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lmarai Bold" charset="1" panose="00000000000000000000"/>
      <p:regular r:id="rId17"/>
    </p:embeddedFont>
    <p:embeddedFont>
      <p:font typeface="Almarai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4.pn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4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65940" y="-491592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8" y="0"/>
                </a:lnTo>
                <a:lnTo>
                  <a:pt x="8754598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10856" y="3371660"/>
            <a:ext cx="8748127" cy="5880031"/>
            <a:chOff x="0" y="0"/>
            <a:chExt cx="5894770" cy="39621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94770" cy="3962154"/>
            </a:xfrm>
            <a:custGeom>
              <a:avLst/>
              <a:gdLst/>
              <a:ahLst/>
              <a:cxnLst/>
              <a:rect r="r" b="b" t="t" l="l"/>
              <a:pathLst>
                <a:path h="3962154" w="5894770">
                  <a:moveTo>
                    <a:pt x="2947385" y="3962154"/>
                  </a:moveTo>
                  <a:cubicBezTo>
                    <a:pt x="1320429" y="3962154"/>
                    <a:pt x="0" y="3340889"/>
                    <a:pt x="0" y="2575400"/>
                  </a:cubicBezTo>
                  <a:lnTo>
                    <a:pt x="0" y="1386754"/>
                  </a:lnTo>
                  <a:cubicBezTo>
                    <a:pt x="0" y="621266"/>
                    <a:pt x="1320429" y="0"/>
                    <a:pt x="2947385" y="0"/>
                  </a:cubicBezTo>
                  <a:cubicBezTo>
                    <a:pt x="4574342" y="0"/>
                    <a:pt x="5894770" y="621266"/>
                    <a:pt x="5894770" y="1386754"/>
                  </a:cubicBezTo>
                  <a:lnTo>
                    <a:pt x="5894770" y="2575400"/>
                  </a:lnTo>
                  <a:cubicBezTo>
                    <a:pt x="5894770" y="3340889"/>
                    <a:pt x="4574342" y="3962154"/>
                    <a:pt x="2947385" y="3962154"/>
                  </a:cubicBezTo>
                  <a:close/>
                </a:path>
              </a:pathLst>
            </a:custGeom>
            <a:blipFill>
              <a:blip r:embed="rId4"/>
              <a:stretch>
                <a:fillRect l="-59699" t="0" r="-39455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5477614" y="7176960"/>
            <a:ext cx="2564685" cy="3663835"/>
            <a:chOff x="0" y="0"/>
            <a:chExt cx="4445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01730" t="0" r="-20173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763958" y="-781916"/>
            <a:ext cx="1683983" cy="3046571"/>
            <a:chOff x="0" y="0"/>
            <a:chExt cx="4445000" cy="804165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45000" cy="8041654"/>
            </a:xfrm>
            <a:custGeom>
              <a:avLst/>
              <a:gdLst/>
              <a:ahLst/>
              <a:cxnLst/>
              <a:rect r="r" b="b" t="t" l="l"/>
              <a:pathLst>
                <a:path h="8041654" w="4445000">
                  <a:moveTo>
                    <a:pt x="2222500" y="8041654"/>
                  </a:moveTo>
                  <a:cubicBezTo>
                    <a:pt x="995680" y="8041654"/>
                    <a:pt x="0" y="6780723"/>
                    <a:pt x="0" y="5227075"/>
                  </a:cubicBezTo>
                  <a:lnTo>
                    <a:pt x="0" y="2814579"/>
                  </a:lnTo>
                  <a:cubicBezTo>
                    <a:pt x="0" y="1260931"/>
                    <a:pt x="995680" y="0"/>
                    <a:pt x="2222500" y="0"/>
                  </a:cubicBezTo>
                  <a:cubicBezTo>
                    <a:pt x="3449320" y="0"/>
                    <a:pt x="4445000" y="1260931"/>
                    <a:pt x="4445000" y="2814579"/>
                  </a:cubicBezTo>
                  <a:lnTo>
                    <a:pt x="4445000" y="5227075"/>
                  </a:lnTo>
                  <a:cubicBezTo>
                    <a:pt x="4445000" y="6780723"/>
                    <a:pt x="3449320" y="8041654"/>
                    <a:pt x="2222500" y="8041654"/>
                  </a:cubicBezTo>
                  <a:close/>
                </a:path>
              </a:pathLst>
            </a:custGeom>
            <a:blipFill>
              <a:blip r:embed="rId5"/>
              <a:stretch>
                <a:fillRect l="-268792" t="0" r="-268792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5976625" y="4306703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410723" y="-219922"/>
            <a:ext cx="2230237" cy="3186053"/>
            <a:chOff x="0" y="0"/>
            <a:chExt cx="4445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01730" t="0" r="-20173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71063" y="3416544"/>
            <a:ext cx="8539793" cy="1473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6"/>
              </a:lnSpc>
            </a:pPr>
            <a:r>
              <a:rPr lang="en-US" sz="9555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GAZDÁLKODJ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1063" y="4838614"/>
            <a:ext cx="7231514" cy="1473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6"/>
              </a:lnSpc>
            </a:pPr>
            <a:r>
              <a:rPr lang="en-US" sz="9555" b="true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OKOSAN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0263" y="2901130"/>
            <a:ext cx="3597403" cy="13130362"/>
            <a:chOff x="0" y="0"/>
            <a:chExt cx="862412" cy="31477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2412" cy="3147764"/>
            </a:xfrm>
            <a:custGeom>
              <a:avLst/>
              <a:gdLst/>
              <a:ahLst/>
              <a:cxnLst/>
              <a:rect r="r" b="b" t="t" l="l"/>
              <a:pathLst>
                <a:path h="3147764" w="862412">
                  <a:moveTo>
                    <a:pt x="215209" y="0"/>
                  </a:moveTo>
                  <a:lnTo>
                    <a:pt x="647203" y="0"/>
                  </a:lnTo>
                  <a:cubicBezTo>
                    <a:pt x="704280" y="0"/>
                    <a:pt x="759019" y="22674"/>
                    <a:pt x="799378" y="63033"/>
                  </a:cubicBezTo>
                  <a:cubicBezTo>
                    <a:pt x="839738" y="103393"/>
                    <a:pt x="862412" y="158132"/>
                    <a:pt x="862412" y="215209"/>
                  </a:cubicBezTo>
                  <a:lnTo>
                    <a:pt x="862412" y="2932556"/>
                  </a:lnTo>
                  <a:cubicBezTo>
                    <a:pt x="862412" y="2989633"/>
                    <a:pt x="839738" y="3044372"/>
                    <a:pt x="799378" y="3084731"/>
                  </a:cubicBezTo>
                  <a:cubicBezTo>
                    <a:pt x="759019" y="3125091"/>
                    <a:pt x="704280" y="3147764"/>
                    <a:pt x="647203" y="3147764"/>
                  </a:cubicBezTo>
                  <a:lnTo>
                    <a:pt x="215209" y="3147764"/>
                  </a:lnTo>
                  <a:cubicBezTo>
                    <a:pt x="158132" y="3147764"/>
                    <a:pt x="103393" y="3125091"/>
                    <a:pt x="63033" y="3084731"/>
                  </a:cubicBezTo>
                  <a:cubicBezTo>
                    <a:pt x="22674" y="3044372"/>
                    <a:pt x="0" y="2989633"/>
                    <a:pt x="0" y="2932556"/>
                  </a:cubicBezTo>
                  <a:lnTo>
                    <a:pt x="0" y="215209"/>
                  </a:lnTo>
                  <a:cubicBezTo>
                    <a:pt x="0" y="158132"/>
                    <a:pt x="22674" y="103393"/>
                    <a:pt x="63033" y="63033"/>
                  </a:cubicBezTo>
                  <a:cubicBezTo>
                    <a:pt x="103393" y="22674"/>
                    <a:pt x="158132" y="0"/>
                    <a:pt x="215209" y="0"/>
                  </a:cubicBezTo>
                  <a:close/>
                </a:path>
              </a:pathLst>
            </a:custGeom>
            <a:solidFill>
              <a:srgbClr val="051D4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62412" cy="31953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611048" y="3329053"/>
            <a:ext cx="3095834" cy="3083741"/>
            <a:chOff x="0" y="0"/>
            <a:chExt cx="6502400" cy="647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10680" t="0" r="-1068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766576" y="2901130"/>
            <a:ext cx="4169618" cy="13130362"/>
            <a:chOff x="0" y="0"/>
            <a:chExt cx="999590" cy="31477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99590" cy="3147764"/>
            </a:xfrm>
            <a:custGeom>
              <a:avLst/>
              <a:gdLst/>
              <a:ahLst/>
              <a:cxnLst/>
              <a:rect r="r" b="b" t="t" l="l"/>
              <a:pathLst>
                <a:path h="3147764" w="999590">
                  <a:moveTo>
                    <a:pt x="185675" y="0"/>
                  </a:moveTo>
                  <a:lnTo>
                    <a:pt x="813915" y="0"/>
                  </a:lnTo>
                  <a:cubicBezTo>
                    <a:pt x="863159" y="0"/>
                    <a:pt x="910386" y="19562"/>
                    <a:pt x="945207" y="54383"/>
                  </a:cubicBezTo>
                  <a:cubicBezTo>
                    <a:pt x="980028" y="89204"/>
                    <a:pt x="999590" y="136431"/>
                    <a:pt x="999590" y="185675"/>
                  </a:cubicBezTo>
                  <a:lnTo>
                    <a:pt x="999590" y="2962090"/>
                  </a:lnTo>
                  <a:cubicBezTo>
                    <a:pt x="999590" y="3011334"/>
                    <a:pt x="980028" y="3058561"/>
                    <a:pt x="945207" y="3093382"/>
                  </a:cubicBezTo>
                  <a:cubicBezTo>
                    <a:pt x="910386" y="3128202"/>
                    <a:pt x="863159" y="3147764"/>
                    <a:pt x="813915" y="3147764"/>
                  </a:cubicBezTo>
                  <a:lnTo>
                    <a:pt x="185675" y="3147764"/>
                  </a:lnTo>
                  <a:cubicBezTo>
                    <a:pt x="136431" y="3147764"/>
                    <a:pt x="89204" y="3128202"/>
                    <a:pt x="54383" y="3093382"/>
                  </a:cubicBezTo>
                  <a:cubicBezTo>
                    <a:pt x="19562" y="3058561"/>
                    <a:pt x="0" y="3011334"/>
                    <a:pt x="0" y="2962090"/>
                  </a:cubicBezTo>
                  <a:lnTo>
                    <a:pt x="0" y="185675"/>
                  </a:lnTo>
                  <a:cubicBezTo>
                    <a:pt x="0" y="136431"/>
                    <a:pt x="19562" y="89204"/>
                    <a:pt x="54383" y="54383"/>
                  </a:cubicBezTo>
                  <a:cubicBezTo>
                    <a:pt x="89204" y="19562"/>
                    <a:pt x="136431" y="0"/>
                    <a:pt x="185675" y="0"/>
                  </a:cubicBezTo>
                  <a:close/>
                </a:path>
              </a:pathLst>
            </a:custGeom>
            <a:solidFill>
              <a:srgbClr val="051D4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999590" cy="31953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303468" y="3329053"/>
            <a:ext cx="3095834" cy="3083741"/>
            <a:chOff x="0" y="0"/>
            <a:chExt cx="6502400" cy="6477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10680" t="0" r="-1068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745820" y="2901130"/>
            <a:ext cx="3597403" cy="13130362"/>
            <a:chOff x="0" y="0"/>
            <a:chExt cx="862412" cy="31477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2412" cy="3147764"/>
            </a:xfrm>
            <a:custGeom>
              <a:avLst/>
              <a:gdLst/>
              <a:ahLst/>
              <a:cxnLst/>
              <a:rect r="r" b="b" t="t" l="l"/>
              <a:pathLst>
                <a:path h="3147764" w="862412">
                  <a:moveTo>
                    <a:pt x="215209" y="0"/>
                  </a:moveTo>
                  <a:lnTo>
                    <a:pt x="647203" y="0"/>
                  </a:lnTo>
                  <a:cubicBezTo>
                    <a:pt x="704280" y="0"/>
                    <a:pt x="759019" y="22674"/>
                    <a:pt x="799378" y="63033"/>
                  </a:cubicBezTo>
                  <a:cubicBezTo>
                    <a:pt x="839738" y="103393"/>
                    <a:pt x="862412" y="158132"/>
                    <a:pt x="862412" y="215209"/>
                  </a:cubicBezTo>
                  <a:lnTo>
                    <a:pt x="862412" y="2932556"/>
                  </a:lnTo>
                  <a:cubicBezTo>
                    <a:pt x="862412" y="2989633"/>
                    <a:pt x="839738" y="3044372"/>
                    <a:pt x="799378" y="3084731"/>
                  </a:cubicBezTo>
                  <a:cubicBezTo>
                    <a:pt x="759019" y="3125091"/>
                    <a:pt x="704280" y="3147764"/>
                    <a:pt x="647203" y="3147764"/>
                  </a:cubicBezTo>
                  <a:lnTo>
                    <a:pt x="215209" y="3147764"/>
                  </a:lnTo>
                  <a:cubicBezTo>
                    <a:pt x="158132" y="3147764"/>
                    <a:pt x="103393" y="3125091"/>
                    <a:pt x="63033" y="3084731"/>
                  </a:cubicBezTo>
                  <a:cubicBezTo>
                    <a:pt x="22674" y="3044372"/>
                    <a:pt x="0" y="2989633"/>
                    <a:pt x="0" y="2932556"/>
                  </a:cubicBezTo>
                  <a:lnTo>
                    <a:pt x="0" y="215209"/>
                  </a:lnTo>
                  <a:cubicBezTo>
                    <a:pt x="0" y="158132"/>
                    <a:pt x="22674" y="103393"/>
                    <a:pt x="63033" y="63033"/>
                  </a:cubicBezTo>
                  <a:cubicBezTo>
                    <a:pt x="103393" y="22674"/>
                    <a:pt x="158132" y="0"/>
                    <a:pt x="215209" y="0"/>
                  </a:cubicBezTo>
                  <a:close/>
                </a:path>
              </a:pathLst>
            </a:custGeom>
            <a:solidFill>
              <a:srgbClr val="051D4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62412" cy="31953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1993470" y="3346940"/>
            <a:ext cx="3095834" cy="3083741"/>
            <a:chOff x="0" y="0"/>
            <a:chExt cx="6502400" cy="6477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10680" t="0" r="-1068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201730" t="0" r="-20173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-4722727" y="267514"/>
            <a:ext cx="5754080" cy="8220114"/>
            <a:chOff x="0" y="0"/>
            <a:chExt cx="4445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201730" t="0" r="-201730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5716827" y="1472447"/>
            <a:ext cx="6854345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1"/>
              </a:lnSpc>
            </a:pPr>
            <a:r>
              <a:rPr lang="en-US" b="true" sz="5376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KÉSZÍTŐK</a:t>
            </a:r>
          </a:p>
          <a:p>
            <a:pPr algn="ctr" marL="0" indent="0" lvl="0">
              <a:lnSpc>
                <a:spcPts val="6451"/>
              </a:lnSpc>
              <a:spcBef>
                <a:spcPct val="0"/>
              </a:spcBef>
            </a:pPr>
          </a:p>
        </p:txBody>
      </p:sp>
      <p:grpSp>
        <p:nvGrpSpPr>
          <p:cNvPr name="Group 25" id="25"/>
          <p:cNvGrpSpPr/>
          <p:nvPr/>
        </p:nvGrpSpPr>
        <p:grpSpPr>
          <a:xfrm rot="5400000">
            <a:off x="5747062" y="1279135"/>
            <a:ext cx="1224824" cy="1224824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26211" t="0" r="-126211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8292250" y="3797180"/>
            <a:ext cx="1118270" cy="2261208"/>
          </a:xfrm>
          <a:custGeom>
            <a:avLst/>
            <a:gdLst/>
            <a:ahLst/>
            <a:cxnLst/>
            <a:rect r="r" b="b" t="t" l="l"/>
            <a:pathLst>
              <a:path h="2261208" w="1118270">
                <a:moveTo>
                  <a:pt x="0" y="0"/>
                </a:moveTo>
                <a:lnTo>
                  <a:pt x="1118271" y="0"/>
                </a:lnTo>
                <a:lnTo>
                  <a:pt x="1118271" y="2261208"/>
                </a:lnTo>
                <a:lnTo>
                  <a:pt x="0" y="2261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902082" y="3758206"/>
            <a:ext cx="1278611" cy="2261208"/>
          </a:xfrm>
          <a:custGeom>
            <a:avLst/>
            <a:gdLst/>
            <a:ahLst/>
            <a:cxnLst/>
            <a:rect r="r" b="b" t="t" l="l"/>
            <a:pathLst>
              <a:path h="2261208" w="1278611">
                <a:moveTo>
                  <a:pt x="0" y="0"/>
                </a:moveTo>
                <a:lnTo>
                  <a:pt x="1278610" y="0"/>
                </a:lnTo>
                <a:lnTo>
                  <a:pt x="1278610" y="2261208"/>
                </a:lnTo>
                <a:lnTo>
                  <a:pt x="0" y="2261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3341234" y="3797180"/>
            <a:ext cx="1635461" cy="2183262"/>
          </a:xfrm>
          <a:custGeom>
            <a:avLst/>
            <a:gdLst/>
            <a:ahLst/>
            <a:cxnLst/>
            <a:rect r="r" b="b" t="t" l="l"/>
            <a:pathLst>
              <a:path h="2183262" w="1635461">
                <a:moveTo>
                  <a:pt x="0" y="0"/>
                </a:moveTo>
                <a:lnTo>
                  <a:pt x="1635462" y="0"/>
                </a:lnTo>
                <a:lnTo>
                  <a:pt x="1635462" y="2183261"/>
                </a:lnTo>
                <a:lnTo>
                  <a:pt x="0" y="21832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623218" y="6593769"/>
            <a:ext cx="312384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8"/>
              </a:lnSpc>
            </a:pPr>
            <a:r>
              <a:rPr lang="en-US" b="true" sz="3432" spc="171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FAZEKAS BOTOND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927087" y="6628773"/>
            <a:ext cx="384859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8"/>
              </a:lnSpc>
            </a:pPr>
            <a:r>
              <a:rPr lang="en-US" b="true" sz="3432" spc="171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SCHMITZHOFER PÁL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394724" y="6628773"/>
            <a:ext cx="229809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8"/>
              </a:lnSpc>
            </a:pPr>
            <a:r>
              <a:rPr lang="en-US" b="true" sz="3432" spc="171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BARTHA BENDE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631351" y="1421987"/>
            <a:ext cx="1456246" cy="858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true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08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06973"/>
            <a:ext cx="6648078" cy="243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23"/>
              </a:lnSpc>
            </a:pPr>
            <a:r>
              <a:rPr lang="en-US" b="true" sz="6873" spc="419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KÖSZÖNJÜK A FIGYELMET!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690195" y="-62141"/>
            <a:ext cx="7569105" cy="7868257"/>
            <a:chOff x="0" y="0"/>
            <a:chExt cx="6108573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08573" cy="6350000"/>
            </a:xfrm>
            <a:custGeom>
              <a:avLst/>
              <a:gdLst/>
              <a:ahLst/>
              <a:cxnLst/>
              <a:rect r="r" b="b" t="t" l="l"/>
              <a:pathLst>
                <a:path h="6350000" w="6108573">
                  <a:moveTo>
                    <a:pt x="6108573" y="0"/>
                  </a:moveTo>
                  <a:lnTo>
                    <a:pt x="6108573" y="3295396"/>
                  </a:lnTo>
                  <a:cubicBezTo>
                    <a:pt x="6108573" y="4982464"/>
                    <a:pt x="4741164" y="6350000"/>
                    <a:pt x="3054350" y="6350000"/>
                  </a:cubicBezTo>
                  <a:cubicBezTo>
                    <a:pt x="1367536" y="6350000"/>
                    <a:pt x="0" y="4982464"/>
                    <a:pt x="0" y="3295523"/>
                  </a:cubicBezTo>
                  <a:lnTo>
                    <a:pt x="0" y="0"/>
                  </a:lnTo>
                  <a:lnTo>
                    <a:pt x="6108573" y="0"/>
                  </a:lnTo>
                  <a:close/>
                </a:path>
              </a:pathLst>
            </a:custGeom>
            <a:blipFill>
              <a:blip r:embed="rId2"/>
              <a:stretch>
                <a:fillRect l="-133445" t="0" r="-133445" b="0"/>
              </a:stretch>
            </a:blip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043432" y="3241841"/>
            <a:ext cx="2176471" cy="428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Fő szabályok</a:t>
            </a:r>
          </a:p>
        </p:txBody>
      </p:sp>
      <p:grpSp>
        <p:nvGrpSpPr>
          <p:cNvPr name="Group 7" id="7"/>
          <p:cNvGrpSpPr/>
          <p:nvPr/>
        </p:nvGrpSpPr>
        <p:grpSpPr>
          <a:xfrm rot="5400000">
            <a:off x="11465621" y="1708206"/>
            <a:ext cx="1334733" cy="133473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1465621" y="4324131"/>
            <a:ext cx="1334733" cy="133473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5400000">
            <a:off x="11465621" y="6702810"/>
            <a:ext cx="1334733" cy="133473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5400000">
            <a:off x="14269007" y="1708206"/>
            <a:ext cx="1334733" cy="133473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14269007" y="4324131"/>
            <a:ext cx="1334733" cy="133473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5400000">
            <a:off x="14277678" y="6704939"/>
            <a:ext cx="1334733" cy="133473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1338206" y="1862899"/>
            <a:ext cx="1586922" cy="920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360569" y="8151843"/>
            <a:ext cx="2176471" cy="86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Játék vége</a:t>
            </a:r>
          </a:p>
          <a:p>
            <a:pPr algn="ctr">
              <a:lnSpc>
                <a:spcPts val="3481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1043432" y="8150707"/>
            <a:ext cx="2176471" cy="86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Készítők</a:t>
            </a:r>
          </a:p>
          <a:p>
            <a:pPr algn="ctr">
              <a:lnSpc>
                <a:spcPts val="3481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1338206" y="4478824"/>
            <a:ext cx="1586922" cy="920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338206" y="6857503"/>
            <a:ext cx="1586922" cy="920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848138" y="3241841"/>
            <a:ext cx="2176471" cy="428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Játék menete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142912" y="1862899"/>
            <a:ext cx="1586922" cy="920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142912" y="5772028"/>
            <a:ext cx="1586922" cy="428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Cél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848138" y="8150707"/>
            <a:ext cx="2176471" cy="428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Vége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142912" y="4478824"/>
            <a:ext cx="1586922" cy="920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06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142912" y="6839620"/>
            <a:ext cx="1586922" cy="93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09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360569" y="3241841"/>
            <a:ext cx="2176471" cy="428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A játékról</a:t>
            </a:r>
          </a:p>
        </p:txBody>
      </p:sp>
      <p:grpSp>
        <p:nvGrpSpPr>
          <p:cNvPr name="Group 31" id="31"/>
          <p:cNvGrpSpPr/>
          <p:nvPr/>
        </p:nvGrpSpPr>
        <p:grpSpPr>
          <a:xfrm rot="5400000">
            <a:off x="8781438" y="1708206"/>
            <a:ext cx="1334733" cy="1334733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33" id="33"/>
          <p:cNvGrpSpPr/>
          <p:nvPr/>
        </p:nvGrpSpPr>
        <p:grpSpPr>
          <a:xfrm rot="5400000">
            <a:off x="8781438" y="4324131"/>
            <a:ext cx="1334733" cy="133473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35" id="35"/>
          <p:cNvGrpSpPr/>
          <p:nvPr/>
        </p:nvGrpSpPr>
        <p:grpSpPr>
          <a:xfrm rot="5400000">
            <a:off x="8781438" y="6702810"/>
            <a:ext cx="1334733" cy="1334733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8655343" y="1862899"/>
            <a:ext cx="1586922" cy="920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164418" y="5772028"/>
            <a:ext cx="2568772" cy="428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Mezőtípusok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833135" y="5674658"/>
            <a:ext cx="2599706" cy="86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Különleges mezők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655343" y="4478824"/>
            <a:ext cx="1586922" cy="920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04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655343" y="6857503"/>
            <a:ext cx="1586922" cy="920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07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905513" y="1038186"/>
            <a:ext cx="5754080" cy="8220114"/>
            <a:chOff x="0" y="0"/>
            <a:chExt cx="4445000" cy="63500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44" id="44"/>
          <p:cNvSpPr txBox="true"/>
          <p:nvPr/>
        </p:nvSpPr>
        <p:spPr>
          <a:xfrm rot="0">
            <a:off x="3219188" y="3462905"/>
            <a:ext cx="3126730" cy="62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1"/>
              </a:lnSpc>
              <a:spcBef>
                <a:spcPct val="0"/>
              </a:spcBef>
            </a:pPr>
            <a:r>
              <a:rPr lang="en-US" b="true" sz="3587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Miről lesz szó?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14546" y="3189988"/>
            <a:ext cx="1867358" cy="186735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4613775" y="-4787359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8"/>
                </a:lnTo>
                <a:lnTo>
                  <a:pt x="0" y="8754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763958" y="-781916"/>
            <a:ext cx="1683983" cy="2405689"/>
            <a:chOff x="0" y="0"/>
            <a:chExt cx="4445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t="0" r="-20173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-10800000">
            <a:off x="796106" y="7929818"/>
            <a:ext cx="1683983" cy="2405689"/>
            <a:chOff x="0" y="0"/>
            <a:chExt cx="4445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t="0" r="-20173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14472073" y="781782"/>
            <a:ext cx="841991" cy="84199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26211" t="0" r="-126211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-5400000">
            <a:off x="2929983" y="7929818"/>
            <a:ext cx="841991" cy="84199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26211" t="0" r="-126211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t="0" r="-20173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t="0" r="-20173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3410455" y="5362146"/>
            <a:ext cx="94516" cy="2130893"/>
            <a:chOff x="0" y="0"/>
            <a:chExt cx="24893" cy="56122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4893" cy="561223"/>
            </a:xfrm>
            <a:custGeom>
              <a:avLst/>
              <a:gdLst/>
              <a:ahLst/>
              <a:cxnLst/>
              <a:rect r="r" b="b" t="t" l="l"/>
              <a:pathLst>
                <a:path h="561223" w="24893">
                  <a:moveTo>
                    <a:pt x="0" y="0"/>
                  </a:moveTo>
                  <a:lnTo>
                    <a:pt x="24893" y="0"/>
                  </a:lnTo>
                  <a:lnTo>
                    <a:pt x="24893" y="561223"/>
                  </a:lnTo>
                  <a:lnTo>
                    <a:pt x="0" y="561223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24893" cy="608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6685715" y="1286776"/>
            <a:ext cx="5952955" cy="106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11"/>
              </a:lnSpc>
              <a:spcBef>
                <a:spcPct val="0"/>
              </a:spcBef>
            </a:pPr>
            <a:r>
              <a:rPr lang="en-US" b="true" sz="6842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A JÁTÉKRÓL</a:t>
            </a:r>
          </a:p>
        </p:txBody>
      </p:sp>
      <p:grpSp>
        <p:nvGrpSpPr>
          <p:cNvPr name="Group 27" id="27"/>
          <p:cNvGrpSpPr/>
          <p:nvPr/>
        </p:nvGrpSpPr>
        <p:grpSpPr>
          <a:xfrm rot="5400000">
            <a:off x="5512144" y="1218322"/>
            <a:ext cx="1224824" cy="1224824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26211" t="0" r="-126211" b="0"/>
              </a:stretch>
            </a:blip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4148883" y="3411375"/>
            <a:ext cx="1398684" cy="1424585"/>
          </a:xfrm>
          <a:custGeom>
            <a:avLst/>
            <a:gdLst/>
            <a:ahLst/>
            <a:cxnLst/>
            <a:rect r="r" b="b" t="t" l="l"/>
            <a:pathLst>
              <a:path h="1424585" w="1398684">
                <a:moveTo>
                  <a:pt x="0" y="0"/>
                </a:moveTo>
                <a:lnTo>
                  <a:pt x="1398684" y="0"/>
                </a:lnTo>
                <a:lnTo>
                  <a:pt x="1398684" y="1424585"/>
                </a:lnTo>
                <a:lnTo>
                  <a:pt x="0" y="14245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3914546" y="6033411"/>
            <a:ext cx="10557527" cy="1139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7"/>
              </a:lnSpc>
              <a:spcBef>
                <a:spcPct val="0"/>
              </a:spcBef>
            </a:pPr>
            <a:r>
              <a:rPr lang="en-US" sz="22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 "Gazdálkodj Okosan" egy szórakoztató társasjáték, amelyben két játékos versenyez egymással. A cél az, hogy minden szobát berendezz a házadban, miközben óvatosan gazdálkodsz a pénzeddel.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14546" y="5304996"/>
            <a:ext cx="5542339" cy="471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47"/>
              </a:lnSpc>
              <a:spcBef>
                <a:spcPct val="0"/>
              </a:spcBef>
            </a:pPr>
            <a:r>
              <a:rPr lang="en-US" b="true" sz="271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A JÁTÉKRÓL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396433" y="1361174"/>
            <a:ext cx="1456246" cy="84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517515" y="2417844"/>
            <a:ext cx="6134277" cy="613427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>
                <a:alphaModFix amt="80000"/>
              </a:blip>
              <a:stretch>
                <a:fillRect l="-16666" t="0" r="-16666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674649" y="1337924"/>
            <a:ext cx="1224824" cy="122482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140913" y="1557132"/>
            <a:ext cx="7297240" cy="777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34"/>
              </a:lnSpc>
              <a:spcBef>
                <a:spcPct val="0"/>
              </a:spcBef>
            </a:pPr>
            <a:r>
              <a:rPr lang="en-US" b="true" sz="5028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FŐ SZABÁLYOK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68405" y="2800873"/>
            <a:ext cx="5560155" cy="7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5"/>
              </a:lnSpc>
              <a:spcBef>
                <a:spcPct val="0"/>
              </a:spcBef>
            </a:pPr>
            <a:r>
              <a:rPr lang="en-US" b="true" sz="4605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Játékosok száma: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68405" y="6073370"/>
            <a:ext cx="8749110" cy="7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5"/>
              </a:lnSpc>
              <a:spcBef>
                <a:spcPct val="0"/>
              </a:spcBef>
            </a:pPr>
            <a:r>
              <a:rPr lang="en-US" b="true" sz="4605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Dobás sorrendje: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68405" y="7142581"/>
            <a:ext cx="8460280" cy="46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47"/>
              </a:lnSpc>
              <a:spcBef>
                <a:spcPct val="0"/>
              </a:spcBef>
            </a:pPr>
            <a:r>
              <a:rPr lang="en-US" sz="27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Kockával dobunk; az kezd, aki nagyobbat dob.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58938" y="1480776"/>
            <a:ext cx="1456246" cy="86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68405" y="3834498"/>
            <a:ext cx="8749110" cy="7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5"/>
              </a:lnSpc>
              <a:spcBef>
                <a:spcPct val="0"/>
              </a:spcBef>
            </a:pPr>
            <a:r>
              <a:rPr lang="en-US" b="true" sz="4605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Kezdő egyenleg: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68405" y="4906222"/>
            <a:ext cx="8460280" cy="929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47"/>
              </a:lnSpc>
              <a:spcBef>
                <a:spcPct val="0"/>
              </a:spcBef>
            </a:pPr>
            <a:r>
              <a:rPr lang="en-US" sz="27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Minden játékos meghatározott kezdő pénzösszeggel indul.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1592" y="1717521"/>
            <a:ext cx="6376662" cy="637666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82767" y="1195545"/>
            <a:ext cx="7594311" cy="759431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039229" y="2584516"/>
            <a:ext cx="1371267" cy="137126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029553" y="4526970"/>
            <a:ext cx="1371267" cy="137126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029553" y="6516233"/>
            <a:ext cx="1371267" cy="137126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422383" y="4890380"/>
            <a:ext cx="585607" cy="669613"/>
          </a:xfrm>
          <a:custGeom>
            <a:avLst/>
            <a:gdLst/>
            <a:ahLst/>
            <a:cxnLst/>
            <a:rect r="r" b="b" t="t" l="l"/>
            <a:pathLst>
              <a:path h="669613" w="585607">
                <a:moveTo>
                  <a:pt x="0" y="0"/>
                </a:moveTo>
                <a:lnTo>
                  <a:pt x="585607" y="0"/>
                </a:lnTo>
                <a:lnTo>
                  <a:pt x="585607" y="669613"/>
                </a:lnTo>
                <a:lnTo>
                  <a:pt x="0" y="6696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5763958" y="-781916"/>
            <a:ext cx="1683983" cy="2405689"/>
            <a:chOff x="0" y="0"/>
            <a:chExt cx="4445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5400000">
            <a:off x="14391539" y="875530"/>
            <a:ext cx="841991" cy="84199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5400000">
            <a:off x="3867511" y="3014990"/>
            <a:ext cx="1224824" cy="122482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9543561" y="2853914"/>
            <a:ext cx="362603" cy="832472"/>
          </a:xfrm>
          <a:custGeom>
            <a:avLst/>
            <a:gdLst/>
            <a:ahLst/>
            <a:cxnLst/>
            <a:rect r="r" b="b" t="t" l="l"/>
            <a:pathLst>
              <a:path h="832472" w="362603">
                <a:moveTo>
                  <a:pt x="0" y="0"/>
                </a:moveTo>
                <a:lnTo>
                  <a:pt x="362604" y="0"/>
                </a:lnTo>
                <a:lnTo>
                  <a:pt x="362604" y="832472"/>
                </a:lnTo>
                <a:lnTo>
                  <a:pt x="0" y="8324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455294" y="6784680"/>
            <a:ext cx="552697" cy="915612"/>
          </a:xfrm>
          <a:custGeom>
            <a:avLst/>
            <a:gdLst/>
            <a:ahLst/>
            <a:cxnLst/>
            <a:rect r="r" b="b" t="t" l="l"/>
            <a:pathLst>
              <a:path h="915612" w="552697">
                <a:moveTo>
                  <a:pt x="0" y="0"/>
                </a:moveTo>
                <a:lnTo>
                  <a:pt x="552696" y="0"/>
                </a:lnTo>
                <a:lnTo>
                  <a:pt x="552696" y="915611"/>
                </a:lnTo>
                <a:lnTo>
                  <a:pt x="0" y="9156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200679" y="4534659"/>
            <a:ext cx="4800049" cy="280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8"/>
              </a:lnSpc>
            </a:pPr>
            <a:r>
              <a:rPr lang="en-US" b="true" sz="607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JÁTÉK MENETE</a:t>
            </a:r>
          </a:p>
          <a:p>
            <a:pPr algn="ctr" marL="0" indent="0" lvl="0">
              <a:lnSpc>
                <a:spcPts val="7288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0826977" y="2841003"/>
            <a:ext cx="6015843" cy="99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4"/>
              </a:lnSpc>
              <a:spcBef>
                <a:spcPct val="0"/>
              </a:spcBef>
            </a:pPr>
            <a:r>
              <a:rPr lang="en-US" sz="19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 játék</a:t>
            </a:r>
            <a:r>
              <a:rPr lang="en-US" sz="1931" strike="noStrike" u="none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osok a táblán körbe-körbe haladnak a kockadobás eredményének megfelelően.</a:t>
            </a:r>
          </a:p>
          <a:p>
            <a:pPr algn="l" marL="0" indent="0" lvl="0">
              <a:lnSpc>
                <a:spcPts val="2664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0822139" y="4954600"/>
            <a:ext cx="6015843" cy="99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4"/>
              </a:lnSpc>
              <a:spcBef>
                <a:spcPct val="0"/>
              </a:spcBef>
            </a:pPr>
            <a:r>
              <a:rPr lang="en-US" sz="19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Mind</a:t>
            </a:r>
            <a:r>
              <a:rPr lang="en-US" sz="1931" strike="noStrike" u="none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en teljes kör megtétele után a játékos pénzjutalomban részesül.</a:t>
            </a:r>
          </a:p>
          <a:p>
            <a:pPr algn="l" marL="0" indent="0" lvl="0">
              <a:lnSpc>
                <a:spcPts val="2664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0822139" y="6894405"/>
            <a:ext cx="6015843" cy="658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64"/>
              </a:lnSpc>
              <a:spcBef>
                <a:spcPct val="0"/>
              </a:spcBef>
            </a:pPr>
            <a:r>
              <a:rPr lang="en-US" sz="19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 táblán egyedi mezők találhatók, amelyekhez különböző események vannak hozzárendelve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751800" y="3157842"/>
            <a:ext cx="1456246" cy="86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3253" y="3029354"/>
            <a:ext cx="911914" cy="91191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6223" y="4494336"/>
            <a:ext cx="911914" cy="91191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93253" y="6092051"/>
            <a:ext cx="911914" cy="91191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93253" y="7623090"/>
            <a:ext cx="911914" cy="91191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016575" y="-1489570"/>
            <a:ext cx="4202211" cy="6003158"/>
            <a:chOff x="0" y="0"/>
            <a:chExt cx="4445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16605949" y="8402070"/>
            <a:ext cx="841991" cy="84199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2766869" y="1477050"/>
            <a:ext cx="6281361" cy="1911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3"/>
              </a:lnSpc>
            </a:pPr>
            <a:r>
              <a:rPr lang="en-US" sz="6227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MEZŐTÍPUSOK</a:t>
            </a:r>
          </a:p>
          <a:p>
            <a:pPr algn="l" marL="0" indent="0" lvl="0">
              <a:lnSpc>
                <a:spcPts val="7473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376223" y="3104765"/>
            <a:ext cx="880028" cy="684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26"/>
              </a:lnSpc>
              <a:spcBef>
                <a:spcPct val="0"/>
              </a:spcBef>
            </a:pPr>
            <a:r>
              <a:rPr lang="en-US" b="true" sz="4004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92166" y="4569748"/>
            <a:ext cx="880028" cy="684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26"/>
              </a:lnSpc>
              <a:spcBef>
                <a:spcPct val="0"/>
              </a:spcBef>
            </a:pPr>
            <a:r>
              <a:rPr lang="en-US" b="true" sz="4004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76223" y="6167462"/>
            <a:ext cx="880028" cy="684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26"/>
              </a:lnSpc>
              <a:spcBef>
                <a:spcPct val="0"/>
              </a:spcBef>
            </a:pPr>
            <a:r>
              <a:rPr lang="en-US" b="true" sz="4004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09196" y="7698502"/>
            <a:ext cx="880028" cy="684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26"/>
              </a:lnSpc>
              <a:spcBef>
                <a:spcPct val="0"/>
              </a:spcBef>
            </a:pPr>
            <a:r>
              <a:rPr lang="en-US" b="true" sz="4004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04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600760" y="3262149"/>
            <a:ext cx="6138901" cy="82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8"/>
              </a:lnSpc>
            </a:pPr>
            <a:r>
              <a:rPr lang="en-US" sz="2578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Házvásárlás</a:t>
            </a:r>
          </a:p>
          <a:p>
            <a:pPr algn="l" marL="0" indent="0" lvl="0">
              <a:lnSpc>
                <a:spcPts val="3006"/>
              </a:lnSpc>
              <a:spcBef>
                <a:spcPct val="0"/>
              </a:spcBef>
            </a:pPr>
          </a:p>
        </p:txBody>
      </p:sp>
      <p:grpSp>
        <p:nvGrpSpPr>
          <p:cNvPr name="Group 26" id="26"/>
          <p:cNvGrpSpPr/>
          <p:nvPr/>
        </p:nvGrpSpPr>
        <p:grpSpPr>
          <a:xfrm rot="-10800000">
            <a:off x="16605949" y="1202778"/>
            <a:ext cx="5246522" cy="7495031"/>
            <a:chOff x="0" y="0"/>
            <a:chExt cx="444500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5400000">
            <a:off x="1144411" y="1337805"/>
            <a:ext cx="1224824" cy="1224824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028700" y="1480657"/>
            <a:ext cx="1456246" cy="86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04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9562580" y="3029354"/>
            <a:ext cx="911914" cy="911914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526770" y="4494336"/>
            <a:ext cx="911914" cy="911914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9560618" y="6174852"/>
            <a:ext cx="911914" cy="911914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560618" y="7614511"/>
            <a:ext cx="911914" cy="911914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9562580" y="3104765"/>
            <a:ext cx="880028" cy="693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26"/>
              </a:lnSpc>
              <a:spcBef>
                <a:spcPct val="0"/>
              </a:spcBef>
            </a:pPr>
            <a:r>
              <a:rPr lang="en-US" b="true" sz="4004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05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530236" y="4569748"/>
            <a:ext cx="880028" cy="693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26"/>
              </a:lnSpc>
              <a:spcBef>
                <a:spcPct val="0"/>
              </a:spcBef>
            </a:pPr>
            <a:r>
              <a:rPr lang="en-US" b="true" sz="4004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06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594466" y="6245887"/>
            <a:ext cx="880028" cy="693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26"/>
              </a:lnSpc>
              <a:spcBef>
                <a:spcPct val="0"/>
              </a:spcBef>
            </a:pPr>
            <a:r>
              <a:rPr lang="en-US" b="true" sz="4004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07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558656" y="7685546"/>
            <a:ext cx="880028" cy="693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26"/>
              </a:lnSpc>
              <a:spcBef>
                <a:spcPct val="0"/>
              </a:spcBef>
            </a:pPr>
            <a:r>
              <a:rPr lang="en-US" b="true" sz="4004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08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767807" y="7875890"/>
            <a:ext cx="6138901" cy="82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8"/>
              </a:lnSpc>
            </a:pPr>
            <a:r>
              <a:rPr lang="en-US" sz="2578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Különböző pénzvesztő és jutalom mezők</a:t>
            </a:r>
          </a:p>
          <a:p>
            <a:pPr algn="l" marL="0" indent="0" lvl="0">
              <a:lnSpc>
                <a:spcPts val="3006"/>
              </a:lnSpc>
              <a:spcBef>
                <a:spcPct val="0"/>
              </a:spcBef>
            </a:pPr>
          </a:p>
        </p:txBody>
      </p:sp>
      <p:sp>
        <p:nvSpPr>
          <p:cNvPr name="TextBox 48" id="48"/>
          <p:cNvSpPr txBox="true"/>
          <p:nvPr/>
        </p:nvSpPr>
        <p:spPr>
          <a:xfrm rot="0">
            <a:off x="10756933" y="4708728"/>
            <a:ext cx="6138901" cy="82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8"/>
              </a:lnSpc>
            </a:pPr>
            <a:r>
              <a:rPr lang="en-US" sz="2578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Játékbolt (pl. LEGO)</a:t>
            </a:r>
          </a:p>
          <a:p>
            <a:pPr algn="l" marL="0" indent="0" lvl="0">
              <a:lnSpc>
                <a:spcPts val="3006"/>
              </a:lnSpc>
              <a:spcBef>
                <a:spcPct val="0"/>
              </a:spcBef>
            </a:pPr>
          </a:p>
        </p:txBody>
      </p:sp>
      <p:sp>
        <p:nvSpPr>
          <p:cNvPr name="TextBox 49" id="49"/>
          <p:cNvSpPr txBox="true"/>
          <p:nvPr/>
        </p:nvSpPr>
        <p:spPr>
          <a:xfrm rot="0">
            <a:off x="10756933" y="6417582"/>
            <a:ext cx="6138901" cy="82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8"/>
              </a:lnSpc>
            </a:pPr>
            <a:r>
              <a:rPr lang="en-US" sz="2578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Szerencsekártya és katasztrófa mezők</a:t>
            </a:r>
          </a:p>
          <a:p>
            <a:pPr algn="l" marL="0" indent="0" lvl="0">
              <a:lnSpc>
                <a:spcPts val="3006"/>
              </a:lnSpc>
              <a:spcBef>
                <a:spcPct val="0"/>
              </a:spcBef>
            </a:pPr>
          </a:p>
        </p:txBody>
      </p:sp>
      <p:sp>
        <p:nvSpPr>
          <p:cNvPr name="TextBox 50" id="50"/>
          <p:cNvSpPr txBox="true"/>
          <p:nvPr/>
        </p:nvSpPr>
        <p:spPr>
          <a:xfrm rot="0">
            <a:off x="10767807" y="3262149"/>
            <a:ext cx="6138901" cy="82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8"/>
              </a:lnSpc>
            </a:pPr>
            <a:r>
              <a:rPr lang="en-US" sz="2578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Utazómezők (pl. vonat, villamos)</a:t>
            </a:r>
          </a:p>
          <a:p>
            <a:pPr algn="l" marL="0" indent="0" lvl="0">
              <a:lnSpc>
                <a:spcPts val="3006"/>
              </a:lnSpc>
              <a:spcBef>
                <a:spcPct val="0"/>
              </a:spcBef>
            </a:pPr>
          </a:p>
        </p:txBody>
      </p:sp>
      <p:sp>
        <p:nvSpPr>
          <p:cNvPr name="TextBox 51" id="51"/>
          <p:cNvSpPr txBox="true"/>
          <p:nvPr/>
        </p:nvSpPr>
        <p:spPr>
          <a:xfrm rot="0">
            <a:off x="2600760" y="4722244"/>
            <a:ext cx="6138901" cy="82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8"/>
              </a:lnSpc>
            </a:pPr>
            <a:r>
              <a:rPr lang="en-US" sz="2578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Berendezések vásárlása</a:t>
            </a:r>
          </a:p>
          <a:p>
            <a:pPr algn="l" marL="0" indent="0" lvl="0">
              <a:lnSpc>
                <a:spcPts val="3006"/>
              </a:lnSpc>
              <a:spcBef>
                <a:spcPct val="0"/>
              </a:spcBef>
            </a:pPr>
          </a:p>
        </p:txBody>
      </p:sp>
      <p:sp>
        <p:nvSpPr>
          <p:cNvPr name="TextBox 52" id="52"/>
          <p:cNvSpPr txBox="true"/>
          <p:nvPr/>
        </p:nvSpPr>
        <p:spPr>
          <a:xfrm rot="0">
            <a:off x="2600760" y="6386519"/>
            <a:ext cx="6138901" cy="82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8"/>
              </a:lnSpc>
            </a:pPr>
            <a:r>
              <a:rPr lang="en-US" sz="2578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Autóvásárlás</a:t>
            </a:r>
          </a:p>
          <a:p>
            <a:pPr algn="l" marL="0" indent="0" lvl="0">
              <a:lnSpc>
                <a:spcPts val="3006"/>
              </a:lnSpc>
              <a:spcBef>
                <a:spcPct val="0"/>
              </a:spcBef>
            </a:pPr>
          </a:p>
        </p:txBody>
      </p:sp>
      <p:sp>
        <p:nvSpPr>
          <p:cNvPr name="TextBox 53" id="53"/>
          <p:cNvSpPr txBox="true"/>
          <p:nvPr/>
        </p:nvSpPr>
        <p:spPr>
          <a:xfrm rot="0">
            <a:off x="2600760" y="7875890"/>
            <a:ext cx="6138901" cy="82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8"/>
              </a:lnSpc>
            </a:pPr>
            <a:r>
              <a:rPr lang="en-US" sz="2578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Biztosítás mezők  (autó, lakás, egyéb) </a:t>
            </a:r>
          </a:p>
          <a:p>
            <a:pPr algn="l" marL="0" indent="0" lvl="0">
              <a:lnSpc>
                <a:spcPts val="300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1592" y="1717521"/>
            <a:ext cx="6376662" cy="637666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82767" y="1195545"/>
            <a:ext cx="7594311" cy="759431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039229" y="2584516"/>
            <a:ext cx="1371267" cy="137126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029553" y="4526970"/>
            <a:ext cx="1371267" cy="137126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029553" y="6516233"/>
            <a:ext cx="1371267" cy="137126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5763958" y="-781916"/>
            <a:ext cx="1683983" cy="2405689"/>
            <a:chOff x="0" y="0"/>
            <a:chExt cx="4445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5400000">
            <a:off x="14391539" y="875530"/>
            <a:ext cx="841991" cy="84199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5400000">
            <a:off x="3867511" y="3014990"/>
            <a:ext cx="1224824" cy="122482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9255978" y="6831687"/>
            <a:ext cx="937770" cy="740370"/>
          </a:xfrm>
          <a:custGeom>
            <a:avLst/>
            <a:gdLst/>
            <a:ahLst/>
            <a:cxnLst/>
            <a:rect r="r" b="b" t="t" l="l"/>
            <a:pathLst>
              <a:path h="740370" w="937770">
                <a:moveTo>
                  <a:pt x="0" y="0"/>
                </a:moveTo>
                <a:lnTo>
                  <a:pt x="937770" y="0"/>
                </a:lnTo>
                <a:lnTo>
                  <a:pt x="937770" y="740370"/>
                </a:lnTo>
                <a:lnTo>
                  <a:pt x="0" y="7403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201003" y="4769997"/>
            <a:ext cx="958154" cy="932022"/>
          </a:xfrm>
          <a:custGeom>
            <a:avLst/>
            <a:gdLst/>
            <a:ahLst/>
            <a:cxnLst/>
            <a:rect r="r" b="b" t="t" l="l"/>
            <a:pathLst>
              <a:path h="932022" w="958154">
                <a:moveTo>
                  <a:pt x="0" y="0"/>
                </a:moveTo>
                <a:lnTo>
                  <a:pt x="958154" y="0"/>
                </a:lnTo>
                <a:lnTo>
                  <a:pt x="958154" y="932022"/>
                </a:lnTo>
                <a:lnTo>
                  <a:pt x="0" y="9320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255978" y="2981108"/>
            <a:ext cx="938235" cy="612412"/>
          </a:xfrm>
          <a:custGeom>
            <a:avLst/>
            <a:gdLst/>
            <a:ahLst/>
            <a:cxnLst/>
            <a:rect r="r" b="b" t="t" l="l"/>
            <a:pathLst>
              <a:path h="612412" w="938235">
                <a:moveTo>
                  <a:pt x="0" y="0"/>
                </a:moveTo>
                <a:lnTo>
                  <a:pt x="938235" y="0"/>
                </a:lnTo>
                <a:lnTo>
                  <a:pt x="938235" y="612412"/>
                </a:lnTo>
                <a:lnTo>
                  <a:pt x="0" y="6124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948904" y="4534659"/>
            <a:ext cx="5303598" cy="280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8"/>
              </a:lnSpc>
            </a:pPr>
            <a:r>
              <a:rPr lang="en-US" b="true" sz="607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KÜLÖNLEGES MEZŐK</a:t>
            </a:r>
          </a:p>
          <a:p>
            <a:pPr algn="ctr" marL="0" indent="0" lvl="0">
              <a:lnSpc>
                <a:spcPts val="7288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0831083" y="2332825"/>
            <a:ext cx="4402447" cy="589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57"/>
              </a:lnSpc>
              <a:spcBef>
                <a:spcPct val="0"/>
              </a:spcBef>
            </a:pPr>
            <a:r>
              <a:rPr lang="en-US" b="true" sz="3374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BIZTOSÍTÁS MEZŐ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848423" y="3012146"/>
            <a:ext cx="6015843" cy="99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4"/>
              </a:lnSpc>
              <a:spcBef>
                <a:spcPct val="0"/>
              </a:spcBef>
            </a:pPr>
            <a:r>
              <a:rPr lang="en-US" sz="19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</a:t>
            </a:r>
            <a:r>
              <a:rPr lang="en-US" sz="1931" strike="noStrike" u="none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biztosítás fedezi a kár teljes árát, de maga a biztosított tárgy elveszik.</a:t>
            </a:r>
          </a:p>
          <a:p>
            <a:pPr algn="l" marL="0" indent="0" lvl="0">
              <a:lnSpc>
                <a:spcPts val="2664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0831083" y="4325779"/>
            <a:ext cx="4932875" cy="589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57"/>
              </a:lnSpc>
              <a:spcBef>
                <a:spcPct val="0"/>
              </a:spcBef>
            </a:pPr>
            <a:r>
              <a:rPr lang="en-US" b="true" sz="3374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SZERENCSEKÁRTYÁK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848423" y="4954600"/>
            <a:ext cx="6015843" cy="1322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4"/>
              </a:lnSpc>
              <a:spcBef>
                <a:spcPct val="0"/>
              </a:spcBef>
            </a:pPr>
            <a:r>
              <a:rPr lang="en-US" sz="1931" strike="noStrike" u="none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Lehetőségek: jutalom, utazás a pályán, ajándék berendezés, vagy katasztrófa kártyák (pl. leég a házad, ellopják az autódat).</a:t>
            </a:r>
          </a:p>
          <a:p>
            <a:pPr algn="l" marL="0" indent="0" lvl="0">
              <a:lnSpc>
                <a:spcPts val="2664"/>
              </a:lnSpc>
              <a:spcBef>
                <a:spcPct val="0"/>
              </a:spcBef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0831083" y="6268565"/>
            <a:ext cx="4402447" cy="589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57"/>
              </a:lnSpc>
              <a:spcBef>
                <a:spcPct val="0"/>
              </a:spcBef>
            </a:pPr>
            <a:r>
              <a:rPr lang="en-US" b="true" sz="3374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BÖRTÖN MEZŐ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848423" y="6897386"/>
            <a:ext cx="6015843" cy="99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4"/>
              </a:lnSpc>
              <a:spcBef>
                <a:spcPct val="0"/>
              </a:spcBef>
            </a:pPr>
            <a:r>
              <a:rPr lang="en-US" sz="19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 játék</a:t>
            </a:r>
            <a:r>
              <a:rPr lang="en-US" sz="1931" strike="noStrike" u="none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os kivásárolhatja magát, vagy megvárhatja, amíg 6-ost dob.</a:t>
            </a:r>
          </a:p>
          <a:p>
            <a:pPr algn="l" marL="0" indent="0" lvl="0">
              <a:lnSpc>
                <a:spcPts val="2664"/>
              </a:lnSpc>
              <a:spcBef>
                <a:spcPct val="0"/>
              </a:spcBef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3751800" y="3157842"/>
            <a:ext cx="1456246" cy="86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56821" y="75452"/>
            <a:ext cx="12010783" cy="10400796"/>
            <a:chOff x="0" y="0"/>
            <a:chExt cx="4282440" cy="370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15727" t="0" r="-15727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086541" y="0"/>
            <a:ext cx="12010783" cy="10400796"/>
            <a:chOff x="0" y="0"/>
            <a:chExt cx="4282440" cy="3708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3"/>
              <a:stretch>
                <a:fillRect l="-102591" t="0" r="-102591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-3364716" y="-113796"/>
            <a:ext cx="10567132" cy="10400796"/>
            <a:chOff x="0" y="0"/>
            <a:chExt cx="3767707" cy="3708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67707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67707">
                  <a:moveTo>
                    <a:pt x="2825780" y="0"/>
                  </a:moveTo>
                  <a:lnTo>
                    <a:pt x="941927" y="0"/>
                  </a:lnTo>
                  <a:lnTo>
                    <a:pt x="0" y="1854200"/>
                  </a:lnTo>
                  <a:lnTo>
                    <a:pt x="941927" y="3708400"/>
                  </a:lnTo>
                  <a:lnTo>
                    <a:pt x="2825780" y="3708400"/>
                  </a:lnTo>
                  <a:lnTo>
                    <a:pt x="3767707" y="1854200"/>
                  </a:lnTo>
                  <a:close/>
                </a:path>
              </a:pathLst>
            </a:custGeom>
            <a:blipFill>
              <a:blip r:embed="rId4"/>
              <a:stretch>
                <a:fillRect l="0" t="-43271" r="0" b="-17359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478059" y="4939584"/>
            <a:ext cx="2446183" cy="244618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  <a:ln w="200025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201730" t="0" r="-20173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664277" y="-871079"/>
            <a:ext cx="1683983" cy="2405689"/>
            <a:chOff x="0" y="0"/>
            <a:chExt cx="4445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201730" t="0" r="-20173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16417309" y="1645890"/>
            <a:ext cx="841991" cy="84199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26211" t="0" r="-126211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5400000">
            <a:off x="6480591" y="8837304"/>
            <a:ext cx="841991" cy="84199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26211" t="0" r="-126211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4463544" y="7799071"/>
            <a:ext cx="2374761" cy="3392515"/>
            <a:chOff x="0" y="0"/>
            <a:chExt cx="4445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201730" t="0" r="-20173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5400000">
            <a:off x="8478709" y="2487881"/>
            <a:ext cx="1224824" cy="122482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26211" t="0" r="-126211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6011176" y="5403418"/>
            <a:ext cx="1379949" cy="1518514"/>
          </a:xfrm>
          <a:custGeom>
            <a:avLst/>
            <a:gdLst/>
            <a:ahLst/>
            <a:cxnLst/>
            <a:rect r="r" b="b" t="t" l="l"/>
            <a:pathLst>
              <a:path h="1518514" w="1379949">
                <a:moveTo>
                  <a:pt x="0" y="0"/>
                </a:moveTo>
                <a:lnTo>
                  <a:pt x="1379949" y="0"/>
                </a:lnTo>
                <a:lnTo>
                  <a:pt x="1379949" y="1518514"/>
                </a:lnTo>
                <a:lnTo>
                  <a:pt x="0" y="15185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8478709" y="3910884"/>
            <a:ext cx="654224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84"/>
              </a:lnSpc>
              <a:spcBef>
                <a:spcPct val="0"/>
              </a:spcBef>
            </a:pPr>
            <a:r>
              <a:rPr lang="en-US" b="true" sz="657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CÉL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478709" y="5218700"/>
            <a:ext cx="8461089" cy="197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6"/>
              </a:lnSpc>
            </a:pPr>
            <a:r>
              <a:rPr lang="en-US" sz="2316" spc="226">
                <a:solidFill>
                  <a:srgbClr val="F5FFF5"/>
                </a:solidFill>
                <a:latin typeface="Almarai"/>
                <a:ea typeface="Almarai"/>
                <a:cs typeface="Almarai"/>
                <a:sym typeface="Almarai"/>
              </a:rPr>
              <a:t>A játékosoknak meg kell tölteniük a házukat mind a 8 berendezéssel.</a:t>
            </a:r>
          </a:p>
          <a:p>
            <a:pPr algn="l">
              <a:lnSpc>
                <a:spcPts val="3196"/>
              </a:lnSpc>
            </a:pPr>
          </a:p>
          <a:p>
            <a:pPr algn="l">
              <a:lnSpc>
                <a:spcPts val="3196"/>
              </a:lnSpc>
            </a:pPr>
            <a:r>
              <a:rPr lang="en-US" sz="2316" spc="226">
                <a:solidFill>
                  <a:srgbClr val="F5FFF5"/>
                </a:solidFill>
                <a:latin typeface="Almarai"/>
                <a:ea typeface="Almarai"/>
                <a:cs typeface="Almarai"/>
                <a:sym typeface="Almarai"/>
              </a:rPr>
              <a:t>Az nyer, akinek ez hamarabb sikerül.</a:t>
            </a:r>
          </a:p>
          <a:p>
            <a:pPr algn="l">
              <a:lnSpc>
                <a:spcPts val="3196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8362998" y="2630733"/>
            <a:ext cx="1456246" cy="84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06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066885" y="0"/>
            <a:ext cx="12010783" cy="10400796"/>
            <a:chOff x="0" y="0"/>
            <a:chExt cx="4282440" cy="370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102815" t="0" r="-102815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664277" y="-871079"/>
            <a:ext cx="1683983" cy="2405689"/>
            <a:chOff x="0" y="0"/>
            <a:chExt cx="4445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6417309" y="1645890"/>
            <a:ext cx="841991" cy="84199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6480591" y="8837304"/>
            <a:ext cx="841991" cy="84199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463544" y="7799071"/>
            <a:ext cx="2374761" cy="3392515"/>
            <a:chOff x="0" y="0"/>
            <a:chExt cx="4445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8478709" y="2487881"/>
            <a:ext cx="1224824" cy="122482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-3848436" y="0"/>
            <a:ext cx="11038183" cy="10400796"/>
            <a:chOff x="0" y="0"/>
            <a:chExt cx="3935660" cy="3708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3566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935660">
                  <a:moveTo>
                    <a:pt x="2951745" y="0"/>
                  </a:moveTo>
                  <a:lnTo>
                    <a:pt x="983915" y="0"/>
                  </a:lnTo>
                  <a:lnTo>
                    <a:pt x="0" y="1854200"/>
                  </a:lnTo>
                  <a:lnTo>
                    <a:pt x="983915" y="3708400"/>
                  </a:lnTo>
                  <a:lnTo>
                    <a:pt x="2951745" y="3708400"/>
                  </a:lnTo>
                  <a:lnTo>
                    <a:pt x="3935660" y="1854200"/>
                  </a:lnTo>
                  <a:close/>
                </a:path>
              </a:pathLst>
            </a:custGeom>
            <a:blipFill>
              <a:blip r:embed="rId3"/>
              <a:stretch>
                <a:fillRect l="0" t="-24910" r="0" b="-168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478059" y="4716617"/>
            <a:ext cx="2446183" cy="244618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  <a:ln w="200025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5756232" y="5362578"/>
            <a:ext cx="1889836" cy="1146094"/>
          </a:xfrm>
          <a:custGeom>
            <a:avLst/>
            <a:gdLst/>
            <a:ahLst/>
            <a:cxnLst/>
            <a:rect r="r" b="b" t="t" l="l"/>
            <a:pathLst>
              <a:path h="1146094" w="1889836">
                <a:moveTo>
                  <a:pt x="0" y="0"/>
                </a:moveTo>
                <a:lnTo>
                  <a:pt x="1889836" y="0"/>
                </a:lnTo>
                <a:lnTo>
                  <a:pt x="1889836" y="1146094"/>
                </a:lnTo>
                <a:lnTo>
                  <a:pt x="0" y="1146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8362998" y="3910884"/>
            <a:ext cx="6542245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84"/>
              </a:lnSpc>
            </a:pPr>
            <a:r>
              <a:rPr lang="en-US" sz="657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JÁTÉK VÉGE</a:t>
            </a:r>
          </a:p>
          <a:p>
            <a:pPr algn="l" marL="0" indent="0" lvl="0">
              <a:lnSpc>
                <a:spcPts val="7884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8362998" y="5183523"/>
            <a:ext cx="8461089" cy="197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6"/>
              </a:lnSpc>
            </a:pPr>
            <a:r>
              <a:rPr lang="en-US" sz="2316" spc="226">
                <a:solidFill>
                  <a:srgbClr val="F5FFF5"/>
                </a:solidFill>
                <a:latin typeface="Almarai"/>
                <a:ea typeface="Almarai"/>
                <a:cs typeface="Almarai"/>
                <a:sym typeface="Almarai"/>
              </a:rPr>
              <a:t>A játék akkor ér véget, amikor az egyik játékos teljesen berendezi a házát.</a:t>
            </a:r>
          </a:p>
          <a:p>
            <a:pPr algn="l">
              <a:lnSpc>
                <a:spcPts val="3196"/>
              </a:lnSpc>
            </a:pPr>
          </a:p>
          <a:p>
            <a:pPr algn="l">
              <a:lnSpc>
                <a:spcPts val="3196"/>
              </a:lnSpc>
            </a:pPr>
            <a:r>
              <a:rPr lang="en-US" sz="2316" spc="226">
                <a:solidFill>
                  <a:srgbClr val="F5FFF5"/>
                </a:solidFill>
                <a:latin typeface="Almarai"/>
                <a:ea typeface="Almarai"/>
                <a:cs typeface="Almarai"/>
                <a:sym typeface="Almarai"/>
              </a:rPr>
              <a:t>A győztes egy győzelmi képpel koronázódik meg.</a:t>
            </a:r>
          </a:p>
          <a:p>
            <a:pPr algn="l">
              <a:lnSpc>
                <a:spcPts val="3196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8362998" y="2630733"/>
            <a:ext cx="1456246" cy="86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DAGeOXKXK8c</dc:identifier>
  <dcterms:modified xsi:type="dcterms:W3CDTF">2011-08-01T06:04:30Z</dcterms:modified>
  <cp:revision>1</cp:revision>
  <dc:title>Gazdálkodj</dc:title>
</cp:coreProperties>
</file>