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91B-7D22-29CD-B9B8-91892F727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B3D81-819C-CA6F-27F6-4667BF4DE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9921-F743-5CDF-8FAF-9833B3F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C0E0C-AF99-01C0-674C-3824FE6F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0108-9A9A-DF7B-7F16-394B87C9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727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361-AC2C-AD22-0AFD-636B8AE5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634EA-594B-7D3C-5092-1EA09DCD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0060-B49D-CA85-0DDB-B758AB93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7CC4-5189-DE22-CBB0-7C471818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84A-4AD9-4D81-57C0-BCEB49BE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207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5B900-7046-5005-D851-D9CC465A7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8609-667B-8FFE-FBC3-776A22A18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F792-B313-4910-8101-DF84519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7167A-27E6-52F1-C07F-5A5E939C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BA56-4705-E7F8-1595-9185D7D9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083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60F-A0AE-235E-D8F6-C1FD61E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7D8E-E919-F19D-223D-0F428F40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23F0-AB2B-E666-551A-3CE9EFEA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6F5E-4979-8B70-57CD-5707FC98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57B8-C074-9B5A-89A6-A58388D4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000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30F5-D892-0C62-ABDE-282B8276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EE62B-2312-1D01-4C48-730A6379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89A20-1E31-5001-3100-1520B90E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DB1B0-67D7-D2C6-DBC0-90714B7C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1837-52EB-B57A-33DD-C5FF09DE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263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6454-0738-94C6-225A-A269377D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83D5-BD8F-C20B-B937-488D00906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1F944-4C95-211D-BCAA-71319DB5F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2DD1-7198-1252-0C1A-89F5FAB1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DC059-AB84-ED2F-5CF4-41A0F7B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95C80-BB13-01C7-FDE7-A966EB29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25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413B-AB1D-EE21-0918-33DEC5B3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90566-2932-B330-F9A8-8A4B639F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97C75-42EB-EBD7-4CD5-2B37F766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28C73-FEA1-514A-A34B-DA253B50E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53659-E4E7-B767-1A54-9AC5DFE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543B3-D86C-0FD9-BC29-06A70E2A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25453-4C3E-E357-42D3-49DAFCB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CE769-A6B2-56CE-940D-806CDD81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500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D25F-4575-93FA-ABEA-78BE1047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E46FC-3B94-F547-32B7-320FC367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46389-EBD3-65AC-1448-603B62A7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DA07-CCE5-CDCB-2470-52ECB346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296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47286-0005-1E79-137A-DEFED2F8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EDB78-05BF-CE0E-7857-B7712AE0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65DA4-6B36-9B55-6597-FE909F03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988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D6D8-CBD5-6CF2-54CA-CBEB58BE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8445-7905-AE81-3DA0-0F93757C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634C9-F2A8-11BD-4AEC-0988C5522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47B73-26D8-A289-7F94-A3AAC762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E040B-BD7B-A04E-0738-00967332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CD02-D9C7-EA60-5507-CCEE0626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69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C7B8-B436-47E9-F1A0-4A8E8956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9AAE8-3723-1A13-DD34-BCFE89DCC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1E8B9-41BE-939D-C608-163153098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BB4DA-2236-6E63-50A5-14EE3880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2A97-333C-B7CA-D97A-B25035CE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4E90-8BE0-A024-E6F9-2DED9DAF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178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5D0C5-052F-DEA7-F9E8-D0B5E691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C7A0-7B75-B0A5-BE08-6BE146F9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7DC7-ACB5-961C-CD5F-A2D6015B8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C27E8-C199-43A6-9192-273507658BD3}" type="datetimeFigureOut">
              <a:rPr lang="fi-FI" smtClean="0"/>
              <a:t>6.5.2024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197F-29CB-2A31-6F06-39F7479F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9A7DE-A3E9-6800-60E9-C463FFF18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CAAF2-E98C-45FF-9A9C-04F34324E9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127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FEA22-A939-0AE4-8110-BD86AF99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fi-FI" sz="4800">
                <a:solidFill>
                  <a:srgbClr val="FFFFFF"/>
                </a:solidFill>
              </a:rPr>
              <a:t>Python password manager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D5AE1-7B5C-8CC0-6DDE-811AFAEC4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fi-FI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5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45CDA-2554-E1EC-D0FD-74D9C746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fi-FI" sz="6000" dirty="0"/>
              <a:t>PKDF2HMAC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E6A94-C75B-0BBA-A7E2-BE967E66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7" y="3657715"/>
            <a:ext cx="3533985" cy="14494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72E1-55C6-4ABA-D04A-DFCD7517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 fontScale="92500"/>
          </a:bodyPr>
          <a:lstStyle/>
          <a:p>
            <a:r>
              <a:rPr lang="en-US" sz="2000" dirty="0"/>
              <a:t>PKDF2 stands for Password-Based Key Derivation Function 2</a:t>
            </a:r>
          </a:p>
          <a:p>
            <a:r>
              <a:rPr lang="en-US" sz="2000" dirty="0"/>
              <a:t>HMAC means it utilizes a hash-based message authentication code. HMAC is used for verifying the integrity and authenticity of the message (or in this case a password).</a:t>
            </a:r>
          </a:p>
          <a:p>
            <a:r>
              <a:rPr lang="en-US" sz="2000" dirty="0"/>
              <a:t>Recommended by OWASP and NIST</a:t>
            </a: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59260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F7C5D-470B-F487-7D1D-F95EAB69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769297"/>
            <a:ext cx="9613397" cy="91327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D8057-0D1D-826B-4424-717409C1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fi-FI" sz="7400"/>
              <a:t>Encryption/Decryption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7302F-A6B1-1A56-65F4-DDA238EF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fernet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key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206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3F929-FC68-D99F-E46D-352D88F0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i-FI" sz="4800"/>
              <a:t>Fernet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769F-0CC1-3DD5-B380-B2B24E256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Python library used for symmetric encryption. </a:t>
            </a:r>
          </a:p>
          <a:p>
            <a:r>
              <a:rPr lang="en-US" sz="2000"/>
              <a:t>Fernet utilizes AES 128 in CBC mode for encryption and decryption. (https://github.com/fernet/spec/blob/master/Spec.md) </a:t>
            </a:r>
          </a:p>
          <a:p>
            <a:r>
              <a:rPr lang="en-US" sz="2000"/>
              <a:t>Fernet can be used to generate a key, or passwords can be used to derive a key. </a:t>
            </a:r>
          </a:p>
          <a:p>
            <a:endParaRPr lang="fi-FI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431C4-2862-CBA1-4710-193C358F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57936"/>
            <a:ext cx="5150277" cy="17668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BA53841-1413-74D4-633D-3925BB3CA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3D507-A0EB-58E4-5D0A-F9AEB0F6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fi-FI" sz="4000"/>
              <a:t>Questions? Comments?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3A52-EC11-D6F3-D9A4-6C250A00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endParaRPr lang="fi-FI" sz="2000"/>
          </a:p>
        </p:txBody>
      </p:sp>
    </p:spTree>
    <p:extLst>
      <p:ext uri="{BB962C8B-B14F-4D97-AF65-F5344CB8AC3E}">
        <p14:creationId xmlns:p14="http://schemas.microsoft.com/office/powerpoint/2010/main" val="185213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2C4F1-AB1A-CD1D-CFFD-7142A44C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13" y="1"/>
            <a:ext cx="4977976" cy="990600"/>
          </a:xfrm>
        </p:spPr>
        <p:txBody>
          <a:bodyPr>
            <a:normAutofit/>
          </a:bodyPr>
          <a:lstStyle/>
          <a:p>
            <a:r>
              <a:rPr lang="fi-FI" sz="3600" dirty="0" err="1">
                <a:solidFill>
                  <a:schemeClr val="tx2"/>
                </a:solidFill>
              </a:rPr>
              <a:t>Features</a:t>
            </a:r>
            <a:endParaRPr lang="fi-FI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5DB2-BCF5-509B-2120-0C76B5EE8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57250"/>
            <a:ext cx="5565224" cy="5203721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-Before logging in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-Add users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-Log in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-Exit</a:t>
            </a:r>
          </a:p>
          <a:p>
            <a:r>
              <a:rPr lang="en-US" sz="1800" dirty="0">
                <a:solidFill>
                  <a:schemeClr val="tx2"/>
                </a:solidFill>
              </a:rPr>
              <a:t>-After logging in the user can handle their own information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-Add services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-Delete services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-View all services, but not their passwords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-Get service passwords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-Delete their user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-Log out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-Exit</a:t>
            </a:r>
          </a:p>
          <a:p>
            <a:endParaRPr lang="fi-FI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DF04B347-F4C6-53FC-CE70-6A54A0543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2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EB7B-5F52-40CA-EE69-88D4A620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1A822-9702-7BFA-E33B-8607BC1D0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374" r="2" b="13406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57922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E2AF-33A1-F7E5-F1A1-7D2B5B11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51E197-7E1C-78C0-A3AE-6E61951B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54778"/>
            <a:ext cx="10905066" cy="34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9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08C3F-A94C-CBDE-BFA9-A22DD9E5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fi-FI" sz="3600">
                <a:solidFill>
                  <a:schemeClr val="tx2"/>
                </a:solidFill>
              </a:rPr>
              <a:t>What’s in the database? How do they relate to each other? 1/2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A52B-6AC0-A392-71A6-858C0C9DC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fi-FI" sz="1800">
                <a:solidFill>
                  <a:schemeClr val="tx2"/>
                </a:solidFill>
              </a:rPr>
              <a:t>Created using SQlite3</a:t>
            </a:r>
          </a:p>
          <a:p>
            <a:r>
              <a:rPr lang="fi-FI" sz="1800">
                <a:solidFill>
                  <a:schemeClr val="tx2"/>
                </a:solidFill>
              </a:rPr>
              <a:t>In the users table:</a:t>
            </a:r>
          </a:p>
          <a:p>
            <a:r>
              <a:rPr lang="fi-FI" sz="1800">
                <a:solidFill>
                  <a:schemeClr val="tx2"/>
                </a:solidFill>
              </a:rPr>
              <a:t>Username can be (almost) anything</a:t>
            </a:r>
          </a:p>
          <a:p>
            <a:r>
              <a:rPr lang="fi-FI" sz="1800">
                <a:solidFill>
                  <a:schemeClr val="tx2"/>
                </a:solidFill>
              </a:rPr>
              <a:t>Password can be (almost) anything and will be hashed</a:t>
            </a:r>
          </a:p>
          <a:p>
            <a:r>
              <a:rPr lang="fi-FI" sz="1800">
                <a:solidFill>
                  <a:schemeClr val="tx2"/>
                </a:solidFill>
              </a:rPr>
              <a:t>Master key is used for encrypting and decrypting</a:t>
            </a:r>
          </a:p>
          <a:p>
            <a:pPr marL="0" indent="0">
              <a:buNone/>
            </a:pPr>
            <a:r>
              <a:rPr lang="fi-FI" sz="1800">
                <a:solidFill>
                  <a:schemeClr val="tx2"/>
                </a:solidFill>
              </a:rPr>
              <a:t>service passwords. Master key is derived from </a:t>
            </a:r>
          </a:p>
          <a:p>
            <a:pPr marL="0" indent="0">
              <a:buNone/>
            </a:pPr>
            <a:r>
              <a:rPr lang="fi-FI" sz="1800">
                <a:solidFill>
                  <a:schemeClr val="tx2"/>
                </a:solidFill>
              </a:rPr>
              <a:t>password’s hash + salt.</a:t>
            </a:r>
          </a:p>
          <a:p>
            <a:pPr marL="0" indent="0">
              <a:buNone/>
            </a:pPr>
            <a:endParaRPr lang="fi-FI" sz="180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22385C9-E840-6E36-A804-31DF2997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450151"/>
            <a:ext cx="4954693" cy="19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8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D3B8D-7342-49AB-7986-B3C33EE6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fi-FI" sz="4800">
                <a:solidFill>
                  <a:schemeClr val="bg1"/>
                </a:solidFill>
              </a:rPr>
              <a:t>What’s in the database? How do they relate to each other? 2/2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6061F-9B71-BB33-DB6A-B460DFD0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1309563"/>
            <a:ext cx="5592818" cy="15835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7EF0-65C1-B628-FB92-FB5702C3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fi-FI" sz="1700"/>
              <a:t>Master user is same as previous users tables username</a:t>
            </a:r>
          </a:p>
          <a:p>
            <a:r>
              <a:rPr lang="fi-FI" sz="1700"/>
              <a:t>Service name is the name of the service</a:t>
            </a:r>
          </a:p>
          <a:p>
            <a:r>
              <a:rPr lang="fi-FI" sz="1700"/>
              <a:t>Service user is the username of the service</a:t>
            </a:r>
          </a:p>
          <a:p>
            <a:r>
              <a:rPr lang="fi-FI" sz="1700"/>
              <a:t>Service password is the password for the service. Service password is encrypted and decrypted with the previously generated master key.</a:t>
            </a:r>
          </a:p>
        </p:txBody>
      </p:sp>
    </p:spTree>
    <p:extLst>
      <p:ext uri="{BB962C8B-B14F-4D97-AF65-F5344CB8AC3E}">
        <p14:creationId xmlns:p14="http://schemas.microsoft.com/office/powerpoint/2010/main" val="175798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4E1D489-38C2-ECE3-7E59-3851310D4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4" r="3534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38AE8-E39D-F299-9B3F-1115D3EC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fi-FI" sz="4000"/>
              <a:t>Master password and salt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4B43-C872-CD1A-C828-C72ACC30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fi-FI" sz="2000"/>
              <a:t>Password can be generated randomly utilizing secrets and string library</a:t>
            </a:r>
          </a:p>
          <a:p>
            <a:r>
              <a:rPr lang="fi-FI" sz="2000"/>
              <a:t>Secrets is endorsed by </a:t>
            </a:r>
            <a:r>
              <a:rPr lang="en-US" sz="2000"/>
              <a:t>Open Worldwide Application Security Project</a:t>
            </a:r>
            <a:r>
              <a:rPr lang="fi-FI" sz="2000"/>
              <a:t> (OWASP)</a:t>
            </a:r>
          </a:p>
          <a:p>
            <a:r>
              <a:rPr lang="fi-FI" sz="2000"/>
              <a:t>Hashed using Argon2id</a:t>
            </a:r>
          </a:p>
          <a:p>
            <a:r>
              <a:rPr lang="fi-FI" sz="2000"/>
              <a:t>Salt is generated using os.urandom(16) to generate 128 bits of random data. This length is recommended by </a:t>
            </a:r>
            <a:r>
              <a:rPr lang="en-US" sz="2000"/>
              <a:t>National Institute of Standards and Technology (NIST).</a:t>
            </a:r>
            <a:r>
              <a:rPr lang="fi-FI" sz="2000"/>
              <a:t> Urandom is used in secrets which is endorsed by OWASP.</a:t>
            </a:r>
          </a:p>
        </p:txBody>
      </p:sp>
    </p:spTree>
    <p:extLst>
      <p:ext uri="{BB962C8B-B14F-4D97-AF65-F5344CB8AC3E}">
        <p14:creationId xmlns:p14="http://schemas.microsoft.com/office/powerpoint/2010/main" val="258261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BBA6-2A33-499B-4C73-196AB405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Argon2id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82C3-B422-CC8D-542A-7761226A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Argon2 is a hashing algorithm that won the Password Hashing Competition in 2015. </a:t>
            </a:r>
          </a:p>
          <a:p>
            <a:r>
              <a:rPr lang="en-US"/>
              <a:t>It was designed by Alex Biryukov, Daniel Dinu, and Dmitry Khovratovich. </a:t>
            </a:r>
          </a:p>
          <a:p>
            <a:r>
              <a:rPr lang="en-US"/>
              <a:t>Some use cases for it are hashing passwords and deriving keys.</a:t>
            </a:r>
            <a:endParaRPr lang="fi-FI"/>
          </a:p>
          <a:p>
            <a:r>
              <a:rPr lang="fi-FI"/>
              <a:t>Recommended by OWASP</a:t>
            </a:r>
          </a:p>
          <a:p>
            <a:r>
              <a:rPr lang="fi-FI"/>
              <a:t>Example of Argon2id hash (digest)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3433C-20EC-50BC-23C6-35F9B750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9250"/>
            <a:ext cx="12192000" cy="2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1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B733-EC58-BDB5-DCAE-AFE1B431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fi-FI" sz="3600"/>
              <a:t>Master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810CB-0988-F697-D45D-EB0D40D9A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73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DDA5-A6CD-F41D-AAD0-2CEB7B82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fi-FI" sz="1800"/>
              <a:t>Generated from password and salt using PKDF2HMAC with the recommendations/parameters provided by OWASP.</a:t>
            </a:r>
          </a:p>
          <a:p>
            <a:r>
              <a:rPr lang="fi-FI" sz="1800"/>
              <a:t>Used for encrypting and decrypting service passwords</a:t>
            </a:r>
          </a:p>
          <a:p>
            <a:r>
              <a:rPr lang="fi-FI" sz="1800"/>
              <a:t>Components needed to create it stored in the database, but not the key itself</a:t>
            </a:r>
          </a:p>
          <a:p>
            <a:r>
              <a:rPr lang="fi-FI" sz="1800"/>
              <a:t>Key could be given to user in another format such as a file, but they could compromise it themselves</a:t>
            </a:r>
          </a:p>
          <a:p>
            <a:pPr marL="0" indent="0">
              <a:buNone/>
            </a:pPr>
            <a:endParaRPr lang="fi-FI" sz="1800"/>
          </a:p>
          <a:p>
            <a:pPr marL="0" indent="0">
              <a:buNone/>
            </a:pPr>
            <a:endParaRPr lang="fi-FI" sz="1800"/>
          </a:p>
        </p:txBody>
      </p:sp>
    </p:spTree>
    <p:extLst>
      <p:ext uri="{BB962C8B-B14F-4D97-AF65-F5344CB8AC3E}">
        <p14:creationId xmlns:p14="http://schemas.microsoft.com/office/powerpoint/2010/main" val="395979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489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Python password manager</vt:lpstr>
      <vt:lpstr>Features</vt:lpstr>
      <vt:lpstr>Example 1</vt:lpstr>
      <vt:lpstr>Example 2</vt:lpstr>
      <vt:lpstr>What’s in the database? How do they relate to each other? 1/2</vt:lpstr>
      <vt:lpstr>What’s in the database? How do they relate to each other? 2/2</vt:lpstr>
      <vt:lpstr>Master password and salt</vt:lpstr>
      <vt:lpstr>Argon2id</vt:lpstr>
      <vt:lpstr>Master key</vt:lpstr>
      <vt:lpstr>PKDF2HMAC</vt:lpstr>
      <vt:lpstr>Encryption/Decryption</vt:lpstr>
      <vt:lpstr>Fernet</vt:lpstr>
      <vt:lpstr>Questions? Comments? Thoughts?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password manager</dc:title>
  <dc:creator>Patrik Moukola</dc:creator>
  <cp:lastModifiedBy>Patrik Moukola</cp:lastModifiedBy>
  <cp:revision>13</cp:revision>
  <dcterms:created xsi:type="dcterms:W3CDTF">2024-05-06T15:57:37Z</dcterms:created>
  <dcterms:modified xsi:type="dcterms:W3CDTF">2024-05-07T17:23:56Z</dcterms:modified>
</cp:coreProperties>
</file>