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5" r:id="rId11"/>
    <p:sldId id="273" r:id="rId12"/>
    <p:sldId id="272" r:id="rId13"/>
    <p:sldId id="268" r:id="rId14"/>
    <p:sldId id="263" r:id="rId15"/>
    <p:sldId id="269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9C1AE-B3A1-4398-8030-B910BB53992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E1C47B-2936-417F-AA48-63A14B7F1B98}">
      <dgm:prSet/>
      <dgm:spPr/>
      <dgm:t>
        <a:bodyPr/>
        <a:lstStyle/>
        <a:p>
          <a:r>
            <a:rPr lang="en-GB"/>
            <a:t>Rozproszona platforma obliczeniowa. </a:t>
          </a:r>
          <a:endParaRPr lang="en-US"/>
        </a:p>
      </dgm:t>
    </dgm:pt>
    <dgm:pt modelId="{26664B27-B676-44E8-A871-7512AAA8A4A7}" type="parTrans" cxnId="{8125AA0D-8A6A-4255-A645-6933CB9B1BDC}">
      <dgm:prSet/>
      <dgm:spPr/>
      <dgm:t>
        <a:bodyPr/>
        <a:lstStyle/>
        <a:p>
          <a:endParaRPr lang="en-US"/>
        </a:p>
      </dgm:t>
    </dgm:pt>
    <dgm:pt modelId="{4E13DC33-2642-47A9-9162-B973E27F6B8E}" type="sibTrans" cxnId="{8125AA0D-8A6A-4255-A645-6933CB9B1BDC}">
      <dgm:prSet/>
      <dgm:spPr/>
      <dgm:t>
        <a:bodyPr/>
        <a:lstStyle/>
        <a:p>
          <a:endParaRPr lang="en-US"/>
        </a:p>
      </dgm:t>
    </dgm:pt>
    <dgm:pt modelId="{2813981B-5276-4F4F-AC1B-9A947453B016}">
      <dgm:prSet/>
      <dgm:spPr/>
      <dgm:t>
        <a:bodyPr/>
        <a:lstStyle/>
        <a:p>
          <a:r>
            <a:rPr lang="en-GB"/>
            <a:t>Upubliczniony w 2010 roku przez Apache jako open-source.</a:t>
          </a:r>
          <a:endParaRPr lang="en-US"/>
        </a:p>
      </dgm:t>
    </dgm:pt>
    <dgm:pt modelId="{ADD2746F-9C41-4F85-B313-55FEDC3B6D48}" type="parTrans" cxnId="{D08CF395-CDDF-44EB-BBB5-59E576D64047}">
      <dgm:prSet/>
      <dgm:spPr/>
      <dgm:t>
        <a:bodyPr/>
        <a:lstStyle/>
        <a:p>
          <a:endParaRPr lang="en-US"/>
        </a:p>
      </dgm:t>
    </dgm:pt>
    <dgm:pt modelId="{7D175B65-6C03-4ACF-80AF-BEF82A486823}" type="sibTrans" cxnId="{D08CF395-CDDF-44EB-BBB5-59E576D64047}">
      <dgm:prSet/>
      <dgm:spPr/>
      <dgm:t>
        <a:bodyPr/>
        <a:lstStyle/>
        <a:p>
          <a:endParaRPr lang="en-US"/>
        </a:p>
      </dgm:t>
    </dgm:pt>
    <dgm:pt modelId="{099DC238-0EEB-446B-93D8-C6DC93A9069D}">
      <dgm:prSet/>
      <dgm:spPr/>
      <dgm:t>
        <a:bodyPr/>
        <a:lstStyle/>
        <a:p>
          <a:r>
            <a:rPr lang="en-GB" dirty="0"/>
            <a:t>W 2023 </a:t>
          </a:r>
          <a:r>
            <a:rPr lang="en-GB" dirty="0" err="1"/>
            <a:t>roku</a:t>
          </a:r>
          <a:r>
            <a:rPr lang="en-GB" dirty="0"/>
            <a:t> </a:t>
          </a:r>
          <a:r>
            <a:rPr lang="en-GB" dirty="0" err="1"/>
            <a:t>podstawowa</a:t>
          </a:r>
          <a:r>
            <a:rPr lang="en-GB" dirty="0"/>
            <a:t> </a:t>
          </a:r>
          <a:r>
            <a:rPr lang="en-GB" dirty="0" err="1"/>
            <a:t>technologia</a:t>
          </a:r>
          <a:r>
            <a:rPr lang="en-GB" dirty="0"/>
            <a:t> </a:t>
          </a:r>
          <a:r>
            <a:rPr lang="en-GB" dirty="0" err="1"/>
            <a:t>przetwarzania</a:t>
          </a:r>
          <a:r>
            <a:rPr lang="en-GB" dirty="0"/>
            <a:t> Big Data </a:t>
          </a:r>
          <a:r>
            <a:rPr lang="en-GB" dirty="0" err="1"/>
            <a:t>praktycznie</a:t>
          </a:r>
          <a:r>
            <a:rPr lang="en-GB" dirty="0"/>
            <a:t> bez </a:t>
          </a:r>
          <a:r>
            <a:rPr lang="en-GB" dirty="0" err="1"/>
            <a:t>konkurencji</a:t>
          </a:r>
          <a:r>
            <a:rPr lang="en-GB" dirty="0"/>
            <a:t>.</a:t>
          </a:r>
          <a:endParaRPr lang="en-US" dirty="0"/>
        </a:p>
      </dgm:t>
    </dgm:pt>
    <dgm:pt modelId="{3624520A-F5F8-46FB-BA7C-8C3420B813F2}" type="parTrans" cxnId="{C3EF0B7E-75F9-484B-93DB-B32E0C905216}">
      <dgm:prSet/>
      <dgm:spPr/>
      <dgm:t>
        <a:bodyPr/>
        <a:lstStyle/>
        <a:p>
          <a:endParaRPr lang="en-US"/>
        </a:p>
      </dgm:t>
    </dgm:pt>
    <dgm:pt modelId="{1DA6F374-ED35-40FD-B110-9F5CFF0EC25A}" type="sibTrans" cxnId="{C3EF0B7E-75F9-484B-93DB-B32E0C905216}">
      <dgm:prSet/>
      <dgm:spPr/>
      <dgm:t>
        <a:bodyPr/>
        <a:lstStyle/>
        <a:p>
          <a:endParaRPr lang="en-US"/>
        </a:p>
      </dgm:t>
    </dgm:pt>
    <dgm:pt modelId="{74EB54FF-638A-485B-8EB3-2C687A187E1A}">
      <dgm:prSet/>
      <dgm:spPr/>
      <dgm:t>
        <a:bodyPr/>
        <a:lstStyle/>
        <a:p>
          <a:r>
            <a:rPr lang="en-GB" dirty="0" err="1"/>
            <a:t>Łatwy</a:t>
          </a:r>
          <a:r>
            <a:rPr lang="en-GB" dirty="0"/>
            <a:t> i </a:t>
          </a:r>
          <a:r>
            <a:rPr lang="en-GB" dirty="0" err="1"/>
            <a:t>przystępny</a:t>
          </a:r>
          <a:r>
            <a:rPr lang="en-GB" dirty="0"/>
            <a:t> </a:t>
          </a:r>
          <a:r>
            <a:rPr lang="en-GB" dirty="0" err="1"/>
            <a:t>dla</a:t>
          </a:r>
          <a:r>
            <a:rPr lang="en-GB" dirty="0"/>
            <a:t> </a:t>
          </a:r>
          <a:r>
            <a:rPr lang="en-GB" dirty="0" err="1"/>
            <a:t>użytkownika</a:t>
          </a:r>
          <a:r>
            <a:rPr lang="en-GB" dirty="0"/>
            <a:t>.</a:t>
          </a:r>
          <a:endParaRPr lang="en-US" dirty="0"/>
        </a:p>
      </dgm:t>
    </dgm:pt>
    <dgm:pt modelId="{50BD9D94-2C83-4AC2-9429-A002B3E26ABB}" type="parTrans" cxnId="{E2CA0693-5D1A-4011-A9C1-661526E072D5}">
      <dgm:prSet/>
      <dgm:spPr/>
      <dgm:t>
        <a:bodyPr/>
        <a:lstStyle/>
        <a:p>
          <a:endParaRPr lang="en-US"/>
        </a:p>
      </dgm:t>
    </dgm:pt>
    <dgm:pt modelId="{8D15D193-C243-4C07-8A14-E2C5E4BF41C4}" type="sibTrans" cxnId="{E2CA0693-5D1A-4011-A9C1-661526E072D5}">
      <dgm:prSet/>
      <dgm:spPr/>
      <dgm:t>
        <a:bodyPr/>
        <a:lstStyle/>
        <a:p>
          <a:endParaRPr lang="en-US"/>
        </a:p>
      </dgm:t>
    </dgm:pt>
    <dgm:pt modelId="{BBE6A8BE-1332-42B9-A1B7-04674E6FB733}">
      <dgm:prSet/>
      <dgm:spPr/>
      <dgm:t>
        <a:bodyPr/>
        <a:lstStyle/>
        <a:p>
          <a:r>
            <a:rPr lang="en-GB"/>
            <a:t>Wywodzi się z Hadoop MapReduce.</a:t>
          </a:r>
          <a:endParaRPr lang="en-US"/>
        </a:p>
      </dgm:t>
    </dgm:pt>
    <dgm:pt modelId="{D2CBC71C-0A21-47C7-84D7-3146ADEF239D}" type="parTrans" cxnId="{5F61F8C4-51FE-4FDF-9FB9-A1A0E621E5AE}">
      <dgm:prSet/>
      <dgm:spPr/>
      <dgm:t>
        <a:bodyPr/>
        <a:lstStyle/>
        <a:p>
          <a:endParaRPr lang="en-US"/>
        </a:p>
      </dgm:t>
    </dgm:pt>
    <dgm:pt modelId="{857F1CED-99F4-4425-AB0F-55545C7BAEF1}" type="sibTrans" cxnId="{5F61F8C4-51FE-4FDF-9FB9-A1A0E621E5AE}">
      <dgm:prSet/>
      <dgm:spPr/>
      <dgm:t>
        <a:bodyPr/>
        <a:lstStyle/>
        <a:p>
          <a:endParaRPr lang="en-US"/>
        </a:p>
      </dgm:t>
    </dgm:pt>
    <dgm:pt modelId="{2AACA4B5-5D00-4993-9ABC-A07410F57DC4}" type="pres">
      <dgm:prSet presAssocID="{4A19C1AE-B3A1-4398-8030-B910BB53992F}" presName="outerComposite" presStyleCnt="0">
        <dgm:presLayoutVars>
          <dgm:chMax val="5"/>
          <dgm:dir/>
          <dgm:resizeHandles val="exact"/>
        </dgm:presLayoutVars>
      </dgm:prSet>
      <dgm:spPr/>
    </dgm:pt>
    <dgm:pt modelId="{29377A65-F54B-4503-929E-0924DE6C70F8}" type="pres">
      <dgm:prSet presAssocID="{4A19C1AE-B3A1-4398-8030-B910BB53992F}" presName="dummyMaxCanvas" presStyleCnt="0">
        <dgm:presLayoutVars/>
      </dgm:prSet>
      <dgm:spPr/>
    </dgm:pt>
    <dgm:pt modelId="{4770F070-CF8D-4392-B45E-C106DA77CC42}" type="pres">
      <dgm:prSet presAssocID="{4A19C1AE-B3A1-4398-8030-B910BB53992F}" presName="FiveNodes_1" presStyleLbl="node1" presStyleIdx="0" presStyleCnt="5">
        <dgm:presLayoutVars>
          <dgm:bulletEnabled val="1"/>
        </dgm:presLayoutVars>
      </dgm:prSet>
      <dgm:spPr/>
    </dgm:pt>
    <dgm:pt modelId="{988FC23A-73B5-485C-BB69-267931F76250}" type="pres">
      <dgm:prSet presAssocID="{4A19C1AE-B3A1-4398-8030-B910BB53992F}" presName="FiveNodes_2" presStyleLbl="node1" presStyleIdx="1" presStyleCnt="5">
        <dgm:presLayoutVars>
          <dgm:bulletEnabled val="1"/>
        </dgm:presLayoutVars>
      </dgm:prSet>
      <dgm:spPr/>
    </dgm:pt>
    <dgm:pt modelId="{8FC56713-03CD-4D92-B564-4FC0B7A04684}" type="pres">
      <dgm:prSet presAssocID="{4A19C1AE-B3A1-4398-8030-B910BB53992F}" presName="FiveNodes_3" presStyleLbl="node1" presStyleIdx="2" presStyleCnt="5">
        <dgm:presLayoutVars>
          <dgm:bulletEnabled val="1"/>
        </dgm:presLayoutVars>
      </dgm:prSet>
      <dgm:spPr/>
    </dgm:pt>
    <dgm:pt modelId="{942787B9-575A-417D-9404-BD908FB37220}" type="pres">
      <dgm:prSet presAssocID="{4A19C1AE-B3A1-4398-8030-B910BB53992F}" presName="FiveNodes_4" presStyleLbl="node1" presStyleIdx="3" presStyleCnt="5">
        <dgm:presLayoutVars>
          <dgm:bulletEnabled val="1"/>
        </dgm:presLayoutVars>
      </dgm:prSet>
      <dgm:spPr/>
    </dgm:pt>
    <dgm:pt modelId="{3CFFBC1D-541D-4CA0-B75E-E158FE16579D}" type="pres">
      <dgm:prSet presAssocID="{4A19C1AE-B3A1-4398-8030-B910BB53992F}" presName="FiveNodes_5" presStyleLbl="node1" presStyleIdx="4" presStyleCnt="5">
        <dgm:presLayoutVars>
          <dgm:bulletEnabled val="1"/>
        </dgm:presLayoutVars>
      </dgm:prSet>
      <dgm:spPr/>
    </dgm:pt>
    <dgm:pt modelId="{4A7926F1-3A9C-4DEF-98F3-CC17162384D8}" type="pres">
      <dgm:prSet presAssocID="{4A19C1AE-B3A1-4398-8030-B910BB53992F}" presName="FiveConn_1-2" presStyleLbl="fgAccFollowNode1" presStyleIdx="0" presStyleCnt="4">
        <dgm:presLayoutVars>
          <dgm:bulletEnabled val="1"/>
        </dgm:presLayoutVars>
      </dgm:prSet>
      <dgm:spPr/>
    </dgm:pt>
    <dgm:pt modelId="{D48564DD-DF08-412F-AD75-ACB31A2E175B}" type="pres">
      <dgm:prSet presAssocID="{4A19C1AE-B3A1-4398-8030-B910BB53992F}" presName="FiveConn_2-3" presStyleLbl="fgAccFollowNode1" presStyleIdx="1" presStyleCnt="4">
        <dgm:presLayoutVars>
          <dgm:bulletEnabled val="1"/>
        </dgm:presLayoutVars>
      </dgm:prSet>
      <dgm:spPr/>
    </dgm:pt>
    <dgm:pt modelId="{797F6A54-C95D-42A9-8B8A-BAD0ACDE54BA}" type="pres">
      <dgm:prSet presAssocID="{4A19C1AE-B3A1-4398-8030-B910BB53992F}" presName="FiveConn_3-4" presStyleLbl="fgAccFollowNode1" presStyleIdx="2" presStyleCnt="4">
        <dgm:presLayoutVars>
          <dgm:bulletEnabled val="1"/>
        </dgm:presLayoutVars>
      </dgm:prSet>
      <dgm:spPr/>
    </dgm:pt>
    <dgm:pt modelId="{65ACC446-305E-4B15-8209-4FEDA91E7DAF}" type="pres">
      <dgm:prSet presAssocID="{4A19C1AE-B3A1-4398-8030-B910BB53992F}" presName="FiveConn_4-5" presStyleLbl="fgAccFollowNode1" presStyleIdx="3" presStyleCnt="4">
        <dgm:presLayoutVars>
          <dgm:bulletEnabled val="1"/>
        </dgm:presLayoutVars>
      </dgm:prSet>
      <dgm:spPr/>
    </dgm:pt>
    <dgm:pt modelId="{2B4EC5D8-71D5-42B9-8459-4E6CE66A9125}" type="pres">
      <dgm:prSet presAssocID="{4A19C1AE-B3A1-4398-8030-B910BB53992F}" presName="FiveNodes_1_text" presStyleLbl="node1" presStyleIdx="4" presStyleCnt="5">
        <dgm:presLayoutVars>
          <dgm:bulletEnabled val="1"/>
        </dgm:presLayoutVars>
      </dgm:prSet>
      <dgm:spPr/>
    </dgm:pt>
    <dgm:pt modelId="{2340D10C-E19F-4DCC-8315-1181C3E7B0AC}" type="pres">
      <dgm:prSet presAssocID="{4A19C1AE-B3A1-4398-8030-B910BB53992F}" presName="FiveNodes_2_text" presStyleLbl="node1" presStyleIdx="4" presStyleCnt="5">
        <dgm:presLayoutVars>
          <dgm:bulletEnabled val="1"/>
        </dgm:presLayoutVars>
      </dgm:prSet>
      <dgm:spPr/>
    </dgm:pt>
    <dgm:pt modelId="{2B73AFA8-B5B8-4CE8-830F-525CF08EF6AF}" type="pres">
      <dgm:prSet presAssocID="{4A19C1AE-B3A1-4398-8030-B910BB53992F}" presName="FiveNodes_3_text" presStyleLbl="node1" presStyleIdx="4" presStyleCnt="5">
        <dgm:presLayoutVars>
          <dgm:bulletEnabled val="1"/>
        </dgm:presLayoutVars>
      </dgm:prSet>
      <dgm:spPr/>
    </dgm:pt>
    <dgm:pt modelId="{B4F63350-9EC1-4AE0-9091-BD52E95475C5}" type="pres">
      <dgm:prSet presAssocID="{4A19C1AE-B3A1-4398-8030-B910BB53992F}" presName="FiveNodes_4_text" presStyleLbl="node1" presStyleIdx="4" presStyleCnt="5">
        <dgm:presLayoutVars>
          <dgm:bulletEnabled val="1"/>
        </dgm:presLayoutVars>
      </dgm:prSet>
      <dgm:spPr/>
    </dgm:pt>
    <dgm:pt modelId="{F203DD30-6652-4D01-90BE-EB86FD4EA0BA}" type="pres">
      <dgm:prSet presAssocID="{4A19C1AE-B3A1-4398-8030-B910BB53992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0782500-3A71-44B8-AB80-3AE3CB09A472}" type="presOf" srcId="{33E1C47B-2936-417F-AA48-63A14B7F1B98}" destId="{4770F070-CF8D-4392-B45E-C106DA77CC42}" srcOrd="0" destOrd="0" presId="urn:microsoft.com/office/officeart/2005/8/layout/vProcess5"/>
    <dgm:cxn modelId="{AE98BF02-2A6F-4E58-9768-D3F3FA46D6B8}" type="presOf" srcId="{8D15D193-C243-4C07-8A14-E2C5E4BF41C4}" destId="{65ACC446-305E-4B15-8209-4FEDA91E7DAF}" srcOrd="0" destOrd="0" presId="urn:microsoft.com/office/officeart/2005/8/layout/vProcess5"/>
    <dgm:cxn modelId="{8125AA0D-8A6A-4255-A645-6933CB9B1BDC}" srcId="{4A19C1AE-B3A1-4398-8030-B910BB53992F}" destId="{33E1C47B-2936-417F-AA48-63A14B7F1B98}" srcOrd="0" destOrd="0" parTransId="{26664B27-B676-44E8-A871-7512AAA8A4A7}" sibTransId="{4E13DC33-2642-47A9-9162-B973E27F6B8E}"/>
    <dgm:cxn modelId="{8BF83423-C0C9-43C9-AA15-5FC731F5F9D5}" type="presOf" srcId="{2813981B-5276-4F4F-AC1B-9A947453B016}" destId="{2340D10C-E19F-4DCC-8315-1181C3E7B0AC}" srcOrd="1" destOrd="0" presId="urn:microsoft.com/office/officeart/2005/8/layout/vProcess5"/>
    <dgm:cxn modelId="{BB54CB52-C994-4E69-AF96-888F82104786}" type="presOf" srcId="{4A19C1AE-B3A1-4398-8030-B910BB53992F}" destId="{2AACA4B5-5D00-4993-9ABC-A07410F57DC4}" srcOrd="0" destOrd="0" presId="urn:microsoft.com/office/officeart/2005/8/layout/vProcess5"/>
    <dgm:cxn modelId="{4530C979-B336-4091-B908-4DE39694EB46}" type="presOf" srcId="{099DC238-0EEB-446B-93D8-C6DC93A9069D}" destId="{2B73AFA8-B5B8-4CE8-830F-525CF08EF6AF}" srcOrd="1" destOrd="0" presId="urn:microsoft.com/office/officeart/2005/8/layout/vProcess5"/>
    <dgm:cxn modelId="{C3EF0B7E-75F9-484B-93DB-B32E0C905216}" srcId="{4A19C1AE-B3A1-4398-8030-B910BB53992F}" destId="{099DC238-0EEB-446B-93D8-C6DC93A9069D}" srcOrd="2" destOrd="0" parTransId="{3624520A-F5F8-46FB-BA7C-8C3420B813F2}" sibTransId="{1DA6F374-ED35-40FD-B110-9F5CFF0EC25A}"/>
    <dgm:cxn modelId="{3E29E97E-A169-4743-B847-3CA6FD6FC119}" type="presOf" srcId="{74EB54FF-638A-485B-8EB3-2C687A187E1A}" destId="{B4F63350-9EC1-4AE0-9091-BD52E95475C5}" srcOrd="1" destOrd="0" presId="urn:microsoft.com/office/officeart/2005/8/layout/vProcess5"/>
    <dgm:cxn modelId="{C4796484-40A1-43C2-BC3B-ED67B851122F}" type="presOf" srcId="{1DA6F374-ED35-40FD-B110-9F5CFF0EC25A}" destId="{797F6A54-C95D-42A9-8B8A-BAD0ACDE54BA}" srcOrd="0" destOrd="0" presId="urn:microsoft.com/office/officeart/2005/8/layout/vProcess5"/>
    <dgm:cxn modelId="{F23B0B8D-B143-4278-AB77-596ECB4042EF}" type="presOf" srcId="{2813981B-5276-4F4F-AC1B-9A947453B016}" destId="{988FC23A-73B5-485C-BB69-267931F76250}" srcOrd="0" destOrd="0" presId="urn:microsoft.com/office/officeart/2005/8/layout/vProcess5"/>
    <dgm:cxn modelId="{D1D3188E-40F1-4899-B236-94E8915E7559}" type="presOf" srcId="{7D175B65-6C03-4ACF-80AF-BEF82A486823}" destId="{D48564DD-DF08-412F-AD75-ACB31A2E175B}" srcOrd="0" destOrd="0" presId="urn:microsoft.com/office/officeart/2005/8/layout/vProcess5"/>
    <dgm:cxn modelId="{E2CA0693-5D1A-4011-A9C1-661526E072D5}" srcId="{4A19C1AE-B3A1-4398-8030-B910BB53992F}" destId="{74EB54FF-638A-485B-8EB3-2C687A187E1A}" srcOrd="3" destOrd="0" parTransId="{50BD9D94-2C83-4AC2-9429-A002B3E26ABB}" sibTransId="{8D15D193-C243-4C07-8A14-E2C5E4BF41C4}"/>
    <dgm:cxn modelId="{D08CF395-CDDF-44EB-BBB5-59E576D64047}" srcId="{4A19C1AE-B3A1-4398-8030-B910BB53992F}" destId="{2813981B-5276-4F4F-AC1B-9A947453B016}" srcOrd="1" destOrd="0" parTransId="{ADD2746F-9C41-4F85-B313-55FEDC3B6D48}" sibTransId="{7D175B65-6C03-4ACF-80AF-BEF82A486823}"/>
    <dgm:cxn modelId="{E4288D98-562C-4F7A-AF9A-06C9C773E883}" type="presOf" srcId="{74EB54FF-638A-485B-8EB3-2C687A187E1A}" destId="{942787B9-575A-417D-9404-BD908FB37220}" srcOrd="0" destOrd="0" presId="urn:microsoft.com/office/officeart/2005/8/layout/vProcess5"/>
    <dgm:cxn modelId="{E781B3C2-9063-45E8-91F6-D5865EA0424D}" type="presOf" srcId="{BBE6A8BE-1332-42B9-A1B7-04674E6FB733}" destId="{3CFFBC1D-541D-4CA0-B75E-E158FE16579D}" srcOrd="0" destOrd="0" presId="urn:microsoft.com/office/officeart/2005/8/layout/vProcess5"/>
    <dgm:cxn modelId="{5F61F8C4-51FE-4FDF-9FB9-A1A0E621E5AE}" srcId="{4A19C1AE-B3A1-4398-8030-B910BB53992F}" destId="{BBE6A8BE-1332-42B9-A1B7-04674E6FB733}" srcOrd="4" destOrd="0" parTransId="{D2CBC71C-0A21-47C7-84D7-3146ADEF239D}" sibTransId="{857F1CED-99F4-4425-AB0F-55545C7BAEF1}"/>
    <dgm:cxn modelId="{9D8603C6-6982-48D9-8B31-7F231E29E961}" type="presOf" srcId="{099DC238-0EEB-446B-93D8-C6DC93A9069D}" destId="{8FC56713-03CD-4D92-B564-4FC0B7A04684}" srcOrd="0" destOrd="0" presId="urn:microsoft.com/office/officeart/2005/8/layout/vProcess5"/>
    <dgm:cxn modelId="{9C6998DE-6E0F-4F1F-93D4-8D882A9FD3EE}" type="presOf" srcId="{BBE6A8BE-1332-42B9-A1B7-04674E6FB733}" destId="{F203DD30-6652-4D01-90BE-EB86FD4EA0BA}" srcOrd="1" destOrd="0" presId="urn:microsoft.com/office/officeart/2005/8/layout/vProcess5"/>
    <dgm:cxn modelId="{D14BF2DF-1C67-493D-8FC4-32DC5A89F5FD}" type="presOf" srcId="{33E1C47B-2936-417F-AA48-63A14B7F1B98}" destId="{2B4EC5D8-71D5-42B9-8459-4E6CE66A9125}" srcOrd="1" destOrd="0" presId="urn:microsoft.com/office/officeart/2005/8/layout/vProcess5"/>
    <dgm:cxn modelId="{9AF2E4E1-602B-454C-B375-803F16983E8B}" type="presOf" srcId="{4E13DC33-2642-47A9-9162-B973E27F6B8E}" destId="{4A7926F1-3A9C-4DEF-98F3-CC17162384D8}" srcOrd="0" destOrd="0" presId="urn:microsoft.com/office/officeart/2005/8/layout/vProcess5"/>
    <dgm:cxn modelId="{6FF63462-1BC7-44A5-BCE1-20D31D9A766D}" type="presParOf" srcId="{2AACA4B5-5D00-4993-9ABC-A07410F57DC4}" destId="{29377A65-F54B-4503-929E-0924DE6C70F8}" srcOrd="0" destOrd="0" presId="urn:microsoft.com/office/officeart/2005/8/layout/vProcess5"/>
    <dgm:cxn modelId="{CBCAA1A7-4070-4D89-BE3D-10FEF2D3ACD6}" type="presParOf" srcId="{2AACA4B5-5D00-4993-9ABC-A07410F57DC4}" destId="{4770F070-CF8D-4392-B45E-C106DA77CC42}" srcOrd="1" destOrd="0" presId="urn:microsoft.com/office/officeart/2005/8/layout/vProcess5"/>
    <dgm:cxn modelId="{06E89912-A5BF-4641-9C0B-AC6F67B66000}" type="presParOf" srcId="{2AACA4B5-5D00-4993-9ABC-A07410F57DC4}" destId="{988FC23A-73B5-485C-BB69-267931F76250}" srcOrd="2" destOrd="0" presId="urn:microsoft.com/office/officeart/2005/8/layout/vProcess5"/>
    <dgm:cxn modelId="{2C0EA21F-115F-445E-BAEA-1AFE043DE96F}" type="presParOf" srcId="{2AACA4B5-5D00-4993-9ABC-A07410F57DC4}" destId="{8FC56713-03CD-4D92-B564-4FC0B7A04684}" srcOrd="3" destOrd="0" presId="urn:microsoft.com/office/officeart/2005/8/layout/vProcess5"/>
    <dgm:cxn modelId="{30FCC097-0781-4B34-845E-0E5B80A72B78}" type="presParOf" srcId="{2AACA4B5-5D00-4993-9ABC-A07410F57DC4}" destId="{942787B9-575A-417D-9404-BD908FB37220}" srcOrd="4" destOrd="0" presId="urn:microsoft.com/office/officeart/2005/8/layout/vProcess5"/>
    <dgm:cxn modelId="{26E6F2A2-E2E7-4726-83C7-0D98798B395A}" type="presParOf" srcId="{2AACA4B5-5D00-4993-9ABC-A07410F57DC4}" destId="{3CFFBC1D-541D-4CA0-B75E-E158FE16579D}" srcOrd="5" destOrd="0" presId="urn:microsoft.com/office/officeart/2005/8/layout/vProcess5"/>
    <dgm:cxn modelId="{41C01A8C-32FC-4A4A-A25F-A4346DC56477}" type="presParOf" srcId="{2AACA4B5-5D00-4993-9ABC-A07410F57DC4}" destId="{4A7926F1-3A9C-4DEF-98F3-CC17162384D8}" srcOrd="6" destOrd="0" presId="urn:microsoft.com/office/officeart/2005/8/layout/vProcess5"/>
    <dgm:cxn modelId="{5379281D-C3BC-4834-8B76-BA09C82EB0CE}" type="presParOf" srcId="{2AACA4B5-5D00-4993-9ABC-A07410F57DC4}" destId="{D48564DD-DF08-412F-AD75-ACB31A2E175B}" srcOrd="7" destOrd="0" presId="urn:microsoft.com/office/officeart/2005/8/layout/vProcess5"/>
    <dgm:cxn modelId="{016568F9-3B0A-42D5-8F34-019A8C3BFD76}" type="presParOf" srcId="{2AACA4B5-5D00-4993-9ABC-A07410F57DC4}" destId="{797F6A54-C95D-42A9-8B8A-BAD0ACDE54BA}" srcOrd="8" destOrd="0" presId="urn:microsoft.com/office/officeart/2005/8/layout/vProcess5"/>
    <dgm:cxn modelId="{101C0778-2A69-4058-A19D-FA987011102B}" type="presParOf" srcId="{2AACA4B5-5D00-4993-9ABC-A07410F57DC4}" destId="{65ACC446-305E-4B15-8209-4FEDA91E7DAF}" srcOrd="9" destOrd="0" presId="urn:microsoft.com/office/officeart/2005/8/layout/vProcess5"/>
    <dgm:cxn modelId="{0BADA62C-9F2A-459D-A8CE-216C7B38EC5D}" type="presParOf" srcId="{2AACA4B5-5D00-4993-9ABC-A07410F57DC4}" destId="{2B4EC5D8-71D5-42B9-8459-4E6CE66A9125}" srcOrd="10" destOrd="0" presId="urn:microsoft.com/office/officeart/2005/8/layout/vProcess5"/>
    <dgm:cxn modelId="{A0693F48-25CE-4101-88EF-EC83F7072C11}" type="presParOf" srcId="{2AACA4B5-5D00-4993-9ABC-A07410F57DC4}" destId="{2340D10C-E19F-4DCC-8315-1181C3E7B0AC}" srcOrd="11" destOrd="0" presId="urn:microsoft.com/office/officeart/2005/8/layout/vProcess5"/>
    <dgm:cxn modelId="{4C3A795E-DF70-4B1C-A951-76245C16C89A}" type="presParOf" srcId="{2AACA4B5-5D00-4993-9ABC-A07410F57DC4}" destId="{2B73AFA8-B5B8-4CE8-830F-525CF08EF6AF}" srcOrd="12" destOrd="0" presId="urn:microsoft.com/office/officeart/2005/8/layout/vProcess5"/>
    <dgm:cxn modelId="{4E4C94E3-9260-48F2-852E-691A679D0E06}" type="presParOf" srcId="{2AACA4B5-5D00-4993-9ABC-A07410F57DC4}" destId="{B4F63350-9EC1-4AE0-9091-BD52E95475C5}" srcOrd="13" destOrd="0" presId="urn:microsoft.com/office/officeart/2005/8/layout/vProcess5"/>
    <dgm:cxn modelId="{9728B3DC-1639-4A3C-8E2D-09863E39AAB5}" type="presParOf" srcId="{2AACA4B5-5D00-4993-9ABC-A07410F57DC4}" destId="{F203DD30-6652-4D01-90BE-EB86FD4EA0B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0F070-CF8D-4392-B45E-C106DA77CC42}">
      <dsp:nvSpPr>
        <dsp:cNvPr id="0" name=""/>
        <dsp:cNvSpPr/>
      </dsp:nvSpPr>
      <dsp:spPr>
        <a:xfrm>
          <a:off x="0" y="0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Rozproszona platforma obliczeniowa. </a:t>
          </a:r>
          <a:endParaRPr lang="en-US" sz="1500" kern="1200"/>
        </a:p>
      </dsp:txBody>
      <dsp:txXfrm>
        <a:off x="16186" y="16186"/>
        <a:ext cx="4893494" cy="520247"/>
      </dsp:txXfrm>
    </dsp:sp>
    <dsp:sp modelId="{988FC23A-73B5-485C-BB69-267931F76250}">
      <dsp:nvSpPr>
        <dsp:cNvPr id="0" name=""/>
        <dsp:cNvSpPr/>
      </dsp:nvSpPr>
      <dsp:spPr>
        <a:xfrm>
          <a:off x="414782" y="629372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Upubliczniony w 2010 roku przez Apache jako open-source.</a:t>
          </a:r>
          <a:endParaRPr lang="en-US" sz="1500" kern="1200"/>
        </a:p>
      </dsp:txBody>
      <dsp:txXfrm>
        <a:off x="430968" y="645558"/>
        <a:ext cx="4748115" cy="520247"/>
      </dsp:txXfrm>
    </dsp:sp>
    <dsp:sp modelId="{8FC56713-03CD-4D92-B564-4FC0B7A04684}">
      <dsp:nvSpPr>
        <dsp:cNvPr id="0" name=""/>
        <dsp:cNvSpPr/>
      </dsp:nvSpPr>
      <dsp:spPr>
        <a:xfrm>
          <a:off x="829564" y="1258745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 2023 </a:t>
          </a:r>
          <a:r>
            <a:rPr lang="en-GB" sz="1500" kern="1200" dirty="0" err="1"/>
            <a:t>roku</a:t>
          </a:r>
          <a:r>
            <a:rPr lang="en-GB" sz="1500" kern="1200" dirty="0"/>
            <a:t> </a:t>
          </a:r>
          <a:r>
            <a:rPr lang="en-GB" sz="1500" kern="1200" dirty="0" err="1"/>
            <a:t>podstawowa</a:t>
          </a:r>
          <a:r>
            <a:rPr lang="en-GB" sz="1500" kern="1200" dirty="0"/>
            <a:t> </a:t>
          </a:r>
          <a:r>
            <a:rPr lang="en-GB" sz="1500" kern="1200" dirty="0" err="1"/>
            <a:t>technologia</a:t>
          </a:r>
          <a:r>
            <a:rPr lang="en-GB" sz="1500" kern="1200" dirty="0"/>
            <a:t> </a:t>
          </a:r>
          <a:r>
            <a:rPr lang="en-GB" sz="1500" kern="1200" dirty="0" err="1"/>
            <a:t>przetwarzania</a:t>
          </a:r>
          <a:r>
            <a:rPr lang="en-GB" sz="1500" kern="1200" dirty="0"/>
            <a:t> Big Data </a:t>
          </a:r>
          <a:r>
            <a:rPr lang="en-GB" sz="1500" kern="1200" dirty="0" err="1"/>
            <a:t>praktycznie</a:t>
          </a:r>
          <a:r>
            <a:rPr lang="en-GB" sz="1500" kern="1200" dirty="0"/>
            <a:t> bez </a:t>
          </a:r>
          <a:r>
            <a:rPr lang="en-GB" sz="1500" kern="1200" dirty="0" err="1"/>
            <a:t>konkurencji</a:t>
          </a:r>
          <a:r>
            <a:rPr lang="en-GB" sz="1500" kern="1200" dirty="0"/>
            <a:t>.</a:t>
          </a:r>
          <a:endParaRPr lang="en-US" sz="1500" kern="1200" dirty="0"/>
        </a:p>
      </dsp:txBody>
      <dsp:txXfrm>
        <a:off x="845750" y="1274931"/>
        <a:ext cx="4748115" cy="520247"/>
      </dsp:txXfrm>
    </dsp:sp>
    <dsp:sp modelId="{942787B9-575A-417D-9404-BD908FB37220}">
      <dsp:nvSpPr>
        <dsp:cNvPr id="0" name=""/>
        <dsp:cNvSpPr/>
      </dsp:nvSpPr>
      <dsp:spPr>
        <a:xfrm>
          <a:off x="1244346" y="1888118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Łatwy</a:t>
          </a:r>
          <a:r>
            <a:rPr lang="en-GB" sz="1500" kern="1200" dirty="0"/>
            <a:t> i </a:t>
          </a:r>
          <a:r>
            <a:rPr lang="en-GB" sz="1500" kern="1200" dirty="0" err="1"/>
            <a:t>przystępny</a:t>
          </a:r>
          <a:r>
            <a:rPr lang="en-GB" sz="1500" kern="1200" dirty="0"/>
            <a:t> </a:t>
          </a:r>
          <a:r>
            <a:rPr lang="en-GB" sz="1500" kern="1200" dirty="0" err="1"/>
            <a:t>dla</a:t>
          </a:r>
          <a:r>
            <a:rPr lang="en-GB" sz="1500" kern="1200" dirty="0"/>
            <a:t> </a:t>
          </a:r>
          <a:r>
            <a:rPr lang="en-GB" sz="1500" kern="1200" dirty="0" err="1"/>
            <a:t>użytkownika</a:t>
          </a:r>
          <a:r>
            <a:rPr lang="en-GB" sz="1500" kern="1200" dirty="0"/>
            <a:t>.</a:t>
          </a:r>
          <a:endParaRPr lang="en-US" sz="1500" kern="1200" dirty="0"/>
        </a:p>
      </dsp:txBody>
      <dsp:txXfrm>
        <a:off x="1260532" y="1904304"/>
        <a:ext cx="4748115" cy="520247"/>
      </dsp:txXfrm>
    </dsp:sp>
    <dsp:sp modelId="{3CFFBC1D-541D-4CA0-B75E-E158FE16579D}">
      <dsp:nvSpPr>
        <dsp:cNvPr id="0" name=""/>
        <dsp:cNvSpPr/>
      </dsp:nvSpPr>
      <dsp:spPr>
        <a:xfrm>
          <a:off x="1659128" y="2517491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Wywodzi się z Hadoop MapReduce.</a:t>
          </a:r>
          <a:endParaRPr lang="en-US" sz="1500" kern="1200"/>
        </a:p>
      </dsp:txBody>
      <dsp:txXfrm>
        <a:off x="1675314" y="2533677"/>
        <a:ext cx="4748115" cy="520247"/>
      </dsp:txXfrm>
    </dsp:sp>
    <dsp:sp modelId="{4A7926F1-3A9C-4DEF-98F3-CC17162384D8}">
      <dsp:nvSpPr>
        <dsp:cNvPr id="0" name=""/>
        <dsp:cNvSpPr/>
      </dsp:nvSpPr>
      <dsp:spPr>
        <a:xfrm>
          <a:off x="5195269" y="403719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76089" y="403719"/>
        <a:ext cx="197562" cy="270300"/>
      </dsp:txXfrm>
    </dsp:sp>
    <dsp:sp modelId="{D48564DD-DF08-412F-AD75-ACB31A2E175B}">
      <dsp:nvSpPr>
        <dsp:cNvPr id="0" name=""/>
        <dsp:cNvSpPr/>
      </dsp:nvSpPr>
      <dsp:spPr>
        <a:xfrm>
          <a:off x="5610051" y="1033092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690871" y="1033092"/>
        <a:ext cx="197562" cy="270300"/>
      </dsp:txXfrm>
    </dsp:sp>
    <dsp:sp modelId="{797F6A54-C95D-42A9-8B8A-BAD0ACDE54BA}">
      <dsp:nvSpPr>
        <dsp:cNvPr id="0" name=""/>
        <dsp:cNvSpPr/>
      </dsp:nvSpPr>
      <dsp:spPr>
        <a:xfrm>
          <a:off x="6024833" y="1653254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05653" y="1653254"/>
        <a:ext cx="197562" cy="270300"/>
      </dsp:txXfrm>
    </dsp:sp>
    <dsp:sp modelId="{65ACC446-305E-4B15-8209-4FEDA91E7DAF}">
      <dsp:nvSpPr>
        <dsp:cNvPr id="0" name=""/>
        <dsp:cNvSpPr/>
      </dsp:nvSpPr>
      <dsp:spPr>
        <a:xfrm>
          <a:off x="6439615" y="2288767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20435" y="2288767"/>
        <a:ext cx="197562" cy="270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b8311fc5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b8311fc5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8311fc5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8311fc5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45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bbabf1f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bbabf1f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bbabf1f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bbabf1f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bbabf1f1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bbabf1f1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b8311fc5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b8311fc5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8311f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8311f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babf1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babf1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8311fc5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8311fc5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babf1f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babf1f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8311fc5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8311fc5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8311fc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b8311fc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8311fc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8311fc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8311fc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8311fc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68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9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509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263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9381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13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687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417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34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332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4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643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404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79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506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265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2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72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51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2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chaich/pyspark-cheatshe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databricks.com/try-databricks#accou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Spark w </a:t>
            </a:r>
            <a:r>
              <a:rPr lang="en-GB" dirty="0" err="1"/>
              <a:t>Pythonie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czyli jak poradzić sobie z dużym zbiorem danych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Spark jest leniwy (Lazy Execution)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AF013-9829-6522-271F-54AF42FEC88E}"/>
              </a:ext>
            </a:extLst>
          </p:cNvPr>
          <p:cNvSpPr txBox="1"/>
          <p:nvPr/>
        </p:nvSpPr>
        <p:spPr>
          <a:xfrm>
            <a:off x="507999" y="1620441"/>
            <a:ext cx="3308038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Lazy execution daje możliwość optymalizacji, zmniejsza ilość wykonywanego compute do minimum.</a:t>
            </a:r>
          </a:p>
        </p:txBody>
      </p:sp>
      <p:pic>
        <p:nvPicPr>
          <p:cNvPr id="3" name="Picture 2" descr="A cartoon of a person lying on a couch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4951DBCF-B85B-A499-600A-39ADA885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59" y="1619747"/>
            <a:ext cx="2435399" cy="1369912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7486A1F2-E2EC-B041-52E6-4E5091A61B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69" r="71439"/>
          <a:stretch/>
        </p:blipFill>
        <p:spPr>
          <a:xfrm>
            <a:off x="4606923" y="3161109"/>
            <a:ext cx="1730673" cy="13699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892CFF-D69C-D5A7-3CA2-8BB928AEE0C1}"/>
              </a:ext>
            </a:extLst>
          </p:cNvPr>
          <p:cNvSpPr txBox="1"/>
          <p:nvPr/>
        </p:nvSpPr>
        <p:spPr>
          <a:xfrm>
            <a:off x="482600" y="1053388"/>
            <a:ext cx="301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5C72D-A9E3-0FFF-36B7-4CBF889413F0}"/>
              </a:ext>
            </a:extLst>
          </p:cNvPr>
          <p:cNvSpPr txBox="1"/>
          <p:nvPr/>
        </p:nvSpPr>
        <p:spPr>
          <a:xfrm>
            <a:off x="4692650" y="1053388"/>
            <a:ext cx="19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7EAED-08DA-FEC0-15DD-9F5C19D41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825610"/>
            <a:ext cx="4805172" cy="2154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2695D9-3DFD-807F-9AAC-959AB460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1" y="1663321"/>
            <a:ext cx="3968749" cy="14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2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A6E084-551D-8AEB-FFC3-5D38F8F5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83525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Źródła danych</a:t>
            </a:r>
            <a:endParaRPr lang="en-GB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Pliki</a:t>
            </a:r>
            <a:r>
              <a:rPr lang="en-US" dirty="0"/>
              <a:t> TXT, CSV, JSON, Parquet, Avro, ORC, Delta – </a:t>
            </a:r>
            <a:r>
              <a:rPr lang="en-US" dirty="0" err="1"/>
              <a:t>zarówno</a:t>
            </a:r>
            <a:r>
              <a:rPr lang="en-US" dirty="0"/>
              <a:t> ze </a:t>
            </a:r>
            <a:r>
              <a:rPr lang="en-US" dirty="0" err="1"/>
              <a:t>zwykłych</a:t>
            </a:r>
            <a:r>
              <a:rPr lang="en-US" dirty="0"/>
              <a:t> </a:t>
            </a:r>
            <a:r>
              <a:rPr lang="en-US" dirty="0" err="1"/>
              <a:t>systemów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jak I z </a:t>
            </a:r>
            <a:r>
              <a:rPr lang="en-US" dirty="0" err="1"/>
              <a:t>Hadoopowych</a:t>
            </a:r>
            <a:r>
              <a:rPr lang="en-US" dirty="0"/>
              <a:t> (Azure Data Lake, AWS S3, GCS).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Brokery </a:t>
            </a:r>
            <a:r>
              <a:rPr lang="en-US" dirty="0" err="1"/>
              <a:t>danych</a:t>
            </a:r>
            <a:r>
              <a:rPr lang="en-US" dirty="0"/>
              <a:t> Kafka, RabbitMQ do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strumieniowych</a:t>
            </a:r>
            <a:r>
              <a:rPr lang="en-US" dirty="0"/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poprzez</a:t>
            </a:r>
            <a:r>
              <a:rPr lang="en-US" dirty="0"/>
              <a:t> JDBC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SQL – Oracle, Postgres, SQL Server, MySQL…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NoSQL – MongoDB, Cassandra, Elastic, Neo4J…</a:t>
            </a:r>
          </a:p>
          <a:p>
            <a:pPr marL="742950" lvl="1" indent="-285750"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vs streaming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Batch: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zbiorów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raz</a:t>
            </a:r>
            <a:r>
              <a:rPr lang="en-GB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Tradycyjne</a:t>
            </a:r>
            <a:r>
              <a:rPr lang="en-GB" dirty="0"/>
              <a:t> </a:t>
            </a:r>
            <a:r>
              <a:rPr lang="en-GB" dirty="0" err="1"/>
              <a:t>podejście</a:t>
            </a:r>
            <a:r>
              <a:rPr lang="en-GB" dirty="0"/>
              <a:t>, </a:t>
            </a:r>
            <a:r>
              <a:rPr lang="en-GB" dirty="0" err="1"/>
              <a:t>oparte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paradygmacie</a:t>
            </a:r>
            <a:r>
              <a:rPr lang="en-GB" dirty="0"/>
              <a:t> ETL (Extract Transform Load).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Służy</a:t>
            </a:r>
            <a:r>
              <a:rPr lang="en-GB" dirty="0"/>
              <a:t> np. do </a:t>
            </a:r>
            <a:r>
              <a:rPr lang="en-GB" dirty="0" err="1"/>
              <a:t>generowania</a:t>
            </a:r>
            <a:r>
              <a:rPr lang="en-GB" dirty="0"/>
              <a:t> </a:t>
            </a:r>
            <a:r>
              <a:rPr lang="en-GB" dirty="0" err="1"/>
              <a:t>okresowych</a:t>
            </a:r>
            <a:r>
              <a:rPr lang="en-GB" dirty="0"/>
              <a:t> </a:t>
            </a:r>
            <a:r>
              <a:rPr lang="en-GB" dirty="0" err="1"/>
              <a:t>raportów</a:t>
            </a:r>
            <a:r>
              <a:rPr lang="en-GB" dirty="0"/>
              <a:t>,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historycznych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opóźnienie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jest </a:t>
            </a:r>
            <a:r>
              <a:rPr lang="en-GB" dirty="0" err="1"/>
              <a:t>ważne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41466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Stream:</a:t>
            </a:r>
          </a:p>
          <a:p>
            <a:pPr>
              <a:spcBef>
                <a:spcPts val="1200"/>
              </a:spcBef>
              <a:buFont typeface="Wingdings 3" charset="2"/>
              <a:buChar char="-"/>
            </a:pPr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miarę</a:t>
            </a:r>
            <a:r>
              <a:rPr lang="en-US" dirty="0"/>
              <a:t> ich </a:t>
            </a:r>
            <a:r>
              <a:rPr lang="en-US" dirty="0" err="1"/>
              <a:t>napływania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 </a:t>
            </a:r>
            <a:r>
              <a:rPr lang="en-US" dirty="0" err="1"/>
              <a:t>rzeczywistym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buFont typeface="Wingdings 3" charset="2"/>
              <a:buChar char="-"/>
            </a:pPr>
            <a:r>
              <a:rPr lang="pl-PL" dirty="0"/>
              <a:t>Służy np. do przetwarzania strumieni eventów czy logów zdarzeń.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W </a:t>
            </a:r>
            <a:r>
              <a:rPr lang="en-US" dirty="0" err="1"/>
              <a:t>Sparku</a:t>
            </a:r>
            <a:r>
              <a:rPr lang="en-US" dirty="0"/>
              <a:t> w </a:t>
            </a:r>
            <a:r>
              <a:rPr lang="en-US" dirty="0" err="1"/>
              <a:t>formie</a:t>
            </a:r>
            <a:r>
              <a:rPr lang="en-US" dirty="0"/>
              <a:t> micro-</a:t>
            </a:r>
            <a:r>
              <a:rPr lang="en-US" dirty="0" err="1"/>
              <a:t>batchy</a:t>
            </a:r>
            <a:r>
              <a:rPr lang="en-US" dirty="0"/>
              <a:t>, </a:t>
            </a:r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przetwarzania</a:t>
            </a:r>
            <a:r>
              <a:rPr lang="en-US" dirty="0"/>
              <a:t> </a:t>
            </a:r>
            <a:r>
              <a:rPr lang="en-US" dirty="0" err="1"/>
              <a:t>inkrementalnego</a:t>
            </a:r>
            <a:r>
              <a:rPr lang="en-US" dirty="0"/>
              <a:t> </a:t>
            </a:r>
            <a:r>
              <a:rPr lang="en-US" dirty="0" err="1"/>
              <a:t>małych</a:t>
            </a:r>
            <a:r>
              <a:rPr lang="en-US" dirty="0"/>
              <a:t> </a:t>
            </a:r>
            <a:r>
              <a:rPr lang="en-US" dirty="0" err="1"/>
              <a:t>batchy</a:t>
            </a:r>
            <a:r>
              <a:rPr lang="en-US" dirty="0"/>
              <a:t>, </a:t>
            </a:r>
            <a:r>
              <a:rPr lang="en-US" dirty="0" err="1"/>
              <a:t>nie</a:t>
            </a:r>
            <a:r>
              <a:rPr lang="en-US" dirty="0"/>
              <a:t> record po </a:t>
            </a:r>
            <a:r>
              <a:rPr lang="en-US" dirty="0" err="1"/>
              <a:t>rekordzie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Partycjonowanie danych</a:t>
            </a:r>
          </a:p>
        </p:txBody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Termin</a:t>
            </a:r>
            <a:r>
              <a:rPr lang="en-US" dirty="0"/>
              <a:t> </a:t>
            </a:r>
            <a:r>
              <a:rPr lang="en-US"/>
              <a:t>wywodzi</a:t>
            </a:r>
            <a:r>
              <a:rPr lang="en-US" dirty="0"/>
              <a:t> </a:t>
            </a:r>
            <a:r>
              <a:rPr lang="en-US"/>
              <a:t>się</a:t>
            </a:r>
            <a:r>
              <a:rPr lang="en-US" dirty="0"/>
              <a:t> z </a:t>
            </a:r>
            <a:r>
              <a:rPr lang="en-US"/>
              <a:t>baz</a:t>
            </a:r>
            <a:r>
              <a:rPr lang="en-US" dirty="0"/>
              <a:t> </a:t>
            </a:r>
            <a:r>
              <a:rPr lang="en-US"/>
              <a:t>danych</a:t>
            </a:r>
            <a:r>
              <a:rPr lang="en-US" dirty="0"/>
              <a:t>, </a:t>
            </a:r>
            <a:r>
              <a:rPr lang="en-US"/>
              <a:t>gdzie</a:t>
            </a:r>
            <a:r>
              <a:rPr lang="en-US" dirty="0"/>
              <a:t> </a:t>
            </a:r>
            <a:r>
              <a:rPr lang="en-US"/>
              <a:t>oznacza</a:t>
            </a:r>
            <a:r>
              <a:rPr lang="en-US" dirty="0"/>
              <a:t> </a:t>
            </a:r>
            <a:r>
              <a:rPr lang="en-US"/>
              <a:t>fizyczne</a:t>
            </a:r>
            <a:r>
              <a:rPr lang="en-US" dirty="0"/>
              <a:t> </a:t>
            </a:r>
            <a:r>
              <a:rPr lang="en-US"/>
              <a:t>rozdzielenie</a:t>
            </a:r>
            <a:r>
              <a:rPr lang="en-US" dirty="0"/>
              <a:t> </a:t>
            </a:r>
            <a:r>
              <a:rPr lang="en-US"/>
              <a:t>tabeli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jej</a:t>
            </a:r>
            <a:r>
              <a:rPr lang="en-US" dirty="0"/>
              <a:t> </a:t>
            </a:r>
            <a:r>
              <a:rPr lang="en-US"/>
              <a:t>podzbiory</a:t>
            </a:r>
            <a:r>
              <a:rPr lang="en-US" dirty="0"/>
              <a:t>.</a:t>
            </a: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W </a:t>
            </a:r>
            <a:r>
              <a:rPr lang="en-US"/>
              <a:t>Sparku</a:t>
            </a:r>
            <a:r>
              <a:rPr lang="en-US" dirty="0"/>
              <a:t> </a:t>
            </a:r>
            <a:r>
              <a:rPr lang="en-US"/>
              <a:t>dzielimy</a:t>
            </a:r>
            <a:r>
              <a:rPr lang="en-US" dirty="0"/>
              <a:t> </a:t>
            </a:r>
            <a:r>
              <a:rPr lang="en-US"/>
              <a:t>dane</a:t>
            </a:r>
            <a:r>
              <a:rPr lang="en-US" dirty="0"/>
              <a:t> </a:t>
            </a:r>
            <a:r>
              <a:rPr lang="en-US"/>
              <a:t>zarówno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pliki</a:t>
            </a:r>
            <a:r>
              <a:rPr lang="en-US" dirty="0"/>
              <a:t>, jak I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foldery</a:t>
            </a:r>
            <a:r>
              <a:rPr lang="en-US" dirty="0"/>
              <a:t>. </a:t>
            </a:r>
            <a:r>
              <a:rPr lang="en-US"/>
              <a:t>Pliki</a:t>
            </a:r>
            <a:r>
              <a:rPr lang="en-US" dirty="0"/>
              <a:t> </a:t>
            </a:r>
            <a:r>
              <a:rPr lang="en-US"/>
              <a:t>są</a:t>
            </a:r>
            <a:r>
              <a:rPr lang="en-US" dirty="0"/>
              <a:t> </a:t>
            </a:r>
            <a:r>
              <a:rPr lang="en-US"/>
              <a:t>zaczytywane</a:t>
            </a:r>
            <a:r>
              <a:rPr lang="en-US" dirty="0"/>
              <a:t> </a:t>
            </a:r>
            <a:r>
              <a:rPr lang="en-US"/>
              <a:t>przez</a:t>
            </a:r>
            <a:r>
              <a:rPr lang="en-US" dirty="0"/>
              <a:t> executory </a:t>
            </a:r>
            <a:r>
              <a:rPr lang="en-US"/>
              <a:t>pojedynczo</a:t>
            </a:r>
            <a:r>
              <a:rPr lang="en-US" dirty="0"/>
              <a:t>, a </a:t>
            </a:r>
            <a:r>
              <a:rPr lang="en-US"/>
              <a:t>foldery</a:t>
            </a:r>
            <a:r>
              <a:rPr lang="en-US" dirty="0"/>
              <a:t> </a:t>
            </a:r>
            <a:r>
              <a:rPr lang="en-US"/>
              <a:t>służą</a:t>
            </a:r>
            <a:r>
              <a:rPr lang="en-US" dirty="0"/>
              <a:t> do </a:t>
            </a:r>
            <a:r>
              <a:rPr lang="en-US"/>
              <a:t>odfiltrowywania</a:t>
            </a:r>
            <a:r>
              <a:rPr lang="en-US" dirty="0"/>
              <a:t> </a:t>
            </a:r>
            <a:r>
              <a:rPr lang="en-US"/>
              <a:t>danych</a:t>
            </a:r>
            <a:r>
              <a:rPr lang="en-US" dirty="0"/>
              <a:t>.</a:t>
            </a: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Ważna</a:t>
            </a:r>
            <a:r>
              <a:rPr lang="en-US" dirty="0"/>
              <a:t> </a:t>
            </a:r>
            <a:r>
              <a:rPr lang="en-US"/>
              <a:t>dla</a:t>
            </a:r>
            <a:r>
              <a:rPr lang="en-US" dirty="0"/>
              <a:t> </a:t>
            </a:r>
            <a:r>
              <a:rPr lang="en-US"/>
              <a:t>optymalnego</a:t>
            </a:r>
            <a:r>
              <a:rPr lang="en-US" dirty="0"/>
              <a:t> </a:t>
            </a:r>
            <a:r>
              <a:rPr lang="en-US"/>
              <a:t>działania</a:t>
            </a:r>
            <a:r>
              <a:rPr lang="en-US" dirty="0"/>
              <a:t> jest </a:t>
            </a:r>
            <a:r>
              <a:rPr lang="en-US"/>
              <a:t>wielkość</a:t>
            </a:r>
            <a:r>
              <a:rPr lang="en-US" dirty="0"/>
              <a:t> </a:t>
            </a:r>
            <a:r>
              <a:rPr lang="en-US"/>
              <a:t>pliku</a:t>
            </a:r>
            <a:r>
              <a:rPr lang="en-US" dirty="0"/>
              <a:t> (100-200MB).</a:t>
            </a: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W </a:t>
            </a:r>
            <a:r>
              <a:rPr lang="en-US"/>
              <a:t>Sparku</a:t>
            </a:r>
            <a:r>
              <a:rPr lang="en-US" dirty="0"/>
              <a:t> </a:t>
            </a:r>
            <a:r>
              <a:rPr lang="en-US"/>
              <a:t>partycjonować</a:t>
            </a:r>
            <a:r>
              <a:rPr lang="en-US" dirty="0"/>
              <a:t> </a:t>
            </a:r>
            <a:r>
              <a:rPr lang="en-US"/>
              <a:t>na</a:t>
            </a:r>
            <a:r>
              <a:rPr lang="en-US" dirty="0"/>
              <a:t> </a:t>
            </a:r>
            <a:r>
              <a:rPr lang="en-US"/>
              <a:t>foldery</a:t>
            </a:r>
            <a:r>
              <a:rPr lang="en-US" dirty="0"/>
              <a:t> </a:t>
            </a:r>
            <a:r>
              <a:rPr lang="en-US"/>
              <a:t>możemy</a:t>
            </a:r>
            <a:r>
              <a:rPr lang="en-US" dirty="0"/>
              <a:t> </a:t>
            </a:r>
            <a:r>
              <a:rPr lang="en-US"/>
              <a:t>zarówno</a:t>
            </a:r>
            <a:r>
              <a:rPr lang="en-US" dirty="0"/>
              <a:t> po </a:t>
            </a:r>
            <a:r>
              <a:rPr lang="en-US"/>
              <a:t>kluczu</a:t>
            </a:r>
            <a:r>
              <a:rPr lang="en-US" dirty="0"/>
              <a:t> jak I </a:t>
            </a:r>
            <a:r>
              <a:rPr lang="en-US"/>
              <a:t>zakresowo</a:t>
            </a:r>
            <a:r>
              <a:rPr lang="en-US" dirty="0"/>
              <a:t>.</a:t>
            </a: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Partition pruning </a:t>
            </a:r>
            <a:r>
              <a:rPr lang="en-US"/>
              <a:t>pozwala</a:t>
            </a:r>
            <a:r>
              <a:rPr lang="en-US" dirty="0"/>
              <a:t> </a:t>
            </a:r>
            <a:r>
              <a:rPr lang="en-US"/>
              <a:t>ignorować</a:t>
            </a:r>
            <a:r>
              <a:rPr lang="en-US" dirty="0"/>
              <a:t> </a:t>
            </a:r>
            <a:r>
              <a:rPr lang="en-US"/>
              <a:t>foldery</a:t>
            </a:r>
            <a:r>
              <a:rPr lang="en-US" dirty="0"/>
              <a:t> </a:t>
            </a:r>
            <a:r>
              <a:rPr lang="en-US"/>
              <a:t>podczas</a:t>
            </a:r>
            <a:r>
              <a:rPr lang="en-US" dirty="0"/>
              <a:t> </a:t>
            </a:r>
            <a:r>
              <a:rPr lang="en-US"/>
              <a:t>odczytu</a:t>
            </a:r>
            <a:r>
              <a:rPr lang="en-US" dirty="0"/>
              <a:t> </a:t>
            </a:r>
            <a:r>
              <a:rPr lang="en-US"/>
              <a:t>danych</a:t>
            </a:r>
            <a:r>
              <a:rPr lang="en-US" dirty="0"/>
              <a:t>.</a:t>
            </a:r>
            <a:endParaRPr lang="en-US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Dodatkowe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Cheatsheet</a:t>
            </a:r>
            <a:r>
              <a:rPr lang="en-US" dirty="0"/>
              <a:t>:</a:t>
            </a:r>
            <a:endParaRPr lang="en-GB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https://github.com/kevinschaich/pyspark-cheatsheet</a:t>
            </a:r>
            <a:endParaRPr lang="en-GB" u="sng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Databricks: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https://www.databricks.com/try-databricks#account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mnie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 z dwuletnim doświadczeniem.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Obowiązki: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Backend aplikacji wystawiających modele.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Ingest danych z różnych źródeł i ich integracja.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Rozwój platformy danych (monitoring, jakość i świeżość danych, deployment, infrastruktura, governance).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Założenia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Podstawowa znajomość: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SQL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Python - najlepiej z Pandas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Cel: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Jak działa Spark?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Czym różni się przetwarzanie danych Big Data od małych wolumenów?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Demonstracja małych kawałków kodu Sparkowego.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 err="1"/>
              <a:t>Podstawowe</a:t>
            </a:r>
            <a:r>
              <a:rPr lang="en-US" sz="3600" dirty="0"/>
              <a:t> </a:t>
            </a:r>
            <a:r>
              <a:rPr lang="en-US" sz="3600" dirty="0" err="1"/>
              <a:t>informacje</a:t>
            </a:r>
            <a:r>
              <a:rPr lang="en-US" sz="3600" dirty="0"/>
              <a:t> o </a:t>
            </a:r>
            <a:r>
              <a:rPr lang="en-US" sz="3600" dirty="0" err="1"/>
              <a:t>Sparku</a:t>
            </a:r>
            <a:endParaRPr lang="en-US" sz="3600" dirty="0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5" name="Google Shape;72;p16">
            <a:extLst>
              <a:ext uri="{FF2B5EF4-FFF2-40B4-BE49-F238E27FC236}">
                <a16:creationId xmlns:a16="http://schemas.microsoft.com/office/drawing/2014/main" id="{82F2264E-A6AC-E581-3F04-DBDC13A46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97070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Spark pozwala na skalowanie jobów</a:t>
            </a: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3105" y="1619498"/>
            <a:ext cx="3962467" cy="2327948"/>
          </a:xfrm>
          <a:prstGeom prst="rect">
            <a:avLst/>
          </a:prstGeom>
          <a:noFill/>
        </p:spPr>
      </p:pic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812029" y="1620441"/>
            <a:ext cx="219538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/>
              <a:t>Skalowanie</a:t>
            </a:r>
            <a:r>
              <a:rPr lang="en-US" sz="1100" dirty="0"/>
              <a:t> </a:t>
            </a:r>
            <a:r>
              <a:rPr lang="en-US" sz="1100"/>
              <a:t>werytkalne</a:t>
            </a:r>
            <a:r>
              <a:rPr lang="en-US" sz="1100" dirty="0"/>
              <a:t> </a:t>
            </a:r>
            <a:r>
              <a:rPr lang="en-US" sz="1100"/>
              <a:t>poprzez</a:t>
            </a:r>
            <a:r>
              <a:rPr lang="en-US" sz="1100" dirty="0"/>
              <a:t> </a:t>
            </a:r>
            <a:r>
              <a:rPr lang="en-US" sz="1100"/>
              <a:t>dodawanie</a:t>
            </a:r>
            <a:r>
              <a:rPr lang="en-US" sz="1100" dirty="0"/>
              <a:t> </a:t>
            </a:r>
            <a:r>
              <a:rPr lang="en-US" sz="1100"/>
              <a:t>pamięci</a:t>
            </a:r>
            <a:r>
              <a:rPr lang="en-US" sz="1100" dirty="0"/>
              <a:t>, </a:t>
            </a:r>
            <a:r>
              <a:rPr lang="en-US" sz="1100"/>
              <a:t>zwiększanie</a:t>
            </a:r>
            <a:r>
              <a:rPr lang="en-US" sz="1100" dirty="0"/>
              <a:t> </a:t>
            </a:r>
            <a:r>
              <a:rPr lang="en-US" sz="1100"/>
              <a:t>siły</a:t>
            </a:r>
            <a:r>
              <a:rPr lang="en-US" sz="1100" dirty="0"/>
              <a:t> </a:t>
            </a:r>
            <a:r>
              <a:rPr lang="en-US" sz="1100"/>
              <a:t>obliczeniowej</a:t>
            </a:r>
            <a:r>
              <a:rPr lang="en-US" sz="1100" dirty="0"/>
              <a:t>.</a:t>
            </a:r>
            <a:endParaRPr lang="en-US" sz="1100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/>
              <a:t>Skalowanie</a:t>
            </a:r>
            <a:r>
              <a:rPr lang="en-US" sz="1100" dirty="0"/>
              <a:t> </a:t>
            </a:r>
            <a:r>
              <a:rPr lang="en-US" sz="1100"/>
              <a:t>horyzontalne</a:t>
            </a:r>
            <a:r>
              <a:rPr lang="en-US" sz="1100" dirty="0"/>
              <a:t> </a:t>
            </a:r>
            <a:r>
              <a:rPr lang="en-US" sz="1100"/>
              <a:t>poprzez</a:t>
            </a:r>
            <a:r>
              <a:rPr lang="en-US" sz="1100" dirty="0"/>
              <a:t> </a:t>
            </a:r>
            <a:r>
              <a:rPr lang="en-US" sz="1100"/>
              <a:t>dodawanie</a:t>
            </a:r>
            <a:r>
              <a:rPr lang="en-US" sz="1100" dirty="0"/>
              <a:t> </a:t>
            </a:r>
            <a:r>
              <a:rPr lang="en-US" sz="1100"/>
              <a:t>kolejnych</a:t>
            </a:r>
            <a:r>
              <a:rPr lang="en-US" sz="1100" dirty="0"/>
              <a:t> </a:t>
            </a:r>
            <a:r>
              <a:rPr lang="en-US" sz="1100"/>
              <a:t>maszyn</a:t>
            </a:r>
            <a:r>
              <a:rPr lang="en-US" sz="1100" dirty="0"/>
              <a:t>.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84BC94C3-6F64-4CF2-A3D7-1DFF49851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B547-BE40-7923-B78A-040860B2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733352"/>
            <a:ext cx="3968749" cy="16767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CFC2D9-BF97-40F6-9239-B301DD557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0" y="1822648"/>
            <a:ext cx="3968749" cy="1498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92CFF-D69C-D5A7-3CA2-8BB928AEE0C1}"/>
              </a:ext>
            </a:extLst>
          </p:cNvPr>
          <p:cNvSpPr txBox="1"/>
          <p:nvPr/>
        </p:nvSpPr>
        <p:spPr>
          <a:xfrm>
            <a:off x="482600" y="1053388"/>
            <a:ext cx="301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5C72D-A9E3-0FFF-36B7-4CBF889413F0}"/>
              </a:ext>
            </a:extLst>
          </p:cNvPr>
          <p:cNvSpPr txBox="1"/>
          <p:nvPr/>
        </p:nvSpPr>
        <p:spPr>
          <a:xfrm>
            <a:off x="4692650" y="1053388"/>
            <a:ext cx="19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Spark </a:t>
            </a:r>
            <a:r>
              <a:rPr lang="en-GB" dirty="0" err="1"/>
              <a:t>udostępnia</a:t>
            </a:r>
            <a:r>
              <a:rPr lang="en-GB" dirty="0"/>
              <a:t> </a:t>
            </a:r>
            <a:r>
              <a:rPr lang="en-GB" dirty="0" err="1"/>
              <a:t>interfejs</a:t>
            </a:r>
            <a:r>
              <a:rPr lang="en-GB" dirty="0"/>
              <a:t> w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językach</a:t>
            </a:r>
            <a:endParaRPr dirty="0"/>
          </a:p>
        </p:txBody>
      </p:sp>
      <p:sp>
        <p:nvSpPr>
          <p:cNvPr id="2" name="Google Shape;92;p19">
            <a:extLst>
              <a:ext uri="{FF2B5EF4-FFF2-40B4-BE49-F238E27FC236}">
                <a16:creationId xmlns:a16="http://schemas.microsoft.com/office/drawing/2014/main" id="{F363ED81-A230-1090-5ACE-57671D4FA3C5}"/>
              </a:ext>
            </a:extLst>
          </p:cNvPr>
          <p:cNvSpPr/>
          <p:nvPr/>
        </p:nvSpPr>
        <p:spPr>
          <a:xfrm>
            <a:off x="1794136" y="2020125"/>
            <a:ext cx="1661937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Scala</a:t>
            </a:r>
            <a:endParaRPr dirty="0"/>
          </a:p>
        </p:txBody>
      </p:sp>
      <p:sp>
        <p:nvSpPr>
          <p:cNvPr id="3" name="Google Shape;93;p19">
            <a:extLst>
              <a:ext uri="{FF2B5EF4-FFF2-40B4-BE49-F238E27FC236}">
                <a16:creationId xmlns:a16="http://schemas.microsoft.com/office/drawing/2014/main" id="{DF704F11-B48A-BB44-A6D4-C49B42B2BBCC}"/>
              </a:ext>
            </a:extLst>
          </p:cNvPr>
          <p:cNvSpPr/>
          <p:nvPr/>
        </p:nvSpPr>
        <p:spPr>
          <a:xfrm>
            <a:off x="2625104" y="3121562"/>
            <a:ext cx="1661937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</a:t>
            </a:r>
            <a:endParaRPr dirty="0"/>
          </a:p>
        </p:txBody>
      </p:sp>
      <p:sp>
        <p:nvSpPr>
          <p:cNvPr id="4" name="Google Shape;94;p19">
            <a:extLst>
              <a:ext uri="{FF2B5EF4-FFF2-40B4-BE49-F238E27FC236}">
                <a16:creationId xmlns:a16="http://schemas.microsoft.com/office/drawing/2014/main" id="{1E27FE82-E7BE-A5E3-DE6C-29EA337B67A9}"/>
              </a:ext>
            </a:extLst>
          </p:cNvPr>
          <p:cNvSpPr/>
          <p:nvPr/>
        </p:nvSpPr>
        <p:spPr>
          <a:xfrm>
            <a:off x="3707202" y="2020125"/>
            <a:ext cx="1661937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5" name="Google Shape;95;p19">
            <a:extLst>
              <a:ext uri="{FF2B5EF4-FFF2-40B4-BE49-F238E27FC236}">
                <a16:creationId xmlns:a16="http://schemas.microsoft.com/office/drawing/2014/main" id="{E5EA04AE-9E5F-0CB0-D8F9-085B9AA07141}"/>
              </a:ext>
            </a:extLst>
          </p:cNvPr>
          <p:cNvSpPr/>
          <p:nvPr/>
        </p:nvSpPr>
        <p:spPr>
          <a:xfrm>
            <a:off x="4789300" y="3121562"/>
            <a:ext cx="1661937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</a:t>
            </a:r>
            <a:endParaRPr dirty="0"/>
          </a:p>
        </p:txBody>
      </p:sp>
      <p:sp>
        <p:nvSpPr>
          <p:cNvPr id="6" name="Google Shape;95;p19">
            <a:extLst>
              <a:ext uri="{FF2B5EF4-FFF2-40B4-BE49-F238E27FC236}">
                <a16:creationId xmlns:a16="http://schemas.microsoft.com/office/drawing/2014/main" id="{0F18826A-D725-8279-5A14-4EE506312D14}"/>
              </a:ext>
            </a:extLst>
          </p:cNvPr>
          <p:cNvSpPr/>
          <p:nvPr/>
        </p:nvSpPr>
        <p:spPr>
          <a:xfrm>
            <a:off x="5620269" y="2020125"/>
            <a:ext cx="1661937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Spark </a:t>
            </a:r>
            <a:r>
              <a:rPr lang="en-GB" dirty="0" err="1"/>
              <a:t>posiada</a:t>
            </a:r>
            <a:r>
              <a:rPr lang="en-GB" dirty="0"/>
              <a:t> </a:t>
            </a:r>
            <a:r>
              <a:rPr lang="en-GB" dirty="0" err="1"/>
              <a:t>rozbudowany</a:t>
            </a:r>
            <a:r>
              <a:rPr lang="en-GB" dirty="0"/>
              <a:t> </a:t>
            </a:r>
            <a:r>
              <a:rPr lang="en-GB" dirty="0" err="1"/>
              <a:t>ekosystem</a:t>
            </a: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311700" y="1957780"/>
            <a:ext cx="1867200" cy="739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Spark SQL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2246005" y="1957780"/>
            <a:ext cx="1867200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Spark Streaming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195552" y="1957780"/>
            <a:ext cx="1867200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MLlib</a:t>
            </a:r>
            <a:r>
              <a:rPr lang="en-GB" dirty="0"/>
              <a:t> (machine learning)</a:t>
            </a:r>
            <a:endParaRPr dirty="0"/>
          </a:p>
        </p:txBody>
      </p:sp>
      <p:sp>
        <p:nvSpPr>
          <p:cNvPr id="95" name="Google Shape;95;p19"/>
          <p:cNvSpPr/>
          <p:nvPr/>
        </p:nvSpPr>
        <p:spPr>
          <a:xfrm>
            <a:off x="6145099" y="1957780"/>
            <a:ext cx="1867200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GraphX (graph processing)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11700" y="2890405"/>
            <a:ext cx="7700599" cy="73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739476" y="3415284"/>
            <a:ext cx="6216024" cy="8222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Rozproszona</a:t>
            </a:r>
            <a:r>
              <a:rPr lang="en-US" sz="3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architektura</a:t>
            </a:r>
            <a:r>
              <a:rPr lang="en-US" sz="3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Sparka</a:t>
            </a:r>
            <a:endParaRPr lang="en-US" sz="31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18982" y="700666"/>
            <a:ext cx="5857012" cy="2474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460</Words>
  <Application>Microsoft Office PowerPoint</Application>
  <PresentationFormat>On-screen Show (16:9)</PresentationFormat>
  <Paragraphs>72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Spark w Pythonie</vt:lpstr>
      <vt:lpstr>O mnie</vt:lpstr>
      <vt:lpstr>Założenia</vt:lpstr>
      <vt:lpstr>Podstawowe informacje o Sparku</vt:lpstr>
      <vt:lpstr>Spark pozwala na skalowanie jobów</vt:lpstr>
      <vt:lpstr>PowerPoint Presentation</vt:lpstr>
      <vt:lpstr>Spark udostępnia interfejs w wielu językach</vt:lpstr>
      <vt:lpstr>Spark posiada rozbudowany ekosystem</vt:lpstr>
      <vt:lpstr>Rozproszona architektura Sparka</vt:lpstr>
      <vt:lpstr>Spark jest leniwy (Lazy Execution)</vt:lpstr>
      <vt:lpstr>PowerPoint Presentation</vt:lpstr>
      <vt:lpstr>Big Data</vt:lpstr>
      <vt:lpstr>Źródła danych</vt:lpstr>
      <vt:lpstr>Batch vs streaming</vt:lpstr>
      <vt:lpstr>Partycjonowanie danych</vt:lpstr>
      <vt:lpstr>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cp:lastModifiedBy>Adam Raj</cp:lastModifiedBy>
  <cp:revision>5</cp:revision>
  <dcterms:modified xsi:type="dcterms:W3CDTF">2023-05-30T14:48:59Z</dcterms:modified>
</cp:coreProperties>
</file>