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4"/>
    <p:restoredTop sz="95820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92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5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8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4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9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2D37A-6A57-4C31-A2DE-D72211F3B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E6BB1-1E81-904F-AF63-0C308466E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Flu and Weather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308DC-C2D4-1A40-AFA7-68000A31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How is flu related to weather?</a:t>
            </a:r>
          </a:p>
        </p:txBody>
      </p:sp>
    </p:spTree>
    <p:extLst>
      <p:ext uri="{BB962C8B-B14F-4D97-AF65-F5344CB8AC3E}">
        <p14:creationId xmlns:p14="http://schemas.microsoft.com/office/powerpoint/2010/main" val="367697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nver">
            <a:extLst>
              <a:ext uri="{FF2B5EF4-FFF2-40B4-BE49-F238E27FC236}">
                <a16:creationId xmlns:a16="http://schemas.microsoft.com/office/drawing/2014/main" id="{D2DC51E3-C02C-6B4D-B104-19239D66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15490"/>
            <a:ext cx="5981400" cy="2990700"/>
          </a:xfrm>
          <a:prstGeom prst="rect">
            <a:avLst/>
          </a:prstGeom>
        </p:spPr>
      </p:pic>
      <p:pic>
        <p:nvPicPr>
          <p:cNvPr id="6" name="Picture 5" descr="Houston">
            <a:extLst>
              <a:ext uri="{FF2B5EF4-FFF2-40B4-BE49-F238E27FC236}">
                <a16:creationId xmlns:a16="http://schemas.microsoft.com/office/drawing/2014/main" id="{2654BBF0-3222-B141-B039-53A3117D6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0" y="2990700"/>
            <a:ext cx="5981400" cy="2990700"/>
          </a:xfrm>
          <a:prstGeom prst="rect">
            <a:avLst/>
          </a:prstGeom>
        </p:spPr>
      </p:pic>
      <p:pic>
        <p:nvPicPr>
          <p:cNvPr id="7" name="Picture 6" descr="Los Angeles">
            <a:extLst>
              <a:ext uri="{FF2B5EF4-FFF2-40B4-BE49-F238E27FC236}">
                <a16:creationId xmlns:a16="http://schemas.microsoft.com/office/drawing/2014/main" id="{76187674-F282-EC4B-AB4C-5C92A3D4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395"/>
            <a:ext cx="5981400" cy="2990700"/>
          </a:xfrm>
          <a:prstGeom prst="rect">
            <a:avLst/>
          </a:prstGeom>
        </p:spPr>
      </p:pic>
      <p:pic>
        <p:nvPicPr>
          <p:cNvPr id="8" name="Picture 7" descr="New York">
            <a:extLst>
              <a:ext uri="{FF2B5EF4-FFF2-40B4-BE49-F238E27FC236}">
                <a16:creationId xmlns:a16="http://schemas.microsoft.com/office/drawing/2014/main" id="{4998110C-F2B6-FC48-9CC8-1C91E3D70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00" y="0"/>
            <a:ext cx="5981400" cy="29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01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A776195-8139-894E-80AE-9F432666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700" y="3574200"/>
            <a:ext cx="5181600" cy="25908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710C44-709E-3240-9A30-68B9DA2FA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74200"/>
            <a:ext cx="5181600" cy="2590800"/>
          </a:xfrm>
          <a:prstGeom prst="rect">
            <a:avLst/>
          </a:prstGeom>
        </p:spPr>
      </p:pic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91CCD568-9D80-404A-BB67-AE106539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43000"/>
            <a:ext cx="5181600" cy="2590800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134890AD-296A-564E-92FB-A3974F46C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43000"/>
            <a:ext cx="518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5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E71B03D-8909-AF43-8E2E-C3207313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471487"/>
            <a:ext cx="5181600" cy="25908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C3B5DC7-B6B6-E048-B189-27A8B392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795713"/>
            <a:ext cx="5181600" cy="25908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A2C9DEC-F75E-874E-B7B3-54722220A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8737" y="6498262"/>
            <a:ext cx="5181600" cy="25908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B92E97B-A554-934A-87E1-53D10C2BC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95713"/>
            <a:ext cx="5181600" cy="25908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0221E6F-ACC0-5147-AB38-8B9485C90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71487"/>
            <a:ext cx="518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4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1B2DB64-6283-3044-B0CB-96A3EA0C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33600"/>
            <a:ext cx="518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0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CB607-188C-A24C-AA62-71127DF8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FBAB-7038-1245-B988-5BC9DDEC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does temperature affect ILIs?</a:t>
            </a:r>
          </a:p>
          <a:p>
            <a:pPr lvl="1"/>
            <a:r>
              <a:rPr lang="en-US" sz="1600" dirty="0"/>
              <a:t>Negative correlation between temperature and ILI spikes</a:t>
            </a:r>
          </a:p>
          <a:p>
            <a:r>
              <a:rPr lang="en-US" sz="2000" dirty="0"/>
              <a:t>Why does precipitation show no effect on ILIs spikes?</a:t>
            </a:r>
          </a:p>
          <a:p>
            <a:pPr lvl="1"/>
            <a:r>
              <a:rPr lang="en-US" sz="1600" dirty="0"/>
              <a:t>No correlation</a:t>
            </a:r>
          </a:p>
          <a:p>
            <a:r>
              <a:rPr lang="en-US" sz="2000" dirty="0"/>
              <a:t>Other factors weather variables affect spikes of ILIs: humidity, altitude, wind ?</a:t>
            </a:r>
          </a:p>
        </p:txBody>
      </p:sp>
    </p:spTree>
    <p:extLst>
      <p:ext uri="{BB962C8B-B14F-4D97-AF65-F5344CB8AC3E}">
        <p14:creationId xmlns:p14="http://schemas.microsoft.com/office/powerpoint/2010/main" val="252726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BCC76-6115-4849-928F-FA618767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B23C-FE73-4545-AA07-80BEFCDD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Are the spikes of COVID-19 related to weather events?</a:t>
            </a:r>
          </a:p>
          <a:p>
            <a:r>
              <a:rPr lang="en-US" sz="2000" dirty="0"/>
              <a:t>COVID-19 data too new</a:t>
            </a:r>
          </a:p>
          <a:p>
            <a:r>
              <a:rPr lang="en-US" sz="2000" dirty="0"/>
              <a:t>Flu (Influenza) and COVID-19 both are respiratory illnesses</a:t>
            </a:r>
          </a:p>
          <a:p>
            <a:r>
              <a:rPr lang="en-US" sz="2000" dirty="0"/>
              <a:t>Flu historic data</a:t>
            </a:r>
          </a:p>
        </p:txBody>
      </p:sp>
    </p:spTree>
    <p:extLst>
      <p:ext uri="{BB962C8B-B14F-4D97-AF65-F5344CB8AC3E}">
        <p14:creationId xmlns:p14="http://schemas.microsoft.com/office/powerpoint/2010/main" val="339841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52B6B-B499-1346-8A83-94CA03F3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3835-49DF-C843-9A53-FE114C67A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are there seasons when ILIs are more noticeable?</a:t>
            </a:r>
          </a:p>
          <a:p>
            <a:r>
              <a:rPr lang="en-US" sz="2000" dirty="0"/>
              <a:t>Are ILIs cause by the change in weather or weather events?</a:t>
            </a:r>
          </a:p>
          <a:p>
            <a:r>
              <a:rPr lang="en-US" sz="2000" dirty="0"/>
              <a:t>What variables represent weather events better?</a:t>
            </a:r>
          </a:p>
        </p:txBody>
      </p:sp>
    </p:spTree>
    <p:extLst>
      <p:ext uri="{BB962C8B-B14F-4D97-AF65-F5344CB8AC3E}">
        <p14:creationId xmlns:p14="http://schemas.microsoft.com/office/powerpoint/2010/main" val="213302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C12F2-652A-6242-90E1-616A1A84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32FC-A323-834F-BE05-C5BA13F5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Flu data not available on its own. Found as Influenza Like Illnesses (ILI)</a:t>
            </a:r>
          </a:p>
          <a:p>
            <a:r>
              <a:rPr lang="en-US" sz="2000"/>
              <a:t>ILI data per state not per city</a:t>
            </a:r>
          </a:p>
          <a:p>
            <a:r>
              <a:rPr lang="en-US" sz="2000"/>
              <a:t>Weather data per day</a:t>
            </a:r>
          </a:p>
          <a:p>
            <a:r>
              <a:rPr lang="en-US" sz="2000"/>
              <a:t>Data presented only in CSV format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5445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0DBB3-6EF0-664A-A448-47C6143B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Sources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E979-3D70-6541-BDBA-675D69B6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ILI data from the Centers for Disease Control and Prevention (CDC) which in turn belongs to the World Health Organization (WHO)</a:t>
            </a:r>
          </a:p>
          <a:p>
            <a:r>
              <a:rPr lang="en-US" sz="2000" dirty="0"/>
              <a:t>Weather data provided by The Weather Company</a:t>
            </a:r>
          </a:p>
        </p:txBody>
      </p:sp>
    </p:spTree>
    <p:extLst>
      <p:ext uri="{BB962C8B-B14F-4D97-AF65-F5344CB8AC3E}">
        <p14:creationId xmlns:p14="http://schemas.microsoft.com/office/powerpoint/2010/main" val="370715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83BA0-103E-3D4B-99D1-F297AA5F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Cities and Time period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D83D-47E0-1E4C-B909-C465E4CE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17780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period: 2010– 2018</a:t>
            </a:r>
          </a:p>
          <a:p>
            <a:r>
              <a:rPr lang="en-US" sz="2000" dirty="0"/>
              <a:t>Cities and States: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84D27D-645D-2E41-9DC5-889D9CD74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99607"/>
              </p:ext>
            </p:extLst>
          </p:nvPr>
        </p:nvGraphicFramePr>
        <p:xfrm>
          <a:off x="5522250" y="2388744"/>
          <a:ext cx="5740400" cy="177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714516577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83946839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 dirty="0">
                          <a:effectLst/>
                        </a:rPr>
                        <a:t>Phoenix, AZ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3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New York, 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350" marR="9525" marT="9525" marB="0" anchor="ctr"/>
                </a:tc>
                <a:extLst>
                  <a:ext uri="{0D108BD9-81ED-4DB2-BD59-A6C34878D82A}">
                    <a16:rowId xmlns:a16="http://schemas.microsoft.com/office/drawing/2014/main" val="364342079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Los Angeles, CA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3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Philadelphia, PA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350" marR="9525" marT="9525" marB="0" anchor="ctr"/>
                </a:tc>
                <a:extLst>
                  <a:ext uri="{0D108BD9-81ED-4DB2-BD59-A6C34878D82A}">
                    <a16:rowId xmlns:a16="http://schemas.microsoft.com/office/drawing/2014/main" val="138752542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Denver, CO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3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Houston, TX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350" marR="9525" marT="9525" marB="0" anchor="ctr"/>
                </a:tc>
                <a:extLst>
                  <a:ext uri="{0D108BD9-81ED-4DB2-BD59-A6C34878D82A}">
                    <a16:rowId xmlns:a16="http://schemas.microsoft.com/office/drawing/2014/main" val="101635227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Atlanta, GA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3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Seattle, WA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350" marR="9525" marT="9525" marB="0" anchor="ctr"/>
                </a:tc>
                <a:extLst>
                  <a:ext uri="{0D108BD9-81ED-4DB2-BD59-A6C34878D82A}">
                    <a16:rowId xmlns:a16="http://schemas.microsoft.com/office/drawing/2014/main" val="26807020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US" sz="2000" u="none" strike="noStrike">
                          <a:effectLst/>
                        </a:rPr>
                        <a:t>Chicago, IL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435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1215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0BCF24-2B49-DE42-91E3-931E396F80C6}"/>
              </a:ext>
            </a:extLst>
          </p:cNvPr>
          <p:cNvSpPr txBox="1"/>
          <p:nvPr/>
        </p:nvSpPr>
        <p:spPr>
          <a:xfrm>
            <a:off x="5522250" y="4322679"/>
            <a:ext cx="22438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</a:t>
            </a:r>
            <a:r>
              <a:rPr lang="en-US" sz="2000" dirty="0"/>
              <a:t>variables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Precipitation</a:t>
            </a:r>
          </a:p>
        </p:txBody>
      </p:sp>
    </p:spTree>
    <p:extLst>
      <p:ext uri="{BB962C8B-B14F-4D97-AF65-F5344CB8AC3E}">
        <p14:creationId xmlns:p14="http://schemas.microsoft.com/office/powerpoint/2010/main" val="127218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98F4B-0E8A-DC48-A069-C4F14C77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3581-82B5-154F-A32B-ABB0DC97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Weather data already clean but not in the same time-frame as the ILI data</a:t>
            </a:r>
          </a:p>
          <a:p>
            <a:r>
              <a:rPr lang="en-US" sz="2000"/>
              <a:t>Resampling daily data to weekly</a:t>
            </a:r>
          </a:p>
          <a:p>
            <a:r>
              <a:rPr lang="en-US" sz="2000"/>
              <a:t>Replacing of null data</a:t>
            </a:r>
          </a:p>
          <a:p>
            <a:r>
              <a:rPr lang="en-US" sz="2000"/>
              <a:t>Removing columns of irrelevant data</a:t>
            </a:r>
          </a:p>
        </p:txBody>
      </p:sp>
    </p:spTree>
    <p:extLst>
      <p:ext uri="{BB962C8B-B14F-4D97-AF65-F5344CB8AC3E}">
        <p14:creationId xmlns:p14="http://schemas.microsoft.com/office/powerpoint/2010/main" val="72464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2035E-759B-5044-9945-7CA5C87F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1948-591C-CF4F-A458-A2A0580F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546928"/>
            <a:ext cx="5916603" cy="282438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Same time-frame</a:t>
            </a:r>
          </a:p>
          <a:p>
            <a:r>
              <a:rPr lang="en-US" sz="2000" dirty="0"/>
              <a:t>Compare ILI cases vs temperature and precipitation data</a:t>
            </a:r>
          </a:p>
          <a:p>
            <a:r>
              <a:rPr lang="en-US" sz="2000" dirty="0"/>
              <a:t>Create line plots, scatter plots and regression lines to allow better visualization of correlation between ILI cases and the weather variables</a:t>
            </a:r>
          </a:p>
        </p:txBody>
      </p:sp>
      <p:pic>
        <p:nvPicPr>
          <p:cNvPr id="5" name="Picture 4" descr="Atlanta&#10;">
            <a:extLst>
              <a:ext uri="{FF2B5EF4-FFF2-40B4-BE49-F238E27FC236}">
                <a16:creationId xmlns:a16="http://schemas.microsoft.com/office/drawing/2014/main" id="{CDE97200-6EE0-6544-B8A3-640909C9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25" y="3629535"/>
            <a:ext cx="5916604" cy="295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hiladelphia">
            <a:extLst>
              <a:ext uri="{FF2B5EF4-FFF2-40B4-BE49-F238E27FC236}">
                <a16:creationId xmlns:a16="http://schemas.microsoft.com/office/drawing/2014/main" id="{86475FB5-7F7D-EF41-8ED4-A038585B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" y="2990700"/>
            <a:ext cx="5981400" cy="2990700"/>
          </a:xfrm>
          <a:prstGeom prst="rect">
            <a:avLst/>
          </a:prstGeom>
        </p:spPr>
      </p:pic>
      <p:pic>
        <p:nvPicPr>
          <p:cNvPr id="19" name="Picture 18" descr="Phoenix">
            <a:extLst>
              <a:ext uri="{FF2B5EF4-FFF2-40B4-BE49-F238E27FC236}">
                <a16:creationId xmlns:a16="http://schemas.microsoft.com/office/drawing/2014/main" id="{DF3F7635-B58E-1641-B7FD-C2F4385F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600" y="0"/>
            <a:ext cx="5981400" cy="2990700"/>
          </a:xfrm>
          <a:prstGeom prst="rect">
            <a:avLst/>
          </a:prstGeom>
        </p:spPr>
      </p:pic>
      <p:pic>
        <p:nvPicPr>
          <p:cNvPr id="21" name="Picture 20" descr="Seatle">
            <a:extLst>
              <a:ext uri="{FF2B5EF4-FFF2-40B4-BE49-F238E27FC236}">
                <a16:creationId xmlns:a16="http://schemas.microsoft.com/office/drawing/2014/main" id="{0B54F8DD-FB24-644E-983A-F276B86F6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0" y="0"/>
            <a:ext cx="5981400" cy="2990700"/>
          </a:xfrm>
          <a:prstGeom prst="rect">
            <a:avLst/>
          </a:prstGeom>
        </p:spPr>
      </p:pic>
      <p:pic>
        <p:nvPicPr>
          <p:cNvPr id="22" name="Picture 21" descr="Chicago">
            <a:extLst>
              <a:ext uri="{FF2B5EF4-FFF2-40B4-BE49-F238E27FC236}">
                <a16:creationId xmlns:a16="http://schemas.microsoft.com/office/drawing/2014/main" id="{2C2E5A15-F436-6E49-9C88-A820D01DE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600" y="2990700"/>
            <a:ext cx="5981400" cy="29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784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42A41"/>
      </a:dk2>
      <a:lt2>
        <a:srgbClr val="E2E7E8"/>
      </a:lt2>
      <a:accent1>
        <a:srgbClr val="E74229"/>
      </a:accent1>
      <a:accent2>
        <a:srgbClr val="D5174D"/>
      </a:accent2>
      <a:accent3>
        <a:srgbClr val="E729AE"/>
      </a:accent3>
      <a:accent4>
        <a:srgbClr val="BE17D5"/>
      </a:accent4>
      <a:accent5>
        <a:srgbClr val="8129E7"/>
      </a:accent5>
      <a:accent6>
        <a:srgbClr val="473FDC"/>
      </a:accent6>
      <a:hlink>
        <a:srgbClr val="348F9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288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Flu and Weather</vt:lpstr>
      <vt:lpstr>Motivation</vt:lpstr>
      <vt:lpstr>Questions</vt:lpstr>
      <vt:lpstr>Limitations</vt:lpstr>
      <vt:lpstr>Sources</vt:lpstr>
      <vt:lpstr>Cities and Time period</vt:lpstr>
      <vt:lpstr>Data Cleanup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 and Weather</dc:title>
  <dc:creator>Alcocer, Mark L</dc:creator>
  <cp:lastModifiedBy>Alcocer, Mark L</cp:lastModifiedBy>
  <cp:revision>3</cp:revision>
  <dcterms:created xsi:type="dcterms:W3CDTF">2020-07-11T13:42:39Z</dcterms:created>
  <dcterms:modified xsi:type="dcterms:W3CDTF">2020-07-11T14:02:30Z</dcterms:modified>
</cp:coreProperties>
</file>