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8"/>
  </p:handoutMasterIdLst>
  <p:sldIdLst>
    <p:sldId id="256" r:id="rId3"/>
    <p:sldId id="257" r:id="rId5"/>
    <p:sldId id="269" r:id="rId6"/>
    <p:sldId id="274" r:id="rId7"/>
    <p:sldId id="281" r:id="rId8"/>
    <p:sldId id="282" r:id="rId9"/>
    <p:sldId id="275" r:id="rId10"/>
    <p:sldId id="276" r:id="rId11"/>
    <p:sldId id="277" r:id="rId12"/>
    <p:sldId id="279" r:id="rId13"/>
    <p:sldId id="280" r:id="rId14"/>
    <p:sldId id="270"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37" userDrawn="1">
          <p15:clr>
            <a:srgbClr val="A4A3A4"/>
          </p15:clr>
        </p15:guide>
        <p15:guide id="2" pos="3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4" d="100"/>
          <a:sy n="74" d="100"/>
        </p:scale>
        <p:origin x="1013" y="58"/>
      </p:cViewPr>
      <p:guideLst>
        <p:guide orient="horz" pos="2137"/>
        <p:guide pos="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github.com/p4rz1v4l26/MM-ArgFallacy2025"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hyperlink" Target="https://aclanthology.org/2021.argmining-1.8.pdf" TargetMode="External"/><Relationship Id="rId4" Type="http://schemas.openxmlformats.org/officeDocument/2006/relationships/hyperlink" Target="https://ojs.aaai.org/index.php/AAAI/article/view/10384" TargetMode="External"/><Relationship Id="rId3" Type="http://schemas.openxmlformats.org/officeDocument/2006/relationships/hyperlink" Target="https://aclanthology.org/2022.argmining-1.15.pdf" TargetMode="External"/><Relationship Id="rId2" Type="http://schemas.openxmlformats.org/officeDocument/2006/relationships/hyperlink" Target="https://aclanthology.org/2024.eacl-short.16.pdf" TargetMode="External"/><Relationship Id="rId1" Type="http://schemas.openxmlformats.org/officeDocument/2006/relationships/hyperlink" Target="https://aclanthology.org/P19-1463.pdf"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i="0" u="none" strike="noStrike"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Multimodal Argumentative Fallacy Detection and Classification on Political Debates</a:t>
            </a:r>
            <a:r>
              <a:rPr lang="en-US" dirty="0">
                <a:latin typeface="Times New Roman" panose="02020603050405020304" pitchFamily="18" charset="0"/>
                <a:ea typeface="Cambria" panose="02040503050406030204" pitchFamily="18" charset="0"/>
                <a:cs typeface="Times New Roman" panose="02020603050405020304" pitchFamily="18" charset="0"/>
              </a:rPr>
              <a:t> </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a:t>
            </a:r>
            <a:r>
              <a:rPr lang="en-US" altLang="en-GB" dirty="0">
                <a:latin typeface="Times New Roman" panose="02020603050405020304" pitchFamily="18" charset="0"/>
                <a:ea typeface="Cambria" panose="02040503050406030204" pitchFamily="18" charset="0"/>
                <a:cs typeface="Times New Roman" panose="02020603050405020304" pitchFamily="18" charset="0"/>
              </a:rPr>
              <a:t>CSE_CST_CAP_0</a:t>
            </a:r>
            <a:r>
              <a:rPr lang="en-GB" altLang="en-US" dirty="0">
                <a:latin typeface="Times New Roman" panose="02020603050405020304" pitchFamily="18" charset="0"/>
                <a:ea typeface="Cambria" panose="02040503050406030204" pitchFamily="18" charset="0"/>
                <a:cs typeface="Times New Roman" panose="02020603050405020304" pitchFamily="18" charset="0"/>
              </a:rPr>
              <a:t>8</a:t>
            </a:r>
            <a:endParaRPr lang="en-GB" altLang="en-US"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087291" y="2214890"/>
            <a:ext cx="5907203"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Under the Supervision of,</a:t>
            </a:r>
            <a:endPar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endPar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algn="l" rtl="0">
              <a:spcBef>
                <a:spcPts val="0"/>
              </a:spcBef>
              <a:spcAft>
                <a:spcPts val="0"/>
              </a:spcAft>
              <a:buClr>
                <a:srgbClr val="17365D"/>
              </a:buClr>
              <a:buSzPts val="2000"/>
              <a:buFont typeface="Arial" panose="020B0604020202020204"/>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Dr. </a:t>
            </a:r>
            <a:r>
              <a:rPr lang="en-GB" sz="1700" b="1"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Sandeep</a:t>
            </a:r>
            <a:r>
              <a:rPr lang="en-GB"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 Albert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Assistant Professor</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School of Computer Science and 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US" alt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PIP</a:t>
            </a:r>
            <a:r>
              <a:rPr lang="en-GB" alt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a:t>
            </a:r>
            <a:r>
              <a:rPr lang="en-US" alt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4004 UNIVERSITY PROJECT </a:t>
            </a:r>
            <a:endParaRPr lang="en-US" alt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algn="ctr" rtl="0">
              <a:spcBef>
                <a:spcPts val="0"/>
              </a:spcBef>
              <a:spcAft>
                <a:spcPts val="0"/>
              </a:spcAft>
              <a:buClr>
                <a:srgbClr val="17365D"/>
              </a:buClr>
              <a:buSzPct val="100000"/>
              <a:buFont typeface="Arial" panose="020B0604020202020204"/>
              <a:buNone/>
            </a:pPr>
            <a:r>
              <a:rPr lang="en-GB" sz="2000" b="1" i="0" u="none" strike="noStrike" cap="none">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Review-2</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Name of the Program: </a:t>
            </a:r>
            <a:r>
              <a:rPr lang="en-US" sz="18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B</a:t>
            </a:r>
            <a:r>
              <a:rPr lang="en-US" sz="18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.Tech</a:t>
            </a: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 Computer Science &amp; Technology(AI&amp;ML)</a:t>
            </a:r>
            <a:endParaRPr lang="en-US"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Name of the HoD: </a:t>
            </a: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Dr. </a:t>
            </a:r>
            <a:r>
              <a:rPr lang="en-US" sz="18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Saira</a:t>
            </a: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 Banu </a:t>
            </a:r>
            <a:r>
              <a:rPr lang="en-US" sz="18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Atham</a:t>
            </a:r>
            <a:endPar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Name of the Program Project Coordinator: </a:t>
            </a:r>
            <a:r>
              <a:rPr lang="en-US"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Dr. H M Manjula(AP)</a:t>
            </a:r>
            <a:endParaRPr lang="en-US"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lvl="0">
              <a:buClr>
                <a:srgbClr val="17365D"/>
              </a:buClr>
              <a:buSzPct val="100000"/>
            </a:pPr>
            <a:r>
              <a:rPr lang="en-US" sz="18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Name of the School Project Coordinators: </a:t>
            </a:r>
            <a:r>
              <a:rPr lang="en-US"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Dr. Abdul Khadar A </a:t>
            </a:r>
            <a:endParaRPr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p:txBody>
      </p:sp>
      <p:graphicFrame>
        <p:nvGraphicFramePr>
          <p:cNvPr id="2" name="Table 1"/>
          <p:cNvGraphicFramePr>
            <a:graphicFrameLocks noGrp="1"/>
          </p:cNvGraphicFramePr>
          <p:nvPr/>
        </p:nvGraphicFramePr>
        <p:xfrm>
          <a:off x="345813" y="2698449"/>
          <a:ext cx="5190922" cy="1753571"/>
        </p:xfrm>
        <a:graphic>
          <a:graphicData uri="http://schemas.openxmlformats.org/drawingml/2006/table">
            <a:tbl>
              <a:tblPr firstRow="1" bandRow="1"/>
              <a:tblGrid>
                <a:gridCol w="2595461"/>
                <a:gridCol w="2595461"/>
              </a:tblGrid>
              <a:tr h="380311">
                <a:tc>
                  <a:txBody>
                    <a:bodyPr/>
                    <a:lstStyle/>
                    <a:p>
                      <a:endParaRPr lang="en-IN" dirty="0"/>
                    </a:p>
                  </a:txBody>
                  <a:tcPr/>
                </a:tc>
                <a:tc>
                  <a:txBody>
                    <a:bodyPr/>
                    <a:lstStyle/>
                    <a:p>
                      <a:endParaRPr lang="en-IN" dirty="0"/>
                    </a:p>
                  </a:txBody>
                  <a:tcPr/>
                </a:tc>
              </a:tr>
              <a:tr h="343315">
                <a:tc>
                  <a:txBody>
                    <a:bodyPr/>
                    <a:lstStyle/>
                    <a:p>
                      <a:r>
                        <a:rPr lang="en-IN" dirty="0">
                          <a:latin typeface="Times New Roman" panose="02020603050405020304" pitchFamily="18" charset="0"/>
                          <a:cs typeface="Times New Roman" panose="02020603050405020304" pitchFamily="18" charset="0"/>
                        </a:rPr>
                        <a:t>20211CST0067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WARALE AVINASH KALYAN</a:t>
                      </a:r>
                      <a:endParaRPr lang="en-IN" dirty="0">
                        <a:latin typeface="Times New Roman" panose="02020603050405020304" pitchFamily="18" charset="0"/>
                        <a:cs typeface="Times New Roman" panose="02020603050405020304" pitchFamily="18" charset="0"/>
                      </a:endParaRPr>
                    </a:p>
                  </a:txBody>
                  <a:tcPr/>
                </a:tc>
              </a:tr>
              <a:tr h="343315">
                <a:tc>
                  <a:txBody>
                    <a:bodyPr/>
                    <a:lstStyle/>
                    <a:p>
                      <a:r>
                        <a:rPr lang="en-IN" dirty="0">
                          <a:latin typeface="Times New Roman" panose="02020603050405020304" pitchFamily="18" charset="0"/>
                          <a:cs typeface="Times New Roman" panose="02020603050405020304" pitchFamily="18" charset="0"/>
                        </a:rPr>
                        <a:t>20211CST0059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SIDDHARTH PAGARIA</a:t>
                      </a:r>
                      <a:endParaRPr lang="en-IN" dirty="0">
                        <a:latin typeface="Times New Roman" panose="02020603050405020304" pitchFamily="18" charset="0"/>
                        <a:cs typeface="Times New Roman" panose="02020603050405020304" pitchFamily="18" charset="0"/>
                      </a:endParaRPr>
                    </a:p>
                  </a:txBody>
                  <a:tcPr/>
                </a:tc>
              </a:tr>
              <a:tr h="343315">
                <a:tc>
                  <a:txBody>
                    <a:bodyPr/>
                    <a:lstStyle/>
                    <a:p>
                      <a:r>
                        <a:rPr lang="en-IN" dirty="0">
                          <a:latin typeface="Times New Roman" panose="02020603050405020304" pitchFamily="18" charset="0"/>
                          <a:cs typeface="Times New Roman" panose="02020603050405020304" pitchFamily="18" charset="0"/>
                        </a:rPr>
                        <a:t>20211CST0076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CHAITRA V</a:t>
                      </a:r>
                      <a:endParaRPr lang="en-IN" dirty="0">
                        <a:latin typeface="Times New Roman" panose="02020603050405020304" pitchFamily="18" charset="0"/>
                        <a:cs typeface="Times New Roman" panose="02020603050405020304" pitchFamily="18" charset="0"/>
                      </a:endParaRPr>
                    </a:p>
                  </a:txBody>
                  <a:tcPr/>
                </a:tc>
              </a:tr>
              <a:tr h="343315">
                <a:tc>
                  <a:txBody>
                    <a:bodyPr/>
                    <a:lstStyle/>
                    <a:p>
                      <a:r>
                        <a:rPr lang="en-IN" dirty="0">
                          <a:latin typeface="Times New Roman" panose="02020603050405020304" pitchFamily="18" charset="0"/>
                          <a:cs typeface="Times New Roman" panose="02020603050405020304" pitchFamily="18" charset="0"/>
                        </a:rPr>
                        <a:t>20211CST0085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SPOORTHI HG</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br>
              <a:rPr lang="en-IN" dirty="0"/>
            </a:br>
            <a:endParaRPr lang="en-IN" dirty="0"/>
          </a:p>
        </p:txBody>
      </p:sp>
      <p:sp>
        <p:nvSpPr>
          <p:cNvPr id="3" name="Text Placeholder 2"/>
          <p:cNvSpPr>
            <a:spLocks noGrp="1"/>
          </p:cNvSpPr>
          <p:nvPr>
            <p:ph type="body" idx="1"/>
          </p:nvPr>
        </p:nvSpPr>
        <p:spPr/>
        <p:txBody>
          <a:bodyPr>
            <a:normAutofit/>
          </a:bodyPr>
          <a:lstStyle/>
          <a:p>
            <a:pPr marL="76200" indent="0">
              <a:buNone/>
            </a:pPr>
            <a:r>
              <a:rPr lang="en-IN" dirty="0"/>
              <a:t>   </a:t>
            </a:r>
            <a:endParaRPr lang="en-IN" dirty="0"/>
          </a:p>
        </p:txBody>
      </p:sp>
      <p:pic>
        <p:nvPicPr>
          <p:cNvPr id="4" name="Picture 3" descr="Untitled Diagram"/>
          <p:cNvPicPr>
            <a:picLocks noChangeAspect="1"/>
          </p:cNvPicPr>
          <p:nvPr/>
        </p:nvPicPr>
        <p:blipFill>
          <a:blip r:embed="rId1"/>
          <a:srcRect l="3244" t="6020" r="3018" b="9330"/>
          <a:stretch>
            <a:fillRect/>
          </a:stretch>
        </p:blipFill>
        <p:spPr>
          <a:xfrm>
            <a:off x="3304540" y="1068705"/>
            <a:ext cx="4522470" cy="5176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The Github link provided should have public access permission.</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panose="020B0604020202020204"/>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panose="020B0604020202020204"/>
              <a:buNone/>
            </a:pPr>
            <a:r>
              <a:rPr lang="en-US" sz="1800" b="1" dirty="0" err="1">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a:t>
            </a:r>
            <a:r>
              <a:rPr lang="en-US" sz="18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 Link :- </a:t>
            </a:r>
            <a:r>
              <a:rPr lang="en-GB" altLang="en-US" sz="18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GB" sz="18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hlinkClick r:id="rId1" action="ppaction://hlinkfile"/>
              </a:rPr>
              <a:t>https://github.com/p4rz1v4l26/MM-ArgFallacy2025</a:t>
            </a:r>
            <a:endParaRPr lang="en-US" altLang="en-GB" sz="18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panose="020B0604020202020204"/>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descr="WhatsApp Image 2025-01-31 at 15.29.55_49ba15ec"/>
          <p:cNvPicPr>
            <a:picLocks noChangeAspect="1"/>
          </p:cNvPicPr>
          <p:nvPr/>
        </p:nvPicPr>
        <p:blipFill>
          <a:blip r:embed="rId1"/>
          <a:stretch>
            <a:fillRect/>
          </a:stretch>
        </p:blipFill>
        <p:spPr>
          <a:xfrm>
            <a:off x="933450" y="1277620"/>
            <a:ext cx="10324465" cy="4432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nSpc>
                <a:spcPct val="150000"/>
              </a:lnSpc>
              <a:spcBef>
                <a:spcPts val="0"/>
              </a:spcBef>
            </a:pPr>
            <a:r>
              <a:rPr lang="en-US" altLang="en-GB" sz="1800" b="1" dirty="0">
                <a:latin typeface="Times New Roman" panose="02020603050405020304" pitchFamily="18" charset="0"/>
                <a:ea typeface="Cambria" panose="02040503050406030204"/>
                <a:cs typeface="Times New Roman" panose="02020603050405020304" pitchFamily="18" charset="0"/>
                <a:sym typeface="Cambria" panose="02040503050406030204"/>
              </a:rPr>
              <a:t>M. Goffredo et al.</a:t>
            </a: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 “Fallacious argument classification in political debates,” Proc. of IJCAI 2022, pp. 4148–4154, 2022. </a:t>
            </a:r>
            <a:r>
              <a:rPr 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 </a:t>
            </a:r>
            <a:r>
              <a:rPr lang="en-US" altLang="en-GB" sz="1800" u="sng" dirty="0">
                <a:solidFill>
                  <a:srgbClr val="0000FF"/>
                </a:solidFill>
                <a:latin typeface="Times New Roman" panose="02020603050405020304" pitchFamily="18" charset="0"/>
                <a:ea typeface="Cambria" panose="02040503050406030204"/>
                <a:cs typeface="Times New Roman" panose="02020603050405020304" pitchFamily="18" charset="0"/>
                <a:sym typeface="Cambria" panose="02040503050406030204"/>
              </a:rPr>
              <a:t>https://doi.org/10.24963/ijcai.2022/575</a:t>
            </a:r>
            <a:endParaRPr lang="en-US" altLang="en-GB" sz="1800" u="sng" dirty="0">
              <a:solidFill>
                <a:srgbClr val="0000FF"/>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495300" indent="-342900">
              <a:lnSpc>
                <a:spcPct val="150000"/>
              </a:lnSpc>
              <a:spcBef>
                <a:spcPts val="0"/>
              </a:spcBef>
            </a:pPr>
            <a:r>
              <a:rPr lang="en-US" altLang="en-GB" sz="1800" b="1" dirty="0">
                <a:latin typeface="Times New Roman" panose="02020603050405020304" pitchFamily="18" charset="0"/>
                <a:ea typeface="Cambria" panose="02040503050406030204"/>
                <a:cs typeface="Times New Roman" panose="02020603050405020304" pitchFamily="18" charset="0"/>
                <a:sym typeface="Cambria" panose="02040503050406030204"/>
              </a:rPr>
              <a:t>S. Haddadan et al.</a:t>
            </a: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 “Yes, we can! Mining arguments in 50 years of US presidential campaign debates,” Proc. of ACL 2019, pp. 4701–4711, 2019.</a:t>
            </a:r>
            <a:r>
              <a:rPr lang="en-GB" altLang="en-US" sz="1800" dirty="0">
                <a:latin typeface="Times New Roman" panose="02020603050405020304" pitchFamily="18" charset="0"/>
                <a:ea typeface="Cambria" panose="02040503050406030204"/>
                <a:cs typeface="Times New Roman" panose="02020603050405020304" pitchFamily="18" charset="0"/>
                <a:sym typeface="Cambria" panose="02040503050406030204"/>
              </a:rPr>
              <a:t> </a:t>
            </a: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hlinkClick r:id="rId1"/>
              </a:rPr>
              <a:t>https://aclanthology.org/P19-1463.pdf</a:t>
            </a:r>
            <a:endPar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endParaRPr>
          </a:p>
          <a:p>
            <a:pPr algn="l">
              <a:buFont typeface="Arial" panose="020B0604020202020204" pitchFamily="34" charset="0"/>
              <a:buChar char="•"/>
            </a:pPr>
            <a:r>
              <a:rPr lang="en-US" altLang="en-GB" sz="1800" b="1" i="0" dirty="0">
                <a:solidFill>
                  <a:srgbClr val="000000"/>
                </a:solidFill>
                <a:effectLst/>
                <a:latin typeface="Times New Roman" panose="02020603050405020304" pitchFamily="18" charset="0"/>
                <a:cs typeface="Times New Roman" panose="02020603050405020304" pitchFamily="18" charset="0"/>
              </a:rPr>
              <a:t>M. Mancini et al.</a:t>
            </a:r>
            <a:r>
              <a:rPr lang="en-US" altLang="en-GB" sz="1800" b="0" i="0" dirty="0">
                <a:solidFill>
                  <a:srgbClr val="000000"/>
                </a:solidFill>
                <a:effectLst/>
                <a:latin typeface="Times New Roman" panose="02020603050405020304" pitchFamily="18" charset="0"/>
                <a:cs typeface="Times New Roman" panose="02020603050405020304" pitchFamily="18" charset="0"/>
              </a:rPr>
              <a:t>, “MM-USED-fallacy: A multimodal dataset for argument fallacy detection,” Proc. of EACL 2024, pp. 159–165, 2024.</a:t>
            </a:r>
            <a:r>
              <a:rPr lang="en-GB" altLang="en-US" sz="1800" b="0" i="0" dirty="0">
                <a:solidFill>
                  <a:srgbClr val="000000"/>
                </a:solidFill>
                <a:effectLst/>
                <a:latin typeface="Times New Roman" panose="02020603050405020304" pitchFamily="18" charset="0"/>
                <a:cs typeface="Times New Roman" panose="02020603050405020304" pitchFamily="18" charset="0"/>
              </a:rPr>
              <a:t> </a:t>
            </a:r>
            <a:r>
              <a:rPr lang="en-US" altLang="en-GB" sz="1800" b="0" i="0" dirty="0">
                <a:solidFill>
                  <a:srgbClr val="000000"/>
                </a:solidFill>
                <a:effectLst/>
                <a:latin typeface="Times New Roman" panose="02020603050405020304" pitchFamily="18" charset="0"/>
                <a:cs typeface="Times New Roman" panose="02020603050405020304" pitchFamily="18" charset="0"/>
                <a:hlinkClick r:id="rId2" tooltip="" action="ppaction://hlinkfile"/>
              </a:rPr>
              <a:t>https://aclanthology.org/2024.eacl-short.16.pdf</a:t>
            </a:r>
            <a:endParaRPr lang="en-US" altLang="en-GB"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en-GB" sz="1800" b="1" i="0" dirty="0">
                <a:solidFill>
                  <a:srgbClr val="000000"/>
                </a:solidFill>
                <a:effectLst/>
                <a:latin typeface="Times New Roman" panose="02020603050405020304" pitchFamily="18" charset="0"/>
                <a:cs typeface="Times New Roman" panose="02020603050405020304" pitchFamily="18" charset="0"/>
              </a:rPr>
              <a:t>M. Mancini et al.</a:t>
            </a:r>
            <a:r>
              <a:rPr lang="en-US" altLang="en-GB" sz="1800" b="0" i="0" dirty="0">
                <a:solidFill>
                  <a:srgbClr val="000000"/>
                </a:solidFill>
                <a:effectLst/>
                <a:latin typeface="Times New Roman" panose="02020603050405020304" pitchFamily="18" charset="0"/>
                <a:cs typeface="Times New Roman" panose="02020603050405020304" pitchFamily="18" charset="0"/>
              </a:rPr>
              <a:t>, “MM-USED: A dataset for multimodal argument mining,” Proc. of ArgMining 2022, pp. 135–146, 2022. </a:t>
            </a:r>
            <a:r>
              <a:rPr lang="en-US" altLang="en-GB" sz="1800" b="0" i="0" dirty="0">
                <a:solidFill>
                  <a:srgbClr val="000000"/>
                </a:solidFill>
                <a:effectLst/>
                <a:latin typeface="Times New Roman" panose="02020603050405020304" pitchFamily="18" charset="0"/>
                <a:cs typeface="Times New Roman" panose="02020603050405020304" pitchFamily="18" charset="0"/>
                <a:hlinkClick r:id="rId3" tooltip="" action="ppaction://hlinkfile"/>
              </a:rPr>
              <a:t>https://aclanthology.org/2022.argmining-1.15.pdf</a:t>
            </a:r>
            <a:endParaRPr lang="en-US" altLang="en-GB"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en-GB" sz="1800" b="1" i="0" dirty="0">
                <a:solidFill>
                  <a:srgbClr val="000000"/>
                </a:solidFill>
                <a:effectLst/>
                <a:latin typeface="Times New Roman" panose="02020603050405020304" pitchFamily="18" charset="0"/>
                <a:cs typeface="Times New Roman" panose="02020603050405020304" pitchFamily="18" charset="0"/>
              </a:rPr>
              <a:t>M. Lippi and P. Torroni</a:t>
            </a:r>
            <a:r>
              <a:rPr lang="en-US" altLang="en-GB" sz="1800" b="0" i="0" dirty="0">
                <a:solidFill>
                  <a:srgbClr val="000000"/>
                </a:solidFill>
                <a:effectLst/>
                <a:latin typeface="Times New Roman" panose="02020603050405020304" pitchFamily="18" charset="0"/>
                <a:cs typeface="Times New Roman" panose="02020603050405020304" pitchFamily="18" charset="0"/>
              </a:rPr>
              <a:t>, “Argument mining from speech: Detecting claims in political debates,” Proc. of AAAI 2016, pp. 2979–2985, 2016.</a:t>
            </a:r>
            <a:r>
              <a:rPr lang="en-GB" altLang="en-US" sz="1800" b="0" i="0" dirty="0">
                <a:solidFill>
                  <a:srgbClr val="000000"/>
                </a:solidFill>
                <a:effectLst/>
                <a:latin typeface="Times New Roman" panose="02020603050405020304" pitchFamily="18" charset="0"/>
                <a:cs typeface="Times New Roman" panose="02020603050405020304" pitchFamily="18" charset="0"/>
              </a:rPr>
              <a:t> </a:t>
            </a:r>
            <a:r>
              <a:rPr lang="en-US" altLang="en-GB" sz="1800" dirty="0">
                <a:latin typeface="Times New Roman" panose="02020603050405020304" pitchFamily="18" charset="0"/>
                <a:ea typeface="Cambria" panose="02040503050406030204" pitchFamily="18" charset="0"/>
                <a:cs typeface="Times New Roman" panose="02020603050405020304" pitchFamily="18" charset="0"/>
                <a:hlinkClick r:id="rId4" tooltip="" action="ppaction://hlinkfile"/>
              </a:rPr>
              <a:t>https://ojs.aaai.org/index.php/AAAI/article/view/10384</a:t>
            </a:r>
            <a:r>
              <a:rPr lang="en-US" sz="1800" dirty="0">
                <a:latin typeface="Times New Roman" panose="02020603050405020304" pitchFamily="18" charset="0"/>
                <a:ea typeface="Cambria" panose="02040503050406030204" pitchFamily="18" charset="0"/>
                <a:cs typeface="Times New Roman" panose="02020603050405020304" pitchFamily="18" charset="0"/>
              </a:rPr>
              <a:t>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l">
              <a:buFont typeface="Arial" panose="020B0604020202020204" pitchFamily="34" charset="0"/>
              <a:buChar char="•"/>
            </a:pPr>
            <a:r>
              <a:rPr lang="en-US" altLang="en-GB" sz="1800" b="1" dirty="0">
                <a:latin typeface="Times New Roman" panose="02020603050405020304" pitchFamily="18" charset="0"/>
                <a:ea typeface="Cambria" panose="02040503050406030204" pitchFamily="18" charset="0"/>
                <a:cs typeface="Times New Roman" panose="02020603050405020304" pitchFamily="18" charset="0"/>
              </a:rPr>
              <a:t>P. Mestre et al.</a:t>
            </a:r>
            <a:r>
              <a:rPr lang="en-US" altLang="en-GB" sz="1800" dirty="0">
                <a:latin typeface="Times New Roman" panose="02020603050405020304" pitchFamily="18" charset="0"/>
                <a:ea typeface="Cambria" panose="02040503050406030204" pitchFamily="18" charset="0"/>
                <a:cs typeface="Times New Roman" panose="02020603050405020304" pitchFamily="18" charset="0"/>
              </a:rPr>
              <a:t>, “M-Arg: A multimodal argument mining dataset,” Proc. of ArgMining 2021, pp. 77–88, 2021.</a:t>
            </a:r>
            <a:r>
              <a:rPr lang="en-GB" altLang="en-US" sz="1800" dirty="0">
                <a:latin typeface="Times New Roman" panose="02020603050405020304" pitchFamily="18" charset="0"/>
                <a:ea typeface="Cambria" panose="02040503050406030204" pitchFamily="18" charset="0"/>
                <a:cs typeface="Times New Roman" panose="02020603050405020304" pitchFamily="18" charset="0"/>
              </a:rPr>
              <a:t> </a:t>
            </a:r>
            <a:r>
              <a:rPr lang="en-US" altLang="en-GB" sz="1800" dirty="0">
                <a:latin typeface="Times New Roman" panose="02020603050405020304" pitchFamily="18" charset="0"/>
                <a:ea typeface="Cambria" panose="02040503050406030204" pitchFamily="18" charset="0"/>
                <a:cs typeface="Times New Roman" panose="02020603050405020304" pitchFamily="18" charset="0"/>
                <a:hlinkClick r:id="rId5" tooltip="" action="ppaction://hlinkfile"/>
              </a:rPr>
              <a:t>https://aclanthology.org/2021.argmining-1.8.pdf</a:t>
            </a:r>
            <a:endParaRPr lang="en-US" altLang="en-GB"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5"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1800" dirty="0">
                <a:latin typeface="Cambria" panose="02040503050406030204" pitchFamily="18" charset="0"/>
                <a:ea typeface="Cambria" panose="02040503050406030204" pitchFamily="18" charset="0"/>
              </a:rPr>
              <a:t>Abstract </a:t>
            </a:r>
            <a:endParaRPr lang="en-US" sz="1800"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sz="1800" dirty="0">
                <a:latin typeface="Cambria" panose="02040503050406030204" pitchFamily="18" charset="0"/>
                <a:ea typeface="Cambria" panose="02040503050406030204" pitchFamily="18" charset="0"/>
              </a:rPr>
              <a:t>Literature survey</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dirty="0">
                <a:latin typeface="Cambria" panose="02040503050406030204" pitchFamily="18" charset="0"/>
                <a:ea typeface="Cambria" panose="02040503050406030204" pitchFamily="18" charset="0"/>
              </a:rPr>
              <a:t>Objective and existing drawbacks</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dirty="0">
                <a:latin typeface="Cambria" panose="02040503050406030204" pitchFamily="18" charset="0"/>
                <a:ea typeface="Cambria" panose="02040503050406030204" pitchFamily="18" charset="0"/>
              </a:rPr>
              <a:t>Proposed Method and Architecture</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dirty="0">
                <a:latin typeface="Cambria" panose="02040503050406030204" pitchFamily="18" charset="0"/>
                <a:ea typeface="Cambria" panose="02040503050406030204" pitchFamily="18" charset="0"/>
              </a:rPr>
              <a:t>Timeline of the Project</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dirty="0">
                <a:latin typeface="Cambria" panose="02040503050406030204" pitchFamily="18" charset="0"/>
                <a:ea typeface="Cambria" panose="02040503050406030204" pitchFamily="18" charset="0"/>
              </a:rPr>
              <a:t>References</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N/A</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spcBef>
                <a:spcPts val="0"/>
              </a:spcBef>
              <a:buNone/>
            </a:pPr>
            <a:r>
              <a:rPr lang="en-US" sz="7200" b="1" dirty="0">
                <a:latin typeface="Times New Roman" panose="02020603050405020304" pitchFamily="18" charset="0"/>
                <a:ea typeface="Cambria" panose="02040503050406030204" pitchFamily="18" charset="0"/>
                <a:cs typeface="Times New Roman" panose="02020603050405020304" pitchFamily="18" charset="0"/>
              </a:rPr>
              <a:t>Organization:</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altLang="en-GB" sz="7200" dirty="0">
                <a:latin typeface="Times New Roman" panose="02020603050405020304" pitchFamily="18" charset="0"/>
                <a:ea typeface="Cambria" panose="02040503050406030204" pitchFamily="18" charset="0"/>
                <a:cs typeface="Times New Roman" panose="02020603050405020304" pitchFamily="18" charset="0"/>
              </a:rPr>
              <a:t>The 12th Workshop on Argument Mining</a:t>
            </a:r>
            <a:endParaRPr lang="en-US" altLang="en-GB" sz="72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7200" b="1" dirty="0">
                <a:latin typeface="Times New Roman" panose="02020603050405020304" pitchFamily="18" charset="0"/>
                <a:ea typeface="Cambria" panose="02040503050406030204" pitchFamily="18" charset="0"/>
                <a:cs typeface="Times New Roman" panose="02020603050405020304" pitchFamily="18" charset="0"/>
              </a:rPr>
              <a:t>Category :</a:t>
            </a:r>
            <a:r>
              <a:rPr lang="en-US" sz="7200" dirty="0">
                <a:latin typeface="Times New Roman" panose="02020603050405020304" pitchFamily="18" charset="0"/>
                <a:ea typeface="Cambria" panose="02040503050406030204" pitchFamily="18" charset="0"/>
                <a:cs typeface="Times New Roman" panose="02020603050405020304" pitchFamily="18" charset="0"/>
              </a:rPr>
              <a:t> Software</a:t>
            </a:r>
            <a:endParaRPr lang="en-US" sz="72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7200" b="1" dirty="0">
                <a:latin typeface="Times New Roman" panose="02020603050405020304" pitchFamily="18" charset="0"/>
                <a:ea typeface="Cambria" panose="02040503050406030204" pitchFamily="18" charset="0"/>
                <a:cs typeface="Times New Roman" panose="02020603050405020304" pitchFamily="18" charset="0"/>
              </a:rPr>
              <a:t>Problem Description: </a:t>
            </a:r>
            <a:endParaRPr lang="en-US" sz="72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457200" algn="just">
              <a:lnSpc>
                <a:spcPct val="200000"/>
              </a:lnSpc>
              <a:spcBef>
                <a:spcPts val="0"/>
              </a:spcBef>
              <a:buNone/>
            </a:pPr>
            <a:r>
              <a:rPr lang="en-US" sz="6400" dirty="0">
                <a:latin typeface="Times New Roman" panose="02020603050405020304" pitchFamily="18" charset="0"/>
                <a:ea typeface="Cambria" panose="02040503050406030204" pitchFamily="18" charset="0"/>
                <a:cs typeface="Times New Roman" panose="02020603050405020304" pitchFamily="18" charset="0"/>
              </a:rPr>
              <a:t>Political debates often include misleading arguments, called fallacies, that can confuse people. Most tools for detecting fallacies focus only on text, but debates also involve tone of voice, facial expressions, and gestures. This project aims to build an AI system that detects and classifies fallacies using text, audio, and video. By analyzing speech, expressions, and words, the system will identify misleading arguments. The main challenges include understanding context, speaking styles, and debate formats. This project will help journalists, researchers, and the public recognize false arguments, promoting more informed discussions and reducing misinformation.</a:t>
            </a:r>
            <a:endParaRPr lang="en-US" sz="64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endParaRPr sz="96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IN" dirty="0"/>
          </a:p>
        </p:txBody>
      </p:sp>
      <p:sp>
        <p:nvSpPr>
          <p:cNvPr id="3" name="Text Placeholder 2"/>
          <p:cNvSpPr>
            <a:spLocks noGrp="1"/>
          </p:cNvSpPr>
          <p:nvPr>
            <p:ph type="body" idx="1"/>
          </p:nvPr>
        </p:nvSpPr>
        <p:spPr/>
        <p:txBody>
          <a:bodyPr>
            <a:normAutofit fontScale="97500"/>
          </a:bodyPr>
          <a:lstStyle/>
          <a:p>
            <a:r>
              <a:rPr lang="en-US" altLang="en-GB" sz="1800" dirty="0">
                <a:latin typeface="Times New Roman" panose="02020603050405020304" pitchFamily="18" charset="0"/>
                <a:cs typeface="Times New Roman" panose="02020603050405020304" pitchFamily="18" charset="0"/>
              </a:rPr>
              <a:t>Argumentative fallacies in political debates can mislead audiences and distort public discourse. Identifying and classifying these fallacies is a challenging task, particularly when integrating multimodal data sources such as text and audio. Traditional text-based approaches are often insufficient in capturing the nuances of spoken arguments, including tone, emphasis, and delivery style.</a:t>
            </a:r>
            <a:endParaRPr lang="en-US" altLang="en-GB" sz="1800" dirty="0">
              <a:latin typeface="Times New Roman" panose="02020603050405020304" pitchFamily="18" charset="0"/>
              <a:cs typeface="Times New Roman" panose="02020603050405020304" pitchFamily="18" charset="0"/>
            </a:endParaRPr>
          </a:p>
          <a:p>
            <a:r>
              <a:rPr lang="en-US" altLang="en-GB" sz="1800" dirty="0">
                <a:latin typeface="Times New Roman" panose="02020603050405020304" pitchFamily="18" charset="0"/>
                <a:cs typeface="Times New Roman" panose="02020603050405020304" pitchFamily="18" charset="0"/>
              </a:rPr>
              <a:t>Leveraging Artificial Intelligence (AI) and Machine Learning (ML) for multimodal argument analysis can enhance fallacy detection by combining textual and paralinguistic features. The MM-ArgFallacy2025 shared task introduces a dataset derived from U.S. presidential debates (1960–2020), providing labeled instances of argumentative fallacies across multiple categories. Participants can explore text-only, audio-only, and combined text-audio approaches to develop robust classification models.</a:t>
            </a:r>
            <a:endParaRPr lang="en-US" sz="1800" dirty="0">
              <a:latin typeface="Times New Roman" panose="02020603050405020304" pitchFamily="18" charset="0"/>
              <a:cs typeface="Times New Roman" panose="02020603050405020304" pitchFamily="18" charset="0"/>
            </a:endParaRPr>
          </a:p>
          <a:p>
            <a:r>
              <a:rPr lang="en-US" altLang="en-GB" sz="1800" dirty="0">
                <a:latin typeface="Times New Roman" panose="02020603050405020304" pitchFamily="18" charset="0"/>
                <a:cs typeface="Times New Roman" panose="02020603050405020304" pitchFamily="18" charset="0"/>
              </a:rPr>
              <a:t>However, achieving high accuracy in multimodal fallacy detection requires overcoming challenges such as noisy audio data, speaker variations, and dataset limitations. This task aims to advance research in multimodal argument mining by fostering innovative AI-driven methods. The presentation will discuss key methodologies, dataset details, and evaluation criteria while emphasizing the significance of responsible AI use in political discourse analysis.</a:t>
            </a:r>
            <a:endParaRPr lang="en-US" altLang="en-GB"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Text Placeholder 2"/>
          <p:cNvSpPr>
            <a:spLocks noGrp="1"/>
          </p:cNvSpPr>
          <p:nvPr>
            <p:ph type="body" idx="1"/>
          </p:nvPr>
        </p:nvSpPr>
        <p:spPr>
          <a:xfrm>
            <a:off x="812800" y="953590"/>
            <a:ext cx="11074400" cy="5630090"/>
          </a:xfrm>
        </p:spPr>
        <p:txBody>
          <a:bodyPr>
            <a:noAutofit/>
          </a:bodyPr>
          <a:lstStyle/>
          <a:p>
            <a:pPr algn="just"/>
            <a:r>
              <a:rPr lang="en-US" sz="1700" dirty="0">
                <a:latin typeface="Times New Roman" panose="02020603050405020304" pitchFamily="18" charset="0"/>
                <a:cs typeface="Times New Roman" panose="02020603050405020304" pitchFamily="18" charset="0"/>
              </a:rPr>
              <a:t>Argumentative fallacies have long been a critical area of research in argumentation theory, particularly in political discourse. Fallacies are often used in debates to mislead, manipulate, or persuade audiences unfairly. With the rise of Natural Language Processing (NLP) and machine learning techniques, researchers have developed computational methods for detecting and classifying fallacies, especially in multimodal settings where textual, acoustic, and visual cues contribute to argumentative persuasion.</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Argumentative Fallacy Classification in Political </a:t>
            </a:r>
            <a:r>
              <a:rPr lang="en-US" sz="1700" dirty="0" err="1">
                <a:latin typeface="Times New Roman" panose="02020603050405020304" pitchFamily="18" charset="0"/>
                <a:cs typeface="Times New Roman" panose="02020603050405020304" pitchFamily="18" charset="0"/>
              </a:rPr>
              <a:t>DebatesThe</a:t>
            </a:r>
            <a:r>
              <a:rPr lang="en-US" sz="1700" dirty="0">
                <a:latin typeface="Times New Roman" panose="02020603050405020304" pitchFamily="18" charset="0"/>
                <a:cs typeface="Times New Roman" panose="02020603050405020304" pitchFamily="18" charset="0"/>
              </a:rPr>
              <a:t> classification of argumentative fallacies is a fundamental challenge in argument mining. </a:t>
            </a:r>
            <a:r>
              <a:rPr lang="en-US" sz="1700" dirty="0" err="1">
                <a:latin typeface="Times New Roman" panose="02020603050405020304" pitchFamily="18" charset="0"/>
                <a:cs typeface="Times New Roman" panose="02020603050405020304" pitchFamily="18" charset="0"/>
              </a:rPr>
              <a:t>Goffredo</a:t>
            </a:r>
            <a:r>
              <a:rPr lang="en-US" sz="1700" dirty="0">
                <a:latin typeface="Times New Roman" panose="02020603050405020304" pitchFamily="18" charset="0"/>
                <a:cs typeface="Times New Roman" panose="02020603050405020304" pitchFamily="18" charset="0"/>
              </a:rPr>
              <a:t> et al. (2022) developed a dataset of U.S. presidential campaign debates, annotating six major fallacy categories: ad hominem, appeal to authority, appeal to emotion, false cause, slippery slope, and slogans . Their approach utilized transformer-based models, particularly </a:t>
            </a:r>
            <a:r>
              <a:rPr lang="en-US" sz="1700" dirty="0" err="1">
                <a:latin typeface="Times New Roman" panose="02020603050405020304" pitchFamily="18" charset="0"/>
                <a:cs typeface="Times New Roman" panose="02020603050405020304" pitchFamily="18" charset="0"/>
              </a:rPr>
              <a:t>Longformer</a:t>
            </a:r>
            <a:r>
              <a:rPr lang="en-US" sz="1700" dirty="0">
                <a:latin typeface="Times New Roman" panose="02020603050405020304" pitchFamily="18" charset="0"/>
                <a:cs typeface="Times New Roman" panose="02020603050405020304" pitchFamily="18" charset="0"/>
              </a:rPr>
              <a:t>, for identifying fallacies while integrating argument components (evidence, claim) and relations (support, attack). The study demonstrated that leveraging argumentative structures significantly improved fallacy classification performance .Other contributions in this domain include </a:t>
            </a:r>
            <a:r>
              <a:rPr lang="en-US" sz="1700" dirty="0" err="1">
                <a:latin typeface="Times New Roman" panose="02020603050405020304" pitchFamily="18" charset="0"/>
                <a:cs typeface="Times New Roman" panose="02020603050405020304" pitchFamily="18" charset="0"/>
              </a:rPr>
              <a:t>Habernal</a:t>
            </a:r>
            <a:r>
              <a:rPr lang="en-US" sz="1700" dirty="0">
                <a:latin typeface="Times New Roman" panose="02020603050405020304" pitchFamily="18" charset="0"/>
                <a:cs typeface="Times New Roman" panose="02020603050405020304" pitchFamily="18" charset="0"/>
              </a:rPr>
              <a:t> et al. (2018), who created an annotated dataset from the “Change My View” </a:t>
            </a:r>
            <a:r>
              <a:rPr lang="en-US" sz="1700" dirty="0" err="1">
                <a:latin typeface="Times New Roman" panose="02020603050405020304" pitchFamily="18" charset="0"/>
                <a:cs typeface="Times New Roman" panose="02020603050405020304" pitchFamily="18" charset="0"/>
              </a:rPr>
              <a:t>subreddit</a:t>
            </a:r>
            <a:r>
              <a:rPr lang="en-US" sz="1700" dirty="0">
                <a:latin typeface="Times New Roman" panose="02020603050405020304" pitchFamily="18" charset="0"/>
                <a:cs typeface="Times New Roman" panose="02020603050405020304" pitchFamily="18" charset="0"/>
              </a:rPr>
              <a:t> for detecting ad hominem fallacies. Their work emphasized the role of contextual cues in fallacy detection . Similarly, </a:t>
            </a:r>
            <a:r>
              <a:rPr lang="en-US" sz="1700" dirty="0" err="1">
                <a:latin typeface="Times New Roman" panose="02020603050405020304" pitchFamily="18" charset="0"/>
                <a:cs typeface="Times New Roman" panose="02020603050405020304" pitchFamily="18" charset="0"/>
              </a:rPr>
              <a:t>Sahai</a:t>
            </a:r>
            <a:r>
              <a:rPr lang="en-US" sz="1700" dirty="0">
                <a:latin typeface="Times New Roman" panose="02020603050405020304" pitchFamily="18" charset="0"/>
                <a:cs typeface="Times New Roman" panose="02020603050405020304" pitchFamily="18" charset="0"/>
              </a:rPr>
              <a:t> et al. (2021) </a:t>
            </a:r>
            <a:r>
              <a:rPr lang="en-US" sz="1700" dirty="0" err="1">
                <a:latin typeface="Times New Roman" panose="02020603050405020304" pitchFamily="18" charset="0"/>
                <a:cs typeface="Times New Roman" panose="02020603050405020304" pitchFamily="18" charset="0"/>
              </a:rPr>
              <a:t>curated</a:t>
            </a:r>
            <a:r>
              <a:rPr lang="en-US" sz="1700" dirty="0">
                <a:latin typeface="Times New Roman" panose="02020603050405020304" pitchFamily="18" charset="0"/>
                <a:cs typeface="Times New Roman" panose="02020603050405020304" pitchFamily="18" charset="0"/>
              </a:rPr>
              <a:t> a dataset of fallacious arguments from </a:t>
            </a:r>
            <a:r>
              <a:rPr lang="en-US" sz="1700" dirty="0" err="1">
                <a:latin typeface="Times New Roman" panose="02020603050405020304" pitchFamily="18" charset="0"/>
                <a:cs typeface="Times New Roman" panose="02020603050405020304" pitchFamily="18" charset="0"/>
              </a:rPr>
              <a:t>Reddit</a:t>
            </a:r>
            <a:r>
              <a:rPr lang="en-US" sz="1700" dirty="0">
                <a:latin typeface="Times New Roman" panose="02020603050405020304" pitchFamily="18" charset="0"/>
                <a:cs typeface="Times New Roman" panose="02020603050405020304" pitchFamily="18" charset="0"/>
              </a:rPr>
              <a:t> using Wikipedia-based fallacy keywords and examined their overlap with propaganda techniques .Key Findings in Text-Based Fallacy Detection	</a:t>
            </a:r>
            <a:endParaRPr lang="en-US" sz="1700" dirty="0">
              <a:latin typeface="Times New Roman" panose="02020603050405020304" pitchFamily="18" charset="0"/>
              <a:cs typeface="Times New Roman" panose="02020603050405020304" pitchFamily="18" charset="0"/>
            </a:endParaRPr>
          </a:p>
          <a:p>
            <a:pPr algn="just">
              <a:buNone/>
            </a:pPr>
            <a:r>
              <a:rPr lang="en-US" sz="1700" dirty="0">
                <a:latin typeface="Times New Roman" panose="02020603050405020304" pitchFamily="18" charset="0"/>
                <a:cs typeface="Times New Roman" panose="02020603050405020304" pitchFamily="18" charset="0"/>
              </a:rPr>
              <a:t>	1.	Transformer-based architectures (e.g., BERT, </a:t>
            </a:r>
            <a:r>
              <a:rPr lang="en-US" sz="1700" dirty="0" err="1">
                <a:latin typeface="Times New Roman" panose="02020603050405020304" pitchFamily="18" charset="0"/>
                <a:cs typeface="Times New Roman" panose="02020603050405020304" pitchFamily="18" charset="0"/>
              </a:rPr>
              <a:t>RoBERTa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Longformer</a:t>
            </a:r>
            <a:r>
              <a:rPr lang="en-US" sz="1700" dirty="0">
                <a:latin typeface="Times New Roman" panose="02020603050405020304" pitchFamily="18" charset="0"/>
                <a:cs typeface="Times New Roman" panose="02020603050405020304" pitchFamily="18" charset="0"/>
              </a:rPr>
              <a:t>) have shown superior performance in fallacy classification </a:t>
            </a:r>
            <a:endParaRPr lang="en-US" sz="1700" dirty="0">
              <a:latin typeface="Times New Roman" panose="02020603050405020304" pitchFamily="18" charset="0"/>
              <a:cs typeface="Times New Roman" panose="02020603050405020304" pitchFamily="18" charset="0"/>
            </a:endParaRPr>
          </a:p>
          <a:p>
            <a:pPr algn="just">
              <a:buNone/>
            </a:pPr>
            <a:r>
              <a:rPr lang="en-US" sz="1700" dirty="0">
                <a:latin typeface="Times New Roman" panose="02020603050405020304" pitchFamily="18" charset="0"/>
                <a:cs typeface="Times New Roman" panose="02020603050405020304" pitchFamily="18" charset="0"/>
              </a:rPr>
              <a:t>	2.      Argumentation features, such as argument components and relations, enhance classification accuracy </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Text Placeholder 2"/>
          <p:cNvSpPr>
            <a:spLocks noGrp="1"/>
          </p:cNvSpPr>
          <p:nvPr>
            <p:ph type="body" idx="1"/>
          </p:nvPr>
        </p:nvSpPr>
        <p:spPr>
          <a:xfrm>
            <a:off x="812800" y="979714"/>
            <a:ext cx="10668000" cy="5116287"/>
          </a:xfrm>
        </p:spPr>
        <p:txBody>
          <a:bodyPr>
            <a:noAutofit/>
          </a:bodyPr>
          <a:lstStyle/>
          <a:p>
            <a:pPr>
              <a:buNone/>
            </a:pPr>
            <a:r>
              <a:rPr lang="en-US" sz="1800" dirty="0">
                <a:latin typeface="Times New Roman" panose="02020603050405020304" pitchFamily="18" charset="0"/>
                <a:cs typeface="Times New Roman" panose="02020603050405020304" pitchFamily="18" charset="0"/>
              </a:rPr>
              <a:t>	3.	Fallacies such as appeal to emotion and slogans rely on persuasive language, making semantic and sentiment-based approaches essential</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Role of Multimodal Analysis in Fallacy Detection, while most studies have focused on textual analysis, recent advancements highlight the importance of multimodal approaches. Mancini et al. (2024) proposed the first multimodal dataset (MM-USED-fallacy) that integrates text and audio for fallacy classification . Their experiments confirmed that incorporating paralinguistic features (e.g., speech rhythm, intonation, stress) significantly improves classification performance.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Mocking tones and accent-based stereotypes are linked to ad hominem attacks .This study introduced a multimodal classification model, combining </a:t>
            </a:r>
            <a:r>
              <a:rPr lang="en-US" sz="1800" dirty="0" err="1">
                <a:latin typeface="Times New Roman" panose="02020603050405020304" pitchFamily="18" charset="0"/>
                <a:cs typeface="Times New Roman" panose="02020603050405020304" pitchFamily="18" charset="0"/>
              </a:rPr>
              <a:t>RoBERTa</a:t>
            </a:r>
            <a:r>
              <a:rPr lang="en-US" sz="1800" dirty="0">
                <a:latin typeface="Times New Roman" panose="02020603050405020304" pitchFamily="18" charset="0"/>
                <a:cs typeface="Times New Roman" panose="02020603050405020304" pitchFamily="18" charset="0"/>
              </a:rPr>
              <a:t> for text encoding and Wav2Vec/CLAP for audio encoding, achieving higher F1-scores than </a:t>
            </a:r>
            <a:r>
              <a:rPr lang="en-US" sz="1800" dirty="0" err="1">
                <a:latin typeface="Times New Roman" panose="02020603050405020304" pitchFamily="18" charset="0"/>
                <a:cs typeface="Times New Roman" panose="02020603050405020304" pitchFamily="18" charset="0"/>
              </a:rPr>
              <a:t>uni</a:t>
            </a:r>
            <a:r>
              <a:rPr lang="en-US" sz="1800" dirty="0">
                <a:latin typeface="Times New Roman" panose="02020603050405020304" pitchFamily="18" charset="0"/>
                <a:cs typeface="Times New Roman" panose="02020603050405020304" pitchFamily="18" charset="0"/>
              </a:rPr>
              <a:t>-modal approaches .Key Findings in Multimodal Fallacy Detection	</a:t>
            </a: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1.	Audio cues such as intonation, stress, and speech rhythm help distinguish appeal to emotion and ad hominem fallacies .	</a:t>
            </a: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2.	Multimodal fusion techniques improve detection accuracy over text-only methods .	</a:t>
            </a: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3.	Data scarcity in certain fallacy types (e.g., slogans) remains a challenge, requiring larger multimodal datasets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3" name="Text Placeholder 2"/>
          <p:cNvSpPr>
            <a:spLocks noGrp="1"/>
          </p:cNvSpPr>
          <p:nvPr>
            <p:ph type="body" idx="1"/>
          </p:nvPr>
        </p:nvSpPr>
        <p:spPr/>
        <p:txBody>
          <a:bodyPr>
            <a:normAutofit/>
          </a:bodyPr>
          <a:lstStyle/>
          <a:p>
            <a:pPr marL="76200" indent="0">
              <a:buNone/>
            </a:pPr>
            <a:r>
              <a:rPr lang="en-US" altLang="en-GB" sz="1800" dirty="0">
                <a:latin typeface="Times New Roman" panose="02020603050405020304" pitchFamily="18" charset="0"/>
                <a:cs typeface="Times New Roman" panose="02020603050405020304" pitchFamily="18" charset="0"/>
              </a:rPr>
              <a:t>To develop and evaluate AI-driven multimodal models for detecting and classifying argumentative fallacies in political debates, integrating textual and audio features for improved accuracy and robustness. The task aims to</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Enhance Fallacy Detection</a:t>
            </a:r>
            <a:r>
              <a:rPr lang="en-US" altLang="en-GB" sz="1800" dirty="0">
                <a:latin typeface="Times New Roman" panose="02020603050405020304" pitchFamily="18" charset="0"/>
                <a:cs typeface="Times New Roman" panose="02020603050405020304" pitchFamily="18" charset="0"/>
              </a:rPr>
              <a:t> – Identify whether a given statement contains an argumentative fallacy using AI-powered analysis of text and speech.</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Improve Multimodal Understanding</a:t>
            </a:r>
            <a:r>
              <a:rPr lang="en-US" altLang="en-GB" sz="1800" dirty="0">
                <a:latin typeface="Times New Roman" panose="02020603050405020304" pitchFamily="18" charset="0"/>
                <a:cs typeface="Times New Roman" panose="02020603050405020304" pitchFamily="18" charset="0"/>
              </a:rPr>
              <a:t> – Leverage both textual and paralinguistic features to capture tone, emphasis, and delivery style for better fallacy classification.</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Automate Argument Analysis</a:t>
            </a:r>
            <a:r>
              <a:rPr lang="en-US" altLang="en-GB" sz="1800" dirty="0">
                <a:latin typeface="Times New Roman" panose="02020603050405020304" pitchFamily="18" charset="0"/>
                <a:cs typeface="Times New Roman" panose="02020603050405020304" pitchFamily="18" charset="0"/>
              </a:rPr>
              <a:t> – Develop machine learning models that classify fallacies into predefined categories without manual intervention.</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Optimize Dataset Utilization</a:t>
            </a:r>
            <a:r>
              <a:rPr lang="en-US" altLang="en-GB" sz="1800" dirty="0">
                <a:latin typeface="Times New Roman" panose="02020603050405020304" pitchFamily="18" charset="0"/>
                <a:cs typeface="Times New Roman" panose="02020603050405020304" pitchFamily="18" charset="0"/>
              </a:rPr>
              <a:t> – Utilize the MM-USED-fallacy dataset and additional resources to train more effective classification models.</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Drawbacks</a:t>
            </a:r>
            <a:endParaRPr lang="en-IN" dirty="0"/>
          </a:p>
        </p:txBody>
      </p:sp>
      <p:sp>
        <p:nvSpPr>
          <p:cNvPr id="4" name="Rectangle 1"/>
          <p:cNvSpPr>
            <a:spLocks noGrp="1" noChangeArrowheads="1"/>
          </p:cNvSpPr>
          <p:nvPr>
            <p:ph type="body" idx="1"/>
          </p:nvPr>
        </p:nvSpPr>
        <p:spPr bwMode="auto">
          <a:xfrm>
            <a:off x="812513" y="1666562"/>
            <a:ext cx="11474246"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GB"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the moment, there is no functional model available for this project.</a:t>
            </a:r>
            <a:endParaRPr kumimoji="0" lang="en-US" altLang="en-GB"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GB" sz="1800" dirty="0">
                <a:solidFill>
                  <a:schemeClr val="tx1"/>
                </a:solidFill>
                <a:latin typeface="Times New Roman" panose="02020603050405020304" pitchFamily="18" charset="0"/>
                <a:cs typeface="Times New Roman" panose="02020603050405020304" pitchFamily="18" charset="0"/>
              </a:rPr>
              <a:t> Low accuracy of pre-trained models</a:t>
            </a:r>
            <a:endParaRPr lang="en-US" altLang="en-GB"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GB"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Less</a:t>
            </a:r>
            <a:r>
              <a:rPr kumimoji="0" lang="en-US" altLang="en-GB"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data available</a:t>
            </a:r>
            <a:endParaRPr kumimoji="0" lang="en-US" altLang="en-GB"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a:t>
            </a:r>
            <a:endParaRPr lang="en-IN" dirty="0"/>
          </a:p>
        </p:txBody>
      </p:sp>
      <p:sp>
        <p:nvSpPr>
          <p:cNvPr id="3" name="Text Placeholder 2"/>
          <p:cNvSpPr>
            <a:spLocks noGrp="1"/>
          </p:cNvSpPr>
          <p:nvPr>
            <p:ph type="body" idx="1"/>
          </p:nvPr>
        </p:nvSpPr>
        <p:spPr/>
        <p:txBody>
          <a:bodyPr>
            <a:normAutofit fontScale="97500"/>
          </a:bodyPr>
          <a:lstStyle/>
          <a:p>
            <a:pPr>
              <a:buFont typeface="+mj-lt"/>
              <a:buAutoNum type="arabicPeriod"/>
            </a:pPr>
            <a:r>
              <a:rPr lang="en-US" altLang="en-GB" sz="1800" b="1" dirty="0">
                <a:latin typeface="Times New Roman" panose="02020603050405020304" pitchFamily="18" charset="0"/>
                <a:cs typeface="Times New Roman" panose="02020603050405020304" pitchFamily="18" charset="0"/>
              </a:rPr>
              <a:t>Multimodal Data Integration </a:t>
            </a:r>
            <a:r>
              <a:rPr lang="en-US" altLang="en-GB" sz="1800" dirty="0">
                <a:latin typeface="Times New Roman" panose="02020603050405020304" pitchFamily="18" charset="0"/>
                <a:cs typeface="Times New Roman" panose="02020603050405020304" pitchFamily="18" charset="0"/>
              </a:rPr>
              <a:t>– Combine textual and audio inputs from political debates to improve argumentative fallacy detection and classification.</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Text &amp; Speech-Based Feature Extraction</a:t>
            </a:r>
            <a:r>
              <a:rPr lang="en-US" altLang="en-GB" sz="1800" dirty="0">
                <a:latin typeface="Times New Roman" panose="02020603050405020304" pitchFamily="18" charset="0"/>
                <a:cs typeface="Times New Roman" panose="02020603050405020304" pitchFamily="18" charset="0"/>
              </a:rPr>
              <a:t> – Utilize Natural Language Processing (NLP) for text analysis and Speech Processing techniques to extract tone, pitch, and other paralinguistic cues.</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Multimodal Fusion Model </a:t>
            </a:r>
            <a:r>
              <a:rPr lang="en-US" altLang="en-GB" sz="1800" dirty="0">
                <a:latin typeface="Times New Roman" panose="02020603050405020304" pitchFamily="18" charset="0"/>
                <a:cs typeface="Times New Roman" panose="02020603050405020304" pitchFamily="18" charset="0"/>
              </a:rPr>
              <a:t>– Develop deep learning models that integrate textual and audio modalities to enhance classification accuracy.</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Context-Aware Classification </a:t>
            </a:r>
            <a:r>
              <a:rPr lang="en-US" altLang="en-GB" sz="1800" dirty="0">
                <a:latin typeface="Times New Roman" panose="02020603050405020304" pitchFamily="18" charset="0"/>
                <a:cs typeface="Times New Roman" panose="02020603050405020304" pitchFamily="18" charset="0"/>
              </a:rPr>
              <a:t>– Incorporate previous debate utterances to improve the contextual understanding of arguments and their logical consistency.</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Fallacy Type Categorization</a:t>
            </a:r>
            <a:r>
              <a:rPr lang="en-US" altLang="en-GB" sz="1800" dirty="0">
                <a:latin typeface="Times New Roman" panose="02020603050405020304" pitchFamily="18" charset="0"/>
                <a:cs typeface="Times New Roman" panose="02020603050405020304" pitchFamily="18" charset="0"/>
              </a:rPr>
              <a:t> – Implement supervised learning models to classify detected fallacies into predefined categories based on linguistic and prosodic patterns.</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Model Training &amp; Optimization </a:t>
            </a:r>
            <a:r>
              <a:rPr lang="en-US" altLang="en-GB" sz="1800" dirty="0">
                <a:latin typeface="Times New Roman" panose="02020603050405020304" pitchFamily="18" charset="0"/>
                <a:cs typeface="Times New Roman" panose="02020603050405020304" pitchFamily="18" charset="0"/>
              </a:rPr>
              <a:t>– Fine-tune large language models and speech analysis networks on the MM-USED-fallacy dataset for robust performance across diverse debate settings.</a:t>
            </a:r>
            <a:endParaRPr lang="en-US" altLang="en-GB" sz="1800" dirty="0">
              <a:latin typeface="Times New Roman" panose="02020603050405020304" pitchFamily="18" charset="0"/>
              <a:cs typeface="Times New Roman" panose="02020603050405020304" pitchFamily="18" charset="0"/>
            </a:endParaRPr>
          </a:p>
          <a:p>
            <a:pPr marL="76200" indent="0">
              <a:buFont typeface="+mj-lt"/>
              <a:buNone/>
            </a:pPr>
            <a:r>
              <a:rPr lang="en-US" altLang="en-GB" sz="1800" dirty="0">
                <a:latin typeface="Times New Roman" panose="02020603050405020304" pitchFamily="18" charset="0"/>
                <a:cs typeface="Times New Roman" panose="02020603050405020304" pitchFamily="18" charset="0"/>
              </a:rPr>
              <a:t>This methodology ensures an advanced AI-driven approach to detecting argumentative fallacies by leveraging both textual and audio signals.</a:t>
            </a:r>
            <a:endParaRPr lang="en-US" alt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9399</Words>
  <Application>WPS Presentation</Application>
  <PresentationFormat>Widescreen</PresentationFormat>
  <Paragraphs>148</Paragraphs>
  <Slides>14</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Verdana</vt:lpstr>
      <vt:lpstr>Bookman Old Style</vt:lpstr>
      <vt:lpstr>Segoe Print</vt:lpstr>
      <vt:lpstr>Times New Roman</vt:lpstr>
      <vt:lpstr>Cambria</vt:lpstr>
      <vt:lpstr>Cambria</vt:lpstr>
      <vt:lpstr>Microsoft YaHei</vt:lpstr>
      <vt:lpstr>Arial Unicode MS</vt:lpstr>
      <vt:lpstr>Bioinformatics</vt:lpstr>
      <vt:lpstr>Multimodal Argumentative Fallacy Detection and Classification on Political Debates </vt:lpstr>
      <vt:lpstr>Content</vt:lpstr>
      <vt:lpstr>Problem Statement Number: N/A</vt:lpstr>
      <vt:lpstr>Abstract</vt:lpstr>
      <vt:lpstr>Literature Survey</vt:lpstr>
      <vt:lpstr>Literature Survey</vt:lpstr>
      <vt:lpstr>Objective</vt:lpstr>
      <vt:lpstr>Existing Drawbacks</vt:lpstr>
      <vt:lpstr>Proposed Methodology </vt:lpstr>
      <vt:lpstr>Architecture </vt:lpstr>
      <vt:lpstr>Github Link</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Avinash Warale</cp:lastModifiedBy>
  <cp:revision>65</cp:revision>
  <dcterms:created xsi:type="dcterms:W3CDTF">2025-01-30T18:11:00Z</dcterms:created>
  <dcterms:modified xsi:type="dcterms:W3CDTF">2025-03-21T01:45:36Z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02DE26EDDC234A519E0852F4B183859D_12</vt:lpwstr>
  </property>
  <property fmtid="{D5CDD505-2E9C-101B-9397-08002B2CF9AE}" pid="3" name="KSOProductBuildVer">
    <vt:lpwstr>2057-12.2.0.20348</vt:lpwstr>
  </property>
</Properties>
</file>