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10E72-6933-4F09-A3F1-EE23EB8E0C88}">
  <a:tblStyle styleId="{42610E72-6933-4F09-A3F1-EE23EB8E0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DA2AD79-0C58-4528-A9F1-50BE0D36FB4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f86b0a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f86b0a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f86b0a0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f86b0a0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41854b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141854b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05eaab2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05eaab2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05eaab2f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05eaab2f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07f7093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07f7093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7f709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7f709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05eaab2f5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05eaab2f5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10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www.figma.com/design/igxmApsgGcDdo55LlpXl1L/Flipkart-Mockup?node-id=15-715&amp;t=h6iVPDFD49YmTQcn-0" TargetMode="External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         Flipkart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68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Growing the number of reviews on the platform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 title="Flipkart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4375"/>
            <a:ext cx="1502225" cy="14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922375" y="4526275"/>
            <a:ext cx="3144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By Bhoomi Parikh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-14675"/>
            <a:ext cx="9144000" cy="411600"/>
          </a:xfrm>
          <a:prstGeom prst="rect">
            <a:avLst/>
          </a:prstGeom>
          <a:solidFill>
            <a:srgbClr val="047BD5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Product and Problem Overview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423400" y="558450"/>
            <a:ext cx="4585200" cy="10248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Define Goal: Turn the post-purchase experience into a moment of delight and trust-building </a:t>
            </a: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Assumption: We have infinite tech bandwidth. We are solving for mobile-first users.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870950" y="455575"/>
            <a:ext cx="1881000" cy="2499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Problem Space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423400" y="1785325"/>
            <a:ext cx="4585200" cy="7128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 user review is an evaluation of a product or service written by someone who has purchased and used it.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713000" y="1620188"/>
            <a:ext cx="2196900" cy="337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 What is a user review?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19100" y="2872700"/>
            <a:ext cx="5751900" cy="22122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Flipkart is a platform connecting buyers and sellers across India.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Sellers list their products on the platform, and Flipkart takes a commission on each sale — this is Flipkart’s primary revenue stream.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 Flipkart does not hold inventory — this model enables a wide product range without the complexities of inventory management.</a:t>
            </a:r>
            <a:b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425500" y="2659925"/>
            <a:ext cx="2865600" cy="4116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model - Marketplace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00" y="2700200"/>
            <a:ext cx="2670125" cy="23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6730625" y="2601150"/>
            <a:ext cx="1763400" cy="205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Journey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76350" y="418888"/>
            <a:ext cx="39825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4" title="propert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00" y="455575"/>
            <a:ext cx="478175" cy="41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mone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4613" y="492425"/>
            <a:ext cx="337900" cy="3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checkou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000" y="1311450"/>
            <a:ext cx="411601" cy="41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 title="buye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9388" y="1307548"/>
            <a:ext cx="478175" cy="4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sell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87350" y="1461653"/>
            <a:ext cx="337875" cy="3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1166" y="558472"/>
            <a:ext cx="715885" cy="2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19100" y="925825"/>
            <a:ext cx="11172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$33B Valuation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531175" y="764263"/>
            <a:ext cx="1881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E-commerce Marketplace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115500" y="911125"/>
            <a:ext cx="10434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$6.74B Revenue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76350" y="1789163"/>
            <a:ext cx="1440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2.5M orders/day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1587200" y="1712088"/>
            <a:ext cx="984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450M+ buyers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985663" y="1785525"/>
            <a:ext cx="715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1.4 M sellers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323300" y="2233900"/>
            <a:ext cx="3512400" cy="337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           Powering India's Digital Commerce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85" name="Google Shape;85;p14" title="rocket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900" y="2299900"/>
            <a:ext cx="205800" cy="205800"/>
          </a:xfrm>
          <a:prstGeom prst="rect">
            <a:avLst/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108875" y="3020800"/>
            <a:ext cx="3403500" cy="20274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trust &amp; credibility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Boost conversions on product pages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3. Feedback loop for sellers &amp; Flipkart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Improve product visibility (SEO/ranking)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5. Enable rich content (photos, videos)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393625" y="2762250"/>
            <a:ext cx="2891400" cy="4356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 are User Reviews Important?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3607050" y="3088825"/>
            <a:ext cx="3307800" cy="19458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Delivery delays &amp; poor tracking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Confusing returns/refund flow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Robotic or slow support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 human touch post-payment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prompts come too late or are ignored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043100" y="2762250"/>
            <a:ext cx="2435700" cy="4356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 Faced by Users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009525" y="3088775"/>
            <a:ext cx="2043000" cy="19458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More reviews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Higher conversions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3. Stronger trust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4. Fewer support tickets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5. Better product visibiity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189675" y="2762250"/>
            <a:ext cx="1682700" cy="4356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Outcomes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39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800" y="152400"/>
            <a:ext cx="36137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1151700" y="44100"/>
            <a:ext cx="2891400" cy="3474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KPI Tree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709500" y="44100"/>
            <a:ext cx="3072300" cy="3474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Actors/Stakeholders in the System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117575" y="220425"/>
            <a:ext cx="5701800" cy="26010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Young working adults (21–35) in Tier 1 &amp; Tier 2 cities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Shop regularly on Flipkart using mobile apps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Spend hours daily on social media (YouTube, Instagram)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Prioritize speed, convenience, and trusted peer opinions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revisit the app post-delivery unless there’s a problem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Needs &amp; Goals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Clear, easy review process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or reason to share feedback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Confidence that their input matters</a:t>
            </a:r>
            <a:b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322750" y="14575"/>
            <a:ext cx="3556200" cy="352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Who are the users facing this problem?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981150" y="220425"/>
            <a:ext cx="3042300" cy="26010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 out of 10 users said: </a:t>
            </a:r>
            <a:r>
              <a:rPr i="1"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“I forget to leave a review unless I get reminded”</a:t>
            </a:r>
            <a:endParaRPr i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 out of 5 prefer giving feedback on WhatsApp or via notification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Majority find photo/video-based reviews more credible than text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forms feel long and repetitive</a:t>
            </a:r>
            <a:b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444350" y="14575"/>
            <a:ext cx="2115900" cy="352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Insights from users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17575" y="3130175"/>
            <a:ext cx="4614300" cy="19251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content (especially short videos) increases buyer trust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Most users open WhatsApp more often than any shopping app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Incentivized actions (points, badges) increase review rates significantly</a:t>
            </a:r>
            <a:b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937750" y="3130175"/>
            <a:ext cx="4085700" cy="1925100"/>
          </a:xfrm>
          <a:prstGeom prst="roundRect">
            <a:avLst>
              <a:gd fmla="val 16667" name="adj"/>
            </a:avLst>
          </a:prstGeom>
          <a:solidFill>
            <a:srgbClr val="047BD5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Users lack motivation to write reviews — no clear value or reward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Flipkart’s review flow has friction and poor visibility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Users don’t return to the app once the product is delivered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71425" y="3012625"/>
            <a:ext cx="3306600" cy="352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Secondary Research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489000" y="3012625"/>
            <a:ext cx="2983200" cy="3528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What is the TRUE problem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7"/>
          <p:cNvGrpSpPr/>
          <p:nvPr/>
        </p:nvGrpSpPr>
        <p:grpSpPr>
          <a:xfrm>
            <a:off x="233800" y="94975"/>
            <a:ext cx="2484900" cy="2388600"/>
            <a:chOff x="233800" y="94975"/>
            <a:chExt cx="2484900" cy="2388600"/>
          </a:xfrm>
        </p:grpSpPr>
        <p:sp>
          <p:nvSpPr>
            <p:cNvPr id="117" name="Google Shape;117;p17"/>
            <p:cNvSpPr/>
            <p:nvPr/>
          </p:nvSpPr>
          <p:spPr>
            <a:xfrm rot="10800000">
              <a:off x="233800" y="94975"/>
              <a:ext cx="2484900" cy="23886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573873" y="239375"/>
              <a:ext cx="450600" cy="450600"/>
            </a:xfrm>
            <a:prstGeom prst="rtTriangl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7"/>
          <p:cNvSpPr/>
          <p:nvPr/>
        </p:nvSpPr>
        <p:spPr>
          <a:xfrm>
            <a:off x="896450" y="3"/>
            <a:ext cx="1118400" cy="4116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visits Flipkart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97050" y="828126"/>
            <a:ext cx="1118400" cy="49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user discovers the review while searching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703750" y="1853876"/>
            <a:ext cx="1191300" cy="4116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reviews the product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233800" y="1739051"/>
            <a:ext cx="1044600" cy="4116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Search engine index the review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319700" y="828126"/>
            <a:ext cx="1118400" cy="4944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 looks at review &amp; buys a product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>
            <a:off x="3565742" y="226613"/>
            <a:ext cx="2486834" cy="2388770"/>
            <a:chOff x="1118219" y="283725"/>
            <a:chExt cx="2090831" cy="4076400"/>
          </a:xfrm>
        </p:grpSpPr>
        <p:sp>
          <p:nvSpPr>
            <p:cNvPr id="125" name="Google Shape;125;p17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F8E831"/>
            </a:solidFill>
            <a:ln cap="flat" cmpd="sng" w="9525">
              <a:solidFill>
                <a:srgbClr val="F8E8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118219" y="341790"/>
              <a:ext cx="2048100" cy="3893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8E8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256150" y="555269"/>
              <a:ext cx="1815000" cy="8298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🎁  </a:t>
              </a: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Incentives for leaving helpful reviews</a:t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🔍 </a:t>
              </a: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Easier comparison between products</a:t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🧠 </a:t>
              </a: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Informed decisions through real buyer experiences</a:t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🕒 </a:t>
              </a:r>
              <a:r>
                <a:rPr lang="en-GB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Saves time and reduces product return risks</a:t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6180226" y="226593"/>
            <a:ext cx="2486826" cy="2388708"/>
            <a:chOff x="1118224" y="283725"/>
            <a:chExt cx="2090824" cy="2623800"/>
          </a:xfrm>
        </p:grpSpPr>
        <p:sp>
          <p:nvSpPr>
            <p:cNvPr id="129" name="Google Shape;129;p17"/>
            <p:cNvSpPr/>
            <p:nvPr/>
          </p:nvSpPr>
          <p:spPr>
            <a:xfrm>
              <a:off x="1178648" y="283725"/>
              <a:ext cx="2030400" cy="2623800"/>
            </a:xfrm>
            <a:prstGeom prst="rect">
              <a:avLst/>
            </a:prstGeom>
            <a:solidFill>
              <a:srgbClr val="F8E831"/>
            </a:solidFill>
            <a:ln cap="flat" cmpd="sng" w="9525">
              <a:solidFill>
                <a:srgbClr val="F8E8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8E8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266491" y="637802"/>
              <a:ext cx="1815000" cy="2022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🌟 Builds credibility and trust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🚀 Boosts product discoverability in searches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💬 Gains direct customer feedback for improvements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💸 Drives higher sales and lower return rates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7"/>
          <p:cNvSpPr/>
          <p:nvPr/>
        </p:nvSpPr>
        <p:spPr>
          <a:xfrm>
            <a:off x="5261050" y="94975"/>
            <a:ext cx="1925100" cy="3165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Value from Users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46950" y="2865675"/>
            <a:ext cx="8520000" cy="2116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33800" y="3118225"/>
            <a:ext cx="8289600" cy="4944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📈 India's e-commerce sector is booming, forecasted to grow steadily by 2027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233800" y="3707750"/>
            <a:ext cx="8289600" cy="4944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🛒 Amazon India is accelerating — Flipkart must innovate to stay competitive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62150" y="4297275"/>
            <a:ext cx="8289600" cy="4944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📢 Meesho is capturing huge rural markets, pushing Flipkart to strengthen loyalty among existing users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68525" y="2681500"/>
            <a:ext cx="2850900" cy="3165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Why solve this now?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73475" y="146975"/>
            <a:ext cx="3042000" cy="271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188975" y="146950"/>
            <a:ext cx="2924400" cy="271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186875" y="146950"/>
            <a:ext cx="2880300" cy="271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47BD5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984575" y="358150"/>
            <a:ext cx="1219800" cy="3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it?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54325" y="612038"/>
            <a:ext cx="28803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SmartPrompt sends users a simple, smart notification or WhatsApp message after product delivery, nudging them to leave a quick review.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30450" y="1707425"/>
            <a:ext cx="2718600" cy="3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it solves the problem?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32200" y="1969225"/>
            <a:ext cx="29244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Reaches users at the right moment (when satisfaction is high)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Reduces forgetfulness and friction to submit reviews</a:t>
            </a:r>
            <a:b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778850" y="0"/>
            <a:ext cx="1631100" cy="2982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SmartPrompt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718025" y="0"/>
            <a:ext cx="1866300" cy="2982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QuickSnap Review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960425" y="376138"/>
            <a:ext cx="1381500" cy="29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What is it?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3251450" y="590000"/>
            <a:ext cx="2718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QuickSnap allows users to upload a quick photo or 15-second video of the product instead of typing long reviews.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3354338" y="1590925"/>
            <a:ext cx="2512800" cy="33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it solves the problem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291875" y="1880975"/>
            <a:ext cx="27186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Saves time and appeals to mobile-first users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Makes reviews more engaging and credible for future shoppers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6598375" y="0"/>
            <a:ext cx="2116200" cy="3342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Rewards Hub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906925" y="394875"/>
            <a:ext cx="1499100" cy="2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it?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6186875" y="604988"/>
            <a:ext cx="29244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gamified rewards dashboard where users can track their earned Flipkart Coins, badges, or vouchers for writing helpful reviews.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6267725" y="1608925"/>
            <a:ext cx="2512800" cy="29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How it solves the problem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186875" y="1820300"/>
            <a:ext cx="31743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Incentivizes users to leave more thoughtful reviews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Creates a habit of participation after every purchase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-4574" y="3656993"/>
            <a:ext cx="7364610" cy="543674"/>
            <a:chOff x="943723" y="3098500"/>
            <a:chExt cx="5845392" cy="674450"/>
          </a:xfrm>
        </p:grpSpPr>
        <p:sp>
          <p:nvSpPr>
            <p:cNvPr id="161" name="Google Shape;161;p18"/>
            <p:cNvSpPr/>
            <p:nvPr/>
          </p:nvSpPr>
          <p:spPr>
            <a:xfrm>
              <a:off x="5373416" y="3098509"/>
              <a:ext cx="14157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5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4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8"/>
          <p:cNvGrpSpPr/>
          <p:nvPr/>
        </p:nvGrpSpPr>
        <p:grpSpPr>
          <a:xfrm>
            <a:off x="-4549" y="4221622"/>
            <a:ext cx="7352586" cy="543674"/>
            <a:chOff x="943723" y="3783775"/>
            <a:chExt cx="5856767" cy="674450"/>
          </a:xfrm>
        </p:grpSpPr>
        <p:sp>
          <p:nvSpPr>
            <p:cNvPr id="169" name="Google Shape;169;p18"/>
            <p:cNvSpPr/>
            <p:nvPr/>
          </p:nvSpPr>
          <p:spPr>
            <a:xfrm>
              <a:off x="5395591" y="3783779"/>
              <a:ext cx="1404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4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354647" y="3783779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4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-74" y="4717148"/>
            <a:ext cx="7347979" cy="428073"/>
            <a:chOff x="943723" y="4469050"/>
            <a:chExt cx="5832192" cy="674450"/>
          </a:xfrm>
        </p:grpSpPr>
        <p:sp>
          <p:nvSpPr>
            <p:cNvPr id="177" name="Google Shape;177;p18"/>
            <p:cNvSpPr/>
            <p:nvPr/>
          </p:nvSpPr>
          <p:spPr>
            <a:xfrm>
              <a:off x="5373416" y="4469053"/>
              <a:ext cx="14025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3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3</a:t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-4575" y="3107546"/>
            <a:ext cx="7352515" cy="543674"/>
            <a:chOff x="943723" y="3098500"/>
            <a:chExt cx="5835793" cy="674450"/>
          </a:xfrm>
        </p:grpSpPr>
        <p:sp>
          <p:nvSpPr>
            <p:cNvPr id="185" name="Google Shape;185;p18"/>
            <p:cNvSpPr/>
            <p:nvPr/>
          </p:nvSpPr>
          <p:spPr>
            <a:xfrm>
              <a:off x="5373416" y="3098505"/>
              <a:ext cx="1406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Confidence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(Assurance)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943724" y="3098505"/>
              <a:ext cx="7611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Impact on business </a:t>
              </a:r>
              <a:endPara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# reviews</a:t>
              </a:r>
              <a:endPara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Reach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Frequency of usage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3071400" y="3130175"/>
            <a:ext cx="12198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Impact on Users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Time spent for a review 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7359950" y="3092375"/>
            <a:ext cx="1631100" cy="5436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7359950" y="3656925"/>
            <a:ext cx="1631100" cy="5436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7360025" y="4221675"/>
            <a:ext cx="1631100" cy="5436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15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7360025" y="4786425"/>
            <a:ext cx="1631100" cy="4281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29400" y="3144875"/>
            <a:ext cx="749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Solutions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4075" y="3673925"/>
            <a:ext cx="749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Smart Prompt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0" y="4261750"/>
            <a:ext cx="8523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QuikSnap Review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44075" y="4769500"/>
            <a:ext cx="734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Review Rewards Hub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9" title="Page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850" y="558425"/>
            <a:ext cx="2439025" cy="43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 title="Page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100" y="562250"/>
            <a:ext cx="2439025" cy="439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 title="Pag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150" y="558425"/>
            <a:ext cx="2571750" cy="4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/>
          <p:nvPr/>
        </p:nvSpPr>
        <p:spPr>
          <a:xfrm>
            <a:off x="2777500" y="29400"/>
            <a:ext cx="3615000" cy="4263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Mockups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6892300" y="4702625"/>
            <a:ext cx="2042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UI Mockups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3961" y="4796286"/>
            <a:ext cx="194712" cy="1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20"/>
          <p:cNvGraphicFramePr/>
          <p:nvPr/>
        </p:nvGraphicFramePr>
        <p:xfrm>
          <a:off x="70775" y="6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{42610E72-6933-4F09-A3F1-EE23EB8E0C88}</a:tableStyleId>
              </a:tblPr>
              <a:tblGrid>
                <a:gridCol w="2022325"/>
                <a:gridCol w="4279700"/>
                <a:gridCol w="2697675"/>
              </a:tblGrid>
              <a:tr h="63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8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Metric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8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Goal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831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# of users receiving review prompts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Open Rate of review invites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# of first-time reviewers using SmartPrompt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% of reviews submitted through WhatsApp vs App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EEEEEE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Avg. # of reviews submitted per user</a:t>
                      </a:r>
                      <a:endParaRPr>
                        <a:solidFill>
                          <a:srgbClr val="EEEEEE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EEEEEE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Avg. # of images/videos attached per review</a:t>
                      </a:r>
                      <a:endParaRPr>
                        <a:solidFill>
                          <a:srgbClr val="EEEEEE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EEEE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7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20"/>
          <p:cNvGraphicFramePr/>
          <p:nvPr/>
        </p:nvGraphicFramePr>
        <p:xfrm>
          <a:off x="167100" y="1296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787600"/>
              </a:tblGrid>
              <a:tr h="606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Awareness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7" name="Google Shape;217;p20"/>
          <p:cNvGraphicFramePr/>
          <p:nvPr/>
        </p:nvGraphicFramePr>
        <p:xfrm>
          <a:off x="819150" y="144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20"/>
          <p:cNvGraphicFramePr/>
          <p:nvPr/>
        </p:nvGraphicFramePr>
        <p:xfrm>
          <a:off x="133625" y="197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854550"/>
              </a:tblGrid>
              <a:tr h="30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Activation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9" name="Google Shape;219;p20"/>
          <p:cNvGraphicFramePr/>
          <p:nvPr/>
        </p:nvGraphicFramePr>
        <p:xfrm>
          <a:off x="752200" y="20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20"/>
          <p:cNvGraphicFramePr/>
          <p:nvPr/>
        </p:nvGraphicFramePr>
        <p:xfrm>
          <a:off x="70775" y="2509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854550"/>
              </a:tblGrid>
              <a:tr h="27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Adoption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1" name="Google Shape;221;p20"/>
          <p:cNvGraphicFramePr/>
          <p:nvPr/>
        </p:nvGraphicFramePr>
        <p:xfrm>
          <a:off x="752200" y="265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20"/>
          <p:cNvGraphicFramePr/>
          <p:nvPr/>
        </p:nvGraphicFramePr>
        <p:xfrm>
          <a:off x="133625" y="312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854550"/>
              </a:tblGrid>
              <a:tr h="4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Engagement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3" name="Google Shape;223;p20"/>
          <p:cNvGraphicFramePr/>
          <p:nvPr/>
        </p:nvGraphicFramePr>
        <p:xfrm>
          <a:off x="133625" y="36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854550"/>
              </a:tblGrid>
              <a:tr h="4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Retention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4" name="Google Shape;224;p20"/>
          <p:cNvGraphicFramePr/>
          <p:nvPr/>
        </p:nvGraphicFramePr>
        <p:xfrm>
          <a:off x="133625" y="425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854550"/>
              </a:tblGrid>
              <a:tr h="46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Satisfaction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5" name="Google Shape;225;p20"/>
          <p:cNvGraphicFramePr/>
          <p:nvPr/>
        </p:nvGraphicFramePr>
        <p:xfrm>
          <a:off x="2093100" y="184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4189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Click-through Rate (CTR) on Review Prompt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6" name="Google Shape;226;p20"/>
          <p:cNvGraphicFramePr/>
          <p:nvPr/>
        </p:nvGraphicFramePr>
        <p:xfrm>
          <a:off x="2606750" y="22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7" name="Google Shape;227;p20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Google Shape;228;p20"/>
          <p:cNvGraphicFramePr/>
          <p:nvPr/>
        </p:nvGraphicFramePr>
        <p:xfrm>
          <a:off x="2093100" y="360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4189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% of users submitting reviews more than once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9" name="Google Shape;229;p20"/>
          <p:cNvGraphicFramePr/>
          <p:nvPr/>
        </p:nvGraphicFramePr>
        <p:xfrm>
          <a:off x="2196600" y="47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20"/>
          <p:cNvGraphicFramePr/>
          <p:nvPr/>
        </p:nvGraphicFramePr>
        <p:xfrm>
          <a:off x="2093100" y="4188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41894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User Satisfaction Score on Review Flow (CSAT)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1" name="Google Shape;231;p20"/>
          <p:cNvGraphicFramePr/>
          <p:nvPr/>
        </p:nvGraphicFramePr>
        <p:xfrm>
          <a:off x="2349000" y="4340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20"/>
          <p:cNvGraphicFramePr/>
          <p:nvPr/>
        </p:nvGraphicFramePr>
        <p:xfrm>
          <a:off x="6420975" y="1450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649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Measure feature reach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20"/>
          <p:cNvGraphicFramePr/>
          <p:nvPr/>
        </p:nvGraphicFramePr>
        <p:xfrm>
          <a:off x="6573375" y="145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20"/>
          <p:cNvGraphicFramePr/>
          <p:nvPr/>
        </p:nvGraphicFramePr>
        <p:xfrm>
          <a:off x="6420975" y="195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5584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Measure action taken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5" name="Google Shape;235;p20"/>
          <p:cNvGraphicFramePr/>
          <p:nvPr/>
        </p:nvGraphicFramePr>
        <p:xfrm>
          <a:off x="6573375" y="21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6" name="Google Shape;236;p20"/>
          <p:cNvGraphicFramePr/>
          <p:nvPr/>
        </p:nvGraphicFramePr>
        <p:xfrm>
          <a:off x="6420975" y="24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5584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Measure adoption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20"/>
          <p:cNvGraphicFramePr/>
          <p:nvPr/>
        </p:nvGraphicFramePr>
        <p:xfrm>
          <a:off x="6573375" y="26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8" name="Google Shape;238;p20"/>
          <p:cNvGraphicFramePr/>
          <p:nvPr/>
        </p:nvGraphicFramePr>
        <p:xfrm>
          <a:off x="6420975" y="30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5584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Measure user activity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20"/>
          <p:cNvGraphicFramePr/>
          <p:nvPr/>
        </p:nvGraphicFramePr>
        <p:xfrm>
          <a:off x="6638650" y="324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0" name="Google Shape;240;p20"/>
          <p:cNvGraphicFramePr/>
          <p:nvPr/>
        </p:nvGraphicFramePr>
        <p:xfrm>
          <a:off x="6420975" y="36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5584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Measure long-term use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1" name="Google Shape;241;p20"/>
          <p:cNvGraphicFramePr/>
          <p:nvPr/>
        </p:nvGraphicFramePr>
        <p:xfrm>
          <a:off x="6653350" y="379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2" name="Google Shape;242;p20"/>
          <p:cNvGraphicFramePr/>
          <p:nvPr/>
        </p:nvGraphicFramePr>
        <p:xfrm>
          <a:off x="6420975" y="42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6495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Measure long-term use</a:t>
                      </a:r>
                      <a:endParaRPr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p20"/>
          <p:cNvGraphicFramePr/>
          <p:nvPr/>
        </p:nvGraphicFramePr>
        <p:xfrm>
          <a:off x="6573375" y="439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Google Shape;244;p20"/>
          <p:cNvSpPr txBox="1"/>
          <p:nvPr/>
        </p:nvSpPr>
        <p:spPr>
          <a:xfrm>
            <a:off x="0" y="14700"/>
            <a:ext cx="9173400" cy="392400"/>
          </a:xfrm>
          <a:prstGeom prst="rect">
            <a:avLst/>
          </a:prstGeom>
          <a:solidFill>
            <a:srgbClr val="047BD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Metrics: How would you measure the success of the solution?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2491950" y="407100"/>
            <a:ext cx="4189500" cy="3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North Star Metric: Number of reviews generated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/>
        </p:nvSpPr>
        <p:spPr>
          <a:xfrm>
            <a:off x="-14700" y="0"/>
            <a:ext cx="9144000" cy="4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Pitfalls and Mitigations - Why could the solution fail ?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1" name="Google Shape;251;p21"/>
          <p:cNvGrpSpPr/>
          <p:nvPr/>
        </p:nvGrpSpPr>
        <p:grpSpPr>
          <a:xfrm>
            <a:off x="602804" y="2676275"/>
            <a:ext cx="7877039" cy="643500"/>
            <a:chOff x="1593000" y="2322568"/>
            <a:chExt cx="5957975" cy="643500"/>
          </a:xfrm>
        </p:grpSpPr>
        <p:sp>
          <p:nvSpPr>
            <p:cNvPr id="252" name="Google Shape;25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Set minimum quality standards for reward eligibility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Random audits of rewarded reviews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58" name="Google Shape;258;p21"/>
          <p:cNvGrpSpPr/>
          <p:nvPr/>
        </p:nvGrpSpPr>
        <p:grpSpPr>
          <a:xfrm>
            <a:off x="602905" y="2021400"/>
            <a:ext cx="7877039" cy="643500"/>
            <a:chOff x="1593000" y="2322568"/>
            <a:chExt cx="5957975" cy="643500"/>
          </a:xfrm>
        </p:grpSpPr>
        <p:sp>
          <p:nvSpPr>
            <p:cNvPr id="259" name="Google Shape;259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308220" y="2396376"/>
              <a:ext cx="1940700" cy="4959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Resistance from users uncomfortable with WhatsApp</a:t>
              </a:r>
              <a:endPara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Allow choice between WhatsApp, app, or email review prompts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Clear opt-in consent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66" name="Google Shape;266;p21"/>
          <p:cNvGrpSpPr/>
          <p:nvPr/>
        </p:nvGrpSpPr>
        <p:grpSpPr>
          <a:xfrm>
            <a:off x="602530" y="1366525"/>
            <a:ext cx="7877137" cy="643500"/>
            <a:chOff x="1593000" y="2322568"/>
            <a:chExt cx="5958049" cy="643500"/>
          </a:xfrm>
        </p:grpSpPr>
        <p:sp>
          <p:nvSpPr>
            <p:cNvPr id="267" name="Google Shape;267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387849" y="2323743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AI-based spam/fraud detection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Manual moderation for flagged reviews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602569" y="711650"/>
            <a:ext cx="7877149" cy="643500"/>
            <a:chOff x="1593000" y="2322568"/>
            <a:chExt cx="5958058" cy="643500"/>
          </a:xfrm>
        </p:grpSpPr>
        <p:sp>
          <p:nvSpPr>
            <p:cNvPr id="274" name="Google Shape;274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47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387858" y="2323743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Personalized timing (send after successful delivery)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298450" lvl="0" marL="4572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Proxima Nova"/>
                <a:buChar char="●"/>
              </a:pPr>
              <a:r>
                <a:rPr lang="en-GB" sz="110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Clear value in the message ("Review and earn Flipkart Coins")</a:t>
              </a:r>
              <a:endPara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aphicFrame>
        <p:nvGraphicFramePr>
          <p:cNvPr id="280" name="Google Shape;280;p21"/>
          <p:cNvGraphicFramePr/>
          <p:nvPr/>
        </p:nvGraphicFramePr>
        <p:xfrm>
          <a:off x="1548500" y="83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8028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Low engagement with SmartPrompt notifications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21"/>
          <p:cNvGraphicFramePr/>
          <p:nvPr/>
        </p:nvGraphicFramePr>
        <p:xfrm>
          <a:off x="2450375" y="11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21"/>
          <p:cNvGraphicFramePr/>
          <p:nvPr/>
        </p:nvGraphicFramePr>
        <p:xfrm>
          <a:off x="1548500" y="150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8028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Fake or low-quality reviews submitted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3" name="Google Shape;283;p21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4" name="Google Shape;284;p21"/>
          <p:cNvGraphicFramePr/>
          <p:nvPr/>
        </p:nvGraphicFramePr>
        <p:xfrm>
          <a:off x="2450375" y="31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5" name="Google Shape;285;p21"/>
          <p:cNvGraphicFramePr/>
          <p:nvPr/>
        </p:nvGraphicFramePr>
        <p:xfrm>
          <a:off x="1548500" y="27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26632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Reward system abuse (fake reviews for coins)</a:t>
                      </a:r>
                      <a:endParaRPr sz="11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6" name="Google Shape;286;p21"/>
          <p:cNvGraphicFramePr/>
          <p:nvPr/>
        </p:nvGraphicFramePr>
        <p:xfrm>
          <a:off x="1700900" y="31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{9DA2AD79-0C58-4528-A9F1-50BE0D36FB48}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21"/>
          <p:cNvSpPr/>
          <p:nvPr/>
        </p:nvSpPr>
        <p:spPr>
          <a:xfrm>
            <a:off x="1307925" y="535575"/>
            <a:ext cx="2219100" cy="2940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Pitfalls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5090175" y="535575"/>
            <a:ext cx="2219100" cy="2940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Mitigation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58775" y="3512350"/>
            <a:ext cx="6759900" cy="15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102875" y="3512350"/>
            <a:ext cx="16170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Expand to All Product Categories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Currently focused on high-value items — later extend SmartPrompt to categories like fashion, home essentials, etc.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1600100" y="3494950"/>
            <a:ext cx="14418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Enable Video Reviews at Scale</a:t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Build lightweight in-app tools for easy 30-second video submissions, even on low-end devices.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2973950" y="3512350"/>
            <a:ext cx="17286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AI-Powered Smart Review Sorting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 AI to surface the most helpful, authentic, and recent reviews automatically for every product page.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4643750" y="3497650"/>
            <a:ext cx="1998600" cy="15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Social Sharing Integration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Let users easily share their review videos or experiences to Instagram, WhatsApp Status, etc., driving organic brand visibility.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6921675" y="3526975"/>
            <a:ext cx="2219100" cy="155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47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Become the Most Trusted Review Platform in India</a:t>
            </a:r>
            <a:b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Turn Flipkart's post-purchase experience into a competitive advantage where reviews are not just a checkbox but a powerful trust-building engine.</a:t>
            </a:r>
            <a:b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1892150" y="3287600"/>
            <a:ext cx="2579400" cy="2940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Future Scope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7222725" y="3331150"/>
            <a:ext cx="1617000" cy="294000"/>
          </a:xfrm>
          <a:prstGeom prst="roundRect">
            <a:avLst>
              <a:gd fmla="val 16667" name="adj"/>
            </a:avLst>
          </a:prstGeom>
          <a:solidFill>
            <a:srgbClr val="F8E831"/>
          </a:solidFill>
          <a:ln cap="flat" cmpd="sng" w="9525">
            <a:solidFill>
              <a:srgbClr val="F8E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Long term Vision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