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7" r:id="rId9"/>
    <p:sldId id="269" r:id="rId10"/>
    <p:sldId id="268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0" r:id="rId19"/>
    <p:sldId id="280" r:id="rId20"/>
    <p:sldId id="281" r:id="rId21"/>
    <p:sldId id="282" r:id="rId22"/>
    <p:sldId id="285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79" r:id="rId33"/>
    <p:sldId id="294" r:id="rId34"/>
    <p:sldId id="295" r:id="rId35"/>
    <p:sldId id="296" r:id="rId36"/>
    <p:sldId id="297" r:id="rId37"/>
    <p:sldId id="299" r:id="rId38"/>
    <p:sldId id="301" r:id="rId39"/>
    <p:sldId id="302" r:id="rId40"/>
    <p:sldId id="303" r:id="rId41"/>
    <p:sldId id="307" r:id="rId42"/>
    <p:sldId id="309" r:id="rId43"/>
    <p:sldId id="310" r:id="rId44"/>
    <p:sldId id="311" r:id="rId45"/>
    <p:sldId id="312" r:id="rId46"/>
    <p:sldId id="300" r:id="rId47"/>
    <p:sldId id="305" r:id="rId48"/>
    <p:sldId id="313" r:id="rId49"/>
    <p:sldId id="314" r:id="rId50"/>
    <p:sldId id="315" r:id="rId51"/>
    <p:sldId id="316" r:id="rId52"/>
    <p:sldId id="318" r:id="rId53"/>
    <p:sldId id="319" r:id="rId54"/>
    <p:sldId id="320" r:id="rId55"/>
    <p:sldId id="317" r:id="rId56"/>
    <p:sldId id="306" r:id="rId57"/>
    <p:sldId id="321" r:id="rId58"/>
    <p:sldId id="324" r:id="rId59"/>
    <p:sldId id="325" r:id="rId60"/>
    <p:sldId id="326" r:id="rId61"/>
    <p:sldId id="327" r:id="rId62"/>
    <p:sldId id="328" r:id="rId63"/>
    <p:sldId id="323" r:id="rId64"/>
    <p:sldId id="330" r:id="rId65"/>
    <p:sldId id="331" r:id="rId66"/>
    <p:sldId id="332" r:id="rId67"/>
    <p:sldId id="329" r:id="rId68"/>
    <p:sldId id="322" r:id="rId69"/>
    <p:sldId id="333" r:id="rId70"/>
    <p:sldId id="335" r:id="rId71"/>
    <p:sldId id="336" r:id="rId72"/>
    <p:sldId id="337" r:id="rId73"/>
    <p:sldId id="338" r:id="rId74"/>
    <p:sldId id="339" r:id="rId75"/>
    <p:sldId id="334" r:id="rId76"/>
    <p:sldId id="304" r:id="rId77"/>
    <p:sldId id="342" r:id="rId78"/>
    <p:sldId id="343" r:id="rId79"/>
    <p:sldId id="344" r:id="rId80"/>
    <p:sldId id="340" r:id="rId81"/>
    <p:sldId id="345" r:id="rId82"/>
    <p:sldId id="347" r:id="rId83"/>
    <p:sldId id="348" r:id="rId84"/>
    <p:sldId id="346" r:id="rId85"/>
    <p:sldId id="349" r:id="rId86"/>
    <p:sldId id="350" r:id="rId87"/>
    <p:sldId id="351" r:id="rId88"/>
    <p:sldId id="352" r:id="rId8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778F-2536-4EE7-93B1-CBF6CFE72C75}" type="datetimeFigureOut">
              <a:rPr lang="zh-TW" altLang="en-US" smtClean="0"/>
              <a:t>2014/1/29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E556A-144D-408D-8245-BA6D6FBC80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39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49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59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69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79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88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556A-144D-408D-8245-BA6D6FBC80E1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9000"/>
            <a:lum/>
          </a:blip>
          <a:srcRect/>
          <a:stretch>
            <a:fillRect l="-11000" r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641D14-AA4F-4B75-ACB7-4577C6DD54A1}" type="datetimeFigureOut">
              <a:rPr lang="zh-TW" altLang="en-US" smtClean="0"/>
              <a:pPr/>
              <a:t>2014/1/29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AC4D271-47DB-414F-A565-89DF51B4986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840" y="1124744"/>
            <a:ext cx="7406640" cy="1472184"/>
          </a:xfrm>
        </p:spPr>
        <p:txBody>
          <a:bodyPr/>
          <a:lstStyle/>
          <a:p>
            <a:r>
              <a:rPr lang="zh-TW" altLang="en-US" dirty="0" smtClean="0">
                <a:latin typeface="文鼎花瓣體" pitchFamily="49" charset="-120"/>
                <a:ea typeface="文鼎花瓣體" pitchFamily="49" charset="-120"/>
                <a:cs typeface="文鼎花瓣體" pitchFamily="49" charset="-120"/>
              </a:rPr>
              <a:t>分解動作</a:t>
            </a:r>
            <a:r>
              <a:rPr lang="en-US" altLang="zh-TW" dirty="0" smtClean="0">
                <a:latin typeface="文鼎花瓣體" pitchFamily="49" charset="-120"/>
                <a:ea typeface="文鼎花瓣體" pitchFamily="49" charset="-120"/>
                <a:cs typeface="文鼎花瓣體" pitchFamily="49" charset="-120"/>
              </a:rPr>
              <a:t>_</a:t>
            </a:r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3792" y="4437112"/>
            <a:ext cx="7406640" cy="2420888"/>
          </a:xfrm>
        </p:spPr>
        <p:txBody>
          <a:bodyPr>
            <a:normAutofit/>
          </a:bodyPr>
          <a:lstStyle/>
          <a:p>
            <a:pPr algn="r"/>
            <a:r>
              <a:rPr lang="en-US" altLang="zh-TW" sz="3500" dirty="0" smtClean="0">
                <a:latin typeface="+mj-lt"/>
              </a:rPr>
              <a:t>DFS &amp; BFS</a:t>
            </a:r>
            <a:endParaRPr lang="zh-TW" altLang="en-US" sz="35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v</a:t>
            </a:r>
            <a:r>
              <a:rPr lang="en-US" altLang="zh-TW" sz="2500" b="1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2"/>
          </p:cNvCxnSpPr>
          <p:nvPr/>
        </p:nvCxnSpPr>
        <p:spPr>
          <a:xfrm>
            <a:off x="5868144" y="530120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652120" y="486916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(“%</a:t>
            </a:r>
            <a:r>
              <a:rPr lang="en-US" altLang="zh-TW" sz="2500" b="1" dirty="0" err="1" smtClean="0">
                <a:latin typeface="Bookman Old Style" pitchFamily="18" charset="0"/>
              </a:rPr>
              <a:t>d”,v</a:t>
            </a:r>
            <a:r>
              <a:rPr lang="en-US" altLang="zh-TW" sz="2500" b="1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2"/>
          </p:cNvCxnSpPr>
          <p:nvPr/>
        </p:nvCxnSpPr>
        <p:spPr>
          <a:xfrm>
            <a:off x="5868144" y="530120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652120" y="486916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2"/>
          </p:cNvCxnSpPr>
          <p:nvPr/>
        </p:nvCxnSpPr>
        <p:spPr>
          <a:xfrm>
            <a:off x="5868144" y="530120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652120" y="486916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7" idx="3"/>
          </p:cNvCxnSpPr>
          <p:nvPr/>
        </p:nvCxnSpPr>
        <p:spPr>
          <a:xfrm>
            <a:off x="6228184" y="4509120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860032" y="429309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        </a:t>
            </a:r>
            <a:r>
              <a:rPr lang="en-US" altLang="zh-TW" sz="2500" b="1" dirty="0" err="1" smtClean="0">
                <a:latin typeface="Bookman Old Style" pitchFamily="18" charset="0"/>
              </a:rPr>
              <a:t>dfs</a:t>
            </a:r>
            <a:r>
              <a:rPr lang="en-US" altLang="zh-TW" sz="2500" b="1" dirty="0" smtClean="0">
                <a:latin typeface="Bookman Old Style" pitchFamily="18" charset="0"/>
              </a:rPr>
              <a:t>(w-&gt;vertex)</a:t>
            </a:r>
            <a:endParaRPr lang="zh-TW" altLang="en-US" sz="2500" b="1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2"/>
          </p:cNvCxnSpPr>
          <p:nvPr/>
        </p:nvCxnSpPr>
        <p:spPr>
          <a:xfrm>
            <a:off x="5868144" y="530120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652120" y="486916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7" idx="3"/>
            <a:endCxn id="10" idx="3"/>
          </p:cNvCxnSpPr>
          <p:nvPr/>
        </p:nvCxnSpPr>
        <p:spPr>
          <a:xfrm flipV="1">
            <a:off x="6948264" y="6606088"/>
            <a:ext cx="495320" cy="35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580112" y="642595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v</a:t>
            </a:r>
            <a:r>
              <a:rPr lang="en-US" altLang="zh-TW" sz="2500" b="1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0" idx="2"/>
          </p:cNvCxnSpPr>
          <p:nvPr/>
        </p:nvCxnSpPr>
        <p:spPr>
          <a:xfrm>
            <a:off x="6228184" y="6237312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796136" y="602128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(“%</a:t>
            </a:r>
            <a:r>
              <a:rPr lang="en-US" altLang="zh-TW" sz="2500" b="1" dirty="0" err="1" smtClean="0">
                <a:latin typeface="Bookman Old Style" pitchFamily="18" charset="0"/>
              </a:rPr>
              <a:t>d”,v</a:t>
            </a:r>
            <a:r>
              <a:rPr lang="en-US" altLang="zh-TW" sz="2500" b="1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0" idx="2"/>
          </p:cNvCxnSpPr>
          <p:nvPr/>
        </p:nvCxnSpPr>
        <p:spPr>
          <a:xfrm>
            <a:off x="6228184" y="6237312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796136" y="602128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0" idx="2"/>
          </p:cNvCxnSpPr>
          <p:nvPr/>
        </p:nvCxnSpPr>
        <p:spPr>
          <a:xfrm>
            <a:off x="6228184" y="6237312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796136" y="602128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3" name="直線單箭頭接點 112"/>
          <p:cNvCxnSpPr>
            <a:stCxn id="117" idx="3"/>
          </p:cNvCxnSpPr>
          <p:nvPr/>
        </p:nvCxnSpPr>
        <p:spPr>
          <a:xfrm>
            <a:off x="5868144" y="5373216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499992" y="515719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        </a:t>
            </a:r>
            <a:r>
              <a:rPr lang="en-US" altLang="zh-TW" sz="2500" b="1" dirty="0" err="1" smtClean="0">
                <a:latin typeface="Bookman Old Style" pitchFamily="18" charset="0"/>
              </a:rPr>
              <a:t>dfs</a:t>
            </a:r>
            <a:r>
              <a:rPr lang="en-US" altLang="zh-TW" sz="2500" b="1" dirty="0" smtClean="0">
                <a:latin typeface="Bookman Old Style" pitchFamily="18" charset="0"/>
              </a:rPr>
              <a:t>(w-&gt;vertex)</a:t>
            </a:r>
            <a:endParaRPr lang="zh-TW" altLang="en-US" sz="2500" b="1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0" idx="2"/>
          </p:cNvCxnSpPr>
          <p:nvPr/>
        </p:nvCxnSpPr>
        <p:spPr>
          <a:xfrm>
            <a:off x="6228184" y="6237312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796136" y="602128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7" idx="3"/>
            <a:endCxn id="6" idx="1"/>
          </p:cNvCxnSpPr>
          <p:nvPr/>
        </p:nvCxnSpPr>
        <p:spPr>
          <a:xfrm>
            <a:off x="6012160" y="4941168"/>
            <a:ext cx="999376" cy="495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644008" y="472514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v</a:t>
            </a:r>
            <a:r>
              <a:rPr lang="en-US" altLang="zh-TW" sz="2500" b="1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6" idx="1"/>
          </p:cNvCxnSpPr>
          <p:nvPr/>
        </p:nvCxnSpPr>
        <p:spPr>
          <a:xfrm>
            <a:off x="5436096" y="4653136"/>
            <a:ext cx="1575440" cy="78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004048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(“%</a:t>
            </a:r>
            <a:r>
              <a:rPr lang="en-US" altLang="zh-TW" sz="2500" b="1" dirty="0" err="1" smtClean="0">
                <a:latin typeface="Bookman Old Style" pitchFamily="18" charset="0"/>
              </a:rPr>
              <a:t>d”,v</a:t>
            </a:r>
            <a:r>
              <a:rPr lang="en-US" altLang="zh-TW" sz="2500" b="1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</p:cNvCxnSpPr>
          <p:nvPr/>
        </p:nvCxnSpPr>
        <p:spPr>
          <a:xfrm>
            <a:off x="5436096" y="4653136"/>
            <a:ext cx="1575440" cy="78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004048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208400" cy="1143000"/>
          </a:xfrm>
        </p:spPr>
        <p:txBody>
          <a:bodyPr>
            <a:normAutofit/>
          </a:bodyPr>
          <a:lstStyle/>
          <a:p>
            <a:r>
              <a:rPr lang="en-US" altLang="zh-TW" sz="4700" dirty="0" smtClean="0"/>
              <a:t>DFS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(page 281) </a:t>
            </a:r>
            <a:endParaRPr lang="zh-TW" altLang="en-US" sz="2000" dirty="0"/>
          </a:p>
        </p:txBody>
      </p:sp>
      <p:sp>
        <p:nvSpPr>
          <p:cNvPr id="3" name="橢圓 2"/>
          <p:cNvSpPr/>
          <p:nvPr/>
        </p:nvSpPr>
        <p:spPr>
          <a:xfrm>
            <a:off x="6804248" y="8367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084168" y="184482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444208" y="26369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96136" y="26369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876256" y="350100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012160" y="221360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452944" y="221360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7524328" y="184482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884368" y="26369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236296" y="26369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452320" y="221360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7893104" y="221360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6660232" y="306896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245032" y="306896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300192" y="120548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173024" y="120548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403648" y="36450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403648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403648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403648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403648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403648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403648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403648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2699792" y="36450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9832" y="36450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3779912" y="36450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39952" y="36450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3059832" y="3789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2195736" y="37890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699792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59832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779912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39952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3059832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2195736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699792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59832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779912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139952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3059832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2195736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699792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059832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3779912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3059832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2195736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699792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59832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779912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3059832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2195736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99792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059832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3779912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3059832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2195736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699792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059832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779912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3059832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2195736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69979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059832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77991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139952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3059832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2195736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4860032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4139952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860032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4139952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86003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220072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4139952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94015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5220072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4139952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139952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139952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139952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30019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220072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220072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  <a:endCxn id="10" idx="2"/>
          </p:cNvCxnSpPr>
          <p:nvPr/>
        </p:nvCxnSpPr>
        <p:spPr>
          <a:xfrm>
            <a:off x="6012160" y="306896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  <a:endCxn id="10" idx="6"/>
          </p:cNvCxnSpPr>
          <p:nvPr/>
        </p:nvCxnSpPr>
        <p:spPr>
          <a:xfrm flipH="1">
            <a:off x="7308304" y="306896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7" name="直線圖說文字 1 (無框線) 136"/>
          <p:cNvSpPr/>
          <p:nvPr/>
        </p:nvSpPr>
        <p:spPr>
          <a:xfrm>
            <a:off x="6516216" y="4869160"/>
            <a:ext cx="2088232" cy="648072"/>
          </a:xfrm>
          <a:prstGeom prst="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Adjacency Lists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</p:cNvCxnSpPr>
          <p:nvPr/>
        </p:nvCxnSpPr>
        <p:spPr>
          <a:xfrm>
            <a:off x="5436096" y="4653136"/>
            <a:ext cx="1575440" cy="78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004048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7" idx="2"/>
            <a:endCxn id="3" idx="7"/>
          </p:cNvCxnSpPr>
          <p:nvPr/>
        </p:nvCxnSpPr>
        <p:spPr>
          <a:xfrm flipH="1">
            <a:off x="7677080" y="3284984"/>
            <a:ext cx="675340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668344" y="285293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</p:cNvCxnSpPr>
          <p:nvPr/>
        </p:nvCxnSpPr>
        <p:spPr>
          <a:xfrm>
            <a:off x="5436096" y="4653136"/>
            <a:ext cx="1575440" cy="78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004048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7" idx="2"/>
            <a:endCxn id="10" idx="3"/>
          </p:cNvCxnSpPr>
          <p:nvPr/>
        </p:nvCxnSpPr>
        <p:spPr>
          <a:xfrm>
            <a:off x="5544108" y="6237312"/>
            <a:ext cx="1899476" cy="368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860032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</p:cNvCxnSpPr>
          <p:nvPr/>
        </p:nvCxnSpPr>
        <p:spPr>
          <a:xfrm>
            <a:off x="5436096" y="4653136"/>
            <a:ext cx="1575440" cy="78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004048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7" idx="2"/>
            <a:endCxn id="10" idx="3"/>
          </p:cNvCxnSpPr>
          <p:nvPr/>
        </p:nvCxnSpPr>
        <p:spPr>
          <a:xfrm>
            <a:off x="5544108" y="6237312"/>
            <a:ext cx="1899476" cy="368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860032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21" name="橢圓 120"/>
          <p:cNvSpPr/>
          <p:nvPr/>
        </p:nvSpPr>
        <p:spPr>
          <a:xfrm>
            <a:off x="2843808" y="5157192"/>
            <a:ext cx="864096" cy="79208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爆炸 2 118"/>
          <p:cNvSpPr/>
          <p:nvPr/>
        </p:nvSpPr>
        <p:spPr>
          <a:xfrm>
            <a:off x="3635896" y="3789040"/>
            <a:ext cx="5112568" cy="266429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 smtClean="0">
                <a:solidFill>
                  <a:schemeClr val="tx1"/>
                </a:solidFill>
                <a:latin typeface="Adobe 繁黑體 Std B" pitchFamily="34" charset="-120"/>
                <a:ea typeface="超研澤海報體" pitchFamily="49" charset="-120"/>
              </a:rPr>
              <a:t>回到上一層</a:t>
            </a:r>
            <a:endParaRPr lang="zh-TW" altLang="en-US" sz="3000" b="1" dirty="0">
              <a:solidFill>
                <a:schemeClr val="tx1"/>
              </a:solidFill>
              <a:latin typeface="Adobe 繁黑體 Std B" pitchFamily="34" charset="-120"/>
              <a:ea typeface="超研澤海報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        </a:t>
            </a:r>
            <a:r>
              <a:rPr lang="en-US" altLang="zh-TW" sz="2500" b="1" dirty="0" err="1" smtClean="0">
                <a:latin typeface="Bookman Old Style" pitchFamily="18" charset="0"/>
              </a:rPr>
              <a:t>dfs</a:t>
            </a:r>
            <a:r>
              <a:rPr lang="en-US" altLang="zh-TW" sz="2500" b="1" dirty="0" smtClean="0">
                <a:latin typeface="Bookman Old Style" pitchFamily="18" charset="0"/>
              </a:rPr>
              <a:t>(w-&gt;vertex)</a:t>
            </a:r>
            <a:endParaRPr lang="zh-TW" altLang="en-US" sz="2500" b="1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0" idx="2"/>
          </p:cNvCxnSpPr>
          <p:nvPr/>
        </p:nvCxnSpPr>
        <p:spPr>
          <a:xfrm>
            <a:off x="5796136" y="6074648"/>
            <a:ext cx="1584176" cy="378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364088" y="585862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7" idx="2"/>
            <a:endCxn id="20" idx="1"/>
          </p:cNvCxnSpPr>
          <p:nvPr/>
        </p:nvCxnSpPr>
        <p:spPr>
          <a:xfrm>
            <a:off x="5832140" y="4437112"/>
            <a:ext cx="1971484" cy="9993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148064" y="40050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v</a:t>
            </a:r>
            <a:r>
              <a:rPr lang="en-US" altLang="zh-TW" sz="2500" b="1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20" idx="1"/>
          </p:cNvCxnSpPr>
          <p:nvPr/>
        </p:nvCxnSpPr>
        <p:spPr>
          <a:xfrm>
            <a:off x="5508104" y="4653136"/>
            <a:ext cx="2295520" cy="78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076056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(“%</a:t>
            </a:r>
            <a:r>
              <a:rPr lang="en-US" altLang="zh-TW" sz="2500" b="1" dirty="0" err="1" smtClean="0">
                <a:latin typeface="Bookman Old Style" pitchFamily="18" charset="0"/>
              </a:rPr>
              <a:t>d”,v</a:t>
            </a:r>
            <a:r>
              <a:rPr lang="en-US" altLang="zh-TW" sz="2500" b="1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20" idx="1"/>
          </p:cNvCxnSpPr>
          <p:nvPr/>
        </p:nvCxnSpPr>
        <p:spPr>
          <a:xfrm>
            <a:off x="5508104" y="4653136"/>
            <a:ext cx="2295520" cy="78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076056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        </a:t>
            </a:r>
            <a:r>
              <a:rPr lang="en-US" altLang="zh-TW" sz="2500" b="1" dirty="0" err="1" smtClean="0">
                <a:latin typeface="Bookman Old Style" pitchFamily="18" charset="0"/>
              </a:rPr>
              <a:t>dfs</a:t>
            </a:r>
            <a:r>
              <a:rPr lang="en-US" altLang="zh-TW" sz="2500" b="1" dirty="0" smtClean="0">
                <a:latin typeface="Bookman Old Style" pitchFamily="18" charset="0"/>
              </a:rPr>
              <a:t>(w-&gt;vertex)</a:t>
            </a:r>
            <a:endParaRPr lang="zh-TW" altLang="en-US" sz="2500" b="1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20" idx="1"/>
          </p:cNvCxnSpPr>
          <p:nvPr/>
        </p:nvCxnSpPr>
        <p:spPr>
          <a:xfrm>
            <a:off x="5508104" y="4653136"/>
            <a:ext cx="2295520" cy="78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076056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3" name="直線單箭頭接點 112"/>
          <p:cNvCxnSpPr>
            <a:stCxn id="117" idx="2"/>
            <a:endCxn id="18" idx="0"/>
          </p:cNvCxnSpPr>
          <p:nvPr/>
        </p:nvCxnSpPr>
        <p:spPr>
          <a:xfrm flipH="1">
            <a:off x="8244408" y="3429000"/>
            <a:ext cx="3600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596336" y="299695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v</a:t>
            </a:r>
            <a:r>
              <a:rPr lang="en-US" altLang="zh-TW" sz="2500" b="1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8" idx="7"/>
          </p:cNvCxnSpPr>
          <p:nvPr/>
        </p:nvCxnSpPr>
        <p:spPr>
          <a:xfrm flipH="1">
            <a:off x="8397160" y="3789040"/>
            <a:ext cx="351304" cy="855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316416" y="357301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(“%</a:t>
            </a:r>
            <a:r>
              <a:rPr lang="en-US" altLang="zh-TW" sz="2500" b="1" dirty="0" err="1" smtClean="0">
                <a:latin typeface="Bookman Old Style" pitchFamily="18" charset="0"/>
              </a:rPr>
              <a:t>d”,v</a:t>
            </a:r>
            <a:r>
              <a:rPr lang="en-US" altLang="zh-TW" sz="2500" b="1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8" idx="7"/>
          </p:cNvCxnSpPr>
          <p:nvPr/>
        </p:nvCxnSpPr>
        <p:spPr>
          <a:xfrm flipH="1">
            <a:off x="8397160" y="3789040"/>
            <a:ext cx="351304" cy="855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316416" y="357301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8" idx="7"/>
          </p:cNvCxnSpPr>
          <p:nvPr/>
        </p:nvCxnSpPr>
        <p:spPr>
          <a:xfrm flipH="1">
            <a:off x="8397160" y="3789040"/>
            <a:ext cx="351304" cy="855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316416" y="357301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3" name="直線單箭頭接點 112"/>
          <p:cNvCxnSpPr>
            <a:stCxn id="117" idx="2"/>
          </p:cNvCxnSpPr>
          <p:nvPr/>
        </p:nvCxnSpPr>
        <p:spPr>
          <a:xfrm flipH="1">
            <a:off x="7677080" y="3284984"/>
            <a:ext cx="675340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668344" y="285293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v</a:t>
            </a:r>
            <a:r>
              <a:rPr lang="en-US" altLang="zh-TW" sz="2500" b="1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sp>
        <p:nvSpPr>
          <p:cNvPr id="117" name="向左箭號圖說文字 116"/>
          <p:cNvSpPr/>
          <p:nvPr/>
        </p:nvSpPr>
        <p:spPr>
          <a:xfrm>
            <a:off x="7848872" y="3501008"/>
            <a:ext cx="1187624" cy="50405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7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START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8" idx="7"/>
          </p:cNvCxnSpPr>
          <p:nvPr/>
        </p:nvCxnSpPr>
        <p:spPr>
          <a:xfrm flipH="1">
            <a:off x="8397160" y="3789040"/>
            <a:ext cx="351304" cy="855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316416" y="357301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3" name="直線單箭頭接點 112"/>
          <p:cNvCxnSpPr>
            <a:stCxn id="117" idx="2"/>
            <a:endCxn id="20" idx="1"/>
          </p:cNvCxnSpPr>
          <p:nvPr/>
        </p:nvCxnSpPr>
        <p:spPr>
          <a:xfrm>
            <a:off x="5544108" y="5013176"/>
            <a:ext cx="2259516" cy="423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860032" y="4581128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        </a:t>
            </a:r>
            <a:r>
              <a:rPr lang="en-US" altLang="zh-TW" sz="2500" b="1" dirty="0" err="1" smtClean="0">
                <a:latin typeface="Bookman Old Style" pitchFamily="18" charset="0"/>
              </a:rPr>
              <a:t>dfs</a:t>
            </a:r>
            <a:r>
              <a:rPr lang="en-US" altLang="zh-TW" sz="2500" b="1" dirty="0" smtClean="0">
                <a:latin typeface="Bookman Old Style" pitchFamily="18" charset="0"/>
              </a:rPr>
              <a:t>(w-&gt;vertex)</a:t>
            </a:r>
            <a:endParaRPr lang="zh-TW" altLang="en-US" sz="2500" b="1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8" idx="7"/>
          </p:cNvCxnSpPr>
          <p:nvPr/>
        </p:nvCxnSpPr>
        <p:spPr>
          <a:xfrm flipH="1">
            <a:off x="8397160" y="3789040"/>
            <a:ext cx="351304" cy="855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316416" y="357301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3" name="直線單箭頭接點 112"/>
          <p:cNvCxnSpPr>
            <a:stCxn id="117" idx="2"/>
            <a:endCxn id="19" idx="1"/>
          </p:cNvCxnSpPr>
          <p:nvPr/>
        </p:nvCxnSpPr>
        <p:spPr>
          <a:xfrm>
            <a:off x="5616116" y="4797152"/>
            <a:ext cx="2835580" cy="639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932040" y="436510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v</a:t>
            </a:r>
            <a:r>
              <a:rPr lang="en-US" altLang="zh-TW" sz="2500" b="1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9" idx="0"/>
          </p:cNvCxnSpPr>
          <p:nvPr/>
        </p:nvCxnSpPr>
        <p:spPr>
          <a:xfrm flipH="1">
            <a:off x="8604448" y="3573016"/>
            <a:ext cx="360040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532440" y="335699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(“%</a:t>
            </a:r>
            <a:r>
              <a:rPr lang="en-US" altLang="zh-TW" sz="2500" b="1" dirty="0" err="1" smtClean="0">
                <a:latin typeface="Bookman Old Style" pitchFamily="18" charset="0"/>
              </a:rPr>
              <a:t>d”,v</a:t>
            </a:r>
            <a:r>
              <a:rPr lang="en-US" altLang="zh-TW" sz="2500" b="1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3"/>
            <a:endCxn id="19" idx="0"/>
          </p:cNvCxnSpPr>
          <p:nvPr/>
        </p:nvCxnSpPr>
        <p:spPr>
          <a:xfrm flipH="1">
            <a:off x="8604448" y="3573016"/>
            <a:ext cx="360040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532440" y="335699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208400" cy="1143000"/>
          </a:xfrm>
        </p:spPr>
        <p:txBody>
          <a:bodyPr>
            <a:normAutofit/>
          </a:bodyPr>
          <a:lstStyle/>
          <a:p>
            <a:r>
              <a:rPr lang="en-US" altLang="zh-TW" sz="4700" dirty="0" smtClean="0"/>
              <a:t>BFS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(page 282) </a:t>
            </a:r>
            <a:endParaRPr lang="zh-TW" altLang="en-US" sz="2000" dirty="0"/>
          </a:p>
        </p:txBody>
      </p:sp>
      <p:sp>
        <p:nvSpPr>
          <p:cNvPr id="3" name="橢圓 2"/>
          <p:cNvSpPr/>
          <p:nvPr/>
        </p:nvSpPr>
        <p:spPr>
          <a:xfrm>
            <a:off x="6804248" y="8367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084168" y="184482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444208" y="26369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96136" y="26369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876256" y="350100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012160" y="221360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452944" y="221360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7524328" y="184482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884368" y="26369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236296" y="26369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452320" y="221360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7893104" y="221360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6660232" y="306896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245032" y="306896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300192" y="120548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173024" y="120548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403648" y="36450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403648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403648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403648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403648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403648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403648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403648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2699792" y="36450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9832" y="36450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3779912" y="36450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39952" y="36450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3059832" y="3789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2195736" y="37890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699792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59832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779912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39952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3059832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2195736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699792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59832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779912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139952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3059832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2195736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699792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059832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3779912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3059832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2195736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699792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59832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779912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3059832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2195736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99792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059832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3779912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3059832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2195736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699792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059832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779912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3059832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2195736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69979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059832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77991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139952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3059832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2195736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4860032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4139952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860032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4139952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86003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220072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4139952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94015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5220072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4139952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139952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139952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139952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300192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220072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220072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  <a:endCxn id="10" idx="2"/>
          </p:cNvCxnSpPr>
          <p:nvPr/>
        </p:nvCxnSpPr>
        <p:spPr>
          <a:xfrm>
            <a:off x="6012160" y="306896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  <a:endCxn id="10" idx="6"/>
          </p:cNvCxnSpPr>
          <p:nvPr/>
        </p:nvCxnSpPr>
        <p:spPr>
          <a:xfrm flipH="1">
            <a:off x="7308304" y="306896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7" name="直線圖說文字 1 (無框線) 136"/>
          <p:cNvSpPr/>
          <p:nvPr/>
        </p:nvSpPr>
        <p:spPr>
          <a:xfrm>
            <a:off x="6516216" y="4869160"/>
            <a:ext cx="2088232" cy="648072"/>
          </a:xfrm>
          <a:prstGeom prst="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Adjacency Lists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2058233"/>
            <a:ext cx="3024336" cy="1400383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</a:t>
            </a:r>
            <a:r>
              <a:rPr lang="en-US" altLang="zh-TW" sz="2500" dirty="0" err="1" smtClean="0">
                <a:latin typeface="Bookman Old Style" pitchFamily="18" charset="0"/>
              </a:rPr>
              <a:t>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visited[v] = TRUE; 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(v);</a:t>
            </a:r>
            <a:endParaRPr lang="zh-TW" altLang="en-US" sz="2500" dirty="0">
              <a:latin typeface="Bookman Old Style" pitchFamily="18" charset="0"/>
            </a:endParaRPr>
          </a:p>
        </p:txBody>
      </p:sp>
      <p:sp>
        <p:nvSpPr>
          <p:cNvPr id="117" name="向左箭號圖說文字 116"/>
          <p:cNvSpPr/>
          <p:nvPr/>
        </p:nvSpPr>
        <p:spPr>
          <a:xfrm>
            <a:off x="7848872" y="3645024"/>
            <a:ext cx="1187624" cy="50405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7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START</a:t>
            </a:r>
            <a:endParaRPr lang="zh-TW" altLang="en-US" b="1" dirty="0"/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</a:t>
            </a:r>
            <a:r>
              <a:rPr lang="en-US" altLang="zh-TW" sz="2500" b="1" dirty="0" smtClean="0">
                <a:latin typeface="Bookman Old Style" pitchFamily="18" charset="0"/>
              </a:rPr>
              <a:t>v = </a:t>
            </a:r>
            <a:r>
              <a:rPr lang="en-US" altLang="zh-TW" sz="2500" b="1" dirty="0" err="1" smtClean="0">
                <a:latin typeface="Bookman Old Style" pitchFamily="18" charset="0"/>
              </a:rPr>
              <a:t>deleteq</a:t>
            </a:r>
            <a:r>
              <a:rPr lang="en-US" altLang="zh-TW" sz="2500" b="1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1620688" y="5301208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052736" y="530120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1656692" y="3573016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340768" y="3140968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6"/>
          </p:cNvCxnSpPr>
          <p:nvPr/>
        </p:nvCxnSpPr>
        <p:spPr>
          <a:xfrm flipH="1" flipV="1">
            <a:off x="7740352" y="39330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8532440" y="393305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4" idx="2"/>
          </p:cNvCxnSpPr>
          <p:nvPr/>
        </p:nvCxnSpPr>
        <p:spPr>
          <a:xfrm flipV="1">
            <a:off x="5112060" y="4941168"/>
            <a:ext cx="147616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37321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6"/>
          </p:cNvCxnSpPr>
          <p:nvPr/>
        </p:nvCxnSpPr>
        <p:spPr>
          <a:xfrm flipH="1" flipV="1">
            <a:off x="7740352" y="39330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8532440" y="393305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4" idx="2"/>
          </p:cNvCxnSpPr>
          <p:nvPr/>
        </p:nvCxnSpPr>
        <p:spPr>
          <a:xfrm flipV="1">
            <a:off x="5112060" y="4941168"/>
            <a:ext cx="147616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37321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b="1" dirty="0" err="1" smtClean="0">
                <a:latin typeface="Bookman Old Style" pitchFamily="18" charset="0"/>
              </a:rPr>
              <a:t>addq</a:t>
            </a:r>
            <a:r>
              <a:rPr lang="en-US" altLang="zh-TW" sz="2500" b="1" dirty="0" smtClean="0">
                <a:latin typeface="Bookman Old Style" pitchFamily="18" charset="0"/>
              </a:rPr>
              <a:t>(w-&gt;vertex);     </a:t>
            </a:r>
            <a:r>
              <a:rPr lang="en-US" altLang="zh-TW" sz="2500" dirty="0" smtClean="0">
                <a:latin typeface="Bookman Old Style" pitchFamily="18" charset="0"/>
              </a:rPr>
              <a:t>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6"/>
          </p:cNvCxnSpPr>
          <p:nvPr/>
        </p:nvCxnSpPr>
        <p:spPr>
          <a:xfrm flipH="1" flipV="1">
            <a:off x="7740352" y="39330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8532440" y="393305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4" idx="2"/>
          </p:cNvCxnSpPr>
          <p:nvPr/>
        </p:nvCxnSpPr>
        <p:spPr>
          <a:xfrm flipV="1">
            <a:off x="5112060" y="4941168"/>
            <a:ext cx="147616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37321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(“%</a:t>
            </a:r>
            <a:r>
              <a:rPr lang="en-US" altLang="zh-TW" sz="2500" b="1" dirty="0" err="1" smtClean="0">
                <a:latin typeface="Bookman Old Style" pitchFamily="18" charset="0"/>
              </a:rPr>
              <a:t>d”,v</a:t>
            </a:r>
            <a:r>
              <a:rPr lang="en-US" altLang="zh-TW" sz="2500" b="1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2"/>
          </p:cNvCxnSpPr>
          <p:nvPr/>
        </p:nvCxnSpPr>
        <p:spPr>
          <a:xfrm flipH="1">
            <a:off x="7740352" y="321297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884368" y="278092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</a:t>
            </a:r>
            <a:r>
              <a:rPr lang="en-US" altLang="zh-TW" sz="2500" b="1" dirty="0" smtClean="0">
                <a:latin typeface="Bookman Old Style" pitchFamily="18" charset="0"/>
              </a:rPr>
              <a:t>visited[w-&gt;vertex] = TRUE</a:t>
            </a:r>
            <a:r>
              <a:rPr lang="en-US" altLang="zh-TW" sz="2500" dirty="0" smtClean="0">
                <a:latin typeface="Bookman Old Style" pitchFamily="18" charset="0"/>
              </a:rPr>
              <a:t>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6"/>
          </p:cNvCxnSpPr>
          <p:nvPr/>
        </p:nvCxnSpPr>
        <p:spPr>
          <a:xfrm flipH="1" flipV="1">
            <a:off x="7740352" y="39330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8532440" y="393305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4" idx="2"/>
          </p:cNvCxnSpPr>
          <p:nvPr/>
        </p:nvCxnSpPr>
        <p:spPr>
          <a:xfrm flipV="1">
            <a:off x="5112060" y="4941168"/>
            <a:ext cx="147616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37321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8" idx="2"/>
          </p:cNvCxnSpPr>
          <p:nvPr/>
        </p:nvCxnSpPr>
        <p:spPr>
          <a:xfrm flipV="1">
            <a:off x="5328084" y="4941168"/>
            <a:ext cx="270030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08518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140" idx="3"/>
          </p:cNvCxnSpPr>
          <p:nvPr/>
        </p:nvCxnSpPr>
        <p:spPr>
          <a:xfrm>
            <a:off x="5436096" y="4365104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004048" y="414908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8" idx="2"/>
          </p:cNvCxnSpPr>
          <p:nvPr/>
        </p:nvCxnSpPr>
        <p:spPr>
          <a:xfrm flipV="1">
            <a:off x="5328084" y="4941168"/>
            <a:ext cx="270030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08518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38" idx="3"/>
          </p:cNvCxnSpPr>
          <p:nvPr/>
        </p:nvCxnSpPr>
        <p:spPr>
          <a:xfrm>
            <a:off x="5436096" y="4365104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5004048" y="414908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</a:t>
            </a:r>
            <a:r>
              <a:rPr lang="en-US" altLang="zh-TW" sz="2500" b="1" dirty="0" err="1" smtClean="0">
                <a:latin typeface="Bookman Old Style" pitchFamily="18" charset="0"/>
              </a:rPr>
              <a:t>addq</a:t>
            </a:r>
            <a:r>
              <a:rPr lang="en-US" altLang="zh-TW" sz="2500" b="1" dirty="0" smtClean="0">
                <a:latin typeface="Bookman Old Style" pitchFamily="18" charset="0"/>
              </a:rPr>
              <a:t>(w-&gt;vertex)</a:t>
            </a:r>
            <a:r>
              <a:rPr lang="en-US" altLang="zh-TW" sz="2500" dirty="0" smtClean="0">
                <a:latin typeface="Bookman Old Style" pitchFamily="18" charset="0"/>
              </a:rPr>
              <a:t>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8" idx="2"/>
          </p:cNvCxnSpPr>
          <p:nvPr/>
        </p:nvCxnSpPr>
        <p:spPr>
          <a:xfrm flipV="1">
            <a:off x="5328084" y="4941168"/>
            <a:ext cx="270030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08518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38" idx="3"/>
          </p:cNvCxnSpPr>
          <p:nvPr/>
        </p:nvCxnSpPr>
        <p:spPr>
          <a:xfrm>
            <a:off x="5436096" y="4365104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5004048" y="414908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</a:t>
            </a:r>
            <a:r>
              <a:rPr lang="en-US" altLang="zh-TW" sz="2500" b="1" dirty="0" smtClean="0">
                <a:latin typeface="Bookman Old Style" pitchFamily="18" charset="0"/>
              </a:rPr>
              <a:t>visited[w-&gt;vertex] = TRUE</a:t>
            </a:r>
            <a:r>
              <a:rPr lang="en-US" altLang="zh-TW" sz="2500" dirty="0" smtClean="0">
                <a:latin typeface="Bookman Old Style" pitchFamily="18" charset="0"/>
              </a:rPr>
              <a:t>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8" idx="2"/>
          </p:cNvCxnSpPr>
          <p:nvPr/>
        </p:nvCxnSpPr>
        <p:spPr>
          <a:xfrm flipV="1">
            <a:off x="5328084" y="4941168"/>
            <a:ext cx="270030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08518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38" idx="3"/>
          </p:cNvCxnSpPr>
          <p:nvPr/>
        </p:nvCxnSpPr>
        <p:spPr>
          <a:xfrm>
            <a:off x="5436096" y="4365104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5004048" y="414908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</a:t>
            </a:r>
            <a:r>
              <a:rPr lang="en-US" altLang="zh-TW" sz="2500" b="1" dirty="0" smtClean="0">
                <a:solidFill>
                  <a:srgbClr val="C00000"/>
                </a:solidFill>
                <a:latin typeface="Bookman Old Style" pitchFamily="18" charset="0"/>
              </a:rPr>
              <a:t>w</a:t>
            </a:r>
            <a:r>
              <a:rPr lang="en-US" altLang="zh-TW" sz="2500" dirty="0" smtClean="0">
                <a:latin typeface="Bookman Old Style" pitchFamily="18" charset="0"/>
              </a:rPr>
              <a:t>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3" idx="2"/>
          </p:cNvCxnSpPr>
          <p:nvPr/>
        </p:nvCxnSpPr>
        <p:spPr>
          <a:xfrm flipV="1">
            <a:off x="6516216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084168" y="393305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4" idx="2"/>
          </p:cNvCxnSpPr>
          <p:nvPr/>
        </p:nvCxnSpPr>
        <p:spPr>
          <a:xfrm>
            <a:off x="5436096" y="4365104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004048" y="414908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8" idx="2"/>
          </p:cNvCxnSpPr>
          <p:nvPr/>
        </p:nvCxnSpPr>
        <p:spPr>
          <a:xfrm flipV="1">
            <a:off x="5328084" y="4941168"/>
            <a:ext cx="270030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08518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38" name="直線單箭頭接點 137"/>
          <p:cNvCxnSpPr>
            <a:endCxn id="129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</a:t>
            </a:r>
            <a:r>
              <a:rPr lang="en-US" altLang="zh-TW" sz="2500" b="1" dirty="0" smtClean="0">
                <a:latin typeface="Bookman Old Style" pitchFamily="18" charset="0"/>
              </a:rPr>
              <a:t>v = </a:t>
            </a:r>
            <a:r>
              <a:rPr lang="en-US" altLang="zh-TW" sz="2500" b="1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>
            <a:off x="5940152" y="4437112"/>
            <a:ext cx="711344" cy="35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508104" y="422108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H="1" flipV="1">
            <a:off x="-2268760" y="3356992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1548680" y="335699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160748" y="5805264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844824" y="537321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 flipV="1">
            <a:off x="5148064" y="4788416"/>
            <a:ext cx="1503432" cy="656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4716016" y="522920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4" idx="0"/>
          </p:cNvCxnSpPr>
          <p:nvPr/>
        </p:nvCxnSpPr>
        <p:spPr>
          <a:xfrm flipV="1">
            <a:off x="5580112" y="4725144"/>
            <a:ext cx="1224136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148064" y="465313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3" idx="2"/>
          </p:cNvCxnSpPr>
          <p:nvPr/>
        </p:nvCxnSpPr>
        <p:spPr>
          <a:xfrm flipV="1">
            <a:off x="6120172" y="3933056"/>
            <a:ext cx="118813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436096" y="40050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>
            <a:off x="5940152" y="4437112"/>
            <a:ext cx="711344" cy="35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508104" y="422108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2"/>
          </p:cNvCxnSpPr>
          <p:nvPr/>
        </p:nvCxnSpPr>
        <p:spPr>
          <a:xfrm>
            <a:off x="6516216" y="39330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6084168" y="371703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7" idx="2"/>
          </p:cNvCxnSpPr>
          <p:nvPr/>
        </p:nvCxnSpPr>
        <p:spPr>
          <a:xfrm flipV="1">
            <a:off x="5112060" y="5733256"/>
            <a:ext cx="118813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</a:t>
            </a:r>
            <a:r>
              <a:rPr lang="en-US" altLang="zh-TW" sz="2500" b="1" dirty="0" err="1" smtClean="0">
                <a:latin typeface="Bookman Old Style" pitchFamily="18" charset="0"/>
              </a:rPr>
              <a:t>addq</a:t>
            </a:r>
            <a:r>
              <a:rPr lang="en-US" altLang="zh-TW" sz="2500" b="1" dirty="0" smtClean="0">
                <a:latin typeface="Bookman Old Style" pitchFamily="18" charset="0"/>
              </a:rPr>
              <a:t>(w-&gt;vertex);     </a:t>
            </a:r>
            <a:r>
              <a:rPr lang="en-US" altLang="zh-TW" sz="2500" dirty="0" smtClean="0">
                <a:latin typeface="Bookman Old Style" pitchFamily="18" charset="0"/>
              </a:rPr>
              <a:t>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>
            <a:off x="5940152" y="4437112"/>
            <a:ext cx="711344" cy="35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508104" y="422108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2"/>
          </p:cNvCxnSpPr>
          <p:nvPr/>
        </p:nvCxnSpPr>
        <p:spPr>
          <a:xfrm>
            <a:off x="6516216" y="39330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6084168" y="371703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7" idx="2"/>
          </p:cNvCxnSpPr>
          <p:nvPr/>
        </p:nvCxnSpPr>
        <p:spPr>
          <a:xfrm flipV="1">
            <a:off x="5112060" y="5733256"/>
            <a:ext cx="118813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        </a:t>
            </a:r>
            <a:r>
              <a:rPr lang="en-US" altLang="zh-TW" sz="2500" b="1" dirty="0" err="1" smtClean="0">
                <a:latin typeface="Bookman Old Style" pitchFamily="18" charset="0"/>
              </a:rPr>
              <a:t>dfs</a:t>
            </a:r>
            <a:r>
              <a:rPr lang="en-US" altLang="zh-TW" sz="2500" b="1" dirty="0" smtClean="0">
                <a:latin typeface="Bookman Old Style" pitchFamily="18" charset="0"/>
              </a:rPr>
              <a:t>(w-&gt;vertex)</a:t>
            </a:r>
            <a:endParaRPr lang="zh-TW" altLang="en-US" sz="2500" b="1" dirty="0">
              <a:latin typeface="Bookman Old Style" pitchFamily="18" charset="0"/>
            </a:endParaRPr>
          </a:p>
        </p:txBody>
      </p:sp>
      <p:cxnSp>
        <p:nvCxnSpPr>
          <p:cNvPr id="111" name="直線單箭頭接點 110"/>
          <p:cNvCxnSpPr>
            <a:stCxn id="134" idx="2"/>
          </p:cNvCxnSpPr>
          <p:nvPr/>
        </p:nvCxnSpPr>
        <p:spPr>
          <a:xfrm flipH="1">
            <a:off x="7740352" y="321297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6012160" y="47251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644008" y="450912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34" name="矩形 133"/>
          <p:cNvSpPr/>
          <p:nvPr/>
        </p:nvSpPr>
        <p:spPr>
          <a:xfrm>
            <a:off x="7884368" y="278092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137" name="矩形 136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138" name="矩形 137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1" name="直線單箭頭接點 140"/>
          <p:cNvCxnSpPr>
            <a:stCxn id="138" idx="1"/>
            <a:endCxn id="139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endCxn id="143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</a:t>
            </a:r>
            <a:r>
              <a:rPr lang="en-US" altLang="zh-TW" sz="2500" b="1" dirty="0" smtClean="0">
                <a:latin typeface="Bookman Old Style" pitchFamily="18" charset="0"/>
              </a:rPr>
              <a:t>visited[w-&gt;vertex] = TRUE; </a:t>
            </a:r>
            <a:r>
              <a:rPr lang="en-US" altLang="zh-TW" sz="2500" dirty="0" smtClean="0">
                <a:latin typeface="Bookman Old Style" pitchFamily="18" charset="0"/>
              </a:rPr>
              <a:t>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>
            <a:off x="5940152" y="4437112"/>
            <a:ext cx="711344" cy="35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508104" y="422108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2"/>
          </p:cNvCxnSpPr>
          <p:nvPr/>
        </p:nvCxnSpPr>
        <p:spPr>
          <a:xfrm>
            <a:off x="6516216" y="39330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6084168" y="371703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7" idx="2"/>
          </p:cNvCxnSpPr>
          <p:nvPr/>
        </p:nvCxnSpPr>
        <p:spPr>
          <a:xfrm flipV="1">
            <a:off x="5112060" y="5733256"/>
            <a:ext cx="118813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>
            <a:off x="5940152" y="4437112"/>
            <a:ext cx="711344" cy="35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508104" y="422108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6" idx="2"/>
          </p:cNvCxnSpPr>
          <p:nvPr/>
        </p:nvCxnSpPr>
        <p:spPr>
          <a:xfrm flipV="1">
            <a:off x="5112060" y="5733256"/>
            <a:ext cx="183620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39" name="直線單箭頭接點 138"/>
          <p:cNvCxnSpPr>
            <a:stCxn id="140" idx="3"/>
          </p:cNvCxnSpPr>
          <p:nvPr/>
        </p:nvCxnSpPr>
        <p:spPr>
          <a:xfrm>
            <a:off x="5220072" y="4941168"/>
            <a:ext cx="1143392" cy="639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788024" y="472514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</a:t>
            </a:r>
            <a:r>
              <a:rPr lang="en-US" altLang="zh-TW" sz="2500" b="1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>
            <a:off x="5940152" y="4437112"/>
            <a:ext cx="711344" cy="35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508104" y="422108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6" idx="2"/>
          </p:cNvCxnSpPr>
          <p:nvPr/>
        </p:nvCxnSpPr>
        <p:spPr>
          <a:xfrm flipV="1">
            <a:off x="5112060" y="5733256"/>
            <a:ext cx="183620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9" name="直線單箭頭接點 128"/>
          <p:cNvCxnSpPr>
            <a:stCxn id="138" idx="3"/>
          </p:cNvCxnSpPr>
          <p:nvPr/>
        </p:nvCxnSpPr>
        <p:spPr>
          <a:xfrm>
            <a:off x="5220072" y="4941168"/>
            <a:ext cx="1143392" cy="639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4788024" y="472514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b="1" dirty="0" err="1" smtClean="0">
                <a:latin typeface="Bookman Old Style" pitchFamily="18" charset="0"/>
              </a:rPr>
              <a:t>addq</a:t>
            </a:r>
            <a:r>
              <a:rPr lang="en-US" altLang="zh-TW" sz="2500" b="1" dirty="0" smtClean="0">
                <a:latin typeface="Bookman Old Style" pitchFamily="18" charset="0"/>
              </a:rPr>
              <a:t>(w-&gt;vertex);</a:t>
            </a:r>
            <a:r>
              <a:rPr lang="en-US" altLang="zh-TW" sz="2500" dirty="0" smtClean="0">
                <a:latin typeface="Bookman Old Style" pitchFamily="18" charset="0"/>
              </a:rPr>
              <a:t>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>
            <a:off x="5940152" y="4437112"/>
            <a:ext cx="711344" cy="35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508104" y="422108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7" idx="1"/>
          </p:cNvCxnSpPr>
          <p:nvPr/>
        </p:nvCxnSpPr>
        <p:spPr>
          <a:xfrm>
            <a:off x="5220072" y="4941168"/>
            <a:ext cx="1143392" cy="639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4788024" y="472514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6" idx="2"/>
          </p:cNvCxnSpPr>
          <p:nvPr/>
        </p:nvCxnSpPr>
        <p:spPr>
          <a:xfrm flipV="1">
            <a:off x="5112060" y="5733256"/>
            <a:ext cx="183620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</a:t>
            </a:r>
            <a:r>
              <a:rPr lang="en-US" altLang="zh-TW" sz="2500" b="1" dirty="0" smtClean="0">
                <a:latin typeface="Bookman Old Style" pitchFamily="18" charset="0"/>
              </a:rPr>
              <a:t>visited[w-&gt;vertex] = TRUE</a:t>
            </a:r>
            <a:r>
              <a:rPr lang="en-US" altLang="zh-TW" sz="2500" dirty="0" smtClean="0">
                <a:latin typeface="Bookman Old Style" pitchFamily="18" charset="0"/>
              </a:rPr>
              <a:t>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>
            <a:off x="5940152" y="4437112"/>
            <a:ext cx="711344" cy="35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508104" y="422108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4" idx="0"/>
          </p:cNvCxnSpPr>
          <p:nvPr/>
        </p:nvCxnSpPr>
        <p:spPr>
          <a:xfrm>
            <a:off x="6516216" y="3933056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6084168" y="371703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6" idx="2"/>
          </p:cNvCxnSpPr>
          <p:nvPr/>
        </p:nvCxnSpPr>
        <p:spPr>
          <a:xfrm flipV="1">
            <a:off x="5112060" y="5733256"/>
            <a:ext cx="183620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427984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</a:t>
            </a:r>
            <a:r>
              <a:rPr lang="en-US" altLang="zh-TW" sz="2500" b="1" dirty="0" smtClean="0">
                <a:solidFill>
                  <a:srgbClr val="C00000"/>
                </a:solidFill>
                <a:latin typeface="Bookman Old Style" pitchFamily="18" charset="0"/>
              </a:rPr>
              <a:t>w</a:t>
            </a:r>
            <a:r>
              <a:rPr lang="en-US" altLang="zh-TW" sz="2500" dirty="0" smtClean="0">
                <a:latin typeface="Bookman Old Style" pitchFamily="18" charset="0"/>
              </a:rPr>
              <a:t>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</a:t>
            </a:r>
            <a:r>
              <a:rPr lang="en-US" altLang="zh-TW" sz="2500" b="1" dirty="0" smtClean="0">
                <a:latin typeface="Bookman Old Style" pitchFamily="18" charset="0"/>
              </a:rPr>
              <a:t>visited[w-&gt;vertex] = TRUE; </a:t>
            </a:r>
            <a:r>
              <a:rPr lang="en-US" altLang="zh-TW" sz="2500" dirty="0" smtClean="0">
                <a:latin typeface="Bookman Old Style" pitchFamily="18" charset="0"/>
              </a:rPr>
              <a:t>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4" idx="1"/>
          </p:cNvCxnSpPr>
          <p:nvPr/>
        </p:nvCxnSpPr>
        <p:spPr>
          <a:xfrm>
            <a:off x="5940152" y="4437112"/>
            <a:ext cx="711344" cy="35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508104" y="422108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>
            <a:off x="-1692696" y="3212976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124744" y="299695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 flipV="1">
            <a:off x="-2160748" y="5373216"/>
            <a:ext cx="118813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844824" y="537321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1" name="直線單箭頭接點 120"/>
          <p:cNvCxnSpPr>
            <a:endCxn id="117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</a:t>
            </a:r>
            <a:r>
              <a:rPr lang="en-US" altLang="zh-TW" sz="2500" b="1" dirty="0" smtClean="0">
                <a:latin typeface="Bookman Old Style" pitchFamily="18" charset="0"/>
              </a:rPr>
              <a:t>v = </a:t>
            </a:r>
            <a:r>
              <a:rPr lang="en-US" altLang="zh-TW" sz="2500" b="1" dirty="0" err="1" smtClean="0">
                <a:latin typeface="Bookman Old Style" pitchFamily="18" charset="0"/>
              </a:rPr>
              <a:t>deleteq</a:t>
            </a:r>
            <a:r>
              <a:rPr lang="en-US" altLang="zh-TW" sz="2500" b="1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>
            <a:off x="-2412776" y="393305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844824" y="371703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232756" y="3212976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916832" y="2780928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18" idx="1"/>
          </p:cNvCxnSpPr>
          <p:nvPr/>
        </p:nvCxnSpPr>
        <p:spPr>
          <a:xfrm flipV="1">
            <a:off x="5724128" y="4788416"/>
            <a:ext cx="2367528" cy="656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292080" y="522920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3" idx="2"/>
          </p:cNvCxnSpPr>
          <p:nvPr/>
        </p:nvCxnSpPr>
        <p:spPr>
          <a:xfrm flipV="1">
            <a:off x="6120172" y="3933056"/>
            <a:ext cx="118813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436096" y="378904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18" idx="1"/>
          </p:cNvCxnSpPr>
          <p:nvPr/>
        </p:nvCxnSpPr>
        <p:spPr>
          <a:xfrm flipV="1">
            <a:off x="5724128" y="4788416"/>
            <a:ext cx="2367528" cy="656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292080" y="522920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3" idx="2"/>
          </p:cNvCxnSpPr>
          <p:nvPr/>
        </p:nvCxnSpPr>
        <p:spPr>
          <a:xfrm flipV="1">
            <a:off x="6120172" y="3933056"/>
            <a:ext cx="118813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436096" y="378904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2"/>
          </p:cNvCxnSpPr>
          <p:nvPr/>
        </p:nvCxnSpPr>
        <p:spPr>
          <a:xfrm flipV="1">
            <a:off x="6084168" y="3933056"/>
            <a:ext cx="1224136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652120" y="386104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20" idx="1"/>
          </p:cNvCxnSpPr>
          <p:nvPr/>
        </p:nvCxnSpPr>
        <p:spPr>
          <a:xfrm>
            <a:off x="5472100" y="4869160"/>
            <a:ext cx="2331524" cy="711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788024" y="443711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23713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v</a:t>
            </a:r>
            <a:r>
              <a:rPr lang="en-US" altLang="zh-TW" sz="2500" b="1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2"/>
          </p:cNvCxnSpPr>
          <p:nvPr/>
        </p:nvCxnSpPr>
        <p:spPr>
          <a:xfrm>
            <a:off x="6012160" y="450912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796136" y="407707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113" name="矩形 112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0" name="直線單箭頭接點 129"/>
          <p:cNvCxnSpPr>
            <a:stCxn id="119" idx="1"/>
            <a:endCxn id="121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endCxn id="117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2"/>
          </p:cNvCxnSpPr>
          <p:nvPr/>
        </p:nvCxnSpPr>
        <p:spPr>
          <a:xfrm flipV="1">
            <a:off x="6084168" y="3933056"/>
            <a:ext cx="1224136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652120" y="386104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20" idx="1"/>
          </p:cNvCxnSpPr>
          <p:nvPr/>
        </p:nvCxnSpPr>
        <p:spPr>
          <a:xfrm>
            <a:off x="5472100" y="4869160"/>
            <a:ext cx="2331524" cy="711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788024" y="443711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b="1" dirty="0" err="1" smtClean="0">
                <a:latin typeface="Bookman Old Style" pitchFamily="18" charset="0"/>
              </a:rPr>
              <a:t>addq</a:t>
            </a:r>
            <a:r>
              <a:rPr lang="en-US" altLang="zh-TW" sz="2500" b="1" dirty="0" smtClean="0">
                <a:latin typeface="Bookman Old Style" pitchFamily="18" charset="0"/>
              </a:rPr>
              <a:t>(w-&gt;vertex);     </a:t>
            </a:r>
            <a:r>
              <a:rPr lang="en-US" altLang="zh-TW" sz="2500" dirty="0" smtClean="0">
                <a:latin typeface="Bookman Old Style" pitchFamily="18" charset="0"/>
              </a:rPr>
              <a:t>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2"/>
          </p:cNvCxnSpPr>
          <p:nvPr/>
        </p:nvCxnSpPr>
        <p:spPr>
          <a:xfrm flipV="1">
            <a:off x="6084168" y="3933056"/>
            <a:ext cx="1224136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652120" y="386104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20" idx="1"/>
          </p:cNvCxnSpPr>
          <p:nvPr/>
        </p:nvCxnSpPr>
        <p:spPr>
          <a:xfrm>
            <a:off x="5472100" y="4869160"/>
            <a:ext cx="2331524" cy="711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788024" y="443711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</a:t>
            </a:r>
            <a:r>
              <a:rPr lang="en-US" altLang="zh-TW" sz="2500" b="1" dirty="0" smtClean="0">
                <a:latin typeface="Bookman Old Style" pitchFamily="18" charset="0"/>
              </a:rPr>
              <a:t>visited[w-&gt;vertex] = TRUE</a:t>
            </a:r>
            <a:r>
              <a:rPr lang="en-US" altLang="zh-TW" sz="2500" dirty="0" smtClean="0">
                <a:latin typeface="Bookman Old Style" pitchFamily="18" charset="0"/>
              </a:rPr>
              <a:t>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3" idx="2"/>
          </p:cNvCxnSpPr>
          <p:nvPr/>
        </p:nvCxnSpPr>
        <p:spPr>
          <a:xfrm flipV="1">
            <a:off x="6084168" y="3933056"/>
            <a:ext cx="1224136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652120" y="386104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20" idx="1"/>
          </p:cNvCxnSpPr>
          <p:nvPr/>
        </p:nvCxnSpPr>
        <p:spPr>
          <a:xfrm>
            <a:off x="5472100" y="4869160"/>
            <a:ext cx="2331524" cy="711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788024" y="443711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20" idx="2"/>
          </p:cNvCxnSpPr>
          <p:nvPr/>
        </p:nvCxnSpPr>
        <p:spPr>
          <a:xfrm>
            <a:off x="6372200" y="4221088"/>
            <a:ext cx="1368152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940152" y="400506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9" idx="2"/>
          </p:cNvCxnSpPr>
          <p:nvPr/>
        </p:nvCxnSpPr>
        <p:spPr>
          <a:xfrm flipV="1">
            <a:off x="5328084" y="5733256"/>
            <a:ext cx="306034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94928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20" idx="2"/>
          </p:cNvCxnSpPr>
          <p:nvPr/>
        </p:nvCxnSpPr>
        <p:spPr>
          <a:xfrm>
            <a:off x="6372200" y="4221088"/>
            <a:ext cx="1368152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940152" y="400506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9" idx="2"/>
          </p:cNvCxnSpPr>
          <p:nvPr/>
        </p:nvCxnSpPr>
        <p:spPr>
          <a:xfrm flipV="1">
            <a:off x="5328084" y="5733256"/>
            <a:ext cx="306034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94928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</a:t>
            </a:r>
            <a:r>
              <a:rPr lang="en-US" altLang="zh-TW" sz="2500" b="1" dirty="0" err="1" smtClean="0">
                <a:latin typeface="Bookman Old Style" pitchFamily="18" charset="0"/>
              </a:rPr>
              <a:t>addq</a:t>
            </a:r>
            <a:r>
              <a:rPr lang="en-US" altLang="zh-TW" sz="2500" b="1" dirty="0" smtClean="0">
                <a:latin typeface="Bookman Old Style" pitchFamily="18" charset="0"/>
              </a:rPr>
              <a:t>(w-&gt;vertex);     </a:t>
            </a:r>
            <a:r>
              <a:rPr lang="en-US" altLang="zh-TW" sz="2500" dirty="0" smtClean="0">
                <a:latin typeface="Bookman Old Style" pitchFamily="18" charset="0"/>
              </a:rPr>
              <a:t>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20" idx="2"/>
          </p:cNvCxnSpPr>
          <p:nvPr/>
        </p:nvCxnSpPr>
        <p:spPr>
          <a:xfrm>
            <a:off x="6372200" y="4221088"/>
            <a:ext cx="1368152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940152" y="400506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9" idx="2"/>
          </p:cNvCxnSpPr>
          <p:nvPr/>
        </p:nvCxnSpPr>
        <p:spPr>
          <a:xfrm flipV="1">
            <a:off x="5328084" y="5733256"/>
            <a:ext cx="306034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94928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</a:t>
            </a:r>
            <a:r>
              <a:rPr lang="en-US" altLang="zh-TW" sz="2500" b="1" dirty="0" smtClean="0">
                <a:latin typeface="Bookman Old Style" pitchFamily="18" charset="0"/>
              </a:rPr>
              <a:t>    visited[w-&gt;vertex] = TRUE; </a:t>
            </a:r>
            <a:r>
              <a:rPr lang="en-US" altLang="zh-TW" sz="2500" dirty="0" smtClean="0">
                <a:latin typeface="Bookman Old Style" pitchFamily="18" charset="0"/>
              </a:rPr>
              <a:t>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20" idx="2"/>
          </p:cNvCxnSpPr>
          <p:nvPr/>
        </p:nvCxnSpPr>
        <p:spPr>
          <a:xfrm>
            <a:off x="6372200" y="4221088"/>
            <a:ext cx="1368152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940152" y="400506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9" idx="2"/>
          </p:cNvCxnSpPr>
          <p:nvPr/>
        </p:nvCxnSpPr>
        <p:spPr>
          <a:xfrm flipV="1">
            <a:off x="5328084" y="5733256"/>
            <a:ext cx="306034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94928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</a:t>
            </a:r>
            <a:r>
              <a:rPr lang="en-US" altLang="zh-TW" sz="2500" b="1" dirty="0" smtClean="0">
                <a:solidFill>
                  <a:srgbClr val="C00000"/>
                </a:solidFill>
                <a:latin typeface="Bookman Old Style" pitchFamily="18" charset="0"/>
              </a:rPr>
              <a:t>w</a:t>
            </a:r>
            <a:r>
              <a:rPr lang="en-US" altLang="zh-TW" sz="2500" b="1" dirty="0" smtClean="0">
                <a:latin typeface="Bookman Old Style" pitchFamily="18" charset="0"/>
              </a:rPr>
              <a:t>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304764" y="5733256"/>
            <a:ext cx="68407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988840" y="5301208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18" idx="7"/>
          </p:cNvCxnSpPr>
          <p:nvPr/>
        </p:nvCxnSpPr>
        <p:spPr>
          <a:xfrm flipH="1">
            <a:off x="8397160" y="4077072"/>
            <a:ext cx="279296" cy="7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8244408" y="3861048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</a:t>
            </a:r>
            <a:r>
              <a:rPr lang="en-US" altLang="zh-TW" sz="2500" b="1" dirty="0" smtClean="0">
                <a:latin typeface="Bookman Old Style" pitchFamily="18" charset="0"/>
              </a:rPr>
              <a:t>v = </a:t>
            </a:r>
            <a:r>
              <a:rPr lang="en-US" altLang="zh-TW" sz="2500" b="1" dirty="0" err="1" smtClean="0">
                <a:latin typeface="Bookman Old Style" pitchFamily="18" charset="0"/>
              </a:rPr>
              <a:t>deleteq</a:t>
            </a:r>
            <a:r>
              <a:rPr lang="en-US" altLang="zh-TW" sz="2500" b="1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2268760" y="3789040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700808" y="364502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160748" y="3140968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844824" y="270892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7" idx="1"/>
          </p:cNvCxnSpPr>
          <p:nvPr/>
        </p:nvCxnSpPr>
        <p:spPr>
          <a:xfrm>
            <a:off x="5508104" y="5373216"/>
            <a:ext cx="855360" cy="207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5076056" y="5157192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7" idx="0"/>
          </p:cNvCxnSpPr>
          <p:nvPr/>
        </p:nvCxnSpPr>
        <p:spPr>
          <a:xfrm>
            <a:off x="5652120" y="4653136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220072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4" idx="0"/>
          </p:cNvCxnSpPr>
          <p:nvPr/>
        </p:nvCxnSpPr>
        <p:spPr>
          <a:xfrm>
            <a:off x="6192180" y="4149080"/>
            <a:ext cx="61206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508104" y="371703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7" idx="1"/>
          </p:cNvCxnSpPr>
          <p:nvPr/>
        </p:nvCxnSpPr>
        <p:spPr>
          <a:xfrm>
            <a:off x="5508104" y="5373216"/>
            <a:ext cx="855360" cy="207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5076056" y="5157192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(“%</a:t>
            </a:r>
            <a:r>
              <a:rPr lang="en-US" altLang="zh-TW" sz="2500" b="1" dirty="0" err="1" smtClean="0">
                <a:latin typeface="Bookman Old Style" pitchFamily="18" charset="0"/>
              </a:rPr>
              <a:t>d”,v</a:t>
            </a:r>
            <a:r>
              <a:rPr lang="en-US" altLang="zh-TW" sz="2500" b="1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1" idx="2"/>
          </p:cNvCxnSpPr>
          <p:nvPr/>
        </p:nvCxnSpPr>
        <p:spPr>
          <a:xfrm>
            <a:off x="6012160" y="450912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796136" y="407707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</a:t>
            </a:r>
            <a:r>
              <a:rPr lang="en-US" altLang="zh-TW" sz="2500" dirty="0" smtClean="0">
                <a:latin typeface="Bookman Old Style" pitchFamily="18" charset="0"/>
              </a:rPr>
              <a:t>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7" idx="0"/>
          </p:cNvCxnSpPr>
          <p:nvPr/>
        </p:nvCxnSpPr>
        <p:spPr>
          <a:xfrm>
            <a:off x="5652120" y="4653136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220072" y="443711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4" idx="0"/>
          </p:cNvCxnSpPr>
          <p:nvPr/>
        </p:nvCxnSpPr>
        <p:spPr>
          <a:xfrm>
            <a:off x="6192180" y="4149080"/>
            <a:ext cx="61206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508104" y="371703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7" idx="1"/>
          </p:cNvCxnSpPr>
          <p:nvPr/>
        </p:nvCxnSpPr>
        <p:spPr>
          <a:xfrm>
            <a:off x="5508104" y="5373216"/>
            <a:ext cx="855360" cy="207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5076056" y="5157192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4" idx="1"/>
          </p:cNvCxnSpPr>
          <p:nvPr/>
        </p:nvCxnSpPr>
        <p:spPr>
          <a:xfrm>
            <a:off x="5868144" y="4293096"/>
            <a:ext cx="783352" cy="495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436096" y="407707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0" idx="2"/>
          </p:cNvCxnSpPr>
          <p:nvPr/>
        </p:nvCxnSpPr>
        <p:spPr>
          <a:xfrm>
            <a:off x="5544108" y="6381328"/>
            <a:ext cx="183620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860032" y="594928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7" idx="1"/>
          </p:cNvCxnSpPr>
          <p:nvPr/>
        </p:nvCxnSpPr>
        <p:spPr>
          <a:xfrm>
            <a:off x="5508104" y="5373216"/>
            <a:ext cx="855360" cy="207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5076056" y="5157192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{ </a:t>
            </a:r>
            <a:r>
              <a:rPr lang="en-US" altLang="zh-TW" sz="2500" b="1" dirty="0" err="1" smtClean="0">
                <a:latin typeface="Bookman Old Style" pitchFamily="18" charset="0"/>
              </a:rPr>
              <a:t>printf</a:t>
            </a:r>
            <a:r>
              <a:rPr lang="en-US" altLang="zh-TW" sz="2500" b="1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4" idx="1"/>
          </p:cNvCxnSpPr>
          <p:nvPr/>
        </p:nvCxnSpPr>
        <p:spPr>
          <a:xfrm>
            <a:off x="5868144" y="4293096"/>
            <a:ext cx="783352" cy="495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436096" y="407707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0" idx="2"/>
          </p:cNvCxnSpPr>
          <p:nvPr/>
        </p:nvCxnSpPr>
        <p:spPr>
          <a:xfrm>
            <a:off x="5544108" y="6381328"/>
            <a:ext cx="183620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860032" y="594928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7" idx="1"/>
          </p:cNvCxnSpPr>
          <p:nvPr/>
        </p:nvCxnSpPr>
        <p:spPr>
          <a:xfrm>
            <a:off x="5508104" y="5373216"/>
            <a:ext cx="855360" cy="207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5076056" y="5157192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b="1" dirty="0" err="1" smtClean="0">
                <a:latin typeface="Bookman Old Style" pitchFamily="18" charset="0"/>
              </a:rPr>
              <a:t>addq</a:t>
            </a:r>
            <a:r>
              <a:rPr lang="en-US" altLang="zh-TW" sz="2500" b="1" dirty="0" smtClean="0">
                <a:latin typeface="Bookman Old Style" pitchFamily="18" charset="0"/>
              </a:rPr>
              <a:t>(w-&gt;vertex);     </a:t>
            </a:r>
            <a:r>
              <a:rPr lang="en-US" altLang="zh-TW" sz="2500" dirty="0" smtClean="0">
                <a:latin typeface="Bookman Old Style" pitchFamily="18" charset="0"/>
              </a:rPr>
              <a:t>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4" idx="1"/>
          </p:cNvCxnSpPr>
          <p:nvPr/>
        </p:nvCxnSpPr>
        <p:spPr>
          <a:xfrm>
            <a:off x="5868144" y="4293096"/>
            <a:ext cx="783352" cy="495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436096" y="407707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0" idx="2"/>
          </p:cNvCxnSpPr>
          <p:nvPr/>
        </p:nvCxnSpPr>
        <p:spPr>
          <a:xfrm>
            <a:off x="5544108" y="6381328"/>
            <a:ext cx="183620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860032" y="594928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7" idx="1"/>
          </p:cNvCxnSpPr>
          <p:nvPr/>
        </p:nvCxnSpPr>
        <p:spPr>
          <a:xfrm>
            <a:off x="5508104" y="5373216"/>
            <a:ext cx="855360" cy="207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5076056" y="5157192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</a:t>
            </a:r>
            <a:r>
              <a:rPr lang="en-US" altLang="zh-TW" sz="2500" b="1" dirty="0" smtClean="0">
                <a:latin typeface="Bookman Old Style" pitchFamily="18" charset="0"/>
              </a:rPr>
              <a:t>visited[w-&gt;vertex] = TRUE</a:t>
            </a:r>
            <a:r>
              <a:rPr lang="en-US" altLang="zh-TW" sz="2500" dirty="0" smtClean="0">
                <a:latin typeface="Bookman Old Style" pitchFamily="18" charset="0"/>
              </a:rPr>
              <a:t>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4" idx="1"/>
          </p:cNvCxnSpPr>
          <p:nvPr/>
        </p:nvCxnSpPr>
        <p:spPr>
          <a:xfrm>
            <a:off x="5868144" y="4293096"/>
            <a:ext cx="783352" cy="495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436096" y="407707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0" idx="2"/>
          </p:cNvCxnSpPr>
          <p:nvPr/>
        </p:nvCxnSpPr>
        <p:spPr>
          <a:xfrm>
            <a:off x="5544108" y="6381328"/>
            <a:ext cx="183620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860032" y="594928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7" idx="1"/>
          </p:cNvCxnSpPr>
          <p:nvPr/>
        </p:nvCxnSpPr>
        <p:spPr>
          <a:xfrm>
            <a:off x="5508104" y="5373216"/>
            <a:ext cx="855360" cy="207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5076056" y="5157192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</a:t>
            </a:r>
            <a:r>
              <a:rPr lang="en-US" altLang="zh-TW" sz="2500" b="1" dirty="0" smtClean="0">
                <a:solidFill>
                  <a:srgbClr val="C00000"/>
                </a:solidFill>
                <a:latin typeface="Bookman Old Style" pitchFamily="18" charset="0"/>
              </a:rPr>
              <a:t>w</a:t>
            </a:r>
            <a:r>
              <a:rPr lang="en-US" altLang="zh-TW" sz="2500" b="1" dirty="0" smtClean="0">
                <a:latin typeface="Bookman Old Style" pitchFamily="18" charset="0"/>
              </a:rPr>
              <a:t>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</a:t>
            </a:r>
            <a:r>
              <a:rPr lang="en-US" altLang="zh-TW" sz="2500" dirty="0" smtClean="0">
                <a:latin typeface="Bookman Old Style" pitchFamily="18" charset="0"/>
              </a:rPr>
              <a:t>if ( !visited[w-&gt;vertex]) 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2268760" y="3789040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700808" y="364502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160748" y="3140968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844824" y="270892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29" name="直線單箭頭接點 128"/>
          <p:cNvCxnSpPr>
            <a:stCxn id="138" idx="3"/>
            <a:endCxn id="7" idx="1"/>
          </p:cNvCxnSpPr>
          <p:nvPr/>
        </p:nvCxnSpPr>
        <p:spPr>
          <a:xfrm>
            <a:off x="5508104" y="5373216"/>
            <a:ext cx="855360" cy="207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8" name="矩形 137"/>
          <p:cNvSpPr/>
          <p:nvPr/>
        </p:nvSpPr>
        <p:spPr>
          <a:xfrm>
            <a:off x="5076056" y="5157192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</a:t>
            </a:r>
            <a:r>
              <a:rPr lang="en-US" altLang="zh-TW" sz="2500" b="1" dirty="0" smtClean="0">
                <a:latin typeface="Bookman Old Style" pitchFamily="18" charset="0"/>
              </a:rPr>
              <a:t>v = </a:t>
            </a:r>
            <a:r>
              <a:rPr lang="en-US" altLang="zh-TW" sz="2500" b="1" dirty="0" err="1" smtClean="0">
                <a:latin typeface="Bookman Old Style" pitchFamily="18" charset="0"/>
              </a:rPr>
              <a:t>deleteq</a:t>
            </a:r>
            <a:r>
              <a:rPr lang="en-US" altLang="zh-TW" sz="2500" b="1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6" idx="1"/>
          </p:cNvCxnSpPr>
          <p:nvPr/>
        </p:nvCxnSpPr>
        <p:spPr>
          <a:xfrm>
            <a:off x="5580112" y="4725144"/>
            <a:ext cx="1431424" cy="85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148064" y="450912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1764704" y="314096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196752" y="321297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088740" y="5805264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772816" y="537321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</a:t>
            </a:r>
            <a:r>
              <a:rPr lang="en-US" altLang="zh-TW" sz="2500" b="1" dirty="0" smtClean="0">
                <a:latin typeface="Bookman Old Style" pitchFamily="18" charset="0"/>
              </a:rPr>
              <a:t>if ( !visited[w-&gt;vertex]</a:t>
            </a:r>
            <a:r>
              <a:rPr lang="en-US" altLang="zh-TW" sz="2500" dirty="0" smtClean="0">
                <a:latin typeface="Bookman Old Style" pitchFamily="18" charset="0"/>
              </a:rPr>
              <a:t>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6" idx="3"/>
          </p:cNvCxnSpPr>
          <p:nvPr/>
        </p:nvCxnSpPr>
        <p:spPr>
          <a:xfrm flipV="1">
            <a:off x="5940152" y="5886008"/>
            <a:ext cx="1071384" cy="279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508104" y="594928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6048164" y="4365104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364088" y="393305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121" idx="3"/>
          </p:cNvCxnSpPr>
          <p:nvPr/>
        </p:nvCxnSpPr>
        <p:spPr>
          <a:xfrm>
            <a:off x="5580112" y="4725144"/>
            <a:ext cx="1431424" cy="85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1" name="矩形 120"/>
          <p:cNvSpPr/>
          <p:nvPr/>
        </p:nvSpPr>
        <p:spPr>
          <a:xfrm>
            <a:off x="5148064" y="450912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</a:t>
            </a:r>
            <a:r>
              <a:rPr lang="en-US" altLang="zh-TW" sz="2500" dirty="0" smtClean="0">
                <a:latin typeface="Bookman Old Style" pitchFamily="18" charset="0"/>
              </a:rPr>
              <a:t>])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4" idx="1"/>
          </p:cNvCxnSpPr>
          <p:nvPr/>
        </p:nvCxnSpPr>
        <p:spPr>
          <a:xfrm>
            <a:off x="6228184" y="4221088"/>
            <a:ext cx="423312" cy="567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5796136" y="4005064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0" idx="2"/>
          </p:cNvCxnSpPr>
          <p:nvPr/>
        </p:nvCxnSpPr>
        <p:spPr>
          <a:xfrm>
            <a:off x="5400092" y="6237312"/>
            <a:ext cx="198022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716016" y="580526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17" name="直線單箭頭接點 116"/>
          <p:cNvCxnSpPr>
            <a:stCxn id="121" idx="3"/>
          </p:cNvCxnSpPr>
          <p:nvPr/>
        </p:nvCxnSpPr>
        <p:spPr>
          <a:xfrm>
            <a:off x="5580112" y="4725144"/>
            <a:ext cx="1431424" cy="85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1" name="矩形 120"/>
          <p:cNvSpPr/>
          <p:nvPr/>
        </p:nvSpPr>
        <p:spPr>
          <a:xfrm>
            <a:off x="5148064" y="450912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for ( w = graph[v]; </a:t>
            </a:r>
            <a:r>
              <a:rPr lang="en-US" altLang="zh-TW" sz="2500" b="1" dirty="0" smtClean="0">
                <a:solidFill>
                  <a:srgbClr val="C00000"/>
                </a:solidFill>
                <a:latin typeface="Bookman Old Style" pitchFamily="18" charset="0"/>
              </a:rPr>
              <a:t>w</a:t>
            </a:r>
            <a:r>
              <a:rPr lang="en-US" altLang="zh-TW" sz="2500" b="1" dirty="0" smtClean="0">
                <a:latin typeface="Bookman Old Style" pitchFamily="18" charset="0"/>
              </a:rPr>
              <a:t>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1764704" y="314096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196752" y="321297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016732" y="5589240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700808" y="515719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cxnSp>
        <p:nvCxnSpPr>
          <p:cNvPr id="117" name="直線單箭頭接點 116"/>
          <p:cNvCxnSpPr>
            <a:stCxn id="121" idx="3"/>
          </p:cNvCxnSpPr>
          <p:nvPr/>
        </p:nvCxnSpPr>
        <p:spPr>
          <a:xfrm>
            <a:off x="5580112" y="4725144"/>
            <a:ext cx="1431424" cy="85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1" name="矩形 120"/>
          <p:cNvSpPr/>
          <p:nvPr/>
        </p:nvSpPr>
        <p:spPr>
          <a:xfrm>
            <a:off x="5148064" y="450912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  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        </a:t>
            </a:r>
            <a:r>
              <a:rPr lang="en-US" altLang="zh-TW" sz="2500" dirty="0" err="1" smtClean="0">
                <a:latin typeface="Bookman Old Style" pitchFamily="18" charset="0"/>
              </a:rPr>
              <a:t>dfs</a:t>
            </a:r>
            <a:r>
              <a:rPr lang="en-US" altLang="zh-TW" sz="2500" dirty="0" smtClean="0">
                <a:latin typeface="Bookman Old Style" pitchFamily="18" charset="0"/>
              </a:rPr>
              <a:t>(w-&gt;vertex)</a:t>
            </a:r>
            <a:endParaRPr lang="zh-TW" altLang="en-US" sz="2500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7" idx="2"/>
          </p:cNvCxnSpPr>
          <p:nvPr/>
        </p:nvCxnSpPr>
        <p:spPr>
          <a:xfrm>
            <a:off x="6156176" y="450912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13" idx="2"/>
            <a:endCxn id="3" idx="0"/>
          </p:cNvCxnSpPr>
          <p:nvPr/>
        </p:nvCxnSpPr>
        <p:spPr>
          <a:xfrm flipH="1">
            <a:off x="7524328" y="3212976"/>
            <a:ext cx="61206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452320" y="2780928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5940152" y="407707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</a:t>
            </a:r>
            <a:r>
              <a:rPr lang="en-US" altLang="zh-TW" sz="2500" b="1" dirty="0" smtClean="0">
                <a:latin typeface="Bookman Old Style" pitchFamily="18" charset="0"/>
              </a:rPr>
              <a:t>v = </a:t>
            </a:r>
            <a:r>
              <a:rPr lang="en-US" altLang="zh-TW" sz="2500" b="1" dirty="0" err="1" smtClean="0">
                <a:latin typeface="Bookman Old Style" pitchFamily="18" charset="0"/>
              </a:rPr>
              <a:t>deleteq</a:t>
            </a:r>
            <a:r>
              <a:rPr lang="en-US" altLang="zh-TW" sz="2500" b="1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20" idx="1"/>
          </p:cNvCxnSpPr>
          <p:nvPr/>
        </p:nvCxnSpPr>
        <p:spPr>
          <a:xfrm>
            <a:off x="5580112" y="4221088"/>
            <a:ext cx="2223512" cy="1359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148064" y="4005064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1764704" y="314096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196752" y="321297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016732" y="5589240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700808" y="515719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20" idx="1"/>
          </p:cNvCxnSpPr>
          <p:nvPr/>
        </p:nvCxnSpPr>
        <p:spPr>
          <a:xfrm>
            <a:off x="5580112" y="4221088"/>
            <a:ext cx="2223512" cy="1359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148064" y="4005064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20" idx="1"/>
          </p:cNvCxnSpPr>
          <p:nvPr/>
        </p:nvCxnSpPr>
        <p:spPr>
          <a:xfrm>
            <a:off x="6804248" y="4293096"/>
            <a:ext cx="999376" cy="1287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6372200" y="407707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8" idx="0"/>
          </p:cNvCxnSpPr>
          <p:nvPr/>
        </p:nvCxnSpPr>
        <p:spPr>
          <a:xfrm flipH="1">
            <a:off x="8244408" y="4149080"/>
            <a:ext cx="21551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775848" y="371703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20" idx="1"/>
          </p:cNvCxnSpPr>
          <p:nvPr/>
        </p:nvCxnSpPr>
        <p:spPr>
          <a:xfrm>
            <a:off x="5580112" y="4221088"/>
            <a:ext cx="2223512" cy="1359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148064" y="4005064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18" idx="7"/>
          </p:cNvCxnSpPr>
          <p:nvPr/>
        </p:nvCxnSpPr>
        <p:spPr>
          <a:xfrm flipH="1">
            <a:off x="8397160" y="4077072"/>
            <a:ext cx="495320" cy="711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8460432" y="3861048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0" idx="2"/>
          </p:cNvCxnSpPr>
          <p:nvPr/>
        </p:nvCxnSpPr>
        <p:spPr>
          <a:xfrm>
            <a:off x="5328084" y="6165304"/>
            <a:ext cx="20522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4008" y="5733256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</a:t>
            </a:r>
            <a:r>
              <a:rPr lang="en-US" altLang="zh-TW" sz="2500" b="1" dirty="0" smtClean="0">
                <a:solidFill>
                  <a:srgbClr val="C00000"/>
                </a:solidFill>
                <a:latin typeface="Bookman Old Style" pitchFamily="18" charset="0"/>
              </a:rPr>
              <a:t>w</a:t>
            </a:r>
            <a:r>
              <a:rPr lang="en-US" altLang="zh-TW" sz="2500" b="1" dirty="0" smtClean="0">
                <a:latin typeface="Bookman Old Style" pitchFamily="18" charset="0"/>
              </a:rPr>
              <a:t>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20" idx="1"/>
          </p:cNvCxnSpPr>
          <p:nvPr/>
        </p:nvCxnSpPr>
        <p:spPr>
          <a:xfrm>
            <a:off x="5580112" y="4221088"/>
            <a:ext cx="2223512" cy="1359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5148064" y="4005064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1764704" y="314096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196752" y="321297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016732" y="5589240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700808" y="515719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</a:t>
            </a:r>
            <a:r>
              <a:rPr lang="en-US" altLang="zh-TW" sz="2500" b="1" dirty="0" smtClean="0">
                <a:latin typeface="Bookman Old Style" pitchFamily="18" charset="0"/>
              </a:rPr>
              <a:t>v = </a:t>
            </a:r>
            <a:r>
              <a:rPr lang="en-US" altLang="zh-TW" sz="2500" b="1" dirty="0" err="1" smtClean="0">
                <a:latin typeface="Bookman Old Style" pitchFamily="18" charset="0"/>
              </a:rPr>
              <a:t>deleteq</a:t>
            </a:r>
            <a:r>
              <a:rPr lang="en-US" altLang="zh-TW" sz="2500" b="1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19" idx="1"/>
          </p:cNvCxnSpPr>
          <p:nvPr/>
        </p:nvCxnSpPr>
        <p:spPr>
          <a:xfrm>
            <a:off x="6876256" y="4005064"/>
            <a:ext cx="1575440" cy="1575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444208" y="378904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1764704" y="314096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196752" y="321297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016732" y="5589240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700808" y="515719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19" idx="1"/>
          </p:cNvCxnSpPr>
          <p:nvPr/>
        </p:nvCxnSpPr>
        <p:spPr>
          <a:xfrm>
            <a:off x="6876256" y="4005064"/>
            <a:ext cx="1575440" cy="1575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444208" y="378904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19" idx="5"/>
          </p:cNvCxnSpPr>
          <p:nvPr/>
        </p:nvCxnSpPr>
        <p:spPr>
          <a:xfrm flipH="1" flipV="1">
            <a:off x="8757200" y="5886008"/>
            <a:ext cx="63272" cy="755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8388424" y="642595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8" idx="1"/>
          </p:cNvCxnSpPr>
          <p:nvPr/>
        </p:nvCxnSpPr>
        <p:spPr>
          <a:xfrm>
            <a:off x="5400092" y="4221088"/>
            <a:ext cx="2691564" cy="567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716016" y="378904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  if ( !visited[w-&gt;vertex])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19" idx="1"/>
          </p:cNvCxnSpPr>
          <p:nvPr/>
        </p:nvCxnSpPr>
        <p:spPr>
          <a:xfrm>
            <a:off x="6876256" y="4005064"/>
            <a:ext cx="1575440" cy="1575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444208" y="378904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  <a:endCxn id="18" idx="7"/>
          </p:cNvCxnSpPr>
          <p:nvPr/>
        </p:nvCxnSpPr>
        <p:spPr>
          <a:xfrm flipH="1">
            <a:off x="8397160" y="4005064"/>
            <a:ext cx="351304" cy="78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8316416" y="3789040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  <a:endCxn id="10" idx="2"/>
          </p:cNvCxnSpPr>
          <p:nvPr/>
        </p:nvCxnSpPr>
        <p:spPr>
          <a:xfrm>
            <a:off x="5544108" y="6425952"/>
            <a:ext cx="1836204" cy="17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860032" y="5993904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while(front){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for ( w = graph[v]; </a:t>
            </a:r>
            <a:r>
              <a:rPr lang="en-US" altLang="zh-TW" sz="2500" b="1" dirty="0" smtClean="0">
                <a:solidFill>
                  <a:srgbClr val="C00000"/>
                </a:solidFill>
                <a:latin typeface="Bookman Old Style" pitchFamily="18" charset="0"/>
              </a:rPr>
              <a:t>w</a:t>
            </a:r>
            <a:r>
              <a:rPr lang="en-US" altLang="zh-TW" sz="2500" b="1" dirty="0" smtClean="0">
                <a:latin typeface="Bookman Old Style" pitchFamily="18" charset="0"/>
              </a:rPr>
              <a:t>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19" idx="1"/>
          </p:cNvCxnSpPr>
          <p:nvPr/>
        </p:nvCxnSpPr>
        <p:spPr>
          <a:xfrm>
            <a:off x="6876256" y="4005064"/>
            <a:ext cx="1575440" cy="1575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444208" y="378904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1764704" y="314096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196752" y="321297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016732" y="5589240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700808" y="515719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88368" y="8043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717032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658822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94826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630019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7380312" y="63813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725144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388424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0352" y="551723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5093920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5093920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949280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949280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4085808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40050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3651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7251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8518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44522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80526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52534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40050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40050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149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55577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5816" y="43651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7251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8691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8518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44522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80526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9492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16530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89" idx="1"/>
          </p:cNvCxnSpPr>
          <p:nvPr/>
        </p:nvCxnSpPr>
        <p:spPr>
          <a:xfrm>
            <a:off x="971600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6693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525344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6693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8518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44522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8052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5253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3651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7251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949280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949280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88368" y="369972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36240" y="379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88368" y="8005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36240" y="802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queue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51520" y="1700808"/>
            <a:ext cx="8640960" cy="1862048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while(</a:t>
            </a:r>
            <a:r>
              <a:rPr lang="en-US" altLang="zh-TW" sz="2500" b="1" dirty="0" smtClean="0">
                <a:latin typeface="Bookman Old Style" pitchFamily="18" charset="0"/>
              </a:rPr>
              <a:t>front</a:t>
            </a:r>
            <a:r>
              <a:rPr lang="en-US" altLang="zh-TW" sz="2500" dirty="0" smtClean="0">
                <a:latin typeface="Bookman Old Style" pitchFamily="18" charset="0"/>
              </a:rPr>
              <a:t>){     v = </a:t>
            </a:r>
            <a:r>
              <a:rPr lang="en-US" altLang="zh-TW" sz="2500" dirty="0" err="1" smtClean="0">
                <a:latin typeface="Bookman Old Style" pitchFamily="18" charset="0"/>
              </a:rPr>
              <a:t>deleteq</a:t>
            </a:r>
            <a:r>
              <a:rPr lang="en-US" altLang="zh-TW" sz="2500" dirty="0" smtClean="0">
                <a:latin typeface="Bookman Old Style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for ( 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if ( !visited[w-&gt;vertex])</a:t>
            </a: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dirty="0" smtClean="0">
                <a:latin typeface="Bookman Old Style" pitchFamily="18" charset="0"/>
              </a:rPr>
              <a:t>{ </a:t>
            </a: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 (“%d”, w-&gt;vertex);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dirty="0" err="1" smtClean="0">
                <a:latin typeface="Bookman Old Style" pitchFamily="18" charset="0"/>
              </a:rPr>
              <a:t>addq</a:t>
            </a:r>
            <a:r>
              <a:rPr lang="en-US" altLang="zh-TW" sz="2500" dirty="0" smtClean="0">
                <a:latin typeface="Bookman Old Style" pitchFamily="18" charset="0"/>
              </a:rPr>
              <a:t>(w-&gt;vertex);     visited[w-&gt;vertex] = TRUE; }  }</a:t>
            </a:r>
            <a:endParaRPr lang="zh-TW" altLang="en-US" sz="2500" dirty="0">
              <a:latin typeface="Bookman Old Style" pitchFamily="18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1788368" y="1232560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36240" y="12340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cxnSp>
        <p:nvCxnSpPr>
          <p:cNvPr id="113" name="直線單箭頭接點 112"/>
          <p:cNvCxnSpPr>
            <a:stCxn id="119" idx="3"/>
            <a:endCxn id="19" idx="1"/>
          </p:cNvCxnSpPr>
          <p:nvPr/>
        </p:nvCxnSpPr>
        <p:spPr>
          <a:xfrm>
            <a:off x="6876256" y="4005064"/>
            <a:ext cx="1575440" cy="1575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9" name="矩形 118"/>
          <p:cNvSpPr/>
          <p:nvPr/>
        </p:nvSpPr>
        <p:spPr>
          <a:xfrm>
            <a:off x="6444208" y="3789040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0" name="直線單箭頭接點 129"/>
          <p:cNvCxnSpPr>
            <a:stCxn id="132" idx="3"/>
          </p:cNvCxnSpPr>
          <p:nvPr/>
        </p:nvCxnSpPr>
        <p:spPr>
          <a:xfrm flipV="1">
            <a:off x="-1764704" y="314096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-2196752" y="3212976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cxnSp>
        <p:nvCxnSpPr>
          <p:cNvPr id="134" name="直線單箭頭接點 133"/>
          <p:cNvCxnSpPr>
            <a:stCxn id="135" idx="3"/>
          </p:cNvCxnSpPr>
          <p:nvPr/>
        </p:nvCxnSpPr>
        <p:spPr>
          <a:xfrm flipV="1">
            <a:off x="-1692696" y="429309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5" name="矩形 134"/>
          <p:cNvSpPr/>
          <p:nvPr/>
        </p:nvSpPr>
        <p:spPr>
          <a:xfrm>
            <a:off x="-2124744" y="4293096"/>
            <a:ext cx="432048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v</a:t>
            </a:r>
            <a:endParaRPr lang="zh-TW" altLang="en-US" b="1" dirty="0"/>
          </a:p>
        </p:txBody>
      </p:sp>
      <p:cxnSp>
        <p:nvCxnSpPr>
          <p:cNvPr id="136" name="直線單箭頭接點 135"/>
          <p:cNvCxnSpPr>
            <a:stCxn id="137" idx="2"/>
          </p:cNvCxnSpPr>
          <p:nvPr/>
        </p:nvCxnSpPr>
        <p:spPr>
          <a:xfrm>
            <a:off x="-2016732" y="5589240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-2700808" y="5157192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179512" y="6165304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121" name="矩形 120"/>
          <p:cNvSpPr/>
          <p:nvPr/>
        </p:nvSpPr>
        <p:spPr>
          <a:xfrm>
            <a:off x="2915816" y="616530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763688" y="4462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7308304" y="35730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80312" y="6237312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4" idx="3"/>
            <a:endCxn id="7" idx="0"/>
          </p:cNvCxnSpPr>
          <p:nvPr/>
        </p:nvCxnSpPr>
        <p:spPr>
          <a:xfrm flipH="1">
            <a:off x="651621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6" idx="0"/>
          </p:cNvCxnSpPr>
          <p:nvPr/>
        </p:nvCxnSpPr>
        <p:spPr>
          <a:xfrm>
            <a:off x="695700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740352" y="5373216"/>
            <a:ext cx="432048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18" idx="3"/>
            <a:endCxn id="20" idx="0"/>
          </p:cNvCxnSpPr>
          <p:nvPr/>
        </p:nvCxnSpPr>
        <p:spPr>
          <a:xfrm flipH="1">
            <a:off x="7956376" y="4949904"/>
            <a:ext cx="135280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5"/>
            <a:endCxn id="19" idx="0"/>
          </p:cNvCxnSpPr>
          <p:nvPr/>
        </p:nvCxnSpPr>
        <p:spPr>
          <a:xfrm>
            <a:off x="8397160" y="4949904"/>
            <a:ext cx="207288" cy="4233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1"/>
            <a:endCxn id="6" idx="4"/>
          </p:cNvCxnSpPr>
          <p:nvPr/>
        </p:nvCxnSpPr>
        <p:spPr>
          <a:xfrm flipH="1" flipV="1">
            <a:off x="7164288" y="5805264"/>
            <a:ext cx="279296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7"/>
            <a:endCxn id="20" idx="4"/>
          </p:cNvCxnSpPr>
          <p:nvPr/>
        </p:nvCxnSpPr>
        <p:spPr>
          <a:xfrm flipV="1">
            <a:off x="7749088" y="5805264"/>
            <a:ext cx="207288" cy="49532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3"/>
            <a:endCxn id="4" idx="0"/>
          </p:cNvCxnSpPr>
          <p:nvPr/>
        </p:nvCxnSpPr>
        <p:spPr>
          <a:xfrm flipH="1">
            <a:off x="6804248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" idx="5"/>
            <a:endCxn id="18" idx="0"/>
          </p:cNvCxnSpPr>
          <p:nvPr/>
        </p:nvCxnSpPr>
        <p:spPr>
          <a:xfrm>
            <a:off x="7677080" y="3941792"/>
            <a:ext cx="567328" cy="63933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9512" y="39330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[ 0 ]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179512" y="4293096"/>
            <a:ext cx="792088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[ 1 ]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512" y="46531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[ 2 ]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[ 3 ]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179512" y="537321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[ 4 ]</a:t>
            </a:r>
            <a:endParaRPr lang="zh-TW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179512" y="573325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[ 5 ]</a:t>
            </a:r>
            <a:endParaRPr lang="zh-TW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79512" y="609329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[ 6 ]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9512" y="6453336"/>
            <a:ext cx="79208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[ 7 ]</a:t>
            </a:r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147565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696" y="39330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55577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15816" y="39330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直線單箭頭接點 50"/>
          <p:cNvCxnSpPr>
            <a:stCxn id="45" idx="1"/>
            <a:endCxn id="48" idx="1"/>
          </p:cNvCxnSpPr>
          <p:nvPr/>
        </p:nvCxnSpPr>
        <p:spPr>
          <a:xfrm>
            <a:off x="1835696" y="40770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4" idx="1"/>
          </p:cNvCxnSpPr>
          <p:nvPr/>
        </p:nvCxnSpPr>
        <p:spPr>
          <a:xfrm>
            <a:off x="971600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47565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3569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915816" y="42930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>
            <a:stCxn id="35" idx="3"/>
            <a:endCxn id="54" idx="1"/>
          </p:cNvCxnSpPr>
          <p:nvPr/>
        </p:nvCxnSpPr>
        <p:spPr>
          <a:xfrm>
            <a:off x="97160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7565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569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55577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15816" y="46531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2" idx="1"/>
            <a:endCxn id="63" idx="1"/>
          </p:cNvCxnSpPr>
          <p:nvPr/>
        </p:nvCxnSpPr>
        <p:spPr>
          <a:xfrm>
            <a:off x="18356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6" idx="3"/>
            <a:endCxn id="61" idx="1"/>
          </p:cNvCxnSpPr>
          <p:nvPr/>
        </p:nvCxnSpPr>
        <p:spPr>
          <a:xfrm>
            <a:off x="971600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7565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35696" y="501317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5577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2" name="直線單箭頭接點 71"/>
          <p:cNvCxnSpPr>
            <a:stCxn id="69" idx="1"/>
            <a:endCxn id="70" idx="1"/>
          </p:cNvCxnSpPr>
          <p:nvPr/>
        </p:nvCxnSpPr>
        <p:spPr>
          <a:xfrm>
            <a:off x="1835696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7" idx="3"/>
            <a:endCxn id="68" idx="1"/>
          </p:cNvCxnSpPr>
          <p:nvPr/>
        </p:nvCxnSpPr>
        <p:spPr>
          <a:xfrm>
            <a:off x="971600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47565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1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537321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5577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79" name="直線單箭頭接點 78"/>
          <p:cNvCxnSpPr>
            <a:stCxn id="76" idx="1"/>
            <a:endCxn id="77" idx="1"/>
          </p:cNvCxnSpPr>
          <p:nvPr/>
        </p:nvCxnSpPr>
        <p:spPr>
          <a:xfrm>
            <a:off x="1835696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3"/>
            <a:endCxn id="75" idx="1"/>
          </p:cNvCxnSpPr>
          <p:nvPr/>
        </p:nvCxnSpPr>
        <p:spPr>
          <a:xfrm>
            <a:off x="971600" y="5517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7565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35696" y="573325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55577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stCxn id="83" idx="1"/>
            <a:endCxn id="84" idx="1"/>
          </p:cNvCxnSpPr>
          <p:nvPr/>
        </p:nvCxnSpPr>
        <p:spPr>
          <a:xfrm>
            <a:off x="1835696" y="58772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39" idx="3"/>
            <a:endCxn id="82" idx="1"/>
          </p:cNvCxnSpPr>
          <p:nvPr/>
        </p:nvCxnSpPr>
        <p:spPr>
          <a:xfrm>
            <a:off x="971600" y="58772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47565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2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5696" y="609329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55577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7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93" name="直線單箭頭接點 92"/>
          <p:cNvCxnSpPr>
            <a:stCxn id="90" idx="1"/>
            <a:endCxn id="91" idx="1"/>
          </p:cNvCxnSpPr>
          <p:nvPr/>
        </p:nvCxnSpPr>
        <p:spPr>
          <a:xfrm>
            <a:off x="1835696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0" idx="3"/>
            <a:endCxn id="89" idx="1"/>
          </p:cNvCxnSpPr>
          <p:nvPr/>
        </p:nvCxnSpPr>
        <p:spPr>
          <a:xfrm>
            <a:off x="971600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4756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569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55577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1581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stCxn id="97" idx="1"/>
            <a:endCxn id="98" idx="1"/>
          </p:cNvCxnSpPr>
          <p:nvPr/>
        </p:nvCxnSpPr>
        <p:spPr>
          <a:xfrm>
            <a:off x="183569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41" idx="3"/>
            <a:endCxn id="96" idx="1"/>
          </p:cNvCxnSpPr>
          <p:nvPr/>
        </p:nvCxnSpPr>
        <p:spPr>
          <a:xfrm>
            <a:off x="971600" y="65973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63589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4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07" name="直線單箭頭接點 106"/>
          <p:cNvCxnSpPr>
            <a:stCxn id="57" idx="1"/>
            <a:endCxn id="105" idx="1"/>
          </p:cNvCxnSpPr>
          <p:nvPr/>
        </p:nvCxnSpPr>
        <p:spPr>
          <a:xfrm>
            <a:off x="2915816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63589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12" name="直線單箭頭接點 111"/>
          <p:cNvCxnSpPr>
            <a:stCxn id="63" idx="3"/>
            <a:endCxn id="110" idx="1"/>
          </p:cNvCxnSpPr>
          <p:nvPr/>
        </p:nvCxnSpPr>
        <p:spPr>
          <a:xfrm>
            <a:off x="291581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3589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5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95936" y="6453336"/>
            <a:ext cx="36004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9" idx="1"/>
            <a:endCxn id="114" idx="1"/>
          </p:cNvCxnSpPr>
          <p:nvPr/>
        </p:nvCxnSpPr>
        <p:spPr>
          <a:xfrm>
            <a:off x="291581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71601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6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20" name="直線單箭頭接點 119"/>
          <p:cNvCxnSpPr>
            <a:stCxn id="114" idx="3"/>
            <a:endCxn id="118" idx="1"/>
          </p:cNvCxnSpPr>
          <p:nvPr/>
        </p:nvCxnSpPr>
        <p:spPr>
          <a:xfrm>
            <a:off x="3995936" y="65973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915816" y="501317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537321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5816" y="573325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15816" y="60932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76056" y="64533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5936" y="42930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95936" y="465313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1" name="直線接點 130"/>
          <p:cNvCxnSpPr>
            <a:stCxn id="7" idx="4"/>
          </p:cNvCxnSpPr>
          <p:nvPr/>
        </p:nvCxnSpPr>
        <p:spPr>
          <a:xfrm>
            <a:off x="6516216" y="5805264"/>
            <a:ext cx="864096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9" idx="4"/>
          </p:cNvCxnSpPr>
          <p:nvPr/>
        </p:nvCxnSpPr>
        <p:spPr>
          <a:xfrm flipH="1">
            <a:off x="7812360" y="5805264"/>
            <a:ext cx="792088" cy="64807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763688" y="334164"/>
          <a:ext cx="674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zh-TW" alt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611560" y="3434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visited [ ]</a:t>
            </a:r>
            <a:endParaRPr lang="zh-TW" altLang="en-US" b="1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1763688" y="836712"/>
          <a:ext cx="674407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611560" y="838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/>
              <a:t>print</a:t>
            </a:r>
            <a:endParaRPr lang="zh-TW" altLang="en-US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763688" y="1412777"/>
            <a:ext cx="5544616" cy="2304256"/>
          </a:xfrm>
          <a:prstGeom prst="rect">
            <a:avLst/>
          </a:prstGeom>
          <a:noFill/>
          <a:ln w="22225" cmpd="dbl"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v</a:t>
            </a:r>
            <a:r>
              <a:rPr lang="en-US" altLang="zh-TW" sz="2500" dirty="0" smtClean="0">
                <a:latin typeface="Bookman Old Style" pitchFamily="18" charset="0"/>
              </a:rPr>
              <a:t>isited[v] = TRUE;</a:t>
            </a:r>
          </a:p>
          <a:p>
            <a:pPr>
              <a:spcBef>
                <a:spcPts val="600"/>
              </a:spcBef>
            </a:pPr>
            <a:r>
              <a:rPr lang="en-US" altLang="zh-TW" sz="2500" dirty="0" err="1" smtClean="0">
                <a:latin typeface="Bookman Old Style" pitchFamily="18" charset="0"/>
              </a:rPr>
              <a:t>printf</a:t>
            </a:r>
            <a:r>
              <a:rPr lang="en-US" altLang="zh-TW" sz="2500" dirty="0" smtClean="0">
                <a:latin typeface="Bookman Old Style" pitchFamily="18" charset="0"/>
              </a:rPr>
              <a:t>(“%</a:t>
            </a:r>
            <a:r>
              <a:rPr lang="en-US" altLang="zh-TW" sz="2500" dirty="0" err="1" smtClean="0">
                <a:latin typeface="Bookman Old Style" pitchFamily="18" charset="0"/>
              </a:rPr>
              <a:t>d”,v</a:t>
            </a:r>
            <a:r>
              <a:rPr lang="en-US" altLang="zh-TW" sz="2500" dirty="0" smtClean="0">
                <a:latin typeface="Bookman Old Style" pitchFamily="18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for(w = graph[v]; w; w = w-&gt;link)</a:t>
            </a:r>
          </a:p>
          <a:p>
            <a:pPr>
              <a:spcBef>
                <a:spcPts val="600"/>
              </a:spcBef>
            </a:pPr>
            <a:r>
              <a:rPr lang="en-US" altLang="zh-TW" sz="2500" dirty="0" smtClean="0">
                <a:latin typeface="Bookman Old Style" pitchFamily="18" charset="0"/>
              </a:rPr>
              <a:t>     </a:t>
            </a:r>
            <a:r>
              <a:rPr lang="en-US" altLang="zh-TW" sz="2500" b="1" dirty="0" smtClean="0">
                <a:latin typeface="Bookman Old Style" pitchFamily="18" charset="0"/>
              </a:rPr>
              <a:t>if (!visited[w-&gt;vertex])</a:t>
            </a:r>
          </a:p>
          <a:p>
            <a:pPr>
              <a:spcBef>
                <a:spcPts val="600"/>
              </a:spcBef>
            </a:pPr>
            <a:r>
              <a:rPr lang="en-US" altLang="zh-TW" sz="2500" b="1" dirty="0" smtClean="0">
                <a:latin typeface="Bookman Old Style" pitchFamily="18" charset="0"/>
              </a:rPr>
              <a:t> </a:t>
            </a:r>
            <a:r>
              <a:rPr lang="en-US" altLang="zh-TW" sz="2500" b="1" dirty="0" smtClean="0">
                <a:latin typeface="Bookman Old Style" pitchFamily="18" charset="0"/>
              </a:rPr>
              <a:t>        </a:t>
            </a:r>
            <a:r>
              <a:rPr lang="en-US" altLang="zh-TW" sz="2500" b="1" dirty="0" err="1" smtClean="0">
                <a:latin typeface="Bookman Old Style" pitchFamily="18" charset="0"/>
              </a:rPr>
              <a:t>dfs</a:t>
            </a:r>
            <a:r>
              <a:rPr lang="en-US" altLang="zh-TW" sz="2500" b="1" dirty="0" smtClean="0">
                <a:latin typeface="Bookman Old Style" pitchFamily="18" charset="0"/>
              </a:rPr>
              <a:t>(w-&gt;vertex)</a:t>
            </a:r>
            <a:endParaRPr lang="zh-TW" altLang="en-US" sz="2500" b="1" dirty="0">
              <a:latin typeface="Bookman Old Style" pitchFamily="18" charset="0"/>
            </a:endParaRPr>
          </a:p>
        </p:txBody>
      </p:sp>
      <p:cxnSp>
        <p:nvCxnSpPr>
          <p:cNvPr id="109" name="直線單箭頭接點 108"/>
          <p:cNvCxnSpPr>
            <a:stCxn id="117" idx="2"/>
          </p:cNvCxnSpPr>
          <p:nvPr/>
        </p:nvCxnSpPr>
        <p:spPr>
          <a:xfrm>
            <a:off x="6156176" y="450912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13" idx="3"/>
            <a:endCxn id="7" idx="2"/>
          </p:cNvCxnSpPr>
          <p:nvPr/>
        </p:nvCxnSpPr>
        <p:spPr>
          <a:xfrm>
            <a:off x="5868144" y="5445224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499992" y="5229200"/>
            <a:ext cx="136815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w-&gt;</a:t>
            </a:r>
            <a:r>
              <a:rPr lang="en-US" altLang="zh-TW" b="1" dirty="0" smtClean="0">
                <a:latin typeface="Bookman Old Style" pitchFamily="18" charset="0"/>
              </a:rPr>
              <a:t>vertex</a:t>
            </a:r>
            <a:endParaRPr lang="zh-TW" altLang="en-US" b="1" dirty="0"/>
          </a:p>
        </p:txBody>
      </p:sp>
      <p:sp>
        <p:nvSpPr>
          <p:cNvPr id="117" name="矩形 116"/>
          <p:cNvSpPr/>
          <p:nvPr/>
        </p:nvSpPr>
        <p:spPr>
          <a:xfrm>
            <a:off x="5940152" y="4077072"/>
            <a:ext cx="43204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Bookman Old Style" pitchFamily="18" charset="0"/>
              </a:rPr>
              <a:t>w</a:t>
            </a:r>
            <a:endParaRPr lang="zh-TW" altLang="en-US" b="1" dirty="0"/>
          </a:p>
        </p:txBody>
      </p:sp>
      <p:sp>
        <p:nvSpPr>
          <p:cNvPr id="56" name="矩形 55"/>
          <p:cNvSpPr/>
          <p:nvPr/>
        </p:nvSpPr>
        <p:spPr>
          <a:xfrm>
            <a:off x="2555776" y="4293096"/>
            <a:ext cx="3600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3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58" name="直線單箭頭接點 57"/>
          <p:cNvCxnSpPr>
            <a:stCxn id="55" idx="1"/>
            <a:endCxn id="56" idx="1"/>
          </p:cNvCxnSpPr>
          <p:nvPr/>
        </p:nvCxnSpPr>
        <p:spPr>
          <a:xfrm>
            <a:off x="1835696" y="443711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黃昏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自訂 1">
      <a:majorFont>
        <a:latin typeface="Cooper Std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黃昏</Template>
  <TotalTime>180</TotalTime>
  <Words>11872</Words>
  <Application>Microsoft Office PowerPoint</Application>
  <PresentationFormat>如螢幕大小 (4:3)</PresentationFormat>
  <Paragraphs>6673</Paragraphs>
  <Slides>88</Slides>
  <Notes>85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89" baseType="lpstr">
      <vt:lpstr>黃昏</vt:lpstr>
      <vt:lpstr>分解動作_GRAPH</vt:lpstr>
      <vt:lpstr>DFS (page 281) 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BFS (page 282) 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補充動畫_Tree</dc:title>
  <dc:creator>irene</dc:creator>
  <cp:lastModifiedBy>irene</cp:lastModifiedBy>
  <cp:revision>111</cp:revision>
  <dcterms:created xsi:type="dcterms:W3CDTF">2014-01-29T10:02:02Z</dcterms:created>
  <dcterms:modified xsi:type="dcterms:W3CDTF">2014-01-29T14:59:15Z</dcterms:modified>
</cp:coreProperties>
</file>