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dc8da3b9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dc8da3b9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dc8da3b9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dc8da3b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dc8da3b9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dc8da3b9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dc8da3b9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dc8da3b9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dc8da3b9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dc8da3b9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dc8da3b9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dc8da3b9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dc8da3b9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dc8da3b9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dc8da3b9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dc8da3b9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dc8da3b9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dc8da3b9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dc8da3b9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dc8da3b9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6d935a9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6d935a9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dc8da3b9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dc8da3b9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35497b2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35497b2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35497b29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35497b29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dc8da3b9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dc8da3b9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35497b29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35497b29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35497b29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35497b29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35497b29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835497b29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35497b29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35497b29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35497b29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35497b29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dc8da3b9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dc8da3b9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d81d71b6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d81d71b6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35497b29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35497b29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dc8da3b9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edc8da3b9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dc8da3b9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dc8da3b9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dc8da3b9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dc8da3b9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f62f179b6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f62f179b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dc8da3b99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dc8da3b99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edc8da3b9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edc8da3b9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dc8da3b9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dc8da3b9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edc8da3b9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edc8da3b9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835497b29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835497b29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d81d71b6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d81d71b6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dc8da3b99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dc8da3b9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edc8da3b9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edc8da3b9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edc8da3b99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edc8da3b99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ee50927d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ee50927d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ee50927d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ee50927d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ee50927de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ee50927de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ee50927de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ee50927de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835497b29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835497b29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835497b29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835497b29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ee50927de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ee50927de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d81d71b6a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d81d71b6a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ee50927de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ee50927de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ee50927de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ee50927de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ee50927de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ee50927de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ee50927de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ee50927de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ee50927de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ee50927de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79bbfcc2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79bbfcc2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79bbfcc2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79bbfcc2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9bbfcc2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79bbfcc2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79bbfcc2d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79bbfcc2d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79bbfcc2d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79bbfcc2d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dc8da3b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dc8da3b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79bbfcc2d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79bbfcc2d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79bbfcc2d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79bbfcc2d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79bbfcc2d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79bbfcc2d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79bbfcc2d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79bbfcc2d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79bbfcc2d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79bbfcc2d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79bbfcc2d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79bbfcc2d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835497b29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835497b29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f4b75b0b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f4b75b0b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62f179b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62f179b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dc8da3b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dc8da3b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dc8da3b9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dc8da3b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43.png"/><Relationship Id="rId6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48.png"/><Relationship Id="rId5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48.png"/><Relationship Id="rId5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Relationship Id="rId6" Type="http://schemas.openxmlformats.org/officeDocument/2006/relationships/image" Target="../media/image47.png"/><Relationship Id="rId7" Type="http://schemas.openxmlformats.org/officeDocument/2006/relationships/image" Target="../media/image42.png"/><Relationship Id="rId8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Relationship Id="rId6" Type="http://schemas.openxmlformats.org/officeDocument/2006/relationships/image" Target="../media/image47.png"/><Relationship Id="rId7" Type="http://schemas.openxmlformats.org/officeDocument/2006/relationships/image" Target="../media/image42.png"/><Relationship Id="rId8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5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64.png"/><Relationship Id="rId5" Type="http://schemas.openxmlformats.org/officeDocument/2006/relationships/image" Target="../media/image6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6.png"/><Relationship Id="rId4" Type="http://schemas.openxmlformats.org/officeDocument/2006/relationships/image" Target="../media/image1.png"/><Relationship Id="rId5" Type="http://schemas.openxmlformats.org/officeDocument/2006/relationships/image" Target="../media/image6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5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5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7.png"/><Relationship Id="rId4" Type="http://schemas.openxmlformats.org/officeDocument/2006/relationships/image" Target="../media/image56.png"/><Relationship Id="rId5" Type="http://schemas.openxmlformats.org/officeDocument/2006/relationships/image" Target="../media/image6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5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image" Target="../media/image70.png"/><Relationship Id="rId5" Type="http://schemas.openxmlformats.org/officeDocument/2006/relationships/image" Target="../media/image7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image" Target="../media/image6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/>
              <a:t>ChatGPT</a:t>
            </a:r>
            <a:r>
              <a:rPr lang="zh-TW" sz="4600"/>
              <a:t>於自然語言處裡的應用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351" y="999550"/>
            <a:ext cx="4828826" cy="31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2065950" y="2920259"/>
            <a:ext cx="5012100" cy="26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1995475" y="1870738"/>
            <a:ext cx="938645" cy="37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464100" y="1266550"/>
            <a:ext cx="48984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檢查資料蒐集的區間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725" y="2246642"/>
            <a:ext cx="48196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750" y="171038"/>
            <a:ext cx="5341624" cy="15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1750" y="1728188"/>
            <a:ext cx="5341625" cy="959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1738" y="2725618"/>
            <a:ext cx="4569853" cy="2246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250150" y="1728200"/>
            <a:ext cx="27516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資料共蒐集9天的數據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（20150216 - 20150224）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250150" y="3879725"/>
            <a:ext cx="27516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每天的推文數量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464100" y="1266550"/>
            <a:ext cx="48984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查看每個屬性的缺失值(percent)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1985963" y="2045650"/>
            <a:ext cx="938645" cy="37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處理缺失值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125" y="2517554"/>
            <a:ext cx="31908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850" y="772400"/>
            <a:ext cx="445307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/>
          <p:nvPr/>
        </p:nvSpPr>
        <p:spPr>
          <a:xfrm>
            <a:off x="3592550" y="3023000"/>
            <a:ext cx="2874000" cy="18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/>
          <p:nvPr/>
        </p:nvSpPr>
        <p:spPr>
          <a:xfrm>
            <a:off x="3592550" y="3333125"/>
            <a:ext cx="2874000" cy="18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3592550" y="3774675"/>
            <a:ext cx="2874000" cy="18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311700" y="2091475"/>
            <a:ext cx="29478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這三筆資料缺失值高達93%﹑99%因此刪除這三欄資料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1732038" y="1265125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174" y="2923350"/>
            <a:ext cx="7117676" cy="12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6057" y="1641025"/>
            <a:ext cx="52959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1245925" y="2115775"/>
            <a:ext cx="938645" cy="37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464100" y="1266550"/>
            <a:ext cx="48984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查看</a:t>
            </a:r>
            <a:r>
              <a:rPr lang="zh-TW" sz="1600">
                <a:solidFill>
                  <a:schemeClr val="dk1"/>
                </a:solidFill>
              </a:rPr>
              <a:t>每個負面理由(抱怨)字詞的頻率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600" y="621713"/>
            <a:ext cx="1083350" cy="390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哪些負面留言佔大多數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575" y="2491679"/>
            <a:ext cx="39243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/>
          <p:nvPr/>
        </p:nvSpPr>
        <p:spPr>
          <a:xfrm>
            <a:off x="6587625" y="3376525"/>
            <a:ext cx="810600" cy="37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6587625" y="4023825"/>
            <a:ext cx="810600" cy="37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6768700" y="1144925"/>
            <a:ext cx="810600" cy="196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7692325" y="1758700"/>
            <a:ext cx="698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空值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25" y="661250"/>
            <a:ext cx="526653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311700" y="2091475"/>
            <a:ext cx="26937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客戶不滿意大多為服務問題，包括員工態度不佳﹑服務不周等等，其次為班機延誤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推文情緒的數量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964900" y="2118950"/>
            <a:ext cx="938645" cy="37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464100" y="1266550"/>
            <a:ext cx="48984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視覺化正面﹑中立﹑負面情緒的計數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3175" y="513275"/>
            <a:ext cx="1485325" cy="41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2450" y="2571754"/>
            <a:ext cx="42100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175" y="445025"/>
            <a:ext cx="5189801" cy="7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175" y="1270550"/>
            <a:ext cx="5189799" cy="363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050" y="2105950"/>
            <a:ext cx="2895375" cy="225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文字情緒分析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500" y="648250"/>
            <a:ext cx="6361800" cy="42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觀察每間公司被標記情緒的次數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975" y="2699287"/>
            <a:ext cx="5161276" cy="15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4">
            <a:alphaModFix/>
          </a:blip>
          <a:srcRect b="58713" l="0" r="89016" t="0"/>
          <a:stretch/>
        </p:blipFill>
        <p:spPr>
          <a:xfrm>
            <a:off x="1987775" y="1017725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4500" y="1393629"/>
            <a:ext cx="484822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2177975" y="2260288"/>
            <a:ext cx="105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step1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觀察每間公司被標記情緒的次數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1987775" y="1017725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500" y="1393629"/>
            <a:ext cx="48482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550" y="2288950"/>
            <a:ext cx="5353775" cy="27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191550" y="1821263"/>
            <a:ext cx="105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step2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觀察每間公司被標記情緒的次數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1987775" y="1017725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500" y="1393629"/>
            <a:ext cx="48482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550" y="2288950"/>
            <a:ext cx="5353775" cy="27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0075" y="1114949"/>
            <a:ext cx="5047088" cy="37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191550" y="1821263"/>
            <a:ext cx="105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step2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585700" y="1186200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700" y="1562104"/>
            <a:ext cx="345757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觀察</a:t>
            </a:r>
            <a:r>
              <a:rPr lang="zh-TW" sz="2500"/>
              <a:t>每家航空公司的負面情緒百分比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5400" y="1945875"/>
            <a:ext cx="7117799" cy="30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585700" y="1186200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700" y="1562104"/>
            <a:ext cx="345757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觀察每家航空公司的負面情緒百分比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50" y="2160225"/>
            <a:ext cx="5653674" cy="28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7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585700" y="1186200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700" y="1562104"/>
            <a:ext cx="345757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觀察每家航空公司的負面情緒百分比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50" y="2160225"/>
            <a:ext cx="5653674" cy="28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4550" y="1057950"/>
            <a:ext cx="524430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8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585700" y="1186200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700" y="1562104"/>
            <a:ext cx="345757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觀察每家航空公司的負面情緒百分比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50" y="2160225"/>
            <a:ext cx="5653674" cy="28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4550" y="1057950"/>
            <a:ext cx="524430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/>
        </p:nvSpPr>
        <p:spPr>
          <a:xfrm>
            <a:off x="311700" y="3773675"/>
            <a:ext cx="3391200" cy="723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US Airways 航空公司使客戶更不滿意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Virgin America 航空公司使客戶較滿意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9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585700" y="1186200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700" y="1562104"/>
            <a:ext cx="345757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觀察每家航空公司的負面情緒百分比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25" y="2431400"/>
            <a:ext cx="6911025" cy="25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0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585700" y="1186200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700" y="1562104"/>
            <a:ext cx="345757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觀察每家航空公司的負面情緒百分比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25" y="2431400"/>
            <a:ext cx="6911025" cy="25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9925" y="1186200"/>
            <a:ext cx="5145451" cy="38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觀察</a:t>
            </a:r>
            <a:r>
              <a:rPr lang="zh-TW" sz="2500"/>
              <a:t>每家航空公司分別被抱怨各個理由的數量</a:t>
            </a:r>
            <a:endParaRPr sz="2500"/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543025" y="1333300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1"/>
          <p:cNvPicPr preferRelativeResize="0"/>
          <p:nvPr/>
        </p:nvPicPr>
        <p:blipFill rotWithShape="1">
          <a:blip r:embed="rId4">
            <a:alphaModFix/>
          </a:blip>
          <a:srcRect b="70644" l="0" r="0" t="0"/>
          <a:stretch/>
        </p:blipFill>
        <p:spPr>
          <a:xfrm>
            <a:off x="403300" y="2983250"/>
            <a:ext cx="8337399" cy="10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720" y="1709200"/>
            <a:ext cx="52482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下載資料集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821800" y="1017725"/>
            <a:ext cx="35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https://github.com/p595939247/data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363" y="1462150"/>
            <a:ext cx="5579271" cy="34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1895400" y="3215150"/>
            <a:ext cx="2922600" cy="28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觀察每家航空公司分別被抱怨各個理由的數量</a:t>
            </a:r>
            <a:endParaRPr sz="2500"/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543025" y="1333300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 rotWithShape="1">
          <a:blip r:embed="rId4">
            <a:alphaModFix/>
          </a:blip>
          <a:srcRect b="70644" l="0" r="0" t="0"/>
          <a:stretch/>
        </p:blipFill>
        <p:spPr>
          <a:xfrm>
            <a:off x="403300" y="2983250"/>
            <a:ext cx="8337399" cy="10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720" y="1709200"/>
            <a:ext cx="52482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2"/>
          <p:cNvPicPr preferRelativeResize="0"/>
          <p:nvPr/>
        </p:nvPicPr>
        <p:blipFill rotWithShape="1">
          <a:blip r:embed="rId4">
            <a:alphaModFix/>
          </a:blip>
          <a:srcRect b="0" l="0" r="64133" t="29353"/>
          <a:stretch/>
        </p:blipFill>
        <p:spPr>
          <a:xfrm>
            <a:off x="5027550" y="1662450"/>
            <a:ext cx="3715425" cy="31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結果視覺化</a:t>
            </a:r>
            <a:endParaRPr/>
          </a:p>
        </p:txBody>
      </p:sp>
      <p:pic>
        <p:nvPicPr>
          <p:cNvPr id="300" name="Google Shape;30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975" y="1170125"/>
            <a:ext cx="6208049" cy="36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50" y="244737"/>
            <a:ext cx="7200108" cy="15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950" y="1798762"/>
            <a:ext cx="7200098" cy="155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950" y="3354987"/>
            <a:ext cx="7200098" cy="154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50" y="244737"/>
            <a:ext cx="7200108" cy="15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950" y="1798762"/>
            <a:ext cx="7200098" cy="155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950" y="3354987"/>
            <a:ext cx="7200098" cy="154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1950" y="268700"/>
            <a:ext cx="7200100" cy="1553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1950" y="1799850"/>
            <a:ext cx="7200098" cy="154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1950" y="3347475"/>
            <a:ext cx="7200102" cy="1553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50" y="244737"/>
            <a:ext cx="7200108" cy="15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950" y="1798762"/>
            <a:ext cx="7200098" cy="155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950" y="3354987"/>
            <a:ext cx="7200098" cy="154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1950" y="268700"/>
            <a:ext cx="7200100" cy="1553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1950" y="1799850"/>
            <a:ext cx="7200098" cy="154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1950" y="3347475"/>
            <a:ext cx="7200102" cy="1553213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 txBox="1"/>
          <p:nvPr/>
        </p:nvSpPr>
        <p:spPr>
          <a:xfrm>
            <a:off x="3885625" y="3111351"/>
            <a:ext cx="5014200" cy="188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American﹑Southwest﹑US Airways﹑United﹑Virgin America 較多的問題都在於客戶服務問題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Delta 較多的問題在於班機延遲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但 Virgin America 的負面評論較少(均少於60個)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探討日期是否對推文的情緒有無任何影響</a:t>
            </a:r>
            <a:endParaRPr sz="2500"/>
          </a:p>
        </p:txBody>
      </p:sp>
      <p:pic>
        <p:nvPicPr>
          <p:cNvPr id="334" name="Google Shape;334;p47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1142200" y="1300925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720" y="1726900"/>
            <a:ext cx="36861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75" y="652425"/>
            <a:ext cx="5241824" cy="4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000" y="445025"/>
            <a:ext cx="6187899" cy="451975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9"/>
          <p:cNvSpPr/>
          <p:nvPr/>
        </p:nvSpPr>
        <p:spPr>
          <a:xfrm>
            <a:off x="7034750" y="433050"/>
            <a:ext cx="1228500" cy="1175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9"/>
          <p:cNvSpPr txBox="1"/>
          <p:nvPr/>
        </p:nvSpPr>
        <p:spPr>
          <a:xfrm>
            <a:off x="167925" y="1215700"/>
            <a:ext cx="26448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American 公司在22﹑23日負面評論突然激增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8" name="Google Shape;348;p49"/>
          <p:cNvSpPr txBox="1"/>
          <p:nvPr/>
        </p:nvSpPr>
        <p:spPr>
          <a:xfrm>
            <a:off x="311700" y="3623925"/>
            <a:ext cx="25011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資料中 Virgin America </a:t>
            </a:r>
            <a:r>
              <a:rPr lang="zh-TW">
                <a:solidFill>
                  <a:schemeClr val="dk1"/>
                </a:solidFill>
              </a:rPr>
              <a:t>數據負面評論最少，與其他公司相比，推文總數也明顯較少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9" name="Google Shape;349;p49"/>
          <p:cNvSpPr/>
          <p:nvPr/>
        </p:nvSpPr>
        <p:spPr>
          <a:xfrm>
            <a:off x="3915075" y="4092825"/>
            <a:ext cx="4752000" cy="237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49"/>
          <p:cNvCxnSpPr>
            <a:stCxn id="347" idx="3"/>
          </p:cNvCxnSpPr>
          <p:nvPr/>
        </p:nvCxnSpPr>
        <p:spPr>
          <a:xfrm flipH="1" rot="10800000">
            <a:off x="2812725" y="1202050"/>
            <a:ext cx="3983400" cy="42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9"/>
          <p:cNvCxnSpPr>
            <a:stCxn id="348" idx="3"/>
            <a:endCxn id="349" idx="1"/>
          </p:cNvCxnSpPr>
          <p:nvPr/>
        </p:nvCxnSpPr>
        <p:spPr>
          <a:xfrm>
            <a:off x="2812800" y="4211625"/>
            <a:ext cx="1102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正面情緒的評論有哪些字詞</a:t>
            </a:r>
            <a:endParaRPr sz="2500"/>
          </a:p>
        </p:txBody>
      </p:sp>
      <p:pic>
        <p:nvPicPr>
          <p:cNvPr id="357" name="Google Shape;357;p50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965450" y="1577925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845" y="1638800"/>
            <a:ext cx="17430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3625" y="2009779"/>
            <a:ext cx="382905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625" y="2009779"/>
            <a:ext cx="382905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正面情緒的評論有哪些字詞</a:t>
            </a:r>
            <a:endParaRPr sz="2500"/>
          </a:p>
        </p:txBody>
      </p:sp>
      <p:pic>
        <p:nvPicPr>
          <p:cNvPr id="366" name="Google Shape;366;p51"/>
          <p:cNvPicPr preferRelativeResize="0"/>
          <p:nvPr/>
        </p:nvPicPr>
        <p:blipFill rotWithShape="1">
          <a:blip r:embed="rId4">
            <a:alphaModFix/>
          </a:blip>
          <a:srcRect b="58713" l="0" r="89016" t="0"/>
          <a:stretch/>
        </p:blipFill>
        <p:spPr>
          <a:xfrm>
            <a:off x="965450" y="1577925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4845" y="1638800"/>
            <a:ext cx="17430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1"/>
          <p:cNvSpPr/>
          <p:nvPr/>
        </p:nvSpPr>
        <p:spPr>
          <a:xfrm>
            <a:off x="2333375" y="2151113"/>
            <a:ext cx="884100" cy="27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1"/>
          <p:cNvSpPr txBox="1"/>
          <p:nvPr/>
        </p:nvSpPr>
        <p:spPr>
          <a:xfrm>
            <a:off x="2476175" y="1775200"/>
            <a:ext cx="386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??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下載資料集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1669400" y="1488275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9288" y="1864179"/>
            <a:ext cx="53054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文字雲(word cloud)</a:t>
            </a:r>
            <a:endParaRPr/>
          </a:p>
        </p:txBody>
      </p:sp>
      <p:sp>
        <p:nvSpPr>
          <p:cNvPr id="375" name="Google Shape;375;p52"/>
          <p:cNvSpPr txBox="1"/>
          <p:nvPr/>
        </p:nvSpPr>
        <p:spPr>
          <a:xfrm>
            <a:off x="576150" y="1123875"/>
            <a:ext cx="79917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顧名思義，就是由文字構成一個很像雲的圖案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文字雲的目的在於讓閱讀者在不閱讀所有文章的前提下，快速聚焦大批文章中的主要內容。因此出現的頻率越高，該字詞就越大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76" name="Google Shape;3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588" y="2299600"/>
            <a:ext cx="5282825" cy="26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400" y="1258525"/>
            <a:ext cx="6119201" cy="31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/>
        </p:nvSpPr>
        <p:spPr>
          <a:xfrm>
            <a:off x="339300" y="658150"/>
            <a:ext cx="71322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正面的評論中，JetBlue 航空公司被提及較多次，但這家航空公司並不再數據內。Southwest 航空公司也被提及相對多次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thank﹑great﹑love﹑awesome﹑excellent 在正面評論中大多包含這些形容詞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7" name="Google Shape;3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325" y="1906875"/>
            <a:ext cx="5087399" cy="27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負面情緒的評論有哪些字詞</a:t>
            </a:r>
            <a:endParaRPr sz="2500"/>
          </a:p>
        </p:txBody>
      </p:sp>
      <p:pic>
        <p:nvPicPr>
          <p:cNvPr id="393" name="Google Shape;393;p55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956625" y="1398150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675" y="1820404"/>
            <a:ext cx="37909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84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200" y="1504425"/>
            <a:ext cx="5435701" cy="29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7"/>
          <p:cNvSpPr txBox="1"/>
          <p:nvPr/>
        </p:nvSpPr>
        <p:spPr>
          <a:xfrm>
            <a:off x="353100" y="732050"/>
            <a:ext cx="65247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負面的評論中，United 公司看起來使客戶較不滿意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班機延遲造成大多客戶負面情緒的問題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分類轉為數值</a:t>
            </a:r>
            <a:endParaRPr/>
          </a:p>
        </p:txBody>
      </p:sp>
      <p:sp>
        <p:nvSpPr>
          <p:cNvPr id="411" name="Google Shape;411;p58"/>
          <p:cNvSpPr txBox="1"/>
          <p:nvPr/>
        </p:nvSpPr>
        <p:spPr>
          <a:xfrm>
            <a:off x="576150" y="1415525"/>
            <a:ext cx="79917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中立情緒的訊息並無實質幫助，因此刪除中立的情緒，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對正面﹑反面情緒做標籤編碼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12" name="Google Shape;412;p58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991975" y="2264225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8500" y="2640129"/>
            <a:ext cx="35337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462063"/>
            <a:ext cx="82581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462063"/>
            <a:ext cx="8258175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525" y="1528607"/>
            <a:ext cx="4200525" cy="4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0"/>
          <p:cNvSpPr txBox="1"/>
          <p:nvPr/>
        </p:nvSpPr>
        <p:spPr>
          <a:xfrm>
            <a:off x="4816750" y="1961975"/>
            <a:ext cx="359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刪除中立情緒後，少了3千筆資料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26" name="Google Shape;426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4600" y="3794475"/>
            <a:ext cx="33718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前處理</a:t>
            </a:r>
            <a:endParaRPr/>
          </a:p>
        </p:txBody>
      </p:sp>
      <p:sp>
        <p:nvSpPr>
          <p:cNvPr id="432" name="Google Shape;432;p61"/>
          <p:cNvSpPr txBox="1"/>
          <p:nvPr/>
        </p:nvSpPr>
        <p:spPr>
          <a:xfrm>
            <a:off x="576150" y="1303525"/>
            <a:ext cx="79917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清理與處理每個留言的字詞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將資料集分割為訓練與測試集，使模型訓練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將文本轉換成特徵向量，使機器能夠處理數值數據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33" name="Google Shape;433;p61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1054125" y="2558925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300" y="2969529"/>
            <a:ext cx="36861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400" y="623225"/>
            <a:ext cx="4792024" cy="389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6525" y="952738"/>
            <a:ext cx="2478075" cy="32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750" y="553801"/>
            <a:ext cx="5092126" cy="44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62"/>
          <p:cNvSpPr/>
          <p:nvPr/>
        </p:nvSpPr>
        <p:spPr>
          <a:xfrm>
            <a:off x="3668219" y="3490339"/>
            <a:ext cx="4621200" cy="43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2"/>
          <p:cNvSpPr txBox="1"/>
          <p:nvPr/>
        </p:nvSpPr>
        <p:spPr>
          <a:xfrm>
            <a:off x="436300" y="3453575"/>
            <a:ext cx="1778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什麼是停用詞？</a:t>
            </a:r>
            <a:endParaRPr sz="1600">
              <a:solidFill>
                <a:srgbClr val="FF0000"/>
              </a:solidFill>
            </a:endParaRPr>
          </a:p>
        </p:txBody>
      </p:sp>
      <p:cxnSp>
        <p:nvCxnSpPr>
          <p:cNvPr id="442" name="Google Shape;442;p62"/>
          <p:cNvCxnSpPr>
            <a:stCxn id="441" idx="3"/>
            <a:endCxn id="440" idx="1"/>
          </p:cNvCxnSpPr>
          <p:nvPr/>
        </p:nvCxnSpPr>
        <p:spPr>
          <a:xfrm>
            <a:off x="2214400" y="3608975"/>
            <a:ext cx="1453800" cy="9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3" name="Google Shape;443;p62"/>
          <p:cNvSpPr txBox="1"/>
          <p:nvPr/>
        </p:nvSpPr>
        <p:spPr>
          <a:xfrm>
            <a:off x="3275750" y="235500"/>
            <a:ext cx="2521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處理每個字詞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停用詞</a:t>
            </a:r>
            <a:endParaRPr/>
          </a:p>
        </p:txBody>
      </p:sp>
      <p:sp>
        <p:nvSpPr>
          <p:cNvPr id="449" name="Google Shape;449;p63"/>
          <p:cNvSpPr txBox="1"/>
          <p:nvPr/>
        </p:nvSpPr>
        <p:spPr>
          <a:xfrm>
            <a:off x="576150" y="1415525"/>
            <a:ext cx="79917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</a:rPr>
              <a:t>「停用詞就是可以忽略的詞」，通常是語法功能詞，例如"the"、"is"、"in"、"at"、"which" 等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</a:rPr>
              <a:t>移除停用詞能讓模型更加關注具有實質意義的詞語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50" name="Google Shape;450;p63"/>
          <p:cNvSpPr/>
          <p:nvPr/>
        </p:nvSpPr>
        <p:spPr>
          <a:xfrm>
            <a:off x="850050" y="2786800"/>
            <a:ext cx="7443900" cy="1845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1" name="Google Shape;451;p63"/>
          <p:cNvCxnSpPr>
            <a:stCxn id="450" idx="0"/>
            <a:endCxn id="450" idx="2"/>
          </p:cNvCxnSpPr>
          <p:nvPr/>
        </p:nvCxnSpPr>
        <p:spPr>
          <a:xfrm>
            <a:off x="4572000" y="2786800"/>
            <a:ext cx="0" cy="184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63"/>
          <p:cNvCxnSpPr/>
          <p:nvPr/>
        </p:nvCxnSpPr>
        <p:spPr>
          <a:xfrm>
            <a:off x="850050" y="4155714"/>
            <a:ext cx="744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63"/>
          <p:cNvCxnSpPr/>
          <p:nvPr/>
        </p:nvCxnSpPr>
        <p:spPr>
          <a:xfrm>
            <a:off x="850050" y="3172706"/>
            <a:ext cx="744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63"/>
          <p:cNvCxnSpPr/>
          <p:nvPr/>
        </p:nvCxnSpPr>
        <p:spPr>
          <a:xfrm>
            <a:off x="850050" y="3668405"/>
            <a:ext cx="744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63"/>
          <p:cNvCxnSpPr/>
          <p:nvPr/>
        </p:nvCxnSpPr>
        <p:spPr>
          <a:xfrm>
            <a:off x="850050" y="4632133"/>
            <a:ext cx="744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63"/>
          <p:cNvSpPr txBox="1"/>
          <p:nvPr/>
        </p:nvSpPr>
        <p:spPr>
          <a:xfrm>
            <a:off x="866683" y="3186594"/>
            <a:ext cx="3705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餐桌上面有一顆蘋果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57" name="Google Shape;457;p63"/>
          <p:cNvSpPr txBox="1"/>
          <p:nvPr/>
        </p:nvSpPr>
        <p:spPr>
          <a:xfrm>
            <a:off x="4571924" y="3186562"/>
            <a:ext cx="3705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餐桌﹑有﹑蘋果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58" name="Google Shape;458;p63"/>
          <p:cNvSpPr txBox="1"/>
          <p:nvPr/>
        </p:nvSpPr>
        <p:spPr>
          <a:xfrm>
            <a:off x="850050" y="3682294"/>
            <a:ext cx="3705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台南的鱔魚意麵是甜的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59" name="Google Shape;459;p63"/>
          <p:cNvSpPr txBox="1"/>
          <p:nvPr/>
        </p:nvSpPr>
        <p:spPr>
          <a:xfrm>
            <a:off x="4571924" y="3682294"/>
            <a:ext cx="3705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台南</a:t>
            </a:r>
            <a:r>
              <a:rPr lang="zh-TW" sz="1600">
                <a:solidFill>
                  <a:schemeClr val="dk1"/>
                </a:solidFill>
              </a:rPr>
              <a:t>﹑意麵﹑甜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60" name="Google Shape;460;p63"/>
          <p:cNvSpPr txBox="1"/>
          <p:nvPr/>
        </p:nvSpPr>
        <p:spPr>
          <a:xfrm>
            <a:off x="850000" y="4150393"/>
            <a:ext cx="3705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嘉義的雞肉飯很有名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61" name="Google Shape;461;p63"/>
          <p:cNvSpPr txBox="1"/>
          <p:nvPr/>
        </p:nvSpPr>
        <p:spPr>
          <a:xfrm>
            <a:off x="4588559" y="4155784"/>
            <a:ext cx="3705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嘉義</a:t>
            </a:r>
            <a:r>
              <a:rPr lang="zh-TW" sz="1600">
                <a:solidFill>
                  <a:schemeClr val="dk1"/>
                </a:solidFill>
              </a:rPr>
              <a:t>﹑雞肉飯﹑有名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62" name="Google Shape;462;p63"/>
          <p:cNvSpPr txBox="1"/>
          <p:nvPr/>
        </p:nvSpPr>
        <p:spPr>
          <a:xfrm>
            <a:off x="866683" y="2786794"/>
            <a:ext cx="3705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例句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63" name="Google Shape;463;p63"/>
          <p:cNvSpPr txBox="1"/>
          <p:nvPr/>
        </p:nvSpPr>
        <p:spPr>
          <a:xfrm>
            <a:off x="4571976" y="2781425"/>
            <a:ext cx="3705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移除停用詞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 txBox="1"/>
          <p:nvPr/>
        </p:nvSpPr>
        <p:spPr>
          <a:xfrm>
            <a:off x="819150" y="803316"/>
            <a:ext cx="390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分割為訓練集與測試集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69" name="Google Shape;46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96916"/>
            <a:ext cx="75057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向量化</a:t>
            </a:r>
            <a:endParaRPr/>
          </a:p>
        </p:txBody>
      </p:sp>
      <p:pic>
        <p:nvPicPr>
          <p:cNvPr id="475" name="Google Shape;47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13" y="1411325"/>
            <a:ext cx="59721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5"/>
          <p:cNvSpPr txBox="1"/>
          <p:nvPr/>
        </p:nvSpPr>
        <p:spPr>
          <a:xfrm>
            <a:off x="1585900" y="1017716"/>
            <a:ext cx="390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使用TF-IDF將文本數據轉為特徵向量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為什麼要轉為特徵向量</a:t>
            </a:r>
            <a:endParaRPr/>
          </a:p>
        </p:txBody>
      </p:sp>
      <p:sp>
        <p:nvSpPr>
          <p:cNvPr id="482" name="Google Shape;482;p66"/>
          <p:cNvSpPr txBox="1"/>
          <p:nvPr/>
        </p:nvSpPr>
        <p:spPr>
          <a:xfrm>
            <a:off x="576150" y="1314525"/>
            <a:ext cx="7991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</a:rPr>
              <a:t>文字屬於非結構化資料，不像是身高﹑體重﹑年紀是直接的數值型結構化資料，無法直接在機器學習中使用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</a:rPr>
              <a:t>因此，需要將文字轉成數值才能進行後續處理，轉換又稱為向量化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83" name="Google Shape;483;p66"/>
          <p:cNvSpPr txBox="1"/>
          <p:nvPr/>
        </p:nvSpPr>
        <p:spPr>
          <a:xfrm>
            <a:off x="959100" y="2729375"/>
            <a:ext cx="7225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最簡單的文字向量化方法：</a:t>
            </a:r>
            <a:r>
              <a:rPr b="1" lang="zh-TW"/>
              <a:t>BoW(Bag of Word)</a:t>
            </a:r>
            <a:r>
              <a:rPr lang="zh-TW"/>
              <a:t>，又稱為詞袋模型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例如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["I", "love", "pizza", "and", "pasta", "is", "my", "favorite", "food", "delicious", "enjoy", "it"]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文本1："I love pizza and pasta."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文本2："Pizza is my favorite food."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6"/>
          <p:cNvSpPr txBox="1"/>
          <p:nvPr/>
        </p:nvSpPr>
        <p:spPr>
          <a:xfrm>
            <a:off x="5021750" y="400912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[1, 1, 1, 1, 1, 0, 0, 0, 0, 0, 0, 0]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[0, 0, 1, 0, 0, 1, 1, 1, 1, 0, 0, 0]</a:t>
            </a:r>
            <a:endParaRPr/>
          </a:p>
        </p:txBody>
      </p:sp>
      <p:cxnSp>
        <p:nvCxnSpPr>
          <p:cNvPr id="485" name="Google Shape;485;p66"/>
          <p:cNvCxnSpPr/>
          <p:nvPr/>
        </p:nvCxnSpPr>
        <p:spPr>
          <a:xfrm>
            <a:off x="3801950" y="4226675"/>
            <a:ext cx="12198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6" name="Google Shape;486;p66"/>
          <p:cNvCxnSpPr/>
          <p:nvPr/>
        </p:nvCxnSpPr>
        <p:spPr>
          <a:xfrm>
            <a:off x="3801950" y="4542250"/>
            <a:ext cx="12198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7"/>
          <p:cNvSpPr txBox="1"/>
          <p:nvPr/>
        </p:nvSpPr>
        <p:spPr>
          <a:xfrm>
            <a:off x="959100" y="2729375"/>
            <a:ext cx="7225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最簡單的文字向量化方法：</a:t>
            </a:r>
            <a:r>
              <a:rPr b="1" lang="zh-TW"/>
              <a:t>BoW(Bag of Word)</a:t>
            </a:r>
            <a:r>
              <a:rPr lang="zh-TW"/>
              <a:t>，又稱為詞袋模型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例如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["I", "love", "pizza", "and", "pasta", "is", "my", "favorite", "food", "delicious", "enjoy", "it"]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文本1："I love pizza and pasta."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文本2："Pizza is my favorite food."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為什麼要轉為特徵向量</a:t>
            </a:r>
            <a:endParaRPr/>
          </a:p>
        </p:txBody>
      </p:sp>
      <p:sp>
        <p:nvSpPr>
          <p:cNvPr id="493" name="Google Shape;493;p67"/>
          <p:cNvSpPr txBox="1"/>
          <p:nvPr/>
        </p:nvSpPr>
        <p:spPr>
          <a:xfrm>
            <a:off x="576150" y="1314525"/>
            <a:ext cx="7991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</a:rPr>
              <a:t>文字屬於非結構化資料，不像是身高﹑體重﹑年紀是直接的數值型結構化資料，無法直接在機器學習中使用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</a:rPr>
              <a:t>因此，需要將文字轉成數值才能進行後續處理，轉換又稱為向量化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94" name="Google Shape;494;p67"/>
          <p:cNvSpPr txBox="1"/>
          <p:nvPr/>
        </p:nvSpPr>
        <p:spPr>
          <a:xfrm>
            <a:off x="5021750" y="400912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[1, 1, 1, 1, 1, 0, 0, 0, 0, 0, 0, 0]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[0, 0, 1, 0, 0, 1, 1, 1, 1, 0, 0, 0]</a:t>
            </a:r>
            <a:endParaRPr/>
          </a:p>
        </p:txBody>
      </p:sp>
      <p:cxnSp>
        <p:nvCxnSpPr>
          <p:cNvPr id="495" name="Google Shape;495;p67"/>
          <p:cNvCxnSpPr/>
          <p:nvPr/>
        </p:nvCxnSpPr>
        <p:spPr>
          <a:xfrm>
            <a:off x="3801950" y="4226675"/>
            <a:ext cx="12198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6" name="Google Shape;496;p67"/>
          <p:cNvCxnSpPr/>
          <p:nvPr/>
        </p:nvCxnSpPr>
        <p:spPr>
          <a:xfrm>
            <a:off x="3801950" y="4542250"/>
            <a:ext cx="12198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7" name="Google Shape;497;p67"/>
          <p:cNvSpPr/>
          <p:nvPr/>
        </p:nvSpPr>
        <p:spPr>
          <a:xfrm rot="35255">
            <a:off x="1785248" y="3225669"/>
            <a:ext cx="5470488" cy="11046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7"/>
          <p:cNvSpPr txBox="1"/>
          <p:nvPr/>
        </p:nvSpPr>
        <p:spPr>
          <a:xfrm rot="35255">
            <a:off x="1785043" y="3245530"/>
            <a:ext cx="5470488" cy="110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</a:rPr>
              <a:t>當句子變長時，重複出現的詞語會使其頻率增加，這在處理包含大量贅詞的文本時可能會導致不準確的結果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為什麼要轉為特徵向量</a:t>
            </a:r>
            <a:endParaRPr/>
          </a:p>
        </p:txBody>
      </p:sp>
      <p:sp>
        <p:nvSpPr>
          <p:cNvPr id="504" name="Google Shape;504;p68"/>
          <p:cNvSpPr txBox="1"/>
          <p:nvPr/>
        </p:nvSpPr>
        <p:spPr>
          <a:xfrm>
            <a:off x="576150" y="1314525"/>
            <a:ext cx="7991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05" name="Google Shape;505;p68"/>
          <p:cNvSpPr txBox="1"/>
          <p:nvPr/>
        </p:nvSpPr>
        <p:spPr>
          <a:xfrm>
            <a:off x="576150" y="1314525"/>
            <a:ext cx="7991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</a:rPr>
              <a:t>為了平衡權重的調整，再不同長度的句子都可以更好的表示，出現了 TF-IDF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</a:rPr>
              <a:t>TF（詞頻），也就是數</a:t>
            </a:r>
            <a:r>
              <a:rPr lang="zh-TW" sz="1600">
                <a:solidFill>
                  <a:srgbClr val="242424"/>
                </a:solidFill>
                <a:highlight>
                  <a:srgbClr val="FFFFFF"/>
                </a:highlight>
              </a:rPr>
              <a:t>「詞」出現的頻率，跟BoW沒有不同</a:t>
            </a:r>
            <a:endParaRPr sz="16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rgbClr val="242424"/>
                </a:solidFill>
                <a:highlight>
                  <a:srgbClr val="FFFFFF"/>
                </a:highlight>
              </a:rPr>
              <a:t>IDF根據該</a:t>
            </a:r>
            <a:r>
              <a:rPr lang="zh-TW" sz="1600">
                <a:solidFill>
                  <a:srgbClr val="242424"/>
                </a:solidFill>
                <a:highlight>
                  <a:srgbClr val="FFFFFF"/>
                </a:highlight>
              </a:rPr>
              <a:t>「詞」在各個文本中出現的頻率倒數取log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為什麼要轉為特徵向量</a:t>
            </a:r>
            <a:endParaRPr/>
          </a:p>
        </p:txBody>
      </p:sp>
      <p:sp>
        <p:nvSpPr>
          <p:cNvPr id="511" name="Google Shape;511;p69"/>
          <p:cNvSpPr txBox="1"/>
          <p:nvPr/>
        </p:nvSpPr>
        <p:spPr>
          <a:xfrm>
            <a:off x="3976900" y="2136500"/>
            <a:ext cx="4875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文章1的</a:t>
            </a:r>
            <a:r>
              <a:rPr lang="zh-TW">
                <a:solidFill>
                  <a:srgbClr val="FF0000"/>
                </a:solidFill>
              </a:rPr>
              <a:t>「蘋果」</a:t>
            </a: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TF-IDF 權重= TF * IDF = 0.03 * 2 = 0.06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pic>
        <p:nvPicPr>
          <p:cNvPr id="512" name="Google Shape;51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38" y="1445650"/>
            <a:ext cx="977600" cy="1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9"/>
          <p:cNvSpPr txBox="1"/>
          <p:nvPr/>
        </p:nvSpPr>
        <p:spPr>
          <a:xfrm>
            <a:off x="291188" y="2557025"/>
            <a:ext cx="113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</a:rPr>
              <a:t>100篇文章</a:t>
            </a:r>
            <a:endParaRPr/>
          </a:p>
        </p:txBody>
      </p:sp>
      <p:cxnSp>
        <p:nvCxnSpPr>
          <p:cNvPr id="514" name="Google Shape;514;p69"/>
          <p:cNvCxnSpPr/>
          <p:nvPr/>
        </p:nvCxnSpPr>
        <p:spPr>
          <a:xfrm rot="10800000">
            <a:off x="2245688" y="1122975"/>
            <a:ext cx="0" cy="125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5" name="Google Shape;515;p69"/>
          <p:cNvSpPr txBox="1"/>
          <p:nvPr/>
        </p:nvSpPr>
        <p:spPr>
          <a:xfrm>
            <a:off x="1529588" y="1194950"/>
            <a:ext cx="143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詞</a:t>
            </a:r>
            <a:r>
              <a:rPr lang="zh-TW" sz="1200">
                <a:solidFill>
                  <a:srgbClr val="242424"/>
                </a:solidFill>
              </a:rPr>
              <a:t>「蘋果」</a:t>
            </a:r>
            <a:endParaRPr sz="1200">
              <a:solidFill>
                <a:srgbClr val="242424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424"/>
                </a:solidFill>
              </a:rPr>
              <a:t>只出現在一篇</a:t>
            </a:r>
            <a:endParaRPr sz="1200"/>
          </a:p>
        </p:txBody>
      </p:sp>
      <p:sp>
        <p:nvSpPr>
          <p:cNvPr id="516" name="Google Shape;516;p69"/>
          <p:cNvSpPr/>
          <p:nvPr/>
        </p:nvSpPr>
        <p:spPr>
          <a:xfrm>
            <a:off x="3117175" y="1424625"/>
            <a:ext cx="1316100" cy="65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69"/>
          <p:cNvSpPr txBox="1"/>
          <p:nvPr/>
        </p:nvSpPr>
        <p:spPr>
          <a:xfrm>
            <a:off x="3117174" y="1424625"/>
            <a:ext cx="1316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IDF</a:t>
            </a:r>
            <a:r>
              <a:rPr lang="zh-TW">
                <a:solidFill>
                  <a:schemeClr val="dk1"/>
                </a:solidFill>
              </a:rPr>
              <a:t> = log(100/1) =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8" name="Google Shape;518;p69"/>
          <p:cNvSpPr txBox="1"/>
          <p:nvPr/>
        </p:nvSpPr>
        <p:spPr>
          <a:xfrm>
            <a:off x="4646438" y="1194950"/>
            <a:ext cx="209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文章1出現了3次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(該文章總字數假設為100字)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519" name="Google Shape;519;p69"/>
          <p:cNvCxnSpPr/>
          <p:nvPr/>
        </p:nvCxnSpPr>
        <p:spPr>
          <a:xfrm>
            <a:off x="4646438" y="1751625"/>
            <a:ext cx="2094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0" name="Google Shape;520;p69"/>
          <p:cNvSpPr/>
          <p:nvPr/>
        </p:nvSpPr>
        <p:spPr>
          <a:xfrm>
            <a:off x="6954200" y="1424625"/>
            <a:ext cx="1316100" cy="65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69"/>
          <p:cNvSpPr txBox="1"/>
          <p:nvPr/>
        </p:nvSpPr>
        <p:spPr>
          <a:xfrm>
            <a:off x="6954199" y="1424625"/>
            <a:ext cx="1316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TF</a:t>
            </a:r>
            <a:r>
              <a:rPr lang="zh-TW">
                <a:solidFill>
                  <a:schemeClr val="dk1"/>
                </a:solidFill>
              </a:rPr>
              <a:t> =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3/100 = 0.03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為什麼要轉為特徵向量</a:t>
            </a:r>
            <a:endParaRPr/>
          </a:p>
        </p:txBody>
      </p:sp>
      <p:sp>
        <p:nvSpPr>
          <p:cNvPr id="527" name="Google Shape;527;p70"/>
          <p:cNvSpPr txBox="1"/>
          <p:nvPr/>
        </p:nvSpPr>
        <p:spPr>
          <a:xfrm>
            <a:off x="3976900" y="2136500"/>
            <a:ext cx="4875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文章1的</a:t>
            </a:r>
            <a:r>
              <a:rPr lang="zh-TW">
                <a:solidFill>
                  <a:srgbClr val="FF0000"/>
                </a:solidFill>
              </a:rPr>
              <a:t>「蘋果」</a:t>
            </a: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TF-IDF 權重= TF * IDF = 0.03 * 2 = 0.06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pic>
        <p:nvPicPr>
          <p:cNvPr id="528" name="Google Shape;52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38" y="1445650"/>
            <a:ext cx="977600" cy="1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70"/>
          <p:cNvSpPr txBox="1"/>
          <p:nvPr/>
        </p:nvSpPr>
        <p:spPr>
          <a:xfrm>
            <a:off x="291188" y="2557025"/>
            <a:ext cx="113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</a:rPr>
              <a:t>100篇文章</a:t>
            </a:r>
            <a:endParaRPr/>
          </a:p>
        </p:txBody>
      </p:sp>
      <p:cxnSp>
        <p:nvCxnSpPr>
          <p:cNvPr id="530" name="Google Shape;530;p70"/>
          <p:cNvCxnSpPr/>
          <p:nvPr/>
        </p:nvCxnSpPr>
        <p:spPr>
          <a:xfrm rot="10800000">
            <a:off x="2245688" y="1122975"/>
            <a:ext cx="0" cy="125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31" name="Google Shape;531;p70"/>
          <p:cNvSpPr txBox="1"/>
          <p:nvPr/>
        </p:nvSpPr>
        <p:spPr>
          <a:xfrm>
            <a:off x="1529588" y="1194950"/>
            <a:ext cx="143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詞</a:t>
            </a:r>
            <a:r>
              <a:rPr lang="zh-TW" sz="1200">
                <a:solidFill>
                  <a:srgbClr val="242424"/>
                </a:solidFill>
              </a:rPr>
              <a:t>「蘋果」</a:t>
            </a:r>
            <a:endParaRPr sz="1200">
              <a:solidFill>
                <a:srgbClr val="242424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424"/>
                </a:solidFill>
              </a:rPr>
              <a:t>只出現在一篇</a:t>
            </a:r>
            <a:endParaRPr sz="1200"/>
          </a:p>
        </p:txBody>
      </p:sp>
      <p:sp>
        <p:nvSpPr>
          <p:cNvPr id="532" name="Google Shape;532;p70"/>
          <p:cNvSpPr/>
          <p:nvPr/>
        </p:nvSpPr>
        <p:spPr>
          <a:xfrm>
            <a:off x="3117175" y="1424625"/>
            <a:ext cx="1316100" cy="65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70"/>
          <p:cNvSpPr txBox="1"/>
          <p:nvPr/>
        </p:nvSpPr>
        <p:spPr>
          <a:xfrm>
            <a:off x="3117174" y="1424625"/>
            <a:ext cx="1316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IDF</a:t>
            </a:r>
            <a:r>
              <a:rPr lang="zh-TW">
                <a:solidFill>
                  <a:schemeClr val="dk1"/>
                </a:solidFill>
              </a:rPr>
              <a:t> = log(100/1) =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4" name="Google Shape;534;p70"/>
          <p:cNvSpPr txBox="1"/>
          <p:nvPr/>
        </p:nvSpPr>
        <p:spPr>
          <a:xfrm>
            <a:off x="4646438" y="1194950"/>
            <a:ext cx="209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文章1出現了3次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(該文章總字數假設為100字)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535" name="Google Shape;535;p70"/>
          <p:cNvCxnSpPr/>
          <p:nvPr/>
        </p:nvCxnSpPr>
        <p:spPr>
          <a:xfrm>
            <a:off x="4646438" y="1751625"/>
            <a:ext cx="2094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36" name="Google Shape;536;p70"/>
          <p:cNvSpPr/>
          <p:nvPr/>
        </p:nvSpPr>
        <p:spPr>
          <a:xfrm>
            <a:off x="6954200" y="1424625"/>
            <a:ext cx="1316100" cy="65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70"/>
          <p:cNvSpPr txBox="1"/>
          <p:nvPr/>
        </p:nvSpPr>
        <p:spPr>
          <a:xfrm>
            <a:off x="6954199" y="1424625"/>
            <a:ext cx="1316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TF</a:t>
            </a:r>
            <a:r>
              <a:rPr lang="zh-TW">
                <a:solidFill>
                  <a:schemeClr val="dk1"/>
                </a:solidFill>
              </a:rPr>
              <a:t> =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3/100 = 0.03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8" name="Google Shape;538;p70"/>
          <p:cNvSpPr/>
          <p:nvPr/>
        </p:nvSpPr>
        <p:spPr>
          <a:xfrm>
            <a:off x="2038376" y="2849138"/>
            <a:ext cx="1514700" cy="65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70"/>
          <p:cNvSpPr txBox="1"/>
          <p:nvPr/>
        </p:nvSpPr>
        <p:spPr>
          <a:xfrm>
            <a:off x="2038375" y="2849138"/>
            <a:ext cx="15147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IDF</a:t>
            </a:r>
            <a:r>
              <a:rPr lang="zh-TW">
                <a:solidFill>
                  <a:schemeClr val="dk1"/>
                </a:solidFill>
              </a:rPr>
              <a:t> = log(100/100) =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0" name="Google Shape;540;p70"/>
          <p:cNvSpPr/>
          <p:nvPr/>
        </p:nvSpPr>
        <p:spPr>
          <a:xfrm>
            <a:off x="5252225" y="2849138"/>
            <a:ext cx="1316100" cy="65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70"/>
          <p:cNvSpPr txBox="1"/>
          <p:nvPr/>
        </p:nvSpPr>
        <p:spPr>
          <a:xfrm>
            <a:off x="5252224" y="2849138"/>
            <a:ext cx="1316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TF</a:t>
            </a:r>
            <a:r>
              <a:rPr lang="zh-TW">
                <a:solidFill>
                  <a:schemeClr val="dk1"/>
                </a:solidFill>
              </a:rPr>
              <a:t> =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3/100 = 0.03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42" name="Google Shape;542;p70"/>
          <p:cNvCxnSpPr>
            <a:stCxn id="529" idx="2"/>
            <a:endCxn id="539" idx="1"/>
          </p:cNvCxnSpPr>
          <p:nvPr/>
        </p:nvCxnSpPr>
        <p:spPr>
          <a:xfrm flipH="1" rot="-5400000">
            <a:off x="1355138" y="2493125"/>
            <a:ext cx="188100" cy="1178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3" name="Google Shape;543;p70"/>
          <p:cNvCxnSpPr/>
          <p:nvPr/>
        </p:nvCxnSpPr>
        <p:spPr>
          <a:xfrm rot="10800000">
            <a:off x="4402638" y="2547500"/>
            <a:ext cx="0" cy="125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4" name="Google Shape;544;p70"/>
          <p:cNvSpPr txBox="1"/>
          <p:nvPr/>
        </p:nvSpPr>
        <p:spPr>
          <a:xfrm>
            <a:off x="606175" y="3254738"/>
            <a:ext cx="1432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詞</a:t>
            </a:r>
            <a:r>
              <a:rPr lang="zh-TW" sz="1200">
                <a:solidFill>
                  <a:srgbClr val="242424"/>
                </a:solidFill>
              </a:rPr>
              <a:t>「香蕉」</a:t>
            </a:r>
            <a:endParaRPr sz="1200">
              <a:solidFill>
                <a:srgbClr val="242424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424"/>
                </a:solidFill>
              </a:rPr>
              <a:t>出現在一百篇</a:t>
            </a:r>
            <a:endParaRPr sz="1200"/>
          </a:p>
        </p:txBody>
      </p:sp>
      <p:sp>
        <p:nvSpPr>
          <p:cNvPr id="545" name="Google Shape;545;p70"/>
          <p:cNvSpPr txBox="1"/>
          <p:nvPr/>
        </p:nvSpPr>
        <p:spPr>
          <a:xfrm>
            <a:off x="3355338" y="3305738"/>
            <a:ext cx="209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文章2出現了3次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(該文章總字數假設為100字)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46" name="Google Shape;546;p70"/>
          <p:cNvSpPr txBox="1"/>
          <p:nvPr/>
        </p:nvSpPr>
        <p:spPr>
          <a:xfrm>
            <a:off x="3976900" y="3787838"/>
            <a:ext cx="4875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文章2的</a:t>
            </a:r>
            <a:r>
              <a:rPr lang="zh-TW">
                <a:solidFill>
                  <a:srgbClr val="FF0000"/>
                </a:solidFill>
              </a:rPr>
              <a:t>「香蕉」</a:t>
            </a: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TF-IDF 權重= TF * IDF = 0.03 * 1 = 0.03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為什麼要轉為特徵向量</a:t>
            </a:r>
            <a:endParaRPr/>
          </a:p>
        </p:txBody>
      </p:sp>
      <p:sp>
        <p:nvSpPr>
          <p:cNvPr id="552" name="Google Shape;552;p71"/>
          <p:cNvSpPr txBox="1"/>
          <p:nvPr/>
        </p:nvSpPr>
        <p:spPr>
          <a:xfrm>
            <a:off x="3976900" y="2136500"/>
            <a:ext cx="4875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文章1的</a:t>
            </a:r>
            <a:r>
              <a:rPr lang="zh-TW">
                <a:solidFill>
                  <a:srgbClr val="FF0000"/>
                </a:solidFill>
              </a:rPr>
              <a:t>「蘋果」</a:t>
            </a: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TF-IDF 權重= TF * IDF = 0.03 * 2 = 0.06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pic>
        <p:nvPicPr>
          <p:cNvPr id="553" name="Google Shape;55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38" y="1445650"/>
            <a:ext cx="977600" cy="1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1"/>
          <p:cNvSpPr txBox="1"/>
          <p:nvPr/>
        </p:nvSpPr>
        <p:spPr>
          <a:xfrm>
            <a:off x="291188" y="2557025"/>
            <a:ext cx="113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</a:rPr>
              <a:t>100篇文章</a:t>
            </a:r>
            <a:endParaRPr/>
          </a:p>
        </p:txBody>
      </p:sp>
      <p:cxnSp>
        <p:nvCxnSpPr>
          <p:cNvPr id="555" name="Google Shape;555;p71"/>
          <p:cNvCxnSpPr/>
          <p:nvPr/>
        </p:nvCxnSpPr>
        <p:spPr>
          <a:xfrm rot="10800000">
            <a:off x="2245688" y="1122975"/>
            <a:ext cx="0" cy="125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6" name="Google Shape;556;p71"/>
          <p:cNvSpPr txBox="1"/>
          <p:nvPr/>
        </p:nvSpPr>
        <p:spPr>
          <a:xfrm>
            <a:off x="1529588" y="1194950"/>
            <a:ext cx="143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詞</a:t>
            </a:r>
            <a:r>
              <a:rPr lang="zh-TW" sz="1200">
                <a:solidFill>
                  <a:srgbClr val="242424"/>
                </a:solidFill>
              </a:rPr>
              <a:t>「蘋果」</a:t>
            </a:r>
            <a:endParaRPr sz="1200">
              <a:solidFill>
                <a:srgbClr val="242424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424"/>
                </a:solidFill>
              </a:rPr>
              <a:t>只出現在一篇</a:t>
            </a:r>
            <a:endParaRPr sz="1200"/>
          </a:p>
        </p:txBody>
      </p:sp>
      <p:sp>
        <p:nvSpPr>
          <p:cNvPr id="557" name="Google Shape;557;p71"/>
          <p:cNvSpPr/>
          <p:nvPr/>
        </p:nvSpPr>
        <p:spPr>
          <a:xfrm>
            <a:off x="3117175" y="1424625"/>
            <a:ext cx="1316100" cy="65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71"/>
          <p:cNvSpPr txBox="1"/>
          <p:nvPr/>
        </p:nvSpPr>
        <p:spPr>
          <a:xfrm>
            <a:off x="3117174" y="1424625"/>
            <a:ext cx="1316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IDF</a:t>
            </a:r>
            <a:r>
              <a:rPr lang="zh-TW">
                <a:solidFill>
                  <a:schemeClr val="dk1"/>
                </a:solidFill>
              </a:rPr>
              <a:t> = log(100/1) =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9" name="Google Shape;559;p71"/>
          <p:cNvSpPr txBox="1"/>
          <p:nvPr/>
        </p:nvSpPr>
        <p:spPr>
          <a:xfrm>
            <a:off x="4646438" y="1194950"/>
            <a:ext cx="209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文章1出現了3次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(該文章總字數假設為100字)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560" name="Google Shape;560;p71"/>
          <p:cNvCxnSpPr/>
          <p:nvPr/>
        </p:nvCxnSpPr>
        <p:spPr>
          <a:xfrm>
            <a:off x="4646438" y="1751625"/>
            <a:ext cx="2094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1" name="Google Shape;561;p71"/>
          <p:cNvSpPr/>
          <p:nvPr/>
        </p:nvSpPr>
        <p:spPr>
          <a:xfrm>
            <a:off x="6954200" y="1424625"/>
            <a:ext cx="1316100" cy="65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71"/>
          <p:cNvSpPr txBox="1"/>
          <p:nvPr/>
        </p:nvSpPr>
        <p:spPr>
          <a:xfrm>
            <a:off x="6954199" y="1424625"/>
            <a:ext cx="1316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TF</a:t>
            </a:r>
            <a:r>
              <a:rPr lang="zh-TW">
                <a:solidFill>
                  <a:schemeClr val="dk1"/>
                </a:solidFill>
              </a:rPr>
              <a:t> =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3/100 = 0.03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3" name="Google Shape;563;p71"/>
          <p:cNvSpPr/>
          <p:nvPr/>
        </p:nvSpPr>
        <p:spPr>
          <a:xfrm>
            <a:off x="2038376" y="2849138"/>
            <a:ext cx="1514700" cy="65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71"/>
          <p:cNvSpPr txBox="1"/>
          <p:nvPr/>
        </p:nvSpPr>
        <p:spPr>
          <a:xfrm>
            <a:off x="2038375" y="2849138"/>
            <a:ext cx="15147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IDF</a:t>
            </a:r>
            <a:r>
              <a:rPr lang="zh-TW">
                <a:solidFill>
                  <a:schemeClr val="dk1"/>
                </a:solidFill>
              </a:rPr>
              <a:t> = log(100/100) =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5" name="Google Shape;565;p71"/>
          <p:cNvSpPr/>
          <p:nvPr/>
        </p:nvSpPr>
        <p:spPr>
          <a:xfrm>
            <a:off x="5252225" y="2849138"/>
            <a:ext cx="1316100" cy="65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71"/>
          <p:cNvSpPr txBox="1"/>
          <p:nvPr/>
        </p:nvSpPr>
        <p:spPr>
          <a:xfrm>
            <a:off x="5252224" y="2849138"/>
            <a:ext cx="1316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TF</a:t>
            </a:r>
            <a:r>
              <a:rPr lang="zh-TW">
                <a:solidFill>
                  <a:schemeClr val="dk1"/>
                </a:solidFill>
              </a:rPr>
              <a:t> =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3/100 = 0.03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67" name="Google Shape;567;p71"/>
          <p:cNvCxnSpPr>
            <a:stCxn id="554" idx="2"/>
            <a:endCxn id="564" idx="1"/>
          </p:cNvCxnSpPr>
          <p:nvPr/>
        </p:nvCxnSpPr>
        <p:spPr>
          <a:xfrm flipH="1" rot="-5400000">
            <a:off x="1355138" y="2493125"/>
            <a:ext cx="188100" cy="1178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8" name="Google Shape;568;p71"/>
          <p:cNvCxnSpPr/>
          <p:nvPr/>
        </p:nvCxnSpPr>
        <p:spPr>
          <a:xfrm rot="10800000">
            <a:off x="4402638" y="2547500"/>
            <a:ext cx="0" cy="125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9" name="Google Shape;569;p71"/>
          <p:cNvSpPr txBox="1"/>
          <p:nvPr/>
        </p:nvSpPr>
        <p:spPr>
          <a:xfrm>
            <a:off x="606175" y="3254738"/>
            <a:ext cx="1432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詞</a:t>
            </a:r>
            <a:r>
              <a:rPr lang="zh-TW" sz="1200">
                <a:solidFill>
                  <a:srgbClr val="242424"/>
                </a:solidFill>
              </a:rPr>
              <a:t>「香蕉」</a:t>
            </a:r>
            <a:endParaRPr sz="1200">
              <a:solidFill>
                <a:srgbClr val="242424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42424"/>
                </a:solidFill>
              </a:rPr>
              <a:t>出現在一百篇</a:t>
            </a:r>
            <a:endParaRPr sz="1200"/>
          </a:p>
        </p:txBody>
      </p:sp>
      <p:sp>
        <p:nvSpPr>
          <p:cNvPr id="570" name="Google Shape;570;p71"/>
          <p:cNvSpPr txBox="1"/>
          <p:nvPr/>
        </p:nvSpPr>
        <p:spPr>
          <a:xfrm>
            <a:off x="3355338" y="3305738"/>
            <a:ext cx="209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文章2出現了3次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(該文章總字數假設為100字)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1" name="Google Shape;571;p71"/>
          <p:cNvSpPr txBox="1"/>
          <p:nvPr/>
        </p:nvSpPr>
        <p:spPr>
          <a:xfrm>
            <a:off x="3976900" y="3787838"/>
            <a:ext cx="4875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文章2的</a:t>
            </a:r>
            <a:r>
              <a:rPr lang="zh-TW">
                <a:solidFill>
                  <a:srgbClr val="FF0000"/>
                </a:solidFill>
              </a:rPr>
              <a:t>「香蕉」</a:t>
            </a: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TF-IDF 權重= TF * IDF = 0.03 * 1 = 0.03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572" name="Google Shape;572;p71"/>
          <p:cNvSpPr txBox="1"/>
          <p:nvPr/>
        </p:nvSpPr>
        <p:spPr>
          <a:xfrm>
            <a:off x="681600" y="4206350"/>
            <a:ext cx="77808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TF-IDF透過數學計算，將常出現在各文章的詞視為識別度不高，給予較低權重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但在同一篇文章中如果出現次數高，可能具有代表意義，給予較高的權重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檢查資料集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148213" y="1210738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13" y="1586642"/>
            <a:ext cx="32289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2600" y="732863"/>
            <a:ext cx="5486150" cy="367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13" y="1278750"/>
            <a:ext cx="59721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72"/>
          <p:cNvSpPr/>
          <p:nvPr/>
        </p:nvSpPr>
        <p:spPr>
          <a:xfrm>
            <a:off x="3446675" y="4153600"/>
            <a:ext cx="450600" cy="15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2"/>
          <p:cNvSpPr/>
          <p:nvPr/>
        </p:nvSpPr>
        <p:spPr>
          <a:xfrm>
            <a:off x="3369300" y="4339300"/>
            <a:ext cx="450600" cy="15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72"/>
          <p:cNvSpPr txBox="1"/>
          <p:nvPr/>
        </p:nvSpPr>
        <p:spPr>
          <a:xfrm>
            <a:off x="2428050" y="4781200"/>
            <a:ext cx="23331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訓練與測試集的樣本(數量)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81" name="Google Shape;581;p72"/>
          <p:cNvCxnSpPr>
            <a:stCxn id="579" idx="2"/>
            <a:endCxn id="580" idx="0"/>
          </p:cNvCxnSpPr>
          <p:nvPr/>
        </p:nvCxnSpPr>
        <p:spPr>
          <a:xfrm>
            <a:off x="3594600" y="4489600"/>
            <a:ext cx="0" cy="29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13" y="1278750"/>
            <a:ext cx="59721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3"/>
          <p:cNvSpPr/>
          <p:nvPr/>
        </p:nvSpPr>
        <p:spPr>
          <a:xfrm>
            <a:off x="3870875" y="4100575"/>
            <a:ext cx="548100" cy="43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73"/>
          <p:cNvSpPr txBox="1"/>
          <p:nvPr/>
        </p:nvSpPr>
        <p:spPr>
          <a:xfrm>
            <a:off x="2428050" y="4675150"/>
            <a:ext cx="47304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經過向量化後在訓練集中找到的唯一字詞(特徵)的數量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建構模型</a:t>
            </a:r>
            <a:endParaRPr/>
          </a:p>
        </p:txBody>
      </p:sp>
      <p:sp>
        <p:nvSpPr>
          <p:cNvPr id="594" name="Google Shape;594;p74"/>
          <p:cNvSpPr txBox="1"/>
          <p:nvPr/>
        </p:nvSpPr>
        <p:spPr>
          <a:xfrm>
            <a:off x="576150" y="1314525"/>
            <a:ext cx="799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95" name="Google Shape;595;p74"/>
          <p:cNvSpPr txBox="1"/>
          <p:nvPr/>
        </p:nvSpPr>
        <p:spPr>
          <a:xfrm>
            <a:off x="576150" y="1314525"/>
            <a:ext cx="79917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</a:rPr>
              <a:t>建構模型並進行學習，</a:t>
            </a: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</a:rPr>
              <a:t>列出可以使用哪些模型建構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596" name="Google Shape;596;p74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655675" y="1995688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600" y="2433450"/>
            <a:ext cx="2542456" cy="22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250" y="2433442"/>
            <a:ext cx="29908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5"/>
          <p:cNvSpPr txBox="1"/>
          <p:nvPr/>
        </p:nvSpPr>
        <p:spPr>
          <a:xfrm>
            <a:off x="576150" y="1314525"/>
            <a:ext cx="79917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</a:rPr>
              <a:t>SVM 適合處理高維度資料，通常與linear kernel處理文字分類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604" name="Google Shape;604;p75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655675" y="1995688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450" y="2371592"/>
            <a:ext cx="20669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建構模型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738188"/>
            <a:ext cx="57340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</a:t>
            </a:r>
            <a:endParaRPr/>
          </a:p>
        </p:txBody>
      </p:sp>
      <p:pic>
        <p:nvPicPr>
          <p:cNvPr id="617" name="Google Shape;61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60925"/>
            <a:ext cx="37242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77"/>
          <p:cNvSpPr txBox="1"/>
          <p:nvPr/>
        </p:nvSpPr>
        <p:spPr>
          <a:xfrm>
            <a:off x="576150" y="1314525"/>
            <a:ext cx="7991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</a:rPr>
              <a:t>模型分析文字情緒準確率高達92%，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</a:rPr>
              <a:t>2309個預測中(測試集)，模型正確預測了大約2124個情緒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</a:rPr>
              <a:t>在recall及f1-score中，正面情緒分數較低，代表資料集中存在不平衡，模型對負面情緒比正面情緒更容易分類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19" name="Google Shape;619;p77"/>
          <p:cNvSpPr/>
          <p:nvPr/>
        </p:nvSpPr>
        <p:spPr>
          <a:xfrm>
            <a:off x="5223475" y="2760925"/>
            <a:ext cx="417000" cy="21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網頁教學ChatGPT</a:t>
            </a:r>
            <a:endParaRPr/>
          </a:p>
        </p:txBody>
      </p:sp>
      <p:sp>
        <p:nvSpPr>
          <p:cNvPr id="625" name="Google Shape;625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https://chatgpt.com/share/6d146741-8d57-42a0-91bf-9036f07bc4a7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用ChatGPT實作機器學習的專案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檢查資料集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148213" y="1210738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13" y="1586642"/>
            <a:ext cx="32289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2600" y="732863"/>
            <a:ext cx="5486150" cy="36777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3549625" y="2231425"/>
            <a:ext cx="3489300" cy="61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7211250" y="2317600"/>
            <a:ext cx="1857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檢查資料型態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100" y="1114150"/>
            <a:ext cx="3467100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3519100" y="3772525"/>
            <a:ext cx="3692400" cy="28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3925" y="171450"/>
            <a:ext cx="14097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311700" y="2411375"/>
            <a:ext cx="34035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tweet_created 是取得日期的屬性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但型態為object，需改成日期型態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58713" l="0" r="89016" t="0"/>
          <a:stretch/>
        </p:blipFill>
        <p:spPr>
          <a:xfrm>
            <a:off x="1985950" y="882613"/>
            <a:ext cx="938645" cy="37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288" y="2193950"/>
            <a:ext cx="68294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資料預處理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3425" y="1258517"/>
            <a:ext cx="421957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