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5" r:id="rId9"/>
    <p:sldId id="261" r:id="rId10"/>
    <p:sldId id="268" r:id="rId11"/>
    <p:sldId id="262" r:id="rId12"/>
    <p:sldId id="269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6772-DCC0-45D8-B4E2-737E30B2F834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1E80-8535-4273-835D-2716BB6C1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1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DCC-04F7-45D8-872B-F165F2F361D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1532-12A0-4BCD-A6F4-048B7D1FA91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BC0B-8CC9-4F23-AD90-1813406921B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6684"/>
            <a:ext cx="10515600" cy="48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8226"/>
            <a:ext cx="10515600" cy="53287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A28-6EB6-4900-8EF2-833B45241E0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4A23-FC27-44DA-B805-26226C1A6C6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859171"/>
            <a:ext cx="5181600" cy="531779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859171"/>
            <a:ext cx="5181600" cy="53177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112-DC49-4948-B1B1-AFC54D721BE8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161515"/>
            <a:ext cx="10515600" cy="48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3237-45C8-4FAE-9421-33A8A6A11757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6FD3-58AE-402F-8212-AF7A82FEEFF7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7E5-C494-4EC5-8269-FC26817964C2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9802-AD90-4604-B091-A638692F8CDB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7BA-5551-40CE-A4A5-7A02EC8AE29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646F-875A-4600-AD12-4B4062D7092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F7D5-9938-48A5-AE25-C5227D7796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5479" y="2449902"/>
            <a:ext cx="1092104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автоматизации создания распознавателя регулярного языка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883" y="258793"/>
            <a:ext cx="980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«Рязанский государственный радиотехнический университет имени В.Ф. Уткина»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3159" y="4497215"/>
            <a:ext cx="6673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Гладышев Б. А., группа 943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Никичкин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Б. В., доцент, к.т.н.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9757" y="6175196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Рязань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8226"/>
            <a:ext cx="10515600" cy="5413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Блок-схемы генерации выходного кода для ЯП Паскаль (</a:t>
            </a:r>
            <a:r>
              <a:rPr lang="ru-RU" dirty="0" err="1" smtClean="0"/>
              <a:t>недетализированные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8747" y="1558013"/>
            <a:ext cx="4274820" cy="357759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63567" y="1558013"/>
            <a:ext cx="5940425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программной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79784"/>
            <a:ext cx="6107114" cy="3858612"/>
          </a:xfrm>
          <a:prstGeom prst="rect">
            <a:avLst/>
          </a:prstGeom>
        </p:spPr>
      </p:pic>
      <p:pic>
        <p:nvPicPr>
          <p:cNvPr id="6" name="Объект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16" y="679784"/>
            <a:ext cx="3332784" cy="283151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87768" y="3745740"/>
            <a:ext cx="3685032" cy="26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программной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12</a:t>
            </a:fld>
            <a:endParaRPr lang="ru-RU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2827"/>
            <a:ext cx="10515600" cy="36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программной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13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4321"/>
            <a:ext cx="10515600" cy="4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8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программой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Подход к тестированию ПО: проверка распознавателей, сгенерированных им. Если они правильно распознают конструкции формальных языков, для которых они создавались, то работа разработанной </a:t>
            </a:r>
            <a:r>
              <a:rPr lang="ru-RU" smtClean="0"/>
              <a:t>системы является </a:t>
            </a:r>
            <a:r>
              <a:rPr lang="ru-RU" dirty="0" smtClean="0"/>
              <a:t>правильной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5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Дальнейшие возможности улучшения</a:t>
            </a:r>
          </a:p>
          <a:p>
            <a:r>
              <a:rPr lang="ru-RU" dirty="0" smtClean="0"/>
              <a:t>добавление </a:t>
            </a:r>
            <a:r>
              <a:rPr lang="ru-RU" dirty="0"/>
              <a:t>возможностей альтернативных способов внесения начальных данных (например, настройка конечного автомата по графу переходов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сохранение параметров конечного автомата;</a:t>
            </a:r>
            <a:endParaRPr lang="ru-RU" dirty="0"/>
          </a:p>
          <a:p>
            <a:r>
              <a:rPr lang="ru-RU" dirty="0" smtClean="0"/>
              <a:t>создание </a:t>
            </a:r>
            <a:r>
              <a:rPr lang="ru-RU" dirty="0"/>
              <a:t>генераторов выходного кода для других языков программирования;</a:t>
            </a:r>
          </a:p>
          <a:p>
            <a:r>
              <a:rPr lang="ru-RU" dirty="0" smtClean="0"/>
              <a:t>обеспечение </a:t>
            </a:r>
            <a:r>
              <a:rPr lang="ru-RU" dirty="0"/>
              <a:t>большего контроля за процессом генерации кода;</a:t>
            </a:r>
          </a:p>
          <a:p>
            <a:r>
              <a:rPr lang="ru-RU" dirty="0" smtClean="0"/>
              <a:t>дополнение </a:t>
            </a:r>
            <a:r>
              <a:rPr lang="ru-RU" dirty="0"/>
              <a:t>справочных материалов в интерфейс приложения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– разработать инструмент для автоматизации создания </a:t>
            </a:r>
            <a:r>
              <a:rPr lang="ru-RU" dirty="0"/>
              <a:t>распознавателей регулярного </a:t>
            </a:r>
            <a:r>
              <a:rPr lang="ru-RU" dirty="0" smtClean="0"/>
              <a:t>языка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обзор существующих инструментов, анализ возможности их внедрения в учебный процесс;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требований к </a:t>
            </a:r>
            <a:r>
              <a:rPr lang="ru-RU" dirty="0" smtClean="0"/>
              <a:t>программной системе;</a:t>
            </a:r>
            <a:endParaRPr lang="ru-RU" dirty="0"/>
          </a:p>
          <a:p>
            <a:r>
              <a:rPr lang="ru-RU" dirty="0" smtClean="0"/>
              <a:t>разработка </a:t>
            </a:r>
            <a:r>
              <a:rPr lang="ru-RU" dirty="0"/>
              <a:t>алгоритмов </a:t>
            </a:r>
            <a:r>
              <a:rPr lang="ru-RU" dirty="0" smtClean="0"/>
              <a:t>генерации выходного кода;</a:t>
            </a:r>
            <a:endParaRPr lang="ru-RU" dirty="0"/>
          </a:p>
          <a:p>
            <a:r>
              <a:rPr lang="ru-RU" dirty="0" smtClean="0"/>
              <a:t>продумывание </a:t>
            </a:r>
            <a:r>
              <a:rPr lang="ru-RU" dirty="0"/>
              <a:t>возможностей по обеспечению </a:t>
            </a:r>
            <a:r>
              <a:rPr lang="ru-RU" dirty="0" smtClean="0"/>
              <a:t>расширяемости </a:t>
            </a:r>
            <a:r>
              <a:rPr lang="ru-RU" dirty="0"/>
              <a:t>системы;</a:t>
            </a:r>
          </a:p>
          <a:p>
            <a:r>
              <a:rPr lang="ru-RU" dirty="0" smtClean="0"/>
              <a:t>написание </a:t>
            </a:r>
            <a:r>
              <a:rPr lang="ru-RU" dirty="0"/>
              <a:t>детальной программной </a:t>
            </a:r>
            <a:r>
              <a:rPr lang="ru-RU" dirty="0" smtClean="0"/>
              <a:t>документации</a:t>
            </a:r>
            <a:endParaRPr lang="ru-RU" dirty="0"/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программные средства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5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540798"/>
              </p:ext>
            </p:extLst>
          </p:nvPr>
        </p:nvGraphicFramePr>
        <p:xfrm>
          <a:off x="838200" y="847725"/>
          <a:ext cx="10515600" cy="497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38">
                  <a:extLst>
                    <a:ext uri="{9D8B030D-6E8A-4147-A177-3AD203B41FA5}">
                      <a16:colId xmlns:a16="http://schemas.microsoft.com/office/drawing/2014/main" val="2985767447"/>
                    </a:ext>
                  </a:extLst>
                </a:gridCol>
                <a:gridCol w="2450124">
                  <a:extLst>
                    <a:ext uri="{9D8B030D-6E8A-4147-A177-3AD203B41FA5}">
                      <a16:colId xmlns:a16="http://schemas.microsoft.com/office/drawing/2014/main" val="1228321173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1759549783"/>
                    </a:ext>
                  </a:extLst>
                </a:gridCol>
                <a:gridCol w="2028092">
                  <a:extLst>
                    <a:ext uri="{9D8B030D-6E8A-4147-A177-3AD203B41FA5}">
                      <a16:colId xmlns:a16="http://schemas.microsoft.com/office/drawing/2014/main" val="261485775"/>
                    </a:ext>
                  </a:extLst>
                </a:gridCol>
                <a:gridCol w="2631831">
                  <a:extLst>
                    <a:ext uri="{9D8B030D-6E8A-4147-A177-3AD203B41FA5}">
                      <a16:colId xmlns:a16="http://schemas.microsoft.com/office/drawing/2014/main" val="326706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Lex/Flex/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Jflex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/…</a:t>
                      </a:r>
                      <a:endParaRPr lang="ru-RU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ru-RU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Ragel</a:t>
                      </a:r>
                      <a:endParaRPr lang="ru-RU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re2c</a:t>
                      </a:r>
                      <a:endParaRPr lang="ru-RU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3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Построение лексических анализаторов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513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Построение</a:t>
                      </a:r>
                      <a:r>
                        <a:rPr lang="ru-RU" baseline="0" dirty="0" smtClean="0"/>
                        <a:t> синтаксических анализаторов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Спецификация конечных</a:t>
                      </a:r>
                      <a:r>
                        <a:rPr lang="ru-RU" baseline="0" dirty="0" smtClean="0"/>
                        <a:t> автоматов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Компиляция регулярных выражений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0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Входные</a:t>
                      </a:r>
                      <a:r>
                        <a:rPr lang="ru-RU" baseline="0" dirty="0" smtClean="0"/>
                        <a:t> данные для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</a:t>
                      </a:r>
                      <a:r>
                        <a:rPr lang="ru-RU" baseline="0" dirty="0" smtClean="0"/>
                        <a:t>д на целевом ЯП с фрагментами на специальном языке, регулярные выражения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</a:t>
                      </a:r>
                      <a:r>
                        <a:rPr lang="ru-RU" baseline="0" dirty="0" smtClean="0"/>
                        <a:t>рамматики в </a:t>
                      </a:r>
                      <a:r>
                        <a:rPr lang="ru-RU" dirty="0" smtClean="0"/>
                        <a:t>РБНФ со</a:t>
                      </a:r>
                      <a:r>
                        <a:rPr lang="ru-RU" baseline="0" dirty="0" smtClean="0"/>
                        <a:t> связанными</a:t>
                      </a:r>
                      <a:r>
                        <a:rPr lang="ru-RU" dirty="0" smtClean="0"/>
                        <a:t> действиями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Специальный</a:t>
                      </a:r>
                      <a:r>
                        <a:rPr lang="ru-RU" baseline="0" dirty="0" smtClean="0"/>
                        <a:t> язык описания, регулярные выражения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 на целевом ЯП, фрагменты</a:t>
                      </a:r>
                      <a:r>
                        <a:rPr lang="ru-RU" baseline="0" dirty="0" smtClean="0"/>
                        <a:t> специального языка, регулярные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Визуализация модели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–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Представление 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DOT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Представление 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Представление 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DOT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Особенности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Часть стандарта </a:t>
                      </a:r>
                      <a:r>
                        <a:rPr lang="en-US" dirty="0" smtClean="0"/>
                        <a:t>POSIX,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встроен в некоторые </a:t>
                      </a:r>
                      <a:r>
                        <a:rPr lang="en-US" baseline="0" dirty="0" smtClean="0"/>
                        <a:t>UNIX</a:t>
                      </a:r>
                      <a:r>
                        <a:rPr lang="ru-RU" baseline="0" dirty="0" smtClean="0"/>
                        <a:t> системы. Один из ранних инструментов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Можно использовать</a:t>
                      </a:r>
                      <a:r>
                        <a:rPr lang="ru-RU" baseline="0" dirty="0" smtClean="0"/>
                        <a:t> для КС-грамматик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Большой</a:t>
                      </a:r>
                      <a:r>
                        <a:rPr lang="ru-RU" baseline="0" dirty="0" smtClean="0"/>
                        <a:t> набор функций по работе с конечными автоматами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в режиме препроцессора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954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873263"/>
            <a:ext cx="315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DOT – </a:t>
            </a:r>
            <a:r>
              <a:rPr lang="ru-RU" dirty="0" smtClean="0"/>
              <a:t>язык описания графов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33105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4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Существующие средства функциональны, но не подходят для внедрения в процесс обучения студентов:</a:t>
            </a:r>
          </a:p>
          <a:p>
            <a:r>
              <a:rPr lang="ru-RU" dirty="0" smtClean="0"/>
              <a:t>высокий порог вхождения;</a:t>
            </a:r>
          </a:p>
          <a:p>
            <a:r>
              <a:rPr lang="ru-RU" dirty="0" smtClean="0"/>
              <a:t>необходимость изучения способов работы с инструментом;</a:t>
            </a:r>
          </a:p>
          <a:p>
            <a:r>
              <a:rPr lang="ru-RU" dirty="0" smtClean="0"/>
              <a:t>не обеспечивается наглядность применения теоретических моделей на практике;</a:t>
            </a:r>
          </a:p>
          <a:p>
            <a:r>
              <a:rPr lang="ru-RU" dirty="0" smtClean="0"/>
              <a:t>визуализация состояния распознавателя требует наличия дополнительного ПО (получение изображения из </a:t>
            </a:r>
            <a:r>
              <a:rPr lang="en-US" dirty="0" smtClean="0"/>
              <a:t>DOT</a:t>
            </a:r>
            <a:r>
              <a:rPr lang="ru-RU" dirty="0" smtClean="0"/>
              <a:t>-описания)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средства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разработки: </a:t>
            </a:r>
            <a:r>
              <a:rPr lang="en-US" dirty="0" smtClean="0"/>
              <a:t>Microsoft Visual Studio</a:t>
            </a:r>
          </a:p>
          <a:p>
            <a:r>
              <a:rPr lang="ru-RU" dirty="0" smtClean="0"/>
              <a:t>Платформа</a:t>
            </a:r>
            <a:r>
              <a:rPr lang="en-US" dirty="0" smtClean="0"/>
              <a:t> </a:t>
            </a:r>
            <a:r>
              <a:rPr lang="ru-RU" dirty="0" smtClean="0"/>
              <a:t>и тип ПО: </a:t>
            </a:r>
            <a:r>
              <a:rPr lang="en-US" dirty="0" smtClean="0"/>
              <a:t>.NET</a:t>
            </a:r>
            <a:r>
              <a:rPr lang="ru-RU" dirty="0" smtClean="0"/>
              <a:t> 6, </a:t>
            </a:r>
            <a:r>
              <a:rPr lang="en-US" dirty="0" smtClean="0"/>
              <a:t>WPF-</a:t>
            </a:r>
            <a:r>
              <a:rPr lang="ru-RU" dirty="0" smtClean="0"/>
              <a:t>приложение</a:t>
            </a:r>
          </a:p>
          <a:p>
            <a:r>
              <a:rPr lang="ru-RU" dirty="0" smtClean="0"/>
              <a:t>Дополнительные библиотеки:</a:t>
            </a:r>
          </a:p>
          <a:p>
            <a:pPr lvl="1"/>
            <a:r>
              <a:rPr lang="ru-RU" dirty="0" smtClean="0"/>
              <a:t>Gu.Wpf.DataGrid2D</a:t>
            </a:r>
            <a:r>
              <a:rPr lang="en-US" dirty="0" smtClean="0"/>
              <a:t> (</a:t>
            </a:r>
            <a:r>
              <a:rPr lang="ru-RU" dirty="0" smtClean="0"/>
              <a:t>расширение для одного из компонентов интерфейса)</a:t>
            </a:r>
          </a:p>
          <a:p>
            <a:pPr lvl="1"/>
            <a:r>
              <a:rPr lang="en-US" dirty="0" smtClean="0"/>
              <a:t>MS AGL – Microsoft </a:t>
            </a:r>
            <a:r>
              <a:rPr lang="en-US" dirty="0"/>
              <a:t>Automatic Graph </a:t>
            </a:r>
            <a:r>
              <a:rPr lang="en-US" dirty="0" smtClean="0"/>
              <a:t>Layout (</a:t>
            </a:r>
            <a:r>
              <a:rPr lang="ru-RU" dirty="0" smtClean="0"/>
              <a:t>визуализация графа переходов автомата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конечного автомата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809" y="1206972"/>
            <a:ext cx="9002381" cy="461074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Регулярные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Регулярный язык</a:t>
            </a:r>
            <a:r>
              <a:rPr lang="ru-RU" dirty="0"/>
              <a:t> – третий тип языков в иерархии Хомского</a:t>
            </a:r>
            <a:r>
              <a:rPr lang="ru-RU" dirty="0" smtClean="0"/>
              <a:t>. Система правил регулярных грамматик самая строгая:</a:t>
            </a:r>
          </a:p>
          <a:p>
            <a:r>
              <a:rPr lang="ru-RU" dirty="0"/>
              <a:t>A → </a:t>
            </a:r>
            <a:r>
              <a:rPr lang="ru-RU" dirty="0" err="1"/>
              <a:t>Bγ</a:t>
            </a:r>
            <a:r>
              <a:rPr lang="ru-RU" dirty="0"/>
              <a:t> (A → </a:t>
            </a:r>
            <a:r>
              <a:rPr lang="ru-RU" dirty="0" err="1" smtClean="0"/>
              <a:t>γB</a:t>
            </a:r>
            <a:r>
              <a:rPr lang="ru-RU" dirty="0" smtClean="0"/>
              <a:t>)</a:t>
            </a:r>
          </a:p>
          <a:p>
            <a:r>
              <a:rPr lang="ru-RU" dirty="0" smtClean="0"/>
              <a:t>A </a:t>
            </a:r>
            <a:r>
              <a:rPr lang="ru-RU" dirty="0"/>
              <a:t>→ </a:t>
            </a:r>
            <a:r>
              <a:rPr lang="ru-RU" dirty="0" smtClean="0"/>
              <a:t>γ,</a:t>
            </a:r>
          </a:p>
          <a:p>
            <a:pPr marL="0" indent="0">
              <a:buNone/>
            </a:pPr>
            <a:r>
              <a:rPr lang="ru-RU" dirty="0" smtClean="0"/>
              <a:t>где A</a:t>
            </a:r>
            <a:r>
              <a:rPr lang="ru-RU" dirty="0"/>
              <a:t>, B – элементы алфавита нетерминальных символов </a:t>
            </a:r>
            <a:r>
              <a:rPr lang="ru-RU" dirty="0" smtClean="0"/>
              <a:t>грамматики, γ </a:t>
            </a:r>
            <a:r>
              <a:rPr lang="ru-RU" dirty="0"/>
              <a:t>– элемент алфавита терминальных </a:t>
            </a:r>
            <a:r>
              <a:rPr lang="ru-RU" dirty="0" smtClean="0"/>
              <a:t>символов. Правила других видов запрещены.</a:t>
            </a:r>
          </a:p>
          <a:p>
            <a:pPr marL="0" indent="0">
              <a:buNone/>
            </a:pPr>
            <a:r>
              <a:rPr lang="ru-RU" dirty="0" smtClean="0"/>
              <a:t>Этот тип языков наиболее простой для анализа и имеет широкое применение в информационных технологиях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7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архитектуры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8226"/>
            <a:ext cx="10515600" cy="14324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архитектурный шаблон проектирования: </a:t>
            </a:r>
            <a:r>
              <a:rPr lang="en-US" dirty="0" smtClean="0"/>
              <a:t>MVVM (</a:t>
            </a:r>
            <a:r>
              <a:rPr lang="ru-RU" dirty="0" smtClean="0"/>
              <a:t>Модель, Представление, Представление Модели)</a:t>
            </a:r>
          </a:p>
          <a:p>
            <a:pPr marL="0" indent="0">
              <a:buNone/>
            </a:pPr>
            <a:r>
              <a:rPr lang="ru-RU" dirty="0" smtClean="0"/>
              <a:t>Классы для представления конечного автомата в программе: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460066"/>
            <a:ext cx="8973311" cy="37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8226"/>
            <a:ext cx="10515600" cy="56744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Обобщённый алгоритм работы распознавателя:</a:t>
            </a:r>
          </a:p>
          <a:p>
            <a:pPr marL="0" indent="0">
              <a:buNone/>
            </a:pPr>
            <a:r>
              <a:rPr lang="ru-RU" sz="2100" dirty="0"/>
              <a:t>тип </a:t>
            </a:r>
            <a:r>
              <a:rPr lang="en-US" sz="2100" dirty="0" err="1"/>
              <a:t>tCondition</a:t>
            </a:r>
            <a:r>
              <a:rPr lang="en-US" sz="2100" dirty="0"/>
              <a:t> [k] {</a:t>
            </a:r>
            <a:r>
              <a:rPr lang="ru-RU" sz="2100" dirty="0"/>
              <a:t>множество состояний}</a:t>
            </a:r>
          </a:p>
          <a:p>
            <a:pPr marL="0" indent="0">
              <a:buNone/>
            </a:pPr>
            <a:r>
              <a:rPr lang="ru-RU" sz="2100" dirty="0"/>
              <a:t>тип </a:t>
            </a:r>
            <a:r>
              <a:rPr lang="en-US" sz="2100" dirty="0" err="1"/>
              <a:t>tAlpha</a:t>
            </a:r>
            <a:r>
              <a:rPr lang="en-US" sz="2100" dirty="0"/>
              <a:t> [n]{</a:t>
            </a:r>
            <a:r>
              <a:rPr lang="ru-RU" sz="2100" dirty="0"/>
              <a:t>множество входных символов}</a:t>
            </a:r>
          </a:p>
          <a:p>
            <a:pPr marL="0" indent="0">
              <a:buNone/>
            </a:pPr>
            <a:r>
              <a:rPr lang="ru-RU" sz="2100" dirty="0"/>
              <a:t>тип (</a:t>
            </a:r>
            <a:r>
              <a:rPr lang="en-US" sz="2100" dirty="0" err="1"/>
              <a:t>tCondition</a:t>
            </a:r>
            <a:r>
              <a:rPr lang="en-US" sz="2100" dirty="0"/>
              <a:t>) </a:t>
            </a:r>
            <a:r>
              <a:rPr lang="en-US" sz="2100" dirty="0" err="1"/>
              <a:t>tJump</a:t>
            </a:r>
            <a:r>
              <a:rPr lang="en-US" sz="2100" dirty="0"/>
              <a:t> [k, n] {</a:t>
            </a:r>
            <a:r>
              <a:rPr lang="ru-RU" sz="2100" dirty="0"/>
              <a:t>таблица переходов}</a:t>
            </a:r>
          </a:p>
          <a:p>
            <a:pPr marL="0" indent="0">
              <a:buNone/>
            </a:pPr>
            <a:r>
              <a:rPr lang="ru-RU" sz="2100" dirty="0"/>
              <a:t>тип (</a:t>
            </a:r>
            <a:r>
              <a:rPr lang="en-US" sz="2100" dirty="0" err="1"/>
              <a:t>tCondition</a:t>
            </a:r>
            <a:r>
              <a:rPr lang="en-US" sz="2100" dirty="0"/>
              <a:t>) Fin {</a:t>
            </a:r>
            <a:r>
              <a:rPr lang="ru-RU" sz="2100" dirty="0"/>
              <a:t>множество конечных состояний}</a:t>
            </a:r>
          </a:p>
          <a:p>
            <a:pPr marL="0" indent="0">
              <a:buNone/>
            </a:pPr>
            <a:r>
              <a:rPr lang="en-US" sz="2100" dirty="0"/>
              <a:t>S {</a:t>
            </a:r>
            <a:r>
              <a:rPr lang="ru-RU" sz="2100" dirty="0"/>
              <a:t>начальное состояние}</a:t>
            </a:r>
          </a:p>
          <a:p>
            <a:pPr marL="0" indent="0">
              <a:buNone/>
            </a:pPr>
            <a:r>
              <a:rPr lang="ru-RU" sz="2100" dirty="0"/>
              <a:t> </a:t>
            </a:r>
          </a:p>
          <a:p>
            <a:pPr marL="0" indent="0">
              <a:buNone/>
            </a:pPr>
            <a:r>
              <a:rPr lang="ru-RU" sz="2100" dirty="0"/>
              <a:t>тип (</a:t>
            </a:r>
            <a:r>
              <a:rPr lang="en-US" sz="2100" dirty="0" err="1"/>
              <a:t>tCondition</a:t>
            </a:r>
            <a:r>
              <a:rPr lang="en-US" sz="2100" dirty="0"/>
              <a:t>) Cond =S; {</a:t>
            </a:r>
            <a:r>
              <a:rPr lang="ru-RU" sz="2100" dirty="0"/>
              <a:t>задается текущее состояние}</a:t>
            </a:r>
          </a:p>
          <a:p>
            <a:pPr marL="0" indent="0">
              <a:buNone/>
            </a:pPr>
            <a:r>
              <a:rPr lang="en-US" sz="2100" dirty="0"/>
              <a:t>char </a:t>
            </a:r>
            <a:r>
              <a:rPr lang="ru-RU" sz="2100" dirty="0"/>
              <a:t>С</a:t>
            </a:r>
            <a:r>
              <a:rPr lang="en-US" sz="2100" dirty="0"/>
              <a:t>h; {</a:t>
            </a:r>
            <a:r>
              <a:rPr lang="ru-RU" sz="2100" dirty="0"/>
              <a:t>входной символ}</a:t>
            </a:r>
          </a:p>
          <a:p>
            <a:pPr marL="0" indent="0">
              <a:buNone/>
            </a:pPr>
            <a:r>
              <a:rPr lang="en-US" sz="2100" dirty="0"/>
              <a:t>while ...</a:t>
            </a:r>
            <a:r>
              <a:rPr lang="ru-RU" sz="2100" dirty="0"/>
              <a:t>Есть символы</a:t>
            </a:r>
          </a:p>
          <a:p>
            <a:pPr marL="0" indent="0">
              <a:buNone/>
            </a:pPr>
            <a:r>
              <a:rPr lang="ru-RU" sz="2100" dirty="0"/>
              <a:t>{</a:t>
            </a:r>
          </a:p>
          <a:p>
            <a:pPr marL="0" indent="0">
              <a:buNone/>
            </a:pPr>
            <a:r>
              <a:rPr lang="ru-RU" sz="2100" dirty="0"/>
              <a:t>	читать (</a:t>
            </a:r>
            <a:r>
              <a:rPr lang="en-US" sz="2100" dirty="0" err="1"/>
              <a:t>Ch</a:t>
            </a:r>
            <a:r>
              <a:rPr lang="en-US" sz="2100" dirty="0"/>
              <a:t>); </a:t>
            </a:r>
          </a:p>
          <a:p>
            <a:pPr marL="0" indent="0">
              <a:buNone/>
            </a:pPr>
            <a:r>
              <a:rPr lang="en-US" sz="2100" dirty="0"/>
              <a:t>	Cond = </a:t>
            </a:r>
            <a:r>
              <a:rPr lang="en-US" sz="2100" dirty="0" err="1"/>
              <a:t>tJump</a:t>
            </a:r>
            <a:r>
              <a:rPr lang="en-US" sz="2100" dirty="0"/>
              <a:t> [Cond, </a:t>
            </a:r>
            <a:r>
              <a:rPr lang="en-US" sz="2100" dirty="0" err="1"/>
              <a:t>Ch</a:t>
            </a:r>
            <a:r>
              <a:rPr lang="en-US" sz="2100" dirty="0"/>
              <a:t>] </a:t>
            </a:r>
          </a:p>
          <a:p>
            <a:pPr marL="0" indent="0">
              <a:buNone/>
            </a:pPr>
            <a:r>
              <a:rPr lang="en-US" sz="2100" dirty="0"/>
              <a:t>} </a:t>
            </a:r>
          </a:p>
          <a:p>
            <a:pPr marL="0" indent="0">
              <a:buNone/>
            </a:pPr>
            <a:r>
              <a:rPr lang="en-US" sz="2100" dirty="0"/>
              <a:t>if Cond in Fin 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ru-RU" sz="2100" dirty="0"/>
              <a:t>Цепочка принята</a:t>
            </a:r>
          </a:p>
          <a:p>
            <a:pPr marL="0" indent="0">
              <a:buNone/>
            </a:pPr>
            <a:r>
              <a:rPr lang="en-US" sz="2100" dirty="0"/>
              <a:t>else 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ru-RU" sz="2100" dirty="0"/>
              <a:t>Цепочка не принята</a:t>
            </a:r>
            <a:endParaRPr lang="ru-RU" sz="21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579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Постановка задачи</vt:lpstr>
      <vt:lpstr>Существующие программные средства</vt:lpstr>
      <vt:lpstr>Актуальность разработки</vt:lpstr>
      <vt:lpstr>Использованные средства и технологии</vt:lpstr>
      <vt:lpstr>Понятие конечного автомата</vt:lpstr>
      <vt:lpstr>Регулярные языки</vt:lpstr>
      <vt:lpstr>Проектирование архитектуры программной системы</vt:lpstr>
      <vt:lpstr>Разработка алгоритмов</vt:lpstr>
      <vt:lpstr>Разработка алгоритмов</vt:lpstr>
      <vt:lpstr>Интерфейс программной системы</vt:lpstr>
      <vt:lpstr>Интерфейс программной системы</vt:lpstr>
      <vt:lpstr>Интерфейс программной системы</vt:lpstr>
      <vt:lpstr>Тестирование программой системы</vt:lpstr>
      <vt:lpstr>Заключение</vt:lpstr>
    </vt:vector>
  </TitlesOfParts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Борис</cp:lastModifiedBy>
  <cp:revision>82</cp:revision>
  <dcterms:created xsi:type="dcterms:W3CDTF">2023-06-13T00:21:08Z</dcterms:created>
  <dcterms:modified xsi:type="dcterms:W3CDTF">2023-06-14T17:03:06Z</dcterms:modified>
</cp:coreProperties>
</file>