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66FF66"/>
    <a:srgbClr val="FF66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360236F-4AE1-4921-AC26-F319D5B65EF7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071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3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632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360236F-4AE1-4921-AC26-F319D5B65EF7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CA23-BF48-BC63-DD40-5B6E2519F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619" y="1707276"/>
            <a:ext cx="9890760" cy="286472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VIDEO GAMES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05BAD-BBDA-8F13-6425-212D73D33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0495" y="5780691"/>
            <a:ext cx="3631009" cy="840826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MADE BY : PARAG JYOTI NATH</a:t>
            </a:r>
          </a:p>
          <a:p>
            <a:pPr algn="just"/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SENT TO : JEN LI, LATIUM INC.</a:t>
            </a:r>
          </a:p>
        </p:txBody>
      </p:sp>
    </p:spTree>
    <p:extLst>
      <p:ext uri="{BB962C8B-B14F-4D97-AF65-F5344CB8AC3E}">
        <p14:creationId xmlns:p14="http://schemas.microsoft.com/office/powerpoint/2010/main" val="51165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E760C-F7D2-45F2-2C53-BACEA9854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BA13-F06C-EEE3-3A12-83DCC2F8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91" y="14123"/>
            <a:ext cx="10204914" cy="8571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3.(a) Popularity of Games in North America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1CC2C-8143-E458-8D0B-04BF4334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290"/>
            <a:ext cx="11288109" cy="598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2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24C82-6FD8-2F6F-A737-83780EBE6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CD14-5145-0EF2-C9AE-67638AA9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91" y="14123"/>
            <a:ext cx="10204914" cy="857168"/>
          </a:xfrm>
        </p:spPr>
        <p:txBody>
          <a:bodyPr/>
          <a:lstStyle/>
          <a:p>
            <a:pPr algn="ctr"/>
            <a:r>
              <a:rPr lang="en-US" dirty="0"/>
              <a:t>3.(b) Popularity of Games in Japan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9AA44-7757-0890-4234-CB932F711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1" y="871291"/>
            <a:ext cx="11298621" cy="59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269CB-A423-4571-2CA2-42291B5CE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78D9-E40A-2091-6687-9B7B91AF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91" y="14123"/>
            <a:ext cx="10204914" cy="857168"/>
          </a:xfrm>
        </p:spPr>
        <p:txBody>
          <a:bodyPr/>
          <a:lstStyle/>
          <a:p>
            <a:pPr algn="ctr"/>
            <a:r>
              <a:rPr lang="en-US" dirty="0"/>
              <a:t>3.(c) Popularity of Games in PAL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BDD76-58E9-C290-CF37-DF52E7BC7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291"/>
            <a:ext cx="11277600" cy="59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FE4B1-2339-50D0-2AA9-0BE725F5B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2E9334-B273-F64B-7693-330E008B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92" y="1602829"/>
            <a:ext cx="8975012" cy="5118537"/>
          </a:xfrm>
        </p:spPr>
        <p:txBody>
          <a:bodyPr>
            <a:normAutofit/>
          </a:bodyPr>
          <a:lstStyle/>
          <a:p>
            <a:r>
              <a:rPr lang="en-US" u="sng" dirty="0"/>
              <a:t>NA</a:t>
            </a:r>
            <a:r>
              <a:rPr lang="en-US" dirty="0"/>
              <a:t> = North America region, </a:t>
            </a:r>
          </a:p>
          <a:p>
            <a:r>
              <a:rPr lang="en-US" u="sng" dirty="0"/>
              <a:t>JP </a:t>
            </a:r>
            <a:r>
              <a:rPr lang="en-US" dirty="0"/>
              <a:t>= Japan region, </a:t>
            </a:r>
          </a:p>
          <a:p>
            <a:r>
              <a:rPr lang="en-US" u="sng" dirty="0"/>
              <a:t>PAL </a:t>
            </a:r>
            <a:r>
              <a:rPr lang="en-US" dirty="0"/>
              <a:t>= Phase Alternation Region (includes most of Asia, Africa, Australia, New Zealand, and Europe)</a:t>
            </a:r>
          </a:p>
          <a:p>
            <a:r>
              <a:rPr lang="en-US" dirty="0"/>
              <a:t>Here regional popularity of a game is calculated based on it’s success in sales in one region and failure in sales in the other two regions.</a:t>
            </a:r>
          </a:p>
          <a:p>
            <a:r>
              <a:rPr lang="en-US" dirty="0"/>
              <a:t>If a game title has more than 80% of its total sales in one region and less than 20% of its total sales in the other two regions, then it is considered a region specific success.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F773BE-3C5D-D032-AB1D-F761F049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325821"/>
            <a:ext cx="9692640" cy="936679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2926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DBD77-51E2-8A5B-3D97-3F888E67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1AA133-9EF6-200C-CC39-F9953A8F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92" y="1108843"/>
            <a:ext cx="8911949" cy="54758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>
                    <a:lumMod val="95000"/>
                  </a:schemeClr>
                </a:solidFill>
                <a:highlight>
                  <a:srgbClr val="9999FF"/>
                </a:highlight>
              </a:rPr>
              <a:t>North America:</a:t>
            </a:r>
          </a:p>
          <a:p>
            <a:r>
              <a:rPr lang="en-US" dirty="0"/>
              <a:t>Most popular games in North America are Madden NFL series, followed by Asteroids and Frogger.</a:t>
            </a:r>
          </a:p>
          <a:p>
            <a:r>
              <a:rPr lang="en-US" dirty="0"/>
              <a:t>This is due to Madden NFL being a game based on the sport American Football, which is only popular in USA (NA), but not in JP and PAL regions.</a:t>
            </a:r>
          </a:p>
          <a:p>
            <a:pPr marL="0" indent="0">
              <a:buNone/>
            </a:pPr>
            <a:r>
              <a:rPr lang="en-US" b="1" u="sng" dirty="0">
                <a:highlight>
                  <a:srgbClr val="FF6600"/>
                </a:highlight>
              </a:rPr>
              <a:t>Japan:</a:t>
            </a:r>
          </a:p>
          <a:p>
            <a:r>
              <a:rPr lang="en-US" dirty="0"/>
              <a:t>Most popular games in Japan are Hot Shots Golf, RBI Baseball, </a:t>
            </a:r>
            <a:r>
              <a:rPr lang="en-US" dirty="0" err="1"/>
              <a:t>Famista</a:t>
            </a:r>
            <a:r>
              <a:rPr lang="en-US" dirty="0"/>
              <a:t> ’89.</a:t>
            </a:r>
          </a:p>
          <a:p>
            <a:r>
              <a:rPr lang="en-US" dirty="0"/>
              <a:t>Other popular games such as Ninja Hattori Kun and Dragon Ball Z are based upon Japanese TV shows. Hence the specific popularity in Japan only.</a:t>
            </a:r>
          </a:p>
          <a:p>
            <a:pPr marL="0" indent="0">
              <a:buNone/>
            </a:pPr>
            <a:r>
              <a:rPr lang="en-US" b="1" u="sng" dirty="0">
                <a:highlight>
                  <a:srgbClr val="00FF99"/>
                </a:highlight>
              </a:rPr>
              <a:t>PAL Region</a:t>
            </a:r>
            <a:r>
              <a:rPr lang="en-US" dirty="0">
                <a:highlight>
                  <a:srgbClr val="00FF99"/>
                </a:highlight>
              </a:rPr>
              <a:t>:</a:t>
            </a:r>
          </a:p>
          <a:p>
            <a:r>
              <a:rPr lang="en-US" dirty="0"/>
              <a:t>The Sims 3 is the most popular game in PAL by a huge margin. </a:t>
            </a:r>
          </a:p>
          <a:p>
            <a:r>
              <a:rPr lang="en-US" dirty="0"/>
              <a:t>Other popular games like Colin </a:t>
            </a:r>
            <a:r>
              <a:rPr lang="en-US" dirty="0" err="1"/>
              <a:t>Mcrae</a:t>
            </a:r>
            <a:r>
              <a:rPr lang="en-US" dirty="0"/>
              <a:t> Rally, Touring Car Championship are games based upon rally racing, which is a popular sport in Europe.</a:t>
            </a:r>
          </a:p>
          <a:p>
            <a:r>
              <a:rPr lang="en-US" dirty="0"/>
              <a:t>Games like Pro Evolution Soccer series and Brian Lara Cricket are based upon football and cricket respectively, which are popular sports played in these countries.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8D3E7E-048A-0856-49EE-A9A6AAD0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42041"/>
            <a:ext cx="9692640" cy="936679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5199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229F69-FE80-3365-32AE-CB83C018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804948"/>
            <a:ext cx="9418320" cy="124810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87271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A50-B87E-E8B7-3BBB-0B841128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C9D3-BCC2-911B-9C93-1FB18B1FA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2787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dataset includes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64016 </a:t>
            </a:r>
            <a:r>
              <a:rPr lang="en-US" dirty="0"/>
              <a:t>video game records,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spanning from 1971 to 2024</a:t>
            </a:r>
            <a:r>
              <a:rPr lang="en-US" dirty="0"/>
              <a:t> providing valuable information on sales trends, console preferences, and regional differences. </a:t>
            </a:r>
          </a:p>
          <a:p>
            <a:pPr marL="0" indent="0">
              <a:buNone/>
            </a:pPr>
            <a:r>
              <a:rPr lang="en-US" dirty="0"/>
              <a:t>The main objectives of this analysis are to:</a:t>
            </a:r>
          </a:p>
          <a:p>
            <a:r>
              <a:rPr lang="en-US" dirty="0"/>
              <a:t>1. Identify top-selling titles worldwide and analyze key success factors.</a:t>
            </a:r>
          </a:p>
          <a:p>
            <a:r>
              <a:rPr lang="en-US" dirty="0"/>
              <a:t>2. Examine sales trends over time to capture industry growth or decline.</a:t>
            </a:r>
          </a:p>
          <a:p>
            <a:r>
              <a:rPr lang="en-US" dirty="0"/>
              <a:t>3. Discover genre specializations across consoles.</a:t>
            </a:r>
          </a:p>
          <a:p>
            <a:r>
              <a:rPr lang="en-US" dirty="0"/>
              <a:t>4. Analyze regional popularity to spot localized preferences or disparities.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33DC48-A81F-5C18-F21A-889E4E946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DAAC-07AA-B398-9955-B0CDE287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72" y="115614"/>
            <a:ext cx="9692640" cy="863107"/>
          </a:xfrm>
        </p:spPr>
        <p:txBody>
          <a:bodyPr/>
          <a:lstStyle/>
          <a:p>
            <a:pPr algn="ctr"/>
            <a:r>
              <a:rPr lang="en-US" dirty="0"/>
              <a:t>1.Top-Selling Games Worldwide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AB936-A4F4-6EDF-08EC-32A97E793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978721"/>
            <a:ext cx="8807038" cy="57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3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C390F-B635-A574-C66F-E6C27FD1F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888162-731C-2C0F-D8F1-02E58F1E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566041"/>
            <a:ext cx="8932971" cy="51185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top-selling game worldwide is Grand Theft Auto V (GTA 5) </a:t>
            </a:r>
          </a:p>
          <a:p>
            <a:r>
              <a:rPr lang="en-US" dirty="0"/>
              <a:t>Followed by Call of Duty: Black Ops and Call of Duty: Modern Warfare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Key success factors:</a:t>
            </a:r>
          </a:p>
          <a:p>
            <a:pPr>
              <a:lnSpc>
                <a:spcPct val="150000"/>
              </a:lnSpc>
            </a:pPr>
            <a:r>
              <a:rPr lang="en-US" dirty="0"/>
              <a:t>GTA 5 and Call of Duty, both are published by big names in the gaming industry such as Rockstar Games and Activision respectively.</a:t>
            </a:r>
          </a:p>
          <a:p>
            <a:pPr>
              <a:lnSpc>
                <a:spcPct val="150000"/>
              </a:lnSpc>
            </a:pPr>
            <a:r>
              <a:rPr lang="en-US" dirty="0"/>
              <a:t>Both of these games are part of a long standing series which were already hugely popular among the gamers. That popularity helped in the success of these recent titles.</a:t>
            </a:r>
          </a:p>
          <a:p>
            <a:pPr>
              <a:lnSpc>
                <a:spcPct val="150000"/>
              </a:lnSpc>
            </a:pPr>
            <a:r>
              <a:rPr lang="en-US" dirty="0"/>
              <a:t>GTA 5 belongs to the Role-Playing genre and Call of Duty belongs to the Shooter genre. Both of these genres are very popular among gamers as we will see ahead.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F05972-A5BC-7B07-3428-3F4D1586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0"/>
            <a:ext cx="9692640" cy="1325562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823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66FD-C08E-7685-7540-7863FC4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91" y="126779"/>
            <a:ext cx="10204914" cy="857168"/>
          </a:xfrm>
        </p:spPr>
        <p:txBody>
          <a:bodyPr/>
          <a:lstStyle/>
          <a:p>
            <a:pPr algn="ctr"/>
            <a:r>
              <a:rPr lang="en-US" dirty="0"/>
              <a:t>2.(a) Sale Trends (</a:t>
            </a:r>
            <a:r>
              <a:rPr lang="en-US" b="0" i="0" dirty="0">
                <a:solidFill>
                  <a:srgbClr val="222222"/>
                </a:solidFill>
                <a:effectLst/>
              </a:rPr>
              <a:t>Highest Selling </a:t>
            </a:r>
            <a:r>
              <a:rPr lang="en-US" dirty="0">
                <a:solidFill>
                  <a:srgbClr val="222222"/>
                </a:solidFill>
              </a:rPr>
              <a:t>Y</a:t>
            </a:r>
            <a:r>
              <a:rPr lang="en-US" b="0" i="0" dirty="0">
                <a:solidFill>
                  <a:srgbClr val="222222"/>
                </a:solidFill>
                <a:effectLst/>
              </a:rPr>
              <a:t>ears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AE916-C650-7762-6B70-C2C24AD6C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37" y="1051481"/>
            <a:ext cx="8479221" cy="5679740"/>
          </a:xfrm>
        </p:spPr>
      </p:pic>
    </p:spTree>
    <p:extLst>
      <p:ext uri="{BB962C8B-B14F-4D97-AF65-F5344CB8AC3E}">
        <p14:creationId xmlns:p14="http://schemas.microsoft.com/office/powerpoint/2010/main" val="46068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E1AD-5C00-E405-DA55-FD8E849B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83876"/>
            <a:ext cx="9692640" cy="7520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2.(b) Industry Growth Trend (</a:t>
            </a:r>
            <a:r>
              <a:rPr lang="en-US" b="0" i="0" dirty="0">
                <a:solidFill>
                  <a:srgbClr val="222222"/>
                </a:solidFill>
                <a:effectLst/>
              </a:rPr>
              <a:t>1971 to 2024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EAB12-A949-9EE0-9E9F-DA2DD3B5E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49" y="935941"/>
            <a:ext cx="7231117" cy="5843231"/>
          </a:xfrm>
        </p:spPr>
      </p:pic>
    </p:spTree>
    <p:extLst>
      <p:ext uri="{BB962C8B-B14F-4D97-AF65-F5344CB8AC3E}">
        <p14:creationId xmlns:p14="http://schemas.microsoft.com/office/powerpoint/2010/main" val="206432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007D9-0955-F8B0-0819-36B3CDA4E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CC4773-E89F-1D66-81C0-196ACFD3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061545"/>
            <a:ext cx="9963807" cy="57176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top 10 highest-selling years in the gaming industry are 2002, 2003 and 2006 to 2014 in the period of 1971 to 2024.</a:t>
            </a:r>
          </a:p>
          <a:p>
            <a:r>
              <a:rPr lang="en-US" dirty="0"/>
              <a:t>2008 was the most successful year in the gaming industry ever.</a:t>
            </a:r>
          </a:p>
          <a:p>
            <a:r>
              <a:rPr lang="en-US" dirty="0"/>
              <a:t>Followed by 2009, 2010 and 2011.</a:t>
            </a:r>
          </a:p>
          <a:p>
            <a:r>
              <a:rPr lang="en-US" dirty="0"/>
              <a:t>Year 2008 showed a sharp jump in the sales. More than triple the amount of previous years.</a:t>
            </a:r>
          </a:p>
          <a:p>
            <a:r>
              <a:rPr lang="en-US" dirty="0"/>
              <a:t>But sales dropped down to less than half of 2008 next year. </a:t>
            </a:r>
          </a:p>
          <a:p>
            <a:r>
              <a:rPr lang="en-US" dirty="0"/>
              <a:t>However that still stayed nearly double of the sales before 2008.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b="1" u="sng" dirty="0"/>
              <a:t>Industry growth :</a:t>
            </a:r>
          </a:p>
          <a:p>
            <a:r>
              <a:rPr lang="en-US" dirty="0"/>
              <a:t>The gaming industry grew gradually up to 2008, and rose sharply in 2008. Then it declined gradually with variations in between.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b="1" u="sng" dirty="0"/>
              <a:t>Reasons for the 2008 growth spike</a:t>
            </a:r>
            <a:r>
              <a:rPr lang="en-US" b="1" dirty="0"/>
              <a:t>:</a:t>
            </a:r>
          </a:p>
          <a:p>
            <a:r>
              <a:rPr lang="en-US" dirty="0"/>
              <a:t>The video game industry became a major part of the entertainment sector in 2008.</a:t>
            </a:r>
          </a:p>
          <a:p>
            <a:r>
              <a:rPr lang="en-US" dirty="0"/>
              <a:t>Unlike other parts of the tech industry, video games were not affected by the economic issues that were affecting the world in 2008.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CC3C3E-2ACC-7F79-0662-CE1C5588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0"/>
            <a:ext cx="9692640" cy="95770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11428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FEE37-CE09-D241-9E45-9C3B0481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C250-7D09-C255-EBBF-A8CB3434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91" y="14123"/>
            <a:ext cx="10204914" cy="857168"/>
          </a:xfrm>
        </p:spPr>
        <p:txBody>
          <a:bodyPr/>
          <a:lstStyle/>
          <a:p>
            <a:pPr algn="ctr"/>
            <a:r>
              <a:rPr lang="en-US" dirty="0"/>
              <a:t>3. Genre preferences Across Consoles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D9ADA6-2294-7ED1-0ED3-F0A1BB066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27" y="871291"/>
            <a:ext cx="8681545" cy="5986709"/>
          </a:xfrm>
        </p:spPr>
      </p:pic>
    </p:spTree>
    <p:extLst>
      <p:ext uri="{BB962C8B-B14F-4D97-AF65-F5344CB8AC3E}">
        <p14:creationId xmlns:p14="http://schemas.microsoft.com/office/powerpoint/2010/main" val="287437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6CF01-E532-2C9C-6089-C198E58E6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9B97F4-45B3-6157-96F4-93AF59E9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2017985"/>
            <a:ext cx="8932971" cy="4550981"/>
          </a:xfrm>
        </p:spPr>
        <p:txBody>
          <a:bodyPr>
            <a:normAutofit/>
          </a:bodyPr>
          <a:lstStyle/>
          <a:p>
            <a:r>
              <a:rPr lang="en-US" dirty="0"/>
              <a:t>Most popular console across all genres: PC</a:t>
            </a:r>
          </a:p>
          <a:p>
            <a:r>
              <a:rPr lang="en-US" dirty="0"/>
              <a:t>Genres like Action, Shooter and Sports have a widespread reach across multiple consoles. Rest of the genres are console specific. Misc. is just the collection of other less significant genres.</a:t>
            </a:r>
          </a:p>
          <a:p>
            <a:r>
              <a:rPr lang="en-US" dirty="0"/>
              <a:t>On PC, Adventure is the most popular genre, followed by Strategy, Role-Playing, Action, Shooter and Simulation, in that order.</a:t>
            </a:r>
          </a:p>
          <a:p>
            <a:r>
              <a:rPr lang="en-US" dirty="0"/>
              <a:t>Sports Genre on PS2 is also a considerably popular choice.</a:t>
            </a:r>
          </a:p>
          <a:p>
            <a:r>
              <a:rPr lang="en-US" dirty="0"/>
              <a:t>Strategy genre games are solely played on PC.</a:t>
            </a:r>
          </a:p>
          <a:p>
            <a:r>
              <a:rPr lang="en-US" dirty="0"/>
              <a:t>Action-Adventure and Role-Playing genres are only popular on PC and PS4 consoles.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3C759D-FFB2-FF2A-D340-36170B77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189186"/>
            <a:ext cx="9692640" cy="1325562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5186438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1">
      <a:dk1>
        <a:srgbClr val="000000"/>
      </a:dk1>
      <a:lt1>
        <a:srgbClr val="FFFFFF"/>
      </a:lt1>
      <a:dk2>
        <a:srgbClr val="D6D3CC"/>
      </a:dk2>
      <a:lt2>
        <a:srgbClr val="D6D3CC"/>
      </a:lt2>
      <a:accent1>
        <a:srgbClr val="736D5D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239</TotalTime>
  <Words>827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 2</vt:lpstr>
      <vt:lpstr>View</vt:lpstr>
      <vt:lpstr>VIDEO GAMES SALES ANALYSIS</vt:lpstr>
      <vt:lpstr>Project Overview</vt:lpstr>
      <vt:lpstr>1.Top-Selling Games Worldwide</vt:lpstr>
      <vt:lpstr>Insights</vt:lpstr>
      <vt:lpstr>2.(a) Sale Trends (Highest Selling Years)</vt:lpstr>
      <vt:lpstr>2.(b) Industry Growth Trend (1971 to 2024)</vt:lpstr>
      <vt:lpstr>Insights</vt:lpstr>
      <vt:lpstr>3. Genre preferences Across Consoles</vt:lpstr>
      <vt:lpstr>Insights</vt:lpstr>
      <vt:lpstr>3.(a) Popularity of Games in North America</vt:lpstr>
      <vt:lpstr>3.(b) Popularity of Games in Japan</vt:lpstr>
      <vt:lpstr>3.(c) Popularity of Games in PAL region</vt:lpstr>
      <vt:lpstr>Notes</vt:lpstr>
      <vt:lpstr>Insights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Parag Jyoti Nath</dc:creator>
  <cp:lastModifiedBy>Parag Jyoti Nath</cp:lastModifiedBy>
  <cp:revision>28</cp:revision>
  <dcterms:created xsi:type="dcterms:W3CDTF">2024-11-12T09:52:03Z</dcterms:created>
  <dcterms:modified xsi:type="dcterms:W3CDTF">2024-11-12T13:52:58Z</dcterms:modified>
</cp:coreProperties>
</file>