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86" r:id="rId15"/>
    <p:sldId id="261" r:id="rId16"/>
    <p:sldId id="304" r:id="rId17"/>
    <p:sldId id="263" r:id="rId18"/>
    <p:sldId id="302" r:id="rId19"/>
    <p:sldId id="301" r:id="rId20"/>
    <p:sldId id="289" r:id="rId21"/>
    <p:sldId id="290" r:id="rId22"/>
    <p:sldId id="291" r:id="rId23"/>
    <p:sldId id="292" r:id="rId24"/>
    <p:sldId id="293" r:id="rId25"/>
    <p:sldId id="310" r:id="rId26"/>
    <p:sldId id="295" r:id="rId27"/>
    <p:sldId id="303" r:id="rId28"/>
    <p:sldId id="305" r:id="rId29"/>
    <p:sldId id="307" r:id="rId30"/>
    <p:sldId id="294" r:id="rId31"/>
    <p:sldId id="308" r:id="rId32"/>
    <p:sldId id="298" r:id="rId33"/>
    <p:sldId id="296" r:id="rId34"/>
    <p:sldId id="300" r:id="rId35"/>
    <p:sldId id="309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38" y="234"/>
      </p:cViewPr>
      <p:guideLst>
        <p:guide orient="horz" pos="218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3" Type="http://schemas.openxmlformats.org/officeDocument/2006/relationships/oleObject" Target="file:///\\Mac\iCloud\3&#54617;&#45380;%202&#54617;&#44592;\&#50696;&#48708;&#52897;&#49828;&#53668;&#46356;&#51088;&#51064;\&#52572;&#51333;%20&#52769;&#51221;%20&#44228;&#49328;%20&#51088;&#47308;.xlsx" TargetMode="External"></Relationship><Relationship Id="rId2" Type="http://schemas.microsoft.com/office/2011/relationships/chartColorStyle" Target="colors1.xml"></Relationship><Relationship Id="rId1" Type="http://schemas.microsoft.com/office/2011/relationships/chartStyle" Target="style1.xml"></Relationship></Relationships>
</file>

<file path=ppt/charts/_rels/chart2.xml.rels><?xml version="1.0" encoding="UTF-8"?>
<Relationships xmlns="http://schemas.openxmlformats.org/package/2006/relationships"><Relationship Id="rId3" Type="http://schemas.openxmlformats.org/officeDocument/2006/relationships/oleObject" Target="file:///\\Mac\iCloud\3&#54617;&#45380;%202&#54617;&#44592;\&#50696;&#48708;&#52897;&#49828;&#53668;&#46356;&#51088;&#51064;\&#52572;&#51333;%20&#52769;&#51221;%20&#44228;&#49328;%20&#51088;&#47308;.xlsx" TargetMode="External"></Relationship><Relationship Id="rId2" Type="http://schemas.microsoft.com/office/2011/relationships/chartColorStyle" Target="colors3.xml"></Relationship><Relationship Id="rId1" Type="http://schemas.microsoft.com/office/2011/relationships/chartStyle" Target="style3.xml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주파수가 일치 하지 않을</a:t>
            </a:r>
            <a:r>
              <a:rPr lang="en-US" altLang="ko-KR" dirty="0"/>
              <a:t> </a:t>
            </a:r>
            <a:r>
              <a:rPr lang="ko-KR" dirty="0"/>
              <a:t>때의 출력 파워</a:t>
            </a:r>
            <a:r>
              <a:rPr lang="en-US" altLang="ko-KR" dirty="0"/>
              <a:t>(</a:t>
            </a:r>
            <a:r>
              <a:rPr lang="en-US" altLang="ko-KR" dirty="0" err="1"/>
              <a:t>mW</a:t>
            </a:r>
            <a:r>
              <a:rPr lang="en-US" altLang="ko-KR" dirty="0"/>
              <a:t>)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시뮬레이션 결과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Sheet1!$L$7:$S$7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Sheet1!$L$8:$S$8</c:f>
              <c:numCache>
                <c:formatCode>General</c:formatCode>
                <c:ptCount val="8"/>
                <c:pt idx="0">
                  <c:v>90.820899999999995</c:v>
                </c:pt>
                <c:pt idx="1">
                  <c:v>4.5368999999999993</c:v>
                </c:pt>
                <c:pt idx="2">
                  <c:v>1.44</c:v>
                </c:pt>
                <c:pt idx="3">
                  <c:v>8.9999999999999998E-4</c:v>
                </c:pt>
                <c:pt idx="4">
                  <c:v>4.0000000000000002E-4</c:v>
                </c:pt>
                <c:pt idx="5">
                  <c:v>1E-4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46-421B-95B4-CF29E14D6CFB}"/>
            </c:ext>
          </c:extLst>
        </c:ser>
        <c:ser>
          <c:idx val="1"/>
          <c:order val="1"/>
          <c:tx>
            <c:strRef>
              <c:f>Sheet1!$K$9</c:f>
              <c:strCache>
                <c:ptCount val="1"/>
                <c:pt idx="0">
                  <c:v>실제 측정 결과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Sheet1!$L$7:$S$7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Sheet1!$L$9:$S$9</c:f>
              <c:numCache>
                <c:formatCode>General</c:formatCode>
                <c:ptCount val="8"/>
                <c:pt idx="0">
                  <c:v>82.809999999999988</c:v>
                </c:pt>
                <c:pt idx="1">
                  <c:v>4.5368999999999993</c:v>
                </c:pt>
                <c:pt idx="2">
                  <c:v>1.44</c:v>
                </c:pt>
                <c:pt idx="3">
                  <c:v>8.9999999999999998E-4</c:v>
                </c:pt>
                <c:pt idx="4">
                  <c:v>4.0000000000000002E-4</c:v>
                </c:pt>
                <c:pt idx="5">
                  <c:v>1E-4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46-421B-95B4-CF29E14D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44175"/>
        <c:axId val="95934191"/>
      </c:lineChart>
      <c:catAx>
        <c:axId val="95944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934191"/>
        <c:crosses val="autoZero"/>
        <c:auto val="1"/>
        <c:lblAlgn val="ctr"/>
        <c:lblOffset val="100"/>
        <c:noMultiLvlLbl val="0"/>
      </c:catAx>
      <c:valAx>
        <c:axId val="9593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94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코일간 거리에 따른 전력 효율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Sheet1!$K$15</c:f>
              <c:strCache>
                <c:ptCount val="1"/>
                <c:pt idx="0">
                  <c:v>공진 주파수 100kHz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Sheet1!$L$14:$S$14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Sheet1!$L$15:$S$15</c:f>
              <c:numCache>
                <c:formatCode>General</c:formatCode>
                <c:ptCount val="8"/>
                <c:pt idx="0">
                  <c:v>9.9499999999999993</c:v>
                </c:pt>
                <c:pt idx="1">
                  <c:v>9.89</c:v>
                </c:pt>
                <c:pt idx="2">
                  <c:v>8.94</c:v>
                </c:pt>
                <c:pt idx="3">
                  <c:v>4.3899999999999997</c:v>
                </c:pt>
                <c:pt idx="4">
                  <c:v>2.72</c:v>
                </c:pt>
                <c:pt idx="5">
                  <c:v>0.93</c:v>
                </c:pt>
                <c:pt idx="6">
                  <c:v>0.31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6-4CD8-99F5-2AA3C8CBE42A}"/>
            </c:ext>
          </c:extLst>
        </c:ser>
        <c:ser>
          <c:idx val="1"/>
          <c:order val="1"/>
          <c:tx>
            <c:strRef>
              <c:f>Sheet1!$K$16</c:f>
              <c:strCache>
                <c:ptCount val="1"/>
                <c:pt idx="0">
                  <c:v>공진주파수 80kHz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Sheet1!$L$14:$S$14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Sheet1!$L$16:$S$16</c:f>
              <c:numCache>
                <c:formatCode>General</c:formatCode>
                <c:ptCount val="8"/>
                <c:pt idx="0">
                  <c:v>17.25</c:v>
                </c:pt>
                <c:pt idx="1">
                  <c:v>0.95</c:v>
                </c:pt>
                <c:pt idx="2">
                  <c:v>0.3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6-4CD8-99F5-2AA3C8CBE42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4106719"/>
        <c:axId val="1964103391"/>
      </c:lineChart>
      <c:catAx>
        <c:axId val="196410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4103391"/>
        <c:crosses val="autoZero"/>
        <c:auto val="1"/>
        <c:lblAlgn val="ctr"/>
        <c:lblOffset val="100"/>
        <c:noMultiLvlLbl val="0"/>
      </c:catAx>
      <c:valAx>
        <c:axId val="196410339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6410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title>
      <c:tx>
        <c:rich>
          <a:bodyPr anchor="ctr" anchorCtr="1" rot="0" vert="horz"/>
          <a:lstStyle/>
          <a:p>
            <a:pPr algn="ctr">
              <a:defRPr sz="1600" b="1" i="0" u="none" baseline="0">
                <a:solidFill>
                  <a:srgbClr val="000000"/>
                </a:solidFill>
                <a:latin typeface="Calibri"/>
                <a:ea typeface="Calibri"/>
              </a:defRPr>
            </a:pP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주파수가 서로 일치</a:t>
            </a: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할</a:t>
            </a: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 때의 출력 파워</a:t>
            </a: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(</a:t>
            </a: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mW</a:t>
            </a:r>
            <a:r>
              <a:rPr lang="ko-KR" altLang="en-US" sz="1600" b="1" i="0" u="none" baseline="0">
                <a:solidFill>
                  <a:srgbClr val="595959"/>
                </a:solidFill>
                <a:latin typeface="Calibri"/>
                <a:ea typeface="Calibri"/>
              </a:rPr>
              <a:t>)</a:t>
            </a:r>
          </a:p>
        </c:rich>
      </c:tx>
      <c:layout/>
      <c:overlay val="0"/>
      <c:spPr>
        <a:noFill/>
        <a:ln>
          <a:noFill/>
          <a:round/>
        </a:ln>
      </c:spPr>
    </c:title>
    <c:plotArea>
      <c:layout/>
      <c:lineChart>
        <c:grouping val="standar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시뮬레이션 결과</c:v>
                </c:pt>
              </c:strCache>
            </c:strRef>
          </c:tx>
          <c:spPr>
            <a:ln w="34925">
              <a:solidFill>
                <a:srgbClr val="FD9401">
                  <a:alpha val="99999"/>
                </a:srgbClr>
              </a:solidFill>
              <a:round/>
            </a:ln>
            <a:effectLst>
              <a:outerShdw sx="100000" sy="100000" blurRad="57150" dist="19050" dir="5400000" rotWithShape="0" algn="ctr">
                <a:srgbClr val="000000">
                  <a:alpha val="62745"/>
                </a:srgbClr>
              </a:outerShdw>
            </a:effectLst>
          </c:spPr>
          <c:dPt>
            <c:idx val="0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1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2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3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4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5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6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dPt>
            <c:idx val="7"/>
            <c:spPr>
              <a:ln w="34925">
                <a:solidFill>
                  <a:srgbClr val="FD9401">
                    <a:alpha val="99999"/>
                  </a:srgbClr>
                </a:solidFill>
                <a:round/>
              </a:ln>
            </c:spPr>
          </c:dPt>
          <c:marker>
            <c:symbol val="none"/>
          </c:marker>
          <c:cat>
            <c:strRef>
              <c:f>Sheet1!$L$3:$S$3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Sheet1!$L$4:$S$4</c:f>
              <c:numCache>
                <c:formatCode>General</c:formatCode>
                <c:ptCount val="8"/>
                <c:pt idx="0">
                  <c:v>125.43999999999998</c:v>
                </c:pt>
                <c:pt idx="1">
                  <c:v>121.88159999999998</c:v>
                </c:pt>
                <c:pt idx="2">
                  <c:v>38.316100000000006</c:v>
                </c:pt>
                <c:pt idx="3">
                  <c:v>20.520900000000001</c:v>
                </c:pt>
                <c:pt idx="4">
                  <c:v>5.4755999999999991</c:v>
                </c:pt>
                <c:pt idx="5">
                  <c:v>1.1449</c:v>
                </c:pt>
                <c:pt idx="6">
                  <c:v>3.2490000000000002E-3</c:v>
                </c:pt>
                <c:pt idx="7">
                  <c:v>9.9999999999999995E-7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Sheet1!$K$5</c:f>
              <c:strCache>
                <c:ptCount val="1"/>
                <c:pt idx="0">
                  <c:v>실제 측정 결과</c:v>
                </c:pt>
              </c:strCache>
            </c:strRef>
          </c:tx>
          <c:spPr>
            <a:ln w="34925">
              <a:solidFill>
                <a:srgbClr val="595347">
                  <a:alpha val="99999"/>
                </a:srgbClr>
              </a:solidFill>
              <a:round/>
            </a:ln>
            <a:effectLst>
              <a:outerShdw sx="100000" sy="100000" blurRad="57150" dist="19050" dir="5400000" rotWithShape="0" algn="ctr">
                <a:srgbClr val="000000">
                  <a:alpha val="62745"/>
                </a:srgbClr>
              </a:outerShdw>
            </a:effectLst>
          </c:spPr>
          <c:dPt>
            <c:idx val="0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1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2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3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4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5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6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dPt>
            <c:idx val="7"/>
            <c:spPr>
              <a:ln w="34925">
                <a:solidFill>
                  <a:srgbClr val="595347">
                    <a:alpha val="99999"/>
                  </a:srgbClr>
                </a:solidFill>
                <a:round/>
              </a:ln>
            </c:spPr>
          </c:dPt>
          <c:marker>
            <c:symbol val="none"/>
          </c:marker>
          <c:cat>
            <c:strRef>
              <c:f>Sheet1!$L$3:$S$3</c:f>
              <c:strCache>
                <c:ptCount val="8"/>
                <c:pt idx="0">
                  <c:v>1cm</c:v>
                </c:pt>
                <c:pt idx="1">
                  <c:v>2cm</c:v>
                </c:pt>
                <c:pt idx="2">
                  <c:v>3cm</c:v>
                </c:pt>
                <c:pt idx="3">
                  <c:v>5cm</c:v>
                </c:pt>
                <c:pt idx="4">
                  <c:v>6cm</c:v>
                </c:pt>
                <c:pt idx="5">
                  <c:v>8cm</c:v>
                </c:pt>
                <c:pt idx="6">
                  <c:v>10cm</c:v>
                </c:pt>
                <c:pt idx="7">
                  <c:v>15cm</c:v>
                </c:pt>
              </c:strCache>
            </c:strRef>
          </c:cat>
          <c:val>
            <c:numRef>
              <c:f>Sheet1!$L$5:$S$5</c:f>
              <c:numCache>
                <c:formatCode>General</c:formatCode>
                <c:ptCount val="8"/>
                <c:pt idx="0">
                  <c:v>47.748100000000001</c:v>
                </c:pt>
                <c:pt idx="1">
                  <c:v>47.472099999999998</c:v>
                </c:pt>
                <c:pt idx="2">
                  <c:v>42.902499999999996</c:v>
                </c:pt>
                <c:pt idx="3">
                  <c:v>21.068099999999998</c:v>
                </c:pt>
                <c:pt idx="4">
                  <c:v>13.0321</c:v>
                </c:pt>
                <c:pt idx="5">
                  <c:v>4.4520999999999997</c:v>
                </c:pt>
                <c:pt idx="6">
                  <c:v>1.4883999999999999</c:v>
                </c:pt>
                <c:pt idx="7">
                  <c:v>1.6900000000000002E-2</c:v>
                </c:pt>
              </c:numCache>
            </c:numRef>
          </c:val>
          <c:smooth val="0"/>
        </c:ser>
        <c:marker val="1"/>
        <c:axId val="1111"/>
        <c:axId val="2222"/>
        <c:smooth val="0"/>
      </c:lineChart>
      <c:catAx>
        <c:axId val="11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>
            <a:solidFill>
              <a:srgbClr val="D9D9D9">
                <a:alpha val="99999"/>
              </a:srgbClr>
            </a:solidFill>
            <a:round/>
          </a:ln>
        </c:spPr>
        <c:txPr>
          <a:bodyPr/>
          <a:lstStyle/>
          <a:p>
            <a:pPr>
              <a:defRPr sz="900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</c:catAx>
      <c:valAx>
        <c:axId val="2222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D9D9D9">
                  <a:alpha val="99999"/>
                </a:srgb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900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legend>
      <c:legendPos val="b"/>
      <c:layout/>
      <c:spPr>
        <a:noFill/>
        <a:ln>
          <a:noFill/>
          <a:round/>
        </a:ln>
      </c:spPr>
      <c:txPr>
        <a:bodyPr anchor="ctr" anchorCtr="1" rot="0" vert="horz"/>
        <a:lstStyle/>
        <a:p>
          <a:pPr>
            <a:defRPr sz="900" b="0" i="0" u="none" baseline="0">
              <a:solidFill>
                <a:srgbClr val="595959"/>
              </a:solidFill>
              <a:latin typeface="Calibri"/>
              <a:ea typeface="Calibri"/>
            </a:defRPr>
          </a:pPr>
          <a:endParaRPr lang="ko-KR"/>
        </a:p>
      </c:txPr>
      <c:overlay val="0"/>
    </c:legend>
    <c:plotVisOnly val="1"/>
    <c:dispBlanksAs val="gap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1" Type="http://schemas.openxmlformats.org/officeDocument/2006/relationships/slideLayout" Target="../slideLayouts/slideLayout7.xml"></Relationship><Relationship Id="rId4" Type="http://schemas.openxmlformats.org/officeDocument/2006/relationships/chart" Target="../charts/chart1.xml"></Relationship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image" Target="../media/image3.png"></Relationship><Relationship Id="rId4" Type="http://schemas.openxmlformats.org/officeDocument/2006/relationships/chart" Target="../charts/chart3.xml"></Relationship><Relationship Id="rId5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chart" Target="../charts/chart2.xml"></Relationship><Relationship Id="rId2" Type="http://schemas.openxmlformats.org/officeDocument/2006/relationships/image" Target="../media/image3.png"></Relationship><Relationship Id="rId1" Type="http://schemas.openxmlformats.org/officeDocument/2006/relationships/slideLayout" Target="../slideLayouts/slideLayout7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2465069" y="2094185"/>
            <a:ext cx="6705683" cy="2185214"/>
            <a:chOff x="2465069" y="1632521"/>
            <a:chExt cx="6705683" cy="21852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2465069" y="1632521"/>
              <a:ext cx="6705683" cy="1538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ko-KR" altLang="en-US" sz="4000" dirty="0">
                  <a:solidFill>
                    <a:schemeClr val="bg1"/>
                  </a:solidFill>
                  <a:latin typeface="+mj-lt"/>
                </a:rPr>
                <a:t>무선 전력 전송 시스템</a:t>
              </a:r>
              <a:endParaRPr lang="en-US" altLang="ko-KR" sz="4000" dirty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+mj-lt"/>
                </a:rPr>
                <a:t>Wireless Power Transfer(WPT)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999624" y="317140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spc="-300" dirty="0">
                  <a:solidFill>
                    <a:schemeClr val="bg1"/>
                  </a:solidFill>
                </a:rPr>
                <a:t>최종발표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2647CC-D0BF-9124-1371-3FBDF847ED19}"/>
              </a:ext>
            </a:extLst>
          </p:cNvPr>
          <p:cNvSpPr txBox="1"/>
          <p:nvPr/>
        </p:nvSpPr>
        <p:spPr>
          <a:xfrm>
            <a:off x="7845181" y="4091372"/>
            <a:ext cx="4031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>
                <a:solidFill>
                  <a:schemeClr val="bg1"/>
                </a:solidFill>
              </a:rPr>
              <a:t>19</a:t>
            </a:r>
            <a:r>
              <a:rPr lang="ko-KR" altLang="en-US" sz="2000" spc="-300" dirty="0">
                <a:solidFill>
                  <a:schemeClr val="bg1"/>
                </a:solidFill>
              </a:rPr>
              <a:t>조 </a:t>
            </a:r>
            <a:r>
              <a:rPr lang="en-US" altLang="ko-KR" sz="2000" spc="-300" dirty="0">
                <a:solidFill>
                  <a:schemeClr val="bg1"/>
                </a:solidFill>
              </a:rPr>
              <a:t>EMI 4bitdo</a:t>
            </a:r>
          </a:p>
          <a:p>
            <a:pPr algn="ctr"/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-300" dirty="0">
                <a:solidFill>
                  <a:schemeClr val="bg1"/>
                </a:solidFill>
              </a:rPr>
              <a:t>2017707031 </a:t>
            </a:r>
            <a:r>
              <a:rPr lang="ko-KR" altLang="en-US" sz="2000" spc="-300" dirty="0" err="1">
                <a:solidFill>
                  <a:schemeClr val="bg1"/>
                </a:solidFill>
              </a:rPr>
              <a:t>정준성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-300" dirty="0">
                <a:solidFill>
                  <a:schemeClr val="bg1"/>
                </a:solidFill>
              </a:rPr>
              <a:t>2018707038 </a:t>
            </a:r>
            <a:r>
              <a:rPr lang="ko-KR" altLang="en-US" sz="2000" spc="-300" dirty="0">
                <a:solidFill>
                  <a:schemeClr val="bg1"/>
                </a:solidFill>
              </a:rPr>
              <a:t>박형준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-300" dirty="0">
                <a:solidFill>
                  <a:schemeClr val="bg1"/>
                </a:solidFill>
              </a:rPr>
              <a:t>2018707006 </a:t>
            </a:r>
            <a:r>
              <a:rPr lang="ko-KR" altLang="en-US" sz="2000" spc="-300" dirty="0">
                <a:solidFill>
                  <a:schemeClr val="bg1"/>
                </a:solidFill>
              </a:rPr>
              <a:t>김종혁</a:t>
            </a:r>
            <a:endParaRPr lang="en-US" altLang="ko-KR" sz="2000" spc="-3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spc="-300" dirty="0">
                <a:solidFill>
                  <a:schemeClr val="bg1"/>
                </a:solidFill>
              </a:rPr>
              <a:t>2020707052 </a:t>
            </a:r>
            <a:r>
              <a:rPr lang="ko-KR" altLang="en-US" sz="2000" spc="-300" dirty="0">
                <a:solidFill>
                  <a:schemeClr val="bg1"/>
                </a:solidFill>
              </a:rPr>
              <a:t>이준규</a:t>
            </a:r>
            <a:endParaRPr lang="en-US" altLang="ko-KR" sz="2000" spc="-3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4367DA-B4B4-BA5A-1816-37C14ABECA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2873" y="6522235"/>
            <a:ext cx="2679124" cy="3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0"/>
            <a:ext cx="278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코일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측정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48203-CA1C-3576-A2F4-C7F8625570A8}"/>
                  </a:ext>
                </a:extLst>
              </p:cNvPr>
              <p:cNvSpPr txBox="1"/>
              <p:nvPr/>
            </p:nvSpPr>
            <p:spPr>
              <a:xfrm>
                <a:off x="993095" y="1903378"/>
                <a:ext cx="10205809" cy="42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2000" spc="-150" dirty="0"/>
                  <a:t>-</a:t>
                </a:r>
                <a:r>
                  <a:rPr lang="ko-KR" altLang="en-US" sz="2000" spc="-150" dirty="0"/>
                  <a:t>코일간의 거리</a:t>
                </a:r>
                <a:r>
                  <a:rPr lang="en-US" altLang="ko-KR" sz="2000" spc="-150" dirty="0"/>
                  <a:t>(d)</a:t>
                </a:r>
                <a:r>
                  <a:rPr lang="ko-KR" altLang="en-US" sz="2000" spc="-150" dirty="0"/>
                  <a:t>에 따른 상호 인덕턴스</a:t>
                </a:r>
                <a:r>
                  <a:rPr lang="en-US" altLang="ko-KR" sz="2000" spc="-15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000" spc="-150" dirty="0"/>
                  <a:t>)</a:t>
                </a:r>
                <a:r>
                  <a:rPr lang="ko-KR" altLang="en-US" sz="2000" spc="-150" dirty="0"/>
                  <a:t>를 측정 및 계산</a:t>
                </a:r>
                <a:r>
                  <a:rPr lang="en-US" altLang="ko-KR" sz="2000" spc="-150" dirty="0"/>
                  <a:t>. </a:t>
                </a:r>
                <a:r>
                  <a:rPr lang="en-US" altLang="ko-KR" sz="2000" spc="-15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spc="-150" dirty="0">
                    <a:sym typeface="Wingdings" panose="05000000000000000000" pitchFamily="2" charset="2"/>
                  </a:rPr>
                  <a:t>커플링 계수</a:t>
                </a:r>
                <a:r>
                  <a:rPr lang="en-US" altLang="ko-KR" sz="2000" spc="-150" dirty="0">
                    <a:sym typeface="Wingdings" panose="05000000000000000000" pitchFamily="2" charset="2"/>
                  </a:rPr>
                  <a:t>(k)</a:t>
                </a:r>
                <a:r>
                  <a:rPr lang="ko-KR" altLang="en-US" sz="2000" spc="-150" dirty="0">
                    <a:sym typeface="Wingdings" panose="05000000000000000000" pitchFamily="2" charset="2"/>
                  </a:rPr>
                  <a:t> 도출</a:t>
                </a:r>
                <a:endParaRPr lang="en-US" altLang="ko-KR" sz="2000" spc="-15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48203-CA1C-3576-A2F4-C7F86255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95" y="1903378"/>
                <a:ext cx="10205809" cy="429477"/>
              </a:xfrm>
              <a:prstGeom prst="rect">
                <a:avLst/>
              </a:prstGeom>
              <a:blipFill>
                <a:blip r:embed="rId4"/>
                <a:stretch>
                  <a:fillRect l="-657" t="-1408" b="-23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ECECB2FF-D1B2-71B5-7F2E-A2C405CA4FC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30" y="2444699"/>
            <a:ext cx="3080103" cy="14577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5FEB5E-83BB-D3AE-BCEF-149AE833EBE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849" y="2337324"/>
            <a:ext cx="3033079" cy="1490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A8C25-169F-B64D-46D4-13276112B365}"/>
                  </a:ext>
                </a:extLst>
              </p:cNvPr>
              <p:cNvSpPr txBox="1"/>
              <p:nvPr/>
            </p:nvSpPr>
            <p:spPr>
              <a:xfrm>
                <a:off x="1060444" y="3843144"/>
                <a:ext cx="7093220" cy="69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4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𝑀𝑒𝑎𝑠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836967"/>
                    </a:solidFill>
                  </a:rPr>
                  <a:t>-</a:t>
                </a:r>
                <a:r>
                  <a:rPr lang="ko-KR" altLang="en-US" sz="24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𝑀𝑒𝑎𝑠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/>
                  <a:t>)              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400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CA8C25-169F-B64D-46D4-13276112B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44" y="3843144"/>
                <a:ext cx="7093220" cy="6957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B2313D-0D09-12BF-D6D0-46ED4C600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14943"/>
              </p:ext>
            </p:extLst>
          </p:nvPr>
        </p:nvGraphicFramePr>
        <p:xfrm>
          <a:off x="1060444" y="4521101"/>
          <a:ext cx="7025482" cy="1387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885">
                  <a:extLst>
                    <a:ext uri="{9D8B030D-6E8A-4147-A177-3AD203B41FA5}">
                      <a16:colId xmlns:a16="http://schemas.microsoft.com/office/drawing/2014/main" val="1250371715"/>
                    </a:ext>
                  </a:extLst>
                </a:gridCol>
                <a:gridCol w="1085359">
                  <a:extLst>
                    <a:ext uri="{9D8B030D-6E8A-4147-A177-3AD203B41FA5}">
                      <a16:colId xmlns:a16="http://schemas.microsoft.com/office/drawing/2014/main" val="3344158615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2071609958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611536022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269242647"/>
                    </a:ext>
                  </a:extLst>
                </a:gridCol>
                <a:gridCol w="939174">
                  <a:extLst>
                    <a:ext uri="{9D8B030D-6E8A-4147-A177-3AD203B41FA5}">
                      <a16:colId xmlns:a16="http://schemas.microsoft.com/office/drawing/2014/main" val="2992603838"/>
                    </a:ext>
                  </a:extLst>
                </a:gridCol>
              </a:tblGrid>
              <a:tr h="489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거리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(d)_(cm)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310991"/>
                  </a:ext>
                </a:extLst>
              </a:tr>
              <a:tr h="449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상호 인덕턴스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(L)_(</a:t>
                      </a:r>
                      <a:r>
                        <a:rPr lang="el-GR" altLang="ko-KR" sz="1600" spc="-150" dirty="0"/>
                        <a:t>μ</a:t>
                      </a:r>
                      <a:r>
                        <a:rPr lang="en-US" altLang="ko-KR" sz="1600" spc="-150" dirty="0"/>
                        <a:t>H)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58.865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44.297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40.162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22.05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17.325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637858"/>
                  </a:ext>
                </a:extLst>
              </a:tr>
              <a:tr h="449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커플링 계수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(k)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0.299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0.205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0.146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0.078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887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C1E675F-615B-690E-C9CB-498E1A9844C9}"/>
              </a:ext>
            </a:extLst>
          </p:cNvPr>
          <p:cNvSpPr txBox="1"/>
          <p:nvPr/>
        </p:nvSpPr>
        <p:spPr>
          <a:xfrm>
            <a:off x="1941088" y="6380080"/>
            <a:ext cx="9371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https://electronics.stackexchange.com/questions/408234/mutual-inductance-vs-coupling-coefficient</a:t>
            </a:r>
          </a:p>
        </p:txBody>
      </p:sp>
    </p:spTree>
    <p:extLst>
      <p:ext uri="{BB962C8B-B14F-4D97-AF65-F5344CB8AC3E}">
        <p14:creationId xmlns:p14="http://schemas.microsoft.com/office/powerpoint/2010/main" val="17948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0"/>
            <a:ext cx="278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코일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측정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48203-CA1C-3576-A2F4-C7F8625570A8}"/>
              </a:ext>
            </a:extLst>
          </p:cNvPr>
          <p:cNvSpPr txBox="1"/>
          <p:nvPr/>
        </p:nvSpPr>
        <p:spPr>
          <a:xfrm>
            <a:off x="1000344" y="1970049"/>
            <a:ext cx="10205809" cy="42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-</a:t>
            </a:r>
            <a:r>
              <a:rPr lang="ko-KR" altLang="en-US" sz="2000" spc="-150" dirty="0"/>
              <a:t>함수 발생기를 이용하여 유도되는 전압이 가장 큰 주파수</a:t>
            </a:r>
            <a:r>
              <a:rPr lang="en-US" altLang="ko-KR" sz="2000" spc="-150" dirty="0"/>
              <a:t>(</a:t>
            </a:r>
            <a:r>
              <a:rPr lang="ko-KR" altLang="en-US" sz="2000" spc="-150" dirty="0"/>
              <a:t>공진 주파수</a:t>
            </a:r>
            <a:r>
              <a:rPr lang="en-US" altLang="ko-KR" sz="2000" spc="-150" dirty="0"/>
              <a:t>)</a:t>
            </a:r>
            <a:r>
              <a:rPr lang="ko-KR" altLang="en-US" sz="2000" spc="-150" dirty="0"/>
              <a:t>를 검증</a:t>
            </a:r>
            <a:r>
              <a:rPr lang="en-US" altLang="ko-KR" sz="2000" spc="-15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B995-C11C-FC2B-2BA3-E36ADFA3C798}"/>
              </a:ext>
            </a:extLst>
          </p:cNvPr>
          <p:cNvSpPr txBox="1"/>
          <p:nvPr/>
        </p:nvSpPr>
        <p:spPr>
          <a:xfrm>
            <a:off x="1000344" y="2399526"/>
            <a:ext cx="7763533" cy="42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-</a:t>
            </a:r>
            <a:r>
              <a:rPr lang="ko-KR" altLang="en-US" sz="2000" spc="-150" dirty="0"/>
              <a:t>주파수가 약 </a:t>
            </a:r>
            <a:r>
              <a:rPr lang="en-US" altLang="ko-KR" sz="2000" spc="-150" dirty="0"/>
              <a:t>100kHz</a:t>
            </a:r>
            <a:r>
              <a:rPr lang="ko-KR" altLang="en-US" sz="2000" spc="-150" dirty="0"/>
              <a:t>일 때 송신 코일에서 측정한 전압이 최대인 것을 확인</a:t>
            </a:r>
            <a:r>
              <a:rPr lang="en-US" altLang="ko-KR" sz="2000" spc="-150" dirty="0"/>
              <a:t>.</a:t>
            </a:r>
            <a:r>
              <a:rPr lang="ko-KR" altLang="en-US" sz="2000" spc="-150" dirty="0"/>
              <a:t> </a:t>
            </a:r>
            <a:endParaRPr lang="en-US" altLang="ko-KR" sz="2000" spc="-15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66F2515-D112-66C1-038B-5E7B3EA4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38644"/>
              </p:ext>
            </p:extLst>
          </p:nvPr>
        </p:nvGraphicFramePr>
        <p:xfrm>
          <a:off x="1061630" y="5178194"/>
          <a:ext cx="7025482" cy="938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885">
                  <a:extLst>
                    <a:ext uri="{9D8B030D-6E8A-4147-A177-3AD203B41FA5}">
                      <a16:colId xmlns:a16="http://schemas.microsoft.com/office/drawing/2014/main" val="1250371715"/>
                    </a:ext>
                  </a:extLst>
                </a:gridCol>
                <a:gridCol w="1085359">
                  <a:extLst>
                    <a:ext uri="{9D8B030D-6E8A-4147-A177-3AD203B41FA5}">
                      <a16:colId xmlns:a16="http://schemas.microsoft.com/office/drawing/2014/main" val="3344158615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2071609958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611536022"/>
                    </a:ext>
                  </a:extLst>
                </a:gridCol>
                <a:gridCol w="830688">
                  <a:extLst>
                    <a:ext uri="{9D8B030D-6E8A-4147-A177-3AD203B41FA5}">
                      <a16:colId xmlns:a16="http://schemas.microsoft.com/office/drawing/2014/main" val="269242647"/>
                    </a:ext>
                  </a:extLst>
                </a:gridCol>
                <a:gridCol w="939174">
                  <a:extLst>
                    <a:ext uri="{9D8B030D-6E8A-4147-A177-3AD203B41FA5}">
                      <a16:colId xmlns:a16="http://schemas.microsoft.com/office/drawing/2014/main" val="2992603838"/>
                    </a:ext>
                  </a:extLst>
                </a:gridCol>
              </a:tblGrid>
              <a:tr h="48918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주파수</a:t>
                      </a:r>
                      <a:r>
                        <a:rPr lang="en-US" sz="1600" kern="100" dirty="0">
                          <a:effectLst/>
                        </a:rPr>
                        <a:t>(kHz)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95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7310991"/>
                  </a:ext>
                </a:extLst>
              </a:tr>
              <a:tr h="4491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유도 전압</a:t>
                      </a:r>
                      <a:r>
                        <a:rPr lang="en-US" sz="1600" kern="100" dirty="0">
                          <a:effectLst/>
                        </a:rPr>
                        <a:t>(peak-peak)(V)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2.93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3.74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3.66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3.58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3.18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63785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28DEE110-8C07-A0C6-B73A-BFDCD08D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690" y="3106658"/>
            <a:ext cx="240792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1"/>
            <a:ext cx="87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</a:t>
            </a:r>
            <a:r>
              <a:rPr lang="ko-KR" altLang="en-US" sz="2400" dirty="0"/>
              <a:t>시연 영상 </a:t>
            </a:r>
            <a:r>
              <a:rPr lang="en-US" altLang="ko-KR" sz="2400" dirty="0"/>
              <a:t>or </a:t>
            </a:r>
            <a:r>
              <a:rPr lang="ko-KR" altLang="en-US" sz="2400" dirty="0"/>
              <a:t>사진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23187" y="1975122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인버터의 주파수</a:t>
            </a:r>
            <a:r>
              <a:rPr lang="en-US" altLang="ko-KR" sz="1600" dirty="0"/>
              <a:t>≠</a:t>
            </a:r>
            <a:r>
              <a:rPr lang="ko-KR" altLang="en-US" sz="1600" dirty="0"/>
              <a:t>코일 공진 주파수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526370" y="1997582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인버터의 주파수</a:t>
            </a:r>
            <a:r>
              <a:rPr lang="en-US" altLang="ko-KR" sz="1600" dirty="0"/>
              <a:t>=</a:t>
            </a:r>
            <a:r>
              <a:rPr lang="ko-KR" altLang="en-US" sz="1600" dirty="0"/>
              <a:t>코일 공진 주파수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49" y="2759605"/>
            <a:ext cx="4480560" cy="11658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6370" y="2752616"/>
            <a:ext cx="5120640" cy="11772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23187" y="2338215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526370" y="2366531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69" name="도넛 268"/>
          <p:cNvSpPr/>
          <p:nvPr/>
        </p:nvSpPr>
        <p:spPr>
          <a:xfrm>
            <a:off x="699967" y="4774373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551049" y="458055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>
            <a:off x="734275" y="560371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524716" y="5729423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도넛 272"/>
          <p:cNvSpPr/>
          <p:nvPr/>
        </p:nvSpPr>
        <p:spPr>
          <a:xfrm>
            <a:off x="1137269" y="4742089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98494" y="456776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1281720" y="559092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 flipV="1">
            <a:off x="1367514" y="5989429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화살표 연결선 276"/>
          <p:cNvCxnSpPr/>
          <p:nvPr/>
        </p:nvCxnSpPr>
        <p:spPr>
          <a:xfrm>
            <a:off x="909527" y="6052446"/>
            <a:ext cx="556463" cy="137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852540" y="6053434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(1cm)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5" name="도넛 294"/>
          <p:cNvSpPr/>
          <p:nvPr/>
        </p:nvSpPr>
        <p:spPr>
          <a:xfrm>
            <a:off x="6713052" y="4774373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6564134" y="458055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6747360" y="560371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6537801" y="5729423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도넛 298"/>
          <p:cNvSpPr/>
          <p:nvPr/>
        </p:nvSpPr>
        <p:spPr>
          <a:xfrm>
            <a:off x="7150354" y="4742089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7111579" y="456776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294805" y="559092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 flipV="1">
            <a:off x="7380599" y="5989429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/>
          <p:cNvCxnSpPr/>
          <p:nvPr/>
        </p:nvCxnSpPr>
        <p:spPr>
          <a:xfrm>
            <a:off x="6922612" y="6052446"/>
            <a:ext cx="556463" cy="137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865625" y="6053434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(1cm)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5" name="도넛 304"/>
          <p:cNvSpPr/>
          <p:nvPr/>
        </p:nvSpPr>
        <p:spPr>
          <a:xfrm>
            <a:off x="699967" y="4774373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551049" y="458055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734275" y="560371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524716" y="5729423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도넛 308"/>
          <p:cNvSpPr/>
          <p:nvPr/>
        </p:nvSpPr>
        <p:spPr>
          <a:xfrm>
            <a:off x="1809259" y="4705361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1770484" y="4531039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1953710" y="5554196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 flipV="1">
            <a:off x="2039504" y="5952701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23187" y="2338215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526370" y="2366531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15" name="직선 화살표 연결선 314"/>
          <p:cNvCxnSpPr/>
          <p:nvPr/>
        </p:nvCxnSpPr>
        <p:spPr>
          <a:xfrm flipV="1">
            <a:off x="909527" y="6042689"/>
            <a:ext cx="1170314" cy="97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247412" y="6085718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(3cm)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7" name="도넛 316"/>
          <p:cNvSpPr/>
          <p:nvPr/>
        </p:nvSpPr>
        <p:spPr>
          <a:xfrm>
            <a:off x="6699242" y="4673983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6550324" y="448016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6733550" y="550332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6523991" y="5629033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도넛 320"/>
          <p:cNvSpPr/>
          <p:nvPr/>
        </p:nvSpPr>
        <p:spPr>
          <a:xfrm>
            <a:off x="7808534" y="4604971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7769759" y="4430649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7952985" y="5453806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 flipV="1">
            <a:off x="8038779" y="5852311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화살표 연결선 324"/>
          <p:cNvCxnSpPr/>
          <p:nvPr/>
        </p:nvCxnSpPr>
        <p:spPr>
          <a:xfrm flipV="1">
            <a:off x="6908802" y="5942299"/>
            <a:ext cx="1170314" cy="97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7246687" y="5985328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(3cm)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49" y="2903312"/>
            <a:ext cx="4489581" cy="989999"/>
          </a:xfrm>
          <a:prstGeom prst="rect">
            <a:avLst/>
          </a:prstGeom>
        </p:spPr>
      </p:pic>
      <p:pic>
        <p:nvPicPr>
          <p:cNvPr id="328" name="그림 327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0324" y="2831976"/>
            <a:ext cx="4860290" cy="1021443"/>
          </a:xfrm>
          <a:prstGeom prst="rect">
            <a:avLst/>
          </a:prstGeom>
        </p:spPr>
      </p:pic>
      <p:sp>
        <p:nvSpPr>
          <p:cNvPr id="329" name="도넛 328"/>
          <p:cNvSpPr/>
          <p:nvPr/>
        </p:nvSpPr>
        <p:spPr>
          <a:xfrm>
            <a:off x="699967" y="4774373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551049" y="4580557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734275" y="5603714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524716" y="5729423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도넛 332"/>
          <p:cNvSpPr/>
          <p:nvPr/>
        </p:nvSpPr>
        <p:spPr>
          <a:xfrm>
            <a:off x="2613135" y="4716770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2574360" y="4542448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2757586" y="5565605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 flipV="1">
            <a:off x="2843380" y="5964110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23187" y="2338215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526370" y="2366531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39" name="직선 화살표 연결선 338"/>
          <p:cNvCxnSpPr/>
          <p:nvPr/>
        </p:nvCxnSpPr>
        <p:spPr>
          <a:xfrm flipV="1">
            <a:off x="909527" y="6034358"/>
            <a:ext cx="2008048" cy="180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586306" y="6087809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(5cm)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41" name="그림 340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187" y="2913853"/>
            <a:ext cx="5000373" cy="1006901"/>
          </a:xfrm>
          <a:prstGeom prst="rect">
            <a:avLst/>
          </a:prstGeom>
        </p:spPr>
      </p:pic>
      <p:pic>
        <p:nvPicPr>
          <p:cNvPr id="342" name="그림 341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3991" y="2868374"/>
            <a:ext cx="4780279" cy="1057118"/>
          </a:xfrm>
          <a:prstGeom prst="rect">
            <a:avLst/>
          </a:prstGeom>
        </p:spPr>
      </p:pic>
      <p:sp>
        <p:nvSpPr>
          <p:cNvPr id="343" name="도넛 342"/>
          <p:cNvSpPr/>
          <p:nvPr/>
        </p:nvSpPr>
        <p:spPr>
          <a:xfrm>
            <a:off x="6699242" y="4736264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6550324" y="4542448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6733550" y="5565605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6523991" y="5691314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도넛 346"/>
          <p:cNvSpPr/>
          <p:nvPr/>
        </p:nvSpPr>
        <p:spPr>
          <a:xfrm>
            <a:off x="8612410" y="4678661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8" name="직사각형 347"/>
          <p:cNvSpPr/>
          <p:nvPr/>
        </p:nvSpPr>
        <p:spPr>
          <a:xfrm>
            <a:off x="8573635" y="4504339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8756861" y="5527496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 flipV="1">
            <a:off x="8842655" y="5926001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1" name="직선 화살표 연결선 350"/>
          <p:cNvCxnSpPr/>
          <p:nvPr/>
        </p:nvCxnSpPr>
        <p:spPr>
          <a:xfrm flipV="1">
            <a:off x="6908802" y="5996249"/>
            <a:ext cx="2008048" cy="180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7671288" y="6060400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(5cm)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526370" y="2366531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10cm </a:t>
            </a:r>
            <a:r>
              <a:rPr lang="ko-KR" altLang="en-US" sz="1600" dirty="0"/>
              <a:t>일 때의 최종 </a:t>
            </a:r>
            <a:r>
              <a:rPr lang="en-US" altLang="ko-KR" sz="1600" dirty="0"/>
              <a:t>DC </a:t>
            </a:r>
            <a:r>
              <a:rPr lang="ko-KR" altLang="en-US" sz="1600" dirty="0"/>
              <a:t>전압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4" name="도넛 353"/>
          <p:cNvSpPr/>
          <p:nvPr/>
        </p:nvSpPr>
        <p:spPr>
          <a:xfrm>
            <a:off x="6699242" y="4736264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5" name="직사각형 354"/>
          <p:cNvSpPr/>
          <p:nvPr/>
        </p:nvSpPr>
        <p:spPr>
          <a:xfrm>
            <a:off x="6550324" y="4542448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6733550" y="5565605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6523991" y="5691314"/>
            <a:ext cx="350503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도넛 357"/>
          <p:cNvSpPr/>
          <p:nvPr/>
        </p:nvSpPr>
        <p:spPr>
          <a:xfrm>
            <a:off x="10821773" y="4678661"/>
            <a:ext cx="474362" cy="886944"/>
          </a:xfrm>
          <a:prstGeom prst="donut">
            <a:avLst>
              <a:gd name="adj" fmla="val 17199"/>
            </a:avLst>
          </a:prstGeom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10782998" y="4504339"/>
            <a:ext cx="659822" cy="123558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10966224" y="5527496"/>
            <a:ext cx="329911" cy="532904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 flipV="1">
            <a:off x="11052018" y="5926001"/>
            <a:ext cx="364478" cy="271517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화살표 연결선 361"/>
          <p:cNvCxnSpPr/>
          <p:nvPr/>
        </p:nvCxnSpPr>
        <p:spPr>
          <a:xfrm flipV="1">
            <a:off x="6908802" y="5992084"/>
            <a:ext cx="4246086" cy="2225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8639882" y="6044212"/>
            <a:ext cx="89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(10cm)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02" y="2891382"/>
            <a:ext cx="5006340" cy="1143000"/>
          </a:xfrm>
          <a:prstGeom prst="rect">
            <a:avLst/>
          </a:prstGeom>
        </p:spPr>
      </p:pic>
      <p:sp>
        <p:nvSpPr>
          <p:cNvPr id="365" name="TextBox 364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32499" y="2664809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en-US" altLang="ko-KR" sz="1600" dirty="0" smtClean="0"/>
              <a:t>cm </a:t>
            </a:r>
            <a:r>
              <a:rPr lang="ko-KR" altLang="en-US" sz="1600" dirty="0"/>
              <a:t>일 때의 </a:t>
            </a:r>
            <a:r>
              <a:rPr lang="en-US" altLang="ko-KR" sz="1600" dirty="0"/>
              <a:t>LED</a:t>
            </a:r>
            <a:r>
              <a:rPr lang="ko-KR" altLang="en-US" sz="1600" dirty="0"/>
              <a:t>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4584155" y="2664809"/>
            <a:ext cx="3769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8</a:t>
            </a:r>
            <a:r>
              <a:rPr lang="en-US" altLang="ko-KR" sz="1600" dirty="0" smtClean="0"/>
              <a:t>cm </a:t>
            </a:r>
            <a:r>
              <a:rPr lang="ko-KR" altLang="en-US" sz="1600" dirty="0"/>
              <a:t>일 때의 </a:t>
            </a:r>
            <a:r>
              <a:rPr lang="en-US" altLang="ko-KR" sz="1600" dirty="0"/>
              <a:t>LED</a:t>
            </a:r>
            <a:r>
              <a:rPr lang="ko-KR" altLang="en-US" sz="1600" dirty="0"/>
              <a:t>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67" name="그림 36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" y="3349194"/>
            <a:ext cx="1744980" cy="2326640"/>
          </a:xfrm>
          <a:prstGeom prst="rect">
            <a:avLst/>
          </a:prstGeom>
        </p:spPr>
      </p:pic>
      <p:pic>
        <p:nvPicPr>
          <p:cNvPr id="368" name="그림 36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302" y="3234894"/>
            <a:ext cx="1830705" cy="2440940"/>
          </a:xfrm>
          <a:prstGeom prst="rect">
            <a:avLst/>
          </a:prstGeom>
        </p:spPr>
      </p:pic>
      <p:sp>
        <p:nvSpPr>
          <p:cNvPr id="369" name="TextBox 368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632499" y="1980424"/>
            <a:ext cx="5571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최종적으로 거리에 따라서 부하되는 전력에 따른 </a:t>
            </a:r>
            <a:r>
              <a:rPr lang="en-US" altLang="ko-KR" sz="1600" dirty="0"/>
              <a:t>LED </a:t>
            </a:r>
            <a:r>
              <a:rPr lang="ko-KR" altLang="en-US" sz="1600" dirty="0"/>
              <a:t>밝기 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6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7" grpId="0"/>
      <p:bldP spid="48" grpId="0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8" grpId="0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4" grpId="0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/>
      <p:bldP spid="313" grpId="1"/>
      <p:bldP spid="314" grpId="0"/>
      <p:bldP spid="314" grpId="1"/>
      <p:bldP spid="316" grpId="0"/>
      <p:bldP spid="316" grpId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6" grpId="0"/>
      <p:bldP spid="326" grpId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/>
      <p:bldP spid="337" grpId="1"/>
      <p:bldP spid="338" grpId="0"/>
      <p:bldP spid="338" grpId="1"/>
      <p:bldP spid="340" grpId="0"/>
      <p:bldP spid="340" grpId="1"/>
      <p:bldP spid="343" grpId="0" animBg="1"/>
      <p:bldP spid="343" grpId="1" animBg="1"/>
      <p:bldP spid="344" grpId="0" animBg="1"/>
      <p:bldP spid="344" grpId="1" animBg="1"/>
      <p:bldP spid="345" grpId="0" animBg="1"/>
      <p:bldP spid="345" grpId="1" animBg="1"/>
      <p:bldP spid="346" grpId="0" animBg="1"/>
      <p:bldP spid="346" grpId="1" animBg="1"/>
      <p:bldP spid="347" grpId="0" animBg="1"/>
      <p:bldP spid="34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52" grpId="0"/>
      <p:bldP spid="352" grpId="1"/>
      <p:bldP spid="353" grpId="0"/>
      <p:bldP spid="353" grpId="1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7" grpId="0" animBg="1"/>
      <p:bldP spid="357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361" grpId="0" animBg="1"/>
      <p:bldP spid="361" grpId="1" animBg="1"/>
      <p:bldP spid="363" grpId="0"/>
      <p:bldP spid="363" grpId="1"/>
      <p:bldP spid="365" grpId="0"/>
      <p:bldP spid="366" grpId="0"/>
      <p:bldP spid="3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61630" y="1338300"/>
            <a:ext cx="110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WPT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시뮬레이션</a:t>
            </a:r>
            <a:r>
              <a:rPr lang="en-US" altLang="ko-KR" sz="2400" dirty="0"/>
              <a:t> </a:t>
            </a:r>
            <a:r>
              <a:rPr lang="ko-KR" altLang="en-US" sz="2400" dirty="0"/>
              <a:t>시뮬레이션 결과</a:t>
            </a:r>
            <a:r>
              <a:rPr lang="en-US" altLang="ko-KR" sz="2400" dirty="0"/>
              <a:t>(</a:t>
            </a:r>
            <a:r>
              <a:rPr lang="ko-KR" altLang="en-US" sz="2400" dirty="0"/>
              <a:t>인버터의 주파수</a:t>
            </a:r>
            <a:r>
              <a:rPr lang="en-US" altLang="ko-KR" sz="2400" dirty="0"/>
              <a:t>≠</a:t>
            </a:r>
            <a:r>
              <a:rPr lang="ko-KR" altLang="en-US" sz="2400" dirty="0"/>
              <a:t>코일 공진 주파수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D2FD005-883D-64B2-04F7-9CA366C99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845037"/>
                  </p:ext>
                </p:extLst>
              </p:nvPr>
            </p:nvGraphicFramePr>
            <p:xfrm>
              <a:off x="660837" y="2842440"/>
              <a:ext cx="11134366" cy="1870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051">
                      <a:extLst>
                        <a:ext uri="{9D8B030D-6E8A-4147-A177-3AD203B41FA5}">
                          <a16:colId xmlns:a16="http://schemas.microsoft.com/office/drawing/2014/main" val="1109216142"/>
                        </a:ext>
                      </a:extLst>
                    </a:gridCol>
                    <a:gridCol w="948469">
                      <a:extLst>
                        <a:ext uri="{9D8B030D-6E8A-4147-A177-3AD203B41FA5}">
                          <a16:colId xmlns:a16="http://schemas.microsoft.com/office/drawing/2014/main" val="1546733415"/>
                        </a:ext>
                      </a:extLst>
                    </a:gridCol>
                    <a:gridCol w="1009618">
                      <a:extLst>
                        <a:ext uri="{9D8B030D-6E8A-4147-A177-3AD203B41FA5}">
                          <a16:colId xmlns:a16="http://schemas.microsoft.com/office/drawing/2014/main" val="1497841873"/>
                        </a:ext>
                      </a:extLst>
                    </a:gridCol>
                    <a:gridCol w="1061718">
                      <a:extLst>
                        <a:ext uri="{9D8B030D-6E8A-4147-A177-3AD203B41FA5}">
                          <a16:colId xmlns:a16="http://schemas.microsoft.com/office/drawing/2014/main" val="2996576161"/>
                        </a:ext>
                      </a:extLst>
                    </a:gridCol>
                    <a:gridCol w="1100620">
                      <a:extLst>
                        <a:ext uri="{9D8B030D-6E8A-4147-A177-3AD203B41FA5}">
                          <a16:colId xmlns:a16="http://schemas.microsoft.com/office/drawing/2014/main" val="298638503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856494667"/>
                        </a:ext>
                      </a:extLst>
                    </a:gridCol>
                    <a:gridCol w="1232695">
                      <a:extLst>
                        <a:ext uri="{9D8B030D-6E8A-4147-A177-3AD203B41FA5}">
                          <a16:colId xmlns:a16="http://schemas.microsoft.com/office/drawing/2014/main" val="3488673894"/>
                        </a:ext>
                      </a:extLst>
                    </a:gridCol>
                    <a:gridCol w="1118230">
                      <a:extLst>
                        <a:ext uri="{9D8B030D-6E8A-4147-A177-3AD203B41FA5}">
                          <a16:colId xmlns:a16="http://schemas.microsoft.com/office/drawing/2014/main" val="2367074837"/>
                        </a:ext>
                      </a:extLst>
                    </a:gridCol>
                    <a:gridCol w="982246">
                      <a:extLst>
                        <a:ext uri="{9D8B030D-6E8A-4147-A177-3AD203B41FA5}">
                          <a16:colId xmlns:a16="http://schemas.microsoft.com/office/drawing/2014/main" val="4120216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15cm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15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인버터 신호의</a:t>
                          </a:r>
                          <a:r>
                            <a:rPr lang="ko-KR" altLang="en-US" baseline="0" dirty="0"/>
                            <a:t> 주파수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628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코일의 공진주파수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282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수신 전압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11.15V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6.6V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4.5V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1.83V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1.16V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49.1mV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16.5mV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468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최종 </a:t>
                          </a:r>
                          <a:r>
                            <a:rPr lang="en-US" altLang="ko-KR" dirty="0"/>
                            <a:t>DC </a:t>
                          </a:r>
                          <a:r>
                            <a:rPr lang="ko-KR" altLang="en-US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1.82V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66.8mV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156.1uV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570nV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5597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D2FD005-883D-64B2-04F7-9CA366C99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2845037"/>
                  </p:ext>
                </p:extLst>
              </p:nvPr>
            </p:nvGraphicFramePr>
            <p:xfrm>
              <a:off x="660837" y="2842440"/>
              <a:ext cx="11134366" cy="1870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051">
                      <a:extLst>
                        <a:ext uri="{9D8B030D-6E8A-4147-A177-3AD203B41FA5}">
                          <a16:colId xmlns:a16="http://schemas.microsoft.com/office/drawing/2014/main" val="1109216142"/>
                        </a:ext>
                      </a:extLst>
                    </a:gridCol>
                    <a:gridCol w="948469">
                      <a:extLst>
                        <a:ext uri="{9D8B030D-6E8A-4147-A177-3AD203B41FA5}">
                          <a16:colId xmlns:a16="http://schemas.microsoft.com/office/drawing/2014/main" val="1546733415"/>
                        </a:ext>
                      </a:extLst>
                    </a:gridCol>
                    <a:gridCol w="1009618">
                      <a:extLst>
                        <a:ext uri="{9D8B030D-6E8A-4147-A177-3AD203B41FA5}">
                          <a16:colId xmlns:a16="http://schemas.microsoft.com/office/drawing/2014/main" val="1497841873"/>
                        </a:ext>
                      </a:extLst>
                    </a:gridCol>
                    <a:gridCol w="1061718">
                      <a:extLst>
                        <a:ext uri="{9D8B030D-6E8A-4147-A177-3AD203B41FA5}">
                          <a16:colId xmlns:a16="http://schemas.microsoft.com/office/drawing/2014/main" val="2996576161"/>
                        </a:ext>
                      </a:extLst>
                    </a:gridCol>
                    <a:gridCol w="1100620">
                      <a:extLst>
                        <a:ext uri="{9D8B030D-6E8A-4147-A177-3AD203B41FA5}">
                          <a16:colId xmlns:a16="http://schemas.microsoft.com/office/drawing/2014/main" val="298638503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856494667"/>
                        </a:ext>
                      </a:extLst>
                    </a:gridCol>
                    <a:gridCol w="1232695">
                      <a:extLst>
                        <a:ext uri="{9D8B030D-6E8A-4147-A177-3AD203B41FA5}">
                          <a16:colId xmlns:a16="http://schemas.microsoft.com/office/drawing/2014/main" val="3488673894"/>
                        </a:ext>
                      </a:extLst>
                    </a:gridCol>
                    <a:gridCol w="1118230">
                      <a:extLst>
                        <a:ext uri="{9D8B030D-6E8A-4147-A177-3AD203B41FA5}">
                          <a16:colId xmlns:a16="http://schemas.microsoft.com/office/drawing/2014/main" val="2367074837"/>
                        </a:ext>
                      </a:extLst>
                    </a:gridCol>
                    <a:gridCol w="982246">
                      <a:extLst>
                        <a:ext uri="{9D8B030D-6E8A-4147-A177-3AD203B41FA5}">
                          <a16:colId xmlns:a16="http://schemas.microsoft.com/office/drawing/2014/main" val="4120216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15cm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15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인버터 신호의</a:t>
                          </a:r>
                          <a:r>
                            <a:rPr lang="ko-KR" altLang="en-US" baseline="0" dirty="0"/>
                            <a:t> 주파수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628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코일의 공진주파수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28218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" t="-293750" r="-36497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11.15V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6.6V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4.5V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1.83V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1.16V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49.1mV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16.5mV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468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최종 </a:t>
                          </a:r>
                          <a:r>
                            <a:rPr lang="en-US" altLang="ko-KR" dirty="0"/>
                            <a:t>DC </a:t>
                          </a:r>
                          <a:r>
                            <a:rPr lang="ko-KR" altLang="en-US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1.82V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66.8mV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156.1uV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570nV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5597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3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1"/>
            <a:ext cx="87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WPT </a:t>
            </a:r>
            <a:r>
              <a:rPr lang="ko-KR" altLang="en-US" sz="2400" dirty="0"/>
              <a:t>시스템 측정 결과</a:t>
            </a:r>
            <a:r>
              <a:rPr lang="en-US" altLang="ko-KR" sz="2400" dirty="0"/>
              <a:t>(</a:t>
            </a:r>
            <a:r>
              <a:rPr lang="ko-KR" altLang="en-US" sz="2400" dirty="0"/>
              <a:t>인버터의 주파수</a:t>
            </a:r>
            <a:r>
              <a:rPr lang="en-US" altLang="ko-KR" sz="2400" dirty="0"/>
              <a:t>≠</a:t>
            </a:r>
            <a:r>
              <a:rPr lang="ko-KR" altLang="en-US" sz="2400" dirty="0"/>
              <a:t>코일 공진 주파수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C850D7-C87B-0F46-4F88-8E1988953D6D}"/>
              </a:ext>
            </a:extLst>
          </p:cNvPr>
          <p:cNvSpPr/>
          <p:nvPr/>
        </p:nvSpPr>
        <p:spPr>
          <a:xfrm>
            <a:off x="202756" y="1799966"/>
            <a:ext cx="5343875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30C70F-38B3-D724-DC14-C182F1A95E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72588" y="1547840"/>
            <a:ext cx="4804210" cy="5343874"/>
          </a:xfrm>
          <a:prstGeom prst="rect">
            <a:avLst/>
          </a:prstGeom>
        </p:spPr>
      </p:pic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9AB5BDEA-4ACC-715A-2CC0-89B11D116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78788"/>
              </p:ext>
            </p:extLst>
          </p:nvPr>
        </p:nvGraphicFramePr>
        <p:xfrm>
          <a:off x="6492676" y="2516863"/>
          <a:ext cx="49564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63">
                  <a:extLst>
                    <a:ext uri="{9D8B030D-6E8A-4147-A177-3AD203B41FA5}">
                      <a16:colId xmlns:a16="http://schemas.microsoft.com/office/drawing/2014/main" val="4257168631"/>
                    </a:ext>
                  </a:extLst>
                </a:gridCol>
                <a:gridCol w="1584013">
                  <a:extLst>
                    <a:ext uri="{9D8B030D-6E8A-4147-A177-3AD203B41FA5}">
                      <a16:colId xmlns:a16="http://schemas.microsoft.com/office/drawing/2014/main" val="4227242941"/>
                    </a:ext>
                  </a:extLst>
                </a:gridCol>
                <a:gridCol w="1584013">
                  <a:extLst>
                    <a:ext uri="{9D8B030D-6E8A-4147-A177-3AD203B41FA5}">
                      <a16:colId xmlns:a16="http://schemas.microsoft.com/office/drawing/2014/main" val="2266199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코일간 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</a:t>
                      </a:r>
                      <a:r>
                        <a:rPr lang="en-US" altLang="ko-KR" dirty="0"/>
                        <a:t>DC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 파워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8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82.81mW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580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2.13V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4.54mW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0760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1.44mW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351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779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44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14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6896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6439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1"/>
            <a:ext cx="87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</a:t>
            </a:r>
            <a:r>
              <a:rPr lang="ko-KR" altLang="en-US" sz="2400" dirty="0"/>
              <a:t>공진주파수가 다를</a:t>
            </a:r>
            <a:r>
              <a:rPr lang="en-US" altLang="ko-KR" sz="2400" dirty="0"/>
              <a:t> </a:t>
            </a:r>
            <a:r>
              <a:rPr lang="ko-KR" altLang="en-US" sz="2400" dirty="0"/>
              <a:t>때의 설계한 </a:t>
            </a:r>
            <a:r>
              <a:rPr lang="en-US" altLang="ko-KR" sz="2400" dirty="0"/>
              <a:t>WPT </a:t>
            </a:r>
            <a:r>
              <a:rPr lang="ko-KR" altLang="en-US" sz="2400" dirty="0"/>
              <a:t>시스템 신뢰도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8C23617-9C71-9235-7EFD-824D3F817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422552"/>
              </p:ext>
            </p:extLst>
          </p:nvPr>
        </p:nvGraphicFramePr>
        <p:xfrm>
          <a:off x="0" y="1799965"/>
          <a:ext cx="12192000" cy="5058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4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61630" y="1338300"/>
            <a:ext cx="1100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WPT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시뮬레이션</a:t>
            </a:r>
            <a:r>
              <a:rPr lang="en-US" altLang="ko-KR" sz="2400" dirty="0"/>
              <a:t> </a:t>
            </a:r>
            <a:r>
              <a:rPr lang="ko-KR" altLang="en-US" sz="2400" dirty="0"/>
              <a:t>시뮬레이션 결과</a:t>
            </a:r>
            <a:r>
              <a:rPr lang="en-US" altLang="ko-KR" sz="2400" dirty="0"/>
              <a:t>(</a:t>
            </a:r>
            <a:r>
              <a:rPr lang="ko-KR" altLang="en-US" sz="2400" dirty="0"/>
              <a:t>인버터의 주파수</a:t>
            </a:r>
            <a:r>
              <a:rPr lang="en-US" altLang="ko-KR" sz="2400" dirty="0"/>
              <a:t>=</a:t>
            </a:r>
            <a:r>
              <a:rPr lang="ko-KR" altLang="en-US" sz="2400" dirty="0"/>
              <a:t>코일 공진 주파수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D2FD005-883D-64B2-04F7-9CA366C99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65236"/>
                  </p:ext>
                </p:extLst>
              </p:nvPr>
            </p:nvGraphicFramePr>
            <p:xfrm>
              <a:off x="660837" y="2842440"/>
              <a:ext cx="11134366" cy="1870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051">
                      <a:extLst>
                        <a:ext uri="{9D8B030D-6E8A-4147-A177-3AD203B41FA5}">
                          <a16:colId xmlns:a16="http://schemas.microsoft.com/office/drawing/2014/main" val="1109216142"/>
                        </a:ext>
                      </a:extLst>
                    </a:gridCol>
                    <a:gridCol w="948469">
                      <a:extLst>
                        <a:ext uri="{9D8B030D-6E8A-4147-A177-3AD203B41FA5}">
                          <a16:colId xmlns:a16="http://schemas.microsoft.com/office/drawing/2014/main" val="1546733415"/>
                        </a:ext>
                      </a:extLst>
                    </a:gridCol>
                    <a:gridCol w="1009618">
                      <a:extLst>
                        <a:ext uri="{9D8B030D-6E8A-4147-A177-3AD203B41FA5}">
                          <a16:colId xmlns:a16="http://schemas.microsoft.com/office/drawing/2014/main" val="1497841873"/>
                        </a:ext>
                      </a:extLst>
                    </a:gridCol>
                    <a:gridCol w="1061718">
                      <a:extLst>
                        <a:ext uri="{9D8B030D-6E8A-4147-A177-3AD203B41FA5}">
                          <a16:colId xmlns:a16="http://schemas.microsoft.com/office/drawing/2014/main" val="2996576161"/>
                        </a:ext>
                      </a:extLst>
                    </a:gridCol>
                    <a:gridCol w="1100620">
                      <a:extLst>
                        <a:ext uri="{9D8B030D-6E8A-4147-A177-3AD203B41FA5}">
                          <a16:colId xmlns:a16="http://schemas.microsoft.com/office/drawing/2014/main" val="298638503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856494667"/>
                        </a:ext>
                      </a:extLst>
                    </a:gridCol>
                    <a:gridCol w="1232695">
                      <a:extLst>
                        <a:ext uri="{9D8B030D-6E8A-4147-A177-3AD203B41FA5}">
                          <a16:colId xmlns:a16="http://schemas.microsoft.com/office/drawing/2014/main" val="3488673894"/>
                        </a:ext>
                      </a:extLst>
                    </a:gridCol>
                    <a:gridCol w="1118230">
                      <a:extLst>
                        <a:ext uri="{9D8B030D-6E8A-4147-A177-3AD203B41FA5}">
                          <a16:colId xmlns:a16="http://schemas.microsoft.com/office/drawing/2014/main" val="2367074837"/>
                        </a:ext>
                      </a:extLst>
                    </a:gridCol>
                    <a:gridCol w="982246">
                      <a:extLst>
                        <a:ext uri="{9D8B030D-6E8A-4147-A177-3AD203B41FA5}">
                          <a16:colId xmlns:a16="http://schemas.microsoft.com/office/drawing/2014/main" val="4120216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15cm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15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인버터 신호의</a:t>
                          </a:r>
                          <a:r>
                            <a:rPr lang="ko-KR" altLang="en-US" baseline="0" dirty="0"/>
                            <a:t> 주파수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628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코일의 공진주파수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2821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dirty="0"/>
                            <a:t>수신 전압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12.6V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12.37V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7.14V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5.17V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3.59V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2.21V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920mV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280mV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468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최종 </a:t>
                          </a:r>
                          <a:r>
                            <a:rPr lang="en-US" altLang="ko-KR" dirty="0"/>
                            <a:t>DC </a:t>
                          </a:r>
                          <a:r>
                            <a:rPr lang="ko-KR" altLang="en-US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11.04V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6.19V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2.34V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57.2mV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1.01mV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5597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6">
                <a:extLst>
                  <a:ext uri="{FF2B5EF4-FFF2-40B4-BE49-F238E27FC236}">
                    <a16:creationId xmlns:a16="http://schemas.microsoft.com/office/drawing/2014/main" id="{DD2FD005-883D-64B2-04F7-9CA366C99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65236"/>
                  </p:ext>
                </p:extLst>
              </p:nvPr>
            </p:nvGraphicFramePr>
            <p:xfrm>
              <a:off x="660837" y="2842440"/>
              <a:ext cx="11134366" cy="1870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051">
                      <a:extLst>
                        <a:ext uri="{9D8B030D-6E8A-4147-A177-3AD203B41FA5}">
                          <a16:colId xmlns:a16="http://schemas.microsoft.com/office/drawing/2014/main" val="1109216142"/>
                        </a:ext>
                      </a:extLst>
                    </a:gridCol>
                    <a:gridCol w="948469">
                      <a:extLst>
                        <a:ext uri="{9D8B030D-6E8A-4147-A177-3AD203B41FA5}">
                          <a16:colId xmlns:a16="http://schemas.microsoft.com/office/drawing/2014/main" val="1546733415"/>
                        </a:ext>
                      </a:extLst>
                    </a:gridCol>
                    <a:gridCol w="1009618">
                      <a:extLst>
                        <a:ext uri="{9D8B030D-6E8A-4147-A177-3AD203B41FA5}">
                          <a16:colId xmlns:a16="http://schemas.microsoft.com/office/drawing/2014/main" val="1497841873"/>
                        </a:ext>
                      </a:extLst>
                    </a:gridCol>
                    <a:gridCol w="1061718">
                      <a:extLst>
                        <a:ext uri="{9D8B030D-6E8A-4147-A177-3AD203B41FA5}">
                          <a16:colId xmlns:a16="http://schemas.microsoft.com/office/drawing/2014/main" val="2996576161"/>
                        </a:ext>
                      </a:extLst>
                    </a:gridCol>
                    <a:gridCol w="1100620">
                      <a:extLst>
                        <a:ext uri="{9D8B030D-6E8A-4147-A177-3AD203B41FA5}">
                          <a16:colId xmlns:a16="http://schemas.microsoft.com/office/drawing/2014/main" val="298638503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856494667"/>
                        </a:ext>
                      </a:extLst>
                    </a:gridCol>
                    <a:gridCol w="1232695">
                      <a:extLst>
                        <a:ext uri="{9D8B030D-6E8A-4147-A177-3AD203B41FA5}">
                          <a16:colId xmlns:a16="http://schemas.microsoft.com/office/drawing/2014/main" val="3488673894"/>
                        </a:ext>
                      </a:extLst>
                    </a:gridCol>
                    <a:gridCol w="1118230">
                      <a:extLst>
                        <a:ext uri="{9D8B030D-6E8A-4147-A177-3AD203B41FA5}">
                          <a16:colId xmlns:a16="http://schemas.microsoft.com/office/drawing/2014/main" val="2367074837"/>
                        </a:ext>
                      </a:extLst>
                    </a:gridCol>
                    <a:gridCol w="982246">
                      <a:extLst>
                        <a:ext uri="{9D8B030D-6E8A-4147-A177-3AD203B41FA5}">
                          <a16:colId xmlns:a16="http://schemas.microsoft.com/office/drawing/2014/main" val="41202160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10cm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15cm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15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인버터 신호의</a:t>
                          </a:r>
                          <a:r>
                            <a:rPr lang="ko-KR" altLang="en-US" baseline="0" dirty="0"/>
                            <a:t> 주파수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628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코일의 공진주파수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100kHz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428218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" t="-293750" r="-36497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12.6V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12.37V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7.14V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5.17V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3.59V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2.21V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920mV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280mV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1468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최종 </a:t>
                          </a:r>
                          <a:r>
                            <a:rPr lang="en-US" altLang="ko-KR" dirty="0"/>
                            <a:t>DC </a:t>
                          </a:r>
                          <a:r>
                            <a:rPr lang="ko-KR" altLang="en-US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11.2V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11.04V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6.19V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4.53V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2.34V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1.07V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57.2mV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1.01mV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5597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75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1"/>
            <a:ext cx="87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WPT </a:t>
            </a:r>
            <a:r>
              <a:rPr lang="ko-KR" altLang="en-US" sz="2400" dirty="0"/>
              <a:t>시스템 측정 결과</a:t>
            </a:r>
            <a:r>
              <a:rPr lang="en-US" altLang="ko-KR" sz="2400" dirty="0"/>
              <a:t>(</a:t>
            </a:r>
            <a:r>
              <a:rPr lang="ko-KR" altLang="en-US" sz="2400" dirty="0"/>
              <a:t>인버터의 주파수</a:t>
            </a:r>
            <a:r>
              <a:rPr lang="en-US" altLang="ko-KR" sz="2400" dirty="0"/>
              <a:t>=</a:t>
            </a:r>
            <a:r>
              <a:rPr lang="ko-KR" altLang="en-US" sz="2400" dirty="0"/>
              <a:t>공진 주파수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29B67A-3F5A-AF99-CF69-C997EAD019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77493" y="1260782"/>
            <a:ext cx="4387292" cy="5849722"/>
          </a:xfrm>
          <a:prstGeom prst="rect">
            <a:avLst/>
          </a:prstGeom>
        </p:spPr>
      </p:pic>
      <p:graphicFrame>
        <p:nvGraphicFramePr>
          <p:cNvPr id="7" name="표 14">
            <a:extLst>
              <a:ext uri="{FF2B5EF4-FFF2-40B4-BE49-F238E27FC236}">
                <a16:creationId xmlns:a16="http://schemas.microsoft.com/office/drawing/2014/main" id="{F5CCEE18-B71C-4CE7-5E36-90E36CA2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03655"/>
              </p:ext>
            </p:extLst>
          </p:nvPr>
        </p:nvGraphicFramePr>
        <p:xfrm>
          <a:off x="6492676" y="2516863"/>
          <a:ext cx="49564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63">
                  <a:extLst>
                    <a:ext uri="{9D8B030D-6E8A-4147-A177-3AD203B41FA5}">
                      <a16:colId xmlns:a16="http://schemas.microsoft.com/office/drawing/2014/main" val="4257168631"/>
                    </a:ext>
                  </a:extLst>
                </a:gridCol>
                <a:gridCol w="1584013">
                  <a:extLst>
                    <a:ext uri="{9D8B030D-6E8A-4147-A177-3AD203B41FA5}">
                      <a16:colId xmlns:a16="http://schemas.microsoft.com/office/drawing/2014/main" val="4227242941"/>
                    </a:ext>
                  </a:extLst>
                </a:gridCol>
                <a:gridCol w="1584013">
                  <a:extLst>
                    <a:ext uri="{9D8B030D-6E8A-4147-A177-3AD203B41FA5}">
                      <a16:colId xmlns:a16="http://schemas.microsoft.com/office/drawing/2014/main" val="2266199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코일간 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</a:t>
                      </a:r>
                      <a:r>
                        <a:rPr lang="en-US" altLang="ko-KR" dirty="0"/>
                        <a:t>DC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 파워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8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6.91V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47.75mW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580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6.89V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47.47mW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0760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6.55V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42.9mW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3516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4.59V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21.07mW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779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3.61V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13.03mW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44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2.11V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4.45mW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142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1.22V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6896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15cm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0.13V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0.02mW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6439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0"/>
            <a:ext cx="2438400" cy="160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0"/>
            <a:ext cx="2438400" cy="1606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0"/>
            <a:ext cx="2438400" cy="1606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0"/>
            <a:ext cx="2438400" cy="1606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0"/>
            <a:ext cx="2438400" cy="1606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655" y="304800"/>
            <a:ext cx="737235" cy="338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720" y="1097280"/>
            <a:ext cx="1113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45" y="1338580"/>
            <a:ext cx="870775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</a:t>
            </a:r>
            <a:r>
              <a:rPr lang="ko-KR" altLang="en-US" sz="2400" dirty="0"/>
              <a:t>공진주파수가</a:t>
            </a:r>
            <a:r>
              <a:rPr lang="en-US" altLang="ko-KR" sz="2400" dirty="0"/>
              <a:t> </a:t>
            </a:r>
            <a:r>
              <a:rPr lang="ko-KR" altLang="en-US" sz="2400" dirty="0"/>
              <a:t>같을 때의 설계한 </a:t>
            </a:r>
            <a:r>
              <a:rPr lang="en-US" altLang="ko-KR" sz="2400" dirty="0"/>
              <a:t>WPT </a:t>
            </a:r>
            <a:r>
              <a:rPr lang="ko-KR" altLang="en-US" sz="2400" dirty="0"/>
              <a:t>시스템 신뢰도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850" y="6457950"/>
            <a:ext cx="3105150" cy="400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850" y="6585585"/>
            <a:ext cx="3105150" cy="272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720" y="320040"/>
            <a:ext cx="47244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E9C2A16-2768-F553-78A6-E9F344ACB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16973"/>
              </p:ext>
            </p:extLst>
          </p:nvPr>
        </p:nvGraphicFramePr>
        <p:xfrm>
          <a:off x="0" y="1821180"/>
          <a:ext cx="12192635" cy="503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199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1"/>
            <a:ext cx="870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 WPT </a:t>
            </a:r>
            <a:r>
              <a:rPr lang="ko-KR" altLang="en-US" sz="2400" dirty="0"/>
              <a:t>시스템 전력효율 비교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DA6392EF-1ED5-62DB-08B2-80AB7A3B6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091205"/>
              </p:ext>
            </p:extLst>
          </p:nvPr>
        </p:nvGraphicFramePr>
        <p:xfrm>
          <a:off x="0" y="1799966"/>
          <a:ext cx="12192000" cy="5058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8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978929" cy="523220"/>
            <a:chOff x="802105" y="2134906"/>
            <a:chExt cx="2978929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목표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681044" cy="523220"/>
            <a:chOff x="802105" y="2134906"/>
            <a:chExt cx="368104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8712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진행 과정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4123473" cy="523220"/>
            <a:chOff x="802105" y="2134906"/>
            <a:chExt cx="412347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결과 및  시연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4123473" cy="523220"/>
            <a:chOff x="802105" y="2134906"/>
            <a:chExt cx="41234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기대 성과 및 추후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198228" y="2754178"/>
            <a:ext cx="82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/>
              <a:t>추후 개선점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결과 및 시연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03A1C-C147-67AB-511D-2686F58C6B50}"/>
              </a:ext>
            </a:extLst>
          </p:cNvPr>
          <p:cNvSpPr txBox="1"/>
          <p:nvPr/>
        </p:nvSpPr>
        <p:spPr>
          <a:xfrm>
            <a:off x="1045828" y="1910080"/>
            <a:ext cx="106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적은 오차율을 보여 신뢰성이 높은 회로임을 확인하였다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추후 개선점을 시뮬레이션을 통해 쉽게 예상해볼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2F0E9-F1B8-742C-35BB-518B9D0022D9}"/>
              </a:ext>
            </a:extLst>
          </p:cNvPr>
          <p:cNvSpPr txBox="1"/>
          <p:nvPr/>
        </p:nvSpPr>
        <p:spPr>
          <a:xfrm>
            <a:off x="1045828" y="3217051"/>
            <a:ext cx="10419762" cy="167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무선 전력 전송 효율 증가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3cm</a:t>
            </a:r>
            <a:r>
              <a:rPr lang="ko-KR" altLang="en-US" dirty="0"/>
              <a:t>까지 </a:t>
            </a:r>
            <a:r>
              <a:rPr lang="en-US" altLang="ko-KR" dirty="0"/>
              <a:t>10% </a:t>
            </a:r>
            <a:r>
              <a:rPr lang="ko-KR" altLang="en-US" dirty="0"/>
              <a:t>내외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더 </a:t>
            </a:r>
            <a:r>
              <a:rPr lang="ko-KR" altLang="en-US" dirty="0" err="1"/>
              <a:t>먼거리</a:t>
            </a:r>
            <a:r>
              <a:rPr lang="en-US" altLang="ko-KR" dirty="0"/>
              <a:t>(10cm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의 전력 전달이 가능하도록 코일 및 시스템의 변화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최종 출력단에 </a:t>
            </a:r>
            <a:r>
              <a:rPr lang="en-US" altLang="ko-KR" dirty="0"/>
              <a:t>USB </a:t>
            </a:r>
            <a:r>
              <a:rPr lang="ko-KR" altLang="en-US" dirty="0"/>
              <a:t>케이블 연결을 통한 전자제품 충전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E8007-2817-04BC-80C4-4E4F86C36943}"/>
              </a:ext>
            </a:extLst>
          </p:cNvPr>
          <p:cNvSpPr txBox="1"/>
          <p:nvPr/>
        </p:nvSpPr>
        <p:spPr>
          <a:xfrm>
            <a:off x="1198228" y="1490700"/>
            <a:ext cx="826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/>
              <a:t>회로의 오차율 및 신뢰성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correltaion</a:t>
            </a:r>
            <a:r>
              <a:rPr lang="en-US" altLang="ko-KR" sz="2400" dirty="0"/>
              <a:t>)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5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역할 분담 및 소모비용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6729C-492D-2A5A-B668-7199BA53F9FB}"/>
              </a:ext>
            </a:extLst>
          </p:cNvPr>
          <p:cNvSpPr txBox="1"/>
          <p:nvPr/>
        </p:nvSpPr>
        <p:spPr>
          <a:xfrm>
            <a:off x="1061630" y="1370018"/>
            <a:ext cx="5791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정준성</a:t>
            </a:r>
            <a:r>
              <a:rPr lang="en-US" altLang="ko-KR" dirty="0"/>
              <a:t>: </a:t>
            </a:r>
            <a:r>
              <a:rPr lang="ko-KR" altLang="en-US" dirty="0"/>
              <a:t>정류 회로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박형준</a:t>
            </a:r>
            <a:r>
              <a:rPr lang="en-US" altLang="ko-KR" dirty="0"/>
              <a:t>: </a:t>
            </a:r>
            <a:r>
              <a:rPr lang="ko-KR" altLang="en-US" dirty="0"/>
              <a:t>코일 제작 및 측정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김종혁</a:t>
            </a:r>
            <a:r>
              <a:rPr lang="en-US" altLang="ko-KR" dirty="0"/>
              <a:t>: </a:t>
            </a:r>
            <a:r>
              <a:rPr lang="ko-KR" altLang="en-US" dirty="0"/>
              <a:t>코일 제작 및 측정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이준규</a:t>
            </a:r>
            <a:r>
              <a:rPr lang="en-US" altLang="ko-KR" dirty="0"/>
              <a:t>: </a:t>
            </a:r>
            <a:r>
              <a:rPr lang="ko-KR" altLang="en-US" dirty="0"/>
              <a:t>시뮬레이션 모델 설계 및 인버터 제작</a:t>
            </a:r>
          </a:p>
        </p:txBody>
      </p:sp>
    </p:spTree>
    <p:extLst>
      <p:ext uri="{BB962C8B-B14F-4D97-AF65-F5344CB8AC3E}">
        <p14:creationId xmlns:p14="http://schemas.microsoft.com/office/powerpoint/2010/main" val="10082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소모비용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4C1C13F-6AD3-0152-570E-F06AB2C4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51126"/>
              </p:ext>
            </p:extLst>
          </p:nvPr>
        </p:nvGraphicFramePr>
        <p:xfrm>
          <a:off x="1003696" y="1942704"/>
          <a:ext cx="8127999" cy="255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64222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41870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3013880"/>
                    </a:ext>
                  </a:extLst>
                </a:gridCol>
              </a:tblGrid>
              <a:tr h="331143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 dirty="0">
                          <a:effectLst/>
                        </a:rPr>
                        <a:t>품목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 dirty="0">
                          <a:effectLst/>
                        </a:rPr>
                        <a:t>수량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 dirty="0">
                          <a:effectLst/>
                        </a:rPr>
                        <a:t>금액</a:t>
                      </a:r>
                      <a:r>
                        <a:rPr lang="en-US" altLang="ko-KR" sz="1600" u="none" strike="noStrike" dirty="0">
                          <a:effectLst/>
                        </a:rPr>
                        <a:t>(</a:t>
                      </a:r>
                      <a:r>
                        <a:rPr lang="ko-KR" altLang="en-US" sz="1600" u="none" strike="noStrike" dirty="0">
                          <a:effectLst/>
                        </a:rPr>
                        <a:t>원</a:t>
                      </a:r>
                      <a:r>
                        <a:rPr lang="en-US" altLang="ko-KR" sz="1600" u="none" strike="noStrike" dirty="0">
                          <a:effectLst/>
                        </a:rPr>
                        <a:t>)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44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 dirty="0">
                          <a:effectLst/>
                        </a:rPr>
                        <a:t>코일</a:t>
                      </a:r>
                      <a:r>
                        <a:rPr lang="en-US" sz="1600" u="none" strike="noStrike" dirty="0">
                          <a:effectLst/>
                        </a:rPr>
                        <a:t>(3mm)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18000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45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>
                          <a:effectLst/>
                        </a:rPr>
                        <a:t>커패시터</a:t>
                      </a:r>
                      <a:endParaRPr lang="ko-KR" sz="1600" b="1" u="sng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6000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2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 dirty="0" err="1">
                          <a:effectLst/>
                        </a:rPr>
                        <a:t>브레드보드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28000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10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>
                          <a:effectLst/>
                        </a:rPr>
                        <a:t>절연테이프</a:t>
                      </a:r>
                      <a:endParaRPr lang="ko-KR" sz="1600" b="1" u="sng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1500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19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ko-KR" sz="1600" u="none" strike="noStrike">
                          <a:effectLst/>
                        </a:rPr>
                        <a:t>납</a:t>
                      </a:r>
                      <a:endParaRPr lang="ko-KR" sz="1600" b="1" u="sng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ko-KR" sz="1600" b="1" u="sng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5000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54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ko-KR" altLang="en-US" sz="1600" u="none" strike="noStrike" dirty="0">
                          <a:effectLst/>
                        </a:rPr>
                        <a:t>합산 금액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 -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81000" indent="-381000" algn="ctr" latinLnBrk="1">
                        <a:lnSpc>
                          <a:spcPts val="18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 58500</a:t>
                      </a:r>
                      <a:endParaRPr lang="ko-KR" sz="1600" b="1" u="sng" dirty="0">
                        <a:effectLst/>
                        <a:latin typeface="신명조"/>
                        <a:ea typeface="돋움체" panose="020B0609000101010101" pitchFamily="49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59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864697-8084-2EED-BFEA-A0FEC2CD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427" y="6614160"/>
            <a:ext cx="2593573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목표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297333" y="1367002"/>
            <a:ext cx="558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WPT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시스템 다이어그램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4E0D4D-E7FD-7EE0-74A3-51EAA48DAAC3}"/>
              </a:ext>
            </a:extLst>
          </p:cNvPr>
          <p:cNvSpPr/>
          <p:nvPr/>
        </p:nvSpPr>
        <p:spPr>
          <a:xfrm>
            <a:off x="1161619" y="4349638"/>
            <a:ext cx="1509371" cy="95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DC – AC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inverter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381C134-5074-73C0-D5B5-46B2DEF5E4B1}"/>
              </a:ext>
            </a:extLst>
          </p:cNvPr>
          <p:cNvSpPr/>
          <p:nvPr/>
        </p:nvSpPr>
        <p:spPr>
          <a:xfrm>
            <a:off x="4799360" y="2668855"/>
            <a:ext cx="993209" cy="20847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CB417150-86F3-E6AC-A43C-3C17838BCA1D}"/>
              </a:ext>
            </a:extLst>
          </p:cNvPr>
          <p:cNvSpPr/>
          <p:nvPr/>
        </p:nvSpPr>
        <p:spPr>
          <a:xfrm rot="5400000">
            <a:off x="1633675" y="3694094"/>
            <a:ext cx="558801" cy="327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5B76405-24CA-2765-1997-42613F7BED79}"/>
              </a:ext>
            </a:extLst>
          </p:cNvPr>
          <p:cNvSpPr/>
          <p:nvPr/>
        </p:nvSpPr>
        <p:spPr>
          <a:xfrm rot="16200000">
            <a:off x="3392964" y="3873127"/>
            <a:ext cx="449741" cy="12437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0ACEBB58-C965-8B94-D765-CF3322D2DE46}"/>
              </a:ext>
            </a:extLst>
          </p:cNvPr>
          <p:cNvSpPr/>
          <p:nvPr/>
        </p:nvSpPr>
        <p:spPr>
          <a:xfrm rot="8727009">
            <a:off x="4479899" y="2109549"/>
            <a:ext cx="2694083" cy="2965091"/>
          </a:xfrm>
          <a:prstGeom prst="arc">
            <a:avLst>
              <a:gd name="adj1" fmla="val 16271853"/>
              <a:gd name="adj2" fmla="val 19212426"/>
            </a:avLst>
          </a:prstGeom>
          <a:ln w="168275">
            <a:solidFill>
              <a:schemeClr val="accent1">
                <a:lumMod val="40000"/>
                <a:lumOff val="6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5BD70555-407A-3CE3-0C47-A61687BEC2DE}"/>
              </a:ext>
            </a:extLst>
          </p:cNvPr>
          <p:cNvSpPr/>
          <p:nvPr/>
        </p:nvSpPr>
        <p:spPr>
          <a:xfrm rot="20326562">
            <a:off x="4589743" y="2334420"/>
            <a:ext cx="2694083" cy="2965091"/>
          </a:xfrm>
          <a:prstGeom prst="arc">
            <a:avLst>
              <a:gd name="adj1" fmla="val 16271853"/>
              <a:gd name="adj2" fmla="val 19212426"/>
            </a:avLst>
          </a:prstGeom>
          <a:ln w="168275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F7CB98-91E9-CBBE-3CF8-C792732E22CB}"/>
              </a:ext>
            </a:extLst>
          </p:cNvPr>
          <p:cNvSpPr txBox="1"/>
          <p:nvPr/>
        </p:nvSpPr>
        <p:spPr>
          <a:xfrm>
            <a:off x="2685599" y="3737565"/>
            <a:ext cx="23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무선 전력 송신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5FCE21-4EAF-328B-C891-7835E552E74F}"/>
              </a:ext>
            </a:extLst>
          </p:cNvPr>
          <p:cNvSpPr txBox="1"/>
          <p:nvPr/>
        </p:nvSpPr>
        <p:spPr>
          <a:xfrm>
            <a:off x="7236090" y="3737565"/>
            <a:ext cx="23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dirty="0"/>
              <a:t>직류로 변환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14F938-B175-4286-076F-357F3EC2BA87}"/>
              </a:ext>
            </a:extLst>
          </p:cNvPr>
          <p:cNvSpPr txBox="1"/>
          <p:nvPr/>
        </p:nvSpPr>
        <p:spPr>
          <a:xfrm>
            <a:off x="10154868" y="3595202"/>
            <a:ext cx="23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전력공급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041A1-639F-3AC7-0F63-AF084BFD2C6B}"/>
              </a:ext>
            </a:extLst>
          </p:cNvPr>
          <p:cNvSpPr txBox="1"/>
          <p:nvPr/>
        </p:nvSpPr>
        <p:spPr>
          <a:xfrm>
            <a:off x="-133821" y="3568905"/>
            <a:ext cx="23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</a:t>
            </a:r>
            <a:r>
              <a:rPr lang="ko-KR" altLang="en-US" dirty="0"/>
              <a:t> 교류로 변환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0C1EEBC-DDE7-A849-7104-63066F12190C}"/>
              </a:ext>
            </a:extLst>
          </p:cNvPr>
          <p:cNvSpPr/>
          <p:nvPr/>
        </p:nvSpPr>
        <p:spPr>
          <a:xfrm>
            <a:off x="6178132" y="2668855"/>
            <a:ext cx="993209" cy="20847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D116C3-61BF-7128-B4C9-5A1EEE2FF104}"/>
              </a:ext>
            </a:extLst>
          </p:cNvPr>
          <p:cNvSpPr/>
          <p:nvPr/>
        </p:nvSpPr>
        <p:spPr>
          <a:xfrm>
            <a:off x="1186250" y="2401943"/>
            <a:ext cx="1509371" cy="922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DC Source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ADE2DA-CBF3-A5E4-C949-DCA9503EA262}"/>
              </a:ext>
            </a:extLst>
          </p:cNvPr>
          <p:cNvSpPr/>
          <p:nvPr/>
        </p:nvSpPr>
        <p:spPr>
          <a:xfrm>
            <a:off x="9329828" y="4323358"/>
            <a:ext cx="1509371" cy="95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Full Bridge Rectifier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C2AE41-18CB-FE70-7013-CB1D01D7090C}"/>
              </a:ext>
            </a:extLst>
          </p:cNvPr>
          <p:cNvSpPr/>
          <p:nvPr/>
        </p:nvSpPr>
        <p:spPr>
          <a:xfrm>
            <a:off x="9329828" y="2401943"/>
            <a:ext cx="1509371" cy="950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DC 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EB28FB-BE18-1ED3-242C-AB34D3028A69}"/>
              </a:ext>
            </a:extLst>
          </p:cNvPr>
          <p:cNvSpPr txBox="1"/>
          <p:nvPr/>
        </p:nvSpPr>
        <p:spPr>
          <a:xfrm flipH="1">
            <a:off x="5338054" y="1812122"/>
            <a:ext cx="34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코일 공진</a:t>
            </a: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DAE3CC62-58ED-A95B-A1E7-A40EC6E5B752}"/>
              </a:ext>
            </a:extLst>
          </p:cNvPr>
          <p:cNvSpPr/>
          <p:nvPr/>
        </p:nvSpPr>
        <p:spPr>
          <a:xfrm rot="16200000">
            <a:off x="7953908" y="3873127"/>
            <a:ext cx="449741" cy="124374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BD8816F-D125-44C7-2DB1-BC8902E0158F}"/>
              </a:ext>
            </a:extLst>
          </p:cNvPr>
          <p:cNvSpPr/>
          <p:nvPr/>
        </p:nvSpPr>
        <p:spPr>
          <a:xfrm rot="16200000">
            <a:off x="9805112" y="3637477"/>
            <a:ext cx="558801" cy="32725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C0F4A4A-505B-488C-799F-2F2E5A1A27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778" y="3655790"/>
            <a:ext cx="5422169" cy="22012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목표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1061630" y="6416033"/>
            <a:ext cx="926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accent2"/>
                </a:solidFill>
                <a:latin typeface="+mj-ea"/>
                <a:ea typeface="+mj-ea"/>
              </a:rPr>
              <a:t>https://commons.wikimedia.org/wiki/File:Wireless_power_system_-_inductive_coupling.svg</a:t>
            </a:r>
            <a:endParaRPr lang="ko-KR" altLang="en-US" sz="1600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1023542" y="1643040"/>
            <a:ext cx="8585501" cy="190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1. </a:t>
            </a:r>
            <a:r>
              <a:rPr lang="ko-KR" altLang="en-US" sz="2000" spc="-150" dirty="0"/>
              <a:t>실제 시뮬레이션 상에서 설계한 모델과 현실의 모델을 비교하여 설계한 시스템의 신뢰성을 확보</a:t>
            </a:r>
            <a:endParaRPr lang="en-US" altLang="ko-KR" sz="2000" spc="-150" dirty="0"/>
          </a:p>
          <a:p>
            <a:pPr algn="just">
              <a:lnSpc>
                <a:spcPct val="120000"/>
              </a:lnSpc>
            </a:pPr>
            <a:endParaRPr lang="en-US" altLang="ko-KR" sz="2000" spc="-150" dirty="0"/>
          </a:p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2. WPT</a:t>
            </a:r>
            <a:r>
              <a:rPr lang="ko-KR" altLang="en-US" sz="2000" spc="-150" dirty="0"/>
              <a:t> 시스템을 제작하고 회로의 변화를 통해 전력 효율 및 전력 전송 거리 등 성능을 개선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선정한 동료 평가 피드백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897418" y="1903378"/>
            <a:ext cx="739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주제 및 회로의 동작에 대한 설명이 부족하다</a:t>
            </a:r>
            <a:r>
              <a:rPr lang="en-US" altLang="ko-KR" sz="2400" dirty="0"/>
              <a:t>.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A0BFE-7A1C-A540-6EF1-C9AEA8EE4556}"/>
              </a:ext>
            </a:extLst>
          </p:cNvPr>
          <p:cNvSpPr txBox="1"/>
          <p:nvPr/>
        </p:nvSpPr>
        <p:spPr>
          <a:xfrm>
            <a:off x="897418" y="3035882"/>
            <a:ext cx="1045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실제 측정 결과에 대한  정리가 잘 정돈되지 않았고 표현 방식도 아쉽다</a:t>
            </a:r>
            <a:r>
              <a:rPr lang="en-US" altLang="ko-KR" sz="2400" dirty="0"/>
              <a:t>.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EB1F-EF83-1B8E-5DA4-79F0A779BCD9}"/>
              </a:ext>
            </a:extLst>
          </p:cNvPr>
          <p:cNvSpPr txBox="1"/>
          <p:nvPr/>
        </p:nvSpPr>
        <p:spPr>
          <a:xfrm>
            <a:off x="897418" y="4255995"/>
            <a:ext cx="1045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기존의 무선 전력 전송 시스템과의 차별성이 필요해 보인다</a:t>
            </a:r>
            <a:r>
              <a:rPr lang="en-US" altLang="ko-KR" sz="2400" dirty="0"/>
              <a:t>.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진행과정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A2C0F7-EAD1-1C4B-71CF-8B7EA009CD94}"/>
              </a:ext>
            </a:extLst>
          </p:cNvPr>
          <p:cNvSpPr txBox="1"/>
          <p:nvPr/>
        </p:nvSpPr>
        <p:spPr>
          <a:xfrm>
            <a:off x="897418" y="1338299"/>
            <a:ext cx="49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최종 시뮬레이션 회로도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B5982A-D30B-CEF6-9787-248C9481AC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64" y="1846457"/>
            <a:ext cx="7882866" cy="48115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1365" y="1903378"/>
            <a:ext cx="4051914" cy="3780985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69538" y="4136009"/>
            <a:ext cx="2394302" cy="2321920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20940" y="2928493"/>
            <a:ext cx="2232660" cy="2780260"/>
          </a:xfrm>
          <a:prstGeom prst="rect">
            <a:avLst/>
          </a:prstGeom>
          <a:noFill/>
          <a:ln w="222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90319-414E-7B7B-D8AF-0DA8390356DD}"/>
              </a:ext>
            </a:extLst>
          </p:cNvPr>
          <p:cNvSpPr txBox="1"/>
          <p:nvPr/>
        </p:nvSpPr>
        <p:spPr>
          <a:xfrm>
            <a:off x="2748861" y="5730856"/>
            <a:ext cx="3516769" cy="36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2"/>
                </a:solidFill>
              </a:rPr>
              <a:t>D</a:t>
            </a:r>
            <a:r>
              <a:rPr lang="en-US" altLang="ko-KR" sz="1600" spc="-150" dirty="0" smtClean="0">
                <a:solidFill>
                  <a:schemeClr val="tx2"/>
                </a:solidFill>
              </a:rPr>
              <a:t>C-AC </a:t>
            </a:r>
            <a:r>
              <a:rPr lang="ko-KR" altLang="en-US" sz="1600" spc="-150" dirty="0" smtClean="0">
                <a:solidFill>
                  <a:schemeClr val="tx2"/>
                </a:solidFill>
              </a:rPr>
              <a:t>인버터 </a:t>
            </a:r>
            <a:endParaRPr lang="en-US" altLang="ko-KR" sz="1600" spc="-15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90319-414E-7B7B-D8AF-0DA8390356DD}"/>
              </a:ext>
            </a:extLst>
          </p:cNvPr>
          <p:cNvSpPr txBox="1"/>
          <p:nvPr/>
        </p:nvSpPr>
        <p:spPr>
          <a:xfrm>
            <a:off x="6265630" y="6489421"/>
            <a:ext cx="3516769" cy="36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2"/>
                </a:solidFill>
              </a:rPr>
              <a:t>송수신 코일</a:t>
            </a:r>
            <a:r>
              <a:rPr lang="ko-KR" altLang="en-US" sz="1600" spc="-150" dirty="0" smtClean="0">
                <a:solidFill>
                  <a:schemeClr val="tx2"/>
                </a:solidFill>
              </a:rPr>
              <a:t> </a:t>
            </a:r>
            <a:endParaRPr lang="en-US" altLang="ko-KR" sz="1600" spc="-15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90319-414E-7B7B-D8AF-0DA8390356DD}"/>
              </a:ext>
            </a:extLst>
          </p:cNvPr>
          <p:cNvSpPr txBox="1"/>
          <p:nvPr/>
        </p:nvSpPr>
        <p:spPr>
          <a:xfrm>
            <a:off x="8637270" y="5752746"/>
            <a:ext cx="3516769" cy="36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pc="-150" dirty="0" smtClean="0">
                <a:solidFill>
                  <a:schemeClr val="tx2"/>
                </a:solidFill>
              </a:rPr>
              <a:t>AD-DC </a:t>
            </a:r>
            <a:r>
              <a:rPr lang="ko-KR" altLang="en-US" sz="1600" spc="-150" dirty="0" smtClean="0">
                <a:solidFill>
                  <a:schemeClr val="tx2"/>
                </a:solidFill>
              </a:rPr>
              <a:t>컨버터</a:t>
            </a:r>
            <a:endParaRPr lang="en-US" altLang="ko-KR" sz="1600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897417" y="1338299"/>
            <a:ext cx="588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회로 동작 원리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(DC-AC inverter)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36BF3E-A56A-1B6C-8D24-542D50A0C1E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418" y="2543730"/>
            <a:ext cx="4035338" cy="20472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F50FFB-6A41-E6FF-423F-748A3B44C3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6800" y="1684651"/>
            <a:ext cx="3202600" cy="367048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B2DE3BC-DE92-A313-FC66-E7FD7E94FB10}"/>
              </a:ext>
            </a:extLst>
          </p:cNvPr>
          <p:cNvSpPr/>
          <p:nvPr/>
        </p:nvSpPr>
        <p:spPr>
          <a:xfrm>
            <a:off x="2329242" y="2457173"/>
            <a:ext cx="1237129" cy="1189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091749-6DC0-3716-4857-9729C40EA837}"/>
              </a:ext>
            </a:extLst>
          </p:cNvPr>
          <p:cNvSpPr/>
          <p:nvPr/>
        </p:nvSpPr>
        <p:spPr>
          <a:xfrm>
            <a:off x="3222021" y="3293000"/>
            <a:ext cx="1237129" cy="118966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461925-EF3B-EEB5-FC8E-EE889FD9A9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1"/>
          <a:stretch/>
        </p:blipFill>
        <p:spPr>
          <a:xfrm>
            <a:off x="4865954" y="1715748"/>
            <a:ext cx="3835597" cy="4470630"/>
          </a:xfrm>
          <a:prstGeom prst="rect">
            <a:avLst/>
          </a:prstGeom>
        </p:spPr>
      </p:pic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FE5346B3-B470-6BF2-8149-ADEE4DA25F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7774" y="2700605"/>
            <a:ext cx="2529129" cy="2416359"/>
          </a:xfrm>
          <a:prstGeom prst="curvedConnector3">
            <a:avLst>
              <a:gd name="adj1" fmla="val 128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F31EECD-DFA6-3A92-5097-721B315C0EE6}"/>
              </a:ext>
            </a:extLst>
          </p:cNvPr>
          <p:cNvSpPr/>
          <p:nvPr/>
        </p:nvSpPr>
        <p:spPr>
          <a:xfrm>
            <a:off x="6362832" y="3122882"/>
            <a:ext cx="1435716" cy="1752863"/>
          </a:xfrm>
          <a:custGeom>
            <a:avLst/>
            <a:gdLst>
              <a:gd name="connsiteX0" fmla="*/ 234137 w 1435716"/>
              <a:gd name="connsiteY0" fmla="*/ 987172 h 1752863"/>
              <a:gd name="connsiteX1" fmla="*/ 177185 w 1435716"/>
              <a:gd name="connsiteY1" fmla="*/ 927056 h 1752863"/>
              <a:gd name="connsiteX2" fmla="*/ 0 w 1435716"/>
              <a:gd name="connsiteY2" fmla="*/ 461946 h 1752863"/>
              <a:gd name="connsiteX3" fmla="*/ 34804 w 1435716"/>
              <a:gd name="connsiteY3" fmla="*/ 205661 h 1752863"/>
              <a:gd name="connsiteX4" fmla="*/ 123396 w 1435716"/>
              <a:gd name="connsiteY4" fmla="*/ 104412 h 1752863"/>
              <a:gd name="connsiteX5" fmla="*/ 427142 w 1435716"/>
              <a:gd name="connsiteY5" fmla="*/ 0 h 1752863"/>
              <a:gd name="connsiteX6" fmla="*/ 1031468 w 1435716"/>
              <a:gd name="connsiteY6" fmla="*/ 3164 h 1752863"/>
              <a:gd name="connsiteX7" fmla="*/ 1183341 w 1435716"/>
              <a:gd name="connsiteY7" fmla="*/ 34804 h 1752863"/>
              <a:gd name="connsiteX8" fmla="*/ 1373182 w 1435716"/>
              <a:gd name="connsiteY8" fmla="*/ 259449 h 1752863"/>
              <a:gd name="connsiteX9" fmla="*/ 1430134 w 1435716"/>
              <a:gd name="connsiteY9" fmla="*/ 484094 h 1752863"/>
              <a:gd name="connsiteX10" fmla="*/ 1426970 w 1435716"/>
              <a:gd name="connsiteY10" fmla="*/ 974516 h 1752863"/>
              <a:gd name="connsiteX11" fmla="*/ 1414314 w 1435716"/>
              <a:gd name="connsiteY11" fmla="*/ 1183341 h 1752863"/>
              <a:gd name="connsiteX12" fmla="*/ 1297246 w 1435716"/>
              <a:gd name="connsiteY12" fmla="*/ 1499742 h 1752863"/>
              <a:gd name="connsiteX13" fmla="*/ 1047288 w 1435716"/>
              <a:gd name="connsiteY13" fmla="*/ 1749699 h 1752863"/>
              <a:gd name="connsiteX14" fmla="*/ 1044124 w 1435716"/>
              <a:gd name="connsiteY14" fmla="*/ 1752863 h 175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35716" h="1752863">
                <a:moveTo>
                  <a:pt x="234137" y="987172"/>
                </a:moveTo>
                <a:cubicBezTo>
                  <a:pt x="215153" y="967133"/>
                  <a:pt x="189961" y="951525"/>
                  <a:pt x="177185" y="927056"/>
                </a:cubicBezTo>
                <a:cubicBezTo>
                  <a:pt x="59911" y="702447"/>
                  <a:pt x="57752" y="666004"/>
                  <a:pt x="0" y="461946"/>
                </a:cubicBezTo>
                <a:cubicBezTo>
                  <a:pt x="11601" y="376518"/>
                  <a:pt x="6677" y="287156"/>
                  <a:pt x="34804" y="205661"/>
                </a:cubicBezTo>
                <a:cubicBezTo>
                  <a:pt x="49435" y="163269"/>
                  <a:pt x="86721" y="130220"/>
                  <a:pt x="123396" y="104412"/>
                </a:cubicBezTo>
                <a:cubicBezTo>
                  <a:pt x="238953" y="23094"/>
                  <a:pt x="300380" y="23583"/>
                  <a:pt x="427142" y="0"/>
                </a:cubicBezTo>
                <a:lnTo>
                  <a:pt x="1031468" y="3164"/>
                </a:lnTo>
                <a:cubicBezTo>
                  <a:pt x="1083125" y="5541"/>
                  <a:pt x="1135980" y="14043"/>
                  <a:pt x="1183341" y="34804"/>
                </a:cubicBezTo>
                <a:cubicBezTo>
                  <a:pt x="1251894" y="64854"/>
                  <a:pt x="1347308" y="223225"/>
                  <a:pt x="1373182" y="259449"/>
                </a:cubicBezTo>
                <a:cubicBezTo>
                  <a:pt x="1392166" y="334331"/>
                  <a:pt x="1421701" y="407305"/>
                  <a:pt x="1430134" y="484094"/>
                </a:cubicBezTo>
                <a:cubicBezTo>
                  <a:pt x="1441162" y="584509"/>
                  <a:pt x="1433551" y="843995"/>
                  <a:pt x="1426970" y="974516"/>
                </a:cubicBezTo>
                <a:cubicBezTo>
                  <a:pt x="1423458" y="1044164"/>
                  <a:pt x="1423706" y="1114240"/>
                  <a:pt x="1414314" y="1183341"/>
                </a:cubicBezTo>
                <a:cubicBezTo>
                  <a:pt x="1403426" y="1263449"/>
                  <a:pt x="1327757" y="1454151"/>
                  <a:pt x="1297246" y="1499742"/>
                </a:cubicBezTo>
                <a:cubicBezTo>
                  <a:pt x="1171316" y="1687913"/>
                  <a:pt x="1167685" y="1671442"/>
                  <a:pt x="1047288" y="1749699"/>
                </a:cubicBezTo>
                <a:cubicBezTo>
                  <a:pt x="1046037" y="1750512"/>
                  <a:pt x="1045179" y="1751808"/>
                  <a:pt x="1044124" y="1752863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9897A21-A84F-0397-BE7B-7F222039CB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1769297"/>
            <a:ext cx="3937202" cy="3988005"/>
          </a:xfrm>
          <a:prstGeom prst="rect">
            <a:avLst/>
          </a:prstGeom>
        </p:spPr>
      </p:pic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372D84F-90DE-FBA4-FE8D-418F29D00FA7}"/>
              </a:ext>
            </a:extLst>
          </p:cNvPr>
          <p:cNvCxnSpPr>
            <a:cxnSpLocks/>
          </p:cNvCxnSpPr>
          <p:nvPr/>
        </p:nvCxnSpPr>
        <p:spPr>
          <a:xfrm flipV="1">
            <a:off x="4992814" y="2401487"/>
            <a:ext cx="2752692" cy="55686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8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61630" y="1338300"/>
            <a:ext cx="243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코일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48203-CA1C-3576-A2F4-C7F8625570A8}"/>
                  </a:ext>
                </a:extLst>
              </p:cNvPr>
              <p:cNvSpPr txBox="1"/>
              <p:nvPr/>
            </p:nvSpPr>
            <p:spPr>
              <a:xfrm>
                <a:off x="1061630" y="4842733"/>
                <a:ext cx="7777570" cy="169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ko-KR" sz="2000" spc="-150" dirty="0"/>
                  <a:t>-</a:t>
                </a:r>
                <a:r>
                  <a:rPr lang="ko-KR" altLang="en-US" sz="2000" spc="-150" dirty="0"/>
                  <a:t>평면의 </a:t>
                </a:r>
                <a:r>
                  <a:rPr lang="en-US" altLang="ko-KR" sz="2000" spc="-150" dirty="0"/>
                  <a:t>spiral coil</a:t>
                </a:r>
                <a:r>
                  <a:rPr lang="ko-KR" altLang="en-US" sz="2000" spc="-150" dirty="0"/>
                  <a:t>로 </a:t>
                </a:r>
                <a:r>
                  <a:rPr lang="en-US" altLang="ko-KR" sz="2000" spc="-150" dirty="0"/>
                  <a:t>200</a:t>
                </a:r>
                <a:r>
                  <a:rPr lang="el-GR" altLang="ko-KR" sz="2000" spc="-150" dirty="0"/>
                  <a:t>μ</a:t>
                </a:r>
                <a:r>
                  <a:rPr lang="en-US" altLang="ko-KR" sz="2000" spc="-150" dirty="0"/>
                  <a:t>H </a:t>
                </a:r>
                <a:r>
                  <a:rPr lang="ko-KR" altLang="en-US" sz="2000" spc="-150" dirty="0"/>
                  <a:t>맞추어 제작하였다</a:t>
                </a:r>
                <a:r>
                  <a:rPr lang="en-US" altLang="ko-KR" sz="2000" spc="-150" dirty="0"/>
                  <a:t>. 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sz="2000" spc="-150" dirty="0"/>
                  <a:t>-Qi </a:t>
                </a:r>
                <a:r>
                  <a:rPr lang="ko-KR" altLang="en-US" sz="2000" spc="-150" dirty="0"/>
                  <a:t>규격에 맞는 </a:t>
                </a:r>
                <a:r>
                  <a:rPr lang="en-US" altLang="ko-KR" sz="2000" spc="-150" dirty="0"/>
                  <a:t>80~300kHz</a:t>
                </a:r>
                <a:r>
                  <a:rPr lang="ko-KR" altLang="en-US" sz="2000" spc="-150" dirty="0"/>
                  <a:t>에 맞추기 휘하여 </a:t>
                </a:r>
                <a:r>
                  <a:rPr lang="en-US" altLang="ko-KR" sz="2000" spc="-150" dirty="0"/>
                  <a:t>10nF</a:t>
                </a:r>
                <a:r>
                  <a:rPr lang="ko-KR" altLang="en-US" sz="2000" spc="-150" dirty="0"/>
                  <a:t>의 </a:t>
                </a:r>
                <a:r>
                  <a:rPr lang="ko-KR" altLang="en-US" sz="2000" spc="-150" dirty="0" err="1"/>
                  <a:t>커패시터를</a:t>
                </a:r>
                <a:r>
                  <a:rPr lang="ko-KR" altLang="en-US" sz="2000" spc="-150" dirty="0"/>
                  <a:t> 사용하였다</a:t>
                </a:r>
                <a:r>
                  <a:rPr lang="en-US" altLang="ko-KR" sz="2000" spc="-15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ko-KR" sz="2000" spc="-150" dirty="0"/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kern="100">
                        <a:latin typeface="Cambria Math" panose="020405030504060302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바탕체" panose="02030609000101010101" pitchFamily="17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바탕체" panose="02030609000101010101" pitchFamily="17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바탕체" panose="02030609000101010101" pitchFamily="17" charset="-127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바탕체" panose="02030609000101010101" pitchFamily="17" charset="-127"/>
                            <a:cs typeface="Times New Roman" panose="020206030504050203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바탕체" panose="02030609000101010101" pitchFamily="17" charset="-127"/>
                                <a:cs typeface="Times New Roman" panose="020206030504050203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spc="-15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200∗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∗10∗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ko-KR" altLang="en-US" sz="2000" spc="-150" dirty="0"/>
                  <a:t> </a:t>
                </a:r>
                <a:r>
                  <a:rPr lang="en-US" altLang="ko-KR" sz="2000" spc="-150" dirty="0"/>
                  <a:t>= 112.539kHz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48203-CA1C-3576-A2F4-C7F86255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30" y="4842733"/>
                <a:ext cx="7777570" cy="1695079"/>
              </a:xfrm>
              <a:prstGeom prst="rect">
                <a:avLst/>
              </a:prstGeom>
              <a:blipFill>
                <a:blip r:embed="rId4"/>
                <a:stretch>
                  <a:fillRect l="-784" t="-360" r="-862" b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6F6F667-DF91-D162-C27B-2E63B87244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30" y="1966864"/>
            <a:ext cx="3740925" cy="2498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F7A28-443C-C13F-B5FC-46B524DC7B05}"/>
              </a:ext>
            </a:extLst>
          </p:cNvPr>
          <p:cNvSpPr txBox="1"/>
          <p:nvPr/>
        </p:nvSpPr>
        <p:spPr>
          <a:xfrm>
            <a:off x="1061630" y="6483181"/>
            <a:ext cx="838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https://kaizerpowerelectronics.dk/calculators/spiral-coil-calculator/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E49B9-A0F0-1893-C534-0E1E4F2C9B08}"/>
              </a:ext>
            </a:extLst>
          </p:cNvPr>
          <p:cNvSpPr txBox="1"/>
          <p:nvPr/>
        </p:nvSpPr>
        <p:spPr>
          <a:xfrm>
            <a:off x="8697050" y="2045999"/>
            <a:ext cx="486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turns(N): 27</a:t>
            </a:r>
          </a:p>
          <a:p>
            <a:endParaRPr lang="en-US" altLang="ko-KR" dirty="0"/>
          </a:p>
          <a:p>
            <a:r>
              <a:rPr lang="en-US" altLang="ko-KR" dirty="0"/>
              <a:t>Wire diameter(w):10cm</a:t>
            </a:r>
          </a:p>
          <a:p>
            <a:endParaRPr lang="en-US" altLang="ko-KR" dirty="0"/>
          </a:p>
          <a:p>
            <a:r>
              <a:rPr lang="en-US" altLang="ko-KR" dirty="0"/>
              <a:t>Coil inner diameter(Di):8.9cm</a:t>
            </a:r>
          </a:p>
          <a:p>
            <a:endParaRPr lang="en-US" altLang="ko-KR" dirty="0"/>
          </a:p>
          <a:p>
            <a:r>
              <a:rPr lang="en-US" altLang="ko-KR" dirty="0"/>
              <a:t>Spacing between turns(s):0.01mm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B807892-D15F-19E4-1E75-2505FC1F244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0367" y="2094604"/>
            <a:ext cx="2972896" cy="11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2.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1045828" y="1338300"/>
            <a:ext cx="278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&gt;&gt; 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코일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(</a:t>
            </a:r>
            <a:r>
              <a:rPr lang="ko-KR" altLang="en-US" sz="2400" dirty="0">
                <a:solidFill>
                  <a:schemeClr val="accent2"/>
                </a:solidFill>
                <a:latin typeface="+mj-lt"/>
              </a:rPr>
              <a:t>측정</a:t>
            </a:r>
            <a:r>
              <a:rPr lang="en-US" altLang="ko-KR" sz="2400" dirty="0">
                <a:solidFill>
                  <a:schemeClr val="accent2"/>
                </a:solidFill>
                <a:latin typeface="+mj-lt"/>
              </a:rPr>
              <a:t>)</a:t>
            </a:r>
            <a:endParaRPr lang="ko-KR" alt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C531D-19BE-E4EB-EEC0-EFB11235FC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457929"/>
            <a:ext cx="3105310" cy="4000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D2C8F0-58C5-59DE-49EB-F56DDCCA8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6690" y="6585310"/>
            <a:ext cx="3105310" cy="27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3E46D-A518-A573-B75B-5109C5F7B121}"/>
              </a:ext>
            </a:extLst>
          </p:cNvPr>
          <p:cNvSpPr txBox="1"/>
          <p:nvPr/>
        </p:nvSpPr>
        <p:spPr>
          <a:xfrm>
            <a:off x="1061630" y="320188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프로젝트 진행과정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48203-CA1C-3576-A2F4-C7F8625570A8}"/>
              </a:ext>
            </a:extLst>
          </p:cNvPr>
          <p:cNvSpPr txBox="1"/>
          <p:nvPr/>
        </p:nvSpPr>
        <p:spPr>
          <a:xfrm>
            <a:off x="1045828" y="1882452"/>
            <a:ext cx="10205809" cy="42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-LCR</a:t>
            </a:r>
            <a:r>
              <a:rPr lang="ko-KR" altLang="en-US" sz="2000" spc="-150" dirty="0"/>
              <a:t> 미터기로 코일의 정확한 인덕턴스를 측정</a:t>
            </a:r>
            <a:r>
              <a:rPr lang="en-US" altLang="ko-KR" sz="2000" spc="-15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606CE8D-B604-A322-46C2-886A397BB2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5" b="-1"/>
          <a:stretch/>
        </p:blipFill>
        <p:spPr bwMode="auto">
          <a:xfrm>
            <a:off x="2657237" y="2802875"/>
            <a:ext cx="2895002" cy="2887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890319-414E-7B7B-D8AF-0DA8390356DD}"/>
              </a:ext>
            </a:extLst>
          </p:cNvPr>
          <p:cNvSpPr txBox="1"/>
          <p:nvPr/>
        </p:nvSpPr>
        <p:spPr>
          <a:xfrm>
            <a:off x="2572568" y="2311929"/>
            <a:ext cx="3516769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L1(190.589</a:t>
            </a:r>
            <a:r>
              <a:rPr lang="el-GR" altLang="ko-KR" sz="2000" spc="-150" dirty="0"/>
              <a:t> μ</a:t>
            </a:r>
            <a:r>
              <a:rPr lang="en-US" altLang="ko-KR" sz="2000" spc="-150" dirty="0"/>
              <a:t>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167BE-5D15-FFFA-FA3B-C0023D782470}"/>
              </a:ext>
            </a:extLst>
          </p:cNvPr>
          <p:cNvSpPr txBox="1"/>
          <p:nvPr/>
        </p:nvSpPr>
        <p:spPr>
          <a:xfrm>
            <a:off x="5569921" y="2348365"/>
            <a:ext cx="3516769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000" spc="-150" dirty="0"/>
              <a:t>L2(204.415</a:t>
            </a:r>
            <a:r>
              <a:rPr lang="el-GR" altLang="ko-KR" sz="2000" spc="-150" dirty="0"/>
              <a:t> μ</a:t>
            </a:r>
            <a:r>
              <a:rPr lang="en-US" altLang="ko-KR" sz="2000" spc="-150" dirty="0"/>
              <a:t>H)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4E0FD8-EDE7-6996-3010-1DCDABD384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04339" y="2816775"/>
            <a:ext cx="2904637" cy="2873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2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사용자 지정 1">
      <a:majorFont>
        <a:latin typeface="Gill Sans MT"/>
        <a:ea typeface="휴먼모음T"/>
        <a:cs typeface=""/>
      </a:majorFont>
      <a:minorFont>
        <a:latin typeface="Gill Sans M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23</Pages>
  <Paragraphs>345</Paragraphs>
  <Words>957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p8489009</cp:lastModifiedBy>
  <dc:title>PowerPoint 프레젠테이션</dc:title>
  <cp:version>9.104.211.52078</cp:version>
  <dcterms:modified xsi:type="dcterms:W3CDTF">2022-11-29T11:12:01Z</dcterms:modified>
</cp:coreProperties>
</file>