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60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328" autoAdjust="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FE16-46D1-48B8-8D76-050787E2EF75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8618-43CE-4989-8287-0ACD272CF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9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FE16-46D1-48B8-8D76-050787E2EF75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8618-43CE-4989-8287-0ACD272CF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8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FE16-46D1-48B8-8D76-050787E2EF75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8618-43CE-4989-8287-0ACD272CF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2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FE16-46D1-48B8-8D76-050787E2EF75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8618-43CE-4989-8287-0ACD272CF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9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FE16-46D1-48B8-8D76-050787E2EF75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8618-43CE-4989-8287-0ACD272CF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1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FE16-46D1-48B8-8D76-050787E2EF75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8618-43CE-4989-8287-0ACD272CF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2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FE16-46D1-48B8-8D76-050787E2EF75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8618-43CE-4989-8287-0ACD272CF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2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FE16-46D1-48B8-8D76-050787E2EF75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8618-43CE-4989-8287-0ACD272CF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9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FE16-46D1-48B8-8D76-050787E2EF75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8618-43CE-4989-8287-0ACD272CF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5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FE16-46D1-48B8-8D76-050787E2EF75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8618-43CE-4989-8287-0ACD272CF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1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FE16-46D1-48B8-8D76-050787E2EF75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8618-43CE-4989-8287-0ACD272CF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4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3FE16-46D1-48B8-8D76-050787E2EF75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28618-43CE-4989-8287-0ACD272CF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81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Q5.xls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66B413-D832-4FA6-8E4B-98F70381EE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latin typeface="Consolas" panose="020B0609020204030204" pitchFamily="49" charset="0"/>
              </a:rPr>
              <a:t>Linux Project1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886E45A-FEE5-4878-8A8D-B2EF086EE2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latin typeface="+mn-ea"/>
                <a:cs typeface="Arial" panose="020B0604020202020204" pitchFamily="34" charset="0"/>
              </a:rPr>
              <a:t>105502302</a:t>
            </a:r>
            <a:r>
              <a:rPr lang="zh-TW" altLang="en-US" sz="2000" dirty="0">
                <a:latin typeface="+mn-ea"/>
                <a:cs typeface="Arial" panose="020B0604020202020204" pitchFamily="34" charset="0"/>
              </a:rPr>
              <a:t> 林觀明</a:t>
            </a:r>
            <a:endParaRPr lang="en-US" altLang="zh-TW" sz="2000" dirty="0">
              <a:latin typeface="+mn-ea"/>
              <a:cs typeface="Arial" panose="020B0604020202020204" pitchFamily="34" charset="0"/>
            </a:endParaRPr>
          </a:p>
          <a:p>
            <a:r>
              <a:rPr lang="en-US" altLang="zh-TW" sz="2000" dirty="0">
                <a:latin typeface="+mn-ea"/>
                <a:cs typeface="Arial" panose="020B0604020202020204" pitchFamily="34" charset="0"/>
              </a:rPr>
              <a:t>107522112</a:t>
            </a:r>
            <a:r>
              <a:rPr lang="zh-TW" altLang="en-US" sz="2000" dirty="0">
                <a:latin typeface="+mn-ea"/>
                <a:cs typeface="Arial" panose="020B0604020202020204" pitchFamily="34" charset="0"/>
              </a:rPr>
              <a:t> 林聖皓</a:t>
            </a:r>
            <a:endParaRPr lang="en-US" altLang="zh-TW" sz="2000" dirty="0">
              <a:latin typeface="+mn-ea"/>
              <a:cs typeface="Arial" panose="020B0604020202020204" pitchFamily="34" charset="0"/>
            </a:endParaRPr>
          </a:p>
          <a:p>
            <a:r>
              <a:rPr lang="en-US" altLang="zh-TW" sz="2000" dirty="0">
                <a:latin typeface="+mn-ea"/>
                <a:cs typeface="Arial" panose="020B0604020202020204" pitchFamily="34" charset="0"/>
              </a:rPr>
              <a:t>105201032</a:t>
            </a:r>
            <a:r>
              <a:rPr lang="zh-TW" altLang="en-US" sz="2000" dirty="0">
                <a:latin typeface="+mn-ea"/>
                <a:cs typeface="Arial" panose="020B0604020202020204" pitchFamily="34" charset="0"/>
              </a:rPr>
              <a:t> 吳冠軒</a:t>
            </a:r>
            <a:endParaRPr lang="en-US" altLang="zh-TW" sz="2000" dirty="0">
              <a:latin typeface="+mn-ea"/>
              <a:cs typeface="Arial" panose="020B0604020202020204" pitchFamily="34" charset="0"/>
            </a:endParaRPr>
          </a:p>
          <a:p>
            <a:r>
              <a:rPr lang="en-US" altLang="zh-TW" sz="2000" dirty="0">
                <a:latin typeface="+mn-ea"/>
                <a:cs typeface="Arial" panose="020B0604020202020204" pitchFamily="34" charset="0"/>
              </a:rPr>
              <a:t>105503530 </a:t>
            </a:r>
            <a:r>
              <a:rPr lang="zh-TW" altLang="en-US" sz="2000" dirty="0">
                <a:latin typeface="+mn-ea"/>
                <a:cs typeface="Arial" panose="020B0604020202020204" pitchFamily="34" charset="0"/>
              </a:rPr>
              <a:t>江孟頎</a:t>
            </a:r>
            <a:endParaRPr lang="en-US" sz="2000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50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11E022-7662-451F-9F4F-1D4C4B3FB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分工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66E67-2D22-4681-974B-23C83844D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第一題、第二題 </a:t>
            </a:r>
            <a:r>
              <a:rPr lang="en-US" altLang="zh-TW" dirty="0"/>
              <a:t>: 107522112 </a:t>
            </a:r>
            <a:r>
              <a:rPr lang="zh-TW" altLang="en-US" dirty="0"/>
              <a:t>林聖皓</a:t>
            </a:r>
          </a:p>
          <a:p>
            <a:br>
              <a:rPr lang="en-US" altLang="zh-TW" dirty="0"/>
            </a:br>
            <a:r>
              <a:rPr lang="zh-TW" altLang="en-US" dirty="0"/>
              <a:t>第三題</a:t>
            </a:r>
            <a:r>
              <a:rPr lang="en-US" altLang="zh-TW" dirty="0"/>
              <a:t>: 105502302 </a:t>
            </a:r>
            <a:r>
              <a:rPr lang="zh-TW" altLang="en-US" dirty="0"/>
              <a:t>林觀明</a:t>
            </a:r>
          </a:p>
          <a:p>
            <a:br>
              <a:rPr lang="en-US" altLang="zh-TW" dirty="0"/>
            </a:br>
            <a:r>
              <a:rPr lang="zh-TW" altLang="en-US" dirty="0"/>
              <a:t>第四題</a:t>
            </a:r>
            <a:r>
              <a:rPr lang="en-US" altLang="zh-TW" dirty="0"/>
              <a:t>: 105503530 </a:t>
            </a:r>
            <a:r>
              <a:rPr lang="zh-TW" altLang="en-US" dirty="0"/>
              <a:t>江孟頎</a:t>
            </a:r>
            <a:br>
              <a:rPr lang="en-US" altLang="zh-TW" dirty="0"/>
            </a:br>
            <a:endParaRPr lang="en-US" altLang="zh-TW" dirty="0"/>
          </a:p>
          <a:p>
            <a:r>
              <a:rPr lang="zh-TW" altLang="en-US" dirty="0"/>
              <a:t>第五題</a:t>
            </a:r>
            <a:r>
              <a:rPr lang="en-US" altLang="zh-TW" dirty="0"/>
              <a:t>: 105201032 </a:t>
            </a:r>
            <a:r>
              <a:rPr lang="zh-TW" altLang="en-US" dirty="0"/>
              <a:t>吳冠軒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0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11E022-7662-451F-9F4F-1D4C4B3FB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66E67-2D22-4681-974B-23C83844D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CPU: Intel i7-7500 (2.75GH)</a:t>
            </a:r>
          </a:p>
          <a:p>
            <a:pPr lvl="1"/>
            <a:r>
              <a:rPr lang="en-US" dirty="0"/>
              <a:t>RAM: 4G</a:t>
            </a:r>
          </a:p>
          <a:p>
            <a:r>
              <a:rPr lang="en-US" dirty="0"/>
              <a:t>Software: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Linux Kernel 4.17.4v15</a:t>
            </a:r>
            <a:endParaRPr lang="en-US" dirty="0"/>
          </a:p>
          <a:p>
            <a:r>
              <a:rPr lang="en-US" dirty="0"/>
              <a:t>Result Format:</a:t>
            </a:r>
          </a:p>
          <a:p>
            <a:pPr lvl="1"/>
            <a:r>
              <a:rPr lang="en-US" dirty="0"/>
              <a:t>Each row represents a page within a virtual memory area</a:t>
            </a:r>
          </a:p>
          <a:p>
            <a:endParaRPr 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E33EBA9-8E28-42F0-B080-3DF5D6E2E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086707"/>
              </p:ext>
            </p:extLst>
          </p:nvPr>
        </p:nvGraphicFramePr>
        <p:xfrm>
          <a:off x="1403927" y="5024222"/>
          <a:ext cx="1061258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7658">
                  <a:extLst>
                    <a:ext uri="{9D8B030D-6E8A-4147-A177-3AD203B41FA5}">
                      <a16:colId xmlns:a16="http://schemas.microsoft.com/office/drawing/2014/main" val="2789134102"/>
                    </a:ext>
                  </a:extLst>
                </a:gridCol>
                <a:gridCol w="2286231">
                  <a:extLst>
                    <a:ext uri="{9D8B030D-6E8A-4147-A177-3AD203B41FA5}">
                      <a16:colId xmlns:a16="http://schemas.microsoft.com/office/drawing/2014/main" val="1424369608"/>
                    </a:ext>
                  </a:extLst>
                </a:gridCol>
                <a:gridCol w="2286231">
                  <a:extLst>
                    <a:ext uri="{9D8B030D-6E8A-4147-A177-3AD203B41FA5}">
                      <a16:colId xmlns:a16="http://schemas.microsoft.com/office/drawing/2014/main" val="2053101372"/>
                    </a:ext>
                  </a:extLst>
                </a:gridCol>
                <a:gridCol w="2286231">
                  <a:extLst>
                    <a:ext uri="{9D8B030D-6E8A-4147-A177-3AD203B41FA5}">
                      <a16:colId xmlns:a16="http://schemas.microsoft.com/office/drawing/2014/main" val="2786165379"/>
                    </a:ext>
                  </a:extLst>
                </a:gridCol>
                <a:gridCol w="2286231">
                  <a:extLst>
                    <a:ext uri="{9D8B030D-6E8A-4147-A177-3AD203B41FA5}">
                      <a16:colId xmlns:a16="http://schemas.microsoft.com/office/drawing/2014/main" val="2766965355"/>
                    </a:ext>
                  </a:extLst>
                </a:gridCol>
              </a:tblGrid>
              <a:tr h="518007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Virtual memory area</a:t>
                      </a:r>
                      <a:endParaRPr lang="en-US" sz="1400" b="1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latin typeface="Consolas" panose="020B0609020204030204" pitchFamily="49" charset="0"/>
                        </a:rPr>
                        <a:t>Virtual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 address of the start of current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dirty="0">
                          <a:latin typeface="Consolas" panose="020B0609020204030204" pitchFamily="49" charset="0"/>
                        </a:rPr>
                        <a:t>Virtual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 address of the end of current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latin typeface="Consolas" panose="020B0609020204030204" pitchFamily="49" charset="0"/>
                        </a:rPr>
                        <a:t>Physical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 address of the start of current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dirty="0">
                          <a:latin typeface="Consolas" panose="020B0609020204030204" pitchFamily="49" charset="0"/>
                        </a:rPr>
                        <a:t>Physical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 address of the end of current page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74491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9AD49677-29B7-4286-948E-F20586DCB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927" y="5918409"/>
            <a:ext cx="6425738" cy="78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0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11E022-7662-451F-9F4F-1D4C4B3FB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and 2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66E67-2D22-4681-974B-23C83844D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Parent </a:t>
            </a:r>
            <a:r>
              <a:rPr lang="en-US" altLang="zh-TW" dirty="0"/>
              <a:t>Process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Numbers of </a:t>
            </a:r>
            <a:r>
              <a:rPr lang="en-US" altLang="zh-TW" dirty="0" err="1"/>
              <a:t>vma</a:t>
            </a:r>
            <a:r>
              <a:rPr lang="en-US" altLang="zh-TW" dirty="0"/>
              <a:t> (result 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): </a:t>
            </a:r>
            <a:r>
              <a:rPr lang="en-US" altLang="zh-TW" b="1" dirty="0"/>
              <a:t>16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F929F9-2C3D-4B89-B141-3E90FA4E49FA}"/>
              </a:ext>
            </a:extLst>
          </p:cNvPr>
          <p:cNvSpPr/>
          <p:nvPr/>
        </p:nvSpPr>
        <p:spPr>
          <a:xfrm>
            <a:off x="1838960" y="3027679"/>
            <a:ext cx="75996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VMA 1  | Virtual address start:  0x000000400000 | Virtual address end:  0x000000401000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VMA 2  | Virtual address start:  0x000000600000 | Virtual address end:  0x000000601000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VMA 3  | Virtual address start:  0x000000601000 | Virtual address end:  0x000000602000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VMA 4  | Virtual address start:  0x7f68a4213000 | Virtual address end:  0x7f68a43d3000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VMA 5  | Virtual address start:  0x7f68a43d3000 | Virtual address end:  0x7f68a45d3000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VMA 6  | Virtual address start:  0x7f68a45d3000 | Virtual address end:  0x7f68a45d7000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VMA 7  | Virtual address start:  0x7f68a45d7000 | Virtual address end:  0x7f68a45d9000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VMA 8  | Virtual address start:  0x7f68a45d9000 | Virtual address end:  0x7f68a45dd000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VMA 9  | Virtual address start:  0x7f68a45dd000 | Virtual address end:  0x7f68a4603000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VMA 10 | Virtual address start:  0x7f68a47e8000 | Virtual address end:  0x7f68a47eb000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VMA 11 | Virtual address start:  0x7f68a4802000 | Virtual address end:  0x7f68a4803000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VMA 12 | Virtual address start:  0x7f68a4803000 | Virtual address end:  0x7f68a4804000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VMA 13 | Virtual address start:  0x7f68a4804000 | Virtual address end:  0x7f68a4805000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VMA 14 | Virtual address start:  0x7fffdd3a7000 | Virtual address end:  0x7fffdd4ce000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VMA 15 | Virtual address start:  0x7fffdd4dc000 | Virtual address end:  0x7fffdd4df000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VMA 16 | Virtual address start:  0x7fffdd4df000 | Virtual address end:  0x7fffdd4e1000</a:t>
            </a:r>
          </a:p>
        </p:txBody>
      </p:sp>
    </p:spTree>
    <p:extLst>
      <p:ext uri="{BB962C8B-B14F-4D97-AF65-F5344CB8AC3E}">
        <p14:creationId xmlns:p14="http://schemas.microsoft.com/office/powerpoint/2010/main" val="851758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11E022-7662-451F-9F4F-1D4C4B3FB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and 2 (Cont.)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66E67-2D22-4681-974B-23C83844D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Child Process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Numbers of </a:t>
            </a:r>
            <a:r>
              <a:rPr lang="en-US" altLang="zh-TW" dirty="0" err="1"/>
              <a:t>vma</a:t>
            </a:r>
            <a:r>
              <a:rPr lang="en-US" altLang="zh-TW" dirty="0"/>
              <a:t> (result 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dirty="0"/>
              <a:t>): </a:t>
            </a:r>
            <a:r>
              <a:rPr lang="en-US" altLang="zh-TW" b="1" dirty="0"/>
              <a:t>16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F594439-6AD5-4933-8949-61D5C8B82D01}"/>
              </a:ext>
            </a:extLst>
          </p:cNvPr>
          <p:cNvSpPr/>
          <p:nvPr/>
        </p:nvSpPr>
        <p:spPr>
          <a:xfrm>
            <a:off x="1828800" y="2777232"/>
            <a:ext cx="82499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VMA 1  | Virtual address start:  0x000000400000 | Virtual address end:  0x000000401000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VMA 2  | Virtual address start:  0x000000600000 | Virtual address end:  0x000000601000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VMA 3  | Virtual address start:  0x000000601000 | Virtual address end:  0x000000602000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VMA 4  | Virtual address start:  0x7f68a4213000 | Virtual address end:  0x7f68a43d3000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VMA 5  | Virtual address start:  0x7f68a43d3000 | Virtual address end:  0x7f68a45d3000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VMA 6  | Virtual address start:  0x7f68a45d3000 | Virtual address end:  0x7f68a45d7000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VMA 7  | Virtual address start:  0x7f68a45d7000 | Virtual address end:  0x7f68a45d9000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VMA 8  | Virtual address start:  0x7f68a45d9000 | Virtual address end:  0x7f68a45dd000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VMA 9  | Virtual address start:  0x7f68a45dd000 | Virtual address end:  0x7f68a4603000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VMA 10 | Virtual address start:  0x7f68a47e8000 | Virtual address end:  0x7f68a47eb000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VMA 11 | Virtual address start:  0x7f68a4802000 | Virtual address end:  0x7f68a4803000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VMA 12 | Virtual address start:  0x7f68a4803000 | Virtual address end:  0x7f68a4804000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VMA 13 | Virtual address start:  0x7f68a4804000 | Virtual address end:  0x7f68a4805000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VMA 14 | Virtual address start:  0x7fffdd3a7000 | Virtual address end:  0x7fffdd4ce000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VMA 15 | Virtual address start:  0x7fffdd4dc000 | Virtual address end:  0x7fffdd4df000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VMA 16 | Virtual address start:  0x7fffdd4df000 | Virtual address end:  0x7fffdd4e1000</a:t>
            </a:r>
          </a:p>
        </p:txBody>
      </p:sp>
    </p:spTree>
    <p:extLst>
      <p:ext uri="{BB962C8B-B14F-4D97-AF65-F5344CB8AC3E}">
        <p14:creationId xmlns:p14="http://schemas.microsoft.com/office/powerpoint/2010/main" val="98376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11E022-7662-451F-9F4F-1D4C4B3FB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and 2 (Cont.)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66E67-2D22-4681-974B-23C83844D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Child Process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Numbers of </a:t>
            </a:r>
            <a:r>
              <a:rPr lang="en-US" altLang="zh-TW" dirty="0" err="1"/>
              <a:t>vma</a:t>
            </a:r>
            <a:r>
              <a:rPr lang="en-US" altLang="zh-TW" dirty="0"/>
              <a:t> (result 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en-US" altLang="zh-TW" dirty="0"/>
              <a:t>): </a:t>
            </a:r>
            <a:r>
              <a:rPr lang="en-US" altLang="zh-TW" b="1" dirty="0"/>
              <a:t>16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F594439-6AD5-4933-8949-61D5C8B82D01}"/>
              </a:ext>
            </a:extLst>
          </p:cNvPr>
          <p:cNvSpPr/>
          <p:nvPr/>
        </p:nvSpPr>
        <p:spPr>
          <a:xfrm>
            <a:off x="1828800" y="2817872"/>
            <a:ext cx="82499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VMA 1  | Virtual address start:  0x000000400000 | Virtual address end:  0x000000401000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VMA 2  | Virtual address start:  0x000000600000 | Virtual address end:  0x000000601000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VMA 3  | Virtual address start:  0x000000601000 | Virtual address end:  0x000000602000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VMA 4  | Virtual address start:  0x7f68a4213000 | Virtual address end:  0x7f68a43d3000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VMA 5  | Virtual address start:  0x7f68a43d3000 | Virtual address end:  0x7f68a45d3000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VMA 6  | Virtual address start:  0x7f68a45d3000 | Virtual address end:  0x7f68a45d7000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VMA 7  | Virtual address start:  0x7f68a45d7000 | Virtual address end:  0x7f68a45d9000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VMA 8  | Virtual address start:  0x7f68a45d9000 | Virtual address end:  0x7f68a45dd000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VMA 9  | Virtual address start:  0x7f68a45dd000 | Virtual address end:  0x7f68a4603000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VMA 10 | Virtual address start:  0x7f68a47e8000 | Virtual address end:  0x7f68a47eb000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VMA 11 | Virtual address start:  0x7f68a4802000 | Virtual address end:  0x7f68a4803000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VMA 12 | Virtual address start:  0x7f68a4803000 | Virtual address end:  0x7f68a4804000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VMA 13 | Virtual address start:  0x7f68a4804000 | Virtual address end:  0x7f68a4805000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VMA 14 | Virtual address start:  0x7fffdd3a7000 | Virtual address end:  0x7fffdd4ce000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VMA 15 | Virtual address start:  0x7fffdd4dc000 | Virtual address end:  0x7fffdd4df000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VMA 16 | Virtual address start:  0x7fffdd4df000 | Virtual address end:  0x7fffdd4e1000</a:t>
            </a:r>
          </a:p>
        </p:txBody>
      </p:sp>
    </p:spTree>
    <p:extLst>
      <p:ext uri="{BB962C8B-B14F-4D97-AF65-F5344CB8AC3E}">
        <p14:creationId xmlns:p14="http://schemas.microsoft.com/office/powerpoint/2010/main" val="2220902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11E022-7662-451F-9F4F-1D4C4B3FB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66E67-2D22-4681-974B-23C83844D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list all the virtual address and their corresponding physical address if the virtual address is mapped to a valid physical address.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Result 1: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265 </a:t>
            </a:r>
            <a:r>
              <a:rPr lang="en-US" dirty="0">
                <a:latin typeface="Consolas" panose="020B0609020204030204" pitchFamily="49" charset="0"/>
              </a:rPr>
              <a:t>physical pages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Result 2: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132 </a:t>
            </a:r>
            <a:r>
              <a:rPr lang="en-US" dirty="0">
                <a:latin typeface="Consolas" panose="020B0609020204030204" pitchFamily="49" charset="0"/>
              </a:rPr>
              <a:t>physical pages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Result 1: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152 </a:t>
            </a:r>
            <a:r>
              <a:rPr lang="en-US" dirty="0">
                <a:latin typeface="Consolas" panose="020B0609020204030204" pitchFamily="49" charset="0"/>
              </a:rPr>
              <a:t>physical pages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For more detailed information, please refer to the txt files (</a:t>
            </a:r>
            <a:r>
              <a:rPr lang="en-US" i="1" dirty="0"/>
              <a:t>result_1_phy.txt, result_2_phy.txt, result_3_phy.txt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44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11E022-7662-451F-9F4F-1D4C4B3FB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66E67-2D22-4681-974B-23C83844D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Percentage (= number of physical page / number of virtual page)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</a:rPr>
              <a:t>Result 1: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20.88%</a:t>
            </a:r>
            <a:r>
              <a:rPr lang="en-US" altLang="zh-TW" dirty="0">
                <a:latin typeface="Consolas" panose="020B0609020204030204" pitchFamily="49" charset="0"/>
              </a:rPr>
              <a:t> (275/1317)</a:t>
            </a:r>
            <a:br>
              <a:rPr lang="en-US" altLang="zh-TW" dirty="0">
                <a:latin typeface="Consolas" panose="020B0609020204030204" pitchFamily="49" charset="0"/>
              </a:rPr>
            </a:br>
            <a:endParaRPr lang="en-US" altLang="zh-TW" dirty="0">
              <a:latin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</a:rPr>
              <a:t>Result 2: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10.02% </a:t>
            </a:r>
            <a:r>
              <a:rPr lang="en-US" altLang="zh-TW" dirty="0">
                <a:latin typeface="Consolas" panose="020B0609020204030204" pitchFamily="49" charset="0"/>
              </a:rPr>
              <a:t>(132/1317)</a:t>
            </a:r>
            <a:br>
              <a:rPr lang="en-US" altLang="zh-TW" dirty="0">
                <a:latin typeface="Consolas" panose="020B0609020204030204" pitchFamily="49" charset="0"/>
              </a:rPr>
            </a:br>
            <a:endParaRPr lang="en-US" altLang="zh-TW" dirty="0">
              <a:latin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</a:rPr>
              <a:t>Result 3: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11.54% </a:t>
            </a:r>
            <a:r>
              <a:rPr lang="en-US" altLang="zh-TW" dirty="0">
                <a:latin typeface="Consolas" panose="020B0609020204030204" pitchFamily="49" charset="0"/>
              </a:rPr>
              <a:t>(152/1317)</a:t>
            </a:r>
          </a:p>
          <a:p>
            <a:pPr lvl="1"/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450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11E022-7662-451F-9F4F-1D4C4B3FB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66E67-2D22-4681-974B-23C83844D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dirty="0">
                <a:solidFill>
                  <a:srgbClr val="FF0000"/>
                </a:solidFill>
              </a:rPr>
              <a:t>104 </a:t>
            </a:r>
            <a:r>
              <a:rPr lang="en-US" dirty="0"/>
              <a:t>physical addresses to which result 1, 2, and 3 are mapped identically.</a:t>
            </a:r>
            <a:br>
              <a:rPr lang="en-US" dirty="0"/>
            </a:br>
            <a:endParaRPr lang="en-US" dirty="0"/>
          </a:p>
          <a:p>
            <a:r>
              <a:rPr lang="en-US" dirty="0"/>
              <a:t>Please refer to the </a:t>
            </a:r>
            <a:r>
              <a:rPr lang="en-US" i="1" dirty="0">
                <a:hlinkClick r:id="rId2" action="ppaction://hlinkfile"/>
              </a:rPr>
              <a:t>Q5.xlsx</a:t>
            </a:r>
            <a:r>
              <a:rPr lang="en-US" i="1" dirty="0"/>
              <a:t> </a:t>
            </a:r>
            <a:r>
              <a:rPr lang="en-US" dirty="0"/>
              <a:t>for detailed information and the format is listed below.</a:t>
            </a:r>
          </a:p>
          <a:p>
            <a:endParaRPr 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D0DAA94-38AD-4C12-825D-F9CCBB8B9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074636"/>
              </p:ext>
            </p:extLst>
          </p:nvPr>
        </p:nvGraphicFramePr>
        <p:xfrm>
          <a:off x="1170710" y="4121366"/>
          <a:ext cx="6190673" cy="109855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772435">
                  <a:extLst>
                    <a:ext uri="{9D8B030D-6E8A-4147-A177-3AD203B41FA5}">
                      <a16:colId xmlns:a16="http://schemas.microsoft.com/office/drawing/2014/main" val="2348847463"/>
                    </a:ext>
                  </a:extLst>
                </a:gridCol>
                <a:gridCol w="772435">
                  <a:extLst>
                    <a:ext uri="{9D8B030D-6E8A-4147-A177-3AD203B41FA5}">
                      <a16:colId xmlns:a16="http://schemas.microsoft.com/office/drawing/2014/main" val="2402535063"/>
                    </a:ext>
                  </a:extLst>
                </a:gridCol>
                <a:gridCol w="772435">
                  <a:extLst>
                    <a:ext uri="{9D8B030D-6E8A-4147-A177-3AD203B41FA5}">
                      <a16:colId xmlns:a16="http://schemas.microsoft.com/office/drawing/2014/main" val="2331882296"/>
                    </a:ext>
                  </a:extLst>
                </a:gridCol>
                <a:gridCol w="772435">
                  <a:extLst>
                    <a:ext uri="{9D8B030D-6E8A-4147-A177-3AD203B41FA5}">
                      <a16:colId xmlns:a16="http://schemas.microsoft.com/office/drawing/2014/main" val="3143361535"/>
                    </a:ext>
                  </a:extLst>
                </a:gridCol>
                <a:gridCol w="772435">
                  <a:extLst>
                    <a:ext uri="{9D8B030D-6E8A-4147-A177-3AD203B41FA5}">
                      <a16:colId xmlns:a16="http://schemas.microsoft.com/office/drawing/2014/main" val="2567108191"/>
                    </a:ext>
                  </a:extLst>
                </a:gridCol>
                <a:gridCol w="1164249">
                  <a:extLst>
                    <a:ext uri="{9D8B030D-6E8A-4147-A177-3AD203B41FA5}">
                      <a16:colId xmlns:a16="http://schemas.microsoft.com/office/drawing/2014/main" val="2972401032"/>
                    </a:ext>
                  </a:extLst>
                </a:gridCol>
                <a:gridCol w="1164249">
                  <a:extLst>
                    <a:ext uri="{9D8B030D-6E8A-4147-A177-3AD203B41FA5}">
                      <a16:colId xmlns:a16="http://schemas.microsoft.com/office/drawing/2014/main" val="3532239699"/>
                    </a:ext>
                  </a:extLst>
                </a:gridCol>
              </a:tblGrid>
              <a:tr h="196850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 dirty="0" err="1">
                          <a:effectLst/>
                        </a:rPr>
                        <a:t>phy_start</a:t>
                      </a:r>
                      <a:r>
                        <a:rPr lang="en-US" sz="1400" i="1" u="none" strike="noStrike" dirty="0">
                          <a:effectLst/>
                        </a:rPr>
                        <a:t> 0x0a7636000 </a:t>
                      </a:r>
                      <a:r>
                        <a:rPr lang="en-US" sz="1400" i="1" u="none" strike="noStrike" dirty="0" err="1">
                          <a:effectLst/>
                        </a:rPr>
                        <a:t>phy_end</a:t>
                      </a:r>
                      <a:r>
                        <a:rPr lang="en-US" sz="1400" i="1" u="none" strike="noStrike" dirty="0">
                          <a:effectLst/>
                        </a:rPr>
                        <a:t> 0x0a7637000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6186707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05837744"/>
                  </a:ext>
                </a:extLst>
              </a:tr>
              <a:tr h="196850">
                <a:tc gridSpan="7"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result_1 | VMA  1 | Vir_start 0x000000400000 | Vir_end 0x000000401000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761101"/>
                  </a:ext>
                </a:extLst>
              </a:tr>
              <a:tr h="196850">
                <a:tc gridSpan="7"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result_2 | VMA  1 | Vir_start 0x000000400000 | Vir_end 0x000000401000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475948"/>
                  </a:ext>
                </a:extLst>
              </a:tr>
              <a:tr h="196850">
                <a:tc gridSpan="7"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result_3 | VMA  1 | Vir_start 0x000000400000 | Vir_end 0x000000401000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626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025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928</Words>
  <Application>Microsoft Office PowerPoint</Application>
  <PresentationFormat>寬螢幕</PresentationFormat>
  <Paragraphs>98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Consolas</vt:lpstr>
      <vt:lpstr>Office Theme</vt:lpstr>
      <vt:lpstr>Linux Project1</vt:lpstr>
      <vt:lpstr>分工</vt:lpstr>
      <vt:lpstr>Configuration</vt:lpstr>
      <vt:lpstr>Question 1 and 2</vt:lpstr>
      <vt:lpstr>Question 1 and 2 (Cont.)</vt:lpstr>
      <vt:lpstr>Question 1 and 2 (Cont.)</vt:lpstr>
      <vt:lpstr>Question 3</vt:lpstr>
      <vt:lpstr>Question 4</vt:lpstr>
      <vt:lpstr>Question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Sid Lin</dc:creator>
  <cp:lastModifiedBy>Sid Lin</cp:lastModifiedBy>
  <cp:revision>26</cp:revision>
  <dcterms:created xsi:type="dcterms:W3CDTF">2019-12-01T00:35:04Z</dcterms:created>
  <dcterms:modified xsi:type="dcterms:W3CDTF">2019-12-01T03:55:18Z</dcterms:modified>
</cp:coreProperties>
</file>