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7" r:id="rId1"/>
  </p:sldMasterIdLst>
  <p:notesMasterIdLst>
    <p:notesMasterId r:id="rId52"/>
  </p:notesMasterIdLst>
  <p:handoutMasterIdLst>
    <p:handoutMasterId r:id="rId53"/>
  </p:handoutMasterIdLst>
  <p:sldIdLst>
    <p:sldId id="517" r:id="rId2"/>
    <p:sldId id="256" r:id="rId3"/>
    <p:sldId id="466" r:id="rId4"/>
    <p:sldId id="465" r:id="rId5"/>
    <p:sldId id="508" r:id="rId6"/>
    <p:sldId id="538" r:id="rId7"/>
    <p:sldId id="470" r:id="rId8"/>
    <p:sldId id="471" r:id="rId9"/>
    <p:sldId id="469" r:id="rId10"/>
    <p:sldId id="472" r:id="rId11"/>
    <p:sldId id="473" r:id="rId12"/>
    <p:sldId id="474" r:id="rId13"/>
    <p:sldId id="510" r:id="rId14"/>
    <p:sldId id="509" r:id="rId15"/>
    <p:sldId id="477" r:id="rId16"/>
    <p:sldId id="521" r:id="rId17"/>
    <p:sldId id="522" r:id="rId18"/>
    <p:sldId id="523" r:id="rId19"/>
    <p:sldId id="524" r:id="rId20"/>
    <p:sldId id="525" r:id="rId21"/>
    <p:sldId id="526" r:id="rId22"/>
    <p:sldId id="527" r:id="rId23"/>
    <p:sldId id="528" r:id="rId24"/>
    <p:sldId id="532" r:id="rId25"/>
    <p:sldId id="529" r:id="rId26"/>
    <p:sldId id="530" r:id="rId27"/>
    <p:sldId id="478" r:id="rId28"/>
    <p:sldId id="479" r:id="rId29"/>
    <p:sldId id="480" r:id="rId30"/>
    <p:sldId id="481" r:id="rId31"/>
    <p:sldId id="482" r:id="rId32"/>
    <p:sldId id="483" r:id="rId33"/>
    <p:sldId id="484" r:id="rId34"/>
    <p:sldId id="485" r:id="rId35"/>
    <p:sldId id="486" r:id="rId36"/>
    <p:sldId id="487" r:id="rId37"/>
    <p:sldId id="488" r:id="rId38"/>
    <p:sldId id="489" r:id="rId39"/>
    <p:sldId id="490" r:id="rId40"/>
    <p:sldId id="495" r:id="rId41"/>
    <p:sldId id="496" r:id="rId42"/>
    <p:sldId id="497" r:id="rId43"/>
    <p:sldId id="498" r:id="rId44"/>
    <p:sldId id="499" r:id="rId45"/>
    <p:sldId id="500" r:id="rId46"/>
    <p:sldId id="502" r:id="rId47"/>
    <p:sldId id="503" r:id="rId48"/>
    <p:sldId id="504" r:id="rId49"/>
    <p:sldId id="505" r:id="rId50"/>
    <p:sldId id="514" r:id="rId51"/>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黑体" pitchFamily="2" charset="-122"/>
        <a:cs typeface="+mn-cs"/>
      </a:defRPr>
    </a:lvl1pPr>
    <a:lvl2pPr marL="457200" algn="ctr" rtl="0" fontAlgn="base">
      <a:spcBef>
        <a:spcPct val="0"/>
      </a:spcBef>
      <a:spcAft>
        <a:spcPct val="0"/>
      </a:spcAft>
      <a:defRPr kern="1200">
        <a:solidFill>
          <a:schemeClr val="tx1"/>
        </a:solidFill>
        <a:latin typeface="Arial" charset="0"/>
        <a:ea typeface="黑体" pitchFamily="2" charset="-122"/>
        <a:cs typeface="+mn-cs"/>
      </a:defRPr>
    </a:lvl2pPr>
    <a:lvl3pPr marL="914400" algn="ctr" rtl="0" fontAlgn="base">
      <a:spcBef>
        <a:spcPct val="0"/>
      </a:spcBef>
      <a:spcAft>
        <a:spcPct val="0"/>
      </a:spcAft>
      <a:defRPr kern="1200">
        <a:solidFill>
          <a:schemeClr val="tx1"/>
        </a:solidFill>
        <a:latin typeface="Arial" charset="0"/>
        <a:ea typeface="黑体" pitchFamily="2" charset="-122"/>
        <a:cs typeface="+mn-cs"/>
      </a:defRPr>
    </a:lvl3pPr>
    <a:lvl4pPr marL="1371600" algn="ctr" rtl="0" fontAlgn="base">
      <a:spcBef>
        <a:spcPct val="0"/>
      </a:spcBef>
      <a:spcAft>
        <a:spcPct val="0"/>
      </a:spcAft>
      <a:defRPr kern="1200">
        <a:solidFill>
          <a:schemeClr val="tx1"/>
        </a:solidFill>
        <a:latin typeface="Arial" charset="0"/>
        <a:ea typeface="黑体" pitchFamily="2" charset="-122"/>
        <a:cs typeface="+mn-cs"/>
      </a:defRPr>
    </a:lvl4pPr>
    <a:lvl5pPr marL="1828800" algn="ctr"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3074">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F5FD"/>
    <a:srgbClr val="E2F5FE"/>
    <a:srgbClr val="EBF9EC"/>
    <a:srgbClr val="FBFFFE"/>
    <a:srgbClr val="852C09"/>
    <a:srgbClr val="FCF1DC"/>
    <a:srgbClr val="FFCC99"/>
    <a:srgbClr val="FFFFF3"/>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3" autoAdjust="0"/>
    <p:restoredTop sz="91243" autoAdjust="0"/>
  </p:normalViewPr>
  <p:slideViewPr>
    <p:cSldViewPr>
      <p:cViewPr varScale="1">
        <p:scale>
          <a:sx n="66" d="100"/>
          <a:sy n="66" d="100"/>
        </p:scale>
        <p:origin x="1350" y="78"/>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0FF8F0-C1D4-4590-8958-F3D721B3E9EA}" type="doc">
      <dgm:prSet loTypeId="urn:microsoft.com/office/officeart/2005/8/layout/vList5" loCatId="list" qsTypeId="urn:microsoft.com/office/officeart/2005/8/quickstyle/3d1" qsCatId="3D" csTypeId="urn:microsoft.com/office/officeart/2005/8/colors/colorful2" csCatId="colorful" phldr="1"/>
      <dgm:spPr/>
      <dgm:t>
        <a:bodyPr/>
        <a:lstStyle/>
        <a:p>
          <a:endParaRPr lang="zh-CN" altLang="en-US"/>
        </a:p>
      </dgm:t>
    </dgm:pt>
    <dgm:pt modelId="{6436D7F4-19F4-4490-ABBC-891998DFB129}">
      <dgm:prSet custT="1"/>
      <dgm:spPr/>
      <dgm:t>
        <a:bodyPr/>
        <a:lstStyle/>
        <a:p>
          <a:pPr rtl="0"/>
          <a:r>
            <a:rPr lang="zh-CN" altLang="en-US" sz="3200" b="1" dirty="0" smtClean="0"/>
            <a:t>课前</a:t>
          </a:r>
          <a:endParaRPr lang="en-US" sz="3200" b="1" dirty="0"/>
        </a:p>
      </dgm:t>
    </dgm:pt>
    <dgm:pt modelId="{1D78BC56-AC28-48D4-84D5-49C6AD8D285E}" type="parTrans" cxnId="{92BC2BDA-05FB-49F4-AEF1-003FB0381D89}">
      <dgm:prSet/>
      <dgm:spPr/>
      <dgm:t>
        <a:bodyPr/>
        <a:lstStyle/>
        <a:p>
          <a:endParaRPr lang="zh-CN" altLang="en-US"/>
        </a:p>
      </dgm:t>
    </dgm:pt>
    <dgm:pt modelId="{56F68296-AE42-4B08-90BC-2DEF03369AC2}" type="sibTrans" cxnId="{92BC2BDA-05FB-49F4-AEF1-003FB0381D89}">
      <dgm:prSet/>
      <dgm:spPr/>
      <dgm:t>
        <a:bodyPr/>
        <a:lstStyle/>
        <a:p>
          <a:endParaRPr lang="zh-CN" altLang="en-US"/>
        </a:p>
      </dgm:t>
    </dgm:pt>
    <dgm:pt modelId="{BB0C61A5-3DD3-48B7-B2FE-53F29A0E710D}">
      <dgm:prSet custT="1"/>
      <dgm:spPr/>
      <dgm:t>
        <a:bodyPr/>
        <a:lstStyle/>
        <a:p>
          <a:pPr rtl="0"/>
          <a:r>
            <a:rPr lang="zh-CN" sz="3200" b="1" dirty="0" smtClean="0"/>
            <a:t>课</a:t>
          </a:r>
          <a:r>
            <a:rPr lang="zh-CN" altLang="en-US" sz="3200" b="1" dirty="0" smtClean="0"/>
            <a:t>后</a:t>
          </a:r>
          <a:endParaRPr lang="en-US" sz="3200" b="1" dirty="0"/>
        </a:p>
      </dgm:t>
    </dgm:pt>
    <dgm:pt modelId="{E53A1AD6-0B40-4015-937B-DA97E73B2574}" type="parTrans" cxnId="{317C29BB-0475-4671-B6D7-04C45989F698}">
      <dgm:prSet/>
      <dgm:spPr/>
      <dgm:t>
        <a:bodyPr/>
        <a:lstStyle/>
        <a:p>
          <a:endParaRPr lang="zh-CN" altLang="en-US"/>
        </a:p>
      </dgm:t>
    </dgm:pt>
    <dgm:pt modelId="{46FE2438-5ABC-4F04-A990-2EE139F67F5B}" type="sibTrans" cxnId="{317C29BB-0475-4671-B6D7-04C45989F698}">
      <dgm:prSet/>
      <dgm:spPr/>
      <dgm:t>
        <a:bodyPr/>
        <a:lstStyle/>
        <a:p>
          <a:endParaRPr lang="zh-CN" altLang="en-US"/>
        </a:p>
      </dgm:t>
    </dgm:pt>
    <dgm:pt modelId="{ED1CA9E1-72C0-47FF-9F13-C963C4F261E9}">
      <dgm:prSet custT="1"/>
      <dgm:spPr/>
      <dgm:t>
        <a:bodyPr/>
        <a:lstStyle/>
        <a:p>
          <a:pPr rtl="0"/>
          <a:r>
            <a:rPr lang="zh-CN" sz="2000" b="1" dirty="0" smtClean="0"/>
            <a:t>多浏览技术论坛、博客，获取他人的开发经验</a:t>
          </a:r>
          <a:endParaRPr lang="en-US" sz="2000" b="1" dirty="0"/>
        </a:p>
      </dgm:t>
    </dgm:pt>
    <dgm:pt modelId="{3584E7EF-4C1C-48EE-917B-C6DC9EBB0850}" type="parTrans" cxnId="{2BDF2D16-AF46-42F0-8416-D910745958AB}">
      <dgm:prSet/>
      <dgm:spPr/>
      <dgm:t>
        <a:bodyPr/>
        <a:lstStyle/>
        <a:p>
          <a:endParaRPr lang="zh-CN" altLang="en-US"/>
        </a:p>
      </dgm:t>
    </dgm:pt>
    <dgm:pt modelId="{3B71FA14-5FC5-47EE-B3F4-00B5A167859C}" type="sibTrans" cxnId="{2BDF2D16-AF46-42F0-8416-D910745958AB}">
      <dgm:prSet/>
      <dgm:spPr/>
      <dgm:t>
        <a:bodyPr/>
        <a:lstStyle/>
        <a:p>
          <a:endParaRPr lang="zh-CN" altLang="en-US"/>
        </a:p>
      </dgm:t>
    </dgm:pt>
    <dgm:pt modelId="{7DDD42BC-CB72-46E3-A6FD-BF02BE5F0267}">
      <dgm:prSet custT="1"/>
      <dgm:spPr/>
      <dgm:t>
        <a:bodyPr/>
        <a:lstStyle/>
        <a:p>
          <a:pPr rtl="0"/>
          <a:r>
            <a:rPr lang="zh-CN" sz="2000" b="1" dirty="0" smtClean="0"/>
            <a:t>及时总结，完成学生用书和学习平台布置的作业</a:t>
          </a:r>
          <a:endParaRPr lang="en-US" sz="2000" b="1" dirty="0"/>
        </a:p>
      </dgm:t>
    </dgm:pt>
    <dgm:pt modelId="{7B63BE97-BA3D-4B44-845D-F7AFB4951699}" type="parTrans" cxnId="{EFEE360A-B69B-4298-A14C-F9B4F5731F5C}">
      <dgm:prSet/>
      <dgm:spPr/>
      <dgm:t>
        <a:bodyPr/>
        <a:lstStyle/>
        <a:p>
          <a:endParaRPr lang="zh-CN" altLang="en-US"/>
        </a:p>
      </dgm:t>
    </dgm:pt>
    <dgm:pt modelId="{221F83EB-0DFD-4C7A-9F05-99BD3199B941}" type="sibTrans" cxnId="{EFEE360A-B69B-4298-A14C-F9B4F5731F5C}">
      <dgm:prSet/>
      <dgm:spPr/>
      <dgm:t>
        <a:bodyPr/>
        <a:lstStyle/>
        <a:p>
          <a:endParaRPr lang="zh-CN" altLang="en-US"/>
        </a:p>
      </dgm:t>
    </dgm:pt>
    <dgm:pt modelId="{A68F27FF-FFC9-430F-ACA5-598716383899}">
      <dgm:prSet custT="1"/>
      <dgm:spPr/>
      <dgm:t>
        <a:bodyPr/>
        <a:lstStyle/>
        <a:p>
          <a:pPr rtl="0"/>
          <a:r>
            <a:rPr lang="zh-CN" sz="2000" b="1" dirty="0" smtClean="0"/>
            <a:t>认真听讲，做好笔记</a:t>
          </a:r>
          <a:endParaRPr lang="en-US" sz="2000" b="1" dirty="0"/>
        </a:p>
      </dgm:t>
    </dgm:pt>
    <dgm:pt modelId="{9FBBC835-44AE-4931-B327-AF95871DE6AD}" type="parTrans" cxnId="{BCE00310-B138-49BE-BDC1-83D0788DBED3}">
      <dgm:prSet/>
      <dgm:spPr/>
      <dgm:t>
        <a:bodyPr/>
        <a:lstStyle/>
        <a:p>
          <a:endParaRPr lang="zh-CN" altLang="en-US"/>
        </a:p>
      </dgm:t>
    </dgm:pt>
    <dgm:pt modelId="{B1E09FE3-6ABB-470F-9180-6F30AFD23AF8}" type="sibTrans" cxnId="{BCE00310-B138-49BE-BDC1-83D0788DBED3}">
      <dgm:prSet/>
      <dgm:spPr/>
      <dgm:t>
        <a:bodyPr/>
        <a:lstStyle/>
        <a:p>
          <a:endParaRPr lang="zh-CN" altLang="en-US"/>
        </a:p>
      </dgm:t>
    </dgm:pt>
    <dgm:pt modelId="{6902D1CD-3558-4ED3-88DB-B58663D54019}">
      <dgm:prSet custT="1"/>
      <dgm:spPr/>
      <dgm:t>
        <a:bodyPr/>
        <a:lstStyle/>
        <a:p>
          <a:pPr rtl="0"/>
          <a:r>
            <a:rPr lang="zh-CN" altLang="en-US" sz="2000" b="1" dirty="0" smtClean="0"/>
            <a:t>完成课堂练习或项目案例</a:t>
          </a:r>
          <a:endParaRPr lang="en-US" sz="2000" b="1" dirty="0"/>
        </a:p>
      </dgm:t>
    </dgm:pt>
    <dgm:pt modelId="{75E6EAA4-7AD5-4241-96A2-B5EF4789E8E2}" type="parTrans" cxnId="{93A057E9-E8A4-4977-84D4-3929A85AFAF5}">
      <dgm:prSet/>
      <dgm:spPr/>
      <dgm:t>
        <a:bodyPr/>
        <a:lstStyle/>
        <a:p>
          <a:endParaRPr lang="zh-CN" altLang="en-US"/>
        </a:p>
      </dgm:t>
    </dgm:pt>
    <dgm:pt modelId="{478F7C5B-A65D-4C37-BD64-8D3D2CCAA88E}" type="sibTrans" cxnId="{93A057E9-E8A4-4977-84D4-3929A85AFAF5}">
      <dgm:prSet/>
      <dgm:spPr/>
      <dgm:t>
        <a:bodyPr/>
        <a:lstStyle/>
        <a:p>
          <a:endParaRPr lang="zh-CN" altLang="en-US"/>
        </a:p>
      </dgm:t>
    </dgm:pt>
    <dgm:pt modelId="{477761BD-A705-4074-93B2-0B33755DE985}">
      <dgm:prSet custT="1"/>
      <dgm:spPr/>
      <dgm:t>
        <a:bodyPr/>
        <a:lstStyle/>
        <a:p>
          <a:pPr rtl="0"/>
          <a:r>
            <a:rPr lang="zh-CN" altLang="en-US" sz="3200" b="1" dirty="0" smtClean="0"/>
            <a:t>课上</a:t>
          </a:r>
          <a:endParaRPr lang="en-US" sz="3200" b="1" dirty="0"/>
        </a:p>
      </dgm:t>
    </dgm:pt>
    <dgm:pt modelId="{23AF88E2-FFA0-4F4B-BF02-5EE32348D200}" type="sibTrans" cxnId="{2B546521-CC4E-4B8D-9EF5-915942CE173F}">
      <dgm:prSet/>
      <dgm:spPr/>
      <dgm:t>
        <a:bodyPr/>
        <a:lstStyle/>
        <a:p>
          <a:endParaRPr lang="zh-CN" altLang="en-US"/>
        </a:p>
      </dgm:t>
    </dgm:pt>
    <dgm:pt modelId="{3FC931B4-3A06-4AE8-BE97-4EEF817ACD68}" type="parTrans" cxnId="{2B546521-CC4E-4B8D-9EF5-915942CE173F}">
      <dgm:prSet/>
      <dgm:spPr/>
      <dgm:t>
        <a:bodyPr/>
        <a:lstStyle/>
        <a:p>
          <a:endParaRPr lang="zh-CN" altLang="en-US"/>
        </a:p>
      </dgm:t>
    </dgm:pt>
    <dgm:pt modelId="{BDB70B80-5E82-4A61-B71B-1B8528C2D152}">
      <dgm:prSet custT="1"/>
      <dgm:spPr/>
      <dgm:t>
        <a:bodyPr/>
        <a:lstStyle/>
        <a:p>
          <a:pPr rtl="0"/>
          <a:r>
            <a:rPr lang="zh-CN" sz="2000" b="1" dirty="0" smtClean="0"/>
            <a:t>提前将下一章的示例自己动手做一遍，记下问题</a:t>
          </a:r>
          <a:endParaRPr lang="en-US" sz="2000" b="1" dirty="0"/>
        </a:p>
      </dgm:t>
    </dgm:pt>
    <dgm:pt modelId="{40C3DEC3-DFCD-42C1-B8A7-2D96F14C9783}" type="sibTrans" cxnId="{0FA5B843-3B86-420E-B32E-6946BA1C8865}">
      <dgm:prSet/>
      <dgm:spPr/>
      <dgm:t>
        <a:bodyPr/>
        <a:lstStyle/>
        <a:p>
          <a:endParaRPr lang="zh-CN" altLang="en-US"/>
        </a:p>
      </dgm:t>
    </dgm:pt>
    <dgm:pt modelId="{4DAB11C5-9B7B-4877-B249-2B4BF1E39A20}" type="parTrans" cxnId="{0FA5B843-3B86-420E-B32E-6946BA1C8865}">
      <dgm:prSet/>
      <dgm:spPr/>
      <dgm:t>
        <a:bodyPr/>
        <a:lstStyle/>
        <a:p>
          <a:endParaRPr lang="zh-CN" altLang="en-US"/>
        </a:p>
      </dgm:t>
    </dgm:pt>
    <dgm:pt modelId="{89B520F9-773C-4A94-91DA-D1237A0799F4}">
      <dgm:prSet custT="1"/>
      <dgm:spPr/>
      <dgm:t>
        <a:bodyPr/>
        <a:lstStyle/>
        <a:p>
          <a:pPr rtl="0"/>
          <a:r>
            <a:rPr lang="zh-CN" sz="2000" b="1" dirty="0" smtClean="0"/>
            <a:t>即使看不懂也要坚持看完</a:t>
          </a:r>
          <a:endParaRPr lang="en-US" sz="2000" b="1" dirty="0"/>
        </a:p>
      </dgm:t>
    </dgm:pt>
    <dgm:pt modelId="{66355A78-D614-4513-A8ED-8923AE7E9980}" type="sibTrans" cxnId="{8A2E279B-F71B-4410-83E9-1B935CB3B7BB}">
      <dgm:prSet/>
      <dgm:spPr/>
      <dgm:t>
        <a:bodyPr/>
        <a:lstStyle/>
        <a:p>
          <a:endParaRPr lang="zh-CN" altLang="en-US"/>
        </a:p>
      </dgm:t>
    </dgm:pt>
    <dgm:pt modelId="{964C5E0D-F44E-4350-9E64-D89954D5EB9F}" type="parTrans" cxnId="{8A2E279B-F71B-4410-83E9-1B935CB3B7BB}">
      <dgm:prSet/>
      <dgm:spPr/>
      <dgm:t>
        <a:bodyPr/>
        <a:lstStyle/>
        <a:p>
          <a:endParaRPr lang="zh-CN" altLang="en-US"/>
        </a:p>
      </dgm:t>
    </dgm:pt>
    <dgm:pt modelId="{9E99A87D-108A-497E-8F65-15732560DC14}">
      <dgm:prSet custT="1"/>
      <dgm:spPr/>
      <dgm:t>
        <a:bodyPr/>
        <a:lstStyle/>
        <a:p>
          <a:pPr rtl="0"/>
          <a:r>
            <a:rPr lang="zh-CN" altLang="en-US" sz="2000" b="1" dirty="0" smtClean="0"/>
            <a:t>浏览预习作业，带着问题</a:t>
          </a:r>
          <a:r>
            <a:rPr lang="zh-CN" sz="2000" b="1" dirty="0" smtClean="0"/>
            <a:t>读</a:t>
          </a:r>
          <a:r>
            <a:rPr lang="zh-CN" altLang="en-US" sz="2000" b="1" dirty="0" smtClean="0"/>
            <a:t>教材</a:t>
          </a:r>
          <a:r>
            <a:rPr lang="zh-CN" sz="2000" b="1" dirty="0" smtClean="0"/>
            <a:t>，</a:t>
          </a:r>
          <a:r>
            <a:rPr lang="zh-CN" altLang="en-US" sz="2000" b="1" dirty="0" smtClean="0"/>
            <a:t>并记录疑问</a:t>
          </a:r>
          <a:endParaRPr lang="en-US" sz="2000" b="1" dirty="0"/>
        </a:p>
      </dgm:t>
    </dgm:pt>
    <dgm:pt modelId="{4B5701A5-E9C2-4DB5-BCD6-127BDA0AD95A}" type="sibTrans" cxnId="{9551F1E3-2EB4-406F-AEDC-47F976F9BF30}">
      <dgm:prSet/>
      <dgm:spPr/>
      <dgm:t>
        <a:bodyPr/>
        <a:lstStyle/>
        <a:p>
          <a:endParaRPr lang="zh-CN" altLang="en-US"/>
        </a:p>
      </dgm:t>
    </dgm:pt>
    <dgm:pt modelId="{D2866CD6-0F55-4C2F-A4DF-CE759663C07A}" type="parTrans" cxnId="{9551F1E3-2EB4-406F-AEDC-47F976F9BF30}">
      <dgm:prSet/>
      <dgm:spPr/>
      <dgm:t>
        <a:bodyPr/>
        <a:lstStyle/>
        <a:p>
          <a:endParaRPr lang="zh-CN" altLang="en-US"/>
        </a:p>
      </dgm:t>
    </dgm:pt>
    <dgm:pt modelId="{2CD205DD-D995-4FF0-A47F-04974D96512D}">
      <dgm:prSet custT="1"/>
      <dgm:spPr/>
      <dgm:t>
        <a:bodyPr/>
        <a:lstStyle/>
        <a:p>
          <a:pPr rtl="0"/>
          <a:r>
            <a:rPr lang="zh-CN" altLang="en-US" sz="2000" b="1" dirty="0" smtClean="0"/>
            <a:t>多模仿，多练习</a:t>
          </a:r>
          <a:endParaRPr lang="en-US" sz="2000" b="1" dirty="0"/>
        </a:p>
      </dgm:t>
    </dgm:pt>
    <dgm:pt modelId="{FE48F290-426E-4D62-A413-7DE05C3C4643}" type="parTrans" cxnId="{99D52251-ACD5-4E7A-9A13-048DCE020629}">
      <dgm:prSet/>
      <dgm:spPr/>
      <dgm:t>
        <a:bodyPr/>
        <a:lstStyle/>
        <a:p>
          <a:endParaRPr lang="en-US"/>
        </a:p>
      </dgm:t>
    </dgm:pt>
    <dgm:pt modelId="{10861C5F-7BDF-4A84-A906-6A78F36E4209}" type="sibTrans" cxnId="{99D52251-ACD5-4E7A-9A13-048DCE020629}">
      <dgm:prSet/>
      <dgm:spPr/>
      <dgm:t>
        <a:bodyPr/>
        <a:lstStyle/>
        <a:p>
          <a:endParaRPr lang="en-US"/>
        </a:p>
      </dgm:t>
    </dgm:pt>
    <dgm:pt modelId="{9AA078F5-57AC-4B1F-931A-CF7D2116516C}" type="pres">
      <dgm:prSet presAssocID="{690FF8F0-C1D4-4590-8958-F3D721B3E9EA}" presName="Name0" presStyleCnt="0">
        <dgm:presLayoutVars>
          <dgm:dir/>
          <dgm:animLvl val="lvl"/>
          <dgm:resizeHandles val="exact"/>
        </dgm:presLayoutVars>
      </dgm:prSet>
      <dgm:spPr/>
      <dgm:t>
        <a:bodyPr/>
        <a:lstStyle/>
        <a:p>
          <a:endParaRPr lang="zh-CN" altLang="en-US"/>
        </a:p>
      </dgm:t>
    </dgm:pt>
    <dgm:pt modelId="{178F746F-5832-478D-8500-904F68B313E4}" type="pres">
      <dgm:prSet presAssocID="{6436D7F4-19F4-4490-ABBC-891998DFB129}" presName="linNode" presStyleCnt="0"/>
      <dgm:spPr/>
      <dgm:t>
        <a:bodyPr/>
        <a:lstStyle/>
        <a:p>
          <a:endParaRPr lang="zh-CN" altLang="en-US"/>
        </a:p>
      </dgm:t>
    </dgm:pt>
    <dgm:pt modelId="{CE8F9899-15A8-421D-8260-211271E41277}" type="pres">
      <dgm:prSet presAssocID="{6436D7F4-19F4-4490-ABBC-891998DFB129}" presName="parentText" presStyleLbl="node1" presStyleIdx="0" presStyleCnt="3" custScaleX="57401" custLinFactNeighborY="581">
        <dgm:presLayoutVars>
          <dgm:chMax val="1"/>
          <dgm:bulletEnabled val="1"/>
        </dgm:presLayoutVars>
      </dgm:prSet>
      <dgm:spPr/>
      <dgm:t>
        <a:bodyPr/>
        <a:lstStyle/>
        <a:p>
          <a:endParaRPr lang="zh-CN" altLang="en-US"/>
        </a:p>
      </dgm:t>
    </dgm:pt>
    <dgm:pt modelId="{7A2B7E53-751A-4B50-BC17-2D28F1C09E13}" type="pres">
      <dgm:prSet presAssocID="{6436D7F4-19F4-4490-ABBC-891998DFB129}" presName="descendantText" presStyleLbl="alignAccFollowNode1" presStyleIdx="0" presStyleCnt="3" custScaleX="138641" custScaleY="112845">
        <dgm:presLayoutVars>
          <dgm:bulletEnabled val="1"/>
        </dgm:presLayoutVars>
      </dgm:prSet>
      <dgm:spPr/>
      <dgm:t>
        <a:bodyPr/>
        <a:lstStyle/>
        <a:p>
          <a:endParaRPr lang="zh-CN" altLang="en-US"/>
        </a:p>
      </dgm:t>
    </dgm:pt>
    <dgm:pt modelId="{A0839580-0342-4D17-B5D1-C67B732080E8}" type="pres">
      <dgm:prSet presAssocID="{56F68296-AE42-4B08-90BC-2DEF03369AC2}" presName="sp" presStyleCnt="0"/>
      <dgm:spPr/>
      <dgm:t>
        <a:bodyPr/>
        <a:lstStyle/>
        <a:p>
          <a:endParaRPr lang="zh-CN" altLang="en-US"/>
        </a:p>
      </dgm:t>
    </dgm:pt>
    <dgm:pt modelId="{0AA938A6-A967-40BA-A25B-982D16A8D62D}" type="pres">
      <dgm:prSet presAssocID="{477761BD-A705-4074-93B2-0B33755DE985}" presName="linNode" presStyleCnt="0"/>
      <dgm:spPr/>
      <dgm:t>
        <a:bodyPr/>
        <a:lstStyle/>
        <a:p>
          <a:endParaRPr lang="zh-CN" altLang="en-US"/>
        </a:p>
      </dgm:t>
    </dgm:pt>
    <dgm:pt modelId="{9BCDB05E-ECFF-4B20-A616-73D43CCDBCF6}" type="pres">
      <dgm:prSet presAssocID="{477761BD-A705-4074-93B2-0B33755DE985}" presName="parentText" presStyleLbl="node1" presStyleIdx="1" presStyleCnt="3" custScaleX="57401" custLinFactNeighborY="581">
        <dgm:presLayoutVars>
          <dgm:chMax val="1"/>
          <dgm:bulletEnabled val="1"/>
        </dgm:presLayoutVars>
      </dgm:prSet>
      <dgm:spPr/>
      <dgm:t>
        <a:bodyPr/>
        <a:lstStyle/>
        <a:p>
          <a:endParaRPr lang="zh-CN" altLang="en-US"/>
        </a:p>
      </dgm:t>
    </dgm:pt>
    <dgm:pt modelId="{A49BD434-200C-42C6-A0ED-4C816D6DBAC0}" type="pres">
      <dgm:prSet presAssocID="{477761BD-A705-4074-93B2-0B33755DE985}" presName="descendantText" presStyleLbl="alignAccFollowNode1" presStyleIdx="1" presStyleCnt="3" custScaleX="138641" custLinFactNeighborX="10" custLinFactNeighborY="448">
        <dgm:presLayoutVars>
          <dgm:bulletEnabled val="1"/>
        </dgm:presLayoutVars>
      </dgm:prSet>
      <dgm:spPr/>
      <dgm:t>
        <a:bodyPr/>
        <a:lstStyle/>
        <a:p>
          <a:endParaRPr lang="zh-CN" altLang="en-US"/>
        </a:p>
      </dgm:t>
    </dgm:pt>
    <dgm:pt modelId="{AC39225C-CB3B-4CC7-AEDC-D31669F16FE3}" type="pres">
      <dgm:prSet presAssocID="{23AF88E2-FFA0-4F4B-BF02-5EE32348D200}" presName="sp" presStyleCnt="0"/>
      <dgm:spPr/>
      <dgm:t>
        <a:bodyPr/>
        <a:lstStyle/>
        <a:p>
          <a:endParaRPr lang="zh-CN" altLang="en-US"/>
        </a:p>
      </dgm:t>
    </dgm:pt>
    <dgm:pt modelId="{FBAB7232-52CC-46CF-89E0-65D6CADE29B8}" type="pres">
      <dgm:prSet presAssocID="{BB0C61A5-3DD3-48B7-B2FE-53F29A0E710D}" presName="linNode" presStyleCnt="0"/>
      <dgm:spPr/>
      <dgm:t>
        <a:bodyPr/>
        <a:lstStyle/>
        <a:p>
          <a:endParaRPr lang="zh-CN" altLang="en-US"/>
        </a:p>
      </dgm:t>
    </dgm:pt>
    <dgm:pt modelId="{4BCA9485-3C74-4677-AF93-5837CAC97467}" type="pres">
      <dgm:prSet presAssocID="{BB0C61A5-3DD3-48B7-B2FE-53F29A0E710D}" presName="parentText" presStyleLbl="node1" presStyleIdx="2" presStyleCnt="3" custScaleX="57401" custLinFactNeighborY="581">
        <dgm:presLayoutVars>
          <dgm:chMax val="1"/>
          <dgm:bulletEnabled val="1"/>
        </dgm:presLayoutVars>
      </dgm:prSet>
      <dgm:spPr/>
      <dgm:t>
        <a:bodyPr/>
        <a:lstStyle/>
        <a:p>
          <a:endParaRPr lang="zh-CN" altLang="en-US"/>
        </a:p>
      </dgm:t>
    </dgm:pt>
    <dgm:pt modelId="{8E439568-6199-46B8-9471-797DC39FCC4A}" type="pres">
      <dgm:prSet presAssocID="{BB0C61A5-3DD3-48B7-B2FE-53F29A0E710D}" presName="descendantText" presStyleLbl="alignAccFollowNode1" presStyleIdx="2" presStyleCnt="3" custScaleX="138641">
        <dgm:presLayoutVars>
          <dgm:bulletEnabled val="1"/>
        </dgm:presLayoutVars>
      </dgm:prSet>
      <dgm:spPr/>
      <dgm:t>
        <a:bodyPr/>
        <a:lstStyle/>
        <a:p>
          <a:endParaRPr lang="zh-CN" altLang="en-US"/>
        </a:p>
      </dgm:t>
    </dgm:pt>
  </dgm:ptLst>
  <dgm:cxnLst>
    <dgm:cxn modelId="{E291F5AC-1766-4BE0-A8A1-F5EA7F57E169}" type="presOf" srcId="{477761BD-A705-4074-93B2-0B33755DE985}" destId="{9BCDB05E-ECFF-4B20-A616-73D43CCDBCF6}" srcOrd="0" destOrd="0" presId="urn:microsoft.com/office/officeart/2005/8/layout/vList5"/>
    <dgm:cxn modelId="{BADDFCA6-0BD6-48E5-91D9-FEA1042D07E2}" type="presOf" srcId="{9E99A87D-108A-497E-8F65-15732560DC14}" destId="{7A2B7E53-751A-4B50-BC17-2D28F1C09E13}" srcOrd="0" destOrd="0" presId="urn:microsoft.com/office/officeart/2005/8/layout/vList5"/>
    <dgm:cxn modelId="{BCE00310-B138-49BE-BDC1-83D0788DBED3}" srcId="{477761BD-A705-4074-93B2-0B33755DE985}" destId="{A68F27FF-FFC9-430F-ACA5-598716383899}" srcOrd="0" destOrd="0" parTransId="{9FBBC835-44AE-4931-B327-AF95871DE6AD}" sibTransId="{B1E09FE3-6ABB-470F-9180-6F30AFD23AF8}"/>
    <dgm:cxn modelId="{02C723C8-B521-4321-AD4B-AEBA9157F37C}" type="presOf" srcId="{6902D1CD-3558-4ED3-88DB-B58663D54019}" destId="{A49BD434-200C-42C6-A0ED-4C816D6DBAC0}" srcOrd="0" destOrd="1" presId="urn:microsoft.com/office/officeart/2005/8/layout/vList5"/>
    <dgm:cxn modelId="{2BDF2D16-AF46-42F0-8416-D910745958AB}" srcId="{BB0C61A5-3DD3-48B7-B2FE-53F29A0E710D}" destId="{ED1CA9E1-72C0-47FF-9F13-C963C4F261E9}" srcOrd="2" destOrd="0" parTransId="{3584E7EF-4C1C-48EE-917B-C6DC9EBB0850}" sibTransId="{3B71FA14-5FC5-47EE-B3F4-00B5A167859C}"/>
    <dgm:cxn modelId="{C623B8BA-630A-4036-894D-9375936332A7}" type="presOf" srcId="{2CD205DD-D995-4FF0-A47F-04974D96512D}" destId="{8E439568-6199-46B8-9471-797DC39FCC4A}" srcOrd="0" destOrd="1" presId="urn:microsoft.com/office/officeart/2005/8/layout/vList5"/>
    <dgm:cxn modelId="{35DC6F22-9B96-44AF-92B9-172957A5B7AC}" type="presOf" srcId="{ED1CA9E1-72C0-47FF-9F13-C963C4F261E9}" destId="{8E439568-6199-46B8-9471-797DC39FCC4A}" srcOrd="0" destOrd="2" presId="urn:microsoft.com/office/officeart/2005/8/layout/vList5"/>
    <dgm:cxn modelId="{EFEE360A-B69B-4298-A14C-F9B4F5731F5C}" srcId="{BB0C61A5-3DD3-48B7-B2FE-53F29A0E710D}" destId="{7DDD42BC-CB72-46E3-A6FD-BF02BE5F0267}" srcOrd="0" destOrd="0" parTransId="{7B63BE97-BA3D-4B44-845D-F7AFB4951699}" sibTransId="{221F83EB-0DFD-4C7A-9F05-99BD3199B941}"/>
    <dgm:cxn modelId="{92BC2BDA-05FB-49F4-AEF1-003FB0381D89}" srcId="{690FF8F0-C1D4-4590-8958-F3D721B3E9EA}" destId="{6436D7F4-19F4-4490-ABBC-891998DFB129}" srcOrd="0" destOrd="0" parTransId="{1D78BC56-AC28-48D4-84D5-49C6AD8D285E}" sibTransId="{56F68296-AE42-4B08-90BC-2DEF03369AC2}"/>
    <dgm:cxn modelId="{8A2E279B-F71B-4410-83E9-1B935CB3B7BB}" srcId="{6436D7F4-19F4-4490-ABBC-891998DFB129}" destId="{89B520F9-773C-4A94-91DA-D1237A0799F4}" srcOrd="1" destOrd="0" parTransId="{964C5E0D-F44E-4350-9E64-D89954D5EB9F}" sibTransId="{66355A78-D614-4513-A8ED-8923AE7E9980}"/>
    <dgm:cxn modelId="{0FA5B843-3B86-420E-B32E-6946BA1C8865}" srcId="{6436D7F4-19F4-4490-ABBC-891998DFB129}" destId="{BDB70B80-5E82-4A61-B71B-1B8528C2D152}" srcOrd="2" destOrd="0" parTransId="{4DAB11C5-9B7B-4877-B249-2B4BF1E39A20}" sibTransId="{40C3DEC3-DFCD-42C1-B8A7-2D96F14C9783}"/>
    <dgm:cxn modelId="{040A2B69-90ED-4559-80C7-B3CA247A8CE2}" type="presOf" srcId="{690FF8F0-C1D4-4590-8958-F3D721B3E9EA}" destId="{9AA078F5-57AC-4B1F-931A-CF7D2116516C}" srcOrd="0" destOrd="0" presId="urn:microsoft.com/office/officeart/2005/8/layout/vList5"/>
    <dgm:cxn modelId="{99D52251-ACD5-4E7A-9A13-048DCE020629}" srcId="{BB0C61A5-3DD3-48B7-B2FE-53F29A0E710D}" destId="{2CD205DD-D995-4FF0-A47F-04974D96512D}" srcOrd="1" destOrd="0" parTransId="{FE48F290-426E-4D62-A413-7DE05C3C4643}" sibTransId="{10861C5F-7BDF-4A84-A906-6A78F36E4209}"/>
    <dgm:cxn modelId="{A9A35C09-7A94-47F4-86BA-C3392AB0BEDE}" type="presOf" srcId="{A68F27FF-FFC9-430F-ACA5-598716383899}" destId="{A49BD434-200C-42C6-A0ED-4C816D6DBAC0}" srcOrd="0" destOrd="0" presId="urn:microsoft.com/office/officeart/2005/8/layout/vList5"/>
    <dgm:cxn modelId="{03315B2A-365F-46C1-AF40-5AE64F02DA28}" type="presOf" srcId="{BB0C61A5-3DD3-48B7-B2FE-53F29A0E710D}" destId="{4BCA9485-3C74-4677-AF93-5837CAC97467}" srcOrd="0" destOrd="0" presId="urn:microsoft.com/office/officeart/2005/8/layout/vList5"/>
    <dgm:cxn modelId="{BC1E8D98-5C9E-4C35-86AF-E344D205BEC5}" type="presOf" srcId="{89B520F9-773C-4A94-91DA-D1237A0799F4}" destId="{7A2B7E53-751A-4B50-BC17-2D28F1C09E13}" srcOrd="0" destOrd="1" presId="urn:microsoft.com/office/officeart/2005/8/layout/vList5"/>
    <dgm:cxn modelId="{BE05E916-24AF-403E-B6D5-DEB988EB88E0}" type="presOf" srcId="{BDB70B80-5E82-4A61-B71B-1B8528C2D152}" destId="{7A2B7E53-751A-4B50-BC17-2D28F1C09E13}" srcOrd="0" destOrd="2" presId="urn:microsoft.com/office/officeart/2005/8/layout/vList5"/>
    <dgm:cxn modelId="{50D1DCEC-8DB4-4EF1-8522-5AD725E6D5D8}" type="presOf" srcId="{7DDD42BC-CB72-46E3-A6FD-BF02BE5F0267}" destId="{8E439568-6199-46B8-9471-797DC39FCC4A}" srcOrd="0" destOrd="0" presId="urn:microsoft.com/office/officeart/2005/8/layout/vList5"/>
    <dgm:cxn modelId="{9BE3C3F2-26CD-48F3-8B62-F598FA375A0A}" type="presOf" srcId="{6436D7F4-19F4-4490-ABBC-891998DFB129}" destId="{CE8F9899-15A8-421D-8260-211271E41277}" srcOrd="0" destOrd="0" presId="urn:microsoft.com/office/officeart/2005/8/layout/vList5"/>
    <dgm:cxn modelId="{317C29BB-0475-4671-B6D7-04C45989F698}" srcId="{690FF8F0-C1D4-4590-8958-F3D721B3E9EA}" destId="{BB0C61A5-3DD3-48B7-B2FE-53F29A0E710D}" srcOrd="2" destOrd="0" parTransId="{E53A1AD6-0B40-4015-937B-DA97E73B2574}" sibTransId="{46FE2438-5ABC-4F04-A990-2EE139F67F5B}"/>
    <dgm:cxn modelId="{2B546521-CC4E-4B8D-9EF5-915942CE173F}" srcId="{690FF8F0-C1D4-4590-8958-F3D721B3E9EA}" destId="{477761BD-A705-4074-93B2-0B33755DE985}" srcOrd="1" destOrd="0" parTransId="{3FC931B4-3A06-4AE8-BE97-4EEF817ACD68}" sibTransId="{23AF88E2-FFA0-4F4B-BF02-5EE32348D200}"/>
    <dgm:cxn modelId="{9551F1E3-2EB4-406F-AEDC-47F976F9BF30}" srcId="{6436D7F4-19F4-4490-ABBC-891998DFB129}" destId="{9E99A87D-108A-497E-8F65-15732560DC14}" srcOrd="0" destOrd="0" parTransId="{D2866CD6-0F55-4C2F-A4DF-CE759663C07A}" sibTransId="{4B5701A5-E9C2-4DB5-BCD6-127BDA0AD95A}"/>
    <dgm:cxn modelId="{93A057E9-E8A4-4977-84D4-3929A85AFAF5}" srcId="{477761BD-A705-4074-93B2-0B33755DE985}" destId="{6902D1CD-3558-4ED3-88DB-B58663D54019}" srcOrd="1" destOrd="0" parTransId="{75E6EAA4-7AD5-4241-96A2-B5EF4789E8E2}" sibTransId="{478F7C5B-A65D-4C37-BD64-8D3D2CCAA88E}"/>
    <dgm:cxn modelId="{D7A63542-215F-4D17-8C9B-8E403BA5A1F5}" type="presParOf" srcId="{9AA078F5-57AC-4B1F-931A-CF7D2116516C}" destId="{178F746F-5832-478D-8500-904F68B313E4}" srcOrd="0" destOrd="0" presId="urn:microsoft.com/office/officeart/2005/8/layout/vList5"/>
    <dgm:cxn modelId="{5A8F3D02-2B9D-4AC2-9D4E-47C8989D3942}" type="presParOf" srcId="{178F746F-5832-478D-8500-904F68B313E4}" destId="{CE8F9899-15A8-421D-8260-211271E41277}" srcOrd="0" destOrd="0" presId="urn:microsoft.com/office/officeart/2005/8/layout/vList5"/>
    <dgm:cxn modelId="{126D3E72-E4DB-4EB3-94C1-AA5FAD6514B9}" type="presParOf" srcId="{178F746F-5832-478D-8500-904F68B313E4}" destId="{7A2B7E53-751A-4B50-BC17-2D28F1C09E13}" srcOrd="1" destOrd="0" presId="urn:microsoft.com/office/officeart/2005/8/layout/vList5"/>
    <dgm:cxn modelId="{9B3422FD-DDB9-4493-B016-E56D1C382533}" type="presParOf" srcId="{9AA078F5-57AC-4B1F-931A-CF7D2116516C}" destId="{A0839580-0342-4D17-B5D1-C67B732080E8}" srcOrd="1" destOrd="0" presId="urn:microsoft.com/office/officeart/2005/8/layout/vList5"/>
    <dgm:cxn modelId="{2B719109-3910-480F-BA44-9144EC7C2908}" type="presParOf" srcId="{9AA078F5-57AC-4B1F-931A-CF7D2116516C}" destId="{0AA938A6-A967-40BA-A25B-982D16A8D62D}" srcOrd="2" destOrd="0" presId="urn:microsoft.com/office/officeart/2005/8/layout/vList5"/>
    <dgm:cxn modelId="{10748893-9C59-4C49-A4B0-0827E6FAB60A}" type="presParOf" srcId="{0AA938A6-A967-40BA-A25B-982D16A8D62D}" destId="{9BCDB05E-ECFF-4B20-A616-73D43CCDBCF6}" srcOrd="0" destOrd="0" presId="urn:microsoft.com/office/officeart/2005/8/layout/vList5"/>
    <dgm:cxn modelId="{BCFC3BC9-6BE3-47F6-8921-A5FB0ED31B40}" type="presParOf" srcId="{0AA938A6-A967-40BA-A25B-982D16A8D62D}" destId="{A49BD434-200C-42C6-A0ED-4C816D6DBAC0}" srcOrd="1" destOrd="0" presId="urn:microsoft.com/office/officeart/2005/8/layout/vList5"/>
    <dgm:cxn modelId="{981A09CB-38B1-458E-927C-97EEFBF1CC50}" type="presParOf" srcId="{9AA078F5-57AC-4B1F-931A-CF7D2116516C}" destId="{AC39225C-CB3B-4CC7-AEDC-D31669F16FE3}" srcOrd="3" destOrd="0" presId="urn:microsoft.com/office/officeart/2005/8/layout/vList5"/>
    <dgm:cxn modelId="{18388682-065C-4093-A70C-FF8281DF3786}" type="presParOf" srcId="{9AA078F5-57AC-4B1F-931A-CF7D2116516C}" destId="{FBAB7232-52CC-46CF-89E0-65D6CADE29B8}" srcOrd="4" destOrd="0" presId="urn:microsoft.com/office/officeart/2005/8/layout/vList5"/>
    <dgm:cxn modelId="{F663FEE4-9F70-4660-87F6-6DD081EC83AD}" type="presParOf" srcId="{FBAB7232-52CC-46CF-89E0-65D6CADE29B8}" destId="{4BCA9485-3C74-4677-AF93-5837CAC97467}" srcOrd="0" destOrd="0" presId="urn:microsoft.com/office/officeart/2005/8/layout/vList5"/>
    <dgm:cxn modelId="{85BF354E-2F34-467F-9169-ECC7387CA24D}" type="presParOf" srcId="{FBAB7232-52CC-46CF-89E0-65D6CADE29B8}" destId="{8E439568-6199-46B8-9471-797DC39FCC4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E02D0-BF2E-46F1-BA65-2EE13AE5D2AF}" type="doc">
      <dgm:prSet loTypeId="urn:microsoft.com/office/officeart/2005/8/layout/radial4" loCatId="relationship" qsTypeId="urn:microsoft.com/office/officeart/2005/8/quickstyle/3d2#1" qsCatId="3D" csTypeId="urn:microsoft.com/office/officeart/2005/8/colors/colorful2" csCatId="colorful" phldr="1"/>
      <dgm:spPr/>
      <dgm:t>
        <a:bodyPr/>
        <a:lstStyle/>
        <a:p>
          <a:endParaRPr lang="zh-CN" altLang="en-US"/>
        </a:p>
      </dgm:t>
    </dgm:pt>
    <dgm:pt modelId="{7C150777-050C-4C1A-A046-C5D5F3EF3250}">
      <dgm:prSet phldrT="[文本]"/>
      <dgm:spPr/>
      <dgm:t>
        <a:bodyPr/>
        <a:lstStyle/>
        <a:p>
          <a:r>
            <a:rPr lang="zh-CN" altLang="en-US" dirty="0" smtClean="0"/>
            <a:t>程序</a:t>
          </a:r>
          <a:endParaRPr lang="zh-CN" altLang="en-US" dirty="0"/>
        </a:p>
      </dgm:t>
    </dgm:pt>
    <dgm:pt modelId="{8C61C66F-E88C-48A9-BE46-70D9E271566F}" type="parTrans" cxnId="{2E39AC15-4A30-461F-AB2F-818D45B7C86D}">
      <dgm:prSet/>
      <dgm:spPr/>
      <dgm:t>
        <a:bodyPr/>
        <a:lstStyle/>
        <a:p>
          <a:endParaRPr lang="zh-CN" altLang="en-US"/>
        </a:p>
      </dgm:t>
    </dgm:pt>
    <dgm:pt modelId="{48AE9FED-1DD0-4CD4-BF1B-4D4AC29276F6}" type="sibTrans" cxnId="{2E39AC15-4A30-461F-AB2F-818D45B7C86D}">
      <dgm:prSet/>
      <dgm:spPr/>
      <dgm:t>
        <a:bodyPr/>
        <a:lstStyle/>
        <a:p>
          <a:endParaRPr lang="zh-CN" altLang="en-US"/>
        </a:p>
      </dgm:t>
    </dgm:pt>
    <dgm:pt modelId="{758ABAA9-8CEF-4889-BC2D-78A47E80BA9E}">
      <dgm:prSet phldrT="[文本]"/>
      <dgm:spPr/>
      <dgm:t>
        <a:bodyPr/>
        <a:lstStyle/>
        <a:p>
          <a:pPr rtl="0"/>
          <a:r>
            <a:rPr lang="zh-CN" altLang="en-US" b="1" dirty="0" smtClean="0"/>
            <a:t>程序一词来自生活，通常指完成某些事情的一种既定方式和过程</a:t>
          </a:r>
          <a:endParaRPr lang="zh-CN" altLang="en-US" b="1" dirty="0"/>
        </a:p>
      </dgm:t>
    </dgm:pt>
    <dgm:pt modelId="{06040516-DE20-4399-B700-8677827AD279}" type="parTrans" cxnId="{00689025-D57E-4612-80FE-2A312E5DC7DC}">
      <dgm:prSet/>
      <dgm:spPr/>
      <dgm:t>
        <a:bodyPr/>
        <a:lstStyle/>
        <a:p>
          <a:endParaRPr lang="zh-CN" altLang="en-US"/>
        </a:p>
      </dgm:t>
    </dgm:pt>
    <dgm:pt modelId="{B5F03A3F-4D9B-4359-9613-493158AB36CC}" type="sibTrans" cxnId="{00689025-D57E-4612-80FE-2A312E5DC7DC}">
      <dgm:prSet/>
      <dgm:spPr/>
      <dgm:t>
        <a:bodyPr/>
        <a:lstStyle/>
        <a:p>
          <a:endParaRPr lang="zh-CN" altLang="en-US"/>
        </a:p>
      </dgm:t>
    </dgm:pt>
    <dgm:pt modelId="{82E16DD6-A60B-4192-B74F-DF6BD6319BF9}">
      <dgm:prSet/>
      <dgm:spPr/>
      <dgm:t>
        <a:bodyPr/>
        <a:lstStyle/>
        <a:p>
          <a:pPr rtl="0"/>
          <a:r>
            <a:rPr lang="zh-CN" altLang="en-US" b="1" dirty="0" smtClean="0"/>
            <a:t>可以将程序看成对一系列动作的执行过程的描述 </a:t>
          </a:r>
          <a:endParaRPr lang="en-US" b="1" dirty="0"/>
        </a:p>
      </dgm:t>
    </dgm:pt>
    <dgm:pt modelId="{71B26884-7CED-4905-B402-58B000CE47EA}" type="parTrans" cxnId="{BBF84D65-3852-4A57-8E8C-394301C7D252}">
      <dgm:prSet/>
      <dgm:spPr/>
      <dgm:t>
        <a:bodyPr/>
        <a:lstStyle/>
        <a:p>
          <a:endParaRPr lang="zh-CN" altLang="en-US"/>
        </a:p>
      </dgm:t>
    </dgm:pt>
    <dgm:pt modelId="{1985646C-93AE-4CE0-B97F-AE47CBAE33D7}" type="sibTrans" cxnId="{BBF84D65-3852-4A57-8E8C-394301C7D252}">
      <dgm:prSet/>
      <dgm:spPr/>
      <dgm:t>
        <a:bodyPr/>
        <a:lstStyle/>
        <a:p>
          <a:endParaRPr lang="zh-CN" altLang="en-US"/>
        </a:p>
      </dgm:t>
    </dgm:pt>
    <dgm:pt modelId="{B62FDB3B-2127-4150-BEC7-09C86B2F7B4D}" type="pres">
      <dgm:prSet presAssocID="{BC6E02D0-BF2E-46F1-BA65-2EE13AE5D2AF}" presName="cycle" presStyleCnt="0">
        <dgm:presLayoutVars>
          <dgm:chMax val="1"/>
          <dgm:dir/>
          <dgm:animLvl val="ctr"/>
          <dgm:resizeHandles val="exact"/>
        </dgm:presLayoutVars>
      </dgm:prSet>
      <dgm:spPr/>
      <dgm:t>
        <a:bodyPr/>
        <a:lstStyle/>
        <a:p>
          <a:endParaRPr lang="zh-CN" altLang="en-US"/>
        </a:p>
      </dgm:t>
    </dgm:pt>
    <dgm:pt modelId="{B949CBCD-8221-4472-A98F-444C19410FE4}" type="pres">
      <dgm:prSet presAssocID="{7C150777-050C-4C1A-A046-C5D5F3EF3250}" presName="centerShape" presStyleLbl="node0" presStyleIdx="0" presStyleCnt="1" custScaleX="61298" custScaleY="57423" custLinFactNeighborY="-28143"/>
      <dgm:spPr/>
      <dgm:t>
        <a:bodyPr/>
        <a:lstStyle/>
        <a:p>
          <a:endParaRPr lang="zh-CN" altLang="en-US"/>
        </a:p>
      </dgm:t>
    </dgm:pt>
    <dgm:pt modelId="{DA4E525F-2D46-45C0-B24F-2A0D3AAE3EF4}" type="pres">
      <dgm:prSet presAssocID="{06040516-DE20-4399-B700-8677827AD279}" presName="parTrans" presStyleLbl="bgSibTrans2D1" presStyleIdx="0" presStyleCnt="2" custAng="10755029" custScaleX="29549" custLinFactNeighborX="40189"/>
      <dgm:spPr/>
      <dgm:t>
        <a:bodyPr/>
        <a:lstStyle/>
        <a:p>
          <a:endParaRPr lang="zh-CN" altLang="en-US"/>
        </a:p>
      </dgm:t>
    </dgm:pt>
    <dgm:pt modelId="{49D6756A-51DE-4170-B1D1-B0DF7D6BD6C2}" type="pres">
      <dgm:prSet presAssocID="{758ABAA9-8CEF-4889-BC2D-78A47E80BA9E}" presName="node" presStyleLbl="node1" presStyleIdx="0" presStyleCnt="2" custScaleX="125680" custScaleY="126481" custRadScaleRad="98767" custRadScaleInc="255">
        <dgm:presLayoutVars>
          <dgm:bulletEnabled val="1"/>
        </dgm:presLayoutVars>
      </dgm:prSet>
      <dgm:spPr/>
      <dgm:t>
        <a:bodyPr/>
        <a:lstStyle/>
        <a:p>
          <a:endParaRPr lang="zh-CN" altLang="en-US"/>
        </a:p>
      </dgm:t>
    </dgm:pt>
    <dgm:pt modelId="{B86E17A1-0A45-4748-8F0C-B5F244085820}" type="pres">
      <dgm:prSet presAssocID="{71B26884-7CED-4905-B402-58B000CE47EA}" presName="parTrans" presStyleLbl="bgSibTrans2D1" presStyleIdx="1" presStyleCnt="2" custFlipHor="1" custScaleX="29095" custLinFactNeighborX="-40130"/>
      <dgm:spPr/>
      <dgm:t>
        <a:bodyPr/>
        <a:lstStyle/>
        <a:p>
          <a:endParaRPr lang="zh-CN" altLang="en-US"/>
        </a:p>
      </dgm:t>
    </dgm:pt>
    <dgm:pt modelId="{C96F075B-2C08-4F59-B92F-F36A8928695C}" type="pres">
      <dgm:prSet presAssocID="{82E16DD6-A60B-4192-B74F-DF6BD6319BF9}" presName="node" presStyleLbl="node1" presStyleIdx="1" presStyleCnt="2" custScaleX="132067" custScaleY="140683">
        <dgm:presLayoutVars>
          <dgm:bulletEnabled val="1"/>
        </dgm:presLayoutVars>
      </dgm:prSet>
      <dgm:spPr/>
      <dgm:t>
        <a:bodyPr/>
        <a:lstStyle/>
        <a:p>
          <a:endParaRPr lang="zh-CN" altLang="en-US"/>
        </a:p>
      </dgm:t>
    </dgm:pt>
  </dgm:ptLst>
  <dgm:cxnLst>
    <dgm:cxn modelId="{F722321D-50B3-49F4-8A45-93D307CE7A3E}" type="presOf" srcId="{71B26884-7CED-4905-B402-58B000CE47EA}" destId="{B86E17A1-0A45-4748-8F0C-B5F244085820}" srcOrd="0" destOrd="0" presId="urn:microsoft.com/office/officeart/2005/8/layout/radial4"/>
    <dgm:cxn modelId="{00689025-D57E-4612-80FE-2A312E5DC7DC}" srcId="{7C150777-050C-4C1A-A046-C5D5F3EF3250}" destId="{758ABAA9-8CEF-4889-BC2D-78A47E80BA9E}" srcOrd="0" destOrd="0" parTransId="{06040516-DE20-4399-B700-8677827AD279}" sibTransId="{B5F03A3F-4D9B-4359-9613-493158AB36CC}"/>
    <dgm:cxn modelId="{0711F3A4-E034-49EB-88DB-4E0273BF4058}" type="presOf" srcId="{06040516-DE20-4399-B700-8677827AD279}" destId="{DA4E525F-2D46-45C0-B24F-2A0D3AAE3EF4}" srcOrd="0" destOrd="0" presId="urn:microsoft.com/office/officeart/2005/8/layout/radial4"/>
    <dgm:cxn modelId="{2C34D9DB-A99E-4B1E-AF8C-29DEC7054237}" type="presOf" srcId="{7C150777-050C-4C1A-A046-C5D5F3EF3250}" destId="{B949CBCD-8221-4472-A98F-444C19410FE4}" srcOrd="0" destOrd="0" presId="urn:microsoft.com/office/officeart/2005/8/layout/radial4"/>
    <dgm:cxn modelId="{12D94E7E-6E42-4762-8489-63D9A04429A1}" type="presOf" srcId="{758ABAA9-8CEF-4889-BC2D-78A47E80BA9E}" destId="{49D6756A-51DE-4170-B1D1-B0DF7D6BD6C2}" srcOrd="0" destOrd="0" presId="urn:microsoft.com/office/officeart/2005/8/layout/radial4"/>
    <dgm:cxn modelId="{C65757E7-622F-4FCA-8733-DD7342EF596A}" type="presOf" srcId="{82E16DD6-A60B-4192-B74F-DF6BD6319BF9}" destId="{C96F075B-2C08-4F59-B92F-F36A8928695C}" srcOrd="0" destOrd="0" presId="urn:microsoft.com/office/officeart/2005/8/layout/radial4"/>
    <dgm:cxn modelId="{2E39AC15-4A30-461F-AB2F-818D45B7C86D}" srcId="{BC6E02D0-BF2E-46F1-BA65-2EE13AE5D2AF}" destId="{7C150777-050C-4C1A-A046-C5D5F3EF3250}" srcOrd="0" destOrd="0" parTransId="{8C61C66F-E88C-48A9-BE46-70D9E271566F}" sibTransId="{48AE9FED-1DD0-4CD4-BF1B-4D4AC29276F6}"/>
    <dgm:cxn modelId="{BBF84D65-3852-4A57-8E8C-394301C7D252}" srcId="{7C150777-050C-4C1A-A046-C5D5F3EF3250}" destId="{82E16DD6-A60B-4192-B74F-DF6BD6319BF9}" srcOrd="1" destOrd="0" parTransId="{71B26884-7CED-4905-B402-58B000CE47EA}" sibTransId="{1985646C-93AE-4CE0-B97F-AE47CBAE33D7}"/>
    <dgm:cxn modelId="{8C2B0D68-A097-4B64-AC98-3A3409B1FDFF}" type="presOf" srcId="{BC6E02D0-BF2E-46F1-BA65-2EE13AE5D2AF}" destId="{B62FDB3B-2127-4150-BEC7-09C86B2F7B4D}" srcOrd="0" destOrd="0" presId="urn:microsoft.com/office/officeart/2005/8/layout/radial4"/>
    <dgm:cxn modelId="{55E963C8-E630-4EBA-AD41-D65CD6449565}" type="presParOf" srcId="{B62FDB3B-2127-4150-BEC7-09C86B2F7B4D}" destId="{B949CBCD-8221-4472-A98F-444C19410FE4}" srcOrd="0" destOrd="0" presId="urn:microsoft.com/office/officeart/2005/8/layout/radial4"/>
    <dgm:cxn modelId="{67A683E4-7194-4290-808D-D790EC95A86F}" type="presParOf" srcId="{B62FDB3B-2127-4150-BEC7-09C86B2F7B4D}" destId="{DA4E525F-2D46-45C0-B24F-2A0D3AAE3EF4}" srcOrd="1" destOrd="0" presId="urn:microsoft.com/office/officeart/2005/8/layout/radial4"/>
    <dgm:cxn modelId="{FE48F997-0737-4E00-B24C-CD94D706A49C}" type="presParOf" srcId="{B62FDB3B-2127-4150-BEC7-09C86B2F7B4D}" destId="{49D6756A-51DE-4170-B1D1-B0DF7D6BD6C2}" srcOrd="2" destOrd="0" presId="urn:microsoft.com/office/officeart/2005/8/layout/radial4"/>
    <dgm:cxn modelId="{96B05699-E134-4F39-9628-2200A7953BF2}" type="presParOf" srcId="{B62FDB3B-2127-4150-BEC7-09C86B2F7B4D}" destId="{B86E17A1-0A45-4748-8F0C-B5F244085820}" srcOrd="3" destOrd="0" presId="urn:microsoft.com/office/officeart/2005/8/layout/radial4"/>
    <dgm:cxn modelId="{073470C3-D6C2-46C8-88A1-4E1FDBE4947D}" type="presParOf" srcId="{B62FDB3B-2127-4150-BEC7-09C86B2F7B4D}" destId="{C96F075B-2C08-4F59-B92F-F36A8928695C}" srcOrd="4"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E1AD12-5113-4DC1-820E-CDC2995E8A6F}" type="doc">
      <dgm:prSet loTypeId="urn:microsoft.com/office/officeart/2005/8/layout/process4" loCatId="process" qsTypeId="urn:microsoft.com/office/officeart/2005/8/quickstyle/simple5" qsCatId="simple" csTypeId="urn:microsoft.com/office/officeart/2005/8/colors/colorful2" csCatId="colorful" phldr="1"/>
      <dgm:spPr/>
      <dgm:t>
        <a:bodyPr/>
        <a:lstStyle/>
        <a:p>
          <a:endParaRPr lang="zh-CN" altLang="en-US"/>
        </a:p>
      </dgm:t>
    </dgm:pt>
    <dgm:pt modelId="{23F9A359-6017-4A8A-8A71-439965ED72D2}">
      <dgm:prSet/>
      <dgm:spPr/>
      <dgm:t>
        <a:bodyPr/>
        <a:lstStyle/>
        <a:p>
          <a:pPr rtl="0"/>
          <a:r>
            <a:rPr lang="zh-CN" b="1" dirty="0" smtClean="0"/>
            <a:t>使用记事本编辑源程序，以</a:t>
          </a:r>
          <a:r>
            <a:rPr lang="en-US" b="1" dirty="0" smtClean="0"/>
            <a:t>.java</a:t>
          </a:r>
          <a:r>
            <a:rPr lang="zh-CN" b="1" dirty="0" smtClean="0"/>
            <a:t>为后缀名保存</a:t>
          </a:r>
          <a:endParaRPr lang="en-US" b="1" dirty="0"/>
        </a:p>
      </dgm:t>
    </dgm:pt>
    <dgm:pt modelId="{94A4930B-82CA-469A-859E-1662DFD2221B}" type="parTrans" cxnId="{FFB0AD5B-95BD-44B0-9922-E4159EABDFCB}">
      <dgm:prSet/>
      <dgm:spPr/>
      <dgm:t>
        <a:bodyPr/>
        <a:lstStyle/>
        <a:p>
          <a:endParaRPr lang="zh-CN" altLang="en-US"/>
        </a:p>
      </dgm:t>
    </dgm:pt>
    <dgm:pt modelId="{E2AF1A64-DAD2-463C-A30E-3BDEAF19CA82}" type="sibTrans" cxnId="{FFB0AD5B-95BD-44B0-9922-E4159EABDFCB}">
      <dgm:prSet/>
      <dgm:spPr/>
      <dgm:t>
        <a:bodyPr/>
        <a:lstStyle/>
        <a:p>
          <a:endParaRPr lang="zh-CN" altLang="en-US"/>
        </a:p>
      </dgm:t>
    </dgm:pt>
    <dgm:pt modelId="{60B7A184-E85E-42F2-8DD9-745FDE2F7A38}">
      <dgm:prSet/>
      <dgm:spPr/>
      <dgm:t>
        <a:bodyPr/>
        <a:lstStyle/>
        <a:p>
          <a:pPr rtl="0"/>
          <a:r>
            <a:rPr lang="zh-CN" b="1" dirty="0" smtClean="0"/>
            <a:t>使用</a:t>
          </a:r>
          <a:r>
            <a:rPr lang="en-US" b="1" dirty="0" err="1" smtClean="0"/>
            <a:t>javac</a:t>
          </a:r>
          <a:r>
            <a:rPr lang="zh-CN" b="1" dirty="0" smtClean="0"/>
            <a:t>命令编译</a:t>
          </a:r>
          <a:r>
            <a:rPr lang="en-US" b="1" dirty="0" smtClean="0"/>
            <a:t>.java</a:t>
          </a:r>
          <a:r>
            <a:rPr lang="zh-CN" b="1" dirty="0" smtClean="0"/>
            <a:t>文件，生成</a:t>
          </a:r>
          <a:r>
            <a:rPr lang="en-US" b="1" dirty="0" smtClean="0"/>
            <a:t>.class</a:t>
          </a:r>
          <a:r>
            <a:rPr lang="zh-CN" b="1" dirty="0" smtClean="0"/>
            <a:t>文件</a:t>
          </a:r>
          <a:endParaRPr lang="en-US" b="1" dirty="0"/>
        </a:p>
      </dgm:t>
    </dgm:pt>
    <dgm:pt modelId="{97B743D5-2D3C-44C6-BE00-E72D8908A3B5}" type="parTrans" cxnId="{622E0605-AD38-4D78-9034-0A12BD6BEB7C}">
      <dgm:prSet/>
      <dgm:spPr/>
      <dgm:t>
        <a:bodyPr/>
        <a:lstStyle/>
        <a:p>
          <a:endParaRPr lang="zh-CN" altLang="en-US"/>
        </a:p>
      </dgm:t>
    </dgm:pt>
    <dgm:pt modelId="{62D3E85F-315A-4119-AE6E-AA15CAC4B4B6}" type="sibTrans" cxnId="{622E0605-AD38-4D78-9034-0A12BD6BEB7C}">
      <dgm:prSet/>
      <dgm:spPr/>
      <dgm:t>
        <a:bodyPr/>
        <a:lstStyle/>
        <a:p>
          <a:endParaRPr lang="zh-CN" altLang="en-US"/>
        </a:p>
      </dgm:t>
    </dgm:pt>
    <dgm:pt modelId="{9BB3CAC4-96F1-4309-8F30-61051E5E48C2}">
      <dgm:prSet/>
      <dgm:spPr/>
      <dgm:t>
        <a:bodyPr/>
        <a:lstStyle/>
        <a:p>
          <a:pPr rtl="0"/>
          <a:r>
            <a:rPr lang="zh-CN" b="1" dirty="0" smtClean="0"/>
            <a:t>使用</a:t>
          </a:r>
          <a:r>
            <a:rPr lang="en-US" b="1" dirty="0" smtClean="0"/>
            <a:t>java</a:t>
          </a:r>
          <a:r>
            <a:rPr lang="zh-CN" b="1" dirty="0" smtClean="0"/>
            <a:t>命令运行</a:t>
          </a:r>
          <a:r>
            <a:rPr lang="en-US" b="1" dirty="0" smtClean="0"/>
            <a:t>.class</a:t>
          </a:r>
          <a:r>
            <a:rPr lang="zh-CN" b="1" dirty="0" smtClean="0"/>
            <a:t>文件，输出程序结果 </a:t>
          </a:r>
          <a:endParaRPr lang="zh-CN" b="1" dirty="0"/>
        </a:p>
      </dgm:t>
    </dgm:pt>
    <dgm:pt modelId="{11CB40CC-83F4-472A-9CF3-0D01D523FD8A}" type="parTrans" cxnId="{0EC969A3-FE85-4CF5-8E67-F9A639C3F266}">
      <dgm:prSet/>
      <dgm:spPr/>
      <dgm:t>
        <a:bodyPr/>
        <a:lstStyle/>
        <a:p>
          <a:endParaRPr lang="zh-CN" altLang="en-US"/>
        </a:p>
      </dgm:t>
    </dgm:pt>
    <dgm:pt modelId="{33C85A28-2F02-4EFE-BC88-9B316DF94195}" type="sibTrans" cxnId="{0EC969A3-FE85-4CF5-8E67-F9A639C3F266}">
      <dgm:prSet/>
      <dgm:spPr/>
      <dgm:t>
        <a:bodyPr/>
        <a:lstStyle/>
        <a:p>
          <a:endParaRPr lang="zh-CN" altLang="en-US"/>
        </a:p>
      </dgm:t>
    </dgm:pt>
    <dgm:pt modelId="{1A5D7D04-3B15-47F2-BCE5-8DE4C091CA6C}" type="pres">
      <dgm:prSet presAssocID="{E3E1AD12-5113-4DC1-820E-CDC2995E8A6F}" presName="Name0" presStyleCnt="0">
        <dgm:presLayoutVars>
          <dgm:dir/>
          <dgm:animLvl val="lvl"/>
          <dgm:resizeHandles val="exact"/>
        </dgm:presLayoutVars>
      </dgm:prSet>
      <dgm:spPr/>
      <dgm:t>
        <a:bodyPr/>
        <a:lstStyle/>
        <a:p>
          <a:endParaRPr lang="zh-CN" altLang="en-US"/>
        </a:p>
      </dgm:t>
    </dgm:pt>
    <dgm:pt modelId="{5F5B323F-9E5B-4273-9855-7AD9C2708D47}" type="pres">
      <dgm:prSet presAssocID="{9BB3CAC4-96F1-4309-8F30-61051E5E48C2}" presName="boxAndChildren" presStyleCnt="0"/>
      <dgm:spPr/>
      <dgm:t>
        <a:bodyPr/>
        <a:lstStyle/>
        <a:p>
          <a:endParaRPr lang="en-US"/>
        </a:p>
      </dgm:t>
    </dgm:pt>
    <dgm:pt modelId="{17B93FE7-8B50-4F1B-B6F3-D69DE033801E}" type="pres">
      <dgm:prSet presAssocID="{9BB3CAC4-96F1-4309-8F30-61051E5E48C2}" presName="parentTextBox" presStyleLbl="node1" presStyleIdx="0" presStyleCnt="3"/>
      <dgm:spPr/>
      <dgm:t>
        <a:bodyPr/>
        <a:lstStyle/>
        <a:p>
          <a:endParaRPr lang="zh-CN" altLang="en-US"/>
        </a:p>
      </dgm:t>
    </dgm:pt>
    <dgm:pt modelId="{DE6F81A6-1782-4939-B5F5-10DD7E144FAB}" type="pres">
      <dgm:prSet presAssocID="{62D3E85F-315A-4119-AE6E-AA15CAC4B4B6}" presName="sp" presStyleCnt="0"/>
      <dgm:spPr/>
      <dgm:t>
        <a:bodyPr/>
        <a:lstStyle/>
        <a:p>
          <a:endParaRPr lang="en-US"/>
        </a:p>
      </dgm:t>
    </dgm:pt>
    <dgm:pt modelId="{DCC72CC0-47A7-418D-A792-B8F80BFEB1A4}" type="pres">
      <dgm:prSet presAssocID="{60B7A184-E85E-42F2-8DD9-745FDE2F7A38}" presName="arrowAndChildren" presStyleCnt="0"/>
      <dgm:spPr/>
      <dgm:t>
        <a:bodyPr/>
        <a:lstStyle/>
        <a:p>
          <a:endParaRPr lang="en-US"/>
        </a:p>
      </dgm:t>
    </dgm:pt>
    <dgm:pt modelId="{9A40093F-E088-4874-9E2C-7048AC36AE95}" type="pres">
      <dgm:prSet presAssocID="{60B7A184-E85E-42F2-8DD9-745FDE2F7A38}" presName="parentTextArrow" presStyleLbl="node1" presStyleIdx="1" presStyleCnt="3"/>
      <dgm:spPr/>
      <dgm:t>
        <a:bodyPr/>
        <a:lstStyle/>
        <a:p>
          <a:endParaRPr lang="zh-CN" altLang="en-US"/>
        </a:p>
      </dgm:t>
    </dgm:pt>
    <dgm:pt modelId="{1BA5F120-D70C-4798-9300-5C09BA311D4A}" type="pres">
      <dgm:prSet presAssocID="{E2AF1A64-DAD2-463C-A30E-3BDEAF19CA82}" presName="sp" presStyleCnt="0"/>
      <dgm:spPr/>
      <dgm:t>
        <a:bodyPr/>
        <a:lstStyle/>
        <a:p>
          <a:endParaRPr lang="en-US"/>
        </a:p>
      </dgm:t>
    </dgm:pt>
    <dgm:pt modelId="{59A1CAC1-73A1-4A33-99E6-508A772CE34B}" type="pres">
      <dgm:prSet presAssocID="{23F9A359-6017-4A8A-8A71-439965ED72D2}" presName="arrowAndChildren" presStyleCnt="0"/>
      <dgm:spPr/>
      <dgm:t>
        <a:bodyPr/>
        <a:lstStyle/>
        <a:p>
          <a:endParaRPr lang="en-US"/>
        </a:p>
      </dgm:t>
    </dgm:pt>
    <dgm:pt modelId="{5BDD4184-434D-4FD5-8459-72293944392D}" type="pres">
      <dgm:prSet presAssocID="{23F9A359-6017-4A8A-8A71-439965ED72D2}" presName="parentTextArrow" presStyleLbl="node1" presStyleIdx="2" presStyleCnt="3"/>
      <dgm:spPr/>
      <dgm:t>
        <a:bodyPr/>
        <a:lstStyle/>
        <a:p>
          <a:endParaRPr lang="zh-CN" altLang="en-US"/>
        </a:p>
      </dgm:t>
    </dgm:pt>
  </dgm:ptLst>
  <dgm:cxnLst>
    <dgm:cxn modelId="{A84E398B-4B95-4DD7-9D90-91A6BAF11ACB}" type="presOf" srcId="{60B7A184-E85E-42F2-8DD9-745FDE2F7A38}" destId="{9A40093F-E088-4874-9E2C-7048AC36AE95}" srcOrd="0" destOrd="0" presId="urn:microsoft.com/office/officeart/2005/8/layout/process4"/>
    <dgm:cxn modelId="{3A283ED4-C689-4EA5-BF69-D10AAF4F6F27}" type="presOf" srcId="{E3E1AD12-5113-4DC1-820E-CDC2995E8A6F}" destId="{1A5D7D04-3B15-47F2-BCE5-8DE4C091CA6C}" srcOrd="0" destOrd="0" presId="urn:microsoft.com/office/officeart/2005/8/layout/process4"/>
    <dgm:cxn modelId="{622E0605-AD38-4D78-9034-0A12BD6BEB7C}" srcId="{E3E1AD12-5113-4DC1-820E-CDC2995E8A6F}" destId="{60B7A184-E85E-42F2-8DD9-745FDE2F7A38}" srcOrd="1" destOrd="0" parTransId="{97B743D5-2D3C-44C6-BE00-E72D8908A3B5}" sibTransId="{62D3E85F-315A-4119-AE6E-AA15CAC4B4B6}"/>
    <dgm:cxn modelId="{0EC969A3-FE85-4CF5-8E67-F9A639C3F266}" srcId="{E3E1AD12-5113-4DC1-820E-CDC2995E8A6F}" destId="{9BB3CAC4-96F1-4309-8F30-61051E5E48C2}" srcOrd="2" destOrd="0" parTransId="{11CB40CC-83F4-472A-9CF3-0D01D523FD8A}" sibTransId="{33C85A28-2F02-4EFE-BC88-9B316DF94195}"/>
    <dgm:cxn modelId="{4C7343BF-AA85-4564-A67D-CA6BD7B321C4}" type="presOf" srcId="{9BB3CAC4-96F1-4309-8F30-61051E5E48C2}" destId="{17B93FE7-8B50-4F1B-B6F3-D69DE033801E}" srcOrd="0" destOrd="0" presId="urn:microsoft.com/office/officeart/2005/8/layout/process4"/>
    <dgm:cxn modelId="{01881D30-BB96-43B1-96C6-0FC10BB2A021}" type="presOf" srcId="{23F9A359-6017-4A8A-8A71-439965ED72D2}" destId="{5BDD4184-434D-4FD5-8459-72293944392D}" srcOrd="0" destOrd="0" presId="urn:microsoft.com/office/officeart/2005/8/layout/process4"/>
    <dgm:cxn modelId="{FFB0AD5B-95BD-44B0-9922-E4159EABDFCB}" srcId="{E3E1AD12-5113-4DC1-820E-CDC2995E8A6F}" destId="{23F9A359-6017-4A8A-8A71-439965ED72D2}" srcOrd="0" destOrd="0" parTransId="{94A4930B-82CA-469A-859E-1662DFD2221B}" sibTransId="{E2AF1A64-DAD2-463C-A30E-3BDEAF19CA82}"/>
    <dgm:cxn modelId="{29D777E7-A5CE-464F-A205-CEAF0D57EEE6}" type="presParOf" srcId="{1A5D7D04-3B15-47F2-BCE5-8DE4C091CA6C}" destId="{5F5B323F-9E5B-4273-9855-7AD9C2708D47}" srcOrd="0" destOrd="0" presId="urn:microsoft.com/office/officeart/2005/8/layout/process4"/>
    <dgm:cxn modelId="{7C27BFA4-A6F4-4392-A9A3-1964DAB5965B}" type="presParOf" srcId="{5F5B323F-9E5B-4273-9855-7AD9C2708D47}" destId="{17B93FE7-8B50-4F1B-B6F3-D69DE033801E}" srcOrd="0" destOrd="0" presId="urn:microsoft.com/office/officeart/2005/8/layout/process4"/>
    <dgm:cxn modelId="{B49C7F82-C87C-4982-BC2B-90F4286EDB77}" type="presParOf" srcId="{1A5D7D04-3B15-47F2-BCE5-8DE4C091CA6C}" destId="{DE6F81A6-1782-4939-B5F5-10DD7E144FAB}" srcOrd="1" destOrd="0" presId="urn:microsoft.com/office/officeart/2005/8/layout/process4"/>
    <dgm:cxn modelId="{8E91C771-EEB3-427D-81A5-E4CC09D4358F}" type="presParOf" srcId="{1A5D7D04-3B15-47F2-BCE5-8DE4C091CA6C}" destId="{DCC72CC0-47A7-418D-A792-B8F80BFEB1A4}" srcOrd="2" destOrd="0" presId="urn:microsoft.com/office/officeart/2005/8/layout/process4"/>
    <dgm:cxn modelId="{3B1326D3-7B47-486D-B005-0836AFF22FFD}" type="presParOf" srcId="{DCC72CC0-47A7-418D-A792-B8F80BFEB1A4}" destId="{9A40093F-E088-4874-9E2C-7048AC36AE95}" srcOrd="0" destOrd="0" presId="urn:microsoft.com/office/officeart/2005/8/layout/process4"/>
    <dgm:cxn modelId="{6541F1A3-FB71-4595-BE8D-74476B204EC9}" type="presParOf" srcId="{1A5D7D04-3B15-47F2-BCE5-8DE4C091CA6C}" destId="{1BA5F120-D70C-4798-9300-5C09BA311D4A}" srcOrd="3" destOrd="0" presId="urn:microsoft.com/office/officeart/2005/8/layout/process4"/>
    <dgm:cxn modelId="{C01EC5BF-7417-4EB9-86F4-8B50E0DA5823}" type="presParOf" srcId="{1A5D7D04-3B15-47F2-BCE5-8DE4C091CA6C}" destId="{59A1CAC1-73A1-4A33-99E6-508A772CE34B}" srcOrd="4" destOrd="0" presId="urn:microsoft.com/office/officeart/2005/8/layout/process4"/>
    <dgm:cxn modelId="{B77859E8-8F7C-4746-A537-B3AB96433DBF}" type="presParOf" srcId="{59A1CAC1-73A1-4A33-99E6-508A772CE34B}" destId="{5BDD4184-434D-4FD5-8459-72293944392D}"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zh-CN" altLang="en-US" sz="2400" b="1" dirty="0" smtClean="0"/>
            <a:t>      一行只写一条语句</a:t>
          </a:r>
          <a:endParaRPr lang="zh-CN" altLang="en-US" sz="2400" b="1" dirty="0"/>
        </a:p>
      </dgm:t>
    </dgm:pt>
    <dgm:pt modelId="{61EB136B-22C3-4EC3-B21D-C6354F671EC5}" type="sibTrans" cxnId="{C757B789-E4B2-4BD1-8CE1-257CE501563E}">
      <dgm:prSet/>
      <dgm:spPr/>
      <dgm:t>
        <a:bodyPr/>
        <a:lstStyle/>
        <a:p>
          <a:endParaRPr lang="zh-CN" altLang="en-US" b="1"/>
        </a:p>
      </dgm:t>
    </dgm:pt>
    <dgm:pt modelId="{FDDB8B70-BFB8-41A6-9AB3-6E26F073E03C}" type="parTrans" cxnId="{C757B789-E4B2-4BD1-8CE1-257CE501563E}">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t>
        <a:bodyPr/>
        <a:lstStyle/>
        <a:p>
          <a:endParaRPr lang="zh-CN" altLang="en-US"/>
        </a:p>
      </dgm:t>
    </dgm:pt>
  </dgm:ptLst>
  <dgm:cxnLst>
    <dgm:cxn modelId="{C099B2D3-008F-4536-A042-5587C65A8ED9}" type="presOf" srcId="{1A2E6AC9-8376-43BB-ABC9-EE6E59C57037}" destId="{09B5AA69-B89D-42A7-83BE-C70679FA2039}" srcOrd="0" destOrd="0" presId="urn:microsoft.com/office/officeart/2005/8/layout/hChevron3"/>
    <dgm:cxn modelId="{DAFD5347-F224-4632-9C75-F4E52F659C1A}" type="presOf" srcId="{A27FDA20-5FEB-40B0-9085-08FCE7192649}" destId="{5E3D27E7-5169-496E-98D0-82569438029E}"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C5EAFBA9-F4E4-47ED-8F72-54DD76E34AC6}"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zh-CN" altLang="en-US" sz="2400" b="1" dirty="0" smtClean="0"/>
            <a:t>      类名使用</a:t>
          </a:r>
          <a:r>
            <a:rPr lang="en-US" altLang="en-US" sz="2400" b="1" dirty="0" smtClean="0"/>
            <a:t>public</a:t>
          </a:r>
          <a:r>
            <a:rPr lang="zh-CN" altLang="en-US" sz="2400" b="1" dirty="0" smtClean="0"/>
            <a:t>修饰</a:t>
          </a:r>
          <a:endParaRPr lang="zh-CN" altLang="en-US" sz="2400" b="1" dirty="0"/>
        </a:p>
      </dgm:t>
    </dgm:pt>
    <dgm:pt modelId="{61EB136B-22C3-4EC3-B21D-C6354F671EC5}" type="sibTrans" cxnId="{C757B789-E4B2-4BD1-8CE1-257CE501563E}">
      <dgm:prSet/>
      <dgm:spPr/>
      <dgm:t>
        <a:bodyPr/>
        <a:lstStyle/>
        <a:p>
          <a:endParaRPr lang="zh-CN" altLang="en-US" b="1"/>
        </a:p>
      </dgm:t>
    </dgm:pt>
    <dgm:pt modelId="{FDDB8B70-BFB8-41A6-9AB3-6E26F073E03C}" type="parTrans" cxnId="{C757B789-E4B2-4BD1-8CE1-257CE501563E}">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t>
        <a:bodyPr/>
        <a:lstStyle/>
        <a:p>
          <a:endParaRPr lang="zh-CN" altLang="en-US"/>
        </a:p>
      </dgm:t>
    </dgm:pt>
  </dgm:ptLst>
  <dgm:cxnLst>
    <dgm:cxn modelId="{1253C94C-1255-4B1C-AC21-86113FE5198D}"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A07F06DB-756D-4ECE-8227-181D6749CF96}" type="presOf" srcId="{A27FDA20-5FEB-40B0-9085-08FCE7192649}" destId="{5E3D27E7-5169-496E-98D0-82569438029E}" srcOrd="0" destOrd="0" presId="urn:microsoft.com/office/officeart/2005/8/layout/hChevron3"/>
    <dgm:cxn modelId="{9FF74DF6-8281-477B-BA52-362480664625}"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zh-CN" altLang="en-US" sz="2400" b="1" dirty="0" smtClean="0"/>
            <a:t>      代码缩进</a:t>
          </a:r>
          <a:endParaRPr lang="zh-CN" altLang="en-US" sz="2400" b="1" dirty="0"/>
        </a:p>
      </dgm:t>
    </dgm:pt>
    <dgm:pt modelId="{61EB136B-22C3-4EC3-B21D-C6354F671EC5}" type="sibTrans" cxnId="{C757B789-E4B2-4BD1-8CE1-257CE501563E}">
      <dgm:prSet/>
      <dgm:spPr/>
      <dgm:t>
        <a:bodyPr/>
        <a:lstStyle/>
        <a:p>
          <a:endParaRPr lang="zh-CN" altLang="en-US" b="1"/>
        </a:p>
      </dgm:t>
    </dgm:pt>
    <dgm:pt modelId="{FDDB8B70-BFB8-41A6-9AB3-6E26F073E03C}" type="parTrans" cxnId="{C757B789-E4B2-4BD1-8CE1-257CE501563E}">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t>
        <a:bodyPr/>
        <a:lstStyle/>
        <a:p>
          <a:endParaRPr lang="zh-CN" altLang="en-US"/>
        </a:p>
      </dgm:t>
    </dgm:pt>
  </dgm:ptLst>
  <dgm:cxnLst>
    <dgm:cxn modelId="{C757B789-E4B2-4BD1-8CE1-257CE501563E}" srcId="{A27FDA20-5FEB-40B0-9085-08FCE7192649}" destId="{1A2E6AC9-8376-43BB-ABC9-EE6E59C57037}" srcOrd="0" destOrd="0" parTransId="{FDDB8B70-BFB8-41A6-9AB3-6E26F073E03C}" sibTransId="{61EB136B-22C3-4EC3-B21D-C6354F671EC5}"/>
    <dgm:cxn modelId="{A59C8B0D-7F52-42F1-8D06-065AD6E95623}" type="presOf" srcId="{A27FDA20-5FEB-40B0-9085-08FCE7192649}" destId="{5E3D27E7-5169-496E-98D0-82569438029E}" srcOrd="0" destOrd="0" presId="urn:microsoft.com/office/officeart/2005/8/layout/hChevron3"/>
    <dgm:cxn modelId="{4A2B8527-DE0B-4E11-8E90-20A7FE9960A6}" type="presOf" srcId="{1A2E6AC9-8376-43BB-ABC9-EE6E59C57037}" destId="{09B5AA69-B89D-42A7-83BE-C70679FA2039}" srcOrd="0" destOrd="0" presId="urn:microsoft.com/office/officeart/2005/8/layout/hChevron3"/>
    <dgm:cxn modelId="{D3EB1744-8394-429A-B26A-3BA8781FEF7E}"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zh-CN" altLang="en-US" sz="2400" b="1" dirty="0" smtClean="0"/>
            <a:t>      </a:t>
          </a:r>
          <a:r>
            <a:rPr lang="en-US" altLang="zh-CN" sz="2400" b="1" dirty="0" smtClean="0"/>
            <a:t>{ }</a:t>
          </a:r>
          <a:r>
            <a:rPr lang="zh-CN" altLang="en-US" sz="2400" b="1" dirty="0" smtClean="0"/>
            <a:t>的使用及位置</a:t>
          </a:r>
          <a:endParaRPr lang="zh-CN" altLang="en-US" sz="2400" b="1" dirty="0"/>
        </a:p>
      </dgm:t>
    </dgm:pt>
    <dgm:pt modelId="{61EB136B-22C3-4EC3-B21D-C6354F671EC5}" type="sibTrans" cxnId="{C757B789-E4B2-4BD1-8CE1-257CE501563E}">
      <dgm:prSet/>
      <dgm:spPr/>
      <dgm:t>
        <a:bodyPr/>
        <a:lstStyle/>
        <a:p>
          <a:endParaRPr lang="zh-CN" altLang="en-US" b="1"/>
        </a:p>
      </dgm:t>
    </dgm:pt>
    <dgm:pt modelId="{FDDB8B70-BFB8-41A6-9AB3-6E26F073E03C}" type="parTrans" cxnId="{C757B789-E4B2-4BD1-8CE1-257CE501563E}">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t>
        <a:bodyPr/>
        <a:lstStyle/>
        <a:p>
          <a:endParaRPr lang="zh-CN" altLang="en-US"/>
        </a:p>
      </dgm:t>
    </dgm:pt>
  </dgm:ptLst>
  <dgm:cxnLst>
    <dgm:cxn modelId="{C757B789-E4B2-4BD1-8CE1-257CE501563E}" srcId="{A27FDA20-5FEB-40B0-9085-08FCE7192649}" destId="{1A2E6AC9-8376-43BB-ABC9-EE6E59C57037}" srcOrd="0" destOrd="0" parTransId="{FDDB8B70-BFB8-41A6-9AB3-6E26F073E03C}" sibTransId="{61EB136B-22C3-4EC3-B21D-C6354F671EC5}"/>
    <dgm:cxn modelId="{8835C010-F5D1-4C25-9D7B-3109A753C3CA}" type="presOf" srcId="{A27FDA20-5FEB-40B0-9085-08FCE7192649}" destId="{5E3D27E7-5169-496E-98D0-82569438029E}" srcOrd="0" destOrd="0" presId="urn:microsoft.com/office/officeart/2005/8/layout/hChevron3"/>
    <dgm:cxn modelId="{D541F870-5950-4181-8128-CCEAF9646B44}" type="presOf" srcId="{1A2E6AC9-8376-43BB-ABC9-EE6E59C57037}" destId="{09B5AA69-B89D-42A7-83BE-C70679FA2039}" srcOrd="0" destOrd="0" presId="urn:microsoft.com/office/officeart/2005/8/layout/hChevron3"/>
    <dgm:cxn modelId="{11852130-2224-4BA3-8DE2-4FB57EBB80B8}"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B7E53-751A-4B50-BC17-2D28F1C09E13}">
      <dsp:nvSpPr>
        <dsp:cNvPr id="0" name=""/>
        <dsp:cNvSpPr/>
      </dsp:nvSpPr>
      <dsp:spPr>
        <a:xfrm rot="5400000">
          <a:off x="4233658" y="-2605816"/>
          <a:ext cx="1316731" cy="6674615"/>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b="1" kern="1200" dirty="0" smtClean="0"/>
            <a:t>浏览预习作业，带着问题</a:t>
          </a:r>
          <a:r>
            <a:rPr lang="zh-CN" sz="2000" b="1" kern="1200" dirty="0" smtClean="0"/>
            <a:t>读</a:t>
          </a:r>
          <a:r>
            <a:rPr lang="zh-CN" altLang="en-US" sz="2000" b="1" kern="1200" dirty="0" smtClean="0"/>
            <a:t>教材</a:t>
          </a:r>
          <a:r>
            <a:rPr lang="zh-CN" sz="2000" b="1" kern="1200" dirty="0" smtClean="0"/>
            <a:t>，</a:t>
          </a:r>
          <a:r>
            <a:rPr lang="zh-CN" altLang="en-US" sz="2000" b="1" kern="1200" dirty="0" smtClean="0"/>
            <a:t>并记录疑问</a:t>
          </a:r>
          <a:endParaRPr lang="en-US" sz="2000" b="1" kern="1200" dirty="0"/>
        </a:p>
        <a:p>
          <a:pPr marL="228600" lvl="1" indent="-228600" algn="l" defTabSz="889000" rtl="0">
            <a:lnSpc>
              <a:spcPct val="90000"/>
            </a:lnSpc>
            <a:spcBef>
              <a:spcPct val="0"/>
            </a:spcBef>
            <a:spcAft>
              <a:spcPct val="15000"/>
            </a:spcAft>
            <a:buChar char="••"/>
          </a:pPr>
          <a:r>
            <a:rPr lang="zh-CN" sz="2000" b="1" kern="1200" dirty="0" smtClean="0"/>
            <a:t>即使看不懂也要坚持看完</a:t>
          </a:r>
          <a:endParaRPr lang="en-US" sz="2000" b="1" kern="1200" dirty="0"/>
        </a:p>
        <a:p>
          <a:pPr marL="228600" lvl="1" indent="-228600" algn="l" defTabSz="889000" rtl="0">
            <a:lnSpc>
              <a:spcPct val="90000"/>
            </a:lnSpc>
            <a:spcBef>
              <a:spcPct val="0"/>
            </a:spcBef>
            <a:spcAft>
              <a:spcPct val="15000"/>
            </a:spcAft>
            <a:buChar char="••"/>
          </a:pPr>
          <a:r>
            <a:rPr lang="zh-CN" sz="2000" b="1" kern="1200" dirty="0" smtClean="0"/>
            <a:t>提前将下一章的示例自己动手做一遍，记下问题</a:t>
          </a:r>
          <a:endParaRPr lang="en-US" sz="2000" b="1" kern="1200" dirty="0"/>
        </a:p>
      </dsp:txBody>
      <dsp:txXfrm rot="-5400000">
        <a:off x="1554716" y="137404"/>
        <a:ext cx="6610337" cy="1188175"/>
      </dsp:txXfrm>
    </dsp:sp>
    <dsp:sp modelId="{CE8F9899-15A8-421D-8260-211271E41277}">
      <dsp:nvSpPr>
        <dsp:cNvPr id="0" name=""/>
        <dsp:cNvSpPr/>
      </dsp:nvSpPr>
      <dsp:spPr>
        <a:xfrm>
          <a:off x="267" y="10684"/>
          <a:ext cx="1554449" cy="145856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zh-CN" altLang="en-US" sz="3200" b="1" kern="1200" dirty="0" smtClean="0"/>
            <a:t>课前</a:t>
          </a:r>
          <a:endParaRPr lang="en-US" sz="3200" b="1" kern="1200" dirty="0"/>
        </a:p>
      </dsp:txBody>
      <dsp:txXfrm>
        <a:off x="71468" y="81885"/>
        <a:ext cx="1412047" cy="1316160"/>
      </dsp:txXfrm>
    </dsp:sp>
    <dsp:sp modelId="{A49BD434-200C-42C6-A0ED-4C816D6DBAC0}">
      <dsp:nvSpPr>
        <dsp:cNvPr id="0" name=""/>
        <dsp:cNvSpPr/>
      </dsp:nvSpPr>
      <dsp:spPr>
        <a:xfrm rot="5400000">
          <a:off x="4308867" y="-1069098"/>
          <a:ext cx="1166849" cy="6674615"/>
        </a:xfrm>
        <a:prstGeom prst="round2Same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sz="2000" b="1" kern="1200" dirty="0" smtClean="0"/>
            <a:t>认真听讲，做好笔记</a:t>
          </a:r>
          <a:endParaRPr lang="en-US" sz="2000" b="1" kern="1200" dirty="0"/>
        </a:p>
        <a:p>
          <a:pPr marL="228600" lvl="1" indent="-228600" algn="l" defTabSz="889000" rtl="0">
            <a:lnSpc>
              <a:spcPct val="90000"/>
            </a:lnSpc>
            <a:spcBef>
              <a:spcPct val="0"/>
            </a:spcBef>
            <a:spcAft>
              <a:spcPct val="15000"/>
            </a:spcAft>
            <a:buChar char="••"/>
          </a:pPr>
          <a:r>
            <a:rPr lang="zh-CN" altLang="en-US" sz="2000" b="1" kern="1200" dirty="0" smtClean="0"/>
            <a:t>完成课堂练习或项目案例</a:t>
          </a:r>
          <a:endParaRPr lang="en-US" sz="2000" b="1" kern="1200" dirty="0"/>
        </a:p>
      </dsp:txBody>
      <dsp:txXfrm rot="-5400000">
        <a:off x="1554985" y="1741745"/>
        <a:ext cx="6617654" cy="1052927"/>
      </dsp:txXfrm>
    </dsp:sp>
    <dsp:sp modelId="{9BCDB05E-ECFF-4B20-A616-73D43CCDBCF6}">
      <dsp:nvSpPr>
        <dsp:cNvPr id="0" name=""/>
        <dsp:cNvSpPr/>
      </dsp:nvSpPr>
      <dsp:spPr>
        <a:xfrm>
          <a:off x="267" y="1542174"/>
          <a:ext cx="1554449" cy="1458562"/>
        </a:xfrm>
        <a:prstGeom prst="round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zh-CN" altLang="en-US" sz="3200" b="1" kern="1200" dirty="0" smtClean="0"/>
            <a:t>课上</a:t>
          </a:r>
          <a:endParaRPr lang="en-US" sz="3200" b="1" kern="1200" dirty="0"/>
        </a:p>
      </dsp:txBody>
      <dsp:txXfrm>
        <a:off x="71468" y="1613375"/>
        <a:ext cx="1412047" cy="1316160"/>
      </dsp:txXfrm>
    </dsp:sp>
    <dsp:sp modelId="{8E439568-6199-46B8-9471-797DC39FCC4A}">
      <dsp:nvSpPr>
        <dsp:cNvPr id="0" name=""/>
        <dsp:cNvSpPr/>
      </dsp:nvSpPr>
      <dsp:spPr>
        <a:xfrm rot="5400000">
          <a:off x="4308599" y="457163"/>
          <a:ext cx="1166849" cy="6674615"/>
        </a:xfrm>
        <a:prstGeom prst="round2Same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sz="2000" b="1" kern="1200" dirty="0" smtClean="0"/>
            <a:t>及时总结，完成学生用书和学习平台布置的作业</a:t>
          </a:r>
          <a:endParaRPr lang="en-US" sz="2000" b="1" kern="1200" dirty="0"/>
        </a:p>
        <a:p>
          <a:pPr marL="228600" lvl="1" indent="-228600" algn="l" defTabSz="889000" rtl="0">
            <a:lnSpc>
              <a:spcPct val="90000"/>
            </a:lnSpc>
            <a:spcBef>
              <a:spcPct val="0"/>
            </a:spcBef>
            <a:spcAft>
              <a:spcPct val="15000"/>
            </a:spcAft>
            <a:buChar char="••"/>
          </a:pPr>
          <a:r>
            <a:rPr lang="zh-CN" altLang="en-US" sz="2000" b="1" kern="1200" dirty="0" smtClean="0"/>
            <a:t>多模仿，多练习</a:t>
          </a:r>
          <a:endParaRPr lang="en-US" sz="2000" b="1" kern="1200" dirty="0"/>
        </a:p>
        <a:p>
          <a:pPr marL="228600" lvl="1" indent="-228600" algn="l" defTabSz="889000" rtl="0">
            <a:lnSpc>
              <a:spcPct val="90000"/>
            </a:lnSpc>
            <a:spcBef>
              <a:spcPct val="0"/>
            </a:spcBef>
            <a:spcAft>
              <a:spcPct val="15000"/>
            </a:spcAft>
            <a:buChar char="••"/>
          </a:pPr>
          <a:r>
            <a:rPr lang="zh-CN" sz="2000" b="1" kern="1200" dirty="0" smtClean="0"/>
            <a:t>多浏览技术论坛、博客，获取他人的开发经验</a:t>
          </a:r>
          <a:endParaRPr lang="en-US" sz="2000" b="1" kern="1200" dirty="0"/>
        </a:p>
      </dsp:txBody>
      <dsp:txXfrm rot="-5400000">
        <a:off x="1554717" y="3268007"/>
        <a:ext cx="6617654" cy="1052927"/>
      </dsp:txXfrm>
    </dsp:sp>
    <dsp:sp modelId="{4BCA9485-3C74-4677-AF93-5837CAC97467}">
      <dsp:nvSpPr>
        <dsp:cNvPr id="0" name=""/>
        <dsp:cNvSpPr/>
      </dsp:nvSpPr>
      <dsp:spPr>
        <a:xfrm>
          <a:off x="267" y="3067400"/>
          <a:ext cx="1554449" cy="1458562"/>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zh-CN" sz="3200" b="1" kern="1200" dirty="0" smtClean="0"/>
            <a:t>课</a:t>
          </a:r>
          <a:r>
            <a:rPr lang="zh-CN" altLang="en-US" sz="3200" b="1" kern="1200" dirty="0" smtClean="0"/>
            <a:t>后</a:t>
          </a:r>
          <a:endParaRPr lang="en-US" sz="3200" b="1" kern="1200" dirty="0"/>
        </a:p>
      </dsp:txBody>
      <dsp:txXfrm>
        <a:off x="71468" y="3138601"/>
        <a:ext cx="1412047" cy="1316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9CBCD-8221-4472-A98F-444C19410FE4}">
      <dsp:nvSpPr>
        <dsp:cNvPr id="0" name=""/>
        <dsp:cNvSpPr/>
      </dsp:nvSpPr>
      <dsp:spPr>
        <a:xfrm>
          <a:off x="3659829" y="700603"/>
          <a:ext cx="1466091" cy="137341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CN" altLang="en-US" sz="3800" kern="1200" dirty="0" smtClean="0"/>
            <a:t>程序</a:t>
          </a:r>
          <a:endParaRPr lang="zh-CN" altLang="en-US" sz="3800" kern="1200" dirty="0"/>
        </a:p>
      </dsp:txBody>
      <dsp:txXfrm>
        <a:off x="3874533" y="901734"/>
        <a:ext cx="1036683" cy="971149"/>
      </dsp:txXfrm>
    </dsp:sp>
    <dsp:sp modelId="{DA4E525F-2D46-45C0-B24F-2A0D3AAE3EF4}">
      <dsp:nvSpPr>
        <dsp:cNvPr id="0" name=""/>
        <dsp:cNvSpPr/>
      </dsp:nvSpPr>
      <dsp:spPr>
        <a:xfrm rot="21584346">
          <a:off x="3080650" y="1031165"/>
          <a:ext cx="562928" cy="681647"/>
        </a:xfrm>
        <a:prstGeom prst="lef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9D6756A-51DE-4170-B1D1-B0DF7D6BD6C2}">
      <dsp:nvSpPr>
        <dsp:cNvPr id="0" name=""/>
        <dsp:cNvSpPr/>
      </dsp:nvSpPr>
      <dsp:spPr>
        <a:xfrm>
          <a:off x="216163" y="214327"/>
          <a:ext cx="2855646" cy="229907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rtl="0">
            <a:lnSpc>
              <a:spcPct val="90000"/>
            </a:lnSpc>
            <a:spcBef>
              <a:spcPct val="0"/>
            </a:spcBef>
            <a:spcAft>
              <a:spcPct val="35000"/>
            </a:spcAft>
          </a:pPr>
          <a:r>
            <a:rPr lang="zh-CN" altLang="en-US" sz="2800" b="1" kern="1200" dirty="0" smtClean="0"/>
            <a:t>程序一词来自生活，通常指完成某些事情的一种既定方式和过程</a:t>
          </a:r>
          <a:endParaRPr lang="zh-CN" altLang="en-US" sz="2800" b="1" kern="1200" dirty="0"/>
        </a:p>
      </dsp:txBody>
      <dsp:txXfrm>
        <a:off x="283501" y="281665"/>
        <a:ext cx="2720970" cy="2164401"/>
      </dsp:txXfrm>
    </dsp:sp>
    <dsp:sp modelId="{B86E17A1-0A45-4748-8F0C-B5F244085820}">
      <dsp:nvSpPr>
        <dsp:cNvPr id="0" name=""/>
        <dsp:cNvSpPr/>
      </dsp:nvSpPr>
      <dsp:spPr>
        <a:xfrm rot="44971" flipH="1">
          <a:off x="5147980" y="1022693"/>
          <a:ext cx="565913" cy="681647"/>
        </a:xfrm>
        <a:prstGeom prst="lef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96F075B-2C08-4F59-B92F-F36A8928695C}">
      <dsp:nvSpPr>
        <dsp:cNvPr id="0" name=""/>
        <dsp:cNvSpPr/>
      </dsp:nvSpPr>
      <dsp:spPr>
        <a:xfrm>
          <a:off x="5683546" y="72180"/>
          <a:ext cx="3000769" cy="2557230"/>
        </a:xfrm>
        <a:prstGeom prst="roundRect">
          <a:avLst>
            <a:gd name="adj" fmla="val 1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rtl="0">
            <a:lnSpc>
              <a:spcPct val="90000"/>
            </a:lnSpc>
            <a:spcBef>
              <a:spcPct val="0"/>
            </a:spcBef>
            <a:spcAft>
              <a:spcPct val="35000"/>
            </a:spcAft>
          </a:pPr>
          <a:r>
            <a:rPr lang="zh-CN" altLang="en-US" sz="2700" b="1" kern="1200" dirty="0" smtClean="0"/>
            <a:t>可以将程序看成对一系列动作的执行过程的描述 </a:t>
          </a:r>
          <a:endParaRPr lang="en-US" sz="2700" b="1" kern="1200" dirty="0"/>
        </a:p>
      </dsp:txBody>
      <dsp:txXfrm>
        <a:off x="5758445" y="147079"/>
        <a:ext cx="2850971" cy="2407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3FE7-8B50-4F1B-B6F3-D69DE033801E}">
      <dsp:nvSpPr>
        <dsp:cNvPr id="0" name=""/>
        <dsp:cNvSpPr/>
      </dsp:nvSpPr>
      <dsp:spPr>
        <a:xfrm>
          <a:off x="0" y="1720805"/>
          <a:ext cx="6858048" cy="564806"/>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zh-CN" sz="1900" b="1" kern="1200" dirty="0" smtClean="0"/>
            <a:t>使用</a:t>
          </a:r>
          <a:r>
            <a:rPr lang="en-US" sz="1900" b="1" kern="1200" dirty="0" smtClean="0"/>
            <a:t>java</a:t>
          </a:r>
          <a:r>
            <a:rPr lang="zh-CN" sz="1900" b="1" kern="1200" dirty="0" smtClean="0"/>
            <a:t>命令运行</a:t>
          </a:r>
          <a:r>
            <a:rPr lang="en-US" sz="1900" b="1" kern="1200" dirty="0" smtClean="0"/>
            <a:t>.class</a:t>
          </a:r>
          <a:r>
            <a:rPr lang="zh-CN" sz="1900" b="1" kern="1200" dirty="0" smtClean="0"/>
            <a:t>文件，输出程序结果 </a:t>
          </a:r>
          <a:endParaRPr lang="zh-CN" sz="1900" b="1" kern="1200" dirty="0"/>
        </a:p>
      </dsp:txBody>
      <dsp:txXfrm>
        <a:off x="0" y="1720805"/>
        <a:ext cx="6858048" cy="564806"/>
      </dsp:txXfrm>
    </dsp:sp>
    <dsp:sp modelId="{9A40093F-E088-4874-9E2C-7048AC36AE95}">
      <dsp:nvSpPr>
        <dsp:cNvPr id="0" name=""/>
        <dsp:cNvSpPr/>
      </dsp:nvSpPr>
      <dsp:spPr>
        <a:xfrm rot="10800000">
          <a:off x="0" y="860604"/>
          <a:ext cx="6858048" cy="868672"/>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zh-CN" sz="1900" b="1" kern="1200" dirty="0" smtClean="0"/>
            <a:t>使用</a:t>
          </a:r>
          <a:r>
            <a:rPr lang="en-US" sz="1900" b="1" kern="1200" dirty="0" err="1" smtClean="0"/>
            <a:t>javac</a:t>
          </a:r>
          <a:r>
            <a:rPr lang="zh-CN" sz="1900" b="1" kern="1200" dirty="0" smtClean="0"/>
            <a:t>命令编译</a:t>
          </a:r>
          <a:r>
            <a:rPr lang="en-US" sz="1900" b="1" kern="1200" dirty="0" smtClean="0"/>
            <a:t>.java</a:t>
          </a:r>
          <a:r>
            <a:rPr lang="zh-CN" sz="1900" b="1" kern="1200" dirty="0" smtClean="0"/>
            <a:t>文件，生成</a:t>
          </a:r>
          <a:r>
            <a:rPr lang="en-US" sz="1900" b="1" kern="1200" dirty="0" smtClean="0"/>
            <a:t>.class</a:t>
          </a:r>
          <a:r>
            <a:rPr lang="zh-CN" sz="1900" b="1" kern="1200" dirty="0" smtClean="0"/>
            <a:t>文件</a:t>
          </a:r>
          <a:endParaRPr lang="en-US" sz="1900" b="1" kern="1200" dirty="0"/>
        </a:p>
      </dsp:txBody>
      <dsp:txXfrm rot="10800000">
        <a:off x="0" y="860604"/>
        <a:ext cx="6858048" cy="564437"/>
      </dsp:txXfrm>
    </dsp:sp>
    <dsp:sp modelId="{5BDD4184-434D-4FD5-8459-72293944392D}">
      <dsp:nvSpPr>
        <dsp:cNvPr id="0" name=""/>
        <dsp:cNvSpPr/>
      </dsp:nvSpPr>
      <dsp:spPr>
        <a:xfrm rot="10800000">
          <a:off x="0" y="404"/>
          <a:ext cx="6858048" cy="868672"/>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zh-CN" sz="1900" b="1" kern="1200" dirty="0" smtClean="0"/>
            <a:t>使用记事本编辑源程序，以</a:t>
          </a:r>
          <a:r>
            <a:rPr lang="en-US" sz="1900" b="1" kern="1200" dirty="0" smtClean="0"/>
            <a:t>.java</a:t>
          </a:r>
          <a:r>
            <a:rPr lang="zh-CN" sz="1900" b="1" kern="1200" dirty="0" smtClean="0"/>
            <a:t>为后缀名保存</a:t>
          </a:r>
          <a:endParaRPr lang="en-US" sz="1900" b="1" kern="1200" dirty="0"/>
        </a:p>
      </dsp:txBody>
      <dsp:txXfrm rot="10800000">
        <a:off x="0" y="404"/>
        <a:ext cx="6858048" cy="5644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4039"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l" defTabSz="1066800">
            <a:lnSpc>
              <a:spcPct val="90000"/>
            </a:lnSpc>
            <a:spcBef>
              <a:spcPct val="0"/>
            </a:spcBef>
            <a:spcAft>
              <a:spcPct val="35000"/>
            </a:spcAft>
          </a:pPr>
          <a:r>
            <a:rPr lang="zh-CN" altLang="en-US" sz="2400" b="1" kern="1200" dirty="0" smtClean="0"/>
            <a:t>      一行只写一条语句</a:t>
          </a:r>
          <a:endParaRPr lang="zh-CN" altLang="en-US" sz="2400" b="1" kern="1200" dirty="0"/>
        </a:p>
      </dsp:txBody>
      <dsp:txXfrm>
        <a:off x="4039" y="0"/>
        <a:ext cx="3996488" cy="571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0"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l" defTabSz="1066800">
            <a:lnSpc>
              <a:spcPct val="90000"/>
            </a:lnSpc>
            <a:spcBef>
              <a:spcPct val="0"/>
            </a:spcBef>
            <a:spcAft>
              <a:spcPct val="35000"/>
            </a:spcAft>
          </a:pPr>
          <a:r>
            <a:rPr lang="zh-CN" altLang="en-US" sz="2400" b="1" kern="1200" dirty="0" smtClean="0"/>
            <a:t>      类名使用</a:t>
          </a:r>
          <a:r>
            <a:rPr lang="en-US" altLang="en-US" sz="2400" b="1" kern="1200" dirty="0" smtClean="0"/>
            <a:t>public</a:t>
          </a:r>
          <a:r>
            <a:rPr lang="zh-CN" altLang="en-US" sz="2400" b="1" kern="1200" dirty="0" smtClean="0"/>
            <a:t>修饰</a:t>
          </a:r>
          <a:endParaRPr lang="zh-CN" altLang="en-US" sz="2400" b="1" kern="1200" dirty="0"/>
        </a:p>
      </dsp:txBody>
      <dsp:txXfrm>
        <a:off x="0" y="0"/>
        <a:ext cx="3996488" cy="571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4039"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l" defTabSz="1066800">
            <a:lnSpc>
              <a:spcPct val="90000"/>
            </a:lnSpc>
            <a:spcBef>
              <a:spcPct val="0"/>
            </a:spcBef>
            <a:spcAft>
              <a:spcPct val="35000"/>
            </a:spcAft>
          </a:pPr>
          <a:r>
            <a:rPr lang="zh-CN" altLang="en-US" sz="2400" b="1" kern="1200" dirty="0" smtClean="0"/>
            <a:t>      代码缩进</a:t>
          </a:r>
          <a:endParaRPr lang="zh-CN" altLang="en-US" sz="2400" b="1" kern="1200" dirty="0"/>
        </a:p>
      </dsp:txBody>
      <dsp:txXfrm>
        <a:off x="4039" y="0"/>
        <a:ext cx="3996488" cy="5715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0"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l" defTabSz="1066800">
            <a:lnSpc>
              <a:spcPct val="90000"/>
            </a:lnSpc>
            <a:spcBef>
              <a:spcPct val="0"/>
            </a:spcBef>
            <a:spcAft>
              <a:spcPct val="35000"/>
            </a:spcAft>
          </a:pPr>
          <a:r>
            <a:rPr lang="zh-CN" altLang="en-US" sz="2400" b="1" kern="1200" dirty="0" smtClean="0"/>
            <a:t>      </a:t>
          </a:r>
          <a:r>
            <a:rPr lang="en-US" altLang="zh-CN" sz="2400" b="1" kern="1200" dirty="0" smtClean="0"/>
            <a:t>{ }</a:t>
          </a:r>
          <a:r>
            <a:rPr lang="zh-CN" altLang="en-US" sz="2400" b="1" kern="1200" dirty="0" smtClean="0"/>
            <a:t>的使用及位置</a:t>
          </a:r>
          <a:endParaRPr lang="zh-CN" altLang="en-US" sz="2400" b="1" kern="1200" dirty="0"/>
        </a:p>
      </dsp:txBody>
      <dsp:txXfrm>
        <a:off x="0" y="0"/>
        <a:ext cx="3996488" cy="57150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DB3C531B-D83C-493A-84AD-316F78881EC3}" type="slidenum">
              <a:rPr lang="zh-CN" altLang="en-US"/>
              <a:pPr>
                <a:defRPr/>
              </a:pPr>
              <a:t>‹#›</a:t>
            </a:fld>
            <a:endParaRPr lang="en-US" altLang="zh-CN"/>
          </a:p>
        </p:txBody>
      </p:sp>
    </p:spTree>
    <p:extLst>
      <p:ext uri="{BB962C8B-B14F-4D97-AF65-F5344CB8AC3E}">
        <p14:creationId xmlns:p14="http://schemas.microsoft.com/office/powerpoint/2010/main" val="1378639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CB801823-96DB-4EC2-991A-2DEE593AD1DA}" type="slidenum">
              <a:rPr lang="zh-CN" altLang="en-US"/>
              <a:pPr>
                <a:defRPr/>
              </a:pPr>
              <a:t>‹#›</a:t>
            </a:fld>
            <a:endParaRPr lang="en-US" altLang="zh-CN"/>
          </a:p>
        </p:txBody>
      </p:sp>
    </p:spTree>
    <p:extLst>
      <p:ext uri="{BB962C8B-B14F-4D97-AF65-F5344CB8AC3E}">
        <p14:creationId xmlns:p14="http://schemas.microsoft.com/office/powerpoint/2010/main" val="665850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教学指导：教员讲解本书内容的重难点章节分配，并让学员做记录</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extLst>
      <p:ext uri="{BB962C8B-B14F-4D97-AF65-F5344CB8AC3E}">
        <p14:creationId xmlns:p14="http://schemas.microsoft.com/office/powerpoint/2010/main" val="828512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结合图介绍</a:t>
            </a:r>
            <a:r>
              <a:rPr lang="en-US" altLang="zh-CN" sz="1200" kern="1200" dirty="0" err="1" smtClean="0">
                <a:solidFill>
                  <a:schemeClr val="tx1"/>
                </a:solidFill>
                <a:latin typeface="Times New Roman" pitchFamily="18" charset="0"/>
                <a:ea typeface="宋体" pitchFamily="2" charset="-122"/>
                <a:cs typeface="+mn-cs"/>
              </a:rPr>
              <a:t>JavaSE</a:t>
            </a:r>
            <a:r>
              <a:rPr lang="zh-CN" altLang="en-US" sz="1200" kern="1200" dirty="0" smtClean="0">
                <a:solidFill>
                  <a:schemeClr val="tx1"/>
                </a:solidFill>
                <a:latin typeface="Times New Roman" pitchFamily="18" charset="0"/>
                <a:ea typeface="宋体" pitchFamily="2" charset="-122"/>
                <a:cs typeface="+mn-cs"/>
              </a:rPr>
              <a:t>、</a:t>
            </a:r>
            <a:r>
              <a:rPr lang="en-US" altLang="zh-CN" sz="1200" kern="1200" dirty="0" err="1" smtClean="0">
                <a:solidFill>
                  <a:schemeClr val="tx1"/>
                </a:solidFill>
                <a:latin typeface="Times New Roman" pitchFamily="18" charset="0"/>
                <a:ea typeface="宋体" pitchFamily="2" charset="-122"/>
                <a:cs typeface="+mn-cs"/>
              </a:rPr>
              <a:t>JavaEE</a:t>
            </a:r>
            <a:r>
              <a:rPr lang="zh-CN" altLang="en-US" sz="1200" kern="1200" dirty="0" smtClean="0">
                <a:solidFill>
                  <a:schemeClr val="tx1"/>
                </a:solidFill>
                <a:latin typeface="Times New Roman" pitchFamily="18" charset="0"/>
                <a:ea typeface="宋体" pitchFamily="2" charset="-122"/>
                <a:cs typeface="+mn-cs"/>
              </a:rPr>
              <a:t>及操作系统的关系：</a:t>
            </a:r>
            <a:endParaRPr lang="en-US" altLang="zh-CN" sz="1200" kern="1200" dirty="0" smtClean="0">
              <a:solidFill>
                <a:schemeClr val="tx1"/>
              </a:solidFill>
              <a:latin typeface="Times New Roman" pitchFamily="18" charset="0"/>
              <a:ea typeface="宋体" pitchFamily="2" charset="-122"/>
              <a:cs typeface="+mn-cs"/>
            </a:endParaRPr>
          </a:p>
          <a:p>
            <a:r>
              <a:rPr lang="zh-CN" altLang="en-US" sz="1200" kern="1200" dirty="0" smtClean="0">
                <a:solidFill>
                  <a:schemeClr val="tx1"/>
                </a:solidFill>
                <a:latin typeface="Times New Roman" pitchFamily="18" charset="0"/>
                <a:ea typeface="宋体" pitchFamily="2" charset="-122"/>
                <a:cs typeface="+mn-cs"/>
              </a:rPr>
              <a:t>任何</a:t>
            </a:r>
            <a:r>
              <a:rPr lang="en-US" sz="1200" kern="1200" dirty="0" smtClean="0">
                <a:solidFill>
                  <a:schemeClr val="tx1"/>
                </a:solidFill>
                <a:latin typeface="Times New Roman" pitchFamily="18" charset="0"/>
                <a:ea typeface="宋体" pitchFamily="2" charset="-122"/>
                <a:cs typeface="+mn-cs"/>
              </a:rPr>
              <a:t>Java</a:t>
            </a:r>
            <a:r>
              <a:rPr lang="zh-CN" altLang="en-US" sz="1200" kern="1200" dirty="0" smtClean="0">
                <a:solidFill>
                  <a:schemeClr val="tx1"/>
                </a:solidFill>
                <a:latin typeface="Times New Roman" pitchFamily="18" charset="0"/>
                <a:ea typeface="宋体" pitchFamily="2" charset="-122"/>
                <a:cs typeface="+mn-cs"/>
              </a:rPr>
              <a:t>学习者都要从</a:t>
            </a:r>
            <a:r>
              <a:rPr lang="en-US" sz="1200" kern="1200" dirty="0" err="1" smtClean="0">
                <a:solidFill>
                  <a:schemeClr val="tx1"/>
                </a:solidFill>
                <a:latin typeface="Times New Roman" pitchFamily="18" charset="0"/>
                <a:ea typeface="宋体" pitchFamily="2" charset="-122"/>
                <a:cs typeface="+mn-cs"/>
              </a:rPr>
              <a:t>JavaSE</a:t>
            </a:r>
            <a:r>
              <a:rPr lang="zh-CN" altLang="en-US" sz="1200" kern="1200" dirty="0" smtClean="0">
                <a:solidFill>
                  <a:schemeClr val="tx1"/>
                </a:solidFill>
                <a:latin typeface="Times New Roman" pitchFamily="18" charset="0"/>
                <a:ea typeface="宋体" pitchFamily="2" charset="-122"/>
                <a:cs typeface="+mn-cs"/>
              </a:rPr>
              <a:t>开始，</a:t>
            </a:r>
            <a:r>
              <a:rPr lang="en-US" sz="1200" kern="1200" dirty="0" err="1" smtClean="0">
                <a:solidFill>
                  <a:schemeClr val="tx1"/>
                </a:solidFill>
                <a:latin typeface="Times New Roman" pitchFamily="18" charset="0"/>
                <a:ea typeface="宋体" pitchFamily="2" charset="-122"/>
                <a:cs typeface="+mn-cs"/>
              </a:rPr>
              <a:t>JavaSE</a:t>
            </a:r>
            <a:r>
              <a:rPr lang="zh-CN" altLang="en-US" sz="1200" kern="1200" dirty="0" smtClean="0">
                <a:solidFill>
                  <a:schemeClr val="tx1"/>
                </a:solidFill>
                <a:latin typeface="Times New Roman" pitchFamily="18" charset="0"/>
                <a:ea typeface="宋体" pitchFamily="2" charset="-122"/>
                <a:cs typeface="+mn-cs"/>
              </a:rPr>
              <a:t>是</a:t>
            </a:r>
            <a:r>
              <a:rPr lang="en-US" sz="1200" kern="1200" dirty="0" smtClean="0">
                <a:solidFill>
                  <a:schemeClr val="tx1"/>
                </a:solidFill>
                <a:latin typeface="Times New Roman" pitchFamily="18" charset="0"/>
                <a:ea typeface="宋体" pitchFamily="2" charset="-122"/>
                <a:cs typeface="+mn-cs"/>
              </a:rPr>
              <a:t>Java</a:t>
            </a:r>
            <a:r>
              <a:rPr lang="zh-CN" altLang="en-US" sz="1200" kern="1200" dirty="0" smtClean="0">
                <a:solidFill>
                  <a:schemeClr val="tx1"/>
                </a:solidFill>
                <a:latin typeface="Times New Roman" pitchFamily="18" charset="0"/>
                <a:ea typeface="宋体" pitchFamily="2" charset="-122"/>
                <a:cs typeface="+mn-cs"/>
              </a:rPr>
              <a:t>语言的核心，而</a:t>
            </a:r>
            <a:r>
              <a:rPr lang="en-US" sz="1200" kern="1200" dirty="0" err="1" smtClean="0">
                <a:solidFill>
                  <a:schemeClr val="tx1"/>
                </a:solidFill>
                <a:latin typeface="Times New Roman" pitchFamily="18" charset="0"/>
                <a:ea typeface="宋体" pitchFamily="2" charset="-122"/>
                <a:cs typeface="+mn-cs"/>
              </a:rPr>
              <a:t>JavaEE</a:t>
            </a:r>
            <a:r>
              <a:rPr lang="zh-CN" altLang="en-US" sz="1200" kern="1200" dirty="0" smtClean="0">
                <a:solidFill>
                  <a:schemeClr val="tx1"/>
                </a:solidFill>
                <a:latin typeface="Times New Roman" pitchFamily="18" charset="0"/>
                <a:ea typeface="宋体" pitchFamily="2" charset="-122"/>
                <a:cs typeface="+mn-cs"/>
              </a:rPr>
              <a:t>是在</a:t>
            </a:r>
            <a:r>
              <a:rPr lang="en-US" sz="1200" kern="1200" dirty="0" err="1" smtClean="0">
                <a:solidFill>
                  <a:schemeClr val="tx1"/>
                </a:solidFill>
                <a:latin typeface="Times New Roman" pitchFamily="18" charset="0"/>
                <a:ea typeface="宋体" pitchFamily="2" charset="-122"/>
                <a:cs typeface="+mn-cs"/>
              </a:rPr>
              <a:t>JavaSE</a:t>
            </a:r>
            <a:r>
              <a:rPr lang="zh-CN" altLang="en-US" sz="1200" kern="1200" dirty="0" smtClean="0">
                <a:solidFill>
                  <a:schemeClr val="tx1"/>
                </a:solidFill>
                <a:latin typeface="Times New Roman" pitchFamily="18" charset="0"/>
                <a:ea typeface="宋体" pitchFamily="2" charset="-122"/>
                <a:cs typeface="+mn-cs"/>
              </a:rPr>
              <a:t>的基础上扩展的。</a:t>
            </a:r>
            <a:r>
              <a:rPr lang="en-US" sz="1200" kern="1200" dirty="0" err="1" smtClean="0">
                <a:solidFill>
                  <a:schemeClr val="tx1"/>
                </a:solidFill>
                <a:latin typeface="Times New Roman" pitchFamily="18" charset="0"/>
                <a:ea typeface="宋体" pitchFamily="2" charset="-122"/>
                <a:cs typeface="+mn-cs"/>
              </a:rPr>
              <a:t>JavaSE</a:t>
            </a:r>
            <a:r>
              <a:rPr lang="zh-CN" altLang="en-US" sz="1200" kern="1200" dirty="0" smtClean="0">
                <a:solidFill>
                  <a:schemeClr val="tx1"/>
                </a:solidFill>
                <a:latin typeface="Times New Roman" pitchFamily="18" charset="0"/>
                <a:ea typeface="宋体" pitchFamily="2" charset="-122"/>
                <a:cs typeface="+mn-cs"/>
              </a:rPr>
              <a:t>提供了</a:t>
            </a:r>
            <a:r>
              <a:rPr lang="en-US" sz="1200" kern="1200" dirty="0" smtClean="0">
                <a:solidFill>
                  <a:schemeClr val="tx1"/>
                </a:solidFill>
                <a:latin typeface="Times New Roman" pitchFamily="18" charset="0"/>
                <a:ea typeface="宋体" pitchFamily="2" charset="-122"/>
                <a:cs typeface="+mn-cs"/>
              </a:rPr>
              <a:t>Java</a:t>
            </a:r>
            <a:r>
              <a:rPr lang="zh-CN" altLang="en-US" sz="1200" kern="1200" dirty="0" smtClean="0">
                <a:solidFill>
                  <a:schemeClr val="tx1"/>
                </a:solidFill>
                <a:latin typeface="Times New Roman" pitchFamily="18" charset="0"/>
                <a:ea typeface="宋体" pitchFamily="2" charset="-122"/>
                <a:cs typeface="+mn-cs"/>
              </a:rPr>
              <a:t>的执行环境，使开发出的应用程序能够在操作系统上运行</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extLst>
      <p:ext uri="{BB962C8B-B14F-4D97-AF65-F5344CB8AC3E}">
        <p14:creationId xmlns:p14="http://schemas.microsoft.com/office/powerpoint/2010/main" val="189667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DAB3F-E920-433F-9E8B-FAC54C50344E}" type="slidenum">
              <a:rPr lang="zh-CN" altLang="en-US"/>
              <a:pPr/>
              <a:t>27</a:t>
            </a:fld>
            <a:endParaRPr lang="en-US" altLang="zh-CN"/>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a:xfrm>
            <a:off x="685800" y="4343400"/>
            <a:ext cx="5486400" cy="4114800"/>
          </a:xfrm>
        </p:spPr>
        <p:txBody>
          <a:bodyPr/>
          <a:lstStyle/>
          <a:p>
            <a:endParaRPr lang="zh-CN" altLang="en-US" dirty="0"/>
          </a:p>
        </p:txBody>
      </p:sp>
    </p:spTree>
    <p:extLst>
      <p:ext uri="{BB962C8B-B14F-4D97-AF65-F5344CB8AC3E}">
        <p14:creationId xmlns:p14="http://schemas.microsoft.com/office/powerpoint/2010/main" val="89955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extLst>
      <p:ext uri="{BB962C8B-B14F-4D97-AF65-F5344CB8AC3E}">
        <p14:creationId xmlns:p14="http://schemas.microsoft.com/office/powerpoint/2010/main" val="45449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4C317F-F71C-4BC7-A7C2-3C11FF74FF5A}" type="slidenum">
              <a:rPr lang="zh-CN" altLang="en-US"/>
              <a:pPr/>
              <a:t>29</a:t>
            </a:fld>
            <a:endParaRPr lang="en-US" altLang="zh-CN"/>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1515018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74C6B4-31DC-46F1-82E0-CD88C104D219}" type="slidenum">
              <a:rPr lang="zh-CN" altLang="en-US"/>
              <a:pPr/>
              <a:t>30</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a:xfrm>
            <a:off x="685800" y="4343400"/>
            <a:ext cx="5486400" cy="4114800"/>
          </a:xfrm>
        </p:spPr>
        <p:txBody>
          <a:bodyPr/>
          <a:lstStyle/>
          <a:p>
            <a:pPr>
              <a:lnSpc>
                <a:spcPct val="115000"/>
              </a:lnSpc>
              <a:spcBef>
                <a:spcPct val="40000"/>
              </a:spcBef>
            </a:pPr>
            <a:endParaRPr lang="zh-CN" altLang="en-US" dirty="0"/>
          </a:p>
          <a:p>
            <a:endParaRPr lang="zh-CN" altLang="en-US" dirty="0"/>
          </a:p>
        </p:txBody>
      </p:sp>
    </p:spTree>
    <p:extLst>
      <p:ext uri="{BB962C8B-B14F-4D97-AF65-F5344CB8AC3E}">
        <p14:creationId xmlns:p14="http://schemas.microsoft.com/office/powerpoint/2010/main" val="197856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D0F0D-93CE-4603-8B54-412A9B42CDBA}" type="slidenum">
              <a:rPr lang="zh-CN" altLang="en-US"/>
              <a:pPr/>
              <a:t>33</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a:xfrm>
            <a:off x="685800" y="4343400"/>
            <a:ext cx="5486400" cy="4114800"/>
          </a:xfrm>
        </p:spPr>
        <p:txBody>
          <a:bodyPr/>
          <a:lstStyle/>
          <a:p>
            <a:r>
              <a:rPr lang="zh-CN" altLang="en-US" dirty="0" smtClean="0"/>
              <a:t>教学指导：</a:t>
            </a:r>
            <a:endParaRPr lang="en-US" altLang="zh-CN" dirty="0" smtClean="0"/>
          </a:p>
          <a:p>
            <a:r>
              <a:rPr lang="zh-CN" altLang="en-US" dirty="0" smtClean="0"/>
              <a:t>要求学员写出</a:t>
            </a:r>
            <a:r>
              <a:rPr lang="zh-CN" altLang="en-US" dirty="0"/>
              <a:t>完整代码</a:t>
            </a:r>
          </a:p>
          <a:p>
            <a:r>
              <a:rPr lang="zh-CN" altLang="en-US" dirty="0" smtClean="0"/>
              <a:t>教员总结时讲解</a:t>
            </a:r>
            <a:r>
              <a:rPr lang="zh-CN" altLang="en-US" dirty="0"/>
              <a:t>两种打印语句的区别，讲解转义字符</a:t>
            </a:r>
            <a:r>
              <a:rPr lang="zh-CN" altLang="en-US" dirty="0">
                <a:latin typeface="Arial"/>
              </a:rPr>
              <a:t>“</a:t>
            </a:r>
            <a:r>
              <a:rPr lang="en-US" altLang="zh-CN" dirty="0"/>
              <a:t>\n</a:t>
            </a:r>
            <a:r>
              <a:rPr lang="en-US" altLang="zh-CN" dirty="0">
                <a:latin typeface="Arial"/>
              </a:rPr>
              <a:t>”</a:t>
            </a:r>
            <a:r>
              <a:rPr lang="zh-CN" altLang="en-US" dirty="0"/>
              <a:t>和</a:t>
            </a:r>
            <a:r>
              <a:rPr lang="zh-CN" altLang="en-US" dirty="0">
                <a:latin typeface="Arial"/>
              </a:rPr>
              <a:t>“</a:t>
            </a:r>
            <a:r>
              <a:rPr lang="en-US" altLang="zh-CN" dirty="0"/>
              <a:t>\t</a:t>
            </a:r>
            <a:r>
              <a:rPr lang="en-US" altLang="zh-CN" dirty="0" smtClean="0">
                <a:latin typeface="Arial"/>
              </a:rPr>
              <a:t>”</a:t>
            </a:r>
          </a:p>
          <a:p>
            <a:endParaRPr lang="en-US" altLang="zh-CN" dirty="0" smtClean="0">
              <a:latin typeface="Aria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\01 </a:t>
            </a:r>
            <a:r>
              <a:rPr lang="zh-CN" altLang="en-US" dirty="0" smtClean="0"/>
              <a:t>教学演示案例</a:t>
            </a:r>
            <a:r>
              <a:rPr lang="en-US" altLang="zh-CN" dirty="0" smtClean="0"/>
              <a:t>\</a:t>
            </a:r>
            <a:r>
              <a:rPr lang="zh-CN" altLang="en-US" dirty="0" smtClean="0"/>
              <a:t>现场编程</a:t>
            </a:r>
            <a:r>
              <a:rPr lang="en-US" altLang="zh-CN" dirty="0" smtClean="0"/>
              <a:t>\Example1.java</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\01 </a:t>
            </a:r>
            <a:r>
              <a:rPr lang="zh-CN" altLang="en-US" dirty="0" smtClean="0"/>
              <a:t>教学演示案例</a:t>
            </a:r>
            <a:r>
              <a:rPr lang="en-US" altLang="zh-CN" dirty="0" smtClean="0"/>
              <a:t>\</a:t>
            </a:r>
            <a:r>
              <a:rPr lang="zh-CN" altLang="en-US" dirty="0" smtClean="0"/>
              <a:t>现场编程</a:t>
            </a:r>
            <a:r>
              <a:rPr lang="en-US" altLang="zh-CN" dirty="0" smtClean="0"/>
              <a:t>\Example2.java</a:t>
            </a: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en-US" altLang="zh-CN" dirty="0"/>
          </a:p>
        </p:txBody>
      </p:sp>
    </p:spTree>
    <p:extLst>
      <p:ext uri="{BB962C8B-B14F-4D97-AF65-F5344CB8AC3E}">
        <p14:creationId xmlns:p14="http://schemas.microsoft.com/office/powerpoint/2010/main" val="1067140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34</a:t>
            </a:fld>
            <a:endParaRPr lang="en-US" altLang="zh-CN"/>
          </a:p>
        </p:txBody>
      </p:sp>
    </p:spTree>
    <p:extLst>
      <p:ext uri="{BB962C8B-B14F-4D97-AF65-F5344CB8AC3E}">
        <p14:creationId xmlns:p14="http://schemas.microsoft.com/office/powerpoint/2010/main" val="1788682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35</a:t>
            </a:fld>
            <a:endParaRPr lang="en-US" altLang="zh-CN"/>
          </a:p>
        </p:txBody>
      </p:sp>
    </p:spTree>
    <p:extLst>
      <p:ext uri="{BB962C8B-B14F-4D97-AF65-F5344CB8AC3E}">
        <p14:creationId xmlns:p14="http://schemas.microsoft.com/office/powerpoint/2010/main" val="1912401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36</a:t>
            </a:fld>
            <a:endParaRPr lang="en-US" altLang="zh-CN"/>
          </a:p>
        </p:txBody>
      </p:sp>
    </p:spTree>
    <p:extLst>
      <p:ext uri="{BB962C8B-B14F-4D97-AF65-F5344CB8AC3E}">
        <p14:creationId xmlns:p14="http://schemas.microsoft.com/office/powerpoint/2010/main" val="337677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教员演示如何在</a:t>
            </a:r>
            <a:r>
              <a:rPr lang="en-US" altLang="zh-CN" dirty="0" err="1" smtClean="0"/>
              <a:t>MyEclipse</a:t>
            </a:r>
            <a:r>
              <a:rPr lang="zh-CN" altLang="en-US" dirty="0" smtClean="0"/>
              <a:t>环境中做到代码规范</a:t>
            </a:r>
            <a:endParaRPr lang="en-US" altLang="zh-CN" dirty="0" smtClean="0"/>
          </a:p>
          <a:p>
            <a:r>
              <a:rPr lang="zh-CN" altLang="en-US" dirty="0" smtClean="0"/>
              <a:t>介绍使用快捷键格式化代码</a:t>
            </a:r>
            <a:r>
              <a:rPr lang="en-US" altLang="zh-CN" dirty="0" err="1" smtClean="0"/>
              <a:t>Ctrl+Shift+F</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37</a:t>
            </a:fld>
            <a:endParaRPr lang="en-US" altLang="zh-CN"/>
          </a:p>
        </p:txBody>
      </p:sp>
    </p:spTree>
    <p:extLst>
      <p:ext uri="{BB962C8B-B14F-4D97-AF65-F5344CB8AC3E}">
        <p14:creationId xmlns:p14="http://schemas.microsoft.com/office/powerpoint/2010/main" val="101951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extLst>
      <p:ext uri="{BB962C8B-B14F-4D97-AF65-F5344CB8AC3E}">
        <p14:creationId xmlns:p14="http://schemas.microsoft.com/office/powerpoint/2010/main" val="25546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F9614-6552-4979-B495-211DA939B013}" type="slidenum">
              <a:rPr lang="zh-CN" altLang="en-US"/>
              <a:pPr/>
              <a:t>40</a:t>
            </a:fld>
            <a:endParaRPr lang="en-US" altLang="zh-CN"/>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a:xfrm>
            <a:off x="685800" y="4343400"/>
            <a:ext cx="5486400" cy="4114800"/>
          </a:xfrm>
        </p:spPr>
        <p:txBody>
          <a:bodyPr/>
          <a:lstStyle/>
          <a:p>
            <a:endParaRPr lang="zh-CN" altLang="en-US" dirty="0"/>
          </a:p>
        </p:txBody>
      </p:sp>
    </p:spTree>
    <p:extLst>
      <p:ext uri="{BB962C8B-B14F-4D97-AF65-F5344CB8AC3E}">
        <p14:creationId xmlns:p14="http://schemas.microsoft.com/office/powerpoint/2010/main" val="1548506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教学指导：在</a:t>
            </a:r>
            <a:r>
              <a:rPr lang="en-US" altLang="zh-CN" dirty="0" err="1" smtClean="0"/>
              <a:t>MyEclipse</a:t>
            </a:r>
            <a:r>
              <a:rPr lang="zh-CN" altLang="en-US" dirty="0" smtClean="0"/>
              <a:t>环境中演示并讲解这几种常见错误</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44</a:t>
            </a:fld>
            <a:endParaRPr lang="en-US" altLang="zh-CN"/>
          </a:p>
        </p:txBody>
      </p:sp>
    </p:spTree>
    <p:extLst>
      <p:ext uri="{BB962C8B-B14F-4D97-AF65-F5344CB8AC3E}">
        <p14:creationId xmlns:p14="http://schemas.microsoft.com/office/powerpoint/2010/main" val="391603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教学指导：教员演示如何定位错误行号及如何在错误窗口中查看错误信息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45</a:t>
            </a:fld>
            <a:endParaRPr lang="en-US" altLang="zh-CN"/>
          </a:p>
        </p:txBody>
      </p:sp>
    </p:spTree>
    <p:extLst>
      <p:ext uri="{BB962C8B-B14F-4D97-AF65-F5344CB8AC3E}">
        <p14:creationId xmlns:p14="http://schemas.microsoft.com/office/powerpoint/2010/main" val="1797373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46</a:t>
            </a:fld>
            <a:endParaRPr lang="en-US" altLang="zh-CN"/>
          </a:p>
        </p:txBody>
      </p:sp>
    </p:spTree>
    <p:extLst>
      <p:ext uri="{BB962C8B-B14F-4D97-AF65-F5344CB8AC3E}">
        <p14:creationId xmlns:p14="http://schemas.microsoft.com/office/powerpoint/2010/main" val="979459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49</a:t>
            </a:fld>
            <a:endParaRPr lang="en-US" altLang="zh-CN"/>
          </a:p>
        </p:txBody>
      </p:sp>
    </p:spTree>
    <p:extLst>
      <p:ext uri="{BB962C8B-B14F-4D97-AF65-F5344CB8AC3E}">
        <p14:creationId xmlns:p14="http://schemas.microsoft.com/office/powerpoint/2010/main" val="1320469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err="1" smtClean="0"/>
              <a:t>xxxxxxx</a:t>
            </a:r>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50</a:t>
            </a:fld>
            <a:endParaRPr lang="en-US" altLang="zh-CN"/>
          </a:p>
        </p:txBody>
      </p:sp>
    </p:spTree>
    <p:extLst>
      <p:ext uri="{BB962C8B-B14F-4D97-AF65-F5344CB8AC3E}">
        <p14:creationId xmlns:p14="http://schemas.microsoft.com/office/powerpoint/2010/main" val="203241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extLst>
      <p:ext uri="{BB962C8B-B14F-4D97-AF65-F5344CB8AC3E}">
        <p14:creationId xmlns:p14="http://schemas.microsoft.com/office/powerpoint/2010/main" val="52842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7</a:t>
            </a:fld>
            <a:endParaRPr lang="en-US" altLang="zh-CN"/>
          </a:p>
        </p:txBody>
      </p:sp>
    </p:spTree>
    <p:extLst>
      <p:ext uri="{BB962C8B-B14F-4D97-AF65-F5344CB8AC3E}">
        <p14:creationId xmlns:p14="http://schemas.microsoft.com/office/powerpoint/2010/main" val="148434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8</a:t>
            </a:fld>
            <a:endParaRPr lang="en-US" altLang="zh-CN"/>
          </a:p>
        </p:txBody>
      </p:sp>
    </p:spTree>
    <p:extLst>
      <p:ext uri="{BB962C8B-B14F-4D97-AF65-F5344CB8AC3E}">
        <p14:creationId xmlns:p14="http://schemas.microsoft.com/office/powerpoint/2010/main" val="4251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教学指导：结合生活案例解释程序的概念</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extLst>
      <p:ext uri="{BB962C8B-B14F-4D97-AF65-F5344CB8AC3E}">
        <p14:creationId xmlns:p14="http://schemas.microsoft.com/office/powerpoint/2010/main" val="162903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教学指导：结合生活案例解释程序的概念</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extLst>
      <p:ext uri="{BB962C8B-B14F-4D97-AF65-F5344CB8AC3E}">
        <p14:creationId xmlns:p14="http://schemas.microsoft.com/office/powerpoint/2010/main" val="92091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教学指导：通过现实世界与计算机世界的指令作对比，理解计算机程序的概念</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12</a:t>
            </a:fld>
            <a:endParaRPr lang="en-US" altLang="zh-CN"/>
          </a:p>
        </p:txBody>
      </p:sp>
    </p:spTree>
    <p:extLst>
      <p:ext uri="{BB962C8B-B14F-4D97-AF65-F5344CB8AC3E}">
        <p14:creationId xmlns:p14="http://schemas.microsoft.com/office/powerpoint/2010/main" val="961762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DCF08-1A4F-4AB5-AE5D-1553FE098454}" type="slidenum">
              <a:rPr lang="zh-CN" altLang="en-US"/>
              <a:pPr/>
              <a:t>14</a:t>
            </a:fld>
            <a:endParaRPr lang="en-US" altLang="zh-CN"/>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5800" y="4343400"/>
            <a:ext cx="5486400" cy="4114800"/>
          </a:xfrm>
        </p:spPr>
        <p:txBody>
          <a:bodyPr/>
          <a:lstStyle/>
          <a:p>
            <a:endParaRPr lang="zh-CN" altLang="en-US" dirty="0"/>
          </a:p>
        </p:txBody>
      </p:sp>
    </p:spTree>
    <p:extLst>
      <p:ext uri="{BB962C8B-B14F-4D97-AF65-F5344CB8AC3E}">
        <p14:creationId xmlns:p14="http://schemas.microsoft.com/office/powerpoint/2010/main" val="224993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8786"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0354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9790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809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276350"/>
            <a:ext cx="3889375"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97425" y="1276350"/>
            <a:ext cx="3889375" cy="2547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97425" y="3976688"/>
            <a:ext cx="3889375"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6"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983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1116632" y="6448251"/>
            <a:ext cx="2133600" cy="365125"/>
          </a:xfrm>
        </p:spPr>
        <p:txBody>
          <a:bodyPr/>
          <a:lstStyle/>
          <a:p>
            <a:fld id="{0C913308-F349-4B6D-A68A-DD1791B4A57B}" type="slidenum">
              <a:rPr lang="zh-CN" altLang="en-US" smtClean="0"/>
              <a:t>‹#›</a:t>
            </a:fld>
            <a:endParaRPr lang="zh-CN" altLang="en-US"/>
          </a:p>
        </p:txBody>
      </p:sp>
      <p:pic>
        <p:nvPicPr>
          <p:cNvPr id="7"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8904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1224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422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0"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8563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1274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3154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307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Picture 2" descr="http://www.t-scale.com/Template/skychina/cmsdemo/styles/img/logo.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188640"/>
            <a:ext cx="14287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9787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225896" y="637624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dirty="0"/>
          </a:p>
        </p:txBody>
      </p:sp>
    </p:spTree>
    <p:extLst>
      <p:ext uri="{BB962C8B-B14F-4D97-AF65-F5344CB8AC3E}">
        <p14:creationId xmlns:p14="http://schemas.microsoft.com/office/powerpoint/2010/main" val="1993964917"/>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8.pn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3.emf"/><Relationship Id="rId3" Type="http://schemas.openxmlformats.org/officeDocument/2006/relationships/notesSlide" Target="../notesSlides/notesSlide7.xml"/><Relationship Id="rId7" Type="http://schemas.openxmlformats.org/officeDocument/2006/relationships/image" Target="../media/image10.e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emf"/><Relationship Id="rId5" Type="http://schemas.openxmlformats.org/officeDocument/2006/relationships/image" Target="../media/image9.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emf"/><Relationship Id="rId1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8.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oracle.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29.tiff"/><Relationship Id="rId7" Type="http://schemas.openxmlformats.org/officeDocument/2006/relationships/diagramLayout" Target="../diagrams/layout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image" Target="../media/image25.png"/><Relationship Id="rId5" Type="http://schemas.openxmlformats.org/officeDocument/2006/relationships/image" Target="../media/image8.png"/><Relationship Id="rId10" Type="http://schemas.microsoft.com/office/2007/relationships/diagramDrawing" Target="../diagrams/drawing3.xml"/><Relationship Id="rId4" Type="http://schemas.openxmlformats.org/officeDocument/2006/relationships/image" Target="../media/image30.tiff"/><Relationship Id="rId9" Type="http://schemas.openxmlformats.org/officeDocument/2006/relationships/diagramColors" Target="../diagrams/colors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18" Type="http://schemas.microsoft.com/office/2007/relationships/diagramDrawing" Target="../diagrams/drawing6.xml"/><Relationship Id="rId3" Type="http://schemas.openxmlformats.org/officeDocument/2006/relationships/image" Target="../media/image8.png"/><Relationship Id="rId21" Type="http://schemas.openxmlformats.org/officeDocument/2006/relationships/diagramQuickStyle" Target="../diagrams/quickStyle7.xml"/><Relationship Id="rId7" Type="http://schemas.openxmlformats.org/officeDocument/2006/relationships/diagramColors" Target="../diagrams/colors4.xml"/><Relationship Id="rId12" Type="http://schemas.openxmlformats.org/officeDocument/2006/relationships/diagramColors" Target="../diagrams/colors5.xml"/><Relationship Id="rId17" Type="http://schemas.openxmlformats.org/officeDocument/2006/relationships/diagramColors" Target="../diagrams/colors6.xml"/><Relationship Id="rId2" Type="http://schemas.openxmlformats.org/officeDocument/2006/relationships/notesSlide" Target="../notesSlides/notesSlide19.xml"/><Relationship Id="rId16" Type="http://schemas.openxmlformats.org/officeDocument/2006/relationships/diagramQuickStyle" Target="../diagrams/quickStyle6.xml"/><Relationship Id="rId20" Type="http://schemas.openxmlformats.org/officeDocument/2006/relationships/diagramLayout" Target="../diagrams/layout7.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24" Type="http://schemas.openxmlformats.org/officeDocument/2006/relationships/image" Target="../media/image25.png"/><Relationship Id="rId5" Type="http://schemas.openxmlformats.org/officeDocument/2006/relationships/diagramLayout" Target="../diagrams/layout4.xml"/><Relationship Id="rId15" Type="http://schemas.openxmlformats.org/officeDocument/2006/relationships/diagramLayout" Target="../diagrams/layout6.xml"/><Relationship Id="rId23" Type="http://schemas.microsoft.com/office/2007/relationships/diagramDrawing" Target="../diagrams/drawing7.xml"/><Relationship Id="rId10" Type="http://schemas.openxmlformats.org/officeDocument/2006/relationships/diagramLayout" Target="../diagrams/layout5.xml"/><Relationship Id="rId19" Type="http://schemas.openxmlformats.org/officeDocument/2006/relationships/diagramData" Target="../diagrams/data7.xml"/><Relationship Id="rId4" Type="http://schemas.openxmlformats.org/officeDocument/2006/relationships/diagramData" Target="../diagrams/data4.xml"/><Relationship Id="rId9" Type="http://schemas.openxmlformats.org/officeDocument/2006/relationships/diagramData" Target="../diagrams/data5.xml"/><Relationship Id="rId14" Type="http://schemas.openxmlformats.org/officeDocument/2006/relationships/diagramData" Target="../diagrams/data6.xml"/><Relationship Id="rId22" Type="http://schemas.openxmlformats.org/officeDocument/2006/relationships/diagramColors" Target="../diagrams/colors7.xml"/></Relationships>
</file>

<file path=ppt/slides/_rels/slide38.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685800" y="2130425"/>
            <a:ext cx="7772400" cy="1470025"/>
          </a:xfrm>
        </p:spPr>
        <p:txBody>
          <a:bodyPr>
            <a:normAutofit/>
          </a:bodyPr>
          <a:lstStyle/>
          <a:p>
            <a:r>
              <a:rPr lang="zh-CN" altLang="en-US" sz="5400" dirty="0" smtClean="0">
                <a:latin typeface="方正细黑一简体" pitchFamily="2" charset="-122"/>
                <a:ea typeface="方正细黑一简体" pitchFamily="2" charset="-122"/>
              </a:rPr>
              <a:t>台衡</a:t>
            </a:r>
            <a:r>
              <a:rPr lang="en-US" altLang="zh-CN" sz="5400" dirty="0" smtClean="0">
                <a:latin typeface="Times New Roman" charset="0"/>
                <a:ea typeface="Times New Roman" charset="0"/>
                <a:cs typeface="Times New Roman" charset="0"/>
              </a:rPr>
              <a:t>JAVA</a:t>
            </a:r>
            <a:r>
              <a:rPr lang="zh-CN" altLang="en-US" sz="5400" dirty="0" smtClean="0">
                <a:latin typeface="Times New Roman" charset="0"/>
                <a:ea typeface="Times New Roman" charset="0"/>
                <a:cs typeface="Times New Roman" charset="0"/>
              </a:rPr>
              <a:t> </a:t>
            </a:r>
            <a:r>
              <a:rPr lang="en-US" altLang="zh-CN" sz="5400" dirty="0" smtClean="0">
                <a:latin typeface="Times New Roman" charset="0"/>
                <a:ea typeface="Times New Roman" charset="0"/>
                <a:cs typeface="Times New Roman" charset="0"/>
              </a:rPr>
              <a:t>SE</a:t>
            </a:r>
            <a:r>
              <a:rPr lang="zh-CN" altLang="zh-CN" sz="5400" dirty="0" smtClean="0">
                <a:latin typeface="方正细黑一简体" pitchFamily="2" charset="-122"/>
                <a:ea typeface="方正细黑一简体" pitchFamily="2" charset="-122"/>
              </a:rPr>
              <a:t>培训</a:t>
            </a:r>
          </a:p>
        </p:txBody>
      </p:sp>
      <p:sp>
        <p:nvSpPr>
          <p:cNvPr id="3" name="副标题 2"/>
          <p:cNvSpPr>
            <a:spLocks noGrp="1"/>
          </p:cNvSpPr>
          <p:nvPr>
            <p:ph type="subTitle" idx="4294967295"/>
          </p:nvPr>
        </p:nvSpPr>
        <p:spPr>
          <a:xfrm>
            <a:off x="5719445" y="4100830"/>
            <a:ext cx="2855595" cy="542925"/>
          </a:xfrm>
        </p:spPr>
        <p:txBody>
          <a:bodyPr>
            <a:noAutofit/>
          </a:bodyPr>
          <a:lstStyle/>
          <a:p>
            <a:pPr>
              <a:buNone/>
            </a:pPr>
            <a:r>
              <a:rPr lang="zh-CN" altLang="en-US" sz="1400" dirty="0" smtClean="0">
                <a:latin typeface="黑体" panose="02010609060101010101" pitchFamily="49" charset="-122"/>
                <a:ea typeface="黑体" panose="02010609060101010101" pitchFamily="49" charset="-122"/>
              </a:rPr>
              <a:t>主讲人：于老师</a:t>
            </a:r>
          </a:p>
          <a:p>
            <a:pPr>
              <a:buNone/>
            </a:pPr>
            <a:r>
              <a:rPr lang="en-US" altLang="zh-CN" sz="1400" dirty="0">
                <a:latin typeface="Times New Roman" panose="02020603050405020304" pitchFamily="18" charset="0"/>
                <a:ea typeface="Modern No. 20" charset="0"/>
                <a:cs typeface="Times New Roman" panose="02020603050405020304" pitchFamily="18" charset="0"/>
              </a:rPr>
              <a:t>E-mail</a:t>
            </a:r>
            <a:r>
              <a:rPr lang="zh-CN" altLang="zh-CN" sz="1400" dirty="0" smtClean="0">
                <a:latin typeface="Times New Roman" panose="02020603050405020304" pitchFamily="18" charset="0"/>
                <a:ea typeface="Modern No. 20" charset="0"/>
                <a:cs typeface="Times New Roman" panose="02020603050405020304" pitchFamily="18" charset="0"/>
              </a:rPr>
              <a:t>：</a:t>
            </a:r>
            <a:r>
              <a:rPr lang="en-US" altLang="zh-CN" sz="1400" dirty="0" smtClean="0">
                <a:latin typeface="Times New Roman" panose="02020603050405020304" pitchFamily="18" charset="0"/>
                <a:ea typeface="Modern No. 20" charset="0"/>
                <a:cs typeface="Times New Roman" panose="02020603050405020304" pitchFamily="18" charset="0"/>
              </a:rPr>
              <a:t>lab.deemind@gmail.com</a:t>
            </a:r>
            <a:endParaRPr lang="en-US" altLang="zh-CN" sz="1400" dirty="0">
              <a:latin typeface="Times New Roman" panose="02020603050405020304" pitchFamily="18" charset="0"/>
              <a:ea typeface="Modern No. 20" charset="0"/>
              <a:cs typeface="Times New Roman" panose="02020603050405020304" pitchFamily="18" charset="0"/>
            </a:endParaRPr>
          </a:p>
        </p:txBody>
      </p:sp>
    </p:spTree>
    <p:extLst>
      <p:ext uri="{BB962C8B-B14F-4D97-AF65-F5344CB8AC3E}">
        <p14:creationId xmlns:p14="http://schemas.microsoft.com/office/powerpoint/2010/main" val="878299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0" name="Rectangle 4"/>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dirty="0"/>
              <a:t>什么是程序</a:t>
            </a:r>
          </a:p>
        </p:txBody>
      </p:sp>
      <p:sp>
        <p:nvSpPr>
          <p:cNvPr id="17" name="灯片编号占位符 16"/>
          <p:cNvSpPr>
            <a:spLocks noGrp="1"/>
          </p:cNvSpPr>
          <p:nvPr>
            <p:ph type="sldNum" sz="quarter" idx="12"/>
          </p:nvPr>
        </p:nvSpPr>
        <p:spPr/>
        <p:txBody>
          <a:bodyPr/>
          <a:lstStyle/>
          <a:p>
            <a:pPr>
              <a:defRPr/>
            </a:pPr>
            <a:fld id="{9394C29D-ED0C-453C-8BBC-C52F19F5BA76}" type="slidenum">
              <a:rPr lang="zh-CN" altLang="en-US" smtClean="0"/>
              <a:pPr>
                <a:defRPr/>
              </a:pPr>
              <a:t>10</a:t>
            </a:fld>
            <a:r>
              <a:rPr lang="en-US" altLang="zh-CN" smtClean="0"/>
              <a:t>/46</a:t>
            </a:r>
            <a:endParaRPr lang="zh-CN" altLang="en-US" dirty="0"/>
          </a:p>
        </p:txBody>
      </p:sp>
      <p:sp>
        <p:nvSpPr>
          <p:cNvPr id="562181" name="Rectangle 5"/>
          <p:cNvSpPr>
            <a:spLocks noChangeArrowheads="1"/>
          </p:cNvSpPr>
          <p:nvPr/>
        </p:nvSpPr>
        <p:spPr bwMode="auto">
          <a:xfrm>
            <a:off x="784254" y="1277937"/>
            <a:ext cx="7931150" cy="2008187"/>
          </a:xfrm>
          <a:prstGeom prst="rect">
            <a:avLst/>
          </a:prstGeom>
          <a:noFill/>
          <a:ln w="9525">
            <a:noFill/>
            <a:miter lim="800000"/>
            <a:headEnd/>
            <a:tailEnd/>
          </a:ln>
          <a:effectLst/>
        </p:spPr>
        <p:txBody>
          <a:bodyPr/>
          <a:lstStyle/>
          <a:p>
            <a:pPr marL="342900" indent="-342900" algn="l">
              <a:spcBef>
                <a:spcPct val="20000"/>
              </a:spcBef>
              <a:buClr>
                <a:schemeClr val="tx2"/>
              </a:buClr>
              <a:buSzPct val="80000"/>
              <a:buBlip>
                <a:blip r:embed="rId3"/>
              </a:buBlip>
            </a:pPr>
            <a:r>
              <a:rPr lang="zh-CN" altLang="en-US" sz="2800" b="1" dirty="0">
                <a:latin typeface="+mn-lt"/>
                <a:ea typeface="+mn-ea"/>
              </a:rPr>
              <a:t>介绍你从住处到学校上课的过程 </a:t>
            </a:r>
            <a:endParaRPr lang="zh-CN" altLang="en-GB" sz="2800" b="1" dirty="0">
              <a:latin typeface="+mn-lt"/>
              <a:ea typeface="+mn-ea"/>
            </a:endParaRPr>
          </a:p>
        </p:txBody>
      </p:sp>
      <p:grpSp>
        <p:nvGrpSpPr>
          <p:cNvPr id="2" name="组合 5"/>
          <p:cNvGrpSpPr/>
          <p:nvPr/>
        </p:nvGrpSpPr>
        <p:grpSpPr>
          <a:xfrm>
            <a:off x="71406" y="857232"/>
            <a:ext cx="958752" cy="430730"/>
            <a:chOff x="3643306" y="2500357"/>
            <a:chExt cx="958752" cy="430730"/>
          </a:xfrm>
        </p:grpSpPr>
        <p:pic>
          <p:nvPicPr>
            <p:cNvPr id="7" name="Picture 6" descr="E:\设计支持\模板设计\TW.png"/>
            <p:cNvPicPr>
              <a:picLocks noChangeAspect="1" noChangeArrowheads="1"/>
            </p:cNvPicPr>
            <p:nvPr/>
          </p:nvPicPr>
          <p:blipFill>
            <a:blip r:embed="rId4"/>
            <a:srcRect/>
            <a:stretch>
              <a:fillRect/>
            </a:stretch>
          </p:blipFill>
          <p:spPr bwMode="auto">
            <a:xfrm>
              <a:off x="3643306" y="2500357"/>
              <a:ext cx="463239" cy="430730"/>
            </a:xfrm>
            <a:prstGeom prst="rect">
              <a:avLst/>
            </a:prstGeom>
            <a:noFill/>
          </p:spPr>
        </p:pic>
        <p:sp>
          <p:nvSpPr>
            <p:cNvPr id="8" name="TextBox 7"/>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grpSp>
      <p:graphicFrame>
        <p:nvGraphicFramePr>
          <p:cNvPr id="19" name="图示 18"/>
          <p:cNvGraphicFramePr/>
          <p:nvPr>
            <p:extLst>
              <p:ext uri="{D42A27DB-BD31-4B8C-83A1-F6EECF244321}">
                <p14:modId xmlns:p14="http://schemas.microsoft.com/office/powerpoint/2010/main" val="357571490"/>
              </p:ext>
            </p:extLst>
          </p:nvPr>
        </p:nvGraphicFramePr>
        <p:xfrm>
          <a:off x="142844" y="2000240"/>
          <a:ext cx="8858312"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graphicEl>
                                              <a:dgm id="{B949CBCD-8221-4472-A98F-444C19410FE4}"/>
                                            </p:graphicEl>
                                          </p:spTgt>
                                        </p:tgtEl>
                                        <p:attrNameLst>
                                          <p:attrName>style.visibility</p:attrName>
                                        </p:attrNameLst>
                                      </p:cBhvr>
                                      <p:to>
                                        <p:strVal val="visible"/>
                                      </p:to>
                                    </p:set>
                                    <p:animEffect transition="in" filter="wipe(left)">
                                      <p:cBhvr>
                                        <p:cTn id="7" dur="500"/>
                                        <p:tgtEl>
                                          <p:spTgt spid="19">
                                            <p:graphicEl>
                                              <a:dgm id="{B949CBCD-8221-4472-A98F-444C19410FE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graphicEl>
                                              <a:dgm id="{DA4E525F-2D46-45C0-B24F-2A0D3AAE3EF4}"/>
                                            </p:graphicEl>
                                          </p:spTgt>
                                        </p:tgtEl>
                                        <p:attrNameLst>
                                          <p:attrName>style.visibility</p:attrName>
                                        </p:attrNameLst>
                                      </p:cBhvr>
                                      <p:to>
                                        <p:strVal val="visible"/>
                                      </p:to>
                                    </p:set>
                                    <p:animEffect transition="in" filter="wipe(left)">
                                      <p:cBhvr>
                                        <p:cTn id="12" dur="500"/>
                                        <p:tgtEl>
                                          <p:spTgt spid="19">
                                            <p:graphicEl>
                                              <a:dgm id="{DA4E525F-2D46-45C0-B24F-2A0D3AAE3EF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
                                            <p:graphicEl>
                                              <a:dgm id="{49D6756A-51DE-4170-B1D1-B0DF7D6BD6C2}"/>
                                            </p:graphicEl>
                                          </p:spTgt>
                                        </p:tgtEl>
                                        <p:attrNameLst>
                                          <p:attrName>style.visibility</p:attrName>
                                        </p:attrNameLst>
                                      </p:cBhvr>
                                      <p:to>
                                        <p:strVal val="visible"/>
                                      </p:to>
                                    </p:set>
                                    <p:animEffect transition="in" filter="wipe(left)">
                                      <p:cBhvr>
                                        <p:cTn id="15" dur="500"/>
                                        <p:tgtEl>
                                          <p:spTgt spid="19">
                                            <p:graphicEl>
                                              <a:dgm id="{49D6756A-51DE-4170-B1D1-B0DF7D6BD6C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
                                            <p:graphicEl>
                                              <a:dgm id="{B86E17A1-0A45-4748-8F0C-B5F244085820}"/>
                                            </p:graphicEl>
                                          </p:spTgt>
                                        </p:tgtEl>
                                        <p:attrNameLst>
                                          <p:attrName>style.visibility</p:attrName>
                                        </p:attrNameLst>
                                      </p:cBhvr>
                                      <p:to>
                                        <p:strVal val="visible"/>
                                      </p:to>
                                    </p:set>
                                    <p:animEffect transition="in" filter="wipe(left)">
                                      <p:cBhvr>
                                        <p:cTn id="20" dur="500"/>
                                        <p:tgtEl>
                                          <p:spTgt spid="19">
                                            <p:graphicEl>
                                              <a:dgm id="{B86E17A1-0A45-4748-8F0C-B5F244085820}"/>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graphicEl>
                                              <a:dgm id="{C96F075B-2C08-4F59-B92F-F36A8928695C}"/>
                                            </p:graphicEl>
                                          </p:spTgt>
                                        </p:tgtEl>
                                        <p:attrNameLst>
                                          <p:attrName>style.visibility</p:attrName>
                                        </p:attrNameLst>
                                      </p:cBhvr>
                                      <p:to>
                                        <p:strVal val="visible"/>
                                      </p:to>
                                    </p:set>
                                    <p:animEffect transition="in" filter="wipe(left)">
                                      <p:cBhvr>
                                        <p:cTn id="23" dur="500"/>
                                        <p:tgtEl>
                                          <p:spTgt spid="19">
                                            <p:graphicEl>
                                              <a:dgm id="{C96F075B-2C08-4F59-B92F-F36A892869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0130" name="Object 2"/>
          <p:cNvGraphicFramePr>
            <a:graphicFrameLocks noChangeAspect="1"/>
          </p:cNvGraphicFramePr>
          <p:nvPr/>
        </p:nvGraphicFramePr>
        <p:xfrm>
          <a:off x="6819900" y="4191000"/>
          <a:ext cx="571500" cy="469900"/>
        </p:xfrm>
        <a:graphic>
          <a:graphicData uri="http://schemas.openxmlformats.org/presentationml/2006/ole">
            <mc:AlternateContent xmlns:mc="http://schemas.openxmlformats.org/markup-compatibility/2006">
              <mc:Choice xmlns:v="urn:schemas-microsoft-com:vml" Requires="v">
                <p:oleObj spid="_x0000_s1060" name="Visio" r:id="rId4" imgW="381714" imgH="312658" progId="Visio.Drawing.11">
                  <p:embed/>
                </p:oleObj>
              </mc:Choice>
              <mc:Fallback>
                <p:oleObj name="Visio" r:id="rId4" imgW="381714" imgH="312658"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9900" y="4191000"/>
                        <a:ext cx="571500" cy="469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60131" name="Object 3"/>
          <p:cNvGraphicFramePr>
            <a:graphicFrameLocks noChangeAspect="1"/>
          </p:cNvGraphicFramePr>
          <p:nvPr/>
        </p:nvGraphicFramePr>
        <p:xfrm>
          <a:off x="6324600" y="4343400"/>
          <a:ext cx="641350" cy="484188"/>
        </p:xfrm>
        <a:graphic>
          <a:graphicData uri="http://schemas.openxmlformats.org/presentationml/2006/ole">
            <mc:AlternateContent xmlns:mc="http://schemas.openxmlformats.org/markup-compatibility/2006">
              <mc:Choice xmlns:v="urn:schemas-microsoft-com:vml" Requires="v">
                <p:oleObj spid="_x0000_s1061" name="Visio" r:id="rId6" imgW="368618" imgH="277892" progId="Visio.Drawing.11">
                  <p:embed/>
                </p:oleObj>
              </mc:Choice>
              <mc:Fallback>
                <p:oleObj name="Visio" r:id="rId6" imgW="368618" imgH="277892"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4343400"/>
                        <a:ext cx="641350" cy="4841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60132" name="Object 4"/>
          <p:cNvGraphicFramePr>
            <a:graphicFrameLocks noChangeAspect="1"/>
          </p:cNvGraphicFramePr>
          <p:nvPr/>
        </p:nvGraphicFramePr>
        <p:xfrm>
          <a:off x="5176838" y="4252913"/>
          <a:ext cx="1223962" cy="928687"/>
        </p:xfrm>
        <a:graphic>
          <a:graphicData uri="http://schemas.openxmlformats.org/presentationml/2006/ole">
            <mc:AlternateContent xmlns:mc="http://schemas.openxmlformats.org/markup-compatibility/2006">
              <mc:Choice xmlns:v="urn:schemas-microsoft-com:vml" Requires="v">
                <p:oleObj spid="_x0000_s1062" name="Visio" r:id="rId8" imgW="1208722" imgH="648891" progId="Visio.Drawing.11">
                  <p:embed/>
                </p:oleObj>
              </mc:Choice>
              <mc:Fallback>
                <p:oleObj name="Visio" r:id="rId8" imgW="1208722" imgH="648891" progId="Visio.Drawing.11">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l="23512" t="-7933"/>
                      <a:stretch>
                        <a:fillRect/>
                      </a:stretch>
                    </p:blipFill>
                    <p:spPr bwMode="auto">
                      <a:xfrm>
                        <a:off x="5176838" y="4252913"/>
                        <a:ext cx="1223962" cy="9286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60133" name="Object 5"/>
          <p:cNvGraphicFramePr>
            <a:graphicFrameLocks noChangeAspect="1"/>
          </p:cNvGraphicFramePr>
          <p:nvPr/>
        </p:nvGraphicFramePr>
        <p:xfrm>
          <a:off x="228600" y="4572000"/>
          <a:ext cx="565150" cy="1373188"/>
        </p:xfrm>
        <a:graphic>
          <a:graphicData uri="http://schemas.openxmlformats.org/presentationml/2006/ole">
            <mc:AlternateContent xmlns:mc="http://schemas.openxmlformats.org/markup-compatibility/2006">
              <mc:Choice xmlns:v="urn:schemas-microsoft-com:vml" Requires="v">
                <p:oleObj spid="_x0000_s1063" name="Visio" r:id="rId10" imgW="408384" imgH="992267" progId="Visio.Drawing.11">
                  <p:embed/>
                </p:oleObj>
              </mc:Choice>
              <mc:Fallback>
                <p:oleObj name="Visio" r:id="rId10" imgW="408384" imgH="992267" progId="Visio.Drawing.11">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4572000"/>
                        <a:ext cx="565150" cy="13731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60134" name="Object 6"/>
          <p:cNvGraphicFramePr>
            <a:graphicFrameLocks noChangeAspect="1"/>
          </p:cNvGraphicFramePr>
          <p:nvPr/>
        </p:nvGraphicFramePr>
        <p:xfrm>
          <a:off x="1600200" y="1439863"/>
          <a:ext cx="7391400" cy="4808537"/>
        </p:xfrm>
        <a:graphic>
          <a:graphicData uri="http://schemas.openxmlformats.org/presentationml/2006/ole">
            <mc:AlternateContent xmlns:mc="http://schemas.openxmlformats.org/markup-compatibility/2006">
              <mc:Choice xmlns:v="urn:schemas-microsoft-com:vml" Requires="v">
                <p:oleObj spid="_x0000_s1064" name="Visio" r:id="rId12" imgW="8494776" imgH="5526024" progId="Visio.Drawing.11">
                  <p:embed/>
                </p:oleObj>
              </mc:Choice>
              <mc:Fallback>
                <p:oleObj name="Visio" r:id="rId12" imgW="8494776" imgH="5526024" progId="Visio.Drawing.11">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0200" y="1439863"/>
                        <a:ext cx="7391400" cy="48085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0135" name="Rectangle 7"/>
          <p:cNvSpPr>
            <a:spLocks noChangeArrowheads="1"/>
          </p:cNvSpPr>
          <p:nvPr/>
        </p:nvSpPr>
        <p:spPr bwMode="auto">
          <a:xfrm>
            <a:off x="4953000" y="1676400"/>
            <a:ext cx="609600" cy="838200"/>
          </a:xfrm>
          <a:prstGeom prst="rect">
            <a:avLst/>
          </a:prstGeom>
          <a:solidFill>
            <a:srgbClr val="FFFFCC"/>
          </a:solidFill>
          <a:ln w="9525">
            <a:noFill/>
            <a:miter lim="800000"/>
            <a:headEnd/>
            <a:tailEnd/>
          </a:ln>
          <a:effectLst/>
        </p:spPr>
        <p:txBody>
          <a:bodyPr wrap="none" anchor="ctr">
            <a:spAutoFit/>
          </a:bodyPr>
          <a:lstStyle/>
          <a:p>
            <a:endParaRPr lang="zh-CN" altLang="en-US"/>
          </a:p>
        </p:txBody>
      </p:sp>
      <p:sp>
        <p:nvSpPr>
          <p:cNvPr id="560136" name="Text Box 8"/>
          <p:cNvSpPr txBox="1">
            <a:spLocks noChangeArrowheads="1"/>
          </p:cNvSpPr>
          <p:nvPr/>
        </p:nvSpPr>
        <p:spPr bwMode="auto">
          <a:xfrm>
            <a:off x="4643438" y="1916113"/>
            <a:ext cx="1200150" cy="701675"/>
          </a:xfrm>
          <a:prstGeom prst="rect">
            <a:avLst/>
          </a:prstGeom>
          <a:noFill/>
          <a:ln w="9525">
            <a:noFill/>
            <a:miter lim="800000"/>
            <a:headEnd/>
            <a:tailEnd/>
          </a:ln>
          <a:effectLst/>
        </p:spPr>
        <p:txBody>
          <a:bodyPr wrap="none">
            <a:spAutoFit/>
          </a:bodyPr>
          <a:lstStyle/>
          <a:p>
            <a:r>
              <a:rPr lang="zh-CN" altLang="en-US" sz="4000">
                <a:ea typeface="黑体" pitchFamily="2" charset="-122"/>
              </a:rPr>
              <a:t>银行</a:t>
            </a:r>
          </a:p>
        </p:txBody>
      </p:sp>
      <p:sp>
        <p:nvSpPr>
          <p:cNvPr id="560137" name="AutoShape 9"/>
          <p:cNvSpPr>
            <a:spLocks noChangeArrowheads="1"/>
          </p:cNvSpPr>
          <p:nvPr/>
        </p:nvSpPr>
        <p:spPr bwMode="auto">
          <a:xfrm>
            <a:off x="685800" y="5638800"/>
            <a:ext cx="2933704"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1</a:t>
            </a:r>
            <a:r>
              <a:rPr lang="zh-CN" altLang="en-US" b="1" kern="0" dirty="0" smtClean="0">
                <a:solidFill>
                  <a:schemeClr val="bg1"/>
                </a:solidFill>
                <a:latin typeface="Arial"/>
                <a:ea typeface="黑体"/>
              </a:rPr>
              <a:t>、带上存折</a:t>
            </a:r>
            <a:r>
              <a:rPr lang="en-US" altLang="zh-CN" b="1" kern="0" dirty="0" smtClean="0">
                <a:solidFill>
                  <a:schemeClr val="bg1"/>
                </a:solidFill>
                <a:latin typeface="Arial"/>
                <a:ea typeface="黑体"/>
              </a:rPr>
              <a:t>/</a:t>
            </a:r>
            <a:r>
              <a:rPr lang="zh-CN" altLang="en-US" b="1" kern="0" dirty="0" smtClean="0">
                <a:solidFill>
                  <a:schemeClr val="bg1"/>
                </a:solidFill>
                <a:latin typeface="Arial"/>
                <a:ea typeface="黑体"/>
              </a:rPr>
              <a:t>银行卡去银行 </a:t>
            </a:r>
          </a:p>
        </p:txBody>
      </p:sp>
      <p:sp>
        <p:nvSpPr>
          <p:cNvPr id="560138" name="AutoShape 10"/>
          <p:cNvSpPr>
            <a:spLocks noChangeArrowheads="1"/>
          </p:cNvSpPr>
          <p:nvPr/>
        </p:nvSpPr>
        <p:spPr bwMode="auto">
          <a:xfrm>
            <a:off x="2268538" y="3357563"/>
            <a:ext cx="516583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3</a:t>
            </a:r>
            <a:r>
              <a:rPr lang="zh-CN" altLang="en-US" b="1" kern="0" dirty="0" smtClean="0">
                <a:solidFill>
                  <a:schemeClr val="bg1"/>
                </a:solidFill>
                <a:latin typeface="Arial"/>
                <a:ea typeface="黑体"/>
              </a:rPr>
              <a:t>、将存折或储蓄卡递给银行职员并告知取款数额 </a:t>
            </a:r>
          </a:p>
        </p:txBody>
      </p:sp>
      <p:graphicFrame>
        <p:nvGraphicFramePr>
          <p:cNvPr id="560139" name="Object 11"/>
          <p:cNvGraphicFramePr>
            <a:graphicFrameLocks noChangeAspect="1"/>
          </p:cNvGraphicFramePr>
          <p:nvPr/>
        </p:nvGraphicFramePr>
        <p:xfrm>
          <a:off x="4800600" y="4321175"/>
          <a:ext cx="373063" cy="936625"/>
        </p:xfrm>
        <a:graphic>
          <a:graphicData uri="http://schemas.openxmlformats.org/presentationml/2006/ole">
            <mc:AlternateContent xmlns:mc="http://schemas.openxmlformats.org/markup-compatibility/2006">
              <mc:Choice xmlns:v="urn:schemas-microsoft-com:vml" Requires="v">
                <p:oleObj spid="_x0000_s1065" name="Visio" r:id="rId14" imgW="1208722" imgH="648891" progId="Visio.Drawing.11">
                  <p:embed/>
                </p:oleObj>
              </mc:Choice>
              <mc:Fallback>
                <p:oleObj name="Visio" r:id="rId14" imgW="1208722" imgH="648891" progId="Visio.Drawing.1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r="76686" b="-8856"/>
                      <a:stretch>
                        <a:fillRect/>
                      </a:stretch>
                    </p:blipFill>
                    <p:spPr bwMode="auto">
                      <a:xfrm>
                        <a:off x="4800600" y="4321175"/>
                        <a:ext cx="373063" cy="9366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60140" name="AutoShape 12"/>
          <p:cNvSpPr>
            <a:spLocks noChangeArrowheads="1"/>
          </p:cNvSpPr>
          <p:nvPr/>
        </p:nvSpPr>
        <p:spPr bwMode="auto">
          <a:xfrm>
            <a:off x="3048000" y="5257800"/>
            <a:ext cx="140949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2</a:t>
            </a:r>
            <a:r>
              <a:rPr lang="zh-CN" altLang="en-US" b="1" kern="0" dirty="0" smtClean="0">
                <a:solidFill>
                  <a:schemeClr val="bg1"/>
                </a:solidFill>
                <a:latin typeface="Arial"/>
                <a:ea typeface="黑体"/>
              </a:rPr>
              <a:t>、取号排队</a:t>
            </a:r>
          </a:p>
        </p:txBody>
      </p:sp>
      <p:sp>
        <p:nvSpPr>
          <p:cNvPr id="560141" name="AutoShape 13"/>
          <p:cNvSpPr>
            <a:spLocks noChangeArrowheads="1"/>
          </p:cNvSpPr>
          <p:nvPr/>
        </p:nvSpPr>
        <p:spPr bwMode="auto">
          <a:xfrm>
            <a:off x="5545138" y="3716338"/>
            <a:ext cx="2868964"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5</a:t>
            </a:r>
            <a:r>
              <a:rPr lang="zh-CN" altLang="en-US" b="1" kern="0" dirty="0" smtClean="0">
                <a:solidFill>
                  <a:schemeClr val="bg1"/>
                </a:solidFill>
                <a:latin typeface="Arial"/>
                <a:ea typeface="黑体"/>
              </a:rPr>
              <a:t>、银行职员办理取款事宜 </a:t>
            </a:r>
          </a:p>
        </p:txBody>
      </p:sp>
      <p:sp>
        <p:nvSpPr>
          <p:cNvPr id="560142" name="Rectangle 14"/>
          <p:cNvSpPr>
            <a:spLocks noChangeArrowheads="1"/>
          </p:cNvSpPr>
          <p:nvPr/>
        </p:nvSpPr>
        <p:spPr bwMode="auto">
          <a:xfrm>
            <a:off x="735013" y="196850"/>
            <a:ext cx="8229600" cy="531813"/>
          </a:xfrm>
          <a:prstGeom prst="rect">
            <a:avLst/>
          </a:prstGeom>
          <a:noFill/>
          <a:ln w="9525" algn="ctr">
            <a:noFill/>
            <a:miter lim="800000"/>
            <a:headEnd/>
            <a:tailEnd/>
          </a:ln>
          <a:effectLst/>
        </p:spPr>
        <p:txBody>
          <a:bodyPr/>
          <a:lstStyle/>
          <a:p>
            <a:pPr algn="r"/>
            <a:r>
              <a:rPr lang="zh-CN" altLang="en-US" sz="3600" b="1" dirty="0">
                <a:solidFill>
                  <a:schemeClr val="tx2">
                    <a:lumMod val="75000"/>
                  </a:schemeClr>
                </a:solidFill>
                <a:latin typeface="+mj-lt"/>
                <a:ea typeface="+mj-ea"/>
                <a:cs typeface="+mj-cs"/>
              </a:rPr>
              <a:t>生活中的程序</a:t>
            </a:r>
          </a:p>
        </p:txBody>
      </p:sp>
      <p:sp>
        <p:nvSpPr>
          <p:cNvPr id="560143" name="AutoShape 15"/>
          <p:cNvSpPr>
            <a:spLocks noChangeArrowheads="1"/>
          </p:cNvSpPr>
          <p:nvPr/>
        </p:nvSpPr>
        <p:spPr bwMode="auto">
          <a:xfrm>
            <a:off x="1979613" y="4149725"/>
            <a:ext cx="2399597"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6</a:t>
            </a:r>
            <a:r>
              <a:rPr lang="zh-CN" altLang="en-US" b="1" kern="0" dirty="0" smtClean="0">
                <a:solidFill>
                  <a:schemeClr val="bg1"/>
                </a:solidFill>
                <a:latin typeface="Arial"/>
                <a:ea typeface="黑体"/>
              </a:rPr>
              <a:t>、拿到钱并离开银行 </a:t>
            </a:r>
          </a:p>
        </p:txBody>
      </p:sp>
      <p:sp>
        <p:nvSpPr>
          <p:cNvPr id="560144" name="AutoShape 16"/>
          <p:cNvSpPr>
            <a:spLocks noChangeArrowheads="1"/>
          </p:cNvSpPr>
          <p:nvPr/>
        </p:nvSpPr>
        <p:spPr bwMode="auto">
          <a:xfrm>
            <a:off x="5148263" y="3683000"/>
            <a:ext cx="1474857"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4</a:t>
            </a:r>
            <a:r>
              <a:rPr lang="zh-CN" altLang="en-US" b="1" kern="0" dirty="0" smtClean="0">
                <a:solidFill>
                  <a:schemeClr val="bg1"/>
                </a:solidFill>
                <a:latin typeface="Arial"/>
                <a:ea typeface="黑体"/>
              </a:rPr>
              <a:t>、输入密码 </a:t>
            </a:r>
          </a:p>
        </p:txBody>
      </p:sp>
      <p:sp>
        <p:nvSpPr>
          <p:cNvPr id="18" name="灯片编号占位符 17"/>
          <p:cNvSpPr>
            <a:spLocks noGrp="1"/>
          </p:cNvSpPr>
          <p:nvPr>
            <p:ph type="sldNum" sz="quarter" idx="12"/>
          </p:nvPr>
        </p:nvSpPr>
        <p:spPr/>
        <p:txBody>
          <a:bodyPr/>
          <a:lstStyle/>
          <a:p>
            <a:pPr>
              <a:defRPr/>
            </a:pPr>
            <a:fld id="{9394C29D-ED0C-453C-8BBC-C52F19F5BA76}" type="slidenum">
              <a:rPr lang="zh-CN" altLang="en-US" smtClean="0"/>
              <a:pPr>
                <a:defRPr/>
              </a:pPr>
              <a:t>11</a:t>
            </a:fld>
            <a:r>
              <a:rPr lang="en-US" altLang="zh-CN" smtClean="0"/>
              <a:t>/46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0133"/>
                                        </p:tgtEl>
                                        <p:attrNameLst>
                                          <p:attrName>style.visibility</p:attrName>
                                        </p:attrNameLst>
                                      </p:cBhvr>
                                      <p:to>
                                        <p:strVal val="visible"/>
                                      </p:to>
                                    </p:set>
                                    <p:animEffect transition="in" filter="wipe(left)">
                                      <p:cBhvr>
                                        <p:cTn id="7" dur="500"/>
                                        <p:tgtEl>
                                          <p:spTgt spid="560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0137"/>
                                        </p:tgtEl>
                                        <p:attrNameLst>
                                          <p:attrName>style.visibility</p:attrName>
                                        </p:attrNameLst>
                                      </p:cBhvr>
                                      <p:to>
                                        <p:strVal val="visible"/>
                                      </p:to>
                                    </p:set>
                                    <p:animEffect transition="in" filter="wipe(left)">
                                      <p:cBhvr>
                                        <p:cTn id="12" dur="500"/>
                                        <p:tgtEl>
                                          <p:spTgt spid="56013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60131"/>
                                        </p:tgtEl>
                                        <p:attrNameLst>
                                          <p:attrName>style.visibility</p:attrName>
                                        </p:attrNameLst>
                                      </p:cBhvr>
                                      <p:to>
                                        <p:strVal val="visible"/>
                                      </p:to>
                                    </p:set>
                                    <p:animEffect transition="in" filter="wipe(left)">
                                      <p:cBhvr>
                                        <p:cTn id="16" dur="500"/>
                                        <p:tgtEl>
                                          <p:spTgt spid="560131"/>
                                        </p:tgtEl>
                                      </p:cBhvr>
                                    </p:animEffect>
                                  </p:childTnLst>
                                </p:cTn>
                              </p:par>
                              <p:par>
                                <p:cTn id="17" presetID="22" presetClass="entr" presetSubtype="8" fill="hold" nodeType="withEffect">
                                  <p:stCondLst>
                                    <p:cond delay="0"/>
                                  </p:stCondLst>
                                  <p:childTnLst>
                                    <p:set>
                                      <p:cBhvr>
                                        <p:cTn id="18" dur="1" fill="hold">
                                          <p:stCondLst>
                                            <p:cond delay="0"/>
                                          </p:stCondLst>
                                        </p:cTn>
                                        <p:tgtEl>
                                          <p:spTgt spid="560130"/>
                                        </p:tgtEl>
                                        <p:attrNameLst>
                                          <p:attrName>style.visibility</p:attrName>
                                        </p:attrNameLst>
                                      </p:cBhvr>
                                      <p:to>
                                        <p:strVal val="visible"/>
                                      </p:to>
                                    </p:set>
                                    <p:animEffect transition="in" filter="wipe(left)">
                                      <p:cBhvr>
                                        <p:cTn id="19" dur="500"/>
                                        <p:tgtEl>
                                          <p:spTgt spid="560130"/>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560132"/>
                                        </p:tgtEl>
                                        <p:attrNameLst>
                                          <p:attrName>style.visibility</p:attrName>
                                        </p:attrNameLst>
                                      </p:cBhvr>
                                      <p:to>
                                        <p:strVal val="visible"/>
                                      </p:to>
                                    </p:set>
                                    <p:animEffect transition="in" filter="wipe(left)">
                                      <p:cBhvr>
                                        <p:cTn id="23" dur="500"/>
                                        <p:tgtEl>
                                          <p:spTgt spid="5601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1" nodeType="clickEffect">
                                  <p:stCondLst>
                                    <p:cond delay="0"/>
                                  </p:stCondLst>
                                  <p:childTnLst>
                                    <p:animEffect transition="out" filter="wipe(left)">
                                      <p:cBhvr>
                                        <p:cTn id="27" dur="500"/>
                                        <p:tgtEl>
                                          <p:spTgt spid="560137"/>
                                        </p:tgtEl>
                                      </p:cBhvr>
                                    </p:animEffect>
                                    <p:set>
                                      <p:cBhvr>
                                        <p:cTn id="28" dur="1" fill="hold">
                                          <p:stCondLst>
                                            <p:cond delay="499"/>
                                          </p:stCondLst>
                                        </p:cTn>
                                        <p:tgtEl>
                                          <p:spTgt spid="560137"/>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560140"/>
                                        </p:tgtEl>
                                        <p:attrNameLst>
                                          <p:attrName>style.visibility</p:attrName>
                                        </p:attrNameLst>
                                      </p:cBhvr>
                                      <p:to>
                                        <p:strVal val="visible"/>
                                      </p:to>
                                    </p:set>
                                    <p:animEffect transition="in" filter="wipe(left)">
                                      <p:cBhvr>
                                        <p:cTn id="31" dur="500"/>
                                        <p:tgtEl>
                                          <p:spTgt spid="560140"/>
                                        </p:tgtEl>
                                      </p:cBhvr>
                                    </p:animEffect>
                                  </p:childTnLst>
                                </p:cTn>
                              </p:par>
                            </p:childTnLst>
                          </p:cTn>
                        </p:par>
                        <p:par>
                          <p:cTn id="32" fill="hold">
                            <p:stCondLst>
                              <p:cond delay="500"/>
                            </p:stCondLst>
                            <p:childTnLst>
                              <p:par>
                                <p:cTn id="33" presetID="22" presetClass="exit" presetSubtype="8" fill="hold" nodeType="afterEffect">
                                  <p:stCondLst>
                                    <p:cond delay="0"/>
                                  </p:stCondLst>
                                  <p:childTnLst>
                                    <p:animEffect transition="out" filter="wipe(left)">
                                      <p:cBhvr>
                                        <p:cTn id="34" dur="500"/>
                                        <p:tgtEl>
                                          <p:spTgt spid="560133"/>
                                        </p:tgtEl>
                                      </p:cBhvr>
                                    </p:animEffect>
                                    <p:set>
                                      <p:cBhvr>
                                        <p:cTn id="35" dur="1" fill="hold">
                                          <p:stCondLst>
                                            <p:cond delay="499"/>
                                          </p:stCondLst>
                                        </p:cTn>
                                        <p:tgtEl>
                                          <p:spTgt spid="560133"/>
                                        </p:tgtEl>
                                        <p:attrNameLst>
                                          <p:attrName>style.visibility</p:attrName>
                                        </p:attrNameLst>
                                      </p:cBhvr>
                                      <p:to>
                                        <p:strVal val="hidden"/>
                                      </p:to>
                                    </p:set>
                                  </p:childTnLst>
                                </p:cTn>
                              </p:par>
                              <p:par>
                                <p:cTn id="36" presetID="0" presetClass="path" presetSubtype="0" accel="50000" decel="50000" fill="hold" nodeType="withEffect">
                                  <p:stCondLst>
                                    <p:cond delay="0"/>
                                  </p:stCondLst>
                                  <p:childTnLst>
                                    <p:animMotion origin="layout" path="M 2.77778E-6 -9.66844E-7 L 0.49167 -0.0779 " pathEditMode="relative" ptsTypes="AA">
                                      <p:cBhvr>
                                        <p:cTn id="37" dur="1000" fill="hold"/>
                                        <p:tgtEl>
                                          <p:spTgt spid="560133"/>
                                        </p:tgtEl>
                                        <p:attrNameLst>
                                          <p:attrName>ppt_x</p:attrName>
                                          <p:attrName>ppt_y</p:attrName>
                                        </p:attrNameLst>
                                      </p:cBhvr>
                                    </p:animMotion>
                                  </p:childTnLst>
                                </p:cTn>
                              </p:par>
                              <p:par>
                                <p:cTn id="38" presetID="22" presetClass="entr" presetSubtype="8" fill="hold" nodeType="withEffect">
                                  <p:stCondLst>
                                    <p:cond delay="0"/>
                                  </p:stCondLst>
                                  <p:childTnLst>
                                    <p:set>
                                      <p:cBhvr>
                                        <p:cTn id="39" dur="1" fill="hold">
                                          <p:stCondLst>
                                            <p:cond delay="0"/>
                                          </p:stCondLst>
                                        </p:cTn>
                                        <p:tgtEl>
                                          <p:spTgt spid="560139"/>
                                        </p:tgtEl>
                                        <p:attrNameLst>
                                          <p:attrName>style.visibility</p:attrName>
                                        </p:attrNameLst>
                                      </p:cBhvr>
                                      <p:to>
                                        <p:strVal val="visible"/>
                                      </p:to>
                                    </p:set>
                                    <p:animEffect transition="in" filter="wipe(left)">
                                      <p:cBhvr>
                                        <p:cTn id="40" dur="500"/>
                                        <p:tgtEl>
                                          <p:spTgt spid="5601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560140"/>
                                        </p:tgtEl>
                                      </p:cBhvr>
                                    </p:animEffect>
                                    <p:set>
                                      <p:cBhvr>
                                        <p:cTn id="45" dur="1" fill="hold">
                                          <p:stCondLst>
                                            <p:cond delay="499"/>
                                          </p:stCondLst>
                                        </p:cTn>
                                        <p:tgtEl>
                                          <p:spTgt spid="560140"/>
                                        </p:tgtEl>
                                        <p:attrNameLst>
                                          <p:attrName>style.visibility</p:attrName>
                                        </p:attrNameLst>
                                      </p:cBhvr>
                                      <p:to>
                                        <p:strVal val="hidden"/>
                                      </p:to>
                                    </p:set>
                                  </p:childTnLst>
                                </p:cTn>
                              </p:par>
                            </p:childTnLst>
                          </p:cTn>
                        </p:par>
                        <p:par>
                          <p:cTn id="46" fill="hold">
                            <p:stCondLst>
                              <p:cond delay="500"/>
                            </p:stCondLst>
                            <p:childTnLst>
                              <p:par>
                                <p:cTn id="47" presetID="22" presetClass="exit" presetSubtype="8" fill="hold" nodeType="afterEffect">
                                  <p:stCondLst>
                                    <p:cond delay="0"/>
                                  </p:stCondLst>
                                  <p:childTnLst>
                                    <p:animEffect transition="out" filter="wipe(left)">
                                      <p:cBhvr>
                                        <p:cTn id="48" dur="500"/>
                                        <p:tgtEl>
                                          <p:spTgt spid="560132"/>
                                        </p:tgtEl>
                                      </p:cBhvr>
                                    </p:animEffect>
                                    <p:set>
                                      <p:cBhvr>
                                        <p:cTn id="49" dur="1" fill="hold">
                                          <p:stCondLst>
                                            <p:cond delay="499"/>
                                          </p:stCondLst>
                                        </p:cTn>
                                        <p:tgtEl>
                                          <p:spTgt spid="560132"/>
                                        </p:tgtEl>
                                        <p:attrNameLst>
                                          <p:attrName>style.visibility</p:attrName>
                                        </p:attrNameLst>
                                      </p:cBhvr>
                                      <p:to>
                                        <p:strVal val="hidden"/>
                                      </p:to>
                                    </p:set>
                                  </p:childTnLst>
                                </p:cTn>
                              </p:par>
                              <p:par>
                                <p:cTn id="50" presetID="0" presetClass="path" presetSubtype="0" accel="50000" decel="50000" fill="hold" nodeType="withEffect">
                                  <p:stCondLst>
                                    <p:cond delay="0"/>
                                  </p:stCondLst>
                                  <p:childTnLst>
                                    <p:animMotion origin="layout" path="M -3.88889E-6 7.1412E-7 L 0.04167 7.1412E-7 " pathEditMode="relative" ptsTypes="AA">
                                      <p:cBhvr>
                                        <p:cTn id="51" dur="1000" fill="hold"/>
                                        <p:tgtEl>
                                          <p:spTgt spid="560132"/>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3.33333E-6 6.99977E-6 L 0.06667 6.99977E-6 " pathEditMode="relative" ptsTypes="AA">
                                      <p:cBhvr>
                                        <p:cTn id="53" dur="1000" fill="hold"/>
                                        <p:tgtEl>
                                          <p:spTgt spid="560139"/>
                                        </p:tgtEl>
                                        <p:attrNameLst>
                                          <p:attrName>ppt_x</p:attrName>
                                          <p:attrName>ppt_y</p:attrName>
                                        </p:attrNameLst>
                                      </p:cBhvr>
                                    </p:animMotion>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560138"/>
                                        </p:tgtEl>
                                        <p:attrNameLst>
                                          <p:attrName>style.visibility</p:attrName>
                                        </p:attrNameLst>
                                      </p:cBhvr>
                                      <p:to>
                                        <p:strVal val="visible"/>
                                      </p:to>
                                    </p:set>
                                    <p:animEffect transition="in" filter="wipe(left)">
                                      <p:cBhvr>
                                        <p:cTn id="57" dur="500"/>
                                        <p:tgtEl>
                                          <p:spTgt spid="5601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1" nodeType="clickEffect">
                                  <p:stCondLst>
                                    <p:cond delay="0"/>
                                  </p:stCondLst>
                                  <p:childTnLst>
                                    <p:animEffect transition="out" filter="wipe(left)">
                                      <p:cBhvr>
                                        <p:cTn id="61" dur="500"/>
                                        <p:tgtEl>
                                          <p:spTgt spid="560138"/>
                                        </p:tgtEl>
                                      </p:cBhvr>
                                    </p:animEffect>
                                    <p:set>
                                      <p:cBhvr>
                                        <p:cTn id="62" dur="1" fill="hold">
                                          <p:stCondLst>
                                            <p:cond delay="499"/>
                                          </p:stCondLst>
                                        </p:cTn>
                                        <p:tgtEl>
                                          <p:spTgt spid="560138"/>
                                        </p:tgtEl>
                                        <p:attrNameLst>
                                          <p:attrName>style.visibility</p:attrName>
                                        </p:attrNameLst>
                                      </p:cBhvr>
                                      <p:to>
                                        <p:strVal val="hidden"/>
                                      </p:to>
                                    </p:set>
                                  </p:childTnLst>
                                </p:cTn>
                              </p:par>
                            </p:childTnLst>
                          </p:cTn>
                        </p:par>
                        <p:par>
                          <p:cTn id="63" fill="hold">
                            <p:stCondLst>
                              <p:cond delay="500"/>
                            </p:stCondLst>
                            <p:childTnLst>
                              <p:par>
                                <p:cTn id="64" presetID="22" presetClass="entr" presetSubtype="8" fill="hold" grpId="1" nodeType="afterEffect">
                                  <p:stCondLst>
                                    <p:cond delay="0"/>
                                  </p:stCondLst>
                                  <p:childTnLst>
                                    <p:set>
                                      <p:cBhvr>
                                        <p:cTn id="65" dur="1" fill="hold">
                                          <p:stCondLst>
                                            <p:cond delay="0"/>
                                          </p:stCondLst>
                                        </p:cTn>
                                        <p:tgtEl>
                                          <p:spTgt spid="560144"/>
                                        </p:tgtEl>
                                        <p:attrNameLst>
                                          <p:attrName>style.visibility</p:attrName>
                                        </p:attrNameLst>
                                      </p:cBhvr>
                                      <p:to>
                                        <p:strVal val="visible"/>
                                      </p:to>
                                    </p:set>
                                    <p:animEffect transition="in" filter="wipe(left)">
                                      <p:cBhvr>
                                        <p:cTn id="66" dur="500"/>
                                        <p:tgtEl>
                                          <p:spTgt spid="5601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0" nodeType="clickEffect">
                                  <p:stCondLst>
                                    <p:cond delay="0"/>
                                  </p:stCondLst>
                                  <p:childTnLst>
                                    <p:animEffect transition="out" filter="wipe(left)">
                                      <p:cBhvr>
                                        <p:cTn id="70" dur="500"/>
                                        <p:tgtEl>
                                          <p:spTgt spid="560144"/>
                                        </p:tgtEl>
                                      </p:cBhvr>
                                    </p:animEffect>
                                    <p:set>
                                      <p:cBhvr>
                                        <p:cTn id="71" dur="1" fill="hold">
                                          <p:stCondLst>
                                            <p:cond delay="499"/>
                                          </p:stCondLst>
                                        </p:cTn>
                                        <p:tgtEl>
                                          <p:spTgt spid="560144"/>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560141"/>
                                        </p:tgtEl>
                                        <p:attrNameLst>
                                          <p:attrName>style.visibility</p:attrName>
                                        </p:attrNameLst>
                                      </p:cBhvr>
                                      <p:to>
                                        <p:strVal val="visible"/>
                                      </p:to>
                                    </p:set>
                                    <p:animEffect transition="in" filter="wipe(left)">
                                      <p:cBhvr>
                                        <p:cTn id="75" dur="500"/>
                                        <p:tgtEl>
                                          <p:spTgt spid="5601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grpId="1" nodeType="clickEffect">
                                  <p:stCondLst>
                                    <p:cond delay="0"/>
                                  </p:stCondLst>
                                  <p:childTnLst>
                                    <p:animEffect transition="out" filter="wipe(left)">
                                      <p:cBhvr>
                                        <p:cTn id="79" dur="500"/>
                                        <p:tgtEl>
                                          <p:spTgt spid="560141"/>
                                        </p:tgtEl>
                                      </p:cBhvr>
                                    </p:animEffect>
                                    <p:set>
                                      <p:cBhvr>
                                        <p:cTn id="80" dur="1" fill="hold">
                                          <p:stCondLst>
                                            <p:cond delay="499"/>
                                          </p:stCondLst>
                                        </p:cTn>
                                        <p:tgtEl>
                                          <p:spTgt spid="560141"/>
                                        </p:tgtEl>
                                        <p:attrNameLst>
                                          <p:attrName>style.visibility</p:attrName>
                                        </p:attrNameLst>
                                      </p:cBhvr>
                                      <p:to>
                                        <p:strVal val="hidden"/>
                                      </p:to>
                                    </p:se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560143"/>
                                        </p:tgtEl>
                                        <p:attrNameLst>
                                          <p:attrName>style.visibility</p:attrName>
                                        </p:attrNameLst>
                                      </p:cBhvr>
                                      <p:to>
                                        <p:strVal val="visible"/>
                                      </p:to>
                                    </p:set>
                                    <p:animEffect transition="in" filter="wipe(left)">
                                      <p:cBhvr>
                                        <p:cTn id="84" dur="500"/>
                                        <p:tgtEl>
                                          <p:spTgt spid="56014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560143"/>
                                        </p:tgtEl>
                                      </p:cBhvr>
                                    </p:animEffect>
                                    <p:set>
                                      <p:cBhvr>
                                        <p:cTn id="89" dur="1" fill="hold">
                                          <p:stCondLst>
                                            <p:cond delay="499"/>
                                          </p:stCondLst>
                                        </p:cTn>
                                        <p:tgtEl>
                                          <p:spTgt spid="560143"/>
                                        </p:tgtEl>
                                        <p:attrNameLst>
                                          <p:attrName>style.visibility</p:attrName>
                                        </p:attrNameLst>
                                      </p:cBhvr>
                                      <p:to>
                                        <p:strVal val="hidden"/>
                                      </p:to>
                                    </p:set>
                                  </p:childTnLst>
                                </p:cTn>
                              </p:par>
                              <p:par>
                                <p:cTn id="90" presetID="0" presetClass="path" presetSubtype="0" accel="50000" decel="50000" fill="hold" nodeType="withEffect">
                                  <p:stCondLst>
                                    <p:cond delay="0"/>
                                  </p:stCondLst>
                                  <p:childTnLst>
                                    <p:animMotion origin="layout" path="M 2.77778E-7 -1.41433E-7 C -0.04705 -0.00463 -0.09409 -0.00927 -0.11632 -1.41433E-7 C -0.13871 0.00928 -0.1217 0.04545 -0.13489 0.05588 C -0.14809 0.06631 -0.18368 0.05171 -0.19531 0.06214 C -0.20694 0.07257 -0.18958 0.10828 -0.20469 0.11802 C -0.21979 0.12776 -0.21684 0.12057 -0.28611 0.12103 C -0.35538 0.1215 -0.48819 0.12126 -0.62083 0.12103 " pathEditMode="relative" ptsTypes="aaaaaaA">
                                      <p:cBhvr>
                                        <p:cTn id="91" dur="1000" fill="hold"/>
                                        <p:tgtEl>
                                          <p:spTgt spid="5601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P spid="560137" grpId="1" animBg="1"/>
      <p:bldP spid="560138" grpId="0" animBg="1"/>
      <p:bldP spid="560138" grpId="1" animBg="1"/>
      <p:bldP spid="560140" grpId="0" animBg="1"/>
      <p:bldP spid="560140" grpId="1" animBg="1"/>
      <p:bldP spid="560141" grpId="0" animBg="1"/>
      <p:bldP spid="560141" grpId="1" animBg="1"/>
      <p:bldP spid="560143" grpId="0" animBg="1"/>
      <p:bldP spid="560143" grpId="1" animBg="1"/>
      <p:bldP spid="560144" grpId="0" animBg="1"/>
      <p:bldP spid="56014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41963" y="2811463"/>
            <a:ext cx="1766887" cy="1603375"/>
            <a:chOff x="4372" y="2939"/>
            <a:chExt cx="1269" cy="1178"/>
          </a:xfrm>
        </p:grpSpPr>
        <p:graphicFrame>
          <p:nvGraphicFramePr>
            <p:cNvPr id="561155" name="Object 3"/>
            <p:cNvGraphicFramePr>
              <a:graphicFrameLocks noChangeAspect="1"/>
            </p:cNvGraphicFramePr>
            <p:nvPr/>
          </p:nvGraphicFramePr>
          <p:xfrm>
            <a:off x="4372" y="2939"/>
            <a:ext cx="941" cy="1155"/>
          </p:xfrm>
          <a:graphic>
            <a:graphicData uri="http://schemas.openxmlformats.org/presentationml/2006/ole">
              <mc:AlternateContent xmlns:mc="http://schemas.openxmlformats.org/markup-compatibility/2006">
                <mc:Choice xmlns:v="urn:schemas-microsoft-com:vml" Requires="v">
                  <p:oleObj spid="_x0000_s32953" name="Image" r:id="rId4" imgW="2615873" imgH="2666667" progId="">
                    <p:embed/>
                  </p:oleObj>
                </mc:Choice>
                <mc:Fallback>
                  <p:oleObj name="Image" r:id="rId4" imgW="2615873" imgH="266666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2" y="2939"/>
                          <a:ext cx="941"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561156" name="Picture 4" descr="TowerCase"/>
            <p:cNvPicPr>
              <a:picLocks noChangeAspect="1" noChangeArrowheads="1"/>
            </p:cNvPicPr>
            <p:nvPr/>
          </p:nvPicPr>
          <p:blipFill>
            <a:blip r:embed="rId6"/>
            <a:srcRect/>
            <a:stretch>
              <a:fillRect/>
            </a:stretch>
          </p:blipFill>
          <p:spPr bwMode="auto">
            <a:xfrm>
              <a:off x="4967" y="3113"/>
              <a:ext cx="674" cy="1004"/>
            </a:xfrm>
            <a:prstGeom prst="rect">
              <a:avLst/>
            </a:prstGeom>
            <a:noFill/>
          </p:spPr>
        </p:pic>
      </p:grpSp>
      <p:sp>
        <p:nvSpPr>
          <p:cNvPr id="561158" name="WordArt 6"/>
          <p:cNvSpPr>
            <a:spLocks noChangeArrowheads="1" noChangeShapeType="1" noTextEdit="1"/>
          </p:cNvSpPr>
          <p:nvPr/>
        </p:nvSpPr>
        <p:spPr bwMode="auto">
          <a:xfrm>
            <a:off x="2982913" y="3284538"/>
            <a:ext cx="3028950" cy="504825"/>
          </a:xfrm>
          <a:prstGeom prst="rect">
            <a:avLst/>
          </a:prstGeom>
        </p:spPr>
        <p:txBody>
          <a:bodyPr wrap="none" fromWordArt="1">
            <a:prstTxWarp prst="textPlain">
              <a:avLst>
                <a:gd name="adj" fmla="val 50000"/>
              </a:avLst>
            </a:prstTxWarp>
          </a:bodyPr>
          <a:lstStyle/>
          <a:p>
            <a:r>
              <a:rPr lang="zh-CN" altLang="en-US" sz="4400" b="1" kern="10" dirty="0">
                <a:ln w="9525">
                  <a:solidFill>
                    <a:srgbClr val="5E99E2">
                      <a:alpha val="45882"/>
                    </a:srgbClr>
                  </a:solidFill>
                  <a:round/>
                  <a:headEnd/>
                  <a:tailEnd/>
                </a:ln>
                <a:gradFill rotWithShape="1">
                  <a:gsLst>
                    <a:gs pos="0">
                      <a:srgbClr val="03D4A8"/>
                    </a:gs>
                    <a:gs pos="25000">
                      <a:srgbClr val="21D6E0"/>
                    </a:gs>
                    <a:gs pos="75000">
                      <a:srgbClr val="0087E6"/>
                    </a:gs>
                    <a:gs pos="100000">
                      <a:srgbClr val="005CBF"/>
                    </a:gs>
                  </a:gsLst>
                  <a:lin ang="5400000"/>
                </a:gradFill>
                <a:latin typeface="黑体"/>
                <a:ea typeface="黑体"/>
              </a:rPr>
              <a:t>什么是</a:t>
            </a:r>
            <a:r>
              <a:rPr lang="zh-CN" altLang="en-US" sz="4400" b="1" kern="10" dirty="0" smtClean="0">
                <a:ln w="9525">
                  <a:solidFill>
                    <a:srgbClr val="5E99E2">
                      <a:alpha val="45882"/>
                    </a:srgbClr>
                  </a:solidFill>
                  <a:round/>
                  <a:headEnd/>
                  <a:tailEnd/>
                </a:ln>
                <a:gradFill rotWithShape="1">
                  <a:gsLst>
                    <a:gs pos="0">
                      <a:srgbClr val="03D4A8"/>
                    </a:gs>
                    <a:gs pos="25000">
                      <a:srgbClr val="21D6E0"/>
                    </a:gs>
                    <a:gs pos="75000">
                      <a:srgbClr val="0087E6"/>
                    </a:gs>
                    <a:gs pos="100000">
                      <a:srgbClr val="005CBF"/>
                    </a:gs>
                  </a:gsLst>
                  <a:lin ang="5400000"/>
                </a:gradFill>
                <a:latin typeface="黑体"/>
                <a:ea typeface="黑体"/>
              </a:rPr>
              <a:t>指令？</a:t>
            </a:r>
            <a:endParaRPr lang="zh-CN" altLang="en-US" sz="4400" b="1" kern="10" dirty="0">
              <a:ln w="9525">
                <a:solidFill>
                  <a:srgbClr val="5E99E2">
                    <a:alpha val="45882"/>
                  </a:srgbClr>
                </a:solidFill>
                <a:round/>
                <a:headEnd/>
                <a:tailEnd/>
              </a:ln>
              <a:gradFill rotWithShape="1">
                <a:gsLst>
                  <a:gs pos="0">
                    <a:srgbClr val="03D4A8"/>
                  </a:gs>
                  <a:gs pos="25000">
                    <a:srgbClr val="21D6E0"/>
                  </a:gs>
                  <a:gs pos="75000">
                    <a:srgbClr val="0087E6"/>
                  </a:gs>
                  <a:gs pos="100000">
                    <a:srgbClr val="005CBF"/>
                  </a:gs>
                </a:gsLst>
                <a:lin ang="5400000"/>
              </a:gradFill>
              <a:latin typeface="黑体"/>
              <a:ea typeface="黑体"/>
            </a:endParaRPr>
          </a:p>
        </p:txBody>
      </p:sp>
      <p:sp>
        <p:nvSpPr>
          <p:cNvPr id="561159" name="AutoShape 7"/>
          <p:cNvSpPr>
            <a:spLocks noChangeArrowheads="1"/>
          </p:cNvSpPr>
          <p:nvPr/>
        </p:nvSpPr>
        <p:spPr bwMode="auto">
          <a:xfrm>
            <a:off x="2463800" y="1595438"/>
            <a:ext cx="2735952" cy="114414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a:solidFill>
                  <a:schemeClr val="bg1"/>
                </a:solidFill>
                <a:latin typeface="Arial"/>
                <a:ea typeface="黑体"/>
              </a:rPr>
              <a:t>1</a:t>
            </a:r>
            <a:r>
              <a:rPr lang="zh-CN" altLang="en-US" b="1" kern="0">
                <a:solidFill>
                  <a:schemeClr val="bg1"/>
                </a:solidFill>
                <a:latin typeface="Arial"/>
                <a:ea typeface="黑体"/>
              </a:rPr>
              <a:t>、做口述笔记</a:t>
            </a:r>
            <a:r>
              <a:rPr lang="en-US" altLang="zh-CN" b="1" kern="0">
                <a:solidFill>
                  <a:schemeClr val="bg1"/>
                </a:solidFill>
                <a:latin typeface="Arial"/>
                <a:ea typeface="黑体"/>
              </a:rPr>
              <a:t>……</a:t>
            </a:r>
          </a:p>
          <a:p>
            <a:pPr marL="0" lvl="1" indent="-285750" algn="l" eaLnBrk="0" hangingPunct="0">
              <a:spcBef>
                <a:spcPct val="20000"/>
              </a:spcBef>
              <a:buClr>
                <a:srgbClr val="233DA9"/>
              </a:buClr>
              <a:buSzPct val="80000"/>
              <a:defRPr/>
            </a:pPr>
            <a:r>
              <a:rPr lang="en-US" altLang="zh-CN" b="1" kern="0">
                <a:solidFill>
                  <a:schemeClr val="bg1"/>
                </a:solidFill>
                <a:latin typeface="Arial"/>
                <a:ea typeface="黑体"/>
              </a:rPr>
              <a:t>2</a:t>
            </a:r>
            <a:r>
              <a:rPr lang="zh-CN" altLang="en-US" b="1" kern="0">
                <a:solidFill>
                  <a:schemeClr val="bg1"/>
                </a:solidFill>
                <a:latin typeface="Arial"/>
                <a:ea typeface="黑体"/>
              </a:rPr>
              <a:t>、键入信函的内容</a:t>
            </a:r>
            <a:r>
              <a:rPr lang="en-US" altLang="zh-CN" b="1" kern="0">
                <a:solidFill>
                  <a:schemeClr val="bg1"/>
                </a:solidFill>
                <a:latin typeface="Arial"/>
                <a:ea typeface="黑体"/>
              </a:rPr>
              <a:t>……</a:t>
            </a:r>
          </a:p>
          <a:p>
            <a:pPr marL="0" lvl="1" indent="-285750" algn="l" eaLnBrk="0" hangingPunct="0">
              <a:spcBef>
                <a:spcPct val="20000"/>
              </a:spcBef>
              <a:buClr>
                <a:srgbClr val="233DA9"/>
              </a:buClr>
              <a:buSzPct val="80000"/>
              <a:defRPr/>
            </a:pPr>
            <a:r>
              <a:rPr lang="en-US" altLang="zh-CN" b="1" kern="0">
                <a:solidFill>
                  <a:schemeClr val="bg1"/>
                </a:solidFill>
                <a:latin typeface="Arial"/>
                <a:ea typeface="黑体"/>
              </a:rPr>
              <a:t>3</a:t>
            </a:r>
            <a:r>
              <a:rPr lang="zh-CN" altLang="en-US" b="1" kern="0">
                <a:solidFill>
                  <a:schemeClr val="bg1"/>
                </a:solidFill>
                <a:latin typeface="Arial"/>
                <a:ea typeface="黑体"/>
              </a:rPr>
              <a:t>、发送传真</a:t>
            </a:r>
            <a:r>
              <a:rPr lang="en-US" altLang="zh-CN" b="1" kern="0">
                <a:solidFill>
                  <a:schemeClr val="bg1"/>
                </a:solidFill>
                <a:latin typeface="Arial"/>
                <a:ea typeface="黑体"/>
              </a:rPr>
              <a:t>……</a:t>
            </a:r>
          </a:p>
        </p:txBody>
      </p:sp>
      <p:sp>
        <p:nvSpPr>
          <p:cNvPr id="561161" name="AutoShape 9"/>
          <p:cNvSpPr>
            <a:spLocks noChangeArrowheads="1"/>
          </p:cNvSpPr>
          <p:nvPr/>
        </p:nvSpPr>
        <p:spPr bwMode="auto">
          <a:xfrm>
            <a:off x="7194550" y="1630363"/>
            <a:ext cx="95338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1</a:t>
            </a:r>
            <a:r>
              <a:rPr lang="zh-CN" altLang="en-US" b="1" kern="0" dirty="0" smtClean="0">
                <a:solidFill>
                  <a:schemeClr val="bg1"/>
                </a:solidFill>
                <a:latin typeface="Arial"/>
                <a:ea typeface="黑体"/>
              </a:rPr>
              <a:t>、口述</a:t>
            </a:r>
          </a:p>
        </p:txBody>
      </p:sp>
      <p:sp>
        <p:nvSpPr>
          <p:cNvPr id="561165" name="AutoShape 13"/>
          <p:cNvSpPr>
            <a:spLocks noChangeArrowheads="1"/>
          </p:cNvSpPr>
          <p:nvPr/>
        </p:nvSpPr>
        <p:spPr bwMode="auto">
          <a:xfrm>
            <a:off x="7215188" y="2087563"/>
            <a:ext cx="95338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2</a:t>
            </a:r>
            <a:r>
              <a:rPr lang="zh-CN" altLang="en-US" b="1" kern="0" dirty="0" smtClean="0">
                <a:solidFill>
                  <a:schemeClr val="bg1"/>
                </a:solidFill>
                <a:latin typeface="Arial"/>
                <a:ea typeface="黑体"/>
              </a:rPr>
              <a:t>、信函</a:t>
            </a:r>
          </a:p>
        </p:txBody>
      </p:sp>
      <p:cxnSp>
        <p:nvCxnSpPr>
          <p:cNvPr id="561168" name="AutoShape 16"/>
          <p:cNvCxnSpPr>
            <a:cxnSpLocks noChangeShapeType="1"/>
          </p:cNvCxnSpPr>
          <p:nvPr/>
        </p:nvCxnSpPr>
        <p:spPr bwMode="auto">
          <a:xfrm rot="16200000">
            <a:off x="1423194" y="1753394"/>
            <a:ext cx="744537" cy="1216025"/>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0" name="AutoShape 18"/>
          <p:cNvSpPr>
            <a:spLocks noChangeArrowheads="1"/>
          </p:cNvSpPr>
          <p:nvPr/>
        </p:nvSpPr>
        <p:spPr bwMode="auto">
          <a:xfrm>
            <a:off x="1857356" y="1571612"/>
            <a:ext cx="3970338" cy="11726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381000">
              <a:lnSpc>
                <a:spcPct val="130000"/>
              </a:lnSpc>
              <a:buClr>
                <a:schemeClr val="folHlink"/>
              </a:buClr>
              <a:buSzPct val="60000"/>
              <a:tabLst>
                <a:tab pos="444500" algn="l"/>
              </a:tabLst>
              <a:defRPr/>
            </a:pPr>
            <a:r>
              <a:rPr lang="en-US" altLang="zh-CN" b="1">
                <a:solidFill>
                  <a:schemeClr val="accent5">
                    <a:lumMod val="10000"/>
                  </a:schemeClr>
                </a:solidFill>
                <a:latin typeface="+mn-lt"/>
              </a:rPr>
              <a:t>System.out.println("</a:t>
            </a:r>
            <a:r>
              <a:rPr lang="zh-CN" altLang="en-US" b="1">
                <a:solidFill>
                  <a:schemeClr val="accent5">
                    <a:lumMod val="10000"/>
                  </a:schemeClr>
                </a:solidFill>
                <a:latin typeface="+mn-lt"/>
              </a:rPr>
              <a:t>口述</a:t>
            </a:r>
            <a:r>
              <a:rPr lang="en-US" altLang="zh-CN" b="1">
                <a:solidFill>
                  <a:schemeClr val="accent5">
                    <a:lumMod val="10000"/>
                  </a:schemeClr>
                </a:solidFill>
                <a:latin typeface="+mn-lt"/>
              </a:rPr>
              <a:t>");</a:t>
            </a:r>
          </a:p>
          <a:p>
            <a:pPr lvl="1" indent="-457200" algn="l" defTabSz="381000">
              <a:lnSpc>
                <a:spcPct val="130000"/>
              </a:lnSpc>
              <a:buClr>
                <a:schemeClr val="folHlink"/>
              </a:buClr>
              <a:buSzPct val="60000"/>
              <a:tabLst>
                <a:tab pos="444500" algn="l"/>
              </a:tabLst>
              <a:defRPr/>
            </a:pPr>
            <a:r>
              <a:rPr lang="en-US" altLang="zh-CN" b="1">
                <a:solidFill>
                  <a:schemeClr val="accent5">
                    <a:lumMod val="10000"/>
                  </a:schemeClr>
                </a:solidFill>
                <a:latin typeface="+mn-lt"/>
              </a:rPr>
              <a:t>System.out.println("</a:t>
            </a:r>
            <a:r>
              <a:rPr lang="zh-CN" altLang="en-US" b="1">
                <a:solidFill>
                  <a:schemeClr val="accent5">
                    <a:lumMod val="10000"/>
                  </a:schemeClr>
                </a:solidFill>
                <a:latin typeface="+mn-lt"/>
              </a:rPr>
              <a:t>信函</a:t>
            </a:r>
            <a:r>
              <a:rPr lang="en-US" altLang="zh-CN" b="1">
                <a:solidFill>
                  <a:schemeClr val="accent5">
                    <a:lumMod val="10000"/>
                  </a:schemeClr>
                </a:solidFill>
                <a:latin typeface="+mn-lt"/>
              </a:rPr>
              <a:t>");</a:t>
            </a:r>
          </a:p>
          <a:p>
            <a:pPr lvl="1" indent="-457200" algn="l" defTabSz="381000">
              <a:lnSpc>
                <a:spcPct val="130000"/>
              </a:lnSpc>
              <a:buClr>
                <a:schemeClr val="folHlink"/>
              </a:buClr>
              <a:buSzPct val="60000"/>
              <a:tabLst>
                <a:tab pos="444500" algn="l"/>
              </a:tabLst>
              <a:defRPr/>
            </a:pPr>
            <a:r>
              <a:rPr lang="en-US" altLang="zh-CN" b="1">
                <a:solidFill>
                  <a:schemeClr val="accent5">
                    <a:lumMod val="10000"/>
                  </a:schemeClr>
                </a:solidFill>
                <a:latin typeface="+mn-lt"/>
              </a:rPr>
              <a:t>System.out.println("</a:t>
            </a:r>
            <a:r>
              <a:rPr lang="zh-CN" altLang="en-US" b="1">
                <a:solidFill>
                  <a:schemeClr val="accent5">
                    <a:lumMod val="10000"/>
                  </a:schemeClr>
                </a:solidFill>
                <a:latin typeface="+mn-lt"/>
              </a:rPr>
              <a:t>传真</a:t>
            </a:r>
            <a:r>
              <a:rPr lang="en-US" altLang="zh-CN" b="1">
                <a:solidFill>
                  <a:schemeClr val="accent5">
                    <a:lumMod val="10000"/>
                  </a:schemeClr>
                </a:solidFill>
                <a:latin typeface="+mn-lt"/>
              </a:rPr>
              <a:t>");</a:t>
            </a:r>
          </a:p>
        </p:txBody>
      </p:sp>
      <p:sp>
        <p:nvSpPr>
          <p:cNvPr id="561172" name="Text Box 20"/>
          <p:cNvSpPr txBox="1">
            <a:spLocks noChangeArrowheads="1"/>
          </p:cNvSpPr>
          <p:nvPr/>
        </p:nvSpPr>
        <p:spPr bwMode="auto">
          <a:xfrm>
            <a:off x="611188" y="4527550"/>
            <a:ext cx="1358900" cy="366713"/>
          </a:xfrm>
          <a:prstGeom prst="rect">
            <a:avLst/>
          </a:prstGeom>
          <a:solidFill>
            <a:schemeClr val="bg1"/>
          </a:solidFill>
          <a:ln w="9525">
            <a:noFill/>
            <a:miter lim="800000"/>
            <a:headEnd/>
            <a:tailEnd/>
          </a:ln>
          <a:effectLst/>
        </p:spPr>
        <p:txBody>
          <a:bodyPr>
            <a:spAutoFit/>
          </a:bodyPr>
          <a:lstStyle/>
          <a:p>
            <a:r>
              <a:rPr lang="zh-CN" altLang="en-US" b="1">
                <a:ea typeface="黑体" pitchFamily="2" charset="-122"/>
              </a:rPr>
              <a:t>程序员</a:t>
            </a:r>
          </a:p>
        </p:txBody>
      </p:sp>
      <p:sp>
        <p:nvSpPr>
          <p:cNvPr id="561173" name="Text Box 21"/>
          <p:cNvSpPr txBox="1">
            <a:spLocks noChangeArrowheads="1"/>
          </p:cNvSpPr>
          <p:nvPr/>
        </p:nvSpPr>
        <p:spPr bwMode="auto">
          <a:xfrm>
            <a:off x="539750" y="4508500"/>
            <a:ext cx="1219200" cy="366713"/>
          </a:xfrm>
          <a:prstGeom prst="rect">
            <a:avLst/>
          </a:prstGeom>
          <a:solidFill>
            <a:schemeClr val="bg1"/>
          </a:solidFill>
          <a:ln w="9525">
            <a:noFill/>
            <a:miter lim="800000"/>
            <a:headEnd/>
            <a:tailEnd/>
          </a:ln>
          <a:effectLst/>
        </p:spPr>
        <p:txBody>
          <a:bodyPr>
            <a:spAutoFit/>
          </a:bodyPr>
          <a:lstStyle/>
          <a:p>
            <a:r>
              <a:rPr lang="zh-CN" altLang="en-US" b="1">
                <a:ea typeface="黑体" pitchFamily="2" charset="-122"/>
              </a:rPr>
              <a:t>老板</a:t>
            </a:r>
          </a:p>
        </p:txBody>
      </p:sp>
      <p:sp>
        <p:nvSpPr>
          <p:cNvPr id="561174" name="Text Box 22"/>
          <p:cNvSpPr txBox="1">
            <a:spLocks noChangeArrowheads="1"/>
          </p:cNvSpPr>
          <p:nvPr/>
        </p:nvSpPr>
        <p:spPr bwMode="auto">
          <a:xfrm>
            <a:off x="5508625" y="4527550"/>
            <a:ext cx="1522413" cy="366713"/>
          </a:xfrm>
          <a:prstGeom prst="rect">
            <a:avLst/>
          </a:prstGeom>
          <a:noFill/>
          <a:ln w="9525">
            <a:noFill/>
            <a:miter lim="800000"/>
            <a:headEnd/>
            <a:tailEnd/>
          </a:ln>
          <a:effectLst/>
        </p:spPr>
        <p:txBody>
          <a:bodyPr>
            <a:spAutoFit/>
          </a:bodyPr>
          <a:lstStyle/>
          <a:p>
            <a:r>
              <a:rPr lang="zh-CN" altLang="en-US" b="1">
                <a:ea typeface="黑体" pitchFamily="2" charset="-122"/>
              </a:rPr>
              <a:t>秘书</a:t>
            </a:r>
          </a:p>
        </p:txBody>
      </p:sp>
      <p:sp>
        <p:nvSpPr>
          <p:cNvPr id="561176" name="Text Box 24"/>
          <p:cNvSpPr txBox="1">
            <a:spLocks noChangeArrowheads="1"/>
          </p:cNvSpPr>
          <p:nvPr/>
        </p:nvSpPr>
        <p:spPr bwMode="auto">
          <a:xfrm>
            <a:off x="2024063" y="2708275"/>
            <a:ext cx="3124200" cy="366713"/>
          </a:xfrm>
          <a:prstGeom prst="rect">
            <a:avLst/>
          </a:prstGeom>
          <a:noFill/>
          <a:ln w="9525">
            <a:noFill/>
            <a:miter lim="800000"/>
            <a:headEnd/>
            <a:tailEnd/>
          </a:ln>
          <a:effectLst/>
        </p:spPr>
        <p:txBody>
          <a:bodyPr>
            <a:spAutoFit/>
          </a:bodyPr>
          <a:lstStyle/>
          <a:p>
            <a:r>
              <a:rPr lang="zh-CN" altLang="en-US" b="1" dirty="0">
                <a:ea typeface="黑体" pitchFamily="2" charset="-122"/>
              </a:rPr>
              <a:t>要执行的一组指令</a:t>
            </a:r>
          </a:p>
        </p:txBody>
      </p:sp>
      <p:sp>
        <p:nvSpPr>
          <p:cNvPr id="561177" name="WordArt 25"/>
          <p:cNvSpPr>
            <a:spLocks noChangeArrowheads="1" noChangeShapeType="1" noTextEdit="1"/>
          </p:cNvSpPr>
          <p:nvPr/>
        </p:nvSpPr>
        <p:spPr bwMode="auto">
          <a:xfrm>
            <a:off x="3276600" y="1844675"/>
            <a:ext cx="1009650" cy="504825"/>
          </a:xfrm>
          <a:prstGeom prst="rect">
            <a:avLst/>
          </a:prstGeom>
        </p:spPr>
        <p:txBody>
          <a:bodyPr wrap="none" fromWordArt="1">
            <a:prstTxWarp prst="textPlain">
              <a:avLst>
                <a:gd name="adj" fmla="val 50000"/>
              </a:avLst>
            </a:prstTxWarp>
          </a:bodyPr>
          <a:lstStyle/>
          <a:p>
            <a:r>
              <a:rPr lang="zh-CN" altLang="en-US" sz="4400" b="1" kern="10" dirty="0">
                <a:ln w="9525">
                  <a:solidFill>
                    <a:srgbClr val="5E99E2">
                      <a:alpha val="45882"/>
                    </a:srgbClr>
                  </a:solidFill>
                  <a:round/>
                  <a:headEnd/>
                  <a:tailEnd/>
                </a:ln>
                <a:gradFill rotWithShape="1">
                  <a:gsLst>
                    <a:gs pos="0">
                      <a:srgbClr val="03D4A8"/>
                    </a:gs>
                    <a:gs pos="25000">
                      <a:srgbClr val="21D6E0"/>
                    </a:gs>
                    <a:gs pos="75000">
                      <a:srgbClr val="0087E6"/>
                    </a:gs>
                    <a:gs pos="100000">
                      <a:srgbClr val="005CBF"/>
                    </a:gs>
                  </a:gsLst>
                  <a:lin ang="5400000"/>
                </a:gradFill>
                <a:latin typeface="黑体"/>
                <a:ea typeface="黑体"/>
              </a:rPr>
              <a:t>程序</a:t>
            </a:r>
          </a:p>
        </p:txBody>
      </p:sp>
      <p:sp>
        <p:nvSpPr>
          <p:cNvPr id="561179" name="AutoShape 27"/>
          <p:cNvSpPr>
            <a:spLocks noChangeArrowheads="1"/>
          </p:cNvSpPr>
          <p:nvPr/>
        </p:nvSpPr>
        <p:spPr bwMode="auto">
          <a:xfrm>
            <a:off x="7215199" y="2519363"/>
            <a:ext cx="95338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3</a:t>
            </a:r>
            <a:r>
              <a:rPr lang="zh-CN" altLang="en-US" b="1" kern="0" dirty="0" smtClean="0">
                <a:solidFill>
                  <a:schemeClr val="bg1"/>
                </a:solidFill>
                <a:latin typeface="Arial"/>
                <a:ea typeface="黑体"/>
              </a:rPr>
              <a:t>、传真</a:t>
            </a:r>
          </a:p>
        </p:txBody>
      </p:sp>
      <p:pic>
        <p:nvPicPr>
          <p:cNvPr id="561181" name="Picture 29" descr="computerman"/>
          <p:cNvPicPr>
            <a:picLocks noChangeAspect="1" noChangeArrowheads="1"/>
          </p:cNvPicPr>
          <p:nvPr/>
        </p:nvPicPr>
        <p:blipFill>
          <a:blip r:embed="rId7"/>
          <a:srcRect/>
          <a:stretch>
            <a:fillRect/>
          </a:stretch>
        </p:blipFill>
        <p:spPr bwMode="auto">
          <a:xfrm>
            <a:off x="423863" y="2708275"/>
            <a:ext cx="1700212" cy="1728788"/>
          </a:xfrm>
          <a:prstGeom prst="rect">
            <a:avLst/>
          </a:prstGeom>
          <a:noFill/>
        </p:spPr>
      </p:pic>
      <p:sp>
        <p:nvSpPr>
          <p:cNvPr id="561183" name="Rectangle 31"/>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dirty="0"/>
              <a:t>计算机中的程序</a:t>
            </a:r>
          </a:p>
        </p:txBody>
      </p:sp>
      <p:pic>
        <p:nvPicPr>
          <p:cNvPr id="561182" name="Picture 30" descr="客人1"/>
          <p:cNvPicPr>
            <a:picLocks noGrp="1" noChangeAspect="1" noChangeArrowheads="1"/>
          </p:cNvPicPr>
          <p:nvPr>
            <p:ph idx="1"/>
          </p:nvPr>
        </p:nvPicPr>
        <p:blipFill>
          <a:blip r:embed="rId8"/>
          <a:stretch>
            <a:fillRect/>
          </a:stretch>
        </p:blipFill>
        <p:spPr>
          <a:xfrm>
            <a:off x="3352800" y="2116931"/>
            <a:ext cx="2438400" cy="3492500"/>
          </a:xfrm>
          <a:noFill/>
          <a:ln/>
        </p:spPr>
      </p:pic>
      <p:sp>
        <p:nvSpPr>
          <p:cNvPr id="26" name="灯片编号占位符 25"/>
          <p:cNvSpPr>
            <a:spLocks noGrp="1"/>
          </p:cNvSpPr>
          <p:nvPr>
            <p:ph type="sldNum" sz="quarter" idx="12"/>
          </p:nvPr>
        </p:nvSpPr>
        <p:spPr/>
        <p:txBody>
          <a:bodyPr/>
          <a:lstStyle/>
          <a:p>
            <a:pPr>
              <a:defRPr/>
            </a:pPr>
            <a:fld id="{9394C29D-ED0C-453C-8BBC-C52F19F5BA76}" type="slidenum">
              <a:rPr lang="zh-CN" altLang="en-US" smtClean="0"/>
              <a:pPr>
                <a:defRPr/>
              </a:pPr>
              <a:t>12</a:t>
            </a:fld>
            <a:r>
              <a:rPr lang="en-US" altLang="zh-CN" smtClean="0"/>
              <a:t>/46</a:t>
            </a:r>
            <a:endParaRPr lang="zh-CN" altLang="en-US" dirty="0"/>
          </a:p>
        </p:txBody>
      </p:sp>
      <p:sp>
        <p:nvSpPr>
          <p:cNvPr id="561184" name="AutoShape 32"/>
          <p:cNvSpPr>
            <a:spLocks noChangeArrowheads="1"/>
          </p:cNvSpPr>
          <p:nvPr/>
        </p:nvSpPr>
        <p:spPr bwMode="auto">
          <a:xfrm>
            <a:off x="1000100" y="5949950"/>
            <a:ext cx="7386663" cy="574675"/>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a:t>编写程序的工具就是计算机语言，</a:t>
            </a:r>
            <a:r>
              <a:rPr lang="en-US" altLang="zh-CN" b="1" dirty="0"/>
              <a:t>Java</a:t>
            </a:r>
            <a:r>
              <a:rPr lang="zh-CN" altLang="en-US" b="1" dirty="0"/>
              <a:t>就是多种语言中的一种</a:t>
            </a:r>
          </a:p>
        </p:txBody>
      </p:sp>
      <p:cxnSp>
        <p:nvCxnSpPr>
          <p:cNvPr id="561169" name="AutoShape 17"/>
          <p:cNvCxnSpPr>
            <a:cxnSpLocks noChangeShapeType="1"/>
          </p:cNvCxnSpPr>
          <p:nvPr/>
        </p:nvCxnSpPr>
        <p:spPr bwMode="auto">
          <a:xfrm>
            <a:off x="5108575" y="2025644"/>
            <a:ext cx="1119188" cy="546100"/>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5" name="AutoShape 32"/>
          <p:cNvSpPr>
            <a:spLocks noChangeArrowheads="1"/>
          </p:cNvSpPr>
          <p:nvPr/>
        </p:nvSpPr>
        <p:spPr bwMode="auto">
          <a:xfrm>
            <a:off x="1714480" y="5143512"/>
            <a:ext cx="5715039" cy="574675"/>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a:defRPr/>
            </a:pPr>
            <a:r>
              <a:rPr lang="zh-CN" altLang="en-US" b="1" dirty="0" smtClean="0"/>
              <a:t>计算机程序：为了让计算机执行某些操作或解决某个问题而编写的一系列有序指令的集合 </a:t>
            </a:r>
            <a:endParaRPr lang="zh-CN" altLang="en-US" b="1" dirty="0"/>
          </a:p>
        </p:txBody>
      </p:sp>
      <p:sp>
        <p:nvSpPr>
          <p:cNvPr id="561171" name="AutoShape 19"/>
          <p:cNvSpPr>
            <a:spLocks noChangeArrowheads="1"/>
          </p:cNvSpPr>
          <p:nvPr/>
        </p:nvSpPr>
        <p:spPr bwMode="auto">
          <a:xfrm>
            <a:off x="7019925" y="3411619"/>
            <a:ext cx="175263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指令被逐条执行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61158"/>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561181"/>
                                        </p:tgtEl>
                                        <p:attrNameLst>
                                          <p:attrName>style.visibility</p:attrName>
                                        </p:attrNameLst>
                                      </p:cBhvr>
                                      <p:to>
                                        <p:strVal val="visible"/>
                                      </p:to>
                                    </p:set>
                                    <p:animEffect transition="in" filter="wipe(left)">
                                      <p:cBhvr>
                                        <p:cTn id="10" dur="500"/>
                                        <p:tgtEl>
                                          <p:spTgt spid="561181"/>
                                        </p:tgtEl>
                                      </p:cBhvr>
                                    </p:animEffect>
                                  </p:childTnLst>
                                </p:cTn>
                              </p:par>
                              <p:par>
                                <p:cTn id="11" presetID="22" presetClass="entr" presetSubtype="8" fill="hold" nodeType="withEffect">
                                  <p:stCondLst>
                                    <p:cond delay="0"/>
                                  </p:stCondLst>
                                  <p:childTnLst>
                                    <p:set>
                                      <p:cBhvr>
                                        <p:cTn id="12" dur="1" fill="hold">
                                          <p:stCondLst>
                                            <p:cond delay="0"/>
                                          </p:stCondLst>
                                        </p:cTn>
                                        <p:tgtEl>
                                          <p:spTgt spid="561182"/>
                                        </p:tgtEl>
                                        <p:attrNameLst>
                                          <p:attrName>style.visibility</p:attrName>
                                        </p:attrNameLst>
                                      </p:cBhvr>
                                      <p:to>
                                        <p:strVal val="visible"/>
                                      </p:to>
                                    </p:set>
                                    <p:animEffect transition="in" filter="wipe(left)">
                                      <p:cBhvr>
                                        <p:cTn id="13" dur="500"/>
                                        <p:tgtEl>
                                          <p:spTgt spid="56118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61174"/>
                                        </p:tgtEl>
                                        <p:attrNameLst>
                                          <p:attrName>style.visibility</p:attrName>
                                        </p:attrNameLst>
                                      </p:cBhvr>
                                      <p:to>
                                        <p:strVal val="visible"/>
                                      </p:to>
                                    </p:set>
                                    <p:animEffect transition="in" filter="wipe(left)">
                                      <p:cBhvr>
                                        <p:cTn id="16" dur="500"/>
                                        <p:tgtEl>
                                          <p:spTgt spid="56117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61173"/>
                                        </p:tgtEl>
                                        <p:attrNameLst>
                                          <p:attrName>style.visibility</p:attrName>
                                        </p:attrNameLst>
                                      </p:cBhvr>
                                      <p:to>
                                        <p:strVal val="visible"/>
                                      </p:to>
                                    </p:set>
                                    <p:animEffect transition="in" filter="wipe(left)">
                                      <p:cBhvr>
                                        <p:cTn id="19" dur="500"/>
                                        <p:tgtEl>
                                          <p:spTgt spid="5611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561168"/>
                                        </p:tgtEl>
                                        <p:attrNameLst>
                                          <p:attrName>style.visibility</p:attrName>
                                        </p:attrNameLst>
                                      </p:cBhvr>
                                      <p:to>
                                        <p:strVal val="visible"/>
                                      </p:to>
                                    </p:set>
                                    <p:animEffect transition="in" filter="wipe(left)">
                                      <p:cBhvr>
                                        <p:cTn id="23" dur="500"/>
                                        <p:tgtEl>
                                          <p:spTgt spid="561168"/>
                                        </p:tgtEl>
                                      </p:cBhvr>
                                    </p:animEffect>
                                  </p:childTnLst>
                                </p:cTn>
                              </p:par>
                            </p:childTnLst>
                          </p:cTn>
                        </p:par>
                        <p:par>
                          <p:cTn id="24" fill="hold">
                            <p:stCondLst>
                              <p:cond delay="1000"/>
                            </p:stCondLst>
                            <p:childTnLst>
                              <p:par>
                                <p:cTn id="25" presetID="22" presetClass="entr" presetSubtype="8" fill="hold" grpId="0" nodeType="afterEffect">
                                  <p:stCondLst>
                                    <p:cond delay="0"/>
                                  </p:stCondLst>
                                  <p:iterate type="lt">
                                    <p:tmPct val="0"/>
                                  </p:iterate>
                                  <p:childTnLst>
                                    <p:set>
                                      <p:cBhvr>
                                        <p:cTn id="26" dur="1" fill="hold">
                                          <p:stCondLst>
                                            <p:cond delay="0"/>
                                          </p:stCondLst>
                                        </p:cTn>
                                        <p:tgtEl>
                                          <p:spTgt spid="561159"/>
                                        </p:tgtEl>
                                        <p:attrNameLst>
                                          <p:attrName>style.visibility</p:attrName>
                                        </p:attrNameLst>
                                      </p:cBhvr>
                                      <p:to>
                                        <p:strVal val="visible"/>
                                      </p:to>
                                    </p:set>
                                    <p:animEffect transition="in" filter="wipe(left)">
                                      <p:cBhvr>
                                        <p:cTn id="27" dur="500"/>
                                        <p:tgtEl>
                                          <p:spTgt spid="56115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61176"/>
                                        </p:tgtEl>
                                        <p:attrNameLst>
                                          <p:attrName>style.visibility</p:attrName>
                                        </p:attrNameLst>
                                      </p:cBhvr>
                                      <p:to>
                                        <p:strVal val="visible"/>
                                      </p:to>
                                    </p:set>
                                    <p:animEffect transition="in" filter="wipe(left)">
                                      <p:cBhvr>
                                        <p:cTn id="30" dur="500"/>
                                        <p:tgtEl>
                                          <p:spTgt spid="561176"/>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561169"/>
                                        </p:tgtEl>
                                        <p:attrNameLst>
                                          <p:attrName>style.visibility</p:attrName>
                                        </p:attrNameLst>
                                      </p:cBhvr>
                                      <p:to>
                                        <p:strVal val="visible"/>
                                      </p:to>
                                    </p:set>
                                    <p:animEffect transition="in" filter="wipe(left)">
                                      <p:cBhvr>
                                        <p:cTn id="34" dur="500"/>
                                        <p:tgtEl>
                                          <p:spTgt spid="561169"/>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561161"/>
                                        </p:tgtEl>
                                        <p:attrNameLst>
                                          <p:attrName>style.visibility</p:attrName>
                                        </p:attrNameLst>
                                      </p:cBhvr>
                                      <p:to>
                                        <p:strVal val="visible"/>
                                      </p:to>
                                    </p:set>
                                    <p:animEffect transition="in" filter="wipe(left)">
                                      <p:cBhvr>
                                        <p:cTn id="38" dur="500"/>
                                        <p:tgtEl>
                                          <p:spTgt spid="561161"/>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561165"/>
                                        </p:tgtEl>
                                        <p:attrNameLst>
                                          <p:attrName>style.visibility</p:attrName>
                                        </p:attrNameLst>
                                      </p:cBhvr>
                                      <p:to>
                                        <p:strVal val="visible"/>
                                      </p:to>
                                    </p:set>
                                    <p:animEffect transition="in" filter="wipe(left)">
                                      <p:cBhvr>
                                        <p:cTn id="42" dur="500"/>
                                        <p:tgtEl>
                                          <p:spTgt spid="561165"/>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561179"/>
                                        </p:tgtEl>
                                        <p:attrNameLst>
                                          <p:attrName>style.visibility</p:attrName>
                                        </p:attrNameLst>
                                      </p:cBhvr>
                                      <p:to>
                                        <p:strVal val="visible"/>
                                      </p:to>
                                    </p:set>
                                    <p:animEffect transition="in" filter="wipe(left)">
                                      <p:cBhvr>
                                        <p:cTn id="46" dur="500"/>
                                        <p:tgtEl>
                                          <p:spTgt spid="561179"/>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561171"/>
                                        </p:tgtEl>
                                        <p:attrNameLst>
                                          <p:attrName>style.visibility</p:attrName>
                                        </p:attrNameLst>
                                      </p:cBhvr>
                                      <p:to>
                                        <p:strVal val="visible"/>
                                      </p:to>
                                    </p:set>
                                    <p:animEffect transition="in" filter="wipe(left)">
                                      <p:cBhvr>
                                        <p:cTn id="50" dur="500"/>
                                        <p:tgtEl>
                                          <p:spTgt spid="56117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8" fill="hold" grpId="1" nodeType="clickEffect">
                                  <p:stCondLst>
                                    <p:cond delay="0"/>
                                  </p:stCondLst>
                                  <p:childTnLst>
                                    <p:animEffect transition="out" filter="wipe(left)">
                                      <p:cBhvr>
                                        <p:cTn id="54" dur="500"/>
                                        <p:tgtEl>
                                          <p:spTgt spid="561174"/>
                                        </p:tgtEl>
                                      </p:cBhvr>
                                    </p:animEffect>
                                    <p:set>
                                      <p:cBhvr>
                                        <p:cTn id="55" dur="1" fill="hold">
                                          <p:stCondLst>
                                            <p:cond delay="499"/>
                                          </p:stCondLst>
                                        </p:cTn>
                                        <p:tgtEl>
                                          <p:spTgt spid="561174"/>
                                        </p:tgtEl>
                                        <p:attrNameLst>
                                          <p:attrName>style.visibility</p:attrName>
                                        </p:attrNameLst>
                                      </p:cBhvr>
                                      <p:to>
                                        <p:strVal val="hidden"/>
                                      </p:to>
                                    </p:set>
                                  </p:childTnLst>
                                </p:cTn>
                              </p:par>
                              <p:par>
                                <p:cTn id="56" presetID="22" presetClass="exit" presetSubtype="8" fill="hold" grpId="1" nodeType="withEffect">
                                  <p:stCondLst>
                                    <p:cond delay="0"/>
                                  </p:stCondLst>
                                  <p:childTnLst>
                                    <p:animEffect transition="out" filter="wipe(left)">
                                      <p:cBhvr>
                                        <p:cTn id="57" dur="500"/>
                                        <p:tgtEl>
                                          <p:spTgt spid="561173"/>
                                        </p:tgtEl>
                                      </p:cBhvr>
                                    </p:animEffect>
                                    <p:set>
                                      <p:cBhvr>
                                        <p:cTn id="58" dur="1" fill="hold">
                                          <p:stCondLst>
                                            <p:cond delay="499"/>
                                          </p:stCondLst>
                                        </p:cTn>
                                        <p:tgtEl>
                                          <p:spTgt spid="561173"/>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500"/>
                                        <p:tgtEl>
                                          <p:spTgt spid="561182"/>
                                        </p:tgtEl>
                                      </p:cBhvr>
                                    </p:animEffect>
                                    <p:set>
                                      <p:cBhvr>
                                        <p:cTn id="61" dur="1" fill="hold">
                                          <p:stCondLst>
                                            <p:cond delay="499"/>
                                          </p:stCondLst>
                                        </p:cTn>
                                        <p:tgtEl>
                                          <p:spTgt spid="561182"/>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500"/>
                                        <p:tgtEl>
                                          <p:spTgt spid="561168"/>
                                        </p:tgtEl>
                                      </p:cBhvr>
                                    </p:animEffect>
                                    <p:set>
                                      <p:cBhvr>
                                        <p:cTn id="64" dur="1" fill="hold">
                                          <p:stCondLst>
                                            <p:cond delay="499"/>
                                          </p:stCondLst>
                                        </p:cTn>
                                        <p:tgtEl>
                                          <p:spTgt spid="561168"/>
                                        </p:tgtEl>
                                        <p:attrNameLst>
                                          <p:attrName>style.visibility</p:attrName>
                                        </p:attrNameLst>
                                      </p:cBhvr>
                                      <p:to>
                                        <p:strVal val="hidden"/>
                                      </p:to>
                                    </p:set>
                                  </p:childTnLst>
                                </p:cTn>
                              </p:par>
                              <p:par>
                                <p:cTn id="65" presetID="22" presetClass="exit" presetSubtype="8" fill="hold" nodeType="withEffect">
                                  <p:stCondLst>
                                    <p:cond delay="0"/>
                                  </p:stCondLst>
                                  <p:childTnLst>
                                    <p:animEffect transition="out" filter="wipe(left)">
                                      <p:cBhvr>
                                        <p:cTn id="66" dur="500"/>
                                        <p:tgtEl>
                                          <p:spTgt spid="561169"/>
                                        </p:tgtEl>
                                      </p:cBhvr>
                                    </p:animEffect>
                                    <p:set>
                                      <p:cBhvr>
                                        <p:cTn id="67" dur="1" fill="hold">
                                          <p:stCondLst>
                                            <p:cond delay="499"/>
                                          </p:stCondLst>
                                        </p:cTn>
                                        <p:tgtEl>
                                          <p:spTgt spid="561169"/>
                                        </p:tgtEl>
                                        <p:attrNameLst>
                                          <p:attrName>style.visibility</p:attrName>
                                        </p:attrNameLst>
                                      </p:cBhvr>
                                      <p:to>
                                        <p:strVal val="hidden"/>
                                      </p:to>
                                    </p:set>
                                  </p:childTnLst>
                                </p:cTn>
                              </p:par>
                              <p:par>
                                <p:cTn id="68" presetID="22" presetClass="exit" presetSubtype="8" fill="hold" grpId="1" nodeType="withEffect">
                                  <p:stCondLst>
                                    <p:cond delay="0"/>
                                  </p:stCondLst>
                                  <p:iterate type="lt">
                                    <p:tmPct val="0"/>
                                  </p:iterate>
                                  <p:childTnLst>
                                    <p:animEffect transition="out" filter="wipe(left)">
                                      <p:cBhvr>
                                        <p:cTn id="69" dur="500"/>
                                        <p:tgtEl>
                                          <p:spTgt spid="561159"/>
                                        </p:tgtEl>
                                      </p:cBhvr>
                                    </p:animEffect>
                                    <p:set>
                                      <p:cBhvr>
                                        <p:cTn id="70" dur="1" fill="hold">
                                          <p:stCondLst>
                                            <p:cond delay="499"/>
                                          </p:stCondLst>
                                        </p:cTn>
                                        <p:tgtEl>
                                          <p:spTgt spid="56115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6116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6116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61179"/>
                                        </p:tgtEl>
                                        <p:attrNameLst>
                                          <p:attrName>style.visibility</p:attrName>
                                        </p:attrNameLst>
                                      </p:cBhvr>
                                      <p:to>
                                        <p:strVal val="hidden"/>
                                      </p:to>
                                    </p:se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left)">
                                      <p:cBhvr>
                                        <p:cTn id="80" dur="500"/>
                                        <p:tgtEl>
                                          <p:spTgt spid="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61172"/>
                                        </p:tgtEl>
                                        <p:attrNameLst>
                                          <p:attrName>style.visibility</p:attrName>
                                        </p:attrNameLst>
                                      </p:cBhvr>
                                      <p:to>
                                        <p:strVal val="visible"/>
                                      </p:to>
                                    </p:set>
                                    <p:animEffect transition="in" filter="wipe(left)">
                                      <p:cBhvr>
                                        <p:cTn id="83" dur="500"/>
                                        <p:tgtEl>
                                          <p:spTgt spid="561172"/>
                                        </p:tgtEl>
                                      </p:cBhvr>
                                    </p:animEffect>
                                  </p:childTnLst>
                                </p:cTn>
                              </p:par>
                            </p:childTnLst>
                          </p:cTn>
                        </p:par>
                        <p:par>
                          <p:cTn id="84" fill="hold">
                            <p:stCondLst>
                              <p:cond delay="1000"/>
                            </p:stCondLst>
                            <p:childTnLst>
                              <p:par>
                                <p:cTn id="85" presetID="22" presetClass="entr" presetSubtype="8" fill="hold" nodeType="afterEffect">
                                  <p:stCondLst>
                                    <p:cond delay="0"/>
                                  </p:stCondLst>
                                  <p:childTnLst>
                                    <p:set>
                                      <p:cBhvr>
                                        <p:cTn id="86" dur="1" fill="hold">
                                          <p:stCondLst>
                                            <p:cond delay="0"/>
                                          </p:stCondLst>
                                        </p:cTn>
                                        <p:tgtEl>
                                          <p:spTgt spid="561168"/>
                                        </p:tgtEl>
                                        <p:attrNameLst>
                                          <p:attrName>style.visibility</p:attrName>
                                        </p:attrNameLst>
                                      </p:cBhvr>
                                      <p:to>
                                        <p:strVal val="visible"/>
                                      </p:to>
                                    </p:set>
                                    <p:animEffect transition="in" filter="wipe(left)">
                                      <p:cBhvr>
                                        <p:cTn id="87" dur="500"/>
                                        <p:tgtEl>
                                          <p:spTgt spid="561168"/>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61170"/>
                                        </p:tgtEl>
                                        <p:attrNameLst>
                                          <p:attrName>style.visibility</p:attrName>
                                        </p:attrNameLst>
                                      </p:cBhvr>
                                      <p:to>
                                        <p:strVal val="visible"/>
                                      </p:to>
                                    </p:set>
                                    <p:animEffect transition="in" filter="wipe(left)">
                                      <p:cBhvr>
                                        <p:cTn id="90" dur="500"/>
                                        <p:tgtEl>
                                          <p:spTgt spid="561170"/>
                                        </p:tgtEl>
                                      </p:cBhvr>
                                    </p:animEffect>
                                  </p:childTnLst>
                                </p:cTn>
                              </p:par>
                            </p:childTnLst>
                          </p:cTn>
                        </p:par>
                        <p:par>
                          <p:cTn id="91" fill="hold">
                            <p:stCondLst>
                              <p:cond delay="1500"/>
                            </p:stCondLst>
                            <p:childTnLst>
                              <p:par>
                                <p:cTn id="92" presetID="22" presetClass="entr" presetSubtype="8" fill="hold" nodeType="afterEffect">
                                  <p:stCondLst>
                                    <p:cond delay="0"/>
                                  </p:stCondLst>
                                  <p:childTnLst>
                                    <p:set>
                                      <p:cBhvr>
                                        <p:cTn id="93" dur="1" fill="hold">
                                          <p:stCondLst>
                                            <p:cond delay="0"/>
                                          </p:stCondLst>
                                        </p:cTn>
                                        <p:tgtEl>
                                          <p:spTgt spid="561169"/>
                                        </p:tgtEl>
                                        <p:attrNameLst>
                                          <p:attrName>style.visibility</p:attrName>
                                        </p:attrNameLst>
                                      </p:cBhvr>
                                      <p:to>
                                        <p:strVal val="visible"/>
                                      </p:to>
                                    </p:set>
                                    <p:animEffect transition="in" filter="wipe(left)">
                                      <p:cBhvr>
                                        <p:cTn id="94" dur="500"/>
                                        <p:tgtEl>
                                          <p:spTgt spid="561169"/>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61177"/>
                                        </p:tgtEl>
                                        <p:attrNameLst>
                                          <p:attrName>style.visibility</p:attrName>
                                        </p:attrNameLst>
                                      </p:cBhvr>
                                      <p:to>
                                        <p:strVal val="visible"/>
                                      </p:to>
                                    </p:set>
                                    <p:animEffect transition="in" filter="wipe(left)">
                                      <p:cBhvr>
                                        <p:cTn id="97" dur="500"/>
                                        <p:tgtEl>
                                          <p:spTgt spid="56117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ipe(left)">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61184"/>
                                        </p:tgtEl>
                                        <p:attrNameLst>
                                          <p:attrName>style.visibility</p:attrName>
                                        </p:attrNameLst>
                                      </p:cBhvr>
                                      <p:to>
                                        <p:strVal val="visible"/>
                                      </p:to>
                                    </p:set>
                                    <p:animEffect transition="in" filter="wipe(left)">
                                      <p:cBhvr>
                                        <p:cTn id="107" dur="500"/>
                                        <p:tgtEl>
                                          <p:spTgt spid="561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8" grpId="0" animBg="1"/>
      <p:bldP spid="561159" grpId="0" animBg="1"/>
      <p:bldP spid="561159" grpId="1" animBg="1"/>
      <p:bldP spid="561161" grpId="0" animBg="1"/>
      <p:bldP spid="561161" grpId="1" animBg="1"/>
      <p:bldP spid="561165" grpId="0" animBg="1"/>
      <p:bldP spid="561165" grpId="1" animBg="1"/>
      <p:bldP spid="561170" grpId="0" animBg="1"/>
      <p:bldP spid="561172" grpId="0" animBg="1"/>
      <p:bldP spid="561173" grpId="0" animBg="1"/>
      <p:bldP spid="561173" grpId="1" animBg="1"/>
      <p:bldP spid="561174" grpId="0"/>
      <p:bldP spid="561174" grpId="1"/>
      <p:bldP spid="561176" grpId="0"/>
      <p:bldP spid="561177" grpId="0" animBg="1"/>
      <p:bldP spid="561179" grpId="0" animBg="1"/>
      <p:bldP spid="561179" grpId="1" animBg="1"/>
      <p:bldP spid="561184" grpId="0" animBg="1"/>
      <p:bldP spid="25" grpId="0" animBg="1"/>
      <p:bldP spid="5611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0" name="Rectangle 10"/>
          <p:cNvSpPr>
            <a:spLocks noGrp="1" noChangeArrowheads="1"/>
          </p:cNvSpPr>
          <p:nvPr>
            <p:ph type="title"/>
          </p:nvPr>
        </p:nvSpPr>
        <p:spPr bwMode="auto">
          <a:xfrm>
            <a:off x="457200" y="223838"/>
            <a:ext cx="8229600" cy="561975"/>
          </a:xfrm>
          <a:noFill/>
          <a:ln algn="ctr">
            <a:miter lim="800000"/>
            <a:headEnd/>
            <a:tailEnd/>
          </a:ln>
        </p:spPr>
        <p:txBody>
          <a:bodyPr vert="horz" wrap="square" lIns="91440" tIns="45720" rIns="91440" bIns="45720" numCol="1" anchor="t" anchorCtr="0" compatLnSpc="1">
            <a:prstTxWarp prst="textNoShape">
              <a:avLst/>
            </a:prstTxWarp>
            <a:normAutofit fontScale="90000"/>
          </a:bodyPr>
          <a:lstStyle/>
          <a:p>
            <a:r>
              <a:rPr lang="en-US" altLang="zh-CN" b="1" dirty="0" smtClean="0">
                <a:latin typeface="Modern No. 20" charset="0"/>
                <a:ea typeface="Modern No. 20" charset="0"/>
                <a:cs typeface="Modern No. 20" charset="0"/>
              </a:rPr>
              <a:t>Java</a:t>
            </a:r>
            <a:r>
              <a:rPr lang="zh-CN" altLang="en-US" b="1" dirty="0" smtClean="0"/>
              <a:t>简介</a:t>
            </a:r>
            <a:endParaRPr lang="zh-CN" altLang="en-US" b="1" dirty="0"/>
          </a:p>
        </p:txBody>
      </p:sp>
      <p:sp>
        <p:nvSpPr>
          <p:cNvPr id="563203" name="Rectangle 3"/>
          <p:cNvSpPr>
            <a:spLocks noGrp="1" noChangeArrowheads="1"/>
          </p:cNvSpPr>
          <p:nvPr>
            <p:ph type="body" sz="half" idx="1"/>
          </p:nvPr>
        </p:nvSpPr>
        <p:spPr>
          <a:xfrm>
            <a:off x="755650" y="1276350"/>
            <a:ext cx="7424738" cy="5248275"/>
          </a:xfrm>
        </p:spPr>
        <p:txBody>
          <a:bodyPr/>
          <a:lstStyle/>
          <a:p>
            <a:r>
              <a:rPr lang="en-US" altLang="zh-CN" dirty="0"/>
              <a:t>Java</a:t>
            </a:r>
            <a:r>
              <a:rPr lang="zh-CN" altLang="en-US" dirty="0"/>
              <a:t>是</a:t>
            </a:r>
            <a:r>
              <a:rPr lang="en-US" altLang="zh-CN" dirty="0"/>
              <a:t>Sun Microsystems</a:t>
            </a:r>
            <a:r>
              <a:rPr lang="zh-CN" altLang="en-US" dirty="0"/>
              <a:t>于</a:t>
            </a:r>
            <a:r>
              <a:rPr lang="en-US" altLang="zh-CN" dirty="0"/>
              <a:t>1995</a:t>
            </a:r>
            <a:r>
              <a:rPr lang="zh-CN" altLang="en-US" dirty="0"/>
              <a:t>年推出的高级编程语言</a:t>
            </a:r>
          </a:p>
          <a:p>
            <a:r>
              <a:rPr lang="en-US" altLang="zh-CN" dirty="0"/>
              <a:t>Java </a:t>
            </a:r>
            <a:r>
              <a:rPr lang="zh-CN" altLang="en-US" dirty="0"/>
              <a:t>领域的</a:t>
            </a:r>
            <a:r>
              <a:rPr lang="en-US" altLang="zh-CN" dirty="0" err="1"/>
              <a:t>JavaSE</a:t>
            </a:r>
            <a:r>
              <a:rPr lang="zh-CN" altLang="en-US" dirty="0"/>
              <a:t>、</a:t>
            </a:r>
            <a:r>
              <a:rPr lang="en-US" altLang="zh-CN" dirty="0" err="1"/>
              <a:t>JavaEE</a:t>
            </a:r>
            <a:r>
              <a:rPr lang="zh-CN" altLang="en-US" dirty="0"/>
              <a:t>技术已发展成为同</a:t>
            </a:r>
            <a:r>
              <a:rPr lang="en-US" altLang="zh-CN" dirty="0"/>
              <a:t>C#</a:t>
            </a:r>
            <a:r>
              <a:rPr lang="zh-CN" altLang="en-US" dirty="0"/>
              <a:t>和</a:t>
            </a:r>
            <a:r>
              <a:rPr lang="en-US" altLang="zh-CN" dirty="0"/>
              <a:t>.NET</a:t>
            </a:r>
            <a:r>
              <a:rPr lang="zh-CN" altLang="en-US" dirty="0"/>
              <a:t>平分天下的应用软件开发平台和技术</a:t>
            </a:r>
            <a:endParaRPr lang="zh-CN" altLang="en-US" sz="2400" dirty="0"/>
          </a:p>
          <a:p>
            <a:pPr>
              <a:buFont typeface="Wingdings" pitchFamily="2" charset="2"/>
              <a:buNone/>
            </a:pPr>
            <a:endParaRPr lang="zh-CN" altLang="en-US" sz="2400" dirty="0"/>
          </a:p>
        </p:txBody>
      </p:sp>
      <p:pic>
        <p:nvPicPr>
          <p:cNvPr id="563212" name="Picture 12" descr="images1"/>
          <p:cNvPicPr>
            <a:picLocks noGrp="1" noChangeAspect="1" noChangeArrowheads="1"/>
          </p:cNvPicPr>
          <p:nvPr>
            <p:ph sz="quarter" idx="2"/>
          </p:nvPr>
        </p:nvPicPr>
        <p:blipFill>
          <a:blip r:embed="rId2"/>
          <a:srcRect/>
          <a:stretch>
            <a:fillRect/>
          </a:stretch>
        </p:blipFill>
        <p:spPr>
          <a:xfrm>
            <a:off x="5435600" y="4941888"/>
            <a:ext cx="1657350" cy="1584325"/>
          </a:xfrm>
        </p:spPr>
      </p:pic>
      <p:sp>
        <p:nvSpPr>
          <p:cNvPr id="563206" name="Text Box 6"/>
          <p:cNvSpPr txBox="1">
            <a:spLocks noChangeArrowheads="1"/>
          </p:cNvSpPr>
          <p:nvPr/>
        </p:nvSpPr>
        <p:spPr bwMode="auto">
          <a:xfrm>
            <a:off x="4264025" y="5537200"/>
            <a:ext cx="565150" cy="366713"/>
          </a:xfrm>
          <a:prstGeom prst="rect">
            <a:avLst/>
          </a:prstGeom>
          <a:noFill/>
          <a:ln w="9525" algn="ctr">
            <a:noFill/>
            <a:miter lim="800000"/>
            <a:headEnd/>
            <a:tailEnd/>
          </a:ln>
          <a:effectLst/>
        </p:spPr>
        <p:txBody>
          <a:bodyPr wrap="none">
            <a:spAutoFit/>
          </a:bodyPr>
          <a:lstStyle/>
          <a:p>
            <a:pPr marL="342900" indent="-342900" algn="l">
              <a:spcBef>
                <a:spcPct val="20000"/>
              </a:spcBef>
              <a:buClr>
                <a:srgbClr val="339966"/>
              </a:buClr>
              <a:buFont typeface="Wingdings" pitchFamily="2" charset="2"/>
              <a:buNone/>
            </a:pPr>
            <a:r>
              <a:rPr lang="en-US" altLang="zh-CN" b="1" dirty="0">
                <a:ea typeface="黑体" pitchFamily="2" charset="-122"/>
              </a:rPr>
              <a:t>PK.</a:t>
            </a:r>
          </a:p>
        </p:txBody>
      </p:sp>
      <p:sp>
        <p:nvSpPr>
          <p:cNvPr id="563207" name="Text Box 7"/>
          <p:cNvSpPr txBox="1">
            <a:spLocks noChangeArrowheads="1"/>
          </p:cNvSpPr>
          <p:nvPr/>
        </p:nvSpPr>
        <p:spPr bwMode="auto">
          <a:xfrm>
            <a:off x="4211638" y="4076700"/>
            <a:ext cx="565150" cy="366713"/>
          </a:xfrm>
          <a:prstGeom prst="rect">
            <a:avLst/>
          </a:prstGeom>
          <a:noFill/>
          <a:ln w="9525" algn="ctr">
            <a:noFill/>
            <a:miter lim="800000"/>
            <a:headEnd/>
            <a:tailEnd/>
          </a:ln>
          <a:effectLst/>
        </p:spPr>
        <p:txBody>
          <a:bodyPr wrap="none">
            <a:spAutoFit/>
          </a:bodyPr>
          <a:lstStyle/>
          <a:p>
            <a:pPr marL="342900" indent="-342900" algn="l">
              <a:spcBef>
                <a:spcPct val="20000"/>
              </a:spcBef>
              <a:buClr>
                <a:srgbClr val="339966"/>
              </a:buClr>
              <a:buFont typeface="Wingdings" pitchFamily="2" charset="2"/>
              <a:buNone/>
            </a:pPr>
            <a:r>
              <a:rPr lang="en-US" altLang="zh-CN" b="1" dirty="0">
                <a:ea typeface="黑体" pitchFamily="2" charset="-122"/>
              </a:rPr>
              <a:t>PK.</a:t>
            </a:r>
          </a:p>
        </p:txBody>
      </p:sp>
      <p:pic>
        <p:nvPicPr>
          <p:cNvPr id="563213" name="Picture 13" descr="images"/>
          <p:cNvPicPr>
            <a:picLocks noChangeAspect="1" noChangeArrowheads="1"/>
          </p:cNvPicPr>
          <p:nvPr/>
        </p:nvPicPr>
        <p:blipFill>
          <a:blip r:embed="rId3"/>
          <a:srcRect/>
          <a:stretch>
            <a:fillRect/>
          </a:stretch>
        </p:blipFill>
        <p:spPr bwMode="auto">
          <a:xfrm>
            <a:off x="2411413" y="3500438"/>
            <a:ext cx="731837" cy="1360487"/>
          </a:xfrm>
          <a:prstGeom prst="rect">
            <a:avLst/>
          </a:prstGeom>
          <a:noFill/>
        </p:spPr>
      </p:pic>
      <p:pic>
        <p:nvPicPr>
          <p:cNvPr id="563215" name="Picture 15" descr="1-5"/>
          <p:cNvPicPr>
            <a:picLocks noChangeAspect="1" noChangeArrowheads="1"/>
          </p:cNvPicPr>
          <p:nvPr/>
        </p:nvPicPr>
        <p:blipFill>
          <a:blip r:embed="rId4"/>
          <a:srcRect/>
          <a:stretch>
            <a:fillRect/>
          </a:stretch>
        </p:blipFill>
        <p:spPr bwMode="auto">
          <a:xfrm>
            <a:off x="1979613" y="5300663"/>
            <a:ext cx="1655762" cy="1017587"/>
          </a:xfrm>
          <a:prstGeom prst="rect">
            <a:avLst/>
          </a:prstGeom>
          <a:noFill/>
          <a:ln w="9525">
            <a:noFill/>
            <a:miter lim="800000"/>
            <a:headEnd/>
            <a:tailEnd/>
          </a:ln>
        </p:spPr>
      </p:pic>
      <p:pic>
        <p:nvPicPr>
          <p:cNvPr id="563216" name="Picture 16" descr="cslogo"/>
          <p:cNvPicPr>
            <a:picLocks noChangeAspect="1" noChangeArrowheads="1"/>
          </p:cNvPicPr>
          <p:nvPr/>
        </p:nvPicPr>
        <p:blipFill>
          <a:blip r:embed="rId5"/>
          <a:srcRect/>
          <a:stretch>
            <a:fillRect/>
          </a:stretch>
        </p:blipFill>
        <p:spPr bwMode="auto">
          <a:xfrm>
            <a:off x="5508625" y="3751263"/>
            <a:ext cx="1150938" cy="10366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63213"/>
                                        </p:tgtEl>
                                        <p:attrNameLst>
                                          <p:attrName>style.visibility</p:attrName>
                                        </p:attrNameLst>
                                      </p:cBhvr>
                                      <p:to>
                                        <p:strVal val="visible"/>
                                      </p:to>
                                    </p:set>
                                    <p:animEffect transition="in" filter="checkerboard(across)">
                                      <p:cBhvr>
                                        <p:cTn id="7" dur="500"/>
                                        <p:tgtEl>
                                          <p:spTgt spid="5632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3207"/>
                                        </p:tgtEl>
                                        <p:attrNameLst>
                                          <p:attrName>style.visibility</p:attrName>
                                        </p:attrNameLst>
                                      </p:cBhvr>
                                      <p:to>
                                        <p:strVal val="visible"/>
                                      </p:to>
                                    </p:set>
                                    <p:animEffect transition="in" filter="wipe(left)">
                                      <p:cBhvr>
                                        <p:cTn id="11" dur="500"/>
                                        <p:tgtEl>
                                          <p:spTgt spid="563207"/>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563216"/>
                                        </p:tgtEl>
                                        <p:attrNameLst>
                                          <p:attrName>style.visibility</p:attrName>
                                        </p:attrNameLst>
                                      </p:cBhvr>
                                      <p:to>
                                        <p:strVal val="visible"/>
                                      </p:to>
                                    </p:set>
                                    <p:animEffect transition="in" filter="checkerboard(across)">
                                      <p:cBhvr>
                                        <p:cTn id="15" dur="500"/>
                                        <p:tgtEl>
                                          <p:spTgt spid="56321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63215"/>
                                        </p:tgtEl>
                                        <p:attrNameLst>
                                          <p:attrName>style.visibility</p:attrName>
                                        </p:attrNameLst>
                                      </p:cBhvr>
                                      <p:to>
                                        <p:strVal val="visible"/>
                                      </p:to>
                                    </p:set>
                                    <p:animEffect transition="in" filter="checkerboard(across)">
                                      <p:cBhvr>
                                        <p:cTn id="20" dur="500"/>
                                        <p:tgtEl>
                                          <p:spTgt spid="5632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63206"/>
                                        </p:tgtEl>
                                        <p:attrNameLst>
                                          <p:attrName>style.visibility</p:attrName>
                                        </p:attrNameLst>
                                      </p:cBhvr>
                                      <p:to>
                                        <p:strVal val="visible"/>
                                      </p:to>
                                    </p:set>
                                    <p:animEffect transition="in" filter="wipe(left)">
                                      <p:cBhvr>
                                        <p:cTn id="24" dur="500"/>
                                        <p:tgtEl>
                                          <p:spTgt spid="563206"/>
                                        </p:tgtEl>
                                      </p:cBhvr>
                                    </p:animEffect>
                                  </p:childTnLst>
                                </p:cTn>
                              </p:par>
                            </p:childTnLst>
                          </p:cTn>
                        </p:par>
                        <p:par>
                          <p:cTn id="25" fill="hold">
                            <p:stCondLst>
                              <p:cond delay="1000"/>
                            </p:stCondLst>
                            <p:childTnLst>
                              <p:par>
                                <p:cTn id="26" presetID="5" presetClass="entr" presetSubtype="10" fill="hold" nodeType="afterEffect">
                                  <p:stCondLst>
                                    <p:cond delay="0"/>
                                  </p:stCondLst>
                                  <p:childTnLst>
                                    <p:set>
                                      <p:cBhvr>
                                        <p:cTn id="27" dur="1" fill="hold">
                                          <p:stCondLst>
                                            <p:cond delay="0"/>
                                          </p:stCondLst>
                                        </p:cTn>
                                        <p:tgtEl>
                                          <p:spTgt spid="563212"/>
                                        </p:tgtEl>
                                        <p:attrNameLst>
                                          <p:attrName>style.visibility</p:attrName>
                                        </p:attrNameLst>
                                      </p:cBhvr>
                                      <p:to>
                                        <p:strVal val="visible"/>
                                      </p:to>
                                    </p:set>
                                    <p:animEffect transition="in" filter="checkerboard(across)">
                                      <p:cBhvr>
                                        <p:cTn id="28" dur="500"/>
                                        <p:tgtEl>
                                          <p:spTgt spid="563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6" grpId="0"/>
      <p:bldP spid="5632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ChangeArrowheads="1"/>
          </p:cNvSpPr>
          <p:nvPr/>
        </p:nvSpPr>
        <p:spPr bwMode="auto">
          <a:xfrm>
            <a:off x="684213" y="209550"/>
            <a:ext cx="8229600" cy="531813"/>
          </a:xfrm>
          <a:prstGeom prst="rect">
            <a:avLst/>
          </a:prstGeom>
          <a:noFill/>
          <a:ln w="9525" algn="ctr">
            <a:noFill/>
            <a:miter lim="800000"/>
            <a:headEnd/>
            <a:tailEnd/>
          </a:ln>
          <a:effectLst/>
        </p:spPr>
        <p:txBody>
          <a:bodyPr/>
          <a:lstStyle/>
          <a:p>
            <a:pPr algn="r"/>
            <a:r>
              <a:rPr lang="en-GB" altLang="en-US" sz="3600" b="1">
                <a:solidFill>
                  <a:schemeClr val="bg1"/>
                </a:solidFill>
                <a:ea typeface="黑体" pitchFamily="2" charset="-122"/>
              </a:rPr>
              <a:t>Java</a:t>
            </a:r>
            <a:r>
              <a:rPr lang="en-GB" altLang="zh-CN" sz="3600" b="1">
                <a:solidFill>
                  <a:schemeClr val="bg1"/>
                </a:solidFill>
                <a:ea typeface="黑体" pitchFamily="2" charset="-122"/>
              </a:rPr>
              <a:t>可以</a:t>
            </a:r>
            <a:r>
              <a:rPr lang="zh-CN" altLang="en-GB" sz="3600" b="1">
                <a:solidFill>
                  <a:schemeClr val="bg1"/>
                </a:solidFill>
                <a:ea typeface="黑体" pitchFamily="2" charset="-122"/>
              </a:rPr>
              <a:t>做什么</a:t>
            </a:r>
            <a:r>
              <a:rPr lang="zh-CN" altLang="en-US" sz="3600" b="1">
                <a:solidFill>
                  <a:schemeClr val="bg1"/>
                </a:solidFill>
                <a:ea typeface="黑体" pitchFamily="2" charset="-122"/>
              </a:rPr>
              <a:t> </a:t>
            </a:r>
          </a:p>
        </p:txBody>
      </p:sp>
      <p:sp>
        <p:nvSpPr>
          <p:cNvPr id="564227" name="Rectangle 3"/>
          <p:cNvSpPr>
            <a:spLocks noChangeArrowheads="1"/>
          </p:cNvSpPr>
          <p:nvPr/>
        </p:nvSpPr>
        <p:spPr bwMode="auto">
          <a:xfrm>
            <a:off x="719931" y="620688"/>
            <a:ext cx="7704137" cy="4525962"/>
          </a:xfrm>
          <a:prstGeom prst="rect">
            <a:avLst/>
          </a:prstGeom>
          <a:noFill/>
          <a:ln w="9525">
            <a:noFill/>
            <a:miter lim="800000"/>
            <a:headEnd/>
            <a:tailEnd/>
          </a:ln>
          <a:effectLst/>
        </p:spPr>
        <p:txBody>
          <a:bodyPr/>
          <a:lstStyle/>
          <a:p>
            <a:pPr marL="342900" indent="-342900" algn="l">
              <a:lnSpc>
                <a:spcPct val="90000"/>
              </a:lnSpc>
              <a:spcBef>
                <a:spcPct val="20000"/>
              </a:spcBef>
              <a:buClr>
                <a:schemeClr val="tx2"/>
              </a:buClr>
              <a:buSzPct val="80000"/>
              <a:buBlip>
                <a:blip r:embed="rId3"/>
              </a:buBlip>
            </a:pPr>
            <a:r>
              <a:rPr lang="zh-CN" altLang="en-US" sz="2800" b="1" dirty="0" smtClean="0">
                <a:latin typeface="+mn-lt"/>
                <a:ea typeface="+mn-ea"/>
              </a:rPr>
              <a:t>开发桌面应用程序    </a:t>
            </a:r>
          </a:p>
          <a:p>
            <a:pPr marL="742950" lvl="1" indent="-285750" algn="l">
              <a:spcBef>
                <a:spcPct val="20000"/>
              </a:spcBef>
              <a:buClr>
                <a:schemeClr val="tx2"/>
              </a:buClr>
              <a:buSzPct val="100000"/>
              <a:buBlip>
                <a:blip r:embed="rId4"/>
              </a:buBlip>
            </a:pPr>
            <a:r>
              <a:rPr lang="zh-CN" altLang="en-US" sz="2400" b="1" dirty="0" smtClean="0">
                <a:latin typeface="+mn-lt"/>
                <a:ea typeface="+mn-ea"/>
              </a:rPr>
              <a:t>银行软件、商场结算软件</a:t>
            </a:r>
          </a:p>
          <a:p>
            <a:pPr marL="342900" indent="-342900" algn="l">
              <a:lnSpc>
                <a:spcPct val="90000"/>
              </a:lnSpc>
              <a:spcBef>
                <a:spcPct val="20000"/>
              </a:spcBef>
              <a:buClr>
                <a:schemeClr val="tx2"/>
              </a:buClr>
              <a:buSzPct val="80000"/>
              <a:buBlip>
                <a:blip r:embed="rId3"/>
              </a:buBlip>
            </a:pPr>
            <a:r>
              <a:rPr lang="zh-CN" altLang="en-US" sz="2800" b="1" dirty="0" smtClean="0">
                <a:latin typeface="+mn-lt"/>
                <a:ea typeface="+mn-ea"/>
              </a:rPr>
              <a:t>安卓应用开发</a:t>
            </a:r>
            <a:endParaRPr lang="en-US" altLang="zh-CN" sz="2800" b="1" dirty="0" smtClean="0">
              <a:latin typeface="+mn-lt"/>
              <a:ea typeface="+mn-ea"/>
            </a:endParaRPr>
          </a:p>
          <a:p>
            <a:pPr marL="342900" indent="-342900" algn="l">
              <a:lnSpc>
                <a:spcPct val="90000"/>
              </a:lnSpc>
              <a:spcBef>
                <a:spcPct val="20000"/>
              </a:spcBef>
              <a:buClr>
                <a:schemeClr val="tx2"/>
              </a:buClr>
              <a:buSzPct val="80000"/>
              <a:buBlip>
                <a:blip r:embed="rId3"/>
              </a:buBlip>
            </a:pPr>
            <a:r>
              <a:rPr lang="zh-CN" altLang="en-US" sz="2800" b="1" dirty="0" smtClean="0">
                <a:latin typeface="+mn-lt"/>
                <a:ea typeface="+mn-ea"/>
              </a:rPr>
              <a:t>开发面向</a:t>
            </a:r>
            <a:r>
              <a:rPr lang="en-US" altLang="zh-CN" sz="2800" b="1" dirty="0" smtClean="0">
                <a:latin typeface="+mn-lt"/>
                <a:ea typeface="+mn-ea"/>
              </a:rPr>
              <a:t>Internet</a:t>
            </a:r>
            <a:r>
              <a:rPr lang="zh-CN" altLang="en-US" sz="2800" b="1" dirty="0" smtClean="0">
                <a:latin typeface="+mn-lt"/>
                <a:ea typeface="+mn-ea"/>
              </a:rPr>
              <a:t>的应用程序 </a:t>
            </a:r>
          </a:p>
          <a:p>
            <a:pPr marL="742950" lvl="1" indent="-285750" algn="l">
              <a:spcBef>
                <a:spcPct val="20000"/>
              </a:spcBef>
              <a:buClr>
                <a:schemeClr val="tx2"/>
              </a:buClr>
              <a:buSzPct val="100000"/>
              <a:buBlip>
                <a:blip r:embed="rId4"/>
              </a:buBlip>
            </a:pPr>
            <a:r>
              <a:rPr lang="zh-CN" altLang="en-US" sz="2400" b="1" dirty="0" smtClean="0">
                <a:latin typeface="+mn-lt"/>
                <a:ea typeface="+mn-ea"/>
              </a:rPr>
              <a:t>网上数码商城、阿里巴巴、易趣</a:t>
            </a:r>
            <a:endParaRPr lang="en-US" altLang="zh-CN" sz="2400" b="1" dirty="0" smtClean="0">
              <a:latin typeface="+mn-lt"/>
              <a:ea typeface="+mn-ea"/>
            </a:endParaRPr>
          </a:p>
          <a:p>
            <a:pPr marL="742950" lvl="1" indent="-285750" algn="l">
              <a:spcBef>
                <a:spcPct val="20000"/>
              </a:spcBef>
              <a:buClr>
                <a:schemeClr val="tx2"/>
              </a:buClr>
              <a:buSzPct val="100000"/>
              <a:buBlip>
                <a:blip r:embed="rId4"/>
              </a:buBlip>
            </a:pPr>
            <a:endParaRPr lang="zh-CN" altLang="en-US" sz="2400" b="1" dirty="0" smtClean="0">
              <a:latin typeface="+mn-lt"/>
              <a:ea typeface="+mn-ea"/>
            </a:endParaRPr>
          </a:p>
          <a:p>
            <a:pPr marL="342900" indent="-342900" algn="l">
              <a:spcBef>
                <a:spcPct val="20000"/>
              </a:spcBef>
              <a:buClr>
                <a:schemeClr val="tx2"/>
              </a:buClr>
              <a:buFont typeface="Wingdings" pitchFamily="2" charset="2"/>
              <a:buNone/>
            </a:pPr>
            <a:endParaRPr lang="zh-CN" altLang="en-US" sz="2400" b="1" dirty="0">
              <a:ea typeface="黑体" pitchFamily="2" charset="-122"/>
            </a:endParaRPr>
          </a:p>
        </p:txBody>
      </p:sp>
      <p:pic>
        <p:nvPicPr>
          <p:cNvPr id="564228" name="Picture 4"/>
          <p:cNvPicPr>
            <a:picLocks noChangeAspect="1" noChangeArrowheads="1"/>
          </p:cNvPicPr>
          <p:nvPr/>
        </p:nvPicPr>
        <p:blipFill>
          <a:blip r:embed="rId5"/>
          <a:srcRect/>
          <a:stretch>
            <a:fillRect/>
          </a:stretch>
        </p:blipFill>
        <p:spPr bwMode="auto">
          <a:xfrm>
            <a:off x="4859338" y="3143248"/>
            <a:ext cx="3889375" cy="3095625"/>
          </a:xfrm>
          <a:prstGeom prst="rect">
            <a:avLst/>
          </a:prstGeom>
          <a:noFill/>
        </p:spPr>
      </p:pic>
      <p:pic>
        <p:nvPicPr>
          <p:cNvPr id="564229" name="Picture 5"/>
          <p:cNvPicPr>
            <a:picLocks noChangeAspect="1" noChangeArrowheads="1"/>
          </p:cNvPicPr>
          <p:nvPr/>
        </p:nvPicPr>
        <p:blipFill>
          <a:blip r:embed="rId6"/>
          <a:srcRect/>
          <a:stretch>
            <a:fillRect/>
          </a:stretch>
        </p:blipFill>
        <p:spPr bwMode="auto">
          <a:xfrm>
            <a:off x="684213" y="3143248"/>
            <a:ext cx="3887787" cy="3097212"/>
          </a:xfrm>
          <a:prstGeom prst="rect">
            <a:avLst/>
          </a:prstGeom>
          <a:noFill/>
        </p:spPr>
      </p:pic>
      <p:grpSp>
        <p:nvGrpSpPr>
          <p:cNvPr id="10" name="组合 10"/>
          <p:cNvGrpSpPr>
            <a:grpSpLocks/>
          </p:cNvGrpSpPr>
          <p:nvPr/>
        </p:nvGrpSpPr>
        <p:grpSpPr bwMode="auto">
          <a:xfrm>
            <a:off x="2285984" y="6354786"/>
            <a:ext cx="4214827" cy="431800"/>
            <a:chOff x="4071935" y="5500702"/>
            <a:chExt cx="4500594" cy="431800"/>
          </a:xfrm>
          <a:solidFill>
            <a:srgbClr val="0070C0"/>
          </a:solidFill>
        </p:grpSpPr>
        <p:sp>
          <p:nvSpPr>
            <p:cNvPr id="11"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2" name="Picture 8" descr="说话气泡new"/>
            <p:cNvPicPr>
              <a:picLocks noChangeAspect="1" noChangeArrowheads="1"/>
            </p:cNvPicPr>
            <p:nvPr/>
          </p:nvPicPr>
          <p:blipFill>
            <a:blip r:embed="rId7"/>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3" name="TextBox 38"/>
            <p:cNvSpPr txBox="1">
              <a:spLocks noChangeArrowheads="1"/>
            </p:cNvSpPr>
            <p:nvPr/>
          </p:nvSpPr>
          <p:spPr bwMode="auto">
            <a:xfrm>
              <a:off x="5107378" y="5538802"/>
              <a:ext cx="2626070" cy="369332"/>
            </a:xfrm>
            <a:prstGeom prst="rect">
              <a:avLst/>
            </a:prstGeom>
            <a:noFill/>
            <a:ln w="9525">
              <a:noFill/>
              <a:miter lim="800000"/>
              <a:headEnd/>
              <a:tailEnd/>
            </a:ln>
          </p:spPr>
          <p:txBody>
            <a:bodyPr wrap="none">
              <a:spAutoFit/>
            </a:bodyPr>
            <a:lstStyle/>
            <a:p>
              <a:r>
                <a:rPr lang="zh-CN" altLang="en-US" b="1" dirty="0" smtClean="0">
                  <a:solidFill>
                    <a:schemeClr val="bg1"/>
                  </a:solidFill>
                </a:rPr>
                <a:t>演示： </a:t>
              </a:r>
              <a:r>
                <a:rPr lang="en-US" altLang="zh-CN" b="1" dirty="0" smtClean="0">
                  <a:solidFill>
                    <a:schemeClr val="bg1"/>
                  </a:solidFill>
                  <a:ea typeface="宋体" pitchFamily="2" charset="-122"/>
                </a:rPr>
                <a:t>Java2D Demo</a:t>
              </a:r>
              <a:endParaRPr lang="zh-CN" altLang="en-US" b="1" dirty="0">
                <a:solidFill>
                  <a:schemeClr val="bg1"/>
                </a:solidFill>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Effect transition="in" filter="wipe(left)">
                                      <p:cBhvr>
                                        <p:cTn id="7" dur="500"/>
                                        <p:tgtEl>
                                          <p:spTgt spid="56422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64227">
                                            <p:txEl>
                                              <p:pRg st="1" end="1"/>
                                            </p:txEl>
                                          </p:spTgt>
                                        </p:tgtEl>
                                        <p:attrNameLst>
                                          <p:attrName>style.visibility</p:attrName>
                                        </p:attrNameLst>
                                      </p:cBhvr>
                                      <p:to>
                                        <p:strVal val="visible"/>
                                      </p:to>
                                    </p:set>
                                    <p:animEffect transition="in" filter="wipe(left)">
                                      <p:cBhvr>
                                        <p:cTn id="11" dur="500"/>
                                        <p:tgtEl>
                                          <p:spTgt spid="564227">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64227">
                                            <p:txEl>
                                              <p:pRg st="2" end="2"/>
                                            </p:txEl>
                                          </p:spTgt>
                                        </p:tgtEl>
                                        <p:attrNameLst>
                                          <p:attrName>style.visibility</p:attrName>
                                        </p:attrNameLst>
                                      </p:cBhvr>
                                      <p:to>
                                        <p:strVal val="visible"/>
                                      </p:to>
                                    </p:set>
                                    <p:animEffect transition="in" filter="wipe(left)">
                                      <p:cBhvr>
                                        <p:cTn id="15" dur="500"/>
                                        <p:tgtEl>
                                          <p:spTgt spid="564227">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64227">
                                            <p:txEl>
                                              <p:pRg st="3" end="3"/>
                                            </p:txEl>
                                          </p:spTgt>
                                        </p:tgtEl>
                                        <p:attrNameLst>
                                          <p:attrName>style.visibility</p:attrName>
                                        </p:attrNameLst>
                                      </p:cBhvr>
                                      <p:to>
                                        <p:strVal val="visible"/>
                                      </p:to>
                                    </p:set>
                                    <p:animEffect transition="in" filter="wipe(left)">
                                      <p:cBhvr>
                                        <p:cTn id="19" dur="500"/>
                                        <p:tgtEl>
                                          <p:spTgt spid="564227">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64227">
                                            <p:txEl>
                                              <p:pRg st="4" end="4"/>
                                            </p:txEl>
                                          </p:spTgt>
                                        </p:tgtEl>
                                        <p:attrNameLst>
                                          <p:attrName>style.visibility</p:attrName>
                                        </p:attrNameLst>
                                      </p:cBhvr>
                                      <p:to>
                                        <p:strVal val="visible"/>
                                      </p:to>
                                    </p:set>
                                    <p:animEffect transition="in" filter="wipe(left)">
                                      <p:cBhvr>
                                        <p:cTn id="23" dur="500"/>
                                        <p:tgtEl>
                                          <p:spTgt spid="564227">
                                            <p:txEl>
                                              <p:pRg st="4" end="4"/>
                                            </p:txEl>
                                          </p:spTgt>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564229"/>
                                        </p:tgtEl>
                                        <p:attrNameLst>
                                          <p:attrName>style.visibility</p:attrName>
                                        </p:attrNameLst>
                                      </p:cBhvr>
                                      <p:to>
                                        <p:strVal val="visible"/>
                                      </p:to>
                                    </p:set>
                                    <p:animEffect transition="in" filter="checkerboard(across)">
                                      <p:cBhvr>
                                        <p:cTn id="27" dur="500"/>
                                        <p:tgtEl>
                                          <p:spTgt spid="564229"/>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564228"/>
                                        </p:tgtEl>
                                        <p:attrNameLst>
                                          <p:attrName>style.visibility</p:attrName>
                                        </p:attrNameLst>
                                      </p:cBhvr>
                                      <p:to>
                                        <p:strVal val="visible"/>
                                      </p:to>
                                    </p:set>
                                    <p:animEffect transition="in" filter="checkerboard(across)">
                                      <p:cBhvr>
                                        <p:cTn id="31" dur="500"/>
                                        <p:tgtEl>
                                          <p:spTgt spid="564228"/>
                                        </p:tgtEl>
                                      </p:cBhvr>
                                    </p:animEffect>
                                  </p:childTnLst>
                                </p:cTn>
                              </p:par>
                              <p:par>
                                <p:cTn id="32" presetID="22" presetClass="entr" presetSubtype="8"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82" name="Rectangle 10"/>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en-US" altLang="en-US" b="1" dirty="0"/>
              <a:t>Java</a:t>
            </a:r>
            <a:r>
              <a:rPr lang="zh-CN" altLang="en-US" b="1" dirty="0"/>
              <a:t>技术平台简介</a:t>
            </a:r>
          </a:p>
        </p:txBody>
      </p:sp>
      <p:sp>
        <p:nvSpPr>
          <p:cNvPr id="566275" name="Rectangle 3"/>
          <p:cNvSpPr>
            <a:spLocks noGrp="1" noChangeArrowheads="1"/>
          </p:cNvSpPr>
          <p:nvPr>
            <p:ph idx="1"/>
          </p:nvPr>
        </p:nvSpPr>
        <p:spPr>
          <a:xfrm>
            <a:off x="784254" y="1276351"/>
            <a:ext cx="8002588" cy="5010170"/>
          </a:xfrm>
        </p:spPr>
        <p:txBody>
          <a:bodyPr/>
          <a:lstStyle/>
          <a:p>
            <a:r>
              <a:rPr lang="en-US" altLang="zh-CN" dirty="0" smtClean="0"/>
              <a:t>Java SE</a:t>
            </a:r>
            <a:r>
              <a:rPr lang="zh-CN" altLang="en-US" dirty="0" smtClean="0"/>
              <a:t>：标准版</a:t>
            </a:r>
            <a:endParaRPr lang="en-US" altLang="zh-CN" dirty="0" smtClean="0"/>
          </a:p>
          <a:p>
            <a:pPr lvl="1"/>
            <a:r>
              <a:rPr lang="en-US" kern="1200" dirty="0" smtClean="0">
                <a:latin typeface="Times New Roman" pitchFamily="18" charset="0"/>
                <a:ea typeface="宋体" pitchFamily="2" charset="-122"/>
              </a:rPr>
              <a:t>Java</a:t>
            </a:r>
            <a:r>
              <a:rPr lang="zh-CN" altLang="en-US" kern="1200" dirty="0" smtClean="0">
                <a:latin typeface="Times New Roman" pitchFamily="18" charset="0"/>
                <a:ea typeface="宋体" pitchFamily="2" charset="-122"/>
              </a:rPr>
              <a:t>技术的基础和核心</a:t>
            </a:r>
            <a:endParaRPr lang="en-US" altLang="zh-CN" kern="1200" dirty="0" smtClean="0">
              <a:latin typeface="Times New Roman" pitchFamily="18" charset="0"/>
              <a:ea typeface="宋体" pitchFamily="2" charset="-122"/>
            </a:endParaRPr>
          </a:p>
          <a:p>
            <a:pPr lvl="1"/>
            <a:r>
              <a:rPr lang="zh-CN" altLang="en-US" kern="1200" dirty="0" smtClean="0">
                <a:latin typeface="Times New Roman" pitchFamily="18" charset="0"/>
                <a:ea typeface="宋体" pitchFamily="2" charset="-122"/>
              </a:rPr>
              <a:t>主要用于开发桌面应用程序</a:t>
            </a:r>
            <a:endParaRPr lang="en-US" altLang="zh-CN" kern="1200" dirty="0" smtClean="0">
              <a:latin typeface="Times New Roman" pitchFamily="18" charset="0"/>
              <a:ea typeface="宋体" pitchFamily="2" charset="-122"/>
            </a:endParaRPr>
          </a:p>
          <a:p>
            <a:r>
              <a:rPr lang="en-US" altLang="zh-CN" dirty="0" smtClean="0"/>
              <a:t>Java EE</a:t>
            </a:r>
            <a:r>
              <a:rPr lang="zh-CN" altLang="en-US" dirty="0" smtClean="0"/>
              <a:t>：企业版</a:t>
            </a:r>
            <a:endParaRPr lang="en-US" altLang="zh-CN" dirty="0" smtClean="0"/>
          </a:p>
          <a:p>
            <a:pPr lvl="1"/>
            <a:r>
              <a:rPr lang="zh-CN" altLang="en-US" kern="1200" dirty="0" smtClean="0">
                <a:latin typeface="Times New Roman" pitchFamily="18" charset="0"/>
                <a:ea typeface="宋体" pitchFamily="2" charset="-122"/>
              </a:rPr>
              <a:t>提供了企业级应用开发的完整解决方案</a:t>
            </a:r>
            <a:endParaRPr lang="en-US" altLang="zh-CN" dirty="0" smtClean="0"/>
          </a:p>
          <a:p>
            <a:pPr lvl="1"/>
            <a:r>
              <a:rPr lang="zh-CN" altLang="en-US" kern="1200" dirty="0" smtClean="0">
                <a:latin typeface="Times New Roman" pitchFamily="18" charset="0"/>
                <a:ea typeface="宋体" pitchFamily="2" charset="-122"/>
              </a:rPr>
              <a:t>很多的网站都是采用</a:t>
            </a:r>
            <a:r>
              <a:rPr lang="en-US" kern="1200" dirty="0" smtClean="0">
                <a:latin typeface="Times New Roman" pitchFamily="18" charset="0"/>
                <a:ea typeface="宋体" pitchFamily="2" charset="-122"/>
              </a:rPr>
              <a:t>Java EE</a:t>
            </a:r>
            <a:r>
              <a:rPr lang="zh-CN" altLang="en-US" kern="1200" dirty="0" smtClean="0">
                <a:latin typeface="Times New Roman" pitchFamily="18" charset="0"/>
                <a:ea typeface="宋体" pitchFamily="2" charset="-122"/>
              </a:rPr>
              <a:t>技术开发</a:t>
            </a:r>
            <a:endParaRPr lang="en-US" altLang="zh-CN" kern="1200" dirty="0" smtClean="0">
              <a:latin typeface="Times New Roman" pitchFamily="18" charset="0"/>
              <a:ea typeface="宋体" pitchFamily="2" charset="-122"/>
            </a:endParaRPr>
          </a:p>
          <a:p>
            <a:pPr lvl="1"/>
            <a:endParaRPr lang="en-US" altLang="zh-CN" dirty="0" smtClean="0"/>
          </a:p>
          <a:p>
            <a:pPr>
              <a:lnSpc>
                <a:spcPct val="80000"/>
              </a:lnSpc>
              <a:buFont typeface="Wingdings" pitchFamily="2" charset="2"/>
              <a:buNone/>
            </a:pPr>
            <a:endParaRPr lang="en-US" altLang="zh-CN" dirty="0"/>
          </a:p>
          <a:p>
            <a:pPr>
              <a:buFont typeface="Wingdings" pitchFamily="2" charset="2"/>
              <a:buNone/>
            </a:pPr>
            <a:endParaRPr lang="zh-CN" altLang="en-US" dirty="0"/>
          </a:p>
        </p:txBody>
      </p:sp>
      <p:sp>
        <p:nvSpPr>
          <p:cNvPr id="12" name="灯片编号占位符 11"/>
          <p:cNvSpPr>
            <a:spLocks noGrp="1"/>
          </p:cNvSpPr>
          <p:nvPr>
            <p:ph type="sldNum" sz="quarter" idx="12"/>
          </p:nvPr>
        </p:nvSpPr>
        <p:spPr/>
        <p:txBody>
          <a:bodyPr/>
          <a:lstStyle/>
          <a:p>
            <a:pPr>
              <a:defRPr/>
            </a:pPr>
            <a:fld id="{9394C29D-ED0C-453C-8BBC-C52F19F5BA76}" type="slidenum">
              <a:rPr lang="zh-CN" altLang="en-US" smtClean="0"/>
              <a:pPr>
                <a:defRPr/>
              </a:pPr>
              <a:t>15</a:t>
            </a:fld>
            <a:r>
              <a:rPr lang="en-US" altLang="zh-CN" dirty="0" smtClean="0"/>
              <a:t>/46</a:t>
            </a:r>
            <a:endParaRPr lang="zh-CN" altLang="en-US" dirty="0"/>
          </a:p>
        </p:txBody>
      </p:sp>
      <p:sp>
        <p:nvSpPr>
          <p:cNvPr id="1177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1" name="Object 1"/>
          <p:cNvGraphicFramePr>
            <a:graphicFrameLocks noChangeAspect="1"/>
          </p:cNvGraphicFramePr>
          <p:nvPr>
            <p:extLst>
              <p:ext uri="{D42A27DB-BD31-4B8C-83A1-F6EECF244321}">
                <p14:modId xmlns:p14="http://schemas.microsoft.com/office/powerpoint/2010/main" val="1205777106"/>
              </p:ext>
            </p:extLst>
          </p:nvPr>
        </p:nvGraphicFramePr>
        <p:xfrm>
          <a:off x="3357563" y="4581525"/>
          <a:ext cx="2143125" cy="2035175"/>
        </p:xfrm>
        <a:graphic>
          <a:graphicData uri="http://schemas.openxmlformats.org/presentationml/2006/ole">
            <mc:AlternateContent xmlns:mc="http://schemas.openxmlformats.org/markup-compatibility/2006">
              <mc:Choice xmlns:v="urn:schemas-microsoft-com:vml" Requires="v">
                <p:oleObj spid="_x0000_s117944" name="Picture" r:id="rId4" imgW="1342178" imgH="1516331" progId="Word.Picture.8">
                  <p:embed/>
                </p:oleObj>
              </mc:Choice>
              <mc:Fallback>
                <p:oleObj name="Picture" r:id="rId4" imgW="1342178" imgH="1516331" progId="Word.Picture.8">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4581525"/>
                        <a:ext cx="2143125" cy="2035175"/>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基础常识</a:t>
            </a:r>
            <a:endParaRPr lang="en-US" dirty="0"/>
          </a:p>
        </p:txBody>
      </p:sp>
      <p:sp>
        <p:nvSpPr>
          <p:cNvPr id="3" name="Content Placeholder 2"/>
          <p:cNvSpPr>
            <a:spLocks noGrp="1"/>
          </p:cNvSpPr>
          <p:nvPr>
            <p:ph idx="1"/>
          </p:nvPr>
        </p:nvSpPr>
        <p:spPr/>
        <p:txBody>
          <a:bodyPr/>
          <a:lstStyle/>
          <a:p>
            <a:r>
              <a:rPr lang="zh-CN" altLang="en-US" sz="2800" dirty="0">
                <a:latin typeface="Arial Unicode MS" pitchFamily="34" charset="-122"/>
                <a:ea typeface="Arial Unicode MS" pitchFamily="34" charset="-122"/>
                <a:cs typeface="Arial Unicode MS" pitchFamily="34" charset="-122"/>
              </a:rPr>
              <a:t>人机交互方式</a:t>
            </a:r>
            <a:endParaRPr lang="en-US" altLang="zh-CN" sz="2800" dirty="0">
              <a:latin typeface="Arial Unicode MS" pitchFamily="34" charset="-122"/>
              <a:ea typeface="Arial Unicode MS" pitchFamily="34" charset="-122"/>
              <a:cs typeface="Arial Unicode MS" pitchFamily="34" charset="-122"/>
            </a:endParaRPr>
          </a:p>
          <a:p>
            <a:pPr lvl="1"/>
            <a:r>
              <a:rPr lang="zh-CN" altLang="en-US" sz="2400" dirty="0">
                <a:latin typeface="Arial Unicode MS" pitchFamily="34" charset="-122"/>
                <a:ea typeface="Arial Unicode MS" pitchFamily="34" charset="-122"/>
                <a:cs typeface="Arial Unicode MS" pitchFamily="34" charset="-122"/>
              </a:rPr>
              <a:t>图形化界面</a:t>
            </a:r>
            <a:r>
              <a:rPr lang="en-US" altLang="zh-CN" sz="2400" dirty="0">
                <a:latin typeface="Arial Unicode MS" pitchFamily="34" charset="-122"/>
                <a:ea typeface="Arial Unicode MS" pitchFamily="34" charset="-122"/>
                <a:cs typeface="Arial Unicode MS" pitchFamily="34" charset="-122"/>
              </a:rPr>
              <a:t>(Graphical User Interface GUI)</a:t>
            </a:r>
            <a:r>
              <a:rPr lang="zh-CN" altLang="en-US" sz="2400" dirty="0">
                <a:latin typeface="Arial Unicode MS" pitchFamily="34" charset="-122"/>
                <a:ea typeface="Arial Unicode MS" pitchFamily="34" charset="-122"/>
                <a:cs typeface="Arial Unicode MS" pitchFamily="34" charset="-122"/>
              </a:rPr>
              <a:t>这种方式简单直观，使用者易于接受，容易上手操作。</a:t>
            </a:r>
            <a:endParaRPr lang="en-US" altLang="zh-CN" sz="2400" dirty="0">
              <a:latin typeface="Arial Unicode MS" pitchFamily="34" charset="-122"/>
              <a:ea typeface="Arial Unicode MS" pitchFamily="34" charset="-122"/>
              <a:cs typeface="Arial Unicode MS" pitchFamily="34" charset="-122"/>
            </a:endParaRPr>
          </a:p>
          <a:p>
            <a:pPr lvl="1"/>
            <a:r>
              <a:rPr lang="zh-CN" altLang="en-US" sz="2400" b="1" dirty="0">
                <a:solidFill>
                  <a:srgbClr val="FF0000"/>
                </a:solidFill>
                <a:latin typeface="Arial Unicode MS" pitchFamily="34" charset="-122"/>
                <a:ea typeface="Arial Unicode MS" pitchFamily="34" charset="-122"/>
                <a:cs typeface="Arial Unicode MS" pitchFamily="34" charset="-122"/>
              </a:rPr>
              <a:t>命令行方式</a:t>
            </a:r>
            <a:r>
              <a:rPr lang="en-US" altLang="zh-CN" sz="2400" dirty="0">
                <a:latin typeface="Arial Unicode MS" pitchFamily="34" charset="-122"/>
                <a:ea typeface="Arial Unicode MS" pitchFamily="34" charset="-122"/>
                <a:cs typeface="Arial Unicode MS" pitchFamily="34" charset="-122"/>
              </a:rPr>
              <a:t>(Command Line Interface CLI)</a:t>
            </a:r>
            <a:r>
              <a:rPr lang="zh-CN" altLang="en-US" sz="2400" dirty="0">
                <a:latin typeface="Arial Unicode MS" pitchFamily="34" charset="-122"/>
                <a:ea typeface="Arial Unicode MS" pitchFamily="34" charset="-122"/>
                <a:cs typeface="Arial Unicode MS" pitchFamily="34" charset="-122"/>
              </a:rPr>
              <a:t>：需要有一个控制台，输入特定的指令，让计算机完成一些操作。较为麻烦，需要记录住一些命令。</a:t>
            </a:r>
          </a:p>
          <a:p>
            <a:endParaRPr lang="en-US" dirty="0"/>
          </a:p>
        </p:txBody>
      </p:sp>
    </p:spTree>
    <p:extLst>
      <p:ext uri="{BB962C8B-B14F-4D97-AF65-F5344CB8AC3E}">
        <p14:creationId xmlns:p14="http://schemas.microsoft.com/office/powerpoint/2010/main" val="497866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基础常识</a:t>
            </a:r>
            <a:endParaRPr lang="en-US" dirty="0"/>
          </a:p>
        </p:txBody>
      </p:sp>
      <p:sp>
        <p:nvSpPr>
          <p:cNvPr id="3" name="Content Placeholder 2"/>
          <p:cNvSpPr>
            <a:spLocks noGrp="1"/>
          </p:cNvSpPr>
          <p:nvPr>
            <p:ph idx="1"/>
          </p:nvPr>
        </p:nvSpPr>
        <p:spPr>
          <a:xfrm>
            <a:off x="457200" y="1268760"/>
            <a:ext cx="8229600" cy="5257800"/>
          </a:xfrm>
        </p:spPr>
        <p:txBody>
          <a:bodyPr>
            <a:normAutofit fontScale="77500" lnSpcReduction="20000"/>
          </a:bodyPr>
          <a:lstStyle/>
          <a:p>
            <a:r>
              <a:rPr lang="zh-CN" altLang="en-US" sz="2800" dirty="0">
                <a:latin typeface="Arial Unicode MS" pitchFamily="34" charset="-122"/>
                <a:ea typeface="Arial Unicode MS" pitchFamily="34" charset="-122"/>
                <a:cs typeface="Arial Unicode MS" pitchFamily="34" charset="-122"/>
              </a:rPr>
              <a:t>常用的</a:t>
            </a:r>
            <a:r>
              <a:rPr lang="en-US" altLang="zh-CN" sz="2800" dirty="0">
                <a:latin typeface="Arial Unicode MS" pitchFamily="34" charset="-122"/>
                <a:ea typeface="Arial Unicode MS" pitchFamily="34" charset="-122"/>
                <a:cs typeface="Arial Unicode MS" pitchFamily="34" charset="-122"/>
              </a:rPr>
              <a:t>DOS</a:t>
            </a:r>
            <a:r>
              <a:rPr lang="zh-CN" altLang="en-US" sz="2800" dirty="0">
                <a:latin typeface="Arial Unicode MS" pitchFamily="34" charset="-122"/>
                <a:ea typeface="Arial Unicode MS" pitchFamily="34" charset="-122"/>
                <a:cs typeface="Arial Unicode MS" pitchFamily="34" charset="-122"/>
              </a:rPr>
              <a:t>命令</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err="1">
                <a:solidFill>
                  <a:srgbClr val="FF0000"/>
                </a:solidFill>
                <a:latin typeface="Arial Unicode MS" pitchFamily="34" charset="-122"/>
                <a:ea typeface="Arial Unicode MS" pitchFamily="34" charset="-122"/>
                <a:cs typeface="Arial Unicode MS" pitchFamily="34" charset="-122"/>
              </a:rPr>
              <a:t>dir</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directory</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列出当前目录下的文件以及文件夹</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md</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make directory</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创建目录</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rd</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remove  directory</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删除目录</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solidFill>
                  <a:srgbClr val="FF0000"/>
                </a:solidFill>
                <a:latin typeface="Arial Unicode MS" pitchFamily="34" charset="-122"/>
                <a:ea typeface="Arial Unicode MS" pitchFamily="34" charset="-122"/>
                <a:cs typeface="Arial Unicode MS" pitchFamily="34" charset="-122"/>
              </a:rPr>
              <a:t>cd</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change directory</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进入指定目录</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solidFill>
                  <a:srgbClr val="FF0000"/>
                </a:solidFill>
                <a:latin typeface="Arial Unicode MS" pitchFamily="34" charset="-122"/>
                <a:ea typeface="Arial Unicode MS" pitchFamily="34" charset="-122"/>
                <a:cs typeface="Arial Unicode MS" pitchFamily="34" charset="-122"/>
              </a:rPr>
              <a:t>cd..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退回到上一级目录</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cd \:    </a:t>
            </a:r>
            <a:r>
              <a:rPr lang="zh-CN" altLang="en-US" sz="2400" dirty="0">
                <a:latin typeface="Arial Unicode MS" pitchFamily="34" charset="-122"/>
                <a:ea typeface="Arial Unicode MS" pitchFamily="34" charset="-122"/>
                <a:cs typeface="Arial Unicode MS" pitchFamily="34" charset="-122"/>
              </a:rPr>
              <a:t>退回到根目录</a:t>
            </a:r>
            <a:endParaRPr lang="en-US" altLang="zh-CN" sz="24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exit :   </a:t>
            </a:r>
            <a:r>
              <a:rPr lang="zh-CN" altLang="en-US" sz="2400" dirty="0">
                <a:latin typeface="Arial Unicode MS" pitchFamily="34" charset="-122"/>
                <a:ea typeface="Arial Unicode MS" pitchFamily="34" charset="-122"/>
                <a:cs typeface="Arial Unicode MS" pitchFamily="34" charset="-122"/>
              </a:rPr>
              <a:t>退出 </a:t>
            </a:r>
            <a:r>
              <a:rPr lang="en-US" altLang="zh-CN" sz="2400" dirty="0">
                <a:latin typeface="Arial Unicode MS" pitchFamily="34" charset="-122"/>
                <a:ea typeface="Arial Unicode MS" pitchFamily="34" charset="-122"/>
                <a:cs typeface="Arial Unicode MS" pitchFamily="34" charset="-122"/>
              </a:rPr>
              <a:t>dos </a:t>
            </a:r>
            <a:r>
              <a:rPr lang="zh-CN" altLang="en-US" sz="2400" dirty="0">
                <a:latin typeface="Arial Unicode MS" pitchFamily="34" charset="-122"/>
                <a:ea typeface="Arial Unicode MS" pitchFamily="34" charset="-122"/>
                <a:cs typeface="Arial Unicode MS" pitchFamily="34" charset="-122"/>
              </a:rPr>
              <a:t>命令</a:t>
            </a:r>
            <a:r>
              <a:rPr lang="zh-CN" altLang="en-US" sz="2400" dirty="0" smtClean="0">
                <a:latin typeface="Arial Unicode MS" pitchFamily="34" charset="-122"/>
                <a:ea typeface="Arial Unicode MS" pitchFamily="34" charset="-122"/>
                <a:cs typeface="Arial Unicode MS" pitchFamily="34" charset="-122"/>
              </a:rPr>
              <a:t>行</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400" dirty="0" smtClean="0">
                <a:solidFill>
                  <a:srgbClr val="FF0000"/>
                </a:solidFill>
                <a:latin typeface="Arial Unicode MS" pitchFamily="34" charset="-122"/>
                <a:ea typeface="Arial Unicode MS" pitchFamily="34" charset="-122"/>
                <a:cs typeface="Arial Unicode MS" pitchFamily="34" charset="-122"/>
              </a:rPr>
              <a:t>echo:  </a:t>
            </a:r>
            <a:r>
              <a:rPr lang="zh-CN" altLang="en-US" sz="2400" dirty="0" smtClean="0">
                <a:latin typeface="Arial Unicode MS" pitchFamily="34" charset="-122"/>
                <a:ea typeface="Arial Unicode MS" pitchFamily="34" charset="-122"/>
                <a:cs typeface="Arial Unicode MS" pitchFamily="34" charset="-122"/>
              </a:rPr>
              <a:t>打印输出命令</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400" dirty="0" err="1">
                <a:latin typeface="Arial Unicode MS" pitchFamily="34" charset="-122"/>
                <a:ea typeface="Arial Unicode MS" pitchFamily="34" charset="-122"/>
                <a:cs typeface="Arial Unicode MS" pitchFamily="34" charset="-122"/>
              </a:rPr>
              <a:t>f</a:t>
            </a:r>
            <a:r>
              <a:rPr lang="en-US" altLang="zh-CN" sz="2400" dirty="0" err="1" smtClean="0">
                <a:latin typeface="Arial Unicode MS" pitchFamily="34" charset="-122"/>
                <a:ea typeface="Arial Unicode MS" pitchFamily="34" charset="-122"/>
                <a:cs typeface="Arial Unicode MS" pitchFamily="34" charset="-122"/>
              </a:rPr>
              <a:t>indstr</a:t>
            </a:r>
            <a:r>
              <a:rPr lang="en-US" altLang="zh-CN" sz="2400" dirty="0" smtClean="0">
                <a:latin typeface="Arial Unicode MS" pitchFamily="34" charset="-122"/>
                <a:ea typeface="Arial Unicode MS" pitchFamily="34" charset="-122"/>
                <a:cs typeface="Arial Unicode MS" pitchFamily="34" charset="-122"/>
              </a:rPr>
              <a:t> java</a:t>
            </a:r>
          </a:p>
          <a:p>
            <a:pPr lvl="1"/>
            <a:r>
              <a:rPr lang="en-US" altLang="zh-CN" sz="2400" dirty="0" smtClean="0">
                <a:latin typeface="Arial Unicode MS" pitchFamily="34" charset="-122"/>
                <a:ea typeface="Arial Unicode MS" pitchFamily="34" charset="-122"/>
                <a:cs typeface="Arial Unicode MS" pitchFamily="34" charset="-122"/>
              </a:rPr>
              <a:t>|</a:t>
            </a:r>
          </a:p>
          <a:p>
            <a:pPr lvl="1"/>
            <a:r>
              <a:rPr lang="en-US" altLang="zh-CN" sz="2400" dirty="0" smtClean="0">
                <a:latin typeface="Arial Unicode MS" pitchFamily="34" charset="-122"/>
                <a:ea typeface="Arial Unicode MS" pitchFamily="34" charset="-122"/>
                <a:cs typeface="Arial Unicode MS" pitchFamily="34" charset="-122"/>
              </a:rPr>
              <a:t>&gt;</a:t>
            </a:r>
          </a:p>
          <a:p>
            <a:pPr lvl="1"/>
            <a:r>
              <a:rPr lang="en-US" altLang="zh-CN" sz="2400" dirty="0" smtClean="0">
                <a:latin typeface="Arial Unicode MS" pitchFamily="34" charset="-122"/>
                <a:ea typeface="Arial Unicode MS" pitchFamily="34" charset="-122"/>
                <a:cs typeface="Arial Unicode MS" pitchFamily="34" charset="-122"/>
              </a:rPr>
              <a:t>&gt;&gt;</a:t>
            </a:r>
          </a:p>
          <a:p>
            <a:pPr lvl="1"/>
            <a:r>
              <a:rPr lang="en-US" altLang="zh-CN" sz="2400" dirty="0" err="1">
                <a:latin typeface="Arial Unicode MS" pitchFamily="34" charset="-122"/>
                <a:ea typeface="Arial Unicode MS" pitchFamily="34" charset="-122"/>
                <a:cs typeface="Arial Unicode MS" pitchFamily="34" charset="-122"/>
              </a:rPr>
              <a:t>t</a:t>
            </a:r>
            <a:r>
              <a:rPr lang="en-US" altLang="zh-CN" sz="2400" dirty="0" err="1" smtClean="0">
                <a:latin typeface="Arial Unicode MS" pitchFamily="34" charset="-122"/>
                <a:ea typeface="Arial Unicode MS" pitchFamily="34" charset="-122"/>
                <a:cs typeface="Arial Unicode MS" pitchFamily="34" charset="-122"/>
              </a:rPr>
              <a:t>asklist</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400" dirty="0" err="1" smtClean="0">
                <a:latin typeface="Arial Unicode MS" pitchFamily="34" charset="-122"/>
                <a:ea typeface="Arial Unicode MS" pitchFamily="34" charset="-122"/>
                <a:cs typeface="Arial Unicode MS" pitchFamily="34" charset="-122"/>
              </a:rPr>
              <a:t>taskkill</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400" dirty="0" smtClean="0">
                <a:latin typeface="Arial Unicode MS" pitchFamily="34" charset="-122"/>
                <a:ea typeface="Arial Unicode MS" pitchFamily="34" charset="-122"/>
                <a:cs typeface="Arial Unicode MS" pitchFamily="34" charset="-122"/>
              </a:rPr>
              <a:t>Ipconfig</a:t>
            </a:r>
          </a:p>
          <a:p>
            <a:pPr lvl="1"/>
            <a:r>
              <a:rPr lang="en-US" altLang="zh-CN" sz="2400" dirty="0" err="1" smtClean="0">
                <a:latin typeface="Arial Unicode MS" pitchFamily="34" charset="-122"/>
                <a:ea typeface="Arial Unicode MS" pitchFamily="34" charset="-122"/>
                <a:cs typeface="Arial Unicode MS" pitchFamily="34" charset="-122"/>
              </a:rPr>
              <a:t>netstat</a:t>
            </a:r>
            <a:endParaRPr lang="en-US" altLang="zh-CN" sz="2400" dirty="0" smtClean="0">
              <a:latin typeface="Arial Unicode MS" pitchFamily="34" charset="-122"/>
              <a:ea typeface="Arial Unicode MS" pitchFamily="34" charset="-122"/>
              <a:cs typeface="Arial Unicode MS" pitchFamily="34" charset="-122"/>
            </a:endParaRPr>
          </a:p>
          <a:p>
            <a:pPr lvl="1"/>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708796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基础常识</a:t>
            </a:r>
            <a:endParaRPr lang="en-US" dirty="0"/>
          </a:p>
        </p:txBody>
      </p:sp>
      <p:sp>
        <p:nvSpPr>
          <p:cNvPr id="3" name="Content Placeholder 2"/>
          <p:cNvSpPr>
            <a:spLocks noGrp="1"/>
          </p:cNvSpPr>
          <p:nvPr>
            <p:ph idx="1"/>
          </p:nvPr>
        </p:nvSpPr>
        <p:spPr/>
        <p:txBody>
          <a:bodyPr/>
          <a:lstStyle/>
          <a:p>
            <a:r>
              <a:rPr lang="zh-CN" altLang="en-US" sz="2800" dirty="0">
                <a:latin typeface="Arial Unicode MS" pitchFamily="34" charset="-122"/>
                <a:ea typeface="Arial Unicode MS" pitchFamily="34" charset="-122"/>
                <a:cs typeface="Arial Unicode MS" pitchFamily="34" charset="-122"/>
              </a:rPr>
              <a:t>什么是计算机语言</a:t>
            </a:r>
            <a:endParaRPr lang="en-US" altLang="zh-CN" sz="2800" dirty="0">
              <a:latin typeface="Arial Unicode MS" pitchFamily="34" charset="-122"/>
              <a:ea typeface="Arial Unicode MS" pitchFamily="34" charset="-122"/>
              <a:cs typeface="Arial Unicode MS" pitchFamily="34" charset="-122"/>
            </a:endParaRPr>
          </a:p>
          <a:p>
            <a:pPr lvl="1"/>
            <a:r>
              <a:rPr lang="zh-CN" altLang="en-US" sz="2400" dirty="0">
                <a:latin typeface="Arial Unicode MS" pitchFamily="34" charset="-122"/>
                <a:ea typeface="Arial Unicode MS" pitchFamily="34" charset="-122"/>
                <a:cs typeface="Arial Unicode MS" pitchFamily="34" charset="-122"/>
              </a:rPr>
              <a:t>语言：是人与人之间用于沟通的一种方式。例如：中国人与中国人用普通话沟通。而中国人要和英国人交流，就要学习英语。</a:t>
            </a:r>
            <a:endParaRPr lang="en-US" altLang="zh-CN" sz="2400" dirty="0">
              <a:latin typeface="Arial Unicode MS" pitchFamily="34" charset="-122"/>
              <a:ea typeface="Arial Unicode MS" pitchFamily="34" charset="-122"/>
              <a:cs typeface="Arial Unicode MS" pitchFamily="34" charset="-122"/>
            </a:endParaRPr>
          </a:p>
          <a:p>
            <a:pPr lvl="1"/>
            <a:r>
              <a:rPr lang="zh-CN" altLang="en-US" sz="2400" b="1" dirty="0">
                <a:solidFill>
                  <a:srgbClr val="FF0000"/>
                </a:solidFill>
                <a:latin typeface="Arial Unicode MS" pitchFamily="34" charset="-122"/>
                <a:ea typeface="Arial Unicode MS" pitchFamily="34" charset="-122"/>
                <a:cs typeface="Arial Unicode MS" pitchFamily="34" charset="-122"/>
              </a:rPr>
              <a:t>计算机语言（编程语言）：</a:t>
            </a:r>
            <a:r>
              <a:rPr lang="zh-CN" altLang="en-US" sz="2400" b="1" dirty="0">
                <a:latin typeface="Arial Unicode MS" pitchFamily="34" charset="-122"/>
                <a:ea typeface="Arial Unicode MS" pitchFamily="34" charset="-122"/>
                <a:cs typeface="Arial Unicode MS" pitchFamily="34" charset="-122"/>
              </a:rPr>
              <a:t>人与计算机交流的方式。如果人要与计算机交流，那么就要学习计算机语言。计算机语言有很多种，如：</a:t>
            </a:r>
            <a:r>
              <a:rPr lang="en-US" altLang="zh-CN" sz="2400" b="1" dirty="0">
                <a:latin typeface="Arial Unicode MS" pitchFamily="34" charset="-122"/>
                <a:ea typeface="Arial Unicode MS" pitchFamily="34" charset="-122"/>
                <a:cs typeface="Arial Unicode MS" pitchFamily="34" charset="-122"/>
              </a:rPr>
              <a:t>C</a:t>
            </a:r>
            <a:r>
              <a:rPr lang="zh-CN" altLang="en-US" sz="2400" b="1" dirty="0">
                <a:latin typeface="Arial Unicode MS" pitchFamily="34" charset="-122"/>
                <a:ea typeface="Arial Unicode MS" pitchFamily="34" charset="-122"/>
                <a:cs typeface="Arial Unicode MS" pitchFamily="34" charset="-122"/>
              </a:rPr>
              <a:t>，</a:t>
            </a:r>
            <a:r>
              <a:rPr lang="en-US" altLang="zh-CN" sz="2400" b="1" dirty="0">
                <a:latin typeface="Arial Unicode MS" pitchFamily="34" charset="-122"/>
                <a:ea typeface="Arial Unicode MS" pitchFamily="34" charset="-122"/>
                <a:cs typeface="Arial Unicode MS" pitchFamily="34" charset="-122"/>
              </a:rPr>
              <a:t>C++</a:t>
            </a:r>
            <a:r>
              <a:rPr lang="zh-CN" altLang="en-US" sz="2400" b="1" dirty="0">
                <a:latin typeface="Arial Unicode MS" pitchFamily="34" charset="-122"/>
                <a:ea typeface="Arial Unicode MS" pitchFamily="34" charset="-122"/>
                <a:cs typeface="Arial Unicode MS" pitchFamily="34" charset="-122"/>
              </a:rPr>
              <a:t>，</a:t>
            </a:r>
            <a:r>
              <a:rPr lang="en-US" altLang="zh-CN" sz="2400" b="1" dirty="0">
                <a:latin typeface="Arial Unicode MS" pitchFamily="34" charset="-122"/>
                <a:ea typeface="Arial Unicode MS" pitchFamily="34" charset="-122"/>
                <a:cs typeface="Arial Unicode MS" pitchFamily="34" charset="-122"/>
              </a:rPr>
              <a:t>Java</a:t>
            </a:r>
            <a:r>
              <a:rPr lang="zh-CN" altLang="en-US" sz="2400" b="1" dirty="0">
                <a:latin typeface="Arial Unicode MS" pitchFamily="34" charset="-122"/>
                <a:ea typeface="Arial Unicode MS" pitchFamily="34" charset="-122"/>
                <a:cs typeface="Arial Unicode MS" pitchFamily="34" charset="-122"/>
              </a:rPr>
              <a:t>，</a:t>
            </a:r>
            <a:r>
              <a:rPr lang="en-US" altLang="zh-CN" sz="2400" b="1" dirty="0">
                <a:latin typeface="Arial Unicode MS" pitchFamily="34" charset="-122"/>
                <a:ea typeface="Arial Unicode MS" pitchFamily="34" charset="-122"/>
                <a:cs typeface="Arial Unicode MS" pitchFamily="34" charset="-122"/>
              </a:rPr>
              <a:t>PHP</a:t>
            </a:r>
            <a:r>
              <a:rPr lang="zh-CN" altLang="en-US" sz="2400" b="1" dirty="0">
                <a:latin typeface="Arial Unicode MS" pitchFamily="34" charset="-122"/>
                <a:ea typeface="Arial Unicode MS" pitchFamily="34" charset="-122"/>
                <a:cs typeface="Arial Unicode MS" pitchFamily="34" charset="-122"/>
              </a:rPr>
              <a:t>等。</a:t>
            </a:r>
            <a:endParaRPr lang="en-US" altLang="zh-CN" sz="2400" b="1" dirty="0">
              <a:latin typeface="Arial Unicode MS" pitchFamily="34" charset="-122"/>
              <a:ea typeface="Arial Unicode MS" pitchFamily="34" charset="-122"/>
              <a:cs typeface="Arial Unicode MS" pitchFamily="34" charset="-122"/>
            </a:endParaRPr>
          </a:p>
          <a:p>
            <a:endParaRPr lang="en-US" dirty="0"/>
          </a:p>
        </p:txBody>
      </p:sp>
    </p:spTree>
    <p:extLst>
      <p:ext uri="{BB962C8B-B14F-4D97-AF65-F5344CB8AC3E}">
        <p14:creationId xmlns:p14="http://schemas.microsoft.com/office/powerpoint/2010/main" val="2021238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Unicode MS" pitchFamily="34" charset="-122"/>
                <a:ea typeface="Arial Unicode MS" pitchFamily="34" charset="-122"/>
                <a:cs typeface="Arial Unicode MS" pitchFamily="34" charset="-122"/>
              </a:rPr>
              <a:t>Java</a:t>
            </a:r>
            <a:r>
              <a:rPr lang="zh-CN" altLang="en-US" dirty="0">
                <a:latin typeface="Arial Unicode MS" pitchFamily="34" charset="-122"/>
                <a:ea typeface="Arial Unicode MS" pitchFamily="34" charset="-122"/>
                <a:cs typeface="Arial Unicode MS" pitchFamily="34" charset="-122"/>
              </a:rPr>
              <a:t>程序运行机制</a:t>
            </a:r>
            <a:endParaRPr lang="en-US" dirty="0"/>
          </a:p>
        </p:txBody>
      </p:sp>
      <p:sp>
        <p:nvSpPr>
          <p:cNvPr id="3" name="Content Placeholder 2"/>
          <p:cNvSpPr>
            <a:spLocks noGrp="1"/>
          </p:cNvSpPr>
          <p:nvPr>
            <p:ph idx="1"/>
          </p:nvPr>
        </p:nvSpPr>
        <p:spPr/>
        <p:txBody>
          <a:bodyPr/>
          <a:lstStyle/>
          <a:p>
            <a:r>
              <a:rPr lang="en-US" altLang="zh-CN" sz="2800" dirty="0">
                <a:latin typeface="Arial Unicode MS" pitchFamily="34" charset="-122"/>
                <a:ea typeface="Arial Unicode MS" pitchFamily="34" charset="-122"/>
                <a:cs typeface="Arial Unicode MS" pitchFamily="34" charset="-122"/>
              </a:rPr>
              <a:t>Java</a:t>
            </a:r>
            <a:r>
              <a:rPr lang="zh-CN" altLang="en-US" sz="2800" dirty="0">
                <a:latin typeface="Arial Unicode MS" pitchFamily="34" charset="-122"/>
                <a:ea typeface="Arial Unicode MS" pitchFamily="34" charset="-122"/>
                <a:cs typeface="Arial Unicode MS" pitchFamily="34" charset="-122"/>
              </a:rPr>
              <a:t>两大核心机制</a:t>
            </a:r>
            <a:endParaRPr lang="en-US" altLang="zh-CN" sz="2800" dirty="0">
              <a:latin typeface="Arial Unicode MS" pitchFamily="34" charset="-122"/>
              <a:ea typeface="Arial Unicode MS" pitchFamily="34" charset="-122"/>
              <a:cs typeface="Arial Unicode MS" pitchFamily="34" charset="-122"/>
            </a:endParaRPr>
          </a:p>
          <a:p>
            <a:pPr lvl="1"/>
            <a:r>
              <a:rPr lang="en-US" altLang="zh-CN" sz="2400" dirty="0">
                <a:latin typeface="Arial Unicode MS" pitchFamily="34" charset="-122"/>
                <a:ea typeface="Arial Unicode MS" pitchFamily="34" charset="-122"/>
                <a:cs typeface="Arial Unicode MS" pitchFamily="34" charset="-122"/>
              </a:rPr>
              <a:t>Java</a:t>
            </a:r>
            <a:r>
              <a:rPr lang="zh-CN" altLang="en-US" sz="2400" dirty="0">
                <a:latin typeface="Arial Unicode MS" pitchFamily="34" charset="-122"/>
                <a:ea typeface="Arial Unicode MS" pitchFamily="34" charset="-122"/>
                <a:cs typeface="Arial Unicode MS" pitchFamily="34" charset="-122"/>
              </a:rPr>
              <a:t>虚拟机（</a:t>
            </a:r>
            <a:r>
              <a:rPr lang="en-US" altLang="zh-CN" sz="2400" b="1" dirty="0">
                <a:solidFill>
                  <a:srgbClr val="FF0000"/>
                </a:solidFill>
                <a:latin typeface="Arial Unicode MS" pitchFamily="34" charset="-122"/>
                <a:ea typeface="Arial Unicode MS" pitchFamily="34" charset="-122"/>
                <a:cs typeface="Arial Unicode MS" pitchFamily="34" charset="-122"/>
              </a:rPr>
              <a:t>J</a:t>
            </a:r>
            <a:r>
              <a:rPr lang="en-US" altLang="zh-CN" sz="2400" dirty="0">
                <a:latin typeface="Arial Unicode MS" pitchFamily="34" charset="-122"/>
                <a:ea typeface="Arial Unicode MS" pitchFamily="34" charset="-122"/>
                <a:cs typeface="Arial Unicode MS" pitchFamily="34" charset="-122"/>
              </a:rPr>
              <a:t>ava </a:t>
            </a:r>
            <a:r>
              <a:rPr lang="en-US" altLang="zh-CN" sz="2400" b="1" dirty="0">
                <a:solidFill>
                  <a:srgbClr val="FF0000"/>
                </a:solidFill>
                <a:latin typeface="Arial Unicode MS" pitchFamily="34" charset="-122"/>
                <a:ea typeface="Arial Unicode MS" pitchFamily="34" charset="-122"/>
                <a:cs typeface="Arial Unicode MS" pitchFamily="34" charset="-122"/>
              </a:rPr>
              <a:t>V</a:t>
            </a:r>
            <a:r>
              <a:rPr lang="en-US" altLang="zh-CN" sz="2400" dirty="0">
                <a:latin typeface="Arial Unicode MS" pitchFamily="34" charset="-122"/>
                <a:ea typeface="Arial Unicode MS" pitchFamily="34" charset="-122"/>
                <a:cs typeface="Arial Unicode MS" pitchFamily="34" charset="-122"/>
              </a:rPr>
              <a:t>irtual </a:t>
            </a:r>
            <a:r>
              <a:rPr lang="en-US" altLang="zh-CN" sz="2400" b="1" dirty="0">
                <a:solidFill>
                  <a:srgbClr val="FF0000"/>
                </a:solidFill>
                <a:latin typeface="Arial Unicode MS" pitchFamily="34" charset="-122"/>
                <a:ea typeface="Arial Unicode MS" pitchFamily="34" charset="-122"/>
                <a:cs typeface="Arial Unicode MS" pitchFamily="34" charset="-122"/>
              </a:rPr>
              <a:t>M</a:t>
            </a:r>
            <a:r>
              <a:rPr lang="en-US" altLang="zh-CN" sz="2400" dirty="0">
                <a:latin typeface="Arial Unicode MS" pitchFamily="34" charset="-122"/>
                <a:ea typeface="Arial Unicode MS" pitchFamily="34" charset="-122"/>
                <a:cs typeface="Arial Unicode MS" pitchFamily="34" charset="-122"/>
              </a:rPr>
              <a:t>achine</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lvl="1"/>
            <a:r>
              <a:rPr lang="zh-CN" altLang="en-US" sz="2400" dirty="0">
                <a:latin typeface="Arial Unicode MS" pitchFamily="34" charset="-122"/>
                <a:ea typeface="Arial Unicode MS" pitchFamily="34" charset="-122"/>
                <a:cs typeface="Arial Unicode MS" pitchFamily="34" charset="-122"/>
              </a:rPr>
              <a:t>垃圾收集机制（</a:t>
            </a:r>
            <a:r>
              <a:rPr lang="en-US" altLang="zh-CN" sz="2400" b="1" dirty="0">
                <a:solidFill>
                  <a:srgbClr val="FF0000"/>
                </a:solidFill>
                <a:latin typeface="Arial Unicode MS" pitchFamily="34" charset="-122"/>
                <a:ea typeface="Arial Unicode MS" pitchFamily="34" charset="-122"/>
                <a:cs typeface="Arial Unicode MS" pitchFamily="34" charset="-122"/>
              </a:rPr>
              <a:t>G</a:t>
            </a:r>
            <a:r>
              <a:rPr lang="en-US" altLang="zh-CN" sz="2400" dirty="0">
                <a:latin typeface="Arial Unicode MS" pitchFamily="34" charset="-122"/>
                <a:ea typeface="Arial Unicode MS" pitchFamily="34" charset="-122"/>
                <a:cs typeface="Arial Unicode MS" pitchFamily="34" charset="-122"/>
              </a:rPr>
              <a:t>arbage </a:t>
            </a:r>
            <a:r>
              <a:rPr lang="en-US" altLang="zh-CN" sz="2400" b="1" dirty="0">
                <a:solidFill>
                  <a:srgbClr val="FF0000"/>
                </a:solidFill>
                <a:latin typeface="Arial Unicode MS" pitchFamily="34" charset="-122"/>
                <a:ea typeface="Arial Unicode MS" pitchFamily="34" charset="-122"/>
                <a:cs typeface="Arial Unicode MS" pitchFamily="34" charset="-122"/>
              </a:rPr>
              <a:t>C</a:t>
            </a:r>
            <a:r>
              <a:rPr lang="en-US" altLang="zh-CN" sz="2400" dirty="0">
                <a:latin typeface="Arial Unicode MS" pitchFamily="34" charset="-122"/>
                <a:ea typeface="Arial Unicode MS" pitchFamily="34" charset="-122"/>
                <a:cs typeface="Arial Unicode MS" pitchFamily="34" charset="-122"/>
              </a:rPr>
              <a:t>ollection</a:t>
            </a:r>
            <a:r>
              <a:rPr lang="zh-CN" altLang="en-US" sz="2400" dirty="0">
                <a:latin typeface="Arial Unicode MS" pitchFamily="34" charset="-122"/>
                <a:ea typeface="Arial Unicode MS" pitchFamily="34" charset="-122"/>
                <a:cs typeface="Arial Unicode MS" pitchFamily="34" charset="-122"/>
              </a:rPr>
              <a:t>）</a:t>
            </a:r>
          </a:p>
          <a:p>
            <a:endParaRPr lang="en-US" dirty="0"/>
          </a:p>
        </p:txBody>
      </p:sp>
    </p:spTree>
    <p:extLst>
      <p:ext uri="{BB962C8B-B14F-4D97-AF65-F5344CB8AC3E}">
        <p14:creationId xmlns:p14="http://schemas.microsoft.com/office/powerpoint/2010/main" val="1143962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219822" y="2492896"/>
            <a:ext cx="2000250" cy="500063"/>
          </a:xfrm>
          <a:prstGeom prst="rect">
            <a:avLst/>
          </a:prstGeom>
          <a:noFill/>
          <a:ln w="9525">
            <a:noFill/>
            <a:miter lim="800000"/>
            <a:headEnd/>
            <a:tailEnd/>
          </a:ln>
          <a:effectLst>
            <a:outerShdw dist="35921" dir="2700000" algn="ctr" rotWithShape="0">
              <a:schemeClr val="bg2"/>
            </a:outerShdw>
          </a:effectLst>
        </p:spPr>
        <p:txBody>
          <a:bodyPr/>
          <a:lstStyle/>
          <a:p>
            <a:pPr>
              <a:lnSpc>
                <a:spcPct val="90000"/>
              </a:lnSpc>
              <a:defRPr/>
            </a:pPr>
            <a:r>
              <a:rPr lang="zh-CN" altLang="en-US" sz="3600" b="1" dirty="0">
                <a:latin typeface="Songti SC" charset="-122"/>
                <a:ea typeface="Songti SC" charset="-122"/>
                <a:cs typeface="Songti SC" charset="-122"/>
              </a:rPr>
              <a:t>第一章</a:t>
            </a:r>
            <a:endParaRPr lang="en-US" altLang="zh-CN" sz="3600" b="1" dirty="0">
              <a:latin typeface="Songti SC" charset="-122"/>
              <a:ea typeface="Songti SC" charset="-122"/>
              <a:cs typeface="Songti SC" charset="-122"/>
            </a:endParaRPr>
          </a:p>
        </p:txBody>
      </p:sp>
      <p:sp>
        <p:nvSpPr>
          <p:cNvPr id="6" name="Rectangle 4"/>
          <p:cNvSpPr>
            <a:spLocks noChangeArrowheads="1"/>
          </p:cNvSpPr>
          <p:nvPr/>
        </p:nvSpPr>
        <p:spPr bwMode="auto">
          <a:xfrm>
            <a:off x="1187474" y="3284984"/>
            <a:ext cx="6192838" cy="865187"/>
          </a:xfrm>
          <a:prstGeom prst="rect">
            <a:avLst/>
          </a:prstGeom>
          <a:noFill/>
          <a:ln w="9525">
            <a:noFill/>
            <a:miter lim="800000"/>
            <a:headEnd/>
            <a:tailEnd/>
          </a:ln>
          <a:effectLst>
            <a:outerShdw dist="35921" dir="2700000" algn="ctr" rotWithShape="0">
              <a:schemeClr val="bg2"/>
            </a:outerShdw>
          </a:effectLst>
        </p:spPr>
        <p:txBody>
          <a:bodyPr/>
          <a:lstStyle/>
          <a:p>
            <a:pPr>
              <a:lnSpc>
                <a:spcPct val="90000"/>
              </a:lnSpc>
            </a:pPr>
            <a:r>
              <a:rPr lang="zh-CN" altLang="en-US" sz="4400" b="1" dirty="0" smtClean="0">
                <a:latin typeface="STKaiti" charset="-122"/>
                <a:ea typeface="STKaiti" charset="-122"/>
                <a:cs typeface="STKaiti" charset="-122"/>
              </a:rPr>
              <a:t>初识</a:t>
            </a:r>
            <a:r>
              <a:rPr lang="en-US" altLang="zh-CN" sz="4400" b="1" dirty="0" smtClean="0">
                <a:latin typeface="STKaiti" charset="-122"/>
                <a:ea typeface="STKaiti" charset="-122"/>
                <a:cs typeface="STKaiti" charset="-122"/>
              </a:rPr>
              <a:t>Java</a:t>
            </a:r>
            <a:r>
              <a:rPr lang="zh-CN" altLang="en-US" sz="4400" b="1" dirty="0" smtClean="0">
                <a:latin typeface="STKaiti" charset="-122"/>
                <a:ea typeface="STKaiti" charset="-122"/>
                <a:cs typeface="STKaiti" charset="-122"/>
              </a:rPr>
              <a:t>编程</a:t>
            </a:r>
            <a:endParaRPr lang="en-US" altLang="zh-CN" sz="4400" b="1" dirty="0">
              <a:latin typeface="STKaiti" charset="-122"/>
              <a:ea typeface="STKaiti" charset="-122"/>
              <a:cs typeface="STKaiti"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核心机制</a:t>
            </a:r>
            <a:r>
              <a:rPr lang="en-US" altLang="zh-CN" dirty="0">
                <a:latin typeface="Arial Unicode MS" pitchFamily="34" charset="-122"/>
                <a:ea typeface="Arial Unicode MS" pitchFamily="34" charset="-122"/>
                <a:cs typeface="Arial Unicode MS" pitchFamily="34" charset="-122"/>
              </a:rPr>
              <a:t>—Java</a:t>
            </a:r>
            <a:r>
              <a:rPr lang="zh-CN" altLang="en-US" dirty="0">
                <a:latin typeface="Arial Unicode MS" pitchFamily="34" charset="-122"/>
                <a:ea typeface="Arial Unicode MS" pitchFamily="34" charset="-122"/>
                <a:cs typeface="Arial Unicode MS" pitchFamily="34" charset="-122"/>
              </a:rPr>
              <a:t>虚拟机</a:t>
            </a:r>
            <a:endParaRPr lang="en-US" dirty="0"/>
          </a:p>
        </p:txBody>
      </p:sp>
      <p:sp>
        <p:nvSpPr>
          <p:cNvPr id="3" name="Content Placeholder 2"/>
          <p:cNvSpPr>
            <a:spLocks noGrp="1"/>
          </p:cNvSpPr>
          <p:nvPr>
            <p:ph idx="1"/>
          </p:nvPr>
        </p:nvSpPr>
        <p:spPr/>
        <p:txBody>
          <a:bodyPr>
            <a:normAutofit/>
          </a:bodyPr>
          <a:lstStyle/>
          <a:p>
            <a:r>
              <a:rPr lang="en-US" altLang="zh-CN" sz="1800" b="1" dirty="0">
                <a:solidFill>
                  <a:srgbClr val="0000FF"/>
                </a:solidFill>
                <a:latin typeface="Arial Unicode MS" pitchFamily="34" charset="-122"/>
                <a:ea typeface="Arial Unicode MS" pitchFamily="34" charset="-122"/>
                <a:cs typeface="Arial Unicode MS" pitchFamily="34" charset="-122"/>
              </a:rPr>
              <a:t>JVM</a:t>
            </a:r>
            <a:r>
              <a:rPr lang="zh-CN" altLang="en-US" sz="1800" b="1" dirty="0">
                <a:solidFill>
                  <a:srgbClr val="0000FF"/>
                </a:solidFill>
                <a:latin typeface="Arial Unicode MS" pitchFamily="34" charset="-122"/>
                <a:ea typeface="Arial Unicode MS" pitchFamily="34" charset="-122"/>
                <a:cs typeface="Arial Unicode MS" pitchFamily="34" charset="-122"/>
              </a:rPr>
              <a:t>是一个虚拟的计算机，具有指令集并使用不同的存储区域。负责执行指令，管理数据、内存、寄存器</a:t>
            </a:r>
            <a:r>
              <a:rPr lang="zh-CN" altLang="en-US" sz="1800" dirty="0">
                <a:latin typeface="Arial Unicode MS" pitchFamily="34" charset="-122"/>
                <a:ea typeface="Arial Unicode MS" pitchFamily="34" charset="-122"/>
                <a:cs typeface="Arial Unicode MS" pitchFamily="34" charset="-122"/>
              </a:rPr>
              <a:t>。</a:t>
            </a:r>
            <a:endParaRPr lang="en-US" altLang="zh-CN" sz="1800" dirty="0">
              <a:latin typeface="Arial Unicode MS" pitchFamily="34" charset="-122"/>
              <a:ea typeface="Arial Unicode MS" pitchFamily="34" charset="-122"/>
              <a:cs typeface="Arial Unicode MS" pitchFamily="34" charset="-122"/>
            </a:endParaRPr>
          </a:p>
          <a:p>
            <a:r>
              <a:rPr lang="en-US" altLang="zh-CN" sz="1800" dirty="0">
                <a:latin typeface="Arial Unicode MS" pitchFamily="34" charset="-122"/>
                <a:ea typeface="Arial Unicode MS" pitchFamily="34" charset="-122"/>
                <a:cs typeface="Arial Unicode MS" pitchFamily="34" charset="-122"/>
              </a:rPr>
              <a:t>JVM </a:t>
            </a:r>
            <a:r>
              <a:rPr lang="zh-CN" altLang="en-US" sz="1800" dirty="0">
                <a:latin typeface="Arial Unicode MS" pitchFamily="34" charset="-122"/>
                <a:ea typeface="Arial Unicode MS" pitchFamily="34" charset="-122"/>
                <a:cs typeface="Arial Unicode MS" pitchFamily="34" charset="-122"/>
              </a:rPr>
              <a:t>用于运行 </a:t>
            </a:r>
            <a:r>
              <a:rPr lang="en-US" altLang="zh-CN" sz="1800" dirty="0">
                <a:latin typeface="Arial Unicode MS" pitchFamily="34" charset="-122"/>
                <a:ea typeface="Arial Unicode MS" pitchFamily="34" charset="-122"/>
                <a:cs typeface="Arial Unicode MS" pitchFamily="34" charset="-122"/>
              </a:rPr>
              <a:t>Java </a:t>
            </a:r>
            <a:r>
              <a:rPr lang="zh-CN" altLang="en-US" sz="1800" dirty="0">
                <a:latin typeface="Arial Unicode MS" pitchFamily="34" charset="-122"/>
                <a:ea typeface="Arial Unicode MS" pitchFamily="34" charset="-122"/>
                <a:cs typeface="Arial Unicode MS" pitchFamily="34" charset="-122"/>
              </a:rPr>
              <a:t>应用程序</a:t>
            </a:r>
          </a:p>
          <a:p>
            <a:r>
              <a:rPr lang="zh-CN" altLang="en-US" sz="1800" dirty="0">
                <a:latin typeface="Arial Unicode MS" pitchFamily="34" charset="-122"/>
                <a:ea typeface="Arial Unicode MS" pitchFamily="34" charset="-122"/>
                <a:cs typeface="Arial Unicode MS" pitchFamily="34" charset="-122"/>
              </a:rPr>
              <a:t>对于不同的平台，有不同的虚拟机。</a:t>
            </a:r>
          </a:p>
          <a:p>
            <a:r>
              <a:rPr lang="en-US" altLang="zh-CN" sz="1800" dirty="0">
                <a:latin typeface="Arial Unicode MS" pitchFamily="34" charset="-122"/>
                <a:ea typeface="Arial Unicode MS" pitchFamily="34" charset="-122"/>
                <a:cs typeface="Arial Unicode MS" pitchFamily="34" charset="-122"/>
              </a:rPr>
              <a:t>Java</a:t>
            </a:r>
            <a:r>
              <a:rPr lang="zh-CN" altLang="en-US" sz="1800" dirty="0">
                <a:latin typeface="Arial Unicode MS" pitchFamily="34" charset="-122"/>
                <a:ea typeface="Arial Unicode MS" pitchFamily="34" charset="-122"/>
                <a:cs typeface="Arial Unicode MS" pitchFamily="34" charset="-122"/>
              </a:rPr>
              <a:t>虚拟机机制屏蔽了底层运行平台的差别，实现了“一次编译，到处运行”。</a:t>
            </a:r>
          </a:p>
          <a:p>
            <a:endParaRPr lang="zh-CN" altLang="en-US" sz="1800" dirty="0">
              <a:latin typeface="Arial Unicode MS" pitchFamily="34" charset="-122"/>
              <a:ea typeface="Arial Unicode MS" pitchFamily="34" charset="-122"/>
              <a:cs typeface="Arial Unicode MS" pitchFamily="34" charset="-122"/>
            </a:endParaRPr>
          </a:p>
          <a:p>
            <a:endParaRPr lang="en-US" sz="1800" dirty="0"/>
          </a:p>
        </p:txBody>
      </p:sp>
      <p:pic>
        <p:nvPicPr>
          <p:cNvPr id="4" name="Picture 7" descr="捕获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a:xfrm>
            <a:off x="596106" y="3642402"/>
            <a:ext cx="7951788" cy="2447925"/>
          </a:xfrm>
          <a:prstGeom prst="rect">
            <a:avLst/>
          </a:prstGeom>
          <a:noFill/>
        </p:spPr>
      </p:pic>
    </p:spTree>
    <p:extLst>
      <p:ext uri="{BB962C8B-B14F-4D97-AF65-F5344CB8AC3E}">
        <p14:creationId xmlns:p14="http://schemas.microsoft.com/office/powerpoint/2010/main" val="34024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核心机制</a:t>
            </a:r>
            <a:r>
              <a:rPr lang="en-US" altLang="zh-CN" dirty="0">
                <a:latin typeface="Arial Unicode MS" pitchFamily="34" charset="-122"/>
                <a:ea typeface="Arial Unicode MS" pitchFamily="34" charset="-122"/>
                <a:cs typeface="Arial Unicode MS" pitchFamily="34" charset="-122"/>
              </a:rPr>
              <a:t>—</a:t>
            </a:r>
            <a:r>
              <a:rPr lang="zh-CN" altLang="en-US" dirty="0">
                <a:latin typeface="Arial Unicode MS" pitchFamily="34" charset="-122"/>
                <a:ea typeface="Arial Unicode MS" pitchFamily="34" charset="-122"/>
                <a:cs typeface="Arial Unicode MS" pitchFamily="34" charset="-122"/>
              </a:rPr>
              <a:t>垃圾回收</a:t>
            </a:r>
            <a:endParaRPr lang="en-US" dirty="0"/>
          </a:p>
        </p:txBody>
      </p:sp>
      <p:sp>
        <p:nvSpPr>
          <p:cNvPr id="3" name="Content Placeholder 2"/>
          <p:cNvSpPr>
            <a:spLocks noGrp="1"/>
          </p:cNvSpPr>
          <p:nvPr>
            <p:ph idx="1"/>
          </p:nvPr>
        </p:nvSpPr>
        <p:spPr/>
        <p:txBody>
          <a:bodyPr>
            <a:normAutofit/>
          </a:bodyPr>
          <a:lstStyle/>
          <a:p>
            <a:r>
              <a:rPr lang="zh-CN" altLang="en-US" sz="2000" dirty="0">
                <a:latin typeface="Arial Unicode MS" pitchFamily="34" charset="-122"/>
                <a:ea typeface="Arial Unicode MS" pitchFamily="34" charset="-122"/>
                <a:cs typeface="Arial Unicode MS" pitchFamily="34" charset="-122"/>
              </a:rPr>
              <a:t>垃圾回收：将不再使用的内存空间进行回收。 </a:t>
            </a:r>
          </a:p>
          <a:p>
            <a:r>
              <a:rPr lang="zh-CN" altLang="en-US" sz="2000" dirty="0">
                <a:latin typeface="Arial Unicode MS" pitchFamily="34" charset="-122"/>
                <a:ea typeface="Arial Unicode MS" pitchFamily="34" charset="-122"/>
                <a:cs typeface="Arial Unicode MS" pitchFamily="34" charset="-122"/>
              </a:rPr>
              <a:t>在 C/C++ 等语言中，由程序员负责回收无用内存。</a:t>
            </a:r>
          </a:p>
          <a:p>
            <a:r>
              <a:rPr lang="zh-CN" altLang="en-US" sz="2000" b="1" dirty="0">
                <a:solidFill>
                  <a:srgbClr val="0000FF"/>
                </a:solidFill>
                <a:latin typeface="Arial Unicode MS" pitchFamily="34" charset="-122"/>
                <a:ea typeface="Arial Unicode MS" pitchFamily="34" charset="-122"/>
                <a:cs typeface="Arial Unicode MS" pitchFamily="34" charset="-122"/>
              </a:rPr>
              <a:t>Java 不需要程序员负责回收无用的内存</a:t>
            </a:r>
            <a:r>
              <a:rPr lang="zh-CN" altLang="en-US" sz="2000" dirty="0">
                <a:latin typeface="Arial Unicode MS" pitchFamily="34" charset="-122"/>
                <a:ea typeface="Arial Unicode MS" pitchFamily="34" charset="-122"/>
                <a:cs typeface="Arial Unicode MS" pitchFamily="34" charset="-122"/>
              </a:rPr>
              <a:t>：它提供一种系统级线程跟踪存储空间的分配情况。并在JVM空闲时，检查并释放那些可被释放的存储空间。</a:t>
            </a:r>
          </a:p>
          <a:p>
            <a:r>
              <a:rPr lang="zh-CN" altLang="en-US" sz="2000" dirty="0">
                <a:latin typeface="Arial Unicode MS" pitchFamily="34" charset="-122"/>
                <a:ea typeface="Arial Unicode MS" pitchFamily="34" charset="-122"/>
                <a:cs typeface="Arial Unicode MS" pitchFamily="34" charset="-122"/>
              </a:rPr>
              <a:t>垃圾回收在 Java 程序运行过程中</a:t>
            </a:r>
            <a:r>
              <a:rPr lang="zh-CN" altLang="en-US" sz="2000" b="1" dirty="0">
                <a:solidFill>
                  <a:srgbClr val="0000FF"/>
                </a:solidFill>
                <a:latin typeface="Arial Unicode MS" pitchFamily="34" charset="-122"/>
                <a:ea typeface="Arial Unicode MS" pitchFamily="34" charset="-122"/>
                <a:cs typeface="Arial Unicode MS" pitchFamily="34" charset="-122"/>
              </a:rPr>
              <a:t>自动进行</a:t>
            </a:r>
            <a:r>
              <a:rPr lang="zh-CN" altLang="en-US" sz="2000" dirty="0">
                <a:latin typeface="Arial Unicode MS" pitchFamily="34" charset="-122"/>
                <a:ea typeface="Arial Unicode MS" pitchFamily="34" charset="-122"/>
                <a:cs typeface="Arial Unicode MS" pitchFamily="34" charset="-122"/>
              </a:rPr>
              <a:t>，程序员</a:t>
            </a:r>
            <a:r>
              <a:rPr lang="zh-CN" altLang="en-US" sz="2000" b="1" dirty="0">
                <a:solidFill>
                  <a:srgbClr val="0000FF"/>
                </a:solidFill>
                <a:latin typeface="Arial Unicode MS" pitchFamily="34" charset="-122"/>
                <a:ea typeface="Arial Unicode MS" pitchFamily="34" charset="-122"/>
                <a:cs typeface="Arial Unicode MS" pitchFamily="34" charset="-122"/>
              </a:rPr>
              <a:t>无法精确控制和干预</a:t>
            </a:r>
            <a:r>
              <a:rPr lang="zh-CN" altLang="en-US" sz="2000" dirty="0">
                <a:latin typeface="Arial Unicode MS" pitchFamily="34" charset="-122"/>
                <a:ea typeface="Arial Unicode MS" pitchFamily="34" charset="-122"/>
                <a:cs typeface="Arial Unicode MS" pitchFamily="34" charset="-122"/>
              </a:rPr>
              <a:t>。</a:t>
            </a:r>
          </a:p>
          <a:p>
            <a:endParaRPr lang="zh-CN" altLang="en-US" sz="2000" dirty="0">
              <a:latin typeface="Arial Unicode MS" pitchFamily="34" charset="-122"/>
              <a:ea typeface="Arial Unicode MS" pitchFamily="34" charset="-122"/>
              <a:cs typeface="Arial Unicode MS" pitchFamily="34" charset="-122"/>
            </a:endParaRPr>
          </a:p>
          <a:p>
            <a:endParaRPr lang="en-US" sz="2000" dirty="0"/>
          </a:p>
        </p:txBody>
      </p:sp>
    </p:spTree>
    <p:extLst>
      <p:ext uri="{BB962C8B-B14F-4D97-AF65-F5344CB8AC3E}">
        <p14:creationId xmlns:p14="http://schemas.microsoft.com/office/powerpoint/2010/main" val="1277720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Unicode MS" pitchFamily="34" charset="-122"/>
                <a:ea typeface="Arial Unicode MS" pitchFamily="34" charset="-122"/>
                <a:cs typeface="Arial Unicode MS" pitchFamily="34" charset="-122"/>
              </a:rPr>
              <a:t>Java</a:t>
            </a:r>
            <a:r>
              <a:rPr lang="zh-CN" altLang="en-US" dirty="0">
                <a:latin typeface="Arial Unicode MS" pitchFamily="34" charset="-122"/>
                <a:ea typeface="Arial Unicode MS" pitchFamily="34" charset="-122"/>
                <a:cs typeface="Arial Unicode MS" pitchFamily="34" charset="-122"/>
              </a:rPr>
              <a:t>语言的特点</a:t>
            </a:r>
            <a:endParaRPr lang="en-US" dirty="0"/>
          </a:p>
        </p:txBody>
      </p:sp>
      <p:sp>
        <p:nvSpPr>
          <p:cNvPr id="3" name="Content Placeholder 2"/>
          <p:cNvSpPr>
            <a:spLocks noGrp="1"/>
          </p:cNvSpPr>
          <p:nvPr>
            <p:ph idx="1"/>
          </p:nvPr>
        </p:nvSpPr>
        <p:spPr/>
        <p:txBody>
          <a:bodyPr/>
          <a:lstStyle/>
          <a:p>
            <a:r>
              <a:rPr lang="zh-CN" altLang="en-US" sz="2400" dirty="0">
                <a:latin typeface="Arial Unicode MS" pitchFamily="34" charset="-122"/>
                <a:ea typeface="Arial Unicode MS" pitchFamily="34" charset="-122"/>
                <a:cs typeface="Arial Unicode MS" pitchFamily="34" charset="-122"/>
              </a:rPr>
              <a:t>特点一：</a:t>
            </a:r>
            <a:r>
              <a:rPr lang="zh-CN" altLang="en-US" sz="2400" b="1" dirty="0">
                <a:solidFill>
                  <a:srgbClr val="FF0000"/>
                </a:solidFill>
                <a:latin typeface="Arial Unicode MS" pitchFamily="34" charset="-122"/>
                <a:ea typeface="Arial Unicode MS" pitchFamily="34" charset="-122"/>
                <a:cs typeface="Arial Unicode MS" pitchFamily="34" charset="-122"/>
              </a:rPr>
              <a:t>面向对象</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两个基本概念：类、对象</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三大特性：封装、继承、多态</a:t>
            </a:r>
          </a:p>
          <a:p>
            <a:r>
              <a:rPr lang="zh-CN" altLang="en-US" sz="2400" dirty="0">
                <a:latin typeface="Arial Unicode MS" pitchFamily="34" charset="-122"/>
                <a:ea typeface="Arial Unicode MS" pitchFamily="34" charset="-122"/>
                <a:cs typeface="Arial Unicode MS" pitchFamily="34" charset="-122"/>
              </a:rPr>
              <a:t>特点二：</a:t>
            </a:r>
            <a:r>
              <a:rPr lang="zh-CN" altLang="en-US" sz="2400" b="1" dirty="0">
                <a:solidFill>
                  <a:srgbClr val="FF0000"/>
                </a:solidFill>
                <a:latin typeface="Arial Unicode MS" pitchFamily="34" charset="-122"/>
                <a:ea typeface="Arial Unicode MS" pitchFamily="34" charset="-122"/>
                <a:cs typeface="Arial Unicode MS" pitchFamily="34" charset="-122"/>
              </a:rPr>
              <a:t>健壮性</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吸收了</a:t>
            </a:r>
            <a:r>
              <a:rPr lang="en-US" altLang="zh-CN" sz="2000" dirty="0">
                <a:latin typeface="Arial Unicode MS" pitchFamily="34" charset="-122"/>
                <a:ea typeface="Arial Unicode MS" pitchFamily="34" charset="-122"/>
                <a:cs typeface="Arial Unicode MS" pitchFamily="34" charset="-122"/>
              </a:rPr>
              <a:t>C/C++</a:t>
            </a:r>
            <a:r>
              <a:rPr lang="zh-CN" altLang="en-US" sz="2000" dirty="0">
                <a:latin typeface="Arial Unicode MS" pitchFamily="34" charset="-122"/>
                <a:ea typeface="Arial Unicode MS" pitchFamily="34" charset="-122"/>
                <a:cs typeface="Arial Unicode MS" pitchFamily="34" charset="-122"/>
              </a:rPr>
              <a:t>语言的优点，但去掉了其影响程序健壮性的部分。如：指针、内存的申请与释放等</a:t>
            </a:r>
            <a:endParaRPr lang="en-US" altLang="zh-CN" sz="20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特点三：</a:t>
            </a:r>
            <a:r>
              <a:rPr lang="zh-CN" altLang="en-US" sz="2400" b="1" dirty="0">
                <a:solidFill>
                  <a:srgbClr val="FF0000"/>
                </a:solidFill>
                <a:latin typeface="Arial Unicode MS" pitchFamily="34" charset="-122"/>
                <a:ea typeface="Arial Unicode MS" pitchFamily="34" charset="-122"/>
                <a:cs typeface="Arial Unicode MS" pitchFamily="34" charset="-122"/>
              </a:rPr>
              <a:t>跨平台性</a:t>
            </a:r>
            <a:endParaRPr lang="en-US" altLang="zh-CN" sz="2400" b="1" dirty="0">
              <a:solidFill>
                <a:srgbClr val="FF0000"/>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跨平台性：通过</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语言编写的应用程序在不同的系统平台上都可以运行。</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原理：只要在需要运行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应用程序的操作系统上，先安装一个</a:t>
            </a:r>
            <a:r>
              <a:rPr lang="en-US" altLang="zh-CN" sz="2000" b="1" dirty="0">
                <a:solidFill>
                  <a:srgbClr val="0000FF"/>
                </a:solidFill>
                <a:latin typeface="Arial Unicode MS" pitchFamily="34" charset="-122"/>
                <a:ea typeface="Arial Unicode MS" pitchFamily="34" charset="-122"/>
                <a:cs typeface="Arial Unicode MS" pitchFamily="34" charset="-122"/>
              </a:rPr>
              <a:t>Java</a:t>
            </a:r>
            <a:r>
              <a:rPr lang="zh-CN" altLang="en-US" sz="2000" b="1" dirty="0">
                <a:solidFill>
                  <a:srgbClr val="0000FF"/>
                </a:solidFill>
                <a:latin typeface="Arial Unicode MS" pitchFamily="34" charset="-122"/>
                <a:ea typeface="Arial Unicode MS" pitchFamily="34" charset="-122"/>
                <a:cs typeface="Arial Unicode MS" pitchFamily="34" charset="-122"/>
              </a:rPr>
              <a:t>虚拟机 </a:t>
            </a:r>
            <a:r>
              <a:rPr lang="en-US" altLang="zh-CN" sz="2000" dirty="0">
                <a:latin typeface="Arial Unicode MS" pitchFamily="34" charset="-122"/>
                <a:ea typeface="Arial Unicode MS" pitchFamily="34" charset="-122"/>
                <a:cs typeface="Arial Unicode MS" pitchFamily="34" charset="-122"/>
              </a:rPr>
              <a:t>(JVM Java Virtual Machine) </a:t>
            </a:r>
            <a:r>
              <a:rPr lang="zh-CN" altLang="en-US" sz="2000" dirty="0">
                <a:latin typeface="Arial Unicode MS" pitchFamily="34" charset="-122"/>
                <a:ea typeface="Arial Unicode MS" pitchFamily="34" charset="-122"/>
                <a:cs typeface="Arial Unicode MS" pitchFamily="34" charset="-122"/>
              </a:rPr>
              <a:t>即可。由</a:t>
            </a:r>
            <a:r>
              <a:rPr lang="en-US" altLang="zh-CN" sz="2000" dirty="0">
                <a:latin typeface="Arial Unicode MS" pitchFamily="34" charset="-122"/>
                <a:ea typeface="Arial Unicode MS" pitchFamily="34" charset="-122"/>
                <a:cs typeface="Arial Unicode MS" pitchFamily="34" charset="-122"/>
              </a:rPr>
              <a:t>JVM</a:t>
            </a:r>
            <a:r>
              <a:rPr lang="zh-CN" altLang="en-US" sz="2000" dirty="0">
                <a:latin typeface="Arial Unicode MS" pitchFamily="34" charset="-122"/>
                <a:ea typeface="Arial Unicode MS" pitchFamily="34" charset="-122"/>
                <a:cs typeface="Arial Unicode MS" pitchFamily="34" charset="-122"/>
              </a:rPr>
              <a:t>来负责</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程序在该系统中的运行。</a:t>
            </a:r>
          </a:p>
          <a:p>
            <a:endParaRPr lang="zh-CN" altLang="en-US" sz="2400" dirty="0">
              <a:latin typeface="Arial Unicode MS" pitchFamily="34" charset="-122"/>
              <a:ea typeface="Arial Unicode MS" pitchFamily="34" charset="-122"/>
              <a:cs typeface="Arial Unicode MS" pitchFamily="34" charset="-122"/>
            </a:endParaRPr>
          </a:p>
          <a:p>
            <a:endParaRPr lang="zh-CN" altLang="en-US" sz="2400" dirty="0">
              <a:latin typeface="Arial Unicode MS" pitchFamily="34" charset="-122"/>
              <a:ea typeface="Arial Unicode MS" pitchFamily="34" charset="-122"/>
              <a:cs typeface="Arial Unicode MS" pitchFamily="34" charset="-122"/>
            </a:endParaRPr>
          </a:p>
          <a:p>
            <a:endParaRPr lang="en-US" dirty="0"/>
          </a:p>
        </p:txBody>
      </p:sp>
    </p:spTree>
    <p:extLst>
      <p:ext uri="{BB962C8B-B14F-4D97-AF65-F5344CB8AC3E}">
        <p14:creationId xmlns:p14="http://schemas.microsoft.com/office/powerpoint/2010/main" val="4234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什么是</a:t>
            </a:r>
            <a:r>
              <a:rPr lang="en-US" altLang="zh-CN" dirty="0">
                <a:latin typeface="Arial Unicode MS" pitchFamily="34" charset="-122"/>
                <a:ea typeface="Arial Unicode MS" pitchFamily="34" charset="-122"/>
                <a:cs typeface="Arial Unicode MS" pitchFamily="34" charset="-122"/>
              </a:rPr>
              <a:t>JDK</a:t>
            </a:r>
            <a:r>
              <a:rPr lang="zh-CN" altLang="en-US" dirty="0">
                <a:latin typeface="Arial Unicode MS" pitchFamily="34" charset="-122"/>
                <a:ea typeface="Arial Unicode MS" pitchFamily="34" charset="-122"/>
                <a:cs typeface="Arial Unicode MS" pitchFamily="34" charset="-122"/>
              </a:rPr>
              <a:t>，</a:t>
            </a:r>
            <a:r>
              <a:rPr lang="en-US" altLang="zh-CN" dirty="0">
                <a:latin typeface="Arial Unicode MS" pitchFamily="34" charset="-122"/>
                <a:ea typeface="Arial Unicode MS" pitchFamily="34" charset="-122"/>
                <a:cs typeface="Arial Unicode MS" pitchFamily="34" charset="-122"/>
              </a:rPr>
              <a:t>JRE</a:t>
            </a:r>
            <a:endParaRPr lang="en-US" dirty="0"/>
          </a:p>
        </p:txBody>
      </p:sp>
      <p:sp>
        <p:nvSpPr>
          <p:cNvPr id="3" name="Content Placeholder 2"/>
          <p:cNvSpPr>
            <a:spLocks noGrp="1"/>
          </p:cNvSpPr>
          <p:nvPr>
            <p:ph idx="1"/>
          </p:nvPr>
        </p:nvSpPr>
        <p:spPr/>
        <p:txBody>
          <a:bodyPr>
            <a:normAutofit/>
          </a:bodyPr>
          <a:lstStyle/>
          <a:p>
            <a:pPr eaLnBrk="0" fontAlgn="base" hangingPunct="0"/>
            <a:r>
              <a:rPr lang="zh-CN" altLang="en-US" sz="2000" b="1" dirty="0">
                <a:solidFill>
                  <a:srgbClr val="0000FF"/>
                </a:solidFill>
                <a:latin typeface="Arial Unicode MS" pitchFamily="34" charset="-122"/>
                <a:ea typeface="Arial Unicode MS" pitchFamily="34" charset="-122"/>
                <a:cs typeface="Arial Unicode MS" pitchFamily="34" charset="-122"/>
              </a:rPr>
              <a:t>简单而言，使用  </a:t>
            </a:r>
            <a:r>
              <a:rPr lang="en-US" altLang="zh-CN" sz="2000" b="1" dirty="0">
                <a:solidFill>
                  <a:srgbClr val="0000FF"/>
                </a:solidFill>
                <a:latin typeface="Arial Unicode MS" pitchFamily="34" charset="-122"/>
                <a:ea typeface="Arial Unicode MS" pitchFamily="34" charset="-122"/>
                <a:cs typeface="Arial Unicode MS" pitchFamily="34" charset="-122"/>
              </a:rPr>
              <a:t>JDK  </a:t>
            </a:r>
            <a:r>
              <a:rPr lang="zh-CN" altLang="en-US" sz="2000" b="1" dirty="0">
                <a:solidFill>
                  <a:srgbClr val="0000FF"/>
                </a:solidFill>
                <a:latin typeface="Arial Unicode MS" pitchFamily="34" charset="-122"/>
                <a:ea typeface="Arial Unicode MS" pitchFamily="34" charset="-122"/>
                <a:cs typeface="Arial Unicode MS" pitchFamily="34" charset="-122"/>
              </a:rPr>
              <a:t>的提供的开发工具完成 </a:t>
            </a:r>
            <a:r>
              <a:rPr lang="en-US" altLang="zh-CN" sz="2000" b="1" dirty="0">
                <a:solidFill>
                  <a:srgbClr val="0000FF"/>
                </a:solidFill>
                <a:latin typeface="Arial Unicode MS" pitchFamily="34" charset="-122"/>
                <a:ea typeface="Arial Unicode MS" pitchFamily="34" charset="-122"/>
                <a:cs typeface="Arial Unicode MS" pitchFamily="34" charset="-122"/>
              </a:rPr>
              <a:t>java </a:t>
            </a:r>
            <a:r>
              <a:rPr lang="zh-CN" altLang="en-US" sz="2000" b="1" dirty="0">
                <a:solidFill>
                  <a:srgbClr val="0000FF"/>
                </a:solidFill>
                <a:latin typeface="Arial Unicode MS" pitchFamily="34" charset="-122"/>
                <a:ea typeface="Arial Unicode MS" pitchFamily="34" charset="-122"/>
                <a:cs typeface="Arial Unicode MS" pitchFamily="34" charset="-122"/>
              </a:rPr>
              <a:t>程序的开发，使用 </a:t>
            </a:r>
            <a:r>
              <a:rPr lang="en-US" altLang="zh-CN" sz="2000" b="1" dirty="0">
                <a:solidFill>
                  <a:srgbClr val="0000FF"/>
                </a:solidFill>
                <a:latin typeface="Arial Unicode MS" pitchFamily="34" charset="-122"/>
                <a:ea typeface="Arial Unicode MS" pitchFamily="34" charset="-122"/>
                <a:cs typeface="Arial Unicode MS" pitchFamily="34" charset="-122"/>
              </a:rPr>
              <a:t>JRE </a:t>
            </a:r>
            <a:r>
              <a:rPr lang="zh-CN" altLang="en-US" sz="2000" b="1" dirty="0">
                <a:solidFill>
                  <a:srgbClr val="0000FF"/>
                </a:solidFill>
                <a:latin typeface="Arial Unicode MS" pitchFamily="34" charset="-122"/>
                <a:ea typeface="Arial Unicode MS" pitchFamily="34" charset="-122"/>
                <a:cs typeface="Arial Unicode MS" pitchFamily="34" charset="-122"/>
              </a:rPr>
              <a:t>运行开发好的 </a:t>
            </a:r>
            <a:r>
              <a:rPr lang="en-US" altLang="zh-CN" sz="2000" b="1" dirty="0">
                <a:solidFill>
                  <a:srgbClr val="0000FF"/>
                </a:solidFill>
                <a:latin typeface="Arial Unicode MS" pitchFamily="34" charset="-122"/>
                <a:ea typeface="Arial Unicode MS" pitchFamily="34" charset="-122"/>
                <a:cs typeface="Arial Unicode MS" pitchFamily="34" charset="-122"/>
              </a:rPr>
              <a:t>Java </a:t>
            </a:r>
            <a:r>
              <a:rPr lang="zh-CN" altLang="en-US" sz="2000" b="1" dirty="0">
                <a:solidFill>
                  <a:srgbClr val="0000FF"/>
                </a:solidFill>
                <a:latin typeface="Arial Unicode MS" pitchFamily="34" charset="-122"/>
                <a:ea typeface="Arial Unicode MS" pitchFamily="34" charset="-122"/>
                <a:cs typeface="Arial Unicode MS" pitchFamily="34" charset="-122"/>
              </a:rPr>
              <a:t>应用程序。</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eaLnBrk="0" fontAlgn="base" hangingPunct="0"/>
            <a:r>
              <a:rPr lang="en-US" altLang="zh-CN" sz="2000" b="1" dirty="0">
                <a:solidFill>
                  <a:srgbClr val="FF0000"/>
                </a:solidFill>
                <a:latin typeface="Arial Unicode MS" pitchFamily="34" charset="-122"/>
                <a:ea typeface="Arial Unicode MS" pitchFamily="34" charset="-122"/>
                <a:cs typeface="Arial Unicode MS" pitchFamily="34" charset="-122"/>
              </a:rPr>
              <a:t>JDK(Java Development Kit    Java</a:t>
            </a:r>
            <a:r>
              <a:rPr lang="zh-CN" altLang="en-US" sz="2000" b="1" dirty="0">
                <a:solidFill>
                  <a:srgbClr val="FF0000"/>
                </a:solidFill>
                <a:latin typeface="Arial Unicode MS" pitchFamily="34" charset="-122"/>
                <a:ea typeface="Arial Unicode MS" pitchFamily="34" charset="-122"/>
                <a:cs typeface="Arial Unicode MS" pitchFamily="34" charset="-122"/>
              </a:rPr>
              <a:t>开发工具包</a:t>
            </a:r>
            <a:r>
              <a:rPr lang="en-US" altLang="zh-CN" sz="2000" b="1" dirty="0">
                <a:solidFill>
                  <a:srgbClr val="FF0000"/>
                </a:solidFill>
                <a:latin typeface="Arial Unicode MS" pitchFamily="34" charset="-122"/>
                <a:ea typeface="Arial Unicode MS" pitchFamily="34" charset="-122"/>
                <a:cs typeface="Arial Unicode MS" pitchFamily="34" charset="-122"/>
              </a:rPr>
              <a:t>)</a:t>
            </a:r>
            <a:r>
              <a:rPr lang="zh-CN" altLang="en-US" sz="2000" b="1"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JDK</a:t>
            </a:r>
            <a:r>
              <a:rPr lang="zh-CN" altLang="en-US" sz="2000" dirty="0">
                <a:latin typeface="Arial Unicode MS" pitchFamily="34" charset="-122"/>
                <a:ea typeface="Arial Unicode MS" pitchFamily="34" charset="-122"/>
                <a:cs typeface="Arial Unicode MS" pitchFamily="34" charset="-122"/>
              </a:rPr>
              <a:t>是提供给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开发人员使用的，其中包含了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的开发工具，也包括了</a:t>
            </a:r>
            <a:r>
              <a:rPr lang="en-US" altLang="zh-CN" sz="2000" dirty="0">
                <a:latin typeface="Arial Unicode MS" pitchFamily="34" charset="-122"/>
                <a:ea typeface="Arial Unicode MS" pitchFamily="34" charset="-122"/>
                <a:cs typeface="Arial Unicode MS" pitchFamily="34" charset="-122"/>
              </a:rPr>
              <a:t>JRE</a:t>
            </a:r>
            <a:r>
              <a:rPr lang="zh-CN" altLang="en-US" sz="2000" dirty="0">
                <a:latin typeface="Arial Unicode MS" pitchFamily="34" charset="-122"/>
                <a:ea typeface="Arial Unicode MS" pitchFamily="34" charset="-122"/>
                <a:cs typeface="Arial Unicode MS" pitchFamily="34" charset="-122"/>
              </a:rPr>
              <a:t>。所以安装了</a:t>
            </a:r>
            <a:r>
              <a:rPr lang="en-US" altLang="zh-CN" sz="2000" dirty="0">
                <a:latin typeface="Arial Unicode MS" pitchFamily="34" charset="-122"/>
                <a:ea typeface="Arial Unicode MS" pitchFamily="34" charset="-122"/>
                <a:cs typeface="Arial Unicode MS" pitchFamily="34" charset="-122"/>
              </a:rPr>
              <a:t>JDK</a:t>
            </a:r>
            <a:r>
              <a:rPr lang="zh-CN" altLang="en-US" sz="2000" dirty="0">
                <a:latin typeface="Arial Unicode MS" pitchFamily="34" charset="-122"/>
                <a:ea typeface="Arial Unicode MS" pitchFamily="34" charset="-122"/>
                <a:cs typeface="Arial Unicode MS" pitchFamily="34" charset="-122"/>
              </a:rPr>
              <a:t>，就不用在单独安装</a:t>
            </a:r>
            <a:r>
              <a:rPr lang="en-US" altLang="zh-CN" sz="2000" dirty="0">
                <a:latin typeface="Arial Unicode MS" pitchFamily="34" charset="-122"/>
                <a:ea typeface="Arial Unicode MS" pitchFamily="34" charset="-122"/>
                <a:cs typeface="Arial Unicode MS" pitchFamily="34" charset="-122"/>
              </a:rPr>
              <a:t>JRE</a:t>
            </a:r>
            <a:r>
              <a:rPr lang="zh-CN" altLang="en-US" sz="2000" dirty="0">
                <a:latin typeface="Arial Unicode MS" pitchFamily="34" charset="-122"/>
                <a:ea typeface="Arial Unicode MS" pitchFamily="34" charset="-122"/>
                <a:cs typeface="Arial Unicode MS" pitchFamily="34" charset="-122"/>
              </a:rPr>
              <a:t>了</a:t>
            </a:r>
          </a:p>
          <a:p>
            <a:pPr eaLnBrk="0" fontAlgn="base" hangingPunct="0"/>
            <a:r>
              <a:rPr lang="en-US" altLang="zh-CN" sz="2000" b="1" dirty="0">
                <a:solidFill>
                  <a:srgbClr val="FF0000"/>
                </a:solidFill>
                <a:latin typeface="Arial Unicode MS" pitchFamily="34" charset="-122"/>
                <a:ea typeface="Arial Unicode MS" pitchFamily="34" charset="-122"/>
                <a:cs typeface="Arial Unicode MS" pitchFamily="34" charset="-122"/>
              </a:rPr>
              <a:t>JRE(Java Runtime Environment    Java</a:t>
            </a:r>
            <a:r>
              <a:rPr lang="zh-CN" altLang="en-US" sz="2000" b="1" dirty="0">
                <a:solidFill>
                  <a:srgbClr val="FF0000"/>
                </a:solidFill>
                <a:latin typeface="Arial Unicode MS" pitchFamily="34" charset="-122"/>
                <a:ea typeface="Arial Unicode MS" pitchFamily="34" charset="-122"/>
                <a:cs typeface="Arial Unicode MS" pitchFamily="34" charset="-122"/>
              </a:rPr>
              <a:t>运行环境</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en-US" sz="2000" b="1"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包括</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虚拟机</a:t>
            </a:r>
            <a:r>
              <a:rPr lang="en-US" altLang="zh-CN" sz="2000" dirty="0">
                <a:latin typeface="Arial Unicode MS" pitchFamily="34" charset="-122"/>
                <a:ea typeface="Arial Unicode MS" pitchFamily="34" charset="-122"/>
                <a:cs typeface="Arial Unicode MS" pitchFamily="34" charset="-122"/>
              </a:rPr>
              <a:t>(JVM</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Java Virtual Machine)</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Java </a:t>
            </a:r>
            <a:r>
              <a:rPr lang="zh-CN" altLang="en-US" sz="2000" dirty="0">
                <a:latin typeface="Arial Unicode MS" pitchFamily="34" charset="-122"/>
                <a:ea typeface="Arial Unicode MS" pitchFamily="34" charset="-122"/>
                <a:cs typeface="Arial Unicode MS" pitchFamily="34" charset="-122"/>
              </a:rPr>
              <a:t>程序所需的核心类库等，如果想要</a:t>
            </a:r>
            <a:r>
              <a:rPr lang="zh-CN" altLang="en-US" sz="2000" b="1" dirty="0">
                <a:solidFill>
                  <a:srgbClr val="0000FF"/>
                </a:solidFill>
                <a:latin typeface="Arial Unicode MS" pitchFamily="34" charset="-122"/>
                <a:ea typeface="Arial Unicode MS" pitchFamily="34" charset="-122"/>
                <a:cs typeface="Arial Unicode MS" pitchFamily="34" charset="-122"/>
              </a:rPr>
              <a:t>运行</a:t>
            </a:r>
            <a:r>
              <a:rPr lang="zh-CN" altLang="en-US" sz="2000" dirty="0">
                <a:latin typeface="Arial Unicode MS" pitchFamily="34" charset="-122"/>
                <a:ea typeface="Arial Unicode MS" pitchFamily="34" charset="-122"/>
                <a:cs typeface="Arial Unicode MS" pitchFamily="34" charset="-122"/>
              </a:rPr>
              <a:t>一个开发好的</a:t>
            </a:r>
            <a:r>
              <a:rPr lang="en-US" altLang="zh-CN" sz="2000" dirty="0">
                <a:latin typeface="Arial Unicode MS" pitchFamily="34" charset="-122"/>
                <a:ea typeface="Arial Unicode MS" pitchFamily="34" charset="-122"/>
                <a:cs typeface="Arial Unicode MS" pitchFamily="34" charset="-122"/>
              </a:rPr>
              <a:t>Java</a:t>
            </a:r>
            <a:r>
              <a:rPr lang="zh-CN" altLang="en-US" sz="2000" dirty="0">
                <a:latin typeface="Arial Unicode MS" pitchFamily="34" charset="-122"/>
                <a:ea typeface="Arial Unicode MS" pitchFamily="34" charset="-122"/>
                <a:cs typeface="Arial Unicode MS" pitchFamily="34" charset="-122"/>
              </a:rPr>
              <a:t>程序，计算机中只需要安装</a:t>
            </a:r>
            <a:r>
              <a:rPr lang="en-US" altLang="zh-CN" sz="2000" dirty="0">
                <a:latin typeface="Arial Unicode MS" pitchFamily="34" charset="-122"/>
                <a:ea typeface="Arial Unicode MS" pitchFamily="34" charset="-122"/>
                <a:cs typeface="Arial Unicode MS" pitchFamily="34" charset="-122"/>
              </a:rPr>
              <a:t>JRE</a:t>
            </a:r>
            <a:r>
              <a:rPr lang="zh-CN" altLang="en-US" sz="2000" dirty="0">
                <a:latin typeface="Arial Unicode MS" pitchFamily="34" charset="-122"/>
                <a:ea typeface="Arial Unicode MS" pitchFamily="34" charset="-122"/>
                <a:cs typeface="Arial Unicode MS" pitchFamily="34" charset="-122"/>
              </a:rPr>
              <a:t>即可。</a:t>
            </a:r>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a:p>
            <a:endParaRPr lang="en-US" sz="2000" dirty="0"/>
          </a:p>
        </p:txBody>
      </p:sp>
    </p:spTree>
    <p:extLst>
      <p:ext uri="{BB962C8B-B14F-4D97-AF65-F5344CB8AC3E}">
        <p14:creationId xmlns:p14="http://schemas.microsoft.com/office/powerpoint/2010/main" val="309214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39704" y="624110"/>
            <a:ext cx="8911687" cy="1280890"/>
          </a:xfrm>
        </p:spPr>
        <p:txBody>
          <a:bodyPr>
            <a:normAutofit/>
          </a:bodyPr>
          <a:lstStyle/>
          <a:p>
            <a:pPr algn="l"/>
            <a:r>
              <a:rPr lang="en-US" altLang="zh-CN" sz="3600" dirty="0" smtClean="0">
                <a:latin typeface="方正细黑一简体" pitchFamily="2" charset="-122"/>
                <a:ea typeface="方正细黑一简体" pitchFamily="2" charset="-122"/>
              </a:rPr>
              <a:t>JVM</a:t>
            </a:r>
            <a:r>
              <a:rPr lang="zh-CN" altLang="en-US" sz="3600" dirty="0" smtClean="0">
                <a:latin typeface="方正细黑一简体" pitchFamily="2" charset="-122"/>
                <a:ea typeface="方正细黑一简体" pitchFamily="2" charset="-122"/>
              </a:rPr>
              <a:t>、</a:t>
            </a:r>
            <a:r>
              <a:rPr lang="en-US" altLang="zh-CN" sz="3600" dirty="0" smtClean="0">
                <a:latin typeface="方正细黑一简体" pitchFamily="2" charset="-122"/>
                <a:ea typeface="方正细黑一简体" pitchFamily="2" charset="-122"/>
              </a:rPr>
              <a:t>JRE</a:t>
            </a:r>
            <a:r>
              <a:rPr lang="zh-CN" altLang="en-US" sz="3600" dirty="0" smtClean="0">
                <a:latin typeface="方正细黑一简体" pitchFamily="2" charset="-122"/>
                <a:ea typeface="方正细黑一简体" pitchFamily="2" charset="-122"/>
              </a:rPr>
              <a:t>、</a:t>
            </a:r>
            <a:r>
              <a:rPr lang="en-US" altLang="zh-CN" sz="3600" dirty="0" smtClean="0">
                <a:latin typeface="方正细黑一简体" pitchFamily="2" charset="-122"/>
                <a:ea typeface="方正细黑一简体" pitchFamily="2" charset="-122"/>
              </a:rPr>
              <a:t>JDK</a:t>
            </a:r>
            <a:r>
              <a:rPr lang="zh-CN" altLang="en-US" sz="3600" dirty="0" smtClean="0">
                <a:latin typeface="方正细黑一简体" pitchFamily="2" charset="-122"/>
                <a:ea typeface="方正细黑一简体" pitchFamily="2" charset="-122"/>
              </a:rPr>
              <a:t>三者关系</a:t>
            </a:r>
            <a:endParaRPr lang="zh-CN" altLang="en-US" sz="3600" dirty="0">
              <a:latin typeface="方正细黑一简体" pitchFamily="2" charset="-122"/>
              <a:ea typeface="方正细黑一简体" pitchFamily="2" charset="-122"/>
            </a:endParaRPr>
          </a:p>
        </p:txBody>
      </p:sp>
      <p:sp>
        <p:nvSpPr>
          <p:cNvPr id="10" name="椭圆 9"/>
          <p:cNvSpPr/>
          <p:nvPr/>
        </p:nvSpPr>
        <p:spPr>
          <a:xfrm>
            <a:off x="1268422" y="2132856"/>
            <a:ext cx="5535826" cy="3715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黑一简体" pitchFamily="2" charset="-122"/>
              <a:ea typeface="方正细黑一简体" pitchFamily="2" charset="-122"/>
            </a:endParaRPr>
          </a:p>
        </p:txBody>
      </p:sp>
      <p:sp>
        <p:nvSpPr>
          <p:cNvPr id="11" name="椭圆 10"/>
          <p:cNvSpPr/>
          <p:nvPr/>
        </p:nvSpPr>
        <p:spPr>
          <a:xfrm>
            <a:off x="2499978" y="2964878"/>
            <a:ext cx="3146854" cy="2685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细黑一简体" pitchFamily="2" charset="-122"/>
              <a:ea typeface="方正细黑一简体" pitchFamily="2" charset="-122"/>
            </a:endParaRPr>
          </a:p>
        </p:txBody>
      </p:sp>
      <p:sp>
        <p:nvSpPr>
          <p:cNvPr id="12" name="椭圆 11"/>
          <p:cNvSpPr/>
          <p:nvPr/>
        </p:nvSpPr>
        <p:spPr>
          <a:xfrm>
            <a:off x="3249621" y="3871040"/>
            <a:ext cx="1647567" cy="15899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方正细黑一简体" pitchFamily="2" charset="-122"/>
                <a:ea typeface="方正细黑一简体" pitchFamily="2" charset="-122"/>
              </a:rPr>
              <a:t>JVM</a:t>
            </a:r>
            <a:endParaRPr lang="zh-CN" altLang="en-US" dirty="0">
              <a:latin typeface="方正细黑一简体" pitchFamily="2" charset="-122"/>
              <a:ea typeface="方正细黑一简体" pitchFamily="2" charset="-122"/>
            </a:endParaRPr>
          </a:p>
        </p:txBody>
      </p:sp>
      <p:sp>
        <p:nvSpPr>
          <p:cNvPr id="13" name="文本框 7"/>
          <p:cNvSpPr txBox="1"/>
          <p:nvPr/>
        </p:nvSpPr>
        <p:spPr>
          <a:xfrm>
            <a:off x="3645036" y="3233293"/>
            <a:ext cx="856735" cy="369332"/>
          </a:xfrm>
          <a:prstGeom prst="rect">
            <a:avLst/>
          </a:prstGeom>
          <a:noFill/>
        </p:spPr>
        <p:txBody>
          <a:bodyPr wrap="square" rtlCol="0">
            <a:spAutoFit/>
          </a:bodyPr>
          <a:lstStyle/>
          <a:p>
            <a:r>
              <a:rPr lang="en-US" altLang="zh-CN" dirty="0" smtClean="0">
                <a:solidFill>
                  <a:schemeClr val="bg1"/>
                </a:solidFill>
                <a:latin typeface="方正细黑一简体" pitchFamily="2" charset="-122"/>
                <a:ea typeface="方正细黑一简体" pitchFamily="2" charset="-122"/>
              </a:rPr>
              <a:t>JRE</a:t>
            </a:r>
            <a:endParaRPr lang="zh-CN" altLang="en-US" dirty="0">
              <a:solidFill>
                <a:schemeClr val="bg1"/>
              </a:solidFill>
              <a:latin typeface="方正细黑一简体" pitchFamily="2" charset="-122"/>
              <a:ea typeface="方正细黑一简体" pitchFamily="2" charset="-122"/>
            </a:endParaRPr>
          </a:p>
        </p:txBody>
      </p:sp>
      <p:sp>
        <p:nvSpPr>
          <p:cNvPr id="14" name="文本框 8"/>
          <p:cNvSpPr txBox="1"/>
          <p:nvPr/>
        </p:nvSpPr>
        <p:spPr>
          <a:xfrm>
            <a:off x="3607966" y="2414314"/>
            <a:ext cx="856735" cy="369332"/>
          </a:xfrm>
          <a:prstGeom prst="rect">
            <a:avLst/>
          </a:prstGeom>
          <a:noFill/>
        </p:spPr>
        <p:txBody>
          <a:bodyPr wrap="square" rtlCol="0">
            <a:spAutoFit/>
          </a:bodyPr>
          <a:lstStyle/>
          <a:p>
            <a:r>
              <a:rPr lang="en-US" altLang="zh-CN" dirty="0" smtClean="0">
                <a:solidFill>
                  <a:schemeClr val="bg1"/>
                </a:solidFill>
                <a:latin typeface="方正细黑一简体" pitchFamily="2" charset="-122"/>
                <a:ea typeface="方正细黑一简体" pitchFamily="2" charset="-122"/>
              </a:rPr>
              <a:t>JDK</a:t>
            </a:r>
            <a:endParaRPr lang="zh-CN" altLang="en-US" dirty="0">
              <a:solidFill>
                <a:schemeClr val="bg1"/>
              </a:solidFill>
              <a:latin typeface="方正细黑一简体" pitchFamily="2" charset="-122"/>
              <a:ea typeface="方正细黑一简体" pitchFamily="2" charset="-122"/>
            </a:endParaRPr>
          </a:p>
        </p:txBody>
      </p:sp>
    </p:spTree>
    <p:extLst>
      <p:ext uri="{BB962C8B-B14F-4D97-AF65-F5344CB8AC3E}">
        <p14:creationId xmlns:p14="http://schemas.microsoft.com/office/powerpoint/2010/main" val="221581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下载、安装</a:t>
            </a:r>
            <a:r>
              <a:rPr lang="en-US" altLang="zh-CN" dirty="0">
                <a:latin typeface="Arial Unicode MS" pitchFamily="34" charset="-122"/>
                <a:ea typeface="Arial Unicode MS" pitchFamily="34" charset="-122"/>
                <a:cs typeface="Arial Unicode MS" pitchFamily="34" charset="-122"/>
              </a:rPr>
              <a:t>JDK</a:t>
            </a:r>
            <a:endParaRPr lang="en-US" dirty="0"/>
          </a:p>
        </p:txBody>
      </p:sp>
      <p:sp>
        <p:nvSpPr>
          <p:cNvPr id="3" name="Content Placeholder 2"/>
          <p:cNvSpPr>
            <a:spLocks noGrp="1"/>
          </p:cNvSpPr>
          <p:nvPr>
            <p:ph idx="1"/>
          </p:nvPr>
        </p:nvSpPr>
        <p:spPr/>
        <p:txBody>
          <a:bodyPr/>
          <a:lstStyle/>
          <a:p>
            <a:r>
              <a:rPr lang="zh-CN" altLang="en-US" dirty="0">
                <a:latin typeface="Arial Unicode MS" pitchFamily="34" charset="-122"/>
                <a:ea typeface="Arial Unicode MS" pitchFamily="34" charset="-122"/>
                <a:cs typeface="Arial Unicode MS" pitchFamily="34" charset="-122"/>
              </a:rPr>
              <a:t>官方网址：</a:t>
            </a:r>
            <a:endParaRPr lang="en-US" altLang="zh-CN" dirty="0">
              <a:latin typeface="Arial Unicode MS" pitchFamily="34" charset="-122"/>
              <a:ea typeface="Arial Unicode MS" pitchFamily="34" charset="-122"/>
              <a:cs typeface="Arial Unicode MS" pitchFamily="34" charset="-122"/>
            </a:endParaRPr>
          </a:p>
          <a:p>
            <a:pPr lvl="1"/>
            <a:r>
              <a:rPr lang="en-US" altLang="zh-CN" dirty="0">
                <a:latin typeface="Arial Unicode MS" pitchFamily="34" charset="-122"/>
                <a:ea typeface="Arial Unicode MS" pitchFamily="34" charset="-122"/>
                <a:cs typeface="Arial Unicode MS" pitchFamily="34" charset="-122"/>
                <a:hlinkClick r:id="rId2"/>
              </a:rPr>
              <a:t>www.oracle.com</a:t>
            </a:r>
            <a:endParaRPr lang="en-US" altLang="zh-CN" dirty="0">
              <a:latin typeface="Arial Unicode MS" pitchFamily="34" charset="-122"/>
              <a:ea typeface="Arial Unicode MS" pitchFamily="34" charset="-122"/>
              <a:cs typeface="Arial Unicode MS" pitchFamily="34" charset="-122"/>
            </a:endParaRPr>
          </a:p>
          <a:p>
            <a:r>
              <a:rPr lang="zh-CN" altLang="en-US" dirty="0" smtClean="0">
                <a:latin typeface="Arial Unicode MS" pitchFamily="34" charset="-122"/>
                <a:ea typeface="Arial Unicode MS" pitchFamily="34" charset="-122"/>
                <a:cs typeface="Arial Unicode MS" pitchFamily="34" charset="-122"/>
              </a:rPr>
              <a:t>安装</a:t>
            </a:r>
            <a:r>
              <a:rPr lang="en-US" altLang="zh-CN" dirty="0">
                <a:latin typeface="Arial Unicode MS" pitchFamily="34" charset="-122"/>
                <a:ea typeface="Arial Unicode MS" pitchFamily="34" charset="-122"/>
                <a:cs typeface="Arial Unicode MS" pitchFamily="34" charset="-122"/>
              </a:rPr>
              <a:t>JDK</a:t>
            </a:r>
          </a:p>
          <a:p>
            <a:pPr lvl="1"/>
            <a:r>
              <a:rPr lang="zh-CN" altLang="en-US" dirty="0">
                <a:latin typeface="Arial Unicode MS" pitchFamily="34" charset="-122"/>
                <a:ea typeface="Arial Unicode MS" pitchFamily="34" charset="-122"/>
                <a:cs typeface="Arial Unicode MS" pitchFamily="34" charset="-122"/>
              </a:rPr>
              <a:t>傻瓜式安装，下一步即可。</a:t>
            </a:r>
          </a:p>
          <a:p>
            <a:pPr lvl="1"/>
            <a:r>
              <a:rPr lang="zh-CN" altLang="en-US" b="1" dirty="0">
                <a:solidFill>
                  <a:srgbClr val="FF0000"/>
                </a:solidFill>
                <a:latin typeface="Arial Unicode MS" pitchFamily="34" charset="-122"/>
                <a:ea typeface="Arial Unicode MS" pitchFamily="34" charset="-122"/>
                <a:cs typeface="Arial Unicode MS" pitchFamily="34" charset="-122"/>
              </a:rPr>
              <a:t>建议：安装路径不要有中文或者特殊符号如空格等。</a:t>
            </a:r>
          </a:p>
          <a:p>
            <a:pPr lvl="1"/>
            <a:r>
              <a:rPr lang="zh-CN" altLang="en-US" dirty="0">
                <a:latin typeface="Arial Unicode MS" pitchFamily="34" charset="-122"/>
                <a:ea typeface="Arial Unicode MS" pitchFamily="34" charset="-122"/>
                <a:cs typeface="Arial Unicode MS" pitchFamily="34" charset="-122"/>
              </a:rPr>
              <a:t>当提示安装 </a:t>
            </a:r>
            <a:r>
              <a:rPr lang="en-US" altLang="zh-CN" dirty="0">
                <a:latin typeface="Arial Unicode MS" pitchFamily="34" charset="-122"/>
                <a:ea typeface="Arial Unicode MS" pitchFamily="34" charset="-122"/>
                <a:cs typeface="Arial Unicode MS" pitchFamily="34" charset="-122"/>
              </a:rPr>
              <a:t>JRE </a:t>
            </a:r>
            <a:r>
              <a:rPr lang="zh-CN" altLang="en-US" dirty="0">
                <a:latin typeface="Arial Unicode MS" pitchFamily="34" charset="-122"/>
                <a:ea typeface="Arial Unicode MS" pitchFamily="34" charset="-122"/>
                <a:cs typeface="Arial Unicode MS" pitchFamily="34" charset="-122"/>
              </a:rPr>
              <a:t>时，可以选择不安装。</a:t>
            </a:r>
          </a:p>
          <a:p>
            <a:endParaRPr lang="en-US" dirty="0"/>
          </a:p>
        </p:txBody>
      </p:sp>
    </p:spTree>
    <p:extLst>
      <p:ext uri="{BB962C8B-B14F-4D97-AF65-F5344CB8AC3E}">
        <p14:creationId xmlns:p14="http://schemas.microsoft.com/office/powerpoint/2010/main" val="53137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配置环境 变量</a:t>
            </a:r>
            <a:endParaRPr lang="en-US" dirty="0"/>
          </a:p>
        </p:txBody>
      </p:sp>
      <p:sp>
        <p:nvSpPr>
          <p:cNvPr id="3" name="Content Placeholder 2"/>
          <p:cNvSpPr>
            <a:spLocks noGrp="1"/>
          </p:cNvSpPr>
          <p:nvPr>
            <p:ph idx="1"/>
          </p:nvPr>
        </p:nvSpPr>
        <p:spPr/>
        <p:txBody>
          <a:bodyPr>
            <a:normAutofit/>
          </a:bodyPr>
          <a:lstStyle/>
          <a:p>
            <a:r>
              <a:rPr lang="en-US" altLang="zh-CN" sz="2400" dirty="0">
                <a:latin typeface="方正细黑一简体" pitchFamily="2" charset="-122"/>
                <a:ea typeface="方正细黑一简体" pitchFamily="2" charset="-122"/>
              </a:rPr>
              <a:t>JAVA_HOME</a:t>
            </a:r>
            <a:r>
              <a:rPr lang="zh-CN" altLang="en-US" sz="2400" dirty="0">
                <a:latin typeface="方正细黑一简体" pitchFamily="2" charset="-122"/>
                <a:ea typeface="方正细黑一简体" pitchFamily="2" charset="-122"/>
              </a:rPr>
              <a:t>：配置</a:t>
            </a:r>
            <a:r>
              <a:rPr lang="en-US" altLang="zh-CN" sz="2400" dirty="0">
                <a:latin typeface="方正细黑一简体" pitchFamily="2" charset="-122"/>
                <a:ea typeface="方正细黑一简体" pitchFamily="2" charset="-122"/>
              </a:rPr>
              <a:t>JDK</a:t>
            </a:r>
            <a:r>
              <a:rPr lang="zh-CN" altLang="en-US" sz="2400" dirty="0">
                <a:latin typeface="方正细黑一简体" pitchFamily="2" charset="-122"/>
                <a:ea typeface="方正细黑一简体" pitchFamily="2" charset="-122"/>
              </a:rPr>
              <a:t>安装路</a:t>
            </a:r>
            <a:r>
              <a:rPr lang="zh-CN" altLang="en-US" sz="2400" dirty="0" smtClean="0">
                <a:latin typeface="方正细黑一简体" pitchFamily="2" charset="-122"/>
                <a:ea typeface="方正细黑一简体" pitchFamily="2" charset="-122"/>
              </a:rPr>
              <a:t>径</a:t>
            </a:r>
            <a:endParaRPr lang="en-US" altLang="zh-CN" sz="2400" dirty="0" smtClean="0">
              <a:latin typeface="方正细黑一简体" pitchFamily="2" charset="-122"/>
              <a:ea typeface="方正细黑一简体" pitchFamily="2" charset="-122"/>
            </a:endParaRPr>
          </a:p>
          <a:p>
            <a:pPr marL="0" indent="0">
              <a:buNone/>
            </a:pPr>
            <a:r>
              <a:rPr lang="en-US" altLang="zh-CN" sz="2400" dirty="0">
                <a:latin typeface="方正细黑一简体" pitchFamily="2" charset="-122"/>
                <a:ea typeface="方正细黑一简体" pitchFamily="2" charset="-122"/>
              </a:rPr>
              <a:t>	</a:t>
            </a:r>
            <a:r>
              <a:rPr lang="en-US" altLang="zh-CN" sz="2400" dirty="0">
                <a:latin typeface="方正细黑一简体" pitchFamily="2" charset="-122"/>
                <a:ea typeface="方正细黑一简体" pitchFamily="2" charset="-122"/>
              </a:rPr>
              <a:t>C</a:t>
            </a:r>
            <a:r>
              <a:rPr lang="en-US" altLang="zh-CN" sz="2400" dirty="0" smtClean="0">
                <a:latin typeface="方正细黑一简体" pitchFamily="2" charset="-122"/>
                <a:ea typeface="方正细黑一简体" pitchFamily="2" charset="-122"/>
              </a:rPr>
              <a:t>:\Java\jdk1.8.0_151</a:t>
            </a:r>
            <a:endParaRPr lang="en-US" altLang="zh-CN" sz="2400" dirty="0" smtClean="0">
              <a:latin typeface="方正细黑一简体" pitchFamily="2" charset="-122"/>
              <a:ea typeface="方正细黑一简体" pitchFamily="2" charset="-122"/>
            </a:endParaRPr>
          </a:p>
          <a:p>
            <a:r>
              <a:rPr lang="en-US" altLang="zh-CN" sz="2400" dirty="0" smtClean="0">
                <a:latin typeface="方正细黑一简体" pitchFamily="2" charset="-122"/>
                <a:ea typeface="方正细黑一简体" pitchFamily="2" charset="-122"/>
              </a:rPr>
              <a:t>Path</a:t>
            </a:r>
            <a:r>
              <a:rPr lang="zh-CN" altLang="en-US" sz="2400" dirty="0" smtClean="0">
                <a:latin typeface="方正细黑一简体" pitchFamily="2" charset="-122"/>
                <a:ea typeface="方正细黑一简体" pitchFamily="2" charset="-122"/>
              </a:rPr>
              <a:t>：配置</a:t>
            </a:r>
            <a:r>
              <a:rPr lang="en-US" altLang="zh-CN" sz="2400" dirty="0" smtClean="0">
                <a:latin typeface="方正细黑一简体" pitchFamily="2" charset="-122"/>
                <a:ea typeface="方正细黑一简体" pitchFamily="2" charset="-122"/>
              </a:rPr>
              <a:t>JDK</a:t>
            </a:r>
            <a:r>
              <a:rPr lang="zh-CN" altLang="en-US" sz="2400" dirty="0" smtClean="0">
                <a:latin typeface="方正细黑一简体" pitchFamily="2" charset="-122"/>
                <a:ea typeface="方正细黑一简体" pitchFamily="2" charset="-122"/>
              </a:rPr>
              <a:t>命令文件的地址，也就是</a:t>
            </a:r>
            <a:r>
              <a:rPr lang="en-US" altLang="zh-CN" sz="2400" dirty="0" smtClean="0">
                <a:latin typeface="方正细黑一简体" pitchFamily="2" charset="-122"/>
                <a:ea typeface="方正细黑一简体" pitchFamily="2" charset="-122"/>
              </a:rPr>
              <a:t>bin</a:t>
            </a:r>
            <a:r>
              <a:rPr lang="zh-CN" altLang="en-US" sz="2400" dirty="0" smtClean="0">
                <a:latin typeface="方正细黑一简体" pitchFamily="2" charset="-122"/>
                <a:ea typeface="方正细黑一简体" pitchFamily="2" charset="-122"/>
              </a:rPr>
              <a:t>目录地址（ </a:t>
            </a:r>
            <a:r>
              <a:rPr lang="en-US" altLang="zh-CN" sz="2400" dirty="0" smtClean="0">
                <a:latin typeface="方正细黑一简体" pitchFamily="2" charset="-122"/>
                <a:ea typeface="方正细黑一简体" pitchFamily="2" charset="-122"/>
              </a:rPr>
              <a:t>%JAVA_HOME%\bin;</a:t>
            </a:r>
            <a:r>
              <a:rPr lang="zh-CN" altLang="en-US" sz="2400" dirty="0" smtClean="0">
                <a:latin typeface="方正细黑一简体" pitchFamily="2" charset="-122"/>
                <a:ea typeface="方正细黑一简体" pitchFamily="2" charset="-122"/>
              </a:rPr>
              <a:t>）</a:t>
            </a:r>
            <a:endParaRPr lang="en-US" altLang="zh-CN" sz="2400" dirty="0" smtClean="0">
              <a:latin typeface="方正细黑一简体" pitchFamily="2" charset="-122"/>
              <a:ea typeface="方正细黑一简体" pitchFamily="2" charset="-122"/>
            </a:endParaRPr>
          </a:p>
          <a:p>
            <a:r>
              <a:rPr lang="en-US" altLang="zh-CN" sz="2400" dirty="0" smtClean="0">
                <a:latin typeface="方正细黑一简体" pitchFamily="2" charset="-122"/>
                <a:ea typeface="方正细黑一简体" pitchFamily="2" charset="-122"/>
              </a:rPr>
              <a:t>CLASSPATH</a:t>
            </a:r>
            <a:r>
              <a:rPr lang="zh-CN" altLang="en-US" sz="2400" dirty="0">
                <a:latin typeface="方正细黑一简体" pitchFamily="2" charset="-122"/>
                <a:ea typeface="方正细黑一简体" pitchFamily="2" charset="-122"/>
              </a:rPr>
              <a:t>：配置类库文件地址（</a:t>
            </a:r>
            <a:r>
              <a:rPr lang="en-US" altLang="zh-CN" sz="2400" dirty="0">
                <a:latin typeface="方正细黑一简体" pitchFamily="2" charset="-122"/>
                <a:ea typeface="方正细黑一简体" pitchFamily="2" charset="-122"/>
              </a:rPr>
              <a:t>.;%JAVA_HOME%\lib\</a:t>
            </a:r>
            <a:r>
              <a:rPr lang="en-US" altLang="zh-CN" sz="2400" dirty="0" err="1">
                <a:latin typeface="方正细黑一简体" pitchFamily="2" charset="-122"/>
                <a:ea typeface="方正细黑一简体" pitchFamily="2" charset="-122"/>
              </a:rPr>
              <a:t>dt.jar</a:t>
            </a:r>
            <a:r>
              <a:rPr lang="en-US" altLang="zh-CN" sz="2400" dirty="0">
                <a:latin typeface="方正细黑一简体" pitchFamily="2" charset="-122"/>
                <a:ea typeface="方正细黑一简体" pitchFamily="2" charset="-122"/>
              </a:rPr>
              <a:t>;%JAVA_HOME%\lib\</a:t>
            </a:r>
            <a:r>
              <a:rPr lang="en-US" altLang="zh-CN" sz="2400" dirty="0" err="1">
                <a:latin typeface="方正细黑一简体" pitchFamily="2" charset="-122"/>
                <a:ea typeface="方正细黑一简体" pitchFamily="2" charset="-122"/>
              </a:rPr>
              <a:t>tools.jar</a:t>
            </a:r>
            <a:r>
              <a:rPr lang="zh-CN" altLang="en-US" sz="2400" dirty="0">
                <a:latin typeface="方正细黑一简体" pitchFamily="2" charset="-122"/>
                <a:ea typeface="方正细黑一简体" pitchFamily="2" charset="-122"/>
              </a:rPr>
              <a:t>）</a:t>
            </a:r>
          </a:p>
          <a:p>
            <a:endParaRPr lang="en-US" sz="2400" dirty="0"/>
          </a:p>
        </p:txBody>
      </p:sp>
    </p:spTree>
    <p:extLst>
      <p:ext uri="{BB962C8B-B14F-4D97-AF65-F5344CB8AC3E}">
        <p14:creationId xmlns:p14="http://schemas.microsoft.com/office/powerpoint/2010/main" val="1882467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307" name="Rectangle 11"/>
          <p:cNvSpPr>
            <a:spLocks noGrp="1" noChangeArrowheads="1"/>
          </p:cNvSpPr>
          <p:nvPr>
            <p:ph type="title"/>
          </p:nvPr>
        </p:nvSpPr>
        <p:spPr bwMode="auto">
          <a:xfrm>
            <a:off x="735013" y="224632"/>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dirty="0"/>
              <a:t>开发</a:t>
            </a:r>
            <a:r>
              <a:rPr lang="en-US" altLang="zh-CN" b="1" dirty="0"/>
              <a:t>Java</a:t>
            </a:r>
            <a:r>
              <a:rPr lang="zh-CN" altLang="en-US" b="1" dirty="0"/>
              <a:t>程序</a:t>
            </a:r>
          </a:p>
        </p:txBody>
      </p:sp>
      <p:sp>
        <p:nvSpPr>
          <p:cNvPr id="567299" name="Rectangle 3"/>
          <p:cNvSpPr>
            <a:spLocks noGrp="1" noChangeArrowheads="1"/>
          </p:cNvSpPr>
          <p:nvPr>
            <p:ph idx="1"/>
          </p:nvPr>
        </p:nvSpPr>
        <p:spPr>
          <a:noFill/>
          <a:ln/>
        </p:spPr>
        <p:txBody>
          <a:bodyPr/>
          <a:lstStyle/>
          <a:p>
            <a:pPr marL="533400" indent="-533400"/>
            <a:r>
              <a:rPr lang="zh-CN" altLang="en-US" dirty="0" smtClean="0"/>
              <a:t>三步走</a:t>
            </a:r>
            <a:endParaRPr lang="zh-CN" altLang="en-US" dirty="0"/>
          </a:p>
          <a:p>
            <a:pPr marL="533400" indent="-533400"/>
            <a:endParaRPr lang="zh-CN" altLang="en-US" dirty="0"/>
          </a:p>
        </p:txBody>
      </p:sp>
      <p:sp>
        <p:nvSpPr>
          <p:cNvPr id="15" name="灯片编号占位符 14"/>
          <p:cNvSpPr>
            <a:spLocks noGrp="1"/>
          </p:cNvSpPr>
          <p:nvPr>
            <p:ph type="sldNum" sz="quarter" idx="12"/>
          </p:nvPr>
        </p:nvSpPr>
        <p:spPr/>
        <p:txBody>
          <a:bodyPr/>
          <a:lstStyle/>
          <a:p>
            <a:pPr>
              <a:defRPr/>
            </a:pPr>
            <a:fld id="{9394C29D-ED0C-453C-8BBC-C52F19F5BA76}" type="slidenum">
              <a:rPr lang="zh-CN" altLang="en-US" smtClean="0"/>
              <a:pPr>
                <a:defRPr/>
              </a:pPr>
              <a:t>27</a:t>
            </a:fld>
            <a:r>
              <a:rPr lang="en-US" altLang="zh-CN" smtClean="0"/>
              <a:t>/46</a:t>
            </a:r>
            <a:endParaRPr lang="zh-CN" altLang="en-US" dirty="0"/>
          </a:p>
        </p:txBody>
      </p:sp>
      <p:pic>
        <p:nvPicPr>
          <p:cNvPr id="567300" name="Picture 4" descr="程序开发过程"/>
          <p:cNvPicPr>
            <a:picLocks noChangeAspect="1" noChangeArrowheads="1"/>
          </p:cNvPicPr>
          <p:nvPr/>
        </p:nvPicPr>
        <p:blipFill>
          <a:blip r:embed="rId3"/>
          <a:srcRect/>
          <a:stretch>
            <a:fillRect/>
          </a:stretch>
        </p:blipFill>
        <p:spPr bwMode="auto">
          <a:xfrm>
            <a:off x="119063" y="3721100"/>
            <a:ext cx="8905875" cy="1724025"/>
          </a:xfrm>
          <a:prstGeom prst="rect">
            <a:avLst/>
          </a:prstGeom>
          <a:noFill/>
        </p:spPr>
      </p:pic>
      <p:sp>
        <p:nvSpPr>
          <p:cNvPr id="567301" name="AutoShape 5"/>
          <p:cNvSpPr>
            <a:spLocks noChangeArrowheads="1"/>
          </p:cNvSpPr>
          <p:nvPr/>
        </p:nvSpPr>
        <p:spPr bwMode="gray">
          <a:xfrm>
            <a:off x="661988" y="2205038"/>
            <a:ext cx="2160000" cy="6480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1</a:t>
            </a:r>
            <a:r>
              <a:rPr lang="zh-CN" altLang="en-US" b="1" kern="0" dirty="0" smtClean="0">
                <a:solidFill>
                  <a:schemeClr val="bg1"/>
                </a:solidFill>
                <a:latin typeface="Arial"/>
                <a:ea typeface="黑体"/>
              </a:rPr>
              <a:t>、编写源程序</a:t>
            </a:r>
          </a:p>
        </p:txBody>
      </p:sp>
      <p:sp>
        <p:nvSpPr>
          <p:cNvPr id="567302" name="AutoShape 6"/>
          <p:cNvSpPr>
            <a:spLocks noChangeArrowheads="1"/>
          </p:cNvSpPr>
          <p:nvPr/>
        </p:nvSpPr>
        <p:spPr bwMode="gray">
          <a:xfrm>
            <a:off x="3438531" y="2205038"/>
            <a:ext cx="2160000" cy="6480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2</a:t>
            </a:r>
            <a:r>
              <a:rPr lang="zh-CN" altLang="en-US" b="1" kern="0" dirty="0" smtClean="0">
                <a:solidFill>
                  <a:schemeClr val="bg1"/>
                </a:solidFill>
                <a:latin typeface="Arial"/>
                <a:ea typeface="黑体"/>
              </a:rPr>
              <a:t>、编译源程序</a:t>
            </a:r>
          </a:p>
        </p:txBody>
      </p:sp>
      <p:sp>
        <p:nvSpPr>
          <p:cNvPr id="567303" name="AutoShape 7"/>
          <p:cNvSpPr>
            <a:spLocks noChangeArrowheads="1"/>
          </p:cNvSpPr>
          <p:nvPr/>
        </p:nvSpPr>
        <p:spPr bwMode="gray">
          <a:xfrm>
            <a:off x="6215074" y="2205038"/>
            <a:ext cx="2160000" cy="6480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3</a:t>
            </a:r>
            <a:r>
              <a:rPr lang="zh-CN" altLang="en-US" b="1" kern="0" dirty="0" smtClean="0">
                <a:solidFill>
                  <a:schemeClr val="bg1"/>
                </a:solidFill>
                <a:latin typeface="Arial"/>
                <a:ea typeface="黑体"/>
              </a:rPr>
              <a:t>、运行</a:t>
            </a:r>
          </a:p>
        </p:txBody>
      </p:sp>
      <p:cxnSp>
        <p:nvCxnSpPr>
          <p:cNvPr id="11" name="直接箭头连接符 10"/>
          <p:cNvCxnSpPr/>
          <p:nvPr/>
        </p:nvCxnSpPr>
        <p:spPr>
          <a:xfrm rot="16200000" flipH="1">
            <a:off x="1321571" y="3178966"/>
            <a:ext cx="642945" cy="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567302" idx="2"/>
          </p:cNvCxnSpPr>
          <p:nvPr/>
        </p:nvCxnSpPr>
        <p:spPr>
          <a:xfrm rot="5400000">
            <a:off x="4185847" y="3167756"/>
            <a:ext cx="647402" cy="1796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stCxn id="567303" idx="2"/>
          </p:cNvCxnSpPr>
          <p:nvPr/>
        </p:nvCxnSpPr>
        <p:spPr>
          <a:xfrm rot="5400000">
            <a:off x="6967159" y="3172523"/>
            <a:ext cx="647400" cy="843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Effect transition="in" filter="wipe(left)">
                                      <p:cBhvr>
                                        <p:cTn id="7" dur="500"/>
                                        <p:tgtEl>
                                          <p:spTgt spid="56729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7301"/>
                                        </p:tgtEl>
                                        <p:attrNameLst>
                                          <p:attrName>style.visibility</p:attrName>
                                        </p:attrNameLst>
                                      </p:cBhvr>
                                      <p:to>
                                        <p:strVal val="visible"/>
                                      </p:to>
                                    </p:set>
                                    <p:animEffect transition="in" filter="wipe(left)">
                                      <p:cBhvr>
                                        <p:cTn id="11" dur="500"/>
                                        <p:tgtEl>
                                          <p:spTgt spid="56730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7302"/>
                                        </p:tgtEl>
                                        <p:attrNameLst>
                                          <p:attrName>style.visibility</p:attrName>
                                        </p:attrNameLst>
                                      </p:cBhvr>
                                      <p:to>
                                        <p:strVal val="visible"/>
                                      </p:to>
                                    </p:set>
                                    <p:animEffect transition="in" filter="wipe(left)">
                                      <p:cBhvr>
                                        <p:cTn id="15" dur="500"/>
                                        <p:tgtEl>
                                          <p:spTgt spid="56730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7303"/>
                                        </p:tgtEl>
                                        <p:attrNameLst>
                                          <p:attrName>style.visibility</p:attrName>
                                        </p:attrNameLst>
                                      </p:cBhvr>
                                      <p:to>
                                        <p:strVal val="visible"/>
                                      </p:to>
                                    </p:set>
                                    <p:animEffect transition="in" filter="wipe(left)">
                                      <p:cBhvr>
                                        <p:cTn id="19" dur="500"/>
                                        <p:tgtEl>
                                          <p:spTgt spid="56730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par>
                                <p:cTn id="28" presetID="22"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67300"/>
                                        </p:tgtEl>
                                        <p:attrNameLst>
                                          <p:attrName>style.visibility</p:attrName>
                                        </p:attrNameLst>
                                      </p:cBhvr>
                                      <p:to>
                                        <p:strVal val="visible"/>
                                      </p:to>
                                    </p:set>
                                    <p:animEffect transition="in" filter="wipe(left)">
                                      <p:cBhvr>
                                        <p:cTn id="34"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1" grpId="0" animBg="1"/>
      <p:bldP spid="567302" grpId="0" animBg="1"/>
      <p:bldP spid="5673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909665" y="4179380"/>
            <a:ext cx="7591425"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public class </a:t>
            </a:r>
            <a:r>
              <a:rPr lang="en-US" altLang="zh-CN" b="1" dirty="0" err="1" smtClean="0">
                <a:solidFill>
                  <a:schemeClr val="accent5">
                    <a:lumMod val="10000"/>
                  </a:schemeClr>
                </a:solidFill>
                <a:latin typeface="+mn-lt"/>
              </a:rPr>
              <a:t>HelloWorld</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lvl="1"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public static void main(String[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a:t>
            </a:r>
            <a:endParaRPr lang="en-US" altLang="zh-CN" b="1" dirty="0">
              <a:solidFill>
                <a:schemeClr val="accent5">
                  <a:lumMod val="10000"/>
                </a:schemeClr>
              </a:solidFill>
              <a:latin typeface="+mn-lt"/>
            </a:endParaRPr>
          </a:p>
          <a:p>
            <a:pPr lvl="1"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("Hello  World!!!");</a:t>
            </a:r>
          </a:p>
          <a:p>
            <a:pPr lvl="1"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p>
          <a:p>
            <a:pPr lvl="1"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a:t>
            </a:r>
          </a:p>
        </p:txBody>
      </p:sp>
      <p:sp>
        <p:nvSpPr>
          <p:cNvPr id="2" name="标题 1"/>
          <p:cNvSpPr>
            <a:spLocks noGrp="1"/>
          </p:cNvSpPr>
          <p:nvPr>
            <p:ph type="title"/>
          </p:nvPr>
        </p:nvSpPr>
        <p:spPr>
          <a:xfrm>
            <a:off x="1670992" y="-99392"/>
            <a:ext cx="8229600" cy="1143000"/>
          </a:xfrm>
        </p:spPr>
        <p:txBody>
          <a:bodyPr/>
          <a:lstStyle/>
          <a:p>
            <a:r>
              <a:rPr lang="zh-CN" altLang="en-US" dirty="0" smtClean="0"/>
              <a:t>使用记事本开发</a:t>
            </a:r>
            <a:r>
              <a:rPr lang="en-US" altLang="zh-CN" dirty="0" smtClean="0"/>
              <a:t>Java</a:t>
            </a:r>
            <a:r>
              <a:rPr lang="zh-CN" altLang="en-US" dirty="0" smtClean="0"/>
              <a:t>程序</a:t>
            </a:r>
            <a:endParaRPr lang="zh-CN" altLang="en-US" dirty="0"/>
          </a:p>
        </p:txBody>
      </p:sp>
      <p:sp>
        <p:nvSpPr>
          <p:cNvPr id="17" name="灯片编号占位符 16"/>
          <p:cNvSpPr>
            <a:spLocks noGrp="1"/>
          </p:cNvSpPr>
          <p:nvPr>
            <p:ph type="sldNum" sz="quarter" idx="12"/>
          </p:nvPr>
        </p:nvSpPr>
        <p:spPr/>
        <p:txBody>
          <a:bodyPr/>
          <a:lstStyle/>
          <a:p>
            <a:pPr>
              <a:defRPr/>
            </a:pPr>
            <a:fld id="{9394C29D-ED0C-453C-8BBC-C52F19F5BA76}" type="slidenum">
              <a:rPr lang="zh-CN" altLang="en-US" smtClean="0"/>
              <a:pPr>
                <a:defRPr/>
              </a:pPr>
              <a:t>28</a:t>
            </a:fld>
            <a:r>
              <a:rPr lang="en-US" altLang="zh-CN" smtClean="0"/>
              <a:t>/46</a:t>
            </a:r>
            <a:endParaRPr lang="zh-CN" altLang="en-US" dirty="0"/>
          </a:p>
        </p:txBody>
      </p:sp>
      <p:pic>
        <p:nvPicPr>
          <p:cNvPr id="11" name="图片 10" descr="javac.tif"/>
          <p:cNvPicPr>
            <a:picLocks noChangeAspect="1"/>
          </p:cNvPicPr>
          <p:nvPr/>
        </p:nvPicPr>
        <p:blipFill>
          <a:blip r:embed="rId3"/>
          <a:stretch>
            <a:fillRect/>
          </a:stretch>
        </p:blipFill>
        <p:spPr>
          <a:xfrm>
            <a:off x="3929058" y="3585979"/>
            <a:ext cx="4176370" cy="2369515"/>
          </a:xfrm>
          <a:prstGeom prst="rect">
            <a:avLst/>
          </a:prstGeom>
        </p:spPr>
      </p:pic>
      <p:pic>
        <p:nvPicPr>
          <p:cNvPr id="12" name="图片 11" descr="java.tif"/>
          <p:cNvPicPr>
            <a:picLocks noChangeAspect="1"/>
          </p:cNvPicPr>
          <p:nvPr/>
        </p:nvPicPr>
        <p:blipFill>
          <a:blip r:embed="rId4"/>
          <a:stretch>
            <a:fillRect/>
          </a:stretch>
        </p:blipFill>
        <p:spPr>
          <a:xfrm>
            <a:off x="5577642" y="5500702"/>
            <a:ext cx="3423514" cy="1008035"/>
          </a:xfrm>
          <a:prstGeom prst="rect">
            <a:avLst/>
          </a:prstGeom>
        </p:spPr>
      </p:pic>
      <p:sp>
        <p:nvSpPr>
          <p:cNvPr id="13" name="Oval 8"/>
          <p:cNvSpPr>
            <a:spLocks noChangeArrowheads="1"/>
          </p:cNvSpPr>
          <p:nvPr/>
        </p:nvSpPr>
        <p:spPr bwMode="auto">
          <a:xfrm>
            <a:off x="4357695" y="3786192"/>
            <a:ext cx="1928817" cy="357188"/>
          </a:xfrm>
          <a:prstGeom prst="ellipse">
            <a:avLst/>
          </a:prstGeom>
          <a:solidFill>
            <a:srgbClr val="FFDDDD">
              <a:alpha val="10196"/>
            </a:srgbClr>
          </a:solid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4" name="Oval 12"/>
          <p:cNvSpPr>
            <a:spLocks noChangeArrowheads="1"/>
          </p:cNvSpPr>
          <p:nvPr/>
        </p:nvSpPr>
        <p:spPr bwMode="auto">
          <a:xfrm>
            <a:off x="6072198" y="5143512"/>
            <a:ext cx="1428760" cy="214314"/>
          </a:xfrm>
          <a:prstGeom prst="ellipse">
            <a:avLst/>
          </a:prstGeom>
          <a:solidFill>
            <a:srgbClr val="FFDDDD">
              <a:alpha val="10196"/>
            </a:srgbClr>
          </a:solid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5" name="Oval 12"/>
          <p:cNvSpPr>
            <a:spLocks noChangeArrowheads="1"/>
          </p:cNvSpPr>
          <p:nvPr/>
        </p:nvSpPr>
        <p:spPr bwMode="auto">
          <a:xfrm>
            <a:off x="6077708" y="5857892"/>
            <a:ext cx="1428760" cy="214314"/>
          </a:xfrm>
          <a:prstGeom prst="ellipse">
            <a:avLst/>
          </a:prstGeom>
          <a:solidFill>
            <a:srgbClr val="FFDDDD">
              <a:alpha val="10196"/>
            </a:srgbClr>
          </a:solid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16" name="Rectangle 3"/>
          <p:cNvSpPr txBox="1">
            <a:spLocks noChangeArrowheads="1"/>
          </p:cNvSpPr>
          <p:nvPr/>
        </p:nvSpPr>
        <p:spPr bwMode="auto">
          <a:xfrm>
            <a:off x="771556" y="764704"/>
            <a:ext cx="8229600"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33400" marR="0" lvl="0" indent="-533400" algn="l" defTabSz="914400" rtl="0" eaLnBrk="1" fontAlgn="base" latinLnBrk="0" hangingPunct="1">
              <a:lnSpc>
                <a:spcPct val="100000"/>
              </a:lnSpc>
              <a:spcBef>
                <a:spcPct val="20000"/>
              </a:spcBef>
              <a:spcAft>
                <a:spcPct val="0"/>
              </a:spcAft>
              <a:buClr>
                <a:schemeClr val="tx2"/>
              </a:buClr>
              <a:buSzPct val="80000"/>
              <a:buFontTx/>
              <a:buBlip>
                <a:blip r:embed="rId5"/>
              </a:buBlip>
              <a:tabLst/>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开发步骤</a:t>
            </a:r>
          </a:p>
          <a:p>
            <a:pPr marL="533400" marR="0" lvl="0" indent="-533400" algn="l" defTabSz="914400" rtl="0" eaLnBrk="1" fontAlgn="base" latinLnBrk="0" hangingPunct="1">
              <a:lnSpc>
                <a:spcPct val="100000"/>
              </a:lnSpc>
              <a:spcBef>
                <a:spcPct val="20000"/>
              </a:spcBef>
              <a:spcAft>
                <a:spcPct val="0"/>
              </a:spcAft>
              <a:buClr>
                <a:schemeClr val="tx2"/>
              </a:buClr>
              <a:buSzPct val="80000"/>
              <a:buFontTx/>
              <a:buBlip>
                <a:blip r:embed="rId5"/>
              </a:buBlip>
              <a:tabLst/>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8" name="内容占位符 4"/>
          <p:cNvGraphicFramePr>
            <a:graphicFrameLocks/>
          </p:cNvGraphicFramePr>
          <p:nvPr>
            <p:extLst>
              <p:ext uri="{D42A27DB-BD31-4B8C-83A1-F6EECF244321}">
                <p14:modId xmlns:p14="http://schemas.microsoft.com/office/powerpoint/2010/main" val="595028635"/>
              </p:ext>
            </p:extLst>
          </p:nvPr>
        </p:nvGraphicFramePr>
        <p:xfrm>
          <a:off x="1357290" y="1357298"/>
          <a:ext cx="6858048" cy="22860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22" name="组合 10"/>
          <p:cNvGrpSpPr>
            <a:grpSpLocks/>
          </p:cNvGrpSpPr>
          <p:nvPr/>
        </p:nvGrpSpPr>
        <p:grpSpPr bwMode="auto">
          <a:xfrm>
            <a:off x="285721" y="6286520"/>
            <a:ext cx="5057274" cy="431800"/>
            <a:chOff x="4071936" y="5500702"/>
            <a:chExt cx="4761341" cy="431800"/>
          </a:xfrm>
          <a:solidFill>
            <a:srgbClr val="0070C0"/>
          </a:solidFill>
        </p:grpSpPr>
        <p:sp>
          <p:nvSpPr>
            <p:cNvPr id="23" name="AutoShape 7"/>
            <p:cNvSpPr>
              <a:spLocks noChangeArrowheads="1"/>
            </p:cNvSpPr>
            <p:nvPr/>
          </p:nvSpPr>
          <p:spPr bwMode="auto">
            <a:xfrm>
              <a:off x="4071936" y="5500702"/>
              <a:ext cx="4500595"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4" name="Picture 8" descr="说话气泡new"/>
            <p:cNvPicPr>
              <a:picLocks noChangeAspect="1" noChangeArrowheads="1"/>
            </p:cNvPicPr>
            <p:nvPr/>
          </p:nvPicPr>
          <p:blipFill>
            <a:blip r:embed="rId11"/>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5" name="TextBox 38"/>
            <p:cNvSpPr txBox="1">
              <a:spLocks noChangeArrowheads="1"/>
            </p:cNvSpPr>
            <p:nvPr/>
          </p:nvSpPr>
          <p:spPr bwMode="auto">
            <a:xfrm>
              <a:off x="4408224" y="5538802"/>
              <a:ext cx="4425053" cy="369332"/>
            </a:xfrm>
            <a:prstGeom prst="rect">
              <a:avLst/>
            </a:prstGeom>
            <a:noFill/>
            <a:ln w="9525">
              <a:noFill/>
              <a:miter lim="800000"/>
              <a:headEnd/>
              <a:tailEnd/>
            </a:ln>
          </p:spPr>
          <p:txBody>
            <a:bodyPr wrap="none">
              <a:spAutoFit/>
            </a:bodyPr>
            <a:lstStyle/>
            <a:p>
              <a:r>
                <a:rPr lang="zh-CN" altLang="en-US" b="1" dirty="0" smtClean="0">
                  <a:solidFill>
                    <a:schemeClr val="bg1"/>
                  </a:solidFill>
                </a:rPr>
                <a:t> 演示示例</a:t>
              </a:r>
              <a:r>
                <a:rPr lang="en-US" altLang="zh-CN" b="1" dirty="0" smtClean="0">
                  <a:solidFill>
                    <a:schemeClr val="bg1"/>
                  </a:solidFill>
                </a:rPr>
                <a:t>1</a:t>
              </a:r>
              <a:r>
                <a:rPr lang="zh-CN" altLang="en-US" b="1" dirty="0" smtClean="0">
                  <a:solidFill>
                    <a:schemeClr val="bg1"/>
                  </a:solidFill>
                </a:rPr>
                <a:t>：</a:t>
              </a:r>
              <a:r>
                <a:rPr lang="en-US" altLang="zh-CN" b="1" dirty="0" err="1" smtClean="0">
                  <a:solidFill>
                    <a:schemeClr val="bg1"/>
                  </a:solidFill>
                </a:rPr>
                <a:t>使用</a:t>
              </a:r>
              <a:r>
                <a:rPr lang="zh-CN" altLang="en-US" b="1" dirty="0" smtClean="0">
                  <a:solidFill>
                    <a:schemeClr val="bg1"/>
                  </a:solidFill>
                </a:rPr>
                <a:t>记事本开发</a:t>
              </a:r>
              <a:r>
                <a:rPr lang="en-US" altLang="zh-CN" b="1" dirty="0" err="1" smtClean="0">
                  <a:solidFill>
                    <a:schemeClr val="bg1"/>
                  </a:solidFill>
                </a:rPr>
                <a:t>Java程序</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graphicEl>
                                              <a:dgm id="{5BDD4184-434D-4FD5-8459-72293944392D}"/>
                                            </p:graphicEl>
                                          </p:spTgt>
                                        </p:tgtEl>
                                        <p:attrNameLst>
                                          <p:attrName>style.visibility</p:attrName>
                                        </p:attrNameLst>
                                      </p:cBhvr>
                                      <p:to>
                                        <p:strVal val="visible"/>
                                      </p:to>
                                    </p:set>
                                    <p:animEffect transition="in" filter="wipe(left)">
                                      <p:cBhvr>
                                        <p:cTn id="7" dur="500"/>
                                        <p:tgtEl>
                                          <p:spTgt spid="18">
                                            <p:graphicEl>
                                              <a:dgm id="{5BDD4184-434D-4FD5-8459-72293944392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18">
                                            <p:graphicEl>
                                              <a:dgm id="{9A40093F-E088-4874-9E2C-7048AC36AE95}"/>
                                            </p:graphicEl>
                                          </p:spTgt>
                                        </p:tgtEl>
                                        <p:attrNameLst>
                                          <p:attrName>style.visibility</p:attrName>
                                        </p:attrNameLst>
                                      </p:cBhvr>
                                      <p:to>
                                        <p:strVal val="visible"/>
                                      </p:to>
                                    </p:set>
                                    <p:animEffect transition="in" filter="wipe(left)">
                                      <p:cBhvr>
                                        <p:cTn id="18" dur="500"/>
                                        <p:tgtEl>
                                          <p:spTgt spid="18">
                                            <p:graphicEl>
                                              <a:dgm id="{9A40093F-E088-4874-9E2C-7048AC36AE95}"/>
                                            </p:graphic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graphicEl>
                                              <a:dgm id="{17B93FE7-8B50-4F1B-B6F3-D69DE033801E}"/>
                                            </p:graphicEl>
                                          </p:spTgt>
                                        </p:tgtEl>
                                        <p:attrNameLst>
                                          <p:attrName>style.visibility</p:attrName>
                                        </p:attrNameLst>
                                      </p:cBhvr>
                                      <p:to>
                                        <p:strVal val="visible"/>
                                      </p:to>
                                    </p:set>
                                    <p:animEffect transition="in" filter="wipe(left)">
                                      <p:cBhvr>
                                        <p:cTn id="35" dur="500"/>
                                        <p:tgtEl>
                                          <p:spTgt spid="18">
                                            <p:graphicEl>
                                              <a:dgm id="{17B93FE7-8B50-4F1B-B6F3-D69DE033801E}"/>
                                            </p:graphic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3" grpId="0" animBg="1"/>
      <p:bldP spid="14" grpId="0" animBg="1"/>
      <p:bldP spid="15" grpId="0" animBg="1"/>
      <p:bldGraphic spid="18"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AutoShape 2"/>
          <p:cNvSpPr>
            <a:spLocks noChangeArrowheads="1"/>
          </p:cNvSpPr>
          <p:nvPr/>
        </p:nvSpPr>
        <p:spPr bwMode="auto">
          <a:xfrm>
            <a:off x="488976" y="2143116"/>
            <a:ext cx="7797800" cy="251002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itchFamily="2" charset="2"/>
              <a:buNone/>
              <a:defRPr/>
            </a:pPr>
            <a:r>
              <a:rPr lang="en-US" altLang="zh-CN" b="1" dirty="0">
                <a:solidFill>
                  <a:srgbClr val="0000FF"/>
                </a:solidFill>
                <a:cs typeface="Times New Roman" pitchFamily="18" charset="0"/>
              </a:rPr>
              <a:t>public class </a:t>
            </a:r>
            <a:r>
              <a:rPr lang="en-US" altLang="zh-CN" b="1" dirty="0">
                <a:solidFill>
                  <a:schemeClr val="accent5">
                    <a:lumMod val="10000"/>
                  </a:schemeClr>
                </a:solidFill>
                <a:latin typeface="+mn-lt"/>
              </a:rPr>
              <a:t>HelloWorld </a:t>
            </a:r>
            <a:r>
              <a:rPr lang="en-US" altLang="zh-CN" b="1" dirty="0" smtClean="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a:solidFill>
                  <a:srgbClr val="0000FF"/>
                </a:solidFill>
                <a:cs typeface="Times New Roman" pitchFamily="18" charset="0"/>
              </a:rPr>
              <a:t>public static void </a:t>
            </a:r>
            <a:r>
              <a:rPr lang="en-US" altLang="zh-CN" b="1" dirty="0">
                <a:solidFill>
                  <a:schemeClr val="accent5">
                    <a:lumMod val="10000"/>
                  </a:schemeClr>
                </a:solidFill>
                <a:latin typeface="+mn-lt"/>
              </a:rPr>
              <a:t>main(String[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("Hello  World!!!");</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a:t>
            </a:r>
          </a:p>
          <a:p>
            <a:pPr algn="l" defTabSz="381000">
              <a:lnSpc>
                <a:spcPct val="130000"/>
              </a:lnSpc>
              <a:buClr>
                <a:schemeClr val="folHlink"/>
              </a:buClr>
              <a:buSzPct val="60000"/>
              <a:buFont typeface="Wingdings" pitchFamily="2" charset="2"/>
              <a:buNone/>
              <a:defRPr/>
            </a:pP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593924" name="AutoShape 4"/>
          <p:cNvSpPr>
            <a:spLocks noChangeArrowheads="1"/>
          </p:cNvSpPr>
          <p:nvPr/>
        </p:nvSpPr>
        <p:spPr bwMode="auto">
          <a:xfrm>
            <a:off x="3851275" y="1520179"/>
            <a:ext cx="1146741" cy="408623"/>
          </a:xfrm>
          <a:prstGeom prst="wedgeRoundRectCallout">
            <a:avLst>
              <a:gd name="adj1" fmla="val 971"/>
              <a:gd name="adj2" fmla="val 5029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外层框架</a:t>
            </a:r>
          </a:p>
        </p:txBody>
      </p:sp>
      <p:sp>
        <p:nvSpPr>
          <p:cNvPr id="593925" name="AutoShape 5"/>
          <p:cNvSpPr>
            <a:spLocks noChangeArrowheads="1"/>
          </p:cNvSpPr>
          <p:nvPr/>
        </p:nvSpPr>
        <p:spPr bwMode="auto">
          <a:xfrm>
            <a:off x="5429256" y="1928802"/>
            <a:ext cx="2112474" cy="408623"/>
          </a:xfrm>
          <a:prstGeom prst="wedgeRoundRectCallout">
            <a:avLst>
              <a:gd name="adj1" fmla="val 2528"/>
              <a:gd name="adj2" fmla="val 48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Java</a:t>
            </a:r>
            <a:r>
              <a:rPr lang="zh-CN" altLang="en-US" b="1" kern="0" dirty="0" smtClean="0">
                <a:solidFill>
                  <a:schemeClr val="bg1"/>
                </a:solidFill>
                <a:latin typeface="Arial"/>
                <a:ea typeface="黑体"/>
              </a:rPr>
              <a:t>入口程序框架</a:t>
            </a:r>
          </a:p>
        </p:txBody>
      </p:sp>
      <p:sp>
        <p:nvSpPr>
          <p:cNvPr id="593926" name="AutoShape 6"/>
          <p:cNvSpPr>
            <a:spLocks noChangeArrowheads="1"/>
          </p:cNvSpPr>
          <p:nvPr/>
        </p:nvSpPr>
        <p:spPr bwMode="auto">
          <a:xfrm>
            <a:off x="2714612" y="3714752"/>
            <a:ext cx="1146741" cy="408623"/>
          </a:xfrm>
          <a:prstGeom prst="wedgeRoundRectCallout">
            <a:avLst>
              <a:gd name="adj1" fmla="val 163"/>
              <a:gd name="adj2" fmla="val -5028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编写代码</a:t>
            </a:r>
          </a:p>
        </p:txBody>
      </p:sp>
      <p:sp>
        <p:nvSpPr>
          <p:cNvPr id="593928" name="Rectangle 8"/>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en-US" altLang="zh-CN" b="1" dirty="0"/>
              <a:t>Java</a:t>
            </a:r>
            <a:r>
              <a:rPr lang="zh-CN" altLang="en-US" b="1" dirty="0"/>
              <a:t>程序的结构</a:t>
            </a:r>
          </a:p>
        </p:txBody>
      </p:sp>
      <p:sp>
        <p:nvSpPr>
          <p:cNvPr id="15" name="灯片编号占位符 14"/>
          <p:cNvSpPr>
            <a:spLocks noGrp="1"/>
          </p:cNvSpPr>
          <p:nvPr>
            <p:ph type="sldNum" sz="quarter" idx="12"/>
          </p:nvPr>
        </p:nvSpPr>
        <p:spPr/>
        <p:txBody>
          <a:bodyPr/>
          <a:lstStyle/>
          <a:p>
            <a:pPr>
              <a:defRPr/>
            </a:pPr>
            <a:fld id="{9394C29D-ED0C-453C-8BBC-C52F19F5BA76}" type="slidenum">
              <a:rPr lang="zh-CN" altLang="en-US" smtClean="0"/>
              <a:pPr>
                <a:defRPr/>
              </a:pPr>
              <a:t>29</a:t>
            </a:fld>
            <a:r>
              <a:rPr lang="en-US" altLang="zh-CN" smtClean="0"/>
              <a:t>/46</a:t>
            </a:r>
            <a:endParaRPr lang="zh-CN" altLang="en-US" dirty="0"/>
          </a:p>
        </p:txBody>
      </p:sp>
      <p:grpSp>
        <p:nvGrpSpPr>
          <p:cNvPr id="2" name="组合 7"/>
          <p:cNvGrpSpPr/>
          <p:nvPr/>
        </p:nvGrpSpPr>
        <p:grpSpPr>
          <a:xfrm>
            <a:off x="71406" y="857232"/>
            <a:ext cx="1000132" cy="400110"/>
            <a:chOff x="1000100" y="1801286"/>
            <a:chExt cx="1000132" cy="400110"/>
          </a:xfrm>
        </p:grpSpPr>
        <p:pic>
          <p:nvPicPr>
            <p:cNvPr id="9"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0" name="TextBox 9"/>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cxnSp>
        <p:nvCxnSpPr>
          <p:cNvPr id="11" name="直接箭头连接符 10"/>
          <p:cNvCxnSpPr/>
          <p:nvPr/>
        </p:nvCxnSpPr>
        <p:spPr bwMode="auto">
          <a:xfrm flipV="1">
            <a:off x="3714744" y="2000240"/>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flipV="1">
            <a:off x="4786314" y="2214554"/>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bwMode="auto">
          <a:xfrm rot="16200000" flipH="1">
            <a:off x="2678891" y="3321845"/>
            <a:ext cx="428629" cy="35718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22"/>
                                        </p:tgtEl>
                                        <p:attrNameLst>
                                          <p:attrName>style.visibility</p:attrName>
                                        </p:attrNameLst>
                                      </p:cBhvr>
                                      <p:to>
                                        <p:strVal val="visible"/>
                                      </p:to>
                                    </p:set>
                                    <p:animEffect transition="in" filter="wipe(left)">
                                      <p:cBhvr>
                                        <p:cTn id="7" dur="500"/>
                                        <p:tgtEl>
                                          <p:spTgt spid="593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93924"/>
                                        </p:tgtEl>
                                        <p:attrNameLst>
                                          <p:attrName>style.visibility</p:attrName>
                                        </p:attrNameLst>
                                      </p:cBhvr>
                                      <p:to>
                                        <p:strVal val="visible"/>
                                      </p:to>
                                    </p:set>
                                    <p:animEffect transition="in" filter="wipe(left)">
                                      <p:cBhvr>
                                        <p:cTn id="15" dur="500"/>
                                        <p:tgtEl>
                                          <p:spTgt spid="59392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3925"/>
                                        </p:tgtEl>
                                        <p:attrNameLst>
                                          <p:attrName>style.visibility</p:attrName>
                                        </p:attrNameLst>
                                      </p:cBhvr>
                                      <p:to>
                                        <p:strVal val="visible"/>
                                      </p:to>
                                    </p:set>
                                    <p:animEffect transition="in" filter="wipe(left)">
                                      <p:cBhvr>
                                        <p:cTn id="22" dur="500"/>
                                        <p:tgtEl>
                                          <p:spTgt spid="593925"/>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93926"/>
                                        </p:tgtEl>
                                        <p:attrNameLst>
                                          <p:attrName>style.visibility</p:attrName>
                                        </p:attrNameLst>
                                      </p:cBhvr>
                                      <p:to>
                                        <p:strVal val="visible"/>
                                      </p:to>
                                    </p:set>
                                    <p:animEffect transition="in" filter="wipe(left)">
                                      <p:cBhvr>
                                        <p:cTn id="29" dur="5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nimBg="1"/>
      <p:bldP spid="593924" grpId="0" animBg="1"/>
      <p:bldP spid="593925" grpId="0" animBg="1"/>
      <p:bldP spid="5939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366" y="597883"/>
            <a:ext cx="4915159" cy="5670175"/>
          </a:xfrm>
          <a:prstGeom prst="rect">
            <a:avLst/>
          </a:prstGeom>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218" name="Rectangle 2"/>
          <p:cNvSpPr>
            <a:spLocks noGrp="1" noChangeArrowheads="1"/>
          </p:cNvSpPr>
          <p:nvPr>
            <p:ph type="title"/>
          </p:nvPr>
        </p:nvSpPr>
        <p:spPr>
          <a:xfrm>
            <a:off x="505677" y="914400"/>
            <a:ext cx="2743200" cy="2887579"/>
          </a:xfrm>
        </p:spPr>
        <p:txBody>
          <a:bodyPr vert="horz" lIns="91440" tIns="45720" rIns="91440" bIns="45720" rtlCol="0" anchor="b">
            <a:normAutofit/>
          </a:bodyPr>
          <a:lstStyle/>
          <a:p>
            <a:pPr>
              <a:lnSpc>
                <a:spcPct val="90000"/>
              </a:lnSpc>
            </a:pPr>
            <a:r>
              <a:rPr lang="zh-CN" altLang="en-US" sz="4200" kern="1200">
                <a:solidFill>
                  <a:schemeClr val="bg1"/>
                </a:solidFill>
                <a:latin typeface="+mj-lt"/>
                <a:ea typeface="+mj-ea"/>
                <a:cs typeface="+mj-cs"/>
              </a:rPr>
              <a:t>课程结构图</a:t>
            </a:r>
            <a:endParaRPr lang="en-US" altLang="zh-CN" sz="4200" kern="1200">
              <a:solidFill>
                <a:schemeClr val="bg1"/>
              </a:solidFill>
              <a:latin typeface="+mj-lt"/>
              <a:ea typeface="+mj-ea"/>
              <a:cs typeface="+mj-cs"/>
            </a:endParaRPr>
          </a:p>
        </p:txBody>
      </p:sp>
      <p:sp>
        <p:nvSpPr>
          <p:cNvPr id="6" name="灯片编号占位符 5"/>
          <p:cNvSpPr>
            <a:spLocks noGrp="1"/>
          </p:cNvSpPr>
          <p:nvPr>
            <p:ph type="sldNum" sz="quarter" idx="12"/>
          </p:nvPr>
        </p:nvSpPr>
        <p:spPr>
          <a:xfrm>
            <a:off x="7493266" y="6356350"/>
            <a:ext cx="1022083" cy="365125"/>
          </a:xfrm>
        </p:spPr>
        <p:txBody>
          <a:bodyPr vert="horz" lIns="91440" tIns="45720" rIns="91440" bIns="45720" rtlCol="0" anchor="ctr">
            <a:normAutofit/>
          </a:bodyPr>
          <a:lstStyle/>
          <a:p>
            <a:pPr>
              <a:spcAft>
                <a:spcPts val="600"/>
              </a:spcAft>
              <a:defRPr/>
            </a:pPr>
            <a:fld id="{9394C29D-ED0C-453C-8BBC-C52F19F5BA76}" type="slidenum">
              <a:rPr lang="en-US" altLang="zh-CN" smtClean="0">
                <a:latin typeface="+mn-lt"/>
                <a:ea typeface="+mn-ea"/>
              </a:rPr>
              <a:pPr>
                <a:spcAft>
                  <a:spcPts val="600"/>
                </a:spcAft>
                <a:defRPr/>
              </a:pPr>
              <a:t>3</a:t>
            </a:fld>
            <a:r>
              <a:rPr lang="en-US" altLang="zh-CN">
                <a:latin typeface="+mn-lt"/>
                <a:ea typeface="+mn-ea"/>
              </a:rPr>
              <a:t>/46</a:t>
            </a:r>
          </a:p>
        </p:txBody>
      </p:sp>
    </p:spTree>
    <p:extLst>
      <p:ext uri="{BB962C8B-B14F-4D97-AF65-F5344CB8AC3E}">
        <p14:creationId xmlns:p14="http://schemas.microsoft.com/office/powerpoint/2010/main" val="4143502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17" name="Rectangle 17"/>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en-US" altLang="zh-CN" b="1" dirty="0"/>
              <a:t>Java</a:t>
            </a:r>
            <a:r>
              <a:rPr lang="zh-CN" altLang="en-US" b="1" dirty="0"/>
              <a:t>程序的结构 </a:t>
            </a:r>
          </a:p>
        </p:txBody>
      </p:sp>
      <p:sp>
        <p:nvSpPr>
          <p:cNvPr id="588803" name="AutoShape 3"/>
          <p:cNvSpPr>
            <a:spLocks noGrp="1" noChangeArrowheads="1"/>
          </p:cNvSpPr>
          <p:nvPr>
            <p:ph idx="1"/>
          </p:nvPr>
        </p:nvSpPr>
        <p:spPr>
          <a:xfrm>
            <a:off x="857224" y="2205045"/>
            <a:ext cx="7645398" cy="19383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a:lnSpc>
                <a:spcPct val="130000"/>
              </a:lnSpc>
              <a:spcBef>
                <a:spcPct val="0"/>
              </a:spcBef>
              <a:buClr>
                <a:schemeClr val="folHlink"/>
              </a:buClr>
              <a:buSzPct val="60000"/>
              <a:buFont typeface="Wingdings" pitchFamily="2" charset="2"/>
              <a:buNone/>
              <a:defRPr/>
            </a:pPr>
            <a:r>
              <a:rPr lang="en-US" altLang="zh-CN" sz="1800" kern="1200" dirty="0" smtClean="0">
                <a:solidFill>
                  <a:srgbClr val="0000FF"/>
                </a:solidFill>
                <a:latin typeface="Arial" charset="0"/>
                <a:ea typeface="黑体" pitchFamily="2" charset="-122"/>
                <a:cs typeface="Times New Roman" pitchFamily="18" charset="0"/>
              </a:rPr>
              <a:t>public class </a:t>
            </a:r>
            <a:r>
              <a:rPr lang="en-US" altLang="zh-CN" sz="1800" kern="1200" dirty="0" err="1" smtClean="0">
                <a:solidFill>
                  <a:schemeClr val="accent5">
                    <a:lumMod val="10000"/>
                  </a:schemeClr>
                </a:solidFill>
                <a:ea typeface="黑体" pitchFamily="2" charset="-122"/>
              </a:rPr>
              <a:t>HelloWorld</a:t>
            </a:r>
            <a:r>
              <a:rPr lang="en-US" altLang="zh-CN" sz="1800" kern="1200" dirty="0" smtClean="0">
                <a:solidFill>
                  <a:schemeClr val="accent5">
                    <a:lumMod val="10000"/>
                  </a:schemeClr>
                </a:solidFill>
                <a:ea typeface="黑体" pitchFamily="2" charset="-122"/>
              </a:rPr>
              <a:t>   {</a:t>
            </a:r>
          </a:p>
          <a:p>
            <a:pPr marL="0" indent="0" defTabSz="381000">
              <a:lnSpc>
                <a:spcPct val="130000"/>
              </a:lnSpc>
              <a:spcBef>
                <a:spcPct val="0"/>
              </a:spcBef>
              <a:buClr>
                <a:schemeClr val="folHlink"/>
              </a:buClr>
              <a:buSzPct val="60000"/>
              <a:buFont typeface="Wingdings" pitchFamily="2" charset="2"/>
              <a:buNone/>
              <a:defRPr/>
            </a:pPr>
            <a:r>
              <a:rPr lang="en-US" altLang="zh-CN" sz="1800" kern="1200" dirty="0" smtClean="0">
                <a:solidFill>
                  <a:schemeClr val="accent5">
                    <a:lumMod val="10000"/>
                  </a:schemeClr>
                </a:solidFill>
                <a:ea typeface="黑体" pitchFamily="2" charset="-122"/>
              </a:rPr>
              <a:t>	</a:t>
            </a:r>
            <a:r>
              <a:rPr lang="en-US" altLang="zh-CN" sz="1800" kern="1200" dirty="0" smtClean="0">
                <a:solidFill>
                  <a:srgbClr val="0000FF"/>
                </a:solidFill>
                <a:latin typeface="Arial" charset="0"/>
                <a:ea typeface="黑体" pitchFamily="2" charset="-122"/>
                <a:cs typeface="Times New Roman" pitchFamily="18" charset="0"/>
              </a:rPr>
              <a:t>public static void </a:t>
            </a:r>
            <a:r>
              <a:rPr lang="en-US" altLang="zh-CN" sz="1800" kern="1200" dirty="0" smtClean="0">
                <a:solidFill>
                  <a:schemeClr val="accent5">
                    <a:lumMod val="10000"/>
                  </a:schemeClr>
                </a:solidFill>
                <a:ea typeface="黑体" pitchFamily="2" charset="-122"/>
              </a:rPr>
              <a:t>main(String[ ] </a:t>
            </a:r>
            <a:r>
              <a:rPr lang="en-US" altLang="zh-CN" sz="1800" kern="1200" dirty="0" err="1" smtClean="0">
                <a:solidFill>
                  <a:schemeClr val="accent5">
                    <a:lumMod val="10000"/>
                  </a:schemeClr>
                </a:solidFill>
                <a:ea typeface="黑体" pitchFamily="2" charset="-122"/>
              </a:rPr>
              <a:t>args</a:t>
            </a:r>
            <a:r>
              <a:rPr lang="en-US" altLang="zh-CN" sz="1800" kern="1200" dirty="0" smtClean="0">
                <a:solidFill>
                  <a:schemeClr val="accent5">
                    <a:lumMod val="10000"/>
                  </a:schemeClr>
                </a:solidFill>
                <a:ea typeface="黑体" pitchFamily="2" charset="-122"/>
              </a:rPr>
              <a:t> )  {</a:t>
            </a:r>
          </a:p>
          <a:p>
            <a:pPr marL="0" indent="0" defTabSz="381000">
              <a:lnSpc>
                <a:spcPct val="130000"/>
              </a:lnSpc>
              <a:spcBef>
                <a:spcPct val="0"/>
              </a:spcBef>
              <a:buClr>
                <a:schemeClr val="folHlink"/>
              </a:buClr>
              <a:buSzPct val="60000"/>
              <a:buFont typeface="Wingdings" pitchFamily="2" charset="2"/>
              <a:buNone/>
              <a:defRPr/>
            </a:pPr>
            <a:r>
              <a:rPr lang="en-US" altLang="zh-CN" sz="1800" kern="1200" dirty="0" smtClean="0">
                <a:solidFill>
                  <a:schemeClr val="accent5">
                    <a:lumMod val="10000"/>
                  </a:schemeClr>
                </a:solidFill>
                <a:ea typeface="黑体" pitchFamily="2" charset="-122"/>
              </a:rPr>
              <a:t>		</a:t>
            </a:r>
            <a:r>
              <a:rPr lang="en-US" altLang="zh-CN" sz="1800" kern="1200" dirty="0" err="1" smtClean="0">
                <a:solidFill>
                  <a:schemeClr val="accent5">
                    <a:lumMod val="10000"/>
                  </a:schemeClr>
                </a:solidFill>
                <a:ea typeface="黑体" pitchFamily="2" charset="-122"/>
              </a:rPr>
              <a:t>System.out.println</a:t>
            </a:r>
            <a:r>
              <a:rPr lang="en-US" altLang="zh-CN" sz="1800" kern="1200" dirty="0" smtClean="0">
                <a:solidFill>
                  <a:schemeClr val="accent5">
                    <a:lumMod val="10000"/>
                  </a:schemeClr>
                </a:solidFill>
                <a:ea typeface="黑体" pitchFamily="2" charset="-122"/>
              </a:rPr>
              <a:t>("Hello  World!!!");</a:t>
            </a:r>
          </a:p>
          <a:p>
            <a:pPr marL="0" indent="0" defTabSz="381000">
              <a:lnSpc>
                <a:spcPct val="130000"/>
              </a:lnSpc>
              <a:spcBef>
                <a:spcPct val="0"/>
              </a:spcBef>
              <a:buClr>
                <a:schemeClr val="folHlink"/>
              </a:buClr>
              <a:buSzPct val="60000"/>
              <a:buFont typeface="Wingdings" pitchFamily="2" charset="2"/>
              <a:buNone/>
              <a:defRPr/>
            </a:pPr>
            <a:r>
              <a:rPr lang="en-US" altLang="zh-CN" sz="1800" kern="1200" dirty="0" smtClean="0">
                <a:solidFill>
                  <a:schemeClr val="accent5">
                    <a:lumMod val="10000"/>
                  </a:schemeClr>
                </a:solidFill>
                <a:ea typeface="黑体" pitchFamily="2" charset="-122"/>
              </a:rPr>
              <a:t>	}</a:t>
            </a:r>
          </a:p>
          <a:p>
            <a:pPr marL="0" indent="0" defTabSz="381000">
              <a:lnSpc>
                <a:spcPct val="130000"/>
              </a:lnSpc>
              <a:spcBef>
                <a:spcPct val="0"/>
              </a:spcBef>
              <a:buClr>
                <a:schemeClr val="folHlink"/>
              </a:buClr>
              <a:buSzPct val="60000"/>
              <a:buFont typeface="Wingdings" pitchFamily="2" charset="2"/>
              <a:buNone/>
              <a:defRPr/>
            </a:pPr>
            <a:r>
              <a:rPr lang="en-US" altLang="zh-CN" sz="1800" kern="1200" dirty="0" smtClean="0">
                <a:solidFill>
                  <a:schemeClr val="accent5">
                    <a:lumMod val="10000"/>
                  </a:schemeClr>
                </a:solidFill>
                <a:ea typeface="黑体" pitchFamily="2" charset="-122"/>
              </a:rPr>
              <a:t>}</a:t>
            </a:r>
            <a:endParaRPr lang="en-US" altLang="zh-CN" sz="1800" kern="1200" dirty="0">
              <a:solidFill>
                <a:schemeClr val="accent5">
                  <a:lumMod val="10000"/>
                </a:schemeClr>
              </a:solidFill>
              <a:ea typeface="黑体" pitchFamily="2" charset="-122"/>
            </a:endParaRPr>
          </a:p>
        </p:txBody>
      </p:sp>
      <p:sp>
        <p:nvSpPr>
          <p:cNvPr id="27" name="灯片编号占位符 26"/>
          <p:cNvSpPr>
            <a:spLocks noGrp="1"/>
          </p:cNvSpPr>
          <p:nvPr>
            <p:ph type="sldNum" sz="quarter" idx="12"/>
          </p:nvPr>
        </p:nvSpPr>
        <p:spPr/>
        <p:txBody>
          <a:bodyPr/>
          <a:lstStyle/>
          <a:p>
            <a:pPr>
              <a:defRPr/>
            </a:pPr>
            <a:fld id="{9394C29D-ED0C-453C-8BBC-C52F19F5BA76}" type="slidenum">
              <a:rPr lang="zh-CN" altLang="en-US" smtClean="0"/>
              <a:pPr>
                <a:defRPr/>
              </a:pPr>
              <a:t>30</a:t>
            </a:fld>
            <a:r>
              <a:rPr lang="en-US" altLang="zh-CN" smtClean="0"/>
              <a:t>/46</a:t>
            </a:r>
            <a:endParaRPr lang="zh-CN" altLang="en-US" dirty="0"/>
          </a:p>
        </p:txBody>
      </p:sp>
      <p:sp>
        <p:nvSpPr>
          <p:cNvPr id="588804" name="AutoShape 4"/>
          <p:cNvSpPr>
            <a:spLocks noChangeArrowheads="1"/>
          </p:cNvSpPr>
          <p:nvPr/>
        </p:nvSpPr>
        <p:spPr bwMode="auto">
          <a:xfrm>
            <a:off x="930194" y="1357298"/>
            <a:ext cx="916092" cy="408623"/>
          </a:xfrm>
          <a:prstGeom prst="wedgeRoundRectCallout">
            <a:avLst>
              <a:gd name="adj1" fmla="val 2994"/>
              <a:gd name="adj2" fmla="val 4967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关键字</a:t>
            </a:r>
          </a:p>
        </p:txBody>
      </p:sp>
      <p:sp>
        <p:nvSpPr>
          <p:cNvPr id="588805" name="AutoShape 5"/>
          <p:cNvSpPr>
            <a:spLocks noChangeArrowheads="1"/>
          </p:cNvSpPr>
          <p:nvPr/>
        </p:nvSpPr>
        <p:spPr bwMode="auto">
          <a:xfrm>
            <a:off x="2501830" y="1214422"/>
            <a:ext cx="2533285" cy="408623"/>
          </a:xfrm>
          <a:prstGeom prst="wedgeRoundRectCallout">
            <a:avLst>
              <a:gd name="adj1" fmla="val 674"/>
              <a:gd name="adj2" fmla="val 50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类名与文件名完全一样</a:t>
            </a:r>
          </a:p>
        </p:txBody>
      </p:sp>
      <p:sp>
        <p:nvSpPr>
          <p:cNvPr id="588806" name="AutoShape 6"/>
          <p:cNvSpPr>
            <a:spLocks noChangeArrowheads="1"/>
          </p:cNvSpPr>
          <p:nvPr/>
        </p:nvSpPr>
        <p:spPr bwMode="auto">
          <a:xfrm>
            <a:off x="6413473" y="2428868"/>
            <a:ext cx="2631301" cy="776383"/>
          </a:xfrm>
          <a:prstGeom prst="wedgeRoundRectCallout">
            <a:avLst>
              <a:gd name="adj1" fmla="val -50538"/>
              <a:gd name="adj2" fmla="val -980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main()</a:t>
            </a:r>
            <a:r>
              <a:rPr lang="zh-CN" altLang="en-US" b="1" kern="0" dirty="0" smtClean="0">
                <a:solidFill>
                  <a:schemeClr val="bg1"/>
                </a:solidFill>
                <a:latin typeface="Arial"/>
                <a:ea typeface="黑体"/>
              </a:rPr>
              <a:t>方法是</a:t>
            </a:r>
            <a:endParaRPr lang="en-US" altLang="zh-CN" b="1" kern="0" dirty="0" smtClean="0">
              <a:solidFill>
                <a:schemeClr val="bg1"/>
              </a:solidFill>
              <a:latin typeface="Arial"/>
              <a:ea typeface="黑体"/>
            </a:endParaRPr>
          </a:p>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Java</a:t>
            </a:r>
            <a:r>
              <a:rPr lang="zh-CN" altLang="en-US" b="1" kern="0" dirty="0" smtClean="0">
                <a:solidFill>
                  <a:schemeClr val="bg1"/>
                </a:solidFill>
                <a:latin typeface="Arial"/>
                <a:ea typeface="黑体"/>
              </a:rPr>
              <a:t>程序执行的入口点</a:t>
            </a:r>
          </a:p>
        </p:txBody>
      </p:sp>
      <p:sp>
        <p:nvSpPr>
          <p:cNvPr id="588807" name="AutoShape 7"/>
          <p:cNvSpPr>
            <a:spLocks noChangeArrowheads="1"/>
          </p:cNvSpPr>
          <p:nvPr/>
        </p:nvSpPr>
        <p:spPr bwMode="auto">
          <a:xfrm>
            <a:off x="1073070" y="4429132"/>
            <a:ext cx="2844038" cy="408623"/>
          </a:xfrm>
          <a:prstGeom prst="wedgeRoundRectCallout">
            <a:avLst>
              <a:gd name="adj1" fmla="val -127"/>
              <a:gd name="adj2" fmla="val -4899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 </a:t>
            </a:r>
            <a:r>
              <a:rPr lang="zh-CN" altLang="en-US" b="1" kern="0" dirty="0" smtClean="0">
                <a:solidFill>
                  <a:schemeClr val="bg1"/>
                </a:solidFill>
                <a:latin typeface="Arial"/>
                <a:ea typeface="黑体"/>
              </a:rPr>
              <a:t>和 </a:t>
            </a:r>
            <a:r>
              <a:rPr lang="en-US" altLang="zh-CN" b="1" kern="0" dirty="0" smtClean="0">
                <a:solidFill>
                  <a:schemeClr val="bg1"/>
                </a:solidFill>
                <a:latin typeface="Arial"/>
                <a:ea typeface="黑体"/>
              </a:rPr>
              <a:t>}</a:t>
            </a:r>
            <a:r>
              <a:rPr lang="zh-CN" altLang="en-US" b="1" kern="0" dirty="0" smtClean="0">
                <a:solidFill>
                  <a:schemeClr val="bg1"/>
                </a:solidFill>
                <a:latin typeface="Arial"/>
                <a:ea typeface="黑体"/>
              </a:rPr>
              <a:t>一一对应，缺一不可</a:t>
            </a:r>
          </a:p>
        </p:txBody>
      </p:sp>
      <p:sp>
        <p:nvSpPr>
          <p:cNvPr id="588808" name="AutoShape 8"/>
          <p:cNvSpPr>
            <a:spLocks noChangeArrowheads="1"/>
          </p:cNvSpPr>
          <p:nvPr/>
        </p:nvSpPr>
        <p:spPr bwMode="auto">
          <a:xfrm>
            <a:off x="5000628" y="1948807"/>
            <a:ext cx="2997797" cy="408623"/>
          </a:xfrm>
          <a:prstGeom prst="wedgeRoundRectCallout">
            <a:avLst>
              <a:gd name="adj1" fmla="val 297"/>
              <a:gd name="adj2" fmla="val 4987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main()</a:t>
            </a:r>
            <a:r>
              <a:rPr lang="zh-CN" altLang="en-US" b="1" kern="0" dirty="0" smtClean="0">
                <a:solidFill>
                  <a:schemeClr val="bg1"/>
                </a:solidFill>
                <a:latin typeface="Arial"/>
                <a:ea typeface="黑体"/>
              </a:rPr>
              <a:t>方法四要素必不可少</a:t>
            </a:r>
          </a:p>
        </p:txBody>
      </p:sp>
      <p:sp>
        <p:nvSpPr>
          <p:cNvPr id="588809" name="AutoShape 9"/>
          <p:cNvSpPr>
            <a:spLocks noChangeArrowheads="1"/>
          </p:cNvSpPr>
          <p:nvPr/>
        </p:nvSpPr>
        <p:spPr bwMode="auto">
          <a:xfrm>
            <a:off x="2986035" y="4000504"/>
            <a:ext cx="2063919" cy="408623"/>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从控制台输出信息</a:t>
            </a:r>
          </a:p>
        </p:txBody>
      </p:sp>
      <p:sp>
        <p:nvSpPr>
          <p:cNvPr id="588810" name="Rectangle 10"/>
          <p:cNvSpPr>
            <a:spLocks noChangeArrowheads="1"/>
          </p:cNvSpPr>
          <p:nvPr/>
        </p:nvSpPr>
        <p:spPr bwMode="auto">
          <a:xfrm>
            <a:off x="2287516" y="2214554"/>
            <a:ext cx="1357321" cy="358775"/>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588811" name="Rectangle 11"/>
          <p:cNvSpPr>
            <a:spLocks noChangeArrowheads="1"/>
          </p:cNvSpPr>
          <p:nvPr/>
        </p:nvSpPr>
        <p:spPr bwMode="auto">
          <a:xfrm>
            <a:off x="1215946" y="2643182"/>
            <a:ext cx="785818" cy="358775"/>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588812" name="Rectangle 12"/>
          <p:cNvSpPr>
            <a:spLocks noChangeArrowheads="1"/>
          </p:cNvSpPr>
          <p:nvPr/>
        </p:nvSpPr>
        <p:spPr bwMode="auto">
          <a:xfrm>
            <a:off x="2001764" y="2643182"/>
            <a:ext cx="642942" cy="358775"/>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588813" name="Rectangle 13"/>
          <p:cNvSpPr>
            <a:spLocks noChangeArrowheads="1"/>
          </p:cNvSpPr>
          <p:nvPr/>
        </p:nvSpPr>
        <p:spPr bwMode="auto">
          <a:xfrm>
            <a:off x="2644706" y="2643182"/>
            <a:ext cx="571504" cy="358775"/>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588814" name="Rectangle 14"/>
          <p:cNvSpPr>
            <a:spLocks noChangeArrowheads="1"/>
          </p:cNvSpPr>
          <p:nvPr/>
        </p:nvSpPr>
        <p:spPr bwMode="auto">
          <a:xfrm>
            <a:off x="3846462" y="2643182"/>
            <a:ext cx="1512888" cy="358775"/>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588815" name="Rectangle 15"/>
          <p:cNvSpPr>
            <a:spLocks noChangeArrowheads="1"/>
          </p:cNvSpPr>
          <p:nvPr/>
        </p:nvSpPr>
        <p:spPr bwMode="auto">
          <a:xfrm>
            <a:off x="1573136" y="3000372"/>
            <a:ext cx="4248150" cy="358775"/>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grpSp>
        <p:nvGrpSpPr>
          <p:cNvPr id="2" name="组合 16"/>
          <p:cNvGrpSpPr/>
          <p:nvPr/>
        </p:nvGrpSpPr>
        <p:grpSpPr>
          <a:xfrm>
            <a:off x="71406" y="857232"/>
            <a:ext cx="1000132" cy="446983"/>
            <a:chOff x="1000100" y="3235185"/>
            <a:chExt cx="1000132" cy="446983"/>
          </a:xfrm>
        </p:grpSpPr>
        <p:pic>
          <p:nvPicPr>
            <p:cNvPr id="18" name="Picture 11" descr="E:\设计支持\模板设计\FX.png"/>
            <p:cNvPicPr>
              <a:picLocks noChangeAspect="1" noChangeArrowheads="1"/>
            </p:cNvPicPr>
            <p:nvPr/>
          </p:nvPicPr>
          <p:blipFill>
            <a:blip r:embed="rId3"/>
            <a:srcRect/>
            <a:stretch>
              <a:fillRect/>
            </a:stretch>
          </p:blipFill>
          <p:spPr bwMode="auto">
            <a:xfrm>
              <a:off x="1000100" y="3235185"/>
              <a:ext cx="398223" cy="446983"/>
            </a:xfrm>
            <a:prstGeom prst="rect">
              <a:avLst/>
            </a:prstGeom>
            <a:noFill/>
          </p:spPr>
        </p:pic>
        <p:sp>
          <p:nvSpPr>
            <p:cNvPr id="19" name="TextBox 18"/>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分析</a:t>
              </a:r>
              <a:endParaRPr lang="zh-CN" altLang="en-US" sz="2000" b="1" dirty="0">
                <a:solidFill>
                  <a:schemeClr val="tx1"/>
                </a:solidFill>
                <a:latin typeface="黑体" pitchFamily="49" charset="-122"/>
                <a:ea typeface="黑体" pitchFamily="49" charset="-122"/>
              </a:endParaRPr>
            </a:p>
          </p:txBody>
        </p:sp>
      </p:grpSp>
      <p:cxnSp>
        <p:nvCxnSpPr>
          <p:cNvPr id="20" name="直接箭头连接符 19"/>
          <p:cNvCxnSpPr/>
          <p:nvPr/>
        </p:nvCxnSpPr>
        <p:spPr bwMode="auto">
          <a:xfrm rot="16200000" flipV="1">
            <a:off x="1353662" y="1995080"/>
            <a:ext cx="428628" cy="103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bwMode="auto">
          <a:xfrm rot="5400000" flipH="1" flipV="1">
            <a:off x="3050314" y="1630351"/>
            <a:ext cx="428628" cy="5969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bwMode="auto">
          <a:xfrm flipV="1">
            <a:off x="4502094" y="2357430"/>
            <a:ext cx="500066" cy="1428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bwMode="auto">
          <a:xfrm flipV="1">
            <a:off x="5716540" y="2786414"/>
            <a:ext cx="714380" cy="59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bwMode="auto">
          <a:xfrm rot="16200000" flipH="1">
            <a:off x="3798856" y="3632172"/>
            <a:ext cx="500066" cy="2365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bwMode="auto">
          <a:xfrm rot="16200000" flipH="1">
            <a:off x="1031768" y="4072651"/>
            <a:ext cx="357190"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8804"/>
                                        </p:tgtEl>
                                        <p:attrNameLst>
                                          <p:attrName>style.visibility</p:attrName>
                                        </p:attrNameLst>
                                      </p:cBhvr>
                                      <p:to>
                                        <p:strVal val="visible"/>
                                      </p:to>
                                    </p:set>
                                    <p:animEffect transition="in" filter="wipe(left)">
                                      <p:cBhvr>
                                        <p:cTn id="10" dur="500"/>
                                        <p:tgtEl>
                                          <p:spTgt spid="5888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88810"/>
                                        </p:tgtEl>
                                        <p:attrNameLst>
                                          <p:attrName>style.visibility</p:attrName>
                                        </p:attrNameLst>
                                      </p:cBhvr>
                                      <p:to>
                                        <p:strVal val="visible"/>
                                      </p:to>
                                    </p:set>
                                    <p:animEffect transition="in" filter="wipe(left)">
                                      <p:cBhvr>
                                        <p:cTn id="13" dur="500"/>
                                        <p:tgtEl>
                                          <p:spTgt spid="58881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88805"/>
                                        </p:tgtEl>
                                        <p:attrNameLst>
                                          <p:attrName>style.visibility</p:attrName>
                                        </p:attrNameLst>
                                      </p:cBhvr>
                                      <p:to>
                                        <p:strVal val="visible"/>
                                      </p:to>
                                    </p:set>
                                    <p:animEffect transition="in" filter="wipe(left)">
                                      <p:cBhvr>
                                        <p:cTn id="20" dur="500"/>
                                        <p:tgtEl>
                                          <p:spTgt spid="588805"/>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88807"/>
                                        </p:tgtEl>
                                        <p:attrNameLst>
                                          <p:attrName>style.visibility</p:attrName>
                                        </p:attrNameLst>
                                      </p:cBhvr>
                                      <p:to>
                                        <p:strVal val="visible"/>
                                      </p:to>
                                    </p:set>
                                    <p:animEffect transition="in" filter="wipe(left)">
                                      <p:cBhvr>
                                        <p:cTn id="27" dur="500"/>
                                        <p:tgtEl>
                                          <p:spTgt spid="5888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88806"/>
                                        </p:tgtEl>
                                        <p:attrNameLst>
                                          <p:attrName>style.visibility</p:attrName>
                                        </p:attrNameLst>
                                      </p:cBhvr>
                                      <p:to>
                                        <p:strVal val="visible"/>
                                      </p:to>
                                    </p:set>
                                    <p:animEffect transition="in" filter="wipe(left)">
                                      <p:cBhvr>
                                        <p:cTn id="36" dur="500"/>
                                        <p:tgtEl>
                                          <p:spTgt spid="588806"/>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588811"/>
                                        </p:tgtEl>
                                        <p:attrNameLst>
                                          <p:attrName>style.visibility</p:attrName>
                                        </p:attrNameLst>
                                      </p:cBhvr>
                                      <p:to>
                                        <p:strVal val="visible"/>
                                      </p:to>
                                    </p:set>
                                    <p:animEffect transition="in" filter="wipe(left)">
                                      <p:cBhvr>
                                        <p:cTn id="40" dur="500"/>
                                        <p:tgtEl>
                                          <p:spTgt spid="588811"/>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588812"/>
                                        </p:tgtEl>
                                        <p:attrNameLst>
                                          <p:attrName>style.visibility</p:attrName>
                                        </p:attrNameLst>
                                      </p:cBhvr>
                                      <p:to>
                                        <p:strVal val="visible"/>
                                      </p:to>
                                    </p:set>
                                    <p:animEffect transition="in" filter="wipe(left)">
                                      <p:cBhvr>
                                        <p:cTn id="44" dur="500"/>
                                        <p:tgtEl>
                                          <p:spTgt spid="588812"/>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588813"/>
                                        </p:tgtEl>
                                        <p:attrNameLst>
                                          <p:attrName>style.visibility</p:attrName>
                                        </p:attrNameLst>
                                      </p:cBhvr>
                                      <p:to>
                                        <p:strVal val="visible"/>
                                      </p:to>
                                    </p:set>
                                    <p:animEffect transition="in" filter="wipe(left)">
                                      <p:cBhvr>
                                        <p:cTn id="48" dur="500"/>
                                        <p:tgtEl>
                                          <p:spTgt spid="588813"/>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588814"/>
                                        </p:tgtEl>
                                        <p:attrNameLst>
                                          <p:attrName>style.visibility</p:attrName>
                                        </p:attrNameLst>
                                      </p:cBhvr>
                                      <p:to>
                                        <p:strVal val="visible"/>
                                      </p:to>
                                    </p:set>
                                    <p:animEffect transition="in" filter="wipe(left)">
                                      <p:cBhvr>
                                        <p:cTn id="52" dur="500"/>
                                        <p:tgtEl>
                                          <p:spTgt spid="588814"/>
                                        </p:tgtEl>
                                      </p:cBhvr>
                                    </p:animEffect>
                                  </p:childTnLst>
                                </p:cTn>
                              </p:par>
                            </p:childTnLst>
                          </p:cTn>
                        </p:par>
                        <p:par>
                          <p:cTn id="53" fill="hold">
                            <p:stCondLst>
                              <p:cond delay="30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88808"/>
                                        </p:tgtEl>
                                        <p:attrNameLst>
                                          <p:attrName>style.visibility</p:attrName>
                                        </p:attrNameLst>
                                      </p:cBhvr>
                                      <p:to>
                                        <p:strVal val="visible"/>
                                      </p:to>
                                    </p:set>
                                    <p:animEffect transition="in" filter="wipe(left)">
                                      <p:cBhvr>
                                        <p:cTn id="59" dur="500"/>
                                        <p:tgtEl>
                                          <p:spTgt spid="58880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88815"/>
                                        </p:tgtEl>
                                        <p:attrNameLst>
                                          <p:attrName>style.visibility</p:attrName>
                                        </p:attrNameLst>
                                      </p:cBhvr>
                                      <p:to>
                                        <p:strVal val="visible"/>
                                      </p:to>
                                    </p:set>
                                    <p:animEffect transition="in" filter="wipe(left)">
                                      <p:cBhvr>
                                        <p:cTn id="64" dur="500"/>
                                        <p:tgtEl>
                                          <p:spTgt spid="588815"/>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88809"/>
                                        </p:tgtEl>
                                        <p:attrNameLst>
                                          <p:attrName>style.visibility</p:attrName>
                                        </p:attrNameLst>
                                      </p:cBhvr>
                                      <p:to>
                                        <p:strVal val="visible"/>
                                      </p:to>
                                    </p:set>
                                    <p:animEffect transition="in" filter="wipe(left)">
                                      <p:cBhvr>
                                        <p:cTn id="71" dur="500"/>
                                        <p:tgtEl>
                                          <p:spTgt spid="58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animBg="1"/>
      <p:bldP spid="588805" grpId="0" animBg="1"/>
      <p:bldP spid="588806" grpId="0" animBg="1"/>
      <p:bldP spid="588807" grpId="0" animBg="1"/>
      <p:bldP spid="588808" grpId="0" animBg="1"/>
      <p:bldP spid="588809" grpId="0" animBg="1"/>
      <p:bldP spid="588810" grpId="0" animBg="1"/>
      <p:bldP spid="588811" grpId="0" animBg="1"/>
      <p:bldP spid="588812" grpId="0" animBg="1"/>
      <p:bldP spid="588813" grpId="0" animBg="1"/>
      <p:bldP spid="588814" grpId="0" animBg="1"/>
      <p:bldP spid="5888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dirty="0"/>
              <a:t>从控制台输出信息</a:t>
            </a:r>
            <a:r>
              <a:rPr lang="en-US" altLang="zh-CN" b="1" dirty="0"/>
              <a:t>2-1</a:t>
            </a:r>
          </a:p>
        </p:txBody>
      </p:sp>
      <p:sp>
        <p:nvSpPr>
          <p:cNvPr id="608259" name="Rectangle 3"/>
          <p:cNvSpPr>
            <a:spLocks noGrp="1" noChangeArrowheads="1"/>
          </p:cNvSpPr>
          <p:nvPr>
            <p:ph idx="1"/>
          </p:nvPr>
        </p:nvSpPr>
        <p:spPr/>
        <p:txBody>
          <a:bodyPr/>
          <a:lstStyle/>
          <a:p>
            <a:pPr>
              <a:lnSpc>
                <a:spcPct val="115000"/>
              </a:lnSpc>
            </a:pPr>
            <a:r>
              <a:rPr lang="en-US" altLang="zh-CN" dirty="0" err="1"/>
              <a:t>System.out.println</a:t>
            </a:r>
            <a:r>
              <a:rPr lang="en-US" altLang="zh-CN" dirty="0"/>
              <a:t> </a:t>
            </a:r>
            <a:r>
              <a:rPr lang="en-US" altLang="zh-CN" dirty="0" smtClean="0"/>
              <a:t>()</a:t>
            </a:r>
          </a:p>
        </p:txBody>
      </p:sp>
      <p:sp>
        <p:nvSpPr>
          <p:cNvPr id="16" name="灯片编号占位符 15"/>
          <p:cNvSpPr>
            <a:spLocks noGrp="1"/>
          </p:cNvSpPr>
          <p:nvPr>
            <p:ph type="sldNum" sz="quarter" idx="12"/>
          </p:nvPr>
        </p:nvSpPr>
        <p:spPr/>
        <p:txBody>
          <a:bodyPr/>
          <a:lstStyle/>
          <a:p>
            <a:pPr>
              <a:defRPr/>
            </a:pPr>
            <a:fld id="{9394C29D-ED0C-453C-8BBC-C52F19F5BA76}" type="slidenum">
              <a:rPr lang="zh-CN" altLang="en-US" smtClean="0"/>
              <a:pPr>
                <a:defRPr/>
              </a:pPr>
              <a:t>31</a:t>
            </a:fld>
            <a:r>
              <a:rPr lang="en-US" altLang="zh-CN" smtClean="0"/>
              <a:t>/46</a:t>
            </a:r>
            <a:endParaRPr lang="zh-CN" altLang="en-US" dirty="0"/>
          </a:p>
        </p:txBody>
      </p:sp>
      <p:sp>
        <p:nvSpPr>
          <p:cNvPr id="608260" name="AutoShape 4"/>
          <p:cNvSpPr>
            <a:spLocks noChangeArrowheads="1"/>
          </p:cNvSpPr>
          <p:nvPr/>
        </p:nvSpPr>
        <p:spPr bwMode="auto">
          <a:xfrm>
            <a:off x="1193670" y="2188502"/>
            <a:ext cx="4302129" cy="41498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itchFamily="2" charset="2"/>
              <a:buNone/>
              <a:defRPr/>
            </a:pPr>
            <a:r>
              <a:rPr lang="en-US" altLang="zh-CN" b="1" dirty="0" err="1" smtClean="0">
                <a:solidFill>
                  <a:schemeClr val="accent5">
                    <a:lumMod val="10000"/>
                  </a:schemeClr>
                </a:solidFill>
                <a:latin typeface="+mn-lt"/>
              </a:rPr>
              <a:t>System.out.println</a:t>
            </a:r>
            <a:r>
              <a:rPr lang="en-US" altLang="zh-CN" b="1" dirty="0">
                <a:solidFill>
                  <a:schemeClr val="accent5">
                    <a:lumMod val="10000"/>
                  </a:schemeClr>
                </a:solidFill>
                <a:latin typeface="+mn-lt"/>
              </a:rPr>
              <a:t>("Hello  World</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608261" name="AutoShape 5"/>
          <p:cNvSpPr>
            <a:spLocks noChangeArrowheads="1"/>
          </p:cNvSpPr>
          <p:nvPr/>
        </p:nvSpPr>
        <p:spPr bwMode="auto">
          <a:xfrm>
            <a:off x="1214414" y="3714752"/>
            <a:ext cx="4302129" cy="41498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itchFamily="2" charset="2"/>
              <a:buNone/>
              <a:defRPr/>
            </a:pPr>
            <a:r>
              <a:rPr lang="en-US" altLang="zh-CN" b="1" dirty="0" err="1" smtClean="0">
                <a:solidFill>
                  <a:schemeClr val="accent5">
                    <a:lumMod val="10000"/>
                  </a:schemeClr>
                </a:solidFill>
                <a:latin typeface="+mn-lt"/>
              </a:rPr>
              <a:t>System.out.print</a:t>
            </a:r>
            <a:r>
              <a:rPr lang="en-US" altLang="zh-CN" b="1" dirty="0">
                <a:solidFill>
                  <a:schemeClr val="accent5">
                    <a:lumMod val="10000"/>
                  </a:schemeClr>
                </a:solidFill>
                <a:latin typeface="+mn-lt"/>
              </a:rPr>
              <a:t>("Hello  World</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608263" name="AutoShape 7"/>
          <p:cNvSpPr>
            <a:spLocks noChangeArrowheads="1"/>
          </p:cNvSpPr>
          <p:nvPr/>
        </p:nvSpPr>
        <p:spPr bwMode="gray">
          <a:xfrm>
            <a:off x="1285852" y="5514682"/>
            <a:ext cx="6643734" cy="628962"/>
          </a:xfrm>
          <a:prstGeom prst="flowChartAlternateProcess">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marL="285750" indent="-285750" algn="l" eaLnBrk="0" hangingPunct="0">
              <a:buClr>
                <a:srgbClr val="233DA9"/>
              </a:buClr>
              <a:buSzPct val="80000"/>
              <a:defRPr/>
            </a:pPr>
            <a:r>
              <a:rPr lang="en-US" altLang="zh-CN" b="1" dirty="0" err="1"/>
              <a:t>System.out.println</a:t>
            </a:r>
            <a:r>
              <a:rPr lang="en-US" altLang="zh-CN" b="1" dirty="0"/>
              <a:t>()</a:t>
            </a:r>
            <a:r>
              <a:rPr lang="zh-CN" altLang="en-US" b="1" dirty="0"/>
              <a:t>和</a:t>
            </a:r>
            <a:r>
              <a:rPr lang="en-US" altLang="zh-CN" b="1" dirty="0" err="1"/>
              <a:t>System.out.print</a:t>
            </a:r>
            <a:r>
              <a:rPr lang="en-US" altLang="zh-CN" b="1" dirty="0"/>
              <a:t>()</a:t>
            </a:r>
            <a:r>
              <a:rPr lang="zh-CN" altLang="en-US" b="1" dirty="0"/>
              <a:t>有什么区别呢？ </a:t>
            </a:r>
            <a:endParaRPr lang="en-US" altLang="zh-CN" b="1" dirty="0"/>
          </a:p>
        </p:txBody>
      </p:sp>
      <p:sp>
        <p:nvSpPr>
          <p:cNvPr id="608264" name="AutoShape 8"/>
          <p:cNvSpPr>
            <a:spLocks noChangeArrowheads="1"/>
          </p:cNvSpPr>
          <p:nvPr/>
        </p:nvSpPr>
        <p:spPr bwMode="auto">
          <a:xfrm>
            <a:off x="5530523" y="2643182"/>
            <a:ext cx="2581816" cy="776383"/>
          </a:xfrm>
          <a:prstGeom prst="wedgeRoundRectCallout">
            <a:avLst>
              <a:gd name="adj1" fmla="val 653"/>
              <a:gd name="adj2" fmla="val -4831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打印完引号中的信息后</a:t>
            </a:r>
            <a:endParaRPr lang="en-US" altLang="zh-CN" b="1" kern="0" dirty="0" smtClean="0">
              <a:solidFill>
                <a:schemeClr val="bg1"/>
              </a:solidFill>
              <a:latin typeface="Arial"/>
              <a:ea typeface="黑体"/>
            </a:endParaRPr>
          </a:p>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会自动换行</a:t>
            </a:r>
          </a:p>
        </p:txBody>
      </p:sp>
      <p:sp>
        <p:nvSpPr>
          <p:cNvPr id="608265" name="AutoShape 9"/>
          <p:cNvSpPr>
            <a:spLocks noChangeArrowheads="1"/>
          </p:cNvSpPr>
          <p:nvPr/>
        </p:nvSpPr>
        <p:spPr bwMode="auto">
          <a:xfrm>
            <a:off x="5572132" y="4286256"/>
            <a:ext cx="3302076" cy="408623"/>
          </a:xfrm>
          <a:prstGeom prst="wedgeRoundRectCallout">
            <a:avLst>
              <a:gd name="adj1" fmla="val 64"/>
              <a:gd name="adj2" fmla="val -5299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打印输出信息后不会自动换行 </a:t>
            </a:r>
          </a:p>
        </p:txBody>
      </p:sp>
      <p:grpSp>
        <p:nvGrpSpPr>
          <p:cNvPr id="2" name="组合 9"/>
          <p:cNvGrpSpPr/>
          <p:nvPr/>
        </p:nvGrpSpPr>
        <p:grpSpPr>
          <a:xfrm>
            <a:off x="71406" y="5429264"/>
            <a:ext cx="986586" cy="422603"/>
            <a:chOff x="1000100" y="1173499"/>
            <a:chExt cx="986586" cy="422603"/>
          </a:xfrm>
        </p:grpSpPr>
        <p:pic>
          <p:nvPicPr>
            <p:cNvPr id="11" name="Picture 5" descr="E:\设计支持\模板设计\WT.png"/>
            <p:cNvPicPr>
              <a:picLocks noChangeAspect="1" noChangeArrowheads="1"/>
            </p:cNvPicPr>
            <p:nvPr/>
          </p:nvPicPr>
          <p:blipFill>
            <a:blip r:embed="rId2"/>
            <a:srcRect/>
            <a:stretch>
              <a:fillRect/>
            </a:stretch>
          </p:blipFill>
          <p:spPr bwMode="auto">
            <a:xfrm>
              <a:off x="1000100" y="1173499"/>
              <a:ext cx="414476" cy="422603"/>
            </a:xfrm>
            <a:prstGeom prst="rect">
              <a:avLst/>
            </a:prstGeom>
            <a:noFill/>
          </p:spPr>
        </p:pic>
        <p:sp>
          <p:nvSpPr>
            <p:cNvPr id="12" name="TextBox 11"/>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cxnSp>
        <p:nvCxnSpPr>
          <p:cNvPr id="13" name="直接箭头连接符 12"/>
          <p:cNvCxnSpPr/>
          <p:nvPr/>
        </p:nvCxnSpPr>
        <p:spPr bwMode="auto">
          <a:xfrm>
            <a:off x="5429256" y="2357430"/>
            <a:ext cx="357190"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bwMode="auto">
          <a:xfrm>
            <a:off x="5214942" y="4143380"/>
            <a:ext cx="357190" cy="286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Rectangle 3"/>
          <p:cNvSpPr txBox="1">
            <a:spLocks noChangeArrowheads="1"/>
          </p:cNvSpPr>
          <p:nvPr/>
        </p:nvSpPr>
        <p:spPr bwMode="auto">
          <a:xfrm>
            <a:off x="785786" y="3000373"/>
            <a:ext cx="8208963" cy="7858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5000"/>
              </a:lnSpc>
              <a:spcBef>
                <a:spcPct val="20000"/>
              </a:spcBef>
              <a:spcAft>
                <a:spcPct val="0"/>
              </a:spcAft>
              <a:buClr>
                <a:schemeClr val="tx2"/>
              </a:buClr>
              <a:buSzPct val="80000"/>
              <a:buFontTx/>
              <a:buBlip>
                <a:blip r:embed="rId3"/>
              </a:buBlip>
              <a:tabLst/>
              <a:defRPr/>
            </a:pP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System.out.print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08264"/>
                                        </p:tgtEl>
                                        <p:attrNameLst>
                                          <p:attrName>style.visibility</p:attrName>
                                        </p:attrNameLst>
                                      </p:cBhvr>
                                      <p:to>
                                        <p:strVal val="visible"/>
                                      </p:to>
                                    </p:set>
                                    <p:animEffect transition="in" filter="wipe(left)">
                                      <p:cBhvr>
                                        <p:cTn id="13" dur="500"/>
                                        <p:tgtEl>
                                          <p:spTgt spid="60826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8265"/>
                                        </p:tgtEl>
                                        <p:attrNameLst>
                                          <p:attrName>style.visibility</p:attrName>
                                        </p:attrNameLst>
                                      </p:cBhvr>
                                      <p:to>
                                        <p:strVal val="visible"/>
                                      </p:to>
                                    </p:set>
                                    <p:animEffect transition="in" filter="wipe(left)">
                                      <p:cBhvr>
                                        <p:cTn id="16" dur="500"/>
                                        <p:tgtEl>
                                          <p:spTgt spid="608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4" grpId="0" animBg="1"/>
      <p:bldP spid="6082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sz="3600" b="1" dirty="0"/>
              <a:t>从控制台输出信息</a:t>
            </a:r>
            <a:r>
              <a:rPr lang="en-US" altLang="zh-CN" sz="3600" b="1" dirty="0"/>
              <a:t>2-2</a:t>
            </a:r>
          </a:p>
        </p:txBody>
      </p:sp>
      <p:sp>
        <p:nvSpPr>
          <p:cNvPr id="609283" name="Rectangle 3"/>
          <p:cNvSpPr>
            <a:spLocks noGrp="1" noChangeArrowheads="1"/>
          </p:cNvSpPr>
          <p:nvPr>
            <p:ph idx="1"/>
          </p:nvPr>
        </p:nvSpPr>
        <p:spPr/>
        <p:txBody>
          <a:bodyPr/>
          <a:lstStyle/>
          <a:p>
            <a:pPr>
              <a:lnSpc>
                <a:spcPct val="115000"/>
              </a:lnSpc>
            </a:pPr>
            <a:r>
              <a:rPr lang="zh-CN" altLang="en-US" dirty="0"/>
              <a:t>如何</a:t>
            </a:r>
            <a:r>
              <a:rPr lang="zh-CN" altLang="en-US" dirty="0" smtClean="0"/>
              <a:t>使下面</a:t>
            </a:r>
            <a:r>
              <a:rPr lang="en-US" altLang="zh-CN" dirty="0" smtClean="0"/>
              <a:t>2</a:t>
            </a:r>
            <a:r>
              <a:rPr lang="zh-CN" altLang="en-US" dirty="0" smtClean="0"/>
              <a:t>个语句达到</a:t>
            </a:r>
            <a:r>
              <a:rPr lang="zh-CN" altLang="en-US" dirty="0"/>
              <a:t>同样的效果？ </a:t>
            </a:r>
          </a:p>
        </p:txBody>
      </p:sp>
      <p:sp>
        <p:nvSpPr>
          <p:cNvPr id="609285" name="AutoShape 5"/>
          <p:cNvSpPr>
            <a:spLocks noChangeArrowheads="1"/>
          </p:cNvSpPr>
          <p:nvPr/>
        </p:nvSpPr>
        <p:spPr bwMode="auto">
          <a:xfrm>
            <a:off x="1801816" y="4608008"/>
            <a:ext cx="6127770"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algn="l" defTabSz="381000">
              <a:lnSpc>
                <a:spcPct val="130000"/>
              </a:lnSpc>
              <a:buClr>
                <a:schemeClr val="folHlink"/>
              </a:buClr>
              <a:buSzPct val="60000"/>
              <a:buFont typeface="Wingdings" pitchFamily="2" charset="2"/>
              <a:buNone/>
              <a:defRPr/>
            </a:pPr>
            <a:r>
              <a:rPr lang="en-US" altLang="zh-CN" b="1" dirty="0">
                <a:solidFill>
                  <a:srgbClr val="0000FF"/>
                </a:solidFill>
                <a:cs typeface="Times New Roman" pitchFamily="18" charset="0"/>
              </a:rPr>
              <a:t>public class </a:t>
            </a:r>
            <a:r>
              <a:rPr lang="en-US" altLang="zh-CN" b="1" dirty="0" err="1">
                <a:solidFill>
                  <a:schemeClr val="accent5">
                    <a:lumMod val="10000"/>
                  </a:schemeClr>
                </a:solidFill>
                <a:latin typeface="+mn-lt"/>
              </a:rPr>
              <a:t>HelloWorld</a:t>
            </a:r>
            <a:r>
              <a:rPr lang="en-US" altLang="zh-CN" b="1" dirty="0">
                <a:solidFill>
                  <a:schemeClr val="accent5">
                    <a:lumMod val="10000"/>
                  </a:schemeClr>
                </a:solidFill>
                <a:latin typeface="+mn-lt"/>
              </a:rPr>
              <a:t>{	</a:t>
            </a:r>
          </a:p>
          <a:p>
            <a:pPr marL="0" lvl="1" algn="l" defTabSz="381000">
              <a:lnSpc>
                <a:spcPct val="130000"/>
              </a:lnSpc>
              <a:buClr>
                <a:schemeClr val="folHlink"/>
              </a:buClr>
              <a:buSzPct val="60000"/>
              <a:buFont typeface="Wingdings" pitchFamily="2" charset="2"/>
              <a:buNone/>
              <a:defRPr/>
            </a:pPr>
            <a:r>
              <a:rPr lang="en-US" altLang="zh-CN" b="1" dirty="0">
                <a:solidFill>
                  <a:srgbClr val="0000FF"/>
                </a:solidFill>
                <a:cs typeface="Times New Roman" pitchFamily="18" charset="0"/>
              </a:rPr>
              <a:t>	public static void </a:t>
            </a:r>
            <a:r>
              <a:rPr lang="en-US" altLang="zh-CN" b="1" dirty="0">
                <a:solidFill>
                  <a:schemeClr val="accent5">
                    <a:lumMod val="10000"/>
                  </a:schemeClr>
                </a:solidFill>
                <a:latin typeface="+mn-lt"/>
              </a:rPr>
              <a:t>main(String[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a:t>
            </a:r>
          </a:p>
          <a:p>
            <a:pPr marL="0" lvl="1"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a:p>
            <a:pPr marL="0" lvl="1"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a:t>
            </a:r>
            <a:r>
              <a:rPr lang="en-US" altLang="zh-CN" b="1" dirty="0">
                <a:solidFill>
                  <a:schemeClr val="accent5">
                    <a:lumMod val="10000"/>
                  </a:schemeClr>
                </a:solidFill>
                <a:latin typeface="+mn-lt"/>
              </a:rPr>
              <a:t>("Hello  World!!!\n");</a:t>
            </a:r>
          </a:p>
          <a:p>
            <a:pPr marL="0" lvl="1"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p>
          <a:p>
            <a:pPr marL="0" lvl="1"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a:t>
            </a:r>
          </a:p>
        </p:txBody>
      </p:sp>
      <p:sp>
        <p:nvSpPr>
          <p:cNvPr id="609288" name="AutoShape 8"/>
          <p:cNvSpPr>
            <a:spLocks noChangeArrowheads="1"/>
          </p:cNvSpPr>
          <p:nvPr/>
        </p:nvSpPr>
        <p:spPr bwMode="auto">
          <a:xfrm>
            <a:off x="5072066" y="6072206"/>
            <a:ext cx="3302076" cy="408623"/>
          </a:xfrm>
          <a:prstGeom prst="wedgeRoundRectCallout">
            <a:avLst>
              <a:gd name="adj1" fmla="val -2457"/>
              <a:gd name="adj2" fmla="val -5174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打印输出信息后将会自动换行 </a:t>
            </a:r>
          </a:p>
        </p:txBody>
      </p:sp>
      <p:sp>
        <p:nvSpPr>
          <p:cNvPr id="609291" name="Rectangle 11"/>
          <p:cNvSpPr>
            <a:spLocks noChangeArrowheads="1"/>
          </p:cNvSpPr>
          <p:nvPr/>
        </p:nvSpPr>
        <p:spPr bwMode="auto">
          <a:xfrm>
            <a:off x="795366" y="2632078"/>
            <a:ext cx="7848600" cy="1296988"/>
          </a:xfrm>
          <a:prstGeom prst="rect">
            <a:avLst/>
          </a:prstGeom>
          <a:noFill/>
          <a:ln w="9525">
            <a:noFill/>
            <a:miter lim="800000"/>
            <a:headEnd/>
            <a:tailEnd/>
          </a:ln>
          <a:effectLst/>
        </p:spPr>
        <p:txBody>
          <a:bodyPr/>
          <a:lstStyle/>
          <a:p>
            <a:pPr marL="342900" indent="-342900" algn="l">
              <a:lnSpc>
                <a:spcPct val="115000"/>
              </a:lnSpc>
              <a:spcBef>
                <a:spcPct val="20000"/>
              </a:spcBef>
              <a:buClr>
                <a:schemeClr val="tx2"/>
              </a:buClr>
              <a:buSzPct val="80000"/>
              <a:buBlip>
                <a:blip r:embed="rId2"/>
              </a:buBlip>
            </a:pPr>
            <a:r>
              <a:rPr lang="zh-CN" altLang="en-US" sz="2800" b="1" dirty="0">
                <a:latin typeface="+mn-lt"/>
                <a:ea typeface="+mn-ea"/>
              </a:rPr>
              <a:t>使用转义符</a:t>
            </a:r>
            <a:r>
              <a:rPr lang="en-US" altLang="zh-CN" sz="2800" b="1" dirty="0">
                <a:latin typeface="+mn-lt"/>
                <a:ea typeface="+mn-ea"/>
              </a:rPr>
              <a:t> </a:t>
            </a:r>
          </a:p>
        </p:txBody>
      </p:sp>
      <p:grpSp>
        <p:nvGrpSpPr>
          <p:cNvPr id="2" name="组合 10"/>
          <p:cNvGrpSpPr/>
          <p:nvPr/>
        </p:nvGrpSpPr>
        <p:grpSpPr>
          <a:xfrm>
            <a:off x="127078" y="2285992"/>
            <a:ext cx="1000132" cy="446983"/>
            <a:chOff x="1000100" y="3235185"/>
            <a:chExt cx="1000132" cy="446983"/>
          </a:xfrm>
        </p:grpSpPr>
        <p:pic>
          <p:nvPicPr>
            <p:cNvPr id="12" name="Picture 11" descr="E:\设计支持\模板设计\FX.png"/>
            <p:cNvPicPr>
              <a:picLocks noChangeAspect="1" noChangeArrowheads="1"/>
            </p:cNvPicPr>
            <p:nvPr/>
          </p:nvPicPr>
          <p:blipFill>
            <a:blip r:embed="rId3"/>
            <a:srcRect/>
            <a:stretch>
              <a:fillRect/>
            </a:stretch>
          </p:blipFill>
          <p:spPr bwMode="auto">
            <a:xfrm>
              <a:off x="1000100" y="3235185"/>
              <a:ext cx="398223" cy="446983"/>
            </a:xfrm>
            <a:prstGeom prst="rect">
              <a:avLst/>
            </a:prstGeom>
            <a:noFill/>
          </p:spPr>
        </p:pic>
        <p:sp>
          <p:nvSpPr>
            <p:cNvPr id="13" name="TextBox 12"/>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分析</a:t>
              </a:r>
              <a:endParaRPr lang="zh-CN" altLang="en-US" sz="2000" b="1" dirty="0">
                <a:solidFill>
                  <a:schemeClr val="tx1"/>
                </a:solidFill>
                <a:latin typeface="黑体" pitchFamily="49" charset="-122"/>
                <a:ea typeface="黑体" pitchFamily="49" charset="-122"/>
              </a:endParaRPr>
            </a:p>
          </p:txBody>
        </p:sp>
      </p:grpSp>
      <p:grpSp>
        <p:nvGrpSpPr>
          <p:cNvPr id="3" name="组合 13"/>
          <p:cNvGrpSpPr/>
          <p:nvPr/>
        </p:nvGrpSpPr>
        <p:grpSpPr>
          <a:xfrm>
            <a:off x="140624" y="857232"/>
            <a:ext cx="986586" cy="422603"/>
            <a:chOff x="1000100" y="1173499"/>
            <a:chExt cx="986586" cy="422603"/>
          </a:xfrm>
        </p:grpSpPr>
        <p:pic>
          <p:nvPicPr>
            <p:cNvPr id="15" name="Picture 5" descr="E:\设计支持\模板设计\WT.png"/>
            <p:cNvPicPr>
              <a:picLocks noChangeAspect="1" noChangeArrowheads="1"/>
            </p:cNvPicPr>
            <p:nvPr/>
          </p:nvPicPr>
          <p:blipFill>
            <a:blip r:embed="rId4"/>
            <a:srcRect/>
            <a:stretch>
              <a:fillRect/>
            </a:stretch>
          </p:blipFill>
          <p:spPr bwMode="auto">
            <a:xfrm>
              <a:off x="1000100" y="1173499"/>
              <a:ext cx="414476" cy="422603"/>
            </a:xfrm>
            <a:prstGeom prst="rect">
              <a:avLst/>
            </a:prstGeom>
            <a:noFill/>
          </p:spPr>
        </p:pic>
        <p:sp>
          <p:nvSpPr>
            <p:cNvPr id="16" name="TextBox 15"/>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grpSp>
        <p:nvGrpSpPr>
          <p:cNvPr id="4" name="组合 16"/>
          <p:cNvGrpSpPr/>
          <p:nvPr/>
        </p:nvGrpSpPr>
        <p:grpSpPr>
          <a:xfrm>
            <a:off x="127078" y="4214818"/>
            <a:ext cx="1000132" cy="414475"/>
            <a:chOff x="1000100" y="2528843"/>
            <a:chExt cx="1000132" cy="414475"/>
          </a:xfrm>
        </p:grpSpPr>
        <p:pic>
          <p:nvPicPr>
            <p:cNvPr id="18" name="Picture 8" descr="E:\设计支持\模板设计\sl.png"/>
            <p:cNvPicPr>
              <a:picLocks noChangeAspect="1" noChangeArrowheads="1"/>
            </p:cNvPicPr>
            <p:nvPr/>
          </p:nvPicPr>
          <p:blipFill>
            <a:blip r:embed="rId5"/>
            <a:srcRect/>
            <a:stretch>
              <a:fillRect/>
            </a:stretch>
          </p:blipFill>
          <p:spPr bwMode="auto">
            <a:xfrm>
              <a:off x="1000100" y="2528843"/>
              <a:ext cx="446984" cy="414475"/>
            </a:xfrm>
            <a:prstGeom prst="rect">
              <a:avLst/>
            </a:prstGeom>
            <a:noFill/>
          </p:spPr>
        </p:pic>
        <p:sp>
          <p:nvSpPr>
            <p:cNvPr id="19" name="TextBox 18"/>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cxnSp>
        <p:nvCxnSpPr>
          <p:cNvPr id="20" name="直接箭头连接符 19"/>
          <p:cNvCxnSpPr/>
          <p:nvPr/>
        </p:nvCxnSpPr>
        <p:spPr bwMode="auto">
          <a:xfrm>
            <a:off x="5351990" y="5786454"/>
            <a:ext cx="428628"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1" name="灯片编号占位符 13"/>
          <p:cNvSpPr txBox="1">
            <a:spLocks/>
          </p:cNvSpPr>
          <p:nvPr/>
        </p:nvSpPr>
        <p:spPr>
          <a:xfrm>
            <a:off x="6938963" y="6421438"/>
            <a:ext cx="2133600" cy="365125"/>
          </a:xfrm>
          <a:prstGeom prst="rect">
            <a:avLst/>
          </a:prstGeom>
        </p:spPr>
        <p:txBody>
          <a:bodyPr/>
          <a:lstStyle/>
          <a:p>
            <a:pPr marL="0" marR="0" lvl="0" indent="0" algn="r" defTabSz="914400" eaLnBrk="1" latinLnBrk="0" hangingPunct="1">
              <a:lnSpc>
                <a:spcPct val="100000"/>
              </a:lnSpc>
              <a:buClrTx/>
              <a:buSzTx/>
              <a:buFontTx/>
              <a:buNone/>
              <a:tabLst/>
              <a:defRPr/>
            </a:pPr>
            <a:fld id="{9394C29D-ED0C-453C-8BBC-C52F19F5BA76}" type="slidenum">
              <a:rPr lang="zh-CN" altLang="en-US" sz="1200" smtClean="0"/>
              <a:pPr marL="0" marR="0" lvl="0" indent="0" algn="r" defTabSz="914400" eaLnBrk="1" latinLnBrk="0" hangingPunct="1">
                <a:lnSpc>
                  <a:spcPct val="100000"/>
                </a:lnSpc>
                <a:buClrTx/>
                <a:buSzTx/>
                <a:buFontTx/>
                <a:buNone/>
                <a:tabLst/>
                <a:defRPr/>
              </a:pPr>
              <a:t>32</a:t>
            </a:fld>
            <a:r>
              <a:rPr lang="en-US" altLang="zh-CN" sz="1200" dirty="0" smtClean="0"/>
              <a:t>/45</a:t>
            </a:r>
            <a:endParaRPr lang="zh-CN" altLang="en-US" sz="1200" dirty="0"/>
          </a:p>
        </p:txBody>
      </p:sp>
      <p:sp>
        <p:nvSpPr>
          <p:cNvPr id="24" name="AutoShape 5"/>
          <p:cNvSpPr>
            <a:spLocks noChangeArrowheads="1"/>
          </p:cNvSpPr>
          <p:nvPr/>
        </p:nvSpPr>
        <p:spPr bwMode="auto">
          <a:xfrm>
            <a:off x="3347864" y="2171856"/>
            <a:ext cx="6127770"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algn="l" defTabSz="381000">
              <a:lnSpc>
                <a:spcPct val="130000"/>
              </a:lnSpc>
              <a:buClr>
                <a:schemeClr val="folHlink"/>
              </a:buClr>
              <a:buSzPct val="60000"/>
              <a:defRPr/>
            </a:pPr>
            <a:r>
              <a:rPr lang="en-US" altLang="zh-CN" b="1" dirty="0" err="1" smtClean="0">
                <a:solidFill>
                  <a:schemeClr val="accent5">
                    <a:lumMod val="10000"/>
                  </a:schemeClr>
                </a:solidFill>
                <a:latin typeface="+mn-lt"/>
              </a:rPr>
              <a:t>System.out.println</a:t>
            </a:r>
            <a:r>
              <a:rPr lang="en-US" altLang="zh-CN" b="1" dirty="0" smtClean="0">
                <a:solidFill>
                  <a:schemeClr val="accent5">
                    <a:lumMod val="10000"/>
                  </a:schemeClr>
                </a:solidFill>
                <a:latin typeface="+mn-lt"/>
              </a:rPr>
              <a:t>()</a:t>
            </a:r>
          </a:p>
          <a:p>
            <a:pPr marL="0" lvl="1" algn="l" defTabSz="381000">
              <a:lnSpc>
                <a:spcPct val="130000"/>
              </a:lnSpc>
              <a:buClr>
                <a:schemeClr val="folHlink"/>
              </a:buClr>
              <a:buSzPct val="60000"/>
              <a:defRPr/>
            </a:pPr>
            <a:r>
              <a:rPr lang="en-US" altLang="zh-CN" b="1" dirty="0" err="1" smtClean="0">
                <a:solidFill>
                  <a:schemeClr val="accent5">
                    <a:lumMod val="10000"/>
                  </a:schemeClr>
                </a:solidFill>
                <a:latin typeface="+mn-lt"/>
              </a:rPr>
              <a:t>System.out.print</a:t>
            </a:r>
            <a:r>
              <a:rPr lang="en-US" altLang="zh-CN" b="1" dirty="0" smtClean="0">
                <a:solidFill>
                  <a:schemeClr val="accent5">
                    <a:lumMod val="10000"/>
                  </a:schemeClr>
                </a:solidFill>
                <a:latin typeface="+mn-lt"/>
              </a:rPr>
              <a:t>()</a:t>
            </a:r>
            <a:endParaRPr lang="en-US" altLang="zh-CN" b="1" dirty="0">
              <a:solidFill>
                <a:schemeClr val="accent5">
                  <a:lumMod val="10000"/>
                </a:schemeClr>
              </a:solidFill>
              <a:latin typeface="+mn-lt"/>
            </a:endParaRPr>
          </a:p>
        </p:txBody>
      </p:sp>
      <p:graphicFrame>
        <p:nvGraphicFramePr>
          <p:cNvPr id="22" name="Group 29"/>
          <p:cNvGraphicFramePr>
            <a:graphicFrameLocks noGrp="1"/>
          </p:cNvGraphicFramePr>
          <p:nvPr/>
        </p:nvGraphicFramePr>
        <p:xfrm>
          <a:off x="1785918" y="3214686"/>
          <a:ext cx="6143668" cy="1267287"/>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186666">
                  <a:extLst>
                    <a:ext uri="{9D8B030D-6E8A-4147-A177-3AD203B41FA5}">
                      <a16:colId xmlns:a16="http://schemas.microsoft.com/office/drawing/2014/main" val="20000"/>
                    </a:ext>
                  </a:extLst>
                </a:gridCol>
                <a:gridCol w="4957002">
                  <a:extLst>
                    <a:ext uri="{9D8B030D-6E8A-4147-A177-3AD203B41FA5}">
                      <a16:colId xmlns:a16="http://schemas.microsoft.com/office/drawing/2014/main" val="20001"/>
                    </a:ext>
                  </a:extLst>
                </a:gridCol>
              </a:tblGrid>
              <a:tr h="37475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mn-lt"/>
                          <a:ea typeface="+mn-ea"/>
                        </a:rPr>
                        <a:t>转义符</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bg1"/>
                          </a:solidFill>
                          <a:effectLst/>
                          <a:latin typeface="+mn-lt"/>
                          <a:ea typeface="+mn-ea"/>
                        </a:rPr>
                        <a:t>说  明</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44369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mn-lt"/>
                          <a:ea typeface="+mn-ea"/>
                          <a:cs typeface="Times New Roman" pitchFamily="18" charset="0"/>
                        </a:rPr>
                        <a:t>\n</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mn-ea"/>
                        </a:rPr>
                        <a:t>将光标移动到下一行的第一格 </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42734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mn-lt"/>
                          <a:ea typeface="+mn-ea"/>
                          <a:cs typeface="Times New Roman" pitchFamily="18" charset="0"/>
                        </a:rPr>
                        <a:t>\t</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mn-lt"/>
                          <a:ea typeface="+mn-ea"/>
                        </a:rPr>
                        <a:t>将光标移到下一个水平制表位置 </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9291"/>
                                        </p:tgtEl>
                                        <p:attrNameLst>
                                          <p:attrName>style.visibility</p:attrName>
                                        </p:attrNameLst>
                                      </p:cBhvr>
                                      <p:to>
                                        <p:strVal val="visible"/>
                                      </p:to>
                                    </p:set>
                                    <p:animEffect transition="in" filter="wipe(left)">
                                      <p:cBhvr>
                                        <p:cTn id="10" dur="500"/>
                                        <p:tgtEl>
                                          <p:spTgt spid="60929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9285"/>
                                        </p:tgtEl>
                                        <p:attrNameLst>
                                          <p:attrName>style.visibility</p:attrName>
                                        </p:attrNameLst>
                                      </p:cBhvr>
                                      <p:to>
                                        <p:strVal val="visible"/>
                                      </p:to>
                                    </p:set>
                                    <p:animEffect transition="in" filter="wipe(left)">
                                      <p:cBhvr>
                                        <p:cTn id="22" dur="500"/>
                                        <p:tgtEl>
                                          <p:spTgt spid="60928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09288"/>
                                        </p:tgtEl>
                                        <p:attrNameLst>
                                          <p:attrName>style.visibility</p:attrName>
                                        </p:attrNameLst>
                                      </p:cBhvr>
                                      <p:to>
                                        <p:strVal val="visible"/>
                                      </p:to>
                                    </p:set>
                                    <p:animEffect transition="in" filter="wipe(left)">
                                      <p:cBhvr>
                                        <p:cTn id="29" dur="500"/>
                                        <p:tgtEl>
                                          <p:spTgt spid="609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5" grpId="0" animBg="1"/>
      <p:bldP spid="609288" grpId="0" animBg="1"/>
      <p:bldP spid="60929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idx="1"/>
          </p:nvPr>
        </p:nvSpPr>
        <p:spPr/>
        <p:txBody>
          <a:bodyPr/>
          <a:lstStyle/>
          <a:p>
            <a:pPr marL="342900" lvl="1" indent="-342900">
              <a:lnSpc>
                <a:spcPct val="90000"/>
              </a:lnSpc>
              <a:buSzPct val="80000"/>
              <a:buBlip>
                <a:blip r:embed="rId3"/>
              </a:buBlip>
            </a:pPr>
            <a:r>
              <a:rPr lang="zh-CN" altLang="en-US" sz="2800" dirty="0" smtClean="0">
                <a:cs typeface="+mn-cs"/>
              </a:rPr>
              <a:t>从</a:t>
            </a:r>
            <a:r>
              <a:rPr lang="zh-CN" altLang="en-US" sz="2800" dirty="0">
                <a:cs typeface="+mn-cs"/>
              </a:rPr>
              <a:t>控制台</a:t>
            </a:r>
            <a:r>
              <a:rPr lang="zh-CN" altLang="en-US" sz="2800" dirty="0" smtClean="0">
                <a:cs typeface="+mn-cs"/>
              </a:rPr>
              <a:t>打印输出张三的</a:t>
            </a:r>
            <a:r>
              <a:rPr lang="zh-CN" altLang="en-US" sz="2800" dirty="0">
                <a:cs typeface="+mn-cs"/>
              </a:rPr>
              <a:t>姓名和年龄</a:t>
            </a:r>
          </a:p>
          <a:p>
            <a:pPr lvl="1"/>
            <a:endParaRPr lang="zh-CN" altLang="en-US" sz="2800" dirty="0"/>
          </a:p>
          <a:p>
            <a:pPr lvl="1"/>
            <a:endParaRPr lang="zh-CN" altLang="en-US" dirty="0"/>
          </a:p>
          <a:p>
            <a:pPr lvl="1"/>
            <a:endParaRPr lang="zh-CN" altLang="en-US" dirty="0"/>
          </a:p>
          <a:p>
            <a:pPr lvl="1"/>
            <a:endParaRPr lang="zh-CN" altLang="en-US" dirty="0"/>
          </a:p>
          <a:p>
            <a:pPr lvl="1"/>
            <a:endParaRPr lang="zh-CN" altLang="en-US" dirty="0"/>
          </a:p>
          <a:p>
            <a:pPr marL="342900" lvl="1" indent="-342900">
              <a:lnSpc>
                <a:spcPct val="90000"/>
              </a:lnSpc>
              <a:buSzPct val="80000"/>
              <a:buBlip>
                <a:blip r:embed="rId3"/>
              </a:buBlip>
            </a:pPr>
            <a:r>
              <a:rPr lang="zh-CN" altLang="en-US" sz="2800" dirty="0" smtClean="0">
                <a:cs typeface="+mn-cs"/>
              </a:rPr>
              <a:t>从控制台</a:t>
            </a:r>
            <a:r>
              <a:rPr lang="zh-CN" altLang="en-US" sz="2800" dirty="0">
                <a:cs typeface="+mn-cs"/>
              </a:rPr>
              <a:t>打印输出“张三        </a:t>
            </a:r>
            <a:r>
              <a:rPr lang="en-US" altLang="zh-CN" sz="2800" dirty="0">
                <a:cs typeface="+mn-cs"/>
              </a:rPr>
              <a:t>18”</a:t>
            </a:r>
            <a:endParaRPr lang="zh-CN" altLang="en-US" sz="2800" dirty="0">
              <a:cs typeface="+mn-cs"/>
            </a:endParaRPr>
          </a:p>
        </p:txBody>
      </p:sp>
      <p:sp>
        <p:nvSpPr>
          <p:cNvPr id="17" name="灯片编号占位符 16"/>
          <p:cNvSpPr>
            <a:spLocks noGrp="1"/>
          </p:cNvSpPr>
          <p:nvPr>
            <p:ph type="sldNum" sz="quarter" idx="12"/>
          </p:nvPr>
        </p:nvSpPr>
        <p:spPr/>
        <p:txBody>
          <a:bodyPr/>
          <a:lstStyle/>
          <a:p>
            <a:pPr>
              <a:defRPr/>
            </a:pPr>
            <a:fld id="{9394C29D-ED0C-453C-8BBC-C52F19F5BA76}" type="slidenum">
              <a:rPr lang="zh-CN" altLang="en-US" smtClean="0"/>
              <a:pPr>
                <a:defRPr/>
              </a:pPr>
              <a:t>33</a:t>
            </a:fld>
            <a:r>
              <a:rPr lang="en-US" altLang="zh-CN" smtClean="0"/>
              <a:t>/46</a:t>
            </a:r>
            <a:endParaRPr lang="zh-CN" altLang="en-US" dirty="0"/>
          </a:p>
        </p:txBody>
      </p:sp>
      <p:sp>
        <p:nvSpPr>
          <p:cNvPr id="595972" name="AutoShape 4"/>
          <p:cNvSpPr>
            <a:spLocks noChangeArrowheads="1"/>
          </p:cNvSpPr>
          <p:nvPr/>
        </p:nvSpPr>
        <p:spPr bwMode="auto">
          <a:xfrm>
            <a:off x="1498601" y="2169372"/>
            <a:ext cx="3716342" cy="88947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723900">
              <a:lnSpc>
                <a:spcPct val="130000"/>
              </a:lnSpc>
              <a:buClr>
                <a:schemeClr val="folHlink"/>
              </a:buClr>
              <a:buSzPct val="60000"/>
              <a:tabLst>
                <a:tab pos="444500" algn="l"/>
              </a:tabLst>
              <a:defRPr/>
            </a:pPr>
            <a:r>
              <a:rPr lang="en-US" altLang="zh-CN" b="1" dirty="0" err="1" smtClean="0">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张三</a:t>
            </a:r>
            <a:r>
              <a:rPr lang="en-US" altLang="zh-CN" b="1" dirty="0">
                <a:solidFill>
                  <a:schemeClr val="accent5">
                    <a:lumMod val="10000"/>
                  </a:schemeClr>
                </a:solidFill>
                <a:latin typeface="+mn-lt"/>
              </a:rPr>
              <a:t>");</a:t>
            </a:r>
          </a:p>
          <a:p>
            <a:pPr lvl="1" indent="-457200" algn="l" defTabSz="723900">
              <a:lnSpc>
                <a:spcPct val="130000"/>
              </a:lnSpc>
              <a:buClr>
                <a:schemeClr val="folHlink"/>
              </a:buClr>
              <a:buSzPct val="60000"/>
              <a:tabLst>
                <a:tab pos="444500" algn="l"/>
              </a:tabLst>
              <a:defRPr/>
            </a:pPr>
            <a:r>
              <a:rPr lang="en-US" altLang="zh-CN" b="1" dirty="0">
                <a:solidFill>
                  <a:schemeClr val="accent5">
                    <a:lumMod val="10000"/>
                  </a:schemeClr>
                </a:solidFill>
                <a:latin typeface="+mn-lt"/>
              </a:rPr>
              <a:t>System.out.println("18");</a:t>
            </a:r>
          </a:p>
        </p:txBody>
      </p:sp>
      <p:sp>
        <p:nvSpPr>
          <p:cNvPr id="595973" name="AutoShape 5"/>
          <p:cNvSpPr>
            <a:spLocks noChangeArrowheads="1"/>
          </p:cNvSpPr>
          <p:nvPr/>
        </p:nvSpPr>
        <p:spPr bwMode="auto">
          <a:xfrm>
            <a:off x="1500167" y="3156797"/>
            <a:ext cx="3714776" cy="88947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rPr>
              <a:t>System.out.print</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张三</a:t>
            </a:r>
            <a:r>
              <a:rPr lang="en-US" altLang="zh-CN" b="1" dirty="0">
                <a:solidFill>
                  <a:schemeClr val="accent5">
                    <a:lumMod val="10000"/>
                  </a:schemeClr>
                </a:solidFill>
                <a:latin typeface="+mn-lt"/>
              </a:rPr>
              <a:t>\n");</a:t>
            </a:r>
          </a:p>
          <a:p>
            <a:pPr lvl="1" indent="-457200" algn="l"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rPr>
              <a:t>System.out.print</a:t>
            </a:r>
            <a:r>
              <a:rPr lang="en-US" altLang="zh-CN" b="1" dirty="0">
                <a:solidFill>
                  <a:schemeClr val="accent5">
                    <a:lumMod val="10000"/>
                  </a:schemeClr>
                </a:solidFill>
                <a:latin typeface="+mn-lt"/>
              </a:rPr>
              <a:t>("18");</a:t>
            </a:r>
          </a:p>
        </p:txBody>
      </p:sp>
      <p:sp>
        <p:nvSpPr>
          <p:cNvPr id="595974" name="AutoShape 6"/>
          <p:cNvSpPr>
            <a:spLocks noChangeArrowheads="1"/>
          </p:cNvSpPr>
          <p:nvPr/>
        </p:nvSpPr>
        <p:spPr bwMode="auto">
          <a:xfrm>
            <a:off x="5072066" y="2463059"/>
            <a:ext cx="2944386"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err="1" smtClean="0">
                <a:solidFill>
                  <a:schemeClr val="bg1"/>
                </a:solidFill>
                <a:latin typeface="Arial"/>
                <a:ea typeface="黑体"/>
              </a:rPr>
              <a:t>println</a:t>
            </a:r>
            <a:r>
              <a:rPr lang="en-US" altLang="zh-CN" b="1" kern="0" dirty="0" smtClean="0">
                <a:solidFill>
                  <a:schemeClr val="bg1"/>
                </a:solidFill>
                <a:latin typeface="Arial"/>
                <a:ea typeface="黑体"/>
              </a:rPr>
              <a:t>()</a:t>
            </a:r>
            <a:r>
              <a:rPr lang="zh-CN" altLang="en-US" b="1" kern="0" dirty="0" smtClean="0">
                <a:solidFill>
                  <a:schemeClr val="bg1"/>
                </a:solidFill>
                <a:latin typeface="Arial"/>
                <a:ea typeface="黑体"/>
              </a:rPr>
              <a:t>：输出信息并换行</a:t>
            </a:r>
          </a:p>
        </p:txBody>
      </p:sp>
      <p:sp>
        <p:nvSpPr>
          <p:cNvPr id="595975" name="AutoShape 7"/>
          <p:cNvSpPr>
            <a:spLocks noChangeArrowheads="1"/>
          </p:cNvSpPr>
          <p:nvPr/>
        </p:nvSpPr>
        <p:spPr bwMode="auto">
          <a:xfrm>
            <a:off x="5072066" y="3372697"/>
            <a:ext cx="3237298" cy="77638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print()</a:t>
            </a:r>
            <a:r>
              <a:rPr lang="zh-CN" altLang="en-US" b="1" kern="0" dirty="0" smtClean="0">
                <a:solidFill>
                  <a:schemeClr val="bg1"/>
                </a:solidFill>
                <a:latin typeface="Arial"/>
                <a:ea typeface="黑体"/>
              </a:rPr>
              <a:t>：输出信息，但不换行</a:t>
            </a:r>
          </a:p>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\n</a:t>
            </a:r>
            <a:r>
              <a:rPr lang="zh-CN" altLang="en-US" b="1" kern="0" dirty="0" smtClean="0">
                <a:solidFill>
                  <a:schemeClr val="bg1"/>
                </a:solidFill>
                <a:latin typeface="Arial"/>
                <a:ea typeface="黑体"/>
              </a:rPr>
              <a:t>：换行符</a:t>
            </a:r>
          </a:p>
        </p:txBody>
      </p:sp>
      <p:sp>
        <p:nvSpPr>
          <p:cNvPr id="595981" name="Rectangle 13"/>
          <p:cNvSpPr>
            <a:spLocks noChangeArrowheads="1"/>
          </p:cNvSpPr>
          <p:nvPr/>
        </p:nvSpPr>
        <p:spPr bwMode="auto">
          <a:xfrm>
            <a:off x="4321206" y="214290"/>
            <a:ext cx="4608512" cy="579437"/>
          </a:xfrm>
          <a:prstGeom prst="rect">
            <a:avLst/>
          </a:prstGeom>
          <a:noFill/>
          <a:ln w="9525" algn="ctr">
            <a:noFill/>
            <a:miter lim="800000"/>
            <a:headEnd/>
            <a:tailEnd/>
          </a:ln>
          <a:effectLst/>
        </p:spPr>
        <p:txBody>
          <a:bodyPr/>
          <a:lstStyle/>
          <a:p>
            <a:pPr algn="r"/>
            <a:r>
              <a:rPr lang="zh-CN" altLang="en-US" sz="3600" b="1" dirty="0" smtClean="0">
                <a:solidFill>
                  <a:schemeClr val="tx2">
                    <a:lumMod val="75000"/>
                  </a:schemeClr>
                </a:solidFill>
                <a:latin typeface="+mj-lt"/>
                <a:ea typeface="+mj-ea"/>
                <a:cs typeface="+mj-cs"/>
              </a:rPr>
              <a:t>小结</a:t>
            </a:r>
            <a:endParaRPr lang="zh-CN" altLang="en-US" sz="3600" b="1" dirty="0">
              <a:solidFill>
                <a:schemeClr val="tx2">
                  <a:lumMod val="75000"/>
                </a:schemeClr>
              </a:solidFill>
              <a:latin typeface="+mj-lt"/>
              <a:ea typeface="+mj-ea"/>
              <a:cs typeface="+mj-cs"/>
            </a:endParaRPr>
          </a:p>
        </p:txBody>
      </p:sp>
      <p:grpSp>
        <p:nvGrpSpPr>
          <p:cNvPr id="2" name="组合 12"/>
          <p:cNvGrpSpPr/>
          <p:nvPr/>
        </p:nvGrpSpPr>
        <p:grpSpPr>
          <a:xfrm>
            <a:off x="71406" y="857232"/>
            <a:ext cx="1502753" cy="400110"/>
            <a:chOff x="6641147" y="5088888"/>
            <a:chExt cx="1502753" cy="400110"/>
          </a:xfrm>
        </p:grpSpPr>
        <p:pic>
          <p:nvPicPr>
            <p:cNvPr id="14" name="Picture 3" descr="C:\Users\meng.zhang\Desktop\未命名-2.png"/>
            <p:cNvPicPr>
              <a:picLocks noChangeAspect="1" noChangeArrowheads="1"/>
            </p:cNvPicPr>
            <p:nvPr/>
          </p:nvPicPr>
          <p:blipFill>
            <a:blip r:embed="rId4"/>
            <a:srcRect/>
            <a:stretch>
              <a:fillRect/>
            </a:stretch>
          </p:blipFill>
          <p:spPr bwMode="auto">
            <a:xfrm>
              <a:off x="6641147" y="5098445"/>
              <a:ext cx="380996" cy="380996"/>
            </a:xfrm>
            <a:prstGeom prst="rect">
              <a:avLst/>
            </a:prstGeom>
            <a:noFill/>
          </p:spPr>
        </p:pic>
        <p:sp>
          <p:nvSpPr>
            <p:cNvPr id="15" name="TextBox 14"/>
            <p:cNvSpPr txBox="1"/>
            <p:nvPr/>
          </p:nvSpPr>
          <p:spPr>
            <a:xfrm>
              <a:off x="6855461" y="5088888"/>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dirty="0" smtClean="0">
                  <a:solidFill>
                    <a:schemeClr val="tx1"/>
                  </a:solidFill>
                  <a:latin typeface="黑体" pitchFamily="49" charset="-122"/>
                  <a:ea typeface="黑体" pitchFamily="49" charset="-122"/>
                </a:rPr>
                <a:t>现场编程</a:t>
              </a:r>
              <a:endParaRPr lang="zh-CN" altLang="en-US" sz="2000" b="1" dirty="0">
                <a:solidFill>
                  <a:schemeClr val="tx1"/>
                </a:solidFill>
                <a:latin typeface="黑体" pitchFamily="49" charset="-122"/>
                <a:ea typeface="黑体" pitchFamily="49" charset="-122"/>
              </a:endParaRPr>
            </a:p>
          </p:txBody>
        </p:sp>
      </p:grpSp>
      <p:sp>
        <p:nvSpPr>
          <p:cNvPr id="16" name="AutoShape 5"/>
          <p:cNvSpPr>
            <a:spLocks noChangeArrowheads="1"/>
          </p:cNvSpPr>
          <p:nvPr/>
        </p:nvSpPr>
        <p:spPr bwMode="auto">
          <a:xfrm>
            <a:off x="1500166" y="5163814"/>
            <a:ext cx="3714776" cy="53228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723900">
              <a:lnSpc>
                <a:spcPct val="130000"/>
              </a:lnSpc>
              <a:buClr>
                <a:schemeClr val="folHlink"/>
              </a:buClr>
              <a:buSzPct val="60000"/>
              <a:tabLst>
                <a:tab pos="444500" algn="l"/>
              </a:tabLst>
              <a:defRPr/>
            </a:pPr>
            <a:r>
              <a:rPr lang="en-US" altLang="zh-CN" b="1" dirty="0" err="1" smtClean="0">
                <a:solidFill>
                  <a:schemeClr val="accent5">
                    <a:lumMod val="10000"/>
                  </a:schemeClr>
                </a:solidFill>
              </a:rPr>
              <a:t>System.out.println</a:t>
            </a:r>
            <a:r>
              <a:rPr lang="en-US" altLang="zh-CN" b="1" dirty="0" smtClean="0">
                <a:solidFill>
                  <a:schemeClr val="accent5">
                    <a:lumMod val="10000"/>
                  </a:schemeClr>
                </a:solidFill>
              </a:rPr>
              <a:t>(</a:t>
            </a:r>
            <a:r>
              <a:rPr lang="zh-CN" altLang="zh-CN" b="1" dirty="0" smtClean="0">
                <a:solidFill>
                  <a:schemeClr val="accent5">
                    <a:lumMod val="10000"/>
                  </a:schemeClr>
                </a:solidFill>
              </a:rPr>
              <a:t>"</a:t>
            </a:r>
            <a:r>
              <a:rPr lang="zh-CN" altLang="en-US" b="1" dirty="0" smtClean="0">
                <a:solidFill>
                  <a:schemeClr val="accent5">
                    <a:lumMod val="10000"/>
                  </a:schemeClr>
                </a:solidFill>
              </a:rPr>
              <a:t>张三</a:t>
            </a:r>
            <a:r>
              <a:rPr lang="en-US" altLang="zh-CN" b="1" dirty="0" smtClean="0">
                <a:solidFill>
                  <a:schemeClr val="accent5">
                    <a:lumMod val="10000"/>
                  </a:schemeClr>
                </a:solidFill>
              </a:rPr>
              <a:t>\t18");</a:t>
            </a:r>
            <a:endParaRPr lang="en-US" altLang="zh-CN" b="1" dirty="0">
              <a:solidFill>
                <a:schemeClr val="accent5">
                  <a:lumMod val="10000"/>
                </a:schemeClr>
              </a:solidFill>
            </a:endParaRPr>
          </a:p>
        </p:txBody>
      </p:sp>
      <p:sp>
        <p:nvSpPr>
          <p:cNvPr id="595977" name="AutoShape 9"/>
          <p:cNvSpPr>
            <a:spLocks noChangeArrowheads="1"/>
          </p:cNvSpPr>
          <p:nvPr/>
        </p:nvSpPr>
        <p:spPr bwMode="auto">
          <a:xfrm>
            <a:off x="5072066" y="5324633"/>
            <a:ext cx="1291898"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\t</a:t>
            </a:r>
            <a:r>
              <a:rPr lang="zh-CN" altLang="en-US" b="1" kern="0" dirty="0" smtClean="0">
                <a:solidFill>
                  <a:schemeClr val="bg1"/>
                </a:solidFill>
                <a:latin typeface="Arial"/>
                <a:ea typeface="黑体"/>
              </a:rPr>
              <a:t>：制表位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wipe(left)">
                                      <p:cBhvr>
                                        <p:cTn id="7" dur="500"/>
                                        <p:tgtEl>
                                          <p:spTgt spid="59597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5971">
                                            <p:txEl>
                                              <p:pRg st="6" end="6"/>
                                            </p:txEl>
                                          </p:spTgt>
                                        </p:tgtEl>
                                        <p:attrNameLst>
                                          <p:attrName>style.visibility</p:attrName>
                                        </p:attrNameLst>
                                      </p:cBhvr>
                                      <p:to>
                                        <p:strVal val="visible"/>
                                      </p:to>
                                    </p:set>
                                    <p:animEffect transition="in" filter="wipe(left)">
                                      <p:cBhvr>
                                        <p:cTn id="11" dur="500"/>
                                        <p:tgtEl>
                                          <p:spTgt spid="595971">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5972"/>
                                        </p:tgtEl>
                                        <p:attrNameLst>
                                          <p:attrName>style.visibility</p:attrName>
                                        </p:attrNameLst>
                                      </p:cBhvr>
                                      <p:to>
                                        <p:strVal val="visible"/>
                                      </p:to>
                                    </p:set>
                                    <p:animEffect transition="in" filter="wipe(left)">
                                      <p:cBhvr>
                                        <p:cTn id="16" dur="500"/>
                                        <p:tgtEl>
                                          <p:spTgt spid="59597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95974"/>
                                        </p:tgtEl>
                                        <p:attrNameLst>
                                          <p:attrName>style.visibility</p:attrName>
                                        </p:attrNameLst>
                                      </p:cBhvr>
                                      <p:to>
                                        <p:strVal val="visible"/>
                                      </p:to>
                                    </p:set>
                                    <p:animEffect transition="in" filter="wipe(left)">
                                      <p:cBhvr>
                                        <p:cTn id="20" dur="500"/>
                                        <p:tgtEl>
                                          <p:spTgt spid="5959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95973"/>
                                        </p:tgtEl>
                                        <p:attrNameLst>
                                          <p:attrName>style.visibility</p:attrName>
                                        </p:attrNameLst>
                                      </p:cBhvr>
                                      <p:to>
                                        <p:strVal val="visible"/>
                                      </p:to>
                                    </p:set>
                                    <p:animEffect transition="in" filter="wipe(left)">
                                      <p:cBhvr>
                                        <p:cTn id="25" dur="500"/>
                                        <p:tgtEl>
                                          <p:spTgt spid="595973"/>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95975"/>
                                        </p:tgtEl>
                                        <p:attrNameLst>
                                          <p:attrName>style.visibility</p:attrName>
                                        </p:attrNameLst>
                                      </p:cBhvr>
                                      <p:to>
                                        <p:strVal val="visible"/>
                                      </p:to>
                                    </p:set>
                                    <p:animEffect transition="in" filter="wipe(left)">
                                      <p:cBhvr>
                                        <p:cTn id="29" dur="500"/>
                                        <p:tgtEl>
                                          <p:spTgt spid="59597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95977"/>
                                        </p:tgtEl>
                                        <p:attrNameLst>
                                          <p:attrName>style.visibility</p:attrName>
                                        </p:attrNameLst>
                                      </p:cBhvr>
                                      <p:to>
                                        <p:strVal val="visible"/>
                                      </p:to>
                                    </p:set>
                                    <p:animEffect transition="in" filter="wipe(left)">
                                      <p:cBhvr>
                                        <p:cTn id="38" dur="500"/>
                                        <p:tgtEl>
                                          <p:spTgt spid="595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P spid="595972" grpId="0" animBg="1"/>
      <p:bldP spid="595973" grpId="0" animBg="1"/>
      <p:bldP spid="595974" grpId="0" animBg="1"/>
      <p:bldP spid="595975" grpId="0" animBg="1"/>
      <p:bldP spid="16" grpId="0" animBg="1"/>
      <p:bldP spid="59597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2" name="Rectangle 6"/>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en-GB" altLang="zh-CN" b="1" dirty="0"/>
              <a:t>Java</a:t>
            </a:r>
            <a:r>
              <a:rPr lang="zh-CN" altLang="en-GB" b="1" dirty="0"/>
              <a:t>程序</a:t>
            </a:r>
            <a:r>
              <a:rPr lang="zh-CN" altLang="zh-CN" b="1" dirty="0"/>
              <a:t>的</a:t>
            </a:r>
            <a:r>
              <a:rPr lang="zh-CN" altLang="en-US" b="1" dirty="0"/>
              <a:t>注释</a:t>
            </a:r>
            <a:r>
              <a:rPr lang="en-US" altLang="zh-CN" b="1" dirty="0" smtClean="0"/>
              <a:t>2-1</a:t>
            </a:r>
            <a:endParaRPr lang="zh-CN" altLang="en-US" b="1" dirty="0"/>
          </a:p>
        </p:txBody>
      </p:sp>
      <p:sp>
        <p:nvSpPr>
          <p:cNvPr id="582659" name="AutoShape 3"/>
          <p:cNvSpPr>
            <a:spLocks noGrp="1" noChangeArrowheads="1"/>
          </p:cNvSpPr>
          <p:nvPr>
            <p:ph idx="1"/>
          </p:nvPr>
        </p:nvSpPr>
        <p:spPr>
          <a:xfrm>
            <a:off x="784254" y="1285860"/>
            <a:ext cx="7645398" cy="222408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ormAutofit lnSpcReduction="10000"/>
          </a:bodyPr>
          <a:lstStyle/>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itchFamily="2" charset="-122"/>
                <a:cs typeface="+mn-cs"/>
              </a:rPr>
              <a:t>public class </a:t>
            </a:r>
            <a:r>
              <a:rPr lang="en-US" altLang="zh-CN" sz="1800" kern="1200" dirty="0" err="1">
                <a:solidFill>
                  <a:schemeClr val="accent5">
                    <a:lumMod val="10000"/>
                  </a:schemeClr>
                </a:solidFill>
                <a:ea typeface="黑体" pitchFamily="2" charset="-122"/>
                <a:cs typeface="+mn-cs"/>
              </a:rPr>
              <a:t>HelloWorld</a:t>
            </a:r>
            <a:r>
              <a:rPr lang="en-US" altLang="zh-CN" sz="1800" kern="1200" dirty="0">
                <a:solidFill>
                  <a:schemeClr val="accent5">
                    <a:lumMod val="10000"/>
                  </a:schemeClr>
                </a:solidFill>
                <a:ea typeface="黑体" pitchFamily="2" charset="-122"/>
                <a:cs typeface="+mn-cs"/>
              </a:rPr>
              <a:t>{</a:t>
            </a:r>
          </a:p>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itchFamily="2" charset="-122"/>
                <a:cs typeface="+mn-cs"/>
              </a:rPr>
              <a:t>	public static void main(String[ ] </a:t>
            </a:r>
            <a:r>
              <a:rPr lang="en-US" altLang="zh-CN" sz="1800" kern="1200" dirty="0" err="1">
                <a:solidFill>
                  <a:schemeClr val="accent5">
                    <a:lumMod val="10000"/>
                  </a:schemeClr>
                </a:solidFill>
                <a:ea typeface="黑体" pitchFamily="2" charset="-122"/>
                <a:cs typeface="+mn-cs"/>
              </a:rPr>
              <a:t>args</a:t>
            </a:r>
            <a:r>
              <a:rPr lang="en-US" altLang="zh-CN" sz="1800" kern="1200" dirty="0">
                <a:solidFill>
                  <a:schemeClr val="accent5">
                    <a:lumMod val="10000"/>
                  </a:schemeClr>
                </a:solidFill>
                <a:ea typeface="黑体" pitchFamily="2" charset="-122"/>
                <a:cs typeface="+mn-cs"/>
              </a:rPr>
              <a:t>){</a:t>
            </a:r>
          </a:p>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itchFamily="2" charset="-122"/>
                <a:cs typeface="+mn-cs"/>
              </a:rPr>
              <a:t>	</a:t>
            </a:r>
            <a:r>
              <a:rPr lang="en-US" altLang="zh-CN" sz="1800" kern="1200" dirty="0">
                <a:solidFill>
                  <a:srgbClr val="0000FF"/>
                </a:solidFill>
                <a:latin typeface="Arial" charset="0"/>
                <a:ea typeface="黑体" pitchFamily="2" charset="-122"/>
                <a:cs typeface="Times New Roman" pitchFamily="18" charset="0"/>
              </a:rPr>
              <a:t>	//</a:t>
            </a:r>
            <a:r>
              <a:rPr lang="zh-CN" altLang="en-US" sz="1800" kern="1200" dirty="0">
                <a:solidFill>
                  <a:srgbClr val="0000FF"/>
                </a:solidFill>
                <a:latin typeface="Arial" charset="0"/>
                <a:ea typeface="黑体" pitchFamily="2" charset="-122"/>
                <a:cs typeface="Times New Roman" pitchFamily="18" charset="0"/>
              </a:rPr>
              <a:t>输出消息到控制台</a:t>
            </a:r>
          </a:p>
          <a:p>
            <a:pPr marL="457200" lvl="1" indent="0" defTabSz="381000">
              <a:lnSpc>
                <a:spcPct val="130000"/>
              </a:lnSpc>
              <a:spcBef>
                <a:spcPct val="0"/>
              </a:spcBef>
              <a:buClr>
                <a:schemeClr val="folHlink"/>
              </a:buClr>
              <a:buSzPct val="60000"/>
              <a:buNone/>
              <a:defRPr/>
            </a:pPr>
            <a:r>
              <a:rPr lang="zh-CN" altLang="en-US" sz="1800" kern="1200" dirty="0">
                <a:solidFill>
                  <a:schemeClr val="accent5">
                    <a:lumMod val="10000"/>
                  </a:schemeClr>
                </a:solidFill>
                <a:ea typeface="黑体" pitchFamily="2" charset="-122"/>
                <a:cs typeface="+mn-cs"/>
              </a:rPr>
              <a:t>		</a:t>
            </a:r>
            <a:r>
              <a:rPr lang="en-US" altLang="zh-CN" sz="1800" kern="1200" dirty="0" err="1">
                <a:solidFill>
                  <a:schemeClr val="accent5">
                    <a:lumMod val="10000"/>
                  </a:schemeClr>
                </a:solidFill>
                <a:ea typeface="黑体" pitchFamily="2" charset="-122"/>
                <a:cs typeface="+mn-cs"/>
              </a:rPr>
              <a:t>System.out.println</a:t>
            </a:r>
            <a:r>
              <a:rPr lang="en-US" altLang="zh-CN" sz="1800" kern="1200" dirty="0" smtClean="0">
                <a:solidFill>
                  <a:schemeClr val="accent5">
                    <a:lumMod val="10000"/>
                  </a:schemeClr>
                </a:solidFill>
                <a:ea typeface="黑体" pitchFamily="2" charset="-122"/>
                <a:cs typeface="+mn-cs"/>
              </a:rPr>
              <a:t>("Hello  </a:t>
            </a:r>
            <a:r>
              <a:rPr lang="en-US" altLang="zh-CN" sz="1800" kern="1200" dirty="0">
                <a:solidFill>
                  <a:schemeClr val="accent5">
                    <a:lumMod val="10000"/>
                  </a:schemeClr>
                </a:solidFill>
                <a:ea typeface="黑体" pitchFamily="2" charset="-122"/>
                <a:cs typeface="+mn-cs"/>
              </a:rPr>
              <a:t>World</a:t>
            </a:r>
            <a:r>
              <a:rPr lang="en-US" altLang="zh-CN" sz="1800" kern="1200" dirty="0" smtClean="0">
                <a:solidFill>
                  <a:schemeClr val="accent5">
                    <a:lumMod val="10000"/>
                  </a:schemeClr>
                </a:solidFill>
                <a:ea typeface="黑体" pitchFamily="2" charset="-122"/>
                <a:cs typeface="+mn-cs"/>
              </a:rPr>
              <a:t>!!! ");</a:t>
            </a:r>
            <a:r>
              <a:rPr lang="zh-CN" altLang="en-US" sz="1800" kern="1200" dirty="0" smtClean="0">
                <a:solidFill>
                  <a:schemeClr val="accent5">
                    <a:lumMod val="10000"/>
                  </a:schemeClr>
                </a:solidFill>
                <a:ea typeface="黑体" pitchFamily="2" charset="-122"/>
                <a:cs typeface="+mn-cs"/>
              </a:rPr>
              <a:t>  </a:t>
            </a:r>
            <a:endParaRPr lang="en-US" altLang="zh-CN" sz="1800" kern="1200" dirty="0">
              <a:solidFill>
                <a:schemeClr val="accent5">
                  <a:lumMod val="10000"/>
                </a:schemeClr>
              </a:solidFill>
              <a:ea typeface="黑体" pitchFamily="2" charset="-122"/>
              <a:cs typeface="+mn-cs"/>
            </a:endParaRPr>
          </a:p>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itchFamily="2" charset="-122"/>
                <a:cs typeface="+mn-cs"/>
              </a:rPr>
              <a:t>	}</a:t>
            </a:r>
          </a:p>
          <a:p>
            <a:pPr marL="457200" lvl="1" indent="0" defTabSz="381000">
              <a:lnSpc>
                <a:spcPct val="130000"/>
              </a:lnSpc>
              <a:spcBef>
                <a:spcPct val="0"/>
              </a:spcBef>
              <a:buClr>
                <a:schemeClr val="folHlink"/>
              </a:buClr>
              <a:buSzPct val="60000"/>
              <a:buNone/>
              <a:defRPr/>
            </a:pPr>
            <a:r>
              <a:rPr lang="en-US" altLang="zh-CN" sz="1800" kern="1200" dirty="0">
                <a:solidFill>
                  <a:schemeClr val="accent5">
                    <a:lumMod val="10000"/>
                  </a:schemeClr>
                </a:solidFill>
                <a:ea typeface="黑体" pitchFamily="2" charset="-122"/>
                <a:cs typeface="+mn-cs"/>
              </a:rPr>
              <a:t>}</a:t>
            </a:r>
          </a:p>
        </p:txBody>
      </p:sp>
      <p:sp>
        <p:nvSpPr>
          <p:cNvPr id="9" name="灯片编号占位符 8"/>
          <p:cNvSpPr>
            <a:spLocks noGrp="1"/>
          </p:cNvSpPr>
          <p:nvPr>
            <p:ph type="sldNum" sz="quarter" idx="12"/>
          </p:nvPr>
        </p:nvSpPr>
        <p:spPr/>
        <p:txBody>
          <a:bodyPr/>
          <a:lstStyle/>
          <a:p>
            <a:pPr>
              <a:defRPr/>
            </a:pPr>
            <a:fld id="{9394C29D-ED0C-453C-8BBC-C52F19F5BA76}" type="slidenum">
              <a:rPr lang="zh-CN" altLang="en-US" smtClean="0"/>
              <a:pPr>
                <a:defRPr/>
              </a:pPr>
              <a:t>34</a:t>
            </a:fld>
            <a:r>
              <a:rPr lang="en-US" altLang="zh-CN" smtClean="0"/>
              <a:t>/46</a:t>
            </a:r>
            <a:endParaRPr lang="zh-CN" altLang="en-US" dirty="0"/>
          </a:p>
        </p:txBody>
      </p:sp>
      <p:sp>
        <p:nvSpPr>
          <p:cNvPr id="582660" name="AutoShape 4"/>
          <p:cNvSpPr>
            <a:spLocks noChangeArrowheads="1"/>
          </p:cNvSpPr>
          <p:nvPr/>
        </p:nvSpPr>
        <p:spPr bwMode="auto">
          <a:xfrm>
            <a:off x="2071670" y="4286256"/>
            <a:ext cx="4786346" cy="500065"/>
          </a:xfrm>
          <a:prstGeom prst="wedgeRoundRectCallout">
            <a:avLst>
              <a:gd name="adj1" fmla="val -50220"/>
              <a:gd name="adj2" fmla="val -331"/>
              <a:gd name="adj3"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rgbClr val="233DA9"/>
              </a:buClr>
              <a:buSzPct val="80000"/>
              <a:defRPr/>
            </a:pPr>
            <a:r>
              <a:rPr lang="zh-CN" altLang="en-US" b="1" dirty="0"/>
              <a:t>单行注释以 </a:t>
            </a:r>
            <a:r>
              <a:rPr lang="en-US" altLang="zh-CN" b="1" dirty="0"/>
              <a:t>// </a:t>
            </a:r>
            <a:r>
              <a:rPr lang="zh-CN" altLang="en-US" b="1" dirty="0" smtClean="0"/>
              <a:t>开始</a:t>
            </a:r>
            <a:endParaRPr lang="zh-CN" altLang="en-US" b="1" dirty="0"/>
          </a:p>
        </p:txBody>
      </p:sp>
      <p:grpSp>
        <p:nvGrpSpPr>
          <p:cNvPr id="2" name="组合 5"/>
          <p:cNvGrpSpPr/>
          <p:nvPr/>
        </p:nvGrpSpPr>
        <p:grpSpPr>
          <a:xfrm>
            <a:off x="71406" y="857232"/>
            <a:ext cx="1000132" cy="400110"/>
            <a:chOff x="1000100" y="1801286"/>
            <a:chExt cx="1000132" cy="400110"/>
          </a:xfrm>
        </p:grpSpPr>
        <p:pic>
          <p:nvPicPr>
            <p:cNvPr id="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8" name="TextBox 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0" name="组合 10"/>
          <p:cNvGrpSpPr>
            <a:grpSpLocks/>
          </p:cNvGrpSpPr>
          <p:nvPr/>
        </p:nvGrpSpPr>
        <p:grpSpPr bwMode="auto">
          <a:xfrm>
            <a:off x="1729303" y="5929330"/>
            <a:ext cx="4485771" cy="431800"/>
            <a:chOff x="4071935" y="5500702"/>
            <a:chExt cx="4500594" cy="431800"/>
          </a:xfrm>
          <a:solidFill>
            <a:srgbClr val="0070C0"/>
          </a:solidFill>
        </p:grpSpPr>
        <p:sp>
          <p:nvSpPr>
            <p:cNvPr id="11"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2"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3" name="TextBox 38"/>
            <p:cNvSpPr txBox="1">
              <a:spLocks noChangeArrowheads="1"/>
            </p:cNvSpPr>
            <p:nvPr/>
          </p:nvSpPr>
          <p:spPr bwMode="auto">
            <a:xfrm>
              <a:off x="4408225" y="5538802"/>
              <a:ext cx="3684602" cy="369332"/>
            </a:xfrm>
            <a:prstGeom prst="rect">
              <a:avLst/>
            </a:prstGeom>
            <a:noFill/>
            <a:ln w="9525">
              <a:noFill/>
              <a:miter lim="800000"/>
              <a:headEnd/>
              <a:tailEnd/>
            </a:ln>
          </p:spPr>
          <p:txBody>
            <a:bodyPr wrap="none">
              <a:spAutoFit/>
            </a:bodyPr>
            <a:lstStyle/>
            <a:p>
              <a:r>
                <a:rPr lang="zh-CN" altLang="en-US" b="1" dirty="0" smtClean="0">
                  <a:solidFill>
                    <a:schemeClr val="bg1"/>
                  </a:solidFill>
                </a:rPr>
                <a:t>       演示示例</a:t>
              </a:r>
              <a:r>
                <a:rPr lang="en-US" altLang="zh-CN" b="1" dirty="0" smtClean="0">
                  <a:solidFill>
                    <a:schemeClr val="bg1"/>
                  </a:solidFill>
                </a:rPr>
                <a:t>2</a:t>
              </a:r>
              <a:r>
                <a:rPr lang="zh-CN" altLang="en-US" b="1" dirty="0" smtClean="0">
                  <a:solidFill>
                    <a:schemeClr val="bg1"/>
                  </a:solidFill>
                </a:rPr>
                <a:t>：单行注释</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2659">
                                            <p:txEl>
                                              <p:pRg st="2" end="2"/>
                                            </p:txEl>
                                          </p:spTgt>
                                        </p:tgtEl>
                                        <p:attrNameLst>
                                          <p:attrName>style.visibility</p:attrName>
                                        </p:attrNameLst>
                                      </p:cBhvr>
                                      <p:to>
                                        <p:strVal val="visible"/>
                                      </p:to>
                                    </p:set>
                                    <p:animEffect transition="in" filter="wipe(left)">
                                      <p:cBhvr>
                                        <p:cTn id="7" dur="500"/>
                                        <p:tgtEl>
                                          <p:spTgt spid="582659">
                                            <p:txEl>
                                              <p:pRg st="2" end="2"/>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82660"/>
                                        </p:tgtEl>
                                        <p:attrNameLst>
                                          <p:attrName>style.visibility</p:attrName>
                                        </p:attrNameLst>
                                      </p:cBhvr>
                                      <p:to>
                                        <p:strVal val="visible"/>
                                      </p:to>
                                    </p:set>
                                    <p:animEffect transition="in" filter="wipe(left)">
                                      <p:cBhvr>
                                        <p:cTn id="11" dur="500"/>
                                        <p:tgtEl>
                                          <p:spTgt spid="58266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47" name="Rectangle 15"/>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en-GB" altLang="zh-CN" b="1" dirty="0"/>
              <a:t>Java</a:t>
            </a:r>
            <a:r>
              <a:rPr lang="zh-CN" altLang="en-GB" b="1" dirty="0"/>
              <a:t>程序</a:t>
            </a:r>
            <a:r>
              <a:rPr lang="zh-CN" altLang="zh-CN" b="1" dirty="0"/>
              <a:t>的</a:t>
            </a:r>
            <a:r>
              <a:rPr lang="zh-CN" altLang="en-US" b="1" dirty="0"/>
              <a:t>注释</a:t>
            </a:r>
            <a:r>
              <a:rPr lang="en-US" altLang="zh-CN" b="1" dirty="0" smtClean="0"/>
              <a:t>2-2</a:t>
            </a:r>
            <a:endParaRPr lang="zh-CN" altLang="en-US" b="1" dirty="0"/>
          </a:p>
        </p:txBody>
      </p:sp>
      <p:sp>
        <p:nvSpPr>
          <p:cNvPr id="581635" name="AutoShape 3"/>
          <p:cNvSpPr>
            <a:spLocks noGrp="1" noChangeArrowheads="1"/>
          </p:cNvSpPr>
          <p:nvPr>
            <p:ph idx="1"/>
          </p:nvPr>
        </p:nvSpPr>
        <p:spPr>
          <a:xfrm>
            <a:off x="784254" y="1276351"/>
            <a:ext cx="7645398" cy="4795855"/>
          </a:xfrm>
          <a:prstGeom prst="roundRect">
            <a:avLst>
              <a:gd name="adj" fmla="val 24"/>
            </a:avLst>
          </a:prstGeom>
          <a:solidFill>
            <a:srgbClr val="EDF5FD"/>
          </a:solidFill>
          <a:ln w="50800" cap="flat" cmpd="sng" algn="ctr">
            <a:solidFill>
              <a:schemeClr val="accent1">
                <a:lumMod val="75000"/>
              </a:schemeClr>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a:lnSpc>
                <a:spcPct val="130000"/>
              </a:lnSpc>
              <a:spcBef>
                <a:spcPct val="0"/>
              </a:spcBef>
              <a:buClr>
                <a:schemeClr val="folHlink"/>
              </a:buClr>
              <a:buSzPct val="60000"/>
              <a:buNone/>
              <a:tabLst>
                <a:tab pos="533400" algn="l"/>
              </a:tabLst>
              <a:defRPr/>
            </a:pPr>
            <a:r>
              <a:rPr lang="en-US" altLang="zh-CN" sz="1800" kern="1200" dirty="0">
                <a:solidFill>
                  <a:srgbClr val="0000FF"/>
                </a:solidFill>
                <a:latin typeface="Arial" charset="0"/>
                <a:ea typeface="黑体" pitchFamily="2" charset="-122"/>
                <a:cs typeface="Times New Roman" pitchFamily="18" charset="0"/>
              </a:rPr>
              <a:t>/*</a:t>
            </a:r>
          </a:p>
          <a:p>
            <a:pPr marL="0" indent="0" defTabSz="381000">
              <a:lnSpc>
                <a:spcPct val="130000"/>
              </a:lnSpc>
              <a:spcBef>
                <a:spcPct val="0"/>
              </a:spcBef>
              <a:buClr>
                <a:schemeClr val="folHlink"/>
              </a:buClr>
              <a:buSzPct val="60000"/>
              <a:buNone/>
              <a:tabLst>
                <a:tab pos="533400" algn="l"/>
              </a:tabLst>
              <a:defRPr/>
            </a:pPr>
            <a:r>
              <a:rPr lang="en-US" altLang="zh-CN" sz="1800" kern="1200" dirty="0">
                <a:solidFill>
                  <a:srgbClr val="0000FF"/>
                </a:solidFill>
                <a:latin typeface="Arial" charset="0"/>
                <a:ea typeface="黑体" pitchFamily="2" charset="-122"/>
                <a:cs typeface="Times New Roman" pitchFamily="18" charset="0"/>
              </a:rPr>
              <a:t> * HelloWorld.java</a:t>
            </a:r>
          </a:p>
          <a:p>
            <a:pPr marL="0" indent="0" defTabSz="381000">
              <a:lnSpc>
                <a:spcPct val="130000"/>
              </a:lnSpc>
              <a:spcBef>
                <a:spcPct val="0"/>
              </a:spcBef>
              <a:buClr>
                <a:schemeClr val="folHlink"/>
              </a:buClr>
              <a:buSzPct val="60000"/>
              <a:buNone/>
              <a:tabLst>
                <a:tab pos="533400" algn="l"/>
              </a:tabLst>
              <a:defRPr/>
            </a:pPr>
            <a:r>
              <a:rPr lang="en-US" altLang="zh-CN" sz="1800" kern="1200" dirty="0">
                <a:solidFill>
                  <a:srgbClr val="0000FF"/>
                </a:solidFill>
                <a:latin typeface="Arial" charset="0"/>
                <a:ea typeface="黑体" pitchFamily="2" charset="-122"/>
                <a:cs typeface="Times New Roman" pitchFamily="18" charset="0"/>
              </a:rPr>
              <a:t> * </a:t>
            </a:r>
            <a:r>
              <a:rPr lang="en-US" altLang="zh-CN" sz="1800" kern="1200" dirty="0" smtClean="0">
                <a:solidFill>
                  <a:srgbClr val="0000FF"/>
                </a:solidFill>
                <a:latin typeface="Arial" charset="0"/>
                <a:ea typeface="黑体" pitchFamily="2" charset="-122"/>
                <a:cs typeface="Times New Roman" pitchFamily="18" charset="0"/>
              </a:rPr>
              <a:t>2017-4-5</a:t>
            </a:r>
            <a:endParaRPr lang="en-US" altLang="zh-CN" sz="1800" kern="1200" dirty="0">
              <a:solidFill>
                <a:srgbClr val="0000FF"/>
              </a:solidFill>
              <a:latin typeface="Arial" charset="0"/>
              <a:ea typeface="黑体" pitchFamily="2" charset="-122"/>
              <a:cs typeface="Times New Roman" pitchFamily="18" charset="0"/>
            </a:endParaRPr>
          </a:p>
          <a:p>
            <a:pPr marL="0" indent="0" defTabSz="381000">
              <a:lnSpc>
                <a:spcPct val="130000"/>
              </a:lnSpc>
              <a:spcBef>
                <a:spcPct val="0"/>
              </a:spcBef>
              <a:buClr>
                <a:schemeClr val="folHlink"/>
              </a:buClr>
              <a:buSzPct val="60000"/>
              <a:buNone/>
              <a:tabLst>
                <a:tab pos="533400" algn="l"/>
              </a:tabLst>
              <a:defRPr/>
            </a:pPr>
            <a:r>
              <a:rPr lang="en-US" altLang="zh-CN" sz="1800" kern="1200" dirty="0">
                <a:solidFill>
                  <a:srgbClr val="0000FF"/>
                </a:solidFill>
                <a:latin typeface="Arial" charset="0"/>
                <a:ea typeface="黑体" pitchFamily="2" charset="-122"/>
                <a:cs typeface="Times New Roman" pitchFamily="18" charset="0"/>
              </a:rPr>
              <a:t> * </a:t>
            </a:r>
            <a:r>
              <a:rPr lang="zh-CN" altLang="en-US" sz="1800" kern="1200" dirty="0">
                <a:solidFill>
                  <a:srgbClr val="0000FF"/>
                </a:solidFill>
                <a:latin typeface="Arial" charset="0"/>
                <a:ea typeface="黑体" pitchFamily="2" charset="-122"/>
                <a:cs typeface="Times New Roman" pitchFamily="18" charset="0"/>
              </a:rPr>
              <a:t>第一个</a:t>
            </a:r>
            <a:r>
              <a:rPr lang="en-US" altLang="zh-CN" sz="1800" kern="1200" dirty="0">
                <a:solidFill>
                  <a:srgbClr val="0000FF"/>
                </a:solidFill>
                <a:latin typeface="Arial" charset="0"/>
                <a:ea typeface="黑体" pitchFamily="2" charset="-122"/>
                <a:cs typeface="Times New Roman" pitchFamily="18" charset="0"/>
              </a:rPr>
              <a:t>Java</a:t>
            </a:r>
            <a:r>
              <a:rPr lang="zh-CN" altLang="en-US" sz="1800" kern="1200" dirty="0">
                <a:solidFill>
                  <a:srgbClr val="0000FF"/>
                </a:solidFill>
                <a:latin typeface="Arial" charset="0"/>
                <a:ea typeface="黑体" pitchFamily="2" charset="-122"/>
                <a:cs typeface="Times New Roman" pitchFamily="18" charset="0"/>
              </a:rPr>
              <a:t>程序</a:t>
            </a:r>
          </a:p>
          <a:p>
            <a:pPr marL="0" indent="0" defTabSz="381000">
              <a:lnSpc>
                <a:spcPct val="130000"/>
              </a:lnSpc>
              <a:spcBef>
                <a:spcPct val="0"/>
              </a:spcBef>
              <a:buClr>
                <a:schemeClr val="folHlink"/>
              </a:buClr>
              <a:buSzPct val="60000"/>
              <a:buNone/>
              <a:tabLst>
                <a:tab pos="533400" algn="l"/>
              </a:tabLst>
              <a:defRPr/>
            </a:pPr>
            <a:r>
              <a:rPr lang="zh-CN" altLang="en-US" sz="1800" kern="1200" dirty="0">
                <a:solidFill>
                  <a:srgbClr val="0000FF"/>
                </a:solidFill>
                <a:latin typeface="Arial" charset="0"/>
                <a:ea typeface="黑体" pitchFamily="2" charset="-122"/>
                <a:cs typeface="Times New Roman" pitchFamily="18" charset="0"/>
              </a:rPr>
              <a:t> *</a:t>
            </a:r>
            <a:r>
              <a:rPr lang="en-US" altLang="zh-CN" sz="1800" kern="1200" dirty="0">
                <a:solidFill>
                  <a:srgbClr val="0000FF"/>
                </a:solidFill>
                <a:latin typeface="Arial" charset="0"/>
                <a:ea typeface="黑体" pitchFamily="2" charset="-122"/>
                <a:cs typeface="Times New Roman" pitchFamily="18" charset="0"/>
              </a:rPr>
              <a:t>/</a:t>
            </a:r>
          </a:p>
          <a:p>
            <a:pPr marL="0" indent="0" defTabSz="381000">
              <a:lnSpc>
                <a:spcPct val="130000"/>
              </a:lnSpc>
              <a:spcBef>
                <a:spcPct val="0"/>
              </a:spcBef>
              <a:buClr>
                <a:schemeClr val="folHlink"/>
              </a:buClr>
              <a:buSzPct val="60000"/>
              <a:buNone/>
              <a:tabLst>
                <a:tab pos="533400" algn="l"/>
              </a:tabLst>
              <a:defRPr/>
            </a:pPr>
            <a:r>
              <a:rPr lang="en-US" altLang="zh-CN" sz="1800" kern="1200" dirty="0">
                <a:solidFill>
                  <a:schemeClr val="accent5">
                    <a:lumMod val="10000"/>
                  </a:schemeClr>
                </a:solidFill>
                <a:ea typeface="黑体" pitchFamily="2" charset="-122"/>
              </a:rPr>
              <a:t>public class </a:t>
            </a:r>
            <a:r>
              <a:rPr lang="en-US" altLang="zh-CN" sz="1800" kern="1200" dirty="0" err="1" smtClean="0">
                <a:solidFill>
                  <a:schemeClr val="accent5">
                    <a:lumMod val="10000"/>
                  </a:schemeClr>
                </a:solidFill>
                <a:ea typeface="黑体" pitchFamily="2" charset="-122"/>
              </a:rPr>
              <a:t>HelloWorld</a:t>
            </a:r>
            <a:r>
              <a:rPr lang="en-US" altLang="zh-CN" sz="1800" kern="1200" dirty="0" smtClean="0">
                <a:solidFill>
                  <a:schemeClr val="accent5">
                    <a:lumMod val="10000"/>
                  </a:schemeClr>
                </a:solidFill>
                <a:ea typeface="黑体" pitchFamily="2" charset="-122"/>
              </a:rPr>
              <a:t> {</a:t>
            </a:r>
            <a:endParaRPr lang="en-US" altLang="zh-CN" sz="1800" kern="1200" dirty="0">
              <a:solidFill>
                <a:schemeClr val="accent5">
                  <a:lumMod val="10000"/>
                </a:schemeClr>
              </a:solidFill>
              <a:ea typeface="黑体" pitchFamily="2" charset="-122"/>
            </a:endParaRP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chemeClr val="accent5">
                    <a:lumMod val="10000"/>
                  </a:schemeClr>
                </a:solidFill>
                <a:ea typeface="黑体" pitchFamily="2" charset="-122"/>
              </a:rPr>
              <a:t>     </a:t>
            </a:r>
            <a:r>
              <a:rPr lang="en-US" altLang="zh-CN" sz="1800" kern="1200" dirty="0" smtClean="0">
                <a:solidFill>
                  <a:schemeClr val="accent5">
                    <a:lumMod val="10000"/>
                  </a:schemeClr>
                </a:solidFill>
                <a:ea typeface="黑体" pitchFamily="2" charset="-122"/>
              </a:rPr>
              <a:t>public </a:t>
            </a:r>
            <a:r>
              <a:rPr lang="en-US" altLang="zh-CN" sz="1800" kern="1200" dirty="0">
                <a:solidFill>
                  <a:schemeClr val="accent5">
                    <a:lumMod val="10000"/>
                  </a:schemeClr>
                </a:solidFill>
                <a:ea typeface="黑体" pitchFamily="2" charset="-122"/>
              </a:rPr>
              <a:t>static void main(String[ ] </a:t>
            </a:r>
            <a:r>
              <a:rPr lang="en-US" altLang="zh-CN" sz="1800" kern="1200" dirty="0" err="1">
                <a:solidFill>
                  <a:schemeClr val="accent5">
                    <a:lumMod val="10000"/>
                  </a:schemeClr>
                </a:solidFill>
                <a:ea typeface="黑体" pitchFamily="2" charset="-122"/>
              </a:rPr>
              <a:t>args</a:t>
            </a:r>
            <a:r>
              <a:rPr lang="en-US" altLang="zh-CN" sz="1800" kern="1200" dirty="0" smtClean="0">
                <a:solidFill>
                  <a:schemeClr val="accent5">
                    <a:lumMod val="10000"/>
                  </a:schemeClr>
                </a:solidFill>
                <a:ea typeface="黑体" pitchFamily="2" charset="-122"/>
              </a:rPr>
              <a:t>) {</a:t>
            </a:r>
            <a:endParaRPr lang="en-US" altLang="zh-CN" sz="1800" kern="1200" dirty="0">
              <a:solidFill>
                <a:schemeClr val="accent5">
                  <a:lumMod val="10000"/>
                </a:schemeClr>
              </a:solidFill>
              <a:ea typeface="黑体" pitchFamily="2" charset="-122"/>
            </a:endParaRP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rgbClr val="0000FF"/>
                </a:solidFill>
                <a:latin typeface="Arial" charset="0"/>
                <a:ea typeface="黑体" pitchFamily="2" charset="-122"/>
                <a:cs typeface="Times New Roman" pitchFamily="18" charset="0"/>
              </a:rPr>
              <a:t>         </a:t>
            </a:r>
            <a:r>
              <a:rPr lang="en-US" altLang="zh-CN" sz="1800" kern="1200" dirty="0" smtClean="0">
                <a:solidFill>
                  <a:srgbClr val="0000FF"/>
                </a:solidFill>
                <a:latin typeface="Arial" charset="0"/>
                <a:ea typeface="黑体" pitchFamily="2" charset="-122"/>
                <a:cs typeface="Times New Roman" pitchFamily="18" charset="0"/>
              </a:rPr>
              <a:t>/</a:t>
            </a:r>
            <a:r>
              <a:rPr lang="zh-CN" altLang="en-US" sz="1800" kern="1200" dirty="0" smtClean="0">
                <a:solidFill>
                  <a:srgbClr val="0000FF"/>
                </a:solidFill>
                <a:latin typeface="Arial" charset="0"/>
                <a:ea typeface="黑体" pitchFamily="2" charset="-122"/>
                <a:cs typeface="Times New Roman" pitchFamily="18" charset="0"/>
              </a:rPr>
              <a:t>*</a:t>
            </a:r>
            <a:r>
              <a:rPr lang="en-US" altLang="zh-CN" sz="1800" kern="1200" dirty="0">
                <a:solidFill>
                  <a:srgbClr val="0000FF"/>
                </a:solidFill>
                <a:latin typeface="Arial" charset="0"/>
                <a:ea typeface="黑体" pitchFamily="2" charset="-122"/>
                <a:cs typeface="Times New Roman" pitchFamily="18" charset="0"/>
              </a:rPr>
              <a:t>	</a:t>
            </a:r>
            <a:r>
              <a:rPr lang="en-US" altLang="zh-CN" sz="1800" kern="1200" dirty="0">
                <a:solidFill>
                  <a:schemeClr val="accent5">
                    <a:lumMod val="10000"/>
                  </a:schemeClr>
                </a:solidFill>
                <a:ea typeface="黑体" pitchFamily="2" charset="-122"/>
              </a:rPr>
              <a:t>	</a:t>
            </a:r>
            <a:endParaRPr lang="en-US" altLang="zh-CN" sz="1800" kern="1200" dirty="0" smtClean="0">
              <a:solidFill>
                <a:schemeClr val="accent5">
                  <a:lumMod val="10000"/>
                </a:schemeClr>
              </a:solidFill>
              <a:ea typeface="黑体" pitchFamily="2" charset="-122"/>
            </a:endParaRP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chemeClr val="accent5">
                    <a:lumMod val="10000"/>
                  </a:schemeClr>
                </a:solidFill>
                <a:ea typeface="黑体" pitchFamily="2" charset="-122"/>
              </a:rPr>
              <a:t>         </a:t>
            </a:r>
            <a:r>
              <a:rPr lang="en-US" altLang="zh-CN" sz="1800" kern="1200" dirty="0" err="1" smtClean="0">
                <a:solidFill>
                  <a:schemeClr val="accent5">
                    <a:lumMod val="10000"/>
                  </a:schemeClr>
                </a:solidFill>
                <a:ea typeface="黑体" pitchFamily="2" charset="-122"/>
              </a:rPr>
              <a:t>System.out.println</a:t>
            </a:r>
            <a:r>
              <a:rPr lang="en-US" altLang="zh-CN" sz="1800" kern="1200" dirty="0">
                <a:solidFill>
                  <a:schemeClr val="accent5">
                    <a:lumMod val="10000"/>
                  </a:schemeClr>
                </a:solidFill>
                <a:ea typeface="黑体" pitchFamily="2" charset="-122"/>
              </a:rPr>
              <a:t>("Hello  World</a:t>
            </a:r>
            <a:r>
              <a:rPr lang="en-US" altLang="zh-CN" sz="1800" kern="1200" dirty="0" smtClean="0">
                <a:solidFill>
                  <a:schemeClr val="accent5">
                    <a:lumMod val="10000"/>
                  </a:schemeClr>
                </a:solidFill>
                <a:ea typeface="黑体" pitchFamily="2" charset="-122"/>
              </a:rPr>
              <a:t>!!!");</a:t>
            </a:r>
          </a:p>
          <a:p>
            <a:pPr marL="0" indent="0" defTabSz="381000">
              <a:lnSpc>
                <a:spcPct val="130000"/>
              </a:lnSpc>
              <a:spcBef>
                <a:spcPct val="0"/>
              </a:spcBef>
              <a:buClr>
                <a:schemeClr val="folHlink"/>
              </a:buClr>
              <a:buSzPct val="60000"/>
              <a:buNone/>
              <a:tabLst>
                <a:tab pos="533400" algn="l"/>
              </a:tabLst>
              <a:defRPr/>
            </a:pPr>
            <a:r>
              <a:rPr lang="en-US" altLang="zh-CN" sz="1800" kern="1200" dirty="0" smtClean="0">
                <a:solidFill>
                  <a:schemeClr val="accent5">
                    <a:lumMod val="10000"/>
                  </a:schemeClr>
                </a:solidFill>
                <a:ea typeface="黑体" pitchFamily="2" charset="-122"/>
              </a:rPr>
              <a:t>	</a:t>
            </a:r>
            <a:r>
              <a:rPr lang="zh-CN" altLang="en-US" sz="1800" kern="1200" dirty="0" smtClean="0">
                <a:solidFill>
                  <a:schemeClr val="accent5">
                    <a:lumMod val="10000"/>
                  </a:schemeClr>
                </a:solidFill>
                <a:ea typeface="黑体" pitchFamily="2" charset="-122"/>
              </a:rPr>
              <a:t> </a:t>
            </a:r>
            <a:r>
              <a:rPr lang="en-US" altLang="zh-CN" sz="1800" kern="1200" dirty="0" err="1" smtClean="0">
                <a:solidFill>
                  <a:schemeClr val="accent5">
                    <a:lumMod val="10000"/>
                  </a:schemeClr>
                </a:solidFill>
                <a:ea typeface="黑体" pitchFamily="2" charset="-122"/>
              </a:rPr>
              <a:t>System.out.println</a:t>
            </a:r>
            <a:r>
              <a:rPr lang="en-US" altLang="zh-CN" sz="1800" kern="1200" dirty="0" smtClean="0">
                <a:solidFill>
                  <a:schemeClr val="accent5">
                    <a:lumMod val="10000"/>
                  </a:schemeClr>
                </a:solidFill>
                <a:ea typeface="黑体" pitchFamily="2" charset="-122"/>
              </a:rPr>
              <a:t>("Hello  World!!!");</a:t>
            </a: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rgbClr val="0000FF"/>
                </a:solidFill>
                <a:latin typeface="Arial" charset="0"/>
                <a:ea typeface="黑体" pitchFamily="2" charset="-122"/>
                <a:cs typeface="Times New Roman" pitchFamily="18" charset="0"/>
              </a:rPr>
              <a:t>        *</a:t>
            </a:r>
            <a:r>
              <a:rPr lang="en-US" altLang="zh-CN" sz="1800" kern="1200" dirty="0" smtClean="0">
                <a:solidFill>
                  <a:srgbClr val="0000FF"/>
                </a:solidFill>
                <a:latin typeface="Arial" charset="0"/>
                <a:ea typeface="黑体" pitchFamily="2" charset="-122"/>
                <a:cs typeface="Times New Roman" pitchFamily="18" charset="0"/>
              </a:rPr>
              <a:t>/</a:t>
            </a:r>
          </a:p>
          <a:p>
            <a:pPr marL="0" indent="0" defTabSz="381000">
              <a:lnSpc>
                <a:spcPct val="130000"/>
              </a:lnSpc>
              <a:spcBef>
                <a:spcPct val="0"/>
              </a:spcBef>
              <a:buClr>
                <a:schemeClr val="folHlink"/>
              </a:buClr>
              <a:buSzPct val="60000"/>
              <a:buNone/>
              <a:tabLst>
                <a:tab pos="533400" algn="l"/>
              </a:tabLst>
              <a:defRPr/>
            </a:pPr>
            <a:r>
              <a:rPr lang="zh-CN" altLang="en-US" sz="1800" kern="1200" dirty="0" smtClean="0">
                <a:solidFill>
                  <a:schemeClr val="accent5">
                    <a:lumMod val="10000"/>
                  </a:schemeClr>
                </a:solidFill>
                <a:ea typeface="黑体" pitchFamily="2" charset="-122"/>
              </a:rPr>
              <a:t>     </a:t>
            </a:r>
            <a:r>
              <a:rPr lang="en-US" altLang="zh-CN" sz="1800" kern="1200" dirty="0" smtClean="0">
                <a:solidFill>
                  <a:schemeClr val="accent5">
                    <a:lumMod val="10000"/>
                  </a:schemeClr>
                </a:solidFill>
                <a:ea typeface="黑体" pitchFamily="2" charset="-122"/>
              </a:rPr>
              <a:t>}</a:t>
            </a:r>
          </a:p>
          <a:p>
            <a:pPr marL="0" indent="0" defTabSz="381000">
              <a:lnSpc>
                <a:spcPct val="130000"/>
              </a:lnSpc>
              <a:spcBef>
                <a:spcPct val="0"/>
              </a:spcBef>
              <a:buClr>
                <a:schemeClr val="folHlink"/>
              </a:buClr>
              <a:buSzPct val="60000"/>
              <a:buNone/>
              <a:tabLst>
                <a:tab pos="533400" algn="l"/>
              </a:tabLst>
              <a:defRPr/>
            </a:pPr>
            <a:r>
              <a:rPr lang="en-US" altLang="zh-CN" sz="1800" kern="1200" dirty="0" smtClean="0">
                <a:solidFill>
                  <a:schemeClr val="accent5">
                    <a:lumMod val="10000"/>
                  </a:schemeClr>
                </a:solidFill>
                <a:ea typeface="黑体" pitchFamily="2" charset="-122"/>
              </a:rPr>
              <a:t>}</a:t>
            </a:r>
            <a:endParaRPr lang="en-US" altLang="zh-CN" sz="1800" kern="1200" dirty="0">
              <a:solidFill>
                <a:schemeClr val="accent5">
                  <a:lumMod val="10000"/>
                </a:schemeClr>
              </a:solidFill>
              <a:ea typeface="黑体" pitchFamily="2" charset="-122"/>
            </a:endParaRPr>
          </a:p>
        </p:txBody>
      </p:sp>
      <p:sp>
        <p:nvSpPr>
          <p:cNvPr id="19" name="灯片编号占位符 18"/>
          <p:cNvSpPr>
            <a:spLocks noGrp="1"/>
          </p:cNvSpPr>
          <p:nvPr>
            <p:ph type="sldNum" sz="quarter" idx="12"/>
          </p:nvPr>
        </p:nvSpPr>
        <p:spPr/>
        <p:txBody>
          <a:bodyPr/>
          <a:lstStyle/>
          <a:p>
            <a:pPr>
              <a:defRPr/>
            </a:pPr>
            <a:fld id="{9394C29D-ED0C-453C-8BBC-C52F19F5BA76}" type="slidenum">
              <a:rPr lang="zh-CN" altLang="en-US" smtClean="0"/>
              <a:pPr>
                <a:defRPr/>
              </a:pPr>
              <a:t>35</a:t>
            </a:fld>
            <a:r>
              <a:rPr lang="en-US" altLang="zh-CN" smtClean="0"/>
              <a:t>/46</a:t>
            </a:r>
            <a:endParaRPr lang="zh-CN" altLang="en-US" dirty="0"/>
          </a:p>
        </p:txBody>
      </p:sp>
      <p:grpSp>
        <p:nvGrpSpPr>
          <p:cNvPr id="2" name="Group 4"/>
          <p:cNvGrpSpPr>
            <a:grpSpLocks/>
          </p:cNvGrpSpPr>
          <p:nvPr/>
        </p:nvGrpSpPr>
        <p:grpSpPr bwMode="auto">
          <a:xfrm>
            <a:off x="2928926" y="1752590"/>
            <a:ext cx="2378075" cy="247650"/>
            <a:chOff x="2154" y="1236"/>
            <a:chExt cx="1498" cy="156"/>
          </a:xfrm>
        </p:grpSpPr>
        <p:sp>
          <p:nvSpPr>
            <p:cNvPr id="581637" name="Text Box 5"/>
            <p:cNvSpPr txBox="1">
              <a:spLocks noChangeArrowheads="1"/>
            </p:cNvSpPr>
            <p:nvPr/>
          </p:nvSpPr>
          <p:spPr bwMode="auto">
            <a:xfrm>
              <a:off x="2336" y="1236"/>
              <a:ext cx="1316" cy="156"/>
            </a:xfrm>
            <a:prstGeom prst="rect">
              <a:avLst/>
            </a:prstGeom>
            <a:noFill/>
            <a:ln w="6350" algn="ctr">
              <a:noFill/>
              <a:miter lim="800000"/>
              <a:headEnd/>
              <a:tailEnd/>
            </a:ln>
            <a:effectLst/>
          </p:spPr>
          <p:txBody>
            <a:bodyPr lIns="0" tIns="0" rIns="0" bIns="0" anchor="ctr">
              <a:spAutoFit/>
            </a:bodyPr>
            <a:lstStyle/>
            <a:p>
              <a:pPr marL="342900" indent="-342900">
                <a:lnSpc>
                  <a:spcPct val="90000"/>
                </a:lnSpc>
                <a:spcBef>
                  <a:spcPct val="20000"/>
                </a:spcBef>
                <a:buClr>
                  <a:srgbClr val="339966"/>
                </a:buClr>
                <a:buFont typeface="Wingdings" pitchFamily="2" charset="2"/>
                <a:buNone/>
              </a:pPr>
              <a:r>
                <a:rPr lang="zh-CN" altLang="en-US" b="1" dirty="0">
                  <a:ea typeface="黑体" pitchFamily="2" charset="-122"/>
                </a:rPr>
                <a:t>文件的名称</a:t>
              </a:r>
            </a:p>
          </p:txBody>
        </p:sp>
        <p:sp>
          <p:nvSpPr>
            <p:cNvPr id="581638" name="AutoShape 6"/>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headEnd/>
              <a:tailEnd/>
            </a:ln>
            <a:effectLst/>
          </p:spPr>
          <p:txBody>
            <a:bodyPr lIns="0" tIns="0" rIns="0" bIns="0" anchor="ctr">
              <a:spAutoFit/>
            </a:bodyPr>
            <a:lstStyle/>
            <a:p>
              <a:endParaRPr lang="zh-CN" altLang="en-US"/>
            </a:p>
          </p:txBody>
        </p:sp>
      </p:grpSp>
      <p:grpSp>
        <p:nvGrpSpPr>
          <p:cNvPr id="3" name="Group 7"/>
          <p:cNvGrpSpPr>
            <a:grpSpLocks/>
          </p:cNvGrpSpPr>
          <p:nvPr/>
        </p:nvGrpSpPr>
        <p:grpSpPr bwMode="auto">
          <a:xfrm>
            <a:off x="2928926" y="2109780"/>
            <a:ext cx="2378075" cy="247650"/>
            <a:chOff x="2154" y="1236"/>
            <a:chExt cx="1498" cy="156"/>
          </a:xfrm>
        </p:grpSpPr>
        <p:sp>
          <p:nvSpPr>
            <p:cNvPr id="581640" name="Text Box 8"/>
            <p:cNvSpPr txBox="1">
              <a:spLocks noChangeArrowheads="1"/>
            </p:cNvSpPr>
            <p:nvPr/>
          </p:nvSpPr>
          <p:spPr bwMode="auto">
            <a:xfrm>
              <a:off x="2336" y="1236"/>
              <a:ext cx="1316" cy="156"/>
            </a:xfrm>
            <a:prstGeom prst="rect">
              <a:avLst/>
            </a:prstGeom>
            <a:noFill/>
            <a:ln w="6350" algn="ctr">
              <a:noFill/>
              <a:miter lim="800000"/>
              <a:headEnd/>
              <a:tailEnd/>
            </a:ln>
            <a:effectLst/>
          </p:spPr>
          <p:txBody>
            <a:bodyPr lIns="0" tIns="0" rIns="0" bIns="0" anchor="ctr">
              <a:spAutoFit/>
            </a:bodyPr>
            <a:lstStyle/>
            <a:p>
              <a:pPr marL="342900" indent="-342900">
                <a:lnSpc>
                  <a:spcPct val="90000"/>
                </a:lnSpc>
                <a:spcBef>
                  <a:spcPct val="20000"/>
                </a:spcBef>
                <a:buClr>
                  <a:srgbClr val="339966"/>
                </a:buClr>
                <a:buFont typeface="Wingdings" pitchFamily="2" charset="2"/>
                <a:buNone/>
              </a:pPr>
              <a:r>
                <a:rPr lang="zh-CN" altLang="en-US" b="1" dirty="0">
                  <a:ea typeface="黑体" pitchFamily="2" charset="-122"/>
                </a:rPr>
                <a:t>日期</a:t>
              </a:r>
            </a:p>
          </p:txBody>
        </p:sp>
        <p:sp>
          <p:nvSpPr>
            <p:cNvPr id="581641" name="AutoShape 9"/>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headEnd/>
              <a:tailEnd/>
            </a:ln>
            <a:effectLst/>
          </p:spPr>
          <p:txBody>
            <a:bodyPr lIns="0" tIns="0" rIns="0" bIns="0" anchor="ctr">
              <a:spAutoFit/>
            </a:bodyPr>
            <a:lstStyle/>
            <a:p>
              <a:endParaRPr lang="zh-CN" altLang="en-US"/>
            </a:p>
          </p:txBody>
        </p:sp>
      </p:grpSp>
      <p:grpSp>
        <p:nvGrpSpPr>
          <p:cNvPr id="4" name="Group 10"/>
          <p:cNvGrpSpPr>
            <a:grpSpLocks/>
          </p:cNvGrpSpPr>
          <p:nvPr/>
        </p:nvGrpSpPr>
        <p:grpSpPr bwMode="auto">
          <a:xfrm>
            <a:off x="2928926" y="2466970"/>
            <a:ext cx="2378075" cy="247650"/>
            <a:chOff x="2154" y="1236"/>
            <a:chExt cx="1498" cy="156"/>
          </a:xfrm>
        </p:grpSpPr>
        <p:sp>
          <p:nvSpPr>
            <p:cNvPr id="581643" name="Text Box 11"/>
            <p:cNvSpPr txBox="1">
              <a:spLocks noChangeArrowheads="1"/>
            </p:cNvSpPr>
            <p:nvPr/>
          </p:nvSpPr>
          <p:spPr bwMode="auto">
            <a:xfrm>
              <a:off x="2336" y="1236"/>
              <a:ext cx="1316" cy="156"/>
            </a:xfrm>
            <a:prstGeom prst="rect">
              <a:avLst/>
            </a:prstGeom>
            <a:noFill/>
            <a:ln w="6350" algn="ctr">
              <a:noFill/>
              <a:miter lim="800000"/>
              <a:headEnd/>
              <a:tailEnd/>
            </a:ln>
            <a:effectLst/>
          </p:spPr>
          <p:txBody>
            <a:bodyPr lIns="0" tIns="0" rIns="0" bIns="0" anchor="ctr">
              <a:spAutoFit/>
            </a:bodyPr>
            <a:lstStyle/>
            <a:p>
              <a:pPr marL="342900" indent="-342900">
                <a:lnSpc>
                  <a:spcPct val="90000"/>
                </a:lnSpc>
                <a:spcBef>
                  <a:spcPct val="20000"/>
                </a:spcBef>
                <a:buClr>
                  <a:srgbClr val="339966"/>
                </a:buClr>
                <a:buFont typeface="Wingdings" pitchFamily="2" charset="2"/>
                <a:buNone/>
              </a:pPr>
              <a:r>
                <a:rPr lang="zh-CN" altLang="en-US" b="1" dirty="0">
                  <a:ea typeface="黑体" pitchFamily="2" charset="-122"/>
                </a:rPr>
                <a:t>功能说明</a:t>
              </a:r>
            </a:p>
          </p:txBody>
        </p:sp>
        <p:sp>
          <p:nvSpPr>
            <p:cNvPr id="581644" name="AutoShape 12"/>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headEnd/>
              <a:tailEnd/>
            </a:ln>
            <a:effectLst/>
          </p:spPr>
          <p:txBody>
            <a:bodyPr lIns="0" tIns="0" rIns="0" bIns="0" anchor="ctr">
              <a:spAutoFit/>
            </a:bodyPr>
            <a:lstStyle/>
            <a:p>
              <a:endParaRPr lang="zh-CN" altLang="en-US"/>
            </a:p>
          </p:txBody>
        </p:sp>
      </p:grpSp>
      <p:sp>
        <p:nvSpPr>
          <p:cNvPr id="581645" name="AutoShape 13"/>
          <p:cNvSpPr>
            <a:spLocks noChangeArrowheads="1"/>
          </p:cNvSpPr>
          <p:nvPr/>
        </p:nvSpPr>
        <p:spPr bwMode="auto">
          <a:xfrm>
            <a:off x="2000232" y="5357826"/>
            <a:ext cx="4286280" cy="571504"/>
          </a:xfrm>
          <a:prstGeom prst="wedgeRoundRectCallout">
            <a:avLst>
              <a:gd name="adj1" fmla="val -50582"/>
              <a:gd name="adj2" fmla="val 688"/>
              <a:gd name="adj3"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rgbClr val="233DA9"/>
              </a:buClr>
              <a:buSzPct val="80000"/>
              <a:defRPr/>
            </a:pPr>
            <a:r>
              <a:rPr lang="zh-CN" altLang="en-US" b="1" dirty="0"/>
              <a:t>多行注释以“</a:t>
            </a:r>
            <a:r>
              <a:rPr lang="en-US" altLang="zh-CN" b="1" dirty="0"/>
              <a:t>/*”</a:t>
            </a:r>
            <a:r>
              <a:rPr lang="zh-CN" altLang="en-US" b="1" dirty="0"/>
              <a:t>开头，以“*</a:t>
            </a:r>
            <a:r>
              <a:rPr lang="en-US" altLang="zh-CN" b="1" dirty="0"/>
              <a:t>/”</a:t>
            </a:r>
            <a:r>
              <a:rPr lang="zh-CN" altLang="en-US" b="1" dirty="0"/>
              <a:t>结尾</a:t>
            </a:r>
          </a:p>
        </p:txBody>
      </p:sp>
      <p:sp>
        <p:nvSpPr>
          <p:cNvPr id="581649" name="AutoShape 17"/>
          <p:cNvSpPr>
            <a:spLocks noChangeArrowheads="1"/>
          </p:cNvSpPr>
          <p:nvPr/>
        </p:nvSpPr>
        <p:spPr bwMode="auto">
          <a:xfrm>
            <a:off x="5286380" y="1928801"/>
            <a:ext cx="3313112" cy="715089"/>
          </a:xfrm>
          <a:prstGeom prst="wedgeRoundRectCallout">
            <a:avLst>
              <a:gd name="adj1" fmla="val -167"/>
              <a:gd name="adj2" fmla="val 49865"/>
              <a:gd name="adj3"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buClr>
                <a:srgbClr val="233DA9"/>
              </a:buClr>
              <a:buSzPct val="80000"/>
              <a:defRPr/>
            </a:pPr>
            <a:r>
              <a:rPr lang="zh-CN" altLang="en-US" b="1" dirty="0" smtClean="0"/>
              <a:t>多</a:t>
            </a:r>
            <a:r>
              <a:rPr lang="zh-CN" altLang="en-US" b="1" dirty="0"/>
              <a:t>行注释的每一行开头可写一个或多个*</a:t>
            </a:r>
          </a:p>
        </p:txBody>
      </p:sp>
      <p:grpSp>
        <p:nvGrpSpPr>
          <p:cNvPr id="5" name="组合 15"/>
          <p:cNvGrpSpPr/>
          <p:nvPr/>
        </p:nvGrpSpPr>
        <p:grpSpPr>
          <a:xfrm>
            <a:off x="71406" y="857232"/>
            <a:ext cx="1000132" cy="400110"/>
            <a:chOff x="1000100" y="1801286"/>
            <a:chExt cx="1000132" cy="400110"/>
          </a:xfrm>
        </p:grpSpPr>
        <p:pic>
          <p:nvPicPr>
            <p:cNvPr id="1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8" name="TextBox 1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0" name="组合 10"/>
          <p:cNvGrpSpPr>
            <a:grpSpLocks/>
          </p:cNvGrpSpPr>
          <p:nvPr/>
        </p:nvGrpSpPr>
        <p:grpSpPr bwMode="auto">
          <a:xfrm>
            <a:off x="1729303" y="6211910"/>
            <a:ext cx="4485771" cy="431800"/>
            <a:chOff x="4071935" y="5500702"/>
            <a:chExt cx="4500594" cy="431800"/>
          </a:xfrm>
          <a:solidFill>
            <a:srgbClr val="0070C0"/>
          </a:solidFill>
        </p:grpSpPr>
        <p:sp>
          <p:nvSpPr>
            <p:cNvPr id="21"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2"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3" name="TextBox 38"/>
            <p:cNvSpPr txBox="1">
              <a:spLocks noChangeArrowheads="1"/>
            </p:cNvSpPr>
            <p:nvPr/>
          </p:nvSpPr>
          <p:spPr bwMode="auto">
            <a:xfrm>
              <a:off x="4705996" y="5538802"/>
              <a:ext cx="2863096" cy="369332"/>
            </a:xfrm>
            <a:prstGeom prst="rect">
              <a:avLst/>
            </a:prstGeom>
            <a:noFill/>
            <a:ln w="9525">
              <a:noFill/>
              <a:miter lim="800000"/>
              <a:headEnd/>
              <a:tailEnd/>
            </a:ln>
          </p:spPr>
          <p:txBody>
            <a:bodyPr wrap="none">
              <a:spAutoFit/>
            </a:bodyPr>
            <a:lstStyle/>
            <a:p>
              <a:r>
                <a:rPr lang="zh-CN" altLang="en-US" b="1" dirty="0" smtClean="0">
                  <a:solidFill>
                    <a:schemeClr val="bg1"/>
                  </a:solidFill>
                </a:rPr>
                <a:t>       演示示例</a:t>
              </a:r>
              <a:r>
                <a:rPr lang="en-US" altLang="zh-CN" b="1" dirty="0" smtClean="0">
                  <a:solidFill>
                    <a:schemeClr val="bg1"/>
                  </a:solidFill>
                </a:rPr>
                <a:t>3</a:t>
              </a:r>
              <a:r>
                <a:rPr lang="zh-CN" altLang="en-US" b="1" dirty="0" smtClean="0">
                  <a:solidFill>
                    <a:schemeClr val="bg1"/>
                  </a:solidFill>
                </a:rPr>
                <a:t>：多行注释</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1645"/>
                                        </p:tgtEl>
                                        <p:attrNameLst>
                                          <p:attrName>style.visibility</p:attrName>
                                        </p:attrNameLst>
                                      </p:cBhvr>
                                      <p:to>
                                        <p:strVal val="visible"/>
                                      </p:to>
                                    </p:set>
                                    <p:animEffect transition="in" filter="wipe(left)">
                                      <p:cBhvr>
                                        <p:cTn id="7" dur="500"/>
                                        <p:tgtEl>
                                          <p:spTgt spid="581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1635">
                                            <p:txEl>
                                              <p:pRg st="0" end="0"/>
                                            </p:txEl>
                                          </p:spTgt>
                                        </p:tgtEl>
                                        <p:attrNameLst>
                                          <p:attrName>style.visibility</p:attrName>
                                        </p:attrNameLst>
                                      </p:cBhvr>
                                      <p:to>
                                        <p:strVal val="visible"/>
                                      </p:to>
                                    </p:set>
                                    <p:animEffect transition="in" filter="wipe(left)">
                                      <p:cBhvr>
                                        <p:cTn id="12" dur="500"/>
                                        <p:tgtEl>
                                          <p:spTgt spid="58163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81635">
                                            <p:txEl>
                                              <p:pRg st="1" end="1"/>
                                            </p:txEl>
                                          </p:spTgt>
                                        </p:tgtEl>
                                        <p:attrNameLst>
                                          <p:attrName>style.visibility</p:attrName>
                                        </p:attrNameLst>
                                      </p:cBhvr>
                                      <p:to>
                                        <p:strVal val="visible"/>
                                      </p:to>
                                    </p:set>
                                    <p:animEffect transition="in" filter="wipe(left)">
                                      <p:cBhvr>
                                        <p:cTn id="15" dur="500"/>
                                        <p:tgtEl>
                                          <p:spTgt spid="581635">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81635">
                                            <p:txEl>
                                              <p:pRg st="2" end="2"/>
                                            </p:txEl>
                                          </p:spTgt>
                                        </p:tgtEl>
                                        <p:attrNameLst>
                                          <p:attrName>style.visibility</p:attrName>
                                        </p:attrNameLst>
                                      </p:cBhvr>
                                      <p:to>
                                        <p:strVal val="visible"/>
                                      </p:to>
                                    </p:set>
                                    <p:animEffect transition="in" filter="wipe(left)">
                                      <p:cBhvr>
                                        <p:cTn id="18" dur="500"/>
                                        <p:tgtEl>
                                          <p:spTgt spid="581635">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81635">
                                            <p:txEl>
                                              <p:pRg st="3" end="3"/>
                                            </p:txEl>
                                          </p:spTgt>
                                        </p:tgtEl>
                                        <p:attrNameLst>
                                          <p:attrName>style.visibility</p:attrName>
                                        </p:attrNameLst>
                                      </p:cBhvr>
                                      <p:to>
                                        <p:strVal val="visible"/>
                                      </p:to>
                                    </p:set>
                                    <p:animEffect transition="in" filter="wipe(left)">
                                      <p:cBhvr>
                                        <p:cTn id="21" dur="500"/>
                                        <p:tgtEl>
                                          <p:spTgt spid="581635">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81635">
                                            <p:txEl>
                                              <p:pRg st="4" end="4"/>
                                            </p:txEl>
                                          </p:spTgt>
                                        </p:tgtEl>
                                        <p:attrNameLst>
                                          <p:attrName>style.visibility</p:attrName>
                                        </p:attrNameLst>
                                      </p:cBhvr>
                                      <p:to>
                                        <p:strVal val="visible"/>
                                      </p:to>
                                    </p:set>
                                    <p:animEffect transition="in" filter="wipe(left)">
                                      <p:cBhvr>
                                        <p:cTn id="24" dur="500"/>
                                        <p:tgtEl>
                                          <p:spTgt spid="581635">
                                            <p:txEl>
                                              <p:pRg st="4" end="4"/>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par>
                                <p:cTn id="29" presetID="22" presetClass="entr" presetSubtype="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par>
                                <p:cTn id="32" presetID="22" presetClass="entr" presetSubtype="8"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81649"/>
                                        </p:tgtEl>
                                        <p:attrNameLst>
                                          <p:attrName>style.visibility</p:attrName>
                                        </p:attrNameLst>
                                      </p:cBhvr>
                                      <p:to>
                                        <p:strVal val="visible"/>
                                      </p:to>
                                    </p:set>
                                    <p:animEffect transition="in" filter="wipe(left)">
                                      <p:cBhvr>
                                        <p:cTn id="38" dur="500"/>
                                        <p:tgtEl>
                                          <p:spTgt spid="581649"/>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5" grpId="0" animBg="1"/>
      <p:bldP spid="58164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en-US" altLang="zh-CN" b="1"/>
              <a:t>Java</a:t>
            </a:r>
            <a:r>
              <a:rPr lang="zh-CN" altLang="en-US" b="1"/>
              <a:t>编码规范</a:t>
            </a:r>
          </a:p>
        </p:txBody>
      </p:sp>
      <p:sp>
        <p:nvSpPr>
          <p:cNvPr id="584710" name="AutoShape 6"/>
          <p:cNvSpPr>
            <a:spLocks noGrp="1" noChangeArrowheads="1"/>
          </p:cNvSpPr>
          <p:nvPr>
            <p:ph idx="1"/>
          </p:nvPr>
        </p:nvSpPr>
        <p:spPr>
          <a:xfrm>
            <a:off x="784254" y="1419227"/>
            <a:ext cx="7288208" cy="18668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ormAutofit lnSpcReduction="10000"/>
          </a:bodyPr>
          <a:lstStyle/>
          <a:p>
            <a:pPr marL="0" indent="0" defTabSz="381000">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rPr>
              <a:t>public class </a:t>
            </a:r>
            <a:r>
              <a:rPr lang="en-US" altLang="zh-CN" sz="1800" kern="1200" dirty="0" err="1" smtClean="0">
                <a:solidFill>
                  <a:schemeClr val="accent5">
                    <a:lumMod val="10000"/>
                  </a:schemeClr>
                </a:solidFill>
                <a:ea typeface="黑体" pitchFamily="2" charset="-122"/>
              </a:rPr>
              <a:t>HelloWorld</a:t>
            </a:r>
            <a:r>
              <a:rPr lang="en-US" altLang="zh-CN" sz="1800" kern="1200" dirty="0" smtClean="0">
                <a:solidFill>
                  <a:schemeClr val="accent5">
                    <a:lumMod val="10000"/>
                  </a:schemeClr>
                </a:solidFill>
                <a:ea typeface="黑体" pitchFamily="2" charset="-122"/>
              </a:rPr>
              <a:t> {</a:t>
            </a:r>
            <a:endParaRPr lang="en-US" altLang="zh-CN" sz="1800" kern="1200" dirty="0">
              <a:solidFill>
                <a:schemeClr val="accent5">
                  <a:lumMod val="10000"/>
                </a:schemeClr>
              </a:solidFill>
              <a:ea typeface="黑体" pitchFamily="2" charset="-122"/>
            </a:endParaRPr>
          </a:p>
          <a:p>
            <a:pPr marL="0" indent="0" defTabSz="381000">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rPr>
              <a:t>public static void main(String[ ] </a:t>
            </a:r>
            <a:r>
              <a:rPr lang="en-US" altLang="zh-CN" sz="1800" kern="1200" dirty="0" err="1">
                <a:solidFill>
                  <a:schemeClr val="accent5">
                    <a:lumMod val="10000"/>
                  </a:schemeClr>
                </a:solidFill>
                <a:ea typeface="黑体" pitchFamily="2" charset="-122"/>
              </a:rPr>
              <a:t>args</a:t>
            </a:r>
            <a:r>
              <a:rPr lang="en-US" altLang="zh-CN" sz="1800" kern="1200" dirty="0" smtClean="0">
                <a:solidFill>
                  <a:schemeClr val="accent5">
                    <a:lumMod val="10000"/>
                  </a:schemeClr>
                </a:solidFill>
                <a:ea typeface="黑体" pitchFamily="2" charset="-122"/>
              </a:rPr>
              <a:t>) {</a:t>
            </a:r>
            <a:endParaRPr lang="en-US" altLang="zh-CN" sz="1800" kern="1200" dirty="0">
              <a:solidFill>
                <a:schemeClr val="accent5">
                  <a:lumMod val="10000"/>
                </a:schemeClr>
              </a:solidFill>
              <a:ea typeface="黑体" pitchFamily="2" charset="-122"/>
            </a:endParaRPr>
          </a:p>
          <a:p>
            <a:pPr marL="0" indent="0" defTabSz="381000">
              <a:lnSpc>
                <a:spcPct val="130000"/>
              </a:lnSpc>
              <a:spcBef>
                <a:spcPct val="0"/>
              </a:spcBef>
              <a:buClr>
                <a:schemeClr val="folHlink"/>
              </a:buClr>
              <a:buSzPct val="60000"/>
              <a:buFont typeface="Wingdings" pitchFamily="2" charset="2"/>
              <a:buNone/>
              <a:defRPr/>
            </a:pPr>
            <a:r>
              <a:rPr lang="en-US" altLang="zh-CN" sz="1800" kern="1200" dirty="0" err="1">
                <a:solidFill>
                  <a:schemeClr val="accent5">
                    <a:lumMod val="10000"/>
                  </a:schemeClr>
                </a:solidFill>
                <a:ea typeface="黑体" pitchFamily="2" charset="-122"/>
              </a:rPr>
              <a:t>System.out.println</a:t>
            </a:r>
            <a:r>
              <a:rPr lang="en-US" altLang="zh-CN" sz="1800" kern="1200" dirty="0">
                <a:solidFill>
                  <a:schemeClr val="accent5">
                    <a:lumMod val="10000"/>
                  </a:schemeClr>
                </a:solidFill>
                <a:ea typeface="黑体" pitchFamily="2" charset="-122"/>
              </a:rPr>
              <a:t>("Hello  World!!!");</a:t>
            </a:r>
          </a:p>
          <a:p>
            <a:pPr marL="0" indent="0" defTabSz="381000">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rPr>
              <a:t>}</a:t>
            </a:r>
          </a:p>
          <a:p>
            <a:pPr marL="0" indent="0" defTabSz="381000">
              <a:lnSpc>
                <a:spcPct val="130000"/>
              </a:lnSpc>
              <a:spcBef>
                <a:spcPct val="0"/>
              </a:spcBef>
              <a:buClr>
                <a:schemeClr val="folHlink"/>
              </a:buClr>
              <a:buSzPct val="60000"/>
              <a:buFont typeface="Wingdings" pitchFamily="2" charset="2"/>
              <a:buNone/>
              <a:defRPr/>
            </a:pPr>
            <a:r>
              <a:rPr lang="en-US" altLang="zh-CN" sz="1800" kern="1200" dirty="0">
                <a:solidFill>
                  <a:schemeClr val="accent5">
                    <a:lumMod val="10000"/>
                  </a:schemeClr>
                </a:solidFill>
                <a:ea typeface="黑体" pitchFamily="2" charset="-122"/>
              </a:rPr>
              <a:t>}</a:t>
            </a:r>
          </a:p>
        </p:txBody>
      </p:sp>
      <p:sp>
        <p:nvSpPr>
          <p:cNvPr id="12" name="灯片编号占位符 11"/>
          <p:cNvSpPr>
            <a:spLocks noGrp="1"/>
          </p:cNvSpPr>
          <p:nvPr>
            <p:ph type="sldNum" sz="quarter" idx="12"/>
          </p:nvPr>
        </p:nvSpPr>
        <p:spPr/>
        <p:txBody>
          <a:bodyPr/>
          <a:lstStyle/>
          <a:p>
            <a:pPr>
              <a:defRPr/>
            </a:pPr>
            <a:fld id="{9394C29D-ED0C-453C-8BBC-C52F19F5BA76}" type="slidenum">
              <a:rPr lang="zh-CN" altLang="en-US" smtClean="0"/>
              <a:pPr>
                <a:defRPr/>
              </a:pPr>
              <a:t>36</a:t>
            </a:fld>
            <a:r>
              <a:rPr lang="en-US" altLang="zh-CN" smtClean="0"/>
              <a:t>/46</a:t>
            </a:r>
            <a:endParaRPr lang="zh-CN" altLang="en-US" dirty="0"/>
          </a:p>
        </p:txBody>
      </p:sp>
      <p:sp>
        <p:nvSpPr>
          <p:cNvPr id="584711" name="AutoShape 7"/>
          <p:cNvSpPr>
            <a:spLocks noChangeArrowheads="1"/>
          </p:cNvSpPr>
          <p:nvPr/>
        </p:nvSpPr>
        <p:spPr bwMode="auto">
          <a:xfrm>
            <a:off x="784254" y="3387745"/>
            <a:ext cx="7268301" cy="261302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public class </a:t>
            </a:r>
            <a:r>
              <a:rPr lang="en-US" altLang="zh-CN" b="1" dirty="0" err="1">
                <a:solidFill>
                  <a:schemeClr val="accent5">
                    <a:lumMod val="10000"/>
                  </a:schemeClr>
                </a:solidFill>
                <a:latin typeface="+mn-lt"/>
              </a:rPr>
              <a:t>HelloWorld</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public static void main(String[ ] </a:t>
            </a:r>
            <a:r>
              <a:rPr lang="en-US" altLang="zh-CN" b="1" dirty="0" err="1">
                <a:solidFill>
                  <a:schemeClr val="accent5">
                    <a:lumMod val="10000"/>
                  </a:schemeClr>
                </a:solidFill>
                <a:latin typeface="+mn-lt"/>
              </a:rPr>
              <a:t>args</a:t>
            </a:r>
            <a:r>
              <a:rPr lang="en-US" altLang="zh-CN" b="1" dirty="0">
                <a:solidFill>
                  <a:schemeClr val="accent5">
                    <a:lumMod val="10000"/>
                  </a:schemeClr>
                </a:solidFill>
                <a:latin typeface="+mn-lt"/>
              </a:rPr>
              <a:t>)</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("Hello  World!!!");</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a:t>
            </a:r>
          </a:p>
        </p:txBody>
      </p:sp>
      <p:sp>
        <p:nvSpPr>
          <p:cNvPr id="584712" name="Rectangle 8"/>
          <p:cNvSpPr>
            <a:spLocks noChangeArrowheads="1"/>
          </p:cNvSpPr>
          <p:nvPr/>
        </p:nvSpPr>
        <p:spPr bwMode="auto">
          <a:xfrm>
            <a:off x="795367" y="852474"/>
            <a:ext cx="7920037" cy="647700"/>
          </a:xfrm>
          <a:prstGeom prst="rect">
            <a:avLst/>
          </a:prstGeom>
          <a:noFill/>
          <a:ln w="9525">
            <a:noFill/>
            <a:miter lim="800000"/>
            <a:headEnd/>
            <a:tailEnd/>
          </a:ln>
          <a:effectLst/>
        </p:spPr>
        <p:txBody>
          <a:bodyPr/>
          <a:lstStyle/>
          <a:p>
            <a:pPr marL="342900" indent="-342900" algn="l">
              <a:lnSpc>
                <a:spcPct val="90000"/>
              </a:lnSpc>
              <a:spcBef>
                <a:spcPct val="20000"/>
              </a:spcBef>
              <a:buClr>
                <a:schemeClr val="tx2"/>
              </a:buClr>
              <a:buSzPct val="80000"/>
              <a:buBlip>
                <a:blip r:embed="rId3"/>
              </a:buBlip>
            </a:pPr>
            <a:r>
              <a:rPr lang="zh-CN" altLang="en-US" sz="2800" b="1" dirty="0">
                <a:latin typeface="+mn-lt"/>
                <a:ea typeface="+mn-ea"/>
              </a:rPr>
              <a:t>指出以下编码中的不规范之处</a:t>
            </a:r>
          </a:p>
        </p:txBody>
      </p:sp>
      <p:sp>
        <p:nvSpPr>
          <p:cNvPr id="584713" name="AutoShape 9"/>
          <p:cNvSpPr>
            <a:spLocks noChangeArrowheads="1"/>
          </p:cNvSpPr>
          <p:nvPr/>
        </p:nvSpPr>
        <p:spPr bwMode="auto">
          <a:xfrm>
            <a:off x="5076825" y="2857496"/>
            <a:ext cx="2533285" cy="408623"/>
          </a:xfrm>
          <a:prstGeom prst="wedgeRoundRectCallout">
            <a:avLst>
              <a:gd name="adj1" fmla="val -41"/>
              <a:gd name="adj2" fmla="val -4527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不同层次代码没有缩进</a:t>
            </a:r>
          </a:p>
        </p:txBody>
      </p:sp>
      <p:sp>
        <p:nvSpPr>
          <p:cNvPr id="584715" name="Line 11"/>
          <p:cNvSpPr>
            <a:spLocks noChangeShapeType="1"/>
          </p:cNvSpPr>
          <p:nvPr/>
        </p:nvSpPr>
        <p:spPr bwMode="auto">
          <a:xfrm flipV="1">
            <a:off x="1357291" y="3836995"/>
            <a:ext cx="4071966" cy="85725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584716" name="AutoShape 12"/>
          <p:cNvSpPr>
            <a:spLocks noChangeArrowheads="1"/>
          </p:cNvSpPr>
          <p:nvPr/>
        </p:nvSpPr>
        <p:spPr bwMode="auto">
          <a:xfrm>
            <a:off x="5524499" y="3500438"/>
            <a:ext cx="2840801"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a:t>
            </a:r>
            <a:r>
              <a:rPr lang="en-US" altLang="zh-CN" b="1" kern="0" dirty="0" smtClean="0">
                <a:solidFill>
                  <a:schemeClr val="bg1"/>
                </a:solidFill>
                <a:latin typeface="Arial"/>
                <a:ea typeface="黑体"/>
              </a:rPr>
              <a:t>{</a:t>
            </a:r>
            <a:r>
              <a:rPr lang="zh-CN" altLang="en-US" b="1" kern="0" dirty="0" smtClean="0">
                <a:solidFill>
                  <a:schemeClr val="bg1"/>
                </a:solidFill>
                <a:latin typeface="Arial"/>
                <a:ea typeface="黑体"/>
              </a:rPr>
              <a:t>”一般放在某一行开头</a:t>
            </a:r>
            <a:endParaRPr lang="en-US" altLang="zh-CN" b="1" kern="0" dirty="0" smtClean="0">
              <a:solidFill>
                <a:schemeClr val="bg1"/>
              </a:solidFill>
              <a:latin typeface="Arial"/>
              <a:ea typeface="黑体"/>
            </a:endParaRPr>
          </a:p>
        </p:txBody>
      </p:sp>
      <p:sp>
        <p:nvSpPr>
          <p:cNvPr id="584717" name="Line 13"/>
          <p:cNvSpPr>
            <a:spLocks noChangeShapeType="1"/>
          </p:cNvSpPr>
          <p:nvPr/>
        </p:nvSpPr>
        <p:spPr bwMode="auto">
          <a:xfrm flipV="1">
            <a:off x="1071538" y="3694118"/>
            <a:ext cx="4214843" cy="28575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cxnSp>
        <p:nvCxnSpPr>
          <p:cNvPr id="10" name="直接箭头连接符 9"/>
          <p:cNvCxnSpPr/>
          <p:nvPr/>
        </p:nvCxnSpPr>
        <p:spPr bwMode="auto">
          <a:xfrm>
            <a:off x="4643438" y="2500306"/>
            <a:ext cx="500066"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4713"/>
                                        </p:tgtEl>
                                        <p:attrNameLst>
                                          <p:attrName>style.visibility</p:attrName>
                                        </p:attrNameLst>
                                      </p:cBhvr>
                                      <p:to>
                                        <p:strVal val="visible"/>
                                      </p:to>
                                    </p:set>
                                    <p:animEffect transition="in" filter="wipe(left)">
                                      <p:cBhvr>
                                        <p:cTn id="10" dur="500"/>
                                        <p:tgtEl>
                                          <p:spTgt spid="584713"/>
                                        </p:tgtEl>
                                      </p:cBhvr>
                                    </p:animEffect>
                                  </p:childTnLst>
                                </p:cTn>
                              </p:par>
                            </p:childTnLst>
                          </p:cTn>
                        </p:par>
                        <p:par>
                          <p:cTn id="11" fill="hold">
                            <p:stCondLst>
                              <p:cond delay="500"/>
                            </p:stCondLst>
                            <p:childTnLst>
                              <p:par>
                                <p:cTn id="12" presetID="0" presetClass="path" presetSubtype="0" accel="50000" decel="50000" fill="hold" nodeType="afterEffect">
                                  <p:stCondLst>
                                    <p:cond delay="0"/>
                                  </p:stCondLst>
                                  <p:childTnLst>
                                    <p:animMotion origin="layout" path="M 0 0 L 0.05521 0 " pathEditMode="relative" ptsTypes="AA">
                                      <p:cBhvr>
                                        <p:cTn id="13" dur="2000" fill="hold"/>
                                        <p:tgtEl>
                                          <p:spTgt spid="584710">
                                            <p:txEl>
                                              <p:pRg st="1" end="1"/>
                                            </p:txEl>
                                          </p:spTgt>
                                        </p:tgtEl>
                                        <p:attrNameLst>
                                          <p:attrName>ppt_x</p:attrName>
                                          <p:attrName>ppt_y</p:attrName>
                                        </p:attrNameLst>
                                      </p:cBhvr>
                                    </p:animMotion>
                                  </p:childTnLst>
                                </p:cTn>
                              </p:par>
                            </p:childTnLst>
                          </p:cTn>
                        </p:par>
                        <p:par>
                          <p:cTn id="14" fill="hold">
                            <p:stCondLst>
                              <p:cond delay="2500"/>
                            </p:stCondLst>
                            <p:childTnLst>
                              <p:par>
                                <p:cTn id="15" presetID="0" presetClass="path" presetSubtype="0" accel="50000" decel="50000" fill="hold" nodeType="afterEffect">
                                  <p:stCondLst>
                                    <p:cond delay="0"/>
                                  </p:stCondLst>
                                  <p:childTnLst>
                                    <p:animMotion origin="layout" path="M 2.22222E-6 2.59259E-6 L 0.05885 0.00486 " pathEditMode="relative" rAng="0" ptsTypes="AA">
                                      <p:cBhvr>
                                        <p:cTn id="16" dur="2000" fill="hold"/>
                                        <p:tgtEl>
                                          <p:spTgt spid="584710">
                                            <p:txEl>
                                              <p:pRg st="3" end="3"/>
                                            </p:txEl>
                                          </p:spTgt>
                                        </p:tgtEl>
                                        <p:attrNameLst>
                                          <p:attrName>ppt_x</p:attrName>
                                          <p:attrName>ppt_y</p:attrName>
                                        </p:attrNameLst>
                                      </p:cBhvr>
                                      <p:rCtr x="2900" y="200"/>
                                    </p:animMotion>
                                  </p:childTnLst>
                                </p:cTn>
                              </p:par>
                            </p:childTnLst>
                          </p:cTn>
                        </p:par>
                        <p:par>
                          <p:cTn id="17" fill="hold">
                            <p:stCondLst>
                              <p:cond delay="4500"/>
                            </p:stCondLst>
                            <p:childTnLst>
                              <p:par>
                                <p:cTn id="18" presetID="0" presetClass="path" presetSubtype="0" accel="50000" decel="50000" fill="hold" nodeType="afterEffect">
                                  <p:stCondLst>
                                    <p:cond delay="0"/>
                                  </p:stCondLst>
                                  <p:childTnLst>
                                    <p:animMotion origin="layout" path="M 0 0 L 0.11024 0 " pathEditMode="relative" ptsTypes="AA">
                                      <p:cBhvr>
                                        <p:cTn id="19" dur="2000" fill="hold"/>
                                        <p:tgtEl>
                                          <p:spTgt spid="584710">
                                            <p:txEl>
                                              <p:pRg st="2" end="2"/>
                                            </p:txEl>
                                          </p:spTgt>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4716"/>
                                        </p:tgtEl>
                                        <p:attrNameLst>
                                          <p:attrName>style.visibility</p:attrName>
                                        </p:attrNameLst>
                                      </p:cBhvr>
                                      <p:to>
                                        <p:strVal val="visible"/>
                                      </p:to>
                                    </p:set>
                                    <p:animEffect transition="in" filter="wipe(left)">
                                      <p:cBhvr>
                                        <p:cTn id="24" dur="500"/>
                                        <p:tgtEl>
                                          <p:spTgt spid="584716"/>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584715"/>
                                        </p:tgtEl>
                                        <p:attrNameLst>
                                          <p:attrName>style.visibility</p:attrName>
                                        </p:attrNameLst>
                                      </p:cBhvr>
                                      <p:to>
                                        <p:strVal val="visible"/>
                                      </p:to>
                                    </p:set>
                                    <p:animEffect transition="in" filter="wipe(left)">
                                      <p:cBhvr>
                                        <p:cTn id="28" dur="500"/>
                                        <p:tgtEl>
                                          <p:spTgt spid="58471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84717"/>
                                        </p:tgtEl>
                                        <p:attrNameLst>
                                          <p:attrName>style.visibility</p:attrName>
                                        </p:attrNameLst>
                                      </p:cBhvr>
                                      <p:to>
                                        <p:strVal val="visible"/>
                                      </p:to>
                                    </p:set>
                                    <p:animEffect transition="in" filter="wipe(left)">
                                      <p:cBhvr>
                                        <p:cTn id="31" dur="500"/>
                                        <p:tgtEl>
                                          <p:spTgt spid="584717"/>
                                        </p:tgtEl>
                                      </p:cBhvr>
                                    </p:animEffect>
                                  </p:childTnLst>
                                </p:cTn>
                              </p:par>
                            </p:childTnLst>
                          </p:cTn>
                        </p:par>
                        <p:par>
                          <p:cTn id="32" fill="hold">
                            <p:stCondLst>
                              <p:cond delay="1000"/>
                            </p:stCondLst>
                            <p:childTnLst>
                              <p:par>
                                <p:cTn id="33" presetID="3" presetClass="emph" presetSubtype="2" fill="hold" nodeType="afterEffect">
                                  <p:stCondLst>
                                    <p:cond delay="0"/>
                                  </p:stCondLst>
                                  <p:childTnLst>
                                    <p:animClr clrSpc="rgb" dir="cw">
                                      <p:cBhvr override="childStyle">
                                        <p:cTn id="34" dur="2000" fill="hold"/>
                                        <p:tgtEl>
                                          <p:spTgt spid="584711">
                                            <p:txEl>
                                              <p:pRg st="1" end="1"/>
                                            </p:txEl>
                                          </p:spTgt>
                                        </p:tgtEl>
                                        <p:attrNameLst>
                                          <p:attrName>style.color</p:attrName>
                                        </p:attrNameLst>
                                      </p:cBhvr>
                                      <p:to>
                                        <a:srgbClr val="FF3300"/>
                                      </p:to>
                                    </p:animClr>
                                  </p:childTnLst>
                                </p:cTn>
                              </p:par>
                            </p:childTnLst>
                          </p:cTn>
                        </p:par>
                        <p:par>
                          <p:cTn id="35" fill="hold">
                            <p:stCondLst>
                              <p:cond delay="3000"/>
                            </p:stCondLst>
                            <p:childTnLst>
                              <p:par>
                                <p:cTn id="36" presetID="3" presetClass="emph" presetSubtype="2" fill="hold" nodeType="afterEffect">
                                  <p:stCondLst>
                                    <p:cond delay="0"/>
                                  </p:stCondLst>
                                  <p:childTnLst>
                                    <p:animClr clrSpc="rgb" dir="cw">
                                      <p:cBhvr override="childStyle">
                                        <p:cTn id="37" dur="2000" fill="hold"/>
                                        <p:tgtEl>
                                          <p:spTgt spid="584711">
                                            <p:txEl>
                                              <p:pRg st="3" end="3"/>
                                            </p:txEl>
                                          </p:spTgt>
                                        </p:tgtEl>
                                        <p:attrNameLst>
                                          <p:attrName>style.color</p:attrName>
                                        </p:attrNameLst>
                                      </p:cBhvr>
                                      <p:to>
                                        <a:srgbClr val="FF3300"/>
                                      </p:to>
                                    </p:animClr>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grpId="1" nodeType="clickEffect">
                                  <p:stCondLst>
                                    <p:cond delay="0"/>
                                  </p:stCondLst>
                                  <p:childTnLst>
                                    <p:animEffect transition="out" filter="checkerboard(across)">
                                      <p:cBhvr>
                                        <p:cTn id="41" dur="500"/>
                                        <p:tgtEl>
                                          <p:spTgt spid="584715"/>
                                        </p:tgtEl>
                                      </p:cBhvr>
                                    </p:animEffect>
                                    <p:set>
                                      <p:cBhvr>
                                        <p:cTn id="42" dur="1" fill="hold">
                                          <p:stCondLst>
                                            <p:cond delay="499"/>
                                          </p:stCondLst>
                                        </p:cTn>
                                        <p:tgtEl>
                                          <p:spTgt spid="584715"/>
                                        </p:tgtEl>
                                        <p:attrNameLst>
                                          <p:attrName>style.visibility</p:attrName>
                                        </p:attrNameLst>
                                      </p:cBhvr>
                                      <p:to>
                                        <p:strVal val="hidden"/>
                                      </p:to>
                                    </p:set>
                                  </p:childTnLst>
                                </p:cTn>
                              </p:par>
                            </p:childTnLst>
                          </p:cTn>
                        </p:par>
                        <p:par>
                          <p:cTn id="43" fill="hold">
                            <p:stCondLst>
                              <p:cond delay="500"/>
                            </p:stCondLst>
                            <p:childTnLst>
                              <p:par>
                                <p:cTn id="44" presetID="5" presetClass="exit" presetSubtype="10" fill="hold" grpId="1" nodeType="afterEffect">
                                  <p:stCondLst>
                                    <p:cond delay="0"/>
                                  </p:stCondLst>
                                  <p:childTnLst>
                                    <p:animEffect transition="out" filter="checkerboard(across)">
                                      <p:cBhvr>
                                        <p:cTn id="45" dur="500"/>
                                        <p:tgtEl>
                                          <p:spTgt spid="584717"/>
                                        </p:tgtEl>
                                      </p:cBhvr>
                                    </p:animEffect>
                                    <p:set>
                                      <p:cBhvr>
                                        <p:cTn id="46" dur="1" fill="hold">
                                          <p:stCondLst>
                                            <p:cond delay="499"/>
                                          </p:stCondLst>
                                        </p:cTn>
                                        <p:tgtEl>
                                          <p:spTgt spid="584717"/>
                                        </p:tgtEl>
                                        <p:attrNameLst>
                                          <p:attrName>style.visibility</p:attrName>
                                        </p:attrNameLst>
                                      </p:cBhvr>
                                      <p:to>
                                        <p:strVal val="hidden"/>
                                      </p:to>
                                    </p:set>
                                  </p:childTnLst>
                                </p:cTn>
                              </p:par>
                            </p:childTnLst>
                          </p:cTn>
                        </p:par>
                        <p:par>
                          <p:cTn id="47" fill="hold">
                            <p:stCondLst>
                              <p:cond delay="1000"/>
                            </p:stCondLst>
                            <p:childTnLst>
                              <p:par>
                                <p:cTn id="48" presetID="56" presetClass="path" presetSubtype="0" accel="50000" decel="50000" fill="hold" nodeType="afterEffect">
                                  <p:stCondLst>
                                    <p:cond delay="0"/>
                                  </p:stCondLst>
                                  <p:childTnLst>
                                    <p:animMotion origin="layout" path="M 4.72222E-6 1.48148E-6 L 0.2967 -0.05301 " pathEditMode="relative" rAng="0" ptsTypes="AA">
                                      <p:cBhvr>
                                        <p:cTn id="49" dur="2000" fill="hold"/>
                                        <p:tgtEl>
                                          <p:spTgt spid="584711">
                                            <p:txEl>
                                              <p:pRg st="1" end="1"/>
                                            </p:txEl>
                                          </p:spTgt>
                                        </p:tgtEl>
                                        <p:attrNameLst>
                                          <p:attrName>ppt_x</p:attrName>
                                          <p:attrName>ppt_y</p:attrName>
                                        </p:attrNameLst>
                                      </p:cBhvr>
                                      <p:rCtr x="14800" y="-2700"/>
                                    </p:animMotion>
                                  </p:childTnLst>
                                </p:cTn>
                              </p:par>
                            </p:childTnLst>
                          </p:cTn>
                        </p:par>
                        <p:par>
                          <p:cTn id="50" fill="hold">
                            <p:stCondLst>
                              <p:cond delay="3000"/>
                            </p:stCondLst>
                            <p:childTnLst>
                              <p:par>
                                <p:cTn id="51" presetID="56" presetClass="path" presetSubtype="0" accel="50000" decel="50000" fill="hold" nodeType="afterEffect">
                                  <p:stCondLst>
                                    <p:cond delay="0"/>
                                  </p:stCondLst>
                                  <p:childTnLst>
                                    <p:animMotion origin="layout" path="M 1.38889E-6 4.81481E-6 L 0.46476 -0.05209 " pathEditMode="relative" rAng="0" ptsTypes="AA">
                                      <p:cBhvr>
                                        <p:cTn id="52" dur="2000" fill="hold"/>
                                        <p:tgtEl>
                                          <p:spTgt spid="584711">
                                            <p:txEl>
                                              <p:pRg st="3" end="3"/>
                                            </p:txEl>
                                          </p:spTgt>
                                        </p:tgtEl>
                                        <p:attrNameLst>
                                          <p:attrName>ppt_x</p:attrName>
                                          <p:attrName>ppt_y</p:attrName>
                                        </p:attrNameLst>
                                      </p:cBhvr>
                                      <p:rCtr x="23200" y="-2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3" grpId="0" animBg="1"/>
      <p:bldP spid="584715" grpId="0" animBg="1"/>
      <p:bldP spid="584715" grpId="1" animBg="1"/>
      <p:bldP spid="584716" grpId="0" animBg="1"/>
      <p:bldP spid="584717" grpId="0" animBg="1"/>
      <p:bldP spid="58471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6" name="Rectangle 6"/>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en-US" altLang="zh-CN" b="1"/>
              <a:t>Java</a:t>
            </a:r>
            <a:r>
              <a:rPr lang="zh-CN" altLang="en-US" b="1"/>
              <a:t>编码规范</a:t>
            </a:r>
          </a:p>
        </p:txBody>
      </p:sp>
      <p:sp>
        <p:nvSpPr>
          <p:cNvPr id="583688" name="Rectangle 8"/>
          <p:cNvSpPr>
            <a:spLocks noGrp="1" noChangeArrowheads="1"/>
          </p:cNvSpPr>
          <p:nvPr>
            <p:ph idx="1"/>
          </p:nvPr>
        </p:nvSpPr>
        <p:spPr>
          <a:xfrm>
            <a:off x="457200" y="1340768"/>
            <a:ext cx="8229600" cy="4525963"/>
          </a:xfrm>
          <a:noFill/>
          <a:ln/>
        </p:spPr>
        <p:txBody>
          <a:bodyPr/>
          <a:lstStyle/>
          <a:p>
            <a:pPr>
              <a:lnSpc>
                <a:spcPct val="90000"/>
              </a:lnSpc>
            </a:pPr>
            <a:r>
              <a:rPr lang="zh-CN" altLang="en-US" dirty="0" smtClean="0"/>
              <a:t>编码规范的必要性</a:t>
            </a:r>
            <a:endParaRPr lang="en-US" altLang="zh-CN" dirty="0" smtClean="0"/>
          </a:p>
          <a:p>
            <a:pPr lvl="1">
              <a:lnSpc>
                <a:spcPct val="90000"/>
              </a:lnSpc>
            </a:pPr>
            <a:r>
              <a:rPr lang="zh-CN" altLang="en-US" dirty="0" smtClean="0"/>
              <a:t>基本规则</a:t>
            </a:r>
            <a:endParaRPr lang="zh-CN" altLang="en-US" dirty="0"/>
          </a:p>
          <a:p>
            <a:pPr lvl="1">
              <a:lnSpc>
                <a:spcPct val="90000"/>
              </a:lnSpc>
            </a:pPr>
            <a:r>
              <a:rPr lang="zh-CN" altLang="en-US" dirty="0" smtClean="0"/>
              <a:t>专业化</a:t>
            </a:r>
            <a:endParaRPr lang="en-US" altLang="zh-CN" dirty="0" smtClean="0"/>
          </a:p>
          <a:p>
            <a:pPr>
              <a:lnSpc>
                <a:spcPct val="90000"/>
              </a:lnSpc>
            </a:pPr>
            <a:endParaRPr lang="en-US" altLang="zh-CN" dirty="0"/>
          </a:p>
        </p:txBody>
      </p:sp>
      <p:sp>
        <p:nvSpPr>
          <p:cNvPr id="18" name="灯片编号占位符 17"/>
          <p:cNvSpPr>
            <a:spLocks noGrp="1"/>
          </p:cNvSpPr>
          <p:nvPr>
            <p:ph type="sldNum" sz="quarter" idx="12"/>
          </p:nvPr>
        </p:nvSpPr>
        <p:spPr/>
        <p:txBody>
          <a:bodyPr/>
          <a:lstStyle/>
          <a:p>
            <a:pPr>
              <a:defRPr/>
            </a:pPr>
            <a:fld id="{9394C29D-ED0C-453C-8BBC-C52F19F5BA76}" type="slidenum">
              <a:rPr lang="zh-CN" altLang="en-US" smtClean="0"/>
              <a:pPr>
                <a:defRPr/>
              </a:pPr>
              <a:t>37</a:t>
            </a:fld>
            <a:r>
              <a:rPr lang="en-US" altLang="zh-CN" smtClean="0"/>
              <a:t>/46</a:t>
            </a:r>
            <a:endParaRPr lang="zh-CN" altLang="en-US" dirty="0"/>
          </a:p>
        </p:txBody>
      </p:sp>
      <p:sp>
        <p:nvSpPr>
          <p:cNvPr id="5" name="Rectangle 8"/>
          <p:cNvSpPr txBox="1">
            <a:spLocks noChangeArrowheads="1"/>
          </p:cNvSpPr>
          <p:nvPr/>
        </p:nvSpPr>
        <p:spPr bwMode="auto">
          <a:xfrm>
            <a:off x="785786" y="2714620"/>
            <a:ext cx="7920037"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tx2"/>
              </a:buClr>
              <a:buSzPct val="80000"/>
              <a:buFontTx/>
              <a:buBlip>
                <a:blip r:embed="rId3"/>
              </a:buBlip>
              <a:tabLst/>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Java</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编码规范</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80000"/>
              <a:buFontTx/>
              <a:buBlip>
                <a:blip r:embed="rId3"/>
              </a:buBlip>
              <a:tabLst/>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9" name="内容占位符 3"/>
          <p:cNvGraphicFramePr>
            <a:graphicFrameLocks/>
          </p:cNvGraphicFramePr>
          <p:nvPr/>
        </p:nvGraphicFramePr>
        <p:xfrm>
          <a:off x="1714480" y="4000504"/>
          <a:ext cx="4143404" cy="571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0" name="内容占位符 3"/>
          <p:cNvGraphicFramePr>
            <a:graphicFrameLocks/>
          </p:cNvGraphicFramePr>
          <p:nvPr/>
        </p:nvGraphicFramePr>
        <p:xfrm>
          <a:off x="1714480" y="3286124"/>
          <a:ext cx="4143404" cy="57150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1" name="椭圆 20"/>
          <p:cNvSpPr/>
          <p:nvPr/>
        </p:nvSpPr>
        <p:spPr bwMode="auto">
          <a:xfrm>
            <a:off x="1714480" y="3357562"/>
            <a:ext cx="357188" cy="357188"/>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a:solidFill>
                  <a:schemeClr val="bg1"/>
                </a:solidFill>
              </a:rPr>
              <a:t>1</a:t>
            </a:r>
            <a:endParaRPr lang="zh-CN" altLang="en-US" sz="2000" b="1" dirty="0">
              <a:solidFill>
                <a:schemeClr val="bg1"/>
              </a:solidFill>
            </a:endParaRPr>
          </a:p>
        </p:txBody>
      </p:sp>
      <p:sp>
        <p:nvSpPr>
          <p:cNvPr id="23" name="椭圆 22"/>
          <p:cNvSpPr/>
          <p:nvPr/>
        </p:nvSpPr>
        <p:spPr bwMode="auto">
          <a:xfrm>
            <a:off x="1714480" y="4071937"/>
            <a:ext cx="357188" cy="357188"/>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a:solidFill>
                  <a:schemeClr val="bg1"/>
                </a:solidFill>
              </a:rPr>
              <a:t>2</a:t>
            </a:r>
            <a:endParaRPr lang="zh-CN" altLang="en-US" sz="2000" b="1" dirty="0">
              <a:solidFill>
                <a:schemeClr val="bg1"/>
              </a:solidFill>
            </a:endParaRPr>
          </a:p>
        </p:txBody>
      </p:sp>
      <p:graphicFrame>
        <p:nvGraphicFramePr>
          <p:cNvPr id="24" name="内容占位符 3"/>
          <p:cNvGraphicFramePr>
            <a:graphicFrameLocks/>
          </p:cNvGraphicFramePr>
          <p:nvPr/>
        </p:nvGraphicFramePr>
        <p:xfrm>
          <a:off x="1714480" y="5429264"/>
          <a:ext cx="4143404" cy="57150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5" name="内容占位符 3"/>
          <p:cNvGraphicFramePr>
            <a:graphicFrameLocks/>
          </p:cNvGraphicFramePr>
          <p:nvPr/>
        </p:nvGraphicFramePr>
        <p:xfrm>
          <a:off x="1714480" y="4714884"/>
          <a:ext cx="4143404" cy="57150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26" name="椭圆 25"/>
          <p:cNvSpPr/>
          <p:nvPr/>
        </p:nvSpPr>
        <p:spPr bwMode="auto">
          <a:xfrm>
            <a:off x="1714480" y="4786322"/>
            <a:ext cx="357188" cy="357188"/>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smtClean="0">
                <a:solidFill>
                  <a:schemeClr val="bg1"/>
                </a:solidFill>
              </a:rPr>
              <a:t>3</a:t>
            </a:r>
            <a:endParaRPr lang="zh-CN" altLang="en-US" sz="2000" b="1" dirty="0">
              <a:solidFill>
                <a:schemeClr val="bg1"/>
              </a:solidFill>
            </a:endParaRPr>
          </a:p>
        </p:txBody>
      </p:sp>
      <p:sp>
        <p:nvSpPr>
          <p:cNvPr id="27" name="椭圆 26"/>
          <p:cNvSpPr/>
          <p:nvPr/>
        </p:nvSpPr>
        <p:spPr bwMode="auto">
          <a:xfrm>
            <a:off x="1714480" y="5500697"/>
            <a:ext cx="357188" cy="357188"/>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defRPr/>
            </a:pPr>
            <a:r>
              <a:rPr lang="en-US" altLang="zh-CN" sz="2000" b="1" dirty="0" smtClean="0">
                <a:solidFill>
                  <a:schemeClr val="bg1"/>
                </a:solidFill>
              </a:rPr>
              <a:t>4</a:t>
            </a:r>
            <a:endParaRPr lang="zh-CN" altLang="en-US" sz="2000" b="1" dirty="0">
              <a:solidFill>
                <a:schemeClr val="bg1"/>
              </a:solidFill>
            </a:endParaRPr>
          </a:p>
        </p:txBody>
      </p:sp>
      <p:grpSp>
        <p:nvGrpSpPr>
          <p:cNvPr id="14" name="组合 10"/>
          <p:cNvGrpSpPr>
            <a:grpSpLocks/>
          </p:cNvGrpSpPr>
          <p:nvPr/>
        </p:nvGrpSpPr>
        <p:grpSpPr bwMode="auto">
          <a:xfrm>
            <a:off x="1729303" y="6211910"/>
            <a:ext cx="4485771" cy="431800"/>
            <a:chOff x="4071935" y="5500702"/>
            <a:chExt cx="4500594" cy="431800"/>
          </a:xfrm>
          <a:solidFill>
            <a:srgbClr val="0070C0"/>
          </a:solidFill>
        </p:grpSpPr>
        <p:sp>
          <p:nvSpPr>
            <p:cNvPr id="15"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16" name="Picture 8" descr="说话气泡new"/>
            <p:cNvPicPr>
              <a:picLocks noChangeAspect="1" noChangeArrowheads="1"/>
            </p:cNvPicPr>
            <p:nvPr/>
          </p:nvPicPr>
          <p:blipFill>
            <a:blip r:embed="rId2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17" name="TextBox 38"/>
            <p:cNvSpPr txBox="1">
              <a:spLocks noChangeArrowheads="1"/>
            </p:cNvSpPr>
            <p:nvPr/>
          </p:nvSpPr>
          <p:spPr bwMode="auto">
            <a:xfrm>
              <a:off x="4408225" y="5538802"/>
              <a:ext cx="2863096" cy="369332"/>
            </a:xfrm>
            <a:prstGeom prst="rect">
              <a:avLst/>
            </a:prstGeom>
            <a:noFill/>
            <a:ln w="9525">
              <a:noFill/>
              <a:miter lim="800000"/>
              <a:headEnd/>
              <a:tailEnd/>
            </a:ln>
          </p:spPr>
          <p:txBody>
            <a:bodyPr wrap="none">
              <a:spAutoFit/>
            </a:bodyPr>
            <a:lstStyle/>
            <a:p>
              <a:r>
                <a:rPr lang="zh-CN" altLang="en-US" b="1" dirty="0" smtClean="0">
                  <a:solidFill>
                    <a:schemeClr val="bg1"/>
                  </a:solidFill>
                </a:rPr>
                <a:t>       演示示例</a:t>
              </a:r>
              <a:r>
                <a:rPr lang="en-US" altLang="zh-CN" b="1" dirty="0" smtClean="0">
                  <a:solidFill>
                    <a:schemeClr val="bg1"/>
                  </a:solidFill>
                </a:rPr>
                <a:t>4</a:t>
              </a:r>
              <a:r>
                <a:rPr lang="zh-CN" altLang="en-US" b="1" dirty="0" smtClean="0">
                  <a:solidFill>
                    <a:schemeClr val="bg1"/>
                  </a:solidFill>
                </a:rPr>
                <a:t>：多行注释</a:t>
              </a:r>
              <a:endParaRPr lang="zh-CN" alt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3688">
                                            <p:txEl>
                                              <p:pRg st="1" end="1"/>
                                            </p:txEl>
                                          </p:spTgt>
                                        </p:tgtEl>
                                        <p:attrNameLst>
                                          <p:attrName>style.visibility</p:attrName>
                                        </p:attrNameLst>
                                      </p:cBhvr>
                                      <p:to>
                                        <p:strVal val="visible"/>
                                      </p:to>
                                    </p:set>
                                    <p:animEffect transition="in" filter="wipe(left)">
                                      <p:cBhvr>
                                        <p:cTn id="7" dur="500"/>
                                        <p:tgtEl>
                                          <p:spTgt spid="58368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83688">
                                            <p:txEl>
                                              <p:pRg st="2" end="2"/>
                                            </p:txEl>
                                          </p:spTgt>
                                        </p:tgtEl>
                                        <p:attrNameLst>
                                          <p:attrName>style.visibility</p:attrName>
                                        </p:attrNameLst>
                                      </p:cBhvr>
                                      <p:to>
                                        <p:strVal val="visible"/>
                                      </p:to>
                                    </p:set>
                                    <p:animEffect transition="in" filter="wipe(left)">
                                      <p:cBhvr>
                                        <p:cTn id="10" dur="500"/>
                                        <p:tgtEl>
                                          <p:spTgt spid="5836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19" grpId="0">
        <p:bldAsOne/>
      </p:bldGraphic>
      <p:bldGraphic spid="20" grpId="0">
        <p:bldAsOne/>
      </p:bldGraphic>
      <p:bldP spid="21" grpId="0" animBg="1"/>
      <p:bldP spid="23" grpId="0" animBg="1"/>
      <p:bldGraphic spid="24" grpId="0">
        <p:bldAsOne/>
      </p:bldGraphic>
      <p:bldGraphic spid="25" grpId="0">
        <p:bldAsOne/>
      </p:bldGraphic>
      <p:bldP spid="26"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3200" dirty="0" smtClean="0"/>
              <a:t>学员操作</a:t>
            </a:r>
            <a:r>
              <a:rPr lang="en-US" altLang="zh-CN" sz="3200" dirty="0" smtClean="0"/>
              <a:t>——</a:t>
            </a:r>
            <a:r>
              <a:rPr lang="zh-CN" altLang="en-US" sz="3200" dirty="0" smtClean="0"/>
              <a:t>向控制台输出内容</a:t>
            </a:r>
            <a:r>
              <a:rPr lang="en-US" altLang="zh-CN" sz="3200" dirty="0" smtClean="0"/>
              <a:t>2-1</a:t>
            </a:r>
            <a:endParaRPr lang="zh-CN" altLang="en-US" sz="3200" dirty="0" smtClean="0"/>
          </a:p>
        </p:txBody>
      </p:sp>
      <p:sp>
        <p:nvSpPr>
          <p:cNvPr id="23555" name="内容占位符 2"/>
          <p:cNvSpPr>
            <a:spLocks noGrp="1"/>
          </p:cNvSpPr>
          <p:nvPr>
            <p:ph idx="1"/>
          </p:nvPr>
        </p:nvSpPr>
        <p:spPr/>
        <p:txBody>
          <a:bodyPr/>
          <a:lstStyle/>
          <a:p>
            <a:pPr>
              <a:lnSpc>
                <a:spcPct val="90000"/>
              </a:lnSpc>
            </a:pPr>
            <a:r>
              <a:rPr lang="zh-CN" altLang="en-US" dirty="0" smtClean="0"/>
              <a:t>训练要点</a:t>
            </a:r>
          </a:p>
          <a:p>
            <a:pPr lvl="1"/>
            <a:r>
              <a:rPr lang="zh-CN" altLang="en-US" dirty="0" smtClean="0"/>
              <a:t>使用记事本开发</a:t>
            </a:r>
            <a:r>
              <a:rPr lang="en-US" altLang="zh-CN" dirty="0" smtClean="0"/>
              <a:t>Java</a:t>
            </a:r>
            <a:r>
              <a:rPr lang="zh-CN" altLang="en-US" dirty="0" smtClean="0"/>
              <a:t>程序</a:t>
            </a:r>
          </a:p>
          <a:p>
            <a:pPr lvl="1"/>
            <a:r>
              <a:rPr lang="zh-CN" altLang="en-US" dirty="0" smtClean="0"/>
              <a:t> </a:t>
            </a:r>
            <a:r>
              <a:rPr lang="en-US" altLang="zh-CN" dirty="0" smtClean="0"/>
              <a:t>Java</a:t>
            </a:r>
            <a:r>
              <a:rPr lang="zh-CN" altLang="en-US" dirty="0" smtClean="0"/>
              <a:t>输出语句</a:t>
            </a:r>
          </a:p>
          <a:p>
            <a:pPr lvl="1"/>
            <a:r>
              <a:rPr lang="zh-CN" altLang="en-US" dirty="0" smtClean="0"/>
              <a:t> 会使用</a:t>
            </a:r>
            <a:r>
              <a:rPr lang="en-US" altLang="zh-CN" dirty="0" err="1" smtClean="0"/>
              <a:t>javac</a:t>
            </a:r>
            <a:r>
              <a:rPr lang="zh-CN" altLang="en-US" dirty="0" smtClean="0"/>
              <a:t>和</a:t>
            </a:r>
            <a:r>
              <a:rPr lang="en-US" altLang="zh-CN" dirty="0" smtClean="0"/>
              <a:t>java</a:t>
            </a:r>
            <a:r>
              <a:rPr lang="zh-CN" altLang="en-US" dirty="0" smtClean="0"/>
              <a:t>命令</a:t>
            </a:r>
          </a:p>
          <a:p>
            <a:pPr lvl="1"/>
            <a:r>
              <a:rPr lang="en-US" altLang="zh-CN" dirty="0" smtClean="0"/>
              <a:t>Java </a:t>
            </a:r>
            <a:r>
              <a:rPr lang="zh-CN" altLang="en-US" dirty="0" smtClean="0"/>
              <a:t>注释</a:t>
            </a:r>
          </a:p>
          <a:p>
            <a:pPr>
              <a:lnSpc>
                <a:spcPct val="90000"/>
              </a:lnSpc>
            </a:pPr>
            <a:r>
              <a:rPr lang="zh-CN" altLang="en-US" dirty="0" smtClean="0"/>
              <a:t>需求说明</a:t>
            </a:r>
            <a:endParaRPr lang="en-US" altLang="zh-CN" dirty="0" smtClean="0"/>
          </a:p>
          <a:p>
            <a:pPr lvl="1">
              <a:lnSpc>
                <a:spcPct val="90000"/>
              </a:lnSpc>
            </a:pPr>
            <a:r>
              <a:rPr lang="zh-CN" altLang="en-US" dirty="0" smtClean="0"/>
              <a:t>在控制台输出一行信息</a:t>
            </a:r>
            <a:endParaRPr lang="en-US" altLang="zh-CN" dirty="0" smtClean="0"/>
          </a:p>
          <a:p>
            <a:pPr>
              <a:lnSpc>
                <a:spcPct val="90000"/>
              </a:lnSpc>
            </a:pPr>
            <a:endParaRPr lang="zh-CN" altLang="en-US" dirty="0" smtClean="0"/>
          </a:p>
          <a:p>
            <a:pPr lvl="1">
              <a:lnSpc>
                <a:spcPct val="90000"/>
              </a:lnSpc>
            </a:pPr>
            <a:endParaRPr lang="en-US" altLang="zh-CN" dirty="0" smtClean="0"/>
          </a:p>
          <a:p>
            <a:pPr lvl="1">
              <a:lnSpc>
                <a:spcPct val="90000"/>
              </a:lnSpc>
            </a:pPr>
            <a:endParaRPr lang="en-US" altLang="zh-CN" dirty="0" smtClean="0"/>
          </a:p>
          <a:p>
            <a:pPr lvl="1">
              <a:lnSpc>
                <a:spcPct val="90000"/>
              </a:lnSpc>
            </a:pPr>
            <a:endParaRPr lang="zh-CN" altLang="en-US" dirty="0" smtClean="0"/>
          </a:p>
          <a:p>
            <a:pPr>
              <a:lnSpc>
                <a:spcPct val="90000"/>
              </a:lnSpc>
            </a:pPr>
            <a:endParaRPr lang="en-US" altLang="zh-CN" dirty="0" smtClean="0"/>
          </a:p>
          <a:p>
            <a:pPr>
              <a:lnSpc>
                <a:spcPct val="90000"/>
              </a:lnSpc>
            </a:pPr>
            <a:endParaRPr lang="zh-CN" altLang="en-US" dirty="0" smtClean="0"/>
          </a:p>
          <a:p>
            <a:endParaRPr lang="zh-CN" altLang="en-US" dirty="0" smtClean="0"/>
          </a:p>
        </p:txBody>
      </p:sp>
      <p:sp>
        <p:nvSpPr>
          <p:cNvPr id="13" name="灯片编号占位符 12"/>
          <p:cNvSpPr>
            <a:spLocks noGrp="1"/>
          </p:cNvSpPr>
          <p:nvPr>
            <p:ph type="sldNum" sz="quarter" idx="12"/>
          </p:nvPr>
        </p:nvSpPr>
        <p:spPr/>
        <p:txBody>
          <a:bodyPr/>
          <a:lstStyle/>
          <a:p>
            <a:pPr>
              <a:defRPr/>
            </a:pPr>
            <a:fld id="{9394C29D-ED0C-453C-8BBC-C52F19F5BA76}" type="slidenum">
              <a:rPr lang="zh-CN" altLang="en-US" smtClean="0"/>
              <a:pPr>
                <a:defRPr/>
              </a:pPr>
              <a:t>38</a:t>
            </a:fld>
            <a:r>
              <a:rPr lang="en-US" altLang="zh-CN" smtClean="0"/>
              <a:t>/46</a:t>
            </a:r>
            <a:endParaRPr lang="zh-CN" altLang="en-US" dirty="0"/>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2"/>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pic>
        <p:nvPicPr>
          <p:cNvPr id="11" name="图片 10" descr="java.tif"/>
          <p:cNvPicPr>
            <a:picLocks noChangeAspect="1"/>
          </p:cNvPicPr>
          <p:nvPr/>
        </p:nvPicPr>
        <p:blipFill>
          <a:blip r:embed="rId3"/>
          <a:stretch>
            <a:fillRect/>
          </a:stretch>
        </p:blipFill>
        <p:spPr>
          <a:xfrm>
            <a:off x="3786182" y="4643446"/>
            <a:ext cx="3423514" cy="1008035"/>
          </a:xfrm>
          <a:prstGeom prst="rect">
            <a:avLst/>
          </a:prstGeom>
        </p:spPr>
      </p:pic>
      <p:grpSp>
        <p:nvGrpSpPr>
          <p:cNvPr id="14" name="组合 5"/>
          <p:cNvGrpSpPr>
            <a:grpSpLocks/>
          </p:cNvGrpSpPr>
          <p:nvPr/>
        </p:nvGrpSpPr>
        <p:grpSpPr bwMode="auto">
          <a:xfrm>
            <a:off x="2928938" y="5857875"/>
            <a:ext cx="3071812" cy="431800"/>
            <a:chOff x="4071935" y="5500702"/>
            <a:chExt cx="3071834" cy="431800"/>
          </a:xfrm>
          <a:solidFill>
            <a:srgbClr val="0070C0"/>
          </a:solidFill>
        </p:grpSpPr>
        <p:sp>
          <p:nvSpPr>
            <p:cNvPr id="15"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6" name="TextBox 8"/>
            <p:cNvSpPr txBox="1">
              <a:spLocks noChangeArrowheads="1"/>
            </p:cNvSpPr>
            <p:nvPr/>
          </p:nvSpPr>
          <p:spPr bwMode="auto">
            <a:xfrm>
              <a:off x="4849816" y="5538802"/>
              <a:ext cx="1579573" cy="368300"/>
            </a:xfrm>
            <a:prstGeom prst="rect">
              <a:avLst/>
            </a:prstGeom>
            <a:noFill/>
            <a:ln w="9525">
              <a:noFill/>
              <a:miter lim="800000"/>
              <a:headEnd/>
              <a:tailEnd/>
            </a:ln>
          </p:spPr>
          <p:txBody>
            <a:bodyPr wrap="none">
              <a:spAutoFit/>
            </a:bodyPr>
            <a:lstStyle/>
            <a:p>
              <a:pPr algn="l"/>
              <a:r>
                <a:rPr lang="zh-CN" altLang="en-US" b="1" dirty="0">
                  <a:solidFill>
                    <a:srgbClr val="FBFFFE"/>
                  </a:solidFill>
                </a:rPr>
                <a:t>教员讲解需求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z="3200" dirty="0" smtClean="0"/>
              <a:t>学员操作</a:t>
            </a:r>
            <a:r>
              <a:rPr lang="en-US" altLang="zh-CN" sz="3200" dirty="0" smtClean="0"/>
              <a:t>——</a:t>
            </a:r>
            <a:r>
              <a:rPr lang="zh-CN" altLang="en-US" sz="3200" dirty="0" smtClean="0"/>
              <a:t>向控制台输出内容</a:t>
            </a:r>
            <a:r>
              <a:rPr lang="en-US" altLang="zh-CN" sz="3200" dirty="0" smtClean="0"/>
              <a:t>2-2</a:t>
            </a:r>
            <a:endParaRPr lang="zh-CN" altLang="en-US" sz="3200" dirty="0" smtClean="0"/>
          </a:p>
        </p:txBody>
      </p:sp>
      <p:sp>
        <p:nvSpPr>
          <p:cNvPr id="23555" name="内容占位符 2"/>
          <p:cNvSpPr>
            <a:spLocks noGrp="1"/>
          </p:cNvSpPr>
          <p:nvPr>
            <p:ph idx="1"/>
          </p:nvPr>
        </p:nvSpPr>
        <p:spPr/>
        <p:txBody>
          <a:bodyPr/>
          <a:lstStyle/>
          <a:p>
            <a:pPr>
              <a:lnSpc>
                <a:spcPct val="90000"/>
              </a:lnSpc>
            </a:pPr>
            <a:r>
              <a:rPr lang="zh-CN" altLang="en-US" dirty="0" smtClean="0"/>
              <a:t>实现思路</a:t>
            </a:r>
          </a:p>
          <a:p>
            <a:pPr lvl="1">
              <a:buFont typeface="Wingdings" pitchFamily="2" charset="2"/>
              <a:buNone/>
            </a:pPr>
            <a:r>
              <a:rPr lang="en-US" altLang="zh-CN" kern="1200" dirty="0" smtClean="0">
                <a:solidFill>
                  <a:schemeClr val="accent5">
                    <a:lumMod val="50000"/>
                  </a:schemeClr>
                </a:solidFill>
                <a:latin typeface="Arial" charset="0"/>
                <a:ea typeface="黑体" pitchFamily="2" charset="-122"/>
                <a:cs typeface="+mn-cs"/>
              </a:rPr>
              <a:t>1 .</a:t>
            </a:r>
            <a:r>
              <a:rPr lang="zh-CN" altLang="en-US" kern="1200" dirty="0" smtClean="0">
                <a:solidFill>
                  <a:schemeClr val="accent5">
                    <a:lumMod val="50000"/>
                  </a:schemeClr>
                </a:solidFill>
                <a:latin typeface="Arial" charset="0"/>
                <a:ea typeface="黑体" pitchFamily="2" charset="-122"/>
                <a:cs typeface="+mn-cs"/>
              </a:rPr>
              <a:t> </a:t>
            </a:r>
            <a:r>
              <a:rPr lang="zh-CN" altLang="en-US" dirty="0" smtClean="0"/>
              <a:t>创建记事本程序</a:t>
            </a:r>
          </a:p>
          <a:p>
            <a:pPr lvl="1">
              <a:buFont typeface="Wingdings" pitchFamily="2" charset="2"/>
              <a:buNone/>
            </a:pPr>
            <a:r>
              <a:rPr lang="en-US" altLang="zh-CN" kern="1200" dirty="0" smtClean="0">
                <a:solidFill>
                  <a:schemeClr val="accent5">
                    <a:lumMod val="50000"/>
                  </a:schemeClr>
                </a:solidFill>
                <a:latin typeface="Arial" charset="0"/>
                <a:ea typeface="黑体" pitchFamily="2" charset="-122"/>
                <a:cs typeface="+mn-cs"/>
              </a:rPr>
              <a:t>2 .</a:t>
            </a:r>
            <a:r>
              <a:rPr lang="zh-CN" altLang="en-US" kern="1200" dirty="0" smtClean="0">
                <a:solidFill>
                  <a:schemeClr val="accent5">
                    <a:lumMod val="50000"/>
                  </a:schemeClr>
                </a:solidFill>
                <a:latin typeface="Arial" charset="0"/>
                <a:ea typeface="黑体" pitchFamily="2" charset="-122"/>
                <a:cs typeface="+mn-cs"/>
              </a:rPr>
              <a:t> </a:t>
            </a:r>
            <a:r>
              <a:rPr lang="zh-CN" altLang="en-US" dirty="0" smtClean="0"/>
              <a:t>编写</a:t>
            </a:r>
            <a:r>
              <a:rPr lang="en-US" altLang="zh-CN" dirty="0" smtClean="0"/>
              <a:t>Java</a:t>
            </a:r>
            <a:r>
              <a:rPr lang="zh-CN" altLang="en-US" dirty="0" smtClean="0"/>
              <a:t>代码及注释</a:t>
            </a:r>
          </a:p>
          <a:p>
            <a:pPr lvl="1">
              <a:buFont typeface="Wingdings" pitchFamily="2" charset="2"/>
              <a:buNone/>
            </a:pPr>
            <a:r>
              <a:rPr lang="en-US" altLang="zh-CN" kern="1200" dirty="0" smtClean="0">
                <a:solidFill>
                  <a:schemeClr val="accent5">
                    <a:lumMod val="50000"/>
                  </a:schemeClr>
                </a:solidFill>
                <a:latin typeface="Arial" charset="0"/>
                <a:ea typeface="黑体" pitchFamily="2" charset="-122"/>
                <a:cs typeface="+mn-cs"/>
              </a:rPr>
              <a:t>3 .</a:t>
            </a:r>
            <a:r>
              <a:rPr lang="zh-CN" altLang="en-US" kern="1200" dirty="0" smtClean="0">
                <a:solidFill>
                  <a:schemeClr val="accent5">
                    <a:lumMod val="50000"/>
                  </a:schemeClr>
                </a:solidFill>
                <a:latin typeface="Arial" charset="0"/>
                <a:ea typeface="黑体" pitchFamily="2" charset="-122"/>
                <a:cs typeface="+mn-cs"/>
              </a:rPr>
              <a:t> </a:t>
            </a:r>
            <a:r>
              <a:rPr lang="zh-CN" altLang="en-US" dirty="0" smtClean="0"/>
              <a:t>编译</a:t>
            </a:r>
            <a:r>
              <a:rPr lang="en-US" altLang="zh-CN" dirty="0" smtClean="0"/>
              <a:t>.java</a:t>
            </a:r>
            <a:r>
              <a:rPr lang="zh-CN" altLang="en-US" dirty="0" smtClean="0"/>
              <a:t>文件</a:t>
            </a:r>
          </a:p>
          <a:p>
            <a:pPr lvl="1">
              <a:buFont typeface="Wingdings" pitchFamily="2" charset="2"/>
              <a:buNone/>
            </a:pPr>
            <a:r>
              <a:rPr lang="en-US" altLang="zh-CN" kern="1200" dirty="0" smtClean="0">
                <a:solidFill>
                  <a:schemeClr val="accent5">
                    <a:lumMod val="50000"/>
                  </a:schemeClr>
                </a:solidFill>
                <a:latin typeface="Arial" charset="0"/>
                <a:ea typeface="黑体" pitchFamily="2" charset="-122"/>
                <a:cs typeface="+mn-cs"/>
              </a:rPr>
              <a:t>4 .</a:t>
            </a:r>
            <a:r>
              <a:rPr lang="zh-CN" altLang="en-US" kern="1200" dirty="0" smtClean="0">
                <a:solidFill>
                  <a:schemeClr val="accent5">
                    <a:lumMod val="50000"/>
                  </a:schemeClr>
                </a:solidFill>
                <a:latin typeface="Arial" charset="0"/>
                <a:ea typeface="黑体" pitchFamily="2" charset="-122"/>
                <a:cs typeface="+mn-cs"/>
              </a:rPr>
              <a:t> </a:t>
            </a:r>
            <a:r>
              <a:rPr lang="zh-CN" altLang="en-US" dirty="0" smtClean="0"/>
              <a:t>运行编译后的</a:t>
            </a:r>
            <a:r>
              <a:rPr lang="en-US" altLang="zh-CN" dirty="0" smtClean="0"/>
              <a:t>.class</a:t>
            </a:r>
            <a:r>
              <a:rPr lang="zh-CN" altLang="en-US" dirty="0" smtClean="0"/>
              <a:t>文件</a:t>
            </a:r>
          </a:p>
          <a:p>
            <a:pPr lvl="1">
              <a:lnSpc>
                <a:spcPct val="90000"/>
              </a:lnSpc>
              <a:buFont typeface="Wingdings" pitchFamily="2" charset="2"/>
              <a:buNone/>
            </a:pPr>
            <a:endParaRPr lang="zh-CN" altLang="en-US" dirty="0" smtClean="0"/>
          </a:p>
          <a:p>
            <a:pPr lvl="1">
              <a:lnSpc>
                <a:spcPct val="90000"/>
              </a:lnSpc>
            </a:pPr>
            <a:endParaRPr lang="en-US" altLang="zh-CN" dirty="0" smtClean="0"/>
          </a:p>
          <a:p>
            <a:pPr marL="342900" lvl="1" indent="-342900">
              <a:lnSpc>
                <a:spcPct val="90000"/>
              </a:lnSpc>
              <a:buSzPct val="80000"/>
              <a:buBlip>
                <a:blip r:embed="rId2"/>
              </a:buBlip>
            </a:pPr>
            <a:r>
              <a:rPr lang="en-US" altLang="zh-CN" sz="2800" dirty="0" err="1" smtClean="0">
                <a:cs typeface="+mn-cs"/>
              </a:rPr>
              <a:t>javac</a:t>
            </a:r>
            <a:r>
              <a:rPr lang="zh-CN" altLang="en-US" sz="2800" dirty="0" smtClean="0">
                <a:cs typeface="+mn-cs"/>
              </a:rPr>
              <a:t>和</a:t>
            </a:r>
            <a:r>
              <a:rPr lang="en-US" altLang="zh-CN" sz="2800" dirty="0" smtClean="0">
                <a:cs typeface="+mn-cs"/>
              </a:rPr>
              <a:t>java</a:t>
            </a:r>
            <a:r>
              <a:rPr lang="zh-CN" altLang="en-US" sz="2800" dirty="0" smtClean="0">
                <a:cs typeface="+mn-cs"/>
              </a:rPr>
              <a:t>的使用</a:t>
            </a:r>
          </a:p>
          <a:p>
            <a:pPr marL="342900" lvl="1" indent="-342900">
              <a:lnSpc>
                <a:spcPct val="90000"/>
              </a:lnSpc>
              <a:buSzPct val="80000"/>
              <a:buBlip>
                <a:blip r:embed="rId2"/>
              </a:buBlip>
            </a:pPr>
            <a:endParaRPr lang="zh-CN" altLang="en-US" dirty="0" smtClean="0"/>
          </a:p>
          <a:p>
            <a:endParaRPr lang="zh-CN" altLang="en-US" dirty="0" smtClean="0"/>
          </a:p>
        </p:txBody>
      </p:sp>
      <p:sp>
        <p:nvSpPr>
          <p:cNvPr id="14" name="灯片编号占位符 13"/>
          <p:cNvSpPr>
            <a:spLocks noGrp="1"/>
          </p:cNvSpPr>
          <p:nvPr>
            <p:ph type="sldNum" sz="quarter" idx="12"/>
          </p:nvPr>
        </p:nvSpPr>
        <p:spPr/>
        <p:txBody>
          <a:bodyPr/>
          <a:lstStyle/>
          <a:p>
            <a:pPr>
              <a:defRPr/>
            </a:pPr>
            <a:fld id="{9394C29D-ED0C-453C-8BBC-C52F19F5BA76}" type="slidenum">
              <a:rPr lang="zh-CN" altLang="en-US" smtClean="0"/>
              <a:pPr>
                <a:defRPr/>
              </a:pPr>
              <a:t>39</a:t>
            </a:fld>
            <a:r>
              <a:rPr lang="en-US" altLang="zh-CN" smtClean="0"/>
              <a:t>/46</a:t>
            </a:r>
            <a:endParaRPr lang="zh-CN" altLang="en-US" dirty="0"/>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4" name="组合 28"/>
          <p:cNvGrpSpPr/>
          <p:nvPr/>
        </p:nvGrpSpPr>
        <p:grpSpPr>
          <a:xfrm>
            <a:off x="156391" y="3753297"/>
            <a:ext cx="986585" cy="461521"/>
            <a:chOff x="3786182" y="3824735"/>
            <a:chExt cx="986585" cy="461521"/>
          </a:xfrm>
        </p:grpSpPr>
        <p:sp>
          <p:nvSpPr>
            <p:cNvPr id="30" name="TextBox 29"/>
            <p:cNvSpPr txBox="1"/>
            <p:nvPr/>
          </p:nvSpPr>
          <p:spPr>
            <a:xfrm>
              <a:off x="4071934" y="3855440"/>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提示</a:t>
              </a:r>
              <a:endParaRPr lang="zh-CN" altLang="en-US" sz="2000" b="1" dirty="0">
                <a:solidFill>
                  <a:schemeClr val="tx1"/>
                </a:solidFill>
                <a:latin typeface="黑体" pitchFamily="49" charset="-122"/>
                <a:ea typeface="黑体" pitchFamily="49" charset="-122"/>
              </a:endParaRPr>
            </a:p>
          </p:txBody>
        </p:sp>
        <p:pic>
          <p:nvPicPr>
            <p:cNvPr id="31" name="Picture 2" descr="C:\Users\meng.zhang\Desktop\ACCP7.0模版图标规范\s-3.png"/>
            <p:cNvPicPr>
              <a:picLocks noChangeAspect="1" noChangeArrowheads="1"/>
            </p:cNvPicPr>
            <p:nvPr/>
          </p:nvPicPr>
          <p:blipFill>
            <a:blip r:embed="rId4"/>
            <a:srcRect/>
            <a:stretch>
              <a:fillRect/>
            </a:stretch>
          </p:blipFill>
          <p:spPr bwMode="auto">
            <a:xfrm>
              <a:off x="3786182" y="3824735"/>
              <a:ext cx="381854" cy="461521"/>
            </a:xfrm>
            <a:prstGeom prst="rect">
              <a:avLst/>
            </a:prstGeom>
            <a:noFill/>
          </p:spPr>
        </p:pic>
      </p:grpSp>
      <p:grpSp>
        <p:nvGrpSpPr>
          <p:cNvPr id="15" name="组合 10"/>
          <p:cNvGrpSpPr>
            <a:grpSpLocks/>
          </p:cNvGrpSpPr>
          <p:nvPr/>
        </p:nvGrpSpPr>
        <p:grpSpPr bwMode="auto">
          <a:xfrm>
            <a:off x="2857500" y="6072188"/>
            <a:ext cx="3071813" cy="431800"/>
            <a:chOff x="4071935" y="5500702"/>
            <a:chExt cx="3071834" cy="431800"/>
          </a:xfrm>
          <a:solidFill>
            <a:srgbClr val="0070C0"/>
          </a:solidFill>
        </p:grpSpPr>
        <p:sp>
          <p:nvSpPr>
            <p:cNvPr id="1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7" name="TextBox 10"/>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rgbClr val="FBFFFE"/>
                  </a:solidFill>
                </a:rPr>
                <a:t>完成时间</a:t>
              </a:r>
              <a:r>
                <a:rPr lang="zh-CN" altLang="en-US" b="1" dirty="0" smtClean="0">
                  <a:solidFill>
                    <a:srgbClr val="FBFFFE"/>
                  </a:solidFill>
                </a:rPr>
                <a:t>：</a:t>
              </a:r>
              <a:r>
                <a:rPr lang="en-US" altLang="zh-CN" b="1" dirty="0" smtClean="0">
                  <a:solidFill>
                    <a:srgbClr val="FBFFFE"/>
                  </a:solidFill>
                </a:rPr>
                <a:t>20</a:t>
              </a:r>
              <a:r>
                <a:rPr lang="zh-CN" altLang="en-US" b="1" dirty="0" smtClean="0">
                  <a:solidFill>
                    <a:srgbClr val="FBFFFE"/>
                  </a:solidFill>
                </a:rPr>
                <a:t>分钟</a:t>
              </a:r>
              <a:endParaRPr lang="zh-CN" altLang="en-US" b="1" dirty="0">
                <a:solidFill>
                  <a:srgbClr val="FBFFF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wipe(left)">
                                      <p:cBhvr>
                                        <p:cTn id="10" dur="500"/>
                                        <p:tgtEl>
                                          <p:spTgt spid="2355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animEffect transition="in" filter="wipe(left)">
                                      <p:cBhvr>
                                        <p:cTn id="13" dur="500"/>
                                        <p:tgtEl>
                                          <p:spTgt spid="23555">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3555">
                                            <p:txEl>
                                              <p:pRg st="4" end="4"/>
                                            </p:txEl>
                                          </p:spTgt>
                                        </p:tgtEl>
                                        <p:attrNameLst>
                                          <p:attrName>style.visibility</p:attrName>
                                        </p:attrNameLst>
                                      </p:cBhvr>
                                      <p:to>
                                        <p:strVal val="visible"/>
                                      </p:to>
                                    </p:set>
                                    <p:animEffect transition="in" filter="wipe(left)">
                                      <p:cBhvr>
                                        <p:cTn id="16" dur="500"/>
                                        <p:tgtEl>
                                          <p:spTgt spid="2355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animEffect transition="in" filter="wipe(left)">
                                      <p:cBhvr>
                                        <p:cTn id="25"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dirty="0" smtClean="0"/>
              <a:t>本课目标</a:t>
            </a:r>
          </a:p>
        </p:txBody>
      </p:sp>
      <p:sp>
        <p:nvSpPr>
          <p:cNvPr id="10243" name="内容占位符 2"/>
          <p:cNvSpPr>
            <a:spLocks noGrp="1"/>
          </p:cNvSpPr>
          <p:nvPr>
            <p:ph idx="1"/>
          </p:nvPr>
        </p:nvSpPr>
        <p:spPr/>
        <p:txBody>
          <a:bodyPr/>
          <a:lstStyle/>
          <a:p>
            <a:r>
              <a:rPr lang="zh-CN" altLang="en-US" dirty="0" smtClean="0"/>
              <a:t>学完本门课程后，你能够</a:t>
            </a:r>
            <a:endParaRPr lang="en-US" altLang="zh-CN" dirty="0" smtClean="0"/>
          </a:p>
          <a:p>
            <a:endParaRPr lang="zh-CN" altLang="en-US" dirty="0" smtClean="0"/>
          </a:p>
        </p:txBody>
      </p:sp>
      <p:sp>
        <p:nvSpPr>
          <p:cNvPr id="12" name="灯片编号占位符 11"/>
          <p:cNvSpPr>
            <a:spLocks noGrp="1"/>
          </p:cNvSpPr>
          <p:nvPr>
            <p:ph type="sldNum" sz="quarter" idx="12"/>
          </p:nvPr>
        </p:nvSpPr>
        <p:spPr/>
        <p:txBody>
          <a:bodyPr/>
          <a:lstStyle/>
          <a:p>
            <a:pPr>
              <a:defRPr/>
            </a:pPr>
            <a:fld id="{9394C29D-ED0C-453C-8BBC-C52F19F5BA76}" type="slidenum">
              <a:rPr lang="zh-CN" altLang="en-US" smtClean="0"/>
              <a:pPr>
                <a:defRPr/>
              </a:pPr>
              <a:t>4</a:t>
            </a:fld>
            <a:r>
              <a:rPr lang="en-US" altLang="zh-CN" smtClean="0"/>
              <a:t>/46</a:t>
            </a:r>
            <a:endParaRPr lang="zh-CN" altLang="en-US" dirty="0"/>
          </a:p>
        </p:txBody>
      </p:sp>
      <p:sp>
        <p:nvSpPr>
          <p:cNvPr id="7" name="矩形 6"/>
          <p:cNvSpPr/>
          <p:nvPr/>
        </p:nvSpPr>
        <p:spPr bwMode="auto">
          <a:xfrm>
            <a:off x="1285852" y="2284160"/>
            <a:ext cx="6786594" cy="7848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lgn="l">
              <a:spcBef>
                <a:spcPct val="20000"/>
              </a:spcBef>
              <a:buClr>
                <a:srgbClr val="233DA9"/>
              </a:buClr>
              <a:buSzPct val="80000"/>
              <a:defRPr/>
            </a:pPr>
            <a:r>
              <a:rPr lang="zh-CN" altLang="en-US" sz="2400" b="1" kern="0" dirty="0" smtClean="0">
                <a:solidFill>
                  <a:schemeClr val="bg1"/>
                </a:solidFill>
                <a:latin typeface="Arial"/>
                <a:ea typeface="黑体"/>
              </a:rPr>
              <a:t>运用</a:t>
            </a:r>
            <a:r>
              <a:rPr lang="en-US" altLang="zh-CN" sz="2400" b="1" kern="0" dirty="0" smtClean="0">
                <a:solidFill>
                  <a:schemeClr val="bg1"/>
                </a:solidFill>
                <a:latin typeface="Arial"/>
                <a:ea typeface="黑体"/>
              </a:rPr>
              <a:t>Java</a:t>
            </a:r>
            <a:r>
              <a:rPr lang="zh-CN" altLang="en-US" sz="2400" b="1" kern="0" dirty="0" smtClean="0">
                <a:solidFill>
                  <a:schemeClr val="bg1"/>
                </a:solidFill>
                <a:latin typeface="Arial"/>
                <a:ea typeface="黑体"/>
              </a:rPr>
              <a:t>编写命令行程序</a:t>
            </a:r>
          </a:p>
        </p:txBody>
      </p:sp>
      <p:sp>
        <p:nvSpPr>
          <p:cNvPr id="8" name="矩形 7"/>
          <p:cNvSpPr/>
          <p:nvPr/>
        </p:nvSpPr>
        <p:spPr bwMode="auto">
          <a:xfrm>
            <a:off x="1285852" y="3292272"/>
            <a:ext cx="6786594" cy="7848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lgn="l">
              <a:spcBef>
                <a:spcPct val="20000"/>
              </a:spcBef>
              <a:buClr>
                <a:srgbClr val="233DA9"/>
              </a:buClr>
              <a:buSzPct val="80000"/>
              <a:defRPr/>
            </a:pPr>
            <a:endParaRPr lang="en-US" altLang="zh-CN" sz="2400" b="1" kern="0" dirty="0">
              <a:solidFill>
                <a:schemeClr val="bg1"/>
              </a:solidFill>
              <a:latin typeface="Arial"/>
              <a:ea typeface="黑体"/>
            </a:endParaRPr>
          </a:p>
          <a:p>
            <a:pPr marL="742950" lvl="1" indent="-285750" algn="l">
              <a:spcBef>
                <a:spcPct val="20000"/>
              </a:spcBef>
              <a:buClr>
                <a:srgbClr val="233DA9"/>
              </a:buClr>
              <a:buSzPct val="80000"/>
              <a:defRPr/>
            </a:pPr>
            <a:r>
              <a:rPr lang="zh-CN" altLang="en-US" sz="2400" b="1" kern="0" dirty="0" smtClean="0">
                <a:solidFill>
                  <a:schemeClr val="bg1"/>
                </a:solidFill>
                <a:latin typeface="Arial"/>
                <a:ea typeface="黑体"/>
              </a:rPr>
              <a:t>会编译、运行、调试、维护</a:t>
            </a:r>
            <a:r>
              <a:rPr lang="en-US" altLang="zh-CN" sz="2400" b="1" kern="0" dirty="0" smtClean="0">
                <a:solidFill>
                  <a:schemeClr val="bg1"/>
                </a:solidFill>
                <a:latin typeface="Arial"/>
                <a:ea typeface="黑体"/>
              </a:rPr>
              <a:t>Java</a:t>
            </a:r>
            <a:r>
              <a:rPr lang="zh-CN" altLang="en-US" sz="2400" b="1" kern="0" dirty="0" smtClean="0">
                <a:solidFill>
                  <a:schemeClr val="bg1"/>
                </a:solidFill>
                <a:latin typeface="Arial"/>
                <a:ea typeface="黑体"/>
              </a:rPr>
              <a:t>程序</a:t>
            </a:r>
          </a:p>
          <a:p>
            <a:pPr marL="742950" lvl="1" indent="-285750" algn="l">
              <a:spcBef>
                <a:spcPct val="20000"/>
              </a:spcBef>
              <a:buClr>
                <a:srgbClr val="233DA9"/>
              </a:buClr>
              <a:buSzPct val="80000"/>
              <a:defRPr/>
            </a:pPr>
            <a:endParaRPr lang="zh-CN" altLang="en-US" sz="2400" b="1" kern="0" dirty="0">
              <a:solidFill>
                <a:schemeClr val="bg1"/>
              </a:solidFill>
              <a:latin typeface="Arial"/>
              <a:ea typeface="黑体"/>
            </a:endParaRPr>
          </a:p>
        </p:txBody>
      </p:sp>
      <p:sp>
        <p:nvSpPr>
          <p:cNvPr id="11" name="矩形 10"/>
          <p:cNvSpPr/>
          <p:nvPr/>
        </p:nvSpPr>
        <p:spPr bwMode="auto">
          <a:xfrm>
            <a:off x="1285852" y="4310070"/>
            <a:ext cx="6786594" cy="7848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lgn="l">
              <a:spcBef>
                <a:spcPct val="20000"/>
              </a:spcBef>
              <a:buClr>
                <a:srgbClr val="233DA9"/>
              </a:buClr>
              <a:buSzPct val="80000"/>
              <a:defRPr/>
            </a:pPr>
            <a:r>
              <a:rPr lang="zh-CN" altLang="en-US" sz="2400" b="1" kern="0" dirty="0" smtClean="0">
                <a:solidFill>
                  <a:schemeClr val="bg1"/>
                </a:solidFill>
                <a:latin typeface="Arial"/>
                <a:ea typeface="黑体"/>
              </a:rPr>
              <a:t>初步理解</a:t>
            </a:r>
            <a:r>
              <a:rPr lang="en-US" altLang="zh-CN" sz="2400" b="1" kern="0" dirty="0" smtClean="0">
                <a:solidFill>
                  <a:schemeClr val="bg1"/>
                </a:solidFill>
                <a:latin typeface="Arial"/>
                <a:ea typeface="黑体"/>
              </a:rPr>
              <a:t>Java</a:t>
            </a:r>
            <a:r>
              <a:rPr lang="zh-CN" altLang="en-US" sz="2400" b="1" kern="0" dirty="0" smtClean="0">
                <a:solidFill>
                  <a:schemeClr val="bg1"/>
                </a:solidFill>
                <a:latin typeface="Arial"/>
                <a:ea typeface="黑体"/>
              </a:rPr>
              <a:t>面向对象的编程思想</a:t>
            </a:r>
          </a:p>
        </p:txBody>
      </p:sp>
      <p:sp>
        <p:nvSpPr>
          <p:cNvPr id="9" name="矩形 8"/>
          <p:cNvSpPr/>
          <p:nvPr/>
        </p:nvSpPr>
        <p:spPr bwMode="auto">
          <a:xfrm>
            <a:off x="1285852" y="5301208"/>
            <a:ext cx="6786594" cy="7848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lgn="l">
              <a:spcBef>
                <a:spcPct val="20000"/>
              </a:spcBef>
              <a:buClr>
                <a:srgbClr val="233DA9"/>
              </a:buClr>
              <a:buSzPct val="80000"/>
              <a:defRPr/>
            </a:pPr>
            <a:r>
              <a:rPr lang="zh-CN" altLang="en-US" sz="2400" b="1" kern="0" dirty="0" smtClean="0">
                <a:solidFill>
                  <a:schemeClr val="bg1"/>
                </a:solidFill>
                <a:latin typeface="Arial"/>
                <a:ea typeface="黑体"/>
              </a:rPr>
              <a:t>能够运用</a:t>
            </a:r>
            <a:r>
              <a:rPr lang="en-US" altLang="zh-CN" sz="2400" b="1" kern="0" dirty="0" smtClean="0">
                <a:solidFill>
                  <a:schemeClr val="bg1"/>
                </a:solidFill>
                <a:latin typeface="Arial"/>
                <a:ea typeface="黑体"/>
              </a:rPr>
              <a:t>Java</a:t>
            </a:r>
            <a:r>
              <a:rPr lang="zh-CN" altLang="en-US" sz="2400" b="1" kern="0" dirty="0" smtClean="0">
                <a:solidFill>
                  <a:schemeClr val="bg1"/>
                </a:solidFill>
                <a:latin typeface="Arial"/>
                <a:ea typeface="黑体"/>
              </a:rPr>
              <a:t>程序解决生活中的简单问题</a:t>
            </a:r>
            <a:endParaRPr lang="zh-CN" altLang="en-US" sz="2400" b="1" kern="0" dirty="0">
              <a:solidFill>
                <a:schemeClr val="bg1"/>
              </a:solidFill>
              <a:latin typeface="Arial"/>
              <a:ea typeface="黑体"/>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9" name="AutoShape 13"/>
          <p:cNvSpPr>
            <a:spLocks noChangeArrowheads="1"/>
          </p:cNvSpPr>
          <p:nvPr/>
        </p:nvSpPr>
        <p:spPr bwMode="auto">
          <a:xfrm>
            <a:off x="684213" y="2349500"/>
            <a:ext cx="7388249" cy="1892826"/>
          </a:xfrm>
          <a:prstGeom prst="roundRect">
            <a:avLst>
              <a:gd name="adj" fmla="val 23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public class </a:t>
            </a:r>
            <a:r>
              <a:rPr lang="en-US" altLang="zh-CN" b="1" dirty="0" err="1">
                <a:solidFill>
                  <a:schemeClr val="accent5">
                    <a:lumMod val="10000"/>
                  </a:schemeClr>
                </a:solidFill>
                <a:latin typeface="+mn-lt"/>
              </a:rPr>
              <a:t>helloWorld</a:t>
            </a:r>
            <a:r>
              <a:rPr lang="en-US" altLang="zh-CN" b="1" dirty="0">
                <a:solidFill>
                  <a:schemeClr val="accent5">
                    <a:lumMod val="10000"/>
                  </a:schemeClr>
                </a:solidFill>
                <a:latin typeface="+mn-lt"/>
              </a:rPr>
              <a:t> { //</a:t>
            </a:r>
            <a:r>
              <a:rPr lang="zh-CN" altLang="en-US" b="1" dirty="0">
                <a:solidFill>
                  <a:schemeClr val="accent5">
                    <a:lumMod val="10000"/>
                  </a:schemeClr>
                </a:solidFill>
                <a:latin typeface="+mn-lt"/>
              </a:rPr>
              <a:t>源文件名为</a:t>
            </a:r>
            <a:r>
              <a:rPr lang="en-US" altLang="zh-CN" b="1" dirty="0">
                <a:solidFill>
                  <a:schemeClr val="accent5">
                    <a:lumMod val="10000"/>
                  </a:schemeClr>
                </a:solidFill>
                <a:latin typeface="+mn-lt"/>
              </a:rPr>
              <a:t>HelloWorld.java</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public static void  main (String[ ] </a:t>
            </a:r>
            <a:r>
              <a:rPr lang="en-US" altLang="zh-CN" b="1" dirty="0" err="1">
                <a:solidFill>
                  <a:schemeClr val="accent5">
                    <a:lumMod val="10000"/>
                  </a:schemeClr>
                </a:solidFill>
                <a:latin typeface="+mn-lt"/>
              </a:rPr>
              <a:t>args</a:t>
            </a:r>
            <a:r>
              <a:rPr lang="en-US" altLang="zh-CN" b="1" dirty="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我的第</a:t>
            </a:r>
            <a:r>
              <a:rPr lang="zh-CN" altLang="en-US" b="1" dirty="0" smtClean="0">
                <a:solidFill>
                  <a:schemeClr val="accent5">
                    <a:lumMod val="10000"/>
                  </a:schemeClr>
                </a:solidFill>
                <a:latin typeface="+mn-lt"/>
              </a:rPr>
              <a:t>一个小</a:t>
            </a:r>
            <a:r>
              <a:rPr lang="zh-CN" altLang="en-US" b="1" dirty="0">
                <a:solidFill>
                  <a:schemeClr val="accent5">
                    <a:lumMod val="10000"/>
                  </a:schemeClr>
                </a:solidFill>
                <a:latin typeface="+mn-lt"/>
              </a:rPr>
              <a:t>程序！</a:t>
            </a:r>
            <a:r>
              <a:rPr lang="en-US" altLang="zh-CN" b="1" dirty="0">
                <a:solidFill>
                  <a:schemeClr val="accent5">
                    <a:lumMod val="10000"/>
                  </a:schemeClr>
                </a:solidFill>
                <a:latin typeface="+mn-lt"/>
              </a:rPr>
              <a:t>");</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2420" name="AutoShape 4"/>
          <p:cNvSpPr>
            <a:spLocks noChangeArrowheads="1"/>
          </p:cNvSpPr>
          <p:nvPr/>
        </p:nvSpPr>
        <p:spPr bwMode="gray">
          <a:xfrm>
            <a:off x="1571604" y="4579938"/>
            <a:ext cx="5976938" cy="504825"/>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en-US" altLang="zh-CN" b="1" dirty="0"/>
              <a:t>public</a:t>
            </a:r>
            <a:r>
              <a:rPr lang="zh-CN" altLang="en-US" b="1" dirty="0"/>
              <a:t>修饰的类的名称必须与</a:t>
            </a:r>
            <a:r>
              <a:rPr lang="en-US" altLang="zh-CN" b="1" dirty="0"/>
              <a:t>Java</a:t>
            </a:r>
            <a:r>
              <a:rPr lang="zh-CN" altLang="en-US" b="1" dirty="0"/>
              <a:t>文件同名</a:t>
            </a:r>
            <a:r>
              <a:rPr lang="en-US" altLang="zh-CN" b="1" dirty="0"/>
              <a:t>!</a:t>
            </a:r>
          </a:p>
        </p:txBody>
      </p:sp>
      <p:sp>
        <p:nvSpPr>
          <p:cNvPr id="572421" name="Rectangle 5"/>
          <p:cNvSpPr>
            <a:spLocks noChangeArrowheads="1"/>
          </p:cNvSpPr>
          <p:nvPr/>
        </p:nvSpPr>
        <p:spPr bwMode="auto">
          <a:xfrm>
            <a:off x="2071670" y="2357430"/>
            <a:ext cx="1285884" cy="431800"/>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572424" name="AutoShape 8"/>
          <p:cNvSpPr>
            <a:spLocks noChangeArrowheads="1"/>
          </p:cNvSpPr>
          <p:nvPr/>
        </p:nvSpPr>
        <p:spPr bwMode="auto">
          <a:xfrm>
            <a:off x="3489328" y="1700213"/>
            <a:ext cx="1146741" cy="408623"/>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代码错误</a:t>
            </a:r>
          </a:p>
        </p:txBody>
      </p:sp>
      <p:sp>
        <p:nvSpPr>
          <p:cNvPr id="572425" name="Rectangle 9"/>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a:t>常见错误</a:t>
            </a:r>
            <a:r>
              <a:rPr lang="en-US" altLang="zh-CN" b="1"/>
              <a:t>5-1</a:t>
            </a:r>
            <a:endParaRPr lang="zh-CN" altLang="en-US" b="1"/>
          </a:p>
        </p:txBody>
      </p:sp>
      <p:sp>
        <p:nvSpPr>
          <p:cNvPr id="12" name="灯片编号占位符 11"/>
          <p:cNvSpPr>
            <a:spLocks noGrp="1"/>
          </p:cNvSpPr>
          <p:nvPr>
            <p:ph type="sldNum" sz="quarter" idx="12"/>
          </p:nvPr>
        </p:nvSpPr>
        <p:spPr/>
        <p:txBody>
          <a:bodyPr/>
          <a:lstStyle/>
          <a:p>
            <a:pPr>
              <a:defRPr/>
            </a:pPr>
            <a:fld id="{9394C29D-ED0C-453C-8BBC-C52F19F5BA76}" type="slidenum">
              <a:rPr lang="zh-CN" altLang="en-US" smtClean="0"/>
              <a:pPr>
                <a:defRPr/>
              </a:pPr>
              <a:t>40</a:t>
            </a:fld>
            <a:r>
              <a:rPr lang="en-US" altLang="zh-CN" smtClean="0"/>
              <a:t>/46</a:t>
            </a:r>
            <a:endParaRPr lang="zh-CN" altLang="en-US" dirty="0"/>
          </a:p>
        </p:txBody>
      </p:sp>
      <p:grpSp>
        <p:nvGrpSpPr>
          <p:cNvPr id="2" name="组合 7"/>
          <p:cNvGrpSpPr/>
          <p:nvPr/>
        </p:nvGrpSpPr>
        <p:grpSpPr>
          <a:xfrm>
            <a:off x="102193" y="857232"/>
            <a:ext cx="1469411" cy="400110"/>
            <a:chOff x="2962268" y="5103147"/>
            <a:chExt cx="1469411" cy="400110"/>
          </a:xfrm>
        </p:grpSpPr>
        <p:pic>
          <p:nvPicPr>
            <p:cNvPr id="9" name="Picture 4" descr="C:\Users\meng.zhang\Desktop\ACCP7.0模版图标规范\list_num.png"/>
            <p:cNvPicPr>
              <a:picLocks noChangeAspect="1" noChangeArrowheads="1"/>
            </p:cNvPicPr>
            <p:nvPr/>
          </p:nvPicPr>
          <p:blipFill>
            <a:blip r:embed="rId3"/>
            <a:srcRect/>
            <a:stretch>
              <a:fillRect/>
            </a:stretch>
          </p:blipFill>
          <p:spPr bwMode="auto">
            <a:xfrm>
              <a:off x="2962268" y="5141278"/>
              <a:ext cx="323848" cy="323848"/>
            </a:xfrm>
            <a:prstGeom prst="rect">
              <a:avLst/>
            </a:prstGeom>
            <a:noFill/>
          </p:spPr>
        </p:pic>
        <p:sp>
          <p:nvSpPr>
            <p:cNvPr id="10" name="TextBox 9"/>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cxnSp>
        <p:nvCxnSpPr>
          <p:cNvPr id="14" name="直接箭头连接符 13"/>
          <p:cNvCxnSpPr/>
          <p:nvPr/>
        </p:nvCxnSpPr>
        <p:spPr>
          <a:xfrm flipV="1">
            <a:off x="2857488" y="2000240"/>
            <a:ext cx="571504" cy="3229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2429"/>
                                        </p:tgtEl>
                                        <p:attrNameLst>
                                          <p:attrName>style.visibility</p:attrName>
                                        </p:attrNameLst>
                                      </p:cBhvr>
                                      <p:to>
                                        <p:strVal val="visible"/>
                                      </p:to>
                                    </p:set>
                                    <p:animEffect transition="in" filter="wipe(left)">
                                      <p:cBhvr>
                                        <p:cTn id="7" dur="500"/>
                                        <p:tgtEl>
                                          <p:spTgt spid="572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2421"/>
                                        </p:tgtEl>
                                        <p:attrNameLst>
                                          <p:attrName>style.visibility</p:attrName>
                                        </p:attrNameLst>
                                      </p:cBhvr>
                                      <p:to>
                                        <p:strVal val="visible"/>
                                      </p:to>
                                    </p:set>
                                    <p:animEffect transition="in" filter="wipe(left)">
                                      <p:cBhvr>
                                        <p:cTn id="12" dur="500"/>
                                        <p:tgtEl>
                                          <p:spTgt spid="57242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2424"/>
                                        </p:tgtEl>
                                        <p:attrNameLst>
                                          <p:attrName>style.visibility</p:attrName>
                                        </p:attrNameLst>
                                      </p:cBhvr>
                                      <p:to>
                                        <p:strVal val="visible"/>
                                      </p:to>
                                    </p:set>
                                    <p:animEffect transition="in" filter="wipe(left)">
                                      <p:cBhvr>
                                        <p:cTn id="20" dur="500"/>
                                        <p:tgtEl>
                                          <p:spTgt spid="572424"/>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72420"/>
                                        </p:tgtEl>
                                        <p:attrNameLst>
                                          <p:attrName>style.visibility</p:attrName>
                                        </p:attrNameLst>
                                      </p:cBhvr>
                                      <p:to>
                                        <p:strVal val="visible"/>
                                      </p:to>
                                    </p:set>
                                    <p:animEffect transition="in" filter="wipe(left)">
                                      <p:cBhvr>
                                        <p:cTn id="24" dur="500"/>
                                        <p:tgtEl>
                                          <p:spTgt spid="572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9" grpId="0" animBg="1"/>
      <p:bldP spid="572420" grpId="0" animBg="1"/>
      <p:bldP spid="572421" grpId="0" animBg="1"/>
      <p:bldP spid="5724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AutoShape 2"/>
          <p:cNvSpPr>
            <a:spLocks noChangeArrowheads="1"/>
          </p:cNvSpPr>
          <p:nvPr/>
        </p:nvSpPr>
        <p:spPr bwMode="auto">
          <a:xfrm>
            <a:off x="684213" y="2349500"/>
            <a:ext cx="7316811"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public class HelloWorld {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public static main (String[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System.out.println("</a:t>
            </a:r>
            <a:r>
              <a:rPr lang="zh-CN" altLang="en-US" b="1" dirty="0">
                <a:solidFill>
                  <a:schemeClr val="accent5">
                    <a:lumMod val="10000"/>
                  </a:schemeClr>
                </a:solidFill>
                <a:latin typeface="+mn-lt"/>
              </a:rPr>
              <a:t>我的第</a:t>
            </a:r>
            <a:r>
              <a:rPr lang="zh-CN" altLang="en-US" b="1" dirty="0" smtClean="0">
                <a:solidFill>
                  <a:schemeClr val="accent5">
                    <a:lumMod val="10000"/>
                  </a:schemeClr>
                </a:solidFill>
                <a:latin typeface="+mn-lt"/>
              </a:rPr>
              <a:t>一个小</a:t>
            </a:r>
            <a:r>
              <a:rPr lang="zh-CN" altLang="en-US" b="1" dirty="0">
                <a:solidFill>
                  <a:schemeClr val="accent5">
                    <a:lumMod val="10000"/>
                  </a:schemeClr>
                </a:solidFill>
                <a:latin typeface="+mn-lt"/>
              </a:rPr>
              <a:t>程序！</a:t>
            </a:r>
            <a:r>
              <a:rPr lang="en-US" altLang="zh-CN" b="1" dirty="0">
                <a:solidFill>
                  <a:schemeClr val="accent5">
                    <a:lumMod val="10000"/>
                  </a:schemeClr>
                </a:solidFill>
                <a:latin typeface="+mn-lt"/>
              </a:rPr>
              <a:t>");</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4468" name="AutoShape 4"/>
          <p:cNvSpPr>
            <a:spLocks noChangeArrowheads="1"/>
          </p:cNvSpPr>
          <p:nvPr/>
        </p:nvSpPr>
        <p:spPr bwMode="gray">
          <a:xfrm>
            <a:off x="1571604" y="5214950"/>
            <a:ext cx="5732487" cy="649288"/>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en-US" altLang="zh-CN" b="1" dirty="0" smtClean="0"/>
              <a:t>main()</a:t>
            </a:r>
            <a:r>
              <a:rPr lang="zh-CN" altLang="en-US" b="1" dirty="0" smtClean="0"/>
              <a:t>方法</a:t>
            </a:r>
            <a:r>
              <a:rPr lang="zh-CN" altLang="en-US" b="1" dirty="0"/>
              <a:t>作为程序入口</a:t>
            </a:r>
            <a:r>
              <a:rPr lang="zh-CN" altLang="en-US" b="1" dirty="0" smtClean="0"/>
              <a:t>，</a:t>
            </a:r>
            <a:r>
              <a:rPr lang="en-US" altLang="zh-CN" b="1" dirty="0" smtClean="0"/>
              <a:t>void</a:t>
            </a:r>
            <a:r>
              <a:rPr lang="zh-CN" altLang="en-US" b="1" dirty="0"/>
              <a:t>必不可少！</a:t>
            </a:r>
          </a:p>
        </p:txBody>
      </p:sp>
      <p:sp>
        <p:nvSpPr>
          <p:cNvPr id="574469" name="Line 5"/>
          <p:cNvSpPr>
            <a:spLocks noChangeShapeType="1"/>
          </p:cNvSpPr>
          <p:nvPr/>
        </p:nvSpPr>
        <p:spPr bwMode="auto">
          <a:xfrm>
            <a:off x="2500297" y="2055808"/>
            <a:ext cx="0" cy="80168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574470" name="AutoShape 6"/>
          <p:cNvSpPr>
            <a:spLocks noChangeArrowheads="1"/>
          </p:cNvSpPr>
          <p:nvPr/>
        </p:nvSpPr>
        <p:spPr bwMode="auto">
          <a:xfrm>
            <a:off x="2160084" y="1620902"/>
            <a:ext cx="697404" cy="40862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void</a:t>
            </a:r>
          </a:p>
        </p:txBody>
      </p:sp>
      <p:sp>
        <p:nvSpPr>
          <p:cNvPr id="574475" name="Rectangle 11"/>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a:t>常见错误</a:t>
            </a:r>
            <a:r>
              <a:rPr lang="en-US" altLang="zh-CN" b="1"/>
              <a:t>5-2</a:t>
            </a:r>
            <a:endParaRPr lang="zh-CN" altLang="en-US" b="1"/>
          </a:p>
        </p:txBody>
      </p:sp>
      <p:sp>
        <p:nvSpPr>
          <p:cNvPr id="13" name="灯片编号占位符 12"/>
          <p:cNvSpPr>
            <a:spLocks noGrp="1"/>
          </p:cNvSpPr>
          <p:nvPr>
            <p:ph type="sldNum" sz="quarter" idx="12"/>
          </p:nvPr>
        </p:nvSpPr>
        <p:spPr/>
        <p:txBody>
          <a:bodyPr/>
          <a:lstStyle/>
          <a:p>
            <a:pPr>
              <a:defRPr/>
            </a:pPr>
            <a:fld id="{9394C29D-ED0C-453C-8BBC-C52F19F5BA76}" type="slidenum">
              <a:rPr lang="zh-CN" altLang="en-US" smtClean="0"/>
              <a:pPr>
                <a:defRPr/>
              </a:pPr>
              <a:t>41</a:t>
            </a:fld>
            <a:r>
              <a:rPr lang="en-US" altLang="zh-CN" smtClean="0"/>
              <a:t>/46</a:t>
            </a:r>
            <a:endParaRPr lang="zh-CN" altLang="en-US" dirty="0"/>
          </a:p>
        </p:txBody>
      </p:sp>
      <p:grpSp>
        <p:nvGrpSpPr>
          <p:cNvPr id="2" name="组合 8"/>
          <p:cNvGrpSpPr/>
          <p:nvPr/>
        </p:nvGrpSpPr>
        <p:grpSpPr>
          <a:xfrm>
            <a:off x="102193" y="857232"/>
            <a:ext cx="1469411" cy="400110"/>
            <a:chOff x="2962268" y="5103147"/>
            <a:chExt cx="1469411" cy="400110"/>
          </a:xfrm>
        </p:grpSpPr>
        <p:pic>
          <p:nvPicPr>
            <p:cNvPr id="10"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p:spPr>
        </p:pic>
        <p:sp>
          <p:nvSpPr>
            <p:cNvPr id="11" name="TextBox 10"/>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sp>
        <p:nvSpPr>
          <p:cNvPr id="574472" name="Rectangle 8"/>
          <p:cNvSpPr>
            <a:spLocks noChangeArrowheads="1"/>
          </p:cNvSpPr>
          <p:nvPr/>
        </p:nvSpPr>
        <p:spPr bwMode="auto">
          <a:xfrm>
            <a:off x="1071539" y="2786058"/>
            <a:ext cx="3714775" cy="357190"/>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wipe(left)">
                                      <p:cBhvr>
                                        <p:cTn id="7" dur="500"/>
                                        <p:tgtEl>
                                          <p:spTgt spid="574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2"/>
                                        </p:tgtEl>
                                        <p:attrNameLst>
                                          <p:attrName>style.visibility</p:attrName>
                                        </p:attrNameLst>
                                      </p:cBhvr>
                                      <p:to>
                                        <p:strVal val="visible"/>
                                      </p:to>
                                    </p:set>
                                    <p:animEffect transition="in" filter="wipe(left)">
                                      <p:cBhvr>
                                        <p:cTn id="12" dur="500"/>
                                        <p:tgtEl>
                                          <p:spTgt spid="57447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74469"/>
                                        </p:tgtEl>
                                        <p:attrNameLst>
                                          <p:attrName>style.visibility</p:attrName>
                                        </p:attrNameLst>
                                      </p:cBhvr>
                                      <p:to>
                                        <p:strVal val="visible"/>
                                      </p:to>
                                    </p:set>
                                    <p:animEffect transition="in" filter="wipe(up)">
                                      <p:cBhvr>
                                        <p:cTn id="16" dur="500"/>
                                        <p:tgtEl>
                                          <p:spTgt spid="57446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4470"/>
                                        </p:tgtEl>
                                        <p:attrNameLst>
                                          <p:attrName>style.visibility</p:attrName>
                                        </p:attrNameLst>
                                      </p:cBhvr>
                                      <p:to>
                                        <p:strVal val="visible"/>
                                      </p:to>
                                    </p:set>
                                    <p:animEffect transition="in" filter="wipe(left)">
                                      <p:cBhvr>
                                        <p:cTn id="20" dur="500"/>
                                        <p:tgtEl>
                                          <p:spTgt spid="57447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74468"/>
                                        </p:tgtEl>
                                        <p:attrNameLst>
                                          <p:attrName>style.visibility</p:attrName>
                                        </p:attrNameLst>
                                      </p:cBhvr>
                                      <p:to>
                                        <p:strVal val="visible"/>
                                      </p:to>
                                    </p:set>
                                    <p:animEffect transition="in" filter="wipe(left)">
                                      <p:cBhvr>
                                        <p:cTn id="24" dur="500"/>
                                        <p:tgtEl>
                                          <p:spTgt spid="574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animBg="1"/>
      <p:bldP spid="574468" grpId="0" animBg="1"/>
      <p:bldP spid="574469" grpId="0" animBg="1"/>
      <p:bldP spid="574470" grpId="0" animBg="1"/>
      <p:bldP spid="57447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9" name="AutoShape 11"/>
          <p:cNvSpPr>
            <a:spLocks noChangeArrowheads="1"/>
          </p:cNvSpPr>
          <p:nvPr/>
        </p:nvSpPr>
        <p:spPr bwMode="auto">
          <a:xfrm>
            <a:off x="684213" y="2276475"/>
            <a:ext cx="7388249" cy="1911132"/>
          </a:xfrm>
          <a:prstGeom prst="roundRect">
            <a:avLst>
              <a:gd name="adj" fmla="val 169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public class </a:t>
            </a:r>
            <a:r>
              <a:rPr lang="en-US" altLang="zh-CN" b="1" dirty="0" err="1" smtClean="0">
                <a:solidFill>
                  <a:schemeClr val="accent5">
                    <a:lumMod val="10000"/>
                  </a:schemeClr>
                </a:solidFill>
                <a:latin typeface="+mn-lt"/>
              </a:rPr>
              <a:t>HelloWorld</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public static void main (String[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system.out.println("</a:t>
            </a:r>
            <a:r>
              <a:rPr lang="zh-CN" altLang="en-US" b="1" dirty="0">
                <a:solidFill>
                  <a:schemeClr val="accent5">
                    <a:lumMod val="10000"/>
                  </a:schemeClr>
                </a:solidFill>
                <a:latin typeface="+mn-lt"/>
              </a:rPr>
              <a:t>我的第</a:t>
            </a:r>
            <a:r>
              <a:rPr lang="zh-CN" altLang="en-US" b="1" dirty="0" smtClean="0">
                <a:solidFill>
                  <a:schemeClr val="accent5">
                    <a:lumMod val="10000"/>
                  </a:schemeClr>
                </a:solidFill>
                <a:latin typeface="+mn-lt"/>
              </a:rPr>
              <a:t>一个小</a:t>
            </a:r>
            <a:r>
              <a:rPr lang="zh-CN" altLang="en-US" b="1" dirty="0">
                <a:solidFill>
                  <a:schemeClr val="accent5">
                    <a:lumMod val="10000"/>
                  </a:schemeClr>
                </a:solidFill>
                <a:latin typeface="+mn-lt"/>
              </a:rPr>
              <a:t>程序！</a:t>
            </a:r>
            <a:r>
              <a:rPr lang="en-US" altLang="zh-CN" b="1" dirty="0">
                <a:solidFill>
                  <a:schemeClr val="accent5">
                    <a:lumMod val="10000"/>
                  </a:schemeClr>
                </a:solidFill>
                <a:latin typeface="+mn-lt"/>
              </a:rPr>
              <a:t>");</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5492" name="AutoShape 4"/>
          <p:cNvSpPr>
            <a:spLocks noChangeArrowheads="1"/>
          </p:cNvSpPr>
          <p:nvPr/>
        </p:nvSpPr>
        <p:spPr bwMode="gray">
          <a:xfrm>
            <a:off x="1500166" y="5084763"/>
            <a:ext cx="6429420" cy="792162"/>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smtClean="0"/>
              <a:t>语法出错</a:t>
            </a:r>
            <a:r>
              <a:rPr lang="zh-CN" altLang="en-US" b="1" dirty="0"/>
              <a:t>，无法解析</a:t>
            </a:r>
            <a:r>
              <a:rPr lang="en-US" altLang="zh-CN" b="1" dirty="0" smtClean="0"/>
              <a:t>system</a:t>
            </a:r>
            <a:r>
              <a:rPr lang="zh-CN" altLang="en-US" b="1" dirty="0" smtClean="0"/>
              <a:t>！</a:t>
            </a:r>
            <a:r>
              <a:rPr lang="en-US" altLang="zh-CN" b="1" dirty="0" smtClean="0"/>
              <a:t>Java</a:t>
            </a:r>
            <a:r>
              <a:rPr lang="zh-CN" altLang="en-US" b="1" dirty="0"/>
              <a:t>对大小写敏感</a:t>
            </a:r>
            <a:r>
              <a:rPr lang="en-US" altLang="zh-CN" b="1" dirty="0"/>
              <a:t>!</a:t>
            </a:r>
          </a:p>
        </p:txBody>
      </p:sp>
      <p:sp>
        <p:nvSpPr>
          <p:cNvPr id="575493" name="Rectangle 5"/>
          <p:cNvSpPr>
            <a:spLocks noChangeArrowheads="1"/>
          </p:cNvSpPr>
          <p:nvPr/>
        </p:nvSpPr>
        <p:spPr bwMode="auto">
          <a:xfrm>
            <a:off x="1500167" y="3101976"/>
            <a:ext cx="857256" cy="327024"/>
          </a:xfrm>
          <a:prstGeom prst="rect">
            <a:avLst/>
          </a:prstGeom>
          <a:noFill/>
          <a:ln w="19050"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575495" name="AutoShape 7"/>
          <p:cNvSpPr>
            <a:spLocks noChangeArrowheads="1"/>
          </p:cNvSpPr>
          <p:nvPr/>
        </p:nvSpPr>
        <p:spPr bwMode="auto">
          <a:xfrm>
            <a:off x="2195513" y="3929066"/>
            <a:ext cx="1146741" cy="408623"/>
          </a:xfrm>
          <a:prstGeom prst="wedgeRoundRectCallout">
            <a:avLst>
              <a:gd name="adj1" fmla="val 627"/>
              <a:gd name="adj2" fmla="val -5384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zh-CN" altLang="en-US" b="1" kern="0" dirty="0" smtClean="0">
                <a:solidFill>
                  <a:schemeClr val="bg1"/>
                </a:solidFill>
                <a:latin typeface="Arial"/>
                <a:ea typeface="黑体"/>
              </a:rPr>
              <a:t>代码错误</a:t>
            </a:r>
          </a:p>
        </p:txBody>
      </p:sp>
      <p:sp>
        <p:nvSpPr>
          <p:cNvPr id="575497" name="Rectangle 9"/>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a:t>常见错误</a:t>
            </a:r>
            <a:r>
              <a:rPr lang="en-US" altLang="zh-CN" b="1"/>
              <a:t>5-3</a:t>
            </a:r>
            <a:endParaRPr lang="zh-CN" altLang="en-US" b="1"/>
          </a:p>
        </p:txBody>
      </p:sp>
      <p:sp>
        <p:nvSpPr>
          <p:cNvPr id="13" name="灯片编号占位符 12"/>
          <p:cNvSpPr>
            <a:spLocks noGrp="1"/>
          </p:cNvSpPr>
          <p:nvPr>
            <p:ph type="sldNum" sz="quarter" idx="12"/>
          </p:nvPr>
        </p:nvSpPr>
        <p:spPr/>
        <p:txBody>
          <a:bodyPr/>
          <a:lstStyle/>
          <a:p>
            <a:pPr>
              <a:defRPr/>
            </a:pPr>
            <a:fld id="{9394C29D-ED0C-453C-8BBC-C52F19F5BA76}" type="slidenum">
              <a:rPr lang="zh-CN" altLang="en-US" smtClean="0"/>
              <a:pPr>
                <a:defRPr/>
              </a:pPr>
              <a:t>42</a:t>
            </a:fld>
            <a:r>
              <a:rPr lang="en-US" altLang="zh-CN" smtClean="0"/>
              <a:t>/46</a:t>
            </a:r>
            <a:endParaRPr lang="zh-CN" altLang="en-US" dirty="0"/>
          </a:p>
        </p:txBody>
      </p:sp>
      <p:grpSp>
        <p:nvGrpSpPr>
          <p:cNvPr id="2" name="组合 7"/>
          <p:cNvGrpSpPr/>
          <p:nvPr/>
        </p:nvGrpSpPr>
        <p:grpSpPr>
          <a:xfrm>
            <a:off x="102193" y="857232"/>
            <a:ext cx="1469411" cy="400110"/>
            <a:chOff x="2962268" y="5103147"/>
            <a:chExt cx="1469411" cy="400110"/>
          </a:xfrm>
        </p:grpSpPr>
        <p:pic>
          <p:nvPicPr>
            <p:cNvPr id="9"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p:spPr>
        </p:pic>
        <p:sp>
          <p:nvSpPr>
            <p:cNvPr id="10" name="TextBox 9"/>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cxnSp>
        <p:nvCxnSpPr>
          <p:cNvPr id="11" name="直接箭头连接符 10"/>
          <p:cNvCxnSpPr/>
          <p:nvPr/>
        </p:nvCxnSpPr>
        <p:spPr>
          <a:xfrm>
            <a:off x="2143108" y="3429000"/>
            <a:ext cx="500064"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5499"/>
                                        </p:tgtEl>
                                        <p:attrNameLst>
                                          <p:attrName>style.visibility</p:attrName>
                                        </p:attrNameLst>
                                      </p:cBhvr>
                                      <p:to>
                                        <p:strVal val="visible"/>
                                      </p:to>
                                    </p:set>
                                    <p:animEffect transition="in" filter="wipe(left)">
                                      <p:cBhvr>
                                        <p:cTn id="7" dur="500"/>
                                        <p:tgtEl>
                                          <p:spTgt spid="575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5493"/>
                                        </p:tgtEl>
                                        <p:attrNameLst>
                                          <p:attrName>style.visibility</p:attrName>
                                        </p:attrNameLst>
                                      </p:cBhvr>
                                      <p:to>
                                        <p:strVal val="visible"/>
                                      </p:to>
                                    </p:set>
                                    <p:animEffect transition="in" filter="wipe(left)">
                                      <p:cBhvr>
                                        <p:cTn id="12" dur="500"/>
                                        <p:tgtEl>
                                          <p:spTgt spid="57549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5495"/>
                                        </p:tgtEl>
                                        <p:attrNameLst>
                                          <p:attrName>style.visibility</p:attrName>
                                        </p:attrNameLst>
                                      </p:cBhvr>
                                      <p:to>
                                        <p:strVal val="visible"/>
                                      </p:to>
                                    </p:set>
                                    <p:animEffect transition="in" filter="wipe(left)">
                                      <p:cBhvr>
                                        <p:cTn id="20" dur="500"/>
                                        <p:tgtEl>
                                          <p:spTgt spid="575495"/>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75492"/>
                                        </p:tgtEl>
                                        <p:attrNameLst>
                                          <p:attrName>style.visibility</p:attrName>
                                        </p:attrNameLst>
                                      </p:cBhvr>
                                      <p:to>
                                        <p:strVal val="visible"/>
                                      </p:to>
                                    </p:set>
                                    <p:animEffect transition="in" filter="wipe(left)">
                                      <p:cBhvr>
                                        <p:cTn id="24" dur="500"/>
                                        <p:tgtEl>
                                          <p:spTgt spid="575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9" grpId="0" animBg="1"/>
      <p:bldP spid="575492" grpId="0" animBg="1"/>
      <p:bldP spid="575493" grpId="0" animBg="1"/>
      <p:bldP spid="57549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4" name="AutoShape 12"/>
          <p:cNvSpPr>
            <a:spLocks noChangeArrowheads="1"/>
          </p:cNvSpPr>
          <p:nvPr/>
        </p:nvSpPr>
        <p:spPr bwMode="auto">
          <a:xfrm>
            <a:off x="684213" y="2276475"/>
            <a:ext cx="7316811" cy="1892826"/>
          </a:xfrm>
          <a:prstGeom prst="roundRect">
            <a:avLst>
              <a:gd name="adj" fmla="val 23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public class </a:t>
            </a:r>
            <a:r>
              <a:rPr lang="en-US" altLang="zh-CN" b="1" dirty="0" err="1" smtClean="0">
                <a:solidFill>
                  <a:schemeClr val="accent5">
                    <a:lumMod val="10000"/>
                  </a:schemeClr>
                </a:solidFill>
                <a:latin typeface="+mn-lt"/>
              </a:rPr>
              <a:t>HelloWorld</a:t>
            </a:r>
            <a:r>
              <a:rPr lang="en-US" altLang="zh-CN" b="1" dirty="0" smtClean="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smtClean="0">
                <a:solidFill>
                  <a:schemeClr val="accent5">
                    <a:lumMod val="10000"/>
                  </a:schemeClr>
                </a:solidFill>
                <a:latin typeface="+mn-lt"/>
              </a:rPr>
              <a:t>	public static void main (String[ ] </a:t>
            </a:r>
            <a:r>
              <a:rPr lang="en-US" altLang="zh-CN" b="1" dirty="0" err="1" smtClean="0">
                <a:solidFill>
                  <a:schemeClr val="accent5">
                    <a:lumMod val="10000"/>
                  </a:schemeClr>
                </a:solidFill>
                <a:latin typeface="+mn-lt"/>
              </a:rPr>
              <a:t>args</a:t>
            </a:r>
            <a:r>
              <a:rPr lang="en-US" altLang="zh-CN" b="1" dirty="0" smtClean="0">
                <a:solidFill>
                  <a:schemeClr val="accent5">
                    <a:lumMod val="10000"/>
                  </a:schemeClr>
                </a:solidFill>
                <a:latin typeface="+mn-lt"/>
              </a:rPr>
              <a:t>)  {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a:solidFill>
                  <a:schemeClr val="accent5">
                    <a:lumMod val="10000"/>
                  </a:schemeClr>
                </a:solidFill>
                <a:latin typeface="+mn-lt"/>
              </a:rPr>
              <a:t>("</a:t>
            </a:r>
            <a:r>
              <a:rPr lang="zh-CN" altLang="en-US" b="1" dirty="0">
                <a:solidFill>
                  <a:schemeClr val="accent5">
                    <a:lumMod val="10000"/>
                  </a:schemeClr>
                </a:solidFill>
                <a:latin typeface="+mn-lt"/>
              </a:rPr>
              <a:t>我的第</a:t>
            </a:r>
            <a:r>
              <a:rPr lang="zh-CN" altLang="en-US" b="1" dirty="0" smtClean="0">
                <a:solidFill>
                  <a:schemeClr val="accent5">
                    <a:lumMod val="10000"/>
                  </a:schemeClr>
                </a:solidFill>
                <a:latin typeface="+mn-lt"/>
              </a:rPr>
              <a:t>一个小</a:t>
            </a:r>
            <a:r>
              <a:rPr lang="zh-CN" altLang="en-US" b="1" dirty="0">
                <a:solidFill>
                  <a:schemeClr val="accent5">
                    <a:lumMod val="10000"/>
                  </a:schemeClr>
                </a:solidFill>
                <a:latin typeface="+mn-lt"/>
              </a:rPr>
              <a:t>程序！</a:t>
            </a:r>
            <a:r>
              <a:rPr lang="en-US" altLang="zh-CN" b="1" dirty="0">
                <a:solidFill>
                  <a:schemeClr val="accent5">
                    <a:lumMod val="10000"/>
                  </a:schemeClr>
                </a:solidFill>
                <a:latin typeface="+mn-lt"/>
              </a:rPr>
              <a:t>")</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6516" name="AutoShape 4"/>
          <p:cNvSpPr>
            <a:spLocks noChangeArrowheads="1"/>
          </p:cNvSpPr>
          <p:nvPr/>
        </p:nvSpPr>
        <p:spPr bwMode="gray">
          <a:xfrm>
            <a:off x="1908175" y="4995879"/>
            <a:ext cx="5184775" cy="719137"/>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a:t>每一条</a:t>
            </a:r>
            <a:r>
              <a:rPr lang="en-US" altLang="zh-CN" b="1"/>
              <a:t>Java</a:t>
            </a:r>
            <a:r>
              <a:rPr lang="zh-CN" altLang="en-US" b="1"/>
              <a:t>语句必须以分号结束</a:t>
            </a:r>
            <a:r>
              <a:rPr lang="en-US" altLang="zh-CN" b="1"/>
              <a:t>!</a:t>
            </a:r>
          </a:p>
        </p:txBody>
      </p:sp>
      <p:sp>
        <p:nvSpPr>
          <p:cNvPr id="576517" name="Line 5"/>
          <p:cNvSpPr>
            <a:spLocks noChangeShapeType="1"/>
          </p:cNvSpPr>
          <p:nvPr/>
        </p:nvSpPr>
        <p:spPr bwMode="auto">
          <a:xfrm flipH="1">
            <a:off x="7166014" y="2714620"/>
            <a:ext cx="357190" cy="5032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576518" name="AutoShape 6"/>
          <p:cNvSpPr>
            <a:spLocks noChangeArrowheads="1"/>
          </p:cNvSpPr>
          <p:nvPr/>
        </p:nvSpPr>
        <p:spPr bwMode="auto">
          <a:xfrm>
            <a:off x="7400948" y="2276475"/>
            <a:ext cx="289441" cy="39433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a:t>
            </a:r>
          </a:p>
        </p:txBody>
      </p:sp>
      <p:sp>
        <p:nvSpPr>
          <p:cNvPr id="576522" name="Rectangle 10"/>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a:t>常见错误</a:t>
            </a:r>
            <a:r>
              <a:rPr lang="en-US" altLang="zh-CN" b="1"/>
              <a:t>5-4</a:t>
            </a:r>
            <a:endParaRPr lang="zh-CN" altLang="en-US" b="1"/>
          </a:p>
        </p:txBody>
      </p:sp>
      <p:sp>
        <p:nvSpPr>
          <p:cNvPr id="12" name="灯片编号占位符 11"/>
          <p:cNvSpPr>
            <a:spLocks noGrp="1"/>
          </p:cNvSpPr>
          <p:nvPr>
            <p:ph type="sldNum" sz="quarter" idx="12"/>
          </p:nvPr>
        </p:nvSpPr>
        <p:spPr/>
        <p:txBody>
          <a:bodyPr/>
          <a:lstStyle/>
          <a:p>
            <a:pPr>
              <a:defRPr/>
            </a:pPr>
            <a:fld id="{9394C29D-ED0C-453C-8BBC-C52F19F5BA76}" type="slidenum">
              <a:rPr lang="zh-CN" altLang="en-US" smtClean="0"/>
              <a:pPr>
                <a:defRPr/>
              </a:pPr>
              <a:t>43</a:t>
            </a:fld>
            <a:r>
              <a:rPr lang="en-US" altLang="zh-CN" smtClean="0"/>
              <a:t>/46</a:t>
            </a:r>
            <a:endParaRPr lang="zh-CN" altLang="en-US" dirty="0"/>
          </a:p>
        </p:txBody>
      </p:sp>
      <p:grpSp>
        <p:nvGrpSpPr>
          <p:cNvPr id="2" name="组合 8"/>
          <p:cNvGrpSpPr/>
          <p:nvPr/>
        </p:nvGrpSpPr>
        <p:grpSpPr>
          <a:xfrm>
            <a:off x="102193" y="857232"/>
            <a:ext cx="1469411" cy="400110"/>
            <a:chOff x="2962268" y="5103147"/>
            <a:chExt cx="1469411" cy="400110"/>
          </a:xfrm>
        </p:grpSpPr>
        <p:pic>
          <p:nvPicPr>
            <p:cNvPr id="10" name="Picture 4" descr="C:\Users\meng.zhang\Desktop\ACCP7.0模版图标规范\list_num.png"/>
            <p:cNvPicPr>
              <a:picLocks noChangeAspect="1" noChangeArrowheads="1"/>
            </p:cNvPicPr>
            <p:nvPr/>
          </p:nvPicPr>
          <p:blipFill>
            <a:blip r:embed="rId2"/>
            <a:srcRect/>
            <a:stretch>
              <a:fillRect/>
            </a:stretch>
          </p:blipFill>
          <p:spPr bwMode="auto">
            <a:xfrm>
              <a:off x="2962268" y="5141278"/>
              <a:ext cx="323848" cy="323848"/>
            </a:xfrm>
            <a:prstGeom prst="rect">
              <a:avLst/>
            </a:prstGeom>
            <a:noFill/>
          </p:spPr>
        </p:pic>
        <p:sp>
          <p:nvSpPr>
            <p:cNvPr id="11" name="TextBox 10"/>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6524"/>
                                        </p:tgtEl>
                                        <p:attrNameLst>
                                          <p:attrName>style.visibility</p:attrName>
                                        </p:attrNameLst>
                                      </p:cBhvr>
                                      <p:to>
                                        <p:strVal val="visible"/>
                                      </p:to>
                                    </p:set>
                                    <p:animEffect transition="in" filter="wipe(left)">
                                      <p:cBhvr>
                                        <p:cTn id="7" dur="500"/>
                                        <p:tgtEl>
                                          <p:spTgt spid="5765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wipe(left)">
                                      <p:cBhvr>
                                        <p:cTn id="12" dur="500"/>
                                        <p:tgtEl>
                                          <p:spTgt spid="57651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76517"/>
                                        </p:tgtEl>
                                        <p:attrNameLst>
                                          <p:attrName>style.visibility</p:attrName>
                                        </p:attrNameLst>
                                      </p:cBhvr>
                                      <p:to>
                                        <p:strVal val="visible"/>
                                      </p:to>
                                    </p:set>
                                    <p:animEffect transition="in" filter="wipe(up)">
                                      <p:cBhvr>
                                        <p:cTn id="16" dur="500"/>
                                        <p:tgtEl>
                                          <p:spTgt spid="57651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6516"/>
                                        </p:tgtEl>
                                        <p:attrNameLst>
                                          <p:attrName>style.visibility</p:attrName>
                                        </p:attrNameLst>
                                      </p:cBhvr>
                                      <p:to>
                                        <p:strVal val="visible"/>
                                      </p:to>
                                    </p:set>
                                    <p:animEffect transition="in" filter="wipe(left)">
                                      <p:cBhvr>
                                        <p:cTn id="20" dur="500"/>
                                        <p:tgtEl>
                                          <p:spTgt spid="57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4" grpId="0" animBg="1"/>
      <p:bldP spid="576516" grpId="0" animBg="1"/>
      <p:bldP spid="576517" grpId="0" animBg="1"/>
      <p:bldP spid="5765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8" name="AutoShape 12"/>
          <p:cNvSpPr>
            <a:spLocks noChangeArrowheads="1"/>
          </p:cNvSpPr>
          <p:nvPr/>
        </p:nvSpPr>
        <p:spPr bwMode="auto">
          <a:xfrm>
            <a:off x="684213" y="2276475"/>
            <a:ext cx="7388249"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public class </a:t>
            </a:r>
            <a:r>
              <a:rPr lang="en-US" altLang="zh-CN" b="1" dirty="0" err="1">
                <a:solidFill>
                  <a:schemeClr val="accent5">
                    <a:lumMod val="10000"/>
                  </a:schemeClr>
                </a:solidFill>
                <a:latin typeface="+mn-lt"/>
              </a:rPr>
              <a:t>HelloWorld</a:t>
            </a:r>
            <a:r>
              <a:rPr lang="en-US" altLang="zh-CN" b="1" dirty="0">
                <a:solidFill>
                  <a:schemeClr val="accent5">
                    <a:lumMod val="10000"/>
                  </a:schemeClr>
                </a:solidFill>
                <a:latin typeface="+mn-lt"/>
              </a:rPr>
              <a:t> {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public static void main (String[ ] </a:t>
            </a:r>
            <a:r>
              <a:rPr lang="en-US" altLang="zh-CN" b="1" dirty="0" err="1">
                <a:solidFill>
                  <a:schemeClr val="accent5">
                    <a:lumMod val="10000"/>
                  </a:schemeClr>
                </a:solidFill>
                <a:latin typeface="+mn-lt"/>
              </a:rPr>
              <a:t>args</a:t>
            </a:r>
            <a:r>
              <a:rPr lang="en-US" altLang="zh-CN" b="1" dirty="0" smtClean="0">
                <a:solidFill>
                  <a:schemeClr val="accent5">
                    <a:lumMod val="10000"/>
                  </a:schemeClr>
                </a:solidFill>
                <a:latin typeface="+mn-lt"/>
              </a:rPr>
              <a:t>) {  </a:t>
            </a:r>
            <a:endParaRPr lang="en-US" altLang="zh-CN" b="1" dirty="0">
              <a:solidFill>
                <a:schemeClr val="accent5">
                  <a:lumMod val="10000"/>
                </a:schemeClr>
              </a:solidFill>
              <a:latin typeface="+mn-lt"/>
            </a:endParaRP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r>
              <a:rPr lang="en-US" altLang="zh-CN" b="1" dirty="0" err="1">
                <a:solidFill>
                  <a:schemeClr val="accent5">
                    <a:lumMod val="10000"/>
                  </a:schemeClr>
                </a:solidFill>
                <a:latin typeface="+mn-lt"/>
              </a:rPr>
              <a:t>System.out.println</a:t>
            </a:r>
            <a:r>
              <a:rPr lang="en-US" altLang="zh-CN" b="1" dirty="0" smtClean="0">
                <a:solidFill>
                  <a:schemeClr val="accent5">
                    <a:lumMod val="10000"/>
                  </a:schemeClr>
                </a:solidFill>
                <a:latin typeface="+mn-lt"/>
              </a:rPr>
              <a:t>( </a:t>
            </a:r>
            <a:r>
              <a:rPr lang="zh-CN" altLang="en-US" b="1" dirty="0" smtClean="0">
                <a:solidFill>
                  <a:schemeClr val="accent5">
                    <a:lumMod val="10000"/>
                  </a:schemeClr>
                </a:solidFill>
                <a:latin typeface="+mn-lt"/>
              </a:rPr>
              <a:t>我</a:t>
            </a:r>
            <a:r>
              <a:rPr lang="zh-CN" altLang="en-US" b="1" dirty="0">
                <a:solidFill>
                  <a:schemeClr val="accent5">
                    <a:lumMod val="10000"/>
                  </a:schemeClr>
                </a:solidFill>
                <a:latin typeface="+mn-lt"/>
              </a:rPr>
              <a:t>的第</a:t>
            </a:r>
            <a:r>
              <a:rPr lang="zh-CN" altLang="en-US" b="1" dirty="0" smtClean="0">
                <a:solidFill>
                  <a:schemeClr val="accent5">
                    <a:lumMod val="10000"/>
                  </a:schemeClr>
                </a:solidFill>
                <a:latin typeface="+mn-lt"/>
              </a:rPr>
              <a:t>一个小</a:t>
            </a:r>
            <a:r>
              <a:rPr lang="zh-CN" altLang="en-US" b="1" dirty="0">
                <a:solidFill>
                  <a:schemeClr val="accent5">
                    <a:lumMod val="10000"/>
                  </a:schemeClr>
                </a:solidFill>
                <a:latin typeface="+mn-lt"/>
              </a:rPr>
              <a:t>程序！</a:t>
            </a:r>
            <a:r>
              <a:rPr lang="en-US" altLang="zh-CN" b="1" dirty="0">
                <a:solidFill>
                  <a:schemeClr val="accent5">
                    <a:lumMod val="10000"/>
                  </a:schemeClr>
                </a:solidFill>
                <a:latin typeface="+mn-lt"/>
              </a:rPr>
              <a:t>);</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	}</a:t>
            </a:r>
          </a:p>
          <a:p>
            <a:pPr algn="l" defTabSz="381000">
              <a:lnSpc>
                <a:spcPct val="130000"/>
              </a:lnSpc>
              <a:buClr>
                <a:schemeClr val="folHlink"/>
              </a:buClr>
              <a:buSzPct val="60000"/>
              <a:buFont typeface="Wingdings" pitchFamily="2" charset="2"/>
              <a:buNone/>
              <a:defRPr/>
            </a:pPr>
            <a:r>
              <a:rPr lang="en-US" altLang="zh-CN" b="1" dirty="0">
                <a:solidFill>
                  <a:schemeClr val="accent5">
                    <a:lumMod val="10000"/>
                  </a:schemeClr>
                </a:solidFill>
                <a:latin typeface="+mn-lt"/>
              </a:rPr>
              <a:t>}</a:t>
            </a:r>
            <a:endParaRPr lang="zh-CN" altLang="en-US" b="1" dirty="0">
              <a:solidFill>
                <a:schemeClr val="accent5">
                  <a:lumMod val="10000"/>
                </a:schemeClr>
              </a:solidFill>
              <a:latin typeface="+mn-lt"/>
            </a:endParaRPr>
          </a:p>
        </p:txBody>
      </p:sp>
      <p:sp>
        <p:nvSpPr>
          <p:cNvPr id="577540" name="AutoShape 4"/>
          <p:cNvSpPr>
            <a:spLocks noChangeArrowheads="1"/>
          </p:cNvSpPr>
          <p:nvPr/>
        </p:nvSpPr>
        <p:spPr bwMode="gray">
          <a:xfrm>
            <a:off x="1908175" y="4508500"/>
            <a:ext cx="4306899" cy="792163"/>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b="1" dirty="0"/>
              <a:t>注意：不要漏写引号</a:t>
            </a:r>
            <a:r>
              <a:rPr lang="en-US" altLang="zh-CN" b="1" dirty="0"/>
              <a:t>!</a:t>
            </a:r>
          </a:p>
        </p:txBody>
      </p:sp>
      <p:sp>
        <p:nvSpPr>
          <p:cNvPr id="577542" name="Line 6"/>
          <p:cNvSpPr>
            <a:spLocks noChangeShapeType="1"/>
          </p:cNvSpPr>
          <p:nvPr/>
        </p:nvSpPr>
        <p:spPr bwMode="auto">
          <a:xfrm flipV="1">
            <a:off x="6286512" y="3357562"/>
            <a:ext cx="571504"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577543" name="AutoShape 7"/>
          <p:cNvSpPr>
            <a:spLocks noChangeArrowheads="1"/>
          </p:cNvSpPr>
          <p:nvPr/>
        </p:nvSpPr>
        <p:spPr bwMode="auto">
          <a:xfrm>
            <a:off x="5929322" y="3786190"/>
            <a:ext cx="293670" cy="369332"/>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a:t>
            </a:r>
          </a:p>
        </p:txBody>
      </p:sp>
      <p:sp>
        <p:nvSpPr>
          <p:cNvPr id="577545" name="Rectangle 9"/>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a:t>常见错误</a:t>
            </a:r>
            <a:r>
              <a:rPr lang="en-US" altLang="zh-CN" b="1"/>
              <a:t>5-5</a:t>
            </a:r>
            <a:endParaRPr lang="zh-CN" altLang="en-US" b="1"/>
          </a:p>
        </p:txBody>
      </p:sp>
      <p:sp>
        <p:nvSpPr>
          <p:cNvPr id="17" name="灯片编号占位符 16"/>
          <p:cNvSpPr>
            <a:spLocks noGrp="1"/>
          </p:cNvSpPr>
          <p:nvPr>
            <p:ph type="sldNum" sz="quarter" idx="12"/>
          </p:nvPr>
        </p:nvSpPr>
        <p:spPr/>
        <p:txBody>
          <a:bodyPr/>
          <a:lstStyle/>
          <a:p>
            <a:pPr>
              <a:defRPr/>
            </a:pPr>
            <a:fld id="{9394C29D-ED0C-453C-8BBC-C52F19F5BA76}" type="slidenum">
              <a:rPr lang="zh-CN" altLang="en-US" smtClean="0"/>
              <a:pPr>
                <a:defRPr/>
              </a:pPr>
              <a:t>44</a:t>
            </a:fld>
            <a:r>
              <a:rPr lang="en-US" altLang="zh-CN" smtClean="0"/>
              <a:t>/46</a:t>
            </a:r>
            <a:endParaRPr lang="zh-CN" altLang="en-US" dirty="0"/>
          </a:p>
        </p:txBody>
      </p:sp>
      <p:sp>
        <p:nvSpPr>
          <p:cNvPr id="577549" name="Line 13"/>
          <p:cNvSpPr>
            <a:spLocks noChangeShapeType="1"/>
          </p:cNvSpPr>
          <p:nvPr/>
        </p:nvSpPr>
        <p:spPr bwMode="auto">
          <a:xfrm flipH="1" flipV="1">
            <a:off x="3714744" y="3357562"/>
            <a:ext cx="2143140"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grpSp>
        <p:nvGrpSpPr>
          <p:cNvPr id="2" name="组合 12"/>
          <p:cNvGrpSpPr/>
          <p:nvPr/>
        </p:nvGrpSpPr>
        <p:grpSpPr>
          <a:xfrm>
            <a:off x="102193" y="857232"/>
            <a:ext cx="1469411" cy="400110"/>
            <a:chOff x="2962268" y="5103147"/>
            <a:chExt cx="1469411" cy="400110"/>
          </a:xfrm>
        </p:grpSpPr>
        <p:pic>
          <p:nvPicPr>
            <p:cNvPr id="14" name="Picture 4" descr="C:\Users\meng.zhang\Desktop\ACCP7.0模版图标规范\list_num.png"/>
            <p:cNvPicPr>
              <a:picLocks noChangeAspect="1" noChangeArrowheads="1"/>
            </p:cNvPicPr>
            <p:nvPr/>
          </p:nvPicPr>
          <p:blipFill>
            <a:blip r:embed="rId3"/>
            <a:srcRect/>
            <a:stretch>
              <a:fillRect/>
            </a:stretch>
          </p:blipFill>
          <p:spPr bwMode="auto">
            <a:xfrm>
              <a:off x="2962268" y="5141278"/>
              <a:ext cx="323848" cy="323848"/>
            </a:xfrm>
            <a:prstGeom prst="rect">
              <a:avLst/>
            </a:prstGeom>
            <a:noFill/>
          </p:spPr>
        </p:pic>
        <p:sp>
          <p:nvSpPr>
            <p:cNvPr id="15" name="TextBox 14"/>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grpSp>
        <p:nvGrpSpPr>
          <p:cNvPr id="16" name="组合 10"/>
          <p:cNvGrpSpPr>
            <a:grpSpLocks/>
          </p:cNvGrpSpPr>
          <p:nvPr/>
        </p:nvGrpSpPr>
        <p:grpSpPr bwMode="auto">
          <a:xfrm>
            <a:off x="2214546" y="6072206"/>
            <a:ext cx="4214826" cy="431800"/>
            <a:chOff x="4071935" y="5500702"/>
            <a:chExt cx="4500594" cy="431800"/>
          </a:xfrm>
          <a:solidFill>
            <a:srgbClr val="0070C0"/>
          </a:solidFill>
        </p:grpSpPr>
        <p:sp>
          <p:nvSpPr>
            <p:cNvPr id="18" name="AutoShape 7"/>
            <p:cNvSpPr>
              <a:spLocks noChangeArrowheads="1"/>
            </p:cNvSpPr>
            <p:nvPr/>
          </p:nvSpPr>
          <p:spPr bwMode="auto">
            <a:xfrm>
              <a:off x="4071935" y="5500702"/>
              <a:ext cx="450059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pic>
          <p:nvPicPr>
            <p:cNvPr id="22" name="Picture 8" descr="说话气泡new"/>
            <p:cNvPicPr>
              <a:picLocks noChangeAspect="1" noChangeArrowheads="1"/>
            </p:cNvPicPr>
            <p:nvPr/>
          </p:nvPicPr>
          <p:blipFill>
            <a:blip r:embed="rId4"/>
            <a:srcRect/>
            <a:stretch>
              <a:fillRect/>
            </a:stretch>
          </p:blipFill>
          <p:spPr bwMode="auto">
            <a:xfrm>
              <a:off x="4286242" y="5543458"/>
              <a:ext cx="571509" cy="342076"/>
            </a:xfrm>
            <a:prstGeom prst="rect">
              <a:avLst/>
            </a:prstGeom>
            <a:noFill/>
            <a:ln w="9525">
              <a:noFill/>
              <a:miter lim="800000"/>
              <a:headEnd/>
              <a:tailEnd/>
            </a:ln>
            <a:effectLst>
              <a:prstShdw prst="shdw13" dist="12700" dir="10800000">
                <a:srgbClr val="0099FF">
                  <a:alpha val="50000"/>
                </a:srgbClr>
              </a:prstShdw>
            </a:effectLst>
          </p:spPr>
        </p:pic>
        <p:sp>
          <p:nvSpPr>
            <p:cNvPr id="23" name="TextBox 38"/>
            <p:cNvSpPr txBox="1">
              <a:spLocks noChangeArrowheads="1"/>
            </p:cNvSpPr>
            <p:nvPr/>
          </p:nvSpPr>
          <p:spPr bwMode="auto">
            <a:xfrm>
              <a:off x="5513438" y="5538802"/>
              <a:ext cx="2430939" cy="369332"/>
            </a:xfrm>
            <a:prstGeom prst="rect">
              <a:avLst/>
            </a:prstGeom>
            <a:noFill/>
            <a:ln w="9525">
              <a:noFill/>
              <a:miter lim="800000"/>
              <a:headEnd/>
              <a:tailEnd/>
            </a:ln>
          </p:spPr>
          <p:txBody>
            <a:bodyPr wrap="none">
              <a:spAutoFit/>
            </a:bodyPr>
            <a:lstStyle/>
            <a:p>
              <a:pPr algn="l"/>
              <a:r>
                <a:rPr lang="zh-CN" altLang="en-US" b="1" dirty="0" smtClean="0">
                  <a:solidFill>
                    <a:srgbClr val="FBFFFE"/>
                  </a:solidFill>
                </a:rPr>
                <a:t>演示：程序排错技巧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7548"/>
                                        </p:tgtEl>
                                        <p:attrNameLst>
                                          <p:attrName>style.visibility</p:attrName>
                                        </p:attrNameLst>
                                      </p:cBhvr>
                                      <p:to>
                                        <p:strVal val="visible"/>
                                      </p:to>
                                    </p:set>
                                    <p:animEffect transition="in" filter="wipe(left)">
                                      <p:cBhvr>
                                        <p:cTn id="7" dur="500"/>
                                        <p:tgtEl>
                                          <p:spTgt spid="5775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7543"/>
                                        </p:tgtEl>
                                        <p:attrNameLst>
                                          <p:attrName>style.visibility</p:attrName>
                                        </p:attrNameLst>
                                      </p:cBhvr>
                                      <p:to>
                                        <p:strVal val="visible"/>
                                      </p:to>
                                    </p:set>
                                    <p:animEffect transition="in" filter="wipe(left)">
                                      <p:cBhvr>
                                        <p:cTn id="12" dur="500"/>
                                        <p:tgtEl>
                                          <p:spTgt spid="57754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77542"/>
                                        </p:tgtEl>
                                        <p:attrNameLst>
                                          <p:attrName>style.visibility</p:attrName>
                                        </p:attrNameLst>
                                      </p:cBhvr>
                                      <p:to>
                                        <p:strVal val="visible"/>
                                      </p:to>
                                    </p:set>
                                    <p:animEffect transition="in" filter="wipe(down)">
                                      <p:cBhvr>
                                        <p:cTn id="16" dur="500"/>
                                        <p:tgtEl>
                                          <p:spTgt spid="57754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77549"/>
                                        </p:tgtEl>
                                        <p:attrNameLst>
                                          <p:attrName>style.visibility</p:attrName>
                                        </p:attrNameLst>
                                      </p:cBhvr>
                                      <p:to>
                                        <p:strVal val="visible"/>
                                      </p:to>
                                    </p:set>
                                    <p:animEffect transition="in" filter="wipe(down)">
                                      <p:cBhvr>
                                        <p:cTn id="19" dur="500"/>
                                        <p:tgtEl>
                                          <p:spTgt spid="577549"/>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77540"/>
                                        </p:tgtEl>
                                        <p:attrNameLst>
                                          <p:attrName>style.visibility</p:attrName>
                                        </p:attrNameLst>
                                      </p:cBhvr>
                                      <p:to>
                                        <p:strVal val="visible"/>
                                      </p:to>
                                    </p:set>
                                    <p:animEffect transition="in" filter="wipe(left)">
                                      <p:cBhvr>
                                        <p:cTn id="23" dur="500"/>
                                        <p:tgtEl>
                                          <p:spTgt spid="577540"/>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8" grpId="0" animBg="1"/>
      <p:bldP spid="577540" grpId="0" animBg="1"/>
      <p:bldP spid="577542" grpId="0" animBg="1"/>
      <p:bldP spid="577543" grpId="0" animBg="1"/>
      <p:bldP spid="5775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3"/>
          <p:cNvSpPr>
            <a:spLocks noGrp="1" noChangeArrowheads="1"/>
          </p:cNvSpPr>
          <p:nvPr>
            <p:ph idx="1"/>
          </p:nvPr>
        </p:nvSpPr>
        <p:spPr/>
        <p:txBody>
          <a:bodyPr/>
          <a:lstStyle/>
          <a:p>
            <a:r>
              <a:rPr lang="zh-CN" altLang="en-US" dirty="0" smtClean="0"/>
              <a:t>程序运行</a:t>
            </a:r>
            <a:r>
              <a:rPr lang="zh-CN" altLang="en-US" dirty="0"/>
              <a:t>出现了问题，怎么办？</a:t>
            </a:r>
          </a:p>
          <a:p>
            <a:pPr lvl="1"/>
            <a:r>
              <a:rPr lang="zh-CN" altLang="en-US" dirty="0"/>
              <a:t>如何定位错误代码的位置</a:t>
            </a:r>
            <a:r>
              <a:rPr lang="zh-CN" altLang="en-US" dirty="0" smtClean="0"/>
              <a:t>？如何</a:t>
            </a:r>
            <a:r>
              <a:rPr lang="zh-CN" altLang="en-US" dirty="0"/>
              <a:t>知道错误的原因？</a:t>
            </a:r>
          </a:p>
        </p:txBody>
      </p:sp>
      <p:sp>
        <p:nvSpPr>
          <p:cNvPr id="17" name="灯片编号占位符 16"/>
          <p:cNvSpPr>
            <a:spLocks noGrp="1"/>
          </p:cNvSpPr>
          <p:nvPr>
            <p:ph type="sldNum" sz="quarter" idx="12"/>
          </p:nvPr>
        </p:nvSpPr>
        <p:spPr/>
        <p:txBody>
          <a:bodyPr/>
          <a:lstStyle/>
          <a:p>
            <a:pPr>
              <a:defRPr/>
            </a:pPr>
            <a:fld id="{9394C29D-ED0C-453C-8BBC-C52F19F5BA76}" type="slidenum">
              <a:rPr lang="zh-CN" altLang="en-US" smtClean="0"/>
              <a:pPr>
                <a:defRPr/>
              </a:pPr>
              <a:t>45</a:t>
            </a:fld>
            <a:r>
              <a:rPr lang="en-US" altLang="zh-CN" smtClean="0"/>
              <a:t>/46</a:t>
            </a:r>
            <a:endParaRPr lang="zh-CN" altLang="en-US" dirty="0"/>
          </a:p>
        </p:txBody>
      </p:sp>
      <p:sp>
        <p:nvSpPr>
          <p:cNvPr id="598020" name="Rectangle 4"/>
          <p:cNvSpPr>
            <a:spLocks noChangeArrowheads="1"/>
          </p:cNvSpPr>
          <p:nvPr/>
        </p:nvSpPr>
        <p:spPr bwMode="auto">
          <a:xfrm>
            <a:off x="800124" y="3429000"/>
            <a:ext cx="7200900" cy="503238"/>
          </a:xfrm>
          <a:prstGeom prst="rect">
            <a:avLst/>
          </a:prstGeom>
          <a:noFill/>
          <a:ln w="9525">
            <a:noFill/>
            <a:miter lim="800000"/>
            <a:headEnd/>
            <a:tailEnd/>
          </a:ln>
          <a:effectLst/>
        </p:spPr>
        <p:txBody>
          <a:bodyPr/>
          <a:lstStyle/>
          <a:p>
            <a:pPr marL="342900" indent="-342900" algn="l">
              <a:spcBef>
                <a:spcPct val="20000"/>
              </a:spcBef>
              <a:buClr>
                <a:schemeClr val="tx2"/>
              </a:buClr>
              <a:buSzPct val="80000"/>
              <a:buBlip>
                <a:blip r:embed="rId3"/>
              </a:buBlip>
            </a:pPr>
            <a:r>
              <a:rPr lang="zh-CN" altLang="en-US" sz="2800" b="1" dirty="0">
                <a:latin typeface="+mn-lt"/>
                <a:ea typeface="+mn-ea"/>
              </a:rPr>
              <a:t>纠正代码中的错误，输出“早上好！”</a:t>
            </a:r>
          </a:p>
        </p:txBody>
      </p:sp>
      <p:sp>
        <p:nvSpPr>
          <p:cNvPr id="598025" name="Rectangle 9"/>
          <p:cNvSpPr>
            <a:spLocks noChangeArrowheads="1"/>
          </p:cNvSpPr>
          <p:nvPr/>
        </p:nvSpPr>
        <p:spPr bwMode="auto">
          <a:xfrm>
            <a:off x="-1265233" y="183982"/>
            <a:ext cx="6480175" cy="579437"/>
          </a:xfrm>
          <a:prstGeom prst="rect">
            <a:avLst/>
          </a:prstGeom>
          <a:noFill/>
          <a:ln w="9525" algn="ctr">
            <a:noFill/>
            <a:miter lim="800000"/>
            <a:headEnd/>
            <a:tailEnd/>
          </a:ln>
          <a:effectLst/>
        </p:spPr>
        <p:txBody>
          <a:bodyPr/>
          <a:lstStyle/>
          <a:p>
            <a:pPr algn="r"/>
            <a:r>
              <a:rPr lang="zh-CN" altLang="en-US" sz="3600" b="1" dirty="0" smtClean="0">
                <a:solidFill>
                  <a:schemeClr val="tx2">
                    <a:lumMod val="75000"/>
                  </a:schemeClr>
                </a:solidFill>
                <a:latin typeface="+mj-lt"/>
                <a:ea typeface="+mj-ea"/>
                <a:cs typeface="+mj-cs"/>
              </a:rPr>
              <a:t>小结</a:t>
            </a:r>
            <a:endParaRPr lang="zh-CN" altLang="en-US" sz="3600" b="1" dirty="0">
              <a:solidFill>
                <a:schemeClr val="tx2">
                  <a:lumMod val="75000"/>
                </a:schemeClr>
              </a:solidFill>
              <a:latin typeface="+mj-lt"/>
              <a:ea typeface="+mj-ea"/>
              <a:cs typeface="+mj-cs"/>
            </a:endParaRPr>
          </a:p>
        </p:txBody>
      </p:sp>
      <p:sp>
        <p:nvSpPr>
          <p:cNvPr id="598029" name="AutoShape 13"/>
          <p:cNvSpPr>
            <a:spLocks noChangeArrowheads="1"/>
          </p:cNvSpPr>
          <p:nvPr/>
        </p:nvSpPr>
        <p:spPr bwMode="auto">
          <a:xfrm>
            <a:off x="1692275" y="4143380"/>
            <a:ext cx="5737245" cy="18928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public class Test {</a:t>
            </a:r>
          </a:p>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       public static void main(  ) {</a:t>
            </a:r>
          </a:p>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             </a:t>
            </a:r>
            <a:r>
              <a:rPr lang="en-GB" altLang="zh-CN" b="1" dirty="0" err="1">
                <a:solidFill>
                  <a:schemeClr val="accent5">
                    <a:lumMod val="10000"/>
                  </a:schemeClr>
                </a:solidFill>
                <a:latin typeface="+mn-lt"/>
              </a:rPr>
              <a:t>system.out.println</a:t>
            </a:r>
            <a:r>
              <a:rPr lang="en-GB" altLang="zh-CN" b="1" dirty="0" smtClean="0">
                <a:solidFill>
                  <a:schemeClr val="accent5">
                    <a:lumMod val="10000"/>
                  </a:schemeClr>
                </a:solidFill>
                <a:latin typeface="+mn-lt"/>
              </a:rPr>
              <a:t>(</a:t>
            </a:r>
            <a:r>
              <a:rPr lang="en-US" altLang="zh-CN" b="1" dirty="0" smtClean="0">
                <a:solidFill>
                  <a:schemeClr val="accent5">
                    <a:lumMod val="10000"/>
                  </a:schemeClr>
                </a:solidFill>
                <a:latin typeface="+mn-lt"/>
              </a:rPr>
              <a:t>"</a:t>
            </a:r>
            <a:r>
              <a:rPr lang="zh-CN" altLang="en-GB" b="1" dirty="0" smtClean="0">
                <a:solidFill>
                  <a:schemeClr val="accent5">
                    <a:lumMod val="10000"/>
                  </a:schemeClr>
                </a:solidFill>
                <a:latin typeface="+mn-lt"/>
              </a:rPr>
              <a:t>早上</a:t>
            </a:r>
            <a:r>
              <a:rPr lang="zh-CN" altLang="en-GB" b="1" dirty="0">
                <a:solidFill>
                  <a:schemeClr val="accent5">
                    <a:lumMod val="10000"/>
                  </a:schemeClr>
                </a:solidFill>
                <a:latin typeface="+mn-lt"/>
              </a:rPr>
              <a:t>好</a:t>
            </a:r>
            <a:r>
              <a:rPr lang="zh-CN" altLang="en-GB" b="1" dirty="0" smtClean="0">
                <a:solidFill>
                  <a:schemeClr val="accent5">
                    <a:lumMod val="10000"/>
                  </a:schemeClr>
                </a:solidFill>
                <a:latin typeface="+mn-lt"/>
              </a:rPr>
              <a:t>！</a:t>
            </a:r>
            <a:r>
              <a:rPr lang="en-US" altLang="zh-CN" b="1" dirty="0" smtClean="0">
                <a:solidFill>
                  <a:schemeClr val="accent5">
                    <a:lumMod val="10000"/>
                  </a:schemeClr>
                </a:solidFill>
                <a:latin typeface="+mn-lt"/>
              </a:rPr>
              <a:t>"</a:t>
            </a:r>
            <a:r>
              <a:rPr lang="en-GB" altLang="zh-CN" b="1" dirty="0" smtClean="0">
                <a:solidFill>
                  <a:schemeClr val="accent5">
                    <a:lumMod val="10000"/>
                  </a:schemeClr>
                </a:solidFill>
                <a:latin typeface="+mn-lt"/>
              </a:rPr>
              <a:t>)</a:t>
            </a:r>
            <a:r>
              <a:rPr lang="zh-CN" altLang="en-GB" b="1" dirty="0">
                <a:solidFill>
                  <a:schemeClr val="accent5">
                    <a:lumMod val="10000"/>
                  </a:schemeClr>
                </a:solidFill>
                <a:latin typeface="+mn-lt"/>
              </a:rPr>
              <a:t>；</a:t>
            </a:r>
          </a:p>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       }</a:t>
            </a:r>
          </a:p>
          <a:p>
            <a:pPr lvl="1" indent="-457200" algn="l" defTabSz="381000">
              <a:lnSpc>
                <a:spcPct val="130000"/>
              </a:lnSpc>
              <a:buClr>
                <a:schemeClr val="folHlink"/>
              </a:buClr>
              <a:buSzPct val="60000"/>
              <a:defRPr/>
            </a:pPr>
            <a:r>
              <a:rPr lang="en-GB" altLang="zh-CN" b="1" dirty="0">
                <a:solidFill>
                  <a:schemeClr val="accent5">
                    <a:lumMod val="10000"/>
                  </a:schemeClr>
                </a:solidFill>
                <a:latin typeface="+mn-lt"/>
              </a:rPr>
              <a:t>}</a:t>
            </a:r>
            <a:endParaRPr lang="en-US" altLang="zh-CN" b="1" dirty="0">
              <a:solidFill>
                <a:schemeClr val="accent5">
                  <a:lumMod val="10000"/>
                </a:schemeClr>
              </a:solidFill>
              <a:latin typeface="+mn-lt"/>
            </a:endParaRPr>
          </a:p>
        </p:txBody>
      </p:sp>
      <p:sp>
        <p:nvSpPr>
          <p:cNvPr id="598030" name="AutoShape 14"/>
          <p:cNvSpPr>
            <a:spLocks noChangeArrowheads="1"/>
          </p:cNvSpPr>
          <p:nvPr/>
        </p:nvSpPr>
        <p:spPr bwMode="auto">
          <a:xfrm>
            <a:off x="2571737" y="5857892"/>
            <a:ext cx="2109237" cy="408623"/>
          </a:xfrm>
          <a:prstGeom prst="wedgeRoundRectCallout">
            <a:avLst>
              <a:gd name="adj1" fmla="val 283"/>
              <a:gd name="adj2" fmla="val -473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System</a:t>
            </a:r>
            <a:r>
              <a:rPr lang="zh-CN" altLang="en-US" b="1" kern="0" dirty="0" smtClean="0">
                <a:solidFill>
                  <a:schemeClr val="bg1"/>
                </a:solidFill>
                <a:latin typeface="Arial"/>
                <a:ea typeface="黑体"/>
              </a:rPr>
              <a:t>中</a:t>
            </a:r>
            <a:r>
              <a:rPr lang="en-US" altLang="zh-CN" b="1" kern="0" dirty="0" smtClean="0">
                <a:solidFill>
                  <a:schemeClr val="bg1"/>
                </a:solidFill>
                <a:latin typeface="Arial"/>
                <a:ea typeface="黑体"/>
              </a:rPr>
              <a:t>S</a:t>
            </a:r>
            <a:r>
              <a:rPr lang="zh-CN" altLang="en-US" b="1" kern="0" dirty="0" smtClean="0">
                <a:solidFill>
                  <a:schemeClr val="bg1"/>
                </a:solidFill>
                <a:latin typeface="Arial"/>
                <a:ea typeface="黑体"/>
              </a:rPr>
              <a:t>要大写</a:t>
            </a:r>
          </a:p>
        </p:txBody>
      </p:sp>
      <p:sp>
        <p:nvSpPr>
          <p:cNvPr id="598031" name="AutoShape 15"/>
          <p:cNvSpPr>
            <a:spLocks noChangeArrowheads="1"/>
          </p:cNvSpPr>
          <p:nvPr/>
        </p:nvSpPr>
        <p:spPr bwMode="auto">
          <a:xfrm>
            <a:off x="5643570" y="4214818"/>
            <a:ext cx="2763113" cy="408623"/>
          </a:xfrm>
          <a:prstGeom prst="wedgeRoundRectCallout">
            <a:avLst>
              <a:gd name="adj1" fmla="val -606"/>
              <a:gd name="adj2" fmla="val 5291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nchorCtr="0">
            <a:spAutoFit/>
          </a:bodyPr>
          <a:lstStyle/>
          <a:p>
            <a:pPr marL="0" lvl="1" indent="-285750" algn="l" eaLnBrk="0" hangingPunct="0">
              <a:spcBef>
                <a:spcPct val="20000"/>
              </a:spcBef>
              <a:buClr>
                <a:srgbClr val="233DA9"/>
              </a:buClr>
              <a:buSzPct val="80000"/>
              <a:defRPr/>
            </a:pPr>
            <a:r>
              <a:rPr lang="en-US" altLang="zh-CN" b="1" kern="0" dirty="0" smtClean="0">
                <a:solidFill>
                  <a:schemeClr val="bg1"/>
                </a:solidFill>
                <a:latin typeface="Arial"/>
                <a:ea typeface="黑体"/>
              </a:rPr>
              <a:t>main()</a:t>
            </a:r>
            <a:r>
              <a:rPr lang="zh-CN" altLang="en-US" b="1" kern="0" dirty="0" smtClean="0">
                <a:solidFill>
                  <a:schemeClr val="bg1"/>
                </a:solidFill>
                <a:latin typeface="Arial"/>
                <a:ea typeface="黑体"/>
              </a:rPr>
              <a:t>方法没有提供参数</a:t>
            </a:r>
          </a:p>
        </p:txBody>
      </p:sp>
      <p:grpSp>
        <p:nvGrpSpPr>
          <p:cNvPr id="2" name="组合 9"/>
          <p:cNvGrpSpPr/>
          <p:nvPr/>
        </p:nvGrpSpPr>
        <p:grpSpPr>
          <a:xfrm>
            <a:off x="102193" y="3000372"/>
            <a:ext cx="1469411" cy="400110"/>
            <a:chOff x="2962268" y="5103147"/>
            <a:chExt cx="1469411" cy="400110"/>
          </a:xfrm>
        </p:grpSpPr>
        <p:pic>
          <p:nvPicPr>
            <p:cNvPr id="11" name="Picture 4" descr="C:\Users\meng.zhang\Desktop\ACCP7.0模版图标规范\list_num.png"/>
            <p:cNvPicPr>
              <a:picLocks noChangeAspect="1" noChangeArrowheads="1"/>
            </p:cNvPicPr>
            <p:nvPr/>
          </p:nvPicPr>
          <p:blipFill>
            <a:blip r:embed="rId4"/>
            <a:srcRect/>
            <a:stretch>
              <a:fillRect/>
            </a:stretch>
          </p:blipFill>
          <p:spPr bwMode="auto">
            <a:xfrm>
              <a:off x="2962268" y="5141278"/>
              <a:ext cx="323848" cy="323848"/>
            </a:xfrm>
            <a:prstGeom prst="rect">
              <a:avLst/>
            </a:prstGeom>
            <a:noFill/>
          </p:spPr>
        </p:pic>
        <p:sp>
          <p:nvSpPr>
            <p:cNvPr id="12" name="TextBox 11"/>
            <p:cNvSpPr txBox="1"/>
            <p:nvPr/>
          </p:nvSpPr>
          <p:spPr>
            <a:xfrm>
              <a:off x="3214678" y="5103147"/>
              <a:ext cx="1217001"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代码阅读</a:t>
              </a:r>
              <a:endParaRPr lang="zh-CN" altLang="en-US" sz="2000" b="1" dirty="0">
                <a:solidFill>
                  <a:schemeClr val="tx1"/>
                </a:solidFill>
                <a:latin typeface="黑体" pitchFamily="49" charset="-122"/>
                <a:ea typeface="黑体" pitchFamily="49" charset="-122"/>
              </a:endParaRPr>
            </a:p>
          </p:txBody>
        </p:sp>
      </p:grpSp>
      <p:grpSp>
        <p:nvGrpSpPr>
          <p:cNvPr id="3" name="组合 12"/>
          <p:cNvGrpSpPr/>
          <p:nvPr/>
        </p:nvGrpSpPr>
        <p:grpSpPr>
          <a:xfrm>
            <a:off x="71406" y="857232"/>
            <a:ext cx="958752" cy="430730"/>
            <a:chOff x="3643306" y="2500357"/>
            <a:chExt cx="958752" cy="430730"/>
          </a:xfrm>
        </p:grpSpPr>
        <p:pic>
          <p:nvPicPr>
            <p:cNvPr id="14" name="Picture 6" descr="E:\设计支持\模板设计\TW.png"/>
            <p:cNvPicPr>
              <a:picLocks noChangeAspect="1" noChangeArrowheads="1"/>
            </p:cNvPicPr>
            <p:nvPr/>
          </p:nvPicPr>
          <p:blipFill>
            <a:blip r:embed="rId5"/>
            <a:srcRect/>
            <a:stretch>
              <a:fillRect/>
            </a:stretch>
          </p:blipFill>
          <p:spPr bwMode="auto">
            <a:xfrm>
              <a:off x="3643306" y="2500357"/>
              <a:ext cx="463239" cy="430730"/>
            </a:xfrm>
            <a:prstGeom prst="rect">
              <a:avLst/>
            </a:prstGeom>
            <a:noFill/>
          </p:spPr>
        </p:pic>
        <p:sp>
          <p:nvSpPr>
            <p:cNvPr id="15" name="TextBox 14"/>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grpSp>
      <p:sp>
        <p:nvSpPr>
          <p:cNvPr id="20" name="Line 6"/>
          <p:cNvSpPr>
            <a:spLocks noChangeShapeType="1"/>
          </p:cNvSpPr>
          <p:nvPr/>
        </p:nvSpPr>
        <p:spPr bwMode="auto">
          <a:xfrm flipV="1">
            <a:off x="4857752" y="4429132"/>
            <a:ext cx="714380"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21" name="Line 6"/>
          <p:cNvSpPr>
            <a:spLocks noChangeShapeType="1"/>
          </p:cNvSpPr>
          <p:nvPr/>
        </p:nvSpPr>
        <p:spPr bwMode="auto">
          <a:xfrm>
            <a:off x="2714612" y="5286388"/>
            <a:ext cx="357190" cy="50006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animEffect transition="in" filter="wipe(left)">
                                      <p:cBhvr>
                                        <p:cTn id="7" dur="500"/>
                                        <p:tgtEl>
                                          <p:spTgt spid="59801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8019">
                                            <p:txEl>
                                              <p:pRg st="1" end="1"/>
                                            </p:txEl>
                                          </p:spTgt>
                                        </p:tgtEl>
                                        <p:attrNameLst>
                                          <p:attrName>style.visibility</p:attrName>
                                        </p:attrNameLst>
                                      </p:cBhvr>
                                      <p:to>
                                        <p:strVal val="visible"/>
                                      </p:to>
                                    </p:set>
                                    <p:animEffect transition="in" filter="wipe(left)">
                                      <p:cBhvr>
                                        <p:cTn id="11" dur="500"/>
                                        <p:tgtEl>
                                          <p:spTgt spid="59801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98020"/>
                                        </p:tgtEl>
                                        <p:attrNameLst>
                                          <p:attrName>style.visibility</p:attrName>
                                        </p:attrNameLst>
                                      </p:cBhvr>
                                      <p:to>
                                        <p:strVal val="visible"/>
                                      </p:to>
                                    </p:set>
                                    <p:animEffect transition="in" filter="wipe(left)">
                                      <p:cBhvr>
                                        <p:cTn id="20" dur="500"/>
                                        <p:tgtEl>
                                          <p:spTgt spid="59802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98029"/>
                                        </p:tgtEl>
                                        <p:attrNameLst>
                                          <p:attrName>style.visibility</p:attrName>
                                        </p:attrNameLst>
                                      </p:cBhvr>
                                      <p:to>
                                        <p:strVal val="visible"/>
                                      </p:to>
                                    </p:set>
                                    <p:animEffect transition="in" filter="wipe(left)">
                                      <p:cBhvr>
                                        <p:cTn id="23" dur="500"/>
                                        <p:tgtEl>
                                          <p:spTgt spid="5980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598031"/>
                                        </p:tgtEl>
                                        <p:attrNameLst>
                                          <p:attrName>style.visibility</p:attrName>
                                        </p:attrNameLst>
                                      </p:cBhvr>
                                      <p:to>
                                        <p:strVal val="visible"/>
                                      </p:to>
                                    </p:set>
                                    <p:animEffect transition="in" filter="wipe(left)">
                                      <p:cBhvr>
                                        <p:cTn id="32" dur="500"/>
                                        <p:tgtEl>
                                          <p:spTgt spid="598031"/>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598030"/>
                                        </p:tgtEl>
                                        <p:attrNameLst>
                                          <p:attrName>style.visibility</p:attrName>
                                        </p:attrNameLst>
                                      </p:cBhvr>
                                      <p:to>
                                        <p:strVal val="visible"/>
                                      </p:to>
                                    </p:set>
                                    <p:animEffect transition="in" filter="wipe(left)">
                                      <p:cBhvr>
                                        <p:cTn id="40" dur="500"/>
                                        <p:tgtEl>
                                          <p:spTgt spid="598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P spid="598020" grpId="0"/>
      <p:bldP spid="598029" grpId="0" animBg="1"/>
      <p:bldP spid="598030" grpId="0" animBg="1"/>
      <p:bldP spid="598031" grpId="0" animBg="1"/>
      <p:bldP spid="20" grpId="0" animBg="1"/>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dirty="0" smtClean="0"/>
              <a:t>学员操作</a:t>
            </a:r>
            <a:r>
              <a:rPr lang="en-US" altLang="zh-CN" b="1" dirty="0" smtClean="0"/>
              <a:t>——</a:t>
            </a:r>
            <a:r>
              <a:rPr lang="zh-CN" altLang="en-US" b="1" dirty="0" smtClean="0"/>
              <a:t>输出商品</a:t>
            </a:r>
            <a:r>
              <a:rPr lang="zh-CN" altLang="en-US" b="1" dirty="0"/>
              <a:t>价目表 </a:t>
            </a:r>
            <a:endParaRPr lang="en-US" altLang="zh-CN" b="1" dirty="0"/>
          </a:p>
        </p:txBody>
      </p:sp>
      <p:sp>
        <p:nvSpPr>
          <p:cNvPr id="602115" name="Rectangle 3"/>
          <p:cNvSpPr>
            <a:spLocks noGrp="1" noChangeArrowheads="1"/>
          </p:cNvSpPr>
          <p:nvPr>
            <p:ph idx="1"/>
          </p:nvPr>
        </p:nvSpPr>
        <p:spPr/>
        <p:txBody>
          <a:bodyPr/>
          <a:lstStyle/>
          <a:p>
            <a:r>
              <a:rPr lang="zh-CN" altLang="en-US" dirty="0"/>
              <a:t>需求</a:t>
            </a:r>
            <a:r>
              <a:rPr lang="zh-CN" altLang="en-US" dirty="0" smtClean="0"/>
              <a:t>说明</a:t>
            </a:r>
            <a:endParaRPr lang="zh-CN" altLang="en-US" dirty="0"/>
          </a:p>
          <a:p>
            <a:pPr lvl="1"/>
            <a:r>
              <a:rPr lang="zh-CN" altLang="en-US" dirty="0"/>
              <a:t>在控制台输出商品</a:t>
            </a:r>
            <a:r>
              <a:rPr lang="zh-CN" altLang="en-US" dirty="0" smtClean="0"/>
              <a:t>价目表</a:t>
            </a:r>
            <a:endParaRPr lang="en-US" altLang="zh-CN" dirty="0" smtClean="0"/>
          </a:p>
          <a:p>
            <a:pPr lvl="2"/>
            <a:endParaRPr lang="en-US" altLang="zh-CN" dirty="0" smtClean="0"/>
          </a:p>
          <a:p>
            <a:pPr lvl="2"/>
            <a:endParaRPr lang="en-US" altLang="zh-CN" dirty="0" smtClean="0"/>
          </a:p>
          <a:p>
            <a:endParaRPr lang="en-US" altLang="zh-CN" dirty="0" smtClean="0"/>
          </a:p>
          <a:p>
            <a:r>
              <a:rPr lang="zh-CN" altLang="en-US" dirty="0" smtClean="0"/>
              <a:t>使用</a:t>
            </a:r>
            <a:r>
              <a:rPr lang="en-US" altLang="zh-CN" dirty="0"/>
              <a:t>\t</a:t>
            </a:r>
            <a:r>
              <a:rPr lang="zh-CN" altLang="en-US" dirty="0"/>
              <a:t>和</a:t>
            </a:r>
            <a:r>
              <a:rPr lang="en-US" altLang="zh-CN" dirty="0"/>
              <a:t>\n</a:t>
            </a:r>
            <a:r>
              <a:rPr lang="zh-CN" altLang="en-US" dirty="0" smtClean="0"/>
              <a:t>进行</a:t>
            </a:r>
            <a:endParaRPr lang="en-US" altLang="zh-CN" dirty="0" smtClean="0"/>
          </a:p>
          <a:p>
            <a:pPr>
              <a:buNone/>
            </a:pPr>
            <a:r>
              <a:rPr lang="zh-CN" altLang="en-US" dirty="0" smtClean="0"/>
              <a:t>显示格式</a:t>
            </a:r>
            <a:r>
              <a:rPr lang="zh-CN" altLang="en-US" dirty="0"/>
              <a:t>的控制</a:t>
            </a:r>
          </a:p>
          <a:p>
            <a:endParaRPr lang="zh-CN" altLang="en-US" dirty="0"/>
          </a:p>
        </p:txBody>
      </p:sp>
      <p:sp>
        <p:nvSpPr>
          <p:cNvPr id="18" name="灯片编号占位符 17"/>
          <p:cNvSpPr>
            <a:spLocks noGrp="1"/>
          </p:cNvSpPr>
          <p:nvPr>
            <p:ph type="sldNum" sz="quarter" idx="12"/>
          </p:nvPr>
        </p:nvSpPr>
        <p:spPr/>
        <p:txBody>
          <a:bodyPr/>
          <a:lstStyle/>
          <a:p>
            <a:pPr>
              <a:defRPr/>
            </a:pPr>
            <a:fld id="{9394C29D-ED0C-453C-8BBC-C52F19F5BA76}" type="slidenum">
              <a:rPr lang="zh-CN" altLang="en-US" smtClean="0"/>
              <a:pPr>
                <a:defRPr/>
              </a:pPr>
              <a:t>46</a:t>
            </a:fld>
            <a:r>
              <a:rPr lang="en-US" altLang="zh-CN" smtClean="0"/>
              <a:t>/46</a:t>
            </a:r>
            <a:endParaRPr lang="zh-CN" altLang="en-US" dirty="0"/>
          </a:p>
        </p:txBody>
      </p:sp>
      <p:pic>
        <p:nvPicPr>
          <p:cNvPr id="7" name="图片 6" descr="购物清单.TIF"/>
          <p:cNvPicPr>
            <a:picLocks noChangeAspect="1"/>
          </p:cNvPicPr>
          <p:nvPr/>
        </p:nvPicPr>
        <p:blipFill>
          <a:blip r:embed="rId3"/>
          <a:stretch>
            <a:fillRect/>
          </a:stretch>
        </p:blipFill>
        <p:spPr>
          <a:xfrm>
            <a:off x="4139952" y="2708920"/>
            <a:ext cx="4443413" cy="2571751"/>
          </a:xfrm>
          <a:prstGeom prst="rect">
            <a:avLst/>
          </a:prstGeom>
        </p:spPr>
      </p:pic>
      <p:grpSp>
        <p:nvGrpSpPr>
          <p:cNvPr id="2" name="组合 7"/>
          <p:cNvGrpSpPr/>
          <p:nvPr/>
        </p:nvGrpSpPr>
        <p:grpSpPr>
          <a:xfrm>
            <a:off x="140625" y="857232"/>
            <a:ext cx="928694" cy="406350"/>
            <a:chOff x="3786182" y="1192962"/>
            <a:chExt cx="928694" cy="406350"/>
          </a:xfrm>
        </p:grpSpPr>
        <p:sp>
          <p:nvSpPr>
            <p:cNvPr id="9" name="TextBox 8"/>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0" name="Picture 2" descr="E:\设计支持\模板设计\YS.png"/>
            <p:cNvPicPr>
              <a:picLocks noChangeAspect="1" noChangeArrowheads="1"/>
            </p:cNvPicPr>
            <p:nvPr/>
          </p:nvPicPr>
          <p:blipFill>
            <a:blip r:embed="rId4"/>
            <a:srcRect/>
            <a:stretch>
              <a:fillRect/>
            </a:stretch>
          </p:blipFill>
          <p:spPr bwMode="auto">
            <a:xfrm>
              <a:off x="3786182" y="1192962"/>
              <a:ext cx="414476" cy="406350"/>
            </a:xfrm>
            <a:prstGeom prst="rect">
              <a:avLst/>
            </a:prstGeom>
            <a:noFill/>
          </p:spPr>
        </p:pic>
      </p:grpSp>
      <p:grpSp>
        <p:nvGrpSpPr>
          <p:cNvPr id="4" name="组合 28"/>
          <p:cNvGrpSpPr/>
          <p:nvPr/>
        </p:nvGrpSpPr>
        <p:grpSpPr>
          <a:xfrm>
            <a:off x="140625" y="2896041"/>
            <a:ext cx="986585" cy="461521"/>
            <a:chOff x="3786182" y="3824735"/>
            <a:chExt cx="986585" cy="461521"/>
          </a:xfrm>
        </p:grpSpPr>
        <p:sp>
          <p:nvSpPr>
            <p:cNvPr id="16" name="TextBox 15"/>
            <p:cNvSpPr txBox="1"/>
            <p:nvPr/>
          </p:nvSpPr>
          <p:spPr>
            <a:xfrm>
              <a:off x="4071934" y="3855440"/>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提示</a:t>
              </a:r>
              <a:endParaRPr lang="zh-CN" altLang="en-US" sz="2000" b="1" dirty="0">
                <a:solidFill>
                  <a:schemeClr val="tx1"/>
                </a:solidFill>
                <a:latin typeface="黑体" pitchFamily="49" charset="-122"/>
                <a:ea typeface="黑体" pitchFamily="49" charset="-122"/>
              </a:endParaRPr>
            </a:p>
          </p:txBody>
        </p:sp>
        <p:pic>
          <p:nvPicPr>
            <p:cNvPr id="17" name="Picture 2" descr="C:\Users\meng.zhang\Desktop\ACCP7.0模版图标规范\s-3.png"/>
            <p:cNvPicPr>
              <a:picLocks noChangeAspect="1" noChangeArrowheads="1"/>
            </p:cNvPicPr>
            <p:nvPr/>
          </p:nvPicPr>
          <p:blipFill>
            <a:blip r:embed="rId5"/>
            <a:srcRect/>
            <a:stretch>
              <a:fillRect/>
            </a:stretch>
          </p:blipFill>
          <p:spPr bwMode="auto">
            <a:xfrm>
              <a:off x="3786182" y="3824735"/>
              <a:ext cx="381854" cy="461521"/>
            </a:xfrm>
            <a:prstGeom prst="rect">
              <a:avLst/>
            </a:prstGeom>
            <a:noFill/>
          </p:spPr>
        </p:pic>
      </p:grpSp>
      <p:grpSp>
        <p:nvGrpSpPr>
          <p:cNvPr id="15" name="组合 10"/>
          <p:cNvGrpSpPr>
            <a:grpSpLocks/>
          </p:cNvGrpSpPr>
          <p:nvPr/>
        </p:nvGrpSpPr>
        <p:grpSpPr bwMode="auto">
          <a:xfrm>
            <a:off x="2857500" y="5715016"/>
            <a:ext cx="3071813" cy="431800"/>
            <a:chOff x="4071935" y="5500702"/>
            <a:chExt cx="3071834" cy="431800"/>
          </a:xfrm>
          <a:solidFill>
            <a:srgbClr val="0070C0"/>
          </a:solidFill>
        </p:grpSpPr>
        <p:sp>
          <p:nvSpPr>
            <p:cNvPr id="19"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20" name="TextBox 10"/>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rgbClr val="FBFFFE"/>
                  </a:solidFill>
                </a:rPr>
                <a:t>完成时间</a:t>
              </a:r>
              <a:r>
                <a:rPr lang="zh-CN" altLang="en-US" b="1" dirty="0" smtClean="0">
                  <a:solidFill>
                    <a:srgbClr val="FBFFFE"/>
                  </a:solidFill>
                </a:rPr>
                <a:t>：</a:t>
              </a:r>
              <a:r>
                <a:rPr lang="en-US" altLang="zh-CN" b="1" dirty="0" smtClean="0">
                  <a:solidFill>
                    <a:srgbClr val="FBFFFE"/>
                  </a:solidFill>
                </a:rPr>
                <a:t>20</a:t>
              </a:r>
              <a:r>
                <a:rPr lang="zh-CN" altLang="en-US" b="1" dirty="0" smtClean="0">
                  <a:solidFill>
                    <a:srgbClr val="FBFFFE"/>
                  </a:solidFill>
                </a:rPr>
                <a:t>分钟</a:t>
              </a:r>
              <a:endParaRPr lang="zh-CN" altLang="en-US" b="1" dirty="0">
                <a:solidFill>
                  <a:srgbClr val="FBFFF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602115">
                                            <p:txEl>
                                              <p:pRg st="5" end="5"/>
                                            </p:txEl>
                                          </p:spTgt>
                                        </p:tgtEl>
                                        <p:attrNameLst>
                                          <p:attrName>style.visibility</p:attrName>
                                        </p:attrNameLst>
                                      </p:cBhvr>
                                      <p:to>
                                        <p:strVal val="visible"/>
                                      </p:to>
                                    </p:set>
                                    <p:animEffect transition="in" filter="wipe(left)">
                                      <p:cBhvr>
                                        <p:cTn id="15" dur="500"/>
                                        <p:tgtEl>
                                          <p:spTgt spid="602115">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02115">
                                            <p:txEl>
                                              <p:pRg st="6" end="6"/>
                                            </p:txEl>
                                          </p:spTgt>
                                        </p:tgtEl>
                                        <p:attrNameLst>
                                          <p:attrName>style.visibility</p:attrName>
                                        </p:attrNameLst>
                                      </p:cBhvr>
                                      <p:to>
                                        <p:strVal val="visible"/>
                                      </p:to>
                                    </p:set>
                                    <p:animEffect transition="in" filter="wipe(left)">
                                      <p:cBhvr>
                                        <p:cTn id="18" dur="500"/>
                                        <p:tgtEl>
                                          <p:spTgt spid="602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dirty="0" smtClean="0"/>
              <a:t>学员操作</a:t>
            </a:r>
            <a:r>
              <a:rPr lang="en-US" altLang="zh-CN" b="1" dirty="0" smtClean="0"/>
              <a:t>——</a:t>
            </a:r>
            <a:r>
              <a:rPr lang="zh-CN" altLang="en-US" b="1" dirty="0"/>
              <a:t>开发购物系统菜单</a:t>
            </a:r>
            <a:endParaRPr lang="en-US" altLang="zh-CN" b="1" dirty="0"/>
          </a:p>
        </p:txBody>
      </p:sp>
      <p:sp>
        <p:nvSpPr>
          <p:cNvPr id="603139" name="Rectangle 3"/>
          <p:cNvSpPr>
            <a:spLocks noGrp="1" noChangeArrowheads="1"/>
          </p:cNvSpPr>
          <p:nvPr>
            <p:ph idx="1"/>
          </p:nvPr>
        </p:nvSpPr>
        <p:spPr/>
        <p:txBody>
          <a:bodyPr/>
          <a:lstStyle/>
          <a:p>
            <a:r>
              <a:rPr lang="zh-CN" altLang="en-US" dirty="0"/>
              <a:t>需求</a:t>
            </a:r>
            <a:r>
              <a:rPr lang="zh-CN" altLang="en-US" dirty="0" smtClean="0"/>
              <a:t>说明</a:t>
            </a:r>
            <a:endParaRPr lang="zh-CN" altLang="en-US" dirty="0"/>
          </a:p>
          <a:p>
            <a:pPr lvl="1"/>
            <a:r>
              <a:rPr lang="zh-CN" altLang="en-US" dirty="0"/>
              <a:t>在控制台输出购物系统登录菜单和系统主菜单</a:t>
            </a:r>
          </a:p>
          <a:p>
            <a:endParaRPr lang="zh-CN" altLang="en-US" dirty="0"/>
          </a:p>
        </p:txBody>
      </p:sp>
      <p:sp>
        <p:nvSpPr>
          <p:cNvPr id="17" name="灯片编号占位符 16"/>
          <p:cNvSpPr>
            <a:spLocks noGrp="1"/>
          </p:cNvSpPr>
          <p:nvPr>
            <p:ph type="sldNum" sz="quarter" idx="12"/>
          </p:nvPr>
        </p:nvSpPr>
        <p:spPr/>
        <p:txBody>
          <a:bodyPr/>
          <a:lstStyle/>
          <a:p>
            <a:pPr>
              <a:defRPr/>
            </a:pPr>
            <a:fld id="{9394C29D-ED0C-453C-8BBC-C52F19F5BA76}" type="slidenum">
              <a:rPr lang="zh-CN" altLang="en-US" smtClean="0"/>
              <a:pPr>
                <a:defRPr/>
              </a:pPr>
              <a:t>47</a:t>
            </a:fld>
            <a:r>
              <a:rPr lang="en-US" altLang="zh-CN" smtClean="0"/>
              <a:t>/46</a:t>
            </a:r>
            <a:endParaRPr lang="zh-CN" altLang="en-US" dirty="0"/>
          </a:p>
        </p:txBody>
      </p:sp>
      <p:grpSp>
        <p:nvGrpSpPr>
          <p:cNvPr id="2" name="组合 9"/>
          <p:cNvGrpSpPr/>
          <p:nvPr/>
        </p:nvGrpSpPr>
        <p:grpSpPr>
          <a:xfrm>
            <a:off x="71406" y="857232"/>
            <a:ext cx="928694" cy="406350"/>
            <a:chOff x="3786182" y="1192962"/>
            <a:chExt cx="928694" cy="406350"/>
          </a:xfrm>
        </p:grpSpPr>
        <p:sp>
          <p:nvSpPr>
            <p:cNvPr id="11" name="TextBox 10"/>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2" name="Picture 2" descr="E:\设计支持\模板设计\YS.png"/>
            <p:cNvPicPr>
              <a:picLocks noChangeAspect="1" noChangeArrowheads="1"/>
            </p:cNvPicPr>
            <p:nvPr/>
          </p:nvPicPr>
          <p:blipFill>
            <a:blip r:embed="rId2"/>
            <a:srcRect/>
            <a:stretch>
              <a:fillRect/>
            </a:stretch>
          </p:blipFill>
          <p:spPr bwMode="auto">
            <a:xfrm>
              <a:off x="3786182" y="1192962"/>
              <a:ext cx="414476" cy="406350"/>
            </a:xfrm>
            <a:prstGeom prst="rect">
              <a:avLst/>
            </a:prstGeom>
            <a:noFill/>
          </p:spPr>
        </p:pic>
      </p:grpSp>
      <p:pic>
        <p:nvPicPr>
          <p:cNvPr id="18" name="图片 17" descr="登陆菜单1.tif"/>
          <p:cNvPicPr>
            <a:picLocks noChangeAspect="1"/>
          </p:cNvPicPr>
          <p:nvPr/>
        </p:nvPicPr>
        <p:blipFill>
          <a:blip r:embed="rId3"/>
          <a:stretch>
            <a:fillRect/>
          </a:stretch>
        </p:blipFill>
        <p:spPr>
          <a:xfrm>
            <a:off x="71406" y="2860680"/>
            <a:ext cx="6276442" cy="2662733"/>
          </a:xfrm>
          <a:prstGeom prst="rect">
            <a:avLst/>
          </a:prstGeom>
        </p:spPr>
      </p:pic>
      <p:pic>
        <p:nvPicPr>
          <p:cNvPr id="9" name="图片 8" descr="系统菜单.TIF"/>
          <p:cNvPicPr>
            <a:picLocks noChangeAspect="1"/>
          </p:cNvPicPr>
          <p:nvPr/>
        </p:nvPicPr>
        <p:blipFill>
          <a:blip r:embed="rId4"/>
          <a:stretch>
            <a:fillRect/>
          </a:stretch>
        </p:blipFill>
        <p:spPr>
          <a:xfrm>
            <a:off x="3677634" y="2875259"/>
            <a:ext cx="5394960" cy="3086100"/>
          </a:xfrm>
          <a:prstGeom prst="rect">
            <a:avLst/>
          </a:prstGeom>
        </p:spPr>
      </p:pic>
      <p:grpSp>
        <p:nvGrpSpPr>
          <p:cNvPr id="13" name="组合 10"/>
          <p:cNvGrpSpPr>
            <a:grpSpLocks/>
          </p:cNvGrpSpPr>
          <p:nvPr/>
        </p:nvGrpSpPr>
        <p:grpSpPr bwMode="auto">
          <a:xfrm>
            <a:off x="3009900" y="6224588"/>
            <a:ext cx="3071813" cy="431800"/>
            <a:chOff x="4071935" y="5500702"/>
            <a:chExt cx="3071834" cy="431800"/>
          </a:xfrm>
          <a:solidFill>
            <a:srgbClr val="0070C0"/>
          </a:solidFill>
        </p:grpSpPr>
        <p:sp>
          <p:nvSpPr>
            <p:cNvPr id="16" name="AutoShape 7"/>
            <p:cNvSpPr>
              <a:spLocks noChangeArrowheads="1"/>
            </p:cNvSpPr>
            <p:nvPr/>
          </p:nvSpPr>
          <p:spPr bwMode="auto">
            <a:xfrm>
              <a:off x="4071935" y="5500702"/>
              <a:ext cx="3071834" cy="431800"/>
            </a:xfrm>
            <a:prstGeom prst="flowChartAlternateProcess">
              <a:avLst/>
            </a:prstGeom>
            <a:grp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endParaRPr lang="zh-CN" altLang="en-US" sz="1600" b="1" dirty="0"/>
            </a:p>
          </p:txBody>
        </p:sp>
        <p:sp>
          <p:nvSpPr>
            <p:cNvPr id="19" name="TextBox 10"/>
            <p:cNvSpPr txBox="1">
              <a:spLocks noChangeArrowheads="1"/>
            </p:cNvSpPr>
            <p:nvPr/>
          </p:nvSpPr>
          <p:spPr bwMode="auto">
            <a:xfrm>
              <a:off x="4575176" y="5538802"/>
              <a:ext cx="2068209" cy="369332"/>
            </a:xfrm>
            <a:prstGeom prst="rect">
              <a:avLst/>
            </a:prstGeom>
            <a:noFill/>
            <a:ln w="9525">
              <a:noFill/>
              <a:miter lim="800000"/>
              <a:headEnd/>
              <a:tailEnd/>
            </a:ln>
          </p:spPr>
          <p:txBody>
            <a:bodyPr wrap="none">
              <a:spAutoFit/>
            </a:bodyPr>
            <a:lstStyle/>
            <a:p>
              <a:r>
                <a:rPr lang="zh-CN" altLang="en-US" b="1" dirty="0">
                  <a:solidFill>
                    <a:srgbClr val="FBFFFE"/>
                  </a:solidFill>
                </a:rPr>
                <a:t>完成时间</a:t>
              </a:r>
              <a:r>
                <a:rPr lang="zh-CN" altLang="en-US" b="1" dirty="0" smtClean="0">
                  <a:solidFill>
                    <a:srgbClr val="FBFFFE"/>
                  </a:solidFill>
                </a:rPr>
                <a:t>：</a:t>
              </a:r>
              <a:r>
                <a:rPr lang="en-US" altLang="zh-CN" b="1" dirty="0" smtClean="0">
                  <a:solidFill>
                    <a:srgbClr val="FBFFFE"/>
                  </a:solidFill>
                </a:rPr>
                <a:t>20</a:t>
              </a:r>
              <a:r>
                <a:rPr lang="zh-CN" altLang="en-US" b="1" dirty="0" smtClean="0">
                  <a:solidFill>
                    <a:srgbClr val="FBFFFE"/>
                  </a:solidFill>
                </a:rPr>
                <a:t>分钟</a:t>
              </a:r>
              <a:endParaRPr lang="zh-CN" altLang="en-US" b="1" dirty="0">
                <a:solidFill>
                  <a:srgbClr val="FBFFF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smtClean="0"/>
              <a:t>共性问题集中讲解</a:t>
            </a:r>
          </a:p>
        </p:txBody>
      </p:sp>
      <p:sp>
        <p:nvSpPr>
          <p:cNvPr id="25604" name="内容占位符 2"/>
          <p:cNvSpPr>
            <a:spLocks noGrp="1"/>
          </p:cNvSpPr>
          <p:nvPr>
            <p:ph idx="1"/>
          </p:nvPr>
        </p:nvSpPr>
        <p:spPr/>
        <p:txBody>
          <a:bodyPr/>
          <a:lstStyle/>
          <a:p>
            <a:pPr>
              <a:spcBef>
                <a:spcPct val="50000"/>
              </a:spcBef>
            </a:pPr>
            <a:r>
              <a:rPr lang="zh-CN" altLang="en-US" dirty="0" smtClean="0"/>
              <a:t>常见问题及解决办法</a:t>
            </a:r>
            <a:endParaRPr lang="en-US" altLang="zh-CN" dirty="0" smtClean="0"/>
          </a:p>
          <a:p>
            <a:pPr>
              <a:spcBef>
                <a:spcPct val="50000"/>
              </a:spcBef>
            </a:pPr>
            <a:r>
              <a:rPr lang="zh-CN" altLang="en-US" dirty="0" smtClean="0"/>
              <a:t>代码规范问题</a:t>
            </a:r>
          </a:p>
          <a:p>
            <a:pPr>
              <a:spcBef>
                <a:spcPct val="50000"/>
              </a:spcBef>
            </a:pPr>
            <a:r>
              <a:rPr lang="zh-CN" altLang="en-US" dirty="0" smtClean="0"/>
              <a:t>调试技巧</a:t>
            </a:r>
            <a:endParaRPr lang="en-US" altLang="zh-CN" dirty="0" smtClean="0"/>
          </a:p>
          <a:p>
            <a:pPr>
              <a:spcBef>
                <a:spcPct val="50000"/>
              </a:spcBef>
            </a:pPr>
            <a:endParaRPr lang="zh-CN" altLang="en-US" dirty="0" smtClean="0"/>
          </a:p>
          <a:p>
            <a:endParaRPr lang="zh-CN" altLang="en-US" dirty="0" smtClean="0"/>
          </a:p>
        </p:txBody>
      </p:sp>
      <p:sp>
        <p:nvSpPr>
          <p:cNvPr id="8" name="灯片编号占位符 7"/>
          <p:cNvSpPr>
            <a:spLocks noGrp="1"/>
          </p:cNvSpPr>
          <p:nvPr>
            <p:ph type="sldNum" sz="quarter" idx="12"/>
          </p:nvPr>
        </p:nvSpPr>
        <p:spPr/>
        <p:txBody>
          <a:bodyPr/>
          <a:lstStyle/>
          <a:p>
            <a:pPr>
              <a:defRPr/>
            </a:pPr>
            <a:fld id="{9394C29D-ED0C-453C-8BBC-C52F19F5BA76}" type="slidenum">
              <a:rPr lang="zh-CN" altLang="en-US" smtClean="0"/>
              <a:pPr>
                <a:defRPr/>
              </a:pPr>
              <a:t>48</a:t>
            </a:fld>
            <a:r>
              <a:rPr lang="en-US" altLang="zh-CN" smtClean="0"/>
              <a:t>/46</a:t>
            </a:r>
            <a:endParaRPr lang="zh-CN" altLang="en-US" dirty="0"/>
          </a:p>
        </p:txBody>
      </p:sp>
      <p:sp>
        <p:nvSpPr>
          <p:cNvPr id="6" name="AutoShape 4"/>
          <p:cNvSpPr>
            <a:spLocks noChangeArrowheads="1"/>
          </p:cNvSpPr>
          <p:nvPr/>
        </p:nvSpPr>
        <p:spPr bwMode="auto">
          <a:xfrm>
            <a:off x="2285984" y="3857628"/>
            <a:ext cx="4291013" cy="928687"/>
          </a:xfrm>
          <a:prstGeom prst="roundRect">
            <a:avLst>
              <a:gd name="adj" fmla="val 5982"/>
            </a:avLst>
          </a:prstGeom>
          <a:solidFill>
            <a:srgbClr val="FFB793"/>
          </a:solidFill>
          <a:ln w="9525"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l">
              <a:defRPr/>
            </a:pPr>
            <a:r>
              <a:rPr lang="zh-CN" altLang="en-US" sz="2800" b="1" dirty="0">
                <a:solidFill>
                  <a:schemeClr val="bg2">
                    <a:lumMod val="10000"/>
                  </a:schemeClr>
                </a:solidFill>
                <a:effectLst>
                  <a:outerShdw blurRad="38100" dist="38100" dir="2700000" algn="tl">
                    <a:srgbClr val="000000">
                      <a:alpha val="43137"/>
                    </a:srgbClr>
                  </a:outerShdw>
                </a:effectLst>
              </a:rPr>
              <a:t>共性问题集中讲解</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900" name="Rectangle 4"/>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dirty="0"/>
              <a:t>总结</a:t>
            </a:r>
          </a:p>
        </p:txBody>
      </p:sp>
      <p:sp>
        <p:nvSpPr>
          <p:cNvPr id="592899" name="Rectangle 3"/>
          <p:cNvSpPr>
            <a:spLocks noGrp="1" noChangeArrowheads="1"/>
          </p:cNvSpPr>
          <p:nvPr>
            <p:ph idx="1"/>
          </p:nvPr>
        </p:nvSpPr>
        <p:spPr/>
        <p:txBody>
          <a:bodyPr/>
          <a:lstStyle/>
          <a:p>
            <a:r>
              <a:rPr lang="zh-CN" altLang="en-US" dirty="0" smtClean="0"/>
              <a:t>程序是一系列有序指令的集合</a:t>
            </a:r>
            <a:endParaRPr lang="en-US" altLang="zh-CN" dirty="0" smtClean="0"/>
          </a:p>
          <a:p>
            <a:r>
              <a:rPr lang="en-US" altLang="zh-CN" dirty="0" smtClean="0"/>
              <a:t>Java</a:t>
            </a:r>
            <a:r>
              <a:rPr lang="zh-CN" altLang="en-US" dirty="0" smtClean="0"/>
              <a:t>主要用于开发两类程序</a:t>
            </a:r>
            <a:endParaRPr lang="en-US" altLang="zh-CN" dirty="0" smtClean="0"/>
          </a:p>
          <a:p>
            <a:pPr lvl="1"/>
            <a:r>
              <a:rPr lang="zh-CN" altLang="en-US" dirty="0" smtClean="0"/>
              <a:t>桌面应用程序</a:t>
            </a:r>
            <a:endParaRPr lang="en-US" altLang="zh-CN" dirty="0" smtClean="0"/>
          </a:p>
          <a:p>
            <a:pPr lvl="1"/>
            <a:r>
              <a:rPr lang="en-US" altLang="zh-CN" dirty="0" smtClean="0"/>
              <a:t>Internet</a:t>
            </a:r>
            <a:r>
              <a:rPr lang="zh-CN" altLang="en-US" dirty="0" smtClean="0"/>
              <a:t>应用程序</a:t>
            </a:r>
            <a:endParaRPr lang="en-GB" altLang="zh-CN" dirty="0" smtClean="0"/>
          </a:p>
          <a:p>
            <a:r>
              <a:rPr lang="zh-CN" altLang="en-GB" dirty="0" smtClean="0"/>
              <a:t>使用</a:t>
            </a:r>
            <a:r>
              <a:rPr lang="en-US" altLang="zh-CN" dirty="0">
                <a:solidFill>
                  <a:srgbClr val="FF0000"/>
                </a:solidFill>
              </a:rPr>
              <a:t>Sublime Text</a:t>
            </a:r>
            <a:r>
              <a:rPr lang="zh-CN" altLang="en-GB" dirty="0" smtClean="0"/>
              <a:t>开发</a:t>
            </a:r>
            <a:r>
              <a:rPr lang="en-GB" altLang="zh-CN" dirty="0"/>
              <a:t>Java</a:t>
            </a:r>
            <a:r>
              <a:rPr lang="zh-CN" altLang="en-GB" dirty="0"/>
              <a:t>程序的</a:t>
            </a:r>
            <a:r>
              <a:rPr lang="zh-CN" altLang="en-GB" dirty="0" smtClean="0"/>
              <a:t>步骤</a:t>
            </a:r>
            <a:endParaRPr lang="en-US" altLang="zh-CN" dirty="0" smtClean="0"/>
          </a:p>
          <a:p>
            <a:pPr marL="0" indent="0">
              <a:buNone/>
            </a:pPr>
            <a:endParaRPr lang="zh-CN" altLang="en-US" sz="2400" dirty="0"/>
          </a:p>
        </p:txBody>
      </p:sp>
      <p:sp>
        <p:nvSpPr>
          <p:cNvPr id="5" name="灯片编号占位符 4"/>
          <p:cNvSpPr>
            <a:spLocks noGrp="1"/>
          </p:cNvSpPr>
          <p:nvPr>
            <p:ph type="sldNum" sz="quarter" idx="12"/>
          </p:nvPr>
        </p:nvSpPr>
        <p:spPr/>
        <p:txBody>
          <a:bodyPr/>
          <a:lstStyle/>
          <a:p>
            <a:pPr>
              <a:defRPr/>
            </a:pPr>
            <a:fld id="{9394C29D-ED0C-453C-8BBC-C52F19F5BA76}" type="slidenum">
              <a:rPr lang="zh-CN" altLang="en-US" smtClean="0"/>
              <a:pPr>
                <a:defRPr/>
              </a:pPr>
              <a:t>49</a:t>
            </a:fld>
            <a:r>
              <a:rPr lang="en-US" altLang="zh-CN" smtClean="0"/>
              <a:t>/46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animEffect transition="in" filter="wipe(left)">
                                      <p:cBhvr>
                                        <p:cTn id="7" dur="500"/>
                                        <p:tgtEl>
                                          <p:spTgt spid="59289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animEffect transition="in" filter="wipe(left)">
                                      <p:cBhvr>
                                        <p:cTn id="11" dur="500"/>
                                        <p:tgtEl>
                                          <p:spTgt spid="59289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animEffect transition="in" filter="wipe(left)">
                                      <p:cBhvr>
                                        <p:cTn id="15" dur="500"/>
                                        <p:tgtEl>
                                          <p:spTgt spid="59289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92899">
                                            <p:txEl>
                                              <p:pRg st="3" end="3"/>
                                            </p:txEl>
                                          </p:spTgt>
                                        </p:tgtEl>
                                        <p:attrNameLst>
                                          <p:attrName>style.visibility</p:attrName>
                                        </p:attrNameLst>
                                      </p:cBhvr>
                                      <p:to>
                                        <p:strVal val="visible"/>
                                      </p:to>
                                    </p:set>
                                    <p:animEffect transition="in" filter="wipe(left)">
                                      <p:cBhvr>
                                        <p:cTn id="19" dur="500"/>
                                        <p:tgtEl>
                                          <p:spTgt spid="592899">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92899">
                                            <p:txEl>
                                              <p:pRg st="4" end="4"/>
                                            </p:txEl>
                                          </p:spTgt>
                                        </p:tgtEl>
                                        <p:attrNameLst>
                                          <p:attrName>style.visibility</p:attrName>
                                        </p:attrNameLst>
                                      </p:cBhvr>
                                      <p:to>
                                        <p:strVal val="visible"/>
                                      </p:to>
                                    </p:set>
                                    <p:animEffect transition="in" filter="wipe(left)">
                                      <p:cBhvr>
                                        <p:cTn id="23" dur="500"/>
                                        <p:tgtEl>
                                          <p:spTgt spid="592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2">
                    <a:lumMod val="75000"/>
                  </a:schemeClr>
                </a:solidFill>
              </a:rPr>
              <a:t>学习方法</a:t>
            </a:r>
            <a:endParaRPr lang="zh-CN" altLang="en-US" dirty="0">
              <a:solidFill>
                <a:schemeClr val="tx2">
                  <a:lumMod val="75000"/>
                </a:schemeClr>
              </a:solidFill>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186757412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灯片编号占位符 7"/>
          <p:cNvSpPr>
            <a:spLocks noGrp="1"/>
          </p:cNvSpPr>
          <p:nvPr>
            <p:ph type="sldNum" sz="quarter" idx="12"/>
          </p:nvPr>
        </p:nvSpPr>
        <p:spPr/>
        <p:txBody>
          <a:bodyPr/>
          <a:lstStyle/>
          <a:p>
            <a:pPr>
              <a:defRPr/>
            </a:pPr>
            <a:fld id="{9394C29D-ED0C-453C-8BBC-C52F19F5BA76}" type="slidenum">
              <a:rPr lang="zh-CN" altLang="en-US" smtClean="0"/>
              <a:pPr>
                <a:defRPr/>
              </a:pPr>
              <a:t>5</a:t>
            </a:fld>
            <a:r>
              <a:rPr lang="en-US" altLang="zh-CN" dirty="0" smtClean="0"/>
              <a:t>/46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graphicEl>
                                              <a:dgm id="{7A2B7E53-751A-4B50-BC17-2D28F1C09E13}"/>
                                            </p:graphicEl>
                                          </p:spTgt>
                                        </p:tgtEl>
                                        <p:attrNameLst>
                                          <p:attrName>style.visibility</p:attrName>
                                        </p:attrNameLst>
                                      </p:cBhvr>
                                      <p:to>
                                        <p:strVal val="visible"/>
                                      </p:to>
                                    </p:set>
                                    <p:animEffect transition="in" filter="wipe(left)">
                                      <p:cBhvr>
                                        <p:cTn id="7" dur="500"/>
                                        <p:tgtEl>
                                          <p:spTgt spid="6">
                                            <p:graphicEl>
                                              <a:dgm id="{7A2B7E53-751A-4B50-BC17-2D28F1C09E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graphicEl>
                                              <a:dgm id="{A49BD434-200C-42C6-A0ED-4C816D6DBAC0}"/>
                                            </p:graphicEl>
                                          </p:spTgt>
                                        </p:tgtEl>
                                        <p:attrNameLst>
                                          <p:attrName>style.visibility</p:attrName>
                                        </p:attrNameLst>
                                      </p:cBhvr>
                                      <p:to>
                                        <p:strVal val="visible"/>
                                      </p:to>
                                    </p:set>
                                    <p:animEffect transition="in" filter="wipe(left)">
                                      <p:cBhvr>
                                        <p:cTn id="12" dur="500"/>
                                        <p:tgtEl>
                                          <p:spTgt spid="6">
                                            <p:graphicEl>
                                              <a:dgm id="{A49BD434-200C-42C6-A0ED-4C816D6DBAC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graphicEl>
                                              <a:dgm id="{8E439568-6199-46B8-9471-797DC39FCC4A}"/>
                                            </p:graphicEl>
                                          </p:spTgt>
                                        </p:tgtEl>
                                        <p:attrNameLst>
                                          <p:attrName>style.visibility</p:attrName>
                                        </p:attrNameLst>
                                      </p:cBhvr>
                                      <p:to>
                                        <p:strVal val="visible"/>
                                      </p:to>
                                    </p:set>
                                    <p:animEffect transition="in" filter="wipe(left)">
                                      <p:cBhvr>
                                        <p:cTn id="17" dur="500"/>
                                        <p:tgtEl>
                                          <p:spTgt spid="6">
                                            <p:graphicEl>
                                              <a:dgm id="{8E439568-6199-46B8-9471-797DC39FCC4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2">
                    <a:lumMod val="75000"/>
                  </a:schemeClr>
                </a:solidFill>
              </a:rPr>
              <a:t>作业</a:t>
            </a:r>
            <a:endParaRPr lang="zh-CN" altLang="en-US" dirty="0">
              <a:solidFill>
                <a:schemeClr val="tx2">
                  <a:lumMod val="75000"/>
                </a:schemeClr>
              </a:solidFill>
            </a:endParaRPr>
          </a:p>
        </p:txBody>
      </p:sp>
      <p:sp>
        <p:nvSpPr>
          <p:cNvPr id="3" name="内容占位符 2"/>
          <p:cNvSpPr>
            <a:spLocks noGrp="1"/>
          </p:cNvSpPr>
          <p:nvPr>
            <p:ph idx="1"/>
          </p:nvPr>
        </p:nvSpPr>
        <p:spPr/>
        <p:txBody>
          <a:bodyPr>
            <a:normAutofit lnSpcReduction="10000"/>
          </a:bodyPr>
          <a:lstStyle/>
          <a:p>
            <a:pPr lvl="0"/>
            <a:r>
              <a:rPr lang="zh-CN" altLang="en-US" dirty="0" smtClean="0"/>
              <a:t>课后作业</a:t>
            </a:r>
            <a:endParaRPr lang="en-US" altLang="zh-CN" dirty="0" smtClean="0"/>
          </a:p>
          <a:p>
            <a:pPr lvl="0"/>
            <a:endParaRPr lang="zh-CN" altLang="en-US" dirty="0" smtClean="0">
              <a:solidFill>
                <a:srgbClr val="FF0000"/>
              </a:solidFill>
            </a:endParaRPr>
          </a:p>
          <a:p>
            <a:pPr lvl="0"/>
            <a:r>
              <a:rPr lang="zh-CN" altLang="en-US" dirty="0" smtClean="0"/>
              <a:t>预习作业</a:t>
            </a:r>
            <a:endParaRPr lang="en-US" altLang="zh-CN" dirty="0" smtClean="0"/>
          </a:p>
          <a:p>
            <a:pPr lvl="1"/>
            <a:r>
              <a:rPr lang="zh-CN" altLang="en-US" dirty="0" smtClean="0"/>
              <a:t>预习目标</a:t>
            </a:r>
            <a:endParaRPr lang="en-US" altLang="zh-CN" dirty="0" smtClean="0"/>
          </a:p>
          <a:p>
            <a:pPr lvl="2"/>
            <a:r>
              <a:rPr lang="zh-CN" altLang="en-US" dirty="0" smtClean="0"/>
              <a:t>了解变量的声明语法</a:t>
            </a:r>
            <a:endParaRPr lang="en-US" altLang="zh-CN" dirty="0" smtClean="0"/>
          </a:p>
          <a:p>
            <a:pPr lvl="2"/>
            <a:r>
              <a:rPr lang="zh-CN" altLang="en-US" dirty="0" smtClean="0"/>
              <a:t>了解常用的数据类型</a:t>
            </a:r>
            <a:endParaRPr lang="en-US" altLang="zh-CN" dirty="0" smtClean="0"/>
          </a:p>
          <a:p>
            <a:pPr lvl="2"/>
            <a:r>
              <a:rPr lang="zh-CN" altLang="en-US" dirty="0" smtClean="0"/>
              <a:t>了解赋值运算符和算术运算符的用法</a:t>
            </a:r>
            <a:endParaRPr lang="en-US" altLang="zh-CN" dirty="0" smtClean="0"/>
          </a:p>
          <a:p>
            <a:pPr lvl="2"/>
            <a:r>
              <a:rPr lang="zh-CN" altLang="en-US" dirty="0" smtClean="0"/>
              <a:t>了解</a:t>
            </a:r>
            <a:r>
              <a:rPr lang="en-US" altLang="zh-CN" dirty="0" err="1" smtClean="0"/>
              <a:t>boolean</a:t>
            </a:r>
            <a:r>
              <a:rPr lang="zh-CN" altLang="en-US" dirty="0" smtClean="0"/>
              <a:t>类型和关系运算符的用法</a:t>
            </a:r>
            <a:endParaRPr lang="en-US" altLang="zh-CN" dirty="0" smtClean="0"/>
          </a:p>
          <a:p>
            <a:pPr lvl="1"/>
            <a:r>
              <a:rPr lang="zh-CN" altLang="en-US" dirty="0" smtClean="0"/>
              <a:t>预习下一章学生用书，完成预习作业</a:t>
            </a:r>
            <a:endParaRPr lang="en-US" altLang="zh-CN" dirty="0" smtClean="0"/>
          </a:p>
          <a:p>
            <a:endParaRPr lang="zh-CN" altLang="en-US" dirty="0"/>
          </a:p>
        </p:txBody>
      </p:sp>
      <p:sp>
        <p:nvSpPr>
          <p:cNvPr id="5" name="灯片编号占位符 4"/>
          <p:cNvSpPr>
            <a:spLocks noGrp="1"/>
          </p:cNvSpPr>
          <p:nvPr>
            <p:ph type="sldNum" sz="quarter" idx="12"/>
          </p:nvPr>
        </p:nvSpPr>
        <p:spPr/>
        <p:txBody>
          <a:bodyPr/>
          <a:lstStyle/>
          <a:p>
            <a:pPr>
              <a:defRPr/>
            </a:pPr>
            <a:fld id="{9394C29D-ED0C-453C-8BBC-C52F19F5BA76}" type="slidenum">
              <a:rPr lang="zh-CN" altLang="en-US" smtClean="0"/>
              <a:pPr>
                <a:defRPr/>
              </a:pPr>
              <a:t>50</a:t>
            </a:fld>
            <a:r>
              <a:rPr lang="en-US" altLang="zh-CN" dirty="0" smtClean="0"/>
              <a:t>/43</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工具推荐</a:t>
            </a:r>
            <a:endParaRPr lang="en-US" dirty="0"/>
          </a:p>
        </p:txBody>
      </p:sp>
      <p:sp>
        <p:nvSpPr>
          <p:cNvPr id="3" name="Content Placeholder 2"/>
          <p:cNvSpPr>
            <a:spLocks noGrp="1"/>
          </p:cNvSpPr>
          <p:nvPr>
            <p:ph idx="1"/>
          </p:nvPr>
        </p:nvSpPr>
        <p:spPr>
          <a:xfrm>
            <a:off x="457200" y="1268760"/>
            <a:ext cx="8229600" cy="5040560"/>
          </a:xfrm>
        </p:spPr>
        <p:txBody>
          <a:bodyPr>
            <a:normAutofit fontScale="92500" lnSpcReduction="20000"/>
          </a:bodyPr>
          <a:lstStyle/>
          <a:p>
            <a:r>
              <a:rPr lang="en-US" sz="3100" dirty="0" smtClean="0"/>
              <a:t>Notepad++			</a:t>
            </a:r>
            <a:r>
              <a:rPr lang="zh-CN" altLang="en-US" sz="3100" dirty="0"/>
              <a:t>文本文档编写</a:t>
            </a:r>
            <a:r>
              <a:rPr lang="zh-CN" altLang="en-US" sz="3100" dirty="0" smtClean="0"/>
              <a:t>工具</a:t>
            </a:r>
            <a:endParaRPr lang="en-US" altLang="zh-CN" sz="3100" dirty="0" smtClean="0"/>
          </a:p>
          <a:p>
            <a:r>
              <a:rPr lang="en-US" altLang="zh-CN" sz="3100" dirty="0">
                <a:solidFill>
                  <a:srgbClr val="FF0000"/>
                </a:solidFill>
              </a:rPr>
              <a:t>Sublime </a:t>
            </a:r>
            <a:r>
              <a:rPr lang="en-US" altLang="zh-CN" sz="3100" dirty="0" smtClean="0">
                <a:solidFill>
                  <a:srgbClr val="FF0000"/>
                </a:solidFill>
              </a:rPr>
              <a:t>Text			</a:t>
            </a:r>
            <a:r>
              <a:rPr lang="zh-CN" altLang="en-US" sz="3100" dirty="0">
                <a:solidFill>
                  <a:srgbClr val="FF0000"/>
                </a:solidFill>
              </a:rPr>
              <a:t>文本文档编写工具</a:t>
            </a:r>
            <a:endParaRPr lang="en-US" sz="3100" dirty="0" smtClean="0">
              <a:solidFill>
                <a:srgbClr val="FF0000"/>
              </a:solidFill>
            </a:endParaRPr>
          </a:p>
          <a:p>
            <a:r>
              <a:rPr lang="en-US" sz="3100" dirty="0" smtClean="0">
                <a:solidFill>
                  <a:srgbClr val="FF0000"/>
                </a:solidFill>
              </a:rPr>
              <a:t>Everything			</a:t>
            </a:r>
            <a:r>
              <a:rPr lang="zh-CN" altLang="en-US" sz="3100" dirty="0" smtClean="0">
                <a:solidFill>
                  <a:srgbClr val="FF0000"/>
                </a:solidFill>
              </a:rPr>
              <a:t>文件</a:t>
            </a:r>
            <a:r>
              <a:rPr lang="zh-TW" altLang="en-US" sz="3100" dirty="0" smtClean="0">
                <a:solidFill>
                  <a:srgbClr val="FF0000"/>
                </a:solidFill>
              </a:rPr>
              <a:t>搜索工具</a:t>
            </a:r>
            <a:endParaRPr lang="en-US" altLang="zh-TW" sz="3100" dirty="0">
              <a:solidFill>
                <a:srgbClr val="FF0000"/>
              </a:solidFill>
            </a:endParaRPr>
          </a:p>
          <a:p>
            <a:r>
              <a:rPr lang="en-US" sz="3100" dirty="0" smtClean="0"/>
              <a:t>Evernote				</a:t>
            </a:r>
            <a:r>
              <a:rPr lang="zh-CN" altLang="en-US" sz="3100" dirty="0"/>
              <a:t>个人笔记</a:t>
            </a:r>
            <a:r>
              <a:rPr lang="zh-CN" altLang="en-US" sz="3100" dirty="0" smtClean="0"/>
              <a:t>工具</a:t>
            </a:r>
            <a:endParaRPr lang="en-US" altLang="zh-CN" sz="3100" dirty="0" smtClean="0"/>
          </a:p>
          <a:p>
            <a:r>
              <a:rPr lang="en-US" altLang="zh-CN" sz="3100" dirty="0" err="1" smtClean="0">
                <a:solidFill>
                  <a:srgbClr val="FF0000"/>
                </a:solidFill>
              </a:rPr>
              <a:t>Git</a:t>
            </a:r>
            <a:r>
              <a:rPr lang="en-US" altLang="zh-CN" sz="3100" dirty="0" smtClean="0">
                <a:solidFill>
                  <a:srgbClr val="FF0000"/>
                </a:solidFill>
              </a:rPr>
              <a:t>					</a:t>
            </a:r>
            <a:r>
              <a:rPr lang="zh-CN" altLang="en-US" sz="3100" dirty="0" smtClean="0">
                <a:solidFill>
                  <a:srgbClr val="FF0000"/>
                </a:solidFill>
              </a:rPr>
              <a:t>代码版本管理系统</a:t>
            </a:r>
            <a:endParaRPr lang="en-US" altLang="zh-CN" sz="3100" dirty="0" smtClean="0">
              <a:solidFill>
                <a:srgbClr val="FF0000"/>
              </a:solidFill>
            </a:endParaRPr>
          </a:p>
          <a:p>
            <a:r>
              <a:rPr lang="en-US" altLang="zh-CN" sz="3100" dirty="0" err="1" smtClean="0"/>
              <a:t>Tortoisegit</a:t>
            </a:r>
            <a:r>
              <a:rPr lang="en-US" altLang="zh-CN" sz="3100" dirty="0" smtClean="0"/>
              <a:t>			</a:t>
            </a:r>
            <a:r>
              <a:rPr lang="en-US" altLang="zh-CN" sz="3100" dirty="0" err="1"/>
              <a:t>G</a:t>
            </a:r>
            <a:r>
              <a:rPr lang="en-US" altLang="zh-CN" sz="3100" dirty="0" err="1" smtClean="0"/>
              <a:t>it</a:t>
            </a:r>
            <a:r>
              <a:rPr lang="zh-CN" altLang="en-US" sz="3100" dirty="0" smtClean="0"/>
              <a:t>客户端</a:t>
            </a:r>
            <a:endParaRPr lang="en-US" altLang="zh-CN" sz="3100" dirty="0" smtClean="0"/>
          </a:p>
          <a:p>
            <a:r>
              <a:rPr lang="en-US" altLang="zh-CN" sz="3100" dirty="0"/>
              <a:t>Beyond </a:t>
            </a:r>
            <a:r>
              <a:rPr lang="en-US" altLang="zh-CN" sz="3100" dirty="0" smtClean="0"/>
              <a:t>Compare		</a:t>
            </a:r>
            <a:r>
              <a:rPr lang="zh-CN" altLang="en-US" sz="3100" dirty="0" smtClean="0"/>
              <a:t>文件内容比较</a:t>
            </a:r>
            <a:endParaRPr lang="en-US" altLang="zh-CN" sz="3100" dirty="0" smtClean="0"/>
          </a:p>
          <a:p>
            <a:r>
              <a:rPr lang="en-US" altLang="zh-CN" sz="3100" dirty="0" smtClean="0"/>
              <a:t>Microsoft OneDrive		</a:t>
            </a:r>
            <a:r>
              <a:rPr lang="zh-CN" altLang="en-US" sz="3100" dirty="0" smtClean="0"/>
              <a:t>云盘</a:t>
            </a:r>
            <a:endParaRPr lang="en-US" altLang="zh-CN" sz="3100" dirty="0" smtClean="0"/>
          </a:p>
          <a:p>
            <a:r>
              <a:rPr lang="en-US" altLang="zh-CN" sz="3100" dirty="0"/>
              <a:t>Microsoft </a:t>
            </a:r>
            <a:r>
              <a:rPr lang="en-US" altLang="zh-CN" sz="3100" dirty="0" smtClean="0"/>
              <a:t>Visio			</a:t>
            </a:r>
            <a:r>
              <a:rPr lang="zh-CN" altLang="en-US" sz="3100" dirty="0" smtClean="0"/>
              <a:t>绘图工具</a:t>
            </a:r>
            <a:endParaRPr lang="en-US" altLang="zh-CN" sz="3100" dirty="0" smtClean="0"/>
          </a:p>
          <a:p>
            <a:r>
              <a:rPr lang="en-US" altLang="zh-CN" sz="3100" dirty="0"/>
              <a:t>Visual </a:t>
            </a:r>
            <a:r>
              <a:rPr lang="en-US" altLang="zh-CN" sz="3100" dirty="0" smtClean="0"/>
              <a:t>Paradigm			</a:t>
            </a:r>
            <a:r>
              <a:rPr lang="en-US" altLang="zh-CN" sz="3100" dirty="0" err="1" smtClean="0"/>
              <a:t>uml</a:t>
            </a:r>
            <a:r>
              <a:rPr lang="zh-CN" altLang="en-US" sz="3100" dirty="0" smtClean="0"/>
              <a:t>工具</a:t>
            </a:r>
            <a:endParaRPr lang="en-US" altLang="zh-CN" sz="3100" dirty="0" smtClean="0"/>
          </a:p>
          <a:p>
            <a:r>
              <a:rPr lang="en-US" altLang="zh-CN" sz="3100" dirty="0" smtClean="0">
                <a:solidFill>
                  <a:srgbClr val="FF0000"/>
                </a:solidFill>
              </a:rPr>
              <a:t>Eclipse				java</a:t>
            </a:r>
            <a:r>
              <a:rPr lang="zh-CN" altLang="en-US" sz="3100" dirty="0" smtClean="0">
                <a:solidFill>
                  <a:srgbClr val="FF0000"/>
                </a:solidFill>
              </a:rPr>
              <a:t>集成开发环境</a:t>
            </a:r>
            <a:endParaRPr lang="en-US" altLang="zh-CN" sz="3100" dirty="0" smtClean="0">
              <a:solidFill>
                <a:srgbClr val="FF0000"/>
              </a:solidFill>
            </a:endParaRPr>
          </a:p>
          <a:p>
            <a:endParaRPr lang="en-US" dirty="0"/>
          </a:p>
        </p:txBody>
      </p:sp>
    </p:spTree>
    <p:extLst>
      <p:ext uri="{BB962C8B-B14F-4D97-AF65-F5344CB8AC3E}">
        <p14:creationId xmlns:p14="http://schemas.microsoft.com/office/powerpoint/2010/main" val="208534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8092" name="Picture 12" descr="1-15"/>
          <p:cNvPicPr>
            <a:picLocks noChangeAspect="1" noChangeArrowheads="1"/>
          </p:cNvPicPr>
          <p:nvPr/>
        </p:nvPicPr>
        <p:blipFill>
          <a:blip r:embed="rId3"/>
          <a:srcRect/>
          <a:stretch>
            <a:fillRect/>
          </a:stretch>
        </p:blipFill>
        <p:spPr bwMode="auto">
          <a:xfrm>
            <a:off x="1600944" y="2697158"/>
            <a:ext cx="5472113" cy="1446213"/>
          </a:xfrm>
          <a:prstGeom prst="rect">
            <a:avLst/>
          </a:prstGeom>
          <a:noFill/>
          <a:ln w="9525">
            <a:noFill/>
            <a:miter lim="800000"/>
            <a:headEnd/>
            <a:tailEnd/>
          </a:ln>
        </p:spPr>
      </p:pic>
      <p:sp>
        <p:nvSpPr>
          <p:cNvPr id="558085" name="Rectangle 5"/>
          <p:cNvSpPr>
            <a:spLocks noGrp="1" noChangeArrowheads="1"/>
          </p:cNvSpPr>
          <p:nvPr>
            <p:ph type="title"/>
          </p:nvPr>
        </p:nvSpPr>
        <p:spPr bwMode="auto">
          <a:xfrm>
            <a:off x="735013" y="214290"/>
            <a:ext cx="8229600" cy="900112"/>
          </a:xfrm>
          <a:noFill/>
          <a:ln algn="ctr">
            <a:miter lim="800000"/>
            <a:headEnd/>
            <a:tailEnd/>
          </a:ln>
        </p:spPr>
        <p:txBody>
          <a:bodyPr vert="horz" wrap="square" lIns="91440" tIns="45720" rIns="91440" bIns="45720" numCol="1" anchor="t" anchorCtr="0" compatLnSpc="1">
            <a:prstTxWarp prst="textNoShape">
              <a:avLst/>
            </a:prstTxWarp>
          </a:bodyPr>
          <a:lstStyle/>
          <a:p>
            <a:r>
              <a:rPr lang="zh-CN" altLang="en-US" b="1" dirty="0"/>
              <a:t>本章任务</a:t>
            </a:r>
          </a:p>
        </p:txBody>
      </p:sp>
      <p:sp>
        <p:nvSpPr>
          <p:cNvPr id="558083" name="Rectangle 3"/>
          <p:cNvSpPr>
            <a:spLocks noGrp="1" noChangeArrowheads="1"/>
          </p:cNvSpPr>
          <p:nvPr>
            <p:ph idx="1"/>
          </p:nvPr>
        </p:nvSpPr>
        <p:spPr>
          <a:noFill/>
          <a:ln/>
        </p:spPr>
        <p:txBody>
          <a:bodyPr/>
          <a:lstStyle/>
          <a:p>
            <a:r>
              <a:rPr lang="zh-CN" altLang="en-US" dirty="0"/>
              <a:t>编写第一个</a:t>
            </a:r>
            <a:r>
              <a:rPr lang="en-US" altLang="zh-CN" dirty="0"/>
              <a:t>Java</a:t>
            </a:r>
            <a:r>
              <a:rPr lang="zh-CN" altLang="en-US" dirty="0" smtClean="0"/>
              <a:t>程序</a:t>
            </a:r>
            <a:endParaRPr lang="zh-CN" altLang="en-US" dirty="0"/>
          </a:p>
        </p:txBody>
      </p:sp>
      <p:sp>
        <p:nvSpPr>
          <p:cNvPr id="12" name="灯片编号占位符 11"/>
          <p:cNvSpPr>
            <a:spLocks noGrp="1"/>
          </p:cNvSpPr>
          <p:nvPr>
            <p:ph type="sldNum" sz="quarter" idx="12"/>
          </p:nvPr>
        </p:nvSpPr>
        <p:spPr/>
        <p:txBody>
          <a:bodyPr/>
          <a:lstStyle/>
          <a:p>
            <a:pPr>
              <a:defRPr/>
            </a:pPr>
            <a:fld id="{9394C29D-ED0C-453C-8BBC-C52F19F5BA76}" type="slidenum">
              <a:rPr lang="zh-CN" altLang="en-US" smtClean="0"/>
              <a:pPr>
                <a:defRPr/>
              </a:pPr>
              <a:t>7</a:t>
            </a:fld>
            <a:r>
              <a:rPr lang="en-US" altLang="zh-CN" smtClean="0"/>
              <a:t>/46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8092"/>
                                        </p:tgtEl>
                                        <p:attrNameLst>
                                          <p:attrName>style.visibility</p:attrName>
                                        </p:attrNameLst>
                                      </p:cBhvr>
                                      <p:to>
                                        <p:strVal val="visible"/>
                                      </p:to>
                                    </p:set>
                                    <p:animEffect transition="in" filter="wipe(left)">
                                      <p:cBhvr>
                                        <p:cTn id="7" dur="500"/>
                                        <p:tgtEl>
                                          <p:spTgt spid="5580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580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本章目标</a:t>
            </a:r>
          </a:p>
        </p:txBody>
      </p:sp>
      <p:sp>
        <p:nvSpPr>
          <p:cNvPr id="17411" name="内容占位符 2"/>
          <p:cNvSpPr>
            <a:spLocks noGrp="1"/>
          </p:cNvSpPr>
          <p:nvPr>
            <p:ph idx="1"/>
          </p:nvPr>
        </p:nvSpPr>
        <p:spPr/>
        <p:txBody>
          <a:bodyPr/>
          <a:lstStyle/>
          <a:p>
            <a:r>
              <a:rPr lang="zh-CN" altLang="en-US" dirty="0" smtClean="0"/>
              <a:t>理解什么是程序</a:t>
            </a:r>
            <a:endParaRPr lang="en-US" altLang="zh-CN" dirty="0" smtClean="0">
              <a:solidFill>
                <a:srgbClr val="000000"/>
              </a:solidFill>
            </a:endParaRPr>
          </a:p>
          <a:p>
            <a:r>
              <a:rPr lang="zh-CN" altLang="en-US" dirty="0" smtClean="0"/>
              <a:t>了解</a:t>
            </a:r>
            <a:r>
              <a:rPr lang="en-US" altLang="zh-CN" dirty="0" smtClean="0"/>
              <a:t>Java</a:t>
            </a:r>
            <a:r>
              <a:rPr lang="zh-CN" altLang="en-US" dirty="0" smtClean="0"/>
              <a:t>的技术内容</a:t>
            </a:r>
          </a:p>
          <a:p>
            <a:r>
              <a:rPr lang="zh-CN" altLang="en-US" dirty="0" smtClean="0"/>
              <a:t>会使用</a:t>
            </a:r>
            <a:r>
              <a:rPr lang="en-US" altLang="zh-CN" dirty="0"/>
              <a:t>Sublime Text</a:t>
            </a:r>
            <a:r>
              <a:rPr lang="zh-CN" altLang="en-US" dirty="0" smtClean="0"/>
              <a:t>开发简单</a:t>
            </a:r>
            <a:r>
              <a:rPr lang="en-US" altLang="zh-CN" dirty="0" smtClean="0"/>
              <a:t>Java</a:t>
            </a:r>
            <a:r>
              <a:rPr lang="zh-CN" altLang="en-US" dirty="0" smtClean="0"/>
              <a:t>程序</a:t>
            </a:r>
          </a:p>
          <a:p>
            <a:r>
              <a:rPr lang="zh-CN" altLang="en-US" dirty="0" smtClean="0"/>
              <a:t>会使用输出语句在控制台输出信息</a:t>
            </a:r>
          </a:p>
          <a:p>
            <a:r>
              <a:rPr lang="zh-CN" altLang="en-US" dirty="0" smtClean="0"/>
              <a:t>熟悉</a:t>
            </a:r>
            <a:r>
              <a:rPr lang="en-US" altLang="zh-CN" dirty="0" smtClean="0"/>
              <a:t>Eclipse</a:t>
            </a:r>
            <a:r>
              <a:rPr lang="zh-CN" altLang="en-US" dirty="0" smtClean="0"/>
              <a:t>开发环境</a:t>
            </a:r>
          </a:p>
          <a:p>
            <a:endParaRPr lang="zh-CN" altLang="en-US" dirty="0" smtClean="0"/>
          </a:p>
        </p:txBody>
      </p:sp>
      <p:sp>
        <p:nvSpPr>
          <p:cNvPr id="9" name="灯片编号占位符 8"/>
          <p:cNvSpPr>
            <a:spLocks noGrp="1"/>
          </p:cNvSpPr>
          <p:nvPr>
            <p:ph type="sldNum" sz="quarter" idx="12"/>
          </p:nvPr>
        </p:nvSpPr>
        <p:spPr/>
        <p:txBody>
          <a:bodyPr/>
          <a:lstStyle/>
          <a:p>
            <a:pPr>
              <a:defRPr/>
            </a:pPr>
            <a:fld id="{9394C29D-ED0C-453C-8BBC-C52F19F5BA76}" type="slidenum">
              <a:rPr lang="zh-CN" altLang="en-US" smtClean="0"/>
              <a:pPr>
                <a:defRPr/>
              </a:pPr>
              <a:t>8</a:t>
            </a:fld>
            <a:r>
              <a:rPr lang="en-US" altLang="zh-CN" smtClean="0"/>
              <a:t>/46</a:t>
            </a:r>
            <a:endParaRPr lang="zh-CN" altLang="en-US" dirty="0"/>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4572000" y="1600200"/>
            <a:ext cx="643477" cy="648334"/>
          </a:xfrm>
          <a:prstGeom prst="rect">
            <a:avLst/>
          </a:prstGeom>
          <a:noFill/>
        </p:spPr>
      </p:pic>
      <p:pic>
        <p:nvPicPr>
          <p:cNvPr id="12" name="Picture 3" descr="C:\Users\meng.zhang\Desktop\ACCP7.0模版图标规范\是.png"/>
          <p:cNvPicPr>
            <a:picLocks noChangeAspect="1" noChangeArrowheads="1"/>
          </p:cNvPicPr>
          <p:nvPr/>
        </p:nvPicPr>
        <p:blipFill>
          <a:blip r:embed="rId4" cstate="print"/>
          <a:srcRect/>
          <a:stretch>
            <a:fillRect/>
          </a:stretch>
        </p:blipFill>
        <p:spPr bwMode="auto">
          <a:xfrm>
            <a:off x="6929454" y="2071678"/>
            <a:ext cx="714380" cy="719772"/>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7530097" y="2663820"/>
            <a:ext cx="714380" cy="719772"/>
          </a:xfrm>
          <a:prstGeom prst="rect">
            <a:avLst/>
          </a:prstGeom>
          <a:noFill/>
        </p:spPr>
      </p:pic>
      <p:pic>
        <p:nvPicPr>
          <p:cNvPr id="14" name="Picture 2" descr="C:\Users\meng.zhang\Desktop\ACCP7.0模版图标规范\啊-1.png"/>
          <p:cNvPicPr>
            <a:picLocks noChangeAspect="1" noChangeArrowheads="1"/>
          </p:cNvPicPr>
          <p:nvPr/>
        </p:nvPicPr>
        <p:blipFill>
          <a:blip r:embed="rId3" cstate="print"/>
          <a:srcRect/>
          <a:stretch>
            <a:fillRect/>
          </a:stretch>
        </p:blipFill>
        <p:spPr bwMode="auto">
          <a:xfrm>
            <a:off x="7887287" y="2215204"/>
            <a:ext cx="643477" cy="64833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smtClean="0"/>
              <a:t>课堂提问</a:t>
            </a:r>
          </a:p>
        </p:txBody>
      </p:sp>
      <p:sp>
        <p:nvSpPr>
          <p:cNvPr id="15363" name="Rectangle 3"/>
          <p:cNvSpPr>
            <a:spLocks noGrp="1" noChangeArrowheads="1"/>
          </p:cNvSpPr>
          <p:nvPr>
            <p:ph idx="1"/>
          </p:nvPr>
        </p:nvSpPr>
        <p:spPr/>
        <p:txBody>
          <a:bodyPr/>
          <a:lstStyle/>
          <a:p>
            <a:r>
              <a:rPr lang="zh-CN" altLang="en-US" dirty="0" smtClean="0"/>
              <a:t>什么是计算机程序</a:t>
            </a:r>
            <a:r>
              <a:rPr lang="zh-CN" altLang="en-GB" dirty="0" smtClean="0"/>
              <a:t>？</a:t>
            </a:r>
            <a:endParaRPr lang="en-US" altLang="zh-CN" dirty="0" smtClean="0"/>
          </a:p>
          <a:p>
            <a:r>
              <a:rPr lang="en-US" altLang="zh-CN" dirty="0" smtClean="0"/>
              <a:t>Java</a:t>
            </a:r>
            <a:r>
              <a:rPr lang="zh-CN" altLang="en-US" dirty="0" smtClean="0"/>
              <a:t>语言的特点？</a:t>
            </a:r>
          </a:p>
          <a:p>
            <a:r>
              <a:rPr lang="en-US" altLang="zh-CN" dirty="0" smtClean="0"/>
              <a:t>Java</a:t>
            </a:r>
            <a:r>
              <a:rPr lang="zh-CN" altLang="en-US" dirty="0" smtClean="0"/>
              <a:t>开发环境如何搭建？</a:t>
            </a:r>
            <a:r>
              <a:rPr lang="zh-CN" altLang="en-GB" dirty="0" smtClean="0"/>
              <a:t> </a:t>
            </a:r>
            <a:endParaRPr lang="zh-CN" altLang="en-US" dirty="0" smtClean="0"/>
          </a:p>
          <a:p>
            <a:r>
              <a:rPr lang="zh-CN" altLang="en-US" dirty="0" smtClean="0"/>
              <a:t>开发</a:t>
            </a:r>
            <a:r>
              <a:rPr lang="en-US" altLang="zh-CN" dirty="0" smtClean="0"/>
              <a:t>Java</a:t>
            </a:r>
            <a:r>
              <a:rPr lang="zh-CN" altLang="en-US" dirty="0" smtClean="0"/>
              <a:t>程序的步骤有哪些？</a:t>
            </a:r>
          </a:p>
          <a:p>
            <a:r>
              <a:rPr lang="en-GB" altLang="zh-CN" dirty="0" smtClean="0"/>
              <a:t>Java</a:t>
            </a:r>
            <a:r>
              <a:rPr lang="zh-CN" altLang="en-GB" dirty="0" smtClean="0"/>
              <a:t>程序的基本框架是什么？</a:t>
            </a:r>
          </a:p>
          <a:p>
            <a:r>
              <a:rPr lang="en-GB" altLang="zh-CN" dirty="0" smtClean="0"/>
              <a:t>Java</a:t>
            </a:r>
            <a:r>
              <a:rPr lang="zh-CN" altLang="en-GB" dirty="0" smtClean="0"/>
              <a:t>的注释类型有哪些？</a:t>
            </a:r>
          </a:p>
          <a:p>
            <a:endParaRPr lang="en-US" altLang="zh-CN" dirty="0" smtClean="0"/>
          </a:p>
          <a:p>
            <a:endParaRPr lang="zh-CN" altLang="en-US" dirty="0" smtClean="0"/>
          </a:p>
        </p:txBody>
      </p:sp>
      <p:sp>
        <p:nvSpPr>
          <p:cNvPr id="8" name="灯片编号占位符 7"/>
          <p:cNvSpPr>
            <a:spLocks noGrp="1"/>
          </p:cNvSpPr>
          <p:nvPr>
            <p:ph type="sldNum" sz="quarter" idx="12"/>
          </p:nvPr>
        </p:nvSpPr>
        <p:spPr/>
        <p:txBody>
          <a:bodyPr/>
          <a:lstStyle/>
          <a:p>
            <a:pPr>
              <a:defRPr/>
            </a:pPr>
            <a:fld id="{9394C29D-ED0C-453C-8BBC-C52F19F5BA76}" type="slidenum">
              <a:rPr lang="zh-CN" altLang="en-US" smtClean="0"/>
              <a:pPr>
                <a:defRPr/>
              </a:pPr>
              <a:t>9</a:t>
            </a:fld>
            <a:r>
              <a:rPr lang="en-US" altLang="zh-CN" smtClean="0"/>
              <a:t>/46</a:t>
            </a:r>
            <a:endParaRPr lang="zh-CN" altLang="en-US" dirty="0"/>
          </a:p>
        </p:txBody>
      </p:sp>
      <p:grpSp>
        <p:nvGrpSpPr>
          <p:cNvPr id="2" name="组合 8"/>
          <p:cNvGrpSpPr/>
          <p:nvPr/>
        </p:nvGrpSpPr>
        <p:grpSpPr>
          <a:xfrm>
            <a:off x="142844" y="857232"/>
            <a:ext cx="958752" cy="430730"/>
            <a:chOff x="3643306" y="2500357"/>
            <a:chExt cx="958752" cy="430730"/>
          </a:xfrm>
        </p:grpSpPr>
        <p:pic>
          <p:nvPicPr>
            <p:cNvPr id="11" name="Picture 6" descr="E:\设计支持\模板设计\TW.png"/>
            <p:cNvPicPr>
              <a:picLocks noChangeAspect="1" noChangeArrowheads="1"/>
            </p:cNvPicPr>
            <p:nvPr/>
          </p:nvPicPr>
          <p:blipFill>
            <a:blip r:embed="rId2"/>
            <a:srcRect/>
            <a:stretch>
              <a:fillRect/>
            </a:stretch>
          </p:blipFill>
          <p:spPr bwMode="auto">
            <a:xfrm>
              <a:off x="3643306" y="2500357"/>
              <a:ext cx="463239" cy="430730"/>
            </a:xfrm>
            <a:prstGeom prst="rect">
              <a:avLst/>
            </a:prstGeom>
            <a:noFill/>
          </p:spPr>
        </p:pic>
        <p:sp>
          <p:nvSpPr>
            <p:cNvPr id="12" name="TextBox 11"/>
            <p:cNvSpPr txBox="1"/>
            <p:nvPr/>
          </p:nvSpPr>
          <p:spPr>
            <a:xfrm>
              <a:off x="3901224" y="2502459"/>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6898</TotalTime>
  <Words>2452</Words>
  <Application>Microsoft Office PowerPoint</Application>
  <PresentationFormat>全屏显示(4:3)</PresentationFormat>
  <Paragraphs>531</Paragraphs>
  <Slides>50</Slides>
  <Notes>25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67" baseType="lpstr">
      <vt:lpstr>Arial Unicode MS</vt:lpstr>
      <vt:lpstr>新細明體</vt:lpstr>
      <vt:lpstr>Songti SC</vt:lpstr>
      <vt:lpstr>方正细黑一简体</vt:lpstr>
      <vt:lpstr>黑体</vt:lpstr>
      <vt:lpstr>STKaiti</vt:lpstr>
      <vt:lpstr>宋体</vt:lpstr>
      <vt:lpstr>Arial</vt:lpstr>
      <vt:lpstr>Calibri</vt:lpstr>
      <vt:lpstr>Modern No. 20</vt:lpstr>
      <vt:lpstr>Tahoma</vt:lpstr>
      <vt:lpstr>Times New Roman</vt:lpstr>
      <vt:lpstr>Wingdings</vt:lpstr>
      <vt:lpstr>Office 主题</vt:lpstr>
      <vt:lpstr>Visio</vt:lpstr>
      <vt:lpstr>Image</vt:lpstr>
      <vt:lpstr>Picture</vt:lpstr>
      <vt:lpstr>台衡JAVA SE培训</vt:lpstr>
      <vt:lpstr>PowerPoint 演示文稿</vt:lpstr>
      <vt:lpstr>课程结构图</vt:lpstr>
      <vt:lpstr>本课目标</vt:lpstr>
      <vt:lpstr>学习方法</vt:lpstr>
      <vt:lpstr>工具推荐</vt:lpstr>
      <vt:lpstr>本章任务</vt:lpstr>
      <vt:lpstr>本章目标</vt:lpstr>
      <vt:lpstr>课堂提问</vt:lpstr>
      <vt:lpstr>什么是程序</vt:lpstr>
      <vt:lpstr>PowerPoint 演示文稿</vt:lpstr>
      <vt:lpstr>计算机中的程序</vt:lpstr>
      <vt:lpstr>Java简介</vt:lpstr>
      <vt:lpstr>PowerPoint 演示文稿</vt:lpstr>
      <vt:lpstr>Java技术平台简介</vt:lpstr>
      <vt:lpstr>基础常识</vt:lpstr>
      <vt:lpstr>基础常识</vt:lpstr>
      <vt:lpstr>基础常识</vt:lpstr>
      <vt:lpstr>Java程序运行机制</vt:lpstr>
      <vt:lpstr>核心机制—Java虚拟机</vt:lpstr>
      <vt:lpstr>核心机制—垃圾回收</vt:lpstr>
      <vt:lpstr>Java语言的特点</vt:lpstr>
      <vt:lpstr>什么是JDK，JRE</vt:lpstr>
      <vt:lpstr>JVM、JRE、JDK三者关系</vt:lpstr>
      <vt:lpstr>下载、安装JDK</vt:lpstr>
      <vt:lpstr>配置环境 变量</vt:lpstr>
      <vt:lpstr>开发Java程序</vt:lpstr>
      <vt:lpstr>使用记事本开发Java程序</vt:lpstr>
      <vt:lpstr>Java程序的结构</vt:lpstr>
      <vt:lpstr>Java程序的结构 </vt:lpstr>
      <vt:lpstr>从控制台输出信息2-1</vt:lpstr>
      <vt:lpstr>从控制台输出信息2-2</vt:lpstr>
      <vt:lpstr>PowerPoint 演示文稿</vt:lpstr>
      <vt:lpstr>Java程序的注释2-1</vt:lpstr>
      <vt:lpstr>Java程序的注释2-2</vt:lpstr>
      <vt:lpstr>Java编码规范</vt:lpstr>
      <vt:lpstr>Java编码规范</vt:lpstr>
      <vt:lpstr>学员操作——向控制台输出内容2-1</vt:lpstr>
      <vt:lpstr>学员操作——向控制台输出内容2-2</vt:lpstr>
      <vt:lpstr>常见错误5-1</vt:lpstr>
      <vt:lpstr>常见错误5-2</vt:lpstr>
      <vt:lpstr>常见错误5-3</vt:lpstr>
      <vt:lpstr>常见错误5-4</vt:lpstr>
      <vt:lpstr>常见错误5-5</vt:lpstr>
      <vt:lpstr>PowerPoint 演示文稿</vt:lpstr>
      <vt:lpstr>学员操作——输出商品价目表 </vt:lpstr>
      <vt:lpstr>学员操作——开发购物系统菜单</vt:lpstr>
      <vt:lpstr>共性问题集中讲解</vt:lpstr>
      <vt:lpstr>总结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cp:lastModifiedBy>
  <cp:revision>969</cp:revision>
  <dcterms:created xsi:type="dcterms:W3CDTF">2006-03-08T06:55:38Z</dcterms:created>
  <dcterms:modified xsi:type="dcterms:W3CDTF">2018-01-13T03:04:23Z</dcterms:modified>
</cp:coreProperties>
</file>