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48"/>
  </p:notesMasterIdLst>
  <p:handoutMasterIdLst>
    <p:handoutMasterId r:id="rId49"/>
  </p:handoutMasterIdLst>
  <p:sldIdLst>
    <p:sldId id="256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20" r:id="rId27"/>
    <p:sldId id="521" r:id="rId28"/>
    <p:sldId id="522" r:id="rId29"/>
    <p:sldId id="523" r:id="rId30"/>
    <p:sldId id="524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5" r:id="rId43"/>
    <p:sldId id="516" r:id="rId44"/>
    <p:sldId id="514" r:id="rId45"/>
    <p:sldId id="517" r:id="rId46"/>
    <p:sldId id="525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3338" autoAdjust="0"/>
  </p:normalViewPr>
  <p:slideViewPr>
    <p:cSldViewPr>
      <p:cViewPr varScale="1">
        <p:scale>
          <a:sx n="103" d="100"/>
          <a:sy n="103" d="100"/>
        </p:scale>
        <p:origin x="1776" y="17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957D3-C1FB-44C2-BB28-634DC5745416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20070-BD12-4F40-BEC8-782536B54793}">
      <dgm:prSet phldrT="[文本]" custT="1"/>
      <dgm:spPr/>
      <dgm:t>
        <a:bodyPr/>
        <a:lstStyle/>
        <a:p>
          <a:endParaRPr lang="zh-CN" altLang="en-US" sz="2400" b="1" dirty="0">
            <a:effectLst/>
          </a:endParaRPr>
        </a:p>
      </dgm:t>
    </dgm:pt>
    <dgm:pt modelId="{F5B9C760-14C3-43CE-ADB5-AE8CB3C12D73}" type="parTrans" cxnId="{A19B1CA3-DC39-4E12-8E9C-96BF1387270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D38B24-B1F9-481F-96AF-914502380F5E}" type="sibTrans" cxnId="{A19B1CA3-DC39-4E12-8E9C-96BF1387270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2623B547-832A-4B2C-ADFD-5AF65DF7276F}">
      <dgm:prSet phldrT="[文本]"/>
      <dgm:spPr/>
      <dgm:t>
        <a:bodyPr/>
        <a:lstStyle/>
        <a:p>
          <a:r>
            <a:rPr lang="zh-CN" altLang="en-GB" b="1" dirty="0" smtClean="0">
              <a:effectLst/>
            </a:rPr>
            <a:t>最高的优先级：小括号，即</a:t>
          </a:r>
          <a:r>
            <a:rPr lang="en-US" altLang="en-GB" b="1" dirty="0" smtClean="0">
              <a:effectLst/>
            </a:rPr>
            <a:t>( )</a:t>
          </a:r>
          <a:endParaRPr lang="zh-CN" altLang="en-US" b="1" dirty="0">
            <a:effectLst/>
          </a:endParaRPr>
        </a:p>
      </dgm:t>
    </dgm:pt>
    <dgm:pt modelId="{3CD4EC08-E954-46B2-81D5-EB58C47C4159}" type="parTrans" cxnId="{94F2C2A6-41EA-40C7-A093-552FAE86E5A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C07E138F-3BDA-4A90-9D5C-16C102E386D2}" type="sibTrans" cxnId="{94F2C2A6-41EA-40C7-A093-552FAE86E5A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AEEDF30E-CF0E-47D7-A0A7-F44D716DFD18}">
      <dgm:prSet custT="1"/>
      <dgm:spPr/>
      <dgm:t>
        <a:bodyPr/>
        <a:lstStyle/>
        <a:p>
          <a:endParaRPr lang="zh-CN" altLang="en-US" sz="2400" b="1" dirty="0">
            <a:effectLst/>
          </a:endParaRPr>
        </a:p>
      </dgm:t>
    </dgm:pt>
    <dgm:pt modelId="{23517943-4663-46EB-94F9-3A99EC76C427}" type="parTrans" cxnId="{A9D94C7A-85E7-4E07-831D-DC417BF46290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67FF9DE-D41A-4F96-BF46-328A09EE76AA}" type="sibTrans" cxnId="{A9D94C7A-85E7-4E07-831D-DC417BF46290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46655D5C-3AA6-4C81-B0A3-18EA7182261F}">
      <dgm:prSet custT="1"/>
      <dgm:spPr/>
      <dgm:t>
        <a:bodyPr/>
        <a:lstStyle/>
        <a:p>
          <a:endParaRPr lang="zh-CN" altLang="en-US" sz="2400" b="1" dirty="0">
            <a:effectLst/>
          </a:endParaRPr>
        </a:p>
      </dgm:t>
    </dgm:pt>
    <dgm:pt modelId="{C8D8D0AD-3EBF-429C-96C0-9582CE88A7B0}" type="parTrans" cxnId="{5D4CAE2B-CFB7-4F90-9319-AC2AD2DFC892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6C16E10-22FC-4D84-8BFF-3D9ACD80DCB3}" type="sibTrans" cxnId="{5D4CAE2B-CFB7-4F90-9319-AC2AD2DFC892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E991B5E-72D8-4D27-9233-5AFF29FA63A2}">
      <dgm:prSet/>
      <dgm:spPr/>
      <dgm:t>
        <a:bodyPr/>
        <a:lstStyle/>
        <a:p>
          <a:r>
            <a:rPr lang="zh-CN" altLang="en-US" b="1" dirty="0" smtClean="0">
              <a:effectLst/>
            </a:rPr>
            <a:t>最低的优先级：赋值运算符，即</a:t>
          </a:r>
          <a:r>
            <a:rPr lang="en-US" altLang="en-US" b="1" dirty="0" smtClean="0">
              <a:effectLst/>
            </a:rPr>
            <a:t>=</a:t>
          </a:r>
          <a:endParaRPr lang="zh-CN" altLang="en-US" b="1" dirty="0">
            <a:effectLst/>
          </a:endParaRPr>
        </a:p>
      </dgm:t>
    </dgm:pt>
    <dgm:pt modelId="{8A623890-2807-48E9-A840-DCB132EE235E}" type="parTrans" cxnId="{9D419940-9AB1-48E0-85FC-F5BE57EE798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0E325D1-1DAB-48B2-B4AF-08F463B13342}" type="sibTrans" cxnId="{9D419940-9AB1-48E0-85FC-F5BE57EE7984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CBEDE2-69DE-472C-A883-D81E6776DDBF}">
      <dgm:prSet/>
      <dgm:spPr/>
      <dgm:t>
        <a:bodyPr/>
        <a:lstStyle/>
        <a:p>
          <a:r>
            <a:rPr lang="zh-CN" altLang="en-US" b="1" dirty="0" smtClean="0">
              <a:effectLst/>
            </a:rPr>
            <a:t>优先级顺序：算术运算符</a:t>
          </a:r>
          <a:r>
            <a:rPr lang="en-US" altLang="en-US" b="1" dirty="0" smtClean="0">
              <a:effectLst/>
            </a:rPr>
            <a:t>&gt;</a:t>
          </a:r>
          <a:r>
            <a:rPr lang="zh-CN" altLang="en-US" b="1" dirty="0" smtClean="0">
              <a:effectLst/>
            </a:rPr>
            <a:t>关系运算符</a:t>
          </a:r>
          <a:r>
            <a:rPr lang="en-US" altLang="zh-CN" b="1" dirty="0" smtClean="0">
              <a:effectLst/>
            </a:rPr>
            <a:t>&gt;</a:t>
          </a:r>
          <a:r>
            <a:rPr lang="zh-CN" altLang="en-US" b="1" dirty="0" smtClean="0">
              <a:solidFill>
                <a:schemeClr val="tx2"/>
              </a:solidFill>
              <a:effectLst/>
            </a:rPr>
            <a:t>逻辑运算符</a:t>
          </a:r>
          <a:endParaRPr lang="zh-CN" altLang="en-US" b="1" dirty="0">
            <a:solidFill>
              <a:schemeClr val="tx2"/>
            </a:solidFill>
            <a:effectLst/>
          </a:endParaRPr>
        </a:p>
      </dgm:t>
    </dgm:pt>
    <dgm:pt modelId="{939AB2F1-611C-4E59-B602-8AFD3F075D33}" type="parTrans" cxnId="{143FBC43-3580-4701-932E-B2AD6575572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C6F92B1-6293-423F-9901-66795C3BF2B4}" type="sibTrans" cxnId="{143FBC43-3580-4701-932E-B2AD65755728}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D03AEFD8-9BD2-4C60-B83B-5C0DED68D0B2}" type="pres">
      <dgm:prSet presAssocID="{E5F957D3-C1FB-44C2-BB28-634DC57454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498DB8-449E-4B69-A3EF-015840DD754A}" type="pres">
      <dgm:prSet presAssocID="{14820070-BD12-4F40-BEC8-782536B54793}" presName="composite" presStyleCnt="0"/>
      <dgm:spPr/>
      <dgm:t>
        <a:bodyPr/>
        <a:lstStyle/>
        <a:p>
          <a:endParaRPr lang="zh-CN" altLang="en-US"/>
        </a:p>
      </dgm:t>
    </dgm:pt>
    <dgm:pt modelId="{67DC7081-4B8F-4945-92B0-10033D395DE0}" type="pres">
      <dgm:prSet presAssocID="{14820070-BD12-4F40-BEC8-782536B54793}" presName="parentText" presStyleLbl="alignNode1" presStyleIdx="0" presStyleCnt="3" custLinFactNeighborX="367" custLinFactNeighborY="-3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3E2146-BA27-4E1C-9BEE-7184598BA3AB}" type="pres">
      <dgm:prSet presAssocID="{14820070-BD12-4F40-BEC8-782536B54793}" presName="descendantText" presStyleLbl="alignAcc1" presStyleIdx="0" presStyleCnt="3" custLinFactNeighborX="0" custLinFactNeighborY="-6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1D9F0-C7C8-4568-9D01-F7479F4B6BCD}" type="pres">
      <dgm:prSet presAssocID="{19D38B24-B1F9-481F-96AF-914502380F5E}" presName="sp" presStyleCnt="0"/>
      <dgm:spPr/>
      <dgm:t>
        <a:bodyPr/>
        <a:lstStyle/>
        <a:p>
          <a:endParaRPr lang="zh-CN" altLang="en-US"/>
        </a:p>
      </dgm:t>
    </dgm:pt>
    <dgm:pt modelId="{DDD0FD36-0662-4991-B817-244AF89722BA}" type="pres">
      <dgm:prSet presAssocID="{AEEDF30E-CF0E-47D7-A0A7-F44D716DFD18}" presName="composite" presStyleCnt="0"/>
      <dgm:spPr/>
      <dgm:t>
        <a:bodyPr/>
        <a:lstStyle/>
        <a:p>
          <a:endParaRPr lang="zh-CN" altLang="en-US"/>
        </a:p>
      </dgm:t>
    </dgm:pt>
    <dgm:pt modelId="{3CD87A1A-7257-428E-8B8C-9DD67E75235E}" type="pres">
      <dgm:prSet presAssocID="{AEEDF30E-CF0E-47D7-A0A7-F44D716DFD1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802C4-9E56-4E91-81D7-42A716FE3EB6}" type="pres">
      <dgm:prSet presAssocID="{AEEDF30E-CF0E-47D7-A0A7-F44D716DFD1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4960-961C-48D8-AE73-62D9096F4DE6}" type="pres">
      <dgm:prSet presAssocID="{167FF9DE-D41A-4F96-BF46-328A09EE76AA}" presName="sp" presStyleCnt="0"/>
      <dgm:spPr/>
      <dgm:t>
        <a:bodyPr/>
        <a:lstStyle/>
        <a:p>
          <a:endParaRPr lang="zh-CN" altLang="en-US"/>
        </a:p>
      </dgm:t>
    </dgm:pt>
    <dgm:pt modelId="{10349690-3E12-4690-A230-6E179ADEE4B9}" type="pres">
      <dgm:prSet presAssocID="{46655D5C-3AA6-4C81-B0A3-18EA7182261F}" presName="composite" presStyleCnt="0"/>
      <dgm:spPr/>
      <dgm:t>
        <a:bodyPr/>
        <a:lstStyle/>
        <a:p>
          <a:endParaRPr lang="zh-CN" altLang="en-US"/>
        </a:p>
      </dgm:t>
    </dgm:pt>
    <dgm:pt modelId="{96349D9D-87BA-45D7-A14C-8439D8989E89}" type="pres">
      <dgm:prSet presAssocID="{46655D5C-3AA6-4C81-B0A3-18EA7182261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4564C-FEF3-47C3-8426-4E2C39EC8031}" type="pres">
      <dgm:prSet presAssocID="{46655D5C-3AA6-4C81-B0A3-18EA7182261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5A3FEF-D7A2-43F9-A7C9-2681ED200415}" type="presOf" srcId="{46655D5C-3AA6-4C81-B0A3-18EA7182261F}" destId="{96349D9D-87BA-45D7-A14C-8439D8989E89}" srcOrd="0" destOrd="0" presId="urn:microsoft.com/office/officeart/2005/8/layout/chevron2"/>
    <dgm:cxn modelId="{143FBC43-3580-4701-932E-B2AD65755728}" srcId="{46655D5C-3AA6-4C81-B0A3-18EA7182261F}" destId="{19CBEDE2-69DE-472C-A883-D81E6776DDBF}" srcOrd="0" destOrd="0" parTransId="{939AB2F1-611C-4E59-B602-8AFD3F075D33}" sibTransId="{5C6F92B1-6293-423F-9901-66795C3BF2B4}"/>
    <dgm:cxn modelId="{DD262FCB-0D0E-447D-927F-A9830EDD3A07}" type="presOf" srcId="{FE991B5E-72D8-4D27-9233-5AFF29FA63A2}" destId="{D46802C4-9E56-4E91-81D7-42A716FE3EB6}" srcOrd="0" destOrd="0" presId="urn:microsoft.com/office/officeart/2005/8/layout/chevron2"/>
    <dgm:cxn modelId="{4814CC9D-C3C8-4E49-88B7-2E3BD767C4B5}" type="presOf" srcId="{E5F957D3-C1FB-44C2-BB28-634DC5745416}" destId="{D03AEFD8-9BD2-4C60-B83B-5C0DED68D0B2}" srcOrd="0" destOrd="0" presId="urn:microsoft.com/office/officeart/2005/8/layout/chevron2"/>
    <dgm:cxn modelId="{5D4CAE2B-CFB7-4F90-9319-AC2AD2DFC892}" srcId="{E5F957D3-C1FB-44C2-BB28-634DC5745416}" destId="{46655D5C-3AA6-4C81-B0A3-18EA7182261F}" srcOrd="2" destOrd="0" parTransId="{C8D8D0AD-3EBF-429C-96C0-9582CE88A7B0}" sibTransId="{56C16E10-22FC-4D84-8BFF-3D9ACD80DCB3}"/>
    <dgm:cxn modelId="{9D419940-9AB1-48E0-85FC-F5BE57EE7984}" srcId="{AEEDF30E-CF0E-47D7-A0A7-F44D716DFD18}" destId="{FE991B5E-72D8-4D27-9233-5AFF29FA63A2}" srcOrd="0" destOrd="0" parTransId="{8A623890-2807-48E9-A840-DCB132EE235E}" sibTransId="{F0E325D1-1DAB-48B2-B4AF-08F463B13342}"/>
    <dgm:cxn modelId="{ADE7F4E1-29B4-4ECF-AEBE-4C57BA9EF190}" type="presOf" srcId="{2623B547-832A-4B2C-ADFD-5AF65DF7276F}" destId="{D83E2146-BA27-4E1C-9BEE-7184598BA3AB}" srcOrd="0" destOrd="0" presId="urn:microsoft.com/office/officeart/2005/8/layout/chevron2"/>
    <dgm:cxn modelId="{63CB7315-B206-46A7-9E22-C45D0E1E37B2}" type="presOf" srcId="{AEEDF30E-CF0E-47D7-A0A7-F44D716DFD18}" destId="{3CD87A1A-7257-428E-8B8C-9DD67E75235E}" srcOrd="0" destOrd="0" presId="urn:microsoft.com/office/officeart/2005/8/layout/chevron2"/>
    <dgm:cxn modelId="{3E945588-FF45-4B01-B677-DDA120F0C2A0}" type="presOf" srcId="{14820070-BD12-4F40-BEC8-782536B54793}" destId="{67DC7081-4B8F-4945-92B0-10033D395DE0}" srcOrd="0" destOrd="0" presId="urn:microsoft.com/office/officeart/2005/8/layout/chevron2"/>
    <dgm:cxn modelId="{A19B1CA3-DC39-4E12-8E9C-96BF13872704}" srcId="{E5F957D3-C1FB-44C2-BB28-634DC5745416}" destId="{14820070-BD12-4F40-BEC8-782536B54793}" srcOrd="0" destOrd="0" parTransId="{F5B9C760-14C3-43CE-ADB5-AE8CB3C12D73}" sibTransId="{19D38B24-B1F9-481F-96AF-914502380F5E}"/>
    <dgm:cxn modelId="{A9D94C7A-85E7-4E07-831D-DC417BF46290}" srcId="{E5F957D3-C1FB-44C2-BB28-634DC5745416}" destId="{AEEDF30E-CF0E-47D7-A0A7-F44D716DFD18}" srcOrd="1" destOrd="0" parTransId="{23517943-4663-46EB-94F9-3A99EC76C427}" sibTransId="{167FF9DE-D41A-4F96-BF46-328A09EE76AA}"/>
    <dgm:cxn modelId="{0F25FDEE-1BFD-40AB-AEBB-ACF3D0B11D10}" type="presOf" srcId="{19CBEDE2-69DE-472C-A883-D81E6776DDBF}" destId="{CF74564C-FEF3-47C3-8426-4E2C39EC8031}" srcOrd="0" destOrd="0" presId="urn:microsoft.com/office/officeart/2005/8/layout/chevron2"/>
    <dgm:cxn modelId="{94F2C2A6-41EA-40C7-A093-552FAE86E5A8}" srcId="{14820070-BD12-4F40-BEC8-782536B54793}" destId="{2623B547-832A-4B2C-ADFD-5AF65DF7276F}" srcOrd="0" destOrd="0" parTransId="{3CD4EC08-E954-46B2-81D5-EB58C47C4159}" sibTransId="{C07E138F-3BDA-4A90-9D5C-16C102E386D2}"/>
    <dgm:cxn modelId="{E556FCEA-B804-4E8D-8718-6368DEE9D77A}" type="presParOf" srcId="{D03AEFD8-9BD2-4C60-B83B-5C0DED68D0B2}" destId="{93498DB8-449E-4B69-A3EF-015840DD754A}" srcOrd="0" destOrd="0" presId="urn:microsoft.com/office/officeart/2005/8/layout/chevron2"/>
    <dgm:cxn modelId="{82B80E21-1065-4B1F-9192-0EFAB80C999F}" type="presParOf" srcId="{93498DB8-449E-4B69-A3EF-015840DD754A}" destId="{67DC7081-4B8F-4945-92B0-10033D395DE0}" srcOrd="0" destOrd="0" presId="urn:microsoft.com/office/officeart/2005/8/layout/chevron2"/>
    <dgm:cxn modelId="{7D35188C-8407-41D7-9BD4-70618884036C}" type="presParOf" srcId="{93498DB8-449E-4B69-A3EF-015840DD754A}" destId="{D83E2146-BA27-4E1C-9BEE-7184598BA3AB}" srcOrd="1" destOrd="0" presId="urn:microsoft.com/office/officeart/2005/8/layout/chevron2"/>
    <dgm:cxn modelId="{148A9A12-7A10-4942-8107-46C16C5196F3}" type="presParOf" srcId="{D03AEFD8-9BD2-4C60-B83B-5C0DED68D0B2}" destId="{D1E1D9F0-C7C8-4568-9D01-F7479F4B6BCD}" srcOrd="1" destOrd="0" presId="urn:microsoft.com/office/officeart/2005/8/layout/chevron2"/>
    <dgm:cxn modelId="{6581A1EC-286E-4C5E-85A6-33DC89318B72}" type="presParOf" srcId="{D03AEFD8-9BD2-4C60-B83B-5C0DED68D0B2}" destId="{DDD0FD36-0662-4991-B817-244AF89722BA}" srcOrd="2" destOrd="0" presId="urn:microsoft.com/office/officeart/2005/8/layout/chevron2"/>
    <dgm:cxn modelId="{B9D476A5-4F88-42D3-BC8B-714EAEACD0F6}" type="presParOf" srcId="{DDD0FD36-0662-4991-B817-244AF89722BA}" destId="{3CD87A1A-7257-428E-8B8C-9DD67E75235E}" srcOrd="0" destOrd="0" presId="urn:microsoft.com/office/officeart/2005/8/layout/chevron2"/>
    <dgm:cxn modelId="{C9443795-2131-4346-ABB7-CE50D48F6FA4}" type="presParOf" srcId="{DDD0FD36-0662-4991-B817-244AF89722BA}" destId="{D46802C4-9E56-4E91-81D7-42A716FE3EB6}" srcOrd="1" destOrd="0" presId="urn:microsoft.com/office/officeart/2005/8/layout/chevron2"/>
    <dgm:cxn modelId="{70840C73-D71E-4AED-AD56-39A4D66A6A2B}" type="presParOf" srcId="{D03AEFD8-9BD2-4C60-B83B-5C0DED68D0B2}" destId="{0B974960-961C-48D8-AE73-62D9096F4DE6}" srcOrd="3" destOrd="0" presId="urn:microsoft.com/office/officeart/2005/8/layout/chevron2"/>
    <dgm:cxn modelId="{B24D2FA0-47A8-4BDB-863C-0029551F8A01}" type="presParOf" srcId="{D03AEFD8-9BD2-4C60-B83B-5C0DED68D0B2}" destId="{10349690-3E12-4690-A230-6E179ADEE4B9}" srcOrd="4" destOrd="0" presId="urn:microsoft.com/office/officeart/2005/8/layout/chevron2"/>
    <dgm:cxn modelId="{B4B70D45-F589-48B5-B318-0C1083D93102}" type="presParOf" srcId="{10349690-3E12-4690-A230-6E179ADEE4B9}" destId="{96349D9D-87BA-45D7-A14C-8439D8989E89}" srcOrd="0" destOrd="0" presId="urn:microsoft.com/office/officeart/2005/8/layout/chevron2"/>
    <dgm:cxn modelId="{4726CF25-3B69-4212-8A8E-A015A5721E74}" type="presParOf" srcId="{10349690-3E12-4690-A230-6E179ADEE4B9}" destId="{CF74564C-FEF3-47C3-8426-4E2C39EC80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声明变量，存储信息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6C99E-C4A2-4887-BD19-9BAD01B1D485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B40D5C8B-9FEE-4BA5-B5CB-DE7723F1B1A5}" type="presOf" srcId="{1A2E6AC9-8376-43BB-ABC9-EE6E59C57037}" destId="{09B5AA69-B89D-42A7-83BE-C70679FA2039}" srcOrd="0" destOrd="0" presId="urn:microsoft.com/office/officeart/2005/8/layout/hChevron3"/>
    <dgm:cxn modelId="{91E1D95D-D52C-4F83-8F13-00C73B4EBA38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创建</a:t>
          </a:r>
          <a:r>
            <a:rPr lang="en-US" altLang="en-US" sz="2400" b="1" dirty="0" smtClean="0"/>
            <a:t>Java</a:t>
          </a:r>
          <a:r>
            <a:rPr lang="zh-CN" altLang="en-US" sz="2400" b="1" dirty="0" smtClean="0"/>
            <a:t>类</a:t>
          </a:r>
          <a:r>
            <a:rPr lang="en-US" altLang="en-US" sz="2400" b="1" dirty="0" smtClean="0"/>
            <a:t>Pay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9B1E36-1687-4DC1-B641-D512A186485D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56713569-C8A2-409D-BFF8-FC8DDD62E01F}" type="presOf" srcId="{A27FDA20-5FEB-40B0-9085-08FCE7192649}" destId="{5E3D27E7-5169-496E-98D0-82569438029E}" srcOrd="0" destOrd="0" presId="urn:microsoft.com/office/officeart/2005/8/layout/hChevron3"/>
    <dgm:cxn modelId="{C53860DA-3227-4191-9170-0F5F44B49870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计算总金额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C120E1-A3FB-42FB-A513-49B6CF85DC2C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4C6106AD-81F6-47B0-B53E-6CA984BFE2DC}" type="presOf" srcId="{A27FDA20-5FEB-40B0-9085-08FCE7192649}" destId="{5E3D27E7-5169-496E-98D0-82569438029E}" srcOrd="0" destOrd="0" presId="urn:microsoft.com/office/officeart/2005/8/layout/hChevron3"/>
    <dgm:cxn modelId="{7AE6676D-2735-4F76-877D-DBE032CDFB51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分解并获得各位数字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5FF8CA-5CFB-4D27-81A9-B787CFA13848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3DAB7905-B22A-4F19-84EE-8D31900C5BD2}" type="presOf" srcId="{1A2E6AC9-8376-43BB-ABC9-EE6E59C57037}" destId="{09B5AA69-B89D-42A7-83BE-C70679FA2039}" srcOrd="0" destOrd="0" presId="urn:microsoft.com/office/officeart/2005/8/layout/hChevron3"/>
    <dgm:cxn modelId="{6B98F614-DDDD-4792-BAF8-55DADE85BD08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接收输入的会员卡号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E3AFA4-95EA-4E15-9067-7F6DF66C562D}" type="presOf" srcId="{1A2E6AC9-8376-43BB-ABC9-EE6E59C57037}" destId="{09B5AA69-B89D-42A7-83BE-C70679FA2039}" srcOrd="0" destOrd="0" presId="urn:microsoft.com/office/officeart/2005/8/layout/hChevron3"/>
    <dgm:cxn modelId="{8AE48B46-7A1C-430C-90CB-AD905A45A83A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D8D8E4AA-B35D-45C0-B76F-55422430F24B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计算各位数字之和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6FA39E-1C25-40EA-B0E8-F6BB8BD00E6D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053E629D-CC65-4F05-AA5A-5EF97E4E3715}" type="presOf" srcId="{A27FDA20-5FEB-40B0-9085-08FCE7192649}" destId="{5E3D27E7-5169-496E-98D0-82569438029E}" srcOrd="0" destOrd="0" presId="urn:microsoft.com/office/officeart/2005/8/layout/hChevron3"/>
    <dgm:cxn modelId="{D024411D-88DF-4908-A467-6ED25688D64B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C7081-4B8F-4945-92B0-10033D395DE0}">
      <dsp:nvSpPr>
        <dsp:cNvPr id="0" name=""/>
        <dsp:cNvSpPr/>
      </dsp:nvSpPr>
      <dsp:spPr>
        <a:xfrm rot="5400000">
          <a:off x="-147838" y="150414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>
            <a:effectLst/>
          </a:endParaRPr>
        </a:p>
      </dsp:txBody>
      <dsp:txXfrm rot="-5400000">
        <a:off x="2577" y="350967"/>
        <a:ext cx="701933" cy="300828"/>
      </dsp:txXfrm>
    </dsp:sp>
    <dsp:sp modelId="{D83E2146-BA27-4E1C-9BEE-7184598BA3AB}">
      <dsp:nvSpPr>
        <dsp:cNvPr id="0" name=""/>
        <dsp:cNvSpPr/>
      </dsp:nvSpPr>
      <dsp:spPr>
        <a:xfrm rot="5400000">
          <a:off x="3323757" y="-2621823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GB" sz="1900" b="1" kern="1200" dirty="0" smtClean="0">
              <a:effectLst/>
            </a:rPr>
            <a:t>最高的优先级：小括号，即</a:t>
          </a:r>
          <a:r>
            <a:rPr lang="en-US" altLang="en-GB" sz="1900" b="1" kern="1200" dirty="0" smtClean="0">
              <a:effectLst/>
            </a:rPr>
            <a:t>( )</a:t>
          </a:r>
          <a:endParaRPr lang="zh-CN" altLang="en-US" sz="1900" b="1" kern="1200" dirty="0">
            <a:effectLst/>
          </a:endParaRPr>
        </a:p>
      </dsp:txBody>
      <dsp:txXfrm rot="-5400000">
        <a:off x="701934" y="31818"/>
        <a:ext cx="5863624" cy="588159"/>
      </dsp:txXfrm>
    </dsp:sp>
    <dsp:sp modelId="{3CD87A1A-7257-428E-8B8C-9DD67E75235E}">
      <dsp:nvSpPr>
        <dsp:cNvPr id="0" name=""/>
        <dsp:cNvSpPr/>
      </dsp:nvSpPr>
      <dsp:spPr>
        <a:xfrm rot="5400000">
          <a:off x="-150414" y="947172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>
            <a:effectLst/>
          </a:endParaRPr>
        </a:p>
      </dsp:txBody>
      <dsp:txXfrm rot="-5400000">
        <a:off x="1" y="1147725"/>
        <a:ext cx="701933" cy="300828"/>
      </dsp:txXfrm>
    </dsp:sp>
    <dsp:sp modelId="{D46802C4-9E56-4E91-81D7-42A716FE3EB6}">
      <dsp:nvSpPr>
        <dsp:cNvPr id="0" name=""/>
        <dsp:cNvSpPr/>
      </dsp:nvSpPr>
      <dsp:spPr>
        <a:xfrm rot="5400000">
          <a:off x="3323757" y="-1825065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 smtClean="0">
              <a:effectLst/>
            </a:rPr>
            <a:t>最低的优先级：赋值运算符，即</a:t>
          </a:r>
          <a:r>
            <a:rPr lang="en-US" altLang="en-US" sz="1900" b="1" kern="1200" dirty="0" smtClean="0">
              <a:effectLst/>
            </a:rPr>
            <a:t>=</a:t>
          </a:r>
          <a:endParaRPr lang="zh-CN" altLang="en-US" sz="1900" b="1" kern="1200" dirty="0">
            <a:effectLst/>
          </a:endParaRPr>
        </a:p>
      </dsp:txBody>
      <dsp:txXfrm rot="-5400000">
        <a:off x="701934" y="828576"/>
        <a:ext cx="5863624" cy="588159"/>
      </dsp:txXfrm>
    </dsp:sp>
    <dsp:sp modelId="{96349D9D-87BA-45D7-A14C-8439D8989E89}">
      <dsp:nvSpPr>
        <dsp:cNvPr id="0" name=""/>
        <dsp:cNvSpPr/>
      </dsp:nvSpPr>
      <dsp:spPr>
        <a:xfrm rot="5400000">
          <a:off x="-150414" y="1743038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>
            <a:effectLst/>
          </a:endParaRPr>
        </a:p>
      </dsp:txBody>
      <dsp:txXfrm rot="-5400000">
        <a:off x="1" y="1943591"/>
        <a:ext cx="701933" cy="300828"/>
      </dsp:txXfrm>
    </dsp:sp>
    <dsp:sp modelId="{CF74564C-FEF3-47C3-8426-4E2C39EC8031}">
      <dsp:nvSpPr>
        <dsp:cNvPr id="0" name=""/>
        <dsp:cNvSpPr/>
      </dsp:nvSpPr>
      <dsp:spPr>
        <a:xfrm rot="5400000">
          <a:off x="3323757" y="-1029199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 smtClean="0">
              <a:effectLst/>
            </a:rPr>
            <a:t>优先级顺序：算术运算符</a:t>
          </a:r>
          <a:r>
            <a:rPr lang="en-US" altLang="en-US" sz="1900" b="1" kern="1200" dirty="0" smtClean="0">
              <a:effectLst/>
            </a:rPr>
            <a:t>&gt;</a:t>
          </a:r>
          <a:r>
            <a:rPr lang="zh-CN" altLang="en-US" sz="1900" b="1" kern="1200" dirty="0" smtClean="0">
              <a:effectLst/>
            </a:rPr>
            <a:t>关系运算符</a:t>
          </a:r>
          <a:r>
            <a:rPr lang="en-US" altLang="zh-CN" sz="1900" b="1" kern="1200" dirty="0" smtClean="0">
              <a:effectLst/>
            </a:rPr>
            <a:t>&gt;</a:t>
          </a:r>
          <a:r>
            <a:rPr lang="zh-CN" altLang="en-US" sz="1900" b="1" kern="1200" dirty="0" smtClean="0">
              <a:solidFill>
                <a:schemeClr val="tx2"/>
              </a:solidFill>
              <a:effectLst/>
            </a:rPr>
            <a:t>逻辑运算符</a:t>
          </a:r>
          <a:endParaRPr lang="zh-CN" altLang="en-US" sz="1900" b="1" kern="1200" dirty="0">
            <a:solidFill>
              <a:schemeClr val="tx2"/>
            </a:solidFill>
            <a:effectLst/>
          </a:endParaRPr>
        </a:p>
      </dsp:txBody>
      <dsp:txXfrm rot="-5400000">
        <a:off x="701934" y="1624442"/>
        <a:ext cx="5863624" cy="588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4039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声明变量，存储信息</a:t>
          </a:r>
          <a:endParaRPr lang="zh-CN" altLang="en-US" sz="2400" b="1" kern="1200" dirty="0"/>
        </a:p>
      </dsp:txBody>
      <dsp:txXfrm>
        <a:off x="4039" y="0"/>
        <a:ext cx="3996488" cy="57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创建</a:t>
          </a:r>
          <a:r>
            <a:rPr lang="en-US" altLang="en-US" sz="2400" b="1" kern="1200" dirty="0" smtClean="0"/>
            <a:t>Java</a:t>
          </a:r>
          <a:r>
            <a:rPr lang="zh-CN" altLang="en-US" sz="2400" b="1" kern="1200" dirty="0" smtClean="0"/>
            <a:t>类</a:t>
          </a:r>
          <a:r>
            <a:rPr lang="en-US" altLang="en-US" sz="2400" b="1" kern="1200" dirty="0" smtClean="0"/>
            <a:t>Pay</a:t>
          </a:r>
          <a:endParaRPr lang="zh-CN" altLang="en-US" sz="2400" b="1" kern="1200" dirty="0"/>
        </a:p>
      </dsp:txBody>
      <dsp:txXfrm>
        <a:off x="0" y="0"/>
        <a:ext cx="3996488" cy="571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计算总金额</a:t>
          </a:r>
          <a:endParaRPr lang="zh-CN" altLang="en-US" sz="2400" b="1" kern="1200" dirty="0"/>
        </a:p>
      </dsp:txBody>
      <dsp:txXfrm>
        <a:off x="0" y="0"/>
        <a:ext cx="3996488" cy="571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4039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分解并获得各位数字</a:t>
          </a:r>
          <a:endParaRPr lang="zh-CN" altLang="en-US" sz="2400" b="1" kern="1200" dirty="0"/>
        </a:p>
      </dsp:txBody>
      <dsp:txXfrm>
        <a:off x="4039" y="0"/>
        <a:ext cx="3996488" cy="571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接收输入的会员卡号</a:t>
          </a:r>
          <a:endParaRPr lang="zh-CN" altLang="en-US" sz="2400" b="1" kern="1200" dirty="0"/>
        </a:p>
      </dsp:txBody>
      <dsp:txXfrm>
        <a:off x="0" y="0"/>
        <a:ext cx="3996488" cy="571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139364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计算各位数字之和</a:t>
          </a:r>
          <a:endParaRPr lang="zh-CN" altLang="en-US" sz="2400" b="1" kern="1200" dirty="0"/>
        </a:p>
      </dsp:txBody>
      <dsp:txXfrm>
        <a:off x="0" y="0"/>
        <a:ext cx="3996488" cy="571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596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3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14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698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9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在环境中演示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63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在环境中演示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80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在环境中演示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109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94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b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005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767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26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725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506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52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768CE-948F-444E-9737-0606373AB6C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2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2A9D4-64B1-454D-8823-4621456ADD50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演示出错信息及改后的结果，讲解当强制转换时，精度有损失</a:t>
            </a:r>
          </a:p>
        </p:txBody>
      </p:sp>
    </p:spTree>
    <p:extLst>
      <p:ext uri="{BB962C8B-B14F-4D97-AF65-F5344CB8AC3E}">
        <p14:creationId xmlns:p14="http://schemas.microsoft.com/office/powerpoint/2010/main" val="172490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376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554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370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871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73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5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681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67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重新截图，还有第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页的也换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252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261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468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err="1" smtClean="0"/>
              <a:t>xxxxxxx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72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教学指导：结合生活案例，理解内存的概念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14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68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26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86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398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24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3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9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9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4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116632" y="64482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3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4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7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0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25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8.tif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20" Type="http://schemas.microsoft.com/office/2007/relationships/diagramDrawing" Target="../diagrams/drawing4.xml"/><Relationship Id="rId10" Type="http://schemas.microsoft.com/office/2007/relationships/diagramDrawing" Target="../diagrams/drawing2.xml"/><Relationship Id="rId11" Type="http://schemas.openxmlformats.org/officeDocument/2006/relationships/diagramData" Target="../diagrams/data3.xml"/><Relationship Id="rId12" Type="http://schemas.openxmlformats.org/officeDocument/2006/relationships/diagramLayout" Target="../diagrams/layout3.xml"/><Relationship Id="rId13" Type="http://schemas.openxmlformats.org/officeDocument/2006/relationships/diagramQuickStyle" Target="../diagrams/quickStyle3.xml"/><Relationship Id="rId14" Type="http://schemas.openxmlformats.org/officeDocument/2006/relationships/diagramColors" Target="../diagrams/colors3.xml"/><Relationship Id="rId15" Type="http://schemas.microsoft.com/office/2007/relationships/diagramDrawing" Target="../diagrams/drawing3.xml"/><Relationship Id="rId16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18" Type="http://schemas.openxmlformats.org/officeDocument/2006/relationships/diagramQuickStyle" Target="../diagrams/quickStyle4.xml"/><Relationship Id="rId19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diagramData" Target="../diagrams/data2.xml"/><Relationship Id="rId7" Type="http://schemas.openxmlformats.org/officeDocument/2006/relationships/diagramLayout" Target="../diagrams/layout2.xml"/><Relationship Id="rId8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5.xml"/><Relationship Id="rId20" Type="http://schemas.microsoft.com/office/2007/relationships/diagramDrawing" Target="../diagrams/drawing7.xml"/><Relationship Id="rId10" Type="http://schemas.microsoft.com/office/2007/relationships/diagramDrawing" Target="../diagrams/drawing5.xml"/><Relationship Id="rId11" Type="http://schemas.openxmlformats.org/officeDocument/2006/relationships/diagramData" Target="../diagrams/data6.xml"/><Relationship Id="rId12" Type="http://schemas.openxmlformats.org/officeDocument/2006/relationships/diagramLayout" Target="../diagrams/layout6.xml"/><Relationship Id="rId13" Type="http://schemas.openxmlformats.org/officeDocument/2006/relationships/diagramQuickStyle" Target="../diagrams/quickStyle6.xml"/><Relationship Id="rId14" Type="http://schemas.openxmlformats.org/officeDocument/2006/relationships/diagramColors" Target="../diagrams/colors6.xml"/><Relationship Id="rId15" Type="http://schemas.microsoft.com/office/2007/relationships/diagramDrawing" Target="../diagrams/drawing6.xml"/><Relationship Id="rId16" Type="http://schemas.openxmlformats.org/officeDocument/2006/relationships/diagramData" Target="../diagrams/data7.xml"/><Relationship Id="rId17" Type="http://schemas.openxmlformats.org/officeDocument/2006/relationships/diagramLayout" Target="../diagrams/layout7.xml"/><Relationship Id="rId18" Type="http://schemas.openxmlformats.org/officeDocument/2006/relationships/diagramQuickStyle" Target="../diagrams/quickStyle7.xml"/><Relationship Id="rId19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diagramData" Target="../diagrams/data5.xml"/><Relationship Id="rId7" Type="http://schemas.openxmlformats.org/officeDocument/2006/relationships/diagramLayout" Target="../diagrams/layout5.xml"/><Relationship Id="rId8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变量、数据类型和运算符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第二章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6"/>
          <p:cNvSpPr txBox="1">
            <a:spLocks/>
          </p:cNvSpPr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9394C29D-ED0C-453C-8BBC-C52F19F5BA76}" type="slidenum">
              <a:rPr lang="zh-CN" altLang="en-US" sz="12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lang="en-US" altLang="zh-CN" sz="1200" dirty="0" smtClean="0"/>
              <a:t>/45</a:t>
            </a:r>
            <a:endParaRPr lang="zh-CN" altLang="en-US" sz="1200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数据类型说明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571472" y="1176334"/>
          <a:ext cx="8001056" cy="47529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9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6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数据类型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char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（字符型）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用于存储单个字符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如：性别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，电灯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（整型）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用于存储整数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如：一天的时间是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小时，一月份有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double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（双精度）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用于存储小数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如：蒙牛早餐奶的价格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元，手机待机时间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6.5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（字符串）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用于存储一串字符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我的爱好是踢足球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我喜欢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     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771525" y="2428868"/>
            <a:ext cx="7612063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MyVariable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 money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//1.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声明一个变量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</a:rPr>
              <a:t>money =1000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//2.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gray">
          <a:xfrm>
            <a:off x="539750" y="4643446"/>
            <a:ext cx="134468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 数据类型 </a:t>
            </a: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2143108" y="4643446"/>
            <a:ext cx="1171484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变量名   </a:t>
            </a: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gray">
          <a:xfrm>
            <a:off x="3638548" y="4665674"/>
            <a:ext cx="225813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内存空间存的数值  </a:t>
            </a:r>
          </a:p>
        </p:txBody>
      </p:sp>
      <p:sp>
        <p:nvSpPr>
          <p:cNvPr id="496652" name="Text Box 12"/>
          <p:cNvSpPr txBox="1">
            <a:spLocks noChangeArrowheads="1"/>
          </p:cNvSpPr>
          <p:nvPr/>
        </p:nvSpPr>
        <p:spPr bwMode="auto">
          <a:xfrm>
            <a:off x="1214414" y="4292600"/>
            <a:ext cx="4968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b="1" dirty="0">
                <a:solidFill>
                  <a:srgbClr val="0000FF"/>
                </a:solidFill>
              </a:rPr>
              <a:t>(money);  //3.</a:t>
            </a:r>
            <a:r>
              <a:rPr lang="zh-CN" altLang="en-US" b="1" dirty="0">
                <a:solidFill>
                  <a:srgbClr val="0000FF"/>
                </a:solidFill>
              </a:rPr>
              <a:t>使用变量</a:t>
            </a:r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714348" y="4005263"/>
            <a:ext cx="4968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money = 1000;    //</a:t>
            </a:r>
            <a:r>
              <a:rPr lang="zh-CN" altLang="en-US" b="1" dirty="0">
                <a:solidFill>
                  <a:srgbClr val="0000FF"/>
                </a:solidFill>
              </a:rPr>
              <a:t>合二为一</a:t>
            </a:r>
          </a:p>
        </p:txBody>
      </p:sp>
      <p:sp>
        <p:nvSpPr>
          <p:cNvPr id="496668" name="Rectangle 28"/>
          <p:cNvSpPr>
            <a:spLocks noChangeArrowheads="1"/>
          </p:cNvSpPr>
          <p:nvPr/>
        </p:nvSpPr>
        <p:spPr bwMode="auto">
          <a:xfrm>
            <a:off x="803296" y="1276343"/>
            <a:ext cx="6769100" cy="115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在</a:t>
            </a:r>
            <a:r>
              <a:rPr lang="zh-CN" altLang="en-US" sz="2800" b="1" dirty="0">
                <a:latin typeface="+mn-lt"/>
                <a:ea typeface="+mn-ea"/>
              </a:rPr>
              <a:t>内存中存储本金</a:t>
            </a:r>
            <a:r>
              <a:rPr lang="en-US" altLang="zh-CN" sz="2800" b="1" dirty="0">
                <a:latin typeface="+mn-lt"/>
                <a:ea typeface="+mn-ea"/>
              </a:rPr>
              <a:t>1000</a:t>
            </a:r>
            <a:r>
              <a:rPr lang="zh-CN" altLang="en-US" sz="2800" b="1" dirty="0">
                <a:latin typeface="+mn-lt"/>
                <a:ea typeface="+mn-ea"/>
              </a:rPr>
              <a:t>元 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800" b="1" dirty="0" smtClean="0">
                <a:latin typeface="+mn-lt"/>
                <a:ea typeface="+mn-ea"/>
              </a:rPr>
              <a:t>         </a:t>
            </a:r>
            <a:r>
              <a:rPr lang="zh-CN" altLang="en-US" sz="2800" b="1" dirty="0" smtClean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显示内存中存储的数据的值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2643174" y="400050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3322229" y="4322369"/>
            <a:ext cx="35640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2544742" y="4473576"/>
            <a:ext cx="285752" cy="53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1786312" y="4358088"/>
            <a:ext cx="35640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变量声明及使用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0" name="组合 10"/>
          <p:cNvGrpSpPr>
            <a:grpSpLocks/>
          </p:cNvGrpSpPr>
          <p:nvPr/>
        </p:nvGrpSpPr>
        <p:grpSpPr bwMode="auto">
          <a:xfrm>
            <a:off x="1785918" y="6140472"/>
            <a:ext cx="5819467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3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6" name="TextBox 38"/>
            <p:cNvSpPr txBox="1">
              <a:spLocks noChangeArrowheads="1"/>
            </p:cNvSpPr>
            <p:nvPr/>
          </p:nvSpPr>
          <p:spPr bwMode="auto">
            <a:xfrm>
              <a:off x="4918457" y="5538802"/>
              <a:ext cx="25788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：使用变量存储数据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build="allAtOnce" animBg="1"/>
      <p:bldP spid="496645" grpId="0" animBg="1"/>
      <p:bldP spid="496645" grpId="1" animBg="1"/>
      <p:bldP spid="496646" grpId="0" animBg="1"/>
      <p:bldP spid="496646" grpId="1" animBg="1"/>
      <p:bldP spid="496647" grpId="0" animBg="1"/>
      <p:bldP spid="4966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28793" y="80963"/>
            <a:ext cx="7035819" cy="900112"/>
          </a:xfrm>
        </p:spPr>
        <p:txBody>
          <a:bodyPr/>
          <a:lstStyle/>
          <a:p>
            <a:r>
              <a:rPr lang="zh-CN" altLang="en-US" dirty="0" smtClean="0"/>
              <a:t>变量声明及使用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使用变量的步骤：</a:t>
            </a:r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步：声明变量，即“根据数据类型在内存申请空间”</a:t>
            </a:r>
          </a:p>
          <a:p>
            <a:pPr lvl="1">
              <a:buFont typeface="Wingdings" pitchFamily="2" charset="2"/>
              <a:buNone/>
            </a:pPr>
            <a:endParaRPr lang="zh-CN" altLang="en-US" sz="2000" dirty="0"/>
          </a:p>
          <a:p>
            <a:pPr lvl="1">
              <a:buFont typeface="Wingdings" pitchFamily="2" charset="2"/>
              <a:buNone/>
            </a:pPr>
            <a:endParaRPr lang="zh-CN" altLang="en-US" sz="2000" dirty="0"/>
          </a:p>
          <a:p>
            <a:pPr lvl="1"/>
            <a:r>
              <a:rPr lang="zh-CN" altLang="en-US" dirty="0"/>
              <a:t>第二步：赋值，即“将数据存储至对应的内存空间”</a:t>
            </a:r>
          </a:p>
          <a:p>
            <a:pPr lvl="1"/>
            <a:endParaRPr lang="zh-CN" altLang="en-US" sz="2000" dirty="0"/>
          </a:p>
          <a:p>
            <a:pPr lvl="1">
              <a:buFont typeface="Wingdings" pitchFamily="2" charset="2"/>
              <a:buNone/>
            </a:pPr>
            <a:endParaRPr lang="zh-CN" altLang="en-US" sz="2000" dirty="0"/>
          </a:p>
          <a:p>
            <a:pPr lvl="1">
              <a:buFont typeface="Wingdings" pitchFamily="2" charset="2"/>
              <a:buNone/>
            </a:pPr>
            <a:r>
              <a:rPr lang="zh-CN" altLang="en-US" sz="2000" dirty="0"/>
              <a:t>       第一步和第二步可以合并</a:t>
            </a:r>
          </a:p>
          <a:p>
            <a:pPr lvl="1"/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dirty="0"/>
              <a:t>第三步：使用变量，即“取出数据使用 ”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gray">
          <a:xfrm>
            <a:off x="1546228" y="2585410"/>
            <a:ext cx="3020941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数据类型    变量名；               </a:t>
            </a:r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auto">
          <a:xfrm>
            <a:off x="5146677" y="2571744"/>
            <a:ext cx="2354281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money;</a:t>
            </a:r>
          </a:p>
        </p:txBody>
      </p:sp>
      <p:sp>
        <p:nvSpPr>
          <p:cNvPr id="498705" name="AutoShape 17"/>
          <p:cNvSpPr>
            <a:spLocks noChangeArrowheads="1"/>
          </p:cNvSpPr>
          <p:nvPr/>
        </p:nvSpPr>
        <p:spPr bwMode="gray">
          <a:xfrm>
            <a:off x="1546228" y="4140208"/>
            <a:ext cx="3020941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变量名 </a:t>
            </a:r>
            <a:r>
              <a:rPr lang="en-US" altLang="zh-CN" b="1" dirty="0"/>
              <a:t>= </a:t>
            </a:r>
            <a:r>
              <a:rPr lang="zh-CN" altLang="en-US" b="1" dirty="0"/>
              <a:t>数值；</a:t>
            </a:r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auto">
          <a:xfrm>
            <a:off x="5146677" y="4105827"/>
            <a:ext cx="2363739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 ;</a:t>
            </a:r>
          </a:p>
        </p:txBody>
      </p:sp>
      <p:sp>
        <p:nvSpPr>
          <p:cNvPr id="498707" name="AutoShape 19"/>
          <p:cNvSpPr>
            <a:spLocks noChangeArrowheads="1"/>
          </p:cNvSpPr>
          <p:nvPr/>
        </p:nvSpPr>
        <p:spPr bwMode="gray">
          <a:xfrm>
            <a:off x="1546228" y="5269549"/>
            <a:ext cx="2954336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数据类型    变量名</a:t>
            </a:r>
            <a:r>
              <a:rPr lang="en-US" altLang="zh-CN" b="1" dirty="0"/>
              <a:t>=</a:t>
            </a:r>
            <a:r>
              <a:rPr lang="zh-CN" altLang="en-US" b="1" dirty="0"/>
              <a:t>数值；               </a:t>
            </a:r>
          </a:p>
        </p:txBody>
      </p:sp>
      <p:sp>
        <p:nvSpPr>
          <p:cNvPr id="498708" name="AutoShape 20"/>
          <p:cNvSpPr>
            <a:spLocks noChangeArrowheads="1"/>
          </p:cNvSpPr>
          <p:nvPr/>
        </p:nvSpPr>
        <p:spPr bwMode="auto">
          <a:xfrm>
            <a:off x="5146677" y="5255883"/>
            <a:ext cx="2354281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6" grpId="0" animBg="1"/>
      <p:bldP spid="498698" grpId="0" animBg="1"/>
      <p:bldP spid="498705" grpId="0" animBg="1"/>
      <p:bldP spid="498706" grpId="0" animBg="1"/>
      <p:bldP spid="498707" grpId="0" animBg="1"/>
      <p:bldP spid="4987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数据类型举例</a:t>
            </a:r>
            <a:endParaRPr lang="en-US" altLang="zh-CN" b="1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输出</a:t>
            </a:r>
            <a:r>
              <a:rPr lang="en-US" altLang="zh-CN" sz="2400" dirty="0"/>
              <a:t>Java</a:t>
            </a:r>
            <a:r>
              <a:rPr lang="zh-CN" altLang="en-US" sz="2400" dirty="0"/>
              <a:t>课考试最高分：</a:t>
            </a:r>
            <a:r>
              <a:rPr lang="en-US" altLang="zh-CN" sz="2400" dirty="0"/>
              <a:t>98.5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输出最高分学员姓名：张三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输出最高分学员性别：男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41700" name="AutoShape 4"/>
          <p:cNvSpPr>
            <a:spLocks noChangeArrowheads="1"/>
          </p:cNvSpPr>
          <p:nvPr/>
        </p:nvSpPr>
        <p:spPr bwMode="auto">
          <a:xfrm>
            <a:off x="977900" y="2831967"/>
            <a:ext cx="7659688" cy="4053417"/>
          </a:xfrm>
          <a:prstGeom prst="roundRect">
            <a:avLst>
              <a:gd name="adj" fmla="val 13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TestType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 double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score = 98.5;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 char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sex = 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本次考试成绩最高分：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score);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最高分得主：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gray">
          <a:xfrm>
            <a:off x="4489459" y="4000504"/>
            <a:ext cx="1421915" cy="408623"/>
          </a:xfrm>
          <a:prstGeom prst="wedgeRoundRectCallout">
            <a:avLst>
              <a:gd name="adj1" fmla="val -49978"/>
              <a:gd name="adj2" fmla="val 50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单引号        </a:t>
            </a:r>
          </a:p>
        </p:txBody>
      </p:sp>
      <p:sp>
        <p:nvSpPr>
          <p:cNvPr id="541702" name="AutoShape 6"/>
          <p:cNvSpPr>
            <a:spLocks noChangeArrowheads="1"/>
          </p:cNvSpPr>
          <p:nvPr/>
        </p:nvSpPr>
        <p:spPr bwMode="gray">
          <a:xfrm>
            <a:off x="4786314" y="3429000"/>
            <a:ext cx="1421915" cy="408623"/>
          </a:xfrm>
          <a:prstGeom prst="wedgeRoundRectCallout">
            <a:avLst>
              <a:gd name="adj1" fmla="val 1636"/>
              <a:gd name="adj2" fmla="val 545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双引号        </a:t>
            </a:r>
          </a:p>
        </p:txBody>
      </p:sp>
      <p:sp>
        <p:nvSpPr>
          <p:cNvPr id="541704" name="AutoShape 8"/>
          <p:cNvSpPr>
            <a:spLocks noChangeArrowheads="1"/>
          </p:cNvSpPr>
          <p:nvPr/>
        </p:nvSpPr>
        <p:spPr bwMode="gray">
          <a:xfrm>
            <a:off x="6557989" y="5594368"/>
            <a:ext cx="1871267" cy="408623"/>
          </a:xfrm>
          <a:prstGeom prst="wedgeRoundRectCallout">
            <a:avLst>
              <a:gd name="adj1" fmla="val -2501"/>
              <a:gd name="adj2" fmla="val -554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连接输出信息    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V="1">
            <a:off x="4214810" y="3632200"/>
            <a:ext cx="571505" cy="825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571868" y="4154494"/>
            <a:ext cx="928694" cy="603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786578" y="5072074"/>
            <a:ext cx="571504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组合 10"/>
          <p:cNvGrpSpPr>
            <a:grpSpLocks/>
          </p:cNvGrpSpPr>
          <p:nvPr/>
        </p:nvGrpSpPr>
        <p:grpSpPr bwMode="auto">
          <a:xfrm>
            <a:off x="1785918" y="6309320"/>
            <a:ext cx="5819467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38"/>
            <p:cNvSpPr txBox="1">
              <a:spLocks noChangeArrowheads="1"/>
            </p:cNvSpPr>
            <p:nvPr/>
          </p:nvSpPr>
          <p:spPr bwMode="auto">
            <a:xfrm>
              <a:off x="4918457" y="5538802"/>
              <a:ext cx="25788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：不同类型变量存取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1" grpId="0" animBg="1"/>
      <p:bldP spid="541702" grpId="0" animBg="1"/>
      <p:bldP spid="5417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AutoShape 2"/>
          <p:cNvSpPr>
            <a:spLocks noChangeArrowheads="1"/>
          </p:cNvSpPr>
          <p:nvPr/>
        </p:nvSpPr>
        <p:spPr bwMode="auto">
          <a:xfrm>
            <a:off x="2338388" y="2786058"/>
            <a:ext cx="208915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2413000" y="2414588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首字母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30775" y="3000372"/>
            <a:ext cx="936625" cy="720725"/>
            <a:chOff x="2426" y="1842"/>
            <a:chExt cx="590" cy="454"/>
          </a:xfrm>
        </p:grpSpPr>
        <p:sp>
          <p:nvSpPr>
            <p:cNvPr id="500741" name="Line 5"/>
            <p:cNvSpPr>
              <a:spLocks noChangeShapeType="1"/>
            </p:cNvSpPr>
            <p:nvPr/>
          </p:nvSpPr>
          <p:spPr bwMode="auto">
            <a:xfrm>
              <a:off x="2426" y="2069"/>
              <a:ext cx="59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0742" name="Line 6"/>
            <p:cNvSpPr>
              <a:spLocks noChangeShapeType="1"/>
            </p:cNvSpPr>
            <p:nvPr/>
          </p:nvSpPr>
          <p:spPr bwMode="auto">
            <a:xfrm>
              <a:off x="2744" y="1842"/>
              <a:ext cx="0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00743" name="AutoShape 7"/>
          <p:cNvSpPr>
            <a:spLocks noChangeArrowheads="1"/>
          </p:cNvSpPr>
          <p:nvPr/>
        </p:nvSpPr>
        <p:spPr bwMode="auto">
          <a:xfrm>
            <a:off x="6372225" y="2607744"/>
            <a:ext cx="2160588" cy="1892826"/>
          </a:xfrm>
          <a:prstGeom prst="roundRect">
            <a:avLst>
              <a:gd name="adj" fmla="val 122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任意多的：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、数字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6589713" y="2214554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其余部分</a:t>
            </a:r>
          </a:p>
        </p:txBody>
      </p:sp>
      <p:sp>
        <p:nvSpPr>
          <p:cNvPr id="500745" name="AutoShape 9"/>
          <p:cNvSpPr>
            <a:spLocks noChangeArrowheads="1"/>
          </p:cNvSpPr>
          <p:nvPr/>
        </p:nvSpPr>
        <p:spPr bwMode="auto">
          <a:xfrm>
            <a:off x="684213" y="2786058"/>
            <a:ext cx="503237" cy="12207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量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47813" y="3286124"/>
            <a:ext cx="503237" cy="287338"/>
            <a:chOff x="975" y="1979"/>
            <a:chExt cx="317" cy="181"/>
          </a:xfrm>
        </p:grpSpPr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975" y="1979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975" y="2160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684213" y="3429000"/>
            <a:ext cx="720090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en-US" sz="2000" b="1" dirty="0"/>
          </a:p>
        </p:txBody>
      </p:sp>
      <p:sp>
        <p:nvSpPr>
          <p:cNvPr id="500750" name="AutoShape 14"/>
          <p:cNvSpPr>
            <a:spLocks noChangeArrowheads="1"/>
          </p:cNvSpPr>
          <p:nvPr/>
        </p:nvSpPr>
        <p:spPr bwMode="gray">
          <a:xfrm>
            <a:off x="468313" y="4643446"/>
            <a:ext cx="8353425" cy="102393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变量命名规范：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简短且能清楚地表明变量的作用，通常第一个单词的首字母小写，其后单词的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首字母大写。例如：</a:t>
            </a:r>
            <a:r>
              <a:rPr lang="en-US" altLang="zh-CN" b="1" dirty="0" err="1"/>
              <a:t>myScore</a:t>
            </a:r>
            <a:r>
              <a:rPr lang="en-US" altLang="zh-CN" b="1" dirty="0"/>
              <a:t> </a:t>
            </a:r>
          </a:p>
        </p:txBody>
      </p:sp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变量命名规则</a:t>
            </a:r>
            <a:r>
              <a:rPr lang="en-US" altLang="zh-CN" b="1" dirty="0"/>
              <a:t>2-1</a:t>
            </a:r>
            <a:endParaRPr lang="zh-CN" altLang="en-US" b="1" dirty="0"/>
          </a:p>
        </p:txBody>
      </p:sp>
      <p:sp>
        <p:nvSpPr>
          <p:cNvPr id="500753" name="Rectangle 17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15251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>
              <a:lnSpc>
                <a:spcPct val="90000"/>
              </a:lnSpc>
              <a:defRPr/>
            </a:pPr>
            <a:r>
              <a:rPr lang="en-US" altLang="zh-CN" dirty="0" err="1"/>
              <a:t>Java</a:t>
            </a:r>
            <a:r>
              <a:rPr lang="zh-CN" altLang="en-US" dirty="0" err="1"/>
              <a:t>语言中，变量命名要符合一定规则</a:t>
            </a:r>
          </a:p>
          <a:p>
            <a:pPr lvl="1">
              <a:defRPr/>
            </a:pPr>
            <a:r>
              <a:rPr lang="en-US" altLang="zh-CN" dirty="0" err="1" smtClean="0"/>
              <a:t>money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score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name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sex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285720" y="5886410"/>
            <a:ext cx="843709" cy="400110"/>
            <a:chOff x="3786182" y="3143248"/>
            <a:chExt cx="84370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22" name="AutoShape 11"/>
          <p:cNvSpPr>
            <a:spLocks noChangeArrowheads="1"/>
          </p:cNvSpPr>
          <p:nvPr/>
        </p:nvSpPr>
        <p:spPr bwMode="gray">
          <a:xfrm>
            <a:off x="1500167" y="6072206"/>
            <a:ext cx="6072229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实际开发时，为了易于维护，尽量使用有意义的变量名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5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0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变量命名规则</a:t>
            </a:r>
            <a:r>
              <a:rPr lang="en-US" altLang="zh-CN" b="1" dirty="0"/>
              <a:t>2-2</a:t>
            </a:r>
            <a:endParaRPr lang="zh-CN" altLang="en-US" b="1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检查下面这些是否是合法的变量名</a:t>
            </a:r>
          </a:p>
          <a:p>
            <a:pPr lvl="2">
              <a:buFontTx/>
              <a:buNone/>
            </a:pPr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838200" y="2990850"/>
            <a:ext cx="169545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principal</a:t>
            </a: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6067425" y="4073525"/>
            <a:ext cx="2033588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cost_price</a:t>
            </a: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auto">
          <a:xfrm>
            <a:off x="815975" y="5081588"/>
            <a:ext cx="173990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marks_3</a:t>
            </a: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auto">
          <a:xfrm>
            <a:off x="3287713" y="2924175"/>
            <a:ext cx="2055812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$lastname</a:t>
            </a: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auto">
          <a:xfrm>
            <a:off x="3779838" y="5081588"/>
            <a:ext cx="79375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auto">
          <a:xfrm>
            <a:off x="785813" y="4073525"/>
            <a:ext cx="1558925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123rate</a:t>
            </a:r>
          </a:p>
        </p:txBody>
      </p:sp>
      <p:sp>
        <p:nvSpPr>
          <p:cNvPr id="502794" name="AutoShape 10"/>
          <p:cNvSpPr>
            <a:spLocks noChangeArrowheads="1"/>
          </p:cNvSpPr>
          <p:nvPr/>
        </p:nvSpPr>
        <p:spPr bwMode="auto">
          <a:xfrm>
            <a:off x="3330575" y="4073525"/>
            <a:ext cx="205740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discount%</a:t>
            </a:r>
          </a:p>
        </p:txBody>
      </p:sp>
      <p:sp>
        <p:nvSpPr>
          <p:cNvPr id="502795" name="AutoShape 11"/>
          <p:cNvSpPr>
            <a:spLocks noChangeArrowheads="1"/>
          </p:cNvSpPr>
          <p:nvPr/>
        </p:nvSpPr>
        <p:spPr bwMode="auto">
          <a:xfrm>
            <a:off x="6048375" y="2924175"/>
            <a:ext cx="169545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zip code</a:t>
            </a:r>
          </a:p>
        </p:txBody>
      </p:sp>
      <p:sp>
        <p:nvSpPr>
          <p:cNvPr id="502796" name="AutoShape 12"/>
          <p:cNvSpPr>
            <a:spLocks noChangeArrowheads="1"/>
          </p:cNvSpPr>
          <p:nvPr/>
        </p:nvSpPr>
        <p:spPr bwMode="auto">
          <a:xfrm>
            <a:off x="5435600" y="5081588"/>
            <a:ext cx="884238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auto">
          <a:xfrm>
            <a:off x="7567613" y="5081588"/>
            <a:ext cx="612775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3286124"/>
            <a:ext cx="535259" cy="446049"/>
          </a:xfrm>
          <a:prstGeom prst="rect">
            <a:avLst/>
          </a:prstGeom>
          <a:noFill/>
        </p:spPr>
      </p:pic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0725" y="4500570"/>
            <a:ext cx="535259" cy="446049"/>
          </a:xfrm>
          <a:prstGeom prst="rect">
            <a:avLst/>
          </a:prstGeom>
          <a:noFill/>
        </p:spPr>
      </p:pic>
      <p:pic>
        <p:nvPicPr>
          <p:cNvPr id="2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429132"/>
            <a:ext cx="535259" cy="446049"/>
          </a:xfrm>
          <a:prstGeom prst="rect">
            <a:avLst/>
          </a:prstGeom>
          <a:noFill/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5357826"/>
            <a:ext cx="535259" cy="446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AutoShape 2"/>
          <p:cNvSpPr>
            <a:spLocks noChangeArrowheads="1"/>
          </p:cNvSpPr>
          <p:nvPr/>
        </p:nvSpPr>
        <p:spPr bwMode="auto">
          <a:xfrm>
            <a:off x="755650" y="1666498"/>
            <a:ext cx="7559675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Error1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String title;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title 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2738438" y="5483225"/>
            <a:ext cx="4976834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title;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 = "Java" ;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auto">
          <a:xfrm>
            <a:off x="2740025" y="4716463"/>
            <a:ext cx="5000625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 = "Java";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并赋值       </a:t>
            </a: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2285984" y="4724400"/>
            <a:ext cx="431800" cy="45511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2282812" y="5516563"/>
            <a:ext cx="431800" cy="45511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5651500" y="2565400"/>
            <a:ext cx="2655591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先声明变量并赋值，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然后才能使用                </a:t>
            </a:r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auto">
          <a:xfrm>
            <a:off x="3924300" y="3716338"/>
            <a:ext cx="1146741" cy="408623"/>
          </a:xfrm>
          <a:prstGeom prst="wedgeRoundRectCallout">
            <a:avLst>
              <a:gd name="adj1" fmla="val -3430"/>
              <a:gd name="adj2" fmla="val -546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04843" name="AutoShape 11"/>
          <p:cNvSpPr>
            <a:spLocks noChangeArrowheads="1"/>
          </p:cNvSpPr>
          <p:nvPr/>
        </p:nvSpPr>
        <p:spPr bwMode="auto">
          <a:xfrm>
            <a:off x="684213" y="5013325"/>
            <a:ext cx="1582737" cy="576263"/>
          </a:xfrm>
          <a:prstGeom prst="rightArrow">
            <a:avLst>
              <a:gd name="adj1" fmla="val 50000"/>
              <a:gd name="adj2" fmla="val 6866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正确做法        </a:t>
            </a:r>
            <a:endParaRPr lang="zh-CN" altLang="en-US" b="1" dirty="0"/>
          </a:p>
        </p:txBody>
      </p:sp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3714744" y="2786058"/>
            <a:ext cx="504825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48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3-1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14" name="图片 13" descr="Erro1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4714884"/>
            <a:ext cx="7550749" cy="1188720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8" name="直接箭头连接符 17"/>
          <p:cNvCxnSpPr>
            <a:endCxn id="504842" idx="4"/>
          </p:cNvCxnSpPr>
          <p:nvPr/>
        </p:nvCxnSpPr>
        <p:spPr>
          <a:xfrm rot="16200000" flipH="1">
            <a:off x="4059596" y="3298461"/>
            <a:ext cx="553956" cy="2435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571736" y="6215082"/>
            <a:ext cx="3151825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局部变量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title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可能尚未初始化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animBg="1"/>
      <p:bldP spid="504835" grpId="0" animBg="1"/>
      <p:bldP spid="504836" grpId="0" animBg="1"/>
      <p:bldP spid="504837" grpId="0" animBg="1"/>
      <p:bldP spid="504838" grpId="0" animBg="1"/>
      <p:bldP spid="504839" grpId="0" animBg="1"/>
      <p:bldP spid="504842" grpId="0" animBg="1"/>
      <p:bldP spid="504843" grpId="0" animBg="1"/>
      <p:bldP spid="504844" grpId="0" animBg="1"/>
      <p:bldP spid="20" grpId="0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2332044" y="4924439"/>
            <a:ext cx="3883030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变量</a:t>
            </a:r>
            <a:r>
              <a:rPr lang="zh-CN" altLang="en-US" b="1" dirty="0"/>
              <a:t>名不能以</a:t>
            </a:r>
            <a:r>
              <a:rPr lang="en-US" altLang="zh-CN" b="1" dirty="0"/>
              <a:t>%</a:t>
            </a:r>
            <a:r>
              <a:rPr lang="zh-CN" altLang="en-US" b="1" dirty="0"/>
              <a:t>开始                  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642910" y="1500174"/>
            <a:ext cx="7572428" cy="2252924"/>
          </a:xfrm>
          <a:prstGeom prst="roundRect">
            <a:avLst>
              <a:gd name="adj" fmla="val 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Error2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%hour = 18;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(%hour);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2000232" y="3143248"/>
            <a:ext cx="1146741" cy="408623"/>
          </a:xfrm>
          <a:prstGeom prst="wedgeRoundRectCallout">
            <a:avLst>
              <a:gd name="adj1" fmla="val -1548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1714480" y="2285992"/>
            <a:ext cx="792162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3-2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9" name="图片 8" descr="Erro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93" y="4555284"/>
            <a:ext cx="7550749" cy="1445484"/>
          </a:xfrm>
          <a:prstGeom prst="rect">
            <a:avLst/>
          </a:prstGeom>
        </p:spPr>
      </p:pic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571736" y="6215082"/>
            <a:ext cx="3876382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标记“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%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”上有语法错误，删除标记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3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rot="16200000" flipH="1">
            <a:off x="2071670" y="2857496"/>
            <a:ext cx="500066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/>
      <p:bldP spid="506885" grpId="0" animBg="1"/>
      <p:bldP spid="506886" grpId="0" animBg="1"/>
      <p:bldP spid="506887" grpId="0" animBg="1"/>
      <p:bldP spid="10" grpId="0" animBg="1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2"/>
          <p:cNvSpPr>
            <a:spLocks noChangeArrowheads="1"/>
          </p:cNvSpPr>
          <p:nvPr/>
        </p:nvSpPr>
        <p:spPr bwMode="auto">
          <a:xfrm>
            <a:off x="642910" y="1595060"/>
            <a:ext cx="7559675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Error3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2285984" y="3877633"/>
            <a:ext cx="38604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   声明两个同名变量导致编译错误</a:t>
            </a:r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2052638" y="5151449"/>
            <a:ext cx="2951162" cy="89897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5500695" y="5429264"/>
            <a:ext cx="2643205" cy="408623"/>
          </a:xfrm>
          <a:prstGeom prst="wedgeRoundRectCallout">
            <a:avLst>
              <a:gd name="adj1" fmla="val 50246"/>
              <a:gd name="adj2" fmla="val -433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程序区分大小写              </a:t>
            </a: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468313" y="5143512"/>
            <a:ext cx="1511300" cy="576262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正确方案        </a:t>
            </a:r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2214546" y="2285992"/>
            <a:ext cx="720725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2214546" y="2714620"/>
            <a:ext cx="720725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894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3-3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12" name="图片 11" descr="Erro3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46" y="4572008"/>
            <a:ext cx="7531730" cy="1217249"/>
          </a:xfrm>
          <a:prstGeom prst="rect">
            <a:avLst/>
          </a:prstGeom>
        </p:spPr>
      </p:pic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2809858" y="5429264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285984" y="6000771"/>
            <a:ext cx="2182008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局部变量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name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重复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/>
      <p:bldP spid="508931" grpId="0" animBg="1"/>
      <p:bldP spid="508932" grpId="0" animBg="1"/>
      <p:bldP spid="508933" grpId="0" animBg="1"/>
      <p:bldP spid="508936" grpId="0" animBg="1"/>
      <p:bldP spid="508937" grpId="0" animBg="1"/>
      <p:bldP spid="508938" grpId="0" animBg="1"/>
      <p:bldP spid="13" grpId="0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779488" y="3214686"/>
            <a:ext cx="7364412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使用变量存储以下</a:t>
            </a:r>
            <a:r>
              <a:rPr lang="en-US" altLang="zh-CN" sz="2800" b="1" dirty="0">
                <a:latin typeface="+mn-lt"/>
                <a:ea typeface="+mn-ea"/>
              </a:rPr>
              <a:t>MP3</a:t>
            </a:r>
            <a:r>
              <a:rPr lang="zh-CN" altLang="en-US" sz="2800" b="1" dirty="0">
                <a:latin typeface="+mn-lt"/>
                <a:ea typeface="+mn-ea"/>
              </a:rPr>
              <a:t>信息，并打印输出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400" b="1" dirty="0">
                <a:latin typeface="+mn-lt"/>
                <a:ea typeface="+mn-ea"/>
              </a:rPr>
              <a:t>品牌（</a:t>
            </a:r>
            <a:r>
              <a:rPr lang="en-US" altLang="zh-CN" sz="2400" b="1" dirty="0">
                <a:latin typeface="+mn-lt"/>
                <a:ea typeface="+mn-ea"/>
              </a:rPr>
              <a:t>brand</a:t>
            </a:r>
            <a:r>
              <a:rPr lang="zh-CN" altLang="en-US" sz="2400" b="1" dirty="0">
                <a:latin typeface="+mn-lt"/>
                <a:ea typeface="+mn-ea"/>
              </a:rPr>
              <a:t>）：爱国者</a:t>
            </a:r>
            <a:r>
              <a:rPr lang="en-US" altLang="zh-CN" sz="2400" b="1" dirty="0">
                <a:latin typeface="+mn-lt"/>
                <a:ea typeface="+mn-ea"/>
              </a:rPr>
              <a:t>F928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400" b="1" dirty="0">
                <a:latin typeface="+mn-lt"/>
                <a:ea typeface="+mn-ea"/>
              </a:rPr>
              <a:t>重量（</a:t>
            </a:r>
            <a:r>
              <a:rPr lang="en-US" altLang="zh-CN" sz="2400" b="1" dirty="0">
                <a:latin typeface="+mn-lt"/>
                <a:ea typeface="+mn-ea"/>
              </a:rPr>
              <a:t>weight</a:t>
            </a:r>
            <a:r>
              <a:rPr lang="zh-CN" altLang="en-US" sz="2400" b="1" dirty="0">
                <a:latin typeface="+mn-lt"/>
                <a:ea typeface="+mn-ea"/>
              </a:rPr>
              <a:t>）：</a:t>
            </a:r>
            <a:r>
              <a:rPr lang="en-US" altLang="zh-CN" sz="2400" b="1" dirty="0">
                <a:latin typeface="+mn-lt"/>
                <a:ea typeface="+mn-ea"/>
              </a:rPr>
              <a:t>12.4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400" b="1" dirty="0">
                <a:latin typeface="+mn-lt"/>
                <a:ea typeface="+mn-ea"/>
              </a:rPr>
              <a:t>电池类型（</a:t>
            </a:r>
            <a:r>
              <a:rPr lang="en-US" altLang="zh-CN" sz="2400" b="1" dirty="0">
                <a:latin typeface="+mn-lt"/>
                <a:ea typeface="+mn-ea"/>
              </a:rPr>
              <a:t>type</a:t>
            </a:r>
            <a:r>
              <a:rPr lang="zh-CN" altLang="en-US" sz="2400" b="1" dirty="0">
                <a:latin typeface="+mn-lt"/>
                <a:ea typeface="+mn-ea"/>
              </a:rPr>
              <a:t>）：内置锂电池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400" b="1" dirty="0">
                <a:latin typeface="+mn-lt"/>
                <a:ea typeface="+mn-ea"/>
              </a:rPr>
              <a:t>价格（</a:t>
            </a:r>
            <a:r>
              <a:rPr lang="en-US" altLang="zh-CN" sz="2400" b="1" dirty="0">
                <a:latin typeface="+mn-lt"/>
                <a:ea typeface="+mn-ea"/>
              </a:rPr>
              <a:t>price</a:t>
            </a:r>
            <a:r>
              <a:rPr lang="zh-CN" altLang="en-US" sz="2400" b="1" dirty="0">
                <a:latin typeface="+mn-lt"/>
                <a:ea typeface="+mn-ea"/>
              </a:rPr>
              <a:t>）：</a:t>
            </a:r>
            <a:r>
              <a:rPr lang="en-US" altLang="zh-CN" sz="2400" b="1" dirty="0">
                <a:latin typeface="+mn-lt"/>
                <a:ea typeface="+mn-ea"/>
              </a:rPr>
              <a:t>499    </a:t>
            </a: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ea typeface="宋体" pitchFamily="2" charset="-122"/>
              </a:rPr>
              <a:t>    </a:t>
            </a:r>
          </a:p>
        </p:txBody>
      </p:sp>
      <p:sp>
        <p:nvSpPr>
          <p:cNvPr id="5109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小结</a:t>
            </a:r>
            <a:endParaRPr lang="en-US" altLang="zh-CN" b="1" dirty="0"/>
          </a:p>
        </p:txBody>
      </p:sp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定义变量有哪两种方式？</a:t>
            </a:r>
            <a:endParaRPr lang="zh-CN" altLang="en-US" sz="2400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68851" y="2786058"/>
            <a:ext cx="1502753" cy="400110"/>
            <a:chOff x="6641147" y="5088888"/>
            <a:chExt cx="1502753" cy="400110"/>
          </a:xfrm>
        </p:grpSpPr>
        <p:pic>
          <p:nvPicPr>
            <p:cNvPr id="12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7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回顾与作业点评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纠正代码中的错误，输出“早上好！”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说出开发</a:t>
            </a:r>
            <a:r>
              <a:rPr lang="en-US" altLang="zh-CN" dirty="0"/>
              <a:t>Java</a:t>
            </a:r>
            <a:r>
              <a:rPr lang="zh-CN" altLang="en-US" dirty="0"/>
              <a:t>程序的步骤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介绍</a:t>
            </a:r>
            <a:r>
              <a:rPr lang="en-US" altLang="zh-CN" dirty="0"/>
              <a:t>Java</a:t>
            </a:r>
            <a:r>
              <a:rPr lang="zh-CN" altLang="en-US" dirty="0"/>
              <a:t>常用的两种注释类型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说</a:t>
            </a:r>
            <a:r>
              <a:rPr lang="zh-CN" altLang="en-US"/>
              <a:t>出</a:t>
            </a:r>
            <a:r>
              <a:rPr lang="zh-CN" altLang="en-US" smtClean="0"/>
              <a:t>使用</a:t>
            </a:r>
            <a:r>
              <a:rPr lang="en-US" altLang="zh-CN" smtClean="0"/>
              <a:t>Eclipse</a:t>
            </a:r>
            <a:r>
              <a:rPr lang="zh-CN" altLang="en-US" dirty="0"/>
              <a:t>开发</a:t>
            </a:r>
            <a:r>
              <a:rPr lang="en-US" altLang="zh-CN" dirty="0"/>
              <a:t>Java</a:t>
            </a:r>
            <a:r>
              <a:rPr lang="zh-CN" altLang="en-US" dirty="0"/>
              <a:t>程序的步骤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1711325" y="2071678"/>
            <a:ext cx="651510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</a:p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main(String[ ]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早上好！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marL="0" lvl="1"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2500298" y="1643050"/>
            <a:ext cx="85205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static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3200403" y="3571876"/>
            <a:ext cx="2813287" cy="408623"/>
          </a:xfrm>
          <a:prstGeom prst="wedgeRoundRectCallout">
            <a:avLst>
              <a:gd name="adj1" fmla="val 343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System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的首字母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要大写</a:t>
            </a:r>
          </a:p>
        </p:txBody>
      </p:sp>
      <p:sp>
        <p:nvSpPr>
          <p:cNvPr id="531465" name="Rectangle 9"/>
          <p:cNvSpPr>
            <a:spLocks noChangeArrowheads="1"/>
          </p:cNvSpPr>
          <p:nvPr/>
        </p:nvSpPr>
        <p:spPr bwMode="auto">
          <a:xfrm>
            <a:off x="2571736" y="2827338"/>
            <a:ext cx="865187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31473" name="AutoShape 17"/>
          <p:cNvSpPr>
            <a:spLocks noChangeArrowheads="1"/>
          </p:cNvSpPr>
          <p:nvPr/>
        </p:nvSpPr>
        <p:spPr bwMode="auto">
          <a:xfrm>
            <a:off x="6227763" y="3429000"/>
            <a:ext cx="916005" cy="408623"/>
          </a:xfrm>
          <a:prstGeom prst="wedgeRoundRectCallout">
            <a:avLst>
              <a:gd name="adj1" fmla="val -210"/>
              <a:gd name="adj2" fmla="val -540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缺少；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71406" y="4214818"/>
            <a:ext cx="958752" cy="430730"/>
            <a:chOff x="3643306" y="2500357"/>
            <a:chExt cx="958752" cy="430730"/>
          </a:xfrm>
        </p:grpSpPr>
        <p:pic>
          <p:nvPicPr>
            <p:cNvPr id="1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9" name="直接箭头连接符 18"/>
          <p:cNvCxnSpPr>
            <a:endCxn id="531462" idx="2"/>
          </p:cNvCxnSpPr>
          <p:nvPr/>
        </p:nvCxnSpPr>
        <p:spPr>
          <a:xfrm rot="16200000" flipV="1">
            <a:off x="2665686" y="2310091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14612" y="3214686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29322" y="3071810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animBg="1"/>
      <p:bldP spid="531462" grpId="0" animBg="1"/>
      <p:bldP spid="531464" grpId="0" animBg="1"/>
      <p:bldP spid="531465" grpId="0" animBg="1"/>
      <p:bldP spid="5314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684213" y="2636838"/>
            <a:ext cx="5476875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王浩成绩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904875" y="5229225"/>
            <a:ext cx="6810375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  =  wangScore;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将右边的值给左边的变量</a:t>
            </a: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2360613" y="5157788"/>
            <a:ext cx="287337" cy="576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V="1">
            <a:off x="2268538" y="3357563"/>
            <a:ext cx="1871662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2627313" y="2997200"/>
            <a:ext cx="1584325" cy="2159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2009" name="AutoShape 9"/>
          <p:cNvSpPr>
            <a:spLocks noChangeArrowheads="1"/>
          </p:cNvSpPr>
          <p:nvPr/>
        </p:nvSpPr>
        <p:spPr bwMode="gray">
          <a:xfrm>
            <a:off x="4211638" y="3141663"/>
            <a:ext cx="183041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赋值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运算符       </a:t>
            </a:r>
          </a:p>
        </p:txBody>
      </p:sp>
      <p:sp>
        <p:nvSpPr>
          <p:cNvPr id="512011" name="AutoShape 11"/>
          <p:cNvSpPr>
            <a:spLocks noChangeArrowheads="1"/>
          </p:cNvSpPr>
          <p:nvPr/>
        </p:nvSpPr>
        <p:spPr bwMode="gray">
          <a:xfrm>
            <a:off x="6516688" y="2708275"/>
            <a:ext cx="62708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gray">
          <a:xfrm>
            <a:off x="6572264" y="3929066"/>
            <a:ext cx="64294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7524750" y="2781300"/>
            <a:ext cx="14398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wangScore</a:t>
            </a:r>
          </a:p>
        </p:txBody>
      </p:sp>
      <p:sp>
        <p:nvSpPr>
          <p:cNvPr id="512014" name="Text Box 14"/>
          <p:cNvSpPr txBox="1">
            <a:spLocks noChangeArrowheads="1"/>
          </p:cNvSpPr>
          <p:nvPr/>
        </p:nvSpPr>
        <p:spPr bwMode="auto">
          <a:xfrm>
            <a:off x="7451725" y="3789363"/>
            <a:ext cx="1512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zhangScore</a:t>
            </a:r>
          </a:p>
        </p:txBody>
      </p:sp>
      <p:sp>
        <p:nvSpPr>
          <p:cNvPr id="512015" name="Text Box 15"/>
          <p:cNvSpPr txBox="1">
            <a:spLocks noChangeArrowheads="1"/>
          </p:cNvSpPr>
          <p:nvPr/>
        </p:nvSpPr>
        <p:spPr bwMode="auto">
          <a:xfrm>
            <a:off x="6429388" y="2776535"/>
            <a:ext cx="7921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6494482" y="3990981"/>
            <a:ext cx="7921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80</a:t>
            </a: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6084888" y="3284538"/>
            <a:ext cx="431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/>
              <a:t>副本</a:t>
            </a:r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2197100" y="4254500"/>
            <a:ext cx="1146741" cy="408623"/>
          </a:xfrm>
          <a:prstGeom prst="wedgeRoundRectCallout">
            <a:avLst>
              <a:gd name="adj1" fmla="val -2286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755650" y="3429000"/>
            <a:ext cx="3024188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202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赋值运算符</a:t>
            </a:r>
            <a:r>
              <a:rPr lang="en-US" altLang="zh-CN" b="1" dirty="0"/>
              <a:t>2-1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12026" name="Rectangle 26"/>
          <p:cNvSpPr>
            <a:spLocks noChangeArrowheads="1"/>
          </p:cNvSpPr>
          <p:nvPr/>
        </p:nvSpPr>
        <p:spPr bwMode="auto">
          <a:xfrm>
            <a:off x="796951" y="1285860"/>
            <a:ext cx="748982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学员</a:t>
            </a:r>
            <a:r>
              <a:rPr lang="zh-CN" altLang="en-US" sz="2800" b="1" dirty="0">
                <a:latin typeface="+mn-lt"/>
                <a:ea typeface="+mn-ea"/>
              </a:rPr>
              <a:t>王浩的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成绩是</a:t>
            </a:r>
            <a:r>
              <a:rPr lang="en-US" altLang="zh-CN" sz="2800" b="1" dirty="0">
                <a:latin typeface="+mn-lt"/>
                <a:ea typeface="+mn-ea"/>
              </a:rPr>
              <a:t>80</a:t>
            </a:r>
            <a:r>
              <a:rPr lang="zh-CN" altLang="en-US" sz="2800" b="1" dirty="0">
                <a:latin typeface="+mn-lt"/>
                <a:ea typeface="+mn-ea"/>
              </a:rPr>
              <a:t>分，学员张萌的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成绩与王浩的相同，输出张萌的成绩</a:t>
            </a:r>
            <a:endParaRPr lang="en-GB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Freeform 12"/>
          <p:cNvSpPr>
            <a:spLocks/>
          </p:cNvSpPr>
          <p:nvPr/>
        </p:nvSpPr>
        <p:spPr bwMode="auto">
          <a:xfrm rot="5400000" flipV="1">
            <a:off x="123056" y="4020292"/>
            <a:ext cx="1539774" cy="1214446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333614" y="3786190"/>
            <a:ext cx="52387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 rot="5400000" flipV="1">
            <a:off x="6357950" y="3214686"/>
            <a:ext cx="857256" cy="571504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04" grpId="0" animBg="1"/>
      <p:bldP spid="512005" grpId="0" animBg="1"/>
      <p:bldP spid="512007" grpId="0" animBg="1"/>
      <p:bldP spid="512008" grpId="0" animBg="1"/>
      <p:bldP spid="512009" grpId="0" animBg="1"/>
      <p:bldP spid="512011" grpId="0" animBg="1"/>
      <p:bldP spid="512012" grpId="0" animBg="1"/>
      <p:bldP spid="512013" grpId="0"/>
      <p:bldP spid="512014" grpId="0"/>
      <p:bldP spid="512015" grpId="0"/>
      <p:bldP spid="512016" grpId="0"/>
      <p:bldP spid="512017" grpId="0"/>
      <p:bldP spid="512019" grpId="0" animBg="1"/>
      <p:bldP spid="512021" grpId="0" animBg="1"/>
      <p:bldP spid="25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AutoShape 2"/>
          <p:cNvSpPr>
            <a:spLocks noChangeArrowheads="1"/>
          </p:cNvSpPr>
          <p:nvPr/>
        </p:nvSpPr>
        <p:spPr bwMode="auto">
          <a:xfrm>
            <a:off x="900113" y="2060575"/>
            <a:ext cx="3384550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变量名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表达式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900113" y="3429000"/>
            <a:ext cx="5038725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     =       ( b    +    3 )      +      ( b    –    1 )</a:t>
            </a:r>
          </a:p>
        </p:txBody>
      </p:sp>
      <p:sp>
        <p:nvSpPr>
          <p:cNvPr id="514054" name="Oval 6"/>
          <p:cNvSpPr>
            <a:spLocks noChangeArrowheads="1"/>
          </p:cNvSpPr>
          <p:nvPr/>
        </p:nvSpPr>
        <p:spPr bwMode="auto">
          <a:xfrm>
            <a:off x="1857356" y="3409715"/>
            <a:ext cx="1655762" cy="519351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55" name="Oval 7"/>
          <p:cNvSpPr>
            <a:spLocks noChangeArrowheads="1"/>
          </p:cNvSpPr>
          <p:nvPr/>
        </p:nvSpPr>
        <p:spPr bwMode="auto">
          <a:xfrm>
            <a:off x="3929058" y="3409715"/>
            <a:ext cx="1727200" cy="519351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56" name="AutoShape 8"/>
          <p:cNvSpPr>
            <a:spLocks/>
          </p:cNvSpPr>
          <p:nvPr/>
        </p:nvSpPr>
        <p:spPr bwMode="auto">
          <a:xfrm rot="16200000" flipH="1">
            <a:off x="2397106" y="3394075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gray">
          <a:xfrm>
            <a:off x="2000232" y="4545012"/>
            <a:ext cx="1295400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表达式        </a:t>
            </a:r>
            <a:endParaRPr lang="zh-CN" altLang="en-US" b="1" dirty="0"/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gray">
          <a:xfrm>
            <a:off x="4276732" y="4545012"/>
            <a:ext cx="1223962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表达式          </a:t>
            </a:r>
            <a:endParaRPr lang="zh-CN" altLang="en-US" b="1" dirty="0"/>
          </a:p>
        </p:txBody>
      </p:sp>
      <p:sp>
        <p:nvSpPr>
          <p:cNvPr id="514059" name="AutoShape 11"/>
          <p:cNvSpPr>
            <a:spLocks/>
          </p:cNvSpPr>
          <p:nvPr/>
        </p:nvSpPr>
        <p:spPr bwMode="auto">
          <a:xfrm rot="16200000" flipH="1">
            <a:off x="4611684" y="3384557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60" name="AutoShape 12"/>
          <p:cNvSpPr>
            <a:spLocks/>
          </p:cNvSpPr>
          <p:nvPr/>
        </p:nvSpPr>
        <p:spPr bwMode="auto">
          <a:xfrm rot="16200000" flipH="1">
            <a:off x="3443267" y="2997201"/>
            <a:ext cx="504825" cy="4248150"/>
          </a:xfrm>
          <a:prstGeom prst="rightBrace">
            <a:avLst>
              <a:gd name="adj1" fmla="val 7012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4061" name="AutoShape 13"/>
          <p:cNvSpPr>
            <a:spLocks noChangeArrowheads="1"/>
          </p:cNvSpPr>
          <p:nvPr/>
        </p:nvSpPr>
        <p:spPr bwMode="gray">
          <a:xfrm>
            <a:off x="3214678" y="5445125"/>
            <a:ext cx="938211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表达式           </a:t>
            </a:r>
            <a:endParaRPr lang="zh-CN" altLang="en-US" b="1" dirty="0"/>
          </a:p>
        </p:txBody>
      </p:sp>
      <p:sp>
        <p:nvSpPr>
          <p:cNvPr id="51406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赋值运算符</a:t>
            </a:r>
            <a:r>
              <a:rPr lang="en-US" altLang="zh-CN" b="1" dirty="0"/>
              <a:t>2-2</a:t>
            </a:r>
          </a:p>
        </p:txBody>
      </p:sp>
      <p:sp>
        <p:nvSpPr>
          <p:cNvPr id="514062" name="Rectangle 1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9575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GB" dirty="0"/>
              <a:t>赋值运算符</a:t>
            </a:r>
            <a:endParaRPr lang="en-GB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14063" name="Rectangle 15"/>
          <p:cNvSpPr>
            <a:spLocks noChangeArrowheads="1"/>
          </p:cNvSpPr>
          <p:nvPr/>
        </p:nvSpPr>
        <p:spPr bwMode="auto">
          <a:xfrm>
            <a:off x="785786" y="2708275"/>
            <a:ext cx="74152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GB" sz="2800" b="1" dirty="0">
                <a:latin typeface="+mn-lt"/>
                <a:ea typeface="+mn-ea"/>
              </a:rPr>
              <a:t>表达式举例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14070" name="AutoShape 22"/>
          <p:cNvSpPr>
            <a:spLocks noChangeArrowheads="1"/>
          </p:cNvSpPr>
          <p:nvPr/>
        </p:nvSpPr>
        <p:spPr bwMode="auto">
          <a:xfrm>
            <a:off x="714348" y="5949950"/>
            <a:ext cx="6732588" cy="5762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表达式就是符号（如加号、减号）与操作数（如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3</a:t>
            </a:r>
            <a:r>
              <a:rPr lang="zh-CN" altLang="en-US" b="1" dirty="0"/>
              <a:t>等）的组合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71406" y="872998"/>
            <a:ext cx="1000132" cy="40011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 animBg="1"/>
      <p:bldP spid="514053" grpId="0" animBg="1"/>
      <p:bldP spid="514054" grpId="0" animBg="1"/>
      <p:bldP spid="514055" grpId="0" animBg="1"/>
      <p:bldP spid="514056" grpId="0" animBg="1"/>
      <p:bldP spid="514057" grpId="0" animBg="1"/>
      <p:bldP spid="514058" grpId="0" animBg="1"/>
      <p:bldP spid="514059" grpId="0" animBg="1"/>
      <p:bldP spid="514060" grpId="0" animBg="1"/>
      <p:bldP spid="514061" grpId="0" animBg="1"/>
      <p:bldP spid="514062" grpId="0" build="p"/>
      <p:bldP spid="514063" grpId="0"/>
      <p:bldP spid="5140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5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算术运算符</a:t>
            </a:r>
            <a:r>
              <a:rPr lang="en-US" altLang="zh-CN" b="1" dirty="0"/>
              <a:t>3-1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基本的算术运算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400" dirty="0" smtClean="0"/>
              <a:t>5</a:t>
            </a:r>
            <a:r>
              <a:rPr lang="zh-CN" altLang="en-US" sz="2400" dirty="0"/>
              <a:t>、从控制台输入学员王浩</a:t>
            </a:r>
            <a:r>
              <a:rPr lang="en-US" altLang="zh-CN" sz="2400" dirty="0"/>
              <a:t>3</a:t>
            </a:r>
            <a:r>
              <a:rPr lang="zh-CN" altLang="en-US" sz="2400" dirty="0"/>
              <a:t>门课程成绩，编写程序实现</a:t>
            </a:r>
          </a:p>
          <a:p>
            <a:pPr>
              <a:buNone/>
            </a:pPr>
            <a:r>
              <a:rPr lang="zh-CN" altLang="en-US" sz="2400" dirty="0"/>
              <a:t>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Java</a:t>
            </a:r>
            <a:r>
              <a:rPr lang="zh-CN" altLang="en-US" sz="2400" dirty="0"/>
              <a:t>课和</a:t>
            </a:r>
            <a:r>
              <a:rPr lang="en-US" altLang="zh-CN" sz="2400" dirty="0"/>
              <a:t>SQL</a:t>
            </a:r>
            <a:r>
              <a:rPr lang="zh-CN" altLang="en-US" sz="2400" dirty="0"/>
              <a:t>课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分数</a:t>
            </a:r>
            <a:r>
              <a:rPr lang="zh-CN" altLang="en-US" sz="2400" dirty="0"/>
              <a:t>之差</a:t>
            </a:r>
          </a:p>
          <a:p>
            <a:pPr>
              <a:buNone/>
            </a:pPr>
            <a:r>
              <a:rPr lang="zh-CN" altLang="en-US" sz="2400" dirty="0"/>
              <a:t>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3</a:t>
            </a:r>
            <a:r>
              <a:rPr lang="zh-CN" altLang="en-US" sz="2400" dirty="0"/>
              <a:t>门课的平均分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3348038" y="2130409"/>
            <a:ext cx="5472112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gray">
          <a:xfrm>
            <a:off x="3837901" y="1211246"/>
            <a:ext cx="948413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</a:p>
        </p:txBody>
      </p:sp>
      <p:sp>
        <p:nvSpPr>
          <p:cNvPr id="517127" name="AutoShape 7"/>
          <p:cNvSpPr>
            <a:spLocks noChangeArrowheads="1"/>
          </p:cNvSpPr>
          <p:nvPr/>
        </p:nvSpPr>
        <p:spPr bwMode="gray">
          <a:xfrm>
            <a:off x="7338867" y="1181084"/>
            <a:ext cx="948413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</a:p>
        </p:txBody>
      </p:sp>
      <p:sp>
        <p:nvSpPr>
          <p:cNvPr id="517128" name="Oval 8"/>
          <p:cNvSpPr>
            <a:spLocks noChangeArrowheads="1"/>
          </p:cNvSpPr>
          <p:nvPr/>
        </p:nvSpPr>
        <p:spPr bwMode="gray">
          <a:xfrm>
            <a:off x="5344267" y="1071546"/>
            <a:ext cx="1254773" cy="580032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运算符</a:t>
            </a:r>
          </a:p>
        </p:txBody>
      </p:sp>
      <p:sp>
        <p:nvSpPr>
          <p:cNvPr id="517134" name="AutoShape 14"/>
          <p:cNvSpPr>
            <a:spLocks noChangeArrowheads="1"/>
          </p:cNvSpPr>
          <p:nvPr/>
        </p:nvSpPr>
        <p:spPr bwMode="auto">
          <a:xfrm rot="5400000">
            <a:off x="5773679" y="1502226"/>
            <a:ext cx="431800" cy="824565"/>
          </a:xfrm>
          <a:prstGeom prst="rightArrow">
            <a:avLst>
              <a:gd name="adj1" fmla="val 50000"/>
              <a:gd name="adj2" fmla="val 272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pic>
        <p:nvPicPr>
          <p:cNvPr id="17" name="图片 16" descr="计算成绩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71942"/>
            <a:ext cx="4412529" cy="2396460"/>
          </a:xfrm>
          <a:prstGeom prst="rect">
            <a:avLst/>
          </a:prstGeom>
        </p:spPr>
      </p:pic>
      <p:grpSp>
        <p:nvGrpSpPr>
          <p:cNvPr id="2" name="组合 17"/>
          <p:cNvGrpSpPr/>
          <p:nvPr/>
        </p:nvGrpSpPr>
        <p:grpSpPr>
          <a:xfrm>
            <a:off x="71406" y="2786058"/>
            <a:ext cx="986586" cy="422603"/>
            <a:chOff x="1000100" y="1173499"/>
            <a:chExt cx="986586" cy="422603"/>
          </a:xfrm>
        </p:grpSpPr>
        <p:pic>
          <p:nvPicPr>
            <p:cNvPr id="1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加号 20"/>
          <p:cNvSpPr/>
          <p:nvPr/>
        </p:nvSpPr>
        <p:spPr bwMode="auto">
          <a:xfrm>
            <a:off x="3857620" y="2000240"/>
            <a:ext cx="714380" cy="71438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减号 21"/>
          <p:cNvSpPr/>
          <p:nvPr/>
        </p:nvSpPr>
        <p:spPr bwMode="auto">
          <a:xfrm>
            <a:off x="4786314" y="2143116"/>
            <a:ext cx="857256" cy="428628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乘号 22"/>
          <p:cNvSpPr/>
          <p:nvPr/>
        </p:nvSpPr>
        <p:spPr bwMode="auto">
          <a:xfrm>
            <a:off x="6215074" y="2071678"/>
            <a:ext cx="785818" cy="57150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除号 23"/>
          <p:cNvSpPr/>
          <p:nvPr/>
        </p:nvSpPr>
        <p:spPr bwMode="auto">
          <a:xfrm>
            <a:off x="7429520" y="2071678"/>
            <a:ext cx="785818" cy="571504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107950" y="785794"/>
            <a:ext cx="8904288" cy="6041472"/>
          </a:xfrm>
          <a:prstGeom prst="roundRect">
            <a:avLst>
              <a:gd name="adj" fmla="val 29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ScoreStat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    //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省略接收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分数差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平均分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省略输出成绩单代码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java -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课的成绩差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的成绩差：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+ java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/ 3;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计算平均分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门课的平均分是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input.close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928662" y="4429132"/>
            <a:ext cx="5500726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928662" y="5143512"/>
            <a:ext cx="464347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算术运算符</a:t>
            </a:r>
            <a:r>
              <a:rPr lang="en-US" altLang="zh-CN" b="1" dirty="0"/>
              <a:t>3-2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928662" y="1928802"/>
            <a:ext cx="4751387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142844" y="857232"/>
            <a:ext cx="316865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1227" name="AutoShape 11"/>
          <p:cNvSpPr>
            <a:spLocks noChangeArrowheads="1"/>
          </p:cNvSpPr>
          <p:nvPr/>
        </p:nvSpPr>
        <p:spPr bwMode="auto">
          <a:xfrm>
            <a:off x="5143504" y="1071546"/>
            <a:ext cx="2376487" cy="408623"/>
          </a:xfrm>
          <a:prstGeom prst="wedgeRoundRectCallout">
            <a:avLst>
              <a:gd name="adj1" fmla="val -49959"/>
              <a:gd name="adj2" fmla="val 114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Scanner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类路径</a:t>
            </a:r>
          </a:p>
        </p:txBody>
      </p:sp>
      <p:sp>
        <p:nvSpPr>
          <p:cNvPr id="521228" name="AutoShape 12"/>
          <p:cNvSpPr>
            <a:spLocks noChangeArrowheads="1"/>
          </p:cNvSpPr>
          <p:nvPr/>
        </p:nvSpPr>
        <p:spPr bwMode="auto">
          <a:xfrm>
            <a:off x="6372225" y="2420938"/>
            <a:ext cx="2376488" cy="776383"/>
          </a:xfrm>
          <a:prstGeom prst="wedgeRoundRectCallout">
            <a:avLst>
              <a:gd name="adj1" fmla="val -49618"/>
              <a:gd name="adj2" fmla="val 195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通过键盘的输入得到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kern="0" dirty="0">
                <a:solidFill>
                  <a:schemeClr val="bg1"/>
                </a:solidFill>
                <a:latin typeface="Arial"/>
                <a:ea typeface="黑体"/>
              </a:rPr>
              <a:t>STB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的成绩 </a:t>
            </a:r>
          </a:p>
        </p:txBody>
      </p:sp>
      <p:sp>
        <p:nvSpPr>
          <p:cNvPr id="521230" name="AutoShape 14"/>
          <p:cNvSpPr>
            <a:spLocks noChangeArrowheads="1"/>
          </p:cNvSpPr>
          <p:nvPr/>
        </p:nvSpPr>
        <p:spPr bwMode="auto">
          <a:xfrm>
            <a:off x="6300788" y="3789363"/>
            <a:ext cx="2376487" cy="408623"/>
          </a:xfrm>
          <a:prstGeom prst="wedgeRoundRectCallout">
            <a:avLst>
              <a:gd name="adj1" fmla="val 2467"/>
              <a:gd name="adj2" fmla="val 473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计算成绩差和平均分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428992" y="1071546"/>
            <a:ext cx="171451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786446" y="2643182"/>
            <a:ext cx="57150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786446" y="4143380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5" name="组合 10"/>
          <p:cNvGrpSpPr>
            <a:grpSpLocks/>
          </p:cNvGrpSpPr>
          <p:nvPr/>
        </p:nvGrpSpPr>
        <p:grpSpPr bwMode="auto">
          <a:xfrm>
            <a:off x="1785918" y="6215082"/>
            <a:ext cx="5819467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38"/>
            <p:cNvSpPr txBox="1">
              <a:spLocks noChangeArrowheads="1"/>
            </p:cNvSpPr>
            <p:nvPr/>
          </p:nvSpPr>
          <p:spPr bwMode="auto">
            <a:xfrm>
              <a:off x="4918457" y="5538802"/>
              <a:ext cx="2399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：使用算术运算符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20" grpId="0" animBg="1"/>
      <p:bldP spid="521221" grpId="0" animBg="1"/>
      <p:bldP spid="521225" grpId="0" animBg="1"/>
      <p:bldP spid="521226" grpId="0" animBg="1"/>
      <p:bldP spid="521227" grpId="0" animBg="1"/>
      <p:bldP spid="521228" grpId="0" animBg="1"/>
      <p:bldP spid="5212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AutoShape 2"/>
          <p:cNvSpPr>
            <a:spLocks noChangeArrowheads="1"/>
          </p:cNvSpPr>
          <p:nvPr/>
        </p:nvSpPr>
        <p:spPr bwMode="auto">
          <a:xfrm>
            <a:off x="715967" y="1785926"/>
            <a:ext cx="8285189" cy="44135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num1 = 5;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num2 = 2;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 = num1 % num2;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b = num1 / num2;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% " + num2 + "= " + a);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/ " + num2 + " = " + b);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num1++;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num2- -;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("num1 = " + num1);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("num2 = " + num2);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0195" name="AutoShape 3"/>
          <p:cNvSpPr>
            <a:spLocks noChangeArrowheads="1"/>
          </p:cNvSpPr>
          <p:nvPr/>
        </p:nvSpPr>
        <p:spPr bwMode="gray">
          <a:xfrm>
            <a:off x="7161215" y="2571744"/>
            <a:ext cx="1176159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5 % 2= 1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5 / 2 = 2</a:t>
            </a:r>
          </a:p>
        </p:txBody>
      </p:sp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算术运算符</a:t>
            </a:r>
            <a:r>
              <a:rPr lang="en-US" altLang="zh-CN" b="1" dirty="0"/>
              <a:t>3-3</a:t>
            </a:r>
          </a:p>
        </p:txBody>
      </p:sp>
      <p:sp>
        <p:nvSpPr>
          <p:cNvPr id="520196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6040436" cy="5232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buSzPct val="80000"/>
              <a:buBlip>
                <a:blip r:embed="rId3"/>
              </a:buBlip>
              <a:defRPr/>
            </a:pPr>
            <a:r>
              <a:rPr lang="zh-CN" altLang="en-US" sz="2800" dirty="0">
                <a:cs typeface="+mn-cs"/>
              </a:rPr>
              <a:t>下面代码片断的输出结果是什么？ 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0197" name="AutoShape 5"/>
          <p:cNvSpPr>
            <a:spLocks noChangeArrowheads="1"/>
          </p:cNvSpPr>
          <p:nvPr/>
        </p:nvSpPr>
        <p:spPr bwMode="gray">
          <a:xfrm>
            <a:off x="5649915" y="2664660"/>
            <a:ext cx="1366838" cy="590550"/>
          </a:xfrm>
          <a:prstGeom prst="rightArrow">
            <a:avLst>
              <a:gd name="adj1" fmla="val 51861"/>
              <a:gd name="adj2" fmla="val 6631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</a:p>
        </p:txBody>
      </p:sp>
      <p:sp>
        <p:nvSpPr>
          <p:cNvPr id="520198" name="AutoShape 6"/>
          <p:cNvSpPr>
            <a:spLocks noChangeArrowheads="1"/>
          </p:cNvSpPr>
          <p:nvPr/>
        </p:nvSpPr>
        <p:spPr bwMode="gray">
          <a:xfrm>
            <a:off x="3624273" y="1857365"/>
            <a:ext cx="1376355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求余数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20199" name="AutoShape 7"/>
          <p:cNvSpPr>
            <a:spLocks noChangeArrowheads="1"/>
          </p:cNvSpPr>
          <p:nvPr/>
        </p:nvSpPr>
        <p:spPr bwMode="gray">
          <a:xfrm>
            <a:off x="3929058" y="2357431"/>
            <a:ext cx="982692" cy="408623"/>
          </a:xfrm>
          <a:prstGeom prst="wedgeRoundRectCallout">
            <a:avLst>
              <a:gd name="adj1" fmla="val 1008"/>
              <a:gd name="adj2" fmla="val 502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求商</a:t>
            </a:r>
          </a:p>
        </p:txBody>
      </p:sp>
      <p:sp>
        <p:nvSpPr>
          <p:cNvPr id="520200" name="AutoShape 8"/>
          <p:cNvSpPr>
            <a:spLocks noChangeArrowheads="1"/>
          </p:cNvSpPr>
          <p:nvPr/>
        </p:nvSpPr>
        <p:spPr bwMode="gray">
          <a:xfrm>
            <a:off x="2786050" y="4214818"/>
            <a:ext cx="3143272" cy="408623"/>
          </a:xfrm>
          <a:prstGeom prst="wedgeRoundRectCallout">
            <a:avLst>
              <a:gd name="adj1" fmla="val -50611"/>
              <a:gd name="adj2" fmla="val -11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num1 = num1 + 1;</a:t>
            </a:r>
          </a:p>
        </p:txBody>
      </p:sp>
      <p:sp>
        <p:nvSpPr>
          <p:cNvPr id="520201" name="AutoShape 9"/>
          <p:cNvSpPr>
            <a:spLocks noChangeArrowheads="1"/>
          </p:cNvSpPr>
          <p:nvPr/>
        </p:nvSpPr>
        <p:spPr bwMode="gray">
          <a:xfrm>
            <a:off x="1187450" y="6000768"/>
            <a:ext cx="3047970" cy="408623"/>
          </a:xfrm>
          <a:prstGeom prst="wedgeRoundRectCallout">
            <a:avLst>
              <a:gd name="adj1" fmla="val -16797"/>
              <a:gd name="adj2" fmla="val -512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num2 = num2 - 1;</a:t>
            </a:r>
          </a:p>
        </p:txBody>
      </p:sp>
      <p:sp>
        <p:nvSpPr>
          <p:cNvPr id="520202" name="AutoShape 10"/>
          <p:cNvSpPr>
            <a:spLocks noChangeArrowheads="1"/>
          </p:cNvSpPr>
          <p:nvPr/>
        </p:nvSpPr>
        <p:spPr bwMode="gray">
          <a:xfrm>
            <a:off x="7304091" y="5010071"/>
            <a:ext cx="1260482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num1 = 6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num2 = 1</a:t>
            </a:r>
          </a:p>
        </p:txBody>
      </p:sp>
      <p:sp>
        <p:nvSpPr>
          <p:cNvPr id="520203" name="AutoShape 11"/>
          <p:cNvSpPr>
            <a:spLocks noChangeArrowheads="1"/>
          </p:cNvSpPr>
          <p:nvPr/>
        </p:nvSpPr>
        <p:spPr bwMode="gray">
          <a:xfrm>
            <a:off x="5864229" y="5094256"/>
            <a:ext cx="1366837" cy="608013"/>
          </a:xfrm>
          <a:prstGeom prst="rightArrow">
            <a:avLst>
              <a:gd name="adj1" fmla="val 51861"/>
              <a:gd name="adj2" fmla="val 644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 flipV="1">
            <a:off x="785786" y="4143376"/>
            <a:ext cx="8072494" cy="45719"/>
          </a:xfrm>
          <a:prstGeom prst="lin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286116" y="2285992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3286115" y="2786058"/>
            <a:ext cx="64294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2000232" y="4500569"/>
            <a:ext cx="714380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571604" y="5000636"/>
            <a:ext cx="642942" cy="10001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build="p"/>
      <p:bldP spid="520197" grpId="0" animBg="1"/>
      <p:bldP spid="520198" grpId="0" animBg="1"/>
      <p:bldP spid="520199" grpId="0" animBg="1"/>
      <p:bldP spid="520200" grpId="0" animBg="1"/>
      <p:bldP spid="520201" grpId="0" animBg="1"/>
      <p:bldP spid="520202" grpId="0" animBg="1"/>
      <p:bldP spid="520203" grpId="0" animBg="1"/>
      <p:bldP spid="5202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小结</a:t>
            </a:r>
            <a:endParaRPr lang="en-US" altLang="zh-CN" b="1" dirty="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、根据天数（</a:t>
            </a:r>
            <a:r>
              <a:rPr lang="en-US" altLang="zh-CN" dirty="0"/>
              <a:t>46</a:t>
            </a:r>
            <a:r>
              <a:rPr lang="zh-CN" altLang="en-US" dirty="0"/>
              <a:t>）计算周数和剩余的天数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auto">
          <a:xfrm>
            <a:off x="785786" y="3860800"/>
            <a:ext cx="6913563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、已知圆的半径</a:t>
            </a:r>
            <a:r>
              <a:rPr lang="en-US" altLang="zh-CN" sz="2800" b="1" dirty="0">
                <a:latin typeface="+mn-lt"/>
                <a:ea typeface="+mn-ea"/>
              </a:rPr>
              <a:t>radius= 1.5</a:t>
            </a:r>
            <a:r>
              <a:rPr lang="zh-CN" altLang="en-US" sz="2800" b="1" dirty="0">
                <a:latin typeface="+mn-lt"/>
                <a:ea typeface="+mn-ea"/>
              </a:rPr>
              <a:t>，求其面积</a:t>
            </a:r>
          </a:p>
        </p:txBody>
      </p:sp>
      <p:sp>
        <p:nvSpPr>
          <p:cNvPr id="530445" name="AutoShape 13"/>
          <p:cNvSpPr>
            <a:spLocks noChangeArrowheads="1"/>
          </p:cNvSpPr>
          <p:nvPr/>
        </p:nvSpPr>
        <p:spPr bwMode="auto">
          <a:xfrm>
            <a:off x="1285853" y="1928802"/>
            <a:ext cx="5786478" cy="1532727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days = 46;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天数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week = days / 7;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星期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leftDay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days % 7;//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剩余的天数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0446" name="AutoShape 14"/>
          <p:cNvSpPr>
            <a:spLocks noChangeArrowheads="1"/>
          </p:cNvSpPr>
          <p:nvPr/>
        </p:nvSpPr>
        <p:spPr bwMode="auto">
          <a:xfrm>
            <a:off x="1285853" y="4797425"/>
            <a:ext cx="5715039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pi = 3.14159; // 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圆周率</a:t>
            </a:r>
            <a:endParaRPr lang="en-US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radius = 1.5;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半径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area = pi * radius * radius;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计算圆面积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68851" y="857232"/>
            <a:ext cx="1502753" cy="400110"/>
            <a:chOff x="6641147" y="5088888"/>
            <a:chExt cx="1502753" cy="400110"/>
          </a:xfrm>
        </p:grpSpPr>
        <p:pic>
          <p:nvPicPr>
            <p:cNvPr id="14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5" grpId="0" animBg="1"/>
      <p:bldP spid="5304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85786" y="223820"/>
            <a:ext cx="8229600" cy="6334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 smtClean="0"/>
              <a:t>自动类型转换举例</a:t>
            </a: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3277" name="Rectangle 13"/>
          <p:cNvSpPr>
            <a:spLocks noChangeArrowheads="1"/>
          </p:cNvSpPr>
          <p:nvPr/>
        </p:nvSpPr>
        <p:spPr bwMode="auto">
          <a:xfrm>
            <a:off x="795365" y="1412875"/>
            <a:ext cx="763428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某</a:t>
            </a:r>
            <a:r>
              <a:rPr lang="zh-CN" altLang="en-US" sz="2800" b="1" dirty="0">
                <a:latin typeface="+mn-lt"/>
                <a:ea typeface="+mn-ea"/>
              </a:rPr>
              <a:t>班第一次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考试平均分</a:t>
            </a:r>
            <a:r>
              <a:rPr lang="en-US" altLang="zh-CN" sz="2800" b="1" dirty="0">
                <a:latin typeface="+mn-lt"/>
                <a:ea typeface="+mn-ea"/>
              </a:rPr>
              <a:t>81.29</a:t>
            </a:r>
            <a:r>
              <a:rPr lang="zh-CN" altLang="en-US" sz="2800" b="1" dirty="0">
                <a:latin typeface="+mn-lt"/>
                <a:ea typeface="+mn-ea"/>
              </a:rPr>
              <a:t>，第二次比第一次多</a:t>
            </a: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分，计算第二次考试平均分？</a:t>
            </a:r>
            <a:endParaRPr lang="en-GB" altLang="zh-CN" sz="2800" b="1" dirty="0">
              <a:latin typeface="+mn-lt"/>
              <a:ea typeface="+mn-ea"/>
            </a:endParaRPr>
          </a:p>
        </p:txBody>
      </p:sp>
      <p:grpSp>
        <p:nvGrpSpPr>
          <p:cNvPr id="8" name="组合 21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071538" y="2500306"/>
            <a:ext cx="7143800" cy="2500330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double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firstAvg</a:t>
            </a:r>
            <a:r>
              <a:rPr lang="en-US" altLang="zh-CN" b="1" dirty="0" smtClean="0">
                <a:cs typeface="Times New Roman" pitchFamily="18" charset="0"/>
              </a:rPr>
              <a:t> = 81.29;  //</a:t>
            </a:r>
            <a:r>
              <a:rPr lang="zh-CN" altLang="en-US" b="1" dirty="0" smtClean="0">
                <a:cs typeface="Times New Roman" pitchFamily="18" charset="0"/>
              </a:rPr>
              <a:t>第一次平均分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double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 err="1" smtClean="0">
                <a:cs typeface="Times New Roman" pitchFamily="18" charset="0"/>
              </a:rPr>
              <a:t>secondAvg</a:t>
            </a:r>
            <a:r>
              <a:rPr lang="en-US" altLang="zh-CN" b="1" dirty="0" smtClean="0">
                <a:cs typeface="Times New Roman" pitchFamily="18" charset="0"/>
              </a:rPr>
              <a:t>;         //</a:t>
            </a:r>
            <a:r>
              <a:rPr lang="zh-CN" altLang="en-US" b="1" dirty="0" smtClean="0">
                <a:cs typeface="Times New Roman" pitchFamily="18" charset="0"/>
              </a:rPr>
              <a:t>第二次平均分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b="1" dirty="0" smtClean="0">
                <a:cs typeface="Times New Roman" pitchFamily="18" charset="0"/>
              </a:rPr>
              <a:t> rise = 2;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</a:t>
            </a:r>
            <a:r>
              <a:rPr lang="en-US" altLang="zh-CN" b="1" dirty="0" err="1" smtClean="0">
                <a:cs typeface="Times New Roman" pitchFamily="18" charset="0"/>
              </a:rPr>
              <a:t>secondAvg</a:t>
            </a:r>
            <a:r>
              <a:rPr lang="en-US" altLang="zh-CN" b="1" dirty="0" smtClean="0">
                <a:cs typeface="Times New Roman" pitchFamily="18" charset="0"/>
              </a:rPr>
              <a:t> = </a:t>
            </a:r>
            <a:r>
              <a:rPr lang="en-US" altLang="zh-CN" b="1" dirty="0" err="1" smtClean="0">
                <a:cs typeface="Times New Roman" pitchFamily="18" charset="0"/>
              </a:rPr>
              <a:t>firstAvg</a:t>
            </a:r>
            <a:r>
              <a:rPr lang="en-US" altLang="zh-CN" b="1" dirty="0" smtClean="0">
                <a:cs typeface="Times New Roman" pitchFamily="18" charset="0"/>
              </a:rPr>
              <a:t> + rise;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     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cs typeface="Times New Roman" pitchFamily="18" charset="0"/>
              </a:rPr>
              <a:t>  </a:t>
            </a:r>
            <a:r>
              <a:rPr lang="en-US" altLang="zh-CN" b="1" dirty="0" err="1" smtClean="0">
                <a:cs typeface="Times New Roman" pitchFamily="18" charset="0"/>
              </a:rPr>
              <a:t>System.out.println</a:t>
            </a:r>
            <a:r>
              <a:rPr lang="en-US" altLang="zh-CN" b="1" dirty="0" smtClean="0">
                <a:cs typeface="Times New Roman" pitchFamily="18" charset="0"/>
              </a:rPr>
              <a:t>("</a:t>
            </a:r>
            <a:r>
              <a:rPr lang="en-US" altLang="en-US" b="1" dirty="0" err="1" smtClean="0">
                <a:cs typeface="Times New Roman" pitchFamily="18" charset="0"/>
              </a:rPr>
              <a:t>第二次平均</a:t>
            </a:r>
            <a:r>
              <a:rPr lang="zh-CN" altLang="en-US" b="1" dirty="0" smtClean="0">
                <a:cs typeface="Times New Roman" pitchFamily="18" charset="0"/>
              </a:rPr>
              <a:t>分是：</a:t>
            </a:r>
            <a:r>
              <a:rPr lang="en-US" altLang="zh-CN" b="1" dirty="0" smtClean="0">
                <a:cs typeface="Times New Roman" pitchFamily="18" charset="0"/>
              </a:rPr>
              <a:t>"  + </a:t>
            </a:r>
            <a:r>
              <a:rPr lang="en-US" altLang="zh-CN" b="1" dirty="0" err="1" smtClean="0">
                <a:cs typeface="Times New Roman" pitchFamily="18" charset="0"/>
              </a:rPr>
              <a:t>secondAvg</a:t>
            </a:r>
            <a:r>
              <a:rPr lang="en-US" altLang="zh-CN" b="1" dirty="0" smtClean="0">
                <a:cs typeface="Times New Roman" pitchFamily="18" charset="0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1142976" y="3845486"/>
            <a:ext cx="3500462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图2.6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4000504"/>
            <a:ext cx="387625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32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14290"/>
            <a:ext cx="8229600" cy="6334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 smtClean="0"/>
              <a:t>自动类型转换规则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714356"/>
            <a:ext cx="7645398" cy="5010170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  <a:p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：如果一个操作数为</a:t>
            </a:r>
            <a:r>
              <a:rPr lang="en-US" altLang="zh-CN" dirty="0"/>
              <a:t>double</a:t>
            </a:r>
            <a:r>
              <a:rPr lang="zh-CN" altLang="en-US" dirty="0"/>
              <a:t>型，则整个表达式可提升为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</a:p>
          <a:p>
            <a:endParaRPr lang="zh-CN" altLang="en-US" dirty="0"/>
          </a:p>
          <a:p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：满足自动类型转换的条件</a:t>
            </a:r>
          </a:p>
          <a:p>
            <a:pPr lvl="1"/>
            <a:r>
              <a:rPr lang="zh-CN" altLang="en-US" dirty="0"/>
              <a:t>两种类型要兼容：</a:t>
            </a:r>
          </a:p>
          <a:p>
            <a:pPr lvl="2"/>
            <a:r>
              <a:rPr lang="zh-CN" altLang="en-US" dirty="0"/>
              <a:t>数值类型（整型和浮点型）互相兼容</a:t>
            </a:r>
          </a:p>
          <a:p>
            <a:pPr lvl="1"/>
            <a:r>
              <a:rPr lang="zh-CN" altLang="en-US" dirty="0"/>
              <a:t>目标类型大于源类型： </a:t>
            </a:r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double </a:t>
            </a:r>
            <a:r>
              <a:rPr lang="zh-CN" altLang="en-US" dirty="0"/>
              <a:t>型大于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4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1979613" y="2420938"/>
            <a:ext cx="4926012" cy="113823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int age = 19;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char sex = '</a:t>
            </a:r>
            <a:r>
              <a:rPr lang="zh-CN" altLang="en-US" b="1" dirty="0" smtClean="0">
                <a:cs typeface="Times New Roman" pitchFamily="18" charset="0"/>
              </a:rPr>
              <a:t>女</a:t>
            </a:r>
            <a:r>
              <a:rPr lang="en-US" altLang="zh-CN" b="1" dirty="0" smtClean="0">
                <a:cs typeface="Times New Roman" pitchFamily="18" charset="0"/>
              </a:rPr>
              <a:t>';      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char result = age + sex;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87900" y="3141663"/>
            <a:ext cx="142875" cy="360362"/>
            <a:chOff x="2789" y="1480"/>
            <a:chExt cx="409" cy="362"/>
          </a:xfrm>
        </p:grpSpPr>
        <p:sp>
          <p:nvSpPr>
            <p:cNvPr id="525316" name="Line 4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17" name="Line 5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34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14290"/>
            <a:ext cx="8229600" cy="6334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 smtClean="0"/>
              <a:t>常见错误</a:t>
            </a:r>
            <a:endParaRPr lang="en-US" altLang="zh-CN" dirty="0" smtClean="0"/>
          </a:p>
        </p:txBody>
      </p:sp>
      <p:sp>
        <p:nvSpPr>
          <p:cNvPr id="525318" name="Rectangle 6"/>
          <p:cNvSpPr>
            <a:spLocks noGrp="1" noChangeArrowheads="1"/>
          </p:cNvSpPr>
          <p:nvPr>
            <p:ph idx="1"/>
          </p:nvPr>
        </p:nvSpPr>
        <p:spPr>
          <a:xfrm>
            <a:off x="900113" y="1484313"/>
            <a:ext cx="7993062" cy="5762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        下面语句正确吗？</a:t>
            </a:r>
          </a:p>
          <a:p>
            <a:endParaRPr lang="zh-CN" altLang="en-US" sz="2000" dirty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2051050" y="4005263"/>
            <a:ext cx="4999038" cy="187007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a = 10;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b = 10.2;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double c = 10;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c = a;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d = c;                                 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63938" y="4437063"/>
            <a:ext cx="215900" cy="287337"/>
            <a:chOff x="2789" y="1480"/>
            <a:chExt cx="409" cy="362"/>
          </a:xfrm>
        </p:grpSpPr>
        <p:sp>
          <p:nvSpPr>
            <p:cNvPr id="525321" name="Line 9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22" name="Line 10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03575" y="5445125"/>
            <a:ext cx="287338" cy="288925"/>
            <a:chOff x="2789" y="1480"/>
            <a:chExt cx="409" cy="362"/>
          </a:xfrm>
        </p:grpSpPr>
        <p:sp>
          <p:nvSpPr>
            <p:cNvPr id="525324" name="Line 12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25" name="Line 13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92500" y="4005263"/>
            <a:ext cx="288925" cy="361950"/>
            <a:chOff x="4150" y="3339"/>
            <a:chExt cx="272" cy="273"/>
          </a:xfrm>
        </p:grpSpPr>
        <p:sp>
          <p:nvSpPr>
            <p:cNvPr id="525329" name="Line 17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30" name="Line 18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779838" y="4724400"/>
            <a:ext cx="360362" cy="361950"/>
            <a:chOff x="4150" y="3339"/>
            <a:chExt cx="272" cy="273"/>
          </a:xfrm>
        </p:grpSpPr>
        <p:sp>
          <p:nvSpPr>
            <p:cNvPr id="525332" name="Line 20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33" name="Line 21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916238" y="5084763"/>
            <a:ext cx="360362" cy="288925"/>
            <a:chOff x="4150" y="3339"/>
            <a:chExt cx="272" cy="273"/>
          </a:xfrm>
        </p:grpSpPr>
        <p:sp>
          <p:nvSpPr>
            <p:cNvPr id="525335" name="Line 23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336" name="Line 24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072066" y="2214554"/>
            <a:ext cx="3071834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int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不可以自动转换成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char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733909" y="264318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102628" y="5000637"/>
            <a:ext cx="3255586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double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不可以自动转化成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int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4500562" y="528638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1" name="组合 77"/>
          <p:cNvGrpSpPr/>
          <p:nvPr/>
        </p:nvGrpSpPr>
        <p:grpSpPr>
          <a:xfrm>
            <a:off x="71406" y="1071546"/>
            <a:ext cx="1469411" cy="400110"/>
            <a:chOff x="2962268" y="5103147"/>
            <a:chExt cx="1469411" cy="400110"/>
          </a:xfrm>
        </p:grpSpPr>
        <p:pic>
          <p:nvPicPr>
            <p:cNvPr id="3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846138" y="3738563"/>
            <a:ext cx="7840662" cy="150336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before = 20</a:t>
            </a:r>
            <a:r>
              <a:rPr lang="en-US" altLang="en-US" b="1" dirty="0" smtClean="0">
                <a:cs typeface="Times New Roman" pitchFamily="18" charset="0"/>
              </a:rPr>
              <a:t>; </a:t>
            </a:r>
            <a:r>
              <a:rPr lang="en-US" altLang="zh-CN" b="1" dirty="0" smtClean="0">
                <a:cs typeface="Times New Roman" pitchFamily="18" charset="0"/>
              </a:rPr>
              <a:t>    //apple</a:t>
            </a:r>
            <a:r>
              <a:rPr lang="zh-CN" altLang="en-US" b="1" dirty="0" smtClean="0">
                <a:cs typeface="Times New Roman" pitchFamily="18" charset="0"/>
              </a:rPr>
              <a:t>笔记本市场份额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double rise = 9.8;     //</a:t>
            </a:r>
            <a:r>
              <a:rPr lang="zh-CN" altLang="en-US" b="1" dirty="0" smtClean="0">
                <a:cs typeface="Times New Roman" pitchFamily="18" charset="0"/>
              </a:rPr>
              <a:t>增长的份额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b="1" dirty="0" smtClean="0">
              <a:cs typeface="Times New Roman" pitchFamily="18" charset="0"/>
            </a:endParaRP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now = before + rise;    //</a:t>
            </a:r>
            <a:r>
              <a:rPr lang="zh-CN" altLang="en-US" b="1" dirty="0" smtClean="0">
                <a:cs typeface="Times New Roman" pitchFamily="18" charset="0"/>
              </a:rPr>
              <a:t>现在的份额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900113" y="4797425"/>
            <a:ext cx="4392612" cy="431800"/>
          </a:xfrm>
          <a:prstGeom prst="rect">
            <a:avLst/>
          </a:prstGeom>
          <a:solidFill>
            <a:schemeClr val="accent1">
              <a:alpha val="999"/>
            </a:schemeClr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2411413" y="5589588"/>
            <a:ext cx="3630612" cy="40640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 now = before + (int)rise;   </a:t>
            </a: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1116013" y="2781300"/>
            <a:ext cx="7777162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/>
              <a:t>    </a:t>
            </a:r>
          </a:p>
        </p:txBody>
      </p:sp>
      <p:sp>
        <p:nvSpPr>
          <p:cNvPr id="527367" name="AutoShape 7"/>
          <p:cNvSpPr>
            <a:spLocks noChangeArrowheads="1"/>
          </p:cNvSpPr>
          <p:nvPr/>
        </p:nvSpPr>
        <p:spPr bwMode="gray">
          <a:xfrm>
            <a:off x="1100138" y="1828800"/>
            <a:ext cx="341471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err="1" smtClean="0"/>
              <a:t>（类型名）表达式</a:t>
            </a:r>
          </a:p>
        </p:txBody>
      </p:sp>
      <p:sp>
        <p:nvSpPr>
          <p:cNvPr id="527369" name="AutoShape 9"/>
          <p:cNvSpPr>
            <a:spLocks noChangeArrowheads="1"/>
          </p:cNvSpPr>
          <p:nvPr/>
        </p:nvSpPr>
        <p:spPr bwMode="auto">
          <a:xfrm>
            <a:off x="4822825" y="1196974"/>
            <a:ext cx="3535389" cy="116045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sq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 b  = (int)10.2;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double a = 10;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int c = (int)a;</a:t>
            </a:r>
          </a:p>
        </p:txBody>
      </p:sp>
      <p:sp>
        <p:nvSpPr>
          <p:cNvPr id="527371" name="AutoShape 11"/>
          <p:cNvSpPr>
            <a:spLocks noChangeArrowheads="1"/>
          </p:cNvSpPr>
          <p:nvPr/>
        </p:nvSpPr>
        <p:spPr bwMode="auto">
          <a:xfrm>
            <a:off x="1044575" y="5492750"/>
            <a:ext cx="1223963" cy="555625"/>
          </a:xfrm>
          <a:prstGeom prst="rightArrow">
            <a:avLst>
              <a:gd name="adj1" fmla="val 50000"/>
              <a:gd name="adj2" fmla="val 55071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zh-CN" altLang="en-US" b="1" dirty="0"/>
              <a:t>更改为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1403350" y="1196975"/>
            <a:ext cx="38893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/>
              <a:t>强制类型转换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en-US" sz="2800" b="1" dirty="0"/>
          </a:p>
        </p:txBody>
      </p:sp>
      <p:sp>
        <p:nvSpPr>
          <p:cNvPr id="52737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23820"/>
            <a:ext cx="8229600" cy="6334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 smtClean="0"/>
              <a:t>强制类型转换</a:t>
            </a:r>
            <a:endParaRPr lang="en-US" altLang="zh-CN" dirty="0" smtClean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27384" name="Rectangle 24"/>
          <p:cNvSpPr>
            <a:spLocks noChangeArrowheads="1"/>
          </p:cNvSpPr>
          <p:nvPr/>
        </p:nvSpPr>
        <p:spPr bwMode="auto">
          <a:xfrm>
            <a:off x="1331913" y="2565400"/>
            <a:ext cx="763428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去年</a:t>
            </a:r>
            <a:r>
              <a:rPr lang="en-US" altLang="zh-CN" sz="2800" b="1" dirty="0">
                <a:latin typeface="+mn-lt"/>
                <a:ea typeface="+mn-ea"/>
              </a:rPr>
              <a:t>Apple</a:t>
            </a:r>
            <a:r>
              <a:rPr lang="zh-CN" altLang="en-US" sz="2800" b="1" dirty="0">
                <a:latin typeface="+mn-lt"/>
                <a:ea typeface="+mn-ea"/>
              </a:rPr>
              <a:t>笔记本所占市场份额是</a:t>
            </a:r>
            <a:r>
              <a:rPr lang="en-US" altLang="zh-CN" sz="2800" b="1" dirty="0">
                <a:latin typeface="+mn-lt"/>
                <a:ea typeface="+mn-ea"/>
              </a:rPr>
              <a:t>20</a:t>
            </a:r>
            <a:r>
              <a:rPr lang="zh-CN" altLang="en-US" sz="2800" b="1" dirty="0">
                <a:latin typeface="+mn-lt"/>
                <a:ea typeface="+mn-ea"/>
              </a:rPr>
              <a:t>，今年增长的市场份额是</a:t>
            </a:r>
            <a:r>
              <a:rPr lang="en-US" altLang="zh-CN" sz="2800" b="1" dirty="0">
                <a:latin typeface="+mn-lt"/>
                <a:ea typeface="+mn-ea"/>
              </a:rPr>
              <a:t>9.8</a:t>
            </a:r>
            <a:r>
              <a:rPr lang="zh-CN" altLang="en-US" sz="2800" b="1" dirty="0">
                <a:latin typeface="+mn-lt"/>
                <a:ea typeface="+mn-ea"/>
              </a:rPr>
              <a:t>，求今年所占份额？</a:t>
            </a:r>
            <a:endParaRPr lang="en-GB" altLang="en-US" sz="2800" b="1" dirty="0">
              <a:latin typeface="+mn-lt"/>
              <a:ea typeface="+mn-ea"/>
            </a:endParaRPr>
          </a:p>
        </p:txBody>
      </p:sp>
      <p:grpSp>
        <p:nvGrpSpPr>
          <p:cNvPr id="20" name="组合 71"/>
          <p:cNvGrpSpPr/>
          <p:nvPr/>
        </p:nvGrpSpPr>
        <p:grpSpPr>
          <a:xfrm>
            <a:off x="71406" y="1100064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3" name="组合 21"/>
          <p:cNvGrpSpPr/>
          <p:nvPr/>
        </p:nvGrpSpPr>
        <p:grpSpPr>
          <a:xfrm>
            <a:off x="71406" y="2577769"/>
            <a:ext cx="986586" cy="422603"/>
            <a:chOff x="1000100" y="1173499"/>
            <a:chExt cx="986586" cy="422603"/>
          </a:xfrm>
        </p:grpSpPr>
        <p:pic>
          <p:nvPicPr>
            <p:cNvPr id="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553099" y="4143380"/>
            <a:ext cx="2519363" cy="77638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编译出错：不能完成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自动类型转换</a:t>
            </a: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5214942" y="4572007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124603" y="5072074"/>
            <a:ext cx="1919302" cy="408623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强制类型转换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5786446" y="550070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" name="组合 10"/>
          <p:cNvGrpSpPr>
            <a:grpSpLocks/>
          </p:cNvGrpSpPr>
          <p:nvPr/>
        </p:nvGrpSpPr>
        <p:grpSpPr bwMode="auto">
          <a:xfrm>
            <a:off x="1785918" y="6354786"/>
            <a:ext cx="5286411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3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3" name="TextBox 38"/>
            <p:cNvSpPr txBox="1">
              <a:spLocks noChangeArrowheads="1"/>
            </p:cNvSpPr>
            <p:nvPr/>
          </p:nvSpPr>
          <p:spPr bwMode="auto">
            <a:xfrm>
              <a:off x="5045037" y="5538802"/>
              <a:ext cx="24431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：强制类型转换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  <p:bldP spid="527363" grpId="0" animBg="1"/>
      <p:bldP spid="527364" grpId="0" animBg="1"/>
      <p:bldP spid="527369" grpId="0" animBg="1"/>
      <p:bldP spid="527371" grpId="0" animBg="1"/>
      <p:bldP spid="527384" grpId="0"/>
      <p:bldP spid="2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预习检查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变量的定义是什么？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定义的常用数据类型有哪些？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%”</a:t>
            </a:r>
            <a:r>
              <a:rPr lang="zh-CN" altLang="en-US" dirty="0"/>
              <a:t>和“</a:t>
            </a:r>
            <a:r>
              <a:rPr lang="en-US" altLang="zh-CN" dirty="0"/>
              <a:t>/”</a:t>
            </a:r>
            <a:r>
              <a:rPr lang="zh-CN" altLang="en-US" dirty="0"/>
              <a:t>分别执行什么运算？</a:t>
            </a:r>
          </a:p>
          <a:p>
            <a:r>
              <a:rPr lang="en-US" altLang="zh-CN" dirty="0" err="1" smtClean="0"/>
              <a:t>boolean</a:t>
            </a:r>
            <a:r>
              <a:rPr lang="zh-CN" altLang="en-US" dirty="0" smtClean="0"/>
              <a:t>变量可以取哪些值？</a:t>
            </a:r>
          </a:p>
          <a:p>
            <a:r>
              <a:rPr lang="en-US" altLang="zh-CN" dirty="0" smtClean="0"/>
              <a:t>“=”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==”</a:t>
            </a:r>
            <a:r>
              <a:rPr lang="zh-CN" altLang="en-US" dirty="0" smtClean="0"/>
              <a:t>的区别？</a:t>
            </a:r>
          </a:p>
          <a:p>
            <a:pPr>
              <a:lnSpc>
                <a:spcPct val="115000"/>
              </a:lnSpc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2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23819"/>
            <a:ext cx="8229600" cy="490537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500174"/>
            <a:ext cx="7499350" cy="1944687"/>
          </a:xfrm>
        </p:spPr>
        <p:txBody>
          <a:bodyPr/>
          <a:lstStyle/>
          <a:p>
            <a:r>
              <a:rPr lang="en-US" altLang="zh-CN" kern="1200" dirty="0" err="1"/>
              <a:t>实现一个数字加密器，加密规则是</a:t>
            </a:r>
            <a:r>
              <a:rPr lang="en-US" altLang="zh-CN" kern="1200" dirty="0"/>
              <a:t>：</a:t>
            </a:r>
          </a:p>
          <a:p>
            <a:pPr>
              <a:buNone/>
            </a:pPr>
            <a:r>
              <a:rPr lang="en-US" altLang="zh-CN" kern="1200" dirty="0"/>
              <a:t>    </a:t>
            </a:r>
            <a:r>
              <a:rPr lang="en-US" altLang="zh-CN" kern="1200" dirty="0" err="1"/>
              <a:t>加密结果</a:t>
            </a:r>
            <a:r>
              <a:rPr lang="en-US" altLang="zh-CN" kern="1200" dirty="0"/>
              <a:t> = （</a:t>
            </a:r>
            <a:r>
              <a:rPr lang="en-US" altLang="zh-CN" kern="1200" dirty="0" err="1"/>
              <a:t>整数</a:t>
            </a:r>
            <a:r>
              <a:rPr lang="en-US" altLang="zh-CN" kern="1200" dirty="0"/>
              <a:t>*10+5）/2 + 3.14159</a:t>
            </a:r>
            <a:r>
              <a:rPr lang="zh-CN" altLang="en-US" kern="1200" dirty="0"/>
              <a:t>，</a:t>
            </a:r>
            <a:r>
              <a:rPr lang="en-US" altLang="zh-CN" kern="1200" dirty="0"/>
              <a:t>加   </a:t>
            </a:r>
            <a:r>
              <a:rPr lang="en-US" altLang="zh-CN" kern="1200" dirty="0" err="1"/>
              <a:t>密结果仍为一整数</a:t>
            </a:r>
            <a:endParaRPr lang="en-US" altLang="zh-CN" kern="1200" dirty="0"/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1979613" y="3860800"/>
            <a:ext cx="5545137" cy="1879664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b="1" dirty="0" smtClean="0">
                <a:cs typeface="Times New Roman" pitchFamily="18" charset="0"/>
              </a:rPr>
              <a:t>提示：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     // </a:t>
            </a:r>
            <a:r>
              <a:rPr lang="zh-CN" altLang="en-US" b="1" dirty="0" smtClean="0">
                <a:cs typeface="Times New Roman" pitchFamily="18" charset="0"/>
              </a:rPr>
              <a:t>原始数据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     int data = 100; 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     // </a:t>
            </a:r>
            <a:r>
              <a:rPr lang="zh-CN" altLang="en-US" b="1" dirty="0" smtClean="0">
                <a:cs typeface="Times New Roman" pitchFamily="18" charset="0"/>
              </a:rPr>
              <a:t>加密计算</a:t>
            </a:r>
          </a:p>
          <a:p>
            <a:pPr algn="l" fontAlgn="b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cs typeface="Times New Roman" pitchFamily="18" charset="0"/>
              </a:rPr>
              <a:t>      int result = (data * 10 + 5) / 2 + (int) 3.14159; </a:t>
            </a:r>
          </a:p>
        </p:txBody>
      </p:sp>
      <p:grpSp>
        <p:nvGrpSpPr>
          <p:cNvPr id="7" name="组合 12"/>
          <p:cNvGrpSpPr/>
          <p:nvPr/>
        </p:nvGrpSpPr>
        <p:grpSpPr>
          <a:xfrm>
            <a:off x="68851" y="957188"/>
            <a:ext cx="1502753" cy="400110"/>
            <a:chOff x="6641147" y="5088888"/>
            <a:chExt cx="1502753" cy="400110"/>
          </a:xfrm>
        </p:grpSpPr>
        <p:pic>
          <p:nvPicPr>
            <p:cNvPr id="8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latin typeface="Tahoma" pitchFamily="34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792194" y="1290637"/>
            <a:ext cx="8280400" cy="213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比较高低、大小、长短等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张三的考试成绩是否比李四高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大象是否比乌龟更长寿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篮球跟地球一样大吗</a:t>
            </a:r>
          </a:p>
        </p:txBody>
      </p:sp>
      <p:sp>
        <p:nvSpPr>
          <p:cNvPr id="561156" name="AutoShape 4"/>
          <p:cNvSpPr>
            <a:spLocks noChangeArrowheads="1"/>
          </p:cNvSpPr>
          <p:nvPr/>
        </p:nvSpPr>
        <p:spPr bwMode="auto">
          <a:xfrm>
            <a:off x="1619250" y="4076700"/>
            <a:ext cx="611663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如何比较？</a:t>
            </a:r>
          </a:p>
        </p:txBody>
      </p:sp>
      <p:sp>
        <p:nvSpPr>
          <p:cNvPr id="561157" name="AutoShape 5"/>
          <p:cNvSpPr>
            <a:spLocks noChangeArrowheads="1"/>
          </p:cNvSpPr>
          <p:nvPr/>
        </p:nvSpPr>
        <p:spPr bwMode="auto">
          <a:xfrm>
            <a:off x="1643042" y="4929198"/>
            <a:ext cx="607853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使用关系运算符可以比较高低、大小、长短等</a:t>
            </a:r>
          </a:p>
        </p:txBody>
      </p:sp>
      <p:sp>
        <p:nvSpPr>
          <p:cNvPr id="8" name="灯片编号占位符 9"/>
          <p:cNvSpPr txBox="1">
            <a:spLocks/>
          </p:cNvSpPr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9394C29D-ED0C-453C-8BBC-C52F19F5BA76}" type="slidenum">
              <a:rPr lang="zh-CN" altLang="en-US" sz="12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lang="en-US" altLang="zh-CN" sz="1200" dirty="0" smtClean="0"/>
              <a:t>/45</a:t>
            </a:r>
            <a:endParaRPr lang="zh-CN" altLang="en-US" sz="1200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0165" y="80963"/>
            <a:ext cx="7464447" cy="900112"/>
          </a:xfrm>
        </p:spPr>
        <p:txBody>
          <a:bodyPr/>
          <a:lstStyle/>
          <a:p>
            <a:r>
              <a:rPr lang="zh-CN" altLang="en-US" dirty="0" smtClean="0"/>
              <a:t>为什么使用关系运算符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6396583" y="1981854"/>
            <a:ext cx="1021280" cy="1290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 smtClean="0">
                <a:ln w="9525">
                  <a:solidFill>
                    <a:srgbClr val="5E99E2">
                      <a:alpha val="45882"/>
                    </a:srgbClr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/>
                <a:ea typeface="黑体"/>
              </a:rPr>
              <a:t>？</a:t>
            </a:r>
            <a:endParaRPr lang="zh-CN" altLang="en-US" sz="4400" b="1" kern="10" dirty="0">
              <a:ln w="9525">
                <a:solidFill>
                  <a:srgbClr val="5E99E2">
                    <a:alpha val="45882"/>
                  </a:srgbClr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什么是关系运算符</a:t>
            </a:r>
          </a:p>
        </p:txBody>
      </p:sp>
      <p:sp>
        <p:nvSpPr>
          <p:cNvPr id="563203" name="Text Box 3"/>
          <p:cNvSpPr txBox="1"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常用的关系运算符有哪些：</a:t>
            </a:r>
          </a:p>
          <a:p>
            <a:pPr marL="800100" lvl="1" indent="-342900"/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</a:p>
          <a:p>
            <a:pPr marL="800100" lvl="1" indent="-342900"/>
            <a:r>
              <a:rPr lang="en-US" altLang="zh-CN" dirty="0"/>
              <a:t>==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</a:p>
          <a:p>
            <a:pPr marL="800100" lvl="1" indent="-342900"/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endParaRPr lang="en-US" altLang="zh-CN" b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3448050" y="2357430"/>
            <a:ext cx="4194175" cy="10144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张三的成绩 </a:t>
            </a:r>
            <a:r>
              <a:rPr lang="en-US" altLang="zh-CN" b="1"/>
              <a:t>&gt; </a:t>
            </a:r>
            <a:r>
              <a:rPr lang="zh-CN" altLang="en-US" b="1"/>
              <a:t>李四的成绩           假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大象的寿命 </a:t>
            </a:r>
            <a:r>
              <a:rPr lang="en-US" altLang="zh-CN" b="1"/>
              <a:t>&lt; </a:t>
            </a:r>
            <a:r>
              <a:rPr lang="zh-CN" altLang="en-US" b="1"/>
              <a:t>乌龟的寿命           真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篮球的大小 </a:t>
            </a:r>
            <a:r>
              <a:rPr lang="en-US" altLang="zh-CN" b="1"/>
              <a:t>== </a:t>
            </a:r>
            <a:r>
              <a:rPr lang="zh-CN" altLang="en-US" b="1"/>
              <a:t>地球的大小         假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5572132" y="4000504"/>
            <a:ext cx="1439862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000" b="1" dirty="0">
                <a:ea typeface="黑体" pitchFamily="2" charset="-122"/>
              </a:rPr>
              <a:t>由此看出</a:t>
            </a:r>
          </a:p>
        </p:txBody>
      </p:sp>
      <p:sp>
        <p:nvSpPr>
          <p:cNvPr id="563206" name="AutoShape 6"/>
          <p:cNvSpPr>
            <a:spLocks noChangeArrowheads="1"/>
          </p:cNvSpPr>
          <p:nvPr/>
        </p:nvSpPr>
        <p:spPr bwMode="auto">
          <a:xfrm>
            <a:off x="2957513" y="4838700"/>
            <a:ext cx="5387975" cy="709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关系运算符的作用：用来做比较运算</a:t>
            </a:r>
          </a:p>
          <a:p>
            <a:pPr marL="285750" lvl="1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比较的结果：</a:t>
            </a:r>
            <a:r>
              <a:rPr lang="en-US" altLang="zh-CN" b="1" dirty="0" err="1"/>
              <a:t>boolean</a:t>
            </a:r>
            <a:r>
              <a:rPr lang="zh-CN" altLang="en-US" b="1" dirty="0"/>
              <a:t>类型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5429256" y="3500438"/>
            <a:ext cx="0" cy="128588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animBg="1"/>
      <p:bldP spid="563205" grpId="0"/>
      <p:bldP spid="56320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796953" y="1285860"/>
            <a:ext cx="7200900" cy="1897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用什么数据类型能</a:t>
            </a:r>
            <a:r>
              <a:rPr lang="zh-CN" altLang="en-US" sz="2800" b="1" dirty="0" smtClean="0">
                <a:latin typeface="+mn-lt"/>
                <a:ea typeface="+mn-ea"/>
              </a:rPr>
              <a:t>表示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一件艺术品是真货还是假货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地铁</a:t>
            </a:r>
            <a:r>
              <a:rPr lang="en-US" altLang="zh-CN" sz="2400" b="1" dirty="0" smtClean="0">
                <a:latin typeface="+mn-lt"/>
                <a:ea typeface="+mn-ea"/>
              </a:rPr>
              <a:t>2</a:t>
            </a:r>
            <a:r>
              <a:rPr lang="zh-CN" altLang="en-US" sz="2400" b="1" dirty="0" smtClean="0">
                <a:latin typeface="+mn-lt"/>
                <a:ea typeface="+mn-ea"/>
              </a:rPr>
              <a:t>号线的首发车时间是</a:t>
            </a:r>
            <a:r>
              <a:rPr lang="en-US" altLang="zh-CN" sz="2400" b="1" dirty="0" smtClean="0">
                <a:latin typeface="+mn-lt"/>
                <a:ea typeface="+mn-ea"/>
              </a:rPr>
              <a:t>5</a:t>
            </a:r>
            <a:r>
              <a:rPr lang="zh-CN" altLang="en-US" sz="2400" b="1" dirty="0" smtClean="0">
                <a:latin typeface="+mn-lt"/>
                <a:ea typeface="+mn-ea"/>
              </a:rPr>
              <a:t>：</a:t>
            </a:r>
            <a:r>
              <a:rPr lang="en-US" altLang="zh-CN" sz="2400" b="1" dirty="0" smtClean="0">
                <a:latin typeface="+mn-lt"/>
                <a:ea typeface="+mn-ea"/>
              </a:rPr>
              <a:t>00</a:t>
            </a:r>
            <a:r>
              <a:rPr lang="zh-CN" altLang="en-US" sz="2400" b="1" dirty="0" smtClean="0">
                <a:latin typeface="+mn-lt"/>
                <a:ea typeface="+mn-ea"/>
              </a:rPr>
              <a:t>吗</a:t>
            </a: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这次考试成绩在</a:t>
            </a:r>
            <a:r>
              <a:rPr lang="en-US" altLang="zh-CN" sz="2400" b="1" dirty="0" smtClean="0">
                <a:latin typeface="+mn-lt"/>
                <a:ea typeface="+mn-ea"/>
              </a:rPr>
              <a:t>90</a:t>
            </a:r>
            <a:r>
              <a:rPr lang="zh-CN" altLang="en-US" sz="2400" b="1" dirty="0" smtClean="0">
                <a:latin typeface="+mn-lt"/>
                <a:ea typeface="+mn-ea"/>
              </a:rPr>
              <a:t>分之上吗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796953" y="3714752"/>
            <a:ext cx="7704137" cy="1687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 err="1">
                <a:latin typeface="+mn-lt"/>
                <a:ea typeface="+mn-ea"/>
              </a:rPr>
              <a:t>boolean</a:t>
            </a:r>
            <a:r>
              <a:rPr lang="en-US" altLang="zh-CN" sz="2800" b="1" dirty="0">
                <a:latin typeface="+mn-lt"/>
                <a:ea typeface="+mn-ea"/>
              </a:rPr>
              <a:t> (</a:t>
            </a:r>
            <a:r>
              <a:rPr lang="zh-CN" altLang="en-US" sz="2800" b="1" dirty="0">
                <a:latin typeface="+mn-lt"/>
                <a:ea typeface="+mn-ea"/>
              </a:rPr>
              <a:t>布尔</a:t>
            </a:r>
            <a:r>
              <a:rPr lang="en-US" altLang="zh-CN" sz="2800" b="1" dirty="0">
                <a:latin typeface="+mn-lt"/>
                <a:ea typeface="+mn-ea"/>
              </a:rPr>
              <a:t>)</a:t>
            </a:r>
            <a:r>
              <a:rPr lang="zh-CN" altLang="en-US" sz="2800" b="1" dirty="0">
                <a:latin typeface="+mn-lt"/>
                <a:ea typeface="+mn-ea"/>
              </a:rPr>
              <a:t>类型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en-US" altLang="zh-CN" sz="2400" b="1" dirty="0" err="1"/>
              <a:t>boolean</a:t>
            </a:r>
            <a:r>
              <a:rPr lang="zh-CN" altLang="en-US" sz="2400" b="1" dirty="0"/>
              <a:t>类型的值</a:t>
            </a:r>
            <a:r>
              <a:rPr lang="zh-CN" altLang="en-US" sz="2400" b="1" dirty="0">
                <a:latin typeface="+mn-lt"/>
                <a:ea typeface="+mn-ea"/>
              </a:rPr>
              <a:t>：</a:t>
            </a: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5"/>
              </a:buBlip>
            </a:pPr>
            <a:r>
              <a:rPr lang="zh-CN" altLang="en-US" sz="2000" b="1" dirty="0" smtClean="0">
                <a:latin typeface="+mn-lt"/>
                <a:ea typeface="+mn-ea"/>
              </a:rPr>
              <a:t>真：</a:t>
            </a:r>
            <a:r>
              <a:rPr lang="en-US" altLang="zh-CN" sz="2000" b="1" dirty="0" smtClean="0">
                <a:latin typeface="+mn-lt"/>
                <a:ea typeface="+mn-ea"/>
              </a:rPr>
              <a:t>true</a:t>
            </a: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5"/>
              </a:buBlip>
            </a:pPr>
            <a:r>
              <a:rPr lang="zh-CN" altLang="en-US" sz="2000" b="1" dirty="0" smtClean="0">
                <a:latin typeface="+mn-lt"/>
                <a:ea typeface="+mn-ea"/>
              </a:rPr>
              <a:t>假：</a:t>
            </a:r>
            <a:r>
              <a:rPr lang="en-US" altLang="zh-CN" sz="2000" b="1" dirty="0" smtClean="0">
                <a:latin typeface="+mn-lt"/>
                <a:ea typeface="+mn-ea"/>
              </a:rPr>
              <a:t>false</a:t>
            </a: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1835150" y="5929330"/>
            <a:ext cx="5329238" cy="6397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err="1"/>
              <a:t>boolean</a:t>
            </a:r>
            <a:r>
              <a:rPr lang="zh-CN" altLang="en-US" b="1" dirty="0"/>
              <a:t>类型只有这两个值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 flipV="1">
            <a:off x="3286116" y="5143512"/>
            <a:ext cx="785818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7124924" y="1966894"/>
            <a:ext cx="845428" cy="110641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 smtClean="0">
                <a:ln w="9525">
                  <a:solidFill>
                    <a:srgbClr val="5E99E2">
                      <a:alpha val="45882"/>
                    </a:srgbClr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/>
                <a:ea typeface="黑体"/>
              </a:rPr>
              <a:t>？</a:t>
            </a:r>
            <a:endParaRPr lang="zh-CN" altLang="en-US" sz="4400" b="1" kern="10" dirty="0">
              <a:ln w="9525">
                <a:solidFill>
                  <a:srgbClr val="5E99E2">
                    <a:alpha val="45882"/>
                  </a:srgbClr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/>
              <a:ea typeface="黑体"/>
            </a:endParaRPr>
          </a:p>
        </p:txBody>
      </p:sp>
      <p:sp>
        <p:nvSpPr>
          <p:cNvPr id="11" name="灯片编号占位符 9"/>
          <p:cNvSpPr txBox="1">
            <a:spLocks/>
          </p:cNvSpPr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9394C29D-ED0C-453C-8BBC-C52F19F5BA76}" type="slidenum">
              <a:rPr lang="zh-CN" altLang="en-US" sz="12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lang="en-US" altLang="zh-CN" sz="1200" dirty="0" smtClean="0"/>
              <a:t>/45</a:t>
            </a:r>
            <a:endParaRPr lang="zh-CN" altLang="en-US" sz="1200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zh-CN" altLang="en-US" dirty="0" smtClean="0"/>
              <a:t>为什么需要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/>
      <p:bldP spid="557061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如何使用</a:t>
            </a:r>
            <a:r>
              <a:rPr lang="en-US" altLang="zh-CN" b="1" dirty="0" err="1"/>
              <a:t>boolean</a:t>
            </a:r>
            <a:r>
              <a:rPr lang="zh-CN" altLang="en-US" b="1" dirty="0"/>
              <a:t>类型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控制台输入张三同学的成绩，与李四的成绩（</a:t>
            </a:r>
            <a:r>
              <a:rPr lang="en-US" altLang="zh-CN" dirty="0"/>
              <a:t>80</a:t>
            </a:r>
            <a:r>
              <a:rPr lang="zh-CN" altLang="en-US" dirty="0"/>
              <a:t>分）比较，输出“张三的成绩比李四的成绩高吗</a:t>
            </a:r>
            <a:r>
              <a:rPr lang="en-US" altLang="zh-CN" dirty="0"/>
              <a:t>?” </a:t>
            </a:r>
            <a:r>
              <a:rPr lang="zh-CN" altLang="en-US" dirty="0"/>
              <a:t>的判断结果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94950" name="AutoShape 6"/>
          <p:cNvSpPr>
            <a:spLocks noChangeArrowheads="1"/>
          </p:cNvSpPr>
          <p:nvPr/>
        </p:nvSpPr>
        <p:spPr bwMode="auto">
          <a:xfrm>
            <a:off x="771525" y="2786058"/>
            <a:ext cx="7962900" cy="34621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int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学员李四成绩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输入学员张三成绩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");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 err="1">
                <a:solidFill>
                  <a:srgbClr val="0000FF"/>
                </a:solidFill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输入张三的成绩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&gt;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张三成绩比李四高吗 ？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);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输出比较结果</a:t>
            </a: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785786" y="3214686"/>
            <a:ext cx="187325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85786" y="5345684"/>
            <a:ext cx="2808287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94953" name="AutoShape 9"/>
          <p:cNvSpPr>
            <a:spLocks noChangeArrowheads="1"/>
          </p:cNvSpPr>
          <p:nvPr/>
        </p:nvSpPr>
        <p:spPr bwMode="auto">
          <a:xfrm>
            <a:off x="3748116" y="3214686"/>
            <a:ext cx="4324346" cy="408623"/>
          </a:xfrm>
          <a:prstGeom prst="wedgeRoundRectCallout">
            <a:avLst>
              <a:gd name="adj1" fmla="val -409"/>
              <a:gd name="adj2" fmla="val 501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定义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boolean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变量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isBig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，存储比较结果</a:t>
            </a:r>
          </a:p>
        </p:txBody>
      </p:sp>
      <p:sp>
        <p:nvSpPr>
          <p:cNvPr id="594954" name="AutoShape 10"/>
          <p:cNvSpPr>
            <a:spLocks noChangeArrowheads="1"/>
          </p:cNvSpPr>
          <p:nvPr/>
        </p:nvSpPr>
        <p:spPr bwMode="auto">
          <a:xfrm>
            <a:off x="4500562" y="5214950"/>
            <a:ext cx="3337683" cy="408623"/>
          </a:xfrm>
          <a:prstGeom prst="wedgeRoundRectCallout">
            <a:avLst>
              <a:gd name="adj1" fmla="val -487"/>
              <a:gd name="adj2" fmla="val -509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将比较结果保存在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isBig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变量中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71406" y="2371583"/>
            <a:ext cx="1000132" cy="414475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2857488" y="3429000"/>
            <a:ext cx="857256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3714744" y="5480701"/>
            <a:ext cx="78581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0" name="图片 29" descr="boolean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72008"/>
            <a:ext cx="2748321" cy="1654698"/>
          </a:xfrm>
          <a:prstGeom prst="rect">
            <a:avLst/>
          </a:prstGeom>
        </p:spPr>
      </p:pic>
      <p:grpSp>
        <p:nvGrpSpPr>
          <p:cNvPr id="24" name="组合 10"/>
          <p:cNvGrpSpPr>
            <a:grpSpLocks/>
          </p:cNvGrpSpPr>
          <p:nvPr/>
        </p:nvGrpSpPr>
        <p:grpSpPr bwMode="auto">
          <a:xfrm>
            <a:off x="1785918" y="6354786"/>
            <a:ext cx="5819467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1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2" name="TextBox 38"/>
            <p:cNvSpPr txBox="1">
              <a:spLocks noChangeArrowheads="1"/>
            </p:cNvSpPr>
            <p:nvPr/>
          </p:nvSpPr>
          <p:spPr bwMode="auto">
            <a:xfrm>
              <a:off x="4918457" y="5538802"/>
              <a:ext cx="30834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：用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boolean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变量描述信息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0" grpId="0" animBg="1"/>
      <p:bldP spid="594951" grpId="0" animBg="1"/>
      <p:bldP spid="594952" grpId="0" animBg="1"/>
      <p:bldP spid="594953" grpId="0" animBg="1"/>
      <p:bldP spid="5949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运算符小结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784254" y="1285860"/>
            <a:ext cx="7073894" cy="215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表达式</a:t>
            </a:r>
            <a:r>
              <a:rPr lang="en-US" altLang="zh-CN" sz="2800" b="1" dirty="0" smtClean="0">
                <a:latin typeface="+mn-lt"/>
                <a:ea typeface="+mn-ea"/>
              </a:rPr>
              <a:t>(3+40%6)&gt;(9/2*3)</a:t>
            </a:r>
            <a:r>
              <a:rPr lang="zh-CN" altLang="en-US" sz="2800" b="1" dirty="0" smtClean="0">
                <a:latin typeface="+mn-lt"/>
                <a:ea typeface="+mn-ea"/>
              </a:rPr>
              <a:t>的结果是什么？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63538" marR="0" lvl="0" indent="-363538" algn="just" defTabSz="914400" rtl="0" eaLnBrk="1" fontAlgn="b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4"/>
              </a:buBlip>
              <a:tabLst/>
              <a:defRPr/>
            </a:pPr>
            <a:endParaRPr kumimoji="0" lang="zh-CN" alt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1403648" y="3261614"/>
          <a:ext cx="6597376" cy="259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84254" y="2490797"/>
            <a:ext cx="7645398" cy="215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运算符的优先级</a:t>
            </a:r>
          </a:p>
          <a:p>
            <a:pPr marL="363538" marR="0" lvl="0" indent="-363538" algn="just" defTabSz="914400" rtl="0" eaLnBrk="1" fontAlgn="b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4"/>
              </a:buBlip>
              <a:tabLst/>
              <a:defRPr/>
            </a:pPr>
            <a:endParaRPr kumimoji="0" lang="zh-CN" alt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285984" y="5786454"/>
            <a:ext cx="5143536" cy="857232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当运算符比较多，无法确定运算符执行顺序时，可以使用小括号控制一下顺序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3240" y="1857364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false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7DC7081-4B8F-4945-92B0-10033D395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graphicEl>
                                              <a:dgm id="{67DC7081-4B8F-4945-92B0-10033D395D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83E2146-BA27-4E1C-9BEE-7184598BA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graphicEl>
                                              <a:dgm id="{D83E2146-BA27-4E1C-9BEE-7184598BA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CD87A1A-7257-428E-8B8C-9DD67E752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dgm id="{3CD87A1A-7257-428E-8B8C-9DD67E7523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46802C4-9E56-4E91-81D7-42A716FE3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D46802C4-9E56-4E91-81D7-42A716FE3E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6349D9D-87BA-45D7-A14C-8439D8989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graphicEl>
                                              <a:dgm id="{96349D9D-87BA-45D7-A14C-8439D8989E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F74564C-FEF3-47C3-8426-4E2C39EC8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graphicEl>
                                              <a:dgm id="{CF74564C-FEF3-47C3-8426-4E2C39EC8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2" grpId="0">
        <p:bldSub>
          <a:bldDgm bld="one"/>
        </p:bldSub>
      </p:bldGraphic>
      <p:bldP spid="13" grpId="0"/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实现购物结算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运算符（*、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）的使用</a:t>
            </a:r>
          </a:p>
          <a:p>
            <a:pPr lvl="1"/>
            <a:r>
              <a:rPr lang="zh-CN" altLang="en-US" dirty="0" smtClean="0"/>
              <a:t>从控制台输出信息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用户可以享受购物</a:t>
            </a:r>
            <a:r>
              <a:rPr lang="en-US" altLang="zh-CN" dirty="0" smtClean="0"/>
              <a:t>8</a:t>
            </a:r>
            <a:r>
              <a:rPr lang="zh-CN" altLang="en-US" dirty="0" smtClean="0"/>
              <a:t>折的优惠，请计算实际消费金额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" name="图片 14" descr="计算消费总额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457" y="1340768"/>
            <a:ext cx="3228975" cy="2185988"/>
          </a:xfrm>
          <a:prstGeom prst="rect">
            <a:avLst/>
          </a:prstGeom>
        </p:spPr>
      </p:pic>
      <p:grpSp>
        <p:nvGrpSpPr>
          <p:cNvPr id="16" name="组合 5"/>
          <p:cNvGrpSpPr>
            <a:grpSpLocks/>
          </p:cNvGrpSpPr>
          <p:nvPr/>
        </p:nvGrpSpPr>
        <p:grpSpPr bwMode="auto">
          <a:xfrm>
            <a:off x="2928938" y="6069034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实现购物结算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839" y="3786188"/>
            <a:ext cx="764381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 smtClean="0">
              <a:latin typeface="+mn-lt"/>
              <a:ea typeface="+mn-ea"/>
            </a:endParaRPr>
          </a:p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消费总额 </a:t>
            </a:r>
            <a:r>
              <a:rPr lang="en-US" altLang="zh-CN" sz="2800" b="1" dirty="0" smtClean="0">
                <a:latin typeface="+mn-lt"/>
                <a:ea typeface="+mn-ea"/>
              </a:rPr>
              <a:t>= </a:t>
            </a:r>
            <a:r>
              <a:rPr lang="zh-CN" altLang="en-US" sz="2800" b="1" dirty="0" smtClean="0">
                <a:latin typeface="+mn-lt"/>
                <a:ea typeface="+mn-ea"/>
              </a:rPr>
              <a:t>各商品的消费金额之和 * 折扣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grpSp>
        <p:nvGrpSpPr>
          <p:cNvPr id="3" name="组合 21"/>
          <p:cNvGrpSpPr/>
          <p:nvPr/>
        </p:nvGrpSpPr>
        <p:grpSpPr>
          <a:xfrm>
            <a:off x="71406" y="4039049"/>
            <a:ext cx="986585" cy="461521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aphicFrame>
        <p:nvGraphicFramePr>
          <p:cNvPr id="19" name="内容占位符 3"/>
          <p:cNvGraphicFramePr>
            <a:graphicFrameLocks/>
          </p:cNvGraphicFramePr>
          <p:nvPr/>
        </p:nvGraphicFramePr>
        <p:xfrm>
          <a:off x="1357290" y="271462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4" name="内容占位符 3"/>
          <p:cNvGraphicFramePr>
            <a:graphicFrameLocks/>
          </p:cNvGraphicFramePr>
          <p:nvPr/>
        </p:nvGraphicFramePr>
        <p:xfrm>
          <a:off x="1357290" y="200024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5" name="椭圆 24"/>
          <p:cNvSpPr/>
          <p:nvPr/>
        </p:nvSpPr>
        <p:spPr bwMode="auto">
          <a:xfrm>
            <a:off x="1357290" y="207169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57290" y="2786065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内容占位符 3"/>
          <p:cNvGraphicFramePr>
            <a:graphicFrameLocks/>
          </p:cNvGraphicFramePr>
          <p:nvPr/>
        </p:nvGraphicFramePr>
        <p:xfrm>
          <a:off x="1357290" y="342900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31" name="椭圆 30"/>
          <p:cNvSpPr/>
          <p:nvPr/>
        </p:nvSpPr>
        <p:spPr bwMode="auto">
          <a:xfrm>
            <a:off x="1357290" y="350045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3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5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打印购物小</a:t>
            </a:r>
            <a:r>
              <a:rPr lang="zh-CN" altLang="en-US" b="1" dirty="0" smtClean="0"/>
              <a:t>票</a:t>
            </a:r>
            <a:endParaRPr lang="en-US" altLang="zh-CN" b="1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需求说明：</a:t>
            </a:r>
          </a:p>
          <a:p>
            <a:pPr lvl="1"/>
            <a:r>
              <a:rPr lang="zh-CN" altLang="en-US" dirty="0"/>
              <a:t>结算时打印购物小票</a:t>
            </a:r>
          </a:p>
          <a:p>
            <a:pPr lvl="1"/>
            <a:r>
              <a:rPr lang="zh-CN" altLang="en-US" dirty="0"/>
              <a:t>计算此次购物获得的会员积分</a:t>
            </a:r>
          </a:p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7" name="图片 6" descr="打印小票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670638"/>
            <a:ext cx="4224528" cy="3401568"/>
          </a:xfrm>
          <a:prstGeom prst="rect">
            <a:avLst/>
          </a:prstGeom>
        </p:spPr>
      </p:pic>
      <p:grpSp>
        <p:nvGrpSpPr>
          <p:cNvPr id="3" name="组合 10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0"/>
          <p:cNvGrpSpPr>
            <a:grpSpLocks/>
          </p:cNvGrpSpPr>
          <p:nvPr/>
        </p:nvGrpSpPr>
        <p:grpSpPr bwMode="auto">
          <a:xfrm>
            <a:off x="2857500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08107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升级</a:t>
            </a:r>
            <a:r>
              <a:rPr lang="zh-CN" altLang="en-US" dirty="0"/>
              <a:t>“我行我素购物管理系统”：</a:t>
            </a:r>
            <a:endParaRPr lang="zh-CN" altLang="en-US" dirty="0">
              <a:sym typeface="Wingdings" pitchFamily="2" charset="2"/>
            </a:endParaRPr>
          </a:p>
          <a:p>
            <a:pPr lvl="1"/>
            <a:r>
              <a:rPr lang="zh-CN" altLang="en-US" dirty="0"/>
              <a:t>实现购物结算，并打印购物小票</a:t>
            </a:r>
            <a:endParaRPr lang="zh-CN" altLang="en-US" dirty="0">
              <a:sym typeface="Wingdings" pitchFamily="2" charset="2"/>
            </a:endParaRPr>
          </a:p>
          <a:p>
            <a:pPr lvl="1"/>
            <a:r>
              <a:rPr lang="zh-CN" altLang="en-US" dirty="0"/>
              <a:t>模拟商场幸运</a:t>
            </a:r>
            <a:r>
              <a:rPr lang="zh-CN" altLang="en-US" dirty="0" smtClean="0"/>
              <a:t>抽奖，计算会员卡各位数字之和</a:t>
            </a:r>
            <a:endParaRPr lang="zh-CN" altLang="en-US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根据商品折扣判断折扣价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9" name="图片 8" descr="打印小票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643182"/>
            <a:ext cx="3661258" cy="2948026"/>
          </a:xfrm>
          <a:prstGeom prst="rect">
            <a:avLst/>
          </a:prstGeom>
        </p:spPr>
      </p:pic>
      <p:pic>
        <p:nvPicPr>
          <p:cNvPr id="10" name="图片 9" descr="打折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3429000"/>
            <a:ext cx="3157240" cy="2016069"/>
          </a:xfrm>
          <a:prstGeom prst="rect">
            <a:avLst/>
          </a:prstGeom>
        </p:spPr>
      </p:pic>
      <p:pic>
        <p:nvPicPr>
          <p:cNvPr id="12" name="图片 11" descr="计算消费总额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918" y="2786058"/>
            <a:ext cx="2876971" cy="1947684"/>
          </a:xfrm>
          <a:prstGeom prst="rect">
            <a:avLst/>
          </a:prstGeom>
        </p:spPr>
      </p:pic>
      <p:pic>
        <p:nvPicPr>
          <p:cNvPr id="13" name="图片 12" descr="图2.10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554" y="2928934"/>
            <a:ext cx="3802975" cy="2899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模拟幸运抽奖</a:t>
            </a:r>
            <a:r>
              <a:rPr lang="en-US" altLang="zh-CN" dirty="0" smtClean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算术运算符（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）的使用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类接收用户输入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关系运算符和</a:t>
            </a:r>
            <a:r>
              <a:rPr lang="en-US" dirty="0" err="1" smtClean="0"/>
              <a:t>boolean</a:t>
            </a:r>
            <a:r>
              <a:rPr lang="zh-CN" altLang="en-US" dirty="0" smtClean="0"/>
              <a:t>类型的用法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商场推出幸运抽奖活动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抽奖规则：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顾客的四位会员卡号的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各位数字之和大于</a:t>
            </a:r>
            <a:r>
              <a:rPr lang="en-US" dirty="0" smtClean="0"/>
              <a:t>20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则为幸运顾客。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5"/>
          <p:cNvGrpSpPr>
            <a:grpSpLocks/>
          </p:cNvGrpSpPr>
          <p:nvPr/>
        </p:nvGrpSpPr>
        <p:grpSpPr bwMode="auto">
          <a:xfrm>
            <a:off x="1500166" y="6010275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</a:p>
          </p:txBody>
        </p:sp>
      </p:grpSp>
      <p:pic>
        <p:nvPicPr>
          <p:cNvPr id="20" name="图片 19" descr="图2.10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3643314"/>
            <a:ext cx="3714776" cy="2832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模拟幸运抽奖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839" y="3786188"/>
            <a:ext cx="764381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endParaRPr lang="en-US" altLang="zh-CN" sz="2800" b="1" dirty="0" smtClean="0">
              <a:latin typeface="+mn-lt"/>
              <a:ea typeface="+mn-ea"/>
            </a:endParaRP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分解并获得各位数字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86314" y="4253727"/>
            <a:ext cx="3786214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gewei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% 10;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shiwei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10 % 10;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baiwei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100 % 10; </a:t>
            </a: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qianwei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1000;</a:t>
            </a:r>
          </a:p>
        </p:txBody>
      </p:sp>
      <p:grpSp>
        <p:nvGrpSpPr>
          <p:cNvPr id="6" name="组合 21"/>
          <p:cNvGrpSpPr/>
          <p:nvPr/>
        </p:nvGrpSpPr>
        <p:grpSpPr>
          <a:xfrm>
            <a:off x="71406" y="4181925"/>
            <a:ext cx="986585" cy="461521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aphicFrame>
        <p:nvGraphicFramePr>
          <p:cNvPr id="25" name="内容占位符 3"/>
          <p:cNvGraphicFramePr>
            <a:graphicFrameLocks/>
          </p:cNvGraphicFramePr>
          <p:nvPr/>
        </p:nvGraphicFramePr>
        <p:xfrm>
          <a:off x="1142976" y="271462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8" name="内容占位符 3"/>
          <p:cNvGraphicFramePr>
            <a:graphicFrameLocks/>
          </p:cNvGraphicFramePr>
          <p:nvPr/>
        </p:nvGraphicFramePr>
        <p:xfrm>
          <a:off x="1142976" y="200024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30" name="椭圆 29"/>
          <p:cNvSpPr/>
          <p:nvPr/>
        </p:nvSpPr>
        <p:spPr bwMode="auto">
          <a:xfrm>
            <a:off x="1142976" y="207169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42976" y="2786065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内容占位符 3"/>
          <p:cNvGraphicFramePr>
            <a:graphicFrameLocks/>
          </p:cNvGraphicFramePr>
          <p:nvPr/>
        </p:nvGraphicFramePr>
        <p:xfrm>
          <a:off x="1142976" y="3429000"/>
          <a:ext cx="414340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33" name="椭圆 32"/>
          <p:cNvSpPr/>
          <p:nvPr/>
        </p:nvSpPr>
        <p:spPr bwMode="auto">
          <a:xfrm>
            <a:off x="1142976" y="3500450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4" name="组合 10"/>
          <p:cNvGrpSpPr>
            <a:grpSpLocks/>
          </p:cNvGrpSpPr>
          <p:nvPr/>
        </p:nvGrpSpPr>
        <p:grpSpPr bwMode="auto">
          <a:xfrm>
            <a:off x="2428860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6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Graphic spid="25" grpId="0">
        <p:bldAsOne/>
      </p:bldGraphic>
      <p:bldGraphic spid="28" grpId="0">
        <p:bldAsOne/>
      </p:bldGraphic>
      <p:bldP spid="30" grpId="0" animBg="1"/>
      <p:bldP spid="31" grpId="0" animBg="1"/>
      <p:bldGraphic spid="32" grpId="0">
        <p:bldAsOne/>
      </p:bldGraphic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判断折扣价格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</a:p>
          <a:p>
            <a:pPr lvl="1"/>
            <a:r>
              <a:rPr lang="zh-CN" altLang="en-US" dirty="0" smtClean="0"/>
              <a:t>关系运算符的使用</a:t>
            </a:r>
          </a:p>
          <a:p>
            <a:pPr lvl="1"/>
            <a:r>
              <a:rPr lang="en-US" altLang="zh-CN" dirty="0" err="1" smtClean="0"/>
              <a:t>boolean</a:t>
            </a:r>
            <a:r>
              <a:rPr lang="zh-CN" altLang="en-US" dirty="0" smtClean="0"/>
              <a:t>类型的使用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用户从键盘接收商品折扣，并判断商品享受此折扣后价格是否低于</a:t>
            </a:r>
            <a:r>
              <a:rPr lang="en-US" altLang="zh-CN" dirty="0" smtClean="0"/>
              <a:t>100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3" name="图片 12" descr="打折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7" y="3643314"/>
            <a:ext cx="3915611" cy="2500330"/>
          </a:xfrm>
          <a:prstGeom prst="rect">
            <a:avLst/>
          </a:prstGeom>
        </p:spPr>
      </p:pic>
      <p:grpSp>
        <p:nvGrpSpPr>
          <p:cNvPr id="15" name="组合 5"/>
          <p:cNvGrpSpPr>
            <a:grpSpLocks/>
          </p:cNvGrpSpPr>
          <p:nvPr/>
        </p:nvGrpSpPr>
        <p:grpSpPr bwMode="auto">
          <a:xfrm>
            <a:off x="2928938" y="614047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判断折扣价格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 lvl="1"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1. </a:t>
            </a:r>
            <a:r>
              <a:rPr lang="zh-CN" altLang="en-US" dirty="0" smtClean="0"/>
              <a:t>声明变量存储商品价格信息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2. </a:t>
            </a:r>
            <a:r>
              <a:rPr lang="zh-CN" altLang="en-US" dirty="0" smtClean="0"/>
              <a:t>从键盘接收折扣，并保存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3. </a:t>
            </a:r>
            <a:r>
              <a:rPr lang="zh-CN" altLang="en-US" dirty="0" smtClean="0"/>
              <a:t>计算商品享受折扣后的价格</a:t>
            </a:r>
          </a:p>
          <a:p>
            <a:pPr lvl="1"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4. </a:t>
            </a:r>
            <a:r>
              <a:rPr lang="zh-CN" altLang="en-US" dirty="0" smtClean="0"/>
              <a:t>输出商品折扣后价是否低于</a:t>
            </a:r>
            <a:r>
              <a:rPr lang="en-US" altLang="zh-CN" dirty="0" smtClean="0"/>
              <a:t>100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3"/>
              </a:buBlip>
            </a:pPr>
            <a:r>
              <a:rPr lang="zh-CN" altLang="en-US" sz="2800" dirty="0" smtClean="0">
                <a:cs typeface="+mn-cs"/>
              </a:rPr>
              <a:t>比较运算的结果是</a:t>
            </a:r>
            <a:r>
              <a:rPr lang="en-US" altLang="zh-CN" sz="2800" dirty="0" err="1" smtClean="0">
                <a:cs typeface="+mn-cs"/>
              </a:rPr>
              <a:t>boolean</a:t>
            </a:r>
            <a:r>
              <a:rPr lang="zh-CN" altLang="en-US" sz="2800" dirty="0" smtClean="0">
                <a:cs typeface="+mn-cs"/>
              </a:rPr>
              <a:t>类型</a:t>
            </a:r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156391" y="3610421"/>
            <a:ext cx="986585" cy="461521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3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14" name="组合 10"/>
          <p:cNvGrpSpPr>
            <a:grpSpLocks/>
          </p:cNvGrpSpPr>
          <p:nvPr/>
        </p:nvGrpSpPr>
        <p:grpSpPr bwMode="auto">
          <a:xfrm>
            <a:off x="2428860" y="600076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总结</a:t>
            </a:r>
            <a:endParaRPr lang="en-US" altLang="zh-CN" b="1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8145464" cy="501017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</a:pPr>
            <a:r>
              <a:rPr lang="zh-CN" altLang="en-US" dirty="0" smtClean="0"/>
              <a:t>变量的概念和使用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en-US" altLang="zh-CN" dirty="0" smtClean="0"/>
              <a:t>Java</a:t>
            </a:r>
            <a:r>
              <a:rPr lang="zh-CN" altLang="en-US" dirty="0"/>
              <a:t>中常用的</a:t>
            </a:r>
            <a:r>
              <a:rPr lang="zh-CN" altLang="en-US" dirty="0" smtClean="0"/>
              <a:t>数据类型：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String</a:t>
            </a:r>
          </a:p>
          <a:p>
            <a:pPr>
              <a:lnSpc>
                <a:spcPct val="115000"/>
              </a:lnSpc>
            </a:pPr>
            <a:r>
              <a:rPr lang="zh-CN" altLang="en-US" dirty="0" smtClean="0"/>
              <a:t>数据类型转换包括自动类型转换和强制类型转换</a:t>
            </a:r>
            <a:endParaRPr lang="en-US" altLang="zh-CN" dirty="0" smtClean="0"/>
          </a:p>
          <a:p>
            <a:pPr>
              <a:lnSpc>
                <a:spcPct val="115000"/>
              </a:lnSpc>
            </a:pPr>
            <a:r>
              <a:rPr lang="en-US" altLang="zh-CN" dirty="0" err="1" smtClean="0"/>
              <a:t>boolean</a:t>
            </a:r>
            <a:r>
              <a:rPr lang="zh-CN" altLang="en-US" dirty="0" smtClean="0"/>
              <a:t>类型表示真假，有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两个值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赋值运算符（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算术运算符（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5000"/>
              </a:lnSpc>
            </a:pPr>
            <a:r>
              <a:rPr lang="zh-CN" altLang="en-US" dirty="0" smtClean="0"/>
              <a:t>关系运算符（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!=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en-US" altLang="zh-CN" dirty="0" smtClean="0"/>
              <a:t>Scanner</a:t>
            </a:r>
            <a:r>
              <a:rPr lang="zh-CN" altLang="en-US" dirty="0" smtClean="0"/>
              <a:t>类可以从键盘获取输入的信息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6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6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6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了解选择结构的概念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选择结构的用法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了解嵌套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结构和多重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结构的语法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预习下一章学生用书，完成预习作业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46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掌握变量的概念</a:t>
            </a:r>
          </a:p>
          <a:p>
            <a:r>
              <a:rPr lang="zh-CN" altLang="en-US" dirty="0" smtClean="0"/>
              <a:t>掌握常用数据类型</a:t>
            </a:r>
          </a:p>
          <a:p>
            <a:r>
              <a:rPr lang="zh-CN" altLang="en-US" dirty="0" smtClean="0"/>
              <a:t>会使用赋值运算符、算术运算符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类型和关系运算符的使用</a:t>
            </a:r>
          </a:p>
          <a:p>
            <a:r>
              <a:rPr lang="zh-CN" altLang="en-US" dirty="0" smtClean="0"/>
              <a:t>会进行数据类型转换</a:t>
            </a:r>
          </a:p>
          <a:p>
            <a:r>
              <a:rPr lang="zh-CN" altLang="en-US" dirty="0" smtClean="0"/>
              <a:t>掌握键盘输入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167" y="2082443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167" y="1417638"/>
            <a:ext cx="714380" cy="719772"/>
          </a:xfrm>
          <a:prstGeom prst="rect">
            <a:avLst/>
          </a:prstGeom>
          <a:noFill/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167" y="2692242"/>
            <a:ext cx="714380" cy="719772"/>
          </a:xfrm>
          <a:prstGeom prst="rect">
            <a:avLst/>
          </a:prstGeom>
          <a:noFill/>
        </p:spPr>
      </p:pic>
      <p:pic>
        <p:nvPicPr>
          <p:cNvPr id="1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3286124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内存如何存放数据</a:t>
            </a:r>
            <a:endParaRPr lang="en-US" altLang="zh-CN" b="1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电脑使用内存来记忆计算时所使用的数据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内存如何存储数据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内存像旅馆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数据各式各样，要先根据数据的需求（即类型）为它申请一块合适的空间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484355" name="Picture 3" descr="20060426-00000001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2667000"/>
            <a:ext cx="2263775" cy="1698625"/>
          </a:xfrm>
          <a:prstGeom prst="rect">
            <a:avLst/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gray">
          <a:xfrm>
            <a:off x="3563938" y="3081245"/>
            <a:ext cx="4863934" cy="776383"/>
          </a:xfrm>
          <a:prstGeom prst="wedgeRoundRectCallout">
            <a:avLst>
              <a:gd name="adj1" fmla="val -50294"/>
              <a:gd name="adj2" fmla="val 87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、开房间（单人间、双人间、总统套间）     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、入住</a:t>
            </a:r>
          </a:p>
        </p:txBody>
      </p:sp>
      <p:cxnSp>
        <p:nvCxnSpPr>
          <p:cNvPr id="6" name="直接箭头连接符 5"/>
          <p:cNvCxnSpPr>
            <a:stCxn id="484355" idx="3"/>
            <a:endCxn id="484356" idx="1"/>
          </p:cNvCxnSpPr>
          <p:nvPr/>
        </p:nvCxnSpPr>
        <p:spPr>
          <a:xfrm flipV="1">
            <a:off x="3019425" y="3469437"/>
            <a:ext cx="544513" cy="46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AutoShape 2"/>
          <p:cNvSpPr>
            <a:spLocks noChangeArrowheads="1"/>
          </p:cNvSpPr>
          <p:nvPr/>
        </p:nvSpPr>
        <p:spPr bwMode="gray">
          <a:xfrm>
            <a:off x="6215074" y="3143248"/>
            <a:ext cx="15673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1000*(1+5%)</a:t>
            </a:r>
          </a:p>
        </p:txBody>
      </p:sp>
      <p:sp>
        <p:nvSpPr>
          <p:cNvPr id="486403" name="AutoShape 3"/>
          <p:cNvSpPr>
            <a:spLocks noChangeArrowheads="1"/>
          </p:cNvSpPr>
          <p:nvPr/>
        </p:nvSpPr>
        <p:spPr bwMode="gray">
          <a:xfrm>
            <a:off x="6300788" y="2133600"/>
            <a:ext cx="127160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1093" y="2133601"/>
            <a:ext cx="3017460" cy="2008844"/>
            <a:chOff x="2842" y="889"/>
            <a:chExt cx="1445" cy="359"/>
          </a:xfrm>
        </p:grpSpPr>
        <p:sp>
          <p:nvSpPr>
            <p:cNvPr id="486405" name="AutoShape 5"/>
            <p:cNvSpPr>
              <a:spLocks noChangeArrowheads="1"/>
            </p:cNvSpPr>
            <p:nvPr/>
          </p:nvSpPr>
          <p:spPr bwMode="auto">
            <a:xfrm>
              <a:off x="2842" y="903"/>
              <a:ext cx="1445" cy="34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0">
              <a:noAutofit/>
            </a:bodyPr>
            <a:lstStyle/>
            <a:p>
              <a:pPr marL="0" lvl="1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sp>
          <p:nvSpPr>
            <p:cNvPr id="486406" name="AutoShape 6"/>
            <p:cNvSpPr>
              <a:spLocks noChangeArrowheads="1"/>
            </p:cNvSpPr>
            <p:nvPr/>
          </p:nvSpPr>
          <p:spPr bwMode="gray">
            <a:xfrm>
              <a:off x="3322" y="889"/>
              <a:ext cx="419" cy="7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spAutoFit/>
            </a:bodyPr>
            <a:lstStyle/>
            <a:p>
              <a:pPr marL="0" lvl="1" indent="-285750" algn="l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内 存  </a:t>
              </a:r>
            </a:p>
          </p:txBody>
        </p:sp>
      </p:grpSp>
      <p:sp>
        <p:nvSpPr>
          <p:cNvPr id="486407" name="Oval 7"/>
          <p:cNvSpPr>
            <a:spLocks noChangeArrowheads="1"/>
          </p:cNvSpPr>
          <p:nvPr/>
        </p:nvSpPr>
        <p:spPr bwMode="gray">
          <a:xfrm>
            <a:off x="2214546" y="2786058"/>
            <a:ext cx="1071570" cy="6419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5867400" y="2205038"/>
            <a:ext cx="22336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1000</a:t>
            </a:r>
          </a:p>
        </p:txBody>
      </p:sp>
      <p:sp>
        <p:nvSpPr>
          <p:cNvPr id="486411" name="AutoShape 11"/>
          <p:cNvSpPr>
            <a:spLocks noChangeArrowheads="1"/>
          </p:cNvSpPr>
          <p:nvPr/>
        </p:nvSpPr>
        <p:spPr bwMode="auto">
          <a:xfrm>
            <a:off x="3851275" y="2205038"/>
            <a:ext cx="2260161" cy="776383"/>
          </a:xfrm>
          <a:prstGeom prst="wedgeRoundRectCallout">
            <a:avLst>
              <a:gd name="adj1" fmla="val -49863"/>
              <a:gd name="adj2" fmla="val 29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变量：一个数据</a:t>
            </a: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存储空间的表示      </a:t>
            </a:r>
          </a:p>
        </p:txBody>
      </p:sp>
      <p:sp>
        <p:nvSpPr>
          <p:cNvPr id="486413" name="Oval 13"/>
          <p:cNvSpPr>
            <a:spLocks noChangeArrowheads="1"/>
          </p:cNvSpPr>
          <p:nvPr/>
        </p:nvSpPr>
        <p:spPr bwMode="auto">
          <a:xfrm>
            <a:off x="928662" y="3214686"/>
            <a:ext cx="1171558" cy="673104"/>
          </a:xfrm>
          <a:prstGeom prst="ellips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98.76</a:t>
            </a:r>
          </a:p>
        </p:txBody>
      </p:sp>
      <p:sp>
        <p:nvSpPr>
          <p:cNvPr id="486414" name="AutoShape 14"/>
          <p:cNvSpPr>
            <a:spLocks noChangeArrowheads="1"/>
          </p:cNvSpPr>
          <p:nvPr/>
        </p:nvSpPr>
        <p:spPr bwMode="auto">
          <a:xfrm>
            <a:off x="2051051" y="4221163"/>
            <a:ext cx="5618846" cy="408623"/>
          </a:xfrm>
          <a:prstGeom prst="wedgeRoundRectCallout">
            <a:avLst>
              <a:gd name="adj1" fmla="val -974"/>
              <a:gd name="adj2" fmla="val -505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不同数据存入具有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不同内存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地址的空间，相互独立     </a:t>
            </a:r>
          </a:p>
        </p:txBody>
      </p:sp>
      <p:sp>
        <p:nvSpPr>
          <p:cNvPr id="486418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/>
              <a:t>变量</a:t>
            </a:r>
            <a:r>
              <a:rPr lang="en-US" altLang="zh-CN" sz="3600" b="1" dirty="0"/>
              <a:t>2-1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86420" name="AutoShape 20"/>
          <p:cNvSpPr>
            <a:spLocks noChangeArrowheads="1"/>
          </p:cNvSpPr>
          <p:nvPr/>
        </p:nvSpPr>
        <p:spPr bwMode="auto">
          <a:xfrm>
            <a:off x="1692275" y="5572140"/>
            <a:ext cx="6119813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已经将数据存入内存，但是</a:t>
            </a:r>
            <a:r>
              <a:rPr lang="zh-CN" altLang="en-US" b="1" dirty="0" smtClean="0"/>
              <a:t>： </a:t>
            </a:r>
            <a:r>
              <a:rPr lang="zh-CN" altLang="en-US" b="1" dirty="0"/>
              <a:t>怎么找到存入的数据？</a:t>
            </a:r>
          </a:p>
        </p:txBody>
      </p:sp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785786" y="1274758"/>
            <a:ext cx="7929618" cy="1439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zh-CN" sz="2800" b="1" dirty="0" smtClean="0">
                <a:latin typeface="+mn-lt"/>
                <a:ea typeface="+mn-ea"/>
              </a:rPr>
              <a:t>在</a:t>
            </a:r>
            <a:r>
              <a:rPr lang="zh-CN" altLang="zh-CN" sz="2800" b="1" dirty="0">
                <a:latin typeface="+mn-lt"/>
                <a:ea typeface="+mn-ea"/>
              </a:rPr>
              <a:t>银行存1000元钱，银行一年的利息5%，那一年之后钱变成了多少？</a:t>
            </a:r>
            <a:endParaRPr lang="en-GB" altLang="zh-CN" sz="2800" b="1" dirty="0">
              <a:latin typeface="+mn-lt"/>
              <a:ea typeface="+mn-ea"/>
            </a:endParaRPr>
          </a:p>
        </p:txBody>
      </p:sp>
      <p:grpSp>
        <p:nvGrpSpPr>
          <p:cNvPr id="3" name="组合 1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2" name="直接箭头连接符 21"/>
          <p:cNvCxnSpPr>
            <a:endCxn id="486411" idx="4"/>
          </p:cNvCxnSpPr>
          <p:nvPr/>
        </p:nvCxnSpPr>
        <p:spPr>
          <a:xfrm flipV="1">
            <a:off x="3286116" y="2616273"/>
            <a:ext cx="568255" cy="3126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86413" idx="5"/>
          </p:cNvCxnSpPr>
          <p:nvPr/>
        </p:nvCxnSpPr>
        <p:spPr>
          <a:xfrm rot="16200000" flipH="1">
            <a:off x="1823078" y="3894786"/>
            <a:ext cx="425602" cy="2144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7"/>
          <p:cNvSpPr txBox="1">
            <a:spLocks/>
          </p:cNvSpPr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9394C29D-ED0C-453C-8BBC-C52F19F5BA76}" type="slidenum">
              <a:rPr lang="zh-CN" altLang="en-US" sz="12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zh-CN" sz="1200" dirty="0" smtClean="0"/>
              <a:t>/45</a:t>
            </a:r>
            <a:endParaRPr lang="zh-CN" altLang="en-US" sz="1200" dirty="0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206616" y="2919411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1050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 flipV="1">
            <a:off x="3286115" y="3143247"/>
            <a:ext cx="2941647" cy="21431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00185 L -0.46841 0.1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0" y="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2" grpId="0" animBg="1"/>
      <p:bldP spid="486402" grpId="1" animBg="1"/>
      <p:bldP spid="486403" grpId="0" animBg="1"/>
      <p:bldP spid="486403" grpId="1" animBg="1"/>
      <p:bldP spid="486407" grpId="0" animBg="1"/>
      <p:bldP spid="486408" grpId="0"/>
      <p:bldP spid="486408" grpId="1"/>
      <p:bldP spid="486408" grpId="2"/>
      <p:bldP spid="486411" grpId="0" animBg="1"/>
      <p:bldP spid="486413" grpId="0" animBg="1"/>
      <p:bldP spid="486414" grpId="0" animBg="1"/>
      <p:bldP spid="486420" grpId="0" animBg="1"/>
      <p:bldP spid="486421" grpId="0"/>
      <p:bldP spid="27" grpId="0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变量</a:t>
            </a:r>
            <a:r>
              <a:rPr lang="en-US" altLang="zh-CN" b="1" dirty="0"/>
              <a:t>2-2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93820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4800" dirty="0"/>
              <a:t>内存地址不好记，怎么办？</a:t>
            </a:r>
          </a:p>
          <a:p>
            <a:pPr lvl="1">
              <a:lnSpc>
                <a:spcPct val="80000"/>
              </a:lnSpc>
            </a:pPr>
            <a:r>
              <a:rPr lang="zh-CN" altLang="en-US" sz="4400" dirty="0"/>
              <a:t>通过内存中小房间的别名找到数据存储的位</a:t>
            </a:r>
            <a:r>
              <a:rPr lang="zh-CN" altLang="en-US" sz="4400" dirty="0" smtClean="0"/>
              <a:t>置</a:t>
            </a:r>
            <a:endParaRPr lang="en-US" altLang="zh-CN" sz="4400" dirty="0" smtClean="0"/>
          </a:p>
          <a:p>
            <a:pPr lvl="1">
              <a:lnSpc>
                <a:spcPct val="80000"/>
              </a:lnSpc>
            </a:pPr>
            <a:r>
              <a:rPr lang="zh-CN" altLang="en-US" sz="4400" dirty="0"/>
              <a:t>通过变量名可以简单快速地找到它存储的数据</a:t>
            </a:r>
          </a:p>
          <a:p>
            <a:pPr lvl="1">
              <a:lnSpc>
                <a:spcPct val="80000"/>
              </a:lnSpc>
            </a:pPr>
            <a:endParaRPr lang="zh-CN" altLang="en-US" sz="4400" dirty="0"/>
          </a:p>
          <a:p>
            <a:pPr>
              <a:lnSpc>
                <a:spcPct val="80000"/>
              </a:lnSpc>
            </a:pPr>
            <a:endParaRPr lang="zh-CN" altLang="en-US" sz="3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4000" dirty="0"/>
          </a:p>
          <a:p>
            <a:pPr>
              <a:lnSpc>
                <a:spcPct val="80000"/>
              </a:lnSpc>
            </a:pPr>
            <a:endParaRPr lang="zh-CN" altLang="en-US" sz="4000" dirty="0"/>
          </a:p>
          <a:p>
            <a:pPr>
              <a:lnSpc>
                <a:spcPct val="80000"/>
              </a:lnSpc>
            </a:pPr>
            <a:endParaRPr lang="zh-CN" altLang="en-US" sz="4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gray">
          <a:xfrm>
            <a:off x="1116013" y="2349500"/>
            <a:ext cx="2160587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房间                   </a:t>
            </a: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gray">
          <a:xfrm>
            <a:off x="1116013" y="3068638"/>
            <a:ext cx="2160587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 房间名字             </a:t>
            </a: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gray">
          <a:xfrm>
            <a:off x="1116013" y="3789363"/>
            <a:ext cx="2160587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 房间类型            </a:t>
            </a:r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gray">
          <a:xfrm>
            <a:off x="1116013" y="4508500"/>
            <a:ext cx="2160587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 入住的客人         </a:t>
            </a:r>
          </a:p>
        </p:txBody>
      </p:sp>
      <p:sp>
        <p:nvSpPr>
          <p:cNvPr id="490503" name="AutoShape 7"/>
          <p:cNvSpPr>
            <a:spLocks noChangeArrowheads="1"/>
          </p:cNvSpPr>
          <p:nvPr/>
        </p:nvSpPr>
        <p:spPr bwMode="gray">
          <a:xfrm>
            <a:off x="5364163" y="2349500"/>
            <a:ext cx="203466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变量                     </a:t>
            </a:r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gray">
          <a:xfrm>
            <a:off x="5364163" y="3068638"/>
            <a:ext cx="201015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变量名                </a:t>
            </a:r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gray">
          <a:xfrm>
            <a:off x="5364163" y="3789363"/>
            <a:ext cx="198564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639763" lvl="1" indent="-639763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变量类型            </a:t>
            </a: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gray">
          <a:xfrm>
            <a:off x="5364163" y="4508500"/>
            <a:ext cx="205582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变量值                 </a:t>
            </a:r>
          </a:p>
        </p:txBody>
      </p:sp>
      <p:sp>
        <p:nvSpPr>
          <p:cNvPr id="490507" name="AutoShape 11"/>
          <p:cNvSpPr>
            <a:spLocks/>
          </p:cNvSpPr>
          <p:nvPr/>
        </p:nvSpPr>
        <p:spPr bwMode="auto">
          <a:xfrm>
            <a:off x="539750" y="3213100"/>
            <a:ext cx="360363" cy="1584325"/>
          </a:xfrm>
          <a:prstGeom prst="lef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0508" name="AutoShape 12"/>
          <p:cNvSpPr>
            <a:spLocks/>
          </p:cNvSpPr>
          <p:nvPr/>
        </p:nvSpPr>
        <p:spPr bwMode="auto">
          <a:xfrm>
            <a:off x="7667625" y="3201997"/>
            <a:ext cx="360363" cy="1584325"/>
          </a:xfrm>
          <a:prstGeom prst="righ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3614740" y="2571744"/>
            <a:ext cx="13858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/>
              <a:t>对应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3428992" y="257174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3428992" y="328612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3428993" y="400050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428993" y="471488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nimBg="1"/>
      <p:bldP spid="490500" grpId="0" animBg="1"/>
      <p:bldP spid="490501" grpId="0" animBg="1"/>
      <p:bldP spid="490502" grpId="0" animBg="1"/>
      <p:bldP spid="490503" grpId="0" animBg="1"/>
      <p:bldP spid="490504" grpId="0" animBg="1"/>
      <p:bldP spid="490505" grpId="0" animBg="1"/>
      <p:bldP spid="490506" grpId="0" animBg="1"/>
      <p:bldP spid="490507" grpId="0" animBg="1"/>
      <p:bldP spid="490508" grpId="0" animBg="1"/>
      <p:bldP spid="4905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Oval 2"/>
          <p:cNvSpPr>
            <a:spLocks noChangeArrowheads="1"/>
          </p:cNvSpPr>
          <p:nvPr/>
        </p:nvSpPr>
        <p:spPr bwMode="auto">
          <a:xfrm>
            <a:off x="85725" y="1422400"/>
            <a:ext cx="9058275" cy="5292748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47" name="Oval 3"/>
          <p:cNvSpPr>
            <a:spLocks noChangeArrowheads="1"/>
          </p:cNvSpPr>
          <p:nvPr/>
        </p:nvSpPr>
        <p:spPr bwMode="auto">
          <a:xfrm rot="497257">
            <a:off x="4265613" y="1979613"/>
            <a:ext cx="4583112" cy="2684462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3276600" y="521335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数据属于不同类别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795963" y="2774950"/>
            <a:ext cx="847725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     非洲    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5065713" y="4038600"/>
            <a:ext cx="3662362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The quick brown fox     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610225" y="5562600"/>
            <a:ext cx="977900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      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TRUE      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4113213" y="1681163"/>
            <a:ext cx="88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数据 </a:t>
            </a:r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5349875" y="4594225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非数值</a:t>
            </a:r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 rot="-1007260">
            <a:off x="190500" y="2047875"/>
            <a:ext cx="4210050" cy="2690813"/>
          </a:xfrm>
          <a:prstGeom prst="ellipse">
            <a:avLst/>
          </a:prstGeom>
          <a:solidFill>
            <a:srgbClr val="E4FCE4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2244725" y="46037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</a:p>
        </p:txBody>
      </p:sp>
      <p:sp>
        <p:nvSpPr>
          <p:cNvPr id="492556" name="Oval 12"/>
          <p:cNvSpPr>
            <a:spLocks noChangeArrowheads="1"/>
          </p:cNvSpPr>
          <p:nvPr/>
        </p:nvSpPr>
        <p:spPr bwMode="auto">
          <a:xfrm rot="-1872031">
            <a:off x="353704" y="2793404"/>
            <a:ext cx="1939925" cy="1907328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2557" name="Oval 13"/>
          <p:cNvSpPr>
            <a:spLocks noChangeArrowheads="1"/>
          </p:cNvSpPr>
          <p:nvPr/>
        </p:nvSpPr>
        <p:spPr bwMode="auto">
          <a:xfrm rot="5400000">
            <a:off x="2074059" y="2197887"/>
            <a:ext cx="2209800" cy="1928826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950913" y="41465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整型</a:t>
            </a:r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2947988" y="414655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非整型</a:t>
            </a:r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3200400" y="5105400"/>
            <a:ext cx="147161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9002.12</a:t>
            </a:r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5243513" y="4800600"/>
            <a:ext cx="741362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999</a:t>
            </a:r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2901950" y="3581400"/>
            <a:ext cx="1836738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9/12/2003</a:t>
            </a:r>
          </a:p>
        </p:txBody>
      </p:sp>
      <p:sp>
        <p:nvSpPr>
          <p:cNvPr id="492563" name="AutoShape 19"/>
          <p:cNvSpPr>
            <a:spLocks noChangeArrowheads="1"/>
          </p:cNvSpPr>
          <p:nvPr/>
        </p:nvSpPr>
        <p:spPr bwMode="auto">
          <a:xfrm>
            <a:off x="2855913" y="2895600"/>
            <a:ext cx="1106487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2.175</a:t>
            </a:r>
          </a:p>
        </p:txBody>
      </p:sp>
      <p:sp>
        <p:nvSpPr>
          <p:cNvPr id="492564" name="AutoShape 20"/>
          <p:cNvSpPr>
            <a:spLocks noChangeArrowheads="1"/>
          </p:cNvSpPr>
          <p:nvPr/>
        </p:nvSpPr>
        <p:spPr bwMode="auto">
          <a:xfrm>
            <a:off x="850900" y="3495675"/>
            <a:ext cx="74136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123</a:t>
            </a:r>
          </a:p>
        </p:txBody>
      </p:sp>
      <p:sp>
        <p:nvSpPr>
          <p:cNvPr id="492565" name="AutoShape 21"/>
          <p:cNvSpPr>
            <a:spLocks noChangeArrowheads="1"/>
          </p:cNvSpPr>
          <p:nvPr/>
        </p:nvSpPr>
        <p:spPr bwMode="auto">
          <a:xfrm>
            <a:off x="2308225" y="4289425"/>
            <a:ext cx="823913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    陈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扬   </a:t>
            </a:r>
          </a:p>
        </p:txBody>
      </p:sp>
      <p:sp>
        <p:nvSpPr>
          <p:cNvPr id="492566" name="Oval 22"/>
          <p:cNvSpPr>
            <a:spLocks noChangeArrowheads="1"/>
          </p:cNvSpPr>
          <p:nvPr/>
        </p:nvSpPr>
        <p:spPr bwMode="auto">
          <a:xfrm>
            <a:off x="34925" y="1428736"/>
            <a:ext cx="9109075" cy="5256212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67" name="Line 23"/>
          <p:cNvSpPr>
            <a:spLocks noChangeShapeType="1"/>
          </p:cNvSpPr>
          <p:nvPr/>
        </p:nvSpPr>
        <p:spPr bwMode="auto">
          <a:xfrm>
            <a:off x="6705600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68" name="Line 24"/>
          <p:cNvSpPr>
            <a:spLocks noChangeShapeType="1"/>
          </p:cNvSpPr>
          <p:nvPr/>
        </p:nvSpPr>
        <p:spPr bwMode="auto">
          <a:xfrm>
            <a:off x="2438400" y="2971800"/>
            <a:ext cx="0" cy="304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69" name="Line 25"/>
          <p:cNvSpPr>
            <a:spLocks noChangeShapeType="1"/>
          </p:cNvSpPr>
          <p:nvPr/>
        </p:nvSpPr>
        <p:spPr bwMode="auto">
          <a:xfrm>
            <a:off x="1066800" y="38862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70" name="Line 26"/>
          <p:cNvSpPr>
            <a:spLocks noChangeShapeType="1"/>
          </p:cNvSpPr>
          <p:nvPr/>
        </p:nvSpPr>
        <p:spPr bwMode="auto">
          <a:xfrm>
            <a:off x="1066800" y="42672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71" name="Line 27"/>
          <p:cNvSpPr>
            <a:spLocks noChangeShapeType="1"/>
          </p:cNvSpPr>
          <p:nvPr/>
        </p:nvSpPr>
        <p:spPr bwMode="auto">
          <a:xfrm>
            <a:off x="1066800" y="42672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>
            <a:off x="1066800" y="46482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73" name="Line 29"/>
          <p:cNvSpPr>
            <a:spLocks noChangeShapeType="1"/>
          </p:cNvSpPr>
          <p:nvPr/>
        </p:nvSpPr>
        <p:spPr bwMode="auto">
          <a:xfrm>
            <a:off x="3962400" y="42672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74" name="Line 30"/>
          <p:cNvSpPr>
            <a:spLocks noChangeShapeType="1"/>
          </p:cNvSpPr>
          <p:nvPr/>
        </p:nvSpPr>
        <p:spPr bwMode="auto">
          <a:xfrm>
            <a:off x="3962400" y="42672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75" name="Line 31"/>
          <p:cNvSpPr>
            <a:spLocks noChangeShapeType="1"/>
          </p:cNvSpPr>
          <p:nvPr/>
        </p:nvSpPr>
        <p:spPr bwMode="auto">
          <a:xfrm>
            <a:off x="3962400" y="46482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76" name="Line 32"/>
          <p:cNvSpPr>
            <a:spLocks noChangeShapeType="1"/>
          </p:cNvSpPr>
          <p:nvPr/>
        </p:nvSpPr>
        <p:spPr bwMode="auto">
          <a:xfrm>
            <a:off x="6675438" y="29718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77" name="Line 33"/>
          <p:cNvSpPr>
            <a:spLocks noChangeShapeType="1"/>
          </p:cNvSpPr>
          <p:nvPr/>
        </p:nvSpPr>
        <p:spPr bwMode="auto">
          <a:xfrm>
            <a:off x="6675438" y="3352800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8" name="Text Box 34"/>
          <p:cNvSpPr txBox="1">
            <a:spLocks noChangeArrowheads="1"/>
          </p:cNvSpPr>
          <p:nvPr/>
        </p:nvSpPr>
        <p:spPr bwMode="auto">
          <a:xfrm>
            <a:off x="6948488" y="30988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492579" name="Line 35"/>
          <p:cNvSpPr>
            <a:spLocks noChangeShapeType="1"/>
          </p:cNvSpPr>
          <p:nvPr/>
        </p:nvSpPr>
        <p:spPr bwMode="auto">
          <a:xfrm>
            <a:off x="2438400" y="2362200"/>
            <a:ext cx="4267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>
            <a:off x="4495800" y="1905000"/>
            <a:ext cx="0" cy="4572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6116638" y="2546350"/>
            <a:ext cx="1027130" cy="3825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非数值</a:t>
            </a:r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2052638" y="254635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</a:p>
        </p:txBody>
      </p:sp>
      <p:sp>
        <p:nvSpPr>
          <p:cNvPr id="492583" name="Line 39"/>
          <p:cNvSpPr>
            <a:spLocks noChangeShapeType="1"/>
          </p:cNvSpPr>
          <p:nvPr/>
        </p:nvSpPr>
        <p:spPr bwMode="auto">
          <a:xfrm>
            <a:off x="1066800" y="3271838"/>
            <a:ext cx="0" cy="2286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84" name="Text Box 40"/>
          <p:cNvSpPr txBox="1">
            <a:spLocks noChangeArrowheads="1"/>
          </p:cNvSpPr>
          <p:nvPr/>
        </p:nvSpPr>
        <p:spPr bwMode="auto">
          <a:xfrm>
            <a:off x="650875" y="3460750"/>
            <a:ext cx="849291" cy="32544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整型</a:t>
            </a:r>
          </a:p>
        </p:txBody>
      </p:sp>
      <p:sp>
        <p:nvSpPr>
          <p:cNvPr id="492585" name="Line 41"/>
          <p:cNvSpPr>
            <a:spLocks noChangeShapeType="1"/>
          </p:cNvSpPr>
          <p:nvPr/>
        </p:nvSpPr>
        <p:spPr bwMode="auto">
          <a:xfrm>
            <a:off x="3962400" y="3276600"/>
            <a:ext cx="0" cy="2286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2586" name="Line 42"/>
          <p:cNvSpPr>
            <a:spLocks noChangeShapeType="1"/>
          </p:cNvSpPr>
          <p:nvPr/>
        </p:nvSpPr>
        <p:spPr bwMode="auto">
          <a:xfrm>
            <a:off x="1066800" y="3276600"/>
            <a:ext cx="2895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87" name="Line 43"/>
          <p:cNvSpPr>
            <a:spLocks noChangeShapeType="1"/>
          </p:cNvSpPr>
          <p:nvPr/>
        </p:nvSpPr>
        <p:spPr bwMode="auto">
          <a:xfrm>
            <a:off x="2438400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88" name="Text Box 44"/>
          <p:cNvSpPr txBox="1">
            <a:spLocks noChangeArrowheads="1"/>
          </p:cNvSpPr>
          <p:nvPr/>
        </p:nvSpPr>
        <p:spPr bwMode="auto">
          <a:xfrm>
            <a:off x="1336675" y="4025900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</a:rPr>
              <a:t>int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492589" name="Text Box 45"/>
          <p:cNvSpPr txBox="1">
            <a:spLocks noChangeArrowheads="1"/>
          </p:cNvSpPr>
          <p:nvPr/>
        </p:nvSpPr>
        <p:spPr bwMode="auto">
          <a:xfrm>
            <a:off x="1330325" y="44116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492590" name="Text Box 46"/>
          <p:cNvSpPr txBox="1">
            <a:spLocks noChangeArrowheads="1"/>
          </p:cNvSpPr>
          <p:nvPr/>
        </p:nvSpPr>
        <p:spPr bwMode="auto">
          <a:xfrm>
            <a:off x="4192588" y="43942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4183063" y="4013200"/>
            <a:ext cx="1031879" cy="4159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400" b="1" dirty="0">
                <a:solidFill>
                  <a:srgbClr val="0000FF"/>
                </a:solidFill>
              </a:rPr>
              <a:t>double</a:t>
            </a:r>
          </a:p>
        </p:txBody>
      </p:sp>
      <p:sp>
        <p:nvSpPr>
          <p:cNvPr id="492592" name="Line 48"/>
          <p:cNvSpPr>
            <a:spLocks noChangeShapeType="1"/>
          </p:cNvSpPr>
          <p:nvPr/>
        </p:nvSpPr>
        <p:spPr bwMode="auto">
          <a:xfrm>
            <a:off x="3962400" y="3886200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93" name="Text Box 49"/>
          <p:cNvSpPr txBox="1">
            <a:spLocks noChangeArrowheads="1"/>
          </p:cNvSpPr>
          <p:nvPr/>
        </p:nvSpPr>
        <p:spPr bwMode="auto">
          <a:xfrm>
            <a:off x="3370263" y="346075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</a:p>
        </p:txBody>
      </p:sp>
      <p:sp>
        <p:nvSpPr>
          <p:cNvPr id="492594" name="Line 50"/>
          <p:cNvSpPr>
            <a:spLocks noChangeShapeType="1"/>
          </p:cNvSpPr>
          <p:nvPr/>
        </p:nvSpPr>
        <p:spPr bwMode="auto">
          <a:xfrm>
            <a:off x="6659563" y="3357563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2595" name="Line 51"/>
          <p:cNvSpPr>
            <a:spLocks noChangeShapeType="1"/>
          </p:cNvSpPr>
          <p:nvPr/>
        </p:nvSpPr>
        <p:spPr bwMode="auto">
          <a:xfrm>
            <a:off x="6659563" y="3738563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96" name="Text Box 52"/>
          <p:cNvSpPr txBox="1">
            <a:spLocks noChangeArrowheads="1"/>
          </p:cNvSpPr>
          <p:nvPr/>
        </p:nvSpPr>
        <p:spPr bwMode="auto">
          <a:xfrm>
            <a:off x="6948488" y="3484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492598" name="Text Box 54"/>
          <p:cNvSpPr txBox="1">
            <a:spLocks noChangeArrowheads="1"/>
          </p:cNvSpPr>
          <p:nvPr/>
        </p:nvSpPr>
        <p:spPr bwMode="auto">
          <a:xfrm>
            <a:off x="1749425" y="1484313"/>
            <a:ext cx="552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/>
              <a:t>                        数据类型                         </a:t>
            </a:r>
          </a:p>
        </p:txBody>
      </p:sp>
      <p:sp>
        <p:nvSpPr>
          <p:cNvPr id="492599" name="Rectangle 5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Java</a:t>
            </a:r>
            <a:r>
              <a:rPr lang="zh-CN" altLang="en-US" b="1" dirty="0"/>
              <a:t>常用数据类型</a:t>
            </a: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8542E-6 C 0.00382 -0.03803 0.00781 -0.07582 0.00937 -0.09019 " pathEditMode="relative" ptsTypes="aA">
                                      <p:cBhvr>
                                        <p:cTn id="6" dur="2000" fill="hold"/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6 C 0.00834 -0.00232 0.01667 -0.00325 -0.01389 0.00533 C -0.04444 0.01368 -0.17968 0.06283 -0.18368 0.04939 C -0.18767 0.03594 -0.06823 -0.04892 -0.03784 -0.074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2824E-6 C -0.23889 -0.01646 -0.4776 -0.03269 -0.56285 -0.06214 C -0.64809 -0.09158 -0.57986 -0.13424 -0.51163 -0.17691 " pathEditMode="relative" ptsTypes="aaA">
                                      <p:cBhvr>
                                        <p:cTn id="10" dur="2000" fill="hold"/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1718E-6 L -0.09323 -0.270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-13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4236E-6 C -0.08281 -0.02458 -0.16545 -0.04916 -0.16962 -0.07768 C -0.17379 -0.1062 -0.09965 -0.13866 -0.02552 -0.17088 " pathEditMode="relative" ptsTypes="aaA">
                                      <p:cBhvr>
                                        <p:cTn id="14" dur="20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7222E-6 C 0.03629 -0.10202 0.07257 -0.20404 0.12327 -0.25783 C 0.17396 -0.31162 0.24219 -0.34524 0.30452 -0.32298 C 0.36684 -0.30072 0.43212 -0.21261 0.49757 -0.1242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4.42847E-6 L 0.07501 -0.22258 " pathEditMode="relative" ptsTypes="AA">
                                      <p:cBhvr>
                                        <p:cTn id="18" dur="20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4306E-6 C 0.07014 0.07605 0.14028 0.1521 0.15347 0.20496 C 0.16667 0.25783 0.11945 0.33017 0.07917 0.31672 C 0.03889 0.30327 -0.02483 0.21377 -0.08837 0.12428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8634E-6 C -0.02951 -0.07535 -0.05885 -0.1507 -0.04184 -0.19869 C -0.02483 -0.24669 0.04878 -0.28865 0.10226 -0.28865 C 0.15573 -0.28865 0.21736 -0.24367 0.27899 -0.19869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nimBg="1"/>
      <p:bldP spid="492548" grpId="0"/>
      <p:bldP spid="492549" grpId="0" animBg="1"/>
      <p:bldP spid="492550" grpId="0" animBg="1"/>
      <p:bldP spid="492551" grpId="0" animBg="1"/>
      <p:bldP spid="492553" grpId="0"/>
      <p:bldP spid="492554" grpId="0" animBg="1"/>
      <p:bldP spid="492555" grpId="0"/>
      <p:bldP spid="492556" grpId="0" animBg="1"/>
      <p:bldP spid="492557" grpId="0" animBg="1"/>
      <p:bldP spid="492558" grpId="0"/>
      <p:bldP spid="492559" grpId="0"/>
      <p:bldP spid="492560" grpId="0" animBg="1"/>
      <p:bldP spid="492561" grpId="0" animBg="1"/>
      <p:bldP spid="492562" grpId="0" animBg="1"/>
      <p:bldP spid="492563" grpId="0" animBg="1"/>
      <p:bldP spid="492564" grpId="0" animBg="1"/>
      <p:bldP spid="492565" grpId="0" animBg="1"/>
      <p:bldP spid="492566" grpId="0" animBg="1"/>
      <p:bldP spid="492567" grpId="0" animBg="1"/>
      <p:bldP spid="492568" grpId="0" animBg="1"/>
      <p:bldP spid="492569" grpId="0" animBg="1"/>
      <p:bldP spid="492570" grpId="0" animBg="1"/>
      <p:bldP spid="492571" grpId="0" animBg="1"/>
      <p:bldP spid="492572" grpId="0" animBg="1"/>
      <p:bldP spid="492573" grpId="0" animBg="1"/>
      <p:bldP spid="492574" grpId="0" animBg="1"/>
      <p:bldP spid="492575" grpId="0" animBg="1"/>
      <p:bldP spid="492576" grpId="0" animBg="1"/>
      <p:bldP spid="492577" grpId="0" animBg="1"/>
      <p:bldP spid="492578" grpId="0"/>
      <p:bldP spid="492579" grpId="0" animBg="1"/>
      <p:bldP spid="492580" grpId="0" animBg="1"/>
      <p:bldP spid="492581" grpId="0"/>
      <p:bldP spid="492582" grpId="0"/>
      <p:bldP spid="492583" grpId="0" animBg="1"/>
      <p:bldP spid="492584" grpId="0"/>
      <p:bldP spid="492585" grpId="0" animBg="1"/>
      <p:bldP spid="492586" grpId="0" animBg="1"/>
      <p:bldP spid="492587" grpId="0" animBg="1"/>
      <p:bldP spid="492588" grpId="0"/>
      <p:bldP spid="492589" grpId="0"/>
      <p:bldP spid="492590" grpId="0"/>
      <p:bldP spid="492591" grpId="0"/>
      <p:bldP spid="492592" grpId="0" animBg="1"/>
      <p:bldP spid="492593" grpId="0"/>
      <p:bldP spid="492594" grpId="0" animBg="1"/>
      <p:bldP spid="492595" grpId="0" animBg="1"/>
      <p:bldP spid="492596" grpId="0"/>
      <p:bldP spid="49259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6644</TotalTime>
  <Words>3101</Words>
  <Application>Microsoft Macintosh PowerPoint</Application>
  <PresentationFormat>On-screen Show (4:3)</PresentationFormat>
  <Paragraphs>701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Tahoma</vt:lpstr>
      <vt:lpstr>Times New Roman</vt:lpstr>
      <vt:lpstr>Wingdings</vt:lpstr>
      <vt:lpstr>宋体</vt:lpstr>
      <vt:lpstr>微软雅黑</vt:lpstr>
      <vt:lpstr>楷体_GB2312</vt:lpstr>
      <vt:lpstr>黑体</vt:lpstr>
      <vt:lpstr>Office 主题</vt:lpstr>
      <vt:lpstr>PowerPoint Presentation</vt:lpstr>
      <vt:lpstr>回顾与作业点评</vt:lpstr>
      <vt:lpstr>预习检查</vt:lpstr>
      <vt:lpstr>本章任务</vt:lpstr>
      <vt:lpstr>本章目标</vt:lpstr>
      <vt:lpstr>内存如何存放数据</vt:lpstr>
      <vt:lpstr>变量2-1</vt:lpstr>
      <vt:lpstr>变量2-2</vt:lpstr>
      <vt:lpstr>Java常用数据类型</vt:lpstr>
      <vt:lpstr>数据类型说明</vt:lpstr>
      <vt:lpstr>变量声明及使用2-1</vt:lpstr>
      <vt:lpstr>变量声明及使用2-2</vt:lpstr>
      <vt:lpstr>数据类型举例</vt:lpstr>
      <vt:lpstr>变量命名规则2-1</vt:lpstr>
      <vt:lpstr>变量命名规则2-2</vt:lpstr>
      <vt:lpstr>常见错误3-1</vt:lpstr>
      <vt:lpstr>常见错误3-2</vt:lpstr>
      <vt:lpstr>常见错误3-3</vt:lpstr>
      <vt:lpstr>小结</vt:lpstr>
      <vt:lpstr>赋值运算符2-1</vt:lpstr>
      <vt:lpstr>赋值运算符2-2</vt:lpstr>
      <vt:lpstr>算术运算符3-1</vt:lpstr>
      <vt:lpstr>算术运算符3-2</vt:lpstr>
      <vt:lpstr>算术运算符3-3</vt:lpstr>
      <vt:lpstr>小结</vt:lpstr>
      <vt:lpstr>自动类型转换举例</vt:lpstr>
      <vt:lpstr>自动类型转换规则</vt:lpstr>
      <vt:lpstr>常见错误</vt:lpstr>
      <vt:lpstr>强制类型转换</vt:lpstr>
      <vt:lpstr>小结</vt:lpstr>
      <vt:lpstr>为什么使用关系运算符</vt:lpstr>
      <vt:lpstr>什么是关系运算符</vt:lpstr>
      <vt:lpstr>为什么需要boolean类型</vt:lpstr>
      <vt:lpstr>如何使用boolean类型</vt:lpstr>
      <vt:lpstr>运算符小结</vt:lpstr>
      <vt:lpstr>学员操作——实现购物结算2-1</vt:lpstr>
      <vt:lpstr>学员操作——实现购物结算2-2</vt:lpstr>
      <vt:lpstr>学员操作——打印购物小票</vt:lpstr>
      <vt:lpstr>共性问题集中讲解</vt:lpstr>
      <vt:lpstr>学员操作——模拟幸运抽奖2-1</vt:lpstr>
      <vt:lpstr>学员操作——模拟幸运抽奖2-2</vt:lpstr>
      <vt:lpstr>学员操作——判断折扣价格2-1</vt:lpstr>
      <vt:lpstr>学员操作——判断折扣价格2-2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v</cp:lastModifiedBy>
  <cp:revision>882</cp:revision>
  <dcterms:created xsi:type="dcterms:W3CDTF">2006-03-08T06:55:38Z</dcterms:created>
  <dcterms:modified xsi:type="dcterms:W3CDTF">2018-01-12T15:33:33Z</dcterms:modified>
</cp:coreProperties>
</file>