
<file path=[Content_Types].xml><?xml version="1.0" encoding="utf-8"?>
<Types xmlns="http://schemas.openxmlformats.org/package/2006/content-types">
  <Default Extension="xml" ContentType="application/xml"/>
  <Default Extension="mp4" ContentType="video/mp4"/>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9" r:id="rId1"/>
  </p:sldMasterIdLst>
  <p:notesMasterIdLst>
    <p:notesMasterId r:id="rId28"/>
  </p:notesMasterIdLst>
  <p:sldIdLst>
    <p:sldId id="256" r:id="rId2"/>
    <p:sldId id="258" r:id="rId3"/>
    <p:sldId id="263" r:id="rId4"/>
    <p:sldId id="264" r:id="rId5"/>
    <p:sldId id="277" r:id="rId6"/>
    <p:sldId id="276" r:id="rId7"/>
    <p:sldId id="259" r:id="rId8"/>
    <p:sldId id="273" r:id="rId9"/>
    <p:sldId id="278" r:id="rId10"/>
    <p:sldId id="268" r:id="rId11"/>
    <p:sldId id="269" r:id="rId12"/>
    <p:sldId id="270" r:id="rId13"/>
    <p:sldId id="271" r:id="rId14"/>
    <p:sldId id="261" r:id="rId15"/>
    <p:sldId id="274" r:id="rId16"/>
    <p:sldId id="265" r:id="rId17"/>
    <p:sldId id="266" r:id="rId18"/>
    <p:sldId id="262" r:id="rId19"/>
    <p:sldId id="279" r:id="rId20"/>
    <p:sldId id="283" r:id="rId21"/>
    <p:sldId id="280" r:id="rId22"/>
    <p:sldId id="281" r:id="rId23"/>
    <p:sldId id="282" r:id="rId24"/>
    <p:sldId id="267" r:id="rId25"/>
    <p:sldId id="275"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6001CCAB-B7B4-7A4C-BE98-1EFC3E172386}">
          <p14:sldIdLst>
            <p14:sldId id="256"/>
            <p14:sldId id="258"/>
          </p14:sldIdLst>
        </p14:section>
        <p14:section name="研究背景與目標" id="{D752E08B-93EC-AB46-BEE4-A2B9F01C097F}">
          <p14:sldIdLst>
            <p14:sldId id="263"/>
            <p14:sldId id="264"/>
            <p14:sldId id="277"/>
            <p14:sldId id="276"/>
            <p14:sldId id="259"/>
          </p14:sldIdLst>
        </p14:section>
        <p14:section name="研究理論基礎" id="{094A3E55-37EA-114E-BC18-3FB832C4DEEE}">
          <p14:sldIdLst>
            <p14:sldId id="273"/>
            <p14:sldId id="278"/>
            <p14:sldId id="268"/>
            <p14:sldId id="269"/>
            <p14:sldId id="270"/>
            <p14:sldId id="271"/>
            <p14:sldId id="261"/>
            <p14:sldId id="274"/>
            <p14:sldId id="265"/>
            <p14:sldId id="266"/>
          </p14:sldIdLst>
        </p14:section>
        <p14:section name="研究架構" id="{106C3A35-F678-6C41-B03E-DF5F0CAA29E2}">
          <p14:sldIdLst>
            <p14:sldId id="262"/>
            <p14:sldId id="279"/>
            <p14:sldId id="283"/>
            <p14:sldId id="280"/>
            <p14:sldId id="281"/>
            <p14:sldId id="282"/>
            <p14:sldId id="267"/>
          </p14:sldIdLst>
        </p14:section>
        <p14:section name="結語" id="{205FFD3A-B8AA-7D42-8099-0183566B13DC}">
          <p14:sldIdLst>
            <p14:sldId id="275"/>
            <p14:sldId id="27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38B1855-1B75-4FBE-930C-398BA8C253C6}" styleName="佈景主題樣式 2 - 輔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p:restoredTop sz="65738"/>
  </p:normalViewPr>
  <p:slideViewPr>
    <p:cSldViewPr snapToGrid="0" snapToObjects="1">
      <p:cViewPr varScale="1">
        <p:scale>
          <a:sx n="80" d="100"/>
          <a:sy n="80" d="100"/>
        </p:scale>
        <p:origin x="1656" y="176"/>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HT"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1B243-D32C-C844-976D-8E7618B5E52A}" type="datetimeFigureOut">
              <a:rPr kumimoji="1" lang="zh-CHT" altLang="en-US" smtClean="0"/>
              <a:t>2015/3/26</a:t>
            </a:fld>
            <a:endParaRPr kumimoji="1" lang="zh-CHT"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HT"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HT" altLang="en-US" smtClean="0"/>
              <a:t>按一下以編輯母片文字樣式</a:t>
            </a:r>
          </a:p>
          <a:p>
            <a:pPr lvl="1"/>
            <a:r>
              <a:rPr kumimoji="1" lang="zh-CHT" altLang="en-US" smtClean="0"/>
              <a:t>第二層</a:t>
            </a:r>
          </a:p>
          <a:p>
            <a:pPr lvl="2"/>
            <a:r>
              <a:rPr kumimoji="1" lang="zh-CHT" altLang="en-US" smtClean="0"/>
              <a:t>第三層</a:t>
            </a:r>
          </a:p>
          <a:p>
            <a:pPr lvl="3"/>
            <a:r>
              <a:rPr kumimoji="1" lang="zh-CHT" altLang="en-US" smtClean="0"/>
              <a:t>第四層</a:t>
            </a:r>
          </a:p>
          <a:p>
            <a:pPr lvl="4"/>
            <a:r>
              <a:rPr kumimoji="1" lang="zh-CHT" altLang="en-US" smtClean="0"/>
              <a:t>第五層</a:t>
            </a:r>
            <a:endParaRPr kumimoji="1" lang="zh-CHT"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HT"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68B93-D488-954B-9A69-22144033C044}" type="slidenum">
              <a:rPr kumimoji="1" lang="zh-CHT" altLang="en-US" smtClean="0"/>
              <a:t>‹#›</a:t>
            </a:fld>
            <a:endParaRPr kumimoji="1" lang="zh-CHT" altLang="en-US"/>
          </a:p>
        </p:txBody>
      </p:sp>
    </p:spTree>
    <p:extLst>
      <p:ext uri="{BB962C8B-B14F-4D97-AF65-F5344CB8AC3E}">
        <p14:creationId xmlns:p14="http://schemas.microsoft.com/office/powerpoint/2010/main" val="1145151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HT" altLang="en-US" dirty="0" smtClean="0"/>
              <a:t>問好：</a:t>
            </a:r>
            <a:endParaRPr kumimoji="1" lang="en-US" altLang="zh-CHT" dirty="0" smtClean="0"/>
          </a:p>
          <a:p>
            <a:r>
              <a:rPr kumimoji="1" lang="en-US" altLang="zh-CHT" dirty="0" smtClean="0"/>
              <a:t>	</a:t>
            </a:r>
            <a:r>
              <a:rPr kumimoji="1" lang="zh-CHT" altLang="en-US" dirty="0" smtClean="0"/>
              <a:t>各位老師，早安</a:t>
            </a:r>
          </a:p>
          <a:p>
            <a:r>
              <a:rPr kumimoji="1" lang="zh-CHT" altLang="en-US" dirty="0" smtClean="0"/>
              <a:t>自我介紹：</a:t>
            </a:r>
          </a:p>
          <a:p>
            <a:r>
              <a:rPr kumimoji="1" lang="zh-CHT" altLang="en-US" dirty="0" smtClean="0"/>
              <a:t>	我是研究生廖偉帆</a:t>
            </a:r>
          </a:p>
          <a:p>
            <a:r>
              <a:rPr kumimoji="1" lang="zh-CHT" altLang="en-US" dirty="0" smtClean="0"/>
              <a:t>	指導老師是李瑞元教授</a:t>
            </a:r>
          </a:p>
          <a:p>
            <a:r>
              <a:rPr kumimoji="1" lang="zh-CHT" altLang="en-US" dirty="0" smtClean="0"/>
              <a:t>致謝：</a:t>
            </a:r>
          </a:p>
          <a:p>
            <a:r>
              <a:rPr kumimoji="1" lang="zh-CHT" altLang="en-US" dirty="0" smtClean="0"/>
              <a:t>	首先感謝</a:t>
            </a:r>
          </a:p>
          <a:p>
            <a:r>
              <a:rPr kumimoji="1" lang="zh-CHT" altLang="en-US" dirty="0" smtClean="0"/>
              <a:t>	感謝各位老師能夠撥空前來</a:t>
            </a:r>
          </a:p>
          <a:p>
            <a:r>
              <a:rPr kumimoji="1" lang="zh-CHT" altLang="en-US" dirty="0" smtClean="0"/>
              <a:t>	在報告進行中</a:t>
            </a:r>
          </a:p>
          <a:p>
            <a:r>
              <a:rPr kumimoji="1" lang="zh-CHT" altLang="en-US" dirty="0" smtClean="0"/>
              <a:t>	若有問題歡迎直接發問</a:t>
            </a:r>
          </a:p>
          <a:p>
            <a:r>
              <a:rPr kumimoji="1" lang="zh-CHT" altLang="en-US" dirty="0" smtClean="0"/>
              <a:t>	若有任何錯誤也希望各位老師能夠不吝指教</a:t>
            </a:r>
          </a:p>
          <a:p>
            <a:r>
              <a:rPr kumimoji="1" lang="zh-CHT" altLang="en-US" dirty="0" smtClean="0"/>
              <a:t>破題：</a:t>
            </a:r>
          </a:p>
          <a:p>
            <a:r>
              <a:rPr kumimoji="1" lang="zh-CHT" altLang="en-US" dirty="0" smtClean="0"/>
              <a:t>	今天要為各位老師介紹我即將進行的研究</a:t>
            </a:r>
          </a:p>
          <a:p>
            <a:r>
              <a:rPr kumimoji="1" lang="zh-CHT" altLang="en-US" dirty="0" smtClean="0"/>
              <a:t>	</a:t>
            </a:r>
            <a:r>
              <a:rPr lang="zh-CHT" altLang="en-US" sz="1200" b="1" dirty="0" smtClean="0">
                <a:solidFill>
                  <a:schemeClr val="accent1"/>
                </a:solidFill>
                <a:latin typeface="微軟正黑體" charset="0"/>
                <a:ea typeface="微軟正黑體" charset="0"/>
                <a:cs typeface="微軟正黑體" charset="0"/>
              </a:rPr>
              <a:t>從大數據到台灣華語流行音樂 </a:t>
            </a:r>
            <a:r>
              <a:rPr lang="en-US" altLang="zh-CHT" sz="1200" b="1" baseline="0" dirty="0" smtClean="0">
                <a:solidFill>
                  <a:schemeClr val="accent1"/>
                </a:solidFill>
                <a:latin typeface="微軟正黑體" charset="0"/>
                <a:ea typeface="微軟正黑體" charset="0"/>
                <a:cs typeface="微軟正黑體" charset="0"/>
              </a:rPr>
              <a:t> </a:t>
            </a:r>
            <a:r>
              <a:rPr lang="zh-CHT" altLang="en-US" sz="1200" b="1" dirty="0" smtClean="0">
                <a:solidFill>
                  <a:schemeClr val="accent1"/>
                </a:solidFill>
                <a:latin typeface="微軟正黑體" charset="0"/>
                <a:ea typeface="微軟正黑體" charset="0"/>
                <a:cs typeface="微軟正黑體" charset="0"/>
              </a:rPr>
              <a:t>熱門和弦結構分析</a:t>
            </a:r>
            <a:endParaRPr kumimoji="1" lang="zh-CHT" altLang="en-US" dirty="0" smtClean="0"/>
          </a:p>
        </p:txBody>
      </p:sp>
      <p:sp>
        <p:nvSpPr>
          <p:cNvPr id="4" name="投影片編號版面配置區 3"/>
          <p:cNvSpPr>
            <a:spLocks noGrp="1"/>
          </p:cNvSpPr>
          <p:nvPr>
            <p:ph type="sldNum" sz="quarter" idx="10"/>
          </p:nvPr>
        </p:nvSpPr>
        <p:spPr/>
        <p:txBody>
          <a:bodyPr/>
          <a:lstStyle/>
          <a:p>
            <a:fld id="{B1668B93-D488-954B-9A69-22144033C044}" type="slidenum">
              <a:rPr kumimoji="1" lang="zh-CHT" altLang="en-US" smtClean="0"/>
              <a:t>1</a:t>
            </a:fld>
            <a:endParaRPr kumimoji="1" lang="zh-CHT" altLang="en-US"/>
          </a:p>
        </p:txBody>
      </p:sp>
    </p:spTree>
    <p:extLst>
      <p:ext uri="{BB962C8B-B14F-4D97-AF65-F5344CB8AC3E}">
        <p14:creationId xmlns:p14="http://schemas.microsoft.com/office/powerpoint/2010/main" val="417023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50000"/>
              </a:lnSpc>
            </a:pPr>
            <a:r>
              <a:rPr kumimoji="1" lang="en-US" altLang="zh-CHT" dirty="0" smtClean="0">
                <a:latin typeface="微軟正黑體" charset="0"/>
                <a:ea typeface="微軟正黑體" charset="0"/>
                <a:cs typeface="微軟正黑體" charset="0"/>
              </a:rPr>
              <a:t>intro</a:t>
            </a:r>
            <a:r>
              <a:rPr kumimoji="1" lang="zh-CHT" altLang="en-US" dirty="0" smtClean="0">
                <a:latin typeface="微軟正黑體" charset="0"/>
                <a:ea typeface="微軟正黑體" charset="0"/>
                <a:cs typeface="微軟正黑體" charset="0"/>
              </a:rPr>
              <a:t>：</a:t>
            </a:r>
          </a:p>
          <a:p>
            <a:pPr>
              <a:lnSpc>
                <a:spcPct val="150000"/>
              </a:lnSpc>
            </a:pPr>
            <a:r>
              <a:rPr kumimoji="1" lang="zh-CHT" altLang="en-US" dirty="0" smtClean="0">
                <a:latin typeface="微軟正黑體" charset="0"/>
                <a:ea typeface="微軟正黑體" charset="0"/>
                <a:cs typeface="微軟正黑體" charset="0"/>
              </a:rPr>
              <a:t>	在開始之前，</a:t>
            </a:r>
          </a:p>
          <a:p>
            <a:pPr>
              <a:lnSpc>
                <a:spcPct val="150000"/>
              </a:lnSpc>
            </a:pPr>
            <a:r>
              <a:rPr kumimoji="1" lang="zh-CHT" altLang="en-US" dirty="0" smtClean="0">
                <a:latin typeface="微軟正黑體" charset="0"/>
                <a:ea typeface="微軟正黑體" charset="0"/>
                <a:cs typeface="微軟正黑體" charset="0"/>
              </a:rPr>
              <a:t>	為了讓各位老師能夠更了解接下來要介紹的內容</a:t>
            </a:r>
          </a:p>
          <a:p>
            <a:pPr>
              <a:lnSpc>
                <a:spcPct val="150000"/>
              </a:lnSpc>
            </a:pPr>
            <a:r>
              <a:rPr kumimoji="1" lang="zh-CHT" altLang="en-US" dirty="0" smtClean="0">
                <a:latin typeface="微軟正黑體" charset="0"/>
                <a:ea typeface="微軟正黑體" charset="0"/>
                <a:cs typeface="微軟正黑體" charset="0"/>
              </a:rPr>
              <a:t>	我準備了一小段音樂</a:t>
            </a:r>
          </a:p>
          <a:p>
            <a:pPr>
              <a:lnSpc>
                <a:spcPct val="150000"/>
              </a:lnSpc>
            </a:pPr>
            <a:r>
              <a:rPr kumimoji="1" lang="zh-CHT" altLang="en-US" dirty="0" smtClean="0">
                <a:latin typeface="微軟正黑體" charset="0"/>
                <a:ea typeface="微軟正黑體" charset="0"/>
                <a:cs typeface="微軟正黑體" charset="0"/>
              </a:rPr>
              <a:t>	請各位老師聽聽看</a:t>
            </a:r>
          </a:p>
          <a:p>
            <a:pPr>
              <a:lnSpc>
                <a:spcPct val="150000"/>
              </a:lnSpc>
            </a:pPr>
            <a:r>
              <a:rPr kumimoji="1" lang="zh-CHT" altLang="en-US" dirty="0" smtClean="0">
                <a:latin typeface="微軟正黑體" charset="0"/>
                <a:ea typeface="微軟正黑體" charset="0"/>
                <a:cs typeface="微軟正黑體" charset="0"/>
              </a:rPr>
              <a:t>播放音樂：</a:t>
            </a:r>
          </a:p>
          <a:p>
            <a:pPr>
              <a:lnSpc>
                <a:spcPct val="150000"/>
              </a:lnSpc>
            </a:pPr>
            <a:endParaRPr kumimoji="1" lang="zh-CHT" altLang="en-US" dirty="0" smtClean="0">
              <a:latin typeface="微軟正黑體" charset="0"/>
              <a:ea typeface="微軟正黑體" charset="0"/>
              <a:cs typeface="微軟正黑體" charset="0"/>
            </a:endParaRPr>
          </a:p>
          <a:p>
            <a:pPr>
              <a:lnSpc>
                <a:spcPct val="150000"/>
              </a:lnSpc>
            </a:pPr>
            <a:r>
              <a:rPr kumimoji="1" lang="zh-CHT" altLang="en-US" dirty="0" smtClean="0">
                <a:latin typeface="微軟正黑體" charset="0"/>
                <a:ea typeface="微軟正黑體" charset="0"/>
                <a:cs typeface="微軟正黑體" charset="0"/>
              </a:rPr>
              <a:t>帶入主題：</a:t>
            </a:r>
          </a:p>
          <a:p>
            <a:pPr>
              <a:lnSpc>
                <a:spcPct val="150000"/>
              </a:lnSpc>
            </a:pPr>
            <a:r>
              <a:rPr kumimoji="1" lang="zh-CHT" altLang="en-US" dirty="0" smtClean="0">
                <a:latin typeface="微軟正黑體" charset="0"/>
                <a:ea typeface="微軟正黑體" charset="0"/>
                <a:cs typeface="微軟正黑體" charset="0"/>
              </a:rPr>
              <a:t>	這段音樂是一個</a:t>
            </a:r>
            <a:r>
              <a:rPr kumimoji="1" lang="en-US" altLang="zh-CHT" dirty="0" smtClean="0">
                <a:latin typeface="微軟正黑體" charset="0"/>
                <a:ea typeface="微軟正黑體" charset="0"/>
                <a:cs typeface="微軟正黑體" charset="0"/>
              </a:rPr>
              <a:t> </a:t>
            </a:r>
            <a:r>
              <a:rPr kumimoji="1" lang="zh-CHT" altLang="en-US" dirty="0" smtClean="0">
                <a:latin typeface="微軟正黑體" charset="0"/>
                <a:ea typeface="微軟正黑體" charset="0"/>
                <a:cs typeface="微軟正黑體" charset="0"/>
              </a:rPr>
              <a:t>部落客</a:t>
            </a:r>
            <a:r>
              <a:rPr kumimoji="1" lang="en-US" altLang="zh-CHT" dirty="0" smtClean="0">
                <a:latin typeface="微軟正黑體" charset="0"/>
                <a:ea typeface="微軟正黑體" charset="0"/>
                <a:cs typeface="微軟正黑體" charset="0"/>
              </a:rPr>
              <a:t> </a:t>
            </a:r>
            <a:r>
              <a:rPr kumimoji="1" lang="zh-CHT" altLang="en-US" dirty="0" smtClean="0">
                <a:latin typeface="微軟正黑體" charset="0"/>
                <a:ea typeface="微軟正黑體" charset="0"/>
                <a:cs typeface="微軟正黑體" charset="0"/>
              </a:rPr>
              <a:t>官大為</a:t>
            </a:r>
            <a:r>
              <a:rPr kumimoji="1" lang="en-US" altLang="zh-CHT" baseline="0" dirty="0" smtClean="0">
                <a:latin typeface="微軟正黑體" charset="0"/>
                <a:ea typeface="微軟正黑體" charset="0"/>
                <a:cs typeface="微軟正黑體" charset="0"/>
              </a:rPr>
              <a:t> </a:t>
            </a:r>
            <a:r>
              <a:rPr kumimoji="1" lang="zh-CHT" altLang="en-US" baseline="0" dirty="0" smtClean="0">
                <a:latin typeface="微軟正黑體" charset="0"/>
                <a:ea typeface="微軟正黑體" charset="0"/>
                <a:cs typeface="微軟正黑體" charset="0"/>
              </a:rPr>
              <a:t>的一篇部落格文章</a:t>
            </a:r>
          </a:p>
          <a:p>
            <a:pPr>
              <a:lnSpc>
                <a:spcPct val="150000"/>
              </a:lnSpc>
            </a:pPr>
            <a:r>
              <a:rPr kumimoji="1" lang="zh-CHT" altLang="en-US" baseline="0" dirty="0" smtClean="0">
                <a:latin typeface="微軟正黑體" charset="0"/>
                <a:ea typeface="微軟正黑體" charset="0"/>
                <a:cs typeface="微軟正黑體" charset="0"/>
              </a:rPr>
              <a:t>	他</a:t>
            </a:r>
            <a:r>
              <a:rPr kumimoji="1" lang="zh-CHT" altLang="en-US" dirty="0" smtClean="0">
                <a:latin typeface="微軟正黑體" charset="0"/>
                <a:ea typeface="微軟正黑體" charset="0"/>
                <a:cs typeface="微軟正黑體" charset="0"/>
              </a:rPr>
              <a:t>整理</a:t>
            </a:r>
            <a:r>
              <a:rPr kumimoji="1" lang="en-US" altLang="zh-CHT" dirty="0" smtClean="0">
                <a:latin typeface="微軟正黑體" charset="0"/>
                <a:ea typeface="微軟正黑體" charset="0"/>
                <a:cs typeface="微軟正黑體" charset="0"/>
              </a:rPr>
              <a:t>29</a:t>
            </a:r>
            <a:r>
              <a:rPr kumimoji="1" lang="zh-CHT" altLang="en-US" dirty="0" smtClean="0">
                <a:latin typeface="微軟正黑體" charset="0"/>
                <a:ea typeface="微軟正黑體" charset="0"/>
                <a:cs typeface="微軟正黑體" charset="0"/>
              </a:rPr>
              <a:t>首熱門的流行音樂，並將它們串起來變成一部影片</a:t>
            </a:r>
            <a:endParaRPr kumimoji="1" lang="zh-CHT" altLang="en-US" dirty="0" smtClean="0">
              <a:latin typeface="微軟正黑體" charset="0"/>
              <a:ea typeface="微軟正黑體" charset="0"/>
              <a:cs typeface="微軟正黑體" charset="0"/>
            </a:endParaRPr>
          </a:p>
          <a:p>
            <a:pPr>
              <a:lnSpc>
                <a:spcPct val="150000"/>
              </a:lnSpc>
            </a:pPr>
            <a:r>
              <a:rPr kumimoji="1" lang="zh-CHT" altLang="en-US" dirty="0" smtClean="0">
                <a:latin typeface="微軟正黑體" charset="0"/>
                <a:ea typeface="微軟正黑體" charset="0"/>
                <a:cs typeface="微軟正黑體" charset="0"/>
              </a:rPr>
              <a:t>	</a:t>
            </a:r>
            <a:r>
              <a:rPr kumimoji="1" lang="zh-CHT" altLang="en-US" dirty="0" smtClean="0">
                <a:latin typeface="微軟正黑體" charset="0"/>
                <a:ea typeface="微軟正黑體" charset="0"/>
                <a:cs typeface="微軟正黑體" charset="0"/>
              </a:rPr>
              <a:t>可以發現，</a:t>
            </a:r>
            <a:r>
              <a:rPr kumimoji="1" lang="zh-CHT" altLang="en-US" dirty="0" smtClean="0">
                <a:latin typeface="微軟正黑體" charset="0"/>
                <a:ea typeface="微軟正黑體" charset="0"/>
                <a:cs typeface="微軟正黑體" charset="0"/>
              </a:rPr>
              <a:t>相同或相似的和弦進行被重複利用，</a:t>
            </a:r>
          </a:p>
          <a:p>
            <a:pPr>
              <a:lnSpc>
                <a:spcPct val="150000"/>
              </a:lnSpc>
            </a:pPr>
            <a:r>
              <a:rPr kumimoji="1" lang="zh-CHT" altLang="en-US" dirty="0" smtClean="0">
                <a:latin typeface="微軟正黑體" charset="0"/>
                <a:ea typeface="微軟正黑體" charset="0"/>
                <a:cs typeface="微軟正黑體" charset="0"/>
              </a:rPr>
              <a:t>	只是轉了調改了節奏。</a:t>
            </a:r>
          </a:p>
          <a:p>
            <a:pPr>
              <a:lnSpc>
                <a:spcPct val="150000"/>
              </a:lnSpc>
            </a:pPr>
            <a:r>
              <a:rPr kumimoji="1" lang="zh-CHT" altLang="en-US" dirty="0" smtClean="0">
                <a:latin typeface="微軟正黑體" charset="0"/>
                <a:ea typeface="微軟正黑體" charset="0"/>
                <a:cs typeface="微軟正黑體" charset="0"/>
              </a:rPr>
              <a:t>	</a:t>
            </a:r>
            <a:r>
              <a:rPr kumimoji="1" lang="zh-CHT" altLang="en-US" dirty="0" smtClean="0">
                <a:latin typeface="微軟正黑體" charset="0"/>
                <a:ea typeface="微軟正黑體" charset="0"/>
                <a:cs typeface="微軟正黑體" charset="0"/>
              </a:rPr>
              <a:t>所以，</a:t>
            </a:r>
            <a:r>
              <a:rPr kumimoji="1" lang="zh-CHT" altLang="en-US" dirty="0" smtClean="0">
                <a:latin typeface="微軟正黑體" charset="0"/>
                <a:ea typeface="微軟正黑體" charset="0"/>
                <a:cs typeface="微軟正黑體" charset="0"/>
              </a:rPr>
              <a:t>是不是聽眾對於流行音樂有一些特別的「口味」？</a:t>
            </a:r>
          </a:p>
          <a:p>
            <a:pPr>
              <a:lnSpc>
                <a:spcPct val="150000"/>
              </a:lnSpc>
            </a:pPr>
            <a:r>
              <a:rPr kumimoji="1" lang="zh-CHT" altLang="en-US" dirty="0" smtClean="0">
                <a:latin typeface="微軟正黑體" charset="0"/>
                <a:ea typeface="微軟正黑體" charset="0"/>
                <a:cs typeface="微軟正黑體" charset="0"/>
              </a:rPr>
              <a:t>	雖然有人提出這樣的</a:t>
            </a:r>
            <a:r>
              <a:rPr kumimoji="1" lang="zh-CHT" altLang="en-US" dirty="0" smtClean="0">
                <a:latin typeface="微軟正黑體" charset="0"/>
                <a:ea typeface="微軟正黑體" charset="0"/>
                <a:cs typeface="微軟正黑體" charset="0"/>
              </a:rPr>
              <a:t>現象</a:t>
            </a:r>
            <a:r>
              <a:rPr kumimoji="1" lang="zh-CHT" altLang="en-US" dirty="0" smtClean="0">
                <a:latin typeface="微軟正黑體" charset="0"/>
                <a:ea typeface="微軟正黑體" charset="0"/>
                <a:cs typeface="微軟正黑體" charset="0"/>
              </a:rPr>
              <a:t>，但沒有實際的統計或者數據分析探討其真實性。</a:t>
            </a:r>
          </a:p>
          <a:p>
            <a:endParaRPr kumimoji="1" lang="zh-CHT" altLang="en-US" dirty="0"/>
          </a:p>
        </p:txBody>
      </p:sp>
      <p:sp>
        <p:nvSpPr>
          <p:cNvPr id="4" name="投影片編號版面配置區 3"/>
          <p:cNvSpPr>
            <a:spLocks noGrp="1"/>
          </p:cNvSpPr>
          <p:nvPr>
            <p:ph type="sldNum" sz="quarter" idx="10"/>
          </p:nvPr>
        </p:nvSpPr>
        <p:spPr/>
        <p:txBody>
          <a:bodyPr/>
          <a:lstStyle/>
          <a:p>
            <a:fld id="{B1668B93-D488-954B-9A69-22144033C044}" type="slidenum">
              <a:rPr kumimoji="1" lang="zh-CHT" altLang="en-US" smtClean="0"/>
              <a:t>2</a:t>
            </a:fld>
            <a:endParaRPr kumimoji="1" lang="zh-CHT" altLang="en-US"/>
          </a:p>
        </p:txBody>
      </p:sp>
    </p:spTree>
    <p:extLst>
      <p:ext uri="{BB962C8B-B14F-4D97-AF65-F5344CB8AC3E}">
        <p14:creationId xmlns:p14="http://schemas.microsoft.com/office/powerpoint/2010/main" val="943190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HT" altLang="en-US" dirty="0" smtClean="0"/>
              <a:t>連結接下來資料的來源</a:t>
            </a:r>
            <a:endParaRPr kumimoji="1" lang="zh-CHT" altLang="en-US" dirty="0"/>
          </a:p>
        </p:txBody>
      </p:sp>
      <p:sp>
        <p:nvSpPr>
          <p:cNvPr id="4" name="投影片編號版面配置區 3"/>
          <p:cNvSpPr>
            <a:spLocks noGrp="1"/>
          </p:cNvSpPr>
          <p:nvPr>
            <p:ph type="sldNum" sz="quarter" idx="10"/>
          </p:nvPr>
        </p:nvSpPr>
        <p:spPr/>
        <p:txBody>
          <a:bodyPr/>
          <a:lstStyle/>
          <a:p>
            <a:fld id="{B1668B93-D488-954B-9A69-22144033C044}" type="slidenum">
              <a:rPr kumimoji="1" lang="zh-CHT" altLang="en-US" smtClean="0"/>
              <a:t>4</a:t>
            </a:fld>
            <a:endParaRPr kumimoji="1" lang="zh-CHT" altLang="en-US"/>
          </a:p>
        </p:txBody>
      </p:sp>
    </p:spTree>
    <p:extLst>
      <p:ext uri="{BB962C8B-B14F-4D97-AF65-F5344CB8AC3E}">
        <p14:creationId xmlns:p14="http://schemas.microsoft.com/office/powerpoint/2010/main" val="274000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HT" altLang="en-US" dirty="0" smtClean="0">
                <a:latin typeface="微軟正黑體" charset="0"/>
                <a:ea typeface="微軟正黑體" charset="0"/>
                <a:cs typeface="微軟正黑體" charset="0"/>
              </a:rPr>
              <a:t>由於數位音樂及串流音樂佔有相當重要的地位</a:t>
            </a:r>
          </a:p>
          <a:p>
            <a:pPr marL="0" marR="0" indent="0" algn="l" defTabSz="914400" rtl="0" eaLnBrk="1" fontAlgn="auto" latinLnBrk="0" hangingPunct="1">
              <a:lnSpc>
                <a:spcPct val="100000"/>
              </a:lnSpc>
              <a:spcBef>
                <a:spcPts val="0"/>
              </a:spcBef>
              <a:spcAft>
                <a:spcPts val="0"/>
              </a:spcAft>
              <a:buClrTx/>
              <a:buSzTx/>
              <a:buFontTx/>
              <a:buNone/>
              <a:tabLst/>
              <a:defRPr/>
            </a:pPr>
            <a:r>
              <a:rPr lang="zh-CHT" altLang="en-US" dirty="0" smtClean="0">
                <a:latin typeface="微軟正黑體" charset="0"/>
                <a:ea typeface="微軟正黑體" charset="0"/>
                <a:cs typeface="微軟正黑體" charset="0"/>
              </a:rPr>
              <a:t>因此本研究將從台灣</a:t>
            </a:r>
            <a:r>
              <a:rPr lang="zh-CHT" altLang="zh-CHT" dirty="0" smtClean="0">
                <a:latin typeface="微軟正黑體" charset="0"/>
                <a:ea typeface="微軟正黑體" charset="0"/>
                <a:cs typeface="微軟正黑體" charset="0"/>
              </a:rPr>
              <a:t>數位音樂以及串流音樂</a:t>
            </a:r>
            <a:r>
              <a:rPr lang="zh-CHT" altLang="en-US" dirty="0" smtClean="0">
                <a:latin typeface="微軟正黑體" charset="0"/>
                <a:ea typeface="微軟正黑體" charset="0"/>
                <a:cs typeface="微軟正黑體" charset="0"/>
              </a:rPr>
              <a:t>龍頭</a:t>
            </a:r>
            <a:r>
              <a:rPr lang="en-US" altLang="zh-CHT" dirty="0" smtClean="0">
                <a:latin typeface="微軟正黑體" charset="0"/>
                <a:ea typeface="微軟正黑體" charset="0"/>
                <a:cs typeface="微軟正黑體" charset="0"/>
              </a:rPr>
              <a:t>KKBOX</a:t>
            </a:r>
            <a:r>
              <a:rPr lang="zh-CHT" altLang="en-US" dirty="0" smtClean="0">
                <a:latin typeface="微軟正黑體" charset="0"/>
                <a:ea typeface="微軟正黑體" charset="0"/>
                <a:cs typeface="微軟正黑體" charset="0"/>
              </a:rPr>
              <a:t>提供的資料做為主要來源</a:t>
            </a:r>
            <a:endParaRPr lang="zh-CHT" altLang="en-US" dirty="0" smtClean="0">
              <a:latin typeface="微軟正黑體" charset="0"/>
              <a:ea typeface="微軟正黑體" charset="0"/>
              <a:cs typeface="微軟正黑體" charset="0"/>
            </a:endParaRPr>
          </a:p>
        </p:txBody>
      </p:sp>
      <p:sp>
        <p:nvSpPr>
          <p:cNvPr id="4" name="投影片編號版面配置區 3"/>
          <p:cNvSpPr>
            <a:spLocks noGrp="1"/>
          </p:cNvSpPr>
          <p:nvPr>
            <p:ph type="sldNum" sz="quarter" idx="10"/>
          </p:nvPr>
        </p:nvSpPr>
        <p:spPr/>
        <p:txBody>
          <a:bodyPr/>
          <a:lstStyle/>
          <a:p>
            <a:fld id="{B1668B93-D488-954B-9A69-22144033C044}" type="slidenum">
              <a:rPr kumimoji="1" lang="zh-CHT" altLang="en-US" smtClean="0"/>
              <a:t>5</a:t>
            </a:fld>
            <a:endParaRPr kumimoji="1" lang="zh-CHT" altLang="en-US"/>
          </a:p>
        </p:txBody>
      </p:sp>
    </p:spTree>
    <p:extLst>
      <p:ext uri="{BB962C8B-B14F-4D97-AF65-F5344CB8AC3E}">
        <p14:creationId xmlns:p14="http://schemas.microsoft.com/office/powerpoint/2010/main" val="1595866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CHT" altLang="en-US" dirty="0"/>
          </a:p>
        </p:txBody>
      </p:sp>
      <p:sp>
        <p:nvSpPr>
          <p:cNvPr id="4" name="投影片編號版面配置區 3"/>
          <p:cNvSpPr>
            <a:spLocks noGrp="1"/>
          </p:cNvSpPr>
          <p:nvPr>
            <p:ph type="sldNum" sz="quarter" idx="10"/>
          </p:nvPr>
        </p:nvSpPr>
        <p:spPr/>
        <p:txBody>
          <a:bodyPr/>
          <a:lstStyle/>
          <a:p>
            <a:fld id="{B1668B93-D488-954B-9A69-22144033C044}" type="slidenum">
              <a:rPr kumimoji="1" lang="zh-CHT" altLang="en-US" smtClean="0"/>
              <a:t>6</a:t>
            </a:fld>
            <a:endParaRPr kumimoji="1" lang="zh-CHT" altLang="en-US"/>
          </a:p>
        </p:txBody>
      </p:sp>
    </p:spTree>
    <p:extLst>
      <p:ext uri="{BB962C8B-B14F-4D97-AF65-F5344CB8AC3E}">
        <p14:creationId xmlns:p14="http://schemas.microsoft.com/office/powerpoint/2010/main" val="252692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r>
              <a:rPr lang="en-US" altLang="zh-CHT" sz="1200" b="1" kern="1200" dirty="0" smtClean="0">
                <a:solidFill>
                  <a:schemeClr val="tx1"/>
                </a:solidFill>
                <a:effectLst/>
                <a:latin typeface="+mn-lt"/>
                <a:ea typeface="+mn-ea"/>
                <a:cs typeface="+mn-cs"/>
              </a:rPr>
              <a:t>Volume</a:t>
            </a:r>
            <a:r>
              <a:rPr lang="zh-CHT" altLang="zh-CHT" sz="1200" b="1" kern="1200" dirty="0" smtClean="0">
                <a:solidFill>
                  <a:schemeClr val="tx1"/>
                </a:solidFill>
                <a:effectLst/>
                <a:latin typeface="+mn-lt"/>
                <a:ea typeface="+mn-ea"/>
                <a:cs typeface="+mn-cs"/>
              </a:rPr>
              <a:t>（大量）：</a:t>
            </a:r>
            <a:r>
              <a:rPr lang="zh-CHT" altLang="zh-CHT" sz="1200" kern="1200" dirty="0" smtClean="0">
                <a:solidFill>
                  <a:schemeClr val="tx1"/>
                </a:solidFill>
                <a:effectLst/>
                <a:latin typeface="+mn-lt"/>
                <a:ea typeface="+mn-ea"/>
                <a:cs typeface="+mn-cs"/>
              </a:rPr>
              <a:t>意指資料的數量，而大數據的資料量通常是以現有的科技能力難以處理的數量，會隨著科技的演進不斷的增加。</a:t>
            </a:r>
          </a:p>
          <a:p>
            <a:pPr lvl="0"/>
            <a:r>
              <a:rPr lang="en-US" altLang="zh-CHT" sz="1200" b="1" kern="1200" dirty="0" smtClean="0">
                <a:solidFill>
                  <a:schemeClr val="tx1"/>
                </a:solidFill>
                <a:effectLst/>
                <a:latin typeface="+mn-lt"/>
                <a:ea typeface="+mn-ea"/>
                <a:cs typeface="+mn-cs"/>
              </a:rPr>
              <a:t>Velocity</a:t>
            </a:r>
            <a:r>
              <a:rPr lang="zh-CHT" altLang="zh-CHT" sz="1200" b="1" kern="1200" dirty="0" smtClean="0">
                <a:solidFill>
                  <a:schemeClr val="tx1"/>
                </a:solidFill>
                <a:effectLst/>
                <a:latin typeface="+mn-lt"/>
                <a:ea typeface="+mn-ea"/>
                <a:cs typeface="+mn-cs"/>
              </a:rPr>
              <a:t>（快速）：</a:t>
            </a:r>
            <a:r>
              <a:rPr lang="zh-CHT" altLang="zh-CHT" sz="1200" kern="1200" dirty="0" smtClean="0">
                <a:solidFill>
                  <a:schemeClr val="tx1"/>
                </a:solidFill>
                <a:effectLst/>
                <a:latin typeface="+mn-lt"/>
                <a:ea typeface="+mn-ea"/>
                <a:cs typeface="+mn-cs"/>
              </a:rPr>
              <a:t>意指資料產生與更新的速度，例如購物網站不斷快速產生的交易資料或者社群網站上會員的活動紀錄等，每分每秒都在快速地增加與更新。</a:t>
            </a:r>
          </a:p>
          <a:p>
            <a:pPr lvl="0"/>
            <a:r>
              <a:rPr lang="en-US" altLang="zh-CHT" sz="1200" b="1" kern="1200" dirty="0" smtClean="0">
                <a:solidFill>
                  <a:schemeClr val="tx1"/>
                </a:solidFill>
                <a:effectLst/>
                <a:latin typeface="+mn-lt"/>
                <a:ea typeface="+mn-ea"/>
                <a:cs typeface="+mn-cs"/>
              </a:rPr>
              <a:t>Variety</a:t>
            </a:r>
            <a:r>
              <a:rPr lang="zh-CHT" altLang="zh-CHT" sz="1200" b="1" kern="1200" dirty="0" smtClean="0">
                <a:solidFill>
                  <a:schemeClr val="tx1"/>
                </a:solidFill>
                <a:effectLst/>
                <a:latin typeface="+mn-lt"/>
                <a:ea typeface="+mn-ea"/>
                <a:cs typeface="+mn-cs"/>
              </a:rPr>
              <a:t>（多樣性）：</a:t>
            </a:r>
            <a:r>
              <a:rPr lang="zh-CHT" altLang="zh-CHT" sz="1200" kern="1200" dirty="0" smtClean="0">
                <a:solidFill>
                  <a:schemeClr val="tx1"/>
                </a:solidFill>
                <a:effectLst/>
                <a:latin typeface="+mn-lt"/>
                <a:ea typeface="+mn-ea"/>
                <a:cs typeface="+mn-cs"/>
              </a:rPr>
              <a:t>意指資料的內容與結構有的豐富的多樣性，除了結構化的數據資料，也存在著非結構化的圖像、聲音、影片及社群網站上的推文內容等。</a:t>
            </a:r>
          </a:p>
          <a:p>
            <a:pPr lvl="0"/>
            <a:r>
              <a:rPr lang="en-US" altLang="zh-CHT" sz="1200" b="1" kern="1200" dirty="0" smtClean="0">
                <a:solidFill>
                  <a:schemeClr val="tx1"/>
                </a:solidFill>
                <a:effectLst/>
                <a:latin typeface="+mn-lt"/>
                <a:ea typeface="+mn-ea"/>
                <a:cs typeface="+mn-cs"/>
              </a:rPr>
              <a:t>Veracity</a:t>
            </a:r>
            <a:r>
              <a:rPr lang="zh-CHT" altLang="zh-CHT" sz="1200" b="1" kern="1200" dirty="0" smtClean="0">
                <a:solidFill>
                  <a:schemeClr val="tx1"/>
                </a:solidFill>
                <a:effectLst/>
                <a:latin typeface="+mn-lt"/>
                <a:ea typeface="+mn-ea"/>
                <a:cs typeface="+mn-cs"/>
              </a:rPr>
              <a:t>（真實性）：</a:t>
            </a:r>
            <a:r>
              <a:rPr lang="zh-CHT" altLang="zh-CHT" sz="1200" kern="1200" dirty="0" smtClean="0">
                <a:solidFill>
                  <a:schemeClr val="tx1"/>
                </a:solidFill>
                <a:effectLst/>
                <a:latin typeface="+mn-lt"/>
                <a:ea typeface="+mn-ea"/>
                <a:cs typeface="+mn-cs"/>
              </a:rPr>
              <a:t>意指資料本身可靠程度、可信程度，若資料本身的品質就已經存在問題，分析出來的結果必然會有問題。</a:t>
            </a:r>
          </a:p>
          <a:p>
            <a:endParaRPr kumimoji="1" lang="zh-CHT" altLang="en-US" dirty="0"/>
          </a:p>
        </p:txBody>
      </p:sp>
      <p:sp>
        <p:nvSpPr>
          <p:cNvPr id="4" name="投影片編號版面配置區 3"/>
          <p:cNvSpPr>
            <a:spLocks noGrp="1"/>
          </p:cNvSpPr>
          <p:nvPr>
            <p:ph type="sldNum" sz="quarter" idx="10"/>
          </p:nvPr>
        </p:nvSpPr>
        <p:spPr/>
        <p:txBody>
          <a:bodyPr/>
          <a:lstStyle/>
          <a:p>
            <a:fld id="{B1668B93-D488-954B-9A69-22144033C044}" type="slidenum">
              <a:rPr kumimoji="1" lang="zh-CHT" altLang="en-US" smtClean="0"/>
              <a:t>8</a:t>
            </a:fld>
            <a:endParaRPr kumimoji="1" lang="zh-CHT" altLang="en-US"/>
          </a:p>
        </p:txBody>
      </p:sp>
    </p:spTree>
    <p:extLst>
      <p:ext uri="{BB962C8B-B14F-4D97-AF65-F5344CB8AC3E}">
        <p14:creationId xmlns:p14="http://schemas.microsoft.com/office/powerpoint/2010/main" val="1881346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HT" altLang="en-US" dirty="0" smtClean="0"/>
              <a:t>將每個階段縮圖放置於接下來的頁面</a:t>
            </a:r>
            <a:endParaRPr kumimoji="1" lang="zh-CHT" altLang="en-US" dirty="0"/>
          </a:p>
        </p:txBody>
      </p:sp>
      <p:sp>
        <p:nvSpPr>
          <p:cNvPr id="4" name="投影片編號版面配置區 3"/>
          <p:cNvSpPr>
            <a:spLocks noGrp="1"/>
          </p:cNvSpPr>
          <p:nvPr>
            <p:ph type="sldNum" sz="quarter" idx="10"/>
          </p:nvPr>
        </p:nvSpPr>
        <p:spPr/>
        <p:txBody>
          <a:bodyPr/>
          <a:lstStyle/>
          <a:p>
            <a:fld id="{B1668B93-D488-954B-9A69-22144033C044}" type="slidenum">
              <a:rPr kumimoji="1" lang="zh-CHT" altLang="en-US" smtClean="0"/>
              <a:t>18</a:t>
            </a:fld>
            <a:endParaRPr kumimoji="1" lang="zh-CHT" altLang="en-US"/>
          </a:p>
        </p:txBody>
      </p:sp>
    </p:spTree>
    <p:extLst>
      <p:ext uri="{BB962C8B-B14F-4D97-AF65-F5344CB8AC3E}">
        <p14:creationId xmlns:p14="http://schemas.microsoft.com/office/powerpoint/2010/main" val="822500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CHT" altLang="en-US" dirty="0"/>
          </a:p>
        </p:txBody>
      </p:sp>
      <p:sp>
        <p:nvSpPr>
          <p:cNvPr id="4" name="投影片編號版面配置區 3"/>
          <p:cNvSpPr>
            <a:spLocks noGrp="1"/>
          </p:cNvSpPr>
          <p:nvPr>
            <p:ph type="sldNum" sz="quarter" idx="10"/>
          </p:nvPr>
        </p:nvSpPr>
        <p:spPr/>
        <p:txBody>
          <a:bodyPr/>
          <a:lstStyle/>
          <a:p>
            <a:fld id="{B1668B93-D488-954B-9A69-22144033C044}" type="slidenum">
              <a:rPr kumimoji="1" lang="zh-CHT" altLang="en-US" smtClean="0"/>
              <a:t>19</a:t>
            </a:fld>
            <a:endParaRPr kumimoji="1" lang="zh-CHT" altLang="en-US"/>
          </a:p>
        </p:txBody>
      </p:sp>
    </p:spTree>
    <p:extLst>
      <p:ext uri="{BB962C8B-B14F-4D97-AF65-F5344CB8AC3E}">
        <p14:creationId xmlns:p14="http://schemas.microsoft.com/office/powerpoint/2010/main" val="2132262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CHT" altLang="en-US" dirty="0"/>
          </a:p>
        </p:txBody>
      </p:sp>
      <p:sp>
        <p:nvSpPr>
          <p:cNvPr id="4" name="投影片編號版面配置區 3"/>
          <p:cNvSpPr>
            <a:spLocks noGrp="1"/>
          </p:cNvSpPr>
          <p:nvPr>
            <p:ph type="sldNum" sz="quarter" idx="10"/>
          </p:nvPr>
        </p:nvSpPr>
        <p:spPr/>
        <p:txBody>
          <a:bodyPr/>
          <a:lstStyle/>
          <a:p>
            <a:fld id="{B1668B93-D488-954B-9A69-22144033C044}" type="slidenum">
              <a:rPr kumimoji="1" lang="zh-CHT" altLang="en-US" smtClean="0"/>
              <a:t>24</a:t>
            </a:fld>
            <a:endParaRPr kumimoji="1" lang="zh-CHT" altLang="en-US"/>
          </a:p>
        </p:txBody>
      </p:sp>
    </p:spTree>
    <p:extLst>
      <p:ext uri="{BB962C8B-B14F-4D97-AF65-F5344CB8AC3E}">
        <p14:creationId xmlns:p14="http://schemas.microsoft.com/office/powerpoint/2010/main" val="1969044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HT"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HT"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93EFFF3-887A-7F48-A8AE-4F757E32B7C4}" type="datetime1">
              <a:rPr lang="zh-CHT" altLang="en-US" smtClean="0"/>
              <a:t>2015/3/26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116957190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HT"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4" name="Date Placeholder 3"/>
          <p:cNvSpPr>
            <a:spLocks noGrp="1"/>
          </p:cNvSpPr>
          <p:nvPr>
            <p:ph type="dt" sz="half" idx="10"/>
          </p:nvPr>
        </p:nvSpPr>
        <p:spPr/>
        <p:txBody>
          <a:bodyPr/>
          <a:lstStyle/>
          <a:p>
            <a:fld id="{F41963A3-2760-D54D-826C-0B797D3237E1}" type="datetime1">
              <a:rPr lang="zh-CHT" altLang="en-US" smtClean="0"/>
              <a:t>2015/3/26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184400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HT" altLang="en-US" smtClean="0"/>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4" name="Date Placeholder 3"/>
          <p:cNvSpPr>
            <a:spLocks noGrp="1"/>
          </p:cNvSpPr>
          <p:nvPr>
            <p:ph type="dt" sz="half" idx="10"/>
          </p:nvPr>
        </p:nvSpPr>
        <p:spPr/>
        <p:txBody>
          <a:bodyPr/>
          <a:lstStyle/>
          <a:p>
            <a:fld id="{8628645E-2C5D-BF41-A50E-5F40728A0F13}" type="datetime1">
              <a:rPr lang="zh-CHT" altLang="en-US" smtClean="0"/>
              <a:t>2015/3/26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49967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HT"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4" name="Date Placeholder 3"/>
          <p:cNvSpPr>
            <a:spLocks noGrp="1"/>
          </p:cNvSpPr>
          <p:nvPr>
            <p:ph type="dt" sz="half" idx="10"/>
          </p:nvPr>
        </p:nvSpPr>
        <p:spPr/>
        <p:txBody>
          <a:bodyPr/>
          <a:lstStyle/>
          <a:p>
            <a:fld id="{AE00A439-496D-DE4A-A894-178D51A358F5}" type="datetime1">
              <a:rPr lang="zh-CHT" altLang="en-US" smtClean="0"/>
              <a:t>2015/3/26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77290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HT" altLang="en-US" smtClean="0"/>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HT" altLang="en-US" smtClean="0"/>
              <a:t>按一下以編輯母片文字樣式</a:t>
            </a:r>
          </a:p>
        </p:txBody>
      </p:sp>
      <p:sp>
        <p:nvSpPr>
          <p:cNvPr id="4" name="Date Placeholder 3"/>
          <p:cNvSpPr>
            <a:spLocks noGrp="1"/>
          </p:cNvSpPr>
          <p:nvPr>
            <p:ph type="dt" sz="half" idx="10"/>
          </p:nvPr>
        </p:nvSpPr>
        <p:spPr/>
        <p:txBody>
          <a:bodyPr/>
          <a:lstStyle/>
          <a:p>
            <a:fld id="{D1DC38BF-7489-FC49-847A-26A2CF07DFBA}" type="datetime1">
              <a:rPr lang="zh-CHT" altLang="en-US" smtClean="0"/>
              <a:t>2015/3/26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138890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HT" altLang="en-US" smtClean="0"/>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5" name="Date Placeholder 4"/>
          <p:cNvSpPr>
            <a:spLocks noGrp="1"/>
          </p:cNvSpPr>
          <p:nvPr>
            <p:ph type="dt" sz="half" idx="10"/>
          </p:nvPr>
        </p:nvSpPr>
        <p:spPr/>
        <p:txBody>
          <a:bodyPr/>
          <a:lstStyle/>
          <a:p>
            <a:fld id="{8F4A1E1A-F508-F14F-9164-B9C69F2FA331}" type="datetime1">
              <a:rPr lang="zh-CHT" altLang="en-US" smtClean="0"/>
              <a:t>2015/3/26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20975996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HT" altLang="en-US" smtClean="0"/>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HT" altLang="en-US" smtClean="0"/>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HT" altLang="en-US" smtClean="0"/>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7" name="Date Placeholder 6"/>
          <p:cNvSpPr>
            <a:spLocks noGrp="1"/>
          </p:cNvSpPr>
          <p:nvPr>
            <p:ph type="dt" sz="half" idx="10"/>
          </p:nvPr>
        </p:nvSpPr>
        <p:spPr/>
        <p:txBody>
          <a:bodyPr/>
          <a:lstStyle/>
          <a:p>
            <a:fld id="{45D6FD2D-7CE6-F74B-8381-2D6DCDC67BE5}" type="datetime1">
              <a:rPr lang="zh-CHT" altLang="en-US" smtClean="0"/>
              <a:t>2015/3/26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9280568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HT" altLang="en-US" smtClean="0"/>
              <a:t>按一下以編輯母片標題樣式</a:t>
            </a:r>
            <a:endParaRPr lang="en-US" dirty="0"/>
          </a:p>
        </p:txBody>
      </p:sp>
      <p:sp>
        <p:nvSpPr>
          <p:cNvPr id="3" name="Date Placeholder 2"/>
          <p:cNvSpPr>
            <a:spLocks noGrp="1"/>
          </p:cNvSpPr>
          <p:nvPr>
            <p:ph type="dt" sz="half" idx="10"/>
          </p:nvPr>
        </p:nvSpPr>
        <p:spPr/>
        <p:txBody>
          <a:bodyPr/>
          <a:lstStyle/>
          <a:p>
            <a:fld id="{B5662835-2AA5-0D4D-9DAB-8818F1493A01}" type="datetime1">
              <a:rPr lang="zh-CHT" altLang="en-US" smtClean="0"/>
              <a:t>2015/3/26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356719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2F9F7-C2A1-8548-8314-49837C744EE5}" type="datetime1">
              <a:rPr lang="zh-CHT" altLang="en-US" smtClean="0"/>
              <a:t>2015/3/26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122259025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HT" altLang="en-US" smtClean="0"/>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HT" altLang="en-US" smtClean="0"/>
              <a:t>按一下以編輯母片文字樣式</a:t>
            </a:r>
          </a:p>
        </p:txBody>
      </p:sp>
      <p:sp>
        <p:nvSpPr>
          <p:cNvPr id="5" name="Date Placeholder 4"/>
          <p:cNvSpPr>
            <a:spLocks noGrp="1"/>
          </p:cNvSpPr>
          <p:nvPr>
            <p:ph type="dt" sz="half" idx="10"/>
          </p:nvPr>
        </p:nvSpPr>
        <p:spPr/>
        <p:txBody>
          <a:bodyPr/>
          <a:lstStyle/>
          <a:p>
            <a:fld id="{F43086E7-9F71-4442-B9B5-455F6C6EA5AA}" type="datetime1">
              <a:rPr lang="zh-CHT" altLang="en-US" smtClean="0"/>
              <a:t>2015/3/26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189129251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HT" altLang="en-US" smtClean="0"/>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HT" altLang="en-US" smtClean="0"/>
              <a:t>將圖片拖曳至版面配置區或按一下圖示以新增</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HT" altLang="en-US" smtClean="0"/>
              <a:t>按一下以編輯母片文字樣式</a:t>
            </a:r>
          </a:p>
        </p:txBody>
      </p:sp>
      <p:sp>
        <p:nvSpPr>
          <p:cNvPr id="5" name="Date Placeholder 4"/>
          <p:cNvSpPr>
            <a:spLocks noGrp="1"/>
          </p:cNvSpPr>
          <p:nvPr>
            <p:ph type="dt" sz="half" idx="10"/>
          </p:nvPr>
        </p:nvSpPr>
        <p:spPr/>
        <p:txBody>
          <a:bodyPr/>
          <a:lstStyle/>
          <a:p>
            <a:fld id="{3BCD8A06-AF98-BE42-964D-2E8489CAED2D}" type="datetime1">
              <a:rPr lang="zh-CHT" altLang="en-US" smtClean="0"/>
              <a:t>2015/3/26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10926575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HT" altLang="en-US" smtClean="0"/>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A5819-1F08-504A-A702-673892797F45}" type="datetime1">
              <a:rPr lang="zh-CHT" altLang="en-US" smtClean="0"/>
              <a:t>2015/3/26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1673301002"/>
      </p:ext>
    </p:extLst>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5" Type="http://schemas.openxmlformats.org/officeDocument/2006/relationships/image" Target="../media/image1.png"/><Relationship Id="rId1" Type="http://schemas.microsoft.com/office/2007/relationships/media" Target="../media/media1.mp4"/><Relationship Id="rId2" Type="http://schemas.openxmlformats.org/officeDocument/2006/relationships/video" Target="../media/media1.mp4"/></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1222549" y="1623909"/>
            <a:ext cx="9885238" cy="3093458"/>
          </a:xfrm>
        </p:spPr>
        <p:txBody>
          <a:bodyPr>
            <a:normAutofit fontScale="90000"/>
          </a:bodyPr>
          <a:lstStyle/>
          <a:p>
            <a:pPr>
              <a:lnSpc>
                <a:spcPct val="150000"/>
              </a:lnSpc>
            </a:pPr>
            <a:r>
              <a:rPr lang="zh-CHT" altLang="en-US" sz="5300" b="1" dirty="0">
                <a:solidFill>
                  <a:schemeClr val="accent1"/>
                </a:solidFill>
                <a:latin typeface="微軟正黑體" charset="0"/>
                <a:ea typeface="微軟正黑體" charset="0"/>
                <a:cs typeface="微軟正黑體" charset="0"/>
              </a:rPr>
              <a:t>從大數據到台灣華語流行音樂 </a:t>
            </a:r>
            <a:r>
              <a:rPr lang="zh-CHT" altLang="en-US" sz="5300" b="1" dirty="0">
                <a:solidFill>
                  <a:schemeClr val="accent1"/>
                </a:solidFill>
                <a:latin typeface="微軟正黑體" charset="0"/>
                <a:ea typeface="微軟正黑體" charset="0"/>
                <a:cs typeface="微軟正黑體" charset="0"/>
              </a:rPr>
              <a:t/>
            </a:r>
            <a:br>
              <a:rPr lang="zh-CHT" altLang="en-US" sz="5300" b="1" dirty="0">
                <a:solidFill>
                  <a:schemeClr val="accent1"/>
                </a:solidFill>
                <a:latin typeface="微軟正黑體" charset="0"/>
                <a:ea typeface="微軟正黑體" charset="0"/>
                <a:cs typeface="微軟正黑體" charset="0"/>
              </a:rPr>
            </a:br>
            <a:r>
              <a:rPr lang="zh-CHT" altLang="en-US" sz="5300" b="1" dirty="0">
                <a:solidFill>
                  <a:schemeClr val="accent1"/>
                </a:solidFill>
                <a:latin typeface="微軟正黑體" charset="0"/>
                <a:ea typeface="微軟正黑體" charset="0"/>
                <a:cs typeface="微軟正黑體" charset="0"/>
              </a:rPr>
              <a:t>熱門和弦結構分析 </a:t>
            </a:r>
            <a:r>
              <a:rPr lang="zh-CHT" altLang="en-US" sz="5300" dirty="0">
                <a:solidFill>
                  <a:schemeClr val="accent1"/>
                </a:solidFill>
                <a:latin typeface="微軟正黑體" charset="0"/>
                <a:ea typeface="微軟正黑體" charset="0"/>
                <a:cs typeface="微軟正黑體" charset="0"/>
              </a:rPr>
              <a:t/>
            </a:r>
            <a:br>
              <a:rPr lang="zh-CHT" altLang="en-US" sz="5300" dirty="0">
                <a:solidFill>
                  <a:schemeClr val="accent1"/>
                </a:solidFill>
                <a:latin typeface="微軟正黑體" charset="0"/>
                <a:ea typeface="微軟正黑體" charset="0"/>
                <a:cs typeface="微軟正黑體" charset="0"/>
              </a:rPr>
            </a:br>
            <a:r>
              <a:rPr lang="en-US" altLang="zh-CHT" sz="3100" b="1" dirty="0">
                <a:solidFill>
                  <a:schemeClr val="accent1"/>
                </a:solidFill>
                <a:latin typeface="微軟正黑體" charset="0"/>
                <a:ea typeface="微軟正黑體" charset="0"/>
                <a:cs typeface="微軟正黑體" charset="0"/>
              </a:rPr>
              <a:t>From Big Data to Taiwan </a:t>
            </a:r>
            <a:r>
              <a:rPr lang="en-US" altLang="zh-CHT" sz="3100" b="1" dirty="0" err="1">
                <a:solidFill>
                  <a:schemeClr val="accent1"/>
                </a:solidFill>
                <a:latin typeface="微軟正黑體" charset="0"/>
                <a:ea typeface="微軟正黑體" charset="0"/>
                <a:cs typeface="微軟正黑體" charset="0"/>
              </a:rPr>
              <a:t>Mandopop</a:t>
            </a:r>
            <a:r>
              <a:rPr lang="en-US" altLang="zh-CHT" sz="3100" b="1" dirty="0">
                <a:solidFill>
                  <a:schemeClr val="accent1"/>
                </a:solidFill>
                <a:latin typeface="微軟正黑體" charset="0"/>
                <a:ea typeface="微軟正黑體" charset="0"/>
                <a:cs typeface="微軟正黑體" charset="0"/>
              </a:rPr>
              <a:t> Music </a:t>
            </a:r>
            <a:r>
              <a:rPr lang="en-US" altLang="zh-CHT" sz="3100" b="1" dirty="0" smtClean="0">
                <a:solidFill>
                  <a:schemeClr val="accent1"/>
                </a:solidFill>
                <a:latin typeface="微軟正黑體" charset="0"/>
                <a:ea typeface="微軟正黑體" charset="0"/>
                <a:cs typeface="微軟正黑體" charset="0"/>
              </a:rPr>
              <a:t/>
            </a:r>
            <a:br>
              <a:rPr lang="en-US" altLang="zh-CHT" sz="3100" b="1" dirty="0" smtClean="0">
                <a:solidFill>
                  <a:schemeClr val="accent1"/>
                </a:solidFill>
                <a:latin typeface="微軟正黑體" charset="0"/>
                <a:ea typeface="微軟正黑體" charset="0"/>
                <a:cs typeface="微軟正黑體" charset="0"/>
              </a:rPr>
            </a:br>
            <a:r>
              <a:rPr lang="en-US" altLang="zh-CHT" sz="3100" b="1" dirty="0" smtClean="0">
                <a:solidFill>
                  <a:schemeClr val="accent1"/>
                </a:solidFill>
                <a:latin typeface="微軟正黑體" charset="0"/>
                <a:ea typeface="微軟正黑體" charset="0"/>
                <a:cs typeface="微軟正黑體" charset="0"/>
              </a:rPr>
              <a:t>Popular </a:t>
            </a:r>
            <a:r>
              <a:rPr lang="en-US" altLang="zh-CHT" sz="3100" b="1" dirty="0">
                <a:solidFill>
                  <a:schemeClr val="accent1"/>
                </a:solidFill>
                <a:latin typeface="微軟正黑體" charset="0"/>
                <a:ea typeface="微軟正黑體" charset="0"/>
                <a:cs typeface="微軟正黑體" charset="0"/>
              </a:rPr>
              <a:t>Chords </a:t>
            </a:r>
            <a:r>
              <a:rPr lang="en-US" altLang="zh-CHT" sz="3100" b="1" dirty="0" smtClean="0">
                <a:solidFill>
                  <a:schemeClr val="accent1"/>
                </a:solidFill>
                <a:latin typeface="微軟正黑體" charset="0"/>
                <a:ea typeface="微軟正黑體" charset="0"/>
                <a:cs typeface="微軟正黑體" charset="0"/>
              </a:rPr>
              <a:t>Analysis</a:t>
            </a:r>
            <a:endParaRPr kumimoji="1" lang="zh-CHT" altLang="en-US" sz="2800" dirty="0">
              <a:solidFill>
                <a:schemeClr val="accent1"/>
              </a:solidFill>
              <a:latin typeface="微軟正黑體" charset="0"/>
              <a:ea typeface="微軟正黑體" charset="0"/>
              <a:cs typeface="微軟正黑體" charset="0"/>
            </a:endParaRPr>
          </a:p>
        </p:txBody>
      </p:sp>
      <p:sp>
        <p:nvSpPr>
          <p:cNvPr id="3" name="副標題 2"/>
          <p:cNvSpPr>
            <a:spLocks noGrp="1"/>
          </p:cNvSpPr>
          <p:nvPr>
            <p:ph type="subTitle" idx="1"/>
          </p:nvPr>
        </p:nvSpPr>
        <p:spPr>
          <a:xfrm>
            <a:off x="4335692" y="5242654"/>
            <a:ext cx="4274908" cy="1774372"/>
          </a:xfrm>
        </p:spPr>
        <p:txBody>
          <a:bodyPr>
            <a:normAutofit/>
          </a:bodyPr>
          <a:lstStyle/>
          <a:p>
            <a:pPr algn="l"/>
            <a:r>
              <a:rPr kumimoji="1" lang="zh-CHT" altLang="en-US" sz="2800" dirty="0">
                <a:solidFill>
                  <a:schemeClr val="bg2">
                    <a:lumMod val="25000"/>
                  </a:schemeClr>
                </a:solidFill>
                <a:latin typeface="微軟正黑體" charset="0"/>
                <a:ea typeface="微軟正黑體" charset="0"/>
                <a:cs typeface="微軟正黑體" charset="0"/>
              </a:rPr>
              <a:t>指導老師：李瑞元</a:t>
            </a:r>
            <a:r>
              <a:rPr kumimoji="1" lang="en-US" altLang="zh-CHT" sz="2800" dirty="0">
                <a:solidFill>
                  <a:schemeClr val="bg2">
                    <a:lumMod val="25000"/>
                  </a:schemeClr>
                </a:solidFill>
                <a:latin typeface="微軟正黑體" charset="0"/>
                <a:ea typeface="微軟正黑體" charset="0"/>
                <a:cs typeface="微軟正黑體" charset="0"/>
              </a:rPr>
              <a:t> </a:t>
            </a:r>
            <a:r>
              <a:rPr kumimoji="1" lang="zh-CHT" altLang="en-US" sz="2800" dirty="0">
                <a:solidFill>
                  <a:schemeClr val="bg2">
                    <a:lumMod val="25000"/>
                  </a:schemeClr>
                </a:solidFill>
                <a:latin typeface="微軟正黑體" charset="0"/>
                <a:ea typeface="微軟正黑體" charset="0"/>
                <a:cs typeface="微軟正黑體" charset="0"/>
              </a:rPr>
              <a:t>教授</a:t>
            </a:r>
          </a:p>
          <a:p>
            <a:pPr algn="l"/>
            <a:r>
              <a:rPr kumimoji="1" lang="zh-CHT" altLang="en-US" sz="2800" dirty="0" smtClean="0">
                <a:solidFill>
                  <a:schemeClr val="bg2">
                    <a:lumMod val="25000"/>
                  </a:schemeClr>
                </a:solidFill>
                <a:latin typeface="微軟正黑體" charset="0"/>
                <a:ea typeface="微軟正黑體" charset="0"/>
                <a:cs typeface="微軟正黑體" charset="0"/>
              </a:rPr>
              <a:t>研</a:t>
            </a:r>
            <a:r>
              <a:rPr kumimoji="1" lang="en-US" altLang="zh-CHT" sz="2800" dirty="0" smtClean="0">
                <a:solidFill>
                  <a:schemeClr val="bg2">
                    <a:lumMod val="25000"/>
                  </a:schemeClr>
                </a:solidFill>
                <a:latin typeface="微軟正黑體" charset="0"/>
                <a:ea typeface="微軟正黑體" charset="0"/>
                <a:cs typeface="微軟正黑體" charset="0"/>
              </a:rPr>
              <a:t>  </a:t>
            </a:r>
            <a:r>
              <a:rPr kumimoji="1" lang="zh-CHT" altLang="en-US" sz="2800" dirty="0" smtClean="0">
                <a:solidFill>
                  <a:schemeClr val="bg2">
                    <a:lumMod val="25000"/>
                  </a:schemeClr>
                </a:solidFill>
                <a:latin typeface="微軟正黑體" charset="0"/>
                <a:ea typeface="微軟正黑體" charset="0"/>
                <a:cs typeface="微軟正黑體" charset="0"/>
              </a:rPr>
              <a:t>究</a:t>
            </a:r>
            <a:r>
              <a:rPr kumimoji="1" lang="en-US" altLang="zh-CHT" sz="2800" dirty="0" smtClean="0">
                <a:solidFill>
                  <a:schemeClr val="bg2">
                    <a:lumMod val="25000"/>
                  </a:schemeClr>
                </a:solidFill>
                <a:latin typeface="微軟正黑體" charset="0"/>
                <a:ea typeface="微軟正黑體" charset="0"/>
                <a:cs typeface="微軟正黑體" charset="0"/>
              </a:rPr>
              <a:t>  </a:t>
            </a:r>
            <a:r>
              <a:rPr kumimoji="1" lang="zh-CHT" altLang="en-US" sz="2800" dirty="0" smtClean="0">
                <a:solidFill>
                  <a:schemeClr val="bg2">
                    <a:lumMod val="25000"/>
                  </a:schemeClr>
                </a:solidFill>
                <a:latin typeface="微軟正黑體" charset="0"/>
                <a:ea typeface="微軟正黑體" charset="0"/>
                <a:cs typeface="微軟正黑體" charset="0"/>
              </a:rPr>
              <a:t>生：廖偉帆</a:t>
            </a:r>
          </a:p>
        </p:txBody>
      </p:sp>
      <p:sp>
        <p:nvSpPr>
          <p:cNvPr id="4" name="投影片編號版面配置區 3"/>
          <p:cNvSpPr>
            <a:spLocks noGrp="1"/>
          </p:cNvSpPr>
          <p:nvPr>
            <p:ph type="sldNum" sz="quarter" idx="12"/>
          </p:nvPr>
        </p:nvSpPr>
        <p:spPr/>
        <p:txBody>
          <a:bodyPr/>
          <a:lstStyle/>
          <a:p>
            <a:fld id="{71766878-3199-4EAB-94E7-2D6D11070E14}" type="slidenum">
              <a:rPr lang="en-US" smtClean="0"/>
              <a:pPr/>
              <a:t>1</a:t>
            </a:fld>
            <a:endParaRPr lang="en-US"/>
          </a:p>
        </p:txBody>
      </p:sp>
    </p:spTree>
    <p:extLst>
      <p:ext uri="{BB962C8B-B14F-4D97-AF65-F5344CB8AC3E}">
        <p14:creationId xmlns:p14="http://schemas.microsoft.com/office/powerpoint/2010/main" val="18042893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大</a:t>
            </a:r>
            <a:r>
              <a:rPr kumimoji="1" lang="zh-CHT" altLang="en-US" dirty="0">
                <a:latin typeface="微軟正黑體" charset="0"/>
                <a:ea typeface="微軟正黑體" charset="0"/>
                <a:cs typeface="微軟正黑體" charset="0"/>
              </a:rPr>
              <a:t>數據在音樂產業的應用</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397224" y="2166256"/>
            <a:ext cx="10018713" cy="4016830"/>
          </a:xfrm>
        </p:spPr>
        <p:txBody>
          <a:bodyPr>
            <a:normAutofit fontScale="92500" lnSpcReduction="10000"/>
          </a:bodyPr>
          <a:lstStyle/>
          <a:p>
            <a:pPr marL="0" indent="0">
              <a:lnSpc>
                <a:spcPct val="150000"/>
              </a:lnSpc>
              <a:buNone/>
            </a:pPr>
            <a:r>
              <a:rPr lang="zh-CHT" altLang="en-US" sz="3200" b="1" dirty="0" smtClean="0">
                <a:latin typeface="微軟正黑體" charset="0"/>
                <a:ea typeface="微軟正黑體" charset="0"/>
                <a:cs typeface="微軟正黑體" charset="0"/>
              </a:rPr>
              <a:t>大</a:t>
            </a:r>
            <a:r>
              <a:rPr lang="zh-CHT" altLang="en-US" sz="3200" b="1" dirty="0">
                <a:latin typeface="微軟正黑體" charset="0"/>
                <a:ea typeface="微軟正黑體" charset="0"/>
                <a:cs typeface="微軟正黑體" charset="0"/>
              </a:rPr>
              <a:t>數據改變了「告示牌」對暢銷金曲的定義</a:t>
            </a:r>
          </a:p>
          <a:p>
            <a:pPr>
              <a:lnSpc>
                <a:spcPct val="150000"/>
              </a:lnSpc>
            </a:pPr>
            <a:r>
              <a:rPr lang="zh-CHT" altLang="zh-CHT" dirty="0">
                <a:latin typeface="微軟正黑體" charset="0"/>
                <a:ea typeface="微軟正黑體" charset="0"/>
                <a:cs typeface="微軟正黑體" charset="0"/>
              </a:rPr>
              <a:t>「大賣才能成為金曲」</a:t>
            </a:r>
            <a:r>
              <a:rPr lang="zh-CHT" altLang="en-US" dirty="0">
                <a:latin typeface="微軟正黑體" charset="0"/>
                <a:ea typeface="微軟正黑體" charset="0"/>
                <a:cs typeface="微軟正黑體" charset="0"/>
              </a:rPr>
              <a:t>？</a:t>
            </a:r>
          </a:p>
          <a:p>
            <a:pPr>
              <a:lnSpc>
                <a:spcPct val="150000"/>
              </a:lnSpc>
            </a:pPr>
            <a:r>
              <a:rPr lang="zh-CHT" altLang="zh-CHT" dirty="0">
                <a:latin typeface="微軟正黑體" charset="0"/>
                <a:ea typeface="微軟正黑體" charset="0"/>
                <a:cs typeface="微軟正黑體" charset="0"/>
              </a:rPr>
              <a:t>告示牌除了將</a:t>
            </a:r>
            <a:r>
              <a:rPr lang="en-US" altLang="zh-CHT" dirty="0">
                <a:latin typeface="微軟正黑體" charset="0"/>
                <a:ea typeface="微軟正黑體" charset="0"/>
                <a:cs typeface="微軟正黑體" charset="0"/>
              </a:rPr>
              <a:t>YouTube</a:t>
            </a:r>
            <a:r>
              <a:rPr lang="zh-CHT" altLang="zh-CHT" dirty="0">
                <a:latin typeface="微軟正黑體" charset="0"/>
                <a:ea typeface="微軟正黑體" charset="0"/>
                <a:cs typeface="微軟正黑體" charset="0"/>
              </a:rPr>
              <a:t>播放次數加進他的演算法</a:t>
            </a:r>
            <a:r>
              <a:rPr lang="zh-CHT" altLang="zh-CHT" dirty="0" smtClean="0">
                <a:latin typeface="微軟正黑體" charset="0"/>
                <a:ea typeface="微軟正黑體" charset="0"/>
                <a:cs typeface="微軟正黑體" charset="0"/>
              </a:rPr>
              <a:t>外</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也</a:t>
            </a:r>
            <a:r>
              <a:rPr lang="zh-CHT" altLang="zh-CHT" dirty="0">
                <a:latin typeface="微軟正黑體" charset="0"/>
                <a:ea typeface="微軟正黑體" charset="0"/>
                <a:cs typeface="微軟正黑體" charset="0"/>
              </a:rPr>
              <a:t>加入了其他主流串流媒體上大量的</a:t>
            </a:r>
            <a:r>
              <a:rPr lang="zh-CHT" altLang="zh-CHT" dirty="0" smtClean="0">
                <a:latin typeface="微軟正黑體" charset="0"/>
                <a:ea typeface="微軟正黑體" charset="0"/>
                <a:cs typeface="微軟正黑體" charset="0"/>
              </a:rPr>
              <a:t>數據</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進而</a:t>
            </a:r>
            <a:r>
              <a:rPr lang="zh-CHT" altLang="zh-CHT" dirty="0">
                <a:latin typeface="微軟正黑體" charset="0"/>
                <a:ea typeface="微軟正黑體" charset="0"/>
                <a:cs typeface="微軟正黑體" charset="0"/>
              </a:rPr>
              <a:t>改善了他的排行榜。</a:t>
            </a:r>
            <a:endParaRPr lang="zh-CHT" altLang="en-US" dirty="0">
              <a:latin typeface="微軟正黑體" charset="0"/>
              <a:ea typeface="微軟正黑體" charset="0"/>
              <a:cs typeface="微軟正黑體" charset="0"/>
            </a:endParaRPr>
          </a:p>
          <a:p>
            <a:pPr>
              <a:lnSpc>
                <a:spcPct val="150000"/>
              </a:lnSpc>
            </a:pPr>
            <a:r>
              <a:rPr lang="zh-CHT" altLang="zh-CHT" dirty="0">
                <a:latin typeface="微軟正黑體" charset="0"/>
                <a:ea typeface="微軟正黑體" charset="0"/>
                <a:cs typeface="微軟正黑體" charset="0"/>
              </a:rPr>
              <a:t>聽眾開始掌握這個</a:t>
            </a:r>
            <a:r>
              <a:rPr lang="zh-CHT" altLang="zh-CHT" dirty="0" smtClean="0">
                <a:latin typeface="微軟正黑體" charset="0"/>
                <a:ea typeface="微軟正黑體" charset="0"/>
                <a:cs typeface="微軟正黑體" charset="0"/>
              </a:rPr>
              <a:t>決定權</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音樂</a:t>
            </a:r>
            <a:r>
              <a:rPr lang="zh-CHT" altLang="zh-CHT" dirty="0">
                <a:latin typeface="微軟正黑體" charset="0"/>
                <a:ea typeface="微軟正黑體" charset="0"/>
                <a:cs typeface="微軟正黑體" charset="0"/>
              </a:rPr>
              <a:t>產業則必須開始重視並且應用這些社群間分享的大數據 。</a:t>
            </a:r>
            <a:endParaRPr lang="zh-CHT" altLang="zh-CHT"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10</a:t>
            </a:fld>
            <a:endParaRPr lang="en-US"/>
          </a:p>
        </p:txBody>
      </p:sp>
    </p:spTree>
    <p:extLst>
      <p:ext uri="{BB962C8B-B14F-4D97-AF65-F5344CB8AC3E}">
        <p14:creationId xmlns:p14="http://schemas.microsoft.com/office/powerpoint/2010/main" val="1984048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大</a:t>
            </a:r>
            <a:r>
              <a:rPr kumimoji="1" lang="zh-CHT" altLang="en-US" dirty="0">
                <a:latin typeface="微軟正黑體" charset="0"/>
                <a:ea typeface="微軟正黑體" charset="0"/>
                <a:cs typeface="微軟正黑體" charset="0"/>
              </a:rPr>
              <a:t>數據在音樂產業的應用</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484311" y="2144485"/>
            <a:ext cx="10018713" cy="4212772"/>
          </a:xfrm>
        </p:spPr>
        <p:txBody>
          <a:bodyPr>
            <a:normAutofit/>
          </a:bodyPr>
          <a:lstStyle/>
          <a:p>
            <a:pPr marL="0" indent="0">
              <a:lnSpc>
                <a:spcPct val="150000"/>
              </a:lnSpc>
              <a:buNone/>
            </a:pPr>
            <a:r>
              <a:rPr lang="en-US" altLang="zh-CHT" sz="3200" b="1" dirty="0" smtClean="0">
                <a:latin typeface="微軟正黑體" charset="0"/>
                <a:ea typeface="微軟正黑體" charset="0"/>
                <a:cs typeface="微軟正黑體" charset="0"/>
              </a:rPr>
              <a:t>Pandora</a:t>
            </a:r>
            <a:r>
              <a:rPr lang="zh-CHT" altLang="zh-CHT" sz="3200" b="1" dirty="0">
                <a:latin typeface="微軟正黑體" charset="0"/>
                <a:ea typeface="微軟正黑體" charset="0"/>
                <a:cs typeface="微軟正黑體" charset="0"/>
              </a:rPr>
              <a:t>靠用戶數據預測</a:t>
            </a:r>
            <a:r>
              <a:rPr lang="zh-CHT" altLang="zh-CHT" sz="3200" b="1" dirty="0" smtClean="0">
                <a:latin typeface="微軟正黑體" charset="0"/>
                <a:ea typeface="微軟正黑體" charset="0"/>
                <a:cs typeface="微軟正黑體" charset="0"/>
              </a:rPr>
              <a:t>葛萊美獎</a:t>
            </a:r>
            <a:endParaRPr lang="zh-CHT" altLang="en-US" sz="3200" b="1" dirty="0" smtClean="0">
              <a:latin typeface="微軟正黑體" charset="0"/>
              <a:ea typeface="微軟正黑體" charset="0"/>
              <a:cs typeface="微軟正黑體" charset="0"/>
            </a:endParaRPr>
          </a:p>
          <a:p>
            <a:pPr>
              <a:lnSpc>
                <a:spcPct val="150000"/>
              </a:lnSpc>
            </a:pPr>
            <a:r>
              <a:rPr lang="zh-CHT" altLang="zh-CHT" dirty="0">
                <a:latin typeface="微軟正黑體" charset="0"/>
                <a:ea typeface="微軟正黑體" charset="0"/>
                <a:cs typeface="微軟正黑體" charset="0"/>
              </a:rPr>
              <a:t>每到頒獎前夕各界都會開始爭相預測得獎的</a:t>
            </a:r>
            <a:r>
              <a:rPr lang="zh-CHT" altLang="zh-CHT" dirty="0" smtClean="0">
                <a:latin typeface="微軟正黑體" charset="0"/>
                <a:ea typeface="微軟正黑體" charset="0"/>
                <a:cs typeface="微軟正黑體" charset="0"/>
              </a:rPr>
              <a:t>結果</a:t>
            </a:r>
            <a:r>
              <a:rPr lang="zh-CHT" altLang="en-US" dirty="0" smtClean="0">
                <a:latin typeface="微軟正黑體" charset="0"/>
                <a:ea typeface="微軟正黑體" charset="0"/>
                <a:cs typeface="微軟正黑體" charset="0"/>
              </a:rPr>
              <a:t>。</a:t>
            </a:r>
            <a:endParaRPr lang="zh-CHT" altLang="en-US" dirty="0">
              <a:latin typeface="微軟正黑體" charset="0"/>
              <a:ea typeface="微軟正黑體" charset="0"/>
              <a:cs typeface="微軟正黑體" charset="0"/>
            </a:endParaRPr>
          </a:p>
          <a:p>
            <a:pPr>
              <a:lnSpc>
                <a:spcPct val="150000"/>
              </a:lnSpc>
            </a:pPr>
            <a:r>
              <a:rPr lang="en-US" altLang="zh-CHT" dirty="0">
                <a:latin typeface="微軟正黑體" charset="0"/>
                <a:ea typeface="微軟正黑體" charset="0"/>
                <a:cs typeface="微軟正黑體" charset="0"/>
              </a:rPr>
              <a:t>Pandora</a:t>
            </a:r>
            <a:r>
              <a:rPr lang="zh-CHT" altLang="en-US" dirty="0" smtClean="0">
                <a:latin typeface="微軟正黑體" charset="0"/>
                <a:ea typeface="微軟正黑體" charset="0"/>
                <a:cs typeface="微軟正黑體" charset="0"/>
              </a:rPr>
              <a:t>利用</a:t>
            </a:r>
            <a:r>
              <a:rPr lang="zh-CHT" altLang="en-US" dirty="0" smtClean="0">
                <a:latin typeface="微軟正黑體" charset="0"/>
                <a:ea typeface="微軟正黑體" charset="0"/>
                <a:cs typeface="微軟正黑體" charset="0"/>
              </a:rPr>
              <a:t>對於用戶歌曲喜好的相關資料預測葛萊美獎結果。</a:t>
            </a:r>
            <a:endParaRPr lang="en-US" altLang="zh-CHT" dirty="0">
              <a:latin typeface="微軟正黑體" charset="0"/>
              <a:ea typeface="微軟正黑體" charset="0"/>
              <a:cs typeface="微軟正黑體" charset="0"/>
            </a:endParaRPr>
          </a:p>
          <a:p>
            <a:pPr>
              <a:lnSpc>
                <a:spcPct val="150000"/>
              </a:lnSpc>
            </a:pPr>
            <a:r>
              <a:rPr lang="zh-CHT" altLang="zh-CHT" dirty="0">
                <a:latin typeface="微軟正黑體" charset="0"/>
                <a:ea typeface="微軟正黑體" charset="0"/>
                <a:cs typeface="微軟正黑體" charset="0"/>
              </a:rPr>
              <a:t>準確率誤差可以在三名以內 </a:t>
            </a:r>
            <a:r>
              <a:rPr lang="zh-CHT" altLang="zh-CHT" dirty="0">
                <a:latin typeface="微軟正黑體" charset="0"/>
                <a:ea typeface="微軟正黑體" charset="0"/>
                <a:cs typeface="微軟正黑體" charset="0"/>
              </a:rPr>
              <a:t>。</a:t>
            </a:r>
            <a:endParaRPr lang="zh-CHT" altLang="zh-CHT"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11</a:t>
            </a:fld>
            <a:endParaRPr lang="en-US"/>
          </a:p>
        </p:txBody>
      </p:sp>
    </p:spTree>
    <p:extLst>
      <p:ext uri="{BB962C8B-B14F-4D97-AF65-F5344CB8AC3E}">
        <p14:creationId xmlns:p14="http://schemas.microsoft.com/office/powerpoint/2010/main" val="996879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大</a:t>
            </a:r>
            <a:r>
              <a:rPr kumimoji="1" lang="zh-CHT" altLang="en-US" dirty="0">
                <a:latin typeface="微軟正黑體" charset="0"/>
                <a:ea typeface="微軟正黑體" charset="0"/>
                <a:cs typeface="微軟正黑體" charset="0"/>
              </a:rPr>
              <a:t>數據在音樂產業的應用</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484310" y="2666999"/>
            <a:ext cx="10018713" cy="3820887"/>
          </a:xfrm>
        </p:spPr>
        <p:txBody>
          <a:bodyPr>
            <a:normAutofit fontScale="92500"/>
          </a:bodyPr>
          <a:lstStyle/>
          <a:p>
            <a:pPr marL="0" indent="0">
              <a:lnSpc>
                <a:spcPct val="150000"/>
              </a:lnSpc>
              <a:buNone/>
            </a:pPr>
            <a:r>
              <a:rPr lang="en-US" altLang="zh-CHT" sz="3200" b="1" dirty="0">
                <a:latin typeface="微軟正黑體" charset="0"/>
                <a:ea typeface="微軟正黑體" charset="0"/>
                <a:cs typeface="微軟正黑體" charset="0"/>
              </a:rPr>
              <a:t>Pandora</a:t>
            </a:r>
            <a:r>
              <a:rPr lang="zh-CHT" altLang="zh-CHT" sz="3200" b="1" dirty="0">
                <a:latin typeface="微軟正黑體" charset="0"/>
                <a:ea typeface="微軟正黑體" charset="0"/>
                <a:cs typeface="微軟正黑體" charset="0"/>
              </a:rPr>
              <a:t>靠用戶精準投放</a:t>
            </a:r>
            <a:r>
              <a:rPr lang="zh-CHT" altLang="zh-CHT" sz="3200" b="1" dirty="0" smtClean="0">
                <a:latin typeface="微軟正黑體" charset="0"/>
                <a:ea typeface="微軟正黑體" charset="0"/>
                <a:cs typeface="微軟正黑體" charset="0"/>
              </a:rPr>
              <a:t>廣告</a:t>
            </a:r>
            <a:endParaRPr lang="zh-CHT" altLang="en-US" sz="3200" b="1" dirty="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將用戶歌曲喜好資料「變現」</a:t>
            </a:r>
            <a:r>
              <a:rPr lang="zh-CHT" altLang="en-US" dirty="0" smtClean="0">
                <a:latin typeface="微軟正黑體" charset="0"/>
                <a:ea typeface="微軟正黑體" charset="0"/>
                <a:cs typeface="微軟正黑體" charset="0"/>
              </a:rPr>
              <a:t>。</a:t>
            </a:r>
            <a:endParaRPr lang="zh-CHT" altLang="en-US" dirty="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與其漫無目的投放廣告，不如給用戶他會喜歡的廣告</a:t>
            </a:r>
            <a:r>
              <a:rPr lang="zh-CHT" altLang="en-US" dirty="0" smtClean="0">
                <a:latin typeface="微軟正黑體" charset="0"/>
                <a:ea typeface="微軟正黑體" charset="0"/>
                <a:cs typeface="微軟正黑體" charset="0"/>
              </a:rPr>
              <a:t>。</a:t>
            </a:r>
            <a:endParaRPr lang="en-US" altLang="zh-CHT" dirty="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廣告商得到效益＋</a:t>
            </a:r>
            <a:r>
              <a:rPr lang="en-US" altLang="zh-CHT" dirty="0" smtClean="0">
                <a:latin typeface="微軟正黑體" charset="0"/>
                <a:ea typeface="微軟正黑體" charset="0"/>
                <a:cs typeface="微軟正黑體" charset="0"/>
              </a:rPr>
              <a:t>Pandora</a:t>
            </a:r>
            <a:r>
              <a:rPr lang="zh-CHT" altLang="en-US" dirty="0" smtClean="0">
                <a:latin typeface="微軟正黑體" charset="0"/>
                <a:ea typeface="微軟正黑體" charset="0"/>
                <a:cs typeface="微軟正黑體" charset="0"/>
              </a:rPr>
              <a:t>取得廣告收入＋用戶得到喜歡的資訊</a:t>
            </a:r>
            <a:br>
              <a:rPr lang="zh-CHT" altLang="en-US" dirty="0" smtClean="0">
                <a:latin typeface="微軟正黑體" charset="0"/>
                <a:ea typeface="微軟正黑體" charset="0"/>
                <a:cs typeface="微軟正黑體" charset="0"/>
              </a:rPr>
            </a:br>
            <a:r>
              <a:rPr lang="zh-CHT" altLang="en-US" dirty="0" smtClean="0">
                <a:latin typeface="微軟正黑體" charset="0"/>
                <a:ea typeface="微軟正黑體" charset="0"/>
                <a:cs typeface="微軟正黑體" charset="0"/>
              </a:rPr>
              <a:t>＝</a:t>
            </a:r>
            <a:r>
              <a:rPr lang="zh-CHT" altLang="en-US" b="1" dirty="0" smtClean="0">
                <a:latin typeface="微軟正黑體" charset="0"/>
                <a:ea typeface="微軟正黑體" charset="0"/>
                <a:cs typeface="微軟正黑體" charset="0"/>
              </a:rPr>
              <a:t>三贏的局面</a:t>
            </a:r>
            <a:r>
              <a:rPr lang="zh-CHT" altLang="zh-CHT" dirty="0" smtClean="0">
                <a:latin typeface="微軟正黑體" charset="0"/>
                <a:ea typeface="微軟正黑體" charset="0"/>
                <a:cs typeface="微軟正黑體" charset="0"/>
              </a:rPr>
              <a:t>。</a:t>
            </a:r>
            <a:endParaRPr lang="zh-CHT" altLang="zh-CHT"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12</a:t>
            </a:fld>
            <a:endParaRPr lang="en-US"/>
          </a:p>
        </p:txBody>
      </p:sp>
    </p:spTree>
    <p:extLst>
      <p:ext uri="{BB962C8B-B14F-4D97-AF65-F5344CB8AC3E}">
        <p14:creationId xmlns:p14="http://schemas.microsoft.com/office/powerpoint/2010/main" val="1990178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大</a:t>
            </a:r>
            <a:r>
              <a:rPr kumimoji="1" lang="zh-CHT" altLang="en-US" dirty="0">
                <a:latin typeface="微軟正黑體" charset="0"/>
                <a:ea typeface="微軟正黑體" charset="0"/>
                <a:cs typeface="微軟正黑體" charset="0"/>
              </a:rPr>
              <a:t>數據在音樂產業的應用</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484311" y="2438399"/>
            <a:ext cx="10018713" cy="3831772"/>
          </a:xfrm>
        </p:spPr>
        <p:txBody>
          <a:bodyPr>
            <a:normAutofit fontScale="92500" lnSpcReduction="20000"/>
          </a:bodyPr>
          <a:lstStyle/>
          <a:p>
            <a:pPr marL="0" indent="0">
              <a:lnSpc>
                <a:spcPct val="150000"/>
              </a:lnSpc>
              <a:buNone/>
            </a:pPr>
            <a:r>
              <a:rPr lang="en-US" altLang="zh-CHT" sz="3200" b="1" dirty="0">
                <a:latin typeface="微軟正黑體" charset="0"/>
                <a:ea typeface="微軟正黑體" charset="0"/>
                <a:cs typeface="微軟正黑體" charset="0"/>
              </a:rPr>
              <a:t>Pandora</a:t>
            </a:r>
            <a:r>
              <a:rPr lang="zh-CHT" altLang="zh-CHT" sz="3200" b="1" dirty="0">
                <a:latin typeface="微軟正黑體" charset="0"/>
                <a:ea typeface="微軟正黑體" charset="0"/>
                <a:cs typeface="微軟正黑體" charset="0"/>
              </a:rPr>
              <a:t>提供聽眾數據分析工具</a:t>
            </a:r>
            <a:r>
              <a:rPr lang="en-US" altLang="zh-CHT" sz="3200" b="1" dirty="0" smtClean="0">
                <a:latin typeface="微軟正黑體" charset="0"/>
                <a:ea typeface="微軟正黑體" charset="0"/>
                <a:cs typeface="微軟正黑體" charset="0"/>
              </a:rPr>
              <a:t>AMP</a:t>
            </a:r>
          </a:p>
          <a:p>
            <a:pPr>
              <a:lnSpc>
                <a:spcPct val="150000"/>
              </a:lnSpc>
            </a:pPr>
            <a:r>
              <a:rPr lang="zh-CHT" altLang="en-US" dirty="0" smtClean="0">
                <a:latin typeface="微軟正黑體" charset="0"/>
                <a:ea typeface="微軟正黑體" charset="0"/>
                <a:cs typeface="微軟正黑體" charset="0"/>
              </a:rPr>
              <a:t>音樂人難以取得聽眾數據。</a:t>
            </a:r>
          </a:p>
          <a:p>
            <a:pPr>
              <a:lnSpc>
                <a:spcPct val="150000"/>
              </a:lnSpc>
            </a:pPr>
            <a:r>
              <a:rPr lang="zh-CHT" altLang="en-US" dirty="0" smtClean="0">
                <a:latin typeface="微軟正黑體" charset="0"/>
                <a:ea typeface="微軟正黑體" charset="0"/>
                <a:cs typeface="微軟正黑體" charset="0"/>
              </a:rPr>
              <a:t>提供數據呈現平台，幫助音樂人了解</a:t>
            </a:r>
            <a:r>
              <a:rPr lang="zh-CHT" altLang="en-US" dirty="0">
                <a:latin typeface="微軟正黑體" charset="0"/>
                <a:ea typeface="微軟正黑體" charset="0"/>
                <a:cs typeface="微軟正黑體" charset="0"/>
              </a:rPr>
              <a:t>其</a:t>
            </a:r>
            <a:r>
              <a:rPr lang="zh-CHT" altLang="en-US" dirty="0" smtClean="0">
                <a:latin typeface="微軟正黑體" charset="0"/>
                <a:ea typeface="微軟正黑體" charset="0"/>
                <a:cs typeface="微軟正黑體" charset="0"/>
              </a:rPr>
              <a:t>聽眾，如</a:t>
            </a:r>
            <a:r>
              <a:rPr lang="zh-CHT" altLang="en-US" dirty="0">
                <a:latin typeface="微軟正黑體" charset="0"/>
                <a:ea typeface="微軟正黑體" charset="0"/>
                <a:cs typeface="微軟正黑體" charset="0"/>
              </a:rPr>
              <a:t>來自哪裡、聽什麼、收聽的習慣。</a:t>
            </a:r>
            <a:endParaRPr lang="en-US" altLang="zh-CHT" dirty="0" smtClean="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音樂人成功推廣作品</a:t>
            </a:r>
            <a:r>
              <a:rPr lang="zh-CHT" altLang="en-US" dirty="0" smtClean="0">
                <a:latin typeface="微軟正黑體" charset="0"/>
                <a:ea typeface="微軟正黑體" charset="0"/>
                <a:cs typeface="微軟正黑體" charset="0"/>
              </a:rPr>
              <a:t>＋</a:t>
            </a:r>
            <a:r>
              <a:rPr lang="zh-CHT" altLang="en-US" dirty="0" smtClean="0">
                <a:latin typeface="微軟正黑體" charset="0"/>
                <a:ea typeface="微軟正黑體" charset="0"/>
                <a:cs typeface="微軟正黑體" charset="0"/>
              </a:rPr>
              <a:t>聽眾聽到滿意作品＋</a:t>
            </a:r>
            <a:r>
              <a:rPr lang="en-US" altLang="zh-CHT" dirty="0" smtClean="0">
                <a:latin typeface="微軟正黑體" charset="0"/>
                <a:ea typeface="微軟正黑體" charset="0"/>
                <a:cs typeface="微軟正黑體" charset="0"/>
              </a:rPr>
              <a:t>Pandora</a:t>
            </a:r>
            <a:r>
              <a:rPr lang="zh-CHT" altLang="en-US" dirty="0" smtClean="0">
                <a:latin typeface="微軟正黑體" charset="0"/>
                <a:ea typeface="微軟正黑體" charset="0"/>
                <a:cs typeface="微軟正黑體" charset="0"/>
              </a:rPr>
              <a:t>增加用戶數</a:t>
            </a:r>
            <a:br>
              <a:rPr lang="zh-CHT" altLang="en-US" dirty="0" smtClean="0">
                <a:latin typeface="微軟正黑體" charset="0"/>
                <a:ea typeface="微軟正黑體" charset="0"/>
                <a:cs typeface="微軟正黑體" charset="0"/>
              </a:rPr>
            </a:br>
            <a:r>
              <a:rPr lang="zh-CHT" altLang="en-US" dirty="0" smtClean="0">
                <a:latin typeface="微軟正黑體" charset="0"/>
                <a:ea typeface="微軟正黑體" charset="0"/>
                <a:cs typeface="微軟正黑體" charset="0"/>
              </a:rPr>
              <a:t>＝</a:t>
            </a:r>
            <a:r>
              <a:rPr lang="zh-CHT" altLang="en-US" b="1" dirty="0">
                <a:latin typeface="微軟正黑體" charset="0"/>
                <a:ea typeface="微軟正黑體" charset="0"/>
                <a:cs typeface="微軟正黑體" charset="0"/>
              </a:rPr>
              <a:t>三贏的局面</a:t>
            </a:r>
            <a:r>
              <a:rPr lang="zh-CHT" altLang="zh-CHT" dirty="0" smtClean="0">
                <a:latin typeface="微軟正黑體" charset="0"/>
                <a:ea typeface="微軟正黑體" charset="0"/>
                <a:cs typeface="微軟正黑體" charset="0"/>
              </a:rPr>
              <a:t>。</a:t>
            </a:r>
            <a:endParaRPr lang="zh-CHT" altLang="zh-CHT"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13</a:t>
            </a:fld>
            <a:endParaRPr lang="en-US"/>
          </a:p>
        </p:txBody>
      </p:sp>
    </p:spTree>
    <p:extLst>
      <p:ext uri="{BB962C8B-B14F-4D97-AF65-F5344CB8AC3E}">
        <p14:creationId xmlns:p14="http://schemas.microsoft.com/office/powerpoint/2010/main" val="81088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音樂類型</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p:txBody>
          <a:bodyPr>
            <a:noAutofit/>
          </a:bodyPr>
          <a:lstStyle/>
          <a:p>
            <a:pPr>
              <a:lnSpc>
                <a:spcPct val="160000"/>
              </a:lnSpc>
            </a:pPr>
            <a:r>
              <a:rPr lang="zh-CHT" altLang="en-US" dirty="0" smtClean="0">
                <a:latin typeface="微軟正黑體" charset="0"/>
                <a:ea typeface="微軟正黑體" charset="0"/>
                <a:cs typeface="微軟正黑體" charset="0"/>
              </a:rPr>
              <a:t>本研究探討的</a:t>
            </a:r>
            <a:r>
              <a:rPr lang="zh-CHT" altLang="zh-CHT" b="1" dirty="0" smtClean="0">
                <a:latin typeface="微軟正黑體" charset="0"/>
                <a:ea typeface="微軟正黑體" charset="0"/>
                <a:cs typeface="微軟正黑體" charset="0"/>
              </a:rPr>
              <a:t>台灣</a:t>
            </a:r>
            <a:r>
              <a:rPr lang="zh-CHT" altLang="zh-CHT" b="1" dirty="0">
                <a:latin typeface="微軟正黑體" charset="0"/>
                <a:ea typeface="微軟正黑體" charset="0"/>
                <a:cs typeface="微軟正黑體" charset="0"/>
              </a:rPr>
              <a:t>華語流行音樂</a:t>
            </a:r>
            <a:r>
              <a:rPr lang="zh-CHT" altLang="zh-CHT" dirty="0">
                <a:latin typeface="微軟正黑體" charset="0"/>
                <a:ea typeface="微軟正黑體" charset="0"/>
                <a:cs typeface="微軟正黑體" charset="0"/>
              </a:rPr>
              <a:t>泛指台灣流行音樂中以中文為主要演唱語言的流行音樂</a:t>
            </a:r>
            <a:r>
              <a:rPr lang="zh-CHT" altLang="zh-CHT" dirty="0">
                <a:latin typeface="微軟正黑體" charset="0"/>
                <a:ea typeface="微軟正黑體" charset="0"/>
                <a:cs typeface="微軟正黑體" charset="0"/>
              </a:rPr>
              <a:t> </a:t>
            </a:r>
            <a:r>
              <a:rPr lang="zh-CHT" altLang="en-US" dirty="0" smtClean="0">
                <a:latin typeface="微軟正黑體" charset="0"/>
                <a:ea typeface="微軟正黑體" charset="0"/>
                <a:cs typeface="微軟正黑體" charset="0"/>
              </a:rPr>
              <a:t>。</a:t>
            </a:r>
            <a:endParaRPr lang="zh-CHT" altLang="en-US" dirty="0" smtClean="0">
              <a:latin typeface="微軟正黑體" charset="0"/>
              <a:ea typeface="微軟正黑體" charset="0"/>
              <a:cs typeface="微軟正黑體" charset="0"/>
            </a:endParaRPr>
          </a:p>
          <a:p>
            <a:pPr>
              <a:lnSpc>
                <a:spcPct val="160000"/>
              </a:lnSpc>
            </a:pPr>
            <a:r>
              <a:rPr lang="en-US" altLang="zh-CHT" dirty="0" smtClean="0">
                <a:latin typeface="微軟正黑體" charset="0"/>
                <a:ea typeface="微軟正黑體" charset="0"/>
                <a:cs typeface="微軟正黑體" charset="0"/>
              </a:rPr>
              <a:t>KKBOX</a:t>
            </a:r>
            <a:r>
              <a:rPr lang="zh-CHT" altLang="en-US" dirty="0" smtClean="0">
                <a:latin typeface="微軟正黑體" charset="0"/>
                <a:ea typeface="微軟正黑體" charset="0"/>
                <a:cs typeface="微軟正黑體" charset="0"/>
              </a:rPr>
              <a:t>將其音樂分類為：</a:t>
            </a:r>
            <a:r>
              <a:rPr lang="zh-CHT" altLang="zh-CHT" dirty="0" smtClean="0">
                <a:latin typeface="微軟正黑體" charset="0"/>
                <a:ea typeface="微軟正黑體" charset="0"/>
                <a:cs typeface="微軟正黑體" charset="0"/>
              </a:rPr>
              <a:t>綜合</a:t>
            </a:r>
            <a:r>
              <a:rPr lang="zh-CHT" altLang="zh-CHT" dirty="0">
                <a:latin typeface="微軟正黑體" charset="0"/>
                <a:ea typeface="微軟正黑體" charset="0"/>
                <a:cs typeface="微軟正黑體" charset="0"/>
              </a:rPr>
              <a:t>新歌、華語、西洋、日語、韓語、台語、粵語、嘻哈</a:t>
            </a:r>
            <a:r>
              <a:rPr lang="en-US" altLang="zh-CHT" dirty="0">
                <a:latin typeface="微軟正黑體" charset="0"/>
                <a:ea typeface="微軟正黑體" charset="0"/>
                <a:cs typeface="微軟正黑體" charset="0"/>
              </a:rPr>
              <a:t>R&amp;B</a:t>
            </a:r>
            <a:r>
              <a:rPr lang="zh-CHT" altLang="zh-CHT" dirty="0">
                <a:latin typeface="微軟正黑體" charset="0"/>
                <a:ea typeface="微軟正黑體" charset="0"/>
                <a:cs typeface="微軟正黑體" charset="0"/>
              </a:rPr>
              <a:t>、搖滾、電子、古典、爵士以及世界心靈共十三類</a:t>
            </a:r>
            <a:r>
              <a:rPr lang="zh-CHT" altLang="zh-CHT" dirty="0">
                <a:latin typeface="微軟正黑體" charset="0"/>
                <a:ea typeface="微軟正黑體" charset="0"/>
                <a:cs typeface="微軟正黑體" charset="0"/>
              </a:rPr>
              <a:t> </a:t>
            </a:r>
            <a:r>
              <a:rPr lang="zh-CHT" altLang="en-US" dirty="0" smtClean="0">
                <a:latin typeface="微軟正黑體" charset="0"/>
                <a:ea typeface="微軟正黑體" charset="0"/>
                <a:cs typeface="微軟正黑體" charset="0"/>
              </a:rPr>
              <a:t>。</a:t>
            </a:r>
            <a:endParaRPr lang="zh-CHT" altLang="en-US" dirty="0" smtClean="0">
              <a:latin typeface="微軟正黑體" charset="0"/>
              <a:ea typeface="微軟正黑體" charset="0"/>
              <a:cs typeface="微軟正黑體" charset="0"/>
            </a:endParaRPr>
          </a:p>
          <a:p>
            <a:pPr>
              <a:lnSpc>
                <a:spcPct val="160000"/>
              </a:lnSpc>
            </a:pPr>
            <a:r>
              <a:rPr kumimoji="1" lang="zh-CHT" altLang="en-US" dirty="0" smtClean="0">
                <a:latin typeface="微軟正黑體" charset="0"/>
                <a:ea typeface="微軟正黑體" charset="0"/>
                <a:cs typeface="微軟正黑體" charset="0"/>
              </a:rPr>
              <a:t>本研究將採用</a:t>
            </a:r>
            <a:r>
              <a:rPr kumimoji="1" lang="en-US" altLang="zh-CHT" dirty="0" smtClean="0">
                <a:latin typeface="微軟正黑體" charset="0"/>
                <a:ea typeface="微軟正黑體" charset="0"/>
                <a:cs typeface="微軟正黑體" charset="0"/>
              </a:rPr>
              <a:t>KKBOX</a:t>
            </a:r>
            <a:r>
              <a:rPr lang="zh-CHT" altLang="zh-CHT" dirty="0" smtClean="0">
                <a:latin typeface="微軟正黑體" charset="0"/>
                <a:ea typeface="微軟正黑體" charset="0"/>
                <a:cs typeface="微軟正黑體" charset="0"/>
              </a:rPr>
              <a:t>華語</a:t>
            </a:r>
            <a:r>
              <a:rPr lang="zh-CHT" altLang="en-US" dirty="0" smtClean="0">
                <a:latin typeface="微軟正黑體" charset="0"/>
                <a:ea typeface="微軟正黑體" charset="0"/>
                <a:cs typeface="微軟正黑體" charset="0"/>
              </a:rPr>
              <a:t>音樂排行資料。</a:t>
            </a:r>
            <a:endParaRPr kumimoji="1" lang="zh-CHT" altLang="en-US"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14</a:t>
            </a:fld>
            <a:endParaRPr lang="en-US"/>
          </a:p>
        </p:txBody>
      </p:sp>
    </p:spTree>
    <p:extLst>
      <p:ext uri="{BB962C8B-B14F-4D97-AF65-F5344CB8AC3E}">
        <p14:creationId xmlns:p14="http://schemas.microsoft.com/office/powerpoint/2010/main" val="2060975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t>音樂結構</a:t>
            </a:r>
            <a:endParaRPr kumimoji="1" lang="zh-CHT" altLang="en-US" dirty="0"/>
          </a:p>
        </p:txBody>
      </p:sp>
      <p:sp>
        <p:nvSpPr>
          <p:cNvPr id="3" name="內容版面配置區 2"/>
          <p:cNvSpPr>
            <a:spLocks noGrp="1"/>
          </p:cNvSpPr>
          <p:nvPr>
            <p:ph idx="1"/>
          </p:nvPr>
        </p:nvSpPr>
        <p:spPr/>
        <p:txBody>
          <a:bodyPr>
            <a:normAutofit/>
          </a:bodyPr>
          <a:lstStyle/>
          <a:p>
            <a:pPr lvl="1">
              <a:lnSpc>
                <a:spcPct val="150000"/>
              </a:lnSpc>
            </a:pPr>
            <a:r>
              <a:rPr lang="zh-CHT" altLang="zh-CHT" sz="2400" dirty="0">
                <a:latin typeface="微軟正黑體" charset="0"/>
                <a:ea typeface="微軟正黑體" charset="0"/>
                <a:cs typeface="微軟正黑體" charset="0"/>
              </a:rPr>
              <a:t>節奏</a:t>
            </a:r>
            <a:r>
              <a:rPr lang="zh-CHT" altLang="en-US" sz="2400" dirty="0" smtClean="0">
                <a:latin typeface="微軟正黑體" charset="0"/>
                <a:ea typeface="微軟正黑體" charset="0"/>
                <a:cs typeface="微軟正黑體" charset="0"/>
              </a:rPr>
              <a:t>結構</a:t>
            </a:r>
            <a:r>
              <a:rPr lang="zh-CHT" altLang="en-US" sz="2400" dirty="0" smtClean="0">
                <a:latin typeface="微軟正黑體" charset="0"/>
                <a:ea typeface="微軟正黑體" charset="0"/>
                <a:cs typeface="微軟正黑體" charset="0"/>
              </a:rPr>
              <a:t>：</a:t>
            </a:r>
            <a:r>
              <a:rPr lang="zh-CHT" altLang="zh-CHT" sz="2400" dirty="0" smtClean="0">
                <a:latin typeface="微軟正黑體" charset="0"/>
                <a:ea typeface="微軟正黑體" charset="0"/>
                <a:cs typeface="微軟正黑體" charset="0"/>
              </a:rPr>
              <a:t>音樂</a:t>
            </a:r>
            <a:r>
              <a:rPr lang="zh-CHT" altLang="zh-CHT" sz="2400" dirty="0">
                <a:latin typeface="微軟正黑體" charset="0"/>
                <a:ea typeface="微軟正黑體" charset="0"/>
                <a:cs typeface="微軟正黑體" charset="0"/>
              </a:rPr>
              <a:t>節拍速度、節奏形式、輕音重音</a:t>
            </a:r>
            <a:r>
              <a:rPr lang="zh-CHT" altLang="zh-CHT" sz="2400" dirty="0" smtClean="0">
                <a:latin typeface="微軟正黑體" charset="0"/>
                <a:ea typeface="微軟正黑體" charset="0"/>
                <a:cs typeface="微軟正黑體" charset="0"/>
              </a:rPr>
              <a:t>等</a:t>
            </a:r>
            <a:r>
              <a:rPr lang="zh-CHT" altLang="en-US" sz="2400" dirty="0">
                <a:latin typeface="微軟正黑體" charset="0"/>
                <a:ea typeface="微軟正黑體" charset="0"/>
                <a:cs typeface="微軟正黑體" charset="0"/>
              </a:rPr>
              <a:t>之</a:t>
            </a:r>
            <a:r>
              <a:rPr lang="zh-CHT" altLang="en-US" sz="2400" dirty="0" smtClean="0">
                <a:latin typeface="微軟正黑體" charset="0"/>
                <a:ea typeface="微軟正黑體" charset="0"/>
                <a:cs typeface="微軟正黑體" charset="0"/>
              </a:rPr>
              <a:t>結構</a:t>
            </a:r>
            <a:r>
              <a:rPr lang="zh-CHT" altLang="en-US" sz="2400" dirty="0" smtClean="0">
                <a:latin typeface="微軟正黑體" charset="0"/>
                <a:ea typeface="微軟正黑體" charset="0"/>
                <a:cs typeface="微軟正黑體" charset="0"/>
              </a:rPr>
              <a:t>。</a:t>
            </a:r>
            <a:endParaRPr lang="zh-CHT" altLang="en-US" sz="2400" dirty="0">
              <a:latin typeface="微軟正黑體" charset="0"/>
              <a:ea typeface="微軟正黑體" charset="0"/>
              <a:cs typeface="微軟正黑體" charset="0"/>
            </a:endParaRPr>
          </a:p>
          <a:p>
            <a:pPr lvl="1">
              <a:lnSpc>
                <a:spcPct val="150000"/>
              </a:lnSpc>
            </a:pPr>
            <a:r>
              <a:rPr lang="zh-CHT" altLang="zh-CHT" sz="2400" dirty="0">
                <a:latin typeface="微軟正黑體" charset="0"/>
                <a:ea typeface="微軟正黑體" charset="0"/>
                <a:cs typeface="微軟正黑體" charset="0"/>
              </a:rPr>
              <a:t>旋律</a:t>
            </a:r>
            <a:r>
              <a:rPr lang="zh-CHT" altLang="en-US" sz="2400" dirty="0" smtClean="0">
                <a:latin typeface="微軟正黑體" charset="0"/>
                <a:ea typeface="微軟正黑體" charset="0"/>
                <a:cs typeface="微軟正黑體" charset="0"/>
              </a:rPr>
              <a:t>結構</a:t>
            </a:r>
            <a:r>
              <a:rPr lang="zh-CHT" altLang="en-US" sz="2400" dirty="0" smtClean="0">
                <a:latin typeface="微軟正黑體" charset="0"/>
                <a:ea typeface="微軟正黑體" charset="0"/>
                <a:cs typeface="微軟正黑體" charset="0"/>
              </a:rPr>
              <a:t>：</a:t>
            </a:r>
            <a:r>
              <a:rPr lang="zh-CHT" altLang="zh-CHT" sz="2400" dirty="0" smtClean="0">
                <a:latin typeface="微軟正黑體" charset="0"/>
                <a:ea typeface="微軟正黑體" charset="0"/>
                <a:cs typeface="微軟正黑體" charset="0"/>
              </a:rPr>
              <a:t>音樂</a:t>
            </a:r>
            <a:r>
              <a:rPr lang="zh-CHT" altLang="zh-CHT" sz="2400" dirty="0">
                <a:latin typeface="微軟正黑體" charset="0"/>
                <a:ea typeface="微軟正黑體" charset="0"/>
                <a:cs typeface="微軟正黑體" charset="0"/>
              </a:rPr>
              <a:t>中演唱者的演唱</a:t>
            </a:r>
            <a:r>
              <a:rPr lang="zh-CHT" altLang="zh-CHT" sz="2400" dirty="0" smtClean="0">
                <a:latin typeface="微軟正黑體" charset="0"/>
                <a:ea typeface="微軟正黑體" charset="0"/>
                <a:cs typeface="微軟正黑體" charset="0"/>
              </a:rPr>
              <a:t>旋律線</a:t>
            </a:r>
            <a:r>
              <a:rPr lang="zh-CHT" altLang="en-US" sz="2400" dirty="0">
                <a:latin typeface="微軟正黑體" charset="0"/>
                <a:ea typeface="微軟正黑體" charset="0"/>
                <a:cs typeface="微軟正黑體" charset="0"/>
              </a:rPr>
              <a:t>之</a:t>
            </a:r>
            <a:r>
              <a:rPr lang="zh-CHT" altLang="en-US" sz="2400" dirty="0" smtClean="0">
                <a:latin typeface="微軟正黑體" charset="0"/>
                <a:ea typeface="微軟正黑體" charset="0"/>
                <a:cs typeface="微軟正黑體" charset="0"/>
              </a:rPr>
              <a:t>結構</a:t>
            </a:r>
            <a:r>
              <a:rPr lang="zh-CHT" altLang="en-US" sz="2400" dirty="0" smtClean="0">
                <a:latin typeface="微軟正黑體" charset="0"/>
                <a:ea typeface="微軟正黑體" charset="0"/>
                <a:cs typeface="微軟正黑體" charset="0"/>
              </a:rPr>
              <a:t>。</a:t>
            </a:r>
            <a:endParaRPr lang="zh-CHT" altLang="en-US" sz="2400" dirty="0">
              <a:latin typeface="微軟正黑體" charset="0"/>
              <a:ea typeface="微軟正黑體" charset="0"/>
              <a:cs typeface="微軟正黑體" charset="0"/>
            </a:endParaRPr>
          </a:p>
          <a:p>
            <a:pPr lvl="1">
              <a:lnSpc>
                <a:spcPct val="150000"/>
              </a:lnSpc>
            </a:pPr>
            <a:r>
              <a:rPr lang="zh-CHT" altLang="zh-CHT" sz="2400" dirty="0">
                <a:latin typeface="微軟正黑體" charset="0"/>
                <a:ea typeface="微軟正黑體" charset="0"/>
                <a:cs typeface="微軟正黑體" charset="0"/>
              </a:rPr>
              <a:t>段落</a:t>
            </a:r>
            <a:r>
              <a:rPr lang="zh-CHT" altLang="zh-CHT" sz="2400" dirty="0" smtClean="0">
                <a:latin typeface="微軟正黑體" charset="0"/>
                <a:ea typeface="微軟正黑體" charset="0"/>
                <a:cs typeface="微軟正黑體" charset="0"/>
              </a:rPr>
              <a:t>結構</a:t>
            </a:r>
            <a:r>
              <a:rPr lang="zh-CHT" altLang="en-US" sz="2400" dirty="0" smtClean="0">
                <a:latin typeface="微軟正黑體" charset="0"/>
                <a:ea typeface="微軟正黑體" charset="0"/>
                <a:cs typeface="微軟正黑體" charset="0"/>
              </a:rPr>
              <a:t>：</a:t>
            </a:r>
            <a:r>
              <a:rPr lang="zh-CHT" altLang="zh-CHT" sz="2400" dirty="0" smtClean="0">
                <a:latin typeface="微軟正黑體" charset="0"/>
                <a:ea typeface="微軟正黑體" charset="0"/>
                <a:cs typeface="微軟正黑體" charset="0"/>
              </a:rPr>
              <a:t>前奏</a:t>
            </a:r>
            <a:r>
              <a:rPr lang="zh-CHT" altLang="zh-CHT" sz="2400" dirty="0">
                <a:latin typeface="微軟正黑體" charset="0"/>
                <a:ea typeface="微軟正黑體" charset="0"/>
                <a:cs typeface="微軟正黑體" charset="0"/>
              </a:rPr>
              <a:t>、主歌、副歌等</a:t>
            </a:r>
            <a:r>
              <a:rPr lang="zh-CHT" altLang="zh-CHT" sz="2400" dirty="0" smtClean="0">
                <a:latin typeface="微軟正黑體" charset="0"/>
                <a:ea typeface="微軟正黑體" charset="0"/>
                <a:cs typeface="微軟正黑體" charset="0"/>
              </a:rPr>
              <a:t>音樂</a:t>
            </a:r>
            <a:r>
              <a:rPr lang="zh-CHT" altLang="en-US" sz="2400" dirty="0" smtClean="0">
                <a:latin typeface="微軟正黑體" charset="0"/>
                <a:ea typeface="微軟正黑體" charset="0"/>
                <a:cs typeface="微軟正黑體" charset="0"/>
              </a:rPr>
              <a:t>段落之結構。</a:t>
            </a:r>
            <a:endParaRPr lang="zh-CHT" altLang="en-US" sz="2400" dirty="0">
              <a:latin typeface="微軟正黑體" charset="0"/>
              <a:ea typeface="微軟正黑體" charset="0"/>
              <a:cs typeface="微軟正黑體" charset="0"/>
            </a:endParaRPr>
          </a:p>
          <a:p>
            <a:pPr lvl="1">
              <a:lnSpc>
                <a:spcPct val="150000"/>
              </a:lnSpc>
            </a:pPr>
            <a:r>
              <a:rPr lang="zh-CHT" altLang="zh-CHT" sz="2400" dirty="0">
                <a:latin typeface="微軟正黑體" charset="0"/>
                <a:ea typeface="微軟正黑體" charset="0"/>
                <a:cs typeface="微軟正黑體" charset="0"/>
              </a:rPr>
              <a:t>和弦</a:t>
            </a:r>
            <a:r>
              <a:rPr lang="zh-CHT" altLang="en-US" sz="2400" dirty="0" smtClean="0">
                <a:latin typeface="微軟正黑體" charset="0"/>
                <a:ea typeface="微軟正黑體" charset="0"/>
                <a:cs typeface="微軟正黑體" charset="0"/>
              </a:rPr>
              <a:t>結構</a:t>
            </a:r>
            <a:r>
              <a:rPr lang="zh-CHT" altLang="en-US" sz="2400" dirty="0" smtClean="0">
                <a:latin typeface="微軟正黑體" charset="0"/>
                <a:ea typeface="微軟正黑體" charset="0"/>
                <a:cs typeface="微軟正黑體" charset="0"/>
              </a:rPr>
              <a:t>：音樂伴奏和聲的和弦進行之結構。</a:t>
            </a:r>
            <a:endParaRPr kumimoji="1" lang="zh-CHT" altLang="en-US" sz="2400"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15</a:t>
            </a:fld>
            <a:endParaRPr lang="en-US"/>
          </a:p>
        </p:txBody>
      </p:sp>
    </p:spTree>
    <p:extLst>
      <p:ext uri="{BB962C8B-B14F-4D97-AF65-F5344CB8AC3E}">
        <p14:creationId xmlns:p14="http://schemas.microsoft.com/office/powerpoint/2010/main" val="1650076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HT" altLang="en-US" dirty="0" smtClean="0">
                <a:latin typeface="微軟正黑體" charset="0"/>
                <a:ea typeface="微軟正黑體" charset="0"/>
                <a:cs typeface="微軟正黑體" charset="0"/>
              </a:rPr>
              <a:t>線上</a:t>
            </a:r>
            <a:r>
              <a:rPr lang="zh-CHT" altLang="en-US" dirty="0" smtClean="0">
                <a:latin typeface="微軟正黑體" charset="0"/>
                <a:ea typeface="微軟正黑體" charset="0"/>
                <a:cs typeface="微軟正黑體" charset="0"/>
              </a:rPr>
              <a:t>音樂</a:t>
            </a:r>
            <a:r>
              <a:rPr lang="zh-CHT" altLang="zh-CHT" dirty="0">
                <a:latin typeface="微軟正黑體" charset="0"/>
                <a:ea typeface="微軟正黑體" charset="0"/>
                <a:cs typeface="微軟正黑體" charset="0"/>
              </a:rPr>
              <a:t>分析</a:t>
            </a:r>
            <a:r>
              <a:rPr lang="zh-CHT" altLang="zh-CHT" dirty="0" smtClean="0">
                <a:latin typeface="微軟正黑體" charset="0"/>
                <a:ea typeface="微軟正黑體" charset="0"/>
                <a:cs typeface="微軟正黑體" charset="0"/>
              </a:rPr>
              <a:t>軟體</a:t>
            </a:r>
            <a:r>
              <a:rPr lang="en-US" altLang="zh-CHT" dirty="0" smtClean="0">
                <a:latin typeface="微軟正黑體" charset="0"/>
                <a:ea typeface="微軟正黑體" charset="0"/>
                <a:cs typeface="微軟正黑體" charset="0"/>
              </a:rPr>
              <a:t>-</a:t>
            </a:r>
            <a:r>
              <a:rPr kumimoji="1" lang="en-US" altLang="zh-CHT" dirty="0" err="1" smtClean="0">
                <a:latin typeface="微軟正黑體" charset="0"/>
                <a:ea typeface="微軟正黑體" charset="0"/>
                <a:cs typeface="微軟正黑體" charset="0"/>
              </a:rPr>
              <a:t>Songle.jp</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217025" y="2000922"/>
            <a:ext cx="4957864" cy="4292301"/>
          </a:xfrm>
        </p:spPr>
        <p:txBody>
          <a:bodyPr>
            <a:normAutofit fontScale="92500" lnSpcReduction="10000"/>
          </a:bodyPr>
          <a:lstStyle/>
          <a:p>
            <a:pPr>
              <a:lnSpc>
                <a:spcPct val="150000"/>
              </a:lnSpc>
            </a:pPr>
            <a:r>
              <a:rPr lang="en-US" altLang="zh-CHT" dirty="0" err="1">
                <a:latin typeface="微軟正黑體" charset="0"/>
                <a:ea typeface="微軟正黑體" charset="0"/>
                <a:cs typeface="微軟正黑體" charset="0"/>
              </a:rPr>
              <a:t>Songle.jp</a:t>
            </a:r>
            <a:r>
              <a:rPr lang="zh-CHT" altLang="zh-CHT" dirty="0" smtClean="0">
                <a:latin typeface="微軟正黑體" charset="0"/>
                <a:ea typeface="微軟正黑體" charset="0"/>
                <a:cs typeface="微軟正黑體" charset="0"/>
              </a:rPr>
              <a:t>建立於</a:t>
            </a:r>
            <a:r>
              <a:rPr lang="en-US" altLang="zh-CHT" dirty="0" smtClean="0">
                <a:latin typeface="微軟正黑體" charset="0"/>
                <a:ea typeface="微軟正黑體" charset="0"/>
                <a:cs typeface="微軟正黑體" charset="0"/>
              </a:rPr>
              <a:t>Web </a:t>
            </a:r>
            <a:r>
              <a:rPr lang="en-US" altLang="zh-CHT" sz="2200" dirty="0">
                <a:latin typeface="微軟正黑體" charset="0"/>
                <a:ea typeface="微軟正黑體" charset="0"/>
                <a:cs typeface="微軟正黑體" charset="0"/>
              </a:rPr>
              <a:t>Service</a:t>
            </a:r>
            <a:r>
              <a:rPr lang="zh-CHT" altLang="zh-CHT" dirty="0" smtClean="0">
                <a:latin typeface="微軟正黑體" charset="0"/>
                <a:ea typeface="微軟正黑體" charset="0"/>
                <a:cs typeface="微軟正黑體" charset="0"/>
              </a:rPr>
              <a:t>的</a:t>
            </a:r>
            <a:r>
              <a:rPr lang="zh-CHT" altLang="en-US" dirty="0" smtClean="0">
                <a:latin typeface="微軟正黑體" charset="0"/>
                <a:ea typeface="微軟正黑體" charset="0"/>
                <a:cs typeface="微軟正黑體" charset="0"/>
              </a:rPr>
              <a:t>音樂</a:t>
            </a:r>
            <a:r>
              <a:rPr lang="zh-CHT" altLang="zh-CHT" dirty="0" smtClean="0">
                <a:latin typeface="微軟正黑體" charset="0"/>
                <a:ea typeface="微軟正黑體" charset="0"/>
                <a:cs typeface="微軟正黑體" charset="0"/>
              </a:rPr>
              <a:t>分析軟體</a:t>
            </a:r>
            <a:r>
              <a:rPr lang="zh-CHT" altLang="en-US" dirty="0" smtClean="0">
                <a:latin typeface="微軟正黑體" charset="0"/>
                <a:ea typeface="微軟正黑體" charset="0"/>
                <a:cs typeface="微軟正黑體" charset="0"/>
              </a:rPr>
              <a:t>。</a:t>
            </a:r>
            <a:endParaRPr lang="zh-CHT" altLang="en-US" dirty="0" smtClean="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可</a:t>
            </a:r>
            <a:r>
              <a:rPr lang="zh-CHT" altLang="zh-CHT" dirty="0" smtClean="0">
                <a:latin typeface="微軟正黑體" charset="0"/>
                <a:ea typeface="微軟正黑體" charset="0"/>
                <a:cs typeface="微軟正黑體" charset="0"/>
              </a:rPr>
              <a:t>將</a:t>
            </a:r>
            <a:r>
              <a:rPr lang="zh-CHT" altLang="zh-CHT" dirty="0">
                <a:latin typeface="微軟正黑體" charset="0"/>
                <a:ea typeface="微軟正黑體" charset="0"/>
                <a:cs typeface="微軟正黑體" charset="0"/>
              </a:rPr>
              <a:t>音樂</a:t>
            </a:r>
            <a:r>
              <a:rPr lang="zh-CHT" altLang="zh-CHT" dirty="0" smtClean="0">
                <a:latin typeface="微軟正黑體" charset="0"/>
                <a:ea typeface="微軟正黑體" charset="0"/>
                <a:cs typeface="微軟正黑體" charset="0"/>
              </a:rPr>
              <a:t>的</a:t>
            </a:r>
            <a:r>
              <a:rPr lang="zh-CHT" altLang="en-US" dirty="0" smtClean="0">
                <a:latin typeface="微軟正黑體" charset="0"/>
                <a:ea typeface="微軟正黑體" charset="0"/>
                <a:cs typeface="微軟正黑體" charset="0"/>
              </a:rPr>
              <a:t>音源</a:t>
            </a:r>
            <a:r>
              <a:rPr lang="zh-CHT" altLang="zh-CHT" dirty="0" smtClean="0">
                <a:latin typeface="微軟正黑體" charset="0"/>
                <a:ea typeface="微軟正黑體" charset="0"/>
                <a:cs typeface="微軟正黑體" charset="0"/>
              </a:rPr>
              <a:t>訊號</a:t>
            </a:r>
            <a:r>
              <a:rPr lang="zh-CHT" altLang="en-US" dirty="0" smtClean="0">
                <a:latin typeface="微軟正黑體" charset="0"/>
                <a:ea typeface="微軟正黑體" charset="0"/>
                <a:cs typeface="微軟正黑體" charset="0"/>
              </a:rPr>
              <a:t>轉換為</a:t>
            </a:r>
            <a:r>
              <a:rPr lang="zh-CHT" altLang="zh-CHT" dirty="0" smtClean="0">
                <a:latin typeface="微軟正黑體" charset="0"/>
                <a:ea typeface="微軟正黑體" charset="0"/>
                <a:cs typeface="微軟正黑體" charset="0"/>
              </a:rPr>
              <a:t>音樂</a:t>
            </a:r>
            <a:r>
              <a:rPr lang="zh-CHT" altLang="zh-CHT" dirty="0">
                <a:latin typeface="微軟正黑體" charset="0"/>
                <a:ea typeface="微軟正黑體" charset="0"/>
                <a:cs typeface="微軟正黑體" charset="0"/>
              </a:rPr>
              <a:t>細部</a:t>
            </a:r>
            <a:r>
              <a:rPr lang="zh-CHT" altLang="zh-CHT" dirty="0" smtClean="0">
                <a:latin typeface="微軟正黑體" charset="0"/>
                <a:ea typeface="微軟正黑體" charset="0"/>
                <a:cs typeface="微軟正黑體" charset="0"/>
              </a:rPr>
              <a:t>結構</a:t>
            </a:r>
            <a:r>
              <a:rPr lang="zh-CHT" altLang="en-US" dirty="0" smtClean="0">
                <a:latin typeface="微軟正黑體" charset="0"/>
                <a:ea typeface="微軟正黑體" charset="0"/>
                <a:cs typeface="微軟正黑體" charset="0"/>
              </a:rPr>
              <a:t>資訊。</a:t>
            </a:r>
          </a:p>
          <a:p>
            <a:pPr>
              <a:lnSpc>
                <a:spcPct val="150000"/>
              </a:lnSpc>
            </a:pPr>
            <a:r>
              <a:rPr lang="zh-CHT" altLang="en-US" dirty="0" smtClean="0">
                <a:latin typeface="微軟正黑體" charset="0"/>
                <a:ea typeface="微軟正黑體" charset="0"/>
                <a:cs typeface="微軟正黑體" charset="0"/>
              </a:rPr>
              <a:t>提供三種功能：檢索功能、</a:t>
            </a:r>
            <a:r>
              <a:rPr lang="zh-CHT" altLang="zh-CHT" dirty="0">
                <a:latin typeface="微軟正黑體" charset="0"/>
                <a:ea typeface="微軟正黑體" charset="0"/>
                <a:cs typeface="微軟正黑體" charset="0"/>
              </a:rPr>
              <a:t>瀏覽音樂結構功能</a:t>
            </a:r>
            <a:r>
              <a:rPr lang="zh-CHT" altLang="zh-CHT" dirty="0">
                <a:latin typeface="微軟正黑體" charset="0"/>
                <a:ea typeface="微軟正黑體" charset="0"/>
                <a:cs typeface="微軟正黑體" charset="0"/>
              </a:rPr>
              <a:t> </a:t>
            </a:r>
            <a:r>
              <a:rPr lang="zh-CHT" altLang="en-US" dirty="0" smtClean="0">
                <a:latin typeface="微軟正黑體" charset="0"/>
                <a:ea typeface="微軟正黑體" charset="0"/>
                <a:cs typeface="微軟正黑體" charset="0"/>
              </a:rPr>
              <a:t>、</a:t>
            </a:r>
            <a:r>
              <a:rPr lang="zh-CHT" altLang="zh-CHT" dirty="0">
                <a:latin typeface="微軟正黑體" charset="0"/>
                <a:ea typeface="微軟正黑體" charset="0"/>
                <a:cs typeface="微軟正黑體" charset="0"/>
              </a:rPr>
              <a:t>註解修正</a:t>
            </a:r>
            <a:r>
              <a:rPr lang="zh-CHT" altLang="zh-CHT" dirty="0" smtClean="0">
                <a:latin typeface="微軟正黑體" charset="0"/>
                <a:ea typeface="微軟正黑體" charset="0"/>
                <a:cs typeface="微軟正黑體" charset="0"/>
              </a:rPr>
              <a:t>功能</a:t>
            </a:r>
            <a:endParaRPr lang="zh-CHT" altLang="en-US" dirty="0">
              <a:latin typeface="微軟正黑體" charset="0"/>
              <a:ea typeface="微軟正黑體" charset="0"/>
              <a:cs typeface="微軟正黑體" charset="0"/>
            </a:endParaRPr>
          </a:p>
        </p:txBody>
      </p:sp>
      <p:sp>
        <p:nvSpPr>
          <p:cNvPr id="5" name="投影片編號版面配置區 4"/>
          <p:cNvSpPr>
            <a:spLocks noGrp="1"/>
          </p:cNvSpPr>
          <p:nvPr>
            <p:ph type="sldNum" sz="quarter" idx="12"/>
          </p:nvPr>
        </p:nvSpPr>
        <p:spPr/>
        <p:txBody>
          <a:bodyPr/>
          <a:lstStyle/>
          <a:p>
            <a:fld id="{71766878-3199-4EAB-94E7-2D6D11070E14}" type="slidenum">
              <a:rPr lang="en-US" smtClean="0"/>
              <a:t>16</a:t>
            </a:fld>
            <a:endParaRPr lang="en-US"/>
          </a:p>
        </p:txBody>
      </p:sp>
      <p:pic>
        <p:nvPicPr>
          <p:cNvPr id="4" name="圖片 3" descr="songle播放頁面.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778" y="2484117"/>
            <a:ext cx="5804328" cy="3627705"/>
          </a:xfrm>
          <a:prstGeom prst="rect">
            <a:avLst/>
          </a:prstGeom>
        </p:spPr>
      </p:pic>
    </p:spTree>
    <p:extLst>
      <p:ext uri="{BB962C8B-B14F-4D97-AF65-F5344CB8AC3E}">
        <p14:creationId xmlns:p14="http://schemas.microsoft.com/office/powerpoint/2010/main" val="524135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群集分析</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p:txBody>
          <a:bodyPr/>
          <a:lstStyle/>
          <a:p>
            <a:pPr>
              <a:lnSpc>
                <a:spcPct val="150000"/>
              </a:lnSpc>
            </a:pPr>
            <a:r>
              <a:rPr lang="zh-CHT" altLang="zh-CHT" dirty="0">
                <a:latin typeface="微軟正黑體" charset="0"/>
                <a:ea typeface="微軟正黑體" charset="0"/>
                <a:cs typeface="微軟正黑體" charset="0"/>
              </a:rPr>
              <a:t>群集分析（</a:t>
            </a:r>
            <a:r>
              <a:rPr lang="en-US" altLang="zh-CHT" dirty="0">
                <a:latin typeface="微軟正黑體" charset="0"/>
                <a:ea typeface="微軟正黑體" charset="0"/>
                <a:cs typeface="微軟正黑體" charset="0"/>
              </a:rPr>
              <a:t>Clustering analysis</a:t>
            </a:r>
            <a:r>
              <a:rPr lang="zh-CHT" altLang="zh-CHT" dirty="0" smtClean="0">
                <a:latin typeface="微軟正黑體" charset="0"/>
                <a:ea typeface="微軟正黑體" charset="0"/>
                <a:cs typeface="微軟正黑體" charset="0"/>
              </a:rPr>
              <a:t>）</a:t>
            </a:r>
            <a:r>
              <a:rPr lang="zh-CHT" altLang="en-US" dirty="0" smtClean="0">
                <a:latin typeface="微軟正黑體" charset="0"/>
                <a:ea typeface="微軟正黑體" charset="0"/>
                <a:cs typeface="微軟正黑體" charset="0"/>
              </a:rPr>
              <a:t>，</a:t>
            </a:r>
            <a:r>
              <a:rPr lang="zh-CHT" altLang="en-US" dirty="0" smtClean="0">
                <a:latin typeface="微軟正黑體" charset="0"/>
                <a:ea typeface="微軟正黑體" charset="0"/>
                <a:cs typeface="微軟正黑體" charset="0"/>
              </a:rPr>
              <a:t>可將資料藉由相似度或相異度，</a:t>
            </a:r>
            <a:r>
              <a:rPr lang="zh-CHT" altLang="zh-CHT" dirty="0" smtClean="0">
                <a:latin typeface="微軟正黑體" charset="0"/>
                <a:ea typeface="微軟正黑體" charset="0"/>
                <a:cs typeface="微軟正黑體" charset="0"/>
              </a:rPr>
              <a:t>利用</a:t>
            </a:r>
            <a:r>
              <a:rPr lang="zh-CHT" altLang="en-US" dirty="0" smtClean="0">
                <a:latin typeface="微軟正黑體" charset="0"/>
                <a:ea typeface="微軟正黑體" charset="0"/>
                <a:cs typeface="微軟正黑體" charset="0"/>
              </a:rPr>
              <a:t>分群的演算法以及機器學習，於</a:t>
            </a:r>
            <a:r>
              <a:rPr lang="zh-CHT" altLang="zh-CHT" dirty="0" smtClean="0">
                <a:latin typeface="微軟正黑體" charset="0"/>
                <a:ea typeface="微軟正黑體" charset="0"/>
                <a:cs typeface="微軟正黑體" charset="0"/>
              </a:rPr>
              <a:t>將</a:t>
            </a:r>
            <a:r>
              <a:rPr lang="zh-CHT" altLang="zh-CHT" dirty="0">
                <a:latin typeface="微軟正黑體" charset="0"/>
                <a:ea typeface="微軟正黑體" charset="0"/>
                <a:cs typeface="微軟正黑體" charset="0"/>
              </a:rPr>
              <a:t>一堆難以分類的資料建立群集的一</a:t>
            </a:r>
            <a:r>
              <a:rPr lang="zh-CHT" altLang="zh-CHT" dirty="0" smtClean="0">
                <a:latin typeface="微軟正黑體" charset="0"/>
                <a:ea typeface="微軟正黑體" charset="0"/>
                <a:cs typeface="微軟正黑體" charset="0"/>
              </a:rPr>
              <a:t>種</a:t>
            </a:r>
            <a:r>
              <a:rPr lang="zh-CHT" altLang="en-US" dirty="0" smtClean="0">
                <a:latin typeface="微軟正黑體" charset="0"/>
                <a:ea typeface="微軟正黑體" charset="0"/>
                <a:cs typeface="微軟正黑體" charset="0"/>
              </a:rPr>
              <a:t>分析</a:t>
            </a:r>
            <a:r>
              <a:rPr lang="zh-CHT" altLang="zh-CHT" dirty="0" smtClean="0">
                <a:latin typeface="微軟正黑體" charset="0"/>
                <a:ea typeface="微軟正黑體" charset="0"/>
                <a:cs typeface="微軟正黑體" charset="0"/>
              </a:rPr>
              <a:t>方式</a:t>
            </a:r>
            <a:r>
              <a:rPr lang="zh-CHT" altLang="en-US" dirty="0" smtClean="0">
                <a:latin typeface="微軟正黑體" charset="0"/>
                <a:ea typeface="微軟正黑體" charset="0"/>
                <a:cs typeface="微軟正黑體" charset="0"/>
              </a:rPr>
              <a:t>。</a:t>
            </a:r>
          </a:p>
          <a:p>
            <a:pPr>
              <a:lnSpc>
                <a:spcPct val="150000"/>
              </a:lnSpc>
            </a:pPr>
            <a:r>
              <a:rPr kumimoji="1" lang="zh-CHT" altLang="en-US" dirty="0" smtClean="0">
                <a:latin typeface="微軟正黑體" charset="0"/>
                <a:ea typeface="微軟正黑體" charset="0"/>
                <a:cs typeface="微軟正黑體" charset="0"/>
              </a:rPr>
              <a:t>經群集分析後的資料，各群集背後可能具某種特徵以及關聯性，可藉此找出資料背後難以被發現的重要意義。</a:t>
            </a:r>
            <a:endParaRPr kumimoji="1" lang="zh-CHT" altLang="en-US"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17</a:t>
            </a:fld>
            <a:endParaRPr lang="en-US"/>
          </a:p>
        </p:txBody>
      </p:sp>
    </p:spTree>
    <p:extLst>
      <p:ext uri="{BB962C8B-B14F-4D97-AF65-F5344CB8AC3E}">
        <p14:creationId xmlns:p14="http://schemas.microsoft.com/office/powerpoint/2010/main" val="1410681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研究架構</a:t>
            </a:r>
            <a:endParaRPr kumimoji="1" lang="zh-CHT" altLang="en-US" dirty="0">
              <a:latin typeface="微軟正黑體" charset="0"/>
              <a:ea typeface="微軟正黑體" charset="0"/>
              <a:cs typeface="微軟正黑體" charset="0"/>
            </a:endParaRPr>
          </a:p>
        </p:txBody>
      </p:sp>
      <p:pic>
        <p:nvPicPr>
          <p:cNvPr id="4" name="內容版面配置區 3" descr="研究架構.p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0868" y="1825625"/>
            <a:ext cx="8550264" cy="4351338"/>
          </a:xfrm>
        </p:spPr>
      </p:pic>
      <p:sp>
        <p:nvSpPr>
          <p:cNvPr id="5" name="投影片編號版面配置區 4"/>
          <p:cNvSpPr>
            <a:spLocks noGrp="1"/>
          </p:cNvSpPr>
          <p:nvPr>
            <p:ph type="sldNum" sz="quarter" idx="12"/>
          </p:nvPr>
        </p:nvSpPr>
        <p:spPr/>
        <p:txBody>
          <a:bodyPr/>
          <a:lstStyle/>
          <a:p>
            <a:fld id="{71766878-3199-4EAB-94E7-2D6D11070E14}" type="slidenum">
              <a:rPr lang="en-US" smtClean="0"/>
              <a:t>18</a:t>
            </a:fld>
            <a:endParaRPr lang="en-US"/>
          </a:p>
        </p:txBody>
      </p:sp>
    </p:spTree>
    <p:extLst>
      <p:ext uri="{BB962C8B-B14F-4D97-AF65-F5344CB8AC3E}">
        <p14:creationId xmlns:p14="http://schemas.microsoft.com/office/powerpoint/2010/main" val="411522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HT" altLang="zh-CHT" dirty="0">
                <a:latin typeface="微軟正黑體" charset="0"/>
                <a:ea typeface="微軟正黑體" charset="0"/>
                <a:cs typeface="微軟正黑體" charset="0"/>
              </a:rPr>
              <a:t>資料探索：音樂排行資料</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838200" y="1825625"/>
            <a:ext cx="8385313" cy="4351338"/>
          </a:xfrm>
        </p:spPr>
        <p:txBody>
          <a:bodyPr>
            <a:normAutofit fontScale="92500" lnSpcReduction="10000"/>
          </a:bodyPr>
          <a:lstStyle/>
          <a:p>
            <a:pPr>
              <a:lnSpc>
                <a:spcPct val="150000"/>
              </a:lnSpc>
            </a:pPr>
            <a:r>
              <a:rPr lang="zh-CHT" altLang="en-US" dirty="0" smtClean="0">
                <a:latin typeface="微軟正黑體" charset="0"/>
                <a:ea typeface="微軟正黑體" charset="0"/>
                <a:cs typeface="微軟正黑體" charset="0"/>
              </a:rPr>
              <a:t>本研究</a:t>
            </a:r>
            <a:r>
              <a:rPr lang="zh-CHT" altLang="zh-CHT" dirty="0" smtClean="0">
                <a:latin typeface="微軟正黑體" charset="0"/>
                <a:ea typeface="微軟正黑體" charset="0"/>
                <a:cs typeface="微軟正黑體" charset="0"/>
              </a:rPr>
              <a:t>欲</a:t>
            </a:r>
            <a:r>
              <a:rPr lang="zh-CHT" altLang="zh-CHT" dirty="0">
                <a:latin typeface="微軟正黑體" charset="0"/>
                <a:ea typeface="微軟正黑體" charset="0"/>
                <a:cs typeface="微軟正黑體" charset="0"/>
              </a:rPr>
              <a:t>蒐集熱門音樂</a:t>
            </a:r>
            <a:r>
              <a:rPr lang="zh-CHT" altLang="zh-CHT" dirty="0" smtClean="0">
                <a:latin typeface="微軟正黑體" charset="0"/>
                <a:ea typeface="微軟正黑體" charset="0"/>
                <a:cs typeface="微軟正黑體" charset="0"/>
              </a:rPr>
              <a:t>曲目</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本</a:t>
            </a:r>
            <a:r>
              <a:rPr lang="zh-CHT" altLang="zh-CHT" dirty="0">
                <a:latin typeface="微軟正黑體" charset="0"/>
                <a:ea typeface="微軟正黑體" charset="0"/>
                <a:cs typeface="微軟正黑體" charset="0"/>
              </a:rPr>
              <a:t>研究將藉由蒐集目前台灣具指標性的線上音樂串流平台</a:t>
            </a:r>
            <a:r>
              <a:rPr lang="en-US" altLang="zh-CHT" dirty="0">
                <a:latin typeface="微軟正黑體" charset="0"/>
                <a:ea typeface="微軟正黑體" charset="0"/>
                <a:cs typeface="微軟正黑體" charset="0"/>
              </a:rPr>
              <a:t>KKBOX</a:t>
            </a:r>
            <a:r>
              <a:rPr lang="zh-CHT" altLang="zh-CHT" dirty="0">
                <a:latin typeface="微軟正黑體" charset="0"/>
                <a:ea typeface="微軟正黑體" charset="0"/>
                <a:cs typeface="微軟正黑體" charset="0"/>
              </a:rPr>
              <a:t>所提供的華語流行音樂排行榜及點播相關資料</a:t>
            </a:r>
            <a:r>
              <a:rPr lang="zh-CHT" altLang="zh-CHT" dirty="0" smtClean="0">
                <a:latin typeface="微軟正黑體" charset="0"/>
                <a:ea typeface="微軟正黑體" charset="0"/>
                <a:cs typeface="微軟正黑體" charset="0"/>
              </a:rPr>
              <a:t>。</a:t>
            </a:r>
            <a:endParaRPr lang="zh-CHT" altLang="en-US" dirty="0" smtClean="0">
              <a:latin typeface="微軟正黑體" charset="0"/>
              <a:ea typeface="微軟正黑體" charset="0"/>
              <a:cs typeface="微軟正黑體" charset="0"/>
            </a:endParaRPr>
          </a:p>
          <a:p>
            <a:pPr>
              <a:lnSpc>
                <a:spcPct val="150000"/>
              </a:lnSpc>
            </a:pPr>
            <a:r>
              <a:rPr lang="en-US" altLang="zh-CHT" dirty="0">
                <a:latin typeface="微軟正黑體" charset="0"/>
                <a:ea typeface="微軟正黑體" charset="0"/>
                <a:cs typeface="微軟正黑體" charset="0"/>
              </a:rPr>
              <a:t>KKBOX</a:t>
            </a:r>
            <a:r>
              <a:rPr lang="zh-CHT" altLang="zh-CHT" dirty="0">
                <a:latin typeface="微軟正黑體" charset="0"/>
                <a:ea typeface="微軟正黑體" charset="0"/>
                <a:cs typeface="微軟正黑體" charset="0"/>
              </a:rPr>
              <a:t>所提供之音樂熱門排行榜</a:t>
            </a:r>
            <a:r>
              <a:rPr lang="zh-CHT" altLang="zh-CHT" dirty="0" smtClean="0">
                <a:latin typeface="微軟正黑體" charset="0"/>
                <a:ea typeface="微軟正黑體" charset="0"/>
                <a:cs typeface="微軟正黑體" charset="0"/>
              </a:rPr>
              <a:t>資料</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於</a:t>
            </a:r>
            <a:r>
              <a:rPr lang="zh-CHT" altLang="zh-CHT" dirty="0">
                <a:latin typeface="微軟正黑體" charset="0"/>
                <a:ea typeface="微軟正黑體" charset="0"/>
                <a:cs typeface="微軟正黑體" charset="0"/>
              </a:rPr>
              <a:t>每日統計正式會員播放的</a:t>
            </a:r>
            <a:r>
              <a:rPr lang="zh-CHT" altLang="zh-CHT" dirty="0" smtClean="0">
                <a:latin typeface="微軟正黑體" charset="0"/>
                <a:ea typeface="微軟正黑體" charset="0"/>
                <a:cs typeface="微軟正黑體" charset="0"/>
              </a:rPr>
              <a:t>資訊</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並</a:t>
            </a:r>
            <a:r>
              <a:rPr lang="zh-CHT" altLang="zh-CHT" dirty="0">
                <a:latin typeface="微軟正黑體" charset="0"/>
                <a:ea typeface="微軟正黑體" charset="0"/>
                <a:cs typeface="微軟正黑體" charset="0"/>
              </a:rPr>
              <a:t>進行統計</a:t>
            </a:r>
            <a:r>
              <a:rPr lang="zh-CHT" altLang="zh-CHT" dirty="0" smtClean="0">
                <a:latin typeface="微軟正黑體" charset="0"/>
                <a:ea typeface="微軟正黑體" charset="0"/>
                <a:cs typeface="微軟正黑體" charset="0"/>
              </a:rPr>
              <a:t>分析</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排名出</a:t>
            </a:r>
            <a:r>
              <a:rPr lang="zh-CHT" altLang="zh-CHT" dirty="0">
                <a:latin typeface="微軟正黑體" charset="0"/>
                <a:ea typeface="微軟正黑體" charset="0"/>
                <a:cs typeface="微軟正黑體" charset="0"/>
              </a:rPr>
              <a:t>每日的熱門音樂</a:t>
            </a:r>
            <a:r>
              <a:rPr lang="zh-CHT" altLang="zh-CHT" dirty="0" smtClean="0">
                <a:latin typeface="微軟正黑體" charset="0"/>
                <a:ea typeface="微軟正黑體" charset="0"/>
                <a:cs typeface="微軟正黑體" charset="0"/>
              </a:rPr>
              <a:t>排行榜</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其</a:t>
            </a:r>
            <a:r>
              <a:rPr lang="zh-CHT" altLang="zh-CHT" dirty="0">
                <a:latin typeface="微軟正黑體" charset="0"/>
                <a:ea typeface="微軟正黑體" charset="0"/>
                <a:cs typeface="微軟正黑體" charset="0"/>
              </a:rPr>
              <a:t>排行榜名次無法藉由買賣、關說及個人意見影響與</a:t>
            </a:r>
            <a:r>
              <a:rPr lang="zh-CHT" altLang="zh-CHT" dirty="0" smtClean="0">
                <a:latin typeface="微軟正黑體" charset="0"/>
                <a:ea typeface="微軟正黑體" charset="0"/>
                <a:cs typeface="微軟正黑體" charset="0"/>
              </a:rPr>
              <a:t>干涉</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可</a:t>
            </a:r>
            <a:r>
              <a:rPr lang="zh-CHT" altLang="zh-CHT" dirty="0">
                <a:latin typeface="微軟正黑體" charset="0"/>
                <a:ea typeface="微軟正黑體" charset="0"/>
                <a:cs typeface="微軟正黑體" charset="0"/>
              </a:rPr>
              <a:t>確保其公正性</a:t>
            </a:r>
            <a:r>
              <a:rPr lang="zh-CHT" altLang="zh-CHT" dirty="0" smtClean="0">
                <a:latin typeface="微軟正黑體" charset="0"/>
                <a:ea typeface="微軟正黑體" charset="0"/>
                <a:cs typeface="微軟正黑體" charset="0"/>
              </a:rPr>
              <a:t>。</a:t>
            </a:r>
            <a:endParaRPr lang="zh-CHT" altLang="zh-CHT" dirty="0">
              <a:latin typeface="微軟正黑體" charset="0"/>
              <a:ea typeface="微軟正黑體" charset="0"/>
              <a:cs typeface="微軟正黑體" charset="0"/>
            </a:endParaRPr>
          </a:p>
        </p:txBody>
      </p:sp>
      <p:sp>
        <p:nvSpPr>
          <p:cNvPr id="5" name="投影片編號版面配置區 4"/>
          <p:cNvSpPr>
            <a:spLocks noGrp="1"/>
          </p:cNvSpPr>
          <p:nvPr>
            <p:ph type="sldNum" sz="quarter" idx="12"/>
          </p:nvPr>
        </p:nvSpPr>
        <p:spPr/>
        <p:txBody>
          <a:bodyPr/>
          <a:lstStyle/>
          <a:p>
            <a:fld id="{71766878-3199-4EAB-94E7-2D6D11070E14}" type="slidenum">
              <a:rPr lang="en-US" smtClean="0"/>
              <a:t>19</a:t>
            </a:fld>
            <a:endParaRPr lang="en-US"/>
          </a:p>
        </p:txBody>
      </p:sp>
      <p:pic>
        <p:nvPicPr>
          <p:cNvPr id="6" name="圖片 5" descr="Untitled.png"/>
          <p:cNvPicPr>
            <a:picLocks noChangeAspect="1"/>
          </p:cNvPicPr>
          <p:nvPr/>
        </p:nvPicPr>
        <p:blipFill rotWithShape="1">
          <a:blip r:embed="rId3">
            <a:extLst>
              <a:ext uri="{28A0092B-C50C-407E-A947-70E740481C1C}">
                <a14:useLocalDpi xmlns:a14="http://schemas.microsoft.com/office/drawing/2010/main" val="0"/>
              </a:ext>
            </a:extLst>
          </a:blip>
          <a:srcRect r="82213"/>
          <a:stretch/>
        </p:blipFill>
        <p:spPr>
          <a:xfrm>
            <a:off x="9223513" y="639410"/>
            <a:ext cx="2756452" cy="5537553"/>
          </a:xfrm>
          <a:prstGeom prst="rect">
            <a:avLst/>
          </a:prstGeom>
        </p:spPr>
      </p:pic>
    </p:spTree>
    <p:extLst>
      <p:ext uri="{BB962C8B-B14F-4D97-AF65-F5344CB8AC3E}">
        <p14:creationId xmlns:p14="http://schemas.microsoft.com/office/powerpoint/2010/main" val="14317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研究緣起</a:t>
            </a:r>
            <a:endParaRPr kumimoji="1" lang="zh-CHT" altLang="en-US" dirty="0">
              <a:latin typeface="微軟正黑體" charset="0"/>
              <a:ea typeface="微軟正黑體" charset="0"/>
              <a:cs typeface="微軟正黑體" charset="0"/>
            </a:endParaRPr>
          </a:p>
        </p:txBody>
      </p:sp>
      <p:pic>
        <p:nvPicPr>
          <p:cNvPr id="5" name="Demo.mp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233613" y="1825625"/>
            <a:ext cx="7723187" cy="4351338"/>
          </a:xfrm>
        </p:spPr>
      </p:pic>
      <p:sp>
        <p:nvSpPr>
          <p:cNvPr id="4" name="投影片編號版面配置區 3"/>
          <p:cNvSpPr>
            <a:spLocks noGrp="1"/>
          </p:cNvSpPr>
          <p:nvPr>
            <p:ph type="sldNum" sz="quarter" idx="12"/>
          </p:nvPr>
        </p:nvSpPr>
        <p:spPr/>
        <p:txBody>
          <a:bodyPr/>
          <a:lstStyle/>
          <a:p>
            <a:fld id="{71766878-3199-4EAB-94E7-2D6D11070E14}" type="slidenum">
              <a:rPr lang="en-US" smtClean="0"/>
              <a:t>2</a:t>
            </a:fld>
            <a:endParaRPr lang="en-US"/>
          </a:p>
        </p:txBody>
      </p:sp>
    </p:spTree>
    <p:extLst>
      <p:ext uri="{BB962C8B-B14F-4D97-AF65-F5344CB8AC3E}">
        <p14:creationId xmlns:p14="http://schemas.microsoft.com/office/powerpoint/2010/main" val="6326514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HT" altLang="en-US" dirty="0">
                <a:latin typeface="微軟正黑體" charset="0"/>
                <a:ea typeface="微軟正黑體" charset="0"/>
                <a:cs typeface="微軟正黑體" charset="0"/>
              </a:rPr>
              <a:t>資料萃取：熱門華語流行歌曲</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838200" y="1825625"/>
            <a:ext cx="8372061" cy="4351338"/>
          </a:xfrm>
        </p:spPr>
        <p:txBody>
          <a:bodyPr/>
          <a:lstStyle/>
          <a:p>
            <a:pPr>
              <a:lnSpc>
                <a:spcPct val="150000"/>
              </a:lnSpc>
            </a:pPr>
            <a:r>
              <a:rPr lang="zh-CHT" altLang="zh-CHT" dirty="0">
                <a:latin typeface="微軟正黑體" charset="0"/>
                <a:ea typeface="微軟正黑體" charset="0"/>
                <a:cs typeface="微軟正黑體" charset="0"/>
              </a:rPr>
              <a:t>為萃取出熱門華語流行</a:t>
            </a:r>
            <a:r>
              <a:rPr lang="zh-CHT" altLang="zh-CHT" dirty="0" smtClean="0">
                <a:latin typeface="微軟正黑體" charset="0"/>
                <a:ea typeface="微軟正黑體" charset="0"/>
                <a:cs typeface="微軟正黑體" charset="0"/>
              </a:rPr>
              <a:t>歌曲</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本</a:t>
            </a:r>
            <a:r>
              <a:rPr lang="zh-CHT" altLang="zh-CHT" dirty="0">
                <a:latin typeface="微軟正黑體" charset="0"/>
                <a:ea typeface="微軟正黑體" charset="0"/>
                <a:cs typeface="微軟正黑體" charset="0"/>
              </a:rPr>
              <a:t>研究將從探索取得之過去數年華語排行榜中數千首歌曲</a:t>
            </a:r>
            <a:r>
              <a:rPr lang="zh-CHT" altLang="zh-CHT" dirty="0" smtClean="0">
                <a:latin typeface="微軟正黑體" charset="0"/>
                <a:ea typeface="微軟正黑體" charset="0"/>
                <a:cs typeface="微軟正黑體" charset="0"/>
              </a:rPr>
              <a:t>資料</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進行</a:t>
            </a:r>
            <a:r>
              <a:rPr lang="zh-CHT" altLang="zh-CHT" dirty="0">
                <a:latin typeface="微軟正黑體" charset="0"/>
                <a:ea typeface="微軟正黑體" charset="0"/>
                <a:cs typeface="微軟正黑體" charset="0"/>
              </a:rPr>
              <a:t>統整並篩選探索的</a:t>
            </a:r>
            <a:r>
              <a:rPr lang="zh-CHT" altLang="zh-CHT" dirty="0" smtClean="0">
                <a:latin typeface="微軟正黑體" charset="0"/>
                <a:ea typeface="微軟正黑體" charset="0"/>
                <a:cs typeface="微軟正黑體" charset="0"/>
              </a:rPr>
              <a:t>動作</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將</a:t>
            </a:r>
            <a:r>
              <a:rPr lang="zh-CHT" altLang="zh-CHT" dirty="0">
                <a:latin typeface="微軟正黑體" charset="0"/>
                <a:ea typeface="微軟正黑體" charset="0"/>
                <a:cs typeface="微軟正黑體" charset="0"/>
              </a:rPr>
              <a:t>聽眾真正喜歡之台灣華語流行音樂熱門</a:t>
            </a:r>
            <a:r>
              <a:rPr lang="zh-CHT" altLang="zh-CHT" dirty="0" smtClean="0">
                <a:latin typeface="微軟正黑體" charset="0"/>
                <a:ea typeface="微軟正黑體" charset="0"/>
                <a:cs typeface="微軟正黑體" charset="0"/>
              </a:rPr>
              <a:t>歌曲</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以利</a:t>
            </a:r>
            <a:r>
              <a:rPr lang="zh-CHT" altLang="zh-CHT" dirty="0">
                <a:latin typeface="微軟正黑體" charset="0"/>
                <a:ea typeface="微軟正黑體" charset="0"/>
                <a:cs typeface="微軟正黑體" charset="0"/>
              </a:rPr>
              <a:t>後續處理與分析</a:t>
            </a:r>
            <a:r>
              <a:rPr lang="zh-CHT" altLang="zh-CHT" dirty="0" smtClean="0">
                <a:latin typeface="微軟正黑體" charset="0"/>
                <a:ea typeface="微軟正黑體" charset="0"/>
                <a:cs typeface="微軟正黑體" charset="0"/>
              </a:rPr>
              <a:t>。</a:t>
            </a:r>
            <a:endParaRPr lang="zh-CHT" altLang="zh-CHT" dirty="0">
              <a:latin typeface="微軟正黑體" charset="0"/>
              <a:ea typeface="微軟正黑體" charset="0"/>
              <a:cs typeface="微軟正黑體" charset="0"/>
            </a:endParaRPr>
          </a:p>
        </p:txBody>
      </p:sp>
      <p:sp>
        <p:nvSpPr>
          <p:cNvPr id="5" name="投影片編號版面配置區 4"/>
          <p:cNvSpPr>
            <a:spLocks noGrp="1"/>
          </p:cNvSpPr>
          <p:nvPr>
            <p:ph type="sldNum" sz="quarter" idx="12"/>
          </p:nvPr>
        </p:nvSpPr>
        <p:spPr/>
        <p:txBody>
          <a:bodyPr/>
          <a:lstStyle/>
          <a:p>
            <a:fld id="{71766878-3199-4EAB-94E7-2D6D11070E14}" type="slidenum">
              <a:rPr lang="en-US" smtClean="0"/>
              <a:t>20</a:t>
            </a:fld>
            <a:endParaRPr lang="en-US"/>
          </a:p>
        </p:txBody>
      </p:sp>
      <p:pic>
        <p:nvPicPr>
          <p:cNvPr id="4" name="圖片 3" descr="Untitled.png"/>
          <p:cNvPicPr>
            <a:picLocks noChangeAspect="1"/>
          </p:cNvPicPr>
          <p:nvPr/>
        </p:nvPicPr>
        <p:blipFill rotWithShape="1">
          <a:blip r:embed="rId2">
            <a:extLst>
              <a:ext uri="{28A0092B-C50C-407E-A947-70E740481C1C}">
                <a14:useLocalDpi xmlns:a14="http://schemas.microsoft.com/office/drawing/2010/main" val="0"/>
              </a:ext>
            </a:extLst>
          </a:blip>
          <a:srcRect l="22134" r="59815" b="50561"/>
          <a:stretch/>
        </p:blipFill>
        <p:spPr>
          <a:xfrm>
            <a:off x="9023534" y="1825625"/>
            <a:ext cx="3168466" cy="3101009"/>
          </a:xfrm>
          <a:prstGeom prst="rect">
            <a:avLst/>
          </a:prstGeom>
        </p:spPr>
      </p:pic>
    </p:spTree>
    <p:extLst>
      <p:ext uri="{BB962C8B-B14F-4D97-AF65-F5344CB8AC3E}">
        <p14:creationId xmlns:p14="http://schemas.microsoft.com/office/powerpoint/2010/main" val="311721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HT" altLang="zh-CHT" dirty="0">
                <a:latin typeface="微軟正黑體" charset="0"/>
                <a:ea typeface="微軟正黑體" charset="0"/>
                <a:cs typeface="微軟正黑體" charset="0"/>
              </a:rPr>
              <a:t>資料轉換：音樂和弦結構</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838200" y="1825625"/>
            <a:ext cx="8517835" cy="4351338"/>
          </a:xfrm>
        </p:spPr>
        <p:txBody>
          <a:bodyPr>
            <a:normAutofit fontScale="92500" lnSpcReduction="10000"/>
          </a:bodyPr>
          <a:lstStyle/>
          <a:p>
            <a:pPr>
              <a:lnSpc>
                <a:spcPct val="150000"/>
              </a:lnSpc>
            </a:pPr>
            <a:r>
              <a:rPr lang="zh-CHT" altLang="zh-CHT" dirty="0">
                <a:latin typeface="微軟正黑體" charset="0"/>
                <a:ea typeface="微軟正黑體" charset="0"/>
                <a:cs typeface="微軟正黑體" charset="0"/>
              </a:rPr>
              <a:t>由於電腦分析軟體無法直接利用非結構化之音樂進行群集</a:t>
            </a:r>
            <a:r>
              <a:rPr lang="zh-CHT" altLang="zh-CHT" dirty="0" smtClean="0">
                <a:latin typeface="微軟正黑體" charset="0"/>
                <a:ea typeface="微軟正黑體" charset="0"/>
                <a:cs typeface="微軟正黑體" charset="0"/>
              </a:rPr>
              <a:t>分析</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必須</a:t>
            </a:r>
            <a:r>
              <a:rPr lang="zh-CHT" altLang="zh-CHT" dirty="0">
                <a:latin typeface="微軟正黑體" charset="0"/>
                <a:ea typeface="微軟正黑體" charset="0"/>
                <a:cs typeface="微軟正黑體" charset="0"/>
              </a:rPr>
              <a:t>將音樂進行資料的</a:t>
            </a:r>
            <a:r>
              <a:rPr lang="zh-CHT" altLang="zh-CHT" dirty="0" smtClean="0">
                <a:latin typeface="微軟正黑體" charset="0"/>
                <a:ea typeface="微軟正黑體" charset="0"/>
                <a:cs typeface="微軟正黑體" charset="0"/>
              </a:rPr>
              <a:t>轉換</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以利</a:t>
            </a:r>
            <a:r>
              <a:rPr lang="zh-CHT" altLang="zh-CHT" dirty="0">
                <a:latin typeface="微軟正黑體" charset="0"/>
                <a:ea typeface="微軟正黑體" charset="0"/>
                <a:cs typeface="微軟正黑體" charset="0"/>
              </a:rPr>
              <a:t>找出聽眾喜好之結構</a:t>
            </a:r>
            <a:r>
              <a:rPr lang="zh-CHT" altLang="zh-CHT" dirty="0" smtClean="0">
                <a:latin typeface="微軟正黑體" charset="0"/>
                <a:ea typeface="微軟正黑體" charset="0"/>
                <a:cs typeface="微軟正黑體" charset="0"/>
              </a:rPr>
              <a:t>特徵</a:t>
            </a:r>
            <a:endParaRPr lang="zh-CHT" altLang="en-US" dirty="0" smtClean="0">
              <a:latin typeface="微軟正黑體" charset="0"/>
              <a:ea typeface="微軟正黑體" charset="0"/>
              <a:cs typeface="微軟正黑體" charset="0"/>
            </a:endParaRPr>
          </a:p>
          <a:p>
            <a:pPr>
              <a:lnSpc>
                <a:spcPct val="150000"/>
              </a:lnSpc>
            </a:pPr>
            <a:r>
              <a:rPr lang="zh-CHT" altLang="zh-CHT" dirty="0">
                <a:latin typeface="微軟正黑體" charset="0"/>
                <a:ea typeface="微軟正黑體" charset="0"/>
                <a:cs typeface="微軟正黑體" charset="0"/>
              </a:rPr>
              <a:t>本研究將會利用線上音樂結構分析平台</a:t>
            </a:r>
            <a:r>
              <a:rPr lang="en-US" altLang="zh-CHT" dirty="0" err="1">
                <a:latin typeface="微軟正黑體" charset="0"/>
                <a:ea typeface="微軟正黑體" charset="0"/>
                <a:cs typeface="微軟正黑體" charset="0"/>
              </a:rPr>
              <a:t>Songle.jp</a:t>
            </a:r>
            <a:r>
              <a:rPr lang="zh-CHT" altLang="zh-CHT" dirty="0">
                <a:latin typeface="微軟正黑體" charset="0"/>
                <a:ea typeface="微軟正黑體" charset="0"/>
                <a:cs typeface="微軟正黑體" charset="0"/>
              </a:rPr>
              <a:t>所提供之音樂和弦結構分析</a:t>
            </a:r>
            <a:r>
              <a:rPr lang="zh-CHT" altLang="zh-CHT" dirty="0" smtClean="0">
                <a:latin typeface="微軟正黑體" charset="0"/>
                <a:ea typeface="微軟正黑體" charset="0"/>
                <a:cs typeface="微軟正黑體" charset="0"/>
              </a:rPr>
              <a:t>功能</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將</a:t>
            </a:r>
            <a:r>
              <a:rPr lang="zh-CHT" altLang="zh-CHT" dirty="0">
                <a:latin typeface="微軟正黑體" charset="0"/>
                <a:ea typeface="微軟正黑體" charset="0"/>
                <a:cs typeface="微軟正黑體" charset="0"/>
              </a:rPr>
              <a:t>非結構化之音樂進行音樂和弦結構</a:t>
            </a:r>
            <a:r>
              <a:rPr lang="zh-CHT" altLang="zh-CHT" dirty="0" smtClean="0">
                <a:latin typeface="微軟正黑體" charset="0"/>
                <a:ea typeface="微軟正黑體" charset="0"/>
                <a:cs typeface="微軟正黑體" charset="0"/>
              </a:rPr>
              <a:t>分析</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轉換</a:t>
            </a:r>
            <a:r>
              <a:rPr lang="zh-CHT" altLang="zh-CHT" dirty="0">
                <a:latin typeface="微軟正黑體" charset="0"/>
                <a:ea typeface="微軟正黑體" charset="0"/>
                <a:cs typeface="微軟正黑體" charset="0"/>
              </a:rPr>
              <a:t>非結構化之音樂資料為可分析之結構化的和弦結構資料</a:t>
            </a:r>
            <a:endParaRPr kumimoji="1" lang="zh-CHT" altLang="en-US" dirty="0">
              <a:latin typeface="微軟正黑體" charset="0"/>
              <a:ea typeface="微軟正黑體" charset="0"/>
              <a:cs typeface="微軟正黑體" charset="0"/>
            </a:endParaRPr>
          </a:p>
        </p:txBody>
      </p:sp>
      <p:sp>
        <p:nvSpPr>
          <p:cNvPr id="5" name="投影片編號版面配置區 4"/>
          <p:cNvSpPr>
            <a:spLocks noGrp="1"/>
          </p:cNvSpPr>
          <p:nvPr>
            <p:ph type="sldNum" sz="quarter" idx="12"/>
          </p:nvPr>
        </p:nvSpPr>
        <p:spPr/>
        <p:txBody>
          <a:bodyPr/>
          <a:lstStyle/>
          <a:p>
            <a:fld id="{71766878-3199-4EAB-94E7-2D6D11070E14}" type="slidenum">
              <a:rPr lang="en-US" smtClean="0"/>
              <a:t>21</a:t>
            </a:fld>
            <a:endParaRPr lang="en-US"/>
          </a:p>
        </p:txBody>
      </p:sp>
      <p:pic>
        <p:nvPicPr>
          <p:cNvPr id="4" name="圖片 3" descr="Untitled.png"/>
          <p:cNvPicPr>
            <a:picLocks noChangeAspect="1"/>
          </p:cNvPicPr>
          <p:nvPr/>
        </p:nvPicPr>
        <p:blipFill rotWithShape="1">
          <a:blip r:embed="rId2">
            <a:extLst>
              <a:ext uri="{28A0092B-C50C-407E-A947-70E740481C1C}">
                <a14:useLocalDpi xmlns:a14="http://schemas.microsoft.com/office/drawing/2010/main" val="0"/>
              </a:ext>
            </a:extLst>
          </a:blip>
          <a:srcRect l="42556" r="38999"/>
          <a:stretch/>
        </p:blipFill>
        <p:spPr>
          <a:xfrm>
            <a:off x="9356035" y="920300"/>
            <a:ext cx="2806148" cy="5436050"/>
          </a:xfrm>
          <a:prstGeom prst="rect">
            <a:avLst/>
          </a:prstGeom>
        </p:spPr>
      </p:pic>
    </p:spTree>
    <p:extLst>
      <p:ext uri="{BB962C8B-B14F-4D97-AF65-F5344CB8AC3E}">
        <p14:creationId xmlns:p14="http://schemas.microsoft.com/office/powerpoint/2010/main" val="76293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HT" altLang="en-US" dirty="0">
                <a:latin typeface="微軟正黑體" charset="0"/>
                <a:ea typeface="微軟正黑體" charset="0"/>
                <a:cs typeface="微軟正黑體" charset="0"/>
              </a:rPr>
              <a:t>分群分析：熱門和弦結構</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838201" y="1825625"/>
            <a:ext cx="8623852" cy="4351338"/>
          </a:xfrm>
        </p:spPr>
        <p:txBody>
          <a:bodyPr/>
          <a:lstStyle/>
          <a:p>
            <a:pPr>
              <a:lnSpc>
                <a:spcPct val="150000"/>
              </a:lnSpc>
            </a:pPr>
            <a:r>
              <a:rPr lang="zh-CHT" altLang="zh-CHT" dirty="0" smtClean="0">
                <a:latin typeface="微軟正黑體" charset="0"/>
                <a:ea typeface="微軟正黑體" charset="0"/>
                <a:cs typeface="微軟正黑體" charset="0"/>
              </a:rPr>
              <a:t>藉由</a:t>
            </a:r>
            <a:r>
              <a:rPr lang="zh-CHT" altLang="en-US" dirty="0" smtClean="0">
                <a:latin typeface="微軟正黑體" charset="0"/>
                <a:ea typeface="微軟正黑體" charset="0"/>
                <a:cs typeface="微軟正黑體" charset="0"/>
              </a:rPr>
              <a:t>轉換後之</a:t>
            </a:r>
            <a:r>
              <a:rPr lang="zh-CHT" altLang="zh-CHT" dirty="0" smtClean="0">
                <a:latin typeface="微軟正黑體" charset="0"/>
                <a:ea typeface="微軟正黑體" charset="0"/>
                <a:cs typeface="微軟正黑體" charset="0"/>
              </a:rPr>
              <a:t>資料</a:t>
            </a:r>
            <a:r>
              <a:rPr lang="zh-CHT" altLang="en-US" dirty="0" smtClean="0">
                <a:latin typeface="微軟正黑體" charset="0"/>
                <a:ea typeface="微軟正黑體" charset="0"/>
                <a:cs typeface="微軟正黑體" charset="0"/>
              </a:rPr>
              <a:t>，</a:t>
            </a:r>
            <a:r>
              <a:rPr lang="zh-CHT" altLang="en-US" dirty="0" smtClean="0">
                <a:latin typeface="微軟正黑體" charset="0"/>
                <a:ea typeface="微軟正黑體" charset="0"/>
                <a:cs typeface="微軟正黑體" charset="0"/>
              </a:rPr>
              <a:t>利用</a:t>
            </a:r>
            <a:r>
              <a:rPr lang="zh-CHT" altLang="zh-CHT" dirty="0" smtClean="0">
                <a:latin typeface="微軟正黑體" charset="0"/>
                <a:ea typeface="微軟正黑體" charset="0"/>
                <a:cs typeface="微軟正黑體" charset="0"/>
              </a:rPr>
              <a:t>群集</a:t>
            </a:r>
            <a:r>
              <a:rPr lang="zh-CHT" altLang="zh-CHT" dirty="0">
                <a:latin typeface="微軟正黑體" charset="0"/>
                <a:ea typeface="微軟正黑體" charset="0"/>
                <a:cs typeface="微軟正黑體" charset="0"/>
              </a:rPr>
              <a:t>分析進行</a:t>
            </a:r>
            <a:r>
              <a:rPr lang="zh-CHT" altLang="zh-CHT" dirty="0" smtClean="0">
                <a:latin typeface="微軟正黑體" charset="0"/>
                <a:ea typeface="微軟正黑體" charset="0"/>
                <a:cs typeface="微軟正黑體" charset="0"/>
              </a:rPr>
              <a:t>分群</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了解</a:t>
            </a:r>
            <a:r>
              <a:rPr lang="zh-CHT" altLang="zh-CHT" dirty="0">
                <a:latin typeface="微軟正黑體" charset="0"/>
                <a:ea typeface="微軟正黑體" charset="0"/>
                <a:cs typeface="微軟正黑體" charset="0"/>
              </a:rPr>
              <a:t>各群集背後可能代表的</a:t>
            </a:r>
            <a:r>
              <a:rPr lang="zh-CHT" altLang="zh-CHT" dirty="0" smtClean="0">
                <a:latin typeface="微軟正黑體" charset="0"/>
                <a:ea typeface="微軟正黑體" charset="0"/>
                <a:cs typeface="微軟正黑體" charset="0"/>
              </a:rPr>
              <a:t>涵意</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進而</a:t>
            </a:r>
            <a:r>
              <a:rPr lang="zh-CHT" altLang="zh-CHT" dirty="0">
                <a:latin typeface="微軟正黑體" charset="0"/>
                <a:ea typeface="微軟正黑體" charset="0"/>
                <a:cs typeface="微軟正黑體" charset="0"/>
              </a:rPr>
              <a:t>了解聽眾收聽台灣華語流行音樂之</a:t>
            </a:r>
            <a:r>
              <a:rPr lang="zh-CHT" altLang="zh-CHT" dirty="0" smtClean="0">
                <a:latin typeface="微軟正黑體" charset="0"/>
                <a:ea typeface="微軟正黑體" charset="0"/>
                <a:cs typeface="微軟正黑體" charset="0"/>
              </a:rPr>
              <a:t>喜好</a:t>
            </a:r>
            <a:endParaRPr lang="zh-CHT" altLang="en-US" dirty="0" smtClean="0">
              <a:latin typeface="微軟正黑體" charset="0"/>
              <a:ea typeface="微軟正黑體" charset="0"/>
              <a:cs typeface="微軟正黑體" charset="0"/>
            </a:endParaRPr>
          </a:p>
          <a:p>
            <a:pPr>
              <a:lnSpc>
                <a:spcPct val="150000"/>
              </a:lnSpc>
            </a:pPr>
            <a:r>
              <a:rPr lang="zh-CHT" altLang="zh-CHT" dirty="0">
                <a:latin typeface="微軟正黑體" charset="0"/>
                <a:ea typeface="微軟正黑體" charset="0"/>
                <a:cs typeface="微軟正黑體" charset="0"/>
              </a:rPr>
              <a:t>並且在每次排行榜公佈時加入新的音樂</a:t>
            </a:r>
            <a:r>
              <a:rPr lang="zh-CHT" altLang="zh-CHT" dirty="0" smtClean="0">
                <a:latin typeface="微軟正黑體" charset="0"/>
                <a:ea typeface="微軟正黑體" charset="0"/>
                <a:cs typeface="微軟正黑體" charset="0"/>
              </a:rPr>
              <a:t>資訊</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進行</a:t>
            </a:r>
            <a:r>
              <a:rPr lang="zh-CHT" altLang="zh-CHT" dirty="0">
                <a:latin typeface="微軟正黑體" charset="0"/>
                <a:ea typeface="微軟正黑體" charset="0"/>
                <a:cs typeface="微軟正黑體" charset="0"/>
              </a:rPr>
              <a:t>機器</a:t>
            </a:r>
            <a:r>
              <a:rPr lang="zh-CHT" altLang="zh-CHT" dirty="0" smtClean="0">
                <a:latin typeface="微軟正黑體" charset="0"/>
                <a:ea typeface="微軟正黑體" charset="0"/>
                <a:cs typeface="微軟正黑體" charset="0"/>
              </a:rPr>
              <a:t>學習</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以</a:t>
            </a:r>
            <a:r>
              <a:rPr lang="zh-CHT" altLang="zh-CHT" dirty="0">
                <a:latin typeface="微軟正黑體" charset="0"/>
                <a:ea typeface="微軟正黑體" charset="0"/>
                <a:cs typeface="微軟正黑體" charset="0"/>
              </a:rPr>
              <a:t>增加群集分析分群的準確度</a:t>
            </a:r>
            <a:endParaRPr kumimoji="1" lang="zh-CHT" altLang="en-US" dirty="0">
              <a:latin typeface="微軟正黑體" charset="0"/>
              <a:ea typeface="微軟正黑體" charset="0"/>
              <a:cs typeface="微軟正黑體" charset="0"/>
            </a:endParaRPr>
          </a:p>
        </p:txBody>
      </p:sp>
      <p:sp>
        <p:nvSpPr>
          <p:cNvPr id="5" name="投影片編號版面配置區 4"/>
          <p:cNvSpPr>
            <a:spLocks noGrp="1"/>
          </p:cNvSpPr>
          <p:nvPr>
            <p:ph type="sldNum" sz="quarter" idx="12"/>
          </p:nvPr>
        </p:nvSpPr>
        <p:spPr/>
        <p:txBody>
          <a:bodyPr/>
          <a:lstStyle/>
          <a:p>
            <a:fld id="{71766878-3199-4EAB-94E7-2D6D11070E14}" type="slidenum">
              <a:rPr lang="en-US" smtClean="0"/>
              <a:t>22</a:t>
            </a:fld>
            <a:endParaRPr lang="en-US"/>
          </a:p>
        </p:txBody>
      </p:sp>
      <p:pic>
        <p:nvPicPr>
          <p:cNvPr id="4" name="圖片 3" descr="Untitled.png"/>
          <p:cNvPicPr>
            <a:picLocks noChangeAspect="1"/>
          </p:cNvPicPr>
          <p:nvPr/>
        </p:nvPicPr>
        <p:blipFill rotWithShape="1">
          <a:blip r:embed="rId2">
            <a:extLst>
              <a:ext uri="{28A0092B-C50C-407E-A947-70E740481C1C}">
                <a14:useLocalDpi xmlns:a14="http://schemas.microsoft.com/office/drawing/2010/main" val="0"/>
              </a:ext>
            </a:extLst>
          </a:blip>
          <a:srcRect l="60606" r="19368"/>
          <a:stretch/>
        </p:blipFill>
        <p:spPr>
          <a:xfrm>
            <a:off x="8958470" y="1690688"/>
            <a:ext cx="3233530" cy="5769451"/>
          </a:xfrm>
          <a:prstGeom prst="rect">
            <a:avLst/>
          </a:prstGeom>
        </p:spPr>
      </p:pic>
    </p:spTree>
    <p:extLst>
      <p:ext uri="{BB962C8B-B14F-4D97-AF65-F5344CB8AC3E}">
        <p14:creationId xmlns:p14="http://schemas.microsoft.com/office/powerpoint/2010/main" val="947921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HT" altLang="en-US" dirty="0">
                <a:latin typeface="微軟正黑體" charset="0"/>
                <a:ea typeface="微軟正黑體" charset="0"/>
                <a:cs typeface="微軟正黑體" charset="0"/>
              </a:rPr>
              <a:t>視覺化：熱門和弦結構</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838200" y="1825625"/>
            <a:ext cx="8292548" cy="4351338"/>
          </a:xfrm>
        </p:spPr>
        <p:txBody>
          <a:bodyPr/>
          <a:lstStyle/>
          <a:p>
            <a:pPr>
              <a:lnSpc>
                <a:spcPct val="150000"/>
              </a:lnSpc>
            </a:pPr>
            <a:r>
              <a:rPr lang="zh-CHT" altLang="zh-CHT" dirty="0">
                <a:latin typeface="微軟正黑體" charset="0"/>
                <a:ea typeface="微軟正黑體" charset="0"/>
                <a:cs typeface="微軟正黑體" charset="0"/>
              </a:rPr>
              <a:t>經由群聚分析後之分析結果尚屬於數據</a:t>
            </a:r>
            <a:r>
              <a:rPr lang="zh-CHT" altLang="zh-CHT" dirty="0" smtClean="0">
                <a:latin typeface="微軟正黑體" charset="0"/>
                <a:ea typeface="微軟正黑體" charset="0"/>
                <a:cs typeface="微軟正黑體" charset="0"/>
              </a:rPr>
              <a:t>資料</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無法</a:t>
            </a:r>
            <a:r>
              <a:rPr lang="zh-CHT" altLang="zh-CHT" dirty="0">
                <a:latin typeface="微軟正黑體" charset="0"/>
                <a:ea typeface="微軟正黑體" charset="0"/>
                <a:cs typeface="微軟正黑體" charset="0"/>
              </a:rPr>
              <a:t>輕易看出其背後代表之</a:t>
            </a:r>
            <a:r>
              <a:rPr lang="zh-CHT" altLang="zh-CHT" dirty="0" smtClean="0">
                <a:latin typeface="微軟正黑體" charset="0"/>
                <a:ea typeface="微軟正黑體" charset="0"/>
                <a:cs typeface="微軟正黑體" charset="0"/>
              </a:rPr>
              <a:t>含義</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因此</a:t>
            </a:r>
            <a:r>
              <a:rPr lang="zh-CHT" altLang="zh-CHT" dirty="0">
                <a:latin typeface="微軟正黑體" charset="0"/>
                <a:ea typeface="微軟正黑體" charset="0"/>
                <a:cs typeface="微軟正黑體" charset="0"/>
              </a:rPr>
              <a:t>本研究將藉由資料視覺化的</a:t>
            </a:r>
            <a:r>
              <a:rPr lang="zh-CHT" altLang="zh-CHT" dirty="0" smtClean="0">
                <a:latin typeface="微軟正黑體" charset="0"/>
                <a:ea typeface="微軟正黑體" charset="0"/>
                <a:cs typeface="微軟正黑體" charset="0"/>
              </a:rPr>
              <a:t>方式</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呈現</a:t>
            </a:r>
            <a:r>
              <a:rPr lang="zh-CHT" altLang="zh-CHT" dirty="0">
                <a:latin typeface="微軟正黑體" charset="0"/>
                <a:ea typeface="微軟正黑體" charset="0"/>
                <a:cs typeface="微軟正黑體" charset="0"/>
              </a:rPr>
              <a:t>其結果真正之</a:t>
            </a:r>
            <a:r>
              <a:rPr lang="zh-CHT" altLang="zh-CHT" dirty="0" smtClean="0">
                <a:latin typeface="微軟正黑體" charset="0"/>
                <a:ea typeface="微軟正黑體" charset="0"/>
                <a:cs typeface="微軟正黑體" charset="0"/>
              </a:rPr>
              <a:t>樣貌</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以利</a:t>
            </a:r>
            <a:r>
              <a:rPr lang="zh-CHT" altLang="zh-CHT" dirty="0">
                <a:latin typeface="微軟正黑體" charset="0"/>
                <a:ea typeface="微軟正黑體" charset="0"/>
                <a:cs typeface="微軟正黑體" charset="0"/>
              </a:rPr>
              <a:t>於解讀背後真正的</a:t>
            </a:r>
            <a:r>
              <a:rPr lang="zh-CHT" altLang="zh-CHT" dirty="0" smtClean="0">
                <a:latin typeface="微軟正黑體" charset="0"/>
                <a:ea typeface="微軟正黑體" charset="0"/>
                <a:cs typeface="微軟正黑體" charset="0"/>
              </a:rPr>
              <a:t>含意</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了解</a:t>
            </a:r>
            <a:r>
              <a:rPr lang="zh-CHT" altLang="zh-CHT" dirty="0">
                <a:latin typeface="微軟正黑體" charset="0"/>
                <a:ea typeface="微軟正黑體" charset="0"/>
                <a:cs typeface="微軟正黑體" charset="0"/>
              </a:rPr>
              <a:t>聽眾對於台灣華語流行音樂之真正的音樂和弦結構喜好</a:t>
            </a:r>
            <a:r>
              <a:rPr lang="zh-CHT" altLang="zh-CHT" dirty="0" smtClean="0">
                <a:latin typeface="微軟正黑體" charset="0"/>
                <a:ea typeface="微軟正黑體" charset="0"/>
                <a:cs typeface="微軟正黑體" charset="0"/>
              </a:rPr>
              <a:t>。</a:t>
            </a:r>
            <a:endParaRPr lang="zh-CHT" altLang="zh-CHT" dirty="0">
              <a:latin typeface="微軟正黑體" charset="0"/>
              <a:ea typeface="微軟正黑體" charset="0"/>
              <a:cs typeface="微軟正黑體" charset="0"/>
            </a:endParaRPr>
          </a:p>
        </p:txBody>
      </p:sp>
      <p:sp>
        <p:nvSpPr>
          <p:cNvPr id="5" name="投影片編號版面配置區 4"/>
          <p:cNvSpPr>
            <a:spLocks noGrp="1"/>
          </p:cNvSpPr>
          <p:nvPr>
            <p:ph type="sldNum" sz="quarter" idx="12"/>
          </p:nvPr>
        </p:nvSpPr>
        <p:spPr/>
        <p:txBody>
          <a:bodyPr/>
          <a:lstStyle/>
          <a:p>
            <a:fld id="{71766878-3199-4EAB-94E7-2D6D11070E14}" type="slidenum">
              <a:rPr lang="en-US" smtClean="0"/>
              <a:t>23</a:t>
            </a:fld>
            <a:endParaRPr lang="en-US"/>
          </a:p>
        </p:txBody>
      </p:sp>
      <p:pic>
        <p:nvPicPr>
          <p:cNvPr id="4" name="圖片 3" descr="Untitled.png"/>
          <p:cNvPicPr>
            <a:picLocks noChangeAspect="1"/>
          </p:cNvPicPr>
          <p:nvPr/>
        </p:nvPicPr>
        <p:blipFill rotWithShape="1">
          <a:blip r:embed="rId2">
            <a:extLst>
              <a:ext uri="{28A0092B-C50C-407E-A947-70E740481C1C}">
                <a14:useLocalDpi xmlns:a14="http://schemas.microsoft.com/office/drawing/2010/main" val="0"/>
              </a:ext>
            </a:extLst>
          </a:blip>
          <a:srcRect l="82741" b="50192"/>
          <a:stretch/>
        </p:blipFill>
        <p:spPr>
          <a:xfrm>
            <a:off x="8958471" y="1690688"/>
            <a:ext cx="3034748" cy="3129342"/>
          </a:xfrm>
          <a:prstGeom prst="rect">
            <a:avLst/>
          </a:prstGeom>
        </p:spPr>
      </p:pic>
    </p:spTree>
    <p:extLst>
      <p:ext uri="{BB962C8B-B14F-4D97-AF65-F5344CB8AC3E}">
        <p14:creationId xmlns:p14="http://schemas.microsoft.com/office/powerpoint/2010/main" val="1299296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系統</a:t>
            </a:r>
            <a:r>
              <a:rPr kumimoji="1" lang="zh-CHT" altLang="en-US" dirty="0">
                <a:latin typeface="微軟正黑體" charset="0"/>
                <a:ea typeface="微軟正黑體" charset="0"/>
                <a:cs typeface="微軟正黑體" charset="0"/>
              </a:rPr>
              <a:t>開發環境及工具</a:t>
            </a:r>
            <a:endParaRPr kumimoji="1" lang="zh-CHT" altLang="en-US" dirty="0">
              <a:latin typeface="微軟正黑體" charset="0"/>
              <a:ea typeface="微軟正黑體" charset="0"/>
              <a:cs typeface="微軟正黑體" charset="0"/>
            </a:endParaRPr>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133126168"/>
              </p:ext>
            </p:extLst>
          </p:nvPr>
        </p:nvGraphicFramePr>
        <p:xfrm>
          <a:off x="457200" y="1931580"/>
          <a:ext cx="11419114" cy="4821051"/>
        </p:xfrm>
        <a:graphic>
          <a:graphicData uri="http://schemas.openxmlformats.org/drawingml/2006/table">
            <a:tbl>
              <a:tblPr firstRow="1" firstCol="1" bandRow="1"/>
              <a:tblGrid>
                <a:gridCol w="1371600"/>
                <a:gridCol w="1578429"/>
                <a:gridCol w="1600200"/>
                <a:gridCol w="6868885"/>
              </a:tblGrid>
              <a:tr h="350363">
                <a:tc>
                  <a:txBody>
                    <a:bodyPr/>
                    <a:lstStyle/>
                    <a:p>
                      <a:pPr>
                        <a:lnSpc>
                          <a:spcPct val="150000"/>
                        </a:lnSpc>
                        <a:spcAft>
                          <a:spcPts val="0"/>
                        </a:spcAft>
                      </a:pPr>
                      <a:r>
                        <a:rPr lang="zh-CHT" sz="1600" kern="100" dirty="0">
                          <a:effectLst/>
                          <a:latin typeface="微軟正黑體" charset="0"/>
                          <a:ea typeface="微軟正黑體" charset="0"/>
                          <a:cs typeface="微軟正黑體" charset="0"/>
                        </a:rPr>
                        <a:t>研究階段</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zh-CHT" sz="1600" kern="100" dirty="0">
                          <a:effectLst/>
                          <a:latin typeface="微軟正黑體" charset="0"/>
                          <a:ea typeface="微軟正黑體" charset="0"/>
                          <a:cs typeface="微軟正黑體" charset="0"/>
                        </a:rPr>
                        <a:t>開發環境</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zh-CHT" sz="1600" kern="100">
                          <a:effectLst/>
                          <a:latin typeface="微軟正黑體" charset="0"/>
                          <a:ea typeface="微軟正黑體" charset="0"/>
                          <a:cs typeface="微軟正黑體" charset="0"/>
                        </a:rPr>
                        <a:t>使用工具</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zh-CHT" sz="1600" kern="100" dirty="0">
                          <a:effectLst/>
                          <a:latin typeface="微軟正黑體" charset="0"/>
                          <a:ea typeface="微軟正黑體" charset="0"/>
                          <a:cs typeface="微軟正黑體" charset="0"/>
                        </a:rPr>
                        <a:t>說明</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051090">
                <a:tc>
                  <a:txBody>
                    <a:bodyPr/>
                    <a:lstStyle/>
                    <a:p>
                      <a:pPr>
                        <a:lnSpc>
                          <a:spcPct val="150000"/>
                        </a:lnSpc>
                        <a:spcAft>
                          <a:spcPts val="0"/>
                        </a:spcAft>
                      </a:pPr>
                      <a:r>
                        <a:rPr lang="zh-CHT" sz="1600" kern="100" dirty="0">
                          <a:effectLst/>
                          <a:latin typeface="微軟正黑體" charset="0"/>
                          <a:ea typeface="微軟正黑體" charset="0"/>
                          <a:cs typeface="微軟正黑體" charset="0"/>
                        </a:rPr>
                        <a:t>資料探索</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R="210185">
                        <a:lnSpc>
                          <a:spcPct val="150000"/>
                        </a:lnSpc>
                        <a:spcAft>
                          <a:spcPts val="0"/>
                        </a:spcAft>
                      </a:pPr>
                      <a:r>
                        <a:rPr lang="en-US" sz="1600" kern="100" dirty="0" err="1">
                          <a:effectLst/>
                          <a:latin typeface="微軟正黑體" charset="0"/>
                          <a:ea typeface="微軟正黑體" charset="0"/>
                          <a:cs typeface="微軟正黑體" charset="0"/>
                        </a:rPr>
                        <a:t>CentOS</a:t>
                      </a:r>
                      <a:r>
                        <a:rPr lang="zh-CHT" sz="1600" kern="100" dirty="0">
                          <a:effectLst/>
                          <a:latin typeface="微軟正黑體" charset="0"/>
                          <a:ea typeface="微軟正黑體" charset="0"/>
                          <a:cs typeface="微軟正黑體" charset="0"/>
                        </a:rPr>
                        <a:t>、</a:t>
                      </a:r>
                      <a:r>
                        <a:rPr lang="en-US" sz="1600" kern="100" dirty="0">
                          <a:effectLst/>
                          <a:latin typeface="微軟正黑體" charset="0"/>
                          <a:ea typeface="微軟正黑體" charset="0"/>
                          <a:cs typeface="微軟正黑體" charset="0"/>
                        </a:rPr>
                        <a:t>Web Service</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en-US" sz="1600" kern="100">
                          <a:effectLst/>
                          <a:latin typeface="微軟正黑體" charset="0"/>
                          <a:ea typeface="微軟正黑體" charset="0"/>
                          <a:cs typeface="微軟正黑體" charset="0"/>
                        </a:rPr>
                        <a:t>PHP</a:t>
                      </a:r>
                      <a:r>
                        <a:rPr lang="zh-CHT" sz="1600" kern="100">
                          <a:effectLst/>
                          <a:latin typeface="微軟正黑體" charset="0"/>
                          <a:ea typeface="微軟正黑體" charset="0"/>
                          <a:cs typeface="微軟正黑體" charset="0"/>
                        </a:rPr>
                        <a:t>、</a:t>
                      </a:r>
                      <a:r>
                        <a:rPr lang="en-US" sz="1600" kern="100">
                          <a:effectLst/>
                          <a:latin typeface="微軟正黑體" charset="0"/>
                          <a:ea typeface="微軟正黑體" charset="0"/>
                          <a:cs typeface="微軟正黑體" charset="0"/>
                        </a:rPr>
                        <a:t>MySQL</a:t>
                      </a:r>
                      <a:endParaRPr lang="zh-CHT" sz="1600" kern="10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zh-CHT" sz="1600" kern="100" dirty="0">
                          <a:effectLst/>
                          <a:latin typeface="微軟正黑體" charset="0"/>
                          <a:ea typeface="微軟正黑體" charset="0"/>
                          <a:cs typeface="微軟正黑體" charset="0"/>
                        </a:rPr>
                        <a:t>運用雲端虛擬機器建立基於</a:t>
                      </a:r>
                      <a:r>
                        <a:rPr lang="en-US" sz="1600" kern="100" dirty="0">
                          <a:effectLst/>
                          <a:latin typeface="微軟正黑體" charset="0"/>
                          <a:ea typeface="微軟正黑體" charset="0"/>
                          <a:cs typeface="微軟正黑體" charset="0"/>
                        </a:rPr>
                        <a:t>Web </a:t>
                      </a:r>
                      <a:r>
                        <a:rPr lang="en-US" sz="1600" kern="100" dirty="0" smtClean="0">
                          <a:effectLst/>
                          <a:latin typeface="微軟正黑體" charset="0"/>
                          <a:ea typeface="微軟正黑體" charset="0"/>
                          <a:cs typeface="微軟正黑體" charset="0"/>
                        </a:rPr>
                        <a:t>Service</a:t>
                      </a:r>
                      <a:r>
                        <a:rPr lang="zh-CHT" altLang="en-US" sz="1600" kern="100" dirty="0" smtClean="0">
                          <a:effectLst/>
                          <a:latin typeface="微軟正黑體" charset="0"/>
                          <a:ea typeface="微軟正黑體" charset="0"/>
                          <a:cs typeface="微軟正黑體" charset="0"/>
                        </a:rPr>
                        <a:t>，</a:t>
                      </a:r>
                      <a:r>
                        <a:rPr lang="zh-CHT" sz="1600" kern="100" dirty="0" smtClean="0">
                          <a:effectLst/>
                          <a:latin typeface="微軟正黑體" charset="0"/>
                          <a:ea typeface="微軟正黑體" charset="0"/>
                          <a:cs typeface="微軟正黑體" charset="0"/>
                        </a:rPr>
                        <a:t>開發</a:t>
                      </a:r>
                      <a:r>
                        <a:rPr lang="en-US" sz="1600" kern="100" dirty="0">
                          <a:effectLst/>
                          <a:latin typeface="微軟正黑體" charset="0"/>
                          <a:ea typeface="微軟正黑體" charset="0"/>
                          <a:cs typeface="微軟正黑體" charset="0"/>
                        </a:rPr>
                        <a:t>PHP</a:t>
                      </a:r>
                      <a:r>
                        <a:rPr lang="zh-CHT" sz="1600" kern="100" dirty="0">
                          <a:effectLst/>
                          <a:latin typeface="微軟正黑體" charset="0"/>
                          <a:ea typeface="微軟正黑體" charset="0"/>
                          <a:cs typeface="微軟正黑體" charset="0"/>
                        </a:rPr>
                        <a:t>網路爬蟲進行</a:t>
                      </a:r>
                      <a:r>
                        <a:rPr lang="zh-CHT" sz="1600" kern="100" dirty="0" smtClean="0">
                          <a:effectLst/>
                          <a:latin typeface="微軟正黑體" charset="0"/>
                          <a:ea typeface="微軟正黑體" charset="0"/>
                          <a:cs typeface="微軟正黑體" charset="0"/>
                        </a:rPr>
                        <a:t>探索</a:t>
                      </a:r>
                      <a:r>
                        <a:rPr lang="zh-CHT" altLang="en-US" sz="1600" kern="100" dirty="0" smtClean="0">
                          <a:effectLst/>
                          <a:latin typeface="微軟正黑體" charset="0"/>
                          <a:ea typeface="微軟正黑體" charset="0"/>
                          <a:cs typeface="微軟正黑體" charset="0"/>
                        </a:rPr>
                        <a:t>，</a:t>
                      </a:r>
                      <a:r>
                        <a:rPr lang="zh-CHT" sz="1600" kern="100" dirty="0" smtClean="0">
                          <a:effectLst/>
                          <a:latin typeface="微軟正黑體" charset="0"/>
                          <a:ea typeface="微軟正黑體" charset="0"/>
                          <a:cs typeface="微軟正黑體" charset="0"/>
                        </a:rPr>
                        <a:t>結合</a:t>
                      </a:r>
                      <a:r>
                        <a:rPr lang="en-US" sz="1600" kern="100" dirty="0">
                          <a:effectLst/>
                          <a:latin typeface="微軟正黑體" charset="0"/>
                          <a:ea typeface="微軟正黑體" charset="0"/>
                          <a:cs typeface="微軟正黑體" charset="0"/>
                        </a:rPr>
                        <a:t>MySQL</a:t>
                      </a:r>
                      <a:r>
                        <a:rPr lang="zh-CHT" sz="1600" kern="100" dirty="0">
                          <a:effectLst/>
                          <a:latin typeface="微軟正黑體" charset="0"/>
                          <a:ea typeface="微軟正黑體" charset="0"/>
                          <a:cs typeface="微軟正黑體" charset="0"/>
                        </a:rPr>
                        <a:t>資料庫蒐集並儲存歷年音樂排行榜資料。</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700727">
                <a:tc>
                  <a:txBody>
                    <a:bodyPr/>
                    <a:lstStyle/>
                    <a:p>
                      <a:pPr>
                        <a:lnSpc>
                          <a:spcPct val="150000"/>
                        </a:lnSpc>
                        <a:spcAft>
                          <a:spcPts val="0"/>
                        </a:spcAft>
                      </a:pPr>
                      <a:r>
                        <a:rPr lang="zh-CHT" sz="1600" kern="100" dirty="0">
                          <a:effectLst/>
                          <a:latin typeface="微軟正黑體" charset="0"/>
                          <a:ea typeface="微軟正黑體" charset="0"/>
                          <a:cs typeface="微軟正黑體" charset="0"/>
                        </a:rPr>
                        <a:t>資料萃取</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en-US" sz="1600" kern="100" dirty="0" err="1">
                          <a:effectLst/>
                          <a:latin typeface="微軟正黑體" charset="0"/>
                          <a:ea typeface="微軟正黑體" charset="0"/>
                          <a:cs typeface="微軟正黑體" charset="0"/>
                        </a:rPr>
                        <a:t>CentOS</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en-US" sz="1600" kern="100" dirty="0" smtClean="0">
                          <a:effectLst/>
                          <a:latin typeface="微軟正黑體" charset="0"/>
                          <a:ea typeface="微軟正黑體" charset="0"/>
                          <a:cs typeface="微軟正黑體" charset="0"/>
                        </a:rPr>
                        <a:t>R Language</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zh-CHT" sz="1600" kern="100" dirty="0">
                          <a:effectLst/>
                          <a:latin typeface="微軟正黑體" charset="0"/>
                          <a:ea typeface="微軟正黑體" charset="0"/>
                          <a:cs typeface="微軟正黑體" charset="0"/>
                        </a:rPr>
                        <a:t>利用</a:t>
                      </a:r>
                      <a:r>
                        <a:rPr lang="en-US" sz="1600" kern="100" dirty="0">
                          <a:effectLst/>
                          <a:latin typeface="微軟正黑體" charset="0"/>
                          <a:ea typeface="微軟正黑體" charset="0"/>
                          <a:cs typeface="微軟正黑體" charset="0"/>
                        </a:rPr>
                        <a:t>R</a:t>
                      </a:r>
                      <a:r>
                        <a:rPr lang="zh-CHT" sz="1600" kern="100" dirty="0">
                          <a:effectLst/>
                          <a:latin typeface="微軟正黑體" charset="0"/>
                          <a:ea typeface="微軟正黑體" charset="0"/>
                          <a:cs typeface="微軟正黑體" charset="0"/>
                        </a:rPr>
                        <a:t>進行資料</a:t>
                      </a:r>
                      <a:r>
                        <a:rPr lang="zh-CHT" sz="1600" kern="100" dirty="0" smtClean="0">
                          <a:effectLst/>
                          <a:latin typeface="微軟正黑體" charset="0"/>
                          <a:ea typeface="微軟正黑體" charset="0"/>
                          <a:cs typeface="微軟正黑體" charset="0"/>
                        </a:rPr>
                        <a:t>萃取</a:t>
                      </a:r>
                      <a:r>
                        <a:rPr lang="zh-CHT" altLang="en-US" sz="1600" kern="100" dirty="0" smtClean="0">
                          <a:effectLst/>
                          <a:latin typeface="微軟正黑體" charset="0"/>
                          <a:ea typeface="微軟正黑體" charset="0"/>
                          <a:cs typeface="微軟正黑體" charset="0"/>
                        </a:rPr>
                        <a:t>，</a:t>
                      </a:r>
                      <a:r>
                        <a:rPr lang="zh-CHT" sz="1600" kern="100" dirty="0" smtClean="0">
                          <a:effectLst/>
                          <a:latin typeface="微軟正黑體" charset="0"/>
                          <a:ea typeface="微軟正黑體" charset="0"/>
                          <a:cs typeface="微軟正黑體" charset="0"/>
                        </a:rPr>
                        <a:t>找出</a:t>
                      </a:r>
                      <a:r>
                        <a:rPr lang="zh-CHT" sz="1600" kern="100" dirty="0">
                          <a:effectLst/>
                          <a:latin typeface="微軟正黑體" charset="0"/>
                          <a:ea typeface="微軟正黑體" charset="0"/>
                          <a:cs typeface="微軟正黑體" charset="0"/>
                        </a:rPr>
                        <a:t>聽眾真正喜歡之台灣華語流行音樂。</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951657">
                <a:tc>
                  <a:txBody>
                    <a:bodyPr/>
                    <a:lstStyle/>
                    <a:p>
                      <a:pPr>
                        <a:lnSpc>
                          <a:spcPct val="150000"/>
                        </a:lnSpc>
                        <a:spcAft>
                          <a:spcPts val="0"/>
                        </a:spcAft>
                      </a:pPr>
                      <a:r>
                        <a:rPr lang="zh-CHT" sz="1600" kern="100" dirty="0">
                          <a:effectLst/>
                          <a:latin typeface="微軟正黑體" charset="0"/>
                          <a:ea typeface="微軟正黑體" charset="0"/>
                          <a:cs typeface="微軟正黑體" charset="0"/>
                        </a:rPr>
                        <a:t>資料轉換</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en-US" sz="1600" kern="100" dirty="0">
                          <a:effectLst/>
                          <a:latin typeface="微軟正黑體" charset="0"/>
                          <a:ea typeface="微軟正黑體" charset="0"/>
                          <a:cs typeface="微軟正黑體" charset="0"/>
                        </a:rPr>
                        <a:t>Web Service</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en-US" sz="1600" kern="100" dirty="0" err="1">
                          <a:effectLst/>
                          <a:latin typeface="微軟正黑體" charset="0"/>
                          <a:ea typeface="微軟正黑體" charset="0"/>
                          <a:cs typeface="微軟正黑體" charset="0"/>
                        </a:rPr>
                        <a:t>Songle.jp</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zh-CHT" sz="1600" kern="100" dirty="0">
                          <a:effectLst/>
                          <a:latin typeface="微軟正黑體" charset="0"/>
                          <a:ea typeface="微軟正黑體" charset="0"/>
                          <a:cs typeface="微軟正黑體" charset="0"/>
                        </a:rPr>
                        <a:t>運用線上音樂結構分析平台</a:t>
                      </a:r>
                      <a:r>
                        <a:rPr lang="en-US" sz="1600" kern="100" dirty="0" err="1">
                          <a:effectLst/>
                          <a:latin typeface="微軟正黑體" charset="0"/>
                          <a:ea typeface="微軟正黑體" charset="0"/>
                          <a:cs typeface="微軟正黑體" charset="0"/>
                        </a:rPr>
                        <a:t>Songle.jp</a:t>
                      </a:r>
                      <a:r>
                        <a:rPr lang="zh-CHT" sz="1600" kern="100" dirty="0">
                          <a:effectLst/>
                          <a:latin typeface="微軟正黑體" charset="0"/>
                          <a:ea typeface="微軟正黑體" charset="0"/>
                          <a:cs typeface="微軟正黑體" charset="0"/>
                        </a:rPr>
                        <a:t>所提供之音樂和弦結構分析</a:t>
                      </a:r>
                      <a:r>
                        <a:rPr lang="zh-CHT" sz="1600" kern="100" dirty="0" smtClean="0">
                          <a:effectLst/>
                          <a:latin typeface="微軟正黑體" charset="0"/>
                          <a:ea typeface="微軟正黑體" charset="0"/>
                          <a:cs typeface="微軟正黑體" charset="0"/>
                        </a:rPr>
                        <a:t>功能</a:t>
                      </a:r>
                      <a:r>
                        <a:rPr lang="zh-CHT" altLang="en-US" sz="1600" kern="100" dirty="0" smtClean="0">
                          <a:effectLst/>
                          <a:latin typeface="微軟正黑體" charset="0"/>
                          <a:ea typeface="微軟正黑體" charset="0"/>
                          <a:cs typeface="微軟正黑體" charset="0"/>
                        </a:rPr>
                        <a:t>，</a:t>
                      </a:r>
                      <a:r>
                        <a:rPr lang="zh-CHT" sz="1600" kern="100" dirty="0" smtClean="0">
                          <a:effectLst/>
                          <a:latin typeface="微軟正黑體" charset="0"/>
                          <a:ea typeface="微軟正黑體" charset="0"/>
                          <a:cs typeface="微軟正黑體" charset="0"/>
                        </a:rPr>
                        <a:t>將</a:t>
                      </a:r>
                      <a:r>
                        <a:rPr lang="zh-CHT" sz="1600" kern="100" dirty="0">
                          <a:effectLst/>
                          <a:latin typeface="微軟正黑體" charset="0"/>
                          <a:ea typeface="微軟正黑體" charset="0"/>
                          <a:cs typeface="微軟正黑體" charset="0"/>
                        </a:rPr>
                        <a:t>非結構化之音樂轉換為結構化之資料型態。</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700727">
                <a:tc>
                  <a:txBody>
                    <a:bodyPr/>
                    <a:lstStyle/>
                    <a:p>
                      <a:pPr>
                        <a:lnSpc>
                          <a:spcPct val="150000"/>
                        </a:lnSpc>
                        <a:spcAft>
                          <a:spcPts val="0"/>
                        </a:spcAft>
                      </a:pPr>
                      <a:r>
                        <a:rPr lang="zh-CHT" sz="1600" kern="100" dirty="0">
                          <a:effectLst/>
                          <a:latin typeface="微軟正黑體" charset="0"/>
                          <a:ea typeface="微軟正黑體" charset="0"/>
                          <a:cs typeface="微軟正黑體" charset="0"/>
                        </a:rPr>
                        <a:t>資料分群</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en-US" sz="1600" kern="100">
                          <a:effectLst/>
                          <a:latin typeface="微軟正黑體" charset="0"/>
                          <a:ea typeface="微軟正黑體" charset="0"/>
                          <a:cs typeface="微軟正黑體" charset="0"/>
                        </a:rPr>
                        <a:t>CentOS</a:t>
                      </a:r>
                      <a:endParaRPr lang="zh-CHT" sz="1600" kern="10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en-US" sz="1600" kern="100" dirty="0" smtClean="0">
                          <a:effectLst/>
                          <a:latin typeface="微軟正黑體" charset="0"/>
                          <a:ea typeface="微軟正黑體" charset="0"/>
                          <a:cs typeface="微軟正黑體" charset="0"/>
                        </a:rPr>
                        <a:t>R Language</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zh-CHT" sz="1600" kern="100" dirty="0">
                          <a:effectLst/>
                          <a:latin typeface="微軟正黑體" charset="0"/>
                          <a:ea typeface="微軟正黑體" charset="0"/>
                          <a:cs typeface="微軟正黑體" charset="0"/>
                        </a:rPr>
                        <a:t>利用</a:t>
                      </a:r>
                      <a:r>
                        <a:rPr lang="en-US" sz="1600" kern="100" dirty="0">
                          <a:effectLst/>
                          <a:latin typeface="微軟正黑體" charset="0"/>
                          <a:ea typeface="微軟正黑體" charset="0"/>
                          <a:cs typeface="微軟正黑體" charset="0"/>
                        </a:rPr>
                        <a:t>R</a:t>
                      </a:r>
                      <a:r>
                        <a:rPr lang="zh-CHT" sz="1600" kern="100" dirty="0">
                          <a:effectLst/>
                          <a:latin typeface="微軟正黑體" charset="0"/>
                          <a:ea typeface="微軟正黑體" charset="0"/>
                          <a:cs typeface="微軟正黑體" charset="0"/>
                        </a:rPr>
                        <a:t>進行群聚</a:t>
                      </a:r>
                      <a:r>
                        <a:rPr lang="zh-CHT" sz="1600" kern="100" dirty="0" smtClean="0">
                          <a:effectLst/>
                          <a:latin typeface="微軟正黑體" charset="0"/>
                          <a:ea typeface="微軟正黑體" charset="0"/>
                          <a:cs typeface="微軟正黑體" charset="0"/>
                        </a:rPr>
                        <a:t>分析</a:t>
                      </a:r>
                      <a:r>
                        <a:rPr lang="zh-CHT" altLang="en-US" sz="1600" kern="100" dirty="0" smtClean="0">
                          <a:effectLst/>
                          <a:latin typeface="微軟正黑體" charset="0"/>
                          <a:ea typeface="微軟正黑體" charset="0"/>
                          <a:cs typeface="微軟正黑體" charset="0"/>
                        </a:rPr>
                        <a:t>，</a:t>
                      </a:r>
                      <a:r>
                        <a:rPr lang="zh-CHT" sz="1600" kern="100" dirty="0" smtClean="0">
                          <a:effectLst/>
                          <a:latin typeface="微軟正黑體" charset="0"/>
                          <a:ea typeface="微軟正黑體" charset="0"/>
                          <a:cs typeface="微軟正黑體" charset="0"/>
                        </a:rPr>
                        <a:t>找出</a:t>
                      </a:r>
                      <a:r>
                        <a:rPr lang="zh-CHT" sz="1600" kern="100" dirty="0">
                          <a:effectLst/>
                          <a:latin typeface="微軟正黑體" charset="0"/>
                          <a:ea typeface="微軟正黑體" charset="0"/>
                          <a:cs typeface="微軟正黑體" charset="0"/>
                        </a:rPr>
                        <a:t>台灣華語流行音樂之熱門和弦結構。</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051090">
                <a:tc>
                  <a:txBody>
                    <a:bodyPr/>
                    <a:lstStyle/>
                    <a:p>
                      <a:pPr>
                        <a:lnSpc>
                          <a:spcPct val="150000"/>
                        </a:lnSpc>
                        <a:spcAft>
                          <a:spcPts val="0"/>
                        </a:spcAft>
                      </a:pPr>
                      <a:r>
                        <a:rPr lang="zh-CHT" sz="1600" kern="100">
                          <a:effectLst/>
                          <a:latin typeface="微軟正黑體" charset="0"/>
                          <a:ea typeface="微軟正黑體" charset="0"/>
                          <a:cs typeface="微軟正黑體" charset="0"/>
                        </a:rPr>
                        <a:t>視覺化</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en-US" sz="1600" kern="100" dirty="0">
                          <a:effectLst/>
                          <a:latin typeface="微軟正黑體" charset="0"/>
                          <a:ea typeface="微軟正黑體" charset="0"/>
                          <a:cs typeface="微軟正黑體" charset="0"/>
                        </a:rPr>
                        <a:t>Mac OSX</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en-US" sz="1600" kern="100" dirty="0">
                          <a:effectLst/>
                          <a:latin typeface="微軟正黑體" charset="0"/>
                          <a:ea typeface="微軟正黑體" charset="0"/>
                          <a:cs typeface="微軟正黑體" charset="0"/>
                        </a:rPr>
                        <a:t>Tableau</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zh-CHT" sz="1600" kern="100" dirty="0">
                          <a:effectLst/>
                          <a:latin typeface="微軟正黑體" charset="0"/>
                          <a:ea typeface="微軟正黑體" charset="0"/>
                          <a:cs typeface="微軟正黑體" charset="0"/>
                        </a:rPr>
                        <a:t>運用資料視覺化軟體</a:t>
                      </a:r>
                      <a:r>
                        <a:rPr lang="en-US" sz="1600" kern="100" dirty="0" smtClean="0">
                          <a:effectLst/>
                          <a:latin typeface="微軟正黑體" charset="0"/>
                          <a:ea typeface="微軟正黑體" charset="0"/>
                          <a:cs typeface="微軟正黑體" charset="0"/>
                        </a:rPr>
                        <a:t>Tableau</a:t>
                      </a:r>
                      <a:r>
                        <a:rPr lang="zh-CHT" altLang="en-US" sz="1600" kern="100" dirty="0" smtClean="0">
                          <a:effectLst/>
                          <a:latin typeface="微軟正黑體" charset="0"/>
                          <a:ea typeface="微軟正黑體" charset="0"/>
                          <a:cs typeface="微軟正黑體" charset="0"/>
                        </a:rPr>
                        <a:t>，</a:t>
                      </a:r>
                      <a:r>
                        <a:rPr lang="zh-CHT" sz="1600" kern="100" dirty="0" smtClean="0">
                          <a:effectLst/>
                          <a:latin typeface="微軟正黑體" charset="0"/>
                          <a:ea typeface="微軟正黑體" charset="0"/>
                          <a:cs typeface="微軟正黑體" charset="0"/>
                        </a:rPr>
                        <a:t>將</a:t>
                      </a:r>
                      <a:r>
                        <a:rPr lang="zh-CHT" sz="1600" kern="100" dirty="0">
                          <a:effectLst/>
                          <a:latin typeface="微軟正黑體" charset="0"/>
                          <a:ea typeface="微軟正黑體" charset="0"/>
                          <a:cs typeface="微軟正黑體" charset="0"/>
                        </a:rPr>
                        <a:t>分析後之台灣華語流行音樂熱門和弦結構資料進行資料視覺化的</a:t>
                      </a:r>
                      <a:r>
                        <a:rPr lang="zh-CHT" sz="1600" kern="100" dirty="0" smtClean="0">
                          <a:effectLst/>
                          <a:latin typeface="微軟正黑體" charset="0"/>
                          <a:ea typeface="微軟正黑體" charset="0"/>
                          <a:cs typeface="微軟正黑體" charset="0"/>
                        </a:rPr>
                        <a:t>動作</a:t>
                      </a:r>
                      <a:r>
                        <a:rPr lang="zh-CHT" altLang="en-US" sz="1600" kern="100" dirty="0" smtClean="0">
                          <a:effectLst/>
                          <a:latin typeface="微軟正黑體" charset="0"/>
                          <a:ea typeface="微軟正黑體" charset="0"/>
                          <a:cs typeface="微軟正黑體" charset="0"/>
                        </a:rPr>
                        <a:t>，</a:t>
                      </a:r>
                      <a:r>
                        <a:rPr lang="zh-CHT" sz="1600" kern="100" dirty="0" smtClean="0">
                          <a:effectLst/>
                          <a:latin typeface="微軟正黑體" charset="0"/>
                          <a:ea typeface="微軟正黑體" charset="0"/>
                          <a:cs typeface="微軟正黑體" charset="0"/>
                        </a:rPr>
                        <a:t>以利</a:t>
                      </a:r>
                      <a:r>
                        <a:rPr lang="zh-CHT" sz="1600" kern="100" dirty="0">
                          <a:effectLst/>
                          <a:latin typeface="微軟正黑體" charset="0"/>
                          <a:ea typeface="微軟正黑體" charset="0"/>
                          <a:cs typeface="微軟正黑體" charset="0"/>
                        </a:rPr>
                        <a:t>解讀聽眾口味。</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7" name="投影片編號版面配置區 6"/>
          <p:cNvSpPr>
            <a:spLocks noGrp="1"/>
          </p:cNvSpPr>
          <p:nvPr>
            <p:ph type="sldNum" sz="quarter" idx="12"/>
          </p:nvPr>
        </p:nvSpPr>
        <p:spPr/>
        <p:txBody>
          <a:bodyPr/>
          <a:lstStyle/>
          <a:p>
            <a:fld id="{71766878-3199-4EAB-94E7-2D6D11070E14}" type="slidenum">
              <a:rPr lang="en-US" smtClean="0"/>
              <a:t>24</a:t>
            </a:fld>
            <a:endParaRPr lang="en-US"/>
          </a:p>
        </p:txBody>
      </p:sp>
    </p:spTree>
    <p:extLst>
      <p:ext uri="{BB962C8B-B14F-4D97-AF65-F5344CB8AC3E}">
        <p14:creationId xmlns:p14="http://schemas.microsoft.com/office/powerpoint/2010/main" val="1075259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593333" y="2516392"/>
            <a:ext cx="8930747" cy="2110382"/>
          </a:xfrm>
        </p:spPr>
        <p:txBody>
          <a:bodyPr anchor="ctr">
            <a:normAutofit fontScale="90000"/>
          </a:bodyPr>
          <a:lstStyle/>
          <a:p>
            <a:pPr algn="ctr">
              <a:lnSpc>
                <a:spcPct val="150000"/>
              </a:lnSpc>
            </a:pPr>
            <a:r>
              <a:rPr kumimoji="1" lang="zh-CHT" altLang="en-US" dirty="0" smtClean="0">
                <a:latin typeface="微軟正黑體" charset="0"/>
                <a:ea typeface="微軟正黑體" charset="0"/>
                <a:cs typeface="微軟正黑體" charset="0"/>
              </a:rPr>
              <a:t>感謝聆聽</a:t>
            </a:r>
            <a:br>
              <a:rPr kumimoji="1" lang="zh-CHT" altLang="en-US" dirty="0" smtClean="0">
                <a:latin typeface="微軟正黑體" charset="0"/>
                <a:ea typeface="微軟正黑體" charset="0"/>
                <a:cs typeface="微軟正黑體" charset="0"/>
              </a:rPr>
            </a:br>
            <a:r>
              <a:rPr kumimoji="1" lang="zh-CHT" altLang="en-US" dirty="0" smtClean="0">
                <a:latin typeface="微軟正黑體" charset="0"/>
                <a:ea typeface="微軟正黑體" charset="0"/>
                <a:cs typeface="微軟正黑體" charset="0"/>
              </a:rPr>
              <a:t>敬請指教</a:t>
            </a:r>
            <a:endParaRPr kumimoji="1" lang="zh-CHT" altLang="en-US"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pPr/>
              <a:t>25</a:t>
            </a:fld>
            <a:endParaRPr lang="en-US"/>
          </a:p>
        </p:txBody>
      </p:sp>
    </p:spTree>
    <p:extLst>
      <p:ext uri="{BB962C8B-B14F-4D97-AF65-F5344CB8AC3E}">
        <p14:creationId xmlns:p14="http://schemas.microsoft.com/office/powerpoint/2010/main" val="1685622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777622" y="2405741"/>
            <a:ext cx="8930747" cy="2110382"/>
          </a:xfrm>
        </p:spPr>
        <p:txBody>
          <a:bodyPr anchor="ctr"/>
          <a:lstStyle/>
          <a:p>
            <a:pPr algn="ctr">
              <a:lnSpc>
                <a:spcPct val="150000"/>
              </a:lnSpc>
            </a:pPr>
            <a:r>
              <a:rPr kumimoji="1" lang="en-US" altLang="zh-CHT" dirty="0" smtClean="0">
                <a:latin typeface="微軟正黑體" charset="0"/>
                <a:ea typeface="微軟正黑體" charset="0"/>
                <a:cs typeface="微軟正黑體" charset="0"/>
              </a:rPr>
              <a:t>Q&amp;A</a:t>
            </a:r>
            <a:endParaRPr kumimoji="1" lang="zh-CHT" altLang="en-US"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pPr/>
              <a:t>26</a:t>
            </a:fld>
            <a:endParaRPr lang="en-US"/>
          </a:p>
        </p:txBody>
      </p:sp>
    </p:spTree>
    <p:extLst>
      <p:ext uri="{BB962C8B-B14F-4D97-AF65-F5344CB8AC3E}">
        <p14:creationId xmlns:p14="http://schemas.microsoft.com/office/powerpoint/2010/main" val="640481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研究背景</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484310" y="1937657"/>
            <a:ext cx="10018713" cy="4294599"/>
          </a:xfrm>
        </p:spPr>
        <p:txBody>
          <a:bodyPr>
            <a:normAutofit fontScale="85000" lnSpcReduction="10000"/>
          </a:bodyPr>
          <a:lstStyle/>
          <a:p>
            <a:pPr>
              <a:lnSpc>
                <a:spcPct val="160000"/>
              </a:lnSpc>
            </a:pPr>
            <a:r>
              <a:rPr lang="zh-CHT" altLang="zh-CHT" dirty="0" smtClean="0">
                <a:latin typeface="微軟正黑體" charset="0"/>
                <a:ea typeface="微軟正黑體" charset="0"/>
                <a:cs typeface="微軟正黑體" charset="0"/>
              </a:rPr>
              <a:t>隨著</a:t>
            </a:r>
            <a:r>
              <a:rPr lang="zh-CHT" altLang="zh-CHT" dirty="0">
                <a:latin typeface="微軟正黑體" charset="0"/>
                <a:ea typeface="微軟正黑體" charset="0"/>
                <a:cs typeface="微軟正黑體" charset="0"/>
              </a:rPr>
              <a:t>大數據的時代</a:t>
            </a:r>
            <a:r>
              <a:rPr lang="zh-CHT" altLang="zh-CHT" dirty="0" smtClean="0">
                <a:latin typeface="微軟正黑體" charset="0"/>
                <a:ea typeface="微軟正黑體" charset="0"/>
                <a:cs typeface="微軟正黑體" charset="0"/>
              </a:rPr>
              <a:t>來臨</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判定</a:t>
            </a:r>
            <a:r>
              <a:rPr lang="zh-CHT" altLang="zh-CHT" dirty="0">
                <a:latin typeface="微軟正黑體" charset="0"/>
                <a:ea typeface="微軟正黑體" charset="0"/>
                <a:cs typeface="微軟正黑體" charset="0"/>
              </a:rPr>
              <a:t>流行音樂曲目是否熱門的因素已經不再只是單純的以銷售金額與數量來決定</a:t>
            </a:r>
            <a:r>
              <a:rPr lang="zh-CHT" altLang="zh-CHT" dirty="0">
                <a:latin typeface="微軟正黑體" charset="0"/>
                <a:ea typeface="微軟正黑體" charset="0"/>
                <a:cs typeface="微軟正黑體" charset="0"/>
              </a:rPr>
              <a:t> </a:t>
            </a:r>
            <a:endParaRPr lang="zh-CHT" altLang="en-US" dirty="0" smtClean="0">
              <a:latin typeface="微軟正黑體" charset="0"/>
              <a:ea typeface="微軟正黑體" charset="0"/>
              <a:cs typeface="微軟正黑體" charset="0"/>
            </a:endParaRPr>
          </a:p>
          <a:p>
            <a:pPr>
              <a:lnSpc>
                <a:spcPct val="150000"/>
              </a:lnSpc>
            </a:pPr>
            <a:r>
              <a:rPr lang="zh-CHT" altLang="zh-CHT" dirty="0">
                <a:latin typeface="微軟正黑體" charset="0"/>
                <a:ea typeface="微軟正黑體" charset="0"/>
                <a:cs typeface="微軟正黑體" charset="0"/>
              </a:rPr>
              <a:t>音樂相關數據與使用者播放</a:t>
            </a:r>
            <a:r>
              <a:rPr lang="zh-CHT" altLang="zh-CHT" dirty="0" smtClean="0">
                <a:latin typeface="微軟正黑體" charset="0"/>
                <a:ea typeface="微軟正黑體" charset="0"/>
                <a:cs typeface="微軟正黑體" charset="0"/>
              </a:rPr>
              <a:t>資料</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已經</a:t>
            </a:r>
            <a:r>
              <a:rPr lang="zh-CHT" altLang="zh-CHT" dirty="0">
                <a:latin typeface="微軟正黑體" charset="0"/>
                <a:ea typeface="微軟正黑體" charset="0"/>
                <a:cs typeface="微軟正黑體" charset="0"/>
              </a:rPr>
              <a:t>改變了各大音樂排行榜判斷熱門音樂曲目的</a:t>
            </a:r>
            <a:r>
              <a:rPr lang="zh-CHT" altLang="zh-CHT" dirty="0" smtClean="0">
                <a:latin typeface="微軟正黑體" charset="0"/>
                <a:ea typeface="微軟正黑體" charset="0"/>
                <a:cs typeface="微軟正黑體" charset="0"/>
              </a:rPr>
              <a:t>演算法</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甚至</a:t>
            </a:r>
            <a:r>
              <a:rPr lang="zh-CHT" altLang="zh-CHT" dirty="0">
                <a:latin typeface="微軟正黑體" charset="0"/>
                <a:ea typeface="微軟正黑體" charset="0"/>
                <a:cs typeface="微軟正黑體" charset="0"/>
              </a:rPr>
              <a:t>改變了音樂產業的行銷與營運方式</a:t>
            </a:r>
            <a:r>
              <a:rPr lang="zh-CHT" altLang="zh-CHT" dirty="0">
                <a:latin typeface="微軟正黑體" charset="0"/>
                <a:ea typeface="微軟正黑體" charset="0"/>
                <a:cs typeface="微軟正黑體" charset="0"/>
              </a:rPr>
              <a:t> </a:t>
            </a:r>
            <a:endParaRPr lang="zh-CHT" altLang="en-US" dirty="0" smtClean="0">
              <a:latin typeface="微軟正黑體" charset="0"/>
              <a:ea typeface="微軟正黑體" charset="0"/>
              <a:cs typeface="微軟正黑體" charset="0"/>
            </a:endParaRPr>
          </a:p>
          <a:p>
            <a:pPr>
              <a:lnSpc>
                <a:spcPct val="150000"/>
              </a:lnSpc>
            </a:pPr>
            <a:r>
              <a:rPr lang="zh-CHT" altLang="zh-CHT" dirty="0">
                <a:latin typeface="微軟正黑體" charset="0"/>
                <a:ea typeface="微軟正黑體" charset="0"/>
                <a:cs typeface="微軟正黑體" charset="0"/>
              </a:rPr>
              <a:t>美國指標性的音樂雜誌</a:t>
            </a:r>
            <a:r>
              <a:rPr lang="zh-CHT" altLang="zh-CHT" dirty="0" smtClean="0">
                <a:latin typeface="微軟正黑體" charset="0"/>
                <a:ea typeface="微軟正黑體" charset="0"/>
                <a:cs typeface="微軟正黑體" charset="0"/>
              </a:rPr>
              <a:t>告示牌</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改變</a:t>
            </a:r>
            <a:r>
              <a:rPr lang="zh-CHT" altLang="zh-CHT" dirty="0">
                <a:latin typeface="微軟正黑體" charset="0"/>
                <a:ea typeface="微軟正黑體" charset="0"/>
                <a:cs typeface="微軟正黑體" charset="0"/>
              </a:rPr>
              <a:t>過去只統計唱片銷售數字及廣播播放次數決定排行榜</a:t>
            </a:r>
            <a:r>
              <a:rPr lang="zh-CHT" altLang="zh-CHT" dirty="0" smtClean="0">
                <a:latin typeface="微軟正黑體" charset="0"/>
                <a:ea typeface="微軟正黑體" charset="0"/>
                <a:cs typeface="微軟正黑體" charset="0"/>
              </a:rPr>
              <a:t>順序</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他們</a:t>
            </a:r>
            <a:r>
              <a:rPr lang="zh-CHT" altLang="zh-CHT" dirty="0">
                <a:latin typeface="微軟正黑體" charset="0"/>
                <a:ea typeface="微軟正黑體" charset="0"/>
                <a:cs typeface="微軟正黑體" charset="0"/>
              </a:rPr>
              <a:t>開始加入網入社群網路與串流</a:t>
            </a:r>
            <a:r>
              <a:rPr lang="zh-CHT" altLang="zh-CHT" dirty="0" smtClean="0">
                <a:latin typeface="微軟正黑體" charset="0"/>
                <a:ea typeface="微軟正黑體" charset="0"/>
                <a:cs typeface="微軟正黑體" charset="0"/>
              </a:rPr>
              <a:t>媒體上</a:t>
            </a:r>
            <a:r>
              <a:rPr lang="zh-CHT" altLang="zh-CHT" dirty="0">
                <a:latin typeface="微軟正黑體" charset="0"/>
                <a:ea typeface="微軟正黑體" charset="0"/>
                <a:cs typeface="微軟正黑體" charset="0"/>
              </a:rPr>
              <a:t>龐大的使用者播放</a:t>
            </a:r>
            <a:r>
              <a:rPr lang="zh-CHT" altLang="zh-CHT" dirty="0" smtClean="0">
                <a:latin typeface="微軟正黑體" charset="0"/>
                <a:ea typeface="微軟正黑體" charset="0"/>
                <a:cs typeface="微軟正黑體" charset="0"/>
              </a:rPr>
              <a:t>資料</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改變</a:t>
            </a:r>
            <a:r>
              <a:rPr lang="zh-CHT" altLang="zh-CHT" dirty="0">
                <a:latin typeface="微軟正黑體" charset="0"/>
                <a:ea typeface="微軟正黑體" charset="0"/>
                <a:cs typeface="微軟正黑體" charset="0"/>
              </a:rPr>
              <a:t>排名的</a:t>
            </a:r>
            <a:r>
              <a:rPr lang="zh-CHT" altLang="zh-CHT" dirty="0" smtClean="0">
                <a:latin typeface="微軟正黑體" charset="0"/>
                <a:ea typeface="微軟正黑體" charset="0"/>
                <a:cs typeface="微軟正黑體" charset="0"/>
              </a:rPr>
              <a:t>演算法</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已</a:t>
            </a:r>
            <a:r>
              <a:rPr lang="zh-CHT" altLang="zh-CHT" dirty="0">
                <a:latin typeface="微軟正黑體" charset="0"/>
                <a:ea typeface="微軟正黑體" charset="0"/>
                <a:cs typeface="微軟正黑體" charset="0"/>
              </a:rPr>
              <a:t>找到真正的「金曲</a:t>
            </a:r>
            <a:r>
              <a:rPr lang="zh-CHT" altLang="zh-CHT" dirty="0" smtClean="0">
                <a:latin typeface="微軟正黑體" charset="0"/>
                <a:ea typeface="微軟正黑體" charset="0"/>
                <a:cs typeface="微軟正黑體" charset="0"/>
              </a:rPr>
              <a:t>」</a:t>
            </a:r>
            <a:r>
              <a:rPr lang="zh-CHT" altLang="en-US" dirty="0" smtClean="0">
                <a:latin typeface="微軟正黑體" charset="0"/>
                <a:ea typeface="微軟正黑體" charset="0"/>
                <a:cs typeface="微軟正黑體" charset="0"/>
              </a:rPr>
              <a:t>。</a:t>
            </a:r>
            <a:endParaRPr kumimoji="1" lang="zh-CHT" altLang="en-US" dirty="0" smtClean="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3</a:t>
            </a:fld>
            <a:endParaRPr lang="en-US"/>
          </a:p>
        </p:txBody>
      </p:sp>
    </p:spTree>
    <p:extLst>
      <p:ext uri="{BB962C8B-B14F-4D97-AF65-F5344CB8AC3E}">
        <p14:creationId xmlns:p14="http://schemas.microsoft.com/office/powerpoint/2010/main" val="1155465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研究動機</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484310" y="1847632"/>
            <a:ext cx="10018713" cy="4508718"/>
          </a:xfrm>
        </p:spPr>
        <p:txBody>
          <a:bodyPr>
            <a:normAutofit fontScale="92500"/>
          </a:bodyPr>
          <a:lstStyle/>
          <a:p>
            <a:pPr>
              <a:lnSpc>
                <a:spcPct val="150000"/>
              </a:lnSpc>
            </a:pPr>
            <a:r>
              <a:rPr lang="zh-CHT" altLang="en-US" dirty="0">
                <a:latin typeface="微軟正黑體" charset="0"/>
                <a:ea typeface="微軟正黑體" charset="0"/>
                <a:cs typeface="微軟正黑體" charset="0"/>
              </a:rPr>
              <a:t>根據文化部</a:t>
            </a:r>
            <a:r>
              <a:rPr lang="zh-CHT" altLang="en-US" dirty="0" smtClean="0">
                <a:latin typeface="微軟正黑體" charset="0"/>
                <a:ea typeface="微軟正黑體" charset="0"/>
                <a:cs typeface="微軟正黑體" charset="0"/>
              </a:rPr>
              <a:t>統計，我國</a:t>
            </a:r>
            <a:r>
              <a:rPr lang="zh-CHT" altLang="en-US" dirty="0">
                <a:latin typeface="微軟正黑體" charset="0"/>
                <a:ea typeface="微軟正黑體" charset="0"/>
                <a:cs typeface="微軟正黑體" charset="0"/>
              </a:rPr>
              <a:t>有聲出版業民國 </a:t>
            </a:r>
            <a:r>
              <a:rPr lang="en-US" altLang="zh-CHT" dirty="0">
                <a:latin typeface="微軟正黑體" charset="0"/>
                <a:ea typeface="微軟正黑體" charset="0"/>
                <a:cs typeface="微軟正黑體" charset="0"/>
              </a:rPr>
              <a:t>101 </a:t>
            </a:r>
            <a:r>
              <a:rPr lang="zh-CHT" altLang="en-US" dirty="0">
                <a:latin typeface="微軟正黑體" charset="0"/>
                <a:ea typeface="微軟正黑體" charset="0"/>
                <a:cs typeface="微軟正黑體" charset="0"/>
              </a:rPr>
              <a:t>年所花費的營業</a:t>
            </a:r>
            <a:r>
              <a:rPr lang="zh-CHT" altLang="en-US" dirty="0" smtClean="0">
                <a:latin typeface="微軟正黑體" charset="0"/>
                <a:ea typeface="微軟正黑體" charset="0"/>
                <a:cs typeface="微軟正黑體" charset="0"/>
              </a:rPr>
              <a:t>成本，</a:t>
            </a:r>
            <a:r>
              <a:rPr lang="zh-CHT" altLang="en-US" dirty="0" smtClean="0">
                <a:latin typeface="微軟正黑體" charset="0"/>
                <a:ea typeface="微軟正黑體" charset="0"/>
                <a:cs typeface="微軟正黑體" charset="0"/>
              </a:rPr>
              <a:t>其中，</a:t>
            </a:r>
            <a:r>
              <a:rPr lang="zh-CHT" altLang="en-US" dirty="0" smtClean="0">
                <a:latin typeface="微軟正黑體" charset="0"/>
                <a:ea typeface="微軟正黑體" charset="0"/>
                <a:cs typeface="微軟正黑體" charset="0"/>
              </a:rPr>
              <a:t>以唱片製做</a:t>
            </a:r>
            <a:r>
              <a:rPr lang="zh-CHT" altLang="en-US" dirty="0">
                <a:latin typeface="微軟正黑體" charset="0"/>
                <a:ea typeface="微軟正黑體" charset="0"/>
                <a:cs typeface="微軟正黑體" charset="0"/>
              </a:rPr>
              <a:t>之費用最</a:t>
            </a:r>
            <a:r>
              <a:rPr lang="zh-CHT" altLang="en-US" dirty="0" smtClean="0">
                <a:latin typeface="微軟正黑體" charset="0"/>
                <a:ea typeface="微軟正黑體" charset="0"/>
                <a:cs typeface="微軟正黑體" charset="0"/>
              </a:rPr>
              <a:t>高，佔</a:t>
            </a:r>
            <a:r>
              <a:rPr lang="zh-CHT" altLang="en-US" dirty="0">
                <a:latin typeface="微軟正黑體" charset="0"/>
                <a:ea typeface="微軟正黑體" charset="0"/>
                <a:cs typeface="微軟正黑體" charset="0"/>
              </a:rPr>
              <a:t>整體營業支出之 </a:t>
            </a:r>
            <a:r>
              <a:rPr lang="en-US" altLang="zh-CHT" dirty="0">
                <a:latin typeface="微軟正黑體" charset="0"/>
                <a:ea typeface="微軟正黑體" charset="0"/>
                <a:cs typeface="微軟正黑體" charset="0"/>
              </a:rPr>
              <a:t>25.19%</a:t>
            </a:r>
            <a:r>
              <a:rPr lang="zh-CHT" altLang="en-US" dirty="0">
                <a:latin typeface="微軟正黑體" charset="0"/>
                <a:ea typeface="微軟正黑體" charset="0"/>
                <a:cs typeface="微軟正黑體" charset="0"/>
              </a:rPr>
              <a:t>。 </a:t>
            </a:r>
            <a:endParaRPr lang="zh-CHT" altLang="en-US" dirty="0" smtClean="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若在</a:t>
            </a:r>
            <a:r>
              <a:rPr lang="zh-CHT" altLang="en-US" dirty="0">
                <a:latin typeface="微軟正黑體" charset="0"/>
                <a:ea typeface="微軟正黑體" charset="0"/>
                <a:cs typeface="微軟正黑體" charset="0"/>
              </a:rPr>
              <a:t>製作</a:t>
            </a:r>
            <a:r>
              <a:rPr lang="zh-CHT" altLang="en-US" dirty="0" smtClean="0">
                <a:latin typeface="微軟正黑體" charset="0"/>
                <a:ea typeface="微軟正黑體" charset="0"/>
                <a:cs typeface="微軟正黑體" charset="0"/>
              </a:rPr>
              <a:t>階段</a:t>
            </a:r>
            <a:r>
              <a:rPr lang="zh-CHT" altLang="en-US" dirty="0" smtClean="0">
                <a:latin typeface="微軟正黑體" charset="0"/>
                <a:ea typeface="微軟正黑體" charset="0"/>
                <a:cs typeface="微軟正黑體" charset="0"/>
              </a:rPr>
              <a:t>掌握</a:t>
            </a:r>
            <a:r>
              <a:rPr lang="zh-CHT" altLang="en-US" dirty="0" smtClean="0">
                <a:latin typeface="微軟正黑體" charset="0"/>
                <a:ea typeface="微軟正黑體" charset="0"/>
                <a:cs typeface="微軟正黑體" charset="0"/>
              </a:rPr>
              <a:t>聽眾喜好，</a:t>
            </a:r>
            <a:r>
              <a:rPr lang="zh-CHT" altLang="en-US" dirty="0" smtClean="0">
                <a:latin typeface="微軟正黑體" charset="0"/>
                <a:ea typeface="微軟正黑體" charset="0"/>
                <a:cs typeface="微軟正黑體" charset="0"/>
              </a:rPr>
              <a:t>即可</a:t>
            </a:r>
            <a:r>
              <a:rPr lang="zh-CHT" altLang="en-US" dirty="0" smtClean="0">
                <a:latin typeface="微軟正黑體" charset="0"/>
                <a:ea typeface="微軟正黑體" charset="0"/>
                <a:cs typeface="微軟正黑體" charset="0"/>
              </a:rPr>
              <a:t>降低</a:t>
            </a:r>
            <a:r>
              <a:rPr lang="zh-CHT" altLang="en-US" dirty="0">
                <a:latin typeface="微軟正黑體" charset="0"/>
                <a:ea typeface="微軟正黑體" charset="0"/>
                <a:cs typeface="微軟正黑體" charset="0"/>
              </a:rPr>
              <a:t>音樂</a:t>
            </a:r>
            <a:r>
              <a:rPr lang="zh-CHT" altLang="en-US" dirty="0" smtClean="0">
                <a:latin typeface="微軟正黑體" charset="0"/>
                <a:ea typeface="微軟正黑體" charset="0"/>
                <a:cs typeface="微軟正黑體" charset="0"/>
              </a:rPr>
              <a:t>出版</a:t>
            </a:r>
            <a:r>
              <a:rPr lang="zh-CHT" altLang="en-US" dirty="0" smtClean="0">
                <a:latin typeface="微軟正黑體" charset="0"/>
                <a:ea typeface="微軟正黑體" charset="0"/>
                <a:cs typeface="微軟正黑體" charset="0"/>
              </a:rPr>
              <a:t>後</a:t>
            </a:r>
            <a:r>
              <a:rPr lang="zh-CHT" altLang="en-US" dirty="0" smtClean="0">
                <a:latin typeface="微軟正黑體" charset="0"/>
                <a:ea typeface="微軟正黑體" charset="0"/>
                <a:cs typeface="微軟正黑體" charset="0"/>
              </a:rPr>
              <a:t>銷售量</a:t>
            </a:r>
            <a:r>
              <a:rPr lang="zh-CHT" altLang="en-US" dirty="0">
                <a:latin typeface="微軟正黑體" charset="0"/>
                <a:ea typeface="微軟正黑體" charset="0"/>
                <a:cs typeface="微軟正黑體" charset="0"/>
              </a:rPr>
              <a:t>不佳</a:t>
            </a:r>
            <a:r>
              <a:rPr lang="zh-CHT" altLang="en-US" dirty="0" smtClean="0">
                <a:latin typeface="微軟正黑體" charset="0"/>
                <a:ea typeface="微軟正黑體" charset="0"/>
                <a:cs typeface="微軟正黑體" charset="0"/>
              </a:rPr>
              <a:t>之風險</a:t>
            </a:r>
            <a:r>
              <a:rPr lang="zh-CHT" altLang="en-US" dirty="0" smtClean="0">
                <a:latin typeface="微軟正黑體" charset="0"/>
                <a:ea typeface="微軟正黑體" charset="0"/>
                <a:cs typeface="微軟正黑體" charset="0"/>
              </a:rPr>
              <a:t>。</a:t>
            </a:r>
            <a:r>
              <a:rPr lang="en-US" altLang="zh-CHT" dirty="0" smtClean="0">
                <a:latin typeface="微軟正黑體" charset="0"/>
                <a:ea typeface="微軟正黑體" charset="0"/>
                <a:cs typeface="微軟正黑體" charset="0"/>
              </a:rPr>
              <a:t> </a:t>
            </a:r>
          </a:p>
          <a:p>
            <a:pPr>
              <a:lnSpc>
                <a:spcPct val="150000"/>
              </a:lnSpc>
            </a:pPr>
            <a:r>
              <a:rPr lang="zh-CHT" altLang="en-US" dirty="0">
                <a:latin typeface="微軟正黑體" charset="0"/>
                <a:ea typeface="微軟正黑體" charset="0"/>
                <a:cs typeface="微軟正黑體" charset="0"/>
              </a:rPr>
              <a:t>相較於銷售後才能知道的使用者播放數次等資料分析出的事後</a:t>
            </a:r>
            <a:r>
              <a:rPr lang="zh-CHT" altLang="en-US" dirty="0" smtClean="0">
                <a:latin typeface="微軟正黑體" charset="0"/>
                <a:ea typeface="微軟正黑體" charset="0"/>
                <a:cs typeface="微軟正黑體" charset="0"/>
              </a:rPr>
              <a:t>統計資料，具有</a:t>
            </a:r>
            <a:r>
              <a:rPr lang="zh-CHT" altLang="en-US" dirty="0">
                <a:latin typeface="微軟正黑體" charset="0"/>
                <a:ea typeface="微軟正黑體" charset="0"/>
                <a:cs typeface="微軟正黑體" charset="0"/>
              </a:rPr>
              <a:t>較高的價值 </a:t>
            </a:r>
            <a:r>
              <a:rPr lang="zh-CHT" altLang="en-US" dirty="0" smtClean="0">
                <a:latin typeface="微軟正黑體" charset="0"/>
                <a:ea typeface="微軟正黑體" charset="0"/>
                <a:cs typeface="微軟正黑體" charset="0"/>
              </a:rPr>
              <a:t>。</a:t>
            </a:r>
            <a:endParaRPr kumimoji="1" lang="zh-CHT" altLang="en-US" dirty="0" smtClean="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4</a:t>
            </a:fld>
            <a:endParaRPr lang="en-US"/>
          </a:p>
        </p:txBody>
      </p:sp>
    </p:spTree>
    <p:extLst>
      <p:ext uri="{BB962C8B-B14F-4D97-AF65-F5344CB8AC3E}">
        <p14:creationId xmlns:p14="http://schemas.microsoft.com/office/powerpoint/2010/main" val="1992232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HT" altLang="zh-CHT" dirty="0"/>
              <a:t>台灣華語流行</a:t>
            </a:r>
            <a:r>
              <a:rPr lang="zh-CHT" altLang="zh-CHT" dirty="0" smtClean="0"/>
              <a:t>音樂</a:t>
            </a:r>
            <a:r>
              <a:rPr lang="en-US" altLang="zh-CHT" dirty="0" smtClean="0"/>
              <a:t>(</a:t>
            </a:r>
            <a:r>
              <a:rPr lang="en-US" altLang="zh-CHT" dirty="0" err="1"/>
              <a:t>Manddopop</a:t>
            </a:r>
            <a:r>
              <a:rPr lang="en-US" altLang="zh-CHT" dirty="0"/>
              <a:t>)</a:t>
            </a:r>
            <a:endParaRPr kumimoji="1" lang="zh-CHT" altLang="en-US" dirty="0"/>
          </a:p>
        </p:txBody>
      </p:sp>
      <p:sp>
        <p:nvSpPr>
          <p:cNvPr id="3" name="內容版面配置區 2"/>
          <p:cNvSpPr>
            <a:spLocks noGrp="1"/>
          </p:cNvSpPr>
          <p:nvPr>
            <p:ph idx="1"/>
          </p:nvPr>
        </p:nvSpPr>
        <p:spPr>
          <a:xfrm>
            <a:off x="1484311" y="2120078"/>
            <a:ext cx="10018713" cy="3747053"/>
          </a:xfrm>
        </p:spPr>
        <p:txBody>
          <a:bodyPr>
            <a:normAutofit fontScale="92500" lnSpcReduction="10000"/>
          </a:bodyPr>
          <a:lstStyle/>
          <a:p>
            <a:pPr>
              <a:lnSpc>
                <a:spcPct val="150000"/>
              </a:lnSpc>
            </a:pPr>
            <a:r>
              <a:rPr lang="zh-CHT" altLang="zh-CHT" b="1" dirty="0">
                <a:latin typeface="微軟正黑體" charset="0"/>
                <a:ea typeface="微軟正黑體" charset="0"/>
                <a:cs typeface="微軟正黑體" charset="0"/>
              </a:rPr>
              <a:t>台灣華語流行音樂</a:t>
            </a:r>
            <a:r>
              <a:rPr lang="zh-CHT" altLang="zh-CHT" dirty="0">
                <a:latin typeface="微軟正黑體" charset="0"/>
                <a:ea typeface="微軟正黑體" charset="0"/>
                <a:cs typeface="微軟正黑體" charset="0"/>
              </a:rPr>
              <a:t>泛指台灣流行音樂中以中文為主要演唱語言的流行音樂 </a:t>
            </a:r>
            <a:r>
              <a:rPr lang="zh-CHT" altLang="en-US" dirty="0" smtClean="0">
                <a:latin typeface="微軟正黑體" charset="0"/>
                <a:ea typeface="微軟正黑體" charset="0"/>
                <a:cs typeface="微軟正黑體" charset="0"/>
              </a:rPr>
              <a:t>。</a:t>
            </a:r>
          </a:p>
          <a:p>
            <a:pPr>
              <a:lnSpc>
                <a:spcPct val="150000"/>
              </a:lnSpc>
            </a:pPr>
            <a:r>
              <a:rPr lang="zh-CHT" altLang="en-US" dirty="0" smtClean="0">
                <a:latin typeface="微軟正黑體" charset="0"/>
                <a:ea typeface="微軟正黑體" charset="0"/>
                <a:cs typeface="微軟正黑體" charset="0"/>
              </a:rPr>
              <a:t>台灣流行音樂產業中，</a:t>
            </a:r>
            <a:r>
              <a:rPr lang="zh-CHT" altLang="zh-CHT" dirty="0" smtClean="0">
                <a:latin typeface="微軟正黑體" charset="0"/>
                <a:ea typeface="微軟正黑體" charset="0"/>
                <a:cs typeface="微軟正黑體" charset="0"/>
              </a:rPr>
              <a:t>數位</a:t>
            </a:r>
            <a:r>
              <a:rPr lang="zh-CHT" altLang="zh-CHT" dirty="0">
                <a:latin typeface="微軟正黑體" charset="0"/>
                <a:ea typeface="微軟正黑體" charset="0"/>
                <a:cs typeface="微軟正黑體" charset="0"/>
              </a:rPr>
              <a:t>音樂以及串流</a:t>
            </a:r>
            <a:r>
              <a:rPr lang="zh-CHT" altLang="zh-CHT" dirty="0" smtClean="0">
                <a:latin typeface="微軟正黑體" charset="0"/>
                <a:ea typeface="微軟正黑體" charset="0"/>
                <a:cs typeface="微軟正黑體" charset="0"/>
              </a:rPr>
              <a:t>音樂佔有</a:t>
            </a:r>
            <a:r>
              <a:rPr lang="zh-CHT" altLang="zh-CHT" dirty="0">
                <a:latin typeface="微軟正黑體" charset="0"/>
                <a:ea typeface="微軟正黑體" charset="0"/>
                <a:cs typeface="微軟正黑體" charset="0"/>
              </a:rPr>
              <a:t>重要</a:t>
            </a:r>
            <a:r>
              <a:rPr lang="zh-CHT" altLang="zh-CHT" dirty="0" smtClean="0">
                <a:latin typeface="微軟正黑體" charset="0"/>
                <a:ea typeface="微軟正黑體" charset="0"/>
                <a:cs typeface="微軟正黑體" charset="0"/>
              </a:rPr>
              <a:t>地位</a:t>
            </a:r>
            <a:r>
              <a:rPr lang="zh-CHT" altLang="en-US" dirty="0" smtClean="0">
                <a:latin typeface="微軟正黑體" charset="0"/>
                <a:ea typeface="微軟正黑體" charset="0"/>
                <a:cs typeface="微軟正黑體" charset="0"/>
              </a:rPr>
              <a:t>。</a:t>
            </a:r>
            <a:endParaRPr lang="zh-CHT" altLang="en-US" dirty="0" smtClean="0">
              <a:latin typeface="微軟正黑體" charset="0"/>
              <a:ea typeface="微軟正黑體" charset="0"/>
              <a:cs typeface="微軟正黑體" charset="0"/>
            </a:endParaRPr>
          </a:p>
          <a:p>
            <a:pPr>
              <a:lnSpc>
                <a:spcPct val="150000"/>
              </a:lnSpc>
            </a:pPr>
            <a:r>
              <a:rPr lang="zh-CHT" altLang="zh-CHT" dirty="0">
                <a:latin typeface="微軟正黑體" charset="0"/>
                <a:ea typeface="微軟正黑體" charset="0"/>
                <a:cs typeface="微軟正黑體" charset="0"/>
              </a:rPr>
              <a:t>為了解聽眾對於台灣華語流行音樂的</a:t>
            </a:r>
            <a:r>
              <a:rPr lang="zh-CHT" altLang="zh-CHT" dirty="0" smtClean="0">
                <a:latin typeface="微軟正黑體" charset="0"/>
                <a:ea typeface="微軟正黑體" charset="0"/>
                <a:cs typeface="微軟正黑體" charset="0"/>
              </a:rPr>
              <a:t>喜好</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本</a:t>
            </a:r>
            <a:r>
              <a:rPr lang="zh-CHT" altLang="zh-CHT" dirty="0">
                <a:latin typeface="微軟正黑體" charset="0"/>
                <a:ea typeface="微軟正黑體" charset="0"/>
                <a:cs typeface="微軟正黑體" charset="0"/>
              </a:rPr>
              <a:t>研究將採用台灣指標性的線上串流音樂平台</a:t>
            </a:r>
            <a:r>
              <a:rPr lang="en-US" altLang="zh-CHT" dirty="0">
                <a:latin typeface="微軟正黑體" charset="0"/>
                <a:ea typeface="微軟正黑體" charset="0"/>
                <a:cs typeface="微軟正黑體" charset="0"/>
              </a:rPr>
              <a:t>KKBOX</a:t>
            </a:r>
            <a:r>
              <a:rPr lang="zh-CHT" altLang="zh-CHT" dirty="0">
                <a:latin typeface="微軟正黑體" charset="0"/>
                <a:ea typeface="微軟正黑體" charset="0"/>
                <a:cs typeface="微軟正黑體" charset="0"/>
              </a:rPr>
              <a:t>提供之音樂相關資料作為主要的資料搜集來源</a:t>
            </a:r>
            <a:r>
              <a:rPr lang="zh-CHT" altLang="zh-CHT" dirty="0" smtClean="0">
                <a:latin typeface="微軟正黑體" charset="0"/>
                <a:ea typeface="微軟正黑體" charset="0"/>
                <a:cs typeface="微軟正黑體" charset="0"/>
              </a:rPr>
              <a:t>。</a:t>
            </a:r>
            <a:endParaRPr lang="zh-CHT" altLang="zh-CHT"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5</a:t>
            </a:fld>
            <a:endParaRPr lang="en-US"/>
          </a:p>
        </p:txBody>
      </p:sp>
    </p:spTree>
    <p:extLst>
      <p:ext uri="{BB962C8B-B14F-4D97-AF65-F5344CB8AC3E}">
        <p14:creationId xmlns:p14="http://schemas.microsoft.com/office/powerpoint/2010/main" val="868740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研究目的</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484310" y="1749287"/>
            <a:ext cx="10204107" cy="4823791"/>
          </a:xfrm>
        </p:spPr>
        <p:txBody>
          <a:bodyPr>
            <a:noAutofit/>
          </a:bodyPr>
          <a:lstStyle/>
          <a:p>
            <a:pPr>
              <a:lnSpc>
                <a:spcPct val="170000"/>
              </a:lnSpc>
            </a:pPr>
            <a:r>
              <a:rPr lang="zh-CHT" altLang="zh-CHT" sz="2400" dirty="0" smtClean="0">
                <a:latin typeface="微軟正黑體" charset="0"/>
                <a:ea typeface="微軟正黑體" charset="0"/>
                <a:cs typeface="微軟正黑體" charset="0"/>
              </a:rPr>
              <a:t>製作</a:t>
            </a:r>
            <a:r>
              <a:rPr lang="zh-CHT" altLang="zh-CHT" sz="2400" dirty="0">
                <a:latin typeface="微軟正黑體" charset="0"/>
                <a:ea typeface="微軟正黑體" charset="0"/>
                <a:cs typeface="微軟正黑體" charset="0"/>
              </a:rPr>
              <a:t>費用在台灣流行音樂產業的營業成本中所佔的比例之</a:t>
            </a:r>
            <a:r>
              <a:rPr lang="zh-CHT" altLang="zh-CHT" sz="2400" dirty="0" smtClean="0">
                <a:latin typeface="微軟正黑體" charset="0"/>
                <a:ea typeface="微軟正黑體" charset="0"/>
                <a:cs typeface="微軟正黑體" charset="0"/>
              </a:rPr>
              <a:t>重</a:t>
            </a:r>
            <a:r>
              <a:rPr lang="zh-CHT" altLang="en-US" sz="2400" dirty="0" smtClean="0">
                <a:latin typeface="微軟正黑體" charset="0"/>
                <a:ea typeface="微軟正黑體" charset="0"/>
                <a:cs typeface="微軟正黑體" charset="0"/>
              </a:rPr>
              <a:t>，</a:t>
            </a:r>
            <a:r>
              <a:rPr lang="zh-CHT" altLang="zh-CHT" sz="2400" dirty="0" smtClean="0">
                <a:latin typeface="微軟正黑體" charset="0"/>
                <a:ea typeface="微軟正黑體" charset="0"/>
                <a:cs typeface="微軟正黑體" charset="0"/>
              </a:rPr>
              <a:t>若能</a:t>
            </a:r>
            <a:r>
              <a:rPr lang="zh-CHT" altLang="en-US" sz="2400" dirty="0" smtClean="0">
                <a:latin typeface="微軟正黑體" charset="0"/>
                <a:ea typeface="微軟正黑體" charset="0"/>
                <a:cs typeface="微軟正黑體" charset="0"/>
              </a:rPr>
              <a:t>掌握</a:t>
            </a:r>
            <a:r>
              <a:rPr lang="zh-CHT" altLang="zh-CHT" sz="2400" dirty="0" smtClean="0">
                <a:latin typeface="微軟正黑體" charset="0"/>
                <a:ea typeface="微軟正黑體" charset="0"/>
                <a:cs typeface="微軟正黑體" charset="0"/>
              </a:rPr>
              <a:t>聽眾喜好</a:t>
            </a:r>
            <a:r>
              <a:rPr lang="zh-CHT" altLang="en-US" sz="2400" dirty="0" smtClean="0">
                <a:latin typeface="微軟正黑體" charset="0"/>
                <a:ea typeface="微軟正黑體" charset="0"/>
                <a:cs typeface="微軟正黑體" charset="0"/>
              </a:rPr>
              <a:t>，</a:t>
            </a:r>
            <a:r>
              <a:rPr lang="zh-CHT" altLang="zh-CHT" sz="2400" dirty="0" smtClean="0">
                <a:latin typeface="微軟正黑體" charset="0"/>
                <a:ea typeface="微軟正黑體" charset="0"/>
                <a:cs typeface="微軟正黑體" charset="0"/>
              </a:rPr>
              <a:t>製作</a:t>
            </a:r>
            <a:r>
              <a:rPr lang="zh-CHT" altLang="zh-CHT" sz="2400" dirty="0">
                <a:latin typeface="微軟正黑體" charset="0"/>
                <a:ea typeface="微軟正黑體" charset="0"/>
                <a:cs typeface="微軟正黑體" charset="0"/>
              </a:rPr>
              <a:t>符合</a:t>
            </a:r>
            <a:r>
              <a:rPr lang="zh-CHT" altLang="zh-CHT" sz="2400" dirty="0" smtClean="0">
                <a:latin typeface="微軟正黑體" charset="0"/>
                <a:ea typeface="微軟正黑體" charset="0"/>
                <a:cs typeface="微軟正黑體" charset="0"/>
              </a:rPr>
              <a:t>聽眾</a:t>
            </a:r>
            <a:r>
              <a:rPr lang="zh-CHT" altLang="en-US" sz="2400" dirty="0" smtClean="0">
                <a:latin typeface="微軟正黑體" charset="0"/>
                <a:ea typeface="微軟正黑體" charset="0"/>
                <a:cs typeface="微軟正黑體" charset="0"/>
              </a:rPr>
              <a:t>口味</a:t>
            </a:r>
            <a:r>
              <a:rPr lang="zh-CHT" altLang="zh-CHT" sz="2400" dirty="0" smtClean="0">
                <a:latin typeface="微軟正黑體" charset="0"/>
                <a:ea typeface="微軟正黑體" charset="0"/>
                <a:cs typeface="微軟正黑體" charset="0"/>
              </a:rPr>
              <a:t>的音樂</a:t>
            </a:r>
            <a:r>
              <a:rPr lang="zh-CHT" altLang="en-US" sz="2400" dirty="0" smtClean="0">
                <a:latin typeface="微軟正黑體" charset="0"/>
                <a:ea typeface="微軟正黑體" charset="0"/>
                <a:cs typeface="微軟正黑體" charset="0"/>
              </a:rPr>
              <a:t>，</a:t>
            </a:r>
            <a:r>
              <a:rPr lang="zh-CHT" altLang="zh-CHT" sz="2400" dirty="0" smtClean="0">
                <a:latin typeface="微軟正黑體" charset="0"/>
                <a:ea typeface="微軟正黑體" charset="0"/>
                <a:cs typeface="微軟正黑體" charset="0"/>
              </a:rPr>
              <a:t>降低製作投資風險</a:t>
            </a:r>
            <a:r>
              <a:rPr lang="zh-CHT" altLang="en-US" sz="2400" dirty="0" smtClean="0">
                <a:latin typeface="微軟正黑體" charset="0"/>
                <a:ea typeface="微軟正黑體" charset="0"/>
                <a:cs typeface="微軟正黑體" charset="0"/>
              </a:rPr>
              <a:t>，</a:t>
            </a:r>
            <a:r>
              <a:rPr lang="zh-CHT" altLang="en-US" sz="2400" dirty="0" smtClean="0">
                <a:latin typeface="微軟正黑體" charset="0"/>
                <a:ea typeface="微軟正黑體" charset="0"/>
                <a:cs typeface="微軟正黑體" charset="0"/>
              </a:rPr>
              <a:t>將</a:t>
            </a:r>
            <a:r>
              <a:rPr lang="zh-CHT" altLang="zh-CHT" sz="2400" dirty="0" smtClean="0">
                <a:latin typeface="微軟正黑體" charset="0"/>
                <a:ea typeface="微軟正黑體" charset="0"/>
                <a:cs typeface="微軟正黑體" charset="0"/>
              </a:rPr>
              <a:t>為</a:t>
            </a:r>
            <a:r>
              <a:rPr lang="zh-CHT" altLang="zh-CHT" sz="2400" dirty="0">
                <a:latin typeface="微軟正黑體" charset="0"/>
                <a:ea typeface="微軟正黑體" charset="0"/>
                <a:cs typeface="微軟正黑體" charset="0"/>
              </a:rPr>
              <a:t>產業</a:t>
            </a:r>
            <a:r>
              <a:rPr lang="zh-CHT" altLang="zh-CHT" sz="2400" dirty="0" smtClean="0">
                <a:latin typeface="微軟正黑體" charset="0"/>
                <a:ea typeface="微軟正黑體" charset="0"/>
                <a:cs typeface="微軟正黑體" charset="0"/>
              </a:rPr>
              <a:t>帶來競爭</a:t>
            </a:r>
            <a:r>
              <a:rPr lang="zh-CHT" altLang="zh-CHT" sz="2400" dirty="0">
                <a:latin typeface="微軟正黑體" charset="0"/>
                <a:ea typeface="微軟正黑體" charset="0"/>
                <a:cs typeface="微軟正黑體" charset="0"/>
              </a:rPr>
              <a:t>優勢。</a:t>
            </a:r>
            <a:endParaRPr lang="zh-CHT" altLang="en-US" sz="2400" dirty="0" smtClean="0">
              <a:latin typeface="微軟正黑體" charset="0"/>
              <a:ea typeface="微軟正黑體" charset="0"/>
              <a:cs typeface="微軟正黑體" charset="0"/>
            </a:endParaRPr>
          </a:p>
          <a:p>
            <a:pPr>
              <a:lnSpc>
                <a:spcPct val="170000"/>
              </a:lnSpc>
            </a:pPr>
            <a:r>
              <a:rPr lang="zh-CHT" altLang="zh-CHT" sz="2400" dirty="0" smtClean="0">
                <a:latin typeface="微軟正黑體" charset="0"/>
                <a:ea typeface="微軟正黑體" charset="0"/>
                <a:cs typeface="微軟正黑體" charset="0"/>
              </a:rPr>
              <a:t>本</a:t>
            </a:r>
            <a:r>
              <a:rPr lang="zh-CHT" altLang="zh-CHT" sz="2400" dirty="0">
                <a:latin typeface="微軟正黑體" charset="0"/>
                <a:ea typeface="微軟正黑體" charset="0"/>
                <a:cs typeface="微軟正黑體" charset="0"/>
              </a:rPr>
              <a:t>研究目的是利用大數據</a:t>
            </a:r>
            <a:r>
              <a:rPr lang="zh-CHT" altLang="zh-CHT" sz="2400" dirty="0" smtClean="0">
                <a:latin typeface="微軟正黑體" charset="0"/>
                <a:ea typeface="微軟正黑體" charset="0"/>
                <a:cs typeface="微軟正黑體" charset="0"/>
              </a:rPr>
              <a:t>的</a:t>
            </a:r>
            <a:r>
              <a:rPr lang="zh-CHT" altLang="zh-CHT" sz="2400" dirty="0">
                <a:latin typeface="微軟正黑體" charset="0"/>
                <a:ea typeface="微軟正黑體" charset="0"/>
                <a:cs typeface="微軟正黑體" charset="0"/>
              </a:rPr>
              <a:t>群集分析</a:t>
            </a:r>
            <a:r>
              <a:rPr lang="zh-CHT" altLang="zh-CHT" sz="2400" dirty="0" smtClean="0">
                <a:latin typeface="微軟正黑體" charset="0"/>
                <a:ea typeface="微軟正黑體" charset="0"/>
                <a:cs typeface="微軟正黑體" charset="0"/>
              </a:rPr>
              <a:t>方法</a:t>
            </a:r>
            <a:r>
              <a:rPr lang="zh-CHT" altLang="en-US" sz="2400" dirty="0" smtClean="0">
                <a:latin typeface="微軟正黑體" charset="0"/>
                <a:ea typeface="微軟正黑體" charset="0"/>
                <a:cs typeface="微軟正黑體" charset="0"/>
              </a:rPr>
              <a:t>，</a:t>
            </a:r>
            <a:r>
              <a:rPr lang="zh-CHT" altLang="zh-CHT" sz="2400" dirty="0" smtClean="0">
                <a:latin typeface="微軟正黑體" charset="0"/>
                <a:ea typeface="微軟正黑體" charset="0"/>
                <a:cs typeface="微軟正黑體" charset="0"/>
              </a:rPr>
              <a:t>探討</a:t>
            </a:r>
            <a:r>
              <a:rPr lang="zh-CHT" altLang="zh-CHT" sz="2400" dirty="0">
                <a:latin typeface="微軟正黑體" charset="0"/>
                <a:ea typeface="微軟正黑體" charset="0"/>
                <a:cs typeface="微軟正黑體" charset="0"/>
              </a:rPr>
              <a:t>台灣華語流行音樂聽眾</a:t>
            </a:r>
            <a:r>
              <a:rPr lang="zh-CHT" altLang="zh-CHT" sz="2400" dirty="0" smtClean="0">
                <a:latin typeface="微軟正黑體" charset="0"/>
                <a:ea typeface="微軟正黑體" charset="0"/>
                <a:cs typeface="微軟正黑體" charset="0"/>
              </a:rPr>
              <a:t>喜好</a:t>
            </a:r>
            <a:r>
              <a:rPr lang="zh-CHT" altLang="en-US" sz="2400" dirty="0" smtClean="0">
                <a:latin typeface="微軟正黑體" charset="0"/>
                <a:ea typeface="微軟正黑體" charset="0"/>
                <a:cs typeface="微軟正黑體" charset="0"/>
              </a:rPr>
              <a:t>，</a:t>
            </a:r>
            <a:r>
              <a:rPr lang="zh-CHT" altLang="zh-CHT" sz="2400" dirty="0" smtClean="0">
                <a:latin typeface="微軟正黑體" charset="0"/>
                <a:ea typeface="微軟正黑體" charset="0"/>
                <a:cs typeface="微軟正黑體" charset="0"/>
              </a:rPr>
              <a:t>找出</a:t>
            </a:r>
            <a:r>
              <a:rPr lang="zh-CHT" altLang="zh-CHT" sz="2400" dirty="0">
                <a:latin typeface="微軟正黑體" charset="0"/>
                <a:ea typeface="微軟正黑體" charset="0"/>
                <a:cs typeface="微軟正黑體" charset="0"/>
              </a:rPr>
              <a:t>台灣華語流行音樂最熱門的和弦結構</a:t>
            </a:r>
            <a:r>
              <a:rPr lang="zh-CHT" altLang="en-US" sz="2400" dirty="0" smtClean="0">
                <a:latin typeface="微軟正黑體" charset="0"/>
                <a:ea typeface="微軟正黑體" charset="0"/>
                <a:cs typeface="微軟正黑體" charset="0"/>
              </a:rPr>
              <a:t>。</a:t>
            </a:r>
            <a:endParaRPr lang="zh-CHT" altLang="en-US" sz="2400" dirty="0" smtClean="0">
              <a:latin typeface="微軟正黑體" charset="0"/>
              <a:ea typeface="微軟正黑體" charset="0"/>
              <a:cs typeface="微軟正黑體" charset="0"/>
            </a:endParaRPr>
          </a:p>
          <a:p>
            <a:pPr>
              <a:lnSpc>
                <a:spcPct val="170000"/>
              </a:lnSpc>
            </a:pPr>
            <a:r>
              <a:rPr lang="zh-CHT" altLang="zh-CHT" sz="2400" dirty="0" smtClean="0">
                <a:latin typeface="微軟正黑體" charset="0"/>
                <a:ea typeface="微軟正黑體" charset="0"/>
                <a:cs typeface="微軟正黑體" charset="0"/>
              </a:rPr>
              <a:t>研究</a:t>
            </a:r>
            <a:r>
              <a:rPr lang="zh-CHT" altLang="zh-CHT" sz="2400" dirty="0">
                <a:latin typeface="微軟正黑體" charset="0"/>
                <a:ea typeface="微軟正黑體" charset="0"/>
                <a:cs typeface="微軟正黑體" charset="0"/>
              </a:rPr>
              <a:t>結果期望作為未來作曲</a:t>
            </a:r>
            <a:r>
              <a:rPr lang="zh-CHT" altLang="zh-CHT" sz="2400" dirty="0" smtClean="0">
                <a:latin typeface="微軟正黑體" charset="0"/>
                <a:ea typeface="微軟正黑體" charset="0"/>
                <a:cs typeface="微軟正黑體" charset="0"/>
              </a:rPr>
              <a:t>參考</a:t>
            </a:r>
            <a:r>
              <a:rPr lang="zh-CHT" altLang="en-US" sz="2400" dirty="0" smtClean="0">
                <a:latin typeface="微軟正黑體" charset="0"/>
                <a:ea typeface="微軟正黑體" charset="0"/>
                <a:cs typeface="微軟正黑體" charset="0"/>
              </a:rPr>
              <a:t>，</a:t>
            </a:r>
            <a:r>
              <a:rPr lang="zh-CHT" altLang="zh-CHT" sz="2400" dirty="0" smtClean="0">
                <a:latin typeface="微軟正黑體" charset="0"/>
                <a:ea typeface="微軟正黑體" charset="0"/>
                <a:cs typeface="微軟正黑體" charset="0"/>
              </a:rPr>
              <a:t>以</a:t>
            </a:r>
            <a:r>
              <a:rPr lang="zh-CHT" altLang="zh-CHT" sz="2400" dirty="0">
                <a:latin typeface="微軟正黑體" charset="0"/>
                <a:ea typeface="微軟正黑體" charset="0"/>
                <a:cs typeface="微軟正黑體" charset="0"/>
              </a:rPr>
              <a:t>降低音樂製作風險和提升競爭優勢</a:t>
            </a:r>
            <a:r>
              <a:rPr lang="zh-CHT" altLang="en-US" sz="2400" dirty="0" smtClean="0">
                <a:latin typeface="微軟正黑體" charset="0"/>
                <a:ea typeface="微軟正黑體" charset="0"/>
                <a:cs typeface="微軟正黑體" charset="0"/>
              </a:rPr>
              <a:t>。</a:t>
            </a:r>
            <a:endParaRPr kumimoji="1" lang="zh-CHT" altLang="en-US" sz="2400"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6</a:t>
            </a:fld>
            <a:endParaRPr lang="en-US"/>
          </a:p>
        </p:txBody>
      </p:sp>
    </p:spTree>
    <p:extLst>
      <p:ext uri="{BB962C8B-B14F-4D97-AF65-F5344CB8AC3E}">
        <p14:creationId xmlns:p14="http://schemas.microsoft.com/office/powerpoint/2010/main" val="1269833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研究流程目標</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807030" y="1524001"/>
            <a:ext cx="9695994" cy="4953000"/>
          </a:xfrm>
        </p:spPr>
        <p:txBody>
          <a:bodyPr>
            <a:normAutofit/>
          </a:bodyPr>
          <a:lstStyle/>
          <a:p>
            <a:pPr>
              <a:lnSpc>
                <a:spcPct val="150000"/>
              </a:lnSpc>
            </a:pPr>
            <a:r>
              <a:rPr lang="zh-CHT" altLang="en-US" dirty="0">
                <a:latin typeface="微軟正黑體" charset="0"/>
                <a:ea typeface="微軟正黑體" charset="0"/>
                <a:cs typeface="微軟正黑體" charset="0"/>
              </a:rPr>
              <a:t>運用台灣指標性的線上串流音樂平台</a:t>
            </a:r>
            <a:r>
              <a:rPr lang="en-US" altLang="zh-CHT" dirty="0" smtClean="0">
                <a:latin typeface="微軟正黑體" charset="0"/>
                <a:ea typeface="微軟正黑體" charset="0"/>
                <a:cs typeface="微軟正黑體" charset="0"/>
              </a:rPr>
              <a:t>KKBOX</a:t>
            </a:r>
            <a:r>
              <a:rPr lang="zh-CHT" altLang="en-US" dirty="0" smtClean="0">
                <a:latin typeface="微軟正黑體" charset="0"/>
                <a:ea typeface="微軟正黑體" charset="0"/>
                <a:cs typeface="微軟正黑體" charset="0"/>
              </a:rPr>
              <a:t>提供</a:t>
            </a:r>
            <a:r>
              <a:rPr lang="zh-CHT" altLang="en-US" dirty="0" smtClean="0">
                <a:latin typeface="微軟正黑體" charset="0"/>
                <a:ea typeface="微軟正黑體" charset="0"/>
                <a:cs typeface="微軟正黑體" charset="0"/>
              </a:rPr>
              <a:t>之</a:t>
            </a:r>
            <a:r>
              <a:rPr lang="zh-CHT" altLang="en-US" dirty="0">
                <a:latin typeface="微軟正黑體" charset="0"/>
                <a:ea typeface="微軟正黑體" charset="0"/>
                <a:cs typeface="微軟正黑體" charset="0"/>
              </a:rPr>
              <a:t>音樂相關</a:t>
            </a:r>
            <a:r>
              <a:rPr lang="zh-CHT" altLang="en-US" dirty="0" smtClean="0">
                <a:latin typeface="微軟正黑體" charset="0"/>
                <a:ea typeface="微軟正黑體" charset="0"/>
                <a:cs typeface="微軟正黑體" charset="0"/>
              </a:rPr>
              <a:t>資料，蒐 </a:t>
            </a:r>
            <a:r>
              <a:rPr lang="zh-CHT" altLang="en-US" dirty="0">
                <a:latin typeface="微軟正黑體" charset="0"/>
                <a:ea typeface="微軟正黑體" charset="0"/>
                <a:cs typeface="微軟正黑體" charset="0"/>
              </a:rPr>
              <a:t>集台灣華語流行音樂排行榜的相關</a:t>
            </a:r>
            <a:r>
              <a:rPr lang="zh-CHT" altLang="en-US" dirty="0" smtClean="0">
                <a:latin typeface="微軟正黑體" charset="0"/>
                <a:ea typeface="微軟正黑體" charset="0"/>
                <a:cs typeface="微軟正黑體" charset="0"/>
              </a:rPr>
              <a:t>資訊</a:t>
            </a:r>
            <a:r>
              <a:rPr lang="zh-CHT" altLang="en-US" dirty="0" smtClean="0">
                <a:latin typeface="微軟正黑體" charset="0"/>
                <a:ea typeface="微軟正黑體" charset="0"/>
                <a:cs typeface="微軟正黑體" charset="0"/>
              </a:rPr>
              <a:t>。</a:t>
            </a:r>
            <a:endParaRPr lang="zh-CHT" altLang="en-US" dirty="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藉由</a:t>
            </a:r>
            <a:r>
              <a:rPr lang="zh-CHT" altLang="en-US" dirty="0">
                <a:latin typeface="微軟正黑體" charset="0"/>
                <a:ea typeface="微軟正黑體" charset="0"/>
                <a:cs typeface="微軟正黑體" charset="0"/>
              </a:rPr>
              <a:t>線上音樂分析平台</a:t>
            </a:r>
            <a:r>
              <a:rPr lang="en-US" altLang="zh-CHT" dirty="0" err="1" smtClean="0">
                <a:latin typeface="微軟正黑體" charset="0"/>
                <a:ea typeface="微軟正黑體" charset="0"/>
                <a:cs typeface="微軟正黑體" charset="0"/>
              </a:rPr>
              <a:t>Songle.jp</a:t>
            </a:r>
            <a:r>
              <a:rPr lang="zh-CHT" altLang="en-US" dirty="0" smtClean="0">
                <a:latin typeface="微軟正黑體" charset="0"/>
                <a:ea typeface="微軟正黑體" charset="0"/>
                <a:cs typeface="微軟正黑體" charset="0"/>
              </a:rPr>
              <a:t>，</a:t>
            </a:r>
            <a:r>
              <a:rPr lang="zh-CHT" altLang="en-US" dirty="0" smtClean="0">
                <a:latin typeface="微軟正黑體" charset="0"/>
                <a:ea typeface="微軟正黑體" charset="0"/>
                <a:cs typeface="微軟正黑體" charset="0"/>
              </a:rPr>
              <a:t>將</a:t>
            </a:r>
            <a:r>
              <a:rPr lang="zh-CHT" altLang="en-US" dirty="0">
                <a:latin typeface="微軟正黑體" charset="0"/>
                <a:ea typeface="微軟正黑體" charset="0"/>
                <a:cs typeface="微軟正黑體" charset="0"/>
              </a:rPr>
              <a:t>非結構化音樂資料進行結構化的</a:t>
            </a:r>
            <a:r>
              <a:rPr lang="zh-CHT" altLang="en-US" dirty="0" smtClean="0">
                <a:latin typeface="微軟正黑體" charset="0"/>
                <a:ea typeface="微軟正黑體" charset="0"/>
                <a:cs typeface="微軟正黑體" charset="0"/>
              </a:rPr>
              <a:t>轉換，分析</a:t>
            </a:r>
            <a:r>
              <a:rPr lang="zh-CHT" altLang="en-US" dirty="0">
                <a:latin typeface="微軟正黑體" charset="0"/>
                <a:ea typeface="微軟正黑體" charset="0"/>
                <a:cs typeface="微軟正黑體" charset="0"/>
              </a:rPr>
              <a:t>熱門樂曲的音樂</a:t>
            </a:r>
            <a:r>
              <a:rPr lang="zh-CHT" altLang="en-US" dirty="0" smtClean="0">
                <a:latin typeface="微軟正黑體" charset="0"/>
                <a:ea typeface="微軟正黑體" charset="0"/>
                <a:cs typeface="微軟正黑體" charset="0"/>
              </a:rPr>
              <a:t>結構</a:t>
            </a:r>
            <a:r>
              <a:rPr lang="zh-CHT" altLang="en-US" dirty="0" smtClean="0">
                <a:latin typeface="微軟正黑體" charset="0"/>
                <a:ea typeface="微軟正黑體" charset="0"/>
                <a:cs typeface="微軟正黑體" charset="0"/>
              </a:rPr>
              <a:t>。</a:t>
            </a:r>
            <a:endParaRPr lang="zh-CHT" altLang="en-US" dirty="0" smtClean="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利用</a:t>
            </a:r>
            <a:r>
              <a:rPr lang="zh-CHT" altLang="en-US" dirty="0">
                <a:latin typeface="微軟正黑體" charset="0"/>
                <a:ea typeface="微軟正黑體" charset="0"/>
                <a:cs typeface="微軟正黑體" charset="0"/>
              </a:rPr>
              <a:t>大數據常用的群集分析之</a:t>
            </a:r>
            <a:r>
              <a:rPr lang="zh-CHT" altLang="en-US" dirty="0" smtClean="0">
                <a:latin typeface="微軟正黑體" charset="0"/>
                <a:ea typeface="微軟正黑體" charset="0"/>
                <a:cs typeface="微軟正黑體" charset="0"/>
              </a:rPr>
              <a:t>方法</a:t>
            </a:r>
            <a:r>
              <a:rPr lang="zh-CHT" altLang="en-US" dirty="0" smtClean="0">
                <a:latin typeface="微軟正黑體" charset="0"/>
                <a:ea typeface="微軟正黑體" charset="0"/>
                <a:cs typeface="微軟正黑體" charset="0"/>
              </a:rPr>
              <a:t>，</a:t>
            </a:r>
            <a:r>
              <a:rPr lang="zh-CHT" altLang="en-US" dirty="0" smtClean="0">
                <a:latin typeface="微軟正黑體" charset="0"/>
                <a:ea typeface="微軟正黑體" charset="0"/>
                <a:cs typeface="微軟正黑體" charset="0"/>
              </a:rPr>
              <a:t>找出台灣</a:t>
            </a:r>
            <a:r>
              <a:rPr lang="zh-CHT" altLang="en-US" dirty="0">
                <a:latin typeface="微軟正黑體" charset="0"/>
                <a:ea typeface="微軟正黑體" charset="0"/>
                <a:cs typeface="微軟正黑體" charset="0"/>
              </a:rPr>
              <a:t>華語流行音樂</a:t>
            </a:r>
            <a:r>
              <a:rPr lang="zh-CHT" altLang="en-US" dirty="0" smtClean="0">
                <a:latin typeface="微軟正黑體" charset="0"/>
                <a:ea typeface="微軟正黑體" charset="0"/>
                <a:cs typeface="微軟正黑體" charset="0"/>
              </a:rPr>
              <a:t>最熱門</a:t>
            </a:r>
            <a:r>
              <a:rPr lang="zh-CHT" altLang="en-US" dirty="0">
                <a:latin typeface="微軟正黑體" charset="0"/>
                <a:ea typeface="微軟正黑體" charset="0"/>
                <a:cs typeface="微軟正黑體" charset="0"/>
              </a:rPr>
              <a:t>的音樂和弦</a:t>
            </a:r>
            <a:r>
              <a:rPr lang="zh-CHT" altLang="en-US" dirty="0" smtClean="0">
                <a:latin typeface="微軟正黑體" charset="0"/>
                <a:ea typeface="微軟正黑體" charset="0"/>
                <a:cs typeface="微軟正黑體" charset="0"/>
              </a:rPr>
              <a:t>結構</a:t>
            </a:r>
            <a:r>
              <a:rPr lang="zh-CHT" altLang="en-US" dirty="0" smtClean="0">
                <a:latin typeface="微軟正黑體" charset="0"/>
                <a:ea typeface="微軟正黑體" charset="0"/>
                <a:cs typeface="微軟正黑體" charset="0"/>
              </a:rPr>
              <a:t>，</a:t>
            </a:r>
            <a:r>
              <a:rPr lang="zh-CHT" altLang="en-US" dirty="0" smtClean="0">
                <a:latin typeface="微軟正黑體" charset="0"/>
                <a:ea typeface="微軟正黑體" charset="0"/>
                <a:cs typeface="微軟正黑體" charset="0"/>
              </a:rPr>
              <a:t>了解</a:t>
            </a:r>
            <a:r>
              <a:rPr lang="zh-CHT" altLang="en-US" dirty="0">
                <a:latin typeface="微軟正黑體" charset="0"/>
                <a:ea typeface="微軟正黑體" charset="0"/>
                <a:cs typeface="微軟正黑體" charset="0"/>
              </a:rPr>
              <a:t>聽眾</a:t>
            </a:r>
            <a:r>
              <a:rPr lang="zh-CHT" altLang="en-US" dirty="0" smtClean="0">
                <a:latin typeface="微軟正黑體" charset="0"/>
                <a:ea typeface="微軟正黑體" charset="0"/>
                <a:cs typeface="微軟正黑體" charset="0"/>
              </a:rPr>
              <a:t>喜好</a:t>
            </a:r>
            <a:r>
              <a:rPr lang="zh-CHT" altLang="en-US" dirty="0" smtClean="0">
                <a:latin typeface="微軟正黑體" charset="0"/>
                <a:ea typeface="微軟正黑體" charset="0"/>
                <a:cs typeface="微軟正黑體" charset="0"/>
              </a:rPr>
              <a:t>。</a:t>
            </a:r>
            <a:endParaRPr lang="zh-CHT" altLang="en-US" dirty="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以視覺化的方式呈現台灣華語流行音樂之熱門音樂和弦結構。 </a:t>
            </a:r>
            <a:endParaRPr lang="zh-CHT" altLang="en-US"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7</a:t>
            </a:fld>
            <a:endParaRPr lang="en-US"/>
          </a:p>
        </p:txBody>
      </p:sp>
    </p:spTree>
    <p:extLst>
      <p:ext uri="{BB962C8B-B14F-4D97-AF65-F5344CB8AC3E}">
        <p14:creationId xmlns:p14="http://schemas.microsoft.com/office/powerpoint/2010/main" val="21622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t>大數據</a:t>
            </a:r>
            <a:endParaRPr kumimoji="1" lang="zh-CHT" altLang="en-US" dirty="0"/>
          </a:p>
        </p:txBody>
      </p:sp>
      <p:sp>
        <p:nvSpPr>
          <p:cNvPr id="3" name="內容版面配置區 2"/>
          <p:cNvSpPr>
            <a:spLocks noGrp="1"/>
          </p:cNvSpPr>
          <p:nvPr>
            <p:ph idx="1"/>
          </p:nvPr>
        </p:nvSpPr>
        <p:spPr>
          <a:xfrm>
            <a:off x="1484310" y="2111829"/>
            <a:ext cx="10018713" cy="3321562"/>
          </a:xfrm>
        </p:spPr>
        <p:txBody>
          <a:bodyPr>
            <a:noAutofit/>
          </a:bodyPr>
          <a:lstStyle/>
          <a:p>
            <a:pPr>
              <a:lnSpc>
                <a:spcPct val="160000"/>
              </a:lnSpc>
            </a:pPr>
            <a:r>
              <a:rPr lang="zh-CHT" altLang="zh-CHT" dirty="0">
                <a:latin typeface="微軟正黑體" charset="0"/>
                <a:ea typeface="微軟正黑體" charset="0"/>
                <a:cs typeface="微軟正黑體" charset="0"/>
              </a:rPr>
              <a:t>大數據（</a:t>
            </a:r>
            <a:r>
              <a:rPr lang="en-US" altLang="zh-CHT" dirty="0">
                <a:latin typeface="微軟正黑體" charset="0"/>
                <a:ea typeface="微軟正黑體" charset="0"/>
                <a:cs typeface="微軟正黑體" charset="0"/>
              </a:rPr>
              <a:t>Big data</a:t>
            </a:r>
            <a:r>
              <a:rPr lang="zh-CHT" altLang="zh-CHT" dirty="0">
                <a:latin typeface="微軟正黑體" charset="0"/>
                <a:ea typeface="微軟正黑體" charset="0"/>
                <a:cs typeface="微軟正黑體" charset="0"/>
              </a:rPr>
              <a:t>）指的是以現有的科技難以處理的大量</a:t>
            </a:r>
            <a:r>
              <a:rPr lang="zh-CHT" altLang="zh-CHT" dirty="0" smtClean="0">
                <a:latin typeface="微軟正黑體" charset="0"/>
                <a:ea typeface="微軟正黑體" charset="0"/>
                <a:cs typeface="微軟正黑體" charset="0"/>
              </a:rPr>
              <a:t>資料</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資料</a:t>
            </a:r>
            <a:r>
              <a:rPr lang="zh-CHT" altLang="zh-CHT" dirty="0">
                <a:latin typeface="微軟正黑體" charset="0"/>
                <a:ea typeface="微軟正黑體" charset="0"/>
                <a:cs typeface="微軟正黑體" charset="0"/>
              </a:rPr>
              <a:t>的大小並沒有被</a:t>
            </a:r>
            <a:r>
              <a:rPr lang="zh-CHT" altLang="zh-CHT" dirty="0" smtClean="0">
                <a:latin typeface="微軟正黑體" charset="0"/>
                <a:ea typeface="微軟正黑體" charset="0"/>
                <a:cs typeface="微軟正黑體" charset="0"/>
              </a:rPr>
              <a:t>定義</a:t>
            </a:r>
            <a:r>
              <a:rPr lang="zh-CHT" altLang="en-US" dirty="0" smtClean="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而是</a:t>
            </a:r>
            <a:r>
              <a:rPr lang="zh-CHT" altLang="zh-CHT" dirty="0">
                <a:latin typeface="微軟正黑體" charset="0"/>
                <a:ea typeface="微軟正黑體" charset="0"/>
                <a:cs typeface="微軟正黑體" charset="0"/>
              </a:rPr>
              <a:t>依照當時的科技能力而定</a:t>
            </a:r>
            <a:r>
              <a:rPr lang="zh-CHT" altLang="zh-CHT" dirty="0" smtClean="0">
                <a:latin typeface="微軟正黑體" charset="0"/>
                <a:ea typeface="微軟正黑體" charset="0"/>
                <a:cs typeface="微軟正黑體" charset="0"/>
              </a:rPr>
              <a:t>；</a:t>
            </a:r>
            <a:endParaRPr lang="zh-CHT" altLang="en-US" dirty="0">
              <a:latin typeface="微軟正黑體" charset="0"/>
              <a:ea typeface="微軟正黑體" charset="0"/>
              <a:cs typeface="微軟正黑體" charset="0"/>
            </a:endParaRPr>
          </a:p>
          <a:p>
            <a:pPr>
              <a:lnSpc>
                <a:spcPct val="160000"/>
              </a:lnSpc>
            </a:pPr>
            <a:r>
              <a:rPr lang="zh-CHT" altLang="en-US" dirty="0" smtClean="0">
                <a:latin typeface="微軟正黑體" charset="0"/>
                <a:ea typeface="微軟正黑體" charset="0"/>
                <a:cs typeface="微軟正黑體" charset="0"/>
              </a:rPr>
              <a:t>大數據具</a:t>
            </a:r>
            <a:r>
              <a:rPr lang="en-US" altLang="zh-CHT" dirty="0" smtClean="0">
                <a:latin typeface="微軟正黑體" charset="0"/>
                <a:ea typeface="微軟正黑體" charset="0"/>
                <a:cs typeface="微軟正黑體" charset="0"/>
              </a:rPr>
              <a:t>4V</a:t>
            </a:r>
            <a:r>
              <a:rPr lang="zh-CHT" altLang="en-US" dirty="0" smtClean="0">
                <a:latin typeface="微軟正黑體" charset="0"/>
                <a:ea typeface="微軟正黑體" charset="0"/>
                <a:cs typeface="微軟正黑體" charset="0"/>
              </a:rPr>
              <a:t>特性：</a:t>
            </a:r>
            <a:r>
              <a:rPr lang="en-US" altLang="zh-CHT" b="1" dirty="0" smtClean="0"/>
              <a:t> </a:t>
            </a:r>
            <a:r>
              <a:rPr lang="en-US" altLang="zh-CHT" b="1" dirty="0"/>
              <a:t>Volume</a:t>
            </a:r>
            <a:r>
              <a:rPr lang="zh-CHT" altLang="zh-CHT" b="1" dirty="0"/>
              <a:t>（大量</a:t>
            </a:r>
            <a:r>
              <a:rPr lang="zh-CHT" altLang="zh-CHT" b="1" dirty="0" smtClean="0"/>
              <a:t>）</a:t>
            </a:r>
            <a:r>
              <a:rPr lang="zh-CHT" altLang="en-US" b="1" dirty="0" smtClean="0"/>
              <a:t>、</a:t>
            </a:r>
            <a:r>
              <a:rPr lang="en-US" altLang="zh-CHT" b="1" dirty="0"/>
              <a:t> Velocity</a:t>
            </a:r>
            <a:r>
              <a:rPr lang="zh-CHT" altLang="zh-CHT" b="1" dirty="0"/>
              <a:t>（快速）</a:t>
            </a:r>
            <a:r>
              <a:rPr lang="zh-CHT" altLang="zh-CHT" dirty="0"/>
              <a:t> </a:t>
            </a:r>
            <a:r>
              <a:rPr lang="zh-CHT" altLang="en-US" dirty="0" smtClean="0"/>
              <a:t>、</a:t>
            </a:r>
            <a:r>
              <a:rPr lang="en-US" altLang="zh-CHT" b="1" dirty="0"/>
              <a:t> Variety</a:t>
            </a:r>
            <a:r>
              <a:rPr lang="zh-CHT" altLang="zh-CHT" b="1" dirty="0"/>
              <a:t>（多樣性</a:t>
            </a:r>
            <a:r>
              <a:rPr lang="zh-CHT" altLang="zh-CHT" b="1" dirty="0" smtClean="0"/>
              <a:t>）</a:t>
            </a:r>
            <a:r>
              <a:rPr lang="zh-CHT" altLang="en-US" dirty="0" smtClean="0"/>
              <a:t>、</a:t>
            </a:r>
            <a:r>
              <a:rPr lang="en-US" altLang="zh-CHT" b="1" dirty="0" smtClean="0"/>
              <a:t> </a:t>
            </a:r>
            <a:r>
              <a:rPr lang="en-US" altLang="zh-CHT" b="1" dirty="0"/>
              <a:t>Veracity</a:t>
            </a:r>
            <a:r>
              <a:rPr lang="zh-CHT" altLang="zh-CHT" b="1" dirty="0"/>
              <a:t>（真實性</a:t>
            </a:r>
            <a:r>
              <a:rPr lang="zh-CHT" altLang="zh-CHT" b="1" dirty="0" smtClean="0"/>
              <a:t>）</a:t>
            </a:r>
            <a:endParaRPr lang="zh-CHT" altLang="en-US" sz="2400" b="1" dirty="0" smtClean="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8</a:t>
            </a:fld>
            <a:endParaRPr lang="en-US"/>
          </a:p>
        </p:txBody>
      </p:sp>
    </p:spTree>
    <p:extLst>
      <p:ext uri="{BB962C8B-B14F-4D97-AF65-F5344CB8AC3E}">
        <p14:creationId xmlns:p14="http://schemas.microsoft.com/office/powerpoint/2010/main" val="2065542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t>大數據</a:t>
            </a:r>
            <a:endParaRPr kumimoji="1" lang="zh-CHT" altLang="en-US" dirty="0"/>
          </a:p>
        </p:txBody>
      </p:sp>
      <p:sp>
        <p:nvSpPr>
          <p:cNvPr id="3" name="內容版面配置區 2"/>
          <p:cNvSpPr>
            <a:spLocks noGrp="1"/>
          </p:cNvSpPr>
          <p:nvPr>
            <p:ph idx="1"/>
          </p:nvPr>
        </p:nvSpPr>
        <p:spPr>
          <a:xfrm>
            <a:off x="1484310" y="2111829"/>
            <a:ext cx="10018713" cy="3560101"/>
          </a:xfrm>
        </p:spPr>
        <p:txBody>
          <a:bodyPr>
            <a:noAutofit/>
          </a:bodyPr>
          <a:lstStyle/>
          <a:p>
            <a:pPr>
              <a:lnSpc>
                <a:spcPct val="160000"/>
              </a:lnSpc>
            </a:pPr>
            <a:r>
              <a:rPr lang="zh-CHT" altLang="zh-CHT" dirty="0" smtClean="0">
                <a:latin typeface="微軟正黑體" charset="0"/>
                <a:ea typeface="微軟正黑體" charset="0"/>
                <a:cs typeface="微軟正黑體" charset="0"/>
              </a:rPr>
              <a:t>大</a:t>
            </a:r>
            <a:r>
              <a:rPr lang="zh-CHT" altLang="zh-CHT" dirty="0">
                <a:latin typeface="微軟正黑體" charset="0"/>
                <a:ea typeface="微軟正黑體" charset="0"/>
                <a:cs typeface="微軟正黑體" charset="0"/>
              </a:rPr>
              <a:t>數據的資料類型可</a:t>
            </a:r>
            <a:r>
              <a:rPr lang="zh-CHT" altLang="zh-CHT" dirty="0" smtClean="0">
                <a:latin typeface="微軟正黑體" charset="0"/>
                <a:ea typeface="微軟正黑體" charset="0"/>
                <a:cs typeface="微軟正黑體" charset="0"/>
              </a:rPr>
              <a:t>分</a:t>
            </a:r>
            <a:r>
              <a:rPr lang="zh-CHT" altLang="en-US" dirty="0" smtClean="0">
                <a:latin typeface="微軟正黑體" charset="0"/>
                <a:ea typeface="微軟正黑體" charset="0"/>
                <a:cs typeface="微軟正黑體" charset="0"/>
              </a:rPr>
              <a:t>為</a:t>
            </a:r>
            <a:endParaRPr lang="zh-CHT" altLang="en-US" dirty="0" smtClean="0">
              <a:latin typeface="微軟正黑體" charset="0"/>
              <a:ea typeface="微軟正黑體" charset="0"/>
              <a:cs typeface="微軟正黑體" charset="0"/>
            </a:endParaRPr>
          </a:p>
          <a:p>
            <a:pPr lvl="1">
              <a:lnSpc>
                <a:spcPct val="160000"/>
              </a:lnSpc>
            </a:pPr>
            <a:r>
              <a:rPr lang="zh-CHT" altLang="zh-CHT" sz="2400" dirty="0" smtClean="0">
                <a:latin typeface="微軟正黑體" charset="0"/>
                <a:ea typeface="微軟正黑體" charset="0"/>
                <a:cs typeface="微軟正黑體" charset="0"/>
              </a:rPr>
              <a:t>結構化</a:t>
            </a:r>
            <a:r>
              <a:rPr lang="zh-CHT" altLang="zh-CHT" sz="2400" dirty="0">
                <a:latin typeface="微軟正黑體" charset="0"/>
                <a:ea typeface="微軟正黑體" charset="0"/>
                <a:cs typeface="微軟正黑體" charset="0"/>
              </a:rPr>
              <a:t>資料（即關聯式資料庫能夠容易處理之資料</a:t>
            </a:r>
            <a:r>
              <a:rPr lang="zh-CHT" altLang="zh-CHT" sz="2400" dirty="0" smtClean="0">
                <a:latin typeface="微軟正黑體" charset="0"/>
                <a:ea typeface="微軟正黑體" charset="0"/>
                <a:cs typeface="微軟正黑體" charset="0"/>
              </a:rPr>
              <a:t>類型</a:t>
            </a:r>
            <a:r>
              <a:rPr lang="zh-CHT" altLang="en-US" sz="2400" dirty="0" smtClean="0">
                <a:latin typeface="微軟正黑體" charset="0"/>
                <a:ea typeface="微軟正黑體" charset="0"/>
                <a:cs typeface="微軟正黑體" charset="0"/>
              </a:rPr>
              <a:t>，</a:t>
            </a:r>
            <a:r>
              <a:rPr lang="zh-CHT" altLang="zh-CHT" sz="2400" dirty="0" smtClean="0">
                <a:latin typeface="微軟正黑體" charset="0"/>
                <a:ea typeface="微軟正黑體" charset="0"/>
                <a:cs typeface="微軟正黑體" charset="0"/>
              </a:rPr>
              <a:t>如</a:t>
            </a:r>
            <a:r>
              <a:rPr lang="zh-CHT" altLang="zh-CHT" sz="2400" dirty="0">
                <a:latin typeface="微軟正黑體" charset="0"/>
                <a:ea typeface="微軟正黑體" charset="0"/>
                <a:cs typeface="微軟正黑體" charset="0"/>
              </a:rPr>
              <a:t>數值、字元字串、布林值等</a:t>
            </a:r>
            <a:r>
              <a:rPr lang="zh-CHT" altLang="zh-CHT" sz="2400" dirty="0" smtClean="0">
                <a:latin typeface="微軟正黑體" charset="0"/>
                <a:ea typeface="微軟正黑體" charset="0"/>
                <a:cs typeface="微軟正黑體" charset="0"/>
              </a:rPr>
              <a:t>）</a:t>
            </a:r>
            <a:endParaRPr lang="zh-CHT" altLang="en-US" sz="2400" dirty="0" smtClean="0">
              <a:latin typeface="微軟正黑體" charset="0"/>
              <a:ea typeface="微軟正黑體" charset="0"/>
              <a:cs typeface="微軟正黑體" charset="0"/>
            </a:endParaRPr>
          </a:p>
          <a:p>
            <a:pPr lvl="1">
              <a:lnSpc>
                <a:spcPct val="160000"/>
              </a:lnSpc>
            </a:pPr>
            <a:r>
              <a:rPr lang="zh-CHT" altLang="zh-CHT" sz="2400" b="1" dirty="0" smtClean="0">
                <a:latin typeface="微軟正黑體" charset="0"/>
                <a:ea typeface="微軟正黑體" charset="0"/>
                <a:cs typeface="微軟正黑體" charset="0"/>
              </a:rPr>
              <a:t>非</a:t>
            </a:r>
            <a:r>
              <a:rPr lang="zh-CHT" altLang="zh-CHT" sz="2400" b="1" dirty="0">
                <a:latin typeface="微軟正黑體" charset="0"/>
                <a:ea typeface="微軟正黑體" charset="0"/>
                <a:cs typeface="微軟正黑體" charset="0"/>
              </a:rPr>
              <a:t>結構化資料（即關聯式資料庫難以直接</a:t>
            </a:r>
            <a:r>
              <a:rPr lang="zh-CHT" altLang="zh-CHT" sz="2400" b="1" dirty="0" smtClean="0">
                <a:latin typeface="微軟正黑體" charset="0"/>
                <a:ea typeface="微軟正黑體" charset="0"/>
                <a:cs typeface="微軟正黑體" charset="0"/>
              </a:rPr>
              <a:t>處理之</a:t>
            </a:r>
            <a:r>
              <a:rPr lang="zh-CHT" altLang="en-US" sz="2400" b="1" dirty="0" smtClean="0">
                <a:latin typeface="微軟正黑體" charset="0"/>
                <a:ea typeface="微軟正黑體" charset="0"/>
                <a:cs typeface="微軟正黑體" charset="0"/>
              </a:rPr>
              <a:t>資</a:t>
            </a:r>
            <a:r>
              <a:rPr lang="zh-CHT" altLang="zh-CHT" sz="2400" b="1" dirty="0" smtClean="0">
                <a:latin typeface="微軟正黑體" charset="0"/>
                <a:ea typeface="微軟正黑體" charset="0"/>
                <a:cs typeface="微軟正黑體" charset="0"/>
              </a:rPr>
              <a:t>料型態</a:t>
            </a:r>
            <a:r>
              <a:rPr lang="zh-CHT" altLang="en-US" sz="2400" b="1" dirty="0" smtClean="0">
                <a:latin typeface="微軟正黑體" charset="0"/>
                <a:ea typeface="微軟正黑體" charset="0"/>
                <a:cs typeface="微軟正黑體" charset="0"/>
              </a:rPr>
              <a:t>，</a:t>
            </a:r>
            <a:r>
              <a:rPr lang="zh-CHT" altLang="zh-CHT" sz="2400" b="1" dirty="0" smtClean="0">
                <a:latin typeface="微軟正黑體" charset="0"/>
                <a:ea typeface="微軟正黑體" charset="0"/>
                <a:cs typeface="微軟正黑體" charset="0"/>
              </a:rPr>
              <a:t>如</a:t>
            </a:r>
            <a:r>
              <a:rPr lang="zh-CHT" altLang="zh-CHT" sz="2400" b="1" dirty="0">
                <a:latin typeface="微軟正黑體" charset="0"/>
                <a:ea typeface="微軟正黑體" charset="0"/>
                <a:cs typeface="微軟正黑體" charset="0"/>
              </a:rPr>
              <a:t>網頁、文件、多媒體等）</a:t>
            </a:r>
            <a:r>
              <a:rPr lang="zh-CHT" altLang="zh-CHT" sz="2400" b="1" dirty="0" smtClean="0">
                <a:latin typeface="微軟正黑體" charset="0"/>
                <a:ea typeface="微軟正黑體" charset="0"/>
                <a:cs typeface="微軟正黑體" charset="0"/>
              </a:rPr>
              <a:t>。</a:t>
            </a:r>
            <a:endParaRPr lang="zh-CHT" altLang="en-US" sz="2400" b="1" dirty="0" smtClean="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9</a:t>
            </a:fld>
            <a:endParaRPr lang="en-US"/>
          </a:p>
        </p:txBody>
      </p:sp>
    </p:spTree>
    <p:extLst>
      <p:ext uri="{BB962C8B-B14F-4D97-AF65-F5344CB8AC3E}">
        <p14:creationId xmlns:p14="http://schemas.microsoft.com/office/powerpoint/2010/main" val="174305058"/>
      </p:ext>
    </p:extLst>
  </p:cSld>
  <p:clrMapOvr>
    <a:masterClrMapping/>
  </p:clrMapOvr>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836</TotalTime>
  <Words>1841</Words>
  <Application>Microsoft Macintosh PowerPoint</Application>
  <PresentationFormat>寬螢幕</PresentationFormat>
  <Paragraphs>180</Paragraphs>
  <Slides>26</Slides>
  <Notes>9</Notes>
  <HiddenSlides>0</HiddenSlides>
  <MMClips>1</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26</vt:i4>
      </vt:variant>
    </vt:vector>
  </HeadingPairs>
  <TitlesOfParts>
    <vt:vector size="32" baseType="lpstr">
      <vt:lpstr>微軟正黑體</vt:lpstr>
      <vt:lpstr>新細明體</vt:lpstr>
      <vt:lpstr>Calibri</vt:lpstr>
      <vt:lpstr>Calibri Light</vt:lpstr>
      <vt:lpstr>Arial</vt:lpstr>
      <vt:lpstr>Office Theme</vt:lpstr>
      <vt:lpstr>從大數據到台灣華語流行音樂  熱門和弦結構分析  From Big Data to Taiwan Mandopop Music  Popular Chords Analysis</vt:lpstr>
      <vt:lpstr>研究緣起</vt:lpstr>
      <vt:lpstr>研究背景</vt:lpstr>
      <vt:lpstr>研究動機</vt:lpstr>
      <vt:lpstr>台灣華語流行音樂(Manddopop)</vt:lpstr>
      <vt:lpstr>研究目的</vt:lpstr>
      <vt:lpstr>研究流程目標</vt:lpstr>
      <vt:lpstr>大數據</vt:lpstr>
      <vt:lpstr>大數據</vt:lpstr>
      <vt:lpstr>大數據在音樂產業的應用</vt:lpstr>
      <vt:lpstr>大數據在音樂產業的應用</vt:lpstr>
      <vt:lpstr>大數據在音樂產業的應用</vt:lpstr>
      <vt:lpstr>大數據在音樂產業的應用</vt:lpstr>
      <vt:lpstr>音樂類型</vt:lpstr>
      <vt:lpstr>音樂結構</vt:lpstr>
      <vt:lpstr>線上音樂分析軟體-Songle.jp</vt:lpstr>
      <vt:lpstr>群集分析</vt:lpstr>
      <vt:lpstr>研究架構</vt:lpstr>
      <vt:lpstr>資料探索：音樂排行資料</vt:lpstr>
      <vt:lpstr>資料萃取：熱門華語流行歌曲</vt:lpstr>
      <vt:lpstr>資料轉換：音樂和弦結構</vt:lpstr>
      <vt:lpstr>分群分析：熱門和弦結構</vt:lpstr>
      <vt:lpstr>視覺化：熱門和弦結構</vt:lpstr>
      <vt:lpstr>系統開發環境及工具</vt:lpstr>
      <vt:lpstr>感謝聆聽 敬請指教</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從大數據到台灣華語流行音樂  熱門和弦結構分析  From Big Data to Taiwan Mandopop Music Popular Chords Analysis</dc:title>
  <dc:creator>Microsoft Office 使用者</dc:creator>
  <cp:lastModifiedBy>Microsoft Office 使用者</cp:lastModifiedBy>
  <cp:revision>54</cp:revision>
  <dcterms:created xsi:type="dcterms:W3CDTF">2015-03-26T02:32:12Z</dcterms:created>
  <dcterms:modified xsi:type="dcterms:W3CDTF">2015-03-26T16:28:48Z</dcterms:modified>
</cp:coreProperties>
</file>