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8"/>
  </p:notesMasterIdLst>
  <p:sldIdLst>
    <p:sldId id="256" r:id="rId2"/>
    <p:sldId id="257" r:id="rId3"/>
    <p:sldId id="258" r:id="rId4"/>
    <p:sldId id="263" r:id="rId5"/>
    <p:sldId id="264" r:id="rId6"/>
    <p:sldId id="259" r:id="rId7"/>
    <p:sldId id="268" r:id="rId8"/>
    <p:sldId id="269" r:id="rId9"/>
    <p:sldId id="270" r:id="rId10"/>
    <p:sldId id="271" r:id="rId11"/>
    <p:sldId id="261" r:id="rId12"/>
    <p:sldId id="265" r:id="rId13"/>
    <p:sldId id="266" r:id="rId14"/>
    <p:sldId id="262" r:id="rId15"/>
    <p:sldId id="26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6001CCAB-B7B4-7A4C-BE98-1EFC3E172386}">
          <p14:sldIdLst>
            <p14:sldId id="256"/>
          </p14:sldIdLst>
        </p14:section>
        <p14:section name="簡報大綱" id="{D5C76062-7868-5648-A77C-493221D2C5B6}">
          <p14:sldIdLst>
            <p14:sldId id="257"/>
          </p14:sldIdLst>
        </p14:section>
        <p14:section name="研究背景與目標" id="{D752E08B-93EC-AB46-BEE4-A2B9F01C097F}">
          <p14:sldIdLst>
            <p14:sldId id="258"/>
            <p14:sldId id="263"/>
            <p14:sldId id="264"/>
            <p14:sldId id="259"/>
          </p14:sldIdLst>
        </p14:section>
        <p14:section name="研究理論基礎" id="{094A3E55-37EA-114E-BC18-3FB832C4DEEE}">
          <p14:sldIdLst>
            <p14:sldId id="268"/>
            <p14:sldId id="269"/>
            <p14:sldId id="270"/>
            <p14:sldId id="271"/>
            <p14:sldId id="261"/>
            <p14:sldId id="265"/>
            <p14:sldId id="266"/>
          </p14:sldIdLst>
        </p14:section>
        <p14:section name="研究架構" id="{106C3A35-F678-6C41-B03E-DF5F0CAA29E2}">
          <p14:sldIdLst>
            <p14:sldId id="262"/>
            <p14:sldId id="267"/>
          </p14:sldIdLst>
        </p14:section>
        <p14:section name="結語" id="{205FFD3A-B8AA-7D42-8099-0183566B13DC}">
          <p14:sldIdLst>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708"/>
  </p:normalViewPr>
  <p:slideViewPr>
    <p:cSldViewPr snapToGrid="0" snapToObjects="1">
      <p:cViewPr varScale="1">
        <p:scale>
          <a:sx n="118" d="100"/>
          <a:sy n="118" d="100"/>
        </p:scale>
        <p:origin x="216" y="20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HT"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1B243-D32C-C844-976D-8E7618B5E52A}" type="datetimeFigureOut">
              <a:rPr kumimoji="1" lang="zh-CHT" altLang="en-US" smtClean="0"/>
              <a:t>2015/3/26</a:t>
            </a:fld>
            <a:endParaRPr kumimoji="1" lang="zh-CHT"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HT"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HT" altLang="en-US" smtClean="0"/>
              <a:t>按一下以編輯母片文字樣式</a:t>
            </a:r>
          </a:p>
          <a:p>
            <a:pPr lvl="1"/>
            <a:r>
              <a:rPr kumimoji="1" lang="zh-CHT" altLang="en-US" smtClean="0"/>
              <a:t>第二層</a:t>
            </a:r>
          </a:p>
          <a:p>
            <a:pPr lvl="2"/>
            <a:r>
              <a:rPr kumimoji="1" lang="zh-CHT" altLang="en-US" smtClean="0"/>
              <a:t>第三層</a:t>
            </a:r>
          </a:p>
          <a:p>
            <a:pPr lvl="3"/>
            <a:r>
              <a:rPr kumimoji="1" lang="zh-CHT" altLang="en-US" smtClean="0"/>
              <a:t>第四層</a:t>
            </a:r>
          </a:p>
          <a:p>
            <a:pPr lvl="4"/>
            <a:r>
              <a:rPr kumimoji="1" lang="zh-CHT" altLang="en-US" smtClean="0"/>
              <a:t>第五層</a:t>
            </a:r>
            <a:endParaRPr kumimoji="1" lang="zh-CHT"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HT"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68B93-D488-954B-9A69-22144033C044}" type="slidenum">
              <a:rPr kumimoji="1" lang="zh-CHT" altLang="en-US" smtClean="0"/>
              <a:t>‹#›</a:t>
            </a:fld>
            <a:endParaRPr kumimoji="1" lang="zh-CHT" altLang="en-US"/>
          </a:p>
        </p:txBody>
      </p:sp>
    </p:spTree>
    <p:extLst>
      <p:ext uri="{BB962C8B-B14F-4D97-AF65-F5344CB8AC3E}">
        <p14:creationId xmlns:p14="http://schemas.microsoft.com/office/powerpoint/2010/main" val="114515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3</a:t>
            </a:fld>
            <a:endParaRPr kumimoji="1" lang="zh-CHT" altLang="en-US"/>
          </a:p>
        </p:txBody>
      </p:sp>
    </p:spTree>
    <p:extLst>
      <p:ext uri="{BB962C8B-B14F-4D97-AF65-F5344CB8AC3E}">
        <p14:creationId xmlns:p14="http://schemas.microsoft.com/office/powerpoint/2010/main" val="943190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HT" altLang="en-US" smtClean="0"/>
              <a:t>按一下以編輯母片標題樣式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HT"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3/26/15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649709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HT" altLang="en-US" smtClean="0"/>
              <a:t>按一下以編輯母片標題樣式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HT" altLang="en-US" smtClean="0"/>
              <a:t>將圖片拖曳至版面配置區或按一下圖示以新增</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T" altLang="en-US" smtClean="0"/>
              <a:t>按一下以編輯母片文字樣式</a:t>
            </a:r>
          </a:p>
        </p:txBody>
      </p:sp>
      <p:sp>
        <p:nvSpPr>
          <p:cNvPr id="5" name="Date Placeholder 4"/>
          <p:cNvSpPr>
            <a:spLocks noGrp="1"/>
          </p:cNvSpPr>
          <p:nvPr>
            <p:ph type="dt" sz="half" idx="10"/>
          </p:nvPr>
        </p:nvSpPr>
        <p:spPr/>
        <p:txBody>
          <a:bodyPr/>
          <a:lstStyle/>
          <a:p>
            <a:fld id="{9334D819-9F07-4261-B09B-9E467E5D9002}" type="datetimeFigureOut">
              <a:rPr lang="en-US" smtClean="0"/>
              <a:pPr/>
              <a:t>3/26/15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93148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HT" altLang="en-US" smtClean="0"/>
              <a:t>按一下以編輯母片標題樣式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T" altLang="en-US" smtClean="0"/>
              <a:t>按一下以編輯母片文字樣式</a:t>
            </a:r>
          </a:p>
        </p:txBody>
      </p:sp>
      <p:sp>
        <p:nvSpPr>
          <p:cNvPr id="4" name="Date Placeholder 3"/>
          <p:cNvSpPr>
            <a:spLocks noGrp="1"/>
          </p:cNvSpPr>
          <p:nvPr>
            <p:ph type="dt" sz="half" idx="10"/>
          </p:nvPr>
        </p:nvSpPr>
        <p:spPr/>
        <p:txBody>
          <a:bodyPr/>
          <a:lstStyle/>
          <a:p>
            <a:fld id="{9334D819-9F07-4261-B09B-9E467E5D9002}" type="datetimeFigureOut">
              <a:rPr lang="en-US" smtClean="0"/>
              <a:pPr/>
              <a:t>3/26/15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167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HT" altLang="en-US" smtClean="0"/>
              <a:t>按一下以編輯母片標題樣式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HT" altLang="en-US" smtClean="0"/>
              <a:t>按一下以編輯母片文字樣式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T" altLang="en-US" smtClean="0"/>
              <a:t>按一下以編輯母片文字樣式</a:t>
            </a:r>
          </a:p>
        </p:txBody>
      </p:sp>
      <p:sp>
        <p:nvSpPr>
          <p:cNvPr id="4" name="Date Placeholder 3"/>
          <p:cNvSpPr>
            <a:spLocks noGrp="1"/>
          </p:cNvSpPr>
          <p:nvPr>
            <p:ph type="dt" sz="half" idx="10"/>
          </p:nvPr>
        </p:nvSpPr>
        <p:spPr/>
        <p:txBody>
          <a:bodyPr/>
          <a:lstStyle/>
          <a:p>
            <a:fld id="{9334D819-9F07-4261-B09B-9E467E5D9002}" type="datetimeFigureOut">
              <a:rPr lang="en-US" smtClean="0"/>
              <a:pPr/>
              <a:t>3/26/15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395405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HT" altLang="en-US" smtClean="0"/>
              <a:t>按一下以編輯母片標題樣式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T" altLang="en-US" smtClean="0"/>
              <a:t>按一下以編輯母片文字樣式</a:t>
            </a:r>
          </a:p>
        </p:txBody>
      </p:sp>
      <p:sp>
        <p:nvSpPr>
          <p:cNvPr id="4" name="Date Placeholder 3"/>
          <p:cNvSpPr>
            <a:spLocks noGrp="1"/>
          </p:cNvSpPr>
          <p:nvPr>
            <p:ph type="dt" sz="half" idx="10"/>
          </p:nvPr>
        </p:nvSpPr>
        <p:spPr/>
        <p:txBody>
          <a:bodyPr/>
          <a:lstStyle/>
          <a:p>
            <a:fld id="{9334D819-9F07-4261-B09B-9E467E5D9002}" type="datetimeFigureOut">
              <a:rPr lang="en-US" smtClean="0"/>
              <a:pPr/>
              <a:t>3/26/15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71059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HT" altLang="en-US" smtClean="0"/>
              <a:t>按一下以編輯母片標題樣式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HT" altLang="en-US" smtClean="0"/>
              <a:t>按一下以編輯母片文字樣式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T" altLang="en-US" smtClean="0"/>
              <a:t>按一下以編輯母片文字樣式</a:t>
            </a:r>
          </a:p>
        </p:txBody>
      </p:sp>
      <p:sp>
        <p:nvSpPr>
          <p:cNvPr id="4" name="Date Placeholder 3"/>
          <p:cNvSpPr>
            <a:spLocks noGrp="1"/>
          </p:cNvSpPr>
          <p:nvPr>
            <p:ph type="dt" sz="half" idx="10"/>
          </p:nvPr>
        </p:nvSpPr>
        <p:spPr/>
        <p:txBody>
          <a:bodyPr/>
          <a:lstStyle/>
          <a:p>
            <a:fld id="{9334D819-9F07-4261-B09B-9E467E5D9002}" type="datetimeFigureOut">
              <a:rPr lang="en-US" smtClean="0"/>
              <a:pPr/>
              <a:t>3/26/15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992028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HT" altLang="en-US" smtClean="0"/>
              <a:t>按一下以編輯母片標題樣式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HT" altLang="en-US" smtClean="0"/>
              <a:t>按一下以編輯母片文字樣式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T" altLang="en-US" smtClean="0"/>
              <a:t>按一下以編輯母片文字樣式</a:t>
            </a:r>
          </a:p>
        </p:txBody>
      </p:sp>
      <p:sp>
        <p:nvSpPr>
          <p:cNvPr id="4" name="Date Placeholder 3"/>
          <p:cNvSpPr>
            <a:spLocks noGrp="1"/>
          </p:cNvSpPr>
          <p:nvPr>
            <p:ph type="dt" sz="half" idx="10"/>
          </p:nvPr>
        </p:nvSpPr>
        <p:spPr/>
        <p:txBody>
          <a:bodyPr/>
          <a:lstStyle/>
          <a:p>
            <a:fld id="{9334D819-9F07-4261-B09B-9E467E5D9002}" type="datetimeFigureOut">
              <a:rPr lang="en-US" smtClean="0"/>
              <a:pPr/>
              <a:t>3/26/15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8078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HT"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67557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HT" altLang="en-US" smtClean="0"/>
              <a:t>按一下以編輯母片標題樣式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68777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26217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HT" altLang="en-US" smtClean="0"/>
              <a:t>按一下以編輯母片標題樣式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T" altLang="en-US" smtClean="0"/>
              <a:t>按一下以編輯母片文字樣式</a:t>
            </a:r>
          </a:p>
        </p:txBody>
      </p:sp>
      <p:sp>
        <p:nvSpPr>
          <p:cNvPr id="4" name="Date Placeholder 3"/>
          <p:cNvSpPr>
            <a:spLocks noGrp="1"/>
          </p:cNvSpPr>
          <p:nvPr>
            <p:ph type="dt" sz="half" idx="10"/>
          </p:nvPr>
        </p:nvSpPr>
        <p:spPr/>
        <p:txBody>
          <a:bodyPr/>
          <a:lstStyle/>
          <a:p>
            <a:fld id="{9334D819-9F07-4261-B09B-9E467E5D9002}" type="datetimeFigureOut">
              <a:rPr lang="en-US" smtClean="0"/>
              <a:pPr/>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8217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HT" altLang="en-US" smtClean="0"/>
              <a:t>按一下以編輯母片標題樣式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3/26/15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1058165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HT" altLang="en-US" smtClean="0"/>
              <a:t>按一下以編輯母片標題樣式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T" altLang="en-US" smtClean="0"/>
              <a:t>按一下以編輯母片文字樣式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T" altLang="en-US" smtClean="0"/>
              <a:t>按一下以編輯母片文字樣式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3/26/15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8574900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3/26/15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45433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3/26/15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9720581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HT" altLang="en-US" smtClean="0"/>
              <a:t>按一下以編輯母片標題樣式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T" altLang="en-US" smtClean="0"/>
              <a:t>按一下以編輯母片文字樣式</a:t>
            </a:r>
          </a:p>
        </p:txBody>
      </p:sp>
      <p:sp>
        <p:nvSpPr>
          <p:cNvPr id="5" name="Date Placeholder 4"/>
          <p:cNvSpPr>
            <a:spLocks noGrp="1"/>
          </p:cNvSpPr>
          <p:nvPr>
            <p:ph type="dt" sz="half" idx="10"/>
          </p:nvPr>
        </p:nvSpPr>
        <p:spPr/>
        <p:txBody>
          <a:bodyPr/>
          <a:lstStyle/>
          <a:p>
            <a:fld id="{9334D819-9F07-4261-B09B-9E467E5D9002}" type="datetimeFigureOut">
              <a:rPr lang="en-US" smtClean="0"/>
              <a:t>3/26/15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3439450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HT" altLang="en-US" smtClean="0"/>
              <a:t>按一下以編輯母片標題樣式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HT" altLang="en-US" smtClean="0"/>
              <a:t>將圖片拖曳至版面配置區或按一下圖示以新增</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T" altLang="en-US" smtClean="0"/>
              <a:t>按一下以編輯母片文字樣式</a:t>
            </a:r>
          </a:p>
        </p:txBody>
      </p:sp>
      <p:sp>
        <p:nvSpPr>
          <p:cNvPr id="5" name="Date Placeholder 4"/>
          <p:cNvSpPr>
            <a:spLocks noGrp="1"/>
          </p:cNvSpPr>
          <p:nvPr>
            <p:ph type="dt" sz="half" idx="10"/>
          </p:nvPr>
        </p:nvSpPr>
        <p:spPr/>
        <p:txBody>
          <a:bodyPr/>
          <a:lstStyle/>
          <a:p>
            <a:fld id="{9334D819-9F07-4261-B09B-9E467E5D9002}" type="datetimeFigureOut">
              <a:rPr lang="en-US" smtClean="0"/>
              <a:t>3/26/15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6619550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HT" altLang="en-US" smtClean="0"/>
              <a:t>按一下以編輯母片標題樣式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34D819-9F07-4261-B09B-9E467E5D9002}" type="datetimeFigureOut">
              <a:rPr lang="en-US" smtClean="0"/>
              <a:pPr/>
              <a:t>3/26/15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02555401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https://youtu.be/wxJImbUCyJw?t=1m55s" TargetMode="External"/><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1222549" y="1623909"/>
            <a:ext cx="9885238" cy="3093458"/>
          </a:xfrm>
        </p:spPr>
        <p:txBody>
          <a:bodyPr>
            <a:normAutofit fontScale="90000"/>
          </a:bodyPr>
          <a:lstStyle/>
          <a:p>
            <a:pPr>
              <a:lnSpc>
                <a:spcPct val="150000"/>
              </a:lnSpc>
            </a:pPr>
            <a:r>
              <a:rPr lang="zh-CHT" altLang="en-US" sz="5300" b="1" dirty="0">
                <a:solidFill>
                  <a:schemeClr val="accent1"/>
                </a:solidFill>
                <a:latin typeface="微軟正黑體" charset="0"/>
                <a:ea typeface="微軟正黑體" charset="0"/>
                <a:cs typeface="微軟正黑體" charset="0"/>
              </a:rPr>
              <a:t>從大數據到台灣華語流行音樂 </a:t>
            </a:r>
            <a:r>
              <a:rPr lang="zh-CHT" altLang="en-US" sz="5300" b="1" dirty="0">
                <a:solidFill>
                  <a:schemeClr val="accent1"/>
                </a:solidFill>
                <a:latin typeface="微軟正黑體" charset="0"/>
                <a:ea typeface="微軟正黑體" charset="0"/>
                <a:cs typeface="微軟正黑體" charset="0"/>
              </a:rPr>
              <a:t/>
            </a:r>
            <a:br>
              <a:rPr lang="zh-CHT" altLang="en-US" sz="5300" b="1" dirty="0">
                <a:solidFill>
                  <a:schemeClr val="accent1"/>
                </a:solidFill>
                <a:latin typeface="微軟正黑體" charset="0"/>
                <a:ea typeface="微軟正黑體" charset="0"/>
                <a:cs typeface="微軟正黑體" charset="0"/>
              </a:rPr>
            </a:br>
            <a:r>
              <a:rPr lang="zh-CHT" altLang="en-US" sz="5300" b="1" dirty="0">
                <a:solidFill>
                  <a:schemeClr val="accent1"/>
                </a:solidFill>
                <a:latin typeface="微軟正黑體" charset="0"/>
                <a:ea typeface="微軟正黑體" charset="0"/>
                <a:cs typeface="微軟正黑體" charset="0"/>
              </a:rPr>
              <a:t>熱門和弦結構分析 </a:t>
            </a:r>
            <a:r>
              <a:rPr lang="zh-CHT" altLang="en-US" sz="5300" dirty="0">
                <a:solidFill>
                  <a:schemeClr val="accent1"/>
                </a:solidFill>
                <a:latin typeface="微軟正黑體" charset="0"/>
                <a:ea typeface="微軟正黑體" charset="0"/>
                <a:cs typeface="微軟正黑體" charset="0"/>
              </a:rPr>
              <a:t/>
            </a:r>
            <a:br>
              <a:rPr lang="zh-CHT" altLang="en-US" sz="5300" dirty="0">
                <a:solidFill>
                  <a:schemeClr val="accent1"/>
                </a:solidFill>
                <a:latin typeface="微軟正黑體" charset="0"/>
                <a:ea typeface="微軟正黑體" charset="0"/>
                <a:cs typeface="微軟正黑體" charset="0"/>
              </a:rPr>
            </a:br>
            <a:r>
              <a:rPr lang="en-US" altLang="zh-CHT" sz="3100" b="1" dirty="0">
                <a:solidFill>
                  <a:schemeClr val="accent1"/>
                </a:solidFill>
                <a:latin typeface="微軟正黑體" charset="0"/>
                <a:ea typeface="微軟正黑體" charset="0"/>
                <a:cs typeface="微軟正黑體" charset="0"/>
              </a:rPr>
              <a:t>From Big Data to Taiwan </a:t>
            </a:r>
            <a:r>
              <a:rPr lang="en-US" altLang="zh-CHT" sz="3100" b="1" dirty="0" err="1">
                <a:solidFill>
                  <a:schemeClr val="accent1"/>
                </a:solidFill>
                <a:latin typeface="微軟正黑體" charset="0"/>
                <a:ea typeface="微軟正黑體" charset="0"/>
                <a:cs typeface="微軟正黑體" charset="0"/>
              </a:rPr>
              <a:t>Mandopop</a:t>
            </a:r>
            <a:r>
              <a:rPr lang="en-US" altLang="zh-CHT" sz="3100" b="1" dirty="0">
                <a:solidFill>
                  <a:schemeClr val="accent1"/>
                </a:solidFill>
                <a:latin typeface="微軟正黑體" charset="0"/>
                <a:ea typeface="微軟正黑體" charset="0"/>
                <a:cs typeface="微軟正黑體" charset="0"/>
              </a:rPr>
              <a:t> Music </a:t>
            </a:r>
            <a:r>
              <a:rPr lang="en-US" altLang="zh-CHT" sz="3100" b="1" dirty="0" smtClean="0">
                <a:solidFill>
                  <a:schemeClr val="accent1"/>
                </a:solidFill>
                <a:latin typeface="微軟正黑體" charset="0"/>
                <a:ea typeface="微軟正黑體" charset="0"/>
                <a:cs typeface="微軟正黑體" charset="0"/>
              </a:rPr>
              <a:t/>
            </a:r>
            <a:br>
              <a:rPr lang="en-US" altLang="zh-CHT" sz="3100" b="1" dirty="0" smtClean="0">
                <a:solidFill>
                  <a:schemeClr val="accent1"/>
                </a:solidFill>
                <a:latin typeface="微軟正黑體" charset="0"/>
                <a:ea typeface="微軟正黑體" charset="0"/>
                <a:cs typeface="微軟正黑體" charset="0"/>
              </a:rPr>
            </a:br>
            <a:r>
              <a:rPr lang="en-US" altLang="zh-CHT" sz="3100" b="1" dirty="0" smtClean="0">
                <a:solidFill>
                  <a:schemeClr val="accent1"/>
                </a:solidFill>
                <a:latin typeface="微軟正黑體" charset="0"/>
                <a:ea typeface="微軟正黑體" charset="0"/>
                <a:cs typeface="微軟正黑體" charset="0"/>
              </a:rPr>
              <a:t>Popular </a:t>
            </a:r>
            <a:r>
              <a:rPr lang="en-US" altLang="zh-CHT" sz="3100" b="1" dirty="0">
                <a:solidFill>
                  <a:schemeClr val="accent1"/>
                </a:solidFill>
                <a:latin typeface="微軟正黑體" charset="0"/>
                <a:ea typeface="微軟正黑體" charset="0"/>
                <a:cs typeface="微軟正黑體" charset="0"/>
              </a:rPr>
              <a:t>Chords </a:t>
            </a:r>
            <a:r>
              <a:rPr lang="en-US" altLang="zh-CHT" sz="3100" b="1" dirty="0" smtClean="0">
                <a:solidFill>
                  <a:schemeClr val="accent1"/>
                </a:solidFill>
                <a:latin typeface="微軟正黑體" charset="0"/>
                <a:ea typeface="微軟正黑體" charset="0"/>
                <a:cs typeface="微軟正黑體" charset="0"/>
              </a:rPr>
              <a:t>Analysis</a:t>
            </a:r>
            <a:endParaRPr kumimoji="1" lang="zh-CHT" altLang="en-US" sz="2800" dirty="0">
              <a:solidFill>
                <a:schemeClr val="accent1"/>
              </a:solidFill>
              <a:latin typeface="微軟正黑體" charset="0"/>
              <a:ea typeface="微軟正黑體" charset="0"/>
              <a:cs typeface="微軟正黑體" charset="0"/>
            </a:endParaRPr>
          </a:p>
        </p:txBody>
      </p:sp>
      <p:sp>
        <p:nvSpPr>
          <p:cNvPr id="3" name="副標題 2"/>
          <p:cNvSpPr>
            <a:spLocks noGrp="1"/>
          </p:cNvSpPr>
          <p:nvPr>
            <p:ph type="subTitle" idx="1"/>
          </p:nvPr>
        </p:nvSpPr>
        <p:spPr>
          <a:xfrm>
            <a:off x="7249887" y="5083628"/>
            <a:ext cx="4274908" cy="1774372"/>
          </a:xfrm>
        </p:spPr>
        <p:txBody>
          <a:bodyPr>
            <a:normAutofit/>
          </a:bodyPr>
          <a:lstStyle/>
          <a:p>
            <a:pPr algn="l"/>
            <a:r>
              <a:rPr kumimoji="1" lang="zh-CHT" altLang="en-US" sz="2800" dirty="0">
                <a:solidFill>
                  <a:schemeClr val="bg2">
                    <a:lumMod val="25000"/>
                  </a:schemeClr>
                </a:solidFill>
                <a:latin typeface="蘋果儷中黑 中等" charset="-120"/>
                <a:ea typeface="蘋果儷中黑 中等" charset="-120"/>
                <a:cs typeface="蘋果儷中黑 中等" charset="-120"/>
              </a:rPr>
              <a:t>指導老師：李瑞元</a:t>
            </a:r>
            <a:r>
              <a:rPr kumimoji="1" lang="en-US" altLang="zh-CHT" sz="2800" dirty="0">
                <a:solidFill>
                  <a:schemeClr val="bg2">
                    <a:lumMod val="25000"/>
                  </a:schemeClr>
                </a:solidFill>
                <a:latin typeface="蘋果儷中黑 中等" charset="-120"/>
                <a:ea typeface="蘋果儷中黑 中等" charset="-120"/>
                <a:cs typeface="蘋果儷中黑 中等" charset="-120"/>
              </a:rPr>
              <a:t> </a:t>
            </a:r>
            <a:r>
              <a:rPr kumimoji="1" lang="zh-CHT" altLang="en-US" sz="2800" dirty="0">
                <a:solidFill>
                  <a:schemeClr val="bg2">
                    <a:lumMod val="25000"/>
                  </a:schemeClr>
                </a:solidFill>
                <a:latin typeface="蘋果儷中黑 中等" charset="-120"/>
                <a:ea typeface="蘋果儷中黑 中等" charset="-120"/>
                <a:cs typeface="蘋果儷中黑 中等" charset="-120"/>
              </a:rPr>
              <a:t>教授</a:t>
            </a:r>
          </a:p>
          <a:p>
            <a:pPr algn="l"/>
            <a:r>
              <a:rPr kumimoji="1" lang="zh-CHT" altLang="en-US" sz="2800" dirty="0" smtClean="0">
                <a:solidFill>
                  <a:schemeClr val="bg2">
                    <a:lumMod val="25000"/>
                  </a:schemeClr>
                </a:solidFill>
                <a:latin typeface="蘋果儷中黑 中等" charset="-120"/>
                <a:ea typeface="蘋果儷中黑 中等" charset="-120"/>
                <a:cs typeface="蘋果儷中黑 中等" charset="-120"/>
              </a:rPr>
              <a:t>研</a:t>
            </a:r>
            <a:r>
              <a:rPr kumimoji="1" lang="en-US" altLang="zh-CHT" sz="2800" dirty="0" smtClean="0">
                <a:solidFill>
                  <a:schemeClr val="bg2">
                    <a:lumMod val="25000"/>
                  </a:schemeClr>
                </a:solidFill>
                <a:latin typeface="蘋果儷中黑 中等" charset="-120"/>
                <a:ea typeface="蘋果儷中黑 中等" charset="-120"/>
                <a:cs typeface="蘋果儷中黑 中等" charset="-120"/>
              </a:rPr>
              <a:t> </a:t>
            </a:r>
            <a:r>
              <a:rPr kumimoji="1" lang="zh-CHT" altLang="en-US" sz="2800" dirty="0" smtClean="0">
                <a:solidFill>
                  <a:schemeClr val="bg2">
                    <a:lumMod val="25000"/>
                  </a:schemeClr>
                </a:solidFill>
                <a:latin typeface="蘋果儷中黑 中等" charset="-120"/>
                <a:ea typeface="蘋果儷中黑 中等" charset="-120"/>
                <a:cs typeface="蘋果儷中黑 中等" charset="-120"/>
              </a:rPr>
              <a:t>究</a:t>
            </a:r>
            <a:r>
              <a:rPr kumimoji="1" lang="en-US" altLang="zh-CHT" sz="2800" dirty="0" smtClean="0">
                <a:solidFill>
                  <a:schemeClr val="bg2">
                    <a:lumMod val="25000"/>
                  </a:schemeClr>
                </a:solidFill>
                <a:latin typeface="蘋果儷中黑 中等" charset="-120"/>
                <a:ea typeface="蘋果儷中黑 中等" charset="-120"/>
                <a:cs typeface="蘋果儷中黑 中等" charset="-120"/>
              </a:rPr>
              <a:t> </a:t>
            </a:r>
            <a:r>
              <a:rPr kumimoji="1" lang="zh-CHT" altLang="en-US" sz="2800" dirty="0" smtClean="0">
                <a:solidFill>
                  <a:schemeClr val="bg2">
                    <a:lumMod val="25000"/>
                  </a:schemeClr>
                </a:solidFill>
                <a:latin typeface="蘋果儷中黑 中等" charset="-120"/>
                <a:ea typeface="蘋果儷中黑 中等" charset="-120"/>
                <a:cs typeface="蘋果儷中黑 中等" charset="-120"/>
              </a:rPr>
              <a:t>生</a:t>
            </a:r>
            <a:r>
              <a:rPr kumimoji="1" lang="en-US" altLang="zh-CHT" sz="2800" dirty="0" smtClean="0">
                <a:solidFill>
                  <a:schemeClr val="bg2">
                    <a:lumMod val="25000"/>
                  </a:schemeClr>
                </a:solidFill>
                <a:latin typeface="蘋果儷中黑 中等" charset="-120"/>
                <a:ea typeface="蘋果儷中黑 中等" charset="-120"/>
                <a:cs typeface="蘋果儷中黑 中等" charset="-120"/>
              </a:rPr>
              <a:t> </a:t>
            </a:r>
            <a:r>
              <a:rPr kumimoji="1" lang="zh-CHT" altLang="en-US" sz="2800" dirty="0" smtClean="0">
                <a:solidFill>
                  <a:schemeClr val="bg2">
                    <a:lumMod val="25000"/>
                  </a:schemeClr>
                </a:solidFill>
                <a:latin typeface="蘋果儷中黑 中等" charset="-120"/>
                <a:ea typeface="蘋果儷中黑 中等" charset="-120"/>
                <a:cs typeface="蘋果儷中黑 中等" charset="-120"/>
              </a:rPr>
              <a:t>：廖偉帆</a:t>
            </a:r>
          </a:p>
        </p:txBody>
      </p:sp>
    </p:spTree>
    <p:extLst>
      <p:ext uri="{BB962C8B-B14F-4D97-AF65-F5344CB8AC3E}">
        <p14:creationId xmlns:p14="http://schemas.microsoft.com/office/powerpoint/2010/main" val="180428938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理論基礎</a:t>
            </a:r>
            <a:r>
              <a:rPr kumimoji="1" lang="en-US" altLang="zh-CHT" dirty="0" smtClean="0">
                <a:latin typeface="微軟正黑體" charset="0"/>
                <a:ea typeface="微軟正黑體" charset="0"/>
                <a:cs typeface="微軟正黑體" charset="0"/>
              </a:rPr>
              <a:t>-</a:t>
            </a:r>
            <a:r>
              <a:rPr kumimoji="1" lang="zh-CHT" altLang="en-US" dirty="0">
                <a:latin typeface="微軟正黑體" charset="0"/>
                <a:ea typeface="微軟正黑體" charset="0"/>
                <a:cs typeface="微軟正黑體" charset="0"/>
              </a:rPr>
              <a:t>大數據在音樂產業的應用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1" y="2438399"/>
            <a:ext cx="10018713" cy="3831772"/>
          </a:xfrm>
        </p:spPr>
        <p:txBody>
          <a:bodyPr>
            <a:normAutofit fontScale="92500" lnSpcReduction="10000"/>
          </a:bodyPr>
          <a:lstStyle/>
          <a:p>
            <a:pPr marL="0" indent="0">
              <a:lnSpc>
                <a:spcPct val="150000"/>
              </a:lnSpc>
              <a:buNone/>
            </a:pPr>
            <a:r>
              <a:rPr lang="en-US" altLang="zh-CHT" sz="3200" b="1" dirty="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提供聽眾數據分析工具</a:t>
            </a:r>
            <a:r>
              <a:rPr lang="en-US" altLang="zh-CHT" sz="3200" b="1" dirty="0" smtClean="0">
                <a:latin typeface="微軟正黑體" charset="0"/>
                <a:ea typeface="微軟正黑體" charset="0"/>
                <a:cs typeface="微軟正黑體" charset="0"/>
              </a:rPr>
              <a:t>AMP</a:t>
            </a:r>
          </a:p>
          <a:p>
            <a:pPr>
              <a:lnSpc>
                <a:spcPct val="150000"/>
              </a:lnSpc>
            </a:pPr>
            <a:r>
              <a:rPr lang="zh-CHT" altLang="en-US" dirty="0" smtClean="0">
                <a:latin typeface="微軟正黑體" charset="0"/>
                <a:ea typeface="微軟正黑體" charset="0"/>
                <a:cs typeface="微軟正黑體" charset="0"/>
              </a:rPr>
              <a:t>音樂人難以取得聽眾數據。</a:t>
            </a:r>
          </a:p>
          <a:p>
            <a:pPr>
              <a:lnSpc>
                <a:spcPct val="150000"/>
              </a:lnSpc>
            </a:pPr>
            <a:r>
              <a:rPr lang="zh-CHT" altLang="en-US" dirty="0" smtClean="0">
                <a:latin typeface="微軟正黑體" charset="0"/>
                <a:ea typeface="微軟正黑體" charset="0"/>
                <a:cs typeface="微軟正黑體" charset="0"/>
              </a:rPr>
              <a:t>提供數據呈現平台，幫助音樂人了解</a:t>
            </a:r>
            <a:r>
              <a:rPr lang="zh-CHT" altLang="en-US" dirty="0">
                <a:latin typeface="微軟正黑體" charset="0"/>
                <a:ea typeface="微軟正黑體" charset="0"/>
                <a:cs typeface="微軟正黑體" charset="0"/>
              </a:rPr>
              <a:t>其聽眾，如來自哪裡、聽什麼、收聽的習慣。</a:t>
            </a:r>
            <a:endParaRPr lang="en-US" altLang="zh-CHT"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音樂人成功推廣作品</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聽眾聽到滿意作品＋</a:t>
            </a:r>
            <a:r>
              <a:rPr lang="en-US" altLang="zh-CHT" dirty="0" smtClean="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增加用戶數</a:t>
            </a:r>
            <a:r>
              <a:rPr lang="zh-CHT" altLang="en-US" dirty="0" smtClean="0">
                <a:latin typeface="微軟正黑體" charset="0"/>
                <a:ea typeface="微軟正黑體" charset="0"/>
                <a:cs typeface="微軟正黑體" charset="0"/>
              </a:rPr>
              <a:t>＝</a:t>
            </a:r>
            <a:r>
              <a:rPr lang="zh-CHT" altLang="en-US" b="1" dirty="0">
                <a:latin typeface="微軟正黑體" charset="0"/>
                <a:ea typeface="微軟正黑體" charset="0"/>
                <a:cs typeface="微軟正黑體" charset="0"/>
              </a:rPr>
              <a:t>三贏的局面</a:t>
            </a:r>
            <a:r>
              <a:rPr lang="zh-CHT" altLang="zh-CHT" dirty="0">
                <a:latin typeface="微軟正黑體" charset="0"/>
                <a:ea typeface="微軟正黑體" charset="0"/>
                <a:cs typeface="微軟正黑體" charset="0"/>
              </a:rPr>
              <a:t>。</a:t>
            </a:r>
          </a:p>
          <a:p>
            <a:pPr marL="0" indent="0">
              <a:lnSpc>
                <a:spcPct val="150000"/>
              </a:lnSpc>
              <a:buNone/>
            </a:pPr>
            <a:r>
              <a:rPr lang="zh-CHT" altLang="zh-CHT" dirty="0" smtClean="0">
                <a:latin typeface="微軟正黑體" charset="0"/>
                <a:ea typeface="微軟正黑體" charset="0"/>
                <a:cs typeface="微軟正黑體" charset="0"/>
              </a:rPr>
              <a:t> </a:t>
            </a:r>
            <a:endParaRPr kumimoji="1" lang="zh-CHT" altLang="en-US" dirty="0">
              <a:latin typeface="微軟正黑體" charset="0"/>
              <a:ea typeface="微軟正黑體" charset="0"/>
              <a:cs typeface="微軟正黑體" charset="0"/>
            </a:endParaRPr>
          </a:p>
        </p:txBody>
      </p:sp>
    </p:spTree>
    <p:extLst>
      <p:ext uri="{BB962C8B-B14F-4D97-AF65-F5344CB8AC3E}">
        <p14:creationId xmlns:p14="http://schemas.microsoft.com/office/powerpoint/2010/main" val="81088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理論基礎</a:t>
            </a:r>
            <a:r>
              <a:rPr kumimoji="1" lang="en-US" altLang="zh-CHT" dirty="0" smtClean="0">
                <a:latin typeface="微軟正黑體" charset="0"/>
                <a:ea typeface="微軟正黑體" charset="0"/>
                <a:cs typeface="微軟正黑體" charset="0"/>
              </a:rPr>
              <a:t>-</a:t>
            </a:r>
            <a:r>
              <a:rPr kumimoji="1" lang="zh-CHT" altLang="en-US" dirty="0" smtClean="0">
                <a:latin typeface="微軟正黑體" charset="0"/>
                <a:ea typeface="微軟正黑體" charset="0"/>
                <a:cs typeface="微軟正黑體" charset="0"/>
              </a:rPr>
              <a:t>音樂類型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normAutofit fontScale="92500"/>
          </a:bodyPr>
          <a:lstStyle/>
          <a:p>
            <a:pPr>
              <a:lnSpc>
                <a:spcPct val="160000"/>
              </a:lnSpc>
            </a:pPr>
            <a:r>
              <a:rPr lang="zh-CHT" altLang="zh-CHT" dirty="0">
                <a:latin typeface="微軟正黑體" charset="0"/>
                <a:ea typeface="微軟正黑體" charset="0"/>
                <a:cs typeface="微軟正黑體" charset="0"/>
              </a:rPr>
              <a:t>台灣華語流行音樂泛指台灣流行音樂中以中文為主要演唱語言的流行音樂</a:t>
            </a:r>
            <a:r>
              <a:rPr lang="zh-CHT" altLang="zh-CHT" dirty="0">
                <a:latin typeface="微軟正黑體" charset="0"/>
                <a:ea typeface="微軟正黑體" charset="0"/>
                <a:cs typeface="微軟正黑體" charset="0"/>
              </a:rPr>
              <a:t> </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60000"/>
              </a:lnSpc>
            </a:pPr>
            <a:r>
              <a:rPr lang="en-US" altLang="zh-CHT" dirty="0" smtClean="0">
                <a:latin typeface="微軟正黑體" charset="0"/>
                <a:ea typeface="微軟正黑體" charset="0"/>
                <a:cs typeface="微軟正黑體" charset="0"/>
              </a:rPr>
              <a:t>KKBOX</a:t>
            </a:r>
            <a:r>
              <a:rPr lang="zh-CHT" altLang="en-US" dirty="0" smtClean="0">
                <a:latin typeface="微軟正黑體" charset="0"/>
                <a:ea typeface="微軟正黑體" charset="0"/>
                <a:cs typeface="微軟正黑體" charset="0"/>
              </a:rPr>
              <a:t>將其音樂分類為：</a:t>
            </a:r>
            <a:r>
              <a:rPr lang="zh-CHT" altLang="zh-CHT" dirty="0" smtClean="0">
                <a:latin typeface="微軟正黑體" charset="0"/>
                <a:ea typeface="微軟正黑體" charset="0"/>
                <a:cs typeface="微軟正黑體" charset="0"/>
              </a:rPr>
              <a:t>綜合</a:t>
            </a:r>
            <a:r>
              <a:rPr lang="zh-CHT" altLang="zh-CHT" dirty="0">
                <a:latin typeface="微軟正黑體" charset="0"/>
                <a:ea typeface="微軟正黑體" charset="0"/>
                <a:cs typeface="微軟正黑體" charset="0"/>
              </a:rPr>
              <a:t>新歌、華語、西洋、日語、韓語、台語、粵語、嘻哈</a:t>
            </a:r>
            <a:r>
              <a:rPr lang="en-US" altLang="zh-CHT" dirty="0">
                <a:latin typeface="微軟正黑體" charset="0"/>
                <a:ea typeface="微軟正黑體" charset="0"/>
                <a:cs typeface="微軟正黑體" charset="0"/>
              </a:rPr>
              <a:t>R&amp;B</a:t>
            </a:r>
            <a:r>
              <a:rPr lang="zh-CHT" altLang="zh-CHT" dirty="0">
                <a:latin typeface="微軟正黑體" charset="0"/>
                <a:ea typeface="微軟正黑體" charset="0"/>
                <a:cs typeface="微軟正黑體" charset="0"/>
              </a:rPr>
              <a:t>、搖滾、電子、古典、爵士以及世界心靈共十三類</a:t>
            </a:r>
            <a:r>
              <a:rPr lang="zh-CHT" altLang="zh-CHT" dirty="0">
                <a:latin typeface="微軟正黑體" charset="0"/>
                <a:ea typeface="微軟正黑體" charset="0"/>
                <a:cs typeface="微軟正黑體" charset="0"/>
              </a:rPr>
              <a:t> </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60000"/>
              </a:lnSpc>
            </a:pPr>
            <a:r>
              <a:rPr kumimoji="1" lang="zh-CHT" altLang="en-US" dirty="0" smtClean="0">
                <a:latin typeface="微軟正黑體" charset="0"/>
                <a:ea typeface="微軟正黑體" charset="0"/>
                <a:cs typeface="微軟正黑體" charset="0"/>
              </a:rPr>
              <a:t>本年就將採用其</a:t>
            </a:r>
            <a:r>
              <a:rPr lang="zh-CHT" altLang="zh-CHT" dirty="0" smtClean="0">
                <a:latin typeface="微軟正黑體" charset="0"/>
                <a:ea typeface="微軟正黑體" charset="0"/>
                <a:cs typeface="微軟正黑體" charset="0"/>
              </a:rPr>
              <a:t>華語</a:t>
            </a:r>
            <a:r>
              <a:rPr lang="zh-CHT" altLang="en-US" dirty="0" smtClean="0">
                <a:latin typeface="微軟正黑體" charset="0"/>
                <a:ea typeface="微軟正黑體" charset="0"/>
                <a:cs typeface="微軟正黑體" charset="0"/>
              </a:rPr>
              <a:t>音樂排行資料。</a:t>
            </a:r>
            <a:endParaRPr kumimoji="1" lang="zh-CHT" altLang="en-US" dirty="0">
              <a:latin typeface="微軟正黑體" charset="0"/>
              <a:ea typeface="微軟正黑體" charset="0"/>
              <a:cs typeface="微軟正黑體" charset="0"/>
            </a:endParaRPr>
          </a:p>
        </p:txBody>
      </p:sp>
    </p:spTree>
    <p:extLst>
      <p:ext uri="{BB962C8B-B14F-4D97-AF65-F5344CB8AC3E}">
        <p14:creationId xmlns:p14="http://schemas.microsoft.com/office/powerpoint/2010/main" val="206097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理論基礎</a:t>
            </a:r>
            <a:r>
              <a:rPr kumimoji="1" lang="en-US" altLang="zh-CHT" dirty="0" smtClean="0">
                <a:latin typeface="微軟正黑體" charset="0"/>
                <a:ea typeface="微軟正黑體" charset="0"/>
                <a:cs typeface="微軟正黑體" charset="0"/>
              </a:rPr>
              <a:t>-</a:t>
            </a:r>
            <a:r>
              <a:rPr kumimoji="1" lang="en-US" altLang="zh-CHT" dirty="0" err="1" smtClean="0">
                <a:latin typeface="微軟正黑體" charset="0"/>
                <a:ea typeface="微軟正黑體" charset="0"/>
                <a:cs typeface="微軟正黑體" charset="0"/>
              </a:rPr>
              <a:t>Songle.jp</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217025" y="2666999"/>
            <a:ext cx="4846152" cy="3124201"/>
          </a:xfrm>
        </p:spPr>
        <p:txBody>
          <a:bodyPr/>
          <a:lstStyle/>
          <a:p>
            <a:pPr>
              <a:lnSpc>
                <a:spcPct val="150000"/>
              </a:lnSpc>
            </a:pPr>
            <a:r>
              <a:rPr lang="zh-CHT" altLang="zh-CHT" dirty="0" smtClean="0">
                <a:latin typeface="微軟正黑體" charset="0"/>
                <a:ea typeface="微軟正黑體" charset="0"/>
                <a:cs typeface="微軟正黑體" charset="0"/>
              </a:rPr>
              <a:t>建立於</a:t>
            </a:r>
            <a:r>
              <a:rPr lang="en-US" altLang="zh-CHT" dirty="0" smtClean="0">
                <a:latin typeface="微軟正黑體" charset="0"/>
                <a:ea typeface="微軟正黑體" charset="0"/>
                <a:cs typeface="微軟正黑體" charset="0"/>
              </a:rPr>
              <a:t>Web </a:t>
            </a:r>
            <a:r>
              <a:rPr lang="en-US" altLang="zh-CHT" sz="2200" dirty="0">
                <a:latin typeface="微軟正黑體" charset="0"/>
                <a:ea typeface="微軟正黑體" charset="0"/>
                <a:cs typeface="微軟正黑體" charset="0"/>
              </a:rPr>
              <a:t>Service</a:t>
            </a:r>
            <a:r>
              <a:rPr lang="zh-CHT" altLang="zh-CHT" dirty="0" smtClean="0">
                <a:latin typeface="微軟正黑體" charset="0"/>
                <a:ea typeface="微軟正黑體" charset="0"/>
                <a:cs typeface="微軟正黑體" charset="0"/>
              </a:rPr>
              <a:t>的</a:t>
            </a:r>
            <a:r>
              <a:rPr lang="zh-CHT" altLang="en-US" dirty="0" smtClean="0">
                <a:latin typeface="微軟正黑體" charset="0"/>
                <a:ea typeface="微軟正黑體" charset="0"/>
                <a:cs typeface="微軟正黑體" charset="0"/>
              </a:rPr>
              <a:t>音樂</a:t>
            </a:r>
            <a:r>
              <a:rPr lang="zh-CHT" altLang="zh-CHT" dirty="0" smtClean="0">
                <a:latin typeface="微軟正黑體" charset="0"/>
                <a:ea typeface="微軟正黑體" charset="0"/>
                <a:cs typeface="微軟正黑體" charset="0"/>
              </a:rPr>
              <a:t>分析軟體</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可</a:t>
            </a:r>
            <a:r>
              <a:rPr lang="zh-CHT" altLang="zh-CHT" dirty="0" smtClean="0">
                <a:latin typeface="微軟正黑體" charset="0"/>
                <a:ea typeface="微軟正黑體" charset="0"/>
                <a:cs typeface="微軟正黑體" charset="0"/>
              </a:rPr>
              <a:t>將</a:t>
            </a:r>
            <a:r>
              <a:rPr lang="zh-CHT" altLang="zh-CHT" dirty="0">
                <a:latin typeface="微軟正黑體" charset="0"/>
                <a:ea typeface="微軟正黑體" charset="0"/>
                <a:cs typeface="微軟正黑體" charset="0"/>
              </a:rPr>
              <a:t>音樂</a:t>
            </a:r>
            <a:r>
              <a:rPr lang="zh-CHT" altLang="zh-CHT" dirty="0" smtClean="0">
                <a:latin typeface="微軟正黑體" charset="0"/>
                <a:ea typeface="微軟正黑體" charset="0"/>
                <a:cs typeface="微軟正黑體" charset="0"/>
              </a:rPr>
              <a:t>的</a:t>
            </a:r>
            <a:r>
              <a:rPr lang="zh-CHT" altLang="en-US" dirty="0" smtClean="0">
                <a:latin typeface="微軟正黑體" charset="0"/>
                <a:ea typeface="微軟正黑體" charset="0"/>
                <a:cs typeface="微軟正黑體" charset="0"/>
              </a:rPr>
              <a:t>音源</a:t>
            </a:r>
            <a:r>
              <a:rPr lang="zh-CHT" altLang="zh-CHT" dirty="0" smtClean="0">
                <a:latin typeface="微軟正黑體" charset="0"/>
                <a:ea typeface="微軟正黑體" charset="0"/>
                <a:cs typeface="微軟正黑體" charset="0"/>
              </a:rPr>
              <a:t>訊號</a:t>
            </a:r>
            <a:r>
              <a:rPr lang="zh-CHT" altLang="en-US" dirty="0" smtClean="0">
                <a:latin typeface="微軟正黑體" charset="0"/>
                <a:ea typeface="微軟正黑體" charset="0"/>
                <a:cs typeface="微軟正黑體" charset="0"/>
              </a:rPr>
              <a:t>轉換為</a:t>
            </a:r>
            <a:r>
              <a:rPr lang="zh-CHT" altLang="zh-CHT" dirty="0" smtClean="0">
                <a:latin typeface="微軟正黑體" charset="0"/>
                <a:ea typeface="微軟正黑體" charset="0"/>
                <a:cs typeface="微軟正黑體" charset="0"/>
              </a:rPr>
              <a:t>音樂</a:t>
            </a:r>
            <a:r>
              <a:rPr lang="zh-CHT" altLang="zh-CHT" dirty="0">
                <a:latin typeface="微軟正黑體" charset="0"/>
                <a:ea typeface="微軟正黑體" charset="0"/>
                <a:cs typeface="微軟正黑體" charset="0"/>
              </a:rPr>
              <a:t>細部</a:t>
            </a:r>
            <a:r>
              <a:rPr lang="zh-CHT" altLang="zh-CHT" dirty="0" smtClean="0">
                <a:latin typeface="微軟正黑體" charset="0"/>
                <a:ea typeface="微軟正黑體" charset="0"/>
                <a:cs typeface="微軟正黑體" charset="0"/>
              </a:rPr>
              <a:t>結構</a:t>
            </a:r>
            <a:r>
              <a:rPr lang="zh-CHT" altLang="en-US" dirty="0" smtClean="0">
                <a:latin typeface="微軟正黑體" charset="0"/>
                <a:ea typeface="微軟正黑體" charset="0"/>
                <a:cs typeface="微軟正黑體" charset="0"/>
              </a:rPr>
              <a:t>資訊</a:t>
            </a:r>
            <a:r>
              <a:rPr lang="zh-CHT" altLang="zh-CHT" dirty="0" smtClean="0">
                <a:latin typeface="微軟正黑體" charset="0"/>
                <a:ea typeface="微軟正黑體" charset="0"/>
                <a:cs typeface="微軟正黑體" charset="0"/>
              </a:rPr>
              <a:t>，</a:t>
            </a:r>
            <a:r>
              <a:rPr lang="zh-CHT" altLang="zh-CHT" dirty="0">
                <a:latin typeface="微軟正黑體" charset="0"/>
                <a:ea typeface="微軟正黑體" charset="0"/>
                <a:cs typeface="微軟正黑體" charset="0"/>
              </a:rPr>
              <a:t>如</a:t>
            </a:r>
            <a:r>
              <a:rPr lang="zh-CHT" altLang="zh-CHT" dirty="0" smtClean="0">
                <a:latin typeface="微軟正黑體" charset="0"/>
                <a:ea typeface="微軟正黑體" charset="0"/>
                <a:cs typeface="微軟正黑體" charset="0"/>
              </a:rPr>
              <a:t>節奏</a:t>
            </a:r>
            <a:r>
              <a:rPr lang="zh-CHT" altLang="en-US" dirty="0" smtClean="0">
                <a:latin typeface="微軟正黑體" charset="0"/>
                <a:ea typeface="微軟正黑體" charset="0"/>
                <a:cs typeface="微軟正黑體" charset="0"/>
              </a:rPr>
              <a:t>結構</a:t>
            </a:r>
            <a:r>
              <a:rPr lang="zh-CHT" altLang="zh-CHT" dirty="0" smtClean="0">
                <a:latin typeface="微軟正黑體" charset="0"/>
                <a:ea typeface="微軟正黑體" charset="0"/>
                <a:cs typeface="微軟正黑體" charset="0"/>
              </a:rPr>
              <a:t>、旋律</a:t>
            </a:r>
            <a:r>
              <a:rPr lang="zh-CHT" altLang="en-US" dirty="0" smtClean="0">
                <a:latin typeface="微軟正黑體" charset="0"/>
                <a:ea typeface="微軟正黑體" charset="0"/>
                <a:cs typeface="微軟正黑體" charset="0"/>
              </a:rPr>
              <a:t>結構</a:t>
            </a:r>
            <a:r>
              <a:rPr lang="zh-CHT" altLang="zh-CHT" dirty="0" smtClean="0">
                <a:latin typeface="微軟正黑體" charset="0"/>
                <a:ea typeface="微軟正黑體" charset="0"/>
                <a:cs typeface="微軟正黑體" charset="0"/>
              </a:rPr>
              <a:t>、</a:t>
            </a:r>
            <a:r>
              <a:rPr lang="zh-CHT" altLang="zh-CHT" dirty="0">
                <a:latin typeface="微軟正黑體" charset="0"/>
                <a:ea typeface="微軟正黑體" charset="0"/>
                <a:cs typeface="微軟正黑體" charset="0"/>
              </a:rPr>
              <a:t>段落結構以及</a:t>
            </a:r>
            <a:r>
              <a:rPr lang="zh-CHT" altLang="zh-CHT" dirty="0" smtClean="0">
                <a:latin typeface="微軟正黑體" charset="0"/>
                <a:ea typeface="微軟正黑體" charset="0"/>
                <a:cs typeface="微軟正黑體" charset="0"/>
              </a:rPr>
              <a:t>和弦</a:t>
            </a:r>
            <a:r>
              <a:rPr lang="zh-CHT" altLang="en-US" dirty="0" smtClean="0">
                <a:latin typeface="微軟正黑體" charset="0"/>
                <a:ea typeface="微軟正黑體" charset="0"/>
                <a:cs typeface="微軟正黑體" charset="0"/>
              </a:rPr>
              <a:t>結構。</a:t>
            </a:r>
            <a:endParaRPr kumimoji="1" lang="zh-CHT" altLang="en-US" dirty="0">
              <a:latin typeface="微軟正黑體" charset="0"/>
              <a:ea typeface="微軟正黑體" charset="0"/>
              <a:cs typeface="微軟正黑體" charset="0"/>
            </a:endParaRPr>
          </a:p>
        </p:txBody>
      </p:sp>
      <p:pic>
        <p:nvPicPr>
          <p:cNvPr id="4" name="圖片 3" descr="songle播放頁面.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778" y="2484117"/>
            <a:ext cx="5804328" cy="3627705"/>
          </a:xfrm>
          <a:prstGeom prst="rect">
            <a:avLst/>
          </a:prstGeom>
        </p:spPr>
      </p:pic>
    </p:spTree>
    <p:extLst>
      <p:ext uri="{BB962C8B-B14F-4D97-AF65-F5344CB8AC3E}">
        <p14:creationId xmlns:p14="http://schemas.microsoft.com/office/powerpoint/2010/main" val="524135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理論基礎</a:t>
            </a:r>
            <a:r>
              <a:rPr kumimoji="1" lang="en-US" altLang="zh-CHT" dirty="0" smtClean="0">
                <a:latin typeface="微軟正黑體" charset="0"/>
                <a:ea typeface="微軟正黑體" charset="0"/>
                <a:cs typeface="微軟正黑體" charset="0"/>
              </a:rPr>
              <a:t>-</a:t>
            </a:r>
            <a:r>
              <a:rPr kumimoji="1" lang="zh-CHT" altLang="en-US" dirty="0" smtClean="0">
                <a:latin typeface="微軟正黑體" charset="0"/>
                <a:ea typeface="微軟正黑體" charset="0"/>
                <a:cs typeface="微軟正黑體" charset="0"/>
              </a:rPr>
              <a:t>群集分析</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lstStyle/>
          <a:p>
            <a:pPr>
              <a:lnSpc>
                <a:spcPct val="150000"/>
              </a:lnSpc>
            </a:pPr>
            <a:r>
              <a:rPr lang="zh-CHT" altLang="zh-CHT" dirty="0">
                <a:latin typeface="微軟正黑體" charset="0"/>
                <a:ea typeface="微軟正黑體" charset="0"/>
                <a:cs typeface="微軟正黑體" charset="0"/>
              </a:rPr>
              <a:t>群集分析（</a:t>
            </a:r>
            <a:r>
              <a:rPr lang="en-US" altLang="zh-CHT" dirty="0">
                <a:latin typeface="微軟正黑體" charset="0"/>
                <a:ea typeface="微軟正黑體" charset="0"/>
                <a:cs typeface="微軟正黑體" charset="0"/>
              </a:rPr>
              <a:t>Clustering analysis</a:t>
            </a:r>
            <a:r>
              <a:rPr lang="zh-CHT" altLang="zh-CHT" dirty="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可將資料藉由相似度或相異度，</a:t>
            </a:r>
            <a:r>
              <a:rPr lang="zh-CHT" altLang="zh-CHT" dirty="0" smtClean="0">
                <a:latin typeface="微軟正黑體" charset="0"/>
                <a:ea typeface="微軟正黑體" charset="0"/>
                <a:cs typeface="微軟正黑體" charset="0"/>
              </a:rPr>
              <a:t>利用</a:t>
            </a:r>
            <a:r>
              <a:rPr lang="zh-CHT" altLang="en-US" dirty="0" smtClean="0">
                <a:latin typeface="微軟正黑體" charset="0"/>
                <a:ea typeface="微軟正黑體" charset="0"/>
                <a:cs typeface="微軟正黑體" charset="0"/>
              </a:rPr>
              <a:t>分群的演算法以及機器學習，於</a:t>
            </a:r>
            <a:r>
              <a:rPr lang="zh-CHT" altLang="zh-CHT" dirty="0" smtClean="0">
                <a:latin typeface="微軟正黑體" charset="0"/>
                <a:ea typeface="微軟正黑體" charset="0"/>
                <a:cs typeface="微軟正黑體" charset="0"/>
              </a:rPr>
              <a:t>將</a:t>
            </a:r>
            <a:r>
              <a:rPr lang="zh-CHT" altLang="zh-CHT" dirty="0">
                <a:latin typeface="微軟正黑體" charset="0"/>
                <a:ea typeface="微軟正黑體" charset="0"/>
                <a:cs typeface="微軟正黑體" charset="0"/>
              </a:rPr>
              <a:t>一堆難以分類的資料建立群集的一</a:t>
            </a:r>
            <a:r>
              <a:rPr lang="zh-CHT" altLang="zh-CHT" dirty="0" smtClean="0">
                <a:latin typeface="微軟正黑體" charset="0"/>
                <a:ea typeface="微軟正黑體" charset="0"/>
                <a:cs typeface="微軟正黑體" charset="0"/>
              </a:rPr>
              <a:t>種</a:t>
            </a:r>
            <a:r>
              <a:rPr lang="zh-CHT" altLang="en-US" dirty="0" smtClean="0">
                <a:latin typeface="微軟正黑體" charset="0"/>
                <a:ea typeface="微軟正黑體" charset="0"/>
                <a:cs typeface="微軟正黑體" charset="0"/>
              </a:rPr>
              <a:t>分析</a:t>
            </a:r>
            <a:r>
              <a:rPr lang="zh-CHT" altLang="zh-CHT" dirty="0" smtClean="0">
                <a:latin typeface="微軟正黑體" charset="0"/>
                <a:ea typeface="微軟正黑體" charset="0"/>
                <a:cs typeface="微軟正黑體" charset="0"/>
              </a:rPr>
              <a:t>方式</a:t>
            </a:r>
            <a:r>
              <a:rPr lang="zh-CHT" altLang="en-US" dirty="0" smtClean="0">
                <a:latin typeface="微軟正黑體" charset="0"/>
                <a:ea typeface="微軟正黑體" charset="0"/>
                <a:cs typeface="微軟正黑體" charset="0"/>
              </a:rPr>
              <a:t>。</a:t>
            </a:r>
          </a:p>
          <a:p>
            <a:pPr>
              <a:lnSpc>
                <a:spcPct val="150000"/>
              </a:lnSpc>
            </a:pPr>
            <a:r>
              <a:rPr kumimoji="1" lang="zh-CHT" altLang="en-US" dirty="0" smtClean="0">
                <a:latin typeface="微軟正黑體" charset="0"/>
                <a:ea typeface="微軟正黑體" charset="0"/>
                <a:cs typeface="微軟正黑體" charset="0"/>
              </a:rPr>
              <a:t>經群集分析後的資料，各群集背後可能具某種特徵以及關聯性，可藉此找出資料背後難以被發現的重要意義。</a:t>
            </a:r>
            <a:endParaRPr kumimoji="1" lang="zh-CHT" altLang="en-US" dirty="0">
              <a:latin typeface="微軟正黑體" charset="0"/>
              <a:ea typeface="微軟正黑體" charset="0"/>
              <a:cs typeface="微軟正黑體" charset="0"/>
            </a:endParaRPr>
          </a:p>
        </p:txBody>
      </p:sp>
    </p:spTree>
    <p:extLst>
      <p:ext uri="{BB962C8B-B14F-4D97-AF65-F5344CB8AC3E}">
        <p14:creationId xmlns:p14="http://schemas.microsoft.com/office/powerpoint/2010/main" val="141068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研究架構</a:t>
            </a:r>
            <a:endParaRPr kumimoji="1" lang="zh-CHT" altLang="en-US" dirty="0">
              <a:latin typeface="微軟正黑體" charset="0"/>
              <a:ea typeface="微軟正黑體" charset="0"/>
              <a:cs typeface="微軟正黑體" charset="0"/>
            </a:endParaRPr>
          </a:p>
        </p:txBody>
      </p:sp>
      <p:pic>
        <p:nvPicPr>
          <p:cNvPr id="4" name="內容版面配置區 3" descr="研究架構.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167" y="2157065"/>
            <a:ext cx="8763000" cy="4459603"/>
          </a:xfrm>
        </p:spPr>
      </p:pic>
    </p:spTree>
    <p:extLst>
      <p:ext uri="{BB962C8B-B14F-4D97-AF65-F5344CB8AC3E}">
        <p14:creationId xmlns:p14="http://schemas.microsoft.com/office/powerpoint/2010/main" val="41152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系統</a:t>
            </a:r>
            <a:r>
              <a:rPr kumimoji="1" lang="zh-CHT" altLang="en-US" dirty="0">
                <a:latin typeface="微軟正黑體" charset="0"/>
                <a:ea typeface="微軟正黑體" charset="0"/>
                <a:cs typeface="微軟正黑體" charset="0"/>
              </a:rPr>
              <a:t>開發環境及工具</a:t>
            </a:r>
            <a:endParaRPr kumimoji="1" lang="zh-CHT" altLang="en-US" dirty="0">
              <a:latin typeface="微軟正黑體" charset="0"/>
              <a:ea typeface="微軟正黑體" charset="0"/>
              <a:cs typeface="微軟正黑體" charset="0"/>
            </a:endParaRPr>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254390769"/>
              </p:ext>
            </p:extLst>
          </p:nvPr>
        </p:nvGraphicFramePr>
        <p:xfrm>
          <a:off x="457200" y="1931580"/>
          <a:ext cx="11419114" cy="4821051"/>
        </p:xfrm>
        <a:graphic>
          <a:graphicData uri="http://schemas.openxmlformats.org/drawingml/2006/table">
            <a:tbl>
              <a:tblPr firstRow="1" firstCol="1" bandRow="1"/>
              <a:tblGrid>
                <a:gridCol w="1371600"/>
                <a:gridCol w="1578429"/>
                <a:gridCol w="1600200"/>
                <a:gridCol w="6868885"/>
              </a:tblGrid>
              <a:tr h="350363">
                <a:tc>
                  <a:txBody>
                    <a:bodyPr/>
                    <a:lstStyle/>
                    <a:p>
                      <a:pPr>
                        <a:lnSpc>
                          <a:spcPct val="150000"/>
                        </a:lnSpc>
                        <a:spcAft>
                          <a:spcPts val="0"/>
                        </a:spcAft>
                      </a:pPr>
                      <a:r>
                        <a:rPr lang="zh-CHT" sz="1600" kern="100" dirty="0">
                          <a:effectLst/>
                          <a:latin typeface="微軟正黑體" charset="0"/>
                          <a:ea typeface="微軟正黑體" charset="0"/>
                          <a:cs typeface="微軟正黑體" charset="0"/>
                        </a:rPr>
                        <a:t>研究階段</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開發環境</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zh-CHT" sz="1600" kern="100">
                          <a:effectLst/>
                          <a:latin typeface="微軟正黑體" charset="0"/>
                          <a:ea typeface="微軟正黑體" charset="0"/>
                          <a:cs typeface="微軟正黑體" charset="0"/>
                        </a:rPr>
                        <a:t>使用工具</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說明</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r>
              <a:tr h="1051090">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資料探索</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marR="210185">
                        <a:lnSpc>
                          <a:spcPct val="150000"/>
                        </a:lnSpc>
                        <a:spcAft>
                          <a:spcPts val="0"/>
                        </a:spcAft>
                      </a:pPr>
                      <a:r>
                        <a:rPr lang="en-US" sz="1600" kern="100" dirty="0" err="1">
                          <a:effectLst/>
                          <a:latin typeface="微軟正黑體" charset="0"/>
                          <a:ea typeface="微軟正黑體" charset="0"/>
                          <a:cs typeface="微軟正黑體" charset="0"/>
                        </a:rPr>
                        <a:t>CentOS</a:t>
                      </a:r>
                      <a:r>
                        <a:rPr lang="zh-CHT" sz="1600" kern="100" dirty="0">
                          <a:effectLst/>
                          <a:latin typeface="微軟正黑體" charset="0"/>
                          <a:ea typeface="微軟正黑體" charset="0"/>
                          <a:cs typeface="微軟正黑體" charset="0"/>
                        </a:rPr>
                        <a:t>、</a:t>
                      </a:r>
                      <a:r>
                        <a:rPr lang="en-US" sz="1600" kern="100" dirty="0">
                          <a:effectLst/>
                          <a:latin typeface="微軟正黑體" charset="0"/>
                          <a:ea typeface="微軟正黑體" charset="0"/>
                          <a:cs typeface="微軟正黑體" charset="0"/>
                        </a:rPr>
                        <a:t>Web Service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a:effectLst/>
                          <a:latin typeface="微軟正黑體" charset="0"/>
                          <a:ea typeface="微軟正黑體" charset="0"/>
                          <a:cs typeface="微軟正黑體" charset="0"/>
                        </a:rPr>
                        <a:t>PHP</a:t>
                      </a:r>
                      <a:r>
                        <a:rPr lang="zh-CHT" sz="1600" kern="100">
                          <a:effectLst/>
                          <a:latin typeface="微軟正黑體" charset="0"/>
                          <a:ea typeface="微軟正黑體" charset="0"/>
                          <a:cs typeface="微軟正黑體" charset="0"/>
                        </a:rPr>
                        <a:t>、</a:t>
                      </a:r>
                      <a:r>
                        <a:rPr lang="en-US" sz="1600" kern="100">
                          <a:effectLst/>
                          <a:latin typeface="微軟正黑體" charset="0"/>
                          <a:ea typeface="微軟正黑體" charset="0"/>
                          <a:cs typeface="微軟正黑體" charset="0"/>
                        </a:rPr>
                        <a:t>MySQL</a:t>
                      </a:r>
                      <a:endParaRPr lang="zh-CHT" sz="1600" kern="10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運用雲端虛擬機器建立基於</a:t>
                      </a:r>
                      <a:r>
                        <a:rPr lang="en-US" sz="1600" kern="100" dirty="0">
                          <a:effectLst/>
                          <a:latin typeface="微軟正黑體" charset="0"/>
                          <a:ea typeface="微軟正黑體" charset="0"/>
                          <a:cs typeface="微軟正黑體" charset="0"/>
                        </a:rPr>
                        <a:t>Web Service</a:t>
                      </a:r>
                      <a:r>
                        <a:rPr lang="zh-CHT" sz="1600" kern="100" dirty="0">
                          <a:effectLst/>
                          <a:latin typeface="微軟正黑體" charset="0"/>
                          <a:ea typeface="微軟正黑體" charset="0"/>
                          <a:cs typeface="微軟正黑體" charset="0"/>
                        </a:rPr>
                        <a:t>，開發</a:t>
                      </a:r>
                      <a:r>
                        <a:rPr lang="en-US" sz="1600" kern="100" dirty="0">
                          <a:effectLst/>
                          <a:latin typeface="微軟正黑體" charset="0"/>
                          <a:ea typeface="微軟正黑體" charset="0"/>
                          <a:cs typeface="微軟正黑體" charset="0"/>
                        </a:rPr>
                        <a:t>PHP</a:t>
                      </a:r>
                      <a:r>
                        <a:rPr lang="zh-CHT" sz="1600" kern="100" dirty="0">
                          <a:effectLst/>
                          <a:latin typeface="微軟正黑體" charset="0"/>
                          <a:ea typeface="微軟正黑體" charset="0"/>
                          <a:cs typeface="微軟正黑體" charset="0"/>
                        </a:rPr>
                        <a:t>網路爬蟲進行探索，結合</a:t>
                      </a:r>
                      <a:r>
                        <a:rPr lang="en-US" sz="1600" kern="100" dirty="0">
                          <a:effectLst/>
                          <a:latin typeface="微軟正黑體" charset="0"/>
                          <a:ea typeface="微軟正黑體" charset="0"/>
                          <a:cs typeface="微軟正黑體" charset="0"/>
                        </a:rPr>
                        <a:t>MySQL</a:t>
                      </a:r>
                      <a:r>
                        <a:rPr lang="zh-CHT" sz="1600" kern="100" dirty="0">
                          <a:effectLst/>
                          <a:latin typeface="微軟正黑體" charset="0"/>
                          <a:ea typeface="微軟正黑體" charset="0"/>
                          <a:cs typeface="微軟正黑體" charset="0"/>
                        </a:rPr>
                        <a:t>資料庫蒐集並儲存歷年音樂排行榜資料。</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r>
              <a:tr h="70072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資料萃取</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dirty="0" err="1">
                          <a:effectLst/>
                          <a:latin typeface="微軟正黑體" charset="0"/>
                          <a:ea typeface="微軟正黑體" charset="0"/>
                          <a:cs typeface="微軟正黑體" charset="0"/>
                        </a:rPr>
                        <a:t>CentOS</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R</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利用</a:t>
                      </a:r>
                      <a:r>
                        <a:rPr lang="en-US" sz="1600" kern="100" dirty="0">
                          <a:effectLst/>
                          <a:latin typeface="微軟正黑體" charset="0"/>
                          <a:ea typeface="微軟正黑體" charset="0"/>
                          <a:cs typeface="微軟正黑體" charset="0"/>
                        </a:rPr>
                        <a:t>R</a:t>
                      </a:r>
                      <a:r>
                        <a:rPr lang="zh-CHT" sz="1600" kern="100" dirty="0">
                          <a:effectLst/>
                          <a:latin typeface="微軟正黑體" charset="0"/>
                          <a:ea typeface="微軟正黑體" charset="0"/>
                          <a:cs typeface="微軟正黑體" charset="0"/>
                        </a:rPr>
                        <a:t>進行資料萃取，找出聽眾真正喜歡之台灣華語流行音樂。</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r>
              <a:tr h="95165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資料轉換</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Web Service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dirty="0" err="1">
                          <a:effectLst/>
                          <a:latin typeface="微軟正黑體" charset="0"/>
                          <a:ea typeface="微軟正黑體" charset="0"/>
                          <a:cs typeface="微軟正黑體" charset="0"/>
                        </a:rPr>
                        <a:t>Songle.jp</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zh-CHT" sz="1600" kern="100">
                          <a:effectLst/>
                          <a:latin typeface="微軟正黑體" charset="0"/>
                          <a:ea typeface="微軟正黑體" charset="0"/>
                          <a:cs typeface="微軟正黑體" charset="0"/>
                        </a:rPr>
                        <a:t>運用線上音樂結構分析平台</a:t>
                      </a:r>
                      <a:r>
                        <a:rPr lang="en-US" sz="1600" kern="100">
                          <a:effectLst/>
                          <a:latin typeface="微軟正黑體" charset="0"/>
                          <a:ea typeface="微軟正黑體" charset="0"/>
                          <a:cs typeface="微軟正黑體" charset="0"/>
                        </a:rPr>
                        <a:t>Songle.jp</a:t>
                      </a:r>
                      <a:r>
                        <a:rPr lang="zh-CHT" sz="1600" kern="100">
                          <a:effectLst/>
                          <a:latin typeface="微軟正黑體" charset="0"/>
                          <a:ea typeface="微軟正黑體" charset="0"/>
                          <a:cs typeface="微軟正黑體" charset="0"/>
                        </a:rPr>
                        <a:t>所提供之音樂和弦結構分析功能，將非結構化之音樂轉換為結構化之資料型態。</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r>
              <a:tr h="70072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資料分群</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a:effectLst/>
                          <a:latin typeface="微軟正黑體" charset="0"/>
                          <a:ea typeface="微軟正黑體" charset="0"/>
                          <a:cs typeface="微軟正黑體" charset="0"/>
                        </a:rPr>
                        <a:t>CentOS</a:t>
                      </a:r>
                      <a:endParaRPr lang="zh-CHT" sz="1600" kern="10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a:effectLst/>
                          <a:latin typeface="微軟正黑體" charset="0"/>
                          <a:ea typeface="微軟正黑體" charset="0"/>
                          <a:cs typeface="微軟正黑體" charset="0"/>
                        </a:rPr>
                        <a:t>R</a:t>
                      </a:r>
                      <a:endParaRPr lang="zh-CHT" sz="1600" kern="10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利用</a:t>
                      </a:r>
                      <a:r>
                        <a:rPr lang="en-US" sz="1600" kern="100" dirty="0">
                          <a:effectLst/>
                          <a:latin typeface="微軟正黑體" charset="0"/>
                          <a:ea typeface="微軟正黑體" charset="0"/>
                          <a:cs typeface="微軟正黑體" charset="0"/>
                        </a:rPr>
                        <a:t>R</a:t>
                      </a:r>
                      <a:r>
                        <a:rPr lang="zh-CHT" sz="1600" kern="100" dirty="0">
                          <a:effectLst/>
                          <a:latin typeface="微軟正黑體" charset="0"/>
                          <a:ea typeface="微軟正黑體" charset="0"/>
                          <a:cs typeface="微軟正黑體" charset="0"/>
                        </a:rPr>
                        <a:t>進行群聚分析，找出台灣華語流行音樂之熱門和弦結構。</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r>
              <a:tr h="1051090">
                <a:tc>
                  <a:txBody>
                    <a:bodyPr/>
                    <a:lstStyle/>
                    <a:p>
                      <a:pPr>
                        <a:lnSpc>
                          <a:spcPct val="150000"/>
                        </a:lnSpc>
                        <a:spcAft>
                          <a:spcPts val="0"/>
                        </a:spcAft>
                      </a:pPr>
                      <a:r>
                        <a:rPr lang="zh-CHT" sz="1600" kern="100">
                          <a:effectLst/>
                          <a:latin typeface="微軟正黑體" charset="0"/>
                          <a:ea typeface="微軟正黑體" charset="0"/>
                          <a:cs typeface="微軟正黑體" charset="0"/>
                        </a:rPr>
                        <a:t>視覺化</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Mac OSX</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Tableau</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運用資料視覺化軟體</a:t>
                      </a:r>
                      <a:r>
                        <a:rPr lang="en-US" sz="1600" kern="100" dirty="0">
                          <a:effectLst/>
                          <a:latin typeface="微軟正黑體" charset="0"/>
                          <a:ea typeface="微軟正黑體" charset="0"/>
                          <a:cs typeface="微軟正黑體" charset="0"/>
                        </a:rPr>
                        <a:t>Tableau</a:t>
                      </a:r>
                      <a:r>
                        <a:rPr lang="zh-CHT" sz="1600" kern="100" dirty="0">
                          <a:effectLst/>
                          <a:latin typeface="微軟正黑體" charset="0"/>
                          <a:ea typeface="微軟正黑體" charset="0"/>
                          <a:cs typeface="微軟正黑體" charset="0"/>
                        </a:rPr>
                        <a:t>，將分析後之台灣華語流行音樂熱門和弦結構資料進行資料視覺化的動作，以利解讀聽眾口味。</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alpha val="90000"/>
                      </a:schemeClr>
                    </a:solidFill>
                  </a:tcPr>
                </a:tc>
              </a:tr>
            </a:tbl>
          </a:graphicData>
        </a:graphic>
      </p:graphicFrame>
    </p:spTree>
    <p:extLst>
      <p:ext uri="{BB962C8B-B14F-4D97-AF65-F5344CB8AC3E}">
        <p14:creationId xmlns:p14="http://schemas.microsoft.com/office/powerpoint/2010/main" val="107525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77622" y="2405741"/>
            <a:ext cx="8930747" cy="2110382"/>
          </a:xfrm>
        </p:spPr>
        <p:txBody>
          <a:bodyPr anchor="ctr"/>
          <a:lstStyle/>
          <a:p>
            <a:pPr algn="ctr">
              <a:lnSpc>
                <a:spcPct val="150000"/>
              </a:lnSpc>
            </a:pPr>
            <a:r>
              <a:rPr kumimoji="1" lang="en-US" altLang="zh-CHT" dirty="0" smtClean="0">
                <a:latin typeface="微軟正黑體" charset="0"/>
                <a:ea typeface="微軟正黑體" charset="0"/>
                <a:cs typeface="微軟正黑體" charset="0"/>
              </a:rPr>
              <a:t>Q&amp;A</a:t>
            </a:r>
            <a:endParaRPr kumimoji="1" lang="zh-CHT" altLang="en-US" dirty="0">
              <a:latin typeface="微軟正黑體" charset="0"/>
              <a:ea typeface="微軟正黑體" charset="0"/>
              <a:cs typeface="微軟正黑體" charset="0"/>
            </a:endParaRPr>
          </a:p>
        </p:txBody>
      </p:sp>
    </p:spTree>
    <p:extLst>
      <p:ext uri="{BB962C8B-B14F-4D97-AF65-F5344CB8AC3E}">
        <p14:creationId xmlns:p14="http://schemas.microsoft.com/office/powerpoint/2010/main" val="64048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簡報大綱</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normAutofit/>
          </a:bodyPr>
          <a:lstStyle/>
          <a:p>
            <a:r>
              <a:rPr kumimoji="1" lang="zh-CHT" altLang="en-US" sz="4400" dirty="0" smtClean="0">
                <a:latin typeface="微軟正黑體" charset="0"/>
                <a:ea typeface="微軟正黑體" charset="0"/>
                <a:cs typeface="微軟正黑體" charset="0"/>
              </a:rPr>
              <a:t>說明研究背景與目標</a:t>
            </a:r>
          </a:p>
          <a:p>
            <a:r>
              <a:rPr kumimoji="1" lang="zh-CHT" altLang="en-US" sz="4400" dirty="0" smtClean="0">
                <a:latin typeface="微軟正黑體" charset="0"/>
                <a:ea typeface="微軟正黑體" charset="0"/>
                <a:cs typeface="微軟正黑體" charset="0"/>
              </a:rPr>
              <a:t>說明研究理論基礎</a:t>
            </a:r>
          </a:p>
          <a:p>
            <a:r>
              <a:rPr kumimoji="1" lang="zh-CHT" altLang="en-US" sz="4400" dirty="0" smtClean="0">
                <a:latin typeface="微軟正黑體" charset="0"/>
                <a:ea typeface="微軟正黑體" charset="0"/>
                <a:cs typeface="微軟正黑體" charset="0"/>
              </a:rPr>
              <a:t>說明研究架構</a:t>
            </a:r>
            <a:endParaRPr kumimoji="1" lang="zh-CHT" altLang="en-US" sz="4400" dirty="0">
              <a:latin typeface="微軟正黑體" charset="0"/>
              <a:ea typeface="微軟正黑體" charset="0"/>
              <a:cs typeface="微軟正黑體" charset="0"/>
            </a:endParaRPr>
          </a:p>
        </p:txBody>
      </p:sp>
    </p:spTree>
    <p:extLst>
      <p:ext uri="{BB962C8B-B14F-4D97-AF65-F5344CB8AC3E}">
        <p14:creationId xmlns:p14="http://schemas.microsoft.com/office/powerpoint/2010/main" val="17070565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研究背景</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lstStyle/>
          <a:p>
            <a:pPr>
              <a:lnSpc>
                <a:spcPct val="150000"/>
              </a:lnSpc>
            </a:pPr>
            <a:r>
              <a:rPr lang="zh-CHT" altLang="pl-PL" dirty="0"/>
              <a:t>官大為（</a:t>
            </a:r>
            <a:r>
              <a:rPr lang="pl-PL" altLang="zh-CHT" dirty="0" err="1"/>
              <a:t>Wiwi</a:t>
            </a:r>
            <a:r>
              <a:rPr lang="pl-PL" altLang="zh-CHT" dirty="0"/>
              <a:t> </a:t>
            </a:r>
            <a:r>
              <a:rPr lang="pl-PL" altLang="zh-CHT" dirty="0" err="1"/>
              <a:t>Kuan</a:t>
            </a:r>
            <a:r>
              <a:rPr lang="zh-CHT" altLang="pl-PL" dirty="0" smtClean="0"/>
              <a:t>）</a:t>
            </a:r>
            <a:r>
              <a:rPr lang="zh-CHT" altLang="en-US" dirty="0" smtClean="0"/>
              <a:t>：</a:t>
            </a:r>
            <a:r>
              <a:rPr kumimoji="1" lang="zh-CHT" altLang="en-US" dirty="0" smtClean="0">
                <a:hlinkClick r:id="rId4"/>
              </a:rPr>
              <a:t>為什麼流行歌聽起來都這麼像？</a:t>
            </a:r>
            <a:endParaRPr kumimoji="1" lang="zh-CHT" altLang="en-US" dirty="0" smtClean="0"/>
          </a:p>
          <a:p>
            <a:pPr>
              <a:lnSpc>
                <a:spcPct val="150000"/>
              </a:lnSpc>
            </a:pPr>
            <a:r>
              <a:rPr kumimoji="1" lang="zh-CHT" altLang="en-US" dirty="0" smtClean="0"/>
              <a:t>相同或相似的和弦進行被重複利用，只是轉了調改了節奏。</a:t>
            </a:r>
          </a:p>
          <a:p>
            <a:pPr>
              <a:lnSpc>
                <a:spcPct val="150000"/>
              </a:lnSpc>
            </a:pPr>
            <a:r>
              <a:rPr kumimoji="1" lang="zh-CHT" altLang="en-US" dirty="0" smtClean="0"/>
              <a:t>是不是聽眾對於流行音樂有一些特別的「口味」？</a:t>
            </a:r>
          </a:p>
        </p:txBody>
      </p:sp>
    </p:spTree>
    <p:extLst>
      <p:ext uri="{BB962C8B-B14F-4D97-AF65-F5344CB8AC3E}">
        <p14:creationId xmlns:p14="http://schemas.microsoft.com/office/powerpoint/2010/main" val="63265147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研究背景</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lstStyle/>
          <a:p>
            <a:pPr>
              <a:lnSpc>
                <a:spcPct val="150000"/>
              </a:lnSpc>
            </a:pPr>
            <a:r>
              <a:rPr kumimoji="1" lang="zh-CHT" altLang="en-US" dirty="0"/>
              <a:t>雖然有人提出這樣的假設，但沒有實際的</a:t>
            </a:r>
            <a:r>
              <a:rPr kumimoji="1" lang="zh-CHT" altLang="en-US" dirty="0" smtClean="0"/>
              <a:t>統計</a:t>
            </a:r>
            <a:r>
              <a:rPr kumimoji="1" lang="zh-CHT" altLang="en-US" dirty="0"/>
              <a:t>或者</a:t>
            </a:r>
            <a:r>
              <a:rPr kumimoji="1" lang="zh-CHT" altLang="en-US" dirty="0" smtClean="0"/>
              <a:t>數據分析</a:t>
            </a:r>
            <a:r>
              <a:rPr kumimoji="1" lang="zh-CHT" altLang="en-US" dirty="0" smtClean="0"/>
              <a:t>探討</a:t>
            </a:r>
            <a:r>
              <a:rPr kumimoji="1" lang="zh-CHT" altLang="en-US" dirty="0" smtClean="0"/>
              <a:t>其</a:t>
            </a:r>
            <a:r>
              <a:rPr kumimoji="1" lang="zh-CHT" altLang="en-US" dirty="0"/>
              <a:t>真實性</a:t>
            </a:r>
            <a:r>
              <a:rPr kumimoji="1" lang="zh-CHT" altLang="en-US" dirty="0" smtClean="0"/>
              <a:t>。</a:t>
            </a:r>
          </a:p>
          <a:p>
            <a:pPr>
              <a:lnSpc>
                <a:spcPct val="150000"/>
              </a:lnSpc>
            </a:pPr>
            <a:r>
              <a:rPr kumimoji="1" lang="zh-CHT" altLang="en-US" dirty="0" smtClean="0"/>
              <a:t>隨著大數據的時代來臨，藉由大數據的分析方法，找出聽眾對於台灣華語流行音樂何嫌結構的喜好。</a:t>
            </a:r>
          </a:p>
        </p:txBody>
      </p:sp>
    </p:spTree>
    <p:extLst>
      <p:ext uri="{BB962C8B-B14F-4D97-AF65-F5344CB8AC3E}">
        <p14:creationId xmlns:p14="http://schemas.microsoft.com/office/powerpoint/2010/main" val="115546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研究背景</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normAutofit lnSpcReduction="10000"/>
          </a:bodyPr>
          <a:lstStyle/>
          <a:p>
            <a:pPr>
              <a:lnSpc>
                <a:spcPct val="150000"/>
              </a:lnSpc>
            </a:pPr>
            <a:r>
              <a:rPr lang="zh-CHT" altLang="en-US" dirty="0"/>
              <a:t>根據文化部統計</a:t>
            </a:r>
            <a:r>
              <a:rPr lang="en-US" altLang="zh-CHT" dirty="0"/>
              <a:t>,</a:t>
            </a:r>
            <a:r>
              <a:rPr lang="zh-CHT" altLang="en-US" dirty="0"/>
              <a:t>我國有聲出版業民國 </a:t>
            </a:r>
            <a:r>
              <a:rPr lang="en-US" altLang="zh-CHT" dirty="0"/>
              <a:t>101 </a:t>
            </a:r>
            <a:r>
              <a:rPr lang="zh-CHT" altLang="en-US" dirty="0"/>
              <a:t>年所花費的營業成本中</a:t>
            </a:r>
            <a:r>
              <a:rPr lang="en-US" altLang="zh-CHT" dirty="0"/>
              <a:t>,</a:t>
            </a:r>
            <a:r>
              <a:rPr lang="zh-CHT" altLang="en-US" dirty="0"/>
              <a:t>以</a:t>
            </a:r>
            <a:r>
              <a:rPr lang="zh-CHT" altLang="en-US" dirty="0" smtClean="0"/>
              <a:t>唱片製做</a:t>
            </a:r>
            <a:r>
              <a:rPr lang="zh-CHT" altLang="en-US" dirty="0"/>
              <a:t>之費用最高</a:t>
            </a:r>
            <a:r>
              <a:rPr lang="en-US" altLang="zh-CHT" dirty="0"/>
              <a:t>,</a:t>
            </a:r>
            <a:r>
              <a:rPr lang="zh-CHT" altLang="en-US" dirty="0"/>
              <a:t>佔整體營業支出之 </a:t>
            </a:r>
            <a:r>
              <a:rPr lang="en-US" altLang="zh-CHT" dirty="0"/>
              <a:t>25.19%</a:t>
            </a:r>
            <a:r>
              <a:rPr lang="zh-CHT" altLang="en-US" dirty="0"/>
              <a:t>。 </a:t>
            </a:r>
            <a:endParaRPr lang="zh-CHT" altLang="en-US" dirty="0"/>
          </a:p>
          <a:p>
            <a:pPr>
              <a:lnSpc>
                <a:spcPct val="150000"/>
              </a:lnSpc>
            </a:pPr>
            <a:r>
              <a:rPr lang="zh-CHT" altLang="en-US" dirty="0" smtClean="0"/>
              <a:t>若在</a:t>
            </a:r>
            <a:r>
              <a:rPr lang="zh-CHT" altLang="en-US" dirty="0"/>
              <a:t>製作</a:t>
            </a:r>
            <a:r>
              <a:rPr lang="zh-CHT" altLang="en-US" dirty="0" smtClean="0"/>
              <a:t>階段</a:t>
            </a:r>
            <a:r>
              <a:rPr lang="zh-CHT" altLang="en-US" dirty="0" smtClean="0"/>
              <a:t>掌握</a:t>
            </a:r>
            <a:r>
              <a:rPr lang="zh-CHT" altLang="en-US" dirty="0" smtClean="0"/>
              <a:t>聽眾</a:t>
            </a:r>
            <a:r>
              <a:rPr lang="zh-CHT" altLang="en-US" dirty="0"/>
              <a:t>喜好</a:t>
            </a:r>
            <a:r>
              <a:rPr lang="en-US" altLang="zh-CHT" dirty="0" smtClean="0"/>
              <a:t>,</a:t>
            </a:r>
            <a:r>
              <a:rPr lang="zh-CHT" altLang="en-US" dirty="0" smtClean="0"/>
              <a:t>即可</a:t>
            </a:r>
            <a:r>
              <a:rPr lang="zh-CHT" altLang="en-US" dirty="0" smtClean="0"/>
              <a:t>降低</a:t>
            </a:r>
            <a:r>
              <a:rPr lang="zh-CHT" altLang="en-US" dirty="0"/>
              <a:t>音樂</a:t>
            </a:r>
            <a:r>
              <a:rPr lang="zh-CHT" altLang="en-US" dirty="0" smtClean="0"/>
              <a:t>出版</a:t>
            </a:r>
            <a:r>
              <a:rPr lang="zh-CHT" altLang="en-US" dirty="0" smtClean="0"/>
              <a:t>後</a:t>
            </a:r>
            <a:r>
              <a:rPr lang="zh-CHT" altLang="en-US" dirty="0" smtClean="0"/>
              <a:t>銷售量</a:t>
            </a:r>
            <a:r>
              <a:rPr lang="zh-CHT" altLang="en-US" dirty="0"/>
              <a:t>不佳</a:t>
            </a:r>
            <a:r>
              <a:rPr lang="zh-CHT" altLang="en-US" dirty="0" smtClean="0"/>
              <a:t>之風險</a:t>
            </a:r>
            <a:r>
              <a:rPr lang="zh-CHT" altLang="en-US" dirty="0" smtClean="0"/>
              <a:t>。</a:t>
            </a:r>
            <a:r>
              <a:rPr lang="en-US" altLang="zh-CHT" dirty="0" smtClean="0"/>
              <a:t> </a:t>
            </a:r>
          </a:p>
          <a:p>
            <a:pPr>
              <a:lnSpc>
                <a:spcPct val="150000"/>
              </a:lnSpc>
            </a:pPr>
            <a:r>
              <a:rPr lang="zh-CHT" altLang="en-US" dirty="0"/>
              <a:t>相較於銷售後才能知道的使用者播放數次等資料分析出的事後</a:t>
            </a:r>
            <a:r>
              <a:rPr lang="zh-CHT" altLang="en-US" dirty="0" smtClean="0"/>
              <a:t>統計</a:t>
            </a:r>
            <a:r>
              <a:rPr lang="zh-CHT" altLang="en-US" dirty="0"/>
              <a:t>資料</a:t>
            </a:r>
            <a:r>
              <a:rPr lang="en-US" altLang="zh-CHT" dirty="0" smtClean="0"/>
              <a:t>,</a:t>
            </a:r>
            <a:r>
              <a:rPr lang="zh-CHT" altLang="en-US" dirty="0" smtClean="0"/>
              <a:t>具有</a:t>
            </a:r>
            <a:r>
              <a:rPr lang="zh-CHT" altLang="en-US" dirty="0"/>
              <a:t>較高的價值 </a:t>
            </a:r>
            <a:r>
              <a:rPr lang="zh-CHT" altLang="en-US" dirty="0" smtClean="0"/>
              <a:t>。</a:t>
            </a:r>
            <a:endParaRPr kumimoji="1" lang="zh-CHT" altLang="en-US" dirty="0" smtClean="0"/>
          </a:p>
        </p:txBody>
      </p:sp>
    </p:spTree>
    <p:extLst>
      <p:ext uri="{BB962C8B-B14F-4D97-AF65-F5344CB8AC3E}">
        <p14:creationId xmlns:p14="http://schemas.microsoft.com/office/powerpoint/2010/main" val="199223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研究目標</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807030" y="1937657"/>
            <a:ext cx="9695994" cy="4539343"/>
          </a:xfrm>
        </p:spPr>
        <p:txBody>
          <a:bodyPr/>
          <a:lstStyle/>
          <a:p>
            <a:pPr>
              <a:lnSpc>
                <a:spcPct val="150000"/>
              </a:lnSpc>
            </a:pPr>
            <a:r>
              <a:rPr lang="zh-CHT" altLang="en-US" dirty="0"/>
              <a:t>運用台灣指標性的線上串流音樂平台</a:t>
            </a:r>
            <a:r>
              <a:rPr lang="en-US" altLang="zh-CHT" dirty="0" smtClean="0"/>
              <a:t>KKBOX</a:t>
            </a:r>
            <a:r>
              <a:rPr lang="zh-CHT" altLang="en-US" dirty="0" smtClean="0"/>
              <a:t>提供</a:t>
            </a:r>
            <a:r>
              <a:rPr lang="zh-CHT" altLang="en-US" dirty="0" smtClean="0"/>
              <a:t>之</a:t>
            </a:r>
            <a:r>
              <a:rPr lang="zh-CHT" altLang="en-US" dirty="0"/>
              <a:t>音樂相關資料</a:t>
            </a:r>
            <a:r>
              <a:rPr lang="en-US" altLang="zh-CHT" dirty="0"/>
              <a:t>,</a:t>
            </a:r>
            <a:r>
              <a:rPr lang="zh-CHT" altLang="en-US" dirty="0"/>
              <a:t>蒐 集台灣華語流行音樂排行榜的相關資訊</a:t>
            </a:r>
            <a:r>
              <a:rPr lang="en-US" altLang="zh-CHT" dirty="0"/>
              <a:t>; </a:t>
            </a:r>
            <a:endParaRPr lang="zh-CHT" altLang="en-US" dirty="0"/>
          </a:p>
          <a:p>
            <a:pPr>
              <a:lnSpc>
                <a:spcPct val="150000"/>
              </a:lnSpc>
            </a:pPr>
            <a:r>
              <a:rPr lang="zh-CHT" altLang="en-US" dirty="0" smtClean="0"/>
              <a:t>藉由</a:t>
            </a:r>
            <a:r>
              <a:rPr lang="zh-CHT" altLang="en-US" dirty="0"/>
              <a:t>線上音樂分析平台</a:t>
            </a:r>
            <a:r>
              <a:rPr lang="en-US" altLang="zh-CHT" dirty="0" err="1"/>
              <a:t>Songle.jp</a:t>
            </a:r>
            <a:r>
              <a:rPr lang="en-US" altLang="zh-CHT" dirty="0"/>
              <a:t>,</a:t>
            </a:r>
            <a:r>
              <a:rPr lang="zh-CHT" altLang="en-US" dirty="0"/>
              <a:t>將非結構化音樂資料進行結構化的轉 換</a:t>
            </a:r>
            <a:r>
              <a:rPr lang="en-US" altLang="zh-CHT" dirty="0"/>
              <a:t>,</a:t>
            </a:r>
            <a:r>
              <a:rPr lang="zh-CHT" altLang="en-US" dirty="0"/>
              <a:t>分析熱門樂曲的音樂結構</a:t>
            </a:r>
            <a:r>
              <a:rPr lang="en-US" altLang="zh-CHT" dirty="0"/>
              <a:t>; </a:t>
            </a:r>
            <a:endParaRPr lang="zh-CHT" altLang="en-US" dirty="0" smtClean="0"/>
          </a:p>
          <a:p>
            <a:pPr>
              <a:lnSpc>
                <a:spcPct val="150000"/>
              </a:lnSpc>
            </a:pPr>
            <a:r>
              <a:rPr lang="zh-CHT" altLang="en-US" dirty="0" smtClean="0"/>
              <a:t>利用</a:t>
            </a:r>
            <a:r>
              <a:rPr lang="zh-CHT" altLang="en-US" dirty="0"/>
              <a:t>大數據常用的群集分析之方法</a:t>
            </a:r>
            <a:r>
              <a:rPr lang="en-US" altLang="zh-CHT" dirty="0"/>
              <a:t>,</a:t>
            </a:r>
            <a:r>
              <a:rPr lang="zh-CHT" altLang="en-US" dirty="0"/>
              <a:t>找出做熱門的台灣華語流行音樂最 熱門的音樂和弦結構</a:t>
            </a:r>
            <a:r>
              <a:rPr lang="en-US" altLang="zh-CHT" dirty="0"/>
              <a:t>,</a:t>
            </a:r>
            <a:r>
              <a:rPr lang="zh-CHT" altLang="en-US" dirty="0"/>
              <a:t>以了解聽眾喜好</a:t>
            </a:r>
            <a:r>
              <a:rPr lang="en-US" altLang="zh-CHT" dirty="0"/>
              <a:t>; </a:t>
            </a:r>
            <a:endParaRPr lang="zh-CHT" altLang="en-US" dirty="0"/>
          </a:p>
          <a:p>
            <a:pPr>
              <a:lnSpc>
                <a:spcPct val="150000"/>
              </a:lnSpc>
            </a:pPr>
            <a:r>
              <a:rPr lang="zh-CHT" altLang="en-US" dirty="0" smtClean="0"/>
              <a:t>以視覺化的方式呈現台灣華語流行音樂之熱門音樂和弦結構。 </a:t>
            </a:r>
            <a:endParaRPr lang="zh-CHT" altLang="en-US" dirty="0"/>
          </a:p>
        </p:txBody>
      </p:sp>
    </p:spTree>
    <p:extLst>
      <p:ext uri="{BB962C8B-B14F-4D97-AF65-F5344CB8AC3E}">
        <p14:creationId xmlns:p14="http://schemas.microsoft.com/office/powerpoint/2010/main" val="21622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理論基礎</a:t>
            </a:r>
            <a:r>
              <a:rPr kumimoji="1" lang="en-US" altLang="zh-CHT" dirty="0" smtClean="0">
                <a:latin typeface="微軟正黑體" charset="0"/>
                <a:ea typeface="微軟正黑體" charset="0"/>
                <a:cs typeface="微軟正黑體" charset="0"/>
              </a:rPr>
              <a:t>-</a:t>
            </a:r>
            <a:r>
              <a:rPr kumimoji="1" lang="zh-CHT" altLang="en-US" dirty="0">
                <a:latin typeface="微軟正黑體" charset="0"/>
                <a:ea typeface="微軟正黑體" charset="0"/>
                <a:cs typeface="微軟正黑體" charset="0"/>
              </a:rPr>
              <a:t>大數據在音樂產業的應用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397224" y="2166256"/>
            <a:ext cx="10018713" cy="4016830"/>
          </a:xfrm>
        </p:spPr>
        <p:txBody>
          <a:bodyPr>
            <a:normAutofit/>
          </a:bodyPr>
          <a:lstStyle/>
          <a:p>
            <a:pPr marL="0" indent="0">
              <a:lnSpc>
                <a:spcPct val="150000"/>
              </a:lnSpc>
              <a:buNone/>
            </a:pPr>
            <a:r>
              <a:rPr lang="zh-CHT" altLang="en-US" sz="3200" b="1" dirty="0" smtClean="0">
                <a:latin typeface="微軟正黑體" charset="0"/>
                <a:ea typeface="微軟正黑體" charset="0"/>
                <a:cs typeface="微軟正黑體" charset="0"/>
              </a:rPr>
              <a:t>大</a:t>
            </a:r>
            <a:r>
              <a:rPr lang="zh-CHT" altLang="en-US" sz="3200" b="1" dirty="0">
                <a:latin typeface="微軟正黑體" charset="0"/>
                <a:ea typeface="微軟正黑體" charset="0"/>
                <a:cs typeface="微軟正黑體" charset="0"/>
              </a:rPr>
              <a:t>數據改變了「告示牌」對暢銷金曲的定義</a:t>
            </a:r>
          </a:p>
          <a:p>
            <a:pPr>
              <a:lnSpc>
                <a:spcPct val="150000"/>
              </a:lnSpc>
            </a:pPr>
            <a:r>
              <a:rPr lang="zh-CHT" altLang="zh-CHT" dirty="0">
                <a:latin typeface="微軟正黑體" charset="0"/>
                <a:ea typeface="微軟正黑體" charset="0"/>
                <a:cs typeface="微軟正黑體" charset="0"/>
              </a:rPr>
              <a:t>「大賣才能成為金曲」</a:t>
            </a:r>
            <a:r>
              <a:rPr lang="zh-CHT" altLang="en-US" dirty="0">
                <a:latin typeface="微軟正黑體" charset="0"/>
                <a:ea typeface="微軟正黑體" charset="0"/>
                <a:cs typeface="微軟正黑體" charset="0"/>
              </a:rPr>
              <a:t>？</a:t>
            </a:r>
          </a:p>
          <a:p>
            <a:pPr>
              <a:lnSpc>
                <a:spcPct val="150000"/>
              </a:lnSpc>
            </a:pPr>
            <a:r>
              <a:rPr lang="zh-CHT" altLang="zh-CHT" dirty="0">
                <a:latin typeface="微軟正黑體" charset="0"/>
                <a:ea typeface="微軟正黑體" charset="0"/>
                <a:cs typeface="微軟正黑體" charset="0"/>
              </a:rPr>
              <a:t>告示牌除了將</a:t>
            </a:r>
            <a:r>
              <a:rPr lang="en-US" altLang="zh-CHT" dirty="0">
                <a:latin typeface="微軟正黑體" charset="0"/>
                <a:ea typeface="微軟正黑體" charset="0"/>
                <a:cs typeface="微軟正黑體" charset="0"/>
              </a:rPr>
              <a:t>YouTube</a:t>
            </a:r>
            <a:r>
              <a:rPr lang="zh-CHT" altLang="zh-CHT" dirty="0">
                <a:latin typeface="微軟正黑體" charset="0"/>
                <a:ea typeface="微軟正黑體" charset="0"/>
                <a:cs typeface="微軟正黑體" charset="0"/>
              </a:rPr>
              <a:t>播放次數加進他的演算法外，也加入了其他主流串流媒體上大量的數據，進而改善了他的排行榜。</a:t>
            </a:r>
            <a:endParaRPr lang="zh-CHT" altLang="en-US" dirty="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聽眾開始掌握這個決定權，音樂產業則必須開始重視並且應用這些社群間分享的大數據 。</a:t>
            </a:r>
            <a:endParaRPr lang="zh-CHT" altLang="zh-CHT" dirty="0">
              <a:latin typeface="微軟正黑體" charset="0"/>
              <a:ea typeface="微軟正黑體" charset="0"/>
              <a:cs typeface="微軟正黑體" charset="0"/>
            </a:endParaRPr>
          </a:p>
        </p:txBody>
      </p:sp>
    </p:spTree>
    <p:extLst>
      <p:ext uri="{BB962C8B-B14F-4D97-AF65-F5344CB8AC3E}">
        <p14:creationId xmlns:p14="http://schemas.microsoft.com/office/powerpoint/2010/main" val="198404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理論基礎</a:t>
            </a:r>
            <a:r>
              <a:rPr kumimoji="1" lang="en-US" altLang="zh-CHT" dirty="0" smtClean="0">
                <a:latin typeface="微軟正黑體" charset="0"/>
                <a:ea typeface="微軟正黑體" charset="0"/>
                <a:cs typeface="微軟正黑體" charset="0"/>
              </a:rPr>
              <a:t>-</a:t>
            </a:r>
            <a:r>
              <a:rPr kumimoji="1" lang="zh-CHT" altLang="en-US" dirty="0">
                <a:latin typeface="微軟正黑體" charset="0"/>
                <a:ea typeface="微軟正黑體" charset="0"/>
                <a:cs typeface="微軟正黑體" charset="0"/>
              </a:rPr>
              <a:t>大數據在音樂產業的應用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1" y="2144485"/>
            <a:ext cx="10018713" cy="4212772"/>
          </a:xfrm>
        </p:spPr>
        <p:txBody>
          <a:bodyPr>
            <a:normAutofit/>
          </a:bodyPr>
          <a:lstStyle/>
          <a:p>
            <a:pPr marL="0" indent="0">
              <a:lnSpc>
                <a:spcPct val="150000"/>
              </a:lnSpc>
              <a:buNone/>
            </a:pPr>
            <a:r>
              <a:rPr lang="en-US" altLang="zh-CHT" sz="3200" b="1" dirty="0" smtClean="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靠用戶數據預測</a:t>
            </a:r>
            <a:r>
              <a:rPr lang="zh-CHT" altLang="zh-CHT" sz="3200" b="1" dirty="0" smtClean="0">
                <a:latin typeface="微軟正黑體" charset="0"/>
                <a:ea typeface="微軟正黑體" charset="0"/>
                <a:cs typeface="微軟正黑體" charset="0"/>
              </a:rPr>
              <a:t>葛萊美獎</a:t>
            </a:r>
            <a:endParaRPr lang="zh-CHT" altLang="en-US" sz="3200" b="1"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每到頒獎前夕各界都會開始爭相預測得獎的</a:t>
            </a:r>
            <a:r>
              <a:rPr lang="zh-CHT" altLang="zh-CHT" dirty="0" smtClean="0">
                <a:latin typeface="微軟正黑體" charset="0"/>
                <a:ea typeface="微軟正黑體" charset="0"/>
                <a:cs typeface="微軟正黑體" charset="0"/>
              </a:rPr>
              <a:t>結果</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en-US" altLang="zh-CHT" dirty="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利用</a:t>
            </a:r>
            <a:r>
              <a:rPr lang="zh-CHT" altLang="en-US" dirty="0" smtClean="0">
                <a:latin typeface="微軟正黑體" charset="0"/>
                <a:ea typeface="微軟正黑體" charset="0"/>
                <a:cs typeface="微軟正黑體" charset="0"/>
              </a:rPr>
              <a:t>對於用戶歌曲喜好的相關資料預測葛萊美獎結果。</a:t>
            </a:r>
            <a:endParaRPr lang="en-US" altLang="zh-CHT" dirty="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準確率誤差可以在三名以內 </a:t>
            </a:r>
            <a:r>
              <a:rPr lang="zh-CHT" altLang="zh-CHT" dirty="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Tree>
    <p:extLst>
      <p:ext uri="{BB962C8B-B14F-4D97-AF65-F5344CB8AC3E}">
        <p14:creationId xmlns:p14="http://schemas.microsoft.com/office/powerpoint/2010/main" val="99687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理論基礎</a:t>
            </a:r>
            <a:r>
              <a:rPr kumimoji="1" lang="en-US" altLang="zh-CHT" dirty="0" smtClean="0">
                <a:latin typeface="微軟正黑體" charset="0"/>
                <a:ea typeface="微軟正黑體" charset="0"/>
                <a:cs typeface="微軟正黑體" charset="0"/>
              </a:rPr>
              <a:t>-</a:t>
            </a:r>
            <a:r>
              <a:rPr kumimoji="1" lang="zh-CHT" altLang="en-US" dirty="0">
                <a:latin typeface="微軟正黑體" charset="0"/>
                <a:ea typeface="微軟正黑體" charset="0"/>
                <a:cs typeface="微軟正黑體" charset="0"/>
              </a:rPr>
              <a:t>大數據在音樂產業的應用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2666999"/>
            <a:ext cx="10018713" cy="3820887"/>
          </a:xfrm>
        </p:spPr>
        <p:txBody>
          <a:bodyPr>
            <a:normAutofit/>
          </a:bodyPr>
          <a:lstStyle/>
          <a:p>
            <a:pPr marL="0" indent="0">
              <a:lnSpc>
                <a:spcPct val="150000"/>
              </a:lnSpc>
              <a:buNone/>
            </a:pPr>
            <a:r>
              <a:rPr lang="en-US" altLang="zh-CHT" sz="3200" b="1" dirty="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靠用戶精準投放</a:t>
            </a:r>
            <a:r>
              <a:rPr lang="zh-CHT" altLang="zh-CHT" sz="3200" b="1" dirty="0" smtClean="0">
                <a:latin typeface="微軟正黑體" charset="0"/>
                <a:ea typeface="微軟正黑體" charset="0"/>
                <a:cs typeface="微軟正黑體" charset="0"/>
              </a:rPr>
              <a:t>廣告</a:t>
            </a:r>
            <a:endParaRPr lang="zh-CHT" altLang="en-US" sz="3200" b="1"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將用戶歌曲喜好資料「變現」</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與其漫無目的投放廣告，不如給用戶他會喜歡的廣告</a:t>
            </a:r>
            <a:r>
              <a:rPr lang="zh-CHT" altLang="en-US" dirty="0" smtClean="0">
                <a:latin typeface="微軟正黑體" charset="0"/>
                <a:ea typeface="微軟正黑體" charset="0"/>
                <a:cs typeface="微軟正黑體" charset="0"/>
              </a:rPr>
              <a:t>。</a:t>
            </a:r>
            <a:endParaRPr lang="en-US" altLang="zh-CHT"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廣告商得到效益＋</a:t>
            </a:r>
            <a:r>
              <a:rPr lang="en-US" altLang="zh-CHT" dirty="0" smtClean="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取得廣告收入＋用戶得到喜歡的資訊</a:t>
            </a:r>
            <a:br>
              <a:rPr lang="zh-CHT" altLang="en-US" dirty="0" smtClean="0">
                <a:latin typeface="微軟正黑體" charset="0"/>
                <a:ea typeface="微軟正黑體" charset="0"/>
                <a:cs typeface="微軟正黑體" charset="0"/>
              </a:rPr>
            </a:br>
            <a:r>
              <a:rPr lang="zh-CHT" altLang="en-US" dirty="0" smtClean="0">
                <a:latin typeface="微軟正黑體" charset="0"/>
                <a:ea typeface="微軟正黑體" charset="0"/>
                <a:cs typeface="微軟正黑體" charset="0"/>
              </a:rPr>
              <a:t>＝</a:t>
            </a:r>
            <a:r>
              <a:rPr lang="zh-CHT" altLang="en-US" b="1" dirty="0" smtClean="0">
                <a:latin typeface="微軟正黑體" charset="0"/>
                <a:ea typeface="微軟正黑體" charset="0"/>
                <a:cs typeface="微軟正黑體" charset="0"/>
              </a:rPr>
              <a:t>三贏的局面</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Tree>
    <p:extLst>
      <p:ext uri="{BB962C8B-B14F-4D97-AF65-F5344CB8AC3E}">
        <p14:creationId xmlns:p14="http://schemas.microsoft.com/office/powerpoint/2010/main" val="1990178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視差">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ppt/theme/themeOverride2.xml><?xml version="1.0" encoding="utf-8"?>
<a:themeOverride xmlns:a="http://schemas.openxmlformats.org/drawingml/2006/main">
  <a:clrScheme name="視差">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ppt/theme/themeOverride3.xml><?xml version="1.0" encoding="utf-8"?>
<a:themeOverride xmlns:a="http://schemas.openxmlformats.org/drawingml/2006/main">
  <a:clrScheme name="視差">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docProps/app.xml><?xml version="1.0" encoding="utf-8"?>
<Properties xmlns="http://schemas.openxmlformats.org/officeDocument/2006/extended-properties" xmlns:vt="http://schemas.openxmlformats.org/officeDocument/2006/docPropsVTypes">
  <Template/>
  <TotalTime>109</TotalTime>
  <Words>907</Words>
  <Application>Microsoft Macintosh PowerPoint</Application>
  <PresentationFormat>寬螢幕</PresentationFormat>
  <Paragraphs>82</Paragraphs>
  <Slides>16</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微軟正黑體</vt:lpstr>
      <vt:lpstr>新細明體</vt:lpstr>
      <vt:lpstr>蘋果儷中黑 中等</vt:lpstr>
      <vt:lpstr>Calibri</vt:lpstr>
      <vt:lpstr>Corbel</vt:lpstr>
      <vt:lpstr>Arial</vt:lpstr>
      <vt:lpstr>視差</vt:lpstr>
      <vt:lpstr>從大數據到台灣華語流行音樂  熱門和弦結構分析  From Big Data to Taiwan Mandopop Music  Popular Chords Analysis</vt:lpstr>
      <vt:lpstr>簡報大綱</vt:lpstr>
      <vt:lpstr>研究背景</vt:lpstr>
      <vt:lpstr>研究背景</vt:lpstr>
      <vt:lpstr>研究背景</vt:lpstr>
      <vt:lpstr>研究目標</vt:lpstr>
      <vt:lpstr>理論基礎-大數據在音樂產業的應用</vt:lpstr>
      <vt:lpstr>理論基礎-大數據在音樂產業的應用</vt:lpstr>
      <vt:lpstr>理論基礎-大數據在音樂產業的應用</vt:lpstr>
      <vt:lpstr>理論基礎-大數據在音樂產業的應用</vt:lpstr>
      <vt:lpstr>理論基礎-音樂類型</vt:lpstr>
      <vt:lpstr>理論基礎-Songle.jp</vt:lpstr>
      <vt:lpstr>理論基礎-群集分析</vt:lpstr>
      <vt:lpstr>研究架構</vt:lpstr>
      <vt:lpstr>系統開發環境及工具</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從大數據到台灣華語流行音樂  熱門和弦結構分析  From Big Data to Taiwan Mandopop Music Popular Chords Analysis</dc:title>
  <dc:creator>Microsoft Office 使用者</dc:creator>
  <cp:lastModifiedBy>Microsoft Office 使用者</cp:lastModifiedBy>
  <cp:revision>21</cp:revision>
  <dcterms:created xsi:type="dcterms:W3CDTF">2015-03-26T02:32:12Z</dcterms:created>
  <dcterms:modified xsi:type="dcterms:W3CDTF">2015-03-26T04:21:38Z</dcterms:modified>
</cp:coreProperties>
</file>