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7.jpg" ContentType="image/jpg"/>
  <Override PartName="/ppt/media/image18.jpg" ContentType="image/jpg"/>
  <Override PartName="/ppt/media/image21.jpg" ContentType="image/jpg"/>
  <Override PartName="/ppt/media/image23.jpg" ContentType="image/jpg"/>
  <Override PartName="/ppt/media/image25.jpg" ContentType="image/jpg"/>
  <Override PartName="/ppt/media/image3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0"/>
  </p:notesMasterIdLst>
  <p:sldIdLst>
    <p:sldId id="342" r:id="rId3"/>
    <p:sldId id="343" r:id="rId4"/>
    <p:sldId id="329" r:id="rId5"/>
    <p:sldId id="316" r:id="rId6"/>
    <p:sldId id="360" r:id="rId7"/>
    <p:sldId id="359" r:id="rId8"/>
    <p:sldId id="361" r:id="rId9"/>
    <p:sldId id="362" r:id="rId10"/>
    <p:sldId id="363" r:id="rId11"/>
    <p:sldId id="364" r:id="rId12"/>
    <p:sldId id="373" r:id="rId13"/>
    <p:sldId id="374" r:id="rId14"/>
    <p:sldId id="375" r:id="rId15"/>
    <p:sldId id="376" r:id="rId16"/>
    <p:sldId id="377" r:id="rId17"/>
    <p:sldId id="378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16" autoAdjust="0"/>
  </p:normalViewPr>
  <p:slideViewPr>
    <p:cSldViewPr snapToGrid="0" showGuides="1">
      <p:cViewPr varScale="1">
        <p:scale>
          <a:sx n="80" d="100"/>
          <a:sy n="80" d="100"/>
        </p:scale>
        <p:origin x="782" y="58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Qué tipos de sistemas informáticos de facturación hay en Bolivia?">
            <a:extLst>
              <a:ext uri="{FF2B5EF4-FFF2-40B4-BE49-F238E27FC236}">
                <a16:creationId xmlns:a16="http://schemas.microsoft.com/office/drawing/2014/main" id="{9A557C97-13CD-4359-A2D7-F019B664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4924099" y="1058024"/>
            <a:ext cx="6839832" cy="3206807"/>
            <a:chOff x="6544244" y="949996"/>
            <a:chExt cx="6839832" cy="32068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2232" y="949996"/>
              <a:ext cx="670184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PROCESUAL HITO 3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544244" y="3171918"/>
              <a:ext cx="6839832" cy="9848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endPara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en-US" sz="2000" b="1" i="0" u="none" strike="noStrike" baseline="0" dirty="0">
                  <a:solidFill>
                    <a:srgbClr val="FFFFFF"/>
                  </a:solidFill>
                  <a:latin typeface="Arial" panose="020B0604020202020204" pitchFamily="34" charset="0"/>
                </a:rPr>
                <a:t>PRESENTA:</a:t>
              </a:r>
              <a:endParaRPr lang="en-US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  <a:p>
              <a:r>
                <a:rPr lang="es-ES" sz="2000" b="1" i="0" u="none" strike="noStrike" baseline="0" dirty="0">
                  <a:solidFill>
                    <a:srgbClr val="FFFFFF"/>
                  </a:solidFill>
                  <a:latin typeface="Arial" panose="020B0604020202020204" pitchFamily="34" charset="0"/>
                </a:rPr>
                <a:t>PATRICIO ALFREDO QUISPE CONDORI-SIS15240990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Parallelogram 15">
            <a:extLst>
              <a:ext uri="{FF2B5EF4-FFF2-40B4-BE49-F238E27FC236}">
                <a16:creationId xmlns:a16="http://schemas.microsoft.com/office/drawing/2014/main" id="{7C0C6CC9-020E-4054-B2C8-DE158E6FA322}"/>
              </a:ext>
            </a:extLst>
          </p:cNvPr>
          <p:cNvSpPr/>
          <p:nvPr/>
        </p:nvSpPr>
        <p:spPr>
          <a:xfrm rot="16200000">
            <a:off x="2478164" y="1812472"/>
            <a:ext cx="1569660" cy="16633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026" name="Picture 2" descr="Unifranz - Bienvenid@ a la Universidad Franz Tamayo">
            <a:extLst>
              <a:ext uri="{FF2B5EF4-FFF2-40B4-BE49-F238E27FC236}">
                <a16:creationId xmlns:a16="http://schemas.microsoft.com/office/drawing/2014/main" id="{79C12934-FBC1-420B-8674-5055BDE7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6" y="5383762"/>
            <a:ext cx="895740" cy="89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0E4E23-EA40-469E-BC0E-03497BE55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61" y="5383762"/>
            <a:ext cx="3279565" cy="8957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368F795-1C80-42EC-844D-5E33A1346F69}"/>
              </a:ext>
            </a:extLst>
          </p:cNvPr>
          <p:cNvSpPr txBox="1"/>
          <p:nvPr/>
        </p:nvSpPr>
        <p:spPr>
          <a:xfrm>
            <a:off x="7185555" y="1636063"/>
            <a:ext cx="348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CCCCFF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CCCCFF"/>
                </a:solidFill>
                <a:latin typeface="Arial" panose="020B0604020202020204" pitchFamily="34" charset="0"/>
              </a:rPr>
              <a:t>BASE DE DATOS I</a:t>
            </a:r>
            <a:endParaRPr lang="en-US" dirty="0">
              <a:solidFill>
                <a:srgbClr val="CCCCFF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12A2FA6-E2BB-4F36-B76D-9B0498438D40}"/>
              </a:ext>
            </a:extLst>
          </p:cNvPr>
          <p:cNvSpPr txBox="1"/>
          <p:nvPr/>
        </p:nvSpPr>
        <p:spPr>
          <a:xfrm>
            <a:off x="9072038" y="6071254"/>
            <a:ext cx="385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CCCCFF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CCCCFF"/>
                </a:solidFill>
                <a:latin typeface="Arial" panose="020B0604020202020204" pitchFamily="34" charset="0"/>
              </a:rPr>
              <a:t>EL ALTO, MAYO DE 2022</a:t>
            </a:r>
            <a:endParaRPr lang="en-US" dirty="0">
              <a:solidFill>
                <a:srgbClr val="CC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7">
            <a:extLst>
              <a:ext uri="{FF2B5EF4-FFF2-40B4-BE49-F238E27FC236}">
                <a16:creationId xmlns:a16="http://schemas.microsoft.com/office/drawing/2014/main" id="{F357BC88-74CF-4FD3-809B-AB84B628727A}"/>
              </a:ext>
            </a:extLst>
          </p:cNvPr>
          <p:cNvGrpSpPr/>
          <p:nvPr/>
        </p:nvGrpSpPr>
        <p:grpSpPr>
          <a:xfrm>
            <a:off x="327196" y="301752"/>
            <a:ext cx="6092265" cy="900000"/>
            <a:chOff x="933685" y="1815665"/>
            <a:chExt cx="6573115" cy="972000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2D52DE-26A5-4E2C-A20C-C222501B1B1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Pentagon 26">
              <a:extLst>
                <a:ext uri="{FF2B5EF4-FFF2-40B4-BE49-F238E27FC236}">
                  <a16:creationId xmlns:a16="http://schemas.microsoft.com/office/drawing/2014/main" id="{71C99A69-41D6-4A35-880F-E26DCCFF7804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0497B228-062D-4AE0-B2C6-6693ADA4BE4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59064506-8479-4DE4-A1C2-37C6B4C0AB6F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8" name="TextBox 30">
            <a:extLst>
              <a:ext uri="{FF2B5EF4-FFF2-40B4-BE49-F238E27FC236}">
                <a16:creationId xmlns:a16="http://schemas.microsoft.com/office/drawing/2014/main" id="{0F2A648A-69A5-4CCE-8C9A-8FFA9101B48C}"/>
              </a:ext>
            </a:extLst>
          </p:cNvPr>
          <p:cNvSpPr txBox="1"/>
          <p:nvPr/>
        </p:nvSpPr>
        <p:spPr>
          <a:xfrm>
            <a:off x="680304" y="50553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08</a:t>
            </a:r>
          </a:p>
        </p:txBody>
      </p:sp>
      <p:sp>
        <p:nvSpPr>
          <p:cNvPr id="70" name="TextBox 10">
            <a:extLst>
              <a:ext uri="{FF2B5EF4-FFF2-40B4-BE49-F238E27FC236}">
                <a16:creationId xmlns:a16="http://schemas.microsoft.com/office/drawing/2014/main" id="{7327C0AB-C11E-47C4-A768-5E7B9F06F52E}"/>
              </a:ext>
            </a:extLst>
          </p:cNvPr>
          <p:cNvSpPr txBox="1"/>
          <p:nvPr/>
        </p:nvSpPr>
        <p:spPr bwMode="auto">
          <a:xfrm>
            <a:off x="1961531" y="397809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BO" sz="2000" b="1" spc="-5" dirty="0">
                <a:solidFill>
                  <a:srgbClr val="585858"/>
                </a:solidFill>
              </a:rPr>
              <a:t>MANEJO DE</a:t>
            </a:r>
            <a:r>
              <a:rPr lang="es-BO" sz="2000" b="1" spc="-30" dirty="0">
                <a:solidFill>
                  <a:srgbClr val="585858"/>
                </a:solidFill>
              </a:rPr>
              <a:t> </a:t>
            </a:r>
            <a:r>
              <a:rPr lang="es-BO" sz="2000" b="1" spc="-5" dirty="0">
                <a:solidFill>
                  <a:srgbClr val="585858"/>
                </a:solidFill>
              </a:rPr>
              <a:t>CONSULTAS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985F43-03B2-4ED2-B1F2-88799228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18" y="1707120"/>
            <a:ext cx="9382598" cy="1521502"/>
          </a:xfrm>
          <a:prstGeom prst="rect">
            <a:avLst/>
          </a:prstGeom>
        </p:spPr>
      </p:pic>
      <p:sp>
        <p:nvSpPr>
          <p:cNvPr id="18" name="object 13">
            <a:extLst>
              <a:ext uri="{FF2B5EF4-FFF2-40B4-BE49-F238E27FC236}">
                <a16:creationId xmlns:a16="http://schemas.microsoft.com/office/drawing/2014/main" id="{97B1A93D-5571-4138-B480-20D454EA7EA0}"/>
              </a:ext>
            </a:extLst>
          </p:cNvPr>
          <p:cNvSpPr/>
          <p:nvPr/>
        </p:nvSpPr>
        <p:spPr>
          <a:xfrm>
            <a:off x="2910839" y="3742689"/>
            <a:ext cx="8812529" cy="1889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7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264F57F1-B781-421B-A6EF-C29C649828BF}"/>
              </a:ext>
            </a:extLst>
          </p:cNvPr>
          <p:cNvSpPr txBox="1"/>
          <p:nvPr/>
        </p:nvSpPr>
        <p:spPr>
          <a:xfrm>
            <a:off x="877077" y="27418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0" u="none" strike="noStrike" baseline="0" dirty="0">
                <a:solidFill>
                  <a:schemeClr val="bg1"/>
                </a:solidFill>
                <a:latin typeface="+mj-lt"/>
              </a:rPr>
              <a:t>2.4. CREAR UNA VISTA CUALQUIERA QUE MUESTRE 5 COLUMNAS</a:t>
            </a:r>
            <a:r>
              <a:rPr lang="es-ES" sz="2000" b="1" i="0" u="none" strike="noStrike" baseline="0" dirty="0">
                <a:solidFill>
                  <a:schemeClr val="bg1"/>
                </a:solidFill>
                <a:latin typeface="ArialMT"/>
              </a:rPr>
              <a:t>.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EF3FBE14-9E43-4D50-A43D-C6FF1FCBFA65}"/>
              </a:ext>
            </a:extLst>
          </p:cNvPr>
          <p:cNvGrpSpPr/>
          <p:nvPr/>
        </p:nvGrpSpPr>
        <p:grpSpPr>
          <a:xfrm>
            <a:off x="327196" y="301752"/>
            <a:ext cx="6092265" cy="900000"/>
            <a:chOff x="933685" y="1815665"/>
            <a:chExt cx="6573115" cy="972000"/>
          </a:xfrm>
        </p:grpSpPr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E0E28A92-D8BB-4A82-8363-04F41C575110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Pentagon 26">
              <a:extLst>
                <a:ext uri="{FF2B5EF4-FFF2-40B4-BE49-F238E27FC236}">
                  <a16:creationId xmlns:a16="http://schemas.microsoft.com/office/drawing/2014/main" id="{2AB55A91-60B3-4FFC-A42C-C2FC7BA2F003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E73C7B9C-7D5C-4B26-89C2-8C090B4D024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9FD795F-3087-4886-B746-4593EC2F0B3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BE4CEBC4-E7DC-4F45-A7ED-374516B11382}"/>
              </a:ext>
            </a:extLst>
          </p:cNvPr>
          <p:cNvSpPr txBox="1"/>
          <p:nvPr/>
        </p:nvSpPr>
        <p:spPr>
          <a:xfrm>
            <a:off x="680304" y="50553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09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8E917E84-CE00-4209-92E8-A5573E15C609}"/>
              </a:ext>
            </a:extLst>
          </p:cNvPr>
          <p:cNvSpPr txBox="1"/>
          <p:nvPr/>
        </p:nvSpPr>
        <p:spPr bwMode="auto">
          <a:xfrm>
            <a:off x="2050430" y="397809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BO" sz="2000" b="1" spc="-5" dirty="0">
                <a:solidFill>
                  <a:srgbClr val="585858"/>
                </a:solidFill>
              </a:rPr>
              <a:t>MANEJO DE</a:t>
            </a:r>
            <a:r>
              <a:rPr lang="es-BO" sz="2000" b="1" spc="-30" dirty="0">
                <a:solidFill>
                  <a:srgbClr val="585858"/>
                </a:solidFill>
              </a:rPr>
              <a:t> </a:t>
            </a:r>
            <a:r>
              <a:rPr lang="es-BO" sz="2000" b="1" spc="-5" dirty="0">
                <a:solidFill>
                  <a:srgbClr val="585858"/>
                </a:solidFill>
              </a:rPr>
              <a:t>CONSULTAS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84A5FD-D8F9-456C-B877-43AB0178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85" y="1835158"/>
            <a:ext cx="10157029" cy="1468486"/>
          </a:xfrm>
          <a:prstGeom prst="rect">
            <a:avLst/>
          </a:prstGeom>
        </p:spPr>
      </p:pic>
      <p:sp>
        <p:nvSpPr>
          <p:cNvPr id="33" name="object 12">
            <a:extLst>
              <a:ext uri="{FF2B5EF4-FFF2-40B4-BE49-F238E27FC236}">
                <a16:creationId xmlns:a16="http://schemas.microsoft.com/office/drawing/2014/main" id="{C8A45ADC-0972-45D5-8F2C-1CB39591C1FE}"/>
              </a:ext>
            </a:extLst>
          </p:cNvPr>
          <p:cNvSpPr/>
          <p:nvPr/>
        </p:nvSpPr>
        <p:spPr>
          <a:xfrm>
            <a:off x="2198154" y="4016728"/>
            <a:ext cx="897636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3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:a16="http://schemas.microsoft.com/office/drawing/2014/main" id="{EDEC67B7-A845-4F12-9487-E4FE53D98D2A}"/>
              </a:ext>
            </a:extLst>
          </p:cNvPr>
          <p:cNvGrpSpPr/>
          <p:nvPr/>
        </p:nvGrpSpPr>
        <p:grpSpPr>
          <a:xfrm>
            <a:off x="327196" y="301752"/>
            <a:ext cx="609226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3C8A129E-E529-4903-B964-9A670BE98C82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FDC94254-C65A-4C01-B814-BF361A1D4A00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C80A0E-A060-470D-98F4-E02339E61D1A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06750-1742-4CAF-9AF0-6CDF211D291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30">
            <a:extLst>
              <a:ext uri="{FF2B5EF4-FFF2-40B4-BE49-F238E27FC236}">
                <a16:creationId xmlns:a16="http://schemas.microsoft.com/office/drawing/2014/main" id="{8A31B56F-F98E-4692-80A8-7E971FC19AD2}"/>
              </a:ext>
            </a:extLst>
          </p:cNvPr>
          <p:cNvSpPr txBox="1"/>
          <p:nvPr/>
        </p:nvSpPr>
        <p:spPr>
          <a:xfrm>
            <a:off x="680304" y="50553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10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541500E-268C-42C5-B8F1-32D8BE455798}"/>
              </a:ext>
            </a:extLst>
          </p:cNvPr>
          <p:cNvSpPr txBox="1"/>
          <p:nvPr/>
        </p:nvSpPr>
        <p:spPr bwMode="auto">
          <a:xfrm>
            <a:off x="2050430" y="397809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BO" sz="2000" b="1" spc="-5" dirty="0">
                <a:solidFill>
                  <a:srgbClr val="585858"/>
                </a:solidFill>
              </a:rPr>
              <a:t>MANEJO DE</a:t>
            </a:r>
            <a:r>
              <a:rPr lang="es-BO" sz="2000" b="1" spc="-30" dirty="0">
                <a:solidFill>
                  <a:srgbClr val="585858"/>
                </a:solidFill>
              </a:rPr>
              <a:t> </a:t>
            </a:r>
            <a:r>
              <a:rPr lang="es-BO" sz="2000" b="1" spc="-5" dirty="0">
                <a:solidFill>
                  <a:srgbClr val="585858"/>
                </a:solidFill>
              </a:rPr>
              <a:t>CONSULTAS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3835F41-3CF6-4EB3-BD86-4CAD21B5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98" y="1872501"/>
            <a:ext cx="10340325" cy="1198077"/>
          </a:xfrm>
          <a:prstGeom prst="rect">
            <a:avLst/>
          </a:prstGeom>
        </p:spPr>
      </p:pic>
      <p:sp>
        <p:nvSpPr>
          <p:cNvPr id="12" name="object 12">
            <a:extLst>
              <a:ext uri="{FF2B5EF4-FFF2-40B4-BE49-F238E27FC236}">
                <a16:creationId xmlns:a16="http://schemas.microsoft.com/office/drawing/2014/main" id="{429D3637-C5EF-42DA-A88C-9DB456884B0D}"/>
              </a:ext>
            </a:extLst>
          </p:cNvPr>
          <p:cNvSpPr/>
          <p:nvPr/>
        </p:nvSpPr>
        <p:spPr>
          <a:xfrm>
            <a:off x="4252524" y="3787423"/>
            <a:ext cx="5562600" cy="1172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70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:a16="http://schemas.microsoft.com/office/drawing/2014/main" id="{E194F318-DF24-43B0-B726-7177F9BA7287}"/>
              </a:ext>
            </a:extLst>
          </p:cNvPr>
          <p:cNvGrpSpPr/>
          <p:nvPr/>
        </p:nvGrpSpPr>
        <p:grpSpPr>
          <a:xfrm>
            <a:off x="327196" y="301752"/>
            <a:ext cx="609226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9644CEFD-6964-4BDB-9B52-7841291C1269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A278492F-0137-459F-8F0B-93342854682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91D65B-ABB6-4B9E-9D34-EF0724E1AF0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6679D-2936-43DD-896F-8FB91C425E6E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30">
            <a:extLst>
              <a:ext uri="{FF2B5EF4-FFF2-40B4-BE49-F238E27FC236}">
                <a16:creationId xmlns:a16="http://schemas.microsoft.com/office/drawing/2014/main" id="{DEF705F4-D207-4ABF-BFCE-4247C0DE1A68}"/>
              </a:ext>
            </a:extLst>
          </p:cNvPr>
          <p:cNvSpPr txBox="1"/>
          <p:nvPr/>
        </p:nvSpPr>
        <p:spPr>
          <a:xfrm>
            <a:off x="680304" y="50553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11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FBF8630-82F7-43A7-ACE5-DE49ABEFC67B}"/>
              </a:ext>
            </a:extLst>
          </p:cNvPr>
          <p:cNvSpPr txBox="1"/>
          <p:nvPr/>
        </p:nvSpPr>
        <p:spPr bwMode="auto">
          <a:xfrm>
            <a:off x="2050430" y="397809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BO" sz="2000" b="1" spc="-5" dirty="0">
                <a:solidFill>
                  <a:srgbClr val="585858"/>
                </a:solidFill>
              </a:rPr>
              <a:t>MANEJO DE</a:t>
            </a:r>
            <a:r>
              <a:rPr lang="es-BO" sz="2000" b="1" spc="-30" dirty="0">
                <a:solidFill>
                  <a:srgbClr val="585858"/>
                </a:solidFill>
              </a:rPr>
              <a:t> </a:t>
            </a:r>
            <a:r>
              <a:rPr lang="es-BO" sz="2000" b="1" spc="-5" dirty="0">
                <a:solidFill>
                  <a:srgbClr val="585858"/>
                </a:solidFill>
              </a:rPr>
              <a:t>CONSULTAS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5437BB9-7DE7-48C9-955B-ADFC7786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90" y="1637234"/>
            <a:ext cx="9966420" cy="1565141"/>
          </a:xfrm>
          <a:prstGeom prst="rect">
            <a:avLst/>
          </a:prstGeom>
        </p:spPr>
      </p:pic>
      <p:sp>
        <p:nvSpPr>
          <p:cNvPr id="13" name="object 12">
            <a:extLst>
              <a:ext uri="{FF2B5EF4-FFF2-40B4-BE49-F238E27FC236}">
                <a16:creationId xmlns:a16="http://schemas.microsoft.com/office/drawing/2014/main" id="{EEC8FF92-D824-4267-8986-56C8E3FF7677}"/>
              </a:ext>
            </a:extLst>
          </p:cNvPr>
          <p:cNvSpPr/>
          <p:nvPr/>
        </p:nvSpPr>
        <p:spPr>
          <a:xfrm>
            <a:off x="3257550" y="3909060"/>
            <a:ext cx="5553709" cy="1267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05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:a16="http://schemas.microsoft.com/office/drawing/2014/main" id="{479FEC3F-8E61-4CDD-9404-53D24E31BAD5}"/>
              </a:ext>
            </a:extLst>
          </p:cNvPr>
          <p:cNvGrpSpPr/>
          <p:nvPr/>
        </p:nvGrpSpPr>
        <p:grpSpPr>
          <a:xfrm>
            <a:off x="327196" y="301752"/>
            <a:ext cx="609226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B2DE0049-5EAF-49E7-ADB5-2284B4849933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5B7C2428-0315-436F-AA84-95F3E976920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6111E3-D0B6-424B-B222-DF8E9D1B095D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1CC168-532C-4BF5-9F6C-BC561EC2B84A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30">
            <a:extLst>
              <a:ext uri="{FF2B5EF4-FFF2-40B4-BE49-F238E27FC236}">
                <a16:creationId xmlns:a16="http://schemas.microsoft.com/office/drawing/2014/main" id="{03477FBC-AC7B-4136-967A-72443CB0957B}"/>
              </a:ext>
            </a:extLst>
          </p:cNvPr>
          <p:cNvSpPr txBox="1"/>
          <p:nvPr/>
        </p:nvSpPr>
        <p:spPr>
          <a:xfrm>
            <a:off x="680304" y="50553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12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E2BA645C-8BB7-43B6-9868-A546250E3DD5}"/>
              </a:ext>
            </a:extLst>
          </p:cNvPr>
          <p:cNvSpPr txBox="1"/>
          <p:nvPr/>
        </p:nvSpPr>
        <p:spPr bwMode="auto">
          <a:xfrm>
            <a:off x="2050430" y="397809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BO" sz="2000" b="1" spc="-5" dirty="0">
                <a:solidFill>
                  <a:srgbClr val="585858"/>
                </a:solidFill>
              </a:rPr>
              <a:t>MANEJO DE</a:t>
            </a:r>
            <a:r>
              <a:rPr lang="es-BO" sz="2000" b="1" spc="-30" dirty="0">
                <a:solidFill>
                  <a:srgbClr val="585858"/>
                </a:solidFill>
              </a:rPr>
              <a:t> </a:t>
            </a:r>
            <a:r>
              <a:rPr lang="es-BO" sz="2000" b="1" spc="-5" dirty="0">
                <a:solidFill>
                  <a:srgbClr val="585858"/>
                </a:solidFill>
              </a:rPr>
              <a:t>CONSULTAS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57E31D5-2B8A-45B1-BF3D-84E42249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30" y="1720360"/>
            <a:ext cx="10044140" cy="1917976"/>
          </a:xfrm>
          <a:prstGeom prst="rect">
            <a:avLst/>
          </a:prstGeom>
        </p:spPr>
      </p:pic>
      <p:sp>
        <p:nvSpPr>
          <p:cNvPr id="13" name="object 12">
            <a:extLst>
              <a:ext uri="{FF2B5EF4-FFF2-40B4-BE49-F238E27FC236}">
                <a16:creationId xmlns:a16="http://schemas.microsoft.com/office/drawing/2014/main" id="{AC25F901-9564-4F1C-B547-F89AA3E5A606}"/>
              </a:ext>
            </a:extLst>
          </p:cNvPr>
          <p:cNvSpPr/>
          <p:nvPr/>
        </p:nvSpPr>
        <p:spPr>
          <a:xfrm>
            <a:off x="4242506" y="4073849"/>
            <a:ext cx="5335270" cy="1551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47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:a16="http://schemas.microsoft.com/office/drawing/2014/main" id="{F2EFE64E-5A22-4E3D-B745-DDFB3F413122}"/>
              </a:ext>
            </a:extLst>
          </p:cNvPr>
          <p:cNvGrpSpPr/>
          <p:nvPr/>
        </p:nvGrpSpPr>
        <p:grpSpPr>
          <a:xfrm>
            <a:off x="327196" y="301752"/>
            <a:ext cx="609226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CE2E20F2-A050-498A-9F0D-606E78D70ECD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FE73B0B-C750-4D7C-AD60-E26A759CB5EF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15031F-19CE-494D-BFCF-99AA2127B204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3F3930-6B7A-43DD-94BD-7112C2C889A6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30">
            <a:extLst>
              <a:ext uri="{FF2B5EF4-FFF2-40B4-BE49-F238E27FC236}">
                <a16:creationId xmlns:a16="http://schemas.microsoft.com/office/drawing/2014/main" id="{86224CBE-CBE9-48EE-B137-76DFB1AE9C36}"/>
              </a:ext>
            </a:extLst>
          </p:cNvPr>
          <p:cNvSpPr txBox="1"/>
          <p:nvPr/>
        </p:nvSpPr>
        <p:spPr>
          <a:xfrm>
            <a:off x="680304" y="50553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65B7C38-B570-48E7-AF95-53306C1340FF}"/>
              </a:ext>
            </a:extLst>
          </p:cNvPr>
          <p:cNvSpPr txBox="1"/>
          <p:nvPr/>
        </p:nvSpPr>
        <p:spPr bwMode="auto">
          <a:xfrm>
            <a:off x="2050430" y="397809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BO" sz="2000" b="1" spc="-5" dirty="0">
                <a:solidFill>
                  <a:srgbClr val="585858"/>
                </a:solidFill>
              </a:rPr>
              <a:t>MANEJO DE</a:t>
            </a:r>
            <a:r>
              <a:rPr lang="es-BO" sz="2000" b="1" spc="-30" dirty="0">
                <a:solidFill>
                  <a:srgbClr val="585858"/>
                </a:solidFill>
              </a:rPr>
              <a:t> </a:t>
            </a:r>
            <a:r>
              <a:rPr lang="es-BO" sz="2000" b="1" spc="-5" dirty="0">
                <a:solidFill>
                  <a:srgbClr val="585858"/>
                </a:solidFill>
              </a:rPr>
              <a:t>CONSULTAS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57A97B9-C47C-4F1F-BD1E-3CAFF5F9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3" y="1438008"/>
            <a:ext cx="9095874" cy="1561162"/>
          </a:xfrm>
          <a:prstGeom prst="rect">
            <a:avLst/>
          </a:prstGeom>
        </p:spPr>
      </p:pic>
      <p:sp>
        <p:nvSpPr>
          <p:cNvPr id="17" name="object 12">
            <a:extLst>
              <a:ext uri="{FF2B5EF4-FFF2-40B4-BE49-F238E27FC236}">
                <a16:creationId xmlns:a16="http://schemas.microsoft.com/office/drawing/2014/main" id="{7443B73F-515B-4E30-B36C-33489F82129A}"/>
              </a:ext>
            </a:extLst>
          </p:cNvPr>
          <p:cNvSpPr/>
          <p:nvPr/>
        </p:nvSpPr>
        <p:spPr>
          <a:xfrm>
            <a:off x="3143885" y="3815080"/>
            <a:ext cx="5904230" cy="304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36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:a16="http://schemas.microsoft.com/office/drawing/2014/main" id="{94A1FBB7-5D08-40F5-9B9E-67B1EEA0E2C7}"/>
              </a:ext>
            </a:extLst>
          </p:cNvPr>
          <p:cNvGrpSpPr/>
          <p:nvPr/>
        </p:nvGrpSpPr>
        <p:grpSpPr>
          <a:xfrm>
            <a:off x="327196" y="301752"/>
            <a:ext cx="609226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081E15E-A47A-41E9-B16E-00A7970727C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73ACED59-C4D6-4570-AA00-6A53B586CAA4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031AE8-FA3C-468D-979C-68AE6E85DDB4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B05225-883C-4B63-AA81-A6F347A5A985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30">
            <a:extLst>
              <a:ext uri="{FF2B5EF4-FFF2-40B4-BE49-F238E27FC236}">
                <a16:creationId xmlns:a16="http://schemas.microsoft.com/office/drawing/2014/main" id="{CC9C82FE-176C-42D3-B365-44D27299E5F2}"/>
              </a:ext>
            </a:extLst>
          </p:cNvPr>
          <p:cNvSpPr txBox="1"/>
          <p:nvPr/>
        </p:nvSpPr>
        <p:spPr>
          <a:xfrm>
            <a:off x="680304" y="50553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14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6346C97-0B2E-4699-B9E9-751A53BF1CC1}"/>
              </a:ext>
            </a:extLst>
          </p:cNvPr>
          <p:cNvSpPr txBox="1"/>
          <p:nvPr/>
        </p:nvSpPr>
        <p:spPr bwMode="auto">
          <a:xfrm>
            <a:off x="2050430" y="397809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BO" sz="2000" b="1" spc="-5" dirty="0">
                <a:solidFill>
                  <a:srgbClr val="585858"/>
                </a:solidFill>
              </a:rPr>
              <a:t>MANEJO DE</a:t>
            </a:r>
            <a:r>
              <a:rPr lang="es-BO" sz="2000" b="1" spc="-30" dirty="0">
                <a:solidFill>
                  <a:srgbClr val="585858"/>
                </a:solidFill>
              </a:rPr>
              <a:t> </a:t>
            </a:r>
            <a:r>
              <a:rPr lang="es-BO" sz="2000" b="1" spc="-5" dirty="0">
                <a:solidFill>
                  <a:srgbClr val="585858"/>
                </a:solidFill>
              </a:rPr>
              <a:t>CONSULTAS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8C11547-6C7D-42A8-A163-040A9253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2" y="1610131"/>
            <a:ext cx="9876376" cy="2034716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AF14F172-1064-4E51-B508-93AF4FD3DE74}"/>
              </a:ext>
            </a:extLst>
          </p:cNvPr>
          <p:cNvSpPr/>
          <p:nvPr/>
        </p:nvSpPr>
        <p:spPr>
          <a:xfrm>
            <a:off x="1682996" y="4121150"/>
            <a:ext cx="9472930" cy="273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0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Fondos de Pantalla 3840x2400 De cerca Teclado informática Computadoras  descargar imagenes">
            <a:extLst>
              <a:ext uri="{FF2B5EF4-FFF2-40B4-BE49-F238E27FC236}">
                <a16:creationId xmlns:a16="http://schemas.microsoft.com/office/drawing/2014/main" id="{4E24D0DB-5472-4CF1-B901-2E2E6D05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D469287-8198-4252-BA3A-2CBDD67EAA68}"/>
              </a:ext>
            </a:extLst>
          </p:cNvPr>
          <p:cNvSpPr txBox="1"/>
          <p:nvPr/>
        </p:nvSpPr>
        <p:spPr>
          <a:xfrm>
            <a:off x="9121828" y="6060738"/>
            <a:ext cx="385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CCCCFF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CCCCFF"/>
                </a:solidFill>
                <a:latin typeface="Arial" panose="020B0604020202020204" pitchFamily="34" charset="0"/>
              </a:rPr>
              <a:t>EL ALTO, MAYO DE 2022</a:t>
            </a:r>
            <a:endParaRPr lang="en-US" dirty="0">
              <a:solidFill>
                <a:srgbClr val="CCCC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C2287D-3537-4780-B9CE-1C527885191D}"/>
              </a:ext>
            </a:extLst>
          </p:cNvPr>
          <p:cNvGrpSpPr/>
          <p:nvPr/>
        </p:nvGrpSpPr>
        <p:grpSpPr>
          <a:xfrm>
            <a:off x="4924099" y="1023510"/>
            <a:ext cx="8132002" cy="3523354"/>
            <a:chOff x="6544244" y="915482"/>
            <a:chExt cx="8132002" cy="3523354"/>
          </a:xfrm>
        </p:grpSpPr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7197F34-D295-4A9B-9C14-067E11E8A5C0}"/>
                </a:ext>
              </a:extLst>
            </p:cNvPr>
            <p:cNvSpPr txBox="1"/>
            <p:nvPr/>
          </p:nvSpPr>
          <p:spPr>
            <a:xfrm>
              <a:off x="6544244" y="915482"/>
              <a:ext cx="6701844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BO" altLang="ko-KR" sz="4800" b="1" dirty="0">
                  <a:solidFill>
                    <a:srgbClr val="CCCCFF"/>
                  </a:solidFill>
                  <a:latin typeface="+mj-lt"/>
                  <a:cs typeface="Arial" pitchFamily="34" charset="0"/>
                </a:rPr>
                <a:t>¡GRACIAS POR SU ATENCION!</a:t>
              </a:r>
              <a:endParaRPr lang="ko-KR" altLang="en-US" sz="4800" b="1" dirty="0">
                <a:solidFill>
                  <a:srgbClr val="CCCCFF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661CEF13-0B01-4140-8613-8229DCD10B45}"/>
                </a:ext>
              </a:extLst>
            </p:cNvPr>
            <p:cNvSpPr txBox="1"/>
            <p:nvPr/>
          </p:nvSpPr>
          <p:spPr>
            <a:xfrm>
              <a:off x="7716145" y="3453951"/>
              <a:ext cx="6960101" cy="9848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endPara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eate.patricioalfredo.quispe.co@unifranz.edu.bo</a:t>
              </a:r>
              <a:endParaRPr lang="en-US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  <a:p>
              <a:r>
                <a:rPr lang="es-ES" sz="2000" b="1" i="0" u="none" strike="noStrike" baseline="0" dirty="0">
                  <a:solidFill>
                    <a:srgbClr val="FFFFFF"/>
                  </a:solidFill>
                  <a:latin typeface="Arial" panose="020B0604020202020204" pitchFamily="34" charset="0"/>
                </a:rPr>
                <a:t>Cel. +59177584832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32DAE274-FC68-4AF4-93DA-631D11837D74}"/>
              </a:ext>
            </a:extLst>
          </p:cNvPr>
          <p:cNvSpPr/>
          <p:nvPr/>
        </p:nvSpPr>
        <p:spPr>
          <a:xfrm>
            <a:off x="7174220" y="4891333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800D9D86-B3BB-42EE-AEAF-5F6E05957850}"/>
              </a:ext>
            </a:extLst>
          </p:cNvPr>
          <p:cNvSpPr/>
          <p:nvPr/>
        </p:nvSpPr>
        <p:spPr>
          <a:xfrm>
            <a:off x="8862196" y="4891333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6E0A5B1D-A248-4848-94A8-E557B7233DF6}"/>
              </a:ext>
            </a:extLst>
          </p:cNvPr>
          <p:cNvSpPr>
            <a:spLocks noChangeAspect="1"/>
          </p:cNvSpPr>
          <p:nvPr/>
        </p:nvSpPr>
        <p:spPr>
          <a:xfrm>
            <a:off x="8012206" y="489133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4" name="Picture 2" descr="Unifranz - Bienvenid@ a la Universidad Franz Tamayo">
            <a:extLst>
              <a:ext uri="{FF2B5EF4-FFF2-40B4-BE49-F238E27FC236}">
                <a16:creationId xmlns:a16="http://schemas.microsoft.com/office/drawing/2014/main" id="{FBC5849A-041A-4D82-BBC9-039087A6C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6" y="5383762"/>
            <a:ext cx="895740" cy="89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BDB7D1-D70F-4E35-AABE-315E73897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61" y="5383762"/>
            <a:ext cx="3279565" cy="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anificación de sistemas informáticos: aspectos a tener en cuenta">
            <a:extLst>
              <a:ext uri="{FF2B5EF4-FFF2-40B4-BE49-F238E27FC236}">
                <a16:creationId xmlns:a16="http://schemas.microsoft.com/office/drawing/2014/main" id="{EAA75732-9DF4-448D-BA0A-3229024E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821"/>
            <a:ext cx="12192000" cy="69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3769451" y="380613"/>
            <a:ext cx="4675802" cy="1158985"/>
            <a:chOff x="2900182" y="608714"/>
            <a:chExt cx="4675802" cy="115898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42BDF1-CEE2-4F3E-81B4-1FF8858D41FD}"/>
                </a:ext>
              </a:extLst>
            </p:cNvPr>
            <p:cNvGrpSpPr/>
            <p:nvPr/>
          </p:nvGrpSpPr>
          <p:grpSpPr>
            <a:xfrm>
              <a:off x="3978355" y="608714"/>
              <a:ext cx="3597629" cy="1158985"/>
              <a:chOff x="3978355" y="650382"/>
              <a:chExt cx="3597629" cy="115898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F1E8A-B939-4C48-B657-DC9B30643A24}"/>
                  </a:ext>
                </a:extLst>
              </p:cNvPr>
              <p:cNvSpPr txBox="1"/>
              <p:nvPr/>
            </p:nvSpPr>
            <p:spPr>
              <a:xfrm>
                <a:off x="3978355" y="1347702"/>
                <a:ext cx="309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Es un language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utilizado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para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definir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estructuras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datos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y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modificar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datos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C43BF4-0643-4C68-A841-BECA7B930C64}"/>
                  </a:ext>
                </a:extLst>
              </p:cNvPr>
              <p:cNvSpPr txBox="1"/>
              <p:nvPr/>
            </p:nvSpPr>
            <p:spPr>
              <a:xfrm>
                <a:off x="3978355" y="650382"/>
                <a:ext cx="3597629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s-BO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¿QUE ES DDL?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900182" y="749882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C4457-89DD-4352-AB51-0910BE740B17}"/>
              </a:ext>
            </a:extLst>
          </p:cNvPr>
          <p:cNvGrpSpPr/>
          <p:nvPr/>
        </p:nvGrpSpPr>
        <p:grpSpPr>
          <a:xfrm>
            <a:off x="155336" y="2329064"/>
            <a:ext cx="4153201" cy="1514016"/>
            <a:chOff x="2898066" y="585172"/>
            <a:chExt cx="4153201" cy="151401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400E63-7CF2-42AC-8806-617256EB6912}"/>
                </a:ext>
              </a:extLst>
            </p:cNvPr>
            <p:cNvGrpSpPr/>
            <p:nvPr/>
          </p:nvGrpSpPr>
          <p:grpSpPr>
            <a:xfrm>
              <a:off x="3928263" y="585172"/>
              <a:ext cx="3123004" cy="1514016"/>
              <a:chOff x="3928263" y="626840"/>
              <a:chExt cx="3123004" cy="15140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780D95-D665-4DC4-AA0D-8A329F59CF8F}"/>
                  </a:ext>
                </a:extLst>
              </p:cNvPr>
              <p:cNvSpPr txBox="1"/>
              <p:nvPr/>
            </p:nvSpPr>
            <p:spPr>
              <a:xfrm>
                <a:off x="3952251" y="1309859"/>
                <a:ext cx="3099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Es un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idioma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proporcionado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por los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sistemas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gestores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 bases de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datos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que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permite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a los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usuarios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 la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misma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llevar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cabo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las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tareas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 consulta o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modificacion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14232-7223-4172-8340-C5D1ABEC2389}"/>
                  </a:ext>
                </a:extLst>
              </p:cNvPr>
              <p:cNvSpPr txBox="1"/>
              <p:nvPr/>
            </p:nvSpPr>
            <p:spPr>
              <a:xfrm>
                <a:off x="3928263" y="626840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s-BO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¿Qué ES DML?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4AFD4-45B5-4A01-808E-ACCCC4666910}"/>
                </a:ext>
              </a:extLst>
            </p:cNvPr>
            <p:cNvSpPr txBox="1"/>
            <p:nvPr/>
          </p:nvSpPr>
          <p:spPr>
            <a:xfrm>
              <a:off x="2898066" y="839087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B9A7D2-3EA3-4E35-9CBC-4733271531E1}"/>
              </a:ext>
            </a:extLst>
          </p:cNvPr>
          <p:cNvGrpSpPr/>
          <p:nvPr/>
        </p:nvGrpSpPr>
        <p:grpSpPr>
          <a:xfrm>
            <a:off x="7251980" y="1597554"/>
            <a:ext cx="4182416" cy="2958222"/>
            <a:chOff x="3614033" y="-227303"/>
            <a:chExt cx="4182416" cy="295822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55FB79-F8E4-4F18-8080-3DE24CCA804D}"/>
                </a:ext>
              </a:extLst>
            </p:cNvPr>
            <p:cNvGrpSpPr/>
            <p:nvPr/>
          </p:nvGrpSpPr>
          <p:grpSpPr>
            <a:xfrm>
              <a:off x="4692206" y="-227303"/>
              <a:ext cx="3104243" cy="2958222"/>
              <a:chOff x="4692206" y="-185635"/>
              <a:chExt cx="3104243" cy="295822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CCF40-D437-40D9-845C-B0B4168CD5B4}"/>
                  </a:ext>
                </a:extLst>
              </p:cNvPr>
              <p:cNvSpPr txBox="1"/>
              <p:nvPr/>
            </p:nvSpPr>
            <p:spPr>
              <a:xfrm>
                <a:off x="4697433" y="1387592"/>
                <a:ext cx="30990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PRIMARY KEY-. son los que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identifican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manera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unica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cada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fila o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registros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 una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tabla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.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FOREIGN KEY -. Es una campo de una table “x” que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sirve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para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enlazar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o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relacionar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entre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A90938-346C-4188-8DD4-C58ECAFEBDF8}"/>
                  </a:ext>
                </a:extLst>
              </p:cNvPr>
              <p:cNvSpPr txBox="1"/>
              <p:nvPr/>
            </p:nvSpPr>
            <p:spPr>
              <a:xfrm>
                <a:off x="4692206" y="-185635"/>
                <a:ext cx="3099016" cy="133882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¿QUE SIGNIFICA PRIMARY KEY Y FOREIGN KEY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F28BDB-974B-465A-B46E-C9B3C11C2AE6}"/>
                </a:ext>
              </a:extLst>
            </p:cNvPr>
            <p:cNvSpPr txBox="1"/>
            <p:nvPr/>
          </p:nvSpPr>
          <p:spPr>
            <a:xfrm>
              <a:off x="3614033" y="-206882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B392C17-BC6D-4E24-8517-1136656B3019}"/>
              </a:ext>
            </a:extLst>
          </p:cNvPr>
          <p:cNvSpPr txBox="1"/>
          <p:nvPr/>
        </p:nvSpPr>
        <p:spPr>
          <a:xfrm>
            <a:off x="5059308" y="5957492"/>
            <a:ext cx="348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CCCCFF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CCCCFF"/>
                </a:solidFill>
                <a:latin typeface="Arial" panose="020B0604020202020204" pitchFamily="34" charset="0"/>
              </a:rPr>
              <a:t>BASE DE DATOS I</a:t>
            </a:r>
            <a:endParaRPr lang="en-US" dirty="0">
              <a:solidFill>
                <a:srgbClr val="CC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51E6AB-886E-49BC-B3F1-5429F1368CA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7525" y="467430"/>
            <a:ext cx="11572875" cy="665163"/>
          </a:xfrm>
          <a:prstGeom prst="rect">
            <a:avLst/>
          </a:prstGeom>
        </p:spPr>
        <p:txBody>
          <a:bodyPr/>
          <a:lstStyle/>
          <a:p>
            <a:r>
              <a:rPr lang="es-MX" sz="3200" b="1" dirty="0">
                <a:solidFill>
                  <a:schemeClr val="bg1"/>
                </a:solidFill>
              </a:rPr>
              <a:t>DEFINA QUE ES UNA TABLA Y QUE ES UNA VISTA</a:t>
            </a:r>
            <a:r>
              <a:rPr lang="es-MX" sz="3200" dirty="0">
                <a:solidFill>
                  <a:schemeClr val="bg1"/>
                </a:solidFill>
              </a:rPr>
              <a:t>. </a:t>
            </a:r>
            <a:endParaRPr lang="es-BO" sz="3200" dirty="0">
              <a:solidFill>
                <a:schemeClr val="bg1"/>
              </a:solidFill>
            </a:endParaRPr>
          </a:p>
        </p:txBody>
      </p:sp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DCAAF405-02D1-405E-8393-2ABB8733526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7" b="22197"/>
          <a:stretch>
            <a:fillRect/>
          </a:stretch>
        </p:blipFill>
        <p:spPr bwMode="auto">
          <a:xfrm>
            <a:off x="6096000" y="1535112"/>
            <a:ext cx="5024437" cy="3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5">
            <a:extLst>
              <a:ext uri="{FF2B5EF4-FFF2-40B4-BE49-F238E27FC236}">
                <a16:creationId xmlns:a16="http://schemas.microsoft.com/office/drawing/2014/main" id="{FC0F6F30-C680-476D-B793-19DED217694A}"/>
              </a:ext>
            </a:extLst>
          </p:cNvPr>
          <p:cNvSpPr txBox="1"/>
          <p:nvPr/>
        </p:nvSpPr>
        <p:spPr>
          <a:xfrm>
            <a:off x="1071563" y="1212929"/>
            <a:ext cx="309901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Una vista es una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tabla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virtual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cuyo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contenido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esta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defenido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por una consulta, al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igual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que una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tabla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una vista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consta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de un conjunto de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columnas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filas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datos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con un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nombre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  <a:p>
            <a:r>
              <a:rPr lang="es-MX" sz="1600" spc="-5" dirty="0">
                <a:solidFill>
                  <a:schemeClr val="bg1"/>
                </a:solidFill>
                <a:latin typeface="Arial"/>
                <a:cs typeface="Arial"/>
              </a:rPr>
              <a:t>Las tablas a menudo</a:t>
            </a:r>
            <a:r>
              <a:rPr lang="es-MX" sz="16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MX" sz="1600" spc="-10" dirty="0">
                <a:solidFill>
                  <a:schemeClr val="bg1"/>
                </a:solidFill>
                <a:latin typeface="Arial"/>
                <a:cs typeface="Arial"/>
              </a:rPr>
              <a:t>son</a:t>
            </a:r>
            <a:endParaRPr lang="es-MX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s-MX" sz="1600" spc="-5" dirty="0">
                <a:solidFill>
                  <a:schemeClr val="bg1"/>
                </a:solidFill>
                <a:latin typeface="Arial"/>
                <a:cs typeface="Arial"/>
              </a:rPr>
              <a:t>incluidas en bases de datos u  hojas </a:t>
            </a:r>
            <a:r>
              <a:rPr lang="es-MX" sz="1600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lang="es-MX" sz="1600" spc="-5" dirty="0">
                <a:solidFill>
                  <a:schemeClr val="bg1"/>
                </a:solidFill>
                <a:latin typeface="Arial"/>
                <a:cs typeface="Arial"/>
              </a:rPr>
              <a:t>cálculo, pero  también pueden </a:t>
            </a:r>
            <a:r>
              <a:rPr lang="es-MX" sz="1600" spc="-10" dirty="0">
                <a:solidFill>
                  <a:schemeClr val="bg1"/>
                </a:solidFill>
                <a:latin typeface="Arial"/>
                <a:cs typeface="Arial"/>
              </a:rPr>
              <a:t>incorporarse  </a:t>
            </a:r>
            <a:r>
              <a:rPr lang="es-MX" sz="1600" spc="-5" dirty="0">
                <a:solidFill>
                  <a:schemeClr val="bg1"/>
                </a:solidFill>
                <a:latin typeface="Arial"/>
                <a:cs typeface="Arial"/>
              </a:rPr>
              <a:t>a documentos de texto </a:t>
            </a:r>
            <a:r>
              <a:rPr lang="es-MX" sz="1600" dirty="0">
                <a:solidFill>
                  <a:schemeClr val="bg1"/>
                </a:solidFill>
                <a:latin typeface="Arial"/>
                <a:cs typeface="Arial"/>
              </a:rPr>
              <a:t>y otros  </a:t>
            </a:r>
            <a:r>
              <a:rPr lang="es-MX" sz="1600" spc="-5" dirty="0">
                <a:solidFill>
                  <a:schemeClr val="bg1"/>
                </a:solidFill>
                <a:latin typeface="Arial"/>
                <a:cs typeface="Arial"/>
              </a:rPr>
              <a:t>programas. Una tabla </a:t>
            </a:r>
            <a:r>
              <a:rPr lang="es-MX" sz="1600" dirty="0">
                <a:solidFill>
                  <a:schemeClr val="bg1"/>
                </a:solidFill>
                <a:latin typeface="Arial"/>
                <a:cs typeface="Arial"/>
              </a:rPr>
              <a:t>típica  </a:t>
            </a:r>
            <a:r>
              <a:rPr lang="es-MX" sz="1600" spc="-5" dirty="0">
                <a:solidFill>
                  <a:schemeClr val="bg1"/>
                </a:solidFill>
                <a:latin typeface="Arial"/>
                <a:cs typeface="Arial"/>
              </a:rPr>
              <a:t>está compuesta por </a:t>
            </a:r>
            <a:r>
              <a:rPr lang="es-MX" sz="1600" spc="-10" dirty="0">
                <a:solidFill>
                  <a:schemeClr val="bg1"/>
                </a:solidFill>
                <a:latin typeface="Arial"/>
                <a:cs typeface="Arial"/>
              </a:rPr>
              <a:t>filas  </a:t>
            </a:r>
            <a:r>
              <a:rPr lang="es-MX" sz="1600" spc="-5" dirty="0">
                <a:solidFill>
                  <a:schemeClr val="bg1"/>
                </a:solidFill>
                <a:latin typeface="Arial"/>
                <a:cs typeface="Arial"/>
              </a:rPr>
              <a:t>horizontales </a:t>
            </a:r>
            <a:r>
              <a:rPr lang="es-MX" sz="16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lang="es-MX" sz="1600" spc="-5" dirty="0">
                <a:solidFill>
                  <a:schemeClr val="bg1"/>
                </a:solidFill>
                <a:latin typeface="Arial"/>
                <a:cs typeface="Arial"/>
              </a:rPr>
              <a:t>columnas  verticales. El campo es el  nombre de cada columna,  debe ser único </a:t>
            </a:r>
            <a:r>
              <a:rPr lang="es-MX" sz="16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lang="es-MX" sz="1600" spc="-5" dirty="0">
                <a:solidFill>
                  <a:schemeClr val="bg1"/>
                </a:solidFill>
                <a:latin typeface="Arial"/>
                <a:cs typeface="Arial"/>
              </a:rPr>
              <a:t>con un </a:t>
            </a:r>
            <a:r>
              <a:rPr lang="es-MX" sz="1600" spc="-10" dirty="0">
                <a:solidFill>
                  <a:schemeClr val="bg1"/>
                </a:solidFill>
                <a:latin typeface="Arial"/>
                <a:cs typeface="Arial"/>
              </a:rPr>
              <a:t>tipo  </a:t>
            </a:r>
            <a:r>
              <a:rPr lang="es-MX" sz="1600" spc="-5" dirty="0">
                <a:solidFill>
                  <a:schemeClr val="bg1"/>
                </a:solidFill>
                <a:latin typeface="Arial"/>
                <a:cs typeface="Arial"/>
              </a:rPr>
              <a:t>de dato</a:t>
            </a:r>
            <a:r>
              <a:rPr lang="es-MX" sz="1600" spc="-10" dirty="0">
                <a:solidFill>
                  <a:schemeClr val="bg1"/>
                </a:solidFill>
                <a:latin typeface="Arial"/>
                <a:cs typeface="Arial"/>
              </a:rPr>
              <a:t> asociado.</a:t>
            </a:r>
            <a:endParaRPr lang="es-MX" sz="16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7">
            <a:extLst>
              <a:ext uri="{FF2B5EF4-FFF2-40B4-BE49-F238E27FC236}">
                <a16:creationId xmlns:a16="http://schemas.microsoft.com/office/drawing/2014/main" id="{F357BC88-74CF-4FD3-809B-AB84B628727A}"/>
              </a:ext>
            </a:extLst>
          </p:cNvPr>
          <p:cNvGrpSpPr/>
          <p:nvPr/>
        </p:nvGrpSpPr>
        <p:grpSpPr>
          <a:xfrm>
            <a:off x="327196" y="301752"/>
            <a:ext cx="6092265" cy="900000"/>
            <a:chOff x="933685" y="1815665"/>
            <a:chExt cx="6573115" cy="972000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2D52DE-26A5-4E2C-A20C-C222501B1B1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Pentagon 26">
              <a:extLst>
                <a:ext uri="{FF2B5EF4-FFF2-40B4-BE49-F238E27FC236}">
                  <a16:creationId xmlns:a16="http://schemas.microsoft.com/office/drawing/2014/main" id="{71C99A69-41D6-4A35-880F-E26DCCFF7804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0497B228-062D-4AE0-B2C6-6693ADA4BE4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59064506-8479-4DE4-A1C2-37C6B4C0AB6F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8" name="TextBox 30">
            <a:extLst>
              <a:ext uri="{FF2B5EF4-FFF2-40B4-BE49-F238E27FC236}">
                <a16:creationId xmlns:a16="http://schemas.microsoft.com/office/drawing/2014/main" id="{0F2A648A-69A5-4CCE-8C9A-8FFA9101B48C}"/>
              </a:ext>
            </a:extLst>
          </p:cNvPr>
          <p:cNvSpPr txBox="1"/>
          <p:nvPr/>
        </p:nvSpPr>
        <p:spPr>
          <a:xfrm>
            <a:off x="680304" y="50553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70" name="TextBox 10">
            <a:extLst>
              <a:ext uri="{FF2B5EF4-FFF2-40B4-BE49-F238E27FC236}">
                <a16:creationId xmlns:a16="http://schemas.microsoft.com/office/drawing/2014/main" id="{7327C0AB-C11E-47C4-A768-5E7B9F06F52E}"/>
              </a:ext>
            </a:extLst>
          </p:cNvPr>
          <p:cNvSpPr txBox="1"/>
          <p:nvPr/>
        </p:nvSpPr>
        <p:spPr bwMode="auto">
          <a:xfrm>
            <a:off x="1662987" y="397809"/>
            <a:ext cx="4744605" cy="61555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MX" sz="1700" dirty="0"/>
              <a:t>CÓMO FUNCIONA LIKE EN UNA CONSULTA SQL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70404A50-2AF6-45C8-AA6B-148316725D27}"/>
              </a:ext>
            </a:extLst>
          </p:cNvPr>
          <p:cNvSpPr txBox="1"/>
          <p:nvPr/>
        </p:nvSpPr>
        <p:spPr>
          <a:xfrm>
            <a:off x="2381151" y="2620400"/>
            <a:ext cx="74296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cs typeface="Arial" pitchFamily="34" charset="0"/>
              </a:rPr>
              <a:t>Es un </a:t>
            </a:r>
            <a:r>
              <a:rPr lang="en-US" altLang="ko-KR" sz="2800" dirty="0" err="1">
                <a:cs typeface="Arial" pitchFamily="34" charset="0"/>
              </a:rPr>
              <a:t>tipo</a:t>
            </a:r>
            <a:r>
              <a:rPr lang="en-US" altLang="ko-KR" sz="2800" dirty="0">
                <a:cs typeface="Arial" pitchFamily="34" charset="0"/>
              </a:rPr>
              <a:t> de </a:t>
            </a:r>
            <a:r>
              <a:rPr lang="en-US" altLang="ko-KR" sz="2800" dirty="0" err="1">
                <a:cs typeface="Arial" pitchFamily="34" charset="0"/>
              </a:rPr>
              <a:t>operador</a:t>
            </a:r>
            <a:r>
              <a:rPr lang="en-US" altLang="ko-KR" sz="2800" dirty="0">
                <a:cs typeface="Arial" pitchFamily="34" charset="0"/>
              </a:rPr>
              <a:t> </a:t>
            </a:r>
            <a:r>
              <a:rPr lang="en-US" altLang="ko-KR" sz="2800" dirty="0" err="1">
                <a:cs typeface="Arial" pitchFamily="34" charset="0"/>
              </a:rPr>
              <a:t>logico</a:t>
            </a:r>
            <a:r>
              <a:rPr lang="en-US" altLang="ko-KR" sz="2800" dirty="0">
                <a:cs typeface="Arial" pitchFamily="34" charset="0"/>
              </a:rPr>
              <a:t> que se </a:t>
            </a:r>
            <a:r>
              <a:rPr lang="en-US" altLang="ko-KR" sz="2800" dirty="0" err="1">
                <a:cs typeface="Arial" pitchFamily="34" charset="0"/>
              </a:rPr>
              <a:t>usa</a:t>
            </a:r>
            <a:r>
              <a:rPr lang="en-US" altLang="ko-KR" sz="2800" dirty="0">
                <a:cs typeface="Arial" pitchFamily="34" charset="0"/>
              </a:rPr>
              <a:t> para </a:t>
            </a:r>
            <a:r>
              <a:rPr lang="en-US" altLang="ko-KR" sz="2800" dirty="0" err="1">
                <a:cs typeface="Arial" pitchFamily="34" charset="0"/>
              </a:rPr>
              <a:t>poder</a:t>
            </a:r>
            <a:r>
              <a:rPr lang="en-US" altLang="ko-KR" sz="2800" dirty="0">
                <a:cs typeface="Arial" pitchFamily="34" charset="0"/>
              </a:rPr>
              <a:t> determiner </a:t>
            </a:r>
            <a:r>
              <a:rPr lang="en-US" altLang="ko-KR" sz="2800" dirty="0" err="1">
                <a:cs typeface="Arial" pitchFamily="34" charset="0"/>
              </a:rPr>
              <a:t>si</a:t>
            </a:r>
            <a:r>
              <a:rPr lang="en-US" altLang="ko-KR" sz="2800" dirty="0">
                <a:cs typeface="Arial" pitchFamily="34" charset="0"/>
              </a:rPr>
              <a:t> una </a:t>
            </a:r>
            <a:r>
              <a:rPr lang="en-US" altLang="ko-KR" sz="2800" dirty="0" err="1">
                <a:cs typeface="Arial" pitchFamily="34" charset="0"/>
              </a:rPr>
              <a:t>cadena</a:t>
            </a:r>
            <a:r>
              <a:rPr lang="en-US" altLang="ko-KR" sz="2800" dirty="0">
                <a:cs typeface="Arial" pitchFamily="34" charset="0"/>
              </a:rPr>
              <a:t> de </a:t>
            </a:r>
            <a:r>
              <a:rPr lang="en-US" altLang="ko-KR" sz="2800" dirty="0" err="1">
                <a:cs typeface="Arial" pitchFamily="34" charset="0"/>
              </a:rPr>
              <a:t>caracteres</a:t>
            </a:r>
            <a:r>
              <a:rPr lang="en-US" altLang="ko-KR" sz="2800" dirty="0">
                <a:cs typeface="Arial" pitchFamily="34" charset="0"/>
              </a:rPr>
              <a:t> </a:t>
            </a:r>
            <a:r>
              <a:rPr lang="en-US" altLang="ko-KR" sz="2800" dirty="0" err="1">
                <a:cs typeface="Arial" pitchFamily="34" charset="0"/>
              </a:rPr>
              <a:t>especifica</a:t>
            </a:r>
            <a:r>
              <a:rPr lang="en-US" altLang="ko-KR" sz="2800" dirty="0">
                <a:cs typeface="Arial" pitchFamily="34" charset="0"/>
              </a:rPr>
              <a:t> coincide con un  patron </a:t>
            </a:r>
            <a:r>
              <a:rPr lang="en-US" altLang="ko-KR" sz="2800" dirty="0" err="1">
                <a:cs typeface="Arial" pitchFamily="34" charset="0"/>
              </a:rPr>
              <a:t>especifico</a:t>
            </a:r>
            <a:r>
              <a:rPr lang="en-US" altLang="ko-KR" sz="2800" dirty="0"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7">
            <a:extLst>
              <a:ext uri="{FF2B5EF4-FFF2-40B4-BE49-F238E27FC236}">
                <a16:creationId xmlns:a16="http://schemas.microsoft.com/office/drawing/2014/main" id="{F357BC88-74CF-4FD3-809B-AB84B628727A}"/>
              </a:ext>
            </a:extLst>
          </p:cNvPr>
          <p:cNvGrpSpPr/>
          <p:nvPr/>
        </p:nvGrpSpPr>
        <p:grpSpPr>
          <a:xfrm>
            <a:off x="271213" y="3581374"/>
            <a:ext cx="6300558" cy="900000"/>
            <a:chOff x="933685" y="1815665"/>
            <a:chExt cx="6573115" cy="972000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2D52DE-26A5-4E2C-A20C-C222501B1B1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Pentagon 26">
              <a:extLst>
                <a:ext uri="{FF2B5EF4-FFF2-40B4-BE49-F238E27FC236}">
                  <a16:creationId xmlns:a16="http://schemas.microsoft.com/office/drawing/2014/main" id="{71C99A69-41D6-4A35-880F-E26DCCFF7804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0497B228-062D-4AE0-B2C6-6693ADA4BE4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59064506-8479-4DE4-A1C2-37C6B4C0AB6F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8" name="TextBox 30">
            <a:extLst>
              <a:ext uri="{FF2B5EF4-FFF2-40B4-BE49-F238E27FC236}">
                <a16:creationId xmlns:a16="http://schemas.microsoft.com/office/drawing/2014/main" id="{0F2A648A-69A5-4CCE-8C9A-8FFA9101B48C}"/>
              </a:ext>
            </a:extLst>
          </p:cNvPr>
          <p:cNvSpPr txBox="1"/>
          <p:nvPr/>
        </p:nvSpPr>
        <p:spPr>
          <a:xfrm>
            <a:off x="624321" y="3785154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70" name="TextBox 10">
            <a:extLst>
              <a:ext uri="{FF2B5EF4-FFF2-40B4-BE49-F238E27FC236}">
                <a16:creationId xmlns:a16="http://schemas.microsoft.com/office/drawing/2014/main" id="{7327C0AB-C11E-47C4-A768-5E7B9F06F52E}"/>
              </a:ext>
            </a:extLst>
          </p:cNvPr>
          <p:cNvSpPr txBox="1"/>
          <p:nvPr/>
        </p:nvSpPr>
        <p:spPr bwMode="auto">
          <a:xfrm>
            <a:off x="1957124" y="3831319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BO" sz="2000" b="1" dirty="0"/>
              <a:t>INNER JOIN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7">
            <a:extLst>
              <a:ext uri="{FF2B5EF4-FFF2-40B4-BE49-F238E27FC236}">
                <a16:creationId xmlns:a16="http://schemas.microsoft.com/office/drawing/2014/main" id="{F4BC8E6E-984E-44AC-8BB9-D74BF2667203}"/>
              </a:ext>
            </a:extLst>
          </p:cNvPr>
          <p:cNvGrpSpPr/>
          <p:nvPr/>
        </p:nvGrpSpPr>
        <p:grpSpPr>
          <a:xfrm>
            <a:off x="271213" y="296471"/>
            <a:ext cx="6300558" cy="900000"/>
            <a:chOff x="933685" y="1815665"/>
            <a:chExt cx="6573115" cy="97200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121C23B2-2922-4154-B0D8-BF2F17061F6E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Pentagon 26">
              <a:extLst>
                <a:ext uri="{FF2B5EF4-FFF2-40B4-BE49-F238E27FC236}">
                  <a16:creationId xmlns:a16="http://schemas.microsoft.com/office/drawing/2014/main" id="{31244DCC-492C-45B4-88DF-F9C99AAE2F71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7765EAF4-506C-41AF-87EB-A34C0B644EB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49D3D151-014B-4AF1-A416-088A6AA3B1A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30">
            <a:extLst>
              <a:ext uri="{FF2B5EF4-FFF2-40B4-BE49-F238E27FC236}">
                <a16:creationId xmlns:a16="http://schemas.microsoft.com/office/drawing/2014/main" id="{02D95C56-7581-4F5C-BF3C-152CF6B59675}"/>
              </a:ext>
            </a:extLst>
          </p:cNvPr>
          <p:cNvSpPr txBox="1"/>
          <p:nvPr/>
        </p:nvSpPr>
        <p:spPr>
          <a:xfrm>
            <a:off x="624321" y="500251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9832E4E0-55DA-4FB2-8F55-48A88A11CA0F}"/>
              </a:ext>
            </a:extLst>
          </p:cNvPr>
          <p:cNvSpPr txBox="1"/>
          <p:nvPr/>
        </p:nvSpPr>
        <p:spPr bwMode="auto">
          <a:xfrm>
            <a:off x="1747842" y="296471"/>
            <a:ext cx="4823929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MX" sz="2400" b="1" dirty="0"/>
              <a:t>Para que se utiliza la cláusula WHERE</a:t>
            </a:r>
            <a:r>
              <a:rPr lang="es-MX" dirty="0"/>
              <a:t>.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68FBFE-E2B0-430C-A8F5-85A8F55A9113}"/>
              </a:ext>
            </a:extLst>
          </p:cNvPr>
          <p:cNvSpPr txBox="1"/>
          <p:nvPr/>
        </p:nvSpPr>
        <p:spPr>
          <a:xfrm>
            <a:off x="462202" y="1491589"/>
            <a:ext cx="5063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clausula WHERE </a:t>
            </a:r>
            <a:r>
              <a:rPr lang="en-US" dirty="0" err="1"/>
              <a:t>especifica</a:t>
            </a:r>
            <a:r>
              <a:rPr lang="en-US" dirty="0"/>
              <a:t> </a:t>
            </a:r>
            <a:r>
              <a:rPr lang="en-US" dirty="0" err="1"/>
              <a:t>criterios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que </a:t>
            </a:r>
            <a:r>
              <a:rPr lang="en-US" dirty="0" err="1"/>
              <a:t>cumplir</a:t>
            </a:r>
            <a:r>
              <a:rPr lang="en-US" dirty="0"/>
              <a:t> los </a:t>
            </a:r>
            <a:r>
              <a:rPr lang="en-US" dirty="0" err="1"/>
              <a:t>valores</a:t>
            </a:r>
            <a:r>
              <a:rPr lang="en-US" dirty="0"/>
              <a:t> de campo para que los </a:t>
            </a:r>
            <a:r>
              <a:rPr lang="en-US" dirty="0" err="1"/>
              <a:t>registros</a:t>
            </a:r>
            <a:r>
              <a:rPr lang="en-US" dirty="0"/>
              <a:t>  que </a:t>
            </a:r>
            <a:r>
              <a:rPr lang="en-US" dirty="0" err="1"/>
              <a:t>contienen</a:t>
            </a:r>
            <a:r>
              <a:rPr lang="en-US" dirty="0"/>
              <a:t> los </a:t>
            </a:r>
            <a:r>
              <a:rPr lang="en-US" dirty="0" err="1"/>
              <a:t>valores</a:t>
            </a:r>
            <a:r>
              <a:rPr lang="en-US" dirty="0"/>
              <a:t> se </a:t>
            </a:r>
            <a:r>
              <a:rPr lang="en-US" dirty="0" err="1"/>
              <a:t>incluyan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de la consulta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EFB0D4-5CE0-4F53-BDCC-384ABBA2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64" y="2790657"/>
            <a:ext cx="7433186" cy="5717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7FF601-D700-43BC-81E8-6EC5EB9A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97" y="4573245"/>
            <a:ext cx="7323455" cy="1066892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2B1F519-392D-466A-9C39-DA483FDCA219}"/>
              </a:ext>
            </a:extLst>
          </p:cNvPr>
          <p:cNvSpPr txBox="1"/>
          <p:nvPr/>
        </p:nvSpPr>
        <p:spPr>
          <a:xfrm>
            <a:off x="0" y="4823190"/>
            <a:ext cx="5063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 </a:t>
            </a:r>
            <a:r>
              <a:rPr lang="en-US" dirty="0" err="1"/>
              <a:t>diferente</a:t>
            </a:r>
            <a:r>
              <a:rPr lang="en-US" dirty="0"/>
              <a:t> 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demas</a:t>
            </a:r>
            <a:r>
              <a:rPr lang="en-US" dirty="0"/>
              <a:t> </a:t>
            </a:r>
            <a:r>
              <a:rPr lang="en-US" dirty="0" err="1"/>
              <a:t>sentencias</a:t>
            </a:r>
            <a:r>
              <a:rPr lang="en-US" dirty="0"/>
              <a:t> de JOIN por </a:t>
            </a:r>
            <a:r>
              <a:rPr lang="en-US" dirty="0" err="1"/>
              <a:t>mostrar</a:t>
            </a:r>
            <a:r>
              <a:rPr lang="en-US" dirty="0"/>
              <a:t> un conjunto de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minimos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solo se </a:t>
            </a:r>
            <a:r>
              <a:rPr lang="en-US" dirty="0" err="1"/>
              <a:t>muestran</a:t>
            </a:r>
            <a:r>
              <a:rPr lang="en-US" dirty="0"/>
              <a:t> los </a:t>
            </a:r>
            <a:r>
              <a:rPr lang="en-US" dirty="0" err="1"/>
              <a:t>registros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 cruzado que </a:t>
            </a:r>
            <a:r>
              <a:rPr lang="en-US" dirty="0" err="1"/>
              <a:t>cumplen</a:t>
            </a:r>
            <a:r>
              <a:rPr lang="en-US" dirty="0"/>
              <a:t> la </a:t>
            </a:r>
            <a:r>
              <a:rPr lang="en-US" dirty="0" err="1"/>
              <a:t>condicion</a:t>
            </a:r>
            <a:r>
              <a:rPr lang="en-US" dirty="0"/>
              <a:t> de </a:t>
            </a:r>
            <a:r>
              <a:rPr lang="en-US" dirty="0" err="1"/>
              <a:t>seleccion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3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7">
            <a:extLst>
              <a:ext uri="{FF2B5EF4-FFF2-40B4-BE49-F238E27FC236}">
                <a16:creationId xmlns:a16="http://schemas.microsoft.com/office/drawing/2014/main" id="{F357BC88-74CF-4FD3-809B-AB84B628727A}"/>
              </a:ext>
            </a:extLst>
          </p:cNvPr>
          <p:cNvGrpSpPr/>
          <p:nvPr/>
        </p:nvGrpSpPr>
        <p:grpSpPr>
          <a:xfrm>
            <a:off x="327196" y="301752"/>
            <a:ext cx="6092265" cy="900000"/>
            <a:chOff x="933685" y="1815665"/>
            <a:chExt cx="6573115" cy="972000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2D52DE-26A5-4E2C-A20C-C222501B1B1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Pentagon 26">
              <a:extLst>
                <a:ext uri="{FF2B5EF4-FFF2-40B4-BE49-F238E27FC236}">
                  <a16:creationId xmlns:a16="http://schemas.microsoft.com/office/drawing/2014/main" id="{71C99A69-41D6-4A35-880F-E26DCCFF7804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0497B228-062D-4AE0-B2C6-6693ADA4BE4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59064506-8479-4DE4-A1C2-37C6B4C0AB6F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8" name="TextBox 30">
            <a:extLst>
              <a:ext uri="{FF2B5EF4-FFF2-40B4-BE49-F238E27FC236}">
                <a16:creationId xmlns:a16="http://schemas.microsoft.com/office/drawing/2014/main" id="{0F2A648A-69A5-4CCE-8C9A-8FFA9101B48C}"/>
              </a:ext>
            </a:extLst>
          </p:cNvPr>
          <p:cNvSpPr txBox="1"/>
          <p:nvPr/>
        </p:nvSpPr>
        <p:spPr>
          <a:xfrm>
            <a:off x="680304" y="50553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70" name="TextBox 10">
            <a:extLst>
              <a:ext uri="{FF2B5EF4-FFF2-40B4-BE49-F238E27FC236}">
                <a16:creationId xmlns:a16="http://schemas.microsoft.com/office/drawing/2014/main" id="{7327C0AB-C11E-47C4-A768-5E7B9F06F52E}"/>
              </a:ext>
            </a:extLst>
          </p:cNvPr>
          <p:cNvSpPr txBox="1"/>
          <p:nvPr/>
        </p:nvSpPr>
        <p:spPr bwMode="auto">
          <a:xfrm>
            <a:off x="1596986" y="551697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BO" sz="2000" b="1" dirty="0"/>
              <a:t>EJEMPLOS DE LEFT JOIN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245B8540-E2E4-40F0-B30C-592B8EA11ABB}"/>
              </a:ext>
            </a:extLst>
          </p:cNvPr>
          <p:cNvSpPr/>
          <p:nvPr/>
        </p:nvSpPr>
        <p:spPr>
          <a:xfrm>
            <a:off x="2715506" y="2508250"/>
            <a:ext cx="7407909" cy="1841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83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7">
            <a:extLst>
              <a:ext uri="{FF2B5EF4-FFF2-40B4-BE49-F238E27FC236}">
                <a16:creationId xmlns:a16="http://schemas.microsoft.com/office/drawing/2014/main" id="{F357BC88-74CF-4FD3-809B-AB84B628727A}"/>
              </a:ext>
            </a:extLst>
          </p:cNvPr>
          <p:cNvGrpSpPr/>
          <p:nvPr/>
        </p:nvGrpSpPr>
        <p:grpSpPr>
          <a:xfrm>
            <a:off x="327196" y="301752"/>
            <a:ext cx="6092265" cy="900000"/>
            <a:chOff x="933685" y="1815665"/>
            <a:chExt cx="6573115" cy="972000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2D52DE-26A5-4E2C-A20C-C222501B1B1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Pentagon 26">
              <a:extLst>
                <a:ext uri="{FF2B5EF4-FFF2-40B4-BE49-F238E27FC236}">
                  <a16:creationId xmlns:a16="http://schemas.microsoft.com/office/drawing/2014/main" id="{71C99A69-41D6-4A35-880F-E26DCCFF7804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0497B228-062D-4AE0-B2C6-6693ADA4BE4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59064506-8479-4DE4-A1C2-37C6B4C0AB6F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8" name="TextBox 30">
            <a:extLst>
              <a:ext uri="{FF2B5EF4-FFF2-40B4-BE49-F238E27FC236}">
                <a16:creationId xmlns:a16="http://schemas.microsoft.com/office/drawing/2014/main" id="{0F2A648A-69A5-4CCE-8C9A-8FFA9101B48C}"/>
              </a:ext>
            </a:extLst>
          </p:cNvPr>
          <p:cNvSpPr txBox="1"/>
          <p:nvPr/>
        </p:nvSpPr>
        <p:spPr>
          <a:xfrm>
            <a:off x="680304" y="50553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70" name="TextBox 10">
            <a:extLst>
              <a:ext uri="{FF2B5EF4-FFF2-40B4-BE49-F238E27FC236}">
                <a16:creationId xmlns:a16="http://schemas.microsoft.com/office/drawing/2014/main" id="{7327C0AB-C11E-47C4-A768-5E7B9F06F52E}"/>
              </a:ext>
            </a:extLst>
          </p:cNvPr>
          <p:cNvSpPr txBox="1"/>
          <p:nvPr/>
        </p:nvSpPr>
        <p:spPr bwMode="auto">
          <a:xfrm>
            <a:off x="1961531" y="505532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BO" sz="2000" b="1" spc="-75" dirty="0">
                <a:solidFill>
                  <a:srgbClr val="000000"/>
                </a:solidFill>
                <a:latin typeface="Georgia"/>
                <a:cs typeface="Georgia"/>
              </a:rPr>
              <a:t>EJEMPLO </a:t>
            </a:r>
            <a:r>
              <a:rPr lang="es-BO" sz="2000" b="1" spc="-50" dirty="0">
                <a:solidFill>
                  <a:srgbClr val="000000"/>
                </a:solidFill>
                <a:latin typeface="Georgia"/>
                <a:cs typeface="Georgia"/>
              </a:rPr>
              <a:t>DE </a:t>
            </a:r>
            <a:r>
              <a:rPr lang="es-BO" sz="2000" b="1" spc="-20" dirty="0">
                <a:solidFill>
                  <a:srgbClr val="000000"/>
                </a:solidFill>
                <a:latin typeface="Georgia"/>
                <a:cs typeface="Georgia"/>
              </a:rPr>
              <a:t>RIGHT</a:t>
            </a:r>
            <a:r>
              <a:rPr lang="es-BO" sz="2000" b="1" spc="-64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lang="es-BO" sz="2000" b="1" spc="-130" dirty="0">
                <a:solidFill>
                  <a:srgbClr val="000000"/>
                </a:solidFill>
                <a:latin typeface="Georgia"/>
                <a:cs typeface="Georgia"/>
              </a:rPr>
              <a:t>JOIN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F63967-92B0-44CA-AF31-59400FD06578}"/>
              </a:ext>
            </a:extLst>
          </p:cNvPr>
          <p:cNvSpPr txBox="1"/>
          <p:nvPr/>
        </p:nvSpPr>
        <p:spPr>
          <a:xfrm>
            <a:off x="217714" y="6460191"/>
            <a:ext cx="45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200" b="1" dirty="0"/>
              <a:t>NOTA: </a:t>
            </a:r>
            <a:r>
              <a:rPr lang="es-BO" sz="1200" dirty="0"/>
              <a:t>los </a:t>
            </a:r>
            <a:r>
              <a:rPr lang="es-BO" sz="1200" b="1" dirty="0"/>
              <a:t>INSERT</a:t>
            </a:r>
            <a:r>
              <a:rPr lang="es-BO" sz="1200" dirty="0"/>
              <a:t> fueron llenados de manera autónoma.</a:t>
            </a:r>
            <a:endParaRPr lang="en-US" sz="1200"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187B7D8A-A01D-472A-9C22-A8412FC54A96}"/>
              </a:ext>
            </a:extLst>
          </p:cNvPr>
          <p:cNvSpPr/>
          <p:nvPr/>
        </p:nvSpPr>
        <p:spPr>
          <a:xfrm>
            <a:off x="2714871" y="2098675"/>
            <a:ext cx="7409180" cy="266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77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7">
            <a:extLst>
              <a:ext uri="{FF2B5EF4-FFF2-40B4-BE49-F238E27FC236}">
                <a16:creationId xmlns:a16="http://schemas.microsoft.com/office/drawing/2014/main" id="{F357BC88-74CF-4FD3-809B-AB84B628727A}"/>
              </a:ext>
            </a:extLst>
          </p:cNvPr>
          <p:cNvGrpSpPr/>
          <p:nvPr/>
        </p:nvGrpSpPr>
        <p:grpSpPr>
          <a:xfrm>
            <a:off x="327196" y="301752"/>
            <a:ext cx="6092265" cy="900000"/>
            <a:chOff x="933685" y="1815665"/>
            <a:chExt cx="6573115" cy="972000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2D52DE-26A5-4E2C-A20C-C222501B1B1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Pentagon 26">
              <a:extLst>
                <a:ext uri="{FF2B5EF4-FFF2-40B4-BE49-F238E27FC236}">
                  <a16:creationId xmlns:a16="http://schemas.microsoft.com/office/drawing/2014/main" id="{71C99A69-41D6-4A35-880F-E26DCCFF7804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0497B228-062D-4AE0-B2C6-6693ADA4BE4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59064506-8479-4DE4-A1C2-37C6B4C0AB6F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8" name="TextBox 30">
            <a:extLst>
              <a:ext uri="{FF2B5EF4-FFF2-40B4-BE49-F238E27FC236}">
                <a16:creationId xmlns:a16="http://schemas.microsoft.com/office/drawing/2014/main" id="{0F2A648A-69A5-4CCE-8C9A-8FFA9101B48C}"/>
              </a:ext>
            </a:extLst>
          </p:cNvPr>
          <p:cNvSpPr txBox="1"/>
          <p:nvPr/>
        </p:nvSpPr>
        <p:spPr>
          <a:xfrm>
            <a:off x="680304" y="50553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70" name="TextBox 10">
            <a:extLst>
              <a:ext uri="{FF2B5EF4-FFF2-40B4-BE49-F238E27FC236}">
                <a16:creationId xmlns:a16="http://schemas.microsoft.com/office/drawing/2014/main" id="{7327C0AB-C11E-47C4-A768-5E7B9F06F52E}"/>
              </a:ext>
            </a:extLst>
          </p:cNvPr>
          <p:cNvSpPr txBox="1"/>
          <p:nvPr/>
        </p:nvSpPr>
        <p:spPr bwMode="auto">
          <a:xfrm>
            <a:off x="1983302" y="397809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BO" sz="2000" b="1" spc="-5" dirty="0">
                <a:solidFill>
                  <a:srgbClr val="585858"/>
                </a:solidFill>
              </a:rPr>
              <a:t>MANEJO DE</a:t>
            </a:r>
            <a:r>
              <a:rPr lang="es-BO" sz="2000" b="1" spc="-30" dirty="0">
                <a:solidFill>
                  <a:srgbClr val="585858"/>
                </a:solidFill>
              </a:rPr>
              <a:t> </a:t>
            </a:r>
            <a:r>
              <a:rPr lang="es-BO" sz="2000" b="1" spc="-5" dirty="0">
                <a:solidFill>
                  <a:srgbClr val="585858"/>
                </a:solidFill>
              </a:rPr>
              <a:t>CONSULTAS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EB90D2DF-19F4-4368-96E8-2384210088A6}"/>
              </a:ext>
            </a:extLst>
          </p:cNvPr>
          <p:cNvSpPr/>
          <p:nvPr/>
        </p:nvSpPr>
        <p:spPr>
          <a:xfrm>
            <a:off x="862779" y="3371110"/>
            <a:ext cx="9480375" cy="2420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224C62-BBF0-45C8-A9CA-51F9E939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79" y="1592595"/>
            <a:ext cx="9480375" cy="138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9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7">
            <a:extLst>
              <a:ext uri="{FF2B5EF4-FFF2-40B4-BE49-F238E27FC236}">
                <a16:creationId xmlns:a16="http://schemas.microsoft.com/office/drawing/2014/main" id="{F357BC88-74CF-4FD3-809B-AB84B628727A}"/>
              </a:ext>
            </a:extLst>
          </p:cNvPr>
          <p:cNvGrpSpPr/>
          <p:nvPr/>
        </p:nvGrpSpPr>
        <p:grpSpPr>
          <a:xfrm>
            <a:off x="327196" y="301752"/>
            <a:ext cx="6092265" cy="900000"/>
            <a:chOff x="933685" y="1815665"/>
            <a:chExt cx="6573115" cy="972000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2D52DE-26A5-4E2C-A20C-C222501B1B1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Pentagon 26">
              <a:extLst>
                <a:ext uri="{FF2B5EF4-FFF2-40B4-BE49-F238E27FC236}">
                  <a16:creationId xmlns:a16="http://schemas.microsoft.com/office/drawing/2014/main" id="{71C99A69-41D6-4A35-880F-E26DCCFF7804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0497B228-062D-4AE0-B2C6-6693ADA4BE4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59064506-8479-4DE4-A1C2-37C6B4C0AB6F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8" name="TextBox 30">
            <a:extLst>
              <a:ext uri="{FF2B5EF4-FFF2-40B4-BE49-F238E27FC236}">
                <a16:creationId xmlns:a16="http://schemas.microsoft.com/office/drawing/2014/main" id="{0F2A648A-69A5-4CCE-8C9A-8FFA9101B48C}"/>
              </a:ext>
            </a:extLst>
          </p:cNvPr>
          <p:cNvSpPr txBox="1"/>
          <p:nvPr/>
        </p:nvSpPr>
        <p:spPr>
          <a:xfrm>
            <a:off x="680304" y="50553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07</a:t>
            </a:r>
          </a:p>
        </p:txBody>
      </p:sp>
      <p:sp>
        <p:nvSpPr>
          <p:cNvPr id="70" name="TextBox 10">
            <a:extLst>
              <a:ext uri="{FF2B5EF4-FFF2-40B4-BE49-F238E27FC236}">
                <a16:creationId xmlns:a16="http://schemas.microsoft.com/office/drawing/2014/main" id="{7327C0AB-C11E-47C4-A768-5E7B9F06F52E}"/>
              </a:ext>
            </a:extLst>
          </p:cNvPr>
          <p:cNvSpPr txBox="1"/>
          <p:nvPr/>
        </p:nvSpPr>
        <p:spPr bwMode="auto">
          <a:xfrm>
            <a:off x="2050430" y="397809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BO" sz="2000" b="1" spc="-5" dirty="0">
                <a:solidFill>
                  <a:srgbClr val="585858"/>
                </a:solidFill>
              </a:rPr>
              <a:t>MANEJO DE</a:t>
            </a:r>
            <a:r>
              <a:rPr lang="es-BO" sz="2000" b="1" spc="-30" dirty="0">
                <a:solidFill>
                  <a:srgbClr val="585858"/>
                </a:solidFill>
              </a:rPr>
              <a:t> </a:t>
            </a:r>
            <a:r>
              <a:rPr lang="es-BO" sz="2000" b="1" spc="-5" dirty="0">
                <a:solidFill>
                  <a:srgbClr val="585858"/>
                </a:solidFill>
              </a:rPr>
              <a:t>CONSULTAS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1A660F-BDA7-4CE5-9D02-DF3AEA286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1" y="1717982"/>
            <a:ext cx="9264847" cy="1711018"/>
          </a:xfrm>
          <a:prstGeom prst="rect">
            <a:avLst/>
          </a:prstGeom>
        </p:spPr>
      </p:pic>
      <p:sp>
        <p:nvSpPr>
          <p:cNvPr id="19" name="object 12">
            <a:extLst>
              <a:ext uri="{FF2B5EF4-FFF2-40B4-BE49-F238E27FC236}">
                <a16:creationId xmlns:a16="http://schemas.microsoft.com/office/drawing/2014/main" id="{4175B45A-401C-4274-964C-512EB4A758B4}"/>
              </a:ext>
            </a:extLst>
          </p:cNvPr>
          <p:cNvSpPr/>
          <p:nvPr/>
        </p:nvSpPr>
        <p:spPr>
          <a:xfrm>
            <a:off x="2986617" y="4134133"/>
            <a:ext cx="6591300" cy="1932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91348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440</Words>
  <Application>Microsoft Office PowerPoint</Application>
  <PresentationFormat>Panorámica</PresentationFormat>
  <Paragraphs>64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ArialMT</vt:lpstr>
      <vt:lpstr>Calibri</vt:lpstr>
      <vt:lpstr>Georgia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</cp:lastModifiedBy>
  <cp:revision>67</cp:revision>
  <dcterms:created xsi:type="dcterms:W3CDTF">2020-01-20T05:08:25Z</dcterms:created>
  <dcterms:modified xsi:type="dcterms:W3CDTF">2022-05-19T22:31:26Z</dcterms:modified>
</cp:coreProperties>
</file>