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58" r:id="rId5"/>
    <p:sldId id="259" r:id="rId6"/>
    <p:sldId id="260" r:id="rId7"/>
    <p:sldId id="261" r:id="rId8"/>
    <p:sldId id="262" r:id="rId9"/>
    <p:sldId id="266" r:id="rId10"/>
    <p:sldId id="265" r:id="rId11"/>
    <p:sldId id="267" r:id="rId12"/>
    <p:sldId id="263" r:id="rId13"/>
    <p:sldId id="264"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B4394262-17AB-4041-85D7-5E58E87267D3}" type="datetimeFigureOut">
              <a:rPr lang="es-MX" smtClean="0"/>
              <a:t>02/11/2022</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E482A893-BA95-47A1-AD5F-EC78F6207DA6}"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4394262-17AB-4041-85D7-5E58E87267D3}" type="datetimeFigureOut">
              <a:rPr lang="es-MX" smtClean="0"/>
              <a:t>02/11/2022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4394262-17AB-4041-85D7-5E58E87267D3}" type="datetimeFigureOut">
              <a:rPr lang="es-MX" smtClean="0"/>
              <a:t>02/11/2022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B4394262-17AB-4041-85D7-5E58E87267D3}" type="datetimeFigureOut">
              <a:rPr lang="es-MX" smtClean="0"/>
              <a:t>02/11/2022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B4394262-17AB-4041-85D7-5E58E87267D3}" type="datetimeFigureOut">
              <a:rPr lang="es-MX" smtClean="0"/>
              <a:t>02/11/2022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482A893-BA95-47A1-AD5F-EC78F6207DA6}"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4394262-17AB-4041-85D7-5E58E87267D3}" type="datetimeFigureOut">
              <a:rPr lang="es-MX" smtClean="0"/>
              <a:t>02/11/2022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B4394262-17AB-4041-85D7-5E58E87267D3}" type="datetimeFigureOut">
              <a:rPr lang="es-MX" smtClean="0"/>
              <a:t>02/11/2022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B4394262-17AB-4041-85D7-5E58E87267D3}" type="datetimeFigureOut">
              <a:rPr lang="es-MX" smtClean="0"/>
              <a:t>02/11/2022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94262-17AB-4041-85D7-5E58E87267D3}" type="datetimeFigureOut">
              <a:rPr lang="es-MX" smtClean="0"/>
              <a:t>02/11/2022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B4394262-17AB-4041-85D7-5E58E87267D3}" type="datetimeFigureOut">
              <a:rPr lang="es-MX" smtClean="0"/>
              <a:t>02/11/2022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482A893-BA95-47A1-AD5F-EC78F6207DA6}"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B4394262-17AB-4041-85D7-5E58E87267D3}" type="datetimeFigureOut">
              <a:rPr lang="es-MX" smtClean="0"/>
              <a:t>02/11/2022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E482A893-BA95-47A1-AD5F-EC78F6207DA6}"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394262-17AB-4041-85D7-5E58E87267D3}" type="datetimeFigureOut">
              <a:rPr lang="es-MX" smtClean="0"/>
              <a:t>02/11/2022</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482A893-BA95-47A1-AD5F-EC78F6207DA6}"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hyperlink" Target="https://www.gob.mx/sesnsp/acciones-y-programas/datos-abiertos-de-incidencia-delicti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pPr algn="ctr"/>
            <a:r>
              <a:rPr lang="es-MX" sz="4400" dirty="0"/>
              <a:t>Segmentación de Municipios de la República Mexicana</a:t>
            </a:r>
          </a:p>
        </p:txBody>
      </p:sp>
      <p:sp>
        <p:nvSpPr>
          <p:cNvPr id="3" name="2 Subtítulo"/>
          <p:cNvSpPr>
            <a:spLocks noGrp="1"/>
          </p:cNvSpPr>
          <p:nvPr>
            <p:ph type="subTitle" idx="1"/>
          </p:nvPr>
        </p:nvSpPr>
        <p:spPr/>
        <p:txBody>
          <a:bodyPr/>
          <a:lstStyle/>
          <a:p>
            <a:pPr algn="ctr"/>
            <a:r>
              <a:rPr lang="es-MX" dirty="0" smtClean="0"/>
              <a:t>Proyecto de Titulación por :</a:t>
            </a:r>
          </a:p>
          <a:p>
            <a:pPr algn="ctr"/>
            <a:r>
              <a:rPr lang="es-MX" dirty="0" smtClean="0"/>
              <a:t>Pablo Gómez García</a:t>
            </a:r>
            <a:endParaRPr lang="es-MX" dirty="0"/>
          </a:p>
        </p:txBody>
      </p:sp>
    </p:spTree>
    <p:extLst>
      <p:ext uri="{BB962C8B-B14F-4D97-AF65-F5344CB8AC3E}">
        <p14:creationId xmlns:p14="http://schemas.microsoft.com/office/powerpoint/2010/main" val="2283379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362304"/>
          </a:xfrm>
        </p:spPr>
        <p:txBody>
          <a:bodyPr>
            <a:noAutofit/>
          </a:bodyPr>
          <a:lstStyle/>
          <a:p>
            <a:pPr algn="ctr"/>
            <a:r>
              <a:rPr lang="es-MX" sz="3200" dirty="0" smtClean="0"/>
              <a:t>Resultados a los avances</a:t>
            </a:r>
            <a:endParaRPr lang="es-MX" sz="32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250" t="23674" r="45005" b="26587"/>
          <a:stretch/>
        </p:blipFill>
        <p:spPr bwMode="auto">
          <a:xfrm>
            <a:off x="323528" y="1196752"/>
            <a:ext cx="5831669"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Marcador de contenido"/>
          <p:cNvSpPr>
            <a:spLocks noGrp="1"/>
          </p:cNvSpPr>
          <p:nvPr>
            <p:ph idx="1"/>
          </p:nvPr>
        </p:nvSpPr>
        <p:spPr>
          <a:xfrm>
            <a:off x="6300192" y="1196752"/>
            <a:ext cx="2736304" cy="4320480"/>
          </a:xfrm>
        </p:spPr>
        <p:txBody>
          <a:bodyPr>
            <a:normAutofit fontScale="92500" lnSpcReduction="10000"/>
          </a:bodyPr>
          <a:lstStyle/>
          <a:p>
            <a:pPr marL="0" indent="0" algn="just">
              <a:buNone/>
            </a:pPr>
            <a:r>
              <a:rPr lang="es-MX" sz="1800" dirty="0" smtClean="0"/>
              <a:t>Como un Primer ejercicio se obtienen 7 segmentos de municipios donde el </a:t>
            </a:r>
            <a:r>
              <a:rPr lang="es-MX" sz="1800" dirty="0" err="1" smtClean="0"/>
              <a:t>cluster</a:t>
            </a:r>
            <a:r>
              <a:rPr lang="es-MX" sz="1800" dirty="0" smtClean="0"/>
              <a:t>  1 de color azul fuerte concentra el 95% de los municipios y el otro 5% se logra diferenciar del resto.</a:t>
            </a:r>
          </a:p>
          <a:p>
            <a:pPr marL="0" indent="0" algn="just">
              <a:buNone/>
            </a:pPr>
            <a:endParaRPr lang="es-MX" sz="1800" dirty="0"/>
          </a:p>
          <a:p>
            <a:pPr marL="0" indent="0" algn="just">
              <a:buNone/>
            </a:pPr>
            <a:r>
              <a:rPr lang="es-MX" sz="1800" dirty="0" smtClean="0"/>
              <a:t>En la imagen se puede apreciar que el tamaño del círculo representa el número promedio de delitos denunciados por mes, es decir, entre más grande tiene muchos más delitos.</a:t>
            </a:r>
            <a:endParaRPr lang="es-MX" sz="1800" dirty="0"/>
          </a:p>
        </p:txBody>
      </p:sp>
    </p:spTree>
    <p:extLst>
      <p:ext uri="{BB962C8B-B14F-4D97-AF65-F5344CB8AC3E}">
        <p14:creationId xmlns:p14="http://schemas.microsoft.com/office/powerpoint/2010/main" val="263769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362304"/>
          </a:xfrm>
        </p:spPr>
        <p:txBody>
          <a:bodyPr>
            <a:noAutofit/>
          </a:bodyPr>
          <a:lstStyle/>
          <a:p>
            <a:pPr algn="ctr"/>
            <a:r>
              <a:rPr lang="es-MX" sz="3200" dirty="0" smtClean="0"/>
              <a:t>Caracterización de los Segmentos</a:t>
            </a:r>
            <a:endParaRPr lang="es-MX" sz="3200" dirty="0"/>
          </a:p>
        </p:txBody>
      </p:sp>
      <p:sp>
        <p:nvSpPr>
          <p:cNvPr id="6" name="2 Marcador de contenido"/>
          <p:cNvSpPr>
            <a:spLocks noGrp="1"/>
          </p:cNvSpPr>
          <p:nvPr>
            <p:ph idx="1"/>
          </p:nvPr>
        </p:nvSpPr>
        <p:spPr>
          <a:xfrm>
            <a:off x="170058" y="4437112"/>
            <a:ext cx="8872799" cy="1584176"/>
          </a:xfrm>
        </p:spPr>
        <p:txBody>
          <a:bodyPr>
            <a:noAutofit/>
          </a:bodyPr>
          <a:lstStyle/>
          <a:p>
            <a:pPr marL="0" indent="0" algn="just">
              <a:buNone/>
            </a:pPr>
            <a:r>
              <a:rPr lang="es-MX" sz="1800" dirty="0" smtClean="0"/>
              <a:t>De los 7 segmentos obtenidos se observa que hay uno con 78 municipios que se distingue por altos índices promedio de delitos por fraude, violencia familiar, fuero común y contra la sociedad.</a:t>
            </a:r>
          </a:p>
          <a:p>
            <a:pPr marL="0" indent="0" algn="just">
              <a:buNone/>
            </a:pPr>
            <a:r>
              <a:rPr lang="es-MX" sz="1800" dirty="0" smtClean="0"/>
              <a:t>Por otro lado hay 2 segmentos con un solo municipio, uno solo con 3, uno con 8 y uno con 27 municipios.</a:t>
            </a:r>
            <a:endParaRPr lang="es-MX" sz="1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71" t="21970" r="30838" b="38095"/>
          <a:stretch/>
        </p:blipFill>
        <p:spPr bwMode="auto">
          <a:xfrm>
            <a:off x="0" y="980728"/>
            <a:ext cx="9036496" cy="313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227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Conclusiones a los avances</a:t>
            </a:r>
            <a:endParaRPr lang="es-MX" sz="3200" dirty="0"/>
          </a:p>
        </p:txBody>
      </p:sp>
      <p:sp>
        <p:nvSpPr>
          <p:cNvPr id="3" name="2 Marcador de contenido"/>
          <p:cNvSpPr>
            <a:spLocks noGrp="1"/>
          </p:cNvSpPr>
          <p:nvPr>
            <p:ph idx="1"/>
          </p:nvPr>
        </p:nvSpPr>
        <p:spPr>
          <a:xfrm>
            <a:off x="457200" y="1935480"/>
            <a:ext cx="8363272" cy="3077696"/>
          </a:xfrm>
        </p:spPr>
        <p:txBody>
          <a:bodyPr>
            <a:normAutofit lnSpcReduction="10000"/>
          </a:bodyPr>
          <a:lstStyle/>
          <a:p>
            <a:pPr marL="0" indent="0" algn="just">
              <a:buNone/>
            </a:pPr>
            <a:r>
              <a:rPr lang="es-MX" sz="1800" dirty="0" smtClean="0"/>
              <a:t>Como primer acercamiento a los resultados buscados  de nuestro proyecto, concluimos lo siguiente:</a:t>
            </a:r>
          </a:p>
          <a:p>
            <a:pPr algn="just"/>
            <a:r>
              <a:rPr lang="es-MX" sz="1800" dirty="0" smtClean="0"/>
              <a:t>7 segmentos no son suficientes para discriminar la totalidad de los municipios</a:t>
            </a:r>
          </a:p>
          <a:p>
            <a:pPr algn="just"/>
            <a:r>
              <a:rPr lang="es-MX" sz="1800" dirty="0" smtClean="0"/>
              <a:t>Se logra diferenciar el 5% de los municipios del resto como aquellos con mayo incidencia delictiva en fraudes, secuestros, trata de personas y homicidios.</a:t>
            </a:r>
          </a:p>
          <a:p>
            <a:pPr algn="just"/>
            <a:r>
              <a:rPr lang="es-MX" sz="1800" dirty="0" smtClean="0"/>
              <a:t>Es necesario incorporar más variables que ayuden a discriminar mejor a los municipios.</a:t>
            </a:r>
          </a:p>
          <a:p>
            <a:pPr algn="just"/>
            <a:r>
              <a:rPr lang="es-MX" sz="1800" dirty="0" smtClean="0"/>
              <a:t>Detectamos un sesgo en cuanto a la cultura de la denuncia, es decir municipios  que se perciben con altos índices de delitos (por ejemplo los mencionados constantemente en las noticias azotados por el narcotráfico) no reflejan dicha característica en los datos oficiales.</a:t>
            </a:r>
            <a:endParaRPr lang="es-MX" sz="1800" dirty="0"/>
          </a:p>
        </p:txBody>
      </p:sp>
    </p:spTree>
    <p:extLst>
      <p:ext uri="{BB962C8B-B14F-4D97-AF65-F5344CB8AC3E}">
        <p14:creationId xmlns:p14="http://schemas.microsoft.com/office/powerpoint/2010/main" val="2933442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Referencias</a:t>
            </a:r>
            <a:endParaRPr lang="es-MX" sz="3200" dirty="0"/>
          </a:p>
        </p:txBody>
      </p:sp>
      <p:sp>
        <p:nvSpPr>
          <p:cNvPr id="3" name="2 Marcador de contenido"/>
          <p:cNvSpPr>
            <a:spLocks noGrp="1"/>
          </p:cNvSpPr>
          <p:nvPr>
            <p:ph idx="1"/>
          </p:nvPr>
        </p:nvSpPr>
        <p:spPr>
          <a:xfrm>
            <a:off x="457200" y="1935480"/>
            <a:ext cx="8363272" cy="3077696"/>
          </a:xfrm>
        </p:spPr>
        <p:txBody>
          <a:bodyPr>
            <a:normAutofit/>
          </a:bodyPr>
          <a:lstStyle/>
          <a:p>
            <a:pPr hangingPunct="0"/>
            <a:r>
              <a:rPr lang="es-ES" sz="1800" dirty="0" smtClean="0"/>
              <a:t>Mitchell</a:t>
            </a:r>
            <a:r>
              <a:rPr lang="es-ES" sz="1800" dirty="0"/>
              <a:t>, Tom, “Machine </a:t>
            </a:r>
            <a:r>
              <a:rPr lang="es-ES" sz="1800" dirty="0" err="1"/>
              <a:t>Learning</a:t>
            </a:r>
            <a:r>
              <a:rPr lang="es-ES" sz="1800" dirty="0"/>
              <a:t>”, Ed. McGraw-Hill (1997), </a:t>
            </a:r>
            <a:r>
              <a:rPr lang="es-ES" sz="1800" dirty="0" err="1"/>
              <a:t>cap</a:t>
            </a:r>
            <a:r>
              <a:rPr lang="es-ES" sz="1800" dirty="0"/>
              <a:t> 6 </a:t>
            </a:r>
            <a:r>
              <a:rPr lang="es-ES" sz="1800" dirty="0" err="1"/>
              <a:t>pp</a:t>
            </a:r>
            <a:r>
              <a:rPr lang="es-ES" sz="1800" dirty="0"/>
              <a:t> 154-199.</a:t>
            </a:r>
            <a:endParaRPr lang="es-MX" sz="1800" dirty="0"/>
          </a:p>
          <a:p>
            <a:pPr hangingPunct="0"/>
            <a:r>
              <a:rPr lang="es-ES" sz="1800" dirty="0" err="1" smtClean="0"/>
              <a:t>Everitt</a:t>
            </a:r>
            <a:r>
              <a:rPr lang="es-ES" sz="1800" dirty="0"/>
              <a:t>, B.S. (2011). </a:t>
            </a:r>
            <a:r>
              <a:rPr lang="es-ES" sz="1800" dirty="0" err="1"/>
              <a:t>Cluster</a:t>
            </a:r>
            <a:r>
              <a:rPr lang="es-ES" sz="1800" dirty="0"/>
              <a:t> </a:t>
            </a:r>
            <a:r>
              <a:rPr lang="es-ES" sz="1800" dirty="0" err="1"/>
              <a:t>analysis</a:t>
            </a:r>
            <a:r>
              <a:rPr lang="es-ES" sz="1800" dirty="0"/>
              <a:t>, 5th </a:t>
            </a:r>
            <a:r>
              <a:rPr lang="es-ES" sz="1800" dirty="0" err="1"/>
              <a:t>Edition</a:t>
            </a:r>
            <a:r>
              <a:rPr lang="es-ES" sz="1800" dirty="0"/>
              <a:t>. </a:t>
            </a:r>
            <a:r>
              <a:rPr lang="es-ES" sz="1800" dirty="0" err="1"/>
              <a:t>Wiley</a:t>
            </a:r>
            <a:r>
              <a:rPr lang="es-ES" sz="1800" dirty="0"/>
              <a:t>.</a:t>
            </a:r>
            <a:endParaRPr lang="es-MX" sz="1800" dirty="0"/>
          </a:p>
          <a:p>
            <a:pPr hangingPunct="0"/>
            <a:r>
              <a:rPr lang="es-ES" sz="1800" dirty="0" smtClean="0"/>
              <a:t>Peña </a:t>
            </a:r>
            <a:r>
              <a:rPr lang="es-ES" sz="1800" dirty="0"/>
              <a:t>Sánchez de Rivera, D. “Estadística. Modelos y Métodos. Volumen 2” Ed. Alianza. Madrid, 1987</a:t>
            </a:r>
            <a:endParaRPr lang="es-MX" sz="1800" dirty="0"/>
          </a:p>
          <a:p>
            <a:pPr hangingPunct="0"/>
            <a:r>
              <a:rPr lang="es-ES" sz="1800" dirty="0" err="1" smtClean="0"/>
              <a:t>Introduction</a:t>
            </a:r>
            <a:r>
              <a:rPr lang="es-ES" sz="1800" dirty="0" smtClean="0"/>
              <a:t> </a:t>
            </a:r>
            <a:r>
              <a:rPr lang="es-ES" sz="1800" dirty="0"/>
              <a:t>to machine </a:t>
            </a:r>
            <a:r>
              <a:rPr lang="es-ES" sz="1800" dirty="0" err="1"/>
              <a:t>learning</a:t>
            </a:r>
            <a:r>
              <a:rPr lang="es-ES" sz="1800" dirty="0"/>
              <a:t>, </a:t>
            </a:r>
            <a:r>
              <a:rPr lang="es-ES" sz="1800" dirty="0" err="1"/>
              <a:t>Third</a:t>
            </a:r>
            <a:r>
              <a:rPr lang="es-ES" sz="1800" dirty="0"/>
              <a:t> </a:t>
            </a:r>
            <a:r>
              <a:rPr lang="es-ES" sz="1800" dirty="0" err="1"/>
              <a:t>Edition</a:t>
            </a:r>
            <a:r>
              <a:rPr lang="es-ES" sz="1800" dirty="0"/>
              <a:t>. </a:t>
            </a:r>
            <a:r>
              <a:rPr lang="es-ES" sz="1800" dirty="0" err="1"/>
              <a:t>Ethem</a:t>
            </a:r>
            <a:r>
              <a:rPr lang="es-ES" sz="1800" dirty="0"/>
              <a:t> </a:t>
            </a:r>
            <a:r>
              <a:rPr lang="es-ES" sz="1800" dirty="0" err="1"/>
              <a:t>Alpaydin</a:t>
            </a:r>
            <a:r>
              <a:rPr lang="es-ES" sz="1800" dirty="0"/>
              <a:t>. MIT </a:t>
            </a:r>
            <a:r>
              <a:rPr lang="es-ES" sz="1800" dirty="0" err="1"/>
              <a:t>Press</a:t>
            </a:r>
            <a:endParaRPr lang="es-MX" sz="1800" dirty="0"/>
          </a:p>
          <a:p>
            <a:r>
              <a:rPr lang="es-ES" sz="1800" dirty="0" err="1" smtClean="0"/>
              <a:t>Understanding</a:t>
            </a:r>
            <a:r>
              <a:rPr lang="es-ES" sz="1800" dirty="0" smtClean="0"/>
              <a:t> </a:t>
            </a:r>
            <a:r>
              <a:rPr lang="es-ES" sz="1800" dirty="0"/>
              <a:t>Machine </a:t>
            </a:r>
            <a:r>
              <a:rPr lang="es-ES" sz="1800" dirty="0" err="1"/>
              <a:t>Learning</a:t>
            </a:r>
            <a:r>
              <a:rPr lang="es-ES" sz="1800" dirty="0"/>
              <a:t>: </a:t>
            </a:r>
            <a:r>
              <a:rPr lang="es-ES" sz="1800" dirty="0" err="1"/>
              <a:t>From</a:t>
            </a:r>
            <a:r>
              <a:rPr lang="es-ES" sz="1800" dirty="0"/>
              <a:t> </a:t>
            </a:r>
            <a:r>
              <a:rPr lang="es-ES" sz="1800" dirty="0" err="1"/>
              <a:t>Theory</a:t>
            </a:r>
            <a:r>
              <a:rPr lang="es-ES" sz="1800" dirty="0"/>
              <a:t> to </a:t>
            </a:r>
            <a:r>
              <a:rPr lang="es-ES" sz="1800" dirty="0" err="1"/>
              <a:t>Algorithms</a:t>
            </a:r>
            <a:r>
              <a:rPr lang="es-ES" sz="1800" dirty="0"/>
              <a:t>. </a:t>
            </a:r>
            <a:r>
              <a:rPr lang="es-ES" sz="1800" dirty="0" err="1"/>
              <a:t>Shai</a:t>
            </a:r>
            <a:r>
              <a:rPr lang="es-ES" sz="1800" dirty="0"/>
              <a:t> </a:t>
            </a:r>
            <a:r>
              <a:rPr lang="es-ES" sz="1800" dirty="0" err="1"/>
              <a:t>Shalev-Shwartz</a:t>
            </a:r>
            <a:r>
              <a:rPr lang="es-ES" sz="1800" dirty="0"/>
              <a:t> and </a:t>
            </a:r>
            <a:r>
              <a:rPr lang="es-ES" sz="1800" dirty="0" err="1"/>
              <a:t>Shai</a:t>
            </a:r>
            <a:r>
              <a:rPr lang="es-ES" sz="1800" dirty="0"/>
              <a:t> Ben-David. Cambridge </a:t>
            </a:r>
            <a:r>
              <a:rPr lang="es-ES" sz="1800" dirty="0" err="1"/>
              <a:t>University</a:t>
            </a:r>
            <a:r>
              <a:rPr lang="es-ES" sz="1800" dirty="0"/>
              <a:t> </a:t>
            </a:r>
            <a:r>
              <a:rPr lang="es-ES" sz="1800" dirty="0" err="1"/>
              <a:t>Press</a:t>
            </a:r>
            <a:r>
              <a:rPr lang="es-ES" sz="1800" dirty="0"/>
              <a:t>.</a:t>
            </a:r>
            <a:endParaRPr lang="es-MX" sz="1800" dirty="0"/>
          </a:p>
        </p:txBody>
      </p:sp>
    </p:spTree>
    <p:extLst>
      <p:ext uri="{BB962C8B-B14F-4D97-AF65-F5344CB8AC3E}">
        <p14:creationId xmlns:p14="http://schemas.microsoft.com/office/powerpoint/2010/main" val="2933442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Planteamiento </a:t>
            </a:r>
            <a:r>
              <a:rPr lang="es-MX" sz="3200" dirty="0"/>
              <a:t>del Problema</a:t>
            </a:r>
          </a:p>
        </p:txBody>
      </p:sp>
      <p:sp>
        <p:nvSpPr>
          <p:cNvPr id="3" name="2 Marcador de contenido"/>
          <p:cNvSpPr>
            <a:spLocks noGrp="1"/>
          </p:cNvSpPr>
          <p:nvPr>
            <p:ph idx="1"/>
          </p:nvPr>
        </p:nvSpPr>
        <p:spPr>
          <a:xfrm>
            <a:off x="457200" y="1935480"/>
            <a:ext cx="8363272" cy="3077696"/>
          </a:xfrm>
        </p:spPr>
        <p:txBody>
          <a:bodyPr>
            <a:normAutofit lnSpcReduction="10000"/>
          </a:bodyPr>
          <a:lstStyle/>
          <a:p>
            <a:pPr marL="0" indent="0" hangingPunct="0">
              <a:buNone/>
            </a:pPr>
            <a:r>
              <a:rPr lang="es-ES" sz="1800" dirty="0" smtClean="0"/>
              <a:t>En </a:t>
            </a:r>
            <a:r>
              <a:rPr lang="es-ES" sz="1800" dirty="0"/>
              <a:t>la actualidad existen en México diversos estudios a nivel municipio, en su mayoría muestran características poblacionales de cada uno de ellos, también muestran estados de opinión, preferencias electorales, índices de Pobreza y Marginación etc</a:t>
            </a:r>
            <a:r>
              <a:rPr lang="es-ES" sz="1800" dirty="0" smtClean="0"/>
              <a:t>.</a:t>
            </a:r>
            <a:r>
              <a:rPr lang="es-ES" sz="1800" dirty="0"/>
              <a:t> </a:t>
            </a:r>
            <a:r>
              <a:rPr lang="es-MX" sz="1800" dirty="0"/>
              <a:t> </a:t>
            </a:r>
            <a:endParaRPr lang="es-MX" sz="1800" dirty="0" smtClean="0"/>
          </a:p>
          <a:p>
            <a:pPr marL="0" indent="0" hangingPunct="0">
              <a:buNone/>
            </a:pPr>
            <a:r>
              <a:rPr lang="es-ES" sz="1800" dirty="0" smtClean="0"/>
              <a:t>Toda </a:t>
            </a:r>
            <a:r>
              <a:rPr lang="es-ES" sz="1800" dirty="0"/>
              <a:t>la información que se tiene acerca de los municipios es valiosa para distintos fines, sin embargo a la fecha hay muy pocos estudios que describen a los municipios por medio de varias de sus características, si es que existe tales estudios lo hacen a nivel descriptivo simple</a:t>
            </a:r>
            <a:r>
              <a:rPr lang="es-ES" sz="1800" dirty="0" smtClean="0"/>
              <a:t>.</a:t>
            </a:r>
            <a:r>
              <a:rPr lang="es-ES" sz="1800" dirty="0"/>
              <a:t> </a:t>
            </a:r>
            <a:endParaRPr lang="es-MX" sz="1800" dirty="0"/>
          </a:p>
          <a:p>
            <a:pPr marL="0" indent="0">
              <a:buNone/>
            </a:pPr>
            <a:r>
              <a:rPr lang="es-ES" sz="1800" dirty="0"/>
              <a:t>Dentro de este proyecto planteamos la posibilidad de aplicar una técnica no supervisada para encontrar una segmentación muy característica de los municipios del País.</a:t>
            </a:r>
            <a:endParaRPr lang="es-MX" sz="1800" dirty="0" smtClean="0"/>
          </a:p>
        </p:txBody>
      </p:sp>
    </p:spTree>
    <p:extLst>
      <p:ext uri="{BB962C8B-B14F-4D97-AF65-F5344CB8AC3E}">
        <p14:creationId xmlns:p14="http://schemas.microsoft.com/office/powerpoint/2010/main" val="1785717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Objetivo</a:t>
            </a:r>
            <a:endParaRPr lang="es-MX" sz="3200" dirty="0"/>
          </a:p>
        </p:txBody>
      </p:sp>
      <p:sp>
        <p:nvSpPr>
          <p:cNvPr id="3" name="2 Marcador de contenido"/>
          <p:cNvSpPr>
            <a:spLocks noGrp="1"/>
          </p:cNvSpPr>
          <p:nvPr>
            <p:ph idx="1"/>
          </p:nvPr>
        </p:nvSpPr>
        <p:spPr>
          <a:xfrm>
            <a:off x="457200" y="1935480"/>
            <a:ext cx="8363272" cy="3077696"/>
          </a:xfrm>
        </p:spPr>
        <p:txBody>
          <a:bodyPr>
            <a:normAutofit/>
          </a:bodyPr>
          <a:lstStyle/>
          <a:p>
            <a:pPr algn="just"/>
            <a:r>
              <a:rPr lang="es-MX" sz="1800" dirty="0"/>
              <a:t>Plantear una solución desde un enfoque Analítico basada en un Modelo no supervisado que logre segmentar a los municipios de la República Mexicana. Se pretende que dicha segmentación resulte de utilidad para estrategias de implementación de Políticas Públicas, de Marketing y para estrategias de Seguridad Pública</a:t>
            </a:r>
            <a:r>
              <a:rPr lang="es-MX" sz="1800" dirty="0" smtClean="0"/>
              <a:t>.</a:t>
            </a:r>
          </a:p>
          <a:p>
            <a:pPr marL="0" indent="0" algn="just">
              <a:buNone/>
            </a:pPr>
            <a:endParaRPr lang="es-MX" sz="1800" dirty="0" smtClean="0"/>
          </a:p>
        </p:txBody>
      </p:sp>
    </p:spTree>
    <p:extLst>
      <p:ext uri="{BB962C8B-B14F-4D97-AF65-F5344CB8AC3E}">
        <p14:creationId xmlns:p14="http://schemas.microsoft.com/office/powerpoint/2010/main" val="449897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MX" sz="3200" dirty="0" smtClean="0"/>
              <a:t>Proyectos</a:t>
            </a:r>
            <a:r>
              <a:rPr lang="es-MX" sz="4400" dirty="0" smtClean="0"/>
              <a:t> </a:t>
            </a:r>
            <a:r>
              <a:rPr lang="es-MX" sz="3200" dirty="0" smtClean="0"/>
              <a:t>Relacionados</a:t>
            </a:r>
            <a:endParaRPr lang="es-MX" sz="4400" dirty="0"/>
          </a:p>
        </p:txBody>
      </p:sp>
      <p:sp>
        <p:nvSpPr>
          <p:cNvPr id="3" name="2 Marcador de contenido"/>
          <p:cNvSpPr>
            <a:spLocks noGrp="1"/>
          </p:cNvSpPr>
          <p:nvPr>
            <p:ph idx="1"/>
          </p:nvPr>
        </p:nvSpPr>
        <p:spPr/>
        <p:txBody>
          <a:bodyPr>
            <a:normAutofit lnSpcReduction="10000"/>
          </a:bodyPr>
          <a:lstStyle/>
          <a:p>
            <a:pPr marL="0" indent="0" algn="just">
              <a:buNone/>
            </a:pPr>
            <a:r>
              <a:rPr lang="es-MX" sz="1800" dirty="0" smtClean="0"/>
              <a:t>En cuanto a proyectos relacionados no encontramos específicamente alguno, existen segmentaciones propuestas por el INEGI basadas en indicadores como la pobreza, ingreso, temas de salud o delincuencia, sin embargo no son bajo un enfoque multivariado.</a:t>
            </a:r>
          </a:p>
          <a:p>
            <a:pPr marL="0" indent="0" algn="just">
              <a:buNone/>
            </a:pPr>
            <a:endParaRPr lang="es-MX" sz="1800" dirty="0"/>
          </a:p>
          <a:p>
            <a:pPr marL="0" indent="0" algn="just">
              <a:buNone/>
            </a:pPr>
            <a:r>
              <a:rPr lang="es-MX" sz="1800" dirty="0" smtClean="0"/>
              <a:t>Por otro encontramos un trabajo con un objetivo similar pero con una metodología  basada en teoría económica: </a:t>
            </a:r>
          </a:p>
          <a:p>
            <a:pPr marL="0" indent="0" algn="just">
              <a:buNone/>
            </a:pPr>
            <a:r>
              <a:rPr lang="es-MX" sz="1800" b="1" i="1" dirty="0" smtClean="0"/>
              <a:t>Suárez </a:t>
            </a:r>
            <a:r>
              <a:rPr lang="es-MX" sz="1800" b="1" i="1" dirty="0"/>
              <a:t>Guadarrama, Luis Alfonso y Mejía Modesto, Alfonso </a:t>
            </a:r>
            <a:r>
              <a:rPr lang="es-MX" sz="1800" i="1" dirty="0"/>
              <a:t>(2019): SEGMENTACIÓN DE VIVIENDA A NIVEL MUNICIPAL EN LA ZONA METROPOLITANA DE TOLUCA POR MOVILIDAD AL TRABAJO Y SERVICIOS DE VIVIENDA PARTICULARES. In: Desigualdad socio-espacial, innovación tecnológica y procesos urbanos. Universidad Nacional Autónoma de México y Asociación Mexicana de Ciencias para el Desarrollo Regional A.C, Coeditores, Ciudad de México. ISBN UNAM Volumen III: 978-607-30-2642-0 ISBN UNAM Obra completa: 978-607-30-2621-5 ISBN AMECIDER Volumen III: 978-607-8632-08-4 ISBN AMECIDER Obra completa: 978-607-8632-06-0</a:t>
            </a:r>
            <a:endParaRPr lang="es-MX" sz="1800" i="1" dirty="0"/>
          </a:p>
        </p:txBody>
      </p:sp>
    </p:spTree>
    <p:extLst>
      <p:ext uri="{BB962C8B-B14F-4D97-AF65-F5344CB8AC3E}">
        <p14:creationId xmlns:p14="http://schemas.microsoft.com/office/powerpoint/2010/main" val="2954331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Metodología</a:t>
            </a:r>
            <a:endParaRPr lang="es-MX" sz="3200" dirty="0"/>
          </a:p>
        </p:txBody>
      </p:sp>
      <p:sp>
        <p:nvSpPr>
          <p:cNvPr id="3" name="2 Marcador de contenido"/>
          <p:cNvSpPr>
            <a:spLocks noGrp="1"/>
          </p:cNvSpPr>
          <p:nvPr>
            <p:ph idx="1"/>
          </p:nvPr>
        </p:nvSpPr>
        <p:spPr>
          <a:xfrm>
            <a:off x="457200" y="1935480"/>
            <a:ext cx="8363272" cy="4661872"/>
          </a:xfrm>
        </p:spPr>
        <p:txBody>
          <a:bodyPr>
            <a:normAutofit/>
          </a:bodyPr>
          <a:lstStyle/>
          <a:p>
            <a:pPr marL="0" indent="0" hangingPunct="0">
              <a:buNone/>
            </a:pPr>
            <a:r>
              <a:rPr lang="es-ES" sz="1800" dirty="0"/>
              <a:t>La metodología a utilizar para este proyecto es la propuesta por SAS </a:t>
            </a:r>
            <a:r>
              <a:rPr lang="es-ES" sz="1800" dirty="0" err="1"/>
              <a:t>Institute</a:t>
            </a:r>
            <a:r>
              <a:rPr lang="es-ES" sz="1800" dirty="0"/>
              <a:t> conocida como </a:t>
            </a:r>
            <a:r>
              <a:rPr lang="es-ES" sz="1800" b="1" i="1" dirty="0"/>
              <a:t>SEMMA</a:t>
            </a:r>
            <a:r>
              <a:rPr lang="es-ES" sz="1800" dirty="0"/>
              <a:t> (</a:t>
            </a:r>
            <a:r>
              <a:rPr lang="es-ES" sz="1800" dirty="0" err="1"/>
              <a:t>Sample</a:t>
            </a:r>
            <a:r>
              <a:rPr lang="es-ES" sz="1800" dirty="0"/>
              <a:t>, Explore, </a:t>
            </a:r>
            <a:r>
              <a:rPr lang="es-ES" sz="1800" dirty="0" err="1"/>
              <a:t>Model</a:t>
            </a:r>
            <a:r>
              <a:rPr lang="es-ES" sz="1800" dirty="0"/>
              <a:t>, </a:t>
            </a:r>
            <a:r>
              <a:rPr lang="es-ES" sz="1800" dirty="0" err="1"/>
              <a:t>Modify</a:t>
            </a:r>
            <a:r>
              <a:rPr lang="es-ES" sz="1800" dirty="0"/>
              <a:t> and </a:t>
            </a:r>
            <a:r>
              <a:rPr lang="es-ES" sz="1800" dirty="0" err="1"/>
              <a:t>Assess</a:t>
            </a:r>
            <a:r>
              <a:rPr lang="es-ES" sz="1800" dirty="0"/>
              <a:t>). Las etapas se emplearan de la siguiente manera</a:t>
            </a:r>
            <a:r>
              <a:rPr lang="es-ES" sz="1800" dirty="0" smtClean="0"/>
              <a:t>:</a:t>
            </a:r>
            <a:endParaRPr lang="es-MX" sz="1800" dirty="0"/>
          </a:p>
          <a:p>
            <a:pPr lvl="0" hangingPunct="0"/>
            <a:r>
              <a:rPr lang="es-ES" sz="1800" b="1" dirty="0"/>
              <a:t>Muestreo (</a:t>
            </a:r>
            <a:r>
              <a:rPr lang="es-ES" sz="1800" b="1" dirty="0" err="1"/>
              <a:t>Sample</a:t>
            </a:r>
            <a:r>
              <a:rPr lang="es-ES" sz="1800" b="1" dirty="0"/>
              <a:t>):</a:t>
            </a:r>
            <a:r>
              <a:rPr lang="es-ES" sz="1800" dirty="0"/>
              <a:t> Se realizará un muestreo representativo previo al análisis de los datos.</a:t>
            </a:r>
            <a:endParaRPr lang="es-MX" sz="1800" dirty="0"/>
          </a:p>
          <a:p>
            <a:pPr lvl="0" hangingPunct="0"/>
            <a:r>
              <a:rPr lang="es-ES" sz="1800" b="1" dirty="0"/>
              <a:t>Exploración (Explore):</a:t>
            </a:r>
            <a:r>
              <a:rPr lang="es-ES" sz="1800" dirty="0"/>
              <a:t> Se explorarán los datos a través de técnicas estadísticas para identificar comportamientos que puedan impactar en el desempeño del modelo.</a:t>
            </a:r>
            <a:endParaRPr lang="es-MX" sz="1800" dirty="0"/>
          </a:p>
          <a:p>
            <a:pPr lvl="0" hangingPunct="0"/>
            <a:r>
              <a:rPr lang="es-ES" sz="1800" b="1" dirty="0"/>
              <a:t>Modificación (</a:t>
            </a:r>
            <a:r>
              <a:rPr lang="es-ES" sz="1800" b="1" dirty="0" err="1"/>
              <a:t>Modify</a:t>
            </a:r>
            <a:r>
              <a:rPr lang="es-ES" sz="1800" b="1" dirty="0"/>
              <a:t>)</a:t>
            </a:r>
            <a:r>
              <a:rPr lang="es-ES" sz="1800" dirty="0"/>
              <a:t>: Se realizará una selección y transformación de los datos de acuerdo con las variables seleccionadas para el proceso de modelado.</a:t>
            </a:r>
            <a:endParaRPr lang="es-MX" sz="1800" dirty="0"/>
          </a:p>
          <a:p>
            <a:pPr lvl="0" hangingPunct="0"/>
            <a:r>
              <a:rPr lang="es-ES" sz="1800" b="1" dirty="0"/>
              <a:t>Modelación (</a:t>
            </a:r>
            <a:r>
              <a:rPr lang="es-ES" sz="1800" b="1" dirty="0" err="1"/>
              <a:t>Model</a:t>
            </a:r>
            <a:r>
              <a:rPr lang="es-ES" sz="1800" b="1" dirty="0"/>
              <a:t>):</a:t>
            </a:r>
            <a:r>
              <a:rPr lang="es-ES" sz="1800" dirty="0"/>
              <a:t> Se realizará el entrenamiento de varios algoritmos de modelación estadística para entrenar el modelo buscado.</a:t>
            </a:r>
            <a:endParaRPr lang="es-MX" sz="1800" dirty="0"/>
          </a:p>
          <a:p>
            <a:r>
              <a:rPr lang="es-ES" sz="1800" b="1" dirty="0"/>
              <a:t>Evaluación (</a:t>
            </a:r>
            <a:r>
              <a:rPr lang="es-ES" sz="1800" b="1" dirty="0" err="1"/>
              <a:t>Assess</a:t>
            </a:r>
            <a:r>
              <a:rPr lang="es-ES" sz="1800" b="1" dirty="0"/>
              <a:t>)</a:t>
            </a:r>
            <a:r>
              <a:rPr lang="es-ES" sz="1800" dirty="0"/>
              <a:t>: Se valorarán los resultados obtenidos en el paso anterior en datos distintos a aquellos con los que se construyó para elegir el mejor modelo.</a:t>
            </a:r>
            <a:endParaRPr lang="es-MX" sz="1800" dirty="0"/>
          </a:p>
        </p:txBody>
      </p:sp>
    </p:spTree>
    <p:extLst>
      <p:ext uri="{BB962C8B-B14F-4D97-AF65-F5344CB8AC3E}">
        <p14:creationId xmlns:p14="http://schemas.microsoft.com/office/powerpoint/2010/main" val="29152475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404664"/>
            <a:ext cx="8229600" cy="1143000"/>
          </a:xfrm>
        </p:spPr>
        <p:txBody>
          <a:bodyPr>
            <a:noAutofit/>
          </a:bodyPr>
          <a:lstStyle/>
          <a:p>
            <a:pPr algn="ctr"/>
            <a:r>
              <a:rPr lang="es-MX" sz="3200" dirty="0" smtClean="0"/>
              <a:t>Cronograma de Actividades</a:t>
            </a:r>
            <a:endParaRPr lang="es-MX" sz="32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66886"/>
            <a:ext cx="8136904" cy="4254401"/>
          </a:xfrm>
          <a:prstGeom prst="rect">
            <a:avLst/>
          </a:prstGeom>
          <a:noFill/>
          <a:ln>
            <a:noFill/>
          </a:ln>
        </p:spPr>
      </p:pic>
    </p:spTree>
    <p:extLst>
      <p:ext uri="{BB962C8B-B14F-4D97-AF65-F5344CB8AC3E}">
        <p14:creationId xmlns:p14="http://schemas.microsoft.com/office/powerpoint/2010/main" val="3257792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Recursos</a:t>
            </a:r>
            <a:endParaRPr lang="es-MX" sz="3200" dirty="0"/>
          </a:p>
        </p:txBody>
      </p:sp>
      <p:sp>
        <p:nvSpPr>
          <p:cNvPr id="3" name="2 Marcador de contenido"/>
          <p:cNvSpPr>
            <a:spLocks noGrp="1"/>
          </p:cNvSpPr>
          <p:nvPr>
            <p:ph idx="1"/>
          </p:nvPr>
        </p:nvSpPr>
        <p:spPr>
          <a:xfrm>
            <a:off x="457200" y="1935480"/>
            <a:ext cx="8363272" cy="3077696"/>
          </a:xfrm>
        </p:spPr>
        <p:txBody>
          <a:bodyPr>
            <a:normAutofit lnSpcReduction="10000"/>
          </a:bodyPr>
          <a:lstStyle/>
          <a:p>
            <a:pPr algn="just"/>
            <a:r>
              <a:rPr lang="es-MX" sz="1800" dirty="0" smtClean="0"/>
              <a:t>Los recursos a utilizar en este proyecto serán de carácter  serán los siguientes:</a:t>
            </a:r>
          </a:p>
          <a:p>
            <a:pPr algn="just"/>
            <a:endParaRPr lang="es-MX" sz="1800" dirty="0"/>
          </a:p>
          <a:p>
            <a:pPr algn="just"/>
            <a:r>
              <a:rPr lang="es-MX" sz="1800" dirty="0" smtClean="0"/>
              <a:t>Fuentes de Información</a:t>
            </a:r>
          </a:p>
          <a:p>
            <a:pPr lvl="1" algn="just"/>
            <a:r>
              <a:rPr lang="es-MX" sz="1600" dirty="0" smtClean="0"/>
              <a:t>Incidencia delictiva  PGR</a:t>
            </a:r>
          </a:p>
          <a:p>
            <a:pPr lvl="1" algn="just"/>
            <a:r>
              <a:rPr lang="es-MX" sz="1600" dirty="0" smtClean="0"/>
              <a:t>Estadísticas a nivel municipio en el INEGI</a:t>
            </a:r>
          </a:p>
          <a:p>
            <a:pPr algn="just"/>
            <a:r>
              <a:rPr lang="es-MX" sz="1800" dirty="0" smtClean="0"/>
              <a:t>Software y herramientas </a:t>
            </a:r>
          </a:p>
          <a:p>
            <a:pPr lvl="1" algn="just"/>
            <a:r>
              <a:rPr lang="es-MX" sz="1600" dirty="0" smtClean="0"/>
              <a:t>Python y diversas librerías como pandas, </a:t>
            </a:r>
            <a:r>
              <a:rPr lang="es-MX" sz="1600" dirty="0" err="1" smtClean="0"/>
              <a:t>Numpy</a:t>
            </a:r>
            <a:r>
              <a:rPr lang="es-MX" sz="1600" dirty="0"/>
              <a:t>, </a:t>
            </a:r>
            <a:r>
              <a:rPr lang="es-MX" sz="1600" dirty="0" err="1" smtClean="0"/>
              <a:t>sklearn</a:t>
            </a:r>
            <a:r>
              <a:rPr lang="es-MX" sz="1600" dirty="0" smtClean="0"/>
              <a:t> etc.</a:t>
            </a:r>
          </a:p>
          <a:p>
            <a:pPr lvl="1" algn="just"/>
            <a:r>
              <a:rPr lang="es-MX" sz="1600" dirty="0" smtClean="0"/>
              <a:t>R y sus diversas librerías </a:t>
            </a:r>
            <a:r>
              <a:rPr lang="es-MX" sz="1600" dirty="0" err="1" smtClean="0"/>
              <a:t>tidyverse</a:t>
            </a:r>
            <a:r>
              <a:rPr lang="es-MX" sz="1600" dirty="0" smtClean="0"/>
              <a:t>, </a:t>
            </a:r>
            <a:r>
              <a:rPr lang="es-MX" sz="1600" dirty="0" err="1" smtClean="0"/>
              <a:t>datatable</a:t>
            </a:r>
            <a:r>
              <a:rPr lang="es-MX" sz="1600" dirty="0" smtClean="0"/>
              <a:t>, etc.</a:t>
            </a:r>
          </a:p>
          <a:p>
            <a:pPr lvl="1" algn="just"/>
            <a:r>
              <a:rPr lang="es-MX" sz="1600" dirty="0" smtClean="0"/>
              <a:t>Office de Windows</a:t>
            </a:r>
          </a:p>
          <a:p>
            <a:pPr lvl="1" algn="just"/>
            <a:r>
              <a:rPr lang="es-MX" sz="1600" dirty="0" err="1" smtClean="0"/>
              <a:t>Power</a:t>
            </a:r>
            <a:r>
              <a:rPr lang="es-MX" sz="1600" dirty="0" smtClean="0"/>
              <a:t> BI</a:t>
            </a:r>
            <a:endParaRPr lang="es-MX" sz="1600" dirty="0"/>
          </a:p>
        </p:txBody>
      </p:sp>
    </p:spTree>
    <p:extLst>
      <p:ext uri="{BB962C8B-B14F-4D97-AF65-F5344CB8AC3E}">
        <p14:creationId xmlns:p14="http://schemas.microsoft.com/office/powerpoint/2010/main" val="2933442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MX" sz="3200" dirty="0" smtClean="0"/>
              <a:t>Resultados a los avances</a:t>
            </a:r>
            <a:endParaRPr lang="es-MX" sz="3200" dirty="0"/>
          </a:p>
        </p:txBody>
      </p:sp>
      <p:sp>
        <p:nvSpPr>
          <p:cNvPr id="3" name="2 Marcador de contenido"/>
          <p:cNvSpPr>
            <a:spLocks noGrp="1"/>
          </p:cNvSpPr>
          <p:nvPr>
            <p:ph idx="1"/>
          </p:nvPr>
        </p:nvSpPr>
        <p:spPr>
          <a:xfrm>
            <a:off x="457200" y="1935480"/>
            <a:ext cx="8363272" cy="3077696"/>
          </a:xfrm>
        </p:spPr>
        <p:txBody>
          <a:bodyPr>
            <a:normAutofit/>
          </a:bodyPr>
          <a:lstStyle/>
          <a:p>
            <a:pPr marL="0" indent="0" algn="just">
              <a:buNone/>
            </a:pPr>
            <a:r>
              <a:rPr lang="es-MX" sz="1800" dirty="0" smtClean="0"/>
              <a:t>Los resultados esperados del Proyecto son:</a:t>
            </a:r>
          </a:p>
          <a:p>
            <a:pPr algn="just"/>
            <a:r>
              <a:rPr lang="es-ES" sz="1800" dirty="0"/>
              <a:t>Como lo planteamos en el objetivo del proyecto lo que se espera es encontrar una segmentación de los municipios que resulte de utilidad para estrategias de implementación de Políticas Públicas, de Marketing y para estrategias de Seguridad Pública. Tenemos claro que las técnicas no supervisadas no son predecibles en cuanto al número de segmentos que pueden arrojar, sin embargo pretendemos que sean al menos 7 perfectamente diferentes y claros de explicar referente a sus características.</a:t>
            </a:r>
            <a:endParaRPr lang="es-MX" sz="1800" dirty="0"/>
          </a:p>
          <a:p>
            <a:pPr marL="0" indent="0" algn="just">
              <a:buNone/>
            </a:pPr>
            <a:endParaRPr lang="es-MX" sz="1800" dirty="0"/>
          </a:p>
        </p:txBody>
      </p:sp>
    </p:spTree>
    <p:extLst>
      <p:ext uri="{BB962C8B-B14F-4D97-AF65-F5344CB8AC3E}">
        <p14:creationId xmlns:p14="http://schemas.microsoft.com/office/powerpoint/2010/main" val="2933442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88640"/>
            <a:ext cx="8229600" cy="1143000"/>
          </a:xfrm>
        </p:spPr>
        <p:txBody>
          <a:bodyPr>
            <a:noAutofit/>
          </a:bodyPr>
          <a:lstStyle/>
          <a:p>
            <a:pPr algn="ctr"/>
            <a:r>
              <a:rPr lang="es-MX" sz="3200" dirty="0" smtClean="0"/>
              <a:t>Consideraciones del Ejercicio</a:t>
            </a:r>
            <a:endParaRPr lang="es-MX" sz="3200" dirty="0"/>
          </a:p>
        </p:txBody>
      </p:sp>
      <p:sp>
        <p:nvSpPr>
          <p:cNvPr id="3" name="2 Marcador de contenido"/>
          <p:cNvSpPr>
            <a:spLocks noGrp="1"/>
          </p:cNvSpPr>
          <p:nvPr>
            <p:ph idx="1"/>
          </p:nvPr>
        </p:nvSpPr>
        <p:spPr>
          <a:xfrm>
            <a:off x="390364" y="1412776"/>
            <a:ext cx="8363272" cy="3077696"/>
          </a:xfrm>
        </p:spPr>
        <p:txBody>
          <a:bodyPr>
            <a:normAutofit fontScale="92500"/>
          </a:bodyPr>
          <a:lstStyle/>
          <a:p>
            <a:pPr marL="0" indent="0" algn="just">
              <a:buNone/>
            </a:pPr>
            <a:r>
              <a:rPr lang="es-ES" sz="1800" dirty="0" smtClean="0"/>
              <a:t>Para la elaboración de este ejercicio se considero lo siguiente:</a:t>
            </a:r>
          </a:p>
          <a:p>
            <a:pPr algn="just"/>
            <a:r>
              <a:rPr lang="es-ES" sz="1800" dirty="0" smtClean="0"/>
              <a:t>Información histórica de delitos desde 2015 a septiembre del 2022 (</a:t>
            </a:r>
            <a:r>
              <a:rPr lang="es-MX" sz="1400" dirty="0" smtClean="0">
                <a:hlinkClick r:id="rId2"/>
              </a:rPr>
              <a:t>https</a:t>
            </a:r>
            <a:r>
              <a:rPr lang="es-MX" sz="1400" dirty="0">
                <a:hlinkClick r:id="rId2"/>
              </a:rPr>
              <a:t>://</a:t>
            </a:r>
            <a:r>
              <a:rPr lang="es-MX" sz="1400" dirty="0" smtClean="0">
                <a:hlinkClick r:id="rId2"/>
              </a:rPr>
              <a:t>www.gob.mx/sesnsp/acciones-y-programas/datos-abiertos-de-incidencia-delictiva</a:t>
            </a:r>
            <a:r>
              <a:rPr lang="es-MX" sz="1400" dirty="0" smtClean="0"/>
              <a:t>)</a:t>
            </a:r>
          </a:p>
          <a:p>
            <a:pPr algn="just"/>
            <a:r>
              <a:rPr lang="es-MX" sz="1800" dirty="0"/>
              <a:t>Las variables se conforman se un promedio Mensual del periodo antes mencionado</a:t>
            </a:r>
          </a:p>
          <a:p>
            <a:pPr algn="just"/>
            <a:r>
              <a:rPr lang="es-MX" sz="1800" dirty="0"/>
              <a:t>Si durante un mes un municipio no tiene registrados delitos se considera con valor cero.</a:t>
            </a:r>
            <a:endParaRPr lang="es-MX" sz="1800" dirty="0"/>
          </a:p>
          <a:p>
            <a:pPr algn="just"/>
            <a:r>
              <a:rPr lang="es-MX" sz="1800" dirty="0" smtClean="0"/>
              <a:t>Los delitos se toman de la variable “Tipo de Delito” que viene en el archivo de la liga, es decir una variable por cada rubro de esta variable.</a:t>
            </a:r>
          </a:p>
          <a:p>
            <a:pPr algn="just"/>
            <a:r>
              <a:rPr lang="es-MX" sz="1800" dirty="0" smtClean="0"/>
              <a:t>Se consideraron únicamente 11 variables para la construcción de los segmentos, mismas que se determinaron después de un análisis de </a:t>
            </a:r>
            <a:r>
              <a:rPr lang="es-MX" sz="1800" dirty="0" err="1" smtClean="0"/>
              <a:t>clustering</a:t>
            </a:r>
            <a:r>
              <a:rPr lang="es-MX" sz="1800" dirty="0" smtClean="0"/>
              <a:t> de variables:</a:t>
            </a:r>
            <a:endParaRPr lang="es-MX" sz="1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7532" y="4365104"/>
            <a:ext cx="1916596" cy="2451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8861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2215</TotalTime>
  <Words>937</Words>
  <Application>Microsoft Office PowerPoint</Application>
  <PresentationFormat>Presentación en pantalla (4:3)</PresentationFormat>
  <Paragraphs>62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Segmentación de Municipios de la República Mexicana</vt:lpstr>
      <vt:lpstr>Planteamiento del Problema</vt:lpstr>
      <vt:lpstr>Objetivo</vt:lpstr>
      <vt:lpstr>Proyectos Relacionados</vt:lpstr>
      <vt:lpstr>Metodología</vt:lpstr>
      <vt:lpstr>Cronograma de Actividades</vt:lpstr>
      <vt:lpstr>Recursos</vt:lpstr>
      <vt:lpstr>Resultados a los avances</vt:lpstr>
      <vt:lpstr>Consideraciones del Ejercicio</vt:lpstr>
      <vt:lpstr>Resultados a los avances</vt:lpstr>
      <vt:lpstr>Caracterización de los Segmentos</vt:lpstr>
      <vt:lpstr>Conclusiones a los avances</vt:lpstr>
      <vt:lpstr>Referencias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Segmentación de Municipios de la República Mexicana</dc:title>
  <dc:creator>Administrador</dc:creator>
  <cp:lastModifiedBy>Administrador</cp:lastModifiedBy>
  <cp:revision>12</cp:revision>
  <dcterms:created xsi:type="dcterms:W3CDTF">2022-11-03T01:09:52Z</dcterms:created>
  <dcterms:modified xsi:type="dcterms:W3CDTF">2022-11-04T14:05:36Z</dcterms:modified>
</cp:coreProperties>
</file>