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46" autoAdjust="0"/>
  </p:normalViewPr>
  <p:slideViewPr>
    <p:cSldViewPr>
      <p:cViewPr varScale="1">
        <p:scale>
          <a:sx n="119" d="100"/>
          <a:sy n="119" d="100"/>
        </p:scale>
        <p:origin x="-2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1559B-610A-4983-A92F-EB3AC568275B}" type="datetimeFigureOut">
              <a:rPr lang="fi-FI"/>
              <a:pPr>
                <a:defRPr/>
              </a:pPr>
              <a:t>15.1.2010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3064F-CB20-46F4-93E3-866430512C24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EB019-DFC8-48C8-A630-96FBBD1790F4}" type="datetimeFigureOut">
              <a:rPr lang="fi-FI"/>
              <a:pPr>
                <a:defRPr/>
              </a:pPr>
              <a:t>15.1.2010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26C7E-B4CA-4787-BB36-F1C6749F2274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4AB9D-4AE9-4E2B-BEC6-9315C169537E}" type="datetimeFigureOut">
              <a:rPr lang="fi-FI"/>
              <a:pPr>
                <a:defRPr/>
              </a:pPr>
              <a:t>15.1.2010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773ED-0291-4AF5-A271-396C96860D53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05C8E-7ADA-4CC7-B2ED-18FF73970696}" type="datetimeFigureOut">
              <a:rPr lang="fi-FI"/>
              <a:pPr>
                <a:defRPr/>
              </a:pPr>
              <a:t>15.1.2010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6324B-F06D-4FB7-8D75-5404D5FF31C4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8595F-DCD8-4806-AF64-459FF630744D}" type="datetimeFigureOut">
              <a:rPr lang="fi-FI"/>
              <a:pPr>
                <a:defRPr/>
              </a:pPr>
              <a:t>15.1.2010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59CFF-8EA6-47F4-8C29-264C638B62A7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57E57-23D4-413B-BEFE-73B87342E541}" type="datetimeFigureOut">
              <a:rPr lang="fi-FI"/>
              <a:pPr>
                <a:defRPr/>
              </a:pPr>
              <a:t>15.1.2010</a:t>
            </a:fld>
            <a:endParaRPr lang="fi-FI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6B517-2E10-45C5-9730-AC60D340D22A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CAE2F-9880-49F6-842D-F157E2744E08}" type="datetimeFigureOut">
              <a:rPr lang="fi-FI"/>
              <a:pPr>
                <a:defRPr/>
              </a:pPr>
              <a:t>15.1.2010</a:t>
            </a:fld>
            <a:endParaRPr lang="fi-FI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A3C57-7BF5-41CA-AB65-72C7FD1BD63F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0E43E-4FF9-45ED-B540-BFFFCC4A0FBC}" type="datetimeFigureOut">
              <a:rPr lang="fi-FI"/>
              <a:pPr>
                <a:defRPr/>
              </a:pPr>
              <a:t>15.1.2010</a:t>
            </a:fld>
            <a:endParaRPr lang="fi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6956A-12AB-463D-92B2-28A866A75AF3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BD6CC-D769-4D79-8CF1-9DA376F12A9E}" type="datetimeFigureOut">
              <a:rPr lang="fi-FI"/>
              <a:pPr>
                <a:defRPr/>
              </a:pPr>
              <a:t>15.1.2010</a:t>
            </a:fld>
            <a:endParaRPr lang="fi-FI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80CD8-CA07-4426-91BC-D9AF2839ED35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4A399-A567-40F2-BFA5-96F9D2575A45}" type="datetimeFigureOut">
              <a:rPr lang="fi-FI"/>
              <a:pPr>
                <a:defRPr/>
              </a:pPr>
              <a:t>15.1.2010</a:t>
            </a:fld>
            <a:endParaRPr lang="fi-FI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5D409-F570-4F89-9C9E-5C6520CDD07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B7B4F-F73B-4E70-A444-35543C921401}" type="datetimeFigureOut">
              <a:rPr lang="fi-FI"/>
              <a:pPr>
                <a:defRPr/>
              </a:pPr>
              <a:t>15.1.2010</a:t>
            </a:fld>
            <a:endParaRPr lang="fi-FI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E3A2C-9AFD-41DE-9378-C33886FA2EB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fi-FI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3645661-09FD-4BF5-8F16-D52F2D065A37}" type="datetimeFigureOut">
              <a:rPr lang="fi-FI"/>
              <a:pPr>
                <a:defRPr/>
              </a:pPr>
              <a:t>15.1.2010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6468287-392F-4C0D-8AB8-C1F29E6B87B8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Changes to ring network router to enable two channels</a:t>
            </a:r>
            <a:endParaRPr lang="en-US" dirty="0" smtClean="0"/>
          </a:p>
        </p:txBody>
      </p:sp>
      <p:sp>
        <p:nvSpPr>
          <p:cNvPr id="16389" name="Rectang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tx1"/>
                </a:solidFill>
              </a:rPr>
              <a:t>Jussi Nieminen, </a:t>
            </a:r>
            <a:r>
              <a:rPr lang="fi-FI" dirty="0" smtClean="0">
                <a:solidFill>
                  <a:schemeClr val="tx1"/>
                </a:solidFill>
              </a:rPr>
              <a:t>April </a:t>
            </a:r>
            <a:r>
              <a:rPr lang="fi-FI" dirty="0" smtClean="0">
                <a:solidFill>
                  <a:schemeClr val="tx1"/>
                </a:solidFill>
              </a:rPr>
              <a:t>2009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tored Data 3"/>
          <p:cNvSpPr/>
          <p:nvPr/>
        </p:nvSpPr>
        <p:spPr>
          <a:xfrm rot="16200000">
            <a:off x="1928813" y="3286125"/>
            <a:ext cx="428625" cy="428625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7" name="Flowchart: Stored Data 6"/>
          <p:cNvSpPr/>
          <p:nvPr/>
        </p:nvSpPr>
        <p:spPr>
          <a:xfrm rot="16200000">
            <a:off x="2714625" y="3286125"/>
            <a:ext cx="428625" cy="428625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0" name="Flowchart: Manual Operation 9"/>
          <p:cNvSpPr/>
          <p:nvPr/>
        </p:nvSpPr>
        <p:spPr>
          <a:xfrm rot="16200000">
            <a:off x="4643438" y="5000625"/>
            <a:ext cx="1071562" cy="35718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3316" name="TextBox 11"/>
          <p:cNvSpPr txBox="1">
            <a:spLocks noChangeArrowheads="1"/>
          </p:cNvSpPr>
          <p:nvPr/>
        </p:nvSpPr>
        <p:spPr bwMode="auto">
          <a:xfrm>
            <a:off x="2714625" y="1844675"/>
            <a:ext cx="1071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>
                <a:latin typeface="Calibri" pitchFamily="34" charset="0"/>
              </a:rPr>
              <a:t>Dst = rev</a:t>
            </a:r>
          </a:p>
        </p:txBody>
      </p:sp>
      <p:sp>
        <p:nvSpPr>
          <p:cNvPr id="13317" name="TextBox 12"/>
          <p:cNvSpPr txBox="1">
            <a:spLocks noChangeArrowheads="1"/>
          </p:cNvSpPr>
          <p:nvPr/>
        </p:nvSpPr>
        <p:spPr bwMode="auto">
          <a:xfrm>
            <a:off x="2071688" y="1487488"/>
            <a:ext cx="1071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>
                <a:latin typeface="Calibri" pitchFamily="34" charset="0"/>
              </a:rPr>
              <a:t>Dst = fwd</a:t>
            </a:r>
          </a:p>
        </p:txBody>
      </p:sp>
      <p:sp>
        <p:nvSpPr>
          <p:cNvPr id="13318" name="TextBox 13"/>
          <p:cNvSpPr txBox="1">
            <a:spLocks noChangeArrowheads="1"/>
          </p:cNvSpPr>
          <p:nvPr/>
        </p:nvSpPr>
        <p:spPr bwMode="auto">
          <a:xfrm>
            <a:off x="3714750" y="2273300"/>
            <a:ext cx="2000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>
                <a:latin typeface="Calibri" pitchFamily="34" charset="0"/>
              </a:rPr>
              <a:t>dateline_en_g = 1</a:t>
            </a:r>
          </a:p>
        </p:txBody>
      </p:sp>
      <p:sp>
        <p:nvSpPr>
          <p:cNvPr id="13319" name="TextBox 14"/>
          <p:cNvSpPr txBox="1">
            <a:spLocks noChangeArrowheads="1"/>
          </p:cNvSpPr>
          <p:nvPr/>
        </p:nvSpPr>
        <p:spPr bwMode="auto">
          <a:xfrm>
            <a:off x="3143250" y="2714625"/>
            <a:ext cx="2928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>
                <a:latin typeface="Calibri" pitchFamily="34" charset="0"/>
              </a:rPr>
              <a:t>Pkt coming from channel 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000250" y="1785938"/>
            <a:ext cx="12144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1212057" y="2572544"/>
            <a:ext cx="15748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214563" y="2143125"/>
            <a:ext cx="150018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1606550" y="2749550"/>
            <a:ext cx="1214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57500" y="2571750"/>
            <a:ext cx="2643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000375" y="2990850"/>
            <a:ext cx="2643188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2427288" y="3000375"/>
            <a:ext cx="8588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2813050" y="3173413"/>
            <a:ext cx="37306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4" idx="1"/>
          </p:cNvCxnSpPr>
          <p:nvPr/>
        </p:nvCxnSpPr>
        <p:spPr>
          <a:xfrm rot="16200000" flipH="1">
            <a:off x="2000250" y="3857625"/>
            <a:ext cx="571500" cy="2857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7" idx="1"/>
          </p:cNvCxnSpPr>
          <p:nvPr/>
        </p:nvCxnSpPr>
        <p:spPr>
          <a:xfrm rot="5400000">
            <a:off x="2500313" y="3857625"/>
            <a:ext cx="571500" cy="2857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6" idx="3"/>
          </p:cNvCxnSpPr>
          <p:nvPr/>
        </p:nvCxnSpPr>
        <p:spPr>
          <a:xfrm rot="5400000" flipH="1" flipV="1">
            <a:off x="2106613" y="5037138"/>
            <a:ext cx="92868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286375" y="5156200"/>
            <a:ext cx="7858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>
            <a:off x="4537075" y="4227513"/>
            <a:ext cx="2743200" cy="915987"/>
          </a:xfrm>
          <a:custGeom>
            <a:avLst/>
            <a:gdLst>
              <a:gd name="connsiteX0" fmla="*/ 450937 w 2743200"/>
              <a:gd name="connsiteY0" fmla="*/ 1014609 h 1240077"/>
              <a:gd name="connsiteX1" fmla="*/ 0 w 2743200"/>
              <a:gd name="connsiteY1" fmla="*/ 1014609 h 1240077"/>
              <a:gd name="connsiteX2" fmla="*/ 0 w 2743200"/>
              <a:gd name="connsiteY2" fmla="*/ 0 h 1240077"/>
              <a:gd name="connsiteX3" fmla="*/ 2743200 w 2743200"/>
              <a:gd name="connsiteY3" fmla="*/ 0 h 1240077"/>
              <a:gd name="connsiteX4" fmla="*/ 2743200 w 2743200"/>
              <a:gd name="connsiteY4" fmla="*/ 1240077 h 1240077"/>
              <a:gd name="connsiteX5" fmla="*/ 2317315 w 2743200"/>
              <a:gd name="connsiteY5" fmla="*/ 1240077 h 12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3200" h="1240077">
                <a:moveTo>
                  <a:pt x="450937" y="1014609"/>
                </a:moveTo>
                <a:lnTo>
                  <a:pt x="0" y="1014609"/>
                </a:lnTo>
                <a:lnTo>
                  <a:pt x="0" y="0"/>
                </a:lnTo>
                <a:lnTo>
                  <a:pt x="2743200" y="0"/>
                </a:lnTo>
                <a:lnTo>
                  <a:pt x="2743200" y="1240077"/>
                </a:lnTo>
                <a:lnTo>
                  <a:pt x="2317315" y="1240077"/>
                </a:lnTo>
              </a:path>
            </a:pathLst>
          </a:custGeom>
          <a:noFill/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cxnSp>
        <p:nvCxnSpPr>
          <p:cNvPr id="67" name="Straight Connector 66"/>
          <p:cNvCxnSpPr>
            <a:stCxn id="66" idx="4"/>
          </p:cNvCxnSpPr>
          <p:nvPr/>
        </p:nvCxnSpPr>
        <p:spPr>
          <a:xfrm>
            <a:off x="7280275" y="5143500"/>
            <a:ext cx="16494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13352" idx="1"/>
          </p:cNvCxnSpPr>
          <p:nvPr/>
        </p:nvCxnSpPr>
        <p:spPr>
          <a:xfrm flipV="1">
            <a:off x="3500438" y="5387975"/>
            <a:ext cx="1500187" cy="2317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35" name="Group 81"/>
          <p:cNvGrpSpPr>
            <a:grpSpLocks/>
          </p:cNvGrpSpPr>
          <p:nvPr/>
        </p:nvGrpSpPr>
        <p:grpSpPr bwMode="auto">
          <a:xfrm>
            <a:off x="5000625" y="4714875"/>
            <a:ext cx="214313" cy="857250"/>
            <a:chOff x="5786446" y="3714752"/>
            <a:chExt cx="214314" cy="857256"/>
          </a:xfrm>
        </p:grpSpPr>
        <p:sp>
          <p:nvSpPr>
            <p:cNvPr id="13352" name="TextBox 79"/>
            <p:cNvSpPr txBox="1">
              <a:spLocks noChangeArrowheads="1"/>
            </p:cNvSpPr>
            <p:nvPr/>
          </p:nvSpPr>
          <p:spPr bwMode="auto">
            <a:xfrm>
              <a:off x="5786446" y="4202676"/>
              <a:ext cx="214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i-FI">
                  <a:latin typeface="Calibri" pitchFamily="34" charset="0"/>
                </a:rPr>
                <a:t>1</a:t>
              </a:r>
            </a:p>
          </p:txBody>
        </p:sp>
        <p:sp>
          <p:nvSpPr>
            <p:cNvPr id="13353" name="TextBox 80"/>
            <p:cNvSpPr txBox="1">
              <a:spLocks noChangeArrowheads="1"/>
            </p:cNvSpPr>
            <p:nvPr/>
          </p:nvSpPr>
          <p:spPr bwMode="auto">
            <a:xfrm>
              <a:off x="5786446" y="3714752"/>
              <a:ext cx="214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i-FI">
                  <a:latin typeface="Calibri" pitchFamily="34" charset="0"/>
                </a:rPr>
                <a:t>0</a:t>
              </a:r>
            </a:p>
          </p:txBody>
        </p:sp>
      </p:grpSp>
      <p:cxnSp>
        <p:nvCxnSpPr>
          <p:cNvPr id="86" name="Straight Connector 85"/>
          <p:cNvCxnSpPr/>
          <p:nvPr/>
        </p:nvCxnSpPr>
        <p:spPr>
          <a:xfrm rot="5400000" flipH="1" flipV="1">
            <a:off x="4678362" y="4251326"/>
            <a:ext cx="930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7" name="TextBox 87"/>
          <p:cNvSpPr txBox="1">
            <a:spLocks noChangeArrowheads="1"/>
          </p:cNvSpPr>
          <p:nvPr/>
        </p:nvSpPr>
        <p:spPr bwMode="auto">
          <a:xfrm>
            <a:off x="5143500" y="3429000"/>
            <a:ext cx="1643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>
                <a:latin typeface="Calibri" pitchFamily="34" charset="0"/>
              </a:rPr>
              <a:t>Start reading</a:t>
            </a:r>
          </a:p>
        </p:txBody>
      </p:sp>
      <p:grpSp>
        <p:nvGrpSpPr>
          <p:cNvPr id="13338" name="Group 60"/>
          <p:cNvGrpSpPr>
            <a:grpSpLocks/>
          </p:cNvGrpSpPr>
          <p:nvPr/>
        </p:nvGrpSpPr>
        <p:grpSpPr bwMode="auto">
          <a:xfrm>
            <a:off x="6065838" y="4929188"/>
            <a:ext cx="792162" cy="1071562"/>
            <a:chOff x="6065919" y="4929198"/>
            <a:chExt cx="792097" cy="1071570"/>
          </a:xfrm>
        </p:grpSpPr>
        <p:sp>
          <p:nvSpPr>
            <p:cNvPr id="11" name="Flowchart: Process 10"/>
            <p:cNvSpPr/>
            <p:nvPr/>
          </p:nvSpPr>
          <p:spPr>
            <a:xfrm>
              <a:off x="6072268" y="4929198"/>
              <a:ext cx="785748" cy="107157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6065919" y="5634053"/>
              <a:ext cx="174611" cy="214314"/>
            </a:xfrm>
            <a:custGeom>
              <a:avLst/>
              <a:gdLst>
                <a:gd name="connsiteX0" fmla="*/ 0 w 175364"/>
                <a:gd name="connsiteY0" fmla="*/ 0 h 212943"/>
                <a:gd name="connsiteX1" fmla="*/ 175364 w 175364"/>
                <a:gd name="connsiteY1" fmla="*/ 112734 h 212943"/>
                <a:gd name="connsiteX2" fmla="*/ 0 w 175364"/>
                <a:gd name="connsiteY2" fmla="*/ 212943 h 212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64" h="212943">
                  <a:moveTo>
                    <a:pt x="0" y="0"/>
                  </a:moveTo>
                  <a:lnTo>
                    <a:pt x="175364" y="112734"/>
                  </a:lnTo>
                  <a:lnTo>
                    <a:pt x="0" y="212943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</p:grpSp>
      <p:sp>
        <p:nvSpPr>
          <p:cNvPr id="13339" name="TextBox 90"/>
          <p:cNvSpPr txBox="1">
            <a:spLocks noChangeArrowheads="1"/>
          </p:cNvSpPr>
          <p:nvPr/>
        </p:nvSpPr>
        <p:spPr bwMode="auto">
          <a:xfrm>
            <a:off x="7215188" y="5072063"/>
            <a:ext cx="1714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>
                <a:latin typeface="Calibri" pitchFamily="34" charset="0"/>
              </a:rPr>
              <a:t>state_channel_r</a:t>
            </a:r>
          </a:p>
        </p:txBody>
      </p:sp>
      <p:cxnSp>
        <p:nvCxnSpPr>
          <p:cNvPr id="97" name="Straight Connector 96"/>
          <p:cNvCxnSpPr/>
          <p:nvPr/>
        </p:nvCxnSpPr>
        <p:spPr>
          <a:xfrm>
            <a:off x="285750" y="5715000"/>
            <a:ext cx="29289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1" name="TextBox 98"/>
          <p:cNvSpPr txBox="1">
            <a:spLocks noChangeArrowheads="1"/>
          </p:cNvSpPr>
          <p:nvPr/>
        </p:nvSpPr>
        <p:spPr bwMode="auto">
          <a:xfrm>
            <a:off x="214313" y="5140325"/>
            <a:ext cx="23574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>
                <a:latin typeface="Calibri" pitchFamily="34" charset="0"/>
              </a:rPr>
              <a:t>Not yet reading and data coming</a:t>
            </a:r>
          </a:p>
        </p:txBody>
      </p:sp>
      <p:sp>
        <p:nvSpPr>
          <p:cNvPr id="13342" name="TextBox 59"/>
          <p:cNvSpPr txBox="1">
            <a:spLocks noChangeArrowheads="1"/>
          </p:cNvSpPr>
          <p:nvPr/>
        </p:nvSpPr>
        <p:spPr bwMode="auto">
          <a:xfrm>
            <a:off x="2286000" y="357188"/>
            <a:ext cx="53578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3200">
                <a:latin typeface="Calibri" pitchFamily="34" charset="0"/>
              </a:rPr>
              <a:t>Which fifo to write in</a:t>
            </a:r>
          </a:p>
        </p:txBody>
      </p:sp>
      <p:sp>
        <p:nvSpPr>
          <p:cNvPr id="62" name="Oval 61"/>
          <p:cNvSpPr/>
          <p:nvPr/>
        </p:nvSpPr>
        <p:spPr>
          <a:xfrm>
            <a:off x="7250113" y="5111750"/>
            <a:ext cx="71437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cxnSp>
        <p:nvCxnSpPr>
          <p:cNvPr id="92" name="Straight Connector 91"/>
          <p:cNvCxnSpPr/>
          <p:nvPr/>
        </p:nvCxnSpPr>
        <p:spPr>
          <a:xfrm>
            <a:off x="5143500" y="3786188"/>
            <a:ext cx="142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5" name="TextBox 93"/>
          <p:cNvSpPr txBox="1">
            <a:spLocks noChangeArrowheads="1"/>
          </p:cNvSpPr>
          <p:nvPr/>
        </p:nvSpPr>
        <p:spPr bwMode="auto">
          <a:xfrm>
            <a:off x="3500438" y="5572125"/>
            <a:ext cx="1643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>
                <a:latin typeface="Calibri" pitchFamily="34" charset="0"/>
              </a:rPr>
              <a:t>curr_channel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2571750" y="5500688"/>
            <a:ext cx="6429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Delay 47"/>
          <p:cNvSpPr/>
          <p:nvPr/>
        </p:nvSpPr>
        <p:spPr>
          <a:xfrm>
            <a:off x="3178175" y="5394325"/>
            <a:ext cx="357188" cy="42862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6" name="Flowchart: Delay 5"/>
          <p:cNvSpPr/>
          <p:nvPr/>
        </p:nvSpPr>
        <p:spPr>
          <a:xfrm rot="5400000">
            <a:off x="2393157" y="4179094"/>
            <a:ext cx="357187" cy="42862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cxnSp>
        <p:nvCxnSpPr>
          <p:cNvPr id="102" name="Straight Connector 101"/>
          <p:cNvCxnSpPr/>
          <p:nvPr/>
        </p:nvCxnSpPr>
        <p:spPr>
          <a:xfrm rot="5400000" flipH="1" flipV="1">
            <a:off x="-72231" y="5357019"/>
            <a:ext cx="7143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oup 5"/>
          <p:cNvGrpSpPr>
            <a:grpSpLocks/>
          </p:cNvGrpSpPr>
          <p:nvPr/>
        </p:nvGrpSpPr>
        <p:grpSpPr bwMode="auto">
          <a:xfrm>
            <a:off x="6143625" y="3500438"/>
            <a:ext cx="357188" cy="1071562"/>
            <a:chOff x="3571868" y="5084240"/>
            <a:chExt cx="357190" cy="1071570"/>
          </a:xfrm>
        </p:grpSpPr>
        <p:sp>
          <p:nvSpPr>
            <p:cNvPr id="2" name="Flowchart: Manual Operation 1"/>
            <p:cNvSpPr/>
            <p:nvPr/>
          </p:nvSpPr>
          <p:spPr>
            <a:xfrm rot="16200000">
              <a:off x="3214678" y="5441430"/>
              <a:ext cx="1071570" cy="357190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grpSp>
          <p:nvGrpSpPr>
            <p:cNvPr id="14449" name="Group 2"/>
            <p:cNvGrpSpPr>
              <a:grpSpLocks/>
            </p:cNvGrpSpPr>
            <p:nvPr/>
          </p:nvGrpSpPr>
          <p:grpSpPr bwMode="auto">
            <a:xfrm>
              <a:off x="3571868" y="5155678"/>
              <a:ext cx="214314" cy="869398"/>
              <a:chOff x="2357422" y="4000504"/>
              <a:chExt cx="214314" cy="869398"/>
            </a:xfrm>
          </p:grpSpPr>
          <p:sp>
            <p:nvSpPr>
              <p:cNvPr id="14450" name="TextBox 3"/>
              <p:cNvSpPr txBox="1">
                <a:spLocks noChangeArrowheads="1"/>
              </p:cNvSpPr>
              <p:nvPr/>
            </p:nvSpPr>
            <p:spPr bwMode="auto">
              <a:xfrm>
                <a:off x="2357422" y="4000504"/>
                <a:ext cx="21431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i-FI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4451" name="TextBox 4"/>
              <p:cNvSpPr txBox="1">
                <a:spLocks noChangeArrowheads="1"/>
              </p:cNvSpPr>
              <p:nvPr/>
            </p:nvSpPr>
            <p:spPr bwMode="auto">
              <a:xfrm>
                <a:off x="2357422" y="4500570"/>
                <a:ext cx="21431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i-FI">
                    <a:latin typeface="Calibri" pitchFamily="34" charset="0"/>
                  </a:rPr>
                  <a:t>0</a:t>
                </a:r>
              </a:p>
            </p:txBody>
          </p:sp>
        </p:grpSp>
      </p:grpSp>
      <p:grpSp>
        <p:nvGrpSpPr>
          <p:cNvPr id="14338" name="Group 6"/>
          <p:cNvGrpSpPr>
            <a:grpSpLocks/>
          </p:cNvGrpSpPr>
          <p:nvPr/>
        </p:nvGrpSpPr>
        <p:grpSpPr bwMode="auto">
          <a:xfrm>
            <a:off x="6286500" y="5572125"/>
            <a:ext cx="792163" cy="1071563"/>
            <a:chOff x="6065919" y="4929198"/>
            <a:chExt cx="792097" cy="1071570"/>
          </a:xfrm>
        </p:grpSpPr>
        <p:sp>
          <p:nvSpPr>
            <p:cNvPr id="8" name="Flowchart: Process 7"/>
            <p:cNvSpPr/>
            <p:nvPr/>
          </p:nvSpPr>
          <p:spPr>
            <a:xfrm>
              <a:off x="6072268" y="4929198"/>
              <a:ext cx="785748" cy="107157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sp>
          <p:nvSpPr>
            <p:cNvPr id="9" name="Freeform 8"/>
            <p:cNvSpPr/>
            <p:nvPr/>
          </p:nvSpPr>
          <p:spPr>
            <a:xfrm>
              <a:off x="6065919" y="5634053"/>
              <a:ext cx="174610" cy="214314"/>
            </a:xfrm>
            <a:custGeom>
              <a:avLst/>
              <a:gdLst>
                <a:gd name="connsiteX0" fmla="*/ 0 w 175364"/>
                <a:gd name="connsiteY0" fmla="*/ 0 h 212943"/>
                <a:gd name="connsiteX1" fmla="*/ 175364 w 175364"/>
                <a:gd name="connsiteY1" fmla="*/ 112734 h 212943"/>
                <a:gd name="connsiteX2" fmla="*/ 0 w 175364"/>
                <a:gd name="connsiteY2" fmla="*/ 212943 h 212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64" h="212943">
                  <a:moveTo>
                    <a:pt x="0" y="0"/>
                  </a:moveTo>
                  <a:lnTo>
                    <a:pt x="175364" y="112734"/>
                  </a:lnTo>
                  <a:lnTo>
                    <a:pt x="0" y="212943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</p:grpSp>
      <p:grpSp>
        <p:nvGrpSpPr>
          <p:cNvPr id="14339" name="Group 18"/>
          <p:cNvGrpSpPr>
            <a:grpSpLocks/>
          </p:cNvGrpSpPr>
          <p:nvPr/>
        </p:nvGrpSpPr>
        <p:grpSpPr bwMode="auto">
          <a:xfrm>
            <a:off x="2454275" y="2928938"/>
            <a:ext cx="831850" cy="363537"/>
            <a:chOff x="928662" y="2143116"/>
            <a:chExt cx="831047" cy="364041"/>
          </a:xfrm>
        </p:grpSpPr>
        <p:sp>
          <p:nvSpPr>
            <p:cNvPr id="10" name="Freeform 9"/>
            <p:cNvSpPr/>
            <p:nvPr/>
          </p:nvSpPr>
          <p:spPr>
            <a:xfrm>
              <a:off x="928662" y="2143116"/>
              <a:ext cx="831047" cy="364041"/>
            </a:xfrm>
            <a:custGeom>
              <a:avLst/>
              <a:gdLst>
                <a:gd name="connsiteX0" fmla="*/ 0 w 1052187"/>
                <a:gd name="connsiteY0" fmla="*/ 0 h 338203"/>
                <a:gd name="connsiteX1" fmla="*/ 1052187 w 1052187"/>
                <a:gd name="connsiteY1" fmla="*/ 0 h 338203"/>
                <a:gd name="connsiteX2" fmla="*/ 1052187 w 1052187"/>
                <a:gd name="connsiteY2" fmla="*/ 338203 h 338203"/>
                <a:gd name="connsiteX3" fmla="*/ 0 w 1052187"/>
                <a:gd name="connsiteY3" fmla="*/ 338203 h 338203"/>
                <a:gd name="connsiteX4" fmla="*/ 0 w 1052187"/>
                <a:gd name="connsiteY4" fmla="*/ 338203 h 33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187" h="338203">
                  <a:moveTo>
                    <a:pt x="0" y="0"/>
                  </a:moveTo>
                  <a:lnTo>
                    <a:pt x="1052187" y="0"/>
                  </a:lnTo>
                  <a:lnTo>
                    <a:pt x="1052187" y="338203"/>
                  </a:lnTo>
                  <a:lnTo>
                    <a:pt x="0" y="338203"/>
                  </a:lnTo>
                  <a:lnTo>
                    <a:pt x="0" y="338203"/>
                  </a:lnTo>
                </a:path>
              </a:pathLst>
            </a:cu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>
              <a:off x="963927" y="2321958"/>
              <a:ext cx="357682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92138" y="2321958"/>
              <a:ext cx="357682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178032" y="2321958"/>
              <a:ext cx="357682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0" name="Group 19"/>
          <p:cNvGrpSpPr>
            <a:grpSpLocks/>
          </p:cNvGrpSpPr>
          <p:nvPr/>
        </p:nvGrpSpPr>
        <p:grpSpPr bwMode="auto">
          <a:xfrm>
            <a:off x="2454275" y="3922713"/>
            <a:ext cx="831850" cy="363537"/>
            <a:chOff x="928662" y="2143116"/>
            <a:chExt cx="831047" cy="364041"/>
          </a:xfrm>
        </p:grpSpPr>
        <p:sp>
          <p:nvSpPr>
            <p:cNvPr id="21" name="Freeform 20"/>
            <p:cNvSpPr/>
            <p:nvPr/>
          </p:nvSpPr>
          <p:spPr>
            <a:xfrm>
              <a:off x="928662" y="2143116"/>
              <a:ext cx="831047" cy="364041"/>
            </a:xfrm>
            <a:custGeom>
              <a:avLst/>
              <a:gdLst>
                <a:gd name="connsiteX0" fmla="*/ 0 w 1052187"/>
                <a:gd name="connsiteY0" fmla="*/ 0 h 338203"/>
                <a:gd name="connsiteX1" fmla="*/ 1052187 w 1052187"/>
                <a:gd name="connsiteY1" fmla="*/ 0 h 338203"/>
                <a:gd name="connsiteX2" fmla="*/ 1052187 w 1052187"/>
                <a:gd name="connsiteY2" fmla="*/ 338203 h 338203"/>
                <a:gd name="connsiteX3" fmla="*/ 0 w 1052187"/>
                <a:gd name="connsiteY3" fmla="*/ 338203 h 338203"/>
                <a:gd name="connsiteX4" fmla="*/ 0 w 1052187"/>
                <a:gd name="connsiteY4" fmla="*/ 338203 h 33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187" h="338203">
                  <a:moveTo>
                    <a:pt x="0" y="0"/>
                  </a:moveTo>
                  <a:lnTo>
                    <a:pt x="1052187" y="0"/>
                  </a:lnTo>
                  <a:lnTo>
                    <a:pt x="1052187" y="338203"/>
                  </a:lnTo>
                  <a:lnTo>
                    <a:pt x="0" y="338203"/>
                  </a:lnTo>
                  <a:lnTo>
                    <a:pt x="0" y="338203"/>
                  </a:lnTo>
                </a:path>
              </a:pathLst>
            </a:custGeom>
            <a:solidFill>
              <a:schemeClr val="accent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963927" y="2321958"/>
              <a:ext cx="357682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1392138" y="2321958"/>
              <a:ext cx="357682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1178032" y="2321958"/>
              <a:ext cx="357682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41" name="TextBox 24"/>
          <p:cNvSpPr txBox="1">
            <a:spLocks noChangeArrowheads="1"/>
          </p:cNvSpPr>
          <p:nvPr/>
        </p:nvSpPr>
        <p:spPr bwMode="auto">
          <a:xfrm>
            <a:off x="2382838" y="2630488"/>
            <a:ext cx="857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>
                <a:latin typeface="Calibri" pitchFamily="34" charset="0"/>
              </a:rPr>
              <a:t>Fifo 1</a:t>
            </a:r>
          </a:p>
        </p:txBody>
      </p:sp>
      <p:sp>
        <p:nvSpPr>
          <p:cNvPr id="14342" name="TextBox 25"/>
          <p:cNvSpPr txBox="1">
            <a:spLocks noChangeArrowheads="1"/>
          </p:cNvSpPr>
          <p:nvPr/>
        </p:nvSpPr>
        <p:spPr bwMode="auto">
          <a:xfrm>
            <a:off x="2382838" y="3630613"/>
            <a:ext cx="857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>
                <a:latin typeface="Calibri" pitchFamily="34" charset="0"/>
              </a:rPr>
              <a:t>Fifo 0</a:t>
            </a:r>
          </a:p>
        </p:txBody>
      </p:sp>
      <p:grpSp>
        <p:nvGrpSpPr>
          <p:cNvPr id="14343" name="Group 32"/>
          <p:cNvGrpSpPr>
            <a:grpSpLocks/>
          </p:cNvGrpSpPr>
          <p:nvPr/>
        </p:nvGrpSpPr>
        <p:grpSpPr bwMode="auto">
          <a:xfrm>
            <a:off x="6143625" y="2214563"/>
            <a:ext cx="357188" cy="1071562"/>
            <a:chOff x="3571868" y="5084240"/>
            <a:chExt cx="357190" cy="1071570"/>
          </a:xfrm>
        </p:grpSpPr>
        <p:sp>
          <p:nvSpPr>
            <p:cNvPr id="34" name="Flowchart: Manual Operation 33"/>
            <p:cNvSpPr/>
            <p:nvPr/>
          </p:nvSpPr>
          <p:spPr>
            <a:xfrm rot="16200000">
              <a:off x="3214678" y="5441430"/>
              <a:ext cx="1071570" cy="357190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grpSp>
          <p:nvGrpSpPr>
            <p:cNvPr id="14435" name="Group 34"/>
            <p:cNvGrpSpPr>
              <a:grpSpLocks/>
            </p:cNvGrpSpPr>
            <p:nvPr/>
          </p:nvGrpSpPr>
          <p:grpSpPr bwMode="auto">
            <a:xfrm>
              <a:off x="3571868" y="5155678"/>
              <a:ext cx="214314" cy="869398"/>
              <a:chOff x="2357422" y="4000504"/>
              <a:chExt cx="214314" cy="869398"/>
            </a:xfrm>
          </p:grpSpPr>
          <p:sp>
            <p:nvSpPr>
              <p:cNvPr id="14436" name="TextBox 35"/>
              <p:cNvSpPr txBox="1">
                <a:spLocks noChangeArrowheads="1"/>
              </p:cNvSpPr>
              <p:nvPr/>
            </p:nvSpPr>
            <p:spPr bwMode="auto">
              <a:xfrm>
                <a:off x="2357422" y="4000504"/>
                <a:ext cx="21431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i-FI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4437" name="TextBox 36"/>
              <p:cNvSpPr txBox="1">
                <a:spLocks noChangeArrowheads="1"/>
              </p:cNvSpPr>
              <p:nvPr/>
            </p:nvSpPr>
            <p:spPr bwMode="auto">
              <a:xfrm>
                <a:off x="2357422" y="4500570"/>
                <a:ext cx="21431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i-FI">
                    <a:latin typeface="Calibri" pitchFamily="34" charset="0"/>
                  </a:rPr>
                  <a:t>0</a:t>
                </a:r>
              </a:p>
            </p:txBody>
          </p:sp>
        </p:grpSp>
      </p:grpSp>
      <p:grpSp>
        <p:nvGrpSpPr>
          <p:cNvPr id="14344" name="Group 37"/>
          <p:cNvGrpSpPr>
            <a:grpSpLocks/>
          </p:cNvGrpSpPr>
          <p:nvPr/>
        </p:nvGrpSpPr>
        <p:grpSpPr bwMode="auto">
          <a:xfrm>
            <a:off x="6143625" y="928688"/>
            <a:ext cx="357188" cy="1071562"/>
            <a:chOff x="3571868" y="5084240"/>
            <a:chExt cx="357190" cy="1071570"/>
          </a:xfrm>
        </p:grpSpPr>
        <p:sp>
          <p:nvSpPr>
            <p:cNvPr id="39" name="Flowchart: Manual Operation 38"/>
            <p:cNvSpPr/>
            <p:nvPr/>
          </p:nvSpPr>
          <p:spPr>
            <a:xfrm rot="16200000">
              <a:off x="3214678" y="5441430"/>
              <a:ext cx="1071570" cy="357190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grpSp>
          <p:nvGrpSpPr>
            <p:cNvPr id="14431" name="Group 39"/>
            <p:cNvGrpSpPr>
              <a:grpSpLocks/>
            </p:cNvGrpSpPr>
            <p:nvPr/>
          </p:nvGrpSpPr>
          <p:grpSpPr bwMode="auto">
            <a:xfrm>
              <a:off x="3571868" y="5155678"/>
              <a:ext cx="214314" cy="869398"/>
              <a:chOff x="2357422" y="4000504"/>
              <a:chExt cx="214314" cy="869398"/>
            </a:xfrm>
          </p:grpSpPr>
          <p:sp>
            <p:nvSpPr>
              <p:cNvPr id="14432" name="TextBox 40"/>
              <p:cNvSpPr txBox="1">
                <a:spLocks noChangeArrowheads="1"/>
              </p:cNvSpPr>
              <p:nvPr/>
            </p:nvSpPr>
            <p:spPr bwMode="auto">
              <a:xfrm>
                <a:off x="2357422" y="4000504"/>
                <a:ext cx="21431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i-FI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4433" name="TextBox 41"/>
              <p:cNvSpPr txBox="1">
                <a:spLocks noChangeArrowheads="1"/>
              </p:cNvSpPr>
              <p:nvPr/>
            </p:nvSpPr>
            <p:spPr bwMode="auto">
              <a:xfrm>
                <a:off x="2357422" y="4500570"/>
                <a:ext cx="21431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i-FI">
                    <a:latin typeface="Calibri" pitchFamily="34" charset="0"/>
                  </a:rPr>
                  <a:t>0</a:t>
                </a:r>
              </a:p>
            </p:txBody>
          </p:sp>
        </p:grpSp>
      </p:grpSp>
      <p:grpSp>
        <p:nvGrpSpPr>
          <p:cNvPr id="14345" name="Group 46"/>
          <p:cNvGrpSpPr>
            <a:grpSpLocks/>
          </p:cNvGrpSpPr>
          <p:nvPr/>
        </p:nvGrpSpPr>
        <p:grpSpPr bwMode="auto">
          <a:xfrm>
            <a:off x="5500688" y="5143500"/>
            <a:ext cx="357187" cy="1071563"/>
            <a:chOff x="5000628" y="4643446"/>
            <a:chExt cx="357190" cy="1071570"/>
          </a:xfrm>
        </p:grpSpPr>
        <p:sp>
          <p:nvSpPr>
            <p:cNvPr id="43" name="Flowchart: Manual Operation 42"/>
            <p:cNvSpPr/>
            <p:nvPr/>
          </p:nvSpPr>
          <p:spPr>
            <a:xfrm rot="16200000">
              <a:off x="4643438" y="5000636"/>
              <a:ext cx="1071570" cy="357190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grpSp>
          <p:nvGrpSpPr>
            <p:cNvPr id="14427" name="Group 43"/>
            <p:cNvGrpSpPr>
              <a:grpSpLocks/>
            </p:cNvGrpSpPr>
            <p:nvPr/>
          </p:nvGrpSpPr>
          <p:grpSpPr bwMode="auto">
            <a:xfrm>
              <a:off x="5000628" y="4714884"/>
              <a:ext cx="214314" cy="857256"/>
              <a:chOff x="5786446" y="3714752"/>
              <a:chExt cx="214314" cy="857256"/>
            </a:xfrm>
          </p:grpSpPr>
          <p:sp>
            <p:nvSpPr>
              <p:cNvPr id="14428" name="TextBox 44"/>
              <p:cNvSpPr txBox="1">
                <a:spLocks noChangeArrowheads="1"/>
              </p:cNvSpPr>
              <p:nvPr/>
            </p:nvSpPr>
            <p:spPr bwMode="auto">
              <a:xfrm>
                <a:off x="5786446" y="4202676"/>
                <a:ext cx="21431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i-FI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4429" name="TextBox 45"/>
              <p:cNvSpPr txBox="1">
                <a:spLocks noChangeArrowheads="1"/>
              </p:cNvSpPr>
              <p:nvPr/>
            </p:nvSpPr>
            <p:spPr bwMode="auto">
              <a:xfrm>
                <a:off x="5786446" y="3714752"/>
                <a:ext cx="21431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i-FI">
                    <a:latin typeface="Calibri" pitchFamily="34" charset="0"/>
                  </a:rPr>
                  <a:t>0</a:t>
                </a:r>
              </a:p>
            </p:txBody>
          </p:sp>
        </p:grpSp>
      </p:grpSp>
      <p:grpSp>
        <p:nvGrpSpPr>
          <p:cNvPr id="14346" name="Group 54"/>
          <p:cNvGrpSpPr>
            <a:grpSpLocks/>
          </p:cNvGrpSpPr>
          <p:nvPr/>
        </p:nvGrpSpPr>
        <p:grpSpPr bwMode="auto">
          <a:xfrm>
            <a:off x="2500313" y="928688"/>
            <a:ext cx="357187" cy="1071562"/>
            <a:chOff x="3214678" y="571480"/>
            <a:chExt cx="357190" cy="1071570"/>
          </a:xfrm>
        </p:grpSpPr>
        <p:sp>
          <p:nvSpPr>
            <p:cNvPr id="51" name="Flowchart: Manual Operation 50"/>
            <p:cNvSpPr/>
            <p:nvPr/>
          </p:nvSpPr>
          <p:spPr>
            <a:xfrm rot="5400000" flipH="1">
              <a:off x="2857489" y="928669"/>
              <a:ext cx="1071570" cy="357190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grpSp>
          <p:nvGrpSpPr>
            <p:cNvPr id="14423" name="Group 51"/>
            <p:cNvGrpSpPr>
              <a:grpSpLocks/>
            </p:cNvGrpSpPr>
            <p:nvPr/>
          </p:nvGrpSpPr>
          <p:grpSpPr bwMode="auto">
            <a:xfrm>
              <a:off x="3214678" y="642918"/>
              <a:ext cx="214314" cy="869398"/>
              <a:chOff x="2357422" y="4000504"/>
              <a:chExt cx="214314" cy="869398"/>
            </a:xfrm>
          </p:grpSpPr>
          <p:sp>
            <p:nvSpPr>
              <p:cNvPr id="14424" name="TextBox 52"/>
              <p:cNvSpPr txBox="1">
                <a:spLocks noChangeArrowheads="1"/>
              </p:cNvSpPr>
              <p:nvPr/>
            </p:nvSpPr>
            <p:spPr bwMode="auto">
              <a:xfrm>
                <a:off x="2357422" y="4000504"/>
                <a:ext cx="21431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i-FI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4425" name="TextBox 53"/>
              <p:cNvSpPr txBox="1">
                <a:spLocks noChangeArrowheads="1"/>
              </p:cNvSpPr>
              <p:nvPr/>
            </p:nvSpPr>
            <p:spPr bwMode="auto">
              <a:xfrm>
                <a:off x="2357422" y="4500570"/>
                <a:ext cx="21431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i-FI">
                    <a:latin typeface="Calibri" pitchFamily="34" charset="0"/>
                  </a:rPr>
                  <a:t>0</a:t>
                </a:r>
              </a:p>
            </p:txBody>
          </p:sp>
        </p:grpSp>
      </p:grpSp>
      <p:cxnSp>
        <p:nvCxnSpPr>
          <p:cNvPr id="62" name="Straight Connector 61"/>
          <p:cNvCxnSpPr/>
          <p:nvPr/>
        </p:nvCxnSpPr>
        <p:spPr>
          <a:xfrm rot="10800000">
            <a:off x="6500813" y="2786063"/>
            <a:ext cx="228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0800000">
            <a:off x="6500813" y="1500188"/>
            <a:ext cx="228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6200000" flipH="1">
            <a:off x="5036344" y="3178969"/>
            <a:ext cx="3036888" cy="463550"/>
          </a:xfrm>
          <a:prstGeom prst="bentConnector3">
            <a:avLst>
              <a:gd name="adj1" fmla="val 71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71"/>
          <p:cNvSpPr/>
          <p:nvPr/>
        </p:nvSpPr>
        <p:spPr>
          <a:xfrm>
            <a:off x="5140325" y="4932363"/>
            <a:ext cx="2489200" cy="854075"/>
          </a:xfrm>
          <a:custGeom>
            <a:avLst/>
            <a:gdLst>
              <a:gd name="connsiteX0" fmla="*/ 1949450 w 2489200"/>
              <a:gd name="connsiteY0" fmla="*/ 1079500 h 1079500"/>
              <a:gd name="connsiteX1" fmla="*/ 2489200 w 2489200"/>
              <a:gd name="connsiteY1" fmla="*/ 1079500 h 1079500"/>
              <a:gd name="connsiteX2" fmla="*/ 2482850 w 2489200"/>
              <a:gd name="connsiteY2" fmla="*/ 0 h 1079500"/>
              <a:gd name="connsiteX3" fmla="*/ 0 w 2489200"/>
              <a:gd name="connsiteY3" fmla="*/ 0 h 1079500"/>
              <a:gd name="connsiteX4" fmla="*/ 0 w 2489200"/>
              <a:gd name="connsiteY4" fmla="*/ 590550 h 1079500"/>
              <a:gd name="connsiteX5" fmla="*/ 355600 w 2489200"/>
              <a:gd name="connsiteY5" fmla="*/ 590550 h 1079500"/>
              <a:gd name="connsiteX6" fmla="*/ 349250 w 2489200"/>
              <a:gd name="connsiteY6" fmla="*/ 5842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9200" h="1079500">
                <a:moveTo>
                  <a:pt x="1949450" y="1079500"/>
                </a:moveTo>
                <a:lnTo>
                  <a:pt x="2489200" y="1079500"/>
                </a:lnTo>
                <a:cubicBezTo>
                  <a:pt x="2487083" y="719667"/>
                  <a:pt x="2484967" y="359833"/>
                  <a:pt x="2482850" y="0"/>
                </a:cubicBezTo>
                <a:lnTo>
                  <a:pt x="0" y="0"/>
                </a:lnTo>
                <a:lnTo>
                  <a:pt x="0" y="590550"/>
                </a:lnTo>
                <a:lnTo>
                  <a:pt x="355600" y="590550"/>
                </a:lnTo>
                <a:lnTo>
                  <a:pt x="349250" y="5842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cxnSp>
        <p:nvCxnSpPr>
          <p:cNvPr id="75" name="Straight Connector 74"/>
          <p:cNvCxnSpPr/>
          <p:nvPr/>
        </p:nvCxnSpPr>
        <p:spPr>
          <a:xfrm rot="10800000">
            <a:off x="5864225" y="5788025"/>
            <a:ext cx="422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1500188" y="4000500"/>
            <a:ext cx="6688137" cy="2713038"/>
          </a:xfrm>
          <a:custGeom>
            <a:avLst/>
            <a:gdLst>
              <a:gd name="connsiteX0" fmla="*/ 5689600 w 5702300"/>
              <a:gd name="connsiteY0" fmla="*/ 0 h 2959100"/>
              <a:gd name="connsiteX1" fmla="*/ 5702300 w 5702300"/>
              <a:gd name="connsiteY1" fmla="*/ 2959100 h 2959100"/>
              <a:gd name="connsiteX2" fmla="*/ 0 w 5702300"/>
              <a:gd name="connsiteY2" fmla="*/ 2959100 h 2959100"/>
              <a:gd name="connsiteX3" fmla="*/ 0 w 5702300"/>
              <a:gd name="connsiteY3" fmla="*/ 1854200 h 2959100"/>
              <a:gd name="connsiteX4" fmla="*/ 596900 w 5702300"/>
              <a:gd name="connsiteY4" fmla="*/ 1854200 h 2959100"/>
              <a:gd name="connsiteX5" fmla="*/ 596900 w 5702300"/>
              <a:gd name="connsiteY5" fmla="*/ 18542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02300" h="2959100">
                <a:moveTo>
                  <a:pt x="5689600" y="0"/>
                </a:moveTo>
                <a:cubicBezTo>
                  <a:pt x="5693833" y="986367"/>
                  <a:pt x="5698067" y="1972733"/>
                  <a:pt x="5702300" y="2959100"/>
                </a:cubicBezTo>
                <a:lnTo>
                  <a:pt x="0" y="2959100"/>
                </a:lnTo>
                <a:lnTo>
                  <a:pt x="0" y="1854200"/>
                </a:lnTo>
                <a:lnTo>
                  <a:pt x="596900" y="1854200"/>
                </a:lnTo>
                <a:lnTo>
                  <a:pt x="596900" y="18542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85" name="Oval 84"/>
          <p:cNvSpPr/>
          <p:nvPr/>
        </p:nvSpPr>
        <p:spPr>
          <a:xfrm>
            <a:off x="8142288" y="4056063"/>
            <a:ext cx="71437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cxnSp>
        <p:nvCxnSpPr>
          <p:cNvPr id="87" name="Straight Connector 86"/>
          <p:cNvCxnSpPr/>
          <p:nvPr/>
        </p:nvCxnSpPr>
        <p:spPr>
          <a:xfrm rot="5400000" flipH="1" flipV="1">
            <a:off x="2285207" y="2070894"/>
            <a:ext cx="1714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1603375" y="503555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cxnSp>
        <p:nvCxnSpPr>
          <p:cNvPr id="93" name="Elbow Connector 92"/>
          <p:cNvCxnSpPr/>
          <p:nvPr/>
        </p:nvCxnSpPr>
        <p:spPr>
          <a:xfrm rot="5400000" flipH="1" flipV="1">
            <a:off x="2286000" y="2571750"/>
            <a:ext cx="2214563" cy="500063"/>
          </a:xfrm>
          <a:prstGeom prst="bentConnector3">
            <a:avLst>
              <a:gd name="adj1" fmla="val 121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3605213" y="1679575"/>
            <a:ext cx="71437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cxnSp>
        <p:nvCxnSpPr>
          <p:cNvPr id="104" name="Elbow Connector 103"/>
          <p:cNvCxnSpPr>
            <a:endCxn id="10" idx="2"/>
          </p:cNvCxnSpPr>
          <p:nvPr/>
        </p:nvCxnSpPr>
        <p:spPr>
          <a:xfrm rot="10800000">
            <a:off x="3286125" y="3292475"/>
            <a:ext cx="2857500" cy="463550"/>
          </a:xfrm>
          <a:prstGeom prst="bentConnector3">
            <a:avLst>
              <a:gd name="adj1" fmla="val 396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10800000" flipV="1">
            <a:off x="3289300" y="4256088"/>
            <a:ext cx="2854325" cy="4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10800000" flipV="1">
            <a:off x="6503988" y="4071938"/>
            <a:ext cx="22828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111"/>
          <p:cNvSpPr/>
          <p:nvPr/>
        </p:nvSpPr>
        <p:spPr>
          <a:xfrm>
            <a:off x="6327775" y="3178175"/>
            <a:ext cx="450850" cy="209550"/>
          </a:xfrm>
          <a:custGeom>
            <a:avLst/>
            <a:gdLst>
              <a:gd name="connsiteX0" fmla="*/ 0 w 450850"/>
              <a:gd name="connsiteY0" fmla="*/ 0 h 209550"/>
              <a:gd name="connsiteX1" fmla="*/ 0 w 450850"/>
              <a:gd name="connsiteY1" fmla="*/ 209550 h 209550"/>
              <a:gd name="connsiteX2" fmla="*/ 450850 w 450850"/>
              <a:gd name="connsiteY2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850" h="209550">
                <a:moveTo>
                  <a:pt x="0" y="0"/>
                </a:moveTo>
                <a:lnTo>
                  <a:pt x="0" y="209550"/>
                </a:lnTo>
                <a:lnTo>
                  <a:pt x="450850" y="20955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13" name="Freeform 112"/>
          <p:cNvSpPr/>
          <p:nvPr/>
        </p:nvSpPr>
        <p:spPr>
          <a:xfrm>
            <a:off x="6326188" y="4475163"/>
            <a:ext cx="450850" cy="209550"/>
          </a:xfrm>
          <a:custGeom>
            <a:avLst/>
            <a:gdLst>
              <a:gd name="connsiteX0" fmla="*/ 0 w 450850"/>
              <a:gd name="connsiteY0" fmla="*/ 0 h 209550"/>
              <a:gd name="connsiteX1" fmla="*/ 0 w 450850"/>
              <a:gd name="connsiteY1" fmla="*/ 209550 h 209550"/>
              <a:gd name="connsiteX2" fmla="*/ 450850 w 450850"/>
              <a:gd name="connsiteY2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850" h="209550">
                <a:moveTo>
                  <a:pt x="0" y="0"/>
                </a:moveTo>
                <a:lnTo>
                  <a:pt x="0" y="209550"/>
                </a:lnTo>
                <a:lnTo>
                  <a:pt x="450850" y="20955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14" name="Oval 113"/>
          <p:cNvSpPr/>
          <p:nvPr/>
        </p:nvSpPr>
        <p:spPr>
          <a:xfrm>
            <a:off x="6746875" y="3351213"/>
            <a:ext cx="71438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15" name="Oval 114"/>
          <p:cNvSpPr/>
          <p:nvPr/>
        </p:nvSpPr>
        <p:spPr>
          <a:xfrm>
            <a:off x="6746875" y="4646613"/>
            <a:ext cx="71438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4365" name="TextBox 118"/>
          <p:cNvSpPr txBox="1">
            <a:spLocks noChangeArrowheads="1"/>
          </p:cNvSpPr>
          <p:nvPr/>
        </p:nvSpPr>
        <p:spPr bwMode="auto">
          <a:xfrm>
            <a:off x="6484938" y="4929188"/>
            <a:ext cx="1214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>
                <a:latin typeface="Calibri" pitchFamily="34" charset="0"/>
              </a:rPr>
              <a:t>chan_sel_r</a:t>
            </a:r>
          </a:p>
        </p:txBody>
      </p:sp>
      <p:cxnSp>
        <p:nvCxnSpPr>
          <p:cNvPr id="122" name="Straight Connector 121"/>
          <p:cNvCxnSpPr/>
          <p:nvPr/>
        </p:nvCxnSpPr>
        <p:spPr>
          <a:xfrm rot="10800000" flipV="1">
            <a:off x="1127125" y="1463675"/>
            <a:ext cx="13731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7" name="TextBox 127"/>
          <p:cNvSpPr txBox="1">
            <a:spLocks noChangeArrowheads="1"/>
          </p:cNvSpPr>
          <p:nvPr/>
        </p:nvSpPr>
        <p:spPr bwMode="auto">
          <a:xfrm>
            <a:off x="714375" y="1071563"/>
            <a:ext cx="1928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>
                <a:latin typeface="Calibri" pitchFamily="34" charset="0"/>
              </a:rPr>
              <a:t>empty_from_fifo</a:t>
            </a:r>
          </a:p>
        </p:txBody>
      </p:sp>
      <p:sp>
        <p:nvSpPr>
          <p:cNvPr id="14368" name="TextBox 128"/>
          <p:cNvSpPr txBox="1">
            <a:spLocks noChangeArrowheads="1"/>
          </p:cNvSpPr>
          <p:nvPr/>
        </p:nvSpPr>
        <p:spPr bwMode="auto">
          <a:xfrm>
            <a:off x="7715250" y="1071563"/>
            <a:ext cx="1214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>
                <a:latin typeface="Calibri" pitchFamily="34" charset="0"/>
              </a:rPr>
              <a:t>empty_out</a:t>
            </a:r>
          </a:p>
        </p:txBody>
      </p:sp>
      <p:sp>
        <p:nvSpPr>
          <p:cNvPr id="14369" name="TextBox 129"/>
          <p:cNvSpPr txBox="1">
            <a:spLocks noChangeArrowheads="1"/>
          </p:cNvSpPr>
          <p:nvPr/>
        </p:nvSpPr>
        <p:spPr bwMode="auto">
          <a:xfrm>
            <a:off x="7858125" y="2416175"/>
            <a:ext cx="1071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>
                <a:latin typeface="Calibri" pitchFamily="34" charset="0"/>
              </a:rPr>
              <a:t>data_out</a:t>
            </a:r>
          </a:p>
        </p:txBody>
      </p:sp>
      <p:sp>
        <p:nvSpPr>
          <p:cNvPr id="14370" name="TextBox 130"/>
          <p:cNvSpPr txBox="1">
            <a:spLocks noChangeArrowheads="1"/>
          </p:cNvSpPr>
          <p:nvPr/>
        </p:nvSpPr>
        <p:spPr bwMode="auto">
          <a:xfrm>
            <a:off x="8143875" y="3643313"/>
            <a:ext cx="714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>
                <a:latin typeface="Calibri" pitchFamily="34" charset="0"/>
              </a:rPr>
              <a:t>re_in</a:t>
            </a:r>
          </a:p>
        </p:txBody>
      </p:sp>
      <p:sp>
        <p:nvSpPr>
          <p:cNvPr id="133" name="Freeform 132"/>
          <p:cNvSpPr/>
          <p:nvPr/>
        </p:nvSpPr>
        <p:spPr>
          <a:xfrm>
            <a:off x="5143500" y="6124575"/>
            <a:ext cx="523875" cy="304800"/>
          </a:xfrm>
          <a:custGeom>
            <a:avLst/>
            <a:gdLst>
              <a:gd name="connsiteX0" fmla="*/ 0 w 1371600"/>
              <a:gd name="connsiteY0" fmla="*/ 285750 h 285750"/>
              <a:gd name="connsiteX1" fmla="*/ 1371600 w 1371600"/>
              <a:gd name="connsiteY1" fmla="*/ 285750 h 285750"/>
              <a:gd name="connsiteX2" fmla="*/ 1371600 w 1371600"/>
              <a:gd name="connsiteY2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285750">
                <a:moveTo>
                  <a:pt x="0" y="285750"/>
                </a:moveTo>
                <a:lnTo>
                  <a:pt x="1371600" y="285750"/>
                </a:lnTo>
                <a:lnTo>
                  <a:pt x="137160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34" name="Freeform 133"/>
          <p:cNvSpPr/>
          <p:nvPr/>
        </p:nvSpPr>
        <p:spPr>
          <a:xfrm>
            <a:off x="4706938" y="1209675"/>
            <a:ext cx="222250" cy="4686300"/>
          </a:xfrm>
          <a:custGeom>
            <a:avLst/>
            <a:gdLst>
              <a:gd name="connsiteX0" fmla="*/ 0 w 876300"/>
              <a:gd name="connsiteY0" fmla="*/ 0 h 4686300"/>
              <a:gd name="connsiteX1" fmla="*/ 0 w 876300"/>
              <a:gd name="connsiteY1" fmla="*/ 4686300 h 4686300"/>
              <a:gd name="connsiteX2" fmla="*/ 876300 w 876300"/>
              <a:gd name="connsiteY2" fmla="*/ 4686300 h 468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4686300">
                <a:moveTo>
                  <a:pt x="0" y="0"/>
                </a:moveTo>
                <a:lnTo>
                  <a:pt x="0" y="4686300"/>
                </a:lnTo>
                <a:lnTo>
                  <a:pt x="876300" y="46863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35" name="Oval 134"/>
          <p:cNvSpPr/>
          <p:nvPr/>
        </p:nvSpPr>
        <p:spPr>
          <a:xfrm>
            <a:off x="4667250" y="1179513"/>
            <a:ext cx="71438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4374" name="TextBox 85"/>
          <p:cNvSpPr txBox="1">
            <a:spLocks noChangeArrowheads="1"/>
          </p:cNvSpPr>
          <p:nvPr/>
        </p:nvSpPr>
        <p:spPr bwMode="auto">
          <a:xfrm>
            <a:off x="1500188" y="119063"/>
            <a:ext cx="5929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 sz="2800">
                <a:latin typeface="Calibri" pitchFamily="34" charset="0"/>
              </a:rPr>
              <a:t>From which fifo the other router reads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2149475" y="4786313"/>
            <a:ext cx="1493838" cy="18573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29" name="Freeform 28"/>
          <p:cNvSpPr/>
          <p:nvPr/>
        </p:nvSpPr>
        <p:spPr>
          <a:xfrm>
            <a:off x="2143125" y="6276975"/>
            <a:ext cx="177800" cy="214313"/>
          </a:xfrm>
          <a:custGeom>
            <a:avLst/>
            <a:gdLst>
              <a:gd name="connsiteX0" fmla="*/ 0 w 175364"/>
              <a:gd name="connsiteY0" fmla="*/ 0 h 212943"/>
              <a:gd name="connsiteX1" fmla="*/ 175364 w 175364"/>
              <a:gd name="connsiteY1" fmla="*/ 112734 h 212943"/>
              <a:gd name="connsiteX2" fmla="*/ 0 w 175364"/>
              <a:gd name="connsiteY2" fmla="*/ 212943 h 21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64" h="212943">
                <a:moveTo>
                  <a:pt x="0" y="0"/>
                </a:moveTo>
                <a:lnTo>
                  <a:pt x="175364" y="112734"/>
                </a:lnTo>
                <a:lnTo>
                  <a:pt x="0" y="212943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4377" name="TextBox 29"/>
          <p:cNvSpPr txBox="1">
            <a:spLocks noChangeArrowheads="1"/>
          </p:cNvSpPr>
          <p:nvPr/>
        </p:nvSpPr>
        <p:spPr bwMode="auto">
          <a:xfrm>
            <a:off x="2286000" y="4714875"/>
            <a:ext cx="15001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>
                <a:latin typeface="Calibri" pitchFamily="34" charset="0"/>
              </a:rPr>
              <a:t>Flit counter,</a:t>
            </a:r>
          </a:p>
          <a:p>
            <a:r>
              <a:rPr lang="fi-FI">
                <a:latin typeface="Calibri" pitchFamily="34" charset="0"/>
              </a:rPr>
              <a:t>(0 to pkt</a:t>
            </a:r>
          </a:p>
          <a:p>
            <a:r>
              <a:rPr lang="fi-FI">
                <a:latin typeface="Calibri" pitchFamily="34" charset="0"/>
              </a:rPr>
              <a:t>length)</a:t>
            </a:r>
          </a:p>
        </p:txBody>
      </p:sp>
      <p:sp>
        <p:nvSpPr>
          <p:cNvPr id="14378" name="TextBox 30"/>
          <p:cNvSpPr txBox="1">
            <a:spLocks noChangeArrowheads="1"/>
          </p:cNvSpPr>
          <p:nvPr/>
        </p:nvSpPr>
        <p:spPr bwMode="auto">
          <a:xfrm>
            <a:off x="2071688" y="5572125"/>
            <a:ext cx="506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>
                <a:latin typeface="Calibri" pitchFamily="34" charset="0"/>
              </a:rPr>
              <a:t>en</a:t>
            </a:r>
          </a:p>
        </p:txBody>
      </p:sp>
      <p:sp>
        <p:nvSpPr>
          <p:cNvPr id="14379" name="TextBox 31"/>
          <p:cNvSpPr txBox="1">
            <a:spLocks noChangeArrowheads="1"/>
          </p:cNvSpPr>
          <p:nvPr/>
        </p:nvSpPr>
        <p:spPr bwMode="auto">
          <a:xfrm>
            <a:off x="3208338" y="6215063"/>
            <a:ext cx="5064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>
                <a:latin typeface="Calibri" pitchFamily="34" charset="0"/>
              </a:rPr>
              <a:t>= 0</a:t>
            </a:r>
          </a:p>
        </p:txBody>
      </p:sp>
      <p:grpSp>
        <p:nvGrpSpPr>
          <p:cNvPr id="14380" name="Group 126"/>
          <p:cNvGrpSpPr>
            <a:grpSpLocks/>
          </p:cNvGrpSpPr>
          <p:nvPr/>
        </p:nvGrpSpPr>
        <p:grpSpPr bwMode="auto">
          <a:xfrm>
            <a:off x="4929188" y="5715000"/>
            <a:ext cx="428625" cy="357188"/>
            <a:chOff x="4842543" y="5715016"/>
            <a:chExt cx="428628" cy="357190"/>
          </a:xfrm>
        </p:grpSpPr>
        <p:sp>
          <p:nvSpPr>
            <p:cNvPr id="90" name="Isosceles Triangle 89"/>
            <p:cNvSpPr/>
            <p:nvPr/>
          </p:nvSpPr>
          <p:spPr>
            <a:xfrm rot="5400000">
              <a:off x="4842543" y="5715016"/>
              <a:ext cx="357190" cy="35718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sp>
          <p:nvSpPr>
            <p:cNvPr id="92" name="Oval 91"/>
            <p:cNvSpPr/>
            <p:nvPr/>
          </p:nvSpPr>
          <p:spPr>
            <a:xfrm>
              <a:off x="5199732" y="5857892"/>
              <a:ext cx="71439" cy="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</p:grpSp>
      <p:cxnSp>
        <p:nvCxnSpPr>
          <p:cNvPr id="97" name="Straight Connector 96"/>
          <p:cNvCxnSpPr>
            <a:endCxn id="163" idx="1"/>
          </p:cNvCxnSpPr>
          <p:nvPr/>
        </p:nvCxnSpPr>
        <p:spPr>
          <a:xfrm flipV="1">
            <a:off x="5362575" y="5891213"/>
            <a:ext cx="138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82" name="Group 93"/>
          <p:cNvGrpSpPr>
            <a:grpSpLocks/>
          </p:cNvGrpSpPr>
          <p:nvPr/>
        </p:nvGrpSpPr>
        <p:grpSpPr bwMode="auto">
          <a:xfrm>
            <a:off x="1428750" y="3571875"/>
            <a:ext cx="357188" cy="1071563"/>
            <a:chOff x="3214678" y="571480"/>
            <a:chExt cx="357190" cy="1071570"/>
          </a:xfrm>
        </p:grpSpPr>
        <p:sp>
          <p:nvSpPr>
            <p:cNvPr id="99" name="Flowchart: Manual Operation 98"/>
            <p:cNvSpPr/>
            <p:nvPr/>
          </p:nvSpPr>
          <p:spPr>
            <a:xfrm rot="5400000" flipH="1">
              <a:off x="2857487" y="928671"/>
              <a:ext cx="1071570" cy="357190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grpSp>
          <p:nvGrpSpPr>
            <p:cNvPr id="14417" name="Group 100"/>
            <p:cNvGrpSpPr>
              <a:grpSpLocks/>
            </p:cNvGrpSpPr>
            <p:nvPr/>
          </p:nvGrpSpPr>
          <p:grpSpPr bwMode="auto">
            <a:xfrm>
              <a:off x="3214678" y="642918"/>
              <a:ext cx="214314" cy="869398"/>
              <a:chOff x="2357422" y="4000504"/>
              <a:chExt cx="214314" cy="869398"/>
            </a:xfrm>
          </p:grpSpPr>
          <p:sp>
            <p:nvSpPr>
              <p:cNvPr id="14418" name="TextBox 101"/>
              <p:cNvSpPr txBox="1">
                <a:spLocks noChangeArrowheads="1"/>
              </p:cNvSpPr>
              <p:nvPr/>
            </p:nvSpPr>
            <p:spPr bwMode="auto">
              <a:xfrm>
                <a:off x="2357422" y="4000504"/>
                <a:ext cx="21431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i-FI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4419" name="TextBox 102"/>
              <p:cNvSpPr txBox="1">
                <a:spLocks noChangeArrowheads="1"/>
              </p:cNvSpPr>
              <p:nvPr/>
            </p:nvSpPr>
            <p:spPr bwMode="auto">
              <a:xfrm>
                <a:off x="2357422" y="4500570"/>
                <a:ext cx="21431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i-FI">
                    <a:latin typeface="Calibri" pitchFamily="34" charset="0"/>
                  </a:rPr>
                  <a:t>0</a:t>
                </a:r>
              </a:p>
            </p:txBody>
          </p:sp>
        </p:grpSp>
      </p:grpSp>
      <p:cxnSp>
        <p:nvCxnSpPr>
          <p:cNvPr id="107" name="Straight Arrow Connector 106"/>
          <p:cNvCxnSpPr/>
          <p:nvPr/>
        </p:nvCxnSpPr>
        <p:spPr>
          <a:xfrm>
            <a:off x="0" y="3071813"/>
            <a:ext cx="2500313" cy="1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84" name="TextBox 117"/>
          <p:cNvSpPr txBox="1">
            <a:spLocks noChangeArrowheads="1"/>
          </p:cNvSpPr>
          <p:nvPr/>
        </p:nvSpPr>
        <p:spPr bwMode="auto">
          <a:xfrm>
            <a:off x="-71438" y="4714875"/>
            <a:ext cx="1785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>
                <a:latin typeface="Calibri" pitchFamily="34" charset="0"/>
              </a:rPr>
              <a:t>state_channel_r</a:t>
            </a:r>
          </a:p>
        </p:txBody>
      </p:sp>
      <p:cxnSp>
        <p:nvCxnSpPr>
          <p:cNvPr id="124" name="Straight Connector 123"/>
          <p:cNvCxnSpPr/>
          <p:nvPr/>
        </p:nvCxnSpPr>
        <p:spPr>
          <a:xfrm rot="10800000">
            <a:off x="142875" y="5072063"/>
            <a:ext cx="18573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5400000" flipH="1" flipV="1">
            <a:off x="1393031" y="482203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87" name="TextBox 149"/>
          <p:cNvSpPr txBox="1">
            <a:spLocks noChangeArrowheads="1"/>
          </p:cNvSpPr>
          <p:nvPr/>
        </p:nvSpPr>
        <p:spPr bwMode="auto">
          <a:xfrm>
            <a:off x="-71438" y="2714625"/>
            <a:ext cx="1357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>
                <a:latin typeface="Calibri" pitchFamily="34" charset="0"/>
              </a:rPr>
              <a:t>data_to_fifo</a:t>
            </a:r>
          </a:p>
        </p:txBody>
      </p:sp>
      <p:sp>
        <p:nvSpPr>
          <p:cNvPr id="151" name="Freeform 150"/>
          <p:cNvSpPr/>
          <p:nvPr/>
        </p:nvSpPr>
        <p:spPr>
          <a:xfrm>
            <a:off x="2000250" y="1863725"/>
            <a:ext cx="636588" cy="3219450"/>
          </a:xfrm>
          <a:custGeom>
            <a:avLst/>
            <a:gdLst>
              <a:gd name="connsiteX0" fmla="*/ 0 w 1365662"/>
              <a:gd name="connsiteY0" fmla="*/ 3218213 h 3218213"/>
              <a:gd name="connsiteX1" fmla="*/ 0 w 1365662"/>
              <a:gd name="connsiteY1" fmla="*/ 475013 h 3218213"/>
              <a:gd name="connsiteX2" fmla="*/ 1365662 w 1365662"/>
              <a:gd name="connsiteY2" fmla="*/ 475013 h 3218213"/>
              <a:gd name="connsiteX3" fmla="*/ 1365662 w 1365662"/>
              <a:gd name="connsiteY3" fmla="*/ 0 h 321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662" h="3218213">
                <a:moveTo>
                  <a:pt x="0" y="3218213"/>
                </a:moveTo>
                <a:lnTo>
                  <a:pt x="0" y="475013"/>
                </a:lnTo>
                <a:lnTo>
                  <a:pt x="1365662" y="475013"/>
                </a:lnTo>
                <a:lnTo>
                  <a:pt x="1365662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cxnSp>
        <p:nvCxnSpPr>
          <p:cNvPr id="159" name="Straight Arrow Connector 158"/>
          <p:cNvCxnSpPr/>
          <p:nvPr/>
        </p:nvCxnSpPr>
        <p:spPr>
          <a:xfrm rot="10800000">
            <a:off x="2857500" y="1212850"/>
            <a:ext cx="3286125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rot="10800000">
            <a:off x="2857500" y="1714500"/>
            <a:ext cx="3286125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3105150" y="1176338"/>
            <a:ext cx="71438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62" name="Freeform 161"/>
          <p:cNvSpPr/>
          <p:nvPr/>
        </p:nvSpPr>
        <p:spPr>
          <a:xfrm>
            <a:off x="5429250" y="5357813"/>
            <a:ext cx="69850" cy="82550"/>
          </a:xfrm>
          <a:custGeom>
            <a:avLst/>
            <a:gdLst>
              <a:gd name="connsiteX0" fmla="*/ 0 w 99060"/>
              <a:gd name="connsiteY0" fmla="*/ 0 h 228600"/>
              <a:gd name="connsiteX1" fmla="*/ 99060 w 99060"/>
              <a:gd name="connsiteY1" fmla="*/ 121920 h 228600"/>
              <a:gd name="connsiteX2" fmla="*/ 7620 w 99060"/>
              <a:gd name="connsiteY2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" h="228600">
                <a:moveTo>
                  <a:pt x="0" y="0"/>
                </a:moveTo>
                <a:lnTo>
                  <a:pt x="99060" y="121920"/>
                </a:lnTo>
                <a:lnTo>
                  <a:pt x="7620" y="228600"/>
                </a:ln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63" name="Freeform 162"/>
          <p:cNvSpPr/>
          <p:nvPr/>
        </p:nvSpPr>
        <p:spPr>
          <a:xfrm>
            <a:off x="5430838" y="5846763"/>
            <a:ext cx="69850" cy="82550"/>
          </a:xfrm>
          <a:custGeom>
            <a:avLst/>
            <a:gdLst>
              <a:gd name="connsiteX0" fmla="*/ 0 w 99060"/>
              <a:gd name="connsiteY0" fmla="*/ 0 h 228600"/>
              <a:gd name="connsiteX1" fmla="*/ 99060 w 99060"/>
              <a:gd name="connsiteY1" fmla="*/ 121920 h 228600"/>
              <a:gd name="connsiteX2" fmla="*/ 7620 w 99060"/>
              <a:gd name="connsiteY2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" h="228600">
                <a:moveTo>
                  <a:pt x="0" y="0"/>
                </a:moveTo>
                <a:lnTo>
                  <a:pt x="99060" y="121920"/>
                </a:lnTo>
                <a:lnTo>
                  <a:pt x="7620" y="228600"/>
                </a:ln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cxnSp>
        <p:nvCxnSpPr>
          <p:cNvPr id="165" name="Elbow Connector 164"/>
          <p:cNvCxnSpPr/>
          <p:nvPr/>
        </p:nvCxnSpPr>
        <p:spPr>
          <a:xfrm flipV="1">
            <a:off x="3286125" y="2428875"/>
            <a:ext cx="2857500" cy="642938"/>
          </a:xfrm>
          <a:prstGeom prst="bentConnector3">
            <a:avLst>
              <a:gd name="adj1" fmla="val 60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endCxn id="14437" idx="1"/>
          </p:cNvCxnSpPr>
          <p:nvPr/>
        </p:nvCxnSpPr>
        <p:spPr>
          <a:xfrm flipV="1">
            <a:off x="3286125" y="2970213"/>
            <a:ext cx="2857500" cy="1101725"/>
          </a:xfrm>
          <a:prstGeom prst="bentConnector3">
            <a:avLst>
              <a:gd name="adj1" fmla="val 768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Stored Data 99"/>
          <p:cNvSpPr/>
          <p:nvPr/>
        </p:nvSpPr>
        <p:spPr>
          <a:xfrm rot="10800000">
            <a:off x="4714875" y="6215063"/>
            <a:ext cx="428625" cy="428625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05" name="Flowchart: Delay 104"/>
          <p:cNvSpPr/>
          <p:nvPr/>
        </p:nvSpPr>
        <p:spPr>
          <a:xfrm>
            <a:off x="4143375" y="5572125"/>
            <a:ext cx="357188" cy="42862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08" name="Flowchart: Delay 107"/>
          <p:cNvSpPr/>
          <p:nvPr/>
        </p:nvSpPr>
        <p:spPr>
          <a:xfrm>
            <a:off x="4071938" y="6143625"/>
            <a:ext cx="357187" cy="42862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4399" name="TextBox 110"/>
          <p:cNvSpPr txBox="1">
            <a:spLocks noChangeArrowheads="1"/>
          </p:cNvSpPr>
          <p:nvPr/>
        </p:nvSpPr>
        <p:spPr bwMode="auto">
          <a:xfrm>
            <a:off x="2500313" y="5643563"/>
            <a:ext cx="1214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>
                <a:latin typeface="Calibri" pitchFamily="34" charset="0"/>
              </a:rPr>
              <a:t>=pkt_len-1</a:t>
            </a:r>
          </a:p>
        </p:txBody>
      </p:sp>
      <p:cxnSp>
        <p:nvCxnSpPr>
          <p:cNvPr id="120" name="Straight Connector 119"/>
          <p:cNvCxnSpPr/>
          <p:nvPr/>
        </p:nvCxnSpPr>
        <p:spPr>
          <a:xfrm rot="10800000">
            <a:off x="3643313" y="5857875"/>
            <a:ext cx="5000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10800000">
            <a:off x="3643313" y="6429375"/>
            <a:ext cx="4286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reeform 151"/>
          <p:cNvSpPr/>
          <p:nvPr/>
        </p:nvSpPr>
        <p:spPr>
          <a:xfrm>
            <a:off x="4502150" y="5778500"/>
            <a:ext cx="266700" cy="533400"/>
          </a:xfrm>
          <a:custGeom>
            <a:avLst/>
            <a:gdLst>
              <a:gd name="connsiteX0" fmla="*/ 0 w 266700"/>
              <a:gd name="connsiteY0" fmla="*/ 0 h 533400"/>
              <a:gd name="connsiteX1" fmla="*/ 82550 w 266700"/>
              <a:gd name="connsiteY1" fmla="*/ 0 h 533400"/>
              <a:gd name="connsiteX2" fmla="*/ 88900 w 266700"/>
              <a:gd name="connsiteY2" fmla="*/ 533400 h 533400"/>
              <a:gd name="connsiteX3" fmla="*/ 266700 w 26670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533400">
                <a:moveTo>
                  <a:pt x="0" y="0"/>
                </a:moveTo>
                <a:lnTo>
                  <a:pt x="82550" y="0"/>
                </a:lnTo>
                <a:cubicBezTo>
                  <a:pt x="84667" y="177800"/>
                  <a:pt x="86783" y="355600"/>
                  <a:pt x="88900" y="533400"/>
                </a:cubicBezTo>
                <a:lnTo>
                  <a:pt x="266700" y="5334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cxnSp>
        <p:nvCxnSpPr>
          <p:cNvPr id="154" name="Elbow Connector 153"/>
          <p:cNvCxnSpPr>
            <a:endCxn id="108" idx="3"/>
          </p:cNvCxnSpPr>
          <p:nvPr/>
        </p:nvCxnSpPr>
        <p:spPr>
          <a:xfrm rot="10800000">
            <a:off x="4429125" y="6357938"/>
            <a:ext cx="357188" cy="214312"/>
          </a:xfrm>
          <a:prstGeom prst="bentConnector3">
            <a:avLst>
              <a:gd name="adj1" fmla="val 69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reeform 171"/>
          <p:cNvSpPr/>
          <p:nvPr/>
        </p:nvSpPr>
        <p:spPr>
          <a:xfrm>
            <a:off x="3810000" y="5695950"/>
            <a:ext cx="317500" cy="1016000"/>
          </a:xfrm>
          <a:custGeom>
            <a:avLst/>
            <a:gdLst>
              <a:gd name="connsiteX0" fmla="*/ 317500 w 317500"/>
              <a:gd name="connsiteY0" fmla="*/ 0 h 1016000"/>
              <a:gd name="connsiteX1" fmla="*/ 0 w 317500"/>
              <a:gd name="connsiteY1" fmla="*/ 0 h 1016000"/>
              <a:gd name="connsiteX2" fmla="*/ 0 w 317500"/>
              <a:gd name="connsiteY2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0" h="1016000">
                <a:moveTo>
                  <a:pt x="317500" y="0"/>
                </a:moveTo>
                <a:lnTo>
                  <a:pt x="0" y="0"/>
                </a:lnTo>
                <a:lnTo>
                  <a:pt x="0" y="10160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cxnSp>
        <p:nvCxnSpPr>
          <p:cNvPr id="174" name="Straight Connector 173"/>
          <p:cNvCxnSpPr/>
          <p:nvPr/>
        </p:nvCxnSpPr>
        <p:spPr>
          <a:xfrm>
            <a:off x="3803650" y="6215063"/>
            <a:ext cx="190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3773488" y="6183313"/>
            <a:ext cx="71437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81" name="Oval 180"/>
          <p:cNvSpPr/>
          <p:nvPr/>
        </p:nvSpPr>
        <p:spPr>
          <a:xfrm>
            <a:off x="3771900" y="6677025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182" name="Oval 181"/>
          <p:cNvSpPr/>
          <p:nvPr/>
        </p:nvSpPr>
        <p:spPr>
          <a:xfrm>
            <a:off x="3998913" y="6184900"/>
            <a:ext cx="71437" cy="71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cxnSp>
        <p:nvCxnSpPr>
          <p:cNvPr id="138" name="Straight Connector 137"/>
          <p:cNvCxnSpPr/>
          <p:nvPr/>
        </p:nvCxnSpPr>
        <p:spPr>
          <a:xfrm rot="5400000">
            <a:off x="1748631" y="3536157"/>
            <a:ext cx="930275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2214563" y="4000500"/>
            <a:ext cx="28575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2181225" y="3040063"/>
            <a:ext cx="71438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1438" y="4143375"/>
            <a:ext cx="13573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 flipV="1">
            <a:off x="1714500" y="3286125"/>
            <a:ext cx="785813" cy="571500"/>
          </a:xfrm>
          <a:prstGeom prst="bentConnector3">
            <a:avLst>
              <a:gd name="adj1" fmla="val 212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 flipV="1">
            <a:off x="1785938" y="4286250"/>
            <a:ext cx="714375" cy="714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15" name="TextBox 155"/>
          <p:cNvSpPr txBox="1">
            <a:spLocks noChangeArrowheads="1"/>
          </p:cNvSpPr>
          <p:nvPr/>
        </p:nvSpPr>
        <p:spPr bwMode="auto">
          <a:xfrm>
            <a:off x="0" y="3773488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>
                <a:latin typeface="Calibri" pitchFamily="34" charset="0"/>
              </a:rPr>
              <a:t>fifo_wr_en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88" y="4357688"/>
            <a:ext cx="1857375" cy="1857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sp>
        <p:nvSpPr>
          <p:cNvPr id="3" name="Rectangle 2"/>
          <p:cNvSpPr/>
          <p:nvPr/>
        </p:nvSpPr>
        <p:spPr>
          <a:xfrm>
            <a:off x="4857750" y="4357688"/>
            <a:ext cx="1857375" cy="192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i-FI"/>
          </a:p>
        </p:txBody>
      </p:sp>
      <p:grpSp>
        <p:nvGrpSpPr>
          <p:cNvPr id="15363" name="Group 41"/>
          <p:cNvGrpSpPr>
            <a:grpSpLocks/>
          </p:cNvGrpSpPr>
          <p:nvPr/>
        </p:nvGrpSpPr>
        <p:grpSpPr bwMode="auto">
          <a:xfrm>
            <a:off x="2214563" y="642938"/>
            <a:ext cx="2143125" cy="2071687"/>
            <a:chOff x="2071670" y="0"/>
            <a:chExt cx="2143140" cy="2071678"/>
          </a:xfrm>
        </p:grpSpPr>
        <p:sp>
          <p:nvSpPr>
            <p:cNvPr id="4" name="Rectangle 3"/>
            <p:cNvSpPr/>
            <p:nvPr/>
          </p:nvSpPr>
          <p:spPr>
            <a:xfrm>
              <a:off x="2071670" y="0"/>
              <a:ext cx="2143140" cy="20716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H="1">
              <a:off x="2571742" y="571492"/>
              <a:ext cx="1071558" cy="9286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2571742" y="571492"/>
              <a:ext cx="1071558" cy="9286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/>
          <p:nvPr/>
        </p:nvCxnSpPr>
        <p:spPr>
          <a:xfrm>
            <a:off x="2571750" y="5929313"/>
            <a:ext cx="22860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715125" y="4727575"/>
            <a:ext cx="192881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715125" y="5286375"/>
            <a:ext cx="1928813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715125" y="5929313"/>
            <a:ext cx="1928813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8" name="TextBox 34"/>
          <p:cNvSpPr txBox="1">
            <a:spLocks noChangeArrowheads="1"/>
          </p:cNvSpPr>
          <p:nvPr/>
        </p:nvSpPr>
        <p:spPr bwMode="auto">
          <a:xfrm>
            <a:off x="3143250" y="5857875"/>
            <a:ext cx="192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>
                <a:latin typeface="Calibri" pitchFamily="34" charset="0"/>
              </a:rPr>
              <a:t>state_channel_r</a:t>
            </a:r>
          </a:p>
        </p:txBody>
      </p:sp>
      <p:sp>
        <p:nvSpPr>
          <p:cNvPr id="15369" name="TextBox 35"/>
          <p:cNvSpPr txBox="1">
            <a:spLocks noChangeArrowheads="1"/>
          </p:cNvSpPr>
          <p:nvPr/>
        </p:nvSpPr>
        <p:spPr bwMode="auto">
          <a:xfrm>
            <a:off x="4214813" y="3416300"/>
            <a:ext cx="1785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>
                <a:latin typeface="Calibri" pitchFamily="34" charset="0"/>
              </a:rPr>
              <a:t>empty_from_fifo</a:t>
            </a:r>
          </a:p>
        </p:txBody>
      </p:sp>
      <p:sp>
        <p:nvSpPr>
          <p:cNvPr id="15370" name="TextBox 36"/>
          <p:cNvSpPr txBox="1">
            <a:spLocks noChangeArrowheads="1"/>
          </p:cNvSpPr>
          <p:nvPr/>
        </p:nvSpPr>
        <p:spPr bwMode="auto">
          <a:xfrm>
            <a:off x="6858000" y="4357688"/>
            <a:ext cx="1785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>
                <a:latin typeface="Calibri" pitchFamily="34" charset="0"/>
              </a:rPr>
              <a:t>empty_out</a:t>
            </a:r>
          </a:p>
        </p:txBody>
      </p:sp>
      <p:sp>
        <p:nvSpPr>
          <p:cNvPr id="15371" name="TextBox 37"/>
          <p:cNvSpPr txBox="1">
            <a:spLocks noChangeArrowheads="1"/>
          </p:cNvSpPr>
          <p:nvPr/>
        </p:nvSpPr>
        <p:spPr bwMode="auto">
          <a:xfrm>
            <a:off x="6858000" y="4929188"/>
            <a:ext cx="1785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>
                <a:latin typeface="Calibri" pitchFamily="34" charset="0"/>
              </a:rPr>
              <a:t>data_out</a:t>
            </a:r>
          </a:p>
        </p:txBody>
      </p:sp>
      <p:sp>
        <p:nvSpPr>
          <p:cNvPr id="15372" name="TextBox 38"/>
          <p:cNvSpPr txBox="1">
            <a:spLocks noChangeArrowheads="1"/>
          </p:cNvSpPr>
          <p:nvPr/>
        </p:nvSpPr>
        <p:spPr bwMode="auto">
          <a:xfrm>
            <a:off x="6858000" y="5572125"/>
            <a:ext cx="1785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i-FI">
                <a:latin typeface="Calibri" pitchFamily="34" charset="0"/>
              </a:rPr>
              <a:t>re_in</a:t>
            </a:r>
          </a:p>
        </p:txBody>
      </p:sp>
      <p:sp>
        <p:nvSpPr>
          <p:cNvPr id="15373" name="TextBox 39"/>
          <p:cNvSpPr txBox="1">
            <a:spLocks noChangeArrowheads="1"/>
          </p:cNvSpPr>
          <p:nvPr/>
        </p:nvSpPr>
        <p:spPr bwMode="auto">
          <a:xfrm>
            <a:off x="571500" y="4429125"/>
            <a:ext cx="1357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>
                <a:latin typeface="Calibri" pitchFamily="34" charset="0"/>
              </a:rPr>
              <a:t>Writing side</a:t>
            </a:r>
          </a:p>
        </p:txBody>
      </p:sp>
      <p:sp>
        <p:nvSpPr>
          <p:cNvPr id="15374" name="TextBox 40"/>
          <p:cNvSpPr txBox="1">
            <a:spLocks noChangeArrowheads="1"/>
          </p:cNvSpPr>
          <p:nvPr/>
        </p:nvSpPr>
        <p:spPr bwMode="auto">
          <a:xfrm>
            <a:off x="5072063" y="4344988"/>
            <a:ext cx="1500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>
                <a:latin typeface="Calibri" pitchFamily="34" charset="0"/>
              </a:rPr>
              <a:t>Reading side</a:t>
            </a:r>
          </a:p>
        </p:txBody>
      </p:sp>
      <p:grpSp>
        <p:nvGrpSpPr>
          <p:cNvPr id="15375" name="Group 42"/>
          <p:cNvGrpSpPr>
            <a:grpSpLocks/>
          </p:cNvGrpSpPr>
          <p:nvPr/>
        </p:nvGrpSpPr>
        <p:grpSpPr bwMode="auto">
          <a:xfrm>
            <a:off x="3967163" y="2719388"/>
            <a:ext cx="904875" cy="2495550"/>
            <a:chOff x="3823855" y="2719449"/>
            <a:chExt cx="905307" cy="2664055"/>
          </a:xfrm>
        </p:grpSpPr>
        <p:sp>
          <p:nvSpPr>
            <p:cNvPr id="29" name="Freeform 28"/>
            <p:cNvSpPr/>
            <p:nvPr/>
          </p:nvSpPr>
          <p:spPr>
            <a:xfrm>
              <a:off x="3823855" y="2719449"/>
              <a:ext cx="891012" cy="2577625"/>
            </a:xfrm>
            <a:custGeom>
              <a:avLst/>
              <a:gdLst>
                <a:gd name="connsiteX0" fmla="*/ 0 w 890649"/>
                <a:gd name="connsiteY0" fmla="*/ 0 h 2576946"/>
                <a:gd name="connsiteX1" fmla="*/ 11875 w 890649"/>
                <a:gd name="connsiteY1" fmla="*/ 2576946 h 2576946"/>
                <a:gd name="connsiteX2" fmla="*/ 890649 w 890649"/>
                <a:gd name="connsiteY2" fmla="*/ 2576946 h 257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0649" h="2576946">
                  <a:moveTo>
                    <a:pt x="0" y="0"/>
                  </a:moveTo>
                  <a:cubicBezTo>
                    <a:pt x="3958" y="858982"/>
                    <a:pt x="11875" y="2576946"/>
                    <a:pt x="11875" y="2576946"/>
                  </a:cubicBezTo>
                  <a:lnTo>
                    <a:pt x="890649" y="2576946"/>
                  </a:ln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632278" y="5195393"/>
              <a:ext cx="96884" cy="188111"/>
            </a:xfrm>
            <a:custGeom>
              <a:avLst/>
              <a:gdLst>
                <a:gd name="connsiteX0" fmla="*/ 0 w 99060"/>
                <a:gd name="connsiteY0" fmla="*/ 0 h 228600"/>
                <a:gd name="connsiteX1" fmla="*/ 99060 w 99060"/>
                <a:gd name="connsiteY1" fmla="*/ 121920 h 228600"/>
                <a:gd name="connsiteX2" fmla="*/ 7620 w 99060"/>
                <a:gd name="connsiteY2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" h="228600">
                  <a:moveTo>
                    <a:pt x="0" y="0"/>
                  </a:moveTo>
                  <a:lnTo>
                    <a:pt x="99060" y="121920"/>
                  </a:lnTo>
                  <a:lnTo>
                    <a:pt x="7620" y="228600"/>
                  </a:ln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</p:grpSp>
      <p:sp>
        <p:nvSpPr>
          <p:cNvPr id="15376" name="TextBox 43"/>
          <p:cNvSpPr txBox="1">
            <a:spLocks noChangeArrowheads="1"/>
          </p:cNvSpPr>
          <p:nvPr/>
        </p:nvSpPr>
        <p:spPr bwMode="auto">
          <a:xfrm>
            <a:off x="3500438" y="5059363"/>
            <a:ext cx="1428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>
                <a:latin typeface="Calibri" pitchFamily="34" charset="0"/>
              </a:rPr>
              <a:t>data_to_fifo</a:t>
            </a:r>
          </a:p>
        </p:txBody>
      </p:sp>
      <p:grpSp>
        <p:nvGrpSpPr>
          <p:cNvPr id="15377" name="Group 48"/>
          <p:cNvGrpSpPr>
            <a:grpSpLocks/>
          </p:cNvGrpSpPr>
          <p:nvPr/>
        </p:nvGrpSpPr>
        <p:grpSpPr bwMode="auto">
          <a:xfrm>
            <a:off x="4171950" y="2714625"/>
            <a:ext cx="674688" cy="2093913"/>
            <a:chOff x="4028650" y="2714620"/>
            <a:chExt cx="675816" cy="2093231"/>
          </a:xfrm>
        </p:grpSpPr>
        <p:sp>
          <p:nvSpPr>
            <p:cNvPr id="46" name="Freeform 45"/>
            <p:cNvSpPr/>
            <p:nvPr/>
          </p:nvSpPr>
          <p:spPr>
            <a:xfrm>
              <a:off x="4071585" y="2714620"/>
              <a:ext cx="632881" cy="2093231"/>
            </a:xfrm>
            <a:custGeom>
              <a:avLst/>
              <a:gdLst>
                <a:gd name="connsiteX0" fmla="*/ 0 w 890649"/>
                <a:gd name="connsiteY0" fmla="*/ 0 h 2576946"/>
                <a:gd name="connsiteX1" fmla="*/ 11875 w 890649"/>
                <a:gd name="connsiteY1" fmla="*/ 2576946 h 2576946"/>
                <a:gd name="connsiteX2" fmla="*/ 890649 w 890649"/>
                <a:gd name="connsiteY2" fmla="*/ 2576946 h 257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0649" h="2576946">
                  <a:moveTo>
                    <a:pt x="0" y="0"/>
                  </a:moveTo>
                  <a:cubicBezTo>
                    <a:pt x="3958" y="858982"/>
                    <a:pt x="11875" y="2576946"/>
                    <a:pt x="11875" y="2576946"/>
                  </a:cubicBezTo>
                  <a:lnTo>
                    <a:pt x="890649" y="2576946"/>
                  </a:lnTo>
                </a:path>
              </a:pathLst>
            </a:cu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sp>
          <p:nvSpPr>
            <p:cNvPr id="47" name="Freeform 46"/>
            <p:cNvSpPr/>
            <p:nvPr/>
          </p:nvSpPr>
          <p:spPr>
            <a:xfrm rot="16200000">
              <a:off x="4035080" y="2717712"/>
              <a:ext cx="69827" cy="82688"/>
            </a:xfrm>
            <a:custGeom>
              <a:avLst/>
              <a:gdLst>
                <a:gd name="connsiteX0" fmla="*/ 0 w 99060"/>
                <a:gd name="connsiteY0" fmla="*/ 0 h 228600"/>
                <a:gd name="connsiteX1" fmla="*/ 99060 w 99060"/>
                <a:gd name="connsiteY1" fmla="*/ 121920 h 228600"/>
                <a:gd name="connsiteX2" fmla="*/ 7620 w 99060"/>
                <a:gd name="connsiteY2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" h="228600">
                  <a:moveTo>
                    <a:pt x="0" y="0"/>
                  </a:moveTo>
                  <a:lnTo>
                    <a:pt x="99060" y="121920"/>
                  </a:lnTo>
                  <a:lnTo>
                    <a:pt x="7620" y="228600"/>
                  </a:lnTo>
                </a:path>
              </a:pathLst>
            </a:cu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</p:grpSp>
      <p:cxnSp>
        <p:nvCxnSpPr>
          <p:cNvPr id="51" name="Elbow Connector 50"/>
          <p:cNvCxnSpPr/>
          <p:nvPr/>
        </p:nvCxnSpPr>
        <p:spPr>
          <a:xfrm rot="5400000">
            <a:off x="750094" y="2750344"/>
            <a:ext cx="1643063" cy="1571625"/>
          </a:xfrm>
          <a:prstGeom prst="bentConnector3">
            <a:avLst>
              <a:gd name="adj1" fmla="val 128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5400000">
            <a:off x="902494" y="2750344"/>
            <a:ext cx="1643063" cy="1571625"/>
          </a:xfrm>
          <a:prstGeom prst="bentConnector3">
            <a:avLst>
              <a:gd name="adj1" fmla="val 229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5400000">
            <a:off x="1054894" y="2750344"/>
            <a:ext cx="1643063" cy="1571625"/>
          </a:xfrm>
          <a:prstGeom prst="bentConnector3">
            <a:avLst>
              <a:gd name="adj1" fmla="val 337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5400000">
            <a:off x="1207294" y="2750344"/>
            <a:ext cx="1643063" cy="1571625"/>
          </a:xfrm>
          <a:prstGeom prst="bentConnector3">
            <a:avLst>
              <a:gd name="adj1" fmla="val 445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5400000">
            <a:off x="1359694" y="2750344"/>
            <a:ext cx="1643063" cy="1571625"/>
          </a:xfrm>
          <a:prstGeom prst="bentConnector3">
            <a:avLst>
              <a:gd name="adj1" fmla="val 554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5400000">
            <a:off x="1512094" y="2750344"/>
            <a:ext cx="1643063" cy="1571625"/>
          </a:xfrm>
          <a:prstGeom prst="bentConnector3">
            <a:avLst>
              <a:gd name="adj1" fmla="val 654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84" name="Group 180"/>
          <p:cNvGrpSpPr>
            <a:grpSpLocks/>
          </p:cNvGrpSpPr>
          <p:nvPr/>
        </p:nvGrpSpPr>
        <p:grpSpPr bwMode="auto">
          <a:xfrm>
            <a:off x="500063" y="4929188"/>
            <a:ext cx="1643062" cy="928687"/>
            <a:chOff x="856430" y="2131744"/>
            <a:chExt cx="8073288" cy="3869024"/>
          </a:xfrm>
        </p:grpSpPr>
        <p:sp>
          <p:nvSpPr>
            <p:cNvPr id="182" name="Flowchart: Stored Data 181"/>
            <p:cNvSpPr/>
            <p:nvPr/>
          </p:nvSpPr>
          <p:spPr>
            <a:xfrm rot="16200000">
              <a:off x="1643820" y="3144077"/>
              <a:ext cx="429894" cy="429018"/>
            </a:xfrm>
            <a:prstGeom prst="flowChartOnlineStorag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sp>
          <p:nvSpPr>
            <p:cNvPr id="183" name="Flowchart: Stored Data 182"/>
            <p:cNvSpPr/>
            <p:nvPr/>
          </p:nvSpPr>
          <p:spPr>
            <a:xfrm rot="16200000">
              <a:off x="2431646" y="3144081"/>
              <a:ext cx="429894" cy="429013"/>
            </a:xfrm>
            <a:prstGeom prst="flowChartOnlineStorag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sp>
          <p:nvSpPr>
            <p:cNvPr id="184" name="Flowchart: Manual Operation 183"/>
            <p:cNvSpPr/>
            <p:nvPr/>
          </p:nvSpPr>
          <p:spPr>
            <a:xfrm rot="16200000">
              <a:off x="4642072" y="5001262"/>
              <a:ext cx="1071423" cy="358813"/>
            </a:xfrm>
            <a:prstGeom prst="flowChartManualOperat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cxnSp>
          <p:nvCxnSpPr>
            <p:cNvPr id="185" name="Straight Connector 184"/>
            <p:cNvCxnSpPr/>
            <p:nvPr/>
          </p:nvCxnSpPr>
          <p:spPr>
            <a:xfrm rot="5400000">
              <a:off x="1178747" y="2680685"/>
              <a:ext cx="10714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1386642" y="2670168"/>
              <a:ext cx="1084650" cy="7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5400000">
              <a:off x="2000404" y="2717059"/>
              <a:ext cx="11441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5400000">
              <a:off x="2177183" y="2680685"/>
              <a:ext cx="10714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Elbow Connector 188"/>
            <p:cNvCxnSpPr>
              <a:stCxn id="182" idx="1"/>
            </p:cNvCxnSpPr>
            <p:nvPr/>
          </p:nvCxnSpPr>
          <p:spPr>
            <a:xfrm rot="16200000" flipH="1">
              <a:off x="1714780" y="3713621"/>
              <a:ext cx="568780" cy="28860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Elbow Connector 189"/>
            <p:cNvCxnSpPr>
              <a:stCxn id="183" idx="1"/>
            </p:cNvCxnSpPr>
            <p:nvPr/>
          </p:nvCxnSpPr>
          <p:spPr>
            <a:xfrm rot="5400000">
              <a:off x="2213998" y="3713621"/>
              <a:ext cx="568780" cy="28860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>
              <a:endCxn id="202" idx="3"/>
            </p:cNvCxnSpPr>
            <p:nvPr/>
          </p:nvCxnSpPr>
          <p:spPr>
            <a:xfrm rot="5400000" flipH="1" flipV="1">
              <a:off x="1748165" y="4962416"/>
              <a:ext cx="10714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5286989" y="5154212"/>
              <a:ext cx="7878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Freeform 192"/>
            <p:cNvSpPr/>
            <p:nvPr/>
          </p:nvSpPr>
          <p:spPr>
            <a:xfrm>
              <a:off x="4538162" y="4228291"/>
              <a:ext cx="2745699" cy="912693"/>
            </a:xfrm>
            <a:custGeom>
              <a:avLst/>
              <a:gdLst>
                <a:gd name="connsiteX0" fmla="*/ 450937 w 2743200"/>
                <a:gd name="connsiteY0" fmla="*/ 1014609 h 1240077"/>
                <a:gd name="connsiteX1" fmla="*/ 0 w 2743200"/>
                <a:gd name="connsiteY1" fmla="*/ 1014609 h 1240077"/>
                <a:gd name="connsiteX2" fmla="*/ 0 w 2743200"/>
                <a:gd name="connsiteY2" fmla="*/ 0 h 1240077"/>
                <a:gd name="connsiteX3" fmla="*/ 2743200 w 2743200"/>
                <a:gd name="connsiteY3" fmla="*/ 0 h 1240077"/>
                <a:gd name="connsiteX4" fmla="*/ 2743200 w 2743200"/>
                <a:gd name="connsiteY4" fmla="*/ 1240077 h 1240077"/>
                <a:gd name="connsiteX5" fmla="*/ 2317315 w 2743200"/>
                <a:gd name="connsiteY5" fmla="*/ 1240077 h 12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3200" h="1240077">
                  <a:moveTo>
                    <a:pt x="450937" y="1014609"/>
                  </a:moveTo>
                  <a:lnTo>
                    <a:pt x="0" y="1014609"/>
                  </a:lnTo>
                  <a:lnTo>
                    <a:pt x="0" y="0"/>
                  </a:lnTo>
                  <a:lnTo>
                    <a:pt x="2743200" y="0"/>
                  </a:lnTo>
                  <a:lnTo>
                    <a:pt x="2743200" y="1240077"/>
                  </a:lnTo>
                  <a:lnTo>
                    <a:pt x="2317315" y="1240077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cxnSp>
          <p:nvCxnSpPr>
            <p:cNvPr id="194" name="Straight Connector 193"/>
            <p:cNvCxnSpPr>
              <a:stCxn id="193" idx="4"/>
            </p:cNvCxnSpPr>
            <p:nvPr/>
          </p:nvCxnSpPr>
          <p:spPr>
            <a:xfrm>
              <a:off x="7283861" y="5140984"/>
              <a:ext cx="1645857" cy="6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Elbow Connector 194"/>
            <p:cNvCxnSpPr/>
            <p:nvPr/>
          </p:nvCxnSpPr>
          <p:spPr>
            <a:xfrm flipV="1">
              <a:off x="3500723" y="5385694"/>
              <a:ext cx="1497654" cy="23147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rot="5400000" flipH="1" flipV="1">
              <a:off x="3860214" y="3431341"/>
              <a:ext cx="25727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Flowchart: Process 196"/>
            <p:cNvSpPr/>
            <p:nvPr/>
          </p:nvSpPr>
          <p:spPr>
            <a:xfrm>
              <a:off x="6074815" y="4929345"/>
              <a:ext cx="780028" cy="1071423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cxnSp>
          <p:nvCxnSpPr>
            <p:cNvPr id="198" name="Straight Connector 197"/>
            <p:cNvCxnSpPr/>
            <p:nvPr/>
          </p:nvCxnSpPr>
          <p:spPr>
            <a:xfrm>
              <a:off x="856430" y="5716380"/>
              <a:ext cx="23556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7252660" y="5114530"/>
              <a:ext cx="70200" cy="6613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cxnSp>
          <p:nvCxnSpPr>
            <p:cNvPr id="200" name="Straight Connector 199"/>
            <p:cNvCxnSpPr/>
            <p:nvPr/>
          </p:nvCxnSpPr>
          <p:spPr>
            <a:xfrm>
              <a:off x="2283879" y="5498125"/>
              <a:ext cx="928236" cy="6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Flowchart: Delay 200"/>
            <p:cNvSpPr/>
            <p:nvPr/>
          </p:nvSpPr>
          <p:spPr>
            <a:xfrm>
              <a:off x="3180914" y="5392306"/>
              <a:ext cx="358813" cy="429894"/>
            </a:xfrm>
            <a:prstGeom prst="flowChartDelay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sp>
          <p:nvSpPr>
            <p:cNvPr id="202" name="Flowchart: Delay 201"/>
            <p:cNvSpPr/>
            <p:nvPr/>
          </p:nvSpPr>
          <p:spPr>
            <a:xfrm rot="5400000">
              <a:off x="2109207" y="4033628"/>
              <a:ext cx="357141" cy="429013"/>
            </a:xfrm>
            <a:prstGeom prst="flowChartDelay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cxnSp>
          <p:nvCxnSpPr>
            <p:cNvPr id="203" name="Straight Connector 202"/>
            <p:cNvCxnSpPr/>
            <p:nvPr/>
          </p:nvCxnSpPr>
          <p:spPr>
            <a:xfrm rot="5400000" flipH="1" flipV="1">
              <a:off x="-929274" y="3930676"/>
              <a:ext cx="3571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/>
          <p:cNvCxnSpPr/>
          <p:nvPr/>
        </p:nvCxnSpPr>
        <p:spPr>
          <a:xfrm rot="5400000">
            <a:off x="1964532" y="4107656"/>
            <a:ext cx="27876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3357563" y="5500688"/>
            <a:ext cx="15001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7" name="TextBox 134"/>
          <p:cNvSpPr txBox="1">
            <a:spLocks noChangeArrowheads="1"/>
          </p:cNvSpPr>
          <p:nvPr/>
        </p:nvSpPr>
        <p:spPr bwMode="auto">
          <a:xfrm>
            <a:off x="3571875" y="5429250"/>
            <a:ext cx="1214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i-FI">
                <a:latin typeface="Calibri" pitchFamily="34" charset="0"/>
              </a:rPr>
              <a:t>fifo_wr_en</a:t>
            </a:r>
          </a:p>
        </p:txBody>
      </p:sp>
      <p:grpSp>
        <p:nvGrpSpPr>
          <p:cNvPr id="15388" name="Group 135"/>
          <p:cNvGrpSpPr>
            <a:grpSpLocks/>
          </p:cNvGrpSpPr>
          <p:nvPr/>
        </p:nvGrpSpPr>
        <p:grpSpPr bwMode="auto">
          <a:xfrm>
            <a:off x="4929188" y="4786313"/>
            <a:ext cx="1714500" cy="1428750"/>
            <a:chOff x="0" y="928670"/>
            <a:chExt cx="8786843" cy="5819764"/>
          </a:xfrm>
        </p:grpSpPr>
        <p:sp>
          <p:nvSpPr>
            <p:cNvPr id="137" name="Flowchart: Manual Operation 136"/>
            <p:cNvSpPr/>
            <p:nvPr/>
          </p:nvSpPr>
          <p:spPr>
            <a:xfrm rot="16200000">
              <a:off x="5788163" y="3856787"/>
              <a:ext cx="1066955" cy="357982"/>
            </a:xfrm>
            <a:prstGeom prst="flowChartManualOperat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sp>
          <p:nvSpPr>
            <p:cNvPr id="138" name="Flowchart: Process 137"/>
            <p:cNvSpPr/>
            <p:nvPr/>
          </p:nvSpPr>
          <p:spPr>
            <a:xfrm>
              <a:off x="6289099" y="5571548"/>
              <a:ext cx="789191" cy="1073423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grpSp>
          <p:nvGrpSpPr>
            <p:cNvPr id="15391" name="Group 9"/>
            <p:cNvGrpSpPr>
              <a:grpSpLocks/>
            </p:cNvGrpSpPr>
            <p:nvPr/>
          </p:nvGrpSpPr>
          <p:grpSpPr bwMode="auto">
            <a:xfrm>
              <a:off x="2455037" y="2928934"/>
              <a:ext cx="831047" cy="364041"/>
              <a:chOff x="928662" y="2143116"/>
              <a:chExt cx="831047" cy="364041"/>
            </a:xfrm>
          </p:grpSpPr>
          <p:sp>
            <p:nvSpPr>
              <p:cNvPr id="287" name="Freeform 286"/>
              <p:cNvSpPr/>
              <p:nvPr/>
            </p:nvSpPr>
            <p:spPr>
              <a:xfrm>
                <a:off x="930686" y="2140969"/>
                <a:ext cx="829868" cy="368587"/>
              </a:xfrm>
              <a:custGeom>
                <a:avLst/>
                <a:gdLst>
                  <a:gd name="connsiteX0" fmla="*/ 0 w 1052187"/>
                  <a:gd name="connsiteY0" fmla="*/ 0 h 338203"/>
                  <a:gd name="connsiteX1" fmla="*/ 1052187 w 1052187"/>
                  <a:gd name="connsiteY1" fmla="*/ 0 h 338203"/>
                  <a:gd name="connsiteX2" fmla="*/ 1052187 w 1052187"/>
                  <a:gd name="connsiteY2" fmla="*/ 338203 h 338203"/>
                  <a:gd name="connsiteX3" fmla="*/ 0 w 1052187"/>
                  <a:gd name="connsiteY3" fmla="*/ 338203 h 338203"/>
                  <a:gd name="connsiteX4" fmla="*/ 0 w 1052187"/>
                  <a:gd name="connsiteY4" fmla="*/ 338203 h 338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7" h="338203">
                    <a:moveTo>
                      <a:pt x="0" y="0"/>
                    </a:moveTo>
                    <a:lnTo>
                      <a:pt x="1052187" y="0"/>
                    </a:lnTo>
                    <a:lnTo>
                      <a:pt x="1052187" y="338203"/>
                    </a:lnTo>
                    <a:lnTo>
                      <a:pt x="0" y="338203"/>
                    </a:lnTo>
                    <a:lnTo>
                      <a:pt x="0" y="338203"/>
                    </a:lnTo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i-FI"/>
              </a:p>
            </p:txBody>
          </p:sp>
          <p:cxnSp>
            <p:nvCxnSpPr>
              <p:cNvPr id="288" name="Straight Connector 287"/>
              <p:cNvCxnSpPr/>
              <p:nvPr/>
            </p:nvCxnSpPr>
            <p:spPr>
              <a:xfrm rot="5400000">
                <a:off x="961162" y="2322029"/>
                <a:ext cx="36211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 rot="5400000">
                <a:off x="1392366" y="2322029"/>
                <a:ext cx="36211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 rot="5400000">
                <a:off x="1180831" y="2322029"/>
                <a:ext cx="36211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92" name="Group 14"/>
            <p:cNvGrpSpPr>
              <a:grpSpLocks/>
            </p:cNvGrpSpPr>
            <p:nvPr/>
          </p:nvGrpSpPr>
          <p:grpSpPr bwMode="auto">
            <a:xfrm>
              <a:off x="2455037" y="3922215"/>
              <a:ext cx="831047" cy="364041"/>
              <a:chOff x="928662" y="2143116"/>
              <a:chExt cx="831047" cy="364041"/>
            </a:xfrm>
          </p:grpSpPr>
          <p:sp>
            <p:nvSpPr>
              <p:cNvPr id="283" name="Freeform 282"/>
              <p:cNvSpPr/>
              <p:nvPr/>
            </p:nvSpPr>
            <p:spPr>
              <a:xfrm>
                <a:off x="930686" y="2143515"/>
                <a:ext cx="829868" cy="362118"/>
              </a:xfrm>
              <a:custGeom>
                <a:avLst/>
                <a:gdLst>
                  <a:gd name="connsiteX0" fmla="*/ 0 w 1052187"/>
                  <a:gd name="connsiteY0" fmla="*/ 0 h 338203"/>
                  <a:gd name="connsiteX1" fmla="*/ 1052187 w 1052187"/>
                  <a:gd name="connsiteY1" fmla="*/ 0 h 338203"/>
                  <a:gd name="connsiteX2" fmla="*/ 1052187 w 1052187"/>
                  <a:gd name="connsiteY2" fmla="*/ 338203 h 338203"/>
                  <a:gd name="connsiteX3" fmla="*/ 0 w 1052187"/>
                  <a:gd name="connsiteY3" fmla="*/ 338203 h 338203"/>
                  <a:gd name="connsiteX4" fmla="*/ 0 w 1052187"/>
                  <a:gd name="connsiteY4" fmla="*/ 338203 h 338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2187" h="338203">
                    <a:moveTo>
                      <a:pt x="0" y="0"/>
                    </a:moveTo>
                    <a:lnTo>
                      <a:pt x="1052187" y="0"/>
                    </a:lnTo>
                    <a:lnTo>
                      <a:pt x="1052187" y="338203"/>
                    </a:lnTo>
                    <a:lnTo>
                      <a:pt x="0" y="338203"/>
                    </a:lnTo>
                    <a:lnTo>
                      <a:pt x="0" y="338203"/>
                    </a:lnTo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i-FI"/>
              </a:p>
            </p:txBody>
          </p:sp>
          <p:cxnSp>
            <p:nvCxnSpPr>
              <p:cNvPr id="284" name="Straight Connector 283"/>
              <p:cNvCxnSpPr/>
              <p:nvPr/>
            </p:nvCxnSpPr>
            <p:spPr>
              <a:xfrm rot="5400000">
                <a:off x="964392" y="2321344"/>
                <a:ext cx="3556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5400000">
                <a:off x="1395595" y="2321344"/>
                <a:ext cx="3556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5400000">
                <a:off x="1184060" y="2321344"/>
                <a:ext cx="3556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owchart: Manual Operation 140"/>
            <p:cNvSpPr/>
            <p:nvPr/>
          </p:nvSpPr>
          <p:spPr>
            <a:xfrm rot="16200000">
              <a:off x="5784929" y="2573205"/>
              <a:ext cx="1073423" cy="357982"/>
            </a:xfrm>
            <a:prstGeom prst="flowChartManualOperat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sp>
          <p:nvSpPr>
            <p:cNvPr id="142" name="Flowchart: Manual Operation 141"/>
            <p:cNvSpPr/>
            <p:nvPr/>
          </p:nvSpPr>
          <p:spPr>
            <a:xfrm rot="16200000">
              <a:off x="5784929" y="1286392"/>
              <a:ext cx="1073423" cy="357982"/>
            </a:xfrm>
            <a:prstGeom prst="flowChartManualOperat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sp>
          <p:nvSpPr>
            <p:cNvPr id="143" name="Flowchart: Manual Operation 142"/>
            <p:cNvSpPr/>
            <p:nvPr/>
          </p:nvSpPr>
          <p:spPr>
            <a:xfrm rot="16200000">
              <a:off x="5142190" y="5502488"/>
              <a:ext cx="1073423" cy="357982"/>
            </a:xfrm>
            <a:prstGeom prst="flowChartManualOperat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sp>
          <p:nvSpPr>
            <p:cNvPr id="144" name="Flowchart: Manual Operation 143"/>
            <p:cNvSpPr/>
            <p:nvPr/>
          </p:nvSpPr>
          <p:spPr>
            <a:xfrm rot="5400000" flipH="1">
              <a:off x="2140016" y="1286392"/>
              <a:ext cx="1073423" cy="357982"/>
            </a:xfrm>
            <a:prstGeom prst="flowChartManualOperat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cxnSp>
          <p:nvCxnSpPr>
            <p:cNvPr id="145" name="Straight Connector 144"/>
            <p:cNvCxnSpPr/>
            <p:nvPr/>
          </p:nvCxnSpPr>
          <p:spPr>
            <a:xfrm rot="10800000">
              <a:off x="6500634" y="2784526"/>
              <a:ext cx="228620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10800000">
              <a:off x="6500634" y="1497714"/>
              <a:ext cx="22862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Elbow Connector 146"/>
            <p:cNvCxnSpPr/>
            <p:nvPr/>
          </p:nvCxnSpPr>
          <p:spPr>
            <a:xfrm rot="16200000" flipH="1">
              <a:off x="5033912" y="3179893"/>
              <a:ext cx="3039210" cy="463753"/>
            </a:xfrm>
            <a:prstGeom prst="bentConnector3">
              <a:avLst>
                <a:gd name="adj1" fmla="val 712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Freeform 147"/>
            <p:cNvSpPr/>
            <p:nvPr/>
          </p:nvSpPr>
          <p:spPr>
            <a:xfrm>
              <a:off x="5141930" y="4931372"/>
              <a:ext cx="2489606" cy="853565"/>
            </a:xfrm>
            <a:custGeom>
              <a:avLst/>
              <a:gdLst>
                <a:gd name="connsiteX0" fmla="*/ 1949450 w 2489200"/>
                <a:gd name="connsiteY0" fmla="*/ 1079500 h 1079500"/>
                <a:gd name="connsiteX1" fmla="*/ 2489200 w 2489200"/>
                <a:gd name="connsiteY1" fmla="*/ 1079500 h 1079500"/>
                <a:gd name="connsiteX2" fmla="*/ 2482850 w 2489200"/>
                <a:gd name="connsiteY2" fmla="*/ 0 h 1079500"/>
                <a:gd name="connsiteX3" fmla="*/ 0 w 2489200"/>
                <a:gd name="connsiteY3" fmla="*/ 0 h 1079500"/>
                <a:gd name="connsiteX4" fmla="*/ 0 w 2489200"/>
                <a:gd name="connsiteY4" fmla="*/ 590550 h 1079500"/>
                <a:gd name="connsiteX5" fmla="*/ 355600 w 2489200"/>
                <a:gd name="connsiteY5" fmla="*/ 590550 h 1079500"/>
                <a:gd name="connsiteX6" fmla="*/ 349250 w 2489200"/>
                <a:gd name="connsiteY6" fmla="*/ 584200 h 107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9200" h="1079500">
                  <a:moveTo>
                    <a:pt x="1949450" y="1079500"/>
                  </a:moveTo>
                  <a:lnTo>
                    <a:pt x="2489200" y="1079500"/>
                  </a:lnTo>
                  <a:cubicBezTo>
                    <a:pt x="2487083" y="719667"/>
                    <a:pt x="2484967" y="359833"/>
                    <a:pt x="2482850" y="0"/>
                  </a:cubicBezTo>
                  <a:lnTo>
                    <a:pt x="0" y="0"/>
                  </a:lnTo>
                  <a:lnTo>
                    <a:pt x="0" y="590550"/>
                  </a:lnTo>
                  <a:lnTo>
                    <a:pt x="355600" y="590550"/>
                  </a:lnTo>
                  <a:lnTo>
                    <a:pt x="349250" y="58420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cxnSp>
          <p:nvCxnSpPr>
            <p:cNvPr id="149" name="Straight Connector 148"/>
            <p:cNvCxnSpPr/>
            <p:nvPr/>
          </p:nvCxnSpPr>
          <p:spPr>
            <a:xfrm rot="10800000">
              <a:off x="5866029" y="5784938"/>
              <a:ext cx="4230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Freeform 149"/>
            <p:cNvSpPr/>
            <p:nvPr/>
          </p:nvSpPr>
          <p:spPr>
            <a:xfrm>
              <a:off x="1497018" y="4000210"/>
              <a:ext cx="6687764" cy="2715890"/>
            </a:xfrm>
            <a:custGeom>
              <a:avLst/>
              <a:gdLst>
                <a:gd name="connsiteX0" fmla="*/ 5689600 w 5702300"/>
                <a:gd name="connsiteY0" fmla="*/ 0 h 2959100"/>
                <a:gd name="connsiteX1" fmla="*/ 5702300 w 5702300"/>
                <a:gd name="connsiteY1" fmla="*/ 2959100 h 2959100"/>
                <a:gd name="connsiteX2" fmla="*/ 0 w 5702300"/>
                <a:gd name="connsiteY2" fmla="*/ 2959100 h 2959100"/>
                <a:gd name="connsiteX3" fmla="*/ 0 w 5702300"/>
                <a:gd name="connsiteY3" fmla="*/ 1854200 h 2959100"/>
                <a:gd name="connsiteX4" fmla="*/ 596900 w 5702300"/>
                <a:gd name="connsiteY4" fmla="*/ 1854200 h 2959100"/>
                <a:gd name="connsiteX5" fmla="*/ 596900 w 5702300"/>
                <a:gd name="connsiteY5" fmla="*/ 1854200 h 295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02300" h="2959100">
                  <a:moveTo>
                    <a:pt x="5689600" y="0"/>
                  </a:moveTo>
                  <a:cubicBezTo>
                    <a:pt x="5693833" y="986367"/>
                    <a:pt x="5698067" y="1972733"/>
                    <a:pt x="5702300" y="2959100"/>
                  </a:cubicBezTo>
                  <a:lnTo>
                    <a:pt x="0" y="2959100"/>
                  </a:lnTo>
                  <a:lnTo>
                    <a:pt x="0" y="1854200"/>
                  </a:lnTo>
                  <a:lnTo>
                    <a:pt x="596900" y="1854200"/>
                  </a:lnTo>
                  <a:lnTo>
                    <a:pt x="596900" y="185420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sp>
          <p:nvSpPr>
            <p:cNvPr id="151" name="Oval 150"/>
            <p:cNvSpPr/>
            <p:nvPr/>
          </p:nvSpPr>
          <p:spPr>
            <a:xfrm>
              <a:off x="8144099" y="4058410"/>
              <a:ext cx="73226" cy="7112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cxnSp>
          <p:nvCxnSpPr>
            <p:cNvPr id="152" name="Straight Connector 151"/>
            <p:cNvCxnSpPr/>
            <p:nvPr/>
          </p:nvCxnSpPr>
          <p:spPr>
            <a:xfrm rot="5400000" flipH="1" flipV="1">
              <a:off x="2283683" y="2069991"/>
              <a:ext cx="17135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1602783" y="5034835"/>
              <a:ext cx="73226" cy="711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cxnSp>
          <p:nvCxnSpPr>
            <p:cNvPr id="154" name="Elbow Connector 153"/>
            <p:cNvCxnSpPr/>
            <p:nvPr/>
          </p:nvCxnSpPr>
          <p:spPr>
            <a:xfrm rot="5400000" flipH="1" flipV="1">
              <a:off x="2286943" y="2571112"/>
              <a:ext cx="2211510" cy="504430"/>
            </a:xfrm>
            <a:prstGeom prst="bentConnector3">
              <a:avLst>
                <a:gd name="adj1" fmla="val 1215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3604230" y="1678773"/>
              <a:ext cx="73226" cy="7112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cxnSp>
          <p:nvCxnSpPr>
            <p:cNvPr id="156" name="Elbow Connector 155"/>
            <p:cNvCxnSpPr>
              <a:endCxn id="287" idx="2"/>
            </p:cNvCxnSpPr>
            <p:nvPr/>
          </p:nvCxnSpPr>
          <p:spPr>
            <a:xfrm rot="10800000">
              <a:off x="3286930" y="3295374"/>
              <a:ext cx="2855721" cy="459113"/>
            </a:xfrm>
            <a:prstGeom prst="bentConnector3">
              <a:avLst>
                <a:gd name="adj1" fmla="val 396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rot="10800000" flipV="1">
              <a:off x="3286930" y="4258866"/>
              <a:ext cx="28557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rot="10800000" flipV="1">
              <a:off x="6500634" y="4071343"/>
              <a:ext cx="22862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Freeform 158"/>
            <p:cNvSpPr/>
            <p:nvPr/>
          </p:nvSpPr>
          <p:spPr>
            <a:xfrm>
              <a:off x="6329781" y="3178979"/>
              <a:ext cx="447476" cy="206925"/>
            </a:xfrm>
            <a:custGeom>
              <a:avLst/>
              <a:gdLst>
                <a:gd name="connsiteX0" fmla="*/ 0 w 450850"/>
                <a:gd name="connsiteY0" fmla="*/ 0 h 209550"/>
                <a:gd name="connsiteX1" fmla="*/ 0 w 450850"/>
                <a:gd name="connsiteY1" fmla="*/ 209550 h 209550"/>
                <a:gd name="connsiteX2" fmla="*/ 450850 w 450850"/>
                <a:gd name="connsiteY2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0850" h="209550">
                  <a:moveTo>
                    <a:pt x="0" y="0"/>
                  </a:moveTo>
                  <a:lnTo>
                    <a:pt x="0" y="209550"/>
                  </a:lnTo>
                  <a:lnTo>
                    <a:pt x="450850" y="20955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6329781" y="4472260"/>
              <a:ext cx="447476" cy="213389"/>
            </a:xfrm>
            <a:custGeom>
              <a:avLst/>
              <a:gdLst>
                <a:gd name="connsiteX0" fmla="*/ 0 w 450850"/>
                <a:gd name="connsiteY0" fmla="*/ 0 h 209550"/>
                <a:gd name="connsiteX1" fmla="*/ 0 w 450850"/>
                <a:gd name="connsiteY1" fmla="*/ 209550 h 209550"/>
                <a:gd name="connsiteX2" fmla="*/ 450850 w 450850"/>
                <a:gd name="connsiteY2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0850" h="209550">
                  <a:moveTo>
                    <a:pt x="0" y="0"/>
                  </a:moveTo>
                  <a:lnTo>
                    <a:pt x="0" y="209550"/>
                  </a:lnTo>
                  <a:lnTo>
                    <a:pt x="450850" y="20955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sp>
          <p:nvSpPr>
            <p:cNvPr id="161" name="Oval 160"/>
            <p:cNvSpPr/>
            <p:nvPr/>
          </p:nvSpPr>
          <p:spPr>
            <a:xfrm>
              <a:off x="6744713" y="3353570"/>
              <a:ext cx="73226" cy="711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sp>
          <p:nvSpPr>
            <p:cNvPr id="162" name="Oval 161"/>
            <p:cNvSpPr/>
            <p:nvPr/>
          </p:nvSpPr>
          <p:spPr>
            <a:xfrm>
              <a:off x="6744713" y="4646851"/>
              <a:ext cx="73226" cy="711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cxnSp>
          <p:nvCxnSpPr>
            <p:cNvPr id="163" name="Straight Connector 162"/>
            <p:cNvCxnSpPr/>
            <p:nvPr/>
          </p:nvCxnSpPr>
          <p:spPr>
            <a:xfrm rot="10800000" flipV="1">
              <a:off x="1130897" y="1465380"/>
              <a:ext cx="13668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Freeform 163"/>
            <p:cNvSpPr/>
            <p:nvPr/>
          </p:nvSpPr>
          <p:spPr>
            <a:xfrm>
              <a:off x="5141930" y="6127659"/>
              <a:ext cx="528835" cy="303919"/>
            </a:xfrm>
            <a:custGeom>
              <a:avLst/>
              <a:gdLst>
                <a:gd name="connsiteX0" fmla="*/ 0 w 1371600"/>
                <a:gd name="connsiteY0" fmla="*/ 285750 h 285750"/>
                <a:gd name="connsiteX1" fmla="*/ 1371600 w 1371600"/>
                <a:gd name="connsiteY1" fmla="*/ 285750 h 285750"/>
                <a:gd name="connsiteX2" fmla="*/ 1371600 w 1371600"/>
                <a:gd name="connsiteY2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285750">
                  <a:moveTo>
                    <a:pt x="0" y="285750"/>
                  </a:moveTo>
                  <a:lnTo>
                    <a:pt x="1371600" y="285750"/>
                  </a:lnTo>
                  <a:lnTo>
                    <a:pt x="1371600" y="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4702588" y="1206723"/>
              <a:ext cx="227807" cy="4688145"/>
            </a:xfrm>
            <a:custGeom>
              <a:avLst/>
              <a:gdLst>
                <a:gd name="connsiteX0" fmla="*/ 0 w 876300"/>
                <a:gd name="connsiteY0" fmla="*/ 0 h 4686300"/>
                <a:gd name="connsiteX1" fmla="*/ 0 w 876300"/>
                <a:gd name="connsiteY1" fmla="*/ 4686300 h 4686300"/>
                <a:gd name="connsiteX2" fmla="*/ 876300 w 876300"/>
                <a:gd name="connsiteY2" fmla="*/ 4686300 h 468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4686300">
                  <a:moveTo>
                    <a:pt x="0" y="0"/>
                  </a:moveTo>
                  <a:lnTo>
                    <a:pt x="0" y="4686300"/>
                  </a:lnTo>
                  <a:lnTo>
                    <a:pt x="876300" y="468630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sp>
          <p:nvSpPr>
            <p:cNvPr id="166" name="Oval 165"/>
            <p:cNvSpPr/>
            <p:nvPr/>
          </p:nvSpPr>
          <p:spPr>
            <a:xfrm>
              <a:off x="4670044" y="1180858"/>
              <a:ext cx="65088" cy="711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sp>
          <p:nvSpPr>
            <p:cNvPr id="167" name="Flowchart: Process 166"/>
            <p:cNvSpPr/>
            <p:nvPr/>
          </p:nvSpPr>
          <p:spPr>
            <a:xfrm>
              <a:off x="2147895" y="4789111"/>
              <a:ext cx="1497018" cy="1855860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grpSp>
          <p:nvGrpSpPr>
            <p:cNvPr id="15420" name="Group 73"/>
            <p:cNvGrpSpPr>
              <a:grpSpLocks/>
            </p:cNvGrpSpPr>
            <p:nvPr/>
          </p:nvGrpSpPr>
          <p:grpSpPr bwMode="auto">
            <a:xfrm>
              <a:off x="4929190" y="5715016"/>
              <a:ext cx="428628" cy="357190"/>
              <a:chOff x="4842543" y="5715016"/>
              <a:chExt cx="428628" cy="357190"/>
            </a:xfrm>
          </p:grpSpPr>
          <p:sp>
            <p:nvSpPr>
              <p:cNvPr id="281" name="Isosceles Triangle 280"/>
              <p:cNvSpPr/>
              <p:nvPr/>
            </p:nvSpPr>
            <p:spPr>
              <a:xfrm rot="5400000">
                <a:off x="4844914" y="5712643"/>
                <a:ext cx="355650" cy="357984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i-FI"/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5201732" y="5856071"/>
                <a:ext cx="73222" cy="7112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i-FI"/>
              </a:p>
            </p:txBody>
          </p:sp>
        </p:grpSp>
        <p:cxnSp>
          <p:nvCxnSpPr>
            <p:cNvPr id="169" name="Straight Connector 168"/>
            <p:cNvCxnSpPr>
              <a:endCxn id="179" idx="1"/>
            </p:cNvCxnSpPr>
            <p:nvPr/>
          </p:nvCxnSpPr>
          <p:spPr>
            <a:xfrm flipV="1">
              <a:off x="5361599" y="5888400"/>
              <a:ext cx="1383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Flowchart: Manual Operation 169"/>
            <p:cNvSpPr/>
            <p:nvPr/>
          </p:nvSpPr>
          <p:spPr>
            <a:xfrm rot="5400000" flipH="1">
              <a:off x="1077442" y="3927916"/>
              <a:ext cx="1066959" cy="357982"/>
            </a:xfrm>
            <a:prstGeom prst="flowChartManualOperat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>
              <a:off x="0" y="3069048"/>
              <a:ext cx="2497739" cy="64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10800000">
              <a:off x="146447" y="5073633"/>
              <a:ext cx="1855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 flipH="1" flipV="1">
              <a:off x="1391273" y="4821445"/>
              <a:ext cx="504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Freeform 173"/>
            <p:cNvSpPr/>
            <p:nvPr/>
          </p:nvSpPr>
          <p:spPr>
            <a:xfrm>
              <a:off x="2001448" y="1866297"/>
              <a:ext cx="634605" cy="3213805"/>
            </a:xfrm>
            <a:custGeom>
              <a:avLst/>
              <a:gdLst>
                <a:gd name="connsiteX0" fmla="*/ 0 w 1365662"/>
                <a:gd name="connsiteY0" fmla="*/ 3218213 h 3218213"/>
                <a:gd name="connsiteX1" fmla="*/ 0 w 1365662"/>
                <a:gd name="connsiteY1" fmla="*/ 475013 h 3218213"/>
                <a:gd name="connsiteX2" fmla="*/ 1365662 w 1365662"/>
                <a:gd name="connsiteY2" fmla="*/ 475013 h 3218213"/>
                <a:gd name="connsiteX3" fmla="*/ 1365662 w 1365662"/>
                <a:gd name="connsiteY3" fmla="*/ 0 h 321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662" h="3218213">
                  <a:moveTo>
                    <a:pt x="0" y="3218213"/>
                  </a:moveTo>
                  <a:lnTo>
                    <a:pt x="0" y="475013"/>
                  </a:lnTo>
                  <a:lnTo>
                    <a:pt x="1365662" y="475013"/>
                  </a:lnTo>
                  <a:lnTo>
                    <a:pt x="1365662" y="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rot="10800000">
              <a:off x="2855721" y="1213192"/>
              <a:ext cx="32869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rot="10800000">
              <a:off x="2855721" y="1717571"/>
              <a:ext cx="32869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3107939" y="1174393"/>
              <a:ext cx="65088" cy="7112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sp>
          <p:nvSpPr>
            <p:cNvPr id="178" name="Freeform 177"/>
            <p:cNvSpPr/>
            <p:nvPr/>
          </p:nvSpPr>
          <p:spPr>
            <a:xfrm>
              <a:off x="5426687" y="5358155"/>
              <a:ext cx="73226" cy="84065"/>
            </a:xfrm>
            <a:custGeom>
              <a:avLst/>
              <a:gdLst>
                <a:gd name="connsiteX0" fmla="*/ 0 w 99060"/>
                <a:gd name="connsiteY0" fmla="*/ 0 h 228600"/>
                <a:gd name="connsiteX1" fmla="*/ 99060 w 99060"/>
                <a:gd name="connsiteY1" fmla="*/ 121920 h 228600"/>
                <a:gd name="connsiteX2" fmla="*/ 7620 w 99060"/>
                <a:gd name="connsiteY2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" h="228600">
                  <a:moveTo>
                    <a:pt x="0" y="0"/>
                  </a:moveTo>
                  <a:lnTo>
                    <a:pt x="99060" y="121920"/>
                  </a:lnTo>
                  <a:lnTo>
                    <a:pt x="7620" y="22860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sp>
          <p:nvSpPr>
            <p:cNvPr id="179" name="Freeform 178"/>
            <p:cNvSpPr/>
            <p:nvPr/>
          </p:nvSpPr>
          <p:spPr>
            <a:xfrm>
              <a:off x="5434825" y="5843137"/>
              <a:ext cx="65088" cy="84061"/>
            </a:xfrm>
            <a:custGeom>
              <a:avLst/>
              <a:gdLst>
                <a:gd name="connsiteX0" fmla="*/ 0 w 99060"/>
                <a:gd name="connsiteY0" fmla="*/ 0 h 228600"/>
                <a:gd name="connsiteX1" fmla="*/ 99060 w 99060"/>
                <a:gd name="connsiteY1" fmla="*/ 121920 h 228600"/>
                <a:gd name="connsiteX2" fmla="*/ 7620 w 99060"/>
                <a:gd name="connsiteY2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" h="228600">
                  <a:moveTo>
                    <a:pt x="0" y="0"/>
                  </a:moveTo>
                  <a:lnTo>
                    <a:pt x="99060" y="121920"/>
                  </a:lnTo>
                  <a:lnTo>
                    <a:pt x="7620" y="22860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cxnSp>
          <p:nvCxnSpPr>
            <p:cNvPr id="180" name="Elbow Connector 179"/>
            <p:cNvCxnSpPr/>
            <p:nvPr/>
          </p:nvCxnSpPr>
          <p:spPr>
            <a:xfrm flipV="1">
              <a:off x="3286930" y="2428876"/>
              <a:ext cx="2855721" cy="640172"/>
            </a:xfrm>
            <a:prstGeom prst="bentConnector3">
              <a:avLst>
                <a:gd name="adj1" fmla="val 60222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Elbow Connector 261"/>
            <p:cNvCxnSpPr/>
            <p:nvPr/>
          </p:nvCxnSpPr>
          <p:spPr>
            <a:xfrm flipV="1">
              <a:off x="3286930" y="2972054"/>
              <a:ext cx="2855721" cy="1099289"/>
            </a:xfrm>
            <a:prstGeom prst="bentConnector3">
              <a:avLst>
                <a:gd name="adj1" fmla="val 76889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Flowchart: Stored Data 262"/>
            <p:cNvSpPr/>
            <p:nvPr/>
          </p:nvSpPr>
          <p:spPr>
            <a:xfrm rot="10800000">
              <a:off x="4718860" y="6218189"/>
              <a:ext cx="423070" cy="426783"/>
            </a:xfrm>
            <a:prstGeom prst="flowChartOnlineStorag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sp>
          <p:nvSpPr>
            <p:cNvPr id="264" name="Flowchart: Delay 263"/>
            <p:cNvSpPr/>
            <p:nvPr/>
          </p:nvSpPr>
          <p:spPr>
            <a:xfrm>
              <a:off x="4141204" y="5571548"/>
              <a:ext cx="357982" cy="426783"/>
            </a:xfrm>
            <a:prstGeom prst="flowChartDelay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sp>
          <p:nvSpPr>
            <p:cNvPr id="265" name="Flowchart: Delay 264"/>
            <p:cNvSpPr/>
            <p:nvPr/>
          </p:nvSpPr>
          <p:spPr>
            <a:xfrm>
              <a:off x="4067983" y="6140592"/>
              <a:ext cx="357982" cy="433247"/>
            </a:xfrm>
            <a:prstGeom prst="flowChartDelay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cxnSp>
          <p:nvCxnSpPr>
            <p:cNvPr id="266" name="Straight Connector 265"/>
            <p:cNvCxnSpPr/>
            <p:nvPr/>
          </p:nvCxnSpPr>
          <p:spPr>
            <a:xfrm rot="10800000">
              <a:off x="3644913" y="5856070"/>
              <a:ext cx="496291" cy="64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0800000">
              <a:off x="3644913" y="6431578"/>
              <a:ext cx="4230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Freeform 267"/>
            <p:cNvSpPr/>
            <p:nvPr/>
          </p:nvSpPr>
          <p:spPr>
            <a:xfrm>
              <a:off x="4499186" y="5778473"/>
              <a:ext cx="268489" cy="530245"/>
            </a:xfrm>
            <a:custGeom>
              <a:avLst/>
              <a:gdLst>
                <a:gd name="connsiteX0" fmla="*/ 0 w 266700"/>
                <a:gd name="connsiteY0" fmla="*/ 0 h 533400"/>
                <a:gd name="connsiteX1" fmla="*/ 82550 w 266700"/>
                <a:gd name="connsiteY1" fmla="*/ 0 h 533400"/>
                <a:gd name="connsiteX2" fmla="*/ 88900 w 266700"/>
                <a:gd name="connsiteY2" fmla="*/ 533400 h 533400"/>
                <a:gd name="connsiteX3" fmla="*/ 266700 w 266700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533400">
                  <a:moveTo>
                    <a:pt x="0" y="0"/>
                  </a:moveTo>
                  <a:lnTo>
                    <a:pt x="82550" y="0"/>
                  </a:lnTo>
                  <a:cubicBezTo>
                    <a:pt x="84667" y="177800"/>
                    <a:pt x="86783" y="355600"/>
                    <a:pt x="88900" y="533400"/>
                  </a:cubicBezTo>
                  <a:lnTo>
                    <a:pt x="266700" y="53340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cxnSp>
          <p:nvCxnSpPr>
            <p:cNvPr id="269" name="Elbow Connector 268"/>
            <p:cNvCxnSpPr>
              <a:endCxn id="265" idx="3"/>
            </p:cNvCxnSpPr>
            <p:nvPr/>
          </p:nvCxnSpPr>
          <p:spPr>
            <a:xfrm rot="10800000">
              <a:off x="4425965" y="6360450"/>
              <a:ext cx="357982" cy="213389"/>
            </a:xfrm>
            <a:prstGeom prst="bentConnector3">
              <a:avLst>
                <a:gd name="adj1" fmla="val 6955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Freeform 269"/>
            <p:cNvSpPr/>
            <p:nvPr/>
          </p:nvSpPr>
          <p:spPr>
            <a:xfrm>
              <a:off x="3807632" y="5694408"/>
              <a:ext cx="317300" cy="1015228"/>
            </a:xfrm>
            <a:custGeom>
              <a:avLst/>
              <a:gdLst>
                <a:gd name="connsiteX0" fmla="*/ 317500 w 317500"/>
                <a:gd name="connsiteY0" fmla="*/ 0 h 1016000"/>
                <a:gd name="connsiteX1" fmla="*/ 0 w 317500"/>
                <a:gd name="connsiteY1" fmla="*/ 0 h 1016000"/>
                <a:gd name="connsiteX2" fmla="*/ 0 w 317500"/>
                <a:gd name="connsiteY2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1016000">
                  <a:moveTo>
                    <a:pt x="317500" y="0"/>
                  </a:moveTo>
                  <a:lnTo>
                    <a:pt x="0" y="0"/>
                  </a:lnTo>
                  <a:lnTo>
                    <a:pt x="0" y="101600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cxnSp>
          <p:nvCxnSpPr>
            <p:cNvPr id="271" name="Straight Connector 270"/>
            <p:cNvCxnSpPr/>
            <p:nvPr/>
          </p:nvCxnSpPr>
          <p:spPr>
            <a:xfrm>
              <a:off x="3807632" y="6218189"/>
              <a:ext cx="1871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Oval 271"/>
            <p:cNvSpPr/>
            <p:nvPr/>
          </p:nvSpPr>
          <p:spPr>
            <a:xfrm>
              <a:off x="3775088" y="6185855"/>
              <a:ext cx="73221" cy="711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sp>
          <p:nvSpPr>
            <p:cNvPr id="273" name="Oval 272"/>
            <p:cNvSpPr/>
            <p:nvPr/>
          </p:nvSpPr>
          <p:spPr>
            <a:xfrm>
              <a:off x="3775088" y="6677302"/>
              <a:ext cx="65088" cy="711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sp>
          <p:nvSpPr>
            <p:cNvPr id="274" name="Oval 273"/>
            <p:cNvSpPr/>
            <p:nvPr/>
          </p:nvSpPr>
          <p:spPr>
            <a:xfrm>
              <a:off x="4002895" y="6185855"/>
              <a:ext cx="65088" cy="71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cxnSp>
          <p:nvCxnSpPr>
            <p:cNvPr id="275" name="Straight Connector 274"/>
            <p:cNvCxnSpPr/>
            <p:nvPr/>
          </p:nvCxnSpPr>
          <p:spPr>
            <a:xfrm rot="5400000">
              <a:off x="1750636" y="3537863"/>
              <a:ext cx="924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2212983" y="4000210"/>
              <a:ext cx="2847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>
              <a:off x="2180439" y="3043182"/>
              <a:ext cx="73221" cy="711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i-FI"/>
            </a:p>
          </p:txBody>
        </p:sp>
        <p:cxnSp>
          <p:nvCxnSpPr>
            <p:cNvPr id="278" name="Straight Arrow Connector 277"/>
            <p:cNvCxnSpPr/>
            <p:nvPr/>
          </p:nvCxnSpPr>
          <p:spPr>
            <a:xfrm>
              <a:off x="73221" y="4142471"/>
              <a:ext cx="13587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Elbow Connector 278"/>
            <p:cNvCxnSpPr/>
            <p:nvPr/>
          </p:nvCxnSpPr>
          <p:spPr>
            <a:xfrm flipV="1">
              <a:off x="1716686" y="3288906"/>
              <a:ext cx="781053" cy="569044"/>
            </a:xfrm>
            <a:prstGeom prst="bentConnector3">
              <a:avLst>
                <a:gd name="adj1" fmla="val 2128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Elbow Connector 279"/>
            <p:cNvCxnSpPr/>
            <p:nvPr/>
          </p:nvCxnSpPr>
          <p:spPr>
            <a:xfrm flipV="1">
              <a:off x="1789912" y="4284732"/>
              <a:ext cx="707826" cy="711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101</Words>
  <Application>Microsoft Office PowerPoint</Application>
  <PresentationFormat>On-screen Show (4:3)</PresentationFormat>
  <Paragraphs>51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Changes to ring network router to enable two channels</vt:lpstr>
      <vt:lpstr>Slide 2</vt:lpstr>
      <vt:lpstr>Slide 3</vt:lpstr>
      <vt:lpstr>Slide 4</vt:lpstr>
    </vt:vector>
  </TitlesOfParts>
  <Company>Tampere University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48</cp:revision>
  <dcterms:created xsi:type="dcterms:W3CDTF">2009-03-26T11:30:11Z</dcterms:created>
  <dcterms:modified xsi:type="dcterms:W3CDTF">2010-01-15T07:47:26Z</dcterms:modified>
</cp:coreProperties>
</file>