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98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Muokkaa alaotsikon perustyyliä napsautt.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7.10.2011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7.10.2011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7.10.2011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7.10.2011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7.10.2011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7.10.2011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7.10.2011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7.10.2011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7.10.2011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7.10.2011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7.10.2011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673EE-4041-492F-BA0E-2F18D990949A}" type="datetimeFigureOut">
              <a:rPr lang="fi-FI" smtClean="0"/>
              <a:pPr/>
              <a:t>7.10.2011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smtClean="0"/>
              <a:t>Simultaneous addr+data (sad) testbench for HIBI v.3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smtClean="0"/>
              <a:t>Lasse Lehtonen, Erno Salminen</a:t>
            </a:r>
          </a:p>
          <a:p>
            <a:r>
              <a:rPr lang="fi-FI" smtClean="0"/>
              <a:t>Tampere University of Technology</a:t>
            </a:r>
          </a:p>
          <a:p>
            <a:r>
              <a:rPr lang="fi-FI" smtClean="0"/>
              <a:t>October 2011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Overview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i-FI" smtClean="0"/>
              <a:t>Allows testing new features that were added to version 3 of HIBI</a:t>
            </a:r>
          </a:p>
          <a:p>
            <a:pPr lvl="1"/>
            <a:r>
              <a:rPr lang="fi-FI" smtClean="0"/>
              <a:t>Addr transmittedsimultaneously with data (sad)</a:t>
            </a:r>
          </a:p>
          <a:p>
            <a:pPr lvl="1"/>
            <a:r>
              <a:rPr lang="fi-FI" smtClean="0"/>
              <a:t>New commands, e.g. exclusive access</a:t>
            </a:r>
          </a:p>
          <a:p>
            <a:pPr lvl="1"/>
            <a:r>
              <a:rPr lang="fi-FI" smtClean="0"/>
              <a:t>Supports HIBI interface revisions r3 and r4</a:t>
            </a:r>
          </a:p>
          <a:p>
            <a:r>
              <a:rPr lang="fi-FI" smtClean="0"/>
              <a:t>Tests are written in SystemC (abbreviated </a:t>
            </a:r>
            <a:r>
              <a:rPr lang="fi-FI" i="1" smtClean="0"/>
              <a:t>sc</a:t>
            </a:r>
            <a:r>
              <a:rPr lang="fi-FI" smtClean="0"/>
              <a:t>)</a:t>
            </a:r>
          </a:p>
          <a:p>
            <a:r>
              <a:rPr lang="fi-FI" smtClean="0"/>
              <a:t>HIBI is implemented in VHDL</a:t>
            </a:r>
          </a:p>
          <a:p>
            <a:r>
              <a:rPr lang="fi-FI" smtClean="0"/>
              <a:t>Mixed-language simulation needs Modelsim SE version</a:t>
            </a:r>
          </a:p>
          <a:p>
            <a:r>
              <a:rPr lang="fi-FI" smtClean="0"/>
              <a:t>Compile everything with script </a:t>
            </a:r>
            <a:r>
              <a:rPr lang="fi-FI" i="1" smtClean="0"/>
              <a:t>compile.sh</a:t>
            </a:r>
          </a:p>
          <a:p>
            <a:pPr lvl="1"/>
            <a:r>
              <a:rPr lang="fi-FI" smtClean="0"/>
              <a:t>It will print out the appropriate simulation command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ounded Rectangle 103"/>
          <p:cNvSpPr/>
          <p:nvPr/>
        </p:nvSpPr>
        <p:spPr>
          <a:xfrm>
            <a:off x="215516" y="1340768"/>
            <a:ext cx="8244916" cy="4968552"/>
          </a:xfrm>
          <a:prstGeom prst="roundRect">
            <a:avLst>
              <a:gd name="adj" fmla="val 466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1400" smtClean="0">
                <a:solidFill>
                  <a:schemeClr val="tx1"/>
                </a:solidFill>
              </a:rPr>
              <a:t>sc_main()</a:t>
            </a:r>
            <a:endParaRPr lang="en-US" sz="1400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Structure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716016" y="1916832"/>
            <a:ext cx="3600400" cy="42484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1400" smtClean="0">
                <a:solidFill>
                  <a:schemeClr val="tx1"/>
                </a:solidFill>
              </a:rPr>
              <a:t>TopLevel topLevel(…)</a:t>
            </a:r>
            <a:endParaRPr lang="en-US" sz="140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9532" y="2636912"/>
            <a:ext cx="4248472" cy="3528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1400" smtClean="0">
                <a:solidFill>
                  <a:schemeClr val="tx1"/>
                </a:solidFill>
              </a:rPr>
              <a:t>Stimuli stimuli(…)</a:t>
            </a:r>
            <a:endParaRPr lang="en-US" sz="140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60032" y="2492896"/>
            <a:ext cx="3384376" cy="3528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1400" smtClean="0"/>
              <a:t>hibiv3_r3 (or hibiv3_r4)</a:t>
            </a:r>
            <a:endParaRPr lang="en-US" sz="1400" smtClean="0"/>
          </a:p>
        </p:txBody>
      </p:sp>
      <p:sp>
        <p:nvSpPr>
          <p:cNvPr id="8" name="Rectangle 7"/>
          <p:cNvSpPr/>
          <p:nvPr/>
        </p:nvSpPr>
        <p:spPr>
          <a:xfrm>
            <a:off x="5004048" y="3176972"/>
            <a:ext cx="13681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1400" smtClean="0"/>
              <a:t>wrapper_r*</a:t>
            </a:r>
            <a:endParaRPr lang="en-US" sz="1400" smtClean="0"/>
          </a:p>
        </p:txBody>
      </p:sp>
      <p:sp>
        <p:nvSpPr>
          <p:cNvPr id="9" name="Rectangle 8"/>
          <p:cNvSpPr/>
          <p:nvPr/>
        </p:nvSpPr>
        <p:spPr>
          <a:xfrm>
            <a:off x="5004048" y="3877724"/>
            <a:ext cx="13681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1400" smtClean="0"/>
              <a:t>wrapper_r*</a:t>
            </a:r>
            <a:endParaRPr lang="en-US" sz="1400" smtClean="0"/>
          </a:p>
        </p:txBody>
      </p:sp>
      <p:cxnSp>
        <p:nvCxnSpPr>
          <p:cNvPr id="14" name="Shape 11"/>
          <p:cNvCxnSpPr>
            <a:stCxn id="9" idx="3"/>
            <a:endCxn id="8" idx="3"/>
          </p:cNvCxnSpPr>
          <p:nvPr/>
        </p:nvCxnSpPr>
        <p:spPr>
          <a:xfrm flipV="1">
            <a:off x="6372200" y="3392996"/>
            <a:ext cx="12700" cy="700752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5400000">
            <a:off x="5538721" y="3607485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smtClean="0">
                <a:solidFill>
                  <a:schemeClr val="bg1"/>
                </a:solidFill>
              </a:rPr>
              <a:t>…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004048" y="4381780"/>
            <a:ext cx="13681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1400" smtClean="0"/>
              <a:t>wrapper_r*</a:t>
            </a:r>
            <a:endParaRPr lang="en-US" sz="1400" smtClean="0"/>
          </a:p>
        </p:txBody>
      </p:sp>
      <p:sp>
        <p:nvSpPr>
          <p:cNvPr id="26" name="Rectangle 25"/>
          <p:cNvSpPr/>
          <p:nvPr/>
        </p:nvSpPr>
        <p:spPr>
          <a:xfrm>
            <a:off x="5040052" y="5101860"/>
            <a:ext cx="13681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1400" smtClean="0"/>
              <a:t>wrapper_r*</a:t>
            </a:r>
            <a:endParaRPr lang="en-US" sz="1400" smtClean="0"/>
          </a:p>
        </p:txBody>
      </p:sp>
      <p:cxnSp>
        <p:nvCxnSpPr>
          <p:cNvPr id="28" name="Shape 11"/>
          <p:cNvCxnSpPr>
            <a:stCxn id="26" idx="3"/>
            <a:endCxn id="25" idx="3"/>
          </p:cNvCxnSpPr>
          <p:nvPr/>
        </p:nvCxnSpPr>
        <p:spPr>
          <a:xfrm flipH="1" flipV="1">
            <a:off x="6372200" y="4597804"/>
            <a:ext cx="36004" cy="720080"/>
          </a:xfrm>
          <a:prstGeom prst="bentConnector3">
            <a:avLst>
              <a:gd name="adj1" fmla="val -63492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5400000">
            <a:off x="5538721" y="4831621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smtClean="0">
                <a:solidFill>
                  <a:schemeClr val="bg1"/>
                </a:solidFill>
              </a:rPr>
              <a:t>…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 rot="5400000">
            <a:off x="7329628" y="5623709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smtClean="0">
                <a:solidFill>
                  <a:schemeClr val="bg1"/>
                </a:solidFill>
              </a:rPr>
              <a:t>…</a:t>
            </a:r>
            <a:endParaRPr lang="en-US" sz="1400">
              <a:solidFill>
                <a:schemeClr val="bg1"/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7416316" y="3661700"/>
            <a:ext cx="0" cy="20162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588224" y="3661700"/>
            <a:ext cx="8280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624228" y="4993848"/>
            <a:ext cx="792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503548" y="3717032"/>
            <a:ext cx="3888432" cy="16921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1400" smtClean="0">
                <a:solidFill>
                  <a:schemeClr val="tx1"/>
                </a:solidFill>
              </a:rPr>
              <a:t>agent</a:t>
            </a:r>
            <a:endParaRPr lang="en-US" sz="1400" smtClean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663788" y="5625244"/>
            <a:ext cx="1800200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1400" smtClean="0">
                <a:solidFill>
                  <a:schemeClr val="tx1"/>
                </a:solidFill>
              </a:rPr>
              <a:t>agent</a:t>
            </a:r>
            <a:endParaRPr lang="en-US" sz="1400" smtClean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 rot="5400000">
            <a:off x="3378481" y="5391009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smtClean="0"/>
              <a:t>…</a:t>
            </a:r>
            <a:endParaRPr lang="en-US" sz="1400"/>
          </a:p>
        </p:txBody>
      </p:sp>
      <p:cxnSp>
        <p:nvCxnSpPr>
          <p:cNvPr id="64" name="Straight Connector 63"/>
          <p:cNvCxnSpPr>
            <a:stCxn id="73" idx="6"/>
            <a:endCxn id="8" idx="1"/>
          </p:cNvCxnSpPr>
          <p:nvPr/>
        </p:nvCxnSpPr>
        <p:spPr>
          <a:xfrm flipV="1">
            <a:off x="4319972" y="3392996"/>
            <a:ext cx="684076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5" idx="3"/>
          </p:cNvCxnSpPr>
          <p:nvPr/>
        </p:nvCxnSpPr>
        <p:spPr>
          <a:xfrm flipV="1">
            <a:off x="4463988" y="5337212"/>
            <a:ext cx="576064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768244" y="3877724"/>
            <a:ext cx="13681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1400" smtClean="0"/>
              <a:t>bridge</a:t>
            </a:r>
            <a:endParaRPr lang="en-US" sz="1400" smtClean="0"/>
          </a:p>
        </p:txBody>
      </p:sp>
      <p:sp>
        <p:nvSpPr>
          <p:cNvPr id="32" name="Rectangle 31"/>
          <p:cNvSpPr/>
          <p:nvPr/>
        </p:nvSpPr>
        <p:spPr>
          <a:xfrm>
            <a:off x="6768244" y="5065856"/>
            <a:ext cx="13681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1400" smtClean="0"/>
              <a:t>bridge</a:t>
            </a:r>
            <a:endParaRPr lang="en-US" sz="1400" smtClean="0"/>
          </a:p>
        </p:txBody>
      </p:sp>
      <p:sp>
        <p:nvSpPr>
          <p:cNvPr id="73" name="Oval 72"/>
          <p:cNvSpPr/>
          <p:nvPr/>
        </p:nvSpPr>
        <p:spPr>
          <a:xfrm>
            <a:off x="2987824" y="3969060"/>
            <a:ext cx="1332148" cy="2880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fi-FI" sz="1400" smtClean="0">
                <a:solidFill>
                  <a:schemeClr val="tx1"/>
                </a:solidFill>
              </a:rPr>
              <a:t>sender</a:t>
            </a:r>
            <a:endParaRPr lang="en-US" sz="1400" smtClean="0">
              <a:solidFill>
                <a:schemeClr val="tx1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2987824" y="4833156"/>
            <a:ext cx="1332148" cy="2880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fi-FI" sz="1400" smtClean="0">
                <a:solidFill>
                  <a:schemeClr val="tx1"/>
                </a:solidFill>
              </a:rPr>
              <a:t>receiver</a:t>
            </a:r>
            <a:endParaRPr lang="en-US" sz="1400" smtClean="0">
              <a:solidFill>
                <a:schemeClr val="tx1"/>
              </a:solidFill>
            </a:endParaRPr>
          </a:p>
        </p:txBody>
      </p:sp>
      <p:sp>
        <p:nvSpPr>
          <p:cNvPr id="75" name="Freeform 74"/>
          <p:cNvSpPr/>
          <p:nvPr/>
        </p:nvSpPr>
        <p:spPr>
          <a:xfrm>
            <a:off x="4067944" y="3969060"/>
            <a:ext cx="108012" cy="252028"/>
          </a:xfrm>
          <a:custGeom>
            <a:avLst/>
            <a:gdLst>
              <a:gd name="connsiteX0" fmla="*/ 106680 w 182880"/>
              <a:gd name="connsiteY0" fmla="*/ 0 h 415132"/>
              <a:gd name="connsiteX1" fmla="*/ 15240 w 182880"/>
              <a:gd name="connsiteY1" fmla="*/ 68580 h 415132"/>
              <a:gd name="connsiteX2" fmla="*/ 0 w 182880"/>
              <a:gd name="connsiteY2" fmla="*/ 114300 h 415132"/>
              <a:gd name="connsiteX3" fmla="*/ 15240 w 182880"/>
              <a:gd name="connsiteY3" fmla="*/ 137160 h 415132"/>
              <a:gd name="connsiteX4" fmla="*/ 53340 w 182880"/>
              <a:gd name="connsiteY4" fmla="*/ 144780 h 415132"/>
              <a:gd name="connsiteX5" fmla="*/ 167640 w 182880"/>
              <a:gd name="connsiteY5" fmla="*/ 152400 h 415132"/>
              <a:gd name="connsiteX6" fmla="*/ 83820 w 182880"/>
              <a:gd name="connsiteY6" fmla="*/ 243840 h 415132"/>
              <a:gd name="connsiteX7" fmla="*/ 106680 w 182880"/>
              <a:gd name="connsiteY7" fmla="*/ 259080 h 415132"/>
              <a:gd name="connsiteX8" fmla="*/ 137160 w 182880"/>
              <a:gd name="connsiteY8" fmla="*/ 266700 h 415132"/>
              <a:gd name="connsiteX9" fmla="*/ 160020 w 182880"/>
              <a:gd name="connsiteY9" fmla="*/ 274320 h 415132"/>
              <a:gd name="connsiteX10" fmla="*/ 182880 w 182880"/>
              <a:gd name="connsiteY10" fmla="*/ 304800 h 415132"/>
              <a:gd name="connsiteX11" fmla="*/ 129540 w 182880"/>
              <a:gd name="connsiteY11" fmla="*/ 350520 h 415132"/>
              <a:gd name="connsiteX12" fmla="*/ 114300 w 182880"/>
              <a:gd name="connsiteY12" fmla="*/ 373380 h 415132"/>
              <a:gd name="connsiteX13" fmla="*/ 129540 w 182880"/>
              <a:gd name="connsiteY13" fmla="*/ 403860 h 415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82880" h="415132">
                <a:moveTo>
                  <a:pt x="106680" y="0"/>
                </a:moveTo>
                <a:cubicBezTo>
                  <a:pt x="76200" y="22860"/>
                  <a:pt x="41236" y="40727"/>
                  <a:pt x="15240" y="68580"/>
                </a:cubicBezTo>
                <a:cubicBezTo>
                  <a:pt x="4279" y="80324"/>
                  <a:pt x="0" y="114300"/>
                  <a:pt x="0" y="114300"/>
                </a:cubicBezTo>
                <a:cubicBezTo>
                  <a:pt x="5080" y="121920"/>
                  <a:pt x="7289" y="132616"/>
                  <a:pt x="15240" y="137160"/>
                </a:cubicBezTo>
                <a:cubicBezTo>
                  <a:pt x="26485" y="143586"/>
                  <a:pt x="40453" y="143491"/>
                  <a:pt x="53340" y="144780"/>
                </a:cubicBezTo>
                <a:cubicBezTo>
                  <a:pt x="91335" y="148580"/>
                  <a:pt x="129540" y="149860"/>
                  <a:pt x="167640" y="152400"/>
                </a:cubicBezTo>
                <a:cubicBezTo>
                  <a:pt x="102800" y="217240"/>
                  <a:pt x="130008" y="186105"/>
                  <a:pt x="83820" y="243840"/>
                </a:cubicBezTo>
                <a:cubicBezTo>
                  <a:pt x="91440" y="248920"/>
                  <a:pt x="98262" y="255472"/>
                  <a:pt x="106680" y="259080"/>
                </a:cubicBezTo>
                <a:cubicBezTo>
                  <a:pt x="116306" y="263205"/>
                  <a:pt x="127090" y="263823"/>
                  <a:pt x="137160" y="266700"/>
                </a:cubicBezTo>
                <a:cubicBezTo>
                  <a:pt x="144883" y="268907"/>
                  <a:pt x="152400" y="271780"/>
                  <a:pt x="160020" y="274320"/>
                </a:cubicBezTo>
                <a:cubicBezTo>
                  <a:pt x="167640" y="284480"/>
                  <a:pt x="182880" y="292100"/>
                  <a:pt x="182880" y="304800"/>
                </a:cubicBezTo>
                <a:cubicBezTo>
                  <a:pt x="182880" y="329530"/>
                  <a:pt x="144837" y="342872"/>
                  <a:pt x="129540" y="350520"/>
                </a:cubicBezTo>
                <a:cubicBezTo>
                  <a:pt x="124460" y="358140"/>
                  <a:pt x="121192" y="367349"/>
                  <a:pt x="114300" y="373380"/>
                </a:cubicBezTo>
                <a:cubicBezTo>
                  <a:pt x="66584" y="415132"/>
                  <a:pt x="33721" y="403860"/>
                  <a:pt x="129540" y="403860"/>
                </a:cubicBezTo>
              </a:path>
            </a:pathLst>
          </a:cu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6" name="Freeform 75"/>
          <p:cNvSpPr/>
          <p:nvPr/>
        </p:nvSpPr>
        <p:spPr>
          <a:xfrm>
            <a:off x="4067944" y="4833156"/>
            <a:ext cx="108012" cy="252028"/>
          </a:xfrm>
          <a:custGeom>
            <a:avLst/>
            <a:gdLst>
              <a:gd name="connsiteX0" fmla="*/ 106680 w 182880"/>
              <a:gd name="connsiteY0" fmla="*/ 0 h 415132"/>
              <a:gd name="connsiteX1" fmla="*/ 15240 w 182880"/>
              <a:gd name="connsiteY1" fmla="*/ 68580 h 415132"/>
              <a:gd name="connsiteX2" fmla="*/ 0 w 182880"/>
              <a:gd name="connsiteY2" fmla="*/ 114300 h 415132"/>
              <a:gd name="connsiteX3" fmla="*/ 15240 w 182880"/>
              <a:gd name="connsiteY3" fmla="*/ 137160 h 415132"/>
              <a:gd name="connsiteX4" fmla="*/ 53340 w 182880"/>
              <a:gd name="connsiteY4" fmla="*/ 144780 h 415132"/>
              <a:gd name="connsiteX5" fmla="*/ 167640 w 182880"/>
              <a:gd name="connsiteY5" fmla="*/ 152400 h 415132"/>
              <a:gd name="connsiteX6" fmla="*/ 83820 w 182880"/>
              <a:gd name="connsiteY6" fmla="*/ 243840 h 415132"/>
              <a:gd name="connsiteX7" fmla="*/ 106680 w 182880"/>
              <a:gd name="connsiteY7" fmla="*/ 259080 h 415132"/>
              <a:gd name="connsiteX8" fmla="*/ 137160 w 182880"/>
              <a:gd name="connsiteY8" fmla="*/ 266700 h 415132"/>
              <a:gd name="connsiteX9" fmla="*/ 160020 w 182880"/>
              <a:gd name="connsiteY9" fmla="*/ 274320 h 415132"/>
              <a:gd name="connsiteX10" fmla="*/ 182880 w 182880"/>
              <a:gd name="connsiteY10" fmla="*/ 304800 h 415132"/>
              <a:gd name="connsiteX11" fmla="*/ 129540 w 182880"/>
              <a:gd name="connsiteY11" fmla="*/ 350520 h 415132"/>
              <a:gd name="connsiteX12" fmla="*/ 114300 w 182880"/>
              <a:gd name="connsiteY12" fmla="*/ 373380 h 415132"/>
              <a:gd name="connsiteX13" fmla="*/ 129540 w 182880"/>
              <a:gd name="connsiteY13" fmla="*/ 403860 h 415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82880" h="415132">
                <a:moveTo>
                  <a:pt x="106680" y="0"/>
                </a:moveTo>
                <a:cubicBezTo>
                  <a:pt x="76200" y="22860"/>
                  <a:pt x="41236" y="40727"/>
                  <a:pt x="15240" y="68580"/>
                </a:cubicBezTo>
                <a:cubicBezTo>
                  <a:pt x="4279" y="80324"/>
                  <a:pt x="0" y="114300"/>
                  <a:pt x="0" y="114300"/>
                </a:cubicBezTo>
                <a:cubicBezTo>
                  <a:pt x="5080" y="121920"/>
                  <a:pt x="7289" y="132616"/>
                  <a:pt x="15240" y="137160"/>
                </a:cubicBezTo>
                <a:cubicBezTo>
                  <a:pt x="26485" y="143586"/>
                  <a:pt x="40453" y="143491"/>
                  <a:pt x="53340" y="144780"/>
                </a:cubicBezTo>
                <a:cubicBezTo>
                  <a:pt x="91335" y="148580"/>
                  <a:pt x="129540" y="149860"/>
                  <a:pt x="167640" y="152400"/>
                </a:cubicBezTo>
                <a:cubicBezTo>
                  <a:pt x="102800" y="217240"/>
                  <a:pt x="130008" y="186105"/>
                  <a:pt x="83820" y="243840"/>
                </a:cubicBezTo>
                <a:cubicBezTo>
                  <a:pt x="91440" y="248920"/>
                  <a:pt x="98262" y="255472"/>
                  <a:pt x="106680" y="259080"/>
                </a:cubicBezTo>
                <a:cubicBezTo>
                  <a:pt x="116306" y="263205"/>
                  <a:pt x="127090" y="263823"/>
                  <a:pt x="137160" y="266700"/>
                </a:cubicBezTo>
                <a:cubicBezTo>
                  <a:pt x="144883" y="268907"/>
                  <a:pt x="152400" y="271780"/>
                  <a:pt x="160020" y="274320"/>
                </a:cubicBezTo>
                <a:cubicBezTo>
                  <a:pt x="167640" y="284480"/>
                  <a:pt x="182880" y="292100"/>
                  <a:pt x="182880" y="304800"/>
                </a:cubicBezTo>
                <a:cubicBezTo>
                  <a:pt x="182880" y="329530"/>
                  <a:pt x="144837" y="342872"/>
                  <a:pt x="129540" y="350520"/>
                </a:cubicBezTo>
                <a:cubicBezTo>
                  <a:pt x="124460" y="358140"/>
                  <a:pt x="121192" y="367349"/>
                  <a:pt x="114300" y="373380"/>
                </a:cubicBezTo>
                <a:cubicBezTo>
                  <a:pt x="66584" y="415132"/>
                  <a:pt x="33721" y="403860"/>
                  <a:pt x="129540" y="403860"/>
                </a:cubicBezTo>
              </a:path>
            </a:pathLst>
          </a:cu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0" name="Rectangle 79"/>
          <p:cNvSpPr/>
          <p:nvPr/>
        </p:nvSpPr>
        <p:spPr>
          <a:xfrm>
            <a:off x="575556" y="4005064"/>
            <a:ext cx="2376264" cy="6120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fi-FI" sz="1400" smtClean="0">
                <a:solidFill>
                  <a:schemeClr val="tx1"/>
                </a:solidFill>
              </a:rPr>
              <a:t>queue pkt_out </a:t>
            </a:r>
            <a:endParaRPr lang="en-US" sz="1400" smtClean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75556" y="4689140"/>
            <a:ext cx="2340260" cy="648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fi-FI" sz="1400" smtClean="0">
                <a:solidFill>
                  <a:schemeClr val="tx1"/>
                </a:solidFill>
              </a:rPr>
              <a:t>multimap pkt_in </a:t>
            </a:r>
            <a:endParaRPr lang="en-US" sz="1400" smtClean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907704" y="4293096"/>
            <a:ext cx="8640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fi-FI" sz="1400" smtClean="0">
                <a:solidFill>
                  <a:schemeClr val="tx1"/>
                </a:solidFill>
              </a:rPr>
              <a:t>packet</a:t>
            </a:r>
            <a:endParaRPr lang="en-US" sz="1400" smtClean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91580" y="4293096"/>
            <a:ext cx="8640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fi-FI" sz="1400" smtClean="0">
                <a:solidFill>
                  <a:schemeClr val="tx1"/>
                </a:solidFill>
              </a:rPr>
              <a:t>packet</a:t>
            </a:r>
            <a:endParaRPr lang="en-US" sz="1400" smtClean="0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619672" y="4185084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smtClean="0"/>
              <a:t>…</a:t>
            </a:r>
            <a:endParaRPr lang="en-US" sz="1400"/>
          </a:p>
        </p:txBody>
      </p:sp>
      <p:sp>
        <p:nvSpPr>
          <p:cNvPr id="84" name="Rectangle 83"/>
          <p:cNvSpPr/>
          <p:nvPr/>
        </p:nvSpPr>
        <p:spPr>
          <a:xfrm>
            <a:off x="1871700" y="5013176"/>
            <a:ext cx="8640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fi-FI" sz="1400" smtClean="0">
                <a:solidFill>
                  <a:schemeClr val="tx1"/>
                </a:solidFill>
              </a:rPr>
              <a:t>packet</a:t>
            </a:r>
            <a:endParaRPr lang="en-US" sz="1400" smtClean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755576" y="5013176"/>
            <a:ext cx="8640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fi-FI" sz="1400" smtClean="0">
                <a:solidFill>
                  <a:schemeClr val="tx1"/>
                </a:solidFill>
              </a:rPr>
              <a:t>packet</a:t>
            </a:r>
            <a:endParaRPr lang="en-US" sz="1400" smtClean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583668" y="4905164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smtClean="0"/>
              <a:t>…</a:t>
            </a:r>
            <a:endParaRPr lang="en-US" sz="1400"/>
          </a:p>
        </p:txBody>
      </p:sp>
      <p:cxnSp>
        <p:nvCxnSpPr>
          <p:cNvPr id="89" name="Straight Connector 88"/>
          <p:cNvCxnSpPr>
            <a:stCxn id="8" idx="1"/>
            <a:endCxn id="74" idx="6"/>
          </p:cNvCxnSpPr>
          <p:nvPr/>
        </p:nvCxnSpPr>
        <p:spPr>
          <a:xfrm flipH="1">
            <a:off x="4319972" y="3392996"/>
            <a:ext cx="684076" cy="15841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431540" y="2924944"/>
            <a:ext cx="4104456" cy="684076"/>
            <a:chOff x="431540" y="2924944"/>
            <a:chExt cx="4104456" cy="684076"/>
          </a:xfrm>
        </p:grpSpPr>
        <p:sp>
          <p:nvSpPr>
            <p:cNvPr id="91" name="Oval 90"/>
            <p:cNvSpPr/>
            <p:nvPr/>
          </p:nvSpPr>
          <p:spPr>
            <a:xfrm>
              <a:off x="431540" y="2924944"/>
              <a:ext cx="4104456" cy="68407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0" rtlCol="0" anchor="ctr" anchorCtr="0"/>
            <a:lstStyle/>
            <a:p>
              <a:pPr algn="ctr"/>
              <a:r>
                <a:rPr lang="fi-FI" sz="1400" smtClean="0">
                  <a:solidFill>
                    <a:schemeClr val="tx1"/>
                  </a:solidFill>
                </a:rPr>
                <a:t>thread</a:t>
              </a:r>
            </a:p>
            <a:p>
              <a:pPr algn="ctr"/>
              <a:r>
                <a:rPr lang="fi-FI" sz="1400" i="1" smtClean="0">
                  <a:solidFill>
                    <a:schemeClr val="tx1"/>
                  </a:solidFill>
                </a:rPr>
                <a:t>//  Calls agents.</a:t>
              </a:r>
              <a:endParaRPr lang="en-US" sz="1400" i="1" smtClean="0">
                <a:solidFill>
                  <a:schemeClr val="tx1"/>
                </a:solidFill>
              </a:endParaRPr>
            </a:p>
            <a:p>
              <a:pPr algn="ctr"/>
              <a:r>
                <a:rPr lang="fi-FI" sz="1400" i="1" smtClean="0">
                  <a:solidFill>
                    <a:schemeClr val="tx1"/>
                  </a:solidFill>
                </a:rPr>
                <a:t>// All sent data is listed here.</a:t>
              </a:r>
            </a:p>
          </p:txBody>
        </p:sp>
        <p:sp>
          <p:nvSpPr>
            <p:cNvPr id="92" name="Freeform 91"/>
            <p:cNvSpPr/>
            <p:nvPr/>
          </p:nvSpPr>
          <p:spPr>
            <a:xfrm>
              <a:off x="2807804" y="2924944"/>
              <a:ext cx="108012" cy="252028"/>
            </a:xfrm>
            <a:custGeom>
              <a:avLst/>
              <a:gdLst>
                <a:gd name="connsiteX0" fmla="*/ 106680 w 182880"/>
                <a:gd name="connsiteY0" fmla="*/ 0 h 415132"/>
                <a:gd name="connsiteX1" fmla="*/ 15240 w 182880"/>
                <a:gd name="connsiteY1" fmla="*/ 68580 h 415132"/>
                <a:gd name="connsiteX2" fmla="*/ 0 w 182880"/>
                <a:gd name="connsiteY2" fmla="*/ 114300 h 415132"/>
                <a:gd name="connsiteX3" fmla="*/ 15240 w 182880"/>
                <a:gd name="connsiteY3" fmla="*/ 137160 h 415132"/>
                <a:gd name="connsiteX4" fmla="*/ 53340 w 182880"/>
                <a:gd name="connsiteY4" fmla="*/ 144780 h 415132"/>
                <a:gd name="connsiteX5" fmla="*/ 167640 w 182880"/>
                <a:gd name="connsiteY5" fmla="*/ 152400 h 415132"/>
                <a:gd name="connsiteX6" fmla="*/ 83820 w 182880"/>
                <a:gd name="connsiteY6" fmla="*/ 243840 h 415132"/>
                <a:gd name="connsiteX7" fmla="*/ 106680 w 182880"/>
                <a:gd name="connsiteY7" fmla="*/ 259080 h 415132"/>
                <a:gd name="connsiteX8" fmla="*/ 137160 w 182880"/>
                <a:gd name="connsiteY8" fmla="*/ 266700 h 415132"/>
                <a:gd name="connsiteX9" fmla="*/ 160020 w 182880"/>
                <a:gd name="connsiteY9" fmla="*/ 274320 h 415132"/>
                <a:gd name="connsiteX10" fmla="*/ 182880 w 182880"/>
                <a:gd name="connsiteY10" fmla="*/ 304800 h 415132"/>
                <a:gd name="connsiteX11" fmla="*/ 129540 w 182880"/>
                <a:gd name="connsiteY11" fmla="*/ 350520 h 415132"/>
                <a:gd name="connsiteX12" fmla="*/ 114300 w 182880"/>
                <a:gd name="connsiteY12" fmla="*/ 373380 h 415132"/>
                <a:gd name="connsiteX13" fmla="*/ 129540 w 182880"/>
                <a:gd name="connsiteY13" fmla="*/ 403860 h 415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2880" h="415132">
                  <a:moveTo>
                    <a:pt x="106680" y="0"/>
                  </a:moveTo>
                  <a:cubicBezTo>
                    <a:pt x="76200" y="22860"/>
                    <a:pt x="41236" y="40727"/>
                    <a:pt x="15240" y="68580"/>
                  </a:cubicBezTo>
                  <a:cubicBezTo>
                    <a:pt x="4279" y="80324"/>
                    <a:pt x="0" y="114300"/>
                    <a:pt x="0" y="114300"/>
                  </a:cubicBezTo>
                  <a:cubicBezTo>
                    <a:pt x="5080" y="121920"/>
                    <a:pt x="7289" y="132616"/>
                    <a:pt x="15240" y="137160"/>
                  </a:cubicBezTo>
                  <a:cubicBezTo>
                    <a:pt x="26485" y="143586"/>
                    <a:pt x="40453" y="143491"/>
                    <a:pt x="53340" y="144780"/>
                  </a:cubicBezTo>
                  <a:cubicBezTo>
                    <a:pt x="91335" y="148580"/>
                    <a:pt x="129540" y="149860"/>
                    <a:pt x="167640" y="152400"/>
                  </a:cubicBezTo>
                  <a:cubicBezTo>
                    <a:pt x="102800" y="217240"/>
                    <a:pt x="130008" y="186105"/>
                    <a:pt x="83820" y="243840"/>
                  </a:cubicBezTo>
                  <a:cubicBezTo>
                    <a:pt x="91440" y="248920"/>
                    <a:pt x="98262" y="255472"/>
                    <a:pt x="106680" y="259080"/>
                  </a:cubicBezTo>
                  <a:cubicBezTo>
                    <a:pt x="116306" y="263205"/>
                    <a:pt x="127090" y="263823"/>
                    <a:pt x="137160" y="266700"/>
                  </a:cubicBezTo>
                  <a:cubicBezTo>
                    <a:pt x="144883" y="268907"/>
                    <a:pt x="152400" y="271780"/>
                    <a:pt x="160020" y="274320"/>
                  </a:cubicBezTo>
                  <a:cubicBezTo>
                    <a:pt x="167640" y="284480"/>
                    <a:pt x="182880" y="292100"/>
                    <a:pt x="182880" y="304800"/>
                  </a:cubicBezTo>
                  <a:cubicBezTo>
                    <a:pt x="182880" y="329530"/>
                    <a:pt x="144837" y="342872"/>
                    <a:pt x="129540" y="350520"/>
                  </a:cubicBezTo>
                  <a:cubicBezTo>
                    <a:pt x="124460" y="358140"/>
                    <a:pt x="121192" y="367349"/>
                    <a:pt x="114300" y="373380"/>
                  </a:cubicBezTo>
                  <a:cubicBezTo>
                    <a:pt x="66584" y="415132"/>
                    <a:pt x="33721" y="403860"/>
                    <a:pt x="129540" y="403860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93" name="Rectangle 92"/>
          <p:cNvSpPr/>
          <p:nvPr/>
        </p:nvSpPr>
        <p:spPr>
          <a:xfrm>
            <a:off x="1655676" y="6381328"/>
            <a:ext cx="90010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1100" smtClean="0">
                <a:solidFill>
                  <a:schemeClr val="tx1"/>
                </a:solidFill>
              </a:rPr>
              <a:t>sc module</a:t>
            </a:r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4175956" y="6381328"/>
            <a:ext cx="648072" cy="359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fi-FI" sz="1100" smtClean="0"/>
              <a:t>VHDL</a:t>
            </a:r>
            <a:endParaRPr lang="en-US" sz="1100" smtClean="0"/>
          </a:p>
        </p:txBody>
      </p:sp>
      <p:sp>
        <p:nvSpPr>
          <p:cNvPr id="95" name="TextBox 94"/>
          <p:cNvSpPr txBox="1"/>
          <p:nvPr/>
        </p:nvSpPr>
        <p:spPr>
          <a:xfrm>
            <a:off x="35496" y="6402814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00" b="1" u="sng" smtClean="0"/>
              <a:t>Legend:</a:t>
            </a:r>
            <a:endParaRPr lang="en-US" sz="1100" b="1" u="sng"/>
          </a:p>
        </p:txBody>
      </p:sp>
      <p:grpSp>
        <p:nvGrpSpPr>
          <p:cNvPr id="107" name="Group 106"/>
          <p:cNvGrpSpPr/>
          <p:nvPr/>
        </p:nvGrpSpPr>
        <p:grpSpPr>
          <a:xfrm>
            <a:off x="2663788" y="6453336"/>
            <a:ext cx="1332148" cy="288032"/>
            <a:chOff x="3656238" y="6417332"/>
            <a:chExt cx="1332148" cy="288032"/>
          </a:xfrm>
        </p:grpSpPr>
        <p:sp>
          <p:nvSpPr>
            <p:cNvPr id="96" name="Oval 95"/>
            <p:cNvSpPr/>
            <p:nvPr/>
          </p:nvSpPr>
          <p:spPr>
            <a:xfrm>
              <a:off x="3656238" y="6417332"/>
              <a:ext cx="1332148" cy="28803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0" rtlCol="0" anchor="ctr" anchorCtr="0"/>
            <a:lstStyle/>
            <a:p>
              <a:pPr algn="ctr"/>
              <a:r>
                <a:rPr lang="fi-FI" sz="1100" smtClean="0">
                  <a:solidFill>
                    <a:schemeClr val="tx1"/>
                  </a:solidFill>
                </a:rPr>
                <a:t>SC_THREAD</a:t>
              </a:r>
              <a:endParaRPr lang="en-US" sz="1100" smtClean="0">
                <a:solidFill>
                  <a:schemeClr val="tx1"/>
                </a:solidFill>
              </a:endParaRPr>
            </a:p>
          </p:txBody>
        </p:sp>
        <p:sp>
          <p:nvSpPr>
            <p:cNvPr id="97" name="Freeform 96"/>
            <p:cNvSpPr/>
            <p:nvPr/>
          </p:nvSpPr>
          <p:spPr>
            <a:xfrm>
              <a:off x="4808366" y="6417332"/>
              <a:ext cx="108012" cy="252028"/>
            </a:xfrm>
            <a:custGeom>
              <a:avLst/>
              <a:gdLst>
                <a:gd name="connsiteX0" fmla="*/ 106680 w 182880"/>
                <a:gd name="connsiteY0" fmla="*/ 0 h 415132"/>
                <a:gd name="connsiteX1" fmla="*/ 15240 w 182880"/>
                <a:gd name="connsiteY1" fmla="*/ 68580 h 415132"/>
                <a:gd name="connsiteX2" fmla="*/ 0 w 182880"/>
                <a:gd name="connsiteY2" fmla="*/ 114300 h 415132"/>
                <a:gd name="connsiteX3" fmla="*/ 15240 w 182880"/>
                <a:gd name="connsiteY3" fmla="*/ 137160 h 415132"/>
                <a:gd name="connsiteX4" fmla="*/ 53340 w 182880"/>
                <a:gd name="connsiteY4" fmla="*/ 144780 h 415132"/>
                <a:gd name="connsiteX5" fmla="*/ 167640 w 182880"/>
                <a:gd name="connsiteY5" fmla="*/ 152400 h 415132"/>
                <a:gd name="connsiteX6" fmla="*/ 83820 w 182880"/>
                <a:gd name="connsiteY6" fmla="*/ 243840 h 415132"/>
                <a:gd name="connsiteX7" fmla="*/ 106680 w 182880"/>
                <a:gd name="connsiteY7" fmla="*/ 259080 h 415132"/>
                <a:gd name="connsiteX8" fmla="*/ 137160 w 182880"/>
                <a:gd name="connsiteY8" fmla="*/ 266700 h 415132"/>
                <a:gd name="connsiteX9" fmla="*/ 160020 w 182880"/>
                <a:gd name="connsiteY9" fmla="*/ 274320 h 415132"/>
                <a:gd name="connsiteX10" fmla="*/ 182880 w 182880"/>
                <a:gd name="connsiteY10" fmla="*/ 304800 h 415132"/>
                <a:gd name="connsiteX11" fmla="*/ 129540 w 182880"/>
                <a:gd name="connsiteY11" fmla="*/ 350520 h 415132"/>
                <a:gd name="connsiteX12" fmla="*/ 114300 w 182880"/>
                <a:gd name="connsiteY12" fmla="*/ 373380 h 415132"/>
                <a:gd name="connsiteX13" fmla="*/ 129540 w 182880"/>
                <a:gd name="connsiteY13" fmla="*/ 403860 h 415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2880" h="415132">
                  <a:moveTo>
                    <a:pt x="106680" y="0"/>
                  </a:moveTo>
                  <a:cubicBezTo>
                    <a:pt x="76200" y="22860"/>
                    <a:pt x="41236" y="40727"/>
                    <a:pt x="15240" y="68580"/>
                  </a:cubicBezTo>
                  <a:cubicBezTo>
                    <a:pt x="4279" y="80324"/>
                    <a:pt x="0" y="114300"/>
                    <a:pt x="0" y="114300"/>
                  </a:cubicBezTo>
                  <a:cubicBezTo>
                    <a:pt x="5080" y="121920"/>
                    <a:pt x="7289" y="132616"/>
                    <a:pt x="15240" y="137160"/>
                  </a:cubicBezTo>
                  <a:cubicBezTo>
                    <a:pt x="26485" y="143586"/>
                    <a:pt x="40453" y="143491"/>
                    <a:pt x="53340" y="144780"/>
                  </a:cubicBezTo>
                  <a:cubicBezTo>
                    <a:pt x="91335" y="148580"/>
                    <a:pt x="129540" y="149860"/>
                    <a:pt x="167640" y="152400"/>
                  </a:cubicBezTo>
                  <a:cubicBezTo>
                    <a:pt x="102800" y="217240"/>
                    <a:pt x="130008" y="186105"/>
                    <a:pt x="83820" y="243840"/>
                  </a:cubicBezTo>
                  <a:cubicBezTo>
                    <a:pt x="91440" y="248920"/>
                    <a:pt x="98262" y="255472"/>
                    <a:pt x="106680" y="259080"/>
                  </a:cubicBezTo>
                  <a:cubicBezTo>
                    <a:pt x="116306" y="263205"/>
                    <a:pt x="127090" y="263823"/>
                    <a:pt x="137160" y="266700"/>
                  </a:cubicBezTo>
                  <a:cubicBezTo>
                    <a:pt x="144883" y="268907"/>
                    <a:pt x="152400" y="271780"/>
                    <a:pt x="160020" y="274320"/>
                  </a:cubicBezTo>
                  <a:cubicBezTo>
                    <a:pt x="167640" y="284480"/>
                    <a:pt x="182880" y="292100"/>
                    <a:pt x="182880" y="304800"/>
                  </a:cubicBezTo>
                  <a:cubicBezTo>
                    <a:pt x="182880" y="329530"/>
                    <a:pt x="144837" y="342872"/>
                    <a:pt x="129540" y="350520"/>
                  </a:cubicBezTo>
                  <a:cubicBezTo>
                    <a:pt x="124460" y="358140"/>
                    <a:pt x="121192" y="367349"/>
                    <a:pt x="114300" y="373380"/>
                  </a:cubicBezTo>
                  <a:cubicBezTo>
                    <a:pt x="66584" y="415132"/>
                    <a:pt x="33721" y="403860"/>
                    <a:pt x="129540" y="403860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3491880" y="4293096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smtClean="0"/>
              <a:t>(**)</a:t>
            </a:r>
            <a:endParaRPr lang="en-US" sz="1400"/>
          </a:p>
        </p:txBody>
      </p:sp>
      <p:sp>
        <p:nvSpPr>
          <p:cNvPr id="99" name="TextBox 98"/>
          <p:cNvSpPr txBox="1"/>
          <p:nvPr/>
        </p:nvSpPr>
        <p:spPr>
          <a:xfrm>
            <a:off x="5111159" y="6428365"/>
            <a:ext cx="39613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00" smtClean="0"/>
              <a:t>(**) = R3 has threads and queues also for messages (hi-prior data)</a:t>
            </a:r>
            <a:endParaRPr lang="en-US" sz="1100"/>
          </a:p>
        </p:txBody>
      </p:sp>
      <p:cxnSp>
        <p:nvCxnSpPr>
          <p:cNvPr id="101" name="Straight Connector 100"/>
          <p:cNvCxnSpPr/>
          <p:nvPr/>
        </p:nvCxnSpPr>
        <p:spPr>
          <a:xfrm>
            <a:off x="2807804" y="4113076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2771800" y="4977172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Folded Corner 102"/>
          <p:cNvSpPr/>
          <p:nvPr/>
        </p:nvSpPr>
        <p:spPr>
          <a:xfrm>
            <a:off x="359532" y="1880828"/>
            <a:ext cx="4248472" cy="612068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1400" smtClean="0">
                <a:solidFill>
                  <a:schemeClr val="tx1"/>
                </a:solidFill>
              </a:rPr>
              <a:t>constants.hh</a:t>
            </a:r>
          </a:p>
          <a:p>
            <a:pPr algn="ctr"/>
            <a:r>
              <a:rPr lang="fi-FI" sz="1400" smtClean="0">
                <a:solidFill>
                  <a:schemeClr val="tx1"/>
                </a:solidFill>
              </a:rPr>
              <a:t>// Defines data_width, #agents, addresses etc.</a:t>
            </a:r>
            <a:endParaRPr lang="en-US" sz="1400" smtClean="0">
              <a:solidFill>
                <a:schemeClr val="tx1"/>
              </a:solidFill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647564" y="6381328"/>
            <a:ext cx="900100" cy="360040"/>
          </a:xfrm>
          <a:prstGeom prst="roundRect">
            <a:avLst>
              <a:gd name="adj" fmla="val 19176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fi-FI" sz="1100" smtClean="0">
                <a:solidFill>
                  <a:schemeClr val="tx1"/>
                </a:solidFill>
              </a:rPr>
              <a:t>sc </a:t>
            </a:r>
            <a:r>
              <a:rPr lang="fi-FI" sz="1100" smtClean="0">
                <a:solidFill>
                  <a:schemeClr val="tx1"/>
                </a:solidFill>
              </a:rPr>
              <a:t>function()</a:t>
            </a:r>
            <a:endParaRPr lang="en-US" sz="1100" smtClean="0">
              <a:solidFill>
                <a:schemeClr val="tx1"/>
              </a:solidFill>
            </a:endParaRPr>
          </a:p>
        </p:txBody>
      </p:sp>
      <p:cxnSp>
        <p:nvCxnSpPr>
          <p:cNvPr id="111" name="Straight Connector 110"/>
          <p:cNvCxnSpPr/>
          <p:nvPr/>
        </p:nvCxnSpPr>
        <p:spPr>
          <a:xfrm>
            <a:off x="3599892" y="3465004"/>
            <a:ext cx="216024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Summary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mtClean="0"/>
              <a:t>Test input is manually written into file stimuli.hh</a:t>
            </a:r>
          </a:p>
          <a:p>
            <a:pPr lvl="1"/>
            <a:r>
              <a:rPr lang="fi-FI" smtClean="0"/>
              <a:t>Rather simple way to test HIBI</a:t>
            </a:r>
          </a:p>
          <a:p>
            <a:pPr lvl="1"/>
            <a:r>
              <a:rPr lang="fi-FI" smtClean="0"/>
              <a:t>Loops are supported</a:t>
            </a:r>
          </a:p>
          <a:p>
            <a:r>
              <a:rPr lang="fi-FI" smtClean="0"/>
              <a:t>Currently (2011-09-07), there are about 50k transfers</a:t>
            </a:r>
          </a:p>
          <a:p>
            <a:r>
              <a:rPr lang="fi-FI" smtClean="0"/>
              <a:t>Testbench is rather ready at the moment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211</Words>
  <Application>Microsoft Office PowerPoint</Application>
  <PresentationFormat>On-screen Show (4:3)</PresentationFormat>
  <Paragraphs>59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Office-teema</vt:lpstr>
      <vt:lpstr>Simultaneous addr+data (sad) testbench for HIBI v.3</vt:lpstr>
      <vt:lpstr>Overview</vt:lpstr>
      <vt:lpstr>Structure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Simultaneous addr+data (sad) testbench for HIBI v.3</dc:title>
  <cp:lastModifiedBy>ege</cp:lastModifiedBy>
  <cp:revision>25</cp:revision>
  <dcterms:modified xsi:type="dcterms:W3CDTF">2011-10-07T08:09:13Z</dcterms:modified>
</cp:coreProperties>
</file>