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63" r:id="rId2"/>
    <p:sldId id="282" r:id="rId3"/>
    <p:sldId id="284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72" r:id="rId14"/>
    <p:sldId id="256" r:id="rId15"/>
    <p:sldId id="265" r:id="rId16"/>
    <p:sldId id="266" r:id="rId17"/>
    <p:sldId id="271" r:id="rId18"/>
    <p:sldId id="267" r:id="rId19"/>
    <p:sldId id="268" r:id="rId20"/>
    <p:sldId id="270" r:id="rId21"/>
    <p:sldId id="269" r:id="rId22"/>
    <p:sldId id="261" r:id="rId23"/>
    <p:sldId id="264" r:id="rId2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  <a:srgbClr val="00CC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700" autoAdjust="0"/>
  </p:normalViewPr>
  <p:slideViewPr>
    <p:cSldViewPr>
      <p:cViewPr varScale="1">
        <p:scale>
          <a:sx n="127" d="100"/>
          <a:sy n="127" d="100"/>
        </p:scale>
        <p:origin x="-32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4400" b="1">
                <a:effectLst/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28" y="1196975"/>
            <a:ext cx="7319985" cy="5127625"/>
          </a:xfrm>
        </p:spPr>
        <p:txBody>
          <a:bodyPr/>
          <a:lstStyle>
            <a:lvl1pPr>
              <a:defRPr sz="3600">
                <a:latin typeface="Calibri" pitchFamily="34" charset="0"/>
              </a:defRPr>
            </a:lvl1pPr>
            <a:lvl2pPr>
              <a:defRPr sz="3200">
                <a:latin typeface="Calibri" pitchFamily="34" charset="0"/>
              </a:defRPr>
            </a:lvl2pPr>
            <a:lvl3pPr>
              <a:defRPr sz="2800">
                <a:latin typeface="Calibri" pitchFamily="34" charset="0"/>
              </a:defRPr>
            </a:lvl3pPr>
            <a:lvl4pPr>
              <a:defRPr sz="2800">
                <a:latin typeface="Calibri" pitchFamily="34" charset="0"/>
              </a:defRPr>
            </a:lvl4pPr>
            <a:lvl5pPr>
              <a:defRPr sz="2800"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24DB0A-377F-4F22-BBFC-C56888478266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9100" y="188913"/>
            <a:ext cx="1979613" cy="6135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7088" y="188913"/>
            <a:ext cx="5789612" cy="6135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5927C6-3286-4751-8FE6-F2707B84A6A7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333375"/>
            <a:ext cx="8461375" cy="5794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1800" y="1052513"/>
            <a:ext cx="4081463" cy="52720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5663" y="1052513"/>
            <a:ext cx="4083050" cy="52720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F77083-E1D0-46CD-A241-790DC1C272A5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11413" y="3886200"/>
            <a:ext cx="6046787" cy="175260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 sz="250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29704" name="Rectangle 8"/>
          <p:cNvSpPr>
            <a:spLocks noGrp="1" noChangeArrowheads="1"/>
          </p:cNvSpPr>
          <p:nvPr>
            <p:ph type="ctrTitle"/>
          </p:nvPr>
        </p:nvSpPr>
        <p:spPr>
          <a:xfrm>
            <a:off x="2411413" y="2598738"/>
            <a:ext cx="6046787" cy="1190625"/>
          </a:xfrm>
        </p:spPr>
        <p:txBody>
          <a:bodyPr>
            <a:spAutoFit/>
          </a:bodyPr>
          <a:lstStyle>
            <a:lvl1pPr>
              <a:defRPr sz="3600" b="1">
                <a:solidFill>
                  <a:srgbClr val="00009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xfrm>
            <a:off x="827088" y="6492875"/>
            <a:ext cx="7859712" cy="2682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04" y="4406900"/>
            <a:ext cx="6923109" cy="1362075"/>
          </a:xfrm>
        </p:spPr>
        <p:txBody>
          <a:bodyPr anchor="t"/>
          <a:lstStyle>
            <a:lvl1pPr algn="l">
              <a:defRPr lang="en-US" sz="4400" b="1" dirty="0">
                <a:solidFill>
                  <a:srgbClr val="0000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04" y="2906713"/>
            <a:ext cx="6923109" cy="1500187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lang="en-US" sz="2800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+mn-ea"/>
                <a:cs typeface="+mn-cs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ED126B-0F9B-4B75-9FE0-B7D57E958E2F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088" y="1196975"/>
            <a:ext cx="3884612" cy="5127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4100" y="1196975"/>
            <a:ext cx="3884613" cy="5127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6231C5-9935-4C8F-BC8C-D3BD20461896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C8176A-F325-44BF-880B-197579BFF073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US" sz="4400" b="1" dirty="0" smtClean="0">
                <a:solidFill>
                  <a:srgbClr val="0000D6"/>
                </a:solidFill>
                <a:effectLst/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2687C9-88CF-4249-A899-E611D006FFF8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9FDE2D-9BA9-491F-A309-369807FCD019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30B506-66D7-4D0A-ABAA-16C3B2A717BC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ACBEF9-5290-4726-9DB2-EDD40C637B1C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217A9E-6757-4CB0-BF71-C442851D3C2B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reeform 3"/>
          <p:cNvSpPr>
            <a:spLocks/>
          </p:cNvSpPr>
          <p:nvPr/>
        </p:nvSpPr>
        <p:spPr bwMode="auto">
          <a:xfrm>
            <a:off x="0" y="0"/>
            <a:ext cx="3119438" cy="6845300"/>
          </a:xfrm>
          <a:custGeom>
            <a:avLst/>
            <a:gdLst/>
            <a:ahLst/>
            <a:cxnLst>
              <a:cxn ang="0">
                <a:pos x="0" y="1725"/>
              </a:cxn>
              <a:cxn ang="0">
                <a:pos x="918" y="2584"/>
              </a:cxn>
              <a:cxn ang="0">
                <a:pos x="853" y="2717"/>
              </a:cxn>
              <a:cxn ang="0">
                <a:pos x="780" y="2849"/>
              </a:cxn>
              <a:cxn ang="0">
                <a:pos x="693" y="2950"/>
              </a:cxn>
              <a:cxn ang="0">
                <a:pos x="591" y="3043"/>
              </a:cxn>
              <a:cxn ang="0">
                <a:pos x="475" y="3129"/>
              </a:cxn>
              <a:cxn ang="0">
                <a:pos x="344" y="3199"/>
              </a:cxn>
              <a:cxn ang="0">
                <a:pos x="221" y="3246"/>
              </a:cxn>
              <a:cxn ang="0">
                <a:pos x="76" y="3285"/>
              </a:cxn>
              <a:cxn ang="0">
                <a:pos x="156" y="4297"/>
              </a:cxn>
              <a:cxn ang="0">
                <a:pos x="294" y="4273"/>
              </a:cxn>
              <a:cxn ang="0">
                <a:pos x="374" y="3798"/>
              </a:cxn>
              <a:cxn ang="0">
                <a:pos x="533" y="3736"/>
              </a:cxn>
              <a:cxn ang="0">
                <a:pos x="679" y="3658"/>
              </a:cxn>
              <a:cxn ang="0">
                <a:pos x="1057" y="3939"/>
              </a:cxn>
              <a:cxn ang="0">
                <a:pos x="1165" y="3853"/>
              </a:cxn>
              <a:cxn ang="0">
                <a:pos x="1020" y="3402"/>
              </a:cxn>
              <a:cxn ang="0">
                <a:pos x="1144" y="3269"/>
              </a:cxn>
              <a:cxn ang="0">
                <a:pos x="1253" y="3121"/>
              </a:cxn>
              <a:cxn ang="0">
                <a:pos x="1703" y="3199"/>
              </a:cxn>
              <a:cxn ang="0">
                <a:pos x="1769" y="3075"/>
              </a:cxn>
              <a:cxn ang="0">
                <a:pos x="1449" y="2717"/>
              </a:cxn>
              <a:cxn ang="0">
                <a:pos x="1492" y="2545"/>
              </a:cxn>
              <a:cxn ang="0">
                <a:pos x="1507" y="2460"/>
              </a:cxn>
              <a:cxn ang="0">
                <a:pos x="1950" y="2304"/>
              </a:cxn>
              <a:cxn ang="0">
                <a:pos x="1965" y="2148"/>
              </a:cxn>
              <a:cxn ang="0">
                <a:pos x="1950" y="2000"/>
              </a:cxn>
              <a:cxn ang="0">
                <a:pos x="1507" y="1845"/>
              </a:cxn>
              <a:cxn ang="0">
                <a:pos x="1463" y="1674"/>
              </a:cxn>
              <a:cxn ang="0">
                <a:pos x="1798" y="1308"/>
              </a:cxn>
              <a:cxn ang="0">
                <a:pos x="1739" y="1175"/>
              </a:cxn>
              <a:cxn ang="0">
                <a:pos x="1667" y="1035"/>
              </a:cxn>
              <a:cxn ang="0">
                <a:pos x="1195" y="1105"/>
              </a:cxn>
              <a:cxn ang="0">
                <a:pos x="1093" y="973"/>
              </a:cxn>
              <a:cxn ang="0">
                <a:pos x="1231" y="490"/>
              </a:cxn>
              <a:cxn ang="0">
                <a:pos x="1107" y="405"/>
              </a:cxn>
              <a:cxn ang="0">
                <a:pos x="991" y="319"/>
              </a:cxn>
              <a:cxn ang="0">
                <a:pos x="606" y="599"/>
              </a:cxn>
              <a:cxn ang="0">
                <a:pos x="461" y="537"/>
              </a:cxn>
              <a:cxn ang="0">
                <a:pos x="374" y="47"/>
              </a:cxn>
              <a:cxn ang="0">
                <a:pos x="221" y="16"/>
              </a:cxn>
              <a:cxn ang="0">
                <a:pos x="76" y="0"/>
              </a:cxn>
              <a:cxn ang="0">
                <a:pos x="148" y="1035"/>
              </a:cxn>
              <a:cxn ang="0">
                <a:pos x="286" y="1074"/>
              </a:cxn>
              <a:cxn ang="0">
                <a:pos x="417" y="1129"/>
              </a:cxn>
              <a:cxn ang="0">
                <a:pos x="533" y="1206"/>
              </a:cxn>
              <a:cxn ang="0">
                <a:pos x="635" y="1300"/>
              </a:cxn>
              <a:cxn ang="0">
                <a:pos x="737" y="1393"/>
              </a:cxn>
              <a:cxn ang="0">
                <a:pos x="824" y="1518"/>
              </a:cxn>
              <a:cxn ang="0">
                <a:pos x="889" y="1650"/>
              </a:cxn>
            </a:cxnLst>
            <a:rect l="0" t="0" r="r" b="b"/>
            <a:pathLst>
              <a:path w="1965" h="4312">
                <a:moveTo>
                  <a:pt x="918" y="1720"/>
                </a:moveTo>
                <a:lnTo>
                  <a:pt x="0" y="1725"/>
                </a:lnTo>
                <a:lnTo>
                  <a:pt x="2" y="2583"/>
                </a:lnTo>
                <a:lnTo>
                  <a:pt x="918" y="2584"/>
                </a:lnTo>
                <a:lnTo>
                  <a:pt x="889" y="2654"/>
                </a:lnTo>
                <a:lnTo>
                  <a:pt x="853" y="2717"/>
                </a:lnTo>
                <a:lnTo>
                  <a:pt x="824" y="2787"/>
                </a:lnTo>
                <a:lnTo>
                  <a:pt x="780" y="2849"/>
                </a:lnTo>
                <a:lnTo>
                  <a:pt x="737" y="2903"/>
                </a:lnTo>
                <a:lnTo>
                  <a:pt x="693" y="2950"/>
                </a:lnTo>
                <a:lnTo>
                  <a:pt x="635" y="3005"/>
                </a:lnTo>
                <a:lnTo>
                  <a:pt x="591" y="3043"/>
                </a:lnTo>
                <a:lnTo>
                  <a:pt x="533" y="3090"/>
                </a:lnTo>
                <a:lnTo>
                  <a:pt x="475" y="3129"/>
                </a:lnTo>
                <a:lnTo>
                  <a:pt x="417" y="3176"/>
                </a:lnTo>
                <a:lnTo>
                  <a:pt x="344" y="3199"/>
                </a:lnTo>
                <a:lnTo>
                  <a:pt x="286" y="3230"/>
                </a:lnTo>
                <a:lnTo>
                  <a:pt x="221" y="3246"/>
                </a:lnTo>
                <a:lnTo>
                  <a:pt x="148" y="3269"/>
                </a:lnTo>
                <a:lnTo>
                  <a:pt x="76" y="3285"/>
                </a:lnTo>
                <a:lnTo>
                  <a:pt x="76" y="4312"/>
                </a:lnTo>
                <a:lnTo>
                  <a:pt x="156" y="4297"/>
                </a:lnTo>
                <a:lnTo>
                  <a:pt x="221" y="4289"/>
                </a:lnTo>
                <a:lnTo>
                  <a:pt x="294" y="4273"/>
                </a:lnTo>
                <a:lnTo>
                  <a:pt x="374" y="4258"/>
                </a:lnTo>
                <a:lnTo>
                  <a:pt x="374" y="3798"/>
                </a:lnTo>
                <a:lnTo>
                  <a:pt x="461" y="3767"/>
                </a:lnTo>
                <a:lnTo>
                  <a:pt x="533" y="3736"/>
                </a:lnTo>
                <a:lnTo>
                  <a:pt x="606" y="3705"/>
                </a:lnTo>
                <a:lnTo>
                  <a:pt x="679" y="3658"/>
                </a:lnTo>
                <a:lnTo>
                  <a:pt x="991" y="3978"/>
                </a:lnTo>
                <a:lnTo>
                  <a:pt x="1057" y="3939"/>
                </a:lnTo>
                <a:lnTo>
                  <a:pt x="1107" y="3900"/>
                </a:lnTo>
                <a:lnTo>
                  <a:pt x="1165" y="3853"/>
                </a:lnTo>
                <a:lnTo>
                  <a:pt x="1231" y="3814"/>
                </a:lnTo>
                <a:lnTo>
                  <a:pt x="1020" y="3402"/>
                </a:lnTo>
                <a:lnTo>
                  <a:pt x="1093" y="3331"/>
                </a:lnTo>
                <a:lnTo>
                  <a:pt x="1144" y="3269"/>
                </a:lnTo>
                <a:lnTo>
                  <a:pt x="1195" y="3199"/>
                </a:lnTo>
                <a:lnTo>
                  <a:pt x="1253" y="3121"/>
                </a:lnTo>
                <a:lnTo>
                  <a:pt x="1667" y="3261"/>
                </a:lnTo>
                <a:lnTo>
                  <a:pt x="1703" y="3199"/>
                </a:lnTo>
                <a:lnTo>
                  <a:pt x="1739" y="3129"/>
                </a:lnTo>
                <a:lnTo>
                  <a:pt x="1769" y="3075"/>
                </a:lnTo>
                <a:lnTo>
                  <a:pt x="1798" y="2997"/>
                </a:lnTo>
                <a:lnTo>
                  <a:pt x="1449" y="2717"/>
                </a:lnTo>
                <a:lnTo>
                  <a:pt x="1463" y="2631"/>
                </a:lnTo>
                <a:lnTo>
                  <a:pt x="1492" y="2545"/>
                </a:lnTo>
                <a:lnTo>
                  <a:pt x="1500" y="2506"/>
                </a:lnTo>
                <a:lnTo>
                  <a:pt x="1507" y="2460"/>
                </a:lnTo>
                <a:lnTo>
                  <a:pt x="1522" y="2374"/>
                </a:lnTo>
                <a:lnTo>
                  <a:pt x="1950" y="2304"/>
                </a:lnTo>
                <a:lnTo>
                  <a:pt x="1965" y="2218"/>
                </a:lnTo>
                <a:lnTo>
                  <a:pt x="1965" y="2148"/>
                </a:lnTo>
                <a:lnTo>
                  <a:pt x="1965" y="2070"/>
                </a:lnTo>
                <a:lnTo>
                  <a:pt x="1950" y="2000"/>
                </a:lnTo>
                <a:lnTo>
                  <a:pt x="1522" y="1923"/>
                </a:lnTo>
                <a:lnTo>
                  <a:pt x="1507" y="1845"/>
                </a:lnTo>
                <a:lnTo>
                  <a:pt x="1492" y="1759"/>
                </a:lnTo>
                <a:lnTo>
                  <a:pt x="1463" y="1674"/>
                </a:lnTo>
                <a:lnTo>
                  <a:pt x="1449" y="1572"/>
                </a:lnTo>
                <a:lnTo>
                  <a:pt x="1798" y="1308"/>
                </a:lnTo>
                <a:lnTo>
                  <a:pt x="1769" y="1230"/>
                </a:lnTo>
                <a:lnTo>
                  <a:pt x="1739" y="1175"/>
                </a:lnTo>
                <a:lnTo>
                  <a:pt x="1703" y="1105"/>
                </a:lnTo>
                <a:lnTo>
                  <a:pt x="1667" y="1035"/>
                </a:lnTo>
                <a:lnTo>
                  <a:pt x="1253" y="1183"/>
                </a:lnTo>
                <a:lnTo>
                  <a:pt x="1195" y="1105"/>
                </a:lnTo>
                <a:lnTo>
                  <a:pt x="1144" y="1035"/>
                </a:lnTo>
                <a:lnTo>
                  <a:pt x="1093" y="973"/>
                </a:lnTo>
                <a:lnTo>
                  <a:pt x="1020" y="903"/>
                </a:lnTo>
                <a:lnTo>
                  <a:pt x="1231" y="490"/>
                </a:lnTo>
                <a:lnTo>
                  <a:pt x="1165" y="444"/>
                </a:lnTo>
                <a:lnTo>
                  <a:pt x="1107" y="405"/>
                </a:lnTo>
                <a:lnTo>
                  <a:pt x="1057" y="358"/>
                </a:lnTo>
                <a:lnTo>
                  <a:pt x="991" y="319"/>
                </a:lnTo>
                <a:lnTo>
                  <a:pt x="679" y="646"/>
                </a:lnTo>
                <a:lnTo>
                  <a:pt x="606" y="599"/>
                </a:lnTo>
                <a:lnTo>
                  <a:pt x="533" y="568"/>
                </a:lnTo>
                <a:lnTo>
                  <a:pt x="461" y="537"/>
                </a:lnTo>
                <a:lnTo>
                  <a:pt x="374" y="506"/>
                </a:lnTo>
                <a:lnTo>
                  <a:pt x="374" y="47"/>
                </a:lnTo>
                <a:lnTo>
                  <a:pt x="294" y="31"/>
                </a:lnTo>
                <a:lnTo>
                  <a:pt x="221" y="16"/>
                </a:lnTo>
                <a:lnTo>
                  <a:pt x="156" y="8"/>
                </a:lnTo>
                <a:lnTo>
                  <a:pt x="76" y="0"/>
                </a:lnTo>
                <a:lnTo>
                  <a:pt x="76" y="1012"/>
                </a:lnTo>
                <a:lnTo>
                  <a:pt x="148" y="1035"/>
                </a:lnTo>
                <a:lnTo>
                  <a:pt x="221" y="1043"/>
                </a:lnTo>
                <a:lnTo>
                  <a:pt x="286" y="1074"/>
                </a:lnTo>
                <a:lnTo>
                  <a:pt x="344" y="1098"/>
                </a:lnTo>
                <a:lnTo>
                  <a:pt x="417" y="1129"/>
                </a:lnTo>
                <a:lnTo>
                  <a:pt x="475" y="1160"/>
                </a:lnTo>
                <a:lnTo>
                  <a:pt x="533" y="1206"/>
                </a:lnTo>
                <a:lnTo>
                  <a:pt x="591" y="1245"/>
                </a:lnTo>
                <a:lnTo>
                  <a:pt x="635" y="1300"/>
                </a:lnTo>
                <a:lnTo>
                  <a:pt x="693" y="1347"/>
                </a:lnTo>
                <a:lnTo>
                  <a:pt x="737" y="1393"/>
                </a:lnTo>
                <a:lnTo>
                  <a:pt x="780" y="1456"/>
                </a:lnTo>
                <a:lnTo>
                  <a:pt x="824" y="1518"/>
                </a:lnTo>
                <a:lnTo>
                  <a:pt x="853" y="1588"/>
                </a:lnTo>
                <a:lnTo>
                  <a:pt x="889" y="1650"/>
                </a:lnTo>
                <a:lnTo>
                  <a:pt x="918" y="1720"/>
                </a:lnTo>
              </a:path>
            </a:pathLst>
          </a:custGeom>
          <a:gradFill rotWithShape="1">
            <a:gsLst>
              <a:gs pos="0">
                <a:srgbClr val="D7E1FF"/>
              </a:gs>
              <a:gs pos="100000">
                <a:srgbClr val="E3EAFF"/>
              </a:gs>
            </a:gsLst>
            <a:lin ang="0" scaled="1"/>
          </a:gradFill>
          <a:ln w="3175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1196975"/>
            <a:ext cx="7921625" cy="5127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0"/>
            <a:ext cx="360363" cy="2790825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4076700"/>
            <a:ext cx="360363" cy="2781300"/>
          </a:xfrm>
          <a:prstGeom prst="rect">
            <a:avLst/>
          </a:prstGeom>
          <a:solidFill>
            <a:srgbClr val="00259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2736850"/>
            <a:ext cx="360363" cy="1363663"/>
          </a:xfrm>
          <a:prstGeom prst="rect">
            <a:avLst/>
          </a:prstGeom>
          <a:solidFill>
            <a:srgbClr val="003CF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827088" y="188913"/>
            <a:ext cx="7921625" cy="863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27088" y="6505575"/>
            <a:ext cx="7921625" cy="2365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tabLst>
                <a:tab pos="2481263" algn="l"/>
              </a:tabLst>
              <a:defRPr sz="800" b="0" i="1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505575"/>
            <a:ext cx="360363" cy="2365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tabLst>
                <a:tab pos="2481263" algn="l"/>
              </a:tabLst>
              <a:defRPr sz="800" b="0">
                <a:solidFill>
                  <a:srgbClr val="FFFFFF"/>
                </a:solidFill>
                <a:effectLst/>
                <a:latin typeface="Lucida Sans Unicode" pitchFamily="34" charset="0"/>
              </a:defRPr>
            </a:lvl1pPr>
          </a:lstStyle>
          <a:p>
            <a:pPr>
              <a:defRPr/>
            </a:pPr>
            <a:fld id="{0A89A6AF-D1A3-4A0B-8E7B-09102AB5BDAB}" type="slidenum">
              <a:rPr lang="fi-FI"/>
              <a:pPr>
                <a:defRPr/>
              </a:pPr>
              <a:t>‹#›</a:t>
            </a:fld>
            <a:endParaRPr lang="fi-FI"/>
          </a:p>
        </p:txBody>
      </p:sp>
      <p:pic>
        <p:nvPicPr>
          <p:cNvPr id="1034" name="Picture 1" descr="Z:\-- Management --\Julkisuus\LOGOT\ttylogen28_DCS2008_v3.wmf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215063" y="6359525"/>
            <a:ext cx="2509837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6" r:id="rId2"/>
    <p:sldLayoutId id="2147483685" r:id="rId3"/>
    <p:sldLayoutId id="2147483684" r:id="rId4"/>
    <p:sldLayoutId id="2147483683" r:id="rId5"/>
    <p:sldLayoutId id="2147483682" r:id="rId6"/>
    <p:sldLayoutId id="2147483681" r:id="rId7"/>
    <p:sldLayoutId id="2147483680" r:id="rId8"/>
    <p:sldLayoutId id="2147483679" r:id="rId9"/>
    <p:sldLayoutId id="2147483678" r:id="rId10"/>
    <p:sldLayoutId id="2147483677" r:id="rId11"/>
    <p:sldLayoutId id="2147483688" r:id="rId12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90000"/>
        <a:buFont typeface="Monotype Sorts" pitchFamily="2" charset="2"/>
        <a:buChar char="n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62000" indent="-28575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l"/>
        <a:defRPr sz="2500">
          <a:solidFill>
            <a:schemeClr val="tx1"/>
          </a:solidFill>
          <a:latin typeface="+mn-lt"/>
        </a:defRPr>
      </a:lvl2pPr>
      <a:lvl3pPr marL="1258888" indent="-306388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75000"/>
        <a:buFont typeface="Monotype Sorts" pitchFamily="2" charset="2"/>
        <a:buChar char="o"/>
        <a:defRPr sz="2100">
          <a:solidFill>
            <a:schemeClr val="tx1"/>
          </a:solidFill>
          <a:latin typeface="+mn-lt"/>
        </a:defRPr>
      </a:lvl3pPr>
      <a:lvl4pPr marL="1703388" indent="-265113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3275" indent="-19050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304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6pPr>
      <a:lvl7pPr marL="29876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7pPr>
      <a:lvl8pPr marL="34448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8pPr>
      <a:lvl9pPr marL="39020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1643063" y="2928938"/>
            <a:ext cx="6715125" cy="863600"/>
          </a:xfrm>
        </p:spPr>
        <p:txBody>
          <a:bodyPr/>
          <a:lstStyle/>
          <a:p>
            <a:pPr eaLnBrk="1" hangingPunct="1"/>
            <a:r>
              <a:rPr lang="en-GB" dirty="0" smtClean="0"/>
              <a:t>HIBI_PE_DMA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1428750" y="4429125"/>
            <a:ext cx="7319963" cy="1895475"/>
          </a:xfrm>
        </p:spPr>
        <p:txBody>
          <a:bodyPr/>
          <a:lstStyle/>
          <a:p>
            <a:pPr algn="r" eaLnBrk="1" hangingPunct="1">
              <a:buFont typeface="Monotype Sorts" pitchFamily="2" charset="2"/>
              <a:buNone/>
            </a:pPr>
            <a:r>
              <a:rPr lang="en-GB" sz="2000" dirty="0" smtClean="0"/>
              <a:t>ver. 1.00</a:t>
            </a:r>
          </a:p>
          <a:p>
            <a:pPr algn="r" eaLnBrk="1" hangingPunct="1">
              <a:buFont typeface="Monotype Sorts" pitchFamily="2" charset="2"/>
              <a:buNone/>
            </a:pPr>
            <a:r>
              <a:rPr lang="en-GB" sz="2000" dirty="0" smtClean="0"/>
              <a:t>author: Ari </a:t>
            </a:r>
            <a:r>
              <a:rPr lang="en-GB" sz="2000" dirty="0" err="1" smtClean="0"/>
              <a:t>Kulmala</a:t>
            </a:r>
            <a:endParaRPr lang="en-GB" sz="2000" dirty="0" smtClean="0"/>
          </a:p>
          <a:p>
            <a:pPr algn="r" eaLnBrk="1" hangingPunct="1">
              <a:buFont typeface="Monotype Sorts" pitchFamily="2" charset="2"/>
              <a:buNone/>
            </a:pPr>
            <a:r>
              <a:rPr lang="en-GB" sz="2000" dirty="0" smtClean="0"/>
              <a:t>documentation: </a:t>
            </a:r>
            <a:r>
              <a:rPr lang="en-GB" sz="2000" dirty="0" err="1" smtClean="0"/>
              <a:t>Juha</a:t>
            </a:r>
            <a:r>
              <a:rPr lang="en-GB" sz="2000" dirty="0" smtClean="0"/>
              <a:t> </a:t>
            </a:r>
            <a:r>
              <a:rPr lang="en-GB" sz="2000" dirty="0" err="1" smtClean="0"/>
              <a:t>Arvio</a:t>
            </a:r>
            <a:endParaRPr lang="en-GB" sz="2000" dirty="0" smtClean="0"/>
          </a:p>
          <a:p>
            <a:pPr algn="r" eaLnBrk="1" hangingPunct="1">
              <a:buFont typeface="Monotype Sorts" pitchFamily="2" charset="2"/>
              <a:buNone/>
            </a:pPr>
            <a:r>
              <a:rPr lang="en-GB" sz="2000" dirty="0" smtClean="0"/>
              <a:t>Modified: </a:t>
            </a:r>
            <a:r>
              <a:rPr lang="en-GB" sz="2000" dirty="0" err="1" smtClean="0"/>
              <a:t>Lasse</a:t>
            </a:r>
            <a:r>
              <a:rPr lang="en-GB" sz="2000" dirty="0" smtClean="0"/>
              <a:t> </a:t>
            </a:r>
            <a:r>
              <a:rPr lang="en-GB" sz="2000" dirty="0" err="1" smtClean="0"/>
              <a:t>Lehtonen</a:t>
            </a:r>
            <a:endParaRPr lang="en-GB" sz="2000" dirty="0" smtClean="0"/>
          </a:p>
          <a:p>
            <a:pPr algn="r" eaLnBrk="1" hangingPunct="1">
              <a:buFont typeface="Monotype Sorts" pitchFamily="2" charset="2"/>
              <a:buNone/>
            </a:pPr>
            <a:r>
              <a:rPr lang="en-GB" sz="2000" dirty="0" smtClean="0"/>
              <a:t>Last modification: 01.02.2012</a:t>
            </a: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 bwMode="auto">
          <a:xfrm rot="5400000">
            <a:off x="7559538" y="2744924"/>
            <a:ext cx="1656978" cy="794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 rot="5400000">
            <a:off x="7667947" y="4293493"/>
            <a:ext cx="1008906" cy="158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z="3200" dirty="0" smtClean="0"/>
              <a:t>HIBI PE DMA – </a:t>
            </a:r>
            <a:r>
              <a:rPr lang="fi-FI" sz="3200" b="0" dirty="0" smtClean="0"/>
              <a:t>DMA configuration registers</a:t>
            </a:r>
            <a:endParaRPr lang="fi-FI" sz="32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1259632" y="1196975"/>
            <a:ext cx="7319985" cy="5127625"/>
          </a:xfrm>
        </p:spPr>
        <p:txBody>
          <a:bodyPr/>
          <a:lstStyle/>
          <a:p>
            <a:r>
              <a:rPr lang="fi-FI" sz="2400" dirty="0" smtClean="0"/>
              <a:t>Rx channel register address offset in general</a:t>
            </a:r>
          </a:p>
          <a:p>
            <a:pPr lvl="1"/>
            <a:r>
              <a:rPr lang="fi-FI" sz="2000" dirty="0" smtClean="0"/>
              <a:t>X is the index of channel</a:t>
            </a:r>
            <a:endParaRPr lang="fi-FI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rtl="0">
              <a:tabLst>
                <a:tab pos="2481263" algn="l"/>
              </a:tabLst>
            </a:pPr>
            <a:fld id="{54ED6963-E2CA-4D8D-AA71-33C823474DD6}" type="slidenum">
              <a:rPr lang="en-GB" sz="800" kern="1200" smtClean="0">
                <a:solidFill>
                  <a:srgbClr val="FFFFFF"/>
                </a:solidFill>
                <a:latin typeface="Lucida Sans Unicode" pitchFamily="34" charset="0"/>
                <a:ea typeface="+mn-ea"/>
                <a:cs typeface="+mn-cs"/>
              </a:rPr>
              <a:pPr algn="ctr" rtl="0">
                <a:tabLst>
                  <a:tab pos="2481263" algn="l"/>
                </a:tabLst>
              </a:pPr>
              <a:t>10</a:t>
            </a:fld>
            <a:endParaRPr lang="en-GB" sz="800" kern="1200">
              <a:solidFill>
                <a:srgbClr val="FFFFFF"/>
              </a:solidFill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7308304" y="1196752"/>
            <a:ext cx="1515366" cy="78045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CPU</a:t>
            </a:r>
            <a:endParaRPr lang="en-US" sz="1600" dirty="0" smtClean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380312" y="3573016"/>
            <a:ext cx="1500198" cy="56409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HIBI PE DMA</a:t>
            </a:r>
            <a:endParaRPr lang="en-US" sz="1600" dirty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668344" y="2420888"/>
            <a:ext cx="1143008" cy="5760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Dualport</a:t>
            </a:r>
            <a:endParaRPr lang="en-US" sz="1600" dirty="0" smtClean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RAM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7380312" y="4581128"/>
            <a:ext cx="1500198" cy="29510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HIBI </a:t>
            </a: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wrapper</a:t>
            </a:r>
            <a:endParaRPr lang="en-US" sz="1600" dirty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rot="5400000">
            <a:off x="6661026" y="2780134"/>
            <a:ext cx="1584176" cy="158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6084168" y="3140968"/>
            <a:ext cx="1440160" cy="576064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403648" y="2203689"/>
          <a:ext cx="4752528" cy="241841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110293"/>
                <a:gridCol w="1642235"/>
              </a:tblGrid>
              <a:tr h="725550">
                <a:tc>
                  <a:txBody>
                    <a:bodyPr/>
                    <a:lstStyle/>
                    <a:p>
                      <a:r>
                        <a:rPr lang="fi-FI" sz="1050" dirty="0" err="1" smtClean="0"/>
                        <a:t>Register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Formula for address offset</a:t>
                      </a:r>
                      <a:r>
                        <a:rPr lang="fi-FI" sz="1050" baseline="0" dirty="0" smtClean="0"/>
                        <a:t> from base address</a:t>
                      </a:r>
                      <a:endParaRPr lang="fi-FI" sz="1050" dirty="0"/>
                    </a:p>
                  </a:txBody>
                  <a:tcPr/>
                </a:tc>
              </a:tr>
              <a:tr h="355745">
                <a:tc>
                  <a:txBody>
                    <a:bodyPr/>
                    <a:lstStyle/>
                    <a:p>
                      <a:r>
                        <a:rPr lang="fi-FI" sz="1050" b="1" dirty="0" smtClean="0"/>
                        <a:t>Rx</a:t>
                      </a:r>
                      <a:r>
                        <a:rPr lang="fi-FI" sz="1050" b="1" baseline="0" dirty="0" smtClean="0"/>
                        <a:t> chanX: </a:t>
                      </a:r>
                      <a:r>
                        <a:rPr lang="fi-FI" sz="1050" baseline="0" dirty="0" smtClean="0"/>
                        <a:t>data buffer address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b="1" dirty="0" smtClean="0"/>
                        <a:t>X*16</a:t>
                      </a:r>
                      <a:endParaRPr lang="fi-FI" sz="1050" b="1" dirty="0"/>
                    </a:p>
                  </a:txBody>
                  <a:tcPr/>
                </a:tc>
              </a:tr>
              <a:tr h="339553">
                <a:tc>
                  <a:txBody>
                    <a:bodyPr/>
                    <a:lstStyle/>
                    <a:p>
                      <a:r>
                        <a:rPr lang="fi-FI" sz="1050" b="1" dirty="0" smtClean="0"/>
                        <a:t>Rx</a:t>
                      </a:r>
                      <a:r>
                        <a:rPr lang="fi-FI" sz="1050" b="1" baseline="0" dirty="0" smtClean="0"/>
                        <a:t> chanX: </a:t>
                      </a:r>
                      <a:r>
                        <a:rPr lang="fi-FI" sz="1050" baseline="0" dirty="0" smtClean="0"/>
                        <a:t>hibi address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b="1" dirty="0" smtClean="0"/>
                        <a:t>X*16+1</a:t>
                      </a:r>
                      <a:endParaRPr lang="fi-FI" sz="1050" b="1" dirty="0"/>
                    </a:p>
                  </a:txBody>
                  <a:tcPr/>
                </a:tc>
              </a:tr>
              <a:tr h="339553">
                <a:tc>
                  <a:txBody>
                    <a:bodyPr/>
                    <a:lstStyle/>
                    <a:p>
                      <a:r>
                        <a:rPr lang="fi-FI" sz="1050" b="1" dirty="0" smtClean="0"/>
                        <a:t>Rx chanX: </a:t>
                      </a:r>
                      <a:r>
                        <a:rPr lang="fi-FI" sz="1050" dirty="0" smtClean="0"/>
                        <a:t>data amount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b="1" dirty="0" smtClean="0"/>
                        <a:t>X*16+2</a:t>
                      </a:r>
                      <a:endParaRPr lang="fi-FI" sz="1050" b="1" dirty="0"/>
                    </a:p>
                  </a:txBody>
                  <a:tcPr/>
                </a:tc>
              </a:tr>
              <a:tr h="329006">
                <a:tc>
                  <a:txBody>
                    <a:bodyPr/>
                    <a:lstStyle/>
                    <a:p>
                      <a:r>
                        <a:rPr lang="fi-FI" sz="1050" b="1" dirty="0" smtClean="0"/>
                        <a:t>Rx chanX:</a:t>
                      </a:r>
                      <a:r>
                        <a:rPr lang="fi-FI" sz="1050" b="0" dirty="0" smtClean="0"/>
                        <a:t> current address pointer</a:t>
                      </a:r>
                      <a:endParaRPr lang="fi-FI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b="1" dirty="0" smtClean="0"/>
                        <a:t>X*16+3</a:t>
                      </a:r>
                      <a:endParaRPr lang="fi-FI" sz="1050" b="1" dirty="0"/>
                    </a:p>
                  </a:txBody>
                  <a:tcPr/>
                </a:tc>
              </a:tr>
              <a:tr h="329006">
                <a:tc>
                  <a:txBody>
                    <a:bodyPr/>
                    <a:lstStyle/>
                    <a:p>
                      <a:r>
                        <a:rPr lang="fi-FI" sz="1050" b="1" dirty="0" err="1" smtClean="0"/>
                        <a:t>Rx</a:t>
                      </a:r>
                      <a:r>
                        <a:rPr lang="fi-FI" sz="1050" b="1" dirty="0" smtClean="0"/>
                        <a:t> </a:t>
                      </a:r>
                      <a:r>
                        <a:rPr lang="fi-FI" sz="1050" b="1" dirty="0" err="1" smtClean="0"/>
                        <a:t>chanX</a:t>
                      </a:r>
                      <a:r>
                        <a:rPr lang="fi-FI" sz="1050" b="1" dirty="0" smtClean="0"/>
                        <a:t>:</a:t>
                      </a:r>
                      <a:r>
                        <a:rPr lang="fi-FI" sz="1050" b="0" dirty="0" smtClean="0"/>
                        <a:t> </a:t>
                      </a:r>
                      <a:r>
                        <a:rPr lang="fi-FI" sz="1050" b="0" dirty="0" err="1" smtClean="0"/>
                        <a:t>received</a:t>
                      </a:r>
                      <a:r>
                        <a:rPr lang="fi-FI" sz="1050" b="0" dirty="0" smtClean="0"/>
                        <a:t> </a:t>
                      </a:r>
                      <a:r>
                        <a:rPr lang="fi-FI" sz="1050" b="0" dirty="0" err="1" smtClean="0"/>
                        <a:t>words</a:t>
                      </a:r>
                      <a:r>
                        <a:rPr lang="fi-FI" sz="1050" b="0" dirty="0" smtClean="0"/>
                        <a:t> for </a:t>
                      </a:r>
                      <a:r>
                        <a:rPr lang="fi-FI" sz="1050" b="0" dirty="0" err="1" smtClean="0"/>
                        <a:t>stream</a:t>
                      </a:r>
                      <a:r>
                        <a:rPr lang="fi-FI" sz="1050" b="0" dirty="0" smtClean="0"/>
                        <a:t> </a:t>
                      </a:r>
                      <a:r>
                        <a:rPr lang="fi-FI" sz="1050" b="0" dirty="0" err="1" smtClean="0"/>
                        <a:t>channel</a:t>
                      </a:r>
                      <a:endParaRPr lang="fi-FI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050" b="1" smtClean="0"/>
                        <a:t>X*16+6</a:t>
                      </a:r>
                      <a:endParaRPr lang="fi-FI" sz="105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96740303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 bwMode="auto">
          <a:xfrm>
            <a:off x="1691680" y="1844824"/>
            <a:ext cx="1152128" cy="2520280"/>
          </a:xfrm>
          <a:prstGeom prst="rect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lgDash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i-FI" sz="16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HIBI </a:t>
            </a:r>
            <a:r>
              <a:rPr lang="fi-FI" dirty="0" smtClean="0"/>
              <a:t>PE DMA internal</a:t>
            </a:r>
            <a:endParaRPr lang="fi-FI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rtl="0">
              <a:tabLst>
                <a:tab pos="2481263" algn="l"/>
              </a:tabLst>
            </a:pPr>
            <a:fld id="{54ED6963-E2CA-4D8D-AA71-33C823474DD6}" type="slidenum">
              <a:rPr lang="en-GB" sz="800" kern="1200" smtClean="0">
                <a:solidFill>
                  <a:srgbClr val="FFFFFF"/>
                </a:solidFill>
                <a:latin typeface="Lucida Sans Unicode" pitchFamily="34" charset="0"/>
                <a:ea typeface="+mn-ea"/>
                <a:cs typeface="+mn-cs"/>
              </a:rPr>
              <a:pPr algn="ctr" rtl="0">
                <a:tabLst>
                  <a:tab pos="2481263" algn="l"/>
                </a:tabLst>
              </a:pPr>
              <a:t>11</a:t>
            </a:fld>
            <a:endParaRPr lang="en-GB" sz="800" kern="1200">
              <a:solidFill>
                <a:srgbClr val="FFFFFF"/>
              </a:solidFill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059832" y="3068960"/>
            <a:ext cx="1731390" cy="86409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DMA </a:t>
            </a: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configuration</a:t>
            </a: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and status </a:t>
            </a: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registers</a:t>
            </a:r>
            <a:endParaRPr lang="en-US" sz="16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932040" y="3356992"/>
            <a:ext cx="494936" cy="5760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Tx</a:t>
            </a:r>
            <a:endParaRPr lang="en-US" sz="16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07704" y="1484784"/>
            <a:ext cx="1806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600" dirty="0" err="1" smtClean="0">
                <a:latin typeface="Calibri" pitchFamily="34" charset="0"/>
                <a:cs typeface="Calibri" pitchFamily="34" charset="0"/>
              </a:rPr>
              <a:t>Processing</a:t>
            </a:r>
            <a:r>
              <a:rPr lang="fi-FI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fi-FI" sz="1600" dirty="0" err="1" smtClean="0">
                <a:latin typeface="Calibri" pitchFamily="34" charset="0"/>
                <a:cs typeface="Calibri" pitchFamily="34" charset="0"/>
              </a:rPr>
              <a:t>element</a:t>
            </a:r>
            <a:endParaRPr lang="fi-FI" sz="16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4" name="Straight Arrow Connector 13"/>
          <p:cNvCxnSpPr>
            <a:endCxn id="15" idx="0"/>
          </p:cNvCxnSpPr>
          <p:nvPr/>
        </p:nvCxnSpPr>
        <p:spPr bwMode="auto">
          <a:xfrm rot="16200000" flipH="1">
            <a:off x="5634118" y="3158970"/>
            <a:ext cx="360040" cy="36004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5580112" y="3356992"/>
            <a:ext cx="504056" cy="5760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Rx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5724128" y="3429000"/>
            <a:ext cx="647336" cy="5760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Rx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868144" y="3501008"/>
            <a:ext cx="648072" cy="5760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Rx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99992" y="1484784"/>
            <a:ext cx="1372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Dualport</a:t>
            </a: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RAM</a:t>
            </a:r>
            <a:endParaRPr lang="fi-FI" sz="1600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Trapezoid 20"/>
          <p:cNvSpPr/>
          <p:nvPr/>
        </p:nvSpPr>
        <p:spPr bwMode="auto">
          <a:xfrm>
            <a:off x="5004048" y="2708920"/>
            <a:ext cx="1368152" cy="288032"/>
          </a:xfrm>
          <a:prstGeom prst="trapezoid">
            <a:avLst>
              <a:gd name="adj" fmla="val 80115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i-FI" sz="16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19872" y="4437112"/>
            <a:ext cx="1516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600" dirty="0" smtClean="0">
                <a:latin typeface="Calibri" pitchFamily="34" charset="0"/>
                <a:cs typeface="Calibri" pitchFamily="34" charset="0"/>
              </a:rPr>
              <a:t>HIBI IP </a:t>
            </a:r>
            <a:r>
              <a:rPr lang="fi-FI" sz="1600" dirty="0" err="1" smtClean="0">
                <a:latin typeface="Calibri" pitchFamily="34" charset="0"/>
                <a:cs typeface="Calibri" pitchFamily="34" charset="0"/>
              </a:rPr>
              <a:t>interface</a:t>
            </a:r>
            <a:endParaRPr lang="fi-FI" sz="16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 bwMode="auto">
          <a:xfrm rot="5400000" flipH="1" flipV="1">
            <a:off x="4391186" y="2096852"/>
            <a:ext cx="504850" cy="7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 rot="5400000">
            <a:off x="5040846" y="3176178"/>
            <a:ext cx="360040" cy="158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42" name="Rectangle 41"/>
          <p:cNvSpPr/>
          <p:nvPr/>
        </p:nvSpPr>
        <p:spPr bwMode="auto">
          <a:xfrm>
            <a:off x="611560" y="3789040"/>
            <a:ext cx="1080120" cy="14401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i-FI" sz="1400" dirty="0" smtClean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61" name="Straight Arrow Connector 60"/>
          <p:cNvCxnSpPr>
            <a:endCxn id="17" idx="0"/>
          </p:cNvCxnSpPr>
          <p:nvPr/>
        </p:nvCxnSpPr>
        <p:spPr bwMode="auto">
          <a:xfrm rot="16200000" flipH="1">
            <a:off x="5813954" y="3195158"/>
            <a:ext cx="432048" cy="3563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63" name="Straight Arrow Connector 62"/>
          <p:cNvCxnSpPr>
            <a:endCxn id="18" idx="0"/>
          </p:cNvCxnSpPr>
          <p:nvPr/>
        </p:nvCxnSpPr>
        <p:spPr bwMode="auto">
          <a:xfrm rot="16200000" flipH="1">
            <a:off x="5922150" y="3230978"/>
            <a:ext cx="504056" cy="36004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sp>
        <p:nvSpPr>
          <p:cNvPr id="77" name="Rectangle 76"/>
          <p:cNvSpPr/>
          <p:nvPr/>
        </p:nvSpPr>
        <p:spPr bwMode="auto">
          <a:xfrm>
            <a:off x="3635896" y="2348880"/>
            <a:ext cx="115212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Ctrl</a:t>
            </a:r>
            <a:endParaRPr lang="en-US" sz="16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82" name="Straight Arrow Connector 81"/>
          <p:cNvCxnSpPr/>
          <p:nvPr/>
        </p:nvCxnSpPr>
        <p:spPr bwMode="auto">
          <a:xfrm rot="5400000" flipH="1" flipV="1">
            <a:off x="5256870" y="2312082"/>
            <a:ext cx="792088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86" name="Straight Arrow Connector 85"/>
          <p:cNvCxnSpPr/>
          <p:nvPr/>
        </p:nvCxnSpPr>
        <p:spPr bwMode="auto">
          <a:xfrm rot="5400000" flipH="1" flipV="1">
            <a:off x="1547267" y="2637309"/>
            <a:ext cx="1440954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90" name="Straight Arrow Connector 89"/>
          <p:cNvCxnSpPr/>
          <p:nvPr/>
        </p:nvCxnSpPr>
        <p:spPr bwMode="auto">
          <a:xfrm rot="5400000" flipH="1" flipV="1">
            <a:off x="2699395" y="2493293"/>
            <a:ext cx="1152922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92" name="Rectangle 91"/>
          <p:cNvSpPr/>
          <p:nvPr/>
        </p:nvSpPr>
        <p:spPr bwMode="auto">
          <a:xfrm>
            <a:off x="1763688" y="3356992"/>
            <a:ext cx="494936" cy="5760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Tx</a:t>
            </a:r>
            <a:endParaRPr lang="en-US" sz="16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3" name="Rectangle 92"/>
          <p:cNvSpPr/>
          <p:nvPr/>
        </p:nvSpPr>
        <p:spPr bwMode="auto">
          <a:xfrm>
            <a:off x="2267744" y="3356992"/>
            <a:ext cx="504056" cy="5760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Rx</a:t>
            </a:r>
          </a:p>
        </p:txBody>
      </p:sp>
      <p:cxnSp>
        <p:nvCxnSpPr>
          <p:cNvPr id="99" name="Straight Arrow Connector 98"/>
          <p:cNvCxnSpPr/>
          <p:nvPr/>
        </p:nvCxnSpPr>
        <p:spPr bwMode="auto">
          <a:xfrm rot="16200000" flipV="1">
            <a:off x="2778751" y="3422049"/>
            <a:ext cx="504056" cy="152607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107" name="Straight Arrow Connector 98"/>
          <p:cNvCxnSpPr/>
          <p:nvPr/>
        </p:nvCxnSpPr>
        <p:spPr bwMode="auto">
          <a:xfrm rot="5400000">
            <a:off x="4853081" y="3795991"/>
            <a:ext cx="360040" cy="92220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118" name="Straight Arrow Connector 117"/>
          <p:cNvCxnSpPr/>
          <p:nvPr/>
        </p:nvCxnSpPr>
        <p:spPr bwMode="auto">
          <a:xfrm rot="5400000" flipH="1" flipV="1">
            <a:off x="4500389" y="2924547"/>
            <a:ext cx="288032" cy="7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120" name="TextBox 119"/>
          <p:cNvSpPr txBox="1"/>
          <p:nvPr/>
        </p:nvSpPr>
        <p:spPr>
          <a:xfrm>
            <a:off x="1547664" y="4365104"/>
            <a:ext cx="1857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600" dirty="0" err="1" smtClean="0">
                <a:latin typeface="Calibri" pitchFamily="34" charset="0"/>
                <a:cs typeface="Calibri" pitchFamily="34" charset="0"/>
              </a:rPr>
              <a:t>Optional</a:t>
            </a:r>
            <a:r>
              <a:rPr lang="fi-FI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fi-FI" sz="1600" dirty="0" err="1" smtClean="0">
                <a:latin typeface="Calibri" pitchFamily="34" charset="0"/>
                <a:cs typeface="Calibri" pitchFamily="34" charset="0"/>
              </a:rPr>
              <a:t>direct</a:t>
            </a:r>
            <a:r>
              <a:rPr lang="fi-FI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fi-FI" sz="1600" dirty="0" err="1" smtClean="0">
                <a:latin typeface="Calibri" pitchFamily="34" charset="0"/>
                <a:cs typeface="Calibri" pitchFamily="34" charset="0"/>
              </a:rPr>
              <a:t>path</a:t>
            </a:r>
            <a:endParaRPr lang="fi-FI" sz="16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6193378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88640"/>
            <a:ext cx="7921625" cy="863600"/>
          </a:xfrm>
        </p:spPr>
        <p:txBody>
          <a:bodyPr/>
          <a:lstStyle/>
          <a:p>
            <a:r>
              <a:rPr lang="fi-FI" sz="3200" dirty="0"/>
              <a:t>HIBI </a:t>
            </a:r>
            <a:r>
              <a:rPr lang="fi-FI" sz="3200" dirty="0" smtClean="0"/>
              <a:t>PE DMA configuration parameters</a:t>
            </a:r>
            <a:endParaRPr lang="fi-FI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rtl="0">
              <a:tabLst>
                <a:tab pos="2481263" algn="l"/>
              </a:tabLst>
            </a:pPr>
            <a:fld id="{54ED6963-E2CA-4D8D-AA71-33C823474DD6}" type="slidenum">
              <a:rPr lang="en-GB" sz="800" kern="1200" smtClean="0">
                <a:solidFill>
                  <a:srgbClr val="FFFFFF"/>
                </a:solidFill>
                <a:latin typeface="Lucida Sans Unicode" pitchFamily="34" charset="0"/>
                <a:ea typeface="+mn-ea"/>
                <a:cs typeface="+mn-cs"/>
              </a:rPr>
              <a:pPr algn="ctr" rtl="0">
                <a:tabLst>
                  <a:tab pos="2481263" algn="l"/>
                </a:tabLst>
              </a:pPr>
              <a:t>12</a:t>
            </a:fld>
            <a:endParaRPr lang="en-GB" sz="800" kern="1200">
              <a:solidFill>
                <a:srgbClr val="FFFFFF"/>
              </a:solidFill>
              <a:latin typeface="Lucida Sans Unicode" pitchFamily="34" charset="0"/>
              <a:ea typeface="+mn-ea"/>
              <a:cs typeface="+mn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7547" y="1397000"/>
          <a:ext cx="8568948" cy="34975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56181"/>
                <a:gridCol w="1200135"/>
                <a:gridCol w="1428158"/>
                <a:gridCol w="972107"/>
                <a:gridCol w="1656184"/>
                <a:gridCol w="1656183"/>
              </a:tblGrid>
              <a:tr h="370840">
                <a:tc>
                  <a:txBody>
                    <a:bodyPr/>
                    <a:lstStyle/>
                    <a:p>
                      <a:r>
                        <a:rPr lang="fi-FI" sz="1200" dirty="0" smtClean="0"/>
                        <a:t>Generic and VHDL default</a:t>
                      </a:r>
                      <a:endParaRPr lang="fi-FI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200" dirty="0" smtClean="0"/>
                        <a:t>Category</a:t>
                      </a:r>
                      <a:endParaRPr lang="fi-FI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200" dirty="0" smtClean="0"/>
                        <a:t>Category</a:t>
                      </a:r>
                      <a:endParaRPr lang="fi-FI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200" dirty="0" smtClean="0"/>
                        <a:t>Type</a:t>
                      </a:r>
                      <a:endParaRPr lang="fi-FI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200" dirty="0" smtClean="0"/>
                        <a:t>Value range</a:t>
                      </a:r>
                      <a:endParaRPr lang="fi-FI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200" dirty="0" smtClean="0"/>
                        <a:t>Description</a:t>
                      </a:r>
                      <a:endParaRPr lang="fi-FI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data_width_g : integer</a:t>
                      </a:r>
                      <a:r>
                        <a:rPr lang="fi-FI" sz="1050" baseline="0" dirty="0" smtClean="0"/>
                        <a:t> := 32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Structural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Bus widths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Bits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32 or 64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Width of data</a:t>
                      </a:r>
                      <a:endParaRPr lang="fi-FI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addr_width_g</a:t>
                      </a:r>
                      <a:r>
                        <a:rPr lang="fi-FI" sz="1050" baseline="0" dirty="0" smtClean="0"/>
                        <a:t> : integer := 32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Structural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Bus</a:t>
                      </a:r>
                      <a:r>
                        <a:rPr lang="fi-FI" sz="1050" baseline="0" dirty="0" smtClean="0"/>
                        <a:t> widths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Bits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dpram_addr_width</a:t>
                      </a:r>
                      <a:r>
                        <a:rPr lang="fi-FI" sz="1050" baseline="0" dirty="0" smtClean="0"/>
                        <a:t> &lt;= x &lt;= data_width_g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Address</a:t>
                      </a:r>
                      <a:r>
                        <a:rPr lang="fi-FI" sz="1050" baseline="0" dirty="0" smtClean="0"/>
                        <a:t> width</a:t>
                      </a:r>
                      <a:endParaRPr lang="fi-FI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amount_width_g : integer</a:t>
                      </a:r>
                      <a:r>
                        <a:rPr lang="fi-FI" sz="1050" baseline="0" dirty="0" smtClean="0"/>
                        <a:t> := 16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050" dirty="0" smtClean="0"/>
                        <a:t>Structural</a:t>
                      </a:r>
                    </a:p>
                    <a:p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Bus widths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Bits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1 to data_width_g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Maximum</a:t>
                      </a:r>
                      <a:r>
                        <a:rPr lang="fi-FI" sz="1050" baseline="0" dirty="0" smtClean="0"/>
                        <a:t> b</a:t>
                      </a:r>
                      <a:r>
                        <a:rPr lang="fi-FI" sz="1050" dirty="0" smtClean="0"/>
                        <a:t>it</a:t>
                      </a:r>
                      <a:r>
                        <a:rPr lang="fi-FI" sz="1050" baseline="0" dirty="0" smtClean="0"/>
                        <a:t> width of data amount value</a:t>
                      </a:r>
                      <a:endParaRPr lang="fi-FI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n_chans_g : integer := 8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Structural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Channels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Number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1 to N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Number of Rx channels in</a:t>
                      </a:r>
                      <a:r>
                        <a:rPr lang="fi-FI" sz="1050" baseline="0" dirty="0" smtClean="0"/>
                        <a:t> HIBI DMA PE</a:t>
                      </a:r>
                      <a:endParaRPr lang="fi-FI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n_chans_bits_g</a:t>
                      </a:r>
                      <a:r>
                        <a:rPr lang="fi-FI" sz="1050" baseline="0" dirty="0" smtClean="0"/>
                        <a:t> : integer := 3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Structural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Bus widths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Bits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Ceil(log2(n_chans_g))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Number of bits needed to present</a:t>
                      </a:r>
                      <a:r>
                        <a:rPr lang="fi-FI" sz="1050" baseline="0" dirty="0" smtClean="0"/>
                        <a:t> all the Rx channels</a:t>
                      </a:r>
                      <a:endParaRPr lang="fi-FI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hibi_address_cmp_lo_g : integer</a:t>
                      </a:r>
                      <a:r>
                        <a:rPr lang="fi-FI" sz="1050" baseline="0" dirty="0" smtClean="0"/>
                        <a:t> := 0</a:t>
                      </a:r>
                      <a:endParaRPr lang="fi-FI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Structural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Bus widths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Number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Less than hibi_addr_cmp_hi_g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Least significant bit of a hibi address</a:t>
                      </a:r>
                      <a:endParaRPr lang="fi-FI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hibi_addr_cmp_hi_g</a:t>
                      </a:r>
                      <a:r>
                        <a:rPr lang="fi-FI" sz="1050" baseline="0" dirty="0" smtClean="0"/>
                        <a:t> : integer := 27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Structural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Bus widths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Number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050" dirty="0" smtClean="0"/>
                        <a:t>More than hibi_addr_cmp_lo_g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050" dirty="0" smtClean="0"/>
                        <a:t>Most significant bit of a hibi address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636459601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Functionality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90317141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HIBI_PE_DMA component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1428750" y="1196975"/>
            <a:ext cx="7319963" cy="5127625"/>
          </a:xfrm>
        </p:spPr>
        <p:txBody>
          <a:bodyPr/>
          <a:lstStyle/>
          <a:p>
            <a:pPr eaLnBrk="1" hangingPunct="1"/>
            <a:r>
              <a:rPr lang="en-GB" dirty="0" smtClean="0"/>
              <a:t>An DMA controller to interface processor with </a:t>
            </a:r>
            <a:r>
              <a:rPr lang="en-GB" dirty="0" err="1" smtClean="0"/>
              <a:t>Hibi</a:t>
            </a:r>
            <a:endParaRPr lang="en-GB" dirty="0" smtClean="0"/>
          </a:p>
          <a:p>
            <a:pPr marL="742950" lvl="1" eaLnBrk="1" hangingPunct="1"/>
            <a:r>
              <a:rPr lang="en-GB" dirty="0" smtClean="0"/>
              <a:t>Originally for </a:t>
            </a:r>
            <a:r>
              <a:rPr lang="en-GB" dirty="0" err="1" smtClean="0"/>
              <a:t>Nios</a:t>
            </a:r>
            <a:endParaRPr lang="en-GB" dirty="0" smtClean="0"/>
          </a:p>
          <a:p>
            <a:pPr eaLnBrk="1" hangingPunct="1"/>
            <a:r>
              <a:rPr lang="en-GB" dirty="0" smtClean="0"/>
              <a:t>DMA copies data to/from dual-port memory from/to HIBI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1476375" y="4652963"/>
            <a:ext cx="1368425" cy="647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i-FI"/>
              <a:t>Nios</a:t>
            </a:r>
            <a:endParaRPr 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3563938" y="4652963"/>
            <a:ext cx="1368425" cy="647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i-FI"/>
              <a:t>dual-port RAM</a:t>
            </a:r>
          </a:p>
          <a:p>
            <a:pPr algn="ctr">
              <a:defRPr/>
            </a:pPr>
            <a:r>
              <a:rPr lang="fi-FI"/>
              <a:t>(on-chip)</a:t>
            </a:r>
            <a:endParaRPr lang="en-US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3563938" y="5445125"/>
            <a:ext cx="1368425" cy="6477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fi-FI" b="1" dirty="0" smtClean="0"/>
              <a:t>HIBI_PE_DMA</a:t>
            </a:r>
            <a:endParaRPr lang="fi-FI" b="1" dirty="0"/>
          </a:p>
          <a:p>
            <a:pPr algn="ctr"/>
            <a:r>
              <a:rPr lang="fi-FI" b="1" dirty="0"/>
              <a:t>(DMA)</a:t>
            </a:r>
            <a:endParaRPr lang="en-US" b="1" dirty="0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5292725" y="5445125"/>
            <a:ext cx="1368425" cy="647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i-FI"/>
              <a:t>HIBI wrapper</a:t>
            </a:r>
            <a:endParaRPr lang="en-US"/>
          </a:p>
        </p:txBody>
      </p:sp>
      <p:cxnSp>
        <p:nvCxnSpPr>
          <p:cNvPr id="2" name="AutoShape 8"/>
          <p:cNvCxnSpPr>
            <a:cxnSpLocks noChangeShapeType="1"/>
            <a:stCxn id="15376" idx="0"/>
            <a:endCxn id="15364" idx="2"/>
          </p:cNvCxnSpPr>
          <p:nvPr/>
        </p:nvCxnSpPr>
        <p:spPr bwMode="auto">
          <a:xfrm>
            <a:off x="2854325" y="4976813"/>
            <a:ext cx="700088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368" name="AutoShape 9"/>
          <p:cNvCxnSpPr>
            <a:cxnSpLocks noChangeShapeType="1"/>
            <a:stCxn id="15364" idx="3"/>
            <a:endCxn id="15366" idx="1"/>
          </p:cNvCxnSpPr>
          <p:nvPr/>
        </p:nvCxnSpPr>
        <p:spPr bwMode="auto">
          <a:xfrm>
            <a:off x="2854325" y="4976813"/>
            <a:ext cx="700088" cy="792162"/>
          </a:xfrm>
          <a:prstGeom prst="bentConnector3">
            <a:avLst>
              <a:gd name="adj1" fmla="val 49889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5369" name="AutoShape 10"/>
          <p:cNvCxnSpPr>
            <a:cxnSpLocks noChangeShapeType="1"/>
            <a:stCxn id="15366" idx="3"/>
            <a:endCxn id="15367" idx="1"/>
          </p:cNvCxnSpPr>
          <p:nvPr/>
        </p:nvCxnSpPr>
        <p:spPr bwMode="auto">
          <a:xfrm>
            <a:off x="4941888" y="5768975"/>
            <a:ext cx="341312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370" name="AutoShape 11"/>
          <p:cNvCxnSpPr>
            <a:cxnSpLocks noChangeShapeType="1"/>
            <a:stCxn id="15366" idx="0"/>
            <a:endCxn id="15365" idx="2"/>
          </p:cNvCxnSpPr>
          <p:nvPr/>
        </p:nvCxnSpPr>
        <p:spPr bwMode="auto">
          <a:xfrm rot="-5400000">
            <a:off x="4185444" y="5372894"/>
            <a:ext cx="125412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15371" name="Line 12"/>
          <p:cNvSpPr>
            <a:spLocks noChangeShapeType="1"/>
          </p:cNvSpPr>
          <p:nvPr/>
        </p:nvSpPr>
        <p:spPr bwMode="auto">
          <a:xfrm>
            <a:off x="6659563" y="5805488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2" name="Line 13"/>
          <p:cNvSpPr>
            <a:spLocks noChangeShapeType="1"/>
          </p:cNvSpPr>
          <p:nvPr/>
        </p:nvSpPr>
        <p:spPr bwMode="auto">
          <a:xfrm>
            <a:off x="6948488" y="5589588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3" name="Line 14"/>
          <p:cNvSpPr>
            <a:spLocks noChangeShapeType="1"/>
          </p:cNvSpPr>
          <p:nvPr/>
        </p:nvSpPr>
        <p:spPr bwMode="auto">
          <a:xfrm>
            <a:off x="6948488" y="5373688"/>
            <a:ext cx="0" cy="863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4" name="Text Box 15"/>
          <p:cNvSpPr txBox="1">
            <a:spLocks noChangeArrowheads="1"/>
          </p:cNvSpPr>
          <p:nvPr/>
        </p:nvSpPr>
        <p:spPr bwMode="auto">
          <a:xfrm>
            <a:off x="6927850" y="5588000"/>
            <a:ext cx="8651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i-FI"/>
              <a:t>HIBI bus</a:t>
            </a:r>
            <a:endParaRPr lang="en-US"/>
          </a:p>
        </p:txBody>
      </p:sp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1476375" y="5445125"/>
            <a:ext cx="1368425" cy="647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i-FI"/>
              <a:t>instr.memory</a:t>
            </a:r>
          </a:p>
          <a:p>
            <a:pPr algn="ctr">
              <a:defRPr/>
            </a:pPr>
            <a:r>
              <a:rPr lang="fi-FI"/>
              <a:t>(on/off-chip)</a:t>
            </a:r>
            <a:endParaRPr lang="en-US"/>
          </a:p>
        </p:txBody>
      </p:sp>
      <p:cxnSp>
        <p:nvCxnSpPr>
          <p:cNvPr id="3" name="AutoShape 17"/>
          <p:cNvCxnSpPr>
            <a:cxnSpLocks noChangeShapeType="1"/>
            <a:stCxn id="15376" idx="0"/>
            <a:endCxn id="15364" idx="2"/>
          </p:cNvCxnSpPr>
          <p:nvPr/>
        </p:nvCxnSpPr>
        <p:spPr bwMode="auto">
          <a:xfrm rot="-5400000">
            <a:off x="2097882" y="5372894"/>
            <a:ext cx="125412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15377" name="Freeform 18"/>
          <p:cNvSpPr>
            <a:spLocks/>
          </p:cNvSpPr>
          <p:nvPr/>
        </p:nvSpPr>
        <p:spPr bwMode="auto">
          <a:xfrm>
            <a:off x="3851275" y="5084763"/>
            <a:ext cx="3108325" cy="527050"/>
          </a:xfrm>
          <a:custGeom>
            <a:avLst/>
            <a:gdLst>
              <a:gd name="T0" fmla="*/ 8 w 1958"/>
              <a:gd name="T1" fmla="*/ 0 h 332"/>
              <a:gd name="T2" fmla="*/ 98 w 1958"/>
              <a:gd name="T3" fmla="*/ 227 h 332"/>
              <a:gd name="T4" fmla="*/ 597 w 1958"/>
              <a:gd name="T5" fmla="*/ 317 h 332"/>
              <a:gd name="T6" fmla="*/ 1958 w 1958"/>
              <a:gd name="T7" fmla="*/ 317 h 332"/>
              <a:gd name="T8" fmla="*/ 0 60000 65536"/>
              <a:gd name="T9" fmla="*/ 0 60000 65536"/>
              <a:gd name="T10" fmla="*/ 0 60000 65536"/>
              <a:gd name="T11" fmla="*/ 0 60000 65536"/>
              <a:gd name="T12" fmla="*/ 0 w 1958"/>
              <a:gd name="T13" fmla="*/ 0 h 332"/>
              <a:gd name="T14" fmla="*/ 1958 w 1958"/>
              <a:gd name="T15" fmla="*/ 332 h 3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58" h="332">
                <a:moveTo>
                  <a:pt x="8" y="0"/>
                </a:moveTo>
                <a:cubicBezTo>
                  <a:pt x="4" y="87"/>
                  <a:pt x="0" y="174"/>
                  <a:pt x="98" y="227"/>
                </a:cubicBezTo>
                <a:cubicBezTo>
                  <a:pt x="196" y="280"/>
                  <a:pt x="287" y="302"/>
                  <a:pt x="597" y="317"/>
                </a:cubicBezTo>
                <a:cubicBezTo>
                  <a:pt x="907" y="332"/>
                  <a:pt x="1432" y="324"/>
                  <a:pt x="1958" y="317"/>
                </a:cubicBezTo>
              </a:path>
            </a:pathLst>
          </a:custGeom>
          <a:noFill/>
          <a:ln w="38100" cap="rnd" cmpd="sng">
            <a:solidFill>
              <a:srgbClr val="00CC66"/>
            </a:solidFill>
            <a:prstDash val="sysDot"/>
            <a:round/>
            <a:headEnd type="arrow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eaLnBrk="1" hangingPunct="1"/>
            <a:r>
              <a:rPr lang="fi-FI" sz="3200" b="0" smtClean="0">
                <a:latin typeface="Arial Black" pitchFamily="34" charset="0"/>
              </a:rPr>
              <a:t>Sending data to HIBI</a:t>
            </a:r>
            <a:endParaRPr lang="en-US" sz="3200" b="0" smtClean="0">
              <a:latin typeface="Arial Black" pitchFamily="34" charset="0"/>
            </a:endParaRP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196975"/>
            <a:ext cx="7921625" cy="5127625"/>
          </a:xfrm>
        </p:spPr>
        <p:txBody>
          <a:bodyPr/>
          <a:lstStyle/>
          <a:p>
            <a:pPr marL="552450" indent="-552450" eaLnBrk="1" hangingPunct="1">
              <a:buFont typeface="Monotype Sorts" pitchFamily="2" charset="2"/>
              <a:buAutoNum type="arabicPeriod"/>
            </a:pPr>
            <a:r>
              <a:rPr lang="fi-FI" sz="2900" dirty="0" smtClean="0">
                <a:latin typeface="Arial" charset="0"/>
              </a:rPr>
              <a:t>CPU </a:t>
            </a:r>
            <a:r>
              <a:rPr lang="fi-FI" sz="2900" dirty="0" err="1" smtClean="0">
                <a:latin typeface="Arial" charset="0"/>
              </a:rPr>
              <a:t>has</a:t>
            </a:r>
            <a:r>
              <a:rPr lang="fi-FI" sz="2900" dirty="0" smtClean="0">
                <a:latin typeface="Arial" charset="0"/>
              </a:rPr>
              <a:t> the data </a:t>
            </a:r>
            <a:r>
              <a:rPr lang="fi-FI" sz="2900" dirty="0" err="1" smtClean="0">
                <a:latin typeface="Arial" charset="0"/>
              </a:rPr>
              <a:t>ready</a:t>
            </a:r>
            <a:r>
              <a:rPr lang="fi-FI" sz="2900" dirty="0" smtClean="0">
                <a:latin typeface="Arial" charset="0"/>
              </a:rPr>
              <a:t> in </a:t>
            </a:r>
            <a:r>
              <a:rPr lang="fi-FI" sz="2900" dirty="0" err="1" smtClean="0">
                <a:latin typeface="Arial" charset="0"/>
              </a:rPr>
              <a:t>memory</a:t>
            </a:r>
            <a:endParaRPr lang="fi-FI" sz="2900" dirty="0" smtClean="0">
              <a:latin typeface="Arial" charset="0"/>
            </a:endParaRPr>
          </a:p>
          <a:p>
            <a:pPr marL="952500" lvl="1" indent="-476250" eaLnBrk="1" hangingPunct="1"/>
            <a:r>
              <a:rPr lang="fi-FI" sz="2500" dirty="0" err="1" smtClean="0">
                <a:latin typeface="Arial" charset="0"/>
              </a:rPr>
              <a:t>e.g</a:t>
            </a:r>
            <a:r>
              <a:rPr lang="fi-FI" sz="2500" dirty="0" smtClean="0">
                <a:latin typeface="Arial" charset="0"/>
              </a:rPr>
              <a:t>. </a:t>
            </a:r>
            <a:r>
              <a:rPr lang="fi-FI" sz="2500" dirty="0" err="1" smtClean="0">
                <a:latin typeface="Arial" charset="0"/>
              </a:rPr>
              <a:t>result</a:t>
            </a:r>
            <a:r>
              <a:rPr lang="fi-FI" sz="2500" dirty="0" smtClean="0">
                <a:latin typeface="Arial" charset="0"/>
              </a:rPr>
              <a:t> of DCT</a:t>
            </a:r>
          </a:p>
          <a:p>
            <a:pPr marL="552450" indent="-552450" eaLnBrk="1" hangingPunct="1">
              <a:buFont typeface="Monotype Sorts" pitchFamily="2" charset="2"/>
              <a:buAutoNum type="arabicPeriod"/>
            </a:pPr>
            <a:r>
              <a:rPr lang="fi-FI" sz="2900" dirty="0" smtClean="0">
                <a:latin typeface="Arial" charset="0"/>
              </a:rPr>
              <a:t>CPU </a:t>
            </a:r>
            <a:r>
              <a:rPr lang="fi-FI" sz="2900" dirty="0" err="1" smtClean="0">
                <a:latin typeface="Arial" charset="0"/>
              </a:rPr>
              <a:t>configures</a:t>
            </a:r>
            <a:r>
              <a:rPr lang="fi-FI" sz="2900" dirty="0" smtClean="0">
                <a:latin typeface="Arial" charset="0"/>
              </a:rPr>
              <a:t> DMA</a:t>
            </a:r>
          </a:p>
          <a:p>
            <a:pPr marL="552450" indent="-552450" eaLnBrk="1" hangingPunct="1">
              <a:buFont typeface="Monotype Sorts" pitchFamily="2" charset="2"/>
              <a:buAutoNum type="arabicPeriod"/>
            </a:pPr>
            <a:r>
              <a:rPr lang="fi-FI" sz="2900" dirty="0" smtClean="0">
                <a:latin typeface="Arial" charset="0"/>
              </a:rPr>
              <a:t>DMA </a:t>
            </a:r>
            <a:r>
              <a:rPr lang="fi-FI" sz="2900" dirty="0" err="1" smtClean="0">
                <a:latin typeface="Arial" charset="0"/>
              </a:rPr>
              <a:t>sends</a:t>
            </a:r>
            <a:r>
              <a:rPr lang="fi-FI" sz="2900" dirty="0" smtClean="0">
                <a:latin typeface="Arial" charset="0"/>
              </a:rPr>
              <a:t> the data to the </a:t>
            </a:r>
            <a:r>
              <a:rPr lang="fi-FI" sz="2900" dirty="0" err="1" smtClean="0">
                <a:latin typeface="Arial" charset="0"/>
              </a:rPr>
              <a:t>given</a:t>
            </a:r>
            <a:r>
              <a:rPr lang="fi-FI" sz="2900" dirty="0" smtClean="0">
                <a:latin typeface="Arial" charset="0"/>
              </a:rPr>
              <a:t> </a:t>
            </a:r>
            <a:r>
              <a:rPr lang="fi-FI" sz="2900" dirty="0" err="1" smtClean="0">
                <a:latin typeface="Arial" charset="0"/>
              </a:rPr>
              <a:t>address</a:t>
            </a:r>
            <a:r>
              <a:rPr lang="fi-FI" sz="2900" dirty="0" smtClean="0">
                <a:latin typeface="Arial" charset="0"/>
              </a:rPr>
              <a:t> as </a:t>
            </a:r>
            <a:r>
              <a:rPr lang="fi-FI" sz="2900" dirty="0" err="1" smtClean="0">
                <a:latin typeface="Arial" charset="0"/>
              </a:rPr>
              <a:t>fast</a:t>
            </a:r>
            <a:r>
              <a:rPr lang="fi-FI" sz="2900" dirty="0" smtClean="0">
                <a:latin typeface="Arial" charset="0"/>
              </a:rPr>
              <a:t> as </a:t>
            </a:r>
            <a:r>
              <a:rPr lang="fi-FI" sz="2900" dirty="0" err="1" smtClean="0">
                <a:latin typeface="Arial" charset="0"/>
              </a:rPr>
              <a:t>possible</a:t>
            </a:r>
            <a:r>
              <a:rPr lang="fi-FI" sz="2900" dirty="0" smtClean="0">
                <a:latin typeface="Arial" charset="0"/>
              </a:rPr>
              <a:t>, 1 </a:t>
            </a:r>
            <a:r>
              <a:rPr lang="fi-FI" sz="2900" dirty="0" err="1" smtClean="0">
                <a:latin typeface="Arial" charset="0"/>
              </a:rPr>
              <a:t>word/cycle</a:t>
            </a:r>
            <a:r>
              <a:rPr lang="fi-FI" sz="2900" dirty="0" smtClean="0">
                <a:latin typeface="Arial" charset="0"/>
              </a:rPr>
              <a:t> in </a:t>
            </a:r>
            <a:r>
              <a:rPr lang="fi-FI" sz="2900" dirty="0" err="1" smtClean="0">
                <a:latin typeface="Arial" charset="0"/>
              </a:rPr>
              <a:t>optimal</a:t>
            </a:r>
            <a:r>
              <a:rPr lang="fi-FI" sz="2900" dirty="0" smtClean="0">
                <a:latin typeface="Arial" charset="0"/>
              </a:rPr>
              <a:t> case</a:t>
            </a:r>
            <a:endParaRPr lang="en-US" sz="2900" dirty="0" smtClean="0">
              <a:latin typeface="Arial" charset="0"/>
            </a:endParaRPr>
          </a:p>
        </p:txBody>
      </p:sp>
      <p:sp>
        <p:nvSpPr>
          <p:cNvPr id="19472" name="Rectangle 16"/>
          <p:cNvSpPr>
            <a:spLocks noChangeArrowheads="1"/>
          </p:cNvSpPr>
          <p:nvPr/>
        </p:nvSpPr>
        <p:spPr bwMode="auto">
          <a:xfrm>
            <a:off x="1476375" y="4365625"/>
            <a:ext cx="1368425" cy="647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i-FI"/>
              <a:t>Nios</a:t>
            </a:r>
            <a:endParaRPr lang="en-US"/>
          </a:p>
        </p:txBody>
      </p:sp>
      <p:sp>
        <p:nvSpPr>
          <p:cNvPr id="19473" name="Rectangle 17"/>
          <p:cNvSpPr>
            <a:spLocks noChangeArrowheads="1"/>
          </p:cNvSpPr>
          <p:nvPr/>
        </p:nvSpPr>
        <p:spPr bwMode="auto">
          <a:xfrm>
            <a:off x="3563938" y="4365625"/>
            <a:ext cx="1368425" cy="647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i-FI"/>
              <a:t>dual-port RAM</a:t>
            </a:r>
          </a:p>
          <a:p>
            <a:pPr algn="ctr">
              <a:defRPr/>
            </a:pPr>
            <a:r>
              <a:rPr lang="fi-FI"/>
              <a:t>(on-chip)</a:t>
            </a:r>
            <a:endParaRPr lang="en-US"/>
          </a:p>
        </p:txBody>
      </p:sp>
      <p:sp>
        <p:nvSpPr>
          <p:cNvPr id="19474" name="Rectangle 18"/>
          <p:cNvSpPr>
            <a:spLocks noChangeArrowheads="1"/>
          </p:cNvSpPr>
          <p:nvPr/>
        </p:nvSpPr>
        <p:spPr bwMode="auto">
          <a:xfrm>
            <a:off x="3563938" y="5157788"/>
            <a:ext cx="1368425" cy="6477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i-FI" b="1" dirty="0" smtClean="0"/>
              <a:t>HIBI_PE_DMA</a:t>
            </a:r>
            <a:endParaRPr lang="en-US" b="1" dirty="0"/>
          </a:p>
        </p:txBody>
      </p:sp>
      <p:sp>
        <p:nvSpPr>
          <p:cNvPr id="19475" name="Rectangle 19"/>
          <p:cNvSpPr>
            <a:spLocks noChangeArrowheads="1"/>
          </p:cNvSpPr>
          <p:nvPr/>
        </p:nvSpPr>
        <p:spPr bwMode="auto">
          <a:xfrm>
            <a:off x="5292725" y="5157788"/>
            <a:ext cx="1368425" cy="647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i-FI"/>
              <a:t>HIBI wrapper</a:t>
            </a:r>
            <a:endParaRPr lang="en-US"/>
          </a:p>
        </p:txBody>
      </p:sp>
      <p:cxnSp>
        <p:nvCxnSpPr>
          <p:cNvPr id="16391" name="AutoShape 20"/>
          <p:cNvCxnSpPr>
            <a:cxnSpLocks noChangeShapeType="1"/>
            <a:stCxn id="19472" idx="3"/>
            <a:endCxn id="19473" idx="1"/>
          </p:cNvCxnSpPr>
          <p:nvPr/>
        </p:nvCxnSpPr>
        <p:spPr bwMode="auto">
          <a:xfrm>
            <a:off x="2854325" y="4689475"/>
            <a:ext cx="700088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392" name="AutoShape 21"/>
          <p:cNvCxnSpPr>
            <a:cxnSpLocks noChangeShapeType="1"/>
            <a:stCxn id="19472" idx="3"/>
            <a:endCxn id="19474" idx="1"/>
          </p:cNvCxnSpPr>
          <p:nvPr/>
        </p:nvCxnSpPr>
        <p:spPr bwMode="auto">
          <a:xfrm>
            <a:off x="2854325" y="4689475"/>
            <a:ext cx="700088" cy="792163"/>
          </a:xfrm>
          <a:prstGeom prst="bentConnector3">
            <a:avLst>
              <a:gd name="adj1" fmla="val 49889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6393" name="AutoShape 22"/>
          <p:cNvCxnSpPr>
            <a:cxnSpLocks noChangeShapeType="1"/>
            <a:stCxn id="19474" idx="3"/>
            <a:endCxn id="19475" idx="1"/>
          </p:cNvCxnSpPr>
          <p:nvPr/>
        </p:nvCxnSpPr>
        <p:spPr bwMode="auto">
          <a:xfrm>
            <a:off x="4941888" y="5481638"/>
            <a:ext cx="341312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394" name="AutoShape 23"/>
          <p:cNvCxnSpPr>
            <a:cxnSpLocks noChangeShapeType="1"/>
            <a:stCxn id="19474" idx="0"/>
            <a:endCxn id="19473" idx="2"/>
          </p:cNvCxnSpPr>
          <p:nvPr/>
        </p:nvCxnSpPr>
        <p:spPr bwMode="auto">
          <a:xfrm rot="-5400000">
            <a:off x="4185443" y="5085557"/>
            <a:ext cx="12541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16395" name="Line 24"/>
          <p:cNvSpPr>
            <a:spLocks noChangeShapeType="1"/>
          </p:cNvSpPr>
          <p:nvPr/>
        </p:nvSpPr>
        <p:spPr bwMode="auto">
          <a:xfrm>
            <a:off x="6659563" y="5518150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6" name="Line 25"/>
          <p:cNvSpPr>
            <a:spLocks noChangeShapeType="1"/>
          </p:cNvSpPr>
          <p:nvPr/>
        </p:nvSpPr>
        <p:spPr bwMode="auto">
          <a:xfrm>
            <a:off x="6948488" y="5302250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7" name="Line 26"/>
          <p:cNvSpPr>
            <a:spLocks noChangeShapeType="1"/>
          </p:cNvSpPr>
          <p:nvPr/>
        </p:nvSpPr>
        <p:spPr bwMode="auto">
          <a:xfrm>
            <a:off x="6948488" y="5086350"/>
            <a:ext cx="0" cy="863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8" name="Text Box 27"/>
          <p:cNvSpPr txBox="1">
            <a:spLocks noChangeArrowheads="1"/>
          </p:cNvSpPr>
          <p:nvPr/>
        </p:nvSpPr>
        <p:spPr bwMode="auto">
          <a:xfrm>
            <a:off x="6927850" y="5300663"/>
            <a:ext cx="8651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i-FI"/>
              <a:t>HIBI bus</a:t>
            </a:r>
            <a:endParaRPr lang="en-US"/>
          </a:p>
        </p:txBody>
      </p:sp>
      <p:sp>
        <p:nvSpPr>
          <p:cNvPr id="19484" name="Rectangle 28"/>
          <p:cNvSpPr>
            <a:spLocks noChangeArrowheads="1"/>
          </p:cNvSpPr>
          <p:nvPr/>
        </p:nvSpPr>
        <p:spPr bwMode="auto">
          <a:xfrm>
            <a:off x="1476375" y="5157788"/>
            <a:ext cx="1368425" cy="647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i-FI"/>
              <a:t>instr.memory</a:t>
            </a:r>
          </a:p>
          <a:p>
            <a:pPr algn="ctr">
              <a:defRPr/>
            </a:pPr>
            <a:r>
              <a:rPr lang="fi-FI"/>
              <a:t>(on/off-chip)</a:t>
            </a:r>
            <a:endParaRPr lang="en-US"/>
          </a:p>
        </p:txBody>
      </p:sp>
      <p:cxnSp>
        <p:nvCxnSpPr>
          <p:cNvPr id="16400" name="AutoShape 29"/>
          <p:cNvCxnSpPr>
            <a:cxnSpLocks noChangeShapeType="1"/>
            <a:stCxn id="19484" idx="0"/>
            <a:endCxn id="19472" idx="2"/>
          </p:cNvCxnSpPr>
          <p:nvPr/>
        </p:nvCxnSpPr>
        <p:spPr bwMode="auto">
          <a:xfrm rot="-5400000">
            <a:off x="2097881" y="5085557"/>
            <a:ext cx="12541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16401" name="Rectangle 30"/>
          <p:cNvSpPr>
            <a:spLocks noChangeArrowheads="1"/>
          </p:cNvSpPr>
          <p:nvPr/>
        </p:nvSpPr>
        <p:spPr bwMode="auto">
          <a:xfrm>
            <a:off x="3635375" y="4725988"/>
            <a:ext cx="215900" cy="2159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2" name="Line 31"/>
          <p:cNvSpPr>
            <a:spLocks noChangeShapeType="1"/>
          </p:cNvSpPr>
          <p:nvPr/>
        </p:nvSpPr>
        <p:spPr bwMode="auto">
          <a:xfrm>
            <a:off x="2627313" y="4797425"/>
            <a:ext cx="1008062" cy="0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403" name="Rectangle 32"/>
          <p:cNvSpPr>
            <a:spLocks noChangeArrowheads="1"/>
          </p:cNvSpPr>
          <p:nvPr/>
        </p:nvSpPr>
        <p:spPr bwMode="auto">
          <a:xfrm>
            <a:off x="3635375" y="5230813"/>
            <a:ext cx="215900" cy="503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4" name="Rectangle 33"/>
          <p:cNvSpPr>
            <a:spLocks noChangeArrowheads="1"/>
          </p:cNvSpPr>
          <p:nvPr/>
        </p:nvSpPr>
        <p:spPr bwMode="auto">
          <a:xfrm>
            <a:off x="3635375" y="5445125"/>
            <a:ext cx="215900" cy="73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5" name="Line 34"/>
          <p:cNvSpPr>
            <a:spLocks noChangeShapeType="1"/>
          </p:cNvSpPr>
          <p:nvPr/>
        </p:nvSpPr>
        <p:spPr bwMode="auto">
          <a:xfrm>
            <a:off x="2700338" y="4941888"/>
            <a:ext cx="935037" cy="504825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406" name="Oval 35"/>
          <p:cNvSpPr>
            <a:spLocks noChangeArrowheads="1"/>
          </p:cNvSpPr>
          <p:nvPr/>
        </p:nvSpPr>
        <p:spPr bwMode="auto">
          <a:xfrm>
            <a:off x="2916238" y="4581525"/>
            <a:ext cx="215900" cy="215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i-FI" sz="1200"/>
              <a:t>1</a:t>
            </a:r>
            <a:endParaRPr lang="en-US" sz="1200"/>
          </a:p>
        </p:txBody>
      </p:sp>
      <p:sp>
        <p:nvSpPr>
          <p:cNvPr id="16407" name="Oval 36"/>
          <p:cNvSpPr>
            <a:spLocks noChangeArrowheads="1"/>
          </p:cNvSpPr>
          <p:nvPr/>
        </p:nvSpPr>
        <p:spPr bwMode="auto">
          <a:xfrm>
            <a:off x="2916238" y="5086350"/>
            <a:ext cx="215900" cy="215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i-FI" sz="1200"/>
              <a:t>2</a:t>
            </a:r>
            <a:endParaRPr lang="en-US" sz="1200"/>
          </a:p>
        </p:txBody>
      </p:sp>
      <p:sp>
        <p:nvSpPr>
          <p:cNvPr id="16408" name="Freeform 37"/>
          <p:cNvSpPr>
            <a:spLocks/>
          </p:cNvSpPr>
          <p:nvPr/>
        </p:nvSpPr>
        <p:spPr bwMode="auto">
          <a:xfrm>
            <a:off x="3695700" y="4870450"/>
            <a:ext cx="3108325" cy="527050"/>
          </a:xfrm>
          <a:custGeom>
            <a:avLst/>
            <a:gdLst>
              <a:gd name="T0" fmla="*/ 8 w 1958"/>
              <a:gd name="T1" fmla="*/ 0 h 332"/>
              <a:gd name="T2" fmla="*/ 98 w 1958"/>
              <a:gd name="T3" fmla="*/ 227 h 332"/>
              <a:gd name="T4" fmla="*/ 597 w 1958"/>
              <a:gd name="T5" fmla="*/ 317 h 332"/>
              <a:gd name="T6" fmla="*/ 1958 w 1958"/>
              <a:gd name="T7" fmla="*/ 317 h 332"/>
              <a:gd name="T8" fmla="*/ 0 60000 65536"/>
              <a:gd name="T9" fmla="*/ 0 60000 65536"/>
              <a:gd name="T10" fmla="*/ 0 60000 65536"/>
              <a:gd name="T11" fmla="*/ 0 60000 65536"/>
              <a:gd name="T12" fmla="*/ 0 w 1958"/>
              <a:gd name="T13" fmla="*/ 0 h 332"/>
              <a:gd name="T14" fmla="*/ 1958 w 1958"/>
              <a:gd name="T15" fmla="*/ 332 h 3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58" h="332">
                <a:moveTo>
                  <a:pt x="8" y="0"/>
                </a:moveTo>
                <a:cubicBezTo>
                  <a:pt x="4" y="87"/>
                  <a:pt x="0" y="174"/>
                  <a:pt x="98" y="227"/>
                </a:cubicBezTo>
                <a:cubicBezTo>
                  <a:pt x="196" y="280"/>
                  <a:pt x="287" y="302"/>
                  <a:pt x="597" y="317"/>
                </a:cubicBezTo>
                <a:cubicBezTo>
                  <a:pt x="907" y="332"/>
                  <a:pt x="1432" y="324"/>
                  <a:pt x="1958" y="317"/>
                </a:cubicBezTo>
              </a:path>
            </a:pathLst>
          </a:custGeom>
          <a:noFill/>
          <a:ln w="28575" cap="rnd" cmpd="sng">
            <a:solidFill>
              <a:schemeClr val="accent2"/>
            </a:solidFill>
            <a:prstDash val="sysDot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409" name="Oval 38"/>
          <p:cNvSpPr>
            <a:spLocks noChangeArrowheads="1"/>
          </p:cNvSpPr>
          <p:nvPr/>
        </p:nvSpPr>
        <p:spPr bwMode="auto">
          <a:xfrm>
            <a:off x="4572000" y="5157788"/>
            <a:ext cx="215900" cy="215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i-FI" sz="1200"/>
              <a:t>3</a:t>
            </a:r>
            <a:endParaRPr lang="en-US" sz="1200"/>
          </a:p>
        </p:txBody>
      </p:sp>
      <p:sp>
        <p:nvSpPr>
          <p:cNvPr id="16410" name="Text Box 39"/>
          <p:cNvSpPr txBox="1">
            <a:spLocks noChangeArrowheads="1"/>
          </p:cNvSpPr>
          <p:nvPr/>
        </p:nvSpPr>
        <p:spPr bwMode="auto">
          <a:xfrm>
            <a:off x="3059113" y="5949950"/>
            <a:ext cx="20145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i-FI" b="1"/>
              <a:t>Fig. Send data to HIBI</a:t>
            </a:r>
            <a:endParaRPr lang="en-US" b="1"/>
          </a:p>
        </p:txBody>
      </p:sp>
    </p:spTree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eaLnBrk="1" hangingPunct="1"/>
            <a:r>
              <a:rPr lang="fi-FI" sz="3200" b="0" dirty="0" err="1" smtClean="0">
                <a:latin typeface="Arial Black" pitchFamily="34" charset="0"/>
              </a:rPr>
              <a:t>Receiving</a:t>
            </a:r>
            <a:r>
              <a:rPr lang="fi-FI" sz="3200" b="0" dirty="0" smtClean="0">
                <a:latin typeface="Arial Black" pitchFamily="34" charset="0"/>
              </a:rPr>
              <a:t> data </a:t>
            </a:r>
            <a:r>
              <a:rPr lang="fi-FI" sz="3200" b="0" dirty="0" err="1" smtClean="0">
                <a:latin typeface="Arial Black" pitchFamily="34" charset="0"/>
              </a:rPr>
              <a:t>from</a:t>
            </a:r>
            <a:r>
              <a:rPr lang="fi-FI" sz="3200" b="0" dirty="0" smtClean="0">
                <a:latin typeface="Arial Black" pitchFamily="34" charset="0"/>
              </a:rPr>
              <a:t> HIBI</a:t>
            </a:r>
            <a:endParaRPr lang="en-US" sz="3200" b="0" dirty="0" smtClean="0">
              <a:latin typeface="Arial Black" pitchFamily="34" charset="0"/>
            </a:endParaRP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196975"/>
            <a:ext cx="7921625" cy="5127625"/>
          </a:xfrm>
        </p:spPr>
        <p:txBody>
          <a:bodyPr/>
          <a:lstStyle/>
          <a:p>
            <a:pPr marL="552450" indent="-552450" eaLnBrk="1" hangingPunct="1">
              <a:buFont typeface="Monotype Sorts" pitchFamily="2" charset="2"/>
              <a:buAutoNum type="arabicPeriod"/>
            </a:pPr>
            <a:r>
              <a:rPr lang="fi-FI" sz="2100" dirty="0" smtClean="0">
                <a:latin typeface="Arial" charset="0"/>
              </a:rPr>
              <a:t>CPU </a:t>
            </a:r>
            <a:r>
              <a:rPr lang="fi-FI" sz="2100" dirty="0" err="1" smtClean="0">
                <a:latin typeface="Arial" charset="0"/>
              </a:rPr>
              <a:t>configures</a:t>
            </a:r>
            <a:r>
              <a:rPr lang="fi-FI" sz="2100" dirty="0" smtClean="0">
                <a:latin typeface="Arial" charset="0"/>
              </a:rPr>
              <a:t> DMA</a:t>
            </a:r>
          </a:p>
          <a:p>
            <a:pPr marL="552450" indent="-552450" eaLnBrk="1" hangingPunct="1">
              <a:buFont typeface="Monotype Sorts" pitchFamily="2" charset="2"/>
              <a:buAutoNum type="arabicPeriod"/>
            </a:pPr>
            <a:r>
              <a:rPr lang="fi-FI" sz="2100" dirty="0" smtClean="0">
                <a:latin typeface="Arial" charset="0"/>
              </a:rPr>
              <a:t>DMA </a:t>
            </a:r>
            <a:r>
              <a:rPr lang="fi-FI" sz="2100" dirty="0" err="1" smtClean="0">
                <a:latin typeface="Arial" charset="0"/>
              </a:rPr>
              <a:t>copies</a:t>
            </a:r>
            <a:r>
              <a:rPr lang="fi-FI" sz="2100" dirty="0" smtClean="0">
                <a:latin typeface="Arial" charset="0"/>
              </a:rPr>
              <a:t> the </a:t>
            </a:r>
            <a:r>
              <a:rPr lang="fi-FI" sz="2100" dirty="0" err="1" smtClean="0">
                <a:latin typeface="Arial" charset="0"/>
              </a:rPr>
              <a:t>incoming</a:t>
            </a:r>
            <a:r>
              <a:rPr lang="fi-FI" sz="2100" dirty="0" smtClean="0">
                <a:latin typeface="Arial" charset="0"/>
              </a:rPr>
              <a:t> data to DPRAM</a:t>
            </a:r>
          </a:p>
          <a:p>
            <a:pPr marL="552450" indent="-552450" eaLnBrk="1" hangingPunct="1">
              <a:buFont typeface="Monotype Sorts" pitchFamily="2" charset="2"/>
              <a:buAutoNum type="arabicPeriod"/>
            </a:pPr>
            <a:r>
              <a:rPr lang="fi-FI" sz="2100" dirty="0" smtClean="0">
                <a:latin typeface="Arial" charset="0"/>
              </a:rPr>
              <a:t>DMA </a:t>
            </a:r>
            <a:r>
              <a:rPr lang="fi-FI" sz="2100" dirty="0" err="1" smtClean="0">
                <a:latin typeface="Arial" charset="0"/>
              </a:rPr>
              <a:t>interrupts</a:t>
            </a:r>
            <a:r>
              <a:rPr lang="fi-FI" sz="2100" dirty="0" smtClean="0">
                <a:latin typeface="Arial" charset="0"/>
              </a:rPr>
              <a:t> CPU </a:t>
            </a:r>
            <a:r>
              <a:rPr lang="fi-FI" sz="2100" dirty="0" err="1" smtClean="0">
                <a:latin typeface="Arial" charset="0"/>
              </a:rPr>
              <a:t>when</a:t>
            </a:r>
            <a:r>
              <a:rPr lang="fi-FI" sz="2100" dirty="0" smtClean="0">
                <a:latin typeface="Arial" charset="0"/>
              </a:rPr>
              <a:t> a </a:t>
            </a:r>
            <a:r>
              <a:rPr lang="fi-FI" sz="2100" dirty="0" err="1" smtClean="0">
                <a:latin typeface="Arial" charset="0"/>
              </a:rPr>
              <a:t>predefined</a:t>
            </a:r>
            <a:r>
              <a:rPr lang="fi-FI" sz="2100" dirty="0" smtClean="0">
                <a:latin typeface="Arial" charset="0"/>
              </a:rPr>
              <a:t> </a:t>
            </a:r>
            <a:r>
              <a:rPr lang="fi-FI" sz="2100" dirty="0" err="1" smtClean="0">
                <a:latin typeface="Arial" charset="0"/>
              </a:rPr>
              <a:t>number</a:t>
            </a:r>
            <a:r>
              <a:rPr lang="fi-FI" sz="2100" dirty="0" smtClean="0">
                <a:latin typeface="Arial" charset="0"/>
              </a:rPr>
              <a:t> of </a:t>
            </a:r>
            <a:r>
              <a:rPr lang="fi-FI" sz="2100" dirty="0" err="1" smtClean="0">
                <a:latin typeface="Arial" charset="0"/>
              </a:rPr>
              <a:t>words</a:t>
            </a:r>
            <a:r>
              <a:rPr lang="fi-FI" sz="2100" dirty="0" smtClean="0">
                <a:latin typeface="Arial" charset="0"/>
              </a:rPr>
              <a:t> </a:t>
            </a:r>
            <a:r>
              <a:rPr lang="fi-FI" sz="2100" dirty="0" err="1" smtClean="0">
                <a:latin typeface="Arial" charset="0"/>
              </a:rPr>
              <a:t>have</a:t>
            </a:r>
            <a:r>
              <a:rPr lang="fi-FI" sz="2100" dirty="0" smtClean="0">
                <a:latin typeface="Arial" charset="0"/>
              </a:rPr>
              <a:t> </a:t>
            </a:r>
            <a:r>
              <a:rPr lang="fi-FI" sz="2100" dirty="0" err="1" smtClean="0">
                <a:latin typeface="Arial" charset="0"/>
              </a:rPr>
              <a:t>been</a:t>
            </a:r>
            <a:r>
              <a:rPr lang="fi-FI" sz="2100" dirty="0" smtClean="0">
                <a:latin typeface="Arial" charset="0"/>
              </a:rPr>
              <a:t> </a:t>
            </a:r>
            <a:r>
              <a:rPr lang="fi-FI" sz="2100" dirty="0" err="1" smtClean="0">
                <a:latin typeface="Arial" charset="0"/>
              </a:rPr>
              <a:t>received</a:t>
            </a:r>
            <a:r>
              <a:rPr lang="fi-FI" sz="2100" dirty="0" smtClean="0">
                <a:latin typeface="Arial" charset="0"/>
              </a:rPr>
              <a:t> </a:t>
            </a:r>
          </a:p>
          <a:p>
            <a:pPr marL="552450" indent="-552450" eaLnBrk="1" hangingPunct="1">
              <a:buFont typeface="Monotype Sorts" pitchFamily="2" charset="2"/>
              <a:buAutoNum type="arabicPeriod"/>
            </a:pPr>
            <a:r>
              <a:rPr lang="fi-FI" sz="2100" dirty="0" smtClean="0">
                <a:latin typeface="Arial" charset="0"/>
              </a:rPr>
              <a:t>CPU </a:t>
            </a:r>
            <a:r>
              <a:rPr lang="fi-FI" sz="2100" dirty="0" err="1" smtClean="0">
                <a:latin typeface="Arial" charset="0"/>
              </a:rPr>
              <a:t>knows</a:t>
            </a:r>
            <a:r>
              <a:rPr lang="fi-FI" sz="2100" dirty="0" smtClean="0">
                <a:latin typeface="Arial" charset="0"/>
              </a:rPr>
              <a:t> </a:t>
            </a:r>
            <a:r>
              <a:rPr lang="fi-FI" sz="2100" dirty="0" err="1" smtClean="0">
                <a:latin typeface="Arial" charset="0"/>
              </a:rPr>
              <a:t>that</a:t>
            </a:r>
            <a:r>
              <a:rPr lang="fi-FI" sz="2100" dirty="0" smtClean="0">
                <a:latin typeface="Arial" charset="0"/>
              </a:rPr>
              <a:t> data is </a:t>
            </a:r>
            <a:r>
              <a:rPr lang="fi-FI" sz="2100" dirty="0" err="1" smtClean="0">
                <a:latin typeface="Arial" charset="0"/>
              </a:rPr>
              <a:t>ready</a:t>
            </a:r>
            <a:r>
              <a:rPr lang="fi-FI" sz="2100" dirty="0" smtClean="0">
                <a:latin typeface="Arial" charset="0"/>
              </a:rPr>
              <a:t> in </a:t>
            </a:r>
            <a:r>
              <a:rPr lang="fi-FI" sz="2100" dirty="0" err="1" smtClean="0">
                <a:latin typeface="Arial" charset="0"/>
              </a:rPr>
              <a:t>memory</a:t>
            </a:r>
            <a:r>
              <a:rPr lang="fi-FI" sz="2100" dirty="0" smtClean="0">
                <a:latin typeface="Arial" charset="0"/>
              </a:rPr>
              <a:t> and </a:t>
            </a:r>
            <a:r>
              <a:rPr lang="fi-FI" sz="2100" dirty="0" err="1" smtClean="0">
                <a:latin typeface="Arial" charset="0"/>
              </a:rPr>
              <a:t>uses</a:t>
            </a:r>
            <a:r>
              <a:rPr lang="fi-FI" sz="2100" dirty="0" smtClean="0">
                <a:latin typeface="Arial" charset="0"/>
              </a:rPr>
              <a:t> </a:t>
            </a:r>
            <a:r>
              <a:rPr lang="fi-FI" sz="2100" dirty="0" err="1" smtClean="0">
                <a:latin typeface="Arial" charset="0"/>
              </a:rPr>
              <a:t>it</a:t>
            </a:r>
            <a:endParaRPr lang="fi-FI" sz="2100" dirty="0" smtClean="0">
              <a:latin typeface="Arial" charset="0"/>
            </a:endParaRPr>
          </a:p>
          <a:p>
            <a:pPr marL="552450" indent="-552450" eaLnBrk="1" hangingPunct="1"/>
            <a:r>
              <a:rPr lang="fi-FI" sz="2100" dirty="0" smtClean="0">
                <a:latin typeface="Arial" charset="0"/>
              </a:rPr>
              <a:t>DMA </a:t>
            </a:r>
            <a:r>
              <a:rPr lang="fi-FI" sz="2100" dirty="0" err="1" smtClean="0">
                <a:latin typeface="Arial" charset="0"/>
              </a:rPr>
              <a:t>can</a:t>
            </a:r>
            <a:r>
              <a:rPr lang="fi-FI" sz="2100" dirty="0" smtClean="0">
                <a:latin typeface="Arial" charset="0"/>
              </a:rPr>
              <a:t> </a:t>
            </a:r>
            <a:r>
              <a:rPr lang="fi-FI" sz="2100" dirty="0" err="1" smtClean="0">
                <a:latin typeface="Arial" charset="0"/>
              </a:rPr>
              <a:t>wait</a:t>
            </a:r>
            <a:r>
              <a:rPr lang="fi-FI" sz="2100" dirty="0" smtClean="0">
                <a:latin typeface="Arial" charset="0"/>
              </a:rPr>
              <a:t> for </a:t>
            </a:r>
            <a:r>
              <a:rPr lang="fi-FI" sz="2100" dirty="0" err="1" smtClean="0">
                <a:latin typeface="Arial" charset="0"/>
              </a:rPr>
              <a:t>many</a:t>
            </a:r>
            <a:r>
              <a:rPr lang="fi-FI" sz="2100" dirty="0" smtClean="0">
                <a:latin typeface="Arial" charset="0"/>
              </a:rPr>
              <a:t> </a:t>
            </a:r>
            <a:r>
              <a:rPr lang="fi-FI" sz="2100" dirty="0" err="1" smtClean="0">
                <a:latin typeface="Arial" charset="0"/>
              </a:rPr>
              <a:t>incoming</a:t>
            </a:r>
            <a:r>
              <a:rPr lang="fi-FI" sz="2100" dirty="0" smtClean="0">
                <a:latin typeface="Arial" charset="0"/>
              </a:rPr>
              <a:t> </a:t>
            </a:r>
            <a:r>
              <a:rPr lang="fi-FI" sz="2100" dirty="0" err="1" smtClean="0">
                <a:latin typeface="Arial" charset="0"/>
              </a:rPr>
              <a:t>transfers</a:t>
            </a:r>
            <a:r>
              <a:rPr lang="fi-FI" sz="2100" dirty="0" smtClean="0">
                <a:latin typeface="Arial" charset="0"/>
              </a:rPr>
              <a:t> at the </a:t>
            </a:r>
            <a:r>
              <a:rPr lang="fi-FI" sz="2100" dirty="0" err="1" smtClean="0">
                <a:latin typeface="Arial" charset="0"/>
              </a:rPr>
              <a:t>same</a:t>
            </a:r>
            <a:r>
              <a:rPr lang="fi-FI" sz="2100" dirty="0" smtClean="0">
                <a:latin typeface="Arial" charset="0"/>
              </a:rPr>
              <a:t> </a:t>
            </a:r>
            <a:r>
              <a:rPr lang="fi-FI" sz="2100" dirty="0" err="1" smtClean="0">
                <a:latin typeface="Arial" charset="0"/>
              </a:rPr>
              <a:t>time</a:t>
            </a:r>
            <a:r>
              <a:rPr lang="fi-FI" sz="2100" dirty="0" smtClean="0">
                <a:latin typeface="Arial" charset="0"/>
              </a:rPr>
              <a:t>. </a:t>
            </a:r>
            <a:endParaRPr lang="en-US" sz="2100" dirty="0" smtClean="0">
              <a:latin typeface="Arial" charset="0"/>
            </a:endParaRP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1476375" y="4365625"/>
            <a:ext cx="1368425" cy="647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i-FI"/>
              <a:t>Nios</a:t>
            </a:r>
            <a:endParaRPr lang="en-US"/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3563938" y="4365625"/>
            <a:ext cx="1368425" cy="647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i-FI"/>
              <a:t>dual-port RAM</a:t>
            </a:r>
          </a:p>
          <a:p>
            <a:pPr algn="ctr">
              <a:defRPr/>
            </a:pPr>
            <a:r>
              <a:rPr lang="fi-FI"/>
              <a:t>(on-chip)</a:t>
            </a:r>
            <a:endParaRPr lang="en-US"/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3563938" y="5157788"/>
            <a:ext cx="1368425" cy="6477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i-FI" b="1" dirty="0" smtClean="0"/>
              <a:t>HIBI_PE_DMA</a:t>
            </a:r>
            <a:endParaRPr lang="en-US" b="1" dirty="0"/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5292725" y="5157788"/>
            <a:ext cx="1368425" cy="647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i-FI"/>
              <a:t>HIBI wrapper</a:t>
            </a:r>
            <a:endParaRPr lang="en-US"/>
          </a:p>
        </p:txBody>
      </p:sp>
      <p:cxnSp>
        <p:nvCxnSpPr>
          <p:cNvPr id="17415" name="AutoShape 8"/>
          <p:cNvCxnSpPr>
            <a:cxnSpLocks noChangeShapeType="1"/>
            <a:stCxn id="20484" idx="3"/>
            <a:endCxn id="20485" idx="1"/>
          </p:cNvCxnSpPr>
          <p:nvPr/>
        </p:nvCxnSpPr>
        <p:spPr bwMode="auto">
          <a:xfrm>
            <a:off x="2854325" y="4689475"/>
            <a:ext cx="700088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16" name="AutoShape 9"/>
          <p:cNvCxnSpPr>
            <a:cxnSpLocks noChangeShapeType="1"/>
            <a:stCxn id="20484" idx="3"/>
            <a:endCxn id="20486" idx="1"/>
          </p:cNvCxnSpPr>
          <p:nvPr/>
        </p:nvCxnSpPr>
        <p:spPr bwMode="auto">
          <a:xfrm>
            <a:off x="2854325" y="4689475"/>
            <a:ext cx="700088" cy="792163"/>
          </a:xfrm>
          <a:prstGeom prst="bentConnector3">
            <a:avLst>
              <a:gd name="adj1" fmla="val 49889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7417" name="AutoShape 10"/>
          <p:cNvCxnSpPr>
            <a:cxnSpLocks noChangeShapeType="1"/>
            <a:stCxn id="20486" idx="3"/>
            <a:endCxn id="20487" idx="1"/>
          </p:cNvCxnSpPr>
          <p:nvPr/>
        </p:nvCxnSpPr>
        <p:spPr bwMode="auto">
          <a:xfrm>
            <a:off x="4941888" y="5481638"/>
            <a:ext cx="341312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18" name="AutoShape 11"/>
          <p:cNvCxnSpPr>
            <a:cxnSpLocks noChangeShapeType="1"/>
            <a:stCxn id="20486" idx="0"/>
            <a:endCxn id="20485" idx="2"/>
          </p:cNvCxnSpPr>
          <p:nvPr/>
        </p:nvCxnSpPr>
        <p:spPr bwMode="auto">
          <a:xfrm rot="-5400000">
            <a:off x="4185443" y="5085557"/>
            <a:ext cx="12541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19" name="Line 12"/>
          <p:cNvSpPr>
            <a:spLocks noChangeShapeType="1"/>
          </p:cNvSpPr>
          <p:nvPr/>
        </p:nvSpPr>
        <p:spPr bwMode="auto">
          <a:xfrm>
            <a:off x="6659563" y="5518150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0" name="Line 13"/>
          <p:cNvSpPr>
            <a:spLocks noChangeShapeType="1"/>
          </p:cNvSpPr>
          <p:nvPr/>
        </p:nvSpPr>
        <p:spPr bwMode="auto">
          <a:xfrm>
            <a:off x="6948488" y="5302250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1" name="Line 14"/>
          <p:cNvSpPr>
            <a:spLocks noChangeShapeType="1"/>
          </p:cNvSpPr>
          <p:nvPr/>
        </p:nvSpPr>
        <p:spPr bwMode="auto">
          <a:xfrm>
            <a:off x="6948488" y="5086350"/>
            <a:ext cx="0" cy="863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2" name="Text Box 15"/>
          <p:cNvSpPr txBox="1">
            <a:spLocks noChangeArrowheads="1"/>
          </p:cNvSpPr>
          <p:nvPr/>
        </p:nvSpPr>
        <p:spPr bwMode="auto">
          <a:xfrm>
            <a:off x="6927850" y="5300663"/>
            <a:ext cx="8651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i-FI"/>
              <a:t>HIBI bus</a:t>
            </a:r>
            <a:endParaRPr lang="en-US"/>
          </a:p>
        </p:txBody>
      </p:sp>
      <p:sp>
        <p:nvSpPr>
          <p:cNvPr id="20496" name="Rectangle 16"/>
          <p:cNvSpPr>
            <a:spLocks noChangeArrowheads="1"/>
          </p:cNvSpPr>
          <p:nvPr/>
        </p:nvSpPr>
        <p:spPr bwMode="auto">
          <a:xfrm>
            <a:off x="1476375" y="5157788"/>
            <a:ext cx="1368425" cy="647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i-FI"/>
              <a:t>instr.memory</a:t>
            </a:r>
          </a:p>
          <a:p>
            <a:pPr algn="ctr">
              <a:defRPr/>
            </a:pPr>
            <a:r>
              <a:rPr lang="fi-FI"/>
              <a:t>(on/off-chip)</a:t>
            </a:r>
            <a:endParaRPr lang="en-US"/>
          </a:p>
        </p:txBody>
      </p:sp>
      <p:cxnSp>
        <p:nvCxnSpPr>
          <p:cNvPr id="17424" name="AutoShape 17"/>
          <p:cNvCxnSpPr>
            <a:cxnSpLocks noChangeShapeType="1"/>
            <a:stCxn id="20496" idx="0"/>
            <a:endCxn id="20484" idx="2"/>
          </p:cNvCxnSpPr>
          <p:nvPr/>
        </p:nvCxnSpPr>
        <p:spPr bwMode="auto">
          <a:xfrm rot="-5400000">
            <a:off x="2097881" y="5085557"/>
            <a:ext cx="12541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25" name="Rectangle 18"/>
          <p:cNvSpPr>
            <a:spLocks noChangeArrowheads="1"/>
          </p:cNvSpPr>
          <p:nvPr/>
        </p:nvSpPr>
        <p:spPr bwMode="auto">
          <a:xfrm>
            <a:off x="3635375" y="4725988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6" name="Line 19"/>
          <p:cNvSpPr>
            <a:spLocks noChangeShapeType="1"/>
          </p:cNvSpPr>
          <p:nvPr/>
        </p:nvSpPr>
        <p:spPr bwMode="auto">
          <a:xfrm>
            <a:off x="2627313" y="4797425"/>
            <a:ext cx="1008062" cy="0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sysDot"/>
            <a:round/>
            <a:headEnd type="arrow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7" name="Rectangle 20"/>
          <p:cNvSpPr>
            <a:spLocks noChangeArrowheads="1"/>
          </p:cNvSpPr>
          <p:nvPr/>
        </p:nvSpPr>
        <p:spPr bwMode="auto">
          <a:xfrm>
            <a:off x="3635375" y="5230813"/>
            <a:ext cx="215900" cy="503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8" name="Rectangle 21"/>
          <p:cNvSpPr>
            <a:spLocks noChangeArrowheads="1"/>
          </p:cNvSpPr>
          <p:nvPr/>
        </p:nvSpPr>
        <p:spPr bwMode="auto">
          <a:xfrm>
            <a:off x="3635375" y="5445125"/>
            <a:ext cx="215900" cy="73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9" name="Line 22"/>
          <p:cNvSpPr>
            <a:spLocks noChangeShapeType="1"/>
          </p:cNvSpPr>
          <p:nvPr/>
        </p:nvSpPr>
        <p:spPr bwMode="auto">
          <a:xfrm>
            <a:off x="2700338" y="5013325"/>
            <a:ext cx="935037" cy="504825"/>
          </a:xfrm>
          <a:prstGeom prst="line">
            <a:avLst/>
          </a:prstGeom>
          <a:noFill/>
          <a:ln w="28575" cap="rnd">
            <a:solidFill>
              <a:schemeClr val="accent1"/>
            </a:solidFill>
            <a:prstDash val="sysDot"/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30" name="Oval 23"/>
          <p:cNvSpPr>
            <a:spLocks noChangeArrowheads="1"/>
          </p:cNvSpPr>
          <p:nvPr/>
        </p:nvSpPr>
        <p:spPr bwMode="auto">
          <a:xfrm>
            <a:off x="2916238" y="4581525"/>
            <a:ext cx="215900" cy="215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i-FI" sz="1200"/>
              <a:t>4</a:t>
            </a:r>
            <a:endParaRPr lang="en-US" sz="1200"/>
          </a:p>
        </p:txBody>
      </p:sp>
      <p:sp>
        <p:nvSpPr>
          <p:cNvPr id="17431" name="Oval 24"/>
          <p:cNvSpPr>
            <a:spLocks noChangeArrowheads="1"/>
          </p:cNvSpPr>
          <p:nvPr/>
        </p:nvSpPr>
        <p:spPr bwMode="auto">
          <a:xfrm>
            <a:off x="2916238" y="5229225"/>
            <a:ext cx="215900" cy="215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i-FI" sz="1200"/>
              <a:t>1</a:t>
            </a:r>
            <a:endParaRPr lang="en-US" sz="1200"/>
          </a:p>
        </p:txBody>
      </p:sp>
      <p:sp>
        <p:nvSpPr>
          <p:cNvPr id="17432" name="Freeform 25"/>
          <p:cNvSpPr>
            <a:spLocks/>
          </p:cNvSpPr>
          <p:nvPr/>
        </p:nvSpPr>
        <p:spPr bwMode="auto">
          <a:xfrm>
            <a:off x="3695700" y="4870450"/>
            <a:ext cx="3108325" cy="527050"/>
          </a:xfrm>
          <a:custGeom>
            <a:avLst/>
            <a:gdLst>
              <a:gd name="T0" fmla="*/ 8 w 1958"/>
              <a:gd name="T1" fmla="*/ 0 h 332"/>
              <a:gd name="T2" fmla="*/ 98 w 1958"/>
              <a:gd name="T3" fmla="*/ 227 h 332"/>
              <a:gd name="T4" fmla="*/ 597 w 1958"/>
              <a:gd name="T5" fmla="*/ 317 h 332"/>
              <a:gd name="T6" fmla="*/ 1958 w 1958"/>
              <a:gd name="T7" fmla="*/ 317 h 332"/>
              <a:gd name="T8" fmla="*/ 0 60000 65536"/>
              <a:gd name="T9" fmla="*/ 0 60000 65536"/>
              <a:gd name="T10" fmla="*/ 0 60000 65536"/>
              <a:gd name="T11" fmla="*/ 0 60000 65536"/>
              <a:gd name="T12" fmla="*/ 0 w 1958"/>
              <a:gd name="T13" fmla="*/ 0 h 332"/>
              <a:gd name="T14" fmla="*/ 1958 w 1958"/>
              <a:gd name="T15" fmla="*/ 332 h 3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58" h="332">
                <a:moveTo>
                  <a:pt x="8" y="0"/>
                </a:moveTo>
                <a:cubicBezTo>
                  <a:pt x="4" y="87"/>
                  <a:pt x="0" y="174"/>
                  <a:pt x="98" y="227"/>
                </a:cubicBezTo>
                <a:cubicBezTo>
                  <a:pt x="196" y="280"/>
                  <a:pt x="287" y="302"/>
                  <a:pt x="597" y="317"/>
                </a:cubicBezTo>
                <a:cubicBezTo>
                  <a:pt x="907" y="332"/>
                  <a:pt x="1432" y="324"/>
                  <a:pt x="1958" y="317"/>
                </a:cubicBezTo>
              </a:path>
            </a:pathLst>
          </a:custGeom>
          <a:noFill/>
          <a:ln w="28575" cap="rnd" cmpd="sng">
            <a:solidFill>
              <a:schemeClr val="accent1"/>
            </a:solidFill>
            <a:prstDash val="sysDot"/>
            <a:round/>
            <a:headEnd type="arrow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33" name="Oval 26"/>
          <p:cNvSpPr>
            <a:spLocks noChangeArrowheads="1"/>
          </p:cNvSpPr>
          <p:nvPr/>
        </p:nvSpPr>
        <p:spPr bwMode="auto">
          <a:xfrm>
            <a:off x="4572000" y="5157788"/>
            <a:ext cx="215900" cy="215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i-FI" sz="1200"/>
              <a:t>2</a:t>
            </a:r>
            <a:endParaRPr lang="en-US" sz="1200"/>
          </a:p>
        </p:txBody>
      </p:sp>
      <p:sp>
        <p:nvSpPr>
          <p:cNvPr id="17434" name="Line 27"/>
          <p:cNvSpPr>
            <a:spLocks noChangeShapeType="1"/>
          </p:cNvSpPr>
          <p:nvPr/>
        </p:nvSpPr>
        <p:spPr bwMode="auto">
          <a:xfrm>
            <a:off x="2700338" y="4868863"/>
            <a:ext cx="935037" cy="504825"/>
          </a:xfrm>
          <a:prstGeom prst="line">
            <a:avLst/>
          </a:prstGeom>
          <a:noFill/>
          <a:ln w="28575" cap="rnd">
            <a:solidFill>
              <a:schemeClr val="accent1"/>
            </a:solidFill>
            <a:prstDash val="sysDot"/>
            <a:round/>
            <a:headEnd type="arrow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35" name="Oval 28"/>
          <p:cNvSpPr>
            <a:spLocks noChangeArrowheads="1"/>
          </p:cNvSpPr>
          <p:nvPr/>
        </p:nvSpPr>
        <p:spPr bwMode="auto">
          <a:xfrm>
            <a:off x="3203575" y="5013325"/>
            <a:ext cx="215900" cy="215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i-FI" sz="1200"/>
              <a:t>3</a:t>
            </a:r>
            <a:endParaRPr lang="en-US" sz="1200"/>
          </a:p>
        </p:txBody>
      </p:sp>
      <p:sp>
        <p:nvSpPr>
          <p:cNvPr id="17436" name="Text Box 29"/>
          <p:cNvSpPr txBox="1">
            <a:spLocks noChangeArrowheads="1"/>
          </p:cNvSpPr>
          <p:nvPr/>
        </p:nvSpPr>
        <p:spPr bwMode="auto">
          <a:xfrm>
            <a:off x="3059113" y="5949950"/>
            <a:ext cx="2479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i-FI" b="1"/>
              <a:t>Fig. Receive data from HIBI</a:t>
            </a:r>
            <a:endParaRPr lang="en-US" b="1"/>
          </a:p>
        </p:txBody>
      </p:sp>
    </p:spTree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b="0" dirty="0" err="1" smtClean="0">
                <a:latin typeface="Arial Black" pitchFamily="34" charset="0"/>
              </a:rPr>
              <a:t>Receiving</a:t>
            </a:r>
            <a:r>
              <a:rPr lang="fi-FI" b="0" dirty="0" smtClean="0">
                <a:latin typeface="Arial Black" pitchFamily="34" charset="0"/>
              </a:rPr>
              <a:t> </a:t>
            </a:r>
            <a:r>
              <a:rPr lang="fi-FI" b="0" dirty="0" err="1" smtClean="0">
                <a:latin typeface="Arial Black" pitchFamily="34" charset="0"/>
              </a:rPr>
              <a:t>unknown</a:t>
            </a:r>
            <a:r>
              <a:rPr lang="fi-FI" b="0" dirty="0" smtClean="0">
                <a:latin typeface="Arial Black" pitchFamily="34" charset="0"/>
              </a:rPr>
              <a:t> data </a:t>
            </a:r>
            <a:r>
              <a:rPr lang="fi-FI" b="0" dirty="0" err="1" smtClean="0">
                <a:latin typeface="Arial Black" pitchFamily="34" charset="0"/>
              </a:rPr>
              <a:t>from</a:t>
            </a:r>
            <a:r>
              <a:rPr lang="fi-FI" b="0" dirty="0" smtClean="0">
                <a:latin typeface="Arial Black" pitchFamily="34" charset="0"/>
              </a:rPr>
              <a:t> HIBI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28728" y="1196975"/>
            <a:ext cx="7319985" cy="3096121"/>
          </a:xfrm>
        </p:spPr>
        <p:txBody>
          <a:bodyPr>
            <a:normAutofit fontScale="625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fi-FI" dirty="0" smtClean="0"/>
              <a:t>CPU </a:t>
            </a:r>
            <a:r>
              <a:rPr lang="fi-FI" dirty="0" err="1" smtClean="0"/>
              <a:t>doesn’t</a:t>
            </a:r>
            <a:r>
              <a:rPr lang="fi-FI" dirty="0" smtClean="0"/>
              <a:t> </a:t>
            </a:r>
            <a:r>
              <a:rPr lang="fi-FI" dirty="0" err="1" smtClean="0"/>
              <a:t>configure</a:t>
            </a:r>
            <a:r>
              <a:rPr lang="fi-FI" dirty="0" smtClean="0"/>
              <a:t> DMA</a:t>
            </a:r>
          </a:p>
          <a:p>
            <a:pPr marL="742950" indent="-742950">
              <a:buFont typeface="+mj-lt"/>
              <a:buAutoNum type="arabicPeriod"/>
            </a:pPr>
            <a:r>
              <a:rPr lang="fi-FI" dirty="0" smtClean="0"/>
              <a:t>DMA </a:t>
            </a:r>
            <a:r>
              <a:rPr lang="fi-FI" dirty="0" err="1" smtClean="0"/>
              <a:t>receives</a:t>
            </a:r>
            <a:r>
              <a:rPr lang="fi-FI" dirty="0" smtClean="0"/>
              <a:t> </a:t>
            </a:r>
            <a:r>
              <a:rPr lang="fi-FI" dirty="0" err="1" smtClean="0"/>
              <a:t>address</a:t>
            </a:r>
            <a:r>
              <a:rPr lang="fi-FI" dirty="0" smtClean="0"/>
              <a:t> </a:t>
            </a:r>
            <a:r>
              <a:rPr lang="fi-FI" dirty="0" err="1" smtClean="0"/>
              <a:t>that</a:t>
            </a:r>
            <a:r>
              <a:rPr lang="fi-FI" dirty="0" smtClean="0"/>
              <a:t> </a:t>
            </a:r>
            <a:r>
              <a:rPr lang="fi-FI" dirty="0" err="1" smtClean="0"/>
              <a:t>doesn’t</a:t>
            </a:r>
            <a:r>
              <a:rPr lang="fi-FI" dirty="0" smtClean="0"/>
              <a:t> </a:t>
            </a:r>
            <a:r>
              <a:rPr lang="fi-FI" dirty="0" err="1" smtClean="0"/>
              <a:t>match</a:t>
            </a:r>
            <a:r>
              <a:rPr lang="fi-FI" dirty="0" smtClean="0"/>
              <a:t> </a:t>
            </a:r>
            <a:r>
              <a:rPr lang="fi-FI" dirty="0" err="1" smtClean="0"/>
              <a:t>any</a:t>
            </a:r>
            <a:r>
              <a:rPr lang="fi-FI" dirty="0" smtClean="0"/>
              <a:t> </a:t>
            </a:r>
            <a:r>
              <a:rPr lang="fi-FI" dirty="0" err="1" smtClean="0"/>
              <a:t>channel</a:t>
            </a:r>
            <a:endParaRPr lang="fi-FI" dirty="0" smtClean="0"/>
          </a:p>
          <a:p>
            <a:pPr marL="742950" indent="-742950">
              <a:buFont typeface="+mj-lt"/>
              <a:buAutoNum type="arabicPeriod"/>
            </a:pPr>
            <a:r>
              <a:rPr lang="fi-FI" dirty="0" smtClean="0"/>
              <a:t>DMA </a:t>
            </a:r>
            <a:r>
              <a:rPr lang="fi-FI" dirty="0" err="1" smtClean="0"/>
              <a:t>interrupts</a:t>
            </a:r>
            <a:r>
              <a:rPr lang="fi-FI" dirty="0" smtClean="0"/>
              <a:t> CPU</a:t>
            </a:r>
          </a:p>
          <a:p>
            <a:pPr marL="742950" indent="-742950">
              <a:buFont typeface="+mj-lt"/>
              <a:buAutoNum type="arabicPeriod"/>
            </a:pPr>
            <a:r>
              <a:rPr lang="fi-FI" dirty="0" smtClean="0"/>
              <a:t>CPU </a:t>
            </a:r>
            <a:r>
              <a:rPr lang="fi-FI" dirty="0" err="1" smtClean="0"/>
              <a:t>reads</a:t>
            </a:r>
            <a:r>
              <a:rPr lang="fi-FI" dirty="0" smtClean="0"/>
              <a:t> </a:t>
            </a:r>
            <a:r>
              <a:rPr lang="fi-FI" dirty="0" err="1" smtClean="0"/>
              <a:t>incoming</a:t>
            </a:r>
            <a:r>
              <a:rPr lang="fi-FI" dirty="0" smtClean="0"/>
              <a:t> </a:t>
            </a:r>
            <a:r>
              <a:rPr lang="fi-FI" dirty="0" err="1" smtClean="0"/>
              <a:t>transfer’s</a:t>
            </a:r>
            <a:r>
              <a:rPr lang="fi-FI" dirty="0" smtClean="0"/>
              <a:t> </a:t>
            </a:r>
            <a:r>
              <a:rPr lang="fi-FI" dirty="0" err="1" smtClean="0"/>
              <a:t>address</a:t>
            </a:r>
            <a:r>
              <a:rPr lang="fi-FI" dirty="0" smtClean="0"/>
              <a:t> and </a:t>
            </a:r>
            <a:r>
              <a:rPr lang="fi-FI" dirty="0" err="1" smtClean="0"/>
              <a:t>configures</a:t>
            </a:r>
            <a:r>
              <a:rPr lang="fi-FI" dirty="0" smtClean="0"/>
              <a:t> a </a:t>
            </a:r>
            <a:r>
              <a:rPr lang="fi-FI" dirty="0" err="1" smtClean="0"/>
              <a:t>channel</a:t>
            </a:r>
            <a:r>
              <a:rPr lang="fi-FI" dirty="0" smtClean="0"/>
              <a:t> for </a:t>
            </a:r>
            <a:r>
              <a:rPr lang="fi-FI" dirty="0" err="1" smtClean="0"/>
              <a:t>it</a:t>
            </a:r>
            <a:endParaRPr lang="fi-FI" dirty="0" smtClean="0"/>
          </a:p>
          <a:p>
            <a:pPr marL="742950" indent="-742950">
              <a:buFont typeface="+mj-lt"/>
              <a:buAutoNum type="arabicPeriod"/>
            </a:pPr>
            <a:r>
              <a:rPr lang="fi-FI" dirty="0" smtClean="0"/>
              <a:t>DMA </a:t>
            </a:r>
            <a:r>
              <a:rPr lang="fi-FI" dirty="0" err="1" smtClean="0"/>
              <a:t>writes</a:t>
            </a:r>
            <a:r>
              <a:rPr lang="fi-FI" dirty="0" smtClean="0"/>
              <a:t> </a:t>
            </a:r>
            <a:r>
              <a:rPr lang="fi-FI" dirty="0" err="1" smtClean="0"/>
              <a:t>transfer</a:t>
            </a:r>
            <a:r>
              <a:rPr lang="fi-FI" dirty="0" smtClean="0"/>
              <a:t> to DPRAM</a:t>
            </a:r>
          </a:p>
          <a:p>
            <a:pPr marL="742950" indent="-742950">
              <a:buFont typeface="+mj-lt"/>
              <a:buAutoNum type="arabicPeriod"/>
            </a:pPr>
            <a:r>
              <a:rPr lang="fi-FI" dirty="0" smtClean="0"/>
              <a:t>DMA </a:t>
            </a:r>
            <a:r>
              <a:rPr lang="fi-FI" dirty="0" err="1" smtClean="0"/>
              <a:t>interrupts</a:t>
            </a:r>
            <a:r>
              <a:rPr lang="fi-FI" dirty="0" smtClean="0"/>
              <a:t> CPU </a:t>
            </a:r>
            <a:r>
              <a:rPr lang="fi-FI" dirty="0" err="1" smtClean="0"/>
              <a:t>when</a:t>
            </a:r>
            <a:r>
              <a:rPr lang="fi-FI" dirty="0" smtClean="0"/>
              <a:t> </a:t>
            </a:r>
            <a:r>
              <a:rPr lang="fi-FI" dirty="0" err="1" smtClean="0"/>
              <a:t>transfer</a:t>
            </a:r>
            <a:r>
              <a:rPr lang="fi-FI" dirty="0" smtClean="0"/>
              <a:t> is </a:t>
            </a:r>
            <a:r>
              <a:rPr lang="fi-FI" dirty="0" err="1" smtClean="0"/>
              <a:t>ready</a:t>
            </a:r>
            <a:endParaRPr lang="fi-FI" dirty="0" smtClean="0"/>
          </a:p>
          <a:p>
            <a:pPr marL="742950" indent="-742950">
              <a:buFont typeface="+mj-lt"/>
              <a:buAutoNum type="arabicPeriod"/>
            </a:pPr>
            <a:r>
              <a:rPr lang="fi-FI" dirty="0" smtClean="0"/>
              <a:t>CPU </a:t>
            </a:r>
            <a:r>
              <a:rPr lang="fi-FI" dirty="0" err="1" smtClean="0"/>
              <a:t>reads</a:t>
            </a:r>
            <a:r>
              <a:rPr lang="fi-FI" dirty="0" smtClean="0"/>
              <a:t> the data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47664" y="4581128"/>
            <a:ext cx="1368425" cy="647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i-FI"/>
              <a:t>Nios</a:t>
            </a:r>
            <a:endParaRPr 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635227" y="4581128"/>
            <a:ext cx="1368425" cy="647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i-FI"/>
              <a:t>dual-port RAM</a:t>
            </a:r>
          </a:p>
          <a:p>
            <a:pPr algn="ctr">
              <a:defRPr/>
            </a:pPr>
            <a:r>
              <a:rPr lang="fi-FI"/>
              <a:t>(on-chip)</a:t>
            </a:r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635227" y="5373291"/>
            <a:ext cx="1368425" cy="6477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i-FI" b="1" dirty="0" smtClean="0"/>
              <a:t>HIBI_PE_DMA</a:t>
            </a:r>
            <a:endParaRPr lang="en-US" b="1" dirty="0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364014" y="5373291"/>
            <a:ext cx="1368425" cy="647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i-FI"/>
              <a:t>HIBI wrapper</a:t>
            </a:r>
            <a:endParaRPr lang="en-US"/>
          </a:p>
        </p:txBody>
      </p:sp>
      <p:cxnSp>
        <p:nvCxnSpPr>
          <p:cNvPr id="10" name="AutoShape 8"/>
          <p:cNvCxnSpPr>
            <a:cxnSpLocks noChangeShapeType="1"/>
            <a:stCxn id="6" idx="3"/>
            <a:endCxn id="7" idx="1"/>
          </p:cNvCxnSpPr>
          <p:nvPr/>
        </p:nvCxnSpPr>
        <p:spPr bwMode="auto">
          <a:xfrm>
            <a:off x="2925614" y="4904978"/>
            <a:ext cx="700088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" name="AutoShape 9"/>
          <p:cNvCxnSpPr>
            <a:cxnSpLocks noChangeShapeType="1"/>
            <a:stCxn id="6" idx="3"/>
            <a:endCxn id="8" idx="1"/>
          </p:cNvCxnSpPr>
          <p:nvPr/>
        </p:nvCxnSpPr>
        <p:spPr bwMode="auto">
          <a:xfrm>
            <a:off x="2925614" y="4904978"/>
            <a:ext cx="700088" cy="792163"/>
          </a:xfrm>
          <a:prstGeom prst="bentConnector3">
            <a:avLst>
              <a:gd name="adj1" fmla="val 49889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2" name="AutoShape 10"/>
          <p:cNvCxnSpPr>
            <a:cxnSpLocks noChangeShapeType="1"/>
            <a:stCxn id="8" idx="3"/>
            <a:endCxn id="9" idx="1"/>
          </p:cNvCxnSpPr>
          <p:nvPr/>
        </p:nvCxnSpPr>
        <p:spPr bwMode="auto">
          <a:xfrm>
            <a:off x="5013177" y="5697141"/>
            <a:ext cx="341312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AutoShape 11"/>
          <p:cNvCxnSpPr>
            <a:cxnSpLocks noChangeShapeType="1"/>
            <a:stCxn id="8" idx="0"/>
            <a:endCxn id="7" idx="2"/>
          </p:cNvCxnSpPr>
          <p:nvPr/>
        </p:nvCxnSpPr>
        <p:spPr bwMode="auto">
          <a:xfrm rot="-5400000">
            <a:off x="4256732" y="5301060"/>
            <a:ext cx="12541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6730852" y="5733653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7019777" y="5517753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7019777" y="5301853"/>
            <a:ext cx="0" cy="863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999139" y="5516166"/>
            <a:ext cx="8651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i-FI"/>
              <a:t>HIBI bus</a:t>
            </a:r>
            <a:endParaRPr 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1547664" y="5373291"/>
            <a:ext cx="1368425" cy="647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i-FI"/>
              <a:t>instr.memory</a:t>
            </a:r>
          </a:p>
          <a:p>
            <a:pPr algn="ctr">
              <a:defRPr/>
            </a:pPr>
            <a:r>
              <a:rPr lang="fi-FI"/>
              <a:t>(on/off-chip)</a:t>
            </a:r>
            <a:endParaRPr lang="en-US"/>
          </a:p>
        </p:txBody>
      </p:sp>
      <p:cxnSp>
        <p:nvCxnSpPr>
          <p:cNvPr id="19" name="AutoShape 17"/>
          <p:cNvCxnSpPr>
            <a:cxnSpLocks noChangeShapeType="1"/>
            <a:stCxn id="18" idx="0"/>
            <a:endCxn id="6" idx="2"/>
          </p:cNvCxnSpPr>
          <p:nvPr/>
        </p:nvCxnSpPr>
        <p:spPr bwMode="auto">
          <a:xfrm rot="-5400000">
            <a:off x="2169170" y="5301060"/>
            <a:ext cx="12541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3706664" y="4941491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2698602" y="5012928"/>
            <a:ext cx="1008062" cy="0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sysDot"/>
            <a:round/>
            <a:headEnd type="arrow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706664" y="5446316"/>
            <a:ext cx="215900" cy="503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3706664" y="5660628"/>
            <a:ext cx="215900" cy="73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2843808" y="5085184"/>
            <a:ext cx="935037" cy="504825"/>
          </a:xfrm>
          <a:prstGeom prst="line">
            <a:avLst/>
          </a:prstGeom>
          <a:noFill/>
          <a:ln w="28575" cap="rnd">
            <a:solidFill>
              <a:schemeClr val="accent1"/>
            </a:solidFill>
            <a:prstDash val="sysDot"/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" name="Oval 23"/>
          <p:cNvSpPr>
            <a:spLocks noChangeArrowheads="1"/>
          </p:cNvSpPr>
          <p:nvPr/>
        </p:nvSpPr>
        <p:spPr bwMode="auto">
          <a:xfrm>
            <a:off x="3275856" y="5301208"/>
            <a:ext cx="215900" cy="215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i-FI" sz="1200"/>
              <a:t>4</a:t>
            </a:r>
            <a:endParaRPr lang="en-US" sz="1200"/>
          </a:p>
        </p:txBody>
      </p:sp>
      <p:sp>
        <p:nvSpPr>
          <p:cNvPr id="27" name="Freeform 25"/>
          <p:cNvSpPr>
            <a:spLocks/>
          </p:cNvSpPr>
          <p:nvPr/>
        </p:nvSpPr>
        <p:spPr bwMode="auto">
          <a:xfrm>
            <a:off x="3766989" y="5085953"/>
            <a:ext cx="1237059" cy="527050"/>
          </a:xfrm>
          <a:custGeom>
            <a:avLst/>
            <a:gdLst>
              <a:gd name="T0" fmla="*/ 8 w 1958"/>
              <a:gd name="T1" fmla="*/ 0 h 332"/>
              <a:gd name="T2" fmla="*/ 98 w 1958"/>
              <a:gd name="T3" fmla="*/ 227 h 332"/>
              <a:gd name="T4" fmla="*/ 597 w 1958"/>
              <a:gd name="T5" fmla="*/ 317 h 332"/>
              <a:gd name="T6" fmla="*/ 1958 w 1958"/>
              <a:gd name="T7" fmla="*/ 317 h 332"/>
              <a:gd name="T8" fmla="*/ 0 60000 65536"/>
              <a:gd name="T9" fmla="*/ 0 60000 65536"/>
              <a:gd name="T10" fmla="*/ 0 60000 65536"/>
              <a:gd name="T11" fmla="*/ 0 60000 65536"/>
              <a:gd name="T12" fmla="*/ 0 w 1958"/>
              <a:gd name="T13" fmla="*/ 0 h 332"/>
              <a:gd name="T14" fmla="*/ 1958 w 1958"/>
              <a:gd name="T15" fmla="*/ 332 h 3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58" h="332">
                <a:moveTo>
                  <a:pt x="8" y="0"/>
                </a:moveTo>
                <a:cubicBezTo>
                  <a:pt x="4" y="87"/>
                  <a:pt x="0" y="174"/>
                  <a:pt x="98" y="227"/>
                </a:cubicBezTo>
                <a:cubicBezTo>
                  <a:pt x="196" y="280"/>
                  <a:pt x="287" y="302"/>
                  <a:pt x="597" y="317"/>
                </a:cubicBezTo>
                <a:cubicBezTo>
                  <a:pt x="907" y="332"/>
                  <a:pt x="1432" y="324"/>
                  <a:pt x="1958" y="317"/>
                </a:cubicBezTo>
              </a:path>
            </a:pathLst>
          </a:custGeom>
          <a:noFill/>
          <a:ln w="28575" cap="rnd" cmpd="sng">
            <a:solidFill>
              <a:schemeClr val="accent1"/>
            </a:solidFill>
            <a:prstDash val="sysDot"/>
            <a:round/>
            <a:headEnd type="arrow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5004048" y="5301208"/>
            <a:ext cx="215900" cy="215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i-FI" sz="1200"/>
              <a:t>2</a:t>
            </a:r>
            <a:endParaRPr lang="en-US" sz="1200"/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>
            <a:off x="2771800" y="4869160"/>
            <a:ext cx="935037" cy="504825"/>
          </a:xfrm>
          <a:prstGeom prst="line">
            <a:avLst/>
          </a:prstGeom>
          <a:noFill/>
          <a:ln w="28575" cap="rnd">
            <a:solidFill>
              <a:schemeClr val="accent1"/>
            </a:solidFill>
            <a:prstDash val="sysDot"/>
            <a:round/>
            <a:headEnd type="arrow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3275856" y="5085184"/>
            <a:ext cx="215900" cy="215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i-FI" sz="1200"/>
              <a:t>3</a:t>
            </a:r>
            <a:endParaRPr lang="en-US" sz="1200"/>
          </a:p>
        </p:txBody>
      </p:sp>
      <p:sp>
        <p:nvSpPr>
          <p:cNvPr id="31" name="Oval 23"/>
          <p:cNvSpPr>
            <a:spLocks noChangeArrowheads="1"/>
          </p:cNvSpPr>
          <p:nvPr/>
        </p:nvSpPr>
        <p:spPr bwMode="auto">
          <a:xfrm>
            <a:off x="3923928" y="5373216"/>
            <a:ext cx="215900" cy="215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i-FI" sz="1200" dirty="0" smtClean="0"/>
              <a:t>5</a:t>
            </a:r>
            <a:endParaRPr lang="en-US" sz="1200" dirty="0"/>
          </a:p>
        </p:txBody>
      </p:sp>
      <p:sp>
        <p:nvSpPr>
          <p:cNvPr id="32" name="Oval 23"/>
          <p:cNvSpPr>
            <a:spLocks noChangeArrowheads="1"/>
          </p:cNvSpPr>
          <p:nvPr/>
        </p:nvSpPr>
        <p:spPr bwMode="auto">
          <a:xfrm>
            <a:off x="2987824" y="5517232"/>
            <a:ext cx="215900" cy="215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i-FI" sz="1200" dirty="0" smtClean="0"/>
              <a:t>6</a:t>
            </a:r>
            <a:endParaRPr lang="en-US" sz="1200" dirty="0"/>
          </a:p>
        </p:txBody>
      </p:sp>
      <p:sp>
        <p:nvSpPr>
          <p:cNvPr id="33" name="Line 19"/>
          <p:cNvSpPr>
            <a:spLocks noChangeShapeType="1"/>
          </p:cNvSpPr>
          <p:nvPr/>
        </p:nvSpPr>
        <p:spPr bwMode="auto">
          <a:xfrm>
            <a:off x="5004048" y="5589240"/>
            <a:ext cx="1944216" cy="0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sysDot"/>
            <a:round/>
            <a:headEnd type="arrow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" name="Line 27"/>
          <p:cNvSpPr>
            <a:spLocks noChangeShapeType="1"/>
          </p:cNvSpPr>
          <p:nvPr/>
        </p:nvSpPr>
        <p:spPr bwMode="auto">
          <a:xfrm>
            <a:off x="2555776" y="5085184"/>
            <a:ext cx="1079053" cy="648841"/>
          </a:xfrm>
          <a:prstGeom prst="line">
            <a:avLst/>
          </a:prstGeom>
          <a:noFill/>
          <a:ln w="28575" cap="rnd">
            <a:solidFill>
              <a:schemeClr val="accent1"/>
            </a:solidFill>
            <a:prstDash val="sysDot"/>
            <a:round/>
            <a:headEnd type="arrow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" name="Oval 23"/>
          <p:cNvSpPr>
            <a:spLocks noChangeArrowheads="1"/>
          </p:cNvSpPr>
          <p:nvPr/>
        </p:nvSpPr>
        <p:spPr bwMode="auto">
          <a:xfrm>
            <a:off x="3275856" y="4797152"/>
            <a:ext cx="215900" cy="215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i-FI" sz="1200" dirty="0" smtClean="0"/>
              <a:t>7</a:t>
            </a:r>
            <a:endParaRPr lang="en-US" sz="1200" dirty="0"/>
          </a:p>
        </p:txBody>
      </p:sp>
      <p:sp>
        <p:nvSpPr>
          <p:cNvPr id="37" name="Oval 23"/>
          <p:cNvSpPr>
            <a:spLocks noChangeArrowheads="1"/>
          </p:cNvSpPr>
          <p:nvPr/>
        </p:nvSpPr>
        <p:spPr bwMode="auto">
          <a:xfrm>
            <a:off x="1619672" y="4797152"/>
            <a:ext cx="215900" cy="215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i-FI" sz="1200" dirty="0" smtClean="0"/>
              <a:t>1</a:t>
            </a:r>
            <a:endParaRPr lang="en-US" sz="1200" dirty="0"/>
          </a:p>
        </p:txBody>
      </p:sp>
    </p:spTree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eaLnBrk="1" hangingPunct="1"/>
            <a:r>
              <a:rPr lang="fi-FI" sz="3200" b="0" smtClean="0">
                <a:latin typeface="Arial Black" pitchFamily="34" charset="0"/>
              </a:rPr>
              <a:t>Interfaces</a:t>
            </a:r>
            <a:endParaRPr lang="en-US" sz="3200" b="0" smtClean="0">
              <a:latin typeface="Arial Black" pitchFamily="34" charset="0"/>
            </a:endParaRP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196975"/>
            <a:ext cx="7921625" cy="5127625"/>
          </a:xfrm>
        </p:spPr>
        <p:txBody>
          <a:bodyPr/>
          <a:lstStyle/>
          <a:p>
            <a:pPr eaLnBrk="1" hangingPunct="1"/>
            <a:r>
              <a:rPr lang="fi-FI" sz="2500" dirty="0" err="1" smtClean="0">
                <a:latin typeface="Arial" charset="0"/>
              </a:rPr>
              <a:t>Nios</a:t>
            </a:r>
            <a:r>
              <a:rPr lang="fi-FI" sz="2500" dirty="0" smtClean="0">
                <a:latin typeface="Arial" charset="0"/>
              </a:rPr>
              <a:t> is </a:t>
            </a:r>
            <a:r>
              <a:rPr lang="fi-FI" sz="2500" dirty="0" err="1" smtClean="0">
                <a:latin typeface="Arial" charset="0"/>
              </a:rPr>
              <a:t>master</a:t>
            </a:r>
            <a:r>
              <a:rPr lang="fi-FI" sz="2500" dirty="0" smtClean="0">
                <a:latin typeface="Arial" charset="0"/>
              </a:rPr>
              <a:t> </a:t>
            </a:r>
            <a:r>
              <a:rPr lang="fi-FI" sz="2500" dirty="0" err="1" smtClean="0">
                <a:latin typeface="Arial" charset="0"/>
              </a:rPr>
              <a:t>component</a:t>
            </a:r>
            <a:r>
              <a:rPr lang="fi-FI" sz="2500" dirty="0" smtClean="0">
                <a:latin typeface="Arial" charset="0"/>
              </a:rPr>
              <a:t> in </a:t>
            </a:r>
            <a:r>
              <a:rPr lang="fi-FI" sz="2500" dirty="0" err="1" smtClean="0">
                <a:latin typeface="Arial" charset="0"/>
              </a:rPr>
              <a:t>Avalon</a:t>
            </a:r>
            <a:r>
              <a:rPr lang="fi-FI" sz="2500" dirty="0" smtClean="0">
                <a:latin typeface="Arial" charset="0"/>
              </a:rPr>
              <a:t> </a:t>
            </a:r>
            <a:r>
              <a:rPr lang="fi-FI" sz="2500" dirty="0" err="1" smtClean="0">
                <a:latin typeface="Arial" charset="0"/>
              </a:rPr>
              <a:t>switching</a:t>
            </a:r>
            <a:r>
              <a:rPr lang="fi-FI" sz="2500" dirty="0" smtClean="0">
                <a:latin typeface="Arial" charset="0"/>
              </a:rPr>
              <a:t> </a:t>
            </a:r>
            <a:r>
              <a:rPr lang="fi-FI" sz="2500" dirty="0" err="1" smtClean="0">
                <a:latin typeface="Arial" charset="0"/>
              </a:rPr>
              <a:t>fabric</a:t>
            </a:r>
            <a:r>
              <a:rPr lang="fi-FI" sz="2500" dirty="0" smtClean="0">
                <a:latin typeface="Arial" charset="0"/>
              </a:rPr>
              <a:t> (’</a:t>
            </a:r>
            <a:r>
              <a:rPr lang="fi-FI" sz="2500" dirty="0" err="1" smtClean="0">
                <a:latin typeface="Arial" charset="0"/>
              </a:rPr>
              <a:t>Avalon</a:t>
            </a:r>
            <a:r>
              <a:rPr lang="fi-FI" sz="2500" dirty="0" smtClean="0">
                <a:latin typeface="Arial" charset="0"/>
              </a:rPr>
              <a:t> </a:t>
            </a:r>
            <a:r>
              <a:rPr lang="fi-FI" sz="2500" dirty="0" err="1" smtClean="0">
                <a:latin typeface="Arial" charset="0"/>
              </a:rPr>
              <a:t>bus</a:t>
            </a:r>
            <a:r>
              <a:rPr lang="fi-FI" sz="2500" dirty="0" smtClean="0">
                <a:latin typeface="Arial" charset="0"/>
              </a:rPr>
              <a:t>’), </a:t>
            </a:r>
            <a:r>
              <a:rPr lang="fi-FI" sz="2500" dirty="0" err="1" smtClean="0">
                <a:latin typeface="Arial" charset="0"/>
              </a:rPr>
              <a:t>dubbed</a:t>
            </a:r>
            <a:r>
              <a:rPr lang="fi-FI" sz="2500" dirty="0" smtClean="0">
                <a:latin typeface="Arial" charset="0"/>
              </a:rPr>
              <a:t> AM in </a:t>
            </a:r>
            <a:r>
              <a:rPr lang="fi-FI" sz="2500" dirty="0" err="1" smtClean="0">
                <a:latin typeface="Arial" charset="0"/>
              </a:rPr>
              <a:t>fig</a:t>
            </a:r>
            <a:endParaRPr lang="fi-FI" sz="2500" dirty="0" smtClean="0">
              <a:latin typeface="Arial" charset="0"/>
            </a:endParaRPr>
          </a:p>
          <a:p>
            <a:pPr eaLnBrk="1" hangingPunct="1"/>
            <a:r>
              <a:rPr lang="fi-FI" sz="2500" dirty="0" smtClean="0">
                <a:latin typeface="Arial" charset="0"/>
              </a:rPr>
              <a:t>HIBI_PE_DMA is </a:t>
            </a:r>
            <a:r>
              <a:rPr lang="fi-FI" sz="2500" dirty="0" err="1" smtClean="0">
                <a:latin typeface="Arial" charset="0"/>
              </a:rPr>
              <a:t>both</a:t>
            </a:r>
            <a:endParaRPr lang="fi-FI" sz="2500" dirty="0" smtClean="0">
              <a:latin typeface="Arial" charset="0"/>
            </a:endParaRPr>
          </a:p>
          <a:p>
            <a:pPr lvl="1" eaLnBrk="1" hangingPunct="1"/>
            <a:r>
              <a:rPr lang="fi-FI" sz="2100" dirty="0" err="1" smtClean="0">
                <a:latin typeface="Arial" charset="0"/>
              </a:rPr>
              <a:t>Avalon</a:t>
            </a:r>
            <a:r>
              <a:rPr lang="fi-FI" sz="2100" dirty="0" smtClean="0">
                <a:latin typeface="Arial" charset="0"/>
              </a:rPr>
              <a:t> </a:t>
            </a:r>
            <a:r>
              <a:rPr lang="fi-FI" sz="2100" dirty="0" err="1" smtClean="0">
                <a:latin typeface="Arial" charset="0"/>
              </a:rPr>
              <a:t>master</a:t>
            </a:r>
            <a:r>
              <a:rPr lang="fi-FI" sz="2100" dirty="0" smtClean="0">
                <a:latin typeface="Arial" charset="0"/>
              </a:rPr>
              <a:t>, AM, for </a:t>
            </a:r>
            <a:r>
              <a:rPr lang="fi-FI" sz="2100" dirty="0" err="1" smtClean="0">
                <a:latin typeface="Arial" charset="0"/>
              </a:rPr>
              <a:t>accessing</a:t>
            </a:r>
            <a:r>
              <a:rPr lang="fi-FI" sz="2100" dirty="0" smtClean="0">
                <a:latin typeface="Arial" charset="0"/>
              </a:rPr>
              <a:t> DPRAM</a:t>
            </a:r>
          </a:p>
          <a:p>
            <a:pPr lvl="1" eaLnBrk="1" hangingPunct="1"/>
            <a:r>
              <a:rPr lang="fi-FI" sz="2100" dirty="0" err="1" smtClean="0">
                <a:latin typeface="Arial" charset="0"/>
              </a:rPr>
              <a:t>Avalon</a:t>
            </a:r>
            <a:r>
              <a:rPr lang="fi-FI" sz="2100" dirty="0" smtClean="0">
                <a:latin typeface="Arial" charset="0"/>
              </a:rPr>
              <a:t> </a:t>
            </a:r>
            <a:r>
              <a:rPr lang="fi-FI" sz="2100" dirty="0" err="1" smtClean="0">
                <a:latin typeface="Arial" charset="0"/>
              </a:rPr>
              <a:t>slave</a:t>
            </a:r>
            <a:r>
              <a:rPr lang="fi-FI" sz="2100" dirty="0" smtClean="0">
                <a:latin typeface="Arial" charset="0"/>
              </a:rPr>
              <a:t>, AS, for </a:t>
            </a:r>
            <a:r>
              <a:rPr lang="fi-FI" sz="2100" dirty="0" err="1" smtClean="0">
                <a:latin typeface="Arial" charset="0"/>
              </a:rPr>
              <a:t>getting</a:t>
            </a:r>
            <a:r>
              <a:rPr lang="fi-FI" sz="2100" dirty="0" smtClean="0">
                <a:latin typeface="Arial" charset="0"/>
              </a:rPr>
              <a:t> the </a:t>
            </a:r>
            <a:r>
              <a:rPr lang="fi-FI" sz="2100" dirty="0" err="1" smtClean="0">
                <a:latin typeface="Arial" charset="0"/>
              </a:rPr>
              <a:t>configuration</a:t>
            </a:r>
            <a:r>
              <a:rPr lang="fi-FI" sz="2100" dirty="0" smtClean="0">
                <a:latin typeface="Arial" charset="0"/>
              </a:rPr>
              <a:t> </a:t>
            </a:r>
            <a:r>
              <a:rPr lang="fi-FI" sz="2100" dirty="0" err="1" smtClean="0">
                <a:latin typeface="Arial" charset="0"/>
              </a:rPr>
              <a:t>from</a:t>
            </a:r>
            <a:r>
              <a:rPr lang="fi-FI" sz="2100" dirty="0" smtClean="0">
                <a:latin typeface="Arial" charset="0"/>
              </a:rPr>
              <a:t> CPU and </a:t>
            </a:r>
            <a:r>
              <a:rPr lang="fi-FI" sz="2100" dirty="0" err="1" smtClean="0">
                <a:latin typeface="Arial" charset="0"/>
              </a:rPr>
              <a:t>interrupting</a:t>
            </a:r>
            <a:r>
              <a:rPr lang="fi-FI" sz="2100" dirty="0" smtClean="0">
                <a:latin typeface="Arial" charset="0"/>
              </a:rPr>
              <a:t> </a:t>
            </a:r>
            <a:r>
              <a:rPr lang="fi-FI" sz="2100" dirty="0" err="1" smtClean="0">
                <a:latin typeface="Arial" charset="0"/>
              </a:rPr>
              <a:t>it</a:t>
            </a:r>
            <a:r>
              <a:rPr lang="fi-FI" sz="2100" dirty="0" smtClean="0">
                <a:latin typeface="Arial" charset="0"/>
              </a:rPr>
              <a:t> </a:t>
            </a:r>
            <a:r>
              <a:rPr lang="fi-FI" sz="2100" dirty="0" err="1" smtClean="0">
                <a:latin typeface="Arial" charset="0"/>
              </a:rPr>
              <a:t>upon</a:t>
            </a:r>
            <a:r>
              <a:rPr lang="fi-FI" sz="2100" dirty="0" smtClean="0">
                <a:latin typeface="Arial" charset="0"/>
              </a:rPr>
              <a:t> </a:t>
            </a:r>
            <a:r>
              <a:rPr lang="fi-FI" sz="2100" dirty="0" err="1" smtClean="0">
                <a:latin typeface="Arial" charset="0"/>
              </a:rPr>
              <a:t>completion</a:t>
            </a:r>
            <a:endParaRPr lang="fi-FI" sz="2100" dirty="0" smtClean="0">
              <a:latin typeface="Arial" charset="0"/>
            </a:endParaRPr>
          </a:p>
          <a:p>
            <a:pPr eaLnBrk="1" hangingPunct="1"/>
            <a:r>
              <a:rPr lang="fi-FI" sz="2500" dirty="0" smtClean="0">
                <a:latin typeface="Arial" charset="0"/>
              </a:rPr>
              <a:t>DP-RAM </a:t>
            </a:r>
            <a:r>
              <a:rPr lang="fi-FI" sz="2500" dirty="0" err="1" smtClean="0">
                <a:latin typeface="Arial" charset="0"/>
              </a:rPr>
              <a:t>acts</a:t>
            </a:r>
            <a:r>
              <a:rPr lang="fi-FI" sz="2500" dirty="0" smtClean="0">
                <a:latin typeface="Arial" charset="0"/>
              </a:rPr>
              <a:t> as </a:t>
            </a:r>
            <a:r>
              <a:rPr lang="fi-FI" sz="2500" dirty="0" err="1" smtClean="0">
                <a:latin typeface="Arial" charset="0"/>
              </a:rPr>
              <a:t>Avalon</a:t>
            </a:r>
            <a:r>
              <a:rPr lang="fi-FI" sz="2500" dirty="0" smtClean="0">
                <a:latin typeface="Arial" charset="0"/>
              </a:rPr>
              <a:t> </a:t>
            </a:r>
            <a:r>
              <a:rPr lang="fi-FI" sz="2500" dirty="0" err="1" smtClean="0">
                <a:latin typeface="Arial" charset="0"/>
              </a:rPr>
              <a:t>slave</a:t>
            </a:r>
            <a:r>
              <a:rPr lang="fi-FI" sz="2500" dirty="0" smtClean="0">
                <a:latin typeface="Arial" charset="0"/>
              </a:rPr>
              <a:t> (</a:t>
            </a:r>
            <a:r>
              <a:rPr lang="fi-FI" sz="2500" dirty="0" err="1" smtClean="0">
                <a:latin typeface="Arial" charset="0"/>
              </a:rPr>
              <a:t>both</a:t>
            </a:r>
            <a:r>
              <a:rPr lang="fi-FI" sz="2500" dirty="0" smtClean="0">
                <a:latin typeface="Arial" charset="0"/>
              </a:rPr>
              <a:t> </a:t>
            </a:r>
            <a:r>
              <a:rPr lang="fi-FI" sz="2500" dirty="0" err="1" smtClean="0">
                <a:latin typeface="Arial" charset="0"/>
              </a:rPr>
              <a:t>ports</a:t>
            </a:r>
            <a:r>
              <a:rPr lang="fi-FI" sz="2500" dirty="0" smtClean="0">
                <a:latin typeface="Arial" charset="0"/>
              </a:rPr>
              <a:t>)</a:t>
            </a:r>
            <a:endParaRPr lang="en-US" sz="2500" dirty="0" smtClean="0">
              <a:latin typeface="Arial" charset="0"/>
            </a:endParaRPr>
          </a:p>
          <a:p>
            <a:pPr lvl="1" eaLnBrk="1" hangingPunct="1"/>
            <a:endParaRPr lang="en-US" sz="2100" dirty="0" smtClean="0">
              <a:latin typeface="Arial" charset="0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476375" y="4365625"/>
            <a:ext cx="1368425" cy="647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i-FI"/>
              <a:t>Nios</a:t>
            </a:r>
            <a:endParaRPr lang="en-US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3563938" y="4365625"/>
            <a:ext cx="1368425" cy="647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i-FI"/>
              <a:t>dual-port </a:t>
            </a:r>
          </a:p>
          <a:p>
            <a:pPr algn="ctr">
              <a:defRPr/>
            </a:pPr>
            <a:r>
              <a:rPr lang="fi-FI"/>
              <a:t>RAM</a:t>
            </a:r>
          </a:p>
          <a:p>
            <a:pPr algn="ctr">
              <a:defRPr/>
            </a:pPr>
            <a:endParaRPr lang="en-US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3563938" y="5157788"/>
            <a:ext cx="1368425" cy="6477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i-FI" b="1" dirty="0" smtClean="0"/>
              <a:t>HIBI_PE_DMA</a:t>
            </a:r>
            <a:endParaRPr lang="en-US" b="1" dirty="0"/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5292725" y="5157788"/>
            <a:ext cx="1368425" cy="647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i-FI"/>
              <a:t>HIBI wrapper</a:t>
            </a:r>
            <a:endParaRPr lang="en-US"/>
          </a:p>
        </p:txBody>
      </p:sp>
      <p:cxnSp>
        <p:nvCxnSpPr>
          <p:cNvPr id="18439" name="AutoShape 8"/>
          <p:cNvCxnSpPr>
            <a:cxnSpLocks noChangeShapeType="1"/>
            <a:stCxn id="21508" idx="3"/>
            <a:endCxn id="21509" idx="1"/>
          </p:cNvCxnSpPr>
          <p:nvPr/>
        </p:nvCxnSpPr>
        <p:spPr bwMode="auto">
          <a:xfrm>
            <a:off x="2854325" y="4689475"/>
            <a:ext cx="700088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440" name="AutoShape 9"/>
          <p:cNvCxnSpPr>
            <a:cxnSpLocks noChangeShapeType="1"/>
            <a:stCxn id="21508" idx="3"/>
            <a:endCxn id="21510" idx="1"/>
          </p:cNvCxnSpPr>
          <p:nvPr/>
        </p:nvCxnSpPr>
        <p:spPr bwMode="auto">
          <a:xfrm>
            <a:off x="2854325" y="4689475"/>
            <a:ext cx="700088" cy="792163"/>
          </a:xfrm>
          <a:prstGeom prst="bentConnector3">
            <a:avLst>
              <a:gd name="adj1" fmla="val 49889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8441" name="AutoShape 10"/>
          <p:cNvCxnSpPr>
            <a:cxnSpLocks noChangeShapeType="1"/>
            <a:stCxn id="21510" idx="3"/>
            <a:endCxn id="21511" idx="1"/>
          </p:cNvCxnSpPr>
          <p:nvPr/>
        </p:nvCxnSpPr>
        <p:spPr bwMode="auto">
          <a:xfrm>
            <a:off x="4941888" y="5481638"/>
            <a:ext cx="341312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442" name="AutoShape 11"/>
          <p:cNvCxnSpPr>
            <a:cxnSpLocks noChangeShapeType="1"/>
            <a:stCxn id="21510" idx="0"/>
            <a:endCxn id="21509" idx="2"/>
          </p:cNvCxnSpPr>
          <p:nvPr/>
        </p:nvCxnSpPr>
        <p:spPr bwMode="auto">
          <a:xfrm rot="-5400000">
            <a:off x="4185443" y="5085557"/>
            <a:ext cx="12541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18443" name="Line 12"/>
          <p:cNvSpPr>
            <a:spLocks noChangeShapeType="1"/>
          </p:cNvSpPr>
          <p:nvPr/>
        </p:nvSpPr>
        <p:spPr bwMode="auto">
          <a:xfrm>
            <a:off x="6659563" y="5518150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4" name="Line 13"/>
          <p:cNvSpPr>
            <a:spLocks noChangeShapeType="1"/>
          </p:cNvSpPr>
          <p:nvPr/>
        </p:nvSpPr>
        <p:spPr bwMode="auto">
          <a:xfrm>
            <a:off x="6948488" y="5302250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5" name="Line 14"/>
          <p:cNvSpPr>
            <a:spLocks noChangeShapeType="1"/>
          </p:cNvSpPr>
          <p:nvPr/>
        </p:nvSpPr>
        <p:spPr bwMode="auto">
          <a:xfrm>
            <a:off x="6948488" y="5086350"/>
            <a:ext cx="0" cy="863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6" name="Text Box 15"/>
          <p:cNvSpPr txBox="1">
            <a:spLocks noChangeArrowheads="1"/>
          </p:cNvSpPr>
          <p:nvPr/>
        </p:nvSpPr>
        <p:spPr bwMode="auto">
          <a:xfrm>
            <a:off x="6927850" y="5300663"/>
            <a:ext cx="8651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i-FI"/>
              <a:t>HIBI bus</a:t>
            </a:r>
            <a:endParaRPr lang="en-US"/>
          </a:p>
        </p:txBody>
      </p:sp>
      <p:sp>
        <p:nvSpPr>
          <p:cNvPr id="21520" name="Rectangle 16"/>
          <p:cNvSpPr>
            <a:spLocks noChangeArrowheads="1"/>
          </p:cNvSpPr>
          <p:nvPr/>
        </p:nvSpPr>
        <p:spPr bwMode="auto">
          <a:xfrm>
            <a:off x="1476375" y="5157788"/>
            <a:ext cx="1368425" cy="647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i-FI"/>
              <a:t>instr.memory</a:t>
            </a:r>
          </a:p>
          <a:p>
            <a:pPr algn="ctr">
              <a:defRPr/>
            </a:pPr>
            <a:r>
              <a:rPr lang="fi-FI"/>
              <a:t>(on/off-chip)</a:t>
            </a:r>
            <a:endParaRPr lang="en-US"/>
          </a:p>
        </p:txBody>
      </p:sp>
      <p:cxnSp>
        <p:nvCxnSpPr>
          <p:cNvPr id="18448" name="AutoShape 17"/>
          <p:cNvCxnSpPr>
            <a:cxnSpLocks noChangeShapeType="1"/>
            <a:stCxn id="21520" idx="0"/>
            <a:endCxn id="21508" idx="2"/>
          </p:cNvCxnSpPr>
          <p:nvPr/>
        </p:nvCxnSpPr>
        <p:spPr bwMode="auto">
          <a:xfrm rot="-5400000">
            <a:off x="2097881" y="5085557"/>
            <a:ext cx="12541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18449" name="Text Box 29"/>
          <p:cNvSpPr txBox="1">
            <a:spLocks noChangeArrowheads="1"/>
          </p:cNvSpPr>
          <p:nvPr/>
        </p:nvSpPr>
        <p:spPr bwMode="auto">
          <a:xfrm>
            <a:off x="3059113" y="5949950"/>
            <a:ext cx="2479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i-FI" b="1"/>
              <a:t>Fig. Receive data from HIBI</a:t>
            </a:r>
            <a:endParaRPr lang="en-US" b="1"/>
          </a:p>
        </p:txBody>
      </p:sp>
      <p:sp>
        <p:nvSpPr>
          <p:cNvPr id="18450" name="Rectangle 30"/>
          <p:cNvSpPr>
            <a:spLocks noChangeArrowheads="1"/>
          </p:cNvSpPr>
          <p:nvPr/>
        </p:nvSpPr>
        <p:spPr bwMode="auto">
          <a:xfrm>
            <a:off x="3563938" y="5157788"/>
            <a:ext cx="215900" cy="6477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i-FI" sz="1200"/>
              <a:t>AS</a:t>
            </a:r>
            <a:endParaRPr lang="en-US" sz="1200"/>
          </a:p>
        </p:txBody>
      </p:sp>
      <p:sp>
        <p:nvSpPr>
          <p:cNvPr id="18451" name="Rectangle 31"/>
          <p:cNvSpPr>
            <a:spLocks noChangeArrowheads="1"/>
          </p:cNvSpPr>
          <p:nvPr/>
        </p:nvSpPr>
        <p:spPr bwMode="auto">
          <a:xfrm>
            <a:off x="3924300" y="5157788"/>
            <a:ext cx="647700" cy="2159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i-FI" sz="1200"/>
              <a:t>AM</a:t>
            </a:r>
            <a:endParaRPr lang="en-US" sz="1200"/>
          </a:p>
        </p:txBody>
      </p:sp>
      <p:sp>
        <p:nvSpPr>
          <p:cNvPr id="18452" name="Rectangle 32"/>
          <p:cNvSpPr>
            <a:spLocks noChangeArrowheads="1"/>
          </p:cNvSpPr>
          <p:nvPr/>
        </p:nvSpPr>
        <p:spPr bwMode="auto">
          <a:xfrm>
            <a:off x="3563938" y="4365625"/>
            <a:ext cx="215900" cy="6477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i-FI" sz="1200"/>
              <a:t>AS</a:t>
            </a:r>
            <a:endParaRPr lang="en-US" sz="1200"/>
          </a:p>
        </p:txBody>
      </p:sp>
      <p:sp>
        <p:nvSpPr>
          <p:cNvPr id="18453" name="Rectangle 33"/>
          <p:cNvSpPr>
            <a:spLocks noChangeArrowheads="1"/>
          </p:cNvSpPr>
          <p:nvPr/>
        </p:nvSpPr>
        <p:spPr bwMode="auto">
          <a:xfrm>
            <a:off x="3924300" y="4797425"/>
            <a:ext cx="647700" cy="2159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i-FI" sz="1200"/>
              <a:t>AS</a:t>
            </a:r>
            <a:endParaRPr lang="en-US" sz="1200"/>
          </a:p>
        </p:txBody>
      </p:sp>
      <p:sp>
        <p:nvSpPr>
          <p:cNvPr id="18454" name="Rectangle 34"/>
          <p:cNvSpPr>
            <a:spLocks noChangeArrowheads="1"/>
          </p:cNvSpPr>
          <p:nvPr/>
        </p:nvSpPr>
        <p:spPr bwMode="auto">
          <a:xfrm>
            <a:off x="2627313" y="4365625"/>
            <a:ext cx="215900" cy="6477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i-FI" sz="1200"/>
              <a:t>AM</a:t>
            </a:r>
            <a:endParaRPr lang="en-US" sz="1200"/>
          </a:p>
        </p:txBody>
      </p:sp>
    </p:spTree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eaLnBrk="1" hangingPunct="1"/>
            <a:r>
              <a:rPr lang="fi-FI" sz="3200" b="0" dirty="0" smtClean="0">
                <a:latin typeface="Arial Black" pitchFamily="34" charset="0"/>
              </a:rPr>
              <a:t>Software </a:t>
            </a:r>
            <a:r>
              <a:rPr lang="fi-FI" sz="3200" b="0" dirty="0" err="1" smtClean="0">
                <a:latin typeface="Arial Black" pitchFamily="34" charset="0"/>
              </a:rPr>
              <a:t>interface</a:t>
            </a:r>
            <a:r>
              <a:rPr lang="fi-FI" sz="3200" b="0" dirty="0" smtClean="0">
                <a:latin typeface="Arial Black" pitchFamily="34" charset="0"/>
              </a:rPr>
              <a:t> of the HIBI_PE_DMA</a:t>
            </a:r>
            <a:endParaRPr lang="en-US" sz="3200" b="0" dirty="0" smtClean="0">
              <a:latin typeface="Arial Black" pitchFamily="34" charset="0"/>
            </a:endParaRP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196975"/>
            <a:ext cx="7921625" cy="5127625"/>
          </a:xfrm>
        </p:spPr>
        <p:txBody>
          <a:bodyPr/>
          <a:lstStyle/>
          <a:p>
            <a:pPr eaLnBrk="1" hangingPunct="1"/>
            <a:r>
              <a:rPr lang="fi-FI" sz="2900" dirty="0" smtClean="0">
                <a:latin typeface="Arial" charset="0"/>
              </a:rPr>
              <a:t>HIBI_PE_DMA </a:t>
            </a:r>
            <a:r>
              <a:rPr lang="fi-FI" sz="2900" dirty="0" err="1" smtClean="0">
                <a:latin typeface="Arial" charset="0"/>
              </a:rPr>
              <a:t>has</a:t>
            </a:r>
            <a:r>
              <a:rPr lang="fi-FI" sz="2900" dirty="0" smtClean="0">
                <a:latin typeface="Arial" charset="0"/>
              </a:rPr>
              <a:t> a set of </a:t>
            </a:r>
            <a:r>
              <a:rPr lang="fi-FI" sz="2900" dirty="0" err="1" smtClean="0">
                <a:latin typeface="Arial" charset="0"/>
              </a:rPr>
              <a:t>memory-mapped</a:t>
            </a:r>
            <a:r>
              <a:rPr lang="fi-FI" sz="2900" dirty="0" smtClean="0">
                <a:latin typeface="Arial" charset="0"/>
              </a:rPr>
              <a:t> </a:t>
            </a:r>
            <a:r>
              <a:rPr lang="fi-FI" sz="2900" dirty="0" err="1" smtClean="0">
                <a:latin typeface="Arial" charset="0"/>
              </a:rPr>
              <a:t>registers</a:t>
            </a:r>
            <a:r>
              <a:rPr lang="fi-FI" sz="2900" dirty="0" smtClean="0">
                <a:latin typeface="Arial" charset="0"/>
              </a:rPr>
              <a:t>, </a:t>
            </a:r>
            <a:r>
              <a:rPr lang="fi-FI" sz="2900" dirty="0" err="1" smtClean="0">
                <a:latin typeface="Arial" charset="0"/>
              </a:rPr>
              <a:t>e.g</a:t>
            </a:r>
            <a:r>
              <a:rPr lang="fi-FI" sz="2900" dirty="0" smtClean="0">
                <a:latin typeface="Arial" charset="0"/>
              </a:rPr>
              <a:t>.</a:t>
            </a:r>
          </a:p>
          <a:p>
            <a:pPr lvl="1" eaLnBrk="1" hangingPunct="1"/>
            <a:r>
              <a:rPr lang="fi-FI" sz="2500" dirty="0" smtClean="0">
                <a:latin typeface="Arial" charset="0"/>
              </a:rPr>
              <a:t>TX+RX: </a:t>
            </a:r>
            <a:r>
              <a:rPr lang="fi-FI" sz="2500" dirty="0" err="1" smtClean="0">
                <a:latin typeface="Arial" charset="0"/>
              </a:rPr>
              <a:t>amount</a:t>
            </a:r>
            <a:r>
              <a:rPr lang="fi-FI" sz="2500" dirty="0" smtClean="0">
                <a:latin typeface="Arial" charset="0"/>
              </a:rPr>
              <a:t>, </a:t>
            </a:r>
            <a:r>
              <a:rPr lang="fi-FI" sz="2500" dirty="0" err="1" smtClean="0">
                <a:latin typeface="Arial" charset="0"/>
              </a:rPr>
              <a:t>mem_addr</a:t>
            </a:r>
            <a:r>
              <a:rPr lang="fi-FI" sz="2500" dirty="0" smtClean="0">
                <a:latin typeface="Arial" charset="0"/>
              </a:rPr>
              <a:t>, </a:t>
            </a:r>
            <a:r>
              <a:rPr lang="fi-FI" sz="2500" dirty="0" err="1" smtClean="0">
                <a:latin typeface="Arial" charset="0"/>
              </a:rPr>
              <a:t>hibi_addr</a:t>
            </a:r>
            <a:endParaRPr lang="fi-FI" sz="2500" dirty="0" smtClean="0">
              <a:latin typeface="Arial" charset="0"/>
            </a:endParaRPr>
          </a:p>
          <a:p>
            <a:pPr lvl="2" eaLnBrk="1" hangingPunct="1"/>
            <a:r>
              <a:rPr lang="fi-FI" sz="2100" dirty="0" smtClean="0">
                <a:latin typeface="Arial" charset="0"/>
              </a:rPr>
              <a:t>TX </a:t>
            </a:r>
            <a:r>
              <a:rPr lang="fi-FI" sz="2100" dirty="0" err="1" smtClean="0">
                <a:latin typeface="Arial" charset="0"/>
              </a:rPr>
              <a:t>only</a:t>
            </a:r>
            <a:r>
              <a:rPr lang="fi-FI" sz="2100" dirty="0" smtClean="0">
                <a:latin typeface="Arial" charset="0"/>
              </a:rPr>
              <a:t>: </a:t>
            </a:r>
            <a:r>
              <a:rPr lang="fi-FI" sz="2100" dirty="0" err="1" smtClean="0">
                <a:latin typeface="Arial" charset="0"/>
              </a:rPr>
              <a:t>command</a:t>
            </a:r>
            <a:r>
              <a:rPr lang="fi-FI" sz="2100" dirty="0" smtClean="0">
                <a:latin typeface="Arial" charset="0"/>
              </a:rPr>
              <a:t> to </a:t>
            </a:r>
            <a:r>
              <a:rPr lang="fi-FI" sz="2100" dirty="0" err="1" smtClean="0">
                <a:latin typeface="Arial" charset="0"/>
              </a:rPr>
              <a:t>send</a:t>
            </a:r>
            <a:endParaRPr lang="fi-FI" sz="2100" dirty="0" smtClean="0">
              <a:latin typeface="Arial" charset="0"/>
            </a:endParaRPr>
          </a:p>
          <a:p>
            <a:pPr lvl="1" eaLnBrk="1" hangingPunct="1"/>
            <a:r>
              <a:rPr lang="fi-FI" sz="2500" dirty="0" smtClean="0">
                <a:latin typeface="Arial" charset="0"/>
              </a:rPr>
              <a:t>Common: </a:t>
            </a:r>
            <a:r>
              <a:rPr lang="fi-FI" sz="2500" dirty="0" err="1" smtClean="0">
                <a:latin typeface="Arial" charset="0"/>
              </a:rPr>
              <a:t>control</a:t>
            </a:r>
            <a:r>
              <a:rPr lang="fi-FI" sz="2500" dirty="0" smtClean="0">
                <a:latin typeface="Arial" charset="0"/>
              </a:rPr>
              <a:t>, status, </a:t>
            </a:r>
            <a:r>
              <a:rPr lang="fi-FI" sz="2500" dirty="0" err="1" smtClean="0">
                <a:latin typeface="Arial" charset="0"/>
              </a:rPr>
              <a:t>irq_chan</a:t>
            </a:r>
            <a:endParaRPr lang="fi-FI" sz="2500" dirty="0" smtClean="0">
              <a:latin typeface="Arial" charset="0"/>
            </a:endParaRPr>
          </a:p>
          <a:p>
            <a:pPr eaLnBrk="1" hangingPunct="1"/>
            <a:r>
              <a:rPr lang="fi-FI" sz="2900" dirty="0" smtClean="0">
                <a:latin typeface="Arial" charset="0"/>
              </a:rPr>
              <a:t>Software </a:t>
            </a:r>
            <a:r>
              <a:rPr lang="fi-FI" sz="2900" dirty="0" err="1" smtClean="0">
                <a:latin typeface="Arial" charset="0"/>
              </a:rPr>
              <a:t>routines</a:t>
            </a:r>
            <a:r>
              <a:rPr lang="fi-FI" sz="2900" dirty="0" smtClean="0">
                <a:latin typeface="Arial" charset="0"/>
              </a:rPr>
              <a:t> </a:t>
            </a:r>
            <a:r>
              <a:rPr lang="fi-FI" sz="2900" dirty="0" err="1" smtClean="0">
                <a:latin typeface="Arial" charset="0"/>
              </a:rPr>
              <a:t>are</a:t>
            </a:r>
            <a:r>
              <a:rPr lang="fi-FI" sz="2900" dirty="0" smtClean="0">
                <a:latin typeface="Arial" charset="0"/>
              </a:rPr>
              <a:t> </a:t>
            </a:r>
            <a:r>
              <a:rPr lang="fi-FI" sz="2900" dirty="0" err="1" smtClean="0">
                <a:latin typeface="Arial" charset="0"/>
              </a:rPr>
              <a:t>located</a:t>
            </a:r>
            <a:r>
              <a:rPr lang="fi-FI" sz="2900" dirty="0" smtClean="0">
                <a:latin typeface="Arial" charset="0"/>
              </a:rPr>
              <a:t> in </a:t>
            </a:r>
            <a:r>
              <a:rPr lang="fi-FI" sz="2900" dirty="0" err="1" smtClean="0">
                <a:latin typeface="Arial" charset="0"/>
              </a:rPr>
              <a:t>directory</a:t>
            </a:r>
            <a:r>
              <a:rPr lang="fi-FI" sz="2900" dirty="0" smtClean="0">
                <a:latin typeface="Arial" charset="0"/>
              </a:rPr>
              <a:t> </a:t>
            </a:r>
            <a:r>
              <a:rPr lang="fi-FI" sz="2900" i="1" dirty="0" err="1" smtClean="0">
                <a:latin typeface="Arial" charset="0"/>
              </a:rPr>
              <a:t>drv</a:t>
            </a:r>
            <a:endParaRPr lang="fi-FI" sz="2900" i="1" dirty="0" smtClean="0">
              <a:latin typeface="Arial" charset="0"/>
            </a:endParaRPr>
          </a:p>
          <a:p>
            <a:pPr eaLnBrk="1" hangingPunct="1"/>
            <a:r>
              <a:rPr lang="fi-FI" sz="2900" dirty="0" err="1" smtClean="0">
                <a:latin typeface="Arial" charset="0"/>
              </a:rPr>
              <a:t>There</a:t>
            </a:r>
            <a:r>
              <a:rPr lang="fi-FI" sz="2900" dirty="0" smtClean="0">
                <a:latin typeface="Arial" charset="0"/>
              </a:rPr>
              <a:t> </a:t>
            </a:r>
            <a:r>
              <a:rPr lang="fi-FI" sz="2900" dirty="0" err="1" smtClean="0">
                <a:latin typeface="Arial" charset="0"/>
              </a:rPr>
              <a:t>are</a:t>
            </a:r>
            <a:r>
              <a:rPr lang="fi-FI" sz="2900" dirty="0" smtClean="0">
                <a:latin typeface="Arial" charset="0"/>
              </a:rPr>
              <a:t> </a:t>
            </a:r>
            <a:r>
              <a:rPr lang="fi-FI" sz="2900" dirty="0" err="1" smtClean="0">
                <a:latin typeface="Arial" charset="0"/>
              </a:rPr>
              <a:t>two</a:t>
            </a:r>
            <a:r>
              <a:rPr lang="fi-FI" sz="2900" dirty="0" smtClean="0">
                <a:latin typeface="Arial" charset="0"/>
              </a:rPr>
              <a:t> </a:t>
            </a:r>
            <a:r>
              <a:rPr lang="fi-FI" sz="2900" dirty="0" err="1" smtClean="0">
                <a:latin typeface="Arial" charset="0"/>
              </a:rPr>
              <a:t>types</a:t>
            </a:r>
            <a:r>
              <a:rPr lang="fi-FI" sz="2900" dirty="0" smtClean="0">
                <a:latin typeface="Arial" charset="0"/>
              </a:rPr>
              <a:t> of </a:t>
            </a:r>
            <a:r>
              <a:rPr lang="fi-FI" sz="2900" dirty="0" err="1" smtClean="0">
                <a:latin typeface="Arial" charset="0"/>
              </a:rPr>
              <a:t>accesses</a:t>
            </a:r>
            <a:endParaRPr lang="fi-FI" sz="2900" dirty="0" smtClean="0">
              <a:latin typeface="Arial" charset="0"/>
            </a:endParaRPr>
          </a:p>
          <a:p>
            <a:pPr lvl="1" eaLnBrk="1" hangingPunct="1"/>
            <a:r>
              <a:rPr lang="fi-FI" sz="2500" dirty="0" err="1" smtClean="0">
                <a:latin typeface="Arial" charset="0"/>
              </a:rPr>
              <a:t>Low-level</a:t>
            </a:r>
            <a:r>
              <a:rPr lang="fi-FI" sz="2500" dirty="0" smtClean="0">
                <a:latin typeface="Arial" charset="0"/>
              </a:rPr>
              <a:t> </a:t>
            </a:r>
            <a:r>
              <a:rPr lang="fi-FI" sz="2500" dirty="0" err="1" smtClean="0">
                <a:latin typeface="Arial" charset="0"/>
              </a:rPr>
              <a:t>macros</a:t>
            </a:r>
            <a:endParaRPr lang="fi-FI" sz="2500" dirty="0" smtClean="0">
              <a:latin typeface="Arial" charset="0"/>
            </a:endParaRPr>
          </a:p>
          <a:p>
            <a:pPr lvl="1" eaLnBrk="1" hangingPunct="1"/>
            <a:r>
              <a:rPr lang="fi-FI" sz="2500" dirty="0" err="1" smtClean="0">
                <a:latin typeface="Arial" charset="0"/>
              </a:rPr>
              <a:t>Higher-level</a:t>
            </a:r>
            <a:r>
              <a:rPr lang="fi-FI" sz="2500" dirty="0" smtClean="0">
                <a:latin typeface="Arial" charset="0"/>
              </a:rPr>
              <a:t> </a:t>
            </a:r>
            <a:r>
              <a:rPr lang="fi-FI" sz="2500" dirty="0" err="1" smtClean="0">
                <a:latin typeface="Arial" charset="0"/>
              </a:rPr>
              <a:t>functions</a:t>
            </a:r>
            <a:endParaRPr lang="fi-FI" sz="2500" dirty="0" smtClean="0">
              <a:latin typeface="Arial" charset="0"/>
            </a:endParaRPr>
          </a:p>
        </p:txBody>
      </p:sp>
    </p:spTree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Structure</a:t>
            </a:r>
            <a:r>
              <a:rPr lang="fi-FI" dirty="0" smtClean="0"/>
              <a:t> and </a:t>
            </a:r>
            <a:r>
              <a:rPr lang="fi-FI" dirty="0" err="1" smtClean="0"/>
              <a:t>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51690212"/>
      </p:ext>
    </p:extLst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eaLnBrk="1" hangingPunct="1"/>
            <a:r>
              <a:rPr lang="fi-FI" sz="3200" b="0" dirty="0" err="1" smtClean="0">
                <a:latin typeface="Arial Black" pitchFamily="34" charset="0"/>
              </a:rPr>
              <a:t>Accessing</a:t>
            </a:r>
            <a:r>
              <a:rPr lang="fi-FI" sz="3200" b="0" dirty="0" smtClean="0">
                <a:latin typeface="Arial Black" pitchFamily="34" charset="0"/>
              </a:rPr>
              <a:t> HIBI_PE_DMA </a:t>
            </a:r>
            <a:r>
              <a:rPr lang="fi-FI" sz="3200" b="0" dirty="0" err="1" smtClean="0">
                <a:latin typeface="Arial Black" pitchFamily="34" charset="0"/>
              </a:rPr>
              <a:t>from</a:t>
            </a:r>
            <a:r>
              <a:rPr lang="fi-FI" sz="3200" b="0" dirty="0" smtClean="0">
                <a:latin typeface="Arial Black" pitchFamily="34" charset="0"/>
              </a:rPr>
              <a:t> software</a:t>
            </a:r>
            <a:endParaRPr lang="en-US" sz="3200" b="0" dirty="0" smtClean="0">
              <a:latin typeface="Arial Black" pitchFamily="34" charset="0"/>
            </a:endParaRP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196975"/>
            <a:ext cx="7921625" cy="5127625"/>
          </a:xfrm>
        </p:spPr>
        <p:txBody>
          <a:bodyPr/>
          <a:lstStyle/>
          <a:p>
            <a:pPr marL="476250" indent="-476250" eaLnBrk="1" hangingPunct="1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fi-FI" sz="2500" dirty="0" err="1" smtClean="0">
                <a:latin typeface="Arial" charset="0"/>
              </a:rPr>
              <a:t>Registers</a:t>
            </a:r>
            <a:r>
              <a:rPr lang="fi-FI" sz="2500" dirty="0" smtClean="0">
                <a:latin typeface="Arial" charset="0"/>
              </a:rPr>
              <a:t> </a:t>
            </a:r>
            <a:r>
              <a:rPr lang="fi-FI" sz="2500" dirty="0" err="1" smtClean="0">
                <a:latin typeface="Arial" charset="0"/>
              </a:rPr>
              <a:t>can</a:t>
            </a:r>
            <a:r>
              <a:rPr lang="fi-FI" sz="2500" dirty="0" smtClean="0">
                <a:latin typeface="Arial" charset="0"/>
              </a:rPr>
              <a:t> </a:t>
            </a:r>
            <a:r>
              <a:rPr lang="fi-FI" sz="2500" dirty="0" err="1" smtClean="0">
                <a:latin typeface="Arial" charset="0"/>
              </a:rPr>
              <a:t>be</a:t>
            </a:r>
            <a:r>
              <a:rPr lang="fi-FI" sz="2500" dirty="0" smtClean="0">
                <a:latin typeface="Arial" charset="0"/>
              </a:rPr>
              <a:t> </a:t>
            </a:r>
            <a:r>
              <a:rPr lang="fi-FI" sz="2500" dirty="0" err="1" smtClean="0">
                <a:latin typeface="Arial" charset="0"/>
              </a:rPr>
              <a:t>directly</a:t>
            </a:r>
            <a:r>
              <a:rPr lang="fi-FI" sz="2500" dirty="0" smtClean="0">
                <a:latin typeface="Arial" charset="0"/>
              </a:rPr>
              <a:t> </a:t>
            </a:r>
            <a:r>
              <a:rPr lang="fi-FI" sz="2500" dirty="0" err="1" smtClean="0">
                <a:latin typeface="Arial" charset="0"/>
              </a:rPr>
              <a:t>accessed</a:t>
            </a:r>
            <a:r>
              <a:rPr lang="fi-FI" sz="2500" dirty="0" smtClean="0">
                <a:latin typeface="Arial" charset="0"/>
              </a:rPr>
              <a:t> </a:t>
            </a:r>
            <a:r>
              <a:rPr lang="fi-FI" sz="2500" dirty="0" err="1" smtClean="0">
                <a:latin typeface="Arial" charset="0"/>
              </a:rPr>
              <a:t>with</a:t>
            </a:r>
            <a:r>
              <a:rPr lang="fi-FI" sz="2500" dirty="0" smtClean="0">
                <a:latin typeface="Arial" charset="0"/>
              </a:rPr>
              <a:t> </a:t>
            </a:r>
            <a:r>
              <a:rPr lang="fi-FI" sz="2500" dirty="0" err="1" smtClean="0">
                <a:latin typeface="Arial" charset="0"/>
              </a:rPr>
              <a:t>low-level</a:t>
            </a:r>
            <a:r>
              <a:rPr lang="fi-FI" sz="2500" dirty="0" smtClean="0">
                <a:latin typeface="Arial" charset="0"/>
              </a:rPr>
              <a:t> </a:t>
            </a:r>
            <a:r>
              <a:rPr lang="fi-FI" sz="2500" dirty="0" err="1" smtClean="0">
                <a:latin typeface="Arial" charset="0"/>
              </a:rPr>
              <a:t>macros</a:t>
            </a:r>
            <a:r>
              <a:rPr lang="fi-FI" sz="2500" dirty="0" smtClean="0">
                <a:latin typeface="Arial" charset="0"/>
              </a:rPr>
              <a:t> </a:t>
            </a:r>
            <a:r>
              <a:rPr lang="fi-FI" sz="2500" dirty="0" err="1" smtClean="0">
                <a:latin typeface="Arial" charset="0"/>
              </a:rPr>
              <a:t>one</a:t>
            </a:r>
            <a:r>
              <a:rPr lang="fi-FI" sz="2500" dirty="0" smtClean="0">
                <a:latin typeface="Arial" charset="0"/>
              </a:rPr>
              <a:t> at a </a:t>
            </a:r>
            <a:r>
              <a:rPr lang="fi-FI" sz="2500" dirty="0" err="1" smtClean="0">
                <a:latin typeface="Arial" charset="0"/>
              </a:rPr>
              <a:t>time</a:t>
            </a:r>
            <a:endParaRPr lang="fi-FI" sz="2500" dirty="0" smtClean="0">
              <a:latin typeface="Arial" charset="0"/>
            </a:endParaRPr>
          </a:p>
          <a:p>
            <a:pPr marL="876300" lvl="1" indent="-400050" eaLnBrk="1" hangingPunct="1">
              <a:lnSpc>
                <a:spcPct val="90000"/>
              </a:lnSpc>
            </a:pPr>
            <a:r>
              <a:rPr lang="fi-FI" sz="2100" dirty="0" err="1" smtClean="0">
                <a:latin typeface="Arial" charset="0"/>
              </a:rPr>
              <a:t>e.g</a:t>
            </a:r>
            <a:r>
              <a:rPr lang="fi-FI" sz="2100" dirty="0" smtClean="0">
                <a:latin typeface="Arial" charset="0"/>
              </a:rPr>
              <a:t>. </a:t>
            </a:r>
            <a:r>
              <a:rPr lang="fi-FI" sz="2100" dirty="0" err="1" smtClean="0">
                <a:latin typeface="Arial" charset="0"/>
              </a:rPr>
              <a:t>macro</a:t>
            </a:r>
            <a:r>
              <a:rPr lang="fi-FI" sz="2100" dirty="0" smtClean="0">
                <a:latin typeface="Arial" charset="0"/>
              </a:rPr>
              <a:t> HPD_TX_AMOUNT(...) </a:t>
            </a:r>
            <a:r>
              <a:rPr lang="fi-FI" sz="2100" dirty="0" err="1" smtClean="0">
                <a:latin typeface="Arial" charset="0"/>
              </a:rPr>
              <a:t>sets</a:t>
            </a:r>
            <a:r>
              <a:rPr lang="fi-FI" sz="2100" dirty="0" smtClean="0">
                <a:latin typeface="Arial" charset="0"/>
              </a:rPr>
              <a:t> the </a:t>
            </a:r>
            <a:r>
              <a:rPr lang="fi-FI" sz="2100" dirty="0" err="1" smtClean="0">
                <a:latin typeface="Arial" charset="0"/>
              </a:rPr>
              <a:t>amount</a:t>
            </a:r>
            <a:r>
              <a:rPr lang="fi-FI" sz="2100" dirty="0" smtClean="0">
                <a:latin typeface="Arial" charset="0"/>
              </a:rPr>
              <a:t> </a:t>
            </a:r>
            <a:r>
              <a:rPr lang="fi-FI" sz="2100" dirty="0" err="1" smtClean="0">
                <a:latin typeface="Arial" charset="0"/>
              </a:rPr>
              <a:t>register</a:t>
            </a:r>
            <a:r>
              <a:rPr lang="fi-FI" sz="2100" dirty="0" smtClean="0">
                <a:latin typeface="Arial" charset="0"/>
              </a:rPr>
              <a:t> for </a:t>
            </a:r>
            <a:r>
              <a:rPr lang="fi-FI" sz="2100" dirty="0" err="1" smtClean="0">
                <a:latin typeface="Arial" charset="0"/>
              </a:rPr>
              <a:t>outgoing</a:t>
            </a:r>
            <a:r>
              <a:rPr lang="fi-FI" sz="2100" dirty="0" smtClean="0">
                <a:latin typeface="Arial" charset="0"/>
              </a:rPr>
              <a:t> </a:t>
            </a:r>
            <a:r>
              <a:rPr lang="fi-FI" sz="2100" dirty="0" err="1" smtClean="0">
                <a:latin typeface="Arial" charset="0"/>
              </a:rPr>
              <a:t>transfer</a:t>
            </a:r>
            <a:endParaRPr lang="fi-FI" sz="2100" dirty="0" smtClean="0">
              <a:latin typeface="Arial" charset="0"/>
            </a:endParaRPr>
          </a:p>
          <a:p>
            <a:pPr marL="476250" indent="-476250" eaLnBrk="1" hangingPunct="1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fi-FI" sz="2500" dirty="0" err="1" smtClean="0">
                <a:latin typeface="Arial" charset="0"/>
              </a:rPr>
              <a:t>Higher-level</a:t>
            </a:r>
            <a:r>
              <a:rPr lang="fi-FI" sz="2500" dirty="0" smtClean="0">
                <a:latin typeface="Arial" charset="0"/>
              </a:rPr>
              <a:t> </a:t>
            </a:r>
            <a:r>
              <a:rPr lang="fi-FI" sz="2500" dirty="0" err="1" smtClean="0">
                <a:latin typeface="Arial" charset="0"/>
              </a:rPr>
              <a:t>functions</a:t>
            </a:r>
            <a:r>
              <a:rPr lang="fi-FI" sz="2500" dirty="0" smtClean="0">
                <a:latin typeface="Arial" charset="0"/>
              </a:rPr>
              <a:t> </a:t>
            </a:r>
            <a:r>
              <a:rPr lang="fi-FI" sz="2500" dirty="0" err="1" smtClean="0">
                <a:latin typeface="Arial" charset="0"/>
              </a:rPr>
              <a:t>utilize</a:t>
            </a:r>
            <a:r>
              <a:rPr lang="fi-FI" sz="2500" dirty="0" smtClean="0">
                <a:latin typeface="Arial" charset="0"/>
              </a:rPr>
              <a:t> </a:t>
            </a:r>
            <a:r>
              <a:rPr lang="fi-FI" sz="2500" dirty="0" err="1" smtClean="0">
                <a:latin typeface="Arial" charset="0"/>
              </a:rPr>
              <a:t>these</a:t>
            </a:r>
            <a:r>
              <a:rPr lang="fi-FI" sz="2500" dirty="0" smtClean="0">
                <a:latin typeface="Arial" charset="0"/>
              </a:rPr>
              <a:t> </a:t>
            </a:r>
            <a:r>
              <a:rPr lang="fi-FI" sz="2500" dirty="0" err="1" smtClean="0">
                <a:latin typeface="Arial" charset="0"/>
              </a:rPr>
              <a:t>macros</a:t>
            </a:r>
            <a:endParaRPr lang="fi-FI" sz="2500" dirty="0" smtClean="0">
              <a:latin typeface="Arial" charset="0"/>
            </a:endParaRPr>
          </a:p>
          <a:p>
            <a:pPr marL="876300" lvl="1" indent="-400050" eaLnBrk="1" hangingPunct="1">
              <a:lnSpc>
                <a:spcPct val="90000"/>
              </a:lnSpc>
            </a:pPr>
            <a:r>
              <a:rPr lang="fi-FI" sz="2100" dirty="0" err="1" smtClean="0">
                <a:latin typeface="Arial" charset="0"/>
              </a:rPr>
              <a:t>e.g</a:t>
            </a:r>
            <a:r>
              <a:rPr lang="fi-FI" sz="2100" dirty="0" smtClean="0">
                <a:latin typeface="Arial" charset="0"/>
              </a:rPr>
              <a:t>. HIBI_TX(...)</a:t>
            </a:r>
          </a:p>
          <a:p>
            <a:pPr marL="1314450" lvl="2" indent="-361950" eaLnBrk="1" hangingPunct="1">
              <a:lnSpc>
                <a:spcPct val="90000"/>
              </a:lnSpc>
            </a:pPr>
            <a:r>
              <a:rPr lang="fi-FI" sz="1900" dirty="0" err="1" smtClean="0">
                <a:latin typeface="Arial" charset="0"/>
              </a:rPr>
              <a:t>checks</a:t>
            </a:r>
            <a:r>
              <a:rPr lang="fi-FI" sz="1900" dirty="0" smtClean="0">
                <a:latin typeface="Arial" charset="0"/>
              </a:rPr>
              <a:t> </a:t>
            </a:r>
            <a:r>
              <a:rPr lang="fi-FI" sz="1900" dirty="0" err="1" smtClean="0">
                <a:latin typeface="Arial" charset="0"/>
              </a:rPr>
              <a:t>that</a:t>
            </a:r>
            <a:r>
              <a:rPr lang="fi-FI" sz="1900" dirty="0" smtClean="0">
                <a:latin typeface="Arial" charset="0"/>
              </a:rPr>
              <a:t> </a:t>
            </a:r>
            <a:r>
              <a:rPr lang="fi-FI" sz="1900" dirty="0" err="1" smtClean="0">
                <a:latin typeface="Arial" charset="0"/>
              </a:rPr>
              <a:t>previous</a:t>
            </a:r>
            <a:r>
              <a:rPr lang="fi-FI" sz="1900" dirty="0" smtClean="0">
                <a:latin typeface="Arial" charset="0"/>
              </a:rPr>
              <a:t> </a:t>
            </a:r>
            <a:r>
              <a:rPr lang="fi-FI" sz="1900" dirty="0" err="1" smtClean="0">
                <a:latin typeface="Arial" charset="0"/>
              </a:rPr>
              <a:t>send</a:t>
            </a:r>
            <a:r>
              <a:rPr lang="fi-FI" sz="1900" dirty="0" smtClean="0">
                <a:latin typeface="Arial" charset="0"/>
              </a:rPr>
              <a:t> </a:t>
            </a:r>
            <a:r>
              <a:rPr lang="fi-FI" sz="1900" dirty="0" err="1" smtClean="0">
                <a:latin typeface="Arial" charset="0"/>
              </a:rPr>
              <a:t>operation</a:t>
            </a:r>
            <a:r>
              <a:rPr lang="fi-FI" sz="1900" dirty="0" smtClean="0">
                <a:latin typeface="Arial" charset="0"/>
              </a:rPr>
              <a:t> is </a:t>
            </a:r>
            <a:r>
              <a:rPr lang="fi-FI" sz="1900" dirty="0" err="1" smtClean="0">
                <a:latin typeface="Arial" charset="0"/>
              </a:rPr>
              <a:t>complete</a:t>
            </a:r>
            <a:endParaRPr lang="fi-FI" sz="1900" dirty="0" smtClean="0">
              <a:latin typeface="Arial" charset="0"/>
            </a:endParaRPr>
          </a:p>
          <a:p>
            <a:pPr marL="1314450" lvl="2" indent="-361950" eaLnBrk="1" hangingPunct="1">
              <a:lnSpc>
                <a:spcPct val="90000"/>
              </a:lnSpc>
            </a:pPr>
            <a:r>
              <a:rPr lang="fi-FI" sz="1900" dirty="0" err="1" smtClean="0">
                <a:latin typeface="Arial" charset="0"/>
              </a:rPr>
              <a:t>calls</a:t>
            </a:r>
            <a:r>
              <a:rPr lang="fi-FI" sz="1900" dirty="0" smtClean="0">
                <a:latin typeface="Arial" charset="0"/>
              </a:rPr>
              <a:t> </a:t>
            </a:r>
            <a:r>
              <a:rPr lang="fi-FI" sz="1900" dirty="0" err="1" smtClean="0">
                <a:latin typeface="Arial" charset="0"/>
              </a:rPr>
              <a:t>hpd_send</a:t>
            </a:r>
            <a:endParaRPr lang="fi-FI" sz="1900" dirty="0" smtClean="0">
              <a:latin typeface="Arial" charset="0"/>
            </a:endParaRPr>
          </a:p>
          <a:p>
            <a:pPr marL="1781175" lvl="3" indent="-342900" eaLnBrk="1" hangingPunct="1">
              <a:lnSpc>
                <a:spcPct val="90000"/>
              </a:lnSpc>
            </a:pPr>
            <a:r>
              <a:rPr lang="fi-FI" sz="1800" dirty="0" err="1" smtClean="0">
                <a:latin typeface="Arial" charset="0"/>
              </a:rPr>
              <a:t>runs</a:t>
            </a:r>
            <a:r>
              <a:rPr lang="fi-FI" sz="1800" dirty="0" smtClean="0">
                <a:latin typeface="Arial" charset="0"/>
              </a:rPr>
              <a:t> </a:t>
            </a:r>
            <a:r>
              <a:rPr lang="fi-FI" sz="1800" dirty="0" err="1" smtClean="0">
                <a:latin typeface="Arial" charset="0"/>
              </a:rPr>
              <a:t>macros</a:t>
            </a:r>
            <a:r>
              <a:rPr lang="fi-FI" sz="1800" dirty="0" smtClean="0">
                <a:latin typeface="Arial" charset="0"/>
              </a:rPr>
              <a:t> HPD_TX_ADDR, TX_AMOUNT, HIBI_ADDR, TX_COMM, and TX_START</a:t>
            </a:r>
          </a:p>
          <a:p>
            <a:pPr marL="1314450" lvl="2" indent="-361950" eaLnBrk="1" hangingPunct="1">
              <a:lnSpc>
                <a:spcPct val="90000"/>
              </a:lnSpc>
            </a:pPr>
            <a:r>
              <a:rPr lang="fi-FI" sz="1900" dirty="0" err="1" smtClean="0">
                <a:latin typeface="Arial" charset="0"/>
              </a:rPr>
              <a:t>releases</a:t>
            </a:r>
            <a:r>
              <a:rPr lang="fi-FI" sz="1900" dirty="0" smtClean="0">
                <a:latin typeface="Arial" charset="0"/>
              </a:rPr>
              <a:t> the </a:t>
            </a:r>
            <a:r>
              <a:rPr lang="fi-FI" sz="1900" dirty="0" err="1" smtClean="0">
                <a:latin typeface="Arial" charset="0"/>
              </a:rPr>
              <a:t>tx</a:t>
            </a:r>
            <a:r>
              <a:rPr lang="fi-FI" sz="1900" dirty="0" smtClean="0">
                <a:latin typeface="Arial" charset="0"/>
              </a:rPr>
              <a:t> </a:t>
            </a:r>
            <a:r>
              <a:rPr lang="fi-FI" sz="1900" dirty="0" err="1" smtClean="0">
                <a:latin typeface="Arial" charset="0"/>
              </a:rPr>
              <a:t>channel</a:t>
            </a:r>
            <a:endParaRPr lang="fi-FI" sz="1900" dirty="0" smtClean="0">
              <a:latin typeface="Arial" charset="0"/>
            </a:endParaRPr>
          </a:p>
          <a:p>
            <a:pPr marL="476250" indent="-476250" eaLnBrk="1" hangingPunct="1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fi-FI" sz="2500" dirty="0" err="1" smtClean="0">
                <a:latin typeface="Arial" charset="0"/>
              </a:rPr>
              <a:t>Highest-level</a:t>
            </a:r>
            <a:r>
              <a:rPr lang="fi-FI" sz="2500" dirty="0" smtClean="0">
                <a:latin typeface="Arial" charset="0"/>
              </a:rPr>
              <a:t> </a:t>
            </a:r>
            <a:r>
              <a:rPr lang="fi-FI" sz="2500" dirty="0" err="1" smtClean="0">
                <a:latin typeface="Arial" charset="0"/>
              </a:rPr>
              <a:t>functions</a:t>
            </a:r>
            <a:r>
              <a:rPr lang="fi-FI" sz="2500" dirty="0" smtClean="0">
                <a:latin typeface="Arial" charset="0"/>
              </a:rPr>
              <a:t> </a:t>
            </a:r>
            <a:r>
              <a:rPr lang="fi-FI" sz="2500" dirty="0" err="1" smtClean="0">
                <a:latin typeface="Arial" charset="0"/>
              </a:rPr>
              <a:t>need</a:t>
            </a:r>
            <a:r>
              <a:rPr lang="fi-FI" sz="2500" dirty="0" smtClean="0">
                <a:latin typeface="Arial" charset="0"/>
              </a:rPr>
              <a:t> </a:t>
            </a:r>
            <a:r>
              <a:rPr lang="fi-FI" sz="2500" dirty="0" err="1" smtClean="0">
                <a:latin typeface="Arial" charset="0"/>
              </a:rPr>
              <a:t>eCos</a:t>
            </a:r>
            <a:r>
              <a:rPr lang="fi-FI" sz="2500" dirty="0" smtClean="0">
                <a:latin typeface="Arial" charset="0"/>
              </a:rPr>
              <a:t> </a:t>
            </a:r>
            <a:r>
              <a:rPr lang="fi-FI" sz="2500" dirty="0" err="1" smtClean="0">
                <a:latin typeface="Arial" charset="0"/>
              </a:rPr>
              <a:t>operating</a:t>
            </a:r>
            <a:r>
              <a:rPr lang="fi-FI" sz="2500" dirty="0" smtClean="0">
                <a:latin typeface="Arial" charset="0"/>
              </a:rPr>
              <a:t> </a:t>
            </a:r>
            <a:r>
              <a:rPr lang="fi-FI" sz="2500" dirty="0" err="1" smtClean="0">
                <a:latin typeface="Arial" charset="0"/>
              </a:rPr>
              <a:t>system</a:t>
            </a:r>
            <a:endParaRPr lang="fi-FI" sz="2500" dirty="0" smtClean="0">
              <a:latin typeface="Arial" charset="0"/>
            </a:endParaRPr>
          </a:p>
          <a:p>
            <a:pPr marL="876300" lvl="1" indent="-400050" eaLnBrk="1" hangingPunct="1">
              <a:lnSpc>
                <a:spcPct val="90000"/>
              </a:lnSpc>
            </a:pPr>
            <a:r>
              <a:rPr lang="fi-FI" sz="2100" dirty="0" err="1" smtClean="0">
                <a:latin typeface="Arial" charset="0"/>
              </a:rPr>
              <a:t>Ipc_tx</a:t>
            </a:r>
            <a:r>
              <a:rPr lang="fi-FI" sz="2100" dirty="0" smtClean="0">
                <a:latin typeface="Arial" charset="0"/>
              </a:rPr>
              <a:t>(...) </a:t>
            </a:r>
            <a:r>
              <a:rPr lang="fi-FI" sz="2100" dirty="0" err="1" smtClean="0">
                <a:latin typeface="Arial" charset="0"/>
              </a:rPr>
              <a:t>can</a:t>
            </a:r>
            <a:r>
              <a:rPr lang="fi-FI" sz="2100" dirty="0" smtClean="0">
                <a:latin typeface="Arial" charset="0"/>
              </a:rPr>
              <a:t> </a:t>
            </a:r>
            <a:r>
              <a:rPr lang="fi-FI" sz="2100" dirty="0" err="1" smtClean="0">
                <a:latin typeface="Arial" charset="0"/>
              </a:rPr>
              <a:t>do</a:t>
            </a:r>
            <a:r>
              <a:rPr lang="fi-FI" sz="2100" dirty="0" smtClean="0">
                <a:latin typeface="Arial" charset="0"/>
              </a:rPr>
              <a:t> </a:t>
            </a:r>
            <a:r>
              <a:rPr lang="fi-FI" sz="2100" dirty="0" err="1" smtClean="0">
                <a:latin typeface="Arial" charset="0"/>
              </a:rPr>
              <a:t>e.g</a:t>
            </a:r>
            <a:r>
              <a:rPr lang="fi-FI" sz="2100" dirty="0" smtClean="0">
                <a:latin typeface="Arial" charset="0"/>
              </a:rPr>
              <a:t>. (de)</a:t>
            </a:r>
            <a:r>
              <a:rPr lang="fi-FI" sz="2100" dirty="0" err="1" smtClean="0">
                <a:latin typeface="Arial" charset="0"/>
              </a:rPr>
              <a:t>fragmentation</a:t>
            </a:r>
            <a:r>
              <a:rPr lang="fi-FI" sz="2100" dirty="0" smtClean="0">
                <a:latin typeface="Arial" charset="0"/>
              </a:rPr>
              <a:t> of </a:t>
            </a:r>
            <a:r>
              <a:rPr lang="fi-FI" sz="2100" dirty="0" err="1" smtClean="0">
                <a:latin typeface="Arial" charset="0"/>
              </a:rPr>
              <a:t>large</a:t>
            </a:r>
            <a:r>
              <a:rPr lang="fi-FI" sz="2100" dirty="0" smtClean="0">
                <a:latin typeface="Arial" charset="0"/>
              </a:rPr>
              <a:t> </a:t>
            </a:r>
            <a:r>
              <a:rPr lang="fi-FI" sz="2100" dirty="0" err="1" smtClean="0">
                <a:latin typeface="Arial" charset="0"/>
              </a:rPr>
              <a:t>transfers</a:t>
            </a:r>
            <a:endParaRPr lang="en-US" sz="2100" dirty="0" smtClean="0">
              <a:latin typeface="Arial" charset="0"/>
            </a:endParaRPr>
          </a:p>
        </p:txBody>
      </p:sp>
    </p:spTree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eaLnBrk="1" hangingPunct="1"/>
            <a:r>
              <a:rPr lang="en-GB" smtClean="0"/>
              <a:t>Functional model</a:t>
            </a:r>
            <a:endParaRPr lang="en-US" smtClean="0"/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196975"/>
            <a:ext cx="7921625" cy="5127625"/>
          </a:xfrm>
        </p:spPr>
        <p:txBody>
          <a:bodyPr/>
          <a:lstStyle/>
          <a:p>
            <a:pPr eaLnBrk="1" hangingPunct="1"/>
            <a:r>
              <a:rPr lang="fi-FI" sz="2900" smtClean="0">
                <a:latin typeface="Arial" charset="0"/>
              </a:rPr>
              <a:t>Following example assumes the system below</a:t>
            </a:r>
          </a:p>
          <a:p>
            <a:pPr eaLnBrk="1" hangingPunct="1"/>
            <a:r>
              <a:rPr lang="en-US" sz="2900" smtClean="0">
                <a:latin typeface="Arial" charset="0"/>
              </a:rPr>
              <a:t>A data transfer between two Nios2 cpus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323850" y="2781300"/>
            <a:ext cx="1368425" cy="647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fi-FI"/>
              <a:t>Nios2_cpu0</a:t>
            </a:r>
            <a:endParaRPr lang="en-US"/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2411413" y="2781300"/>
            <a:ext cx="1368425" cy="647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fi-FI" dirty="0" smtClean="0"/>
              <a:t>HIBI_PE_DMA_buf0</a:t>
            </a:r>
            <a:endParaRPr lang="fi-FI" dirty="0"/>
          </a:p>
          <a:p>
            <a:pPr algn="ctr"/>
            <a:r>
              <a:rPr lang="fi-FI" dirty="0"/>
              <a:t>(=DPRAM)</a:t>
            </a:r>
            <a:endParaRPr lang="en-US" dirty="0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2411413" y="3573463"/>
            <a:ext cx="1368425" cy="6477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fi-FI" b="1" dirty="0" smtClean="0"/>
              <a:t>HIBI_PE_DMA_0</a:t>
            </a:r>
            <a:endParaRPr lang="en-US" b="1" dirty="0"/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4140200" y="3573463"/>
            <a:ext cx="1368425" cy="647700"/>
          </a:xfrm>
          <a:prstGeom prst="rect">
            <a:avLst/>
          </a:prstGeom>
          <a:solidFill>
            <a:schemeClr val="bg1"/>
          </a:solidFill>
          <a:ln w="19050">
            <a:solidFill>
              <a:srgbClr val="777777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fi-FI">
                <a:solidFill>
                  <a:srgbClr val="777777"/>
                </a:solidFill>
              </a:rPr>
              <a:t>HIBI wrapper</a:t>
            </a:r>
            <a:endParaRPr lang="en-US">
              <a:solidFill>
                <a:srgbClr val="777777"/>
              </a:solidFill>
            </a:endParaRPr>
          </a:p>
        </p:txBody>
      </p:sp>
      <p:cxnSp>
        <p:nvCxnSpPr>
          <p:cNvPr id="21511" name="AutoShape 8"/>
          <p:cNvCxnSpPr>
            <a:cxnSpLocks noChangeShapeType="1"/>
            <a:stCxn id="23556" idx="3"/>
            <a:endCxn id="23557" idx="1"/>
          </p:cNvCxnSpPr>
          <p:nvPr/>
        </p:nvCxnSpPr>
        <p:spPr bwMode="auto">
          <a:xfrm>
            <a:off x="1701800" y="3105150"/>
            <a:ext cx="700088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512" name="AutoShape 9"/>
          <p:cNvCxnSpPr>
            <a:cxnSpLocks noChangeShapeType="1"/>
            <a:stCxn id="23556" idx="3"/>
            <a:endCxn id="23558" idx="1"/>
          </p:cNvCxnSpPr>
          <p:nvPr/>
        </p:nvCxnSpPr>
        <p:spPr bwMode="auto">
          <a:xfrm>
            <a:off x="1701800" y="3105150"/>
            <a:ext cx="700088" cy="792163"/>
          </a:xfrm>
          <a:prstGeom prst="bentConnector3">
            <a:avLst>
              <a:gd name="adj1" fmla="val 49889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1513" name="AutoShape 10"/>
          <p:cNvCxnSpPr>
            <a:cxnSpLocks noChangeShapeType="1"/>
            <a:stCxn id="23558" idx="3"/>
            <a:endCxn id="23559" idx="1"/>
          </p:cNvCxnSpPr>
          <p:nvPr/>
        </p:nvCxnSpPr>
        <p:spPr bwMode="auto">
          <a:xfrm>
            <a:off x="3789363" y="3897313"/>
            <a:ext cx="341312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514" name="AutoShape 11"/>
          <p:cNvCxnSpPr>
            <a:cxnSpLocks noChangeShapeType="1"/>
            <a:stCxn id="23558" idx="0"/>
            <a:endCxn id="23557" idx="2"/>
          </p:cNvCxnSpPr>
          <p:nvPr/>
        </p:nvCxnSpPr>
        <p:spPr bwMode="auto">
          <a:xfrm rot="-5400000">
            <a:off x="3032918" y="3501232"/>
            <a:ext cx="12541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21515" name="Line 12"/>
          <p:cNvSpPr>
            <a:spLocks noChangeShapeType="1"/>
          </p:cNvSpPr>
          <p:nvPr/>
        </p:nvSpPr>
        <p:spPr bwMode="auto">
          <a:xfrm>
            <a:off x="5507038" y="3933825"/>
            <a:ext cx="288925" cy="0"/>
          </a:xfrm>
          <a:prstGeom prst="line">
            <a:avLst/>
          </a:prstGeom>
          <a:noFill/>
          <a:ln w="28575">
            <a:solidFill>
              <a:srgbClr val="77777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6" name="Line 13"/>
          <p:cNvSpPr>
            <a:spLocks noChangeShapeType="1"/>
          </p:cNvSpPr>
          <p:nvPr/>
        </p:nvSpPr>
        <p:spPr bwMode="auto">
          <a:xfrm>
            <a:off x="5795963" y="3717925"/>
            <a:ext cx="0" cy="2016125"/>
          </a:xfrm>
          <a:prstGeom prst="line">
            <a:avLst/>
          </a:prstGeom>
          <a:noFill/>
          <a:ln w="28575">
            <a:solidFill>
              <a:srgbClr val="77777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7" name="Text Box 15"/>
          <p:cNvSpPr txBox="1">
            <a:spLocks noChangeArrowheads="1"/>
          </p:cNvSpPr>
          <p:nvPr/>
        </p:nvSpPr>
        <p:spPr bwMode="auto">
          <a:xfrm>
            <a:off x="5775325" y="3716338"/>
            <a:ext cx="8651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i-FI">
                <a:solidFill>
                  <a:srgbClr val="777777"/>
                </a:solidFill>
              </a:rPr>
              <a:t>HIBI bus</a:t>
            </a:r>
            <a:endParaRPr lang="en-US">
              <a:solidFill>
                <a:srgbClr val="777777"/>
              </a:solidFill>
            </a:endParaRPr>
          </a:p>
        </p:txBody>
      </p:sp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323850" y="3573463"/>
            <a:ext cx="1368425" cy="647700"/>
          </a:xfrm>
          <a:prstGeom prst="rect">
            <a:avLst/>
          </a:prstGeom>
          <a:solidFill>
            <a:schemeClr val="bg1"/>
          </a:solidFill>
          <a:ln w="19050">
            <a:solidFill>
              <a:srgbClr val="777777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fi-FI">
                <a:solidFill>
                  <a:srgbClr val="777777"/>
                </a:solidFill>
              </a:rPr>
              <a:t>instr.memory</a:t>
            </a:r>
          </a:p>
          <a:p>
            <a:pPr algn="ctr"/>
            <a:r>
              <a:rPr lang="fi-FI">
                <a:solidFill>
                  <a:srgbClr val="777777"/>
                </a:solidFill>
              </a:rPr>
              <a:t>(on/off-chip)</a:t>
            </a:r>
            <a:endParaRPr lang="en-US">
              <a:solidFill>
                <a:srgbClr val="777777"/>
              </a:solidFill>
            </a:endParaRPr>
          </a:p>
        </p:txBody>
      </p:sp>
      <p:cxnSp>
        <p:nvCxnSpPr>
          <p:cNvPr id="21519" name="AutoShape 17"/>
          <p:cNvCxnSpPr>
            <a:cxnSpLocks noChangeShapeType="1"/>
            <a:stCxn id="23568" idx="0"/>
            <a:endCxn id="23556" idx="2"/>
          </p:cNvCxnSpPr>
          <p:nvPr/>
        </p:nvCxnSpPr>
        <p:spPr bwMode="auto">
          <a:xfrm rot="-5400000">
            <a:off x="945356" y="3501232"/>
            <a:ext cx="125413" cy="0"/>
          </a:xfrm>
          <a:prstGeom prst="straightConnector1">
            <a:avLst/>
          </a:prstGeom>
          <a:noFill/>
          <a:ln w="28575">
            <a:solidFill>
              <a:srgbClr val="777777"/>
            </a:solidFill>
            <a:round/>
            <a:headEnd/>
            <a:tailEnd/>
          </a:ln>
        </p:spPr>
      </p:cxnSp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323850" y="4652963"/>
            <a:ext cx="1368425" cy="647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fi-FI"/>
              <a:t>Nios2_cpu1</a:t>
            </a:r>
            <a:endParaRPr lang="en-US"/>
          </a:p>
        </p:txBody>
      </p:sp>
      <p:sp>
        <p:nvSpPr>
          <p:cNvPr id="23572" name="Rectangle 20"/>
          <p:cNvSpPr>
            <a:spLocks noChangeArrowheads="1"/>
          </p:cNvSpPr>
          <p:nvPr/>
        </p:nvSpPr>
        <p:spPr bwMode="auto">
          <a:xfrm>
            <a:off x="2411413" y="4652963"/>
            <a:ext cx="1368425" cy="647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fi-FI" dirty="0" smtClean="0"/>
              <a:t>HIBI_PE_DMA_buf1</a:t>
            </a:r>
            <a:endParaRPr lang="fi-FI" dirty="0"/>
          </a:p>
          <a:p>
            <a:pPr algn="ctr"/>
            <a:r>
              <a:rPr lang="fi-FI" dirty="0"/>
              <a:t>(=DPRAM)</a:t>
            </a:r>
            <a:endParaRPr lang="en-US" dirty="0"/>
          </a:p>
        </p:txBody>
      </p:sp>
      <p:sp>
        <p:nvSpPr>
          <p:cNvPr id="23573" name="Rectangle 21"/>
          <p:cNvSpPr>
            <a:spLocks noChangeArrowheads="1"/>
          </p:cNvSpPr>
          <p:nvPr/>
        </p:nvSpPr>
        <p:spPr bwMode="auto">
          <a:xfrm>
            <a:off x="2411413" y="5445125"/>
            <a:ext cx="1368425" cy="6477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fi-FI" b="1" dirty="0" smtClean="0"/>
              <a:t>HIBI_PE_DMA_1</a:t>
            </a:r>
            <a:endParaRPr lang="en-US" b="1" dirty="0"/>
          </a:p>
        </p:txBody>
      </p:sp>
      <p:sp>
        <p:nvSpPr>
          <p:cNvPr id="23574" name="Rectangle 22"/>
          <p:cNvSpPr>
            <a:spLocks noChangeArrowheads="1"/>
          </p:cNvSpPr>
          <p:nvPr/>
        </p:nvSpPr>
        <p:spPr bwMode="auto">
          <a:xfrm>
            <a:off x="4140200" y="5445125"/>
            <a:ext cx="1368425" cy="647700"/>
          </a:xfrm>
          <a:prstGeom prst="rect">
            <a:avLst/>
          </a:prstGeom>
          <a:solidFill>
            <a:schemeClr val="bg1"/>
          </a:solidFill>
          <a:ln w="19050">
            <a:solidFill>
              <a:srgbClr val="777777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fi-FI">
                <a:solidFill>
                  <a:srgbClr val="777777"/>
                </a:solidFill>
              </a:rPr>
              <a:t>HIBI wrapper</a:t>
            </a:r>
            <a:endParaRPr lang="en-US">
              <a:solidFill>
                <a:srgbClr val="777777"/>
              </a:solidFill>
            </a:endParaRPr>
          </a:p>
        </p:txBody>
      </p:sp>
      <p:cxnSp>
        <p:nvCxnSpPr>
          <p:cNvPr id="21524" name="AutoShape 23"/>
          <p:cNvCxnSpPr>
            <a:cxnSpLocks noChangeShapeType="1"/>
            <a:stCxn id="23571" idx="3"/>
            <a:endCxn id="23572" idx="1"/>
          </p:cNvCxnSpPr>
          <p:nvPr/>
        </p:nvCxnSpPr>
        <p:spPr bwMode="auto">
          <a:xfrm>
            <a:off x="1701800" y="4976813"/>
            <a:ext cx="700088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525" name="AutoShape 24"/>
          <p:cNvCxnSpPr>
            <a:cxnSpLocks noChangeShapeType="1"/>
            <a:stCxn id="23571" idx="3"/>
            <a:endCxn id="23573" idx="1"/>
          </p:cNvCxnSpPr>
          <p:nvPr/>
        </p:nvCxnSpPr>
        <p:spPr bwMode="auto">
          <a:xfrm>
            <a:off x="1701800" y="4976813"/>
            <a:ext cx="700088" cy="792162"/>
          </a:xfrm>
          <a:prstGeom prst="bentConnector3">
            <a:avLst>
              <a:gd name="adj1" fmla="val 49889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1526" name="AutoShape 25"/>
          <p:cNvCxnSpPr>
            <a:cxnSpLocks noChangeShapeType="1"/>
            <a:stCxn id="23573" idx="3"/>
            <a:endCxn id="23574" idx="1"/>
          </p:cNvCxnSpPr>
          <p:nvPr/>
        </p:nvCxnSpPr>
        <p:spPr bwMode="auto">
          <a:xfrm>
            <a:off x="3789363" y="5768975"/>
            <a:ext cx="341312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527" name="AutoShape 26"/>
          <p:cNvCxnSpPr>
            <a:cxnSpLocks noChangeShapeType="1"/>
            <a:stCxn id="23573" idx="0"/>
            <a:endCxn id="23572" idx="2"/>
          </p:cNvCxnSpPr>
          <p:nvPr/>
        </p:nvCxnSpPr>
        <p:spPr bwMode="auto">
          <a:xfrm rot="-5400000">
            <a:off x="3032919" y="5372894"/>
            <a:ext cx="125412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21528" name="Line 27"/>
          <p:cNvSpPr>
            <a:spLocks noChangeShapeType="1"/>
          </p:cNvSpPr>
          <p:nvPr/>
        </p:nvSpPr>
        <p:spPr bwMode="auto">
          <a:xfrm>
            <a:off x="5507038" y="5805488"/>
            <a:ext cx="288925" cy="0"/>
          </a:xfrm>
          <a:prstGeom prst="line">
            <a:avLst/>
          </a:prstGeom>
          <a:noFill/>
          <a:ln w="28575">
            <a:solidFill>
              <a:srgbClr val="77777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29" name="Line 28"/>
          <p:cNvSpPr>
            <a:spLocks noChangeShapeType="1"/>
          </p:cNvSpPr>
          <p:nvPr/>
        </p:nvSpPr>
        <p:spPr bwMode="auto">
          <a:xfrm>
            <a:off x="5795963" y="3573463"/>
            <a:ext cx="0" cy="2447925"/>
          </a:xfrm>
          <a:prstGeom prst="line">
            <a:avLst/>
          </a:prstGeom>
          <a:noFill/>
          <a:ln w="28575" cap="rnd">
            <a:solidFill>
              <a:srgbClr val="777777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83" name="Rectangle 31"/>
          <p:cNvSpPr>
            <a:spLocks noChangeArrowheads="1"/>
          </p:cNvSpPr>
          <p:nvPr/>
        </p:nvSpPr>
        <p:spPr bwMode="auto">
          <a:xfrm>
            <a:off x="323850" y="5445125"/>
            <a:ext cx="1368425" cy="647700"/>
          </a:xfrm>
          <a:prstGeom prst="rect">
            <a:avLst/>
          </a:prstGeom>
          <a:solidFill>
            <a:schemeClr val="bg1"/>
          </a:solidFill>
          <a:ln w="19050">
            <a:solidFill>
              <a:srgbClr val="777777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fi-FI">
                <a:solidFill>
                  <a:srgbClr val="777777"/>
                </a:solidFill>
              </a:rPr>
              <a:t>instr.memory</a:t>
            </a:r>
          </a:p>
          <a:p>
            <a:pPr algn="ctr"/>
            <a:r>
              <a:rPr lang="fi-FI">
                <a:solidFill>
                  <a:srgbClr val="777777"/>
                </a:solidFill>
              </a:rPr>
              <a:t>(on/off-chip)</a:t>
            </a:r>
            <a:endParaRPr lang="en-US">
              <a:solidFill>
                <a:srgbClr val="777777"/>
              </a:solidFill>
            </a:endParaRPr>
          </a:p>
        </p:txBody>
      </p:sp>
      <p:cxnSp>
        <p:nvCxnSpPr>
          <p:cNvPr id="21531" name="AutoShape 32"/>
          <p:cNvCxnSpPr>
            <a:cxnSpLocks noChangeShapeType="1"/>
            <a:stCxn id="23583" idx="0"/>
            <a:endCxn id="23571" idx="2"/>
          </p:cNvCxnSpPr>
          <p:nvPr/>
        </p:nvCxnSpPr>
        <p:spPr bwMode="auto">
          <a:xfrm rot="-5400000">
            <a:off x="945357" y="5372894"/>
            <a:ext cx="125412" cy="0"/>
          </a:xfrm>
          <a:prstGeom prst="straightConnector1">
            <a:avLst/>
          </a:prstGeom>
          <a:noFill/>
          <a:ln w="28575">
            <a:solidFill>
              <a:srgbClr val="777777"/>
            </a:solidFill>
            <a:round/>
            <a:headEnd/>
            <a:tailEnd/>
          </a:ln>
        </p:spPr>
      </p:cxnSp>
      <p:sp>
        <p:nvSpPr>
          <p:cNvPr id="21532" name="Freeform 34"/>
          <p:cNvSpPr>
            <a:spLocks/>
          </p:cNvSpPr>
          <p:nvPr/>
        </p:nvSpPr>
        <p:spPr bwMode="auto">
          <a:xfrm>
            <a:off x="2566988" y="3213100"/>
            <a:ext cx="3181350" cy="2544763"/>
          </a:xfrm>
          <a:custGeom>
            <a:avLst/>
            <a:gdLst>
              <a:gd name="T0" fmla="*/ 38 w 2004"/>
              <a:gd name="T1" fmla="*/ 0 h 1603"/>
              <a:gd name="T2" fmla="*/ 38 w 2004"/>
              <a:gd name="T3" fmla="*/ 227 h 1603"/>
              <a:gd name="T4" fmla="*/ 265 w 2004"/>
              <a:gd name="T5" fmla="*/ 363 h 1603"/>
              <a:gd name="T6" fmla="*/ 1490 w 2004"/>
              <a:gd name="T7" fmla="*/ 363 h 1603"/>
              <a:gd name="T8" fmla="*/ 1853 w 2004"/>
              <a:gd name="T9" fmla="*/ 590 h 1603"/>
              <a:gd name="T10" fmla="*/ 1853 w 2004"/>
              <a:gd name="T11" fmla="*/ 1406 h 1603"/>
              <a:gd name="T12" fmla="*/ 945 w 2004"/>
              <a:gd name="T13" fmla="*/ 1588 h 1603"/>
              <a:gd name="T14" fmla="*/ 583 w 2004"/>
              <a:gd name="T15" fmla="*/ 1497 h 1603"/>
              <a:gd name="T16" fmla="*/ 620 w 2004"/>
              <a:gd name="T17" fmla="*/ 1235 h 16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004"/>
              <a:gd name="T28" fmla="*/ 0 h 1603"/>
              <a:gd name="T29" fmla="*/ 2004 w 2004"/>
              <a:gd name="T30" fmla="*/ 1603 h 160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004" h="1603">
                <a:moveTo>
                  <a:pt x="38" y="0"/>
                </a:moveTo>
                <a:cubicBezTo>
                  <a:pt x="19" y="83"/>
                  <a:pt x="0" y="167"/>
                  <a:pt x="38" y="227"/>
                </a:cubicBezTo>
                <a:cubicBezTo>
                  <a:pt x="76" y="287"/>
                  <a:pt x="23" y="340"/>
                  <a:pt x="265" y="363"/>
                </a:cubicBezTo>
                <a:cubicBezTo>
                  <a:pt x="507" y="386"/>
                  <a:pt x="1225" y="325"/>
                  <a:pt x="1490" y="363"/>
                </a:cubicBezTo>
                <a:cubicBezTo>
                  <a:pt x="1755" y="401"/>
                  <a:pt x="1793" y="416"/>
                  <a:pt x="1853" y="590"/>
                </a:cubicBezTo>
                <a:cubicBezTo>
                  <a:pt x="1913" y="764"/>
                  <a:pt x="2004" y="1240"/>
                  <a:pt x="1853" y="1406"/>
                </a:cubicBezTo>
                <a:cubicBezTo>
                  <a:pt x="1702" y="1572"/>
                  <a:pt x="1157" y="1573"/>
                  <a:pt x="945" y="1588"/>
                </a:cubicBezTo>
                <a:cubicBezTo>
                  <a:pt x="733" y="1603"/>
                  <a:pt x="637" y="1556"/>
                  <a:pt x="583" y="1497"/>
                </a:cubicBezTo>
                <a:cubicBezTo>
                  <a:pt x="529" y="1438"/>
                  <a:pt x="612" y="1290"/>
                  <a:pt x="620" y="1235"/>
                </a:cubicBezTo>
              </a:path>
            </a:pathLst>
          </a:custGeom>
          <a:noFill/>
          <a:ln w="28575" cap="rnd" cmpd="sng">
            <a:solidFill>
              <a:srgbClr val="00CC66"/>
            </a:solidFill>
            <a:prstDash val="sysDot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33" name="Rectangle 35"/>
          <p:cNvSpPr>
            <a:spLocks noChangeArrowheads="1"/>
          </p:cNvSpPr>
          <p:nvPr/>
        </p:nvSpPr>
        <p:spPr bwMode="auto">
          <a:xfrm>
            <a:off x="2484438" y="3140075"/>
            <a:ext cx="215900" cy="144463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4" name="Rectangle 36"/>
          <p:cNvSpPr>
            <a:spLocks noChangeArrowheads="1"/>
          </p:cNvSpPr>
          <p:nvPr/>
        </p:nvSpPr>
        <p:spPr bwMode="auto">
          <a:xfrm>
            <a:off x="3492500" y="5013325"/>
            <a:ext cx="215900" cy="144463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4067175" y="3284538"/>
            <a:ext cx="2809875" cy="302418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/>
          <a:lstStyle/>
          <a:p>
            <a:pPr algn="ctr"/>
            <a:r>
              <a:rPr lang="fi-FI"/>
              <a:t>hibi</a:t>
            </a:r>
            <a:endParaRPr lang="en-US"/>
          </a:p>
        </p:txBody>
      </p:sp>
    </p:spTree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Functional model (2)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1403350" y="981075"/>
            <a:ext cx="7319963" cy="51276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1900" dirty="0" smtClean="0"/>
              <a:t> can be divided into 12 parts:</a:t>
            </a:r>
          </a:p>
          <a:p>
            <a:pPr eaLnBrk="1" hangingPunct="1">
              <a:lnSpc>
                <a:spcPct val="90000"/>
              </a:lnSpc>
              <a:buFont typeface="Arial Black" pitchFamily="34" charset="0"/>
              <a:buAutoNum type="arabicPeriod"/>
            </a:pPr>
            <a:r>
              <a:rPr lang="en-GB" sz="1900" dirty="0" smtClean="0"/>
              <a:t>Cpu0 writes the data memory that the HIBI_PE_DMA_0 component can access (internal ram block). Data blocks starts from address </a:t>
            </a:r>
            <a:r>
              <a:rPr lang="en-GB" sz="1900" i="1" dirty="0" smtClean="0"/>
              <a:t>TX_ADDRESS</a:t>
            </a:r>
            <a:r>
              <a:rPr lang="en-GB" sz="1900" dirty="0" smtClean="0"/>
              <a:t> on Avalon</a:t>
            </a:r>
          </a:p>
          <a:p>
            <a:pPr eaLnBrk="1" hangingPunct="1">
              <a:lnSpc>
                <a:spcPct val="90000"/>
              </a:lnSpc>
              <a:buFont typeface="Arial Black" pitchFamily="34" charset="0"/>
              <a:buAutoNum type="arabicPeriod"/>
            </a:pPr>
            <a:r>
              <a:rPr lang="en-GB" sz="1900" dirty="0" smtClean="0"/>
              <a:t>Cpu1 sets the HIBI_PE_DMA_1 to receive </a:t>
            </a:r>
            <a:r>
              <a:rPr lang="en-GB" sz="1900" i="1" dirty="0" smtClean="0"/>
              <a:t>TX_LENGTH</a:t>
            </a:r>
            <a:r>
              <a:rPr lang="en-GB" sz="1900" dirty="0" smtClean="0"/>
              <a:t> 32-bit words from HIBI, data will be written </a:t>
            </a:r>
            <a:r>
              <a:rPr lang="en-GB" sz="1900" dirty="0" err="1" smtClean="0"/>
              <a:t>avalon</a:t>
            </a:r>
            <a:r>
              <a:rPr lang="en-GB" sz="1900" dirty="0" smtClean="0"/>
              <a:t> address </a:t>
            </a:r>
            <a:r>
              <a:rPr lang="en-GB" sz="1900" i="1" dirty="0" smtClean="0"/>
              <a:t>RX_ADDRESS</a:t>
            </a:r>
            <a:r>
              <a:rPr lang="en-GB" sz="1900" dirty="0" smtClean="0"/>
              <a:t> (internal ram block), data is assumed to arrive to </a:t>
            </a:r>
            <a:r>
              <a:rPr lang="en-GB" sz="1900" i="1" dirty="0" smtClean="0"/>
              <a:t>HIBI_ADDRESS</a:t>
            </a:r>
          </a:p>
          <a:p>
            <a:pPr eaLnBrk="1" hangingPunct="1">
              <a:lnSpc>
                <a:spcPct val="90000"/>
              </a:lnSpc>
              <a:buFont typeface="Arial Black" pitchFamily="34" charset="0"/>
              <a:buAutoNum type="arabicPeriod"/>
            </a:pPr>
            <a:r>
              <a:rPr lang="en-GB" sz="1900" dirty="0" smtClean="0"/>
              <a:t>Cpu0 sets HIBI_PE_DMA_0 to send </a:t>
            </a:r>
            <a:r>
              <a:rPr lang="en-GB" sz="1900" i="1" dirty="0" smtClean="0"/>
              <a:t>TX_LENGT</a:t>
            </a:r>
            <a:r>
              <a:rPr lang="en-GB" sz="1900" dirty="0" smtClean="0"/>
              <a:t>H 32-bit words to HIBI_ADDRESS (</a:t>
            </a:r>
            <a:r>
              <a:rPr lang="en-GB" sz="1900" dirty="0" err="1" smtClean="0"/>
              <a:t>addr</a:t>
            </a:r>
            <a:r>
              <a:rPr lang="en-GB" sz="1900" dirty="0" smtClean="0"/>
              <a:t> of Cpu1 in HIBI)</a:t>
            </a:r>
          </a:p>
          <a:p>
            <a:pPr eaLnBrk="1" hangingPunct="1">
              <a:lnSpc>
                <a:spcPct val="90000"/>
              </a:lnSpc>
              <a:buFont typeface="Arial Black" pitchFamily="34" charset="0"/>
              <a:buAutoNum type="arabicPeriod"/>
            </a:pPr>
            <a:r>
              <a:rPr lang="en-GB" sz="1900" dirty="0" smtClean="0"/>
              <a:t>HIBI_PE_DMA_0 starts reading data from </a:t>
            </a:r>
            <a:r>
              <a:rPr lang="en-GB" sz="1900" i="1" dirty="0" smtClean="0"/>
              <a:t>TX_ADDRESS</a:t>
            </a:r>
          </a:p>
          <a:p>
            <a:pPr eaLnBrk="1" hangingPunct="1">
              <a:lnSpc>
                <a:spcPct val="90000"/>
              </a:lnSpc>
              <a:buFont typeface="Arial Black" pitchFamily="34" charset="0"/>
              <a:buAutoNum type="arabicPeriod"/>
            </a:pPr>
            <a:r>
              <a:rPr lang="en-GB" sz="1900" dirty="0" smtClean="0"/>
              <a:t>HIBI_PE_DMA_0 gets the data</a:t>
            </a:r>
          </a:p>
          <a:p>
            <a:pPr eaLnBrk="1" hangingPunct="1">
              <a:lnSpc>
                <a:spcPct val="90000"/>
              </a:lnSpc>
              <a:buFont typeface="Arial Black" pitchFamily="34" charset="0"/>
              <a:buAutoNum type="arabicPeriod"/>
            </a:pPr>
            <a:r>
              <a:rPr lang="en-GB" sz="1900" dirty="0" smtClean="0"/>
              <a:t>HIBI_PE_DMA_0 writes the data to </a:t>
            </a:r>
            <a:r>
              <a:rPr lang="en-GB" sz="1900" dirty="0" err="1" smtClean="0"/>
              <a:t>Hibi</a:t>
            </a:r>
            <a:endParaRPr lang="en-GB" sz="1900" dirty="0" smtClean="0"/>
          </a:p>
          <a:p>
            <a:pPr eaLnBrk="1" hangingPunct="1">
              <a:lnSpc>
                <a:spcPct val="90000"/>
              </a:lnSpc>
              <a:buFont typeface="Arial Black" pitchFamily="34" charset="0"/>
              <a:buAutoNum type="arabicPeriod"/>
            </a:pPr>
            <a:r>
              <a:rPr lang="en-GB" sz="1900" dirty="0" smtClean="0"/>
              <a:t>HIBI_PE_DMA_1 gets the data from </a:t>
            </a:r>
            <a:r>
              <a:rPr lang="en-GB" sz="1900" dirty="0" err="1" smtClean="0"/>
              <a:t>Hibi</a:t>
            </a:r>
            <a:r>
              <a:rPr lang="en-GB" sz="1900" dirty="0" smtClean="0"/>
              <a:t> and identifies it based on its address</a:t>
            </a:r>
          </a:p>
          <a:p>
            <a:pPr eaLnBrk="1" hangingPunct="1">
              <a:lnSpc>
                <a:spcPct val="90000"/>
              </a:lnSpc>
              <a:buFont typeface="Arial Black" pitchFamily="34" charset="0"/>
              <a:buAutoNum type="arabicPeriod"/>
            </a:pPr>
            <a:r>
              <a:rPr lang="en-GB" sz="1900" dirty="0" smtClean="0"/>
              <a:t>HIBI_PE_DMA_1 writes the data to </a:t>
            </a:r>
            <a:r>
              <a:rPr lang="en-GB" sz="1900" i="1" dirty="0" smtClean="0"/>
              <a:t>RX_ADDRESS</a:t>
            </a:r>
          </a:p>
          <a:p>
            <a:pPr eaLnBrk="1" hangingPunct="1">
              <a:lnSpc>
                <a:spcPct val="90000"/>
              </a:lnSpc>
              <a:buFont typeface="Arial Black" pitchFamily="34" charset="0"/>
              <a:buAutoNum type="arabicPeriod"/>
            </a:pPr>
            <a:r>
              <a:rPr lang="en-GB" sz="1900" dirty="0" smtClean="0"/>
              <a:t>HIBI_PE_DMA_1 sends an interrupt signal to Cpu1</a:t>
            </a:r>
          </a:p>
          <a:p>
            <a:pPr eaLnBrk="1" hangingPunct="1">
              <a:lnSpc>
                <a:spcPct val="90000"/>
              </a:lnSpc>
              <a:buFont typeface="Arial Black" pitchFamily="34" charset="0"/>
              <a:buAutoNum type="arabicPeriod"/>
            </a:pPr>
            <a:r>
              <a:rPr lang="en-GB" sz="1900" dirty="0" smtClean="0"/>
              <a:t>Cpu1 clears the interrupt signal</a:t>
            </a:r>
          </a:p>
          <a:p>
            <a:pPr eaLnBrk="1" hangingPunct="1">
              <a:lnSpc>
                <a:spcPct val="90000"/>
              </a:lnSpc>
              <a:buFont typeface="Arial Black" pitchFamily="34" charset="0"/>
              <a:buAutoNum type="arabicPeriod"/>
            </a:pPr>
            <a:r>
              <a:rPr lang="en-GB" sz="1900" dirty="0" smtClean="0"/>
              <a:t>Cpu1 starts reading transmit data from </a:t>
            </a:r>
            <a:r>
              <a:rPr lang="en-GB" sz="1900" i="1" dirty="0" smtClean="0"/>
              <a:t>RX_ADDRESS</a:t>
            </a:r>
          </a:p>
          <a:p>
            <a:pPr eaLnBrk="1" hangingPunct="1">
              <a:lnSpc>
                <a:spcPct val="90000"/>
              </a:lnSpc>
              <a:buFont typeface="Arial Black" pitchFamily="34" charset="0"/>
              <a:buAutoNum type="arabicPeriod"/>
            </a:pPr>
            <a:r>
              <a:rPr lang="en-GB" sz="1900" dirty="0" smtClean="0"/>
              <a:t>Cpu1 gets the data</a:t>
            </a:r>
          </a:p>
        </p:txBody>
      </p:sp>
      <p:sp>
        <p:nvSpPr>
          <p:cNvPr id="22531" name="AutoShape 4"/>
          <p:cNvSpPr>
            <a:spLocks/>
          </p:cNvSpPr>
          <p:nvPr/>
        </p:nvSpPr>
        <p:spPr bwMode="auto">
          <a:xfrm>
            <a:off x="1116013" y="3644900"/>
            <a:ext cx="287337" cy="1871663"/>
          </a:xfrm>
          <a:prstGeom prst="leftBrace">
            <a:avLst>
              <a:gd name="adj1" fmla="val 5428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 rot="-5400000">
            <a:off x="-417512" y="2509838"/>
            <a:ext cx="2362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i-FI"/>
              <a:t>I. Init tx and rx info to DMAs</a:t>
            </a:r>
            <a:endParaRPr lang="en-US"/>
          </a:p>
        </p:txBody>
      </p:sp>
      <p:sp>
        <p:nvSpPr>
          <p:cNvPr id="22533" name="AutoShape 6"/>
          <p:cNvSpPr>
            <a:spLocks/>
          </p:cNvSpPr>
          <p:nvPr/>
        </p:nvSpPr>
        <p:spPr bwMode="auto">
          <a:xfrm>
            <a:off x="1116013" y="1773238"/>
            <a:ext cx="287337" cy="1800225"/>
          </a:xfrm>
          <a:prstGeom prst="leftBrace">
            <a:avLst>
              <a:gd name="adj1" fmla="val 5221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Text Box 7"/>
          <p:cNvSpPr txBox="1">
            <a:spLocks noChangeArrowheads="1"/>
          </p:cNvSpPr>
          <p:nvPr/>
        </p:nvSpPr>
        <p:spPr bwMode="auto">
          <a:xfrm rot="-5400000">
            <a:off x="11113" y="4479925"/>
            <a:ext cx="1504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i-FI"/>
              <a:t>II. DMAs running</a:t>
            </a:r>
            <a:endParaRPr lang="en-US"/>
          </a:p>
        </p:txBody>
      </p:sp>
      <p:sp>
        <p:nvSpPr>
          <p:cNvPr id="22535" name="Text Box 8"/>
          <p:cNvSpPr txBox="1">
            <a:spLocks noChangeArrowheads="1"/>
          </p:cNvSpPr>
          <p:nvPr/>
        </p:nvSpPr>
        <p:spPr bwMode="auto">
          <a:xfrm rot="-5400000">
            <a:off x="265113" y="5789612"/>
            <a:ext cx="1206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/>
              <a:t>III. Clear the rx DMA</a:t>
            </a:r>
            <a:endParaRPr lang="en-US"/>
          </a:p>
        </p:txBody>
      </p:sp>
      <p:sp>
        <p:nvSpPr>
          <p:cNvPr id="22536" name="AutoShape 9"/>
          <p:cNvSpPr>
            <a:spLocks/>
          </p:cNvSpPr>
          <p:nvPr/>
        </p:nvSpPr>
        <p:spPr bwMode="auto">
          <a:xfrm>
            <a:off x="1116013" y="5589588"/>
            <a:ext cx="287337" cy="863600"/>
          </a:xfrm>
          <a:prstGeom prst="leftBrace">
            <a:avLst>
              <a:gd name="adj1" fmla="val 2504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Functional model</a:t>
            </a:r>
          </a:p>
        </p:txBody>
      </p:sp>
      <p:sp>
        <p:nvSpPr>
          <p:cNvPr id="23554" name="Rectangle 18"/>
          <p:cNvSpPr>
            <a:spLocks noChangeArrowheads="1"/>
          </p:cNvSpPr>
          <p:nvPr/>
        </p:nvSpPr>
        <p:spPr bwMode="auto">
          <a:xfrm>
            <a:off x="2071688" y="1285875"/>
            <a:ext cx="696912" cy="201613"/>
          </a:xfrm>
          <a:prstGeom prst="rect">
            <a:avLst/>
          </a:prstGeom>
          <a:solidFill>
            <a:srgbClr val="B2B2B2"/>
          </a:solidFill>
          <a:ln w="6">
            <a:solidFill>
              <a:srgbClr val="B2B2B2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endParaRPr lang="en-GB"/>
          </a:p>
        </p:txBody>
      </p:sp>
      <p:sp>
        <p:nvSpPr>
          <p:cNvPr id="23555" name="Rectangle 19"/>
          <p:cNvSpPr>
            <a:spLocks noChangeArrowheads="1"/>
          </p:cNvSpPr>
          <p:nvPr/>
        </p:nvSpPr>
        <p:spPr bwMode="auto">
          <a:xfrm>
            <a:off x="2044700" y="1258888"/>
            <a:ext cx="695325" cy="201612"/>
          </a:xfrm>
          <a:prstGeom prst="rect">
            <a:avLst/>
          </a:prstGeom>
          <a:solidFill>
            <a:srgbClr val="C2E3D3"/>
          </a:solidFill>
          <a:ln w="6">
            <a:solidFill>
              <a:srgbClr val="C2E3D3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endParaRPr lang="en-GB"/>
          </a:p>
        </p:txBody>
      </p:sp>
      <p:sp>
        <p:nvSpPr>
          <p:cNvPr id="23556" name="Rectangle 20"/>
          <p:cNvSpPr>
            <a:spLocks noChangeArrowheads="1"/>
          </p:cNvSpPr>
          <p:nvPr/>
        </p:nvSpPr>
        <p:spPr bwMode="auto">
          <a:xfrm>
            <a:off x="2044700" y="1258888"/>
            <a:ext cx="687388" cy="192087"/>
          </a:xfrm>
          <a:prstGeom prst="rect">
            <a:avLst/>
          </a:prstGeom>
          <a:noFill/>
          <a:ln w="6">
            <a:solidFill>
              <a:srgbClr val="3D6652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endParaRPr lang="en-GB"/>
          </a:p>
        </p:txBody>
      </p:sp>
      <p:sp>
        <p:nvSpPr>
          <p:cNvPr id="23557" name="Rectangle 21"/>
          <p:cNvSpPr>
            <a:spLocks noChangeArrowheads="1"/>
          </p:cNvSpPr>
          <p:nvPr/>
        </p:nvSpPr>
        <p:spPr bwMode="auto">
          <a:xfrm>
            <a:off x="2098675" y="1276350"/>
            <a:ext cx="11477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b="1" dirty="0" smtClean="0">
                <a:solidFill>
                  <a:srgbClr val="000000"/>
                </a:solidFill>
              </a:rPr>
              <a:t>HIBI_PE_DMA_buf_0</a:t>
            </a:r>
            <a:endParaRPr lang="en-US" sz="1800" dirty="0"/>
          </a:p>
        </p:txBody>
      </p:sp>
      <p:sp>
        <p:nvSpPr>
          <p:cNvPr id="23558" name="Line 22"/>
          <p:cNvSpPr>
            <a:spLocks noChangeShapeType="1"/>
          </p:cNvSpPr>
          <p:nvPr/>
        </p:nvSpPr>
        <p:spPr bwMode="auto">
          <a:xfrm>
            <a:off x="2382838" y="1450975"/>
            <a:ext cx="1587" cy="4910138"/>
          </a:xfrm>
          <a:prstGeom prst="line">
            <a:avLst/>
          </a:prstGeom>
          <a:noFill/>
          <a:ln w="6">
            <a:solidFill>
              <a:srgbClr val="3D6652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59" name="Rectangle 23"/>
          <p:cNvSpPr>
            <a:spLocks noChangeArrowheads="1"/>
          </p:cNvSpPr>
          <p:nvPr/>
        </p:nvSpPr>
        <p:spPr bwMode="auto">
          <a:xfrm>
            <a:off x="2336800" y="2714625"/>
            <a:ext cx="101600" cy="339725"/>
          </a:xfrm>
          <a:prstGeom prst="rect">
            <a:avLst/>
          </a:prstGeom>
          <a:solidFill>
            <a:srgbClr val="C2E3D3"/>
          </a:solidFill>
          <a:ln w="6">
            <a:solidFill>
              <a:srgbClr val="C2E3D3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endParaRPr lang="en-GB"/>
          </a:p>
        </p:txBody>
      </p:sp>
      <p:sp>
        <p:nvSpPr>
          <p:cNvPr id="23560" name="Rectangle 24"/>
          <p:cNvSpPr>
            <a:spLocks noChangeArrowheads="1"/>
          </p:cNvSpPr>
          <p:nvPr/>
        </p:nvSpPr>
        <p:spPr bwMode="auto">
          <a:xfrm>
            <a:off x="2336800" y="2714625"/>
            <a:ext cx="92075" cy="330200"/>
          </a:xfrm>
          <a:prstGeom prst="rect">
            <a:avLst/>
          </a:prstGeom>
          <a:noFill/>
          <a:ln w="6">
            <a:solidFill>
              <a:srgbClr val="3D6652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endParaRPr lang="en-GB"/>
          </a:p>
        </p:txBody>
      </p:sp>
      <p:sp>
        <p:nvSpPr>
          <p:cNvPr id="23561" name="Rectangle 25"/>
          <p:cNvSpPr>
            <a:spLocks noChangeArrowheads="1"/>
          </p:cNvSpPr>
          <p:nvPr/>
        </p:nvSpPr>
        <p:spPr bwMode="auto">
          <a:xfrm>
            <a:off x="2336800" y="1616075"/>
            <a:ext cx="101600" cy="466725"/>
          </a:xfrm>
          <a:prstGeom prst="rect">
            <a:avLst/>
          </a:prstGeom>
          <a:solidFill>
            <a:srgbClr val="C2E3D3"/>
          </a:solidFill>
          <a:ln w="6">
            <a:solidFill>
              <a:srgbClr val="C2E3D3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endParaRPr lang="en-GB"/>
          </a:p>
        </p:txBody>
      </p:sp>
      <p:sp>
        <p:nvSpPr>
          <p:cNvPr id="23562" name="Rectangle 26"/>
          <p:cNvSpPr>
            <a:spLocks noChangeArrowheads="1"/>
          </p:cNvSpPr>
          <p:nvPr/>
        </p:nvSpPr>
        <p:spPr bwMode="auto">
          <a:xfrm>
            <a:off x="2336800" y="1616075"/>
            <a:ext cx="92075" cy="457200"/>
          </a:xfrm>
          <a:prstGeom prst="rect">
            <a:avLst/>
          </a:prstGeom>
          <a:noFill/>
          <a:ln w="6">
            <a:solidFill>
              <a:srgbClr val="3D6652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endParaRPr lang="en-GB"/>
          </a:p>
        </p:txBody>
      </p:sp>
      <p:sp>
        <p:nvSpPr>
          <p:cNvPr id="23563" name="Rectangle 27"/>
          <p:cNvSpPr>
            <a:spLocks noChangeArrowheads="1"/>
          </p:cNvSpPr>
          <p:nvPr/>
        </p:nvSpPr>
        <p:spPr bwMode="auto">
          <a:xfrm>
            <a:off x="852488" y="1285875"/>
            <a:ext cx="696912" cy="201613"/>
          </a:xfrm>
          <a:prstGeom prst="rect">
            <a:avLst/>
          </a:prstGeom>
          <a:solidFill>
            <a:srgbClr val="B2B2B2"/>
          </a:solidFill>
          <a:ln w="6">
            <a:solidFill>
              <a:srgbClr val="B2B2B2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endParaRPr lang="en-GB"/>
          </a:p>
        </p:txBody>
      </p:sp>
      <p:sp>
        <p:nvSpPr>
          <p:cNvPr id="23564" name="Rectangle 28"/>
          <p:cNvSpPr>
            <a:spLocks noChangeArrowheads="1"/>
          </p:cNvSpPr>
          <p:nvPr/>
        </p:nvSpPr>
        <p:spPr bwMode="auto">
          <a:xfrm>
            <a:off x="825500" y="1258888"/>
            <a:ext cx="696913" cy="201612"/>
          </a:xfrm>
          <a:prstGeom prst="rect">
            <a:avLst/>
          </a:prstGeom>
          <a:solidFill>
            <a:srgbClr val="C2E3D3"/>
          </a:solidFill>
          <a:ln w="6">
            <a:solidFill>
              <a:srgbClr val="C2E3D3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endParaRPr lang="en-GB"/>
          </a:p>
        </p:txBody>
      </p:sp>
      <p:sp>
        <p:nvSpPr>
          <p:cNvPr id="23565" name="Rectangle 29"/>
          <p:cNvSpPr>
            <a:spLocks noChangeArrowheads="1"/>
          </p:cNvSpPr>
          <p:nvPr/>
        </p:nvSpPr>
        <p:spPr bwMode="auto">
          <a:xfrm>
            <a:off x="825500" y="1258888"/>
            <a:ext cx="687388" cy="192087"/>
          </a:xfrm>
          <a:prstGeom prst="rect">
            <a:avLst/>
          </a:prstGeom>
          <a:noFill/>
          <a:ln w="6">
            <a:solidFill>
              <a:srgbClr val="3D6652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endParaRPr lang="en-GB"/>
          </a:p>
        </p:txBody>
      </p:sp>
      <p:sp>
        <p:nvSpPr>
          <p:cNvPr id="23566" name="Rectangle 30"/>
          <p:cNvSpPr>
            <a:spLocks noChangeArrowheads="1"/>
          </p:cNvSpPr>
          <p:nvPr/>
        </p:nvSpPr>
        <p:spPr bwMode="auto">
          <a:xfrm>
            <a:off x="879475" y="1276350"/>
            <a:ext cx="806450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b="1">
                <a:solidFill>
                  <a:srgbClr val="000000"/>
                </a:solidFill>
              </a:rPr>
              <a:t>Nios2_cpu0</a:t>
            </a:r>
            <a:endParaRPr lang="en-US" sz="1800"/>
          </a:p>
        </p:txBody>
      </p:sp>
      <p:sp>
        <p:nvSpPr>
          <p:cNvPr id="23567" name="Line 31"/>
          <p:cNvSpPr>
            <a:spLocks noChangeShapeType="1"/>
          </p:cNvSpPr>
          <p:nvPr/>
        </p:nvSpPr>
        <p:spPr bwMode="auto">
          <a:xfrm>
            <a:off x="1163638" y="1450975"/>
            <a:ext cx="1587" cy="4910138"/>
          </a:xfrm>
          <a:prstGeom prst="line">
            <a:avLst/>
          </a:prstGeom>
          <a:noFill/>
          <a:ln w="6">
            <a:solidFill>
              <a:srgbClr val="3D6652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68" name="Rectangle 32"/>
          <p:cNvSpPr>
            <a:spLocks noChangeArrowheads="1"/>
          </p:cNvSpPr>
          <p:nvPr/>
        </p:nvSpPr>
        <p:spPr bwMode="auto">
          <a:xfrm>
            <a:off x="1119188" y="1616075"/>
            <a:ext cx="100012" cy="650875"/>
          </a:xfrm>
          <a:prstGeom prst="rect">
            <a:avLst/>
          </a:prstGeom>
          <a:solidFill>
            <a:srgbClr val="C2E3D3"/>
          </a:solidFill>
          <a:ln w="6">
            <a:solidFill>
              <a:srgbClr val="C2E3D3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endParaRPr lang="en-GB"/>
          </a:p>
        </p:txBody>
      </p:sp>
      <p:sp>
        <p:nvSpPr>
          <p:cNvPr id="23569" name="Rectangle 33"/>
          <p:cNvSpPr>
            <a:spLocks noChangeArrowheads="1"/>
          </p:cNvSpPr>
          <p:nvPr/>
        </p:nvSpPr>
        <p:spPr bwMode="auto">
          <a:xfrm>
            <a:off x="1119188" y="1616075"/>
            <a:ext cx="90487" cy="641350"/>
          </a:xfrm>
          <a:prstGeom prst="rect">
            <a:avLst/>
          </a:prstGeom>
          <a:noFill/>
          <a:ln w="6">
            <a:solidFill>
              <a:srgbClr val="3D6652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endParaRPr lang="en-GB"/>
          </a:p>
        </p:txBody>
      </p:sp>
      <p:sp>
        <p:nvSpPr>
          <p:cNvPr id="23570" name="Rectangle 34"/>
          <p:cNvSpPr>
            <a:spLocks noChangeArrowheads="1"/>
          </p:cNvSpPr>
          <p:nvPr/>
        </p:nvSpPr>
        <p:spPr bwMode="auto">
          <a:xfrm>
            <a:off x="1119188" y="2422525"/>
            <a:ext cx="100012" cy="2940050"/>
          </a:xfrm>
          <a:prstGeom prst="rect">
            <a:avLst/>
          </a:prstGeom>
          <a:solidFill>
            <a:srgbClr val="C2E3D3"/>
          </a:solidFill>
          <a:ln w="6">
            <a:solidFill>
              <a:srgbClr val="C2E3D3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endParaRPr lang="en-GB"/>
          </a:p>
        </p:txBody>
      </p:sp>
      <p:sp>
        <p:nvSpPr>
          <p:cNvPr id="23571" name="Rectangle 35"/>
          <p:cNvSpPr>
            <a:spLocks noChangeArrowheads="1"/>
          </p:cNvSpPr>
          <p:nvPr/>
        </p:nvSpPr>
        <p:spPr bwMode="auto">
          <a:xfrm>
            <a:off x="1119188" y="2422525"/>
            <a:ext cx="90487" cy="2930525"/>
          </a:xfrm>
          <a:prstGeom prst="rect">
            <a:avLst/>
          </a:prstGeom>
          <a:noFill/>
          <a:ln w="6">
            <a:solidFill>
              <a:srgbClr val="3D6652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endParaRPr lang="en-GB"/>
          </a:p>
        </p:txBody>
      </p:sp>
      <p:sp>
        <p:nvSpPr>
          <p:cNvPr id="23572" name="Rectangle 36"/>
          <p:cNvSpPr>
            <a:spLocks noChangeArrowheads="1"/>
          </p:cNvSpPr>
          <p:nvPr/>
        </p:nvSpPr>
        <p:spPr bwMode="auto">
          <a:xfrm>
            <a:off x="7651750" y="1285875"/>
            <a:ext cx="696913" cy="201613"/>
          </a:xfrm>
          <a:prstGeom prst="rect">
            <a:avLst/>
          </a:prstGeom>
          <a:solidFill>
            <a:srgbClr val="B2B2B2"/>
          </a:solidFill>
          <a:ln w="6">
            <a:solidFill>
              <a:srgbClr val="B2B2B2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endParaRPr lang="en-GB"/>
          </a:p>
        </p:txBody>
      </p:sp>
      <p:sp>
        <p:nvSpPr>
          <p:cNvPr id="23573" name="Rectangle 37"/>
          <p:cNvSpPr>
            <a:spLocks noChangeArrowheads="1"/>
          </p:cNvSpPr>
          <p:nvPr/>
        </p:nvSpPr>
        <p:spPr bwMode="auto">
          <a:xfrm>
            <a:off x="7624763" y="1258888"/>
            <a:ext cx="696912" cy="201612"/>
          </a:xfrm>
          <a:prstGeom prst="rect">
            <a:avLst/>
          </a:prstGeom>
          <a:solidFill>
            <a:srgbClr val="C2E3D3"/>
          </a:solidFill>
          <a:ln w="6">
            <a:solidFill>
              <a:srgbClr val="C2E3D3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endParaRPr lang="en-GB"/>
          </a:p>
        </p:txBody>
      </p:sp>
      <p:sp>
        <p:nvSpPr>
          <p:cNvPr id="23574" name="Rectangle 38"/>
          <p:cNvSpPr>
            <a:spLocks noChangeArrowheads="1"/>
          </p:cNvSpPr>
          <p:nvPr/>
        </p:nvSpPr>
        <p:spPr bwMode="auto">
          <a:xfrm>
            <a:off x="7624763" y="1258888"/>
            <a:ext cx="687387" cy="192087"/>
          </a:xfrm>
          <a:prstGeom prst="rect">
            <a:avLst/>
          </a:prstGeom>
          <a:noFill/>
          <a:ln w="6">
            <a:solidFill>
              <a:srgbClr val="3D6652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endParaRPr lang="en-GB"/>
          </a:p>
        </p:txBody>
      </p:sp>
      <p:sp>
        <p:nvSpPr>
          <p:cNvPr id="23575" name="Rectangle 39"/>
          <p:cNvSpPr>
            <a:spLocks noChangeArrowheads="1"/>
          </p:cNvSpPr>
          <p:nvPr/>
        </p:nvSpPr>
        <p:spPr bwMode="auto">
          <a:xfrm>
            <a:off x="7680325" y="1276350"/>
            <a:ext cx="806450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b="1">
                <a:solidFill>
                  <a:srgbClr val="000000"/>
                </a:solidFill>
              </a:rPr>
              <a:t>Nios2_cpu1</a:t>
            </a:r>
            <a:endParaRPr lang="en-US" sz="1800"/>
          </a:p>
        </p:txBody>
      </p:sp>
      <p:sp>
        <p:nvSpPr>
          <p:cNvPr id="23576" name="Line 40"/>
          <p:cNvSpPr>
            <a:spLocks noChangeShapeType="1"/>
          </p:cNvSpPr>
          <p:nvPr/>
        </p:nvSpPr>
        <p:spPr bwMode="auto">
          <a:xfrm>
            <a:off x="7964488" y="1450975"/>
            <a:ext cx="1587" cy="4910138"/>
          </a:xfrm>
          <a:prstGeom prst="line">
            <a:avLst/>
          </a:prstGeom>
          <a:noFill/>
          <a:ln w="6">
            <a:solidFill>
              <a:srgbClr val="3D6652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77" name="Rectangle 41"/>
          <p:cNvSpPr>
            <a:spLocks noChangeArrowheads="1"/>
          </p:cNvSpPr>
          <p:nvPr/>
        </p:nvSpPr>
        <p:spPr bwMode="auto">
          <a:xfrm>
            <a:off x="7918450" y="3384550"/>
            <a:ext cx="100013" cy="1244600"/>
          </a:xfrm>
          <a:prstGeom prst="rect">
            <a:avLst/>
          </a:prstGeom>
          <a:solidFill>
            <a:srgbClr val="C2E3D3"/>
          </a:solidFill>
          <a:ln w="6">
            <a:solidFill>
              <a:srgbClr val="C2E3D3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endParaRPr lang="en-GB"/>
          </a:p>
        </p:txBody>
      </p:sp>
      <p:sp>
        <p:nvSpPr>
          <p:cNvPr id="23578" name="Rectangle 42"/>
          <p:cNvSpPr>
            <a:spLocks noChangeArrowheads="1"/>
          </p:cNvSpPr>
          <p:nvPr/>
        </p:nvSpPr>
        <p:spPr bwMode="auto">
          <a:xfrm>
            <a:off x="7918450" y="3384550"/>
            <a:ext cx="90488" cy="1236663"/>
          </a:xfrm>
          <a:prstGeom prst="rect">
            <a:avLst/>
          </a:prstGeom>
          <a:noFill/>
          <a:ln w="6">
            <a:solidFill>
              <a:srgbClr val="3D6652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endParaRPr lang="en-GB"/>
          </a:p>
        </p:txBody>
      </p:sp>
      <p:sp>
        <p:nvSpPr>
          <p:cNvPr id="23579" name="Rectangle 43"/>
          <p:cNvSpPr>
            <a:spLocks noChangeArrowheads="1"/>
          </p:cNvSpPr>
          <p:nvPr/>
        </p:nvSpPr>
        <p:spPr bwMode="auto">
          <a:xfrm>
            <a:off x="7918450" y="2138363"/>
            <a:ext cx="100013" cy="649287"/>
          </a:xfrm>
          <a:prstGeom prst="rect">
            <a:avLst/>
          </a:prstGeom>
          <a:solidFill>
            <a:srgbClr val="C2E3D3"/>
          </a:solidFill>
          <a:ln w="6">
            <a:solidFill>
              <a:srgbClr val="C2E3D3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endParaRPr lang="en-GB"/>
          </a:p>
        </p:txBody>
      </p:sp>
      <p:sp>
        <p:nvSpPr>
          <p:cNvPr id="23580" name="Rectangle 44"/>
          <p:cNvSpPr>
            <a:spLocks noChangeArrowheads="1"/>
          </p:cNvSpPr>
          <p:nvPr/>
        </p:nvSpPr>
        <p:spPr bwMode="auto">
          <a:xfrm>
            <a:off x="7918450" y="2138363"/>
            <a:ext cx="90488" cy="641350"/>
          </a:xfrm>
          <a:prstGeom prst="rect">
            <a:avLst/>
          </a:prstGeom>
          <a:noFill/>
          <a:ln w="6">
            <a:solidFill>
              <a:srgbClr val="3D6652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endParaRPr lang="en-GB"/>
          </a:p>
        </p:txBody>
      </p:sp>
      <p:sp>
        <p:nvSpPr>
          <p:cNvPr id="23581" name="Rectangle 45"/>
          <p:cNvSpPr>
            <a:spLocks noChangeArrowheads="1"/>
          </p:cNvSpPr>
          <p:nvPr/>
        </p:nvSpPr>
        <p:spPr bwMode="auto">
          <a:xfrm>
            <a:off x="6434138" y="1285875"/>
            <a:ext cx="695325" cy="201613"/>
          </a:xfrm>
          <a:prstGeom prst="rect">
            <a:avLst/>
          </a:prstGeom>
          <a:solidFill>
            <a:srgbClr val="B2B2B2"/>
          </a:solidFill>
          <a:ln w="6">
            <a:solidFill>
              <a:srgbClr val="B2B2B2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endParaRPr lang="en-GB"/>
          </a:p>
        </p:txBody>
      </p:sp>
      <p:sp>
        <p:nvSpPr>
          <p:cNvPr id="23582" name="Rectangle 46"/>
          <p:cNvSpPr>
            <a:spLocks noChangeArrowheads="1"/>
          </p:cNvSpPr>
          <p:nvPr/>
        </p:nvSpPr>
        <p:spPr bwMode="auto">
          <a:xfrm>
            <a:off x="6405563" y="1258888"/>
            <a:ext cx="696912" cy="201612"/>
          </a:xfrm>
          <a:prstGeom prst="rect">
            <a:avLst/>
          </a:prstGeom>
          <a:solidFill>
            <a:srgbClr val="C2E3D3"/>
          </a:solidFill>
          <a:ln w="6">
            <a:solidFill>
              <a:srgbClr val="C2E3D3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endParaRPr lang="en-GB"/>
          </a:p>
        </p:txBody>
      </p:sp>
      <p:sp>
        <p:nvSpPr>
          <p:cNvPr id="23583" name="Rectangle 47"/>
          <p:cNvSpPr>
            <a:spLocks noChangeArrowheads="1"/>
          </p:cNvSpPr>
          <p:nvPr/>
        </p:nvSpPr>
        <p:spPr bwMode="auto">
          <a:xfrm>
            <a:off x="6405563" y="1258888"/>
            <a:ext cx="687387" cy="192087"/>
          </a:xfrm>
          <a:prstGeom prst="rect">
            <a:avLst/>
          </a:prstGeom>
          <a:noFill/>
          <a:ln w="6">
            <a:solidFill>
              <a:srgbClr val="3D6652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endParaRPr lang="en-GB"/>
          </a:p>
        </p:txBody>
      </p:sp>
      <p:sp>
        <p:nvSpPr>
          <p:cNvPr id="23584" name="Rectangle 48"/>
          <p:cNvSpPr>
            <a:spLocks noChangeArrowheads="1"/>
          </p:cNvSpPr>
          <p:nvPr/>
        </p:nvSpPr>
        <p:spPr bwMode="auto">
          <a:xfrm>
            <a:off x="6461125" y="1276350"/>
            <a:ext cx="11477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b="1" dirty="0" smtClean="0">
                <a:solidFill>
                  <a:srgbClr val="000000"/>
                </a:solidFill>
              </a:rPr>
              <a:t>HIBI_PE_DMA_buf_1</a:t>
            </a:r>
            <a:endParaRPr lang="en-US" sz="1800" dirty="0"/>
          </a:p>
        </p:txBody>
      </p:sp>
      <p:sp>
        <p:nvSpPr>
          <p:cNvPr id="23585" name="Line 49"/>
          <p:cNvSpPr>
            <a:spLocks noChangeShapeType="1"/>
          </p:cNvSpPr>
          <p:nvPr/>
        </p:nvSpPr>
        <p:spPr bwMode="auto">
          <a:xfrm>
            <a:off x="6745288" y="1450975"/>
            <a:ext cx="1587" cy="4910138"/>
          </a:xfrm>
          <a:prstGeom prst="line">
            <a:avLst/>
          </a:prstGeom>
          <a:noFill/>
          <a:ln w="6">
            <a:solidFill>
              <a:srgbClr val="3D6652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86" name="Rectangle 50"/>
          <p:cNvSpPr>
            <a:spLocks noChangeArrowheads="1"/>
          </p:cNvSpPr>
          <p:nvPr/>
        </p:nvSpPr>
        <p:spPr bwMode="auto">
          <a:xfrm>
            <a:off x="6699250" y="3878263"/>
            <a:ext cx="101600" cy="293687"/>
          </a:xfrm>
          <a:prstGeom prst="rect">
            <a:avLst/>
          </a:prstGeom>
          <a:solidFill>
            <a:srgbClr val="C2E3D3"/>
          </a:solidFill>
          <a:ln w="6">
            <a:solidFill>
              <a:srgbClr val="C2E3D3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endParaRPr lang="en-GB"/>
          </a:p>
        </p:txBody>
      </p:sp>
      <p:sp>
        <p:nvSpPr>
          <p:cNvPr id="23587" name="Rectangle 51"/>
          <p:cNvSpPr>
            <a:spLocks noChangeArrowheads="1"/>
          </p:cNvSpPr>
          <p:nvPr/>
        </p:nvSpPr>
        <p:spPr bwMode="auto">
          <a:xfrm>
            <a:off x="6699250" y="3878263"/>
            <a:ext cx="92075" cy="284162"/>
          </a:xfrm>
          <a:prstGeom prst="rect">
            <a:avLst/>
          </a:prstGeom>
          <a:noFill/>
          <a:ln w="6">
            <a:solidFill>
              <a:srgbClr val="3D6652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endParaRPr lang="en-GB"/>
          </a:p>
        </p:txBody>
      </p:sp>
      <p:sp>
        <p:nvSpPr>
          <p:cNvPr id="23588" name="Rectangle 52"/>
          <p:cNvSpPr>
            <a:spLocks noChangeArrowheads="1"/>
          </p:cNvSpPr>
          <p:nvPr/>
        </p:nvSpPr>
        <p:spPr bwMode="auto">
          <a:xfrm>
            <a:off x="6699250" y="3136900"/>
            <a:ext cx="101600" cy="466725"/>
          </a:xfrm>
          <a:prstGeom prst="rect">
            <a:avLst/>
          </a:prstGeom>
          <a:solidFill>
            <a:srgbClr val="C2E3D3"/>
          </a:solidFill>
          <a:ln w="6">
            <a:solidFill>
              <a:srgbClr val="C2E3D3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endParaRPr lang="en-GB"/>
          </a:p>
        </p:txBody>
      </p:sp>
      <p:sp>
        <p:nvSpPr>
          <p:cNvPr id="23589" name="Rectangle 53"/>
          <p:cNvSpPr>
            <a:spLocks noChangeArrowheads="1"/>
          </p:cNvSpPr>
          <p:nvPr/>
        </p:nvSpPr>
        <p:spPr bwMode="auto">
          <a:xfrm>
            <a:off x="6699250" y="3136900"/>
            <a:ext cx="92075" cy="457200"/>
          </a:xfrm>
          <a:prstGeom prst="rect">
            <a:avLst/>
          </a:prstGeom>
          <a:noFill/>
          <a:ln w="6">
            <a:solidFill>
              <a:srgbClr val="3D6652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endParaRPr lang="en-GB"/>
          </a:p>
        </p:txBody>
      </p:sp>
      <p:sp>
        <p:nvSpPr>
          <p:cNvPr id="23590" name="Rectangle 54"/>
          <p:cNvSpPr>
            <a:spLocks noChangeArrowheads="1"/>
          </p:cNvSpPr>
          <p:nvPr/>
        </p:nvSpPr>
        <p:spPr bwMode="auto">
          <a:xfrm>
            <a:off x="5472113" y="1285875"/>
            <a:ext cx="476250" cy="201613"/>
          </a:xfrm>
          <a:prstGeom prst="rect">
            <a:avLst/>
          </a:prstGeom>
          <a:solidFill>
            <a:srgbClr val="B2B2B2"/>
          </a:solidFill>
          <a:ln w="6">
            <a:solidFill>
              <a:srgbClr val="B2B2B2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endParaRPr lang="en-GB"/>
          </a:p>
        </p:txBody>
      </p:sp>
      <p:sp>
        <p:nvSpPr>
          <p:cNvPr id="23591" name="Rectangle 55"/>
          <p:cNvSpPr>
            <a:spLocks noChangeArrowheads="1"/>
          </p:cNvSpPr>
          <p:nvPr/>
        </p:nvSpPr>
        <p:spPr bwMode="auto">
          <a:xfrm>
            <a:off x="5443538" y="1258888"/>
            <a:ext cx="476250" cy="201612"/>
          </a:xfrm>
          <a:prstGeom prst="rect">
            <a:avLst/>
          </a:prstGeom>
          <a:solidFill>
            <a:srgbClr val="C2E3D3"/>
          </a:solidFill>
          <a:ln w="6">
            <a:solidFill>
              <a:srgbClr val="C2E3D3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endParaRPr lang="en-GB"/>
          </a:p>
        </p:txBody>
      </p:sp>
      <p:sp>
        <p:nvSpPr>
          <p:cNvPr id="23592" name="Rectangle 56"/>
          <p:cNvSpPr>
            <a:spLocks noChangeArrowheads="1"/>
          </p:cNvSpPr>
          <p:nvPr/>
        </p:nvSpPr>
        <p:spPr bwMode="auto">
          <a:xfrm>
            <a:off x="5443538" y="1258888"/>
            <a:ext cx="468312" cy="192087"/>
          </a:xfrm>
          <a:prstGeom prst="rect">
            <a:avLst/>
          </a:prstGeom>
          <a:noFill/>
          <a:ln w="6">
            <a:solidFill>
              <a:srgbClr val="3D6652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endParaRPr lang="en-GB"/>
          </a:p>
        </p:txBody>
      </p:sp>
      <p:sp>
        <p:nvSpPr>
          <p:cNvPr id="23593" name="Rectangle 57"/>
          <p:cNvSpPr>
            <a:spLocks noChangeArrowheads="1"/>
          </p:cNvSpPr>
          <p:nvPr/>
        </p:nvSpPr>
        <p:spPr bwMode="auto">
          <a:xfrm>
            <a:off x="5499100" y="1276350"/>
            <a:ext cx="90409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b="1" dirty="0" smtClean="0">
                <a:solidFill>
                  <a:srgbClr val="000000"/>
                </a:solidFill>
              </a:rPr>
              <a:t>HIBI_PE_DMA_1</a:t>
            </a:r>
            <a:endParaRPr lang="en-US" sz="1800" dirty="0"/>
          </a:p>
        </p:txBody>
      </p:sp>
      <p:sp>
        <p:nvSpPr>
          <p:cNvPr id="23594" name="Line 58"/>
          <p:cNvSpPr>
            <a:spLocks noChangeShapeType="1"/>
          </p:cNvSpPr>
          <p:nvPr/>
        </p:nvSpPr>
        <p:spPr bwMode="auto">
          <a:xfrm>
            <a:off x="5672138" y="1450975"/>
            <a:ext cx="1587" cy="4910138"/>
          </a:xfrm>
          <a:prstGeom prst="line">
            <a:avLst/>
          </a:prstGeom>
          <a:noFill/>
          <a:ln w="6">
            <a:solidFill>
              <a:srgbClr val="3D6652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95" name="Rectangle 59"/>
          <p:cNvSpPr>
            <a:spLocks noChangeArrowheads="1"/>
          </p:cNvSpPr>
          <p:nvPr/>
        </p:nvSpPr>
        <p:spPr bwMode="auto">
          <a:xfrm>
            <a:off x="5627688" y="2138363"/>
            <a:ext cx="100012" cy="466725"/>
          </a:xfrm>
          <a:prstGeom prst="rect">
            <a:avLst/>
          </a:prstGeom>
          <a:solidFill>
            <a:srgbClr val="C2E3D3"/>
          </a:solidFill>
          <a:ln w="6">
            <a:solidFill>
              <a:srgbClr val="C2E3D3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endParaRPr lang="en-GB"/>
          </a:p>
        </p:txBody>
      </p:sp>
      <p:sp>
        <p:nvSpPr>
          <p:cNvPr id="23596" name="Rectangle 60"/>
          <p:cNvSpPr>
            <a:spLocks noChangeArrowheads="1"/>
          </p:cNvSpPr>
          <p:nvPr/>
        </p:nvSpPr>
        <p:spPr bwMode="auto">
          <a:xfrm>
            <a:off x="5627688" y="2138363"/>
            <a:ext cx="90487" cy="457200"/>
          </a:xfrm>
          <a:prstGeom prst="rect">
            <a:avLst/>
          </a:prstGeom>
          <a:noFill/>
          <a:ln w="6">
            <a:solidFill>
              <a:srgbClr val="3D6652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endParaRPr lang="en-GB"/>
          </a:p>
        </p:txBody>
      </p:sp>
      <p:sp>
        <p:nvSpPr>
          <p:cNvPr id="23597" name="Rectangle 61"/>
          <p:cNvSpPr>
            <a:spLocks noChangeArrowheads="1"/>
          </p:cNvSpPr>
          <p:nvPr/>
        </p:nvSpPr>
        <p:spPr bwMode="auto">
          <a:xfrm>
            <a:off x="5627688" y="3090863"/>
            <a:ext cx="100012" cy="1722437"/>
          </a:xfrm>
          <a:prstGeom prst="rect">
            <a:avLst/>
          </a:prstGeom>
          <a:solidFill>
            <a:srgbClr val="C2E3D3"/>
          </a:solidFill>
          <a:ln w="6">
            <a:solidFill>
              <a:srgbClr val="C2E3D3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endParaRPr lang="en-GB"/>
          </a:p>
        </p:txBody>
      </p:sp>
      <p:sp>
        <p:nvSpPr>
          <p:cNvPr id="23598" name="Rectangle 62"/>
          <p:cNvSpPr>
            <a:spLocks noChangeArrowheads="1"/>
          </p:cNvSpPr>
          <p:nvPr/>
        </p:nvSpPr>
        <p:spPr bwMode="auto">
          <a:xfrm>
            <a:off x="5627688" y="3090863"/>
            <a:ext cx="90487" cy="1712912"/>
          </a:xfrm>
          <a:prstGeom prst="rect">
            <a:avLst/>
          </a:prstGeom>
          <a:noFill/>
          <a:ln w="6">
            <a:solidFill>
              <a:srgbClr val="3D6652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endParaRPr lang="en-GB"/>
          </a:p>
        </p:txBody>
      </p:sp>
      <p:sp>
        <p:nvSpPr>
          <p:cNvPr id="23599" name="Rectangle 63"/>
          <p:cNvSpPr>
            <a:spLocks noChangeArrowheads="1"/>
          </p:cNvSpPr>
          <p:nvPr/>
        </p:nvSpPr>
        <p:spPr bwMode="auto">
          <a:xfrm>
            <a:off x="3354388" y="1285875"/>
            <a:ext cx="476250" cy="201613"/>
          </a:xfrm>
          <a:prstGeom prst="rect">
            <a:avLst/>
          </a:prstGeom>
          <a:solidFill>
            <a:srgbClr val="B2B2B2"/>
          </a:solidFill>
          <a:ln w="6">
            <a:solidFill>
              <a:srgbClr val="B2B2B2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endParaRPr lang="en-GB"/>
          </a:p>
        </p:txBody>
      </p:sp>
      <p:sp>
        <p:nvSpPr>
          <p:cNvPr id="23600" name="Rectangle 64"/>
          <p:cNvSpPr>
            <a:spLocks noChangeArrowheads="1"/>
          </p:cNvSpPr>
          <p:nvPr/>
        </p:nvSpPr>
        <p:spPr bwMode="auto">
          <a:xfrm>
            <a:off x="3327400" y="1258888"/>
            <a:ext cx="476250" cy="201612"/>
          </a:xfrm>
          <a:prstGeom prst="rect">
            <a:avLst/>
          </a:prstGeom>
          <a:solidFill>
            <a:srgbClr val="C2E3D3"/>
          </a:solidFill>
          <a:ln w="6">
            <a:solidFill>
              <a:srgbClr val="C2E3D3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endParaRPr lang="en-GB"/>
          </a:p>
        </p:txBody>
      </p:sp>
      <p:sp>
        <p:nvSpPr>
          <p:cNvPr id="23601" name="Rectangle 65"/>
          <p:cNvSpPr>
            <a:spLocks noChangeArrowheads="1"/>
          </p:cNvSpPr>
          <p:nvPr/>
        </p:nvSpPr>
        <p:spPr bwMode="auto">
          <a:xfrm>
            <a:off x="3327400" y="1258888"/>
            <a:ext cx="466725" cy="192087"/>
          </a:xfrm>
          <a:prstGeom prst="rect">
            <a:avLst/>
          </a:prstGeom>
          <a:noFill/>
          <a:ln w="6">
            <a:solidFill>
              <a:srgbClr val="3D6652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endParaRPr lang="en-GB"/>
          </a:p>
        </p:txBody>
      </p:sp>
      <p:sp>
        <p:nvSpPr>
          <p:cNvPr id="23602" name="Rectangle 66"/>
          <p:cNvSpPr>
            <a:spLocks noChangeArrowheads="1"/>
          </p:cNvSpPr>
          <p:nvPr/>
        </p:nvSpPr>
        <p:spPr bwMode="auto">
          <a:xfrm>
            <a:off x="3381375" y="1276350"/>
            <a:ext cx="90409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b="1" dirty="0" smtClean="0">
                <a:solidFill>
                  <a:srgbClr val="000000"/>
                </a:solidFill>
              </a:rPr>
              <a:t>HIBI_PE_DMA_0</a:t>
            </a:r>
            <a:endParaRPr lang="en-US" sz="1800" dirty="0"/>
          </a:p>
        </p:txBody>
      </p:sp>
      <p:sp>
        <p:nvSpPr>
          <p:cNvPr id="23603" name="Line 67"/>
          <p:cNvSpPr>
            <a:spLocks noChangeShapeType="1"/>
          </p:cNvSpPr>
          <p:nvPr/>
        </p:nvSpPr>
        <p:spPr bwMode="auto">
          <a:xfrm>
            <a:off x="3556000" y="1450975"/>
            <a:ext cx="1588" cy="4910138"/>
          </a:xfrm>
          <a:prstGeom prst="line">
            <a:avLst/>
          </a:prstGeom>
          <a:noFill/>
          <a:ln w="6">
            <a:solidFill>
              <a:srgbClr val="3D6652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04" name="Rectangle 68"/>
          <p:cNvSpPr>
            <a:spLocks noChangeArrowheads="1"/>
          </p:cNvSpPr>
          <p:nvPr/>
        </p:nvSpPr>
        <p:spPr bwMode="auto">
          <a:xfrm>
            <a:off x="3509963" y="2422525"/>
            <a:ext cx="101600" cy="2757488"/>
          </a:xfrm>
          <a:prstGeom prst="rect">
            <a:avLst/>
          </a:prstGeom>
          <a:solidFill>
            <a:srgbClr val="C2E3D3"/>
          </a:solidFill>
          <a:ln w="6">
            <a:solidFill>
              <a:srgbClr val="C2E3D3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endParaRPr lang="en-GB"/>
          </a:p>
        </p:txBody>
      </p:sp>
      <p:sp>
        <p:nvSpPr>
          <p:cNvPr id="23605" name="Rectangle 69"/>
          <p:cNvSpPr>
            <a:spLocks noChangeArrowheads="1"/>
          </p:cNvSpPr>
          <p:nvPr/>
        </p:nvSpPr>
        <p:spPr bwMode="auto">
          <a:xfrm>
            <a:off x="3509963" y="2422525"/>
            <a:ext cx="92075" cy="2747963"/>
          </a:xfrm>
          <a:prstGeom prst="rect">
            <a:avLst/>
          </a:prstGeom>
          <a:noFill/>
          <a:ln w="6">
            <a:solidFill>
              <a:srgbClr val="3D6652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endParaRPr lang="en-GB"/>
          </a:p>
        </p:txBody>
      </p:sp>
      <p:sp>
        <p:nvSpPr>
          <p:cNvPr id="23606" name="Rectangle 70"/>
          <p:cNvSpPr>
            <a:spLocks noChangeArrowheads="1"/>
          </p:cNvSpPr>
          <p:nvPr/>
        </p:nvSpPr>
        <p:spPr bwMode="auto">
          <a:xfrm>
            <a:off x="4508500" y="1285875"/>
            <a:ext cx="339725" cy="201613"/>
          </a:xfrm>
          <a:prstGeom prst="rect">
            <a:avLst/>
          </a:prstGeom>
          <a:solidFill>
            <a:srgbClr val="B2B2B2"/>
          </a:solidFill>
          <a:ln w="6">
            <a:solidFill>
              <a:srgbClr val="B2B2B2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endParaRPr lang="en-GB"/>
          </a:p>
        </p:txBody>
      </p:sp>
      <p:sp>
        <p:nvSpPr>
          <p:cNvPr id="23607" name="Rectangle 71"/>
          <p:cNvSpPr>
            <a:spLocks noChangeArrowheads="1"/>
          </p:cNvSpPr>
          <p:nvPr/>
        </p:nvSpPr>
        <p:spPr bwMode="auto">
          <a:xfrm>
            <a:off x="4481513" y="1258888"/>
            <a:ext cx="339725" cy="201612"/>
          </a:xfrm>
          <a:prstGeom prst="rect">
            <a:avLst/>
          </a:prstGeom>
          <a:solidFill>
            <a:srgbClr val="C2E3D3"/>
          </a:solidFill>
          <a:ln w="6">
            <a:solidFill>
              <a:srgbClr val="C2E3D3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endParaRPr lang="en-GB"/>
          </a:p>
        </p:txBody>
      </p:sp>
      <p:sp>
        <p:nvSpPr>
          <p:cNvPr id="23608" name="Rectangle 72"/>
          <p:cNvSpPr>
            <a:spLocks noChangeArrowheads="1"/>
          </p:cNvSpPr>
          <p:nvPr/>
        </p:nvSpPr>
        <p:spPr bwMode="auto">
          <a:xfrm>
            <a:off x="4481513" y="1258888"/>
            <a:ext cx="330200" cy="192087"/>
          </a:xfrm>
          <a:prstGeom prst="rect">
            <a:avLst/>
          </a:prstGeom>
          <a:noFill/>
          <a:ln w="6">
            <a:solidFill>
              <a:srgbClr val="3D6652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endParaRPr lang="en-GB"/>
          </a:p>
        </p:txBody>
      </p:sp>
      <p:sp>
        <p:nvSpPr>
          <p:cNvPr id="23609" name="Rectangle 73"/>
          <p:cNvSpPr>
            <a:spLocks noChangeArrowheads="1"/>
          </p:cNvSpPr>
          <p:nvPr/>
        </p:nvSpPr>
        <p:spPr bwMode="auto">
          <a:xfrm>
            <a:off x="4545013" y="1276350"/>
            <a:ext cx="301625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b="1">
                <a:solidFill>
                  <a:srgbClr val="000000"/>
                </a:solidFill>
              </a:rPr>
              <a:t>hibi</a:t>
            </a:r>
            <a:endParaRPr lang="en-US" sz="1800"/>
          </a:p>
        </p:txBody>
      </p:sp>
      <p:sp>
        <p:nvSpPr>
          <p:cNvPr id="23610" name="Line 74"/>
          <p:cNvSpPr>
            <a:spLocks noChangeShapeType="1"/>
          </p:cNvSpPr>
          <p:nvPr/>
        </p:nvSpPr>
        <p:spPr bwMode="auto">
          <a:xfrm>
            <a:off x="4646613" y="1450975"/>
            <a:ext cx="1587" cy="4910138"/>
          </a:xfrm>
          <a:prstGeom prst="line">
            <a:avLst/>
          </a:prstGeom>
          <a:noFill/>
          <a:ln w="6">
            <a:solidFill>
              <a:srgbClr val="3D6652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11" name="Rectangle 75"/>
          <p:cNvSpPr>
            <a:spLocks noChangeArrowheads="1"/>
          </p:cNvSpPr>
          <p:nvPr/>
        </p:nvSpPr>
        <p:spPr bwMode="auto">
          <a:xfrm>
            <a:off x="4600575" y="3063875"/>
            <a:ext cx="101600" cy="1931988"/>
          </a:xfrm>
          <a:prstGeom prst="rect">
            <a:avLst/>
          </a:prstGeom>
          <a:solidFill>
            <a:srgbClr val="C2E3D3"/>
          </a:solidFill>
          <a:ln w="6">
            <a:solidFill>
              <a:srgbClr val="C2E3D3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endParaRPr lang="en-GB"/>
          </a:p>
        </p:txBody>
      </p:sp>
      <p:sp>
        <p:nvSpPr>
          <p:cNvPr id="23612" name="Rectangle 76"/>
          <p:cNvSpPr>
            <a:spLocks noChangeArrowheads="1"/>
          </p:cNvSpPr>
          <p:nvPr/>
        </p:nvSpPr>
        <p:spPr bwMode="auto">
          <a:xfrm>
            <a:off x="4600575" y="3063875"/>
            <a:ext cx="92075" cy="1924050"/>
          </a:xfrm>
          <a:prstGeom prst="rect">
            <a:avLst/>
          </a:prstGeom>
          <a:noFill/>
          <a:ln w="6">
            <a:solidFill>
              <a:srgbClr val="3D6652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endParaRPr lang="en-GB"/>
          </a:p>
        </p:txBody>
      </p:sp>
      <p:sp>
        <p:nvSpPr>
          <p:cNvPr id="23613" name="Line 77"/>
          <p:cNvSpPr>
            <a:spLocks noChangeShapeType="1"/>
          </p:cNvSpPr>
          <p:nvPr/>
        </p:nvSpPr>
        <p:spPr bwMode="auto">
          <a:xfrm>
            <a:off x="3436938" y="3008313"/>
            <a:ext cx="63500" cy="36512"/>
          </a:xfrm>
          <a:prstGeom prst="line">
            <a:avLst/>
          </a:prstGeom>
          <a:noFill/>
          <a:ln w="12">
            <a:solidFill>
              <a:srgbClr val="42424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14" name="Line 78"/>
          <p:cNvSpPr>
            <a:spLocks noChangeShapeType="1"/>
          </p:cNvSpPr>
          <p:nvPr/>
        </p:nvSpPr>
        <p:spPr bwMode="auto">
          <a:xfrm flipH="1">
            <a:off x="3436938" y="3044825"/>
            <a:ext cx="63500" cy="36513"/>
          </a:xfrm>
          <a:prstGeom prst="line">
            <a:avLst/>
          </a:prstGeom>
          <a:noFill/>
          <a:ln w="12">
            <a:solidFill>
              <a:srgbClr val="42424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15" name="Line 79"/>
          <p:cNvSpPr>
            <a:spLocks noChangeShapeType="1"/>
          </p:cNvSpPr>
          <p:nvPr/>
        </p:nvSpPr>
        <p:spPr bwMode="auto">
          <a:xfrm flipH="1">
            <a:off x="2438400" y="3044825"/>
            <a:ext cx="1062038" cy="1588"/>
          </a:xfrm>
          <a:prstGeom prst="line">
            <a:avLst/>
          </a:prstGeom>
          <a:noFill/>
          <a:ln w="12">
            <a:solidFill>
              <a:srgbClr val="424242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16" name="Rectangle 80"/>
          <p:cNvSpPr>
            <a:spLocks noChangeArrowheads="1"/>
          </p:cNvSpPr>
          <p:nvPr/>
        </p:nvSpPr>
        <p:spPr bwMode="auto">
          <a:xfrm>
            <a:off x="2851150" y="2889250"/>
            <a:ext cx="476250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</a:rPr>
              <a:t>tx_data</a:t>
            </a:r>
            <a:endParaRPr lang="en-US" sz="1800"/>
          </a:p>
        </p:txBody>
      </p:sp>
      <p:sp>
        <p:nvSpPr>
          <p:cNvPr id="23617" name="Rectangle 81"/>
          <p:cNvSpPr>
            <a:spLocks noChangeArrowheads="1"/>
          </p:cNvSpPr>
          <p:nvPr/>
        </p:nvSpPr>
        <p:spPr bwMode="auto">
          <a:xfrm>
            <a:off x="2732088" y="2889250"/>
            <a:ext cx="201612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</a:rPr>
              <a:t>5: </a:t>
            </a:r>
            <a:endParaRPr lang="en-US" sz="1800"/>
          </a:p>
        </p:txBody>
      </p:sp>
      <p:sp>
        <p:nvSpPr>
          <p:cNvPr id="23618" name="Freeform 82"/>
          <p:cNvSpPr>
            <a:spLocks/>
          </p:cNvSpPr>
          <p:nvPr/>
        </p:nvSpPr>
        <p:spPr bwMode="auto">
          <a:xfrm>
            <a:off x="3446463" y="2386013"/>
            <a:ext cx="63500" cy="73025"/>
          </a:xfrm>
          <a:custGeom>
            <a:avLst/>
            <a:gdLst>
              <a:gd name="T0" fmla="*/ 0 w 40"/>
              <a:gd name="T1" fmla="*/ 0 h 46"/>
              <a:gd name="T2" fmla="*/ 63500 w 40"/>
              <a:gd name="T3" fmla="*/ 36513 h 46"/>
              <a:gd name="T4" fmla="*/ 0 w 40"/>
              <a:gd name="T5" fmla="*/ 73025 h 46"/>
              <a:gd name="T6" fmla="*/ 0 w 40"/>
              <a:gd name="T7" fmla="*/ 0 h 46"/>
              <a:gd name="T8" fmla="*/ 0 60000 65536"/>
              <a:gd name="T9" fmla="*/ 0 60000 65536"/>
              <a:gd name="T10" fmla="*/ 0 60000 65536"/>
              <a:gd name="T11" fmla="*/ 0 60000 65536"/>
              <a:gd name="T12" fmla="*/ 0 w 40"/>
              <a:gd name="T13" fmla="*/ 0 h 46"/>
              <a:gd name="T14" fmla="*/ 40 w 40"/>
              <a:gd name="T15" fmla="*/ 46 h 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" h="46">
                <a:moveTo>
                  <a:pt x="0" y="0"/>
                </a:moveTo>
                <a:lnTo>
                  <a:pt x="40" y="23"/>
                </a:lnTo>
                <a:lnTo>
                  <a:pt x="0" y="46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  <a:ln w="6">
            <a:solidFill>
              <a:srgbClr val="42424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19" name="Freeform 83"/>
          <p:cNvSpPr>
            <a:spLocks/>
          </p:cNvSpPr>
          <p:nvPr/>
        </p:nvSpPr>
        <p:spPr bwMode="auto">
          <a:xfrm>
            <a:off x="3446463" y="2386013"/>
            <a:ext cx="63500" cy="73025"/>
          </a:xfrm>
          <a:custGeom>
            <a:avLst/>
            <a:gdLst>
              <a:gd name="T0" fmla="*/ 0 w 40"/>
              <a:gd name="T1" fmla="*/ 0 h 46"/>
              <a:gd name="T2" fmla="*/ 63500 w 40"/>
              <a:gd name="T3" fmla="*/ 36513 h 46"/>
              <a:gd name="T4" fmla="*/ 0 w 40"/>
              <a:gd name="T5" fmla="*/ 73025 h 46"/>
              <a:gd name="T6" fmla="*/ 0 w 40"/>
              <a:gd name="T7" fmla="*/ 0 h 46"/>
              <a:gd name="T8" fmla="*/ 0 60000 65536"/>
              <a:gd name="T9" fmla="*/ 0 60000 65536"/>
              <a:gd name="T10" fmla="*/ 0 60000 65536"/>
              <a:gd name="T11" fmla="*/ 0 60000 65536"/>
              <a:gd name="T12" fmla="*/ 0 w 40"/>
              <a:gd name="T13" fmla="*/ 0 h 46"/>
              <a:gd name="T14" fmla="*/ 40 w 40"/>
              <a:gd name="T15" fmla="*/ 46 h 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" h="46">
                <a:moveTo>
                  <a:pt x="0" y="0"/>
                </a:moveTo>
                <a:lnTo>
                  <a:pt x="40" y="23"/>
                </a:lnTo>
                <a:lnTo>
                  <a:pt x="0" y="46"/>
                </a:lnTo>
                <a:lnTo>
                  <a:pt x="0" y="0"/>
                </a:lnTo>
              </a:path>
            </a:pathLst>
          </a:custGeom>
          <a:noFill/>
          <a:ln w="6">
            <a:solidFill>
              <a:srgbClr val="42424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20" name="Line 84"/>
          <p:cNvSpPr>
            <a:spLocks noChangeShapeType="1"/>
          </p:cNvSpPr>
          <p:nvPr/>
        </p:nvSpPr>
        <p:spPr bwMode="auto">
          <a:xfrm flipH="1">
            <a:off x="1209675" y="2422525"/>
            <a:ext cx="2300288" cy="1588"/>
          </a:xfrm>
          <a:prstGeom prst="line">
            <a:avLst/>
          </a:prstGeom>
          <a:noFill/>
          <a:ln w="6">
            <a:solidFill>
              <a:srgbClr val="42424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21" name="Rectangle 85"/>
          <p:cNvSpPr>
            <a:spLocks noChangeArrowheads="1"/>
          </p:cNvSpPr>
          <p:nvPr/>
        </p:nvSpPr>
        <p:spPr bwMode="auto">
          <a:xfrm>
            <a:off x="1411288" y="2293938"/>
            <a:ext cx="269945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</a:rPr>
              <a:t>set transmit TX_LENGTH words to </a:t>
            </a:r>
            <a:r>
              <a:rPr lang="en-US" sz="900" dirty="0" smtClean="0">
                <a:solidFill>
                  <a:srgbClr val="000000"/>
                </a:solidFill>
              </a:rPr>
              <a:t>HIBI_PE_DMA_1</a:t>
            </a:r>
            <a:endParaRPr lang="en-US" sz="1800" dirty="0"/>
          </a:p>
        </p:txBody>
      </p:sp>
      <p:sp>
        <p:nvSpPr>
          <p:cNvPr id="23622" name="Rectangle 86"/>
          <p:cNvSpPr>
            <a:spLocks noChangeArrowheads="1"/>
          </p:cNvSpPr>
          <p:nvPr/>
        </p:nvSpPr>
        <p:spPr bwMode="auto">
          <a:xfrm>
            <a:off x="1411288" y="2403475"/>
            <a:ext cx="1831975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</a:rPr>
              <a:t>set transmit address on avalon</a:t>
            </a:r>
            <a:endParaRPr lang="en-US" sz="1800"/>
          </a:p>
        </p:txBody>
      </p:sp>
      <p:sp>
        <p:nvSpPr>
          <p:cNvPr id="23623" name="Rectangle 87"/>
          <p:cNvSpPr>
            <a:spLocks noChangeArrowheads="1"/>
          </p:cNvSpPr>
          <p:nvPr/>
        </p:nvSpPr>
        <p:spPr bwMode="auto">
          <a:xfrm>
            <a:off x="1292225" y="2293938"/>
            <a:ext cx="201613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</a:rPr>
              <a:t>3: </a:t>
            </a:r>
            <a:endParaRPr lang="en-US" sz="1800"/>
          </a:p>
        </p:txBody>
      </p:sp>
      <p:sp>
        <p:nvSpPr>
          <p:cNvPr id="23624" name="Freeform 88"/>
          <p:cNvSpPr>
            <a:spLocks/>
          </p:cNvSpPr>
          <p:nvPr/>
        </p:nvSpPr>
        <p:spPr bwMode="auto">
          <a:xfrm>
            <a:off x="2263775" y="1579563"/>
            <a:ext cx="65088" cy="73025"/>
          </a:xfrm>
          <a:custGeom>
            <a:avLst/>
            <a:gdLst>
              <a:gd name="T0" fmla="*/ 0 w 41"/>
              <a:gd name="T1" fmla="*/ 0 h 46"/>
              <a:gd name="T2" fmla="*/ 65088 w 41"/>
              <a:gd name="T3" fmla="*/ 36513 h 46"/>
              <a:gd name="T4" fmla="*/ 0 w 41"/>
              <a:gd name="T5" fmla="*/ 73025 h 46"/>
              <a:gd name="T6" fmla="*/ 0 w 41"/>
              <a:gd name="T7" fmla="*/ 0 h 46"/>
              <a:gd name="T8" fmla="*/ 0 60000 65536"/>
              <a:gd name="T9" fmla="*/ 0 60000 65536"/>
              <a:gd name="T10" fmla="*/ 0 60000 65536"/>
              <a:gd name="T11" fmla="*/ 0 60000 65536"/>
              <a:gd name="T12" fmla="*/ 0 w 41"/>
              <a:gd name="T13" fmla="*/ 0 h 46"/>
              <a:gd name="T14" fmla="*/ 41 w 41"/>
              <a:gd name="T15" fmla="*/ 46 h 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1" h="46">
                <a:moveTo>
                  <a:pt x="0" y="0"/>
                </a:moveTo>
                <a:lnTo>
                  <a:pt x="41" y="23"/>
                </a:lnTo>
                <a:lnTo>
                  <a:pt x="0" y="46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  <a:ln w="12">
            <a:solidFill>
              <a:srgbClr val="42424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25" name="Freeform 89"/>
          <p:cNvSpPr>
            <a:spLocks/>
          </p:cNvSpPr>
          <p:nvPr/>
        </p:nvSpPr>
        <p:spPr bwMode="auto">
          <a:xfrm>
            <a:off x="2263775" y="1579563"/>
            <a:ext cx="65088" cy="73025"/>
          </a:xfrm>
          <a:custGeom>
            <a:avLst/>
            <a:gdLst>
              <a:gd name="T0" fmla="*/ 0 w 41"/>
              <a:gd name="T1" fmla="*/ 0 h 46"/>
              <a:gd name="T2" fmla="*/ 65088 w 41"/>
              <a:gd name="T3" fmla="*/ 36513 h 46"/>
              <a:gd name="T4" fmla="*/ 0 w 41"/>
              <a:gd name="T5" fmla="*/ 73025 h 46"/>
              <a:gd name="T6" fmla="*/ 0 w 41"/>
              <a:gd name="T7" fmla="*/ 0 h 46"/>
              <a:gd name="T8" fmla="*/ 0 60000 65536"/>
              <a:gd name="T9" fmla="*/ 0 60000 65536"/>
              <a:gd name="T10" fmla="*/ 0 60000 65536"/>
              <a:gd name="T11" fmla="*/ 0 60000 65536"/>
              <a:gd name="T12" fmla="*/ 0 w 41"/>
              <a:gd name="T13" fmla="*/ 0 h 46"/>
              <a:gd name="T14" fmla="*/ 41 w 41"/>
              <a:gd name="T15" fmla="*/ 46 h 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1" h="46">
                <a:moveTo>
                  <a:pt x="0" y="0"/>
                </a:moveTo>
                <a:lnTo>
                  <a:pt x="41" y="23"/>
                </a:lnTo>
                <a:lnTo>
                  <a:pt x="0" y="46"/>
                </a:lnTo>
                <a:lnTo>
                  <a:pt x="0" y="0"/>
                </a:lnTo>
              </a:path>
            </a:pathLst>
          </a:custGeom>
          <a:noFill/>
          <a:ln w="12">
            <a:solidFill>
              <a:srgbClr val="42424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26" name="Line 90"/>
          <p:cNvSpPr>
            <a:spLocks noChangeShapeType="1"/>
          </p:cNvSpPr>
          <p:nvPr/>
        </p:nvSpPr>
        <p:spPr bwMode="auto">
          <a:xfrm flipH="1">
            <a:off x="1219200" y="1616075"/>
            <a:ext cx="1109663" cy="1588"/>
          </a:xfrm>
          <a:prstGeom prst="line">
            <a:avLst/>
          </a:prstGeom>
          <a:noFill/>
          <a:ln w="12">
            <a:solidFill>
              <a:srgbClr val="42424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27" name="Rectangle 91"/>
          <p:cNvSpPr>
            <a:spLocks noChangeArrowheads="1"/>
          </p:cNvSpPr>
          <p:nvPr/>
        </p:nvSpPr>
        <p:spPr bwMode="auto">
          <a:xfrm>
            <a:off x="1649413" y="1460500"/>
            <a:ext cx="476250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</a:rPr>
              <a:t>tx_data</a:t>
            </a:r>
            <a:endParaRPr lang="en-US" sz="1800"/>
          </a:p>
        </p:txBody>
      </p:sp>
      <p:sp>
        <p:nvSpPr>
          <p:cNvPr id="23628" name="Rectangle 92"/>
          <p:cNvSpPr>
            <a:spLocks noChangeArrowheads="1"/>
          </p:cNvSpPr>
          <p:nvPr/>
        </p:nvSpPr>
        <p:spPr bwMode="auto">
          <a:xfrm>
            <a:off x="1530350" y="1460500"/>
            <a:ext cx="201613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</a:rPr>
              <a:t>1: </a:t>
            </a:r>
            <a:endParaRPr lang="en-US" sz="1800"/>
          </a:p>
        </p:txBody>
      </p:sp>
      <p:sp>
        <p:nvSpPr>
          <p:cNvPr id="23629" name="Freeform 93"/>
          <p:cNvSpPr>
            <a:spLocks/>
          </p:cNvSpPr>
          <p:nvPr/>
        </p:nvSpPr>
        <p:spPr bwMode="auto">
          <a:xfrm>
            <a:off x="5718175" y="2101850"/>
            <a:ext cx="65088" cy="73025"/>
          </a:xfrm>
          <a:custGeom>
            <a:avLst/>
            <a:gdLst>
              <a:gd name="T0" fmla="*/ 65088 w 41"/>
              <a:gd name="T1" fmla="*/ 73025 h 46"/>
              <a:gd name="T2" fmla="*/ 0 w 41"/>
              <a:gd name="T3" fmla="*/ 36513 h 46"/>
              <a:gd name="T4" fmla="*/ 65088 w 41"/>
              <a:gd name="T5" fmla="*/ 0 h 46"/>
              <a:gd name="T6" fmla="*/ 65088 w 41"/>
              <a:gd name="T7" fmla="*/ 73025 h 46"/>
              <a:gd name="T8" fmla="*/ 0 60000 65536"/>
              <a:gd name="T9" fmla="*/ 0 60000 65536"/>
              <a:gd name="T10" fmla="*/ 0 60000 65536"/>
              <a:gd name="T11" fmla="*/ 0 60000 65536"/>
              <a:gd name="T12" fmla="*/ 0 w 41"/>
              <a:gd name="T13" fmla="*/ 0 h 46"/>
              <a:gd name="T14" fmla="*/ 41 w 41"/>
              <a:gd name="T15" fmla="*/ 46 h 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1" h="46">
                <a:moveTo>
                  <a:pt x="41" y="46"/>
                </a:moveTo>
                <a:lnTo>
                  <a:pt x="0" y="23"/>
                </a:lnTo>
                <a:lnTo>
                  <a:pt x="41" y="0"/>
                </a:lnTo>
                <a:lnTo>
                  <a:pt x="41" y="46"/>
                </a:lnTo>
                <a:close/>
              </a:path>
            </a:pathLst>
          </a:custGeom>
          <a:solidFill>
            <a:srgbClr val="424242"/>
          </a:solidFill>
          <a:ln w="6">
            <a:solidFill>
              <a:srgbClr val="42424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30" name="Freeform 94"/>
          <p:cNvSpPr>
            <a:spLocks/>
          </p:cNvSpPr>
          <p:nvPr/>
        </p:nvSpPr>
        <p:spPr bwMode="auto">
          <a:xfrm>
            <a:off x="5718175" y="2101850"/>
            <a:ext cx="65088" cy="73025"/>
          </a:xfrm>
          <a:custGeom>
            <a:avLst/>
            <a:gdLst>
              <a:gd name="T0" fmla="*/ 65088 w 41"/>
              <a:gd name="T1" fmla="*/ 73025 h 46"/>
              <a:gd name="T2" fmla="*/ 0 w 41"/>
              <a:gd name="T3" fmla="*/ 36513 h 46"/>
              <a:gd name="T4" fmla="*/ 65088 w 41"/>
              <a:gd name="T5" fmla="*/ 0 h 46"/>
              <a:gd name="T6" fmla="*/ 65088 w 41"/>
              <a:gd name="T7" fmla="*/ 73025 h 46"/>
              <a:gd name="T8" fmla="*/ 0 60000 65536"/>
              <a:gd name="T9" fmla="*/ 0 60000 65536"/>
              <a:gd name="T10" fmla="*/ 0 60000 65536"/>
              <a:gd name="T11" fmla="*/ 0 60000 65536"/>
              <a:gd name="T12" fmla="*/ 0 w 41"/>
              <a:gd name="T13" fmla="*/ 0 h 46"/>
              <a:gd name="T14" fmla="*/ 41 w 41"/>
              <a:gd name="T15" fmla="*/ 46 h 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1" h="46">
                <a:moveTo>
                  <a:pt x="41" y="46"/>
                </a:moveTo>
                <a:lnTo>
                  <a:pt x="0" y="23"/>
                </a:lnTo>
                <a:lnTo>
                  <a:pt x="41" y="0"/>
                </a:lnTo>
                <a:lnTo>
                  <a:pt x="41" y="46"/>
                </a:lnTo>
              </a:path>
            </a:pathLst>
          </a:custGeom>
          <a:noFill/>
          <a:ln w="6">
            <a:solidFill>
              <a:srgbClr val="42424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31" name="Line 95"/>
          <p:cNvSpPr>
            <a:spLocks noChangeShapeType="1"/>
          </p:cNvSpPr>
          <p:nvPr/>
        </p:nvSpPr>
        <p:spPr bwMode="auto">
          <a:xfrm>
            <a:off x="5718175" y="2138363"/>
            <a:ext cx="2200275" cy="1587"/>
          </a:xfrm>
          <a:prstGeom prst="line">
            <a:avLst/>
          </a:prstGeom>
          <a:noFill/>
          <a:ln w="6">
            <a:solidFill>
              <a:srgbClr val="42424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32" name="Rectangle 96"/>
          <p:cNvSpPr>
            <a:spLocks noChangeArrowheads="1"/>
          </p:cNvSpPr>
          <p:nvPr/>
        </p:nvSpPr>
        <p:spPr bwMode="auto">
          <a:xfrm>
            <a:off x="5883275" y="2009775"/>
            <a:ext cx="279563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</a:rPr>
              <a:t>set receive TX_LENGTH words from </a:t>
            </a:r>
            <a:r>
              <a:rPr lang="en-US" sz="900" dirty="0" smtClean="0">
                <a:solidFill>
                  <a:srgbClr val="000000"/>
                </a:solidFill>
              </a:rPr>
              <a:t>HIBI_PE_DMA_0</a:t>
            </a:r>
            <a:endParaRPr lang="en-US" sz="1800" dirty="0"/>
          </a:p>
        </p:txBody>
      </p:sp>
      <p:sp>
        <p:nvSpPr>
          <p:cNvPr id="23633" name="Rectangle 97"/>
          <p:cNvSpPr>
            <a:spLocks noChangeArrowheads="1"/>
          </p:cNvSpPr>
          <p:nvPr/>
        </p:nvSpPr>
        <p:spPr bwMode="auto">
          <a:xfrm>
            <a:off x="5883275" y="2119313"/>
            <a:ext cx="1831975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</a:rPr>
              <a:t>set receive address on avalon </a:t>
            </a:r>
            <a:endParaRPr lang="en-US" sz="1800"/>
          </a:p>
        </p:txBody>
      </p:sp>
      <p:sp>
        <p:nvSpPr>
          <p:cNvPr id="23634" name="Rectangle 98"/>
          <p:cNvSpPr>
            <a:spLocks noChangeArrowheads="1"/>
          </p:cNvSpPr>
          <p:nvPr/>
        </p:nvSpPr>
        <p:spPr bwMode="auto">
          <a:xfrm>
            <a:off x="5764213" y="2009775"/>
            <a:ext cx="201612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</a:rPr>
              <a:t>2: </a:t>
            </a:r>
            <a:endParaRPr lang="en-US" sz="1800"/>
          </a:p>
        </p:txBody>
      </p:sp>
      <p:sp>
        <p:nvSpPr>
          <p:cNvPr id="23635" name="Freeform 99"/>
          <p:cNvSpPr>
            <a:spLocks/>
          </p:cNvSpPr>
          <p:nvPr/>
        </p:nvSpPr>
        <p:spPr bwMode="auto">
          <a:xfrm>
            <a:off x="6791325" y="3841750"/>
            <a:ext cx="63500" cy="73025"/>
          </a:xfrm>
          <a:custGeom>
            <a:avLst/>
            <a:gdLst>
              <a:gd name="T0" fmla="*/ 63500 w 40"/>
              <a:gd name="T1" fmla="*/ 73025 h 46"/>
              <a:gd name="T2" fmla="*/ 0 w 40"/>
              <a:gd name="T3" fmla="*/ 36513 h 46"/>
              <a:gd name="T4" fmla="*/ 63500 w 40"/>
              <a:gd name="T5" fmla="*/ 0 h 46"/>
              <a:gd name="T6" fmla="*/ 63500 w 40"/>
              <a:gd name="T7" fmla="*/ 73025 h 46"/>
              <a:gd name="T8" fmla="*/ 0 60000 65536"/>
              <a:gd name="T9" fmla="*/ 0 60000 65536"/>
              <a:gd name="T10" fmla="*/ 0 60000 65536"/>
              <a:gd name="T11" fmla="*/ 0 60000 65536"/>
              <a:gd name="T12" fmla="*/ 0 w 40"/>
              <a:gd name="T13" fmla="*/ 0 h 46"/>
              <a:gd name="T14" fmla="*/ 40 w 40"/>
              <a:gd name="T15" fmla="*/ 46 h 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" h="46">
                <a:moveTo>
                  <a:pt x="40" y="46"/>
                </a:moveTo>
                <a:lnTo>
                  <a:pt x="0" y="23"/>
                </a:lnTo>
                <a:lnTo>
                  <a:pt x="40" y="0"/>
                </a:lnTo>
                <a:lnTo>
                  <a:pt x="40" y="46"/>
                </a:lnTo>
                <a:close/>
              </a:path>
            </a:pathLst>
          </a:custGeom>
          <a:solidFill>
            <a:srgbClr val="424242"/>
          </a:solidFill>
          <a:ln w="6">
            <a:solidFill>
              <a:srgbClr val="42424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36" name="Freeform 100"/>
          <p:cNvSpPr>
            <a:spLocks/>
          </p:cNvSpPr>
          <p:nvPr/>
        </p:nvSpPr>
        <p:spPr bwMode="auto">
          <a:xfrm>
            <a:off x="6791325" y="3841750"/>
            <a:ext cx="63500" cy="73025"/>
          </a:xfrm>
          <a:custGeom>
            <a:avLst/>
            <a:gdLst>
              <a:gd name="T0" fmla="*/ 63500 w 40"/>
              <a:gd name="T1" fmla="*/ 73025 h 46"/>
              <a:gd name="T2" fmla="*/ 0 w 40"/>
              <a:gd name="T3" fmla="*/ 36513 h 46"/>
              <a:gd name="T4" fmla="*/ 63500 w 40"/>
              <a:gd name="T5" fmla="*/ 0 h 46"/>
              <a:gd name="T6" fmla="*/ 63500 w 40"/>
              <a:gd name="T7" fmla="*/ 73025 h 46"/>
              <a:gd name="T8" fmla="*/ 0 60000 65536"/>
              <a:gd name="T9" fmla="*/ 0 60000 65536"/>
              <a:gd name="T10" fmla="*/ 0 60000 65536"/>
              <a:gd name="T11" fmla="*/ 0 60000 65536"/>
              <a:gd name="T12" fmla="*/ 0 w 40"/>
              <a:gd name="T13" fmla="*/ 0 h 46"/>
              <a:gd name="T14" fmla="*/ 40 w 40"/>
              <a:gd name="T15" fmla="*/ 46 h 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" h="46">
                <a:moveTo>
                  <a:pt x="40" y="46"/>
                </a:moveTo>
                <a:lnTo>
                  <a:pt x="0" y="23"/>
                </a:lnTo>
                <a:lnTo>
                  <a:pt x="40" y="0"/>
                </a:lnTo>
                <a:lnTo>
                  <a:pt x="40" y="46"/>
                </a:lnTo>
              </a:path>
            </a:pathLst>
          </a:custGeom>
          <a:noFill/>
          <a:ln w="6">
            <a:solidFill>
              <a:srgbClr val="42424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37" name="Line 101"/>
          <p:cNvSpPr>
            <a:spLocks noChangeShapeType="1"/>
          </p:cNvSpPr>
          <p:nvPr/>
        </p:nvSpPr>
        <p:spPr bwMode="auto">
          <a:xfrm>
            <a:off x="6791325" y="3878263"/>
            <a:ext cx="1127125" cy="1587"/>
          </a:xfrm>
          <a:prstGeom prst="line">
            <a:avLst/>
          </a:prstGeom>
          <a:noFill/>
          <a:ln w="6">
            <a:solidFill>
              <a:srgbClr val="42424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38" name="Rectangle 102"/>
          <p:cNvSpPr>
            <a:spLocks noChangeArrowheads="1"/>
          </p:cNvSpPr>
          <p:nvPr/>
        </p:nvSpPr>
        <p:spPr bwMode="auto">
          <a:xfrm>
            <a:off x="7065963" y="3722688"/>
            <a:ext cx="614362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</a:rPr>
              <a:t>read from</a:t>
            </a:r>
            <a:endParaRPr lang="en-US" sz="1800"/>
          </a:p>
        </p:txBody>
      </p:sp>
      <p:sp>
        <p:nvSpPr>
          <p:cNvPr id="23639" name="Rectangle 103"/>
          <p:cNvSpPr>
            <a:spLocks noChangeArrowheads="1"/>
          </p:cNvSpPr>
          <p:nvPr/>
        </p:nvSpPr>
        <p:spPr bwMode="auto">
          <a:xfrm>
            <a:off x="7065963" y="3832225"/>
            <a:ext cx="981075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</a:rPr>
              <a:t>receive address</a:t>
            </a:r>
            <a:endParaRPr lang="en-US" sz="1800"/>
          </a:p>
        </p:txBody>
      </p:sp>
      <p:sp>
        <p:nvSpPr>
          <p:cNvPr id="23640" name="Rectangle 104"/>
          <p:cNvSpPr>
            <a:spLocks noChangeArrowheads="1"/>
          </p:cNvSpPr>
          <p:nvPr/>
        </p:nvSpPr>
        <p:spPr bwMode="auto">
          <a:xfrm>
            <a:off x="6891338" y="3722688"/>
            <a:ext cx="274637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</a:rPr>
              <a:t>11: </a:t>
            </a:r>
            <a:endParaRPr lang="en-US" sz="1800"/>
          </a:p>
        </p:txBody>
      </p:sp>
      <p:sp>
        <p:nvSpPr>
          <p:cNvPr id="23641" name="Line 105"/>
          <p:cNvSpPr>
            <a:spLocks noChangeShapeType="1"/>
          </p:cNvSpPr>
          <p:nvPr/>
        </p:nvSpPr>
        <p:spPr bwMode="auto">
          <a:xfrm flipH="1" flipV="1">
            <a:off x="5718175" y="3548063"/>
            <a:ext cx="65088" cy="38100"/>
          </a:xfrm>
          <a:prstGeom prst="line">
            <a:avLst/>
          </a:prstGeom>
          <a:noFill/>
          <a:ln w="6">
            <a:solidFill>
              <a:srgbClr val="42424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42" name="Line 106"/>
          <p:cNvSpPr>
            <a:spLocks noChangeShapeType="1"/>
          </p:cNvSpPr>
          <p:nvPr/>
        </p:nvSpPr>
        <p:spPr bwMode="auto">
          <a:xfrm flipV="1">
            <a:off x="5718175" y="3511550"/>
            <a:ext cx="65088" cy="36513"/>
          </a:xfrm>
          <a:prstGeom prst="line">
            <a:avLst/>
          </a:prstGeom>
          <a:noFill/>
          <a:ln w="6">
            <a:solidFill>
              <a:srgbClr val="42424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43" name="Line 107"/>
          <p:cNvSpPr>
            <a:spLocks noChangeShapeType="1"/>
          </p:cNvSpPr>
          <p:nvPr/>
        </p:nvSpPr>
        <p:spPr bwMode="auto">
          <a:xfrm>
            <a:off x="5718175" y="3548063"/>
            <a:ext cx="2200275" cy="1587"/>
          </a:xfrm>
          <a:prstGeom prst="line">
            <a:avLst/>
          </a:prstGeom>
          <a:noFill/>
          <a:ln w="6">
            <a:solidFill>
              <a:srgbClr val="424242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44" name="Rectangle 108"/>
          <p:cNvSpPr>
            <a:spLocks noChangeArrowheads="1"/>
          </p:cNvSpPr>
          <p:nvPr/>
        </p:nvSpPr>
        <p:spPr bwMode="auto">
          <a:xfrm>
            <a:off x="6589713" y="3402013"/>
            <a:ext cx="862012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</a:rPr>
              <a:t>clear interrupt</a:t>
            </a:r>
            <a:endParaRPr lang="en-US" sz="1800"/>
          </a:p>
        </p:txBody>
      </p:sp>
      <p:sp>
        <p:nvSpPr>
          <p:cNvPr id="23645" name="Rectangle 109"/>
          <p:cNvSpPr>
            <a:spLocks noChangeArrowheads="1"/>
          </p:cNvSpPr>
          <p:nvPr/>
        </p:nvSpPr>
        <p:spPr bwMode="auto">
          <a:xfrm>
            <a:off x="6415088" y="3402013"/>
            <a:ext cx="274637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</a:rPr>
              <a:t>10: </a:t>
            </a:r>
            <a:endParaRPr lang="en-US" sz="1800"/>
          </a:p>
        </p:txBody>
      </p:sp>
      <p:sp>
        <p:nvSpPr>
          <p:cNvPr id="23646" name="Line 110"/>
          <p:cNvSpPr>
            <a:spLocks noChangeShapeType="1"/>
          </p:cNvSpPr>
          <p:nvPr/>
        </p:nvSpPr>
        <p:spPr bwMode="auto">
          <a:xfrm>
            <a:off x="7845425" y="4125913"/>
            <a:ext cx="63500" cy="36512"/>
          </a:xfrm>
          <a:prstGeom prst="line">
            <a:avLst/>
          </a:prstGeom>
          <a:noFill/>
          <a:ln w="12">
            <a:solidFill>
              <a:srgbClr val="42424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47" name="Line 111"/>
          <p:cNvSpPr>
            <a:spLocks noChangeShapeType="1"/>
          </p:cNvSpPr>
          <p:nvPr/>
        </p:nvSpPr>
        <p:spPr bwMode="auto">
          <a:xfrm flipH="1">
            <a:off x="7845425" y="4162425"/>
            <a:ext cx="63500" cy="36513"/>
          </a:xfrm>
          <a:prstGeom prst="line">
            <a:avLst/>
          </a:prstGeom>
          <a:noFill/>
          <a:ln w="12">
            <a:solidFill>
              <a:srgbClr val="42424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48" name="Line 112"/>
          <p:cNvSpPr>
            <a:spLocks noChangeShapeType="1"/>
          </p:cNvSpPr>
          <p:nvPr/>
        </p:nvSpPr>
        <p:spPr bwMode="auto">
          <a:xfrm flipH="1">
            <a:off x="6800850" y="4162425"/>
            <a:ext cx="1108075" cy="1588"/>
          </a:xfrm>
          <a:prstGeom prst="line">
            <a:avLst/>
          </a:prstGeom>
          <a:noFill/>
          <a:ln w="12">
            <a:solidFill>
              <a:srgbClr val="424242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49" name="Rectangle 113"/>
          <p:cNvSpPr>
            <a:spLocks noChangeArrowheads="1"/>
          </p:cNvSpPr>
          <p:nvPr/>
        </p:nvSpPr>
        <p:spPr bwMode="auto">
          <a:xfrm>
            <a:off x="7258050" y="4006850"/>
            <a:ext cx="476250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</a:rPr>
              <a:t>tx_data</a:t>
            </a:r>
            <a:endParaRPr lang="en-US" sz="1800"/>
          </a:p>
        </p:txBody>
      </p:sp>
      <p:sp>
        <p:nvSpPr>
          <p:cNvPr id="23650" name="Rectangle 114"/>
          <p:cNvSpPr>
            <a:spLocks noChangeArrowheads="1"/>
          </p:cNvSpPr>
          <p:nvPr/>
        </p:nvSpPr>
        <p:spPr bwMode="auto">
          <a:xfrm>
            <a:off x="7083425" y="4006850"/>
            <a:ext cx="274638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</a:rPr>
              <a:t>12: </a:t>
            </a:r>
            <a:endParaRPr lang="en-US" sz="1800"/>
          </a:p>
        </p:txBody>
      </p:sp>
      <p:sp>
        <p:nvSpPr>
          <p:cNvPr id="23651" name="Freeform 115"/>
          <p:cNvSpPr>
            <a:spLocks/>
          </p:cNvSpPr>
          <p:nvPr/>
        </p:nvSpPr>
        <p:spPr bwMode="auto">
          <a:xfrm>
            <a:off x="6626225" y="3100388"/>
            <a:ext cx="63500" cy="73025"/>
          </a:xfrm>
          <a:custGeom>
            <a:avLst/>
            <a:gdLst>
              <a:gd name="T0" fmla="*/ 0 w 40"/>
              <a:gd name="T1" fmla="*/ 0 h 46"/>
              <a:gd name="T2" fmla="*/ 63500 w 40"/>
              <a:gd name="T3" fmla="*/ 36513 h 46"/>
              <a:gd name="T4" fmla="*/ 0 w 40"/>
              <a:gd name="T5" fmla="*/ 73025 h 46"/>
              <a:gd name="T6" fmla="*/ 0 w 40"/>
              <a:gd name="T7" fmla="*/ 0 h 46"/>
              <a:gd name="T8" fmla="*/ 0 60000 65536"/>
              <a:gd name="T9" fmla="*/ 0 60000 65536"/>
              <a:gd name="T10" fmla="*/ 0 60000 65536"/>
              <a:gd name="T11" fmla="*/ 0 60000 65536"/>
              <a:gd name="T12" fmla="*/ 0 w 40"/>
              <a:gd name="T13" fmla="*/ 0 h 46"/>
              <a:gd name="T14" fmla="*/ 40 w 40"/>
              <a:gd name="T15" fmla="*/ 46 h 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" h="46">
                <a:moveTo>
                  <a:pt x="0" y="0"/>
                </a:moveTo>
                <a:lnTo>
                  <a:pt x="40" y="23"/>
                </a:lnTo>
                <a:lnTo>
                  <a:pt x="0" y="46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  <a:ln w="12">
            <a:solidFill>
              <a:srgbClr val="42424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52" name="Freeform 116"/>
          <p:cNvSpPr>
            <a:spLocks/>
          </p:cNvSpPr>
          <p:nvPr/>
        </p:nvSpPr>
        <p:spPr bwMode="auto">
          <a:xfrm>
            <a:off x="6626225" y="3100388"/>
            <a:ext cx="63500" cy="73025"/>
          </a:xfrm>
          <a:custGeom>
            <a:avLst/>
            <a:gdLst>
              <a:gd name="T0" fmla="*/ 0 w 40"/>
              <a:gd name="T1" fmla="*/ 0 h 46"/>
              <a:gd name="T2" fmla="*/ 63500 w 40"/>
              <a:gd name="T3" fmla="*/ 36513 h 46"/>
              <a:gd name="T4" fmla="*/ 0 w 40"/>
              <a:gd name="T5" fmla="*/ 73025 h 46"/>
              <a:gd name="T6" fmla="*/ 0 w 40"/>
              <a:gd name="T7" fmla="*/ 0 h 46"/>
              <a:gd name="T8" fmla="*/ 0 60000 65536"/>
              <a:gd name="T9" fmla="*/ 0 60000 65536"/>
              <a:gd name="T10" fmla="*/ 0 60000 65536"/>
              <a:gd name="T11" fmla="*/ 0 60000 65536"/>
              <a:gd name="T12" fmla="*/ 0 w 40"/>
              <a:gd name="T13" fmla="*/ 0 h 46"/>
              <a:gd name="T14" fmla="*/ 40 w 40"/>
              <a:gd name="T15" fmla="*/ 46 h 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" h="46">
                <a:moveTo>
                  <a:pt x="0" y="0"/>
                </a:moveTo>
                <a:lnTo>
                  <a:pt x="40" y="23"/>
                </a:lnTo>
                <a:lnTo>
                  <a:pt x="0" y="46"/>
                </a:lnTo>
                <a:lnTo>
                  <a:pt x="0" y="0"/>
                </a:lnTo>
              </a:path>
            </a:pathLst>
          </a:custGeom>
          <a:noFill/>
          <a:ln w="12">
            <a:solidFill>
              <a:srgbClr val="42424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53" name="Line 117"/>
          <p:cNvSpPr>
            <a:spLocks noChangeShapeType="1"/>
          </p:cNvSpPr>
          <p:nvPr/>
        </p:nvSpPr>
        <p:spPr bwMode="auto">
          <a:xfrm flipH="1">
            <a:off x="5727700" y="3136900"/>
            <a:ext cx="962025" cy="1588"/>
          </a:xfrm>
          <a:prstGeom prst="line">
            <a:avLst/>
          </a:prstGeom>
          <a:noFill/>
          <a:ln w="12">
            <a:solidFill>
              <a:srgbClr val="42424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54" name="Rectangle 118"/>
          <p:cNvSpPr>
            <a:spLocks noChangeArrowheads="1"/>
          </p:cNvSpPr>
          <p:nvPr/>
        </p:nvSpPr>
        <p:spPr bwMode="auto">
          <a:xfrm>
            <a:off x="6084888" y="2981325"/>
            <a:ext cx="476250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</a:rPr>
              <a:t>tx_data</a:t>
            </a:r>
            <a:endParaRPr lang="en-US" sz="1800"/>
          </a:p>
        </p:txBody>
      </p:sp>
      <p:sp>
        <p:nvSpPr>
          <p:cNvPr id="23655" name="Rectangle 119"/>
          <p:cNvSpPr>
            <a:spLocks noChangeArrowheads="1"/>
          </p:cNvSpPr>
          <p:nvPr/>
        </p:nvSpPr>
        <p:spPr bwMode="auto">
          <a:xfrm>
            <a:off x="5965825" y="2981325"/>
            <a:ext cx="201613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</a:rPr>
              <a:t>8: </a:t>
            </a:r>
            <a:endParaRPr lang="en-US" sz="1800"/>
          </a:p>
        </p:txBody>
      </p:sp>
      <p:sp>
        <p:nvSpPr>
          <p:cNvPr id="23656" name="Freeform 120"/>
          <p:cNvSpPr>
            <a:spLocks/>
          </p:cNvSpPr>
          <p:nvPr/>
        </p:nvSpPr>
        <p:spPr bwMode="auto">
          <a:xfrm>
            <a:off x="7853363" y="3346450"/>
            <a:ext cx="65087" cy="74613"/>
          </a:xfrm>
          <a:custGeom>
            <a:avLst/>
            <a:gdLst>
              <a:gd name="T0" fmla="*/ 0 w 41"/>
              <a:gd name="T1" fmla="*/ 0 h 47"/>
              <a:gd name="T2" fmla="*/ 65087 w 41"/>
              <a:gd name="T3" fmla="*/ 38100 h 47"/>
              <a:gd name="T4" fmla="*/ 0 w 41"/>
              <a:gd name="T5" fmla="*/ 74613 h 47"/>
              <a:gd name="T6" fmla="*/ 0 w 41"/>
              <a:gd name="T7" fmla="*/ 0 h 47"/>
              <a:gd name="T8" fmla="*/ 0 60000 65536"/>
              <a:gd name="T9" fmla="*/ 0 60000 65536"/>
              <a:gd name="T10" fmla="*/ 0 60000 65536"/>
              <a:gd name="T11" fmla="*/ 0 60000 65536"/>
              <a:gd name="T12" fmla="*/ 0 w 41"/>
              <a:gd name="T13" fmla="*/ 0 h 47"/>
              <a:gd name="T14" fmla="*/ 41 w 41"/>
              <a:gd name="T15" fmla="*/ 47 h 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1" h="47">
                <a:moveTo>
                  <a:pt x="0" y="0"/>
                </a:moveTo>
                <a:lnTo>
                  <a:pt x="41" y="24"/>
                </a:lnTo>
                <a:lnTo>
                  <a:pt x="0" y="47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  <a:ln w="6">
            <a:solidFill>
              <a:srgbClr val="42424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57" name="Freeform 121"/>
          <p:cNvSpPr>
            <a:spLocks/>
          </p:cNvSpPr>
          <p:nvPr/>
        </p:nvSpPr>
        <p:spPr bwMode="auto">
          <a:xfrm>
            <a:off x="7853363" y="3346450"/>
            <a:ext cx="65087" cy="74613"/>
          </a:xfrm>
          <a:custGeom>
            <a:avLst/>
            <a:gdLst>
              <a:gd name="T0" fmla="*/ 0 w 41"/>
              <a:gd name="T1" fmla="*/ 0 h 47"/>
              <a:gd name="T2" fmla="*/ 65087 w 41"/>
              <a:gd name="T3" fmla="*/ 38100 h 47"/>
              <a:gd name="T4" fmla="*/ 0 w 41"/>
              <a:gd name="T5" fmla="*/ 74613 h 47"/>
              <a:gd name="T6" fmla="*/ 0 w 41"/>
              <a:gd name="T7" fmla="*/ 0 h 47"/>
              <a:gd name="T8" fmla="*/ 0 60000 65536"/>
              <a:gd name="T9" fmla="*/ 0 60000 65536"/>
              <a:gd name="T10" fmla="*/ 0 60000 65536"/>
              <a:gd name="T11" fmla="*/ 0 60000 65536"/>
              <a:gd name="T12" fmla="*/ 0 w 41"/>
              <a:gd name="T13" fmla="*/ 0 h 47"/>
              <a:gd name="T14" fmla="*/ 41 w 41"/>
              <a:gd name="T15" fmla="*/ 47 h 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1" h="47">
                <a:moveTo>
                  <a:pt x="0" y="0"/>
                </a:moveTo>
                <a:lnTo>
                  <a:pt x="41" y="24"/>
                </a:lnTo>
                <a:lnTo>
                  <a:pt x="0" y="47"/>
                </a:lnTo>
                <a:lnTo>
                  <a:pt x="0" y="0"/>
                </a:lnTo>
              </a:path>
            </a:pathLst>
          </a:custGeom>
          <a:noFill/>
          <a:ln w="6">
            <a:solidFill>
              <a:srgbClr val="42424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58" name="Line 122"/>
          <p:cNvSpPr>
            <a:spLocks noChangeShapeType="1"/>
          </p:cNvSpPr>
          <p:nvPr/>
        </p:nvSpPr>
        <p:spPr bwMode="auto">
          <a:xfrm flipH="1">
            <a:off x="5718175" y="3384550"/>
            <a:ext cx="2200275" cy="1588"/>
          </a:xfrm>
          <a:prstGeom prst="line">
            <a:avLst/>
          </a:prstGeom>
          <a:noFill/>
          <a:ln w="6">
            <a:solidFill>
              <a:srgbClr val="42424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59" name="Rectangle 123"/>
          <p:cNvSpPr>
            <a:spLocks noChangeArrowheads="1"/>
          </p:cNvSpPr>
          <p:nvPr/>
        </p:nvSpPr>
        <p:spPr bwMode="auto">
          <a:xfrm>
            <a:off x="6030913" y="3236913"/>
            <a:ext cx="2217737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</a:rPr>
              <a:t>interrupt TX_LENGTH words received</a:t>
            </a:r>
            <a:endParaRPr lang="en-US" sz="1800"/>
          </a:p>
        </p:txBody>
      </p:sp>
      <p:sp>
        <p:nvSpPr>
          <p:cNvPr id="23660" name="Rectangle 124"/>
          <p:cNvSpPr>
            <a:spLocks noChangeArrowheads="1"/>
          </p:cNvSpPr>
          <p:nvPr/>
        </p:nvSpPr>
        <p:spPr bwMode="auto">
          <a:xfrm>
            <a:off x="5911850" y="3236913"/>
            <a:ext cx="201613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</a:rPr>
              <a:t>9: </a:t>
            </a:r>
            <a:endParaRPr lang="en-US" sz="1800"/>
          </a:p>
        </p:txBody>
      </p:sp>
      <p:sp>
        <p:nvSpPr>
          <p:cNvPr id="23661" name="Freeform 125"/>
          <p:cNvSpPr>
            <a:spLocks/>
          </p:cNvSpPr>
          <p:nvPr/>
        </p:nvSpPr>
        <p:spPr bwMode="auto">
          <a:xfrm>
            <a:off x="2428875" y="2678113"/>
            <a:ext cx="63500" cy="73025"/>
          </a:xfrm>
          <a:custGeom>
            <a:avLst/>
            <a:gdLst>
              <a:gd name="T0" fmla="*/ 63500 w 40"/>
              <a:gd name="T1" fmla="*/ 73025 h 46"/>
              <a:gd name="T2" fmla="*/ 0 w 40"/>
              <a:gd name="T3" fmla="*/ 36513 h 46"/>
              <a:gd name="T4" fmla="*/ 63500 w 40"/>
              <a:gd name="T5" fmla="*/ 0 h 46"/>
              <a:gd name="T6" fmla="*/ 63500 w 40"/>
              <a:gd name="T7" fmla="*/ 73025 h 46"/>
              <a:gd name="T8" fmla="*/ 0 60000 65536"/>
              <a:gd name="T9" fmla="*/ 0 60000 65536"/>
              <a:gd name="T10" fmla="*/ 0 60000 65536"/>
              <a:gd name="T11" fmla="*/ 0 60000 65536"/>
              <a:gd name="T12" fmla="*/ 0 w 40"/>
              <a:gd name="T13" fmla="*/ 0 h 46"/>
              <a:gd name="T14" fmla="*/ 40 w 40"/>
              <a:gd name="T15" fmla="*/ 46 h 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" h="46">
                <a:moveTo>
                  <a:pt x="40" y="46"/>
                </a:moveTo>
                <a:lnTo>
                  <a:pt x="0" y="23"/>
                </a:lnTo>
                <a:lnTo>
                  <a:pt x="40" y="0"/>
                </a:lnTo>
                <a:lnTo>
                  <a:pt x="40" y="46"/>
                </a:lnTo>
                <a:close/>
              </a:path>
            </a:pathLst>
          </a:custGeom>
          <a:solidFill>
            <a:srgbClr val="424242"/>
          </a:solidFill>
          <a:ln w="6">
            <a:solidFill>
              <a:srgbClr val="42424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62" name="Freeform 126"/>
          <p:cNvSpPr>
            <a:spLocks/>
          </p:cNvSpPr>
          <p:nvPr/>
        </p:nvSpPr>
        <p:spPr bwMode="auto">
          <a:xfrm>
            <a:off x="2428875" y="2678113"/>
            <a:ext cx="63500" cy="73025"/>
          </a:xfrm>
          <a:custGeom>
            <a:avLst/>
            <a:gdLst>
              <a:gd name="T0" fmla="*/ 63500 w 40"/>
              <a:gd name="T1" fmla="*/ 73025 h 46"/>
              <a:gd name="T2" fmla="*/ 0 w 40"/>
              <a:gd name="T3" fmla="*/ 36513 h 46"/>
              <a:gd name="T4" fmla="*/ 63500 w 40"/>
              <a:gd name="T5" fmla="*/ 0 h 46"/>
              <a:gd name="T6" fmla="*/ 63500 w 40"/>
              <a:gd name="T7" fmla="*/ 73025 h 46"/>
              <a:gd name="T8" fmla="*/ 0 60000 65536"/>
              <a:gd name="T9" fmla="*/ 0 60000 65536"/>
              <a:gd name="T10" fmla="*/ 0 60000 65536"/>
              <a:gd name="T11" fmla="*/ 0 60000 65536"/>
              <a:gd name="T12" fmla="*/ 0 w 40"/>
              <a:gd name="T13" fmla="*/ 0 h 46"/>
              <a:gd name="T14" fmla="*/ 40 w 40"/>
              <a:gd name="T15" fmla="*/ 46 h 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" h="46">
                <a:moveTo>
                  <a:pt x="40" y="46"/>
                </a:moveTo>
                <a:lnTo>
                  <a:pt x="0" y="23"/>
                </a:lnTo>
                <a:lnTo>
                  <a:pt x="40" y="0"/>
                </a:lnTo>
                <a:lnTo>
                  <a:pt x="40" y="46"/>
                </a:lnTo>
              </a:path>
            </a:pathLst>
          </a:custGeom>
          <a:noFill/>
          <a:ln w="6">
            <a:solidFill>
              <a:srgbClr val="42424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63" name="Line 127"/>
          <p:cNvSpPr>
            <a:spLocks noChangeShapeType="1"/>
          </p:cNvSpPr>
          <p:nvPr/>
        </p:nvSpPr>
        <p:spPr bwMode="auto">
          <a:xfrm>
            <a:off x="2428875" y="2714625"/>
            <a:ext cx="1081088" cy="1588"/>
          </a:xfrm>
          <a:prstGeom prst="line">
            <a:avLst/>
          </a:prstGeom>
          <a:noFill/>
          <a:ln w="6">
            <a:solidFill>
              <a:srgbClr val="42424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64" name="Rectangle 128"/>
          <p:cNvSpPr>
            <a:spLocks noChangeArrowheads="1"/>
          </p:cNvSpPr>
          <p:nvPr/>
        </p:nvSpPr>
        <p:spPr bwMode="auto">
          <a:xfrm>
            <a:off x="2649538" y="2614613"/>
            <a:ext cx="614362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</a:rPr>
              <a:t>read from</a:t>
            </a:r>
            <a:endParaRPr lang="en-US" sz="1800"/>
          </a:p>
        </p:txBody>
      </p:sp>
      <p:sp>
        <p:nvSpPr>
          <p:cNvPr id="23665" name="Rectangle 129"/>
          <p:cNvSpPr>
            <a:spLocks noChangeArrowheads="1"/>
          </p:cNvSpPr>
          <p:nvPr/>
        </p:nvSpPr>
        <p:spPr bwMode="auto">
          <a:xfrm>
            <a:off x="2649538" y="2724150"/>
            <a:ext cx="1017587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</a:rPr>
              <a:t>transmit address</a:t>
            </a:r>
            <a:endParaRPr lang="en-US" sz="1800"/>
          </a:p>
        </p:txBody>
      </p:sp>
      <p:sp>
        <p:nvSpPr>
          <p:cNvPr id="23666" name="Rectangle 130"/>
          <p:cNvSpPr>
            <a:spLocks noChangeArrowheads="1"/>
          </p:cNvSpPr>
          <p:nvPr/>
        </p:nvSpPr>
        <p:spPr bwMode="auto">
          <a:xfrm>
            <a:off x="2530475" y="2614613"/>
            <a:ext cx="201613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</a:rPr>
              <a:t>4: </a:t>
            </a:r>
            <a:endParaRPr lang="en-US" sz="1800"/>
          </a:p>
        </p:txBody>
      </p:sp>
      <p:sp>
        <p:nvSpPr>
          <p:cNvPr id="23667" name="Freeform 131"/>
          <p:cNvSpPr>
            <a:spLocks/>
          </p:cNvSpPr>
          <p:nvPr/>
        </p:nvSpPr>
        <p:spPr bwMode="auto">
          <a:xfrm>
            <a:off x="4527550" y="3025775"/>
            <a:ext cx="63500" cy="74613"/>
          </a:xfrm>
          <a:custGeom>
            <a:avLst/>
            <a:gdLst>
              <a:gd name="T0" fmla="*/ 0 w 40"/>
              <a:gd name="T1" fmla="*/ 0 h 47"/>
              <a:gd name="T2" fmla="*/ 63500 w 40"/>
              <a:gd name="T3" fmla="*/ 38100 h 47"/>
              <a:gd name="T4" fmla="*/ 0 w 40"/>
              <a:gd name="T5" fmla="*/ 74613 h 47"/>
              <a:gd name="T6" fmla="*/ 0 w 40"/>
              <a:gd name="T7" fmla="*/ 0 h 47"/>
              <a:gd name="T8" fmla="*/ 0 60000 65536"/>
              <a:gd name="T9" fmla="*/ 0 60000 65536"/>
              <a:gd name="T10" fmla="*/ 0 60000 65536"/>
              <a:gd name="T11" fmla="*/ 0 60000 65536"/>
              <a:gd name="T12" fmla="*/ 0 w 40"/>
              <a:gd name="T13" fmla="*/ 0 h 47"/>
              <a:gd name="T14" fmla="*/ 40 w 40"/>
              <a:gd name="T15" fmla="*/ 47 h 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" h="47">
                <a:moveTo>
                  <a:pt x="0" y="0"/>
                </a:moveTo>
                <a:lnTo>
                  <a:pt x="40" y="24"/>
                </a:lnTo>
                <a:lnTo>
                  <a:pt x="0" y="47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  <a:ln w="12">
            <a:solidFill>
              <a:srgbClr val="42424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68" name="Freeform 132"/>
          <p:cNvSpPr>
            <a:spLocks/>
          </p:cNvSpPr>
          <p:nvPr/>
        </p:nvSpPr>
        <p:spPr bwMode="auto">
          <a:xfrm>
            <a:off x="4527550" y="3025775"/>
            <a:ext cx="63500" cy="74613"/>
          </a:xfrm>
          <a:custGeom>
            <a:avLst/>
            <a:gdLst>
              <a:gd name="T0" fmla="*/ 0 w 40"/>
              <a:gd name="T1" fmla="*/ 0 h 47"/>
              <a:gd name="T2" fmla="*/ 63500 w 40"/>
              <a:gd name="T3" fmla="*/ 38100 h 47"/>
              <a:gd name="T4" fmla="*/ 0 w 40"/>
              <a:gd name="T5" fmla="*/ 74613 h 47"/>
              <a:gd name="T6" fmla="*/ 0 w 40"/>
              <a:gd name="T7" fmla="*/ 0 h 47"/>
              <a:gd name="T8" fmla="*/ 0 60000 65536"/>
              <a:gd name="T9" fmla="*/ 0 60000 65536"/>
              <a:gd name="T10" fmla="*/ 0 60000 65536"/>
              <a:gd name="T11" fmla="*/ 0 60000 65536"/>
              <a:gd name="T12" fmla="*/ 0 w 40"/>
              <a:gd name="T13" fmla="*/ 0 h 47"/>
              <a:gd name="T14" fmla="*/ 40 w 40"/>
              <a:gd name="T15" fmla="*/ 47 h 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" h="47">
                <a:moveTo>
                  <a:pt x="0" y="0"/>
                </a:moveTo>
                <a:lnTo>
                  <a:pt x="40" y="24"/>
                </a:lnTo>
                <a:lnTo>
                  <a:pt x="0" y="47"/>
                </a:lnTo>
                <a:lnTo>
                  <a:pt x="0" y="0"/>
                </a:lnTo>
              </a:path>
            </a:pathLst>
          </a:custGeom>
          <a:noFill/>
          <a:ln w="12">
            <a:solidFill>
              <a:srgbClr val="42424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69" name="Line 133"/>
          <p:cNvSpPr>
            <a:spLocks noChangeShapeType="1"/>
          </p:cNvSpPr>
          <p:nvPr/>
        </p:nvSpPr>
        <p:spPr bwMode="auto">
          <a:xfrm flipH="1">
            <a:off x="3611563" y="3063875"/>
            <a:ext cx="979487" cy="1588"/>
          </a:xfrm>
          <a:prstGeom prst="line">
            <a:avLst/>
          </a:prstGeom>
          <a:noFill/>
          <a:ln w="12">
            <a:solidFill>
              <a:srgbClr val="42424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70" name="Rectangle 134"/>
          <p:cNvSpPr>
            <a:spLocks noChangeArrowheads="1"/>
          </p:cNvSpPr>
          <p:nvPr/>
        </p:nvSpPr>
        <p:spPr bwMode="auto">
          <a:xfrm>
            <a:off x="3978275" y="2906713"/>
            <a:ext cx="476250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</a:rPr>
              <a:t>tx_data</a:t>
            </a:r>
            <a:endParaRPr lang="en-US" sz="1800"/>
          </a:p>
        </p:txBody>
      </p:sp>
      <p:sp>
        <p:nvSpPr>
          <p:cNvPr id="23671" name="Rectangle 135"/>
          <p:cNvSpPr>
            <a:spLocks noChangeArrowheads="1"/>
          </p:cNvSpPr>
          <p:nvPr/>
        </p:nvSpPr>
        <p:spPr bwMode="auto">
          <a:xfrm>
            <a:off x="3859213" y="2906713"/>
            <a:ext cx="201612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</a:rPr>
              <a:t>6: </a:t>
            </a:r>
            <a:endParaRPr lang="en-US" sz="1800"/>
          </a:p>
        </p:txBody>
      </p:sp>
      <p:sp>
        <p:nvSpPr>
          <p:cNvPr id="23672" name="Freeform 136"/>
          <p:cNvSpPr>
            <a:spLocks/>
          </p:cNvSpPr>
          <p:nvPr/>
        </p:nvSpPr>
        <p:spPr bwMode="auto">
          <a:xfrm>
            <a:off x="5553075" y="3054350"/>
            <a:ext cx="65088" cy="73025"/>
          </a:xfrm>
          <a:custGeom>
            <a:avLst/>
            <a:gdLst>
              <a:gd name="T0" fmla="*/ 0 w 41"/>
              <a:gd name="T1" fmla="*/ 0 h 46"/>
              <a:gd name="T2" fmla="*/ 65088 w 41"/>
              <a:gd name="T3" fmla="*/ 36513 h 46"/>
              <a:gd name="T4" fmla="*/ 0 w 41"/>
              <a:gd name="T5" fmla="*/ 73025 h 46"/>
              <a:gd name="T6" fmla="*/ 0 w 41"/>
              <a:gd name="T7" fmla="*/ 0 h 46"/>
              <a:gd name="T8" fmla="*/ 0 60000 65536"/>
              <a:gd name="T9" fmla="*/ 0 60000 65536"/>
              <a:gd name="T10" fmla="*/ 0 60000 65536"/>
              <a:gd name="T11" fmla="*/ 0 60000 65536"/>
              <a:gd name="T12" fmla="*/ 0 w 41"/>
              <a:gd name="T13" fmla="*/ 0 h 46"/>
              <a:gd name="T14" fmla="*/ 41 w 41"/>
              <a:gd name="T15" fmla="*/ 46 h 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1" h="46">
                <a:moveTo>
                  <a:pt x="0" y="0"/>
                </a:moveTo>
                <a:lnTo>
                  <a:pt x="41" y="23"/>
                </a:lnTo>
                <a:lnTo>
                  <a:pt x="0" y="46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  <a:ln w="12">
            <a:solidFill>
              <a:srgbClr val="42424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73" name="Freeform 137"/>
          <p:cNvSpPr>
            <a:spLocks/>
          </p:cNvSpPr>
          <p:nvPr/>
        </p:nvSpPr>
        <p:spPr bwMode="auto">
          <a:xfrm>
            <a:off x="5553075" y="3054350"/>
            <a:ext cx="65088" cy="73025"/>
          </a:xfrm>
          <a:custGeom>
            <a:avLst/>
            <a:gdLst>
              <a:gd name="T0" fmla="*/ 0 w 41"/>
              <a:gd name="T1" fmla="*/ 0 h 46"/>
              <a:gd name="T2" fmla="*/ 65088 w 41"/>
              <a:gd name="T3" fmla="*/ 36513 h 46"/>
              <a:gd name="T4" fmla="*/ 0 w 41"/>
              <a:gd name="T5" fmla="*/ 73025 h 46"/>
              <a:gd name="T6" fmla="*/ 0 w 41"/>
              <a:gd name="T7" fmla="*/ 0 h 46"/>
              <a:gd name="T8" fmla="*/ 0 60000 65536"/>
              <a:gd name="T9" fmla="*/ 0 60000 65536"/>
              <a:gd name="T10" fmla="*/ 0 60000 65536"/>
              <a:gd name="T11" fmla="*/ 0 60000 65536"/>
              <a:gd name="T12" fmla="*/ 0 w 41"/>
              <a:gd name="T13" fmla="*/ 0 h 46"/>
              <a:gd name="T14" fmla="*/ 41 w 41"/>
              <a:gd name="T15" fmla="*/ 46 h 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1" h="46">
                <a:moveTo>
                  <a:pt x="0" y="0"/>
                </a:moveTo>
                <a:lnTo>
                  <a:pt x="41" y="23"/>
                </a:lnTo>
                <a:lnTo>
                  <a:pt x="0" y="46"/>
                </a:lnTo>
                <a:lnTo>
                  <a:pt x="0" y="0"/>
                </a:lnTo>
              </a:path>
            </a:pathLst>
          </a:custGeom>
          <a:noFill/>
          <a:ln w="12">
            <a:solidFill>
              <a:srgbClr val="42424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74" name="Line 138"/>
          <p:cNvSpPr>
            <a:spLocks noChangeShapeType="1"/>
          </p:cNvSpPr>
          <p:nvPr/>
        </p:nvSpPr>
        <p:spPr bwMode="auto">
          <a:xfrm flipH="1">
            <a:off x="4702175" y="3090863"/>
            <a:ext cx="915988" cy="1587"/>
          </a:xfrm>
          <a:prstGeom prst="line">
            <a:avLst/>
          </a:prstGeom>
          <a:noFill/>
          <a:ln w="12">
            <a:solidFill>
              <a:srgbClr val="42424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75" name="Rectangle 139"/>
          <p:cNvSpPr>
            <a:spLocks noChangeArrowheads="1"/>
          </p:cNvSpPr>
          <p:nvPr/>
        </p:nvSpPr>
        <p:spPr bwMode="auto">
          <a:xfrm>
            <a:off x="5040313" y="2935288"/>
            <a:ext cx="476250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</a:rPr>
              <a:t>tx_data</a:t>
            </a:r>
            <a:endParaRPr lang="en-US" sz="1800"/>
          </a:p>
        </p:txBody>
      </p:sp>
      <p:sp>
        <p:nvSpPr>
          <p:cNvPr id="23676" name="Rectangle 140"/>
          <p:cNvSpPr>
            <a:spLocks noChangeArrowheads="1"/>
          </p:cNvSpPr>
          <p:nvPr/>
        </p:nvSpPr>
        <p:spPr bwMode="auto">
          <a:xfrm>
            <a:off x="4921250" y="2935288"/>
            <a:ext cx="201613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</a:rPr>
              <a:t>7: </a:t>
            </a:r>
            <a:endParaRPr lang="en-US" sz="1800"/>
          </a:p>
        </p:txBody>
      </p:sp>
    </p:spTree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HIBI PE DMA </a:t>
            </a:r>
            <a:r>
              <a:rPr lang="fi-FI" dirty="0" err="1" smtClean="0"/>
              <a:t>block</a:t>
            </a:r>
            <a:r>
              <a:rPr lang="fi-FI" dirty="0" smtClean="0"/>
              <a:t> </a:t>
            </a:r>
            <a:r>
              <a:rPr lang="fi-FI" dirty="0" err="1" smtClean="0"/>
              <a:t>diagram</a:t>
            </a: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rtl="0">
              <a:tabLst>
                <a:tab pos="2481263" algn="l"/>
              </a:tabLst>
            </a:pPr>
            <a:fld id="{54ED6963-E2CA-4D8D-AA71-33C823474DD6}" type="slidenum">
              <a:rPr lang="en-GB" sz="800" kern="1200" smtClean="0">
                <a:solidFill>
                  <a:srgbClr val="FFFFFF"/>
                </a:solidFill>
                <a:latin typeface="Lucida Sans Unicode" pitchFamily="34" charset="0"/>
                <a:ea typeface="+mn-ea"/>
                <a:cs typeface="+mn-cs"/>
              </a:rPr>
              <a:pPr algn="ctr" rtl="0">
                <a:tabLst>
                  <a:tab pos="2481263" algn="l"/>
                </a:tabLst>
              </a:pPr>
              <a:t>3</a:t>
            </a:fld>
            <a:endParaRPr lang="en-GB" sz="800" kern="1200">
              <a:solidFill>
                <a:srgbClr val="FFFFFF"/>
              </a:solidFill>
              <a:latin typeface="Lucida Sans Unicode" pitchFamily="34" charset="0"/>
              <a:ea typeface="+mn-ea"/>
              <a:cs typeface="+mn-cs"/>
            </a:endParaRPr>
          </a:p>
        </p:txBody>
      </p:sp>
      <p:cxnSp>
        <p:nvCxnSpPr>
          <p:cNvPr id="6" name="Straight Arrow Connector 5"/>
          <p:cNvCxnSpPr>
            <a:stCxn id="19" idx="2"/>
            <a:endCxn id="28" idx="0"/>
          </p:cNvCxnSpPr>
          <p:nvPr/>
        </p:nvCxnSpPr>
        <p:spPr bwMode="auto">
          <a:xfrm>
            <a:off x="5746989" y="2204864"/>
            <a:ext cx="0" cy="14288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7" name="Straight Arrow Connector 6"/>
          <p:cNvCxnSpPr>
            <a:stCxn id="46" idx="2"/>
            <a:endCxn id="48" idx="0"/>
          </p:cNvCxnSpPr>
          <p:nvPr/>
        </p:nvCxnSpPr>
        <p:spPr bwMode="auto">
          <a:xfrm flipH="1">
            <a:off x="5201582" y="5589240"/>
            <a:ext cx="657" cy="6493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8" name="Rectangle 7"/>
          <p:cNvSpPr/>
          <p:nvPr/>
        </p:nvSpPr>
        <p:spPr bwMode="auto">
          <a:xfrm>
            <a:off x="2267744" y="1196752"/>
            <a:ext cx="4320480" cy="70845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schemeClr val="accent4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PE (</a:t>
            </a:r>
            <a:r>
              <a:rPr lang="fi-FI" sz="1600" dirty="0" err="1" smtClean="0">
                <a:solidFill>
                  <a:schemeClr val="accent4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Processing</a:t>
            </a:r>
            <a:r>
              <a:rPr lang="fi-FI" sz="1600" dirty="0" smtClean="0">
                <a:solidFill>
                  <a:schemeClr val="accent4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600" dirty="0" err="1" smtClean="0">
                <a:solidFill>
                  <a:schemeClr val="accent4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Element</a:t>
            </a:r>
            <a:r>
              <a:rPr lang="fi-FI" sz="1600" dirty="0" smtClean="0">
                <a:solidFill>
                  <a:schemeClr val="accent4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)</a:t>
            </a:r>
            <a:endParaRPr lang="en-US" sz="1600" dirty="0" smtClean="0">
              <a:solidFill>
                <a:schemeClr val="accent4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267744" y="4070002"/>
            <a:ext cx="4320480" cy="1224136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schemeClr val="accent4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HIBI PE DMA</a:t>
            </a:r>
            <a:endParaRPr lang="en-US" sz="1600" dirty="0">
              <a:solidFill>
                <a:schemeClr val="accent4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923928" y="2635776"/>
            <a:ext cx="2664296" cy="57606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 smtClean="0">
                <a:solidFill>
                  <a:schemeClr val="accent4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Dualport</a:t>
            </a:r>
            <a:endParaRPr lang="en-US" sz="1600" dirty="0" smtClean="0">
              <a:solidFill>
                <a:schemeClr val="accent4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RAM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2267744" y="5942210"/>
            <a:ext cx="4320480" cy="29510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>
                <a:solidFill>
                  <a:schemeClr val="accent4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HIBI </a:t>
            </a:r>
            <a:r>
              <a:rPr lang="fi-FI" sz="1600" dirty="0" err="1" smtClean="0">
                <a:solidFill>
                  <a:schemeClr val="accent4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wrapper</a:t>
            </a:r>
            <a:endParaRPr lang="en-US" sz="1600" dirty="0">
              <a:solidFill>
                <a:schemeClr val="accent4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2" name="Straight Arrow Connector 11"/>
          <p:cNvCxnSpPr>
            <a:stCxn id="26" idx="2"/>
            <a:endCxn id="27" idx="0"/>
          </p:cNvCxnSpPr>
          <p:nvPr/>
        </p:nvCxnSpPr>
        <p:spPr bwMode="auto">
          <a:xfrm>
            <a:off x="2807804" y="2204864"/>
            <a:ext cx="0" cy="155843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16" name="Rectangle 15"/>
          <p:cNvSpPr/>
          <p:nvPr/>
        </p:nvSpPr>
        <p:spPr>
          <a:xfrm>
            <a:off x="5041583" y="1556792"/>
            <a:ext cx="1546641" cy="338554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PE </a:t>
            </a: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memory</a:t>
            </a: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port</a:t>
            </a:r>
            <a:endParaRPr lang="en-US" sz="16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41983" y="4098558"/>
            <a:ext cx="1857560" cy="338554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Memory </a:t>
            </a: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write</a:t>
            </a: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read</a:t>
            </a:r>
            <a:endParaRPr lang="en-US" sz="16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165988" y="2754531"/>
            <a:ext cx="1306768" cy="338554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DPRAM </a:t>
            </a: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ports</a:t>
            </a:r>
            <a:endParaRPr lang="en-US" sz="16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43353" y="1556792"/>
            <a:ext cx="2544671" cy="338554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DMA </a:t>
            </a: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configuration</a:t>
            </a: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interface</a:t>
            </a:r>
            <a:endParaRPr lang="fi-FI" sz="16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243353" y="4070002"/>
            <a:ext cx="2544671" cy="338554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DMA </a:t>
            </a: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configuration</a:t>
            </a: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interface</a:t>
            </a:r>
            <a:endParaRPr lang="fi-FI" sz="16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415582" y="4358034"/>
            <a:ext cx="2516458" cy="338554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DMA </a:t>
            </a: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configuration</a:t>
            </a: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registers</a:t>
            </a:r>
            <a:endParaRPr lang="fi-FI" sz="16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635896" y="4934098"/>
            <a:ext cx="1516634" cy="338554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HIBI IP </a:t>
            </a: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interface</a:t>
            </a:r>
            <a:endParaRPr lang="fi-FI" sz="16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555776" y="4646066"/>
            <a:ext cx="2759794" cy="338554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DMA </a:t>
            </a: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configuration</a:t>
            </a: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parameters</a:t>
            </a:r>
            <a:endParaRPr lang="fi-FI" sz="16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3" name="Straight Arrow Connector 22"/>
          <p:cNvCxnSpPr>
            <a:stCxn id="30" idx="2"/>
            <a:endCxn id="32" idx="0"/>
          </p:cNvCxnSpPr>
          <p:nvPr/>
        </p:nvCxnSpPr>
        <p:spPr bwMode="auto">
          <a:xfrm rot="16200000" flipH="1">
            <a:off x="5766429" y="3481567"/>
            <a:ext cx="262294" cy="301175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19" name="Rectangle 18"/>
          <p:cNvSpPr/>
          <p:nvPr/>
        </p:nvSpPr>
        <p:spPr bwMode="auto">
          <a:xfrm>
            <a:off x="5206929" y="1916832"/>
            <a:ext cx="1080120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1200" i="0" u="none" strike="noStrike" cap="none" normalizeH="0" baseline="0" dirty="0" err="1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Avalon</a:t>
            </a:r>
            <a:r>
              <a:rPr kumimoji="0" lang="fi-FI" sz="1200" i="0" u="none" strike="noStrike" cap="none" normalizeH="0" baseline="0" dirty="0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 </a:t>
            </a:r>
            <a:r>
              <a:rPr kumimoji="0" lang="fi-FI" sz="1200" i="0" u="none" strike="noStrike" cap="none" normalizeH="0" baseline="0" dirty="0" err="1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master</a:t>
            </a:r>
            <a:endParaRPr kumimoji="0" lang="en-US" sz="1200" i="0" u="none" strike="noStrike" cap="none" normalizeH="0" baseline="0" dirty="0" err="1" smtClean="0">
              <a:ln>
                <a:noFill/>
              </a:ln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267744" y="1916832"/>
            <a:ext cx="1080120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1200" i="0" u="none" strike="noStrike" cap="none" normalizeH="0" baseline="0" dirty="0" err="1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Avalon</a:t>
            </a:r>
            <a:r>
              <a:rPr kumimoji="0" lang="fi-FI" sz="1200" i="0" u="none" strike="noStrike" cap="none" normalizeH="0" baseline="0" dirty="0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 </a:t>
            </a:r>
            <a:r>
              <a:rPr kumimoji="0" lang="fi-FI" sz="1200" i="0" u="none" strike="noStrike" cap="none" normalizeH="0" baseline="0" dirty="0" err="1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master</a:t>
            </a:r>
            <a:endParaRPr kumimoji="0" lang="en-US" sz="1200" i="0" u="none" strike="noStrike" cap="none" normalizeH="0" baseline="0" dirty="0" err="1" smtClean="0">
              <a:ln>
                <a:noFill/>
              </a:ln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2267744" y="3763302"/>
            <a:ext cx="1080120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1200" i="0" u="none" strike="noStrike" cap="none" normalizeH="0" baseline="0" dirty="0" err="1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Avalon</a:t>
            </a:r>
            <a:r>
              <a:rPr kumimoji="0" lang="fi-FI" sz="1200" i="0" u="none" strike="noStrike" cap="none" normalizeH="0" baseline="0" dirty="0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 </a:t>
            </a:r>
            <a:r>
              <a:rPr kumimoji="0" lang="fi-FI" sz="1200" i="0" u="none" strike="noStrike" cap="none" normalizeH="0" baseline="0" dirty="0" err="1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slave</a:t>
            </a:r>
            <a:endParaRPr kumimoji="0" lang="en-US" sz="1200" i="0" u="none" strike="noStrike" cap="none" normalizeH="0" baseline="0" dirty="0" err="1" smtClean="0">
              <a:ln>
                <a:noFill/>
              </a:ln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5206929" y="2347744"/>
            <a:ext cx="1080120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1200" i="0" u="none" strike="noStrike" cap="none" normalizeH="0" baseline="0" dirty="0" err="1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Avalon</a:t>
            </a:r>
            <a:r>
              <a:rPr kumimoji="0" lang="fi-FI" sz="1200" i="0" u="none" strike="noStrike" cap="none" normalizeH="0" baseline="0" dirty="0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 </a:t>
            </a:r>
            <a:r>
              <a:rPr kumimoji="0" lang="fi-FI" sz="1200" i="0" u="none" strike="noStrike" cap="none" normalizeH="0" baseline="0" dirty="0" err="1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slave</a:t>
            </a:r>
            <a:endParaRPr kumimoji="0" lang="en-US" sz="1200" i="0" u="none" strike="noStrike" cap="none" normalizeH="0" baseline="0" dirty="0" err="1" smtClean="0">
              <a:ln>
                <a:noFill/>
              </a:ln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5206929" y="3212976"/>
            <a:ext cx="1080120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1200" i="0" u="none" strike="noStrike" cap="none" normalizeH="0" baseline="0" dirty="0" err="1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Avalon</a:t>
            </a:r>
            <a:r>
              <a:rPr kumimoji="0" lang="fi-FI" sz="1200" i="0" u="none" strike="noStrike" cap="none" normalizeH="0" baseline="0" dirty="0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 </a:t>
            </a:r>
            <a:r>
              <a:rPr kumimoji="0" lang="fi-FI" sz="1200" i="0" u="none" strike="noStrike" cap="none" normalizeH="0" baseline="0" dirty="0" err="1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slave</a:t>
            </a:r>
            <a:endParaRPr kumimoji="0" lang="en-US" sz="1200" i="0" u="none" strike="noStrike" cap="none" normalizeH="0" baseline="0" dirty="0" err="1" smtClean="0">
              <a:ln>
                <a:noFill/>
              </a:ln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5508104" y="3763302"/>
            <a:ext cx="1080120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1200" i="0" u="none" strike="noStrike" cap="none" normalizeH="0" baseline="0" dirty="0" err="1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Avalon</a:t>
            </a:r>
            <a:r>
              <a:rPr kumimoji="0" lang="fi-FI" sz="1200" i="0" u="none" strike="noStrike" cap="none" normalizeH="0" baseline="0" dirty="0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 </a:t>
            </a:r>
            <a:r>
              <a:rPr kumimoji="0" lang="fi-FI" sz="1200" i="0" u="none" strike="noStrike" cap="none" normalizeH="0" baseline="0" dirty="0" err="1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master</a:t>
            </a:r>
            <a:endParaRPr kumimoji="0" lang="en-US" sz="1200" i="0" u="none" strike="noStrike" cap="none" normalizeH="0" baseline="0" dirty="0" err="1" smtClean="0">
              <a:ln>
                <a:noFill/>
              </a:ln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4427984" y="3763302"/>
            <a:ext cx="1080120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1200" i="0" u="none" strike="noStrike" cap="none" normalizeH="0" baseline="0" dirty="0" err="1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Avalon</a:t>
            </a:r>
            <a:r>
              <a:rPr kumimoji="0" lang="fi-FI" sz="1200" i="0" u="none" strike="noStrike" cap="none" normalizeH="0" baseline="0" dirty="0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 </a:t>
            </a:r>
            <a:r>
              <a:rPr kumimoji="0" lang="fi-FI" sz="1200" i="0" u="none" strike="noStrike" cap="none" normalizeH="0" baseline="0" dirty="0" err="1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master</a:t>
            </a:r>
            <a:endParaRPr kumimoji="0" lang="en-US" sz="1200" i="0" u="none" strike="noStrike" cap="none" normalizeH="0" baseline="0" dirty="0" err="1" smtClean="0">
              <a:ln>
                <a:noFill/>
              </a:ln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40" name="Straight Arrow Connector 22"/>
          <p:cNvCxnSpPr>
            <a:stCxn id="30" idx="2"/>
            <a:endCxn id="33" idx="0"/>
          </p:cNvCxnSpPr>
          <p:nvPr/>
        </p:nvCxnSpPr>
        <p:spPr bwMode="auto">
          <a:xfrm rot="5400000">
            <a:off x="5226370" y="3242683"/>
            <a:ext cx="262294" cy="778945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45" name="Rectangle 44"/>
          <p:cNvSpPr/>
          <p:nvPr/>
        </p:nvSpPr>
        <p:spPr bwMode="auto">
          <a:xfrm>
            <a:off x="3091272" y="5301208"/>
            <a:ext cx="1080120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1200" i="0" u="none" strike="noStrike" cap="none" normalizeH="0" baseline="0" dirty="0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HIBI </a:t>
            </a:r>
            <a:r>
              <a:rPr kumimoji="0" lang="fi-FI" sz="1200" i="0" u="none" strike="noStrike" cap="none" normalizeH="0" baseline="0" dirty="0" err="1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Tx</a:t>
            </a:r>
            <a:endParaRPr kumimoji="0" lang="en-US" sz="1200" i="0" u="none" strike="noStrike" cap="none" normalizeH="0" baseline="0" dirty="0" err="1" smtClean="0">
              <a:ln>
                <a:noFill/>
              </a:ln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4662179" y="5301208"/>
            <a:ext cx="1080120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1200" i="0" u="none" strike="noStrike" cap="none" normalizeH="0" baseline="0" dirty="0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HIBI </a:t>
            </a:r>
            <a:r>
              <a:rPr lang="fi-FI" sz="1200" dirty="0" err="1">
                <a:latin typeface="Calibri" pitchFamily="34" charset="0"/>
                <a:cs typeface="Calibri" pitchFamily="34" charset="0"/>
              </a:rPr>
              <a:t>R</a:t>
            </a:r>
            <a:r>
              <a:rPr kumimoji="0" lang="fi-FI" sz="1200" i="0" u="none" strike="noStrike" cap="none" normalizeH="0" baseline="0" dirty="0" err="1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x</a:t>
            </a:r>
            <a:endParaRPr kumimoji="0" lang="en-US" sz="1200" i="0" u="none" strike="noStrike" cap="none" normalizeH="0" baseline="0" dirty="0" err="1" smtClean="0">
              <a:ln>
                <a:noFill/>
              </a:ln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3091272" y="5654178"/>
            <a:ext cx="1080120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1200" i="0" u="none" strike="noStrike" cap="none" normalizeH="0" baseline="0" dirty="0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HIBI </a:t>
            </a:r>
            <a:r>
              <a:rPr kumimoji="0" lang="fi-FI" sz="1200" i="0" u="none" strike="noStrike" cap="none" normalizeH="0" baseline="0" dirty="0" err="1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Tx</a:t>
            </a:r>
            <a:endParaRPr kumimoji="0" lang="en-US" sz="1200" i="0" u="none" strike="noStrike" cap="none" normalizeH="0" baseline="0" dirty="0" err="1" smtClean="0">
              <a:ln>
                <a:noFill/>
              </a:ln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4661522" y="5654178"/>
            <a:ext cx="1080120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1200" i="0" u="none" strike="noStrike" cap="none" normalizeH="0" baseline="0" dirty="0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HIBI </a:t>
            </a:r>
            <a:r>
              <a:rPr lang="fi-FI" sz="1200" dirty="0" err="1">
                <a:latin typeface="Calibri" pitchFamily="34" charset="0"/>
                <a:cs typeface="Calibri" pitchFamily="34" charset="0"/>
              </a:rPr>
              <a:t>R</a:t>
            </a:r>
            <a:r>
              <a:rPr kumimoji="0" lang="fi-FI" sz="1200" i="0" u="none" strike="noStrike" cap="none" normalizeH="0" baseline="0" dirty="0" err="1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x</a:t>
            </a:r>
            <a:endParaRPr kumimoji="0" lang="en-US" sz="1200" i="0" u="none" strike="noStrike" cap="none" normalizeH="0" baseline="0" dirty="0" err="1" smtClean="0">
              <a:ln>
                <a:noFill/>
              </a:ln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51" name="Straight Arrow Connector 50"/>
          <p:cNvCxnSpPr>
            <a:stCxn id="47" idx="0"/>
            <a:endCxn id="45" idx="2"/>
          </p:cNvCxnSpPr>
          <p:nvPr/>
        </p:nvCxnSpPr>
        <p:spPr bwMode="auto">
          <a:xfrm flipV="1">
            <a:off x="3631332" y="5589240"/>
            <a:ext cx="0" cy="6493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xmlns="" val="2030690444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HIBI PE DMA </a:t>
            </a:r>
            <a:r>
              <a:rPr lang="fi-FI" dirty="0" err="1" smtClean="0"/>
              <a:t>block</a:t>
            </a:r>
            <a:r>
              <a:rPr lang="fi-FI" dirty="0" smtClean="0"/>
              <a:t> </a:t>
            </a:r>
            <a:r>
              <a:rPr lang="fi-FI" dirty="0" err="1" smtClean="0"/>
              <a:t>diagram</a:t>
            </a: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rtl="0">
              <a:tabLst>
                <a:tab pos="2481263" algn="l"/>
              </a:tabLst>
            </a:pPr>
            <a:fld id="{54ED6963-E2CA-4D8D-AA71-33C823474DD6}" type="slidenum">
              <a:rPr lang="en-GB" sz="800" kern="1200" smtClean="0">
                <a:solidFill>
                  <a:srgbClr val="FFFFFF"/>
                </a:solidFill>
                <a:latin typeface="Lucida Sans Unicode" pitchFamily="34" charset="0"/>
                <a:ea typeface="+mn-ea"/>
                <a:cs typeface="+mn-cs"/>
              </a:rPr>
              <a:pPr algn="ctr" rtl="0">
                <a:tabLst>
                  <a:tab pos="2481263" algn="l"/>
                </a:tabLst>
              </a:pPr>
              <a:t>4</a:t>
            </a:fld>
            <a:endParaRPr lang="en-GB" sz="800" kern="1200">
              <a:solidFill>
                <a:srgbClr val="FFFFFF"/>
              </a:solidFill>
              <a:latin typeface="Lucida Sans Unicode" pitchFamily="34" charset="0"/>
              <a:ea typeface="+mn-ea"/>
              <a:cs typeface="+mn-cs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rot="16200000" flipH="1">
            <a:off x="4474303" y="2806617"/>
            <a:ext cx="2500807" cy="115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7" name="Straight Arrow Connector 6"/>
          <p:cNvCxnSpPr>
            <a:stCxn id="9" idx="2"/>
            <a:endCxn id="11" idx="0"/>
          </p:cNvCxnSpPr>
          <p:nvPr/>
        </p:nvCxnSpPr>
        <p:spPr bwMode="auto">
          <a:xfrm rot="5400000">
            <a:off x="4283968" y="4509120"/>
            <a:ext cx="288032" cy="158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8" name="Rectangle 7"/>
          <p:cNvSpPr/>
          <p:nvPr/>
        </p:nvSpPr>
        <p:spPr bwMode="auto">
          <a:xfrm>
            <a:off x="2267744" y="1556792"/>
            <a:ext cx="4320480" cy="70845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schemeClr val="accent4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PE (</a:t>
            </a:r>
            <a:r>
              <a:rPr lang="fi-FI" sz="1600" dirty="0" err="1" smtClean="0">
                <a:solidFill>
                  <a:schemeClr val="accent4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Processing</a:t>
            </a:r>
            <a:r>
              <a:rPr lang="fi-FI" sz="1600" dirty="0" smtClean="0">
                <a:solidFill>
                  <a:schemeClr val="accent4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600" dirty="0" err="1" smtClean="0">
                <a:solidFill>
                  <a:schemeClr val="accent4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Element</a:t>
            </a:r>
            <a:r>
              <a:rPr lang="fi-FI" sz="1600" dirty="0" smtClean="0">
                <a:solidFill>
                  <a:schemeClr val="accent4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)</a:t>
            </a:r>
            <a:endParaRPr lang="en-US" sz="1600" dirty="0" smtClean="0">
              <a:solidFill>
                <a:schemeClr val="accent4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267744" y="3140968"/>
            <a:ext cx="4320480" cy="1224136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schemeClr val="accent4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HIBI PE DMA</a:t>
            </a:r>
            <a:endParaRPr lang="en-US" sz="1600" dirty="0">
              <a:solidFill>
                <a:schemeClr val="accent4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923928" y="2420888"/>
            <a:ext cx="2664296" cy="57606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 smtClean="0">
                <a:solidFill>
                  <a:schemeClr val="accent4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Dualport</a:t>
            </a:r>
            <a:endParaRPr lang="en-US" sz="1600" dirty="0" smtClean="0">
              <a:solidFill>
                <a:schemeClr val="accent4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RAM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2267744" y="4653136"/>
            <a:ext cx="4320480" cy="29510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>
                <a:solidFill>
                  <a:schemeClr val="accent4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HIBI </a:t>
            </a:r>
            <a:r>
              <a:rPr lang="fi-FI" sz="1600" dirty="0" err="1" smtClean="0">
                <a:solidFill>
                  <a:schemeClr val="accent4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wrapper</a:t>
            </a:r>
            <a:endParaRPr lang="en-US" sz="1600" dirty="0">
              <a:solidFill>
                <a:schemeClr val="accent4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rot="5400000">
            <a:off x="2410966" y="2708920"/>
            <a:ext cx="864890" cy="79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16" name="Rectangle 15"/>
          <p:cNvSpPr/>
          <p:nvPr/>
        </p:nvSpPr>
        <p:spPr>
          <a:xfrm>
            <a:off x="5041583" y="1916832"/>
            <a:ext cx="1546641" cy="338554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PE </a:t>
            </a: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memory</a:t>
            </a: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port</a:t>
            </a:r>
            <a:endParaRPr lang="en-US" sz="16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839702" y="3140968"/>
            <a:ext cx="1759841" cy="338554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DMA </a:t>
            </a: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memory</a:t>
            </a: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port</a:t>
            </a:r>
            <a:endParaRPr lang="en-US" sz="16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148064" y="2564904"/>
            <a:ext cx="1306768" cy="338554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DPRAM </a:t>
            </a: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ports</a:t>
            </a:r>
            <a:endParaRPr lang="en-US" sz="16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43353" y="1916832"/>
            <a:ext cx="2544671" cy="338554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DMA </a:t>
            </a: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configuration</a:t>
            </a: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interface</a:t>
            </a:r>
            <a:endParaRPr lang="fi-FI" sz="16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243353" y="3140968"/>
            <a:ext cx="2544671" cy="338554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DMA </a:t>
            </a: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configuration</a:t>
            </a: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interface</a:t>
            </a:r>
            <a:endParaRPr lang="fi-FI" sz="16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415582" y="3429000"/>
            <a:ext cx="2516458" cy="338554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DMA </a:t>
            </a: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configuration</a:t>
            </a: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registers</a:t>
            </a:r>
            <a:endParaRPr lang="fi-FI" sz="16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635896" y="4005064"/>
            <a:ext cx="1516634" cy="338554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HIBI IP </a:t>
            </a: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interface</a:t>
            </a:r>
            <a:endParaRPr lang="fi-FI" sz="16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555776" y="3717032"/>
            <a:ext cx="2759794" cy="338554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DMA </a:t>
            </a: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configuration</a:t>
            </a: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parameters</a:t>
            </a:r>
            <a:endParaRPr lang="fi-FI" sz="16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1547664" y="1268760"/>
            <a:ext cx="6048672" cy="410445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xmlns="" val="2553692962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 bwMode="auto">
          <a:xfrm rot="5400000">
            <a:off x="1006810" y="3032956"/>
            <a:ext cx="1656978" cy="794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 rot="5400000">
            <a:off x="1115219" y="4581525"/>
            <a:ext cx="1008906" cy="158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z="3200" dirty="0" smtClean="0"/>
              <a:t>HIBI PE DMA – </a:t>
            </a:r>
            <a:r>
              <a:rPr lang="fi-FI" sz="3200" b="0" dirty="0" smtClean="0"/>
              <a:t>CPU memory port</a:t>
            </a:r>
            <a:endParaRPr lang="fi-FI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rtl="0">
              <a:tabLst>
                <a:tab pos="2481263" algn="l"/>
              </a:tabLst>
            </a:pPr>
            <a:fld id="{54ED6963-E2CA-4D8D-AA71-33C823474DD6}" type="slidenum">
              <a:rPr lang="en-GB" sz="800" kern="1200" smtClean="0">
                <a:solidFill>
                  <a:srgbClr val="FFFFFF"/>
                </a:solidFill>
                <a:latin typeface="Lucida Sans Unicode" pitchFamily="34" charset="0"/>
                <a:ea typeface="+mn-ea"/>
                <a:cs typeface="+mn-cs"/>
              </a:rPr>
              <a:pPr algn="ctr" rtl="0">
                <a:tabLst>
                  <a:tab pos="2481263" algn="l"/>
                </a:tabLst>
              </a:pPr>
              <a:t>5</a:t>
            </a:fld>
            <a:endParaRPr lang="en-GB" sz="800" kern="1200">
              <a:solidFill>
                <a:srgbClr val="FFFFFF"/>
              </a:solidFill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755576" y="1484784"/>
            <a:ext cx="1515366" cy="78045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CPU</a:t>
            </a:r>
            <a:endParaRPr lang="en-US" sz="1600" dirty="0" smtClean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827584" y="3861048"/>
            <a:ext cx="1500198" cy="56409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HIBI PE DMA</a:t>
            </a:r>
            <a:endParaRPr lang="en-US" sz="1600" dirty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115616" y="2708920"/>
            <a:ext cx="1143008" cy="5760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Dualport</a:t>
            </a:r>
            <a:endParaRPr lang="en-US" sz="1600" dirty="0" smtClean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RAM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827584" y="4869160"/>
            <a:ext cx="1500198" cy="29510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HIBI </a:t>
            </a: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wrapper</a:t>
            </a:r>
            <a:endParaRPr lang="en-US" sz="1600" dirty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rot="5400000">
            <a:off x="108298" y="3068166"/>
            <a:ext cx="1584176" cy="158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 rot="10800000">
            <a:off x="1835696" y="2132856"/>
            <a:ext cx="1368152" cy="576064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3131840" y="1556792"/>
          <a:ext cx="5832650" cy="369873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96143"/>
                <a:gridCol w="1368152"/>
                <a:gridCol w="835295"/>
                <a:gridCol w="1166530"/>
                <a:gridCol w="1166530"/>
              </a:tblGrid>
              <a:tr h="2674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050" dirty="0" smtClean="0"/>
                        <a:t>TTA </a:t>
                      </a:r>
                      <a:r>
                        <a:rPr lang="fi-FI" sz="1050" dirty="0" err="1" smtClean="0"/>
                        <a:t>port</a:t>
                      </a:r>
                      <a:endParaRPr lang="fi-FI" sz="1050" dirty="0" smtClean="0"/>
                    </a:p>
                    <a:p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Nios II port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err="1" smtClean="0"/>
                        <a:t>width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err="1" smtClean="0"/>
                        <a:t>direction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err="1" smtClean="0"/>
                        <a:t>meaning</a:t>
                      </a:r>
                      <a:endParaRPr lang="fi-FI" sz="1050" dirty="0"/>
                    </a:p>
                  </a:txBody>
                  <a:tcPr/>
                </a:tc>
              </a:tr>
              <a:tr h="267458"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Dmem_data_in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D_readdata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32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Mem to CPU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Data from memory</a:t>
                      </a:r>
                      <a:endParaRPr lang="fi-FI" sz="1050" dirty="0"/>
                    </a:p>
                  </a:txBody>
                  <a:tcPr/>
                </a:tc>
              </a:tr>
              <a:tr h="267458"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-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D_waitrequest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1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Mem to</a:t>
                      </a:r>
                      <a:r>
                        <a:rPr lang="fi-FI" sz="1050" baseline="0" dirty="0" smtClean="0"/>
                        <a:t> CPU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Memory not ready, must wait</a:t>
                      </a:r>
                      <a:endParaRPr lang="fi-FI" sz="1050" dirty="0"/>
                    </a:p>
                  </a:txBody>
                  <a:tcPr/>
                </a:tc>
              </a:tr>
              <a:tr h="267458"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Dmem_data_out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D_writedata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32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CPU to mem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Data to</a:t>
                      </a:r>
                      <a:r>
                        <a:rPr lang="fi-FI" sz="1050" baseline="0" dirty="0" smtClean="0"/>
                        <a:t> memory</a:t>
                      </a:r>
                      <a:endParaRPr lang="fi-FI" sz="1050" dirty="0"/>
                    </a:p>
                  </a:txBody>
                  <a:tcPr/>
                </a:tc>
              </a:tr>
              <a:tr h="267458"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Dmem_addr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D_address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param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CPU to mem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Memory</a:t>
                      </a:r>
                      <a:r>
                        <a:rPr lang="fi-FI" sz="1050" baseline="0" dirty="0" smtClean="0"/>
                        <a:t> address</a:t>
                      </a:r>
                      <a:endParaRPr lang="fi-FI" sz="1050" dirty="0"/>
                    </a:p>
                  </a:txBody>
                  <a:tcPr/>
                </a:tc>
              </a:tr>
              <a:tr h="267458"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Dmem_mem_en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-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1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050" dirty="0" smtClean="0"/>
                        <a:t>CPU to mem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Memory</a:t>
                      </a:r>
                      <a:r>
                        <a:rPr lang="fi-FI" sz="1050" baseline="0" dirty="0" smtClean="0"/>
                        <a:t> enable</a:t>
                      </a:r>
                      <a:endParaRPr lang="fi-FI" sz="1050" dirty="0"/>
                    </a:p>
                  </a:txBody>
                  <a:tcPr/>
                </a:tc>
              </a:tr>
              <a:tr h="267458"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Dmem_wr_en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-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1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050" dirty="0" smtClean="0"/>
                        <a:t>CPU to mem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Write/read enable (1=wr, 0=rd)</a:t>
                      </a:r>
                      <a:endParaRPr lang="fi-FI" sz="1050" dirty="0"/>
                    </a:p>
                  </a:txBody>
                  <a:tcPr/>
                </a:tc>
              </a:tr>
              <a:tr h="267458"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-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D_read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1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050" dirty="0" smtClean="0"/>
                        <a:t>CPU to mem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Read enable</a:t>
                      </a:r>
                      <a:endParaRPr lang="fi-FI" sz="1050" dirty="0"/>
                    </a:p>
                  </a:txBody>
                  <a:tcPr/>
                </a:tc>
              </a:tr>
              <a:tr h="267458"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-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D_write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1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050" dirty="0" smtClean="0"/>
                        <a:t>CPU to mem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Write enable</a:t>
                      </a:r>
                      <a:endParaRPr lang="fi-FI" sz="1050" dirty="0"/>
                    </a:p>
                  </a:txBody>
                  <a:tcPr/>
                </a:tc>
              </a:tr>
              <a:tr h="267458"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Dmem_wr_mask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D_byteenable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4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050" dirty="0" smtClean="0"/>
                        <a:t>CPU to mem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Byte enable for writes</a:t>
                      </a:r>
                      <a:endParaRPr lang="fi-FI" sz="105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147759133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 bwMode="auto">
          <a:xfrm rot="5400000">
            <a:off x="1006810" y="3032956"/>
            <a:ext cx="1656978" cy="794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 rot="5400000">
            <a:off x="1115219" y="4581525"/>
            <a:ext cx="1008906" cy="158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z="3200" dirty="0" smtClean="0"/>
              <a:t>HIBI PE DMA – </a:t>
            </a:r>
            <a:r>
              <a:rPr lang="fi-FI" sz="3200" b="0" dirty="0" smtClean="0"/>
              <a:t>DMA memory port</a:t>
            </a:r>
            <a:endParaRPr lang="fi-FI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rtl="0">
              <a:tabLst>
                <a:tab pos="2481263" algn="l"/>
              </a:tabLst>
            </a:pPr>
            <a:fld id="{54ED6963-E2CA-4D8D-AA71-33C823474DD6}" type="slidenum">
              <a:rPr lang="en-GB" sz="800" kern="1200" smtClean="0">
                <a:solidFill>
                  <a:srgbClr val="FFFFFF"/>
                </a:solidFill>
                <a:latin typeface="Lucida Sans Unicode" pitchFamily="34" charset="0"/>
                <a:ea typeface="+mn-ea"/>
                <a:cs typeface="+mn-cs"/>
              </a:rPr>
              <a:pPr algn="ctr" rtl="0">
                <a:tabLst>
                  <a:tab pos="2481263" algn="l"/>
                </a:tabLst>
              </a:pPr>
              <a:t>6</a:t>
            </a:fld>
            <a:endParaRPr lang="en-GB" sz="800" kern="1200">
              <a:solidFill>
                <a:srgbClr val="FFFFFF"/>
              </a:solidFill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755576" y="1484784"/>
            <a:ext cx="1515366" cy="78045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CPU</a:t>
            </a:r>
            <a:endParaRPr lang="en-US" sz="1600" dirty="0" smtClean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827584" y="3861048"/>
            <a:ext cx="1500198" cy="56409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HIBI PE DMA</a:t>
            </a:r>
            <a:endParaRPr lang="en-US" sz="1600" dirty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115616" y="2708920"/>
            <a:ext cx="1143008" cy="5760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Dualport</a:t>
            </a:r>
            <a:endParaRPr lang="en-US" sz="1600" dirty="0" smtClean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RAM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827584" y="4869160"/>
            <a:ext cx="1500198" cy="29510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HIBI </a:t>
            </a: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wrapper</a:t>
            </a:r>
            <a:endParaRPr lang="en-US" sz="1600" dirty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rot="5400000">
            <a:off x="108298" y="3068166"/>
            <a:ext cx="1584176" cy="158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rot="10800000" flipV="1">
            <a:off x="1907704" y="3356992"/>
            <a:ext cx="1584176" cy="576064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3419872" y="1484784"/>
          <a:ext cx="5400600" cy="481431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56457"/>
                <a:gridCol w="843843"/>
                <a:gridCol w="1350150"/>
                <a:gridCol w="1350150"/>
              </a:tblGrid>
              <a:tr h="699512"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DMA </a:t>
                      </a:r>
                      <a:r>
                        <a:rPr lang="fi-FI" sz="1050" dirty="0" err="1" smtClean="0"/>
                        <a:t>port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err="1" smtClean="0"/>
                        <a:t>width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err="1" smtClean="0"/>
                        <a:t>direction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err="1" smtClean="0"/>
                        <a:t>meaning</a:t>
                      </a:r>
                      <a:endParaRPr lang="fi-FI" sz="1050" dirty="0"/>
                    </a:p>
                  </a:txBody>
                  <a:tcPr/>
                </a:tc>
              </a:tr>
              <a:tr h="236598"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Avalon_addr_out_rx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Param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DMA</a:t>
                      </a:r>
                      <a:r>
                        <a:rPr lang="fi-FI" sz="1050" baseline="0" dirty="0" smtClean="0"/>
                        <a:t> to mem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Receivers</a:t>
                      </a:r>
                      <a:r>
                        <a:rPr lang="fi-FI" sz="1050" baseline="0" dirty="0" smtClean="0"/>
                        <a:t> address to memory</a:t>
                      </a:r>
                      <a:endParaRPr lang="fi-FI" sz="1050" dirty="0"/>
                    </a:p>
                  </a:txBody>
                  <a:tcPr/>
                </a:tc>
              </a:tr>
              <a:tr h="2674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050" dirty="0" smtClean="0"/>
                        <a:t>Avalon_we_out_rx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1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DMA</a:t>
                      </a:r>
                      <a:r>
                        <a:rPr lang="fi-FI" sz="1050" baseline="0" dirty="0" smtClean="0"/>
                        <a:t> to mem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Receivers</a:t>
                      </a:r>
                      <a:r>
                        <a:rPr lang="fi-FI" sz="1050" baseline="0" dirty="0" smtClean="0"/>
                        <a:t> write enable</a:t>
                      </a:r>
                      <a:endParaRPr lang="fi-FI" sz="1050" dirty="0"/>
                    </a:p>
                  </a:txBody>
                  <a:tcPr/>
                </a:tc>
              </a:tr>
              <a:tr h="267458"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Avalon_be_out_rx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4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DMA to mem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Receivers byte enable</a:t>
                      </a:r>
                      <a:r>
                        <a:rPr lang="fi-FI" sz="1050" baseline="0" dirty="0" smtClean="0"/>
                        <a:t> for writes</a:t>
                      </a:r>
                      <a:endParaRPr lang="fi-FI" sz="1050" dirty="0"/>
                    </a:p>
                  </a:txBody>
                  <a:tcPr/>
                </a:tc>
              </a:tr>
              <a:tr h="267458"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Avalon_writedata_out_rx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32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DMA</a:t>
                      </a:r>
                      <a:r>
                        <a:rPr lang="fi-FI" sz="1050" baseline="0" dirty="0" smtClean="0"/>
                        <a:t> to mem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Receivers data to</a:t>
                      </a:r>
                      <a:r>
                        <a:rPr lang="fi-FI" sz="1050" baseline="0" dirty="0" smtClean="0"/>
                        <a:t> memory</a:t>
                      </a:r>
                      <a:endParaRPr lang="fi-FI" sz="1050" dirty="0"/>
                    </a:p>
                  </a:txBody>
                  <a:tcPr/>
                </a:tc>
              </a:tr>
              <a:tr h="267458"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Avalon_waitrequest_in_rx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1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Mem to DMA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Memory</a:t>
                      </a:r>
                      <a:r>
                        <a:rPr lang="fi-FI" sz="1050" baseline="0" dirty="0" smtClean="0"/>
                        <a:t> not ready, must wait</a:t>
                      </a:r>
                      <a:endParaRPr lang="fi-FI" sz="1050" dirty="0"/>
                    </a:p>
                  </a:txBody>
                  <a:tcPr/>
                </a:tc>
              </a:tr>
              <a:tr h="267458"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Avalon_addr_out_tx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Param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DMA to mem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Transmitters address</a:t>
                      </a:r>
                      <a:r>
                        <a:rPr lang="fi-FI" sz="1050" baseline="0" dirty="0" smtClean="0"/>
                        <a:t> to memory</a:t>
                      </a:r>
                      <a:endParaRPr lang="fi-FI" sz="1050" dirty="0"/>
                    </a:p>
                  </a:txBody>
                  <a:tcPr/>
                </a:tc>
              </a:tr>
              <a:tr h="267458"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Avalon_re_out_tx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1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DMA to mem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Transmitters read enable</a:t>
                      </a:r>
                      <a:endParaRPr lang="fi-FI" sz="1050" dirty="0"/>
                    </a:p>
                  </a:txBody>
                  <a:tcPr/>
                </a:tc>
              </a:tr>
              <a:tr h="267458"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Avalon_readdata_in_tx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32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Mem to DMA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Data</a:t>
                      </a:r>
                      <a:r>
                        <a:rPr lang="fi-FI" sz="1050" baseline="0" dirty="0" smtClean="0"/>
                        <a:t> from memory to transmitter</a:t>
                      </a:r>
                      <a:endParaRPr lang="fi-FI" sz="1050" dirty="0"/>
                    </a:p>
                  </a:txBody>
                  <a:tcPr/>
                </a:tc>
              </a:tr>
              <a:tr h="267458"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Avalon_waitrequest_in_tx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1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Mem</a:t>
                      </a:r>
                      <a:r>
                        <a:rPr lang="fi-FI" sz="1050" baseline="0" dirty="0" smtClean="0"/>
                        <a:t> to DMA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Memory not ready, must wait</a:t>
                      </a:r>
                      <a:endParaRPr lang="fi-FI" sz="1050" dirty="0"/>
                    </a:p>
                  </a:txBody>
                  <a:tcPr/>
                </a:tc>
              </a:tr>
              <a:tr h="267458"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Avalon_readdatavalid_in_tx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1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Mem to DMA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Data is</a:t>
                      </a:r>
                      <a:r>
                        <a:rPr lang="fi-FI" sz="1050" baseline="0" dirty="0" smtClean="0"/>
                        <a:t> valid on the data port</a:t>
                      </a:r>
                      <a:endParaRPr lang="fi-FI" sz="105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88505651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 bwMode="auto">
          <a:xfrm rot="5400000">
            <a:off x="7643516" y="2744924"/>
            <a:ext cx="1656978" cy="794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 rot="5400000">
            <a:off x="7751925" y="4293493"/>
            <a:ext cx="1008906" cy="158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z="3200" dirty="0" smtClean="0"/>
              <a:t>HIBI PE DMA –</a:t>
            </a:r>
            <a:r>
              <a:rPr lang="fi-FI" sz="3200" b="0" dirty="0" smtClean="0"/>
              <a:t> DMA configuration interface</a:t>
            </a:r>
            <a:endParaRPr lang="fi-FI" sz="4800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rtl="0">
              <a:tabLst>
                <a:tab pos="2481263" algn="l"/>
              </a:tabLst>
            </a:pPr>
            <a:fld id="{54ED6963-E2CA-4D8D-AA71-33C823474DD6}" type="slidenum">
              <a:rPr lang="en-GB" sz="800" kern="1200" smtClean="0">
                <a:solidFill>
                  <a:srgbClr val="FFFFFF"/>
                </a:solidFill>
                <a:latin typeface="Lucida Sans Unicode" pitchFamily="34" charset="0"/>
                <a:ea typeface="+mn-ea"/>
                <a:cs typeface="+mn-cs"/>
              </a:rPr>
              <a:pPr algn="ctr" rtl="0">
                <a:tabLst>
                  <a:tab pos="2481263" algn="l"/>
                </a:tabLst>
              </a:pPr>
              <a:t>7</a:t>
            </a:fld>
            <a:endParaRPr lang="en-GB" sz="800" kern="1200">
              <a:solidFill>
                <a:srgbClr val="FFFFFF"/>
              </a:solidFill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7392282" y="1196752"/>
            <a:ext cx="1515366" cy="78045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CPU</a:t>
            </a:r>
            <a:endParaRPr lang="en-US" sz="1600" dirty="0" smtClean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464290" y="3573016"/>
            <a:ext cx="1500198" cy="56409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HIBI PE DMA</a:t>
            </a:r>
            <a:endParaRPr lang="en-US" sz="1600" dirty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752322" y="2420888"/>
            <a:ext cx="1143008" cy="5760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Dualport</a:t>
            </a:r>
            <a:endParaRPr lang="en-US" sz="1600" dirty="0" smtClean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RAM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7464290" y="4581128"/>
            <a:ext cx="1500198" cy="29510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HIBI </a:t>
            </a: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wrapper</a:t>
            </a:r>
            <a:endParaRPr lang="en-US" sz="1600" dirty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rot="5400000">
            <a:off x="6745004" y="2780134"/>
            <a:ext cx="1584176" cy="158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 rot="5400000" flipH="1" flipV="1">
            <a:off x="6804248" y="2204864"/>
            <a:ext cx="1080120" cy="36004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 rot="16200000" flipH="1">
            <a:off x="6984268" y="3104964"/>
            <a:ext cx="792088" cy="432048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07506" y="1628800"/>
          <a:ext cx="6840761" cy="364845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68152"/>
                <a:gridCol w="936104"/>
                <a:gridCol w="1728192"/>
                <a:gridCol w="648072"/>
                <a:gridCol w="762665"/>
                <a:gridCol w="1397576"/>
              </a:tblGrid>
              <a:tr h="699512"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TTA </a:t>
                      </a:r>
                      <a:r>
                        <a:rPr lang="fi-FI" sz="1050" dirty="0" err="1" smtClean="0"/>
                        <a:t>port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Nios II port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DMA </a:t>
                      </a:r>
                      <a:r>
                        <a:rPr lang="fi-FI" sz="1050" dirty="0" err="1" smtClean="0"/>
                        <a:t>port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err="1" smtClean="0"/>
                        <a:t>width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err="1" smtClean="0"/>
                        <a:t>direction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err="1" smtClean="0"/>
                        <a:t>meaning</a:t>
                      </a:r>
                      <a:endParaRPr lang="fi-FI" sz="1050" dirty="0"/>
                    </a:p>
                  </a:txBody>
                  <a:tcPr/>
                </a:tc>
              </a:tr>
              <a:tr h="236598"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Dmem_addr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D_address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Avalon_cfg_addr_in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Param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CPU</a:t>
                      </a:r>
                      <a:r>
                        <a:rPr lang="fi-FI" sz="1050" baseline="0" dirty="0" smtClean="0"/>
                        <a:t> to DMA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Memory address</a:t>
                      </a:r>
                      <a:endParaRPr lang="fi-FI" sz="1050" dirty="0"/>
                    </a:p>
                  </a:txBody>
                  <a:tcPr/>
                </a:tc>
              </a:tr>
              <a:tr h="267458"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Dmem_data_out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D_writedata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Avalon_cfg_writedata_in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32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CPU to DMA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Data to DMA config</a:t>
                      </a:r>
                      <a:endParaRPr lang="fi-FI" sz="1050" dirty="0"/>
                    </a:p>
                  </a:txBody>
                  <a:tcPr/>
                </a:tc>
              </a:tr>
              <a:tr h="267458"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Dmem_wr_en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D_write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Avalon_cfg_we_in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1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CPU</a:t>
                      </a:r>
                      <a:r>
                        <a:rPr lang="fi-FI" sz="1050" baseline="0" dirty="0" smtClean="0"/>
                        <a:t> to DMA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Write enable</a:t>
                      </a:r>
                      <a:r>
                        <a:rPr lang="fi-FI" sz="1050" baseline="0" dirty="0" smtClean="0"/>
                        <a:t> signal</a:t>
                      </a:r>
                    </a:p>
                  </a:txBody>
                  <a:tcPr/>
                </a:tc>
              </a:tr>
              <a:tr h="267458"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Dmem_hibi_cfg_data_in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D_readdata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Avalon_cfg_readdata_out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32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DMA to CPU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Data from DMA to </a:t>
                      </a:r>
                      <a:endParaRPr lang="fi-FI" sz="1050" dirty="0"/>
                    </a:p>
                  </a:txBody>
                  <a:tcPr/>
                </a:tc>
              </a:tr>
              <a:tr h="267458">
                <a:tc>
                  <a:txBody>
                    <a:bodyPr/>
                    <a:lstStyle/>
                    <a:p>
                      <a:r>
                        <a:rPr lang="fi-FI" sz="1050" b="1" dirty="0" smtClean="0"/>
                        <a:t>Not( </a:t>
                      </a:r>
                      <a:r>
                        <a:rPr lang="fi-FI" sz="1050" dirty="0" smtClean="0"/>
                        <a:t>dmem_wr_en</a:t>
                      </a:r>
                      <a:r>
                        <a:rPr lang="fi-FI" sz="1050" b="1" dirty="0" smtClean="0"/>
                        <a:t>)</a:t>
                      </a:r>
                      <a:endParaRPr lang="fi-FI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D_read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Avalon_cfg_re_in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1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CPU</a:t>
                      </a:r>
                      <a:r>
                        <a:rPr lang="fi-FI" sz="1050" baseline="0" dirty="0" smtClean="0"/>
                        <a:t> to DMA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Read enable</a:t>
                      </a:r>
                      <a:r>
                        <a:rPr lang="fi-FI" sz="1050" baseline="0" dirty="0" smtClean="0"/>
                        <a:t> signal (inverted write enable on TTA)</a:t>
                      </a:r>
                      <a:endParaRPr lang="fi-FI" sz="1050" dirty="0"/>
                    </a:p>
                  </a:txBody>
                  <a:tcPr/>
                </a:tc>
              </a:tr>
              <a:tr h="267458"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Dmem_hibi_cfg_en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-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Avalon_cfg_cs_in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1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CPU to DMA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Configuration enable</a:t>
                      </a:r>
                      <a:r>
                        <a:rPr lang="fi-FI" sz="1050" baseline="0" dirty="0" smtClean="0"/>
                        <a:t> signal (created by Avalon on Nios II)</a:t>
                      </a:r>
                      <a:endParaRPr lang="fi-FI" sz="105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704507998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 bwMode="auto">
          <a:xfrm rot="5400000">
            <a:off x="7559538" y="2744924"/>
            <a:ext cx="1656978" cy="794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 rot="5400000">
            <a:off x="7667947" y="4293493"/>
            <a:ext cx="1008906" cy="158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z="3200" dirty="0" smtClean="0"/>
              <a:t>HIBI PE DMA – </a:t>
            </a:r>
            <a:r>
              <a:rPr lang="fi-FI" sz="3200" b="0" dirty="0" smtClean="0"/>
              <a:t>DMA configuration registers</a:t>
            </a:r>
            <a:endParaRPr lang="fi-FI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rtl="0">
              <a:tabLst>
                <a:tab pos="2481263" algn="l"/>
              </a:tabLst>
            </a:pPr>
            <a:fld id="{54ED6963-E2CA-4D8D-AA71-33C823474DD6}" type="slidenum">
              <a:rPr lang="en-GB" sz="800" kern="1200" smtClean="0">
                <a:solidFill>
                  <a:srgbClr val="FFFFFF"/>
                </a:solidFill>
                <a:latin typeface="Lucida Sans Unicode" pitchFamily="34" charset="0"/>
                <a:ea typeface="+mn-ea"/>
                <a:cs typeface="+mn-cs"/>
              </a:rPr>
              <a:pPr algn="ctr" rtl="0">
                <a:tabLst>
                  <a:tab pos="2481263" algn="l"/>
                </a:tabLst>
              </a:pPr>
              <a:t>8</a:t>
            </a:fld>
            <a:endParaRPr lang="en-GB" sz="800" kern="1200">
              <a:solidFill>
                <a:srgbClr val="FFFFFF"/>
              </a:solidFill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7308304" y="1196752"/>
            <a:ext cx="1515366" cy="78045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CPU</a:t>
            </a:r>
            <a:endParaRPr lang="en-US" sz="1600" dirty="0" smtClean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380312" y="3573016"/>
            <a:ext cx="1500198" cy="56409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HIBI PE DMA</a:t>
            </a:r>
            <a:endParaRPr lang="en-US" sz="1600" dirty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668344" y="2420888"/>
            <a:ext cx="1143008" cy="5760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Dualport</a:t>
            </a:r>
            <a:endParaRPr lang="en-US" sz="1600" dirty="0" smtClean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RAM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7380312" y="4581128"/>
            <a:ext cx="1500198" cy="29510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HIBI </a:t>
            </a: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wrapper</a:t>
            </a:r>
            <a:endParaRPr lang="en-US" sz="1600" dirty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rot="5400000">
            <a:off x="6661026" y="2780134"/>
            <a:ext cx="1584176" cy="158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rot="16200000" flipH="1">
            <a:off x="6768244" y="2960948"/>
            <a:ext cx="792088" cy="72008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432480" y="1268760"/>
          <a:ext cx="6624735" cy="48234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00200"/>
                <a:gridCol w="849694"/>
                <a:gridCol w="950506"/>
                <a:gridCol w="1699388"/>
                <a:gridCol w="1324947"/>
              </a:tblGrid>
              <a:tr h="267458">
                <a:tc>
                  <a:txBody>
                    <a:bodyPr/>
                    <a:lstStyle/>
                    <a:p>
                      <a:r>
                        <a:rPr lang="fi-FI" sz="1050" dirty="0" err="1" smtClean="0"/>
                        <a:t>Register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err="1" smtClean="0"/>
                        <a:t>Width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Offset</a:t>
                      </a:r>
                      <a:r>
                        <a:rPr lang="fi-FI" sz="1050" baseline="0" dirty="0" smtClean="0"/>
                        <a:t> </a:t>
                      </a:r>
                      <a:r>
                        <a:rPr lang="fi-FI" sz="1050" baseline="0" dirty="0" err="1" smtClean="0"/>
                        <a:t>from</a:t>
                      </a:r>
                      <a:r>
                        <a:rPr lang="fi-FI" sz="1050" baseline="0" dirty="0" smtClean="0"/>
                        <a:t> </a:t>
                      </a:r>
                      <a:r>
                        <a:rPr lang="fi-FI" sz="1050" baseline="0" dirty="0" err="1" smtClean="0"/>
                        <a:t>base</a:t>
                      </a:r>
                      <a:r>
                        <a:rPr lang="fi-FI" sz="1050" baseline="0" dirty="0" smtClean="0"/>
                        <a:t> </a:t>
                      </a:r>
                      <a:r>
                        <a:rPr lang="fi-FI" sz="1050" baseline="0" dirty="0" err="1" smtClean="0"/>
                        <a:t>address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R/W (</a:t>
                      </a:r>
                      <a:r>
                        <a:rPr lang="fi-FI" sz="1050" dirty="0" err="1" smtClean="0"/>
                        <a:t>access</a:t>
                      </a:r>
                      <a:r>
                        <a:rPr lang="fi-FI" sz="1050" dirty="0" smtClean="0"/>
                        <a:t> </a:t>
                      </a:r>
                      <a:r>
                        <a:rPr lang="fi-FI" sz="1050" dirty="0" err="1" smtClean="0"/>
                        <a:t>right</a:t>
                      </a:r>
                      <a:r>
                        <a:rPr lang="fi-FI" sz="1050" dirty="0" smtClean="0"/>
                        <a:t>)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err="1" smtClean="0"/>
                        <a:t>meaning</a:t>
                      </a:r>
                      <a:endParaRPr lang="fi-FI" sz="1050" dirty="0"/>
                    </a:p>
                  </a:txBody>
                  <a:tcPr/>
                </a:tc>
              </a:tr>
              <a:tr h="267458">
                <a:tc>
                  <a:txBody>
                    <a:bodyPr/>
                    <a:lstStyle/>
                    <a:p>
                      <a:r>
                        <a:rPr lang="fi-FI" sz="1050" b="1" dirty="0" smtClean="0"/>
                        <a:t>Rx</a:t>
                      </a:r>
                      <a:r>
                        <a:rPr lang="fi-FI" sz="1050" b="1" baseline="0" dirty="0" smtClean="0"/>
                        <a:t> chan0: </a:t>
                      </a:r>
                      <a:r>
                        <a:rPr lang="fi-FI" sz="1050" baseline="0" dirty="0" smtClean="0"/>
                        <a:t>data buffer address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32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0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CPU: RW</a:t>
                      </a:r>
                    </a:p>
                    <a:p>
                      <a:r>
                        <a:rPr lang="fi-FI" sz="1050" dirty="0" smtClean="0"/>
                        <a:t>DMA: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Rx channel</a:t>
                      </a:r>
                      <a:r>
                        <a:rPr lang="fi-FI" sz="1050" baseline="0" dirty="0" smtClean="0"/>
                        <a:t> 0: data buffer address (in dpram)</a:t>
                      </a:r>
                      <a:endParaRPr lang="fi-FI" sz="1050" dirty="0"/>
                    </a:p>
                  </a:txBody>
                  <a:tcPr/>
                </a:tc>
              </a:tr>
              <a:tr h="267458">
                <a:tc>
                  <a:txBody>
                    <a:bodyPr/>
                    <a:lstStyle/>
                    <a:p>
                      <a:r>
                        <a:rPr lang="fi-FI" sz="1050" b="1" dirty="0" smtClean="0"/>
                        <a:t>Rx</a:t>
                      </a:r>
                      <a:r>
                        <a:rPr lang="fi-FI" sz="1050" b="1" baseline="0" dirty="0" smtClean="0"/>
                        <a:t> chan0: </a:t>
                      </a:r>
                      <a:r>
                        <a:rPr lang="fi-FI" sz="1050" baseline="0" dirty="0" smtClean="0"/>
                        <a:t>hibi address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32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1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CPU: RW</a:t>
                      </a:r>
                    </a:p>
                    <a:p>
                      <a:r>
                        <a:rPr lang="fi-FI" sz="1050" dirty="0" smtClean="0"/>
                        <a:t>DMA: R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Rx channel 0: hibi address</a:t>
                      </a:r>
                      <a:endParaRPr lang="fi-FI" sz="1050" dirty="0"/>
                    </a:p>
                  </a:txBody>
                  <a:tcPr/>
                </a:tc>
              </a:tr>
              <a:tr h="267458">
                <a:tc>
                  <a:txBody>
                    <a:bodyPr/>
                    <a:lstStyle/>
                    <a:p>
                      <a:r>
                        <a:rPr lang="fi-FI" sz="1050" b="1" dirty="0" smtClean="0"/>
                        <a:t>Rx chan0: </a:t>
                      </a:r>
                      <a:r>
                        <a:rPr lang="fi-FI" sz="1050" dirty="0" smtClean="0"/>
                        <a:t>data amount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16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2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CPU:</a:t>
                      </a:r>
                      <a:r>
                        <a:rPr lang="fi-FI" sz="1050" baseline="0" dirty="0" smtClean="0"/>
                        <a:t> </a:t>
                      </a:r>
                      <a:r>
                        <a:rPr lang="fi-FI" sz="1050" dirty="0" smtClean="0"/>
                        <a:t>RW</a:t>
                      </a:r>
                    </a:p>
                    <a:p>
                      <a:r>
                        <a:rPr lang="fi-FI" sz="1050" dirty="0" smtClean="0"/>
                        <a:t>DMA: R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Amount of data to be received</a:t>
                      </a:r>
                      <a:endParaRPr lang="fi-FI" sz="1050" dirty="0"/>
                    </a:p>
                  </a:txBody>
                  <a:tcPr/>
                </a:tc>
              </a:tr>
              <a:tr h="267458">
                <a:tc>
                  <a:txBody>
                    <a:bodyPr/>
                    <a:lstStyle/>
                    <a:p>
                      <a:r>
                        <a:rPr lang="fi-FI" sz="1050" b="1" dirty="0" smtClean="0"/>
                        <a:t>Rx chan0:</a:t>
                      </a:r>
                      <a:r>
                        <a:rPr lang="fi-FI" sz="1050" b="0" dirty="0" smtClean="0"/>
                        <a:t> current address pointer</a:t>
                      </a:r>
                      <a:endParaRPr lang="fi-FI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32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3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CPU: R</a:t>
                      </a:r>
                    </a:p>
                    <a:p>
                      <a:r>
                        <a:rPr lang="fi-FI" sz="1050" dirty="0" smtClean="0"/>
                        <a:t>DMA:</a:t>
                      </a:r>
                      <a:r>
                        <a:rPr lang="fi-FI" sz="1050" baseline="0" dirty="0" smtClean="0"/>
                        <a:t> RW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DMAs</a:t>
                      </a:r>
                      <a:r>
                        <a:rPr lang="fi-FI" sz="1050" baseline="0" dirty="0" smtClean="0"/>
                        <a:t> current address to dpram</a:t>
                      </a:r>
                      <a:endParaRPr lang="fi-FI" sz="1050" dirty="0"/>
                    </a:p>
                  </a:txBody>
                  <a:tcPr/>
                </a:tc>
              </a:tr>
              <a:tr h="267458"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Status and configuration</a:t>
                      </a:r>
                      <a:r>
                        <a:rPr lang="fi-FI" sz="1050" baseline="0" dirty="0" smtClean="0"/>
                        <a:t> register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32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4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CPU: RW</a:t>
                      </a:r>
                    </a:p>
                    <a:p>
                      <a:r>
                        <a:rPr lang="fi-FI" sz="1050" dirty="0" smtClean="0"/>
                        <a:t>DMA: RW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Status register</a:t>
                      </a:r>
                      <a:r>
                        <a:rPr lang="fi-FI" sz="1050" baseline="0" dirty="0" smtClean="0"/>
                        <a:t> is upper 16 bits, configuration register is lower 16 bits</a:t>
                      </a:r>
                      <a:endParaRPr lang="fi-FI" sz="1050" dirty="0"/>
                    </a:p>
                  </a:txBody>
                  <a:tcPr/>
                </a:tc>
              </a:tr>
              <a:tr h="267458"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Rx</a:t>
                      </a:r>
                      <a:r>
                        <a:rPr lang="fi-FI" sz="1050" baseline="0" dirty="0" smtClean="0"/>
                        <a:t> channels init register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32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5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CPU: RW</a:t>
                      </a:r>
                    </a:p>
                    <a:p>
                      <a:r>
                        <a:rPr lang="fi-FI" sz="1050" dirty="0" smtClean="0"/>
                        <a:t>DMA: R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Tells whether a</a:t>
                      </a:r>
                      <a:r>
                        <a:rPr lang="fi-FI" sz="1050" baseline="0" dirty="0" smtClean="0"/>
                        <a:t> channel is initialized.</a:t>
                      </a:r>
                      <a:endParaRPr lang="fi-FI" sz="1050" dirty="0"/>
                    </a:p>
                  </a:txBody>
                  <a:tcPr/>
                </a:tc>
              </a:tr>
              <a:tr h="267458">
                <a:tc>
                  <a:txBody>
                    <a:bodyPr/>
                    <a:lstStyle/>
                    <a:p>
                      <a:r>
                        <a:rPr lang="fi-FI" sz="1050" b="1" dirty="0" err="1" smtClean="0"/>
                        <a:t>Rx</a:t>
                      </a:r>
                      <a:r>
                        <a:rPr lang="fi-FI" sz="1050" b="1" dirty="0" smtClean="0"/>
                        <a:t> chan0: </a:t>
                      </a:r>
                      <a:r>
                        <a:rPr lang="fi-FI" sz="1050" b="0" dirty="0" err="1" smtClean="0"/>
                        <a:t>words</a:t>
                      </a:r>
                      <a:r>
                        <a:rPr lang="fi-FI" sz="1050" b="0" baseline="0" dirty="0" smtClean="0"/>
                        <a:t> </a:t>
                      </a:r>
                      <a:r>
                        <a:rPr lang="fi-FI" sz="1050" b="0" baseline="0" dirty="0" err="1" smtClean="0"/>
                        <a:t>read</a:t>
                      </a:r>
                      <a:r>
                        <a:rPr lang="fi-FI" sz="1050" b="0" baseline="0" dirty="0" smtClean="0"/>
                        <a:t> </a:t>
                      </a:r>
                      <a:r>
                        <a:rPr lang="fi-FI" sz="1050" b="0" baseline="0" dirty="0" err="1" smtClean="0"/>
                        <a:t>by</a:t>
                      </a:r>
                      <a:r>
                        <a:rPr lang="fi-FI" sz="1050" b="0" baseline="0" dirty="0" smtClean="0"/>
                        <a:t> </a:t>
                      </a:r>
                      <a:r>
                        <a:rPr lang="fi-FI" sz="1050" b="0" baseline="0" dirty="0" err="1" smtClean="0"/>
                        <a:t>stream</a:t>
                      </a:r>
                      <a:r>
                        <a:rPr lang="fi-FI" sz="1050" b="0" baseline="0" dirty="0" smtClean="0"/>
                        <a:t> </a:t>
                      </a:r>
                      <a:r>
                        <a:rPr lang="fi-FI" sz="1050" b="0" baseline="0" dirty="0" err="1" smtClean="0"/>
                        <a:t>channel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32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6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CPU:R</a:t>
                      </a:r>
                    </a:p>
                    <a:p>
                      <a:r>
                        <a:rPr lang="fi-FI" sz="1050" dirty="0" smtClean="0"/>
                        <a:t>DMA:W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b="0" dirty="0" err="1" smtClean="0"/>
                        <a:t>Tells</a:t>
                      </a:r>
                      <a:r>
                        <a:rPr lang="fi-FI" sz="1050" b="0" dirty="0" smtClean="0"/>
                        <a:t> </a:t>
                      </a:r>
                      <a:r>
                        <a:rPr lang="fi-FI" sz="1050" b="0" dirty="0" err="1" smtClean="0"/>
                        <a:t>how</a:t>
                      </a:r>
                      <a:r>
                        <a:rPr lang="fi-FI" sz="1050" b="0" dirty="0" smtClean="0"/>
                        <a:t> </a:t>
                      </a:r>
                      <a:r>
                        <a:rPr lang="fi-FI" sz="1050" b="0" dirty="0" err="1" smtClean="0"/>
                        <a:t>many</a:t>
                      </a:r>
                      <a:r>
                        <a:rPr lang="fi-FI" sz="1050" b="0" dirty="0" smtClean="0"/>
                        <a:t> </a:t>
                      </a:r>
                      <a:r>
                        <a:rPr lang="fi-FI" sz="1050" b="0" dirty="0" err="1" smtClean="0"/>
                        <a:t>words</a:t>
                      </a:r>
                      <a:r>
                        <a:rPr lang="fi-FI" sz="1050" b="0" dirty="0" smtClean="0"/>
                        <a:t> </a:t>
                      </a:r>
                      <a:r>
                        <a:rPr lang="fi-FI" sz="1050" b="0" dirty="0" err="1" smtClean="0"/>
                        <a:t>have</a:t>
                      </a:r>
                      <a:r>
                        <a:rPr lang="fi-FI" sz="1050" b="0" dirty="0" smtClean="0"/>
                        <a:t> </a:t>
                      </a:r>
                      <a:r>
                        <a:rPr lang="fi-FI" sz="1050" b="0" dirty="0" err="1" smtClean="0"/>
                        <a:t>been</a:t>
                      </a:r>
                      <a:r>
                        <a:rPr lang="fi-FI" sz="1050" b="0" dirty="0" smtClean="0"/>
                        <a:t> </a:t>
                      </a:r>
                      <a:r>
                        <a:rPr lang="fi-FI" sz="1050" b="0" dirty="0" err="1" smtClean="0"/>
                        <a:t>reseived</a:t>
                      </a:r>
                      <a:endParaRPr lang="fi-FI" sz="1050" b="0" dirty="0"/>
                    </a:p>
                  </a:txBody>
                  <a:tcPr/>
                </a:tc>
              </a:tr>
              <a:tr h="267458"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Rx IRQ register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32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7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CPU:</a:t>
                      </a:r>
                      <a:r>
                        <a:rPr lang="fi-FI" sz="1050" baseline="0" dirty="0" smtClean="0"/>
                        <a:t> RW</a:t>
                      </a:r>
                    </a:p>
                    <a:p>
                      <a:r>
                        <a:rPr lang="fi-FI" sz="1050" baseline="0" dirty="0" smtClean="0"/>
                        <a:t>DMA: RW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b="0" dirty="0" smtClean="0"/>
                        <a:t>Receiver</a:t>
                      </a:r>
                      <a:r>
                        <a:rPr lang="fi-FI" sz="1050" b="0" baseline="0" dirty="0" smtClean="0"/>
                        <a:t> interrupt register</a:t>
                      </a:r>
                      <a:endParaRPr lang="fi-FI" sz="105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570278743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 bwMode="auto">
          <a:xfrm rot="5400000">
            <a:off x="7559538" y="2744924"/>
            <a:ext cx="1656978" cy="794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 rot="5400000">
            <a:off x="7667947" y="4293493"/>
            <a:ext cx="1008906" cy="158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z="3200" dirty="0" smtClean="0"/>
              <a:t>HIBI PE DMA – </a:t>
            </a:r>
            <a:r>
              <a:rPr lang="fi-FI" sz="3200" b="0" dirty="0" smtClean="0"/>
              <a:t>DMA configuration registers</a:t>
            </a:r>
            <a:endParaRPr lang="fi-FI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rtl="0">
              <a:tabLst>
                <a:tab pos="2481263" algn="l"/>
              </a:tabLst>
            </a:pPr>
            <a:fld id="{54ED6963-E2CA-4D8D-AA71-33C823474DD6}" type="slidenum">
              <a:rPr lang="en-GB" sz="800" kern="1200" smtClean="0">
                <a:solidFill>
                  <a:srgbClr val="FFFFFF"/>
                </a:solidFill>
                <a:latin typeface="Lucida Sans Unicode" pitchFamily="34" charset="0"/>
                <a:ea typeface="+mn-ea"/>
                <a:cs typeface="+mn-cs"/>
              </a:rPr>
              <a:pPr algn="ctr" rtl="0">
                <a:tabLst>
                  <a:tab pos="2481263" algn="l"/>
                </a:tabLst>
              </a:pPr>
              <a:t>9</a:t>
            </a:fld>
            <a:endParaRPr lang="en-GB" sz="800" kern="1200">
              <a:solidFill>
                <a:srgbClr val="FFFFFF"/>
              </a:solidFill>
              <a:latin typeface="Lucida Sans Unicode" pitchFamily="34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7308304" y="1196752"/>
            <a:ext cx="1515366" cy="78045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CPU</a:t>
            </a:r>
            <a:endParaRPr lang="en-US" sz="1600" dirty="0" smtClean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380312" y="3573016"/>
            <a:ext cx="1500198" cy="56409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HIBI PE DMA</a:t>
            </a:r>
            <a:endParaRPr lang="en-US" sz="1600" dirty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668344" y="2420888"/>
            <a:ext cx="1143008" cy="5760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Dualport</a:t>
            </a:r>
            <a:endParaRPr lang="en-US" sz="1600" dirty="0" smtClean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RAM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7380312" y="4581128"/>
            <a:ext cx="1500198" cy="29510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HIBI </a:t>
            </a: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wrapper</a:t>
            </a:r>
            <a:endParaRPr lang="en-US" sz="1600" dirty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rot="5400000">
            <a:off x="6661026" y="2780134"/>
            <a:ext cx="1584176" cy="158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rot="16200000" flipH="1">
            <a:off x="6768244" y="2960948"/>
            <a:ext cx="792088" cy="72008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432480" y="1268760"/>
          <a:ext cx="6624735" cy="512977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00200"/>
                <a:gridCol w="849694"/>
                <a:gridCol w="950506"/>
                <a:gridCol w="1699388"/>
                <a:gridCol w="1324947"/>
              </a:tblGrid>
              <a:tr h="267458">
                <a:tc>
                  <a:txBody>
                    <a:bodyPr/>
                    <a:lstStyle/>
                    <a:p>
                      <a:r>
                        <a:rPr lang="fi-FI" sz="1050" dirty="0" err="1" smtClean="0"/>
                        <a:t>Register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Width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Offset</a:t>
                      </a:r>
                      <a:r>
                        <a:rPr lang="fi-FI" sz="1050" baseline="0" dirty="0" smtClean="0"/>
                        <a:t> </a:t>
                      </a:r>
                      <a:r>
                        <a:rPr lang="fi-FI" sz="1050" baseline="0" dirty="0" err="1" smtClean="0"/>
                        <a:t>from</a:t>
                      </a:r>
                      <a:r>
                        <a:rPr lang="fi-FI" sz="1050" baseline="0" dirty="0" smtClean="0"/>
                        <a:t> </a:t>
                      </a:r>
                      <a:r>
                        <a:rPr lang="fi-FI" sz="1050" baseline="0" dirty="0" err="1" smtClean="0"/>
                        <a:t>base</a:t>
                      </a:r>
                      <a:r>
                        <a:rPr lang="fi-FI" sz="1050" baseline="0" dirty="0" smtClean="0"/>
                        <a:t> </a:t>
                      </a:r>
                      <a:r>
                        <a:rPr lang="fi-FI" sz="1050" baseline="0" dirty="0" err="1" smtClean="0"/>
                        <a:t>address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R/W (</a:t>
                      </a:r>
                      <a:r>
                        <a:rPr lang="fi-FI" sz="1050" dirty="0" err="1" smtClean="0"/>
                        <a:t>access</a:t>
                      </a:r>
                      <a:r>
                        <a:rPr lang="fi-FI" sz="1050" dirty="0" smtClean="0"/>
                        <a:t> </a:t>
                      </a:r>
                      <a:r>
                        <a:rPr lang="fi-FI" sz="1050" dirty="0" err="1" smtClean="0"/>
                        <a:t>right</a:t>
                      </a:r>
                      <a:r>
                        <a:rPr lang="fi-FI" sz="1050" dirty="0" smtClean="0"/>
                        <a:t>)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err="1" smtClean="0"/>
                        <a:t>meaning</a:t>
                      </a:r>
                      <a:endParaRPr lang="fi-FI" sz="1050" dirty="0"/>
                    </a:p>
                  </a:txBody>
                  <a:tcPr/>
                </a:tc>
              </a:tr>
              <a:tr h="267458">
                <a:tc>
                  <a:txBody>
                    <a:bodyPr/>
                    <a:lstStyle/>
                    <a:p>
                      <a:r>
                        <a:rPr lang="fi-FI" sz="1050" b="1" dirty="0" smtClean="0"/>
                        <a:t>Tx</a:t>
                      </a:r>
                      <a:r>
                        <a:rPr lang="fi-FI" sz="1050" b="1" baseline="0" dirty="0" smtClean="0"/>
                        <a:t> chan: </a:t>
                      </a:r>
                      <a:r>
                        <a:rPr lang="fi-FI" sz="1050" baseline="0" dirty="0" smtClean="0"/>
                        <a:t>data buffer address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32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8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CPU: RW</a:t>
                      </a:r>
                    </a:p>
                    <a:p>
                      <a:r>
                        <a:rPr lang="fi-FI" sz="1050" dirty="0" smtClean="0"/>
                        <a:t>DMA: R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Transmitter data buffer address (in dpram)</a:t>
                      </a:r>
                      <a:endParaRPr lang="fi-FI" sz="1050" dirty="0"/>
                    </a:p>
                  </a:txBody>
                  <a:tcPr/>
                </a:tc>
              </a:tr>
              <a:tr h="267458">
                <a:tc>
                  <a:txBody>
                    <a:bodyPr/>
                    <a:lstStyle/>
                    <a:p>
                      <a:r>
                        <a:rPr lang="fi-FI" sz="1050" b="1" dirty="0" smtClean="0"/>
                        <a:t>Tx chan:</a:t>
                      </a:r>
                      <a:r>
                        <a:rPr lang="fi-FI" sz="1050" b="1" baseline="0" dirty="0" smtClean="0"/>
                        <a:t> </a:t>
                      </a:r>
                      <a:r>
                        <a:rPr lang="fi-FI" sz="1050" baseline="0" dirty="0" smtClean="0"/>
                        <a:t>data amount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9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CPU: RW</a:t>
                      </a:r>
                    </a:p>
                    <a:p>
                      <a:r>
                        <a:rPr lang="fi-FI" sz="1050" dirty="0" smtClean="0"/>
                        <a:t>DMA:</a:t>
                      </a:r>
                      <a:r>
                        <a:rPr lang="fi-FI" sz="1050" baseline="0" dirty="0" smtClean="0"/>
                        <a:t> R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Amount of data to be sent</a:t>
                      </a:r>
                      <a:endParaRPr lang="fi-FI" sz="1050" dirty="0"/>
                    </a:p>
                  </a:txBody>
                  <a:tcPr/>
                </a:tc>
              </a:tr>
              <a:tr h="267458">
                <a:tc>
                  <a:txBody>
                    <a:bodyPr/>
                    <a:lstStyle/>
                    <a:p>
                      <a:r>
                        <a:rPr lang="fi-FI" sz="1050" b="1" dirty="0" smtClean="0"/>
                        <a:t>Tx chan: </a:t>
                      </a:r>
                      <a:r>
                        <a:rPr lang="fi-FI" sz="1050" dirty="0" smtClean="0"/>
                        <a:t>command register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32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10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CPU: RW</a:t>
                      </a:r>
                    </a:p>
                    <a:p>
                      <a:r>
                        <a:rPr lang="fi-FI" sz="1050" dirty="0" smtClean="0"/>
                        <a:t>DMA: R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Command to be sent</a:t>
                      </a:r>
                    </a:p>
                  </a:txBody>
                  <a:tcPr/>
                </a:tc>
              </a:tr>
              <a:tr h="267458">
                <a:tc>
                  <a:txBody>
                    <a:bodyPr/>
                    <a:lstStyle/>
                    <a:p>
                      <a:r>
                        <a:rPr lang="fi-FI" sz="1050" b="1" dirty="0" smtClean="0"/>
                        <a:t>Tx chan:</a:t>
                      </a:r>
                      <a:r>
                        <a:rPr lang="fi-FI" sz="1050" b="1" baseline="0" dirty="0" smtClean="0"/>
                        <a:t> </a:t>
                      </a:r>
                      <a:r>
                        <a:rPr lang="fi-FI" sz="1050" baseline="0" dirty="0" smtClean="0"/>
                        <a:t>Hibi address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32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11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CPU: RW</a:t>
                      </a:r>
                    </a:p>
                    <a:p>
                      <a:r>
                        <a:rPr lang="fi-FI" sz="1050" dirty="0" smtClean="0"/>
                        <a:t>DMA: R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baseline="0" dirty="0" smtClean="0"/>
                        <a:t>Receivers hibi address</a:t>
                      </a:r>
                      <a:endParaRPr lang="fi-FI" sz="1050" dirty="0"/>
                    </a:p>
                  </a:txBody>
                  <a:tcPr/>
                </a:tc>
              </a:tr>
              <a:tr h="267458">
                <a:tc>
                  <a:txBody>
                    <a:bodyPr/>
                    <a:lstStyle/>
                    <a:p>
                      <a:r>
                        <a:rPr lang="fi-FI" sz="1050" dirty="0" err="1" smtClean="0"/>
                        <a:t>Current</a:t>
                      </a:r>
                      <a:r>
                        <a:rPr lang="fi-FI" sz="1050" baseline="0" dirty="0" smtClean="0"/>
                        <a:t> </a:t>
                      </a:r>
                      <a:r>
                        <a:rPr lang="fi-FI" sz="1050" baseline="0" dirty="0" err="1" smtClean="0"/>
                        <a:t>address</a:t>
                      </a:r>
                      <a:r>
                        <a:rPr lang="fi-FI" sz="1050" baseline="0" dirty="0" smtClean="0"/>
                        <a:t> on </a:t>
                      </a:r>
                      <a:r>
                        <a:rPr lang="fi-FI" sz="1050" baseline="0" dirty="0" err="1" smtClean="0"/>
                        <a:t>Hibi</a:t>
                      </a:r>
                      <a:r>
                        <a:rPr lang="fi-FI" sz="1050" baseline="0" dirty="0" smtClean="0"/>
                        <a:t> </a:t>
                      </a:r>
                      <a:r>
                        <a:rPr lang="fi-FI" sz="1050" baseline="0" dirty="0" err="1" smtClean="0"/>
                        <a:t>rx</a:t>
                      </a:r>
                      <a:r>
                        <a:rPr lang="fi-FI" sz="1050" baseline="0" dirty="0" smtClean="0"/>
                        <a:t> </a:t>
                      </a:r>
                      <a:r>
                        <a:rPr lang="fi-FI" sz="1050" baseline="0" dirty="0" err="1" smtClean="0"/>
                        <a:t>interface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32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12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CPU:R</a:t>
                      </a:r>
                    </a:p>
                    <a:p>
                      <a:r>
                        <a:rPr lang="fi-FI" sz="1050" dirty="0" smtClean="0"/>
                        <a:t>DMA:W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b="0" dirty="0" err="1" smtClean="0"/>
                        <a:t>Shows</a:t>
                      </a:r>
                      <a:r>
                        <a:rPr lang="fi-FI" sz="1050" b="0" dirty="0" smtClean="0"/>
                        <a:t> the </a:t>
                      </a:r>
                      <a:r>
                        <a:rPr lang="fi-FI" sz="1050" b="0" dirty="0" err="1" smtClean="0"/>
                        <a:t>address</a:t>
                      </a:r>
                      <a:r>
                        <a:rPr lang="fi-FI" sz="1050" b="0" dirty="0" smtClean="0"/>
                        <a:t> on </a:t>
                      </a:r>
                      <a:r>
                        <a:rPr lang="fi-FI" sz="1050" b="0" dirty="0" err="1" smtClean="0"/>
                        <a:t>Hibi</a:t>
                      </a:r>
                      <a:r>
                        <a:rPr lang="fi-FI" sz="1050" b="0" dirty="0" smtClean="0"/>
                        <a:t> </a:t>
                      </a:r>
                      <a:r>
                        <a:rPr lang="fi-FI" sz="1050" b="0" dirty="0" err="1" smtClean="0"/>
                        <a:t>rx</a:t>
                      </a:r>
                      <a:r>
                        <a:rPr lang="fi-FI" sz="1050" b="0" dirty="0" smtClean="0"/>
                        <a:t> </a:t>
                      </a:r>
                      <a:r>
                        <a:rPr lang="fi-FI" sz="1050" b="0" dirty="0" err="1" smtClean="0"/>
                        <a:t>interface</a:t>
                      </a:r>
                      <a:endParaRPr lang="fi-FI" sz="1050" b="0" dirty="0"/>
                    </a:p>
                  </a:txBody>
                  <a:tcPr/>
                </a:tc>
              </a:tr>
              <a:tr h="267458"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-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32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13-15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-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b="1" baseline="0" dirty="0" smtClean="0"/>
                        <a:t>not in use</a:t>
                      </a:r>
                      <a:endParaRPr lang="fi-FI" sz="1050" b="1" dirty="0"/>
                    </a:p>
                  </a:txBody>
                  <a:tcPr/>
                </a:tc>
              </a:tr>
              <a:tr h="267458">
                <a:tc>
                  <a:txBody>
                    <a:bodyPr/>
                    <a:lstStyle/>
                    <a:p>
                      <a:r>
                        <a:rPr lang="fi-FI" sz="1050" b="1" dirty="0" smtClean="0"/>
                        <a:t>Rx</a:t>
                      </a:r>
                      <a:r>
                        <a:rPr lang="fi-FI" sz="1050" b="1" baseline="0" dirty="0" smtClean="0"/>
                        <a:t> chan1: </a:t>
                      </a:r>
                      <a:r>
                        <a:rPr lang="fi-FI" sz="1050" baseline="0" dirty="0" smtClean="0"/>
                        <a:t>data buffer address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32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16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CPU: RW</a:t>
                      </a:r>
                    </a:p>
                    <a:p>
                      <a:r>
                        <a:rPr lang="fi-FI" sz="1050" dirty="0" smtClean="0"/>
                        <a:t>DMA: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Rx channel</a:t>
                      </a:r>
                      <a:r>
                        <a:rPr lang="fi-FI" sz="1050" baseline="0" dirty="0" smtClean="0"/>
                        <a:t> 0: data buffer address (in dpram)</a:t>
                      </a:r>
                      <a:endParaRPr lang="fi-FI" sz="1050" dirty="0"/>
                    </a:p>
                  </a:txBody>
                  <a:tcPr/>
                </a:tc>
              </a:tr>
              <a:tr h="267458">
                <a:tc>
                  <a:txBody>
                    <a:bodyPr/>
                    <a:lstStyle/>
                    <a:p>
                      <a:r>
                        <a:rPr lang="fi-FI" sz="1050" b="1" dirty="0" smtClean="0"/>
                        <a:t>Rx</a:t>
                      </a:r>
                      <a:r>
                        <a:rPr lang="fi-FI" sz="1050" b="1" baseline="0" dirty="0" smtClean="0"/>
                        <a:t> chan1: </a:t>
                      </a:r>
                      <a:r>
                        <a:rPr lang="fi-FI" sz="1050" baseline="0" dirty="0" smtClean="0"/>
                        <a:t>hibi address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32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17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CPU: RW</a:t>
                      </a:r>
                    </a:p>
                    <a:p>
                      <a:r>
                        <a:rPr lang="fi-FI" sz="1050" dirty="0" smtClean="0"/>
                        <a:t>DMA: R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Rx channel 0: hibi address</a:t>
                      </a:r>
                      <a:endParaRPr lang="fi-FI" sz="1050" dirty="0"/>
                    </a:p>
                  </a:txBody>
                  <a:tcPr/>
                </a:tc>
              </a:tr>
              <a:tr h="267458">
                <a:tc>
                  <a:txBody>
                    <a:bodyPr/>
                    <a:lstStyle/>
                    <a:p>
                      <a:r>
                        <a:rPr lang="fi-FI" sz="1050" b="1" dirty="0" smtClean="0"/>
                        <a:t>Rx chan1: </a:t>
                      </a:r>
                      <a:r>
                        <a:rPr lang="fi-FI" sz="1050" dirty="0" smtClean="0"/>
                        <a:t>data amount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16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18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CPU:</a:t>
                      </a:r>
                      <a:r>
                        <a:rPr lang="fi-FI" sz="1050" baseline="0" dirty="0" smtClean="0"/>
                        <a:t> </a:t>
                      </a:r>
                      <a:r>
                        <a:rPr lang="fi-FI" sz="1050" dirty="0" smtClean="0"/>
                        <a:t>RW</a:t>
                      </a:r>
                    </a:p>
                    <a:p>
                      <a:r>
                        <a:rPr lang="fi-FI" sz="1050" dirty="0" smtClean="0"/>
                        <a:t>DMA: R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Amount of data to be received</a:t>
                      </a:r>
                      <a:endParaRPr lang="fi-FI" sz="1050" dirty="0"/>
                    </a:p>
                  </a:txBody>
                  <a:tcPr/>
                </a:tc>
              </a:tr>
              <a:tr h="267458">
                <a:tc>
                  <a:txBody>
                    <a:bodyPr/>
                    <a:lstStyle/>
                    <a:p>
                      <a:r>
                        <a:rPr lang="fi-FI" sz="1050" b="1" dirty="0" smtClean="0"/>
                        <a:t>Rx chan1:</a:t>
                      </a:r>
                      <a:r>
                        <a:rPr lang="fi-FI" sz="1050" b="0" dirty="0" smtClean="0"/>
                        <a:t> current address pointer</a:t>
                      </a:r>
                      <a:endParaRPr lang="fi-FI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32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19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CPU: R</a:t>
                      </a:r>
                    </a:p>
                    <a:p>
                      <a:r>
                        <a:rPr lang="fi-FI" sz="1050" dirty="0" smtClean="0"/>
                        <a:t>DMA:</a:t>
                      </a:r>
                      <a:r>
                        <a:rPr lang="fi-FI" sz="1050" baseline="0" dirty="0" smtClean="0"/>
                        <a:t> RW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DMAs</a:t>
                      </a:r>
                      <a:r>
                        <a:rPr lang="fi-FI" sz="1050" baseline="0" dirty="0" smtClean="0"/>
                        <a:t> current address to dpram</a:t>
                      </a:r>
                      <a:endParaRPr lang="fi-FI" sz="1050" dirty="0"/>
                    </a:p>
                  </a:txBody>
                  <a:tcPr/>
                </a:tc>
              </a:tr>
              <a:tr h="267458">
                <a:tc>
                  <a:txBody>
                    <a:bodyPr/>
                    <a:lstStyle/>
                    <a:p>
                      <a:r>
                        <a:rPr lang="fi-FI" sz="1050" b="0" dirty="0" smtClean="0"/>
                        <a:t>...</a:t>
                      </a:r>
                      <a:endParaRPr lang="fi-FI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...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...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...</a:t>
                      </a:r>
                      <a:endParaRPr lang="fi-FI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50" dirty="0" smtClean="0"/>
                        <a:t>...</a:t>
                      </a:r>
                      <a:endParaRPr lang="fi-FI" sz="105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23486423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TUT-DCS-2008_powerpoint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nk Presentatio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triangl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00009C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triangl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00009C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Black" pitchFamily="34" charset="0"/>
          </a:defRPr>
        </a:defPPr>
      </a:lstStyle>
    </a:lnDef>
    <a:txDef>
      <a:spPr>
        <a:noFill/>
      </a:spPr>
      <a:bodyPr wrap="none" rtlCol="0">
        <a:no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TUT-DCS-2008_powerpoint_theme</Template>
  <TotalTime>1367</TotalTime>
  <Words>1833</Words>
  <Application>Microsoft Office PowerPoint</Application>
  <PresentationFormat>On-screen Show (4:3)</PresentationFormat>
  <Paragraphs>611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TUT-DCS-2008_powerpoint_theme</vt:lpstr>
      <vt:lpstr>HIBI_PE_DMA</vt:lpstr>
      <vt:lpstr>Structure and configuration</vt:lpstr>
      <vt:lpstr>HIBI PE DMA block diagram</vt:lpstr>
      <vt:lpstr>HIBI PE DMA block diagram</vt:lpstr>
      <vt:lpstr>HIBI PE DMA – CPU memory port</vt:lpstr>
      <vt:lpstr>HIBI PE DMA – DMA memory port</vt:lpstr>
      <vt:lpstr>HIBI PE DMA – DMA configuration interface</vt:lpstr>
      <vt:lpstr>HIBI PE DMA – DMA configuration registers</vt:lpstr>
      <vt:lpstr>HIBI PE DMA – DMA configuration registers</vt:lpstr>
      <vt:lpstr>HIBI PE DMA – DMA configuration registers</vt:lpstr>
      <vt:lpstr>HIBI PE DMA internal</vt:lpstr>
      <vt:lpstr>HIBI PE DMA configuration parameters</vt:lpstr>
      <vt:lpstr>Functionality</vt:lpstr>
      <vt:lpstr>HIBI_PE_DMA component</vt:lpstr>
      <vt:lpstr>Sending data to HIBI</vt:lpstr>
      <vt:lpstr>Receiving data from HIBI</vt:lpstr>
      <vt:lpstr>Receiving unknown data from HIBI</vt:lpstr>
      <vt:lpstr>Interfaces</vt:lpstr>
      <vt:lpstr>Software interface of the HIBI_PE_DMA</vt:lpstr>
      <vt:lpstr>Accessing HIBI_PE_DMA from software</vt:lpstr>
      <vt:lpstr>Functional model</vt:lpstr>
      <vt:lpstr>Functional model (2)</vt:lpstr>
      <vt:lpstr>Functional model</vt:lpstr>
    </vt:vector>
  </TitlesOfParts>
  <Company>Tampere University of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Residual component</dc:title>
  <dc:creator>arvio</dc:creator>
  <cp:lastModifiedBy>Lasse Lehtonen</cp:lastModifiedBy>
  <cp:revision>201</cp:revision>
  <dcterms:created xsi:type="dcterms:W3CDTF">2009-05-12T12:51:09Z</dcterms:created>
  <dcterms:modified xsi:type="dcterms:W3CDTF">2012-02-03T10:42:08Z</dcterms:modified>
</cp:coreProperties>
</file>