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58" r:id="rId6"/>
    <p:sldId id="259" r:id="rId7"/>
    <p:sldId id="260" r:id="rId8"/>
    <p:sldId id="261" r:id="rId9"/>
    <p:sldId id="262" r:id="rId10"/>
    <p:sldId id="263" r:id="rId11"/>
    <p:sldId id="268" r:id="rId12"/>
    <p:sldId id="267" r:id="rId13"/>
    <p:sldId id="264" r:id="rId14"/>
    <p:sldId id="269" r:id="rId15"/>
    <p:sldId id="265" r:id="rId16"/>
    <p:sldId id="266" r:id="rId17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2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2.5.2011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2.5.2011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2.5.2011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2.5.2011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2.5.2011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2.5.2011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2.5.2011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2.5.2011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2.5.2011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2.5.2011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2.5.2011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73EE-4041-492F-BA0E-2F18D990949A}" type="datetimeFigureOut">
              <a:rPr lang="fi-FI" smtClean="0"/>
              <a:pPr/>
              <a:t>2.5.2011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Instructions to build N2H testing system (SOPC+NIOS II Eclipse)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Lasse</a:t>
            </a:r>
            <a:r>
              <a:rPr lang="en-US" dirty="0" smtClean="0"/>
              <a:t> </a:t>
            </a:r>
            <a:r>
              <a:rPr lang="en-US" dirty="0" err="1" smtClean="0"/>
              <a:t>Lehtonen</a:t>
            </a:r>
            <a:endParaRPr lang="en-US" dirty="0" smtClean="0"/>
          </a:p>
          <a:p>
            <a:r>
              <a:rPr lang="en-US" dirty="0" smtClean="0"/>
              <a:t>Last modification: 29.3.2011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Modelsim</a:t>
            </a:r>
            <a:r>
              <a:rPr lang="en-US" dirty="0" smtClean="0"/>
              <a:t>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modelsim’s</a:t>
            </a:r>
            <a:r>
              <a:rPr lang="en-US" dirty="0" smtClean="0"/>
              <a:t> transcript window type ”do setup_sim.do” to setup things</a:t>
            </a:r>
          </a:p>
          <a:p>
            <a:r>
              <a:rPr lang="en-US" dirty="0" smtClean="0"/>
              <a:t>S: compiles hw files</a:t>
            </a:r>
          </a:p>
          <a:p>
            <a:r>
              <a:rPr lang="en-US" dirty="0" err="1" smtClean="0"/>
              <a:t>Jtag</a:t>
            </a:r>
            <a:r>
              <a:rPr lang="en-US" dirty="0" smtClean="0"/>
              <a:t>_*: commands to see what CPUs are printing in console windows, by default goes to transcript window</a:t>
            </a:r>
          </a:p>
          <a:p>
            <a:r>
              <a:rPr lang="en-US" dirty="0" smtClean="0"/>
              <a:t>It takes about 1ms before CPUs start executing main() and simulations take a lot of time</a:t>
            </a:r>
          </a:p>
          <a:p>
            <a:r>
              <a:rPr lang="en-US" dirty="0" smtClean="0"/>
              <a:t>Modify CPU1’s </a:t>
            </a:r>
            <a:r>
              <a:rPr lang="en-US" dirty="0" err="1" smtClean="0"/>
              <a:t>main.c</a:t>
            </a:r>
            <a:r>
              <a:rPr lang="en-US" dirty="0" smtClean="0"/>
              <a:t> to adjust the amount of packets that ping-pong between CPUs</a:t>
            </a:r>
            <a:endParaRPr lang="en-US" dirty="0" smtClean="0"/>
          </a:p>
          <a:p>
            <a:r>
              <a:rPr lang="en-US" dirty="0" smtClean="0"/>
              <a:t>They do not stop automatically!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Next some examples how N2H should behave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Enabling</a:t>
            </a:r>
            <a:r>
              <a:rPr lang="fi-FI" dirty="0" smtClean="0"/>
              <a:t> N2H to </a:t>
            </a:r>
            <a:r>
              <a:rPr lang="fi-FI" dirty="0" err="1" smtClean="0"/>
              <a:t>interrupt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/>
          </a:bodyPr>
          <a:lstStyle/>
          <a:p>
            <a:r>
              <a:rPr lang="pt-BR" sz="1600" dirty="0" smtClean="0">
                <a:latin typeface="Arial" pitchFamily="34" charset="0"/>
                <a:cs typeface="Arial" pitchFamily="34" charset="0"/>
              </a:rPr>
              <a:t>// Enable interrupts on N2H2 side, set bit 1 high on register 4</a:t>
            </a:r>
          </a:p>
          <a:p>
            <a:r>
              <a:rPr lang="pt-BR" sz="1600" dirty="0" smtClean="0">
                <a:latin typeface="Arial" pitchFamily="34" charset="0"/>
                <a:cs typeface="Arial" pitchFamily="34" charset="0"/>
              </a:rPr>
              <a:t>  IOWR(N2H2_CHAN_0_BASE, 4, (2 | (IORD(N2H2_CHAN_0_BASE,4))));</a:t>
            </a:r>
          </a:p>
          <a:p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348880"/>
            <a:ext cx="7913656" cy="310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1990470" y="2669186"/>
            <a:ext cx="288032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67744" y="2996952"/>
            <a:ext cx="1008112" cy="648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948264" y="2636912"/>
            <a:ext cx="288032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236296" y="2708920"/>
            <a:ext cx="864096" cy="10801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636070" y="4653136"/>
            <a:ext cx="288032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79712" y="3645024"/>
            <a:ext cx="1190198" cy="369332"/>
          </a:xfrm>
          <a:prstGeom prst="rect">
            <a:avLst/>
          </a:prstGeom>
          <a:solidFill>
            <a:schemeClr val="bg1">
              <a:lumMod val="95000"/>
              <a:alpha val="69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Read reg 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4128" y="3068960"/>
            <a:ext cx="1601721" cy="646331"/>
          </a:xfrm>
          <a:prstGeom prst="rect">
            <a:avLst/>
          </a:prstGeom>
          <a:solidFill>
            <a:schemeClr val="bg1">
              <a:lumMod val="95000"/>
              <a:alpha val="69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Write back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With bit 1 high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64288" y="4149080"/>
            <a:ext cx="1135824" cy="646331"/>
          </a:xfrm>
          <a:prstGeom prst="rect">
            <a:avLst/>
          </a:prstGeom>
          <a:solidFill>
            <a:schemeClr val="bg1">
              <a:lumMod val="95000"/>
              <a:alpha val="69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Interrupts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</a:t>
            </a:r>
            <a:r>
              <a:rPr lang="en-US" dirty="0" err="1" smtClean="0"/>
              <a:t>rx</a:t>
            </a:r>
            <a:r>
              <a:rPr lang="en-US" dirty="0" smtClean="0"/>
              <a:t>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4823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Just four writes</a:t>
            </a:r>
          </a:p>
          <a:p>
            <a:r>
              <a:rPr lang="en-US" dirty="0" smtClean="0"/>
              <a:t>// Set receive mem address for incoming data</a:t>
            </a:r>
          </a:p>
          <a:p>
            <a:r>
              <a:rPr lang="en-US" dirty="0" smtClean="0"/>
              <a:t>  IOWR(N2H2_CHAN_0_BASE, (</a:t>
            </a:r>
            <a:r>
              <a:rPr lang="en-US" dirty="0" err="1" smtClean="0"/>
              <a:t>rx_channel</a:t>
            </a:r>
            <a:r>
              <a:rPr lang="en-US" dirty="0" smtClean="0"/>
              <a:t> &lt;&lt; 4), N2H_REGISTERS_RX_BUFFER_START +  </a:t>
            </a:r>
            <a:r>
              <a:rPr lang="en-US" dirty="0" err="1" smtClean="0"/>
              <a:t>rx_addr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// Set amount to receive</a:t>
            </a:r>
          </a:p>
          <a:p>
            <a:r>
              <a:rPr lang="en-US" dirty="0" smtClean="0"/>
              <a:t>  IOWR(N2H2_CHAN_0_BASE, (</a:t>
            </a:r>
            <a:r>
              <a:rPr lang="en-US" dirty="0" err="1" smtClean="0"/>
              <a:t>rx_channel</a:t>
            </a:r>
            <a:r>
              <a:rPr lang="en-US" dirty="0" smtClean="0"/>
              <a:t> &lt;&lt; 4) + 2, </a:t>
            </a:r>
            <a:r>
              <a:rPr lang="en-US" dirty="0" err="1" smtClean="0"/>
              <a:t>rx_amount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// Set </a:t>
            </a:r>
            <a:r>
              <a:rPr lang="en-US" dirty="0" err="1" smtClean="0"/>
              <a:t>hibi</a:t>
            </a:r>
            <a:r>
              <a:rPr lang="en-US" dirty="0" smtClean="0"/>
              <a:t> address to receive data</a:t>
            </a:r>
          </a:p>
          <a:p>
            <a:r>
              <a:rPr lang="en-US" dirty="0" smtClean="0"/>
              <a:t>  IOWR(N2H2_CHAN_0_BASE, (</a:t>
            </a:r>
            <a:r>
              <a:rPr lang="en-US" dirty="0" err="1" smtClean="0"/>
              <a:t>rx_channel</a:t>
            </a:r>
            <a:r>
              <a:rPr lang="en-US" dirty="0" smtClean="0"/>
              <a:t> &lt;&lt; 4) + 1, </a:t>
            </a:r>
            <a:r>
              <a:rPr lang="en-US" dirty="0" err="1" smtClean="0"/>
              <a:t>hibi_addr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// Initialize (enable) receiving</a:t>
            </a:r>
          </a:p>
          <a:p>
            <a:r>
              <a:rPr lang="en-US" dirty="0" smtClean="0"/>
              <a:t>  IOWR(N2H2_CHAN_0_BASE, 5 , 1 &lt;&lt; </a:t>
            </a:r>
            <a:r>
              <a:rPr lang="en-US" dirty="0" err="1" smtClean="0"/>
              <a:t>rx_channel</a:t>
            </a:r>
            <a:r>
              <a:rPr lang="en-US" dirty="0" smtClean="0"/>
              <a:t>);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789040"/>
            <a:ext cx="8821103" cy="277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2520280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// Poll N2H, until it's not sending previous </a:t>
            </a:r>
            <a:r>
              <a:rPr lang="en-US" dirty="0" err="1" smtClean="0"/>
              <a:t>tx</a:t>
            </a:r>
            <a:r>
              <a:rPr lang="en-US" dirty="0" smtClean="0"/>
              <a:t> anymore</a:t>
            </a:r>
          </a:p>
          <a:p>
            <a:r>
              <a:rPr lang="en-US" dirty="0" smtClean="0"/>
              <a:t>  while(((IORD(N2H2_CHAN_1_BASE, 4) &gt;&gt; 16) &amp; 0x1) == 0) { }</a:t>
            </a:r>
          </a:p>
          <a:p>
            <a:r>
              <a:rPr lang="en-US" dirty="0" smtClean="0"/>
              <a:t>  // Set data source address</a:t>
            </a:r>
          </a:p>
          <a:p>
            <a:r>
              <a:rPr lang="en-US" dirty="0" smtClean="0"/>
              <a:t>  IOWR(N2H2_CHAN_1_BASE, 8, </a:t>
            </a:r>
            <a:r>
              <a:rPr lang="en-US" dirty="0" err="1" smtClean="0"/>
              <a:t>data_src_addr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// Set amount to send</a:t>
            </a:r>
          </a:p>
          <a:p>
            <a:r>
              <a:rPr lang="en-US" dirty="0" smtClean="0"/>
              <a:t>  IOWR(N2H2_CHAN_1_BASE, 9, amount);</a:t>
            </a:r>
          </a:p>
          <a:p>
            <a:r>
              <a:rPr lang="en-US" dirty="0" smtClean="0"/>
              <a:t>  // Set target </a:t>
            </a:r>
            <a:r>
              <a:rPr lang="en-US" dirty="0" err="1" smtClean="0"/>
              <a:t>hibi</a:t>
            </a:r>
            <a:r>
              <a:rPr lang="en-US" dirty="0" smtClean="0"/>
              <a:t> command</a:t>
            </a:r>
          </a:p>
          <a:p>
            <a:r>
              <a:rPr lang="en-US" dirty="0" smtClean="0"/>
              <a:t>  IOWR(N2H2_CHAN_1_BASE, 10, 2);</a:t>
            </a:r>
          </a:p>
          <a:p>
            <a:r>
              <a:rPr lang="en-US" dirty="0" smtClean="0"/>
              <a:t>  // Set target </a:t>
            </a:r>
            <a:r>
              <a:rPr lang="en-US" dirty="0" err="1" smtClean="0"/>
              <a:t>hibi</a:t>
            </a:r>
            <a:r>
              <a:rPr lang="en-US" dirty="0" smtClean="0"/>
              <a:t> address</a:t>
            </a:r>
          </a:p>
          <a:p>
            <a:r>
              <a:rPr lang="en-US" dirty="0" smtClean="0"/>
              <a:t>  IOWR(N2H2_CHAN_1_BASE, 11, </a:t>
            </a:r>
            <a:r>
              <a:rPr lang="en-US" dirty="0" err="1" smtClean="0"/>
              <a:t>hibi_addr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// Start the transfer, set bit 0 high in register 4</a:t>
            </a:r>
          </a:p>
          <a:p>
            <a:r>
              <a:rPr lang="en-US" dirty="0" smtClean="0"/>
              <a:t>  IOWR(N2H2_CHAN_1_BASE, 4, (0x1 | (IORD(N2H2_CHAN_1_BASE,4))));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861048"/>
            <a:ext cx="8352928" cy="275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148064" y="5013176"/>
            <a:ext cx="1656184" cy="738664"/>
          </a:xfrm>
          <a:prstGeom prst="rect">
            <a:avLst/>
          </a:prstGeom>
          <a:solidFill>
            <a:schemeClr val="bg1">
              <a:lumMod val="95000"/>
              <a:alpha val="69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Data is written to </a:t>
            </a:r>
            <a:r>
              <a:rPr lang="en-US" sz="1400" b="1" dirty="0" err="1" smtClean="0">
                <a:solidFill>
                  <a:srgbClr val="FF0000"/>
                </a:solidFill>
              </a:rPr>
              <a:t>hibi</a:t>
            </a:r>
            <a:r>
              <a:rPr lang="en-US" sz="1400" b="1" dirty="0" smtClean="0">
                <a:solidFill>
                  <a:srgbClr val="FF0000"/>
                </a:solidFill>
              </a:rPr>
              <a:t> from shared memory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Preconfigured transfer receive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Words are forwarded directly to shared memory until enough has been received</a:t>
            </a:r>
          </a:p>
          <a:p>
            <a:r>
              <a:rPr lang="en-US" dirty="0" smtClean="0"/>
              <a:t>When all have been received interrupt is raised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068960"/>
            <a:ext cx="8659654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668344" y="6165304"/>
            <a:ext cx="1152128" cy="369332"/>
          </a:xfrm>
          <a:prstGeom prst="rect">
            <a:avLst/>
          </a:prstGeom>
          <a:solidFill>
            <a:schemeClr val="bg1">
              <a:lumMod val="95000"/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Interrupt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7824" y="3717032"/>
            <a:ext cx="1368152" cy="923330"/>
          </a:xfrm>
          <a:prstGeom prst="rect">
            <a:avLst/>
          </a:prstGeom>
          <a:solidFill>
            <a:schemeClr val="bg1">
              <a:lumMod val="95000"/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Forward to shared mem directly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4499992" y="4365104"/>
            <a:ext cx="216024" cy="1440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4427984" y="3933056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48064" y="4509120"/>
            <a:ext cx="1152128" cy="646331"/>
          </a:xfrm>
          <a:prstGeom prst="rect">
            <a:avLst/>
          </a:prstGeom>
          <a:solidFill>
            <a:schemeClr val="bg1">
              <a:lumMod val="95000"/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First packet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36296" y="4509120"/>
            <a:ext cx="1152128" cy="646331"/>
          </a:xfrm>
          <a:prstGeom prst="rect">
            <a:avLst/>
          </a:prstGeom>
          <a:solidFill>
            <a:schemeClr val="bg1">
              <a:lumMod val="95000"/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Second packet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Unconfigured</a:t>
            </a:r>
            <a:r>
              <a:rPr lang="en-US" dirty="0" smtClean="0"/>
              <a:t> receive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268760"/>
            <a:ext cx="67913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699792" y="2924944"/>
            <a:ext cx="1152128" cy="830997"/>
          </a:xfrm>
          <a:prstGeom prst="rect">
            <a:avLst/>
          </a:prstGeom>
          <a:solidFill>
            <a:schemeClr val="bg1">
              <a:lumMod val="95000"/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IRQ has been raised quite many cycles ago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9952" y="2780928"/>
            <a:ext cx="1152128" cy="461665"/>
          </a:xfrm>
          <a:prstGeom prst="rect">
            <a:avLst/>
          </a:prstGeom>
          <a:solidFill>
            <a:schemeClr val="bg1">
              <a:lumMod val="95000"/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CPU reads the cause of IRQ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6096" y="2708920"/>
            <a:ext cx="1368152" cy="461665"/>
          </a:xfrm>
          <a:prstGeom prst="rect">
            <a:avLst/>
          </a:prstGeom>
          <a:solidFill>
            <a:schemeClr val="bg1">
              <a:lumMod val="95000"/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And the unknown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Incoming address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20272" y="2780928"/>
            <a:ext cx="864096" cy="276999"/>
          </a:xfrm>
          <a:prstGeom prst="rect">
            <a:avLst/>
          </a:prstGeom>
          <a:solidFill>
            <a:schemeClr val="bg1">
              <a:lumMod val="95000"/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FF0000"/>
                </a:solidFill>
              </a:rPr>
              <a:t>Ack</a:t>
            </a:r>
            <a:r>
              <a:rPr lang="en-US" sz="1200" b="1" dirty="0" smtClean="0">
                <a:solidFill>
                  <a:srgbClr val="FF0000"/>
                </a:solidFill>
              </a:rPr>
              <a:t> IRQ</a:t>
            </a:r>
            <a:endParaRPr lang="en-US" sz="1200" b="1" dirty="0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437112"/>
            <a:ext cx="859797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971600" y="4005064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later the same day (many </a:t>
            </a:r>
            <a:r>
              <a:rPr lang="en-US" dirty="0" err="1" smtClean="0"/>
              <a:t>many</a:t>
            </a:r>
            <a:r>
              <a:rPr lang="en-US" dirty="0" smtClean="0"/>
              <a:t> clock cycles):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55776" y="6093296"/>
            <a:ext cx="5184576" cy="461665"/>
          </a:xfrm>
          <a:prstGeom prst="rect">
            <a:avLst/>
          </a:prstGeom>
          <a:solidFill>
            <a:schemeClr val="bg1">
              <a:lumMod val="95000"/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CPU configures some channel for receiving  to address 0x11 and N2H interrupts again when all data has been received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document describes briefly how to build a SOPC and NIOS II Eclipse project to be used with the </a:t>
            </a:r>
            <a:r>
              <a:rPr lang="en-US" dirty="0" err="1" smtClean="0"/>
              <a:t>assosiated</a:t>
            </a:r>
            <a:r>
              <a:rPr lang="en-US" dirty="0" smtClean="0"/>
              <a:t> system level </a:t>
            </a:r>
            <a:r>
              <a:rPr lang="en-US" dirty="0" err="1" smtClean="0"/>
              <a:t>testbench</a:t>
            </a:r>
            <a:r>
              <a:rPr lang="en-US" dirty="0" smtClean="0"/>
              <a:t> </a:t>
            </a:r>
            <a:r>
              <a:rPr lang="en-US" dirty="0" smtClean="0"/>
              <a:t>and examples (..</a:t>
            </a:r>
            <a:r>
              <a:rPr lang="en-US" dirty="0" err="1" smtClean="0"/>
              <a:t>tb</a:t>
            </a:r>
            <a:r>
              <a:rPr lang="en-US" dirty="0" smtClean="0"/>
              <a:t>/system/*)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 system </a:t>
            </a:r>
            <a:r>
              <a:rPr lang="en-US" dirty="0" smtClean="0"/>
              <a:t>to be created</a:t>
            </a:r>
            <a:endParaRPr lang="en-US" dirty="0"/>
          </a:p>
        </p:txBody>
      </p:sp>
      <p:sp>
        <p:nvSpPr>
          <p:cNvPr id="4" name="Rectangle 4"/>
          <p:cNvSpPr>
            <a:spLocks noChangeAspect="1" noChangeArrowheads="1"/>
          </p:cNvSpPr>
          <p:nvPr/>
        </p:nvSpPr>
        <p:spPr bwMode="auto">
          <a:xfrm>
            <a:off x="1548309" y="4868739"/>
            <a:ext cx="1185622" cy="5611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sz="1200"/>
              <a:t>Nios</a:t>
            </a:r>
            <a:endParaRPr lang="en-US" sz="1200"/>
          </a:p>
        </p:txBody>
      </p:sp>
      <p:sp>
        <p:nvSpPr>
          <p:cNvPr id="5" name="Rectangle 5"/>
          <p:cNvSpPr>
            <a:spLocks noChangeAspect="1" noChangeArrowheads="1"/>
          </p:cNvSpPr>
          <p:nvPr/>
        </p:nvSpPr>
        <p:spPr bwMode="auto">
          <a:xfrm>
            <a:off x="3635872" y="4868739"/>
            <a:ext cx="1185622" cy="5611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sz="1200"/>
              <a:t>dual-port RAM</a:t>
            </a:r>
          </a:p>
          <a:p>
            <a:pPr algn="ctr">
              <a:defRPr/>
            </a:pPr>
            <a:r>
              <a:rPr lang="fi-FI" sz="1200"/>
              <a:t>(on-chip)</a:t>
            </a:r>
            <a:endParaRPr lang="en-US" sz="1200"/>
          </a:p>
        </p:txBody>
      </p:sp>
      <p:sp>
        <p:nvSpPr>
          <p:cNvPr id="6" name="Rectangle 6"/>
          <p:cNvSpPr>
            <a:spLocks noChangeAspect="1" noChangeArrowheads="1"/>
          </p:cNvSpPr>
          <p:nvPr/>
        </p:nvSpPr>
        <p:spPr bwMode="auto">
          <a:xfrm>
            <a:off x="3635872" y="5660901"/>
            <a:ext cx="1185622" cy="56117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 sz="1200" b="1"/>
              <a:t>N2H2</a:t>
            </a:r>
          </a:p>
          <a:p>
            <a:pPr algn="ctr"/>
            <a:r>
              <a:rPr lang="fi-FI" sz="1200" b="1"/>
              <a:t>(DMA)</a:t>
            </a:r>
            <a:endParaRPr lang="en-US" sz="1200" b="1"/>
          </a:p>
        </p:txBody>
      </p:sp>
      <p:sp>
        <p:nvSpPr>
          <p:cNvPr id="7" name="Rectangle 7"/>
          <p:cNvSpPr>
            <a:spLocks noChangeAspect="1" noChangeArrowheads="1"/>
          </p:cNvSpPr>
          <p:nvPr/>
        </p:nvSpPr>
        <p:spPr bwMode="auto">
          <a:xfrm>
            <a:off x="5364659" y="5660901"/>
            <a:ext cx="1185622" cy="5611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sz="1200"/>
              <a:t>HIBI wrapper</a:t>
            </a:r>
            <a:endParaRPr lang="en-US" sz="1200"/>
          </a:p>
        </p:txBody>
      </p:sp>
      <p:cxnSp>
        <p:nvCxnSpPr>
          <p:cNvPr id="8" name="AutoShape 8"/>
          <p:cNvCxnSpPr>
            <a:cxnSpLocks noChangeAspect="1" noChangeShapeType="1"/>
            <a:stCxn id="16" idx="0"/>
            <a:endCxn id="4" idx="2"/>
          </p:cNvCxnSpPr>
          <p:nvPr/>
        </p:nvCxnSpPr>
        <p:spPr bwMode="auto">
          <a:xfrm rot="5400000" flipH="1" flipV="1">
            <a:off x="2025627" y="5545408"/>
            <a:ext cx="230987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AutoShape 9"/>
          <p:cNvCxnSpPr>
            <a:cxnSpLocks noChangeAspect="1" noChangeShapeType="1"/>
            <a:stCxn id="4" idx="3"/>
            <a:endCxn id="6" idx="1"/>
          </p:cNvCxnSpPr>
          <p:nvPr/>
        </p:nvCxnSpPr>
        <p:spPr bwMode="auto">
          <a:xfrm>
            <a:off x="2733931" y="5149328"/>
            <a:ext cx="892030" cy="783457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0" name="AutoShape 10"/>
          <p:cNvCxnSpPr>
            <a:cxnSpLocks noChangeAspect="1" noChangeShapeType="1"/>
            <a:stCxn id="6" idx="3"/>
            <a:endCxn id="7" idx="1"/>
          </p:cNvCxnSpPr>
          <p:nvPr/>
        </p:nvCxnSpPr>
        <p:spPr bwMode="auto">
          <a:xfrm>
            <a:off x="4821494" y="5941490"/>
            <a:ext cx="537196" cy="157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utoShape 11"/>
          <p:cNvCxnSpPr>
            <a:cxnSpLocks noChangeAspect="1" noChangeShapeType="1"/>
            <a:stCxn id="6" idx="0"/>
            <a:endCxn id="5" idx="2"/>
          </p:cNvCxnSpPr>
          <p:nvPr/>
        </p:nvCxnSpPr>
        <p:spPr bwMode="auto">
          <a:xfrm rot="5400000" flipH="1" flipV="1">
            <a:off x="4114467" y="5544148"/>
            <a:ext cx="228449" cy="157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Rectangle 16"/>
          <p:cNvSpPr>
            <a:spLocks noChangeAspect="1" noChangeArrowheads="1"/>
          </p:cNvSpPr>
          <p:nvPr/>
        </p:nvSpPr>
        <p:spPr bwMode="auto">
          <a:xfrm>
            <a:off x="1548309" y="5660901"/>
            <a:ext cx="1185622" cy="5611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sz="1200"/>
              <a:t>instr.memory</a:t>
            </a:r>
          </a:p>
          <a:p>
            <a:pPr algn="ctr">
              <a:defRPr/>
            </a:pPr>
            <a:r>
              <a:rPr lang="fi-FI" sz="1200"/>
              <a:t>(on/off-chip)</a:t>
            </a:r>
            <a:endParaRPr lang="en-US" sz="1200"/>
          </a:p>
        </p:txBody>
      </p:sp>
      <p:cxnSp>
        <p:nvCxnSpPr>
          <p:cNvPr id="17" name="AutoShape 17"/>
          <p:cNvCxnSpPr>
            <a:cxnSpLocks noChangeAspect="1" noChangeShapeType="1"/>
            <a:stCxn id="16" idx="0"/>
            <a:endCxn id="4" idx="2"/>
          </p:cNvCxnSpPr>
          <p:nvPr/>
        </p:nvCxnSpPr>
        <p:spPr bwMode="auto">
          <a:xfrm rot="5400000" flipH="1" flipV="1">
            <a:off x="2026904" y="5544148"/>
            <a:ext cx="228449" cy="157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Rectangle 4"/>
          <p:cNvSpPr>
            <a:spLocks noChangeAspect="1" noChangeArrowheads="1"/>
          </p:cNvSpPr>
          <p:nvPr/>
        </p:nvSpPr>
        <p:spPr bwMode="auto">
          <a:xfrm>
            <a:off x="1547664" y="3284662"/>
            <a:ext cx="1185622" cy="5611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sz="1200"/>
              <a:t>Nios</a:t>
            </a:r>
            <a:endParaRPr lang="en-US" sz="1200"/>
          </a:p>
        </p:txBody>
      </p:sp>
      <p:sp>
        <p:nvSpPr>
          <p:cNvPr id="20" name="Rectangle 5"/>
          <p:cNvSpPr>
            <a:spLocks noChangeAspect="1" noChangeArrowheads="1"/>
          </p:cNvSpPr>
          <p:nvPr/>
        </p:nvSpPr>
        <p:spPr bwMode="auto">
          <a:xfrm>
            <a:off x="3635227" y="3284662"/>
            <a:ext cx="1185622" cy="5611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sz="1200"/>
              <a:t>dual-port RAM</a:t>
            </a:r>
          </a:p>
          <a:p>
            <a:pPr algn="ctr">
              <a:defRPr/>
            </a:pPr>
            <a:r>
              <a:rPr lang="fi-FI" sz="1200"/>
              <a:t>(on-chip)</a:t>
            </a:r>
            <a:endParaRPr lang="en-US" sz="1200"/>
          </a:p>
        </p:txBody>
      </p:sp>
      <p:sp>
        <p:nvSpPr>
          <p:cNvPr id="21" name="Rectangle 6"/>
          <p:cNvSpPr>
            <a:spLocks noChangeAspect="1" noChangeArrowheads="1"/>
          </p:cNvSpPr>
          <p:nvPr/>
        </p:nvSpPr>
        <p:spPr bwMode="auto">
          <a:xfrm>
            <a:off x="3635227" y="4076824"/>
            <a:ext cx="1185622" cy="56117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 sz="1200" b="1"/>
              <a:t>N2H2</a:t>
            </a:r>
          </a:p>
          <a:p>
            <a:pPr algn="ctr"/>
            <a:r>
              <a:rPr lang="fi-FI" sz="1200" b="1"/>
              <a:t>(DMA)</a:t>
            </a:r>
            <a:endParaRPr lang="en-US" sz="1200" b="1"/>
          </a:p>
        </p:txBody>
      </p:sp>
      <p:sp>
        <p:nvSpPr>
          <p:cNvPr id="22" name="Rectangle 7"/>
          <p:cNvSpPr>
            <a:spLocks noChangeAspect="1" noChangeArrowheads="1"/>
          </p:cNvSpPr>
          <p:nvPr/>
        </p:nvSpPr>
        <p:spPr bwMode="auto">
          <a:xfrm>
            <a:off x="5364014" y="4076824"/>
            <a:ext cx="1185622" cy="5611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sz="1200"/>
              <a:t>HIBI wrapper</a:t>
            </a:r>
            <a:endParaRPr lang="en-US" sz="1200"/>
          </a:p>
        </p:txBody>
      </p:sp>
      <p:cxnSp>
        <p:nvCxnSpPr>
          <p:cNvPr id="23" name="AutoShape 8"/>
          <p:cNvCxnSpPr>
            <a:cxnSpLocks noChangeAspect="1" noChangeShapeType="1"/>
            <a:stCxn id="31" idx="0"/>
            <a:endCxn id="19" idx="2"/>
          </p:cNvCxnSpPr>
          <p:nvPr/>
        </p:nvCxnSpPr>
        <p:spPr bwMode="auto">
          <a:xfrm rot="5400000" flipH="1" flipV="1">
            <a:off x="2024982" y="3961331"/>
            <a:ext cx="230987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9"/>
          <p:cNvCxnSpPr>
            <a:cxnSpLocks noChangeAspect="1" noChangeShapeType="1"/>
            <a:stCxn id="19" idx="3"/>
            <a:endCxn id="21" idx="1"/>
          </p:cNvCxnSpPr>
          <p:nvPr/>
        </p:nvCxnSpPr>
        <p:spPr bwMode="auto">
          <a:xfrm>
            <a:off x="2733286" y="3565251"/>
            <a:ext cx="892030" cy="783457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" name="AutoShape 10"/>
          <p:cNvCxnSpPr>
            <a:cxnSpLocks noChangeAspect="1" noChangeShapeType="1"/>
            <a:stCxn id="21" idx="3"/>
            <a:endCxn id="22" idx="1"/>
          </p:cNvCxnSpPr>
          <p:nvPr/>
        </p:nvCxnSpPr>
        <p:spPr bwMode="auto">
          <a:xfrm>
            <a:off x="4820849" y="4357413"/>
            <a:ext cx="537196" cy="157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11"/>
          <p:cNvCxnSpPr>
            <a:cxnSpLocks noChangeAspect="1" noChangeShapeType="1"/>
            <a:stCxn id="21" idx="0"/>
            <a:endCxn id="20" idx="2"/>
          </p:cNvCxnSpPr>
          <p:nvPr/>
        </p:nvCxnSpPr>
        <p:spPr bwMode="auto">
          <a:xfrm rot="5400000" flipH="1" flipV="1">
            <a:off x="4113822" y="3960071"/>
            <a:ext cx="228449" cy="157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Text Box 15"/>
          <p:cNvSpPr txBox="1">
            <a:spLocks noChangeAspect="1" noChangeArrowheads="1"/>
          </p:cNvSpPr>
          <p:nvPr/>
        </p:nvSpPr>
        <p:spPr bwMode="auto">
          <a:xfrm>
            <a:off x="6999140" y="4219693"/>
            <a:ext cx="69762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 sz="1200"/>
              <a:t>HIBI bus</a:t>
            </a:r>
            <a:endParaRPr lang="en-US" sz="1200"/>
          </a:p>
        </p:txBody>
      </p:sp>
      <p:sp>
        <p:nvSpPr>
          <p:cNvPr id="31" name="Rectangle 16"/>
          <p:cNvSpPr>
            <a:spLocks noChangeAspect="1" noChangeArrowheads="1"/>
          </p:cNvSpPr>
          <p:nvPr/>
        </p:nvSpPr>
        <p:spPr bwMode="auto">
          <a:xfrm>
            <a:off x="1547664" y="4076824"/>
            <a:ext cx="1185622" cy="5611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sz="1200"/>
              <a:t>instr.memory</a:t>
            </a:r>
          </a:p>
          <a:p>
            <a:pPr algn="ctr">
              <a:defRPr/>
            </a:pPr>
            <a:r>
              <a:rPr lang="fi-FI" sz="1200"/>
              <a:t>(on/off-chip)</a:t>
            </a:r>
            <a:endParaRPr lang="en-US" sz="1200"/>
          </a:p>
        </p:txBody>
      </p:sp>
      <p:cxnSp>
        <p:nvCxnSpPr>
          <p:cNvPr id="32" name="AutoShape 17"/>
          <p:cNvCxnSpPr>
            <a:cxnSpLocks noChangeAspect="1" noChangeShapeType="1"/>
            <a:stCxn id="31" idx="0"/>
            <a:endCxn id="19" idx="2"/>
          </p:cNvCxnSpPr>
          <p:nvPr/>
        </p:nvCxnSpPr>
        <p:spPr bwMode="auto">
          <a:xfrm rot="5400000" flipH="1" flipV="1">
            <a:off x="2026259" y="3960071"/>
            <a:ext cx="228449" cy="157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Rectangle 4"/>
          <p:cNvSpPr>
            <a:spLocks noChangeAspect="1" noChangeArrowheads="1"/>
          </p:cNvSpPr>
          <p:nvPr/>
        </p:nvSpPr>
        <p:spPr bwMode="auto">
          <a:xfrm>
            <a:off x="1548954" y="1700808"/>
            <a:ext cx="1185622" cy="5611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sz="1200"/>
              <a:t>Nios</a:t>
            </a:r>
            <a:endParaRPr lang="en-US" sz="1200"/>
          </a:p>
        </p:txBody>
      </p:sp>
      <p:sp>
        <p:nvSpPr>
          <p:cNvPr id="35" name="Rectangle 5"/>
          <p:cNvSpPr>
            <a:spLocks noChangeAspect="1" noChangeArrowheads="1"/>
          </p:cNvSpPr>
          <p:nvPr/>
        </p:nvSpPr>
        <p:spPr bwMode="auto">
          <a:xfrm>
            <a:off x="3636517" y="1700808"/>
            <a:ext cx="1185622" cy="5611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sz="1200"/>
              <a:t>dual-port RAM</a:t>
            </a:r>
          </a:p>
          <a:p>
            <a:pPr algn="ctr">
              <a:defRPr/>
            </a:pPr>
            <a:r>
              <a:rPr lang="fi-FI" sz="1200"/>
              <a:t>(on-chip)</a:t>
            </a:r>
            <a:endParaRPr lang="en-US" sz="1200"/>
          </a:p>
        </p:txBody>
      </p:sp>
      <p:sp>
        <p:nvSpPr>
          <p:cNvPr id="36" name="Rectangle 6"/>
          <p:cNvSpPr>
            <a:spLocks noChangeAspect="1" noChangeArrowheads="1"/>
          </p:cNvSpPr>
          <p:nvPr/>
        </p:nvSpPr>
        <p:spPr bwMode="auto">
          <a:xfrm>
            <a:off x="3636517" y="2492970"/>
            <a:ext cx="1185622" cy="56117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 sz="1200" b="1"/>
              <a:t>N2H2</a:t>
            </a:r>
          </a:p>
          <a:p>
            <a:pPr algn="ctr"/>
            <a:r>
              <a:rPr lang="fi-FI" sz="1200" b="1"/>
              <a:t>(DMA)</a:t>
            </a:r>
            <a:endParaRPr lang="en-US" sz="1200" b="1"/>
          </a:p>
        </p:txBody>
      </p:sp>
      <p:sp>
        <p:nvSpPr>
          <p:cNvPr id="37" name="Rectangle 7"/>
          <p:cNvSpPr>
            <a:spLocks noChangeAspect="1" noChangeArrowheads="1"/>
          </p:cNvSpPr>
          <p:nvPr/>
        </p:nvSpPr>
        <p:spPr bwMode="auto">
          <a:xfrm>
            <a:off x="5365304" y="2492970"/>
            <a:ext cx="1185622" cy="5611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sz="1200"/>
              <a:t>HIBI wrapper</a:t>
            </a:r>
            <a:endParaRPr lang="en-US" sz="1200"/>
          </a:p>
        </p:txBody>
      </p:sp>
      <p:cxnSp>
        <p:nvCxnSpPr>
          <p:cNvPr id="38" name="AutoShape 8"/>
          <p:cNvCxnSpPr>
            <a:cxnSpLocks noChangeAspect="1" noChangeShapeType="1"/>
            <a:stCxn id="46" idx="0"/>
            <a:endCxn id="34" idx="2"/>
          </p:cNvCxnSpPr>
          <p:nvPr/>
        </p:nvCxnSpPr>
        <p:spPr bwMode="auto">
          <a:xfrm rot="5400000" flipH="1" flipV="1">
            <a:off x="2026272" y="2377477"/>
            <a:ext cx="230987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9"/>
          <p:cNvCxnSpPr>
            <a:cxnSpLocks noChangeAspect="1" noChangeShapeType="1"/>
            <a:stCxn id="34" idx="3"/>
            <a:endCxn id="36" idx="1"/>
          </p:cNvCxnSpPr>
          <p:nvPr/>
        </p:nvCxnSpPr>
        <p:spPr bwMode="auto">
          <a:xfrm>
            <a:off x="2734576" y="1981397"/>
            <a:ext cx="892030" cy="783457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40" name="AutoShape 10"/>
          <p:cNvCxnSpPr>
            <a:cxnSpLocks noChangeAspect="1" noChangeShapeType="1"/>
            <a:stCxn id="36" idx="3"/>
            <a:endCxn id="37" idx="1"/>
          </p:cNvCxnSpPr>
          <p:nvPr/>
        </p:nvCxnSpPr>
        <p:spPr bwMode="auto">
          <a:xfrm>
            <a:off x="4822139" y="2773559"/>
            <a:ext cx="537196" cy="157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11"/>
          <p:cNvCxnSpPr>
            <a:cxnSpLocks noChangeAspect="1" noChangeShapeType="1"/>
            <a:stCxn id="36" idx="0"/>
            <a:endCxn id="35" idx="2"/>
          </p:cNvCxnSpPr>
          <p:nvPr/>
        </p:nvCxnSpPr>
        <p:spPr bwMode="auto">
          <a:xfrm rot="5400000" flipH="1" flipV="1">
            <a:off x="4115112" y="2376217"/>
            <a:ext cx="228449" cy="157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Rectangle 16"/>
          <p:cNvSpPr>
            <a:spLocks noChangeAspect="1" noChangeArrowheads="1"/>
          </p:cNvSpPr>
          <p:nvPr/>
        </p:nvSpPr>
        <p:spPr bwMode="auto">
          <a:xfrm>
            <a:off x="1548954" y="2492970"/>
            <a:ext cx="1185622" cy="5611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sz="1200"/>
              <a:t>instr.memory</a:t>
            </a:r>
          </a:p>
          <a:p>
            <a:pPr algn="ctr">
              <a:defRPr/>
            </a:pPr>
            <a:r>
              <a:rPr lang="fi-FI" sz="1200"/>
              <a:t>(on/off-chip)</a:t>
            </a:r>
            <a:endParaRPr lang="en-US" sz="1200"/>
          </a:p>
        </p:txBody>
      </p:sp>
      <p:cxnSp>
        <p:nvCxnSpPr>
          <p:cNvPr id="47" name="AutoShape 17"/>
          <p:cNvCxnSpPr>
            <a:cxnSpLocks noChangeAspect="1" noChangeShapeType="1"/>
            <a:stCxn id="46" idx="0"/>
            <a:endCxn id="34" idx="2"/>
          </p:cNvCxnSpPr>
          <p:nvPr/>
        </p:nvCxnSpPr>
        <p:spPr bwMode="auto">
          <a:xfrm rot="5400000" flipH="1" flipV="1">
            <a:off x="2027549" y="2376217"/>
            <a:ext cx="228449" cy="157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" name="Straight Connector 53"/>
          <p:cNvCxnSpPr>
            <a:stCxn id="37" idx="3"/>
          </p:cNvCxnSpPr>
          <p:nvPr/>
        </p:nvCxnSpPr>
        <p:spPr>
          <a:xfrm>
            <a:off x="6550926" y="2773558"/>
            <a:ext cx="469321" cy="70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2" idx="3"/>
            <a:endCxn id="30" idx="1"/>
          </p:cNvCxnSpPr>
          <p:nvPr/>
        </p:nvCxnSpPr>
        <p:spPr>
          <a:xfrm>
            <a:off x="6549636" y="4357412"/>
            <a:ext cx="449504" cy="7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7" idx="3"/>
          </p:cNvCxnSpPr>
          <p:nvPr/>
        </p:nvCxnSpPr>
        <p:spPr>
          <a:xfrm>
            <a:off x="6550281" y="5941489"/>
            <a:ext cx="469966" cy="74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5421583" y="4350262"/>
            <a:ext cx="3168352" cy="289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Freeform 75"/>
          <p:cNvSpPr/>
          <p:nvPr/>
        </p:nvSpPr>
        <p:spPr>
          <a:xfrm>
            <a:off x="4353527" y="2243828"/>
            <a:ext cx="2752165" cy="3974950"/>
          </a:xfrm>
          <a:custGeom>
            <a:avLst/>
            <a:gdLst>
              <a:gd name="connsiteX0" fmla="*/ 43030 w 2752165"/>
              <a:gd name="connsiteY0" fmla="*/ 3184263 h 3974950"/>
              <a:gd name="connsiteX1" fmla="*/ 279698 w 2752165"/>
              <a:gd name="connsiteY1" fmla="*/ 3657600 h 3974950"/>
              <a:gd name="connsiteX2" fmla="*/ 1215614 w 2752165"/>
              <a:gd name="connsiteY2" fmla="*/ 3829722 h 3974950"/>
              <a:gd name="connsiteX3" fmla="*/ 2366682 w 2752165"/>
              <a:gd name="connsiteY3" fmla="*/ 3829722 h 3974950"/>
              <a:gd name="connsiteX4" fmla="*/ 2743200 w 2752165"/>
              <a:gd name="connsiteY4" fmla="*/ 2958353 h 3974950"/>
              <a:gd name="connsiteX5" fmla="*/ 2420470 w 2752165"/>
              <a:gd name="connsiteY5" fmla="*/ 763793 h 3974950"/>
              <a:gd name="connsiteX6" fmla="*/ 1667435 w 2752165"/>
              <a:gd name="connsiteY6" fmla="*/ 387275 h 3974950"/>
              <a:gd name="connsiteX7" fmla="*/ 408790 w 2752165"/>
              <a:gd name="connsiteY7" fmla="*/ 462578 h 3974950"/>
              <a:gd name="connsiteX8" fmla="*/ 0 w 2752165"/>
              <a:gd name="connsiteY8" fmla="*/ 0 h 397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2165" h="3974950">
                <a:moveTo>
                  <a:pt x="43030" y="3184263"/>
                </a:moveTo>
                <a:cubicBezTo>
                  <a:pt x="63648" y="3367143"/>
                  <a:pt x="84267" y="3550024"/>
                  <a:pt x="279698" y="3657600"/>
                </a:cubicBezTo>
                <a:cubicBezTo>
                  <a:pt x="475129" y="3765176"/>
                  <a:pt x="867783" y="3801035"/>
                  <a:pt x="1215614" y="3829722"/>
                </a:cubicBezTo>
                <a:cubicBezTo>
                  <a:pt x="1563445" y="3858409"/>
                  <a:pt x="2112084" y="3974950"/>
                  <a:pt x="2366682" y="3829722"/>
                </a:cubicBezTo>
                <a:cubicBezTo>
                  <a:pt x="2621280" y="3684494"/>
                  <a:pt x="2734235" y="3469341"/>
                  <a:pt x="2743200" y="2958353"/>
                </a:cubicBezTo>
                <a:cubicBezTo>
                  <a:pt x="2752165" y="2447365"/>
                  <a:pt x="2599764" y="1192306"/>
                  <a:pt x="2420470" y="763793"/>
                </a:cubicBezTo>
                <a:cubicBezTo>
                  <a:pt x="2241176" y="335280"/>
                  <a:pt x="2002715" y="437477"/>
                  <a:pt x="1667435" y="387275"/>
                </a:cubicBezTo>
                <a:cubicBezTo>
                  <a:pt x="1332155" y="337073"/>
                  <a:pt x="686696" y="527124"/>
                  <a:pt x="408790" y="462578"/>
                </a:cubicBezTo>
                <a:cubicBezTo>
                  <a:pt x="130884" y="398032"/>
                  <a:pt x="65442" y="199016"/>
                  <a:pt x="0" y="0"/>
                </a:cubicBezTo>
              </a:path>
            </a:pathLst>
          </a:custGeom>
          <a:ln>
            <a:solidFill>
              <a:schemeClr val="accent5">
                <a:lumMod val="75000"/>
              </a:schemeClr>
            </a:solidFill>
            <a:prstDash val="sysDot"/>
            <a:headEnd type="diamond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>
            <a:stCxn id="5" idx="1"/>
            <a:endCxn id="4" idx="3"/>
          </p:cNvCxnSpPr>
          <p:nvPr/>
        </p:nvCxnSpPr>
        <p:spPr>
          <a:xfrm rot="10800000">
            <a:off x="2733932" y="5149327"/>
            <a:ext cx="9019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0" idx="1"/>
            <a:endCxn id="19" idx="3"/>
          </p:cNvCxnSpPr>
          <p:nvPr/>
        </p:nvCxnSpPr>
        <p:spPr>
          <a:xfrm rot="10800000">
            <a:off x="2733287" y="3565250"/>
            <a:ext cx="9019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5" idx="1"/>
            <a:endCxn id="34" idx="3"/>
          </p:cNvCxnSpPr>
          <p:nvPr/>
        </p:nvCxnSpPr>
        <p:spPr>
          <a:xfrm rot="10800000">
            <a:off x="2734577" y="1981396"/>
            <a:ext cx="9019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tools: </a:t>
            </a:r>
            <a:r>
              <a:rPr lang="en-US" dirty="0" err="1" smtClean="0"/>
              <a:t>Quartus</a:t>
            </a:r>
            <a:r>
              <a:rPr lang="en-US" dirty="0" smtClean="0"/>
              <a:t>, </a:t>
            </a:r>
            <a:r>
              <a:rPr lang="en-US" dirty="0" err="1" smtClean="0"/>
              <a:t>Sopc</a:t>
            </a:r>
            <a:r>
              <a:rPr lang="en-US" dirty="0" smtClean="0"/>
              <a:t>, eclipse, </a:t>
            </a:r>
            <a:r>
              <a:rPr lang="en-US" dirty="0" err="1" smtClean="0"/>
              <a:t>modelsim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19672" y="2780928"/>
            <a:ext cx="2016224" cy="1152128"/>
          </a:xfrm>
          <a:prstGeom prst="rec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Quartus</a:t>
            </a:r>
            <a:r>
              <a:rPr lang="en-US" dirty="0" smtClean="0"/>
              <a:t>: base for SOPC project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76056" y="2780928"/>
            <a:ext cx="2016224" cy="1152128"/>
          </a:xfrm>
          <a:prstGeom prst="rec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SOPC: define the HW platform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19672" y="4797152"/>
            <a:ext cx="2016224" cy="1152128"/>
          </a:xfrm>
          <a:prstGeom prst="rec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Modelsim</a:t>
            </a:r>
            <a:r>
              <a:rPr lang="en-US" dirty="0" smtClean="0"/>
              <a:t>: simulate the whole system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76056" y="4797152"/>
            <a:ext cx="2016224" cy="1152128"/>
          </a:xfrm>
          <a:prstGeom prst="rec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Eclipse: create SW platform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707904" y="3284984"/>
            <a:ext cx="1296144" cy="288032"/>
          </a:xfrm>
          <a:prstGeom prst="rightArrow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5778134" y="4239090"/>
            <a:ext cx="612068" cy="288032"/>
          </a:xfrm>
          <a:prstGeom prst="rightArrow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3707904" y="5229200"/>
            <a:ext cx="1296144" cy="288032"/>
          </a:xfrm>
          <a:prstGeom prst="rightArrow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SOPC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Quartus</a:t>
            </a:r>
            <a:r>
              <a:rPr lang="en-US" dirty="0" smtClean="0"/>
              <a:t> II project and from there open SOPC builder.</a:t>
            </a:r>
          </a:p>
          <a:p>
            <a:r>
              <a:rPr lang="en-US" dirty="0" smtClean="0"/>
              <a:t>Create a system according to the picture on next page</a:t>
            </a:r>
          </a:p>
          <a:p>
            <a:pPr lvl="1"/>
            <a:r>
              <a:rPr lang="en-US" dirty="0" smtClean="0"/>
              <a:t>You’ll find n2h2’s </a:t>
            </a:r>
            <a:r>
              <a:rPr lang="en-US" dirty="0" err="1" smtClean="0"/>
              <a:t>tcl</a:t>
            </a:r>
            <a:r>
              <a:rPr lang="en-US" dirty="0" smtClean="0"/>
              <a:t> file from N2H2’s </a:t>
            </a:r>
            <a:r>
              <a:rPr lang="en-US" dirty="0" err="1" smtClean="0"/>
              <a:t>vhd</a:t>
            </a:r>
            <a:r>
              <a:rPr lang="en-US" dirty="0" smtClean="0"/>
              <a:t> directory to add the component to the project</a:t>
            </a:r>
          </a:p>
          <a:p>
            <a:pPr lvl="2"/>
            <a:r>
              <a:rPr lang="en-US" dirty="0" smtClean="0"/>
              <a:t>Remember to set IP search path for it (tools-&gt;options)</a:t>
            </a:r>
          </a:p>
          <a:p>
            <a:pPr lvl="1"/>
            <a:r>
              <a:rPr lang="en-US" dirty="0" smtClean="0"/>
              <a:t>Use same names</a:t>
            </a:r>
          </a:p>
          <a:p>
            <a:pPr lvl="1"/>
            <a:r>
              <a:rPr lang="en-US" dirty="0" smtClean="0"/>
              <a:t>Make instruction memories large enough for software</a:t>
            </a:r>
          </a:p>
          <a:p>
            <a:pPr lvl="1"/>
            <a:r>
              <a:rPr lang="en-US" dirty="0" smtClean="0"/>
              <a:t>Add reset ports to all CPUs</a:t>
            </a:r>
          </a:p>
          <a:p>
            <a:pPr lvl="1"/>
            <a:r>
              <a:rPr lang="en-US" dirty="0" smtClean="0"/>
              <a:t>Other components should work with default settings</a:t>
            </a:r>
          </a:p>
          <a:p>
            <a:pPr lvl="1"/>
            <a:r>
              <a:rPr lang="en-US" dirty="0" smtClean="0"/>
              <a:t>Use auto-assign for IRQs and base addresses</a:t>
            </a:r>
          </a:p>
          <a:p>
            <a:r>
              <a:rPr lang="en-US" dirty="0" smtClean="0"/>
              <a:t>Check create simulation files and generate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90550" y="-58738"/>
            <a:ext cx="10325100" cy="6981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NIOS II </a:t>
            </a:r>
            <a:r>
              <a:rPr lang="fi-FI" dirty="0" err="1" smtClean="0"/>
              <a:t>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 new project for the created SOPC project</a:t>
            </a:r>
          </a:p>
          <a:p>
            <a:r>
              <a:rPr lang="en-US" dirty="0" smtClean="0"/>
              <a:t>Create three software projects named cpu0, cpu1 and cpu2</a:t>
            </a:r>
          </a:p>
          <a:p>
            <a:r>
              <a:rPr lang="en-US" dirty="0" smtClean="0"/>
              <a:t>Copy all source/header files to all projects (from ../</a:t>
            </a:r>
            <a:r>
              <a:rPr lang="en-US" dirty="0" err="1" smtClean="0"/>
              <a:t>tb</a:t>
            </a:r>
            <a:r>
              <a:rPr lang="en-US" dirty="0" smtClean="0"/>
              <a:t>/system/</a:t>
            </a:r>
            <a:r>
              <a:rPr lang="en-US" dirty="0" err="1" smtClean="0"/>
              <a:t>src_cpu</a:t>
            </a:r>
            <a:r>
              <a:rPr lang="en-US" dirty="0" smtClean="0"/>
              <a:t>#)</a:t>
            </a:r>
          </a:p>
          <a:p>
            <a:r>
              <a:rPr lang="en-US" dirty="0" smtClean="0"/>
              <a:t>Create BSP for all </a:t>
            </a:r>
          </a:p>
          <a:p>
            <a:pPr lvl="1"/>
            <a:r>
              <a:rPr lang="en-US" dirty="0" err="1" smtClean="0"/>
              <a:t>Rigth</a:t>
            </a:r>
            <a:r>
              <a:rPr lang="en-US" dirty="0" smtClean="0"/>
              <a:t> click -&gt; </a:t>
            </a:r>
            <a:r>
              <a:rPr lang="en-US" dirty="0" err="1" smtClean="0"/>
              <a:t>nios</a:t>
            </a:r>
            <a:r>
              <a:rPr lang="en-US" dirty="0" smtClean="0"/>
              <a:t> II -&gt; </a:t>
            </a:r>
            <a:r>
              <a:rPr lang="en-US" dirty="0" err="1" smtClean="0"/>
              <a:t>bsp</a:t>
            </a:r>
            <a:r>
              <a:rPr lang="en-US" dirty="0" smtClean="0"/>
              <a:t> editor -&gt; generate</a:t>
            </a:r>
            <a:endParaRPr lang="en-US" dirty="0" smtClean="0"/>
          </a:p>
          <a:p>
            <a:r>
              <a:rPr lang="en-US" dirty="0" smtClean="0"/>
              <a:t>Compile all codes by selecting ”Build project” for each project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initialization files for memories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348880"/>
            <a:ext cx="3204967" cy="3777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564904"/>
            <a:ext cx="38100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Modelsim</a:t>
            </a:r>
            <a:r>
              <a:rPr lang="en-US" dirty="0" smtClean="0"/>
              <a:t>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Navigate your </a:t>
            </a:r>
            <a:r>
              <a:rPr lang="en-US" dirty="0" err="1" smtClean="0"/>
              <a:t>modelsim</a:t>
            </a:r>
            <a:r>
              <a:rPr lang="en-US" dirty="0" smtClean="0"/>
              <a:t> to the simulation folder it created earlier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hibi</a:t>
            </a:r>
            <a:r>
              <a:rPr lang="en-US" dirty="0" smtClean="0"/>
              <a:t> files to the compilation script</a:t>
            </a:r>
          </a:p>
          <a:p>
            <a:pPr lvl="1"/>
            <a:r>
              <a:rPr lang="en-US" dirty="0" smtClean="0"/>
              <a:t>Add to setup_sim.do the contents of msim_includes.txt (change paths!) (</a:t>
            </a:r>
            <a:r>
              <a:rPr lang="en-US" dirty="0" err="1" smtClean="0"/>
              <a:t>tb</a:t>
            </a:r>
            <a:r>
              <a:rPr lang="en-US" dirty="0" smtClean="0"/>
              <a:t>/system/support)</a:t>
            </a:r>
          </a:p>
          <a:p>
            <a:pPr lvl="1"/>
            <a:r>
              <a:rPr lang="en-US" dirty="0" smtClean="0"/>
              <a:t>Use hibiv3_r4 top level. Address ranges for </a:t>
            </a:r>
            <a:r>
              <a:rPr lang="en-US" dirty="0" err="1" smtClean="0"/>
              <a:t>cpus</a:t>
            </a:r>
            <a:r>
              <a:rPr lang="en-US" dirty="0" smtClean="0"/>
              <a:t> 0,1,2 are 0x000-0x1FF, 0x200-0x3FF, </a:t>
            </a:r>
            <a:r>
              <a:rPr lang="en-US" dirty="0" smtClean="0"/>
              <a:t>0x400-0x5FF </a:t>
            </a:r>
          </a:p>
          <a:p>
            <a:pPr lvl="2"/>
            <a:r>
              <a:rPr lang="en-US" dirty="0" smtClean="0"/>
              <a:t>Tb/system/ contains one</a:t>
            </a:r>
            <a:endParaRPr lang="en-US" dirty="0" smtClean="0"/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hibi</a:t>
            </a:r>
            <a:r>
              <a:rPr lang="en-US" dirty="0" smtClean="0"/>
              <a:t> to the simulation top level</a:t>
            </a:r>
          </a:p>
          <a:p>
            <a:pPr lvl="2"/>
            <a:r>
              <a:rPr lang="en-US" dirty="0" smtClean="0"/>
              <a:t>Locate </a:t>
            </a:r>
            <a:r>
              <a:rPr lang="en-US" dirty="0" err="1" smtClean="0"/>
              <a:t>vhd</a:t>
            </a:r>
            <a:r>
              <a:rPr lang="en-US" dirty="0" smtClean="0"/>
              <a:t> file named after you SOPC project</a:t>
            </a:r>
          </a:p>
          <a:p>
            <a:pPr lvl="2"/>
            <a:r>
              <a:rPr lang="en-US" dirty="0" smtClean="0"/>
              <a:t>Scroll to the bottom of it</a:t>
            </a:r>
          </a:p>
          <a:p>
            <a:pPr lvl="2"/>
            <a:r>
              <a:rPr lang="en-US" dirty="0" smtClean="0"/>
              <a:t>Modify it to be similar to </a:t>
            </a:r>
            <a:r>
              <a:rPr lang="en-US" dirty="0" err="1" smtClean="0"/>
              <a:t>tb</a:t>
            </a:r>
            <a:r>
              <a:rPr lang="en-US" dirty="0" smtClean="0"/>
              <a:t>/system/support/hibi_add.vhd</a:t>
            </a:r>
          </a:p>
          <a:p>
            <a:pPr lvl="3"/>
            <a:r>
              <a:rPr lang="en-US" dirty="0" smtClean="0"/>
              <a:t>Check DUT’s </a:t>
            </a:r>
            <a:r>
              <a:rPr lang="en-US" dirty="0" smtClean="0"/>
              <a:t>component name</a:t>
            </a:r>
          </a:p>
          <a:p>
            <a:pPr lvl="1"/>
            <a:endParaRPr lang="fi-FI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41747</TotalTime>
  <Words>779</Words>
  <Application>Microsoft Office PowerPoint</Application>
  <PresentationFormat>On-screen Show (4:3)</PresentationFormat>
  <Paragraphs>122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Office-teema</vt:lpstr>
      <vt:lpstr>Instructions to build N2H testing system (SOPC+NIOS II Eclipse)</vt:lpstr>
      <vt:lpstr>Intro</vt:lpstr>
      <vt:lpstr>Test system to be created</vt:lpstr>
      <vt:lpstr>Design flow</vt:lpstr>
      <vt:lpstr>Building SOPC project</vt:lpstr>
      <vt:lpstr>Slide 6</vt:lpstr>
      <vt:lpstr>NIOS II Eclipse</vt:lpstr>
      <vt:lpstr>Create initialization files for memories</vt:lpstr>
      <vt:lpstr>Modelsim simulation</vt:lpstr>
      <vt:lpstr>Modelsim simulation</vt:lpstr>
      <vt:lpstr>Next some examples how N2H should behave</vt:lpstr>
      <vt:lpstr>Enabling N2H to interrupt</vt:lpstr>
      <vt:lpstr>Channel rx configuration</vt:lpstr>
      <vt:lpstr>TX</vt:lpstr>
      <vt:lpstr>Preconfigured transfer receive</vt:lpstr>
      <vt:lpstr>Unconfigured receive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to build N2H testing system</dc:title>
  <cp:lastModifiedBy>Lasse Lehtonen</cp:lastModifiedBy>
  <cp:revision>1716</cp:revision>
  <dcterms:modified xsi:type="dcterms:W3CDTF">2011-05-02T06:50:21Z</dcterms:modified>
</cp:coreProperties>
</file>