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39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Muokkaa alaotsikon perustyyliä napsautt.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27.1.2012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27.1.2012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27.1.2012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27.1.2012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27.1.2012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27.1.2012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27.1.2012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27.1.2012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27.1.2012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27.1.2012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27.1.2012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673EE-4041-492F-BA0E-2F18D990949A}" type="datetimeFigureOut">
              <a:rPr lang="fi-FI" smtClean="0"/>
              <a:pPr/>
              <a:t>27.1.2012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57224" y="1571612"/>
          <a:ext cx="6786610" cy="1099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322"/>
                <a:gridCol w="1357322"/>
                <a:gridCol w="1357322"/>
                <a:gridCol w="1357322"/>
                <a:gridCol w="1357322"/>
              </a:tblGrid>
              <a:tr h="275589">
                <a:tc>
                  <a:txBody>
                    <a:bodyPr/>
                    <a:lstStyle/>
                    <a:p>
                      <a:r>
                        <a:rPr lang="fi-FI" sz="1000" dirty="0" err="1" smtClean="0"/>
                        <a:t>Author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smtClean="0"/>
                        <a:t>Version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smtClean="0"/>
                        <a:t>Project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err="1" smtClean="0"/>
                        <a:t>Date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Changes</a:t>
                      </a:r>
                      <a:endParaRPr lang="en-US" sz="1000" dirty="0"/>
                    </a:p>
                  </a:txBody>
                  <a:tcPr/>
                </a:tc>
              </a:tr>
              <a:tr h="275589">
                <a:tc>
                  <a:txBody>
                    <a:bodyPr/>
                    <a:lstStyle/>
                    <a:p>
                      <a:r>
                        <a:rPr lang="fi-FI" sz="1000" smtClean="0"/>
                        <a:t>Antti Kojo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smtClean="0"/>
                        <a:t>v1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smtClean="0"/>
                        <a:t>FunBase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smtClean="0"/>
                        <a:t>2009-06-29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  <a:tr h="27558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Antti Alhonen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v1.1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2012-01-22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Ported to work with 16-bit </a:t>
                      </a:r>
                      <a:r>
                        <a:rPr lang="en-US" sz="1000" dirty="0" err="1" smtClean="0"/>
                        <a:t>sdram</a:t>
                      </a:r>
                      <a:r>
                        <a:rPr lang="en-US" sz="1000" dirty="0" smtClean="0"/>
                        <a:t> (DE2).</a:t>
                      </a:r>
                      <a:r>
                        <a:rPr lang="en-US" sz="1000" baseline="0" dirty="0" smtClean="0"/>
                        <a:t> Hibiv3 update.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2910" y="1059404"/>
            <a:ext cx="1862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mtClean="0"/>
              <a:t>Document history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5720" y="214290"/>
            <a:ext cx="628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200" smtClean="0"/>
              <a:t>SDRAM controller</a:t>
            </a:r>
            <a:endParaRPr lang="en-US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628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200" smtClean="0"/>
              <a:t>SDRAM controller</a:t>
            </a:r>
            <a:endParaRPr lang="en-US" sz="320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00100" y="4426942"/>
          <a:ext cx="7286676" cy="1954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648"/>
                <a:gridCol w="3756018"/>
                <a:gridCol w="1878010"/>
              </a:tblGrid>
              <a:tr h="382750">
                <a:tc>
                  <a:txBody>
                    <a:bodyPr/>
                    <a:lstStyle/>
                    <a:p>
                      <a:r>
                        <a:rPr lang="fi-FI" sz="1400" dirty="0" err="1" smtClean="0"/>
                        <a:t>Register</a:t>
                      </a:r>
                      <a:r>
                        <a:rPr lang="fi-FI" sz="1400" dirty="0" smtClean="0"/>
                        <a:t>(s)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dirty="0" err="1" smtClean="0"/>
                        <a:t>Address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smtClean="0"/>
                        <a:t>Size</a:t>
                      </a:r>
                      <a:endParaRPr lang="en-US" sz="1400"/>
                    </a:p>
                  </a:txBody>
                  <a:tcPr/>
                </a:tc>
              </a:tr>
              <a:tr h="382750">
                <a:tc>
                  <a:txBody>
                    <a:bodyPr/>
                    <a:lstStyle/>
                    <a:p>
                      <a:r>
                        <a:rPr lang="fi-FI" sz="1400" smtClean="0"/>
                        <a:t>Read</a:t>
                      </a:r>
                      <a:r>
                        <a:rPr lang="fi-FI" sz="1400" baseline="0" smtClean="0"/>
                        <a:t> request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dirty="0" smtClean="0"/>
                        <a:t>HIBI </a:t>
                      </a:r>
                      <a:r>
                        <a:rPr lang="fi-FI" sz="1400" dirty="0" err="1" smtClean="0"/>
                        <a:t>base</a:t>
                      </a:r>
                      <a:r>
                        <a:rPr lang="fi-FI" sz="1400" dirty="0" smtClean="0"/>
                        <a:t> </a:t>
                      </a:r>
                      <a:r>
                        <a:rPr lang="fi-FI" sz="1400" dirty="0" err="1" smtClean="0"/>
                        <a:t>address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smtClean="0"/>
                        <a:t>1</a:t>
                      </a:r>
                      <a:endParaRPr lang="en-US" sz="1400"/>
                    </a:p>
                  </a:txBody>
                  <a:tcPr/>
                </a:tc>
              </a:tr>
              <a:tr h="382750">
                <a:tc>
                  <a:txBody>
                    <a:bodyPr/>
                    <a:lstStyle/>
                    <a:p>
                      <a:r>
                        <a:rPr lang="fi-FI" sz="1400" smtClean="0"/>
                        <a:t>Write request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smtClean="0"/>
                        <a:t>HIBI base address + 1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smtClean="0"/>
                        <a:t>1</a:t>
                      </a:r>
                      <a:endParaRPr lang="en-US" sz="1400"/>
                    </a:p>
                  </a:txBody>
                  <a:tcPr/>
                </a:tc>
              </a:tr>
              <a:tr h="423386">
                <a:tc>
                  <a:txBody>
                    <a:bodyPr/>
                    <a:lstStyle/>
                    <a:p>
                      <a:r>
                        <a:rPr lang="fi-FI" sz="1400" smtClean="0"/>
                        <a:t>Read configure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smtClean="0"/>
                        <a:t>HIBI</a:t>
                      </a:r>
                      <a:r>
                        <a:rPr lang="fi-FI" sz="1400" baseline="0" smtClean="0"/>
                        <a:t> base address + 2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smtClean="0"/>
                        <a:t>num_of_read_ports_g</a:t>
                      </a:r>
                      <a:endParaRPr lang="en-US" sz="1400"/>
                    </a:p>
                  </a:txBody>
                  <a:tcPr/>
                </a:tc>
              </a:tr>
              <a:tr h="382750">
                <a:tc>
                  <a:txBody>
                    <a:bodyPr/>
                    <a:lstStyle/>
                    <a:p>
                      <a:r>
                        <a:rPr lang="fi-FI" sz="1400" smtClean="0"/>
                        <a:t>Write configure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smtClean="0"/>
                        <a:t>HIBI base address + </a:t>
                      </a:r>
                      <a:r>
                        <a:rPr lang="en-US" sz="1400" smtClean="0"/>
                        <a:t>2 + num_of_read_ports_g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num_of_write_ports_g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28596" y="928670"/>
            <a:ext cx="78581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i-FI" dirty="0" smtClean="0"/>
              <a:t> SDRAM </a:t>
            </a:r>
            <a:r>
              <a:rPr lang="fi-FI" dirty="0" err="1" smtClean="0"/>
              <a:t>controller</a:t>
            </a:r>
            <a:r>
              <a:rPr lang="fi-FI" dirty="0" smtClean="0"/>
              <a:t> </a:t>
            </a:r>
            <a:r>
              <a:rPr lang="fi-FI" dirty="0" err="1" smtClean="0"/>
              <a:t>enables</a:t>
            </a:r>
            <a:r>
              <a:rPr lang="fi-FI" dirty="0" smtClean="0"/>
              <a:t> </a:t>
            </a:r>
            <a:r>
              <a:rPr lang="fi-FI" dirty="0" err="1" smtClean="0"/>
              <a:t>read</a:t>
            </a:r>
            <a:r>
              <a:rPr lang="fi-FI" dirty="0" smtClean="0"/>
              <a:t> and </a:t>
            </a:r>
            <a:r>
              <a:rPr lang="fi-FI" dirty="0" err="1" smtClean="0"/>
              <a:t>write</a:t>
            </a:r>
            <a:r>
              <a:rPr lang="fi-FI" dirty="0" smtClean="0"/>
              <a:t> </a:t>
            </a:r>
            <a:r>
              <a:rPr lang="fi-FI" dirty="0" err="1" smtClean="0"/>
              <a:t>access</a:t>
            </a:r>
            <a:r>
              <a:rPr lang="fi-FI" dirty="0" smtClean="0"/>
              <a:t> to </a:t>
            </a:r>
            <a:r>
              <a:rPr lang="fi-FI" dirty="0" err="1" smtClean="0"/>
              <a:t>external</a:t>
            </a:r>
            <a:r>
              <a:rPr lang="fi-FI" dirty="0" smtClean="0"/>
              <a:t> SDRAM </a:t>
            </a:r>
            <a:r>
              <a:rPr lang="fi-FI" dirty="0" err="1" smtClean="0"/>
              <a:t>memory</a:t>
            </a:r>
            <a:r>
              <a:rPr lang="fi-FI" dirty="0" smtClean="0"/>
              <a:t>     </a:t>
            </a:r>
            <a:r>
              <a:rPr lang="fi-FI" dirty="0" err="1" smtClean="0"/>
              <a:t>through</a:t>
            </a:r>
            <a:r>
              <a:rPr lang="fi-FI" dirty="0" smtClean="0"/>
              <a:t> HIBI </a:t>
            </a:r>
            <a:r>
              <a:rPr lang="fi-FI" dirty="0" err="1" smtClean="0"/>
              <a:t>interconnection</a:t>
            </a:r>
            <a:r>
              <a:rPr lang="fi-FI" dirty="0" smtClean="0"/>
              <a:t> </a:t>
            </a:r>
            <a:r>
              <a:rPr lang="fi-FI" dirty="0" err="1" smtClean="0"/>
              <a:t>network</a:t>
            </a:r>
            <a:endParaRPr lang="fi-FI" dirty="0" smtClean="0"/>
          </a:p>
          <a:p>
            <a:pPr>
              <a:buFont typeface="Arial" pitchFamily="34" charset="0"/>
              <a:buChar char="•"/>
            </a:pPr>
            <a:endParaRPr lang="fi-FI" dirty="0" smtClean="0"/>
          </a:p>
          <a:p>
            <a:pPr>
              <a:buFont typeface="Arial" pitchFamily="34" charset="0"/>
              <a:buChar char="•"/>
            </a:pPr>
            <a:r>
              <a:rPr lang="fi-FI" dirty="0" smtClean="0"/>
              <a:t> </a:t>
            </a:r>
            <a:r>
              <a:rPr lang="fi-FI" dirty="0" err="1" smtClean="0"/>
              <a:t>Uses</a:t>
            </a:r>
            <a:r>
              <a:rPr lang="fi-FI" dirty="0" smtClean="0"/>
              <a:t> HIBI </a:t>
            </a:r>
            <a:r>
              <a:rPr lang="fi-FI" dirty="0" err="1" smtClean="0"/>
              <a:t>interconnection</a:t>
            </a:r>
            <a:r>
              <a:rPr lang="fi-FI" dirty="0" smtClean="0"/>
              <a:t> </a:t>
            </a:r>
            <a:r>
              <a:rPr lang="fi-FI" dirty="0" err="1" smtClean="0"/>
              <a:t>network</a:t>
            </a:r>
            <a:r>
              <a:rPr lang="fi-FI" dirty="0" smtClean="0"/>
              <a:t> v3</a:t>
            </a:r>
          </a:p>
          <a:p>
            <a:pPr>
              <a:buFont typeface="Arial" pitchFamily="34" charset="0"/>
              <a:buChar char="•"/>
            </a:pPr>
            <a:endParaRPr lang="fi-FI" dirty="0" smtClean="0"/>
          </a:p>
          <a:p>
            <a:pPr>
              <a:buFont typeface="Arial" pitchFamily="34" charset="0"/>
              <a:buChar char="•"/>
            </a:pPr>
            <a:r>
              <a:rPr lang="fi-FI" dirty="0" smtClean="0"/>
              <a:t> </a:t>
            </a:r>
            <a:r>
              <a:rPr lang="fi-FI" dirty="0" err="1" smtClean="0"/>
              <a:t>Uses</a:t>
            </a:r>
            <a:r>
              <a:rPr lang="fi-FI" dirty="0" smtClean="0"/>
              <a:t> </a:t>
            </a:r>
            <a:r>
              <a:rPr lang="fi-FI" dirty="0" err="1" smtClean="0"/>
              <a:t>platform</a:t>
            </a:r>
            <a:r>
              <a:rPr lang="fi-FI" dirty="0" smtClean="0"/>
              <a:t> </a:t>
            </a:r>
            <a:r>
              <a:rPr lang="fi-FI" dirty="0" err="1" smtClean="0"/>
              <a:t>specific</a:t>
            </a:r>
            <a:r>
              <a:rPr lang="fi-FI" dirty="0" smtClean="0"/>
              <a:t> </a:t>
            </a:r>
            <a:r>
              <a:rPr lang="fi-FI" dirty="0" err="1" smtClean="0"/>
              <a:t>interface</a:t>
            </a:r>
            <a:r>
              <a:rPr lang="fi-FI" dirty="0" smtClean="0"/>
              <a:t> to </a:t>
            </a:r>
            <a:r>
              <a:rPr lang="fi-FI" dirty="0" err="1" smtClean="0"/>
              <a:t>access</a:t>
            </a:r>
            <a:r>
              <a:rPr lang="fi-FI" dirty="0" smtClean="0"/>
              <a:t> the </a:t>
            </a:r>
            <a:r>
              <a:rPr lang="fi-FI" dirty="0" err="1" smtClean="0"/>
              <a:t>actual</a:t>
            </a:r>
            <a:r>
              <a:rPr lang="fi-FI" dirty="0" smtClean="0"/>
              <a:t> </a:t>
            </a:r>
            <a:r>
              <a:rPr lang="fi-FI" dirty="0" err="1" smtClean="0"/>
              <a:t>memory</a:t>
            </a:r>
            <a:r>
              <a:rPr lang="fi-FI" dirty="0" smtClean="0"/>
              <a:t>; </a:t>
            </a:r>
            <a:r>
              <a:rPr lang="fi-FI" dirty="0" err="1" smtClean="0"/>
              <a:t>select</a:t>
            </a:r>
            <a:r>
              <a:rPr lang="fi-FI" dirty="0" smtClean="0"/>
              <a:t> </a:t>
            </a:r>
            <a:r>
              <a:rPr lang="fi-FI" dirty="0" err="1" smtClean="0"/>
              <a:t>either</a:t>
            </a:r>
            <a:r>
              <a:rPr lang="fi-FI" dirty="0" smtClean="0"/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fi-FI" dirty="0" smtClean="0"/>
              <a:t>sdram_controller_de2.vhd and sdram_toplevel_de2.vhd   </a:t>
            </a:r>
            <a:r>
              <a:rPr lang="fi-FI" dirty="0" err="1" smtClean="0"/>
              <a:t>or</a:t>
            </a:r>
            <a:endParaRPr lang="fi-FI" dirty="0" smtClean="0"/>
          </a:p>
          <a:p>
            <a:pPr lvl="1">
              <a:buFont typeface="Arial" pitchFamily="34" charset="0"/>
              <a:buChar char="•"/>
            </a:pPr>
            <a:r>
              <a:rPr lang="fi-FI" dirty="0" err="1" smtClean="0"/>
              <a:t>sdram_controller_stratix.vhd</a:t>
            </a:r>
            <a:r>
              <a:rPr lang="fi-FI" dirty="0" smtClean="0"/>
              <a:t> and </a:t>
            </a:r>
            <a:r>
              <a:rPr lang="fi-FI" dirty="0" err="1" smtClean="0"/>
              <a:t>sdram_toplevel_stratix.vhd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fi-FI" dirty="0" smtClean="0"/>
          </a:p>
          <a:p>
            <a:pPr>
              <a:buFont typeface="Arial" pitchFamily="34" charset="0"/>
              <a:buChar char="•"/>
            </a:pPr>
            <a:r>
              <a:rPr lang="fi-FI" dirty="0" smtClean="0"/>
              <a:t> </a:t>
            </a:r>
            <a:r>
              <a:rPr lang="fi-FI" dirty="0" err="1" smtClean="0"/>
              <a:t>Location</a:t>
            </a:r>
            <a:r>
              <a:rPr lang="fi-FI" dirty="0" smtClean="0"/>
              <a:t> in SVN: </a:t>
            </a:r>
          </a:p>
          <a:p>
            <a:pPr lvl="1">
              <a:buFont typeface="Arial" pitchFamily="34" charset="0"/>
              <a:buChar char="•"/>
            </a:pPr>
            <a:r>
              <a:rPr lang="fi-FI" dirty="0" smtClean="0"/>
              <a:t> /</a:t>
            </a:r>
            <a:r>
              <a:rPr lang="fi-FI" dirty="0" err="1" smtClean="0"/>
              <a:t>trunk/ip.hwp.storage/hibi_sdram</a:t>
            </a:r>
            <a:r>
              <a:rPr lang="fi-FI" dirty="0" smtClean="0"/>
              <a:t>/</a:t>
            </a:r>
          </a:p>
          <a:p>
            <a:pPr lvl="1">
              <a:buFont typeface="Arial" pitchFamily="34" charset="0"/>
              <a:buChar char="•"/>
            </a:pPr>
            <a:endParaRPr lang="fi-FI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55576" y="3995772"/>
            <a:ext cx="1432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b="1" dirty="0" err="1" smtClean="0"/>
              <a:t>Register</a:t>
            </a:r>
            <a:r>
              <a:rPr lang="fi-FI" b="1" dirty="0" smtClean="0"/>
              <a:t> </a:t>
            </a:r>
            <a:r>
              <a:rPr lang="fi-FI" b="1" dirty="0" err="1" smtClean="0"/>
              <a:t>map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357166"/>
            <a:ext cx="2093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mtClean="0"/>
              <a:t>Operation (External)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7158" y="785794"/>
            <a:ext cx="8433271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smtClean="0"/>
              <a:t>Read operation configuration words:</a:t>
            </a:r>
          </a:p>
          <a:p>
            <a:pPr marL="342900" indent="-342900">
              <a:buFont typeface="+mj-lt"/>
              <a:buAutoNum type="arabicPeriod"/>
            </a:pPr>
            <a:r>
              <a:rPr lang="fi-FI" sz="1400" smtClean="0"/>
              <a:t>SDRAM source address</a:t>
            </a:r>
          </a:p>
          <a:p>
            <a:pPr marL="342900" indent="-342900">
              <a:buFont typeface="+mj-lt"/>
              <a:buAutoNum type="arabicPeriod"/>
            </a:pPr>
            <a:r>
              <a:rPr lang="fi-FI" sz="1400" smtClean="0"/>
              <a:t>Word count</a:t>
            </a:r>
          </a:p>
          <a:p>
            <a:pPr marL="342900" indent="-342900">
              <a:buFont typeface="+mj-lt"/>
              <a:buAutoNum type="arabicPeriod"/>
            </a:pPr>
            <a:r>
              <a:rPr lang="fi-FI" sz="1400" smtClean="0"/>
              <a:t>Target HIBI address for data</a:t>
            </a:r>
          </a:p>
          <a:p>
            <a:pPr marL="342900" indent="-342900">
              <a:buFont typeface="+mj-lt"/>
              <a:buAutoNum type="arabicPeriod"/>
            </a:pPr>
            <a:r>
              <a:rPr lang="fi-FI" sz="1400" smtClean="0"/>
              <a:t>RowCountAndStride (Used when reading rectangular areas from memory, use zero for linear read operation)</a:t>
            </a:r>
          </a:p>
          <a:p>
            <a:pPr marL="342900" indent="-342900">
              <a:buFont typeface="+mj-lt"/>
              <a:buAutoNum type="arabicPeriod"/>
            </a:pPr>
            <a:endParaRPr lang="fi-FI" sz="1400" smtClean="0"/>
          </a:p>
          <a:p>
            <a:r>
              <a:rPr lang="fi-FI" sz="1400" smtClean="0"/>
              <a:t>Read operation:</a:t>
            </a:r>
          </a:p>
          <a:p>
            <a:pPr marL="342900" indent="-342900">
              <a:buFont typeface="+mj-lt"/>
              <a:buAutoNum type="arabicPeriod"/>
            </a:pPr>
            <a:r>
              <a:rPr lang="fi-FI" sz="1400" smtClean="0"/>
              <a:t>Request read permission by sending </a:t>
            </a:r>
            <a:r>
              <a:rPr lang="fi-FI" sz="1400" b="1" smtClean="0"/>
              <a:t>your</a:t>
            </a:r>
            <a:r>
              <a:rPr lang="fi-FI" sz="1400" smtClean="0"/>
              <a:t> HIBI address to </a:t>
            </a:r>
            <a:r>
              <a:rPr lang="en-US" sz="1400" smtClean="0"/>
              <a:t>read request register </a:t>
            </a:r>
          </a:p>
          <a:p>
            <a:pPr marL="342900" indent="-342900">
              <a:buFont typeface="+mj-lt"/>
              <a:buAutoNum type="arabicPeriod"/>
            </a:pPr>
            <a:r>
              <a:rPr lang="fi-FI" sz="1400" smtClean="0"/>
              <a:t>SDRAM-controller replies with offset value (permission granted if offset differs from zero)</a:t>
            </a:r>
          </a:p>
          <a:p>
            <a:pPr marL="342900" indent="-342900">
              <a:buFont typeface="+mj-lt"/>
              <a:buAutoNum type="arabicPeriod"/>
            </a:pPr>
            <a:r>
              <a:rPr lang="fi-FI" sz="1400" smtClean="0"/>
              <a:t>Calculate read configuration register address (Add offset to SDRAM controller base HIBI address)</a:t>
            </a:r>
          </a:p>
          <a:p>
            <a:pPr marL="342900" indent="-342900">
              <a:buFont typeface="+mj-lt"/>
              <a:buAutoNum type="arabicPeriod"/>
            </a:pPr>
            <a:r>
              <a:rPr lang="fi-FI" sz="1400" smtClean="0"/>
              <a:t>Write configuration words to configuration register</a:t>
            </a:r>
          </a:p>
          <a:p>
            <a:pPr marL="342900" indent="-342900">
              <a:buFont typeface="+mj-lt"/>
              <a:buAutoNum type="arabicPeriod"/>
            </a:pPr>
            <a:r>
              <a:rPr lang="fi-FI" sz="1400" smtClean="0"/>
              <a:t>Read operation starts after 4th configuration word is written to register</a:t>
            </a:r>
          </a:p>
          <a:p>
            <a:pPr marL="342900" indent="-342900">
              <a:buFont typeface="+mj-lt"/>
              <a:buAutoNum type="arabicPeriod"/>
            </a:pPr>
            <a:endParaRPr lang="fi-FI" sz="1400" smtClean="0"/>
          </a:p>
          <a:p>
            <a:pPr marL="342900" indent="-342900">
              <a:buFont typeface="+mj-lt"/>
              <a:buAutoNum type="arabicPeriod"/>
            </a:pPr>
            <a:endParaRPr lang="fi-FI" sz="1400" smtClean="0"/>
          </a:p>
          <a:p>
            <a:r>
              <a:rPr lang="fi-FI" sz="1400" smtClean="0"/>
              <a:t>Write operation configuration words:</a:t>
            </a:r>
          </a:p>
          <a:p>
            <a:pPr marL="342900" indent="-342900">
              <a:buFont typeface="+mj-lt"/>
              <a:buAutoNum type="arabicPeriod"/>
            </a:pPr>
            <a:r>
              <a:rPr lang="fi-FI" sz="1400" smtClean="0"/>
              <a:t>SDRAM target address</a:t>
            </a:r>
          </a:p>
          <a:p>
            <a:pPr marL="342900" indent="-342900">
              <a:buFont typeface="+mj-lt"/>
              <a:buAutoNum type="arabicPeriod"/>
            </a:pPr>
            <a:r>
              <a:rPr lang="fi-FI" sz="1400" smtClean="0"/>
              <a:t>Word count</a:t>
            </a:r>
          </a:p>
          <a:p>
            <a:pPr marL="342900" indent="-342900">
              <a:buFont typeface="+mj-lt"/>
              <a:buAutoNum type="arabicPeriod"/>
            </a:pPr>
            <a:r>
              <a:rPr lang="fi-FI" sz="1400" smtClean="0"/>
              <a:t>RowCountAndStride (Used when writing rectangular areas to memory, use zero for linear write operation)</a:t>
            </a:r>
          </a:p>
          <a:p>
            <a:pPr marL="342900" indent="-342900">
              <a:buFont typeface="+mj-lt"/>
              <a:buAutoNum type="arabicPeriod"/>
            </a:pPr>
            <a:endParaRPr lang="fi-FI" sz="1400" smtClean="0"/>
          </a:p>
          <a:p>
            <a:r>
              <a:rPr lang="fi-FI" sz="1400" smtClean="0"/>
              <a:t>Read operation:</a:t>
            </a:r>
          </a:p>
          <a:p>
            <a:pPr marL="342900" indent="-342900">
              <a:buFont typeface="+mj-lt"/>
              <a:buAutoNum type="arabicPeriod"/>
            </a:pPr>
            <a:r>
              <a:rPr lang="fi-FI" sz="1400" smtClean="0"/>
              <a:t>Request write permission by sending </a:t>
            </a:r>
            <a:r>
              <a:rPr lang="fi-FI" sz="1400" b="1" smtClean="0"/>
              <a:t>your</a:t>
            </a:r>
            <a:r>
              <a:rPr lang="fi-FI" sz="1400" smtClean="0"/>
              <a:t> HIBI address to </a:t>
            </a:r>
            <a:r>
              <a:rPr lang="en-US" sz="1400" smtClean="0"/>
              <a:t>write request register </a:t>
            </a:r>
          </a:p>
          <a:p>
            <a:pPr marL="342900" indent="-342900">
              <a:buFont typeface="+mj-lt"/>
              <a:buAutoNum type="arabicPeriod"/>
            </a:pPr>
            <a:r>
              <a:rPr lang="fi-FI" sz="1400" smtClean="0"/>
              <a:t>SDRAM-controller replies with offset value (permission granted if offset differs from zero)</a:t>
            </a:r>
          </a:p>
          <a:p>
            <a:pPr marL="342900" indent="-342900">
              <a:buFont typeface="+mj-lt"/>
              <a:buAutoNum type="arabicPeriod"/>
            </a:pPr>
            <a:r>
              <a:rPr lang="fi-FI" sz="1400" smtClean="0"/>
              <a:t>Calculate write configuration register address (Add offset to SDRAM controller base HIBI address)</a:t>
            </a:r>
          </a:p>
          <a:p>
            <a:pPr marL="342900" indent="-342900">
              <a:buFont typeface="+mj-lt"/>
              <a:buAutoNum type="arabicPeriod"/>
            </a:pPr>
            <a:r>
              <a:rPr lang="fi-FI" sz="1400" smtClean="0"/>
              <a:t>Write configuration words to configuration register</a:t>
            </a:r>
          </a:p>
          <a:p>
            <a:pPr marL="342900" indent="-342900">
              <a:buFont typeface="+mj-lt"/>
              <a:buAutoNum type="arabicPeriod"/>
            </a:pPr>
            <a:r>
              <a:rPr lang="fi-FI" sz="1400" smtClean="0"/>
              <a:t>Start writing data to configuration register after 3rd configuration word is written to register</a:t>
            </a:r>
          </a:p>
          <a:p>
            <a:pPr marL="342900" indent="-342900">
              <a:buFont typeface="+mj-lt"/>
              <a:buAutoNum type="arabicPeriod"/>
            </a:pPr>
            <a:endParaRPr lang="fi-FI" sz="1400" smtClean="0"/>
          </a:p>
          <a:p>
            <a:pPr marL="342900" indent="-342900">
              <a:buFont typeface="+mj-lt"/>
              <a:buAutoNum type="arabicPeriod"/>
            </a:pPr>
            <a:endParaRPr lang="fi-FI" sz="1400" smtClean="0"/>
          </a:p>
          <a:p>
            <a:pPr marL="342900" indent="-342900">
              <a:buFont typeface="+mj-lt"/>
              <a:buAutoNum type="arabicPeriod"/>
            </a:pPr>
            <a:endParaRPr lang="en-US" sz="1400"/>
          </a:p>
        </p:txBody>
      </p:sp>
      <p:cxnSp>
        <p:nvCxnSpPr>
          <p:cNvPr id="8" name="Straight Connector 7"/>
          <p:cNvCxnSpPr/>
          <p:nvPr/>
        </p:nvCxnSpPr>
        <p:spPr>
          <a:xfrm>
            <a:off x="285720" y="3571876"/>
            <a:ext cx="814393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142852"/>
            <a:ext cx="2652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mtClean="0"/>
              <a:t>Example of read sequence</a:t>
            </a:r>
            <a:endParaRPr lang="en-US"/>
          </a:p>
        </p:txBody>
      </p:sp>
      <p:grpSp>
        <p:nvGrpSpPr>
          <p:cNvPr id="1268" name="Group 244"/>
          <p:cNvGrpSpPr>
            <a:grpSpLocks noChangeAspect="1"/>
          </p:cNvGrpSpPr>
          <p:nvPr/>
        </p:nvGrpSpPr>
        <p:grpSpPr bwMode="auto">
          <a:xfrm>
            <a:off x="1071563" y="563563"/>
            <a:ext cx="7372350" cy="6410325"/>
            <a:chOff x="675" y="355"/>
            <a:chExt cx="4644" cy="4038"/>
          </a:xfrm>
        </p:grpSpPr>
        <p:sp>
          <p:nvSpPr>
            <p:cNvPr id="1267" name="AutoShape 243"/>
            <p:cNvSpPr>
              <a:spLocks noChangeAspect="1" noChangeArrowheads="1" noTextEdit="1"/>
            </p:cNvSpPr>
            <p:nvPr/>
          </p:nvSpPr>
          <p:spPr bwMode="auto">
            <a:xfrm>
              <a:off x="675" y="355"/>
              <a:ext cx="4644" cy="4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9" name="Freeform 245"/>
            <p:cNvSpPr>
              <a:spLocks/>
            </p:cNvSpPr>
            <p:nvPr/>
          </p:nvSpPr>
          <p:spPr bwMode="auto">
            <a:xfrm>
              <a:off x="695" y="375"/>
              <a:ext cx="4563" cy="38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63" y="0"/>
                </a:cxn>
                <a:cxn ang="0">
                  <a:pos x="4563" y="3854"/>
                </a:cxn>
                <a:cxn ang="0">
                  <a:pos x="0" y="385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563" h="3854">
                  <a:moveTo>
                    <a:pt x="0" y="0"/>
                  </a:moveTo>
                  <a:lnTo>
                    <a:pt x="4563" y="0"/>
                  </a:lnTo>
                  <a:lnTo>
                    <a:pt x="4563" y="3854"/>
                  </a:lnTo>
                  <a:lnTo>
                    <a:pt x="0" y="385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" name="Freeform 246"/>
            <p:cNvSpPr>
              <a:spLocks/>
            </p:cNvSpPr>
            <p:nvPr/>
          </p:nvSpPr>
          <p:spPr bwMode="auto">
            <a:xfrm>
              <a:off x="695" y="375"/>
              <a:ext cx="4563" cy="38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63" y="0"/>
                </a:cxn>
                <a:cxn ang="0">
                  <a:pos x="4563" y="3854"/>
                </a:cxn>
                <a:cxn ang="0">
                  <a:pos x="0" y="385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563" h="3854">
                  <a:moveTo>
                    <a:pt x="0" y="0"/>
                  </a:moveTo>
                  <a:lnTo>
                    <a:pt x="4563" y="0"/>
                  </a:lnTo>
                  <a:lnTo>
                    <a:pt x="4563" y="3854"/>
                  </a:lnTo>
                  <a:lnTo>
                    <a:pt x="0" y="385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4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" name="Rectangle 247"/>
            <p:cNvSpPr>
              <a:spLocks noChangeArrowheads="1"/>
            </p:cNvSpPr>
            <p:nvPr/>
          </p:nvSpPr>
          <p:spPr bwMode="auto">
            <a:xfrm>
              <a:off x="986" y="384"/>
              <a:ext cx="311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SDRAM-read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72" name="Rectangle 248"/>
            <p:cNvSpPr>
              <a:spLocks noChangeArrowheads="1"/>
            </p:cNvSpPr>
            <p:nvPr/>
          </p:nvSpPr>
          <p:spPr bwMode="auto">
            <a:xfrm>
              <a:off x="1358" y="384"/>
              <a:ext cx="311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SDRAM-read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73" name="Rectangle 249"/>
            <p:cNvSpPr>
              <a:spLocks noChangeArrowheads="1"/>
            </p:cNvSpPr>
            <p:nvPr/>
          </p:nvSpPr>
          <p:spPr bwMode="auto">
            <a:xfrm>
              <a:off x="720" y="384"/>
              <a:ext cx="286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interaction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74" name="Rectangle 250"/>
            <p:cNvSpPr>
              <a:spLocks noChangeArrowheads="1"/>
            </p:cNvSpPr>
            <p:nvPr/>
          </p:nvSpPr>
          <p:spPr bwMode="auto">
            <a:xfrm>
              <a:off x="1252" y="384"/>
              <a:ext cx="45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[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75" name="Rectangle 251"/>
            <p:cNvSpPr>
              <a:spLocks noChangeArrowheads="1"/>
            </p:cNvSpPr>
            <p:nvPr/>
          </p:nvSpPr>
          <p:spPr bwMode="auto">
            <a:xfrm>
              <a:off x="1346" y="384"/>
              <a:ext cx="33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76" name="Rectangle 252"/>
            <p:cNvSpPr>
              <a:spLocks noChangeArrowheads="1"/>
            </p:cNvSpPr>
            <p:nvPr/>
          </p:nvSpPr>
          <p:spPr bwMode="auto">
            <a:xfrm>
              <a:off x="1620" y="384"/>
              <a:ext cx="45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]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77" name="Line 253"/>
            <p:cNvSpPr>
              <a:spLocks noChangeShapeType="1"/>
            </p:cNvSpPr>
            <p:nvPr/>
          </p:nvSpPr>
          <p:spPr bwMode="auto">
            <a:xfrm>
              <a:off x="695" y="465"/>
              <a:ext cx="942" cy="1"/>
            </a:xfrm>
            <a:prstGeom prst="line">
              <a:avLst/>
            </a:prstGeom>
            <a:noFill/>
            <a:ln w="4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8" name="Line 254"/>
            <p:cNvSpPr>
              <a:spLocks noChangeShapeType="1"/>
            </p:cNvSpPr>
            <p:nvPr/>
          </p:nvSpPr>
          <p:spPr bwMode="auto">
            <a:xfrm>
              <a:off x="1661" y="375"/>
              <a:ext cx="1" cy="62"/>
            </a:xfrm>
            <a:prstGeom prst="line">
              <a:avLst/>
            </a:prstGeom>
            <a:noFill/>
            <a:ln w="4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9" name="Line 255"/>
            <p:cNvSpPr>
              <a:spLocks noChangeShapeType="1"/>
            </p:cNvSpPr>
            <p:nvPr/>
          </p:nvSpPr>
          <p:spPr bwMode="auto">
            <a:xfrm flipV="1">
              <a:off x="1632" y="437"/>
              <a:ext cx="29" cy="28"/>
            </a:xfrm>
            <a:prstGeom prst="line">
              <a:avLst/>
            </a:prstGeom>
            <a:noFill/>
            <a:ln w="4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0" name="Freeform 256"/>
            <p:cNvSpPr>
              <a:spLocks/>
            </p:cNvSpPr>
            <p:nvPr/>
          </p:nvSpPr>
          <p:spPr bwMode="auto">
            <a:xfrm>
              <a:off x="3924" y="674"/>
              <a:ext cx="487" cy="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7" y="0"/>
                </a:cxn>
                <a:cxn ang="0">
                  <a:pos x="487" y="86"/>
                </a:cxn>
                <a:cxn ang="0">
                  <a:pos x="0" y="8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87" h="86">
                  <a:moveTo>
                    <a:pt x="0" y="0"/>
                  </a:moveTo>
                  <a:lnTo>
                    <a:pt x="487" y="0"/>
                  </a:lnTo>
                  <a:lnTo>
                    <a:pt x="487" y="86"/>
                  </a:lnTo>
                  <a:lnTo>
                    <a:pt x="0" y="8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B2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1" name="Freeform 257"/>
            <p:cNvSpPr>
              <a:spLocks/>
            </p:cNvSpPr>
            <p:nvPr/>
          </p:nvSpPr>
          <p:spPr bwMode="auto">
            <a:xfrm>
              <a:off x="3911" y="662"/>
              <a:ext cx="487" cy="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7" y="0"/>
                </a:cxn>
                <a:cxn ang="0">
                  <a:pos x="487" y="86"/>
                </a:cxn>
                <a:cxn ang="0">
                  <a:pos x="0" y="8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87" h="86">
                  <a:moveTo>
                    <a:pt x="0" y="0"/>
                  </a:moveTo>
                  <a:lnTo>
                    <a:pt x="487" y="0"/>
                  </a:lnTo>
                  <a:lnTo>
                    <a:pt x="487" y="86"/>
                  </a:lnTo>
                  <a:lnTo>
                    <a:pt x="0" y="8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E3D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2" name="Freeform 258"/>
            <p:cNvSpPr>
              <a:spLocks/>
            </p:cNvSpPr>
            <p:nvPr/>
          </p:nvSpPr>
          <p:spPr bwMode="auto">
            <a:xfrm>
              <a:off x="3911" y="662"/>
              <a:ext cx="487" cy="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7" y="0"/>
                </a:cxn>
                <a:cxn ang="0">
                  <a:pos x="487" y="86"/>
                </a:cxn>
                <a:cxn ang="0">
                  <a:pos x="0" y="8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87" h="86">
                  <a:moveTo>
                    <a:pt x="0" y="0"/>
                  </a:moveTo>
                  <a:lnTo>
                    <a:pt x="487" y="0"/>
                  </a:lnTo>
                  <a:lnTo>
                    <a:pt x="487" y="86"/>
                  </a:lnTo>
                  <a:lnTo>
                    <a:pt x="0" y="8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4">
              <a:solidFill>
                <a:srgbClr val="3D665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3" name="Line 259"/>
            <p:cNvSpPr>
              <a:spLocks noChangeShapeType="1"/>
            </p:cNvSpPr>
            <p:nvPr/>
          </p:nvSpPr>
          <p:spPr bwMode="auto">
            <a:xfrm>
              <a:off x="3920" y="662"/>
              <a:ext cx="1" cy="86"/>
            </a:xfrm>
            <a:prstGeom prst="line">
              <a:avLst/>
            </a:prstGeom>
            <a:noFill/>
            <a:ln w="4">
              <a:solidFill>
                <a:srgbClr val="3D665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4" name="Line 260"/>
            <p:cNvSpPr>
              <a:spLocks noChangeShapeType="1"/>
            </p:cNvSpPr>
            <p:nvPr/>
          </p:nvSpPr>
          <p:spPr bwMode="auto">
            <a:xfrm>
              <a:off x="4390" y="662"/>
              <a:ext cx="1" cy="86"/>
            </a:xfrm>
            <a:prstGeom prst="line">
              <a:avLst/>
            </a:prstGeom>
            <a:noFill/>
            <a:ln w="4">
              <a:solidFill>
                <a:srgbClr val="3D665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5" name="Rectangle 261"/>
            <p:cNvSpPr>
              <a:spLocks noChangeArrowheads="1"/>
            </p:cNvSpPr>
            <p:nvPr/>
          </p:nvSpPr>
          <p:spPr bwMode="auto">
            <a:xfrm>
              <a:off x="3940" y="670"/>
              <a:ext cx="454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: SDRAM-controller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86" name="Line 262"/>
            <p:cNvSpPr>
              <a:spLocks noChangeShapeType="1"/>
            </p:cNvSpPr>
            <p:nvPr/>
          </p:nvSpPr>
          <p:spPr bwMode="auto">
            <a:xfrm>
              <a:off x="4153" y="748"/>
              <a:ext cx="1" cy="3322"/>
            </a:xfrm>
            <a:prstGeom prst="line">
              <a:avLst/>
            </a:prstGeom>
            <a:noFill/>
            <a:ln w="4">
              <a:solidFill>
                <a:srgbClr val="3D665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7" name="Freeform 263"/>
            <p:cNvSpPr>
              <a:spLocks/>
            </p:cNvSpPr>
            <p:nvPr/>
          </p:nvSpPr>
          <p:spPr bwMode="auto">
            <a:xfrm>
              <a:off x="4132" y="748"/>
              <a:ext cx="41" cy="33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" y="0"/>
                </a:cxn>
                <a:cxn ang="0">
                  <a:pos x="41" y="3322"/>
                </a:cxn>
                <a:cxn ang="0">
                  <a:pos x="0" y="332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" h="3322">
                  <a:moveTo>
                    <a:pt x="0" y="0"/>
                  </a:moveTo>
                  <a:lnTo>
                    <a:pt x="41" y="0"/>
                  </a:lnTo>
                  <a:lnTo>
                    <a:pt x="41" y="3322"/>
                  </a:lnTo>
                  <a:lnTo>
                    <a:pt x="0" y="332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E3D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8" name="Freeform 264"/>
            <p:cNvSpPr>
              <a:spLocks/>
            </p:cNvSpPr>
            <p:nvPr/>
          </p:nvSpPr>
          <p:spPr bwMode="auto">
            <a:xfrm>
              <a:off x="4132" y="748"/>
              <a:ext cx="41" cy="33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" y="0"/>
                </a:cxn>
                <a:cxn ang="0">
                  <a:pos x="41" y="3322"/>
                </a:cxn>
                <a:cxn ang="0">
                  <a:pos x="0" y="332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" h="3322">
                  <a:moveTo>
                    <a:pt x="0" y="0"/>
                  </a:moveTo>
                  <a:lnTo>
                    <a:pt x="41" y="0"/>
                  </a:lnTo>
                  <a:lnTo>
                    <a:pt x="41" y="3322"/>
                  </a:lnTo>
                  <a:lnTo>
                    <a:pt x="0" y="332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4">
              <a:solidFill>
                <a:srgbClr val="3D665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9" name="Freeform 265"/>
            <p:cNvSpPr>
              <a:spLocks/>
            </p:cNvSpPr>
            <p:nvPr/>
          </p:nvSpPr>
          <p:spPr bwMode="auto">
            <a:xfrm>
              <a:off x="4132" y="4070"/>
              <a:ext cx="41" cy="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" y="0"/>
                </a:cxn>
                <a:cxn ang="0">
                  <a:pos x="41" y="4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" h="4">
                  <a:moveTo>
                    <a:pt x="0" y="0"/>
                  </a:moveTo>
                  <a:lnTo>
                    <a:pt x="41" y="0"/>
                  </a:lnTo>
                  <a:lnTo>
                    <a:pt x="41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4">
              <a:solidFill>
                <a:srgbClr val="3D665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0" name="Freeform 266"/>
            <p:cNvSpPr>
              <a:spLocks/>
            </p:cNvSpPr>
            <p:nvPr/>
          </p:nvSpPr>
          <p:spPr bwMode="auto">
            <a:xfrm>
              <a:off x="2549" y="674"/>
              <a:ext cx="299" cy="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9" y="0"/>
                </a:cxn>
                <a:cxn ang="0">
                  <a:pos x="299" y="86"/>
                </a:cxn>
                <a:cxn ang="0">
                  <a:pos x="0" y="8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99" h="86">
                  <a:moveTo>
                    <a:pt x="0" y="0"/>
                  </a:moveTo>
                  <a:lnTo>
                    <a:pt x="299" y="0"/>
                  </a:lnTo>
                  <a:lnTo>
                    <a:pt x="299" y="86"/>
                  </a:lnTo>
                  <a:lnTo>
                    <a:pt x="0" y="8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B2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1" name="Freeform 267"/>
            <p:cNvSpPr>
              <a:spLocks/>
            </p:cNvSpPr>
            <p:nvPr/>
          </p:nvSpPr>
          <p:spPr bwMode="auto">
            <a:xfrm>
              <a:off x="2537" y="662"/>
              <a:ext cx="298" cy="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8" y="0"/>
                </a:cxn>
                <a:cxn ang="0">
                  <a:pos x="298" y="86"/>
                </a:cxn>
                <a:cxn ang="0">
                  <a:pos x="0" y="8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98" h="86">
                  <a:moveTo>
                    <a:pt x="0" y="0"/>
                  </a:moveTo>
                  <a:lnTo>
                    <a:pt x="298" y="0"/>
                  </a:lnTo>
                  <a:lnTo>
                    <a:pt x="298" y="86"/>
                  </a:lnTo>
                  <a:lnTo>
                    <a:pt x="0" y="8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E3D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2" name="Freeform 268"/>
            <p:cNvSpPr>
              <a:spLocks/>
            </p:cNvSpPr>
            <p:nvPr/>
          </p:nvSpPr>
          <p:spPr bwMode="auto">
            <a:xfrm>
              <a:off x="2537" y="662"/>
              <a:ext cx="298" cy="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8" y="0"/>
                </a:cxn>
                <a:cxn ang="0">
                  <a:pos x="298" y="86"/>
                </a:cxn>
                <a:cxn ang="0">
                  <a:pos x="0" y="8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98" h="86">
                  <a:moveTo>
                    <a:pt x="0" y="0"/>
                  </a:moveTo>
                  <a:lnTo>
                    <a:pt x="298" y="0"/>
                  </a:lnTo>
                  <a:lnTo>
                    <a:pt x="298" y="86"/>
                  </a:lnTo>
                  <a:lnTo>
                    <a:pt x="0" y="8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4">
              <a:solidFill>
                <a:srgbClr val="3D665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3" name="Line 269"/>
            <p:cNvSpPr>
              <a:spLocks noChangeShapeType="1"/>
            </p:cNvSpPr>
            <p:nvPr/>
          </p:nvSpPr>
          <p:spPr bwMode="auto">
            <a:xfrm>
              <a:off x="2545" y="662"/>
              <a:ext cx="1" cy="86"/>
            </a:xfrm>
            <a:prstGeom prst="line">
              <a:avLst/>
            </a:prstGeom>
            <a:noFill/>
            <a:ln w="4">
              <a:solidFill>
                <a:srgbClr val="3D665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4" name="Line 270"/>
            <p:cNvSpPr>
              <a:spLocks noChangeShapeType="1"/>
            </p:cNvSpPr>
            <p:nvPr/>
          </p:nvSpPr>
          <p:spPr bwMode="auto">
            <a:xfrm>
              <a:off x="2827" y="662"/>
              <a:ext cx="1" cy="86"/>
            </a:xfrm>
            <a:prstGeom prst="line">
              <a:avLst/>
            </a:prstGeom>
            <a:noFill/>
            <a:ln w="4">
              <a:solidFill>
                <a:srgbClr val="3D665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5" name="Rectangle 271"/>
            <p:cNvSpPr>
              <a:spLocks noChangeArrowheads="1"/>
            </p:cNvSpPr>
            <p:nvPr/>
          </p:nvSpPr>
          <p:spPr bwMode="auto">
            <a:xfrm>
              <a:off x="2565" y="670"/>
              <a:ext cx="299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: NIOS2HIBI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96" name="Line 272"/>
            <p:cNvSpPr>
              <a:spLocks noChangeShapeType="1"/>
            </p:cNvSpPr>
            <p:nvPr/>
          </p:nvSpPr>
          <p:spPr bwMode="auto">
            <a:xfrm>
              <a:off x="2684" y="748"/>
              <a:ext cx="1" cy="3322"/>
            </a:xfrm>
            <a:prstGeom prst="line">
              <a:avLst/>
            </a:prstGeom>
            <a:noFill/>
            <a:ln w="4">
              <a:solidFill>
                <a:srgbClr val="3D665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7" name="Freeform 273"/>
            <p:cNvSpPr>
              <a:spLocks/>
            </p:cNvSpPr>
            <p:nvPr/>
          </p:nvSpPr>
          <p:spPr bwMode="auto">
            <a:xfrm>
              <a:off x="2664" y="748"/>
              <a:ext cx="40" cy="33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" y="0"/>
                </a:cxn>
                <a:cxn ang="0">
                  <a:pos x="40" y="3322"/>
                </a:cxn>
                <a:cxn ang="0">
                  <a:pos x="0" y="332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0" h="3322">
                  <a:moveTo>
                    <a:pt x="0" y="0"/>
                  </a:moveTo>
                  <a:lnTo>
                    <a:pt x="40" y="0"/>
                  </a:lnTo>
                  <a:lnTo>
                    <a:pt x="40" y="3322"/>
                  </a:lnTo>
                  <a:lnTo>
                    <a:pt x="0" y="332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E3D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8" name="Freeform 274"/>
            <p:cNvSpPr>
              <a:spLocks/>
            </p:cNvSpPr>
            <p:nvPr/>
          </p:nvSpPr>
          <p:spPr bwMode="auto">
            <a:xfrm>
              <a:off x="2664" y="748"/>
              <a:ext cx="40" cy="33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" y="0"/>
                </a:cxn>
                <a:cxn ang="0">
                  <a:pos x="40" y="3322"/>
                </a:cxn>
                <a:cxn ang="0">
                  <a:pos x="0" y="332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0" h="3322">
                  <a:moveTo>
                    <a:pt x="0" y="0"/>
                  </a:moveTo>
                  <a:lnTo>
                    <a:pt x="40" y="0"/>
                  </a:lnTo>
                  <a:lnTo>
                    <a:pt x="40" y="3322"/>
                  </a:lnTo>
                  <a:lnTo>
                    <a:pt x="0" y="332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4">
              <a:solidFill>
                <a:srgbClr val="3D665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9" name="Freeform 275"/>
            <p:cNvSpPr>
              <a:spLocks/>
            </p:cNvSpPr>
            <p:nvPr/>
          </p:nvSpPr>
          <p:spPr bwMode="auto">
            <a:xfrm>
              <a:off x="2664" y="4070"/>
              <a:ext cx="40" cy="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" y="0"/>
                </a:cxn>
                <a:cxn ang="0">
                  <a:pos x="40" y="4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0" h="4">
                  <a:moveTo>
                    <a:pt x="0" y="0"/>
                  </a:moveTo>
                  <a:lnTo>
                    <a:pt x="40" y="0"/>
                  </a:lnTo>
                  <a:lnTo>
                    <a:pt x="40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4">
              <a:solidFill>
                <a:srgbClr val="3D665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0" name="Freeform 276"/>
            <p:cNvSpPr>
              <a:spLocks/>
            </p:cNvSpPr>
            <p:nvPr/>
          </p:nvSpPr>
          <p:spPr bwMode="auto">
            <a:xfrm>
              <a:off x="1203" y="674"/>
              <a:ext cx="241" cy="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1" y="0"/>
                </a:cxn>
                <a:cxn ang="0">
                  <a:pos x="241" y="86"/>
                </a:cxn>
                <a:cxn ang="0">
                  <a:pos x="0" y="8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1" h="86">
                  <a:moveTo>
                    <a:pt x="0" y="0"/>
                  </a:moveTo>
                  <a:lnTo>
                    <a:pt x="241" y="0"/>
                  </a:lnTo>
                  <a:lnTo>
                    <a:pt x="241" y="86"/>
                  </a:lnTo>
                  <a:lnTo>
                    <a:pt x="0" y="8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B2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1" name="Freeform 277"/>
            <p:cNvSpPr>
              <a:spLocks/>
            </p:cNvSpPr>
            <p:nvPr/>
          </p:nvSpPr>
          <p:spPr bwMode="auto">
            <a:xfrm>
              <a:off x="1191" y="662"/>
              <a:ext cx="241" cy="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1" y="0"/>
                </a:cxn>
                <a:cxn ang="0">
                  <a:pos x="241" y="86"/>
                </a:cxn>
                <a:cxn ang="0">
                  <a:pos x="0" y="8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1" h="86">
                  <a:moveTo>
                    <a:pt x="0" y="0"/>
                  </a:moveTo>
                  <a:lnTo>
                    <a:pt x="241" y="0"/>
                  </a:lnTo>
                  <a:lnTo>
                    <a:pt x="241" y="86"/>
                  </a:lnTo>
                  <a:lnTo>
                    <a:pt x="0" y="8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E3D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2" name="Freeform 278"/>
            <p:cNvSpPr>
              <a:spLocks/>
            </p:cNvSpPr>
            <p:nvPr/>
          </p:nvSpPr>
          <p:spPr bwMode="auto">
            <a:xfrm>
              <a:off x="1191" y="662"/>
              <a:ext cx="241" cy="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1" y="0"/>
                </a:cxn>
                <a:cxn ang="0">
                  <a:pos x="241" y="86"/>
                </a:cxn>
                <a:cxn ang="0">
                  <a:pos x="0" y="8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1" h="86">
                  <a:moveTo>
                    <a:pt x="0" y="0"/>
                  </a:moveTo>
                  <a:lnTo>
                    <a:pt x="241" y="0"/>
                  </a:lnTo>
                  <a:lnTo>
                    <a:pt x="241" y="86"/>
                  </a:lnTo>
                  <a:lnTo>
                    <a:pt x="0" y="8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4">
              <a:solidFill>
                <a:srgbClr val="3D665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3" name="Line 279"/>
            <p:cNvSpPr>
              <a:spLocks noChangeShapeType="1"/>
            </p:cNvSpPr>
            <p:nvPr/>
          </p:nvSpPr>
          <p:spPr bwMode="auto">
            <a:xfrm>
              <a:off x="1199" y="662"/>
              <a:ext cx="1" cy="86"/>
            </a:xfrm>
            <a:prstGeom prst="line">
              <a:avLst/>
            </a:prstGeom>
            <a:noFill/>
            <a:ln w="4">
              <a:solidFill>
                <a:srgbClr val="3D665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4" name="Line 280"/>
            <p:cNvSpPr>
              <a:spLocks noChangeShapeType="1"/>
            </p:cNvSpPr>
            <p:nvPr/>
          </p:nvSpPr>
          <p:spPr bwMode="auto">
            <a:xfrm>
              <a:off x="1424" y="662"/>
              <a:ext cx="1" cy="86"/>
            </a:xfrm>
            <a:prstGeom prst="line">
              <a:avLst/>
            </a:prstGeom>
            <a:noFill/>
            <a:ln w="4">
              <a:solidFill>
                <a:srgbClr val="3D665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5" name="Rectangle 281"/>
            <p:cNvSpPr>
              <a:spLocks noChangeArrowheads="1"/>
            </p:cNvSpPr>
            <p:nvPr/>
          </p:nvSpPr>
          <p:spPr bwMode="auto">
            <a:xfrm>
              <a:off x="1227" y="670"/>
              <a:ext cx="213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: NIOS II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06" name="Line 282"/>
            <p:cNvSpPr>
              <a:spLocks noChangeShapeType="1"/>
            </p:cNvSpPr>
            <p:nvPr/>
          </p:nvSpPr>
          <p:spPr bwMode="auto">
            <a:xfrm>
              <a:off x="1309" y="748"/>
              <a:ext cx="1" cy="3322"/>
            </a:xfrm>
            <a:prstGeom prst="line">
              <a:avLst/>
            </a:prstGeom>
            <a:noFill/>
            <a:ln w="4">
              <a:solidFill>
                <a:srgbClr val="3D665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7" name="Freeform 283"/>
            <p:cNvSpPr>
              <a:spLocks/>
            </p:cNvSpPr>
            <p:nvPr/>
          </p:nvSpPr>
          <p:spPr bwMode="auto">
            <a:xfrm>
              <a:off x="1289" y="748"/>
              <a:ext cx="41" cy="33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" y="0"/>
                </a:cxn>
                <a:cxn ang="0">
                  <a:pos x="41" y="3322"/>
                </a:cxn>
                <a:cxn ang="0">
                  <a:pos x="0" y="332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" h="3322">
                  <a:moveTo>
                    <a:pt x="0" y="0"/>
                  </a:moveTo>
                  <a:lnTo>
                    <a:pt x="41" y="0"/>
                  </a:lnTo>
                  <a:lnTo>
                    <a:pt x="41" y="3322"/>
                  </a:lnTo>
                  <a:lnTo>
                    <a:pt x="0" y="332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E3D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8" name="Freeform 284"/>
            <p:cNvSpPr>
              <a:spLocks/>
            </p:cNvSpPr>
            <p:nvPr/>
          </p:nvSpPr>
          <p:spPr bwMode="auto">
            <a:xfrm>
              <a:off x="1289" y="748"/>
              <a:ext cx="41" cy="33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" y="0"/>
                </a:cxn>
                <a:cxn ang="0">
                  <a:pos x="41" y="3322"/>
                </a:cxn>
                <a:cxn ang="0">
                  <a:pos x="0" y="332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" h="3322">
                  <a:moveTo>
                    <a:pt x="0" y="0"/>
                  </a:moveTo>
                  <a:lnTo>
                    <a:pt x="41" y="0"/>
                  </a:lnTo>
                  <a:lnTo>
                    <a:pt x="41" y="3322"/>
                  </a:lnTo>
                  <a:lnTo>
                    <a:pt x="0" y="332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4">
              <a:solidFill>
                <a:srgbClr val="3D665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9" name="Freeform 285"/>
            <p:cNvSpPr>
              <a:spLocks/>
            </p:cNvSpPr>
            <p:nvPr/>
          </p:nvSpPr>
          <p:spPr bwMode="auto">
            <a:xfrm>
              <a:off x="1289" y="4070"/>
              <a:ext cx="41" cy="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" y="0"/>
                </a:cxn>
                <a:cxn ang="0">
                  <a:pos x="41" y="4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" h="4">
                  <a:moveTo>
                    <a:pt x="0" y="0"/>
                  </a:moveTo>
                  <a:lnTo>
                    <a:pt x="41" y="0"/>
                  </a:lnTo>
                  <a:lnTo>
                    <a:pt x="41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4">
              <a:solidFill>
                <a:srgbClr val="3D665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0" name="Freeform 286"/>
            <p:cNvSpPr>
              <a:spLocks/>
            </p:cNvSpPr>
            <p:nvPr/>
          </p:nvSpPr>
          <p:spPr bwMode="auto">
            <a:xfrm>
              <a:off x="790" y="1186"/>
              <a:ext cx="3838" cy="80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838" y="0"/>
                </a:cxn>
                <a:cxn ang="0">
                  <a:pos x="3838" y="801"/>
                </a:cxn>
                <a:cxn ang="0">
                  <a:pos x="0" y="80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838" h="801">
                  <a:moveTo>
                    <a:pt x="0" y="0"/>
                  </a:moveTo>
                  <a:lnTo>
                    <a:pt x="3838" y="0"/>
                  </a:lnTo>
                  <a:lnTo>
                    <a:pt x="3838" y="801"/>
                  </a:lnTo>
                  <a:lnTo>
                    <a:pt x="0" y="801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4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1" name="Freeform 287"/>
            <p:cNvSpPr>
              <a:spLocks/>
            </p:cNvSpPr>
            <p:nvPr/>
          </p:nvSpPr>
          <p:spPr bwMode="auto">
            <a:xfrm>
              <a:off x="790" y="1186"/>
              <a:ext cx="159" cy="61"/>
            </a:xfrm>
            <a:custGeom>
              <a:avLst/>
              <a:gdLst/>
              <a:ahLst/>
              <a:cxnLst>
                <a:cxn ang="0">
                  <a:pos x="159" y="0"/>
                </a:cxn>
                <a:cxn ang="0">
                  <a:pos x="159" y="49"/>
                </a:cxn>
                <a:cxn ang="0">
                  <a:pos x="147" y="61"/>
                </a:cxn>
                <a:cxn ang="0">
                  <a:pos x="0" y="61"/>
                </a:cxn>
                <a:cxn ang="0">
                  <a:pos x="0" y="0"/>
                </a:cxn>
                <a:cxn ang="0">
                  <a:pos x="159" y="0"/>
                </a:cxn>
              </a:cxnLst>
              <a:rect l="0" t="0" r="r" b="b"/>
              <a:pathLst>
                <a:path w="159" h="61">
                  <a:moveTo>
                    <a:pt x="159" y="0"/>
                  </a:moveTo>
                  <a:lnTo>
                    <a:pt x="159" y="49"/>
                  </a:lnTo>
                  <a:lnTo>
                    <a:pt x="147" y="61"/>
                  </a:lnTo>
                  <a:lnTo>
                    <a:pt x="0" y="61"/>
                  </a:lnTo>
                  <a:lnTo>
                    <a:pt x="0" y="0"/>
                  </a:lnTo>
                  <a:lnTo>
                    <a:pt x="159" y="0"/>
                  </a:lnTo>
                </a:path>
              </a:pathLst>
            </a:custGeom>
            <a:noFill/>
            <a:ln w="4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2" name="Rectangle 288"/>
            <p:cNvSpPr>
              <a:spLocks noChangeArrowheads="1"/>
            </p:cNvSpPr>
            <p:nvPr/>
          </p:nvSpPr>
          <p:spPr bwMode="auto">
            <a:xfrm>
              <a:off x="814" y="1276"/>
              <a:ext cx="381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[Control register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13" name="Rectangle 289"/>
            <p:cNvSpPr>
              <a:spLocks noChangeArrowheads="1"/>
            </p:cNvSpPr>
            <p:nvPr/>
          </p:nvSpPr>
          <p:spPr bwMode="auto">
            <a:xfrm>
              <a:off x="814" y="1329"/>
              <a:ext cx="450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address offset != 0]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14" name="Freeform 290"/>
            <p:cNvSpPr>
              <a:spLocks/>
            </p:cNvSpPr>
            <p:nvPr/>
          </p:nvSpPr>
          <p:spPr bwMode="auto">
            <a:xfrm>
              <a:off x="1146" y="1595"/>
              <a:ext cx="601" cy="1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01" y="0"/>
                </a:cxn>
                <a:cxn ang="0">
                  <a:pos x="601" y="139"/>
                </a:cxn>
                <a:cxn ang="0">
                  <a:pos x="0" y="139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01" h="139">
                  <a:moveTo>
                    <a:pt x="0" y="0"/>
                  </a:moveTo>
                  <a:lnTo>
                    <a:pt x="601" y="0"/>
                  </a:lnTo>
                  <a:lnTo>
                    <a:pt x="601" y="139"/>
                  </a:lnTo>
                  <a:lnTo>
                    <a:pt x="0" y="13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B2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5" name="Freeform 291"/>
            <p:cNvSpPr>
              <a:spLocks/>
            </p:cNvSpPr>
            <p:nvPr/>
          </p:nvSpPr>
          <p:spPr bwMode="auto">
            <a:xfrm>
              <a:off x="1673" y="1521"/>
              <a:ext cx="62" cy="6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2" y="61"/>
                </a:cxn>
                <a:cxn ang="0">
                  <a:pos x="0" y="61"/>
                </a:cxn>
                <a:cxn ang="0">
                  <a:pos x="0" y="0"/>
                </a:cxn>
              </a:cxnLst>
              <a:rect l="0" t="0" r="r" b="b"/>
              <a:pathLst>
                <a:path w="62" h="61">
                  <a:moveTo>
                    <a:pt x="0" y="0"/>
                  </a:moveTo>
                  <a:lnTo>
                    <a:pt x="62" y="61"/>
                  </a:lnTo>
                  <a:lnTo>
                    <a:pt x="0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0B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" name="Freeform 292"/>
            <p:cNvSpPr>
              <a:spLocks/>
            </p:cNvSpPr>
            <p:nvPr/>
          </p:nvSpPr>
          <p:spPr bwMode="auto">
            <a:xfrm>
              <a:off x="1673" y="1521"/>
              <a:ext cx="62" cy="6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2" y="61"/>
                </a:cxn>
                <a:cxn ang="0">
                  <a:pos x="0" y="61"/>
                </a:cxn>
                <a:cxn ang="0">
                  <a:pos x="0" y="0"/>
                </a:cxn>
              </a:cxnLst>
              <a:rect l="0" t="0" r="r" b="b"/>
              <a:pathLst>
                <a:path w="62" h="61">
                  <a:moveTo>
                    <a:pt x="0" y="0"/>
                  </a:moveTo>
                  <a:lnTo>
                    <a:pt x="62" y="61"/>
                  </a:lnTo>
                  <a:lnTo>
                    <a:pt x="0" y="61"/>
                  </a:lnTo>
                  <a:lnTo>
                    <a:pt x="0" y="0"/>
                  </a:lnTo>
                </a:path>
              </a:pathLst>
            </a:custGeom>
            <a:noFill/>
            <a:ln w="4">
              <a:solidFill>
                <a:srgbClr val="FFF0B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" name="Freeform 293"/>
            <p:cNvSpPr>
              <a:spLocks/>
            </p:cNvSpPr>
            <p:nvPr/>
          </p:nvSpPr>
          <p:spPr bwMode="auto">
            <a:xfrm>
              <a:off x="1133" y="1521"/>
              <a:ext cx="667" cy="200"/>
            </a:xfrm>
            <a:custGeom>
              <a:avLst/>
              <a:gdLst/>
              <a:ahLst/>
              <a:cxnLst>
                <a:cxn ang="0">
                  <a:pos x="540" y="0"/>
                </a:cxn>
                <a:cxn ang="0">
                  <a:pos x="0" y="0"/>
                </a:cxn>
                <a:cxn ang="0">
                  <a:pos x="0" y="200"/>
                </a:cxn>
                <a:cxn ang="0">
                  <a:pos x="602" y="200"/>
                </a:cxn>
                <a:cxn ang="0">
                  <a:pos x="602" y="61"/>
                </a:cxn>
                <a:cxn ang="0">
                  <a:pos x="540" y="61"/>
                </a:cxn>
                <a:cxn ang="0">
                  <a:pos x="540" y="0"/>
                </a:cxn>
                <a:cxn ang="0">
                  <a:pos x="602" y="61"/>
                </a:cxn>
                <a:cxn ang="0">
                  <a:pos x="540" y="0"/>
                </a:cxn>
              </a:cxnLst>
              <a:rect l="0" t="0" r="r" b="b"/>
              <a:pathLst>
                <a:path w="602" h="200">
                  <a:moveTo>
                    <a:pt x="540" y="0"/>
                  </a:moveTo>
                  <a:lnTo>
                    <a:pt x="0" y="0"/>
                  </a:lnTo>
                  <a:lnTo>
                    <a:pt x="0" y="200"/>
                  </a:lnTo>
                  <a:lnTo>
                    <a:pt x="602" y="200"/>
                  </a:lnTo>
                  <a:lnTo>
                    <a:pt x="602" y="61"/>
                  </a:lnTo>
                  <a:lnTo>
                    <a:pt x="540" y="61"/>
                  </a:lnTo>
                  <a:lnTo>
                    <a:pt x="540" y="0"/>
                  </a:lnTo>
                  <a:lnTo>
                    <a:pt x="602" y="61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FFF0B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8" name="Freeform 294"/>
            <p:cNvSpPr>
              <a:spLocks/>
            </p:cNvSpPr>
            <p:nvPr/>
          </p:nvSpPr>
          <p:spPr bwMode="auto">
            <a:xfrm>
              <a:off x="1133" y="1521"/>
              <a:ext cx="667" cy="200"/>
            </a:xfrm>
            <a:custGeom>
              <a:avLst/>
              <a:gdLst/>
              <a:ahLst/>
              <a:cxnLst>
                <a:cxn ang="0">
                  <a:pos x="540" y="0"/>
                </a:cxn>
                <a:cxn ang="0">
                  <a:pos x="0" y="0"/>
                </a:cxn>
                <a:cxn ang="0">
                  <a:pos x="0" y="200"/>
                </a:cxn>
                <a:cxn ang="0">
                  <a:pos x="602" y="200"/>
                </a:cxn>
                <a:cxn ang="0">
                  <a:pos x="602" y="61"/>
                </a:cxn>
                <a:cxn ang="0">
                  <a:pos x="540" y="61"/>
                </a:cxn>
                <a:cxn ang="0">
                  <a:pos x="540" y="0"/>
                </a:cxn>
                <a:cxn ang="0">
                  <a:pos x="602" y="61"/>
                </a:cxn>
                <a:cxn ang="0">
                  <a:pos x="540" y="0"/>
                </a:cxn>
              </a:cxnLst>
              <a:rect l="0" t="0" r="r" b="b"/>
              <a:pathLst>
                <a:path w="602" h="200">
                  <a:moveTo>
                    <a:pt x="540" y="0"/>
                  </a:moveTo>
                  <a:lnTo>
                    <a:pt x="0" y="0"/>
                  </a:lnTo>
                  <a:lnTo>
                    <a:pt x="0" y="200"/>
                  </a:lnTo>
                  <a:lnTo>
                    <a:pt x="602" y="200"/>
                  </a:lnTo>
                  <a:lnTo>
                    <a:pt x="602" y="61"/>
                  </a:lnTo>
                  <a:lnTo>
                    <a:pt x="540" y="61"/>
                  </a:lnTo>
                  <a:lnTo>
                    <a:pt x="540" y="0"/>
                  </a:lnTo>
                  <a:lnTo>
                    <a:pt x="602" y="61"/>
                  </a:lnTo>
                  <a:lnTo>
                    <a:pt x="540" y="0"/>
                  </a:lnTo>
                </a:path>
              </a:pathLst>
            </a:custGeom>
            <a:noFill/>
            <a:ln w="4">
              <a:solidFill>
                <a:srgbClr val="998D5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9" name="Rectangle 295"/>
            <p:cNvSpPr>
              <a:spLocks noChangeArrowheads="1"/>
            </p:cNvSpPr>
            <p:nvPr/>
          </p:nvSpPr>
          <p:spPr bwMode="auto">
            <a:xfrm>
              <a:off x="1146" y="1591"/>
              <a:ext cx="638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Wait for NIOS2HIBI interrupt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20" name="Rectangle 296"/>
            <p:cNvSpPr>
              <a:spLocks noChangeArrowheads="1"/>
            </p:cNvSpPr>
            <p:nvPr/>
          </p:nvSpPr>
          <p:spPr bwMode="auto">
            <a:xfrm>
              <a:off x="826" y="1194"/>
              <a:ext cx="123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loop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21" name="Freeform 297"/>
            <p:cNvSpPr>
              <a:spLocks/>
            </p:cNvSpPr>
            <p:nvPr/>
          </p:nvSpPr>
          <p:spPr bwMode="auto">
            <a:xfrm>
              <a:off x="1604" y="2376"/>
              <a:ext cx="945" cy="1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45" y="0"/>
                </a:cxn>
                <a:cxn ang="0">
                  <a:pos x="945" y="172"/>
                </a:cxn>
                <a:cxn ang="0">
                  <a:pos x="0" y="17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45" h="172">
                  <a:moveTo>
                    <a:pt x="0" y="0"/>
                  </a:moveTo>
                  <a:lnTo>
                    <a:pt x="945" y="0"/>
                  </a:lnTo>
                  <a:lnTo>
                    <a:pt x="945" y="172"/>
                  </a:lnTo>
                  <a:lnTo>
                    <a:pt x="0" y="17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B2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2" name="Freeform 298"/>
            <p:cNvSpPr>
              <a:spLocks/>
            </p:cNvSpPr>
            <p:nvPr/>
          </p:nvSpPr>
          <p:spPr bwMode="auto">
            <a:xfrm>
              <a:off x="2475" y="2302"/>
              <a:ext cx="62" cy="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2" y="62"/>
                </a:cxn>
                <a:cxn ang="0">
                  <a:pos x="0" y="62"/>
                </a:cxn>
                <a:cxn ang="0">
                  <a:pos x="0" y="0"/>
                </a:cxn>
              </a:cxnLst>
              <a:rect l="0" t="0" r="r" b="b"/>
              <a:pathLst>
                <a:path w="62" h="62">
                  <a:moveTo>
                    <a:pt x="0" y="0"/>
                  </a:moveTo>
                  <a:lnTo>
                    <a:pt x="62" y="62"/>
                  </a:lnTo>
                  <a:lnTo>
                    <a:pt x="0" y="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0B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3" name="Freeform 299"/>
            <p:cNvSpPr>
              <a:spLocks/>
            </p:cNvSpPr>
            <p:nvPr/>
          </p:nvSpPr>
          <p:spPr bwMode="auto">
            <a:xfrm>
              <a:off x="2475" y="2302"/>
              <a:ext cx="62" cy="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2" y="62"/>
                </a:cxn>
                <a:cxn ang="0">
                  <a:pos x="0" y="62"/>
                </a:cxn>
                <a:cxn ang="0">
                  <a:pos x="0" y="0"/>
                </a:cxn>
              </a:cxnLst>
              <a:rect l="0" t="0" r="r" b="b"/>
              <a:pathLst>
                <a:path w="62" h="62">
                  <a:moveTo>
                    <a:pt x="0" y="0"/>
                  </a:moveTo>
                  <a:lnTo>
                    <a:pt x="62" y="62"/>
                  </a:lnTo>
                  <a:lnTo>
                    <a:pt x="0" y="62"/>
                  </a:lnTo>
                  <a:lnTo>
                    <a:pt x="0" y="0"/>
                  </a:lnTo>
                </a:path>
              </a:pathLst>
            </a:custGeom>
            <a:noFill/>
            <a:ln w="4">
              <a:solidFill>
                <a:srgbClr val="FFF0B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4" name="Freeform 300"/>
            <p:cNvSpPr>
              <a:spLocks/>
            </p:cNvSpPr>
            <p:nvPr/>
          </p:nvSpPr>
          <p:spPr bwMode="auto">
            <a:xfrm>
              <a:off x="1592" y="2302"/>
              <a:ext cx="945" cy="234"/>
            </a:xfrm>
            <a:custGeom>
              <a:avLst/>
              <a:gdLst/>
              <a:ahLst/>
              <a:cxnLst>
                <a:cxn ang="0">
                  <a:pos x="883" y="0"/>
                </a:cxn>
                <a:cxn ang="0">
                  <a:pos x="0" y="0"/>
                </a:cxn>
                <a:cxn ang="0">
                  <a:pos x="0" y="234"/>
                </a:cxn>
                <a:cxn ang="0">
                  <a:pos x="945" y="234"/>
                </a:cxn>
                <a:cxn ang="0">
                  <a:pos x="945" y="62"/>
                </a:cxn>
                <a:cxn ang="0">
                  <a:pos x="883" y="62"/>
                </a:cxn>
                <a:cxn ang="0">
                  <a:pos x="883" y="0"/>
                </a:cxn>
                <a:cxn ang="0">
                  <a:pos x="945" y="62"/>
                </a:cxn>
                <a:cxn ang="0">
                  <a:pos x="883" y="0"/>
                </a:cxn>
              </a:cxnLst>
              <a:rect l="0" t="0" r="r" b="b"/>
              <a:pathLst>
                <a:path w="945" h="234">
                  <a:moveTo>
                    <a:pt x="883" y="0"/>
                  </a:moveTo>
                  <a:lnTo>
                    <a:pt x="0" y="0"/>
                  </a:lnTo>
                  <a:lnTo>
                    <a:pt x="0" y="234"/>
                  </a:lnTo>
                  <a:lnTo>
                    <a:pt x="945" y="234"/>
                  </a:lnTo>
                  <a:lnTo>
                    <a:pt x="945" y="62"/>
                  </a:lnTo>
                  <a:lnTo>
                    <a:pt x="883" y="62"/>
                  </a:lnTo>
                  <a:lnTo>
                    <a:pt x="883" y="0"/>
                  </a:lnTo>
                  <a:lnTo>
                    <a:pt x="945" y="6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0B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5" name="Freeform 301"/>
            <p:cNvSpPr>
              <a:spLocks/>
            </p:cNvSpPr>
            <p:nvPr/>
          </p:nvSpPr>
          <p:spPr bwMode="auto">
            <a:xfrm>
              <a:off x="1592" y="2302"/>
              <a:ext cx="945" cy="234"/>
            </a:xfrm>
            <a:custGeom>
              <a:avLst/>
              <a:gdLst/>
              <a:ahLst/>
              <a:cxnLst>
                <a:cxn ang="0">
                  <a:pos x="883" y="0"/>
                </a:cxn>
                <a:cxn ang="0">
                  <a:pos x="0" y="0"/>
                </a:cxn>
                <a:cxn ang="0">
                  <a:pos x="0" y="234"/>
                </a:cxn>
                <a:cxn ang="0">
                  <a:pos x="945" y="234"/>
                </a:cxn>
                <a:cxn ang="0">
                  <a:pos x="945" y="62"/>
                </a:cxn>
                <a:cxn ang="0">
                  <a:pos x="883" y="62"/>
                </a:cxn>
                <a:cxn ang="0">
                  <a:pos x="883" y="0"/>
                </a:cxn>
                <a:cxn ang="0">
                  <a:pos x="945" y="62"/>
                </a:cxn>
                <a:cxn ang="0">
                  <a:pos x="883" y="0"/>
                </a:cxn>
              </a:cxnLst>
              <a:rect l="0" t="0" r="r" b="b"/>
              <a:pathLst>
                <a:path w="945" h="234">
                  <a:moveTo>
                    <a:pt x="883" y="0"/>
                  </a:moveTo>
                  <a:lnTo>
                    <a:pt x="0" y="0"/>
                  </a:lnTo>
                  <a:lnTo>
                    <a:pt x="0" y="234"/>
                  </a:lnTo>
                  <a:lnTo>
                    <a:pt x="945" y="234"/>
                  </a:lnTo>
                  <a:lnTo>
                    <a:pt x="945" y="62"/>
                  </a:lnTo>
                  <a:lnTo>
                    <a:pt x="883" y="62"/>
                  </a:lnTo>
                  <a:lnTo>
                    <a:pt x="883" y="0"/>
                  </a:lnTo>
                  <a:lnTo>
                    <a:pt x="945" y="62"/>
                  </a:lnTo>
                  <a:lnTo>
                    <a:pt x="883" y="0"/>
                  </a:lnTo>
                </a:path>
              </a:pathLst>
            </a:custGeom>
            <a:noFill/>
            <a:ln w="4">
              <a:solidFill>
                <a:srgbClr val="998D5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6" name="Rectangle 302"/>
            <p:cNvSpPr>
              <a:spLocks noChangeArrowheads="1"/>
            </p:cNvSpPr>
            <p:nvPr/>
          </p:nvSpPr>
          <p:spPr bwMode="auto">
            <a:xfrm>
              <a:off x="1604" y="2372"/>
              <a:ext cx="855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Configuration register HIBI address =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27" name="Rectangle 303"/>
            <p:cNvSpPr>
              <a:spLocks noChangeArrowheads="1"/>
            </p:cNvSpPr>
            <p:nvPr/>
          </p:nvSpPr>
          <p:spPr bwMode="auto">
            <a:xfrm>
              <a:off x="1604" y="2425"/>
              <a:ext cx="900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SDRAM controller base HIBI address +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28" name="Rectangle 304"/>
            <p:cNvSpPr>
              <a:spLocks noChangeArrowheads="1"/>
            </p:cNvSpPr>
            <p:nvPr/>
          </p:nvSpPr>
          <p:spPr bwMode="auto">
            <a:xfrm>
              <a:off x="1604" y="2474"/>
              <a:ext cx="691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control register address offset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29" name="Freeform 305"/>
            <p:cNvSpPr>
              <a:spLocks/>
            </p:cNvSpPr>
            <p:nvPr/>
          </p:nvSpPr>
          <p:spPr bwMode="auto">
            <a:xfrm>
              <a:off x="2778" y="2949"/>
              <a:ext cx="630" cy="4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30" y="0"/>
                </a:cxn>
                <a:cxn ang="0">
                  <a:pos x="630" y="425"/>
                </a:cxn>
                <a:cxn ang="0">
                  <a:pos x="0" y="42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30" h="425">
                  <a:moveTo>
                    <a:pt x="0" y="0"/>
                  </a:moveTo>
                  <a:lnTo>
                    <a:pt x="630" y="0"/>
                  </a:lnTo>
                  <a:lnTo>
                    <a:pt x="630" y="425"/>
                  </a:lnTo>
                  <a:lnTo>
                    <a:pt x="0" y="4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B2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0" name="Freeform 306"/>
            <p:cNvSpPr>
              <a:spLocks/>
            </p:cNvSpPr>
            <p:nvPr/>
          </p:nvSpPr>
          <p:spPr bwMode="auto">
            <a:xfrm>
              <a:off x="3335" y="2875"/>
              <a:ext cx="61" cy="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1" y="62"/>
                </a:cxn>
                <a:cxn ang="0">
                  <a:pos x="0" y="62"/>
                </a:cxn>
                <a:cxn ang="0">
                  <a:pos x="0" y="0"/>
                </a:cxn>
              </a:cxnLst>
              <a:rect l="0" t="0" r="r" b="b"/>
              <a:pathLst>
                <a:path w="61" h="62">
                  <a:moveTo>
                    <a:pt x="0" y="0"/>
                  </a:moveTo>
                  <a:lnTo>
                    <a:pt x="61" y="62"/>
                  </a:lnTo>
                  <a:lnTo>
                    <a:pt x="0" y="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0B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" name="Freeform 307"/>
            <p:cNvSpPr>
              <a:spLocks/>
            </p:cNvSpPr>
            <p:nvPr/>
          </p:nvSpPr>
          <p:spPr bwMode="auto">
            <a:xfrm>
              <a:off x="3335" y="2875"/>
              <a:ext cx="61" cy="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1" y="62"/>
                </a:cxn>
                <a:cxn ang="0">
                  <a:pos x="0" y="62"/>
                </a:cxn>
                <a:cxn ang="0">
                  <a:pos x="0" y="0"/>
                </a:cxn>
              </a:cxnLst>
              <a:rect l="0" t="0" r="r" b="b"/>
              <a:pathLst>
                <a:path w="61" h="62">
                  <a:moveTo>
                    <a:pt x="0" y="0"/>
                  </a:moveTo>
                  <a:lnTo>
                    <a:pt x="61" y="62"/>
                  </a:lnTo>
                  <a:lnTo>
                    <a:pt x="0" y="62"/>
                  </a:lnTo>
                  <a:lnTo>
                    <a:pt x="0" y="0"/>
                  </a:lnTo>
                </a:path>
              </a:pathLst>
            </a:custGeom>
            <a:noFill/>
            <a:ln w="4">
              <a:solidFill>
                <a:srgbClr val="FFF0B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" name="Freeform 308"/>
            <p:cNvSpPr>
              <a:spLocks/>
            </p:cNvSpPr>
            <p:nvPr/>
          </p:nvSpPr>
          <p:spPr bwMode="auto">
            <a:xfrm>
              <a:off x="2766" y="2875"/>
              <a:ext cx="630" cy="487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0" y="0"/>
                </a:cxn>
                <a:cxn ang="0">
                  <a:pos x="0" y="487"/>
                </a:cxn>
                <a:cxn ang="0">
                  <a:pos x="630" y="487"/>
                </a:cxn>
                <a:cxn ang="0">
                  <a:pos x="630" y="62"/>
                </a:cxn>
                <a:cxn ang="0">
                  <a:pos x="569" y="62"/>
                </a:cxn>
                <a:cxn ang="0">
                  <a:pos x="569" y="0"/>
                </a:cxn>
                <a:cxn ang="0">
                  <a:pos x="630" y="62"/>
                </a:cxn>
                <a:cxn ang="0">
                  <a:pos x="569" y="0"/>
                </a:cxn>
              </a:cxnLst>
              <a:rect l="0" t="0" r="r" b="b"/>
              <a:pathLst>
                <a:path w="630" h="487">
                  <a:moveTo>
                    <a:pt x="569" y="0"/>
                  </a:moveTo>
                  <a:lnTo>
                    <a:pt x="0" y="0"/>
                  </a:lnTo>
                  <a:lnTo>
                    <a:pt x="0" y="487"/>
                  </a:lnTo>
                  <a:lnTo>
                    <a:pt x="630" y="487"/>
                  </a:lnTo>
                  <a:lnTo>
                    <a:pt x="630" y="62"/>
                  </a:lnTo>
                  <a:lnTo>
                    <a:pt x="569" y="62"/>
                  </a:lnTo>
                  <a:lnTo>
                    <a:pt x="569" y="0"/>
                  </a:lnTo>
                  <a:lnTo>
                    <a:pt x="630" y="62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rgbClr val="FFF0B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" name="Freeform 309"/>
            <p:cNvSpPr>
              <a:spLocks/>
            </p:cNvSpPr>
            <p:nvPr/>
          </p:nvSpPr>
          <p:spPr bwMode="auto">
            <a:xfrm>
              <a:off x="2766" y="2875"/>
              <a:ext cx="630" cy="487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0" y="0"/>
                </a:cxn>
                <a:cxn ang="0">
                  <a:pos x="0" y="487"/>
                </a:cxn>
                <a:cxn ang="0">
                  <a:pos x="630" y="487"/>
                </a:cxn>
                <a:cxn ang="0">
                  <a:pos x="630" y="62"/>
                </a:cxn>
                <a:cxn ang="0">
                  <a:pos x="569" y="62"/>
                </a:cxn>
                <a:cxn ang="0">
                  <a:pos x="569" y="0"/>
                </a:cxn>
                <a:cxn ang="0">
                  <a:pos x="630" y="62"/>
                </a:cxn>
                <a:cxn ang="0">
                  <a:pos x="569" y="0"/>
                </a:cxn>
              </a:cxnLst>
              <a:rect l="0" t="0" r="r" b="b"/>
              <a:pathLst>
                <a:path w="630" h="487">
                  <a:moveTo>
                    <a:pt x="569" y="0"/>
                  </a:moveTo>
                  <a:lnTo>
                    <a:pt x="0" y="0"/>
                  </a:lnTo>
                  <a:lnTo>
                    <a:pt x="0" y="487"/>
                  </a:lnTo>
                  <a:lnTo>
                    <a:pt x="630" y="487"/>
                  </a:lnTo>
                  <a:lnTo>
                    <a:pt x="630" y="62"/>
                  </a:lnTo>
                  <a:lnTo>
                    <a:pt x="569" y="62"/>
                  </a:lnTo>
                  <a:lnTo>
                    <a:pt x="569" y="0"/>
                  </a:lnTo>
                  <a:lnTo>
                    <a:pt x="630" y="62"/>
                  </a:lnTo>
                  <a:lnTo>
                    <a:pt x="569" y="0"/>
                  </a:lnTo>
                </a:path>
              </a:pathLst>
            </a:custGeom>
            <a:noFill/>
            <a:ln w="4">
              <a:solidFill>
                <a:srgbClr val="998D5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" name="Rectangle 310"/>
            <p:cNvSpPr>
              <a:spLocks noChangeArrowheads="1"/>
            </p:cNvSpPr>
            <p:nvPr/>
          </p:nvSpPr>
          <p:spPr bwMode="auto">
            <a:xfrm>
              <a:off x="2778" y="2945"/>
              <a:ext cx="487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Configuration words: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35" name="Rectangle 311"/>
            <p:cNvSpPr>
              <a:spLocks noChangeArrowheads="1"/>
            </p:cNvSpPr>
            <p:nvPr/>
          </p:nvSpPr>
          <p:spPr bwMode="auto">
            <a:xfrm>
              <a:off x="2778" y="3047"/>
              <a:ext cx="589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- SDRAM source address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36" name="Rectangle 312"/>
            <p:cNvSpPr>
              <a:spLocks noChangeArrowheads="1"/>
            </p:cNvSpPr>
            <p:nvPr/>
          </p:nvSpPr>
          <p:spPr bwMode="auto">
            <a:xfrm>
              <a:off x="2778" y="3100"/>
              <a:ext cx="303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- Word count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37" name="Rectangle 313"/>
            <p:cNvSpPr>
              <a:spLocks noChangeArrowheads="1"/>
            </p:cNvSpPr>
            <p:nvPr/>
          </p:nvSpPr>
          <p:spPr bwMode="auto">
            <a:xfrm>
              <a:off x="2778" y="3153"/>
              <a:ext cx="601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- Data target HIBI address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38" name="Rectangle 314"/>
            <p:cNvSpPr>
              <a:spLocks noChangeArrowheads="1"/>
            </p:cNvSpPr>
            <p:nvPr/>
          </p:nvSpPr>
          <p:spPr bwMode="auto">
            <a:xfrm>
              <a:off x="2778" y="3202"/>
              <a:ext cx="483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- rowCountAndStride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39" name="Freeform 315"/>
            <p:cNvSpPr>
              <a:spLocks/>
            </p:cNvSpPr>
            <p:nvPr/>
          </p:nvSpPr>
          <p:spPr bwMode="auto">
            <a:xfrm>
              <a:off x="2704" y="1623"/>
              <a:ext cx="29" cy="33"/>
            </a:xfrm>
            <a:custGeom>
              <a:avLst/>
              <a:gdLst/>
              <a:ahLst/>
              <a:cxnLst>
                <a:cxn ang="0">
                  <a:pos x="29" y="33"/>
                </a:cxn>
                <a:cxn ang="0">
                  <a:pos x="0" y="17"/>
                </a:cxn>
                <a:cxn ang="0">
                  <a:pos x="29" y="0"/>
                </a:cxn>
              </a:cxnLst>
              <a:rect l="0" t="0" r="r" b="b"/>
              <a:pathLst>
                <a:path w="29" h="33">
                  <a:moveTo>
                    <a:pt x="29" y="33"/>
                  </a:moveTo>
                  <a:lnTo>
                    <a:pt x="0" y="17"/>
                  </a:lnTo>
                  <a:lnTo>
                    <a:pt x="29" y="0"/>
                  </a:lnTo>
                </a:path>
              </a:pathLst>
            </a:custGeom>
            <a:noFill/>
            <a:ln w="4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0" name="Line 316"/>
            <p:cNvSpPr>
              <a:spLocks noChangeShapeType="1"/>
            </p:cNvSpPr>
            <p:nvPr/>
          </p:nvSpPr>
          <p:spPr bwMode="auto">
            <a:xfrm>
              <a:off x="2704" y="1640"/>
              <a:ext cx="1428" cy="1"/>
            </a:xfrm>
            <a:prstGeom prst="line">
              <a:avLst/>
            </a:prstGeom>
            <a:noFill/>
            <a:ln w="4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" name="Rectangle 317"/>
            <p:cNvSpPr>
              <a:spLocks noChangeArrowheads="1"/>
            </p:cNvSpPr>
            <p:nvPr/>
          </p:nvSpPr>
          <p:spPr bwMode="auto">
            <a:xfrm>
              <a:off x="3138" y="1574"/>
              <a:ext cx="704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Control register address offset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42" name="Rectangle 318"/>
            <p:cNvSpPr>
              <a:spLocks noChangeArrowheads="1"/>
            </p:cNvSpPr>
            <p:nvPr/>
          </p:nvSpPr>
          <p:spPr bwMode="auto">
            <a:xfrm>
              <a:off x="3085" y="1574"/>
              <a:ext cx="74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6: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43" name="Freeform 319"/>
            <p:cNvSpPr>
              <a:spLocks/>
            </p:cNvSpPr>
            <p:nvPr/>
          </p:nvSpPr>
          <p:spPr bwMode="auto">
            <a:xfrm>
              <a:off x="2704" y="3775"/>
              <a:ext cx="29" cy="33"/>
            </a:xfrm>
            <a:custGeom>
              <a:avLst/>
              <a:gdLst/>
              <a:ahLst/>
              <a:cxnLst>
                <a:cxn ang="0">
                  <a:pos x="29" y="33"/>
                </a:cxn>
                <a:cxn ang="0">
                  <a:pos x="0" y="17"/>
                </a:cxn>
                <a:cxn ang="0">
                  <a:pos x="29" y="0"/>
                </a:cxn>
                <a:cxn ang="0">
                  <a:pos x="29" y="33"/>
                </a:cxn>
              </a:cxnLst>
              <a:rect l="0" t="0" r="r" b="b"/>
              <a:pathLst>
                <a:path w="29" h="33">
                  <a:moveTo>
                    <a:pt x="29" y="33"/>
                  </a:moveTo>
                  <a:lnTo>
                    <a:pt x="0" y="17"/>
                  </a:lnTo>
                  <a:lnTo>
                    <a:pt x="29" y="0"/>
                  </a:lnTo>
                  <a:lnTo>
                    <a:pt x="29" y="33"/>
                  </a:lnTo>
                  <a:close/>
                </a:path>
              </a:pathLst>
            </a:custGeom>
            <a:solidFill>
              <a:srgbClr val="4242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" name="Freeform 320"/>
            <p:cNvSpPr>
              <a:spLocks/>
            </p:cNvSpPr>
            <p:nvPr/>
          </p:nvSpPr>
          <p:spPr bwMode="auto">
            <a:xfrm>
              <a:off x="2704" y="3775"/>
              <a:ext cx="29" cy="33"/>
            </a:xfrm>
            <a:custGeom>
              <a:avLst/>
              <a:gdLst/>
              <a:ahLst/>
              <a:cxnLst>
                <a:cxn ang="0">
                  <a:pos x="29" y="33"/>
                </a:cxn>
                <a:cxn ang="0">
                  <a:pos x="0" y="17"/>
                </a:cxn>
                <a:cxn ang="0">
                  <a:pos x="29" y="0"/>
                </a:cxn>
                <a:cxn ang="0">
                  <a:pos x="29" y="33"/>
                </a:cxn>
              </a:cxnLst>
              <a:rect l="0" t="0" r="r" b="b"/>
              <a:pathLst>
                <a:path w="29" h="33">
                  <a:moveTo>
                    <a:pt x="29" y="33"/>
                  </a:moveTo>
                  <a:lnTo>
                    <a:pt x="0" y="17"/>
                  </a:lnTo>
                  <a:lnTo>
                    <a:pt x="29" y="0"/>
                  </a:lnTo>
                  <a:lnTo>
                    <a:pt x="29" y="33"/>
                  </a:lnTo>
                </a:path>
              </a:pathLst>
            </a:custGeom>
            <a:noFill/>
            <a:ln w="4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5" name="Line 321"/>
            <p:cNvSpPr>
              <a:spLocks noChangeShapeType="1"/>
            </p:cNvSpPr>
            <p:nvPr/>
          </p:nvSpPr>
          <p:spPr bwMode="auto">
            <a:xfrm>
              <a:off x="2704" y="3792"/>
              <a:ext cx="1428" cy="1"/>
            </a:xfrm>
            <a:prstGeom prst="line">
              <a:avLst/>
            </a:prstGeom>
            <a:noFill/>
            <a:ln w="4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6" name="Rectangle 322"/>
            <p:cNvSpPr>
              <a:spLocks noChangeArrowheads="1"/>
            </p:cNvSpPr>
            <p:nvPr/>
          </p:nvSpPr>
          <p:spPr bwMode="auto">
            <a:xfrm>
              <a:off x="3187" y="3726"/>
              <a:ext cx="618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Transfer data from SDRAM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47" name="Rectangle 323"/>
            <p:cNvSpPr>
              <a:spLocks noChangeArrowheads="1"/>
            </p:cNvSpPr>
            <p:nvPr/>
          </p:nvSpPr>
          <p:spPr bwMode="auto">
            <a:xfrm>
              <a:off x="3110" y="3726"/>
              <a:ext cx="102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14: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48" name="Freeform 324"/>
            <p:cNvSpPr>
              <a:spLocks/>
            </p:cNvSpPr>
            <p:nvPr/>
          </p:nvSpPr>
          <p:spPr bwMode="auto">
            <a:xfrm>
              <a:off x="1330" y="1010"/>
              <a:ext cx="28" cy="32"/>
            </a:xfrm>
            <a:custGeom>
              <a:avLst/>
              <a:gdLst/>
              <a:ahLst/>
              <a:cxnLst>
                <a:cxn ang="0">
                  <a:pos x="28" y="32"/>
                </a:cxn>
                <a:cxn ang="0">
                  <a:pos x="0" y="16"/>
                </a:cxn>
                <a:cxn ang="0">
                  <a:pos x="28" y="0"/>
                </a:cxn>
              </a:cxnLst>
              <a:rect l="0" t="0" r="r" b="b"/>
              <a:pathLst>
                <a:path w="28" h="32">
                  <a:moveTo>
                    <a:pt x="28" y="32"/>
                  </a:moveTo>
                  <a:lnTo>
                    <a:pt x="0" y="16"/>
                  </a:lnTo>
                  <a:lnTo>
                    <a:pt x="28" y="0"/>
                  </a:lnTo>
                </a:path>
              </a:pathLst>
            </a:custGeom>
            <a:noFill/>
            <a:ln w="4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9" name="Line 325"/>
            <p:cNvSpPr>
              <a:spLocks noChangeShapeType="1"/>
            </p:cNvSpPr>
            <p:nvPr/>
          </p:nvSpPr>
          <p:spPr bwMode="auto">
            <a:xfrm>
              <a:off x="1330" y="1026"/>
              <a:ext cx="1334" cy="1"/>
            </a:xfrm>
            <a:prstGeom prst="line">
              <a:avLst/>
            </a:prstGeom>
            <a:noFill/>
            <a:ln w="4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0" name="Rectangle 326"/>
            <p:cNvSpPr>
              <a:spLocks noChangeArrowheads="1"/>
            </p:cNvSpPr>
            <p:nvPr/>
          </p:nvSpPr>
          <p:spPr bwMode="auto">
            <a:xfrm>
              <a:off x="1964" y="960"/>
              <a:ext cx="151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return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51" name="Rectangle 327"/>
            <p:cNvSpPr>
              <a:spLocks noChangeArrowheads="1"/>
            </p:cNvSpPr>
            <p:nvPr/>
          </p:nvSpPr>
          <p:spPr bwMode="auto">
            <a:xfrm>
              <a:off x="1911" y="960"/>
              <a:ext cx="74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52" name="Freeform 328"/>
            <p:cNvSpPr>
              <a:spLocks/>
            </p:cNvSpPr>
            <p:nvPr/>
          </p:nvSpPr>
          <p:spPr bwMode="auto">
            <a:xfrm>
              <a:off x="1330" y="1415"/>
              <a:ext cx="28" cy="32"/>
            </a:xfrm>
            <a:custGeom>
              <a:avLst/>
              <a:gdLst/>
              <a:ahLst/>
              <a:cxnLst>
                <a:cxn ang="0">
                  <a:pos x="28" y="32"/>
                </a:cxn>
                <a:cxn ang="0">
                  <a:pos x="0" y="16"/>
                </a:cxn>
                <a:cxn ang="0">
                  <a:pos x="28" y="0"/>
                </a:cxn>
              </a:cxnLst>
              <a:rect l="0" t="0" r="r" b="b"/>
              <a:pathLst>
                <a:path w="28" h="32">
                  <a:moveTo>
                    <a:pt x="28" y="32"/>
                  </a:moveTo>
                  <a:lnTo>
                    <a:pt x="0" y="16"/>
                  </a:lnTo>
                  <a:lnTo>
                    <a:pt x="28" y="0"/>
                  </a:lnTo>
                </a:path>
              </a:pathLst>
            </a:custGeom>
            <a:noFill/>
            <a:ln w="4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3" name="Line 329"/>
            <p:cNvSpPr>
              <a:spLocks noChangeShapeType="1"/>
            </p:cNvSpPr>
            <p:nvPr/>
          </p:nvSpPr>
          <p:spPr bwMode="auto">
            <a:xfrm>
              <a:off x="1330" y="1431"/>
              <a:ext cx="1334" cy="1"/>
            </a:xfrm>
            <a:prstGeom prst="line">
              <a:avLst/>
            </a:prstGeom>
            <a:noFill/>
            <a:ln w="4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4" name="Rectangle 330"/>
            <p:cNvSpPr>
              <a:spLocks noChangeArrowheads="1"/>
            </p:cNvSpPr>
            <p:nvPr/>
          </p:nvSpPr>
          <p:spPr bwMode="auto">
            <a:xfrm>
              <a:off x="1964" y="1366"/>
              <a:ext cx="151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return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55" name="Rectangle 331"/>
            <p:cNvSpPr>
              <a:spLocks noChangeArrowheads="1"/>
            </p:cNvSpPr>
            <p:nvPr/>
          </p:nvSpPr>
          <p:spPr bwMode="auto">
            <a:xfrm>
              <a:off x="1911" y="1366"/>
              <a:ext cx="74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4: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56" name="Freeform 332"/>
            <p:cNvSpPr>
              <a:spLocks/>
            </p:cNvSpPr>
            <p:nvPr/>
          </p:nvSpPr>
          <p:spPr bwMode="auto">
            <a:xfrm>
              <a:off x="4104" y="1517"/>
              <a:ext cx="28" cy="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16"/>
                </a:cxn>
                <a:cxn ang="0">
                  <a:pos x="0" y="33"/>
                </a:cxn>
              </a:cxnLst>
              <a:rect l="0" t="0" r="r" b="b"/>
              <a:pathLst>
                <a:path w="28" h="33">
                  <a:moveTo>
                    <a:pt x="0" y="0"/>
                  </a:moveTo>
                  <a:lnTo>
                    <a:pt x="28" y="16"/>
                  </a:lnTo>
                  <a:lnTo>
                    <a:pt x="0" y="33"/>
                  </a:lnTo>
                </a:path>
              </a:pathLst>
            </a:custGeom>
            <a:noFill/>
            <a:ln w="4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7" name="Line 333"/>
            <p:cNvSpPr>
              <a:spLocks noChangeShapeType="1"/>
            </p:cNvSpPr>
            <p:nvPr/>
          </p:nvSpPr>
          <p:spPr bwMode="auto">
            <a:xfrm flipH="1">
              <a:off x="2704" y="1533"/>
              <a:ext cx="1428" cy="1"/>
            </a:xfrm>
            <a:prstGeom prst="line">
              <a:avLst/>
            </a:prstGeom>
            <a:noFill/>
            <a:ln w="4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8" name="Rectangle 334"/>
            <p:cNvSpPr>
              <a:spLocks noChangeArrowheads="1"/>
            </p:cNvSpPr>
            <p:nvPr/>
          </p:nvSpPr>
          <p:spPr bwMode="auto">
            <a:xfrm>
              <a:off x="2868" y="1419"/>
              <a:ext cx="1133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Send configured HIBI channel address of NIOS II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59" name="Rectangle 335"/>
            <p:cNvSpPr>
              <a:spLocks noChangeArrowheads="1"/>
            </p:cNvSpPr>
            <p:nvPr/>
          </p:nvSpPr>
          <p:spPr bwMode="auto">
            <a:xfrm>
              <a:off x="2868" y="1472"/>
              <a:ext cx="1342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to SDRAM controller read permission request HIBI address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60" name="Rectangle 336"/>
            <p:cNvSpPr>
              <a:spLocks noChangeArrowheads="1"/>
            </p:cNvSpPr>
            <p:nvPr/>
          </p:nvSpPr>
          <p:spPr bwMode="auto">
            <a:xfrm>
              <a:off x="2815" y="1419"/>
              <a:ext cx="74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5: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61" name="Freeform 337"/>
            <p:cNvSpPr>
              <a:spLocks/>
            </p:cNvSpPr>
            <p:nvPr/>
          </p:nvSpPr>
          <p:spPr bwMode="auto">
            <a:xfrm>
              <a:off x="1330" y="1799"/>
              <a:ext cx="28" cy="33"/>
            </a:xfrm>
            <a:custGeom>
              <a:avLst/>
              <a:gdLst/>
              <a:ahLst/>
              <a:cxnLst>
                <a:cxn ang="0">
                  <a:pos x="28" y="33"/>
                </a:cxn>
                <a:cxn ang="0">
                  <a:pos x="0" y="17"/>
                </a:cxn>
                <a:cxn ang="0">
                  <a:pos x="28" y="0"/>
                </a:cxn>
              </a:cxnLst>
              <a:rect l="0" t="0" r="r" b="b"/>
              <a:pathLst>
                <a:path w="28" h="33">
                  <a:moveTo>
                    <a:pt x="28" y="33"/>
                  </a:moveTo>
                  <a:lnTo>
                    <a:pt x="0" y="17"/>
                  </a:lnTo>
                  <a:lnTo>
                    <a:pt x="28" y="0"/>
                  </a:lnTo>
                </a:path>
              </a:pathLst>
            </a:custGeom>
            <a:noFill/>
            <a:ln w="4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2" name="Line 338"/>
            <p:cNvSpPr>
              <a:spLocks noChangeShapeType="1"/>
            </p:cNvSpPr>
            <p:nvPr/>
          </p:nvSpPr>
          <p:spPr bwMode="auto">
            <a:xfrm>
              <a:off x="1330" y="1816"/>
              <a:ext cx="1334" cy="1"/>
            </a:xfrm>
            <a:prstGeom prst="line">
              <a:avLst/>
            </a:prstGeom>
            <a:noFill/>
            <a:ln w="4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3" name="Rectangle 339"/>
            <p:cNvSpPr>
              <a:spLocks noChangeArrowheads="1"/>
            </p:cNvSpPr>
            <p:nvPr/>
          </p:nvSpPr>
          <p:spPr bwMode="auto">
            <a:xfrm>
              <a:off x="1837" y="1750"/>
              <a:ext cx="458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NIOS2HIBI interrupt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64" name="Rectangle 340"/>
            <p:cNvSpPr>
              <a:spLocks noChangeArrowheads="1"/>
            </p:cNvSpPr>
            <p:nvPr/>
          </p:nvSpPr>
          <p:spPr bwMode="auto">
            <a:xfrm>
              <a:off x="1784" y="1750"/>
              <a:ext cx="74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7: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65" name="Freeform 341"/>
            <p:cNvSpPr>
              <a:spLocks/>
            </p:cNvSpPr>
            <p:nvPr/>
          </p:nvSpPr>
          <p:spPr bwMode="auto">
            <a:xfrm>
              <a:off x="1330" y="3333"/>
              <a:ext cx="28" cy="33"/>
            </a:xfrm>
            <a:custGeom>
              <a:avLst/>
              <a:gdLst/>
              <a:ahLst/>
              <a:cxnLst>
                <a:cxn ang="0">
                  <a:pos x="28" y="33"/>
                </a:cxn>
                <a:cxn ang="0">
                  <a:pos x="0" y="17"/>
                </a:cxn>
                <a:cxn ang="0">
                  <a:pos x="28" y="0"/>
                </a:cxn>
              </a:cxnLst>
              <a:rect l="0" t="0" r="r" b="b"/>
              <a:pathLst>
                <a:path w="28" h="33">
                  <a:moveTo>
                    <a:pt x="28" y="33"/>
                  </a:moveTo>
                  <a:lnTo>
                    <a:pt x="0" y="17"/>
                  </a:lnTo>
                  <a:lnTo>
                    <a:pt x="28" y="0"/>
                  </a:lnTo>
                </a:path>
              </a:pathLst>
            </a:custGeom>
            <a:noFill/>
            <a:ln w="4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6" name="Line 342"/>
            <p:cNvSpPr>
              <a:spLocks noChangeShapeType="1"/>
            </p:cNvSpPr>
            <p:nvPr/>
          </p:nvSpPr>
          <p:spPr bwMode="auto">
            <a:xfrm>
              <a:off x="1330" y="3350"/>
              <a:ext cx="1334" cy="1"/>
            </a:xfrm>
            <a:prstGeom prst="line">
              <a:avLst/>
            </a:prstGeom>
            <a:noFill/>
            <a:ln w="4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7" name="Rectangle 343"/>
            <p:cNvSpPr>
              <a:spLocks noChangeArrowheads="1"/>
            </p:cNvSpPr>
            <p:nvPr/>
          </p:nvSpPr>
          <p:spPr bwMode="auto">
            <a:xfrm>
              <a:off x="1976" y="3284"/>
              <a:ext cx="151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return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68" name="Rectangle 344"/>
            <p:cNvSpPr>
              <a:spLocks noChangeArrowheads="1"/>
            </p:cNvSpPr>
            <p:nvPr/>
          </p:nvSpPr>
          <p:spPr bwMode="auto">
            <a:xfrm>
              <a:off x="1898" y="3284"/>
              <a:ext cx="102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12: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69" name="Freeform 345"/>
            <p:cNvSpPr>
              <a:spLocks/>
            </p:cNvSpPr>
            <p:nvPr/>
          </p:nvSpPr>
          <p:spPr bwMode="auto">
            <a:xfrm>
              <a:off x="4104" y="3550"/>
              <a:ext cx="28" cy="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17"/>
                </a:cxn>
                <a:cxn ang="0">
                  <a:pos x="0" y="33"/>
                </a:cxn>
                <a:cxn ang="0">
                  <a:pos x="0" y="0"/>
                </a:cxn>
              </a:cxnLst>
              <a:rect l="0" t="0" r="r" b="b"/>
              <a:pathLst>
                <a:path w="28" h="33">
                  <a:moveTo>
                    <a:pt x="0" y="0"/>
                  </a:moveTo>
                  <a:lnTo>
                    <a:pt x="28" y="17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0" name="Freeform 346"/>
            <p:cNvSpPr>
              <a:spLocks/>
            </p:cNvSpPr>
            <p:nvPr/>
          </p:nvSpPr>
          <p:spPr bwMode="auto">
            <a:xfrm>
              <a:off x="4104" y="3550"/>
              <a:ext cx="28" cy="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17"/>
                </a:cxn>
                <a:cxn ang="0">
                  <a:pos x="0" y="33"/>
                </a:cxn>
                <a:cxn ang="0">
                  <a:pos x="0" y="0"/>
                </a:cxn>
              </a:cxnLst>
              <a:rect l="0" t="0" r="r" b="b"/>
              <a:pathLst>
                <a:path w="28" h="33">
                  <a:moveTo>
                    <a:pt x="0" y="0"/>
                  </a:moveTo>
                  <a:lnTo>
                    <a:pt x="28" y="17"/>
                  </a:lnTo>
                  <a:lnTo>
                    <a:pt x="0" y="33"/>
                  </a:lnTo>
                  <a:lnTo>
                    <a:pt x="0" y="0"/>
                  </a:lnTo>
                </a:path>
              </a:pathLst>
            </a:custGeom>
            <a:noFill/>
            <a:ln w="4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1" name="Line 347"/>
            <p:cNvSpPr>
              <a:spLocks noChangeShapeType="1"/>
            </p:cNvSpPr>
            <p:nvPr/>
          </p:nvSpPr>
          <p:spPr bwMode="auto">
            <a:xfrm flipH="1">
              <a:off x="2704" y="3567"/>
              <a:ext cx="1428" cy="1"/>
            </a:xfrm>
            <a:prstGeom prst="line">
              <a:avLst/>
            </a:prstGeom>
            <a:noFill/>
            <a:ln w="4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2" name="Rectangle 348"/>
            <p:cNvSpPr>
              <a:spLocks noChangeArrowheads="1"/>
            </p:cNvSpPr>
            <p:nvPr/>
          </p:nvSpPr>
          <p:spPr bwMode="auto">
            <a:xfrm>
              <a:off x="2987" y="3452"/>
              <a:ext cx="1064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Send configuration words to SDRAM controller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73" name="Rectangle 349"/>
            <p:cNvSpPr>
              <a:spLocks noChangeArrowheads="1"/>
            </p:cNvSpPr>
            <p:nvPr/>
          </p:nvSpPr>
          <p:spPr bwMode="auto">
            <a:xfrm>
              <a:off x="2987" y="3505"/>
              <a:ext cx="802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configuration register HIBI address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74" name="Rectangle 350"/>
            <p:cNvSpPr>
              <a:spLocks noChangeArrowheads="1"/>
            </p:cNvSpPr>
            <p:nvPr/>
          </p:nvSpPr>
          <p:spPr bwMode="auto">
            <a:xfrm>
              <a:off x="2909" y="3452"/>
              <a:ext cx="102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13: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75" name="Freeform 351"/>
            <p:cNvSpPr>
              <a:spLocks/>
            </p:cNvSpPr>
            <p:nvPr/>
          </p:nvSpPr>
          <p:spPr bwMode="auto">
            <a:xfrm>
              <a:off x="1330" y="3849"/>
              <a:ext cx="28" cy="33"/>
            </a:xfrm>
            <a:custGeom>
              <a:avLst/>
              <a:gdLst/>
              <a:ahLst/>
              <a:cxnLst>
                <a:cxn ang="0">
                  <a:pos x="28" y="33"/>
                </a:cxn>
                <a:cxn ang="0">
                  <a:pos x="0" y="16"/>
                </a:cxn>
                <a:cxn ang="0">
                  <a:pos x="28" y="0"/>
                </a:cxn>
                <a:cxn ang="0">
                  <a:pos x="28" y="33"/>
                </a:cxn>
              </a:cxnLst>
              <a:rect l="0" t="0" r="r" b="b"/>
              <a:pathLst>
                <a:path w="28" h="33">
                  <a:moveTo>
                    <a:pt x="28" y="33"/>
                  </a:moveTo>
                  <a:lnTo>
                    <a:pt x="0" y="16"/>
                  </a:lnTo>
                  <a:lnTo>
                    <a:pt x="28" y="0"/>
                  </a:lnTo>
                  <a:lnTo>
                    <a:pt x="28" y="33"/>
                  </a:lnTo>
                  <a:close/>
                </a:path>
              </a:pathLst>
            </a:custGeom>
            <a:solidFill>
              <a:srgbClr val="4242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6" name="Freeform 352"/>
            <p:cNvSpPr>
              <a:spLocks/>
            </p:cNvSpPr>
            <p:nvPr/>
          </p:nvSpPr>
          <p:spPr bwMode="auto">
            <a:xfrm>
              <a:off x="1330" y="3849"/>
              <a:ext cx="28" cy="33"/>
            </a:xfrm>
            <a:custGeom>
              <a:avLst/>
              <a:gdLst/>
              <a:ahLst/>
              <a:cxnLst>
                <a:cxn ang="0">
                  <a:pos x="28" y="33"/>
                </a:cxn>
                <a:cxn ang="0">
                  <a:pos x="0" y="16"/>
                </a:cxn>
                <a:cxn ang="0">
                  <a:pos x="28" y="0"/>
                </a:cxn>
                <a:cxn ang="0">
                  <a:pos x="28" y="33"/>
                </a:cxn>
              </a:cxnLst>
              <a:rect l="0" t="0" r="r" b="b"/>
              <a:pathLst>
                <a:path w="28" h="33">
                  <a:moveTo>
                    <a:pt x="28" y="33"/>
                  </a:moveTo>
                  <a:lnTo>
                    <a:pt x="0" y="16"/>
                  </a:lnTo>
                  <a:lnTo>
                    <a:pt x="28" y="0"/>
                  </a:lnTo>
                  <a:lnTo>
                    <a:pt x="28" y="33"/>
                  </a:lnTo>
                </a:path>
              </a:pathLst>
            </a:custGeom>
            <a:noFill/>
            <a:ln w="4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7" name="Line 353"/>
            <p:cNvSpPr>
              <a:spLocks noChangeShapeType="1"/>
            </p:cNvSpPr>
            <p:nvPr/>
          </p:nvSpPr>
          <p:spPr bwMode="auto">
            <a:xfrm>
              <a:off x="1330" y="3865"/>
              <a:ext cx="1334" cy="1"/>
            </a:xfrm>
            <a:prstGeom prst="line">
              <a:avLst/>
            </a:prstGeom>
            <a:noFill/>
            <a:ln w="4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8" name="Rectangle 354"/>
            <p:cNvSpPr>
              <a:spLocks noChangeArrowheads="1"/>
            </p:cNvSpPr>
            <p:nvPr/>
          </p:nvSpPr>
          <p:spPr bwMode="auto">
            <a:xfrm>
              <a:off x="1645" y="3800"/>
              <a:ext cx="917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NIOS2HIBI interrupts when read is done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79" name="Rectangle 355"/>
            <p:cNvSpPr>
              <a:spLocks noChangeArrowheads="1"/>
            </p:cNvSpPr>
            <p:nvPr/>
          </p:nvSpPr>
          <p:spPr bwMode="auto">
            <a:xfrm>
              <a:off x="1567" y="3800"/>
              <a:ext cx="102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15: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80" name="Freeform 356"/>
            <p:cNvSpPr>
              <a:spLocks/>
            </p:cNvSpPr>
            <p:nvPr/>
          </p:nvSpPr>
          <p:spPr bwMode="auto">
            <a:xfrm>
              <a:off x="1330" y="2871"/>
              <a:ext cx="28" cy="33"/>
            </a:xfrm>
            <a:custGeom>
              <a:avLst/>
              <a:gdLst/>
              <a:ahLst/>
              <a:cxnLst>
                <a:cxn ang="0">
                  <a:pos x="28" y="33"/>
                </a:cxn>
                <a:cxn ang="0">
                  <a:pos x="0" y="16"/>
                </a:cxn>
                <a:cxn ang="0">
                  <a:pos x="28" y="0"/>
                </a:cxn>
              </a:cxnLst>
              <a:rect l="0" t="0" r="r" b="b"/>
              <a:pathLst>
                <a:path w="28" h="33">
                  <a:moveTo>
                    <a:pt x="28" y="33"/>
                  </a:moveTo>
                  <a:lnTo>
                    <a:pt x="0" y="16"/>
                  </a:lnTo>
                  <a:lnTo>
                    <a:pt x="28" y="0"/>
                  </a:lnTo>
                </a:path>
              </a:pathLst>
            </a:custGeom>
            <a:noFill/>
            <a:ln w="4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1" name="Line 357"/>
            <p:cNvSpPr>
              <a:spLocks noChangeShapeType="1"/>
            </p:cNvSpPr>
            <p:nvPr/>
          </p:nvSpPr>
          <p:spPr bwMode="auto">
            <a:xfrm>
              <a:off x="1330" y="2887"/>
              <a:ext cx="1334" cy="1"/>
            </a:xfrm>
            <a:prstGeom prst="line">
              <a:avLst/>
            </a:prstGeom>
            <a:noFill/>
            <a:ln w="4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2" name="Rectangle 358"/>
            <p:cNvSpPr>
              <a:spLocks noChangeArrowheads="1"/>
            </p:cNvSpPr>
            <p:nvPr/>
          </p:nvSpPr>
          <p:spPr bwMode="auto">
            <a:xfrm>
              <a:off x="1976" y="2822"/>
              <a:ext cx="151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return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83" name="Rectangle 359"/>
            <p:cNvSpPr>
              <a:spLocks noChangeArrowheads="1"/>
            </p:cNvSpPr>
            <p:nvPr/>
          </p:nvSpPr>
          <p:spPr bwMode="auto">
            <a:xfrm>
              <a:off x="1898" y="2822"/>
              <a:ext cx="102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10: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84" name="Freeform 360"/>
            <p:cNvSpPr>
              <a:spLocks/>
            </p:cNvSpPr>
            <p:nvPr/>
          </p:nvSpPr>
          <p:spPr bwMode="auto">
            <a:xfrm>
              <a:off x="2635" y="911"/>
              <a:ext cx="29" cy="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" y="17"/>
                </a:cxn>
                <a:cxn ang="0">
                  <a:pos x="0" y="33"/>
                </a:cxn>
                <a:cxn ang="0">
                  <a:pos x="0" y="0"/>
                </a:cxn>
              </a:cxnLst>
              <a:rect l="0" t="0" r="r" b="b"/>
              <a:pathLst>
                <a:path w="29" h="33">
                  <a:moveTo>
                    <a:pt x="0" y="0"/>
                  </a:moveTo>
                  <a:lnTo>
                    <a:pt x="29" y="17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5" name="Freeform 361"/>
            <p:cNvSpPr>
              <a:spLocks/>
            </p:cNvSpPr>
            <p:nvPr/>
          </p:nvSpPr>
          <p:spPr bwMode="auto">
            <a:xfrm>
              <a:off x="2635" y="911"/>
              <a:ext cx="29" cy="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" y="17"/>
                </a:cxn>
                <a:cxn ang="0">
                  <a:pos x="0" y="33"/>
                </a:cxn>
                <a:cxn ang="0">
                  <a:pos x="0" y="0"/>
                </a:cxn>
              </a:cxnLst>
              <a:rect l="0" t="0" r="r" b="b"/>
              <a:pathLst>
                <a:path w="29" h="33">
                  <a:moveTo>
                    <a:pt x="0" y="0"/>
                  </a:moveTo>
                  <a:lnTo>
                    <a:pt x="29" y="17"/>
                  </a:lnTo>
                  <a:lnTo>
                    <a:pt x="0" y="33"/>
                  </a:lnTo>
                  <a:lnTo>
                    <a:pt x="0" y="0"/>
                  </a:lnTo>
                </a:path>
              </a:pathLst>
            </a:custGeom>
            <a:noFill/>
            <a:ln w="4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6" name="Line 362"/>
            <p:cNvSpPr>
              <a:spLocks noChangeShapeType="1"/>
            </p:cNvSpPr>
            <p:nvPr/>
          </p:nvSpPr>
          <p:spPr bwMode="auto">
            <a:xfrm flipH="1">
              <a:off x="1330" y="928"/>
              <a:ext cx="1334" cy="1"/>
            </a:xfrm>
            <a:prstGeom prst="line">
              <a:avLst/>
            </a:prstGeom>
            <a:noFill/>
            <a:ln w="4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7" name="Rectangle 363"/>
            <p:cNvSpPr>
              <a:spLocks noChangeArrowheads="1"/>
            </p:cNvSpPr>
            <p:nvPr/>
          </p:nvSpPr>
          <p:spPr bwMode="auto">
            <a:xfrm>
              <a:off x="1702" y="813"/>
              <a:ext cx="753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Configure receiving HIBI channel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88" name="Rectangle 364"/>
            <p:cNvSpPr>
              <a:spLocks noChangeArrowheads="1"/>
            </p:cNvSpPr>
            <p:nvPr/>
          </p:nvSpPr>
          <p:spPr bwMode="auto">
            <a:xfrm>
              <a:off x="1702" y="866"/>
              <a:ext cx="720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to listen specified HIBI address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89" name="Rectangle 365"/>
            <p:cNvSpPr>
              <a:spLocks noChangeArrowheads="1"/>
            </p:cNvSpPr>
            <p:nvPr/>
          </p:nvSpPr>
          <p:spPr bwMode="auto">
            <a:xfrm>
              <a:off x="1649" y="813"/>
              <a:ext cx="74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90" name="Freeform 366"/>
            <p:cNvSpPr>
              <a:spLocks/>
            </p:cNvSpPr>
            <p:nvPr/>
          </p:nvSpPr>
          <p:spPr bwMode="auto">
            <a:xfrm>
              <a:off x="2635" y="1300"/>
              <a:ext cx="29" cy="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" y="16"/>
                </a:cxn>
                <a:cxn ang="0">
                  <a:pos x="0" y="33"/>
                </a:cxn>
                <a:cxn ang="0">
                  <a:pos x="0" y="0"/>
                </a:cxn>
              </a:cxnLst>
              <a:rect l="0" t="0" r="r" b="b"/>
              <a:pathLst>
                <a:path w="29" h="33">
                  <a:moveTo>
                    <a:pt x="0" y="0"/>
                  </a:moveTo>
                  <a:lnTo>
                    <a:pt x="29" y="16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1" name="Freeform 367"/>
            <p:cNvSpPr>
              <a:spLocks/>
            </p:cNvSpPr>
            <p:nvPr/>
          </p:nvSpPr>
          <p:spPr bwMode="auto">
            <a:xfrm>
              <a:off x="2635" y="1300"/>
              <a:ext cx="29" cy="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" y="16"/>
                </a:cxn>
                <a:cxn ang="0">
                  <a:pos x="0" y="33"/>
                </a:cxn>
                <a:cxn ang="0">
                  <a:pos x="0" y="0"/>
                </a:cxn>
              </a:cxnLst>
              <a:rect l="0" t="0" r="r" b="b"/>
              <a:pathLst>
                <a:path w="29" h="33">
                  <a:moveTo>
                    <a:pt x="0" y="0"/>
                  </a:moveTo>
                  <a:lnTo>
                    <a:pt x="29" y="16"/>
                  </a:lnTo>
                  <a:lnTo>
                    <a:pt x="0" y="33"/>
                  </a:lnTo>
                  <a:lnTo>
                    <a:pt x="0" y="0"/>
                  </a:lnTo>
                </a:path>
              </a:pathLst>
            </a:custGeom>
            <a:noFill/>
            <a:ln w="4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2" name="Line 368"/>
            <p:cNvSpPr>
              <a:spLocks noChangeShapeType="1"/>
            </p:cNvSpPr>
            <p:nvPr/>
          </p:nvSpPr>
          <p:spPr bwMode="auto">
            <a:xfrm flipH="1">
              <a:off x="1330" y="1316"/>
              <a:ext cx="1334" cy="1"/>
            </a:xfrm>
            <a:prstGeom prst="line">
              <a:avLst/>
            </a:prstGeom>
            <a:noFill/>
            <a:ln w="4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3" name="Rectangle 369"/>
            <p:cNvSpPr>
              <a:spLocks noChangeArrowheads="1"/>
            </p:cNvSpPr>
            <p:nvPr/>
          </p:nvSpPr>
          <p:spPr bwMode="auto">
            <a:xfrm>
              <a:off x="1440" y="1251"/>
              <a:ext cx="1346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Send configured HIBI channel address to SDRAM controller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94" name="Rectangle 370"/>
            <p:cNvSpPr>
              <a:spLocks noChangeArrowheads="1"/>
            </p:cNvSpPr>
            <p:nvPr/>
          </p:nvSpPr>
          <p:spPr bwMode="auto">
            <a:xfrm>
              <a:off x="1387" y="1251"/>
              <a:ext cx="74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3: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95" name="Freeform 371"/>
            <p:cNvSpPr>
              <a:spLocks/>
            </p:cNvSpPr>
            <p:nvPr/>
          </p:nvSpPr>
          <p:spPr bwMode="auto">
            <a:xfrm>
              <a:off x="1330" y="2335"/>
              <a:ext cx="28" cy="33"/>
            </a:xfrm>
            <a:custGeom>
              <a:avLst/>
              <a:gdLst/>
              <a:ahLst/>
              <a:cxnLst>
                <a:cxn ang="0">
                  <a:pos x="28" y="33"/>
                </a:cxn>
                <a:cxn ang="0">
                  <a:pos x="0" y="16"/>
                </a:cxn>
                <a:cxn ang="0">
                  <a:pos x="28" y="0"/>
                </a:cxn>
                <a:cxn ang="0">
                  <a:pos x="28" y="33"/>
                </a:cxn>
              </a:cxnLst>
              <a:rect l="0" t="0" r="r" b="b"/>
              <a:pathLst>
                <a:path w="28" h="33">
                  <a:moveTo>
                    <a:pt x="28" y="33"/>
                  </a:moveTo>
                  <a:lnTo>
                    <a:pt x="0" y="16"/>
                  </a:lnTo>
                  <a:lnTo>
                    <a:pt x="28" y="0"/>
                  </a:lnTo>
                  <a:lnTo>
                    <a:pt x="28" y="33"/>
                  </a:lnTo>
                  <a:close/>
                </a:path>
              </a:pathLst>
            </a:custGeom>
            <a:solidFill>
              <a:srgbClr val="4242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6" name="Freeform 372"/>
            <p:cNvSpPr>
              <a:spLocks/>
            </p:cNvSpPr>
            <p:nvPr/>
          </p:nvSpPr>
          <p:spPr bwMode="auto">
            <a:xfrm>
              <a:off x="1330" y="2335"/>
              <a:ext cx="28" cy="33"/>
            </a:xfrm>
            <a:custGeom>
              <a:avLst/>
              <a:gdLst/>
              <a:ahLst/>
              <a:cxnLst>
                <a:cxn ang="0">
                  <a:pos x="28" y="33"/>
                </a:cxn>
                <a:cxn ang="0">
                  <a:pos x="0" y="16"/>
                </a:cxn>
                <a:cxn ang="0">
                  <a:pos x="28" y="0"/>
                </a:cxn>
                <a:cxn ang="0">
                  <a:pos x="28" y="33"/>
                </a:cxn>
              </a:cxnLst>
              <a:rect l="0" t="0" r="r" b="b"/>
              <a:pathLst>
                <a:path w="28" h="33">
                  <a:moveTo>
                    <a:pt x="28" y="33"/>
                  </a:moveTo>
                  <a:lnTo>
                    <a:pt x="0" y="16"/>
                  </a:lnTo>
                  <a:lnTo>
                    <a:pt x="28" y="0"/>
                  </a:lnTo>
                  <a:lnTo>
                    <a:pt x="28" y="33"/>
                  </a:lnTo>
                </a:path>
              </a:pathLst>
            </a:custGeom>
            <a:noFill/>
            <a:ln w="4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7" name="Freeform 373"/>
            <p:cNvSpPr>
              <a:spLocks/>
            </p:cNvSpPr>
            <p:nvPr/>
          </p:nvSpPr>
          <p:spPr bwMode="auto">
            <a:xfrm>
              <a:off x="1330" y="2102"/>
              <a:ext cx="184" cy="249"/>
            </a:xfrm>
            <a:custGeom>
              <a:avLst/>
              <a:gdLst/>
              <a:ahLst/>
              <a:cxnLst>
                <a:cxn ang="0">
                  <a:pos x="0" y="249"/>
                </a:cxn>
                <a:cxn ang="0">
                  <a:pos x="184" y="249"/>
                </a:cxn>
                <a:cxn ang="0">
                  <a:pos x="184" y="0"/>
                </a:cxn>
                <a:cxn ang="0">
                  <a:pos x="0" y="0"/>
                </a:cxn>
              </a:cxnLst>
              <a:rect l="0" t="0" r="r" b="b"/>
              <a:pathLst>
                <a:path w="184" h="249">
                  <a:moveTo>
                    <a:pt x="0" y="249"/>
                  </a:moveTo>
                  <a:lnTo>
                    <a:pt x="184" y="249"/>
                  </a:lnTo>
                  <a:lnTo>
                    <a:pt x="184" y="0"/>
                  </a:lnTo>
                  <a:lnTo>
                    <a:pt x="0" y="0"/>
                  </a:lnTo>
                </a:path>
              </a:pathLst>
            </a:custGeom>
            <a:noFill/>
            <a:ln w="4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8" name="Rectangle 374"/>
            <p:cNvSpPr>
              <a:spLocks noChangeArrowheads="1"/>
            </p:cNvSpPr>
            <p:nvPr/>
          </p:nvSpPr>
          <p:spPr bwMode="auto">
            <a:xfrm>
              <a:off x="1616" y="2167"/>
              <a:ext cx="953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Calculate SDRAM controller configuration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99" name="Rectangle 375"/>
            <p:cNvSpPr>
              <a:spLocks noChangeArrowheads="1"/>
            </p:cNvSpPr>
            <p:nvPr/>
          </p:nvSpPr>
          <p:spPr bwMode="auto">
            <a:xfrm>
              <a:off x="1616" y="2221"/>
              <a:ext cx="499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register HIBI address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00" name="Rectangle 376"/>
            <p:cNvSpPr>
              <a:spLocks noChangeArrowheads="1"/>
            </p:cNvSpPr>
            <p:nvPr/>
          </p:nvSpPr>
          <p:spPr bwMode="auto">
            <a:xfrm>
              <a:off x="1563" y="2167"/>
              <a:ext cx="74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8: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01" name="Freeform 377"/>
            <p:cNvSpPr>
              <a:spLocks/>
            </p:cNvSpPr>
            <p:nvPr/>
          </p:nvSpPr>
          <p:spPr bwMode="auto">
            <a:xfrm>
              <a:off x="2635" y="3178"/>
              <a:ext cx="29" cy="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" y="16"/>
                </a:cxn>
                <a:cxn ang="0">
                  <a:pos x="0" y="33"/>
                </a:cxn>
                <a:cxn ang="0">
                  <a:pos x="0" y="0"/>
                </a:cxn>
              </a:cxnLst>
              <a:rect l="0" t="0" r="r" b="b"/>
              <a:pathLst>
                <a:path w="29" h="33">
                  <a:moveTo>
                    <a:pt x="0" y="0"/>
                  </a:moveTo>
                  <a:lnTo>
                    <a:pt x="29" y="16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2" name="Freeform 378"/>
            <p:cNvSpPr>
              <a:spLocks/>
            </p:cNvSpPr>
            <p:nvPr/>
          </p:nvSpPr>
          <p:spPr bwMode="auto">
            <a:xfrm>
              <a:off x="2635" y="3178"/>
              <a:ext cx="29" cy="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" y="16"/>
                </a:cxn>
                <a:cxn ang="0">
                  <a:pos x="0" y="33"/>
                </a:cxn>
                <a:cxn ang="0">
                  <a:pos x="0" y="0"/>
                </a:cxn>
              </a:cxnLst>
              <a:rect l="0" t="0" r="r" b="b"/>
              <a:pathLst>
                <a:path w="29" h="33">
                  <a:moveTo>
                    <a:pt x="0" y="0"/>
                  </a:moveTo>
                  <a:lnTo>
                    <a:pt x="29" y="16"/>
                  </a:lnTo>
                  <a:lnTo>
                    <a:pt x="0" y="33"/>
                  </a:lnTo>
                  <a:lnTo>
                    <a:pt x="0" y="0"/>
                  </a:lnTo>
                </a:path>
              </a:pathLst>
            </a:custGeom>
            <a:noFill/>
            <a:ln w="4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3" name="Line 379"/>
            <p:cNvSpPr>
              <a:spLocks noChangeShapeType="1"/>
            </p:cNvSpPr>
            <p:nvPr/>
          </p:nvSpPr>
          <p:spPr bwMode="auto">
            <a:xfrm flipH="1">
              <a:off x="1330" y="3194"/>
              <a:ext cx="1334" cy="1"/>
            </a:xfrm>
            <a:prstGeom prst="line">
              <a:avLst/>
            </a:prstGeom>
            <a:noFill/>
            <a:ln w="4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4" name="Rectangle 380"/>
            <p:cNvSpPr>
              <a:spLocks noChangeArrowheads="1"/>
            </p:cNvSpPr>
            <p:nvPr/>
          </p:nvSpPr>
          <p:spPr bwMode="auto">
            <a:xfrm>
              <a:off x="1522" y="3051"/>
              <a:ext cx="1064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Send configuration words to SDRAM controller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05" name="Rectangle 381"/>
            <p:cNvSpPr>
              <a:spLocks noChangeArrowheads="1"/>
            </p:cNvSpPr>
            <p:nvPr/>
          </p:nvSpPr>
          <p:spPr bwMode="auto">
            <a:xfrm>
              <a:off x="1522" y="3104"/>
              <a:ext cx="802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configuration register HIBI address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06" name="Rectangle 382"/>
            <p:cNvSpPr>
              <a:spLocks noChangeArrowheads="1"/>
            </p:cNvSpPr>
            <p:nvPr/>
          </p:nvSpPr>
          <p:spPr bwMode="auto">
            <a:xfrm>
              <a:off x="1444" y="3051"/>
              <a:ext cx="102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11: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07" name="Freeform 383"/>
            <p:cNvSpPr>
              <a:spLocks/>
            </p:cNvSpPr>
            <p:nvPr/>
          </p:nvSpPr>
          <p:spPr bwMode="auto">
            <a:xfrm>
              <a:off x="2635" y="2761"/>
              <a:ext cx="29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" y="16"/>
                </a:cxn>
                <a:cxn ang="0">
                  <a:pos x="0" y="32"/>
                </a:cxn>
                <a:cxn ang="0">
                  <a:pos x="0" y="0"/>
                </a:cxn>
              </a:cxnLst>
              <a:rect l="0" t="0" r="r" b="b"/>
              <a:pathLst>
                <a:path w="29" h="32">
                  <a:moveTo>
                    <a:pt x="0" y="0"/>
                  </a:moveTo>
                  <a:lnTo>
                    <a:pt x="29" y="16"/>
                  </a:lnTo>
                  <a:lnTo>
                    <a:pt x="0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8" name="Freeform 384"/>
            <p:cNvSpPr>
              <a:spLocks/>
            </p:cNvSpPr>
            <p:nvPr/>
          </p:nvSpPr>
          <p:spPr bwMode="auto">
            <a:xfrm>
              <a:off x="2635" y="2761"/>
              <a:ext cx="29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" y="16"/>
                </a:cxn>
                <a:cxn ang="0">
                  <a:pos x="0" y="32"/>
                </a:cxn>
                <a:cxn ang="0">
                  <a:pos x="0" y="0"/>
                </a:cxn>
              </a:cxnLst>
              <a:rect l="0" t="0" r="r" b="b"/>
              <a:pathLst>
                <a:path w="29" h="32">
                  <a:moveTo>
                    <a:pt x="0" y="0"/>
                  </a:moveTo>
                  <a:lnTo>
                    <a:pt x="29" y="16"/>
                  </a:lnTo>
                  <a:lnTo>
                    <a:pt x="0" y="32"/>
                  </a:lnTo>
                  <a:lnTo>
                    <a:pt x="0" y="0"/>
                  </a:lnTo>
                </a:path>
              </a:pathLst>
            </a:custGeom>
            <a:noFill/>
            <a:ln w="4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9" name="Line 385"/>
            <p:cNvSpPr>
              <a:spLocks noChangeShapeType="1"/>
            </p:cNvSpPr>
            <p:nvPr/>
          </p:nvSpPr>
          <p:spPr bwMode="auto">
            <a:xfrm flipH="1">
              <a:off x="1330" y="2777"/>
              <a:ext cx="1334" cy="1"/>
            </a:xfrm>
            <a:prstGeom prst="line">
              <a:avLst/>
            </a:prstGeom>
            <a:noFill/>
            <a:ln w="4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0" name="Rectangle 386"/>
            <p:cNvSpPr>
              <a:spLocks noChangeArrowheads="1"/>
            </p:cNvSpPr>
            <p:nvPr/>
          </p:nvSpPr>
          <p:spPr bwMode="auto">
            <a:xfrm>
              <a:off x="1620" y="2662"/>
              <a:ext cx="941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Configure receiving HIBI channel to listen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11" name="Rectangle 387"/>
            <p:cNvSpPr>
              <a:spLocks noChangeArrowheads="1"/>
            </p:cNvSpPr>
            <p:nvPr/>
          </p:nvSpPr>
          <p:spPr bwMode="auto">
            <a:xfrm>
              <a:off x="1620" y="2716"/>
              <a:ext cx="712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specified HIBI address for data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12" name="Rectangle 388"/>
            <p:cNvSpPr>
              <a:spLocks noChangeArrowheads="1"/>
            </p:cNvSpPr>
            <p:nvPr/>
          </p:nvSpPr>
          <p:spPr bwMode="auto">
            <a:xfrm>
              <a:off x="1567" y="2662"/>
              <a:ext cx="74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9: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142852"/>
            <a:ext cx="2715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mtClean="0"/>
              <a:t>Example of write sequence</a:t>
            </a:r>
            <a:endParaRPr lang="en-US"/>
          </a:p>
        </p:txBody>
      </p:sp>
      <p:grpSp>
        <p:nvGrpSpPr>
          <p:cNvPr id="2053" name="Group 5"/>
          <p:cNvGrpSpPr>
            <a:grpSpLocks noChangeAspect="1"/>
          </p:cNvGrpSpPr>
          <p:nvPr/>
        </p:nvGrpSpPr>
        <p:grpSpPr bwMode="auto">
          <a:xfrm>
            <a:off x="1071563" y="625475"/>
            <a:ext cx="6707187" cy="6232525"/>
            <a:chOff x="675" y="394"/>
            <a:chExt cx="4225" cy="3926"/>
          </a:xfrm>
        </p:grpSpPr>
        <p:sp>
          <p:nvSpPr>
            <p:cNvPr id="2052" name="AutoShape 4"/>
            <p:cNvSpPr>
              <a:spLocks noChangeAspect="1" noChangeArrowheads="1" noTextEdit="1"/>
            </p:cNvSpPr>
            <p:nvPr/>
          </p:nvSpPr>
          <p:spPr bwMode="auto">
            <a:xfrm>
              <a:off x="675" y="394"/>
              <a:ext cx="4225" cy="39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4" name="Freeform 6"/>
            <p:cNvSpPr>
              <a:spLocks/>
            </p:cNvSpPr>
            <p:nvPr/>
          </p:nvSpPr>
          <p:spPr bwMode="auto">
            <a:xfrm>
              <a:off x="696" y="415"/>
              <a:ext cx="4142" cy="37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42" y="0"/>
                </a:cxn>
                <a:cxn ang="0">
                  <a:pos x="4142" y="3741"/>
                </a:cxn>
                <a:cxn ang="0">
                  <a:pos x="0" y="374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42" h="3741">
                  <a:moveTo>
                    <a:pt x="0" y="0"/>
                  </a:moveTo>
                  <a:lnTo>
                    <a:pt x="4142" y="0"/>
                  </a:lnTo>
                  <a:lnTo>
                    <a:pt x="4142" y="3741"/>
                  </a:lnTo>
                  <a:lnTo>
                    <a:pt x="0" y="374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5" name="Freeform 7"/>
            <p:cNvSpPr>
              <a:spLocks/>
            </p:cNvSpPr>
            <p:nvPr/>
          </p:nvSpPr>
          <p:spPr bwMode="auto">
            <a:xfrm>
              <a:off x="696" y="415"/>
              <a:ext cx="4142" cy="37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42" y="0"/>
                </a:cxn>
                <a:cxn ang="0">
                  <a:pos x="4142" y="3741"/>
                </a:cxn>
                <a:cxn ang="0">
                  <a:pos x="0" y="374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42" h="3741">
                  <a:moveTo>
                    <a:pt x="0" y="0"/>
                  </a:moveTo>
                  <a:lnTo>
                    <a:pt x="4142" y="0"/>
                  </a:lnTo>
                  <a:lnTo>
                    <a:pt x="4142" y="3741"/>
                  </a:lnTo>
                  <a:lnTo>
                    <a:pt x="0" y="3741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4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6" name="Rectangle 8"/>
            <p:cNvSpPr>
              <a:spLocks noChangeArrowheads="1"/>
            </p:cNvSpPr>
            <p:nvPr/>
          </p:nvSpPr>
          <p:spPr bwMode="auto">
            <a:xfrm>
              <a:off x="987" y="423"/>
              <a:ext cx="316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SDRAM-write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57" name="Rectangle 9"/>
            <p:cNvSpPr>
              <a:spLocks noChangeArrowheads="1"/>
            </p:cNvSpPr>
            <p:nvPr/>
          </p:nvSpPr>
          <p:spPr bwMode="auto">
            <a:xfrm>
              <a:off x="1372" y="423"/>
              <a:ext cx="316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SDRAM-write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58" name="Rectangle 10"/>
            <p:cNvSpPr>
              <a:spLocks noChangeArrowheads="1"/>
            </p:cNvSpPr>
            <p:nvPr/>
          </p:nvSpPr>
          <p:spPr bwMode="auto">
            <a:xfrm>
              <a:off x="720" y="423"/>
              <a:ext cx="287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interaction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59" name="Rectangle 11"/>
            <p:cNvSpPr>
              <a:spLocks noChangeArrowheads="1"/>
            </p:cNvSpPr>
            <p:nvPr/>
          </p:nvSpPr>
          <p:spPr bwMode="auto">
            <a:xfrm>
              <a:off x="1266" y="423"/>
              <a:ext cx="45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[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60" name="Rectangle 12"/>
            <p:cNvSpPr>
              <a:spLocks noChangeArrowheads="1"/>
            </p:cNvSpPr>
            <p:nvPr/>
          </p:nvSpPr>
          <p:spPr bwMode="auto">
            <a:xfrm>
              <a:off x="1360" y="423"/>
              <a:ext cx="33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61" name="Rectangle 13"/>
            <p:cNvSpPr>
              <a:spLocks noChangeArrowheads="1"/>
            </p:cNvSpPr>
            <p:nvPr/>
          </p:nvSpPr>
          <p:spPr bwMode="auto">
            <a:xfrm>
              <a:off x="1647" y="423"/>
              <a:ext cx="45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]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62" name="Line 14"/>
            <p:cNvSpPr>
              <a:spLocks noChangeShapeType="1"/>
            </p:cNvSpPr>
            <p:nvPr/>
          </p:nvSpPr>
          <p:spPr bwMode="auto">
            <a:xfrm>
              <a:off x="696" y="505"/>
              <a:ext cx="968" cy="1"/>
            </a:xfrm>
            <a:prstGeom prst="line">
              <a:avLst/>
            </a:prstGeom>
            <a:noFill/>
            <a:ln w="4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3" name="Line 15"/>
            <p:cNvSpPr>
              <a:spLocks noChangeShapeType="1"/>
            </p:cNvSpPr>
            <p:nvPr/>
          </p:nvSpPr>
          <p:spPr bwMode="auto">
            <a:xfrm>
              <a:off x="1688" y="415"/>
              <a:ext cx="1" cy="61"/>
            </a:xfrm>
            <a:prstGeom prst="line">
              <a:avLst/>
            </a:prstGeom>
            <a:noFill/>
            <a:ln w="4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4" name="Line 16"/>
            <p:cNvSpPr>
              <a:spLocks noChangeShapeType="1"/>
            </p:cNvSpPr>
            <p:nvPr/>
          </p:nvSpPr>
          <p:spPr bwMode="auto">
            <a:xfrm flipV="1">
              <a:off x="1659" y="476"/>
              <a:ext cx="29" cy="29"/>
            </a:xfrm>
            <a:prstGeom prst="line">
              <a:avLst/>
            </a:prstGeom>
            <a:noFill/>
            <a:ln w="4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5" name="Freeform 17"/>
            <p:cNvSpPr>
              <a:spLocks/>
            </p:cNvSpPr>
            <p:nvPr/>
          </p:nvSpPr>
          <p:spPr bwMode="auto">
            <a:xfrm>
              <a:off x="3932" y="714"/>
              <a:ext cx="488" cy="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8" y="0"/>
                </a:cxn>
                <a:cxn ang="0">
                  <a:pos x="488" y="86"/>
                </a:cxn>
                <a:cxn ang="0">
                  <a:pos x="0" y="8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88" h="86">
                  <a:moveTo>
                    <a:pt x="0" y="0"/>
                  </a:moveTo>
                  <a:lnTo>
                    <a:pt x="488" y="0"/>
                  </a:lnTo>
                  <a:lnTo>
                    <a:pt x="488" y="86"/>
                  </a:lnTo>
                  <a:lnTo>
                    <a:pt x="0" y="8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B2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6" name="Freeform 18"/>
            <p:cNvSpPr>
              <a:spLocks/>
            </p:cNvSpPr>
            <p:nvPr/>
          </p:nvSpPr>
          <p:spPr bwMode="auto">
            <a:xfrm>
              <a:off x="3920" y="702"/>
              <a:ext cx="488" cy="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8" y="0"/>
                </a:cxn>
                <a:cxn ang="0">
                  <a:pos x="488" y="86"/>
                </a:cxn>
                <a:cxn ang="0">
                  <a:pos x="0" y="8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88" h="86">
                  <a:moveTo>
                    <a:pt x="0" y="0"/>
                  </a:moveTo>
                  <a:lnTo>
                    <a:pt x="488" y="0"/>
                  </a:lnTo>
                  <a:lnTo>
                    <a:pt x="488" y="86"/>
                  </a:lnTo>
                  <a:lnTo>
                    <a:pt x="0" y="8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E3D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7" name="Freeform 19"/>
            <p:cNvSpPr>
              <a:spLocks/>
            </p:cNvSpPr>
            <p:nvPr/>
          </p:nvSpPr>
          <p:spPr bwMode="auto">
            <a:xfrm>
              <a:off x="3920" y="702"/>
              <a:ext cx="488" cy="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8" y="0"/>
                </a:cxn>
                <a:cxn ang="0">
                  <a:pos x="488" y="86"/>
                </a:cxn>
                <a:cxn ang="0">
                  <a:pos x="0" y="8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88" h="86">
                  <a:moveTo>
                    <a:pt x="0" y="0"/>
                  </a:moveTo>
                  <a:lnTo>
                    <a:pt x="488" y="0"/>
                  </a:lnTo>
                  <a:lnTo>
                    <a:pt x="488" y="86"/>
                  </a:lnTo>
                  <a:lnTo>
                    <a:pt x="0" y="8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4">
              <a:solidFill>
                <a:srgbClr val="3D665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>
              <a:off x="3928" y="702"/>
              <a:ext cx="1" cy="86"/>
            </a:xfrm>
            <a:prstGeom prst="line">
              <a:avLst/>
            </a:prstGeom>
            <a:noFill/>
            <a:ln w="4">
              <a:solidFill>
                <a:srgbClr val="3D665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9" name="Line 21"/>
            <p:cNvSpPr>
              <a:spLocks noChangeShapeType="1"/>
            </p:cNvSpPr>
            <p:nvPr/>
          </p:nvSpPr>
          <p:spPr bwMode="auto">
            <a:xfrm>
              <a:off x="4400" y="702"/>
              <a:ext cx="1" cy="86"/>
            </a:xfrm>
            <a:prstGeom prst="line">
              <a:avLst/>
            </a:prstGeom>
            <a:noFill/>
            <a:ln w="4">
              <a:solidFill>
                <a:srgbClr val="3D665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0" name="Rectangle 22"/>
            <p:cNvSpPr>
              <a:spLocks noChangeArrowheads="1"/>
            </p:cNvSpPr>
            <p:nvPr/>
          </p:nvSpPr>
          <p:spPr bwMode="auto">
            <a:xfrm>
              <a:off x="3948" y="710"/>
              <a:ext cx="455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: SDRAM-controller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>
              <a:off x="4162" y="788"/>
              <a:ext cx="1" cy="3257"/>
            </a:xfrm>
            <a:prstGeom prst="line">
              <a:avLst/>
            </a:prstGeom>
            <a:noFill/>
            <a:ln w="4">
              <a:solidFill>
                <a:srgbClr val="3D665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2" name="Freeform 24"/>
            <p:cNvSpPr>
              <a:spLocks/>
            </p:cNvSpPr>
            <p:nvPr/>
          </p:nvSpPr>
          <p:spPr bwMode="auto">
            <a:xfrm>
              <a:off x="4141" y="788"/>
              <a:ext cx="41" cy="32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" y="0"/>
                </a:cxn>
                <a:cxn ang="0">
                  <a:pos x="41" y="3257"/>
                </a:cxn>
                <a:cxn ang="0">
                  <a:pos x="0" y="325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" h="3257">
                  <a:moveTo>
                    <a:pt x="0" y="0"/>
                  </a:moveTo>
                  <a:lnTo>
                    <a:pt x="41" y="0"/>
                  </a:lnTo>
                  <a:lnTo>
                    <a:pt x="41" y="3257"/>
                  </a:lnTo>
                  <a:lnTo>
                    <a:pt x="0" y="325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E3D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3" name="Freeform 25"/>
            <p:cNvSpPr>
              <a:spLocks/>
            </p:cNvSpPr>
            <p:nvPr/>
          </p:nvSpPr>
          <p:spPr bwMode="auto">
            <a:xfrm>
              <a:off x="4141" y="788"/>
              <a:ext cx="41" cy="32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" y="0"/>
                </a:cxn>
                <a:cxn ang="0">
                  <a:pos x="41" y="3257"/>
                </a:cxn>
                <a:cxn ang="0">
                  <a:pos x="0" y="325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" h="3257">
                  <a:moveTo>
                    <a:pt x="0" y="0"/>
                  </a:moveTo>
                  <a:lnTo>
                    <a:pt x="41" y="0"/>
                  </a:lnTo>
                  <a:lnTo>
                    <a:pt x="41" y="3257"/>
                  </a:lnTo>
                  <a:lnTo>
                    <a:pt x="0" y="3257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4">
              <a:solidFill>
                <a:srgbClr val="3D665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4" name="Freeform 26"/>
            <p:cNvSpPr>
              <a:spLocks/>
            </p:cNvSpPr>
            <p:nvPr/>
          </p:nvSpPr>
          <p:spPr bwMode="auto">
            <a:xfrm>
              <a:off x="4141" y="4045"/>
              <a:ext cx="41" cy="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" y="0"/>
                </a:cxn>
                <a:cxn ang="0">
                  <a:pos x="41" y="4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" h="4">
                  <a:moveTo>
                    <a:pt x="0" y="0"/>
                  </a:moveTo>
                  <a:lnTo>
                    <a:pt x="41" y="0"/>
                  </a:lnTo>
                  <a:lnTo>
                    <a:pt x="41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4">
              <a:solidFill>
                <a:srgbClr val="3D665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5" name="Freeform 27"/>
            <p:cNvSpPr>
              <a:spLocks/>
            </p:cNvSpPr>
            <p:nvPr/>
          </p:nvSpPr>
          <p:spPr bwMode="auto">
            <a:xfrm>
              <a:off x="2554" y="714"/>
              <a:ext cx="299" cy="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9" y="0"/>
                </a:cxn>
                <a:cxn ang="0">
                  <a:pos x="299" y="86"/>
                </a:cxn>
                <a:cxn ang="0">
                  <a:pos x="0" y="8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99" h="86">
                  <a:moveTo>
                    <a:pt x="0" y="0"/>
                  </a:moveTo>
                  <a:lnTo>
                    <a:pt x="299" y="0"/>
                  </a:lnTo>
                  <a:lnTo>
                    <a:pt x="299" y="86"/>
                  </a:lnTo>
                  <a:lnTo>
                    <a:pt x="0" y="8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B2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6" name="Freeform 28"/>
            <p:cNvSpPr>
              <a:spLocks/>
            </p:cNvSpPr>
            <p:nvPr/>
          </p:nvSpPr>
          <p:spPr bwMode="auto">
            <a:xfrm>
              <a:off x="2541" y="702"/>
              <a:ext cx="300" cy="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0" y="0"/>
                </a:cxn>
                <a:cxn ang="0">
                  <a:pos x="300" y="86"/>
                </a:cxn>
                <a:cxn ang="0">
                  <a:pos x="0" y="8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00" h="86">
                  <a:moveTo>
                    <a:pt x="0" y="0"/>
                  </a:moveTo>
                  <a:lnTo>
                    <a:pt x="300" y="0"/>
                  </a:lnTo>
                  <a:lnTo>
                    <a:pt x="300" y="86"/>
                  </a:lnTo>
                  <a:lnTo>
                    <a:pt x="0" y="8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E3D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7" name="Freeform 29"/>
            <p:cNvSpPr>
              <a:spLocks/>
            </p:cNvSpPr>
            <p:nvPr/>
          </p:nvSpPr>
          <p:spPr bwMode="auto">
            <a:xfrm>
              <a:off x="2541" y="702"/>
              <a:ext cx="300" cy="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0" y="0"/>
                </a:cxn>
                <a:cxn ang="0">
                  <a:pos x="300" y="86"/>
                </a:cxn>
                <a:cxn ang="0">
                  <a:pos x="0" y="8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00" h="86">
                  <a:moveTo>
                    <a:pt x="0" y="0"/>
                  </a:moveTo>
                  <a:lnTo>
                    <a:pt x="300" y="0"/>
                  </a:lnTo>
                  <a:lnTo>
                    <a:pt x="300" y="86"/>
                  </a:lnTo>
                  <a:lnTo>
                    <a:pt x="0" y="8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4">
              <a:solidFill>
                <a:srgbClr val="3D665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8" name="Line 30"/>
            <p:cNvSpPr>
              <a:spLocks noChangeShapeType="1"/>
            </p:cNvSpPr>
            <p:nvPr/>
          </p:nvSpPr>
          <p:spPr bwMode="auto">
            <a:xfrm>
              <a:off x="2550" y="702"/>
              <a:ext cx="1" cy="86"/>
            </a:xfrm>
            <a:prstGeom prst="line">
              <a:avLst/>
            </a:prstGeom>
            <a:noFill/>
            <a:ln w="4">
              <a:solidFill>
                <a:srgbClr val="3D665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9" name="Line 31"/>
            <p:cNvSpPr>
              <a:spLocks noChangeShapeType="1"/>
            </p:cNvSpPr>
            <p:nvPr/>
          </p:nvSpPr>
          <p:spPr bwMode="auto">
            <a:xfrm>
              <a:off x="2833" y="702"/>
              <a:ext cx="1" cy="86"/>
            </a:xfrm>
            <a:prstGeom prst="line">
              <a:avLst/>
            </a:prstGeom>
            <a:noFill/>
            <a:ln w="4">
              <a:solidFill>
                <a:srgbClr val="3D665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0" name="Rectangle 32"/>
            <p:cNvSpPr>
              <a:spLocks noChangeArrowheads="1"/>
            </p:cNvSpPr>
            <p:nvPr/>
          </p:nvSpPr>
          <p:spPr bwMode="auto">
            <a:xfrm>
              <a:off x="2570" y="710"/>
              <a:ext cx="299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: NIOS2HIBI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81" name="Line 33"/>
            <p:cNvSpPr>
              <a:spLocks noChangeShapeType="1"/>
            </p:cNvSpPr>
            <p:nvPr/>
          </p:nvSpPr>
          <p:spPr bwMode="auto">
            <a:xfrm>
              <a:off x="2689" y="788"/>
              <a:ext cx="1" cy="3257"/>
            </a:xfrm>
            <a:prstGeom prst="line">
              <a:avLst/>
            </a:prstGeom>
            <a:noFill/>
            <a:ln w="4">
              <a:solidFill>
                <a:srgbClr val="3D665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2" name="Freeform 34"/>
            <p:cNvSpPr>
              <a:spLocks/>
            </p:cNvSpPr>
            <p:nvPr/>
          </p:nvSpPr>
          <p:spPr bwMode="auto">
            <a:xfrm>
              <a:off x="2669" y="788"/>
              <a:ext cx="41" cy="32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" y="0"/>
                </a:cxn>
                <a:cxn ang="0">
                  <a:pos x="41" y="3257"/>
                </a:cxn>
                <a:cxn ang="0">
                  <a:pos x="0" y="325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" h="3257">
                  <a:moveTo>
                    <a:pt x="0" y="0"/>
                  </a:moveTo>
                  <a:lnTo>
                    <a:pt x="41" y="0"/>
                  </a:lnTo>
                  <a:lnTo>
                    <a:pt x="41" y="3257"/>
                  </a:lnTo>
                  <a:lnTo>
                    <a:pt x="0" y="325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E3D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3" name="Freeform 35"/>
            <p:cNvSpPr>
              <a:spLocks/>
            </p:cNvSpPr>
            <p:nvPr/>
          </p:nvSpPr>
          <p:spPr bwMode="auto">
            <a:xfrm>
              <a:off x="2669" y="788"/>
              <a:ext cx="41" cy="32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" y="0"/>
                </a:cxn>
                <a:cxn ang="0">
                  <a:pos x="41" y="3257"/>
                </a:cxn>
                <a:cxn ang="0">
                  <a:pos x="0" y="325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" h="3257">
                  <a:moveTo>
                    <a:pt x="0" y="0"/>
                  </a:moveTo>
                  <a:lnTo>
                    <a:pt x="41" y="0"/>
                  </a:lnTo>
                  <a:lnTo>
                    <a:pt x="41" y="3257"/>
                  </a:lnTo>
                  <a:lnTo>
                    <a:pt x="0" y="3257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4">
              <a:solidFill>
                <a:srgbClr val="3D665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4" name="Freeform 36"/>
            <p:cNvSpPr>
              <a:spLocks/>
            </p:cNvSpPr>
            <p:nvPr/>
          </p:nvSpPr>
          <p:spPr bwMode="auto">
            <a:xfrm>
              <a:off x="2669" y="4045"/>
              <a:ext cx="41" cy="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" y="0"/>
                </a:cxn>
                <a:cxn ang="0">
                  <a:pos x="41" y="4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" h="4">
                  <a:moveTo>
                    <a:pt x="0" y="0"/>
                  </a:moveTo>
                  <a:lnTo>
                    <a:pt x="41" y="0"/>
                  </a:lnTo>
                  <a:lnTo>
                    <a:pt x="41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4">
              <a:solidFill>
                <a:srgbClr val="3D665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5" name="Freeform 37"/>
            <p:cNvSpPr>
              <a:spLocks/>
            </p:cNvSpPr>
            <p:nvPr/>
          </p:nvSpPr>
          <p:spPr bwMode="auto">
            <a:xfrm>
              <a:off x="1204" y="714"/>
              <a:ext cx="242" cy="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2" y="0"/>
                </a:cxn>
                <a:cxn ang="0">
                  <a:pos x="242" y="86"/>
                </a:cxn>
                <a:cxn ang="0">
                  <a:pos x="0" y="8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2" h="86">
                  <a:moveTo>
                    <a:pt x="0" y="0"/>
                  </a:moveTo>
                  <a:lnTo>
                    <a:pt x="242" y="0"/>
                  </a:lnTo>
                  <a:lnTo>
                    <a:pt x="242" y="86"/>
                  </a:lnTo>
                  <a:lnTo>
                    <a:pt x="0" y="8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B2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6" name="Freeform 38"/>
            <p:cNvSpPr>
              <a:spLocks/>
            </p:cNvSpPr>
            <p:nvPr/>
          </p:nvSpPr>
          <p:spPr bwMode="auto">
            <a:xfrm>
              <a:off x="1192" y="702"/>
              <a:ext cx="242" cy="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2" y="0"/>
                </a:cxn>
                <a:cxn ang="0">
                  <a:pos x="242" y="86"/>
                </a:cxn>
                <a:cxn ang="0">
                  <a:pos x="0" y="8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2" h="86">
                  <a:moveTo>
                    <a:pt x="0" y="0"/>
                  </a:moveTo>
                  <a:lnTo>
                    <a:pt x="242" y="0"/>
                  </a:lnTo>
                  <a:lnTo>
                    <a:pt x="242" y="86"/>
                  </a:lnTo>
                  <a:lnTo>
                    <a:pt x="0" y="8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E3D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7" name="Freeform 39"/>
            <p:cNvSpPr>
              <a:spLocks/>
            </p:cNvSpPr>
            <p:nvPr/>
          </p:nvSpPr>
          <p:spPr bwMode="auto">
            <a:xfrm>
              <a:off x="1192" y="702"/>
              <a:ext cx="242" cy="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2" y="0"/>
                </a:cxn>
                <a:cxn ang="0">
                  <a:pos x="242" y="86"/>
                </a:cxn>
                <a:cxn ang="0">
                  <a:pos x="0" y="8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2" h="86">
                  <a:moveTo>
                    <a:pt x="0" y="0"/>
                  </a:moveTo>
                  <a:lnTo>
                    <a:pt x="242" y="0"/>
                  </a:lnTo>
                  <a:lnTo>
                    <a:pt x="242" y="86"/>
                  </a:lnTo>
                  <a:lnTo>
                    <a:pt x="0" y="8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4">
              <a:solidFill>
                <a:srgbClr val="3D665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8" name="Line 40"/>
            <p:cNvSpPr>
              <a:spLocks noChangeShapeType="1"/>
            </p:cNvSpPr>
            <p:nvPr/>
          </p:nvSpPr>
          <p:spPr bwMode="auto">
            <a:xfrm>
              <a:off x="1200" y="702"/>
              <a:ext cx="1" cy="86"/>
            </a:xfrm>
            <a:prstGeom prst="line">
              <a:avLst/>
            </a:prstGeom>
            <a:noFill/>
            <a:ln w="4">
              <a:solidFill>
                <a:srgbClr val="3D665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9" name="Line 41"/>
            <p:cNvSpPr>
              <a:spLocks noChangeShapeType="1"/>
            </p:cNvSpPr>
            <p:nvPr/>
          </p:nvSpPr>
          <p:spPr bwMode="auto">
            <a:xfrm>
              <a:off x="1426" y="702"/>
              <a:ext cx="1" cy="86"/>
            </a:xfrm>
            <a:prstGeom prst="line">
              <a:avLst/>
            </a:prstGeom>
            <a:noFill/>
            <a:ln w="4">
              <a:solidFill>
                <a:srgbClr val="3D665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0" name="Rectangle 42"/>
            <p:cNvSpPr>
              <a:spLocks noChangeArrowheads="1"/>
            </p:cNvSpPr>
            <p:nvPr/>
          </p:nvSpPr>
          <p:spPr bwMode="auto">
            <a:xfrm>
              <a:off x="1229" y="710"/>
              <a:ext cx="213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: NIOS II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91" name="Line 43"/>
            <p:cNvSpPr>
              <a:spLocks noChangeShapeType="1"/>
            </p:cNvSpPr>
            <p:nvPr/>
          </p:nvSpPr>
          <p:spPr bwMode="auto">
            <a:xfrm>
              <a:off x="1311" y="788"/>
              <a:ext cx="1" cy="3257"/>
            </a:xfrm>
            <a:prstGeom prst="line">
              <a:avLst/>
            </a:prstGeom>
            <a:noFill/>
            <a:ln w="4">
              <a:solidFill>
                <a:srgbClr val="3D665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2" name="Freeform 44"/>
            <p:cNvSpPr>
              <a:spLocks/>
            </p:cNvSpPr>
            <p:nvPr/>
          </p:nvSpPr>
          <p:spPr bwMode="auto">
            <a:xfrm>
              <a:off x="1290" y="788"/>
              <a:ext cx="41" cy="32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" y="0"/>
                </a:cxn>
                <a:cxn ang="0">
                  <a:pos x="41" y="3257"/>
                </a:cxn>
                <a:cxn ang="0">
                  <a:pos x="0" y="325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" h="3257">
                  <a:moveTo>
                    <a:pt x="0" y="0"/>
                  </a:moveTo>
                  <a:lnTo>
                    <a:pt x="41" y="0"/>
                  </a:lnTo>
                  <a:lnTo>
                    <a:pt x="41" y="3257"/>
                  </a:lnTo>
                  <a:lnTo>
                    <a:pt x="0" y="325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E3D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3" name="Freeform 45"/>
            <p:cNvSpPr>
              <a:spLocks/>
            </p:cNvSpPr>
            <p:nvPr/>
          </p:nvSpPr>
          <p:spPr bwMode="auto">
            <a:xfrm>
              <a:off x="1290" y="788"/>
              <a:ext cx="41" cy="32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" y="0"/>
                </a:cxn>
                <a:cxn ang="0">
                  <a:pos x="41" y="3257"/>
                </a:cxn>
                <a:cxn ang="0">
                  <a:pos x="0" y="325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" h="3257">
                  <a:moveTo>
                    <a:pt x="0" y="0"/>
                  </a:moveTo>
                  <a:lnTo>
                    <a:pt x="41" y="0"/>
                  </a:lnTo>
                  <a:lnTo>
                    <a:pt x="41" y="3257"/>
                  </a:lnTo>
                  <a:lnTo>
                    <a:pt x="0" y="3257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4">
              <a:solidFill>
                <a:srgbClr val="3D665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4" name="Freeform 46"/>
            <p:cNvSpPr>
              <a:spLocks/>
            </p:cNvSpPr>
            <p:nvPr/>
          </p:nvSpPr>
          <p:spPr bwMode="auto">
            <a:xfrm>
              <a:off x="1290" y="4045"/>
              <a:ext cx="41" cy="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" y="0"/>
                </a:cxn>
                <a:cxn ang="0">
                  <a:pos x="41" y="4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" h="4">
                  <a:moveTo>
                    <a:pt x="0" y="0"/>
                  </a:moveTo>
                  <a:lnTo>
                    <a:pt x="41" y="0"/>
                  </a:lnTo>
                  <a:lnTo>
                    <a:pt x="41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4">
              <a:solidFill>
                <a:srgbClr val="3D665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5" name="Freeform 47"/>
            <p:cNvSpPr>
              <a:spLocks/>
            </p:cNvSpPr>
            <p:nvPr/>
          </p:nvSpPr>
          <p:spPr bwMode="auto">
            <a:xfrm>
              <a:off x="790" y="1227"/>
              <a:ext cx="3847" cy="8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847" y="0"/>
                </a:cxn>
                <a:cxn ang="0">
                  <a:pos x="3847" y="804"/>
                </a:cxn>
                <a:cxn ang="0">
                  <a:pos x="0" y="80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847" h="804">
                  <a:moveTo>
                    <a:pt x="0" y="0"/>
                  </a:moveTo>
                  <a:lnTo>
                    <a:pt x="3847" y="0"/>
                  </a:lnTo>
                  <a:lnTo>
                    <a:pt x="3847" y="804"/>
                  </a:lnTo>
                  <a:lnTo>
                    <a:pt x="0" y="80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4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6" name="Freeform 48"/>
            <p:cNvSpPr>
              <a:spLocks/>
            </p:cNvSpPr>
            <p:nvPr/>
          </p:nvSpPr>
          <p:spPr bwMode="auto">
            <a:xfrm>
              <a:off x="790" y="1227"/>
              <a:ext cx="160" cy="61"/>
            </a:xfrm>
            <a:custGeom>
              <a:avLst/>
              <a:gdLst/>
              <a:ahLst/>
              <a:cxnLst>
                <a:cxn ang="0">
                  <a:pos x="160" y="0"/>
                </a:cxn>
                <a:cxn ang="0">
                  <a:pos x="160" y="49"/>
                </a:cxn>
                <a:cxn ang="0">
                  <a:pos x="148" y="61"/>
                </a:cxn>
                <a:cxn ang="0">
                  <a:pos x="0" y="61"/>
                </a:cxn>
                <a:cxn ang="0">
                  <a:pos x="0" y="0"/>
                </a:cxn>
                <a:cxn ang="0">
                  <a:pos x="160" y="0"/>
                </a:cxn>
              </a:cxnLst>
              <a:rect l="0" t="0" r="r" b="b"/>
              <a:pathLst>
                <a:path w="160" h="61">
                  <a:moveTo>
                    <a:pt x="160" y="0"/>
                  </a:moveTo>
                  <a:lnTo>
                    <a:pt x="160" y="49"/>
                  </a:lnTo>
                  <a:lnTo>
                    <a:pt x="148" y="61"/>
                  </a:lnTo>
                  <a:lnTo>
                    <a:pt x="0" y="61"/>
                  </a:lnTo>
                  <a:lnTo>
                    <a:pt x="0" y="0"/>
                  </a:lnTo>
                  <a:lnTo>
                    <a:pt x="160" y="0"/>
                  </a:lnTo>
                </a:path>
              </a:pathLst>
            </a:custGeom>
            <a:noFill/>
            <a:ln w="4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7" name="Rectangle 49"/>
            <p:cNvSpPr>
              <a:spLocks noChangeArrowheads="1"/>
            </p:cNvSpPr>
            <p:nvPr/>
          </p:nvSpPr>
          <p:spPr bwMode="auto">
            <a:xfrm>
              <a:off x="814" y="1317"/>
              <a:ext cx="381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[Control register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98" name="Rectangle 50"/>
            <p:cNvSpPr>
              <a:spLocks noChangeArrowheads="1"/>
            </p:cNvSpPr>
            <p:nvPr/>
          </p:nvSpPr>
          <p:spPr bwMode="auto">
            <a:xfrm>
              <a:off x="814" y="1370"/>
              <a:ext cx="451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address offset != 0]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99" name="Freeform 51"/>
            <p:cNvSpPr>
              <a:spLocks/>
            </p:cNvSpPr>
            <p:nvPr/>
          </p:nvSpPr>
          <p:spPr bwMode="auto">
            <a:xfrm>
              <a:off x="1147" y="1645"/>
              <a:ext cx="603" cy="1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03" y="0"/>
                </a:cxn>
                <a:cxn ang="0">
                  <a:pos x="603" y="140"/>
                </a:cxn>
                <a:cxn ang="0">
                  <a:pos x="0" y="14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03" h="140">
                  <a:moveTo>
                    <a:pt x="0" y="0"/>
                  </a:moveTo>
                  <a:lnTo>
                    <a:pt x="603" y="0"/>
                  </a:lnTo>
                  <a:lnTo>
                    <a:pt x="603" y="140"/>
                  </a:lnTo>
                  <a:lnTo>
                    <a:pt x="0" y="14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B2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0" name="Freeform 52"/>
            <p:cNvSpPr>
              <a:spLocks/>
            </p:cNvSpPr>
            <p:nvPr/>
          </p:nvSpPr>
          <p:spPr bwMode="auto">
            <a:xfrm>
              <a:off x="1676" y="1571"/>
              <a:ext cx="61" cy="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1" y="62"/>
                </a:cxn>
                <a:cxn ang="0">
                  <a:pos x="0" y="62"/>
                </a:cxn>
                <a:cxn ang="0">
                  <a:pos x="0" y="0"/>
                </a:cxn>
              </a:cxnLst>
              <a:rect l="0" t="0" r="r" b="b"/>
              <a:pathLst>
                <a:path w="61" h="62">
                  <a:moveTo>
                    <a:pt x="0" y="0"/>
                  </a:moveTo>
                  <a:lnTo>
                    <a:pt x="61" y="62"/>
                  </a:lnTo>
                  <a:lnTo>
                    <a:pt x="0" y="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0B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1" name="Freeform 53"/>
            <p:cNvSpPr>
              <a:spLocks/>
            </p:cNvSpPr>
            <p:nvPr/>
          </p:nvSpPr>
          <p:spPr bwMode="auto">
            <a:xfrm>
              <a:off x="1676" y="1571"/>
              <a:ext cx="61" cy="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1" y="62"/>
                </a:cxn>
                <a:cxn ang="0">
                  <a:pos x="0" y="62"/>
                </a:cxn>
                <a:cxn ang="0">
                  <a:pos x="0" y="0"/>
                </a:cxn>
              </a:cxnLst>
              <a:rect l="0" t="0" r="r" b="b"/>
              <a:pathLst>
                <a:path w="61" h="62">
                  <a:moveTo>
                    <a:pt x="0" y="0"/>
                  </a:moveTo>
                  <a:lnTo>
                    <a:pt x="61" y="62"/>
                  </a:lnTo>
                  <a:lnTo>
                    <a:pt x="0" y="62"/>
                  </a:lnTo>
                  <a:lnTo>
                    <a:pt x="0" y="0"/>
                  </a:lnTo>
                </a:path>
              </a:pathLst>
            </a:custGeom>
            <a:noFill/>
            <a:ln w="4">
              <a:solidFill>
                <a:srgbClr val="FFF0B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2" name="Freeform 54"/>
            <p:cNvSpPr>
              <a:spLocks/>
            </p:cNvSpPr>
            <p:nvPr/>
          </p:nvSpPr>
          <p:spPr bwMode="auto">
            <a:xfrm>
              <a:off x="1134" y="1571"/>
              <a:ext cx="603" cy="201"/>
            </a:xfrm>
            <a:custGeom>
              <a:avLst/>
              <a:gdLst/>
              <a:ahLst/>
              <a:cxnLst>
                <a:cxn ang="0">
                  <a:pos x="542" y="0"/>
                </a:cxn>
                <a:cxn ang="0">
                  <a:pos x="0" y="0"/>
                </a:cxn>
                <a:cxn ang="0">
                  <a:pos x="0" y="201"/>
                </a:cxn>
                <a:cxn ang="0">
                  <a:pos x="603" y="201"/>
                </a:cxn>
                <a:cxn ang="0">
                  <a:pos x="603" y="62"/>
                </a:cxn>
                <a:cxn ang="0">
                  <a:pos x="542" y="62"/>
                </a:cxn>
                <a:cxn ang="0">
                  <a:pos x="542" y="0"/>
                </a:cxn>
                <a:cxn ang="0">
                  <a:pos x="603" y="62"/>
                </a:cxn>
                <a:cxn ang="0">
                  <a:pos x="542" y="0"/>
                </a:cxn>
              </a:cxnLst>
              <a:rect l="0" t="0" r="r" b="b"/>
              <a:pathLst>
                <a:path w="603" h="201">
                  <a:moveTo>
                    <a:pt x="542" y="0"/>
                  </a:moveTo>
                  <a:lnTo>
                    <a:pt x="0" y="0"/>
                  </a:lnTo>
                  <a:lnTo>
                    <a:pt x="0" y="201"/>
                  </a:lnTo>
                  <a:lnTo>
                    <a:pt x="603" y="201"/>
                  </a:lnTo>
                  <a:lnTo>
                    <a:pt x="603" y="62"/>
                  </a:lnTo>
                  <a:lnTo>
                    <a:pt x="542" y="62"/>
                  </a:lnTo>
                  <a:lnTo>
                    <a:pt x="542" y="0"/>
                  </a:lnTo>
                  <a:lnTo>
                    <a:pt x="603" y="62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FF0B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3" name="Freeform 55"/>
            <p:cNvSpPr>
              <a:spLocks/>
            </p:cNvSpPr>
            <p:nvPr/>
          </p:nvSpPr>
          <p:spPr bwMode="auto">
            <a:xfrm>
              <a:off x="1134" y="1571"/>
              <a:ext cx="603" cy="201"/>
            </a:xfrm>
            <a:custGeom>
              <a:avLst/>
              <a:gdLst/>
              <a:ahLst/>
              <a:cxnLst>
                <a:cxn ang="0">
                  <a:pos x="542" y="0"/>
                </a:cxn>
                <a:cxn ang="0">
                  <a:pos x="0" y="0"/>
                </a:cxn>
                <a:cxn ang="0">
                  <a:pos x="0" y="201"/>
                </a:cxn>
                <a:cxn ang="0">
                  <a:pos x="603" y="201"/>
                </a:cxn>
                <a:cxn ang="0">
                  <a:pos x="603" y="62"/>
                </a:cxn>
                <a:cxn ang="0">
                  <a:pos x="542" y="62"/>
                </a:cxn>
                <a:cxn ang="0">
                  <a:pos x="542" y="0"/>
                </a:cxn>
                <a:cxn ang="0">
                  <a:pos x="603" y="62"/>
                </a:cxn>
                <a:cxn ang="0">
                  <a:pos x="542" y="0"/>
                </a:cxn>
              </a:cxnLst>
              <a:rect l="0" t="0" r="r" b="b"/>
              <a:pathLst>
                <a:path w="603" h="201">
                  <a:moveTo>
                    <a:pt x="542" y="0"/>
                  </a:moveTo>
                  <a:lnTo>
                    <a:pt x="0" y="0"/>
                  </a:lnTo>
                  <a:lnTo>
                    <a:pt x="0" y="201"/>
                  </a:lnTo>
                  <a:lnTo>
                    <a:pt x="603" y="201"/>
                  </a:lnTo>
                  <a:lnTo>
                    <a:pt x="603" y="62"/>
                  </a:lnTo>
                  <a:lnTo>
                    <a:pt x="542" y="62"/>
                  </a:lnTo>
                  <a:lnTo>
                    <a:pt x="542" y="0"/>
                  </a:lnTo>
                  <a:lnTo>
                    <a:pt x="603" y="62"/>
                  </a:lnTo>
                  <a:lnTo>
                    <a:pt x="542" y="0"/>
                  </a:lnTo>
                </a:path>
              </a:pathLst>
            </a:custGeom>
            <a:noFill/>
            <a:ln w="4">
              <a:solidFill>
                <a:srgbClr val="998D5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4" name="Rectangle 56"/>
            <p:cNvSpPr>
              <a:spLocks noChangeArrowheads="1"/>
            </p:cNvSpPr>
            <p:nvPr/>
          </p:nvSpPr>
          <p:spPr bwMode="auto">
            <a:xfrm>
              <a:off x="1147" y="1641"/>
              <a:ext cx="640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Wait for NIOS2HIBI interrupt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05" name="Rectangle 57"/>
            <p:cNvSpPr>
              <a:spLocks noChangeArrowheads="1"/>
            </p:cNvSpPr>
            <p:nvPr/>
          </p:nvSpPr>
          <p:spPr bwMode="auto">
            <a:xfrm>
              <a:off x="827" y="1235"/>
              <a:ext cx="123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loop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06" name="Freeform 58"/>
            <p:cNvSpPr>
              <a:spLocks/>
            </p:cNvSpPr>
            <p:nvPr/>
          </p:nvSpPr>
          <p:spPr bwMode="auto">
            <a:xfrm>
              <a:off x="1606" y="2421"/>
              <a:ext cx="948" cy="1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48" y="0"/>
                </a:cxn>
                <a:cxn ang="0">
                  <a:pos x="948" y="172"/>
                </a:cxn>
                <a:cxn ang="0">
                  <a:pos x="0" y="17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48" h="172">
                  <a:moveTo>
                    <a:pt x="0" y="0"/>
                  </a:moveTo>
                  <a:lnTo>
                    <a:pt x="948" y="0"/>
                  </a:lnTo>
                  <a:lnTo>
                    <a:pt x="948" y="172"/>
                  </a:lnTo>
                  <a:lnTo>
                    <a:pt x="0" y="17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B2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7" name="Freeform 59"/>
            <p:cNvSpPr>
              <a:spLocks/>
            </p:cNvSpPr>
            <p:nvPr/>
          </p:nvSpPr>
          <p:spPr bwMode="auto">
            <a:xfrm>
              <a:off x="2480" y="2347"/>
              <a:ext cx="61" cy="6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1" y="61"/>
                </a:cxn>
                <a:cxn ang="0">
                  <a:pos x="0" y="61"/>
                </a:cxn>
                <a:cxn ang="0">
                  <a:pos x="0" y="0"/>
                </a:cxn>
              </a:cxnLst>
              <a:rect l="0" t="0" r="r" b="b"/>
              <a:pathLst>
                <a:path w="61" h="61">
                  <a:moveTo>
                    <a:pt x="0" y="0"/>
                  </a:moveTo>
                  <a:lnTo>
                    <a:pt x="61" y="61"/>
                  </a:lnTo>
                  <a:lnTo>
                    <a:pt x="0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0B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8" name="Freeform 60"/>
            <p:cNvSpPr>
              <a:spLocks/>
            </p:cNvSpPr>
            <p:nvPr/>
          </p:nvSpPr>
          <p:spPr bwMode="auto">
            <a:xfrm>
              <a:off x="2480" y="2347"/>
              <a:ext cx="61" cy="6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1" y="61"/>
                </a:cxn>
                <a:cxn ang="0">
                  <a:pos x="0" y="61"/>
                </a:cxn>
                <a:cxn ang="0">
                  <a:pos x="0" y="0"/>
                </a:cxn>
              </a:cxnLst>
              <a:rect l="0" t="0" r="r" b="b"/>
              <a:pathLst>
                <a:path w="61" h="61">
                  <a:moveTo>
                    <a:pt x="0" y="0"/>
                  </a:moveTo>
                  <a:lnTo>
                    <a:pt x="61" y="61"/>
                  </a:lnTo>
                  <a:lnTo>
                    <a:pt x="0" y="61"/>
                  </a:lnTo>
                  <a:lnTo>
                    <a:pt x="0" y="0"/>
                  </a:lnTo>
                </a:path>
              </a:pathLst>
            </a:custGeom>
            <a:noFill/>
            <a:ln w="4">
              <a:solidFill>
                <a:srgbClr val="FFF0B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9" name="Freeform 61"/>
            <p:cNvSpPr>
              <a:spLocks/>
            </p:cNvSpPr>
            <p:nvPr/>
          </p:nvSpPr>
          <p:spPr bwMode="auto">
            <a:xfrm>
              <a:off x="1594" y="2347"/>
              <a:ext cx="947" cy="234"/>
            </a:xfrm>
            <a:custGeom>
              <a:avLst/>
              <a:gdLst/>
              <a:ahLst/>
              <a:cxnLst>
                <a:cxn ang="0">
                  <a:pos x="886" y="0"/>
                </a:cxn>
                <a:cxn ang="0">
                  <a:pos x="0" y="0"/>
                </a:cxn>
                <a:cxn ang="0">
                  <a:pos x="0" y="234"/>
                </a:cxn>
                <a:cxn ang="0">
                  <a:pos x="947" y="234"/>
                </a:cxn>
                <a:cxn ang="0">
                  <a:pos x="947" y="61"/>
                </a:cxn>
                <a:cxn ang="0">
                  <a:pos x="886" y="61"/>
                </a:cxn>
                <a:cxn ang="0">
                  <a:pos x="886" y="0"/>
                </a:cxn>
                <a:cxn ang="0">
                  <a:pos x="947" y="61"/>
                </a:cxn>
                <a:cxn ang="0">
                  <a:pos x="886" y="0"/>
                </a:cxn>
              </a:cxnLst>
              <a:rect l="0" t="0" r="r" b="b"/>
              <a:pathLst>
                <a:path w="947" h="234">
                  <a:moveTo>
                    <a:pt x="886" y="0"/>
                  </a:moveTo>
                  <a:lnTo>
                    <a:pt x="0" y="0"/>
                  </a:lnTo>
                  <a:lnTo>
                    <a:pt x="0" y="234"/>
                  </a:lnTo>
                  <a:lnTo>
                    <a:pt x="947" y="234"/>
                  </a:lnTo>
                  <a:lnTo>
                    <a:pt x="947" y="61"/>
                  </a:lnTo>
                  <a:lnTo>
                    <a:pt x="886" y="61"/>
                  </a:lnTo>
                  <a:lnTo>
                    <a:pt x="886" y="0"/>
                  </a:lnTo>
                  <a:lnTo>
                    <a:pt x="947" y="61"/>
                  </a:lnTo>
                  <a:lnTo>
                    <a:pt x="886" y="0"/>
                  </a:lnTo>
                  <a:close/>
                </a:path>
              </a:pathLst>
            </a:custGeom>
            <a:solidFill>
              <a:srgbClr val="FFF0B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0" name="Freeform 62"/>
            <p:cNvSpPr>
              <a:spLocks/>
            </p:cNvSpPr>
            <p:nvPr/>
          </p:nvSpPr>
          <p:spPr bwMode="auto">
            <a:xfrm>
              <a:off x="1594" y="2347"/>
              <a:ext cx="947" cy="234"/>
            </a:xfrm>
            <a:custGeom>
              <a:avLst/>
              <a:gdLst/>
              <a:ahLst/>
              <a:cxnLst>
                <a:cxn ang="0">
                  <a:pos x="886" y="0"/>
                </a:cxn>
                <a:cxn ang="0">
                  <a:pos x="0" y="0"/>
                </a:cxn>
                <a:cxn ang="0">
                  <a:pos x="0" y="234"/>
                </a:cxn>
                <a:cxn ang="0">
                  <a:pos x="947" y="234"/>
                </a:cxn>
                <a:cxn ang="0">
                  <a:pos x="947" y="61"/>
                </a:cxn>
                <a:cxn ang="0">
                  <a:pos x="886" y="61"/>
                </a:cxn>
                <a:cxn ang="0">
                  <a:pos x="886" y="0"/>
                </a:cxn>
                <a:cxn ang="0">
                  <a:pos x="947" y="61"/>
                </a:cxn>
                <a:cxn ang="0">
                  <a:pos x="886" y="0"/>
                </a:cxn>
              </a:cxnLst>
              <a:rect l="0" t="0" r="r" b="b"/>
              <a:pathLst>
                <a:path w="947" h="234">
                  <a:moveTo>
                    <a:pt x="886" y="0"/>
                  </a:moveTo>
                  <a:lnTo>
                    <a:pt x="0" y="0"/>
                  </a:lnTo>
                  <a:lnTo>
                    <a:pt x="0" y="234"/>
                  </a:lnTo>
                  <a:lnTo>
                    <a:pt x="947" y="234"/>
                  </a:lnTo>
                  <a:lnTo>
                    <a:pt x="947" y="61"/>
                  </a:lnTo>
                  <a:lnTo>
                    <a:pt x="886" y="61"/>
                  </a:lnTo>
                  <a:lnTo>
                    <a:pt x="886" y="0"/>
                  </a:lnTo>
                  <a:lnTo>
                    <a:pt x="947" y="61"/>
                  </a:lnTo>
                  <a:lnTo>
                    <a:pt x="886" y="0"/>
                  </a:lnTo>
                </a:path>
              </a:pathLst>
            </a:custGeom>
            <a:noFill/>
            <a:ln w="4">
              <a:solidFill>
                <a:srgbClr val="998D5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1" name="Rectangle 63"/>
            <p:cNvSpPr>
              <a:spLocks noChangeArrowheads="1"/>
            </p:cNvSpPr>
            <p:nvPr/>
          </p:nvSpPr>
          <p:spPr bwMode="auto">
            <a:xfrm>
              <a:off x="1606" y="2417"/>
              <a:ext cx="857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Configuration register HIBI address =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12" name="Rectangle 64"/>
            <p:cNvSpPr>
              <a:spLocks noChangeArrowheads="1"/>
            </p:cNvSpPr>
            <p:nvPr/>
          </p:nvSpPr>
          <p:spPr bwMode="auto">
            <a:xfrm>
              <a:off x="1606" y="2470"/>
              <a:ext cx="681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SDRAM base HIBI address +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13" name="Rectangle 65"/>
            <p:cNvSpPr>
              <a:spLocks noChangeArrowheads="1"/>
            </p:cNvSpPr>
            <p:nvPr/>
          </p:nvSpPr>
          <p:spPr bwMode="auto">
            <a:xfrm>
              <a:off x="1606" y="2519"/>
              <a:ext cx="693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control register address offset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14" name="Freeform 66"/>
            <p:cNvSpPr>
              <a:spLocks/>
            </p:cNvSpPr>
            <p:nvPr/>
          </p:nvSpPr>
          <p:spPr bwMode="auto">
            <a:xfrm>
              <a:off x="2783" y="2593"/>
              <a:ext cx="632" cy="4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32" y="0"/>
                </a:cxn>
                <a:cxn ang="0">
                  <a:pos x="632" y="427"/>
                </a:cxn>
                <a:cxn ang="0">
                  <a:pos x="0" y="42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32" h="427">
                  <a:moveTo>
                    <a:pt x="0" y="0"/>
                  </a:moveTo>
                  <a:lnTo>
                    <a:pt x="632" y="0"/>
                  </a:lnTo>
                  <a:lnTo>
                    <a:pt x="632" y="427"/>
                  </a:lnTo>
                  <a:lnTo>
                    <a:pt x="0" y="4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B2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5" name="Freeform 67"/>
            <p:cNvSpPr>
              <a:spLocks/>
            </p:cNvSpPr>
            <p:nvPr/>
          </p:nvSpPr>
          <p:spPr bwMode="auto">
            <a:xfrm>
              <a:off x="3341" y="2519"/>
              <a:ext cx="62" cy="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2" y="62"/>
                </a:cxn>
                <a:cxn ang="0">
                  <a:pos x="0" y="62"/>
                </a:cxn>
                <a:cxn ang="0">
                  <a:pos x="0" y="0"/>
                </a:cxn>
              </a:cxnLst>
              <a:rect l="0" t="0" r="r" b="b"/>
              <a:pathLst>
                <a:path w="62" h="62">
                  <a:moveTo>
                    <a:pt x="0" y="0"/>
                  </a:moveTo>
                  <a:lnTo>
                    <a:pt x="62" y="62"/>
                  </a:lnTo>
                  <a:lnTo>
                    <a:pt x="0" y="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0B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6" name="Freeform 68"/>
            <p:cNvSpPr>
              <a:spLocks/>
            </p:cNvSpPr>
            <p:nvPr/>
          </p:nvSpPr>
          <p:spPr bwMode="auto">
            <a:xfrm>
              <a:off x="3341" y="2519"/>
              <a:ext cx="62" cy="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2" y="62"/>
                </a:cxn>
                <a:cxn ang="0">
                  <a:pos x="0" y="62"/>
                </a:cxn>
                <a:cxn ang="0">
                  <a:pos x="0" y="0"/>
                </a:cxn>
              </a:cxnLst>
              <a:rect l="0" t="0" r="r" b="b"/>
              <a:pathLst>
                <a:path w="62" h="62">
                  <a:moveTo>
                    <a:pt x="0" y="0"/>
                  </a:moveTo>
                  <a:lnTo>
                    <a:pt x="62" y="62"/>
                  </a:lnTo>
                  <a:lnTo>
                    <a:pt x="0" y="62"/>
                  </a:lnTo>
                  <a:lnTo>
                    <a:pt x="0" y="0"/>
                  </a:lnTo>
                </a:path>
              </a:pathLst>
            </a:custGeom>
            <a:noFill/>
            <a:ln w="4">
              <a:solidFill>
                <a:srgbClr val="FFF0B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7" name="Freeform 69"/>
            <p:cNvSpPr>
              <a:spLocks/>
            </p:cNvSpPr>
            <p:nvPr/>
          </p:nvSpPr>
          <p:spPr bwMode="auto">
            <a:xfrm>
              <a:off x="2771" y="2519"/>
              <a:ext cx="632" cy="488"/>
            </a:xfrm>
            <a:custGeom>
              <a:avLst/>
              <a:gdLst/>
              <a:ahLst/>
              <a:cxnLst>
                <a:cxn ang="0">
                  <a:pos x="570" y="0"/>
                </a:cxn>
                <a:cxn ang="0">
                  <a:pos x="0" y="0"/>
                </a:cxn>
                <a:cxn ang="0">
                  <a:pos x="0" y="488"/>
                </a:cxn>
                <a:cxn ang="0">
                  <a:pos x="632" y="488"/>
                </a:cxn>
                <a:cxn ang="0">
                  <a:pos x="632" y="62"/>
                </a:cxn>
                <a:cxn ang="0">
                  <a:pos x="570" y="62"/>
                </a:cxn>
                <a:cxn ang="0">
                  <a:pos x="570" y="0"/>
                </a:cxn>
                <a:cxn ang="0">
                  <a:pos x="632" y="62"/>
                </a:cxn>
                <a:cxn ang="0">
                  <a:pos x="570" y="0"/>
                </a:cxn>
              </a:cxnLst>
              <a:rect l="0" t="0" r="r" b="b"/>
              <a:pathLst>
                <a:path w="632" h="488">
                  <a:moveTo>
                    <a:pt x="570" y="0"/>
                  </a:moveTo>
                  <a:lnTo>
                    <a:pt x="0" y="0"/>
                  </a:lnTo>
                  <a:lnTo>
                    <a:pt x="0" y="488"/>
                  </a:lnTo>
                  <a:lnTo>
                    <a:pt x="632" y="488"/>
                  </a:lnTo>
                  <a:lnTo>
                    <a:pt x="632" y="62"/>
                  </a:lnTo>
                  <a:lnTo>
                    <a:pt x="570" y="62"/>
                  </a:lnTo>
                  <a:lnTo>
                    <a:pt x="570" y="0"/>
                  </a:lnTo>
                  <a:lnTo>
                    <a:pt x="632" y="62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rgbClr val="FFF0B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8" name="Freeform 70"/>
            <p:cNvSpPr>
              <a:spLocks/>
            </p:cNvSpPr>
            <p:nvPr/>
          </p:nvSpPr>
          <p:spPr bwMode="auto">
            <a:xfrm>
              <a:off x="2771" y="2519"/>
              <a:ext cx="632" cy="488"/>
            </a:xfrm>
            <a:custGeom>
              <a:avLst/>
              <a:gdLst/>
              <a:ahLst/>
              <a:cxnLst>
                <a:cxn ang="0">
                  <a:pos x="570" y="0"/>
                </a:cxn>
                <a:cxn ang="0">
                  <a:pos x="0" y="0"/>
                </a:cxn>
                <a:cxn ang="0">
                  <a:pos x="0" y="488"/>
                </a:cxn>
                <a:cxn ang="0">
                  <a:pos x="632" y="488"/>
                </a:cxn>
                <a:cxn ang="0">
                  <a:pos x="632" y="62"/>
                </a:cxn>
                <a:cxn ang="0">
                  <a:pos x="570" y="62"/>
                </a:cxn>
                <a:cxn ang="0">
                  <a:pos x="570" y="0"/>
                </a:cxn>
                <a:cxn ang="0">
                  <a:pos x="632" y="62"/>
                </a:cxn>
                <a:cxn ang="0">
                  <a:pos x="570" y="0"/>
                </a:cxn>
              </a:cxnLst>
              <a:rect l="0" t="0" r="r" b="b"/>
              <a:pathLst>
                <a:path w="632" h="488">
                  <a:moveTo>
                    <a:pt x="570" y="0"/>
                  </a:moveTo>
                  <a:lnTo>
                    <a:pt x="0" y="0"/>
                  </a:lnTo>
                  <a:lnTo>
                    <a:pt x="0" y="488"/>
                  </a:lnTo>
                  <a:lnTo>
                    <a:pt x="632" y="488"/>
                  </a:lnTo>
                  <a:lnTo>
                    <a:pt x="632" y="62"/>
                  </a:lnTo>
                  <a:lnTo>
                    <a:pt x="570" y="62"/>
                  </a:lnTo>
                  <a:lnTo>
                    <a:pt x="570" y="0"/>
                  </a:lnTo>
                  <a:lnTo>
                    <a:pt x="632" y="62"/>
                  </a:lnTo>
                  <a:lnTo>
                    <a:pt x="570" y="0"/>
                  </a:lnTo>
                </a:path>
              </a:pathLst>
            </a:custGeom>
            <a:noFill/>
            <a:ln w="4">
              <a:solidFill>
                <a:srgbClr val="998D5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9" name="Rectangle 71"/>
            <p:cNvSpPr>
              <a:spLocks noChangeArrowheads="1"/>
            </p:cNvSpPr>
            <p:nvPr/>
          </p:nvSpPr>
          <p:spPr bwMode="auto">
            <a:xfrm>
              <a:off x="2783" y="2589"/>
              <a:ext cx="488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Configuration words: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20" name="Rectangle 72"/>
            <p:cNvSpPr>
              <a:spLocks noChangeArrowheads="1"/>
            </p:cNvSpPr>
            <p:nvPr/>
          </p:nvSpPr>
          <p:spPr bwMode="auto">
            <a:xfrm>
              <a:off x="2783" y="2691"/>
              <a:ext cx="562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- SDRAM target address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21" name="Rectangle 73"/>
            <p:cNvSpPr>
              <a:spLocks noChangeArrowheads="1"/>
            </p:cNvSpPr>
            <p:nvPr/>
          </p:nvSpPr>
          <p:spPr bwMode="auto">
            <a:xfrm>
              <a:off x="2783" y="2745"/>
              <a:ext cx="304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- Word count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22" name="Rectangle 74"/>
            <p:cNvSpPr>
              <a:spLocks noChangeArrowheads="1"/>
            </p:cNvSpPr>
            <p:nvPr/>
          </p:nvSpPr>
          <p:spPr bwMode="auto">
            <a:xfrm>
              <a:off x="2783" y="2798"/>
              <a:ext cx="484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- rowCountAndStride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23" name="Freeform 75"/>
            <p:cNvSpPr>
              <a:spLocks/>
            </p:cNvSpPr>
            <p:nvPr/>
          </p:nvSpPr>
          <p:spPr bwMode="auto">
            <a:xfrm>
              <a:off x="2710" y="1694"/>
              <a:ext cx="28" cy="33"/>
            </a:xfrm>
            <a:custGeom>
              <a:avLst/>
              <a:gdLst/>
              <a:ahLst/>
              <a:cxnLst>
                <a:cxn ang="0">
                  <a:pos x="28" y="33"/>
                </a:cxn>
                <a:cxn ang="0">
                  <a:pos x="0" y="17"/>
                </a:cxn>
                <a:cxn ang="0">
                  <a:pos x="28" y="0"/>
                </a:cxn>
              </a:cxnLst>
              <a:rect l="0" t="0" r="r" b="b"/>
              <a:pathLst>
                <a:path w="28" h="33">
                  <a:moveTo>
                    <a:pt x="28" y="33"/>
                  </a:moveTo>
                  <a:lnTo>
                    <a:pt x="0" y="17"/>
                  </a:lnTo>
                  <a:lnTo>
                    <a:pt x="28" y="0"/>
                  </a:lnTo>
                </a:path>
              </a:pathLst>
            </a:custGeom>
            <a:noFill/>
            <a:ln w="4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4" name="Line 76"/>
            <p:cNvSpPr>
              <a:spLocks noChangeShapeType="1"/>
            </p:cNvSpPr>
            <p:nvPr/>
          </p:nvSpPr>
          <p:spPr bwMode="auto">
            <a:xfrm>
              <a:off x="2710" y="1711"/>
              <a:ext cx="1431" cy="1"/>
            </a:xfrm>
            <a:prstGeom prst="line">
              <a:avLst/>
            </a:prstGeom>
            <a:noFill/>
            <a:ln w="4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5" name="Rectangle 77"/>
            <p:cNvSpPr>
              <a:spLocks noChangeArrowheads="1"/>
            </p:cNvSpPr>
            <p:nvPr/>
          </p:nvSpPr>
          <p:spPr bwMode="auto">
            <a:xfrm>
              <a:off x="3144" y="1645"/>
              <a:ext cx="706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Control register address offset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26" name="Rectangle 78"/>
            <p:cNvSpPr>
              <a:spLocks noChangeArrowheads="1"/>
            </p:cNvSpPr>
            <p:nvPr/>
          </p:nvSpPr>
          <p:spPr bwMode="auto">
            <a:xfrm>
              <a:off x="3091" y="1645"/>
              <a:ext cx="74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6: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27" name="Freeform 79"/>
            <p:cNvSpPr>
              <a:spLocks/>
            </p:cNvSpPr>
            <p:nvPr/>
          </p:nvSpPr>
          <p:spPr bwMode="auto">
            <a:xfrm>
              <a:off x="1331" y="1050"/>
              <a:ext cx="29" cy="33"/>
            </a:xfrm>
            <a:custGeom>
              <a:avLst/>
              <a:gdLst/>
              <a:ahLst/>
              <a:cxnLst>
                <a:cxn ang="0">
                  <a:pos x="29" y="33"/>
                </a:cxn>
                <a:cxn ang="0">
                  <a:pos x="0" y="17"/>
                </a:cxn>
                <a:cxn ang="0">
                  <a:pos x="29" y="0"/>
                </a:cxn>
              </a:cxnLst>
              <a:rect l="0" t="0" r="r" b="b"/>
              <a:pathLst>
                <a:path w="29" h="33">
                  <a:moveTo>
                    <a:pt x="29" y="33"/>
                  </a:moveTo>
                  <a:lnTo>
                    <a:pt x="0" y="17"/>
                  </a:lnTo>
                  <a:lnTo>
                    <a:pt x="29" y="0"/>
                  </a:lnTo>
                </a:path>
              </a:pathLst>
            </a:custGeom>
            <a:noFill/>
            <a:ln w="4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8" name="Line 80"/>
            <p:cNvSpPr>
              <a:spLocks noChangeShapeType="1"/>
            </p:cNvSpPr>
            <p:nvPr/>
          </p:nvSpPr>
          <p:spPr bwMode="auto">
            <a:xfrm>
              <a:off x="1331" y="1067"/>
              <a:ext cx="1338" cy="1"/>
            </a:xfrm>
            <a:prstGeom prst="line">
              <a:avLst/>
            </a:prstGeom>
            <a:noFill/>
            <a:ln w="4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9" name="Rectangle 81"/>
            <p:cNvSpPr>
              <a:spLocks noChangeArrowheads="1"/>
            </p:cNvSpPr>
            <p:nvPr/>
          </p:nvSpPr>
          <p:spPr bwMode="auto">
            <a:xfrm>
              <a:off x="1967" y="1001"/>
              <a:ext cx="152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return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30" name="Rectangle 82"/>
            <p:cNvSpPr>
              <a:spLocks noChangeArrowheads="1"/>
            </p:cNvSpPr>
            <p:nvPr/>
          </p:nvSpPr>
          <p:spPr bwMode="auto">
            <a:xfrm>
              <a:off x="1914" y="1001"/>
              <a:ext cx="74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31" name="Freeform 83"/>
            <p:cNvSpPr>
              <a:spLocks/>
            </p:cNvSpPr>
            <p:nvPr/>
          </p:nvSpPr>
          <p:spPr bwMode="auto">
            <a:xfrm>
              <a:off x="1331" y="1457"/>
              <a:ext cx="29" cy="32"/>
            </a:xfrm>
            <a:custGeom>
              <a:avLst/>
              <a:gdLst/>
              <a:ahLst/>
              <a:cxnLst>
                <a:cxn ang="0">
                  <a:pos x="29" y="32"/>
                </a:cxn>
                <a:cxn ang="0">
                  <a:pos x="0" y="16"/>
                </a:cxn>
                <a:cxn ang="0">
                  <a:pos x="29" y="0"/>
                </a:cxn>
              </a:cxnLst>
              <a:rect l="0" t="0" r="r" b="b"/>
              <a:pathLst>
                <a:path w="29" h="32">
                  <a:moveTo>
                    <a:pt x="29" y="32"/>
                  </a:moveTo>
                  <a:lnTo>
                    <a:pt x="0" y="16"/>
                  </a:lnTo>
                  <a:lnTo>
                    <a:pt x="29" y="0"/>
                  </a:lnTo>
                </a:path>
              </a:pathLst>
            </a:custGeom>
            <a:noFill/>
            <a:ln w="4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2" name="Line 84"/>
            <p:cNvSpPr>
              <a:spLocks noChangeShapeType="1"/>
            </p:cNvSpPr>
            <p:nvPr/>
          </p:nvSpPr>
          <p:spPr bwMode="auto">
            <a:xfrm>
              <a:off x="1331" y="1473"/>
              <a:ext cx="1338" cy="1"/>
            </a:xfrm>
            <a:prstGeom prst="line">
              <a:avLst/>
            </a:prstGeom>
            <a:noFill/>
            <a:ln w="4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3" name="Rectangle 85"/>
            <p:cNvSpPr>
              <a:spLocks noChangeArrowheads="1"/>
            </p:cNvSpPr>
            <p:nvPr/>
          </p:nvSpPr>
          <p:spPr bwMode="auto">
            <a:xfrm>
              <a:off x="1967" y="1407"/>
              <a:ext cx="152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return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34" name="Rectangle 86"/>
            <p:cNvSpPr>
              <a:spLocks noChangeArrowheads="1"/>
            </p:cNvSpPr>
            <p:nvPr/>
          </p:nvSpPr>
          <p:spPr bwMode="auto">
            <a:xfrm>
              <a:off x="1914" y="1407"/>
              <a:ext cx="74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4: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35" name="Freeform 87"/>
            <p:cNvSpPr>
              <a:spLocks/>
            </p:cNvSpPr>
            <p:nvPr/>
          </p:nvSpPr>
          <p:spPr bwMode="auto">
            <a:xfrm>
              <a:off x="4112" y="1559"/>
              <a:ext cx="29" cy="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" y="16"/>
                </a:cxn>
                <a:cxn ang="0">
                  <a:pos x="0" y="33"/>
                </a:cxn>
              </a:cxnLst>
              <a:rect l="0" t="0" r="r" b="b"/>
              <a:pathLst>
                <a:path w="29" h="33">
                  <a:moveTo>
                    <a:pt x="0" y="0"/>
                  </a:moveTo>
                  <a:lnTo>
                    <a:pt x="29" y="16"/>
                  </a:lnTo>
                  <a:lnTo>
                    <a:pt x="0" y="33"/>
                  </a:lnTo>
                </a:path>
              </a:pathLst>
            </a:custGeom>
            <a:noFill/>
            <a:ln w="4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6" name="Line 88"/>
            <p:cNvSpPr>
              <a:spLocks noChangeShapeType="1"/>
            </p:cNvSpPr>
            <p:nvPr/>
          </p:nvSpPr>
          <p:spPr bwMode="auto">
            <a:xfrm flipH="1">
              <a:off x="2710" y="1575"/>
              <a:ext cx="1431" cy="1"/>
            </a:xfrm>
            <a:prstGeom prst="line">
              <a:avLst/>
            </a:prstGeom>
            <a:noFill/>
            <a:ln w="4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7" name="Rectangle 89"/>
            <p:cNvSpPr>
              <a:spLocks noChangeArrowheads="1"/>
            </p:cNvSpPr>
            <p:nvPr/>
          </p:nvSpPr>
          <p:spPr bwMode="auto">
            <a:xfrm>
              <a:off x="2911" y="1461"/>
              <a:ext cx="1136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Send configured HIBI channel address of NIOS II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38" name="Rectangle 90"/>
            <p:cNvSpPr>
              <a:spLocks noChangeArrowheads="1"/>
            </p:cNvSpPr>
            <p:nvPr/>
          </p:nvSpPr>
          <p:spPr bwMode="auto">
            <a:xfrm>
              <a:off x="2911" y="1514"/>
              <a:ext cx="1243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to SDRAM controller write permission request address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39" name="Rectangle 91"/>
            <p:cNvSpPr>
              <a:spLocks noChangeArrowheads="1"/>
            </p:cNvSpPr>
            <p:nvPr/>
          </p:nvSpPr>
          <p:spPr bwMode="auto">
            <a:xfrm>
              <a:off x="2857" y="1461"/>
              <a:ext cx="74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5: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40" name="Freeform 92"/>
            <p:cNvSpPr>
              <a:spLocks/>
            </p:cNvSpPr>
            <p:nvPr/>
          </p:nvSpPr>
          <p:spPr bwMode="auto">
            <a:xfrm>
              <a:off x="1331" y="1867"/>
              <a:ext cx="29" cy="33"/>
            </a:xfrm>
            <a:custGeom>
              <a:avLst/>
              <a:gdLst/>
              <a:ahLst/>
              <a:cxnLst>
                <a:cxn ang="0">
                  <a:pos x="29" y="33"/>
                </a:cxn>
                <a:cxn ang="0">
                  <a:pos x="0" y="16"/>
                </a:cxn>
                <a:cxn ang="0">
                  <a:pos x="29" y="0"/>
                </a:cxn>
              </a:cxnLst>
              <a:rect l="0" t="0" r="r" b="b"/>
              <a:pathLst>
                <a:path w="29" h="33">
                  <a:moveTo>
                    <a:pt x="29" y="33"/>
                  </a:moveTo>
                  <a:lnTo>
                    <a:pt x="0" y="16"/>
                  </a:lnTo>
                  <a:lnTo>
                    <a:pt x="29" y="0"/>
                  </a:lnTo>
                </a:path>
              </a:pathLst>
            </a:custGeom>
            <a:noFill/>
            <a:ln w="4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1" name="Line 93"/>
            <p:cNvSpPr>
              <a:spLocks noChangeShapeType="1"/>
            </p:cNvSpPr>
            <p:nvPr/>
          </p:nvSpPr>
          <p:spPr bwMode="auto">
            <a:xfrm>
              <a:off x="1331" y="1883"/>
              <a:ext cx="1338" cy="1"/>
            </a:xfrm>
            <a:prstGeom prst="line">
              <a:avLst/>
            </a:prstGeom>
            <a:noFill/>
            <a:ln w="4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2" name="Rectangle 94"/>
            <p:cNvSpPr>
              <a:spLocks noChangeArrowheads="1"/>
            </p:cNvSpPr>
            <p:nvPr/>
          </p:nvSpPr>
          <p:spPr bwMode="auto">
            <a:xfrm>
              <a:off x="1840" y="1818"/>
              <a:ext cx="459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NIOS2HIBI interrupt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43" name="Rectangle 95"/>
            <p:cNvSpPr>
              <a:spLocks noChangeArrowheads="1"/>
            </p:cNvSpPr>
            <p:nvPr/>
          </p:nvSpPr>
          <p:spPr bwMode="auto">
            <a:xfrm>
              <a:off x="1787" y="1818"/>
              <a:ext cx="74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7: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44" name="Freeform 96"/>
            <p:cNvSpPr>
              <a:spLocks/>
            </p:cNvSpPr>
            <p:nvPr/>
          </p:nvSpPr>
          <p:spPr bwMode="auto">
            <a:xfrm>
              <a:off x="1331" y="3106"/>
              <a:ext cx="29" cy="33"/>
            </a:xfrm>
            <a:custGeom>
              <a:avLst/>
              <a:gdLst/>
              <a:ahLst/>
              <a:cxnLst>
                <a:cxn ang="0">
                  <a:pos x="29" y="33"/>
                </a:cxn>
                <a:cxn ang="0">
                  <a:pos x="0" y="16"/>
                </a:cxn>
                <a:cxn ang="0">
                  <a:pos x="29" y="0"/>
                </a:cxn>
              </a:cxnLst>
              <a:rect l="0" t="0" r="r" b="b"/>
              <a:pathLst>
                <a:path w="29" h="33">
                  <a:moveTo>
                    <a:pt x="29" y="33"/>
                  </a:moveTo>
                  <a:lnTo>
                    <a:pt x="0" y="16"/>
                  </a:lnTo>
                  <a:lnTo>
                    <a:pt x="29" y="0"/>
                  </a:lnTo>
                </a:path>
              </a:pathLst>
            </a:custGeom>
            <a:noFill/>
            <a:ln w="4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5" name="Line 97"/>
            <p:cNvSpPr>
              <a:spLocks noChangeShapeType="1"/>
            </p:cNvSpPr>
            <p:nvPr/>
          </p:nvSpPr>
          <p:spPr bwMode="auto">
            <a:xfrm>
              <a:off x="1331" y="3122"/>
              <a:ext cx="1338" cy="1"/>
            </a:xfrm>
            <a:prstGeom prst="line">
              <a:avLst/>
            </a:prstGeom>
            <a:noFill/>
            <a:ln w="4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6" name="Rectangle 98"/>
            <p:cNvSpPr>
              <a:spLocks noChangeArrowheads="1"/>
            </p:cNvSpPr>
            <p:nvPr/>
          </p:nvSpPr>
          <p:spPr bwMode="auto">
            <a:xfrm>
              <a:off x="1979" y="3057"/>
              <a:ext cx="152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return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47" name="Rectangle 99"/>
            <p:cNvSpPr>
              <a:spLocks noChangeArrowheads="1"/>
            </p:cNvSpPr>
            <p:nvPr/>
          </p:nvSpPr>
          <p:spPr bwMode="auto">
            <a:xfrm>
              <a:off x="1901" y="3057"/>
              <a:ext cx="103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10: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48" name="Freeform 100"/>
            <p:cNvSpPr>
              <a:spLocks/>
            </p:cNvSpPr>
            <p:nvPr/>
          </p:nvSpPr>
          <p:spPr bwMode="auto">
            <a:xfrm>
              <a:off x="4112" y="3221"/>
              <a:ext cx="29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" y="16"/>
                </a:cxn>
                <a:cxn ang="0">
                  <a:pos x="0" y="32"/>
                </a:cxn>
                <a:cxn ang="0">
                  <a:pos x="0" y="0"/>
                </a:cxn>
              </a:cxnLst>
              <a:rect l="0" t="0" r="r" b="b"/>
              <a:pathLst>
                <a:path w="29" h="32">
                  <a:moveTo>
                    <a:pt x="0" y="0"/>
                  </a:moveTo>
                  <a:lnTo>
                    <a:pt x="29" y="16"/>
                  </a:lnTo>
                  <a:lnTo>
                    <a:pt x="0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9" name="Freeform 101"/>
            <p:cNvSpPr>
              <a:spLocks/>
            </p:cNvSpPr>
            <p:nvPr/>
          </p:nvSpPr>
          <p:spPr bwMode="auto">
            <a:xfrm>
              <a:off x="4112" y="3221"/>
              <a:ext cx="29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" y="16"/>
                </a:cxn>
                <a:cxn ang="0">
                  <a:pos x="0" y="32"/>
                </a:cxn>
                <a:cxn ang="0">
                  <a:pos x="0" y="0"/>
                </a:cxn>
              </a:cxnLst>
              <a:rect l="0" t="0" r="r" b="b"/>
              <a:pathLst>
                <a:path w="29" h="32">
                  <a:moveTo>
                    <a:pt x="0" y="0"/>
                  </a:moveTo>
                  <a:lnTo>
                    <a:pt x="29" y="16"/>
                  </a:lnTo>
                  <a:lnTo>
                    <a:pt x="0" y="32"/>
                  </a:lnTo>
                  <a:lnTo>
                    <a:pt x="0" y="0"/>
                  </a:lnTo>
                </a:path>
              </a:pathLst>
            </a:custGeom>
            <a:noFill/>
            <a:ln w="4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0" name="Line 102"/>
            <p:cNvSpPr>
              <a:spLocks noChangeShapeType="1"/>
            </p:cNvSpPr>
            <p:nvPr/>
          </p:nvSpPr>
          <p:spPr bwMode="auto">
            <a:xfrm flipH="1">
              <a:off x="2710" y="3237"/>
              <a:ext cx="1431" cy="1"/>
            </a:xfrm>
            <a:prstGeom prst="line">
              <a:avLst/>
            </a:prstGeom>
            <a:noFill/>
            <a:ln w="4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1" name="Rectangle 103"/>
            <p:cNvSpPr>
              <a:spLocks noChangeArrowheads="1"/>
            </p:cNvSpPr>
            <p:nvPr/>
          </p:nvSpPr>
          <p:spPr bwMode="auto">
            <a:xfrm>
              <a:off x="3021" y="3122"/>
              <a:ext cx="845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Send configuration words to SDRAM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52" name="Rectangle 104"/>
            <p:cNvSpPr>
              <a:spLocks noChangeArrowheads="1"/>
            </p:cNvSpPr>
            <p:nvPr/>
          </p:nvSpPr>
          <p:spPr bwMode="auto">
            <a:xfrm>
              <a:off x="3021" y="3176"/>
              <a:ext cx="1025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controller configuration register HIBI address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53" name="Rectangle 105"/>
            <p:cNvSpPr>
              <a:spLocks noChangeArrowheads="1"/>
            </p:cNvSpPr>
            <p:nvPr/>
          </p:nvSpPr>
          <p:spPr bwMode="auto">
            <a:xfrm>
              <a:off x="2943" y="3122"/>
              <a:ext cx="103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11: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54" name="Freeform 106"/>
            <p:cNvSpPr>
              <a:spLocks/>
            </p:cNvSpPr>
            <p:nvPr/>
          </p:nvSpPr>
          <p:spPr bwMode="auto">
            <a:xfrm>
              <a:off x="1331" y="3536"/>
              <a:ext cx="29" cy="33"/>
            </a:xfrm>
            <a:custGeom>
              <a:avLst/>
              <a:gdLst/>
              <a:ahLst/>
              <a:cxnLst>
                <a:cxn ang="0">
                  <a:pos x="29" y="33"/>
                </a:cxn>
                <a:cxn ang="0">
                  <a:pos x="0" y="17"/>
                </a:cxn>
                <a:cxn ang="0">
                  <a:pos x="29" y="0"/>
                </a:cxn>
              </a:cxnLst>
              <a:rect l="0" t="0" r="r" b="b"/>
              <a:pathLst>
                <a:path w="29" h="33">
                  <a:moveTo>
                    <a:pt x="29" y="33"/>
                  </a:moveTo>
                  <a:lnTo>
                    <a:pt x="0" y="17"/>
                  </a:lnTo>
                  <a:lnTo>
                    <a:pt x="29" y="0"/>
                  </a:lnTo>
                </a:path>
              </a:pathLst>
            </a:custGeom>
            <a:noFill/>
            <a:ln w="4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5" name="Line 107"/>
            <p:cNvSpPr>
              <a:spLocks noChangeShapeType="1"/>
            </p:cNvSpPr>
            <p:nvPr/>
          </p:nvSpPr>
          <p:spPr bwMode="auto">
            <a:xfrm>
              <a:off x="1331" y="3553"/>
              <a:ext cx="1338" cy="1"/>
            </a:xfrm>
            <a:prstGeom prst="line">
              <a:avLst/>
            </a:prstGeom>
            <a:noFill/>
            <a:ln w="4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6" name="Rectangle 108"/>
            <p:cNvSpPr>
              <a:spLocks noChangeArrowheads="1"/>
            </p:cNvSpPr>
            <p:nvPr/>
          </p:nvSpPr>
          <p:spPr bwMode="auto">
            <a:xfrm>
              <a:off x="1979" y="3487"/>
              <a:ext cx="152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return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57" name="Rectangle 109"/>
            <p:cNvSpPr>
              <a:spLocks noChangeArrowheads="1"/>
            </p:cNvSpPr>
            <p:nvPr/>
          </p:nvSpPr>
          <p:spPr bwMode="auto">
            <a:xfrm>
              <a:off x="1901" y="3487"/>
              <a:ext cx="103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13: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58" name="Freeform 110"/>
            <p:cNvSpPr>
              <a:spLocks/>
            </p:cNvSpPr>
            <p:nvPr/>
          </p:nvSpPr>
          <p:spPr bwMode="auto">
            <a:xfrm>
              <a:off x="1331" y="3824"/>
              <a:ext cx="29" cy="32"/>
            </a:xfrm>
            <a:custGeom>
              <a:avLst/>
              <a:gdLst/>
              <a:ahLst/>
              <a:cxnLst>
                <a:cxn ang="0">
                  <a:pos x="29" y="32"/>
                </a:cxn>
                <a:cxn ang="0">
                  <a:pos x="0" y="16"/>
                </a:cxn>
                <a:cxn ang="0">
                  <a:pos x="29" y="0"/>
                </a:cxn>
                <a:cxn ang="0">
                  <a:pos x="29" y="32"/>
                </a:cxn>
              </a:cxnLst>
              <a:rect l="0" t="0" r="r" b="b"/>
              <a:pathLst>
                <a:path w="29" h="32">
                  <a:moveTo>
                    <a:pt x="29" y="32"/>
                  </a:moveTo>
                  <a:lnTo>
                    <a:pt x="0" y="16"/>
                  </a:lnTo>
                  <a:lnTo>
                    <a:pt x="29" y="0"/>
                  </a:lnTo>
                  <a:lnTo>
                    <a:pt x="29" y="32"/>
                  </a:lnTo>
                  <a:close/>
                </a:path>
              </a:pathLst>
            </a:custGeom>
            <a:solidFill>
              <a:srgbClr val="4242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9" name="Freeform 111"/>
            <p:cNvSpPr>
              <a:spLocks/>
            </p:cNvSpPr>
            <p:nvPr/>
          </p:nvSpPr>
          <p:spPr bwMode="auto">
            <a:xfrm>
              <a:off x="1331" y="3824"/>
              <a:ext cx="29" cy="32"/>
            </a:xfrm>
            <a:custGeom>
              <a:avLst/>
              <a:gdLst/>
              <a:ahLst/>
              <a:cxnLst>
                <a:cxn ang="0">
                  <a:pos x="29" y="32"/>
                </a:cxn>
                <a:cxn ang="0">
                  <a:pos x="0" y="16"/>
                </a:cxn>
                <a:cxn ang="0">
                  <a:pos x="29" y="0"/>
                </a:cxn>
                <a:cxn ang="0">
                  <a:pos x="29" y="32"/>
                </a:cxn>
              </a:cxnLst>
              <a:rect l="0" t="0" r="r" b="b"/>
              <a:pathLst>
                <a:path w="29" h="32">
                  <a:moveTo>
                    <a:pt x="29" y="32"/>
                  </a:moveTo>
                  <a:lnTo>
                    <a:pt x="0" y="16"/>
                  </a:lnTo>
                  <a:lnTo>
                    <a:pt x="29" y="0"/>
                  </a:lnTo>
                  <a:lnTo>
                    <a:pt x="29" y="32"/>
                  </a:lnTo>
                </a:path>
              </a:pathLst>
            </a:custGeom>
            <a:noFill/>
            <a:ln w="4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0" name="Line 112"/>
            <p:cNvSpPr>
              <a:spLocks noChangeShapeType="1"/>
            </p:cNvSpPr>
            <p:nvPr/>
          </p:nvSpPr>
          <p:spPr bwMode="auto">
            <a:xfrm>
              <a:off x="1331" y="3840"/>
              <a:ext cx="1338" cy="1"/>
            </a:xfrm>
            <a:prstGeom prst="line">
              <a:avLst/>
            </a:prstGeom>
            <a:noFill/>
            <a:ln w="4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1" name="Rectangle 113"/>
            <p:cNvSpPr>
              <a:spLocks noChangeArrowheads="1"/>
            </p:cNvSpPr>
            <p:nvPr/>
          </p:nvSpPr>
          <p:spPr bwMode="auto">
            <a:xfrm>
              <a:off x="1639" y="3775"/>
              <a:ext cx="923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NIOS2HIBI interrupts when write is done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62" name="Rectangle 114"/>
            <p:cNvSpPr>
              <a:spLocks noChangeArrowheads="1"/>
            </p:cNvSpPr>
            <p:nvPr/>
          </p:nvSpPr>
          <p:spPr bwMode="auto">
            <a:xfrm>
              <a:off x="1561" y="3775"/>
              <a:ext cx="103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15: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63" name="Freeform 115"/>
            <p:cNvSpPr>
              <a:spLocks/>
            </p:cNvSpPr>
            <p:nvPr/>
          </p:nvSpPr>
          <p:spPr bwMode="auto">
            <a:xfrm>
              <a:off x="4112" y="3647"/>
              <a:ext cx="29" cy="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" y="17"/>
                </a:cxn>
                <a:cxn ang="0">
                  <a:pos x="0" y="33"/>
                </a:cxn>
                <a:cxn ang="0">
                  <a:pos x="0" y="0"/>
                </a:cxn>
              </a:cxnLst>
              <a:rect l="0" t="0" r="r" b="b"/>
              <a:pathLst>
                <a:path w="29" h="33">
                  <a:moveTo>
                    <a:pt x="0" y="0"/>
                  </a:moveTo>
                  <a:lnTo>
                    <a:pt x="29" y="17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4" name="Freeform 116"/>
            <p:cNvSpPr>
              <a:spLocks/>
            </p:cNvSpPr>
            <p:nvPr/>
          </p:nvSpPr>
          <p:spPr bwMode="auto">
            <a:xfrm>
              <a:off x="4112" y="3647"/>
              <a:ext cx="29" cy="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" y="17"/>
                </a:cxn>
                <a:cxn ang="0">
                  <a:pos x="0" y="33"/>
                </a:cxn>
                <a:cxn ang="0">
                  <a:pos x="0" y="0"/>
                </a:cxn>
              </a:cxnLst>
              <a:rect l="0" t="0" r="r" b="b"/>
              <a:pathLst>
                <a:path w="29" h="33">
                  <a:moveTo>
                    <a:pt x="0" y="0"/>
                  </a:moveTo>
                  <a:lnTo>
                    <a:pt x="29" y="17"/>
                  </a:lnTo>
                  <a:lnTo>
                    <a:pt x="0" y="33"/>
                  </a:lnTo>
                  <a:lnTo>
                    <a:pt x="0" y="0"/>
                  </a:lnTo>
                </a:path>
              </a:pathLst>
            </a:custGeom>
            <a:noFill/>
            <a:ln w="4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5" name="Line 117"/>
            <p:cNvSpPr>
              <a:spLocks noChangeShapeType="1"/>
            </p:cNvSpPr>
            <p:nvPr/>
          </p:nvSpPr>
          <p:spPr bwMode="auto">
            <a:xfrm flipH="1">
              <a:off x="2710" y="3664"/>
              <a:ext cx="1431" cy="1"/>
            </a:xfrm>
            <a:prstGeom prst="line">
              <a:avLst/>
            </a:prstGeom>
            <a:noFill/>
            <a:ln w="4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6" name="Rectangle 118"/>
            <p:cNvSpPr>
              <a:spLocks noChangeArrowheads="1"/>
            </p:cNvSpPr>
            <p:nvPr/>
          </p:nvSpPr>
          <p:spPr bwMode="auto">
            <a:xfrm>
              <a:off x="3304" y="3598"/>
              <a:ext cx="373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Write to SDRAM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67" name="Rectangle 119"/>
            <p:cNvSpPr>
              <a:spLocks noChangeArrowheads="1"/>
            </p:cNvSpPr>
            <p:nvPr/>
          </p:nvSpPr>
          <p:spPr bwMode="auto">
            <a:xfrm>
              <a:off x="3226" y="3598"/>
              <a:ext cx="103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14: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68" name="Freeform 120"/>
            <p:cNvSpPr>
              <a:spLocks/>
            </p:cNvSpPr>
            <p:nvPr/>
          </p:nvSpPr>
          <p:spPr bwMode="auto">
            <a:xfrm>
              <a:off x="2640" y="952"/>
              <a:ext cx="29" cy="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" y="16"/>
                </a:cxn>
                <a:cxn ang="0">
                  <a:pos x="0" y="33"/>
                </a:cxn>
                <a:cxn ang="0">
                  <a:pos x="0" y="0"/>
                </a:cxn>
              </a:cxnLst>
              <a:rect l="0" t="0" r="r" b="b"/>
              <a:pathLst>
                <a:path w="29" h="33">
                  <a:moveTo>
                    <a:pt x="0" y="0"/>
                  </a:moveTo>
                  <a:lnTo>
                    <a:pt x="29" y="16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9" name="Freeform 121"/>
            <p:cNvSpPr>
              <a:spLocks/>
            </p:cNvSpPr>
            <p:nvPr/>
          </p:nvSpPr>
          <p:spPr bwMode="auto">
            <a:xfrm>
              <a:off x="2640" y="952"/>
              <a:ext cx="29" cy="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" y="16"/>
                </a:cxn>
                <a:cxn ang="0">
                  <a:pos x="0" y="33"/>
                </a:cxn>
                <a:cxn ang="0">
                  <a:pos x="0" y="0"/>
                </a:cxn>
              </a:cxnLst>
              <a:rect l="0" t="0" r="r" b="b"/>
              <a:pathLst>
                <a:path w="29" h="33">
                  <a:moveTo>
                    <a:pt x="0" y="0"/>
                  </a:moveTo>
                  <a:lnTo>
                    <a:pt x="29" y="16"/>
                  </a:lnTo>
                  <a:lnTo>
                    <a:pt x="0" y="33"/>
                  </a:lnTo>
                  <a:lnTo>
                    <a:pt x="0" y="0"/>
                  </a:lnTo>
                </a:path>
              </a:pathLst>
            </a:custGeom>
            <a:noFill/>
            <a:ln w="4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0" name="Line 122"/>
            <p:cNvSpPr>
              <a:spLocks noChangeShapeType="1"/>
            </p:cNvSpPr>
            <p:nvPr/>
          </p:nvSpPr>
          <p:spPr bwMode="auto">
            <a:xfrm flipH="1">
              <a:off x="1331" y="968"/>
              <a:ext cx="1338" cy="1"/>
            </a:xfrm>
            <a:prstGeom prst="line">
              <a:avLst/>
            </a:prstGeom>
            <a:noFill/>
            <a:ln w="4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1" name="Rectangle 123"/>
            <p:cNvSpPr>
              <a:spLocks noChangeArrowheads="1"/>
            </p:cNvSpPr>
            <p:nvPr/>
          </p:nvSpPr>
          <p:spPr bwMode="auto">
            <a:xfrm>
              <a:off x="1705" y="854"/>
              <a:ext cx="755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Configure receiving HIBI channel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72" name="Rectangle 124"/>
            <p:cNvSpPr>
              <a:spLocks noChangeArrowheads="1"/>
            </p:cNvSpPr>
            <p:nvPr/>
          </p:nvSpPr>
          <p:spPr bwMode="auto">
            <a:xfrm>
              <a:off x="1705" y="907"/>
              <a:ext cx="722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to listen specified HIBI address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73" name="Rectangle 125"/>
            <p:cNvSpPr>
              <a:spLocks noChangeArrowheads="1"/>
            </p:cNvSpPr>
            <p:nvPr/>
          </p:nvSpPr>
          <p:spPr bwMode="auto">
            <a:xfrm>
              <a:off x="1651" y="854"/>
              <a:ext cx="74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74" name="Freeform 126"/>
            <p:cNvSpPr>
              <a:spLocks/>
            </p:cNvSpPr>
            <p:nvPr/>
          </p:nvSpPr>
          <p:spPr bwMode="auto">
            <a:xfrm>
              <a:off x="2640" y="1342"/>
              <a:ext cx="29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" y="16"/>
                </a:cxn>
                <a:cxn ang="0">
                  <a:pos x="0" y="32"/>
                </a:cxn>
                <a:cxn ang="0">
                  <a:pos x="0" y="0"/>
                </a:cxn>
              </a:cxnLst>
              <a:rect l="0" t="0" r="r" b="b"/>
              <a:pathLst>
                <a:path w="29" h="32">
                  <a:moveTo>
                    <a:pt x="0" y="0"/>
                  </a:moveTo>
                  <a:lnTo>
                    <a:pt x="29" y="16"/>
                  </a:lnTo>
                  <a:lnTo>
                    <a:pt x="0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5" name="Freeform 127"/>
            <p:cNvSpPr>
              <a:spLocks/>
            </p:cNvSpPr>
            <p:nvPr/>
          </p:nvSpPr>
          <p:spPr bwMode="auto">
            <a:xfrm>
              <a:off x="2640" y="1342"/>
              <a:ext cx="29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" y="16"/>
                </a:cxn>
                <a:cxn ang="0">
                  <a:pos x="0" y="32"/>
                </a:cxn>
                <a:cxn ang="0">
                  <a:pos x="0" y="0"/>
                </a:cxn>
              </a:cxnLst>
              <a:rect l="0" t="0" r="r" b="b"/>
              <a:pathLst>
                <a:path w="29" h="32">
                  <a:moveTo>
                    <a:pt x="0" y="0"/>
                  </a:moveTo>
                  <a:lnTo>
                    <a:pt x="29" y="16"/>
                  </a:lnTo>
                  <a:lnTo>
                    <a:pt x="0" y="32"/>
                  </a:lnTo>
                  <a:lnTo>
                    <a:pt x="0" y="0"/>
                  </a:lnTo>
                </a:path>
              </a:pathLst>
            </a:custGeom>
            <a:noFill/>
            <a:ln w="4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6" name="Line 128"/>
            <p:cNvSpPr>
              <a:spLocks noChangeShapeType="1"/>
            </p:cNvSpPr>
            <p:nvPr/>
          </p:nvSpPr>
          <p:spPr bwMode="auto">
            <a:xfrm flipH="1">
              <a:off x="1331" y="1358"/>
              <a:ext cx="1338" cy="1"/>
            </a:xfrm>
            <a:prstGeom prst="line">
              <a:avLst/>
            </a:prstGeom>
            <a:noFill/>
            <a:ln w="4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7" name="Rectangle 129"/>
            <p:cNvSpPr>
              <a:spLocks noChangeArrowheads="1"/>
            </p:cNvSpPr>
            <p:nvPr/>
          </p:nvSpPr>
          <p:spPr bwMode="auto">
            <a:xfrm>
              <a:off x="1442" y="1293"/>
              <a:ext cx="1350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Send configured HIBI channel address to SDRAM controller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78" name="Rectangle 130"/>
            <p:cNvSpPr>
              <a:spLocks noChangeArrowheads="1"/>
            </p:cNvSpPr>
            <p:nvPr/>
          </p:nvSpPr>
          <p:spPr bwMode="auto">
            <a:xfrm>
              <a:off x="1389" y="1293"/>
              <a:ext cx="74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3: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79" name="Freeform 131"/>
            <p:cNvSpPr>
              <a:spLocks/>
            </p:cNvSpPr>
            <p:nvPr/>
          </p:nvSpPr>
          <p:spPr bwMode="auto">
            <a:xfrm>
              <a:off x="1331" y="2380"/>
              <a:ext cx="29" cy="32"/>
            </a:xfrm>
            <a:custGeom>
              <a:avLst/>
              <a:gdLst/>
              <a:ahLst/>
              <a:cxnLst>
                <a:cxn ang="0">
                  <a:pos x="29" y="32"/>
                </a:cxn>
                <a:cxn ang="0">
                  <a:pos x="0" y="16"/>
                </a:cxn>
                <a:cxn ang="0">
                  <a:pos x="29" y="0"/>
                </a:cxn>
                <a:cxn ang="0">
                  <a:pos x="29" y="32"/>
                </a:cxn>
              </a:cxnLst>
              <a:rect l="0" t="0" r="r" b="b"/>
              <a:pathLst>
                <a:path w="29" h="32">
                  <a:moveTo>
                    <a:pt x="29" y="32"/>
                  </a:moveTo>
                  <a:lnTo>
                    <a:pt x="0" y="16"/>
                  </a:lnTo>
                  <a:lnTo>
                    <a:pt x="29" y="0"/>
                  </a:lnTo>
                  <a:lnTo>
                    <a:pt x="29" y="32"/>
                  </a:lnTo>
                  <a:close/>
                </a:path>
              </a:pathLst>
            </a:custGeom>
            <a:solidFill>
              <a:srgbClr val="4242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0" name="Freeform 132"/>
            <p:cNvSpPr>
              <a:spLocks/>
            </p:cNvSpPr>
            <p:nvPr/>
          </p:nvSpPr>
          <p:spPr bwMode="auto">
            <a:xfrm>
              <a:off x="1331" y="2380"/>
              <a:ext cx="29" cy="32"/>
            </a:xfrm>
            <a:custGeom>
              <a:avLst/>
              <a:gdLst/>
              <a:ahLst/>
              <a:cxnLst>
                <a:cxn ang="0">
                  <a:pos x="29" y="32"/>
                </a:cxn>
                <a:cxn ang="0">
                  <a:pos x="0" y="16"/>
                </a:cxn>
                <a:cxn ang="0">
                  <a:pos x="29" y="0"/>
                </a:cxn>
                <a:cxn ang="0">
                  <a:pos x="29" y="32"/>
                </a:cxn>
              </a:cxnLst>
              <a:rect l="0" t="0" r="r" b="b"/>
              <a:pathLst>
                <a:path w="29" h="32">
                  <a:moveTo>
                    <a:pt x="29" y="32"/>
                  </a:moveTo>
                  <a:lnTo>
                    <a:pt x="0" y="16"/>
                  </a:lnTo>
                  <a:lnTo>
                    <a:pt x="29" y="0"/>
                  </a:lnTo>
                  <a:lnTo>
                    <a:pt x="29" y="32"/>
                  </a:lnTo>
                </a:path>
              </a:pathLst>
            </a:custGeom>
            <a:noFill/>
            <a:ln w="4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1" name="Freeform 133"/>
            <p:cNvSpPr>
              <a:spLocks/>
            </p:cNvSpPr>
            <p:nvPr/>
          </p:nvSpPr>
          <p:spPr bwMode="auto">
            <a:xfrm>
              <a:off x="1331" y="2146"/>
              <a:ext cx="185" cy="250"/>
            </a:xfrm>
            <a:custGeom>
              <a:avLst/>
              <a:gdLst/>
              <a:ahLst/>
              <a:cxnLst>
                <a:cxn ang="0">
                  <a:pos x="0" y="250"/>
                </a:cxn>
                <a:cxn ang="0">
                  <a:pos x="185" y="250"/>
                </a:cxn>
                <a:cxn ang="0">
                  <a:pos x="185" y="0"/>
                </a:cxn>
                <a:cxn ang="0">
                  <a:pos x="0" y="0"/>
                </a:cxn>
              </a:cxnLst>
              <a:rect l="0" t="0" r="r" b="b"/>
              <a:pathLst>
                <a:path w="185" h="250">
                  <a:moveTo>
                    <a:pt x="0" y="250"/>
                  </a:moveTo>
                  <a:lnTo>
                    <a:pt x="185" y="250"/>
                  </a:lnTo>
                  <a:lnTo>
                    <a:pt x="185" y="0"/>
                  </a:lnTo>
                  <a:lnTo>
                    <a:pt x="0" y="0"/>
                  </a:lnTo>
                </a:path>
              </a:pathLst>
            </a:custGeom>
            <a:noFill/>
            <a:ln w="4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2" name="Rectangle 134"/>
            <p:cNvSpPr>
              <a:spLocks noChangeArrowheads="1"/>
            </p:cNvSpPr>
            <p:nvPr/>
          </p:nvSpPr>
          <p:spPr bwMode="auto">
            <a:xfrm>
              <a:off x="1618" y="2211"/>
              <a:ext cx="956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Calculate SDRAM controller configuration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83" name="Rectangle 135"/>
            <p:cNvSpPr>
              <a:spLocks noChangeArrowheads="1"/>
            </p:cNvSpPr>
            <p:nvPr/>
          </p:nvSpPr>
          <p:spPr bwMode="auto">
            <a:xfrm>
              <a:off x="1618" y="2265"/>
              <a:ext cx="500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register HIBI address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84" name="Rectangle 136"/>
            <p:cNvSpPr>
              <a:spLocks noChangeArrowheads="1"/>
            </p:cNvSpPr>
            <p:nvPr/>
          </p:nvSpPr>
          <p:spPr bwMode="auto">
            <a:xfrm>
              <a:off x="1565" y="2211"/>
              <a:ext cx="74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8: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85" name="Freeform 137"/>
            <p:cNvSpPr>
              <a:spLocks/>
            </p:cNvSpPr>
            <p:nvPr/>
          </p:nvSpPr>
          <p:spPr bwMode="auto">
            <a:xfrm>
              <a:off x="2640" y="2942"/>
              <a:ext cx="29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" y="16"/>
                </a:cxn>
                <a:cxn ang="0">
                  <a:pos x="0" y="32"/>
                </a:cxn>
                <a:cxn ang="0">
                  <a:pos x="0" y="0"/>
                </a:cxn>
              </a:cxnLst>
              <a:rect l="0" t="0" r="r" b="b"/>
              <a:pathLst>
                <a:path w="29" h="32">
                  <a:moveTo>
                    <a:pt x="0" y="0"/>
                  </a:moveTo>
                  <a:lnTo>
                    <a:pt x="29" y="16"/>
                  </a:lnTo>
                  <a:lnTo>
                    <a:pt x="0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6" name="Freeform 138"/>
            <p:cNvSpPr>
              <a:spLocks/>
            </p:cNvSpPr>
            <p:nvPr/>
          </p:nvSpPr>
          <p:spPr bwMode="auto">
            <a:xfrm>
              <a:off x="2640" y="2942"/>
              <a:ext cx="29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" y="16"/>
                </a:cxn>
                <a:cxn ang="0">
                  <a:pos x="0" y="32"/>
                </a:cxn>
                <a:cxn ang="0">
                  <a:pos x="0" y="0"/>
                </a:cxn>
              </a:cxnLst>
              <a:rect l="0" t="0" r="r" b="b"/>
              <a:pathLst>
                <a:path w="29" h="32">
                  <a:moveTo>
                    <a:pt x="0" y="0"/>
                  </a:moveTo>
                  <a:lnTo>
                    <a:pt x="29" y="16"/>
                  </a:lnTo>
                  <a:lnTo>
                    <a:pt x="0" y="32"/>
                  </a:lnTo>
                  <a:lnTo>
                    <a:pt x="0" y="0"/>
                  </a:lnTo>
                </a:path>
              </a:pathLst>
            </a:custGeom>
            <a:noFill/>
            <a:ln w="4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7" name="Line 139"/>
            <p:cNvSpPr>
              <a:spLocks noChangeShapeType="1"/>
            </p:cNvSpPr>
            <p:nvPr/>
          </p:nvSpPr>
          <p:spPr bwMode="auto">
            <a:xfrm flipH="1">
              <a:off x="1331" y="2958"/>
              <a:ext cx="1338" cy="1"/>
            </a:xfrm>
            <a:prstGeom prst="line">
              <a:avLst/>
            </a:prstGeom>
            <a:noFill/>
            <a:ln w="4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8" name="Rectangle 140"/>
            <p:cNvSpPr>
              <a:spLocks noChangeArrowheads="1"/>
            </p:cNvSpPr>
            <p:nvPr/>
          </p:nvSpPr>
          <p:spPr bwMode="auto">
            <a:xfrm>
              <a:off x="1541" y="2815"/>
              <a:ext cx="845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Send configuration words to SDRAM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89" name="Rectangle 141"/>
            <p:cNvSpPr>
              <a:spLocks noChangeArrowheads="1"/>
            </p:cNvSpPr>
            <p:nvPr/>
          </p:nvSpPr>
          <p:spPr bwMode="auto">
            <a:xfrm>
              <a:off x="1541" y="2868"/>
              <a:ext cx="1025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controller configuration register HIBI address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90" name="Rectangle 142"/>
            <p:cNvSpPr>
              <a:spLocks noChangeArrowheads="1"/>
            </p:cNvSpPr>
            <p:nvPr/>
          </p:nvSpPr>
          <p:spPr bwMode="auto">
            <a:xfrm>
              <a:off x="1487" y="2815"/>
              <a:ext cx="74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9: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91" name="Freeform 143"/>
            <p:cNvSpPr>
              <a:spLocks/>
            </p:cNvSpPr>
            <p:nvPr/>
          </p:nvSpPr>
          <p:spPr bwMode="auto">
            <a:xfrm>
              <a:off x="2640" y="3426"/>
              <a:ext cx="29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" y="16"/>
                </a:cxn>
                <a:cxn ang="0">
                  <a:pos x="0" y="32"/>
                </a:cxn>
                <a:cxn ang="0">
                  <a:pos x="0" y="0"/>
                </a:cxn>
              </a:cxnLst>
              <a:rect l="0" t="0" r="r" b="b"/>
              <a:pathLst>
                <a:path w="29" h="32">
                  <a:moveTo>
                    <a:pt x="0" y="0"/>
                  </a:moveTo>
                  <a:lnTo>
                    <a:pt x="29" y="16"/>
                  </a:lnTo>
                  <a:lnTo>
                    <a:pt x="0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2" name="Freeform 144"/>
            <p:cNvSpPr>
              <a:spLocks/>
            </p:cNvSpPr>
            <p:nvPr/>
          </p:nvSpPr>
          <p:spPr bwMode="auto">
            <a:xfrm>
              <a:off x="2640" y="3426"/>
              <a:ext cx="29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" y="16"/>
                </a:cxn>
                <a:cxn ang="0">
                  <a:pos x="0" y="32"/>
                </a:cxn>
                <a:cxn ang="0">
                  <a:pos x="0" y="0"/>
                </a:cxn>
              </a:cxnLst>
              <a:rect l="0" t="0" r="r" b="b"/>
              <a:pathLst>
                <a:path w="29" h="32">
                  <a:moveTo>
                    <a:pt x="0" y="0"/>
                  </a:moveTo>
                  <a:lnTo>
                    <a:pt x="29" y="16"/>
                  </a:lnTo>
                  <a:lnTo>
                    <a:pt x="0" y="32"/>
                  </a:lnTo>
                  <a:lnTo>
                    <a:pt x="0" y="0"/>
                  </a:lnTo>
                </a:path>
              </a:pathLst>
            </a:custGeom>
            <a:noFill/>
            <a:ln w="4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3" name="Line 145"/>
            <p:cNvSpPr>
              <a:spLocks noChangeShapeType="1"/>
            </p:cNvSpPr>
            <p:nvPr/>
          </p:nvSpPr>
          <p:spPr bwMode="auto">
            <a:xfrm flipH="1">
              <a:off x="1331" y="3442"/>
              <a:ext cx="1338" cy="1"/>
            </a:xfrm>
            <a:prstGeom prst="line">
              <a:avLst/>
            </a:prstGeom>
            <a:noFill/>
            <a:ln w="4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4" name="Rectangle 146"/>
            <p:cNvSpPr>
              <a:spLocks noChangeArrowheads="1"/>
            </p:cNvSpPr>
            <p:nvPr/>
          </p:nvSpPr>
          <p:spPr bwMode="auto">
            <a:xfrm>
              <a:off x="1729" y="3327"/>
              <a:ext cx="644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Start writing data to SDRAM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95" name="Rectangle 147"/>
            <p:cNvSpPr>
              <a:spLocks noChangeArrowheads="1"/>
            </p:cNvSpPr>
            <p:nvPr/>
          </p:nvSpPr>
          <p:spPr bwMode="auto">
            <a:xfrm>
              <a:off x="1729" y="3381"/>
              <a:ext cx="718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controller configuration register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96" name="Rectangle 148"/>
            <p:cNvSpPr>
              <a:spLocks noChangeArrowheads="1"/>
            </p:cNvSpPr>
            <p:nvPr/>
          </p:nvSpPr>
          <p:spPr bwMode="auto">
            <a:xfrm>
              <a:off x="1651" y="3327"/>
              <a:ext cx="103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12: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1756</TotalTime>
  <Words>673</Words>
  <Application>Microsoft Office PowerPoint</Application>
  <PresentationFormat>On-screen Show (4:3)</PresentationFormat>
  <Paragraphs>184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Office-teema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alhonena</cp:lastModifiedBy>
  <cp:revision>49</cp:revision>
  <dcterms:modified xsi:type="dcterms:W3CDTF">2012-01-27T14:16:06Z</dcterms:modified>
</cp:coreProperties>
</file>