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689" r:id="rId3"/>
  </p:sldMasterIdLst>
  <p:notesMasterIdLst>
    <p:notesMasterId r:id="rId35"/>
  </p:notesMasterIdLst>
  <p:sldIdLst>
    <p:sldId id="420" r:id="rId4"/>
    <p:sldId id="1126" r:id="rId5"/>
    <p:sldId id="1128" r:id="rId6"/>
    <p:sldId id="1182" r:id="rId7"/>
    <p:sldId id="1138" r:id="rId8"/>
    <p:sldId id="1137" r:id="rId9"/>
    <p:sldId id="1168" r:id="rId10"/>
    <p:sldId id="1163" r:id="rId11"/>
    <p:sldId id="1164" r:id="rId12"/>
    <p:sldId id="1166" r:id="rId13"/>
    <p:sldId id="1165" r:id="rId14"/>
    <p:sldId id="1190" r:id="rId15"/>
    <p:sldId id="1167" r:id="rId16"/>
    <p:sldId id="1172" r:id="rId17"/>
    <p:sldId id="1169" r:id="rId18"/>
    <p:sldId id="1173" r:id="rId19"/>
    <p:sldId id="1191" r:id="rId20"/>
    <p:sldId id="1177" r:id="rId21"/>
    <p:sldId id="1175" r:id="rId22"/>
    <p:sldId id="1183" r:id="rId23"/>
    <p:sldId id="1179" r:id="rId24"/>
    <p:sldId id="1194" r:id="rId25"/>
    <p:sldId id="1188" r:id="rId26"/>
    <p:sldId id="1176" r:id="rId27"/>
    <p:sldId id="1180" r:id="rId28"/>
    <p:sldId id="1196" r:id="rId29"/>
    <p:sldId id="1200" r:id="rId30"/>
    <p:sldId id="1185" r:id="rId31"/>
    <p:sldId id="1201" r:id="rId32"/>
    <p:sldId id="1203" r:id="rId33"/>
    <p:sldId id="11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3477" autoAdjust="0"/>
  </p:normalViewPr>
  <p:slideViewPr>
    <p:cSldViewPr>
      <p:cViewPr>
        <p:scale>
          <a:sx n="125" d="100"/>
          <a:sy n="125" d="100"/>
        </p:scale>
        <p:origin x="-1387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77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0493-24A9-4AC8-B2F8-7357CF2EF8FB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CFFD0-1DA8-4A20-84FC-69C40B9497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3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33375"/>
            <a:ext cx="846137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052513"/>
            <a:ext cx="8316913" cy="52720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31800" y="6505575"/>
            <a:ext cx="8316913" cy="23653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05575"/>
            <a:ext cx="333375" cy="236538"/>
          </a:xfrm>
        </p:spPr>
        <p:txBody>
          <a:bodyPr/>
          <a:lstStyle>
            <a:lvl1pPr>
              <a:defRPr/>
            </a:lvl1pPr>
          </a:lstStyle>
          <a:p>
            <a:fld id="{820EB2D1-7813-4DD6-A5E4-1EA232933D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33375"/>
            <a:ext cx="846137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052513"/>
            <a:ext cx="8316913" cy="52720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31800" y="6505575"/>
            <a:ext cx="8316913" cy="236538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05575"/>
            <a:ext cx="333375" cy="236538"/>
          </a:xfrm>
        </p:spPr>
        <p:txBody>
          <a:bodyPr/>
          <a:lstStyle>
            <a:lvl1pPr>
              <a:defRPr/>
            </a:lvl1pPr>
          </a:lstStyle>
          <a:p>
            <a:fld id="{820EB2D1-7813-4DD6-A5E4-1EA232933D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13AE-9159-4F0B-BD0B-D72FB6606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333375"/>
            <a:ext cx="8462962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0375" y="1052513"/>
            <a:ext cx="8429625" cy="2559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" y="3763963"/>
            <a:ext cx="8429625" cy="2560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63550" y="6505575"/>
            <a:ext cx="8421688" cy="236538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6505575"/>
            <a:ext cx="333375" cy="236538"/>
          </a:xfrm>
        </p:spPr>
        <p:txBody>
          <a:bodyPr/>
          <a:lstStyle>
            <a:lvl1pPr>
              <a:defRPr/>
            </a:lvl1pPr>
          </a:lstStyle>
          <a:p>
            <a:fld id="{310404CA-1787-476E-8930-38E6970B91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333375"/>
            <a:ext cx="8462962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052513"/>
            <a:ext cx="4138613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1388" y="1052513"/>
            <a:ext cx="4138612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63550" y="6505575"/>
            <a:ext cx="8421688" cy="236538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6505575"/>
            <a:ext cx="333375" cy="236538"/>
          </a:xfrm>
        </p:spPr>
        <p:txBody>
          <a:bodyPr/>
          <a:lstStyle>
            <a:lvl1pPr>
              <a:defRPr/>
            </a:lvl1pPr>
          </a:lstStyle>
          <a:p>
            <a:fld id="{2E8AD57E-0C86-44E2-ADD4-6E0C8DFFE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6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3201749-DC01-4B1F-B34E-C1A291A180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5" y="4406902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5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A5172D0-ACC6-46ED-8EC5-D75C2F1AA35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30EBC70-C76E-4BD4-918B-3FD417B6CE6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EDCA9FE-E725-4902-A7F7-4FCC818F38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 rtl="0"/>
            <a:fld id="{54ED6963-E2CA-4D8D-AA71-33C823474DD6}" type="slidenum">
              <a:rPr lang="en-GB" kern="1200" smtClean="0">
                <a:ea typeface="+mn-ea"/>
                <a:cs typeface="+mn-cs"/>
              </a:rPr>
              <a:pPr rtl="0"/>
              <a:t>‹#›</a:t>
            </a:fld>
            <a:endParaRPr lang="en-GB" kern="1200">
              <a:ea typeface="+mn-ea"/>
              <a:cs typeface="+mn-cs"/>
            </a:endParaRPr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15074" y="6359151"/>
            <a:ext cx="2510476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3" r:id="rId11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Calibri" pitchFamily="34" charset="0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Calibri" pitchFamily="34" charset="0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Calibri" pitchFamily="34" charset="0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15074" y="6359151"/>
            <a:ext cx="2510476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Calibri" pitchFamily="34" charset="0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Calibri" pitchFamily="34" charset="0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Calibri" pitchFamily="34" charset="0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804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6478" y="1196976"/>
            <a:ext cx="7921869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"/>
            <a:ext cx="360485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485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1"/>
            <a:ext cx="360485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6478" y="188913"/>
            <a:ext cx="7921869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6478" y="6505575"/>
            <a:ext cx="7921869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 i="1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48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>
              <a:defRPr/>
            </a:pPr>
            <a:fld id="{CA2CAD28-1B58-49D5-97D3-36C3395C39E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4" name="Picture 1" descr="Z:\-- Management --\Julkisuus\LOGOT\ttylogen28_DCS2008_v3.wmf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4697" y="6359526"/>
            <a:ext cx="251020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lang="en-US" sz="3600" dirty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lang="en-US" sz="3200" dirty="0">
          <a:solidFill>
            <a:schemeClr val="tx1"/>
          </a:solidFill>
          <a:latin typeface="Calibri" pitchFamily="34" charset="0"/>
        </a:defRPr>
      </a:lvl2pPr>
      <a:lvl3pPr marL="1258888" indent="-306388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lang="en-US" sz="2800" dirty="0">
          <a:solidFill>
            <a:schemeClr val="tx1"/>
          </a:solidFill>
          <a:latin typeface="Calibri" pitchFamily="34" charset="0"/>
        </a:defRPr>
      </a:lvl3pPr>
      <a:lvl4pPr marL="1703388" indent="-26511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HIBI_PE_DMA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Example</a:t>
            </a:r>
            <a:r>
              <a:rPr lang="en-US" noProof="0" dirty="0"/>
              <a:t/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Receiving ad-hoc data</a:t>
            </a:r>
            <a:endParaRPr lang="en-US" noProof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3096121"/>
          </a:xfrm>
        </p:spPr>
        <p:txBody>
          <a:bodyPr>
            <a:normAutofit fontScale="625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has not yet configured any DMA transfers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receives address that doesn’t match any channel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interrupts CPU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reads interrupt causeand  incoming transfer’s address. Reserves buffer and configures a new channel for it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writes transfer to buffer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interrupts CPU when transfer is ready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reads the data</a:t>
            </a:r>
            <a:endParaRPr lang="en-US" noProof="0"/>
          </a:p>
        </p:txBody>
      </p:sp>
      <p:grpSp>
        <p:nvGrpSpPr>
          <p:cNvPr id="2" name="Group 1"/>
          <p:cNvGrpSpPr/>
          <p:nvPr/>
        </p:nvGrpSpPr>
        <p:grpSpPr>
          <a:xfrm>
            <a:off x="1547664" y="4581128"/>
            <a:ext cx="6407186" cy="1584325"/>
            <a:chOff x="1547664" y="4581128"/>
            <a:chExt cx="6407186" cy="158432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547664" y="4581128"/>
              <a:ext cx="1368425" cy="647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i-FI">
                  <a:latin typeface="Calibri" pitchFamily="34" charset="0"/>
                  <a:cs typeface="Calibri" pitchFamily="34" charset="0"/>
                </a:rPr>
                <a:t>Nios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35227" y="4581128"/>
              <a:ext cx="1368425" cy="647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i-FI">
                  <a:latin typeface="Calibri" pitchFamily="34" charset="0"/>
                  <a:cs typeface="Calibri" pitchFamily="34" charset="0"/>
                </a:rPr>
                <a:t>dual-port RAM</a:t>
              </a:r>
            </a:p>
            <a:p>
              <a:pPr algn="ctr">
                <a:defRPr/>
              </a:pPr>
              <a:r>
                <a:rPr lang="fi-FI">
                  <a:latin typeface="Calibri" pitchFamily="34" charset="0"/>
                  <a:cs typeface="Calibri" pitchFamily="34" charset="0"/>
                </a:rPr>
                <a:t>(on-chip)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635227" y="5373291"/>
              <a:ext cx="1368425" cy="6477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r">
                <a:defRPr/>
              </a:pPr>
              <a:r>
                <a:rPr lang="fi-FI" sz="1600" dirty="0" smtClean="0">
                  <a:latin typeface="Calibri" pitchFamily="34" charset="0"/>
                  <a:cs typeface="Calibri" pitchFamily="34" charset="0"/>
                </a:rPr>
                <a:t>HIBI_</a:t>
              </a:r>
            </a:p>
            <a:p>
              <a:pPr algn="r">
                <a:defRPr/>
              </a:pPr>
              <a:r>
                <a:rPr lang="fi-FI" sz="1600" dirty="0" smtClean="0">
                  <a:latin typeface="Calibri" pitchFamily="34" charset="0"/>
                  <a:cs typeface="Calibri" pitchFamily="34" charset="0"/>
                </a:rPr>
                <a:t>PE_DMA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364014" y="5373291"/>
              <a:ext cx="1368425" cy="647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i-FI">
                  <a:latin typeface="Calibri" pitchFamily="34" charset="0"/>
                  <a:cs typeface="Calibri" pitchFamily="34" charset="0"/>
                </a:rPr>
                <a:t>HIBI wrapper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" name="AutoShape 8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2925614" y="4904978"/>
              <a:ext cx="7000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" name="AutoShape 9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>
              <a:off x="2925614" y="4904978"/>
              <a:ext cx="700088" cy="792163"/>
            </a:xfrm>
            <a:prstGeom prst="bentConnector3">
              <a:avLst>
                <a:gd name="adj1" fmla="val 4988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2" name="AutoShape 10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5013177" y="5697141"/>
              <a:ext cx="34131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" name="AutoShape 11"/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rot="-5400000">
              <a:off x="4256732" y="5301060"/>
              <a:ext cx="12541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730852" y="5733653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7019777" y="5517753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7019777" y="5301853"/>
              <a:ext cx="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999139" y="5516166"/>
              <a:ext cx="9557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i-FI">
                  <a:latin typeface="Calibri" pitchFamily="34" charset="0"/>
                  <a:cs typeface="Calibri" pitchFamily="34" charset="0"/>
                </a:rPr>
                <a:t>HIBI bus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547664" y="5373291"/>
              <a:ext cx="1368425" cy="647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i-FI">
                  <a:latin typeface="Calibri" pitchFamily="34" charset="0"/>
                  <a:cs typeface="Calibri" pitchFamily="34" charset="0"/>
                </a:rPr>
                <a:t>instr.memory</a:t>
              </a:r>
            </a:p>
            <a:p>
              <a:pPr algn="ctr">
                <a:defRPr/>
              </a:pPr>
              <a:r>
                <a:rPr lang="fi-FI">
                  <a:latin typeface="Calibri" pitchFamily="34" charset="0"/>
                  <a:cs typeface="Calibri" pitchFamily="34" charset="0"/>
                </a:rPr>
                <a:t>(on/off-chip)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AutoShape 17"/>
            <p:cNvCxnSpPr>
              <a:cxnSpLocks noChangeShapeType="1"/>
              <a:stCxn id="18" idx="0"/>
              <a:endCxn id="6" idx="2"/>
            </p:cNvCxnSpPr>
            <p:nvPr/>
          </p:nvCxnSpPr>
          <p:spPr bwMode="auto">
            <a:xfrm rot="-5400000">
              <a:off x="2169170" y="5301060"/>
              <a:ext cx="12541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706664" y="4941491"/>
              <a:ext cx="215900" cy="2159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698602" y="5012928"/>
              <a:ext cx="100806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706664" y="5446316"/>
              <a:ext cx="215900" cy="503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706664" y="5660628"/>
              <a:ext cx="215900" cy="73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843808" y="5085184"/>
              <a:ext cx="935037" cy="504825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prstDash val="sysDot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3275856" y="5301208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i-FI" sz="1200">
                  <a:latin typeface="Calibri" pitchFamily="34" charset="0"/>
                  <a:cs typeface="Calibri" pitchFamily="34" charset="0"/>
                </a:rPr>
                <a:t>4</a:t>
              </a:r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766989" y="5085953"/>
              <a:ext cx="1237059" cy="527050"/>
            </a:xfrm>
            <a:custGeom>
              <a:avLst/>
              <a:gdLst>
                <a:gd name="T0" fmla="*/ 8 w 1958"/>
                <a:gd name="T1" fmla="*/ 0 h 332"/>
                <a:gd name="T2" fmla="*/ 98 w 1958"/>
                <a:gd name="T3" fmla="*/ 227 h 332"/>
                <a:gd name="T4" fmla="*/ 597 w 1958"/>
                <a:gd name="T5" fmla="*/ 317 h 332"/>
                <a:gd name="T6" fmla="*/ 1958 w 1958"/>
                <a:gd name="T7" fmla="*/ 317 h 3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8"/>
                <a:gd name="T13" fmla="*/ 0 h 332"/>
                <a:gd name="T14" fmla="*/ 1958 w 1958"/>
                <a:gd name="T15" fmla="*/ 332 h 3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8" h="332">
                  <a:moveTo>
                    <a:pt x="8" y="0"/>
                  </a:moveTo>
                  <a:cubicBezTo>
                    <a:pt x="4" y="87"/>
                    <a:pt x="0" y="174"/>
                    <a:pt x="98" y="227"/>
                  </a:cubicBezTo>
                  <a:cubicBezTo>
                    <a:pt x="196" y="280"/>
                    <a:pt x="287" y="302"/>
                    <a:pt x="597" y="317"/>
                  </a:cubicBezTo>
                  <a:cubicBezTo>
                    <a:pt x="907" y="332"/>
                    <a:pt x="1432" y="324"/>
                    <a:pt x="1958" y="31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ysDot"/>
              <a:round/>
              <a:headEnd type="arrow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5004048" y="5301208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i-FI" sz="1200">
                  <a:latin typeface="Calibri" pitchFamily="34" charset="0"/>
                  <a:cs typeface="Calibri" pitchFamily="34" charset="0"/>
                </a:rPr>
                <a:t>2</a:t>
              </a:r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771800" y="4869160"/>
              <a:ext cx="935037" cy="504825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prstDash val="sysDot"/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3275856" y="5085184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i-FI" sz="1200">
                  <a:latin typeface="Calibri" pitchFamily="34" charset="0"/>
                  <a:cs typeface="Calibri" pitchFamily="34" charset="0"/>
                </a:rPr>
                <a:t>3</a:t>
              </a:r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3923928" y="5373216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i-FI" sz="1200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Oval 23"/>
            <p:cNvSpPr>
              <a:spLocks noChangeArrowheads="1"/>
            </p:cNvSpPr>
            <p:nvPr/>
          </p:nvSpPr>
          <p:spPr bwMode="auto">
            <a:xfrm>
              <a:off x="2987824" y="5517232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i-FI" sz="1200" dirty="0" smtClean="0">
                  <a:latin typeface="Calibri" pitchFamily="34" charset="0"/>
                  <a:cs typeface="Calibri" pitchFamily="34" charset="0"/>
                </a:rPr>
                <a:t>6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5004048" y="5589240"/>
              <a:ext cx="194421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2555776" y="5085184"/>
              <a:ext cx="1079053" cy="648841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prstDash val="sysDot"/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Oval 23"/>
            <p:cNvSpPr>
              <a:spLocks noChangeArrowheads="1"/>
            </p:cNvSpPr>
            <p:nvPr/>
          </p:nvSpPr>
          <p:spPr bwMode="auto">
            <a:xfrm>
              <a:off x="3275856" y="4797152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i-FI" sz="1200" dirty="0" smtClean="0">
                  <a:latin typeface="Calibri" pitchFamily="34" charset="0"/>
                  <a:cs typeface="Calibri" pitchFamily="34" charset="0"/>
                </a:rPr>
                <a:t>7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Oval 23"/>
            <p:cNvSpPr>
              <a:spLocks noChangeArrowheads="1"/>
            </p:cNvSpPr>
            <p:nvPr/>
          </p:nvSpPr>
          <p:spPr bwMode="auto">
            <a:xfrm>
              <a:off x="1619672" y="4797152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i-FI" sz="1200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10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6057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Receiving streaming data (continuous, no packet borders)</a:t>
            </a:r>
            <a:endParaRPr lang="en-US" noProof="0" dirty="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196975"/>
            <a:ext cx="7891489" cy="3096121"/>
          </a:xfrm>
        </p:spPr>
        <p:txBody>
          <a:bodyPr>
            <a:normAutofit fontScale="700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reserves buffer space from dual-port memory 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configures DMA</a:t>
            </a:r>
          </a:p>
          <a:p>
            <a:pPr marL="835025" lvl="1" indent="-358775"/>
            <a:r>
              <a:rPr lang="en-US" noProof="0" smtClean="0"/>
              <a:t>Size of transfer and HIBI address in which data is received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copies the incoming data to DPRAM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interrupts CPU when buffer gets full or when incoming data stream stops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reads whole buffer and acknowledges to DMA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Streaming continues as in 3.</a:t>
            </a:r>
            <a:endParaRPr lang="en-US" noProof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431801" y="479700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CPU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19364" y="479700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err="1" smtClean="0">
                <a:latin typeface="Calibri" pitchFamily="34" charset="0"/>
                <a:cs typeface="Calibri" pitchFamily="34" charset="0"/>
              </a:rPr>
              <a:t>dual-port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RAM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519364" y="5589166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HIBI PE</a:t>
            </a:r>
          </a:p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DMA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248151" y="5589166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HIBI wrapper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415" name="AutoShape 8"/>
          <p:cNvCxnSpPr>
            <a:cxnSpLocks noChangeShapeType="1"/>
            <a:stCxn id="20484" idx="3"/>
            <a:endCxn id="20485" idx="1"/>
          </p:cNvCxnSpPr>
          <p:nvPr/>
        </p:nvCxnSpPr>
        <p:spPr bwMode="auto">
          <a:xfrm>
            <a:off x="3809751" y="5120853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6" name="AutoShape 9"/>
          <p:cNvCxnSpPr>
            <a:cxnSpLocks noChangeShapeType="1"/>
            <a:stCxn id="20484" idx="3"/>
            <a:endCxn id="20486" idx="1"/>
          </p:cNvCxnSpPr>
          <p:nvPr/>
        </p:nvCxnSpPr>
        <p:spPr bwMode="auto">
          <a:xfrm>
            <a:off x="3809751" y="5120853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17" name="AutoShape 10"/>
          <p:cNvCxnSpPr>
            <a:cxnSpLocks noChangeShapeType="1"/>
            <a:stCxn id="20486" idx="3"/>
            <a:endCxn id="20487" idx="1"/>
          </p:cNvCxnSpPr>
          <p:nvPr/>
        </p:nvCxnSpPr>
        <p:spPr bwMode="auto">
          <a:xfrm>
            <a:off x="5897314" y="5913016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8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rot="-5400000">
            <a:off x="5140869" y="5516935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7614989" y="594952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7903914" y="573362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7903914" y="551772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7883276" y="5732041"/>
            <a:ext cx="9557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latin typeface="Calibri" pitchFamily="34" charset="0"/>
                <a:cs typeface="Calibri" pitchFamily="34" charset="0"/>
              </a:rPr>
              <a:t>HIBI bus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2431801" y="5589166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instr.memory</a:t>
            </a:r>
          </a:p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(on/off-chip)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424" name="AutoShape 17"/>
          <p:cNvCxnSpPr>
            <a:cxnSpLocks noChangeShapeType="1"/>
            <a:stCxn id="20496" idx="0"/>
            <a:endCxn id="20484" idx="2"/>
          </p:cNvCxnSpPr>
          <p:nvPr/>
        </p:nvCxnSpPr>
        <p:spPr bwMode="auto">
          <a:xfrm rot="-5400000">
            <a:off x="3053307" y="5516935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5" name="Rectangle 18"/>
          <p:cNvSpPr>
            <a:spLocks noChangeArrowheads="1"/>
          </p:cNvSpPr>
          <p:nvPr/>
        </p:nvSpPr>
        <p:spPr bwMode="auto">
          <a:xfrm>
            <a:off x="4590801" y="5157366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3582739" y="5228803"/>
            <a:ext cx="10080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4590801" y="5662191"/>
            <a:ext cx="2159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auto">
          <a:xfrm>
            <a:off x="4590801" y="5876503"/>
            <a:ext cx="215900" cy="7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>
            <a:off x="3655764" y="5444703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0" name="Oval 23"/>
          <p:cNvSpPr>
            <a:spLocks noChangeArrowheads="1"/>
          </p:cNvSpPr>
          <p:nvPr/>
        </p:nvSpPr>
        <p:spPr bwMode="auto">
          <a:xfrm>
            <a:off x="3871664" y="5012903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1" name="Oval 24"/>
          <p:cNvSpPr>
            <a:spLocks noChangeArrowheads="1"/>
          </p:cNvSpPr>
          <p:nvPr/>
        </p:nvSpPr>
        <p:spPr bwMode="auto">
          <a:xfrm>
            <a:off x="3871664" y="5660603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2" name="Freeform 25"/>
          <p:cNvSpPr>
            <a:spLocks/>
          </p:cNvSpPr>
          <p:nvPr/>
        </p:nvSpPr>
        <p:spPr bwMode="auto">
          <a:xfrm>
            <a:off x="4651126" y="5301828"/>
            <a:ext cx="3108325" cy="527050"/>
          </a:xfrm>
          <a:custGeom>
            <a:avLst/>
            <a:gdLst>
              <a:gd name="T0" fmla="*/ 8 w 1958"/>
              <a:gd name="T1" fmla="*/ 0 h 332"/>
              <a:gd name="T2" fmla="*/ 98 w 1958"/>
              <a:gd name="T3" fmla="*/ 227 h 332"/>
              <a:gd name="T4" fmla="*/ 597 w 1958"/>
              <a:gd name="T5" fmla="*/ 317 h 332"/>
              <a:gd name="T6" fmla="*/ 1958 w 1958"/>
              <a:gd name="T7" fmla="*/ 317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332"/>
              <a:gd name="T14" fmla="*/ 1958 w 1958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332">
                <a:moveTo>
                  <a:pt x="8" y="0"/>
                </a:moveTo>
                <a:cubicBezTo>
                  <a:pt x="4" y="87"/>
                  <a:pt x="0" y="174"/>
                  <a:pt x="98" y="227"/>
                </a:cubicBezTo>
                <a:cubicBezTo>
                  <a:pt x="196" y="280"/>
                  <a:pt x="287" y="302"/>
                  <a:pt x="597" y="317"/>
                </a:cubicBezTo>
                <a:cubicBezTo>
                  <a:pt x="907" y="332"/>
                  <a:pt x="1432" y="324"/>
                  <a:pt x="1958" y="317"/>
                </a:cubicBez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3" name="Oval 26"/>
          <p:cNvSpPr>
            <a:spLocks noChangeArrowheads="1"/>
          </p:cNvSpPr>
          <p:nvPr/>
        </p:nvSpPr>
        <p:spPr bwMode="auto">
          <a:xfrm>
            <a:off x="5527426" y="5589166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3655764" y="5300241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5" name="Oval 28"/>
          <p:cNvSpPr>
            <a:spLocks noChangeArrowheads="1"/>
          </p:cNvSpPr>
          <p:nvPr/>
        </p:nvSpPr>
        <p:spPr bwMode="auto">
          <a:xfrm>
            <a:off x="4159001" y="5444703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4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38683" y="4796482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fi-FI" dirty="0" err="1" smtClean="0">
                <a:latin typeface="Calibri" pitchFamily="34" charset="0"/>
                <a:cs typeface="Calibri" pitchFamily="34" charset="0"/>
              </a:rPr>
              <a:t>memory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fi-FI" dirty="0">
                <a:latin typeface="Calibri" pitchFamily="34" charset="0"/>
                <a:cs typeface="Calibri" pitchFamily="34" charset="0"/>
              </a:rPr>
              <a:t>(</a:t>
            </a:r>
            <a:r>
              <a:rPr lang="fi-FI" dirty="0" err="1">
                <a:latin typeface="Calibri" pitchFamily="34" charset="0"/>
                <a:cs typeface="Calibri" pitchFamily="34" charset="0"/>
              </a:rPr>
              <a:t>on/off-chip</a:t>
            </a:r>
            <a:r>
              <a:rPr lang="fi-FI" dirty="0">
                <a:latin typeface="Calibri" pitchFamily="34" charset="0"/>
                <a:cs typeface="Calibri" pitchFamily="34" charset="0"/>
              </a:rPr>
              <a:t>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" name="AutoShape 29"/>
          <p:cNvCxnSpPr>
            <a:cxnSpLocks noChangeShapeType="1"/>
            <a:endCxn id="32" idx="3"/>
          </p:cNvCxnSpPr>
          <p:nvPr/>
        </p:nvCxnSpPr>
        <p:spPr bwMode="auto">
          <a:xfrm rot="10800000">
            <a:off x="2107108" y="5120333"/>
            <a:ext cx="323974" cy="5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11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7260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Notes </a:t>
            </a:r>
            <a:r>
              <a:rPr lang="fi-FI" dirty="0" err="1" smtClean="0"/>
              <a:t>about</a:t>
            </a:r>
            <a:r>
              <a:rPr lang="fi-FI" dirty="0" smtClean="0"/>
              <a:t> HIBI </a:t>
            </a:r>
            <a:r>
              <a:rPr lang="fi-FI" dirty="0" err="1" smtClean="0"/>
              <a:t>transfers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HIBI is a </a:t>
            </a:r>
            <a:r>
              <a:rPr lang="fi-FI" dirty="0" err="1" smtClean="0"/>
              <a:t>low-level</a:t>
            </a:r>
            <a:r>
              <a:rPr lang="fi-FI" dirty="0" smtClean="0"/>
              <a:t> </a:t>
            </a:r>
            <a:r>
              <a:rPr lang="fi-FI" dirty="0" err="1" smtClean="0"/>
              <a:t>transfer</a:t>
            </a:r>
            <a:r>
              <a:rPr lang="fi-FI" dirty="0" smtClean="0"/>
              <a:t> </a:t>
            </a:r>
            <a:r>
              <a:rPr lang="fi-FI" dirty="0" err="1" smtClean="0"/>
              <a:t>mechanism</a:t>
            </a:r>
            <a:endParaRPr lang="fi-FI" dirty="0" smtClean="0"/>
          </a:p>
          <a:p>
            <a:r>
              <a:rPr lang="fi-FI" dirty="0" smtClean="0"/>
              <a:t>SW side </a:t>
            </a:r>
            <a:r>
              <a:rPr lang="fi-FI" dirty="0" err="1" smtClean="0"/>
              <a:t>must</a:t>
            </a:r>
            <a:r>
              <a:rPr lang="fi-FI" dirty="0" smtClean="0"/>
              <a:t> </a:t>
            </a:r>
            <a:r>
              <a:rPr lang="fi-FI" dirty="0" err="1" smtClean="0"/>
              <a:t>know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IP-blocks</a:t>
            </a:r>
            <a:r>
              <a:rPr lang="fi-FI" dirty="0" smtClean="0"/>
              <a:t>’ HIBI </a:t>
            </a:r>
            <a:r>
              <a:rPr lang="fi-FI" dirty="0" err="1" smtClean="0"/>
              <a:t>addresses</a:t>
            </a:r>
            <a:r>
              <a:rPr lang="fi-FI" dirty="0"/>
              <a:t> </a:t>
            </a:r>
            <a:r>
              <a:rPr lang="fi-FI" dirty="0" smtClean="0"/>
              <a:t>and HIBI </a:t>
            </a:r>
            <a:r>
              <a:rPr lang="fi-FI" dirty="0" err="1" smtClean="0"/>
              <a:t>bus</a:t>
            </a:r>
            <a:r>
              <a:rPr lang="fi-FI" dirty="0" smtClean="0"/>
              <a:t> </a:t>
            </a:r>
            <a:r>
              <a:rPr lang="fi-FI" dirty="0" err="1" smtClean="0"/>
              <a:t>commands</a:t>
            </a:r>
            <a:r>
              <a:rPr lang="fi-FI" dirty="0" smtClean="0"/>
              <a:t> to </a:t>
            </a:r>
            <a:r>
              <a:rPr lang="fi-FI" dirty="0" err="1" smtClean="0"/>
              <a:t>transfer</a:t>
            </a:r>
            <a:r>
              <a:rPr lang="fi-FI" dirty="0"/>
              <a:t> </a:t>
            </a:r>
            <a:r>
              <a:rPr lang="fi-FI" dirty="0" smtClean="0"/>
              <a:t>data</a:t>
            </a:r>
          </a:p>
          <a:p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reasonable</a:t>
            </a:r>
            <a:r>
              <a:rPr lang="fi-FI" dirty="0" smtClean="0"/>
              <a:t> for </a:t>
            </a:r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applications</a:t>
            </a:r>
            <a:r>
              <a:rPr lang="fi-FI" dirty="0" smtClean="0"/>
              <a:t> to </a:t>
            </a:r>
            <a:r>
              <a:rPr lang="fi-FI" dirty="0" err="1" smtClean="0"/>
              <a:t>know</a:t>
            </a:r>
            <a:r>
              <a:rPr lang="fi-FI" dirty="0" smtClean="0"/>
              <a:t> </a:t>
            </a:r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low-level</a:t>
            </a:r>
            <a:r>
              <a:rPr lang="fi-FI" dirty="0" smtClean="0"/>
              <a:t> </a:t>
            </a:r>
            <a:r>
              <a:rPr lang="fi-FI" dirty="0" err="1" smtClean="0"/>
              <a:t>details</a:t>
            </a:r>
            <a:endParaRPr lang="fi-FI" dirty="0" smtClean="0"/>
          </a:p>
          <a:p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hide</a:t>
            </a:r>
            <a:r>
              <a:rPr lang="fi-FI" dirty="0" smtClean="0"/>
              <a:t> </a:t>
            </a:r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details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SW </a:t>
            </a:r>
            <a:r>
              <a:rPr lang="fi-FI" dirty="0" err="1" smtClean="0"/>
              <a:t>platform</a:t>
            </a:r>
            <a:r>
              <a:rPr lang="fi-FI" dirty="0" smtClean="0"/>
              <a:t> </a:t>
            </a:r>
            <a:r>
              <a:rPr lang="fi-FI" dirty="0" err="1" smtClean="0"/>
              <a:t>macros</a:t>
            </a:r>
            <a:r>
              <a:rPr lang="fi-FI" dirty="0" smtClean="0"/>
              <a:t> and </a:t>
            </a:r>
            <a:r>
              <a:rPr lang="fi-FI" dirty="0" err="1" smtClean="0"/>
              <a:t>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12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457303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Hardware dependent SW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13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2874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SW platform for</a:t>
            </a:r>
            <a:br>
              <a:rPr lang="en-US" noProof="0" smtClean="0"/>
            </a:br>
            <a:r>
              <a:rPr lang="en-US" noProof="0" smtClean="0"/>
              <a:t>NIOS and uC/OS-II RTOS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576" y="6525344"/>
            <a:ext cx="7921625" cy="236538"/>
          </a:xfrm>
        </p:spPr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14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7504" y="1487262"/>
            <a:ext cx="1552813" cy="4966074"/>
            <a:chOff x="2223941" y="2146255"/>
            <a:chExt cx="1552813" cy="3947041"/>
          </a:xfrm>
        </p:grpSpPr>
        <p:cxnSp>
          <p:nvCxnSpPr>
            <p:cNvPr id="12" name="Straight Arrow Connector 74"/>
            <p:cNvCxnSpPr>
              <a:cxnSpLocks noChangeShapeType="1"/>
            </p:cNvCxnSpPr>
            <p:nvPr/>
          </p:nvCxnSpPr>
          <p:spPr bwMode="auto">
            <a:xfrm>
              <a:off x="2998214" y="5741413"/>
              <a:ext cx="0" cy="351883"/>
            </a:xfrm>
            <a:prstGeom prst="straightConnector1">
              <a:avLst/>
            </a:prstGeom>
            <a:noFill/>
            <a:ln w="57150" algn="ctr">
              <a:solidFill>
                <a:srgbClr val="00B050"/>
              </a:solidFill>
              <a:round/>
              <a:headEnd type="none" w="sm" len="sm"/>
              <a:tailEnd/>
            </a:ln>
          </p:spPr>
        </p:cxnSp>
        <p:sp>
          <p:nvSpPr>
            <p:cNvPr id="16" name="Rectangle 77"/>
            <p:cNvSpPr>
              <a:spLocks noChangeArrowheads="1"/>
            </p:cNvSpPr>
            <p:nvPr/>
          </p:nvSpPr>
          <p:spPr bwMode="auto">
            <a:xfrm>
              <a:off x="2228741" y="5369177"/>
              <a:ext cx="1547781" cy="54817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/>
              <a:r>
                <a:rPr lang="fi-FI" sz="1200" dirty="0" smtClean="0">
                  <a:latin typeface="Calibri" pitchFamily="34" charset="0"/>
                </a:rPr>
                <a:t>HIBI_PE_DMA </a:t>
              </a:r>
              <a:r>
                <a:rPr lang="fi-FI" sz="1200" dirty="0" err="1">
                  <a:latin typeface="Calibri" pitchFamily="34" charset="0"/>
                </a:rPr>
                <a:t>controller</a:t>
              </a:r>
              <a:endParaRPr lang="en-US" sz="1200" dirty="0">
                <a:latin typeface="Calibri" pitchFamily="34" charset="0"/>
              </a:endParaRPr>
            </a:p>
          </p:txBody>
        </p:sp>
        <p:cxnSp>
          <p:nvCxnSpPr>
            <p:cNvPr id="17" name="Straight Arrow Connector 78"/>
            <p:cNvCxnSpPr>
              <a:cxnSpLocks noChangeShapeType="1"/>
            </p:cNvCxnSpPr>
            <p:nvPr/>
          </p:nvCxnSpPr>
          <p:spPr bwMode="auto">
            <a:xfrm rot="16200000" flipH="1">
              <a:off x="2857572" y="4836998"/>
              <a:ext cx="1064359" cy="0"/>
            </a:xfrm>
            <a:prstGeom prst="straightConnector1">
              <a:avLst/>
            </a:prstGeom>
            <a:noFill/>
            <a:ln w="57150" algn="ctr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/>
            </a:ln>
          </p:spPr>
        </p:cxnSp>
        <p:sp>
          <p:nvSpPr>
            <p:cNvPr id="18" name="Rectangle 79"/>
            <p:cNvSpPr>
              <a:spLocks noChangeArrowheads="1"/>
            </p:cNvSpPr>
            <p:nvPr/>
          </p:nvSpPr>
          <p:spPr bwMode="auto">
            <a:xfrm>
              <a:off x="2712495" y="4754610"/>
              <a:ext cx="1064259" cy="45541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/>
              <a:r>
                <a:rPr lang="en-US" sz="1200">
                  <a:latin typeface="Calibri" pitchFamily="34" charset="0"/>
                </a:rPr>
                <a:t>Dualport</a:t>
              </a:r>
            </a:p>
            <a:p>
              <a:pPr algn="ctr" eaLnBrk="0" hangingPunct="0"/>
              <a:r>
                <a:rPr lang="en-US" sz="1200">
                  <a:latin typeface="Calibri" pitchFamily="34" charset="0"/>
                </a:rPr>
                <a:t>On-chip RAM</a:t>
              </a:r>
            </a:p>
          </p:txBody>
        </p:sp>
        <p:cxnSp>
          <p:nvCxnSpPr>
            <p:cNvPr id="42" name="Straight Arrow Connector 78"/>
            <p:cNvCxnSpPr>
              <a:cxnSpLocks noChangeShapeType="1"/>
            </p:cNvCxnSpPr>
            <p:nvPr/>
          </p:nvCxnSpPr>
          <p:spPr bwMode="auto">
            <a:xfrm rot="16200000" flipH="1">
              <a:off x="1986814" y="4836564"/>
              <a:ext cx="1064359" cy="0"/>
            </a:xfrm>
            <a:prstGeom prst="straightConnector1">
              <a:avLst/>
            </a:prstGeom>
            <a:noFill/>
            <a:ln w="57150" algn="ctr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/>
            </a:ln>
          </p:spPr>
        </p:cxnSp>
        <p:sp>
          <p:nvSpPr>
            <p:cNvPr id="15" name="Rectangle 76"/>
            <p:cNvSpPr>
              <a:spLocks noChangeArrowheads="1"/>
            </p:cNvSpPr>
            <p:nvPr/>
          </p:nvSpPr>
          <p:spPr bwMode="auto">
            <a:xfrm>
              <a:off x="2223941" y="2146255"/>
              <a:ext cx="1548547" cy="247438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lIns="90000" tIns="46800" rIns="90000" bIns="46800"/>
            <a:lstStyle/>
            <a:p>
              <a:pPr algn="ctr" eaLnBrk="0" hangingPunct="0"/>
              <a:r>
                <a:rPr lang="fi-FI" sz="1200" b="1" dirty="0" smtClean="0">
                  <a:latin typeface="Calibri" pitchFamily="34" charset="0"/>
                </a:rPr>
                <a:t>NIOS </a:t>
              </a:r>
              <a:r>
                <a:rPr lang="fi-FI" sz="1200" b="1" dirty="0" err="1">
                  <a:latin typeface="Calibri" pitchFamily="34" charset="0"/>
                </a:rPr>
                <a:t>processor</a:t>
              </a:r>
              <a:endParaRPr lang="en-US" sz="1200" b="1" dirty="0">
                <a:latin typeface="Calibri" pitchFamily="34" charset="0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409" y="1391593"/>
            <a:ext cx="5298591" cy="470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1907704" y="1487261"/>
            <a:ext cx="1538404" cy="4518522"/>
            <a:chOff x="612900" y="1412776"/>
            <a:chExt cx="4175125" cy="4356898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612900" y="4836224"/>
              <a:ext cx="4143375" cy="933450"/>
            </a:xfrm>
            <a:prstGeom prst="rect">
              <a:avLst/>
            </a:prstGeom>
            <a:solidFill>
              <a:srgbClr val="0000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HW </a:t>
              </a: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platform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612900" y="3140968"/>
              <a:ext cx="4175125" cy="857250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1600" dirty="0">
                  <a:latin typeface="Calibri" pitchFamily="34" charset="0"/>
                  <a:cs typeface="Calibri" pitchFamily="34" charset="0"/>
                </a:rPr>
                <a:t>SW </a:t>
              </a: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platform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AutoShape 18"/>
            <p:cNvSpPr>
              <a:spLocks noChangeArrowheads="1"/>
            </p:cNvSpPr>
            <p:nvPr/>
          </p:nvSpPr>
          <p:spPr bwMode="auto">
            <a:xfrm>
              <a:off x="612900" y="1412776"/>
              <a:ext cx="4143375" cy="92925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 SW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59633" y="4149082"/>
              <a:ext cx="2952327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b="1" dirty="0" smtClean="0">
                  <a:latin typeface="Calibri" pitchFamily="34" charset="0"/>
                  <a:cs typeface="Calibri" pitchFamily="34" charset="0"/>
                </a:rPr>
                <a:t>Hardware </a:t>
              </a:r>
              <a:r>
                <a:rPr lang="fi-FI" sz="1400" b="1" dirty="0" err="1" smtClean="0">
                  <a:latin typeface="Calibri" pitchFamily="34" charset="0"/>
                  <a:cs typeface="Calibri" pitchFamily="34" charset="0"/>
                </a:rPr>
                <a:t>abstraction</a:t>
              </a:r>
              <a:r>
                <a:rPr lang="fi-FI" sz="1400" b="1" dirty="0" smtClean="0">
                  <a:latin typeface="Calibri" pitchFamily="34" charset="0"/>
                  <a:cs typeface="Calibri" pitchFamily="34" charset="0"/>
                </a:rPr>
                <a:t> 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2900" y="2486052"/>
              <a:ext cx="417512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b="1" dirty="0" smtClean="0">
                  <a:latin typeface="Calibri" pitchFamily="34" charset="0"/>
                  <a:cs typeface="Calibri" pitchFamily="34" charset="0"/>
                </a:rPr>
                <a:t>SW </a:t>
              </a:r>
              <a:r>
                <a:rPr lang="fi-FI" sz="1400" b="1" dirty="0" err="1" smtClean="0">
                  <a:latin typeface="Calibri" pitchFamily="34" charset="0"/>
                  <a:cs typeface="Calibri" pitchFamily="34" charset="0"/>
                </a:rPr>
                <a:t>abstraction</a:t>
              </a:r>
              <a:r>
                <a:rPr lang="fi-FI" sz="1400" b="1" dirty="0">
                  <a:latin typeface="Calibri" pitchFamily="34" charset="0"/>
                  <a:cs typeface="Calibri" pitchFamily="34" charset="0"/>
                </a:rPr>
                <a:t> (API) 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4243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Hardware dependent software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smtClean="0"/>
              <a:t>General term that refers to such SW that directly manipulates HW</a:t>
            </a:r>
          </a:p>
          <a:p>
            <a:r>
              <a:rPr lang="en-US" noProof="0" smtClean="0"/>
              <a:t>HdSW belongs to HAL (Hardware Abstraction Layer)</a:t>
            </a:r>
          </a:p>
          <a:p>
            <a:r>
              <a:rPr lang="en-US" noProof="0" smtClean="0"/>
              <a:t>Hardware platform topmost layer  and SW platform lowest layer communication</a:t>
            </a:r>
          </a:p>
          <a:p>
            <a:r>
              <a:rPr lang="en-US" noProof="0" smtClean="0"/>
              <a:t>Physical interrupt lines, registers and memory locations are accessed by HdSW</a:t>
            </a:r>
          </a:p>
          <a:p>
            <a:pPr lvl="1"/>
            <a:r>
              <a:rPr lang="en-US" noProof="0" smtClean="0"/>
              <a:t>Transmitting data</a:t>
            </a:r>
          </a:p>
          <a:p>
            <a:pPr lvl="1"/>
            <a:r>
              <a:rPr lang="en-US" noProof="0" smtClean="0"/>
              <a:t>Configuring</a:t>
            </a:r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15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6473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Step by step from HW to SW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908721"/>
            <a:ext cx="8209161" cy="5688632"/>
          </a:xfrm>
        </p:spPr>
        <p:txBody>
          <a:bodyPr>
            <a:normAutofit fontScale="47500" lnSpcReduction="20000"/>
          </a:bodyPr>
          <a:lstStyle/>
          <a:p>
            <a:pPr marL="266700" indent="-266700">
              <a:buFont typeface="+mj-lt"/>
              <a:buAutoNum type="arabicPeriod"/>
            </a:pPr>
            <a:r>
              <a:rPr lang="en-US" dirty="0" smtClean="0"/>
              <a:t>P</a:t>
            </a:r>
            <a:r>
              <a:rPr lang="en-US" noProof="0" dirty="0" err="1" smtClean="0"/>
              <a:t>hysical</a:t>
            </a:r>
            <a:r>
              <a:rPr lang="en-US" noProof="0" dirty="0" smtClean="0"/>
              <a:t> structure of IP-blocks (at IP-block design time)</a:t>
            </a:r>
          </a:p>
          <a:p>
            <a:pPr lvl="1"/>
            <a:r>
              <a:rPr lang="en-US" noProof="0" dirty="0" smtClean="0"/>
              <a:t>Registers, interrupts, memory locations, special status and control signals</a:t>
            </a:r>
          </a:p>
          <a:p>
            <a:pPr marL="266700" indent="-266700">
              <a:buFont typeface="+mj-lt"/>
              <a:buAutoNum type="arabicPeriod"/>
            </a:pPr>
            <a:r>
              <a:rPr lang="en-US" sz="3500" dirty="0"/>
              <a:t>G</a:t>
            </a:r>
            <a:r>
              <a:rPr lang="en-US" sz="3500" noProof="0" dirty="0" err="1" smtClean="0"/>
              <a:t>eneric</a:t>
            </a:r>
            <a:r>
              <a:rPr lang="en-US" sz="3500" noProof="0" dirty="0" smtClean="0"/>
              <a:t> values are fixed for each </a:t>
            </a:r>
            <a:r>
              <a:rPr lang="en-US" sz="3500" dirty="0"/>
              <a:t>instantiated IP-block </a:t>
            </a:r>
            <a:r>
              <a:rPr lang="en-US" sz="3500" dirty="0" smtClean="0"/>
              <a:t>(at HW </a:t>
            </a:r>
            <a:r>
              <a:rPr lang="en-US" sz="3500" dirty="0"/>
              <a:t>integration </a:t>
            </a:r>
            <a:r>
              <a:rPr lang="en-US" sz="3500" dirty="0" smtClean="0"/>
              <a:t>time)</a:t>
            </a:r>
            <a:endParaRPr lang="en-US" sz="3500" noProof="0" dirty="0" smtClean="0"/>
          </a:p>
          <a:p>
            <a:pPr lvl="1"/>
            <a:r>
              <a:rPr lang="en-US" noProof="0" dirty="0" smtClean="0"/>
              <a:t>Base addresses, register widths, …</a:t>
            </a:r>
          </a:p>
          <a:p>
            <a:pPr marL="266700" indent="-266700">
              <a:buFont typeface="+mj-lt"/>
              <a:buAutoNum type="arabicPeriod"/>
            </a:pPr>
            <a:r>
              <a:rPr lang="en-US" sz="3500" noProof="0" dirty="0" smtClean="0"/>
              <a:t>System specific SW configuration files are provided for the physical addresses (e.g. headers)</a:t>
            </a:r>
          </a:p>
          <a:p>
            <a:pPr lvl="1"/>
            <a:r>
              <a:rPr lang="en-US" noProof="0" dirty="0" smtClean="0"/>
              <a:t>Physical </a:t>
            </a:r>
            <a:r>
              <a:rPr lang="en-US" b="1" noProof="0" dirty="0" smtClean="0"/>
              <a:t>addresses are given names/symbols</a:t>
            </a:r>
          </a:p>
          <a:p>
            <a:pPr marL="266700" indent="-266700">
              <a:buFont typeface="+mj-lt"/>
              <a:buAutoNum type="arabicPeriod"/>
            </a:pPr>
            <a:r>
              <a:rPr lang="en-US" sz="3500" noProof="0" dirty="0" smtClean="0"/>
              <a:t>Low-level macros are provided to handle the registers at word/bit level</a:t>
            </a:r>
          </a:p>
          <a:p>
            <a:pPr lvl="1"/>
            <a:r>
              <a:rPr lang="en-US" noProof="0" dirty="0" smtClean="0"/>
              <a:t>Add </a:t>
            </a:r>
            <a:r>
              <a:rPr lang="en-US" b="1" noProof="0" dirty="0" smtClean="0"/>
              <a:t>primitive behavior of handling the HW registers</a:t>
            </a:r>
          </a:p>
          <a:p>
            <a:pPr lvl="1"/>
            <a:r>
              <a:rPr lang="en-US" noProof="0" dirty="0" smtClean="0"/>
              <a:t>May add </a:t>
            </a:r>
            <a:r>
              <a:rPr lang="en-US" b="1" noProof="0" dirty="0" smtClean="0"/>
              <a:t>control and protection</a:t>
            </a:r>
            <a:r>
              <a:rPr lang="en-US" noProof="0" dirty="0" smtClean="0"/>
              <a:t> against lowest level protocol violations</a:t>
            </a:r>
          </a:p>
          <a:p>
            <a:pPr lvl="1"/>
            <a:r>
              <a:rPr lang="en-US" noProof="0" dirty="0" smtClean="0"/>
              <a:t>Basic operation is </a:t>
            </a:r>
            <a:r>
              <a:rPr lang="en-US" b="1" noProof="0" dirty="0" smtClean="0"/>
              <a:t>register read/write</a:t>
            </a:r>
          </a:p>
          <a:p>
            <a:pPr marL="266700" indent="-266700">
              <a:buFont typeface="+mj-lt"/>
              <a:buAutoNum type="arabicPeriod"/>
            </a:pPr>
            <a:r>
              <a:rPr lang="en-US" noProof="0" dirty="0" smtClean="0"/>
              <a:t> </a:t>
            </a:r>
            <a:r>
              <a:rPr lang="en-US" sz="3500" noProof="0" dirty="0" smtClean="0"/>
              <a:t>Functions</a:t>
            </a:r>
          </a:p>
          <a:p>
            <a:pPr lvl="1"/>
            <a:r>
              <a:rPr lang="en-US" noProof="0" dirty="0" smtClean="0"/>
              <a:t>Hide the low-level register access</a:t>
            </a:r>
          </a:p>
          <a:p>
            <a:pPr lvl="1"/>
            <a:r>
              <a:rPr lang="en-US" noProof="0" dirty="0" smtClean="0"/>
              <a:t>Provide </a:t>
            </a:r>
            <a:r>
              <a:rPr lang="en-US" b="1" noProof="0" dirty="0" smtClean="0"/>
              <a:t>system independent</a:t>
            </a:r>
            <a:r>
              <a:rPr lang="en-US" noProof="0" dirty="0" smtClean="0"/>
              <a:t> but </a:t>
            </a:r>
            <a:r>
              <a:rPr lang="en-US" b="1" noProof="0" dirty="0" smtClean="0"/>
              <a:t>device specific protocol</a:t>
            </a:r>
            <a:r>
              <a:rPr lang="en-US" noProof="0" dirty="0" smtClean="0"/>
              <a:t> to send/receive/configure/get status</a:t>
            </a:r>
          </a:p>
          <a:p>
            <a:pPr lvl="1"/>
            <a:r>
              <a:rPr lang="en-US" noProof="0" dirty="0" smtClean="0"/>
              <a:t>Without operating system, these can be used directly from applications</a:t>
            </a:r>
          </a:p>
          <a:p>
            <a:pPr marL="266700" indent="-266700">
              <a:buFont typeface="+mj-lt"/>
              <a:buAutoNum type="arabicPeriod"/>
            </a:pPr>
            <a:r>
              <a:rPr lang="en-US" sz="3500" noProof="0" dirty="0" smtClean="0"/>
              <a:t>OS dependent APIs</a:t>
            </a:r>
          </a:p>
          <a:p>
            <a:pPr lvl="1"/>
            <a:r>
              <a:rPr lang="en-US" noProof="0" dirty="0" smtClean="0"/>
              <a:t>HAL (hardware abstraction layer) API</a:t>
            </a:r>
          </a:p>
          <a:p>
            <a:pPr lvl="1"/>
            <a:r>
              <a:rPr lang="en-US" noProof="0" dirty="0" smtClean="0"/>
              <a:t>Standardized, </a:t>
            </a:r>
            <a:r>
              <a:rPr lang="en-US" b="1" noProof="0" dirty="0" smtClean="0"/>
              <a:t>system and device independent functions</a:t>
            </a:r>
            <a:r>
              <a:rPr lang="en-US" noProof="0" dirty="0" smtClean="0"/>
              <a:t> to access the device</a:t>
            </a:r>
          </a:p>
          <a:p>
            <a:pPr lvl="1"/>
            <a:r>
              <a:rPr lang="en-US" noProof="0" dirty="0" smtClean="0"/>
              <a:t>E.g. Unix char and block devices (</a:t>
            </a:r>
            <a:r>
              <a:rPr lang="en-US" noProof="0" dirty="0" err="1" smtClean="0"/>
              <a:t>fopen</a:t>
            </a:r>
            <a:r>
              <a:rPr lang="en-US" noProof="0" dirty="0" smtClean="0"/>
              <a:t>, </a:t>
            </a:r>
            <a:r>
              <a:rPr lang="en-US" noProof="0" dirty="0" err="1" smtClean="0"/>
              <a:t>fcose</a:t>
            </a:r>
            <a:r>
              <a:rPr lang="en-US" noProof="0" dirty="0" smtClean="0"/>
              <a:t>, …)</a:t>
            </a:r>
          </a:p>
          <a:p>
            <a:pPr lvl="1"/>
            <a:r>
              <a:rPr lang="en-US" noProof="0" dirty="0" smtClean="0"/>
              <a:t>Add control for interrupt services and mutual exclusion</a:t>
            </a:r>
          </a:p>
          <a:p>
            <a:pPr marL="266700" indent="-266700">
              <a:buFont typeface="+mj-lt"/>
              <a:buAutoNum type="arabicPeriod"/>
            </a:pPr>
            <a:r>
              <a:rPr lang="en-US" sz="3500" noProof="0" dirty="0" smtClean="0"/>
              <a:t>OS independent APIs</a:t>
            </a:r>
          </a:p>
          <a:p>
            <a:pPr lvl="1"/>
            <a:r>
              <a:rPr lang="en-US" noProof="0" dirty="0" smtClean="0"/>
              <a:t>Standardized APIs, but do not depend on OS </a:t>
            </a:r>
          </a:p>
          <a:p>
            <a:pPr lvl="1"/>
            <a:r>
              <a:rPr lang="en-US" noProof="0" dirty="0" smtClean="0"/>
              <a:t>E.g. MCAPI, MPI, </a:t>
            </a:r>
            <a:r>
              <a:rPr lang="en-US" noProof="0" dirty="0" err="1" smtClean="0"/>
              <a:t>OpenCL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16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8870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464195" y="2420962"/>
            <a:ext cx="7708205" cy="424839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11560" y="4797152"/>
            <a:ext cx="3779713" cy="17281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11560" y="2852936"/>
            <a:ext cx="3779713" cy="165618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 </a:t>
            </a:r>
            <a:r>
              <a:rPr lang="en-US" noProof="0" dirty="0" err="1" smtClean="0"/>
              <a:t>SoC</a:t>
            </a:r>
            <a:r>
              <a:rPr lang="en-US" noProof="0" dirty="0" smtClean="0"/>
              <a:t> hardware</a:t>
            </a:r>
            <a:endParaRPr lang="en-US" noProof="0" dirty="0" smtClean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196975"/>
            <a:ext cx="7891489" cy="863873"/>
          </a:xfrm>
        </p:spPr>
        <p:txBody>
          <a:bodyPr>
            <a:normAutofit fontScale="62500" lnSpcReduction="20000"/>
          </a:bodyPr>
          <a:lstStyle/>
          <a:p>
            <a:r>
              <a:rPr lang="fi-FI" noProof="0" dirty="0" err="1" smtClean="0"/>
              <a:t>Two</a:t>
            </a:r>
            <a:r>
              <a:rPr lang="fi-FI" noProof="0" dirty="0" smtClean="0"/>
              <a:t> </a:t>
            </a:r>
            <a:r>
              <a:rPr lang="fi-FI" noProof="0" dirty="0" err="1" smtClean="0"/>
              <a:t>separate</a:t>
            </a:r>
            <a:r>
              <a:rPr lang="fi-FI" noProof="0" dirty="0" smtClean="0"/>
              <a:t> NIOS </a:t>
            </a:r>
            <a:r>
              <a:rPr lang="fi-FI" noProof="0" dirty="0" err="1" smtClean="0"/>
              <a:t>subsystems</a:t>
            </a:r>
            <a:r>
              <a:rPr lang="fi-FI" noProof="0" dirty="0" smtClean="0"/>
              <a:t> </a:t>
            </a:r>
            <a:r>
              <a:rPr lang="fi-FI" noProof="0" dirty="0" err="1" smtClean="0"/>
              <a:t>designed</a:t>
            </a:r>
            <a:r>
              <a:rPr lang="fi-FI" noProof="0" dirty="0" smtClean="0"/>
              <a:t> with </a:t>
            </a:r>
            <a:r>
              <a:rPr lang="fi-FI" noProof="0" dirty="0" err="1" smtClean="0"/>
              <a:t>SoPC</a:t>
            </a:r>
            <a:r>
              <a:rPr lang="fi-FI" noProof="0" dirty="0" smtClean="0"/>
              <a:t> </a:t>
            </a:r>
            <a:r>
              <a:rPr lang="fi-FI" noProof="0" dirty="0" err="1" smtClean="0"/>
              <a:t>builder</a:t>
            </a:r>
            <a:endParaRPr lang="fi-FI" noProof="0" dirty="0" smtClean="0"/>
          </a:p>
          <a:p>
            <a:r>
              <a:rPr lang="fi-FI" dirty="0" smtClean="0"/>
              <a:t>NIOS </a:t>
            </a:r>
            <a:r>
              <a:rPr lang="fi-FI" dirty="0" err="1" smtClean="0"/>
              <a:t>subsystems</a:t>
            </a:r>
            <a:r>
              <a:rPr lang="fi-FI" dirty="0" smtClean="0"/>
              <a:t> and HIBI </a:t>
            </a:r>
            <a:r>
              <a:rPr lang="fi-FI" dirty="0" err="1" smtClean="0"/>
              <a:t>network</a:t>
            </a:r>
            <a:r>
              <a:rPr lang="fi-FI" dirty="0" smtClean="0"/>
              <a:t> </a:t>
            </a:r>
            <a:r>
              <a:rPr lang="fi-FI" dirty="0" err="1" smtClean="0"/>
              <a:t>instantantiated</a:t>
            </a:r>
            <a:r>
              <a:rPr lang="fi-FI" dirty="0" smtClean="0"/>
              <a:t> in </a:t>
            </a:r>
            <a:r>
              <a:rPr lang="fi-FI" dirty="0" err="1" smtClean="0"/>
              <a:t>Quartus</a:t>
            </a:r>
            <a:endParaRPr lang="en-US" noProof="0" dirty="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55104" y="2997324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cpu0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842667" y="2997324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dma_buf_0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i-FI" dirty="0">
                <a:latin typeface="Calibri" pitchFamily="34" charset="0"/>
                <a:cs typeface="Calibri" pitchFamily="34" charset="0"/>
              </a:rPr>
              <a:t>(=DPRAM)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842667" y="3789487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hibi_pe_</a:t>
            </a:r>
          </a:p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dma_0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571454" y="3789487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>
                <a:latin typeface="Calibri" pitchFamily="34" charset="0"/>
                <a:cs typeface="Calibri" pitchFamily="34" charset="0"/>
              </a:rPr>
              <a:t>wrapper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11" name="AutoShape 8"/>
          <p:cNvCxnSpPr>
            <a:cxnSpLocks noChangeShapeType="1"/>
            <a:stCxn id="23556" idx="3"/>
            <a:endCxn id="23557" idx="1"/>
          </p:cNvCxnSpPr>
          <p:nvPr/>
        </p:nvCxnSpPr>
        <p:spPr bwMode="auto">
          <a:xfrm>
            <a:off x="2133054" y="3321174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2" name="AutoShape 9"/>
          <p:cNvCxnSpPr>
            <a:cxnSpLocks noChangeShapeType="1"/>
            <a:stCxn id="23556" idx="3"/>
            <a:endCxn id="23558" idx="1"/>
          </p:cNvCxnSpPr>
          <p:nvPr/>
        </p:nvCxnSpPr>
        <p:spPr bwMode="auto">
          <a:xfrm>
            <a:off x="2133054" y="3321174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513" name="AutoShape 10"/>
          <p:cNvCxnSpPr>
            <a:cxnSpLocks noChangeShapeType="1"/>
            <a:stCxn id="23558" idx="3"/>
            <a:endCxn id="23559" idx="1"/>
          </p:cNvCxnSpPr>
          <p:nvPr/>
        </p:nvCxnSpPr>
        <p:spPr bwMode="auto">
          <a:xfrm>
            <a:off x="4220617" y="4113337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4" name="AutoShape 11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rot="-5400000">
            <a:off x="3464172" y="3717256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5" name="Line 12"/>
          <p:cNvSpPr>
            <a:spLocks noChangeShapeType="1"/>
          </p:cNvSpPr>
          <p:nvPr/>
        </p:nvSpPr>
        <p:spPr bwMode="auto">
          <a:xfrm>
            <a:off x="5938292" y="4149849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6227217" y="3933949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6206579" y="3932362"/>
            <a:ext cx="9557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latin typeface="Calibri" pitchFamily="34" charset="0"/>
                <a:cs typeface="Calibri" pitchFamily="34" charset="0"/>
              </a:rPr>
              <a:t>HIBI bus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755104" y="3789487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instr.memory</a:t>
            </a:r>
          </a:p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(on/off-chip)</a:t>
            </a:r>
            <a:endParaRPr lang="en-US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19" name="AutoShape 17"/>
          <p:cNvCxnSpPr>
            <a:cxnSpLocks noChangeShapeType="1"/>
            <a:stCxn id="23568" idx="0"/>
            <a:endCxn id="23556" idx="2"/>
          </p:cNvCxnSpPr>
          <p:nvPr/>
        </p:nvCxnSpPr>
        <p:spPr bwMode="auto">
          <a:xfrm rot="-5400000">
            <a:off x="1376610" y="3717256"/>
            <a:ext cx="125413" cy="0"/>
          </a:xfrm>
          <a:prstGeom prst="straightConnector1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</p:cxn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755104" y="4868987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cpu1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842667" y="4868987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dma_buf_1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i-FI" dirty="0">
                <a:latin typeface="Calibri" pitchFamily="34" charset="0"/>
                <a:cs typeface="Calibri" pitchFamily="34" charset="0"/>
              </a:rPr>
              <a:t>(=DPRAM)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2842667" y="5661149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hibi_pe_</a:t>
            </a:r>
          </a:p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dma_1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571454" y="5661149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HIBI wrapper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24" name="AutoShape 23"/>
          <p:cNvCxnSpPr>
            <a:cxnSpLocks noChangeShapeType="1"/>
            <a:stCxn id="23571" idx="3"/>
            <a:endCxn id="23572" idx="1"/>
          </p:cNvCxnSpPr>
          <p:nvPr/>
        </p:nvCxnSpPr>
        <p:spPr bwMode="auto">
          <a:xfrm>
            <a:off x="2133054" y="5192837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5" name="AutoShape 24"/>
          <p:cNvCxnSpPr>
            <a:cxnSpLocks noChangeShapeType="1"/>
            <a:stCxn id="23571" idx="3"/>
            <a:endCxn id="23573" idx="1"/>
          </p:cNvCxnSpPr>
          <p:nvPr/>
        </p:nvCxnSpPr>
        <p:spPr bwMode="auto">
          <a:xfrm>
            <a:off x="2133054" y="5192837"/>
            <a:ext cx="700088" cy="792162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526" name="AutoShape 25"/>
          <p:cNvCxnSpPr>
            <a:cxnSpLocks noChangeShapeType="1"/>
            <a:stCxn id="23573" idx="3"/>
            <a:endCxn id="23574" idx="1"/>
          </p:cNvCxnSpPr>
          <p:nvPr/>
        </p:nvCxnSpPr>
        <p:spPr bwMode="auto">
          <a:xfrm>
            <a:off x="4220617" y="5984999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7" name="AutoShape 26"/>
          <p:cNvCxnSpPr>
            <a:cxnSpLocks noChangeShapeType="1"/>
            <a:stCxn id="23573" idx="0"/>
            <a:endCxn id="23572" idx="2"/>
          </p:cNvCxnSpPr>
          <p:nvPr/>
        </p:nvCxnSpPr>
        <p:spPr bwMode="auto">
          <a:xfrm rot="-5400000">
            <a:off x="3464173" y="5588918"/>
            <a:ext cx="1254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8" name="Line 27"/>
          <p:cNvSpPr>
            <a:spLocks noChangeShapeType="1"/>
          </p:cNvSpPr>
          <p:nvPr/>
        </p:nvSpPr>
        <p:spPr bwMode="auto">
          <a:xfrm>
            <a:off x="5938292" y="6021512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29" name="Line 28"/>
          <p:cNvSpPr>
            <a:spLocks noChangeShapeType="1"/>
          </p:cNvSpPr>
          <p:nvPr/>
        </p:nvSpPr>
        <p:spPr bwMode="auto">
          <a:xfrm>
            <a:off x="6227217" y="3789487"/>
            <a:ext cx="0" cy="24479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755104" y="5661149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instr.memory</a:t>
            </a:r>
          </a:p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(on/off-chip)</a:t>
            </a:r>
            <a:endParaRPr lang="en-US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31" name="AutoShape 32"/>
          <p:cNvCxnSpPr>
            <a:cxnSpLocks noChangeShapeType="1"/>
            <a:stCxn id="23583" idx="0"/>
            <a:endCxn id="23571" idx="2"/>
          </p:cNvCxnSpPr>
          <p:nvPr/>
        </p:nvCxnSpPr>
        <p:spPr bwMode="auto">
          <a:xfrm rot="-5400000">
            <a:off x="1376611" y="5588918"/>
            <a:ext cx="125412" cy="0"/>
          </a:xfrm>
          <a:prstGeom prst="straightConnector1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</p:cxn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498429" y="3500562"/>
            <a:ext cx="2809875" cy="3024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latin typeface="Calibri" pitchFamily="34" charset="0"/>
                <a:cs typeface="Calibri" pitchFamily="34" charset="0"/>
              </a:rPr>
              <a:t>segment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69315" y="205163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dk1"/>
                </a:solidFill>
              </a:rPr>
              <a:t>nios_2x_soc.vhd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4008" y="3136508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dk1"/>
                </a:solidFill>
              </a:rPr>
              <a:t>hibi_2x_r4_segment.vhd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2483604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 smtClean="0"/>
              <a:t>nios_sram_subsystem.vhd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9552" y="4437112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 smtClean="0"/>
              <a:t>nios_sdram_subsystem.vhd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17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8911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" y="4005064"/>
            <a:ext cx="9107420" cy="2181682"/>
            <a:chOff x="-2" y="4005064"/>
            <a:chExt cx="9107420" cy="2181682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42"/>
            <a:stretch/>
          </p:blipFill>
          <p:spPr bwMode="auto">
            <a:xfrm>
              <a:off x="-1" y="4005064"/>
              <a:ext cx="9107419" cy="159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01"/>
            <a:stretch/>
          </p:blipFill>
          <p:spPr bwMode="auto">
            <a:xfrm>
              <a:off x="-2" y="5606040"/>
              <a:ext cx="9107419" cy="580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1. Hardware generics (VHDL)</a:t>
            </a:r>
            <a:endParaRPr lang="en-US" noProof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57225" y="1196975"/>
            <a:ext cx="6307064" cy="2808089"/>
          </a:xfrm>
        </p:spPr>
        <p:txBody>
          <a:bodyPr>
            <a:normAutofit fontScale="55000" lnSpcReduction="20000"/>
          </a:bodyPr>
          <a:lstStyle/>
          <a:p>
            <a:r>
              <a:rPr lang="en-US" noProof="0" smtClean="0"/>
              <a:t>HW implementation time generics that can not be changed at run time</a:t>
            </a:r>
          </a:p>
          <a:p>
            <a:r>
              <a:rPr lang="en-US" noProof="0" smtClean="0"/>
              <a:t>Word length, address range (on HIBI addr space)</a:t>
            </a:r>
            <a:endParaRPr lang="en-US" noProof="0" smtClean="0">
              <a:solidFill>
                <a:srgbClr val="FF0000"/>
              </a:solidFill>
            </a:endParaRPr>
          </a:p>
          <a:p>
            <a:r>
              <a:rPr lang="en-US" noProof="0" smtClean="0"/>
              <a:t>Channel</a:t>
            </a:r>
          </a:p>
          <a:p>
            <a:pPr lvl="1"/>
            <a:r>
              <a:rPr lang="en-US" noProof="0" smtClean="0"/>
              <a:t>Seen from HIBI, each channel have own HIBI address to receive data from other IP-blocks</a:t>
            </a:r>
          </a:p>
          <a:p>
            <a:pPr lvl="1"/>
            <a:r>
              <a:rPr lang="en-US" noProof="0" smtClean="0"/>
              <a:t>Seen from CPU, each channel is a buffer in dual port memory</a:t>
            </a:r>
          </a:p>
          <a:p>
            <a:r>
              <a:rPr lang="en-US" noProof="0" smtClean="0"/>
              <a:t>Bits for words_width_g tells the maximum packet size in a buffer, e.g. 8 bits means max 256 words in the buffer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18</a:t>
            </a:fld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8472402" y="2072818"/>
            <a:ext cx="0" cy="93610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7392282" y="1742966"/>
            <a:ext cx="1515366" cy="3902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752322" y="2216834"/>
            <a:ext cx="1143008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7537886" y="2144826"/>
            <a:ext cx="1" cy="75648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7464290" y="2864906"/>
            <a:ext cx="1500198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876256" y="3284984"/>
            <a:ext cx="588034" cy="8640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7464290" y="3501008"/>
            <a:ext cx="1500198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25" idx="0"/>
            <a:endCxn id="23" idx="2"/>
          </p:cNvCxnSpPr>
          <p:nvPr/>
        </p:nvCxnSpPr>
        <p:spPr bwMode="auto">
          <a:xfrm flipV="1">
            <a:off x="8214389" y="3429000"/>
            <a:ext cx="0" cy="720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7386408" y="1340768"/>
            <a:ext cx="1521240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 MEMORY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>
            <a:stCxn id="20" idx="0"/>
            <a:endCxn id="27" idx="2"/>
          </p:cNvCxnSpPr>
          <p:nvPr/>
        </p:nvCxnSpPr>
        <p:spPr bwMode="auto">
          <a:xfrm flipH="1" flipV="1">
            <a:off x="8147028" y="1635870"/>
            <a:ext cx="2937" cy="1070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9" name="Footer Placeholder 2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1154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2. Registers (VHDL)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7225" y="1196975"/>
            <a:ext cx="6451080" cy="1864403"/>
          </a:xfrm>
        </p:spPr>
        <p:txBody>
          <a:bodyPr>
            <a:normAutofit fontScale="55000" lnSpcReduction="20000"/>
          </a:bodyPr>
          <a:lstStyle/>
          <a:p>
            <a:r>
              <a:rPr lang="en-US" noProof="0" dirty="0" smtClean="0"/>
              <a:t>Note: number of implemented registers depends on generics (n channels means 5n + 8 registers in total)</a:t>
            </a:r>
          </a:p>
          <a:p>
            <a:r>
              <a:rPr lang="en-US" noProof="0" dirty="0" smtClean="0"/>
              <a:t>Register addresses are in CPUs address space (not HIBI)</a:t>
            </a:r>
          </a:p>
          <a:p>
            <a:r>
              <a:rPr lang="en-US" noProof="0" dirty="0" smtClean="0"/>
              <a:t>Purpose: Initialization, DMA configuration, status, transfer control for CPU, transfer control for HIBI bus 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19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59518"/>
            <a:ext cx="9170669" cy="379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 bwMode="auto">
          <a:xfrm>
            <a:off x="8472402" y="848682"/>
            <a:ext cx="0" cy="93610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7392282" y="518830"/>
            <a:ext cx="1515366" cy="3902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52322" y="992698"/>
            <a:ext cx="1143008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7537886" y="920690"/>
            <a:ext cx="1" cy="75648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7464290" y="1640770"/>
            <a:ext cx="1500198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7020272" y="1922817"/>
            <a:ext cx="576064" cy="85811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7464290" y="2276872"/>
            <a:ext cx="1500198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9" idx="0"/>
            <a:endCxn id="14" idx="2"/>
          </p:cNvCxnSpPr>
          <p:nvPr/>
        </p:nvCxnSpPr>
        <p:spPr bwMode="auto">
          <a:xfrm flipV="1">
            <a:off x="8214389" y="2204864"/>
            <a:ext cx="0" cy="720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386408" y="116632"/>
            <a:ext cx="1521240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 MEMORY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3" idx="0"/>
            <a:endCxn id="21" idx="2"/>
          </p:cNvCxnSpPr>
          <p:nvPr/>
        </p:nvCxnSpPr>
        <p:spPr bwMode="auto">
          <a:xfrm flipH="1" flipV="1">
            <a:off x="8147028" y="411734"/>
            <a:ext cx="2937" cy="1070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4" name="Footer Placeholder 2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9278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bus operation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128029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3. System and instance specific values (VHDL)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7225" y="1196975"/>
            <a:ext cx="6607066" cy="532836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NIOS subsystem address space</a:t>
            </a:r>
          </a:p>
          <a:p>
            <a:pPr lvl="1"/>
            <a:r>
              <a:rPr lang="en-US" sz="2000" dirty="0" err="1" smtClean="0"/>
              <a:t>SoPC</a:t>
            </a:r>
            <a:r>
              <a:rPr lang="en-US" sz="2000" dirty="0"/>
              <a:t> </a:t>
            </a:r>
            <a:r>
              <a:rPr lang="en-US" sz="2000" dirty="0" smtClean="0"/>
              <a:t>builder project stores address information (.</a:t>
            </a:r>
            <a:r>
              <a:rPr lang="en-US" sz="2000" dirty="0" err="1" smtClean="0"/>
              <a:t>sopc</a:t>
            </a:r>
            <a:r>
              <a:rPr lang="en-US" sz="2000" dirty="0" smtClean="0"/>
              <a:t> XML file)</a:t>
            </a:r>
          </a:p>
          <a:p>
            <a:pPr lvl="1"/>
            <a:r>
              <a:rPr lang="fi-FI" sz="2000" dirty="0" err="1" smtClean="0"/>
              <a:t>Altera</a:t>
            </a:r>
            <a:r>
              <a:rPr lang="fi-FI" sz="2000" dirty="0" smtClean="0"/>
              <a:t> </a:t>
            </a:r>
            <a:r>
              <a:rPr lang="fi-FI" sz="2000" dirty="0" err="1" smtClean="0"/>
              <a:t>tools</a:t>
            </a:r>
            <a:r>
              <a:rPr lang="fi-FI" sz="2000" dirty="0" smtClean="0"/>
              <a:t> </a:t>
            </a:r>
            <a:r>
              <a:rPr lang="fi-FI" sz="2000" dirty="0" err="1" smtClean="0"/>
              <a:t>automatically</a:t>
            </a:r>
            <a:r>
              <a:rPr lang="fi-FI" sz="2000" dirty="0" smtClean="0"/>
              <a:t> </a:t>
            </a:r>
            <a:r>
              <a:rPr lang="fi-FI" sz="2000" dirty="0" err="1" smtClean="0"/>
              <a:t>generate</a:t>
            </a:r>
            <a:r>
              <a:rPr lang="fi-FI" sz="2000" dirty="0" smtClean="0"/>
              <a:t> </a:t>
            </a:r>
            <a:r>
              <a:rPr lang="fi-FI" sz="2000" dirty="0" err="1" smtClean="0"/>
              <a:t>system.h</a:t>
            </a:r>
            <a:r>
              <a:rPr lang="fi-FI" sz="2000" dirty="0"/>
              <a:t> </a:t>
            </a:r>
            <a:r>
              <a:rPr lang="fi-FI" sz="2000" dirty="0" smtClean="0"/>
              <a:t>for SW</a:t>
            </a:r>
          </a:p>
          <a:p>
            <a:pPr lvl="1"/>
            <a:endParaRPr lang="fi-FI" sz="2000" dirty="0" smtClean="0"/>
          </a:p>
          <a:p>
            <a:pPr lvl="1"/>
            <a:endParaRPr lang="en-US" sz="2000" dirty="0"/>
          </a:p>
          <a:p>
            <a:endParaRPr lang="fi-FI" sz="2400" noProof="0" dirty="0" smtClean="0"/>
          </a:p>
          <a:p>
            <a:endParaRPr lang="fi-FI" sz="2400" dirty="0"/>
          </a:p>
          <a:p>
            <a:endParaRPr lang="fi-FI" sz="2400" noProof="0" dirty="0" smtClean="0"/>
          </a:p>
          <a:p>
            <a:endParaRPr lang="en-US" sz="2400" noProof="0" dirty="0" smtClean="0"/>
          </a:p>
          <a:p>
            <a:r>
              <a:rPr lang="en-US" sz="2400" noProof="0" dirty="0" smtClean="0"/>
              <a:t>HIBI address space</a:t>
            </a:r>
          </a:p>
          <a:p>
            <a:pPr lvl="1"/>
            <a:r>
              <a:rPr lang="en-US" sz="2000" noProof="0" dirty="0" smtClean="0"/>
              <a:t>Project file .</a:t>
            </a:r>
            <a:r>
              <a:rPr lang="en-US" sz="2000" noProof="0" dirty="0" err="1" smtClean="0"/>
              <a:t>bdf</a:t>
            </a:r>
            <a:r>
              <a:rPr lang="en-US" sz="2000" noProof="0" dirty="0" smtClean="0"/>
              <a:t> (if defined in </a:t>
            </a:r>
            <a:r>
              <a:rPr lang="en-US" sz="2000" noProof="0" dirty="0" err="1" smtClean="0"/>
              <a:t>Quartus</a:t>
            </a:r>
            <a:r>
              <a:rPr lang="en-US" sz="2000" noProof="0" dirty="0" smtClean="0"/>
              <a:t>) OR the top-level VHDL file including all wrappers</a:t>
            </a:r>
          </a:p>
          <a:p>
            <a:pPr lvl="1"/>
            <a:r>
              <a:rPr lang="fi-FI" sz="2000" dirty="0" smtClean="0"/>
              <a:t>User </a:t>
            </a:r>
            <a:r>
              <a:rPr lang="fi-FI" sz="2000" dirty="0" err="1" smtClean="0"/>
              <a:t>must</a:t>
            </a:r>
            <a:r>
              <a:rPr lang="fi-FI" sz="2000" dirty="0" smtClean="0"/>
              <a:t> </a:t>
            </a:r>
            <a:r>
              <a:rPr lang="fi-FI" sz="2000" dirty="0" err="1" smtClean="0"/>
              <a:t>manually</a:t>
            </a:r>
            <a:r>
              <a:rPr lang="fi-FI" sz="2000" dirty="0" smtClean="0"/>
              <a:t> </a:t>
            </a:r>
            <a:r>
              <a:rPr lang="fi-FI" sz="2000" dirty="0" err="1" smtClean="0"/>
              <a:t>write</a:t>
            </a:r>
            <a:r>
              <a:rPr lang="fi-FI" sz="2000" dirty="0" smtClean="0"/>
              <a:t> .h for SW (Kactus2 </a:t>
            </a:r>
            <a:r>
              <a:rPr lang="fi-FI" sz="2000" dirty="0" err="1" smtClean="0"/>
              <a:t>will</a:t>
            </a:r>
            <a:r>
              <a:rPr lang="fi-FI" sz="2000" dirty="0" smtClean="0"/>
              <a:t> </a:t>
            </a:r>
            <a:r>
              <a:rPr lang="fi-FI" sz="2000" dirty="0" err="1" smtClean="0"/>
              <a:t>do</a:t>
            </a:r>
            <a:r>
              <a:rPr lang="fi-FI" sz="2000" dirty="0" smtClean="0"/>
              <a:t> </a:t>
            </a:r>
            <a:r>
              <a:rPr lang="fi-FI" sz="2000" dirty="0" err="1" smtClean="0"/>
              <a:t>this</a:t>
            </a:r>
            <a:r>
              <a:rPr lang="fi-FI" sz="2000" dirty="0" smtClean="0"/>
              <a:t> </a:t>
            </a:r>
            <a:r>
              <a:rPr lang="fi-FI" sz="2000" dirty="0" err="1" smtClean="0"/>
              <a:t>automatically</a:t>
            </a:r>
            <a:r>
              <a:rPr lang="fi-FI" sz="2000" dirty="0"/>
              <a:t> </a:t>
            </a:r>
            <a:r>
              <a:rPr lang="fi-FI" sz="2000" dirty="0" smtClean="0"/>
              <a:t>in the </a:t>
            </a:r>
            <a:r>
              <a:rPr lang="fi-FI" sz="2000" dirty="0" err="1" smtClean="0"/>
              <a:t>future</a:t>
            </a:r>
            <a:r>
              <a:rPr lang="fi-FI" sz="2000" dirty="0" smtClean="0"/>
              <a:t> </a:t>
            </a:r>
            <a:r>
              <a:rPr lang="fi-FI" sz="2000" dirty="0" err="1" smtClean="0"/>
              <a:t>versions</a:t>
            </a:r>
            <a:r>
              <a:rPr lang="fi-FI" sz="2000" dirty="0" smtClean="0"/>
              <a:t>)</a:t>
            </a:r>
            <a:endParaRPr lang="en-US" sz="2000" noProof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20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720" y="2780928"/>
            <a:ext cx="7105648" cy="1973580"/>
            <a:chOff x="1912974" y="3573016"/>
            <a:chExt cx="7105648" cy="197358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20162" b="71222"/>
            <a:stretch/>
          </p:blipFill>
          <p:spPr bwMode="auto">
            <a:xfrm>
              <a:off x="1912974" y="3573016"/>
              <a:ext cx="7087392" cy="1973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Oval 8"/>
            <p:cNvSpPr/>
            <p:nvPr/>
          </p:nvSpPr>
          <p:spPr bwMode="auto">
            <a:xfrm>
              <a:off x="6012160" y="3573016"/>
              <a:ext cx="1080120" cy="432048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938502" y="3645024"/>
              <a:ext cx="1080120" cy="432048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596336" y="5092060"/>
              <a:ext cx="1080120" cy="432048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>
            <a:off x="8472402" y="3440970"/>
            <a:ext cx="0" cy="93610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7392282" y="3111118"/>
            <a:ext cx="1515366" cy="3902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52322" y="3584986"/>
            <a:ext cx="1143008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7537886" y="3512978"/>
            <a:ext cx="1" cy="75648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464290" y="4233058"/>
            <a:ext cx="1500198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6047248" y="3139949"/>
            <a:ext cx="1186882" cy="30102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7464290" y="4869160"/>
            <a:ext cx="1500198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9" idx="0"/>
            <a:endCxn id="17" idx="2"/>
          </p:cNvCxnSpPr>
          <p:nvPr/>
        </p:nvCxnSpPr>
        <p:spPr bwMode="auto">
          <a:xfrm flipV="1">
            <a:off x="8214389" y="4797152"/>
            <a:ext cx="0" cy="720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386408" y="2708920"/>
            <a:ext cx="1521240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 MEMORY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4" idx="0"/>
            <a:endCxn id="21" idx="2"/>
          </p:cNvCxnSpPr>
          <p:nvPr/>
        </p:nvCxnSpPr>
        <p:spPr bwMode="auto">
          <a:xfrm flipH="1" flipV="1">
            <a:off x="8147028" y="3004022"/>
            <a:ext cx="2937" cy="1070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" name="Rectangle 1"/>
          <p:cNvSpPr/>
          <p:nvPr/>
        </p:nvSpPr>
        <p:spPr bwMode="auto">
          <a:xfrm>
            <a:off x="7236296" y="2531892"/>
            <a:ext cx="1872208" cy="184518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234130" y="4420650"/>
            <a:ext cx="1872208" cy="841561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6948264" y="5143662"/>
            <a:ext cx="285866" cy="15754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395262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HW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dependencies</a:t>
            </a:r>
            <a:r>
              <a:rPr lang="fi-FI" dirty="0" smtClean="0"/>
              <a:t> (VHDL)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1007889"/>
          </a:xfrm>
        </p:spPr>
        <p:txBody>
          <a:bodyPr>
            <a:normAutofit fontScale="62500" lnSpcReduction="20000"/>
          </a:bodyPr>
          <a:lstStyle/>
          <a:p>
            <a:r>
              <a:rPr lang="fi-FI" dirty="0" err="1" smtClean="0"/>
              <a:t>Note</a:t>
            </a:r>
            <a:r>
              <a:rPr lang="fi-FI" dirty="0" smtClean="0"/>
              <a:t>: </a:t>
            </a:r>
            <a:r>
              <a:rPr lang="fi-FI" dirty="0" err="1" smtClean="0"/>
              <a:t>this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complete</a:t>
            </a:r>
            <a:r>
              <a:rPr lang="fi-FI" dirty="0" smtClean="0"/>
              <a:t>, just </a:t>
            </a:r>
            <a:r>
              <a:rPr lang="fi-FI" dirty="0" err="1" smtClean="0"/>
              <a:t>example</a:t>
            </a:r>
            <a:endParaRPr lang="fi-FI" dirty="0" smtClean="0"/>
          </a:p>
          <a:p>
            <a:r>
              <a:rPr lang="fi-FI" dirty="0" err="1" smtClean="0"/>
              <a:t>Criteria</a:t>
            </a:r>
            <a:r>
              <a:rPr lang="fi-FI" dirty="0" smtClean="0"/>
              <a:t> for </a:t>
            </a:r>
            <a:r>
              <a:rPr lang="fi-FI" dirty="0" err="1" smtClean="0"/>
              <a:t>modules</a:t>
            </a:r>
            <a:r>
              <a:rPr lang="fi-FI" dirty="0" smtClean="0"/>
              <a:t> and </a:t>
            </a:r>
            <a:r>
              <a:rPr lang="fi-FI" dirty="0" err="1" smtClean="0"/>
              <a:t>dependencies</a:t>
            </a:r>
            <a:r>
              <a:rPr lang="fi-FI" dirty="0" smtClean="0"/>
              <a:t>: </a:t>
            </a:r>
            <a:r>
              <a:rPr lang="fi-FI" dirty="0" err="1" smtClean="0"/>
              <a:t>think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layers</a:t>
            </a:r>
            <a:r>
              <a:rPr lang="fi-FI" dirty="0" smtClean="0"/>
              <a:t> to help </a:t>
            </a:r>
            <a:r>
              <a:rPr lang="fi-FI" dirty="0" err="1" smtClean="0"/>
              <a:t>reuse</a:t>
            </a:r>
            <a:r>
              <a:rPr lang="fi-FI" dirty="0" smtClean="0"/>
              <a:t> and </a:t>
            </a:r>
            <a:r>
              <a:rPr lang="fi-FI" dirty="0" err="1" smtClean="0"/>
              <a:t>portability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21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38630"/>
              </p:ext>
            </p:extLst>
          </p:nvPr>
        </p:nvGraphicFramePr>
        <p:xfrm>
          <a:off x="874008" y="2280652"/>
          <a:ext cx="7082368" cy="424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826"/>
                <a:gridCol w="1269182"/>
                <a:gridCol w="3240360"/>
              </a:tblGrid>
              <a:tr h="370840">
                <a:tc>
                  <a:txBody>
                    <a:bodyPr/>
                    <a:lstStyle/>
                    <a:p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File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Dependency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/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what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defined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i-FI" sz="11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nios_2x_soc.vhd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Top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level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VHDL for the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complete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system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(2 NIOS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subsystems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and HIBI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bus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i-FI" sz="11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hibi_2x_r4_segment.vhd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Instantiates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and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connects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HIBI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wrappers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Defines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physical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system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HIBI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addresses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nios_sram_subsystem.vhd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Generated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in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SoPC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and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instantiates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NIOS, HIBI PE DMA,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local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mem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and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peripherals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latin typeface="Calibri" pitchFamily="34" charset="0"/>
                          <a:cs typeface="Calibri" pitchFamily="34" charset="0"/>
                        </a:rPr>
                        <a:t>hibi_pe_dma.vhd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DMA 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component top VHDL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hpd_tx_control.vhd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Transmission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control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hpd_rx_and_conf.vhd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Reception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and general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control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latin typeface="Calibri" pitchFamily="34" charset="0"/>
                          <a:cs typeface="Calibri" pitchFamily="34" charset="0"/>
                        </a:rPr>
                        <a:t>hpd_rx_stream_chan.vhd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Streaming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transfer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cahnnel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53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latin typeface="Calibri" pitchFamily="34" charset="0"/>
                          <a:cs typeface="Calibri" pitchFamily="34" charset="0"/>
                        </a:rPr>
                        <a:t>hpd_rx_packet_chan.vhd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Receiver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component for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known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packet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size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hibi_pe_dma_hw.tcl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alibri" pitchFamily="34" charset="0"/>
                          <a:cs typeface="Calibri" pitchFamily="34" charset="0"/>
                        </a:rPr>
                        <a:t>./</a:t>
                      </a:r>
                      <a:r>
                        <a:rPr lang="en-US" sz="800" dirty="0" err="1" smtClean="0">
                          <a:latin typeface="Calibri" pitchFamily="34" charset="0"/>
                          <a:cs typeface="Calibri" pitchFamily="34" charset="0"/>
                        </a:rPr>
                        <a:t>hpd_rx_channel.vhd</a:t>
                      </a:r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sz="800" dirty="0" smtClean="0">
                          <a:latin typeface="Calibri" pitchFamily="34" charset="0"/>
                          <a:cs typeface="Calibri" pitchFamily="34" charset="0"/>
                        </a:rPr>
                        <a:t>./</a:t>
                      </a:r>
                      <a:r>
                        <a:rPr lang="en-US" sz="800" dirty="0" err="1" smtClean="0">
                          <a:latin typeface="Calibri" pitchFamily="34" charset="0"/>
                          <a:cs typeface="Calibri" pitchFamily="34" charset="0"/>
                        </a:rPr>
                        <a:t>hpd_rx_and_conf.vhd</a:t>
                      </a:r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sz="800" dirty="0" smtClean="0">
                          <a:latin typeface="Calibri" pitchFamily="34" charset="0"/>
                          <a:cs typeface="Calibri" pitchFamily="34" charset="0"/>
                        </a:rPr>
                        <a:t>./</a:t>
                      </a:r>
                      <a:r>
                        <a:rPr lang="en-US" sz="800" dirty="0" err="1" smtClean="0">
                          <a:latin typeface="Calibri" pitchFamily="34" charset="0"/>
                          <a:cs typeface="Calibri" pitchFamily="34" charset="0"/>
                        </a:rPr>
                        <a:t>hibi_pe_dma.vhd</a:t>
                      </a:r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sz="800" dirty="0" smtClean="0">
                          <a:latin typeface="Calibri" pitchFamily="34" charset="0"/>
                          <a:cs typeface="Calibri" pitchFamily="34" charset="0"/>
                        </a:rPr>
                        <a:t>./</a:t>
                      </a:r>
                      <a:r>
                        <a:rPr lang="en-US" sz="800" dirty="0" err="1" smtClean="0">
                          <a:latin typeface="Calibri" pitchFamily="34" charset="0"/>
                          <a:cs typeface="Calibri" pitchFamily="34" charset="0"/>
                        </a:rPr>
                        <a:t>hpd_rx_stream.vhd</a:t>
                      </a:r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Creates</a:t>
                      </a:r>
                      <a:r>
                        <a:rPr lang="fi-FI" sz="11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1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SoPC/QSys</a:t>
                      </a:r>
                      <a:r>
                        <a:rPr lang="fi-FI" sz="11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component </a:t>
                      </a:r>
                      <a:r>
                        <a:rPr lang="fi-FI" sz="11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that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1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has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2x </a:t>
                      </a:r>
                      <a:r>
                        <a:rPr lang="fi-FI" sz="11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avalon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1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master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1x </a:t>
                      </a:r>
                      <a:r>
                        <a:rPr lang="fi-FI" sz="11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avalon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1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slave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1x IRQ out and 1x HIBI R1 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IP side </a:t>
                      </a:r>
                      <a:r>
                        <a:rPr lang="fi-FI" sz="11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bus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>
            <a:off x="3626336" y="710140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3131840" y="2852936"/>
            <a:ext cx="1185996" cy="3156136"/>
            <a:chOff x="1926713" y="2420888"/>
            <a:chExt cx="1578560" cy="3156136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V="1">
              <a:off x="2915816" y="3717032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V="1">
              <a:off x="2771800" y="2420888"/>
              <a:ext cx="0" cy="3513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2693454" y="3717032"/>
              <a:ext cx="0" cy="3513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3203848" y="4437112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3491880" y="4437112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V="1">
              <a:off x="3203848" y="3365728"/>
              <a:ext cx="0" cy="3513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 flipV="1">
              <a:off x="3491880" y="2420888"/>
              <a:ext cx="13393" cy="9448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V="1">
              <a:off x="1926713" y="3284984"/>
              <a:ext cx="0" cy="229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4540363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Typical</a:t>
            </a:r>
            <a:r>
              <a:rPr lang="fi-FI" dirty="0" smtClean="0"/>
              <a:t> SW </a:t>
            </a:r>
            <a:r>
              <a:rPr lang="fi-FI" dirty="0" err="1" smtClean="0"/>
              <a:t>layers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29307" y="6525344"/>
            <a:ext cx="7921625" cy="236538"/>
          </a:xfrm>
        </p:spPr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22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985924" y="980728"/>
            <a:ext cx="1538404" cy="4518522"/>
            <a:chOff x="612900" y="1412776"/>
            <a:chExt cx="4175125" cy="435689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612900" y="4836224"/>
              <a:ext cx="4143375" cy="933450"/>
            </a:xfrm>
            <a:prstGeom prst="rect">
              <a:avLst/>
            </a:prstGeom>
            <a:solidFill>
              <a:srgbClr val="0000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HW </a:t>
              </a: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platform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612900" y="3140968"/>
              <a:ext cx="4175125" cy="857250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1600" dirty="0">
                  <a:latin typeface="Calibri" pitchFamily="34" charset="0"/>
                  <a:cs typeface="Calibri" pitchFamily="34" charset="0"/>
                </a:rPr>
                <a:t>SW </a:t>
              </a: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platform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612900" y="1412776"/>
              <a:ext cx="4143375" cy="92925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 SW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59633" y="3979384"/>
              <a:ext cx="2952327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b="1" dirty="0" smtClean="0">
                  <a:latin typeface="Calibri" pitchFamily="34" charset="0"/>
                  <a:cs typeface="Calibri" pitchFamily="34" charset="0"/>
                </a:rPr>
                <a:t>Hardware </a:t>
              </a:r>
              <a:r>
                <a:rPr lang="fi-FI" sz="1400" b="1" dirty="0" err="1" smtClean="0">
                  <a:latin typeface="Calibri" pitchFamily="34" charset="0"/>
                  <a:cs typeface="Calibri" pitchFamily="34" charset="0"/>
                </a:rPr>
                <a:t>abstraction</a:t>
              </a:r>
              <a:r>
                <a:rPr lang="fi-FI" sz="1400" b="1" dirty="0" smtClean="0">
                  <a:latin typeface="Calibri" pitchFamily="34" charset="0"/>
                  <a:cs typeface="Calibri" pitchFamily="34" charset="0"/>
                </a:rPr>
                <a:t> 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900" y="2486052"/>
              <a:ext cx="417512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b="1" dirty="0" smtClean="0">
                  <a:latin typeface="Calibri" pitchFamily="34" charset="0"/>
                  <a:cs typeface="Calibri" pitchFamily="34" charset="0"/>
                </a:rPr>
                <a:t>SW </a:t>
              </a:r>
              <a:r>
                <a:rPr lang="fi-FI" sz="1400" b="1" dirty="0" err="1" smtClean="0">
                  <a:latin typeface="Calibri" pitchFamily="34" charset="0"/>
                  <a:cs typeface="Calibri" pitchFamily="34" charset="0"/>
                </a:rPr>
                <a:t>abstraction</a:t>
              </a:r>
              <a:r>
                <a:rPr lang="fi-FI" sz="1400" b="1" dirty="0">
                  <a:latin typeface="Calibri" pitchFamily="34" charset="0"/>
                  <a:cs typeface="Calibri" pitchFamily="34" charset="0"/>
                </a:rPr>
                <a:t> (API) 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99592" y="4223587"/>
            <a:ext cx="1338064" cy="1795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HIBI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addresses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i-FI" sz="1400" dirty="0"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all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HIBI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wrappers</a:t>
            </a:r>
            <a:endParaRPr kumimoji="0" lang="en-US" sz="14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39752" y="4218611"/>
            <a:ext cx="1405498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NIOS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sram</a:t>
            </a:r>
            <a:r>
              <a:rPr kumimoji="0" lang="fi-FI" sz="1400" i="0" u="none" strike="noStrike" cap="none" normalizeH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subsystem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addresses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i-FI" sz="1400" dirty="0"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HIBI_PE_DMA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registers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400" dirty="0" err="1" smtClean="0">
                <a:latin typeface="Calibri" pitchFamily="34" charset="0"/>
                <a:cs typeface="Calibri" pitchFamily="34" charset="0"/>
              </a:rPr>
              <a:t>Local</a:t>
            </a:r>
            <a:r>
              <a:rPr lang="fi-FI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i-FI" sz="1400" dirty="0" err="1" smtClean="0">
                <a:latin typeface="Calibri" pitchFamily="34" charset="0"/>
                <a:cs typeface="Calibri" pitchFamily="34" charset="0"/>
              </a:rPr>
              <a:t>memory</a:t>
            </a:r>
            <a:r>
              <a:rPr lang="fi-FI" sz="1400" dirty="0" smtClean="0">
                <a:latin typeface="Calibri" pitchFamily="34" charset="0"/>
                <a:cs typeface="Calibri" pitchFamily="34" charset="0"/>
              </a:rPr>
              <a:t>, etc.</a:t>
            </a:r>
            <a:endParaRPr kumimoji="0" lang="en-US" sz="14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51920" y="4218611"/>
            <a:ext cx="1405498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NIOS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sdram</a:t>
            </a:r>
            <a:r>
              <a:rPr kumimoji="0" lang="fi-FI" sz="1400" i="0" u="none" strike="noStrike" cap="none" normalizeH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subsystem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addresses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latin typeface="Calibri" pitchFamily="34" charset="0"/>
                <a:cs typeface="Calibri" pitchFamily="34" charset="0"/>
              </a:rPr>
              <a:t>HIBI_PE_DMA </a:t>
            </a:r>
            <a:r>
              <a:rPr lang="fi-FI" sz="1400" dirty="0" err="1" smtClean="0">
                <a:latin typeface="Calibri" pitchFamily="34" charset="0"/>
                <a:cs typeface="Calibri" pitchFamily="34" charset="0"/>
              </a:rPr>
              <a:t>registers</a:t>
            </a:r>
            <a:r>
              <a:rPr lang="fi-FI" sz="1400" dirty="0" smtClean="0">
                <a:latin typeface="Calibri" pitchFamily="34" charset="0"/>
                <a:cs typeface="Calibri" pitchFamily="34" charset="0"/>
              </a:rPr>
              <a:t>,</a:t>
            </a:r>
            <a:endParaRPr lang="fi-FI" sz="1400" dirty="0"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err="1">
                <a:latin typeface="Calibri" pitchFamily="34" charset="0"/>
                <a:cs typeface="Calibri" pitchFamily="34" charset="0"/>
              </a:rPr>
              <a:t>Local</a:t>
            </a:r>
            <a:r>
              <a:rPr lang="fi-FI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fi-FI" sz="1400" dirty="0" err="1">
                <a:latin typeface="Calibri" pitchFamily="34" charset="0"/>
                <a:cs typeface="Calibri" pitchFamily="34" charset="0"/>
              </a:rPr>
              <a:t>memory</a:t>
            </a:r>
            <a:r>
              <a:rPr lang="fi-FI" sz="1400" dirty="0">
                <a:latin typeface="Calibri" pitchFamily="34" charset="0"/>
                <a:cs typeface="Calibri" pitchFamily="34" charset="0"/>
              </a:rPr>
              <a:t>, etc</a:t>
            </a:r>
            <a:r>
              <a:rPr lang="fi-FI" sz="1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827584" y="4146603"/>
            <a:ext cx="68407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899592" y="3696582"/>
            <a:ext cx="4357826" cy="3502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b="1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Macros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to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access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registers</a:t>
            </a:r>
            <a:endParaRPr kumimoji="0" lang="en-US" sz="14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99592" y="3210499"/>
            <a:ext cx="4357826" cy="3502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b="1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Functions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to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access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specific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devices</a:t>
            </a:r>
            <a:endParaRPr kumimoji="0" lang="en-US" sz="14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99592" y="2716249"/>
            <a:ext cx="2016224" cy="3502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Standard </a:t>
            </a:r>
            <a:r>
              <a:rPr kumimoji="0" lang="fi-FI" sz="1400" b="1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device</a:t>
            </a:r>
            <a:r>
              <a:rPr kumimoji="0" lang="fi-FI" sz="14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classes</a:t>
            </a:r>
            <a:endParaRPr kumimoji="0" lang="en-US" sz="14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899592" y="2221999"/>
            <a:ext cx="2016224" cy="3502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Standard</a:t>
            </a:r>
            <a:r>
              <a:rPr kumimoji="0" lang="fi-FI" sz="1400" b="1" i="0" u="none" strike="noStrike" cap="none" normalizeH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b="1" i="0" u="none" strike="noStrike" cap="none" normalizeH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APIs</a:t>
            </a:r>
            <a:endParaRPr kumimoji="0" lang="en-US" sz="1400" b="1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99592" y="1698331"/>
            <a:ext cx="2016224" cy="3502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Applications</a:t>
            </a:r>
            <a:endParaRPr kumimoji="0" lang="en-US" sz="1400" b="1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899592" y="2107898"/>
            <a:ext cx="68407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2309668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4. HW </a:t>
            </a:r>
            <a:r>
              <a:rPr lang="fi-FI" dirty="0" err="1" smtClean="0"/>
              <a:t>defining</a:t>
            </a:r>
            <a:r>
              <a:rPr lang="fi-FI" dirty="0" smtClean="0"/>
              <a:t> SW </a:t>
            </a:r>
            <a:r>
              <a:rPr lang="fi-FI" dirty="0" err="1" smtClean="0"/>
              <a:t>files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857224" y="3501008"/>
            <a:ext cx="7891489" cy="2823592"/>
          </a:xfrm>
        </p:spPr>
        <p:txBody>
          <a:bodyPr>
            <a:normAutofit fontScale="77500" lnSpcReduction="20000"/>
          </a:bodyPr>
          <a:lstStyle/>
          <a:p>
            <a:r>
              <a:rPr lang="fi-FI" dirty="0" err="1" smtClean="0"/>
              <a:t>Both</a:t>
            </a:r>
            <a:r>
              <a:rPr lang="fi-FI" dirty="0" smtClean="0"/>
              <a:t> HIBI and NIOS </a:t>
            </a:r>
            <a:r>
              <a:rPr lang="fi-FI" dirty="0" err="1" smtClean="0"/>
              <a:t>subsystems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separate</a:t>
            </a:r>
            <a:r>
              <a:rPr lang="fi-FI" dirty="0" smtClean="0"/>
              <a:t> </a:t>
            </a:r>
            <a:r>
              <a:rPr lang="fi-FI" dirty="0" err="1" smtClean="0"/>
              <a:t>header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endParaRPr lang="fi-FI" dirty="0" smtClean="0"/>
          </a:p>
          <a:p>
            <a:r>
              <a:rPr lang="fi-FI" dirty="0" err="1" smtClean="0"/>
              <a:t>Arrows</a:t>
            </a:r>
            <a:r>
              <a:rPr lang="fi-FI" dirty="0" smtClean="0"/>
              <a:t> show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where</a:t>
            </a:r>
            <a:r>
              <a:rPr lang="fi-FI" dirty="0" smtClean="0"/>
              <a:t> </a:t>
            </a:r>
            <a:r>
              <a:rPr lang="fi-FI" dirty="0" err="1" smtClean="0"/>
              <a:t>header</a:t>
            </a:r>
            <a:r>
              <a:rPr lang="fi-FI" dirty="0" smtClean="0"/>
              <a:t> </a:t>
            </a:r>
            <a:r>
              <a:rPr lang="fi-FI" dirty="0" err="1" smtClean="0"/>
              <a:t>gets</a:t>
            </a:r>
            <a:r>
              <a:rPr lang="fi-FI" dirty="0" smtClean="0"/>
              <a:t> </a:t>
            </a:r>
            <a:r>
              <a:rPr lang="fi-FI" dirty="0" err="1" smtClean="0"/>
              <a:t>its</a:t>
            </a:r>
            <a:r>
              <a:rPr lang="fi-FI" dirty="0" smtClean="0"/>
              <a:t> </a:t>
            </a:r>
            <a:r>
              <a:rPr lang="fi-FI" dirty="0" err="1" smtClean="0"/>
              <a:t>content</a:t>
            </a:r>
            <a:endParaRPr lang="fi-FI" dirty="0"/>
          </a:p>
          <a:p>
            <a:pPr lvl="1"/>
            <a:r>
              <a:rPr lang="fi-FI" dirty="0" err="1" smtClean="0"/>
              <a:t>Altera</a:t>
            </a:r>
            <a:r>
              <a:rPr lang="fi-FI" dirty="0" smtClean="0"/>
              <a:t> </a:t>
            </a:r>
            <a:r>
              <a:rPr lang="fi-FI" dirty="0" err="1" smtClean="0"/>
              <a:t>generates</a:t>
            </a:r>
            <a:r>
              <a:rPr lang="fi-FI" dirty="0" smtClean="0"/>
              <a:t> </a:t>
            </a:r>
            <a:r>
              <a:rPr lang="fi-FI" dirty="0" err="1" smtClean="0"/>
              <a:t>headers</a:t>
            </a:r>
            <a:r>
              <a:rPr lang="fi-FI" dirty="0" smtClean="0"/>
              <a:t> </a:t>
            </a:r>
            <a:r>
              <a:rPr lang="fi-FI" dirty="0" err="1" smtClean="0"/>
              <a:t>automatically</a:t>
            </a:r>
            <a:r>
              <a:rPr lang="fi-FI" dirty="0" smtClean="0"/>
              <a:t>, </a:t>
            </a:r>
            <a:r>
              <a:rPr lang="fi-FI" dirty="0" err="1" smtClean="0"/>
              <a:t>HIBI-related</a:t>
            </a:r>
            <a:r>
              <a:rPr lang="fi-FI" dirty="0" smtClean="0"/>
              <a:t> </a:t>
            </a:r>
            <a:r>
              <a:rPr lang="fi-FI" dirty="0" err="1" smtClean="0"/>
              <a:t>headers</a:t>
            </a:r>
            <a:r>
              <a:rPr lang="fi-FI" dirty="0" smtClean="0"/>
              <a:t> </a:t>
            </a:r>
            <a:r>
              <a:rPr lang="fi-FI" dirty="0" err="1" smtClean="0"/>
              <a:t>must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created</a:t>
            </a:r>
            <a:r>
              <a:rPr lang="fi-FI" dirty="0" smtClean="0"/>
              <a:t> </a:t>
            </a:r>
            <a:r>
              <a:rPr lang="fi-FI" dirty="0" err="1" smtClean="0"/>
              <a:t>manually</a:t>
            </a:r>
            <a:r>
              <a:rPr lang="fi-FI" dirty="0" smtClean="0"/>
              <a:t> (</a:t>
            </a:r>
            <a:r>
              <a:rPr lang="fi-FI" dirty="0" err="1" smtClean="0"/>
              <a:t>automatically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 Kactus2 and IP-XACT </a:t>
            </a:r>
            <a:r>
              <a:rPr lang="fi-FI" dirty="0" err="1" smtClean="0"/>
              <a:t>generators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) </a:t>
            </a:r>
            <a:endParaRPr lang="fi-FI" dirty="0"/>
          </a:p>
          <a:p>
            <a:r>
              <a:rPr lang="fi-FI" dirty="0" err="1" smtClean="0"/>
              <a:t>Note</a:t>
            </a:r>
            <a:r>
              <a:rPr lang="fi-FI" dirty="0" smtClean="0"/>
              <a:t>: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examples</a:t>
            </a:r>
            <a:r>
              <a:rPr lang="fi-FI" dirty="0" smtClean="0"/>
              <a:t>,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complete</a:t>
            </a:r>
            <a:r>
              <a:rPr lang="fi-FI" dirty="0" smtClean="0"/>
              <a:t> </a:t>
            </a:r>
            <a:r>
              <a:rPr lang="fi-FI" dirty="0" err="1" smtClean="0"/>
              <a:t>listing</a:t>
            </a:r>
            <a:r>
              <a:rPr lang="fi-FI" dirty="0" smtClean="0"/>
              <a:t> of </a:t>
            </a:r>
            <a:r>
              <a:rPr lang="fi-FI" dirty="0" err="1" smtClean="0"/>
              <a:t>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23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48986"/>
              </p:ext>
            </p:extLst>
          </p:nvPr>
        </p:nvGraphicFramePr>
        <p:xfrm>
          <a:off x="539552" y="1082536"/>
          <a:ext cx="8496947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720080"/>
                <a:gridCol w="3817696"/>
                <a:gridCol w="719657"/>
                <a:gridCol w="719657"/>
                <a:gridCol w="719657"/>
              </a:tblGrid>
              <a:tr h="370840"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File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 err="1" smtClean="0">
                          <a:latin typeface="Calibri" pitchFamily="34" charset="0"/>
                          <a:cs typeface="Calibri" pitchFamily="34" charset="0"/>
                        </a:rPr>
                        <a:t>Depen-dency</a:t>
                      </a:r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/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what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defined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NIOS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HIBI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HPD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nios_2x_soc.vhd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VHDL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file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defining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physical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HIBI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addresses</a:t>
                      </a:r>
                      <a:endParaRPr lang="en-US" sz="1000" b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nios_2x_soc.h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Header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file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defining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all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system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specific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HIBI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register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and</a:t>
                      </a:r>
                      <a:r>
                        <a:rPr lang="fi-FI" sz="1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memory</a:t>
                      </a:r>
                      <a:r>
                        <a:rPr lang="fi-FI" sz="1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addresses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nios_1x_subsys.sopcinfo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err="1" smtClean="0">
                          <a:latin typeface="Calibri" pitchFamily="34" charset="0"/>
                          <a:cs typeface="Calibri" pitchFamily="34" charset="0"/>
                        </a:rPr>
                        <a:t>Defines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SoPC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project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addresses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.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Note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in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this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example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we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have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one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NIOS per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SoPC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system.h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Processor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subsystem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specific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address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definitions</a:t>
                      </a:r>
                      <a:endParaRPr lang="fi-FI" sz="1000" b="1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SoPC</a:t>
                      </a:r>
                      <a:r>
                        <a:rPr lang="fi-FI" sz="1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generated</a:t>
                      </a:r>
                      <a:r>
                        <a:rPr lang="fi-FI" sz="1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defines</a:t>
                      </a:r>
                      <a:r>
                        <a:rPr lang="fi-FI" sz="1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for NIOS </a:t>
                      </a:r>
                      <a:r>
                        <a:rPr lang="fi-FI" sz="10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address</a:t>
                      </a:r>
                      <a:r>
                        <a:rPr lang="fi-FI" sz="1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spaces</a:t>
                      </a:r>
                      <a:r>
                        <a:rPr lang="fi-FI" sz="1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Calibri" pitchFamily="34" charset="0"/>
                          <a:cs typeface="Calibri" pitchFamily="34" charset="0"/>
                        </a:rPr>
                        <a:t>sys/</a:t>
                      </a:r>
                      <a:r>
                        <a:rPr lang="en-US" sz="1000" b="1" dirty="0" err="1" smtClean="0">
                          <a:latin typeface="Calibri" pitchFamily="34" charset="0"/>
                          <a:cs typeface="Calibri" pitchFamily="34" charset="0"/>
                        </a:rPr>
                        <a:t>alt_irq.h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err="1" smtClean="0">
                          <a:latin typeface="Calibri" pitchFamily="34" charset="0"/>
                          <a:cs typeface="Calibri" pitchFamily="34" charset="0"/>
                        </a:rPr>
                        <a:t>Defines</a:t>
                      </a:r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 NIOS </a:t>
                      </a:r>
                      <a:r>
                        <a:rPr lang="fi-FI" sz="1000" b="1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dirty="0" err="1" smtClean="0">
                          <a:latin typeface="Calibri" pitchFamily="34" charset="0"/>
                          <a:cs typeface="Calibri" pitchFamily="34" charset="0"/>
                        </a:rPr>
                        <a:t>interrupt</a:t>
                      </a:r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dirty="0" err="1" smtClean="0">
                          <a:latin typeface="Calibri" pitchFamily="34" charset="0"/>
                          <a:cs typeface="Calibri" pitchFamily="34" charset="0"/>
                        </a:rPr>
                        <a:t>service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routines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>
            <a:off x="2689400" y="1658600"/>
            <a:ext cx="0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684734" y="2528334"/>
            <a:ext cx="0" cy="3960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2542684" y="2528334"/>
            <a:ext cx="698" cy="7864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" name="Footer Placeholder 3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257237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5. Macros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935881"/>
          </a:xfrm>
        </p:spPr>
        <p:txBody>
          <a:bodyPr>
            <a:normAutofit fontScale="47500" lnSpcReduction="20000"/>
          </a:bodyPr>
          <a:lstStyle/>
          <a:p>
            <a:r>
              <a:rPr lang="en-US" noProof="0" dirty="0" smtClean="0"/>
              <a:t>Macros for HIBI PE DMA</a:t>
            </a:r>
          </a:p>
          <a:p>
            <a:r>
              <a:rPr lang="fi-FI" dirty="0" err="1" smtClean="0"/>
              <a:t>Expects</a:t>
            </a:r>
            <a:r>
              <a:rPr lang="fi-FI" dirty="0" smtClean="0"/>
              <a:t> </a:t>
            </a:r>
            <a:r>
              <a:rPr lang="fi-FI" dirty="0" err="1" smtClean="0"/>
              <a:t>physical</a:t>
            </a:r>
            <a:r>
              <a:rPr lang="fi-FI" dirty="0" smtClean="0"/>
              <a:t> </a:t>
            </a:r>
            <a:r>
              <a:rPr lang="fi-FI" dirty="0" err="1" smtClean="0"/>
              <a:t>addressess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named</a:t>
            </a:r>
            <a:r>
              <a:rPr lang="fi-FI" dirty="0" smtClean="0"/>
              <a:t> and </a:t>
            </a:r>
            <a:r>
              <a:rPr lang="fi-FI" dirty="0" err="1" smtClean="0"/>
              <a:t>defined</a:t>
            </a:r>
            <a:r>
              <a:rPr lang="fi-FI" dirty="0" smtClean="0"/>
              <a:t> in a </a:t>
            </a:r>
            <a:r>
              <a:rPr lang="fi-FI" dirty="0" err="1" smtClean="0"/>
              <a:t>header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endParaRPr lang="fi-FI" dirty="0"/>
          </a:p>
          <a:p>
            <a:r>
              <a:rPr lang="fi-FI" dirty="0" err="1" smtClean="0"/>
              <a:t>Note</a:t>
            </a:r>
            <a:r>
              <a:rPr lang="fi-FI" dirty="0" smtClean="0"/>
              <a:t>: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register</a:t>
            </a:r>
            <a:r>
              <a:rPr lang="fi-FI" dirty="0" smtClean="0"/>
              <a:t> </a:t>
            </a:r>
            <a:r>
              <a:rPr lang="fi-FI" dirty="0" err="1" smtClean="0"/>
              <a:t>access</a:t>
            </a:r>
            <a:r>
              <a:rPr lang="fi-FI" dirty="0" smtClean="0"/>
              <a:t> (R and W),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protocol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24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68"/>
          <a:stretch/>
        </p:blipFill>
        <p:spPr bwMode="auto">
          <a:xfrm>
            <a:off x="623645" y="2132856"/>
            <a:ext cx="7764779" cy="289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57192"/>
            <a:ext cx="771343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951965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F</a:t>
            </a:r>
            <a:r>
              <a:rPr lang="en-US" noProof="0" dirty="0" err="1" smtClean="0"/>
              <a:t>unctions</a:t>
            </a:r>
            <a:r>
              <a:rPr lang="en-US" noProof="0" dirty="0" smtClean="0"/>
              <a:t> – Send (example)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136792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</a:t>
            </a:r>
            <a:r>
              <a:rPr lang="en-US" noProof="0" dirty="0" smtClean="0"/>
              <a:t>end data from dual-port memory  buffer to another CPU via HIBI</a:t>
            </a:r>
          </a:p>
          <a:p>
            <a:r>
              <a:rPr lang="fi-FI" dirty="0" err="1" smtClean="0"/>
              <a:t>Note</a:t>
            </a:r>
            <a:r>
              <a:rPr lang="fi-FI" dirty="0" smtClean="0"/>
              <a:t>: </a:t>
            </a:r>
            <a:r>
              <a:rPr lang="fi-FI" dirty="0" err="1" smtClean="0"/>
              <a:t>added</a:t>
            </a:r>
            <a:r>
              <a:rPr lang="fi-FI" dirty="0" smtClean="0"/>
              <a:t> </a:t>
            </a:r>
            <a:r>
              <a:rPr lang="fi-FI" dirty="0" err="1" smtClean="0"/>
              <a:t>low-level</a:t>
            </a:r>
            <a:r>
              <a:rPr lang="fi-FI" dirty="0" smtClean="0"/>
              <a:t> </a:t>
            </a:r>
            <a:r>
              <a:rPr lang="fi-FI" dirty="0" err="1" smtClean="0"/>
              <a:t>protocol</a:t>
            </a:r>
            <a:r>
              <a:rPr lang="fi-FI" dirty="0" smtClean="0"/>
              <a:t>, </a:t>
            </a:r>
            <a:r>
              <a:rPr lang="fi-FI" dirty="0" err="1" smtClean="0"/>
              <a:t>still</a:t>
            </a:r>
            <a:r>
              <a:rPr lang="fi-FI" dirty="0" smtClean="0"/>
              <a:t> </a:t>
            </a:r>
            <a:r>
              <a:rPr lang="fi-FI" dirty="0" err="1" smtClean="0"/>
              <a:t>includes</a:t>
            </a:r>
            <a:r>
              <a:rPr lang="fi-FI" dirty="0" smtClean="0"/>
              <a:t> </a:t>
            </a:r>
            <a:r>
              <a:rPr lang="fi-FI" dirty="0" err="1" smtClean="0"/>
              <a:t>HIBI-specific</a:t>
            </a:r>
            <a:r>
              <a:rPr lang="fi-FI" dirty="0" smtClean="0"/>
              <a:t> </a:t>
            </a:r>
            <a:r>
              <a:rPr lang="fi-FI" dirty="0" err="1" smtClean="0"/>
              <a:t>things</a:t>
            </a:r>
            <a:r>
              <a:rPr lang="fi-FI" dirty="0" smtClean="0"/>
              <a:t> </a:t>
            </a:r>
            <a:r>
              <a:rPr lang="fi-FI" dirty="0" err="1" smtClean="0"/>
              <a:t>like</a:t>
            </a:r>
            <a:r>
              <a:rPr lang="fi-FI" dirty="0" smtClean="0"/>
              <a:t> HIBI </a:t>
            </a:r>
            <a:r>
              <a:rPr lang="fi-FI" dirty="0" err="1" smtClean="0"/>
              <a:t>bus</a:t>
            </a:r>
            <a:r>
              <a:rPr lang="fi-FI" dirty="0" smtClean="0"/>
              <a:t> </a:t>
            </a:r>
            <a:r>
              <a:rPr lang="fi-FI" dirty="0" err="1" smtClean="0"/>
              <a:t>command</a:t>
            </a:r>
            <a:r>
              <a:rPr lang="fi-FI" dirty="0" smtClean="0"/>
              <a:t> 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25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847968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0660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noProof="0" dirty="0" err="1" smtClean="0"/>
              <a:t>unctions</a:t>
            </a:r>
            <a:r>
              <a:rPr lang="en-US" noProof="0" dirty="0" smtClean="0"/>
              <a:t> – </a:t>
            </a:r>
            <a:r>
              <a:rPr lang="en-US" noProof="0" dirty="0" err="1" smtClean="0"/>
              <a:t>Initilaize</a:t>
            </a:r>
            <a:r>
              <a:rPr lang="en-US" noProof="0" dirty="0" smtClean="0"/>
              <a:t> receive (example)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Initializes packet reception from HIBI to dual-port memory buffer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26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3" y="2708920"/>
            <a:ext cx="9003473" cy="316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065706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Hardware </a:t>
            </a:r>
            <a:r>
              <a:rPr lang="fi-FI" dirty="0" err="1" smtClean="0"/>
              <a:t>abstraction</a:t>
            </a:r>
            <a:r>
              <a:rPr lang="fi-FI" dirty="0" smtClean="0"/>
              <a:t> </a:t>
            </a:r>
            <a:r>
              <a:rPr lang="fi-FI" dirty="0" err="1" smtClean="0"/>
              <a:t>layer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25" y="1196975"/>
            <a:ext cx="4002808" cy="51276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HAL application programming interface (API) provides a standard </a:t>
            </a:r>
            <a:r>
              <a:rPr lang="en-US" dirty="0" smtClean="0"/>
              <a:t>(POSIX-like) interface </a:t>
            </a:r>
            <a:r>
              <a:rPr lang="en-US" dirty="0"/>
              <a:t>to the </a:t>
            </a:r>
            <a:r>
              <a:rPr lang="en-US" dirty="0" smtClean="0"/>
              <a:t>hardware</a:t>
            </a:r>
          </a:p>
          <a:p>
            <a:r>
              <a:rPr lang="fi-FI" dirty="0" smtClean="0"/>
              <a:t>HAL is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called</a:t>
            </a:r>
            <a:r>
              <a:rPr lang="fi-FI" dirty="0" smtClean="0"/>
              <a:t> BSP (Board </a:t>
            </a:r>
            <a:r>
              <a:rPr lang="fi-FI" dirty="0" err="1" smtClean="0"/>
              <a:t>Support</a:t>
            </a:r>
            <a:r>
              <a:rPr lang="fi-FI" dirty="0" smtClean="0"/>
              <a:t> </a:t>
            </a:r>
            <a:r>
              <a:rPr lang="fi-FI" dirty="0" err="1" smtClean="0"/>
              <a:t>Package</a:t>
            </a:r>
            <a:r>
              <a:rPr lang="fi-FI" dirty="0" smtClean="0"/>
              <a:t>)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HAL </a:t>
            </a:r>
            <a:r>
              <a:rPr lang="en-US" dirty="0"/>
              <a:t>provides a variety of </a:t>
            </a:r>
            <a:r>
              <a:rPr lang="en-US" b="1" dirty="0"/>
              <a:t>generic device </a:t>
            </a:r>
            <a:r>
              <a:rPr lang="en-US" b="1" dirty="0" smtClean="0"/>
              <a:t>classes</a:t>
            </a:r>
          </a:p>
          <a:p>
            <a:pPr lvl="1"/>
            <a:r>
              <a:rPr lang="en-US" dirty="0" smtClean="0"/>
              <a:t>character-mode</a:t>
            </a:r>
          </a:p>
          <a:p>
            <a:pPr lvl="1"/>
            <a:r>
              <a:rPr lang="en-US" dirty="0" smtClean="0"/>
              <a:t>file subsystem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timestamp </a:t>
            </a:r>
            <a:r>
              <a:rPr lang="en-US" dirty="0"/>
              <a:t>and system </a:t>
            </a:r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direct </a:t>
            </a:r>
            <a:r>
              <a:rPr lang="en-US" dirty="0"/>
              <a:t>memory access (</a:t>
            </a:r>
            <a:r>
              <a:rPr lang="en-US" dirty="0" smtClean="0"/>
              <a:t>DMA)</a:t>
            </a:r>
          </a:p>
          <a:p>
            <a:pPr lvl="1"/>
            <a:r>
              <a:rPr lang="en-US" dirty="0" smtClean="0"/>
              <a:t>flash memory</a:t>
            </a:r>
          </a:p>
          <a:p>
            <a:r>
              <a:rPr lang="fi-FI" dirty="0" err="1" smtClean="0"/>
              <a:t>Note</a:t>
            </a:r>
            <a:r>
              <a:rPr lang="fi-FI" dirty="0" smtClean="0"/>
              <a:t>: </a:t>
            </a:r>
            <a:r>
              <a:rPr lang="fi-FI" dirty="0" err="1" smtClean="0"/>
              <a:t>device</a:t>
            </a:r>
            <a:r>
              <a:rPr lang="fi-FI" dirty="0" smtClean="0"/>
              <a:t> </a:t>
            </a:r>
            <a:r>
              <a:rPr lang="fi-FI" dirty="0" err="1" smtClean="0"/>
              <a:t>sharing</a:t>
            </a:r>
            <a:r>
              <a:rPr lang="fi-FI" dirty="0" smtClean="0"/>
              <a:t> (</a:t>
            </a:r>
            <a:r>
              <a:rPr lang="fi-FI" dirty="0" err="1" smtClean="0"/>
              <a:t>exclusion</a:t>
            </a:r>
            <a:r>
              <a:rPr lang="fi-FI" dirty="0" smtClean="0"/>
              <a:t>) and </a:t>
            </a:r>
            <a:r>
              <a:rPr lang="fi-FI" dirty="0" err="1" smtClean="0"/>
              <a:t>execution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(</a:t>
            </a:r>
            <a:r>
              <a:rPr lang="fi-FI" dirty="0" err="1" smtClean="0"/>
              <a:t>e.g</a:t>
            </a:r>
            <a:r>
              <a:rPr lang="fi-FI" dirty="0" smtClean="0"/>
              <a:t>. </a:t>
            </a:r>
            <a:r>
              <a:rPr lang="fi-FI" dirty="0" err="1" smtClean="0"/>
              <a:t>interrupts</a:t>
            </a:r>
            <a:r>
              <a:rPr lang="fi-FI" dirty="0" smtClean="0"/>
              <a:t>)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implemented</a:t>
            </a:r>
            <a:r>
              <a:rPr lang="fi-FI" dirty="0" smtClean="0"/>
              <a:t> on HAL </a:t>
            </a:r>
            <a:r>
              <a:rPr lang="fi-FI" dirty="0" err="1" smtClean="0"/>
              <a:t>or</a:t>
            </a:r>
            <a:r>
              <a:rPr lang="fi-FI" dirty="0" smtClean="0"/>
              <a:t> OS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27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92" y="1484784"/>
            <a:ext cx="4324336" cy="384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254239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7. Drivers (for NIOS HAL)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noProof="0" dirty="0" err="1" smtClean="0"/>
              <a:t>Workflow</a:t>
            </a:r>
            <a:r>
              <a:rPr lang="fi-FI" noProof="0" dirty="0" smtClean="0"/>
              <a:t> </a:t>
            </a:r>
            <a:r>
              <a:rPr lang="fi-FI" noProof="0" dirty="0" err="1" smtClean="0"/>
              <a:t>overview</a:t>
            </a:r>
            <a:r>
              <a:rPr lang="fi-FI" noProof="0" dirty="0" smtClean="0"/>
              <a:t>:</a:t>
            </a:r>
          </a:p>
          <a:p>
            <a:pPr marL="444500" indent="-444500">
              <a:buFont typeface="+mj-lt"/>
              <a:buAutoNum type="arabicPeriod"/>
            </a:pPr>
            <a:r>
              <a:rPr lang="fi-FI" noProof="0" dirty="0" err="1" smtClean="0"/>
              <a:t>Define</a:t>
            </a:r>
            <a:r>
              <a:rPr lang="fi-FI" noProof="0" dirty="0" smtClean="0"/>
              <a:t> </a:t>
            </a:r>
            <a:r>
              <a:rPr lang="fi-FI" noProof="0" dirty="0" err="1" smtClean="0"/>
              <a:t>registers</a:t>
            </a:r>
            <a:endParaRPr lang="fi-FI" dirty="0"/>
          </a:p>
          <a:p>
            <a:pPr lvl="1"/>
            <a:r>
              <a:rPr lang="fi-FI" dirty="0" err="1"/>
              <a:t>s</a:t>
            </a:r>
            <a:r>
              <a:rPr lang="fi-FI" noProof="0" dirty="0" err="1" smtClean="0"/>
              <a:t>ystem.h</a:t>
            </a:r>
            <a:r>
              <a:rPr lang="fi-FI" noProof="0" dirty="0" smtClean="0"/>
              <a:t>, &lt;</a:t>
            </a:r>
            <a:r>
              <a:rPr lang="fi-FI" noProof="0" dirty="0" err="1" smtClean="0"/>
              <a:t>component_name</a:t>
            </a:r>
            <a:r>
              <a:rPr lang="fi-FI" dirty="0" smtClean="0"/>
              <a:t>&gt;_</a:t>
            </a:r>
            <a:r>
              <a:rPr lang="fi-FI" dirty="0" err="1" smtClean="0"/>
              <a:t>regs.h</a:t>
            </a:r>
            <a:endParaRPr lang="fi-FI" dirty="0" smtClean="0"/>
          </a:p>
          <a:p>
            <a:pPr marL="444500" indent="-444500">
              <a:buFont typeface="+mj-lt"/>
              <a:buAutoNum type="arabicPeriod"/>
            </a:pPr>
            <a:r>
              <a:rPr lang="fi-FI" dirty="0"/>
              <a:t>Write the </a:t>
            </a:r>
            <a:r>
              <a:rPr lang="fi-FI" dirty="0" err="1"/>
              <a:t>driver</a:t>
            </a:r>
            <a:r>
              <a:rPr lang="fi-FI" dirty="0"/>
              <a:t> </a:t>
            </a:r>
            <a:r>
              <a:rPr lang="fi-FI" dirty="0" err="1"/>
              <a:t>code</a:t>
            </a:r>
            <a:endParaRPr lang="fi-FI" dirty="0"/>
          </a:p>
          <a:p>
            <a:pPr lvl="1"/>
            <a:r>
              <a:rPr lang="fi-FI" noProof="0" dirty="0" err="1" smtClean="0"/>
              <a:t>Typically</a:t>
            </a:r>
            <a:r>
              <a:rPr lang="fi-FI" noProof="0" dirty="0" smtClean="0"/>
              <a:t> </a:t>
            </a:r>
            <a:r>
              <a:rPr lang="fi-FI" noProof="0" dirty="0" err="1" smtClean="0"/>
              <a:t>uses</a:t>
            </a:r>
            <a:r>
              <a:rPr lang="fi-FI" noProof="0" dirty="0" smtClean="0"/>
              <a:t> </a:t>
            </a:r>
            <a:r>
              <a:rPr lang="fi-FI" noProof="0" dirty="0" err="1" smtClean="0"/>
              <a:t>macros</a:t>
            </a:r>
            <a:r>
              <a:rPr lang="fi-FI" noProof="0" dirty="0" smtClean="0"/>
              <a:t> and </a:t>
            </a:r>
            <a:r>
              <a:rPr lang="fi-FI" noProof="0" dirty="0" err="1" smtClean="0"/>
              <a:t>functions</a:t>
            </a:r>
            <a:endParaRPr lang="fi-FI" noProof="0" dirty="0" smtClean="0"/>
          </a:p>
          <a:p>
            <a:pPr lvl="1"/>
            <a:r>
              <a:rPr lang="fi-FI" dirty="0" err="1" smtClean="0"/>
              <a:t>Decide</a:t>
            </a:r>
            <a:r>
              <a:rPr lang="fi-FI" dirty="0" smtClean="0"/>
              <a:t> </a:t>
            </a:r>
            <a:r>
              <a:rPr lang="fi-FI" dirty="0" err="1" smtClean="0"/>
              <a:t>polling/interrupting</a:t>
            </a:r>
            <a:r>
              <a:rPr lang="fi-FI" dirty="0"/>
              <a:t> </a:t>
            </a:r>
            <a:r>
              <a:rPr lang="fi-FI" dirty="0" err="1" smtClean="0"/>
              <a:t>mode</a:t>
            </a:r>
            <a:endParaRPr lang="fi-FI" dirty="0" smtClean="0"/>
          </a:p>
          <a:p>
            <a:pPr lvl="1"/>
            <a:r>
              <a:rPr lang="fi-FI" noProof="0" dirty="0" err="1" smtClean="0"/>
              <a:t>Decide</a:t>
            </a:r>
            <a:r>
              <a:rPr lang="fi-FI" noProof="0" dirty="0" smtClean="0"/>
              <a:t> </a:t>
            </a:r>
            <a:r>
              <a:rPr lang="fi-FI" noProof="0" dirty="0" err="1" smtClean="0"/>
              <a:t>mutual</a:t>
            </a:r>
            <a:r>
              <a:rPr lang="fi-FI" noProof="0" dirty="0" smtClean="0"/>
              <a:t> </a:t>
            </a:r>
            <a:r>
              <a:rPr lang="fi-FI" noProof="0" dirty="0" err="1" smtClean="0"/>
              <a:t>exclusion</a:t>
            </a:r>
            <a:endParaRPr lang="fi-FI" noProof="0" dirty="0" smtClean="0"/>
          </a:p>
          <a:p>
            <a:pPr lvl="1"/>
            <a:r>
              <a:rPr lang="fi-FI" dirty="0" err="1" smtClean="0"/>
              <a:t>Decide</a:t>
            </a:r>
            <a:r>
              <a:rPr lang="fi-FI" dirty="0" smtClean="0"/>
              <a:t> </a:t>
            </a:r>
            <a:r>
              <a:rPr lang="fi-FI" dirty="0" err="1" smtClean="0"/>
              <a:t>blocking/non-blocking</a:t>
            </a:r>
            <a:endParaRPr lang="fi-FI" noProof="0" dirty="0" smtClean="0"/>
          </a:p>
          <a:p>
            <a:pPr marL="444500" indent="-444500">
              <a:buFont typeface="+mj-lt"/>
              <a:buAutoNum type="arabicPeriod"/>
            </a:pPr>
            <a:r>
              <a:rPr lang="fi-FI" dirty="0" err="1"/>
              <a:t>Define</a:t>
            </a:r>
            <a:r>
              <a:rPr lang="fi-FI" dirty="0"/>
              <a:t> </a:t>
            </a:r>
            <a:r>
              <a:rPr lang="fi-FI" dirty="0" err="1"/>
              <a:t>device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(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standard</a:t>
            </a:r>
            <a:r>
              <a:rPr lang="fi-FI" dirty="0"/>
              <a:t>)</a:t>
            </a:r>
          </a:p>
          <a:p>
            <a:pPr marL="444500" indent="-444500">
              <a:buFont typeface="+mj-lt"/>
              <a:buAutoNum type="arabicPeriod"/>
            </a:pPr>
            <a:r>
              <a:rPr lang="en-US" dirty="0" smtClean="0"/>
              <a:t>Publish </a:t>
            </a:r>
            <a:r>
              <a:rPr lang="en-US" dirty="0"/>
              <a:t>driver to </a:t>
            </a:r>
            <a:r>
              <a:rPr lang="en-US" dirty="0"/>
              <a:t>NIOS HAL</a:t>
            </a:r>
            <a:endParaRPr lang="en-US" dirty="0"/>
          </a:p>
          <a:p>
            <a:pPr lvl="1"/>
            <a:r>
              <a:rPr lang="en-US" dirty="0"/>
              <a:t>A TCL script specifying how to add the driver to </a:t>
            </a:r>
            <a:r>
              <a:rPr lang="en-US" dirty="0" smtClean="0"/>
              <a:t>NIOS</a:t>
            </a:r>
            <a:endParaRPr lang="fi-FI" dirty="0" smtClean="0"/>
          </a:p>
          <a:p>
            <a:pPr marL="444500" indent="-444500">
              <a:buFont typeface="+mj-lt"/>
              <a:buAutoNum type="arabicPeriod"/>
            </a:pPr>
            <a:r>
              <a:rPr lang="fi-FI" dirty="0" err="1"/>
              <a:t>Register</a:t>
            </a:r>
            <a:r>
              <a:rPr lang="fi-FI" dirty="0"/>
              <a:t> the </a:t>
            </a:r>
            <a:r>
              <a:rPr lang="fi-FI" dirty="0" err="1"/>
              <a:t>driver</a:t>
            </a:r>
            <a:endParaRPr lang="fi-FI" dirty="0"/>
          </a:p>
          <a:p>
            <a:pPr lvl="1"/>
            <a:r>
              <a:rPr lang="fi-FI" noProof="0" dirty="0" err="1" smtClean="0"/>
              <a:t>Include</a:t>
            </a:r>
            <a:r>
              <a:rPr lang="fi-FI" noProof="0" dirty="0" smtClean="0"/>
              <a:t> to </a:t>
            </a:r>
            <a:r>
              <a:rPr lang="fi-FI" noProof="0" dirty="0" err="1" smtClean="0"/>
              <a:t>initialization</a:t>
            </a:r>
            <a:r>
              <a:rPr lang="fi-FI" noProof="0" dirty="0" smtClean="0"/>
              <a:t> </a:t>
            </a:r>
            <a:r>
              <a:rPr lang="fi-FI" noProof="0" dirty="0" err="1" smtClean="0"/>
              <a:t>code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28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" name="Rectangular Callout 1"/>
          <p:cNvSpPr/>
          <p:nvPr/>
        </p:nvSpPr>
        <p:spPr bwMode="auto">
          <a:xfrm>
            <a:off x="7114328" y="1700808"/>
            <a:ext cx="1824203" cy="1368152"/>
          </a:xfrm>
          <a:prstGeom prst="wedgeRectCallout">
            <a:avLst>
              <a:gd name="adj1" fmla="val -62605"/>
              <a:gd name="adj2" fmla="val 37994"/>
            </a:avLst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Note</a:t>
            </a:r>
            <a:r>
              <a:rPr kumimoji="0" lang="fi-FI" sz="20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: </a:t>
            </a:r>
            <a:r>
              <a:rPr kumimoji="0" lang="fi-FI" sz="20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thi</a:t>
            </a:r>
            <a:r>
              <a:rPr lang="fi-FI" sz="2000" dirty="0" err="1" smtClean="0">
                <a:latin typeface="Calibri" pitchFamily="34" charset="0"/>
                <a:cs typeface="Calibri" pitchFamily="34" charset="0"/>
              </a:rPr>
              <a:t>s</a:t>
            </a:r>
            <a:r>
              <a:rPr lang="fi-FI" sz="2000" dirty="0" smtClean="0">
                <a:latin typeface="Calibri" pitchFamily="34" charset="0"/>
                <a:cs typeface="Calibri" pitchFamily="34" charset="0"/>
              </a:rPr>
              <a:t> is </a:t>
            </a:r>
            <a:r>
              <a:rPr lang="fi-FI" sz="2000" dirty="0" err="1" smtClean="0">
                <a:latin typeface="Calibri" pitchFamily="34" charset="0"/>
                <a:cs typeface="Calibri" pitchFamily="34" charset="0"/>
              </a:rPr>
              <a:t>your</a:t>
            </a:r>
            <a:r>
              <a:rPr lang="fi-FI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i-FI" sz="2000" dirty="0" err="1" smtClean="0">
                <a:latin typeface="Calibri" pitchFamily="34" charset="0"/>
                <a:cs typeface="Calibri" pitchFamily="34" charset="0"/>
              </a:rPr>
              <a:t>task</a:t>
            </a:r>
            <a:r>
              <a:rPr lang="fi-FI" sz="2000" dirty="0" smtClean="0">
                <a:latin typeface="Calibri" pitchFamily="34" charset="0"/>
                <a:cs typeface="Calibri" pitchFamily="34" charset="0"/>
              </a:rPr>
              <a:t> in </a:t>
            </a:r>
            <a:r>
              <a:rPr lang="fi-FI" sz="2000" dirty="0" err="1">
                <a:latin typeface="Calibri" pitchFamily="34" charset="0"/>
                <a:cs typeface="Calibri" pitchFamily="34" charset="0"/>
              </a:rPr>
              <a:t>e</a:t>
            </a:r>
            <a:r>
              <a:rPr lang="fi-FI" sz="2000" dirty="0" err="1" smtClean="0">
                <a:latin typeface="Calibri" pitchFamily="34" charset="0"/>
                <a:cs typeface="Calibri" pitchFamily="34" charset="0"/>
              </a:rPr>
              <a:t>xecrsise</a:t>
            </a:r>
            <a:r>
              <a:rPr lang="fi-FI" sz="2000" dirty="0" smtClean="0">
                <a:latin typeface="Calibri" pitchFamily="34" charset="0"/>
                <a:cs typeface="Calibri" pitchFamily="34" charset="0"/>
              </a:rPr>
              <a:t> 4! </a:t>
            </a:r>
            <a:endParaRPr kumimoji="0" lang="en-US" sz="20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89516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Standard </a:t>
            </a:r>
            <a:r>
              <a:rPr lang="fi-FI" dirty="0" err="1" smtClean="0"/>
              <a:t>device</a:t>
            </a:r>
            <a:r>
              <a:rPr lang="fi-FI" dirty="0" smtClean="0"/>
              <a:t> </a:t>
            </a:r>
            <a:r>
              <a:rPr lang="fi-FI" dirty="0" err="1" smtClean="0"/>
              <a:t>driver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1079897"/>
          </a:xfrm>
        </p:spPr>
        <p:txBody>
          <a:bodyPr>
            <a:normAutofit fontScale="62500" lnSpcReduction="20000"/>
          </a:bodyPr>
          <a:lstStyle/>
          <a:p>
            <a:r>
              <a:rPr lang="fi-FI" dirty="0" err="1" smtClean="0"/>
              <a:t>Task</a:t>
            </a:r>
            <a:r>
              <a:rPr lang="fi-FI" dirty="0" smtClean="0"/>
              <a:t>: </a:t>
            </a:r>
            <a:r>
              <a:rPr lang="fi-FI" dirty="0" err="1" smtClean="0"/>
              <a:t>implement</a:t>
            </a:r>
            <a:r>
              <a:rPr lang="fi-FI" dirty="0" smtClean="0"/>
              <a:t> the </a:t>
            </a:r>
            <a:r>
              <a:rPr lang="fi-FI" dirty="0" err="1" smtClean="0"/>
              <a:t>character</a:t>
            </a:r>
            <a:r>
              <a:rPr lang="fi-FI" dirty="0" smtClean="0"/>
              <a:t> </a:t>
            </a:r>
            <a:r>
              <a:rPr lang="fi-FI" dirty="0" err="1" smtClean="0"/>
              <a:t>device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r>
              <a:rPr lang="fi-FI" dirty="0" smtClean="0"/>
              <a:t> in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driver</a:t>
            </a:r>
            <a:r>
              <a:rPr lang="fi-FI" dirty="0"/>
              <a:t> </a:t>
            </a:r>
            <a:r>
              <a:rPr lang="fi-FI" dirty="0" smtClean="0"/>
              <a:t>(open, </a:t>
            </a:r>
            <a:r>
              <a:rPr lang="fi-FI" dirty="0" err="1" smtClean="0"/>
              <a:t>close</a:t>
            </a:r>
            <a:r>
              <a:rPr lang="fi-FI" dirty="0" smtClean="0"/>
              <a:t> etc.)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 unix </a:t>
            </a:r>
            <a:r>
              <a:rPr lang="fi-FI" dirty="0" err="1" smtClean="0"/>
              <a:t>character</a:t>
            </a:r>
            <a:r>
              <a:rPr lang="fi-FI" dirty="0" smtClean="0"/>
              <a:t> </a:t>
            </a:r>
            <a:r>
              <a:rPr lang="fi-FI" dirty="0" err="1" smtClean="0"/>
              <a:t>mode</a:t>
            </a:r>
            <a:r>
              <a:rPr lang="fi-FI" dirty="0" smtClean="0"/>
              <a:t> </a:t>
            </a:r>
            <a:r>
              <a:rPr lang="fi-FI" dirty="0" err="1" smtClean="0"/>
              <a:t>device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29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2321768"/>
            <a:ext cx="81089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04514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HIBI </a:t>
            </a:r>
            <a:r>
              <a:rPr lang="en-US" noProof="0" dirty="0" smtClean="0"/>
              <a:t>burst transfer (streaming)</a:t>
            </a:r>
            <a:endParaRPr lang="en-US" noProof="0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2664073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A </a:t>
            </a:r>
            <a:r>
              <a:rPr lang="en-US" noProof="0" dirty="0" smtClean="0"/>
              <a:t>burst </a:t>
            </a:r>
            <a:r>
              <a:rPr lang="en-US" noProof="0" dirty="0" smtClean="0"/>
              <a:t>transfer consist of bus command and  destination address</a:t>
            </a:r>
            <a:r>
              <a:rPr lang="en-US" noProof="0" dirty="0"/>
              <a:t> </a:t>
            </a:r>
            <a:r>
              <a:rPr lang="en-US" noProof="0" dirty="0" smtClean="0"/>
              <a:t>followed by data (one or more data words)</a:t>
            </a:r>
          </a:p>
          <a:p>
            <a:r>
              <a:rPr lang="en-US" noProof="0" dirty="0" smtClean="0"/>
              <a:t>Sending IP is responsible of setting all these</a:t>
            </a:r>
          </a:p>
          <a:p>
            <a:r>
              <a:rPr lang="en-US" noProof="0" dirty="0" smtClean="0"/>
              <a:t>Sender address is not transmitted</a:t>
            </a:r>
          </a:p>
          <a:p>
            <a:pPr lvl="1"/>
            <a:r>
              <a:rPr lang="en-US" noProof="0" dirty="0" smtClean="0"/>
              <a:t>receiver does not know where data is coming from</a:t>
            </a:r>
          </a:p>
          <a:p>
            <a:pPr lvl="1"/>
            <a:r>
              <a:rPr lang="en-US" noProof="0" dirty="0" smtClean="0"/>
              <a:t>sender information must be included in data payload OR agreed at design time which IP-blocks send data to which</a:t>
            </a:r>
          </a:p>
          <a:p>
            <a:pPr lvl="1"/>
            <a:endParaRPr lang="en-US" noProof="0" dirty="0"/>
          </a:p>
        </p:txBody>
      </p:sp>
      <p:grpSp>
        <p:nvGrpSpPr>
          <p:cNvPr id="8" name="Group 7"/>
          <p:cNvGrpSpPr/>
          <p:nvPr/>
        </p:nvGrpSpPr>
        <p:grpSpPr>
          <a:xfrm>
            <a:off x="1223527" y="3861044"/>
            <a:ext cx="7174593" cy="2113652"/>
            <a:chOff x="1453894" y="2994530"/>
            <a:chExt cx="5747711" cy="1693293"/>
          </a:xfrm>
        </p:grpSpPr>
        <p:cxnSp>
          <p:nvCxnSpPr>
            <p:cNvPr id="32" name="Straight Connector 31"/>
            <p:cNvCxnSpPr/>
            <p:nvPr/>
          </p:nvCxnSpPr>
          <p:spPr bwMode="auto">
            <a:xfrm flipH="1">
              <a:off x="3157505" y="3390005"/>
              <a:ext cx="1" cy="129781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2224978" y="2994531"/>
              <a:ext cx="1276888" cy="347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HIBI wrapper</a:t>
              </a:r>
              <a:endParaRPr lang="en-US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44184" y="3398342"/>
              <a:ext cx="1569136" cy="4684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[HIBI bus command</a:t>
              </a:r>
              <a:r>
                <a: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]</a:t>
              </a:r>
              <a:endPara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[Destination address]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63142" y="3976961"/>
              <a:ext cx="1501382" cy="4684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[HIBI bus command</a:t>
              </a: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]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[Data]</a:t>
              </a:r>
              <a:endPara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flipH="1">
              <a:off x="5434332" y="3390005"/>
              <a:ext cx="8" cy="129781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5340079" y="2994531"/>
              <a:ext cx="1276888" cy="347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HIBI wrapper</a:t>
              </a:r>
              <a:endParaRPr lang="en-US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157496" y="3912224"/>
              <a:ext cx="2276840" cy="533211"/>
              <a:chOff x="1301699" y="2305704"/>
              <a:chExt cx="2117754" cy="518930"/>
            </a:xfrm>
          </p:grpSpPr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1301700" y="2305704"/>
                <a:ext cx="2117753" cy="1588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1301699" y="2823046"/>
                <a:ext cx="2117753" cy="1588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45" name="Rectangle 44"/>
            <p:cNvSpPr/>
            <p:nvPr/>
          </p:nvSpPr>
          <p:spPr bwMode="auto">
            <a:xfrm>
              <a:off x="5495885" y="3945300"/>
              <a:ext cx="721169" cy="60678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Rx FIFO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381847" y="3945300"/>
              <a:ext cx="721169" cy="60678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Tx</a:t>
              </a: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FIFO</a:t>
              </a: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 flipH="1">
              <a:off x="2290437" y="3390005"/>
              <a:ext cx="1" cy="129781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1482818" y="2994530"/>
              <a:ext cx="700017" cy="271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IP block</a:t>
              </a:r>
              <a:endParaRPr lang="en-US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1453894" y="3945300"/>
              <a:ext cx="721169" cy="60678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IP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flipH="1">
              <a:off x="6328531" y="3390006"/>
              <a:ext cx="1" cy="1297817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Rectangle 65"/>
            <p:cNvSpPr/>
            <p:nvPr/>
          </p:nvSpPr>
          <p:spPr>
            <a:xfrm>
              <a:off x="6501588" y="2994532"/>
              <a:ext cx="700017" cy="271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IP block</a:t>
              </a:r>
              <a:endParaRPr lang="en-US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6414976" y="3945300"/>
              <a:ext cx="721169" cy="60678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IP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 rot="5400000">
            <a:off x="4496249" y="5585497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b="1" dirty="0" smtClean="0">
                <a:latin typeface="Calibri" pitchFamily="34" charset="0"/>
                <a:cs typeface="Calibri" pitchFamily="34" charset="0"/>
              </a:rPr>
              <a:t>…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3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6041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Notes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standard</a:t>
            </a:r>
            <a:r>
              <a:rPr lang="fi-FI" dirty="0" smtClean="0"/>
              <a:t> </a:t>
            </a:r>
            <a:r>
              <a:rPr lang="fi-FI" dirty="0" err="1" smtClean="0"/>
              <a:t>devices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7224" y="1196975"/>
            <a:ext cx="7747223" cy="5127625"/>
          </a:xfrm>
        </p:spPr>
        <p:txBody>
          <a:bodyPr>
            <a:normAutofit fontScale="77500" lnSpcReduction="20000"/>
          </a:bodyPr>
          <a:lstStyle/>
          <a:p>
            <a:r>
              <a:rPr lang="fi-FI" dirty="0" smtClean="0"/>
              <a:t>No </a:t>
            </a:r>
            <a:r>
              <a:rPr lang="fi-FI" dirty="0" err="1" smtClean="0"/>
              <a:t>global</a:t>
            </a:r>
            <a:r>
              <a:rPr lang="fi-FI" dirty="0" smtClean="0"/>
              <a:t> </a:t>
            </a:r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endParaRPr lang="fi-FI" dirty="0" smtClean="0"/>
          </a:p>
          <a:p>
            <a:pPr lvl="1"/>
            <a:r>
              <a:rPr lang="fi-FI" dirty="0" smtClean="0"/>
              <a:t>NIOS </a:t>
            </a:r>
            <a:r>
              <a:rPr lang="fi-FI" dirty="0" err="1" smtClean="0"/>
              <a:t>sram</a:t>
            </a:r>
            <a:endParaRPr lang="fi-FI" dirty="0" smtClean="0"/>
          </a:p>
          <a:p>
            <a:pPr lvl="1"/>
            <a:r>
              <a:rPr lang="fi-FI" dirty="0" smtClean="0"/>
              <a:t>NIOS </a:t>
            </a:r>
            <a:r>
              <a:rPr lang="fi-FI" dirty="0" err="1" smtClean="0"/>
              <a:t>sdram</a:t>
            </a:r>
            <a:endParaRPr lang="fi-FI" dirty="0" smtClean="0"/>
          </a:p>
          <a:p>
            <a:pPr lvl="1"/>
            <a:r>
              <a:rPr lang="fi-FI" dirty="0" smtClean="0"/>
              <a:t>HIBI </a:t>
            </a:r>
            <a:r>
              <a:rPr lang="fi-FI" dirty="0" err="1" smtClean="0"/>
              <a:t>bus</a:t>
            </a:r>
            <a:endParaRPr lang="fi-FI" dirty="0" smtClean="0"/>
          </a:p>
          <a:p>
            <a:r>
              <a:rPr lang="fi-FI" dirty="0" smtClean="0"/>
              <a:t>To </a:t>
            </a:r>
            <a:r>
              <a:rPr lang="fi-FI" dirty="0" err="1" smtClean="0"/>
              <a:t>send</a:t>
            </a:r>
            <a:r>
              <a:rPr lang="fi-FI" dirty="0" smtClean="0"/>
              <a:t> data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NIOSes</a:t>
            </a:r>
            <a:r>
              <a:rPr lang="fi-FI" dirty="0" smtClean="0"/>
              <a:t> (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HIBI </a:t>
            </a:r>
            <a:r>
              <a:rPr lang="fi-FI" dirty="0" err="1" smtClean="0"/>
              <a:t>IP-blocks</a:t>
            </a:r>
            <a:r>
              <a:rPr lang="fi-FI" dirty="0" smtClean="0"/>
              <a:t>)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must</a:t>
            </a:r>
            <a:r>
              <a:rPr lang="fi-FI" dirty="0" smtClean="0"/>
              <a:t> </a:t>
            </a:r>
            <a:r>
              <a:rPr lang="fi-FI" dirty="0" err="1" smtClean="0"/>
              <a:t>make</a:t>
            </a:r>
            <a:r>
              <a:rPr lang="fi-FI" dirty="0" smtClean="0"/>
              <a:t> </a:t>
            </a:r>
            <a:r>
              <a:rPr lang="fi-FI" dirty="0" err="1" smtClean="0"/>
              <a:t>global</a:t>
            </a:r>
            <a:r>
              <a:rPr lang="fi-FI" dirty="0" smtClean="0"/>
              <a:t> </a:t>
            </a:r>
            <a:r>
              <a:rPr lang="fi-FI" dirty="0" err="1" smtClean="0"/>
              <a:t>agreement</a:t>
            </a:r>
            <a:r>
              <a:rPr lang="fi-FI" dirty="0" smtClean="0"/>
              <a:t> of </a:t>
            </a:r>
            <a:r>
              <a:rPr lang="fi-FI" dirty="0" err="1" smtClean="0"/>
              <a:t>identification</a:t>
            </a:r>
            <a:r>
              <a:rPr lang="fi-FI" dirty="0" smtClean="0"/>
              <a:t> (</a:t>
            </a:r>
            <a:r>
              <a:rPr lang="fi-FI" dirty="0" err="1" smtClean="0"/>
              <a:t>e.g</a:t>
            </a:r>
            <a:r>
              <a:rPr lang="fi-FI" dirty="0" smtClean="0"/>
              <a:t>. </a:t>
            </a:r>
            <a:r>
              <a:rPr lang="fi-FI" dirty="0" err="1" smtClean="0"/>
              <a:t>names</a:t>
            </a:r>
            <a:r>
              <a:rPr lang="fi-FI" dirty="0" smtClean="0"/>
              <a:t> of </a:t>
            </a:r>
            <a:r>
              <a:rPr lang="fi-FI" dirty="0" err="1" smtClean="0"/>
              <a:t>devices</a:t>
            </a:r>
            <a:r>
              <a:rPr lang="fi-FI" dirty="0" smtClean="0"/>
              <a:t> to  </a:t>
            </a:r>
            <a:r>
              <a:rPr lang="fi-FI" dirty="0" err="1" smtClean="0"/>
              <a:t>refer</a:t>
            </a:r>
            <a:r>
              <a:rPr lang="fi-FI" dirty="0" smtClean="0"/>
              <a:t> to)</a:t>
            </a:r>
          </a:p>
          <a:p>
            <a:pPr lvl="1"/>
            <a:r>
              <a:rPr lang="fi-FI" dirty="0" err="1" smtClean="0"/>
              <a:t>Must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header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for </a:t>
            </a:r>
            <a:r>
              <a:rPr lang="fi-FI" dirty="0" err="1" smtClean="0"/>
              <a:t>this</a:t>
            </a:r>
            <a:r>
              <a:rPr lang="fi-FI" dirty="0" smtClean="0"/>
              <a:t> on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processor</a:t>
            </a:r>
            <a:r>
              <a:rPr lang="fi-FI" dirty="0" smtClean="0"/>
              <a:t> SW </a:t>
            </a:r>
            <a:r>
              <a:rPr lang="fi-FI" dirty="0" err="1" smtClean="0"/>
              <a:t>projects</a:t>
            </a:r>
            <a:endParaRPr lang="fi-FI" dirty="0" smtClean="0"/>
          </a:p>
          <a:p>
            <a:r>
              <a:rPr lang="fi-FI" dirty="0" smtClean="0"/>
              <a:t>Standard </a:t>
            </a:r>
            <a:r>
              <a:rPr lang="fi-FI" dirty="0" err="1" smtClean="0"/>
              <a:t>devices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at </a:t>
            </a:r>
            <a:r>
              <a:rPr lang="fi-FI" dirty="0" err="1" smtClean="0"/>
              <a:t>moderate</a:t>
            </a:r>
            <a:r>
              <a:rPr lang="fi-FI" dirty="0" smtClean="0"/>
              <a:t> </a:t>
            </a:r>
            <a:r>
              <a:rPr lang="fi-FI" dirty="0" err="1" smtClean="0"/>
              <a:t>low</a:t>
            </a:r>
            <a:r>
              <a:rPr lang="fi-FI" dirty="0" smtClean="0"/>
              <a:t> </a:t>
            </a:r>
            <a:r>
              <a:rPr lang="fi-FI" dirty="0" err="1" smtClean="0"/>
              <a:t>abstraction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/>
              <a:t> </a:t>
            </a:r>
            <a:r>
              <a:rPr lang="fi-FI" dirty="0" smtClean="0"/>
              <a:t>and help </a:t>
            </a:r>
            <a:r>
              <a:rPr lang="fi-FI" dirty="0" err="1" smtClean="0"/>
              <a:t>abstracting</a:t>
            </a:r>
            <a:r>
              <a:rPr lang="fi-FI" dirty="0" smtClean="0"/>
              <a:t> the HW</a:t>
            </a:r>
          </a:p>
          <a:p>
            <a:r>
              <a:rPr lang="fi-FI" dirty="0" err="1" smtClean="0"/>
              <a:t>Higher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APIs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required</a:t>
            </a:r>
            <a:r>
              <a:rPr lang="fi-FI" dirty="0" smtClean="0"/>
              <a:t> to </a:t>
            </a:r>
            <a:r>
              <a:rPr lang="fi-FI" dirty="0" err="1" smtClean="0"/>
              <a:t>make</a:t>
            </a:r>
            <a:r>
              <a:rPr lang="fi-FI" dirty="0" smtClean="0"/>
              <a:t> </a:t>
            </a:r>
            <a:r>
              <a:rPr lang="fi-FI" dirty="0" err="1" smtClean="0"/>
              <a:t>application</a:t>
            </a:r>
            <a:r>
              <a:rPr lang="fi-FI" dirty="0" smtClean="0"/>
              <a:t> </a:t>
            </a:r>
            <a:r>
              <a:rPr lang="fi-FI" dirty="0" err="1" smtClean="0"/>
              <a:t>e.g</a:t>
            </a:r>
            <a:r>
              <a:rPr lang="fi-FI" dirty="0" smtClean="0"/>
              <a:t>. OS </a:t>
            </a:r>
            <a:r>
              <a:rPr lang="fi-FI" dirty="0" err="1" smtClean="0"/>
              <a:t>indpenedent</a:t>
            </a:r>
            <a:r>
              <a:rPr lang="fi-FI" dirty="0" smtClean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30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011318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Summary</a:t>
            </a:r>
            <a:r>
              <a:rPr lang="fi-FI" dirty="0" smtClean="0"/>
              <a:t> (</a:t>
            </a:r>
            <a:r>
              <a:rPr lang="fi-FI" dirty="0" err="1" smtClean="0"/>
              <a:t>example</a:t>
            </a:r>
            <a:r>
              <a:rPr lang="fi-FI" dirty="0" smtClean="0"/>
              <a:t>,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complete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31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35041"/>
              </p:ext>
            </p:extLst>
          </p:nvPr>
        </p:nvGraphicFramePr>
        <p:xfrm>
          <a:off x="539552" y="1082536"/>
          <a:ext cx="8496947" cy="54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720080"/>
                <a:gridCol w="3817696"/>
                <a:gridCol w="719657"/>
                <a:gridCol w="719657"/>
                <a:gridCol w="719657"/>
              </a:tblGrid>
              <a:tr h="370840"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File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 err="1" smtClean="0">
                          <a:latin typeface="Calibri" pitchFamily="34" charset="0"/>
                          <a:cs typeface="Calibri" pitchFamily="34" charset="0"/>
                        </a:rPr>
                        <a:t>Depen-dency</a:t>
                      </a:r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/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what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defined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NIOS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HIBI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HPD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nios_2x_soc.vhd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VHDL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file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defining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physical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HIBI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addresses</a:t>
                      </a:r>
                      <a:endParaRPr lang="en-US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nios_2x_soc.h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Header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file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defining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all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system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specific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HIBI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register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and</a:t>
                      </a:r>
                      <a:r>
                        <a:rPr lang="fi-FI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memory</a:t>
                      </a:r>
                      <a:r>
                        <a:rPr lang="fi-FI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addresses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nios_1x_subsys.sopc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Defines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SoPC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project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addresses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.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Note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in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this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example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we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have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one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NIOS per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SoPC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system.h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Processor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subsystem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specific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address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definitions</a:t>
                      </a:r>
                      <a:endParaRPr lang="fi-FI" sz="10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SoPC</a:t>
                      </a:r>
                      <a:r>
                        <a:rPr lang="fi-FI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generated</a:t>
                      </a:r>
                      <a:r>
                        <a:rPr lang="fi-FI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defines</a:t>
                      </a:r>
                      <a:r>
                        <a:rPr lang="fi-FI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for NIOS </a:t>
                      </a:r>
                      <a:r>
                        <a:rPr lang="fi-FI" sz="1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address</a:t>
                      </a:r>
                      <a:r>
                        <a:rPr lang="fi-FI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spaces</a:t>
                      </a:r>
                      <a:r>
                        <a:rPr lang="fi-FI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sys/</a:t>
                      </a:r>
                      <a:r>
                        <a:rPr lang="en-US" sz="1000" dirty="0" err="1" smtClean="0">
                          <a:latin typeface="Calibri" pitchFamily="34" charset="0"/>
                          <a:cs typeface="Calibri" pitchFamily="34" charset="0"/>
                        </a:rPr>
                        <a:t>alt_irq.h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Defines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NIOS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interrupt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service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routines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186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alibri" pitchFamily="34" charset="0"/>
                          <a:cs typeface="Calibri" pitchFamily="34" charset="0"/>
                        </a:rPr>
                        <a:t>hpd_isr_fifo.h</a:t>
                      </a:r>
                      <a:endParaRPr lang="en-US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hpd_isr_fifo.c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Generic interrupt queue 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FIFO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for saving interrupt information (what interrupted),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header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and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implementation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Calibri" pitchFamily="34" charset="0"/>
                          <a:cs typeface="Calibri" pitchFamily="34" charset="0"/>
                        </a:rPr>
                        <a:t>hpd_macros.h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System independent macros for accessing HIBI_PE_DMA registers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hpd_functions.h</a:t>
                      </a:r>
                      <a:endParaRPr lang="fi-FI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hpd_functions.c</a:t>
                      </a:r>
                      <a:endParaRPr lang="en-US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System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 independent </a:t>
                      </a:r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functions for handling initialization, sending, receiving,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 interrupt handling</a:t>
                      </a:r>
                      <a:endParaRPr lang="en-US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hpd_functions_nios.h</a:t>
                      </a:r>
                      <a:endParaRPr lang="fi-FI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smtClean="0">
                          <a:latin typeface="Calibri" pitchFamily="34" charset="0"/>
                          <a:cs typeface="Calibri" pitchFamily="34" charset="0"/>
                        </a:rPr>
                        <a:t>hpd_functions_nios.c</a:t>
                      </a:r>
                      <a:endParaRPr lang="en-US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NIOS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functions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interrupt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hpd_dma_device_nios_hal.h</a:t>
                      </a:r>
                      <a:endParaRPr lang="fi-FI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hpd_dma_device_nios_hal.c</a:t>
                      </a:r>
                      <a:endParaRPr lang="fi-FI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Standard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DMA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device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on NIOS HAL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(x)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mcapi_transport_nios</a:t>
                      </a:r>
                      <a:endParaRPr lang="en-US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Multicore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association MCAPI API for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applications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main_with_no_os.c</a:t>
                      </a:r>
                      <a:endParaRPr lang="en-US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User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application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(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without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OS)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main_with_ucosii.c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User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application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(with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uC/OS-II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RTOS)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411760" y="1658600"/>
            <a:ext cx="530647" cy="4752528"/>
            <a:chOff x="2411760" y="1052736"/>
            <a:chExt cx="583712" cy="4752528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2988624" y="5137164"/>
              <a:ext cx="6848" cy="3080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717164" y="4294213"/>
              <a:ext cx="0" cy="15110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2987824" y="4725144"/>
              <a:ext cx="7648" cy="288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2987824" y="2276872"/>
              <a:ext cx="0" cy="19442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2717164" y="105273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2995472" y="429337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2411760" y="1484783"/>
              <a:ext cx="0" cy="201260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2556544" y="3933056"/>
              <a:ext cx="0" cy="18722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2712032" y="1922470"/>
              <a:ext cx="0" cy="39604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2555776" y="3411664"/>
              <a:ext cx="768" cy="4493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H="1">
              <a:off x="2699792" y="2602240"/>
              <a:ext cx="1928" cy="16188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>
              <a:off x="2555776" y="1922470"/>
              <a:ext cx="768" cy="7864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2844576" y="3052574"/>
              <a:ext cx="0" cy="16008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9389576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HIBI random access </a:t>
            </a:r>
            <a:r>
              <a:rPr lang="en-US" noProof="0" dirty="0" smtClean="0"/>
              <a:t>transfer (normal transfer)</a:t>
            </a:r>
            <a:endParaRPr lang="en-US" noProof="0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266407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</a:t>
            </a:r>
            <a:r>
              <a:rPr lang="en-US" dirty="0" smtClean="0"/>
              <a:t>ormal </a:t>
            </a:r>
            <a:r>
              <a:rPr lang="en-US" noProof="0" dirty="0" smtClean="0"/>
              <a:t>transfer </a:t>
            </a:r>
            <a:r>
              <a:rPr lang="en-US" noProof="0" dirty="0" smtClean="0"/>
              <a:t>consist of bus command, destination address and data sent in parallel every clock cycle</a:t>
            </a:r>
          </a:p>
          <a:p>
            <a:r>
              <a:rPr lang="en-US" noProof="0" dirty="0" smtClean="0"/>
              <a:t>Sending IP is responsible of setting all these</a:t>
            </a:r>
          </a:p>
          <a:p>
            <a:r>
              <a:rPr lang="en-US" noProof="0" dirty="0" smtClean="0"/>
              <a:t>Sender address is not transmitted</a:t>
            </a:r>
          </a:p>
          <a:p>
            <a:pPr lvl="1"/>
            <a:r>
              <a:rPr lang="en-US" noProof="0" dirty="0" smtClean="0"/>
              <a:t>receiver does not know where data is coming from</a:t>
            </a:r>
          </a:p>
          <a:p>
            <a:pPr lvl="1"/>
            <a:r>
              <a:rPr lang="en-US" noProof="0" dirty="0" smtClean="0"/>
              <a:t>sender information included in data payload OR agreed at design time which IP-blocks exchange data</a:t>
            </a:r>
          </a:p>
          <a:p>
            <a:pPr lvl="1"/>
            <a:endParaRPr lang="en-US" noProof="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23527" y="3861044"/>
            <a:ext cx="7174593" cy="2113652"/>
            <a:chOff x="1223527" y="3861044"/>
            <a:chExt cx="7174593" cy="2113652"/>
          </a:xfrm>
        </p:grpSpPr>
        <p:grpSp>
          <p:nvGrpSpPr>
            <p:cNvPr id="26" name="Group 25"/>
            <p:cNvGrpSpPr/>
            <p:nvPr/>
          </p:nvGrpSpPr>
          <p:grpSpPr>
            <a:xfrm>
              <a:off x="1223527" y="3861044"/>
              <a:ext cx="7174593" cy="2113652"/>
              <a:chOff x="1453894" y="2994530"/>
              <a:chExt cx="5747711" cy="1693293"/>
            </a:xfrm>
          </p:grpSpPr>
          <p:cxnSp>
            <p:nvCxnSpPr>
              <p:cNvPr id="39" name="Straight Connector 38"/>
              <p:cNvCxnSpPr/>
              <p:nvPr/>
            </p:nvCxnSpPr>
            <p:spPr bwMode="auto">
              <a:xfrm flipH="1">
                <a:off x="3157505" y="3390005"/>
                <a:ext cx="1" cy="129781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1" name="Rectangle 40"/>
              <p:cNvSpPr/>
              <p:nvPr/>
            </p:nvSpPr>
            <p:spPr>
              <a:xfrm>
                <a:off x="2224978" y="2994531"/>
                <a:ext cx="1276888" cy="347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HIBI wrapper</a:t>
                </a:r>
                <a:endPara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 bwMode="auto">
              <a:xfrm flipH="1">
                <a:off x="5434332" y="3390005"/>
                <a:ext cx="8" cy="129781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Rectangle 42"/>
              <p:cNvSpPr/>
              <p:nvPr/>
            </p:nvSpPr>
            <p:spPr>
              <a:xfrm>
                <a:off x="5340079" y="2994531"/>
                <a:ext cx="1276888" cy="347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HIBI wrapper</a:t>
                </a:r>
                <a:endPara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5495885" y="3945300"/>
                <a:ext cx="721169" cy="60678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Rx FIFO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2381847" y="3945300"/>
                <a:ext cx="721169" cy="60678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err="1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Tx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 FIFO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H="1">
                <a:off x="2290437" y="3390005"/>
                <a:ext cx="1" cy="129781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9" name="Rectangle 48"/>
              <p:cNvSpPr/>
              <p:nvPr/>
            </p:nvSpPr>
            <p:spPr>
              <a:xfrm>
                <a:off x="1482818" y="2994530"/>
                <a:ext cx="700017" cy="271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IP block</a:t>
                </a:r>
                <a:endPara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1453894" y="3945300"/>
                <a:ext cx="721169" cy="60678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IP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 flipH="1">
                <a:off x="6328531" y="3390006"/>
                <a:ext cx="1" cy="1297817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Rectangle 51"/>
              <p:cNvSpPr/>
              <p:nvPr/>
            </p:nvSpPr>
            <p:spPr>
              <a:xfrm>
                <a:off x="6501588" y="2994532"/>
                <a:ext cx="700017" cy="271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IP block</a:t>
                </a:r>
                <a:endPara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6414976" y="3945300"/>
                <a:ext cx="721169" cy="60678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IP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3723143" y="4283234"/>
              <a:ext cx="19586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[HIBI bus command</a:t>
              </a:r>
              <a:r>
                <a: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]</a:t>
              </a:r>
              <a:endPara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[Destination address]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31575" y="4746629"/>
              <a:ext cx="696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[Data]</a:t>
              </a:r>
              <a:endPara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3350053" y="5048087"/>
              <a:ext cx="2842069" cy="203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3720953" y="5147330"/>
              <a:ext cx="1939443" cy="584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[HIBI bus command</a:t>
              </a:r>
              <a:r>
                <a: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]</a:t>
              </a:r>
              <a:endPara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[destination address]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29385" y="5610726"/>
              <a:ext cx="696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[Data]</a:t>
              </a:r>
              <a:endPara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3347864" y="5912182"/>
              <a:ext cx="2842069" cy="203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 rot="5400000">
            <a:off x="4496249" y="5801521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b="1" dirty="0" smtClean="0">
                <a:latin typeface="Calibri" pitchFamily="34" charset="0"/>
                <a:cs typeface="Calibri" pitchFamily="34" charset="0"/>
              </a:rPr>
              <a:t>…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4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4827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addresses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1439937"/>
          </a:xfrm>
        </p:spPr>
        <p:txBody>
          <a:bodyPr>
            <a:normAutofit fontScale="70000" lnSpcReduction="20000"/>
          </a:bodyPr>
          <a:lstStyle/>
          <a:p>
            <a:r>
              <a:rPr lang="en-US" noProof="0" smtClean="0"/>
              <a:t>All wrappers have unique addresses in </a:t>
            </a:r>
            <a:r>
              <a:rPr lang="en-US" i="1" noProof="0" smtClean="0"/>
              <a:t>HIBI bus address space</a:t>
            </a:r>
          </a:p>
          <a:p>
            <a:r>
              <a:rPr lang="en-US" noProof="0" smtClean="0"/>
              <a:t>IP block address space is transparent (same as HIBI address space) or opaque (independent)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1005368" y="3483746"/>
            <a:ext cx="0" cy="295014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251520" y="3078252"/>
            <a:ext cx="1593878" cy="434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75656" y="3640898"/>
            <a:ext cx="1629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transmission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862426" y="3512483"/>
            <a:ext cx="0" cy="295014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2790299" y="3078252"/>
            <a:ext cx="1593878" cy="434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Straight Arrow Connector 39"/>
          <p:cNvCxnSpPr>
            <a:endCxn id="67" idx="1"/>
          </p:cNvCxnSpPr>
          <p:nvPr/>
        </p:nvCxnSpPr>
        <p:spPr bwMode="auto">
          <a:xfrm>
            <a:off x="1020372" y="3979452"/>
            <a:ext cx="3047572" cy="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6012160" y="3512483"/>
            <a:ext cx="0" cy="292140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6146474" y="3078252"/>
            <a:ext cx="873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 block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067944" y="3222268"/>
            <a:ext cx="1728192" cy="151436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Registers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for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Offset(s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) +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]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67944" y="4843243"/>
            <a:ext cx="1728192" cy="154737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Registers</a:t>
            </a:r>
            <a:endParaRPr lang="fi-FI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for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Offset(s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) +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]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59603" y="4843242"/>
            <a:ext cx="1503784" cy="154737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 registers and memory locations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e.g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0x00000 -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0xfffff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75655" y="5447654"/>
            <a:ext cx="1629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transmission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994671" y="5802600"/>
            <a:ext cx="304757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5796136" y="5886564"/>
            <a:ext cx="663467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Right Brace 1"/>
          <p:cNvSpPr/>
          <p:nvPr/>
        </p:nvSpPr>
        <p:spPr bwMode="auto">
          <a:xfrm rot="16200000">
            <a:off x="3280423" y="576478"/>
            <a:ext cx="301970" cy="4873472"/>
          </a:xfrm>
          <a:prstGeom prst="rightBrac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24128" y="2564904"/>
            <a:ext cx="288032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IP’s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local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43797" y="2564904"/>
            <a:ext cx="331236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ight Brace 20"/>
          <p:cNvSpPr/>
          <p:nvPr/>
        </p:nvSpPr>
        <p:spPr bwMode="auto">
          <a:xfrm rot="16200000">
            <a:off x="7137267" y="1856939"/>
            <a:ext cx="297861" cy="2316658"/>
          </a:xfrm>
          <a:prstGeom prst="rightBrac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5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9770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HIBI </a:t>
            </a:r>
            <a:r>
              <a:rPr lang="en-US" noProof="0" dirty="0" smtClean="0"/>
              <a:t>channel</a:t>
            </a:r>
            <a:endParaRPr lang="en-US" noProof="0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57224" y="908720"/>
            <a:ext cx="7891489" cy="2016224"/>
          </a:xfrm>
        </p:spPr>
        <p:txBody>
          <a:bodyPr>
            <a:normAutofit fontScale="47500" lnSpcReduction="20000"/>
          </a:bodyPr>
          <a:lstStyle/>
          <a:p>
            <a:r>
              <a:rPr lang="fi-FI" noProof="0" dirty="0" err="1" smtClean="0"/>
              <a:t>This</a:t>
            </a:r>
            <a:r>
              <a:rPr lang="fi-FI" noProof="0" dirty="0" smtClean="0"/>
              <a:t> is </a:t>
            </a:r>
            <a:r>
              <a:rPr lang="fi-FI" noProof="0" dirty="0" err="1" smtClean="0"/>
              <a:t>used</a:t>
            </a:r>
            <a:r>
              <a:rPr lang="fi-FI" noProof="0" dirty="0" smtClean="0"/>
              <a:t> in a HIBI_PE_DMA </a:t>
            </a:r>
            <a:r>
              <a:rPr lang="fi-FI" noProof="0" dirty="0" err="1" smtClean="0"/>
              <a:t>controller</a:t>
            </a:r>
            <a:r>
              <a:rPr lang="fi-FI" noProof="0" dirty="0" smtClean="0"/>
              <a:t>, </a:t>
            </a:r>
            <a:r>
              <a:rPr lang="fi-FI" noProof="0" dirty="0" err="1" smtClean="0"/>
              <a:t>not</a:t>
            </a:r>
            <a:r>
              <a:rPr lang="fi-FI" noProof="0" dirty="0" smtClean="0"/>
              <a:t> in </a:t>
            </a:r>
            <a:r>
              <a:rPr lang="fi-FI" noProof="0" dirty="0" err="1" smtClean="0"/>
              <a:t>normal</a:t>
            </a:r>
            <a:r>
              <a:rPr lang="fi-FI" noProof="0" dirty="0" smtClean="0"/>
              <a:t> HIBI </a:t>
            </a:r>
            <a:r>
              <a:rPr lang="fi-FI" noProof="0" dirty="0" err="1" smtClean="0"/>
              <a:t>wrapper</a:t>
            </a:r>
            <a:endParaRPr lang="en-US" noProof="0" dirty="0" smtClean="0"/>
          </a:p>
          <a:p>
            <a:r>
              <a:rPr lang="en-US" noProof="0" dirty="0" smtClean="0"/>
              <a:t>HIBI channel is an address in HIBI address space through which data is transmitted</a:t>
            </a:r>
          </a:p>
          <a:p>
            <a:r>
              <a:rPr lang="en-US" noProof="0" dirty="0" smtClean="0"/>
              <a:t>Rx buffers are organized as channels</a:t>
            </a:r>
          </a:p>
          <a:p>
            <a:pPr lvl="1"/>
            <a:r>
              <a:rPr lang="en-US" noProof="0" dirty="0" smtClean="0"/>
              <a:t>Only memory space limits how many buffers (channels) exists at the same time</a:t>
            </a:r>
          </a:p>
          <a:p>
            <a:r>
              <a:rPr lang="en-US" noProof="0" dirty="0" smtClean="0"/>
              <a:t>Channels have implicit meanings that must be agreed</a:t>
            </a:r>
          </a:p>
          <a:p>
            <a:pPr lvl="1"/>
            <a:r>
              <a:rPr lang="en-US" noProof="0" dirty="0" smtClean="0"/>
              <a:t>Who (what IP-block or CPU) sends data to which channel, since otherwise the sender is not known (HIBI does not send sender ID in transfers)</a:t>
            </a:r>
          </a:p>
          <a:p>
            <a:pPr lvl="1"/>
            <a:r>
              <a:rPr lang="en-US" noProof="0" dirty="0" smtClean="0"/>
              <a:t>Possible explicit meaning of channel like ”DCT transform Q-parameter”</a:t>
            </a:r>
            <a:endParaRPr lang="en-US" noProof="0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593868" y="3704846"/>
            <a:ext cx="0" cy="295014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1768539" y="3282801"/>
            <a:ext cx="1593878" cy="434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99793" y="3864658"/>
            <a:ext cx="1629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transmission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4438490" y="3719215"/>
            <a:ext cx="0" cy="295014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3779912" y="3284984"/>
            <a:ext cx="2511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en-US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wrapper </a:t>
            </a: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/ HIBI </a:t>
            </a:r>
            <a:r>
              <a:rPr lang="en-US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PE </a:t>
            </a: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1907704" y="4216971"/>
            <a:ext cx="274067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6588224" y="3719215"/>
            <a:ext cx="0" cy="292140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7020272" y="3282801"/>
            <a:ext cx="873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 block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644008" y="5941046"/>
            <a:ext cx="1728192" cy="584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K] + 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804248" y="5941047"/>
            <a:ext cx="1296144" cy="584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0x00100 -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0x00110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99792" y="4869160"/>
            <a:ext cx="1629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transmission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07704" y="6222939"/>
            <a:ext cx="2710603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22" idx="3"/>
            <a:endCxn id="24" idx="1"/>
          </p:cNvCxnSpPr>
          <p:nvPr/>
        </p:nvCxnSpPr>
        <p:spPr bwMode="auto">
          <a:xfrm>
            <a:off x="6372200" y="6233195"/>
            <a:ext cx="432048" cy="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4644008" y="4930481"/>
            <a:ext cx="1728192" cy="584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K] + 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644008" y="3924822"/>
            <a:ext cx="1728192" cy="584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K] + 3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1907704" y="5222630"/>
            <a:ext cx="272130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2771801" y="5884385"/>
            <a:ext cx="1629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transmission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001394" y="5602492"/>
            <a:ext cx="1013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Channel 1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1394" y="4591927"/>
            <a:ext cx="1013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Channel 2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001394" y="3581362"/>
            <a:ext cx="1013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Channel 3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04248" y="4954223"/>
            <a:ext cx="1296144" cy="5368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0x00002 -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0x000ff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804248" y="3948563"/>
            <a:ext cx="1296144" cy="5368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0x00001</a:t>
            </a:r>
          </a:p>
        </p:txBody>
      </p:sp>
      <p:cxnSp>
        <p:nvCxnSpPr>
          <p:cNvPr id="86" name="Straight Arrow Connector 85"/>
          <p:cNvCxnSpPr>
            <a:stCxn id="69" idx="3"/>
            <a:endCxn id="76" idx="1"/>
          </p:cNvCxnSpPr>
          <p:nvPr/>
        </p:nvCxnSpPr>
        <p:spPr bwMode="auto">
          <a:xfrm>
            <a:off x="6372200" y="5222630"/>
            <a:ext cx="432048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0" name="Straight Arrow Connector 89"/>
          <p:cNvCxnSpPr>
            <a:stCxn id="70" idx="3"/>
            <a:endCxn id="77" idx="1"/>
          </p:cNvCxnSpPr>
          <p:nvPr/>
        </p:nvCxnSpPr>
        <p:spPr bwMode="auto">
          <a:xfrm flipV="1">
            <a:off x="6372200" y="4216970"/>
            <a:ext cx="432048" cy="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1115616" y="3838262"/>
            <a:ext cx="1242189" cy="7574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L ]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115616" y="4869160"/>
            <a:ext cx="1242189" cy="16561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N ]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945610" y="3604192"/>
            <a:ext cx="1022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Register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A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945610" y="4615669"/>
            <a:ext cx="8620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Buffer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A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945610" y="5602493"/>
            <a:ext cx="855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Buffer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B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ight Brace 34"/>
          <p:cNvSpPr/>
          <p:nvPr/>
        </p:nvSpPr>
        <p:spPr bwMode="auto">
          <a:xfrm rot="16200000">
            <a:off x="3604459" y="468466"/>
            <a:ext cx="301970" cy="5521544"/>
          </a:xfrm>
          <a:prstGeom prst="rightBrac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84168" y="2780928"/>
            <a:ext cx="288032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IP’s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local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43797" y="2780928"/>
            <a:ext cx="331236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ight Brace 43"/>
          <p:cNvSpPr/>
          <p:nvPr/>
        </p:nvSpPr>
        <p:spPr bwMode="auto">
          <a:xfrm rot="16200000">
            <a:off x="7367445" y="2303140"/>
            <a:ext cx="297861" cy="1856303"/>
          </a:xfrm>
          <a:prstGeom prst="rightBrac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6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3272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Example</a:t>
            </a:r>
            <a:endParaRPr lang="en-US" noProof="0" smtClean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196975"/>
            <a:ext cx="7891489" cy="1439937"/>
          </a:xfrm>
        </p:spPr>
        <p:txBody>
          <a:bodyPr>
            <a:normAutofit fontScale="62500" lnSpcReduction="20000"/>
          </a:bodyPr>
          <a:lstStyle/>
          <a:p>
            <a:r>
              <a:rPr lang="en-US" noProof="0" smtClean="0"/>
              <a:t>Following example assumes the system below</a:t>
            </a:r>
          </a:p>
          <a:p>
            <a:r>
              <a:rPr lang="en-US" noProof="0" smtClean="0"/>
              <a:t>A data transfer between two IP-blocks (CPUs)</a:t>
            </a:r>
          </a:p>
          <a:p>
            <a:r>
              <a:rPr lang="en-US" noProof="0" smtClean="0"/>
              <a:t>Data buffering takes place in dual-port RAM that both CPU and DMA controller can access at the same time  </a:t>
            </a:r>
            <a:endParaRPr lang="en-US" noProof="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55104" y="2781300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cpu0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842667" y="2781300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dma_buf_0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i-FI" dirty="0">
                <a:latin typeface="Calibri" pitchFamily="34" charset="0"/>
                <a:cs typeface="Calibri" pitchFamily="34" charset="0"/>
              </a:rPr>
              <a:t>(=DPRAM)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842667" y="3573463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hibi_pe_</a:t>
            </a:r>
          </a:p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dma_0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571454" y="35734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HIBI wrapper</a:t>
            </a:r>
            <a:endParaRPr lang="en-US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11" name="AutoShape 8"/>
          <p:cNvCxnSpPr>
            <a:cxnSpLocks noChangeShapeType="1"/>
            <a:stCxn id="23556" idx="3"/>
            <a:endCxn id="23557" idx="1"/>
          </p:cNvCxnSpPr>
          <p:nvPr/>
        </p:nvCxnSpPr>
        <p:spPr bwMode="auto">
          <a:xfrm>
            <a:off x="2133054" y="3105150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2" name="AutoShape 9"/>
          <p:cNvCxnSpPr>
            <a:cxnSpLocks noChangeShapeType="1"/>
            <a:stCxn id="23556" idx="3"/>
            <a:endCxn id="23558" idx="1"/>
          </p:cNvCxnSpPr>
          <p:nvPr/>
        </p:nvCxnSpPr>
        <p:spPr bwMode="auto">
          <a:xfrm>
            <a:off x="2133054" y="3105150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513" name="AutoShape 10"/>
          <p:cNvCxnSpPr>
            <a:cxnSpLocks noChangeShapeType="1"/>
            <a:stCxn id="23558" idx="3"/>
            <a:endCxn id="23559" idx="1"/>
          </p:cNvCxnSpPr>
          <p:nvPr/>
        </p:nvCxnSpPr>
        <p:spPr bwMode="auto">
          <a:xfrm>
            <a:off x="4220617" y="3897313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4" name="AutoShape 11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rot="-5400000">
            <a:off x="3464172" y="3501232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5" name="Line 12"/>
          <p:cNvSpPr>
            <a:spLocks noChangeShapeType="1"/>
          </p:cNvSpPr>
          <p:nvPr/>
        </p:nvSpPr>
        <p:spPr bwMode="auto">
          <a:xfrm>
            <a:off x="5938292" y="3933825"/>
            <a:ext cx="288925" cy="0"/>
          </a:xfrm>
          <a:prstGeom prst="line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6227217" y="3717925"/>
            <a:ext cx="0" cy="2016125"/>
          </a:xfrm>
          <a:prstGeom prst="line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6206579" y="3716338"/>
            <a:ext cx="9557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HIBI bus</a:t>
            </a:r>
            <a:endParaRPr lang="en-US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755104" y="35734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instr.memory</a:t>
            </a:r>
          </a:p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(on/off-chip)</a:t>
            </a:r>
            <a:endParaRPr lang="en-US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19" name="AutoShape 17"/>
          <p:cNvCxnSpPr>
            <a:cxnSpLocks noChangeShapeType="1"/>
            <a:stCxn id="23568" idx="0"/>
            <a:endCxn id="23556" idx="2"/>
          </p:cNvCxnSpPr>
          <p:nvPr/>
        </p:nvCxnSpPr>
        <p:spPr bwMode="auto">
          <a:xfrm rot="-5400000">
            <a:off x="1376610" y="3501232"/>
            <a:ext cx="125413" cy="0"/>
          </a:xfrm>
          <a:prstGeom prst="straightConnector1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</p:cxn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755104" y="46529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cpu1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842667" y="46529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dma_buf_1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i-FI" dirty="0">
                <a:latin typeface="Calibri" pitchFamily="34" charset="0"/>
                <a:cs typeface="Calibri" pitchFamily="34" charset="0"/>
              </a:rPr>
              <a:t>(=DPRAM)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2842667" y="5445125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hibi_pe_</a:t>
            </a:r>
          </a:p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dma_1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571454" y="54451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HIBI wrapper</a:t>
            </a:r>
            <a:endParaRPr lang="en-US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24" name="AutoShape 23"/>
          <p:cNvCxnSpPr>
            <a:cxnSpLocks noChangeShapeType="1"/>
            <a:stCxn id="23571" idx="3"/>
            <a:endCxn id="23572" idx="1"/>
          </p:cNvCxnSpPr>
          <p:nvPr/>
        </p:nvCxnSpPr>
        <p:spPr bwMode="auto">
          <a:xfrm>
            <a:off x="2133054" y="4976813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5" name="AutoShape 24"/>
          <p:cNvCxnSpPr>
            <a:cxnSpLocks noChangeShapeType="1"/>
            <a:stCxn id="23571" idx="3"/>
            <a:endCxn id="23573" idx="1"/>
          </p:cNvCxnSpPr>
          <p:nvPr/>
        </p:nvCxnSpPr>
        <p:spPr bwMode="auto">
          <a:xfrm>
            <a:off x="2133054" y="4976813"/>
            <a:ext cx="700088" cy="792162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526" name="AutoShape 25"/>
          <p:cNvCxnSpPr>
            <a:cxnSpLocks noChangeShapeType="1"/>
            <a:stCxn id="23573" idx="3"/>
            <a:endCxn id="23574" idx="1"/>
          </p:cNvCxnSpPr>
          <p:nvPr/>
        </p:nvCxnSpPr>
        <p:spPr bwMode="auto">
          <a:xfrm>
            <a:off x="4220617" y="5768975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7" name="AutoShape 26"/>
          <p:cNvCxnSpPr>
            <a:cxnSpLocks noChangeShapeType="1"/>
            <a:stCxn id="23573" idx="0"/>
            <a:endCxn id="23572" idx="2"/>
          </p:cNvCxnSpPr>
          <p:nvPr/>
        </p:nvCxnSpPr>
        <p:spPr bwMode="auto">
          <a:xfrm rot="-5400000">
            <a:off x="3464173" y="5372894"/>
            <a:ext cx="1254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8" name="Line 27"/>
          <p:cNvSpPr>
            <a:spLocks noChangeShapeType="1"/>
          </p:cNvSpPr>
          <p:nvPr/>
        </p:nvSpPr>
        <p:spPr bwMode="auto">
          <a:xfrm>
            <a:off x="5938292" y="5805488"/>
            <a:ext cx="288925" cy="0"/>
          </a:xfrm>
          <a:prstGeom prst="line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29" name="Line 28"/>
          <p:cNvSpPr>
            <a:spLocks noChangeShapeType="1"/>
          </p:cNvSpPr>
          <p:nvPr/>
        </p:nvSpPr>
        <p:spPr bwMode="auto">
          <a:xfrm>
            <a:off x="6227217" y="3573463"/>
            <a:ext cx="0" cy="2447925"/>
          </a:xfrm>
          <a:prstGeom prst="line">
            <a:avLst/>
          </a:prstGeom>
          <a:noFill/>
          <a:ln w="28575" cap="rnd">
            <a:solidFill>
              <a:srgbClr val="777777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755104" y="54451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instr.memory</a:t>
            </a:r>
          </a:p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(on/off-chip)</a:t>
            </a:r>
            <a:endParaRPr lang="en-US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31" name="AutoShape 32"/>
          <p:cNvCxnSpPr>
            <a:cxnSpLocks noChangeShapeType="1"/>
            <a:stCxn id="23583" idx="0"/>
            <a:endCxn id="23571" idx="2"/>
          </p:cNvCxnSpPr>
          <p:nvPr/>
        </p:nvCxnSpPr>
        <p:spPr bwMode="auto">
          <a:xfrm rot="-5400000">
            <a:off x="1376611" y="5372894"/>
            <a:ext cx="125412" cy="0"/>
          </a:xfrm>
          <a:prstGeom prst="straightConnector1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</p:cxnSp>
      <p:sp>
        <p:nvSpPr>
          <p:cNvPr id="21532" name="Freeform 34"/>
          <p:cNvSpPr>
            <a:spLocks/>
          </p:cNvSpPr>
          <p:nvPr/>
        </p:nvSpPr>
        <p:spPr bwMode="auto">
          <a:xfrm>
            <a:off x="2998242" y="3213100"/>
            <a:ext cx="3181350" cy="2544763"/>
          </a:xfrm>
          <a:custGeom>
            <a:avLst/>
            <a:gdLst>
              <a:gd name="T0" fmla="*/ 38 w 2004"/>
              <a:gd name="T1" fmla="*/ 0 h 1603"/>
              <a:gd name="T2" fmla="*/ 38 w 2004"/>
              <a:gd name="T3" fmla="*/ 227 h 1603"/>
              <a:gd name="T4" fmla="*/ 265 w 2004"/>
              <a:gd name="T5" fmla="*/ 363 h 1603"/>
              <a:gd name="T6" fmla="*/ 1490 w 2004"/>
              <a:gd name="T7" fmla="*/ 363 h 1603"/>
              <a:gd name="T8" fmla="*/ 1853 w 2004"/>
              <a:gd name="T9" fmla="*/ 590 h 1603"/>
              <a:gd name="T10" fmla="*/ 1853 w 2004"/>
              <a:gd name="T11" fmla="*/ 1406 h 1603"/>
              <a:gd name="T12" fmla="*/ 945 w 2004"/>
              <a:gd name="T13" fmla="*/ 1588 h 1603"/>
              <a:gd name="T14" fmla="*/ 583 w 2004"/>
              <a:gd name="T15" fmla="*/ 1497 h 1603"/>
              <a:gd name="T16" fmla="*/ 620 w 2004"/>
              <a:gd name="T17" fmla="*/ 1235 h 16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"/>
              <a:gd name="T28" fmla="*/ 0 h 1603"/>
              <a:gd name="T29" fmla="*/ 2004 w 2004"/>
              <a:gd name="T30" fmla="*/ 1603 h 16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" h="1603">
                <a:moveTo>
                  <a:pt x="38" y="0"/>
                </a:moveTo>
                <a:cubicBezTo>
                  <a:pt x="19" y="83"/>
                  <a:pt x="0" y="167"/>
                  <a:pt x="38" y="227"/>
                </a:cubicBezTo>
                <a:cubicBezTo>
                  <a:pt x="76" y="287"/>
                  <a:pt x="23" y="340"/>
                  <a:pt x="265" y="363"/>
                </a:cubicBezTo>
                <a:cubicBezTo>
                  <a:pt x="507" y="386"/>
                  <a:pt x="1225" y="325"/>
                  <a:pt x="1490" y="363"/>
                </a:cubicBezTo>
                <a:cubicBezTo>
                  <a:pt x="1755" y="401"/>
                  <a:pt x="1793" y="416"/>
                  <a:pt x="1853" y="590"/>
                </a:cubicBezTo>
                <a:cubicBezTo>
                  <a:pt x="1913" y="764"/>
                  <a:pt x="2004" y="1240"/>
                  <a:pt x="1853" y="1406"/>
                </a:cubicBezTo>
                <a:cubicBezTo>
                  <a:pt x="1702" y="1572"/>
                  <a:pt x="1157" y="1573"/>
                  <a:pt x="945" y="1588"/>
                </a:cubicBezTo>
                <a:cubicBezTo>
                  <a:pt x="733" y="1603"/>
                  <a:pt x="637" y="1556"/>
                  <a:pt x="583" y="1497"/>
                </a:cubicBezTo>
                <a:cubicBezTo>
                  <a:pt x="529" y="1438"/>
                  <a:pt x="612" y="1290"/>
                  <a:pt x="620" y="1235"/>
                </a:cubicBezTo>
              </a:path>
            </a:pathLst>
          </a:custGeom>
          <a:noFill/>
          <a:ln w="28575" cap="rnd" cmpd="sng">
            <a:solidFill>
              <a:srgbClr val="00CC66"/>
            </a:solidFill>
            <a:prstDash val="sysDot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33" name="Rectangle 35"/>
          <p:cNvSpPr>
            <a:spLocks noChangeArrowheads="1"/>
          </p:cNvSpPr>
          <p:nvPr/>
        </p:nvSpPr>
        <p:spPr bwMode="auto">
          <a:xfrm>
            <a:off x="2915692" y="3140075"/>
            <a:ext cx="215900" cy="144463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34" name="Rectangle 36"/>
          <p:cNvSpPr>
            <a:spLocks noChangeArrowheads="1"/>
          </p:cNvSpPr>
          <p:nvPr/>
        </p:nvSpPr>
        <p:spPr bwMode="auto">
          <a:xfrm>
            <a:off x="3923754" y="5013325"/>
            <a:ext cx="215900" cy="144463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498429" y="3284538"/>
            <a:ext cx="2809875" cy="3024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latin typeface="Calibri" pitchFamily="34" charset="0"/>
                <a:cs typeface="Calibri" pitchFamily="34" charset="0"/>
              </a:rPr>
              <a:t>segment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7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8118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8137400" cy="863600"/>
          </a:xfrm>
        </p:spPr>
        <p:txBody>
          <a:bodyPr>
            <a:normAutofit fontScale="90000"/>
          </a:bodyPr>
          <a:lstStyle/>
          <a:p>
            <a:r>
              <a:rPr lang="en-US" noProof="0" smtClean="0"/>
              <a:t>Sending a packet (fixed size transfer)</a:t>
            </a:r>
            <a:endParaRPr lang="en-US" noProof="0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196975"/>
            <a:ext cx="7891489" cy="2592065"/>
          </a:xfrm>
        </p:spPr>
        <p:txBody>
          <a:bodyPr>
            <a:normAutofit fontScale="70000" lnSpcReduction="20000"/>
          </a:bodyPr>
          <a:lstStyle/>
          <a:p>
            <a:pPr marL="361950" indent="-361950">
              <a:buFont typeface="+mj-lt"/>
              <a:buAutoNum type="arabicPeriod"/>
            </a:pPr>
            <a:r>
              <a:rPr lang="en-US" noProof="0" smtClean="0"/>
              <a:t>CPU reserves buffer space from dual-port memory</a:t>
            </a:r>
          </a:p>
          <a:p>
            <a:pPr marL="361950" indent="-361950">
              <a:buFont typeface="+mj-lt"/>
              <a:buAutoNum type="arabicPeriod"/>
            </a:pPr>
            <a:r>
              <a:rPr lang="en-US" noProof="0" smtClean="0"/>
              <a:t>CPU copies/writes data to dual-port memory</a:t>
            </a:r>
          </a:p>
          <a:p>
            <a:pPr marL="361950" indent="-361950">
              <a:buFont typeface="+mj-lt"/>
              <a:buAutoNum type="arabicPeriod"/>
            </a:pPr>
            <a:r>
              <a:rPr lang="en-US" noProof="0" smtClean="0"/>
              <a:t>CPU configures DMA transfer</a:t>
            </a:r>
          </a:p>
          <a:p>
            <a:pPr marL="838200" lvl="1" indent="-361950"/>
            <a:r>
              <a:rPr lang="en-US" noProof="0" smtClean="0"/>
              <a:t>Size of transfer and </a:t>
            </a:r>
            <a:r>
              <a:rPr lang="en-US" i="1" noProof="0" smtClean="0"/>
              <a:t>destination IP-block’s HIBI address </a:t>
            </a:r>
            <a:r>
              <a:rPr lang="en-US" noProof="0" smtClean="0"/>
              <a:t>(not the local CPU address)</a:t>
            </a:r>
          </a:p>
          <a:p>
            <a:pPr marL="361950" indent="-361950">
              <a:buFont typeface="+mj-lt"/>
              <a:buAutoNum type="arabicPeriod"/>
            </a:pPr>
            <a:r>
              <a:rPr lang="en-US" noProof="0" smtClean="0"/>
              <a:t>DMA reads data from dual-port memory and sends the data to the configured </a:t>
            </a:r>
            <a:r>
              <a:rPr lang="en-US" i="1" noProof="0" smtClean="0"/>
              <a:t>HIBI address</a:t>
            </a:r>
            <a:endParaRPr lang="en-US" i="1" noProof="0" smtClean="0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2375967" y="4580979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CPU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4463530" y="4580979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err="1" smtClean="0">
                <a:latin typeface="Calibri" pitchFamily="34" charset="0"/>
                <a:cs typeface="Calibri" pitchFamily="34" charset="0"/>
              </a:rPr>
              <a:t>Dual-port</a:t>
            </a:r>
            <a:endParaRPr lang="fi-FI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RAM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4463530" y="5373142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HIBI PE</a:t>
            </a:r>
          </a:p>
          <a:p>
            <a:pPr algn="ctr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DMA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192317" y="5373142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HIBI wrapper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391" name="AutoShape 20"/>
          <p:cNvCxnSpPr>
            <a:cxnSpLocks noChangeShapeType="1"/>
            <a:stCxn id="19472" idx="3"/>
            <a:endCxn id="19473" idx="1"/>
          </p:cNvCxnSpPr>
          <p:nvPr/>
        </p:nvCxnSpPr>
        <p:spPr bwMode="auto">
          <a:xfrm>
            <a:off x="3753917" y="4904829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2" name="AutoShape 21"/>
          <p:cNvCxnSpPr>
            <a:cxnSpLocks noChangeShapeType="1"/>
            <a:stCxn id="19472" idx="3"/>
            <a:endCxn id="19474" idx="1"/>
          </p:cNvCxnSpPr>
          <p:nvPr/>
        </p:nvCxnSpPr>
        <p:spPr bwMode="auto">
          <a:xfrm>
            <a:off x="3753917" y="4904829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6393" name="AutoShape 22"/>
          <p:cNvCxnSpPr>
            <a:cxnSpLocks noChangeShapeType="1"/>
            <a:stCxn id="19474" idx="3"/>
            <a:endCxn id="19475" idx="1"/>
          </p:cNvCxnSpPr>
          <p:nvPr/>
        </p:nvCxnSpPr>
        <p:spPr bwMode="auto">
          <a:xfrm>
            <a:off x="5841480" y="5696992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4" name="AutoShape 23"/>
          <p:cNvCxnSpPr>
            <a:cxnSpLocks noChangeShapeType="1"/>
            <a:stCxn id="19474" idx="0"/>
            <a:endCxn id="19473" idx="2"/>
          </p:cNvCxnSpPr>
          <p:nvPr/>
        </p:nvCxnSpPr>
        <p:spPr bwMode="auto">
          <a:xfrm rot="-5400000">
            <a:off x="5085035" y="5300911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5" name="Line 24"/>
          <p:cNvSpPr>
            <a:spLocks noChangeShapeType="1"/>
          </p:cNvSpPr>
          <p:nvPr/>
        </p:nvSpPr>
        <p:spPr bwMode="auto">
          <a:xfrm>
            <a:off x="7559155" y="5733504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96" name="Line 25"/>
          <p:cNvSpPr>
            <a:spLocks noChangeShapeType="1"/>
          </p:cNvSpPr>
          <p:nvPr/>
        </p:nvSpPr>
        <p:spPr bwMode="auto">
          <a:xfrm>
            <a:off x="7848080" y="5517604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97" name="Line 26"/>
          <p:cNvSpPr>
            <a:spLocks noChangeShapeType="1"/>
          </p:cNvSpPr>
          <p:nvPr/>
        </p:nvSpPr>
        <p:spPr bwMode="auto">
          <a:xfrm>
            <a:off x="7848080" y="5301704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98" name="Text Box 27"/>
          <p:cNvSpPr txBox="1">
            <a:spLocks noChangeArrowheads="1"/>
          </p:cNvSpPr>
          <p:nvPr/>
        </p:nvSpPr>
        <p:spPr bwMode="auto">
          <a:xfrm>
            <a:off x="7827442" y="5516017"/>
            <a:ext cx="973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latin typeface="Calibri" pitchFamily="34" charset="0"/>
                <a:cs typeface="Calibri" pitchFamily="34" charset="0"/>
              </a:rPr>
              <a:t>HIBI bus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2375967" y="5373142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instr.memory</a:t>
            </a:r>
          </a:p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(on/off-chip)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400" name="AutoShape 29"/>
          <p:cNvCxnSpPr>
            <a:cxnSpLocks noChangeShapeType="1"/>
            <a:stCxn id="19484" idx="0"/>
            <a:endCxn id="19472" idx="2"/>
          </p:cNvCxnSpPr>
          <p:nvPr/>
        </p:nvCxnSpPr>
        <p:spPr bwMode="auto">
          <a:xfrm rot="-5400000">
            <a:off x="2997473" y="5300911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1" name="Rectangle 30"/>
          <p:cNvSpPr>
            <a:spLocks noChangeArrowheads="1"/>
          </p:cNvSpPr>
          <p:nvPr/>
        </p:nvSpPr>
        <p:spPr bwMode="auto">
          <a:xfrm>
            <a:off x="4534967" y="4941342"/>
            <a:ext cx="2159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2" name="Line 31"/>
          <p:cNvSpPr>
            <a:spLocks noChangeShapeType="1"/>
          </p:cNvSpPr>
          <p:nvPr/>
        </p:nvSpPr>
        <p:spPr bwMode="auto">
          <a:xfrm>
            <a:off x="3526905" y="5012779"/>
            <a:ext cx="1008062" cy="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3" name="Rectangle 32"/>
          <p:cNvSpPr>
            <a:spLocks noChangeArrowheads="1"/>
          </p:cNvSpPr>
          <p:nvPr/>
        </p:nvSpPr>
        <p:spPr bwMode="auto">
          <a:xfrm>
            <a:off x="4534967" y="5446167"/>
            <a:ext cx="2159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4" name="Rectangle 33"/>
          <p:cNvSpPr>
            <a:spLocks noChangeArrowheads="1"/>
          </p:cNvSpPr>
          <p:nvPr/>
        </p:nvSpPr>
        <p:spPr bwMode="auto">
          <a:xfrm>
            <a:off x="4534967" y="5660479"/>
            <a:ext cx="215900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5" name="Line 34"/>
          <p:cNvSpPr>
            <a:spLocks noChangeShapeType="1"/>
          </p:cNvSpPr>
          <p:nvPr/>
        </p:nvSpPr>
        <p:spPr bwMode="auto">
          <a:xfrm>
            <a:off x="3599930" y="5157242"/>
            <a:ext cx="935037" cy="50482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6" name="Oval 35"/>
          <p:cNvSpPr>
            <a:spLocks noChangeArrowheads="1"/>
          </p:cNvSpPr>
          <p:nvPr/>
        </p:nvSpPr>
        <p:spPr bwMode="auto">
          <a:xfrm>
            <a:off x="3815830" y="4796879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>
                <a:latin typeface="Calibri" pitchFamily="34" charset="0"/>
                <a:cs typeface="Calibri" pitchFamily="34" charset="0"/>
              </a:rPr>
              <a:t>1</a:t>
            </a:r>
            <a:endParaRPr lang="en-U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7" name="Oval 36"/>
          <p:cNvSpPr>
            <a:spLocks noChangeArrowheads="1"/>
          </p:cNvSpPr>
          <p:nvPr/>
        </p:nvSpPr>
        <p:spPr bwMode="auto">
          <a:xfrm>
            <a:off x="3815830" y="5301704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>
                <a:latin typeface="Calibri" pitchFamily="34" charset="0"/>
                <a:cs typeface="Calibri" pitchFamily="34" charset="0"/>
              </a:rPr>
              <a:t>2</a:t>
            </a:r>
            <a:endParaRPr lang="en-U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8" name="Freeform 37"/>
          <p:cNvSpPr>
            <a:spLocks/>
          </p:cNvSpPr>
          <p:nvPr/>
        </p:nvSpPr>
        <p:spPr bwMode="auto">
          <a:xfrm>
            <a:off x="4595292" y="5085804"/>
            <a:ext cx="3108325" cy="527050"/>
          </a:xfrm>
          <a:custGeom>
            <a:avLst/>
            <a:gdLst>
              <a:gd name="T0" fmla="*/ 8 w 1958"/>
              <a:gd name="T1" fmla="*/ 0 h 332"/>
              <a:gd name="T2" fmla="*/ 98 w 1958"/>
              <a:gd name="T3" fmla="*/ 227 h 332"/>
              <a:gd name="T4" fmla="*/ 597 w 1958"/>
              <a:gd name="T5" fmla="*/ 317 h 332"/>
              <a:gd name="T6" fmla="*/ 1958 w 1958"/>
              <a:gd name="T7" fmla="*/ 317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332"/>
              <a:gd name="T14" fmla="*/ 1958 w 1958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332">
                <a:moveTo>
                  <a:pt x="8" y="0"/>
                </a:moveTo>
                <a:cubicBezTo>
                  <a:pt x="4" y="87"/>
                  <a:pt x="0" y="174"/>
                  <a:pt x="98" y="227"/>
                </a:cubicBezTo>
                <a:cubicBezTo>
                  <a:pt x="196" y="280"/>
                  <a:pt x="287" y="302"/>
                  <a:pt x="597" y="317"/>
                </a:cubicBezTo>
                <a:cubicBezTo>
                  <a:pt x="907" y="332"/>
                  <a:pt x="1432" y="324"/>
                  <a:pt x="1958" y="317"/>
                </a:cubicBezTo>
              </a:path>
            </a:pathLst>
          </a:custGeom>
          <a:noFill/>
          <a:ln w="28575" cap="rnd" cmpd="sng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9" name="Oval 38"/>
          <p:cNvSpPr>
            <a:spLocks noChangeArrowheads="1"/>
          </p:cNvSpPr>
          <p:nvPr/>
        </p:nvSpPr>
        <p:spPr bwMode="auto">
          <a:xfrm>
            <a:off x="5471592" y="5373142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>
                <a:latin typeface="Calibri" pitchFamily="34" charset="0"/>
                <a:cs typeface="Calibri" pitchFamily="34" charset="0"/>
              </a:rPr>
              <a:t>3</a:t>
            </a:r>
            <a:endParaRPr lang="en-U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683568" y="458045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fi-FI" dirty="0" err="1" smtClean="0">
                <a:latin typeface="Calibri" pitchFamily="34" charset="0"/>
                <a:cs typeface="Calibri" pitchFamily="34" charset="0"/>
              </a:rPr>
              <a:t>memory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fi-FI" dirty="0">
                <a:latin typeface="Calibri" pitchFamily="34" charset="0"/>
                <a:cs typeface="Calibri" pitchFamily="34" charset="0"/>
              </a:rPr>
              <a:t>(</a:t>
            </a:r>
            <a:r>
              <a:rPr lang="fi-FI" dirty="0" err="1">
                <a:latin typeface="Calibri" pitchFamily="34" charset="0"/>
                <a:cs typeface="Calibri" pitchFamily="34" charset="0"/>
              </a:rPr>
              <a:t>on/off-chip</a:t>
            </a:r>
            <a:r>
              <a:rPr lang="fi-FI" dirty="0">
                <a:latin typeface="Calibri" pitchFamily="34" charset="0"/>
                <a:cs typeface="Calibri" pitchFamily="34" charset="0"/>
              </a:rPr>
              <a:t>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" name="AutoShape 29"/>
          <p:cNvCxnSpPr>
            <a:cxnSpLocks noChangeShapeType="1"/>
            <a:stCxn id="19472" idx="1"/>
            <a:endCxn id="32" idx="3"/>
          </p:cNvCxnSpPr>
          <p:nvPr/>
        </p:nvCxnSpPr>
        <p:spPr bwMode="auto">
          <a:xfrm rot="10800000">
            <a:off x="2051993" y="4904309"/>
            <a:ext cx="323974" cy="5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1979712" y="5112480"/>
            <a:ext cx="1008062" cy="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2411760" y="4869160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>
                <a:latin typeface="Calibri" pitchFamily="34" charset="0"/>
                <a:cs typeface="Calibri" pitchFamily="34" charset="0"/>
              </a:rPr>
              <a:t>1</a:t>
            </a:r>
            <a:endParaRPr lang="en-U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ight Brace 37"/>
          <p:cNvSpPr/>
          <p:nvPr/>
        </p:nvSpPr>
        <p:spPr bwMode="auto">
          <a:xfrm rot="16200000">
            <a:off x="3023828" y="1736812"/>
            <a:ext cx="360040" cy="51845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1541681" y="3789040"/>
            <a:ext cx="260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CPU’s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local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ight Brace 39"/>
          <p:cNvSpPr/>
          <p:nvPr/>
        </p:nvSpPr>
        <p:spPr bwMode="auto">
          <a:xfrm rot="16200000">
            <a:off x="6588224" y="3789040"/>
            <a:ext cx="360040" cy="266429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/>
          <p:cNvSpPr/>
          <p:nvPr/>
        </p:nvSpPr>
        <p:spPr>
          <a:xfrm>
            <a:off x="5940152" y="3945830"/>
            <a:ext cx="2664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Global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(HIBI)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not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accessible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directly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by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CPU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programs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8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8570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913"/>
            <a:ext cx="8604448" cy="863600"/>
          </a:xfrm>
        </p:spPr>
        <p:txBody>
          <a:bodyPr>
            <a:normAutofit fontScale="90000"/>
          </a:bodyPr>
          <a:lstStyle/>
          <a:p>
            <a:r>
              <a:rPr lang="en-US" noProof="0" smtClean="0"/>
              <a:t>Receiving  a packet (fixed size transfer)</a:t>
            </a:r>
            <a:endParaRPr lang="en-US" noProof="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196975"/>
            <a:ext cx="7891489" cy="3096121"/>
          </a:xfrm>
        </p:spPr>
        <p:txBody>
          <a:bodyPr>
            <a:normAutofit fontScale="625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reserves buffer space from dual-port memory 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configures DMA</a:t>
            </a:r>
          </a:p>
          <a:p>
            <a:pPr marL="835025" lvl="1" indent="-358775"/>
            <a:r>
              <a:rPr lang="en-US" noProof="0" smtClean="0"/>
              <a:t>Size of transfer and HIBI address in which data is received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copies the incoming data to DPRAM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interrupts CPU when a configured number of words have been received 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knows that data is ready in dual-port memory and uses it/copies to its data memory</a:t>
            </a:r>
          </a:p>
          <a:p>
            <a:pPr marL="0" indent="0">
              <a:buNone/>
            </a:pPr>
            <a:r>
              <a:rPr lang="en-US" noProof="0" smtClean="0"/>
              <a:t>(DMA can wait for many incoming transfers at the same time) </a:t>
            </a:r>
          </a:p>
          <a:p>
            <a:pPr marL="358775" indent="-358775">
              <a:buFont typeface="+mj-lt"/>
              <a:buAutoNum type="arabicPeriod"/>
            </a:pPr>
            <a:endParaRPr lang="en-US" noProof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431801" y="479700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CPU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19364" y="479700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err="1" smtClean="0">
                <a:latin typeface="Calibri" pitchFamily="34" charset="0"/>
                <a:cs typeface="Calibri" pitchFamily="34" charset="0"/>
              </a:rPr>
              <a:t>dual-port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RAM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519364" y="5589166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HIBI PE</a:t>
            </a:r>
          </a:p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DMA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248151" y="5589166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HIBI wrapper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415" name="AutoShape 8"/>
          <p:cNvCxnSpPr>
            <a:cxnSpLocks noChangeShapeType="1"/>
            <a:stCxn id="20484" idx="3"/>
            <a:endCxn id="20485" idx="1"/>
          </p:cNvCxnSpPr>
          <p:nvPr/>
        </p:nvCxnSpPr>
        <p:spPr bwMode="auto">
          <a:xfrm>
            <a:off x="3809751" y="5120853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6" name="AutoShape 9"/>
          <p:cNvCxnSpPr>
            <a:cxnSpLocks noChangeShapeType="1"/>
            <a:stCxn id="20484" idx="3"/>
            <a:endCxn id="20486" idx="1"/>
          </p:cNvCxnSpPr>
          <p:nvPr/>
        </p:nvCxnSpPr>
        <p:spPr bwMode="auto">
          <a:xfrm>
            <a:off x="3809751" y="5120853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17" name="AutoShape 10"/>
          <p:cNvCxnSpPr>
            <a:cxnSpLocks noChangeShapeType="1"/>
            <a:stCxn id="20486" idx="3"/>
            <a:endCxn id="20487" idx="1"/>
          </p:cNvCxnSpPr>
          <p:nvPr/>
        </p:nvCxnSpPr>
        <p:spPr bwMode="auto">
          <a:xfrm>
            <a:off x="5897314" y="5913016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8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rot="-5400000">
            <a:off x="5140869" y="5516935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7614989" y="594952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7903914" y="573362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7903914" y="551772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7883276" y="5732041"/>
            <a:ext cx="9557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latin typeface="Calibri" pitchFamily="34" charset="0"/>
                <a:cs typeface="Calibri" pitchFamily="34" charset="0"/>
              </a:rPr>
              <a:t>HIBI bus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2431801" y="5589166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instr.memory</a:t>
            </a:r>
          </a:p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(on/off-chip)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424" name="AutoShape 17"/>
          <p:cNvCxnSpPr>
            <a:cxnSpLocks noChangeShapeType="1"/>
            <a:stCxn id="20496" idx="0"/>
            <a:endCxn id="20484" idx="2"/>
          </p:cNvCxnSpPr>
          <p:nvPr/>
        </p:nvCxnSpPr>
        <p:spPr bwMode="auto">
          <a:xfrm rot="-5400000">
            <a:off x="3053307" y="5516935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5" name="Rectangle 18"/>
          <p:cNvSpPr>
            <a:spLocks noChangeArrowheads="1"/>
          </p:cNvSpPr>
          <p:nvPr/>
        </p:nvSpPr>
        <p:spPr bwMode="auto">
          <a:xfrm>
            <a:off x="4590801" y="5157366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3582739" y="5228803"/>
            <a:ext cx="10080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4590801" y="5662191"/>
            <a:ext cx="2159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auto">
          <a:xfrm>
            <a:off x="4590801" y="5876503"/>
            <a:ext cx="215900" cy="7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>
            <a:off x="3655764" y="5444703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0" name="Oval 23"/>
          <p:cNvSpPr>
            <a:spLocks noChangeArrowheads="1"/>
          </p:cNvSpPr>
          <p:nvPr/>
        </p:nvSpPr>
        <p:spPr bwMode="auto">
          <a:xfrm>
            <a:off x="3871664" y="5012903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1" name="Oval 24"/>
          <p:cNvSpPr>
            <a:spLocks noChangeArrowheads="1"/>
          </p:cNvSpPr>
          <p:nvPr/>
        </p:nvSpPr>
        <p:spPr bwMode="auto">
          <a:xfrm>
            <a:off x="3871664" y="5660603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2" name="Freeform 25"/>
          <p:cNvSpPr>
            <a:spLocks/>
          </p:cNvSpPr>
          <p:nvPr/>
        </p:nvSpPr>
        <p:spPr bwMode="auto">
          <a:xfrm>
            <a:off x="4651126" y="5301828"/>
            <a:ext cx="3108325" cy="527050"/>
          </a:xfrm>
          <a:custGeom>
            <a:avLst/>
            <a:gdLst>
              <a:gd name="T0" fmla="*/ 8 w 1958"/>
              <a:gd name="T1" fmla="*/ 0 h 332"/>
              <a:gd name="T2" fmla="*/ 98 w 1958"/>
              <a:gd name="T3" fmla="*/ 227 h 332"/>
              <a:gd name="T4" fmla="*/ 597 w 1958"/>
              <a:gd name="T5" fmla="*/ 317 h 332"/>
              <a:gd name="T6" fmla="*/ 1958 w 1958"/>
              <a:gd name="T7" fmla="*/ 317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332"/>
              <a:gd name="T14" fmla="*/ 1958 w 1958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332">
                <a:moveTo>
                  <a:pt x="8" y="0"/>
                </a:moveTo>
                <a:cubicBezTo>
                  <a:pt x="4" y="87"/>
                  <a:pt x="0" y="174"/>
                  <a:pt x="98" y="227"/>
                </a:cubicBezTo>
                <a:cubicBezTo>
                  <a:pt x="196" y="280"/>
                  <a:pt x="287" y="302"/>
                  <a:pt x="597" y="317"/>
                </a:cubicBezTo>
                <a:cubicBezTo>
                  <a:pt x="907" y="332"/>
                  <a:pt x="1432" y="324"/>
                  <a:pt x="1958" y="317"/>
                </a:cubicBez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3" name="Oval 26"/>
          <p:cNvSpPr>
            <a:spLocks noChangeArrowheads="1"/>
          </p:cNvSpPr>
          <p:nvPr/>
        </p:nvSpPr>
        <p:spPr bwMode="auto">
          <a:xfrm>
            <a:off x="5527426" y="5589166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3655764" y="5300241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5" name="Oval 28"/>
          <p:cNvSpPr>
            <a:spLocks noChangeArrowheads="1"/>
          </p:cNvSpPr>
          <p:nvPr/>
        </p:nvSpPr>
        <p:spPr bwMode="auto">
          <a:xfrm>
            <a:off x="4159001" y="5444703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4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38683" y="4796482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fi-FI" dirty="0" err="1" smtClean="0">
                <a:latin typeface="Calibri" pitchFamily="34" charset="0"/>
                <a:cs typeface="Calibri" pitchFamily="34" charset="0"/>
              </a:rPr>
              <a:t>memory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fi-FI" dirty="0">
                <a:latin typeface="Calibri" pitchFamily="34" charset="0"/>
                <a:cs typeface="Calibri" pitchFamily="34" charset="0"/>
              </a:rPr>
              <a:t>(</a:t>
            </a:r>
            <a:r>
              <a:rPr lang="fi-FI" dirty="0" err="1">
                <a:latin typeface="Calibri" pitchFamily="34" charset="0"/>
                <a:cs typeface="Calibri" pitchFamily="34" charset="0"/>
              </a:rPr>
              <a:t>on/off-chip</a:t>
            </a:r>
            <a:r>
              <a:rPr lang="fi-FI" dirty="0">
                <a:latin typeface="Calibri" pitchFamily="34" charset="0"/>
                <a:cs typeface="Calibri" pitchFamily="34" charset="0"/>
              </a:rPr>
              <a:t>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" name="AutoShape 29"/>
          <p:cNvCxnSpPr>
            <a:cxnSpLocks noChangeShapeType="1"/>
            <a:endCxn id="32" idx="3"/>
          </p:cNvCxnSpPr>
          <p:nvPr/>
        </p:nvCxnSpPr>
        <p:spPr bwMode="auto">
          <a:xfrm rot="10800000">
            <a:off x="2107108" y="5120333"/>
            <a:ext cx="323974" cy="5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Line 19"/>
          <p:cNvSpPr>
            <a:spLocks noChangeShapeType="1"/>
          </p:cNvSpPr>
          <p:nvPr/>
        </p:nvSpPr>
        <p:spPr bwMode="auto">
          <a:xfrm>
            <a:off x="2051720" y="5301208"/>
            <a:ext cx="10080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Oval 23"/>
          <p:cNvSpPr>
            <a:spLocks noChangeArrowheads="1"/>
          </p:cNvSpPr>
          <p:nvPr/>
        </p:nvSpPr>
        <p:spPr bwMode="auto">
          <a:xfrm>
            <a:off x="2555900" y="5013176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ight Brace 35"/>
          <p:cNvSpPr/>
          <p:nvPr/>
        </p:nvSpPr>
        <p:spPr bwMode="auto">
          <a:xfrm rot="16200000">
            <a:off x="3023828" y="2024844"/>
            <a:ext cx="360040" cy="51845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/>
          <p:cNvSpPr/>
          <p:nvPr/>
        </p:nvSpPr>
        <p:spPr>
          <a:xfrm>
            <a:off x="1541681" y="4077072"/>
            <a:ext cx="260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CPU’s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local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ight Brace 37"/>
          <p:cNvSpPr/>
          <p:nvPr/>
        </p:nvSpPr>
        <p:spPr bwMode="auto">
          <a:xfrm rot="16200000">
            <a:off x="6588224" y="4077072"/>
            <a:ext cx="360040" cy="266429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5940152" y="4233862"/>
            <a:ext cx="2664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Global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(HIBI)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not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accessible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directly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by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CPU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programs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9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5106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rgbClr val="00B050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i="0" u="none" strike="noStrike" cap="none" normalizeH="0" baseline="0" dirty="0" err="1" smtClean="0">
            <a:ln>
              <a:noFill/>
            </a:ln>
            <a:latin typeface="Calibri" pitchFamily="34" charset="0"/>
            <a:cs typeface="Calibri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0F0"/>
      </a:accent1>
      <a:accent2>
        <a:srgbClr val="FF0000"/>
      </a:accent2>
      <a:accent3>
        <a:srgbClr val="0072E5"/>
      </a:accent3>
      <a:accent4>
        <a:srgbClr val="000000"/>
      </a:accent4>
      <a:accent5>
        <a:srgbClr val="00B050"/>
      </a:accent5>
      <a:accent6>
        <a:srgbClr val="FF0000"/>
      </a:accent6>
      <a:hlink>
        <a:srgbClr val="CC00CC"/>
      </a:hlink>
      <a:folHlink>
        <a:srgbClr val="3399FF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dirty="0" smtClean="0">
            <a:latin typeface="Times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arrow" w="sm" len="sm"/>
          <a:tailEnd type="arrow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2428</Words>
  <Application>Microsoft Office PowerPoint</Application>
  <PresentationFormat>On-screen Show (4:3)</PresentationFormat>
  <Paragraphs>573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Blank Presentation</vt:lpstr>
      <vt:lpstr>1_Blank Presentation</vt:lpstr>
      <vt:lpstr>2_Blank Presentation</vt:lpstr>
      <vt:lpstr>HIBI_PE_DMA Example </vt:lpstr>
      <vt:lpstr>HIBI bus operation</vt:lpstr>
      <vt:lpstr>HIBI burst transfer (streaming)</vt:lpstr>
      <vt:lpstr>HIBI random access transfer (normal transfer)</vt:lpstr>
      <vt:lpstr>HIBI addresses</vt:lpstr>
      <vt:lpstr>HIBI channel</vt:lpstr>
      <vt:lpstr>Example</vt:lpstr>
      <vt:lpstr>Sending a packet (fixed size transfer)</vt:lpstr>
      <vt:lpstr>Receiving  a packet (fixed size transfer)</vt:lpstr>
      <vt:lpstr>Receiving ad-hoc data</vt:lpstr>
      <vt:lpstr>Receiving streaming data (continuous, no packet borders)</vt:lpstr>
      <vt:lpstr>Notes about HIBI transfers</vt:lpstr>
      <vt:lpstr>Hardware dependent SW</vt:lpstr>
      <vt:lpstr>SW platform for NIOS and uC/OS-II RTOS</vt:lpstr>
      <vt:lpstr>Hardware dependent software</vt:lpstr>
      <vt:lpstr>Step by step from HW to SW</vt:lpstr>
      <vt:lpstr>Example SoC hardware</vt:lpstr>
      <vt:lpstr>1. Hardware generics (VHDL)</vt:lpstr>
      <vt:lpstr>2. Registers (VHDL)</vt:lpstr>
      <vt:lpstr>3. System and instance specific values (VHDL)</vt:lpstr>
      <vt:lpstr>HW file dependencies (VHDL)</vt:lpstr>
      <vt:lpstr>Typical SW layers</vt:lpstr>
      <vt:lpstr>4. HW defining SW files</vt:lpstr>
      <vt:lpstr>5. Macros</vt:lpstr>
      <vt:lpstr>6. Functions – Send (example)</vt:lpstr>
      <vt:lpstr>Functions – Initilaize receive (example)</vt:lpstr>
      <vt:lpstr>Hardware abstraction layer</vt:lpstr>
      <vt:lpstr>7. Drivers (for NIOS HAL)</vt:lpstr>
      <vt:lpstr>Standard device driver</vt:lpstr>
      <vt:lpstr>Notes about standard devices</vt:lpstr>
      <vt:lpstr>Summary (example, not complete)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2009-10-30T10:14:18Z</dcterms:created>
  <dcterms:modified xsi:type="dcterms:W3CDTF">2012-02-08T11:07:47Z</dcterms:modified>
</cp:coreProperties>
</file>