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7" r:id="rId14"/>
    <p:sldId id="264" r:id="rId15"/>
    <p:sldId id="269" r:id="rId16"/>
    <p:sldId id="265" r:id="rId17"/>
    <p:sldId id="266" r:id="rId1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3.2.2012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Instructions to build </a:t>
            </a:r>
            <a:br>
              <a:rPr lang="en-US" dirty="0" smtClean="0"/>
            </a:br>
            <a:r>
              <a:rPr lang="en-US" dirty="0" smtClean="0"/>
              <a:t>HIBI_PE_DMA </a:t>
            </a:r>
            <a:br>
              <a:rPr lang="en-US" dirty="0" smtClean="0"/>
            </a:br>
            <a:r>
              <a:rPr lang="en-US" dirty="0" smtClean="0"/>
              <a:t>testing system </a:t>
            </a:r>
            <a:br>
              <a:rPr lang="en-US" dirty="0" smtClean="0"/>
            </a:br>
            <a:r>
              <a:rPr lang="en-US" dirty="0" smtClean="0"/>
              <a:t>(SOPC+NIOS II Eclipse)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Lasse</a:t>
            </a:r>
            <a:r>
              <a:rPr lang="en-US" dirty="0" smtClean="0"/>
              <a:t> </a:t>
            </a:r>
            <a:r>
              <a:rPr lang="en-US" dirty="0" err="1" smtClean="0"/>
              <a:t>Lehtonen</a:t>
            </a:r>
            <a:endParaRPr lang="en-US" dirty="0" smtClean="0"/>
          </a:p>
          <a:p>
            <a:r>
              <a:rPr lang="en-US" dirty="0" smtClean="0"/>
              <a:t>Last modification: 29.3.2011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Navigate your </a:t>
            </a:r>
            <a:r>
              <a:rPr lang="en-US" dirty="0" err="1" smtClean="0"/>
              <a:t>modelsim</a:t>
            </a:r>
            <a:r>
              <a:rPr lang="en-US" dirty="0" smtClean="0"/>
              <a:t> to the simulation folder it created earlier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files to the compilation script</a:t>
            </a:r>
          </a:p>
          <a:p>
            <a:pPr lvl="1"/>
            <a:r>
              <a:rPr lang="en-US" dirty="0" smtClean="0"/>
              <a:t>Add to setup_sim.do the contents of msim_includes.txt (change paths!) (</a:t>
            </a:r>
            <a:r>
              <a:rPr lang="en-US" dirty="0" err="1" smtClean="0"/>
              <a:t>tb</a:t>
            </a:r>
            <a:r>
              <a:rPr lang="en-US" dirty="0" smtClean="0"/>
              <a:t>/system/support)</a:t>
            </a:r>
          </a:p>
          <a:p>
            <a:pPr lvl="1"/>
            <a:r>
              <a:rPr lang="en-US" dirty="0" smtClean="0"/>
              <a:t>Use hibiv3_r4 top level. Address ranges for </a:t>
            </a:r>
            <a:r>
              <a:rPr lang="en-US" dirty="0" err="1" smtClean="0"/>
              <a:t>cpus</a:t>
            </a:r>
            <a:r>
              <a:rPr lang="en-US" dirty="0" smtClean="0"/>
              <a:t> 0,1,2 are 0x000-0x1FF, 0x200-0x3FF, 0x400-0x5FF </a:t>
            </a:r>
          </a:p>
          <a:p>
            <a:pPr lvl="2"/>
            <a:r>
              <a:rPr lang="en-US" dirty="0" smtClean="0"/>
              <a:t>Tb/system/ contains one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to the simulation top level</a:t>
            </a:r>
          </a:p>
          <a:p>
            <a:pPr lvl="2"/>
            <a:r>
              <a:rPr lang="en-US" dirty="0" smtClean="0"/>
              <a:t>Locate </a:t>
            </a:r>
            <a:r>
              <a:rPr lang="en-US" dirty="0" err="1" smtClean="0"/>
              <a:t>vhd</a:t>
            </a:r>
            <a:r>
              <a:rPr lang="en-US" dirty="0" smtClean="0"/>
              <a:t> file named after you SOPC project</a:t>
            </a:r>
          </a:p>
          <a:p>
            <a:pPr lvl="2"/>
            <a:r>
              <a:rPr lang="en-US" dirty="0" smtClean="0"/>
              <a:t>Scroll to the bottom of it</a:t>
            </a:r>
          </a:p>
          <a:p>
            <a:pPr lvl="2"/>
            <a:r>
              <a:rPr lang="en-US" dirty="0" smtClean="0"/>
              <a:t>Modify it to be similar to </a:t>
            </a:r>
            <a:r>
              <a:rPr lang="en-US" dirty="0" err="1" smtClean="0"/>
              <a:t>tb</a:t>
            </a:r>
            <a:r>
              <a:rPr lang="en-US" dirty="0" smtClean="0"/>
              <a:t>/system/support/hibi_add.vhd</a:t>
            </a:r>
          </a:p>
          <a:p>
            <a:pPr lvl="3"/>
            <a:r>
              <a:rPr lang="en-US" dirty="0" smtClean="0"/>
              <a:t>Check DUT’s component name</a:t>
            </a:r>
          </a:p>
          <a:p>
            <a:pPr lvl="1"/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modelsim’s</a:t>
            </a:r>
            <a:r>
              <a:rPr lang="en-US" dirty="0" smtClean="0"/>
              <a:t> transcript window type ”do setup_sim.do” to setup things</a:t>
            </a:r>
          </a:p>
          <a:p>
            <a:r>
              <a:rPr lang="en-US" dirty="0" smtClean="0"/>
              <a:t>S: compiles hw files</a:t>
            </a:r>
          </a:p>
          <a:p>
            <a:r>
              <a:rPr lang="en-US" dirty="0" err="1" smtClean="0"/>
              <a:t>Jtag</a:t>
            </a:r>
            <a:r>
              <a:rPr lang="en-US" dirty="0" smtClean="0"/>
              <a:t>_*: commands to see what CPUs are printing in console windows, by default goes to transcript window</a:t>
            </a:r>
          </a:p>
          <a:p>
            <a:r>
              <a:rPr lang="en-US" dirty="0" smtClean="0"/>
              <a:t>It takes about 1ms before CPUs start executing main() and simulations take a lot of time</a:t>
            </a:r>
          </a:p>
          <a:p>
            <a:r>
              <a:rPr lang="en-US" dirty="0" smtClean="0"/>
              <a:t>Modify CPU1’s </a:t>
            </a:r>
            <a:r>
              <a:rPr lang="en-US" dirty="0" err="1" smtClean="0"/>
              <a:t>main.c</a:t>
            </a:r>
            <a:r>
              <a:rPr lang="en-US" dirty="0" smtClean="0"/>
              <a:t> to adjust the amount of packets that ping-pong between CPUs</a:t>
            </a:r>
          </a:p>
          <a:p>
            <a:r>
              <a:rPr lang="en-US" dirty="0" smtClean="0"/>
              <a:t>They do not stop automatically!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some examples how HPD should behave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Enabling</a:t>
            </a:r>
            <a:r>
              <a:rPr lang="fi-FI" dirty="0" smtClean="0"/>
              <a:t> HPD to </a:t>
            </a:r>
            <a:r>
              <a:rPr lang="fi-FI" dirty="0" err="1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// Enable interrupts on HPD side, set bit 1 high on register 4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  IOWR(HIBI_PE_DMA_0_BASE, 4, (2 | (IORD(HIBI_PE_DMA_0_BASE,4))));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7913656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990470" y="266918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67744" y="2996952"/>
            <a:ext cx="100811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48264" y="2636912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6296" y="2708920"/>
            <a:ext cx="864096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36070" y="465313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3645024"/>
            <a:ext cx="1190198" cy="369332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Read reg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068960"/>
            <a:ext cx="1601721" cy="646331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back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 bit 1 high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4149080"/>
            <a:ext cx="1135824" cy="646331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Interrupts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err="1" smtClean="0"/>
              <a:t>rx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Just four writes</a:t>
            </a:r>
          </a:p>
          <a:p>
            <a:r>
              <a:rPr lang="en-US" dirty="0" smtClean="0"/>
              <a:t>// Set receive mem address for incoming data</a:t>
            </a:r>
          </a:p>
          <a:p>
            <a:r>
              <a:rPr lang="en-US" dirty="0" smtClean="0"/>
              <a:t>  IOWR(HIBI_PE_DMA_0_BASE,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4), HPD_REGISTERS_RX_BUFFER_START +  </a:t>
            </a:r>
            <a:r>
              <a:rPr lang="en-US" dirty="0" err="1" smtClean="0"/>
              <a:t>rx_addr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words to receive</a:t>
            </a:r>
          </a:p>
          <a:p>
            <a:r>
              <a:rPr lang="en-US" dirty="0" smtClean="0"/>
              <a:t>  IOWR(HIBI_PE_DMA_CHAN_0_BASE,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 + 2, </a:t>
            </a:r>
            <a:r>
              <a:rPr lang="en-US" dirty="0" err="1" smtClean="0"/>
              <a:t>rx_amount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</a:t>
            </a:r>
            <a:r>
              <a:rPr lang="en-US" dirty="0" err="1" smtClean="0"/>
              <a:t>hibi</a:t>
            </a:r>
            <a:r>
              <a:rPr lang="en-US" dirty="0" smtClean="0"/>
              <a:t> address to receive data</a:t>
            </a:r>
          </a:p>
          <a:p>
            <a:r>
              <a:rPr lang="en-US" dirty="0" smtClean="0"/>
              <a:t>  IOWR(HIBI_PE_DMA_0_BASE,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 + 1, </a:t>
            </a:r>
            <a:r>
              <a:rPr lang="en-US" dirty="0" err="1" smtClean="0"/>
              <a:t>hibi_addr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Initialize (enable) receiving</a:t>
            </a:r>
          </a:p>
          <a:p>
            <a:r>
              <a:rPr lang="en-US" dirty="0" smtClean="0"/>
              <a:t>  IOWR(HIBI_PE_DMA_0_BASE, 5 , 1 &lt;&lt; </a:t>
            </a:r>
            <a:r>
              <a:rPr lang="en-US" dirty="0" err="1" smtClean="0"/>
              <a:t>rx_channel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89040"/>
            <a:ext cx="8821103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52028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// Poll HPD, until it's not sending previous </a:t>
            </a:r>
            <a:r>
              <a:rPr lang="en-US" dirty="0" err="1" smtClean="0"/>
              <a:t>tx</a:t>
            </a:r>
            <a:r>
              <a:rPr lang="en-US" dirty="0" smtClean="0"/>
              <a:t> anymore</a:t>
            </a:r>
          </a:p>
          <a:p>
            <a:r>
              <a:rPr lang="en-US" dirty="0" smtClean="0"/>
              <a:t>  while(((IORD(HIBI_PE_DMA_1_BASE, 4) &gt;&gt; 16) &amp; 0x1) == 0) { }</a:t>
            </a:r>
          </a:p>
          <a:p>
            <a:r>
              <a:rPr lang="en-US" dirty="0" smtClean="0"/>
              <a:t>  // Set data source address</a:t>
            </a:r>
          </a:p>
          <a:p>
            <a:r>
              <a:rPr lang="en-US" dirty="0" smtClean="0"/>
              <a:t>  IOWR(HIBI_PE_DMA_1_BASE, 8, </a:t>
            </a:r>
            <a:r>
              <a:rPr lang="en-US" dirty="0" err="1" smtClean="0"/>
              <a:t>data_src_addr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amount to send</a:t>
            </a:r>
          </a:p>
          <a:p>
            <a:r>
              <a:rPr lang="en-US" dirty="0" smtClean="0"/>
              <a:t>  IOWR(HIBI_PE_DMA_1_BASE, 9, amount);</a:t>
            </a:r>
          </a:p>
          <a:p>
            <a:r>
              <a:rPr lang="en-US" dirty="0" smtClean="0"/>
              <a:t>  // Set target </a:t>
            </a:r>
            <a:r>
              <a:rPr lang="en-US" dirty="0" err="1" smtClean="0"/>
              <a:t>hibi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  IOWR(HIBI_PE_DMA_1_BASE, 10, 2);</a:t>
            </a:r>
          </a:p>
          <a:p>
            <a:r>
              <a:rPr lang="en-US" dirty="0" smtClean="0"/>
              <a:t>  // Set target </a:t>
            </a:r>
            <a:r>
              <a:rPr lang="en-US" dirty="0" err="1" smtClean="0"/>
              <a:t>hibi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  IOWR(HIBI_PE_DMA_1_BASE, 11, </a:t>
            </a:r>
            <a:r>
              <a:rPr lang="en-US" dirty="0" err="1" smtClean="0"/>
              <a:t>hibi_addr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Start the transfer, set bit 0 high in register 4</a:t>
            </a:r>
          </a:p>
          <a:p>
            <a:r>
              <a:rPr lang="en-US" dirty="0" smtClean="0"/>
              <a:t>  IOWR(HIBI_PE_DMA_1_BASE, 4, (0x1 | (IORD(HIBI_PE_DMA_1_BASE,4))));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8352928" cy="27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48064" y="5013176"/>
            <a:ext cx="1656184" cy="738664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 is written to </a:t>
            </a:r>
            <a:r>
              <a:rPr lang="en-US" sz="1400" b="1" dirty="0" err="1" smtClean="0">
                <a:solidFill>
                  <a:srgbClr val="FF0000"/>
                </a:solidFill>
              </a:rPr>
              <a:t>hibi</a:t>
            </a:r>
            <a:r>
              <a:rPr lang="en-US" sz="1400" b="1" dirty="0" smtClean="0">
                <a:solidFill>
                  <a:srgbClr val="FF0000"/>
                </a:solidFill>
              </a:rPr>
              <a:t> from shared memory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Preconfigured transfer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Words are forwarded directly to shared memory until all words have been received</a:t>
            </a:r>
          </a:p>
          <a:p>
            <a:r>
              <a:rPr lang="en-US" dirty="0" smtClean="0"/>
              <a:t>When all have been received interrupt is raised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865965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68344" y="6165304"/>
            <a:ext cx="1152128" cy="36933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Interrupt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717032"/>
            <a:ext cx="1368152" cy="923330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to shared mem directly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4499992" y="4365104"/>
            <a:ext cx="216024" cy="144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427984" y="393305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8064" y="4509120"/>
            <a:ext cx="1152128" cy="646331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First packet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4509120"/>
            <a:ext cx="1152128" cy="646331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Second packet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Unconfigured</a:t>
            </a:r>
            <a:r>
              <a:rPr lang="en-US" dirty="0" smtClean="0"/>
              <a:t> receive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7913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99792" y="2924944"/>
            <a:ext cx="1152128" cy="830997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IRQ has been raised quite many cycles ago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2780928"/>
            <a:ext cx="1152128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CPU reads the cause of IRQ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2708920"/>
            <a:ext cx="1368152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And the unknown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Incoming address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780928"/>
            <a:ext cx="864096" cy="276999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Ack</a:t>
            </a:r>
            <a:r>
              <a:rPr lang="en-US" sz="1200" b="1" dirty="0" smtClean="0">
                <a:solidFill>
                  <a:srgbClr val="FF0000"/>
                </a:solidFill>
              </a:rPr>
              <a:t> IRQ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859797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71600" y="40050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later the same day (many </a:t>
            </a:r>
            <a:r>
              <a:rPr lang="en-US" dirty="0" err="1" smtClean="0"/>
              <a:t>many</a:t>
            </a:r>
            <a:r>
              <a:rPr lang="en-US" dirty="0" smtClean="0"/>
              <a:t> clock cycles):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6093296"/>
            <a:ext cx="5184576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CPU configures some channel for receiving  to address 0x11 and N2H interrupts again when all data has been received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describes briefly how to build a SOPC and NIOS II Eclipse project to be used with the associated system level </a:t>
            </a:r>
            <a:r>
              <a:rPr lang="en-US" dirty="0" err="1" smtClean="0"/>
              <a:t>testbench</a:t>
            </a:r>
            <a:r>
              <a:rPr lang="en-US" dirty="0" smtClean="0"/>
              <a:t> and examples (..</a:t>
            </a:r>
            <a:r>
              <a:rPr lang="en-US" dirty="0" err="1" smtClean="0"/>
              <a:t>tb</a:t>
            </a:r>
            <a:r>
              <a:rPr lang="en-US" dirty="0" smtClean="0"/>
              <a:t>/system/*)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HPD = HIBI_PE_DMA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system </a:t>
            </a:r>
            <a:r>
              <a:rPr lang="en-US" dirty="0" smtClean="0"/>
              <a:t>to be created</a:t>
            </a:r>
            <a:endParaRPr lang="en-US" dirty="0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1548309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5" name="Rectangle 5"/>
          <p:cNvSpPr>
            <a:spLocks noChangeAspect="1" noChangeArrowheads="1"/>
          </p:cNvSpPr>
          <p:nvPr/>
        </p:nvSpPr>
        <p:spPr bwMode="auto">
          <a:xfrm>
            <a:off x="3635872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6" name="Rectangle 6"/>
          <p:cNvSpPr>
            <a:spLocks noChangeAspect="1" noChangeArrowheads="1"/>
          </p:cNvSpPr>
          <p:nvPr/>
        </p:nvSpPr>
        <p:spPr bwMode="auto">
          <a:xfrm>
            <a:off x="3635872" y="5660901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</a:p>
          <a:p>
            <a:pPr algn="ctr"/>
            <a:r>
              <a:rPr lang="fi-FI" sz="1200" b="1" dirty="0" smtClean="0"/>
              <a:t>(</a:t>
            </a:r>
            <a:r>
              <a:rPr lang="fi-FI" sz="1200" b="1" dirty="0"/>
              <a:t>DMA)</a:t>
            </a:r>
            <a:endParaRPr lang="en-US" sz="1200" b="1" dirty="0"/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536465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8" name="AutoShape 8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5627" y="5545408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9"/>
          <p:cNvCxnSpPr>
            <a:cxnSpLocks noChangeAspect="1" noChangeShapeType="1"/>
            <a:stCxn id="4" idx="3"/>
            <a:endCxn id="6" idx="1"/>
          </p:cNvCxnSpPr>
          <p:nvPr/>
        </p:nvCxnSpPr>
        <p:spPr bwMode="auto">
          <a:xfrm>
            <a:off x="2733931" y="5149328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" name="AutoShape 10"/>
          <p:cNvCxnSpPr>
            <a:cxnSpLocks noChangeAspect="1" noChangeShapeType="1"/>
            <a:stCxn id="6" idx="3"/>
            <a:endCxn id="7" idx="1"/>
          </p:cNvCxnSpPr>
          <p:nvPr/>
        </p:nvCxnSpPr>
        <p:spPr bwMode="auto">
          <a:xfrm>
            <a:off x="4821494" y="5941490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1"/>
          <p:cNvCxnSpPr>
            <a:cxnSpLocks noChangeAspect="1" noChangeShapeType="1"/>
            <a:stCxn id="6" idx="0"/>
            <a:endCxn id="5" idx="2"/>
          </p:cNvCxnSpPr>
          <p:nvPr/>
        </p:nvCxnSpPr>
        <p:spPr bwMode="auto">
          <a:xfrm rot="5400000" flipH="1" flipV="1">
            <a:off x="4114467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154830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17" name="AutoShape 17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6904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4"/>
          <p:cNvSpPr>
            <a:spLocks noChangeAspect="1" noChangeArrowheads="1"/>
          </p:cNvSpPr>
          <p:nvPr/>
        </p:nvSpPr>
        <p:spPr bwMode="auto">
          <a:xfrm>
            <a:off x="1547664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20" name="Rectangle 5"/>
          <p:cNvSpPr>
            <a:spLocks noChangeAspect="1" noChangeArrowheads="1"/>
          </p:cNvSpPr>
          <p:nvPr/>
        </p:nvSpPr>
        <p:spPr bwMode="auto">
          <a:xfrm>
            <a:off x="3635227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21" name="Rectangle 6"/>
          <p:cNvSpPr>
            <a:spLocks noChangeAspect="1" noChangeArrowheads="1"/>
          </p:cNvSpPr>
          <p:nvPr/>
        </p:nvSpPr>
        <p:spPr bwMode="auto">
          <a:xfrm>
            <a:off x="3635227" y="4076824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</a:p>
          <a:p>
            <a:pPr algn="ctr"/>
            <a:r>
              <a:rPr lang="fi-FI" sz="1200" b="1" dirty="0" smtClean="0"/>
              <a:t>(</a:t>
            </a:r>
            <a:r>
              <a:rPr lang="fi-FI" sz="1200" b="1" dirty="0"/>
              <a:t>DMA)</a:t>
            </a:r>
            <a:endParaRPr lang="en-US" sz="1200" b="1" dirty="0"/>
          </a:p>
        </p:txBody>
      </p:sp>
      <p:sp>
        <p:nvSpPr>
          <p:cNvPr id="22" name="Rectangle 7"/>
          <p:cNvSpPr>
            <a:spLocks noChangeAspect="1" noChangeArrowheads="1"/>
          </p:cNvSpPr>
          <p:nvPr/>
        </p:nvSpPr>
        <p:spPr bwMode="auto">
          <a:xfrm>
            <a:off x="536401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23" name="AutoShape 8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4982" y="3961331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9"/>
          <p:cNvCxnSpPr>
            <a:cxnSpLocks noChangeAspect="1" noChangeShapeType="1"/>
            <a:stCxn id="19" idx="3"/>
            <a:endCxn id="21" idx="1"/>
          </p:cNvCxnSpPr>
          <p:nvPr/>
        </p:nvCxnSpPr>
        <p:spPr bwMode="auto">
          <a:xfrm>
            <a:off x="2733286" y="3565251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10"/>
          <p:cNvCxnSpPr>
            <a:cxnSpLocks noChangeAspect="1" noChangeShapeType="1"/>
            <a:stCxn id="21" idx="3"/>
            <a:endCxn id="22" idx="1"/>
          </p:cNvCxnSpPr>
          <p:nvPr/>
        </p:nvCxnSpPr>
        <p:spPr bwMode="auto">
          <a:xfrm>
            <a:off x="4820849" y="4357413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1"/>
          <p:cNvCxnSpPr>
            <a:cxnSpLocks noChangeAspect="1" noChangeShapeType="1"/>
            <a:stCxn id="21" idx="0"/>
            <a:endCxn id="20" idx="2"/>
          </p:cNvCxnSpPr>
          <p:nvPr/>
        </p:nvCxnSpPr>
        <p:spPr bwMode="auto">
          <a:xfrm rot="5400000" flipH="1" flipV="1">
            <a:off x="4113822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15"/>
          <p:cNvSpPr txBox="1">
            <a:spLocks noChangeAspect="1" noChangeArrowheads="1"/>
          </p:cNvSpPr>
          <p:nvPr/>
        </p:nvSpPr>
        <p:spPr bwMode="auto">
          <a:xfrm>
            <a:off x="6999140" y="4219693"/>
            <a:ext cx="6976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200"/>
              <a:t>HIBI bus</a:t>
            </a:r>
            <a:endParaRPr lang="en-US" sz="1200"/>
          </a:p>
        </p:txBody>
      </p:sp>
      <p:sp>
        <p:nvSpPr>
          <p:cNvPr id="31" name="Rectangle 16"/>
          <p:cNvSpPr>
            <a:spLocks noChangeAspect="1" noChangeArrowheads="1"/>
          </p:cNvSpPr>
          <p:nvPr/>
        </p:nvSpPr>
        <p:spPr bwMode="auto">
          <a:xfrm>
            <a:off x="154766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32" name="AutoShape 17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6259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Rectangle 4"/>
          <p:cNvSpPr>
            <a:spLocks noChangeAspect="1" noChangeArrowheads="1"/>
          </p:cNvSpPr>
          <p:nvPr/>
        </p:nvSpPr>
        <p:spPr bwMode="auto">
          <a:xfrm>
            <a:off x="1548954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35" name="Rectangle 5"/>
          <p:cNvSpPr>
            <a:spLocks noChangeAspect="1" noChangeArrowheads="1"/>
          </p:cNvSpPr>
          <p:nvPr/>
        </p:nvSpPr>
        <p:spPr bwMode="auto">
          <a:xfrm>
            <a:off x="3636517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36" name="Rectangle 6"/>
          <p:cNvSpPr>
            <a:spLocks noChangeAspect="1" noChangeArrowheads="1"/>
          </p:cNvSpPr>
          <p:nvPr/>
        </p:nvSpPr>
        <p:spPr bwMode="auto">
          <a:xfrm>
            <a:off x="3636517" y="2492970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  <a:endParaRPr lang="fi-FI" sz="1200" b="1" dirty="0"/>
          </a:p>
          <a:p>
            <a:pPr algn="ctr"/>
            <a:r>
              <a:rPr lang="fi-FI" sz="1200" b="1" dirty="0"/>
              <a:t>(DMA)</a:t>
            </a:r>
            <a:endParaRPr lang="en-US" sz="1200" b="1" dirty="0"/>
          </a:p>
        </p:txBody>
      </p:sp>
      <p:sp>
        <p:nvSpPr>
          <p:cNvPr id="37" name="Rectangle 7"/>
          <p:cNvSpPr>
            <a:spLocks noChangeAspect="1" noChangeArrowheads="1"/>
          </p:cNvSpPr>
          <p:nvPr/>
        </p:nvSpPr>
        <p:spPr bwMode="auto">
          <a:xfrm>
            <a:off x="536530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38" name="AutoShape 8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6272" y="2377477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9"/>
          <p:cNvCxnSpPr>
            <a:cxnSpLocks noChangeAspect="1" noChangeShapeType="1"/>
            <a:stCxn id="34" idx="3"/>
            <a:endCxn id="36" idx="1"/>
          </p:cNvCxnSpPr>
          <p:nvPr/>
        </p:nvCxnSpPr>
        <p:spPr bwMode="auto">
          <a:xfrm>
            <a:off x="2734576" y="1981397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AutoShape 10"/>
          <p:cNvCxnSpPr>
            <a:cxnSpLocks noChangeAspect="1" noChangeShapeType="1"/>
            <a:stCxn id="36" idx="3"/>
            <a:endCxn id="37" idx="1"/>
          </p:cNvCxnSpPr>
          <p:nvPr/>
        </p:nvCxnSpPr>
        <p:spPr bwMode="auto">
          <a:xfrm>
            <a:off x="4822139" y="2773559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"/>
          <p:cNvCxnSpPr>
            <a:cxnSpLocks noChangeAspect="1" noChangeShapeType="1"/>
            <a:stCxn id="36" idx="0"/>
            <a:endCxn id="35" idx="2"/>
          </p:cNvCxnSpPr>
          <p:nvPr/>
        </p:nvCxnSpPr>
        <p:spPr bwMode="auto">
          <a:xfrm rot="5400000" flipH="1" flipV="1">
            <a:off x="4115112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Rectangle 16"/>
          <p:cNvSpPr>
            <a:spLocks noChangeAspect="1" noChangeArrowheads="1"/>
          </p:cNvSpPr>
          <p:nvPr/>
        </p:nvSpPr>
        <p:spPr bwMode="auto">
          <a:xfrm>
            <a:off x="154895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47" name="AutoShape 17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7549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3"/>
          <p:cNvCxnSpPr>
            <a:stCxn id="37" idx="3"/>
          </p:cNvCxnSpPr>
          <p:nvPr/>
        </p:nvCxnSpPr>
        <p:spPr>
          <a:xfrm>
            <a:off x="6550926" y="2773558"/>
            <a:ext cx="469321" cy="7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3"/>
            <a:endCxn id="30" idx="1"/>
          </p:cNvCxnSpPr>
          <p:nvPr/>
        </p:nvCxnSpPr>
        <p:spPr>
          <a:xfrm>
            <a:off x="6549636" y="4357412"/>
            <a:ext cx="449504" cy="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</p:cNvCxnSpPr>
          <p:nvPr/>
        </p:nvCxnSpPr>
        <p:spPr>
          <a:xfrm>
            <a:off x="6550281" y="5941489"/>
            <a:ext cx="469966" cy="7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5421583" y="4350262"/>
            <a:ext cx="3168352" cy="28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353527" y="2243828"/>
            <a:ext cx="2752165" cy="3974950"/>
          </a:xfrm>
          <a:custGeom>
            <a:avLst/>
            <a:gdLst>
              <a:gd name="connsiteX0" fmla="*/ 43030 w 2752165"/>
              <a:gd name="connsiteY0" fmla="*/ 3184263 h 3974950"/>
              <a:gd name="connsiteX1" fmla="*/ 279698 w 2752165"/>
              <a:gd name="connsiteY1" fmla="*/ 3657600 h 3974950"/>
              <a:gd name="connsiteX2" fmla="*/ 1215614 w 2752165"/>
              <a:gd name="connsiteY2" fmla="*/ 3829722 h 3974950"/>
              <a:gd name="connsiteX3" fmla="*/ 2366682 w 2752165"/>
              <a:gd name="connsiteY3" fmla="*/ 3829722 h 3974950"/>
              <a:gd name="connsiteX4" fmla="*/ 2743200 w 2752165"/>
              <a:gd name="connsiteY4" fmla="*/ 2958353 h 3974950"/>
              <a:gd name="connsiteX5" fmla="*/ 2420470 w 2752165"/>
              <a:gd name="connsiteY5" fmla="*/ 763793 h 3974950"/>
              <a:gd name="connsiteX6" fmla="*/ 1667435 w 2752165"/>
              <a:gd name="connsiteY6" fmla="*/ 387275 h 3974950"/>
              <a:gd name="connsiteX7" fmla="*/ 408790 w 2752165"/>
              <a:gd name="connsiteY7" fmla="*/ 462578 h 3974950"/>
              <a:gd name="connsiteX8" fmla="*/ 0 w 2752165"/>
              <a:gd name="connsiteY8" fmla="*/ 0 h 39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165" h="3974950">
                <a:moveTo>
                  <a:pt x="43030" y="3184263"/>
                </a:moveTo>
                <a:cubicBezTo>
                  <a:pt x="63648" y="3367143"/>
                  <a:pt x="84267" y="3550024"/>
                  <a:pt x="279698" y="3657600"/>
                </a:cubicBezTo>
                <a:cubicBezTo>
                  <a:pt x="475129" y="3765176"/>
                  <a:pt x="867783" y="3801035"/>
                  <a:pt x="1215614" y="3829722"/>
                </a:cubicBezTo>
                <a:cubicBezTo>
                  <a:pt x="1563445" y="3858409"/>
                  <a:pt x="2112084" y="3974950"/>
                  <a:pt x="2366682" y="3829722"/>
                </a:cubicBezTo>
                <a:cubicBezTo>
                  <a:pt x="2621280" y="3684494"/>
                  <a:pt x="2734235" y="3469341"/>
                  <a:pt x="2743200" y="2958353"/>
                </a:cubicBezTo>
                <a:cubicBezTo>
                  <a:pt x="2752165" y="2447365"/>
                  <a:pt x="2599764" y="1192306"/>
                  <a:pt x="2420470" y="763793"/>
                </a:cubicBezTo>
                <a:cubicBezTo>
                  <a:pt x="2241176" y="335280"/>
                  <a:pt x="2002715" y="437477"/>
                  <a:pt x="1667435" y="387275"/>
                </a:cubicBezTo>
                <a:cubicBezTo>
                  <a:pt x="1332155" y="337073"/>
                  <a:pt x="686696" y="527124"/>
                  <a:pt x="408790" y="462578"/>
                </a:cubicBezTo>
                <a:cubicBezTo>
                  <a:pt x="130884" y="398032"/>
                  <a:pt x="65442" y="199016"/>
                  <a:pt x="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prstDash val="sysDot"/>
            <a:headEnd type="diamon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5" idx="1"/>
            <a:endCxn id="4" idx="3"/>
          </p:cNvCxnSpPr>
          <p:nvPr/>
        </p:nvCxnSpPr>
        <p:spPr>
          <a:xfrm rot="10800000">
            <a:off x="2733932" y="5149327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1"/>
            <a:endCxn id="19" idx="3"/>
          </p:cNvCxnSpPr>
          <p:nvPr/>
        </p:nvCxnSpPr>
        <p:spPr>
          <a:xfrm rot="10800000">
            <a:off x="2733287" y="3565250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1"/>
            <a:endCxn id="34" idx="3"/>
          </p:cNvCxnSpPr>
          <p:nvPr/>
        </p:nvCxnSpPr>
        <p:spPr>
          <a:xfrm rot="10800000">
            <a:off x="2734577" y="1981396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tools: </a:t>
            </a:r>
            <a:r>
              <a:rPr lang="en-US" dirty="0" err="1" smtClean="0"/>
              <a:t>Quartus</a:t>
            </a:r>
            <a:r>
              <a:rPr lang="en-US" dirty="0" smtClean="0"/>
              <a:t>, </a:t>
            </a:r>
            <a:r>
              <a:rPr lang="en-US" dirty="0" err="1" smtClean="0"/>
              <a:t>Sopc</a:t>
            </a:r>
            <a:r>
              <a:rPr lang="en-US" dirty="0" smtClean="0"/>
              <a:t>, eclipse, </a:t>
            </a:r>
            <a:r>
              <a:rPr lang="en-US" dirty="0" err="1" smtClean="0"/>
              <a:t>modelsim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Quartus</a:t>
            </a:r>
            <a:r>
              <a:rPr lang="en-US" dirty="0" smtClean="0"/>
              <a:t>: base for SOPC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6056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SOPC: define the HW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672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Modelsim</a:t>
            </a:r>
            <a:r>
              <a:rPr lang="en-US" dirty="0" smtClean="0"/>
              <a:t>: simulate the whole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6056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Eclipse: create SW platform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07904" y="3284984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778134" y="4239090"/>
            <a:ext cx="612068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707904" y="5229200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SOPC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Quartus</a:t>
            </a:r>
            <a:r>
              <a:rPr lang="en-US" dirty="0" smtClean="0"/>
              <a:t> II project and from there open SOPC builder.</a:t>
            </a:r>
          </a:p>
          <a:p>
            <a:r>
              <a:rPr lang="en-US" dirty="0" smtClean="0"/>
              <a:t>Create a system according to the picture on next page</a:t>
            </a:r>
          </a:p>
          <a:p>
            <a:pPr lvl="1"/>
            <a:r>
              <a:rPr lang="en-US" dirty="0" smtClean="0"/>
              <a:t>You’ll find </a:t>
            </a:r>
            <a:r>
              <a:rPr lang="en-US" dirty="0" err="1" smtClean="0"/>
              <a:t>hpd’s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file from </a:t>
            </a:r>
            <a:r>
              <a:rPr lang="en-US" dirty="0" err="1" smtClean="0"/>
              <a:t>hpd’s</a:t>
            </a:r>
            <a:r>
              <a:rPr lang="en-US" dirty="0" smtClean="0"/>
              <a:t> </a:t>
            </a:r>
            <a:r>
              <a:rPr lang="en-US" dirty="0" err="1" smtClean="0"/>
              <a:t>vhd</a:t>
            </a:r>
            <a:r>
              <a:rPr lang="en-US" dirty="0" smtClean="0"/>
              <a:t> directory to add the component to the project</a:t>
            </a:r>
          </a:p>
          <a:p>
            <a:pPr lvl="2"/>
            <a:r>
              <a:rPr lang="en-US" dirty="0" smtClean="0"/>
              <a:t>Remember to set IP search path for it (tools-&gt;options)</a:t>
            </a:r>
          </a:p>
          <a:p>
            <a:pPr lvl="1"/>
            <a:r>
              <a:rPr lang="en-US" dirty="0" smtClean="0"/>
              <a:t>Use same names</a:t>
            </a:r>
          </a:p>
          <a:p>
            <a:pPr lvl="1"/>
            <a:r>
              <a:rPr lang="en-US" dirty="0" smtClean="0"/>
              <a:t>For this test set HIBI_PE_DMAs </a:t>
            </a:r>
            <a:r>
              <a:rPr lang="en-US" dirty="0" err="1" smtClean="0"/>
              <a:t>n_stream_chans_g</a:t>
            </a:r>
            <a:r>
              <a:rPr lang="en-US" dirty="0" smtClean="0"/>
              <a:t> to 0 and </a:t>
            </a:r>
            <a:r>
              <a:rPr lang="en-US" dirty="0" err="1" smtClean="0"/>
              <a:t>n_packet_chans_g</a:t>
            </a:r>
            <a:r>
              <a:rPr lang="en-US" smtClean="0"/>
              <a:t> to 8.</a:t>
            </a:r>
            <a:endParaRPr lang="en-US" dirty="0" smtClean="0"/>
          </a:p>
          <a:p>
            <a:pPr lvl="1"/>
            <a:r>
              <a:rPr lang="en-US" dirty="0" smtClean="0"/>
              <a:t>Make instruction memories large enough for software</a:t>
            </a:r>
          </a:p>
          <a:p>
            <a:pPr lvl="1"/>
            <a:r>
              <a:rPr lang="en-US" dirty="0" smtClean="0"/>
              <a:t>Add reset ports to all CPUs</a:t>
            </a:r>
          </a:p>
          <a:p>
            <a:pPr lvl="1"/>
            <a:r>
              <a:rPr lang="en-US" dirty="0" smtClean="0"/>
              <a:t>Other components should work with default settings</a:t>
            </a:r>
          </a:p>
          <a:p>
            <a:pPr lvl="1"/>
            <a:r>
              <a:rPr lang="en-US" dirty="0" smtClean="0"/>
              <a:t>Use auto-assign for base addresses</a:t>
            </a:r>
          </a:p>
          <a:p>
            <a:pPr lvl="1"/>
            <a:r>
              <a:rPr lang="en-US" dirty="0" smtClean="0"/>
              <a:t>Disconnect unnecessary IRQ connections</a:t>
            </a:r>
          </a:p>
          <a:p>
            <a:r>
              <a:rPr lang="en-US" dirty="0" smtClean="0"/>
              <a:t>Check create simulation files and generate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0"/>
            <a:ext cx="8877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NIOS II </a:t>
            </a:r>
            <a:r>
              <a:rPr lang="fi-FI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three “NIOS 2 Application and BSP template” projects named cpu0, cpu1 and cpu2</a:t>
            </a:r>
          </a:p>
          <a:p>
            <a:r>
              <a:rPr lang="en-US" dirty="0" smtClean="0"/>
              <a:t>Copy all source/header files to all projects (from ../</a:t>
            </a:r>
            <a:r>
              <a:rPr lang="en-US" dirty="0" err="1" smtClean="0"/>
              <a:t>tb</a:t>
            </a:r>
            <a:r>
              <a:rPr lang="en-US" dirty="0" smtClean="0"/>
              <a:t>/system/</a:t>
            </a:r>
            <a:r>
              <a:rPr lang="en-US" dirty="0" err="1" smtClean="0"/>
              <a:t>src_cpu</a:t>
            </a:r>
            <a:r>
              <a:rPr lang="en-US" dirty="0" smtClean="0"/>
              <a:t>#)</a:t>
            </a:r>
          </a:p>
          <a:p>
            <a:r>
              <a:rPr lang="en-US" dirty="0" smtClean="0"/>
              <a:t>Create BSP for all </a:t>
            </a:r>
          </a:p>
          <a:p>
            <a:pPr lvl="1"/>
            <a:r>
              <a:rPr lang="en-US" dirty="0" err="1" smtClean="0"/>
              <a:t>Rigth</a:t>
            </a:r>
            <a:r>
              <a:rPr lang="en-US" dirty="0" smtClean="0"/>
              <a:t> click -&gt; </a:t>
            </a:r>
            <a:r>
              <a:rPr lang="en-US" dirty="0" err="1" smtClean="0"/>
              <a:t>nios</a:t>
            </a:r>
            <a:r>
              <a:rPr lang="en-US" dirty="0" smtClean="0"/>
              <a:t> II -&gt; </a:t>
            </a:r>
            <a:r>
              <a:rPr lang="en-US" dirty="0" err="1" smtClean="0"/>
              <a:t>bsp</a:t>
            </a:r>
            <a:r>
              <a:rPr lang="en-US" dirty="0" smtClean="0"/>
              <a:t> editor -&gt; generate</a:t>
            </a:r>
          </a:p>
          <a:p>
            <a:r>
              <a:rPr lang="en-US" dirty="0" smtClean="0"/>
              <a:t>Compile all codes by selecting ”Build project” for each project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initialization files for memories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3204967" cy="377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564904"/>
            <a:ext cx="3810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43239</TotalTime>
  <Words>789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Office-teema</vt:lpstr>
      <vt:lpstr>Instructions to build  HIBI_PE_DMA  testing system  (SOPC+NIOS II Eclipse)</vt:lpstr>
      <vt:lpstr>Intro</vt:lpstr>
      <vt:lpstr>Abbreviations</vt:lpstr>
      <vt:lpstr>Test system to be created</vt:lpstr>
      <vt:lpstr>Design flow</vt:lpstr>
      <vt:lpstr>Building SOPC project</vt:lpstr>
      <vt:lpstr>Slide 7</vt:lpstr>
      <vt:lpstr>NIOS II Eclipse</vt:lpstr>
      <vt:lpstr>Create initialization files for memories</vt:lpstr>
      <vt:lpstr>Modelsim simulation</vt:lpstr>
      <vt:lpstr>Modelsim simulation</vt:lpstr>
      <vt:lpstr>Next some examples how HPD should behave</vt:lpstr>
      <vt:lpstr>Enabling HPD to interrupt</vt:lpstr>
      <vt:lpstr>Channel rx configuration</vt:lpstr>
      <vt:lpstr>TX</vt:lpstr>
      <vt:lpstr>Preconfigured transfer receive</vt:lpstr>
      <vt:lpstr>Unconfigured receive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build N2H testing system</dc:title>
  <cp:lastModifiedBy>Lasse Lehtonen</cp:lastModifiedBy>
  <cp:revision>1869</cp:revision>
  <dcterms:modified xsi:type="dcterms:W3CDTF">2012-02-03T10:56:33Z</dcterms:modified>
</cp:coreProperties>
</file>