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70" r:id="rId8"/>
    <p:sldId id="263" r:id="rId9"/>
    <p:sldId id="264" r:id="rId10"/>
    <p:sldId id="266" r:id="rId11"/>
    <p:sldId id="265" r:id="rId12"/>
    <p:sldId id="262" r:id="rId13"/>
    <p:sldId id="269" r:id="rId14"/>
    <p:sldId id="267" r:id="rId15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5.4.2012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5.4.2012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5.4.2012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5.4.2012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5.4.2012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5.4.2012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5.4.2012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5.4.2012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5.4.2012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5.4.2012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5.4.2012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5.4.2012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Setting up udp-flood demo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smtClean="0"/>
              <a:t>Lauri Matilainen, Erno Salminen </a:t>
            </a:r>
          </a:p>
          <a:p>
            <a:r>
              <a:rPr lang="fi-FI" smtClean="0"/>
              <a:t>TUT</a:t>
            </a:r>
          </a:p>
          <a:p>
            <a:r>
              <a:rPr lang="fi-FI" smtClean="0"/>
              <a:t>April 2012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>
            <a:normAutofit fontScale="90000"/>
          </a:bodyPr>
          <a:lstStyle/>
          <a:p>
            <a:r>
              <a:rPr lang="fi-FI" smtClean="0"/>
              <a:t>Flood + netcat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73064"/>
            <a:ext cx="5940152" cy="678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300192" y="1340768"/>
            <a:ext cx="1728192" cy="432048"/>
          </a:xfrm>
          <a:prstGeom prst="wedgeRectCallout">
            <a:avLst>
              <a:gd name="adj1" fmla="val 93480"/>
              <a:gd name="adj2" fmla="val -53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First symbols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228184" y="4005064"/>
            <a:ext cx="1800200" cy="648072"/>
          </a:xfrm>
          <a:prstGeom prst="wedgeRectCallout">
            <a:avLst>
              <a:gd name="adj1" fmla="val 93480"/>
              <a:gd name="adj2" fmla="val -53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Running numbers</a:t>
            </a: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796136" y="5517232"/>
            <a:ext cx="2088232" cy="1008112"/>
          </a:xfrm>
          <a:prstGeom prst="wedgeRectCallout">
            <a:avLst>
              <a:gd name="adj1" fmla="val 95231"/>
              <a:gd name="adj2" fmla="val 1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After a while it starts looking funny but no worries…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424" y="274638"/>
            <a:ext cx="6635080" cy="418058"/>
          </a:xfrm>
        </p:spPr>
        <p:txBody>
          <a:bodyPr>
            <a:noAutofit/>
          </a:bodyPr>
          <a:lstStyle/>
          <a:p>
            <a:r>
              <a:rPr lang="fi-FI" sz="3200" smtClean="0"/>
              <a:t>Receiver example +Netstat + netcat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904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704" y="836712"/>
            <a:ext cx="63531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704" y="4517901"/>
            <a:ext cx="63531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1704" y="188640"/>
            <a:ext cx="170110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i-FI" b="1" smtClean="0">
                <a:latin typeface="Courier New" pitchFamily="49" charset="0"/>
                <a:cs typeface="Courier New" pitchFamily="49" charset="0"/>
              </a:rPr>
              <a:t>$netstat –s</a:t>
            </a:r>
          </a:p>
          <a:p>
            <a:r>
              <a:rPr lang="fi-FI" b="1" smtClean="0">
                <a:latin typeface="Courier New" pitchFamily="49" charset="0"/>
                <a:cs typeface="Courier New" pitchFamily="49" charset="0"/>
              </a:rPr>
              <a:t> …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221088"/>
            <a:ext cx="61206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z="1600" b="1" smtClean="0">
                <a:latin typeface="Courier New" pitchFamily="49" charset="0"/>
                <a:cs typeface="Courier New" pitchFamily="49" charset="0"/>
              </a:rPr>
              <a:t>… (part of mesasges hidden here)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644008" y="1772816"/>
            <a:ext cx="3168352" cy="648072"/>
          </a:xfrm>
          <a:prstGeom prst="wedgeRectCallout">
            <a:avLst>
              <a:gd name="adj1" fmla="val -102782"/>
              <a:gd name="adj2" fmla="val 142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Some data has been sent PC -&gt; FPGA</a:t>
            </a: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975648" y="3284984"/>
            <a:ext cx="3168352" cy="648072"/>
          </a:xfrm>
          <a:prstGeom prst="wedgeRectCallout">
            <a:avLst>
              <a:gd name="adj1" fmla="val -122022"/>
              <a:gd name="adj2" fmla="val -17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Send one UDP packet PC -&gt; FPGA, led changes its state</a:t>
            </a:r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228184" y="3933056"/>
            <a:ext cx="3168352" cy="648072"/>
          </a:xfrm>
          <a:prstGeom prst="wedgeRectCallout">
            <a:avLst>
              <a:gd name="adj1" fmla="val -130059"/>
              <a:gd name="adj2" fmla="val -78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Cryptic looking error does no harm(?)</a:t>
            </a:r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724128" y="6093296"/>
            <a:ext cx="3168352" cy="648072"/>
          </a:xfrm>
          <a:prstGeom prst="wedgeRectCallout">
            <a:avLst>
              <a:gd name="adj1" fmla="val -134443"/>
              <a:gd name="adj2" fmla="val 7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Sent data amount has increased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program udp_example.cc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2420888"/>
            <a:ext cx="9016552" cy="4151734"/>
            <a:chOff x="0" y="2706266"/>
            <a:chExt cx="9016552" cy="415173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706266"/>
              <a:ext cx="9016552" cy="41517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" name="Right Brace 4"/>
            <p:cNvSpPr/>
            <p:nvPr/>
          </p:nvSpPr>
          <p:spPr>
            <a:xfrm>
              <a:off x="1979712" y="5003884"/>
              <a:ext cx="216024" cy="50405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79912" y="5723964"/>
              <a:ext cx="5113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mtClean="0"/>
                <a:t>Send packets going to DE2 to this IP address 10.0.0.1</a:t>
              </a:r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563888" y="5795972"/>
              <a:ext cx="144016" cy="2880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67744" y="5075892"/>
              <a:ext cx="2389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mtClean="0"/>
                <a:t>PC’s IP address 10.0.0.1</a:t>
              </a:r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123728" y="5435932"/>
              <a:ext cx="216024" cy="3600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1760" y="5426640"/>
              <a:ext cx="2450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mtClean="0"/>
                <a:t>PC’s port 0x1388 = 5000</a:t>
              </a: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fi-FI" smtClean="0"/>
              <a:t>Does </a:t>
            </a:r>
            <a:r>
              <a:rPr lang="fi-FI" smtClean="0"/>
              <a:t>not </a:t>
            </a:r>
            <a:r>
              <a:rPr lang="fi-FI" smtClean="0"/>
              <a:t>do anything useful with flood example (2012-03-30, ES)</a:t>
            </a:r>
          </a:p>
          <a:p>
            <a:pPr lvl="1"/>
            <a:r>
              <a:rPr lang="fi-FI" smtClean="0"/>
              <a:t>Due to firewall settings???</a:t>
            </a:r>
          </a:p>
          <a:p>
            <a:r>
              <a:rPr lang="fi-FI" smtClean="0"/>
              <a:t>Sends one packet = Invert the led on FPGA for each execution with receiver example. Note that most of code is not useful for receiver testing!</a:t>
            </a:r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5652120" y="6237312"/>
            <a:ext cx="3347864" cy="476672"/>
          </a:xfrm>
          <a:prstGeom prst="wedgeRectCallout">
            <a:avLst>
              <a:gd name="adj1" fmla="val -70199"/>
              <a:gd name="adj2" fmla="val -18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smtClean="0"/>
              <a:t>Send PC -&gt; FPGA and nothing useful happens after print</a:t>
            </a:r>
            <a:endParaRPr 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What all_waves.do looks like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0827"/>
            <a:ext cx="8640000" cy="5387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3707904" y="1844824"/>
            <a:ext cx="1008112" cy="576064"/>
          </a:xfrm>
          <a:prstGeom prst="wedgeRectCallout">
            <a:avLst>
              <a:gd name="adj1" fmla="val -125269"/>
              <a:gd name="adj2" fmla="val 69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smtClean="0"/>
              <a:t>1) Eth PHY is initialized</a:t>
            </a:r>
            <a:endParaRPr lang="en-US" sz="1200"/>
          </a:p>
        </p:txBody>
      </p:sp>
      <p:sp>
        <p:nvSpPr>
          <p:cNvPr id="6" name="Rectangular Callout 5"/>
          <p:cNvSpPr/>
          <p:nvPr/>
        </p:nvSpPr>
        <p:spPr>
          <a:xfrm>
            <a:off x="5004048" y="1844824"/>
            <a:ext cx="1008112" cy="576064"/>
          </a:xfrm>
          <a:prstGeom prst="wedgeRectCallout">
            <a:avLst>
              <a:gd name="adj1" fmla="val -39100"/>
              <a:gd name="adj2" fmla="val 69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smtClean="0"/>
              <a:t>2)Some init phases take a long time</a:t>
            </a:r>
            <a:endParaRPr lang="en-US" sz="1200"/>
          </a:p>
        </p:txBody>
      </p:sp>
      <p:sp>
        <p:nvSpPr>
          <p:cNvPr id="7" name="Rectangular Callout 6"/>
          <p:cNvSpPr/>
          <p:nvPr/>
        </p:nvSpPr>
        <p:spPr>
          <a:xfrm>
            <a:off x="6156176" y="1196752"/>
            <a:ext cx="2088232" cy="1152128"/>
          </a:xfrm>
          <a:prstGeom prst="wedgeRectCallout">
            <a:avLst>
              <a:gd name="adj1" fmla="val 43348"/>
              <a:gd name="adj2" fmla="val 61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smtClean="0"/>
              <a:t>3)Phase 23 is the last. Link_wait_ime_c was shortened  by 10000x in this sim </a:t>
            </a:r>
            <a:endParaRPr lang="en-US" sz="1200"/>
          </a:p>
        </p:txBody>
      </p:sp>
      <p:sp>
        <p:nvSpPr>
          <p:cNvPr id="8" name="Rectangular Callout 7"/>
          <p:cNvSpPr/>
          <p:nvPr/>
        </p:nvSpPr>
        <p:spPr>
          <a:xfrm>
            <a:off x="5292080" y="3717032"/>
            <a:ext cx="2088232" cy="1152128"/>
          </a:xfrm>
          <a:prstGeom prst="wedgeRectCallout">
            <a:avLst>
              <a:gd name="adj1" fmla="val 79717"/>
              <a:gd name="adj2" fmla="val -119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smtClean="0"/>
              <a:t>4)When eth phy is ready, flooder can start</a:t>
            </a:r>
            <a:endParaRPr lang="en-US" sz="1200"/>
          </a:p>
        </p:txBody>
      </p:sp>
      <p:sp>
        <p:nvSpPr>
          <p:cNvPr id="9" name="Rectangular Callout 8"/>
          <p:cNvSpPr/>
          <p:nvPr/>
        </p:nvSpPr>
        <p:spPr>
          <a:xfrm>
            <a:off x="5292080" y="3717032"/>
            <a:ext cx="2088232" cy="1152128"/>
          </a:xfrm>
          <a:prstGeom prst="wedgeRectCallout">
            <a:avLst>
              <a:gd name="adj1" fmla="val 82575"/>
              <a:gd name="adj2" fmla="val 90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smtClean="0"/>
              <a:t>4)When eth phy is ready, flooder can start. Cannot simulate further without an eth phy model, simple do-file cannot imitate it adequately</a:t>
            </a:r>
            <a:endParaRPr 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Easy.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Phases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smtClean="0"/>
              <a:t>Connect Altera DE2 FPGA board to PC using a cross-connected ethernet cable</a:t>
            </a:r>
          </a:p>
          <a:p>
            <a:r>
              <a:rPr lang="fi-FI" smtClean="0"/>
              <a:t>Synthesize logic and program FPGA</a:t>
            </a:r>
          </a:p>
          <a:p>
            <a:pPr lvl="1"/>
            <a:r>
              <a:rPr lang="fi-FI" smtClean="0"/>
              <a:t>Controller for ethernet PHY chip</a:t>
            </a:r>
          </a:p>
          <a:p>
            <a:pPr lvl="1"/>
            <a:r>
              <a:rPr lang="fi-FI" smtClean="0"/>
              <a:t>Logic for handling UDP/IP headers and packets</a:t>
            </a:r>
          </a:p>
          <a:p>
            <a:pPr lvl="1"/>
            <a:r>
              <a:rPr lang="fi-FI" smtClean="0"/>
              <a:t>Simple flooder unit that just sends packet all the time</a:t>
            </a:r>
          </a:p>
          <a:p>
            <a:pPr lvl="1"/>
            <a:r>
              <a:rPr lang="fi-FI" smtClean="0"/>
              <a:t>Reset switch is </a:t>
            </a:r>
          </a:p>
          <a:p>
            <a:r>
              <a:rPr lang="fi-FI" smtClean="0"/>
              <a:t>Capture the incoming UDP packets on Linux PC </a:t>
            </a:r>
          </a:p>
          <a:p>
            <a:pPr lvl="1"/>
            <a:r>
              <a:rPr lang="fi-FI" smtClean="0"/>
              <a:t>Using netstat -s</a:t>
            </a:r>
          </a:p>
          <a:p>
            <a:pPr lvl="1"/>
            <a:r>
              <a:rPr lang="fi-FI" smtClean="0"/>
              <a:t>Using netcat: nc –lup 5000</a:t>
            </a:r>
          </a:p>
          <a:p>
            <a:pPr lvl="1"/>
            <a:r>
              <a:rPr lang="fi-FI" smtClean="0"/>
              <a:t>Using test program udp_example.cc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FPGA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124743"/>
            <a:ext cx="9113067" cy="56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131840" y="112474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19872" y="141277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07407">
            <a:off x="1343674" y="677757"/>
            <a:ext cx="1656184" cy="86409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>
                <a:solidFill>
                  <a:srgbClr val="FF0000"/>
                </a:solidFill>
              </a:rPr>
              <a:t>Run these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8280920" cy="4749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509120"/>
            <a:ext cx="8640000" cy="2149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4293096"/>
            <a:ext cx="3433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i-FI" smtClean="0"/>
              <a:t>…</a:t>
            </a:r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156176" y="5733256"/>
            <a:ext cx="216024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88224" y="5157192"/>
            <a:ext cx="255577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mtClean="0"/>
              <a:t>Flooder will send packets to this IP address 10.0.0.1 and port 5000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0" y="274638"/>
            <a:ext cx="4474840" cy="1143000"/>
          </a:xfrm>
        </p:spPr>
        <p:txBody>
          <a:bodyPr>
            <a:normAutofit fontScale="90000"/>
          </a:bodyPr>
          <a:lstStyle/>
          <a:p>
            <a:r>
              <a:rPr lang="fi-FI" smtClean="0"/>
              <a:t>Generated top-level vhdl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0" y="6309320"/>
            <a:ext cx="356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mtClean="0"/>
              <a:t>MAC address is not needed unless…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Setup the IP address of PC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6219842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 Arrow 8"/>
          <p:cNvSpPr/>
          <p:nvPr/>
        </p:nvSpPr>
        <p:spPr>
          <a:xfrm>
            <a:off x="5148064" y="4437112"/>
            <a:ext cx="3312368" cy="10081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Put the same IP address here as in vhdl (prev slide)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IP address of the DE2 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98541"/>
            <a:ext cx="8820472" cy="535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5292080" y="3933056"/>
            <a:ext cx="3312368" cy="10081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DE2’s IP addr= 10.0.0.10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DE2 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600354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323528" y="5733256"/>
            <a:ext cx="2448272" cy="864096"/>
          </a:xfrm>
          <a:prstGeom prst="wedgeRectCallout">
            <a:avLst>
              <a:gd name="adj1" fmla="val 47640"/>
              <a:gd name="adj2" fmla="val -107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smtClean="0"/>
              <a:t>Switch17 (pinV2) is the reset. Up-position means normal operation, down-position means reset</a:t>
            </a:r>
            <a:endParaRPr lang="en-US" sz="1200"/>
          </a:p>
        </p:txBody>
      </p:sp>
      <p:sp>
        <p:nvSpPr>
          <p:cNvPr id="6" name="Rectangular Callout 5"/>
          <p:cNvSpPr/>
          <p:nvPr/>
        </p:nvSpPr>
        <p:spPr>
          <a:xfrm>
            <a:off x="6516216" y="5805264"/>
            <a:ext cx="2448272" cy="864096"/>
          </a:xfrm>
          <a:prstGeom prst="wedgeRectCallout">
            <a:avLst>
              <a:gd name="adj1" fmla="val -48325"/>
              <a:gd name="adj2" fmla="val -15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smtClean="0"/>
              <a:t>LEDG0 (PIN_AE22) lights up when link to PC has been established. This takes few seconds.</a:t>
            </a:r>
            <a:endParaRPr 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1043608" y="1052736"/>
            <a:ext cx="216024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36096" y="1052736"/>
            <a:ext cx="576064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9592" y="2420888"/>
            <a:ext cx="187220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9512" y="4365104"/>
            <a:ext cx="720080" cy="1008112"/>
          </a:xfrm>
          <a:prstGeom prst="wedgeRectCallout">
            <a:avLst>
              <a:gd name="adj1" fmla="val 1784"/>
              <a:gd name="adj2" fmla="val -80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smtClean="0"/>
              <a:t>Use the mode ”RUN”</a:t>
            </a:r>
            <a:endParaRPr lang="en-US" sz="1200"/>
          </a:p>
        </p:txBody>
      </p:sp>
      <p:sp>
        <p:nvSpPr>
          <p:cNvPr id="12" name="Rectangular Callout 11"/>
          <p:cNvSpPr/>
          <p:nvPr/>
        </p:nvSpPr>
        <p:spPr>
          <a:xfrm>
            <a:off x="3779912" y="5805264"/>
            <a:ext cx="2448272" cy="864096"/>
          </a:xfrm>
          <a:prstGeom prst="wedgeRectCallout">
            <a:avLst>
              <a:gd name="adj1" fmla="val 13274"/>
              <a:gd name="adj2" fmla="val -149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smtClean="0"/>
              <a:t>LEDR0 (PIN_AE23) turns on/off when a packet arrives from PC in receiver test.</a:t>
            </a:r>
            <a:endParaRPr 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netcat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smtClean="0"/>
              <a:t>Make PC listen: nc –lup 5000</a:t>
            </a:r>
          </a:p>
          <a:p>
            <a:pPr lvl="1"/>
            <a:r>
              <a:rPr lang="fi-FI" smtClean="0"/>
              <a:t>You should see one ASCII char per line in increasing order</a:t>
            </a:r>
          </a:p>
          <a:p>
            <a:pPr lvl="1"/>
            <a:r>
              <a:rPr lang="fi-FI" smtClean="0"/>
              <a:t>Had to ask TSTWIN admin to change firewall settings for nc</a:t>
            </a:r>
          </a:p>
          <a:p>
            <a:pPr lvl="1"/>
            <a:r>
              <a:rPr lang="fi-FI" smtClean="0"/>
              <a:t>-l means listen</a:t>
            </a:r>
          </a:p>
          <a:p>
            <a:pPr lvl="1"/>
            <a:r>
              <a:rPr lang="fi-FI" smtClean="0"/>
              <a:t>- u UDP mode</a:t>
            </a:r>
          </a:p>
          <a:p>
            <a:pPr lvl="1"/>
            <a:r>
              <a:rPr lang="fi-FI" smtClean="0"/>
              <a:t>-p xxxx defines the port</a:t>
            </a:r>
          </a:p>
          <a:p>
            <a:endParaRPr lang="fi-FI" smtClean="0"/>
          </a:p>
          <a:p>
            <a:r>
              <a:rPr lang="fi-FI" smtClean="0"/>
              <a:t>Send PC -&gt; FPGA(udp_Receiver_example_dm9000</a:t>
            </a:r>
          </a:p>
          <a:p>
            <a:pPr lvl="1"/>
            <a:r>
              <a:rPr lang="fi-FI" smtClean="0"/>
              <a:t>nc –uvv 10.0.0.10 6000</a:t>
            </a:r>
          </a:p>
          <a:p>
            <a:pPr lvl="1"/>
            <a:r>
              <a:rPr lang="fi-FI" smtClean="0"/>
              <a:t>Led changes state for each packet that is received in FPGA</a:t>
            </a:r>
          </a:p>
          <a:p>
            <a:pPr lvl="1"/>
            <a:r>
              <a:rPr lang="fi-FI" smtClean="0"/>
              <a:t>Each nc call just sends one packet (and </a:t>
            </a:r>
            <a:r>
              <a:rPr lang="fi-FI" smtClean="0"/>
              <a:t>gets </a:t>
            </a:r>
            <a:r>
              <a:rPr lang="fi-FI" smtClean="0"/>
              <a:t>stuck)</a:t>
            </a:r>
          </a:p>
          <a:p>
            <a:pPr lvl="1"/>
            <a:r>
              <a:rPr lang="fi-FI" smtClean="0"/>
              <a:t>Press Ctrl-c and try again. Led should be inverted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netstat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Netstat -s</a:t>
            </a:r>
          </a:p>
          <a:p>
            <a:r>
              <a:rPr lang="fi-FI" smtClean="0"/>
              <a:t>Look </a:t>
            </a:r>
            <a:r>
              <a:rPr lang="fi-FI" smtClean="0"/>
              <a:t>for category ”UDP statistics for ipv4”</a:t>
            </a:r>
          </a:p>
          <a:p>
            <a:r>
              <a:rPr lang="fi-FI" smtClean="0"/>
              <a:t>”Datagrams received” tells the amount of data that PC recevied</a:t>
            </a:r>
          </a:p>
          <a:p>
            <a:pPr lvl="1"/>
            <a:r>
              <a:rPr lang="fi-FI" smtClean="0"/>
              <a:t>Should increase continuously with flood example</a:t>
            </a:r>
          </a:p>
          <a:p>
            <a:pPr lvl="1"/>
            <a:endParaRPr lang="fi-FI" smtClean="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528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Office-teema</vt:lpstr>
      <vt:lpstr>Setting up udp-flood demo</vt:lpstr>
      <vt:lpstr>Phases</vt:lpstr>
      <vt:lpstr>FPGA architecture</vt:lpstr>
      <vt:lpstr>Generated top-level vhdl</vt:lpstr>
      <vt:lpstr>Setup the IP address of PC</vt:lpstr>
      <vt:lpstr>IP address of the DE2 board</vt:lpstr>
      <vt:lpstr>DE2 board</vt:lpstr>
      <vt:lpstr>netcat</vt:lpstr>
      <vt:lpstr>netstat</vt:lpstr>
      <vt:lpstr>Flood + netcat</vt:lpstr>
      <vt:lpstr>Receiver example +Netstat + netcat</vt:lpstr>
      <vt:lpstr>Test program udp_example.cc</vt:lpstr>
      <vt:lpstr>What all_waves.do looks like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udp-flood demo</dc:title>
  <cp:lastModifiedBy>ege</cp:lastModifiedBy>
  <cp:revision>16</cp:revision>
  <dcterms:modified xsi:type="dcterms:W3CDTF">2012-04-05T13:28:05Z</dcterms:modified>
</cp:coreProperties>
</file>