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32" r:id="rId2"/>
    <p:sldId id="337" r:id="rId3"/>
    <p:sldId id="400" r:id="rId4"/>
    <p:sldId id="441" r:id="rId5"/>
    <p:sldId id="442" r:id="rId6"/>
    <p:sldId id="443" r:id="rId7"/>
    <p:sldId id="445" r:id="rId8"/>
    <p:sldId id="419" r:id="rId9"/>
    <p:sldId id="420" r:id="rId10"/>
    <p:sldId id="422" r:id="rId11"/>
    <p:sldId id="423" r:id="rId12"/>
    <p:sldId id="387" r:id="rId13"/>
    <p:sldId id="425" r:id="rId14"/>
    <p:sldId id="426" r:id="rId15"/>
    <p:sldId id="435" r:id="rId16"/>
    <p:sldId id="436" r:id="rId17"/>
    <p:sldId id="390" r:id="rId18"/>
    <p:sldId id="427" r:id="rId19"/>
    <p:sldId id="438" r:id="rId20"/>
    <p:sldId id="439" r:id="rId21"/>
    <p:sldId id="429" r:id="rId22"/>
    <p:sldId id="440" r:id="rId23"/>
    <p:sldId id="397" r:id="rId24"/>
    <p:sldId id="35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213170-102C-4C58-8ACA-4C3451F20541}">
          <p14:sldIdLst>
            <p14:sldId id="332"/>
          </p14:sldIdLst>
        </p14:section>
        <p14:section name="研究背景与研究目标" id="{1B8B38D1-1C19-496E-A3D3-6102990771D9}">
          <p14:sldIdLst>
            <p14:sldId id="337"/>
            <p14:sldId id="400"/>
            <p14:sldId id="441"/>
            <p14:sldId id="442"/>
            <p14:sldId id="443"/>
            <p14:sldId id="445"/>
            <p14:sldId id="419"/>
            <p14:sldId id="420"/>
            <p14:sldId id="422"/>
            <p14:sldId id="423"/>
          </p14:sldIdLst>
        </p14:section>
        <p14:section name="已完成工作" id="{59BADC13-A7BC-422C-9D05-DCF3B8D1F514}">
          <p14:sldIdLst>
            <p14:sldId id="387"/>
            <p14:sldId id="425"/>
            <p14:sldId id="426"/>
            <p14:sldId id="435"/>
            <p14:sldId id="436"/>
          </p14:sldIdLst>
        </p14:section>
        <p14:section name="研究内容与方案" id="{0EA8D1D9-1782-4EC9-979E-8D1BB43B996F}">
          <p14:sldIdLst>
            <p14:sldId id="390"/>
            <p14:sldId id="427"/>
            <p14:sldId id="438"/>
            <p14:sldId id="439"/>
          </p14:sldIdLst>
        </p14:section>
        <p14:section name="下一阶段工作计划" id="{07E17895-F561-4CEC-AC63-1B10478870D1}">
          <p14:sldIdLst>
            <p14:sldId id="429"/>
            <p14:sldId id="440"/>
            <p14:sldId id="397"/>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7463" autoAdjust="0"/>
  </p:normalViewPr>
  <p:slideViewPr>
    <p:cSldViewPr snapToGrid="0">
      <p:cViewPr varScale="1">
        <p:scale>
          <a:sx n="88" d="100"/>
          <a:sy n="88" d="100"/>
        </p:scale>
        <p:origin x="155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400" dirty="0"/>
              <a:t>2012-2016</a:t>
            </a:r>
            <a:r>
              <a:rPr lang="zh-CN" altLang="en-US" sz="1400" dirty="0"/>
              <a:t>年木马和僵尸网络控制端数量对比（来源：</a:t>
            </a:r>
            <a:r>
              <a:rPr lang="en-US" altLang="zh-CN" sz="1400" dirty="0"/>
              <a:t>CNCERT/CC</a:t>
            </a:r>
            <a:r>
              <a:rPr lang="zh-CN" altLang="en-US" sz="1400" dirty="0"/>
              <a:t>）</a:t>
            </a:r>
            <a:endParaRPr lang="en-US" altLang="zh-CN" sz="1400" dirty="0"/>
          </a:p>
        </c:rich>
      </c:tx>
      <c:layout>
        <c:manualLayout>
          <c:xMode val="edge"/>
          <c:yMode val="edge"/>
          <c:x val="0.13522012578616352"/>
          <c:y val="3.92541667113127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2012年</c:v>
                </c:pt>
                <c:pt idx="1">
                  <c:v>2013年</c:v>
                </c:pt>
                <c:pt idx="2">
                  <c:v>2014年</c:v>
                </c:pt>
                <c:pt idx="3">
                  <c:v>2015年</c:v>
                </c:pt>
                <c:pt idx="4">
                  <c:v>2016年</c:v>
                </c:pt>
              </c:strCache>
            </c:strRef>
          </c:cat>
          <c:val>
            <c:numRef>
              <c:f>Sheet1!$B$2:$B$6</c:f>
              <c:numCache>
                <c:formatCode>General</c:formatCode>
                <c:ptCount val="5"/>
                <c:pt idx="0">
                  <c:v>360263</c:v>
                </c:pt>
                <c:pt idx="1">
                  <c:v>189369</c:v>
                </c:pt>
                <c:pt idx="2">
                  <c:v>104230</c:v>
                </c:pt>
                <c:pt idx="3">
                  <c:v>105056</c:v>
                </c:pt>
                <c:pt idx="4">
                  <c:v>96670</c:v>
                </c:pt>
              </c:numCache>
            </c:numRef>
          </c:val>
          <c:smooth val="1"/>
          <c:extLst>
            <c:ext xmlns:c16="http://schemas.microsoft.com/office/drawing/2014/chart" uri="{C3380CC4-5D6E-409C-BE32-E72D297353CC}">
              <c16:uniqueId val="{00000000-7138-483D-8B52-3D39F8538E3D}"/>
            </c:ext>
          </c:extLst>
        </c:ser>
        <c:dLbls>
          <c:dLblPos val="ctr"/>
          <c:showLegendKey val="0"/>
          <c:showVal val="1"/>
          <c:showCatName val="0"/>
          <c:showSerName val="0"/>
          <c:showPercent val="0"/>
          <c:showBubbleSize val="0"/>
        </c:dLbls>
        <c:smooth val="0"/>
        <c:axId val="853314968"/>
        <c:axId val="853309064"/>
      </c:lineChart>
      <c:catAx>
        <c:axId val="853314968"/>
        <c:scaling>
          <c:orientation val="minMax"/>
        </c:scaling>
        <c:delete val="0"/>
        <c:axPos val="b"/>
        <c:numFmt formatCode="General" sourceLinked="1"/>
        <c:majorTickMark val="none"/>
        <c:minorTickMark val="none"/>
        <c:tickLblPos val="nextTo"/>
        <c:spPr>
          <a:solidFill>
            <a:schemeClr val="bg1">
              <a:alpha val="98000"/>
            </a:schemeClr>
          </a:solid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09064"/>
        <c:crosses val="autoZero"/>
        <c:auto val="1"/>
        <c:lblAlgn val="ctr"/>
        <c:lblOffset val="100"/>
        <c:noMultiLvlLbl val="0"/>
      </c:catAx>
      <c:valAx>
        <c:axId val="8533090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14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2016</a:t>
            </a:r>
            <a:r>
              <a:rPr lang="zh-CN" altLang="en-US" sz="1400" dirty="0"/>
              <a:t>年僵尸网络规模分布（来源：</a:t>
            </a:r>
            <a:r>
              <a:rPr lang="en-US" altLang="zh-CN" sz="1400" dirty="0"/>
              <a:t>CNCERT/CC</a:t>
            </a:r>
            <a:r>
              <a:rPr lang="zh-CN" altLang="en-US" sz="1400" dirty="0"/>
              <a:t>）</a:t>
            </a:r>
            <a:endParaRPr lang="en-US" altLang="zh-CN"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100~1000</c:v>
                </c:pt>
                <c:pt idx="1">
                  <c:v>100-5000</c:v>
                </c:pt>
                <c:pt idx="2">
                  <c:v>500-20000</c:v>
                </c:pt>
                <c:pt idx="3">
                  <c:v>2万-5万</c:v>
                </c:pt>
                <c:pt idx="4">
                  <c:v>5万-10万</c:v>
                </c:pt>
                <c:pt idx="5">
                  <c:v>&gt;10万</c:v>
                </c:pt>
              </c:strCache>
            </c:strRef>
          </c:cat>
          <c:val>
            <c:numRef>
              <c:f>Sheet1!$B$2:$B$7</c:f>
              <c:numCache>
                <c:formatCode>General</c:formatCode>
                <c:ptCount val="6"/>
                <c:pt idx="0">
                  <c:v>3578</c:v>
                </c:pt>
                <c:pt idx="1">
                  <c:v>865</c:v>
                </c:pt>
                <c:pt idx="2">
                  <c:v>279</c:v>
                </c:pt>
                <c:pt idx="3">
                  <c:v>90</c:v>
                </c:pt>
                <c:pt idx="4">
                  <c:v>32</c:v>
                </c:pt>
                <c:pt idx="5">
                  <c:v>52</c:v>
                </c:pt>
              </c:numCache>
            </c:numRef>
          </c:val>
          <c:extLst>
            <c:ext xmlns:c16="http://schemas.microsoft.com/office/drawing/2014/chart" uri="{C3380CC4-5D6E-409C-BE32-E72D297353CC}">
              <c16:uniqueId val="{00000000-3F2B-4A14-8841-E8D3BDD838CA}"/>
            </c:ext>
          </c:extLst>
        </c:ser>
        <c:dLbls>
          <c:showLegendKey val="0"/>
          <c:showVal val="1"/>
          <c:showCatName val="0"/>
          <c:showSerName val="0"/>
          <c:showPercent val="0"/>
          <c:showBubbleSize val="0"/>
        </c:dLbls>
        <c:gapWidth val="150"/>
        <c:overlap val="-25"/>
        <c:axId val="858546416"/>
        <c:axId val="858548712"/>
      </c:barChart>
      <c:catAx>
        <c:axId val="85854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8712"/>
        <c:crosses val="autoZero"/>
        <c:auto val="1"/>
        <c:lblAlgn val="ctr"/>
        <c:lblOffset val="100"/>
        <c:noMultiLvlLbl val="0"/>
      </c:catAx>
      <c:valAx>
        <c:axId val="8585487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A6BE5-6EB8-4718-9B0A-342CF9E78A9B}" type="datetimeFigureOut">
              <a:rPr lang="zh-CN" altLang="en-US" smtClean="0"/>
              <a:pPr/>
              <a:t>2018/3/3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19BB-0E7F-4D11-BF8B-A34E0B99FA45}" type="slidenum">
              <a:rPr lang="zh-CN" altLang="en-US" smtClean="0"/>
              <a:pPr/>
              <a:t>‹#›</a:t>
            </a:fld>
            <a:endParaRPr lang="zh-CN" altLang="en-US"/>
          </a:p>
        </p:txBody>
      </p:sp>
    </p:spTree>
    <p:extLst>
      <p:ext uri="{BB962C8B-B14F-4D97-AF65-F5344CB8AC3E}">
        <p14:creationId xmlns:p14="http://schemas.microsoft.com/office/powerpoint/2010/main" val="31568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各位老师你们好，我是兰雨晴老师的学生王文博，我的题目名称是恶意域名检测技术研究</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a:t>
            </a:fld>
            <a:endParaRPr lang="zh-CN" altLang="en-US"/>
          </a:p>
        </p:txBody>
      </p:sp>
    </p:spTree>
    <p:extLst>
      <p:ext uri="{BB962C8B-B14F-4D97-AF65-F5344CB8AC3E}">
        <p14:creationId xmlns:p14="http://schemas.microsoft.com/office/powerpoint/2010/main" val="22112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这一页是主要对抗系统的建设，所使用方法就是之前提到的信誉系统、机器学习和逆向工程</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10</a:t>
            </a:fld>
            <a:endParaRPr lang="zh-CN" altLang="en-US"/>
          </a:p>
        </p:txBody>
      </p:sp>
    </p:spTree>
    <p:extLst>
      <p:ext uri="{BB962C8B-B14F-4D97-AF65-F5344CB8AC3E}">
        <p14:creationId xmlns:p14="http://schemas.microsoft.com/office/powerpoint/2010/main" val="356699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11</a:t>
            </a:fld>
            <a:endParaRPr lang="zh-CN" altLang="en-US"/>
          </a:p>
        </p:txBody>
      </p:sp>
    </p:spTree>
    <p:extLst>
      <p:ext uri="{BB962C8B-B14F-4D97-AF65-F5344CB8AC3E}">
        <p14:creationId xmlns:p14="http://schemas.microsoft.com/office/powerpoint/2010/main" val="247020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然后是第二部分，国内外研究现状</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12</a:t>
            </a:fld>
            <a:endParaRPr lang="zh-CN" altLang="en-US"/>
          </a:p>
        </p:txBody>
      </p:sp>
    </p:spTree>
    <p:extLst>
      <p:ext uri="{BB962C8B-B14F-4D97-AF65-F5344CB8AC3E}">
        <p14:creationId xmlns:p14="http://schemas.microsoft.com/office/powerpoint/2010/main" val="2287877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13</a:t>
            </a:fld>
            <a:endParaRPr lang="zh-CN" altLang="en-US"/>
          </a:p>
        </p:txBody>
      </p:sp>
    </p:spTree>
    <p:extLst>
      <p:ext uri="{BB962C8B-B14F-4D97-AF65-F5344CB8AC3E}">
        <p14:creationId xmlns:p14="http://schemas.microsoft.com/office/powerpoint/2010/main" val="318518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14</a:t>
            </a:fld>
            <a:endParaRPr lang="zh-CN" altLang="en-US"/>
          </a:p>
        </p:txBody>
      </p:sp>
    </p:spTree>
    <p:extLst>
      <p:ext uri="{BB962C8B-B14F-4D97-AF65-F5344CB8AC3E}">
        <p14:creationId xmlns:p14="http://schemas.microsoft.com/office/powerpoint/2010/main" val="832322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第三部分是研究内容与方案</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17</a:t>
            </a:fld>
            <a:endParaRPr lang="zh-CN" altLang="en-US"/>
          </a:p>
        </p:txBody>
      </p:sp>
    </p:spTree>
    <p:extLst>
      <p:ext uri="{BB962C8B-B14F-4D97-AF65-F5344CB8AC3E}">
        <p14:creationId xmlns:p14="http://schemas.microsoft.com/office/powerpoint/2010/main" val="2565705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18</a:t>
            </a:fld>
            <a:endParaRPr lang="zh-CN" altLang="en-US"/>
          </a:p>
        </p:txBody>
      </p:sp>
    </p:spTree>
    <p:extLst>
      <p:ext uri="{BB962C8B-B14F-4D97-AF65-F5344CB8AC3E}">
        <p14:creationId xmlns:p14="http://schemas.microsoft.com/office/powerpoint/2010/main" val="3834493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针对之前提出的三个问题，制订了以下三个研究内容</a:t>
            </a:r>
            <a:endParaRPr lang="en-US" altLang="zh-CN"/>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19</a:t>
            </a:fld>
            <a:endParaRPr lang="zh-CN" altLang="en-US"/>
          </a:p>
        </p:txBody>
      </p:sp>
    </p:spTree>
    <p:extLst>
      <p:ext uri="{BB962C8B-B14F-4D97-AF65-F5344CB8AC3E}">
        <p14:creationId xmlns:p14="http://schemas.microsoft.com/office/powerpoint/2010/main" val="191924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针对之前提出的三个问题，制订了以下三个研究内容</a:t>
            </a:r>
            <a:endParaRPr lang="en-US" altLang="zh-CN"/>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20</a:t>
            </a:fld>
            <a:endParaRPr lang="zh-CN" altLang="en-US"/>
          </a:p>
        </p:txBody>
      </p:sp>
    </p:spTree>
    <p:extLst>
      <p:ext uri="{BB962C8B-B14F-4D97-AF65-F5344CB8AC3E}">
        <p14:creationId xmlns:p14="http://schemas.microsoft.com/office/powerpoint/2010/main" val="3195538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最后一部分是</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21</a:t>
            </a:fld>
            <a:endParaRPr lang="zh-CN" altLang="en-US"/>
          </a:p>
        </p:txBody>
      </p:sp>
    </p:spTree>
    <p:extLst>
      <p:ext uri="{BB962C8B-B14F-4D97-AF65-F5344CB8AC3E}">
        <p14:creationId xmlns:p14="http://schemas.microsoft.com/office/powerpoint/2010/main" val="365450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a:t>
            </a:fld>
            <a:endParaRPr lang="zh-CN" altLang="en-US"/>
          </a:p>
        </p:txBody>
      </p:sp>
    </p:spTree>
    <p:extLst>
      <p:ext uri="{BB962C8B-B14F-4D97-AF65-F5344CB8AC3E}">
        <p14:creationId xmlns:p14="http://schemas.microsoft.com/office/powerpoint/2010/main" val="3161193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24</a:t>
            </a:fld>
            <a:endParaRPr lang="zh-CN" altLang="en-US"/>
          </a:p>
        </p:txBody>
      </p:sp>
    </p:spTree>
    <p:extLst>
      <p:ext uri="{BB962C8B-B14F-4D97-AF65-F5344CB8AC3E}">
        <p14:creationId xmlns:p14="http://schemas.microsoft.com/office/powerpoint/2010/main" val="172673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首先，什么是恶意域名，</a:t>
            </a:r>
          </a:p>
          <a:p>
            <a:r>
              <a:rPr lang="zh-CN" altLang="zh-CN" sz="1200" kern="1200">
                <a:solidFill>
                  <a:schemeClr val="tx1"/>
                </a:solidFill>
                <a:effectLst/>
                <a:latin typeface="+mn-lt"/>
                <a:ea typeface="+mn-ea"/>
                <a:cs typeface="+mn-cs"/>
              </a:rPr>
              <a:t>百度百科上查到的是。。。。这个解释很不全面，例如僵尸网络控制服务器的域名就不在此范畴之内</a:t>
            </a:r>
          </a:p>
          <a:p>
            <a:r>
              <a:rPr lang="zh-CN" altLang="zh-CN" sz="1200" kern="1200">
                <a:solidFill>
                  <a:schemeClr val="tx1"/>
                </a:solidFill>
                <a:effectLst/>
                <a:latin typeface="+mn-lt"/>
                <a:ea typeface="+mn-ea"/>
                <a:cs typeface="+mn-cs"/>
              </a:rPr>
              <a:t>加州大学圣巴巴拉分校的</a:t>
            </a:r>
            <a:r>
              <a:rPr lang="en-US" altLang="zh-CN" sz="1200" kern="1200">
                <a:solidFill>
                  <a:schemeClr val="tx1"/>
                </a:solidFill>
                <a:effectLst/>
                <a:latin typeface="+mn-lt"/>
                <a:ea typeface="+mn-ea"/>
                <a:cs typeface="+mn-cs"/>
              </a:rPr>
              <a:t>Bilge</a:t>
            </a:r>
            <a:r>
              <a:rPr lang="zh-CN" altLang="zh-CN" sz="1200" kern="1200">
                <a:solidFill>
                  <a:schemeClr val="tx1"/>
                </a:solidFill>
                <a:effectLst/>
                <a:latin typeface="+mn-lt"/>
                <a:ea typeface="+mn-ea"/>
                <a:cs typeface="+mn-cs"/>
              </a:rPr>
              <a:t>给出的解释是。。。这个范围又太大了，受害主机域名或者很久之前被恶意使用过的域名也包含了进去</a:t>
            </a:r>
          </a:p>
          <a:p>
            <a:r>
              <a:rPr lang="zh-CN" altLang="zh-CN" sz="1200" kern="1200">
                <a:solidFill>
                  <a:schemeClr val="tx1"/>
                </a:solidFill>
                <a:effectLst/>
                <a:latin typeface="+mn-lt"/>
                <a:ea typeface="+mn-ea"/>
                <a:cs typeface="+mn-cs"/>
              </a:rPr>
              <a:t>因此我这里定义恶意域名为</a:t>
            </a:r>
          </a:p>
          <a:p>
            <a:r>
              <a:rPr lang="zh-CN" altLang="zh-CN" sz="1200" kern="1200">
                <a:solidFill>
                  <a:schemeClr val="tx1"/>
                </a:solidFill>
                <a:effectLst/>
                <a:latin typeface="+mn-lt"/>
                <a:ea typeface="+mn-ea"/>
                <a:cs typeface="+mn-cs"/>
              </a:rPr>
              <a:t>接下来我将从攻击和对抗两个方面来细致说明我为什么要做这个题目</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a:t>
            </a:fld>
            <a:endParaRPr lang="zh-CN" altLang="en-US"/>
          </a:p>
        </p:txBody>
      </p:sp>
    </p:spTree>
    <p:extLst>
      <p:ext uri="{BB962C8B-B14F-4D97-AF65-F5344CB8AC3E}">
        <p14:creationId xmlns:p14="http://schemas.microsoft.com/office/powerpoint/2010/main" val="293971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2016</a:t>
            </a:r>
            <a:r>
              <a:rPr lang="zh-CN" altLang="en-US" sz="1200" kern="1200" dirty="0">
                <a:solidFill>
                  <a:schemeClr val="tx1"/>
                </a:solidFill>
                <a:effectLst/>
                <a:latin typeface="+mn-lt"/>
                <a:ea typeface="+mn-ea"/>
                <a:cs typeface="+mn-cs"/>
              </a:rPr>
              <a:t>年中国国互联网网络安全报告</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a:t>
            </a:fld>
            <a:endParaRPr lang="zh-CN" altLang="en-US"/>
          </a:p>
        </p:txBody>
      </p:sp>
    </p:spTree>
    <p:extLst>
      <p:ext uri="{BB962C8B-B14F-4D97-AF65-F5344CB8AC3E}">
        <p14:creationId xmlns:p14="http://schemas.microsoft.com/office/powerpoint/2010/main" val="32882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5</a:t>
            </a:fld>
            <a:endParaRPr lang="zh-CN" altLang="en-US"/>
          </a:p>
        </p:txBody>
      </p:sp>
    </p:spTree>
    <p:extLst>
      <p:ext uri="{BB962C8B-B14F-4D97-AF65-F5344CB8AC3E}">
        <p14:creationId xmlns:p14="http://schemas.microsoft.com/office/powerpoint/2010/main" val="59118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6</a:t>
            </a:fld>
            <a:endParaRPr lang="zh-CN" altLang="en-US"/>
          </a:p>
        </p:txBody>
      </p:sp>
    </p:spTree>
    <p:extLst>
      <p:ext uri="{BB962C8B-B14F-4D97-AF65-F5344CB8AC3E}">
        <p14:creationId xmlns:p14="http://schemas.microsoft.com/office/powerpoint/2010/main" val="293037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7</a:t>
            </a:fld>
            <a:endParaRPr lang="zh-CN" altLang="en-US"/>
          </a:p>
        </p:txBody>
      </p:sp>
    </p:spTree>
    <p:extLst>
      <p:ext uri="{BB962C8B-B14F-4D97-AF65-F5344CB8AC3E}">
        <p14:creationId xmlns:p14="http://schemas.microsoft.com/office/powerpoint/2010/main" val="689243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8</a:t>
            </a:fld>
            <a:endParaRPr lang="zh-CN" altLang="en-US"/>
          </a:p>
        </p:txBody>
      </p:sp>
    </p:spTree>
    <p:extLst>
      <p:ext uri="{BB962C8B-B14F-4D97-AF65-F5344CB8AC3E}">
        <p14:creationId xmlns:p14="http://schemas.microsoft.com/office/powerpoint/2010/main" val="327812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9</a:t>
            </a:fld>
            <a:endParaRPr lang="zh-CN" altLang="en-US"/>
          </a:p>
        </p:txBody>
      </p:sp>
    </p:spTree>
    <p:extLst>
      <p:ext uri="{BB962C8B-B14F-4D97-AF65-F5344CB8AC3E}">
        <p14:creationId xmlns:p14="http://schemas.microsoft.com/office/powerpoint/2010/main" val="1098262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恶意域名检测技术研究">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2"/>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sz="1350"/>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7"/>
            <a:ext cx="7772400" cy="1470025"/>
          </a:xfrm>
        </p:spPr>
        <p:txBody>
          <a:bodyPr/>
          <a:lstStyle>
            <a:lvl1pPr>
              <a:defRPr/>
            </a:lvl1pPr>
          </a:lstStyle>
          <a:p>
            <a:r>
              <a:rPr lang="en-US" altLang="zh-CN"/>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050">
                <a:latin typeface="Arial Unicode MS" pitchFamily="34" charset="-122"/>
                <a:ea typeface="Arial Unicode MS" pitchFamily="34" charset="-122"/>
                <a:cs typeface="Arial Unicode MS" pitchFamily="34" charset="-122"/>
              </a:defRPr>
            </a:lvl1pPr>
          </a:lstStyle>
          <a:p>
            <a:fld id="{ACA92469-8C65-4745-A1D0-BAEE0BB91B04}" type="datetimeFigureOut">
              <a:rPr lang="zh-CN" altLang="en-US" smtClean="0"/>
              <a:pPr/>
              <a:t>2018/3/3</a:t>
            </a:fld>
            <a:endParaRPr lang="zh-CN" altLang="en-US"/>
          </a:p>
        </p:txBody>
      </p:sp>
      <p:sp>
        <p:nvSpPr>
          <p:cNvPr id="257030" name="Rectangle 6"/>
          <p:cNvSpPr>
            <a:spLocks noGrp="1" noChangeArrowheads="1"/>
          </p:cNvSpPr>
          <p:nvPr>
            <p:ph type="ftr" sz="quarter" idx="3"/>
          </p:nvPr>
        </p:nvSpPr>
        <p:spPr>
          <a:xfrm>
            <a:off x="2397126" y="6597650"/>
            <a:ext cx="5054600" cy="287338"/>
          </a:xfrm>
        </p:spPr>
        <p:txBody>
          <a:bodyPr/>
          <a:lstStyle>
            <a:lvl1pPr algn="l">
              <a:defRPr sz="1050"/>
            </a:lvl1pPr>
          </a:lstStyle>
          <a:p>
            <a:endParaRPr lang="zh-CN" altLang="en-US"/>
          </a:p>
        </p:txBody>
      </p:sp>
      <p:sp>
        <p:nvSpPr>
          <p:cNvPr id="257031" name="Rectangle 7"/>
          <p:cNvSpPr>
            <a:spLocks noGrp="1" noChangeArrowheads="1"/>
          </p:cNvSpPr>
          <p:nvPr>
            <p:ph type="sldNum" sz="quarter" idx="4"/>
          </p:nvPr>
        </p:nvSpPr>
        <p:spPr>
          <a:xfrm>
            <a:off x="7524751" y="6616700"/>
            <a:ext cx="1439863" cy="241300"/>
          </a:xfrm>
        </p:spPr>
        <p:txBody>
          <a:bodyPr/>
          <a:lstStyle>
            <a:lvl1pPr>
              <a:defRPr sz="1050"/>
            </a:lvl1pPr>
          </a:lstStyle>
          <a:p>
            <a:fld id="{DA558613-7A35-45CB-9DAF-4CAE3493A2B2}" type="slidenum">
              <a:rPr lang="zh-CN" altLang="en-US" smtClean="0"/>
              <a:pPr/>
              <a:t>‹#›</a:t>
            </a:fld>
            <a:endParaRPr lang="zh-CN" altLang="en-US"/>
          </a:p>
        </p:txBody>
      </p:sp>
      <p:sp>
        <p:nvSpPr>
          <p:cNvPr id="257035" name="Rectangle 11"/>
          <p:cNvSpPr>
            <a:spLocks noChangeArrowheads="1"/>
          </p:cNvSpPr>
          <p:nvPr/>
        </p:nvSpPr>
        <p:spPr bwMode="auto">
          <a:xfrm>
            <a:off x="1547813" y="4221165"/>
            <a:ext cx="6011862" cy="719137"/>
          </a:xfrm>
          <a:prstGeom prst="rect">
            <a:avLst/>
          </a:prstGeom>
          <a:noFill/>
          <a:ln w="9525">
            <a:noFill/>
            <a:miter lim="800000"/>
            <a:headEnd/>
            <a:tailEnd/>
          </a:ln>
          <a:effectLst/>
        </p:spPr>
        <p:txBody>
          <a:bodyPr wrap="none" anchor="ctr"/>
          <a:lstStyle/>
          <a:p>
            <a:pPr algn="r">
              <a:spcBef>
                <a:spcPct val="0"/>
              </a:spcBef>
            </a:pPr>
            <a:endParaRPr lang="zh-CN" altLang="zh-CN" sz="15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0947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13380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3846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ACA92469-8C65-4745-A1D0-BAEE0BB91B04}" type="datetimeFigureOut">
              <a:rPr lang="zh-CN" altLang="en-US" smtClean="0"/>
              <a:pPr/>
              <a:t>2018/3/3</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4" y="6642100"/>
            <a:ext cx="1150937" cy="215900"/>
          </a:xfrm>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0042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dirty="0"/>
          </a:p>
        </p:txBody>
      </p:sp>
      <p:sp>
        <p:nvSpPr>
          <p:cNvPr id="3" name="Content Placeholder 2"/>
          <p:cNvSpPr>
            <a:spLocks noGrp="1"/>
          </p:cNvSpPr>
          <p:nvPr>
            <p:ph idx="1"/>
          </p:nvPr>
        </p:nvSpPr>
        <p:spPr/>
        <p:txBody>
          <a:bodyPr/>
          <a:lstStyle>
            <a:lvl1pPr>
              <a:defRPr sz="1800">
                <a:latin typeface="Calibri" pitchFamily="34" charset="0"/>
                <a:cs typeface="Calibri" pitchFamily="34" charset="0"/>
              </a:defRPr>
            </a:lvl1pPr>
            <a:lvl2pPr>
              <a:defRPr sz="1500">
                <a:solidFill>
                  <a:srgbClr val="0000CC"/>
                </a:solidFill>
                <a:latin typeface="Calibri" pitchFamily="34" charset="0"/>
                <a:ea typeface="楷体" pitchFamily="49" charset="-122"/>
                <a:cs typeface="Calibri" pitchFamily="34" charset="0"/>
              </a:defRPr>
            </a:lvl2pPr>
            <a:lvl3pPr>
              <a:defRPr sz="1200">
                <a:latin typeface="Calibri" pitchFamily="34" charset="0"/>
                <a:cs typeface="Calibri" pitchFamily="34" charset="0"/>
              </a:defRPr>
            </a:lvl3pPr>
            <a:lvl4pPr>
              <a:defRPr sz="900">
                <a:latin typeface="Calibri" pitchFamily="34" charset="0"/>
                <a:cs typeface="Calibri" pitchFamily="34" charset="0"/>
              </a:defRPr>
            </a:lvl4pPr>
            <a:lvl5pPr>
              <a:defRPr sz="600">
                <a:latin typeface="Calibri" pitchFamily="34" charset="0"/>
                <a:cs typeface="Calibr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5205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2246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55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0864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71731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3058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0366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8449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4"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第四级</a:t>
            </a:r>
          </a:p>
          <a:p>
            <a:pPr lvl="2"/>
            <a:r>
              <a:rPr lang="zh-CN" altLang="en-US" dirty="0"/>
              <a:t>第三级</a:t>
            </a:r>
          </a:p>
          <a:p>
            <a:pPr lvl="3"/>
            <a:r>
              <a:rPr lang="zh-CN" altLang="en-US" dirty="0"/>
              <a:t>第四级</a:t>
            </a:r>
          </a:p>
          <a:p>
            <a:pPr lvl="4"/>
            <a:r>
              <a:rPr lang="zh-CN" altLang="en-US" dirty="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900">
                <a:solidFill>
                  <a:schemeClr val="bg1"/>
                </a:solidFill>
              </a:defRPr>
            </a:lvl1pPr>
          </a:lstStyle>
          <a:p>
            <a:fld id="{ACA92469-8C65-4745-A1D0-BAEE0BB91B04}" type="datetimeFigureOut">
              <a:rPr lang="zh-CN" altLang="en-US" smtClean="0"/>
              <a:pPr/>
              <a:t>2018/3/3</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4"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b="1">
                <a:solidFill>
                  <a:schemeClr val="bg1"/>
                </a:solidFill>
              </a:defRPr>
            </a:lvl1pPr>
          </a:lstStyle>
          <a:p>
            <a:fld id="{DA558613-7A35-45CB-9DAF-4CAE3493A2B2}" type="slidenum">
              <a:rPr lang="zh-CN" altLang="en-US" smtClean="0"/>
              <a:pPr/>
              <a:t>‹#›</a:t>
            </a:fld>
            <a:endParaRPr lang="zh-CN" altLang="en-US"/>
          </a:p>
        </p:txBody>
      </p:sp>
      <p:pic>
        <p:nvPicPr>
          <p:cNvPr id="256049" name="Picture 49" descr="low-line"/>
          <p:cNvPicPr>
            <a:picLocks noChangeAspect="1" noChangeArrowheads="1"/>
          </p:cNvPicPr>
          <p:nvPr/>
        </p:nvPicPr>
        <p:blipFill>
          <a:blip r:embed="rId14" cstate="print"/>
          <a:srcRect/>
          <a:stretch>
            <a:fillRect/>
          </a:stretch>
        </p:blipFill>
        <p:spPr bwMode="auto">
          <a:xfrm>
            <a:off x="0" y="549277"/>
            <a:ext cx="9144000" cy="73025"/>
          </a:xfrm>
          <a:prstGeom prst="rect">
            <a:avLst/>
          </a:prstGeom>
          <a:noFill/>
        </p:spPr>
      </p:pic>
      <p:pic>
        <p:nvPicPr>
          <p:cNvPr id="256039" name="Picture 39" descr="Snap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532242" y="22225"/>
            <a:ext cx="576263" cy="527050"/>
          </a:xfrm>
          <a:prstGeom prst="rect">
            <a:avLst/>
          </a:prstGeom>
          <a:noFill/>
        </p:spPr>
      </p:pic>
      <p:pic>
        <p:nvPicPr>
          <p:cNvPr id="12" name="Picture 16" descr="buaa_1"/>
          <p:cNvPicPr>
            <a:picLocks noChangeAspect="1" noChangeArrowheads="1"/>
          </p:cNvPicPr>
          <p:nvPr/>
        </p:nvPicPr>
        <p:blipFill>
          <a:blip r:embed="rId16"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4062159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300" b="1">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Arial" pitchFamily="34" charset="0"/>
          <a:ea typeface="黑体" pitchFamily="2" charset="-122"/>
        </a:defRPr>
      </a:lvl2pPr>
      <a:lvl3pPr algn="ctr" rtl="0" eaLnBrk="1" fontAlgn="base" hangingPunct="1">
        <a:spcBef>
          <a:spcPct val="0"/>
        </a:spcBef>
        <a:spcAft>
          <a:spcPct val="0"/>
        </a:spcAft>
        <a:defRPr sz="3300" b="1">
          <a:solidFill>
            <a:schemeClr val="tx2"/>
          </a:solidFill>
          <a:latin typeface="Arial" pitchFamily="34" charset="0"/>
          <a:ea typeface="黑体" pitchFamily="2" charset="-122"/>
        </a:defRPr>
      </a:lvl3pPr>
      <a:lvl4pPr algn="ctr" rtl="0" eaLnBrk="1" fontAlgn="base" hangingPunct="1">
        <a:spcBef>
          <a:spcPct val="0"/>
        </a:spcBef>
        <a:spcAft>
          <a:spcPct val="0"/>
        </a:spcAft>
        <a:defRPr sz="3300" b="1">
          <a:solidFill>
            <a:schemeClr val="tx2"/>
          </a:solidFill>
          <a:latin typeface="Arial" pitchFamily="34" charset="0"/>
          <a:ea typeface="黑体" pitchFamily="2" charset="-122"/>
        </a:defRPr>
      </a:lvl4pPr>
      <a:lvl5pPr algn="ctr" rtl="0" eaLnBrk="1" fontAlgn="base" hangingPunct="1">
        <a:spcBef>
          <a:spcPct val="0"/>
        </a:spcBef>
        <a:spcAft>
          <a:spcPct val="0"/>
        </a:spcAft>
        <a:defRPr sz="3300" b="1">
          <a:solidFill>
            <a:schemeClr val="tx2"/>
          </a:solidFill>
          <a:latin typeface="Arial" pitchFamily="34" charset="0"/>
          <a:ea typeface="黑体" pitchFamily="2" charset="-122"/>
        </a:defRPr>
      </a:lvl5pPr>
      <a:lvl6pPr marL="342900" algn="ctr" rtl="0" eaLnBrk="1" fontAlgn="base" hangingPunct="1">
        <a:spcBef>
          <a:spcPct val="0"/>
        </a:spcBef>
        <a:spcAft>
          <a:spcPct val="0"/>
        </a:spcAft>
        <a:defRPr sz="3300" b="1">
          <a:solidFill>
            <a:schemeClr val="tx2"/>
          </a:solidFill>
          <a:latin typeface="Arial" pitchFamily="34" charset="0"/>
          <a:ea typeface="黑体" pitchFamily="2" charset="-122"/>
        </a:defRPr>
      </a:lvl6pPr>
      <a:lvl7pPr marL="685800" algn="ctr" rtl="0" eaLnBrk="1" fontAlgn="base" hangingPunct="1">
        <a:spcBef>
          <a:spcPct val="0"/>
        </a:spcBef>
        <a:spcAft>
          <a:spcPct val="0"/>
        </a:spcAft>
        <a:defRPr sz="3300" b="1">
          <a:solidFill>
            <a:schemeClr val="tx2"/>
          </a:solidFill>
          <a:latin typeface="Arial" pitchFamily="34" charset="0"/>
          <a:ea typeface="黑体" pitchFamily="2" charset="-122"/>
        </a:defRPr>
      </a:lvl7pPr>
      <a:lvl8pPr marL="1028700" algn="ctr" rtl="0" eaLnBrk="1" fontAlgn="base" hangingPunct="1">
        <a:spcBef>
          <a:spcPct val="0"/>
        </a:spcBef>
        <a:spcAft>
          <a:spcPct val="0"/>
        </a:spcAft>
        <a:defRPr sz="3300" b="1">
          <a:solidFill>
            <a:schemeClr val="tx2"/>
          </a:solidFill>
          <a:latin typeface="Arial" pitchFamily="34" charset="0"/>
          <a:ea typeface="黑体" pitchFamily="2" charset="-122"/>
        </a:defRPr>
      </a:lvl8pPr>
      <a:lvl9pPr marL="1371600" algn="ctr" rtl="0" eaLnBrk="1" fontAlgn="base" hangingPunct="1">
        <a:spcBef>
          <a:spcPct val="0"/>
        </a:spcBef>
        <a:spcAft>
          <a:spcPct val="0"/>
        </a:spcAft>
        <a:defRPr sz="3300" b="1">
          <a:solidFill>
            <a:schemeClr val="tx2"/>
          </a:solidFill>
          <a:latin typeface="Arial" pitchFamily="34" charset="0"/>
          <a:ea typeface="黑体" pitchFamily="2" charset="-122"/>
        </a:defRPr>
      </a:lvl9pPr>
    </p:titleStyle>
    <p:bodyStyle>
      <a:lvl1pPr marL="257175" indent="-257175" algn="l" rtl="0" eaLnBrk="1" fontAlgn="base" hangingPunct="1">
        <a:spcBef>
          <a:spcPct val="20000"/>
        </a:spcBef>
        <a:spcAft>
          <a:spcPct val="0"/>
        </a:spcAft>
        <a:buFont typeface="Wingdings" pitchFamily="2" charset="2"/>
        <a:buBlip>
          <a:blip r:embed="rId17"/>
        </a:buBlip>
        <a:defRPr sz="1800">
          <a:solidFill>
            <a:schemeClr val="tx1"/>
          </a:solidFill>
          <a:latin typeface="+mn-lt"/>
          <a:ea typeface="+mn-ea"/>
          <a:cs typeface="+mn-cs"/>
        </a:defRPr>
      </a:lvl1pPr>
      <a:lvl2pPr marL="557213" indent="-214313" algn="l" rtl="0" eaLnBrk="1" fontAlgn="base" hangingPunct="1">
        <a:spcBef>
          <a:spcPct val="20000"/>
        </a:spcBef>
        <a:spcAft>
          <a:spcPct val="0"/>
        </a:spcAft>
        <a:buBlip>
          <a:blip r:embed="rId18"/>
        </a:buBlip>
        <a:defRPr sz="1500">
          <a:solidFill>
            <a:schemeClr val="tx1"/>
          </a:solidFill>
          <a:latin typeface="+mn-lt"/>
          <a:ea typeface="+mn-ea"/>
        </a:defRPr>
      </a:lvl2pPr>
      <a:lvl3pPr marL="857250" indent="-171450" algn="l" rtl="0" eaLnBrk="1" fontAlgn="base" hangingPunct="1">
        <a:spcBef>
          <a:spcPct val="20000"/>
        </a:spcBef>
        <a:spcAft>
          <a:spcPct val="0"/>
        </a:spcAft>
        <a:buBlip>
          <a:blip r:embed="rId19"/>
        </a:buBlip>
        <a:defRPr sz="1200" b="1">
          <a:solidFill>
            <a:schemeClr val="tx1"/>
          </a:solidFill>
          <a:latin typeface="+mn-lt"/>
          <a:ea typeface="楷体_GB2312" pitchFamily="49" charset="-122"/>
        </a:defRPr>
      </a:lvl3pPr>
      <a:lvl4pPr marL="1200150" indent="-171450" algn="l" rtl="0" eaLnBrk="1" fontAlgn="base" hangingPunct="1">
        <a:spcBef>
          <a:spcPct val="20000"/>
        </a:spcBef>
        <a:spcAft>
          <a:spcPct val="0"/>
        </a:spcAft>
        <a:buBlip>
          <a:blip r:embed="rId20"/>
        </a:buBlip>
        <a:defRPr sz="900" b="1">
          <a:solidFill>
            <a:schemeClr val="tx1"/>
          </a:solidFill>
          <a:latin typeface="+mn-lt"/>
          <a:ea typeface="楷体_GB2312" pitchFamily="49" charset="-122"/>
        </a:defRPr>
      </a:lvl4pPr>
      <a:lvl5pPr marL="15430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5pPr>
      <a:lvl6pPr marL="18859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759" y="1998913"/>
            <a:ext cx="8306718" cy="1470025"/>
          </a:xfrm>
        </p:spPr>
        <p:txBody>
          <a:bodyPr/>
          <a:lstStyle/>
          <a:p>
            <a:r>
              <a:rPr lang="zh-CN" altLang="en-US" sz="3600">
                <a:latin typeface="微软雅黑" pitchFamily="34" charset="-122"/>
                <a:ea typeface="微软雅黑" pitchFamily="34" charset="-122"/>
              </a:rPr>
              <a:t>恶意域名检测技术研究</a:t>
            </a:r>
          </a:p>
        </p:txBody>
      </p:sp>
      <p:sp>
        <p:nvSpPr>
          <p:cNvPr id="3" name="TextBox 2"/>
          <p:cNvSpPr txBox="1"/>
          <p:nvPr/>
        </p:nvSpPr>
        <p:spPr>
          <a:xfrm>
            <a:off x="3345097" y="4090352"/>
            <a:ext cx="2608041"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学生：王文博</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学号：</a:t>
            </a:r>
            <a:r>
              <a:rPr lang="en-US" altLang="zh-CN" sz="2000" dirty="0">
                <a:latin typeface="微软雅黑" pitchFamily="34" charset="-122"/>
                <a:ea typeface="微软雅黑" pitchFamily="34" charset="-122"/>
              </a:rPr>
              <a:t>ZY1506221</a:t>
            </a:r>
          </a:p>
          <a:p>
            <a:r>
              <a:rPr lang="zh-CN" altLang="en-US" sz="2000" dirty="0">
                <a:latin typeface="微软雅黑" pitchFamily="34" charset="-122"/>
                <a:ea typeface="微软雅黑" pitchFamily="34" charset="-122"/>
              </a:rPr>
              <a:t>导师：兰雨晴 周渊</a:t>
            </a:r>
            <a:endParaRPr lang="en-US" altLang="zh-CN" sz="2000"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a:t>
            </a:r>
          </a:p>
        </p:txBody>
      </p:sp>
      <p:sp>
        <p:nvSpPr>
          <p:cNvPr id="5" name="内容占位符 2"/>
          <p:cNvSpPr txBox="1">
            <a:spLocks/>
          </p:cNvSpPr>
          <p:nvPr/>
        </p:nvSpPr>
        <p:spPr bwMode="auto">
          <a:xfrm>
            <a:off x="621680" y="1550351"/>
            <a:ext cx="7900639"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研究内容</a:t>
            </a:r>
            <a:endParaRPr lang="en-US" altLang="zh-CN" sz="2000" dirty="0"/>
          </a:p>
          <a:p>
            <a:pPr lvl="1"/>
            <a:r>
              <a:rPr lang="zh-CN" altLang="en-US" sz="2400" dirty="0"/>
              <a:t>域名与</a:t>
            </a:r>
            <a:r>
              <a:rPr lang="en-US" altLang="zh-CN" sz="2400" dirty="0"/>
              <a:t>DNS</a:t>
            </a:r>
            <a:r>
              <a:rPr lang="zh-CN" altLang="en-US" sz="2400" dirty="0"/>
              <a:t>基础知识研究</a:t>
            </a:r>
            <a:endParaRPr lang="en-US" altLang="zh-CN" sz="2400" dirty="0"/>
          </a:p>
          <a:p>
            <a:pPr lvl="1"/>
            <a:r>
              <a:rPr lang="zh-CN" altLang="en-US" sz="2400" dirty="0"/>
              <a:t>相关攻击的行为研究</a:t>
            </a:r>
            <a:endParaRPr lang="en-US" altLang="zh-CN" sz="2400" dirty="0"/>
          </a:p>
          <a:p>
            <a:pPr lvl="1"/>
            <a:r>
              <a:rPr lang="zh-CN" altLang="en-US" sz="2400" dirty="0"/>
              <a:t>可疑域名提取可行性研究</a:t>
            </a:r>
            <a:endParaRPr lang="en-US" altLang="zh-CN" sz="2400" dirty="0"/>
          </a:p>
          <a:p>
            <a:pPr lvl="1"/>
            <a:r>
              <a:rPr lang="zh-CN" altLang="en-US" sz="2400" dirty="0"/>
              <a:t>恶意域名检测技术研究</a:t>
            </a:r>
            <a:endParaRPr lang="en-US" altLang="zh-CN" sz="2400" dirty="0"/>
          </a:p>
          <a:p>
            <a:pPr lvl="1"/>
            <a:r>
              <a:rPr lang="zh-CN" altLang="en-US" sz="2400" dirty="0"/>
              <a:t>机器学习、深度学习相关算法及其应用研究</a:t>
            </a:r>
            <a:endParaRPr lang="en-US" altLang="zh-CN" sz="2400" dirty="0"/>
          </a:p>
          <a:p>
            <a:pPr lvl="1"/>
            <a:endParaRPr lang="zh-CN" altLang="en-US" sz="2000" dirty="0"/>
          </a:p>
        </p:txBody>
      </p:sp>
    </p:spTree>
    <p:extLst>
      <p:ext uri="{BB962C8B-B14F-4D97-AF65-F5344CB8AC3E}">
        <p14:creationId xmlns:p14="http://schemas.microsoft.com/office/powerpoint/2010/main" val="276376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论文研究进度</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endParaRPr lang="en-US" altLang="zh-CN" sz="2200" kern="0"/>
          </a:p>
        </p:txBody>
      </p:sp>
      <p:graphicFrame>
        <p:nvGraphicFramePr>
          <p:cNvPr id="3" name="表格 2">
            <a:extLst>
              <a:ext uri="{FF2B5EF4-FFF2-40B4-BE49-F238E27FC236}">
                <a16:creationId xmlns:a16="http://schemas.microsoft.com/office/drawing/2014/main" id="{43BF56C3-56C1-44A6-81E4-A7F1D30D207B}"/>
              </a:ext>
            </a:extLst>
          </p:cNvPr>
          <p:cNvGraphicFramePr>
            <a:graphicFrameLocks noGrp="1"/>
          </p:cNvGraphicFramePr>
          <p:nvPr>
            <p:extLst>
              <p:ext uri="{D42A27DB-BD31-4B8C-83A1-F6EECF244321}">
                <p14:modId xmlns:p14="http://schemas.microsoft.com/office/powerpoint/2010/main" val="243889966"/>
              </p:ext>
            </p:extLst>
          </p:nvPr>
        </p:nvGraphicFramePr>
        <p:xfrm>
          <a:off x="696951" y="1583805"/>
          <a:ext cx="7851303" cy="4142511"/>
        </p:xfrm>
        <a:graphic>
          <a:graphicData uri="http://schemas.openxmlformats.org/drawingml/2006/table">
            <a:tbl>
              <a:tblPr firstRow="1" firstCol="1" bandRow="1">
                <a:tableStyleId>{5C22544A-7EE6-4342-B048-85BDC9FD1C3A}</a:tableStyleId>
              </a:tblPr>
              <a:tblGrid>
                <a:gridCol w="1944649">
                  <a:extLst>
                    <a:ext uri="{9D8B030D-6E8A-4147-A177-3AD203B41FA5}">
                      <a16:colId xmlns:a16="http://schemas.microsoft.com/office/drawing/2014/main" val="2254161949"/>
                    </a:ext>
                  </a:extLst>
                </a:gridCol>
                <a:gridCol w="3378200">
                  <a:extLst>
                    <a:ext uri="{9D8B030D-6E8A-4147-A177-3AD203B41FA5}">
                      <a16:colId xmlns:a16="http://schemas.microsoft.com/office/drawing/2014/main" val="1597903535"/>
                    </a:ext>
                  </a:extLst>
                </a:gridCol>
                <a:gridCol w="825500">
                  <a:extLst>
                    <a:ext uri="{9D8B030D-6E8A-4147-A177-3AD203B41FA5}">
                      <a16:colId xmlns:a16="http://schemas.microsoft.com/office/drawing/2014/main" val="4017765887"/>
                    </a:ext>
                  </a:extLst>
                </a:gridCol>
                <a:gridCol w="838200">
                  <a:extLst>
                    <a:ext uri="{9D8B030D-6E8A-4147-A177-3AD203B41FA5}">
                      <a16:colId xmlns:a16="http://schemas.microsoft.com/office/drawing/2014/main" val="3594560754"/>
                    </a:ext>
                  </a:extLst>
                </a:gridCol>
                <a:gridCol w="864754">
                  <a:extLst>
                    <a:ext uri="{9D8B030D-6E8A-4147-A177-3AD203B41FA5}">
                      <a16:colId xmlns:a16="http://schemas.microsoft.com/office/drawing/2014/main" val="3606038516"/>
                    </a:ext>
                  </a:extLst>
                </a:gridCol>
              </a:tblGrid>
              <a:tr h="411525">
                <a:tc gridSpan="2">
                  <a:txBody>
                    <a:bodyPr/>
                    <a:lstStyle/>
                    <a:p>
                      <a:pPr lvl="0" algn="l">
                        <a:lnSpc>
                          <a:spcPts val="2000"/>
                        </a:lnSpc>
                        <a:spcAft>
                          <a:spcPts val="0"/>
                        </a:spcAft>
                      </a:pPr>
                      <a:r>
                        <a:rPr lang="zh-CN" sz="1600" kern="100">
                          <a:effectLst/>
                        </a:rPr>
                        <a:t>工作内容</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lvl="0" algn="ctr">
                        <a:lnSpc>
                          <a:spcPts val="2000"/>
                        </a:lnSpc>
                        <a:spcAft>
                          <a:spcPts val="0"/>
                        </a:spcAft>
                      </a:pPr>
                      <a:r>
                        <a:rPr lang="zh-CN" sz="1600" kern="100">
                          <a:effectLst/>
                        </a:rPr>
                        <a:t>已完成</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进行中</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未展开</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36832041"/>
                  </a:ext>
                </a:extLst>
              </a:tr>
              <a:tr h="414554">
                <a:tc gridSpan="2">
                  <a:txBody>
                    <a:bodyPr/>
                    <a:lstStyle/>
                    <a:p>
                      <a:pPr lvl="0" algn="l">
                        <a:lnSpc>
                          <a:spcPts val="2000"/>
                        </a:lnSpc>
                        <a:spcAft>
                          <a:spcPts val="0"/>
                        </a:spcAft>
                      </a:pPr>
                      <a:r>
                        <a:rPr lang="zh-CN" sz="1600" kern="100">
                          <a:effectLst/>
                        </a:rPr>
                        <a:t>系统总体框架设计</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23140294"/>
                  </a:ext>
                </a:extLst>
              </a:tr>
              <a:tr h="414554">
                <a:tc rowSpan="2">
                  <a:txBody>
                    <a:bodyPr/>
                    <a:lstStyle/>
                    <a:p>
                      <a:pPr lvl="0" algn="l">
                        <a:lnSpc>
                          <a:spcPts val="2000"/>
                        </a:lnSpc>
                        <a:spcAft>
                          <a:spcPts val="0"/>
                        </a:spcAft>
                      </a:pPr>
                      <a:r>
                        <a:rPr lang="zh-CN" sz="1600" kern="100">
                          <a:effectLst/>
                        </a:rPr>
                        <a:t>基础研究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域名与</a:t>
                      </a:r>
                      <a:r>
                        <a:rPr lang="en-US" sz="1600" kern="100">
                          <a:effectLst/>
                        </a:rPr>
                        <a:t>DNS</a:t>
                      </a:r>
                      <a:r>
                        <a:rPr lang="zh-CN" sz="1600" kern="100">
                          <a:effectLst/>
                        </a:rPr>
                        <a:t>系统基础知识研究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73421081"/>
                  </a:ext>
                </a:extLst>
              </a:tr>
              <a:tr h="414554">
                <a:tc vMerge="1">
                  <a:txBody>
                    <a:bodyPr/>
                    <a:lstStyle/>
                    <a:p>
                      <a:endParaRPr lang="zh-CN" altLang="en-US"/>
                    </a:p>
                  </a:txBody>
                  <a:tcPr/>
                </a:tc>
                <a:tc>
                  <a:txBody>
                    <a:bodyPr/>
                    <a:lstStyle/>
                    <a:p>
                      <a:pPr lvl="0" algn="l">
                        <a:lnSpc>
                          <a:spcPts val="2000"/>
                        </a:lnSpc>
                        <a:spcAft>
                          <a:spcPts val="0"/>
                        </a:spcAft>
                      </a:pPr>
                      <a:r>
                        <a:rPr lang="zh-CN" sz="1600" kern="100">
                          <a:effectLst/>
                        </a:rPr>
                        <a:t>各类攻击行为研究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53701053"/>
                  </a:ext>
                </a:extLst>
              </a:tr>
              <a:tr h="414554">
                <a:tc rowSpan="3">
                  <a:txBody>
                    <a:bodyPr/>
                    <a:lstStyle/>
                    <a:p>
                      <a:pPr lvl="0" algn="l">
                        <a:lnSpc>
                          <a:spcPts val="2000"/>
                        </a:lnSpc>
                        <a:spcAft>
                          <a:spcPts val="0"/>
                        </a:spcAft>
                      </a:pPr>
                      <a:r>
                        <a:rPr lang="zh-CN" sz="1600" kern="100">
                          <a:effectLst/>
                        </a:rPr>
                        <a:t>算法设计</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可疑域名提取可行性研究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65322552"/>
                  </a:ext>
                </a:extLst>
              </a:tr>
              <a:tr h="414554">
                <a:tc vMerge="1">
                  <a:txBody>
                    <a:bodyPr/>
                    <a:lstStyle/>
                    <a:p>
                      <a:endParaRPr lang="zh-CN" altLang="en-US"/>
                    </a:p>
                  </a:txBody>
                  <a:tcPr/>
                </a:tc>
                <a:tc>
                  <a:txBody>
                    <a:bodyPr/>
                    <a:lstStyle/>
                    <a:p>
                      <a:pPr lvl="0" algn="l">
                        <a:lnSpc>
                          <a:spcPts val="2000"/>
                        </a:lnSpc>
                        <a:spcAft>
                          <a:spcPts val="0"/>
                        </a:spcAft>
                        <a:tabLst>
                          <a:tab pos="427355" algn="l"/>
                        </a:tabLst>
                      </a:pPr>
                      <a:r>
                        <a:rPr lang="zh-CN" sz="1600" kern="100">
                          <a:effectLst/>
                        </a:rPr>
                        <a:t>恶意域名检测技术研究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74574225"/>
                  </a:ext>
                </a:extLst>
              </a:tr>
              <a:tr h="414554">
                <a:tc vMerge="1">
                  <a:txBody>
                    <a:bodyPr/>
                    <a:lstStyle/>
                    <a:p>
                      <a:endParaRPr lang="zh-CN" altLang="en-US"/>
                    </a:p>
                  </a:txBody>
                  <a:tcPr/>
                </a:tc>
                <a:tc>
                  <a:txBody>
                    <a:bodyPr/>
                    <a:lstStyle/>
                    <a:p>
                      <a:pPr lvl="0" algn="l">
                        <a:lnSpc>
                          <a:spcPts val="2000"/>
                        </a:lnSpc>
                        <a:spcAft>
                          <a:spcPts val="0"/>
                        </a:spcAft>
                        <a:tabLst>
                          <a:tab pos="427355" algn="l"/>
                        </a:tabLst>
                      </a:pPr>
                      <a:r>
                        <a:rPr lang="zh-CN" sz="1600" kern="100">
                          <a:effectLst/>
                        </a:rPr>
                        <a:t>机器学习算法及其应用研究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ctr" defTabSz="685800" rtl="0" eaLnBrk="1" fontAlgn="auto" latinLnBrk="0" hangingPunct="1">
                        <a:lnSpc>
                          <a:spcPts val="2000"/>
                        </a:lnSpc>
                        <a:spcBef>
                          <a:spcPts val="0"/>
                        </a:spcBef>
                        <a:spcAft>
                          <a:spcPts val="0"/>
                        </a:spcAft>
                        <a:buClrTx/>
                        <a:buSzTx/>
                        <a:buFontTx/>
                        <a:buNone/>
                        <a:tabLst/>
                        <a:defRPr/>
                      </a:pPr>
                      <a:r>
                        <a:rPr lang="en-US" sz="1600" kern="100">
                          <a:effectLst/>
                        </a:rPr>
                        <a:t> </a:t>
                      </a:r>
                      <a:r>
                        <a:rPr lang="zh-CN" altLang="zh-CN" sz="1600" kern="100">
                          <a:effectLst/>
                        </a:rPr>
                        <a:t>√</a:t>
                      </a:r>
                      <a:endParaRPr lang="zh-CN" alt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66440997"/>
                  </a:ext>
                </a:extLst>
              </a:tr>
              <a:tr h="414554">
                <a:tc rowSpan="3">
                  <a:txBody>
                    <a:bodyPr/>
                    <a:lstStyle/>
                    <a:p>
                      <a:pPr lvl="0" algn="l">
                        <a:lnSpc>
                          <a:spcPts val="2000"/>
                        </a:lnSpc>
                        <a:spcAft>
                          <a:spcPts val="0"/>
                        </a:spcAft>
                      </a:pPr>
                      <a:r>
                        <a:rPr lang="zh-CN" sz="1600" kern="100">
                          <a:effectLst/>
                        </a:rPr>
                        <a:t>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流量监控子系统实现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14872943"/>
                  </a:ext>
                </a:extLst>
              </a:tr>
              <a:tr h="414554">
                <a:tc vMerge="1">
                  <a:txBody>
                    <a:bodyPr/>
                    <a:lstStyle/>
                    <a:p>
                      <a:endParaRPr lang="zh-CN" altLang="en-US"/>
                    </a:p>
                  </a:txBody>
                  <a:tcPr/>
                </a:tc>
                <a:tc>
                  <a:txBody>
                    <a:bodyPr/>
                    <a:lstStyle/>
                    <a:p>
                      <a:pPr lvl="0" algn="l">
                        <a:lnSpc>
                          <a:spcPts val="2000"/>
                        </a:lnSpc>
                        <a:spcAft>
                          <a:spcPts val="0"/>
                        </a:spcAft>
                      </a:pPr>
                      <a:r>
                        <a:rPr lang="zh-CN" sz="1600" kern="100">
                          <a:effectLst/>
                        </a:rPr>
                        <a:t>可疑域名提取子系统实现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93084857"/>
                  </a:ext>
                </a:extLst>
              </a:tr>
              <a:tr h="414554">
                <a:tc vMerge="1">
                  <a:txBody>
                    <a:bodyPr/>
                    <a:lstStyle/>
                    <a:p>
                      <a:endParaRPr lang="zh-CN" altLang="en-US"/>
                    </a:p>
                  </a:txBody>
                  <a:tcPr/>
                </a:tc>
                <a:tc>
                  <a:txBody>
                    <a:bodyPr/>
                    <a:lstStyle/>
                    <a:p>
                      <a:pPr lvl="0" algn="l">
                        <a:lnSpc>
                          <a:spcPts val="2000"/>
                        </a:lnSpc>
                        <a:spcAft>
                          <a:spcPts val="0"/>
                        </a:spcAft>
                      </a:pPr>
                      <a:r>
                        <a:rPr lang="zh-CN" sz="1600" kern="100" dirty="0">
                          <a:effectLst/>
                        </a:rPr>
                        <a:t>域名检测子系统实现</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15821646"/>
                  </a:ext>
                </a:extLst>
              </a:tr>
            </a:tbl>
          </a:graphicData>
        </a:graphic>
      </p:graphicFrame>
    </p:spTree>
    <p:extLst>
      <p:ext uri="{BB962C8B-B14F-4D97-AF65-F5344CB8AC3E}">
        <p14:creationId xmlns:p14="http://schemas.microsoft.com/office/powerpoint/2010/main" val="321103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已完成的工作</a:t>
            </a:r>
            <a:endParaRPr lang="en-US" altLang="zh-CN" sz="2400" dirty="0">
              <a:solidFill>
                <a:srgbClr val="FF0000"/>
              </a:solidFill>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59614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流量监控子系统实现</a:t>
            </a:r>
          </a:p>
        </p:txBody>
      </p:sp>
      <p:pic>
        <p:nvPicPr>
          <p:cNvPr id="4" name="图片 3" descr="图片包含 电子产品, 陈列&#10;&#10;已生成极高可信度的说明">
            <a:extLst>
              <a:ext uri="{FF2B5EF4-FFF2-40B4-BE49-F238E27FC236}">
                <a16:creationId xmlns:a16="http://schemas.microsoft.com/office/drawing/2014/main" id="{4DCFFE02-8FE9-46E5-B65C-0427DD9FC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36" y="2046514"/>
            <a:ext cx="8746118" cy="2782856"/>
          </a:xfrm>
          <a:prstGeom prst="rect">
            <a:avLst/>
          </a:prstGeom>
        </p:spPr>
      </p:pic>
    </p:spTree>
    <p:extLst>
      <p:ext uri="{BB962C8B-B14F-4D97-AF65-F5344CB8AC3E}">
        <p14:creationId xmlns:p14="http://schemas.microsoft.com/office/powerpoint/2010/main" val="207020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可疑域名提取子系统实现</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pPr marL="342900" lvl="1" indent="0">
              <a:buNone/>
            </a:pPr>
            <a:endParaRPr lang="en-US" altLang="zh-CN" sz="2000" dirty="0"/>
          </a:p>
          <a:p>
            <a:pPr marL="342900" lvl="1" indent="0">
              <a:buNone/>
            </a:pPr>
            <a:endParaRPr lang="en-US" altLang="zh-CN" sz="2000" dirty="0"/>
          </a:p>
        </p:txBody>
      </p:sp>
      <p:pic>
        <p:nvPicPr>
          <p:cNvPr id="4" name="图片 3" descr="C:\Users\24896\AppData\Local\Microsoft\Windows\INetCache\Content.Word\wwb1.png">
            <a:extLst>
              <a:ext uri="{FF2B5EF4-FFF2-40B4-BE49-F238E27FC236}">
                <a16:creationId xmlns:a16="http://schemas.microsoft.com/office/drawing/2014/main" id="{73554C1B-4189-42C8-A65C-792AD0AEB306}"/>
              </a:ext>
            </a:extLst>
          </p:cNvPr>
          <p:cNvPicPr/>
          <p:nvPr/>
        </p:nvPicPr>
        <p:blipFill>
          <a:blip r:embed="rId8" cstate="print">
            <a:extLst>
              <a:ext uri="{28A0092B-C50C-407E-A947-70E740481C1C}">
                <a14:useLocalDpi xmlns:a14="http://schemas.microsoft.com/office/drawing/2010/main" val="0"/>
              </a:ext>
            </a:extLst>
          </a:blip>
          <a:srcRect l="5787" t="7865" r="3797" b="10112"/>
          <a:stretch>
            <a:fillRect/>
          </a:stretch>
        </p:blipFill>
        <p:spPr>
          <a:xfrm>
            <a:off x="1341431" y="1583805"/>
            <a:ext cx="7105618" cy="3816332"/>
          </a:xfrm>
          <a:prstGeom prst="rect">
            <a:avLst/>
          </a:prstGeom>
          <a:noFill/>
          <a:ln>
            <a:noFill/>
          </a:ln>
        </p:spPr>
      </p:pic>
    </p:spTree>
    <p:extLst>
      <p:ext uri="{BB962C8B-B14F-4D97-AF65-F5344CB8AC3E}">
        <p14:creationId xmlns:p14="http://schemas.microsoft.com/office/powerpoint/2010/main" val="265454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06846-412A-4CFB-9C1E-0A1827AEE675}"/>
              </a:ext>
            </a:extLst>
          </p:cNvPr>
          <p:cNvSpPr>
            <a:spLocks noGrp="1"/>
          </p:cNvSpPr>
          <p:nvPr>
            <p:ph type="title"/>
          </p:nvPr>
        </p:nvSpPr>
        <p:spPr/>
        <p:txBody>
          <a:bodyPr/>
          <a:lstStyle/>
          <a:p>
            <a:r>
              <a:rPr lang="zh-CN" altLang="en-US" dirty="0"/>
              <a:t>域名检测子系统设计</a:t>
            </a:r>
          </a:p>
        </p:txBody>
      </p:sp>
      <p:pic>
        <p:nvPicPr>
          <p:cNvPr id="4" name="内容占位符 3">
            <a:extLst>
              <a:ext uri="{FF2B5EF4-FFF2-40B4-BE49-F238E27FC236}">
                <a16:creationId xmlns:a16="http://schemas.microsoft.com/office/drawing/2014/main" id="{0C5CACC8-4832-4BF9-ADD9-320E737085F7}"/>
              </a:ext>
            </a:extLst>
          </p:cNvPr>
          <p:cNvPicPr>
            <a:picLocks noGrp="1" noChangeAspect="1"/>
          </p:cNvPicPr>
          <p:nvPr>
            <p:ph idx="1"/>
          </p:nvPr>
        </p:nvPicPr>
        <p:blipFill>
          <a:blip r:embed="rId2"/>
          <a:stretch>
            <a:fillRect/>
          </a:stretch>
        </p:blipFill>
        <p:spPr>
          <a:xfrm>
            <a:off x="1643697" y="1054894"/>
            <a:ext cx="5856605" cy="5216038"/>
          </a:xfrm>
          <a:prstGeom prst="rect">
            <a:avLst/>
          </a:prstGeom>
        </p:spPr>
      </p:pic>
    </p:spTree>
    <p:extLst>
      <p:ext uri="{BB962C8B-B14F-4D97-AF65-F5344CB8AC3E}">
        <p14:creationId xmlns:p14="http://schemas.microsoft.com/office/powerpoint/2010/main" val="27052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D6F2F-1B1C-4188-B7BC-4C49274D4B52}"/>
              </a:ext>
            </a:extLst>
          </p:cNvPr>
          <p:cNvSpPr>
            <a:spLocks noGrp="1"/>
          </p:cNvSpPr>
          <p:nvPr>
            <p:ph type="title"/>
          </p:nvPr>
        </p:nvSpPr>
        <p:spPr>
          <a:xfrm>
            <a:off x="457200" y="692150"/>
            <a:ext cx="8229600" cy="725488"/>
          </a:xfrm>
        </p:spPr>
        <p:txBody>
          <a:bodyPr/>
          <a:lstStyle/>
          <a:p>
            <a:r>
              <a:rPr lang="zh-CN" altLang="en-US" dirty="0"/>
              <a:t>域名检测子系统设计</a:t>
            </a:r>
          </a:p>
        </p:txBody>
      </p:sp>
      <p:grpSp>
        <p:nvGrpSpPr>
          <p:cNvPr id="15" name="组合 14">
            <a:extLst>
              <a:ext uri="{FF2B5EF4-FFF2-40B4-BE49-F238E27FC236}">
                <a16:creationId xmlns:a16="http://schemas.microsoft.com/office/drawing/2014/main" id="{766E70EF-28FF-4513-B177-C6435CCB23C3}"/>
              </a:ext>
            </a:extLst>
          </p:cNvPr>
          <p:cNvGrpSpPr/>
          <p:nvPr/>
        </p:nvGrpSpPr>
        <p:grpSpPr>
          <a:xfrm>
            <a:off x="2495776" y="1684060"/>
            <a:ext cx="4152447" cy="4018323"/>
            <a:chOff x="2669268" y="1524403"/>
            <a:chExt cx="4152447" cy="4018323"/>
          </a:xfrm>
        </p:grpSpPr>
        <p:sp>
          <p:nvSpPr>
            <p:cNvPr id="4" name="矩形: 圆角 3">
              <a:extLst>
                <a:ext uri="{FF2B5EF4-FFF2-40B4-BE49-F238E27FC236}">
                  <a16:creationId xmlns:a16="http://schemas.microsoft.com/office/drawing/2014/main" id="{EE33FAD5-9F5B-4065-960B-B2E667D18DE2}"/>
                </a:ext>
              </a:extLst>
            </p:cNvPr>
            <p:cNvSpPr/>
            <p:nvPr/>
          </p:nvSpPr>
          <p:spPr bwMode="auto">
            <a:xfrm>
              <a:off x="2669268" y="4776559"/>
              <a:ext cx="4152447" cy="766167"/>
            </a:xfrm>
            <a:prstGeom prst="round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b="1" i="0" u="none" strike="noStrike" cap="none" normalizeH="0" baseline="0" dirty="0">
                  <a:ln>
                    <a:noFill/>
                  </a:ln>
                  <a:solidFill>
                    <a:schemeClr val="tx1"/>
                  </a:solidFill>
                  <a:effectLst/>
                  <a:latin typeface="Arial" pitchFamily="34" charset="0"/>
                  <a:ea typeface="宋体" pitchFamily="2" charset="-122"/>
                </a:rPr>
                <a:t>Hive</a:t>
              </a:r>
              <a:r>
                <a:rPr kumimoji="0" lang="zh-CN" altLang="en-US" b="1" i="0" u="none" strike="noStrike" cap="none" normalizeH="0" baseline="0" dirty="0">
                  <a:ln>
                    <a:noFill/>
                  </a:ln>
                  <a:solidFill>
                    <a:schemeClr val="tx1"/>
                  </a:solidFill>
                  <a:effectLst/>
                  <a:latin typeface="Arial" pitchFamily="34" charset="0"/>
                  <a:ea typeface="宋体" pitchFamily="2" charset="-122"/>
                </a:rPr>
                <a:t>、</a:t>
              </a:r>
              <a:r>
                <a:rPr kumimoji="0" lang="en-US" altLang="zh-CN" b="1" i="0" u="none" strike="noStrike" cap="none" normalizeH="0" baseline="0" dirty="0">
                  <a:ln>
                    <a:noFill/>
                  </a:ln>
                  <a:solidFill>
                    <a:schemeClr val="tx1"/>
                  </a:solidFill>
                  <a:effectLst/>
                  <a:latin typeface="Arial" pitchFamily="34" charset="0"/>
                  <a:ea typeface="宋体" pitchFamily="2" charset="-122"/>
                </a:rPr>
                <a:t>HDFS</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b="1" i="0" u="none" strike="noStrike" cap="none" normalizeH="0" baseline="0" dirty="0">
                  <a:ln>
                    <a:noFill/>
                  </a:ln>
                  <a:solidFill>
                    <a:schemeClr val="tx1"/>
                  </a:solidFill>
                  <a:effectLst/>
                  <a:latin typeface="Arial" pitchFamily="34" charset="0"/>
                  <a:ea typeface="宋体" pitchFamily="2" charset="-122"/>
                </a:rPr>
                <a:t>Spark</a:t>
              </a:r>
              <a:endParaRPr kumimoji="0" lang="zh-CN" altLang="en-US" b="1" i="0" u="none" strike="noStrike" cap="none" normalizeH="0" baseline="0" dirty="0">
                <a:ln>
                  <a:noFill/>
                </a:ln>
                <a:solidFill>
                  <a:schemeClr val="tx1"/>
                </a:solidFill>
                <a:effectLst/>
                <a:latin typeface="Arial" pitchFamily="34" charset="0"/>
                <a:ea typeface="宋体" pitchFamily="2" charset="-122"/>
              </a:endParaRPr>
            </a:p>
          </p:txBody>
        </p:sp>
        <p:sp>
          <p:nvSpPr>
            <p:cNvPr id="5" name="矩形: 圆角 4">
              <a:extLst>
                <a:ext uri="{FF2B5EF4-FFF2-40B4-BE49-F238E27FC236}">
                  <a16:creationId xmlns:a16="http://schemas.microsoft.com/office/drawing/2014/main" id="{FF7FCB84-D3B6-4378-94C9-C3FE11DE07FA}"/>
                </a:ext>
              </a:extLst>
            </p:cNvPr>
            <p:cNvSpPr>
              <a:spLocks noChangeAspect="1"/>
            </p:cNvSpPr>
            <p:nvPr/>
          </p:nvSpPr>
          <p:spPr bwMode="auto">
            <a:xfrm>
              <a:off x="2669269" y="2435564"/>
              <a:ext cx="1089932" cy="2196000"/>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61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域名字符特征</a:t>
              </a:r>
            </a:p>
          </p:txBody>
        </p:sp>
        <p:sp>
          <p:nvSpPr>
            <p:cNvPr id="10" name="矩形: 圆角 9">
              <a:extLst>
                <a:ext uri="{FF2B5EF4-FFF2-40B4-BE49-F238E27FC236}">
                  <a16:creationId xmlns:a16="http://schemas.microsoft.com/office/drawing/2014/main" id="{58A20FE9-6420-42D6-B477-85B0F299A4EB}"/>
                </a:ext>
              </a:extLst>
            </p:cNvPr>
            <p:cNvSpPr>
              <a:spLocks noChangeAspect="1"/>
            </p:cNvSpPr>
            <p:nvPr/>
          </p:nvSpPr>
          <p:spPr bwMode="auto">
            <a:xfrm>
              <a:off x="4200526" y="2435564"/>
              <a:ext cx="1089932" cy="2196000"/>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61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域名访问特征</a:t>
              </a:r>
            </a:p>
          </p:txBody>
        </p:sp>
        <p:sp>
          <p:nvSpPr>
            <p:cNvPr id="11" name="矩形: 圆角 10">
              <a:extLst>
                <a:ext uri="{FF2B5EF4-FFF2-40B4-BE49-F238E27FC236}">
                  <a16:creationId xmlns:a16="http://schemas.microsoft.com/office/drawing/2014/main" id="{ABF48284-BA4D-4025-9CF4-46502192C951}"/>
                </a:ext>
              </a:extLst>
            </p:cNvPr>
            <p:cNvSpPr>
              <a:spLocks noChangeAspect="1"/>
            </p:cNvSpPr>
            <p:nvPr/>
          </p:nvSpPr>
          <p:spPr bwMode="auto">
            <a:xfrm>
              <a:off x="5731783" y="1524403"/>
              <a:ext cx="1089932" cy="3107162"/>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97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域名词向量训练</a:t>
              </a:r>
            </a:p>
          </p:txBody>
        </p:sp>
        <p:sp>
          <p:nvSpPr>
            <p:cNvPr id="12" name="矩形: 圆角 11">
              <a:extLst>
                <a:ext uri="{FF2B5EF4-FFF2-40B4-BE49-F238E27FC236}">
                  <a16:creationId xmlns:a16="http://schemas.microsoft.com/office/drawing/2014/main" id="{3FFED100-BA6A-4FF6-9CD0-EDD126117F46}"/>
                </a:ext>
              </a:extLst>
            </p:cNvPr>
            <p:cNvSpPr/>
            <p:nvPr/>
          </p:nvSpPr>
          <p:spPr bwMode="auto">
            <a:xfrm>
              <a:off x="2669268" y="1524403"/>
              <a:ext cx="2621190" cy="756000"/>
            </a:xfrm>
            <a:prstGeom prst="round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分类器</a:t>
              </a:r>
            </a:p>
          </p:txBody>
        </p:sp>
      </p:grpSp>
    </p:spTree>
    <p:extLst>
      <p:ext uri="{BB962C8B-B14F-4D97-AF65-F5344CB8AC3E}">
        <p14:creationId xmlns:p14="http://schemas.microsoft.com/office/powerpoint/2010/main" val="170253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已完成的工作</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关键技术和难点</a:t>
            </a:r>
            <a:endParaRPr lang="en-US" altLang="zh-CN" sz="2400" dirty="0">
              <a:solidFill>
                <a:srgbClr val="FF0000"/>
              </a:solidFill>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428068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流量监控系统的展示</a:t>
            </a:r>
            <a:endParaRPr lang="en-US" altLang="zh-CN" sz="2800" kern="0" dirty="0"/>
          </a:p>
          <a:p>
            <a:pPr lvl="1"/>
            <a:r>
              <a:rPr lang="zh-CN" altLang="en-US" sz="2400" dirty="0"/>
              <a:t>通过脚本定时将数据导入时序数据库</a:t>
            </a:r>
            <a:endParaRPr lang="en-US" altLang="zh-CN" sz="2400" dirty="0"/>
          </a:p>
          <a:p>
            <a:pPr lvl="1"/>
            <a:r>
              <a:rPr lang="zh-CN" altLang="en-US" sz="2400" dirty="0"/>
              <a:t>前端通过</a:t>
            </a:r>
            <a:r>
              <a:rPr lang="en-US" altLang="zh-CN" sz="2400" dirty="0" err="1"/>
              <a:t>Grafana</a:t>
            </a:r>
            <a:r>
              <a:rPr lang="zh-CN" altLang="en-US" sz="2400" dirty="0"/>
              <a:t>构建</a:t>
            </a:r>
            <a:endParaRPr lang="en-US" altLang="zh-CN" sz="2400" dirty="0"/>
          </a:p>
        </p:txBody>
      </p:sp>
    </p:spTree>
    <p:extLst>
      <p:ext uri="{BB962C8B-B14F-4D97-AF65-F5344CB8AC3E}">
        <p14:creationId xmlns:p14="http://schemas.microsoft.com/office/powerpoint/2010/main" val="32269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mc:AlternateContent xmlns:mc="http://schemas.openxmlformats.org/markup-compatibility/2006" xmlns:a14="http://schemas.microsoft.com/office/drawing/2010/main">
        <mc:Choice Requires="a14">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可疑域名提取</a:t>
                </a:r>
                <a:endParaRPr lang="en-US" altLang="zh-CN" sz="2800" kern="0" dirty="0"/>
              </a:p>
              <a:p>
                <a:pPr lvl="1"/>
                <a:r>
                  <a:rPr lang="zh-CN" altLang="en-US" sz="2400" dirty="0"/>
                  <a:t>对于放大攻击构建公式，并确定合适阈值</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GB" altLang="zh-CN" sz="2400" i="1">
                              <a:latin typeface="Cambria Math" panose="02040503050406030204" pitchFamily="18" charset="0"/>
                            </a:rPr>
                            <m:t>𝑆</m:t>
                          </m:r>
                        </m:e>
                        <m:sub>
                          <m:r>
                            <a:rPr lang="en-GB" altLang="zh-CN" sz="2400" i="1">
                              <a:latin typeface="Cambria Math" panose="02040503050406030204" pitchFamily="18" charset="0"/>
                            </a:rPr>
                            <m:t>1</m:t>
                          </m:r>
                        </m:sub>
                      </m:sSub>
                      <m:r>
                        <a:rPr lang="en-GB" altLang="zh-CN" sz="2400">
                          <a:latin typeface="Cambria Math" panose="02040503050406030204" pitchFamily="18" charset="0"/>
                        </a:rPr>
                        <m:t>=</m:t>
                      </m:r>
                      <m:r>
                        <m:rPr>
                          <m:sty m:val="p"/>
                        </m:rPr>
                        <a:rPr lang="en-GB" altLang="zh-CN" sz="2400">
                          <a:latin typeface="Cambria Math" panose="02040503050406030204" pitchFamily="18" charset="0"/>
                        </a:rPr>
                        <m:t>max</m:t>
                      </m:r>
                      <m:r>
                        <a:rPr lang="en-GB" altLang="zh-CN" sz="2400">
                          <a:latin typeface="Cambria Math" panose="02040503050406030204" pitchFamily="18" charset="0"/>
                        </a:rPr>
                        <m:t>{0, 1</m:t>
                      </m:r>
                      <m:r>
                        <a:rPr lang="en-GB"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GB" altLang="zh-CN" sz="2400" i="1">
                                  <a:latin typeface="Cambria Math" panose="02040503050406030204" pitchFamily="18" charset="0"/>
                                </a:rPr>
                                <m:t>𝑞𝑎𝑟</m:t>
                              </m:r>
                              <m:r>
                                <a:rPr lang="en-GB" altLang="zh-CN" sz="2400" i="1">
                                  <a:latin typeface="Cambria Math" panose="02040503050406030204" pitchFamily="18" charset="0"/>
                                </a:rPr>
                                <m:t>+</m:t>
                              </m:r>
                              <m:r>
                                <a:rPr lang="en-GB" altLang="zh-CN" sz="2400" i="1">
                                  <a:latin typeface="Cambria Math" panose="02040503050406030204" pitchFamily="18" charset="0"/>
                                </a:rPr>
                                <m:t>𝑞𝑡𝑟</m:t>
                              </m:r>
                              <m:r>
                                <a:rPr lang="en-GB" altLang="zh-CN" sz="2400" i="1">
                                  <a:latin typeface="Cambria Math" panose="02040503050406030204" pitchFamily="18" charset="0"/>
                                </a:rPr>
                                <m:t>−</m:t>
                              </m:r>
                              <m:r>
                                <a:rPr lang="en-GB" altLang="zh-CN" sz="2400" i="1">
                                  <a:latin typeface="Cambria Math" panose="02040503050406030204" pitchFamily="18" charset="0"/>
                                </a:rPr>
                                <m:t>𝛽</m:t>
                              </m:r>
                            </m:num>
                            <m:den>
                              <m:r>
                                <a:rPr lang="en-GB" altLang="zh-CN" sz="2400" i="1">
                                  <a:latin typeface="Cambria Math" panose="02040503050406030204" pitchFamily="18" charset="0"/>
                                </a:rPr>
                                <m:t>𝛽</m:t>
                              </m:r>
                            </m:den>
                          </m:f>
                        </m:sup>
                      </m:sSup>
                      <m:r>
                        <a:rPr lang="en-GB" altLang="zh-CN" sz="2400">
                          <a:latin typeface="Cambria Math" panose="02040503050406030204" pitchFamily="18" charset="0"/>
                        </a:rPr>
                        <m:t>}</m:t>
                      </m:r>
                    </m:oMath>
                  </m:oMathPara>
                </a14:m>
                <a:endParaRPr lang="en-US" altLang="zh-CN" sz="2400" dirty="0"/>
              </a:p>
              <a:p>
                <a:pPr lvl="1"/>
                <a:r>
                  <a:rPr lang="zh-CN" altLang="en-US" sz="2400" dirty="0"/>
                  <a:t>对于随机子域名攻击构建公式，并确定合适阈值</a:t>
                </a:r>
                <a:endParaRPr lang="en-US" altLang="zh-CN" sz="2400" i="1" dirty="0">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400" i="1" smtClean="0">
                              <a:latin typeface="Cambria Math" panose="02040503050406030204" pitchFamily="18" charset="0"/>
                            </a:rPr>
                          </m:ctrlPr>
                        </m:sSubPr>
                        <m:e>
                          <m:r>
                            <a:rPr lang="en-GB" altLang="zh-CN" sz="2400" i="1">
                              <a:latin typeface="Cambria Math" panose="02040503050406030204" pitchFamily="18" charset="0"/>
                            </a:rPr>
                            <m:t>𝑆</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 </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𝜃</m:t>
                              </m:r>
                              <m:r>
                                <a:rPr lang="en-GB" altLang="zh-CN" sz="2400" i="1">
                                  <a:latin typeface="Cambria Math" panose="02040503050406030204" pitchFamily="18" charset="0"/>
                                </a:rPr>
                                <m:t>(</m:t>
                              </m:r>
                              <m:r>
                                <a:rPr lang="en-GB" altLang="zh-CN" sz="2400" i="1">
                                  <a:latin typeface="Cambria Math" panose="02040503050406030204" pitchFamily="18" charset="0"/>
                                </a:rPr>
                                <m:t>𝑠𝑑𝑐</m:t>
                              </m:r>
                              <m:r>
                                <a:rPr lang="en-GB" altLang="zh-CN" sz="2400" i="1">
                                  <a:latin typeface="Cambria Math" panose="02040503050406030204" pitchFamily="18" charset="0"/>
                                </a:rPr>
                                <m:t>∗</m:t>
                              </m:r>
                              <m:r>
                                <a:rPr lang="en-GB" altLang="zh-CN" sz="2400" i="1">
                                  <a:latin typeface="Cambria Math" panose="02040503050406030204" pitchFamily="18" charset="0"/>
                                </a:rPr>
                                <m:t>𝑛𝑥𝑑𝑟</m:t>
                              </m:r>
                              <m:r>
                                <a:rPr lang="en-GB" altLang="zh-CN" sz="2400" i="1">
                                  <a:latin typeface="Cambria Math" panose="02040503050406030204" pitchFamily="18" charset="0"/>
                                </a:rPr>
                                <m:t>)</m:t>
                              </m:r>
                            </m:sup>
                          </m:sSup>
                          <m:r>
                            <a:rPr lang="en-GB" altLang="zh-CN" sz="2400" i="1">
                              <a:latin typeface="Cambria Math" panose="02040503050406030204" pitchFamily="18" charset="0"/>
                            </a:rPr>
                            <m:t>−1</m:t>
                          </m:r>
                        </m:num>
                        <m:den>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𝜃</m:t>
                              </m:r>
                              <m:d>
                                <m:dPr>
                                  <m:ctrlPr>
                                    <a:rPr lang="zh-CN" altLang="zh-CN" sz="2400" i="1">
                                      <a:latin typeface="Cambria Math" panose="02040503050406030204" pitchFamily="18" charset="0"/>
                                    </a:rPr>
                                  </m:ctrlPr>
                                </m:dPr>
                                <m:e>
                                  <m:r>
                                    <a:rPr lang="en-GB" altLang="zh-CN" sz="2400" i="1">
                                      <a:latin typeface="Cambria Math" panose="02040503050406030204" pitchFamily="18" charset="0"/>
                                    </a:rPr>
                                    <m:t>𝑠𝑑𝑐</m:t>
                                  </m:r>
                                  <m:r>
                                    <a:rPr lang="en-GB" altLang="zh-CN" sz="2400" i="1">
                                      <a:latin typeface="Cambria Math" panose="02040503050406030204" pitchFamily="18" charset="0"/>
                                    </a:rPr>
                                    <m:t>∗</m:t>
                                  </m:r>
                                  <m:r>
                                    <a:rPr lang="en-GB" altLang="zh-CN" sz="2400" i="1">
                                      <a:latin typeface="Cambria Math" panose="02040503050406030204" pitchFamily="18" charset="0"/>
                                    </a:rPr>
                                    <m:t>𝑛𝑥𝑑𝑟</m:t>
                                  </m:r>
                                </m:e>
                              </m:d>
                            </m:sup>
                          </m:sSup>
                          <m:r>
                            <a:rPr lang="en-GB" altLang="zh-CN" sz="2400" i="1">
                              <a:latin typeface="Cambria Math" panose="02040503050406030204" pitchFamily="18" charset="0"/>
                            </a:rPr>
                            <m:t>+1</m:t>
                          </m:r>
                        </m:den>
                      </m:f>
                    </m:oMath>
                  </m:oMathPara>
                </a14:m>
                <a:endParaRPr lang="en-US" altLang="zh-CN" sz="2400" dirty="0"/>
              </a:p>
              <a:p>
                <a:pPr lvl="1"/>
                <a:r>
                  <a:rPr lang="zh-CN" altLang="en-US" sz="2400" dirty="0"/>
                  <a:t>对于</a:t>
                </a:r>
                <a:r>
                  <a:rPr lang="en-US" altLang="zh-CN" sz="2400" dirty="0"/>
                  <a:t>DGA</a:t>
                </a:r>
                <a:r>
                  <a:rPr lang="zh-CN" altLang="en-US" sz="2400" dirty="0"/>
                  <a:t>产生的域名使用随机森林构建分类器</a:t>
                </a:r>
                <a:endParaRPr lang="en-US" altLang="zh-CN" sz="2400" dirty="0"/>
              </a:p>
              <a:p>
                <a:pPr lvl="1"/>
                <a:endParaRPr lang="en-US" altLang="zh-CN" sz="2400" dirty="0"/>
              </a:p>
              <a:p>
                <a:pPr marL="342900" lvl="1" indent="0">
                  <a:buNone/>
                </a:pPr>
                <a:endParaRPr lang="en-US" altLang="zh-CN" sz="2100" dirty="0"/>
              </a:p>
            </p:txBody>
          </p:sp>
        </mc:Choice>
        <mc:Fallback xmlns="">
          <p:sp>
            <p:nvSpPr>
              <p:cNvPr id="5" name="内容占位符 2"/>
              <p:cNvSpPr txBox="1">
                <a:spLocks noRot="1" noChangeAspect="1" noMove="1" noResize="1" noEditPoints="1" noAdjustHandles="1" noChangeArrowheads="1" noChangeShapeType="1" noTextEdit="1"/>
              </p:cNvSpPr>
              <p:nvPr/>
            </p:nvSpPr>
            <p:spPr bwMode="auto">
              <a:xfrm>
                <a:off x="696951" y="1670070"/>
                <a:ext cx="7750098" cy="4852988"/>
              </a:xfrm>
              <a:prstGeom prst="rect">
                <a:avLst/>
              </a:prstGeom>
              <a:blipFill>
                <a:blip r:embed="rId8"/>
                <a:stretch>
                  <a:fillRect t="-1884"/>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69986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latin typeface="微软雅黑" pitchFamily="34" charset="-122"/>
                <a:ea typeface="微软雅黑" pitchFamily="34" charset="-122"/>
              </a:rPr>
              <a:t>研究背景和问题的提出</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已完成的工作</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恶意域名检测</a:t>
            </a:r>
            <a:endParaRPr lang="en-US" altLang="zh-CN" sz="2800" kern="0" dirty="0"/>
          </a:p>
          <a:p>
            <a:pPr lvl="1"/>
            <a:r>
              <a:rPr lang="en-US" altLang="zh-CN" sz="2400" dirty="0"/>
              <a:t>Word2Vec</a:t>
            </a:r>
            <a:r>
              <a:rPr lang="zh-CN" altLang="en-US" sz="2400" dirty="0"/>
              <a:t>的应用</a:t>
            </a:r>
            <a:endParaRPr lang="en-US" altLang="zh-CN" sz="2400" dirty="0"/>
          </a:p>
          <a:p>
            <a:pPr lvl="1"/>
            <a:r>
              <a:rPr lang="zh-CN" altLang="en-US" sz="2400" dirty="0"/>
              <a:t>利用词向量的相关性进行检测与机器学习结果交叉对比得到结果</a:t>
            </a:r>
            <a:endParaRPr lang="en-US" altLang="zh-CN" sz="2400" dirty="0"/>
          </a:p>
          <a:p>
            <a:pPr lvl="1"/>
            <a:r>
              <a:rPr lang="zh-CN" altLang="en-US" sz="2400" dirty="0"/>
              <a:t>或者将词向量作为一组特征，与字符特征和访问特征共同训练分类器</a:t>
            </a:r>
            <a:endParaRPr lang="en-US" altLang="zh-CN" sz="2400" dirty="0"/>
          </a:p>
          <a:p>
            <a:pPr lvl="1"/>
            <a:r>
              <a:rPr lang="zh-CN" altLang="en-US" sz="2400" dirty="0"/>
              <a:t>分类器的选择</a:t>
            </a:r>
            <a:endParaRPr lang="en-US" altLang="zh-CN" sz="2400" dirty="0"/>
          </a:p>
          <a:p>
            <a:pPr lvl="1"/>
            <a:r>
              <a:rPr lang="zh-CN" altLang="en-US" sz="2400" dirty="0"/>
              <a:t>真反例样本不均衡问题</a:t>
            </a:r>
            <a:endParaRPr lang="en-US" altLang="zh-CN" sz="2400" dirty="0"/>
          </a:p>
        </p:txBody>
      </p:sp>
    </p:spTree>
    <p:extLst>
      <p:ext uri="{BB962C8B-B14F-4D97-AF65-F5344CB8AC3E}">
        <p14:creationId xmlns:p14="http://schemas.microsoft.com/office/powerpoint/2010/main" val="153851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已完成的工作</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下一阶段工作计划</a:t>
            </a:r>
            <a:endParaRPr lang="en-US" altLang="zh-CN"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20908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5965C-2D6F-4C5E-9024-BD471768AB63}"/>
              </a:ext>
            </a:extLst>
          </p:cNvPr>
          <p:cNvSpPr>
            <a:spLocks noGrp="1"/>
          </p:cNvSpPr>
          <p:nvPr>
            <p:ph type="title"/>
          </p:nvPr>
        </p:nvSpPr>
        <p:spPr/>
        <p:txBody>
          <a:bodyPr/>
          <a:lstStyle/>
          <a:p>
            <a:r>
              <a:rPr lang="zh-CN" altLang="en-US" dirty="0"/>
              <a:t>存在的问题</a:t>
            </a:r>
          </a:p>
        </p:txBody>
      </p:sp>
      <p:sp>
        <p:nvSpPr>
          <p:cNvPr id="3" name="内容占位符 2">
            <a:extLst>
              <a:ext uri="{FF2B5EF4-FFF2-40B4-BE49-F238E27FC236}">
                <a16:creationId xmlns:a16="http://schemas.microsoft.com/office/drawing/2014/main" id="{78CE09C6-CED1-4B71-99F5-72B986DF0CCF}"/>
              </a:ext>
            </a:extLst>
          </p:cNvPr>
          <p:cNvSpPr>
            <a:spLocks noGrp="1"/>
          </p:cNvSpPr>
          <p:nvPr>
            <p:ph idx="1"/>
          </p:nvPr>
        </p:nvSpPr>
        <p:spPr/>
        <p:txBody>
          <a:bodyPr/>
          <a:lstStyle/>
          <a:p>
            <a:pPr lvl="1"/>
            <a:r>
              <a:rPr lang="zh-CN" altLang="en-US" sz="2400" dirty="0"/>
              <a:t>通过选择更加合理的特征提高恶意域名检测效果，或者制定特征评价策略</a:t>
            </a:r>
            <a:endParaRPr lang="en-US" altLang="zh-CN" sz="2400" dirty="0"/>
          </a:p>
          <a:p>
            <a:pPr lvl="1"/>
            <a:r>
              <a:rPr lang="zh-CN" altLang="en-US" sz="2400" dirty="0"/>
              <a:t>尝试多种模型来完善实验</a:t>
            </a:r>
          </a:p>
        </p:txBody>
      </p:sp>
    </p:spTree>
    <p:extLst>
      <p:ext uri="{BB962C8B-B14F-4D97-AF65-F5344CB8AC3E}">
        <p14:creationId xmlns:p14="http://schemas.microsoft.com/office/powerpoint/2010/main" val="3745392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后续进度安排</a:t>
            </a:r>
          </a:p>
        </p:txBody>
      </p:sp>
      <p:graphicFrame>
        <p:nvGraphicFramePr>
          <p:cNvPr id="4" name="内容占位符 4"/>
          <p:cNvGraphicFramePr>
            <a:graphicFrameLocks/>
          </p:cNvGraphicFramePr>
          <p:nvPr>
            <p:extLst>
              <p:ext uri="{D42A27DB-BD31-4B8C-83A1-F6EECF244321}">
                <p14:modId xmlns:p14="http://schemas.microsoft.com/office/powerpoint/2010/main" val="3413483767"/>
              </p:ext>
            </p:extLst>
          </p:nvPr>
        </p:nvGraphicFramePr>
        <p:xfrm>
          <a:off x="1242205" y="1869742"/>
          <a:ext cx="7021902" cy="3651165"/>
        </p:xfrm>
        <a:graphic>
          <a:graphicData uri="http://schemas.openxmlformats.org/drawingml/2006/table">
            <a:tbl>
              <a:tblPr firstRow="1" firstCol="1" bandRow="1">
                <a:tableStyleId>{5C22544A-7EE6-4342-B048-85BDC9FD1C3A}</a:tableStyleId>
              </a:tblPr>
              <a:tblGrid>
                <a:gridCol w="2890112">
                  <a:extLst>
                    <a:ext uri="{9D8B030D-6E8A-4147-A177-3AD203B41FA5}">
                      <a16:colId xmlns:a16="http://schemas.microsoft.com/office/drawing/2014/main" val="20000"/>
                    </a:ext>
                  </a:extLst>
                </a:gridCol>
                <a:gridCol w="4131790">
                  <a:extLst>
                    <a:ext uri="{9D8B030D-6E8A-4147-A177-3AD203B41FA5}">
                      <a16:colId xmlns:a16="http://schemas.microsoft.com/office/drawing/2014/main" val="20001"/>
                    </a:ext>
                  </a:extLst>
                </a:gridCol>
              </a:tblGrid>
              <a:tr h="730233">
                <a:tc>
                  <a:txBody>
                    <a:bodyPr/>
                    <a:lstStyle/>
                    <a:p>
                      <a:pPr algn="ctr">
                        <a:lnSpc>
                          <a:spcPct val="150000"/>
                        </a:lnSpc>
                        <a:spcAft>
                          <a:spcPts val="0"/>
                        </a:spcAft>
                      </a:pPr>
                      <a:r>
                        <a:rPr lang="zh-CN" sz="1800" kern="100" dirty="0">
                          <a:effectLst/>
                        </a:rPr>
                        <a:t>时间</a:t>
                      </a:r>
                      <a:endParaRPr lang="zh-CN" sz="1800" kern="100" dirty="0">
                        <a:effectLst/>
                        <a:latin typeface="Times New Roman"/>
                        <a:ea typeface="宋体"/>
                      </a:endParaRPr>
                    </a:p>
                  </a:txBody>
                  <a:tcPr marL="68580" marR="68580" marT="0" marB="0" anchor="ctr"/>
                </a:tc>
                <a:tc>
                  <a:txBody>
                    <a:bodyPr/>
                    <a:lstStyle/>
                    <a:p>
                      <a:pPr algn="ctr">
                        <a:lnSpc>
                          <a:spcPct val="150000"/>
                        </a:lnSpc>
                        <a:spcAft>
                          <a:spcPts val="0"/>
                        </a:spcAft>
                      </a:pPr>
                      <a:r>
                        <a:rPr lang="zh-CN" sz="1800" kern="100">
                          <a:effectLst/>
                        </a:rPr>
                        <a:t>任务安排</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730233">
                <a:tc>
                  <a:txBody>
                    <a:bodyPr/>
                    <a:lstStyle/>
                    <a:p>
                      <a:pPr algn="just">
                        <a:lnSpc>
                          <a:spcPct val="150000"/>
                        </a:lnSpc>
                        <a:spcAft>
                          <a:spcPts val="0"/>
                        </a:spcAft>
                      </a:pPr>
                      <a:r>
                        <a:rPr lang="x-none" sz="1800" kern="100" dirty="0">
                          <a:effectLst/>
                        </a:rPr>
                        <a:t>20</a:t>
                      </a:r>
                      <a:r>
                        <a:rPr lang="en-US" sz="1800" kern="100" dirty="0">
                          <a:effectLst/>
                        </a:rPr>
                        <a:t>17</a:t>
                      </a:r>
                      <a:r>
                        <a:rPr lang="zh-CN" sz="1800" kern="100" dirty="0">
                          <a:effectLst/>
                        </a:rPr>
                        <a:t>年</a:t>
                      </a:r>
                      <a:r>
                        <a:rPr lang="en-US" altLang="zh-CN" sz="1800" kern="100" dirty="0">
                          <a:effectLst/>
                        </a:rPr>
                        <a:t>9</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x-none" sz="1800" kern="100" dirty="0">
                          <a:effectLst/>
                        </a:rPr>
                        <a:t>1</a:t>
                      </a:r>
                      <a:r>
                        <a:rPr lang="en-US" sz="1800" kern="100" dirty="0">
                          <a:effectLst/>
                        </a:rPr>
                        <a:t>0</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检测算法的完善，效果测试</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x-none" sz="1800" kern="100" dirty="0">
                          <a:effectLst/>
                        </a:rPr>
                        <a:t>1</a:t>
                      </a:r>
                      <a:r>
                        <a:rPr lang="en-US" sz="1800" kern="100" dirty="0">
                          <a:effectLst/>
                        </a:rPr>
                        <a:t>0</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完成系统成果的展示部分</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对数据、材料进行整理</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en-US" altLang="zh-CN" sz="1800" kern="100" dirty="0">
                          <a:effectLst/>
                        </a:rPr>
                        <a:t>12</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12</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zh-CN" sz="1800" kern="100" dirty="0">
                          <a:effectLst/>
                        </a:rPr>
                        <a:t>撰写毕业论文，毕业答辩。</a:t>
                      </a:r>
                      <a:endParaRPr lang="zh-CN" alt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857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335" y="3082810"/>
            <a:ext cx="8229600" cy="725488"/>
          </a:xfrm>
        </p:spPr>
        <p:txBody>
          <a:bodyPr/>
          <a:lstStyle/>
          <a:p>
            <a:r>
              <a:rPr lang="zh-CN" altLang="en-US" sz="3200">
                <a:latin typeface="微软雅黑" pitchFamily="34" charset="-122"/>
                <a:ea typeface="微软雅黑" pitchFamily="34" charset="-122"/>
              </a:rPr>
              <a:t>谢谢各位老师的建议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583804"/>
            <a:ext cx="7750098" cy="4852988"/>
          </a:xfrm>
        </p:spPr>
        <p:txBody>
          <a:bodyPr/>
          <a:lstStyle/>
          <a:p>
            <a:r>
              <a:rPr lang="zh-CN" altLang="en-US" sz="2800" dirty="0"/>
              <a:t>什么是恶意域名</a:t>
            </a:r>
            <a:endParaRPr lang="en-US" altLang="zh-CN" sz="2800" dirty="0"/>
          </a:p>
          <a:p>
            <a:pPr lvl="1"/>
            <a:r>
              <a:rPr lang="zh-CN" altLang="en-US" sz="2000" dirty="0"/>
              <a:t>故意在计算机系统上执行恶意任务的病毒、蠕虫和特洛伊木马的非法网站的域名（百度百科）</a:t>
            </a:r>
            <a:endParaRPr lang="en-US" altLang="zh-CN" sz="2000" dirty="0"/>
          </a:p>
          <a:p>
            <a:pPr lvl="1"/>
            <a:r>
              <a:rPr lang="zh-CN" altLang="en-US" sz="2000" dirty="0"/>
              <a:t>涉及恶意活动的域名（</a:t>
            </a:r>
            <a:r>
              <a:rPr lang="en-US" altLang="zh-CN" sz="2000" dirty="0"/>
              <a:t>Bilge</a:t>
            </a:r>
            <a:r>
              <a:rPr lang="zh-CN" altLang="en-US" sz="2000" dirty="0"/>
              <a:t>，</a:t>
            </a:r>
            <a:r>
              <a:rPr lang="en-US" altLang="zh-CN" sz="2000" dirty="0"/>
              <a:t>UCSB</a:t>
            </a:r>
            <a:r>
              <a:rPr lang="zh-CN" altLang="en-US" sz="2000" dirty="0"/>
              <a:t>）</a:t>
            </a:r>
            <a:endParaRPr lang="en-US" altLang="zh-CN" sz="2000" dirty="0"/>
          </a:p>
          <a:p>
            <a:pPr lvl="1"/>
            <a:r>
              <a:rPr lang="zh-CN" altLang="en-US" sz="2000" dirty="0"/>
              <a:t>当前存在恶意行为或者被恶意使用的域名</a:t>
            </a:r>
            <a:endParaRPr lang="en-US" altLang="zh-CN" sz="2000" dirty="0"/>
          </a:p>
          <a:p>
            <a:pPr marL="342900" lvl="1" indent="0">
              <a:buNone/>
            </a:pPr>
            <a:endParaRPr lang="en-US" altLang="zh-CN" sz="2000" dirty="0"/>
          </a:p>
        </p:txBody>
      </p:sp>
    </p:spTree>
    <p:extLst>
      <p:ext uri="{BB962C8B-B14F-4D97-AF65-F5344CB8AC3E}">
        <p14:creationId xmlns:p14="http://schemas.microsoft.com/office/powerpoint/2010/main" val="30967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graphicFrame>
        <p:nvGraphicFramePr>
          <p:cNvPr id="7" name="内容占位符 6">
            <a:extLst>
              <a:ext uri="{FF2B5EF4-FFF2-40B4-BE49-F238E27FC236}">
                <a16:creationId xmlns:a16="http://schemas.microsoft.com/office/drawing/2014/main" id="{E3C36F2D-991F-461D-909C-FB793F4B7583}"/>
              </a:ext>
            </a:extLst>
          </p:cNvPr>
          <p:cNvGraphicFramePr>
            <a:graphicFrameLocks noGrp="1"/>
          </p:cNvGraphicFramePr>
          <p:nvPr>
            <p:ph sz="half" idx="1"/>
            <p:extLst>
              <p:ext uri="{D42A27DB-BD31-4B8C-83A1-F6EECF244321}">
                <p14:modId xmlns:p14="http://schemas.microsoft.com/office/powerpoint/2010/main" val="506931701"/>
              </p:ext>
            </p:extLst>
          </p:nvPr>
        </p:nvGraphicFramePr>
        <p:xfrm>
          <a:off x="457200" y="1428524"/>
          <a:ext cx="4038600" cy="4852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内容占位符 10">
            <a:extLst>
              <a:ext uri="{FF2B5EF4-FFF2-40B4-BE49-F238E27FC236}">
                <a16:creationId xmlns:a16="http://schemas.microsoft.com/office/drawing/2014/main" id="{021FB8AB-2449-4B86-9531-5899BA89985F}"/>
              </a:ext>
            </a:extLst>
          </p:cNvPr>
          <p:cNvGraphicFramePr>
            <a:graphicFrameLocks noGrp="1"/>
          </p:cNvGraphicFramePr>
          <p:nvPr>
            <p:ph sz="half" idx="2"/>
            <p:extLst>
              <p:ext uri="{D42A27DB-BD31-4B8C-83A1-F6EECF244321}">
                <p14:modId xmlns:p14="http://schemas.microsoft.com/office/powerpoint/2010/main" val="393702640"/>
              </p:ext>
            </p:extLst>
          </p:nvPr>
        </p:nvGraphicFramePr>
        <p:xfrm>
          <a:off x="4648200" y="1600200"/>
          <a:ext cx="4038600" cy="4852988"/>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a:extLst>
              <a:ext uri="{FF2B5EF4-FFF2-40B4-BE49-F238E27FC236}">
                <a16:creationId xmlns:a16="http://schemas.microsoft.com/office/drawing/2014/main" id="{0FC005F5-87B0-46DF-8204-4CAA1B98A83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恶意域名数量巨大 </a:t>
            </a:r>
          </a:p>
        </p:txBody>
      </p:sp>
    </p:spTree>
    <p:extLst>
      <p:ext uri="{BB962C8B-B14F-4D97-AF65-F5344CB8AC3E}">
        <p14:creationId xmlns:p14="http://schemas.microsoft.com/office/powerpoint/2010/main" val="416703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780382"/>
            <a:ext cx="7750098" cy="4656410"/>
          </a:xfrm>
        </p:spPr>
        <p:txBody>
          <a:bodyPr/>
          <a:lstStyle/>
          <a:p>
            <a:r>
              <a:rPr lang="en-US" altLang="zh-CN" sz="2800" dirty="0"/>
              <a:t>DGA</a:t>
            </a:r>
            <a:r>
              <a:rPr lang="zh-CN" altLang="en-US" sz="2800" dirty="0"/>
              <a:t>域名</a:t>
            </a:r>
            <a:endParaRPr lang="en-US" altLang="zh-CN" sz="2800" dirty="0"/>
          </a:p>
          <a:p>
            <a:pPr lvl="1"/>
            <a:r>
              <a:rPr lang="zh-CN" altLang="en-US" sz="2000" dirty="0"/>
              <a:t>木马、僵尸网络：</a:t>
            </a:r>
            <a:r>
              <a:rPr lang="en-US" altLang="zh-CN" sz="2000" dirty="0"/>
              <a:t>WannaCry</a:t>
            </a:r>
            <a:r>
              <a:rPr lang="zh-CN" altLang="en-US" sz="2000" dirty="0"/>
              <a:t>、</a:t>
            </a:r>
            <a:r>
              <a:rPr lang="en-US" altLang="zh-CN" sz="2000" dirty="0" err="1"/>
              <a:t>Mirai</a:t>
            </a:r>
            <a:r>
              <a:rPr lang="en-US" altLang="zh-CN" sz="2000" dirty="0"/>
              <a:t> …</a:t>
            </a:r>
            <a:endParaRPr lang="en-US" altLang="zh-CN" sz="1400" dirty="0"/>
          </a:p>
          <a:p>
            <a:r>
              <a:rPr lang="en-US" altLang="zh-CN" sz="2800" dirty="0"/>
              <a:t>DNS</a:t>
            </a:r>
            <a:r>
              <a:rPr lang="zh-CN" altLang="en-US" sz="2800" dirty="0"/>
              <a:t>放大攻击相关域名</a:t>
            </a:r>
            <a:endParaRPr lang="en-US" altLang="zh-CN" sz="2800" dirty="0"/>
          </a:p>
          <a:p>
            <a:r>
              <a:rPr lang="zh-CN" altLang="en-US" sz="2800" dirty="0"/>
              <a:t>随机子域名攻击涉及域名</a:t>
            </a:r>
            <a:endParaRPr lang="en-US" altLang="zh-CN" sz="2800" dirty="0"/>
          </a:p>
          <a:p>
            <a:r>
              <a:rPr lang="zh-CN" altLang="en-US" sz="2800" dirty="0"/>
              <a:t>色情域名</a:t>
            </a:r>
            <a:endParaRPr lang="en-US" altLang="zh-CN" sz="2800" dirty="0"/>
          </a:p>
          <a:p>
            <a:pPr marL="0" indent="0">
              <a:buNone/>
            </a:pPr>
            <a:endParaRPr lang="en-US" altLang="zh-CN" sz="2800" dirty="0"/>
          </a:p>
          <a:p>
            <a:pPr marL="0" indent="0">
              <a:buNone/>
            </a:pPr>
            <a:r>
              <a:rPr lang="zh-CN" altLang="en-US" sz="1400" dirty="0"/>
              <a:t>●●●●●●</a:t>
            </a:r>
            <a:endParaRPr lang="en-US" altLang="zh-CN" sz="1400" dirty="0"/>
          </a:p>
        </p:txBody>
      </p:sp>
      <p:sp>
        <p:nvSpPr>
          <p:cNvPr id="4" name="文本框 3">
            <a:extLst>
              <a:ext uri="{FF2B5EF4-FFF2-40B4-BE49-F238E27FC236}">
                <a16:creationId xmlns:a16="http://schemas.microsoft.com/office/drawing/2014/main" id="{F80819D5-B460-469F-9094-3907A3B0CAAF}"/>
              </a:ext>
            </a:extLst>
          </p:cNvPr>
          <p:cNvSpPr txBox="1"/>
          <p:nvPr/>
        </p:nvSpPr>
        <p:spPr>
          <a:xfrm>
            <a:off x="6030685" y="1054894"/>
            <a:ext cx="2264228" cy="369332"/>
          </a:xfrm>
          <a:prstGeom prst="rect">
            <a:avLst/>
          </a:prstGeom>
          <a:noFill/>
        </p:spPr>
        <p:txBody>
          <a:bodyPr wrap="square" rtlCol="0">
            <a:spAutoFit/>
          </a:bodyPr>
          <a:lstStyle/>
          <a:p>
            <a:r>
              <a:rPr lang="en-US" altLang="zh-CN" dirty="0"/>
              <a:t>—</a:t>
            </a:r>
            <a:r>
              <a:rPr lang="zh-CN" altLang="en-US" dirty="0"/>
              <a:t>恶意域名危害增大</a:t>
            </a:r>
          </a:p>
        </p:txBody>
      </p:sp>
    </p:spTree>
    <p:extLst>
      <p:ext uri="{BB962C8B-B14F-4D97-AF65-F5344CB8AC3E}">
        <p14:creationId xmlns:p14="http://schemas.microsoft.com/office/powerpoint/2010/main" val="114489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694497"/>
            <a:ext cx="7750098" cy="4656410"/>
          </a:xfrm>
        </p:spPr>
        <p:txBody>
          <a:bodyPr/>
          <a:lstStyle/>
          <a:p>
            <a:r>
              <a:rPr lang="zh-CN" altLang="en-US" sz="2800" dirty="0"/>
              <a:t>被动</a:t>
            </a:r>
            <a:r>
              <a:rPr lang="en-US" altLang="zh-CN" sz="2800" dirty="0"/>
              <a:t>DNS</a:t>
            </a:r>
            <a:r>
              <a:rPr lang="zh-CN" altLang="en-US" sz="2800" dirty="0"/>
              <a:t>介绍</a:t>
            </a:r>
            <a:endParaRPr lang="en-US" altLang="zh-CN" sz="2800" dirty="0"/>
          </a:p>
          <a:p>
            <a:endParaRPr lang="en-US" altLang="zh-CN" sz="2800" dirty="0"/>
          </a:p>
        </p:txBody>
      </p:sp>
      <p:graphicFrame>
        <p:nvGraphicFramePr>
          <p:cNvPr id="5" name="表格 4">
            <a:extLst>
              <a:ext uri="{FF2B5EF4-FFF2-40B4-BE49-F238E27FC236}">
                <a16:creationId xmlns:a16="http://schemas.microsoft.com/office/drawing/2014/main" id="{766F9C9D-47D3-4F63-8BE4-C0B45814485F}"/>
              </a:ext>
            </a:extLst>
          </p:cNvPr>
          <p:cNvGraphicFramePr>
            <a:graphicFrameLocks noGrp="1"/>
          </p:cNvGraphicFramePr>
          <p:nvPr>
            <p:extLst>
              <p:ext uri="{D42A27DB-BD31-4B8C-83A1-F6EECF244321}">
                <p14:modId xmlns:p14="http://schemas.microsoft.com/office/powerpoint/2010/main" val="2830206727"/>
              </p:ext>
            </p:extLst>
          </p:nvPr>
        </p:nvGraphicFramePr>
        <p:xfrm>
          <a:off x="751775" y="2419122"/>
          <a:ext cx="3722651" cy="3361190"/>
        </p:xfrm>
        <a:graphic>
          <a:graphicData uri="http://schemas.openxmlformats.org/drawingml/2006/table">
            <a:tbl>
              <a:tblPr firstRow="1" firstCol="1" bandRow="1">
                <a:tableStyleId>{5C22544A-7EE6-4342-B048-85BDC9FD1C3A}</a:tableStyleId>
              </a:tblPr>
              <a:tblGrid>
                <a:gridCol w="903251">
                  <a:extLst>
                    <a:ext uri="{9D8B030D-6E8A-4147-A177-3AD203B41FA5}">
                      <a16:colId xmlns:a16="http://schemas.microsoft.com/office/drawing/2014/main" val="3822042590"/>
                    </a:ext>
                  </a:extLst>
                </a:gridCol>
                <a:gridCol w="2819400">
                  <a:extLst>
                    <a:ext uri="{9D8B030D-6E8A-4147-A177-3AD203B41FA5}">
                      <a16:colId xmlns:a16="http://schemas.microsoft.com/office/drawing/2014/main" val="2242588856"/>
                    </a:ext>
                  </a:extLst>
                </a:gridCol>
              </a:tblGrid>
              <a:tr h="336119">
                <a:tc>
                  <a:txBody>
                    <a:bodyPr/>
                    <a:lstStyle/>
                    <a:p>
                      <a:pPr marL="327660" indent="-327660" algn="ctr">
                        <a:lnSpc>
                          <a:spcPts val="2300"/>
                        </a:lnSpc>
                        <a:spcAft>
                          <a:spcPts val="0"/>
                        </a:spcAft>
                      </a:pPr>
                      <a:r>
                        <a:rPr lang="zh-CN" sz="1400" kern="100" cap="all" dirty="0">
                          <a:effectLst/>
                        </a:rPr>
                        <a:t>字段</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sz="1400" kern="100" cap="all" dirty="0">
                          <a:effectLst/>
                        </a:rPr>
                        <a:t>备注</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781263089"/>
                  </a:ext>
                </a:extLst>
              </a:tr>
              <a:tr h="336119">
                <a:tc>
                  <a:txBody>
                    <a:bodyPr/>
                    <a:lstStyle/>
                    <a:p>
                      <a:pPr marL="327660" indent="-327660" algn="l">
                        <a:lnSpc>
                          <a:spcPts val="2300"/>
                        </a:lnSpc>
                        <a:spcAft>
                          <a:spcPts val="0"/>
                        </a:spcAft>
                      </a:pPr>
                      <a:r>
                        <a:rPr lang="en-US" sz="1400" kern="100" cap="all" dirty="0">
                          <a:effectLst/>
                        </a:rPr>
                        <a:t>SIP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客户端</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130260306"/>
                  </a:ext>
                </a:extLst>
              </a:tr>
              <a:tr h="336119">
                <a:tc>
                  <a:txBody>
                    <a:bodyPr/>
                    <a:lstStyle/>
                    <a:p>
                      <a:pPr marL="327660" indent="-327660" algn="l">
                        <a:lnSpc>
                          <a:spcPts val="2300"/>
                        </a:lnSpc>
                        <a:spcAft>
                          <a:spcPts val="0"/>
                        </a:spcAft>
                      </a:pPr>
                      <a:r>
                        <a:rPr lang="en-US" sz="1400" kern="100" cap="all" dirty="0">
                          <a:effectLst/>
                        </a:rPr>
                        <a:t>DIP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11390475"/>
                  </a:ext>
                </a:extLst>
              </a:tr>
              <a:tr h="336119">
                <a:tc>
                  <a:txBody>
                    <a:bodyPr/>
                    <a:lstStyle/>
                    <a:p>
                      <a:pPr marL="327660" indent="-327660" algn="l">
                        <a:lnSpc>
                          <a:spcPts val="2300"/>
                        </a:lnSpc>
                        <a:spcAft>
                          <a:spcPts val="0"/>
                        </a:spcAft>
                      </a:pPr>
                      <a:r>
                        <a:rPr lang="en-US" sz="1400" kern="100" cap="all">
                          <a:effectLst/>
                        </a:rPr>
                        <a:t>DNSID</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en-US" sz="1400" kern="100" dirty="0">
                          <a:effectLst/>
                        </a:rPr>
                        <a:t>DNS</a:t>
                      </a:r>
                      <a:r>
                        <a:rPr lang="zh-CN" sz="1400" kern="100" dirty="0">
                          <a:effectLst/>
                        </a:rPr>
                        <a:t>请求编号</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574388740"/>
                  </a:ext>
                </a:extLst>
              </a:tr>
              <a:tr h="336119">
                <a:tc>
                  <a:txBody>
                    <a:bodyPr/>
                    <a:lstStyle/>
                    <a:p>
                      <a:pPr marL="327660" indent="-327660" algn="l">
                        <a:lnSpc>
                          <a:spcPts val="2300"/>
                        </a:lnSpc>
                        <a:spcAft>
                          <a:spcPts val="0"/>
                        </a:spcAft>
                      </a:pPr>
                      <a:r>
                        <a:rPr lang="en-US" sz="1400" kern="100" cap="all">
                          <a:effectLst/>
                        </a:rPr>
                        <a:t>DOMAIN</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24561031"/>
                  </a:ext>
                </a:extLst>
              </a:tr>
              <a:tr h="336119">
                <a:tc>
                  <a:txBody>
                    <a:bodyPr/>
                    <a:lstStyle/>
                    <a:p>
                      <a:pPr marL="327660" indent="-327660" algn="l">
                        <a:lnSpc>
                          <a:spcPts val="2300"/>
                        </a:lnSpc>
                        <a:spcAft>
                          <a:spcPts val="0"/>
                        </a:spcAft>
                      </a:pPr>
                      <a:r>
                        <a:rPr lang="en-US" sz="1400" kern="100" cap="all">
                          <a:effectLst/>
                        </a:rPr>
                        <a:t>QTYPE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请求域名类型，字符串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281957404"/>
                  </a:ext>
                </a:extLst>
              </a:tr>
              <a:tr h="336119">
                <a:tc>
                  <a:txBody>
                    <a:bodyPr/>
                    <a:lstStyle/>
                    <a:p>
                      <a:pPr marL="327660" indent="-327660" algn="l">
                        <a:lnSpc>
                          <a:spcPts val="2300"/>
                        </a:lnSpc>
                        <a:spcAft>
                          <a:spcPts val="0"/>
                        </a:spcAft>
                      </a:pPr>
                      <a:r>
                        <a:rPr lang="en-US" sz="1400" kern="100" cap="all">
                          <a:effectLst/>
                        </a:rPr>
                        <a:t>SCOUNT</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请求报文重复次数</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532465631"/>
                  </a:ext>
                </a:extLst>
              </a:tr>
              <a:tr h="336119">
                <a:tc>
                  <a:txBody>
                    <a:bodyPr/>
                    <a:lstStyle/>
                    <a:p>
                      <a:pPr marL="327660" indent="-327660" algn="l">
                        <a:lnSpc>
                          <a:spcPts val="2300"/>
                        </a:lnSpc>
                        <a:spcAft>
                          <a:spcPts val="0"/>
                        </a:spcAft>
                      </a:pPr>
                      <a:r>
                        <a:rPr lang="en-US" sz="1400" kern="100" cap="all">
                          <a:effectLst/>
                        </a:rPr>
                        <a:t>SRATE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该时间间隔下报文采样率（如</a:t>
                      </a:r>
                      <a:r>
                        <a:rPr lang="en-US" sz="1400" kern="100" dirty="0">
                          <a:effectLst/>
                        </a:rPr>
                        <a:t>10:1</a:t>
                      </a:r>
                      <a:r>
                        <a:rPr lang="zh-CN" sz="1400" kern="100" dirty="0">
                          <a:effectLst/>
                        </a:rPr>
                        <a:t>）</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915013264"/>
                  </a:ext>
                </a:extLst>
              </a:tr>
              <a:tr h="336119">
                <a:tc>
                  <a:txBody>
                    <a:bodyPr/>
                    <a:lstStyle/>
                    <a:p>
                      <a:pPr marL="327660" indent="-327660" algn="l">
                        <a:lnSpc>
                          <a:spcPts val="2300"/>
                        </a:lnSpc>
                        <a:spcAft>
                          <a:spcPts val="0"/>
                        </a:spcAft>
                      </a:pPr>
                      <a:r>
                        <a:rPr lang="en-US" sz="1400" kern="100" cap="all">
                          <a:effectLst/>
                        </a:rPr>
                        <a:t>DIR</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匹配标识（请求</a:t>
                      </a:r>
                      <a:r>
                        <a:rPr lang="en-US" sz="1400" kern="100" dirty="0">
                          <a:effectLst/>
                        </a:rPr>
                        <a:t>/</a:t>
                      </a:r>
                      <a:r>
                        <a:rPr lang="zh-CN" sz="1400" kern="100" dirty="0">
                          <a:effectLst/>
                        </a:rPr>
                        <a:t>应答</a:t>
                      </a:r>
                      <a:r>
                        <a:rPr lang="en-US" sz="1400" kern="100" dirty="0">
                          <a:effectLst/>
                        </a:rPr>
                        <a:t>/</a:t>
                      </a:r>
                      <a:r>
                        <a:rPr lang="zh-CN" sz="1400" kern="100" dirty="0">
                          <a:effectLst/>
                        </a:rPr>
                        <a:t>双向）</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96372448"/>
                  </a:ext>
                </a:extLst>
              </a:tr>
              <a:tr h="336119">
                <a:tc>
                  <a:txBody>
                    <a:bodyPr/>
                    <a:lstStyle/>
                    <a:p>
                      <a:pPr marL="327660" indent="-327660" algn="l">
                        <a:lnSpc>
                          <a:spcPts val="2300"/>
                        </a:lnSpc>
                        <a:spcAft>
                          <a:spcPts val="0"/>
                        </a:spcAft>
                      </a:pPr>
                      <a:r>
                        <a:rPr lang="en-US" sz="1400" kern="100" cap="all" dirty="0">
                          <a:effectLst/>
                        </a:rPr>
                        <a:t>RD</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递归请求标识</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781653730"/>
                  </a:ext>
                </a:extLst>
              </a:tr>
            </a:tbl>
          </a:graphicData>
        </a:graphic>
      </p:graphicFrame>
      <p:graphicFrame>
        <p:nvGraphicFramePr>
          <p:cNvPr id="6" name="表格 5">
            <a:extLst>
              <a:ext uri="{FF2B5EF4-FFF2-40B4-BE49-F238E27FC236}">
                <a16:creationId xmlns:a16="http://schemas.microsoft.com/office/drawing/2014/main" id="{C7F3FEBA-61DC-47A3-89EE-2C42F4D206A4}"/>
              </a:ext>
            </a:extLst>
          </p:cNvPr>
          <p:cNvGraphicFramePr>
            <a:graphicFrameLocks noGrp="1"/>
          </p:cNvGraphicFramePr>
          <p:nvPr>
            <p:extLst>
              <p:ext uri="{D42A27DB-BD31-4B8C-83A1-F6EECF244321}">
                <p14:modId xmlns:p14="http://schemas.microsoft.com/office/powerpoint/2010/main" val="4226441124"/>
              </p:ext>
            </p:extLst>
          </p:nvPr>
        </p:nvGraphicFramePr>
        <p:xfrm>
          <a:off x="4757255" y="2419126"/>
          <a:ext cx="3406964" cy="3361186"/>
        </p:xfrm>
        <a:graphic>
          <a:graphicData uri="http://schemas.openxmlformats.org/drawingml/2006/table">
            <a:tbl>
              <a:tblPr firstRow="1" firstCol="1" bandRow="1">
                <a:tableStyleId>{5C22544A-7EE6-4342-B048-85BDC9FD1C3A}</a:tableStyleId>
              </a:tblPr>
              <a:tblGrid>
                <a:gridCol w="892496">
                  <a:extLst>
                    <a:ext uri="{9D8B030D-6E8A-4147-A177-3AD203B41FA5}">
                      <a16:colId xmlns:a16="http://schemas.microsoft.com/office/drawing/2014/main" val="969329216"/>
                    </a:ext>
                  </a:extLst>
                </a:gridCol>
                <a:gridCol w="2514468">
                  <a:extLst>
                    <a:ext uri="{9D8B030D-6E8A-4147-A177-3AD203B41FA5}">
                      <a16:colId xmlns:a16="http://schemas.microsoft.com/office/drawing/2014/main" val="2683438025"/>
                    </a:ext>
                  </a:extLst>
                </a:gridCol>
              </a:tblGrid>
              <a:tr h="297649">
                <a:tc>
                  <a:txBody>
                    <a:bodyPr/>
                    <a:lstStyle/>
                    <a:p>
                      <a:pPr marL="327660" indent="-32766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字段</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备注</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778219278"/>
                  </a:ext>
                </a:extLst>
              </a:tr>
              <a:tr h="340393">
                <a:tc>
                  <a:txBody>
                    <a:bodyPr/>
                    <a:lstStyle/>
                    <a:p>
                      <a:pPr marL="327660" indent="-327660" algn="l">
                        <a:lnSpc>
                          <a:spcPts val="2300"/>
                        </a:lnSpc>
                        <a:spcAft>
                          <a:spcPts val="0"/>
                        </a:spcAft>
                      </a:pPr>
                      <a:r>
                        <a:rPr lang="en-US" sz="1300" kern="100" cap="all" dirty="0">
                          <a:effectLst/>
                        </a:rPr>
                        <a:t>AA</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权威请求标识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42245002"/>
                  </a:ext>
                </a:extLst>
              </a:tr>
              <a:tr h="340393">
                <a:tc>
                  <a:txBody>
                    <a:bodyPr/>
                    <a:lstStyle/>
                    <a:p>
                      <a:pPr marL="327660" indent="-327660" algn="l">
                        <a:lnSpc>
                          <a:spcPts val="2300"/>
                        </a:lnSpc>
                        <a:spcAft>
                          <a:spcPts val="0"/>
                        </a:spcAft>
                      </a:pPr>
                      <a:r>
                        <a:rPr lang="en-US" sz="1300" kern="100" cap="all"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a:t>
                      </a:r>
                      <a:r>
                        <a:rPr lang="en-US" sz="1300" kern="100"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689539650"/>
                  </a:ext>
                </a:extLst>
              </a:tr>
              <a:tr h="340393">
                <a:tc>
                  <a:txBody>
                    <a:bodyPr/>
                    <a:lstStyle/>
                    <a:p>
                      <a:pPr marL="327660" indent="-327660" algn="l">
                        <a:lnSpc>
                          <a:spcPts val="2300"/>
                        </a:lnSpc>
                        <a:spcAft>
                          <a:spcPts val="0"/>
                        </a:spcAft>
                      </a:pPr>
                      <a:r>
                        <a:rPr lang="en-US" sz="1300" kern="100" cap="all">
                          <a:effectLst/>
                        </a:rPr>
                        <a:t>TIME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当前获得报文的时间</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15630737"/>
                  </a:ext>
                </a:extLst>
              </a:tr>
              <a:tr h="340393">
                <a:tc>
                  <a:txBody>
                    <a:bodyPr/>
                    <a:lstStyle/>
                    <a:p>
                      <a:pPr marL="327660" indent="-327660" algn="l">
                        <a:lnSpc>
                          <a:spcPts val="2300"/>
                        </a:lnSpc>
                        <a:spcAft>
                          <a:spcPts val="0"/>
                        </a:spcAft>
                      </a:pPr>
                      <a:r>
                        <a:rPr lang="en-US" sz="1300" kern="100" cap="all">
                          <a:effectLst/>
                        </a:rPr>
                        <a:t>PCODE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节点编码（编码参考附录）</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539832458"/>
                  </a:ext>
                </a:extLst>
              </a:tr>
              <a:tr h="340393">
                <a:tc>
                  <a:txBody>
                    <a:bodyPr/>
                    <a:lstStyle/>
                    <a:p>
                      <a:pPr marL="327660" indent="-327660" algn="l">
                        <a:lnSpc>
                          <a:spcPts val="2300"/>
                        </a:lnSpc>
                        <a:spcAft>
                          <a:spcPts val="0"/>
                        </a:spcAft>
                      </a:pPr>
                      <a:r>
                        <a:rPr lang="en-US" sz="1300" kern="100" cap="all">
                          <a:effectLst/>
                        </a:rPr>
                        <a:t>QLEN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请求</a:t>
                      </a:r>
                      <a:r>
                        <a:rPr lang="en-US" sz="1300" kern="100" dirty="0" err="1">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833554994"/>
                  </a:ext>
                </a:extLst>
              </a:tr>
              <a:tr h="340393">
                <a:tc>
                  <a:txBody>
                    <a:bodyPr/>
                    <a:lstStyle/>
                    <a:p>
                      <a:pPr marL="327660" indent="-327660" algn="l">
                        <a:lnSpc>
                          <a:spcPts val="2300"/>
                        </a:lnSpc>
                        <a:spcAft>
                          <a:spcPts val="0"/>
                        </a:spcAft>
                      </a:pPr>
                      <a:r>
                        <a:rPr lang="en-US" sz="1300" kern="100" cap="all">
                          <a:effectLst/>
                        </a:rPr>
                        <a:t>RLEN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a:t>
                      </a:r>
                      <a:r>
                        <a:rPr lang="en-US" sz="1300" kern="100" dirty="0">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679755522"/>
                  </a:ext>
                </a:extLst>
              </a:tr>
              <a:tr h="340393">
                <a:tc>
                  <a:txBody>
                    <a:bodyPr/>
                    <a:lstStyle/>
                    <a:p>
                      <a:pPr marL="327660" indent="-327660" algn="l">
                        <a:lnSpc>
                          <a:spcPts val="2300"/>
                        </a:lnSpc>
                        <a:spcAft>
                          <a:spcPts val="0"/>
                        </a:spcAft>
                      </a:pPr>
                      <a:r>
                        <a:rPr lang="en-US" sz="1300" kern="100" cap="all">
                          <a:effectLst/>
                        </a:rPr>
                        <a:t>RRTYPE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的类型</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340147125"/>
                  </a:ext>
                </a:extLst>
              </a:tr>
              <a:tr h="340393">
                <a:tc>
                  <a:txBody>
                    <a:bodyPr/>
                    <a:lstStyle/>
                    <a:p>
                      <a:pPr marL="327660" indent="-327660" algn="l">
                        <a:lnSpc>
                          <a:spcPts val="2300"/>
                        </a:lnSpc>
                        <a:spcAft>
                          <a:spcPts val="0"/>
                        </a:spcAft>
                      </a:pPr>
                      <a:r>
                        <a:rPr lang="en-US" sz="1300" kern="100" cap="all">
                          <a:effectLst/>
                        </a:rPr>
                        <a:t>RCODE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服务器响应标识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433402338"/>
                  </a:ext>
                </a:extLst>
              </a:tr>
              <a:tr h="340393">
                <a:tc>
                  <a:txBody>
                    <a:bodyPr/>
                    <a:lstStyle/>
                    <a:p>
                      <a:pPr marL="327660" indent="-327660" algn="l">
                        <a:lnSpc>
                          <a:spcPts val="2300"/>
                        </a:lnSpc>
                        <a:spcAft>
                          <a:spcPts val="0"/>
                        </a:spcAft>
                      </a:pPr>
                      <a:r>
                        <a:rPr lang="en-US" sz="1300" kern="100" cap="all">
                          <a:effectLst/>
                        </a:rPr>
                        <a:t>VALUE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的解析值</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070990730"/>
                  </a:ext>
                </a:extLst>
              </a:tr>
            </a:tbl>
          </a:graphicData>
        </a:graphic>
      </p:graphicFrame>
    </p:spTree>
    <p:extLst>
      <p:ext uri="{BB962C8B-B14F-4D97-AF65-F5344CB8AC3E}">
        <p14:creationId xmlns:p14="http://schemas.microsoft.com/office/powerpoint/2010/main" val="103899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sp>
        <p:nvSpPr>
          <p:cNvPr id="3" name="内容占位符 2"/>
          <p:cNvSpPr>
            <a:spLocks noGrp="1"/>
          </p:cNvSpPr>
          <p:nvPr>
            <p:ph idx="1"/>
          </p:nvPr>
        </p:nvSpPr>
        <p:spPr>
          <a:xfrm>
            <a:off x="696951" y="1780382"/>
            <a:ext cx="7750098" cy="4656410"/>
          </a:xfrm>
        </p:spPr>
        <p:txBody>
          <a:bodyPr/>
          <a:lstStyle/>
          <a:p>
            <a:r>
              <a:rPr lang="en-US" altLang="zh-CN" sz="2800" dirty="0"/>
              <a:t>DGA</a:t>
            </a:r>
            <a:r>
              <a:rPr lang="zh-CN" altLang="en-US" sz="2800" dirty="0"/>
              <a:t>域名</a:t>
            </a:r>
            <a:endParaRPr lang="en-US" altLang="zh-CN" sz="2800" dirty="0"/>
          </a:p>
          <a:p>
            <a:pPr lvl="1"/>
            <a:r>
              <a:rPr lang="zh-CN" altLang="en-US" sz="2000" dirty="0"/>
              <a:t>木马、僵尸网络：</a:t>
            </a:r>
            <a:r>
              <a:rPr lang="en-US" altLang="zh-CN" sz="2000" dirty="0"/>
              <a:t>WannaCry</a:t>
            </a:r>
            <a:r>
              <a:rPr lang="zh-CN" altLang="en-US" sz="2000" dirty="0"/>
              <a:t>、</a:t>
            </a:r>
            <a:r>
              <a:rPr lang="en-US" altLang="zh-CN" sz="2000" dirty="0" err="1"/>
              <a:t>Mirai</a:t>
            </a:r>
            <a:r>
              <a:rPr lang="en-US" altLang="zh-CN" sz="2000" dirty="0"/>
              <a:t> …</a:t>
            </a:r>
            <a:endParaRPr lang="en-US" altLang="zh-CN" sz="1400" dirty="0"/>
          </a:p>
          <a:p>
            <a:r>
              <a:rPr lang="en-US" altLang="zh-CN" sz="2800" dirty="0"/>
              <a:t>DNS</a:t>
            </a:r>
            <a:r>
              <a:rPr lang="zh-CN" altLang="en-US" sz="2800" dirty="0"/>
              <a:t>放大攻击相关域名</a:t>
            </a:r>
            <a:endParaRPr lang="en-US" altLang="zh-CN" sz="2800" dirty="0"/>
          </a:p>
          <a:p>
            <a:r>
              <a:rPr lang="zh-CN" altLang="en-US" sz="2800" dirty="0"/>
              <a:t>随机子域名攻击涉及域名</a:t>
            </a:r>
            <a:endParaRPr lang="en-US" altLang="zh-CN" sz="2800" dirty="0"/>
          </a:p>
          <a:p>
            <a:r>
              <a:rPr lang="zh-CN" altLang="en-US" sz="2800" dirty="0"/>
              <a:t>色情域名</a:t>
            </a:r>
            <a:endParaRPr lang="en-US" altLang="zh-CN" sz="2800" dirty="0"/>
          </a:p>
          <a:p>
            <a:pPr marL="0" indent="0">
              <a:buNone/>
            </a:pPr>
            <a:endParaRPr lang="en-US" altLang="zh-CN" sz="2800" dirty="0"/>
          </a:p>
          <a:p>
            <a:pPr marL="0" indent="0">
              <a:buNone/>
            </a:pPr>
            <a:r>
              <a:rPr lang="zh-CN" altLang="en-US" sz="1400" dirty="0"/>
              <a:t>●●●●●●</a:t>
            </a:r>
            <a:endParaRPr lang="en-US" altLang="zh-CN" sz="1400" dirty="0"/>
          </a:p>
        </p:txBody>
      </p:sp>
    </p:spTree>
    <p:extLst>
      <p:ext uri="{BB962C8B-B14F-4D97-AF65-F5344CB8AC3E}">
        <p14:creationId xmlns:p14="http://schemas.microsoft.com/office/powerpoint/2010/main" val="268135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1103971" y="1600200"/>
            <a:ext cx="3468029" cy="4852988"/>
          </a:xfrm>
        </p:spPr>
        <p:txBody>
          <a:bodyPr/>
          <a:lstStyle/>
          <a:p>
            <a:r>
              <a:rPr lang="zh-CN" altLang="en-US" sz="2800"/>
              <a:t>恶意流量现状</a:t>
            </a:r>
            <a:endParaRPr lang="en-US" altLang="zh-CN" sz="2800"/>
          </a:p>
        </p:txBody>
      </p:sp>
      <p:pic>
        <p:nvPicPr>
          <p:cNvPr id="6" name="图片 5">
            <a:extLst>
              <a:ext uri="{FF2B5EF4-FFF2-40B4-BE49-F238E27FC236}">
                <a16:creationId xmlns:a16="http://schemas.microsoft.com/office/drawing/2014/main" id="{2AFBC217-1DEB-4C02-8489-DBE2765D2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545" y="2241036"/>
            <a:ext cx="5866237" cy="3509924"/>
          </a:xfrm>
          <a:prstGeom prst="rect">
            <a:avLst/>
          </a:prstGeom>
        </p:spPr>
      </p:pic>
    </p:spTree>
    <p:extLst>
      <p:ext uri="{BB962C8B-B14F-4D97-AF65-F5344CB8AC3E}">
        <p14:creationId xmlns:p14="http://schemas.microsoft.com/office/powerpoint/2010/main" val="389965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研究目标</a:t>
            </a:r>
          </a:p>
        </p:txBody>
      </p:sp>
      <p:sp>
        <p:nvSpPr>
          <p:cNvPr id="5" name="内容占位符 2"/>
          <p:cNvSpPr txBox="1">
            <a:spLocks/>
          </p:cNvSpPr>
          <p:nvPr/>
        </p:nvSpPr>
        <p:spPr bwMode="auto">
          <a:xfrm>
            <a:off x="696951" y="1708496"/>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300" kern="0" dirty="0"/>
              <a:t>研究对象聚焦于以下三类域名：</a:t>
            </a:r>
            <a:endParaRPr lang="en-US" altLang="zh-CN" sz="2300" kern="0" dirty="0"/>
          </a:p>
          <a:p>
            <a:pPr lvl="1"/>
            <a:r>
              <a:rPr lang="zh-CN" altLang="en-US" sz="2000" kern="0" dirty="0"/>
              <a:t>随机子域名攻击产生的域名</a:t>
            </a:r>
            <a:endParaRPr lang="en-US" altLang="zh-CN" sz="2000" kern="0" dirty="0"/>
          </a:p>
          <a:p>
            <a:pPr lvl="1"/>
            <a:r>
              <a:rPr lang="zh-CN" altLang="en-US" sz="2000" kern="0" dirty="0"/>
              <a:t>放大攻击所涉及到的域名</a:t>
            </a:r>
            <a:endParaRPr lang="en-US" altLang="zh-CN" sz="2000" kern="0" dirty="0"/>
          </a:p>
          <a:p>
            <a:pPr lvl="1"/>
            <a:r>
              <a:rPr lang="zh-CN" altLang="en-US" sz="2000" kern="0" dirty="0"/>
              <a:t>域名生成算法产生的域名</a:t>
            </a:r>
            <a:endParaRPr lang="en-US" altLang="zh-CN" sz="2000" kern="0" dirty="0"/>
          </a:p>
          <a:p>
            <a:pPr marL="342900" lvl="1" indent="0">
              <a:buNone/>
            </a:pPr>
            <a:endParaRPr lang="en-US" altLang="zh-CN" sz="2000" kern="0" dirty="0"/>
          </a:p>
          <a:p>
            <a:r>
              <a:rPr lang="zh-CN" altLang="en-US" sz="2300" kern="0" dirty="0"/>
              <a:t>构建原型系统实现以下功能：</a:t>
            </a:r>
            <a:endParaRPr lang="en-US" altLang="zh-CN" sz="2000" kern="0" dirty="0"/>
          </a:p>
          <a:p>
            <a:pPr lvl="1"/>
            <a:r>
              <a:rPr lang="zh-CN" altLang="en-US" sz="2000" kern="0" dirty="0"/>
              <a:t>流量监控子系统，对各种请求类型的流量进行监控；</a:t>
            </a:r>
            <a:endParaRPr lang="en-US" altLang="zh-CN" sz="2000" kern="0" dirty="0"/>
          </a:p>
          <a:p>
            <a:pPr lvl="1"/>
            <a:r>
              <a:rPr lang="zh-CN" altLang="en-US" sz="2000" kern="0" dirty="0"/>
              <a:t>可疑域名提取子系统，分别提取三类可疑域名及其流量；</a:t>
            </a:r>
            <a:endParaRPr lang="en-US" altLang="zh-CN" sz="2000" kern="0" dirty="0"/>
          </a:p>
          <a:p>
            <a:pPr lvl="1"/>
            <a:r>
              <a:rPr lang="zh-CN" altLang="en-US" sz="2000" kern="0" dirty="0"/>
              <a:t>域名检测子系统，对可疑域名进行检测，找到恶意域名。</a:t>
            </a:r>
            <a:endParaRPr lang="en-US" altLang="zh-CN" sz="2000" kern="0" dirty="0"/>
          </a:p>
        </p:txBody>
      </p:sp>
    </p:spTree>
    <p:extLst>
      <p:ext uri="{BB962C8B-B14F-4D97-AF65-F5344CB8AC3E}">
        <p14:creationId xmlns:p14="http://schemas.microsoft.com/office/powerpoint/2010/main" val="1407565781"/>
      </p:ext>
    </p:extLst>
  </p:cSld>
  <p:clrMapOvr>
    <a:masterClrMapping/>
  </p:clrMapOvr>
</p:sld>
</file>

<file path=ppt/theme/theme1.xml><?xml version="1.0" encoding="utf-8"?>
<a:theme xmlns:a="http://schemas.openxmlformats.org/drawingml/2006/main" name="恶意域名检测的研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33972</TotalTime>
  <Words>1026</Words>
  <Application>Microsoft Office PowerPoint</Application>
  <PresentationFormat>全屏显示(4:3)</PresentationFormat>
  <Paragraphs>229</Paragraphs>
  <Slides>24</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 Unicode MS</vt:lpstr>
      <vt:lpstr>黑体</vt:lpstr>
      <vt:lpstr>楷体</vt:lpstr>
      <vt:lpstr>楷体_GB2312</vt:lpstr>
      <vt:lpstr>宋体</vt:lpstr>
      <vt:lpstr>微软雅黑</vt:lpstr>
      <vt:lpstr>Arial</vt:lpstr>
      <vt:lpstr>Calibri</vt:lpstr>
      <vt:lpstr>Cambria Math</vt:lpstr>
      <vt:lpstr>Times New Roman</vt:lpstr>
      <vt:lpstr>Wingdings</vt:lpstr>
      <vt:lpstr>恶意域名检测的研究</vt:lpstr>
      <vt:lpstr>恶意域名检测技术研究</vt:lpstr>
      <vt:lpstr>主要内容</vt:lpstr>
      <vt:lpstr>研究背景</vt:lpstr>
      <vt:lpstr>研究背景</vt:lpstr>
      <vt:lpstr>研究背景</vt:lpstr>
      <vt:lpstr>研究背景</vt:lpstr>
      <vt:lpstr>问题的提出</vt:lpstr>
      <vt:lpstr>研究背景</vt:lpstr>
      <vt:lpstr>研究目标</vt:lpstr>
      <vt:lpstr>研究内容</vt:lpstr>
      <vt:lpstr>论文研究进度</vt:lpstr>
      <vt:lpstr>主要内容</vt:lpstr>
      <vt:lpstr>流量监控子系统实现</vt:lpstr>
      <vt:lpstr>可疑域名提取子系统实现</vt:lpstr>
      <vt:lpstr>域名检测子系统设计</vt:lpstr>
      <vt:lpstr>域名检测子系统设计</vt:lpstr>
      <vt:lpstr>主要内容</vt:lpstr>
      <vt:lpstr>关键技术和难点</vt:lpstr>
      <vt:lpstr>关键技术和难点</vt:lpstr>
      <vt:lpstr>关键技术和难点</vt:lpstr>
      <vt:lpstr>主要内容</vt:lpstr>
      <vt:lpstr>存在的问题</vt:lpstr>
      <vt:lpstr>后续进度安排</vt:lpstr>
      <vt:lpstr>谢谢各位老师的建议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恶意域名检测技术研究</dc:title>
  <dc:creator>王文博</dc:creator>
  <cp:lastModifiedBy>248961567@qq.com</cp:lastModifiedBy>
  <cp:revision>4652</cp:revision>
  <dcterms:created xsi:type="dcterms:W3CDTF">2014-12-05T06:08:22Z</dcterms:created>
  <dcterms:modified xsi:type="dcterms:W3CDTF">2018-03-03T13:33:10Z</dcterms:modified>
  <cp:contentStatus>编辑中</cp:contentStatus>
</cp:coreProperties>
</file>