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86" r:id="rId4"/>
    <p:sldId id="258" r:id="rId5"/>
    <p:sldId id="260" r:id="rId6"/>
    <p:sldId id="261" r:id="rId7"/>
    <p:sldId id="262" r:id="rId8"/>
    <p:sldId id="280" r:id="rId9"/>
    <p:sldId id="263" r:id="rId10"/>
    <p:sldId id="264" r:id="rId11"/>
    <p:sldId id="265" r:id="rId12"/>
    <p:sldId id="266" r:id="rId13"/>
    <p:sldId id="281" r:id="rId14"/>
    <p:sldId id="282" r:id="rId15"/>
    <p:sldId id="285" r:id="rId16"/>
    <p:sldId id="283" r:id="rId17"/>
    <p:sldId id="284" r:id="rId18"/>
    <p:sldId id="267" r:id="rId19"/>
    <p:sldId id="287" r:id="rId20"/>
    <p:sldId id="273" r:id="rId21"/>
    <p:sldId id="274" r:id="rId22"/>
    <p:sldId id="275" r:id="rId23"/>
    <p:sldId id="276" r:id="rId24"/>
    <p:sldId id="27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39" autoAdjust="0"/>
  </p:normalViewPr>
  <p:slideViewPr>
    <p:cSldViewPr>
      <p:cViewPr>
        <p:scale>
          <a:sx n="66" d="100"/>
          <a:sy n="66" d="100"/>
        </p:scale>
        <p:origin x="-150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07174103237096E-2"/>
          <c:y val="0.16374423416943903"/>
          <c:w val="0.70431946638479204"/>
          <c:h val="0.66603689279853007"/>
        </c:manualLayout>
      </c:layout>
      <c:lineChart>
        <c:grouping val="stacked"/>
        <c:varyColors val="0"/>
        <c:ser>
          <c:idx val="0"/>
          <c:order val="0"/>
          <c:val>
            <c:numRef>
              <c:f>Sheet1!$A$1:$K$1</c:f>
              <c:numCache>
                <c:formatCode>General</c:formatCode>
                <c:ptCount val="11"/>
                <c:pt idx="0">
                  <c:v>106</c:v>
                </c:pt>
                <c:pt idx="1">
                  <c:v>187</c:v>
                </c:pt>
                <c:pt idx="2">
                  <c:v>229</c:v>
                </c:pt>
                <c:pt idx="3">
                  <c:v>266</c:v>
                </c:pt>
                <c:pt idx="4">
                  <c:v>307</c:v>
                </c:pt>
                <c:pt idx="5">
                  <c:v>350</c:v>
                </c:pt>
                <c:pt idx="6">
                  <c:v>408</c:v>
                </c:pt>
                <c:pt idx="7">
                  <c:v>458</c:v>
                </c:pt>
                <c:pt idx="8">
                  <c:v>501</c:v>
                </c:pt>
                <c:pt idx="9">
                  <c:v>538</c:v>
                </c:pt>
                <c:pt idx="10">
                  <c:v>573</c:v>
                </c:pt>
              </c:numCache>
            </c:numRef>
          </c:val>
          <c:smooth val="0"/>
        </c:ser>
        <c:dLbls>
          <c:showLegendKey val="0"/>
          <c:showVal val="0"/>
          <c:showCatName val="0"/>
          <c:showSerName val="0"/>
          <c:showPercent val="0"/>
          <c:showBubbleSize val="0"/>
        </c:dLbls>
        <c:marker val="1"/>
        <c:smooth val="0"/>
        <c:axId val="77556736"/>
        <c:axId val="77566720"/>
      </c:lineChart>
      <c:catAx>
        <c:axId val="77556736"/>
        <c:scaling>
          <c:orientation val="minMax"/>
        </c:scaling>
        <c:delete val="1"/>
        <c:axPos val="b"/>
        <c:numFmt formatCode="0.00%" sourceLinked="0"/>
        <c:majorTickMark val="out"/>
        <c:minorTickMark val="none"/>
        <c:tickLblPos val="nextTo"/>
        <c:crossAx val="77566720"/>
        <c:crosses val="autoZero"/>
        <c:auto val="1"/>
        <c:lblAlgn val="ctr"/>
        <c:lblOffset val="100"/>
        <c:noMultiLvlLbl val="0"/>
      </c:catAx>
      <c:valAx>
        <c:axId val="77566720"/>
        <c:scaling>
          <c:orientation val="minMax"/>
        </c:scaling>
        <c:delete val="0"/>
        <c:axPos val="l"/>
        <c:majorGridlines/>
        <c:numFmt formatCode="General" sourceLinked="1"/>
        <c:majorTickMark val="out"/>
        <c:minorTickMark val="none"/>
        <c:tickLblPos val="nextTo"/>
        <c:crossAx val="77556736"/>
        <c:crosses val="autoZero"/>
        <c:crossBetween val="between"/>
      </c:valAx>
    </c:plotArea>
    <c:plotVisOnly val="1"/>
    <c:dispBlanksAs val="zero"/>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90D20-0C3E-435A-920A-0D70F52CB815}"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zh-CN" altLang="en-US"/>
        </a:p>
      </dgm:t>
    </dgm:pt>
    <dgm:pt modelId="{1651F666-0558-4EDA-ACC1-C25BD79B4809}">
      <dgm:prSet/>
      <dgm:spPr/>
      <dgm:t>
        <a:bodyPr/>
        <a:lstStyle/>
        <a:p>
          <a:pPr rtl="0"/>
          <a:r>
            <a:rPr lang="zh-CN" altLang="en-US" b="1" dirty="0" smtClean="0"/>
            <a:t>一、</a:t>
          </a:r>
          <a:r>
            <a:rPr lang="zh-CN" b="1" dirty="0" smtClean="0"/>
            <a:t>论文工作计划</a:t>
          </a:r>
          <a:endParaRPr lang="zh-CN" dirty="0"/>
        </a:p>
      </dgm:t>
    </dgm:pt>
    <dgm:pt modelId="{4693F99D-D46D-4232-A2DF-9A433C088019}" type="parTrans" cxnId="{AD7B1DFA-A638-4B1F-98C8-D5C6371FDADD}">
      <dgm:prSet/>
      <dgm:spPr/>
      <dgm:t>
        <a:bodyPr/>
        <a:lstStyle/>
        <a:p>
          <a:endParaRPr lang="zh-CN" altLang="en-US"/>
        </a:p>
      </dgm:t>
    </dgm:pt>
    <dgm:pt modelId="{FA70185A-030E-407A-8116-810B704349A4}" type="sibTrans" cxnId="{AD7B1DFA-A638-4B1F-98C8-D5C6371FDADD}">
      <dgm:prSet/>
      <dgm:spPr/>
      <dgm:t>
        <a:bodyPr/>
        <a:lstStyle/>
        <a:p>
          <a:endParaRPr lang="zh-CN" altLang="en-US"/>
        </a:p>
      </dgm:t>
    </dgm:pt>
    <dgm:pt modelId="{4B8274B9-46E8-41A8-B311-EA16746525DC}">
      <dgm:prSet/>
      <dgm:spPr/>
      <dgm:t>
        <a:bodyPr/>
        <a:lstStyle/>
        <a:p>
          <a:pPr rtl="0"/>
          <a:r>
            <a:rPr lang="zh-CN" altLang="en-US" b="1" dirty="0" smtClean="0"/>
            <a:t>二、</a:t>
          </a:r>
          <a:r>
            <a:rPr lang="zh-CN" b="1" dirty="0" smtClean="0"/>
            <a:t>已完成的工作</a:t>
          </a:r>
          <a:endParaRPr lang="zh-CN" dirty="0"/>
        </a:p>
      </dgm:t>
    </dgm:pt>
    <dgm:pt modelId="{1FA081FB-30F7-4048-8214-353AB800800A}" type="parTrans" cxnId="{837A34BB-E37D-4F5A-ADD9-35CE99A1119E}">
      <dgm:prSet/>
      <dgm:spPr/>
      <dgm:t>
        <a:bodyPr/>
        <a:lstStyle/>
        <a:p>
          <a:endParaRPr lang="zh-CN" altLang="en-US"/>
        </a:p>
      </dgm:t>
    </dgm:pt>
    <dgm:pt modelId="{38E6A10B-6544-4969-8975-ED45FD51DDDA}" type="sibTrans" cxnId="{837A34BB-E37D-4F5A-ADD9-35CE99A1119E}">
      <dgm:prSet/>
      <dgm:spPr/>
      <dgm:t>
        <a:bodyPr/>
        <a:lstStyle/>
        <a:p>
          <a:endParaRPr lang="zh-CN" altLang="en-US"/>
        </a:p>
      </dgm:t>
    </dgm:pt>
    <dgm:pt modelId="{B510009F-C93B-45DF-B9D5-7181DEA11EB2}">
      <dgm:prSet/>
      <dgm:spPr/>
      <dgm:t>
        <a:bodyPr/>
        <a:lstStyle/>
        <a:p>
          <a:pPr rtl="0"/>
          <a:r>
            <a:rPr lang="zh-CN" altLang="en-US" b="1" dirty="0" smtClean="0"/>
            <a:t>三、</a:t>
          </a:r>
          <a:r>
            <a:rPr lang="zh-CN" b="1" dirty="0" smtClean="0"/>
            <a:t>关键技术或难点</a:t>
          </a:r>
          <a:endParaRPr lang="zh-CN" dirty="0"/>
        </a:p>
      </dgm:t>
    </dgm:pt>
    <dgm:pt modelId="{D29ADE0E-F970-4027-B646-47607E41E651}" type="parTrans" cxnId="{344A1B4B-2C41-4723-8E40-2C33637C5864}">
      <dgm:prSet/>
      <dgm:spPr/>
      <dgm:t>
        <a:bodyPr/>
        <a:lstStyle/>
        <a:p>
          <a:endParaRPr lang="zh-CN" altLang="en-US"/>
        </a:p>
      </dgm:t>
    </dgm:pt>
    <dgm:pt modelId="{16F31598-8574-4C1B-B7D2-2518057DA2A5}" type="sibTrans" cxnId="{344A1B4B-2C41-4723-8E40-2C33637C5864}">
      <dgm:prSet/>
      <dgm:spPr/>
      <dgm:t>
        <a:bodyPr/>
        <a:lstStyle/>
        <a:p>
          <a:endParaRPr lang="zh-CN" altLang="en-US"/>
        </a:p>
      </dgm:t>
    </dgm:pt>
    <dgm:pt modelId="{10B15E69-9817-4B01-A466-6F7D238D09CD}">
      <dgm:prSet/>
      <dgm:spPr/>
      <dgm:t>
        <a:bodyPr/>
        <a:lstStyle/>
        <a:p>
          <a:pPr rtl="0"/>
          <a:r>
            <a:rPr lang="zh-CN" altLang="en-US" b="1" dirty="0" smtClean="0"/>
            <a:t>四、</a:t>
          </a:r>
          <a:r>
            <a:rPr lang="zh-CN" b="1" dirty="0" smtClean="0"/>
            <a:t>下一阶段的计划</a:t>
          </a:r>
          <a:endParaRPr lang="zh-CN" dirty="0"/>
        </a:p>
      </dgm:t>
    </dgm:pt>
    <dgm:pt modelId="{94D75FB9-71FE-457D-A799-D3FCE6C12B90}" type="parTrans" cxnId="{656A9B2A-1ED2-45C4-B8EA-1597846C7ADB}">
      <dgm:prSet/>
      <dgm:spPr/>
      <dgm:t>
        <a:bodyPr/>
        <a:lstStyle/>
        <a:p>
          <a:endParaRPr lang="zh-CN" altLang="en-US"/>
        </a:p>
      </dgm:t>
    </dgm:pt>
    <dgm:pt modelId="{1DB854D7-880E-4C89-93B5-50BF58D0D355}" type="sibTrans" cxnId="{656A9B2A-1ED2-45C4-B8EA-1597846C7ADB}">
      <dgm:prSet/>
      <dgm:spPr/>
      <dgm:t>
        <a:bodyPr/>
        <a:lstStyle/>
        <a:p>
          <a:endParaRPr lang="zh-CN" altLang="en-US"/>
        </a:p>
      </dgm:t>
    </dgm:pt>
    <dgm:pt modelId="{A7ACF106-52EC-439C-8F3D-8AE8CAF537BD}" type="pres">
      <dgm:prSet presAssocID="{48890D20-0C3E-435A-920A-0D70F52CB815}" presName="linear" presStyleCnt="0">
        <dgm:presLayoutVars>
          <dgm:animLvl val="lvl"/>
          <dgm:resizeHandles val="exact"/>
        </dgm:presLayoutVars>
      </dgm:prSet>
      <dgm:spPr/>
      <dgm:t>
        <a:bodyPr/>
        <a:lstStyle/>
        <a:p>
          <a:endParaRPr lang="zh-CN" altLang="en-US"/>
        </a:p>
      </dgm:t>
    </dgm:pt>
    <dgm:pt modelId="{5BA95D79-7905-4084-A580-3214676CA051}" type="pres">
      <dgm:prSet presAssocID="{1651F666-0558-4EDA-ACC1-C25BD79B4809}" presName="parentText" presStyleLbl="node1" presStyleIdx="0" presStyleCnt="4">
        <dgm:presLayoutVars>
          <dgm:chMax val="0"/>
          <dgm:bulletEnabled val="1"/>
        </dgm:presLayoutVars>
      </dgm:prSet>
      <dgm:spPr/>
      <dgm:t>
        <a:bodyPr/>
        <a:lstStyle/>
        <a:p>
          <a:endParaRPr lang="zh-CN" altLang="en-US"/>
        </a:p>
      </dgm:t>
    </dgm:pt>
    <dgm:pt modelId="{31F844DF-D94C-4271-8D8F-8AF8ADA98CB7}" type="pres">
      <dgm:prSet presAssocID="{FA70185A-030E-407A-8116-810B704349A4}" presName="spacer" presStyleCnt="0"/>
      <dgm:spPr/>
    </dgm:pt>
    <dgm:pt modelId="{5CD67EA9-BE04-41B4-9EAC-7B22B9D7D1C3}" type="pres">
      <dgm:prSet presAssocID="{4B8274B9-46E8-41A8-B311-EA16746525DC}" presName="parentText" presStyleLbl="node1" presStyleIdx="1" presStyleCnt="4">
        <dgm:presLayoutVars>
          <dgm:chMax val="0"/>
          <dgm:bulletEnabled val="1"/>
        </dgm:presLayoutVars>
      </dgm:prSet>
      <dgm:spPr/>
      <dgm:t>
        <a:bodyPr/>
        <a:lstStyle/>
        <a:p>
          <a:endParaRPr lang="zh-CN" altLang="en-US"/>
        </a:p>
      </dgm:t>
    </dgm:pt>
    <dgm:pt modelId="{51397D16-F530-468D-BE04-FDF43B05BE51}" type="pres">
      <dgm:prSet presAssocID="{38E6A10B-6544-4969-8975-ED45FD51DDDA}" presName="spacer" presStyleCnt="0"/>
      <dgm:spPr/>
    </dgm:pt>
    <dgm:pt modelId="{BE45C2BE-7BA0-4A21-B550-763BD055DCD5}" type="pres">
      <dgm:prSet presAssocID="{B510009F-C93B-45DF-B9D5-7181DEA11EB2}" presName="parentText" presStyleLbl="node1" presStyleIdx="2" presStyleCnt="4">
        <dgm:presLayoutVars>
          <dgm:chMax val="0"/>
          <dgm:bulletEnabled val="1"/>
        </dgm:presLayoutVars>
      </dgm:prSet>
      <dgm:spPr/>
      <dgm:t>
        <a:bodyPr/>
        <a:lstStyle/>
        <a:p>
          <a:endParaRPr lang="zh-CN" altLang="en-US"/>
        </a:p>
      </dgm:t>
    </dgm:pt>
    <dgm:pt modelId="{A549038E-FD9C-4D51-ACA8-DABA1787FFFD}" type="pres">
      <dgm:prSet presAssocID="{16F31598-8574-4C1B-B7D2-2518057DA2A5}" presName="spacer" presStyleCnt="0"/>
      <dgm:spPr/>
    </dgm:pt>
    <dgm:pt modelId="{ACFDAC14-08E3-4F3F-AE8F-F40D00934C75}" type="pres">
      <dgm:prSet presAssocID="{10B15E69-9817-4B01-A466-6F7D238D09CD}" presName="parentText" presStyleLbl="node1" presStyleIdx="3" presStyleCnt="4">
        <dgm:presLayoutVars>
          <dgm:chMax val="0"/>
          <dgm:bulletEnabled val="1"/>
        </dgm:presLayoutVars>
      </dgm:prSet>
      <dgm:spPr/>
      <dgm:t>
        <a:bodyPr/>
        <a:lstStyle/>
        <a:p>
          <a:endParaRPr lang="zh-CN" altLang="en-US"/>
        </a:p>
      </dgm:t>
    </dgm:pt>
  </dgm:ptLst>
  <dgm:cxnLst>
    <dgm:cxn modelId="{837A34BB-E37D-4F5A-ADD9-35CE99A1119E}" srcId="{48890D20-0C3E-435A-920A-0D70F52CB815}" destId="{4B8274B9-46E8-41A8-B311-EA16746525DC}" srcOrd="1" destOrd="0" parTransId="{1FA081FB-30F7-4048-8214-353AB800800A}" sibTransId="{38E6A10B-6544-4969-8975-ED45FD51DDDA}"/>
    <dgm:cxn modelId="{7F5607DA-1866-4609-A464-C7D1EA7908ED}" type="presOf" srcId="{B510009F-C93B-45DF-B9D5-7181DEA11EB2}" destId="{BE45C2BE-7BA0-4A21-B550-763BD055DCD5}" srcOrd="0" destOrd="0" presId="urn:microsoft.com/office/officeart/2005/8/layout/vList2"/>
    <dgm:cxn modelId="{AE500751-F95E-4B2A-8170-9A418FC56D83}" type="presOf" srcId="{1651F666-0558-4EDA-ACC1-C25BD79B4809}" destId="{5BA95D79-7905-4084-A580-3214676CA051}" srcOrd="0" destOrd="0" presId="urn:microsoft.com/office/officeart/2005/8/layout/vList2"/>
    <dgm:cxn modelId="{344A1B4B-2C41-4723-8E40-2C33637C5864}" srcId="{48890D20-0C3E-435A-920A-0D70F52CB815}" destId="{B510009F-C93B-45DF-B9D5-7181DEA11EB2}" srcOrd="2" destOrd="0" parTransId="{D29ADE0E-F970-4027-B646-47607E41E651}" sibTransId="{16F31598-8574-4C1B-B7D2-2518057DA2A5}"/>
    <dgm:cxn modelId="{6016CA25-1D90-4DB0-803E-6837C9B30284}" type="presOf" srcId="{10B15E69-9817-4B01-A466-6F7D238D09CD}" destId="{ACFDAC14-08E3-4F3F-AE8F-F40D00934C75}" srcOrd="0" destOrd="0" presId="urn:microsoft.com/office/officeart/2005/8/layout/vList2"/>
    <dgm:cxn modelId="{99B91B44-C5C2-4232-A6AC-715FD3BF2F90}" type="presOf" srcId="{48890D20-0C3E-435A-920A-0D70F52CB815}" destId="{A7ACF106-52EC-439C-8F3D-8AE8CAF537BD}" srcOrd="0" destOrd="0" presId="urn:microsoft.com/office/officeart/2005/8/layout/vList2"/>
    <dgm:cxn modelId="{656A9B2A-1ED2-45C4-B8EA-1597846C7ADB}" srcId="{48890D20-0C3E-435A-920A-0D70F52CB815}" destId="{10B15E69-9817-4B01-A466-6F7D238D09CD}" srcOrd="3" destOrd="0" parTransId="{94D75FB9-71FE-457D-A799-D3FCE6C12B90}" sibTransId="{1DB854D7-880E-4C89-93B5-50BF58D0D355}"/>
    <dgm:cxn modelId="{889D1DC3-BA9B-4728-B9D6-90F57A81B3E7}" type="presOf" srcId="{4B8274B9-46E8-41A8-B311-EA16746525DC}" destId="{5CD67EA9-BE04-41B4-9EAC-7B22B9D7D1C3}" srcOrd="0" destOrd="0" presId="urn:microsoft.com/office/officeart/2005/8/layout/vList2"/>
    <dgm:cxn modelId="{AD7B1DFA-A638-4B1F-98C8-D5C6371FDADD}" srcId="{48890D20-0C3E-435A-920A-0D70F52CB815}" destId="{1651F666-0558-4EDA-ACC1-C25BD79B4809}" srcOrd="0" destOrd="0" parTransId="{4693F99D-D46D-4232-A2DF-9A433C088019}" sibTransId="{FA70185A-030E-407A-8116-810B704349A4}"/>
    <dgm:cxn modelId="{CBE65371-119F-4204-ABF7-6A586244B769}" type="presParOf" srcId="{A7ACF106-52EC-439C-8F3D-8AE8CAF537BD}" destId="{5BA95D79-7905-4084-A580-3214676CA051}" srcOrd="0" destOrd="0" presId="urn:microsoft.com/office/officeart/2005/8/layout/vList2"/>
    <dgm:cxn modelId="{EAAAFF5A-0082-4C55-A8B3-D0923A454AE8}" type="presParOf" srcId="{A7ACF106-52EC-439C-8F3D-8AE8CAF537BD}" destId="{31F844DF-D94C-4271-8D8F-8AF8ADA98CB7}" srcOrd="1" destOrd="0" presId="urn:microsoft.com/office/officeart/2005/8/layout/vList2"/>
    <dgm:cxn modelId="{574D5531-8654-48D0-AAAD-578267371211}" type="presParOf" srcId="{A7ACF106-52EC-439C-8F3D-8AE8CAF537BD}" destId="{5CD67EA9-BE04-41B4-9EAC-7B22B9D7D1C3}" srcOrd="2" destOrd="0" presId="urn:microsoft.com/office/officeart/2005/8/layout/vList2"/>
    <dgm:cxn modelId="{782663F4-D95F-444F-BF2A-7E43BC00C250}" type="presParOf" srcId="{A7ACF106-52EC-439C-8F3D-8AE8CAF537BD}" destId="{51397D16-F530-468D-BE04-FDF43B05BE51}" srcOrd="3" destOrd="0" presId="urn:microsoft.com/office/officeart/2005/8/layout/vList2"/>
    <dgm:cxn modelId="{CC3E23F4-F664-45BB-AA6A-4E005FDEFD9F}" type="presParOf" srcId="{A7ACF106-52EC-439C-8F3D-8AE8CAF537BD}" destId="{BE45C2BE-7BA0-4A21-B550-763BD055DCD5}" srcOrd="4" destOrd="0" presId="urn:microsoft.com/office/officeart/2005/8/layout/vList2"/>
    <dgm:cxn modelId="{95B127AA-CE1C-4861-B0D2-4CBEB8501BFB}" type="presParOf" srcId="{A7ACF106-52EC-439C-8F3D-8AE8CAF537BD}" destId="{A549038E-FD9C-4D51-ACA8-DABA1787FFFD}" srcOrd="5" destOrd="0" presId="urn:microsoft.com/office/officeart/2005/8/layout/vList2"/>
    <dgm:cxn modelId="{F75BF623-A216-4DB5-B1C3-C53C3A8BC34A}" type="presParOf" srcId="{A7ACF106-52EC-439C-8F3D-8AE8CAF537BD}" destId="{ACFDAC14-08E3-4F3F-AE8F-F40D00934C7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95D79-7905-4084-A580-3214676CA051}">
      <dsp:nvSpPr>
        <dsp:cNvPr id="0" name=""/>
        <dsp:cNvSpPr/>
      </dsp:nvSpPr>
      <dsp:spPr>
        <a:xfrm>
          <a:off x="0" y="29669"/>
          <a:ext cx="8363272" cy="98104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一、</a:t>
          </a:r>
          <a:r>
            <a:rPr lang="zh-CN" sz="3900" b="1" kern="1200" dirty="0" smtClean="0"/>
            <a:t>论文工作计划</a:t>
          </a:r>
          <a:endParaRPr lang="zh-CN" sz="3900" kern="1200" dirty="0"/>
        </a:p>
      </dsp:txBody>
      <dsp:txXfrm>
        <a:off x="47891" y="77560"/>
        <a:ext cx="8267490" cy="885263"/>
      </dsp:txXfrm>
    </dsp:sp>
    <dsp:sp modelId="{5CD67EA9-BE04-41B4-9EAC-7B22B9D7D1C3}">
      <dsp:nvSpPr>
        <dsp:cNvPr id="0" name=""/>
        <dsp:cNvSpPr/>
      </dsp:nvSpPr>
      <dsp:spPr>
        <a:xfrm>
          <a:off x="0" y="1123034"/>
          <a:ext cx="8363272" cy="98104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二、</a:t>
          </a:r>
          <a:r>
            <a:rPr lang="zh-CN" sz="3900" b="1" kern="1200" dirty="0" smtClean="0"/>
            <a:t>已完成的工作</a:t>
          </a:r>
          <a:endParaRPr lang="zh-CN" sz="3900" kern="1200" dirty="0"/>
        </a:p>
      </dsp:txBody>
      <dsp:txXfrm>
        <a:off x="47891" y="1170925"/>
        <a:ext cx="8267490" cy="885263"/>
      </dsp:txXfrm>
    </dsp:sp>
    <dsp:sp modelId="{BE45C2BE-7BA0-4A21-B550-763BD055DCD5}">
      <dsp:nvSpPr>
        <dsp:cNvPr id="0" name=""/>
        <dsp:cNvSpPr/>
      </dsp:nvSpPr>
      <dsp:spPr>
        <a:xfrm>
          <a:off x="0" y="2216400"/>
          <a:ext cx="8363272" cy="98104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三、</a:t>
          </a:r>
          <a:r>
            <a:rPr lang="zh-CN" sz="3900" b="1" kern="1200" dirty="0" smtClean="0"/>
            <a:t>关键技术或难点</a:t>
          </a:r>
          <a:endParaRPr lang="zh-CN" sz="3900" kern="1200" dirty="0"/>
        </a:p>
      </dsp:txBody>
      <dsp:txXfrm>
        <a:off x="47891" y="2264291"/>
        <a:ext cx="8267490" cy="885263"/>
      </dsp:txXfrm>
    </dsp:sp>
    <dsp:sp modelId="{ACFDAC14-08E3-4F3F-AE8F-F40D00934C75}">
      <dsp:nvSpPr>
        <dsp:cNvPr id="0" name=""/>
        <dsp:cNvSpPr/>
      </dsp:nvSpPr>
      <dsp:spPr>
        <a:xfrm>
          <a:off x="0" y="3309765"/>
          <a:ext cx="8363272" cy="98104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zh-CN" altLang="en-US" sz="3900" b="1" kern="1200" dirty="0" smtClean="0"/>
            <a:t>四、</a:t>
          </a:r>
          <a:r>
            <a:rPr lang="zh-CN" sz="3900" b="1" kern="1200" dirty="0" smtClean="0"/>
            <a:t>下一阶段的计划</a:t>
          </a:r>
          <a:endParaRPr lang="zh-CN" sz="3900" kern="1200" dirty="0"/>
        </a:p>
      </dsp:txBody>
      <dsp:txXfrm>
        <a:off x="47891" y="3357656"/>
        <a:ext cx="8267490" cy="8852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0.09375</cdr:x>
      <cdr:y>0.84401</cdr:y>
    </cdr:from>
    <cdr:to>
      <cdr:x>1</cdr:x>
      <cdr:y>0.93428</cdr:y>
    </cdr:to>
    <cdr:sp macro="" textlink="">
      <cdr:nvSpPr>
        <cdr:cNvPr id="2" name="TextBox 1"/>
        <cdr:cNvSpPr txBox="1"/>
      </cdr:nvSpPr>
      <cdr:spPr>
        <a:xfrm xmlns:a="http://schemas.openxmlformats.org/drawingml/2006/main">
          <a:off x="770555" y="4176464"/>
          <a:ext cx="7448701" cy="4466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600" dirty="0">
              <a:latin typeface="+mn-ea"/>
            </a:rPr>
            <a:t>0    </a:t>
          </a:r>
          <a:r>
            <a:rPr lang="en-US" altLang="zh-CN" sz="1600" dirty="0" smtClean="0">
              <a:latin typeface="+mn-ea"/>
            </a:rPr>
            <a:t>10    </a:t>
          </a:r>
          <a:r>
            <a:rPr lang="en-US" altLang="zh-CN" sz="1600" dirty="0">
              <a:latin typeface="+mn-ea"/>
            </a:rPr>
            <a:t>20   </a:t>
          </a:r>
          <a:r>
            <a:rPr lang="en-US" altLang="zh-CN" sz="1600" dirty="0" smtClean="0">
              <a:latin typeface="+mn-ea"/>
            </a:rPr>
            <a:t>30    40    50   60   70  80    </a:t>
          </a:r>
          <a:r>
            <a:rPr lang="en-US" altLang="zh-CN" sz="1600" dirty="0">
              <a:latin typeface="+mn-ea"/>
            </a:rPr>
            <a:t>90   </a:t>
          </a:r>
          <a:r>
            <a:rPr lang="en-US" altLang="zh-CN" sz="1600" dirty="0" smtClean="0">
              <a:latin typeface="+mn-ea"/>
            </a:rPr>
            <a:t>100   </a:t>
          </a:r>
          <a:r>
            <a:rPr lang="en-US" altLang="zh-CN" sz="1600" dirty="0" err="1">
              <a:latin typeface="+mn-ea"/>
            </a:rPr>
            <a:t>cpu</a:t>
          </a:r>
          <a:r>
            <a:rPr lang="zh-CN" altLang="en-US" sz="1600" dirty="0">
              <a:latin typeface="+mn-ea"/>
            </a:rPr>
            <a:t>利用率（</a:t>
          </a:r>
          <a:r>
            <a:rPr lang="en-US" altLang="zh-CN" sz="1600" dirty="0">
              <a:latin typeface="+mn-ea"/>
            </a:rPr>
            <a:t>%</a:t>
          </a:r>
          <a:r>
            <a:rPr lang="zh-CN" altLang="en-US" sz="1600" dirty="0">
              <a:latin typeface="+mn-ea"/>
            </a:rPr>
            <a:t>）</a:t>
          </a:r>
        </a:p>
      </cdr:txBody>
    </cdr:sp>
  </cdr:relSizeAnchor>
  <cdr:relSizeAnchor xmlns:cdr="http://schemas.openxmlformats.org/drawingml/2006/chartDrawing">
    <cdr:from>
      <cdr:x>0.01878</cdr:x>
      <cdr:y>0.05821</cdr:y>
    </cdr:from>
    <cdr:to>
      <cdr:x>0.22143</cdr:x>
      <cdr:y>0.13271</cdr:y>
    </cdr:to>
    <cdr:sp macro="" textlink="">
      <cdr:nvSpPr>
        <cdr:cNvPr id="3" name="TextBox 2"/>
        <cdr:cNvSpPr txBox="1"/>
      </cdr:nvSpPr>
      <cdr:spPr>
        <a:xfrm xmlns:a="http://schemas.openxmlformats.org/drawingml/2006/main">
          <a:off x="154360" y="288032"/>
          <a:ext cx="1665632" cy="3686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2000" dirty="0"/>
            <a:t>功率（</a:t>
          </a:r>
          <a:r>
            <a:rPr lang="en-US" altLang="zh-CN" sz="2000" dirty="0"/>
            <a:t>W</a:t>
          </a:r>
          <a:r>
            <a:rPr lang="zh-CN" altLang="en-US" sz="2000" dirty="0"/>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062229-1192-4832-B57D-16364E051EBC}" type="datetimeFigureOut">
              <a:rPr lang="zh-CN" altLang="en-US" smtClean="0"/>
              <a:t>2013/8/29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B8B58-DE71-426B-A0D2-D38268AD6665}" type="slidenum">
              <a:rPr lang="zh-CN" altLang="en-US" smtClean="0"/>
              <a:t>‹#›</a:t>
            </a:fld>
            <a:endParaRPr lang="zh-CN" altLang="en-US"/>
          </a:p>
        </p:txBody>
      </p:sp>
    </p:spTree>
    <p:extLst>
      <p:ext uri="{BB962C8B-B14F-4D97-AF65-F5344CB8AC3E}">
        <p14:creationId xmlns:p14="http://schemas.microsoft.com/office/powerpoint/2010/main" val="72803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随着云计算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的到来，更多的云计算资源存储在云端，给数据中心的管理带来了很大的挑战。数据中心的高能耗不仅仅是由于物理服务器的增多，处理能力的不断增强，还由于这些资源过低的使用率导致了巨大的电能浪费。</a:t>
            </a:r>
          </a:p>
          <a:p>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年全球数据中心的能耗占据到所有能耗的</a:t>
            </a:r>
            <a:r>
              <a:rPr lang="en-US" altLang="zh-CN" sz="1200" kern="1200" dirty="0" smtClean="0">
                <a:solidFill>
                  <a:schemeClr val="tx1"/>
                </a:solidFill>
                <a:effectLst/>
                <a:latin typeface="+mn-lt"/>
                <a:ea typeface="+mn-ea"/>
                <a:cs typeface="+mn-cs"/>
              </a:rPr>
              <a:t>1.1%-1.5%</a:t>
            </a:r>
            <a:r>
              <a:rPr lang="zh-CN" altLang="zh-CN" sz="1200" kern="1200" dirty="0" smtClean="0">
                <a:solidFill>
                  <a:schemeClr val="tx1"/>
                </a:solidFill>
                <a:effectLst/>
                <a:latin typeface="+mn-lt"/>
                <a:ea typeface="+mn-ea"/>
                <a:cs typeface="+mn-cs"/>
              </a:rPr>
              <a:t>，而美国的数据中心能耗占据到全美总能耗的</a:t>
            </a:r>
            <a:r>
              <a:rPr lang="en-US" altLang="zh-CN" sz="1200" kern="1200" dirty="0" smtClean="0">
                <a:solidFill>
                  <a:schemeClr val="tx1"/>
                </a:solidFill>
                <a:effectLst/>
                <a:latin typeface="+mn-lt"/>
                <a:ea typeface="+mn-ea"/>
                <a:cs typeface="+mn-cs"/>
              </a:rPr>
              <a:t>1.7%-2.2%[2]</a:t>
            </a:r>
            <a:r>
              <a:rPr lang="zh-CN" altLang="zh-CN" sz="1200" kern="1200" dirty="0" smtClean="0">
                <a:solidFill>
                  <a:schemeClr val="tx1"/>
                </a:solidFill>
                <a:effectLst/>
                <a:latin typeface="+mn-lt"/>
                <a:ea typeface="+mn-ea"/>
                <a:cs typeface="+mn-cs"/>
              </a:rPr>
              <a:t>。此外，</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年美国数据中心消耗的电能大约为</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年的</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倍，约为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亿千瓦时的电能，电费成本约为</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亿美元，并且数据中心对电能的需求仍以每年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的速度增长</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据预计，数据中心</a:t>
            </a:r>
            <a:r>
              <a:rPr lang="en-US" altLang="zh-CN" sz="1200" kern="1200" dirty="0" smtClean="0">
                <a:solidFill>
                  <a:schemeClr val="tx1"/>
                </a:solidFill>
                <a:effectLst/>
                <a:latin typeface="+mn-lt"/>
                <a:ea typeface="+mn-ea"/>
                <a:cs typeface="+mn-cs"/>
              </a:rPr>
              <a:t>2020</a:t>
            </a:r>
            <a:r>
              <a:rPr lang="zh-CN" altLang="zh-CN" sz="1200" kern="1200" dirty="0" smtClean="0">
                <a:solidFill>
                  <a:schemeClr val="tx1"/>
                </a:solidFill>
                <a:effectLst/>
                <a:latin typeface="+mn-lt"/>
                <a:ea typeface="+mn-ea"/>
                <a:cs typeface="+mn-cs"/>
              </a:rPr>
              <a:t>年将成为世界上最大的能源消耗行业，此外，数据中心在消耗电能的同时，会排放出大量的二氧化碳，加重了温室效应，据估计，数据中心导致排放的二氧化碳占到全球总排放量的</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所以，数据中心的高能耗是一个亟待解决的问题。本论文针对如何降低数据中心的能耗问题进行相应的研究。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虚拟机部署可以抽象成一个装箱问题</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，其中物理主机代表箱子，虚拟机代表待装箱的物品。与经典的装箱问题相比，该问题中的箱子的大小是可变的，箱子的大小是用计算节点的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计算能力、内存大小、网络带宽三个变量进行刻画，同样的，代表物品的虚拟机也用这三个变量进行描述其大小。由于虚拟机部署策略的主要目标是为了节能，所有将物品装进箱子里的花费就是物理节点上主机的电能消耗大小。由于装箱问题是一个</a:t>
            </a:r>
            <a:r>
              <a:rPr lang="en-US" altLang="zh-CN" sz="1200" kern="1200" dirty="0" smtClean="0">
                <a:solidFill>
                  <a:schemeClr val="tx1"/>
                </a:solidFill>
                <a:effectLst/>
                <a:latin typeface="+mn-lt"/>
                <a:ea typeface="+mn-ea"/>
                <a:cs typeface="+mn-cs"/>
              </a:rPr>
              <a:t>NP</a:t>
            </a:r>
            <a:r>
              <a:rPr lang="zh-CN" altLang="zh-CN" sz="1200" kern="1200" dirty="0" smtClean="0">
                <a:solidFill>
                  <a:schemeClr val="tx1"/>
                </a:solidFill>
                <a:effectLst/>
                <a:latin typeface="+mn-lt"/>
                <a:ea typeface="+mn-ea"/>
                <a:cs typeface="+mn-cs"/>
              </a:rPr>
              <a:t>难问题，为了解决虚拟机部署问题，我们使用了经过改进的</a:t>
            </a:r>
            <a:r>
              <a:rPr lang="en-US" altLang="zh-CN" sz="1200" kern="1200" dirty="0" smtClean="0">
                <a:solidFill>
                  <a:schemeClr val="tx1"/>
                </a:solidFill>
                <a:effectLst/>
                <a:latin typeface="+mn-lt"/>
                <a:ea typeface="+mn-ea"/>
                <a:cs typeface="+mn-cs"/>
              </a:rPr>
              <a:t>BFD (Best Fit Decreasing )</a:t>
            </a:r>
            <a:r>
              <a:rPr lang="zh-CN" altLang="zh-CN" sz="1200" kern="1200" dirty="0" smtClean="0">
                <a:solidFill>
                  <a:schemeClr val="tx1"/>
                </a:solidFill>
                <a:effectLst/>
                <a:latin typeface="+mn-lt"/>
                <a:ea typeface="+mn-ea"/>
                <a:cs typeface="+mn-cs"/>
              </a:rPr>
              <a:t>算法。该算法将虚拟机按照大小进行降序排序，然后将虚拟机分配到由于分配导致电能消耗最小的物理主机上。</a:t>
            </a:r>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12</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𝑁</m:t>
                    </m:r>
                  </m:oMath>
                </a14:m>
                <a:r>
                  <a:rPr lang="zh-CN" altLang="zh-CN" sz="1200" kern="1200" dirty="0">
                    <a:solidFill>
                      <a:schemeClr val="tx1"/>
                    </a:solidFill>
                    <a:effectLst/>
                    <a:latin typeface="+mn-lt"/>
                    <a:ea typeface="+mn-ea"/>
                    <a:cs typeface="+mn-cs"/>
                  </a:rPr>
                  <a:t>是物理主机的个数，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𝑠</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𝑇</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𝑎</m:t>
                            </m:r>
                          </m:e>
                          <m:sub>
                            <m:r>
                              <a:rPr lang="en-US" altLang="zh-CN" sz="1200" i="1" kern="1200">
                                <a:solidFill>
                                  <a:schemeClr val="tx1"/>
                                </a:solidFill>
                                <a:effectLst/>
                                <a:latin typeface="Cambria Math"/>
                                <a:ea typeface="+mn-ea"/>
                                <a:cs typeface="+mn-cs"/>
                              </a:rPr>
                              <m:t>𝑖</m:t>
                            </m:r>
                          </m:sub>
                        </m:sSub>
                      </m:sub>
                    </m:sSub>
                  </m:oMath>
                </a14:m>
                <a:r>
                  <a:rPr lang="zh-CN" altLang="zh-CN" sz="1200" kern="1200" dirty="0">
                    <a:solidFill>
                      <a:schemeClr val="tx1"/>
                    </a:solidFill>
                    <a:effectLst/>
                    <a:latin typeface="+mn-lt"/>
                    <a:ea typeface="+mn-ea"/>
                    <a:cs typeface="+mn-cs"/>
                  </a:rPr>
                  <a:t>是主机</a:t>
                </a:r>
                <a14:m>
                  <m:oMath xmlns:m="http://schemas.openxmlformats.org/officeDocument/2006/math">
                    <m:r>
                      <a:rPr lang="en-US" altLang="zh-CN" sz="1200" i="1" kern="1200">
                        <a:solidFill>
                          <a:schemeClr val="tx1"/>
                        </a:solidFill>
                        <a:effectLst/>
                        <a:latin typeface="Cambria Math"/>
                        <a:ea typeface="+mn-ea"/>
                        <a:cs typeface="+mn-cs"/>
                      </a:rPr>
                      <m:t>𝑖</m:t>
                    </m:r>
                  </m:oMath>
                </a14:m>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14:m>
                  <m:oMath xmlns:m="http://schemas.openxmlformats.org/officeDocument/2006/math">
                    <m:r>
                      <a:rPr lang="en-US" altLang="zh-CN" sz="1200" i="1" kern="1200">
                        <a:solidFill>
                          <a:schemeClr val="tx1"/>
                        </a:solidFill>
                        <a:effectLst/>
                        <a:latin typeface="Cambria Math"/>
                        <a:ea typeface="+mn-ea"/>
                        <a:cs typeface="+mn-cs"/>
                      </a:rPr>
                      <m:t>𝑀</m:t>
                    </m:r>
                  </m:oMath>
                </a14:m>
                <a:r>
                  <a:rPr lang="zh-CN" altLang="zh-CN" sz="1200" kern="1200" dirty="0">
                    <a:solidFill>
                      <a:schemeClr val="tx1"/>
                    </a:solidFill>
                    <a:effectLst/>
                    <a:latin typeface="+mn-lt"/>
                    <a:ea typeface="+mn-ea"/>
                    <a:cs typeface="+mn-cs"/>
                  </a:rPr>
                  <a:t>是虚拟机的个数，</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𝑑</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𝐶</m:t>
                        </m:r>
                      </m:e>
                      <m:sub>
                        <m:sSub>
                          <m:sSubPr>
                            <m:ctrlPr>
                              <a:rPr lang="zh-CN" altLang="zh-CN" sz="1200" i="1" kern="120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𝑟</m:t>
                            </m:r>
                          </m:e>
                          <m:sub>
                            <m:r>
                              <a:rPr lang="en-US" altLang="zh-CN" sz="1200" i="1" kern="1200">
                                <a:solidFill>
                                  <a:schemeClr val="tx1"/>
                                </a:solidFill>
                                <a:effectLst/>
                                <a:latin typeface="Cambria Math"/>
                                <a:ea typeface="+mn-ea"/>
                                <a:cs typeface="+mn-cs"/>
                              </a:rPr>
                              <m:t>𝑗</m:t>
                            </m:r>
                          </m:sub>
                        </m:sSub>
                      </m:sub>
                    </m:sSub>
                  </m:oMath>
                </a14:m>
                <a:r>
                  <a:rPr lang="zh-CN" altLang="zh-CN" sz="1200" kern="1200" dirty="0">
                    <a:solidFill>
                      <a:schemeClr val="tx1"/>
                    </a:solidFill>
                    <a:effectLst/>
                    <a:latin typeface="+mn-lt"/>
                    <a:ea typeface="+mn-ea"/>
                    <a:cs typeface="+mn-cs"/>
                  </a:rPr>
                  <a:t>是虚拟机</a:t>
                </a:r>
                <a14:m>
                  <m:oMath xmlns:m="http://schemas.openxmlformats.org/officeDocument/2006/math">
                    <m:r>
                      <a:rPr lang="en-US" altLang="zh-CN" sz="1200" i="1" kern="1200">
                        <a:solidFill>
                          <a:schemeClr val="tx1"/>
                        </a:solidFill>
                        <a:effectLst/>
                        <a:latin typeface="Cambria Math"/>
                        <a:ea typeface="+mn-ea"/>
                        <a:cs typeface="+mn-cs"/>
                      </a:rPr>
                      <m:t>𝑗</m:t>
                    </m:r>
                  </m:oMath>
                </a14:m>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14:m>
                  <m:oMath xmlns:m="http://schemas.openxmlformats.org/officeDocument/2006/math">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oMath>
                </a14:m>
                <a:r>
                  <a:rPr lang="zh-CN" altLang="zh-CN" sz="1200" kern="1200" dirty="0">
                    <a:solidFill>
                      <a:schemeClr val="tx1"/>
                    </a:solidFill>
                    <a:effectLst/>
                    <a:latin typeface="+mn-lt"/>
                    <a:ea typeface="+mn-ea"/>
                    <a:cs typeface="+mn-cs"/>
                  </a:rPr>
                  <a:t>和</a:t>
                </a:r>
                <a14:m>
                  <m:oMath xmlns:m="http://schemas.openxmlformats.org/officeDocument/2006/math">
                    <m:r>
                      <m:rPr>
                        <m:sty m:val="p"/>
                      </m:rPr>
                      <a:rPr lang="en-US" altLang="zh-CN" sz="1200" kern="1200">
                        <a:solidFill>
                          <a:schemeClr val="tx1"/>
                        </a:solidFill>
                        <a:effectLst/>
                        <a:latin typeface="Cambria Math"/>
                        <a:ea typeface="+mn-ea"/>
                        <a:cs typeface="+mn-cs"/>
                      </a:rPr>
                      <m:t>PDM</m:t>
                    </m:r>
                  </m:oMath>
                </a14:m>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pPr/>
                <a14:m>
                  <m:oMathPara xmlns:m="http://schemas.openxmlformats.org/officeDocument/2006/math">
                    <m:oMathParaPr>
                      <m:jc m:val="centerGroup"/>
                    </m:oMathParaPr>
                    <m:oMath xmlns:m="http://schemas.openxmlformats.org/officeDocument/2006/math">
                      <m:r>
                        <m:rPr>
                          <m:sty m:val="p"/>
                        </m:rPr>
                        <a:rPr lang="en-US" altLang="zh-CN" sz="1200" kern="1200">
                          <a:solidFill>
                            <a:schemeClr val="tx1"/>
                          </a:solidFill>
                          <a:effectLst/>
                          <a:latin typeface="Cambria Math"/>
                          <a:ea typeface="+mn-ea"/>
                          <a:cs typeface="+mn-cs"/>
                        </a:rPr>
                        <m:t>SLA</m:t>
                      </m:r>
                      <m:r>
                        <a:rPr lang="en-US" altLang="zh-CN" sz="1200" kern="1200">
                          <a:solidFill>
                            <a:schemeClr val="tx1"/>
                          </a:solidFill>
                          <a:effectLst/>
                          <a:latin typeface="Cambria Math"/>
                          <a:ea typeface="+mn-ea"/>
                          <a:cs typeface="+mn-cs"/>
                        </a:rPr>
                        <m:t>= </m:t>
                      </m:r>
                      <m:sSub>
                        <m:sSubPr>
                          <m:ctrlPr>
                            <a:rPr lang="zh-CN" altLang="zh-CN" sz="1200" i="1" kern="1200">
                              <a:solidFill>
                                <a:schemeClr val="tx1"/>
                              </a:solidFill>
                              <a:effectLst/>
                              <a:latin typeface="Cambria Math"/>
                              <a:ea typeface="+mn-ea"/>
                              <a:cs typeface="+mn-cs"/>
                            </a:rPr>
                          </m:ctrlPr>
                        </m:sSubPr>
                        <m:e>
                          <m:r>
                            <m:rPr>
                              <m:sty m:val="p"/>
                            </m:rPr>
                            <a:rPr lang="en-US" altLang="zh-CN" sz="1200" kern="1200">
                              <a:solidFill>
                                <a:schemeClr val="tx1"/>
                              </a:solidFill>
                              <a:effectLst/>
                              <a:latin typeface="Cambria Math"/>
                              <a:ea typeface="+mn-ea"/>
                              <a:cs typeface="+mn-cs"/>
                            </a:rPr>
                            <m:t>SLA</m:t>
                          </m:r>
                        </m:e>
                        <m:sub>
                          <m:r>
                            <a:rPr lang="en-US" altLang="zh-CN" sz="1200" i="1" kern="1200">
                              <a:solidFill>
                                <a:schemeClr val="tx1"/>
                              </a:solidFill>
                              <a:effectLst/>
                              <a:latin typeface="Cambria Math"/>
                              <a:ea typeface="+mn-ea"/>
                              <a:cs typeface="+mn-cs"/>
                            </a:rPr>
                            <m:t>𝑀𝑇</m:t>
                          </m:r>
                        </m:sub>
                      </m:sSub>
                      <m:r>
                        <a:rPr lang="en-US" altLang="zh-CN" sz="1200" kern="1200">
                          <a:solidFill>
                            <a:schemeClr val="tx1"/>
                          </a:solidFill>
                          <a:effectLst/>
                          <a:latin typeface="Cambria Math"/>
                          <a:ea typeface="+mn-ea"/>
                          <a:cs typeface="+mn-cs"/>
                        </a:rPr>
                        <m:t> </m:t>
                      </m:r>
                      <m:r>
                        <a:rPr lang="en-US" altLang="zh-CN" sz="1200" i="1" kern="1200">
                          <a:solidFill>
                            <a:schemeClr val="tx1"/>
                          </a:solidFill>
                          <a:effectLst/>
                          <a:latin typeface="Cambria Math"/>
                          <a:ea typeface="+mn-ea"/>
                          <a:cs typeface="+mn-cs"/>
                        </a:rPr>
                        <m:t>∗</m:t>
                      </m:r>
                      <m:r>
                        <a:rPr lang="en-US" altLang="zh-CN" sz="1200" kern="1200">
                          <a:solidFill>
                            <a:schemeClr val="tx1"/>
                          </a:solidFill>
                          <a:effectLst/>
                          <a:latin typeface="Cambria Math"/>
                          <a:ea typeface="+mn-ea"/>
                          <a:cs typeface="+mn-cs"/>
                        </a:rPr>
                        <m:t> </m:t>
                      </m:r>
                      <m:r>
                        <m:rPr>
                          <m:sty m:val="p"/>
                        </m:rPr>
                        <a:rPr lang="en-US" altLang="zh-CN" sz="1200" kern="1200">
                          <a:solidFill>
                            <a:schemeClr val="tx1"/>
                          </a:solidFill>
                          <a:effectLst/>
                          <a:latin typeface="Cambria Math"/>
                          <a:ea typeface="+mn-ea"/>
                          <a:cs typeface="+mn-cs"/>
                        </a:rPr>
                        <m:t>PDM</m:t>
                      </m:r>
                    </m:oMath>
                  </m:oMathPara>
                </a14:m>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是物理主机的个数，</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利用率维持在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的时间总和，</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是主机</a:t>
                </a:r>
                <a:r>
                  <a:rPr lang="en-US" altLang="zh-CN" sz="1200" i="0" kern="1200">
                    <a:solidFill>
                      <a:schemeClr val="tx1"/>
                    </a:solidFill>
                    <a:effectLst/>
                    <a:latin typeface="+mn-lt"/>
                    <a:ea typeface="+mn-ea"/>
                    <a:cs typeface="+mn-cs"/>
                  </a:rPr>
                  <a:t>𝑖</a:t>
                </a:r>
                <a:r>
                  <a:rPr lang="zh-CN" altLang="zh-CN" sz="1200" kern="1200" dirty="0">
                    <a:solidFill>
                      <a:schemeClr val="tx1"/>
                    </a:solidFill>
                    <a:effectLst/>
                    <a:latin typeface="+mn-lt"/>
                    <a:ea typeface="+mn-ea"/>
                    <a:cs typeface="+mn-cs"/>
                  </a:rPr>
                  <a:t>保持开机状态的时间总和</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𝑀</a:t>
                </a:r>
                <a:r>
                  <a:rPr lang="zh-CN" altLang="zh-CN" sz="1200" kern="1200" dirty="0">
                    <a:solidFill>
                      <a:schemeClr val="tx1"/>
                    </a:solidFill>
                    <a:effectLst/>
                    <a:latin typeface="+mn-lt"/>
                    <a:ea typeface="+mn-ea"/>
                    <a:cs typeface="+mn-cs"/>
                  </a:rPr>
                  <a:t>是虚拟机的个数，</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𝑑</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由于迁移导致的性能下降估计，</a:t>
                </a:r>
                <a:r>
                  <a:rPr lang="en-US" altLang="zh-CN" sz="1200" i="0" kern="1200">
                    <a:solidFill>
                      <a:schemeClr val="tx1"/>
                    </a:solidFill>
                    <a:effectLst/>
                    <a:latin typeface="+mn-lt"/>
                    <a:ea typeface="+mn-ea"/>
                    <a:cs typeface="+mn-cs"/>
                  </a:rPr>
                  <a:t>𝐶</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𝑗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是虚拟机</a:t>
                </a:r>
                <a:r>
                  <a:rPr lang="en-US" altLang="zh-CN" sz="1200" i="0" kern="1200">
                    <a:solidFill>
                      <a:schemeClr val="tx1"/>
                    </a:solidFill>
                    <a:effectLst/>
                    <a:latin typeface="+mn-lt"/>
                    <a:ea typeface="+mn-ea"/>
                    <a:cs typeface="+mn-cs"/>
                  </a:rPr>
                  <a:t>𝑗</a:t>
                </a:r>
                <a:r>
                  <a:rPr lang="zh-CN" altLang="zh-CN" sz="1200" kern="1200" dirty="0">
                    <a:solidFill>
                      <a:schemeClr val="tx1"/>
                    </a:solidFill>
                    <a:effectLst/>
                    <a:latin typeface="+mn-lt"/>
                    <a:ea typeface="+mn-ea"/>
                    <a:cs typeface="+mn-cs"/>
                  </a:rPr>
                  <a:t>请求得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处理能力总和。</a:t>
                </a:r>
              </a:p>
              <a:p>
                <a:r>
                  <a:rPr lang="zh-CN" altLang="zh-CN" sz="1200" kern="1200" dirty="0" smtClean="0">
                    <a:solidFill>
                      <a:schemeClr val="tx1"/>
                    </a:solidFill>
                    <a:effectLst/>
                    <a:latin typeface="+mn-lt"/>
                    <a:ea typeface="+mn-ea"/>
                    <a:cs typeface="+mn-cs"/>
                  </a:rPr>
                  <a:t>由于</a:t>
                </a:r>
                <a:r>
                  <a:rPr lang="en-US" altLang="zh-CN" sz="1200" i="0" kern="1200">
                    <a:solidFill>
                      <a:schemeClr val="tx1"/>
                    </a:solidFill>
                    <a:effectLst/>
                    <a:latin typeface="+mn-lt"/>
                    <a:ea typeface="+mn-ea"/>
                    <a:cs typeface="+mn-cs"/>
                  </a:rPr>
                  <a:t>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mn-lt"/>
                    <a:ea typeface="+mn-ea"/>
                    <a:cs typeface="+mn-cs"/>
                  </a:rPr>
                  <a:t>PDM</a:t>
                </a:r>
                <a:r>
                  <a:rPr lang="zh-CN" altLang="zh-CN" sz="1200" kern="1200" dirty="0">
                    <a:solidFill>
                      <a:schemeClr val="tx1"/>
                    </a:solidFill>
                    <a:effectLst/>
                    <a:latin typeface="+mn-lt"/>
                    <a:ea typeface="+mn-ea"/>
                    <a:cs typeface="+mn-cs"/>
                  </a:rPr>
                  <a:t>是两个独立的反应</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违反率的指标，并且期望他们的值越小越好。所以我们使用了他们的乘积作为一个综合的指标来反映</a:t>
                </a:r>
                <a:r>
                  <a:rPr lang="en-US" altLang="zh-CN" sz="1200" kern="1200" dirty="0">
                    <a:solidFill>
                      <a:schemeClr val="tx1"/>
                    </a:solidFill>
                    <a:effectLst/>
                    <a:latin typeface="+mn-lt"/>
                    <a:ea typeface="+mn-ea"/>
                    <a:cs typeface="+mn-cs"/>
                  </a:rPr>
                  <a:t>SLA</a:t>
                </a:r>
                <a:r>
                  <a:rPr lang="zh-CN" altLang="zh-CN" sz="1200" kern="1200" dirty="0">
                    <a:solidFill>
                      <a:schemeClr val="tx1"/>
                    </a:solidFill>
                    <a:effectLst/>
                    <a:latin typeface="+mn-lt"/>
                    <a:ea typeface="+mn-ea"/>
                    <a:cs typeface="+mn-cs"/>
                  </a:rPr>
                  <a:t>违反率。</a:t>
                </a:r>
              </a:p>
              <a:p>
                <a:r>
                  <a:rPr lang="en-US" altLang="zh-CN" sz="1200" i="0" kern="1200">
                    <a:solidFill>
                      <a:schemeClr val="tx1"/>
                    </a:solidFill>
                    <a:effectLst/>
                    <a:latin typeface="+mn-lt"/>
                    <a:ea typeface="+mn-ea"/>
                    <a:cs typeface="+mn-cs"/>
                  </a:rPr>
                  <a:t>SLA= SLA</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𝑀𝑇  ∗ PDM</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68AB8B58-DE71-426B-A0D2-D38268AD6665}" type="slidenum">
              <a:rPr lang="zh-CN" altLang="en-US" smtClean="0"/>
              <a:t>14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Char char="p"/>
            </a:pPr>
            <a:r>
              <a:rPr lang="zh-CN" altLang="en-US" sz="1200" b="1" dirty="0" smtClean="0"/>
              <a:t>耗电量：</a:t>
            </a:r>
            <a:endParaRPr lang="en-US" altLang="zh-CN" sz="1200" b="1" dirty="0" smtClean="0"/>
          </a:p>
          <a:p>
            <a:pPr marL="0" indent="0">
              <a:buNone/>
            </a:pPr>
            <a:r>
              <a:rPr lang="zh-CN" altLang="zh-CN" sz="1200" dirty="0" smtClean="0"/>
              <a:t>在节能整合策略中，反映算法有效的最直接的指标就是看应用了节能整合策略后数据中心的耗电量是否降低以及降低的程度。</a:t>
            </a:r>
            <a:endParaRPr lang="en-US" altLang="zh-CN" sz="1200" dirty="0" smtClean="0"/>
          </a:p>
          <a:p>
            <a:pPr>
              <a:buFont typeface="Wingdings" pitchFamily="2" charset="2"/>
              <a:buChar char="p"/>
            </a:pPr>
            <a:r>
              <a:rPr lang="zh-CN" altLang="en-US" sz="1200" b="1" dirty="0" smtClean="0"/>
              <a:t>迁移次数</a:t>
            </a:r>
            <a:endParaRPr lang="zh-CN" altLang="zh-CN" sz="1100" b="1" dirty="0" smtClean="0"/>
          </a:p>
          <a:p>
            <a:pPr marL="0" indent="0">
              <a:buNone/>
            </a:pPr>
            <a:r>
              <a:rPr lang="zh-CN" altLang="zh-CN" sz="1200" dirty="0" smtClean="0"/>
              <a:t>由于虚拟机迁移是有一定的代价的，我们应该尽可能减少迁移次数，所以迁移次数也是一个反应算法有效性的指标</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15</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这是主类，主要负责管理事件队列和仿真事件的按步骤执行。每一个</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实体在运行时刻生成的实体都被存储在称为未来事件（</a:t>
            </a:r>
            <a:r>
              <a:rPr lang="en-US" altLang="zh-CN" sz="1200" kern="1200" dirty="0" smtClean="0">
                <a:solidFill>
                  <a:schemeClr val="tx1"/>
                </a:solidFill>
                <a:effectLst/>
                <a:latin typeface="+mn-lt"/>
                <a:ea typeface="+mn-ea"/>
                <a:cs typeface="+mn-cs"/>
              </a:rPr>
              <a:t>Future event</a:t>
            </a:r>
            <a:r>
              <a:rPr lang="zh-CN" altLang="zh-CN" sz="1200" kern="1200" dirty="0" smtClean="0">
                <a:solidFill>
                  <a:schemeClr val="tx1"/>
                </a:solidFill>
                <a:effectLst/>
                <a:latin typeface="+mn-lt"/>
                <a:ea typeface="+mn-ea"/>
                <a:cs typeface="+mn-cs"/>
              </a:rPr>
              <a:t>）队列中。这些事件按照事件和参数排序并插入到队列中。然后，仿真中的每步被调度事件从</a:t>
            </a:r>
            <a:r>
              <a:rPr lang="en-US" altLang="zh-CN" sz="1200" kern="1200" dirty="0" smtClean="0">
                <a:solidFill>
                  <a:schemeClr val="tx1"/>
                </a:solidFill>
                <a:effectLst/>
                <a:latin typeface="+mn-lt"/>
                <a:ea typeface="+mn-ea"/>
                <a:cs typeface="+mn-cs"/>
              </a:rPr>
              <a:t>Future event</a:t>
            </a:r>
            <a:r>
              <a:rPr lang="zh-CN" altLang="zh-CN" sz="1200" kern="1200" dirty="0" smtClean="0">
                <a:solidFill>
                  <a:schemeClr val="tx1"/>
                </a:solidFill>
                <a:effectLst/>
                <a:latin typeface="+mn-lt"/>
                <a:ea typeface="+mn-ea"/>
                <a:cs typeface="+mn-cs"/>
              </a:rPr>
              <a:t>队列中移除并且被转移到延时事件（</a:t>
            </a:r>
            <a:r>
              <a:rPr lang="en-US" altLang="zh-CN" sz="1200" kern="1200" dirty="0" smtClean="0">
                <a:solidFill>
                  <a:schemeClr val="tx1"/>
                </a:solidFill>
                <a:effectLst/>
                <a:latin typeface="+mn-lt"/>
                <a:ea typeface="+mn-ea"/>
                <a:cs typeface="+mn-cs"/>
              </a:rPr>
              <a:t>Defer event</a:t>
            </a:r>
            <a:r>
              <a:rPr lang="zh-CN" altLang="zh-CN" sz="1200" kern="1200" dirty="0" smtClean="0">
                <a:solidFill>
                  <a:schemeClr val="tx1"/>
                </a:solidFill>
                <a:effectLst/>
                <a:latin typeface="+mn-lt"/>
                <a:ea typeface="+mn-ea"/>
                <a:cs typeface="+mn-cs"/>
              </a:rPr>
              <a:t>）队列中。接着，每一个实体激发一个事件处理过程，主要是从延时队列中选择事件和执行适宜的动作。</a:t>
            </a:r>
          </a:p>
          <a:p>
            <a:r>
              <a:rPr lang="en-US" altLang="zh-CN" sz="1200" kern="1200" dirty="0" err="1" smtClean="0">
                <a:solidFill>
                  <a:schemeClr val="tx1"/>
                </a:solidFill>
                <a:effectLst/>
                <a:latin typeface="+mn-lt"/>
                <a:ea typeface="+mn-ea"/>
                <a:cs typeface="+mn-cs"/>
              </a:rPr>
              <a:t>DeferredQueue</a:t>
            </a:r>
            <a:r>
              <a:rPr lang="zh-CN" altLang="zh-CN" sz="1200" kern="1200" dirty="0" smtClean="0">
                <a:solidFill>
                  <a:schemeClr val="tx1"/>
                </a:solidFill>
                <a:effectLst/>
                <a:latin typeface="+mn-lt"/>
                <a:ea typeface="+mn-ea"/>
                <a:cs typeface="+mn-cs"/>
              </a:rPr>
              <a:t>：该类实现了供</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使用的延时事件队列。</a:t>
            </a:r>
          </a:p>
          <a:p>
            <a:r>
              <a:rPr lang="en-US" altLang="zh-CN" sz="1200" kern="1200" dirty="0" err="1" smtClean="0">
                <a:solidFill>
                  <a:schemeClr val="tx1"/>
                </a:solidFill>
                <a:effectLst/>
                <a:latin typeface="+mn-lt"/>
                <a:ea typeface="+mn-ea"/>
                <a:cs typeface="+mn-cs"/>
              </a:rPr>
              <a:t>FutureQueue</a:t>
            </a:r>
            <a:r>
              <a:rPr lang="zh-CN" altLang="zh-CN" sz="1200" kern="1200" dirty="0" smtClean="0">
                <a:solidFill>
                  <a:schemeClr val="tx1"/>
                </a:solidFill>
                <a:effectLst/>
                <a:latin typeface="+mn-lt"/>
                <a:ea typeface="+mn-ea"/>
                <a:cs typeface="+mn-cs"/>
              </a:rPr>
              <a:t>：该类实现供</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使用的未来事件队列。</a:t>
            </a:r>
          </a:p>
          <a:p>
            <a:r>
              <a:rPr lang="en-US" altLang="zh-CN" sz="1200" kern="1200" dirty="0" err="1" smtClean="0">
                <a:solidFill>
                  <a:schemeClr val="tx1"/>
                </a:solidFill>
                <a:effectLst/>
                <a:latin typeface="+mn-lt"/>
                <a:ea typeface="+mn-ea"/>
                <a:cs typeface="+mn-cs"/>
              </a:rPr>
              <a:t>CloudInformationService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CIS</a:t>
            </a:r>
            <a:r>
              <a:rPr lang="zh-CN" altLang="zh-CN" sz="1200" kern="1200" dirty="0" smtClean="0">
                <a:solidFill>
                  <a:schemeClr val="tx1"/>
                </a:solidFill>
                <a:effectLst/>
                <a:latin typeface="+mn-lt"/>
                <a:ea typeface="+mn-ea"/>
                <a:cs typeface="+mn-cs"/>
              </a:rPr>
              <a:t>是一个提供了注册、索引、发现资源能力的实体。</a:t>
            </a:r>
          </a:p>
          <a:p>
            <a:r>
              <a:rPr lang="en-US" altLang="zh-CN" sz="1200" kern="1200" dirty="0" err="1" smtClean="0">
                <a:solidFill>
                  <a:schemeClr val="tx1"/>
                </a:solidFill>
                <a:effectLst/>
                <a:latin typeface="+mn-lt"/>
                <a:ea typeface="+mn-ea"/>
                <a:cs typeface="+mn-cs"/>
              </a:rPr>
              <a:t>SimEntity</a:t>
            </a:r>
            <a:r>
              <a:rPr lang="zh-CN" altLang="zh-CN" sz="1200" kern="1200" dirty="0" smtClean="0">
                <a:solidFill>
                  <a:schemeClr val="tx1"/>
                </a:solidFill>
                <a:effectLst/>
                <a:latin typeface="+mn-lt"/>
                <a:ea typeface="+mn-ea"/>
                <a:cs typeface="+mn-cs"/>
              </a:rPr>
              <a:t>：这是一个抽象类，复杂发送消息给其他实体以及处理接收的消息，如放弃事件或者处理事件，所有实体都必须扩展该类和重写它的三个核心方法：</a:t>
            </a:r>
            <a:r>
              <a:rPr lang="en-US" altLang="zh-CN" sz="1200" kern="1200" dirty="0" err="1" smtClean="0">
                <a:solidFill>
                  <a:schemeClr val="tx1"/>
                </a:solidFill>
                <a:effectLst/>
                <a:latin typeface="+mn-lt"/>
                <a:ea typeface="+mn-ea"/>
                <a:cs typeface="+mn-cs"/>
              </a:rPr>
              <a:t>startEntity</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processEvent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shutdownEntity</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，它们分别用来实体的初始化、事件的处理和实体的销毁等行为。</a:t>
            </a:r>
          </a:p>
          <a:p>
            <a:r>
              <a:rPr lang="en-US" altLang="zh-CN" sz="1200" kern="1200" dirty="0" err="1" smtClean="0">
                <a:solidFill>
                  <a:schemeClr val="tx1"/>
                </a:solidFill>
                <a:effectLst/>
                <a:latin typeface="+mn-lt"/>
                <a:ea typeface="+mn-ea"/>
                <a:cs typeface="+mn-cs"/>
              </a:rPr>
              <a:t>CloudSimTags</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MyCloudSimTags</a:t>
            </a:r>
            <a:r>
              <a:rPr lang="zh-CN" altLang="zh-CN" sz="1200" kern="1200" dirty="0" smtClean="0">
                <a:solidFill>
                  <a:schemeClr val="tx1"/>
                </a:solidFill>
                <a:effectLst/>
                <a:latin typeface="+mn-lt"/>
                <a:ea typeface="+mn-ea"/>
                <a:cs typeface="+mn-cs"/>
              </a:rPr>
              <a:t>：这两个类包含了多个静态事件和命令标签，用来指出当接收或发送事件时需要由</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实体承担的行为类型。</a:t>
            </a:r>
          </a:p>
          <a:p>
            <a:r>
              <a:rPr lang="en-US" altLang="zh-CN" sz="1200" kern="1200" dirty="0" err="1" smtClean="0">
                <a:solidFill>
                  <a:schemeClr val="tx1"/>
                </a:solidFill>
                <a:effectLst/>
                <a:latin typeface="+mn-lt"/>
                <a:ea typeface="+mn-ea"/>
                <a:cs typeface="+mn-cs"/>
              </a:rPr>
              <a:t>SimEvent</a:t>
            </a:r>
            <a:r>
              <a:rPr lang="zh-CN" altLang="zh-CN" sz="1200" kern="1200" dirty="0" smtClean="0">
                <a:solidFill>
                  <a:schemeClr val="tx1"/>
                </a:solidFill>
                <a:effectLst/>
                <a:latin typeface="+mn-lt"/>
                <a:ea typeface="+mn-ea"/>
                <a:cs typeface="+mn-cs"/>
              </a:rPr>
              <a:t>：该类描绘了两个或者多个实体之间传送仿真事件的过程。</a:t>
            </a:r>
            <a:r>
              <a:rPr lang="en-US" altLang="zh-CN" sz="1200" kern="1200" dirty="0" err="1" smtClean="0">
                <a:solidFill>
                  <a:schemeClr val="tx1"/>
                </a:solidFill>
                <a:effectLst/>
                <a:latin typeface="+mn-lt"/>
                <a:ea typeface="+mn-ea"/>
                <a:cs typeface="+mn-cs"/>
              </a:rPr>
              <a:t>SimEvent</a:t>
            </a:r>
            <a:r>
              <a:rPr lang="zh-CN" altLang="zh-CN" sz="1200" kern="1200" dirty="0" smtClean="0">
                <a:solidFill>
                  <a:schemeClr val="tx1"/>
                </a:solidFill>
                <a:effectLst/>
                <a:latin typeface="+mn-lt"/>
                <a:ea typeface="+mn-ea"/>
                <a:cs typeface="+mn-cs"/>
              </a:rPr>
              <a:t>存储了一个事件的如下信息：事件类型、初始时间、事件发生时间、完成时间。</a:t>
            </a:r>
          </a:p>
          <a:p>
            <a:r>
              <a:rPr lang="en-US" altLang="zh-CN" sz="1200" kern="1200" dirty="0" err="1" smtClean="0">
                <a:solidFill>
                  <a:schemeClr val="tx1"/>
                </a:solidFill>
                <a:effectLst/>
                <a:latin typeface="+mn-lt"/>
                <a:ea typeface="+mn-ea"/>
                <a:cs typeface="+mn-cs"/>
              </a:rPr>
              <a:t>CloudSimShutdown</a:t>
            </a:r>
            <a:r>
              <a:rPr lang="zh-CN" altLang="zh-CN" sz="1200" kern="1200" dirty="0" smtClean="0">
                <a:solidFill>
                  <a:schemeClr val="tx1"/>
                </a:solidFill>
                <a:effectLst/>
                <a:latin typeface="+mn-lt"/>
                <a:ea typeface="+mn-ea"/>
                <a:cs typeface="+mn-cs"/>
              </a:rPr>
              <a:t>：该实体类主要是等待所有终端用户和代理实体的结束，然后发送仿真结束信号给</a:t>
            </a:r>
            <a:r>
              <a:rPr lang="en-US" altLang="zh-CN" sz="1200" kern="1200" dirty="0" smtClean="0">
                <a:solidFill>
                  <a:schemeClr val="tx1"/>
                </a:solidFill>
                <a:effectLst/>
                <a:latin typeface="+mn-lt"/>
                <a:ea typeface="+mn-ea"/>
                <a:cs typeface="+mn-cs"/>
              </a:rPr>
              <a:t>CIS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16</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各个任务单元流程都是由各自的虚拟机处理的。因此它们在每一仿真步骤中的进展都是必须连续更新和监测的。因此，在每一仿真步骤中，每个数据中心实体都激发一个称为</a:t>
            </a:r>
            <a:r>
              <a:rPr lang="en-US" altLang="zh-CN" sz="1200" kern="1200" dirty="0" err="1" smtClean="0">
                <a:solidFill>
                  <a:schemeClr val="tx1"/>
                </a:solidFill>
                <a:effectLst/>
                <a:latin typeface="+mn-lt"/>
                <a:ea typeface="+mn-ea"/>
                <a:cs typeface="+mn-cs"/>
              </a:rPr>
              <a:t>updateVmsProcessing</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方法来以便管理每一个物理主机。按照此流程，相互联系的污泥及可以实时更新主机当前活动的任务流程。该方法的输入参数是当前仿真事件，返回类型为一个任务单元预计完成的时间。下次内部时间指由主机返回的所有时间中的最短时间。</a:t>
            </a:r>
          </a:p>
          <a:p>
            <a:r>
              <a:rPr lang="zh-CN" altLang="zh-CN" sz="1200" kern="1200" dirty="0" smtClean="0">
                <a:solidFill>
                  <a:schemeClr val="tx1"/>
                </a:solidFill>
                <a:effectLst/>
                <a:latin typeface="+mn-lt"/>
                <a:ea typeface="+mn-ea"/>
                <a:cs typeface="+mn-cs"/>
              </a:rPr>
              <a:t>在主机层面上，</a:t>
            </a:r>
            <a:r>
              <a:rPr lang="en-US" altLang="zh-CN" sz="1200" kern="1200" dirty="0" err="1" smtClean="0">
                <a:solidFill>
                  <a:schemeClr val="tx1"/>
                </a:solidFill>
                <a:effectLst/>
                <a:latin typeface="+mn-lt"/>
                <a:ea typeface="+mn-ea"/>
                <a:cs typeface="+mn-cs"/>
              </a:rPr>
              <a:t>updateVmsProcessing</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方法触发了</a:t>
            </a:r>
            <a:r>
              <a:rPr lang="en-US" altLang="zh-CN" sz="1200" kern="1200" dirty="0" err="1" smtClean="0">
                <a:solidFill>
                  <a:schemeClr val="tx1"/>
                </a:solidFill>
                <a:effectLst/>
                <a:latin typeface="+mn-lt"/>
                <a:ea typeface="+mn-ea"/>
                <a:cs typeface="+mn-cs"/>
              </a:rPr>
              <a:t>updateVmProcessing</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方法，用来指导每一个虚拟机更新他们在数据中心实体中的任务单元状态（结束、悬挂、执行）。图</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以顺序图的形式描述了该过程。</a:t>
            </a:r>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17</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虚拟机节能整合模型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本论文的一个难点是对虚拟机节能整合进行建模，通过建立的模型，才能提出恰当的算法策略。本论文针对</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平台，进行深入地研究，得出如下模型：在</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平台中，资源都是虚拟化出来的，应用程序都是运行在虚拟机之上的。虚拟机服务器整合可以抽象成装箱问题，其中物理服务器可以看作箱子，虚拟机服务器可以看作是待装箱的物品，目标是使用最少的箱子（服务器）来容纳所有的物品（虚拟机）。经典的装箱问题是一个</a:t>
            </a:r>
            <a:r>
              <a:rPr lang="en-US" altLang="zh-CN" sz="1200" kern="1200" dirty="0" smtClean="0">
                <a:solidFill>
                  <a:schemeClr val="tx1"/>
                </a:solidFill>
                <a:effectLst/>
                <a:latin typeface="+mn-lt"/>
                <a:ea typeface="+mn-ea"/>
                <a:cs typeface="+mn-cs"/>
              </a:rPr>
              <a:t>NP-Hard</a:t>
            </a:r>
            <a:r>
              <a:rPr lang="zh-CN" altLang="zh-CN" sz="1200" kern="1200" dirty="0" smtClean="0">
                <a:solidFill>
                  <a:schemeClr val="tx1"/>
                </a:solidFill>
                <a:effectLst/>
                <a:latin typeface="+mn-lt"/>
                <a:ea typeface="+mn-ea"/>
                <a:cs typeface="+mn-cs"/>
              </a:rPr>
              <a:t>问题，没有最优解，只有一些近似的算法的来求次优解，比如</a:t>
            </a:r>
            <a:r>
              <a:rPr lang="en-US" altLang="zh-CN" sz="1200" kern="1200" dirty="0" smtClean="0">
                <a:solidFill>
                  <a:schemeClr val="tx1"/>
                </a:solidFill>
                <a:effectLst/>
                <a:latin typeface="+mn-lt"/>
                <a:ea typeface="+mn-ea"/>
                <a:cs typeface="+mn-cs"/>
              </a:rPr>
              <a:t>FF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First Fit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Best Fit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Next Fit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FFD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First Fit Decreasing</a:t>
            </a:r>
            <a:r>
              <a:rPr lang="zh-CN" altLang="zh-CN" sz="1200" kern="1200" dirty="0" smtClean="0">
                <a:solidFill>
                  <a:schemeClr val="tx1"/>
                </a:solidFill>
                <a:effectLst/>
                <a:latin typeface="+mn-lt"/>
                <a:ea typeface="+mn-ea"/>
                <a:cs typeface="+mn-cs"/>
              </a:rPr>
              <a:t>）等。而虚拟机整合这个问题和经典的装箱问题还有些不同，在对虚拟机服务器整合进行建模时，首先需要了解虚拟机服务器整合和经典的装箱问题的不同之处</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，主要有以下四点：</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lvl="1"/>
            <a:r>
              <a:rPr lang="zh-CN" altLang="zh-CN" sz="1200" b="1" kern="1200" dirty="0" smtClean="0">
                <a:solidFill>
                  <a:schemeClr val="tx1"/>
                </a:solidFill>
                <a:effectLst/>
                <a:latin typeface="+mn-lt"/>
                <a:ea typeface="+mn-ea"/>
                <a:cs typeface="+mn-cs"/>
              </a:rPr>
              <a:t>节能整合策略</a:t>
            </a:r>
          </a:p>
          <a:p>
            <a:r>
              <a:rPr lang="zh-CN" altLang="zh-CN" sz="1200" kern="1200" dirty="0" smtClean="0">
                <a:solidFill>
                  <a:schemeClr val="tx1"/>
                </a:solidFill>
                <a:effectLst/>
                <a:latin typeface="+mn-lt"/>
                <a:ea typeface="+mn-ea"/>
                <a:cs typeface="+mn-cs"/>
              </a:rPr>
              <a:t>本论文的另一个难点是在提出节能整合策略时，需要考虑很多约束。因为将虚拟机整合到尽可能少的物理主机上，必然导致一个物理主机上放置数目较多虚拟机，这些虚拟机共同竞争物力资源，这就可能导致服务提供商不能满足承诺给客户的资源请求。即要保证节能整合策略对</a:t>
            </a:r>
            <a:r>
              <a:rPr lang="en-US" altLang="zh-CN" sz="1200" kern="1200" dirty="0" smtClean="0">
                <a:solidFill>
                  <a:schemeClr val="tx1"/>
                </a:solidFill>
                <a:effectLst/>
                <a:latin typeface="+mn-lt"/>
                <a:ea typeface="+mn-ea"/>
                <a:cs typeface="+mn-cs"/>
              </a:rPr>
              <a:t>SLA</a:t>
            </a:r>
            <a:r>
              <a:rPr lang="zh-CN" altLang="zh-CN" sz="1200" kern="1200" dirty="0" smtClean="0">
                <a:solidFill>
                  <a:schemeClr val="tx1"/>
                </a:solidFill>
                <a:effectLst/>
                <a:latin typeface="+mn-lt"/>
                <a:ea typeface="+mn-ea"/>
                <a:cs typeface="+mn-cs"/>
              </a:rPr>
              <a:t>的影响较小。此外，虚拟机迁移也会导致性能下降和能耗的增加，所以算法策略应该尽可能减少虚拟机的迁移次数。</a:t>
            </a:r>
          </a:p>
          <a:p>
            <a:pPr lvl="1"/>
            <a:r>
              <a:rPr lang="zh-CN" altLang="zh-CN" sz="1200" b="1" kern="1200" dirty="0" smtClean="0">
                <a:solidFill>
                  <a:schemeClr val="tx1"/>
                </a:solidFill>
                <a:effectLst/>
                <a:latin typeface="+mn-lt"/>
                <a:ea typeface="+mn-ea"/>
                <a:cs typeface="+mn-cs"/>
              </a:rPr>
              <a:t>算法策略的验证</a:t>
            </a:r>
          </a:p>
          <a:p>
            <a:r>
              <a:rPr lang="zh-CN" altLang="zh-CN" sz="1200" kern="1200" dirty="0" smtClean="0">
                <a:solidFill>
                  <a:schemeClr val="tx1"/>
                </a:solidFill>
                <a:effectLst/>
                <a:latin typeface="+mn-lt"/>
                <a:ea typeface="+mn-ea"/>
                <a:cs typeface="+mn-cs"/>
              </a:rPr>
              <a:t>由于在真实的云计算环境中对算法策略进行验证存在一定的难度，所以，本论文中提出的算法的有效性验证和节能效果验证也是一个难点。</a:t>
            </a:r>
          </a:p>
          <a:p>
            <a:r>
              <a:rPr lang="zh-CN" altLang="zh-CN" sz="1200" kern="1200" dirty="0" smtClean="0">
                <a:solidFill>
                  <a:schemeClr val="tx1"/>
                </a:solidFill>
                <a:effectLst/>
                <a:latin typeface="+mn-lt"/>
                <a:ea typeface="+mn-ea"/>
                <a:cs typeface="+mn-cs"/>
              </a:rPr>
              <a:t>本论文为了验证算法的有效性和节能效果，作者基于云计算模拟仿真软件</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开发了一个专门针对</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云计算平台的云计算模拟仿真软件，利用该模拟仿真软件，可以对已有的节能整合算法和本论文中提出的节能整合算法进行模拟仿真，并验证其节能效果。</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18</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虚拟机节能整合模型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本论文的一个难点是对虚拟机节能整合进行建模，通过建立的模型，才能提出恰当的算法策略。本论文针对</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平台，进行深入地研究，得出如下模型：在</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平台中，资源都是虚拟化出来的，应用程序都是运行在虚拟机之上的。虚拟机服务器整合可以抽象成装箱问题，其中物理服务器可以看作箱子，虚拟机服务器可以看作是待装箱的物品，目标是使用最少的箱子（服务器）来容纳所有的物品（虚拟机）。经典的装箱问题是一个</a:t>
            </a:r>
            <a:r>
              <a:rPr lang="en-US" altLang="zh-CN" sz="1200" kern="1200" dirty="0" smtClean="0">
                <a:solidFill>
                  <a:schemeClr val="tx1"/>
                </a:solidFill>
                <a:effectLst/>
                <a:latin typeface="+mn-lt"/>
                <a:ea typeface="+mn-ea"/>
                <a:cs typeface="+mn-cs"/>
              </a:rPr>
              <a:t>NP-Hard</a:t>
            </a:r>
            <a:r>
              <a:rPr lang="zh-CN" altLang="zh-CN" sz="1200" kern="1200" dirty="0" smtClean="0">
                <a:solidFill>
                  <a:schemeClr val="tx1"/>
                </a:solidFill>
                <a:effectLst/>
                <a:latin typeface="+mn-lt"/>
                <a:ea typeface="+mn-ea"/>
                <a:cs typeface="+mn-cs"/>
              </a:rPr>
              <a:t>问题，没有最优解，只有一些近似的算法的来求次优解，比如</a:t>
            </a:r>
            <a:r>
              <a:rPr lang="en-US" altLang="zh-CN" sz="1200" kern="1200" dirty="0" smtClean="0">
                <a:solidFill>
                  <a:schemeClr val="tx1"/>
                </a:solidFill>
                <a:effectLst/>
                <a:latin typeface="+mn-lt"/>
                <a:ea typeface="+mn-ea"/>
                <a:cs typeface="+mn-cs"/>
              </a:rPr>
              <a:t>FF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First Fit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Best Fit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Next Fit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FFD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First Fit Decreasing</a:t>
            </a:r>
            <a:r>
              <a:rPr lang="zh-CN" altLang="zh-CN" sz="1200" kern="1200" dirty="0" smtClean="0">
                <a:solidFill>
                  <a:schemeClr val="tx1"/>
                </a:solidFill>
                <a:effectLst/>
                <a:latin typeface="+mn-lt"/>
                <a:ea typeface="+mn-ea"/>
                <a:cs typeface="+mn-cs"/>
              </a:rPr>
              <a:t>）等。而虚拟机整合这个问题和经典的装箱问题还有些不同，在对虚拟机服务器整合进行建模时，首先需要了解虚拟机服务器整合和经典的装箱问题的不同之处</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，主要有以下四点：</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lvl="1"/>
            <a:r>
              <a:rPr lang="zh-CN" altLang="zh-CN" sz="1200" b="1" kern="1200" dirty="0" smtClean="0">
                <a:solidFill>
                  <a:schemeClr val="tx1"/>
                </a:solidFill>
                <a:effectLst/>
                <a:latin typeface="+mn-lt"/>
                <a:ea typeface="+mn-ea"/>
                <a:cs typeface="+mn-cs"/>
              </a:rPr>
              <a:t>节能整合策略</a:t>
            </a:r>
          </a:p>
          <a:p>
            <a:r>
              <a:rPr lang="zh-CN" altLang="zh-CN" sz="1200" kern="1200" dirty="0" smtClean="0">
                <a:solidFill>
                  <a:schemeClr val="tx1"/>
                </a:solidFill>
                <a:effectLst/>
                <a:latin typeface="+mn-lt"/>
                <a:ea typeface="+mn-ea"/>
                <a:cs typeface="+mn-cs"/>
              </a:rPr>
              <a:t>本论文的另一个难点是在提出节能整合策略时，需要考虑很多约束。因为将虚拟机整合到尽可能少的物理主机上，必然导致一个物理主机上放置数目较多虚拟机，这些虚拟机共同竞争物力资源，这就可能导致服务提供商不能满足承诺给客户的资源请求。即要保证节能整合策略对</a:t>
            </a:r>
            <a:r>
              <a:rPr lang="en-US" altLang="zh-CN" sz="1200" kern="1200" dirty="0" smtClean="0">
                <a:solidFill>
                  <a:schemeClr val="tx1"/>
                </a:solidFill>
                <a:effectLst/>
                <a:latin typeface="+mn-lt"/>
                <a:ea typeface="+mn-ea"/>
                <a:cs typeface="+mn-cs"/>
              </a:rPr>
              <a:t>SLA</a:t>
            </a:r>
            <a:r>
              <a:rPr lang="zh-CN" altLang="zh-CN" sz="1200" kern="1200" dirty="0" smtClean="0">
                <a:solidFill>
                  <a:schemeClr val="tx1"/>
                </a:solidFill>
                <a:effectLst/>
                <a:latin typeface="+mn-lt"/>
                <a:ea typeface="+mn-ea"/>
                <a:cs typeface="+mn-cs"/>
              </a:rPr>
              <a:t>的影响较小。此外，虚拟机迁移也会导致性能下降和能耗的增加，所以算法策略应该尽可能减少虚拟机的迁移次数。</a:t>
            </a:r>
          </a:p>
          <a:p>
            <a:pPr lvl="1"/>
            <a:r>
              <a:rPr lang="zh-CN" altLang="zh-CN" sz="1200" b="1" kern="1200" dirty="0" smtClean="0">
                <a:solidFill>
                  <a:schemeClr val="tx1"/>
                </a:solidFill>
                <a:effectLst/>
                <a:latin typeface="+mn-lt"/>
                <a:ea typeface="+mn-ea"/>
                <a:cs typeface="+mn-cs"/>
              </a:rPr>
              <a:t>算法策略的验证</a:t>
            </a:r>
          </a:p>
          <a:p>
            <a:r>
              <a:rPr lang="zh-CN" altLang="zh-CN" sz="1200" kern="1200" dirty="0" smtClean="0">
                <a:solidFill>
                  <a:schemeClr val="tx1"/>
                </a:solidFill>
                <a:effectLst/>
                <a:latin typeface="+mn-lt"/>
                <a:ea typeface="+mn-ea"/>
                <a:cs typeface="+mn-cs"/>
              </a:rPr>
              <a:t>由于在真实的云计算环境中对算法策略进行验证存在一定的难度，所以，本论文中提出的算法的有效性验证和节能效果验证也是一个难点。</a:t>
            </a:r>
          </a:p>
          <a:p>
            <a:r>
              <a:rPr lang="zh-CN" altLang="zh-CN" sz="1200" kern="1200" dirty="0" smtClean="0">
                <a:solidFill>
                  <a:schemeClr val="tx1"/>
                </a:solidFill>
                <a:effectLst/>
                <a:latin typeface="+mn-lt"/>
                <a:ea typeface="+mn-ea"/>
                <a:cs typeface="+mn-cs"/>
              </a:rPr>
              <a:t>本论文为了验证算法的有效性和节能效果，作者基于云计算模拟仿真软件</a:t>
            </a:r>
            <a:r>
              <a:rPr lang="en-US" altLang="zh-CN" sz="1200" kern="1200" dirty="0" smtClean="0">
                <a:solidFill>
                  <a:schemeClr val="tx1"/>
                </a:solidFill>
                <a:effectLst/>
                <a:latin typeface="+mn-lt"/>
                <a:ea typeface="+mn-ea"/>
                <a:cs typeface="+mn-cs"/>
              </a:rPr>
              <a:t>CloudSim</a:t>
            </a:r>
            <a:r>
              <a:rPr lang="zh-CN" altLang="zh-CN" sz="1200" kern="1200" dirty="0" smtClean="0">
                <a:solidFill>
                  <a:schemeClr val="tx1"/>
                </a:solidFill>
                <a:effectLst/>
                <a:latin typeface="+mn-lt"/>
                <a:ea typeface="+mn-ea"/>
                <a:cs typeface="+mn-cs"/>
              </a:rPr>
              <a:t>开发了一个专门针对</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云计算平台的云计算模拟仿真软件，利用该模拟仿真软件，可以对已有的节能整合算法和本论文中提出的节能整合算法进行模拟仿真，并验证其节能效果。</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19</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20</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21</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随着云计算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的到来，更多的云计算资源存储在云端，给数据中心的管理带来了很大的挑战。数据中心的高能耗不仅仅是由于物理服务器的增多，处理能力的不断增强，还由于这些资源过低的使用率导致了巨大的电能浪费。</a:t>
            </a:r>
          </a:p>
          <a:p>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年全球数据中心的能耗占据到所有能耗的</a:t>
            </a:r>
            <a:r>
              <a:rPr lang="en-US" altLang="zh-CN" sz="1200" kern="1200" dirty="0" smtClean="0">
                <a:solidFill>
                  <a:schemeClr val="tx1"/>
                </a:solidFill>
                <a:effectLst/>
                <a:latin typeface="+mn-lt"/>
                <a:ea typeface="+mn-ea"/>
                <a:cs typeface="+mn-cs"/>
              </a:rPr>
              <a:t>1.1%-1.5%</a:t>
            </a:r>
            <a:r>
              <a:rPr lang="zh-CN" altLang="zh-CN" sz="1200" kern="1200" dirty="0" smtClean="0">
                <a:solidFill>
                  <a:schemeClr val="tx1"/>
                </a:solidFill>
                <a:effectLst/>
                <a:latin typeface="+mn-lt"/>
                <a:ea typeface="+mn-ea"/>
                <a:cs typeface="+mn-cs"/>
              </a:rPr>
              <a:t>，而美国的数据中心能耗占据到全美总能耗的</a:t>
            </a:r>
            <a:r>
              <a:rPr lang="en-US" altLang="zh-CN" sz="1200" kern="1200" dirty="0" smtClean="0">
                <a:solidFill>
                  <a:schemeClr val="tx1"/>
                </a:solidFill>
                <a:effectLst/>
                <a:latin typeface="+mn-lt"/>
                <a:ea typeface="+mn-ea"/>
                <a:cs typeface="+mn-cs"/>
              </a:rPr>
              <a:t>1.7%-2.2%[2]</a:t>
            </a:r>
            <a:r>
              <a:rPr lang="zh-CN" altLang="zh-CN" sz="1200" kern="1200" dirty="0" smtClean="0">
                <a:solidFill>
                  <a:schemeClr val="tx1"/>
                </a:solidFill>
                <a:effectLst/>
                <a:latin typeface="+mn-lt"/>
                <a:ea typeface="+mn-ea"/>
                <a:cs typeface="+mn-cs"/>
              </a:rPr>
              <a:t>。此外，</a:t>
            </a:r>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年美国数据中心消耗的电能大约为</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年的</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倍，约为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亿千瓦时的电能，电费成本约为</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亿美元，并且数据中心对电能的需求仍以每年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的速度增长</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据预计，数据中心</a:t>
            </a:r>
            <a:r>
              <a:rPr lang="en-US" altLang="zh-CN" sz="1200" kern="1200" dirty="0" smtClean="0">
                <a:solidFill>
                  <a:schemeClr val="tx1"/>
                </a:solidFill>
                <a:effectLst/>
                <a:latin typeface="+mn-lt"/>
                <a:ea typeface="+mn-ea"/>
                <a:cs typeface="+mn-cs"/>
              </a:rPr>
              <a:t>2020</a:t>
            </a:r>
            <a:r>
              <a:rPr lang="zh-CN" altLang="zh-CN" sz="1200" kern="1200" dirty="0" smtClean="0">
                <a:solidFill>
                  <a:schemeClr val="tx1"/>
                </a:solidFill>
                <a:effectLst/>
                <a:latin typeface="+mn-lt"/>
                <a:ea typeface="+mn-ea"/>
                <a:cs typeface="+mn-cs"/>
              </a:rPr>
              <a:t>年将成为世界上最大的能源消耗行业，此外，数据中心在消耗电能的同时，会排放出大量的二氧化碳，加重了温室效应，据估计，数据中心导致排放的二氧化碳占到全球总排放量的</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所以，数据中心的高能耗是一个亟待解决的问题。本论文针对如何降低数据中心的能耗问题进行相应的研究。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22</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23</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24</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）、给出</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数据中心节能整合策略：本论文针对数据中心高能耗问题，特别是对目前云计算中</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数据中心高能耗的问题，通过分析研究其负载特点</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和应用模式，提出基于虚拟机整合的节能策略，数据中心利用该节能整合策略能够有效的降低其电能消耗。</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）、设计并实现能够模拟仿真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云计算环境的软件工具：本论文的另一个目标是研究如何利用仿真环境对节能整合策略进行有效性验证，设计并实现一个能够模拟仿真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云计算环境的仿真软件。</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5</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）、基于虚拟机迁移的节能整合策略</a:t>
            </a:r>
          </a:p>
          <a:p>
            <a:r>
              <a:rPr lang="zh-CN" altLang="zh-CN" sz="1200" kern="1200" dirty="0" smtClean="0">
                <a:solidFill>
                  <a:schemeClr val="tx1"/>
                </a:solidFill>
                <a:effectLst/>
                <a:latin typeface="+mn-lt"/>
                <a:ea typeface="+mn-ea"/>
                <a:cs typeface="+mn-cs"/>
              </a:rPr>
              <a:t>基于虚拟机迁移的节能整合策略方法的核心是通过将虚拟机部署到尽可能少的物理主机上，然后将空闲的物理主机关停或者切换到低功耗状态，从而达到减少数据中心的电能消耗和降低云计算服务提供商运营成本的目的。</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）、云计算仿真环境研究与实现</a:t>
            </a:r>
          </a:p>
          <a:p>
            <a:r>
              <a:rPr lang="zh-CN" altLang="zh-CN" sz="1200" kern="1200" dirty="0" smtClean="0">
                <a:solidFill>
                  <a:schemeClr val="tx1"/>
                </a:solidFill>
                <a:effectLst/>
                <a:latin typeface="+mn-lt"/>
                <a:ea typeface="+mn-ea"/>
                <a:cs typeface="+mn-cs"/>
              </a:rPr>
              <a:t>对于研究内容（</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）中所提出的节能整合策略，需要对其有效性和节能效果进行验证，由于利用真实的云计算</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环境来验证算法策略代价很高，云计算运营商也不会轻易允许利用其生产环境来进行算法策略的验证。所以，本论为研究云计算的仿真环境，利用该模拟仿真软件，可以模拟</a:t>
            </a:r>
            <a:r>
              <a:rPr lang="en-US" altLang="zh-CN" sz="1200" kern="1200" dirty="0" smtClean="0">
                <a:solidFill>
                  <a:schemeClr val="tx1"/>
                </a:solidFill>
                <a:effectLst/>
                <a:latin typeface="+mn-lt"/>
                <a:ea typeface="+mn-ea"/>
                <a:cs typeface="+mn-cs"/>
              </a:rPr>
              <a:t>IAAS</a:t>
            </a:r>
            <a:r>
              <a:rPr lang="zh-CN" altLang="zh-CN" sz="1200" kern="1200" dirty="0" smtClean="0">
                <a:solidFill>
                  <a:schemeClr val="tx1"/>
                </a:solidFill>
                <a:effectLst/>
                <a:latin typeface="+mn-lt"/>
                <a:ea typeface="+mn-ea"/>
                <a:cs typeface="+mn-cs"/>
              </a:rPr>
              <a:t>云计算数据中心，并将研究内容（</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）中的算法策略在其上进行模拟仿真，从而验证算法策略的有效性和节能效果。</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6</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7</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8</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9</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中将</a:t>
            </a:r>
            <a:r>
              <a:rPr lang="en-US" altLang="zh-CN" sz="1200" kern="1200" dirty="0" smtClean="0">
                <a:solidFill>
                  <a:schemeClr val="tx1"/>
                </a:solidFill>
                <a:effectLst/>
                <a:latin typeface="+mn-lt"/>
                <a:ea typeface="+mn-ea"/>
                <a:cs typeface="+mn-cs"/>
              </a:rPr>
              <a:t>PM3</a:t>
            </a:r>
            <a:r>
              <a:rPr lang="zh-CN" altLang="zh-CN" sz="1200" kern="1200" dirty="0" smtClean="0">
                <a:solidFill>
                  <a:schemeClr val="tx1"/>
                </a:solidFill>
                <a:effectLst/>
                <a:latin typeface="+mn-lt"/>
                <a:ea typeface="+mn-ea"/>
                <a:cs typeface="+mn-cs"/>
              </a:rPr>
              <a:t>中的虚拟机</a:t>
            </a:r>
            <a:r>
              <a:rPr lang="en-US" altLang="zh-CN" sz="1200" kern="1200" dirty="0" smtClean="0">
                <a:solidFill>
                  <a:schemeClr val="tx1"/>
                </a:solidFill>
                <a:effectLst/>
                <a:latin typeface="+mn-lt"/>
                <a:ea typeface="+mn-ea"/>
                <a:cs typeface="+mn-cs"/>
              </a:rPr>
              <a:t>VM7</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VM8</a:t>
            </a:r>
            <a:r>
              <a:rPr lang="zh-CN" altLang="zh-CN" sz="1200" kern="1200" dirty="0" smtClean="0">
                <a:solidFill>
                  <a:schemeClr val="tx1"/>
                </a:solidFill>
                <a:effectLst/>
                <a:latin typeface="+mn-lt"/>
                <a:ea typeface="+mn-ea"/>
                <a:cs typeface="+mn-cs"/>
              </a:rPr>
              <a:t>分别迁移到物理主机</a:t>
            </a:r>
            <a:r>
              <a:rPr lang="en-US" altLang="zh-CN" sz="1200" kern="1200" dirty="0" smtClean="0">
                <a:solidFill>
                  <a:schemeClr val="tx1"/>
                </a:solidFill>
                <a:effectLst/>
                <a:latin typeface="+mn-lt"/>
                <a:ea typeface="+mn-ea"/>
                <a:cs typeface="+mn-cs"/>
              </a:rPr>
              <a:t>PM1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PM2</a:t>
            </a:r>
            <a:r>
              <a:rPr lang="zh-CN" altLang="zh-CN" sz="1200" kern="1200" dirty="0" smtClean="0">
                <a:solidFill>
                  <a:schemeClr val="tx1"/>
                </a:solidFill>
                <a:effectLst/>
                <a:latin typeface="+mn-lt"/>
                <a:ea typeface="+mn-ea"/>
                <a:cs typeface="+mn-cs"/>
              </a:rPr>
              <a:t>上，然后将</a:t>
            </a:r>
            <a:r>
              <a:rPr lang="en-US" altLang="zh-CN" sz="1200" kern="1200" dirty="0" smtClean="0">
                <a:solidFill>
                  <a:schemeClr val="tx1"/>
                </a:solidFill>
                <a:effectLst/>
                <a:latin typeface="+mn-lt"/>
                <a:ea typeface="+mn-ea"/>
                <a:cs typeface="+mn-cs"/>
              </a:rPr>
              <a:t>PM3</a:t>
            </a:r>
            <a:r>
              <a:rPr lang="zh-CN" altLang="zh-CN" sz="1200" kern="1200" dirty="0" smtClean="0">
                <a:solidFill>
                  <a:schemeClr val="tx1"/>
                </a:solidFill>
                <a:effectLst/>
                <a:latin typeface="+mn-lt"/>
                <a:ea typeface="+mn-ea"/>
                <a:cs typeface="+mn-cs"/>
              </a:rPr>
              <a:t>关闭掉，从而达到节能的目的。</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10</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实现该节能整合策略的软件由全局管理器和局部管理器组成。局部管理器以虚拟机管理器（</a:t>
            </a:r>
            <a:r>
              <a:rPr lang="en-US" altLang="zh-CN" sz="1200" kern="1200" dirty="0" smtClean="0">
                <a:solidFill>
                  <a:schemeClr val="tx1"/>
                </a:solidFill>
                <a:effectLst/>
                <a:latin typeface="+mn-lt"/>
                <a:ea typeface="+mn-ea"/>
                <a:cs typeface="+mn-cs"/>
              </a:rPr>
              <a:t>VMM</a:t>
            </a:r>
            <a:r>
              <a:rPr lang="zh-CN" altLang="zh-CN" sz="1200" kern="1200" dirty="0" smtClean="0">
                <a:solidFill>
                  <a:schemeClr val="tx1"/>
                </a:solidFill>
                <a:effectLst/>
                <a:latin typeface="+mn-lt"/>
                <a:ea typeface="+mn-ea"/>
                <a:cs typeface="+mn-cs"/>
              </a:rPr>
              <a:t>）的一个模块的形式安装在每一个计算节点的物理主机上。它的任务是持续不断的监控计算节点的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利用率、根据资源使用情况调整虚拟机的大小和决定何时迁移哪一个虚拟机等（图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中的箭头</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）。全局管理器安装在主控节点上，它负责从局部管理器上手机所有计算节点的资源使用信息（图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中的箭头</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），并且通过给虚拟机管理器发送命令进行优化虚拟机的部署（图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中的箭头</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）。虚拟机管理器（</a:t>
            </a:r>
            <a:r>
              <a:rPr lang="en-US" altLang="zh-CN" sz="1200" kern="1200" dirty="0" smtClean="0">
                <a:solidFill>
                  <a:schemeClr val="tx1"/>
                </a:solidFill>
                <a:effectLst/>
                <a:latin typeface="+mn-lt"/>
                <a:ea typeface="+mn-ea"/>
                <a:cs typeface="+mn-cs"/>
              </a:rPr>
              <a:t>VMMs</a:t>
            </a:r>
            <a:r>
              <a:rPr lang="zh-CN" altLang="zh-CN" sz="1200" kern="1200" dirty="0" smtClean="0">
                <a:solidFill>
                  <a:schemeClr val="tx1"/>
                </a:solidFill>
                <a:effectLst/>
                <a:latin typeface="+mn-lt"/>
                <a:ea typeface="+mn-ea"/>
                <a:cs typeface="+mn-cs"/>
              </a:rPr>
              <a:t>）进行实际的虚拟机迁移操作、调整虚拟机大小（图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中箭头</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）。用户通过调整全局管理器的配置来更改数据中心的节能策略（图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中箭头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8AB8B58-DE71-426B-A0D2-D38268AD6665}" type="slidenum">
              <a:rPr lang="zh-CN" altLang="en-US" smtClean="0"/>
              <a:t>11</a:t>
            </a:fld>
            <a:endParaRPr lang="zh-CN" altLang="en-US"/>
          </a:p>
        </p:txBody>
      </p:sp>
    </p:spTree>
    <p:extLst>
      <p:ext uri="{BB962C8B-B14F-4D97-AF65-F5344CB8AC3E}">
        <p14:creationId xmlns:p14="http://schemas.microsoft.com/office/powerpoint/2010/main" val="117135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0BBA9-E72B-4555-B559-4CD9DA35FF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488143CC-B5CD-492C-987B-20FC04BF0EE2}" type="datetimeFigureOut">
              <a:rPr lang="zh-CN" altLang="en-US" smtClean="0"/>
              <a:t>2013/8/29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9B50BBA9-E72B-4555-B559-4CD9DA35FFF1}"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8143CC-B5CD-492C-987B-20FC04BF0EE2}" type="datetimeFigureOut">
              <a:rPr lang="zh-CN" altLang="en-US" smtClean="0"/>
              <a:t>2013/8/29</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50BBA9-E72B-4555-B559-4CD9DA35FFF1}"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1" y="1340768"/>
            <a:ext cx="9001000" cy="1828800"/>
          </a:xfrm>
        </p:spPr>
        <p:txBody>
          <a:bodyPr>
            <a:normAutofit fontScale="90000"/>
          </a:bodyPr>
          <a:lstStyle/>
          <a:p>
            <a:pPr algn="ctr"/>
            <a:r>
              <a:rPr lang="en-US" altLang="zh-CN" dirty="0">
                <a:solidFill>
                  <a:schemeClr val="tx1"/>
                </a:solidFill>
                <a:effectLst/>
              </a:rPr>
              <a:t>IAAS</a:t>
            </a:r>
            <a:r>
              <a:rPr lang="zh-CN" altLang="zh-CN" dirty="0">
                <a:solidFill>
                  <a:schemeClr val="tx1"/>
                </a:solidFill>
                <a:effectLst/>
              </a:rPr>
              <a:t>平台中虚拟机节能整合</a:t>
            </a:r>
            <a:r>
              <a:rPr lang="zh-CN" altLang="zh-CN" dirty="0" smtClean="0">
                <a:solidFill>
                  <a:schemeClr val="tx1"/>
                </a:solidFill>
                <a:effectLst/>
              </a:rPr>
              <a:t>策略</a:t>
            </a:r>
            <a:r>
              <a:rPr lang="en-US" altLang="zh-CN" dirty="0" smtClean="0">
                <a:solidFill>
                  <a:schemeClr val="tx1"/>
                </a:solidFill>
                <a:effectLst/>
              </a:rPr>
              <a:t/>
            </a:r>
            <a:br>
              <a:rPr lang="en-US" altLang="zh-CN" dirty="0" smtClean="0">
                <a:solidFill>
                  <a:schemeClr val="tx1"/>
                </a:solidFill>
                <a:effectLst/>
              </a:rPr>
            </a:br>
            <a:r>
              <a:rPr lang="zh-CN" altLang="zh-CN" dirty="0" smtClean="0">
                <a:solidFill>
                  <a:schemeClr val="tx1"/>
                </a:solidFill>
                <a:effectLst/>
              </a:rPr>
              <a:t>及其</a:t>
            </a:r>
            <a:r>
              <a:rPr lang="zh-CN" altLang="zh-CN" dirty="0">
                <a:solidFill>
                  <a:schemeClr val="tx1"/>
                </a:solidFill>
                <a:effectLst/>
              </a:rPr>
              <a:t>仿真环境研究</a:t>
            </a:r>
            <a:endParaRPr lang="zh-CN" altLang="en-US" dirty="0">
              <a:solidFill>
                <a:schemeClr val="tx1"/>
              </a:solidFill>
            </a:endParaRPr>
          </a:p>
        </p:txBody>
      </p:sp>
      <p:sp>
        <p:nvSpPr>
          <p:cNvPr id="3" name="副标题 2"/>
          <p:cNvSpPr>
            <a:spLocks noGrp="1"/>
          </p:cNvSpPr>
          <p:nvPr>
            <p:ph type="subTitle" idx="1"/>
          </p:nvPr>
        </p:nvSpPr>
        <p:spPr>
          <a:xfrm>
            <a:off x="3203848" y="4077072"/>
            <a:ext cx="4758352" cy="1408120"/>
          </a:xfrm>
        </p:spPr>
        <p:txBody>
          <a:bodyPr>
            <a:normAutofit lnSpcReduction="10000"/>
          </a:bodyPr>
          <a:lstStyle/>
          <a:p>
            <a:pPr algn="l"/>
            <a:r>
              <a:rPr lang="zh-CN" altLang="en-US" dirty="0" smtClean="0">
                <a:latin typeface="微软雅黑" pitchFamily="34" charset="-122"/>
                <a:ea typeface="微软雅黑" pitchFamily="34" charset="-122"/>
              </a:rPr>
              <a:t>姓名：王   龙</a:t>
            </a:r>
            <a:endParaRPr lang="en-US" altLang="zh-CN" dirty="0" smtClean="0">
              <a:latin typeface="微软雅黑" pitchFamily="34" charset="-122"/>
              <a:ea typeface="微软雅黑" pitchFamily="34" charset="-122"/>
            </a:endParaRPr>
          </a:p>
          <a:p>
            <a:pPr algn="l"/>
            <a:r>
              <a:rPr lang="zh-CN" altLang="en-US" dirty="0">
                <a:latin typeface="微软雅黑" pitchFamily="34" charset="-122"/>
                <a:ea typeface="微软雅黑" pitchFamily="34" charset="-122"/>
              </a:rPr>
              <a:t>学</a:t>
            </a:r>
            <a:r>
              <a:rPr lang="zh-CN" altLang="en-US" dirty="0" smtClean="0">
                <a:latin typeface="微软雅黑" pitchFamily="34" charset="-122"/>
                <a:ea typeface="微软雅黑" pitchFamily="34" charset="-122"/>
              </a:rPr>
              <a:t>号</a:t>
            </a:r>
            <a:r>
              <a:rPr lang="zh-CN" altLang="en-US"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SY1106517</a:t>
            </a:r>
          </a:p>
          <a:p>
            <a:pPr algn="l"/>
            <a:r>
              <a:rPr lang="zh-CN" altLang="en-US" dirty="0" smtClean="0">
                <a:latin typeface="微软雅黑" pitchFamily="34" charset="-122"/>
                <a:ea typeface="微软雅黑" pitchFamily="34" charset="-122"/>
              </a:rPr>
              <a:t>导师：兰雨晴</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43356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1691680" y="51002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节能整合策略的整体架构</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87624" y="1064243"/>
            <a:ext cx="6192688" cy="5302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0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7119" y="1412776"/>
            <a:ext cx="8621007"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a:xfrm>
            <a:off x="1691680" y="51002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节能整合策略的整体架构</a:t>
            </a:r>
            <a:endParaRPr lang="zh-CN" altLang="en-US" dirty="0">
              <a:solidFill>
                <a:srgbClr val="00B0F0"/>
              </a:solidFill>
            </a:endParaRPr>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744935"/>
            <a:ext cx="26193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内容占位符 5"/>
          <p:cNvGraphicFramePr>
            <a:graphicFrameLocks noGrp="1"/>
          </p:cNvGraphicFramePr>
          <p:nvPr>
            <p:ph idx="1"/>
            <p:extLst>
              <p:ext uri="{D42A27DB-BD31-4B8C-83A1-F6EECF244321}">
                <p14:modId xmlns:p14="http://schemas.microsoft.com/office/powerpoint/2010/main" val="406701767"/>
              </p:ext>
            </p:extLst>
          </p:nvPr>
        </p:nvGraphicFramePr>
        <p:xfrm>
          <a:off x="467544" y="1196750"/>
          <a:ext cx="8219054" cy="5073567"/>
        </p:xfrm>
        <a:graphic>
          <a:graphicData uri="http://schemas.openxmlformats.org/drawingml/2006/table">
            <a:tbl>
              <a:tblPr firstRow="1" firstCol="1" bandRow="1"/>
              <a:tblGrid>
                <a:gridCol w="1608705"/>
                <a:gridCol w="6610349"/>
              </a:tblGrid>
              <a:tr h="327312">
                <a:tc>
                  <a:txBody>
                    <a:bodyPr/>
                    <a:lstStyle/>
                    <a:p>
                      <a:pPr algn="l">
                        <a:lnSpc>
                          <a:spcPts val="2000"/>
                        </a:lnSpc>
                        <a:spcAft>
                          <a:spcPts val="0"/>
                        </a:spcAft>
                      </a:pPr>
                      <a:r>
                        <a:rPr lang="zh-CN" sz="1800" kern="100" dirty="0">
                          <a:effectLst/>
                          <a:latin typeface="Times New Roman"/>
                          <a:ea typeface="宋体"/>
                        </a:rPr>
                        <a:t>算法名称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2000"/>
                        </a:lnSpc>
                        <a:spcAft>
                          <a:spcPts val="0"/>
                        </a:spcAft>
                      </a:pPr>
                      <a:r>
                        <a:rPr lang="zh-CN" sz="1800" b="1" kern="100" dirty="0">
                          <a:effectLst/>
                          <a:latin typeface="黑体" pitchFamily="49" charset="-122"/>
                          <a:ea typeface="黑体" pitchFamily="49" charset="-122"/>
                        </a:rPr>
                        <a:t>改进的</a:t>
                      </a:r>
                      <a:r>
                        <a:rPr lang="en-US" sz="1800" b="1" kern="100" dirty="0">
                          <a:effectLst/>
                          <a:latin typeface="黑体" pitchFamily="49" charset="-122"/>
                          <a:ea typeface="黑体" pitchFamily="49" charset="-122"/>
                        </a:rPr>
                        <a:t>BFD</a:t>
                      </a:r>
                      <a:r>
                        <a:rPr lang="zh-CN" sz="1800" b="1" kern="100" dirty="0">
                          <a:effectLst/>
                          <a:latin typeface="黑体" pitchFamily="49" charset="-122"/>
                          <a:ea typeface="黑体" pitchFamily="49"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854">
                <a:tc>
                  <a:txBody>
                    <a:bodyPr/>
                    <a:lstStyle/>
                    <a:p>
                      <a:pPr algn="l">
                        <a:lnSpc>
                          <a:spcPts val="2000"/>
                        </a:lnSpc>
                        <a:spcAft>
                          <a:spcPts val="0"/>
                        </a:spcAft>
                      </a:pPr>
                      <a:r>
                        <a:rPr lang="zh-CN" sz="1800" kern="100" dirty="0">
                          <a:effectLst/>
                          <a:latin typeface="Times New Roman"/>
                          <a:ea typeface="宋体"/>
                        </a:rPr>
                        <a:t>算法输入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2000"/>
                        </a:lnSpc>
                        <a:spcAft>
                          <a:spcPts val="0"/>
                        </a:spcAft>
                      </a:pPr>
                      <a:r>
                        <a:rPr lang="zh-CN" sz="1800" kern="100" dirty="0">
                          <a:effectLst/>
                          <a:latin typeface="Times New Roman"/>
                          <a:ea typeface="宋体"/>
                        </a:rPr>
                        <a:t>主机列表</a:t>
                      </a:r>
                      <a:r>
                        <a:rPr lang="en-US" sz="1800" kern="100" dirty="0" err="1">
                          <a:effectLst/>
                          <a:latin typeface="Times New Roman"/>
                          <a:ea typeface="宋体"/>
                        </a:rPr>
                        <a:t>hostList</a:t>
                      </a:r>
                      <a:r>
                        <a:rPr lang="zh-CN" sz="1800" kern="100" dirty="0">
                          <a:effectLst/>
                          <a:latin typeface="Times New Roman"/>
                          <a:ea typeface="宋体"/>
                        </a:rPr>
                        <a:t>，虚拟机列表</a:t>
                      </a:r>
                      <a:r>
                        <a:rPr lang="en-US" sz="1800" kern="100" dirty="0" err="1">
                          <a:effectLst/>
                          <a:latin typeface="Times New Roman"/>
                          <a:ea typeface="宋体"/>
                        </a:rPr>
                        <a:t>vmList</a:t>
                      </a:r>
                      <a:endParaRPr lang="zh-CN" sz="18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859">
                <a:tc>
                  <a:txBody>
                    <a:bodyPr/>
                    <a:lstStyle/>
                    <a:p>
                      <a:pPr algn="l">
                        <a:lnSpc>
                          <a:spcPts val="2000"/>
                        </a:lnSpc>
                        <a:spcAft>
                          <a:spcPts val="0"/>
                        </a:spcAft>
                      </a:pPr>
                      <a:r>
                        <a:rPr lang="zh-CN" sz="1800" kern="100">
                          <a:effectLst/>
                          <a:latin typeface="Times New Roman"/>
                          <a:ea typeface="宋体"/>
                        </a:rPr>
                        <a:t>算法输出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2000"/>
                        </a:lnSpc>
                        <a:spcAft>
                          <a:spcPts val="0"/>
                        </a:spcAft>
                      </a:pPr>
                      <a:r>
                        <a:rPr lang="zh-CN" sz="1800" kern="100" dirty="0">
                          <a:effectLst/>
                          <a:latin typeface="Times New Roman"/>
                          <a:ea typeface="宋体"/>
                        </a:rPr>
                        <a:t>虚拟机的部署结果</a:t>
                      </a:r>
                      <a:r>
                        <a:rPr lang="en-US" sz="1800" kern="100" dirty="0">
                          <a:effectLst/>
                          <a:latin typeface="Times New Roman"/>
                          <a:ea typeface="宋体"/>
                        </a:rPr>
                        <a:t>allocation</a:t>
                      </a:r>
                      <a:endParaRPr lang="zh-CN" sz="18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995">
                <a:tc gridSpan="2">
                  <a:txBody>
                    <a:bodyPr/>
                    <a:lstStyle/>
                    <a:p>
                      <a:pPr algn="just">
                        <a:lnSpc>
                          <a:spcPts val="2000"/>
                        </a:lnSpc>
                        <a:spcAft>
                          <a:spcPts val="0"/>
                        </a:spcAft>
                      </a:pPr>
                      <a:r>
                        <a:rPr lang="en-US" sz="1600" kern="100" dirty="0" err="1">
                          <a:effectLst/>
                          <a:latin typeface="Times New Roman"/>
                          <a:ea typeface="宋体"/>
                        </a:rPr>
                        <a:t>vmList.sortDecreasingBySize</a:t>
                      </a:r>
                      <a:r>
                        <a:rPr lang="en-US" sz="1600" kern="100" dirty="0">
                          <a:effectLst/>
                          <a:latin typeface="Times New Roman"/>
                          <a:ea typeface="宋体"/>
                        </a:rPr>
                        <a:t>()</a:t>
                      </a:r>
                      <a:endParaRPr lang="zh-CN" sz="1600" kern="100" dirty="0">
                        <a:effectLst/>
                        <a:latin typeface="Times New Roman"/>
                        <a:ea typeface="宋体"/>
                      </a:endParaRPr>
                    </a:p>
                    <a:p>
                      <a:pPr algn="just">
                        <a:lnSpc>
                          <a:spcPts val="2000"/>
                        </a:lnSpc>
                        <a:spcAft>
                          <a:spcPts val="0"/>
                        </a:spcAft>
                      </a:pPr>
                      <a:r>
                        <a:rPr lang="en-US" sz="1600" b="1" kern="100" dirty="0">
                          <a:effectLst/>
                          <a:latin typeface="Times New Roman"/>
                          <a:ea typeface="宋体"/>
                        </a:rPr>
                        <a:t>for</a:t>
                      </a:r>
                      <a:r>
                        <a:rPr lang="en-US" sz="1600" kern="100" dirty="0">
                          <a:effectLst/>
                          <a:latin typeface="Times New Roman"/>
                          <a:ea typeface="宋体"/>
                        </a:rPr>
                        <a:t> </a:t>
                      </a:r>
                      <a:r>
                        <a:rPr lang="en-US" sz="1600" kern="100" dirty="0" err="1">
                          <a:effectLst/>
                          <a:latin typeface="Times New Roman"/>
                          <a:ea typeface="宋体"/>
                        </a:rPr>
                        <a:t>vm</a:t>
                      </a:r>
                      <a:r>
                        <a:rPr lang="en-US" sz="1600" kern="100" dirty="0">
                          <a:effectLst/>
                          <a:latin typeface="Times New Roman"/>
                          <a:ea typeface="宋体"/>
                        </a:rPr>
                        <a:t> </a:t>
                      </a:r>
                      <a:r>
                        <a:rPr lang="en-US" sz="1600" b="1" kern="100" dirty="0">
                          <a:effectLst/>
                          <a:latin typeface="Times New Roman"/>
                          <a:ea typeface="宋体"/>
                        </a:rPr>
                        <a:t>in</a:t>
                      </a:r>
                      <a:r>
                        <a:rPr lang="en-US" sz="1600" kern="100" dirty="0">
                          <a:effectLst/>
                          <a:latin typeface="Times New Roman"/>
                          <a:ea typeface="宋体"/>
                        </a:rPr>
                        <a:t> </a:t>
                      </a:r>
                      <a:r>
                        <a:rPr lang="en-US" sz="1600" kern="100" dirty="0" err="1">
                          <a:effectLst/>
                          <a:latin typeface="Times New Roman"/>
                          <a:ea typeface="宋体"/>
                        </a:rPr>
                        <a:t>vmList</a:t>
                      </a:r>
                      <a:r>
                        <a:rPr lang="en-US" sz="1600" kern="100" dirty="0">
                          <a:effectLst/>
                          <a:latin typeface="Times New Roman"/>
                          <a:ea typeface="宋体"/>
                        </a:rPr>
                        <a:t>   </a:t>
                      </a:r>
                      <a:r>
                        <a:rPr lang="en-US" sz="1600" b="1" kern="100" dirty="0">
                          <a:effectLst/>
                          <a:latin typeface="Times New Roman"/>
                          <a:ea typeface="宋体"/>
                        </a:rPr>
                        <a:t>do</a:t>
                      </a:r>
                      <a:endParaRPr lang="zh-CN" sz="1600" kern="100" dirty="0">
                        <a:effectLst/>
                        <a:latin typeface="Times New Roman"/>
                        <a:ea typeface="宋体"/>
                      </a:endParaRPr>
                    </a:p>
                    <a:p>
                      <a:pPr indent="266700" algn="just">
                        <a:lnSpc>
                          <a:spcPts val="2000"/>
                        </a:lnSpc>
                        <a:spcAft>
                          <a:spcPts val="0"/>
                        </a:spcAft>
                      </a:pPr>
                      <a:r>
                        <a:rPr lang="en-US" sz="1600" kern="100" dirty="0" err="1">
                          <a:effectLst/>
                          <a:latin typeface="Times New Roman"/>
                          <a:ea typeface="宋体"/>
                        </a:rPr>
                        <a:t>minPower</a:t>
                      </a:r>
                      <a:r>
                        <a:rPr lang="en-US" sz="1600" kern="100" dirty="0">
                          <a:effectLst/>
                          <a:latin typeface="Times New Roman"/>
                          <a:ea typeface="宋体"/>
                        </a:rPr>
                        <a:t> = MAX</a:t>
                      </a:r>
                      <a:endParaRPr lang="zh-CN" sz="1600" kern="100" dirty="0">
                        <a:effectLst/>
                        <a:latin typeface="Times New Roman"/>
                        <a:ea typeface="宋体"/>
                      </a:endParaRPr>
                    </a:p>
                    <a:p>
                      <a:pPr indent="266700" algn="just">
                        <a:lnSpc>
                          <a:spcPts val="2000"/>
                        </a:lnSpc>
                        <a:spcAft>
                          <a:spcPts val="0"/>
                        </a:spcAft>
                      </a:pPr>
                      <a:r>
                        <a:rPr lang="en-US" sz="1600" kern="100" dirty="0" err="1">
                          <a:effectLst/>
                          <a:latin typeface="Times New Roman"/>
                          <a:ea typeface="宋体"/>
                        </a:rPr>
                        <a:t>allocatedHost</a:t>
                      </a:r>
                      <a:r>
                        <a:rPr lang="en-US" sz="1600" kern="100" dirty="0">
                          <a:effectLst/>
                          <a:latin typeface="Times New Roman"/>
                          <a:ea typeface="宋体"/>
                        </a:rPr>
                        <a:t> = NULL</a:t>
                      </a:r>
                      <a:endParaRPr lang="zh-CN" sz="1600" kern="100" dirty="0">
                        <a:effectLst/>
                        <a:latin typeface="Times New Roman"/>
                        <a:ea typeface="宋体"/>
                      </a:endParaRPr>
                    </a:p>
                    <a:p>
                      <a:pPr indent="266700" algn="just">
                        <a:lnSpc>
                          <a:spcPts val="2000"/>
                        </a:lnSpc>
                        <a:spcAft>
                          <a:spcPts val="0"/>
                        </a:spcAft>
                      </a:pPr>
                      <a:r>
                        <a:rPr lang="en-US" sz="1600" b="1" kern="100" dirty="0">
                          <a:effectLst/>
                          <a:latin typeface="Times New Roman"/>
                          <a:ea typeface="宋体"/>
                        </a:rPr>
                        <a:t>for</a:t>
                      </a:r>
                      <a:r>
                        <a:rPr lang="en-US" sz="1600" kern="100" dirty="0">
                          <a:effectLst/>
                          <a:latin typeface="Times New Roman"/>
                          <a:ea typeface="宋体"/>
                        </a:rPr>
                        <a:t> host </a:t>
                      </a:r>
                      <a:r>
                        <a:rPr lang="en-US" sz="1600" b="1" kern="100" dirty="0">
                          <a:effectLst/>
                          <a:latin typeface="Times New Roman"/>
                          <a:ea typeface="宋体"/>
                        </a:rPr>
                        <a:t>in</a:t>
                      </a:r>
                      <a:r>
                        <a:rPr lang="en-US" sz="1600" kern="100" dirty="0">
                          <a:effectLst/>
                          <a:latin typeface="Times New Roman"/>
                          <a:ea typeface="宋体"/>
                        </a:rPr>
                        <a:t> </a:t>
                      </a:r>
                      <a:r>
                        <a:rPr lang="en-US" sz="1600" kern="100" dirty="0" err="1">
                          <a:effectLst/>
                          <a:latin typeface="Times New Roman"/>
                          <a:ea typeface="宋体"/>
                        </a:rPr>
                        <a:t>hostList</a:t>
                      </a:r>
                      <a:r>
                        <a:rPr lang="en-US" sz="1600" kern="100" dirty="0">
                          <a:effectLst/>
                          <a:latin typeface="Times New Roman"/>
                          <a:ea typeface="宋体"/>
                        </a:rPr>
                        <a:t> </a:t>
                      </a:r>
                      <a:r>
                        <a:rPr lang="en-US" sz="1600" b="1" kern="100" dirty="0">
                          <a:effectLst/>
                          <a:latin typeface="Times New Roman"/>
                          <a:ea typeface="宋体"/>
                        </a:rPr>
                        <a:t>do</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a:t>
                      </a:r>
                      <a:r>
                        <a:rPr lang="en-US" sz="1600" b="1" kern="100" dirty="0">
                          <a:effectLst/>
                          <a:latin typeface="Times New Roman"/>
                          <a:ea typeface="宋体"/>
                        </a:rPr>
                        <a:t>if</a:t>
                      </a:r>
                      <a:r>
                        <a:rPr lang="en-US" sz="1600" kern="100" dirty="0">
                          <a:effectLst/>
                          <a:latin typeface="Times New Roman"/>
                          <a:ea typeface="宋体"/>
                        </a:rPr>
                        <a:t> host </a:t>
                      </a:r>
                      <a:r>
                        <a:rPr lang="en-US" sz="1600" i="1" kern="100" dirty="0">
                          <a:effectLst/>
                          <a:latin typeface="Times New Roman"/>
                          <a:ea typeface="宋体"/>
                        </a:rPr>
                        <a:t>has enough resources for </a:t>
                      </a:r>
                      <a:r>
                        <a:rPr lang="en-US" sz="1600" i="1" kern="100" dirty="0" err="1">
                          <a:effectLst/>
                          <a:latin typeface="Times New Roman"/>
                          <a:ea typeface="宋体"/>
                        </a:rPr>
                        <a:t>vm</a:t>
                      </a:r>
                      <a:r>
                        <a:rPr lang="en-US" sz="1600" kern="100" dirty="0">
                          <a:effectLst/>
                          <a:latin typeface="Times New Roman"/>
                          <a:ea typeface="宋体"/>
                        </a:rPr>
                        <a:t> </a:t>
                      </a:r>
                      <a:r>
                        <a:rPr lang="en-US" sz="1600" b="1" kern="100" dirty="0">
                          <a:effectLst/>
                          <a:latin typeface="Times New Roman"/>
                          <a:ea typeface="宋体"/>
                        </a:rPr>
                        <a:t>then</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power = </a:t>
                      </a:r>
                      <a:r>
                        <a:rPr lang="en-US" sz="1600" kern="100" dirty="0" err="1">
                          <a:effectLst/>
                          <a:latin typeface="Times New Roman"/>
                          <a:ea typeface="宋体"/>
                        </a:rPr>
                        <a:t>estimatePower</a:t>
                      </a:r>
                      <a:r>
                        <a:rPr lang="en-US" sz="1600" kern="100" dirty="0">
                          <a:effectLst/>
                          <a:latin typeface="Times New Roman"/>
                          <a:ea typeface="宋体"/>
                        </a:rPr>
                        <a:t>(host, </a:t>
                      </a:r>
                      <a:r>
                        <a:rPr lang="en-US" sz="1600" kern="100" dirty="0" err="1">
                          <a:effectLst/>
                          <a:latin typeface="Times New Roman"/>
                          <a:ea typeface="宋体"/>
                        </a:rPr>
                        <a:t>vm</a:t>
                      </a:r>
                      <a:r>
                        <a:rPr lang="en-US" sz="1600" kern="100" dirty="0">
                          <a:effectLst/>
                          <a:latin typeface="Times New Roman"/>
                          <a:ea typeface="宋体"/>
                        </a:rPr>
                        <a:t>)</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a:t>
                      </a:r>
                      <a:r>
                        <a:rPr lang="en-US" sz="1600" b="1" kern="100" dirty="0">
                          <a:effectLst/>
                          <a:latin typeface="Times New Roman"/>
                          <a:ea typeface="宋体"/>
                        </a:rPr>
                        <a:t>if</a:t>
                      </a:r>
                      <a:r>
                        <a:rPr lang="en-US" sz="1600" kern="100" dirty="0">
                          <a:effectLst/>
                          <a:latin typeface="Times New Roman"/>
                          <a:ea typeface="宋体"/>
                        </a:rPr>
                        <a:t> power &lt; </a:t>
                      </a:r>
                      <a:r>
                        <a:rPr lang="en-US" sz="1600" kern="100" dirty="0" err="1">
                          <a:effectLst/>
                          <a:latin typeface="Times New Roman"/>
                          <a:ea typeface="宋体"/>
                        </a:rPr>
                        <a:t>minPower</a:t>
                      </a:r>
                      <a:r>
                        <a:rPr lang="en-US" sz="1600" kern="100" dirty="0">
                          <a:effectLst/>
                          <a:latin typeface="Times New Roman"/>
                          <a:ea typeface="宋体"/>
                        </a:rPr>
                        <a:t> </a:t>
                      </a:r>
                      <a:r>
                        <a:rPr lang="en-US" sz="1600" b="1" kern="100" dirty="0">
                          <a:effectLst/>
                          <a:latin typeface="Times New Roman"/>
                          <a:ea typeface="宋体"/>
                        </a:rPr>
                        <a:t>then</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a:t>
                      </a:r>
                      <a:r>
                        <a:rPr lang="en-US" sz="1600" kern="100" dirty="0" err="1">
                          <a:effectLst/>
                          <a:latin typeface="Times New Roman"/>
                          <a:ea typeface="宋体"/>
                        </a:rPr>
                        <a:t>allocatedHost</a:t>
                      </a:r>
                      <a:r>
                        <a:rPr lang="en-US" sz="1600" kern="100" dirty="0">
                          <a:effectLst/>
                          <a:latin typeface="Times New Roman"/>
                          <a:ea typeface="宋体"/>
                        </a:rPr>
                        <a:t> = host</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a:t>
                      </a:r>
                      <a:r>
                        <a:rPr lang="en-US" sz="1600" kern="100" dirty="0" err="1">
                          <a:effectLst/>
                          <a:latin typeface="Times New Roman"/>
                          <a:ea typeface="宋体"/>
                        </a:rPr>
                        <a:t>minPower</a:t>
                      </a:r>
                      <a:r>
                        <a:rPr lang="en-US" sz="1600" kern="100" dirty="0">
                          <a:effectLst/>
                          <a:latin typeface="Times New Roman"/>
                          <a:ea typeface="宋体"/>
                        </a:rPr>
                        <a:t> = power</a:t>
                      </a:r>
                      <a:endParaRPr lang="zh-CN" sz="1600" kern="100" dirty="0">
                        <a:effectLst/>
                        <a:latin typeface="Times New Roman"/>
                        <a:ea typeface="宋体"/>
                      </a:endParaRPr>
                    </a:p>
                    <a:p>
                      <a:pPr indent="266700" algn="just">
                        <a:lnSpc>
                          <a:spcPts val="2000"/>
                        </a:lnSpc>
                        <a:spcAft>
                          <a:spcPts val="0"/>
                        </a:spcAft>
                      </a:pPr>
                      <a:r>
                        <a:rPr lang="en-US" sz="1600" b="1" kern="100" dirty="0">
                          <a:effectLst/>
                          <a:latin typeface="Times New Roman"/>
                          <a:ea typeface="宋体"/>
                        </a:rPr>
                        <a:t>if</a:t>
                      </a:r>
                      <a:r>
                        <a:rPr lang="en-US" sz="1600" kern="100" dirty="0">
                          <a:effectLst/>
                          <a:latin typeface="Times New Roman"/>
                          <a:ea typeface="宋体"/>
                        </a:rPr>
                        <a:t> </a:t>
                      </a:r>
                      <a:r>
                        <a:rPr lang="en-US" sz="1600" kern="100" dirty="0" err="1">
                          <a:effectLst/>
                          <a:latin typeface="Times New Roman"/>
                          <a:ea typeface="宋体"/>
                        </a:rPr>
                        <a:t>allocatedHost</a:t>
                      </a:r>
                      <a:r>
                        <a:rPr lang="en-US" sz="1600" kern="100" dirty="0">
                          <a:effectLst/>
                          <a:latin typeface="Times New Roman"/>
                          <a:ea typeface="宋体"/>
                        </a:rPr>
                        <a:t> != NULL </a:t>
                      </a:r>
                      <a:r>
                        <a:rPr lang="en-US" sz="1600" b="1" kern="100" dirty="0">
                          <a:effectLst/>
                          <a:latin typeface="Times New Roman"/>
                          <a:ea typeface="宋体"/>
                        </a:rPr>
                        <a:t>then</a:t>
                      </a:r>
                      <a:endParaRPr lang="zh-CN" sz="1600" kern="100" dirty="0">
                        <a:effectLst/>
                        <a:latin typeface="Times New Roman"/>
                        <a:ea typeface="宋体"/>
                      </a:endParaRPr>
                    </a:p>
                    <a:p>
                      <a:pPr indent="266700" algn="just">
                        <a:lnSpc>
                          <a:spcPts val="2000"/>
                        </a:lnSpc>
                        <a:spcAft>
                          <a:spcPts val="0"/>
                        </a:spcAft>
                      </a:pPr>
                      <a:r>
                        <a:rPr lang="en-US" sz="1600" kern="100" dirty="0">
                          <a:effectLst/>
                          <a:latin typeface="Times New Roman"/>
                          <a:ea typeface="宋体"/>
                        </a:rPr>
                        <a:t>    </a:t>
                      </a:r>
                      <a:r>
                        <a:rPr lang="en-US" sz="1600" kern="100" dirty="0" err="1">
                          <a:effectLst/>
                          <a:latin typeface="Times New Roman"/>
                          <a:ea typeface="宋体"/>
                        </a:rPr>
                        <a:t>allocation.add</a:t>
                      </a:r>
                      <a:r>
                        <a:rPr lang="en-US" sz="1600" kern="100" dirty="0">
                          <a:effectLst/>
                          <a:latin typeface="Times New Roman"/>
                          <a:ea typeface="宋体"/>
                        </a:rPr>
                        <a:t>(</a:t>
                      </a:r>
                      <a:r>
                        <a:rPr lang="en-US" sz="1600" kern="100" dirty="0" err="1">
                          <a:effectLst/>
                          <a:latin typeface="Times New Roman"/>
                          <a:ea typeface="宋体"/>
                        </a:rPr>
                        <a:t>vm</a:t>
                      </a:r>
                      <a:r>
                        <a:rPr lang="en-US" sz="1600" kern="100" dirty="0">
                          <a:effectLst/>
                          <a:latin typeface="Times New Roman"/>
                          <a:ea typeface="宋体"/>
                        </a:rPr>
                        <a:t>, </a:t>
                      </a:r>
                      <a:r>
                        <a:rPr lang="en-US" sz="1600" kern="100" dirty="0" err="1">
                          <a:effectLst/>
                          <a:latin typeface="Times New Roman"/>
                          <a:ea typeface="宋体"/>
                        </a:rPr>
                        <a:t>allocatedHost</a:t>
                      </a:r>
                      <a:r>
                        <a:rPr lang="en-US" sz="1600" kern="100" dirty="0">
                          <a:effectLst/>
                          <a:latin typeface="Times New Roman"/>
                          <a:ea typeface="宋体"/>
                        </a:rPr>
                        <a:t>)</a:t>
                      </a:r>
                      <a:endParaRPr lang="zh-CN" sz="1600" kern="100" dirty="0">
                        <a:effectLst/>
                        <a:latin typeface="Times New Roman"/>
                        <a:ea typeface="宋体"/>
                      </a:endParaRPr>
                    </a:p>
                    <a:p>
                      <a:pPr algn="just">
                        <a:lnSpc>
                          <a:spcPts val="2000"/>
                        </a:lnSpc>
                        <a:spcAft>
                          <a:spcPts val="0"/>
                        </a:spcAft>
                      </a:pPr>
                      <a:r>
                        <a:rPr lang="en-US" sz="1600" b="1" kern="100" dirty="0">
                          <a:effectLst/>
                          <a:latin typeface="Times New Roman"/>
                          <a:ea typeface="宋体"/>
                        </a:rPr>
                        <a:t>return</a:t>
                      </a:r>
                      <a:r>
                        <a:rPr lang="en-US" sz="1600" kern="100" dirty="0">
                          <a:effectLst/>
                          <a:latin typeface="Times New Roman"/>
                          <a:ea typeface="宋体"/>
                        </a:rPr>
                        <a:t> allocation</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785542">
                <a:tc gridSpan="2">
                  <a:txBody>
                    <a:bodyPr/>
                    <a:lstStyle/>
                    <a:p>
                      <a:pPr algn="l">
                        <a:lnSpc>
                          <a:spcPct val="100000"/>
                        </a:lnSpc>
                        <a:spcAft>
                          <a:spcPts val="0"/>
                        </a:spcAft>
                      </a:pPr>
                      <a:r>
                        <a:rPr lang="en-US" altLang="zh-CN" sz="2000" kern="100" dirty="0" err="1" smtClean="0">
                          <a:effectLst/>
                          <a:latin typeface="Times New Roman"/>
                          <a:ea typeface="+mn-ea"/>
                        </a:rPr>
                        <a:t>vmList</a:t>
                      </a:r>
                      <a:r>
                        <a:rPr lang="en-US" altLang="zh-CN" sz="2000" kern="100" dirty="0" smtClean="0">
                          <a:effectLst/>
                          <a:latin typeface="Times New Roman"/>
                          <a:ea typeface="+mn-ea"/>
                        </a:rPr>
                        <a:t> </a:t>
                      </a:r>
                      <a:r>
                        <a:rPr lang="zh-CN" altLang="en-US" sz="2000" kern="100" dirty="0" smtClean="0">
                          <a:effectLst/>
                          <a:latin typeface="Times New Roman"/>
                          <a:ea typeface="+mn-ea"/>
                        </a:rPr>
                        <a:t>：代表数据中心上所有的虚拟机</a:t>
                      </a:r>
                      <a:endParaRPr lang="en-US" altLang="zh-CN" sz="2000" kern="100" dirty="0" smtClean="0">
                        <a:effectLst/>
                        <a:latin typeface="Times New Roman"/>
                        <a:ea typeface="+mn-ea"/>
                      </a:endParaRPr>
                    </a:p>
                    <a:p>
                      <a:pPr algn="l">
                        <a:lnSpc>
                          <a:spcPct val="100000"/>
                        </a:lnSpc>
                        <a:spcAft>
                          <a:spcPts val="0"/>
                        </a:spcAft>
                      </a:pPr>
                      <a:r>
                        <a:rPr lang="en-US" altLang="zh-CN" sz="2000" kern="100" dirty="0" err="1" smtClean="0">
                          <a:effectLst/>
                          <a:latin typeface="Times New Roman"/>
                          <a:ea typeface="+mn-ea"/>
                        </a:rPr>
                        <a:t>hostList</a:t>
                      </a:r>
                      <a:r>
                        <a:rPr lang="en-US" altLang="zh-CN" sz="2000" kern="100" dirty="0" smtClean="0">
                          <a:effectLst/>
                          <a:latin typeface="Times New Roman"/>
                          <a:ea typeface="+mn-ea"/>
                        </a:rPr>
                        <a:t> </a:t>
                      </a:r>
                      <a:r>
                        <a:rPr lang="zh-CN" altLang="en-US" sz="2000" kern="100" dirty="0" smtClean="0">
                          <a:effectLst/>
                          <a:latin typeface="Times New Roman"/>
                          <a:ea typeface="+mn-ea"/>
                        </a:rPr>
                        <a:t>：代表数据中心上所有的物理主机</a:t>
                      </a:r>
                      <a:endParaRPr lang="zh-CN" sz="20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1691680" y="51002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虚拟机部署策略</a:t>
            </a:r>
            <a:endParaRPr lang="zh-CN" altLang="en-US" dirty="0">
              <a:solidFill>
                <a:srgbClr val="00B0F0"/>
              </a:solidFill>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918" y="1196752"/>
            <a:ext cx="164782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8" name="标题 1"/>
          <p:cNvSpPr txBox="1">
            <a:spLocks/>
          </p:cNvSpPr>
          <p:nvPr/>
        </p:nvSpPr>
        <p:spPr>
          <a:xfrm>
            <a:off x="395536" y="1001598"/>
            <a:ext cx="792088" cy="4731658"/>
          </a:xfrm>
          <a:prstGeom prst="rect">
            <a:avLst/>
          </a:prstGeom>
        </p:spPr>
        <p:txBody>
          <a:bodyPr vert="horz" lIns="0" rIns="0" bIns="0" anchor="b">
            <a:normAutofit fontScale="7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虚</a:t>
            </a:r>
            <a:endParaRPr lang="en-US" altLang="zh-CN" dirty="0" smtClean="0">
              <a:solidFill>
                <a:srgbClr val="00B0F0"/>
              </a:solidFill>
            </a:endParaRPr>
          </a:p>
          <a:p>
            <a:r>
              <a:rPr lang="zh-CN" altLang="en-US" dirty="0" smtClean="0">
                <a:solidFill>
                  <a:srgbClr val="00B0F0"/>
                </a:solidFill>
              </a:rPr>
              <a:t>拟</a:t>
            </a:r>
            <a:endParaRPr lang="en-US" altLang="zh-CN" dirty="0" smtClean="0">
              <a:solidFill>
                <a:srgbClr val="00B0F0"/>
              </a:solidFill>
            </a:endParaRPr>
          </a:p>
          <a:p>
            <a:r>
              <a:rPr lang="zh-CN" altLang="en-US" dirty="0" smtClean="0">
                <a:solidFill>
                  <a:srgbClr val="00B0F0"/>
                </a:solidFill>
              </a:rPr>
              <a:t>机</a:t>
            </a:r>
            <a:endParaRPr lang="en-US" altLang="zh-CN" dirty="0" smtClean="0">
              <a:solidFill>
                <a:srgbClr val="00B0F0"/>
              </a:solidFill>
            </a:endParaRPr>
          </a:p>
          <a:p>
            <a:r>
              <a:rPr lang="zh-CN" altLang="en-US" dirty="0" smtClean="0">
                <a:solidFill>
                  <a:srgbClr val="00B0F0"/>
                </a:solidFill>
              </a:rPr>
              <a:t>节</a:t>
            </a:r>
            <a:endParaRPr lang="en-US" altLang="zh-CN" dirty="0" smtClean="0">
              <a:solidFill>
                <a:srgbClr val="00B0F0"/>
              </a:solidFill>
            </a:endParaRPr>
          </a:p>
          <a:p>
            <a:r>
              <a:rPr lang="zh-CN" altLang="en-US" dirty="0" smtClean="0">
                <a:solidFill>
                  <a:srgbClr val="00B0F0"/>
                </a:solidFill>
              </a:rPr>
              <a:t>能</a:t>
            </a:r>
            <a:endParaRPr lang="en-US" altLang="zh-CN" dirty="0" smtClean="0">
              <a:solidFill>
                <a:srgbClr val="00B0F0"/>
              </a:solidFill>
            </a:endParaRPr>
          </a:p>
          <a:p>
            <a:r>
              <a:rPr lang="zh-CN" altLang="en-US" dirty="0" smtClean="0">
                <a:solidFill>
                  <a:srgbClr val="00B0F0"/>
                </a:solidFill>
              </a:rPr>
              <a:t>整</a:t>
            </a:r>
            <a:endParaRPr lang="en-US" altLang="zh-CN" dirty="0" smtClean="0">
              <a:solidFill>
                <a:srgbClr val="00B0F0"/>
              </a:solidFill>
            </a:endParaRPr>
          </a:p>
          <a:p>
            <a:r>
              <a:rPr lang="zh-CN" altLang="en-US" dirty="0" smtClean="0">
                <a:solidFill>
                  <a:srgbClr val="00B0F0"/>
                </a:solidFill>
              </a:rPr>
              <a:t>合</a:t>
            </a:r>
            <a:endParaRPr lang="en-US" altLang="zh-CN" dirty="0" smtClean="0">
              <a:solidFill>
                <a:srgbClr val="00B0F0"/>
              </a:solidFill>
            </a:endParaRPr>
          </a:p>
          <a:p>
            <a:r>
              <a:rPr lang="zh-CN" altLang="en-US" dirty="0" smtClean="0">
                <a:solidFill>
                  <a:srgbClr val="00B0F0"/>
                </a:solidFill>
              </a:rPr>
              <a:t>策</a:t>
            </a:r>
            <a:endParaRPr lang="en-US" altLang="zh-CN" dirty="0" smtClean="0">
              <a:solidFill>
                <a:srgbClr val="00B0F0"/>
              </a:solidFill>
            </a:endParaRPr>
          </a:p>
          <a:p>
            <a:r>
              <a:rPr lang="zh-CN" altLang="en-US" dirty="0" smtClean="0">
                <a:solidFill>
                  <a:srgbClr val="00B0F0"/>
                </a:solidFill>
              </a:rPr>
              <a:t>略</a:t>
            </a:r>
            <a:endParaRPr lang="zh-CN" altLang="en-US" dirty="0">
              <a:solidFill>
                <a:srgbClr val="00B0F0"/>
              </a:solidFill>
            </a:endParaRPr>
          </a:p>
        </p:txBody>
      </p:sp>
      <p:graphicFrame>
        <p:nvGraphicFramePr>
          <p:cNvPr id="10" name="内容占位符 5"/>
          <p:cNvGraphicFramePr>
            <a:graphicFrameLocks/>
          </p:cNvGraphicFramePr>
          <p:nvPr>
            <p:extLst>
              <p:ext uri="{D42A27DB-BD31-4B8C-83A1-F6EECF244321}">
                <p14:modId xmlns:p14="http://schemas.microsoft.com/office/powerpoint/2010/main" val="1455632188"/>
              </p:ext>
            </p:extLst>
          </p:nvPr>
        </p:nvGraphicFramePr>
        <p:xfrm>
          <a:off x="1475656" y="692696"/>
          <a:ext cx="7344816" cy="5745431"/>
        </p:xfrm>
        <a:graphic>
          <a:graphicData uri="http://schemas.openxmlformats.org/drawingml/2006/table">
            <a:tbl>
              <a:tblPr firstRow="1" firstCol="1" bandRow="1"/>
              <a:tblGrid>
                <a:gridCol w="1437774"/>
                <a:gridCol w="5907042"/>
              </a:tblGrid>
              <a:tr h="288032">
                <a:tc>
                  <a:txBody>
                    <a:bodyPr/>
                    <a:lstStyle/>
                    <a:p>
                      <a:pPr algn="just">
                        <a:lnSpc>
                          <a:spcPts val="2000"/>
                        </a:lnSpc>
                        <a:spcAft>
                          <a:spcPts val="0"/>
                        </a:spcAft>
                      </a:pPr>
                      <a:r>
                        <a:rPr lang="zh-CN" sz="1800" kern="100" dirty="0">
                          <a:effectLst/>
                          <a:latin typeface="黑体" pitchFamily="49" charset="-122"/>
                          <a:ea typeface="黑体" pitchFamily="49" charset="-122"/>
                        </a:rPr>
                        <a:t>算法名称</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800" kern="100" dirty="0">
                          <a:effectLst/>
                          <a:latin typeface="黑体" pitchFamily="49" charset="-122"/>
                          <a:ea typeface="黑体" pitchFamily="49" charset="-122"/>
                        </a:rPr>
                        <a:t>节能整合算法</a:t>
                      </a:r>
                      <a:r>
                        <a:rPr lang="en-US" sz="1800" kern="100" dirty="0" err="1">
                          <a:effectLst/>
                          <a:latin typeface="黑体" pitchFamily="49" charset="-122"/>
                          <a:ea typeface="黑体" pitchFamily="49" charset="-122"/>
                        </a:rPr>
                        <a:t>optimizationConsolidation</a:t>
                      </a:r>
                      <a:endParaRPr lang="zh-CN" sz="1800" kern="100" dirty="0">
                        <a:effectLst/>
                        <a:latin typeface="黑体" pitchFamily="49" charset="-122"/>
                        <a:ea typeface="黑体" pitchFamily="49" charset="-122"/>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70">
                <a:tc>
                  <a:txBody>
                    <a:bodyPr/>
                    <a:lstStyle/>
                    <a:p>
                      <a:pPr algn="just">
                        <a:lnSpc>
                          <a:spcPts val="2000"/>
                        </a:lnSpc>
                        <a:spcAft>
                          <a:spcPts val="0"/>
                        </a:spcAft>
                      </a:pPr>
                      <a:r>
                        <a:rPr lang="zh-CN" sz="1800" kern="100">
                          <a:effectLst/>
                          <a:latin typeface="Times New Roman"/>
                          <a:ea typeface="宋体"/>
                        </a:rPr>
                        <a:t>算法输入</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800" kern="100" dirty="0">
                          <a:effectLst/>
                          <a:latin typeface="Times New Roman"/>
                          <a:ea typeface="宋体"/>
                        </a:rPr>
                        <a:t>主机列表</a:t>
                      </a:r>
                      <a:r>
                        <a:rPr lang="en-US" sz="1800" kern="100" dirty="0" err="1">
                          <a:effectLst/>
                          <a:latin typeface="Times New Roman"/>
                          <a:ea typeface="宋体"/>
                        </a:rPr>
                        <a:t>hostList</a:t>
                      </a:r>
                      <a:r>
                        <a:rPr lang="zh-CN" sz="1800" kern="100" dirty="0">
                          <a:effectLst/>
                          <a:latin typeface="Times New Roman"/>
                          <a:ea typeface="宋体"/>
                        </a:rPr>
                        <a:t>，虚拟机列表</a:t>
                      </a:r>
                      <a:r>
                        <a:rPr lang="en-US" sz="1800" kern="100" dirty="0" err="1">
                          <a:effectLst/>
                          <a:latin typeface="Times New Roman"/>
                          <a:ea typeface="宋体"/>
                        </a:rPr>
                        <a:t>vmList</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70">
                <a:tc>
                  <a:txBody>
                    <a:bodyPr/>
                    <a:lstStyle/>
                    <a:p>
                      <a:pPr algn="just">
                        <a:lnSpc>
                          <a:spcPts val="2000"/>
                        </a:lnSpc>
                        <a:spcAft>
                          <a:spcPts val="0"/>
                        </a:spcAft>
                      </a:pPr>
                      <a:r>
                        <a:rPr lang="zh-CN" sz="1800" kern="100">
                          <a:effectLst/>
                          <a:latin typeface="Times New Roman"/>
                          <a:ea typeface="宋体"/>
                        </a:rPr>
                        <a:t>算法输出</a:t>
                      </a: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sz="1800" kern="100" dirty="0">
                          <a:effectLst/>
                          <a:latin typeface="Times New Roman"/>
                          <a:ea typeface="宋体"/>
                        </a:rPr>
                        <a:t>虚拟机的迁移信息</a:t>
                      </a:r>
                      <a:r>
                        <a:rPr lang="en-US" sz="1800" kern="100" dirty="0">
                          <a:effectLst/>
                          <a:latin typeface="Times New Roman"/>
                          <a:ea typeface="宋体"/>
                        </a:rPr>
                        <a:t>List&lt;map&lt;String, Object&gt;&gt;</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1659">
                <a:tc gridSpan="2">
                  <a:txBody>
                    <a:bodyPr/>
                    <a:lstStyle/>
                    <a:p>
                      <a:pPr algn="just">
                        <a:lnSpc>
                          <a:spcPts val="2000"/>
                        </a:lnSpc>
                        <a:spcAft>
                          <a:spcPts val="0"/>
                        </a:spcAft>
                      </a:pPr>
                      <a:r>
                        <a:rPr lang="en-US" sz="1800" kern="100" dirty="0">
                          <a:effectLst/>
                          <a:latin typeface="Times New Roman"/>
                          <a:ea typeface="宋体"/>
                        </a:rPr>
                        <a:t>/* </a:t>
                      </a:r>
                      <a:r>
                        <a:rPr lang="zh-CN" sz="1800" kern="100" dirty="0">
                          <a:effectLst/>
                          <a:latin typeface="Times New Roman"/>
                          <a:ea typeface="宋体"/>
                        </a:rPr>
                        <a:t>阶段</a:t>
                      </a:r>
                      <a:r>
                        <a:rPr lang="en-US" sz="1800" kern="100" dirty="0">
                          <a:effectLst/>
                          <a:latin typeface="Times New Roman"/>
                          <a:ea typeface="宋体"/>
                        </a:rPr>
                        <a:t>1 */</a:t>
                      </a:r>
                      <a:endParaRPr lang="zh-CN" sz="1800" kern="100" dirty="0">
                        <a:effectLst/>
                        <a:latin typeface="Times New Roman"/>
                        <a:ea typeface="宋体"/>
                      </a:endParaRPr>
                    </a:p>
                    <a:p>
                      <a:pPr algn="just">
                        <a:lnSpc>
                          <a:spcPts val="2000"/>
                        </a:lnSpc>
                        <a:spcAft>
                          <a:spcPts val="0"/>
                        </a:spcAft>
                      </a:pPr>
                      <a:r>
                        <a:rPr lang="en-US" sz="1800" b="1" kern="100" dirty="0">
                          <a:effectLst/>
                          <a:latin typeface="Times New Roman"/>
                          <a:ea typeface="宋体"/>
                        </a:rPr>
                        <a:t>for</a:t>
                      </a:r>
                      <a:r>
                        <a:rPr lang="en-US" sz="1800" kern="100" dirty="0">
                          <a:effectLst/>
                          <a:latin typeface="Times New Roman"/>
                          <a:ea typeface="宋体"/>
                        </a:rPr>
                        <a:t> host </a:t>
                      </a:r>
                      <a:r>
                        <a:rPr lang="en-US" sz="1800" b="1" kern="100" dirty="0">
                          <a:effectLst/>
                          <a:latin typeface="Times New Roman"/>
                          <a:ea typeface="宋体"/>
                        </a:rPr>
                        <a:t>in</a:t>
                      </a:r>
                      <a:r>
                        <a:rPr lang="en-US" sz="1800" kern="100" dirty="0">
                          <a:effectLst/>
                          <a:latin typeface="Times New Roman"/>
                          <a:ea typeface="宋体"/>
                        </a:rPr>
                        <a:t> </a:t>
                      </a:r>
                      <a:r>
                        <a:rPr lang="en-US" sz="1800" kern="100" dirty="0" err="1">
                          <a:effectLst/>
                          <a:latin typeface="Times New Roman"/>
                          <a:ea typeface="宋体"/>
                        </a:rPr>
                        <a:t>hostList</a:t>
                      </a:r>
                      <a:r>
                        <a:rPr lang="en-US" sz="1800" kern="100" dirty="0">
                          <a:effectLst/>
                          <a:latin typeface="Times New Roman"/>
                          <a:ea typeface="宋体"/>
                        </a:rPr>
                        <a:t> </a:t>
                      </a:r>
                      <a:r>
                        <a:rPr lang="en-US" sz="1800" b="1" kern="100" dirty="0">
                          <a:effectLst/>
                          <a:latin typeface="Times New Roman"/>
                          <a:ea typeface="宋体"/>
                        </a:rPr>
                        <a:t>do</a:t>
                      </a:r>
                      <a:endParaRPr lang="zh-CN" sz="1800" kern="100" dirty="0">
                        <a:effectLst/>
                        <a:latin typeface="Times New Roman"/>
                        <a:ea typeface="宋体"/>
                      </a:endParaRPr>
                    </a:p>
                    <a:p>
                      <a:pPr indent="266700" algn="just">
                        <a:lnSpc>
                          <a:spcPts val="2000"/>
                        </a:lnSpc>
                        <a:spcAft>
                          <a:spcPts val="0"/>
                        </a:spcAft>
                      </a:pPr>
                      <a:r>
                        <a:rPr lang="en-US" sz="1800" b="1" kern="100" dirty="0">
                          <a:effectLst/>
                          <a:latin typeface="Times New Roman"/>
                          <a:ea typeface="宋体"/>
                        </a:rPr>
                        <a:t>if</a:t>
                      </a:r>
                      <a:r>
                        <a:rPr lang="en-US" sz="1800" kern="100" dirty="0">
                          <a:effectLst/>
                          <a:latin typeface="Times New Roman"/>
                          <a:ea typeface="宋体"/>
                        </a:rPr>
                        <a:t> </a:t>
                      </a:r>
                      <a:r>
                        <a:rPr lang="en-US" sz="1800" kern="100" dirty="0" err="1">
                          <a:effectLst/>
                          <a:latin typeface="Times New Roman"/>
                          <a:ea typeface="宋体"/>
                        </a:rPr>
                        <a:t>isHostOverLoad</a:t>
                      </a:r>
                      <a:r>
                        <a:rPr lang="en-US" sz="1800" kern="100" dirty="0">
                          <a:effectLst/>
                          <a:latin typeface="Times New Roman"/>
                          <a:ea typeface="宋体"/>
                        </a:rPr>
                        <a:t>(host) == true </a:t>
                      </a:r>
                      <a:r>
                        <a:rPr lang="en-US" sz="1800" b="1" kern="100" dirty="0">
                          <a:effectLst/>
                          <a:latin typeface="Times New Roman"/>
                          <a:ea typeface="宋体"/>
                        </a:rPr>
                        <a:t>then</a:t>
                      </a:r>
                      <a:endParaRPr lang="zh-CN" sz="1800" kern="100" dirty="0">
                        <a:effectLst/>
                        <a:latin typeface="Times New Roman"/>
                        <a:ea typeface="宋体"/>
                      </a:endParaRPr>
                    </a:p>
                    <a:p>
                      <a:pPr indent="266700" algn="just">
                        <a:lnSpc>
                          <a:spcPts val="2000"/>
                        </a:lnSpc>
                        <a:spcAft>
                          <a:spcPts val="0"/>
                        </a:spcAft>
                      </a:pPr>
                      <a:r>
                        <a:rPr lang="en-US" sz="1800" b="1" kern="100" dirty="0">
                          <a:effectLst/>
                          <a:latin typeface="Times New Roman"/>
                          <a:ea typeface="宋体"/>
                        </a:rPr>
                        <a:t>    </a:t>
                      </a:r>
                      <a:r>
                        <a:rPr lang="en-US" sz="1800" kern="100" dirty="0" err="1">
                          <a:effectLst/>
                          <a:latin typeface="Times New Roman"/>
                          <a:ea typeface="宋体"/>
                        </a:rPr>
                        <a:t>vmsToMigrate.add</a:t>
                      </a:r>
                      <a:r>
                        <a:rPr lang="en-US" sz="1800" kern="100" dirty="0">
                          <a:effectLst/>
                          <a:latin typeface="Times New Roman"/>
                          <a:ea typeface="宋体"/>
                        </a:rPr>
                        <a:t>(</a:t>
                      </a:r>
                      <a:r>
                        <a:rPr lang="en-US" sz="1800" kern="100" dirty="0" err="1">
                          <a:effectLst/>
                          <a:latin typeface="Times New Roman"/>
                          <a:ea typeface="宋体"/>
                        </a:rPr>
                        <a:t>getVmsToMigrationFromOverloadHost</a:t>
                      </a:r>
                      <a:r>
                        <a:rPr lang="en-US" sz="1800" kern="100" dirty="0">
                          <a:effectLst/>
                          <a:latin typeface="Times New Roman"/>
                          <a:ea typeface="宋体"/>
                        </a:rPr>
                        <a:t>(host))</a:t>
                      </a:r>
                      <a:endParaRPr lang="zh-CN" sz="1800" kern="100" dirty="0">
                        <a:effectLst/>
                        <a:latin typeface="Times New Roman"/>
                        <a:ea typeface="宋体"/>
                      </a:endParaRPr>
                    </a:p>
                    <a:p>
                      <a:pPr algn="just">
                        <a:lnSpc>
                          <a:spcPts val="2000"/>
                        </a:lnSpc>
                        <a:spcAft>
                          <a:spcPts val="0"/>
                        </a:spcAft>
                      </a:pPr>
                      <a:r>
                        <a:rPr lang="en-US" sz="1800" kern="100" dirty="0" err="1">
                          <a:effectLst/>
                          <a:latin typeface="Times New Roman"/>
                          <a:ea typeface="宋体"/>
                        </a:rPr>
                        <a:t>migrationMapDueToOverLoad</a:t>
                      </a:r>
                      <a:r>
                        <a:rPr lang="en-US" sz="1800" kern="100" dirty="0">
                          <a:effectLst/>
                          <a:latin typeface="Times New Roman"/>
                          <a:ea typeface="宋体"/>
                        </a:rPr>
                        <a:t> = </a:t>
                      </a:r>
                      <a:r>
                        <a:rPr lang="en-US" sz="1800" kern="100" dirty="0" err="1">
                          <a:effectLst/>
                          <a:latin typeface="Times New Roman"/>
                          <a:ea typeface="宋体"/>
                        </a:rPr>
                        <a:t>getNewPlacement</a:t>
                      </a:r>
                      <a:r>
                        <a:rPr lang="en-US" sz="1800" kern="100" dirty="0">
                          <a:effectLst/>
                          <a:latin typeface="Times New Roman"/>
                          <a:ea typeface="宋体"/>
                        </a:rPr>
                        <a:t>(</a:t>
                      </a:r>
                      <a:r>
                        <a:rPr lang="en-US" sz="1800" kern="100" dirty="0" err="1">
                          <a:effectLst/>
                          <a:latin typeface="Times New Roman"/>
                          <a:ea typeface="宋体"/>
                        </a:rPr>
                        <a:t>vmsToMigrate</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kern="100" dirty="0" err="1">
                          <a:effectLst/>
                          <a:latin typeface="Times New Roman"/>
                          <a:ea typeface="宋体"/>
                        </a:rPr>
                        <a:t>migrationMap.add</a:t>
                      </a:r>
                      <a:r>
                        <a:rPr lang="en-US" sz="1800" kern="100" dirty="0">
                          <a:effectLst/>
                          <a:latin typeface="Times New Roman"/>
                          <a:ea typeface="宋体"/>
                        </a:rPr>
                        <a:t>(</a:t>
                      </a:r>
                      <a:r>
                        <a:rPr lang="en-US" sz="1800" kern="100" dirty="0" err="1">
                          <a:effectLst/>
                          <a:latin typeface="Times New Roman"/>
                          <a:ea typeface="宋体"/>
                        </a:rPr>
                        <a:t>migrationMapDueToOverLoad</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kern="100" dirty="0" err="1">
                          <a:effectLst/>
                          <a:latin typeface="Times New Roman"/>
                          <a:ea typeface="宋体"/>
                        </a:rPr>
                        <a:t>vmsToMigrate.clear</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kern="100" dirty="0">
                          <a:effectLst/>
                          <a:latin typeface="Times New Roman"/>
                          <a:ea typeface="宋体"/>
                        </a:rPr>
                        <a:t> </a:t>
                      </a:r>
                      <a:endParaRPr lang="zh-CN" sz="1800" kern="100" dirty="0">
                        <a:effectLst/>
                        <a:latin typeface="Times New Roman"/>
                        <a:ea typeface="宋体"/>
                      </a:endParaRPr>
                    </a:p>
                    <a:p>
                      <a:pPr algn="just">
                        <a:lnSpc>
                          <a:spcPts val="2000"/>
                        </a:lnSpc>
                        <a:spcAft>
                          <a:spcPts val="0"/>
                        </a:spcAft>
                      </a:pPr>
                      <a:r>
                        <a:rPr lang="en-US" sz="1800" kern="100" dirty="0">
                          <a:effectLst/>
                          <a:latin typeface="Times New Roman"/>
                          <a:ea typeface="宋体"/>
                        </a:rPr>
                        <a:t>/*</a:t>
                      </a:r>
                      <a:r>
                        <a:rPr lang="zh-CN" sz="1800" kern="100" dirty="0">
                          <a:effectLst/>
                          <a:latin typeface="Times New Roman"/>
                          <a:ea typeface="宋体"/>
                        </a:rPr>
                        <a:t>阶段</a:t>
                      </a:r>
                      <a:r>
                        <a:rPr lang="en-US" sz="1800" kern="100" dirty="0">
                          <a:effectLst/>
                          <a:latin typeface="Times New Roman"/>
                          <a:ea typeface="宋体"/>
                        </a:rPr>
                        <a:t>2*/</a:t>
                      </a:r>
                      <a:endParaRPr lang="zh-CN" sz="1800" kern="100" dirty="0">
                        <a:effectLst/>
                        <a:latin typeface="Times New Roman"/>
                        <a:ea typeface="宋体"/>
                      </a:endParaRPr>
                    </a:p>
                    <a:p>
                      <a:pPr algn="just">
                        <a:lnSpc>
                          <a:spcPts val="2000"/>
                        </a:lnSpc>
                        <a:spcAft>
                          <a:spcPts val="0"/>
                        </a:spcAft>
                      </a:pPr>
                      <a:r>
                        <a:rPr lang="en-US" sz="1800" b="1" kern="100" dirty="0">
                          <a:effectLst/>
                          <a:latin typeface="Times New Roman"/>
                          <a:ea typeface="宋体"/>
                        </a:rPr>
                        <a:t>for</a:t>
                      </a:r>
                      <a:r>
                        <a:rPr lang="en-US" sz="1800" kern="100" dirty="0">
                          <a:effectLst/>
                          <a:latin typeface="Times New Roman"/>
                          <a:ea typeface="宋体"/>
                        </a:rPr>
                        <a:t> host </a:t>
                      </a:r>
                      <a:r>
                        <a:rPr lang="en-US" sz="1800" b="1" kern="100" dirty="0">
                          <a:effectLst/>
                          <a:latin typeface="Times New Roman"/>
                          <a:ea typeface="宋体"/>
                        </a:rPr>
                        <a:t>in</a:t>
                      </a:r>
                      <a:r>
                        <a:rPr lang="en-US" sz="1800" kern="100" dirty="0">
                          <a:effectLst/>
                          <a:latin typeface="Times New Roman"/>
                          <a:ea typeface="宋体"/>
                        </a:rPr>
                        <a:t> </a:t>
                      </a:r>
                      <a:r>
                        <a:rPr lang="en-US" sz="1800" kern="100" dirty="0" err="1">
                          <a:effectLst/>
                          <a:latin typeface="Times New Roman"/>
                          <a:ea typeface="宋体"/>
                        </a:rPr>
                        <a:t>hostList</a:t>
                      </a:r>
                      <a:r>
                        <a:rPr lang="en-US" sz="1800" kern="100" dirty="0">
                          <a:effectLst/>
                          <a:latin typeface="Times New Roman"/>
                          <a:ea typeface="宋体"/>
                        </a:rPr>
                        <a:t> </a:t>
                      </a:r>
                      <a:r>
                        <a:rPr lang="en-US" sz="1800" b="1" kern="100" dirty="0">
                          <a:effectLst/>
                          <a:latin typeface="Times New Roman"/>
                          <a:ea typeface="宋体"/>
                        </a:rPr>
                        <a:t>do</a:t>
                      </a:r>
                      <a:endParaRPr lang="zh-CN" sz="1800" kern="100" dirty="0">
                        <a:effectLst/>
                        <a:latin typeface="Times New Roman"/>
                        <a:ea typeface="宋体"/>
                      </a:endParaRPr>
                    </a:p>
                    <a:p>
                      <a:pPr indent="266700" algn="just">
                        <a:lnSpc>
                          <a:spcPts val="2000"/>
                        </a:lnSpc>
                        <a:spcAft>
                          <a:spcPts val="0"/>
                        </a:spcAft>
                      </a:pPr>
                      <a:r>
                        <a:rPr lang="en-US" sz="1800" b="1" kern="100" dirty="0">
                          <a:effectLst/>
                          <a:latin typeface="Times New Roman"/>
                          <a:ea typeface="宋体"/>
                        </a:rPr>
                        <a:t>if</a:t>
                      </a:r>
                      <a:r>
                        <a:rPr lang="en-US" sz="1800" kern="100" dirty="0">
                          <a:effectLst/>
                          <a:latin typeface="Times New Roman"/>
                          <a:ea typeface="宋体"/>
                        </a:rPr>
                        <a:t> </a:t>
                      </a:r>
                      <a:r>
                        <a:rPr lang="en-US" sz="1800" kern="100" dirty="0" err="1">
                          <a:effectLst/>
                          <a:latin typeface="Times New Roman"/>
                          <a:ea typeface="宋体"/>
                        </a:rPr>
                        <a:t>isHostUnderLoad</a:t>
                      </a:r>
                      <a:r>
                        <a:rPr lang="en-US" sz="1800" kern="100" dirty="0">
                          <a:effectLst/>
                          <a:latin typeface="Times New Roman"/>
                          <a:ea typeface="宋体"/>
                        </a:rPr>
                        <a:t>(host) == true </a:t>
                      </a:r>
                      <a:r>
                        <a:rPr lang="en-US" sz="1800" b="1" kern="100" dirty="0">
                          <a:effectLst/>
                          <a:latin typeface="Times New Roman"/>
                          <a:ea typeface="宋体"/>
                        </a:rPr>
                        <a:t>then</a:t>
                      </a:r>
                      <a:endParaRPr lang="zh-CN" sz="1800" kern="100" dirty="0">
                        <a:effectLst/>
                        <a:latin typeface="Times New Roman"/>
                        <a:ea typeface="宋体"/>
                      </a:endParaRPr>
                    </a:p>
                    <a:p>
                      <a:pPr indent="266700" algn="just">
                        <a:lnSpc>
                          <a:spcPts val="2000"/>
                        </a:lnSpc>
                        <a:spcAft>
                          <a:spcPts val="0"/>
                        </a:spcAft>
                      </a:pPr>
                      <a:r>
                        <a:rPr lang="en-US" sz="1800" b="1" kern="100" dirty="0">
                          <a:effectLst/>
                          <a:latin typeface="Times New Roman"/>
                          <a:ea typeface="宋体"/>
                        </a:rPr>
                        <a:t>    </a:t>
                      </a:r>
                      <a:r>
                        <a:rPr lang="en-US" sz="1800" kern="100" dirty="0" err="1">
                          <a:effectLst/>
                          <a:latin typeface="Times New Roman"/>
                          <a:ea typeface="宋体"/>
                        </a:rPr>
                        <a:t>vmsToMigrate.add</a:t>
                      </a:r>
                      <a:r>
                        <a:rPr lang="en-US" sz="1800" kern="100" dirty="0">
                          <a:effectLst/>
                          <a:latin typeface="Times New Roman"/>
                          <a:ea typeface="宋体"/>
                        </a:rPr>
                        <a:t>(</a:t>
                      </a:r>
                      <a:r>
                        <a:rPr lang="en-US" sz="1800" kern="100" dirty="0" err="1">
                          <a:effectLst/>
                          <a:latin typeface="Times New Roman"/>
                          <a:ea typeface="宋体"/>
                        </a:rPr>
                        <a:t>host.getVmList</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kern="100" dirty="0">
                          <a:effectLst/>
                          <a:latin typeface="Times New Roman"/>
                          <a:ea typeface="宋体"/>
                        </a:rPr>
                        <a:t>        </a:t>
                      </a:r>
                      <a:r>
                        <a:rPr lang="en-US" sz="1800" kern="100" dirty="0" err="1">
                          <a:effectLst/>
                          <a:latin typeface="Times New Roman"/>
                          <a:ea typeface="宋体"/>
                        </a:rPr>
                        <a:t>migrationMap.add</a:t>
                      </a:r>
                      <a:r>
                        <a:rPr lang="en-US" sz="1800" kern="100" dirty="0">
                          <a:effectLst/>
                          <a:latin typeface="Times New Roman"/>
                          <a:ea typeface="宋体"/>
                        </a:rPr>
                        <a:t>(</a:t>
                      </a:r>
                      <a:r>
                        <a:rPr lang="en-US" sz="1800" kern="100" dirty="0" err="1">
                          <a:effectLst/>
                          <a:latin typeface="Times New Roman"/>
                          <a:ea typeface="宋体"/>
                        </a:rPr>
                        <a:t>getNewPlacement</a:t>
                      </a:r>
                      <a:r>
                        <a:rPr lang="en-US" sz="1800" kern="100" dirty="0">
                          <a:effectLst/>
                          <a:latin typeface="Times New Roman"/>
                          <a:ea typeface="宋体"/>
                        </a:rPr>
                        <a:t>(</a:t>
                      </a:r>
                      <a:r>
                        <a:rPr lang="en-US" sz="1800" kern="100" dirty="0" err="1">
                          <a:effectLst/>
                          <a:latin typeface="Times New Roman"/>
                          <a:ea typeface="宋体"/>
                        </a:rPr>
                        <a:t>vmsToMigrate</a:t>
                      </a:r>
                      <a:r>
                        <a:rPr lang="en-US" sz="1800" kern="100" dirty="0">
                          <a:effectLst/>
                          <a:latin typeface="Times New Roman"/>
                          <a:ea typeface="宋体"/>
                        </a:rPr>
                        <a:t>))</a:t>
                      </a:r>
                      <a:endParaRPr lang="zh-CN" sz="1800" kern="100" dirty="0">
                        <a:effectLst/>
                        <a:latin typeface="Times New Roman"/>
                        <a:ea typeface="宋体"/>
                      </a:endParaRPr>
                    </a:p>
                    <a:p>
                      <a:pPr indent="266700" algn="just">
                        <a:lnSpc>
                          <a:spcPts val="2000"/>
                        </a:lnSpc>
                        <a:spcAft>
                          <a:spcPts val="0"/>
                        </a:spcAft>
                      </a:pPr>
                      <a:r>
                        <a:rPr lang="en-US" sz="1800" kern="100" dirty="0">
                          <a:effectLst/>
                          <a:latin typeface="Times New Roman"/>
                          <a:ea typeface="宋体"/>
                        </a:rPr>
                        <a:t>    </a:t>
                      </a:r>
                      <a:r>
                        <a:rPr lang="en-US" sz="1800" kern="100" dirty="0" err="1">
                          <a:effectLst/>
                          <a:latin typeface="Times New Roman"/>
                          <a:ea typeface="宋体"/>
                        </a:rPr>
                        <a:t>vmsToMigrate.clear</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b="1" kern="100" dirty="0">
                          <a:effectLst/>
                          <a:latin typeface="Times New Roman"/>
                          <a:ea typeface="宋体"/>
                        </a:rPr>
                        <a:t>return</a:t>
                      </a:r>
                      <a:r>
                        <a:rPr lang="en-US" sz="1800" kern="100" dirty="0">
                          <a:effectLst/>
                          <a:latin typeface="Times New Roman"/>
                          <a:ea typeface="宋体"/>
                        </a:rPr>
                        <a:t> </a:t>
                      </a:r>
                      <a:r>
                        <a:rPr lang="en-US" sz="1800" kern="100" dirty="0" err="1" smtClean="0">
                          <a:effectLst/>
                          <a:latin typeface="Times New Roman"/>
                          <a:ea typeface="宋体"/>
                        </a:rPr>
                        <a:t>migrationMap</a:t>
                      </a:r>
                      <a:endParaRPr lang="en-US" sz="1800" kern="100" dirty="0" smtClean="0">
                        <a:effectLst/>
                        <a:latin typeface="Times New Roman"/>
                        <a:ea typeface="宋体"/>
                      </a:endParaRPr>
                    </a:p>
                    <a:p>
                      <a:pPr algn="just">
                        <a:lnSpc>
                          <a:spcPts val="2000"/>
                        </a:lnSpc>
                        <a:spcAft>
                          <a:spcPts val="0"/>
                        </a:spcAft>
                      </a:pPr>
                      <a:endParaRPr lang="zh-CN" sz="1800" kern="100" dirty="0">
                        <a:effectLst/>
                        <a:latin typeface="Times New Roman"/>
                        <a:ea typeface="宋体"/>
                      </a:endParaRPr>
                    </a:p>
                    <a:p>
                      <a:pPr algn="just">
                        <a:lnSpc>
                          <a:spcPts val="2000"/>
                        </a:lnSpc>
                        <a:spcAft>
                          <a:spcPts val="0"/>
                        </a:spcAft>
                      </a:pPr>
                      <a:r>
                        <a:rPr lang="en-US" sz="1800" kern="100" dirty="0" err="1">
                          <a:effectLst/>
                          <a:latin typeface="Times New Roman"/>
                          <a:ea typeface="宋体"/>
                        </a:rPr>
                        <a:t>UnusedHosts</a:t>
                      </a:r>
                      <a:r>
                        <a:rPr lang="en-US" sz="1800" kern="100" dirty="0">
                          <a:effectLst/>
                          <a:latin typeface="Times New Roman"/>
                          <a:ea typeface="宋体"/>
                        </a:rPr>
                        <a:t> = </a:t>
                      </a:r>
                      <a:r>
                        <a:rPr lang="en-US" sz="1800" kern="100" dirty="0" err="1">
                          <a:effectLst/>
                          <a:latin typeface="Times New Roman"/>
                          <a:ea typeface="宋体"/>
                        </a:rPr>
                        <a:t>getUnusedHosts</a:t>
                      </a:r>
                      <a:r>
                        <a:rPr lang="en-US" sz="1800" kern="100" dirty="0">
                          <a:effectLst/>
                          <a:latin typeface="Times New Roman"/>
                          <a:ea typeface="宋体"/>
                        </a:rPr>
                        <a:t>()</a:t>
                      </a:r>
                      <a:endParaRPr lang="zh-CN" sz="1800" kern="100" dirty="0">
                        <a:effectLst/>
                        <a:latin typeface="Times New Roman"/>
                        <a:ea typeface="宋体"/>
                      </a:endParaRPr>
                    </a:p>
                    <a:p>
                      <a:pPr algn="just">
                        <a:lnSpc>
                          <a:spcPts val="2000"/>
                        </a:lnSpc>
                        <a:spcAft>
                          <a:spcPts val="0"/>
                        </a:spcAft>
                      </a:pPr>
                      <a:r>
                        <a:rPr lang="en-US" sz="1800" kern="100" dirty="0" err="1">
                          <a:effectLst/>
                          <a:latin typeface="Times New Roman"/>
                          <a:ea typeface="宋体"/>
                        </a:rPr>
                        <a:t>shutdownOrChangeToLowMode</a:t>
                      </a:r>
                      <a:r>
                        <a:rPr lang="en-US" sz="1800" kern="100" dirty="0">
                          <a:effectLst/>
                          <a:latin typeface="Times New Roman"/>
                          <a:ea typeface="宋体"/>
                        </a:rPr>
                        <a:t>(</a:t>
                      </a:r>
                      <a:r>
                        <a:rPr lang="en-US" sz="1800" kern="100" dirty="0" err="1">
                          <a:effectLst/>
                          <a:latin typeface="Times New Roman"/>
                          <a:ea typeface="宋体"/>
                        </a:rPr>
                        <a:t>UnusedHosts</a:t>
                      </a:r>
                      <a:r>
                        <a:rPr lang="en-US" sz="1800" kern="100" dirty="0">
                          <a:effectLst/>
                          <a:latin typeface="Times New Roman"/>
                          <a:ea typeface="宋体"/>
                        </a:rPr>
                        <a:t>)</a:t>
                      </a:r>
                      <a:endParaRPr lang="zh-CN" sz="1800" kern="100" dirty="0">
                        <a:effectLst/>
                        <a:latin typeface="Times New Roman"/>
                        <a:ea typeface="宋体"/>
                      </a:endParaRPr>
                    </a:p>
                  </a:txBody>
                  <a:tcPr marL="61110" marR="611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267381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平均违反</a:t>
                </a:r>
                <a:r>
                  <a:rPr lang="en-US" altLang="zh-CN" dirty="0"/>
                  <a:t>SLA</a:t>
                </a:r>
                <a:r>
                  <a:rPr lang="zh-CN" altLang="zh-CN" dirty="0"/>
                  <a:t>时间</a:t>
                </a:r>
                <a14:m>
                  <m:oMath xmlns:m="http://schemas.openxmlformats.org/officeDocument/2006/math">
                    <m:r>
                      <a:rPr lang="zh-CN" altLang="en-US" b="0" i="1" smtClean="0">
                        <a:latin typeface="Cambria Math"/>
                      </a:rPr>
                      <m:t>：</m:t>
                    </m:r>
                  </m:oMath>
                </a14:m>
                <a:endParaRPr lang="en-US" altLang="zh-C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SLA</m:t>
                          </m:r>
                        </m:e>
                        <m:sub>
                          <m:r>
                            <a:rPr lang="en-US" altLang="zh-CN" i="1">
                              <a:latin typeface="Cambria Math"/>
                            </a:rPr>
                            <m:t>𝑀𝑇</m:t>
                          </m:r>
                        </m:sub>
                      </m:sSub>
                      <m:r>
                        <a:rPr lang="en-US" altLang="zh-CN" i="1">
                          <a:latin typeface="Cambria Math"/>
                        </a:rPr>
                        <m:t>=  </m:t>
                      </m:r>
                      <m:f>
                        <m:fPr>
                          <m:ctrlPr>
                            <a:rPr lang="zh-CN" altLang="zh-CN" i="1">
                              <a:latin typeface="Cambria Math"/>
                            </a:rPr>
                          </m:ctrlPr>
                        </m:fPr>
                        <m:num>
                          <m:r>
                            <a:rPr lang="en-US" altLang="zh-CN" i="1">
                              <a:latin typeface="Cambria Math"/>
                            </a:rPr>
                            <m:t>1</m:t>
                          </m:r>
                        </m:num>
                        <m:den>
                          <m:r>
                            <a:rPr lang="en-US" altLang="zh-CN" i="1">
                              <a:latin typeface="Cambria Math"/>
                            </a:rPr>
                            <m:t>𝑁</m:t>
                          </m:r>
                        </m:den>
                      </m:f>
                      <m:r>
                        <a:rPr lang="en-US" altLang="zh-CN" i="1">
                          <a:latin typeface="Cambria Math"/>
                        </a:rPr>
                        <m:t> </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𝑁</m:t>
                          </m:r>
                        </m:sup>
                        <m:e>
                          <m:f>
                            <m:fPr>
                              <m:ctrlPr>
                                <a:rPr lang="zh-CN" altLang="zh-CN" i="1">
                                  <a:latin typeface="Cambria Math"/>
                                </a:rPr>
                              </m:ctrlPr>
                            </m:fPr>
                            <m:num>
                              <m:sSub>
                                <m:sSubPr>
                                  <m:ctrlPr>
                                    <a:rPr lang="zh-CN" altLang="zh-CN" i="1">
                                      <a:latin typeface="Cambria Math"/>
                                    </a:rPr>
                                  </m:ctrlPr>
                                </m:sSubPr>
                                <m:e>
                                  <m:r>
                                    <a:rPr lang="en-US" altLang="zh-CN" i="1">
                                      <a:latin typeface="Cambria Math"/>
                                    </a:rPr>
                                    <m:t>𝑇</m:t>
                                  </m:r>
                                </m:e>
                                <m:sub>
                                  <m:sSub>
                                    <m:sSubPr>
                                      <m:ctrlPr>
                                        <a:rPr lang="zh-CN" altLang="zh-CN" i="1">
                                          <a:latin typeface="Cambria Math"/>
                                        </a:rPr>
                                      </m:ctrlPr>
                                    </m:sSubPr>
                                    <m:e>
                                      <m:r>
                                        <a:rPr lang="en-US" altLang="zh-CN" i="1">
                                          <a:latin typeface="Cambria Math"/>
                                        </a:rPr>
                                        <m:t>𝑠</m:t>
                                      </m:r>
                                    </m:e>
                                    <m:sub>
                                      <m:r>
                                        <a:rPr lang="en-US" altLang="zh-CN" i="1">
                                          <a:latin typeface="Cambria Math"/>
                                        </a:rPr>
                                        <m:t>𝑖</m:t>
                                      </m:r>
                                    </m:sub>
                                  </m:sSub>
                                </m:sub>
                              </m:sSub>
                            </m:num>
                            <m:den>
                              <m:sSub>
                                <m:sSubPr>
                                  <m:ctrlPr>
                                    <a:rPr lang="zh-CN" altLang="zh-CN" i="1">
                                      <a:latin typeface="Cambria Math"/>
                                    </a:rPr>
                                  </m:ctrlPr>
                                </m:sSubPr>
                                <m:e>
                                  <m:r>
                                    <a:rPr lang="en-US" altLang="zh-CN" i="1">
                                      <a:latin typeface="Cambria Math"/>
                                    </a:rPr>
                                    <m:t>𝑇</m:t>
                                  </m:r>
                                </m:e>
                                <m:sub>
                                  <m:sSub>
                                    <m:sSubPr>
                                      <m:ctrlPr>
                                        <a:rPr lang="zh-CN" altLang="zh-CN" i="1">
                                          <a:latin typeface="Cambria Math"/>
                                        </a:rPr>
                                      </m:ctrlPr>
                                    </m:sSubPr>
                                    <m:e>
                                      <m:r>
                                        <a:rPr lang="en-US" altLang="zh-CN" i="1">
                                          <a:latin typeface="Cambria Math"/>
                                        </a:rPr>
                                        <m:t>𝑎</m:t>
                                      </m:r>
                                    </m:e>
                                    <m:sub>
                                      <m:r>
                                        <a:rPr lang="en-US" altLang="zh-CN" i="1">
                                          <a:latin typeface="Cambria Math"/>
                                        </a:rPr>
                                        <m:t>𝑖</m:t>
                                      </m:r>
                                    </m:sub>
                                  </m:sSub>
                                </m:sub>
                              </m:sSub>
                            </m:den>
                          </m:f>
                        </m:e>
                      </m:nary>
                    </m:oMath>
                  </m:oMathPara>
                </a14:m>
                <a:endParaRPr lang="zh-CN" altLang="zh-CN" dirty="0"/>
              </a:p>
              <a:p>
                <a14:m>
                  <m:oMath xmlns:m="http://schemas.openxmlformats.org/officeDocument/2006/math">
                    <m:r>
                      <m:rPr>
                        <m:nor/>
                      </m:rPr>
                      <a:rPr lang="zh-CN" altLang="en-US"/>
                      <m:t>由于迁移导致的平均性能下降</m:t>
                    </m:r>
                    <m:r>
                      <a:rPr lang="zh-CN" altLang="en-US" b="0" i="1" smtClean="0">
                        <a:latin typeface="Cambria Math"/>
                      </a:rPr>
                      <m:t>：</m:t>
                    </m:r>
                  </m:oMath>
                </a14:m>
                <a:endParaRPr lang="en-US" altLang="zh-C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PDM</m:t>
                      </m:r>
                      <m:r>
                        <a:rPr lang="en-US" altLang="zh-CN" i="1">
                          <a:latin typeface="Cambria Math"/>
                        </a:rPr>
                        <m:t>=  </m:t>
                      </m:r>
                      <m:f>
                        <m:fPr>
                          <m:ctrlPr>
                            <a:rPr lang="zh-CN" altLang="zh-CN" i="1">
                              <a:latin typeface="Cambria Math"/>
                            </a:rPr>
                          </m:ctrlPr>
                        </m:fPr>
                        <m:num>
                          <m:r>
                            <a:rPr lang="en-US" altLang="zh-CN" i="1">
                              <a:latin typeface="Cambria Math"/>
                            </a:rPr>
                            <m:t>1</m:t>
                          </m:r>
                        </m:num>
                        <m:den>
                          <m:r>
                            <a:rPr lang="en-US" altLang="zh-CN" i="1">
                              <a:latin typeface="Cambria Math"/>
                            </a:rPr>
                            <m:t>𝑀</m:t>
                          </m:r>
                        </m:den>
                      </m:f>
                      <m:r>
                        <a:rPr lang="en-US" altLang="zh-CN" i="1">
                          <a:latin typeface="Cambria Math"/>
                        </a:rPr>
                        <m:t> </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𝑀</m:t>
                          </m:r>
                        </m:sup>
                        <m:e>
                          <m:f>
                            <m:fPr>
                              <m:ctrlPr>
                                <a:rPr lang="zh-CN" altLang="zh-CN" i="1">
                                  <a:latin typeface="Cambria Math"/>
                                </a:rPr>
                              </m:ctrlPr>
                            </m:fPr>
                            <m:num>
                              <m:sSub>
                                <m:sSubPr>
                                  <m:ctrlPr>
                                    <a:rPr lang="zh-CN" altLang="zh-CN" i="1">
                                      <a:latin typeface="Cambria Math"/>
                                    </a:rPr>
                                  </m:ctrlPr>
                                </m:sSubPr>
                                <m:e>
                                  <m:r>
                                    <a:rPr lang="en-US" altLang="zh-CN" i="1">
                                      <a:latin typeface="Cambria Math"/>
                                    </a:rPr>
                                    <m:t>𝐶</m:t>
                                  </m:r>
                                </m:e>
                                <m:sub>
                                  <m:sSub>
                                    <m:sSubPr>
                                      <m:ctrlPr>
                                        <a:rPr lang="zh-CN" altLang="zh-CN" i="1">
                                          <a:latin typeface="Cambria Math"/>
                                        </a:rPr>
                                      </m:ctrlPr>
                                    </m:sSubPr>
                                    <m:e>
                                      <m:r>
                                        <a:rPr lang="en-US" altLang="zh-CN" i="1">
                                          <a:latin typeface="Cambria Math"/>
                                        </a:rPr>
                                        <m:t>𝑑</m:t>
                                      </m:r>
                                    </m:e>
                                    <m:sub>
                                      <m:r>
                                        <a:rPr lang="en-US" altLang="zh-CN" i="1">
                                          <a:latin typeface="Cambria Math"/>
                                        </a:rPr>
                                        <m:t>𝑗</m:t>
                                      </m:r>
                                    </m:sub>
                                  </m:sSub>
                                </m:sub>
                              </m:sSub>
                            </m:num>
                            <m:den>
                              <m:sSub>
                                <m:sSubPr>
                                  <m:ctrlPr>
                                    <a:rPr lang="zh-CN" altLang="zh-CN" i="1">
                                      <a:latin typeface="Cambria Math"/>
                                    </a:rPr>
                                  </m:ctrlPr>
                                </m:sSubPr>
                                <m:e>
                                  <m:r>
                                    <a:rPr lang="en-US" altLang="zh-CN" i="1">
                                      <a:latin typeface="Cambria Math"/>
                                    </a:rPr>
                                    <m:t>𝐶</m:t>
                                  </m:r>
                                </m:e>
                                <m:sub>
                                  <m:sSub>
                                    <m:sSubPr>
                                      <m:ctrlPr>
                                        <a:rPr lang="zh-CN" altLang="zh-CN" i="1">
                                          <a:latin typeface="Cambria Math"/>
                                        </a:rPr>
                                      </m:ctrlPr>
                                    </m:sSubPr>
                                    <m:e>
                                      <m:r>
                                        <a:rPr lang="en-US" altLang="zh-CN" i="1">
                                          <a:latin typeface="Cambria Math"/>
                                        </a:rPr>
                                        <m:t>𝑟</m:t>
                                      </m:r>
                                    </m:e>
                                    <m:sub>
                                      <m:r>
                                        <a:rPr lang="en-US" altLang="zh-CN" i="1">
                                          <a:latin typeface="Cambria Math"/>
                                        </a:rPr>
                                        <m:t>𝑗</m:t>
                                      </m:r>
                                    </m:sub>
                                  </m:sSub>
                                </m:sub>
                              </m:sSub>
                            </m:den>
                          </m:f>
                        </m:e>
                      </m:nary>
                    </m:oMath>
                  </m:oMathPara>
                </a14:m>
                <a:endParaRPr lang="zh-CN" altLang="zh-CN" dirty="0"/>
              </a:p>
              <a:p>
                <a:r>
                  <a:rPr lang="zh-CN" altLang="zh-CN" dirty="0"/>
                  <a:t>综合的指标来反映</a:t>
                </a:r>
                <a:r>
                  <a:rPr lang="en-US" altLang="zh-CN" dirty="0"/>
                  <a:t>SLA</a:t>
                </a:r>
                <a:r>
                  <a:rPr lang="zh-CN" altLang="zh-CN" dirty="0"/>
                  <a:t>违反</a:t>
                </a:r>
                <a:r>
                  <a:rPr lang="zh-CN" altLang="zh-CN" dirty="0" smtClean="0"/>
                  <a:t>率</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mtClean="0">
                          <a:solidFill>
                            <a:srgbClr val="FF0000"/>
                          </a:solidFill>
                          <a:latin typeface="Cambria Math"/>
                        </a:rPr>
                        <m:t>SLA</m:t>
                      </m:r>
                      <m:r>
                        <a:rPr lang="en-US" altLang="zh-CN">
                          <a:latin typeface="Cambria Math"/>
                        </a:rPr>
                        <m:t>= </m:t>
                      </m:r>
                      <m:sSub>
                        <m:sSubPr>
                          <m:ctrlPr>
                            <a:rPr lang="zh-CN" altLang="zh-CN" i="1">
                              <a:latin typeface="Cambria Math"/>
                            </a:rPr>
                          </m:ctrlPr>
                        </m:sSubPr>
                        <m:e>
                          <m:r>
                            <m:rPr>
                              <m:sty m:val="p"/>
                            </m:rPr>
                            <a:rPr lang="en-US" altLang="zh-CN">
                              <a:latin typeface="Cambria Math"/>
                            </a:rPr>
                            <m:t>SLA</m:t>
                          </m:r>
                        </m:e>
                        <m:sub>
                          <m:r>
                            <a:rPr lang="en-US" altLang="zh-CN" i="1">
                              <a:latin typeface="Cambria Math"/>
                            </a:rPr>
                            <m:t>𝑀𝑇</m:t>
                          </m:r>
                        </m:sub>
                      </m:sSub>
                      <m:r>
                        <a:rPr lang="en-US" altLang="zh-CN">
                          <a:latin typeface="Cambria Math"/>
                        </a:rPr>
                        <m:t> </m:t>
                      </m:r>
                      <m:r>
                        <a:rPr lang="en-US" altLang="zh-CN" i="1">
                          <a:latin typeface="Cambria Math"/>
                        </a:rPr>
                        <m:t>∗</m:t>
                      </m:r>
                      <m:r>
                        <a:rPr lang="en-US" altLang="zh-CN">
                          <a:latin typeface="Cambria Math"/>
                        </a:rPr>
                        <m:t> </m:t>
                      </m:r>
                      <m:r>
                        <m:rPr>
                          <m:sty m:val="p"/>
                        </m:rPr>
                        <a:rPr lang="en-US" altLang="zh-CN">
                          <a:latin typeface="Cambria Math"/>
                        </a:rPr>
                        <m:t>PDM</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l="-889" t="-1667"/>
                </a:stretch>
              </a:blipFill>
            </p:spPr>
            <p:txBody>
              <a:bodyPr/>
              <a:lstStyle/>
              <a:p>
                <a:r>
                  <a:rPr lang="zh-CN" altLang="en-US">
                    <a:noFill/>
                  </a:rPr>
                  <a:t> </a:t>
                </a:r>
              </a:p>
            </p:txBody>
          </p:sp>
        </mc:Fallback>
      </mc:AlternateContent>
      <p:sp>
        <p:nvSpPr>
          <p:cNvPr id="5" name="标题 1"/>
          <p:cNvSpPr txBox="1">
            <a:spLocks/>
          </p:cNvSpPr>
          <p:nvPr/>
        </p:nvSpPr>
        <p:spPr>
          <a:xfrm>
            <a:off x="1475656" y="764704"/>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算法评估指标</a:t>
            </a:r>
            <a:r>
              <a:rPr lang="en-US" altLang="zh-CN" dirty="0" smtClean="0">
                <a:solidFill>
                  <a:srgbClr val="00B0F0"/>
                </a:solidFill>
              </a:rPr>
              <a:t>——SLA</a:t>
            </a:r>
            <a:r>
              <a:rPr lang="zh-CN" altLang="en-US" dirty="0" smtClean="0">
                <a:solidFill>
                  <a:srgbClr val="00B0F0"/>
                </a:solidFill>
              </a:rPr>
              <a:t>违反率</a:t>
            </a:r>
            <a:endParaRPr lang="zh-CN" altLang="en-US" dirty="0">
              <a:solidFill>
                <a:srgbClr val="00B0F0"/>
              </a:solidFill>
            </a:endParaRPr>
          </a:p>
        </p:txBody>
      </p:sp>
    </p:spTree>
    <p:extLst>
      <p:ext uri="{BB962C8B-B14F-4D97-AF65-F5344CB8AC3E}">
        <p14:creationId xmlns:p14="http://schemas.microsoft.com/office/powerpoint/2010/main" val="3433932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3" name="内容占位符 2"/>
          <p:cNvSpPr>
            <a:spLocks noGrp="1"/>
          </p:cNvSpPr>
          <p:nvPr>
            <p:ph idx="1"/>
          </p:nvPr>
        </p:nvSpPr>
        <p:spPr/>
        <p:txBody>
          <a:bodyPr>
            <a:normAutofit/>
          </a:bodyPr>
          <a:lstStyle/>
          <a:p>
            <a:pPr>
              <a:spcAft>
                <a:spcPts val="1800"/>
              </a:spcAft>
              <a:buFont typeface="Wingdings" pitchFamily="2" charset="2"/>
              <a:buChar char="p"/>
            </a:pPr>
            <a:r>
              <a:rPr lang="zh-CN" altLang="en-US" sz="2800" b="1" dirty="0" smtClean="0"/>
              <a:t>耗电量：</a:t>
            </a:r>
            <a:endParaRPr lang="en-US" altLang="zh-CN" sz="2800" b="1" dirty="0" smtClean="0"/>
          </a:p>
          <a:p>
            <a:pPr marL="0" indent="0">
              <a:spcAft>
                <a:spcPts val="1800"/>
              </a:spcAft>
              <a:buNone/>
            </a:pPr>
            <a:r>
              <a:rPr lang="en-US" altLang="zh-CN" sz="2400" dirty="0" smtClean="0"/>
              <a:t>	</a:t>
            </a:r>
            <a:r>
              <a:rPr lang="zh-CN" altLang="zh-CN" sz="2400" dirty="0" smtClean="0"/>
              <a:t>在</a:t>
            </a:r>
            <a:r>
              <a:rPr lang="zh-CN" altLang="zh-CN" sz="2400" dirty="0"/>
              <a:t>节能整合策略中，反映算法有效的最直接的指标就是看应用了节能整合策略后数据中心的耗电量是否降低以及降低的程度</a:t>
            </a:r>
            <a:r>
              <a:rPr lang="zh-CN" altLang="zh-CN" sz="2400" dirty="0" smtClean="0"/>
              <a:t>。</a:t>
            </a:r>
            <a:endParaRPr lang="en-US" altLang="zh-CN" sz="2400" dirty="0" smtClean="0"/>
          </a:p>
          <a:p>
            <a:pPr>
              <a:spcAft>
                <a:spcPts val="1800"/>
              </a:spcAft>
              <a:buFont typeface="Wingdings" pitchFamily="2" charset="2"/>
              <a:buChar char="p"/>
            </a:pPr>
            <a:r>
              <a:rPr lang="zh-CN" altLang="en-US" sz="2800" b="1" dirty="0" smtClean="0"/>
              <a:t>迁移次数</a:t>
            </a:r>
            <a:endParaRPr lang="zh-CN" altLang="zh-CN" sz="2400" b="1" dirty="0"/>
          </a:p>
          <a:p>
            <a:pPr marL="0" indent="0">
              <a:spcAft>
                <a:spcPts val="1800"/>
              </a:spcAft>
              <a:buNone/>
            </a:pPr>
            <a:r>
              <a:rPr lang="en-US" altLang="zh-CN" sz="2400" dirty="0" smtClean="0"/>
              <a:t>	</a:t>
            </a:r>
            <a:r>
              <a:rPr lang="zh-CN" altLang="zh-CN" sz="2400" dirty="0" smtClean="0"/>
              <a:t>由于</a:t>
            </a:r>
            <a:r>
              <a:rPr lang="zh-CN" altLang="zh-CN" sz="2400" b="1" dirty="0" smtClean="0"/>
              <a:t>虚拟机</a:t>
            </a:r>
            <a:r>
              <a:rPr lang="zh-CN" altLang="en-US" sz="2400" b="1" dirty="0" smtClean="0"/>
              <a:t>实时</a:t>
            </a:r>
            <a:r>
              <a:rPr lang="zh-CN" altLang="zh-CN" sz="2400" dirty="0" smtClean="0"/>
              <a:t>迁移是</a:t>
            </a:r>
            <a:r>
              <a:rPr lang="zh-CN" altLang="zh-CN" sz="2400" dirty="0"/>
              <a:t>有一定的代价的，我们应该尽可能减少迁移次数，所以迁移次数也是一</a:t>
            </a:r>
            <a:r>
              <a:rPr lang="zh-CN" altLang="zh-CN" sz="2400" dirty="0" smtClean="0"/>
              <a:t>个</a:t>
            </a:r>
            <a:r>
              <a:rPr lang="zh-CN" altLang="en-US" sz="2400" dirty="0"/>
              <a:t>反映</a:t>
            </a:r>
            <a:r>
              <a:rPr lang="zh-CN" altLang="zh-CN" sz="2400" dirty="0" smtClean="0"/>
              <a:t>算法</a:t>
            </a:r>
            <a:r>
              <a:rPr lang="zh-CN" altLang="zh-CN" sz="2400" dirty="0"/>
              <a:t>有效性的</a:t>
            </a:r>
            <a:r>
              <a:rPr lang="zh-CN" altLang="zh-CN" sz="2400" dirty="0" smtClean="0"/>
              <a:t>指标</a:t>
            </a:r>
            <a:r>
              <a:rPr lang="zh-CN" altLang="en-US" sz="2400" dirty="0" smtClean="0"/>
              <a:t>。</a:t>
            </a:r>
            <a:endParaRPr lang="zh-CN" altLang="en-US" sz="2400" dirty="0"/>
          </a:p>
        </p:txBody>
      </p:sp>
      <p:sp>
        <p:nvSpPr>
          <p:cNvPr id="5" name="标题 1"/>
          <p:cNvSpPr txBox="1">
            <a:spLocks/>
          </p:cNvSpPr>
          <p:nvPr/>
        </p:nvSpPr>
        <p:spPr>
          <a:xfrm>
            <a:off x="1475656" y="764704"/>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算法评估指标</a:t>
            </a:r>
            <a:r>
              <a:rPr lang="en-US" altLang="zh-CN" dirty="0" smtClean="0">
                <a:solidFill>
                  <a:srgbClr val="00B0F0"/>
                </a:solidFill>
              </a:rPr>
              <a:t>——</a:t>
            </a:r>
            <a:r>
              <a:rPr lang="zh-CN" altLang="en-US" dirty="0" smtClean="0">
                <a:solidFill>
                  <a:srgbClr val="00B0F0"/>
                </a:solidFill>
              </a:rPr>
              <a:t>耗电量和迁移次数</a:t>
            </a:r>
            <a:endParaRPr lang="zh-CN" altLang="en-US" dirty="0">
              <a:solidFill>
                <a:srgbClr val="00B0F0"/>
              </a:solidFill>
            </a:endParaRPr>
          </a:p>
        </p:txBody>
      </p:sp>
    </p:spTree>
    <p:extLst>
      <p:ext uri="{BB962C8B-B14F-4D97-AF65-F5344CB8AC3E}">
        <p14:creationId xmlns:p14="http://schemas.microsoft.com/office/powerpoint/2010/main" val="1403654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5" name="标题 1"/>
          <p:cNvSpPr txBox="1">
            <a:spLocks/>
          </p:cNvSpPr>
          <p:nvPr/>
        </p:nvSpPr>
        <p:spPr>
          <a:xfrm>
            <a:off x="1475656" y="764704"/>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模拟仿真软件实现</a:t>
            </a:r>
            <a:r>
              <a:rPr lang="en-US" altLang="zh-CN" dirty="0" smtClean="0">
                <a:solidFill>
                  <a:srgbClr val="00B0F0"/>
                </a:solidFill>
              </a:rPr>
              <a:t>——</a:t>
            </a:r>
            <a:r>
              <a:rPr lang="zh-CN" altLang="en-US" dirty="0" smtClean="0">
                <a:solidFill>
                  <a:srgbClr val="00B0F0"/>
                </a:solidFill>
              </a:rPr>
              <a:t>核心类图</a:t>
            </a:r>
            <a:endParaRPr lang="zh-CN" altLang="en-US" dirty="0">
              <a:solidFill>
                <a:srgbClr val="00B0F0"/>
              </a:solidFill>
            </a:endParaRPr>
          </a:p>
        </p:txBody>
      </p:sp>
      <p:pic>
        <p:nvPicPr>
          <p:cNvPr id="614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1764" y="1700808"/>
            <a:ext cx="882047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932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
        <p:nvSpPr>
          <p:cNvPr id="6" name="标题 1"/>
          <p:cNvSpPr txBox="1">
            <a:spLocks/>
          </p:cNvSpPr>
          <p:nvPr/>
        </p:nvSpPr>
        <p:spPr>
          <a:xfrm>
            <a:off x="1403648" y="527088"/>
            <a:ext cx="735495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模拟仿真软件实现</a:t>
            </a:r>
            <a:r>
              <a:rPr lang="en-US" altLang="zh-CN" dirty="0" smtClean="0">
                <a:solidFill>
                  <a:srgbClr val="00B0F0"/>
                </a:solidFill>
              </a:rPr>
              <a:t>——</a:t>
            </a:r>
            <a:r>
              <a:rPr lang="zh-CN" altLang="en-US" dirty="0" smtClean="0">
                <a:solidFill>
                  <a:srgbClr val="00B0F0"/>
                </a:solidFill>
              </a:rPr>
              <a:t>事件处理顺序图</a:t>
            </a:r>
            <a:endParaRPr lang="zh-CN" altLang="en-US" dirty="0">
              <a:solidFill>
                <a:srgbClr val="00B0F0"/>
              </a:solidFill>
            </a:endParaRPr>
          </a:p>
        </p:txBody>
      </p:sp>
      <p:pic>
        <p:nvPicPr>
          <p:cNvPr id="717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1412776"/>
            <a:ext cx="9079532" cy="885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93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251520" y="69269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3"/>
            </a:pPr>
            <a:r>
              <a:rPr lang="zh-CN" altLang="en-US" dirty="0" smtClean="0">
                <a:solidFill>
                  <a:schemeClr val="tx2">
                    <a:lumMod val="75000"/>
                  </a:schemeClr>
                </a:solidFill>
              </a:rPr>
              <a:t>关键技术或难点</a:t>
            </a:r>
            <a:endParaRPr lang="zh-CN" altLang="en-US" dirty="0">
              <a:solidFill>
                <a:schemeClr val="tx2">
                  <a:lumMod val="75000"/>
                </a:schemeClr>
              </a:solidFill>
            </a:endParaRPr>
          </a:p>
        </p:txBody>
      </p:sp>
      <p:sp>
        <p:nvSpPr>
          <p:cNvPr id="7" name="内容占位符 6"/>
          <p:cNvSpPr>
            <a:spLocks noGrp="1"/>
          </p:cNvSpPr>
          <p:nvPr>
            <p:ph idx="1"/>
          </p:nvPr>
        </p:nvSpPr>
        <p:spPr/>
        <p:txBody>
          <a:bodyPr/>
          <a:lstStyle/>
          <a:p>
            <a:pPr>
              <a:lnSpc>
                <a:spcPct val="150000"/>
              </a:lnSpc>
              <a:buFont typeface="Wingdings" pitchFamily="2" charset="2"/>
              <a:buChar char="n"/>
            </a:pPr>
            <a:r>
              <a:rPr lang="zh-CN" altLang="en-US" b="1" dirty="0" smtClean="0">
                <a:latin typeface="黑体" pitchFamily="49" charset="-122"/>
                <a:ea typeface="黑体" pitchFamily="49" charset="-122"/>
              </a:rPr>
              <a:t>虚拟机节能整合模型</a:t>
            </a:r>
            <a:endParaRPr lang="en-US" altLang="zh-CN" b="1" dirty="0" smtClean="0">
              <a:latin typeface="黑体" pitchFamily="49" charset="-122"/>
              <a:ea typeface="黑体" pitchFamily="49" charset="-122"/>
            </a:endParaRPr>
          </a:p>
          <a:p>
            <a:pPr>
              <a:lnSpc>
                <a:spcPct val="150000"/>
              </a:lnSpc>
              <a:buFont typeface="Wingdings" pitchFamily="2" charset="2"/>
              <a:buChar char="n"/>
            </a:pPr>
            <a:r>
              <a:rPr lang="zh-CN" altLang="en-US" b="1" dirty="0" smtClean="0">
                <a:latin typeface="黑体" pitchFamily="49" charset="-122"/>
                <a:ea typeface="黑体" pitchFamily="49" charset="-122"/>
              </a:rPr>
              <a:t>节能整合策略</a:t>
            </a:r>
            <a:endParaRPr lang="en-US" altLang="zh-CN" b="1" dirty="0" smtClean="0">
              <a:latin typeface="黑体" pitchFamily="49" charset="-122"/>
              <a:ea typeface="黑体" pitchFamily="49" charset="-122"/>
            </a:endParaRPr>
          </a:p>
          <a:p>
            <a:pPr>
              <a:lnSpc>
                <a:spcPct val="150000"/>
              </a:lnSpc>
              <a:buFont typeface="Wingdings" pitchFamily="2" charset="2"/>
              <a:buChar char="n"/>
            </a:pPr>
            <a:r>
              <a:rPr lang="zh-CN" altLang="en-US" b="1" dirty="0" smtClean="0">
                <a:latin typeface="黑体" pitchFamily="49" charset="-122"/>
                <a:ea typeface="黑体" pitchFamily="49" charset="-122"/>
              </a:rPr>
              <a:t>算法策略的验证</a:t>
            </a:r>
            <a:endParaRPr lang="en-US" altLang="zh-CN" b="1" dirty="0" smtClean="0">
              <a:latin typeface="黑体" pitchFamily="49" charset="-122"/>
              <a:ea typeface="黑体" pitchFamily="49" charset="-122"/>
            </a:endParaRPr>
          </a:p>
          <a:p>
            <a:pPr>
              <a:lnSpc>
                <a:spcPct val="150000"/>
              </a:lnSpc>
              <a:buFont typeface="Wingdings" pitchFamily="2" charset="2"/>
              <a:buChar char="n"/>
            </a:pPr>
            <a:r>
              <a:rPr lang="zh-CN" altLang="en-US" b="1" dirty="0">
                <a:latin typeface="黑体" pitchFamily="49" charset="-122"/>
                <a:ea typeface="黑体" pitchFamily="49" charset="-122"/>
              </a:rPr>
              <a:t>物理</a:t>
            </a:r>
            <a:r>
              <a:rPr lang="zh-CN" altLang="en-US" b="1" dirty="0" smtClean="0">
                <a:latin typeface="黑体" pitchFamily="49" charset="-122"/>
                <a:ea typeface="黑体" pitchFamily="49" charset="-122"/>
              </a:rPr>
              <a:t>主机的能耗模型</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1249065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270248" y="379870"/>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3"/>
            </a:pPr>
            <a:r>
              <a:rPr lang="zh-CN" altLang="en-US" dirty="0" smtClean="0">
                <a:solidFill>
                  <a:schemeClr val="tx2">
                    <a:lumMod val="75000"/>
                  </a:schemeClr>
                </a:solidFill>
              </a:rPr>
              <a:t>关键技术或难点</a:t>
            </a:r>
            <a:endParaRPr lang="zh-CN" altLang="en-US" dirty="0">
              <a:solidFill>
                <a:schemeClr val="tx2">
                  <a:lumMod val="75000"/>
                </a:schemeClr>
              </a:solidFill>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252580555"/>
              </p:ext>
            </p:extLst>
          </p:nvPr>
        </p:nvGraphicFramePr>
        <p:xfrm>
          <a:off x="457200" y="1412776"/>
          <a:ext cx="8219256" cy="4948337"/>
        </p:xfrm>
        <a:graphic>
          <a:graphicData uri="http://schemas.openxmlformats.org/drawingml/2006/chart">
            <c:chart xmlns:c="http://schemas.openxmlformats.org/drawingml/2006/chart" xmlns:r="http://schemas.openxmlformats.org/officeDocument/2006/relationships" r:id="rId4"/>
          </a:graphicData>
        </a:graphic>
      </p:graphicFrame>
      <p:sp>
        <p:nvSpPr>
          <p:cNvPr id="6" name="标题 1"/>
          <p:cNvSpPr txBox="1">
            <a:spLocks/>
          </p:cNvSpPr>
          <p:nvPr/>
        </p:nvSpPr>
        <p:spPr>
          <a:xfrm>
            <a:off x="1547664" y="896995"/>
            <a:ext cx="3816424"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物理主机能耗模型</a:t>
            </a:r>
            <a:endParaRPr lang="zh-CN" altLang="en-US" dirty="0">
              <a:solidFill>
                <a:srgbClr val="00B0F0"/>
              </a:solidFill>
            </a:endParaRPr>
          </a:p>
        </p:txBody>
      </p:sp>
    </p:spTree>
    <p:extLst>
      <p:ext uri="{BB962C8B-B14F-4D97-AF65-F5344CB8AC3E}">
        <p14:creationId xmlns:p14="http://schemas.microsoft.com/office/powerpoint/2010/main" val="2589624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2656"/>
            <a:ext cx="8229600" cy="1143000"/>
          </a:xfrm>
        </p:spPr>
        <p:txBody>
          <a:bodyPr/>
          <a:lstStyle/>
          <a:p>
            <a:r>
              <a:rPr lang="zh-CN" altLang="en-US" dirty="0" smtClean="0">
                <a:solidFill>
                  <a:srgbClr val="3399FF"/>
                </a:solidFill>
              </a:rPr>
              <a:t>报告内容</a:t>
            </a:r>
            <a:endParaRPr lang="zh-CN" altLang="en-US" dirty="0">
              <a:solidFill>
                <a:srgbClr val="3399FF"/>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776922628"/>
              </p:ext>
            </p:extLst>
          </p:nvPr>
        </p:nvGraphicFramePr>
        <p:xfrm>
          <a:off x="457200" y="1628800"/>
          <a:ext cx="836327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05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988839"/>
            <a:ext cx="8435280" cy="4028673"/>
          </a:xfrm>
        </p:spPr>
        <p:txBody>
          <a:bodyPr>
            <a:normAutofit/>
          </a:bodyPr>
          <a:lstStyle/>
          <a:p>
            <a:r>
              <a:rPr lang="en-US" altLang="zh-CN" b="1" dirty="0"/>
              <a:t>IAAS</a:t>
            </a:r>
            <a:r>
              <a:rPr lang="zh-CN" altLang="zh-CN" b="1" dirty="0"/>
              <a:t>数据</a:t>
            </a:r>
            <a:r>
              <a:rPr lang="zh-CN" altLang="zh-CN" b="1" dirty="0" smtClean="0"/>
              <a:t>中心</a:t>
            </a:r>
            <a:r>
              <a:rPr lang="zh-CN" altLang="zh-CN" b="1" dirty="0"/>
              <a:t>的负载数据很难</a:t>
            </a:r>
            <a:r>
              <a:rPr lang="zh-CN" altLang="zh-CN" b="1" dirty="0" smtClean="0"/>
              <a:t>获取</a:t>
            </a:r>
            <a:endParaRPr lang="en-US" altLang="zh-CN" b="1" dirty="0" smtClean="0"/>
          </a:p>
          <a:p>
            <a:endParaRPr lang="en-US" altLang="zh-CN" b="1" dirty="0" smtClean="0"/>
          </a:p>
          <a:p>
            <a:pPr marL="365760" lvl="1" indent="0">
              <a:buNone/>
            </a:pPr>
            <a:r>
              <a:rPr lang="zh-CN" altLang="zh-CN" dirty="0" smtClean="0"/>
              <a:t>存在</a:t>
            </a:r>
            <a:r>
              <a:rPr lang="zh-CN" altLang="zh-CN" dirty="0"/>
              <a:t>的一个问题是在进行模拟仿真时，</a:t>
            </a:r>
            <a:r>
              <a:rPr lang="en-US" altLang="zh-CN" dirty="0"/>
              <a:t>IAAS</a:t>
            </a:r>
            <a:r>
              <a:rPr lang="zh-CN" altLang="zh-CN" dirty="0"/>
              <a:t>数据中心的负载数据很难</a:t>
            </a:r>
            <a:r>
              <a:rPr lang="zh-CN" altLang="zh-CN" dirty="0" smtClean="0"/>
              <a:t>获取</a:t>
            </a:r>
            <a:r>
              <a:rPr lang="zh-CN" altLang="en-US" dirty="0" smtClean="0"/>
              <a:t>。</a:t>
            </a:r>
            <a:endParaRPr lang="zh-CN" altLang="zh-CN"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144709" y="908720"/>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存在的问题</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1291911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988841"/>
            <a:ext cx="8435280" cy="4028672"/>
          </a:xfrm>
        </p:spPr>
        <p:txBody>
          <a:bodyPr>
            <a:normAutofit/>
          </a:bodyPr>
          <a:lstStyle/>
          <a:p>
            <a:r>
              <a:rPr lang="zh-CN" altLang="en-US" dirty="0" smtClean="0">
                <a:latin typeface="黑体" pitchFamily="49" charset="-122"/>
                <a:ea typeface="黑体" pitchFamily="49" charset="-122"/>
              </a:rPr>
              <a:t>对节能策略进行模拟仿真</a:t>
            </a:r>
            <a:endParaRPr lang="en-US" altLang="zh-CN" dirty="0" smtClean="0">
              <a:latin typeface="黑体" pitchFamily="49" charset="-122"/>
              <a:ea typeface="黑体" pitchFamily="49" charset="-122"/>
            </a:endParaRPr>
          </a:p>
          <a:p>
            <a:pPr marL="0" indent="0">
              <a:buNone/>
            </a:pPr>
            <a:r>
              <a:rPr lang="zh-CN" altLang="zh-CN" dirty="0" smtClean="0"/>
              <a:t>对</a:t>
            </a:r>
            <a:r>
              <a:rPr lang="zh-CN" altLang="zh-CN" dirty="0"/>
              <a:t>本论文中提出的算法策略使用模拟仿真软件进行验证其有效性和节能效果。并将其与已有的节能算法的节能效果进行比较，从而说明本论文提出的算法策略具有更好的节能效果。</a:t>
            </a:r>
          </a:p>
          <a:p>
            <a:pPr marL="0" indent="0">
              <a:buNone/>
            </a:pP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386112" y="987083"/>
            <a:ext cx="4371776"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尚未完成的工作</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318" y="2082461"/>
            <a:ext cx="8435280" cy="3794811"/>
          </a:xfrm>
        </p:spPr>
        <p:txBody>
          <a:bodyPr>
            <a:normAutofit/>
          </a:bodyPr>
          <a:lstStyle/>
          <a:p>
            <a:r>
              <a:rPr lang="zh-CN" altLang="en-US" dirty="0" smtClean="0"/>
              <a:t>对于算法的验证</a:t>
            </a:r>
            <a:r>
              <a:rPr lang="zh-CN" altLang="zh-CN" dirty="0" smtClean="0"/>
              <a:t>，</a:t>
            </a:r>
            <a:r>
              <a:rPr lang="zh-CN" altLang="zh-CN" dirty="0"/>
              <a:t>采用的负载数据来自开源项目</a:t>
            </a:r>
            <a:r>
              <a:rPr lang="en-US" altLang="zh-CN" dirty="0" err="1"/>
              <a:t>CoMon</a:t>
            </a:r>
            <a:r>
              <a:rPr lang="zh-CN" altLang="zh-CN" dirty="0"/>
              <a:t>中的数据</a:t>
            </a:r>
            <a:r>
              <a:rPr lang="zh-CN" altLang="zh-CN" dirty="0" smtClean="0"/>
              <a:t>。</a:t>
            </a:r>
            <a:r>
              <a:rPr lang="zh-CN" altLang="en-US" dirty="0" smtClean="0"/>
              <a:t>该数据集记录了数据中心中虚拟机的负载情况，包括每隔</a:t>
            </a:r>
            <a:r>
              <a:rPr lang="en-US" altLang="zh-CN" dirty="0" smtClean="0"/>
              <a:t>5</a:t>
            </a:r>
            <a:r>
              <a:rPr lang="zh-CN" altLang="en-US" dirty="0" smtClean="0"/>
              <a:t>分钟采集一次</a:t>
            </a:r>
            <a:r>
              <a:rPr lang="en-US" altLang="zh-CN" dirty="0" smtClean="0"/>
              <a:t>CPU</a:t>
            </a:r>
            <a:r>
              <a:rPr lang="zh-CN" altLang="en-US" dirty="0" smtClean="0"/>
              <a:t>利用率。</a:t>
            </a:r>
            <a:endParaRPr lang="en-US" altLang="zh-CN" dirty="0" smtClean="0"/>
          </a:p>
          <a:p>
            <a:endParaRPr lang="en-US" altLang="zh-CN" dirty="0" smtClean="0"/>
          </a:p>
          <a:p>
            <a:r>
              <a:rPr lang="zh-CN" altLang="en-US" dirty="0" smtClean="0"/>
              <a:t>对于</a:t>
            </a:r>
            <a:r>
              <a:rPr lang="zh-CN" altLang="zh-CN" dirty="0" smtClean="0"/>
              <a:t>尚未</a:t>
            </a:r>
            <a:r>
              <a:rPr lang="zh-CN" altLang="zh-CN" dirty="0"/>
              <a:t>完成的算法模拟仿真，本</a:t>
            </a:r>
            <a:r>
              <a:rPr lang="zh-CN" altLang="zh-CN" dirty="0" smtClean="0"/>
              <a:t>论</a:t>
            </a:r>
            <a:r>
              <a:rPr lang="zh-CN" altLang="en-US" dirty="0" smtClean="0"/>
              <a:t>文</a:t>
            </a:r>
            <a:r>
              <a:rPr lang="zh-CN" altLang="zh-CN" dirty="0" smtClean="0"/>
              <a:t>拟</a:t>
            </a:r>
            <a:r>
              <a:rPr lang="zh-CN" altLang="zh-CN" dirty="0"/>
              <a:t>采取模拟仿真的方法对其进行验证，并根据模拟仿真结果对节能整合算法策略进行适当修正，迭代以上过程，直到算法策略具有更好的节能效果为止。</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1403648" y="1196752"/>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解决问题的思路和措施</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599809236"/>
              </p:ext>
            </p:extLst>
          </p:nvPr>
        </p:nvGraphicFramePr>
        <p:xfrm>
          <a:off x="743011" y="1412776"/>
          <a:ext cx="7657978" cy="4104457"/>
        </p:xfrm>
        <a:graphic>
          <a:graphicData uri="http://schemas.openxmlformats.org/drawingml/2006/table">
            <a:tbl>
              <a:tblPr firstRow="1" firstCol="1" bandRow="1">
                <a:tableStyleId>{5C22544A-7EE6-4342-B048-85BDC9FD1C3A}</a:tableStyleId>
              </a:tblPr>
              <a:tblGrid>
                <a:gridCol w="3021013"/>
                <a:gridCol w="4636965"/>
              </a:tblGrid>
              <a:tr h="638439">
                <a:tc>
                  <a:txBody>
                    <a:bodyPr/>
                    <a:lstStyle/>
                    <a:p>
                      <a:pPr algn="just">
                        <a:lnSpc>
                          <a:spcPct val="150000"/>
                        </a:lnSpc>
                        <a:spcAft>
                          <a:spcPts val="0"/>
                        </a:spcAft>
                      </a:pPr>
                      <a:r>
                        <a:rPr lang="zh-CN" altLang="en-US" sz="2000" kern="100" dirty="0" smtClean="0">
                          <a:effectLst/>
                          <a:latin typeface="Times New Roman"/>
                          <a:ea typeface="宋体"/>
                        </a:rPr>
                        <a:t>时间</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altLang="en-US" sz="2000" kern="100" dirty="0" smtClean="0">
                          <a:effectLst/>
                          <a:latin typeface="Times New Roman"/>
                          <a:ea typeface="宋体"/>
                        </a:rPr>
                        <a:t>计划</a:t>
                      </a:r>
                      <a:endParaRPr lang="zh-CN" sz="2000" kern="100" dirty="0">
                        <a:effectLst/>
                        <a:latin typeface="Times New Roman"/>
                        <a:ea typeface="宋体"/>
                      </a:endParaRPr>
                    </a:p>
                  </a:txBody>
                  <a:tcPr marL="68580" marR="68580" marT="0" marB="0"/>
                </a:tc>
              </a:tr>
              <a:tr h="2189140">
                <a:tc>
                  <a:txBody>
                    <a:bodyPr/>
                    <a:lstStyle/>
                    <a:p>
                      <a:pPr algn="just">
                        <a:lnSpc>
                          <a:spcPct val="150000"/>
                        </a:lnSpc>
                        <a:spcAft>
                          <a:spcPts val="0"/>
                        </a:spcAft>
                      </a:pPr>
                      <a:r>
                        <a:rPr lang="en-US" sz="2000" kern="100">
                          <a:effectLst/>
                        </a:rPr>
                        <a:t>2013</a:t>
                      </a:r>
                      <a:r>
                        <a:rPr lang="zh-CN" sz="2000" kern="100">
                          <a:effectLst/>
                        </a:rPr>
                        <a:t>年</a:t>
                      </a:r>
                      <a:r>
                        <a:rPr lang="en-US" sz="2000" kern="100">
                          <a:effectLst/>
                        </a:rPr>
                        <a:t>9</a:t>
                      </a:r>
                      <a:r>
                        <a:rPr lang="zh-CN" sz="2000" kern="100">
                          <a:effectLst/>
                        </a:rPr>
                        <a:t>月——</a:t>
                      </a:r>
                      <a:r>
                        <a:rPr lang="en-US" sz="2000" kern="100">
                          <a:effectLst/>
                        </a:rPr>
                        <a:t>10</a:t>
                      </a:r>
                      <a:r>
                        <a:rPr lang="zh-CN" sz="2000" kern="100">
                          <a:effectLst/>
                        </a:rPr>
                        <a:t>月</a:t>
                      </a:r>
                      <a:endParaRPr lang="zh-CN" sz="2000" kern="10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利用模拟仿真软件，对论文前期提出的节能功能整合策略进行模拟仿真，验证其有效性，并分析其节能效果，根据仿真结果，对策了进行适当的修正。</a:t>
                      </a:r>
                      <a:endParaRPr lang="zh-CN" sz="2000" kern="100" dirty="0">
                        <a:effectLst/>
                        <a:latin typeface="Times New Roman"/>
                        <a:ea typeface="宋体"/>
                      </a:endParaRPr>
                    </a:p>
                  </a:txBody>
                  <a:tcPr marL="68580" marR="68580" marT="0" marB="0"/>
                </a:tc>
              </a:tr>
              <a:tr h="638439">
                <a:tc>
                  <a:txBody>
                    <a:bodyPr/>
                    <a:lstStyle/>
                    <a:p>
                      <a:pPr algn="just">
                        <a:lnSpc>
                          <a:spcPct val="150000"/>
                        </a:lnSpc>
                        <a:spcAft>
                          <a:spcPts val="0"/>
                        </a:spcAft>
                      </a:pPr>
                      <a:r>
                        <a:rPr lang="en-US" sz="2000" kern="100">
                          <a:effectLst/>
                        </a:rPr>
                        <a:t>2013</a:t>
                      </a:r>
                      <a:r>
                        <a:rPr lang="zh-CN" sz="2000" kern="100">
                          <a:effectLst/>
                        </a:rPr>
                        <a:t>年</a:t>
                      </a:r>
                      <a:r>
                        <a:rPr lang="en-US" sz="2000" kern="100">
                          <a:effectLst/>
                        </a:rPr>
                        <a:t>11</a:t>
                      </a:r>
                      <a:r>
                        <a:rPr lang="zh-CN" sz="2000" kern="100">
                          <a:effectLst/>
                        </a:rPr>
                        <a:t>月</a:t>
                      </a:r>
                      <a:endParaRPr lang="zh-CN" sz="2000" kern="100">
                        <a:effectLst/>
                        <a:latin typeface="Times New Roman"/>
                        <a:ea typeface="宋体"/>
                      </a:endParaRPr>
                    </a:p>
                  </a:txBody>
                  <a:tcPr marL="68580" marR="68580" marT="0" marB="0"/>
                </a:tc>
                <a:tc>
                  <a:txBody>
                    <a:bodyPr/>
                    <a:lstStyle/>
                    <a:p>
                      <a:pPr algn="just">
                        <a:lnSpc>
                          <a:spcPct val="150000"/>
                        </a:lnSpc>
                        <a:spcAft>
                          <a:spcPts val="0"/>
                        </a:spcAft>
                      </a:pPr>
                      <a:r>
                        <a:rPr lang="zh-CN" sz="2000" kern="100">
                          <a:effectLst/>
                        </a:rPr>
                        <a:t>撰写大论文</a:t>
                      </a:r>
                      <a:endParaRPr lang="zh-CN" sz="2000" kern="100">
                        <a:effectLst/>
                        <a:latin typeface="Times New Roman"/>
                        <a:ea typeface="宋体"/>
                      </a:endParaRPr>
                    </a:p>
                  </a:txBody>
                  <a:tcPr marL="68580" marR="68580" marT="0" marB="0"/>
                </a:tc>
              </a:tr>
              <a:tr h="638439">
                <a:tc>
                  <a:txBody>
                    <a:bodyPr/>
                    <a:lstStyle/>
                    <a:p>
                      <a:pPr algn="just">
                        <a:lnSpc>
                          <a:spcPct val="150000"/>
                        </a:lnSpc>
                        <a:spcAft>
                          <a:spcPts val="0"/>
                        </a:spcAft>
                      </a:pPr>
                      <a:r>
                        <a:rPr lang="en-US" sz="2000" kern="100" dirty="0">
                          <a:effectLst/>
                        </a:rPr>
                        <a:t>2013</a:t>
                      </a:r>
                      <a:r>
                        <a:rPr lang="zh-CN" sz="2000" kern="100" dirty="0">
                          <a:effectLst/>
                        </a:rPr>
                        <a:t>年</a:t>
                      </a:r>
                      <a:r>
                        <a:rPr lang="en-US" sz="2000" kern="100" dirty="0">
                          <a:effectLst/>
                        </a:rPr>
                        <a:t>12</a:t>
                      </a:r>
                      <a:r>
                        <a:rPr lang="zh-CN" sz="2000" kern="100" dirty="0">
                          <a:effectLst/>
                        </a:rPr>
                        <a:t>月</a:t>
                      </a:r>
                      <a:endParaRPr lang="zh-CN" sz="2000" kern="100" dirty="0">
                        <a:effectLst/>
                        <a:latin typeface="Times New Roman"/>
                        <a:ea typeface="宋体"/>
                      </a:endParaRPr>
                    </a:p>
                  </a:txBody>
                  <a:tcPr marL="68580" marR="68580" marT="0" marB="0"/>
                </a:tc>
                <a:tc>
                  <a:txBody>
                    <a:bodyPr/>
                    <a:lstStyle/>
                    <a:p>
                      <a:pPr algn="just">
                        <a:lnSpc>
                          <a:spcPct val="150000"/>
                        </a:lnSpc>
                        <a:spcAft>
                          <a:spcPts val="0"/>
                        </a:spcAft>
                      </a:pPr>
                      <a:r>
                        <a:rPr lang="zh-CN" sz="2000" kern="100" dirty="0">
                          <a:effectLst/>
                        </a:rPr>
                        <a:t>修改大论文，准备毕业答辩</a:t>
                      </a:r>
                      <a:endParaRPr lang="zh-CN" sz="2000" kern="100" dirty="0">
                        <a:effectLst/>
                        <a:latin typeface="Times New Roman"/>
                        <a:ea typeface="宋体"/>
                      </a:endParaRPr>
                    </a:p>
                  </a:txBody>
                  <a:tcPr marL="68580" marR="68580" marT="0" marB="0"/>
                </a:tc>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1691680" y="76109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未来计划</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4"/>
            </a:pPr>
            <a:r>
              <a:rPr lang="zh-CN" altLang="en-US" dirty="0" smtClean="0">
                <a:solidFill>
                  <a:schemeClr val="tx2">
                    <a:lumMod val="75000"/>
                  </a:schemeClr>
                </a:solidFill>
              </a:rPr>
              <a:t>下一阶段工作计划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852936"/>
            <a:ext cx="7836813" cy="1083895"/>
          </a:xfrm>
        </p:spPr>
        <p:txBody>
          <a:bodyPr>
            <a:normAutofit/>
          </a:bodyPr>
          <a:lstStyle/>
          <a:p>
            <a:pPr marL="0" indent="0" algn="ctr">
              <a:buNone/>
            </a:pPr>
            <a:r>
              <a:rPr lang="zh-CN" altLang="en-US" sz="5400" dirty="0" smtClean="0">
                <a:solidFill>
                  <a:schemeClr val="accent2"/>
                </a:solidFill>
                <a:latin typeface="+mj-ea"/>
                <a:ea typeface="+mj-ea"/>
              </a:rPr>
              <a:t>谢谢各位老师</a:t>
            </a:r>
            <a:endParaRPr lang="zh-CN" altLang="en-US" sz="5400" dirty="0">
              <a:solidFill>
                <a:schemeClr val="accent2"/>
              </a:solidFill>
              <a:latin typeface="+mj-ea"/>
              <a:ea typeface="+mj-ea"/>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48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891" y="1340768"/>
            <a:ext cx="8435280" cy="4752528"/>
          </a:xfrm>
        </p:spPr>
        <p:txBody>
          <a:bodyPr>
            <a:normAutofit fontScale="92500" lnSpcReduction="10000"/>
          </a:bodyPr>
          <a:lstStyle/>
          <a:p>
            <a:r>
              <a:rPr lang="zh-CN" altLang="zh-CN" dirty="0"/>
              <a:t>近年来，数据中心的能耗逐渐成为一个突出的问题，尤其是随着</a:t>
            </a:r>
            <a:r>
              <a:rPr lang="zh-CN" altLang="zh-CN" b="1" dirty="0">
                <a:solidFill>
                  <a:srgbClr val="FF0000"/>
                </a:solidFill>
              </a:rPr>
              <a:t>云计算时代的到来，更多的计算资源和存储资源集中在云端，给能耗的高效管理带来更大的</a:t>
            </a:r>
            <a:r>
              <a:rPr lang="zh-CN" altLang="zh-CN" b="1" dirty="0" smtClean="0">
                <a:solidFill>
                  <a:srgbClr val="FF0000"/>
                </a:solidFill>
              </a:rPr>
              <a:t>挑战</a:t>
            </a:r>
            <a:r>
              <a:rPr lang="zh-CN" altLang="zh-CN" dirty="0" smtClean="0">
                <a:solidFill>
                  <a:srgbClr val="FF0000"/>
                </a:solidFill>
              </a:rPr>
              <a:t>。</a:t>
            </a:r>
            <a:endParaRPr lang="en-US" altLang="zh-CN" dirty="0" smtClean="0">
              <a:solidFill>
                <a:srgbClr val="FF0000"/>
              </a:solidFill>
            </a:endParaRPr>
          </a:p>
          <a:p>
            <a:r>
              <a:rPr lang="zh-CN" altLang="zh-CN" dirty="0">
                <a:latin typeface="+mn-ea"/>
              </a:rPr>
              <a:t>据统计</a:t>
            </a:r>
            <a:r>
              <a:rPr lang="zh-CN" altLang="zh-CN" dirty="0" smtClean="0">
                <a:latin typeface="+mn-ea"/>
              </a:rPr>
              <a:t>，</a:t>
            </a:r>
            <a:r>
              <a:rPr lang="en-US" altLang="zh-CN" dirty="0" smtClean="0">
                <a:latin typeface="+mn-ea"/>
              </a:rPr>
              <a:t>2010</a:t>
            </a:r>
            <a:r>
              <a:rPr lang="zh-CN" altLang="zh-CN" dirty="0">
                <a:latin typeface="+mn-ea"/>
              </a:rPr>
              <a:t>年全球数据中心的能耗占据到所有能耗的</a:t>
            </a:r>
            <a:r>
              <a:rPr lang="en-US" altLang="zh-CN" dirty="0">
                <a:latin typeface="+mn-ea"/>
              </a:rPr>
              <a:t>1.1%-1.5%</a:t>
            </a:r>
            <a:r>
              <a:rPr lang="zh-CN" altLang="zh-CN" dirty="0">
                <a:latin typeface="+mn-ea"/>
              </a:rPr>
              <a:t>，而美国的数据中心能耗占据到全美总能耗的</a:t>
            </a:r>
            <a:r>
              <a:rPr lang="en-US" altLang="zh-CN" dirty="0">
                <a:solidFill>
                  <a:srgbClr val="FF0000"/>
                </a:solidFill>
                <a:latin typeface="+mn-ea"/>
              </a:rPr>
              <a:t>1.7%-2.2</a:t>
            </a:r>
            <a:r>
              <a:rPr lang="en-US" altLang="zh-CN" dirty="0" smtClean="0">
                <a:solidFill>
                  <a:srgbClr val="FF0000"/>
                </a:solidFill>
                <a:latin typeface="+mn-ea"/>
              </a:rPr>
              <a:t>%</a:t>
            </a:r>
            <a:r>
              <a:rPr lang="zh-CN" altLang="zh-CN" dirty="0" smtClean="0">
                <a:latin typeface="+mn-ea"/>
              </a:rPr>
              <a:t>。</a:t>
            </a:r>
            <a:r>
              <a:rPr lang="zh-CN" altLang="zh-CN" dirty="0">
                <a:latin typeface="+mn-ea"/>
              </a:rPr>
              <a:t>此外，</a:t>
            </a:r>
            <a:r>
              <a:rPr lang="en-US" altLang="zh-CN" dirty="0">
                <a:latin typeface="+mn-ea"/>
              </a:rPr>
              <a:t>2011</a:t>
            </a:r>
            <a:r>
              <a:rPr lang="zh-CN" altLang="zh-CN" dirty="0">
                <a:latin typeface="+mn-ea"/>
              </a:rPr>
              <a:t>年美国数据中心消耗的电能大约为</a:t>
            </a:r>
            <a:r>
              <a:rPr lang="en-US" altLang="zh-CN" dirty="0">
                <a:latin typeface="+mn-ea"/>
              </a:rPr>
              <a:t>2006</a:t>
            </a:r>
            <a:r>
              <a:rPr lang="zh-CN" altLang="zh-CN" dirty="0">
                <a:latin typeface="+mn-ea"/>
              </a:rPr>
              <a:t>年的</a:t>
            </a:r>
            <a:r>
              <a:rPr lang="en-US" altLang="zh-CN" dirty="0">
                <a:latin typeface="+mn-ea"/>
              </a:rPr>
              <a:t>2</a:t>
            </a:r>
            <a:r>
              <a:rPr lang="zh-CN" altLang="zh-CN" dirty="0">
                <a:latin typeface="+mn-ea"/>
              </a:rPr>
              <a:t>倍，约为</a:t>
            </a:r>
            <a:r>
              <a:rPr lang="en-US" altLang="zh-CN" b="1" dirty="0">
                <a:solidFill>
                  <a:srgbClr val="FF0000"/>
                </a:solidFill>
                <a:latin typeface="+mn-ea"/>
              </a:rPr>
              <a:t>1000</a:t>
            </a:r>
            <a:r>
              <a:rPr lang="zh-CN" altLang="zh-CN" dirty="0">
                <a:latin typeface="+mn-ea"/>
              </a:rPr>
              <a:t>亿千瓦时的电能，电费成本约为</a:t>
            </a:r>
            <a:r>
              <a:rPr lang="en-US" altLang="zh-CN" dirty="0">
                <a:solidFill>
                  <a:srgbClr val="FF0000"/>
                </a:solidFill>
                <a:latin typeface="+mn-ea"/>
              </a:rPr>
              <a:t>90</a:t>
            </a:r>
            <a:r>
              <a:rPr lang="zh-CN" altLang="zh-CN" dirty="0">
                <a:latin typeface="+mn-ea"/>
              </a:rPr>
              <a:t>亿美元，并且数据中心对电能的需求仍以每年</a:t>
            </a:r>
            <a:r>
              <a:rPr lang="en-US" altLang="zh-CN" dirty="0">
                <a:latin typeface="+mn-ea"/>
              </a:rPr>
              <a:t>12%</a:t>
            </a:r>
            <a:r>
              <a:rPr lang="zh-CN" altLang="zh-CN" dirty="0">
                <a:latin typeface="+mn-ea"/>
              </a:rPr>
              <a:t>的速度</a:t>
            </a:r>
            <a:r>
              <a:rPr lang="zh-CN" altLang="zh-CN" dirty="0" smtClean="0">
                <a:latin typeface="+mn-ea"/>
              </a:rPr>
              <a:t>增长</a:t>
            </a:r>
            <a:r>
              <a:rPr lang="zh-CN" altLang="zh-CN" dirty="0">
                <a:latin typeface="+mn-ea"/>
              </a:rPr>
              <a:t>如按照这种增长速度，到</a:t>
            </a:r>
            <a:r>
              <a:rPr lang="en-US" altLang="zh-CN" dirty="0">
                <a:latin typeface="+mn-ea"/>
              </a:rPr>
              <a:t>2015</a:t>
            </a:r>
            <a:r>
              <a:rPr lang="zh-CN" altLang="zh-CN" dirty="0">
                <a:latin typeface="+mn-ea"/>
              </a:rPr>
              <a:t>年，数据中心会消耗</a:t>
            </a:r>
            <a:r>
              <a:rPr lang="en-US" altLang="zh-CN" b="1" dirty="0">
                <a:solidFill>
                  <a:srgbClr val="FF0000"/>
                </a:solidFill>
                <a:latin typeface="+mn-ea"/>
              </a:rPr>
              <a:t>2000</a:t>
            </a:r>
            <a:r>
              <a:rPr lang="zh-CN" altLang="zh-CN" dirty="0">
                <a:latin typeface="+mn-ea"/>
              </a:rPr>
              <a:t>亿千瓦时的电能，每年花费约</a:t>
            </a:r>
            <a:r>
              <a:rPr lang="en-US" altLang="zh-CN" b="1" dirty="0">
                <a:solidFill>
                  <a:srgbClr val="FF0000"/>
                </a:solidFill>
                <a:latin typeface="+mn-ea"/>
              </a:rPr>
              <a:t>150</a:t>
            </a:r>
            <a:r>
              <a:rPr lang="zh-CN" altLang="zh-CN" dirty="0">
                <a:latin typeface="+mn-ea"/>
              </a:rPr>
              <a:t>亿美元</a:t>
            </a:r>
            <a:r>
              <a:rPr lang="zh-CN" altLang="en-US" dirty="0" smtClean="0">
                <a:latin typeface="+mn-ea"/>
              </a:rPr>
              <a:t>。</a:t>
            </a:r>
            <a:endParaRPr lang="en-US" altLang="zh-CN" dirty="0" smtClean="0">
              <a:latin typeface="+mn-ea"/>
            </a:endParaRPr>
          </a:p>
          <a:p>
            <a:r>
              <a:rPr lang="zh-CN" altLang="zh-CN" dirty="0"/>
              <a:t>据预计，数据中心</a:t>
            </a:r>
            <a:r>
              <a:rPr lang="en-US" altLang="zh-CN" dirty="0"/>
              <a:t>2020</a:t>
            </a:r>
            <a:r>
              <a:rPr lang="zh-CN" altLang="zh-CN" dirty="0"/>
              <a:t>年将成为世界上最大的能源消耗行业，此外，数据中心在消耗电能的同时，会排放出大量的二氧化碳，加重了</a:t>
            </a:r>
            <a:r>
              <a:rPr lang="zh-CN" altLang="zh-CN" dirty="0" smtClean="0"/>
              <a:t>温室效应</a:t>
            </a:r>
            <a:r>
              <a:rPr lang="zh-CN" altLang="en-US" dirty="0" smtClean="0"/>
              <a:t>。</a:t>
            </a:r>
            <a:endParaRPr lang="en-US" altLang="zh-CN" dirty="0">
              <a:latin typeface="+mn-ea"/>
            </a:endParaRPr>
          </a:p>
          <a:p>
            <a:pPr marL="0" indent="0">
              <a:buNone/>
            </a:pPr>
            <a:endParaRPr lang="en-US" altLang="zh-CN" dirty="0" smtClean="0">
              <a:latin typeface="+mn-ea"/>
            </a:endParaRPr>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
        <p:nvSpPr>
          <p:cNvPr id="8" name="标题 1"/>
          <p:cNvSpPr txBox="1">
            <a:spLocks/>
          </p:cNvSpPr>
          <p:nvPr/>
        </p:nvSpPr>
        <p:spPr>
          <a:xfrm>
            <a:off x="1691680" y="51002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选题背景</a:t>
            </a:r>
            <a:r>
              <a:rPr lang="en-US" altLang="zh-CN" dirty="0" smtClean="0">
                <a:solidFill>
                  <a:srgbClr val="00B0F0"/>
                </a:solidFill>
              </a:rPr>
              <a:t>——</a:t>
            </a:r>
            <a:r>
              <a:rPr lang="zh-CN" altLang="en-US" dirty="0" smtClean="0">
                <a:solidFill>
                  <a:srgbClr val="00B0F0"/>
                </a:solidFill>
              </a:rPr>
              <a:t>数据中心能耗问题</a:t>
            </a:r>
            <a:endParaRPr lang="zh-CN" altLang="en-US" dirty="0">
              <a:solidFill>
                <a:srgbClr val="00B0F0"/>
              </a:solidFill>
            </a:endParaRPr>
          </a:p>
        </p:txBody>
      </p:sp>
    </p:spTree>
    <p:extLst>
      <p:ext uri="{BB962C8B-B14F-4D97-AF65-F5344CB8AC3E}">
        <p14:creationId xmlns:p14="http://schemas.microsoft.com/office/powerpoint/2010/main" val="121168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360" y="2852936"/>
            <a:ext cx="8435280" cy="2160240"/>
          </a:xfrm>
        </p:spPr>
        <p:txBody>
          <a:bodyPr>
            <a:normAutofit/>
          </a:bodyPr>
          <a:lstStyle/>
          <a:p>
            <a:pPr marL="0" indent="0">
              <a:buNone/>
            </a:pPr>
            <a:endParaRPr lang="en-US" altLang="zh-CN" dirty="0" smtClean="0">
              <a:latin typeface="+mn-ea"/>
            </a:endParaRPr>
          </a:p>
          <a:p>
            <a:r>
              <a:rPr lang="zh-CN" altLang="en-US" dirty="0" smtClean="0"/>
              <a:t>本论文</a:t>
            </a:r>
            <a:r>
              <a:rPr lang="zh-CN" altLang="en-US" smtClean="0"/>
              <a:t>针对中标软件有限公司</a:t>
            </a:r>
            <a:r>
              <a:rPr lang="zh-CN" altLang="en-US" dirty="0" smtClean="0"/>
              <a:t>对</a:t>
            </a:r>
            <a:r>
              <a:rPr lang="en-US" altLang="zh-CN" dirty="0" smtClean="0"/>
              <a:t>IAAS</a:t>
            </a:r>
            <a:r>
              <a:rPr lang="zh-CN" altLang="en-US" dirty="0" smtClean="0"/>
              <a:t>数据中心节能的切实需求，对如何从软件层面上降低数据中心电能消耗问题进行相应的研究。</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
        <p:nvSpPr>
          <p:cNvPr id="8" name="标题 1"/>
          <p:cNvSpPr txBox="1">
            <a:spLocks/>
          </p:cNvSpPr>
          <p:nvPr/>
        </p:nvSpPr>
        <p:spPr>
          <a:xfrm>
            <a:off x="1175657" y="159279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选题背景</a:t>
            </a:r>
            <a:r>
              <a:rPr lang="en-US" altLang="zh-CN" dirty="0" smtClean="0">
                <a:solidFill>
                  <a:srgbClr val="00B0F0"/>
                </a:solidFill>
              </a:rPr>
              <a:t>——</a:t>
            </a:r>
            <a:r>
              <a:rPr lang="zh-CN" altLang="en-US" dirty="0" smtClean="0">
                <a:solidFill>
                  <a:srgbClr val="00B0F0"/>
                </a:solidFill>
              </a:rPr>
              <a:t>数据中心能耗问题</a:t>
            </a:r>
            <a:endParaRPr lang="zh-CN" altLang="en-US" dirty="0">
              <a:solidFill>
                <a:srgbClr val="00B0F0"/>
              </a:solidFill>
            </a:endParaRPr>
          </a:p>
        </p:txBody>
      </p:sp>
    </p:spTree>
    <p:extLst>
      <p:ext uri="{BB962C8B-B14F-4D97-AF65-F5344CB8AC3E}">
        <p14:creationId xmlns:p14="http://schemas.microsoft.com/office/powerpoint/2010/main" val="126995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20888"/>
            <a:ext cx="8435280" cy="2376265"/>
          </a:xfrm>
        </p:spPr>
        <p:txBody>
          <a:bodyPr>
            <a:normAutofit fontScale="92500" lnSpcReduction="10000"/>
          </a:bodyPr>
          <a:lstStyle/>
          <a:p>
            <a:pPr>
              <a:lnSpc>
                <a:spcPct val="200000"/>
              </a:lnSpc>
              <a:buFont typeface="Wingdings" pitchFamily="2" charset="2"/>
              <a:buChar char="n"/>
            </a:pPr>
            <a:r>
              <a:rPr lang="zh-CN" altLang="zh-CN" b="1" dirty="0" smtClean="0">
                <a:latin typeface="黑体" pitchFamily="49" charset="-122"/>
                <a:ea typeface="黑体" pitchFamily="49" charset="-122"/>
              </a:rPr>
              <a:t>给</a:t>
            </a:r>
            <a:r>
              <a:rPr lang="zh-CN" altLang="zh-CN" b="1" dirty="0">
                <a:latin typeface="黑体" pitchFamily="49" charset="-122"/>
                <a:ea typeface="黑体" pitchFamily="49" charset="-122"/>
              </a:rPr>
              <a:t>出</a:t>
            </a:r>
            <a:r>
              <a:rPr lang="en-US" altLang="zh-CN" b="1" dirty="0">
                <a:latin typeface="黑体" pitchFamily="49" charset="-122"/>
                <a:ea typeface="黑体" pitchFamily="49" charset="-122"/>
              </a:rPr>
              <a:t>IAAS</a:t>
            </a:r>
            <a:r>
              <a:rPr lang="zh-CN" altLang="zh-CN" b="1" dirty="0">
                <a:latin typeface="黑体" pitchFamily="49" charset="-122"/>
                <a:ea typeface="黑体" pitchFamily="49" charset="-122"/>
              </a:rPr>
              <a:t>数据中心节能整合</a:t>
            </a:r>
            <a:r>
              <a:rPr lang="zh-CN" altLang="zh-CN" b="1" dirty="0" smtClean="0">
                <a:latin typeface="黑体" pitchFamily="49" charset="-122"/>
                <a:ea typeface="黑体" pitchFamily="49" charset="-122"/>
              </a:rPr>
              <a:t>策略</a:t>
            </a:r>
            <a:endParaRPr lang="en-US" altLang="zh-CN" b="1" dirty="0" smtClean="0">
              <a:latin typeface="黑体" pitchFamily="49" charset="-122"/>
              <a:ea typeface="黑体" pitchFamily="49" charset="-122"/>
            </a:endParaRPr>
          </a:p>
          <a:p>
            <a:pPr>
              <a:lnSpc>
                <a:spcPct val="200000"/>
              </a:lnSpc>
              <a:buFont typeface="Wingdings" pitchFamily="2" charset="2"/>
              <a:buChar char="n"/>
            </a:pPr>
            <a:endParaRPr lang="zh-CN" altLang="zh-CN" dirty="0">
              <a:latin typeface="黑体" pitchFamily="49" charset="-122"/>
              <a:ea typeface="黑体" pitchFamily="49" charset="-122"/>
            </a:endParaRPr>
          </a:p>
          <a:p>
            <a:pPr>
              <a:lnSpc>
                <a:spcPct val="200000"/>
              </a:lnSpc>
              <a:buFont typeface="Wingdings" pitchFamily="2" charset="2"/>
              <a:buChar char="n"/>
            </a:pPr>
            <a:r>
              <a:rPr lang="zh-CN" altLang="zh-CN" b="1" dirty="0" smtClean="0">
                <a:latin typeface="黑体" pitchFamily="49" charset="-122"/>
                <a:ea typeface="黑体" pitchFamily="49" charset="-122"/>
              </a:rPr>
              <a:t>设计</a:t>
            </a:r>
            <a:r>
              <a:rPr lang="zh-CN" altLang="zh-CN" b="1" dirty="0">
                <a:latin typeface="黑体" pitchFamily="49" charset="-122"/>
                <a:ea typeface="黑体" pitchFamily="49" charset="-122"/>
              </a:rPr>
              <a:t>并实现能够模拟仿真</a:t>
            </a:r>
            <a:r>
              <a:rPr lang="en-US" altLang="zh-CN" b="1" dirty="0">
                <a:latin typeface="黑体" pitchFamily="49" charset="-122"/>
                <a:ea typeface="黑体" pitchFamily="49" charset="-122"/>
              </a:rPr>
              <a:t>IAAS</a:t>
            </a:r>
            <a:r>
              <a:rPr lang="zh-CN" altLang="zh-CN" b="1" dirty="0">
                <a:latin typeface="黑体" pitchFamily="49" charset="-122"/>
                <a:ea typeface="黑体" pitchFamily="49" charset="-122"/>
              </a:rPr>
              <a:t>云计算环境的</a:t>
            </a:r>
            <a:r>
              <a:rPr lang="zh-CN" altLang="zh-CN" b="1" dirty="0" smtClean="0">
                <a:latin typeface="黑体" pitchFamily="49" charset="-122"/>
                <a:ea typeface="黑体" pitchFamily="49" charset="-122"/>
              </a:rPr>
              <a:t>软件工具</a:t>
            </a:r>
            <a:endParaRPr lang="zh-CN" altLang="zh-CN" dirty="0">
              <a:latin typeface="黑体" pitchFamily="49" charset="-122"/>
              <a:ea typeface="黑体" pitchFamily="49"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915816" y="1268760"/>
            <a:ext cx="2736304" cy="50405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4800" dirty="0" smtClean="0">
                <a:solidFill>
                  <a:srgbClr val="00B0F0"/>
                </a:solidFill>
              </a:rPr>
              <a:t>研究目标</a:t>
            </a:r>
            <a:endParaRPr lang="zh-CN" altLang="en-US" sz="4800"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579" y="1264985"/>
            <a:ext cx="8435280" cy="4752528"/>
          </a:xfrm>
        </p:spPr>
        <p:txBody>
          <a:bodyPr>
            <a:normAutofit fontScale="92500" lnSpcReduction="10000"/>
          </a:bodyPr>
          <a:lstStyle/>
          <a:p>
            <a:r>
              <a:rPr lang="zh-CN" altLang="zh-CN" b="1" dirty="0"/>
              <a:t>（</a:t>
            </a:r>
            <a:r>
              <a:rPr lang="en-US" altLang="zh-CN" b="1" dirty="0"/>
              <a:t>1</a:t>
            </a:r>
            <a:r>
              <a:rPr lang="zh-CN" altLang="zh-CN" b="1" dirty="0"/>
              <a:t>）、基于虚拟机迁移的节能整合</a:t>
            </a:r>
            <a:r>
              <a:rPr lang="zh-CN" altLang="zh-CN" b="1" dirty="0" smtClean="0"/>
              <a:t>策略</a:t>
            </a:r>
            <a:r>
              <a:rPr lang="en-US" altLang="zh-CN" b="1" dirty="0" smtClean="0"/>
              <a:t>——</a:t>
            </a:r>
            <a:r>
              <a:rPr lang="zh-CN" altLang="zh-CN" dirty="0" smtClean="0"/>
              <a:t>基于</a:t>
            </a:r>
            <a:r>
              <a:rPr lang="zh-CN" altLang="zh-CN" dirty="0"/>
              <a:t>虚拟机迁移的节能整合策略方法的核心是通过将虚拟机部署到尽可能少的物理主机上，然后将空闲的物理主机关停或者切换到低功耗状态，从而达到减少数据中心的电能消耗和降低云计算服务提供商运营成本的目的。</a:t>
            </a:r>
          </a:p>
          <a:p>
            <a:r>
              <a:rPr lang="zh-CN" altLang="zh-CN" b="1" dirty="0"/>
              <a:t>（</a:t>
            </a:r>
            <a:r>
              <a:rPr lang="en-US" altLang="zh-CN" b="1" dirty="0"/>
              <a:t>2</a:t>
            </a:r>
            <a:r>
              <a:rPr lang="zh-CN" altLang="zh-CN" b="1" dirty="0"/>
              <a:t>）、云计算</a:t>
            </a:r>
            <a:r>
              <a:rPr lang="zh-CN" altLang="zh-CN" b="1" dirty="0" smtClean="0"/>
              <a:t>仿真</a:t>
            </a:r>
            <a:r>
              <a:rPr lang="zh-CN" altLang="en-US" b="1" dirty="0" smtClean="0"/>
              <a:t>模拟</a:t>
            </a:r>
            <a:r>
              <a:rPr lang="zh-CN" altLang="zh-CN" b="1" dirty="0" smtClean="0"/>
              <a:t>环境</a:t>
            </a:r>
            <a:r>
              <a:rPr lang="zh-CN" altLang="zh-CN" b="1" dirty="0"/>
              <a:t>研究与</a:t>
            </a:r>
            <a:r>
              <a:rPr lang="zh-CN" altLang="zh-CN" b="1" dirty="0" smtClean="0"/>
              <a:t>实现</a:t>
            </a:r>
            <a:r>
              <a:rPr lang="en-US" altLang="zh-CN" b="1" dirty="0" smtClean="0"/>
              <a:t>——</a:t>
            </a:r>
            <a:r>
              <a:rPr lang="zh-CN" altLang="zh-CN" dirty="0" smtClean="0"/>
              <a:t>对于</a:t>
            </a:r>
            <a:r>
              <a:rPr lang="zh-CN" altLang="zh-CN" dirty="0"/>
              <a:t>研究内容（</a:t>
            </a:r>
            <a:r>
              <a:rPr lang="en-US" altLang="zh-CN" dirty="0"/>
              <a:t>1</a:t>
            </a:r>
            <a:r>
              <a:rPr lang="zh-CN" altLang="zh-CN" dirty="0"/>
              <a:t>）中所提出的节能整合策略，需要对其有效性和节能效果进行验证，由于利用真实的云计算</a:t>
            </a:r>
            <a:r>
              <a:rPr lang="en-US" altLang="zh-CN" dirty="0"/>
              <a:t>IAAS</a:t>
            </a:r>
            <a:r>
              <a:rPr lang="zh-CN" altLang="zh-CN" dirty="0"/>
              <a:t>环境来验证算法策略代价很高，云计算运营商也不会轻易允许利用其生产环境来进行算法策略的验证。所以，本论为研究云计算的仿真环境，利用该模拟仿真软件，可以模拟</a:t>
            </a:r>
            <a:r>
              <a:rPr lang="en-US" altLang="zh-CN" dirty="0"/>
              <a:t>IAAS</a:t>
            </a:r>
            <a:r>
              <a:rPr lang="zh-CN" altLang="zh-CN" dirty="0"/>
              <a:t>云计算数据中心，并将研究内容（</a:t>
            </a:r>
            <a:r>
              <a:rPr lang="en-US" altLang="zh-CN" dirty="0"/>
              <a:t>1</a:t>
            </a:r>
            <a:r>
              <a:rPr lang="zh-CN" altLang="zh-CN" dirty="0"/>
              <a:t>）中的算法策略在其上进行模拟仿真，从而验证算法策略的有效性和节能效果。</a:t>
            </a:r>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1691680" y="510028"/>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研究内容</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813475508"/>
              </p:ext>
            </p:extLst>
          </p:nvPr>
        </p:nvGraphicFramePr>
        <p:xfrm>
          <a:off x="354012" y="2492896"/>
          <a:ext cx="8435976" cy="2225040"/>
        </p:xfrm>
        <a:graphic>
          <a:graphicData uri="http://schemas.openxmlformats.org/drawingml/2006/table">
            <a:tbl>
              <a:tblPr firstRow="1" bandRow="1">
                <a:tableStyleId>{5C22544A-7EE6-4342-B048-85BDC9FD1C3A}</a:tableStyleId>
              </a:tblPr>
              <a:tblGrid>
                <a:gridCol w="6396707"/>
                <a:gridCol w="2039269"/>
              </a:tblGrid>
              <a:tr h="370840">
                <a:tc>
                  <a:txBody>
                    <a:bodyPr/>
                    <a:lstStyle/>
                    <a:p>
                      <a:r>
                        <a:rPr lang="zh-CN" altLang="en-US" b="0" dirty="0" smtClean="0">
                          <a:latin typeface="黑体" pitchFamily="49" charset="-122"/>
                          <a:ea typeface="黑体" pitchFamily="49" charset="-122"/>
                        </a:rPr>
                        <a:t>成果</a:t>
                      </a:r>
                      <a:endParaRPr lang="zh-CN" altLang="en-US" b="0" dirty="0">
                        <a:latin typeface="黑体" pitchFamily="49" charset="-122"/>
                        <a:ea typeface="黑体" pitchFamily="49" charset="-122"/>
                      </a:endParaRPr>
                    </a:p>
                  </a:txBody>
                  <a:tcPr/>
                </a:tc>
                <a:tc>
                  <a:txBody>
                    <a:bodyPr/>
                    <a:lstStyle/>
                    <a:p>
                      <a:r>
                        <a:rPr lang="zh-CN" altLang="en-US" b="0" dirty="0" smtClean="0">
                          <a:latin typeface="黑体" pitchFamily="49" charset="-122"/>
                          <a:ea typeface="黑体" pitchFamily="49" charset="-122"/>
                        </a:rPr>
                        <a:t>数量</a:t>
                      </a:r>
                      <a:endParaRPr lang="zh-CN" altLang="en-US" b="0" dirty="0">
                        <a:latin typeface="黑体" pitchFamily="49" charset="-122"/>
                        <a:ea typeface="黑体" pitchFamily="49" charset="-122"/>
                      </a:endParaRPr>
                    </a:p>
                  </a:txBody>
                  <a:tcPr/>
                </a:tc>
              </a:tr>
              <a:tr h="370840">
                <a:tc>
                  <a:txBody>
                    <a:bodyPr/>
                    <a:lstStyle/>
                    <a:p>
                      <a:r>
                        <a:rPr kumimoji="0" lang="en-US" altLang="zh-CN" sz="1800" b="0" kern="1200" dirty="0" smtClean="0">
                          <a:solidFill>
                            <a:schemeClr val="dk1"/>
                          </a:solidFill>
                          <a:effectLst/>
                          <a:latin typeface="黑体" pitchFamily="49" charset="-122"/>
                          <a:ea typeface="黑体" pitchFamily="49" charset="-122"/>
                          <a:cs typeface="+mn-cs"/>
                        </a:rPr>
                        <a:t>IAAS</a:t>
                      </a:r>
                      <a:r>
                        <a:rPr kumimoji="0" lang="zh-CN" altLang="zh-CN" sz="1800" b="0" kern="1200" dirty="0" smtClean="0">
                          <a:solidFill>
                            <a:schemeClr val="dk1"/>
                          </a:solidFill>
                          <a:effectLst/>
                          <a:latin typeface="黑体" pitchFamily="49" charset="-122"/>
                          <a:ea typeface="黑体" pitchFamily="49" charset="-122"/>
                          <a:cs typeface="+mn-cs"/>
                        </a:rPr>
                        <a:t>平台中虚拟机节能整合策略，包括其理论，伪代码</a:t>
                      </a:r>
                      <a:endParaRPr lang="zh-CN" altLang="en-US" b="0" dirty="0">
                        <a:latin typeface="黑体" pitchFamily="49" charset="-122"/>
                        <a:ea typeface="黑体" pitchFamily="49" charset="-122"/>
                      </a:endParaRPr>
                    </a:p>
                  </a:txBody>
                  <a:tcPr/>
                </a:tc>
                <a:tc>
                  <a:txBody>
                    <a:bodyPr/>
                    <a:lstStyle/>
                    <a:p>
                      <a:r>
                        <a:rPr lang="en-US" altLang="zh-CN" b="0" dirty="0" smtClean="0">
                          <a:latin typeface="黑体" pitchFamily="49" charset="-122"/>
                          <a:ea typeface="黑体" pitchFamily="49" charset="-122"/>
                        </a:rPr>
                        <a:t>1</a:t>
                      </a:r>
                      <a:r>
                        <a:rPr lang="zh-CN" altLang="en-US" b="0" dirty="0" smtClean="0">
                          <a:latin typeface="黑体" pitchFamily="49" charset="-122"/>
                          <a:ea typeface="黑体" pitchFamily="49" charset="-122"/>
                        </a:rPr>
                        <a:t>份</a:t>
                      </a:r>
                      <a:endParaRPr lang="zh-CN" altLang="en-US" b="0" dirty="0">
                        <a:latin typeface="黑体" pitchFamily="49" charset="-122"/>
                        <a:ea typeface="黑体" pitchFamily="49" charset="-122"/>
                      </a:endParaRPr>
                    </a:p>
                  </a:txBody>
                  <a:tcPr/>
                </a:tc>
              </a:tr>
              <a:tr h="370840">
                <a:tc>
                  <a:txBody>
                    <a:bodyPr/>
                    <a:lstStyle/>
                    <a:p>
                      <a:r>
                        <a:rPr kumimoji="0" lang="en-US" altLang="zh-CN" sz="1800" b="0" kern="1200" dirty="0" smtClean="0">
                          <a:solidFill>
                            <a:schemeClr val="dk1"/>
                          </a:solidFill>
                          <a:effectLst/>
                          <a:latin typeface="黑体" pitchFamily="49" charset="-122"/>
                          <a:ea typeface="黑体" pitchFamily="49" charset="-122"/>
                          <a:cs typeface="+mn-cs"/>
                        </a:rPr>
                        <a:t>IAAS</a:t>
                      </a:r>
                      <a:r>
                        <a:rPr kumimoji="0" lang="zh-CN" altLang="zh-CN" sz="1800" b="0" kern="1200" dirty="0" smtClean="0">
                          <a:solidFill>
                            <a:schemeClr val="dk1"/>
                          </a:solidFill>
                          <a:effectLst/>
                          <a:latin typeface="黑体" pitchFamily="49" charset="-122"/>
                          <a:ea typeface="黑体" pitchFamily="49" charset="-122"/>
                          <a:cs typeface="+mn-cs"/>
                        </a:rPr>
                        <a:t>云计算环境的模拟仿真工具软件</a:t>
                      </a:r>
                      <a:endParaRPr lang="zh-CN" altLang="en-US" b="0" dirty="0">
                        <a:latin typeface="黑体" pitchFamily="49" charset="-122"/>
                        <a:ea typeface="黑体" pitchFamily="49" charset="-122"/>
                      </a:endParaRPr>
                    </a:p>
                  </a:txBody>
                  <a:tcPr/>
                </a:tc>
                <a:tc>
                  <a:txBody>
                    <a:bodyPr/>
                    <a:lstStyle/>
                    <a:p>
                      <a:r>
                        <a:rPr lang="en-US" altLang="zh-CN" b="0" dirty="0" smtClean="0">
                          <a:latin typeface="黑体" pitchFamily="49" charset="-122"/>
                          <a:ea typeface="黑体" pitchFamily="49" charset="-122"/>
                        </a:rPr>
                        <a:t>1</a:t>
                      </a:r>
                      <a:r>
                        <a:rPr lang="zh-CN" altLang="en-US" b="0" dirty="0" smtClean="0">
                          <a:latin typeface="黑体" pitchFamily="49" charset="-122"/>
                          <a:ea typeface="黑体" pitchFamily="49" charset="-122"/>
                        </a:rPr>
                        <a:t>份</a:t>
                      </a:r>
                      <a:endParaRPr lang="zh-CN" altLang="en-US" b="0" dirty="0">
                        <a:latin typeface="黑体" pitchFamily="49" charset="-122"/>
                        <a:ea typeface="黑体" pitchFamily="49" charset="-122"/>
                      </a:endParaRPr>
                    </a:p>
                  </a:txBody>
                  <a:tcPr/>
                </a:tc>
              </a:tr>
              <a:tr h="370840">
                <a:tc>
                  <a:txBody>
                    <a:bodyPr/>
                    <a:lstStyle/>
                    <a:p>
                      <a:r>
                        <a:rPr lang="zh-CN" altLang="en-US" b="0" dirty="0" smtClean="0">
                          <a:latin typeface="黑体" pitchFamily="49" charset="-122"/>
                          <a:ea typeface="黑体" pitchFamily="49" charset="-122"/>
                        </a:rPr>
                        <a:t>小论文</a:t>
                      </a:r>
                      <a:endParaRPr lang="zh-CN" altLang="en-US" b="0" dirty="0">
                        <a:latin typeface="黑体" pitchFamily="49" charset="-122"/>
                        <a:ea typeface="黑体" pitchFamily="49" charset="-122"/>
                      </a:endParaRPr>
                    </a:p>
                  </a:txBody>
                  <a:tcPr/>
                </a:tc>
                <a:tc>
                  <a:txBody>
                    <a:bodyPr/>
                    <a:lstStyle/>
                    <a:p>
                      <a:r>
                        <a:rPr lang="en-US" altLang="zh-CN" b="0" dirty="0" smtClean="0">
                          <a:latin typeface="黑体" pitchFamily="49" charset="-122"/>
                          <a:ea typeface="黑体" pitchFamily="49" charset="-122"/>
                        </a:rPr>
                        <a:t>2</a:t>
                      </a:r>
                      <a:r>
                        <a:rPr lang="zh-CN" altLang="en-US" b="0" dirty="0" smtClean="0">
                          <a:latin typeface="黑体" pitchFamily="49" charset="-122"/>
                          <a:ea typeface="黑体" pitchFamily="49" charset="-122"/>
                        </a:rPr>
                        <a:t>篇</a:t>
                      </a:r>
                      <a:endParaRPr lang="zh-CN" altLang="en-US" b="0" dirty="0">
                        <a:latin typeface="黑体" pitchFamily="49" charset="-122"/>
                        <a:ea typeface="黑体" pitchFamily="49" charset="-122"/>
                      </a:endParaRPr>
                    </a:p>
                  </a:txBody>
                  <a:tcPr/>
                </a:tc>
              </a:tr>
              <a:tr h="370840">
                <a:tc>
                  <a:txBody>
                    <a:bodyPr/>
                    <a:lstStyle/>
                    <a:p>
                      <a:r>
                        <a:rPr lang="zh-CN" altLang="en-US" b="0" dirty="0" smtClean="0">
                          <a:latin typeface="黑体" pitchFamily="49" charset="-122"/>
                          <a:ea typeface="黑体" pitchFamily="49" charset="-122"/>
                        </a:rPr>
                        <a:t>专利</a:t>
                      </a:r>
                      <a:endParaRPr lang="en-US" altLang="zh-CN" b="0" dirty="0" smtClean="0">
                        <a:latin typeface="黑体" pitchFamily="49" charset="-122"/>
                        <a:ea typeface="黑体" pitchFamily="49" charset="-122"/>
                      </a:endParaRPr>
                    </a:p>
                  </a:txBody>
                  <a:tcPr/>
                </a:tc>
                <a:tc>
                  <a:txBody>
                    <a:bodyPr/>
                    <a:lstStyle/>
                    <a:p>
                      <a:r>
                        <a:rPr lang="en-US" altLang="zh-CN" b="0" dirty="0" smtClean="0">
                          <a:latin typeface="黑体" pitchFamily="49" charset="-122"/>
                          <a:ea typeface="黑体" pitchFamily="49" charset="-122"/>
                        </a:rPr>
                        <a:t>1</a:t>
                      </a:r>
                      <a:r>
                        <a:rPr lang="zh-CN" altLang="en-US" b="0" dirty="0" smtClean="0">
                          <a:latin typeface="黑体" pitchFamily="49" charset="-122"/>
                          <a:ea typeface="黑体" pitchFamily="49" charset="-122"/>
                        </a:rPr>
                        <a:t>份</a:t>
                      </a:r>
                      <a:endParaRPr lang="en-US" altLang="zh-CN" b="0" dirty="0" smtClean="0">
                        <a:latin typeface="黑体" pitchFamily="49" charset="-122"/>
                        <a:ea typeface="黑体" pitchFamily="49" charset="-122"/>
                      </a:endParaRPr>
                    </a:p>
                  </a:txBody>
                  <a:tcPr/>
                </a:tc>
              </a:tr>
              <a:tr h="370840">
                <a:tc>
                  <a:txBody>
                    <a:bodyPr/>
                    <a:lstStyle/>
                    <a:p>
                      <a:r>
                        <a:rPr lang="zh-CN" altLang="en-US" b="0" dirty="0" smtClean="0">
                          <a:latin typeface="黑体" pitchFamily="49" charset="-122"/>
                          <a:ea typeface="黑体" pitchFamily="49" charset="-122"/>
                        </a:rPr>
                        <a:t>软件著作权</a:t>
                      </a:r>
                      <a:endParaRPr lang="en-US" altLang="zh-CN" b="0" dirty="0" smtClean="0">
                        <a:latin typeface="黑体" pitchFamily="49" charset="-122"/>
                        <a:ea typeface="黑体" pitchFamily="49" charset="-122"/>
                      </a:endParaRPr>
                    </a:p>
                  </a:txBody>
                  <a:tcPr/>
                </a:tc>
                <a:tc>
                  <a:txBody>
                    <a:bodyPr/>
                    <a:lstStyle/>
                    <a:p>
                      <a:r>
                        <a:rPr lang="en-US" altLang="zh-CN" b="0" dirty="0" smtClean="0">
                          <a:latin typeface="黑体" pitchFamily="49" charset="-122"/>
                          <a:ea typeface="黑体" pitchFamily="49" charset="-122"/>
                        </a:rPr>
                        <a:t>1</a:t>
                      </a:r>
                      <a:r>
                        <a:rPr lang="zh-CN" altLang="en-US" b="0" dirty="0" smtClean="0">
                          <a:latin typeface="黑体" pitchFamily="49" charset="-122"/>
                          <a:ea typeface="黑体" pitchFamily="49" charset="-122"/>
                        </a:rPr>
                        <a:t>项</a:t>
                      </a:r>
                      <a:endParaRPr lang="en-US" altLang="zh-CN" b="0" dirty="0" smtClean="0">
                        <a:latin typeface="黑体" pitchFamily="49" charset="-122"/>
                        <a:ea typeface="黑体" pitchFamily="49" charset="-122"/>
                      </a:endParaRPr>
                    </a:p>
                  </a:txBody>
                  <a:tcPr/>
                </a:tc>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823270" y="1274777"/>
            <a:ext cx="3497459" cy="50405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4800" dirty="0" smtClean="0">
                <a:solidFill>
                  <a:srgbClr val="00B0F0"/>
                </a:solidFill>
              </a:rPr>
              <a:t>预期成果</a:t>
            </a:r>
            <a:endParaRPr lang="zh-CN" altLang="en-US" sz="4800"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82311"/>
              </p:ext>
            </p:extLst>
          </p:nvPr>
        </p:nvGraphicFramePr>
        <p:xfrm>
          <a:off x="251520" y="1014084"/>
          <a:ext cx="8568952" cy="5300795"/>
        </p:xfrm>
        <a:graphic>
          <a:graphicData uri="http://schemas.openxmlformats.org/drawingml/2006/table">
            <a:tbl>
              <a:tblPr firstRow="1" firstCol="1" bandRow="1">
                <a:tableStyleId>{5C22544A-7EE6-4342-B048-85BDC9FD1C3A}</a:tableStyleId>
              </a:tblPr>
              <a:tblGrid>
                <a:gridCol w="968662"/>
                <a:gridCol w="2756967"/>
                <a:gridCol w="4843323"/>
              </a:tblGrid>
              <a:tr h="200098">
                <a:tc>
                  <a:txBody>
                    <a:bodyPr/>
                    <a:lstStyle/>
                    <a:p>
                      <a:pPr algn="ctr">
                        <a:lnSpc>
                          <a:spcPct val="150000"/>
                        </a:lnSpc>
                        <a:spcAft>
                          <a:spcPts val="0"/>
                        </a:spcAft>
                      </a:pPr>
                      <a:r>
                        <a:rPr lang="zh-CN" sz="1800" kern="100" dirty="0">
                          <a:effectLst/>
                          <a:latin typeface="黑体" pitchFamily="49" charset="-122"/>
                          <a:ea typeface="黑体" pitchFamily="49" charset="-122"/>
                        </a:rPr>
                        <a:t>阶段</a:t>
                      </a:r>
                    </a:p>
                  </a:txBody>
                  <a:tcPr marL="46776" marR="46776" marT="0" marB="0"/>
                </a:tc>
                <a:tc>
                  <a:txBody>
                    <a:bodyPr/>
                    <a:lstStyle/>
                    <a:p>
                      <a:pPr algn="ctr">
                        <a:lnSpc>
                          <a:spcPct val="150000"/>
                        </a:lnSpc>
                        <a:spcAft>
                          <a:spcPts val="0"/>
                        </a:spcAft>
                      </a:pPr>
                      <a:r>
                        <a:rPr lang="zh-CN" sz="1800" kern="100">
                          <a:effectLst/>
                          <a:latin typeface="黑体" pitchFamily="49" charset="-122"/>
                          <a:ea typeface="黑体" pitchFamily="49" charset="-122"/>
                        </a:rPr>
                        <a:t>起始时间</a:t>
                      </a:r>
                    </a:p>
                  </a:txBody>
                  <a:tcPr marL="46776" marR="46776" marT="0" marB="0"/>
                </a:tc>
                <a:tc>
                  <a:txBody>
                    <a:bodyPr/>
                    <a:lstStyle/>
                    <a:p>
                      <a:pPr algn="ctr">
                        <a:lnSpc>
                          <a:spcPct val="150000"/>
                        </a:lnSpc>
                        <a:spcAft>
                          <a:spcPts val="0"/>
                        </a:spcAft>
                      </a:pPr>
                      <a:r>
                        <a:rPr lang="zh-CN" sz="1800" kern="100" dirty="0">
                          <a:effectLst/>
                          <a:latin typeface="黑体" pitchFamily="49" charset="-122"/>
                          <a:ea typeface="黑体" pitchFamily="49" charset="-122"/>
                        </a:rPr>
                        <a:t>工作内容</a:t>
                      </a:r>
                    </a:p>
                  </a:txBody>
                  <a:tcPr marL="46776" marR="46776" marT="0" marB="0"/>
                </a:tc>
              </a:tr>
              <a:tr h="374209">
                <a:tc rowSpan="7">
                  <a:txBody>
                    <a:bodyPr/>
                    <a:lstStyle/>
                    <a:p>
                      <a:pPr algn="just">
                        <a:lnSpc>
                          <a:spcPct val="150000"/>
                        </a:lnSpc>
                        <a:spcAft>
                          <a:spcPts val="0"/>
                        </a:spcAft>
                      </a:pPr>
                      <a:r>
                        <a:rPr lang="zh-CN" sz="1400" kern="100" dirty="0">
                          <a:effectLst/>
                          <a:latin typeface="+mn-ea"/>
                          <a:ea typeface="+mn-ea"/>
                        </a:rPr>
                        <a:t>阶段</a:t>
                      </a:r>
                      <a:r>
                        <a:rPr lang="en-US" sz="1400" kern="100" dirty="0">
                          <a:effectLst/>
                          <a:latin typeface="+mn-ea"/>
                          <a:ea typeface="+mn-ea"/>
                        </a:rPr>
                        <a:t>1</a:t>
                      </a:r>
                      <a:endParaRPr lang="zh-CN" sz="1400" kern="100" dirty="0">
                        <a:effectLst/>
                        <a:latin typeface="+mn-ea"/>
                        <a:ea typeface="+mn-ea"/>
                      </a:endParaRPr>
                    </a:p>
                  </a:txBody>
                  <a:tcPr marL="46776" marR="46776" marT="0" marB="0"/>
                </a:tc>
                <a:tc>
                  <a:txBody>
                    <a:bodyPr/>
                    <a:lstStyle/>
                    <a:p>
                      <a:pPr algn="just">
                        <a:lnSpc>
                          <a:spcPct val="150000"/>
                        </a:lnSpc>
                        <a:spcAft>
                          <a:spcPts val="0"/>
                        </a:spcAft>
                      </a:pPr>
                      <a:r>
                        <a:rPr lang="en-US" sz="1400" kern="100">
                          <a:effectLst/>
                          <a:latin typeface="+mn-ea"/>
                          <a:ea typeface="+mn-ea"/>
                        </a:rPr>
                        <a:t>2012</a:t>
                      </a:r>
                      <a:r>
                        <a:rPr lang="zh-CN" sz="1400" kern="100">
                          <a:effectLst/>
                          <a:latin typeface="+mn-ea"/>
                          <a:ea typeface="+mn-ea"/>
                        </a:rPr>
                        <a:t>年</a:t>
                      </a:r>
                      <a:r>
                        <a:rPr lang="en-US" sz="1400" kern="100">
                          <a:effectLst/>
                          <a:latin typeface="+mn-ea"/>
                          <a:ea typeface="+mn-ea"/>
                        </a:rPr>
                        <a:t>12</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研究分析影响云平台能耗的因素</a:t>
                      </a:r>
                    </a:p>
                  </a:txBody>
                  <a:tcPr marL="46776" marR="46776" marT="0" marB="0"/>
                </a:tc>
              </a:tr>
              <a:tr h="374209">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1</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研究</a:t>
                      </a:r>
                      <a:r>
                        <a:rPr lang="en-US" sz="1400" kern="100">
                          <a:effectLst/>
                          <a:latin typeface="+mn-ea"/>
                          <a:ea typeface="+mn-ea"/>
                        </a:rPr>
                        <a:t>IAAS</a:t>
                      </a:r>
                      <a:r>
                        <a:rPr lang="zh-CN" sz="1400" kern="100">
                          <a:effectLst/>
                          <a:latin typeface="+mn-ea"/>
                          <a:ea typeface="+mn-ea"/>
                        </a:rPr>
                        <a:t>云计算平台的应用场景特点</a:t>
                      </a:r>
                    </a:p>
                  </a:txBody>
                  <a:tcPr marL="46776" marR="46776" marT="0" marB="0"/>
                </a:tc>
              </a:tr>
              <a:tr h="374209">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2</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分析</a:t>
                      </a:r>
                      <a:r>
                        <a:rPr lang="en-US" sz="1400" kern="100">
                          <a:effectLst/>
                          <a:latin typeface="+mn-ea"/>
                          <a:ea typeface="+mn-ea"/>
                        </a:rPr>
                        <a:t>IAAS</a:t>
                      </a:r>
                      <a:r>
                        <a:rPr lang="zh-CN" sz="1400" kern="100">
                          <a:effectLst/>
                          <a:latin typeface="+mn-ea"/>
                          <a:ea typeface="+mn-ea"/>
                        </a:rPr>
                        <a:t>中能耗与性能的约束关系</a:t>
                      </a:r>
                    </a:p>
                  </a:txBody>
                  <a:tcPr marL="46776" marR="46776" marT="0" marB="0"/>
                </a:tc>
              </a:tr>
              <a:tr h="561314">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3</a:t>
                      </a:r>
                      <a:r>
                        <a:rPr lang="zh-CN" sz="1400" kern="100">
                          <a:effectLst/>
                          <a:latin typeface="+mn-ea"/>
                          <a:ea typeface="+mn-ea"/>
                        </a:rPr>
                        <a:t>月－－</a:t>
                      </a:r>
                      <a:r>
                        <a:rPr lang="en-US" sz="1400" kern="100">
                          <a:effectLst/>
                          <a:latin typeface="+mn-ea"/>
                          <a:ea typeface="+mn-ea"/>
                        </a:rPr>
                        <a:t>4</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根据前期的研究结果，提出</a:t>
                      </a:r>
                      <a:r>
                        <a:rPr lang="en-US" sz="1400" kern="100">
                          <a:effectLst/>
                          <a:latin typeface="+mn-ea"/>
                          <a:ea typeface="+mn-ea"/>
                        </a:rPr>
                        <a:t>IAAS</a:t>
                      </a:r>
                      <a:r>
                        <a:rPr lang="zh-CN" sz="1400" kern="100">
                          <a:effectLst/>
                          <a:latin typeface="+mn-ea"/>
                          <a:ea typeface="+mn-ea"/>
                        </a:rPr>
                        <a:t>平台中虚拟机节能整合策略</a:t>
                      </a:r>
                    </a:p>
                  </a:txBody>
                  <a:tcPr marL="46776" marR="46776" marT="0" marB="0"/>
                </a:tc>
              </a:tr>
              <a:tr h="207894">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5</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撰写小论文</a:t>
                      </a:r>
                    </a:p>
                  </a:txBody>
                  <a:tcPr marL="46776" marR="46776" marT="0" marB="0"/>
                </a:tc>
              </a:tr>
              <a:tr h="374209">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6</a:t>
                      </a:r>
                      <a:r>
                        <a:rPr lang="zh-CN" sz="1400" kern="100">
                          <a:effectLst/>
                          <a:latin typeface="+mn-ea"/>
                          <a:ea typeface="+mn-ea"/>
                        </a:rPr>
                        <a:t>月——</a:t>
                      </a:r>
                      <a:r>
                        <a:rPr lang="en-US" sz="1400" kern="100">
                          <a:effectLst/>
                          <a:latin typeface="+mn-ea"/>
                          <a:ea typeface="+mn-ea"/>
                        </a:rPr>
                        <a:t>7</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a:effectLst/>
                          <a:latin typeface="+mn-ea"/>
                          <a:ea typeface="+mn-ea"/>
                        </a:rPr>
                        <a:t>设计并实现</a:t>
                      </a:r>
                      <a:r>
                        <a:rPr lang="en-US" sz="1400" kern="100">
                          <a:effectLst/>
                          <a:latin typeface="+mn-ea"/>
                          <a:ea typeface="+mn-ea"/>
                        </a:rPr>
                        <a:t>IAAS</a:t>
                      </a:r>
                      <a:r>
                        <a:rPr lang="zh-CN" sz="1400" kern="100">
                          <a:effectLst/>
                          <a:latin typeface="+mn-ea"/>
                          <a:ea typeface="+mn-ea"/>
                        </a:rPr>
                        <a:t>云计算环境模拟仿真软件工具</a:t>
                      </a:r>
                    </a:p>
                  </a:txBody>
                  <a:tcPr marL="46776" marR="46776" marT="0" marB="0"/>
                </a:tc>
              </a:tr>
              <a:tr h="748418">
                <a:tc vMerge="1">
                  <a:txBody>
                    <a:bodyPr/>
                    <a:lstStyle/>
                    <a:p>
                      <a:endParaRPr lang="zh-CN" altLang="en-US"/>
                    </a:p>
                  </a:txBody>
                  <a:tcPr/>
                </a:tc>
                <a:tc>
                  <a:txBody>
                    <a:bodyPr/>
                    <a:lstStyle/>
                    <a:p>
                      <a:pPr algn="just">
                        <a:lnSpc>
                          <a:spcPct val="150000"/>
                        </a:lnSpc>
                        <a:spcAft>
                          <a:spcPts val="0"/>
                        </a:spcAft>
                      </a:pPr>
                      <a:r>
                        <a:rPr lang="en-US" sz="1400" kern="100">
                          <a:effectLst/>
                          <a:latin typeface="+mn-ea"/>
                          <a:ea typeface="+mn-ea"/>
                        </a:rPr>
                        <a:t>2013</a:t>
                      </a:r>
                      <a:r>
                        <a:rPr lang="zh-CN" sz="1400" kern="100">
                          <a:effectLst/>
                          <a:latin typeface="+mn-ea"/>
                          <a:ea typeface="+mn-ea"/>
                        </a:rPr>
                        <a:t>年</a:t>
                      </a:r>
                      <a:r>
                        <a:rPr lang="en-US" sz="1400" kern="100">
                          <a:effectLst/>
                          <a:latin typeface="+mn-ea"/>
                          <a:ea typeface="+mn-ea"/>
                        </a:rPr>
                        <a:t>8</a:t>
                      </a:r>
                      <a:r>
                        <a:rPr lang="zh-CN" sz="1400" kern="100">
                          <a:effectLst/>
                          <a:latin typeface="+mn-ea"/>
                          <a:ea typeface="+mn-ea"/>
                        </a:rPr>
                        <a:t>月</a:t>
                      </a:r>
                    </a:p>
                  </a:txBody>
                  <a:tcPr marL="46776" marR="46776" marT="0" marB="0"/>
                </a:tc>
                <a:tc>
                  <a:txBody>
                    <a:bodyPr/>
                    <a:lstStyle/>
                    <a:p>
                      <a:pPr algn="just">
                        <a:lnSpc>
                          <a:spcPct val="150000"/>
                        </a:lnSpc>
                        <a:spcAft>
                          <a:spcPts val="0"/>
                        </a:spcAft>
                      </a:pPr>
                      <a:r>
                        <a:rPr lang="zh-CN" sz="1400" kern="100" dirty="0">
                          <a:effectLst/>
                          <a:latin typeface="+mn-ea"/>
                          <a:ea typeface="+mn-ea"/>
                        </a:rPr>
                        <a:t>利用模拟仿真软件对已有的策略进行模拟仿真，并根据结果，修正前期提出的虚拟机节能整合策略</a:t>
                      </a:r>
                    </a:p>
                  </a:txBody>
                  <a:tcPr marL="46776" marR="46776" marT="0" marB="0"/>
                </a:tc>
              </a:tr>
              <a:tr h="1122627">
                <a:tc>
                  <a:txBody>
                    <a:bodyPr/>
                    <a:lstStyle/>
                    <a:p>
                      <a:pPr algn="just">
                        <a:lnSpc>
                          <a:spcPct val="150000"/>
                        </a:lnSpc>
                        <a:spcAft>
                          <a:spcPts val="0"/>
                        </a:spcAft>
                      </a:pPr>
                      <a:r>
                        <a:rPr lang="zh-CN" sz="1400" kern="100" dirty="0">
                          <a:effectLst/>
                          <a:latin typeface="+mn-ea"/>
                          <a:ea typeface="+mn-ea"/>
                        </a:rPr>
                        <a:t>阶段</a:t>
                      </a:r>
                      <a:r>
                        <a:rPr lang="en-US" sz="1400" kern="100" dirty="0">
                          <a:effectLst/>
                          <a:latin typeface="+mn-ea"/>
                          <a:ea typeface="+mn-ea"/>
                        </a:rPr>
                        <a:t>2</a:t>
                      </a:r>
                      <a:endParaRPr lang="zh-CN" sz="1400" kern="100" dirty="0">
                        <a:effectLst/>
                        <a:latin typeface="+mn-ea"/>
                        <a:ea typeface="+mn-ea"/>
                      </a:endParaRPr>
                    </a:p>
                  </a:txBody>
                  <a:tcPr marL="46776" marR="46776" marT="0" marB="0"/>
                </a:tc>
                <a:tc>
                  <a:txBody>
                    <a:bodyPr/>
                    <a:lstStyle/>
                    <a:p>
                      <a:pPr algn="just">
                        <a:lnSpc>
                          <a:spcPct val="150000"/>
                        </a:lnSpc>
                        <a:spcAft>
                          <a:spcPts val="0"/>
                        </a:spcAft>
                      </a:pPr>
                      <a:r>
                        <a:rPr lang="en-US" sz="1400" kern="100" dirty="0">
                          <a:solidFill>
                            <a:srgbClr val="FF0000"/>
                          </a:solidFill>
                          <a:effectLst/>
                          <a:latin typeface="+mn-ea"/>
                          <a:ea typeface="+mn-ea"/>
                        </a:rPr>
                        <a:t>2013</a:t>
                      </a:r>
                      <a:r>
                        <a:rPr lang="zh-CN" sz="1400" kern="100" dirty="0">
                          <a:solidFill>
                            <a:srgbClr val="FF0000"/>
                          </a:solidFill>
                          <a:effectLst/>
                          <a:latin typeface="+mn-ea"/>
                          <a:ea typeface="+mn-ea"/>
                        </a:rPr>
                        <a:t>年</a:t>
                      </a:r>
                      <a:r>
                        <a:rPr lang="en-US" sz="1400" kern="100" dirty="0">
                          <a:solidFill>
                            <a:srgbClr val="FF0000"/>
                          </a:solidFill>
                          <a:effectLst/>
                          <a:latin typeface="+mn-ea"/>
                          <a:ea typeface="+mn-ea"/>
                        </a:rPr>
                        <a:t>9</a:t>
                      </a:r>
                      <a:r>
                        <a:rPr lang="zh-CN" sz="1400" kern="100" dirty="0">
                          <a:solidFill>
                            <a:srgbClr val="FF0000"/>
                          </a:solidFill>
                          <a:effectLst/>
                          <a:latin typeface="+mn-ea"/>
                          <a:ea typeface="+mn-ea"/>
                        </a:rPr>
                        <a:t>月——</a:t>
                      </a:r>
                      <a:r>
                        <a:rPr lang="en-US" sz="1400" kern="100" dirty="0">
                          <a:solidFill>
                            <a:srgbClr val="FF0000"/>
                          </a:solidFill>
                          <a:effectLst/>
                          <a:latin typeface="+mn-ea"/>
                          <a:ea typeface="+mn-ea"/>
                        </a:rPr>
                        <a:t>10</a:t>
                      </a:r>
                      <a:r>
                        <a:rPr lang="zh-CN" sz="1400" kern="100" dirty="0">
                          <a:solidFill>
                            <a:srgbClr val="FF0000"/>
                          </a:solidFill>
                          <a:effectLst/>
                          <a:latin typeface="+mn-ea"/>
                          <a:ea typeface="+mn-ea"/>
                        </a:rPr>
                        <a:t>月</a:t>
                      </a:r>
                    </a:p>
                  </a:txBody>
                  <a:tcPr marL="46776" marR="46776" marT="0" marB="0"/>
                </a:tc>
                <a:tc>
                  <a:txBody>
                    <a:bodyPr/>
                    <a:lstStyle/>
                    <a:p>
                      <a:pPr algn="just">
                        <a:lnSpc>
                          <a:spcPct val="150000"/>
                        </a:lnSpc>
                        <a:spcAft>
                          <a:spcPts val="0"/>
                        </a:spcAft>
                      </a:pPr>
                      <a:r>
                        <a:rPr lang="zh-CN" sz="1400" kern="100" dirty="0">
                          <a:solidFill>
                            <a:srgbClr val="FF0000"/>
                          </a:solidFill>
                          <a:effectLst/>
                          <a:latin typeface="+mn-ea"/>
                          <a:ea typeface="+mn-ea"/>
                        </a:rPr>
                        <a:t>利用模拟仿真软件，对论文前期提出的节能功能整合策略进行模拟仿真，验证其有效性，并分析其节能效果，根据仿真结果，对策了进行适当的修正。</a:t>
                      </a:r>
                    </a:p>
                  </a:txBody>
                  <a:tcPr marL="46776" marR="46776" marT="0" marB="0"/>
                </a:tc>
              </a:tr>
              <a:tr h="207894">
                <a:tc rowSpan="2">
                  <a:txBody>
                    <a:bodyPr/>
                    <a:lstStyle/>
                    <a:p>
                      <a:pPr algn="just">
                        <a:lnSpc>
                          <a:spcPct val="150000"/>
                        </a:lnSpc>
                        <a:spcAft>
                          <a:spcPts val="0"/>
                        </a:spcAft>
                      </a:pPr>
                      <a:r>
                        <a:rPr lang="zh-CN" sz="1400" kern="100" dirty="0">
                          <a:effectLst/>
                          <a:latin typeface="+mn-ea"/>
                          <a:ea typeface="+mn-ea"/>
                        </a:rPr>
                        <a:t>阶段</a:t>
                      </a:r>
                      <a:r>
                        <a:rPr lang="en-US" sz="1400" kern="100" dirty="0">
                          <a:effectLst/>
                          <a:latin typeface="+mn-ea"/>
                          <a:ea typeface="+mn-ea"/>
                        </a:rPr>
                        <a:t>3</a:t>
                      </a:r>
                      <a:endParaRPr lang="zh-CN" sz="1400" kern="100" dirty="0">
                        <a:effectLst/>
                        <a:latin typeface="+mn-ea"/>
                        <a:ea typeface="+mn-ea"/>
                      </a:endParaRPr>
                    </a:p>
                  </a:txBody>
                  <a:tcPr marL="46776" marR="46776" marT="0" marB="0"/>
                </a:tc>
                <a:tc>
                  <a:txBody>
                    <a:bodyPr/>
                    <a:lstStyle/>
                    <a:p>
                      <a:pPr algn="just">
                        <a:lnSpc>
                          <a:spcPct val="150000"/>
                        </a:lnSpc>
                        <a:spcAft>
                          <a:spcPts val="0"/>
                        </a:spcAft>
                      </a:pPr>
                      <a:r>
                        <a:rPr lang="en-US" sz="1400" kern="100">
                          <a:solidFill>
                            <a:srgbClr val="FF0000"/>
                          </a:solidFill>
                          <a:effectLst/>
                          <a:latin typeface="+mn-ea"/>
                          <a:ea typeface="+mn-ea"/>
                        </a:rPr>
                        <a:t>2013</a:t>
                      </a:r>
                      <a:r>
                        <a:rPr lang="zh-CN" sz="1400" kern="100">
                          <a:solidFill>
                            <a:srgbClr val="FF0000"/>
                          </a:solidFill>
                          <a:effectLst/>
                          <a:latin typeface="+mn-ea"/>
                          <a:ea typeface="+mn-ea"/>
                        </a:rPr>
                        <a:t>年</a:t>
                      </a:r>
                      <a:r>
                        <a:rPr lang="en-US" sz="1400" kern="100">
                          <a:solidFill>
                            <a:srgbClr val="FF0000"/>
                          </a:solidFill>
                          <a:effectLst/>
                          <a:latin typeface="+mn-ea"/>
                          <a:ea typeface="+mn-ea"/>
                        </a:rPr>
                        <a:t>11</a:t>
                      </a:r>
                      <a:r>
                        <a:rPr lang="zh-CN" sz="1400" kern="100">
                          <a:solidFill>
                            <a:srgbClr val="FF0000"/>
                          </a:solidFill>
                          <a:effectLst/>
                          <a:latin typeface="+mn-ea"/>
                          <a:ea typeface="+mn-ea"/>
                        </a:rPr>
                        <a:t>月</a:t>
                      </a:r>
                    </a:p>
                  </a:txBody>
                  <a:tcPr marL="46776" marR="46776" marT="0" marB="0"/>
                </a:tc>
                <a:tc>
                  <a:txBody>
                    <a:bodyPr/>
                    <a:lstStyle/>
                    <a:p>
                      <a:pPr algn="just">
                        <a:lnSpc>
                          <a:spcPct val="150000"/>
                        </a:lnSpc>
                        <a:spcAft>
                          <a:spcPts val="0"/>
                        </a:spcAft>
                      </a:pPr>
                      <a:r>
                        <a:rPr lang="zh-CN" sz="1400" kern="100">
                          <a:solidFill>
                            <a:srgbClr val="FF0000"/>
                          </a:solidFill>
                          <a:effectLst/>
                          <a:latin typeface="+mn-ea"/>
                          <a:ea typeface="+mn-ea"/>
                        </a:rPr>
                        <a:t>撰写大论文</a:t>
                      </a:r>
                    </a:p>
                  </a:txBody>
                  <a:tcPr marL="46776" marR="46776" marT="0" marB="0"/>
                </a:tc>
              </a:tr>
              <a:tr h="207894">
                <a:tc vMerge="1">
                  <a:txBody>
                    <a:bodyPr/>
                    <a:lstStyle/>
                    <a:p>
                      <a:endParaRPr lang="zh-CN" altLang="en-US"/>
                    </a:p>
                  </a:txBody>
                  <a:tcPr/>
                </a:tc>
                <a:tc>
                  <a:txBody>
                    <a:bodyPr/>
                    <a:lstStyle/>
                    <a:p>
                      <a:pPr algn="just">
                        <a:lnSpc>
                          <a:spcPct val="150000"/>
                        </a:lnSpc>
                        <a:spcAft>
                          <a:spcPts val="0"/>
                        </a:spcAft>
                      </a:pPr>
                      <a:r>
                        <a:rPr lang="en-US" sz="1400" kern="100">
                          <a:solidFill>
                            <a:srgbClr val="FF0000"/>
                          </a:solidFill>
                          <a:effectLst/>
                          <a:latin typeface="+mn-ea"/>
                          <a:ea typeface="+mn-ea"/>
                        </a:rPr>
                        <a:t>2013</a:t>
                      </a:r>
                      <a:r>
                        <a:rPr lang="zh-CN" sz="1400" kern="100">
                          <a:solidFill>
                            <a:srgbClr val="FF0000"/>
                          </a:solidFill>
                          <a:effectLst/>
                          <a:latin typeface="+mn-ea"/>
                          <a:ea typeface="+mn-ea"/>
                        </a:rPr>
                        <a:t>年</a:t>
                      </a:r>
                      <a:r>
                        <a:rPr lang="en-US" sz="1400" kern="100">
                          <a:solidFill>
                            <a:srgbClr val="FF0000"/>
                          </a:solidFill>
                          <a:effectLst/>
                          <a:latin typeface="+mn-ea"/>
                          <a:ea typeface="+mn-ea"/>
                        </a:rPr>
                        <a:t>12</a:t>
                      </a:r>
                      <a:r>
                        <a:rPr lang="zh-CN" sz="1400" kern="100">
                          <a:solidFill>
                            <a:srgbClr val="FF0000"/>
                          </a:solidFill>
                          <a:effectLst/>
                          <a:latin typeface="+mn-ea"/>
                          <a:ea typeface="+mn-ea"/>
                        </a:rPr>
                        <a:t>月</a:t>
                      </a:r>
                    </a:p>
                  </a:txBody>
                  <a:tcPr marL="46776" marR="46776" marT="0" marB="0"/>
                </a:tc>
                <a:tc>
                  <a:txBody>
                    <a:bodyPr/>
                    <a:lstStyle/>
                    <a:p>
                      <a:pPr algn="just">
                        <a:lnSpc>
                          <a:spcPct val="150000"/>
                        </a:lnSpc>
                        <a:spcAft>
                          <a:spcPts val="0"/>
                        </a:spcAft>
                      </a:pPr>
                      <a:r>
                        <a:rPr lang="zh-CN" sz="1400" kern="100" dirty="0">
                          <a:solidFill>
                            <a:srgbClr val="FF0000"/>
                          </a:solidFill>
                          <a:effectLst/>
                          <a:latin typeface="+mn-ea"/>
                          <a:ea typeface="+mn-ea"/>
                        </a:rPr>
                        <a:t>修改大论文，准备毕业答辩</a:t>
                      </a:r>
                    </a:p>
                  </a:txBody>
                  <a:tcPr marL="46776" marR="46776" marT="0" marB="0"/>
                </a:tc>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3497459" y="507042"/>
            <a:ext cx="3497459"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dirty="0" smtClean="0">
                <a:solidFill>
                  <a:srgbClr val="00B0F0"/>
                </a:solidFill>
              </a:rPr>
              <a:t>研究进度</a:t>
            </a:r>
            <a:endParaRPr lang="zh-CN" altLang="en-US"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a:pPr>
            <a:r>
              <a:rPr lang="zh-CN" altLang="en-US" dirty="0" smtClean="0">
                <a:solidFill>
                  <a:schemeClr val="tx2">
                    <a:lumMod val="75000"/>
                  </a:schemeClr>
                </a:solidFill>
              </a:rPr>
              <a:t>论文工作计划</a:t>
            </a:r>
            <a:endParaRPr lang="zh-CN" altLang="en-US" dirty="0">
              <a:solidFill>
                <a:schemeClr val="tx2">
                  <a:lumMod val="75000"/>
                </a:schemeClr>
              </a:solidFill>
            </a:endParaRPr>
          </a:p>
        </p:txBody>
      </p:sp>
    </p:spTree>
    <p:extLst>
      <p:ext uri="{BB962C8B-B14F-4D97-AF65-F5344CB8AC3E}">
        <p14:creationId xmlns:p14="http://schemas.microsoft.com/office/powerpoint/2010/main" val="3305375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4986" y="1632575"/>
            <a:ext cx="6527374" cy="4028673"/>
          </a:xfrm>
        </p:spPr>
        <p:txBody>
          <a:bodyPr>
            <a:normAutofit/>
          </a:bodyPr>
          <a:lstStyle/>
          <a:p>
            <a:pPr>
              <a:lnSpc>
                <a:spcPct val="150000"/>
              </a:lnSpc>
              <a:buFont typeface="Wingdings" pitchFamily="2" charset="2"/>
              <a:buChar char="n"/>
            </a:pPr>
            <a:r>
              <a:rPr lang="zh-CN" altLang="en-US" dirty="0" smtClean="0">
                <a:latin typeface="黑体" pitchFamily="49" charset="-122"/>
                <a:ea typeface="黑体" pitchFamily="49" charset="-122"/>
              </a:rPr>
              <a:t> 节能整合策略的整体架构</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虚拟机部署策略</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虚拟机节能整合策略</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算法策略的评估指标</a:t>
            </a:r>
            <a:endParaRPr lang="en-US" altLang="zh-CN" dirty="0" smtClean="0">
              <a:latin typeface="黑体" pitchFamily="49" charset="-122"/>
              <a:ea typeface="黑体" pitchFamily="49" charset="-122"/>
            </a:endParaRPr>
          </a:p>
          <a:p>
            <a:pPr>
              <a:lnSpc>
                <a:spcPct val="150000"/>
              </a:lnSpc>
              <a:buFont typeface="Wingdings" pitchFamily="2" charset="2"/>
              <a:buChar char="n"/>
            </a:pPr>
            <a:r>
              <a:rPr lang="zh-CN" altLang="en-US" dirty="0" smtClean="0">
                <a:latin typeface="黑体" pitchFamily="49" charset="-122"/>
                <a:ea typeface="黑体" pitchFamily="49" charset="-122"/>
              </a:rPr>
              <a:t> 模拟仿真软件的设计与实现</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61113"/>
            <a:ext cx="91440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268871" y="754855"/>
            <a:ext cx="3497459" cy="50405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z="4800" dirty="0" smtClean="0">
                <a:solidFill>
                  <a:srgbClr val="00B0F0"/>
                </a:solidFill>
              </a:rPr>
              <a:t>完成的工作</a:t>
            </a:r>
            <a:endParaRPr lang="zh-CN" altLang="en-US" sz="4800" dirty="0">
              <a:solidFill>
                <a:srgbClr val="00B0F0"/>
              </a:solidFill>
            </a:endParaRPr>
          </a:p>
        </p:txBody>
      </p:sp>
      <p:sp>
        <p:nvSpPr>
          <p:cNvPr id="9" name="标题 1"/>
          <p:cNvSpPr txBox="1">
            <a:spLocks/>
          </p:cNvSpPr>
          <p:nvPr/>
        </p:nvSpPr>
        <p:spPr>
          <a:xfrm>
            <a:off x="0" y="2986"/>
            <a:ext cx="6994918" cy="504056"/>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1028700" indent="-1028700">
              <a:buFont typeface="+mj-ea"/>
              <a:buAutoNum type="ea1JpnChsDbPeriod" startAt="2"/>
            </a:pPr>
            <a:r>
              <a:rPr lang="zh-CN" altLang="en-US" dirty="0" smtClean="0">
                <a:solidFill>
                  <a:schemeClr val="tx2">
                    <a:lumMod val="75000"/>
                  </a:schemeClr>
                </a:solidFill>
              </a:rPr>
              <a:t>已经完成的工作</a:t>
            </a:r>
            <a:endParaRPr lang="zh-CN" altLang="en-US" dirty="0">
              <a:solidFill>
                <a:schemeClr val="tx2">
                  <a:lumMod val="75000"/>
                </a:schemeClr>
              </a:solidFill>
            </a:endParaRPr>
          </a:p>
        </p:txBody>
      </p:sp>
    </p:spTree>
    <p:extLst>
      <p:ext uri="{BB962C8B-B14F-4D97-AF65-F5344CB8AC3E}">
        <p14:creationId xmlns:p14="http://schemas.microsoft.com/office/powerpoint/2010/main" val="2966439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CE8C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1022</TotalTime>
  <Words>4151</Words>
  <Application>Microsoft Office PowerPoint</Application>
  <PresentationFormat>全屏显示(4:3)</PresentationFormat>
  <Paragraphs>262</Paragraphs>
  <Slides>24</Slides>
  <Notes>22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流畅</vt:lpstr>
      <vt:lpstr>IAAS平台中虚拟机节能整合策略 及其仿真环境研究</vt:lpstr>
      <vt:lpstr>报告内容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WangLong</dc:creator>
  <cp:lastModifiedBy>WangLong</cp:lastModifiedBy>
  <cp:revision>253</cp:revision>
  <dcterms:created xsi:type="dcterms:W3CDTF">2012-11-20T10:53:38Z</dcterms:created>
  <dcterms:modified xsi:type="dcterms:W3CDTF">2013-08-29T00:02:34Z</dcterms:modified>
</cp:coreProperties>
</file>