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8.xml" ContentType="application/vnd.openxmlformats-officedocument.presentationml.tags+xml"/>
  <Override PartName="/ppt/notesSlides/notesSlide26.xml" ContentType="application/vnd.openxmlformats-officedocument.presentationml.notesSlide+xml"/>
  <Override PartName="/ppt/tags/tag19.xml" ContentType="application/vnd.openxmlformats-officedocument.presentationml.tags+xml"/>
  <Override PartName="/ppt/notesSlides/notesSlide27.xml" ContentType="application/vnd.openxmlformats-officedocument.presentationml.notesSlide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ppt/tags/tag21.xml" ContentType="application/vnd.openxmlformats-officedocument.presentationml.tags+xml"/>
  <Override PartName="/ppt/notesSlides/notesSlide29.xml" ContentType="application/vnd.openxmlformats-officedocument.presentationml.notesSlide+xml"/>
  <Override PartName="/ppt/tags/tag22.xml" ContentType="application/vnd.openxmlformats-officedocument.presentationml.tags+xml"/>
  <Override PartName="/ppt/notesSlides/notesSlide30.xml" ContentType="application/vnd.openxmlformats-officedocument.presentationml.notesSlide+xml"/>
  <Override PartName="/ppt/tags/tag23.xml" ContentType="application/vnd.openxmlformats-officedocument.presentationml.tags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notesSlides/notesSlide32.xml" ContentType="application/vnd.openxmlformats-officedocument.presentationml.notesSlide+xml"/>
  <Override PartName="/ppt/tags/tag25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40"/>
  </p:notesMasterIdLst>
  <p:sldIdLst>
    <p:sldId id="256" r:id="rId2"/>
    <p:sldId id="277" r:id="rId3"/>
    <p:sldId id="279" r:id="rId4"/>
    <p:sldId id="280" r:id="rId5"/>
    <p:sldId id="320" r:id="rId6"/>
    <p:sldId id="282" r:id="rId7"/>
    <p:sldId id="313" r:id="rId8"/>
    <p:sldId id="281" r:id="rId9"/>
    <p:sldId id="283" r:id="rId10"/>
    <p:sldId id="293" r:id="rId11"/>
    <p:sldId id="294" r:id="rId12"/>
    <p:sldId id="296" r:id="rId13"/>
    <p:sldId id="297" r:id="rId14"/>
    <p:sldId id="316" r:id="rId15"/>
    <p:sldId id="301" r:id="rId16"/>
    <p:sldId id="300" r:id="rId17"/>
    <p:sldId id="303" r:id="rId18"/>
    <p:sldId id="284" r:id="rId19"/>
    <p:sldId id="317" r:id="rId20"/>
    <p:sldId id="286" r:id="rId21"/>
    <p:sldId id="304" r:id="rId22"/>
    <p:sldId id="287" r:id="rId23"/>
    <p:sldId id="318" r:id="rId24"/>
    <p:sldId id="305" r:id="rId25"/>
    <p:sldId id="302" r:id="rId26"/>
    <p:sldId id="307" r:id="rId27"/>
    <p:sldId id="306" r:id="rId28"/>
    <p:sldId id="312" r:id="rId29"/>
    <p:sldId id="288" r:id="rId30"/>
    <p:sldId id="309" r:id="rId31"/>
    <p:sldId id="310" r:id="rId32"/>
    <p:sldId id="311" r:id="rId33"/>
    <p:sldId id="321" r:id="rId34"/>
    <p:sldId id="314" r:id="rId35"/>
    <p:sldId id="289" r:id="rId36"/>
    <p:sldId id="299" r:id="rId37"/>
    <p:sldId id="315" r:id="rId38"/>
    <p:sldId id="291" r:id="rId3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0DD"/>
    <a:srgbClr val="F8FEFA"/>
    <a:srgbClr val="FFF5E7"/>
    <a:srgbClr val="FFF8EF"/>
    <a:srgbClr val="FFBD65"/>
    <a:srgbClr val="FF9900"/>
    <a:srgbClr val="FFF8E5"/>
    <a:srgbClr val="3DE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82136" autoAdjust="0"/>
  </p:normalViewPr>
  <p:slideViewPr>
    <p:cSldViewPr>
      <p:cViewPr>
        <p:scale>
          <a:sx n="66" d="100"/>
          <a:sy n="66" d="100"/>
        </p:scale>
        <p:origin x="-147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2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A9D28-1FA4-49A1-9EF7-01A1C3DC8ACE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7905E5-F553-452E-A6C0-A7F3BCCCC3D7}">
      <dgm:prSet phldrT="[文本]" custT="1"/>
      <dgm:spPr/>
      <dgm:t>
        <a:bodyPr/>
        <a:lstStyle/>
        <a:p>
          <a:r>
            <a:rPr lang="zh-CN" altLang="en-US" sz="2400" dirty="0" smtClean="0">
              <a:latin typeface="宋体" pitchFamily="2" charset="-122"/>
              <a:ea typeface="宋体" pitchFamily="2" charset="-122"/>
            </a:rPr>
            <a:t>当某个区域的更新频率大于特定值时才判断是视频播放</a:t>
          </a:r>
          <a:endParaRPr lang="zh-CN" altLang="en-US" sz="2400" dirty="0">
            <a:latin typeface="宋体" pitchFamily="2" charset="-122"/>
            <a:ea typeface="宋体" pitchFamily="2" charset="-122"/>
          </a:endParaRPr>
        </a:p>
      </dgm:t>
    </dgm:pt>
    <dgm:pt modelId="{BE6DCC1B-9536-47CA-9B82-29C8285C6248}" type="parTrans" cxnId="{C1DEF6F1-9394-4E95-8F67-C280849261A5}">
      <dgm:prSet/>
      <dgm:spPr/>
      <dgm:t>
        <a:bodyPr/>
        <a:lstStyle/>
        <a:p>
          <a:endParaRPr lang="zh-CN" altLang="en-US"/>
        </a:p>
      </dgm:t>
    </dgm:pt>
    <dgm:pt modelId="{3FFCB2F4-032C-41E9-8430-1862D2A49B0F}" type="sibTrans" cxnId="{C1DEF6F1-9394-4E95-8F67-C280849261A5}">
      <dgm:prSet/>
      <dgm:spPr/>
      <dgm:t>
        <a:bodyPr/>
        <a:lstStyle/>
        <a:p>
          <a:endParaRPr lang="zh-CN" altLang="en-US"/>
        </a:p>
      </dgm:t>
    </dgm:pt>
    <dgm:pt modelId="{A5D15BEB-525D-4A13-8760-F05756081EB3}">
      <dgm:prSet phldrT="[文本]" custT="1"/>
      <dgm:spPr/>
      <dgm:t>
        <a:bodyPr/>
        <a:lstStyle/>
        <a:p>
          <a:pPr algn="just"/>
          <a:r>
            <a:rPr lang="en-US" sz="2000" dirty="0" smtClean="0"/>
            <a:t>#define RED_STREAM_FRAMES_START_CONDITION 20</a:t>
          </a:r>
          <a:endParaRPr lang="zh-CN" altLang="en-US" sz="2000" dirty="0"/>
        </a:p>
      </dgm:t>
    </dgm:pt>
    <dgm:pt modelId="{9F53A035-C4F7-4DF3-B54D-96AAD2BDE62A}" type="parTrans" cxnId="{E02EE528-0055-473E-AD22-F3DD41FE568F}">
      <dgm:prSet/>
      <dgm:spPr/>
      <dgm:t>
        <a:bodyPr/>
        <a:lstStyle/>
        <a:p>
          <a:endParaRPr lang="zh-CN" altLang="en-US"/>
        </a:p>
      </dgm:t>
    </dgm:pt>
    <dgm:pt modelId="{68E59797-C73D-4639-8889-CCD9AF15807B}" type="sibTrans" cxnId="{E02EE528-0055-473E-AD22-F3DD41FE568F}">
      <dgm:prSet/>
      <dgm:spPr/>
      <dgm:t>
        <a:bodyPr/>
        <a:lstStyle/>
        <a:p>
          <a:endParaRPr lang="zh-CN" altLang="en-US"/>
        </a:p>
      </dgm:t>
    </dgm:pt>
    <dgm:pt modelId="{C6C6731E-B18E-4134-B258-95D0B5D40FA3}" type="pres">
      <dgm:prSet presAssocID="{047A9D28-1FA4-49A1-9EF7-01A1C3DC8AC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7214BB4-A5BA-496B-BA85-081187EC60B1}" type="pres">
      <dgm:prSet presAssocID="{787905E5-F553-452E-A6C0-A7F3BCCCC3D7}" presName="composite" presStyleCnt="0"/>
      <dgm:spPr/>
    </dgm:pt>
    <dgm:pt modelId="{A2756C56-9E21-4FA0-B458-745D0A452635}" type="pres">
      <dgm:prSet presAssocID="{787905E5-F553-452E-A6C0-A7F3BCCCC3D7}" presName="ParentAccentShape" presStyleLbl="trBgShp" presStyleIdx="0" presStyleCnt="2"/>
      <dgm:spPr/>
    </dgm:pt>
    <dgm:pt modelId="{F3140E3F-8960-4A06-AED1-283C85543E85}" type="pres">
      <dgm:prSet presAssocID="{787905E5-F553-452E-A6C0-A7F3BCCCC3D7}" presName="ParentText" presStyleLbl="revTx" presStyleIdx="0" presStyleCnt="2" custLinFactNeighborX="-5036" custLinFactNeighborY="346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68C19D-20A9-425E-BC26-B3B681D54E26}" type="pres">
      <dgm:prSet presAssocID="{787905E5-F553-452E-A6C0-A7F3BCCCC3D7}" presName="ChildText" presStyleLbl="revTx" presStyleIdx="1" presStyleCnt="2" custScaleX="12830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0B8BCC6-F74E-495E-A08C-F039EB3F6013}" type="pres">
      <dgm:prSet presAssocID="{787905E5-F553-452E-A6C0-A7F3BCCCC3D7}" presName="ChildAccentShape" presStyleLbl="trBgShp" presStyleIdx="1" presStyleCnt="2"/>
      <dgm:spPr/>
    </dgm:pt>
    <dgm:pt modelId="{0B682744-8016-4AED-A660-AFCA67334E78}" type="pres">
      <dgm:prSet presAssocID="{787905E5-F553-452E-A6C0-A7F3BCCCC3D7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E02EE528-0055-473E-AD22-F3DD41FE568F}" srcId="{787905E5-F553-452E-A6C0-A7F3BCCCC3D7}" destId="{A5D15BEB-525D-4A13-8760-F05756081EB3}" srcOrd="0" destOrd="0" parTransId="{9F53A035-C4F7-4DF3-B54D-96AAD2BDE62A}" sibTransId="{68E59797-C73D-4639-8889-CCD9AF15807B}"/>
    <dgm:cxn modelId="{E2DF3D4E-68BF-4EC3-B743-E227FA9825ED}" type="presOf" srcId="{047A9D28-1FA4-49A1-9EF7-01A1C3DC8ACE}" destId="{C6C6731E-B18E-4134-B258-95D0B5D40FA3}" srcOrd="0" destOrd="0" presId="urn:microsoft.com/office/officeart/2009/3/layout/SnapshotPictureList"/>
    <dgm:cxn modelId="{C1DEF6F1-9394-4E95-8F67-C280849261A5}" srcId="{047A9D28-1FA4-49A1-9EF7-01A1C3DC8ACE}" destId="{787905E5-F553-452E-A6C0-A7F3BCCCC3D7}" srcOrd="0" destOrd="0" parTransId="{BE6DCC1B-9536-47CA-9B82-29C8285C6248}" sibTransId="{3FFCB2F4-032C-41E9-8430-1862D2A49B0F}"/>
    <dgm:cxn modelId="{E7019002-2074-4A84-B786-88BFB5329CEE}" type="presOf" srcId="{A5D15BEB-525D-4A13-8760-F05756081EB3}" destId="{E168C19D-20A9-425E-BC26-B3B681D54E26}" srcOrd="0" destOrd="0" presId="urn:microsoft.com/office/officeart/2009/3/layout/SnapshotPictureList"/>
    <dgm:cxn modelId="{24642F1E-A6F6-4FA0-A657-70CC1201B4A6}" type="presOf" srcId="{787905E5-F553-452E-A6C0-A7F3BCCCC3D7}" destId="{F3140E3F-8960-4A06-AED1-283C85543E85}" srcOrd="0" destOrd="0" presId="urn:microsoft.com/office/officeart/2009/3/layout/SnapshotPictureList"/>
    <dgm:cxn modelId="{0FC30E9F-EB3F-44FD-8514-8A02B281B6AD}" type="presParOf" srcId="{C6C6731E-B18E-4134-B258-95D0B5D40FA3}" destId="{E7214BB4-A5BA-496B-BA85-081187EC60B1}" srcOrd="0" destOrd="0" presId="urn:microsoft.com/office/officeart/2009/3/layout/SnapshotPictureList"/>
    <dgm:cxn modelId="{57B4C055-5192-47F1-A384-E0099F668D16}" type="presParOf" srcId="{E7214BB4-A5BA-496B-BA85-081187EC60B1}" destId="{A2756C56-9E21-4FA0-B458-745D0A452635}" srcOrd="0" destOrd="0" presId="urn:microsoft.com/office/officeart/2009/3/layout/SnapshotPictureList"/>
    <dgm:cxn modelId="{11645BDD-FCEA-42E2-8783-AB88E2C2D704}" type="presParOf" srcId="{E7214BB4-A5BA-496B-BA85-081187EC60B1}" destId="{F3140E3F-8960-4A06-AED1-283C85543E85}" srcOrd="1" destOrd="0" presId="urn:microsoft.com/office/officeart/2009/3/layout/SnapshotPictureList"/>
    <dgm:cxn modelId="{5D78D7EA-F5E5-42C4-98FA-065699D57AB3}" type="presParOf" srcId="{E7214BB4-A5BA-496B-BA85-081187EC60B1}" destId="{E168C19D-20A9-425E-BC26-B3B681D54E26}" srcOrd="2" destOrd="0" presId="urn:microsoft.com/office/officeart/2009/3/layout/SnapshotPictureList"/>
    <dgm:cxn modelId="{76F70B57-B1F3-456D-8DCA-A4E54DB68235}" type="presParOf" srcId="{E7214BB4-A5BA-496B-BA85-081187EC60B1}" destId="{40B8BCC6-F74E-495E-A08C-F039EB3F6013}" srcOrd="3" destOrd="0" presId="urn:microsoft.com/office/officeart/2009/3/layout/SnapshotPictureList"/>
    <dgm:cxn modelId="{151FC702-4258-41F2-B08C-57DF81318E01}" type="presParOf" srcId="{E7214BB4-A5BA-496B-BA85-081187EC60B1}" destId="{0B682744-8016-4AED-A660-AFCA67334E78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7A9D28-1FA4-49A1-9EF7-01A1C3DC8ACE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7905E5-F553-452E-A6C0-A7F3BCCCC3D7}">
      <dgm:prSet phldrT="[文本]" custT="1"/>
      <dgm:spPr/>
      <dgm:t>
        <a:bodyPr/>
        <a:lstStyle/>
        <a:p>
          <a:r>
            <a:rPr lang="zh-CN" altLang="en-US" sz="2400" dirty="0" smtClean="0">
              <a:latin typeface="宋体" pitchFamily="2" charset="-122"/>
              <a:ea typeface="宋体" pitchFamily="2" charset="-122"/>
            </a:rPr>
            <a:t>监听视频播放器</a:t>
          </a:r>
          <a:endParaRPr lang="zh-CN" altLang="en-US" sz="2400" dirty="0">
            <a:latin typeface="宋体" pitchFamily="2" charset="-122"/>
            <a:ea typeface="宋体" pitchFamily="2" charset="-122"/>
          </a:endParaRPr>
        </a:p>
      </dgm:t>
    </dgm:pt>
    <dgm:pt modelId="{BE6DCC1B-9536-47CA-9B82-29C8285C6248}" type="parTrans" cxnId="{C1DEF6F1-9394-4E95-8F67-C280849261A5}">
      <dgm:prSet/>
      <dgm:spPr/>
      <dgm:t>
        <a:bodyPr/>
        <a:lstStyle/>
        <a:p>
          <a:endParaRPr lang="zh-CN" altLang="en-US"/>
        </a:p>
      </dgm:t>
    </dgm:pt>
    <dgm:pt modelId="{3FFCB2F4-032C-41E9-8430-1862D2A49B0F}" type="sibTrans" cxnId="{C1DEF6F1-9394-4E95-8F67-C280849261A5}">
      <dgm:prSet/>
      <dgm:spPr/>
      <dgm:t>
        <a:bodyPr/>
        <a:lstStyle/>
        <a:p>
          <a:endParaRPr lang="zh-CN" altLang="en-US"/>
        </a:p>
      </dgm:t>
    </dgm:pt>
    <dgm:pt modelId="{A5D15BEB-525D-4A13-8760-F05756081EB3}">
      <dgm:prSet phldrT="[文本]" custT="1"/>
      <dgm:spPr/>
      <dgm:t>
        <a:bodyPr/>
        <a:lstStyle/>
        <a:p>
          <a:pPr algn="just"/>
          <a:r>
            <a:rPr lang="zh-CN" altLang="en-US" sz="2400" dirty="0" smtClean="0"/>
            <a:t>虚拟机中添加一个</a:t>
          </a:r>
          <a:r>
            <a:rPr lang="en-US" altLang="zh-CN" sz="2400" dirty="0" err="1" smtClean="0"/>
            <a:t>WinAgent</a:t>
          </a:r>
          <a:r>
            <a:rPr lang="zh-CN" altLang="en-US" sz="2400" dirty="0" smtClean="0"/>
            <a:t>后台进程，用于监听虚拟机内部运行的视频播放器</a:t>
          </a:r>
          <a:endParaRPr lang="zh-CN" altLang="en-US" sz="2400" dirty="0"/>
        </a:p>
      </dgm:t>
    </dgm:pt>
    <dgm:pt modelId="{9F53A035-C4F7-4DF3-B54D-96AAD2BDE62A}" type="parTrans" cxnId="{E02EE528-0055-473E-AD22-F3DD41FE568F}">
      <dgm:prSet/>
      <dgm:spPr/>
      <dgm:t>
        <a:bodyPr/>
        <a:lstStyle/>
        <a:p>
          <a:endParaRPr lang="zh-CN" altLang="en-US"/>
        </a:p>
      </dgm:t>
    </dgm:pt>
    <dgm:pt modelId="{68E59797-C73D-4639-8889-CCD9AF15807B}" type="sibTrans" cxnId="{E02EE528-0055-473E-AD22-F3DD41FE568F}">
      <dgm:prSet/>
      <dgm:spPr/>
      <dgm:t>
        <a:bodyPr/>
        <a:lstStyle/>
        <a:p>
          <a:endParaRPr lang="zh-CN" altLang="en-US"/>
        </a:p>
      </dgm:t>
    </dgm:pt>
    <dgm:pt modelId="{C6C6731E-B18E-4134-B258-95D0B5D40FA3}" type="pres">
      <dgm:prSet presAssocID="{047A9D28-1FA4-49A1-9EF7-01A1C3DC8AC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7214BB4-A5BA-496B-BA85-081187EC60B1}" type="pres">
      <dgm:prSet presAssocID="{787905E5-F553-452E-A6C0-A7F3BCCCC3D7}" presName="composite" presStyleCnt="0"/>
      <dgm:spPr/>
    </dgm:pt>
    <dgm:pt modelId="{A2756C56-9E21-4FA0-B458-745D0A452635}" type="pres">
      <dgm:prSet presAssocID="{787905E5-F553-452E-A6C0-A7F3BCCCC3D7}" presName="ParentAccentShape" presStyleLbl="trBgShp" presStyleIdx="0" presStyleCnt="2"/>
      <dgm:spPr/>
    </dgm:pt>
    <dgm:pt modelId="{F3140E3F-8960-4A06-AED1-283C85543E85}" type="pres">
      <dgm:prSet presAssocID="{787905E5-F553-452E-A6C0-A7F3BCCCC3D7}" presName="ParentText" presStyleLbl="revTx" presStyleIdx="0" presStyleCnt="2" custLinFactNeighborX="-5036" custLinFactNeighborY="346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68C19D-20A9-425E-BC26-B3B681D54E26}" type="pres">
      <dgm:prSet presAssocID="{787905E5-F553-452E-A6C0-A7F3BCCCC3D7}" presName="ChildText" presStyleLbl="revTx" presStyleIdx="1" presStyleCnt="2" custScaleX="12830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0B8BCC6-F74E-495E-A08C-F039EB3F6013}" type="pres">
      <dgm:prSet presAssocID="{787905E5-F553-452E-A6C0-A7F3BCCCC3D7}" presName="ChildAccentShape" presStyleLbl="trBgShp" presStyleIdx="1" presStyleCnt="2"/>
      <dgm:spPr/>
    </dgm:pt>
    <dgm:pt modelId="{0B682744-8016-4AED-A660-AFCA67334E78}" type="pres">
      <dgm:prSet presAssocID="{787905E5-F553-452E-A6C0-A7F3BCCCC3D7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C1DEF6F1-9394-4E95-8F67-C280849261A5}" srcId="{047A9D28-1FA4-49A1-9EF7-01A1C3DC8ACE}" destId="{787905E5-F553-452E-A6C0-A7F3BCCCC3D7}" srcOrd="0" destOrd="0" parTransId="{BE6DCC1B-9536-47CA-9B82-29C8285C6248}" sibTransId="{3FFCB2F4-032C-41E9-8430-1862D2A49B0F}"/>
    <dgm:cxn modelId="{FEEF8193-380A-403A-AF4C-E4407E3B1EE6}" type="presOf" srcId="{A5D15BEB-525D-4A13-8760-F05756081EB3}" destId="{E168C19D-20A9-425E-BC26-B3B681D54E26}" srcOrd="0" destOrd="0" presId="urn:microsoft.com/office/officeart/2009/3/layout/SnapshotPictureList"/>
    <dgm:cxn modelId="{E02EE528-0055-473E-AD22-F3DD41FE568F}" srcId="{787905E5-F553-452E-A6C0-A7F3BCCCC3D7}" destId="{A5D15BEB-525D-4A13-8760-F05756081EB3}" srcOrd="0" destOrd="0" parTransId="{9F53A035-C4F7-4DF3-B54D-96AAD2BDE62A}" sibTransId="{68E59797-C73D-4639-8889-CCD9AF15807B}"/>
    <dgm:cxn modelId="{EAAA1417-7677-4A56-8760-B3C2E118ABCB}" type="presOf" srcId="{047A9D28-1FA4-49A1-9EF7-01A1C3DC8ACE}" destId="{C6C6731E-B18E-4134-B258-95D0B5D40FA3}" srcOrd="0" destOrd="0" presId="urn:microsoft.com/office/officeart/2009/3/layout/SnapshotPictureList"/>
    <dgm:cxn modelId="{C0ABE13F-E648-43DF-9E15-92BB9480338F}" type="presOf" srcId="{787905E5-F553-452E-A6C0-A7F3BCCCC3D7}" destId="{F3140E3F-8960-4A06-AED1-283C85543E85}" srcOrd="0" destOrd="0" presId="urn:microsoft.com/office/officeart/2009/3/layout/SnapshotPictureList"/>
    <dgm:cxn modelId="{93B2DAD9-7F02-4FD3-A703-38F566F2EBCF}" type="presParOf" srcId="{C6C6731E-B18E-4134-B258-95D0B5D40FA3}" destId="{E7214BB4-A5BA-496B-BA85-081187EC60B1}" srcOrd="0" destOrd="0" presId="urn:microsoft.com/office/officeart/2009/3/layout/SnapshotPictureList"/>
    <dgm:cxn modelId="{D5E99E49-2AED-40B6-9C4D-CC40C8814C28}" type="presParOf" srcId="{E7214BB4-A5BA-496B-BA85-081187EC60B1}" destId="{A2756C56-9E21-4FA0-B458-745D0A452635}" srcOrd="0" destOrd="0" presId="urn:microsoft.com/office/officeart/2009/3/layout/SnapshotPictureList"/>
    <dgm:cxn modelId="{73E45B35-A7DA-4757-83DE-CEB7808D33D5}" type="presParOf" srcId="{E7214BB4-A5BA-496B-BA85-081187EC60B1}" destId="{F3140E3F-8960-4A06-AED1-283C85543E85}" srcOrd="1" destOrd="0" presId="urn:microsoft.com/office/officeart/2009/3/layout/SnapshotPictureList"/>
    <dgm:cxn modelId="{AAE40356-1033-4737-A8B3-6624E4517E83}" type="presParOf" srcId="{E7214BB4-A5BA-496B-BA85-081187EC60B1}" destId="{E168C19D-20A9-425E-BC26-B3B681D54E26}" srcOrd="2" destOrd="0" presId="urn:microsoft.com/office/officeart/2009/3/layout/SnapshotPictureList"/>
    <dgm:cxn modelId="{6B7C1772-EC01-459C-9C27-F59E0A0D178E}" type="presParOf" srcId="{E7214BB4-A5BA-496B-BA85-081187EC60B1}" destId="{40B8BCC6-F74E-495E-A08C-F039EB3F6013}" srcOrd="3" destOrd="0" presId="urn:microsoft.com/office/officeart/2009/3/layout/SnapshotPictureList"/>
    <dgm:cxn modelId="{01675A12-A960-4145-9B4D-283CD2CF2D8E}" type="presParOf" srcId="{E7214BB4-A5BA-496B-BA85-081187EC60B1}" destId="{0B682744-8016-4AED-A660-AFCA67334E78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BCC6-F74E-495E-A08C-F039EB3F6013}">
      <dsp:nvSpPr>
        <dsp:cNvPr id="0" name=""/>
        <dsp:cNvSpPr/>
      </dsp:nvSpPr>
      <dsp:spPr>
        <a:xfrm>
          <a:off x="7805402" y="791038"/>
          <a:ext cx="190202" cy="3520242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56C56-9E21-4FA0-B458-745D0A452635}">
      <dsp:nvSpPr>
        <dsp:cNvPr id="0" name=""/>
        <dsp:cNvSpPr/>
      </dsp:nvSpPr>
      <dsp:spPr>
        <a:xfrm>
          <a:off x="194108" y="791038"/>
          <a:ext cx="4946861" cy="3520242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82744-8016-4AED-A660-AFCA67334E78}">
      <dsp:nvSpPr>
        <dsp:cNvPr id="0" name=""/>
        <dsp:cNvSpPr/>
      </dsp:nvSpPr>
      <dsp:spPr>
        <a:xfrm>
          <a:off x="3906" y="369239"/>
          <a:ext cx="4756659" cy="3329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40E3F-8960-4A06-AED1-283C85543E85}">
      <dsp:nvSpPr>
        <dsp:cNvPr id="0" name=""/>
        <dsp:cNvSpPr/>
      </dsp:nvSpPr>
      <dsp:spPr>
        <a:xfrm>
          <a:off x="157701" y="3845147"/>
          <a:ext cx="4563260" cy="4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91440" rIns="2438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宋体" pitchFamily="2" charset="-122"/>
              <a:ea typeface="宋体" pitchFamily="2" charset="-122"/>
            </a:rPr>
            <a:t>当某个区域的更新频率大于特定值时才判断是视频播放</a:t>
          </a:r>
          <a:endParaRPr lang="zh-CN" altLang="en-US" sz="2400" kern="1200" dirty="0">
            <a:latin typeface="宋体" pitchFamily="2" charset="-122"/>
            <a:ea typeface="宋体" pitchFamily="2" charset="-122"/>
          </a:endParaRPr>
        </a:p>
      </dsp:txBody>
      <dsp:txXfrm>
        <a:off x="157701" y="3845147"/>
        <a:ext cx="4563260" cy="417856"/>
      </dsp:txXfrm>
    </dsp:sp>
    <dsp:sp modelId="{E168C19D-20A9-425E-BC26-B3B681D54E26}">
      <dsp:nvSpPr>
        <dsp:cNvPr id="0" name=""/>
        <dsp:cNvSpPr/>
      </dsp:nvSpPr>
      <dsp:spPr>
        <a:xfrm>
          <a:off x="5022258" y="791038"/>
          <a:ext cx="2901856" cy="3520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#define RED_STREAM_FRAMES_START_CONDITION 20</a:t>
          </a:r>
          <a:endParaRPr lang="zh-CN" altLang="en-US" sz="2000" kern="1200" dirty="0"/>
        </a:p>
      </dsp:txBody>
      <dsp:txXfrm>
        <a:off x="5022258" y="791038"/>
        <a:ext cx="2901856" cy="3520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BCC6-F74E-495E-A08C-F039EB3F6013}">
      <dsp:nvSpPr>
        <dsp:cNvPr id="0" name=""/>
        <dsp:cNvSpPr/>
      </dsp:nvSpPr>
      <dsp:spPr>
        <a:xfrm>
          <a:off x="7805402" y="791038"/>
          <a:ext cx="190202" cy="3520242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56C56-9E21-4FA0-B458-745D0A452635}">
      <dsp:nvSpPr>
        <dsp:cNvPr id="0" name=""/>
        <dsp:cNvSpPr/>
      </dsp:nvSpPr>
      <dsp:spPr>
        <a:xfrm>
          <a:off x="194108" y="791038"/>
          <a:ext cx="4946861" cy="3520242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82744-8016-4AED-A660-AFCA67334E78}">
      <dsp:nvSpPr>
        <dsp:cNvPr id="0" name=""/>
        <dsp:cNvSpPr/>
      </dsp:nvSpPr>
      <dsp:spPr>
        <a:xfrm>
          <a:off x="3906" y="369239"/>
          <a:ext cx="4756659" cy="3329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40E3F-8960-4A06-AED1-283C85543E85}">
      <dsp:nvSpPr>
        <dsp:cNvPr id="0" name=""/>
        <dsp:cNvSpPr/>
      </dsp:nvSpPr>
      <dsp:spPr>
        <a:xfrm>
          <a:off x="157701" y="3845147"/>
          <a:ext cx="4563260" cy="4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91440" rIns="2438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宋体" pitchFamily="2" charset="-122"/>
              <a:ea typeface="宋体" pitchFamily="2" charset="-122"/>
            </a:rPr>
            <a:t>监听视频播放器</a:t>
          </a:r>
          <a:endParaRPr lang="zh-CN" altLang="en-US" sz="2400" kern="1200" dirty="0">
            <a:latin typeface="宋体" pitchFamily="2" charset="-122"/>
            <a:ea typeface="宋体" pitchFamily="2" charset="-122"/>
          </a:endParaRPr>
        </a:p>
      </dsp:txBody>
      <dsp:txXfrm>
        <a:off x="157701" y="3845147"/>
        <a:ext cx="4563260" cy="417856"/>
      </dsp:txXfrm>
    </dsp:sp>
    <dsp:sp modelId="{E168C19D-20A9-425E-BC26-B3B681D54E26}">
      <dsp:nvSpPr>
        <dsp:cNvPr id="0" name=""/>
        <dsp:cNvSpPr/>
      </dsp:nvSpPr>
      <dsp:spPr>
        <a:xfrm>
          <a:off x="5022258" y="791038"/>
          <a:ext cx="2901856" cy="3520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虚拟机中添加一个</a:t>
          </a:r>
          <a:r>
            <a:rPr lang="en-US" altLang="zh-CN" sz="2400" kern="1200" dirty="0" err="1" smtClean="0"/>
            <a:t>WinAgent</a:t>
          </a:r>
          <a:r>
            <a:rPr lang="zh-CN" altLang="en-US" sz="2400" kern="1200" dirty="0" smtClean="0"/>
            <a:t>后台进程，用于监听虚拟机内部运行的视频播放器</a:t>
          </a:r>
          <a:endParaRPr lang="zh-CN" altLang="en-US" sz="2400" kern="1200" dirty="0"/>
        </a:p>
      </dsp:txBody>
      <dsp:txXfrm>
        <a:off x="5022258" y="791038"/>
        <a:ext cx="2901856" cy="3520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905558-AA92-451C-A4A8-FE7C5089B6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091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8721D4-DD21-4C12-8B2B-2DBFDF27CE53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SPICE</a:t>
            </a:r>
            <a:r>
              <a:rPr lang="zh-CN" altLang="en-US" dirty="0" smtClean="0"/>
              <a:t>虚拟桌面解决方案的整体架构。从图中可以看到以下几点：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、首先是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的三层架构，这是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的驱动程序，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设备和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子带的视频微端口驱动程序和显示驱动程序。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通过虚拟通道进行数据传输，从图中可以看到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条标准的虚拟通道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、另外，还可以看到关于显示处理的操作集中在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服务端的</a:t>
            </a:r>
            <a:r>
              <a:rPr lang="en-US" altLang="zh-CN" dirty="0" err="1" smtClean="0"/>
              <a:t>RedWorker</a:t>
            </a:r>
            <a:r>
              <a:rPr lang="zh-CN" altLang="en-US" dirty="0" smtClean="0"/>
              <a:t>中，这也是本文研究的重点。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SPICE</a:t>
            </a:r>
            <a:r>
              <a:rPr lang="zh-CN" altLang="en-US" dirty="0" smtClean="0"/>
              <a:t>的显示处理流程，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绘图命令由虚拟机中的应用程序发往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驱动，虚拟机管理器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截获后推送到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设备，经过处理后发送到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客户端进行显示。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设备处理的过程中，使用相应的压缩算法对图像数据进行压缩，同时通过</a:t>
            </a:r>
            <a:r>
              <a:rPr lang="en-US" altLang="zh-CN" dirty="0" err="1" smtClean="0"/>
              <a:t>Display</a:t>
            </a:r>
            <a:r>
              <a:rPr lang="en-US" altLang="zh-CN" baseline="0" dirty="0" err="1" smtClean="0"/>
              <a:t>Tree</a:t>
            </a:r>
            <a:r>
              <a:rPr lang="zh-CN" altLang="en-US" baseline="0" dirty="0" smtClean="0"/>
              <a:t>进行</a:t>
            </a:r>
            <a:r>
              <a:rPr lang="zh-CN" altLang="en-US" dirty="0" smtClean="0"/>
              <a:t>视频检测。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SPICE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种图像压缩算法和一种视频压缩算法</a:t>
            </a:r>
            <a:r>
              <a:rPr lang="en-US" altLang="zh-CN" dirty="0" smtClean="0"/>
              <a:t>MJPEG</a:t>
            </a:r>
            <a:r>
              <a:rPr lang="zh-CN" altLang="en-US" dirty="0" smtClean="0"/>
              <a:t>。针对不同的图像类型，相应的压缩算法会有较好的压缩效果。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MJPEG2000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H.264</a:t>
            </a:r>
            <a:r>
              <a:rPr lang="zh-CN" altLang="en-US" dirty="0" smtClean="0"/>
              <a:t>压缩算法的对比可以看出</a:t>
            </a:r>
            <a:r>
              <a:rPr lang="en-US" altLang="zh-CN" dirty="0" smtClean="0"/>
              <a:t>MJPEG2000</a:t>
            </a:r>
            <a:r>
              <a:rPr lang="zh-CN" altLang="en-US" dirty="0" smtClean="0"/>
              <a:t>适合应用于高品质视频编码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压缩率，码率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这是原始</a:t>
            </a:r>
            <a:r>
              <a:rPr lang="en-US" altLang="zh-CN" smtClean="0"/>
              <a:t>SPICE</a:t>
            </a:r>
            <a:r>
              <a:rPr lang="zh-CN" altLang="en-US" smtClean="0"/>
              <a:t>的</a:t>
            </a:r>
            <a:r>
              <a:rPr lang="zh-CN" altLang="en-US" dirty="0" smtClean="0"/>
              <a:t>图像视频压缩机制，视频压缩采用</a:t>
            </a:r>
            <a:r>
              <a:rPr lang="en-US" altLang="zh-CN" dirty="0" smtClean="0"/>
              <a:t>MJPEG</a:t>
            </a:r>
            <a:r>
              <a:rPr lang="zh-CN" altLang="en-US" dirty="0" smtClean="0"/>
              <a:t>算法。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这是修改后的压缩机制，视频压缩采用了</a:t>
            </a:r>
            <a:r>
              <a:rPr lang="en-US" altLang="zh-CN" dirty="0" smtClean="0"/>
              <a:t>MJPEG2000</a:t>
            </a:r>
            <a:r>
              <a:rPr lang="zh-CN" altLang="en-US" dirty="0" smtClean="0"/>
              <a:t>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RedWorker</a:t>
            </a:r>
            <a:r>
              <a:rPr lang="zh-CN" altLang="en-US" dirty="0" smtClean="0"/>
              <a:t>中添加一个</a:t>
            </a:r>
            <a:r>
              <a:rPr lang="en-US" altLang="zh-CN" dirty="0" smtClean="0"/>
              <a:t>Jp2Encoder</a:t>
            </a:r>
            <a:r>
              <a:rPr lang="zh-CN" altLang="en-US" dirty="0" smtClean="0"/>
              <a:t>结构体实现</a:t>
            </a:r>
            <a:r>
              <a:rPr lang="en-US" altLang="zh-CN" dirty="0" smtClean="0"/>
              <a:t>MJPEG2000</a:t>
            </a:r>
            <a:r>
              <a:rPr lang="zh-CN" altLang="en-US" dirty="0" smtClean="0"/>
              <a:t>压缩算法，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具体的压缩过程在</a:t>
            </a:r>
            <a:r>
              <a:rPr lang="en-US" altLang="zh-CN" dirty="0" smtClean="0"/>
              <a:t>jp2_encode()</a:t>
            </a:r>
            <a:r>
              <a:rPr lang="zh-CN" altLang="en-US" dirty="0" smtClean="0"/>
              <a:t>函数中完成。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585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SPICE</a:t>
            </a:r>
            <a:r>
              <a:rPr lang="zh-CN" altLang="en-US" dirty="0" smtClean="0"/>
              <a:t>的视频检测机制，只有当某个区域的更新频率大于特定值时才判断是视频播放，这种方法检测的错误率很高，会导致视频压缩算法和图像压缩算法的频繁切换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本文采用的方法是监听视频播放器，在虚拟机中</a:t>
            </a:r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WinAgent</a:t>
            </a:r>
            <a:r>
              <a:rPr lang="zh-CN" altLang="en-US" dirty="0" smtClean="0"/>
              <a:t>监听常用的视频播放器，并允许添加新的播放器类型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当检测到有视频播放时，将该信息发送到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服务端辅助视频检测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Mkv</a:t>
            </a:r>
            <a:r>
              <a:rPr lang="zh-CN" altLang="en-US" dirty="0" smtClean="0"/>
              <a:t>格式定义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本文中的流媒体服务</a:t>
            </a:r>
            <a:r>
              <a:rPr lang="zh-CN" altLang="en-US" dirty="0" smtClean="0"/>
              <a:t>端</a:t>
            </a:r>
            <a:r>
              <a:rPr lang="zh-CN" altLang="zh-CN" dirty="0" smtClean="0"/>
              <a:t>采用了</a:t>
            </a:r>
            <a:r>
              <a:rPr lang="en-US" altLang="zh-CN" dirty="0" smtClean="0"/>
              <a:t>Live555</a:t>
            </a:r>
            <a:r>
              <a:rPr lang="zh-CN" altLang="zh-CN" dirty="0" smtClean="0"/>
              <a:t>开源协议栈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实现单播模式下实时流媒体的</a:t>
            </a:r>
            <a:r>
              <a:rPr lang="zh-CN" altLang="en-US" dirty="0" smtClean="0"/>
              <a:t>播放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lvl="1" indent="0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3000" dirty="0" smtClean="0">
                <a:cs typeface="+mn-cs"/>
              </a:rPr>
              <a:t>SPICE</a:t>
            </a:r>
            <a:r>
              <a:rPr lang="zh-CN" altLang="en-US" sz="3000" dirty="0" smtClean="0">
                <a:cs typeface="+mn-cs"/>
              </a:rPr>
              <a:t>客户端通过</a:t>
            </a:r>
            <a:r>
              <a:rPr lang="en-US" altLang="zh-CN" sz="3000" dirty="0" err="1" smtClean="0">
                <a:cs typeface="+mn-cs"/>
              </a:rPr>
              <a:t>GStreamer</a:t>
            </a:r>
            <a:r>
              <a:rPr lang="zh-CN" altLang="en-US" sz="3000" dirty="0" smtClean="0">
                <a:cs typeface="+mn-cs"/>
              </a:rPr>
              <a:t>媒体库对视频流进行解码播放</a:t>
            </a:r>
            <a:endParaRPr lang="en-US" altLang="zh-CN" sz="3000" dirty="0" smtClean="0"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流媒体服务端的部分类图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通过继承相关类并重写其中的方法来实现</a:t>
            </a:r>
            <a:r>
              <a:rPr lang="en-US" altLang="zh-CN" dirty="0" err="1" smtClean="0"/>
              <a:t>mkv</a:t>
            </a:r>
            <a:r>
              <a:rPr lang="zh-CN" altLang="zh-CN" dirty="0" smtClean="0"/>
              <a:t>格式</a:t>
            </a:r>
            <a:r>
              <a:rPr lang="zh-CN" altLang="en-US" dirty="0" smtClean="0"/>
              <a:t>视频</a:t>
            </a:r>
            <a:r>
              <a:rPr lang="zh-CN" altLang="zh-CN" dirty="0" smtClean="0"/>
              <a:t>的流媒体播放功能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添加</a:t>
            </a:r>
            <a:r>
              <a:rPr lang="en-US" altLang="zh-CN" dirty="0" err="1" smtClean="0"/>
              <a:t>MatroskaStreamParser</a:t>
            </a:r>
            <a:r>
              <a:rPr lang="zh-CN" altLang="zh-CN" dirty="0" smtClean="0"/>
              <a:t>类，用来解析</a:t>
            </a:r>
            <a:r>
              <a:rPr lang="en-US" altLang="zh-CN" dirty="0" err="1" smtClean="0"/>
              <a:t>mkv</a:t>
            </a:r>
            <a:r>
              <a:rPr lang="zh-CN" altLang="zh-CN" dirty="0" smtClean="0"/>
              <a:t>格式的视频文件，同时把数据发到接收端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SPICE</a:t>
            </a:r>
            <a:r>
              <a:rPr lang="zh-CN" altLang="en-US" dirty="0" smtClean="0"/>
              <a:t>的图像视频都需要经过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Qemu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进行中转传输，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本文的流媒体视频播放实现了虚拟机和客户端的直接数据传输，减少了中间的处理流程。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本文采用</a:t>
            </a:r>
            <a:r>
              <a:rPr lang="zh-CN" altLang="en-US" dirty="0" smtClean="0"/>
              <a:t>了</a:t>
            </a:r>
            <a:r>
              <a:rPr lang="zh-CN" altLang="zh-CN" dirty="0" smtClean="0"/>
              <a:t>主观质量评估和客观质量评估相结合的验证方案</a:t>
            </a:r>
            <a:r>
              <a:rPr lang="zh-CN" altLang="en-US" dirty="0" smtClean="0"/>
              <a:t>，对优化后的视频播放质量进行评估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zh-CN" dirty="0" smtClean="0"/>
              <a:t>主观质量评估方法</a:t>
            </a:r>
            <a:r>
              <a:rPr lang="zh-CN" altLang="en-US" dirty="0" smtClean="0"/>
              <a:t>中</a:t>
            </a:r>
            <a:r>
              <a:rPr lang="zh-CN" altLang="zh-CN" dirty="0" smtClean="0"/>
              <a:t>，受测者通过观测原始视频和待测视频序列，分别给出视频</a:t>
            </a:r>
            <a:r>
              <a:rPr lang="zh-CN" altLang="en-US" dirty="0" smtClean="0"/>
              <a:t>质量</a:t>
            </a:r>
            <a:r>
              <a:rPr lang="zh-CN" altLang="zh-CN" dirty="0" smtClean="0"/>
              <a:t>的主观评分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客观质量评估采用了两种方法，慢镜头检测方法和基于数学统计的部分参考评估</a:t>
            </a:r>
            <a:r>
              <a:rPr lang="zh-CN" altLang="en-US" dirty="0" smtClean="0"/>
              <a:t>方法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其中，客观质量评估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这是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主观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视频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质量的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评估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标准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数值评分从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分为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个级别，根据观测者对于视频失真的主观感受进行评估。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视频质量由以下公式定义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评估指标是峰值信噪比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PSNR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PSNR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通过以下公式计算得到。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  <a:cs typeface="+mn-cs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  <a:cs typeface="+mn-cs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宋体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宋体" pitchFamily="2" charset="-122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宋体" pitchFamily="2" charset="-122"/>
                            <a:cs typeface="+mn-cs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为视频信号的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峰值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一般取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255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MSE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为均方误差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  <a:cs typeface="+mn-cs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i="0" kern="1200" dirty="0" smtClean="0"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𝑓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𝑚𝑎𝑥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为视频信号的峰值，由于一般图像为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256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色，每个彩色分量用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8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为表示，一般取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𝑓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𝑚𝑎𝑥=255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本文的实验环境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服务器上运行相应的虚拟桌面，通过一个带宽可控的交换机和客户端进行连接。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实验环境的具体配置如图所示，服务器和客户端安装中标麒麟操作系统，虚拟机安装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 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系统。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主观视频质量评估结果</a:t>
            </a:r>
            <a:endParaRPr lang="en-US" altLang="zh-CN" dirty="0" smtClean="0"/>
          </a:p>
          <a:p>
            <a:r>
              <a:rPr lang="zh-CN" altLang="en-US" dirty="0" smtClean="0"/>
              <a:t>图中显示了不同带宽下受测者给出的直观评分，分别评估了本地播放、</a:t>
            </a:r>
            <a:r>
              <a:rPr lang="en-US" altLang="zh-CN" dirty="0" smtClean="0"/>
              <a:t>MJPEG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MJPEG2000</a:t>
            </a:r>
            <a:r>
              <a:rPr lang="zh-CN" altLang="en-US" dirty="0" smtClean="0"/>
              <a:t>和流媒体四种情况。</a:t>
            </a:r>
            <a:endParaRPr lang="en-US" altLang="zh-CN" dirty="0" smtClean="0"/>
          </a:p>
          <a:p>
            <a:r>
              <a:rPr lang="zh-CN" altLang="en-US" dirty="0" smtClean="0"/>
              <a:t>可以看出高带宽环境下，流媒体视频播放可以提供接近本地视频播放的效果，随着网络带宽的降低，</a:t>
            </a:r>
            <a:r>
              <a:rPr lang="en-US" altLang="zh-CN" dirty="0" smtClean="0"/>
              <a:t>MJPEG2000</a:t>
            </a:r>
            <a:r>
              <a:rPr lang="zh-CN" altLang="en-US" dirty="0" smtClean="0"/>
              <a:t>算法的视频播放可以保持较好的效果。</a:t>
            </a:r>
            <a:endParaRPr lang="en-US" altLang="zh-CN" dirty="0" smtClean="0"/>
          </a:p>
          <a:p>
            <a:r>
              <a:rPr lang="zh-CN" altLang="en-US" dirty="0" smtClean="0"/>
              <a:t>测试视频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的评估结果。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慢镜头检测方法得到的视频质量评估结果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图中显示了不同带宽下</a:t>
            </a:r>
            <a:r>
              <a:rPr lang="en-US" altLang="zh-CN" dirty="0" smtClean="0"/>
              <a:t>MJPEG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MJPEG2000</a:t>
            </a:r>
            <a:r>
              <a:rPr lang="zh-CN" altLang="en-US" dirty="0" smtClean="0"/>
              <a:t>和流媒体播放的视频质量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可以看到带宽对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种视频播放的影响，与主观评估结果一致。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另外两组测试视频的评估结果。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部分参考方法的评估结果，同样是在不同带宽下进行的实验，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越小画面失真程度越高。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可以看出以上评估方法，得到的结果是一致的。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其他性能影响因素的比较结果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主要考虑了带宽、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和内存的使用情况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最后是工作量统计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255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典型的虚拟桌面协议有以下几个。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为了提高虚拟桌面的用户体验，针对虚拟桌面协议所做的改进有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dirty="0" smtClean="0"/>
              <a:t>混合桌面显示协议：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包括经典的虚拟桌面显示协议和一种实时桌面流协议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  <a:endParaRPr lang="zh-CN" altLang="en-US" dirty="0" smtClean="0"/>
          </a:p>
          <a:p>
            <a:r>
              <a:rPr lang="zh-CN" altLang="en-US" dirty="0" smtClean="0"/>
              <a:t>自适应协议：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针对虚拟桌面显示协议数据传输的上下游两个方向进行了协议优化，自适应终端、服务器、网络环境以及用户体验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  <a:endParaRPr lang="zh-CN" altLang="en-US" dirty="0" smtClean="0"/>
          </a:p>
          <a:p>
            <a:r>
              <a:rPr lang="zh-CN" altLang="en-US" dirty="0" smtClean="0"/>
              <a:t>改进的</a:t>
            </a:r>
            <a:r>
              <a:rPr lang="en-US" altLang="zh-CN" dirty="0" smtClean="0"/>
              <a:t>RFB</a:t>
            </a:r>
            <a:r>
              <a:rPr lang="zh-CN" altLang="en-US" dirty="0" smtClean="0"/>
              <a:t>协议：使用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协议进行数据传输，添加可靠机制。</a:t>
            </a:r>
          </a:p>
          <a:p>
            <a:r>
              <a:rPr lang="en-US" altLang="zh-CN" dirty="0" err="1" smtClean="0"/>
              <a:t>wRFB</a:t>
            </a:r>
            <a:r>
              <a:rPr lang="zh-CN" altLang="en-US" dirty="0" smtClean="0"/>
              <a:t>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可以从多个虚拟机中获取应用程序的用户界面，所有的图像融合后传输到同一个用户终端进行显示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smtClean="0"/>
              <a:t>VDI</a:t>
            </a:r>
            <a:r>
              <a:rPr lang="zh-CN" altLang="en-US" dirty="0" smtClean="0"/>
              <a:t>桌面虚拟化存在的问题：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本文的目标是：改进</a:t>
            </a:r>
            <a:r>
              <a:rPr lang="en-US" altLang="zh-CN" dirty="0" smtClean="0"/>
              <a:t>SPICE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SPICE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虚拟桌面基于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层架构，其中每层都有相应的软件组件，分别是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SPICE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驱动程序，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SPICE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设备</a:t>
            </a:r>
            <a:r>
              <a:rPr lang="zh-CN" altLang="en-US" dirty="0" smtClean="0"/>
              <a:t>也称为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服务端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SPICE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客户端。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05558-AA92-451C-A4A8-FE7C5089B68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5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8E55D-63A3-476B-AA86-0F8644C66A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7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76D9C-C795-41EF-9DA3-D3328503CD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3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6A8BC-95F2-4F64-9250-4F5409E898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251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68F95-BE9D-40E4-AEB2-52B57EE3F4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10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75DDF-8E2F-4C6F-9A8B-C50C8CBAD0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64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802F5-14BA-41A5-809F-E2E240ADF7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31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6FA9F-7489-473F-A1E4-DDC71BCF2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61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6562E-36BB-4A32-91DB-C419E6AA16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96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8B001-098B-4BAF-B670-AE477D3B6F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32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B9DEC-3667-4655-8705-54858A4BDC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0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F5896-92E4-40FD-B954-5331CD928C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41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D6ED3-5503-4091-8FEB-739F60136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9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A71E2-F3F0-49D2-93E5-CF8EEB31E0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77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A26ED6B7-E26C-4468-8203-43309F5330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6.bin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0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1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623175" cy="1752600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云计算环境下桌面虚拟</a:t>
            </a:r>
            <a:r>
              <a:rPr lang="zh-CN" altLang="en-US" dirty="0"/>
              <a:t>化协议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的优化</a:t>
            </a:r>
          </a:p>
        </p:txBody>
      </p:sp>
      <p:sp>
        <p:nvSpPr>
          <p:cNvPr id="3075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姓    名： 徐    浩</a:t>
            </a:r>
            <a:endParaRPr lang="en-US" altLang="zh-CN" dirty="0" smtClean="0"/>
          </a:p>
          <a:p>
            <a:pPr algn="just" eaLnBrk="1" hangingPunct="1"/>
            <a:r>
              <a:rPr lang="zh-CN" altLang="en-US" dirty="0" smtClean="0"/>
              <a:t>学    号： </a:t>
            </a:r>
            <a:r>
              <a:rPr lang="en-US" altLang="zh-CN" dirty="0" smtClean="0"/>
              <a:t>SY1106516</a:t>
            </a:r>
          </a:p>
          <a:p>
            <a:pPr algn="just" eaLnBrk="1" hangingPunct="1"/>
            <a:r>
              <a:rPr lang="zh-CN" altLang="en-US" dirty="0" smtClean="0"/>
              <a:t>导    师： 兰雨晴</a:t>
            </a:r>
          </a:p>
        </p:txBody>
      </p:sp>
      <p:pic>
        <p:nvPicPr>
          <p:cNvPr id="1025" name="Picture 1" descr="D:\Program Files\Tencent\QQ\805015773\Image\K`D$MBAF$V4V{$`X_5X6J{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"/>
          <a:stretch/>
        </p:blipFill>
        <p:spPr bwMode="auto">
          <a:xfrm>
            <a:off x="0" y="0"/>
            <a:ext cx="90355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5581888" y="6248400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876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3188692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主要研究内容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SPICE</a:t>
            </a:r>
            <a:r>
              <a:rPr lang="zh-CN" altLang="en-US" dirty="0" smtClean="0"/>
              <a:t>虚拟桌面整体架构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344154"/>
              </p:ext>
            </p:extLst>
          </p:nvPr>
        </p:nvGraphicFramePr>
        <p:xfrm>
          <a:off x="329593" y="1600200"/>
          <a:ext cx="831434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Visio" r:id="rId5" imgW="7205262" imgH="2914743" progId="Visio.Drawing.11">
                  <p:embed/>
                </p:oleObj>
              </mc:Choice>
              <mc:Fallback>
                <p:oleObj name="Visio" r:id="rId5" imgW="7205262" imgH="29147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93" y="1600200"/>
                        <a:ext cx="8314343" cy="358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328612" y="2609850"/>
            <a:ext cx="1268658" cy="1962150"/>
          </a:xfrm>
          <a:prstGeom prst="ellipse">
            <a:avLst/>
          </a:prstGeom>
          <a:noFill/>
          <a:ln w="317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895600" y="1295400"/>
            <a:ext cx="2514600" cy="3886200"/>
          </a:xfrm>
          <a:prstGeom prst="ellipse">
            <a:avLst/>
          </a:prstGeom>
          <a:noFill/>
          <a:ln w="317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6096000" y="1295400"/>
            <a:ext cx="2514600" cy="3886200"/>
          </a:xfrm>
          <a:prstGeom prst="ellipse">
            <a:avLst/>
          </a:prstGeom>
          <a:noFill/>
          <a:ln w="317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819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  <p:bldP spid="5" grpId="0" animBg="1"/>
      <p:bldP spid="20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5581888" y="6248400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876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3188692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主要研究内容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SPICE</a:t>
            </a:r>
            <a:r>
              <a:rPr lang="zh-CN" altLang="en-US" dirty="0" smtClean="0"/>
              <a:t>虚拟桌面整体架构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252366"/>
              </p:ext>
            </p:extLst>
          </p:nvPr>
        </p:nvGraphicFramePr>
        <p:xfrm>
          <a:off x="329593" y="1600200"/>
          <a:ext cx="831434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3" name="Visio" r:id="rId5" imgW="7205262" imgH="2914743" progId="Visio.Drawing.11">
                  <p:embed/>
                </p:oleObj>
              </mc:Choice>
              <mc:Fallback>
                <p:oleObj name="Visio" r:id="rId5" imgW="7205262" imgH="29147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93" y="1600200"/>
                        <a:ext cx="8314343" cy="358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椭圆 17"/>
          <p:cNvSpPr/>
          <p:nvPr/>
        </p:nvSpPr>
        <p:spPr bwMode="auto">
          <a:xfrm>
            <a:off x="4354098" y="1447800"/>
            <a:ext cx="2621796" cy="3733800"/>
          </a:xfrm>
          <a:prstGeom prst="ellipse">
            <a:avLst/>
          </a:prstGeom>
          <a:noFill/>
          <a:ln w="317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3920706" y="1863306"/>
            <a:ext cx="1543288" cy="914400"/>
          </a:xfrm>
          <a:prstGeom prst="ellipse">
            <a:avLst/>
          </a:prstGeom>
          <a:noFill/>
          <a:ln w="317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1861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SPICE</a:t>
            </a:r>
            <a:r>
              <a:rPr lang="zh-CN" altLang="en-US" dirty="0" smtClean="0"/>
              <a:t>显示处理流程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gray">
          <a:xfrm>
            <a:off x="5581888" y="6248400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4876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gray">
          <a:xfrm>
            <a:off x="1635370" y="6248400"/>
            <a:ext cx="3188692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主要研究内容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351046"/>
              </p:ext>
            </p:extLst>
          </p:nvPr>
        </p:nvGraphicFramePr>
        <p:xfrm>
          <a:off x="488371" y="1828800"/>
          <a:ext cx="8057147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" name="Visio" r:id="rId5" imgW="5297130" imgH="2626743" progId="Visio.Drawing.11">
                  <p:embed/>
                </p:oleObj>
              </mc:Choice>
              <mc:Fallback>
                <p:oleObj name="Visio" r:id="rId5" imgW="5297130" imgH="262674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71" y="1828800"/>
                        <a:ext cx="8057147" cy="3733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下箭头 1"/>
          <p:cNvSpPr/>
          <p:nvPr/>
        </p:nvSpPr>
        <p:spPr bwMode="auto">
          <a:xfrm>
            <a:off x="1226304" y="2389643"/>
            <a:ext cx="526296" cy="1378706"/>
          </a:xfrm>
          <a:prstGeom prst="downArrow">
            <a:avLst/>
          </a:prstGeom>
          <a:solidFill>
            <a:srgbClr val="FFF5E7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下箭头 18"/>
          <p:cNvSpPr/>
          <p:nvPr/>
        </p:nvSpPr>
        <p:spPr bwMode="auto">
          <a:xfrm rot="16200000">
            <a:off x="3280152" y="2697996"/>
            <a:ext cx="526296" cy="2667000"/>
          </a:xfrm>
          <a:prstGeom prst="downArrow">
            <a:avLst/>
          </a:prstGeom>
          <a:solidFill>
            <a:srgbClr val="FFF5E7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下箭头 20"/>
          <p:cNvSpPr/>
          <p:nvPr/>
        </p:nvSpPr>
        <p:spPr bwMode="auto">
          <a:xfrm rot="10800000">
            <a:off x="5318740" y="2389643"/>
            <a:ext cx="526296" cy="2258556"/>
          </a:xfrm>
          <a:prstGeom prst="downArrow">
            <a:avLst/>
          </a:prstGeom>
          <a:solidFill>
            <a:srgbClr val="FFF5E7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下箭头 21"/>
          <p:cNvSpPr/>
          <p:nvPr/>
        </p:nvSpPr>
        <p:spPr bwMode="auto">
          <a:xfrm rot="16200000">
            <a:off x="6592654" y="1777845"/>
            <a:ext cx="526296" cy="1223596"/>
          </a:xfrm>
          <a:prstGeom prst="downArrow">
            <a:avLst/>
          </a:prstGeom>
          <a:solidFill>
            <a:srgbClr val="FFF5E7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4780639" y="4370844"/>
            <a:ext cx="1620161" cy="810756"/>
          </a:xfrm>
          <a:prstGeom prst="ellipse">
            <a:avLst/>
          </a:prstGeom>
          <a:noFill/>
          <a:ln w="317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105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SPICE</a:t>
            </a:r>
            <a:r>
              <a:rPr lang="zh-CN" altLang="en-US" dirty="0" smtClean="0"/>
              <a:t>压缩算法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gray">
          <a:xfrm>
            <a:off x="5581888" y="6248400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4876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gray">
          <a:xfrm>
            <a:off x="1635370" y="6248400"/>
            <a:ext cx="3188692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主要研究内容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944281"/>
              </p:ext>
            </p:extLst>
          </p:nvPr>
        </p:nvGraphicFramePr>
        <p:xfrm>
          <a:off x="526654" y="1371600"/>
          <a:ext cx="8126896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" name="Visio" r:id="rId4" imgW="4613082" imgH="2374595" progId="Visio.Drawing.11">
                  <p:embed/>
                </p:oleObj>
              </mc:Choice>
              <mc:Fallback>
                <p:oleObj name="Visio" r:id="rId4" imgW="4613082" imgH="23745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54" y="1371600"/>
                        <a:ext cx="8126896" cy="419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5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SPICE</a:t>
            </a:r>
            <a:r>
              <a:rPr lang="zh-CN" altLang="en-US" dirty="0" smtClean="0"/>
              <a:t>虚拟桌面存在的不足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视频压缩算法的压缩效果较差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DispalyTree</a:t>
            </a:r>
            <a:r>
              <a:rPr lang="zh-CN" altLang="en-US" dirty="0" smtClean="0"/>
              <a:t>视频检测的错误率很高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视频流数据需要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中转传输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gray">
          <a:xfrm>
            <a:off x="5581888" y="6248400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4876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gray">
          <a:xfrm>
            <a:off x="1635370" y="6248400"/>
            <a:ext cx="3188692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主要研究内容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8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SPICE</a:t>
            </a:r>
            <a:r>
              <a:rPr lang="zh-CN" altLang="en-US" dirty="0" smtClean="0"/>
              <a:t>协议优化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通过以上对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显示处理的关键技术研究，本文从以下三个方面进行了改进</a:t>
            </a:r>
            <a:r>
              <a:rPr lang="zh-CN" altLang="en-US" dirty="0"/>
              <a:t>与</a:t>
            </a:r>
            <a:r>
              <a:rPr lang="zh-CN" altLang="en-US" dirty="0" smtClean="0"/>
              <a:t>优化</a:t>
            </a:r>
            <a:endParaRPr lang="en-US" altLang="zh-CN" dirty="0"/>
          </a:p>
          <a:p>
            <a:pPr lvl="1"/>
            <a:r>
              <a:rPr lang="zh-CN" altLang="en-US" dirty="0" smtClean="0"/>
              <a:t>替换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的视频压缩算法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改进</a:t>
            </a:r>
            <a:r>
              <a:rPr lang="en-US" altLang="zh-CN" dirty="0" smtClean="0"/>
              <a:t>SPICE</a:t>
            </a:r>
            <a:r>
              <a:rPr lang="zh-CN" altLang="en-US" dirty="0" smtClean="0"/>
              <a:t>的视频检测机制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引入流媒体视频传输</a:t>
            </a:r>
            <a:endParaRPr lang="zh-CN" altLang="en-US" dirty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gray">
          <a:xfrm>
            <a:off x="3048000" y="6248400"/>
            <a:ext cx="3105388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协议优化方案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内容占位符 3"/>
          <p:cNvSpPr txBox="1">
            <a:spLocks/>
          </p:cNvSpPr>
          <p:nvPr/>
        </p:nvSpPr>
        <p:spPr>
          <a:xfrm>
            <a:off x="4389832" y="2332195"/>
            <a:ext cx="4040030" cy="1096805"/>
          </a:xfrm>
          <a:prstGeom prst="rect">
            <a:avLst/>
          </a:prstGeom>
          <a:solidFill>
            <a:srgbClr val="FFF0DD"/>
          </a:solidFill>
          <a:ln w="1905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/>
              <a:t>采用</a:t>
            </a:r>
            <a:r>
              <a:rPr lang="en-US" altLang="zh-CN" sz="2400" dirty="0" smtClean="0"/>
              <a:t>MJPEG2000</a:t>
            </a:r>
            <a:r>
              <a:rPr lang="zh-CN" altLang="en-US" sz="2400" dirty="0" smtClean="0"/>
              <a:t>视频压缩</a:t>
            </a:r>
            <a:r>
              <a:rPr lang="zh-CN" altLang="en-US" sz="2400" dirty="0"/>
              <a:t>算法</a:t>
            </a:r>
            <a:r>
              <a:rPr lang="zh-CN" altLang="en-US" sz="2400" dirty="0" smtClean="0"/>
              <a:t>替换</a:t>
            </a:r>
            <a:r>
              <a:rPr lang="en-US" altLang="zh-CN" sz="2400" dirty="0" smtClean="0"/>
              <a:t>MJPEG</a:t>
            </a:r>
            <a:r>
              <a:rPr lang="zh-CN" altLang="en-US" sz="2400" dirty="0"/>
              <a:t>算法</a:t>
            </a:r>
          </a:p>
          <a:p>
            <a:pPr marL="0" indent="0" algn="just">
              <a:buNone/>
            </a:pPr>
            <a:endParaRPr lang="zh-CN" altLang="en-US" dirty="0"/>
          </a:p>
        </p:txBody>
      </p:sp>
      <p:sp>
        <p:nvSpPr>
          <p:cNvPr id="38" name="内容占位符 3"/>
          <p:cNvSpPr txBox="1">
            <a:spLocks/>
          </p:cNvSpPr>
          <p:nvPr/>
        </p:nvSpPr>
        <p:spPr>
          <a:xfrm>
            <a:off x="4570570" y="3246620"/>
            <a:ext cx="4040030" cy="1219200"/>
          </a:xfrm>
          <a:prstGeom prst="rect">
            <a:avLst/>
          </a:prstGeom>
          <a:solidFill>
            <a:srgbClr val="FFF0DD"/>
          </a:solidFill>
          <a:ln w="1905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txBody>
          <a:bodyPr/>
          <a:lstStyle>
            <a:defPPr>
              <a:defRPr lang="zh-CN"/>
            </a:defPPr>
            <a:lvl1pPr marL="0" indent="0" algn="l" eaLnBrk="1" hangingPunct="1">
              <a:buClrTx/>
              <a:buSzTx/>
              <a:buFont typeface="Wingdings" pitchFamily="2" charset="2"/>
              <a:buNone/>
              <a:defRPr sz="2400">
                <a:latin typeface="+mn-lt"/>
                <a:ea typeface="+mn-ea"/>
              </a:defRPr>
            </a:lvl1pPr>
            <a:lvl2pPr marL="669925" indent="-325438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latin typeface="+mn-lt"/>
                <a:ea typeface="+mn-ea"/>
              </a:defRPr>
            </a:lvl2pPr>
            <a:lvl3pPr marL="1022350" indent="-350838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latin typeface="+mn-lt"/>
                <a:ea typeface="+mn-ea"/>
              </a:defRPr>
            </a:lvl3pPr>
            <a:lvl4pPr marL="1339850" indent="-315913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latin typeface="+mn-lt"/>
                <a:ea typeface="+mn-ea"/>
              </a:defRPr>
            </a:lvl4pPr>
            <a:lvl5pPr marL="1681163" indent="-339725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latin typeface="+mn-lt"/>
                <a:ea typeface="+mn-ea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latin typeface="+mn-lt"/>
                <a:ea typeface="+mn-ea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latin typeface="+mn-lt"/>
                <a:ea typeface="+mn-ea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latin typeface="+mn-lt"/>
                <a:ea typeface="+mn-ea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在虚拟机内部增加代理模块，检测视频播放窗口并反馈给</a:t>
            </a:r>
            <a:r>
              <a:rPr lang="en-US" altLang="zh-CN" dirty="0"/>
              <a:t>SPICE</a:t>
            </a:r>
            <a:r>
              <a:rPr lang="zh-CN" altLang="en-US" dirty="0"/>
              <a:t>服务端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9" name="内容占位符 3"/>
          <p:cNvSpPr txBox="1">
            <a:spLocks/>
          </p:cNvSpPr>
          <p:nvPr/>
        </p:nvSpPr>
        <p:spPr>
          <a:xfrm>
            <a:off x="4800600" y="4434590"/>
            <a:ext cx="4040030" cy="1219200"/>
          </a:xfrm>
          <a:prstGeom prst="rect">
            <a:avLst/>
          </a:prstGeom>
          <a:solidFill>
            <a:srgbClr val="FFF0DD"/>
          </a:solidFill>
          <a:ln w="1905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txBody>
          <a:bodyPr/>
          <a:lstStyle>
            <a:defPPr>
              <a:defRPr lang="zh-CN"/>
            </a:defPPr>
            <a:lvl1pPr marL="0" indent="0" algn="l" eaLnBrk="1" hangingPunct="1">
              <a:buClrTx/>
              <a:buSzTx/>
              <a:buFont typeface="Wingdings" pitchFamily="2" charset="2"/>
              <a:buNone/>
              <a:defRPr sz="2400">
                <a:latin typeface="+mn-lt"/>
                <a:ea typeface="+mn-ea"/>
              </a:defRPr>
            </a:lvl1pPr>
            <a:lvl2pPr marL="669925" indent="-325438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latin typeface="+mn-lt"/>
                <a:ea typeface="+mn-ea"/>
              </a:defRPr>
            </a:lvl2pPr>
            <a:lvl3pPr marL="1022350" indent="-350838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latin typeface="+mn-lt"/>
                <a:ea typeface="+mn-ea"/>
              </a:defRPr>
            </a:lvl3pPr>
            <a:lvl4pPr marL="1339850" indent="-315913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latin typeface="+mn-lt"/>
                <a:ea typeface="+mn-ea"/>
              </a:defRPr>
            </a:lvl4pPr>
            <a:lvl5pPr marL="1681163" indent="-339725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latin typeface="+mn-lt"/>
                <a:ea typeface="+mn-ea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latin typeface="+mn-lt"/>
                <a:ea typeface="+mn-ea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latin typeface="+mn-lt"/>
                <a:ea typeface="+mn-ea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latin typeface="+mn-lt"/>
                <a:ea typeface="+mn-ea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通过引入流媒体视频传输机制由客户端直接进行视频流解码播放</a:t>
            </a:r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4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21" grpId="0" animBg="1"/>
      <p:bldP spid="22" grpId="0" animBg="1"/>
      <p:bldP spid="23" grpId="0" animBg="1"/>
      <p:bldP spid="24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MJPEG2000</a:t>
            </a:r>
            <a:r>
              <a:rPr lang="zh-CN" altLang="zh-CN" dirty="0"/>
              <a:t>压缩算法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MJPEG2000</a:t>
            </a:r>
            <a:r>
              <a:rPr lang="zh-CN" altLang="zh-CN" dirty="0" smtClean="0"/>
              <a:t>是</a:t>
            </a:r>
            <a:r>
              <a:rPr lang="zh-CN" altLang="zh-CN" dirty="0"/>
              <a:t>一种针对</a:t>
            </a:r>
            <a:r>
              <a:rPr lang="zh-CN" altLang="zh-CN" dirty="0" smtClean="0"/>
              <a:t>视频的</a:t>
            </a:r>
            <a:r>
              <a:rPr lang="zh-CN" altLang="en-US" dirty="0" smtClean="0"/>
              <a:t>压缩</a:t>
            </a:r>
            <a:r>
              <a:rPr lang="zh-CN" altLang="zh-CN" dirty="0" smtClean="0"/>
              <a:t>标准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只</a:t>
            </a:r>
            <a:r>
              <a:rPr lang="zh-CN" altLang="zh-CN" dirty="0"/>
              <a:t>进行帧内编码，没有运动</a:t>
            </a:r>
            <a:r>
              <a:rPr lang="zh-CN" altLang="zh-CN" dirty="0" smtClean="0"/>
              <a:t>估值</a:t>
            </a:r>
            <a:r>
              <a:rPr lang="zh-CN" altLang="en-US" dirty="0" smtClean="0"/>
              <a:t>以及</a:t>
            </a:r>
            <a:r>
              <a:rPr lang="zh-CN" altLang="zh-CN" dirty="0" smtClean="0"/>
              <a:t>帧</a:t>
            </a:r>
            <a:r>
              <a:rPr lang="zh-CN" altLang="zh-CN" dirty="0"/>
              <a:t>间预测编码，生成的文件中包含多个</a:t>
            </a:r>
            <a:r>
              <a:rPr lang="en-US" altLang="zh-CN" dirty="0"/>
              <a:t>JPEG2000</a:t>
            </a:r>
            <a:r>
              <a:rPr lang="zh-CN" altLang="zh-CN" dirty="0"/>
              <a:t>压缩图像</a:t>
            </a:r>
            <a:r>
              <a:rPr lang="zh-CN" altLang="zh-CN" dirty="0" smtClean="0"/>
              <a:t>序列</a:t>
            </a:r>
            <a:endParaRPr lang="en-US" altLang="zh-CN" dirty="0" smtClean="0"/>
          </a:p>
          <a:p>
            <a:pPr algn="just"/>
            <a:r>
              <a:rPr lang="zh-CN" altLang="zh-CN" dirty="0" smtClean="0"/>
              <a:t>与</a:t>
            </a:r>
            <a:r>
              <a:rPr lang="en-US" altLang="zh-CN" dirty="0" smtClean="0"/>
              <a:t>MJPEG</a:t>
            </a:r>
            <a:r>
              <a:rPr lang="zh-CN" altLang="zh-CN" dirty="0"/>
              <a:t>相比</a:t>
            </a:r>
            <a:r>
              <a:rPr lang="zh-CN" altLang="zh-CN" dirty="0" smtClean="0"/>
              <a:t>，</a:t>
            </a:r>
            <a:r>
              <a:rPr lang="en-US" altLang="zh-CN" dirty="0" smtClean="0"/>
              <a:t>MJPEG2000</a:t>
            </a:r>
            <a:r>
              <a:rPr lang="zh-CN" altLang="zh-CN" dirty="0"/>
              <a:t>有明显优越的压缩</a:t>
            </a:r>
            <a:r>
              <a:rPr lang="zh-CN" altLang="zh-CN" dirty="0" smtClean="0"/>
              <a:t>效率</a:t>
            </a:r>
            <a:endParaRPr lang="en-US" altLang="zh-CN" dirty="0" smtClean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gray">
          <a:xfrm>
            <a:off x="3048000" y="6248400"/>
            <a:ext cx="3105388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协议优化方案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1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MJPEG2000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H.264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dirty="0"/>
              <a:t>对于小尺寸图像，</a:t>
            </a:r>
            <a:r>
              <a:rPr lang="en-US" altLang="zh-CN" dirty="0"/>
              <a:t>H.264</a:t>
            </a:r>
            <a:r>
              <a:rPr lang="zh-CN" altLang="zh-CN" dirty="0"/>
              <a:t>帧内压缩效果较好，随着图像尺寸的增大，</a:t>
            </a:r>
            <a:r>
              <a:rPr lang="en-US" altLang="zh-CN" dirty="0" smtClean="0"/>
              <a:t>MJPEG2000</a:t>
            </a:r>
            <a:r>
              <a:rPr lang="zh-CN" altLang="zh-CN" dirty="0"/>
              <a:t>表现出明显优越的压缩</a:t>
            </a:r>
            <a:r>
              <a:rPr lang="zh-CN" altLang="zh-CN" dirty="0" smtClean="0"/>
              <a:t>效果</a:t>
            </a:r>
            <a:endParaRPr lang="en-US" altLang="zh-CN" dirty="0" smtClean="0"/>
          </a:p>
          <a:p>
            <a:pPr algn="just"/>
            <a:r>
              <a:rPr lang="zh-CN" altLang="zh-CN" dirty="0" smtClean="0"/>
              <a:t>当压缩率很高时，</a:t>
            </a:r>
            <a:r>
              <a:rPr lang="en-US" altLang="zh-CN" dirty="0" smtClean="0"/>
              <a:t>H.264</a:t>
            </a:r>
            <a:r>
              <a:rPr lang="zh-CN" altLang="zh-CN" dirty="0" smtClean="0"/>
              <a:t>压缩效果要比</a:t>
            </a:r>
            <a:r>
              <a:rPr lang="en-US" altLang="zh-CN" dirty="0" smtClean="0"/>
              <a:t>MJPEG2000</a:t>
            </a:r>
            <a:r>
              <a:rPr lang="zh-CN" altLang="zh-CN" dirty="0" smtClean="0"/>
              <a:t>压缩效果略好</a:t>
            </a:r>
            <a:endParaRPr lang="en-US" altLang="zh-CN" dirty="0" smtClean="0"/>
          </a:p>
          <a:p>
            <a:pPr algn="just"/>
            <a:r>
              <a:rPr lang="zh-CN" altLang="zh-CN" dirty="0" smtClean="0"/>
              <a:t>码率</a:t>
            </a:r>
            <a:r>
              <a:rPr lang="zh-CN" altLang="zh-CN" dirty="0"/>
              <a:t>非常低</a:t>
            </a:r>
            <a:r>
              <a:rPr lang="zh-CN" altLang="zh-CN" dirty="0" smtClean="0"/>
              <a:t>时，</a:t>
            </a:r>
            <a:r>
              <a:rPr lang="en-US" altLang="zh-CN" dirty="0" smtClean="0"/>
              <a:t>MJPEG2000</a:t>
            </a:r>
            <a:r>
              <a:rPr lang="zh-CN" altLang="zh-CN" dirty="0" smtClean="0"/>
              <a:t>编码图像看起来非常模糊，缺乏高频信息，而</a:t>
            </a:r>
            <a:r>
              <a:rPr lang="en-US" altLang="zh-CN" dirty="0" smtClean="0"/>
              <a:t>H.264</a:t>
            </a:r>
            <a:r>
              <a:rPr lang="zh-CN" altLang="zh-CN" dirty="0" smtClean="0"/>
              <a:t>的帧内编码图像没有出现这种情况</a:t>
            </a:r>
            <a:endParaRPr lang="zh-CN" altLang="en-US" dirty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gray">
          <a:xfrm>
            <a:off x="3048000" y="6248400"/>
            <a:ext cx="3105388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协议优化方案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内容占位符 3"/>
          <p:cNvSpPr txBox="1">
            <a:spLocks/>
          </p:cNvSpPr>
          <p:nvPr/>
        </p:nvSpPr>
        <p:spPr>
          <a:xfrm>
            <a:off x="1447800" y="2743200"/>
            <a:ext cx="6496288" cy="1661160"/>
          </a:xfrm>
          <a:prstGeom prst="rect">
            <a:avLst/>
          </a:prstGeom>
          <a:solidFill>
            <a:srgbClr val="FFF0DD"/>
          </a:solidFill>
          <a:ln w="1905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txBody>
          <a:bodyPr/>
          <a:lstStyle>
            <a:defPPr>
              <a:defRPr lang="zh-CN"/>
            </a:defPPr>
            <a:lvl1pPr marL="0" indent="0" algn="l" eaLnBrk="1" hangingPunct="1">
              <a:buClrTx/>
              <a:buSzTx/>
              <a:buFont typeface="Wingdings" pitchFamily="2" charset="2"/>
              <a:buNone/>
              <a:defRPr sz="2400">
                <a:latin typeface="+mn-lt"/>
                <a:ea typeface="+mn-ea"/>
              </a:defRPr>
            </a:lvl1pPr>
            <a:lvl2pPr marL="669925" indent="-325438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latin typeface="+mn-lt"/>
                <a:ea typeface="+mn-ea"/>
              </a:defRPr>
            </a:lvl2pPr>
            <a:lvl3pPr marL="1022350" indent="-350838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latin typeface="+mn-lt"/>
                <a:ea typeface="+mn-ea"/>
              </a:defRPr>
            </a:lvl3pPr>
            <a:lvl4pPr marL="1339850" indent="-315913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latin typeface="+mn-lt"/>
                <a:ea typeface="+mn-ea"/>
              </a:defRPr>
            </a:lvl4pPr>
            <a:lvl5pPr marL="1681163" indent="-339725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latin typeface="+mn-lt"/>
                <a:ea typeface="+mn-ea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latin typeface="+mn-lt"/>
                <a:ea typeface="+mn-ea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latin typeface="+mn-lt"/>
                <a:ea typeface="+mn-ea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latin typeface="+mn-lt"/>
                <a:ea typeface="+mn-ea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latin typeface="+mn-lt"/>
                <a:ea typeface="+mn-ea"/>
              </a:defRPr>
            </a:lvl9pPr>
          </a:lstStyle>
          <a:p>
            <a:pPr algn="ctr"/>
            <a:r>
              <a:rPr lang="zh-CN" altLang="zh-CN" sz="4000" dirty="0"/>
              <a:t>可以看出</a:t>
            </a:r>
            <a:r>
              <a:rPr lang="en-US" altLang="zh-CN" sz="4000" dirty="0" smtClean="0"/>
              <a:t>MJPEG2000</a:t>
            </a:r>
            <a:r>
              <a:rPr lang="zh-CN" altLang="zh-CN" sz="4000" dirty="0"/>
              <a:t>适合应用于高品质视频编码</a:t>
            </a:r>
            <a:endParaRPr lang="zh-CN" alt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8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31" grpId="0" animBg="1"/>
      <p:bldP spid="32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3105388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协议优化方案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压缩算法替换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218197"/>
              </p:ext>
            </p:extLst>
          </p:nvPr>
        </p:nvGraphicFramePr>
        <p:xfrm>
          <a:off x="537487" y="1295400"/>
          <a:ext cx="812641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8" name="Visio" r:id="rId5" imgW="4613082" imgH="2374595" progId="Visio.Drawing.11">
                  <p:embed/>
                </p:oleObj>
              </mc:Choice>
              <mc:Fallback>
                <p:oleObj name="Visio" r:id="rId5" imgW="4613082" imgH="2374595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87" y="1295400"/>
                        <a:ext cx="8126413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490935"/>
              </p:ext>
            </p:extLst>
          </p:nvPr>
        </p:nvGraphicFramePr>
        <p:xfrm>
          <a:off x="533400" y="1295400"/>
          <a:ext cx="812641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9" name="Visio" r:id="rId7" imgW="4613020" imgH="2374606" progId="Visio.Drawing.11">
                  <p:embed/>
                </p:oleObj>
              </mc:Choice>
              <mc:Fallback>
                <p:oleObj name="Visio" r:id="rId7" imgW="4613020" imgH="2374606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126413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3139722" y="4684644"/>
            <a:ext cx="1260000" cy="648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988129" y="4684644"/>
            <a:ext cx="1404000" cy="648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5248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  <p:bldP spid="6" grpId="0" animBg="1"/>
      <p:bldP spid="6" grpId="1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3105388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协议优化方案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压缩算法替换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815386"/>
              </p:ext>
            </p:extLst>
          </p:nvPr>
        </p:nvGraphicFramePr>
        <p:xfrm>
          <a:off x="366713" y="1647524"/>
          <a:ext cx="5786675" cy="448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86675"/>
              </a:tblGrid>
              <a:tr h="426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struct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Jp2Encoder {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opj_cio_t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*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cio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;  /* compressed image saved in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cio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-&gt;buffer */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opj_cinfo_t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*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cinfo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4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opj_bool</a:t>
                      </a:r>
                      <a:r>
                        <a:rPr lang="en-US" sz="14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b_success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opj_cparameters_t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parameters;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opj_event_mgr_t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event_mgr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4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opj_image_cmptparm_t</a:t>
                      </a:r>
                      <a:r>
                        <a:rPr lang="en-US" sz="14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cmptparm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[3];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4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opj_image_t</a:t>
                      </a:r>
                      <a:r>
                        <a:rPr lang="en-US" sz="14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*image;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OPJ_COLOR_SPACE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color_space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first_frame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quality;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unsigned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bytes_per_pixel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; /* bytes per pixel of the input buffer */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void (*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pixel_converter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)(uint8_t *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src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, uint8_t *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dest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};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0DD"/>
                    </a:solidFill>
                  </a:tcPr>
                </a:tc>
              </a:tr>
            </a:tbl>
          </a:graphicData>
        </a:graphic>
      </p:graphicFrame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08828"/>
              </p:ext>
            </p:extLst>
          </p:nvPr>
        </p:nvGraphicFramePr>
        <p:xfrm>
          <a:off x="3495277" y="1752600"/>
          <a:ext cx="5343923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3923"/>
              </a:tblGrid>
              <a:tr h="3886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b="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static 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inline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red_marshall_stream_data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RedChannelClient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*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rcc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SpiceMarshaller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*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base_marshaller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Drawable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*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drawable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……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   </a:t>
                      </a:r>
                      <a:r>
                        <a:rPr lang="en-US" sz="1400" b="0" kern="100" dirty="0" smtClean="0">
                          <a:solidFill>
                            <a:srgbClr val="FF0000"/>
                          </a:solidFill>
                          <a:effectLst/>
                        </a:rPr>
                        <a:t>jp2_encode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(&amp;image-&gt;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u.bitmap</a:t>
                      </a:r>
                      <a:r>
                        <a:rPr lang="en-US" sz="14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width, height, dcc-&gt; </a:t>
                      </a:r>
                      <a:r>
                        <a:rPr lang="en-US" sz="14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send_data.stream_outbuf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, &amp;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len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, 50+ratio);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4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……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agent-&gt;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last_send_time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time_now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return TRUE;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0193" y="1143000"/>
            <a:ext cx="173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RedWorker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769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汇报内容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研究背景和问题提出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主要研究内容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协议优化方案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结果验证和分析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总结</a:t>
            </a:r>
          </a:p>
        </p:txBody>
      </p:sp>
      <p:pic>
        <p:nvPicPr>
          <p:cNvPr id="4" name="Picture 1" descr="D:\Program Files\Tencent\QQ\805015773\Image\K`D$MBAF$V4V{$`X_5X6J{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"/>
          <a:stretch/>
        </p:blipFill>
        <p:spPr bwMode="auto">
          <a:xfrm>
            <a:off x="0" y="6248400"/>
            <a:ext cx="90355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3105388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协议优化方案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视频检测机制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008791012"/>
              </p:ext>
            </p:extLst>
          </p:nvPr>
        </p:nvGraphicFramePr>
        <p:xfrm>
          <a:off x="534889" y="1186880"/>
          <a:ext cx="7999511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内容占位符 3"/>
          <p:cNvSpPr txBox="1">
            <a:spLocks/>
          </p:cNvSpPr>
          <p:nvPr/>
        </p:nvSpPr>
        <p:spPr>
          <a:xfrm>
            <a:off x="5597106" y="3352800"/>
            <a:ext cx="2791062" cy="2057400"/>
          </a:xfrm>
          <a:prstGeom prst="rect">
            <a:avLst/>
          </a:prstGeom>
          <a:solidFill>
            <a:srgbClr val="FFF0DD"/>
          </a:solidFill>
          <a:ln w="1905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zh-CN" altLang="en-US" sz="2400" dirty="0"/>
              <a:t>这种方法检测的错误率很高，会导致视频压缩算法和图像压缩算法的频繁切换</a:t>
            </a:r>
          </a:p>
          <a:p>
            <a:pPr marL="0" indent="0" algn="just">
              <a:buNone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44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3105388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协议优化方案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视频检测机制优化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749077580"/>
              </p:ext>
            </p:extLst>
          </p:nvPr>
        </p:nvGraphicFramePr>
        <p:xfrm>
          <a:off x="534889" y="1186880"/>
          <a:ext cx="7999511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内容占位符 3"/>
          <p:cNvSpPr txBox="1">
            <a:spLocks/>
          </p:cNvSpPr>
          <p:nvPr/>
        </p:nvSpPr>
        <p:spPr>
          <a:xfrm>
            <a:off x="5597106" y="3361265"/>
            <a:ext cx="2791062" cy="2057400"/>
          </a:xfrm>
          <a:prstGeom prst="rect">
            <a:avLst/>
          </a:prstGeom>
          <a:solidFill>
            <a:srgbClr val="FFF0DD"/>
          </a:solidFill>
          <a:ln w="1905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/>
              <a:t>代理模块监听</a:t>
            </a:r>
            <a:r>
              <a:rPr lang="zh-CN" altLang="en-US" sz="2400" dirty="0"/>
              <a:t>常用的视频</a:t>
            </a:r>
            <a:r>
              <a:rPr lang="zh-CN" altLang="en-US" sz="2400" dirty="0" smtClean="0"/>
              <a:t>播放器</a:t>
            </a:r>
            <a:endParaRPr lang="en-US" altLang="zh-CN" sz="2400" dirty="0" smtClean="0"/>
          </a:p>
          <a:p>
            <a:pPr marL="0" indent="0" algn="just">
              <a:buNone/>
            </a:pPr>
            <a:r>
              <a:rPr lang="zh-CN" altLang="en-US" sz="2400" dirty="0"/>
              <a:t>检测到有视频播放时，将该信息发送到</a:t>
            </a:r>
            <a:r>
              <a:rPr lang="en-US" altLang="zh-CN" sz="2400" dirty="0"/>
              <a:t>SPICE</a:t>
            </a:r>
            <a:r>
              <a:rPr lang="zh-CN" altLang="en-US" sz="2400" dirty="0"/>
              <a:t>服务端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18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3105388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协议优化方案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流媒体视频传输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5" y="1733550"/>
            <a:ext cx="16478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49" y="2205037"/>
            <a:ext cx="27622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 bwMode="auto">
          <a:xfrm>
            <a:off x="2895600" y="2362200"/>
            <a:ext cx="2724149" cy="381000"/>
          </a:xfrm>
          <a:prstGeom prst="righ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761" y="3650159"/>
            <a:ext cx="2162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Live555</a:t>
            </a:r>
            <a:endParaRPr lang="zh-CN" alt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5665563" y="3650159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 smtClean="0"/>
              <a:t>GStreamer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9549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3105388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协议优化方案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流媒体服务部分类图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854493"/>
              </p:ext>
            </p:extLst>
          </p:nvPr>
        </p:nvGraphicFramePr>
        <p:xfrm>
          <a:off x="1168374" y="1013864"/>
          <a:ext cx="6756426" cy="514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Visio" r:id="rId5" imgW="5449566" imgH="5446180" progId="Visio.Drawing.11">
                  <p:embed/>
                </p:oleObj>
              </mc:Choice>
              <mc:Fallback>
                <p:oleObj name="Visio" r:id="rId5" imgW="5449566" imgH="54461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762" r="7541"/>
                      <a:stretch>
                        <a:fillRect/>
                      </a:stretch>
                    </p:blipFill>
                    <p:spPr bwMode="auto">
                      <a:xfrm>
                        <a:off x="1168374" y="1013864"/>
                        <a:ext cx="6756426" cy="51433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0589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3105388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协议优化方案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流媒体视频传输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91200" y="1737101"/>
            <a:ext cx="2030015" cy="1218009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5848628" y="1981200"/>
            <a:ext cx="1877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客户端</a:t>
            </a:r>
            <a:endParaRPr lang="zh-CN" altLang="en-US" sz="4400" dirty="0"/>
          </a:p>
        </p:txBody>
      </p:sp>
      <p:sp>
        <p:nvSpPr>
          <p:cNvPr id="28" name="矩形 27"/>
          <p:cNvSpPr/>
          <p:nvPr/>
        </p:nvSpPr>
        <p:spPr>
          <a:xfrm>
            <a:off x="990600" y="1737100"/>
            <a:ext cx="2030015" cy="1218009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TextBox 28"/>
          <p:cNvSpPr txBox="1"/>
          <p:nvPr/>
        </p:nvSpPr>
        <p:spPr>
          <a:xfrm>
            <a:off x="1048028" y="1981199"/>
            <a:ext cx="1877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虚拟机</a:t>
            </a:r>
            <a:endParaRPr lang="zh-CN" altLang="en-US" sz="4400" dirty="0"/>
          </a:p>
        </p:txBody>
      </p:sp>
      <p:sp>
        <p:nvSpPr>
          <p:cNvPr id="30" name="矩形 29"/>
          <p:cNvSpPr/>
          <p:nvPr/>
        </p:nvSpPr>
        <p:spPr>
          <a:xfrm>
            <a:off x="3502879" y="4192191"/>
            <a:ext cx="2030015" cy="1218009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TextBox 30"/>
          <p:cNvSpPr txBox="1"/>
          <p:nvPr/>
        </p:nvSpPr>
        <p:spPr>
          <a:xfrm>
            <a:off x="3638053" y="4436290"/>
            <a:ext cx="1721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 smtClean="0"/>
              <a:t>Qemu</a:t>
            </a:r>
            <a:endParaRPr lang="zh-CN" altLang="en-US" sz="4400" dirty="0"/>
          </a:p>
        </p:txBody>
      </p:sp>
      <p:sp>
        <p:nvSpPr>
          <p:cNvPr id="5" name="左右箭头 4"/>
          <p:cNvSpPr/>
          <p:nvPr/>
        </p:nvSpPr>
        <p:spPr bwMode="auto">
          <a:xfrm rot="2621108">
            <a:off x="2577862" y="3404268"/>
            <a:ext cx="1453793" cy="382191"/>
          </a:xfrm>
          <a:prstGeom prst="leftRightArrow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左右箭头 31"/>
          <p:cNvSpPr/>
          <p:nvPr/>
        </p:nvSpPr>
        <p:spPr bwMode="auto">
          <a:xfrm rot="18804216">
            <a:off x="4959391" y="3416683"/>
            <a:ext cx="1453793" cy="382191"/>
          </a:xfrm>
          <a:prstGeom prst="leftRightArrow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3" name="左右箭头 32"/>
          <p:cNvSpPr/>
          <p:nvPr/>
        </p:nvSpPr>
        <p:spPr bwMode="auto">
          <a:xfrm>
            <a:off x="3232686" y="2220926"/>
            <a:ext cx="2408694" cy="382191"/>
          </a:xfrm>
          <a:prstGeom prst="leftRightArrow">
            <a:avLst/>
          </a:prstGeom>
          <a:noFill/>
          <a:ln w="952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759" y="1916668"/>
            <a:ext cx="11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视频流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99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  <p:bldP spid="5" grpId="0" animBg="1"/>
      <p:bldP spid="32" grpId="0" animBg="1"/>
      <p:bldP spid="33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4488696" y="6248400"/>
            <a:ext cx="2950328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4.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结果验证和分析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733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5760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本文采用</a:t>
            </a:r>
            <a:r>
              <a:rPr lang="zh-CN" altLang="en-US" dirty="0" smtClean="0"/>
              <a:t>了</a:t>
            </a:r>
            <a:r>
              <a:rPr lang="zh-CN" altLang="zh-CN" dirty="0" smtClean="0"/>
              <a:t>主观质量评估和客观质量评估相结合的验证方案</a:t>
            </a:r>
            <a:r>
              <a:rPr lang="zh-CN" altLang="en-US" dirty="0" smtClean="0"/>
              <a:t>，对优化后的视频播放质量进行评估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主观</a:t>
            </a:r>
            <a:r>
              <a:rPr lang="zh-CN" altLang="zh-CN" dirty="0"/>
              <a:t>质量评估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中</a:t>
            </a:r>
            <a:r>
              <a:rPr lang="zh-CN" altLang="zh-CN" dirty="0" smtClean="0"/>
              <a:t>，</a:t>
            </a:r>
            <a:r>
              <a:rPr lang="zh-CN" altLang="zh-CN" dirty="0"/>
              <a:t>受测者通过观测原始视频和待测视频序列，分别给出</a:t>
            </a:r>
            <a:r>
              <a:rPr lang="zh-CN" altLang="zh-CN" dirty="0" smtClean="0"/>
              <a:t>视频</a:t>
            </a:r>
            <a:r>
              <a:rPr lang="zh-CN" altLang="en-US" dirty="0" smtClean="0"/>
              <a:t>质量</a:t>
            </a:r>
            <a:r>
              <a:rPr lang="zh-CN" altLang="zh-CN" dirty="0" smtClean="0"/>
              <a:t>的</a:t>
            </a:r>
            <a:r>
              <a:rPr lang="zh-CN" altLang="zh-CN" dirty="0"/>
              <a:t>主观</a:t>
            </a:r>
            <a:r>
              <a:rPr lang="zh-CN" altLang="zh-CN" dirty="0" smtClean="0"/>
              <a:t>评分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客观</a:t>
            </a:r>
            <a:r>
              <a:rPr lang="zh-CN" altLang="zh-CN" dirty="0"/>
              <a:t>质量评估采用了两种方法，慢镜头检测方法和基于数学统计的部分参考</a:t>
            </a:r>
            <a:r>
              <a:rPr lang="zh-CN" altLang="zh-CN" dirty="0" smtClean="0"/>
              <a:t>评估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2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4488696" y="6248400"/>
            <a:ext cx="2950328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4.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结果验证和分析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733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5760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主观质量评估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dirty="0"/>
              <a:t>主观质量评估</a:t>
            </a:r>
            <a:r>
              <a:rPr lang="zh-CN" altLang="en-US" dirty="0"/>
              <a:t>通过</a:t>
            </a:r>
            <a:r>
              <a:rPr lang="zh-CN" altLang="zh-CN" dirty="0"/>
              <a:t>选择一批非专家类型的受测者</a:t>
            </a:r>
            <a:r>
              <a:rPr lang="zh-CN" altLang="zh-CN" dirty="0" smtClean="0"/>
              <a:t>，连续</a:t>
            </a:r>
            <a:r>
              <a:rPr lang="zh-CN" altLang="zh-CN" dirty="0"/>
              <a:t>观看一系列的测试视频</a:t>
            </a:r>
            <a:r>
              <a:rPr lang="zh-CN" altLang="zh-CN" dirty="0" smtClean="0"/>
              <a:t>，对不同</a:t>
            </a:r>
            <a:r>
              <a:rPr lang="zh-CN" altLang="en-US" dirty="0" smtClean="0"/>
              <a:t>的</a:t>
            </a:r>
            <a:r>
              <a:rPr lang="zh-CN" altLang="zh-CN" dirty="0" smtClean="0"/>
              <a:t>视频质量</a:t>
            </a:r>
            <a:r>
              <a:rPr lang="zh-CN" altLang="zh-CN" dirty="0"/>
              <a:t>进行评分，</a:t>
            </a:r>
            <a:r>
              <a:rPr lang="zh-CN" altLang="zh-CN" dirty="0" smtClean="0"/>
              <a:t>最后</a:t>
            </a:r>
            <a:r>
              <a:rPr lang="zh-CN" altLang="en-US" dirty="0" smtClean="0"/>
              <a:t>得到</a:t>
            </a:r>
            <a:r>
              <a:rPr lang="zh-CN" altLang="zh-CN" dirty="0" smtClean="0"/>
              <a:t>平均评分</a:t>
            </a:r>
            <a:r>
              <a:rPr lang="en-US" altLang="zh-CN" dirty="0" smtClean="0"/>
              <a:t>MOS (</a:t>
            </a:r>
            <a:r>
              <a:rPr lang="en-US" altLang="zh-CN" dirty="0"/>
              <a:t>Mean Option </a:t>
            </a:r>
            <a:r>
              <a:rPr lang="en-US" altLang="zh-CN" dirty="0" smtClean="0"/>
              <a:t>Score)</a:t>
            </a:r>
            <a:endParaRPr lang="zh-CN" altLang="en-US" dirty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096829"/>
              </p:ext>
            </p:extLst>
          </p:nvPr>
        </p:nvGraphicFramePr>
        <p:xfrm>
          <a:off x="419100" y="1600200"/>
          <a:ext cx="8229900" cy="3886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6931"/>
                <a:gridCol w="2977503"/>
                <a:gridCol w="2855466"/>
              </a:tblGrid>
              <a:tr h="6688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数值</a:t>
                      </a:r>
                      <a:r>
                        <a:rPr lang="zh-CN" sz="2000" kern="100" dirty="0">
                          <a:effectLst/>
                        </a:rPr>
                        <a:t>评分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视频质量级别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视频失真级别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</a:tr>
              <a:tr h="643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优</a:t>
                      </a:r>
                      <a:r>
                        <a:rPr lang="en-US" sz="2000" kern="100" dirty="0">
                          <a:effectLst/>
                        </a:rPr>
                        <a:t>(Perfect)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没有察觉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</a:tr>
              <a:tr h="643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良</a:t>
                      </a:r>
                      <a:r>
                        <a:rPr lang="en-US" sz="2000" kern="100" dirty="0">
                          <a:effectLst/>
                        </a:rPr>
                        <a:t>(Good)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有察觉但不可厌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</a:tr>
              <a:tr h="643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中</a:t>
                      </a:r>
                      <a:r>
                        <a:rPr lang="en-US" sz="2000" kern="100">
                          <a:effectLst/>
                        </a:rPr>
                        <a:t>(Fair)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察觉且略微可厌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</a:tr>
              <a:tr h="643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差</a:t>
                      </a:r>
                      <a:r>
                        <a:rPr lang="en-US" sz="2000" kern="100">
                          <a:effectLst/>
                        </a:rPr>
                        <a:t>(Poor)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可厌但不令人反感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</a:tr>
              <a:tr h="643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坏</a:t>
                      </a:r>
                      <a:r>
                        <a:rPr lang="en-US" sz="2000" kern="100" dirty="0">
                          <a:effectLst/>
                        </a:rPr>
                        <a:t>(Unusable)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极可厌且令人反感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1793" marR="71793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0850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4488696" y="6248400"/>
            <a:ext cx="2950328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4.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结果验证和分析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733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5760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客观质量评估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慢镜头检测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dirty="0"/>
              <a:t>慢镜头检测方法通过比较两种播放</a:t>
            </a:r>
            <a:r>
              <a:rPr lang="zh-CN" altLang="zh-CN" dirty="0" smtClean="0"/>
              <a:t>速率下</a:t>
            </a:r>
            <a:r>
              <a:rPr lang="zh-CN" altLang="zh-CN" dirty="0"/>
              <a:t>视频流量来评估视频</a:t>
            </a:r>
            <a:r>
              <a:rPr lang="zh-CN" altLang="zh-CN" dirty="0" smtClean="0"/>
              <a:t>质量</a:t>
            </a:r>
            <a:endParaRPr lang="en-US" altLang="zh-CN" dirty="0"/>
          </a:p>
          <a:p>
            <a:pPr lvl="1" algn="just"/>
            <a:r>
              <a:rPr lang="en-US" altLang="zh-CN" dirty="0" smtClean="0"/>
              <a:t>1fps</a:t>
            </a:r>
            <a:r>
              <a:rPr lang="zh-CN" altLang="zh-CN" dirty="0"/>
              <a:t>视频帧率下从服务端传输到客户端的数据量作为理想视频帧率的</a:t>
            </a:r>
            <a:r>
              <a:rPr lang="zh-CN" altLang="zh-CN" dirty="0" smtClean="0"/>
              <a:t>参考</a:t>
            </a:r>
            <a:endParaRPr lang="en-US" altLang="zh-CN" dirty="0" smtClean="0"/>
          </a:p>
          <a:p>
            <a:pPr algn="just"/>
            <a:r>
              <a:rPr lang="zh-CN" altLang="zh-CN" dirty="0"/>
              <a:t>在不同的网络带宽条件下计算</a:t>
            </a:r>
            <a:r>
              <a:rPr lang="en-US" altLang="zh-CN" dirty="0" smtClean="0"/>
              <a:t>SPICE</a:t>
            </a:r>
            <a:r>
              <a:rPr lang="zh-CN" altLang="zh-CN" dirty="0" smtClean="0"/>
              <a:t>协议</a:t>
            </a:r>
            <a:r>
              <a:rPr lang="zh-CN" altLang="en-US" dirty="0" smtClean="0"/>
              <a:t>优化前后</a:t>
            </a:r>
            <a:r>
              <a:rPr lang="zh-CN" altLang="zh-CN" dirty="0" smtClean="0"/>
              <a:t>对应</a:t>
            </a:r>
            <a:r>
              <a:rPr lang="zh-CN" altLang="zh-CN" dirty="0"/>
              <a:t>的视频质量</a:t>
            </a:r>
            <a:r>
              <a:rPr lang="en-US" altLang="zh-CN" dirty="0"/>
              <a:t>VQ</a:t>
            </a:r>
            <a:r>
              <a:rPr lang="zh-CN" altLang="zh-CN" dirty="0"/>
              <a:t>，通过对比</a:t>
            </a:r>
            <a:r>
              <a:rPr lang="zh-CN" altLang="zh-CN" dirty="0" smtClean="0"/>
              <a:t>得到评估</a:t>
            </a:r>
            <a:r>
              <a:rPr lang="zh-CN" altLang="zh-CN" dirty="0"/>
              <a:t>结果</a:t>
            </a:r>
            <a:endParaRPr lang="zh-CN" altLang="en-US" dirty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8585" y="4114800"/>
                <a:ext cx="8643488" cy="1517018"/>
              </a:xfrm>
              <a:prstGeom prst="rect">
                <a:avLst/>
              </a:prstGeom>
              <a:solidFill>
                <a:srgbClr val="F8FEFA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VQ</m:t>
                      </m:r>
                      <m:r>
                        <a:rPr lang="en-US" altLang="zh-CN" sz="240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𝐷𝑎𝑡𝑎𝑇𝑟𝑎𝑛𝑠𝑓𝑒𝑟𝑟𝑒𝑑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𝑖𝑑𝑒𝑎𝑙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𝑓𝑝𝑠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𝑃𝑙𝑎𝑦𝑏𝑎𝑐𝑘𝑇𝑖𝑚𝑒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𝑖𝑑𝑒𝑎𝑙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𝑓𝑝𝑠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altLang="zh-CN" sz="2400" i="1">
                                  <a:latin typeface="Cambria Math"/>
                                </a:rPr>
                                <m:t>𝑖𝑑𝑒𝑎𝑙𝐹𝑃𝑆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𝑖𝑑𝑒𝑎𝑙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𝑓𝑝𝑠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𝐷𝑎𝑡𝑎𝑇𝑟𝑎𝑛𝑠𝑓𝑒𝑟𝑟𝑒𝑑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(1 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𝑓𝑝𝑠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𝑃𝑙𝑎𝑦𝑏𝑎𝑐𝑘𝑇𝑖𝑚𝑒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(1 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𝑓𝑝𝑠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altLang="zh-CN" sz="2400" i="1">
                                  <a:latin typeface="Cambria Math"/>
                                </a:rPr>
                                <m:t>𝑖𝑑𝑒𝑎𝑙𝐹𝑃𝑆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 (1 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𝑓𝑝𝑠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5" y="4114800"/>
                <a:ext cx="8643488" cy="15170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0913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4488696" y="6248400"/>
            <a:ext cx="2950328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4.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结果验证和分析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733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5760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客观质量评估</a:t>
            </a:r>
            <a:r>
              <a:rPr lang="en-US" altLang="zh-CN" dirty="0"/>
              <a:t>—</a:t>
            </a:r>
            <a:r>
              <a:rPr lang="zh-CN" altLang="zh-CN" dirty="0" smtClean="0"/>
              <a:t>部分</a:t>
            </a:r>
            <a:r>
              <a:rPr lang="zh-CN" altLang="zh-CN" dirty="0"/>
              <a:t>参考方法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dirty="0"/>
              <a:t>部分</a:t>
            </a:r>
            <a:r>
              <a:rPr lang="zh-CN" altLang="zh-CN" dirty="0" smtClean="0"/>
              <a:t>参考</a:t>
            </a:r>
            <a:r>
              <a:rPr lang="zh-CN" altLang="en-US" dirty="0" smtClean="0"/>
              <a:t>评估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用相同的方式分别</a:t>
            </a:r>
            <a:r>
              <a:rPr lang="zh-CN" altLang="zh-CN" dirty="0" smtClean="0"/>
              <a:t>提取出原始视频</a:t>
            </a:r>
            <a:r>
              <a:rPr lang="zh-CN" altLang="en-US" dirty="0" smtClean="0"/>
              <a:t>和测试视频的</a:t>
            </a:r>
            <a:r>
              <a:rPr lang="zh-CN" altLang="zh-CN" dirty="0" smtClean="0"/>
              <a:t>特征</a:t>
            </a:r>
            <a:r>
              <a:rPr lang="zh-CN" altLang="zh-CN" dirty="0"/>
              <a:t>数据</a:t>
            </a:r>
            <a:r>
              <a:rPr lang="zh-CN" altLang="zh-CN" dirty="0" smtClean="0"/>
              <a:t>信息</a:t>
            </a:r>
            <a:r>
              <a:rPr lang="zh-CN" altLang="en-US" dirty="0"/>
              <a:t>，</a:t>
            </a:r>
            <a:r>
              <a:rPr lang="zh-CN" altLang="zh-CN" dirty="0" smtClean="0"/>
              <a:t>对</a:t>
            </a:r>
            <a:r>
              <a:rPr lang="zh-CN" altLang="zh-CN" dirty="0"/>
              <a:t>视频质量</a:t>
            </a:r>
            <a:r>
              <a:rPr lang="zh-CN" altLang="zh-CN" dirty="0" smtClean="0"/>
              <a:t>进行</a:t>
            </a:r>
            <a:r>
              <a:rPr lang="zh-CN" altLang="en-US" dirty="0"/>
              <a:t>评估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08883" y="3276600"/>
                <a:ext cx="3515717" cy="898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PSNR</m:t>
                      </m:r>
                      <m:r>
                        <a:rPr lang="en-US" altLang="zh-CN" sz="2400">
                          <a:latin typeface="Cambria Math"/>
                        </a:rPr>
                        <m:t>=10</m:t>
                      </m:r>
                      <m:func>
                        <m:func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lg</m:t>
                          </m:r>
                        </m:fName>
                        <m:e>
                          <m:f>
                            <m:f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latin typeface="Cambria Math"/>
                                </a:rPr>
                                <m:t>𝑀𝑆𝐸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83" y="3276600"/>
                <a:ext cx="3515717" cy="8980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011798" y="4351505"/>
                <a:ext cx="5608202" cy="1138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MSE</m:t>
                      </m:r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KMN</m:t>
                              </m:r>
                            </m:den>
                          </m:f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40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altLang="zh-CN" sz="24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CN" altLang="zh-CN" sz="24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zh-CN" altLang="zh-CN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798" y="4351505"/>
                <a:ext cx="5608202" cy="11380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57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4488696" y="6248400"/>
            <a:ext cx="2950328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4.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结果验证和分析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733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5760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21240"/>
              </p:ext>
            </p:extLst>
          </p:nvPr>
        </p:nvGraphicFramePr>
        <p:xfrm>
          <a:off x="583935" y="1394335"/>
          <a:ext cx="7874265" cy="386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4" name="Visio" r:id="rId5" imgW="4145580" imgH="2034756" progId="Visio.Drawing.11">
                  <p:embed/>
                </p:oleObj>
              </mc:Choice>
              <mc:Fallback>
                <p:oleObj name="Visio" r:id="rId5" imgW="4145580" imgH="203475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35" y="1394335"/>
                        <a:ext cx="7874265" cy="3863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155564"/>
              </p:ext>
            </p:extLst>
          </p:nvPr>
        </p:nvGraphicFramePr>
        <p:xfrm>
          <a:off x="652912" y="1143000"/>
          <a:ext cx="7776950" cy="452867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68014"/>
                <a:gridCol w="2578858"/>
                <a:gridCol w="1677138"/>
                <a:gridCol w="2052940"/>
              </a:tblGrid>
              <a:tr h="35062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硬件配置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操作系统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软件环境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</a:tr>
              <a:tr h="15268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服务器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CPU Intel i7 2.2 GHz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内存</a:t>
                      </a:r>
                      <a:r>
                        <a:rPr lang="en-US" sz="1600" kern="100" dirty="0">
                          <a:effectLst/>
                        </a:rPr>
                        <a:t>4 GB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硬盘</a:t>
                      </a:r>
                      <a:r>
                        <a:rPr lang="en-US" sz="1600" kern="100" dirty="0">
                          <a:effectLst/>
                        </a:rPr>
                        <a:t>250 GB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网卡</a:t>
                      </a:r>
                      <a:r>
                        <a:rPr lang="en-US" sz="1600" kern="100" dirty="0">
                          <a:effectLst/>
                        </a:rPr>
                        <a:t>100BaseT NIC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中标麒麟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NeoShineV6.0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QEMU 0.14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SPICE server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</a:tr>
              <a:tr h="7435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虚拟机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内存</a:t>
                      </a:r>
                      <a:r>
                        <a:rPr lang="en-US" sz="1600" kern="100" dirty="0">
                          <a:effectLst/>
                        </a:rPr>
                        <a:t>1GB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Windows7 32</a:t>
                      </a:r>
                      <a:r>
                        <a:rPr lang="zh-CN" sz="1600" kern="100" dirty="0">
                          <a:effectLst/>
                        </a:rPr>
                        <a:t>位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影</a:t>
                      </a:r>
                      <a:r>
                        <a:rPr lang="zh-CN" sz="1600" kern="100" dirty="0" smtClean="0">
                          <a:effectLst/>
                        </a:rPr>
                        <a:t>音</a:t>
                      </a:r>
                      <a:r>
                        <a:rPr lang="zh-CN" altLang="en-US" sz="1600" kern="100" dirty="0" smtClean="0">
                          <a:effectLst/>
                        </a:rPr>
                        <a:t>，</a:t>
                      </a:r>
                      <a:r>
                        <a:rPr lang="en-US" sz="1600" kern="100" dirty="0" err="1" smtClean="0">
                          <a:effectLst/>
                        </a:rPr>
                        <a:t>WinAgent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</a:tr>
              <a:tr h="15268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客户端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CPU Intel i3 2.2 GHz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内存</a:t>
                      </a:r>
                      <a:r>
                        <a:rPr lang="en-US" sz="1600" kern="100">
                          <a:effectLst/>
                        </a:rPr>
                        <a:t>2 GB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硬盘</a:t>
                      </a:r>
                      <a:r>
                        <a:rPr lang="en-US" sz="1600" kern="100">
                          <a:effectLst/>
                        </a:rPr>
                        <a:t>80 GB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网卡</a:t>
                      </a:r>
                      <a:r>
                        <a:rPr lang="en-US" sz="1600" kern="100">
                          <a:effectLst/>
                        </a:rPr>
                        <a:t>100BaseT NIC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中标麒麟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NeoShineV6.0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SPICE Client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</a:tr>
              <a:tr h="34802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交换机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可以控制不同的网络带宽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057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5581888" y="6248400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8960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4286488" y="6248400"/>
            <a:ext cx="57150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612316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课题来源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本课题来源于</a:t>
            </a:r>
            <a:r>
              <a:rPr lang="zh-CN" altLang="en-US" b="1" dirty="0" smtClean="0"/>
              <a:t>中标软件有限公司</a:t>
            </a:r>
            <a:r>
              <a:rPr lang="zh-CN" altLang="en-US" dirty="0" smtClean="0"/>
              <a:t>桌面虚拟化解决方案针对视频播放性能优化的任务需求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56995" y="2971800"/>
            <a:ext cx="5189389" cy="2286000"/>
            <a:chOff x="1756995" y="2971800"/>
            <a:chExt cx="5189389" cy="2286000"/>
          </a:xfrm>
        </p:grpSpPr>
        <p:sp>
          <p:nvSpPr>
            <p:cNvPr id="4" name="云形标注 3"/>
            <p:cNvSpPr/>
            <p:nvPr/>
          </p:nvSpPr>
          <p:spPr bwMode="auto">
            <a:xfrm>
              <a:off x="1756995" y="2971800"/>
              <a:ext cx="5189389" cy="2286000"/>
            </a:xfrm>
            <a:prstGeom prst="cloudCallout">
              <a:avLst>
                <a:gd name="adj1" fmla="val -32276"/>
                <a:gd name="adj2" fmla="val 16833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 </a:t>
              </a:r>
              <a:r>
                <a:rPr kumimoji="0" lang="en-US" altLang="zh-CN" sz="7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 </a:t>
              </a:r>
              <a:r>
                <a:rPr kumimoji="0" lang="en-US" altLang="zh-CN" sz="7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SPICE</a:t>
              </a:r>
              <a:endParaRPr kumimoji="0" lang="zh-CN" altLang="en-US" sz="7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989514" y="4343400"/>
              <a:ext cx="906086" cy="533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3245604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研究背景和问题提出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4488696" y="6248400"/>
            <a:ext cx="2950328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4.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结果验证和分析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733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5760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主观视频质量评估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" name="图片 16" descr="说明: E:\SkyDrive\硕士论文\毕业论文\Picture\主观评估VQ3.b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"/>
          <a:stretch>
            <a:fillRect/>
          </a:stretch>
        </p:blipFill>
        <p:spPr bwMode="auto">
          <a:xfrm>
            <a:off x="0" y="1600200"/>
            <a:ext cx="504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说明: E:\SkyDrive\硕士论文\毕业论文\Picture\主观评估VQ2.b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" t="4282" r="2065"/>
          <a:stretch/>
        </p:blipFill>
        <p:spPr bwMode="auto">
          <a:xfrm>
            <a:off x="5029200" y="990600"/>
            <a:ext cx="3977640" cy="26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 descr="说明: E:\SkyDrive\硕士论文\毕业论文\Picture\主观评估VQ1.bmp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5096" r="2124" b="5242"/>
          <a:stretch/>
        </p:blipFill>
        <p:spPr bwMode="auto">
          <a:xfrm>
            <a:off x="5114688" y="3492500"/>
            <a:ext cx="3892152" cy="25273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17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4488696" y="6248400"/>
            <a:ext cx="2950328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4.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结果验证和分析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733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5760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慢镜头检测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" name="图片 16" descr="说明: E:\SkyDrive\硕士论文\毕业论文\Picture\vq1.b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" t="3455" r="7641"/>
          <a:stretch/>
        </p:blipFill>
        <p:spPr bwMode="auto">
          <a:xfrm>
            <a:off x="0" y="1676400"/>
            <a:ext cx="504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 descr="说明: E:\SkyDrive\硕士论文\毕业论文\Picture\vq3.b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t="6047" r="8017" b="5758"/>
          <a:stretch/>
        </p:blipFill>
        <p:spPr bwMode="auto">
          <a:xfrm>
            <a:off x="5160600" y="3548400"/>
            <a:ext cx="360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说明: E:\SkyDrive\硕士论文\毕业论文\Picture\vq2.bmp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" t="6372" r="8677" b="6190"/>
          <a:stretch/>
        </p:blipFill>
        <p:spPr bwMode="auto">
          <a:xfrm>
            <a:off x="5163000" y="891988"/>
            <a:ext cx="3600000" cy="25200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62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4488696" y="6248400"/>
            <a:ext cx="2950328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4.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结果验证和分析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733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5760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部分参考方法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" name="图片 16" descr="说明: E:\SkyDrive\硕士论文\毕业论文\Picture\psnr2.b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3170" r="7151"/>
          <a:stretch/>
        </p:blipFill>
        <p:spPr bwMode="auto">
          <a:xfrm>
            <a:off x="112059" y="1676400"/>
            <a:ext cx="4688541" cy="398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4"/>
          <a:stretch/>
        </p:blipFill>
        <p:spPr bwMode="auto">
          <a:xfrm>
            <a:off x="4876801" y="899959"/>
            <a:ext cx="376795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图片 17" descr="说明: E:\SkyDrive\硕士论文\毕业论文\Picture\psnr3.bmp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" t="5146" r="7207" b="6253"/>
          <a:stretch/>
        </p:blipFill>
        <p:spPr bwMode="auto">
          <a:xfrm>
            <a:off x="4881282" y="3548400"/>
            <a:ext cx="3780000" cy="25200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25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4488696" y="6248400"/>
            <a:ext cx="2950328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4.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结果验证和分析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733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5760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r>
              <a:rPr lang="en-US" altLang="zh-CN" dirty="0" smtClean="0"/>
              <a:t>——</a:t>
            </a:r>
            <a:r>
              <a:rPr lang="zh-CN" altLang="en-US" dirty="0"/>
              <a:t>其他性能影响因素</a:t>
            </a:r>
            <a:endParaRPr lang="zh-CN" altLang="en-US" dirty="0" smtClean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" name="图片 19" descr="说明: E:\SkyDrive\硕士论文\毕业论文\Picture\band.b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" t="4524" r="8751" b="953"/>
          <a:stretch/>
        </p:blipFill>
        <p:spPr bwMode="auto">
          <a:xfrm>
            <a:off x="304800" y="984250"/>
            <a:ext cx="3289300" cy="2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 descr="说明: E:\SkyDrive\硕士论文\毕业论文\Picture\cpu.b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934" r="9307" b="5934"/>
          <a:stretch/>
        </p:blipFill>
        <p:spPr bwMode="auto">
          <a:xfrm>
            <a:off x="5152788" y="984250"/>
            <a:ext cx="3381612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 descr="说明: E:\SkyDrive\硕士论文\毕业论文\Picture\mem.bmp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3" t="5923" r="8743"/>
          <a:stretch/>
        </p:blipFill>
        <p:spPr bwMode="auto">
          <a:xfrm>
            <a:off x="2438400" y="3505200"/>
            <a:ext cx="4187448" cy="27432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dirty="0" smtClean="0"/>
              <a:t>实验</a:t>
            </a:r>
            <a:r>
              <a:rPr lang="zh-CN" altLang="en-US" dirty="0" smtClean="0"/>
              <a:t>结果表明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改进后的</a:t>
            </a:r>
            <a:r>
              <a:rPr lang="zh-CN" altLang="zh-CN" dirty="0" smtClean="0"/>
              <a:t>协议</a:t>
            </a:r>
            <a:r>
              <a:rPr lang="zh-CN" altLang="zh-CN" dirty="0"/>
              <a:t>可以</a:t>
            </a:r>
            <a:r>
              <a:rPr lang="zh-CN" altLang="zh-CN" dirty="0" smtClean="0"/>
              <a:t>通过</a:t>
            </a:r>
            <a:r>
              <a:rPr lang="en-US" altLang="zh-CN" dirty="0" smtClean="0"/>
              <a:t>MJPEG2000</a:t>
            </a:r>
            <a:r>
              <a:rPr lang="zh-CN" altLang="zh-CN" dirty="0"/>
              <a:t>压缩算法在低带宽的网络环境下提供较好视频播放</a:t>
            </a:r>
            <a:r>
              <a:rPr lang="zh-CN" altLang="zh-CN" dirty="0" smtClean="0"/>
              <a:t>效果</a:t>
            </a:r>
            <a:endParaRPr lang="en-US" altLang="zh-CN" dirty="0" smtClean="0"/>
          </a:p>
          <a:p>
            <a:pPr lvl="1" algn="just"/>
            <a:r>
              <a:rPr lang="zh-CN" altLang="zh-CN" dirty="0" smtClean="0"/>
              <a:t>在</a:t>
            </a:r>
            <a:r>
              <a:rPr lang="zh-CN" altLang="zh-CN" dirty="0"/>
              <a:t>网络环境较好时可以通过流媒体进行视频播放，并保持很好的播放</a:t>
            </a:r>
            <a:r>
              <a:rPr lang="zh-CN" altLang="zh-CN" dirty="0" smtClean="0"/>
              <a:t>效果</a:t>
            </a:r>
            <a:endParaRPr lang="zh-CN" altLang="en-US" dirty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gray">
          <a:xfrm>
            <a:off x="4488696" y="6248400"/>
            <a:ext cx="2950328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4.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结果验证和分析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733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3048000" y="6248400"/>
            <a:ext cx="5760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8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6019800" y="6249522"/>
            <a:ext cx="2695812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5.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5188704" y="6276976"/>
            <a:ext cx="8310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4488696" y="6248400"/>
            <a:ext cx="5760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733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3048000" y="6248400"/>
            <a:ext cx="5760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桌面虚拟化解决方案在后</a:t>
            </a:r>
            <a:r>
              <a:rPr lang="en-US" altLang="zh-CN" dirty="0"/>
              <a:t>PC</a:t>
            </a:r>
            <a:r>
              <a:rPr lang="zh-CN" altLang="en-US" dirty="0"/>
              <a:t>时代具有重要意义，将给用户带来桌面应用</a:t>
            </a:r>
            <a:r>
              <a:rPr lang="zh-CN" altLang="en-US"/>
              <a:t>的</a:t>
            </a:r>
            <a:r>
              <a:rPr lang="zh-CN" altLang="en-US" smtClean="0"/>
              <a:t>革命</a:t>
            </a:r>
            <a:endParaRPr lang="en-US" altLang="zh-CN" smtClean="0"/>
          </a:p>
          <a:p>
            <a:pPr algn="just"/>
            <a:r>
              <a:rPr lang="zh-CN" altLang="en-US" dirty="0" smtClean="0"/>
              <a:t>本</a:t>
            </a:r>
            <a:r>
              <a:rPr lang="zh-CN" altLang="zh-CN" dirty="0" smtClean="0"/>
              <a:t>文</a:t>
            </a:r>
            <a:r>
              <a:rPr lang="zh-CN" altLang="zh-CN" dirty="0"/>
              <a:t>以实现一个可以流畅播放高清视频的虚拟桌面显示协议</a:t>
            </a:r>
            <a:r>
              <a:rPr lang="en-US" altLang="zh-CN" dirty="0" err="1"/>
              <a:t>SPICEx</a:t>
            </a:r>
            <a:r>
              <a:rPr lang="zh-CN" altLang="zh-CN" dirty="0"/>
              <a:t>为目标，首先深入</a:t>
            </a:r>
            <a:r>
              <a:rPr lang="zh-CN" altLang="zh-CN" dirty="0" smtClean="0"/>
              <a:t>研究了开</a:t>
            </a:r>
            <a:r>
              <a:rPr lang="zh-CN" altLang="zh-CN" dirty="0"/>
              <a:t>源的虚拟桌面显示协议</a:t>
            </a:r>
            <a:r>
              <a:rPr lang="en-US" altLang="zh-CN" dirty="0"/>
              <a:t>SPICE</a:t>
            </a:r>
            <a:r>
              <a:rPr lang="zh-CN" altLang="zh-CN" dirty="0"/>
              <a:t>的图像视频传输</a:t>
            </a:r>
            <a:r>
              <a:rPr lang="zh-CN" altLang="zh-CN" dirty="0" smtClean="0"/>
              <a:t>机制，然后从</a:t>
            </a:r>
            <a:r>
              <a:rPr lang="en-US" altLang="zh-CN" dirty="0"/>
              <a:t>3</a:t>
            </a:r>
            <a:r>
              <a:rPr lang="zh-CN" altLang="zh-CN" dirty="0"/>
              <a:t>个方面对</a:t>
            </a:r>
            <a:r>
              <a:rPr lang="en-US" altLang="zh-CN" dirty="0"/>
              <a:t>SPICE</a:t>
            </a:r>
            <a:r>
              <a:rPr lang="zh-CN" altLang="zh-CN" dirty="0"/>
              <a:t>协议</a:t>
            </a:r>
            <a:r>
              <a:rPr lang="zh-CN" altLang="zh-CN" dirty="0" smtClean="0"/>
              <a:t>进行改进与优化</a:t>
            </a:r>
            <a:r>
              <a:rPr lang="zh-CN" altLang="en-US" dirty="0" smtClean="0"/>
              <a:t>，并取得了较好的效果</a:t>
            </a:r>
            <a:endParaRPr lang="en-US" altLang="zh-CN" dirty="0" smtClean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72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攻读硕士学位期间取得的成果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 smtClean="0"/>
              <a:t>徐</a:t>
            </a:r>
            <a:r>
              <a:rPr lang="zh-CN" altLang="zh-CN" sz="2400" dirty="0"/>
              <a:t>浩</a:t>
            </a:r>
            <a:r>
              <a:rPr lang="en-US" altLang="zh-CN" sz="2400" dirty="0"/>
              <a:t>, </a:t>
            </a:r>
            <a:r>
              <a:rPr lang="zh-CN" altLang="zh-CN" sz="2400" dirty="0"/>
              <a:t>兰雨晴</a:t>
            </a:r>
            <a:r>
              <a:rPr lang="en-US" altLang="zh-CN" sz="2400" dirty="0"/>
              <a:t>. The research and implementation of performance test method for Linux process scheduling[J]. </a:t>
            </a:r>
            <a:r>
              <a:rPr lang="zh-CN" altLang="zh-CN" sz="2400" dirty="0"/>
              <a:t>北京航空航天大学第</a:t>
            </a:r>
            <a:r>
              <a:rPr lang="en-US" altLang="zh-CN" sz="2400" dirty="0"/>
              <a:t>9</a:t>
            </a:r>
            <a:r>
              <a:rPr lang="zh-CN" altLang="zh-CN" sz="2400" dirty="0"/>
              <a:t>届学术论坛</a:t>
            </a:r>
          </a:p>
          <a:p>
            <a:r>
              <a:rPr lang="zh-CN" altLang="zh-CN" sz="2400" dirty="0" smtClean="0"/>
              <a:t>徐</a:t>
            </a:r>
            <a:r>
              <a:rPr lang="zh-CN" altLang="zh-CN" sz="2400" dirty="0"/>
              <a:t>浩，兰雨晴</a:t>
            </a:r>
            <a:r>
              <a:rPr lang="en-US" altLang="zh-CN" sz="2400" dirty="0"/>
              <a:t>. </a:t>
            </a:r>
            <a:r>
              <a:rPr lang="zh-CN" altLang="zh-CN" sz="2400" dirty="0"/>
              <a:t>基于</a:t>
            </a:r>
            <a:r>
              <a:rPr lang="en-US" altLang="zh-CN" sz="2400" dirty="0"/>
              <a:t>SPICE</a:t>
            </a:r>
            <a:r>
              <a:rPr lang="zh-CN" altLang="zh-CN" sz="2400" dirty="0"/>
              <a:t>协议的桌面虚拟化技术研究与改进方案</a:t>
            </a:r>
            <a:r>
              <a:rPr lang="en-US" altLang="zh-CN" sz="2400" dirty="0"/>
              <a:t>[C]. 2013</a:t>
            </a:r>
            <a:r>
              <a:rPr lang="zh-CN" altLang="zh-CN" sz="2400" dirty="0"/>
              <a:t>中国计算机大会</a:t>
            </a:r>
          </a:p>
          <a:p>
            <a:r>
              <a:rPr lang="zh-CN" altLang="zh-CN" sz="2400" dirty="0" smtClean="0"/>
              <a:t>徐</a:t>
            </a:r>
            <a:r>
              <a:rPr lang="zh-CN" altLang="zh-CN" sz="2400" dirty="0"/>
              <a:t>浩，兰雨晴</a:t>
            </a:r>
            <a:r>
              <a:rPr lang="en-US" altLang="zh-CN" sz="2400" dirty="0"/>
              <a:t>. </a:t>
            </a:r>
            <a:r>
              <a:rPr lang="zh-CN" altLang="zh-CN" sz="2400" dirty="0"/>
              <a:t>基于</a:t>
            </a:r>
            <a:r>
              <a:rPr lang="en-US" altLang="zh-CN" sz="2400" dirty="0"/>
              <a:t>SPICE</a:t>
            </a:r>
            <a:r>
              <a:rPr lang="zh-CN" altLang="zh-CN" sz="2400" dirty="0"/>
              <a:t>协议的桌面虚拟化技术研究与改进方案</a:t>
            </a:r>
            <a:r>
              <a:rPr lang="en-US" altLang="zh-CN" sz="2400" dirty="0"/>
              <a:t>[J]. </a:t>
            </a:r>
            <a:r>
              <a:rPr lang="zh-CN" altLang="zh-CN" sz="2400" dirty="0"/>
              <a:t>计算机工程与</a:t>
            </a:r>
            <a:r>
              <a:rPr lang="zh-CN" altLang="zh-CN" sz="2400" dirty="0" smtClean="0"/>
              <a:t>科学</a:t>
            </a:r>
            <a:endParaRPr lang="en-US" altLang="zh-CN" sz="2400" dirty="0" smtClean="0"/>
          </a:p>
          <a:p>
            <a:r>
              <a:rPr lang="en-US" altLang="zh-CN" sz="2400" dirty="0" err="1" smtClean="0"/>
              <a:t>Lan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Yuqing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Xu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Hao</a:t>
            </a:r>
            <a:r>
              <a:rPr lang="en-US" altLang="zh-CN" sz="2400" dirty="0"/>
              <a:t>. The research on technology of desktop virtualization based on SPICE protocol and its improvement </a:t>
            </a:r>
            <a:r>
              <a:rPr lang="en-US" altLang="zh-CN" sz="2400" dirty="0" smtClean="0"/>
              <a:t>solutions[J].Frontiers </a:t>
            </a:r>
            <a:r>
              <a:rPr lang="en-US" altLang="zh-CN" sz="2400" dirty="0"/>
              <a:t>of Computer </a:t>
            </a:r>
            <a:r>
              <a:rPr lang="en-US" altLang="zh-CN" sz="2400" dirty="0" smtClean="0"/>
              <a:t>Science (</a:t>
            </a:r>
            <a:r>
              <a:rPr lang="zh-CN" altLang="en-US" sz="2400" dirty="0" smtClean="0"/>
              <a:t>审稿中</a:t>
            </a:r>
            <a:r>
              <a:rPr lang="en-US" altLang="zh-CN" sz="2400" dirty="0" smtClean="0"/>
              <a:t>)</a:t>
            </a:r>
            <a:endParaRPr lang="zh-CN" altLang="zh-CN" sz="2400" dirty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gray">
          <a:xfrm>
            <a:off x="6019800" y="6249522"/>
            <a:ext cx="2695812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5.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5188704" y="6276976"/>
            <a:ext cx="8310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4488696" y="6248400"/>
            <a:ext cx="5760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733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gray">
          <a:xfrm>
            <a:off x="3048000" y="6248400"/>
            <a:ext cx="5760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33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工作量统计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428596" y="3810000"/>
            <a:ext cx="8280400" cy="2052660"/>
          </a:xfrm>
          <a:prstGeom prst="rect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内容占位符 5"/>
          <p:cNvSpPr txBox="1">
            <a:spLocks/>
          </p:cNvSpPr>
          <p:nvPr/>
        </p:nvSpPr>
        <p:spPr>
          <a:xfrm>
            <a:off x="734983" y="3606800"/>
            <a:ext cx="1775633" cy="4318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Times New Roman" pitchFamily="18" charset="0"/>
              </a:rPr>
              <a:t>代码量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39732" y="4131425"/>
            <a:ext cx="786135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压缩算法代码量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虚拟机代理模块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900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SPICE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客户端解码部分代码量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28596" y="1423987"/>
            <a:ext cx="8280400" cy="1852613"/>
          </a:xfrm>
          <a:prstGeom prst="rect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内容占位符 5"/>
          <p:cNvSpPr txBox="1">
            <a:spLocks/>
          </p:cNvSpPr>
          <p:nvPr/>
        </p:nvSpPr>
        <p:spPr>
          <a:xfrm>
            <a:off x="734984" y="1219200"/>
            <a:ext cx="1775632" cy="4318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Times New Roman" pitchFamily="18" charset="0"/>
              </a:rPr>
              <a:t>综合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39732" y="1719266"/>
            <a:ext cx="786135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查阅中文文献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余篇，外文文献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余篇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形成项目正式文档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篇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阅读代码量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18000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行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gray">
          <a:xfrm>
            <a:off x="6019800" y="6249522"/>
            <a:ext cx="2695812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5.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188704" y="6276976"/>
            <a:ext cx="8310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4488696" y="6248400"/>
            <a:ext cx="5760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3733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gray">
          <a:xfrm>
            <a:off x="3048000" y="6248400"/>
            <a:ext cx="5760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2293104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gray">
          <a:xfrm>
            <a:off x="1635370" y="6248400"/>
            <a:ext cx="57443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65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1600" y="2057400"/>
            <a:ext cx="66294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zh-CN" altLang="en-US" sz="8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谢谢各位</a:t>
            </a:r>
            <a:r>
              <a:rPr lang="zh-CN" altLang="en-US" sz="8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老师</a:t>
            </a:r>
            <a:endParaRPr lang="zh-CN" altLang="en-US" sz="8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50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5581888" y="6248400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8960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4286488" y="6248400"/>
            <a:ext cx="57150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612316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3245604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研究背景和问题提出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8438" name="Picture 6" descr="http://ww3.sinaimg.cn/mw600/646bea5bjw1dobbgxn98gj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001403" cy="516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://www.eyoutu.cn/_m_gw_yqnvZxsIrrq9KAC-7TKGELNwunYBjXpQu2-wQafUfjYuaqNMc4xTfvuecbxI2IsSjnNEWIWIOZa1xxlwUjm_sIPxctMqQNzPH3EVcmpJJISzHfbFqRhwBw6fWH5ddLm_HtdAlFvzHCQ=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1" y="1161914"/>
            <a:ext cx="7714631" cy="431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://a2.att.hudong.com/77/88/1930000102409813448188705120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55" y="1161914"/>
            <a:ext cx="6719681" cy="461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623587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5581888" y="6248400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8960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4286488" y="6248400"/>
            <a:ext cx="57150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612316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5273536" y="1600200"/>
            <a:ext cx="3413264" cy="45307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5400" b="1" dirty="0"/>
              <a:t>后</a:t>
            </a:r>
            <a:r>
              <a:rPr lang="en-US" altLang="zh-CN" sz="5400" b="1" dirty="0"/>
              <a:t>PC</a:t>
            </a:r>
            <a:r>
              <a:rPr lang="zh-CN" altLang="en-US" sz="5400" b="1" dirty="0" smtClean="0"/>
              <a:t>时代的</a:t>
            </a:r>
            <a:r>
              <a:rPr lang="en-US" altLang="zh-CN" sz="5400" b="1" dirty="0" smtClean="0"/>
              <a:t>IT</a:t>
            </a:r>
            <a:r>
              <a:rPr lang="zh-CN" altLang="en-US" sz="5400" b="1" dirty="0"/>
              <a:t>服务</a:t>
            </a:r>
            <a:r>
              <a:rPr lang="zh-CN" altLang="en-US" sz="5400" b="1" dirty="0" smtClean="0"/>
              <a:t>模式？</a:t>
            </a:r>
            <a:endParaRPr lang="zh-CN" altLang="en-US" sz="5400" b="1" dirty="0"/>
          </a:p>
          <a:p>
            <a:endParaRPr lang="zh-CN" altLang="en-US" dirty="0" smtClean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3245604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研究背景和问题提出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9458" name="Picture 2" descr="http://i3.sinaimg.cn/IT/cr/2012/0408/9892783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337870" cy="461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390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5581888" y="6248400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8960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4286488" y="6248400"/>
            <a:ext cx="57150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612316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研究现状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3245604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研究背景和问题提出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虚拟桌面基础架构</a:t>
            </a:r>
            <a:r>
              <a:rPr lang="en-US" altLang="zh-CN" dirty="0" smtClean="0"/>
              <a:t>VDI</a:t>
            </a:r>
          </a:p>
          <a:p>
            <a:pPr lvl="1"/>
            <a:r>
              <a:rPr lang="en-US" altLang="zh-CN" dirty="0" smtClean="0"/>
              <a:t>Virtual </a:t>
            </a:r>
            <a:r>
              <a:rPr lang="en-US" altLang="zh-CN" dirty="0"/>
              <a:t>Desktop Infrastructure</a:t>
            </a:r>
            <a:endParaRPr lang="en-US" altLang="zh-CN" dirty="0" smtClean="0"/>
          </a:p>
          <a:p>
            <a:r>
              <a:rPr lang="zh-CN" altLang="en-US" dirty="0"/>
              <a:t>虚拟操作系统基础</a:t>
            </a:r>
            <a:r>
              <a:rPr lang="zh-CN" altLang="en-US" dirty="0" smtClean="0"/>
              <a:t>架构</a:t>
            </a:r>
            <a:r>
              <a:rPr lang="en-US" altLang="zh-CN" dirty="0"/>
              <a:t>VOI</a:t>
            </a:r>
            <a:endParaRPr lang="en-US" altLang="zh-CN" dirty="0" smtClean="0"/>
          </a:p>
          <a:p>
            <a:pPr lvl="1"/>
            <a:r>
              <a:rPr lang="en-US" altLang="zh-CN" dirty="0"/>
              <a:t>Virtual OS </a:t>
            </a:r>
            <a:r>
              <a:rPr lang="en-US" altLang="zh-CN" dirty="0" smtClean="0"/>
              <a:t>Infrastructure</a:t>
            </a:r>
          </a:p>
          <a:p>
            <a:r>
              <a:rPr lang="zh-CN" altLang="zh-CN" dirty="0" smtClean="0"/>
              <a:t>智能桌面虚拟化</a:t>
            </a:r>
            <a:r>
              <a:rPr lang="en-US" altLang="zh-CN" dirty="0" smtClean="0"/>
              <a:t>IDV</a:t>
            </a:r>
          </a:p>
          <a:p>
            <a:pPr lvl="1"/>
            <a:r>
              <a:rPr lang="en-US" altLang="zh-CN" dirty="0"/>
              <a:t>Intelligent Desktop Virtualization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366712" y="1524000"/>
            <a:ext cx="6034088" cy="1143000"/>
          </a:xfrm>
          <a:prstGeom prst="rect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47200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5581888" y="6248400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8960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4286488" y="6248400"/>
            <a:ext cx="57150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612316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研究现状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288" cy="4530725"/>
          </a:xfrm>
          <a:ln>
            <a:solidFill>
              <a:srgbClr val="FFC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典型的虚拟桌面协议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540000"/>
            <a:r>
              <a:rPr lang="en-US" altLang="zh-CN" dirty="0" smtClean="0"/>
              <a:t>RDP/RemoteFX</a:t>
            </a:r>
          </a:p>
          <a:p>
            <a:pPr marL="540000"/>
            <a:r>
              <a:rPr lang="en-US" altLang="zh-CN" dirty="0" smtClean="0"/>
              <a:t>ICA/HDX</a:t>
            </a:r>
          </a:p>
          <a:p>
            <a:pPr marL="540000"/>
            <a:r>
              <a:rPr lang="en-US" altLang="zh-CN" dirty="0" smtClean="0"/>
              <a:t>PCoIP</a:t>
            </a:r>
          </a:p>
          <a:p>
            <a:pPr marL="540000"/>
            <a:r>
              <a:rPr lang="en-US" altLang="zh-CN" dirty="0"/>
              <a:t>RFB</a:t>
            </a:r>
            <a:endParaRPr lang="en-US" altLang="zh-CN" dirty="0" smtClean="0"/>
          </a:p>
          <a:p>
            <a:pPr marL="540000"/>
            <a:r>
              <a:rPr lang="en-US" altLang="zh-CN" dirty="0" smtClean="0"/>
              <a:t>SPICE</a:t>
            </a:r>
          </a:p>
          <a:p>
            <a:pPr marL="540000"/>
            <a:r>
              <a:rPr lang="en-US" altLang="zh-CN" dirty="0"/>
              <a:t>……</a:t>
            </a:r>
            <a:endParaRPr lang="zh-CN" altLang="en-US" dirty="0" smtClean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3245604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研究背景和问题提出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705112" y="1601133"/>
            <a:ext cx="3829288" cy="4530725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虚拟桌面协议改进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540000"/>
            <a:r>
              <a:rPr lang="zh-CN" altLang="zh-CN" dirty="0"/>
              <a:t>混合桌面显示协议</a:t>
            </a:r>
            <a:endParaRPr lang="en-US" altLang="zh-CN" dirty="0" smtClean="0"/>
          </a:p>
          <a:p>
            <a:pPr marL="540000"/>
            <a:r>
              <a:rPr lang="zh-CN" altLang="zh-CN" dirty="0"/>
              <a:t>自适应协议</a:t>
            </a:r>
            <a:endParaRPr lang="en-US" altLang="zh-CN" dirty="0" smtClean="0"/>
          </a:p>
          <a:p>
            <a:pPr marL="540000"/>
            <a:r>
              <a:rPr lang="zh-CN" altLang="zh-CN" dirty="0"/>
              <a:t>改进的</a:t>
            </a:r>
            <a:r>
              <a:rPr lang="en-US" altLang="zh-CN" dirty="0"/>
              <a:t>RFB</a:t>
            </a:r>
            <a:r>
              <a:rPr lang="zh-CN" altLang="zh-CN" dirty="0"/>
              <a:t>协议</a:t>
            </a:r>
            <a:endParaRPr lang="en-US" altLang="zh-CN" dirty="0" smtClean="0"/>
          </a:p>
          <a:p>
            <a:pPr marL="540000"/>
            <a:r>
              <a:rPr lang="en-US" altLang="zh-CN" dirty="0" err="1" smtClean="0"/>
              <a:t>wRFB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marL="540000"/>
            <a:r>
              <a:rPr lang="en-US" altLang="zh-CN" dirty="0"/>
              <a:t>……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574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5581888" y="6248400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8960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4286488" y="6248400"/>
            <a:ext cx="571500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612316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问题的提出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829288" cy="4530725"/>
          </a:xfrm>
          <a:ln w="38100">
            <a:solidFill>
              <a:srgbClr val="FF0000"/>
            </a:solidFill>
            <a:prstDash val="sysDash"/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存在的问题</a:t>
            </a:r>
            <a:endParaRPr lang="en-US" altLang="zh-CN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网络</a:t>
            </a:r>
            <a:r>
              <a:rPr lang="zh-CN" altLang="en-US" sz="2000" dirty="0"/>
              <a:t>负载</a:t>
            </a:r>
            <a:r>
              <a:rPr lang="zh-CN" altLang="en-US" sz="2000" dirty="0" smtClean="0"/>
              <a:t>压力大，</a:t>
            </a:r>
            <a:r>
              <a:rPr lang="en-US" altLang="zh-CN" sz="2000" dirty="0" smtClean="0"/>
              <a:t>VDI</a:t>
            </a:r>
            <a:r>
              <a:rPr lang="zh-CN" altLang="en-US" sz="2000" dirty="0" smtClean="0"/>
              <a:t>虚拟桌面带宽占用很高，尤其是视频和</a:t>
            </a:r>
            <a:r>
              <a:rPr lang="en-US" altLang="zh-CN" sz="2000" dirty="0" smtClean="0"/>
              <a:t>3D</a:t>
            </a:r>
            <a:r>
              <a:rPr lang="zh-CN" altLang="en-US" sz="2000" dirty="0" smtClean="0"/>
              <a:t>图形应用</a:t>
            </a:r>
            <a:endParaRPr lang="en-US" altLang="zh-CN" sz="2000" dirty="0" smtClean="0"/>
          </a:p>
          <a:p>
            <a:r>
              <a:rPr lang="zh-CN" altLang="en-US" sz="2000" dirty="0" smtClean="0"/>
              <a:t>不能播放高清视频，虚拟桌面播放高清视频会出现跳帧、卡顿等现象</a:t>
            </a:r>
            <a:endParaRPr lang="en-US" altLang="zh-CN" sz="2000" dirty="0" smtClean="0"/>
          </a:p>
          <a:p>
            <a:r>
              <a:rPr lang="zh-CN" altLang="en-US" sz="2000" dirty="0" smtClean="0"/>
              <a:t>虚拟桌面用户体验与本地桌面差距较大</a:t>
            </a:r>
            <a:endParaRPr lang="en-US" altLang="zh-CN" sz="2000" dirty="0" smtClean="0"/>
          </a:p>
          <a:p>
            <a:r>
              <a:rPr lang="zh-CN" altLang="en-US" sz="2000" dirty="0"/>
              <a:t>目前只有</a:t>
            </a:r>
            <a:r>
              <a:rPr lang="en-US" altLang="zh-CN" sz="2000" dirty="0"/>
              <a:t>SPICE</a:t>
            </a:r>
            <a:r>
              <a:rPr lang="zh-CN" altLang="en-US" sz="2000" dirty="0"/>
              <a:t>虚拟桌面是开源的解决</a:t>
            </a:r>
            <a:r>
              <a:rPr lang="zh-CN" altLang="en-US" sz="2000" dirty="0" smtClean="0"/>
              <a:t>方案</a:t>
            </a:r>
            <a:endParaRPr lang="en-US" altLang="zh-CN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988" y="1600200"/>
            <a:ext cx="3828812" cy="4530725"/>
          </a:xfrm>
          <a:ln w="38100">
            <a:solidFill>
              <a:srgbClr val="3DEF5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 ：改进</a:t>
            </a:r>
            <a:r>
              <a:rPr lang="en-US" altLang="zh-CN" dirty="0" smtClean="0"/>
              <a:t>SPICE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在不影响虚拟桌面性能的前提下降低</a:t>
            </a:r>
            <a:r>
              <a:rPr lang="zh-CN" altLang="en-US" sz="2000" dirty="0"/>
              <a:t>网络传输数据量，减少带宽</a:t>
            </a:r>
            <a:r>
              <a:rPr lang="zh-CN" altLang="en-US" sz="2000" dirty="0" smtClean="0"/>
              <a:t>占用</a:t>
            </a:r>
            <a:endParaRPr lang="en-US" altLang="zh-CN" sz="2000" dirty="0" smtClean="0"/>
          </a:p>
          <a:p>
            <a:r>
              <a:rPr lang="zh-CN" altLang="en-US" sz="2000" dirty="0" smtClean="0"/>
              <a:t>流畅播放</a:t>
            </a:r>
            <a:r>
              <a:rPr lang="en-US" altLang="zh-CN" sz="2000" dirty="0" smtClean="0"/>
              <a:t>1080P</a:t>
            </a:r>
            <a:r>
              <a:rPr lang="zh-CN" altLang="en-US" sz="2000" dirty="0" smtClean="0"/>
              <a:t>高清视频</a:t>
            </a:r>
            <a:endParaRPr lang="en-US" altLang="zh-CN" sz="2000" dirty="0" smtClean="0"/>
          </a:p>
          <a:p>
            <a:r>
              <a:rPr lang="zh-CN" altLang="en-US" sz="2000" dirty="0" smtClean="0"/>
              <a:t>提高虚拟桌面的用户体验，缩小虚拟桌面与本地桌面的差距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3245604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研究背景和问题提出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4286488" y="3962400"/>
            <a:ext cx="571500" cy="304800"/>
          </a:xfrm>
          <a:prstGeom prst="rightArrow">
            <a:avLst/>
          </a:prstGeom>
          <a:noFill/>
          <a:ln w="9525" cap="flat" cmpd="sng" algn="ctr">
            <a:solidFill>
              <a:srgbClr val="3DEF5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82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4" grpId="0" uiExpand="1" build="p" animBg="1"/>
      <p:bldP spid="1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9"/>
          <p:cNvSpPr>
            <a:spLocks noChangeArrowheads="1"/>
          </p:cNvSpPr>
          <p:nvPr/>
        </p:nvSpPr>
        <p:spPr bwMode="gray">
          <a:xfrm>
            <a:off x="8144112" y="6249522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rgbClr val="7030A0"/>
              </a:gs>
              <a:gs pos="50000">
                <a:srgbClr val="00B0F0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410688" y="6276976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6867524" y="6248400"/>
            <a:ext cx="571500" cy="533400"/>
          </a:xfrm>
          <a:prstGeom prst="roundRect">
            <a:avLst>
              <a:gd name="adj" fmla="val 2529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191488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5581888" y="6248400"/>
            <a:ext cx="571500" cy="533400"/>
          </a:xfrm>
          <a:prstGeom prst="roundRect">
            <a:avLst>
              <a:gd name="adj" fmla="val 21431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876800" y="6272784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1635370" y="6248400"/>
            <a:ext cx="3188692" cy="533400"/>
          </a:xfrm>
          <a:prstGeom prst="roundRect">
            <a:avLst>
              <a:gd name="adj" fmla="val 2559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</a:rPr>
              <a:t>主要研究内容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914400" y="6263811"/>
            <a:ext cx="754896" cy="484632"/>
          </a:xfrm>
          <a:prstGeom prst="rightArrow">
            <a:avLst/>
          </a:prstGeom>
          <a:gradFill>
            <a:gsLst>
              <a:gs pos="100000">
                <a:schemeClr val="dk1">
                  <a:shade val="94000"/>
                  <a:satMod val="135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0">
                <a:schemeClr val="bg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SPICE</a:t>
            </a:r>
            <a:r>
              <a:rPr lang="zh-CN" altLang="en-US" dirty="0" smtClean="0"/>
              <a:t>虚拟桌面的三层架构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66712" y="6248400"/>
            <a:ext cx="572400" cy="53340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3" name="Picture 5" descr="http://www.redhat.com/g/RHEV/RHEV_Spice47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1272840"/>
            <a:ext cx="292417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 bwMode="auto">
          <a:xfrm>
            <a:off x="3822032" y="1447800"/>
            <a:ext cx="4829412" cy="1219200"/>
          </a:xfrm>
          <a:prstGeom prst="roundRect">
            <a:avLst/>
          </a:prstGeom>
          <a:solidFill>
            <a:schemeClr val="accent1">
              <a:alpha val="17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27000"/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 sz="2400" b="1" dirty="0" smtClean="0"/>
              <a:t>SPICE </a:t>
            </a:r>
            <a:r>
              <a:rPr lang="zh-CN" altLang="en-US" sz="2400" b="1" dirty="0" smtClean="0"/>
              <a:t>驱动程序：</a:t>
            </a:r>
            <a:endParaRPr lang="en-US" altLang="zh-CN" sz="2400" b="1" dirty="0"/>
          </a:p>
          <a:p>
            <a:pPr algn="just"/>
            <a:r>
              <a:rPr lang="zh-CN" altLang="en-US" sz="2400" dirty="0" smtClean="0"/>
              <a:t>存在</a:t>
            </a:r>
            <a:r>
              <a:rPr lang="zh-CN" altLang="en-US" sz="2400" dirty="0"/>
              <a:t>于每个虚拟桌面内的软件组件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822032" y="2987842"/>
            <a:ext cx="4829412" cy="1219200"/>
          </a:xfrm>
          <a:prstGeom prst="roundRect">
            <a:avLst/>
          </a:prstGeom>
          <a:solidFill>
            <a:schemeClr val="accent1">
              <a:alpha val="17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27000"/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 sz="2400" b="1" dirty="0" smtClean="0"/>
              <a:t>SPICE </a:t>
            </a:r>
            <a:r>
              <a:rPr lang="zh-CN" altLang="en-US" sz="2400" b="1" dirty="0" smtClean="0"/>
              <a:t>设备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zh-CN" altLang="en-US" sz="2400" dirty="0"/>
              <a:t>存在于红帽企业虚拟化管理程序</a:t>
            </a:r>
            <a:r>
              <a:rPr lang="zh-CN" altLang="en-US" sz="2400" dirty="0" smtClean="0"/>
              <a:t>内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的软件组件</a:t>
            </a:r>
            <a:endParaRPr lang="zh-CN" altLang="en-US" sz="2400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3822032" y="4572000"/>
            <a:ext cx="4829412" cy="1219200"/>
          </a:xfrm>
          <a:prstGeom prst="roundRect">
            <a:avLst/>
          </a:prstGeom>
          <a:solidFill>
            <a:schemeClr val="accent1">
              <a:alpha val="17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27000"/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 sz="2400" b="1" dirty="0" smtClean="0"/>
              <a:t>SPICE </a:t>
            </a:r>
            <a:r>
              <a:rPr lang="zh-CN" altLang="en-US" sz="2400" b="1" dirty="0" smtClean="0"/>
              <a:t>客户端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algn="just"/>
            <a:r>
              <a:rPr lang="zh-CN" altLang="en-US" sz="2400" dirty="0"/>
              <a:t>存在</a:t>
            </a:r>
            <a:r>
              <a:rPr lang="zh-CN" altLang="en-US" sz="2400" dirty="0" smtClean="0"/>
              <a:t>于终端设备</a:t>
            </a:r>
            <a:r>
              <a:rPr lang="zh-CN" altLang="en-US" sz="2400" dirty="0"/>
              <a:t>上的软件组件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093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 animBg="1"/>
      <p:bldP spid="22" grpId="0" animBg="1"/>
      <p:bldP spid="15" grpId="0" animBg="1"/>
      <p:bldP spid="21" grpId="0" animBg="1"/>
      <p:bldP spid="14" grpId="0" animBg="1"/>
      <p:bldP spid="19" grpId="0" animBg="1"/>
      <p:bldP spid="13" grpId="0" animBg="1"/>
      <p:bldP spid="4" grpId="0" animBg="1"/>
      <p:bldP spid="18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3.3|6.8|7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|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7|4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0.8|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0.9|5|1.4|9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2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12050</TotalTime>
  <Words>2956</Words>
  <Application>Microsoft Office PowerPoint</Application>
  <PresentationFormat>全屏显示(4:3)</PresentationFormat>
  <Paragraphs>520</Paragraphs>
  <Slides>38</Slides>
  <Notes>36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Edge</vt:lpstr>
      <vt:lpstr>Visio</vt:lpstr>
      <vt:lpstr>云计算环境下桌面虚拟化协议SPICE的优化</vt:lpstr>
      <vt:lpstr>汇报内容</vt:lpstr>
      <vt:lpstr>课题来源</vt:lpstr>
      <vt:lpstr>研究背景</vt:lpstr>
      <vt:lpstr>研究背景</vt:lpstr>
      <vt:lpstr>研究现状</vt:lpstr>
      <vt:lpstr>研究现状</vt:lpstr>
      <vt:lpstr>问题的提出</vt:lpstr>
      <vt:lpstr>SPICE虚拟桌面的三层架构</vt:lpstr>
      <vt:lpstr>SPICE虚拟桌面整体架构</vt:lpstr>
      <vt:lpstr>SPICE虚拟桌面整体架构</vt:lpstr>
      <vt:lpstr>SPICE显示处理流程</vt:lpstr>
      <vt:lpstr>SPICE压缩算法</vt:lpstr>
      <vt:lpstr>SPICE虚拟桌面存在的不足</vt:lpstr>
      <vt:lpstr>SPICE协议优化</vt:lpstr>
      <vt:lpstr>MJPEG2000压缩算法</vt:lpstr>
      <vt:lpstr>MJPEG2000 vs H.264</vt:lpstr>
      <vt:lpstr>压缩算法替换</vt:lpstr>
      <vt:lpstr>压缩算法替换</vt:lpstr>
      <vt:lpstr>视频检测机制</vt:lpstr>
      <vt:lpstr>视频检测机制优化</vt:lpstr>
      <vt:lpstr>流媒体视频传输</vt:lpstr>
      <vt:lpstr>流媒体服务部分类图</vt:lpstr>
      <vt:lpstr>流媒体视频传输</vt:lpstr>
      <vt:lpstr>实验方法</vt:lpstr>
      <vt:lpstr>主观质量评估</vt:lpstr>
      <vt:lpstr>客观质量评估—慢镜头检测</vt:lpstr>
      <vt:lpstr>客观质量评估—部分参考方法</vt:lpstr>
      <vt:lpstr>实验环境</vt:lpstr>
      <vt:lpstr>实验结果—主观视频质量评估</vt:lpstr>
      <vt:lpstr>实验结果——慢镜头检测</vt:lpstr>
      <vt:lpstr>实验结果——部分参考方法</vt:lpstr>
      <vt:lpstr>实验结果——其他性能影响因素</vt:lpstr>
      <vt:lpstr>实验结果分析</vt:lpstr>
      <vt:lpstr>总结</vt:lpstr>
      <vt:lpstr>攻读硕士学位期间取得的成果</vt:lpstr>
      <vt:lpstr>工作量统计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xuhao</dc:creator>
  <cp:lastModifiedBy>徐浩</cp:lastModifiedBy>
  <cp:revision>833</cp:revision>
  <cp:lastPrinted>1601-01-01T00:00:00Z</cp:lastPrinted>
  <dcterms:created xsi:type="dcterms:W3CDTF">1601-01-01T00:00:00Z</dcterms:created>
  <dcterms:modified xsi:type="dcterms:W3CDTF">2013-12-21T12:52:12Z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