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82" r:id="rId20"/>
    <p:sldId id="275" r:id="rId21"/>
    <p:sldId id="276" r:id="rId22"/>
    <p:sldId id="277" r:id="rId23"/>
    <p:sldId id="279" r:id="rId24"/>
    <p:sldId id="278" r:id="rId25"/>
    <p:sldId id="280" r:id="rId26"/>
    <p:sldId id="281" r:id="rId27"/>
    <p:sldId id="26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76" autoAdjust="0"/>
  </p:normalViewPr>
  <p:slideViewPr>
    <p:cSldViewPr>
      <p:cViewPr varScale="1">
        <p:scale>
          <a:sx n="46" d="100"/>
          <a:sy n="46" d="100"/>
        </p:scale>
        <p:origin x="-199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7596B2-100B-4A5D-BE6E-58EAC346E538}" type="datetimeFigureOut">
              <a:rPr lang="zh-CN" altLang="en-US" smtClean="0"/>
              <a:t>2012/11/27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689725-1F61-446A-847D-4AC31DA7109E}" type="slidenum">
              <a:rPr lang="zh-CN" altLang="en-US" smtClean="0"/>
              <a:t>‹#›</a:t>
            </a:fld>
            <a:endParaRPr lang="zh-CN" altLang="en-US"/>
          </a:p>
        </p:txBody>
      </p:sp>
    </p:spTree>
    <p:extLst>
      <p:ext uri="{BB962C8B-B14F-4D97-AF65-F5344CB8AC3E}">
        <p14:creationId xmlns:p14="http://schemas.microsoft.com/office/powerpoint/2010/main" val="214189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桌面虚拟化有很多种解决方案，</a:t>
            </a:r>
            <a:r>
              <a:rPr lang="en-US" altLang="zh-CN" dirty="0" smtClean="0"/>
              <a:t>Red hat</a:t>
            </a:r>
            <a:r>
              <a:rPr lang="zh-CN" altLang="en-US" dirty="0" smtClean="0"/>
              <a:t>提供了一种解决方案，它使用</a:t>
            </a:r>
            <a:r>
              <a:rPr lang="en-US" altLang="zh-CN" dirty="0" smtClean="0"/>
              <a:t>SPICE</a:t>
            </a:r>
            <a:r>
              <a:rPr lang="zh-CN" altLang="en-US" dirty="0" smtClean="0"/>
              <a:t>协议作为桌面交付协议</a:t>
            </a:r>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1</a:t>
            </a:fld>
            <a:endParaRPr lang="zh-CN" altLang="en-US"/>
          </a:p>
        </p:txBody>
      </p:sp>
    </p:spTree>
    <p:extLst>
      <p:ext uri="{BB962C8B-B14F-4D97-AF65-F5344CB8AC3E}">
        <p14:creationId xmlns:p14="http://schemas.microsoft.com/office/powerpoint/2010/main" val="4117707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每张从显卡驱动接收到的图像都有一个唯一的</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号和一个缓存标识，相同的图像共享同一个</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号，缓存标识建议</a:t>
            </a:r>
            <a:r>
              <a:rPr lang="en-US" altLang="zh-CN" sz="1200" kern="1200" dirty="0" smtClean="0">
                <a:solidFill>
                  <a:schemeClr val="tx1"/>
                </a:solidFill>
                <a:effectLst/>
                <a:latin typeface="+mn-lt"/>
                <a:ea typeface="+mn-ea"/>
                <a:cs typeface="+mn-cs"/>
              </a:rPr>
              <a:t>SPICE server</a:t>
            </a:r>
            <a:r>
              <a:rPr lang="zh-CN" altLang="zh-CN" sz="1200" kern="1200" dirty="0" smtClean="0">
                <a:solidFill>
                  <a:schemeClr val="tx1"/>
                </a:solidFill>
                <a:effectLst/>
                <a:latin typeface="+mn-lt"/>
                <a:ea typeface="+mn-ea"/>
                <a:cs typeface="+mn-cs"/>
              </a:rPr>
              <a:t>进行图像缓存。</a:t>
            </a:r>
            <a:endParaRPr lang="zh-CN" altLang="en-US" dirty="0" smtClean="0"/>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SPICE server</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client</a:t>
            </a:r>
            <a:r>
              <a:rPr lang="zh-CN" altLang="zh-CN" sz="1200" kern="1200" dirty="0" smtClean="0">
                <a:solidFill>
                  <a:schemeClr val="tx1"/>
                </a:solidFill>
                <a:effectLst/>
                <a:latin typeface="+mn-lt"/>
                <a:ea typeface="+mn-ea"/>
                <a:cs typeface="+mn-cs"/>
              </a:rPr>
              <a:t>间建立的每个连接都会定义一个缓存并在它们之间进行同步，由</a:t>
            </a:r>
            <a:r>
              <a:rPr lang="en-US" altLang="zh-CN" sz="1200" kern="1200" dirty="0" smtClean="0">
                <a:solidFill>
                  <a:schemeClr val="tx1"/>
                </a:solidFill>
                <a:effectLst/>
                <a:latin typeface="+mn-lt"/>
                <a:ea typeface="+mn-ea"/>
                <a:cs typeface="+mn-cs"/>
              </a:rPr>
              <a:t>SPICE server</a:t>
            </a:r>
            <a:r>
              <a:rPr lang="zh-CN" altLang="zh-CN" sz="1200" kern="1200" dirty="0" smtClean="0">
                <a:solidFill>
                  <a:schemeClr val="tx1"/>
                </a:solidFill>
                <a:effectLst/>
                <a:latin typeface="+mn-lt"/>
                <a:ea typeface="+mn-ea"/>
                <a:cs typeface="+mn-cs"/>
              </a:rPr>
              <a:t>决定添加还是删除某个缓存条目</a:t>
            </a:r>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12</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13</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、提供虚拟桌面服务的虚拟机上运行的应用程序向操作系统的图形引擎</a:t>
            </a:r>
            <a:r>
              <a:rPr lang="en-US" altLang="zh-CN" sz="1200" kern="1200" dirty="0" smtClean="0">
                <a:solidFill>
                  <a:schemeClr val="tx1"/>
                </a:solidFill>
                <a:effectLst/>
                <a:latin typeface="+mn-lt"/>
                <a:ea typeface="+mn-ea"/>
                <a:cs typeface="+mn-cs"/>
              </a:rPr>
              <a:t>(GDI/X</a:t>
            </a:r>
            <a:r>
              <a:rPr lang="en-US" altLang="zh-CN" sz="1200" kern="1200" baseline="0" dirty="0" smtClean="0">
                <a:solidFill>
                  <a:schemeClr val="tx1"/>
                </a:solidFill>
                <a:effectLst/>
                <a:latin typeface="+mn-lt"/>
                <a:ea typeface="+mn-ea"/>
                <a:cs typeface="+mn-cs"/>
              </a:rPr>
              <a:t> engine) </a:t>
            </a:r>
            <a:r>
              <a:rPr lang="zh-CN" altLang="en-US" sz="1200" kern="1200" baseline="0" dirty="0" smtClean="0">
                <a:solidFill>
                  <a:schemeClr val="tx1"/>
                </a:solidFill>
                <a:effectLst/>
                <a:latin typeface="+mn-lt"/>
                <a:ea typeface="+mn-ea"/>
                <a:cs typeface="+mn-cs"/>
              </a:rPr>
              <a:t>发出请求，希望进行渲染操作</a:t>
            </a:r>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2</a:t>
            </a:r>
            <a:r>
              <a:rPr lang="zh-CN" altLang="en-US" sz="1200" kern="1200" baseline="0" dirty="0" smtClean="0">
                <a:solidFill>
                  <a:schemeClr val="tx1"/>
                </a:solidFill>
                <a:effectLst/>
                <a:latin typeface="+mn-lt"/>
                <a:ea typeface="+mn-ea"/>
                <a:cs typeface="+mn-cs"/>
              </a:rPr>
              <a:t>、相关的图形处理命令被操作系统的图形引擎发送给部署在虚拟机操作系统中的</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驱动，</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驱动将操作系统的相关命令转换为</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设备的命令格式</a:t>
            </a:r>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3</a:t>
            </a:r>
            <a:r>
              <a:rPr lang="zh-CN" altLang="en-US"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命令被驱动推送到</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设备的命令循环队列中，然后由</a:t>
            </a:r>
            <a:r>
              <a:rPr lang="en-US" altLang="zh-CN" sz="1200" kern="1200" baseline="0" dirty="0" smtClean="0">
                <a:solidFill>
                  <a:schemeClr val="tx1"/>
                </a:solidFill>
                <a:effectLst/>
                <a:latin typeface="+mn-lt"/>
                <a:ea typeface="+mn-ea"/>
                <a:cs typeface="+mn-cs"/>
              </a:rPr>
              <a:t>SPICE</a:t>
            </a:r>
            <a:r>
              <a:rPr lang="zh-CN" altLang="en-US" sz="1200" kern="1200" baseline="0" dirty="0" smtClean="0">
                <a:solidFill>
                  <a:schemeClr val="tx1"/>
                </a:solidFill>
                <a:effectLst/>
                <a:latin typeface="+mn-lt"/>
                <a:ea typeface="+mn-ea"/>
                <a:cs typeface="+mn-cs"/>
              </a:rPr>
              <a:t>服务器的</a:t>
            </a:r>
            <a:r>
              <a:rPr lang="en-US" altLang="zh-CN" sz="1200" kern="1200" baseline="0" dirty="0" err="1" smtClean="0">
                <a:solidFill>
                  <a:schemeClr val="tx1"/>
                </a:solidFill>
                <a:effectLst/>
                <a:latin typeface="+mn-lt"/>
                <a:ea typeface="+mn-ea"/>
                <a:cs typeface="+mn-cs"/>
              </a:rPr>
              <a:t>libspice</a:t>
            </a:r>
            <a:r>
              <a:rPr lang="zh-CN" altLang="en-US" sz="1200" kern="1200" baseline="0" dirty="0" smtClean="0">
                <a:solidFill>
                  <a:schemeClr val="tx1"/>
                </a:solidFill>
                <a:effectLst/>
                <a:latin typeface="+mn-lt"/>
                <a:ea typeface="+mn-ea"/>
                <a:cs typeface="+mn-cs"/>
              </a:rPr>
              <a:t>库将其从队列中取出，放入图形命令树</a:t>
            </a:r>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4</a:t>
            </a:r>
            <a:r>
              <a:rPr lang="zh-CN" altLang="en-US" sz="1200" kern="1200" baseline="0" dirty="0" smtClean="0">
                <a:solidFill>
                  <a:schemeClr val="tx1"/>
                </a:solidFill>
                <a:effectLst/>
                <a:latin typeface="+mn-lt"/>
                <a:ea typeface="+mn-ea"/>
                <a:cs typeface="+mn-cs"/>
              </a:rPr>
              <a:t>、图形命令树主要负责</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命令进行组织和优化，例如，消除那些显示效果会被其他指令覆盖的命令，同时还对视频流进行侦测</a:t>
            </a:r>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5</a:t>
            </a:r>
            <a:r>
              <a:rPr lang="zh-CN" altLang="en-US" sz="1200" kern="1200" baseline="0" dirty="0" smtClean="0">
                <a:solidFill>
                  <a:schemeClr val="tx1"/>
                </a:solidFill>
                <a:effectLst/>
                <a:latin typeface="+mn-lt"/>
                <a:ea typeface="+mn-ea"/>
                <a:cs typeface="+mn-cs"/>
              </a:rPr>
              <a:t>、经过图形命令树优化的</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命令被放入发送队列，该队列由</a:t>
            </a:r>
            <a:r>
              <a:rPr lang="en-US" altLang="zh-CN" sz="1200" kern="1200" baseline="0" dirty="0" err="1" smtClean="0">
                <a:solidFill>
                  <a:schemeClr val="tx1"/>
                </a:solidFill>
                <a:effectLst/>
                <a:latin typeface="+mn-lt"/>
                <a:ea typeface="+mn-ea"/>
                <a:cs typeface="+mn-cs"/>
              </a:rPr>
              <a:t>libspice</a:t>
            </a:r>
            <a:r>
              <a:rPr lang="zh-CN" altLang="en-US" sz="1200" kern="1200" baseline="0" dirty="0" smtClean="0">
                <a:solidFill>
                  <a:schemeClr val="tx1"/>
                </a:solidFill>
                <a:effectLst/>
                <a:latin typeface="+mn-lt"/>
                <a:ea typeface="+mn-ea"/>
                <a:cs typeface="+mn-cs"/>
              </a:rPr>
              <a:t>库维护，将被发送到</a:t>
            </a:r>
            <a:r>
              <a:rPr lang="en-US" altLang="zh-CN" sz="1200" kern="1200" baseline="0" dirty="0" smtClean="0">
                <a:solidFill>
                  <a:schemeClr val="tx1"/>
                </a:solidFill>
                <a:effectLst/>
                <a:latin typeface="+mn-lt"/>
                <a:ea typeface="+mn-ea"/>
                <a:cs typeface="+mn-cs"/>
              </a:rPr>
              <a:t>SPICE</a:t>
            </a:r>
            <a:r>
              <a:rPr lang="zh-CN" altLang="en-US" sz="1200" kern="1200" baseline="0" dirty="0" smtClean="0">
                <a:solidFill>
                  <a:schemeClr val="tx1"/>
                </a:solidFill>
                <a:effectLst/>
                <a:latin typeface="+mn-lt"/>
                <a:ea typeface="+mn-ea"/>
                <a:cs typeface="+mn-cs"/>
              </a:rPr>
              <a:t>客户端，更新显示内容</a:t>
            </a:r>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6</a:t>
            </a:r>
            <a:r>
              <a:rPr lang="zh-CN" altLang="en-US" sz="1200" kern="1200" baseline="0" dirty="0" smtClean="0">
                <a:solidFill>
                  <a:schemeClr val="tx1"/>
                </a:solidFill>
                <a:effectLst/>
                <a:latin typeface="+mn-lt"/>
                <a:ea typeface="+mn-ea"/>
                <a:cs typeface="+mn-cs"/>
              </a:rPr>
              <a:t>、当队列中的命令被发送给客户端时，首先通过</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到</a:t>
            </a:r>
            <a:r>
              <a:rPr lang="en-US" altLang="zh-CN" sz="1200" kern="1200" baseline="0" dirty="0" smtClean="0">
                <a:solidFill>
                  <a:schemeClr val="tx1"/>
                </a:solidFill>
                <a:effectLst/>
                <a:latin typeface="+mn-lt"/>
                <a:ea typeface="+mn-ea"/>
                <a:cs typeface="+mn-cs"/>
              </a:rPr>
              <a:t>Red</a:t>
            </a:r>
            <a:r>
              <a:rPr lang="zh-CN" altLang="en-US" sz="1200" kern="1200" baseline="0" dirty="0" smtClean="0">
                <a:solidFill>
                  <a:schemeClr val="tx1"/>
                </a:solidFill>
                <a:effectLst/>
                <a:latin typeface="+mn-lt"/>
                <a:ea typeface="+mn-ea"/>
                <a:cs typeface="+mn-cs"/>
              </a:rPr>
              <a:t>的转换器，形成</a:t>
            </a:r>
            <a:r>
              <a:rPr lang="en-US" altLang="zh-CN" sz="1200" kern="1200" baseline="0" dirty="0" smtClean="0">
                <a:solidFill>
                  <a:schemeClr val="tx1"/>
                </a:solidFill>
                <a:effectLst/>
                <a:latin typeface="+mn-lt"/>
                <a:ea typeface="+mn-ea"/>
                <a:cs typeface="+mn-cs"/>
              </a:rPr>
              <a:t>SPICE</a:t>
            </a:r>
            <a:r>
              <a:rPr lang="zh-CN" altLang="en-US" sz="1200" kern="1200" baseline="0" dirty="0" smtClean="0">
                <a:solidFill>
                  <a:schemeClr val="tx1"/>
                </a:solidFill>
                <a:effectLst/>
                <a:latin typeface="+mn-lt"/>
                <a:ea typeface="+mn-ea"/>
                <a:cs typeface="+mn-cs"/>
              </a:rPr>
              <a:t>协议的消息，然后被传送到</a:t>
            </a:r>
            <a:r>
              <a:rPr lang="en-US" altLang="zh-CN" sz="1200" kern="1200" baseline="0" dirty="0" smtClean="0">
                <a:solidFill>
                  <a:schemeClr val="tx1"/>
                </a:solidFill>
                <a:effectLst/>
                <a:latin typeface="+mn-lt"/>
                <a:ea typeface="+mn-ea"/>
                <a:cs typeface="+mn-cs"/>
              </a:rPr>
              <a:t>SPICE</a:t>
            </a:r>
            <a:r>
              <a:rPr lang="zh-CN" altLang="en-US" sz="1200" kern="1200" baseline="0" dirty="0" smtClean="0">
                <a:solidFill>
                  <a:schemeClr val="tx1"/>
                </a:solidFill>
                <a:effectLst/>
                <a:latin typeface="+mn-lt"/>
                <a:ea typeface="+mn-ea"/>
                <a:cs typeface="+mn-cs"/>
              </a:rPr>
              <a:t>的客户端进行处理。同时，</a:t>
            </a:r>
            <a:r>
              <a:rPr lang="en-US" altLang="zh-CN" sz="1200" kern="1200" baseline="0" dirty="0" smtClean="0">
                <a:solidFill>
                  <a:schemeClr val="tx1"/>
                </a:solidFill>
                <a:effectLst/>
                <a:latin typeface="+mn-lt"/>
                <a:ea typeface="+mn-ea"/>
                <a:cs typeface="+mn-cs"/>
              </a:rPr>
              <a:t>SPICE</a:t>
            </a:r>
            <a:r>
              <a:rPr lang="zh-CN" altLang="en-US" sz="1200" kern="1200" baseline="0" dirty="0" smtClean="0">
                <a:solidFill>
                  <a:schemeClr val="tx1"/>
                </a:solidFill>
                <a:effectLst/>
                <a:latin typeface="+mn-lt"/>
                <a:ea typeface="+mn-ea"/>
                <a:cs typeface="+mn-cs"/>
              </a:rPr>
              <a:t>服务器上的图形命令树、命令队列中的相关消息会被删除，但该命令可能会被</a:t>
            </a:r>
            <a:r>
              <a:rPr lang="en-US" altLang="zh-CN" sz="1200" kern="1200" baseline="0" dirty="0" err="1" smtClean="0">
                <a:solidFill>
                  <a:schemeClr val="tx1"/>
                </a:solidFill>
                <a:effectLst/>
                <a:latin typeface="+mn-lt"/>
                <a:ea typeface="+mn-ea"/>
                <a:cs typeface="+mn-cs"/>
              </a:rPr>
              <a:t>libspice</a:t>
            </a:r>
            <a:r>
              <a:rPr lang="zh-CN" altLang="en-US" sz="1200" kern="1200" baseline="0" dirty="0" smtClean="0">
                <a:solidFill>
                  <a:schemeClr val="tx1"/>
                </a:solidFill>
                <a:effectLst/>
                <a:latin typeface="+mn-lt"/>
                <a:ea typeface="+mn-ea"/>
                <a:cs typeface="+mn-cs"/>
              </a:rPr>
              <a:t>库保留用于后续的重画操作。当命令不再被</a:t>
            </a:r>
            <a:r>
              <a:rPr lang="en-US" altLang="zh-CN" sz="1200" kern="1200" baseline="0" dirty="0" err="1" smtClean="0">
                <a:solidFill>
                  <a:schemeClr val="tx1"/>
                </a:solidFill>
                <a:effectLst/>
                <a:latin typeface="+mn-lt"/>
                <a:ea typeface="+mn-ea"/>
                <a:cs typeface="+mn-cs"/>
              </a:rPr>
              <a:t>libspice</a:t>
            </a:r>
            <a:r>
              <a:rPr lang="zh-CN" altLang="en-US" sz="1200" kern="1200" baseline="0" dirty="0" smtClean="0">
                <a:solidFill>
                  <a:schemeClr val="tx1"/>
                </a:solidFill>
                <a:effectLst/>
                <a:latin typeface="+mn-lt"/>
                <a:ea typeface="+mn-ea"/>
                <a:cs typeface="+mn-cs"/>
              </a:rPr>
              <a:t>使用时，就被放入</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的设备释放循环队列，并在</a:t>
            </a:r>
            <a:r>
              <a:rPr lang="en-US" altLang="zh-CN" sz="1200" kern="1200" baseline="0" dirty="0" smtClean="0">
                <a:solidFill>
                  <a:schemeClr val="tx1"/>
                </a:solidFill>
                <a:effectLst/>
                <a:latin typeface="+mn-lt"/>
                <a:ea typeface="+mn-ea"/>
                <a:cs typeface="+mn-cs"/>
              </a:rPr>
              <a:t>QXL</a:t>
            </a:r>
            <a:r>
              <a:rPr lang="zh-CN" altLang="en-US" sz="1200" kern="1200" baseline="0" dirty="0" smtClean="0">
                <a:solidFill>
                  <a:schemeClr val="tx1"/>
                </a:solidFill>
                <a:effectLst/>
                <a:latin typeface="+mn-lt"/>
                <a:ea typeface="+mn-ea"/>
                <a:cs typeface="+mn-cs"/>
              </a:rPr>
              <a:t>驱动的控制下释放相关资源</a:t>
            </a:r>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7</a:t>
            </a:r>
            <a:r>
              <a:rPr lang="zh-CN" altLang="en-US" sz="1200" kern="1200" baseline="0" dirty="0" smtClean="0">
                <a:solidFill>
                  <a:schemeClr val="tx1"/>
                </a:solidFill>
                <a:effectLst/>
                <a:latin typeface="+mn-lt"/>
                <a:ea typeface="+mn-ea"/>
                <a:cs typeface="+mn-cs"/>
              </a:rPr>
              <a:t>、客户端收到显示命令，在本地进行命令处理，更新显示内容。</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14</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15</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对比不同的压缩算法，深入研究不同压缩算法的原理，比较它们之间的优劣。针对每种算法，通过截取从</a:t>
            </a:r>
            <a:r>
              <a:rPr lang="en-US" altLang="zh-CN" sz="1200" kern="1200" dirty="0" smtClean="0">
                <a:solidFill>
                  <a:schemeClr val="tx1"/>
                </a:solidFill>
                <a:effectLst/>
                <a:latin typeface="+mn-lt"/>
                <a:ea typeface="+mn-ea"/>
                <a:cs typeface="+mn-cs"/>
              </a:rPr>
              <a:t>server</a:t>
            </a:r>
            <a:r>
              <a:rPr lang="zh-CN" altLang="zh-CN" sz="1200" kern="1200" dirty="0" smtClean="0">
                <a:solidFill>
                  <a:schemeClr val="tx1"/>
                </a:solidFill>
                <a:effectLst/>
                <a:latin typeface="+mn-lt"/>
                <a:ea typeface="+mn-ea"/>
                <a:cs typeface="+mn-cs"/>
              </a:rPr>
              <a:t>端发送到</a:t>
            </a:r>
            <a:r>
              <a:rPr lang="en-US" altLang="zh-CN" sz="1200" kern="1200" dirty="0" smtClean="0">
                <a:solidFill>
                  <a:schemeClr val="tx1"/>
                </a:solidFill>
                <a:effectLst/>
                <a:latin typeface="+mn-lt"/>
                <a:ea typeface="+mn-ea"/>
                <a:cs typeface="+mn-cs"/>
              </a:rPr>
              <a:t>client</a:t>
            </a:r>
            <a:r>
              <a:rPr lang="zh-CN" altLang="zh-CN" sz="1200" kern="1200" dirty="0" smtClean="0">
                <a:solidFill>
                  <a:schemeClr val="tx1"/>
                </a:solidFill>
                <a:effectLst/>
                <a:latin typeface="+mn-lt"/>
                <a:ea typeface="+mn-ea"/>
                <a:cs typeface="+mn-cs"/>
              </a:rPr>
              <a:t>端的图片，比较它们的压缩效率，对带宽的占用情况以及对</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的负载，拟采用小波变换的压缩算法进行改进。</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采用类似于</a:t>
            </a:r>
            <a:r>
              <a:rPr lang="en-US" altLang="zh-CN" sz="1200" kern="1200" dirty="0" smtClean="0">
                <a:solidFill>
                  <a:schemeClr val="tx1"/>
                </a:solidFill>
                <a:effectLst/>
                <a:latin typeface="+mn-lt"/>
                <a:ea typeface="+mn-ea"/>
                <a:cs typeface="+mn-cs"/>
              </a:rPr>
              <a:t>Ajax</a:t>
            </a:r>
            <a:r>
              <a:rPr lang="zh-CN" altLang="zh-CN" sz="1200" kern="1200" dirty="0" smtClean="0">
                <a:solidFill>
                  <a:schemeClr val="tx1"/>
                </a:solidFill>
                <a:effectLst/>
                <a:latin typeface="+mn-lt"/>
                <a:ea typeface="+mn-ea"/>
                <a:cs typeface="+mn-cs"/>
              </a:rPr>
              <a:t>的技术，虚拟桌面和用户终端之间只传输发生变化的部分，而不是传输整个桌面，这样可以极大地减少需要传输的数据量，有效地降低对带宽的需求以及</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压缩</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解压的负载。</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16</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17</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为了对比协议优化前后的效果，本课题拟定义如下测试指标作为衡量的标准：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视频的清晰度</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网络带宽</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CPU</a:t>
            </a:r>
            <a:r>
              <a:rPr lang="zh-CN" altLang="en-US" sz="1200" kern="1200" dirty="0" smtClean="0">
                <a:solidFill>
                  <a:schemeClr val="tx1"/>
                </a:solidFill>
                <a:effectLst/>
                <a:latin typeface="+mn-lt"/>
                <a:ea typeface="+mn-ea"/>
                <a:cs typeface="+mn-cs"/>
              </a:rPr>
              <a:t>利用率</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内存利用率</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硬盘</a:t>
            </a:r>
            <a:r>
              <a:rPr lang="en-US" altLang="zh-CN" sz="1200" kern="1200" dirty="0" smtClean="0">
                <a:solidFill>
                  <a:schemeClr val="tx1"/>
                </a:solidFill>
                <a:effectLst/>
                <a:latin typeface="+mn-lt"/>
                <a:ea typeface="+mn-ea"/>
                <a:cs typeface="+mn-cs"/>
              </a:rPr>
              <a:t>I/O</a:t>
            </a:r>
            <a:r>
              <a:rPr lang="zh-CN" altLang="en-US" sz="1200" kern="1200" dirty="0" smtClean="0">
                <a:solidFill>
                  <a:schemeClr val="tx1"/>
                </a:solidFill>
                <a:effectLst/>
                <a:latin typeface="+mn-lt"/>
                <a:ea typeface="+mn-ea"/>
                <a:cs typeface="+mn-cs"/>
              </a:rPr>
              <a:t>速度</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18</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两台笔记本，配置如下：</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两台笔记本均连到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100M</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的交换机上，其中</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作为</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server</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，在其上运行虚拟机桌面，</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作为</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client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，运行</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SPICE Client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连接到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SPICE Server</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上，同时卸载</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的显卡驱动，防止</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SPICE</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将视频直接发送给</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，由</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进行解码。在</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上运行的虚拟机的配置如下：</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19</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用以下</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组测试用例分别测试优化前后的桌面交付协议，重点查看视频播放的流畅程度以及网络负载和</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压力。</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C689725-1F61-446A-847D-4AC31DA7109E}" type="slidenum">
              <a:rPr lang="zh-CN" altLang="en-US" smtClean="0"/>
              <a:t>20</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400" dirty="0" smtClean="0"/>
              <a:t>如何有效地从</a:t>
            </a:r>
            <a:r>
              <a:rPr lang="en-US" altLang="zh-CN" sz="2400" dirty="0" smtClean="0"/>
              <a:t>server</a:t>
            </a:r>
            <a:r>
              <a:rPr lang="zh-CN" altLang="zh-CN" sz="2400" dirty="0" smtClean="0"/>
              <a:t>发送到</a:t>
            </a:r>
            <a:r>
              <a:rPr lang="en-US" altLang="zh-CN" sz="2400" dirty="0" smtClean="0"/>
              <a:t>client</a:t>
            </a:r>
            <a:r>
              <a:rPr lang="zh-CN" altLang="zh-CN" sz="2400" dirty="0" smtClean="0"/>
              <a:t>的数据流里检测出视频是本课题的一个关键技术，检测不准确或者检测延迟都会使得视频播放不流畅，出现视频抖动现象。在成功检测到视频后，需要快速地切换压缩算法，通知</a:t>
            </a:r>
            <a:r>
              <a:rPr lang="en-US" altLang="zh-CN" sz="2400" dirty="0" smtClean="0"/>
              <a:t>server</a:t>
            </a:r>
            <a:r>
              <a:rPr lang="zh-CN" altLang="zh-CN" sz="2400" dirty="0" smtClean="0"/>
              <a:t>和</a:t>
            </a:r>
            <a:r>
              <a:rPr lang="en-US" altLang="zh-CN" sz="2400" dirty="0" smtClean="0"/>
              <a:t>client</a:t>
            </a:r>
            <a:r>
              <a:rPr lang="zh-CN" altLang="zh-CN" sz="2400" dirty="0" smtClean="0"/>
              <a:t>快速修改压缩和解压算法。这是本课题成功优化</a:t>
            </a:r>
            <a:r>
              <a:rPr lang="en-US" altLang="zh-CN" sz="2400" dirty="0" smtClean="0"/>
              <a:t>SPICE</a:t>
            </a:r>
            <a:r>
              <a:rPr lang="zh-CN" altLang="zh-CN" sz="2400" dirty="0" smtClean="0"/>
              <a:t>协议的关键点。</a:t>
            </a:r>
          </a:p>
          <a:p>
            <a:endParaRPr lang="en-US" altLang="zh-CN" sz="2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400" dirty="0" smtClean="0"/>
              <a:t>针对压缩效率不高的算法，本课题拟改进压缩算法，提高压缩比，降低传输数据量。需要研究各种压缩算法的原理，结合不同算法的优点，在开源算法的基础做改进，然后替换原始的算法。</a:t>
            </a:r>
            <a:endParaRPr lang="zh-CN" altLang="en-US" sz="2400" dirty="0" smtClean="0"/>
          </a:p>
          <a:p>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21</a:t>
            </a:fld>
            <a:endParaRPr lang="zh-CN" altLang="en-US"/>
          </a:p>
        </p:txBody>
      </p:sp>
    </p:spTree>
    <p:extLst>
      <p:ext uri="{BB962C8B-B14F-4D97-AF65-F5344CB8AC3E}">
        <p14:creationId xmlns:p14="http://schemas.microsoft.com/office/powerpoint/2010/main" val="264905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689725-1F61-446A-847D-4AC31DA7109E}" type="slidenum">
              <a:rPr lang="zh-CN" altLang="en-US" smtClean="0"/>
              <a:t>2</a:t>
            </a:fld>
            <a:endParaRPr lang="zh-CN" altLang="en-US"/>
          </a:p>
        </p:txBody>
      </p:sp>
    </p:spTree>
    <p:extLst>
      <p:ext uri="{BB962C8B-B14F-4D97-AF65-F5344CB8AC3E}">
        <p14:creationId xmlns:p14="http://schemas.microsoft.com/office/powerpoint/2010/main" val="525609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22</a:t>
            </a:fld>
            <a:endParaRPr lang="zh-CN" altLang="en-US"/>
          </a:p>
        </p:txBody>
      </p:sp>
    </p:spTree>
    <p:extLst>
      <p:ext uri="{BB962C8B-B14F-4D97-AF65-F5344CB8AC3E}">
        <p14:creationId xmlns:p14="http://schemas.microsoft.com/office/powerpoint/2010/main" val="264905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提出一种新的解决方案的原因肯定是原有的方案出现了问题，或者不能适应时代发展的要求。桌面虚拟化也是一样，首先是传统的计算模式存在很多多问题，随着云计算技术的成熟，虚拟桌面技术应运而生。</a:t>
            </a:r>
            <a:endParaRPr lang="en-US" altLang="zh-CN" dirty="0" smtClean="0"/>
          </a:p>
          <a:p>
            <a:r>
              <a:rPr lang="zh-CN" altLang="en-US" dirty="0" smtClean="0"/>
              <a:t>介绍</a:t>
            </a:r>
            <a:r>
              <a:rPr lang="zh-CN" altLang="en-US" dirty="0" smtClean="0"/>
              <a:t>中标桌面虚拟化项目</a:t>
            </a:r>
            <a:endParaRPr lang="en-US" altLang="zh-CN" dirty="0" smtClean="0"/>
          </a:p>
          <a:p>
            <a:r>
              <a:rPr lang="zh-CN" altLang="en-US" dirty="0" smtClean="0"/>
              <a:t>中标软件的桌面虚拟化项目主要基于开源的</a:t>
            </a:r>
            <a:r>
              <a:rPr lang="en-US" altLang="zh-CN" dirty="0" smtClean="0"/>
              <a:t>SPICE</a:t>
            </a:r>
            <a:r>
              <a:rPr lang="zh-CN" altLang="en-US" dirty="0" smtClean="0"/>
              <a:t>协议，在</a:t>
            </a:r>
            <a:r>
              <a:rPr lang="en-US" altLang="zh-CN" dirty="0" smtClean="0"/>
              <a:t>SPICE</a:t>
            </a:r>
            <a:r>
              <a:rPr lang="zh-CN" altLang="en-US" dirty="0" smtClean="0"/>
              <a:t>的基础上进行完善、优化，使其具有商业价值。</a:t>
            </a:r>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3</a:t>
            </a:fld>
            <a:endParaRPr lang="zh-CN" altLang="en-US"/>
          </a:p>
        </p:txBody>
      </p:sp>
    </p:spTree>
    <p:extLst>
      <p:ext uri="{BB962C8B-B14F-4D97-AF65-F5344CB8AC3E}">
        <p14:creationId xmlns:p14="http://schemas.microsoft.com/office/powerpoint/2010/main" val="52350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DC689725-1F61-446A-847D-4AC31DA7109E}" type="slidenum">
              <a:rPr lang="zh-CN" altLang="en-US" smtClean="0"/>
              <a:t>4</a:t>
            </a:fld>
            <a:endParaRPr lang="zh-CN" altLang="en-US"/>
          </a:p>
        </p:txBody>
      </p:sp>
    </p:spTree>
    <p:extLst>
      <p:ext uri="{BB962C8B-B14F-4D97-AF65-F5344CB8AC3E}">
        <p14:creationId xmlns:p14="http://schemas.microsoft.com/office/powerpoint/2010/main" val="52350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桌面虚拟化产品采用的桌面显示协议是</a:t>
            </a:r>
            <a:r>
              <a:rPr lang="en-US" altLang="zh-CN" sz="1200" kern="1200" dirty="0" smtClean="0">
                <a:solidFill>
                  <a:schemeClr val="tx1"/>
                </a:solidFill>
                <a:effectLst/>
                <a:latin typeface="+mn-lt"/>
                <a:ea typeface="+mn-ea"/>
                <a:cs typeface="+mn-cs"/>
              </a:rPr>
              <a:t>RDP</a:t>
            </a:r>
            <a:r>
              <a:rPr lang="zh-CN" altLang="zh-CN" sz="1200" kern="1200" dirty="0" smtClean="0">
                <a:solidFill>
                  <a:schemeClr val="tx1"/>
                </a:solidFill>
                <a:effectLst/>
                <a:latin typeface="+mn-lt"/>
                <a:ea typeface="+mn-ea"/>
                <a:cs typeface="+mn-cs"/>
              </a:rPr>
              <a:t>协议或</a:t>
            </a:r>
            <a:r>
              <a:rPr lang="en-US" altLang="zh-CN" sz="1200" kern="1200" dirty="0" smtClean="0">
                <a:solidFill>
                  <a:schemeClr val="tx1"/>
                </a:solidFill>
                <a:effectLst/>
                <a:latin typeface="+mn-lt"/>
                <a:ea typeface="+mn-ea"/>
                <a:cs typeface="+mn-cs"/>
              </a:rPr>
              <a:t>VDP(</a:t>
            </a:r>
            <a:r>
              <a:rPr lang="zh-CN" altLang="zh-CN" sz="1200" kern="1200" dirty="0" smtClean="0">
                <a:solidFill>
                  <a:schemeClr val="tx1"/>
                </a:solidFill>
                <a:effectLst/>
                <a:latin typeface="+mn-lt"/>
                <a:ea typeface="+mn-ea"/>
                <a:cs typeface="+mn-cs"/>
              </a:rPr>
              <a:t>清华同方自称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协议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algn="just"/>
            <a:r>
              <a:rPr lang="en-US" altLang="zh-CN" sz="1200" kern="1200" dirty="0" smtClean="0">
                <a:solidFill>
                  <a:schemeClr val="tx1"/>
                </a:solidFill>
                <a:effectLst/>
                <a:latin typeface="+mn-lt"/>
                <a:ea typeface="+mn-ea"/>
                <a:cs typeface="+mn-cs"/>
              </a:rPr>
              <a:t>LVCC</a:t>
            </a:r>
            <a:r>
              <a:rPr lang="zh-CN" altLang="zh-CN" sz="1200" kern="1200" dirty="0" smtClean="0">
                <a:solidFill>
                  <a:schemeClr val="tx1"/>
                </a:solidFill>
                <a:effectLst/>
                <a:latin typeface="+mn-lt"/>
                <a:ea typeface="+mn-ea"/>
                <a:cs typeface="+mn-cs"/>
              </a:rPr>
              <a:t>系统方案是由</a:t>
            </a:r>
            <a:r>
              <a:rPr lang="zh-CN" altLang="zh-CN" sz="1200" kern="1200" dirty="0" smtClean="0">
                <a:solidFill>
                  <a:schemeClr val="tx1"/>
                </a:solidFill>
                <a:effectLst/>
                <a:latin typeface="+mn-lt"/>
                <a:ea typeface="+mn-ea"/>
                <a:cs typeface="+mn-cs"/>
              </a:rPr>
              <a:t>联想服务器</a:t>
            </a:r>
            <a:r>
              <a:rPr lang="zh-CN" altLang="zh-CN" sz="1200" kern="1200" dirty="0" smtClean="0">
                <a:solidFill>
                  <a:schemeClr val="tx1"/>
                </a:solidFill>
                <a:effectLst/>
                <a:latin typeface="+mn-lt"/>
                <a:ea typeface="+mn-ea"/>
                <a:cs typeface="+mn-cs"/>
              </a:rPr>
              <a:t>事业部自主研发的虚拟云计算解决方案，对桌面</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应用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用户数据进行统一管理、统一存储、统一计算，并向云终端用户交付</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虚拟桌面</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应用等云计算服务。</a:t>
            </a:r>
            <a:r>
              <a:rPr lang="en-US" altLang="zh-CN" sz="1200" kern="1200" dirty="0" smtClean="0">
                <a:solidFill>
                  <a:schemeClr val="tx1"/>
                </a:solidFill>
                <a:effectLst/>
                <a:latin typeface="+mn-lt"/>
                <a:ea typeface="+mn-ea"/>
                <a:cs typeface="+mn-cs"/>
              </a:rPr>
              <a:t>LVCC</a:t>
            </a:r>
            <a:r>
              <a:rPr lang="zh-CN" altLang="zh-CN" sz="1200" kern="1200" dirty="0" smtClean="0">
                <a:solidFill>
                  <a:schemeClr val="tx1"/>
                </a:solidFill>
                <a:effectLst/>
                <a:latin typeface="+mn-lt"/>
                <a:ea typeface="+mn-ea"/>
                <a:cs typeface="+mn-cs"/>
              </a:rPr>
              <a:t>是一套集服务器、终端硬件和操作系统、服务器存储、传输控制协议、管理中心于一体的整套解决方案，是目前市场整合度最高的桌面云方案产品。</a:t>
            </a:r>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5</a:t>
            </a:fld>
            <a:endParaRPr lang="zh-CN" altLang="en-US"/>
          </a:p>
        </p:txBody>
      </p:sp>
    </p:spTree>
    <p:extLst>
      <p:ext uri="{BB962C8B-B14F-4D97-AF65-F5344CB8AC3E}">
        <p14:creationId xmlns:p14="http://schemas.microsoft.com/office/powerpoint/2010/main" val="14712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早期由</a:t>
            </a:r>
            <a:r>
              <a:rPr lang="en-US" altLang="zh-CN" sz="1200" kern="1200" dirty="0" smtClean="0">
                <a:solidFill>
                  <a:schemeClr val="tx1"/>
                </a:solidFill>
                <a:effectLst/>
                <a:latin typeface="+mn-lt"/>
                <a:ea typeface="+mn-ea"/>
                <a:cs typeface="+mn-cs"/>
              </a:rPr>
              <a:t>Citrix</a:t>
            </a:r>
            <a:r>
              <a:rPr lang="zh-CN" altLang="zh-CN" sz="1200" kern="1200" dirty="0" smtClean="0">
                <a:solidFill>
                  <a:schemeClr val="tx1"/>
                </a:solidFill>
                <a:effectLst/>
                <a:latin typeface="+mn-lt"/>
                <a:ea typeface="+mn-ea"/>
                <a:cs typeface="+mn-cs"/>
              </a:rPr>
              <a:t>开发的，后来被微软购买并集成在</a:t>
            </a:r>
            <a:r>
              <a:rPr lang="en-US" altLang="zh-CN" sz="1200" kern="1200" dirty="0" smtClean="0">
                <a:solidFill>
                  <a:schemeClr val="tx1"/>
                </a:solidFill>
                <a:effectLst/>
                <a:latin typeface="+mn-lt"/>
                <a:ea typeface="+mn-ea"/>
                <a:cs typeface="+mn-cs"/>
              </a:rPr>
              <a:t>Windows</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RDP</a:t>
            </a:r>
            <a:r>
              <a:rPr lang="zh-CN" altLang="zh-CN" sz="1200" kern="1200" dirty="0" smtClean="0">
                <a:solidFill>
                  <a:schemeClr val="tx1"/>
                </a:solidFill>
                <a:effectLst/>
                <a:latin typeface="+mn-lt"/>
                <a:ea typeface="+mn-ea"/>
                <a:cs typeface="+mn-cs"/>
              </a:rPr>
              <a:t>协议；</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第二种就是</a:t>
            </a:r>
            <a:r>
              <a:rPr lang="en-US" altLang="zh-CN" sz="1200" kern="1200" dirty="0" smtClean="0">
                <a:solidFill>
                  <a:schemeClr val="tx1"/>
                </a:solidFill>
                <a:effectLst/>
                <a:latin typeface="+mn-lt"/>
                <a:ea typeface="+mn-ea"/>
                <a:cs typeface="+mn-cs"/>
              </a:rPr>
              <a:t>Citrix</a:t>
            </a:r>
            <a:r>
              <a:rPr lang="zh-CN" altLang="zh-CN" sz="1200" kern="1200" dirty="0" smtClean="0">
                <a:solidFill>
                  <a:schemeClr val="tx1"/>
                </a:solidFill>
                <a:effectLst/>
                <a:latin typeface="+mn-lt"/>
                <a:ea typeface="+mn-ea"/>
                <a:cs typeface="+mn-cs"/>
              </a:rPr>
              <a:t>自己开发的目前独有的独立计算架构协议</a:t>
            </a:r>
            <a:r>
              <a:rPr lang="en-US" altLang="zh-CN" sz="1200" kern="1200" dirty="0" smtClean="0">
                <a:solidFill>
                  <a:schemeClr val="tx1"/>
                </a:solidFill>
                <a:effectLst/>
                <a:latin typeface="+mn-lt"/>
                <a:ea typeface="+mn-ea"/>
                <a:cs typeface="+mn-cs"/>
              </a:rPr>
              <a:t>(Independent Computing Architecture, ICA)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Citrix</a:t>
            </a:r>
            <a:r>
              <a:rPr lang="zh-CN" altLang="zh-CN" sz="1200" kern="1200" dirty="0" smtClean="0">
                <a:solidFill>
                  <a:schemeClr val="tx1"/>
                </a:solidFill>
                <a:effectLst/>
                <a:latin typeface="+mn-lt"/>
                <a:ea typeface="+mn-ea"/>
                <a:cs typeface="+mn-cs"/>
              </a:rPr>
              <a:t>将这种协议使用到其应用虚拟化产品与桌面虚拟化产品中；</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第三种协议是被</a:t>
            </a:r>
            <a:r>
              <a:rPr lang="en-US" altLang="zh-CN" sz="1200" kern="1200" dirty="0" smtClean="0">
                <a:solidFill>
                  <a:schemeClr val="tx1"/>
                </a:solidFill>
                <a:effectLst/>
                <a:latin typeface="+mn-lt"/>
                <a:ea typeface="+mn-ea"/>
                <a:cs typeface="+mn-cs"/>
              </a:rPr>
              <a:t>VMware</a:t>
            </a:r>
            <a:r>
              <a:rPr lang="zh-CN" altLang="zh-CN" sz="1200" kern="1200" dirty="0" smtClean="0">
                <a:solidFill>
                  <a:schemeClr val="tx1"/>
                </a:solidFill>
                <a:effectLst/>
                <a:latin typeface="+mn-lt"/>
                <a:ea typeface="+mn-ea"/>
                <a:cs typeface="+mn-cs"/>
              </a:rPr>
              <a:t>桌面虚拟化产品使用的</a:t>
            </a:r>
            <a:r>
              <a:rPr lang="en-US" altLang="zh-CN" sz="1200" kern="1200" dirty="0" smtClean="0">
                <a:solidFill>
                  <a:schemeClr val="tx1"/>
                </a:solidFill>
                <a:effectLst/>
                <a:latin typeface="+mn-lt"/>
                <a:ea typeface="+mn-ea"/>
                <a:cs typeface="+mn-cs"/>
              </a:rPr>
              <a:t>PCoIP(PC-over-IP)</a:t>
            </a:r>
            <a:r>
              <a:rPr lang="zh-CN" altLang="zh-CN" sz="1200" kern="1200" dirty="0" smtClean="0">
                <a:solidFill>
                  <a:schemeClr val="tx1"/>
                </a:solidFill>
                <a:effectLst/>
                <a:latin typeface="+mn-lt"/>
                <a:ea typeface="+mn-ea"/>
                <a:cs typeface="+mn-cs"/>
              </a:rPr>
              <a:t>协议；</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第四种协议是红帽引进的一套独立计算环境简单协议</a:t>
            </a:r>
            <a:r>
              <a:rPr lang="en-US" altLang="zh-CN" sz="1200" kern="1200" dirty="0" smtClean="0">
                <a:solidFill>
                  <a:schemeClr val="tx1"/>
                </a:solidFill>
                <a:effectLst/>
                <a:latin typeface="+mn-lt"/>
                <a:ea typeface="+mn-ea"/>
                <a:cs typeface="+mn-cs"/>
              </a:rPr>
              <a:t>(Simple Protocol for Independent Computing Environment, SPICE)</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这四家厂商后台的服务器虚拟化技术都使用的是自己的产品，微软采用的是</a:t>
            </a:r>
            <a:r>
              <a:rPr lang="en-US" altLang="zh-CN" sz="1200" kern="1200" dirty="0" smtClean="0">
                <a:solidFill>
                  <a:schemeClr val="tx1"/>
                </a:solidFill>
                <a:effectLst/>
                <a:latin typeface="+mn-lt"/>
                <a:ea typeface="+mn-ea"/>
                <a:cs typeface="+mn-cs"/>
              </a:rPr>
              <a:t>Hyper-V</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Citrix</a:t>
            </a:r>
            <a:r>
              <a:rPr lang="zh-CN" altLang="zh-CN" sz="1200" kern="1200" dirty="0" smtClean="0">
                <a:solidFill>
                  <a:schemeClr val="tx1"/>
                </a:solidFill>
                <a:effectLst/>
                <a:latin typeface="+mn-lt"/>
                <a:ea typeface="+mn-ea"/>
                <a:cs typeface="+mn-cs"/>
              </a:rPr>
              <a:t>公司采用的是</a:t>
            </a:r>
            <a:r>
              <a:rPr lang="en-US" altLang="zh-CN" sz="1200" kern="1200" dirty="0" smtClean="0">
                <a:solidFill>
                  <a:schemeClr val="tx1"/>
                </a:solidFill>
                <a:effectLst/>
                <a:latin typeface="+mn-lt"/>
                <a:ea typeface="+mn-ea"/>
                <a:cs typeface="+mn-cs"/>
              </a:rPr>
              <a:t>XenServer</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VMware</a:t>
            </a:r>
            <a:r>
              <a:rPr lang="zh-CN" altLang="zh-CN" sz="1200" kern="1200" dirty="0" smtClean="0">
                <a:solidFill>
                  <a:schemeClr val="tx1"/>
                </a:solidFill>
                <a:effectLst/>
                <a:latin typeface="+mn-lt"/>
                <a:ea typeface="+mn-ea"/>
                <a:cs typeface="+mn-cs"/>
              </a:rPr>
              <a:t>公司使用的是自己的</a:t>
            </a:r>
            <a:r>
              <a:rPr lang="en-US" altLang="zh-CN" sz="1200" kern="1200" dirty="0" smtClean="0">
                <a:solidFill>
                  <a:schemeClr val="tx1"/>
                </a:solidFill>
                <a:effectLst/>
                <a:latin typeface="+mn-lt"/>
                <a:ea typeface="+mn-ea"/>
                <a:cs typeface="+mn-cs"/>
              </a:rPr>
              <a:t>ESX</a:t>
            </a:r>
            <a:r>
              <a:rPr lang="zh-CN" altLang="zh-CN" sz="1200" kern="1200" dirty="0" smtClean="0">
                <a:solidFill>
                  <a:schemeClr val="tx1"/>
                </a:solidFill>
                <a:effectLst/>
                <a:latin typeface="+mn-lt"/>
                <a:ea typeface="+mn-ea"/>
                <a:cs typeface="+mn-cs"/>
              </a:rPr>
              <a:t>，红帽公司采用的是</a:t>
            </a:r>
            <a:r>
              <a:rPr lang="en-US" altLang="zh-CN" sz="1200" kern="1200" dirty="0" smtClean="0">
                <a:solidFill>
                  <a:schemeClr val="tx1"/>
                </a:solidFill>
                <a:effectLst/>
                <a:latin typeface="+mn-lt"/>
                <a:ea typeface="+mn-ea"/>
                <a:cs typeface="+mn-cs"/>
              </a:rPr>
              <a:t>KVM</a:t>
            </a:r>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6</a:t>
            </a:fld>
            <a:endParaRPr lang="zh-CN" altLang="en-US"/>
          </a:p>
        </p:txBody>
      </p:sp>
    </p:spTree>
    <p:extLst>
      <p:ext uri="{BB962C8B-B14F-4D97-AF65-F5344CB8AC3E}">
        <p14:creationId xmlns:p14="http://schemas.microsoft.com/office/powerpoint/2010/main" val="14712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第一个发展阶段，与服务器虚拟化一样，实现了与硬件的隔离，摆脱了对硬件的紧耦合</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第二阶段，实现虚拟桌面的网络化和集中化，虚拟桌面操作系统将被存储在网络上，进行集中化的管理</a:t>
            </a:r>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7</a:t>
            </a:fld>
            <a:endParaRPr lang="zh-CN" altLang="en-US"/>
          </a:p>
        </p:txBody>
      </p:sp>
    </p:spTree>
    <p:extLst>
      <p:ext uri="{BB962C8B-B14F-4D97-AF65-F5344CB8AC3E}">
        <p14:creationId xmlns:p14="http://schemas.microsoft.com/office/powerpoint/2010/main" val="14712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压缩效率不高，在传输过程中对带宽的要求很高，在</a:t>
            </a:r>
            <a:r>
              <a:rPr lang="en-US" altLang="zh-CN" sz="1200" kern="1200" dirty="0" smtClean="0">
                <a:solidFill>
                  <a:schemeClr val="tx1"/>
                </a:solidFill>
                <a:effectLst/>
                <a:latin typeface="+mn-lt"/>
                <a:ea typeface="+mn-ea"/>
                <a:cs typeface="+mn-cs"/>
              </a:rPr>
              <a:t>WAN</a:t>
            </a:r>
            <a:r>
              <a:rPr lang="zh-CN" altLang="zh-CN" sz="1200" kern="1200" dirty="0" smtClean="0">
                <a:solidFill>
                  <a:schemeClr val="tx1"/>
                </a:solidFill>
                <a:effectLst/>
                <a:latin typeface="+mn-lt"/>
                <a:ea typeface="+mn-ea"/>
                <a:cs typeface="+mn-cs"/>
              </a:rPr>
              <a:t>环境下会发生视频帧数据丢失、延迟，导致视频发生抖动，影响播放效果</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改进视频压缩算法，增大压缩比率的同时保证视频质量是本课题的一个研究重点内容。</a:t>
            </a:r>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10</a:t>
            </a:fld>
            <a:endParaRPr lang="zh-CN" altLang="en-US"/>
          </a:p>
        </p:txBody>
      </p:sp>
    </p:spTree>
    <p:extLst>
      <p:ext uri="{BB962C8B-B14F-4D97-AF65-F5344CB8AC3E}">
        <p14:creationId xmlns:p14="http://schemas.microsoft.com/office/powerpoint/2010/main" val="425673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689725-1F61-446A-847D-4AC31DA7109E}" type="slidenum">
              <a:rPr lang="zh-CN" altLang="en-US" smtClean="0"/>
              <a:t>11</a:t>
            </a:fld>
            <a:endParaRPr lang="zh-CN" altLang="en-US"/>
          </a:p>
        </p:txBody>
      </p:sp>
    </p:spTree>
    <p:extLst>
      <p:ext uri="{BB962C8B-B14F-4D97-AF65-F5344CB8AC3E}">
        <p14:creationId xmlns:p14="http://schemas.microsoft.com/office/powerpoint/2010/main" val="405938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E03189C-E728-4E51-B0C7-F15A34763A36}" type="datetime1">
              <a:rPr lang="zh-CN" altLang="en-US" smtClean="0"/>
              <a:t>2012/11/27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8858FA-9798-4727-A5DC-B5FD7E7DEF15}" type="datetime1">
              <a:rPr lang="zh-CN" altLang="en-US" smtClean="0"/>
              <a:t>2012/11/27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8622EF-215A-4ACF-AFB3-AAC3F555A102}" type="datetime1">
              <a:rPr lang="zh-CN" altLang="en-US" smtClean="0"/>
              <a:t>2012/11/27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C1F2516-7F5E-4F7C-B7F5-07C944A7C519}" type="datetime1">
              <a:rPr lang="zh-CN" altLang="en-US" smtClean="0"/>
              <a:t>2012/11/27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E4EB65-BDC1-4832-949A-EAEE2B127ADA}" type="datetime1">
              <a:rPr lang="zh-CN" altLang="en-US" smtClean="0"/>
              <a:t>2012/11/27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305C5EB-1186-45E4-98F6-289DCD773E68}" type="datetime1">
              <a:rPr lang="zh-CN" altLang="en-US" smtClean="0"/>
              <a:t>2012/11/27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95A729-1F86-4745-95BF-925379765FA0}" type="datetime1">
              <a:rPr lang="zh-CN" altLang="en-US" smtClean="0"/>
              <a:t>2012/11/27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DAB8AC-F01E-43CB-A67B-604FE181542D}" type="datetime1">
              <a:rPr lang="zh-CN" altLang="en-US" smtClean="0"/>
              <a:t>2012/11/27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7C71E2-3007-4F53-A735-123866C64E53}" type="datetime1">
              <a:rPr lang="zh-CN" altLang="en-US" smtClean="0"/>
              <a:t>2012/11/27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DD78C5-B7E8-4D83-A991-93A414BA81F9}" type="datetime1">
              <a:rPr lang="zh-CN" altLang="en-US" smtClean="0"/>
              <a:t>2012/11/27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32000">
              <a:srgbClr val="C4D2ED"/>
            </a:gs>
            <a:gs pos="52000">
              <a:srgbClr val="C7D4EE"/>
            </a:gs>
            <a:gs pos="12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CB5DF-9745-4FD7-B26D-1AC026DA3CD5}" type="datetime1">
              <a:rPr lang="zh-CN" altLang="en-US" smtClean="0"/>
              <a:t>2012/11/27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2132856"/>
            <a:ext cx="7342584" cy="1470025"/>
          </a:xfrm>
        </p:spPr>
        <p:txBody>
          <a:bodyPr/>
          <a:lstStyle/>
          <a:p>
            <a:r>
              <a:rPr lang="zh-CN" altLang="zh-CN" dirty="0" smtClean="0"/>
              <a:t>云</a:t>
            </a:r>
            <a:r>
              <a:rPr lang="zh-CN" altLang="en-US" dirty="0" smtClean="0"/>
              <a:t>计算</a:t>
            </a:r>
            <a:r>
              <a:rPr lang="zh-CN" altLang="zh-CN" dirty="0" smtClean="0"/>
              <a:t>环境</a:t>
            </a:r>
            <a:r>
              <a:rPr lang="zh-CN" altLang="zh-CN" dirty="0"/>
              <a:t>下桌面虚拟</a:t>
            </a:r>
            <a:r>
              <a:rPr lang="zh-CN" altLang="zh-CN" dirty="0" smtClean="0"/>
              <a:t>化</a:t>
            </a:r>
            <a:r>
              <a:rPr lang="en-US" altLang="zh-CN" dirty="0"/>
              <a:t>SPICE</a:t>
            </a:r>
            <a:r>
              <a:rPr lang="zh-CN" altLang="zh-CN" dirty="0" smtClean="0"/>
              <a:t>协议</a:t>
            </a:r>
            <a:r>
              <a:rPr lang="zh-CN" altLang="en-US" dirty="0" smtClean="0"/>
              <a:t>优化</a:t>
            </a:r>
            <a:endParaRPr lang="zh-CN" altLang="en-US" dirty="0"/>
          </a:p>
        </p:txBody>
      </p:sp>
      <p:sp>
        <p:nvSpPr>
          <p:cNvPr id="3" name="副标题 2"/>
          <p:cNvSpPr>
            <a:spLocks noGrp="1"/>
          </p:cNvSpPr>
          <p:nvPr>
            <p:ph type="subTitle" idx="1"/>
          </p:nvPr>
        </p:nvSpPr>
        <p:spPr/>
        <p:txBody>
          <a:bodyPr/>
          <a:lstStyle/>
          <a:p>
            <a:pPr algn="l"/>
            <a:r>
              <a:rPr lang="zh-CN" altLang="en-US" b="1" dirty="0"/>
              <a:t>姓名</a:t>
            </a:r>
            <a:r>
              <a:rPr lang="zh-CN" altLang="en-US" b="1" dirty="0" smtClean="0"/>
              <a:t>：徐浩</a:t>
            </a:r>
            <a:r>
              <a:rPr lang="en-US" altLang="zh-CN" b="1" dirty="0"/>
              <a:t/>
            </a:r>
            <a:br>
              <a:rPr lang="en-US" altLang="zh-CN" b="1" dirty="0"/>
            </a:br>
            <a:r>
              <a:rPr lang="zh-CN" altLang="en-US" b="1" dirty="0"/>
              <a:t>学号</a:t>
            </a:r>
            <a:r>
              <a:rPr lang="zh-CN" altLang="en-US" b="1" dirty="0" smtClean="0"/>
              <a:t>：</a:t>
            </a:r>
            <a:r>
              <a:rPr lang="en-US" altLang="zh-CN" b="1" dirty="0" smtClean="0"/>
              <a:t>SY1106516</a:t>
            </a:r>
            <a:r>
              <a:rPr lang="en-US" altLang="zh-CN" b="1" dirty="0"/>
              <a:t/>
            </a:r>
            <a:br>
              <a:rPr lang="en-US" altLang="zh-CN" b="1" dirty="0"/>
            </a:br>
            <a:r>
              <a:rPr lang="zh-CN" altLang="en-US" b="1" dirty="0"/>
              <a:t>导师：兰雨晴</a:t>
            </a:r>
            <a:endParaRPr lang="zh-CN" altLang="en-US" dirty="0"/>
          </a:p>
        </p:txBody>
      </p:sp>
      <p:sp>
        <p:nvSpPr>
          <p:cNvPr id="4" name="日期占位符 3"/>
          <p:cNvSpPr>
            <a:spLocks noGrp="1"/>
          </p:cNvSpPr>
          <p:nvPr>
            <p:ph type="dt" sz="half" idx="10"/>
          </p:nvPr>
        </p:nvSpPr>
        <p:spPr/>
        <p:txBody>
          <a:bodyPr/>
          <a:lstStyle/>
          <a:p>
            <a:fld id="{2B6AD4DE-7814-487E-95B8-DBC919FB1C7C}"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2704279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zh-CN" altLang="zh-CN" dirty="0"/>
              <a:t>视频压缩算法的</a:t>
            </a:r>
            <a:r>
              <a:rPr lang="zh-CN" altLang="zh-CN" dirty="0" smtClean="0"/>
              <a:t>改进</a:t>
            </a:r>
            <a:endParaRPr lang="en-US" altLang="zh-CN" dirty="0" smtClean="0"/>
          </a:p>
          <a:p>
            <a:pPr lvl="1" algn="just"/>
            <a:r>
              <a:rPr lang="zh-CN" altLang="zh-CN" dirty="0"/>
              <a:t>虚拟桌面的视图内容以图片方式进行传输，所以视频播放时的每一帧画面在解码后都将转为图片从而导致数据量的</a:t>
            </a:r>
            <a:r>
              <a:rPr lang="zh-CN" altLang="zh-CN" dirty="0" smtClean="0"/>
              <a:t>剧增</a:t>
            </a:r>
            <a:endParaRPr lang="en-US" altLang="zh-CN" dirty="0" smtClean="0"/>
          </a:p>
          <a:p>
            <a:pPr lvl="1" algn="just"/>
            <a:r>
              <a:rPr lang="en-US" altLang="zh-CN" dirty="0"/>
              <a:t>SPICE</a:t>
            </a:r>
            <a:r>
              <a:rPr lang="zh-CN" altLang="zh-CN" dirty="0"/>
              <a:t>协议使用的视频压缩算法是</a:t>
            </a:r>
            <a:r>
              <a:rPr lang="en-US" altLang="zh-CN" dirty="0"/>
              <a:t>M-JPEG</a:t>
            </a:r>
            <a:r>
              <a:rPr lang="zh-CN" altLang="zh-CN" dirty="0"/>
              <a:t>压缩算法，</a:t>
            </a:r>
            <a:r>
              <a:rPr lang="en-US" altLang="zh-CN" dirty="0"/>
              <a:t>M-JPEG</a:t>
            </a:r>
            <a:r>
              <a:rPr lang="zh-CN" altLang="zh-CN" dirty="0"/>
              <a:t>算法不使用帧间编码，而且只对帧内的空间冗余进行压缩，不对帧间的时间冗余进行压缩</a:t>
            </a:r>
          </a:p>
          <a:p>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904791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fontScale="92500"/>
          </a:bodyPr>
          <a:lstStyle/>
          <a:p>
            <a:r>
              <a:rPr lang="zh-CN" altLang="zh-CN" dirty="0"/>
              <a:t>视频检测以及压缩算法的动态切换</a:t>
            </a:r>
            <a:endParaRPr lang="en-US" altLang="zh-CN" dirty="0"/>
          </a:p>
          <a:p>
            <a:pPr lvl="1" algn="just"/>
            <a:r>
              <a:rPr lang="en-US" altLang="zh-CN" dirty="0"/>
              <a:t>SPICE</a:t>
            </a:r>
            <a:r>
              <a:rPr lang="zh-CN" altLang="zh-CN" dirty="0"/>
              <a:t>桌面交付协议提供了</a:t>
            </a:r>
            <a:r>
              <a:rPr lang="en-US" altLang="zh-CN" dirty="0"/>
              <a:t>3</a:t>
            </a:r>
            <a:r>
              <a:rPr lang="zh-CN" altLang="zh-CN" dirty="0"/>
              <a:t>种图像压缩算法和一种视频压缩</a:t>
            </a:r>
            <a:r>
              <a:rPr lang="zh-CN" altLang="zh-CN" dirty="0" smtClean="0"/>
              <a:t>算法，</a:t>
            </a:r>
            <a:r>
              <a:rPr lang="zh-CN" altLang="zh-CN" dirty="0"/>
              <a:t>这些压缩算法</a:t>
            </a:r>
            <a:r>
              <a:rPr lang="zh-CN" altLang="zh-CN" dirty="0" smtClean="0"/>
              <a:t>可以动态</a:t>
            </a:r>
            <a:r>
              <a:rPr lang="zh-CN" altLang="en-US" dirty="0" smtClean="0"/>
              <a:t>切换</a:t>
            </a:r>
            <a:endParaRPr lang="en-US" altLang="zh-CN" dirty="0" smtClean="0"/>
          </a:p>
          <a:p>
            <a:pPr lvl="1" algn="just"/>
            <a:r>
              <a:rPr lang="en-US" altLang="zh-CN" dirty="0" smtClean="0"/>
              <a:t>SPICE</a:t>
            </a:r>
            <a:r>
              <a:rPr lang="zh-CN" altLang="zh-CN" dirty="0" smtClean="0"/>
              <a:t>启发式</a:t>
            </a:r>
            <a:r>
              <a:rPr lang="zh-CN" altLang="en-US" dirty="0"/>
              <a:t>地</a:t>
            </a:r>
            <a:r>
              <a:rPr lang="zh-CN" altLang="zh-CN" dirty="0" smtClean="0"/>
              <a:t>检测</a:t>
            </a:r>
            <a:r>
              <a:rPr lang="zh-CN" altLang="zh-CN" dirty="0"/>
              <a:t>当前桌面的图像类型，针对不同的图像选用不同的压缩</a:t>
            </a:r>
            <a:r>
              <a:rPr lang="zh-CN" altLang="zh-CN" dirty="0" smtClean="0"/>
              <a:t>算</a:t>
            </a:r>
            <a:endParaRPr lang="en-US" altLang="zh-CN" dirty="0" smtClean="0"/>
          </a:p>
          <a:p>
            <a:pPr lvl="1" algn="just"/>
            <a:endParaRPr lang="en-US" altLang="zh-CN" dirty="0"/>
          </a:p>
          <a:p>
            <a:pPr lvl="1" algn="just"/>
            <a:r>
              <a:rPr lang="zh-CN" altLang="zh-CN" dirty="0" smtClean="0"/>
              <a:t>本</a:t>
            </a:r>
            <a:r>
              <a:rPr lang="zh-CN" altLang="zh-CN" dirty="0"/>
              <a:t>课题在充分研究</a:t>
            </a:r>
            <a:r>
              <a:rPr lang="en-US" altLang="zh-CN" dirty="0"/>
              <a:t>SPICE</a:t>
            </a:r>
            <a:r>
              <a:rPr lang="zh-CN" altLang="zh-CN" dirty="0"/>
              <a:t>图像检测机制的基础上，重点分析</a:t>
            </a:r>
            <a:r>
              <a:rPr lang="en-US" altLang="zh-CN" dirty="0"/>
              <a:t>SPICE</a:t>
            </a:r>
            <a:r>
              <a:rPr lang="zh-CN" altLang="zh-CN" dirty="0"/>
              <a:t>对视频的探测，减少不同压缩算法的切换次数，尤其是由视频压缩算法切换回静态图像压缩</a:t>
            </a:r>
            <a:r>
              <a:rPr lang="zh-CN" altLang="zh-CN" dirty="0" smtClean="0"/>
              <a:t>算法</a:t>
            </a:r>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904791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zh-CN" dirty="0"/>
              <a:t>图像缓存</a:t>
            </a:r>
            <a:r>
              <a:rPr lang="zh-CN" altLang="zh-CN" dirty="0" smtClean="0"/>
              <a:t>机制</a:t>
            </a:r>
            <a:r>
              <a:rPr lang="zh-CN" altLang="en-US" dirty="0" smtClean="0"/>
              <a:t>优化</a:t>
            </a:r>
            <a:endParaRPr lang="en-US" altLang="zh-CN" dirty="0" smtClean="0"/>
          </a:p>
          <a:p>
            <a:pPr lvl="1" algn="just"/>
            <a:r>
              <a:rPr lang="en-US" altLang="zh-CN" dirty="0"/>
              <a:t>SPICE</a:t>
            </a:r>
            <a:r>
              <a:rPr lang="zh-CN" altLang="zh-CN" dirty="0"/>
              <a:t>在用户终端会缓存接收到的图像来避免大量重复冗余的数据传输。缓存机制适用于任何类型的</a:t>
            </a:r>
            <a:r>
              <a:rPr lang="zh-CN" altLang="zh-CN" dirty="0" smtClean="0"/>
              <a:t>图像</a:t>
            </a:r>
            <a:endParaRPr lang="en-US" altLang="zh-CN" dirty="0" smtClean="0"/>
          </a:p>
          <a:p>
            <a:pPr lvl="1" algn="just"/>
            <a:endParaRPr lang="en-US" altLang="zh-CN" dirty="0"/>
          </a:p>
          <a:p>
            <a:pPr lvl="1" algn="just"/>
            <a:r>
              <a:rPr lang="zh-CN" altLang="zh-CN" dirty="0"/>
              <a:t>通过优化缓存机制，提高缓存的命中率，可以显著改善视频的显示效果</a:t>
            </a:r>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947866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技术方案</a:t>
            </a:r>
            <a:endParaRPr lang="en-US" altLang="zh-CN" dirty="0" smtClean="0"/>
          </a:p>
          <a:p>
            <a:pPr lvl="1"/>
            <a:r>
              <a:rPr lang="zh-CN" altLang="zh-CN" dirty="0"/>
              <a:t>桌面交付协议的运行机制</a:t>
            </a:r>
            <a:r>
              <a:rPr lang="zh-CN" altLang="zh-CN" dirty="0" smtClean="0"/>
              <a:t>研究</a:t>
            </a:r>
            <a:endParaRPr lang="en-US" altLang="zh-CN" dirty="0" smtClean="0"/>
          </a:p>
          <a:p>
            <a:pPr lvl="1"/>
            <a:r>
              <a:rPr lang="zh-CN" altLang="zh-CN" dirty="0"/>
              <a:t>研究</a:t>
            </a:r>
            <a:r>
              <a:rPr lang="en-US" altLang="zh-CN" dirty="0"/>
              <a:t>SPICE</a:t>
            </a:r>
            <a:r>
              <a:rPr lang="zh-CN" altLang="zh-CN" dirty="0"/>
              <a:t>协议的性能瓶颈</a:t>
            </a:r>
          </a:p>
          <a:p>
            <a:pPr lvl="1"/>
            <a:r>
              <a:rPr lang="zh-CN" altLang="zh-CN" dirty="0"/>
              <a:t>视频压缩算法的</a:t>
            </a:r>
            <a:r>
              <a:rPr lang="zh-CN" altLang="zh-CN" dirty="0" smtClean="0"/>
              <a:t>改进</a:t>
            </a:r>
            <a:endParaRPr lang="en-US" altLang="zh-CN" dirty="0" smtClean="0"/>
          </a:p>
          <a:p>
            <a:pPr lvl="1"/>
            <a:r>
              <a:rPr lang="zh-CN" altLang="zh-CN" dirty="0"/>
              <a:t>缓存机制的</a:t>
            </a:r>
            <a:r>
              <a:rPr lang="zh-CN" altLang="zh-CN" dirty="0" smtClean="0"/>
              <a:t>优化</a:t>
            </a:r>
            <a:endParaRPr lang="en-US" altLang="zh-CN" dirty="0" smtClean="0"/>
          </a:p>
          <a:p>
            <a:pPr lvl="1"/>
            <a:r>
              <a:rPr lang="zh-CN" altLang="zh-CN" dirty="0"/>
              <a:t>测试环境搭建以及测试用例</a:t>
            </a:r>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100490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zh-CN" dirty="0" smtClean="0"/>
              <a:t>桌面</a:t>
            </a:r>
            <a:r>
              <a:rPr lang="zh-CN" altLang="zh-CN" dirty="0"/>
              <a:t>交付协议的运行机制</a:t>
            </a:r>
            <a:r>
              <a:rPr lang="zh-CN" altLang="zh-CN" dirty="0" smtClean="0"/>
              <a:t>研究</a:t>
            </a:r>
            <a:endParaRPr lang="en-US" altLang="zh-CN" dirty="0" smtClean="0"/>
          </a:p>
          <a:p>
            <a:pPr lvl="1" algn="just"/>
            <a:r>
              <a:rPr lang="zh-CN" altLang="en-US" dirty="0"/>
              <a:t>分析当前的桌面交付协议，深入研究开源的</a:t>
            </a:r>
            <a:r>
              <a:rPr lang="en-US" altLang="zh-CN" dirty="0"/>
              <a:t>SPICE</a:t>
            </a:r>
            <a:r>
              <a:rPr lang="zh-CN" altLang="en-US" dirty="0"/>
              <a:t>协议，了解其程序框架，重点研究有关图像、视频传输</a:t>
            </a:r>
            <a:r>
              <a:rPr lang="zh-CN" altLang="en-US" dirty="0" smtClean="0"/>
              <a:t>过程</a:t>
            </a:r>
            <a:endParaRPr lang="en-US" altLang="zh-CN" dirty="0"/>
          </a:p>
          <a:p>
            <a:pPr marL="742950" lvl="2" indent="-342900"/>
            <a:endParaRPr lang="en-US" altLang="zh-CN" sz="2800"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12433939"/>
              </p:ext>
            </p:extLst>
          </p:nvPr>
        </p:nvGraphicFramePr>
        <p:xfrm>
          <a:off x="971600" y="2204863"/>
          <a:ext cx="7632848" cy="3782947"/>
        </p:xfrm>
        <a:graphic>
          <a:graphicData uri="http://schemas.openxmlformats.org/presentationml/2006/ole">
            <mc:AlternateContent xmlns:mc="http://schemas.openxmlformats.org/markup-compatibility/2006">
              <mc:Choice xmlns:v="urn:schemas-microsoft-com:vml" Requires="v">
                <p:oleObj spid="_x0000_s2105" name="Visio" r:id="rId4" imgW="7961096" imgH="3942110" progId="Visio.Drawing.11">
                  <p:embed/>
                </p:oleObj>
              </mc:Choice>
              <mc:Fallback>
                <p:oleObj name="Visio" r:id="rId4" imgW="7961096" imgH="3942110" progId="Visio.Drawing.11">
                  <p:embed/>
                  <p:pic>
                    <p:nvPicPr>
                      <p:cNvPr id="0" name="Object 1"/>
                      <p:cNvPicPr>
                        <a:picLocks noChangeAspect="1" noChangeArrowheads="1"/>
                      </p:cNvPicPr>
                      <p:nvPr/>
                    </p:nvPicPr>
                    <p:blipFill>
                      <a:blip r:embed="rId5"/>
                      <a:srcRect/>
                      <a:stretch>
                        <a:fillRect/>
                      </a:stretch>
                    </p:blipFill>
                    <p:spPr bwMode="auto">
                      <a:xfrm>
                        <a:off x="971600" y="2204863"/>
                        <a:ext cx="7632848" cy="3782947"/>
                      </a:xfrm>
                      <a:prstGeom prst="rect">
                        <a:avLst/>
                      </a:prstGeom>
                      <a:solidFill>
                        <a:srgbClr val="E3E2EE"/>
                      </a:solidFill>
                    </p:spPr>
                  </p:pic>
                </p:oleObj>
              </mc:Fallback>
            </mc:AlternateContent>
          </a:graphicData>
        </a:graphic>
      </p:graphicFrame>
      <p:sp>
        <p:nvSpPr>
          <p:cNvPr id="8" name="右箭头 7"/>
          <p:cNvSpPr/>
          <p:nvPr/>
        </p:nvSpPr>
        <p:spPr>
          <a:xfrm>
            <a:off x="6228184" y="3212976"/>
            <a:ext cx="1296144" cy="288032"/>
          </a:xfrm>
          <a:prstGeom prst="rightArrow">
            <a:avLst/>
          </a:prstGeom>
          <a:solidFill>
            <a:srgbClr val="E3E2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0000"/>
                </a:solidFill>
              </a:rPr>
              <a:t>SPICE</a:t>
            </a:r>
            <a:endParaRPr lang="zh-CN" altLang="en-US" sz="2800" dirty="0">
              <a:solidFill>
                <a:srgbClr val="FF0000"/>
              </a:solidFill>
            </a:endParaRPr>
          </a:p>
        </p:txBody>
      </p:sp>
    </p:spTree>
    <p:extLst>
      <p:ext uri="{BB962C8B-B14F-4D97-AF65-F5344CB8AC3E}">
        <p14:creationId xmlns:p14="http://schemas.microsoft.com/office/powerpoint/2010/main" val="13212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en-US" altLang="zh-CN" dirty="0" smtClean="0"/>
              <a:t>SPICE</a:t>
            </a:r>
            <a:r>
              <a:rPr lang="zh-CN" altLang="zh-CN" dirty="0"/>
              <a:t>协议的性能</a:t>
            </a:r>
            <a:r>
              <a:rPr lang="zh-CN" altLang="zh-CN" dirty="0" smtClean="0"/>
              <a:t>瓶颈</a:t>
            </a:r>
            <a:endParaRPr lang="en-US" altLang="zh-CN" dirty="0" smtClean="0"/>
          </a:p>
          <a:p>
            <a:pPr lvl="1" algn="just"/>
            <a:r>
              <a:rPr lang="zh-CN" altLang="zh-CN" dirty="0" smtClean="0"/>
              <a:t>重点</a:t>
            </a:r>
            <a:r>
              <a:rPr lang="zh-CN" altLang="zh-CN" dirty="0"/>
              <a:t>研究高清视频与系统资源消耗的</a:t>
            </a:r>
            <a:r>
              <a:rPr lang="zh-CN" altLang="zh-CN" dirty="0" smtClean="0"/>
              <a:t>关系</a:t>
            </a:r>
            <a:endParaRPr lang="en-US" altLang="zh-CN" dirty="0"/>
          </a:p>
          <a:p>
            <a:pPr lvl="1" algn="just"/>
            <a:r>
              <a:rPr lang="zh-CN" altLang="zh-CN" dirty="0"/>
              <a:t>采用不同的压缩算法以及不同的压缩比分别测试播放不同清晰度的视频、打开不同的图片以及文档，同时查看网络带宽占用情况、</a:t>
            </a:r>
            <a:r>
              <a:rPr lang="en-US" altLang="zh-CN" dirty="0"/>
              <a:t>CPU</a:t>
            </a:r>
            <a:r>
              <a:rPr lang="zh-CN" altLang="zh-CN" dirty="0"/>
              <a:t>负载、内存使用等</a:t>
            </a:r>
            <a:r>
              <a:rPr lang="zh-CN" altLang="zh-CN" dirty="0" smtClean="0"/>
              <a:t>指标</a:t>
            </a:r>
            <a:endParaRPr lang="en-US" altLang="zh-CN" dirty="0"/>
          </a:p>
          <a:p>
            <a:pPr lvl="1" algn="just"/>
            <a:r>
              <a:rPr lang="zh-CN" altLang="zh-CN" dirty="0"/>
              <a:t>通过不同的测试用例，得出</a:t>
            </a:r>
            <a:r>
              <a:rPr lang="en-US" altLang="zh-CN" dirty="0"/>
              <a:t>SPICE</a:t>
            </a:r>
            <a:r>
              <a:rPr lang="zh-CN" altLang="zh-CN" dirty="0"/>
              <a:t>协议的性能瓶颈，然后有针对性的去优化导致瓶颈的部分</a:t>
            </a:r>
            <a:endParaRPr lang="en-US" altLang="zh-CN" dirty="0"/>
          </a:p>
          <a:p>
            <a:pPr marL="342900" lvl="1" indent="-342900" algn="just">
              <a:buFont typeface="Arial" pitchFamily="34" charset="0"/>
              <a:buChar char="•"/>
            </a:pPr>
            <a:endParaRPr lang="en-US" altLang="zh-CN" dirty="0" smtClean="0"/>
          </a:p>
          <a:p>
            <a:pPr marL="742950" lvl="2" indent="-342900" algn="just"/>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191597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zh-CN" dirty="0" smtClean="0"/>
              <a:t>视频压缩</a:t>
            </a:r>
            <a:r>
              <a:rPr lang="zh-CN" altLang="zh-CN" dirty="0"/>
              <a:t>算法的</a:t>
            </a:r>
            <a:r>
              <a:rPr lang="zh-CN" altLang="zh-CN" dirty="0" smtClean="0"/>
              <a:t>改进</a:t>
            </a:r>
            <a:endParaRPr lang="en-US" altLang="zh-CN" dirty="0" smtClean="0"/>
          </a:p>
          <a:p>
            <a:pPr marL="342900" lvl="1" indent="-342900">
              <a:buFont typeface="Arial" pitchFamily="34" charset="0"/>
              <a:buChar char="•"/>
            </a:pPr>
            <a:endParaRPr lang="en-US" altLang="zh-CN" dirty="0"/>
          </a:p>
          <a:p>
            <a:pPr lvl="1"/>
            <a:r>
              <a:rPr lang="zh-CN" altLang="zh-CN" dirty="0"/>
              <a:t>对比不同的压缩</a:t>
            </a:r>
            <a:r>
              <a:rPr lang="zh-CN" altLang="zh-CN" dirty="0" smtClean="0"/>
              <a:t>算法</a:t>
            </a:r>
            <a:endParaRPr lang="en-US" altLang="zh-CN" dirty="0" smtClean="0"/>
          </a:p>
          <a:p>
            <a:pPr lvl="1"/>
            <a:endParaRPr lang="en-US" altLang="zh-CN" dirty="0"/>
          </a:p>
          <a:p>
            <a:pPr lvl="1"/>
            <a:r>
              <a:rPr lang="zh-CN" altLang="zh-CN" dirty="0" smtClean="0"/>
              <a:t>采用</a:t>
            </a:r>
            <a:r>
              <a:rPr lang="zh-CN" altLang="en-US" dirty="0" smtClean="0"/>
              <a:t>局部刷新</a:t>
            </a:r>
            <a:r>
              <a:rPr lang="en-US" altLang="zh-CN" dirty="0" smtClean="0"/>
              <a:t>(</a:t>
            </a:r>
            <a:r>
              <a:rPr lang="zh-CN" altLang="zh-CN" dirty="0" smtClean="0"/>
              <a:t>类似于</a:t>
            </a:r>
            <a:r>
              <a:rPr lang="en-US" altLang="zh-CN" dirty="0" smtClean="0"/>
              <a:t>Ajax)</a:t>
            </a:r>
            <a:r>
              <a:rPr lang="zh-CN" altLang="zh-CN" dirty="0" smtClean="0"/>
              <a:t>的技术</a:t>
            </a:r>
            <a:endParaRPr lang="en-US" altLang="zh-CN" dirty="0" smtClean="0"/>
          </a:p>
          <a:p>
            <a:pPr lvl="1"/>
            <a:endParaRPr lang="en-US" altLang="zh-CN" dirty="0"/>
          </a:p>
          <a:p>
            <a:pPr lvl="1"/>
            <a:r>
              <a:rPr lang="zh-CN" altLang="en-US" dirty="0" smtClean="0"/>
              <a:t>动态切换压缩比</a:t>
            </a:r>
            <a:endParaRPr lang="en-US" altLang="zh-CN" dirty="0"/>
          </a:p>
          <a:p>
            <a:pPr marL="342900" lvl="1" indent="-342900">
              <a:buFont typeface="Arial" pitchFamily="34" charset="0"/>
              <a:buChar char="•"/>
            </a:pPr>
            <a:endParaRPr lang="en-US" altLang="zh-CN" dirty="0" smtClean="0"/>
          </a:p>
          <a:p>
            <a:pPr marL="742950" lvl="2" indent="-342900"/>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191597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zh-CN" dirty="0" smtClean="0"/>
              <a:t>缓存</a:t>
            </a:r>
            <a:r>
              <a:rPr lang="zh-CN" altLang="zh-CN" dirty="0"/>
              <a:t>机制的</a:t>
            </a:r>
            <a:r>
              <a:rPr lang="zh-CN" altLang="zh-CN" dirty="0" smtClean="0"/>
              <a:t>优化</a:t>
            </a:r>
            <a:endParaRPr lang="en-US" altLang="zh-CN" dirty="0"/>
          </a:p>
          <a:p>
            <a:pPr lvl="1" algn="just"/>
            <a:r>
              <a:rPr lang="zh-CN" altLang="zh-CN" dirty="0"/>
              <a:t>缓存机制对于大量传输的视频流来说至关重要，有效的提高缓存的命中率可以极大的减少数据的传输</a:t>
            </a:r>
            <a:r>
              <a:rPr lang="zh-CN" altLang="zh-CN" dirty="0" smtClean="0"/>
              <a:t>量</a:t>
            </a:r>
            <a:endParaRPr lang="en-US" altLang="zh-CN" dirty="0" smtClean="0"/>
          </a:p>
          <a:p>
            <a:pPr lvl="1" algn="just"/>
            <a:r>
              <a:rPr lang="en-US" altLang="zh-CN" dirty="0" smtClean="0"/>
              <a:t>SPICE</a:t>
            </a:r>
            <a:r>
              <a:rPr lang="zh-CN" altLang="zh-CN" dirty="0"/>
              <a:t>采用的是线性结构，以</a:t>
            </a:r>
            <a:r>
              <a:rPr lang="en-US" altLang="zh-CN" dirty="0"/>
              <a:t>ID</a:t>
            </a:r>
            <a:r>
              <a:rPr lang="zh-CN" altLang="zh-CN" dirty="0"/>
              <a:t>为标识进行图像的缓存。通过引入哈希表等快速定位的数据结构，以期提高缓存的查找效率</a:t>
            </a:r>
            <a:endParaRPr lang="en-US" altLang="zh-CN" dirty="0"/>
          </a:p>
          <a:p>
            <a:pPr marL="342900" lvl="1" indent="-342900">
              <a:buFont typeface="Arial" pitchFamily="34" charset="0"/>
              <a:buChar char="•"/>
            </a:pPr>
            <a:endParaRPr lang="en-US" altLang="zh-CN" dirty="0" smtClean="0"/>
          </a:p>
          <a:p>
            <a:pPr marL="742950" lvl="2" indent="-342900"/>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191597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zh-CN" dirty="0" smtClean="0"/>
              <a:t>测试</a:t>
            </a:r>
            <a:r>
              <a:rPr lang="zh-CN" altLang="en-US" dirty="0" smtClean="0"/>
              <a:t>指标</a:t>
            </a:r>
            <a:endParaRPr lang="en-US" altLang="zh-CN" dirty="0" smtClean="0"/>
          </a:p>
          <a:p>
            <a:pPr lvl="1" algn="just"/>
            <a:r>
              <a:rPr lang="zh-CN" altLang="en-US" dirty="0"/>
              <a:t>视频的清晰度</a:t>
            </a:r>
            <a:endParaRPr lang="en-US" altLang="zh-CN" dirty="0"/>
          </a:p>
          <a:p>
            <a:pPr lvl="1" algn="just"/>
            <a:r>
              <a:rPr lang="zh-CN" altLang="en-US" dirty="0"/>
              <a:t>网络带宽</a:t>
            </a:r>
            <a:endParaRPr lang="en-US" altLang="zh-CN" dirty="0"/>
          </a:p>
          <a:p>
            <a:pPr lvl="1" algn="just"/>
            <a:r>
              <a:rPr lang="en-US" altLang="zh-CN" dirty="0"/>
              <a:t>CPU</a:t>
            </a:r>
            <a:r>
              <a:rPr lang="zh-CN" altLang="en-US" dirty="0"/>
              <a:t>利用率</a:t>
            </a:r>
            <a:endParaRPr lang="en-US" altLang="zh-CN" dirty="0"/>
          </a:p>
          <a:p>
            <a:pPr lvl="1" algn="just"/>
            <a:r>
              <a:rPr lang="zh-CN" altLang="en-US" dirty="0"/>
              <a:t>内存利用率</a:t>
            </a:r>
            <a:endParaRPr lang="en-US" altLang="zh-CN" dirty="0"/>
          </a:p>
          <a:p>
            <a:pPr lvl="1" algn="just"/>
            <a:r>
              <a:rPr lang="zh-CN" altLang="en-US" dirty="0"/>
              <a:t>硬盘</a:t>
            </a:r>
            <a:r>
              <a:rPr lang="en-US" altLang="zh-CN" dirty="0"/>
              <a:t>I/O</a:t>
            </a:r>
            <a:r>
              <a:rPr lang="zh-CN" altLang="en-US" dirty="0"/>
              <a:t>速度</a:t>
            </a:r>
            <a:endParaRPr lang="en-US" altLang="zh-CN" dirty="0"/>
          </a:p>
          <a:p>
            <a:pPr marL="342900" lvl="1" indent="-342900">
              <a:buFont typeface="Arial" pitchFamily="34" charset="0"/>
              <a:buChar char="•"/>
            </a:pPr>
            <a:endParaRPr lang="en-US" altLang="zh-CN" dirty="0"/>
          </a:p>
          <a:p>
            <a:pPr marL="342900" lvl="1" indent="-342900">
              <a:buFont typeface="Arial" pitchFamily="34" charset="0"/>
              <a:buChar char="•"/>
            </a:pPr>
            <a:endParaRPr lang="en-US" altLang="zh-CN" dirty="0" smtClean="0"/>
          </a:p>
          <a:p>
            <a:pPr marL="742950" lvl="2" indent="-342900"/>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2496106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zh-CN" dirty="0" smtClean="0"/>
              <a:t>测试</a:t>
            </a:r>
            <a:r>
              <a:rPr lang="zh-CN" altLang="zh-CN" dirty="0"/>
              <a:t>环境</a:t>
            </a:r>
            <a:r>
              <a:rPr lang="zh-CN" altLang="zh-CN" dirty="0" smtClean="0"/>
              <a:t>搭建</a:t>
            </a:r>
            <a:endParaRPr lang="en-US" altLang="zh-CN" dirty="0"/>
          </a:p>
          <a:p>
            <a:pPr marL="342900" lvl="1" indent="-342900">
              <a:buFont typeface="Arial" pitchFamily="34" charset="0"/>
              <a:buChar char="•"/>
            </a:pPr>
            <a:endParaRPr lang="en-US" altLang="zh-CN" dirty="0"/>
          </a:p>
          <a:p>
            <a:pPr marL="342900" lvl="1" indent="-342900">
              <a:buFont typeface="Arial" pitchFamily="34" charset="0"/>
              <a:buChar char="•"/>
            </a:pPr>
            <a:endParaRPr lang="en-US" altLang="zh-CN" dirty="0" smtClean="0"/>
          </a:p>
          <a:p>
            <a:pPr marL="742950" lvl="2" indent="-342900"/>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291333816"/>
              </p:ext>
            </p:extLst>
          </p:nvPr>
        </p:nvGraphicFramePr>
        <p:xfrm>
          <a:off x="1331640" y="2276872"/>
          <a:ext cx="5904657" cy="1872208"/>
        </p:xfrm>
        <a:graphic>
          <a:graphicData uri="http://schemas.openxmlformats.org/drawingml/2006/table">
            <a:tbl>
              <a:tblPr firstRow="1" firstCol="1" bandRow="1">
                <a:tableStyleId>{5C22544A-7EE6-4342-B048-85BDC9FD1C3A}</a:tableStyleId>
              </a:tblPr>
              <a:tblGrid>
                <a:gridCol w="1968219"/>
                <a:gridCol w="1968219"/>
                <a:gridCol w="1968219"/>
              </a:tblGrid>
              <a:tr h="468052">
                <a:tc>
                  <a:txBody>
                    <a:bodyPr/>
                    <a:lstStyle/>
                    <a:p>
                      <a:pPr algn="just">
                        <a:lnSpc>
                          <a:spcPts val="2000"/>
                        </a:lnSpc>
                        <a:spcAft>
                          <a:spcPts val="0"/>
                        </a:spcAft>
                      </a:pPr>
                      <a:r>
                        <a:rPr lang="en-US" sz="1800" kern="100" dirty="0">
                          <a:effectLst/>
                        </a:rPr>
                        <a:t> </a:t>
                      </a:r>
                      <a:endParaRPr lang="zh-CN" sz="1800" kern="100" dirty="0">
                        <a:effectLst/>
                        <a:latin typeface="Times New Roman"/>
                        <a:ea typeface="宋体"/>
                      </a:endParaRPr>
                    </a:p>
                  </a:txBody>
                  <a:tcPr marL="68580" marR="68580" marT="0" marB="0"/>
                </a:tc>
                <a:tc>
                  <a:txBody>
                    <a:bodyPr/>
                    <a:lstStyle/>
                    <a:p>
                      <a:pPr algn="just">
                        <a:lnSpc>
                          <a:spcPts val="2000"/>
                        </a:lnSpc>
                        <a:spcAft>
                          <a:spcPts val="0"/>
                        </a:spcAft>
                      </a:pPr>
                      <a:r>
                        <a:rPr lang="en-US" sz="1800" kern="100">
                          <a:effectLst/>
                        </a:rPr>
                        <a:t>PC1</a:t>
                      </a:r>
                      <a:endParaRPr lang="zh-CN" sz="1800" kern="100">
                        <a:effectLst/>
                        <a:latin typeface="Times New Roman"/>
                        <a:ea typeface="宋体"/>
                      </a:endParaRPr>
                    </a:p>
                  </a:txBody>
                  <a:tcPr marL="68580" marR="68580" marT="0" marB="0"/>
                </a:tc>
                <a:tc>
                  <a:txBody>
                    <a:bodyPr/>
                    <a:lstStyle/>
                    <a:p>
                      <a:pPr algn="just">
                        <a:lnSpc>
                          <a:spcPts val="2000"/>
                        </a:lnSpc>
                        <a:spcAft>
                          <a:spcPts val="0"/>
                        </a:spcAft>
                      </a:pPr>
                      <a:r>
                        <a:rPr lang="en-US" sz="1800" kern="100">
                          <a:effectLst/>
                        </a:rPr>
                        <a:t>PC2</a:t>
                      </a:r>
                      <a:endParaRPr lang="zh-CN" sz="1800" kern="100">
                        <a:effectLst/>
                        <a:latin typeface="Times New Roman"/>
                        <a:ea typeface="宋体"/>
                      </a:endParaRPr>
                    </a:p>
                  </a:txBody>
                  <a:tcPr marL="68580" marR="68580" marT="0" marB="0"/>
                </a:tc>
              </a:tr>
              <a:tr h="468052">
                <a:tc>
                  <a:txBody>
                    <a:bodyPr/>
                    <a:lstStyle/>
                    <a:p>
                      <a:pPr algn="just">
                        <a:lnSpc>
                          <a:spcPts val="2000"/>
                        </a:lnSpc>
                        <a:spcAft>
                          <a:spcPts val="0"/>
                        </a:spcAft>
                      </a:pPr>
                      <a:r>
                        <a:rPr lang="en-US" sz="1800" kern="100" dirty="0">
                          <a:effectLst/>
                        </a:rPr>
                        <a:t>CPU</a:t>
                      </a:r>
                      <a:endParaRPr lang="zh-CN" sz="1800" kern="100" dirty="0">
                        <a:effectLst/>
                        <a:latin typeface="Times New Roman"/>
                        <a:ea typeface="宋体"/>
                      </a:endParaRPr>
                    </a:p>
                  </a:txBody>
                  <a:tcPr marL="68580" marR="68580" marT="0" marB="0"/>
                </a:tc>
                <a:tc>
                  <a:txBody>
                    <a:bodyPr/>
                    <a:lstStyle/>
                    <a:p>
                      <a:pPr algn="just">
                        <a:lnSpc>
                          <a:spcPts val="2000"/>
                        </a:lnSpc>
                        <a:spcAft>
                          <a:spcPts val="0"/>
                        </a:spcAft>
                      </a:pPr>
                      <a:r>
                        <a:rPr lang="en-US" sz="1800" kern="100" dirty="0">
                          <a:effectLst/>
                        </a:rPr>
                        <a:t>i7</a:t>
                      </a:r>
                      <a:endParaRPr lang="zh-CN" sz="1800" kern="100" dirty="0">
                        <a:effectLst/>
                        <a:latin typeface="Times New Roman"/>
                        <a:ea typeface="宋体"/>
                      </a:endParaRPr>
                    </a:p>
                  </a:txBody>
                  <a:tcPr marL="68580" marR="68580" marT="0" marB="0"/>
                </a:tc>
                <a:tc>
                  <a:txBody>
                    <a:bodyPr/>
                    <a:lstStyle/>
                    <a:p>
                      <a:pPr algn="just">
                        <a:lnSpc>
                          <a:spcPts val="2000"/>
                        </a:lnSpc>
                        <a:spcAft>
                          <a:spcPts val="0"/>
                        </a:spcAft>
                      </a:pPr>
                      <a:r>
                        <a:rPr lang="en-US" sz="1800" kern="100">
                          <a:effectLst/>
                        </a:rPr>
                        <a:t>i3</a:t>
                      </a:r>
                      <a:endParaRPr lang="zh-CN" sz="1800" kern="100">
                        <a:effectLst/>
                        <a:latin typeface="Times New Roman"/>
                        <a:ea typeface="宋体"/>
                      </a:endParaRPr>
                    </a:p>
                  </a:txBody>
                  <a:tcPr marL="68580" marR="68580" marT="0" marB="0"/>
                </a:tc>
              </a:tr>
              <a:tr h="468052">
                <a:tc>
                  <a:txBody>
                    <a:bodyPr/>
                    <a:lstStyle/>
                    <a:p>
                      <a:pPr algn="just">
                        <a:lnSpc>
                          <a:spcPts val="2000"/>
                        </a:lnSpc>
                        <a:spcAft>
                          <a:spcPts val="0"/>
                        </a:spcAft>
                      </a:pPr>
                      <a:r>
                        <a:rPr lang="zh-CN" sz="1800" kern="100">
                          <a:effectLst/>
                        </a:rPr>
                        <a:t>内存</a:t>
                      </a:r>
                      <a:endParaRPr lang="zh-CN" sz="1800" kern="100">
                        <a:effectLst/>
                        <a:latin typeface="Times New Roman"/>
                        <a:ea typeface="宋体"/>
                      </a:endParaRPr>
                    </a:p>
                  </a:txBody>
                  <a:tcPr marL="68580" marR="68580" marT="0" marB="0"/>
                </a:tc>
                <a:tc>
                  <a:txBody>
                    <a:bodyPr/>
                    <a:lstStyle/>
                    <a:p>
                      <a:pPr algn="just">
                        <a:lnSpc>
                          <a:spcPts val="2000"/>
                        </a:lnSpc>
                        <a:spcAft>
                          <a:spcPts val="0"/>
                        </a:spcAft>
                      </a:pPr>
                      <a:r>
                        <a:rPr lang="en-US" sz="1800" kern="100" dirty="0">
                          <a:effectLst/>
                        </a:rPr>
                        <a:t>4GB</a:t>
                      </a:r>
                      <a:endParaRPr lang="zh-CN" sz="1800" kern="100" dirty="0">
                        <a:effectLst/>
                        <a:latin typeface="Times New Roman"/>
                        <a:ea typeface="宋体"/>
                      </a:endParaRPr>
                    </a:p>
                  </a:txBody>
                  <a:tcPr marL="68580" marR="68580" marT="0" marB="0"/>
                </a:tc>
                <a:tc>
                  <a:txBody>
                    <a:bodyPr/>
                    <a:lstStyle/>
                    <a:p>
                      <a:pPr algn="just">
                        <a:lnSpc>
                          <a:spcPts val="2000"/>
                        </a:lnSpc>
                        <a:spcAft>
                          <a:spcPts val="0"/>
                        </a:spcAft>
                      </a:pPr>
                      <a:r>
                        <a:rPr lang="en-US" sz="1800" kern="100">
                          <a:effectLst/>
                        </a:rPr>
                        <a:t>2GB</a:t>
                      </a:r>
                      <a:endParaRPr lang="zh-CN" sz="1800" kern="100">
                        <a:effectLst/>
                        <a:latin typeface="Times New Roman"/>
                        <a:ea typeface="宋体"/>
                      </a:endParaRPr>
                    </a:p>
                  </a:txBody>
                  <a:tcPr marL="68580" marR="68580" marT="0" marB="0"/>
                </a:tc>
              </a:tr>
              <a:tr h="468052">
                <a:tc>
                  <a:txBody>
                    <a:bodyPr/>
                    <a:lstStyle/>
                    <a:p>
                      <a:pPr algn="just">
                        <a:lnSpc>
                          <a:spcPts val="2000"/>
                        </a:lnSpc>
                        <a:spcAft>
                          <a:spcPts val="0"/>
                        </a:spcAft>
                      </a:pPr>
                      <a:r>
                        <a:rPr lang="zh-CN" sz="1800" kern="100">
                          <a:effectLst/>
                        </a:rPr>
                        <a:t>交换机</a:t>
                      </a:r>
                      <a:endParaRPr lang="zh-CN" sz="1800" kern="100">
                        <a:effectLst/>
                        <a:latin typeface="Times New Roman"/>
                        <a:ea typeface="宋体"/>
                      </a:endParaRPr>
                    </a:p>
                  </a:txBody>
                  <a:tcPr marL="68580" marR="68580" marT="0" marB="0"/>
                </a:tc>
                <a:tc gridSpan="2">
                  <a:txBody>
                    <a:bodyPr/>
                    <a:lstStyle/>
                    <a:p>
                      <a:pPr algn="just">
                        <a:lnSpc>
                          <a:spcPts val="2000"/>
                        </a:lnSpc>
                        <a:spcAft>
                          <a:spcPts val="0"/>
                        </a:spcAft>
                      </a:pPr>
                      <a:r>
                        <a:rPr lang="en-US" sz="1800" kern="100" dirty="0">
                          <a:effectLst/>
                        </a:rPr>
                        <a:t>100M</a:t>
                      </a:r>
                      <a:endParaRPr lang="zh-CN" sz="1800" kern="100" dirty="0">
                        <a:effectLst/>
                        <a:latin typeface="Times New Roman"/>
                        <a:ea typeface="宋体"/>
                      </a:endParaRPr>
                    </a:p>
                  </a:txBody>
                  <a:tcPr marL="68580" marR="68580" marT="0" marB="0"/>
                </a:tc>
                <a:tc hMerge="1">
                  <a:txBody>
                    <a:bodyPr/>
                    <a:lstStyle/>
                    <a:p>
                      <a:endParaRPr lang="zh-CN" altLang="en-US"/>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267213119"/>
              </p:ext>
            </p:extLst>
          </p:nvPr>
        </p:nvGraphicFramePr>
        <p:xfrm>
          <a:off x="1331640" y="4509120"/>
          <a:ext cx="5976664" cy="1728195"/>
        </p:xfrm>
        <a:graphic>
          <a:graphicData uri="http://schemas.openxmlformats.org/drawingml/2006/table">
            <a:tbl>
              <a:tblPr firstRow="1" firstCol="1" bandRow="1">
                <a:tableStyleId>{5C22544A-7EE6-4342-B048-85BDC9FD1C3A}</a:tableStyleId>
              </a:tblPr>
              <a:tblGrid>
                <a:gridCol w="2022871"/>
                <a:gridCol w="3953793"/>
              </a:tblGrid>
              <a:tr h="345639">
                <a:tc>
                  <a:txBody>
                    <a:bodyPr/>
                    <a:lstStyle/>
                    <a:p>
                      <a:pPr algn="just">
                        <a:lnSpc>
                          <a:spcPts val="2000"/>
                        </a:lnSpc>
                        <a:spcAft>
                          <a:spcPts val="0"/>
                        </a:spcAft>
                      </a:pPr>
                      <a:r>
                        <a:rPr lang="en-US" sz="2000" kern="100" dirty="0">
                          <a:effectLst/>
                        </a:rPr>
                        <a:t>CPU</a:t>
                      </a:r>
                      <a:endParaRPr lang="zh-CN" sz="2000" kern="100" dirty="0">
                        <a:effectLst/>
                        <a:latin typeface="Times New Roman"/>
                        <a:ea typeface="宋体"/>
                      </a:endParaRPr>
                    </a:p>
                  </a:txBody>
                  <a:tcPr marL="68580" marR="68580" marT="0" marB="0"/>
                </a:tc>
                <a:tc>
                  <a:txBody>
                    <a:bodyPr/>
                    <a:lstStyle/>
                    <a:p>
                      <a:pPr algn="just">
                        <a:lnSpc>
                          <a:spcPts val="2000"/>
                        </a:lnSpc>
                        <a:spcAft>
                          <a:spcPts val="0"/>
                        </a:spcAft>
                      </a:pPr>
                      <a:r>
                        <a:rPr lang="en-US" sz="2000" kern="100">
                          <a:effectLst/>
                        </a:rPr>
                        <a:t>1x1</a:t>
                      </a:r>
                      <a:r>
                        <a:rPr lang="zh-CN" sz="2000" kern="100">
                          <a:effectLst/>
                        </a:rPr>
                        <a:t>核</a:t>
                      </a:r>
                      <a:endParaRPr lang="zh-CN" sz="2000" kern="100">
                        <a:effectLst/>
                        <a:latin typeface="Times New Roman"/>
                        <a:ea typeface="宋体"/>
                      </a:endParaRPr>
                    </a:p>
                  </a:txBody>
                  <a:tcPr marL="68580" marR="68580" marT="0" marB="0"/>
                </a:tc>
              </a:tr>
              <a:tr h="345639">
                <a:tc>
                  <a:txBody>
                    <a:bodyPr/>
                    <a:lstStyle/>
                    <a:p>
                      <a:pPr algn="just">
                        <a:lnSpc>
                          <a:spcPts val="2000"/>
                        </a:lnSpc>
                        <a:spcAft>
                          <a:spcPts val="0"/>
                        </a:spcAft>
                      </a:pPr>
                      <a:r>
                        <a:rPr lang="zh-CN" sz="2000" kern="100">
                          <a:effectLst/>
                        </a:rPr>
                        <a:t>内存</a:t>
                      </a:r>
                      <a:endParaRPr lang="zh-CN" sz="2000" kern="100">
                        <a:effectLst/>
                        <a:latin typeface="Times New Roman"/>
                        <a:ea typeface="宋体"/>
                      </a:endParaRPr>
                    </a:p>
                  </a:txBody>
                  <a:tcPr marL="68580" marR="68580" marT="0" marB="0"/>
                </a:tc>
                <a:tc>
                  <a:txBody>
                    <a:bodyPr/>
                    <a:lstStyle/>
                    <a:p>
                      <a:pPr algn="just">
                        <a:lnSpc>
                          <a:spcPts val="2000"/>
                        </a:lnSpc>
                        <a:spcAft>
                          <a:spcPts val="0"/>
                        </a:spcAft>
                      </a:pPr>
                      <a:r>
                        <a:rPr lang="en-US" sz="2000" kern="100" dirty="0">
                          <a:effectLst/>
                        </a:rPr>
                        <a:t>1GB</a:t>
                      </a:r>
                      <a:endParaRPr lang="zh-CN" sz="2000" kern="100" dirty="0">
                        <a:effectLst/>
                        <a:latin typeface="Times New Roman"/>
                        <a:ea typeface="宋体"/>
                      </a:endParaRPr>
                    </a:p>
                  </a:txBody>
                  <a:tcPr marL="68580" marR="68580" marT="0" marB="0"/>
                </a:tc>
              </a:tr>
              <a:tr h="345639">
                <a:tc>
                  <a:txBody>
                    <a:bodyPr/>
                    <a:lstStyle/>
                    <a:p>
                      <a:pPr algn="just">
                        <a:lnSpc>
                          <a:spcPts val="2000"/>
                        </a:lnSpc>
                        <a:spcAft>
                          <a:spcPts val="0"/>
                        </a:spcAft>
                      </a:pPr>
                      <a:r>
                        <a:rPr lang="zh-CN" sz="2000" kern="100">
                          <a:effectLst/>
                        </a:rPr>
                        <a:t>显卡</a:t>
                      </a:r>
                      <a:endParaRPr lang="zh-CN" sz="2000" kern="100">
                        <a:effectLst/>
                        <a:latin typeface="Times New Roman"/>
                        <a:ea typeface="宋体"/>
                      </a:endParaRPr>
                    </a:p>
                  </a:txBody>
                  <a:tcPr marL="68580" marR="68580" marT="0" marB="0"/>
                </a:tc>
                <a:tc>
                  <a:txBody>
                    <a:bodyPr/>
                    <a:lstStyle/>
                    <a:p>
                      <a:pPr algn="just">
                        <a:lnSpc>
                          <a:spcPts val="2000"/>
                        </a:lnSpc>
                        <a:spcAft>
                          <a:spcPts val="0"/>
                        </a:spcAft>
                      </a:pPr>
                      <a:r>
                        <a:rPr lang="en-US" sz="2000" kern="100" dirty="0">
                          <a:effectLst/>
                        </a:rPr>
                        <a:t>QXL Driver</a:t>
                      </a:r>
                      <a:endParaRPr lang="zh-CN" sz="2000" kern="100" dirty="0">
                        <a:effectLst/>
                        <a:latin typeface="Times New Roman"/>
                        <a:ea typeface="宋体"/>
                      </a:endParaRPr>
                    </a:p>
                  </a:txBody>
                  <a:tcPr marL="68580" marR="68580" marT="0" marB="0"/>
                </a:tc>
              </a:tr>
              <a:tr h="345639">
                <a:tc>
                  <a:txBody>
                    <a:bodyPr/>
                    <a:lstStyle/>
                    <a:p>
                      <a:pPr algn="just">
                        <a:lnSpc>
                          <a:spcPts val="2000"/>
                        </a:lnSpc>
                        <a:spcAft>
                          <a:spcPts val="0"/>
                        </a:spcAft>
                      </a:pPr>
                      <a:r>
                        <a:rPr lang="zh-CN" sz="2000" kern="100">
                          <a:effectLst/>
                        </a:rPr>
                        <a:t>硬盘</a:t>
                      </a:r>
                      <a:endParaRPr lang="zh-CN" sz="2000" kern="100">
                        <a:effectLst/>
                        <a:latin typeface="Times New Roman"/>
                        <a:ea typeface="宋体"/>
                      </a:endParaRPr>
                    </a:p>
                  </a:txBody>
                  <a:tcPr marL="68580" marR="68580" marT="0" marB="0"/>
                </a:tc>
                <a:tc>
                  <a:txBody>
                    <a:bodyPr/>
                    <a:lstStyle/>
                    <a:p>
                      <a:pPr algn="just">
                        <a:lnSpc>
                          <a:spcPts val="2000"/>
                        </a:lnSpc>
                        <a:spcAft>
                          <a:spcPts val="0"/>
                        </a:spcAft>
                      </a:pPr>
                      <a:r>
                        <a:rPr lang="en-US" sz="2000" kern="100">
                          <a:effectLst/>
                        </a:rPr>
                        <a:t>15GB</a:t>
                      </a:r>
                      <a:endParaRPr lang="zh-CN" sz="2000" kern="100">
                        <a:effectLst/>
                        <a:latin typeface="Times New Roman"/>
                        <a:ea typeface="宋体"/>
                      </a:endParaRPr>
                    </a:p>
                  </a:txBody>
                  <a:tcPr marL="68580" marR="68580" marT="0" marB="0"/>
                </a:tc>
              </a:tr>
              <a:tr h="345639">
                <a:tc>
                  <a:txBody>
                    <a:bodyPr/>
                    <a:lstStyle/>
                    <a:p>
                      <a:pPr algn="just">
                        <a:lnSpc>
                          <a:spcPts val="2000"/>
                        </a:lnSpc>
                        <a:spcAft>
                          <a:spcPts val="0"/>
                        </a:spcAft>
                      </a:pPr>
                      <a:r>
                        <a:rPr lang="zh-CN" sz="2000" kern="100">
                          <a:effectLst/>
                        </a:rPr>
                        <a:t>网卡</a:t>
                      </a:r>
                      <a:endParaRPr lang="zh-CN" sz="2000" kern="100">
                        <a:effectLst/>
                        <a:latin typeface="Times New Roman"/>
                        <a:ea typeface="宋体"/>
                      </a:endParaRPr>
                    </a:p>
                  </a:txBody>
                  <a:tcPr marL="68580" marR="68580" marT="0" marB="0"/>
                </a:tc>
                <a:tc>
                  <a:txBody>
                    <a:bodyPr/>
                    <a:lstStyle/>
                    <a:p>
                      <a:pPr algn="just">
                        <a:lnSpc>
                          <a:spcPts val="2000"/>
                        </a:lnSpc>
                        <a:spcAft>
                          <a:spcPts val="0"/>
                        </a:spcAft>
                      </a:pPr>
                      <a:r>
                        <a:rPr lang="en-US" sz="2000" kern="100" dirty="0">
                          <a:effectLst/>
                        </a:rPr>
                        <a:t>100M</a:t>
                      </a:r>
                      <a:endParaRPr lang="zh-CN" sz="20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411971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内容摘要</a:t>
            </a:r>
            <a:endParaRPr lang="zh-CN" altLang="en-US" dirty="0"/>
          </a:p>
        </p:txBody>
      </p:sp>
      <p:sp>
        <p:nvSpPr>
          <p:cNvPr id="3" name="内容占位符 2"/>
          <p:cNvSpPr>
            <a:spLocks noGrp="1"/>
          </p:cNvSpPr>
          <p:nvPr>
            <p:ph idx="1"/>
          </p:nvPr>
        </p:nvSpPr>
        <p:spPr/>
        <p:txBody>
          <a:bodyPr>
            <a:normAutofit/>
          </a:bodyPr>
          <a:lstStyle/>
          <a:p>
            <a:pPr>
              <a:defRPr/>
            </a:pPr>
            <a:r>
              <a:rPr lang="zh-CN" altLang="en-US" dirty="0" smtClean="0"/>
              <a:t>选题背景及意义</a:t>
            </a:r>
            <a:endParaRPr lang="en-US" altLang="zh-CN" dirty="0"/>
          </a:p>
          <a:p>
            <a:pPr>
              <a:defRPr/>
            </a:pPr>
            <a:r>
              <a:rPr lang="zh-CN" altLang="en-US" dirty="0" smtClean="0"/>
              <a:t>研究</a:t>
            </a:r>
            <a:r>
              <a:rPr lang="zh-CN" altLang="en-US" dirty="0"/>
              <a:t>现状与</a:t>
            </a:r>
            <a:r>
              <a:rPr lang="zh-CN" altLang="en-US" dirty="0" smtClean="0"/>
              <a:t>发展趋势</a:t>
            </a:r>
            <a:endParaRPr lang="en-US" altLang="zh-CN" dirty="0" smtClean="0"/>
          </a:p>
          <a:p>
            <a:pPr>
              <a:defRPr/>
            </a:pPr>
            <a:r>
              <a:rPr lang="zh-CN" altLang="en-US" dirty="0" smtClean="0"/>
              <a:t>研究</a:t>
            </a:r>
            <a:r>
              <a:rPr lang="zh-CN" altLang="en-US" dirty="0"/>
              <a:t>内容</a:t>
            </a:r>
            <a:r>
              <a:rPr lang="zh-CN" altLang="en-US" dirty="0" smtClean="0"/>
              <a:t>及技术</a:t>
            </a:r>
            <a:r>
              <a:rPr lang="zh-CN" altLang="en-US" dirty="0"/>
              <a:t>方案</a:t>
            </a:r>
            <a:endParaRPr lang="en-US" altLang="zh-CN" dirty="0"/>
          </a:p>
          <a:p>
            <a:pPr>
              <a:defRPr/>
            </a:pPr>
            <a:r>
              <a:rPr lang="zh-CN" altLang="en-US" dirty="0" smtClean="0"/>
              <a:t>关键技术及难点</a:t>
            </a:r>
            <a:endParaRPr lang="en-US" altLang="zh-CN" dirty="0" smtClean="0"/>
          </a:p>
          <a:p>
            <a:pPr>
              <a:defRPr/>
            </a:pPr>
            <a:r>
              <a:rPr lang="zh-CN" altLang="zh-CN" dirty="0"/>
              <a:t>论文成果形式和预期</a:t>
            </a:r>
            <a:r>
              <a:rPr lang="zh-CN" altLang="zh-CN" dirty="0" smtClean="0"/>
              <a:t>目标</a:t>
            </a:r>
            <a:endParaRPr lang="en-US" altLang="zh-CN" dirty="0" smtClean="0"/>
          </a:p>
          <a:p>
            <a:pPr>
              <a:defRPr/>
            </a:pPr>
            <a:r>
              <a:rPr lang="zh-CN" altLang="en-US" dirty="0" smtClean="0"/>
              <a:t>论文</a:t>
            </a:r>
            <a:r>
              <a:rPr lang="zh-CN" altLang="en-US" dirty="0"/>
              <a:t>研究</a:t>
            </a:r>
            <a:r>
              <a:rPr lang="zh-CN" altLang="en-US" dirty="0" smtClean="0"/>
              <a:t>计划</a:t>
            </a:r>
            <a:endParaRPr lang="en-US" altLang="zh-CN" dirty="0" smtClean="0"/>
          </a:p>
          <a:p>
            <a:pPr>
              <a:defRPr/>
            </a:pPr>
            <a:r>
              <a:rPr lang="zh-CN" altLang="en-US" dirty="0" smtClean="0"/>
              <a:t>主要参考文献</a:t>
            </a:r>
            <a:endParaRPr lang="zh-CN" altLang="zh-CN" dirty="0"/>
          </a:p>
        </p:txBody>
      </p:sp>
      <p:sp>
        <p:nvSpPr>
          <p:cNvPr id="6" name="日期占位符 5"/>
          <p:cNvSpPr>
            <a:spLocks noGrp="1"/>
          </p:cNvSpPr>
          <p:nvPr>
            <p:ph type="dt" sz="half" idx="10"/>
          </p:nvPr>
        </p:nvSpPr>
        <p:spPr/>
        <p:txBody>
          <a:bodyPr/>
          <a:lstStyle/>
          <a:p>
            <a:fld id="{094D4A98-5283-4B1F-84D7-960E160613E0}" type="datetime1">
              <a:rPr lang="zh-CN" altLang="en-US" smtClean="0"/>
              <a:t>2012/11/27</a:t>
            </a:fld>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2392027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zh-CN" altLang="en-US" dirty="0" smtClean="0"/>
              <a:t>测试用例</a:t>
            </a:r>
            <a:endParaRPr lang="en-US" altLang="zh-CN" dirty="0" smtClean="0"/>
          </a:p>
          <a:p>
            <a:pPr marL="342900" lvl="1" indent="-342900">
              <a:buFont typeface="Arial" pitchFamily="34" charset="0"/>
              <a:buChar char="•"/>
            </a:pPr>
            <a:endParaRPr lang="en-US" altLang="zh-CN" dirty="0" smtClean="0"/>
          </a:p>
          <a:p>
            <a:pPr lvl="1"/>
            <a:r>
              <a:rPr lang="zh-CN" altLang="zh-CN" dirty="0"/>
              <a:t>播放</a:t>
            </a:r>
            <a:r>
              <a:rPr lang="en-US" altLang="zh-CN" dirty="0"/>
              <a:t>480P</a:t>
            </a:r>
            <a:r>
              <a:rPr lang="zh-CN" altLang="zh-CN" dirty="0"/>
              <a:t>、</a:t>
            </a:r>
            <a:r>
              <a:rPr lang="en-US" altLang="zh-CN" dirty="0"/>
              <a:t>720P</a:t>
            </a:r>
            <a:r>
              <a:rPr lang="zh-CN" altLang="zh-CN" dirty="0"/>
              <a:t>、</a:t>
            </a:r>
            <a:r>
              <a:rPr lang="en-US" altLang="zh-CN" dirty="0"/>
              <a:t>1080P</a:t>
            </a:r>
            <a:r>
              <a:rPr lang="zh-CN" altLang="zh-CN" dirty="0"/>
              <a:t>清晰度的</a:t>
            </a:r>
            <a:r>
              <a:rPr lang="zh-CN" altLang="zh-CN" dirty="0" smtClean="0"/>
              <a:t>视频</a:t>
            </a:r>
            <a:endParaRPr lang="en-US" altLang="zh-CN" dirty="0" smtClean="0"/>
          </a:p>
          <a:p>
            <a:pPr lvl="1"/>
            <a:endParaRPr lang="zh-CN" altLang="zh-CN" dirty="0"/>
          </a:p>
          <a:p>
            <a:pPr lvl="1"/>
            <a:r>
              <a:rPr lang="zh-CN" altLang="zh-CN" dirty="0"/>
              <a:t>查看</a:t>
            </a:r>
            <a:r>
              <a:rPr lang="en-US" altLang="zh-CN" dirty="0"/>
              <a:t>3MB</a:t>
            </a:r>
            <a:r>
              <a:rPr lang="zh-CN" altLang="zh-CN" dirty="0"/>
              <a:t>大小的</a:t>
            </a:r>
            <a:r>
              <a:rPr lang="zh-CN" altLang="zh-CN" dirty="0" smtClean="0"/>
              <a:t>照片</a:t>
            </a:r>
            <a:endParaRPr lang="en-US" altLang="zh-CN" dirty="0" smtClean="0"/>
          </a:p>
          <a:p>
            <a:pPr lvl="1"/>
            <a:endParaRPr lang="zh-CN" altLang="zh-CN" dirty="0"/>
          </a:p>
          <a:p>
            <a:pPr lvl="1"/>
            <a:r>
              <a:rPr lang="zh-CN" altLang="zh-CN" dirty="0"/>
              <a:t>打开任意</a:t>
            </a:r>
            <a:r>
              <a:rPr lang="en-US" altLang="zh-CN" dirty="0"/>
              <a:t>word</a:t>
            </a:r>
            <a:r>
              <a:rPr lang="zh-CN" altLang="zh-CN" dirty="0"/>
              <a:t>文档</a:t>
            </a:r>
          </a:p>
          <a:p>
            <a:pPr marL="742950" lvl="2" indent="-342900"/>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950652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关键技术及难点</a:t>
            </a:r>
            <a:endParaRPr lang="zh-CN" altLang="en-US" dirty="0"/>
          </a:p>
        </p:txBody>
      </p:sp>
      <p:sp>
        <p:nvSpPr>
          <p:cNvPr id="3" name="内容占位符 2"/>
          <p:cNvSpPr>
            <a:spLocks noGrp="1"/>
          </p:cNvSpPr>
          <p:nvPr>
            <p:ph idx="1"/>
          </p:nvPr>
        </p:nvSpPr>
        <p:spPr/>
        <p:txBody>
          <a:bodyPr>
            <a:normAutofit/>
          </a:bodyPr>
          <a:lstStyle/>
          <a:p>
            <a:r>
              <a:rPr lang="zh-CN" altLang="en-US" dirty="0" smtClean="0"/>
              <a:t>关键技术</a:t>
            </a:r>
            <a:endParaRPr lang="en-US" altLang="zh-CN" dirty="0" smtClean="0"/>
          </a:p>
          <a:p>
            <a:endParaRPr lang="en-US" altLang="zh-CN" dirty="0" smtClean="0"/>
          </a:p>
          <a:p>
            <a:pPr lvl="1"/>
            <a:r>
              <a:rPr lang="zh-CN" altLang="zh-CN" dirty="0"/>
              <a:t>视频的检测以及压缩算法的动态</a:t>
            </a:r>
            <a:r>
              <a:rPr lang="zh-CN" altLang="zh-CN" dirty="0" smtClean="0"/>
              <a:t>切换</a:t>
            </a:r>
            <a:endParaRPr lang="en-US" altLang="zh-CN" dirty="0" smtClean="0"/>
          </a:p>
          <a:p>
            <a:pPr lvl="1"/>
            <a:endParaRPr lang="zh-CN" altLang="zh-CN" dirty="0"/>
          </a:p>
          <a:p>
            <a:pPr lvl="1"/>
            <a:r>
              <a:rPr lang="zh-CN" altLang="zh-CN" dirty="0" smtClean="0"/>
              <a:t>视频压缩算法的改进</a:t>
            </a:r>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730406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关键技术及难点</a:t>
            </a:r>
            <a:endParaRPr lang="zh-CN" altLang="en-US" dirty="0"/>
          </a:p>
        </p:txBody>
      </p:sp>
      <p:sp>
        <p:nvSpPr>
          <p:cNvPr id="3" name="内容占位符 2"/>
          <p:cNvSpPr>
            <a:spLocks noGrp="1"/>
          </p:cNvSpPr>
          <p:nvPr>
            <p:ph idx="1"/>
          </p:nvPr>
        </p:nvSpPr>
        <p:spPr/>
        <p:txBody>
          <a:bodyPr>
            <a:normAutofit/>
          </a:bodyPr>
          <a:lstStyle/>
          <a:p>
            <a:r>
              <a:rPr lang="zh-CN" altLang="en-US" dirty="0" smtClean="0"/>
              <a:t>难点</a:t>
            </a:r>
            <a:endParaRPr lang="en-US" altLang="zh-CN" dirty="0" smtClean="0"/>
          </a:p>
          <a:p>
            <a:pPr lvl="1"/>
            <a:r>
              <a:rPr lang="zh-CN" altLang="en-US" dirty="0" smtClean="0"/>
              <a:t>考虑</a:t>
            </a:r>
            <a:r>
              <a:rPr lang="zh-CN" altLang="en-US" dirty="0"/>
              <a:t>多种因素，采用一个折中的方案，结合不同压缩算法的优点，改进开源</a:t>
            </a:r>
            <a:r>
              <a:rPr lang="zh-CN" altLang="en-US" dirty="0" smtClean="0"/>
              <a:t>算法</a:t>
            </a:r>
            <a:endParaRPr lang="zh-CN" altLang="en-US" dirty="0"/>
          </a:p>
          <a:p>
            <a:pPr lvl="1"/>
            <a:r>
              <a:rPr lang="zh-CN" altLang="en-US" dirty="0" smtClean="0"/>
              <a:t>将</a:t>
            </a:r>
            <a:r>
              <a:rPr lang="zh-CN" altLang="en-US" dirty="0"/>
              <a:t>不同压缩算法的切换改为同一个压缩算法在不同压缩比之间</a:t>
            </a:r>
            <a:r>
              <a:rPr lang="zh-CN" altLang="en-US" dirty="0" smtClean="0"/>
              <a:t>切换</a:t>
            </a:r>
            <a:endParaRPr lang="zh-CN" altLang="en-US" dirty="0"/>
          </a:p>
          <a:p>
            <a:pPr lvl="1"/>
            <a:r>
              <a:rPr lang="zh-CN" altLang="en-US" dirty="0" smtClean="0"/>
              <a:t>采用局部刷新技术</a:t>
            </a:r>
            <a:r>
              <a:rPr lang="zh-CN" altLang="en-US" dirty="0"/>
              <a:t>，只传输发生变化的部分</a:t>
            </a:r>
            <a:r>
              <a:rPr lang="zh-CN" altLang="en-US" dirty="0" smtClean="0"/>
              <a:t>桌面</a:t>
            </a:r>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623789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论文成果形式和预期</a:t>
            </a:r>
            <a:r>
              <a:rPr lang="zh-CN" altLang="zh-CN" dirty="0" smtClean="0"/>
              <a:t>目标</a:t>
            </a:r>
            <a:endParaRPr lang="zh-CN" altLang="en-US" dirty="0"/>
          </a:p>
        </p:txBody>
      </p:sp>
      <p:sp>
        <p:nvSpPr>
          <p:cNvPr id="3" name="内容占位符 2"/>
          <p:cNvSpPr>
            <a:spLocks noGrp="1"/>
          </p:cNvSpPr>
          <p:nvPr>
            <p:ph idx="1"/>
          </p:nvPr>
        </p:nvSpPr>
        <p:spPr/>
        <p:txBody>
          <a:bodyPr/>
          <a:lstStyle/>
          <a:p>
            <a:r>
              <a:rPr lang="zh-CN" altLang="en-US" dirty="0" smtClean="0"/>
              <a:t>优化的桌面交付协议</a:t>
            </a:r>
            <a:r>
              <a:rPr lang="en-US" altLang="zh-CN" dirty="0" smtClean="0"/>
              <a:t>SPICE+</a:t>
            </a:r>
            <a:endParaRPr lang="zh-CN" altLang="en-US" dirty="0"/>
          </a:p>
          <a:p>
            <a:r>
              <a:rPr lang="zh-CN" altLang="en-US" dirty="0" smtClean="0"/>
              <a:t>使用</a:t>
            </a:r>
            <a:r>
              <a:rPr lang="en-US" altLang="zh-CN" dirty="0" smtClean="0"/>
              <a:t>SPICE+</a:t>
            </a:r>
            <a:r>
              <a:rPr lang="zh-CN" altLang="en-US" dirty="0" smtClean="0"/>
              <a:t>协议的虚拟桌面软件</a:t>
            </a:r>
            <a:endParaRPr lang="en-US" altLang="zh-CN" dirty="0" smtClean="0"/>
          </a:p>
          <a:p>
            <a:r>
              <a:rPr lang="zh-CN" altLang="en-US" dirty="0" smtClean="0"/>
              <a:t>发表</a:t>
            </a:r>
            <a:r>
              <a:rPr lang="en-US" altLang="zh-CN" dirty="0"/>
              <a:t>2</a:t>
            </a:r>
            <a:r>
              <a:rPr lang="zh-CN" altLang="en-US" dirty="0"/>
              <a:t>－</a:t>
            </a:r>
            <a:r>
              <a:rPr lang="en-US" altLang="zh-CN" dirty="0"/>
              <a:t>3</a:t>
            </a:r>
            <a:r>
              <a:rPr lang="zh-CN" altLang="en-US" dirty="0"/>
              <a:t>篇小论文</a:t>
            </a:r>
          </a:p>
          <a:p>
            <a:r>
              <a:rPr lang="zh-CN" altLang="en-US" dirty="0" smtClean="0"/>
              <a:t>申请专利</a:t>
            </a:r>
            <a:r>
              <a:rPr lang="en-US" altLang="zh-CN" dirty="0" smtClean="0"/>
              <a:t>1-2</a:t>
            </a:r>
            <a:r>
              <a:rPr lang="zh-CN" altLang="en-US" dirty="0" smtClean="0"/>
              <a:t>项</a:t>
            </a:r>
            <a:endParaRPr lang="zh-CN" altLang="en-US" dirty="0"/>
          </a:p>
          <a:p>
            <a:r>
              <a:rPr lang="zh-CN" altLang="en-US" dirty="0" smtClean="0"/>
              <a:t>软件</a:t>
            </a:r>
            <a:r>
              <a:rPr lang="zh-CN" altLang="en-US" dirty="0"/>
              <a:t>著作权一</a:t>
            </a:r>
            <a:r>
              <a:rPr lang="zh-CN" altLang="en-US" dirty="0" smtClean="0"/>
              <a:t>项</a:t>
            </a:r>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757564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论文研究计划</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205052939"/>
              </p:ext>
            </p:extLst>
          </p:nvPr>
        </p:nvGraphicFramePr>
        <p:xfrm>
          <a:off x="542925" y="1361209"/>
          <a:ext cx="8058150" cy="4660079"/>
        </p:xfrm>
        <a:graphic>
          <a:graphicData uri="http://schemas.openxmlformats.org/drawingml/2006/table">
            <a:tbl>
              <a:tblPr>
                <a:tableStyleId>{5C22544A-7EE6-4342-B048-85BDC9FD1C3A}</a:tableStyleId>
              </a:tblPr>
              <a:tblGrid>
                <a:gridCol w="1220763"/>
                <a:gridCol w="2520280"/>
                <a:gridCol w="4317107"/>
              </a:tblGrid>
              <a:tr h="348037">
                <a:tc>
                  <a:txBody>
                    <a:bodyPr/>
                    <a:lstStyle/>
                    <a:p>
                      <a:pPr algn="just">
                        <a:lnSpc>
                          <a:spcPts val="2000"/>
                        </a:lnSpc>
                        <a:spcAft>
                          <a:spcPts val="0"/>
                        </a:spcAft>
                      </a:pPr>
                      <a:r>
                        <a:rPr lang="zh-CN" sz="1800" kern="100" dirty="0">
                          <a:effectLst/>
                        </a:rPr>
                        <a:t>阶段</a:t>
                      </a:r>
                      <a:endParaRPr lang="zh-CN" sz="1800" kern="100" dirty="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起始时间</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工作内容</a:t>
                      </a:r>
                      <a:endParaRPr lang="zh-CN" sz="1800" kern="100">
                        <a:effectLst/>
                        <a:latin typeface="Times New Roman"/>
                        <a:ea typeface="宋体"/>
                      </a:endParaRPr>
                    </a:p>
                  </a:txBody>
                  <a:tcPr marL="68580" marR="68580" marT="0" marB="0">
                    <a:solidFill>
                      <a:schemeClr val="accent1">
                        <a:tint val="20000"/>
                        <a:alpha val="43000"/>
                      </a:schemeClr>
                    </a:solidFill>
                  </a:tcPr>
                </a:tc>
              </a:tr>
              <a:tr h="602661">
                <a:tc rowSpan="7">
                  <a:txBody>
                    <a:bodyPr/>
                    <a:lstStyle/>
                    <a:p>
                      <a:pPr algn="just">
                        <a:lnSpc>
                          <a:spcPts val="7300"/>
                        </a:lnSpc>
                        <a:spcAft>
                          <a:spcPts val="0"/>
                        </a:spcAft>
                      </a:pPr>
                      <a:r>
                        <a:rPr lang="zh-CN" sz="1800" kern="100">
                          <a:effectLst/>
                        </a:rPr>
                        <a:t>阶段</a:t>
                      </a:r>
                      <a:r>
                        <a:rPr lang="en-US" sz="1800" kern="100">
                          <a:effectLst/>
                        </a:rPr>
                        <a:t>1</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en-US" sz="1800" kern="100">
                          <a:effectLst/>
                        </a:rPr>
                        <a:t>2012</a:t>
                      </a:r>
                      <a:r>
                        <a:rPr lang="zh-CN" sz="1800" kern="100">
                          <a:effectLst/>
                        </a:rPr>
                        <a:t>年</a:t>
                      </a:r>
                      <a:r>
                        <a:rPr lang="en-US" sz="1800" kern="100">
                          <a:effectLst/>
                        </a:rPr>
                        <a:t>11</a:t>
                      </a:r>
                      <a:r>
                        <a:rPr lang="zh-CN" sz="1800" kern="100">
                          <a:effectLst/>
                        </a:rPr>
                        <a:t>月——</a:t>
                      </a:r>
                      <a:r>
                        <a:rPr lang="en-US" sz="1800" kern="100">
                          <a:effectLst/>
                        </a:rPr>
                        <a:t>2012</a:t>
                      </a:r>
                      <a:r>
                        <a:rPr lang="zh-CN" sz="1800" kern="100">
                          <a:effectLst/>
                        </a:rPr>
                        <a:t>年</a:t>
                      </a:r>
                      <a:r>
                        <a:rPr lang="en-US" sz="1800" kern="100">
                          <a:effectLst/>
                        </a:rPr>
                        <a:t>12</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调研桌面虚拟化协议，深入研究不同协议的性能以及</a:t>
                      </a:r>
                      <a:r>
                        <a:rPr lang="en-US" sz="1800" kern="100">
                          <a:effectLst/>
                        </a:rPr>
                        <a:t>SPICE</a:t>
                      </a:r>
                      <a:r>
                        <a:rPr lang="zh-CN" sz="1800" kern="100">
                          <a:effectLst/>
                        </a:rPr>
                        <a:t>协议不同压缩算法的区别</a:t>
                      </a:r>
                      <a:endParaRPr lang="zh-CN" sz="1800" kern="100">
                        <a:effectLst/>
                        <a:latin typeface="Times New Roman"/>
                        <a:ea typeface="宋体"/>
                      </a:endParaRPr>
                    </a:p>
                  </a:txBody>
                  <a:tcPr marL="68580" marR="68580" marT="0" marB="0">
                    <a:solidFill>
                      <a:schemeClr val="accent1">
                        <a:tint val="20000"/>
                        <a:alpha val="43000"/>
                      </a:schemeClr>
                    </a:solidFill>
                  </a:tcPr>
                </a:tc>
              </a:tr>
              <a:tr h="361597">
                <a:tc vMerge="1">
                  <a:txBody>
                    <a:bodyPr/>
                    <a:lstStyle/>
                    <a:p>
                      <a:endParaRPr lang="zh-CN" altLang="en-US"/>
                    </a:p>
                  </a:txBody>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1</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研究</a:t>
                      </a:r>
                      <a:r>
                        <a:rPr lang="en-US" sz="1800" kern="100">
                          <a:effectLst/>
                        </a:rPr>
                        <a:t>SPICE</a:t>
                      </a:r>
                      <a:r>
                        <a:rPr lang="zh-CN" sz="1800" kern="100">
                          <a:effectLst/>
                        </a:rPr>
                        <a:t>解决方案的性能瓶颈</a:t>
                      </a:r>
                      <a:endParaRPr lang="zh-CN" sz="1800" kern="100">
                        <a:effectLst/>
                        <a:latin typeface="Times New Roman"/>
                        <a:ea typeface="宋体"/>
                      </a:endParaRPr>
                    </a:p>
                  </a:txBody>
                  <a:tcPr marL="68580" marR="68580" marT="0" marB="0">
                    <a:solidFill>
                      <a:schemeClr val="accent1">
                        <a:tint val="20000"/>
                        <a:alpha val="43000"/>
                      </a:schemeClr>
                    </a:solidFill>
                  </a:tcPr>
                </a:tc>
              </a:tr>
              <a:tr h="348037">
                <a:tc vMerge="1">
                  <a:txBody>
                    <a:bodyPr/>
                    <a:lstStyle/>
                    <a:p>
                      <a:endParaRPr lang="zh-CN" altLang="en-US"/>
                    </a:p>
                  </a:txBody>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2</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dirty="0">
                          <a:effectLst/>
                        </a:rPr>
                        <a:t>调研不同的压缩算法以及缓存机制</a:t>
                      </a:r>
                      <a:endParaRPr lang="zh-CN" sz="1800" kern="100" dirty="0">
                        <a:effectLst/>
                        <a:latin typeface="Times New Roman"/>
                        <a:ea typeface="宋体"/>
                      </a:endParaRPr>
                    </a:p>
                  </a:txBody>
                  <a:tcPr marL="68580" marR="68580" marT="0" marB="0">
                    <a:solidFill>
                      <a:schemeClr val="accent1">
                        <a:tint val="20000"/>
                        <a:alpha val="43000"/>
                      </a:schemeClr>
                    </a:solidFill>
                  </a:tcPr>
                </a:tc>
              </a:tr>
              <a:tr h="348037">
                <a:tc vMerge="1">
                  <a:txBody>
                    <a:bodyPr/>
                    <a:lstStyle/>
                    <a:p>
                      <a:endParaRPr lang="zh-CN" altLang="en-US"/>
                    </a:p>
                  </a:txBody>
                  <a:tcPr/>
                </a:tc>
                <a:tc>
                  <a:txBody>
                    <a:bodyPr/>
                    <a:lstStyle/>
                    <a:p>
                      <a:pPr algn="just">
                        <a:lnSpc>
                          <a:spcPts val="2000"/>
                        </a:lnSpc>
                        <a:spcAft>
                          <a:spcPts val="0"/>
                        </a:spcAft>
                      </a:pPr>
                      <a:r>
                        <a:rPr lang="en-US" sz="1800" kern="100" dirty="0">
                          <a:effectLst/>
                        </a:rPr>
                        <a:t>2013</a:t>
                      </a:r>
                      <a:r>
                        <a:rPr lang="zh-CN" sz="1800" kern="100" dirty="0">
                          <a:effectLst/>
                        </a:rPr>
                        <a:t>年</a:t>
                      </a:r>
                      <a:r>
                        <a:rPr lang="en-US" sz="1800" kern="100" dirty="0">
                          <a:effectLst/>
                        </a:rPr>
                        <a:t>3</a:t>
                      </a:r>
                      <a:r>
                        <a:rPr lang="zh-CN" sz="1800" kern="100" dirty="0">
                          <a:effectLst/>
                        </a:rPr>
                        <a:t>月－－</a:t>
                      </a:r>
                      <a:r>
                        <a:rPr lang="en-US" sz="1800" kern="100" dirty="0">
                          <a:effectLst/>
                        </a:rPr>
                        <a:t>4</a:t>
                      </a:r>
                      <a:r>
                        <a:rPr lang="zh-CN" sz="1800" kern="100" dirty="0">
                          <a:effectLst/>
                        </a:rPr>
                        <a:t>月</a:t>
                      </a:r>
                      <a:endParaRPr lang="zh-CN" sz="1800" kern="100" dirty="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明确目标，撰写算法修改的详细设计</a:t>
                      </a:r>
                      <a:endParaRPr lang="zh-CN" sz="1800" kern="100">
                        <a:effectLst/>
                        <a:latin typeface="Times New Roman"/>
                        <a:ea typeface="宋体"/>
                      </a:endParaRPr>
                    </a:p>
                  </a:txBody>
                  <a:tcPr marL="68580" marR="68580" marT="0" marB="0">
                    <a:solidFill>
                      <a:schemeClr val="accent1">
                        <a:tint val="20000"/>
                        <a:alpha val="43000"/>
                      </a:schemeClr>
                    </a:solidFill>
                  </a:tcPr>
                </a:tc>
              </a:tr>
              <a:tr h="361597">
                <a:tc vMerge="1">
                  <a:txBody>
                    <a:bodyPr/>
                    <a:lstStyle/>
                    <a:p>
                      <a:endParaRPr lang="zh-CN" altLang="en-US"/>
                    </a:p>
                  </a:txBody>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5</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撰写小论文</a:t>
                      </a:r>
                      <a:endParaRPr lang="zh-CN" sz="1800" kern="100">
                        <a:effectLst/>
                        <a:latin typeface="Times New Roman"/>
                        <a:ea typeface="宋体"/>
                      </a:endParaRPr>
                    </a:p>
                  </a:txBody>
                  <a:tcPr marL="68580" marR="68580" marT="0" marB="0">
                    <a:solidFill>
                      <a:schemeClr val="accent1">
                        <a:tint val="20000"/>
                        <a:alpha val="43000"/>
                      </a:schemeClr>
                    </a:solidFill>
                  </a:tcPr>
                </a:tc>
              </a:tr>
              <a:tr h="602661">
                <a:tc vMerge="1">
                  <a:txBody>
                    <a:bodyPr/>
                    <a:lstStyle/>
                    <a:p>
                      <a:endParaRPr lang="zh-CN" altLang="en-US"/>
                    </a:p>
                  </a:txBody>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6</a:t>
                      </a:r>
                      <a:r>
                        <a:rPr lang="zh-CN" sz="1800" kern="100">
                          <a:effectLst/>
                        </a:rPr>
                        <a:t>月——</a:t>
                      </a:r>
                      <a:r>
                        <a:rPr lang="en-US" sz="1800" kern="100">
                          <a:effectLst/>
                        </a:rPr>
                        <a:t>2013</a:t>
                      </a:r>
                      <a:r>
                        <a:rPr lang="zh-CN" sz="1800" kern="100">
                          <a:effectLst/>
                        </a:rPr>
                        <a:t>年</a:t>
                      </a:r>
                      <a:r>
                        <a:rPr lang="en-US" sz="1800" kern="100">
                          <a:effectLst/>
                        </a:rPr>
                        <a:t>7</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修改视频压缩算法，修改缓存机制</a:t>
                      </a:r>
                      <a:endParaRPr lang="zh-CN" sz="1800" kern="100">
                        <a:effectLst/>
                        <a:latin typeface="Times New Roman"/>
                        <a:ea typeface="宋体"/>
                      </a:endParaRPr>
                    </a:p>
                  </a:txBody>
                  <a:tcPr marL="68580" marR="68580" marT="0" marB="0">
                    <a:solidFill>
                      <a:schemeClr val="accent1">
                        <a:tint val="20000"/>
                        <a:alpha val="43000"/>
                      </a:schemeClr>
                    </a:solidFill>
                  </a:tcPr>
                </a:tc>
              </a:tr>
              <a:tr h="361597">
                <a:tc vMerge="1">
                  <a:txBody>
                    <a:bodyPr/>
                    <a:lstStyle/>
                    <a:p>
                      <a:endParaRPr lang="zh-CN" altLang="en-US"/>
                    </a:p>
                  </a:txBody>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8</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dirty="0">
                          <a:effectLst/>
                        </a:rPr>
                        <a:t>完整的实现协议优化，以及测试工具</a:t>
                      </a:r>
                      <a:endParaRPr lang="zh-CN" sz="1800" kern="100" dirty="0">
                        <a:effectLst/>
                        <a:latin typeface="Times New Roman"/>
                        <a:ea typeface="宋体"/>
                      </a:endParaRPr>
                    </a:p>
                  </a:txBody>
                  <a:tcPr marL="68580" marR="68580" marT="0" marB="0">
                    <a:solidFill>
                      <a:schemeClr val="accent1">
                        <a:tint val="20000"/>
                        <a:alpha val="43000"/>
                      </a:schemeClr>
                    </a:solidFill>
                  </a:tcPr>
                </a:tc>
              </a:tr>
              <a:tr h="602661">
                <a:tc>
                  <a:txBody>
                    <a:bodyPr/>
                    <a:lstStyle/>
                    <a:p>
                      <a:pPr algn="just">
                        <a:lnSpc>
                          <a:spcPts val="2000"/>
                        </a:lnSpc>
                        <a:spcAft>
                          <a:spcPts val="0"/>
                        </a:spcAft>
                      </a:pPr>
                      <a:r>
                        <a:rPr lang="zh-CN" sz="1800" kern="100">
                          <a:effectLst/>
                        </a:rPr>
                        <a:t>阶段</a:t>
                      </a:r>
                      <a:r>
                        <a:rPr lang="en-US" sz="1800" kern="100">
                          <a:effectLst/>
                        </a:rPr>
                        <a:t>2</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9</a:t>
                      </a:r>
                      <a:r>
                        <a:rPr lang="zh-CN" sz="1800" kern="100">
                          <a:effectLst/>
                        </a:rPr>
                        <a:t>月——</a:t>
                      </a:r>
                      <a:r>
                        <a:rPr lang="en-US" sz="1800" kern="100">
                          <a:effectLst/>
                        </a:rPr>
                        <a:t>2013</a:t>
                      </a:r>
                      <a:r>
                        <a:rPr lang="zh-CN" sz="1800" kern="100">
                          <a:effectLst/>
                        </a:rPr>
                        <a:t>年</a:t>
                      </a:r>
                      <a:r>
                        <a:rPr lang="en-US" sz="1800" kern="100">
                          <a:effectLst/>
                        </a:rPr>
                        <a:t>10</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对比协议优化前后，给出测试报告，并进行改正</a:t>
                      </a:r>
                      <a:endParaRPr lang="zh-CN" sz="1800" kern="100">
                        <a:effectLst/>
                        <a:latin typeface="Times New Roman"/>
                        <a:ea typeface="宋体"/>
                      </a:endParaRPr>
                    </a:p>
                  </a:txBody>
                  <a:tcPr marL="68580" marR="68580" marT="0" marB="0">
                    <a:solidFill>
                      <a:schemeClr val="accent1">
                        <a:tint val="20000"/>
                        <a:alpha val="43000"/>
                      </a:schemeClr>
                    </a:solidFill>
                  </a:tcPr>
                </a:tc>
              </a:tr>
              <a:tr h="361597">
                <a:tc rowSpan="2">
                  <a:txBody>
                    <a:bodyPr/>
                    <a:lstStyle/>
                    <a:p>
                      <a:pPr algn="just">
                        <a:lnSpc>
                          <a:spcPts val="3600"/>
                        </a:lnSpc>
                        <a:spcAft>
                          <a:spcPts val="0"/>
                        </a:spcAft>
                      </a:pPr>
                      <a:r>
                        <a:rPr lang="zh-CN" sz="1800" kern="100">
                          <a:effectLst/>
                        </a:rPr>
                        <a:t>阶段</a:t>
                      </a:r>
                      <a:r>
                        <a:rPr lang="en-US" sz="1800" kern="100">
                          <a:effectLst/>
                        </a:rPr>
                        <a:t>3</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11</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a:effectLst/>
                        </a:rPr>
                        <a:t>撰写大论文</a:t>
                      </a:r>
                      <a:endParaRPr lang="zh-CN" sz="1800" kern="100">
                        <a:effectLst/>
                        <a:latin typeface="Times New Roman"/>
                        <a:ea typeface="宋体"/>
                      </a:endParaRPr>
                    </a:p>
                  </a:txBody>
                  <a:tcPr marL="68580" marR="68580" marT="0" marB="0">
                    <a:solidFill>
                      <a:schemeClr val="accent1">
                        <a:tint val="20000"/>
                        <a:alpha val="43000"/>
                      </a:schemeClr>
                    </a:solidFill>
                  </a:tcPr>
                </a:tc>
              </a:tr>
              <a:tr h="361597">
                <a:tc vMerge="1">
                  <a:txBody>
                    <a:bodyPr/>
                    <a:lstStyle/>
                    <a:p>
                      <a:endParaRPr lang="zh-CN" altLang="en-US"/>
                    </a:p>
                  </a:txBody>
                  <a:tcPr/>
                </a:tc>
                <a:tc>
                  <a:txBody>
                    <a:bodyPr/>
                    <a:lstStyle/>
                    <a:p>
                      <a:pPr algn="just">
                        <a:lnSpc>
                          <a:spcPts val="2000"/>
                        </a:lnSpc>
                        <a:spcAft>
                          <a:spcPts val="0"/>
                        </a:spcAft>
                      </a:pPr>
                      <a:r>
                        <a:rPr lang="en-US" sz="1800" kern="100">
                          <a:effectLst/>
                        </a:rPr>
                        <a:t>2013</a:t>
                      </a:r>
                      <a:r>
                        <a:rPr lang="zh-CN" sz="1800" kern="100">
                          <a:effectLst/>
                        </a:rPr>
                        <a:t>年</a:t>
                      </a:r>
                      <a:r>
                        <a:rPr lang="en-US" sz="1800" kern="100">
                          <a:effectLst/>
                        </a:rPr>
                        <a:t>12</a:t>
                      </a:r>
                      <a:r>
                        <a:rPr lang="zh-CN" sz="1800" kern="100">
                          <a:effectLst/>
                        </a:rPr>
                        <a:t>月</a:t>
                      </a:r>
                      <a:endParaRPr lang="zh-CN" sz="1800" kern="100">
                        <a:effectLst/>
                        <a:latin typeface="Times New Roman"/>
                        <a:ea typeface="宋体"/>
                      </a:endParaRPr>
                    </a:p>
                  </a:txBody>
                  <a:tcPr marL="68580" marR="68580" marT="0" marB="0">
                    <a:solidFill>
                      <a:schemeClr val="accent1">
                        <a:tint val="20000"/>
                        <a:alpha val="43000"/>
                      </a:schemeClr>
                    </a:solidFill>
                  </a:tcPr>
                </a:tc>
                <a:tc>
                  <a:txBody>
                    <a:bodyPr/>
                    <a:lstStyle/>
                    <a:p>
                      <a:pPr algn="just">
                        <a:lnSpc>
                          <a:spcPts val="2000"/>
                        </a:lnSpc>
                        <a:spcAft>
                          <a:spcPts val="0"/>
                        </a:spcAft>
                      </a:pPr>
                      <a:r>
                        <a:rPr lang="zh-CN" sz="1800" kern="100" dirty="0">
                          <a:effectLst/>
                        </a:rPr>
                        <a:t>修改大论文，准备毕业答辩</a:t>
                      </a:r>
                      <a:endParaRPr lang="zh-CN" sz="1800" kern="100" dirty="0">
                        <a:effectLst/>
                        <a:latin typeface="Times New Roman"/>
                        <a:ea typeface="宋体"/>
                      </a:endParaRPr>
                    </a:p>
                  </a:txBody>
                  <a:tcPr marL="68580" marR="68580" marT="0" marB="0">
                    <a:solidFill>
                      <a:schemeClr val="accent1">
                        <a:tint val="20000"/>
                        <a:alpha val="43000"/>
                      </a:schemeClr>
                    </a:solidFill>
                  </a:tcPr>
                </a:tc>
              </a:tr>
            </a:tbl>
          </a:graphicData>
        </a:graphic>
      </p:graphicFrame>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438975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主要参考文献</a:t>
            </a:r>
            <a:endParaRPr lang="zh-CN" altLang="en-US" dirty="0"/>
          </a:p>
        </p:txBody>
      </p:sp>
      <p:sp>
        <p:nvSpPr>
          <p:cNvPr id="3" name="内容占位符 2"/>
          <p:cNvSpPr>
            <a:spLocks noGrp="1"/>
          </p:cNvSpPr>
          <p:nvPr>
            <p:ph idx="1"/>
          </p:nvPr>
        </p:nvSpPr>
        <p:spPr/>
        <p:txBody>
          <a:bodyPr>
            <a:normAutofit fontScale="77500" lnSpcReduction="20000"/>
          </a:bodyPr>
          <a:lstStyle/>
          <a:p>
            <a:pPr marL="514350" indent="-514350">
              <a:buFont typeface="+mj-lt"/>
              <a:buAutoNum type="arabicPeriod"/>
            </a:pPr>
            <a:r>
              <a:rPr lang="zh-CN" altLang="zh-CN" dirty="0" smtClean="0"/>
              <a:t>黄华</a:t>
            </a:r>
            <a:r>
              <a:rPr lang="zh-CN" altLang="zh-CN" dirty="0"/>
              <a:t>，桌面虚拟化技术的现状及未来发展研究</a:t>
            </a:r>
            <a:r>
              <a:rPr lang="en-US" altLang="zh-CN" dirty="0"/>
              <a:t>[J]?</a:t>
            </a:r>
            <a:r>
              <a:rPr lang="zh-CN" altLang="zh-CN" dirty="0"/>
              <a:t>福建电脑</a:t>
            </a:r>
            <a:r>
              <a:rPr lang="en-US" altLang="zh-CN" dirty="0"/>
              <a:t>.2009</a:t>
            </a:r>
            <a:r>
              <a:rPr lang="zh-CN" altLang="zh-CN" dirty="0"/>
              <a:t>，</a:t>
            </a:r>
            <a:r>
              <a:rPr lang="en-US" altLang="zh-CN" dirty="0"/>
              <a:t>25(9):38-39</a:t>
            </a:r>
            <a:endParaRPr lang="zh-CN" altLang="zh-CN" dirty="0"/>
          </a:p>
          <a:p>
            <a:pPr marL="514350" indent="-514350">
              <a:buFont typeface="+mj-lt"/>
              <a:buAutoNum type="arabicPeriod"/>
            </a:pPr>
            <a:r>
              <a:rPr lang="zh-CN" altLang="zh-CN" dirty="0" smtClean="0"/>
              <a:t>董</a:t>
            </a:r>
            <a:r>
              <a:rPr lang="zh-CN" altLang="zh-CN" dirty="0"/>
              <a:t>向军，张恩刚，张沛，杨一君，李金来，黄宝森，李十琦，桌面虚拟化技术研究</a:t>
            </a:r>
            <a:r>
              <a:rPr lang="en-US" altLang="zh-CN" dirty="0"/>
              <a:t>[J].</a:t>
            </a:r>
            <a:r>
              <a:rPr lang="zh-CN" altLang="zh-CN" dirty="0"/>
              <a:t>中国信息界</a:t>
            </a:r>
            <a:r>
              <a:rPr lang="en-US" altLang="zh-CN" dirty="0"/>
              <a:t>.2010(4):50-52</a:t>
            </a:r>
            <a:endParaRPr lang="zh-CN" altLang="zh-CN" dirty="0"/>
          </a:p>
          <a:p>
            <a:pPr marL="514350" indent="-514350">
              <a:buFont typeface="+mj-lt"/>
              <a:buAutoNum type="arabicPeriod"/>
            </a:pPr>
            <a:r>
              <a:rPr lang="zh-CN" altLang="zh-CN" dirty="0" smtClean="0"/>
              <a:t>雷</a:t>
            </a:r>
            <a:r>
              <a:rPr lang="zh-CN" altLang="zh-CN" dirty="0"/>
              <a:t>葆华</a:t>
            </a:r>
            <a:r>
              <a:rPr lang="en-US" altLang="zh-CN" dirty="0"/>
              <a:t>,</a:t>
            </a:r>
            <a:r>
              <a:rPr lang="zh-CN" altLang="zh-CN" dirty="0"/>
              <a:t>饶少阳</a:t>
            </a:r>
            <a:r>
              <a:rPr lang="en-US" altLang="zh-CN" dirty="0"/>
              <a:t>.</a:t>
            </a:r>
            <a:r>
              <a:rPr lang="zh-CN" altLang="zh-CN" dirty="0"/>
              <a:t>云计算解码</a:t>
            </a:r>
            <a:r>
              <a:rPr lang="en-US" altLang="zh-CN" dirty="0"/>
              <a:t>.</a:t>
            </a:r>
            <a:r>
              <a:rPr lang="zh-CN" altLang="zh-CN" dirty="0"/>
              <a:t>北京：电子工业出版社</a:t>
            </a:r>
            <a:r>
              <a:rPr lang="en-US" altLang="zh-CN" dirty="0"/>
              <a:t>, 2012.6</a:t>
            </a:r>
            <a:endParaRPr lang="zh-CN" altLang="zh-CN" dirty="0"/>
          </a:p>
          <a:p>
            <a:pPr marL="514350" indent="-514350">
              <a:buFont typeface="+mj-lt"/>
              <a:buAutoNum type="arabicPeriod"/>
            </a:pPr>
            <a:r>
              <a:rPr lang="zh-CN" altLang="zh-CN" dirty="0" smtClean="0"/>
              <a:t>虚拟</a:t>
            </a:r>
            <a:r>
              <a:rPr lang="zh-CN" altLang="zh-CN" dirty="0"/>
              <a:t>化与云计算小组</a:t>
            </a:r>
            <a:r>
              <a:rPr lang="en-US" altLang="zh-CN" dirty="0"/>
              <a:t>.</a:t>
            </a:r>
            <a:r>
              <a:rPr lang="zh-CN" altLang="zh-CN" dirty="0"/>
              <a:t>虚拟化与云计算</a:t>
            </a:r>
            <a:r>
              <a:rPr lang="en-US" altLang="zh-CN" dirty="0"/>
              <a:t>[M].</a:t>
            </a:r>
            <a:r>
              <a:rPr lang="zh-CN" altLang="zh-CN" dirty="0"/>
              <a:t>北京：电子工业出版社，</a:t>
            </a:r>
            <a:r>
              <a:rPr lang="en-US" altLang="zh-CN" dirty="0"/>
              <a:t>2009.10</a:t>
            </a:r>
            <a:endParaRPr lang="zh-CN" altLang="zh-CN" dirty="0"/>
          </a:p>
          <a:p>
            <a:pPr marL="514350" indent="-514350">
              <a:buFont typeface="+mj-lt"/>
              <a:buAutoNum type="arabicPeriod"/>
            </a:pPr>
            <a:r>
              <a:rPr lang="zh-CN" altLang="zh-CN" dirty="0" smtClean="0"/>
              <a:t>汀</a:t>
            </a:r>
            <a:r>
              <a:rPr lang="zh-CN" altLang="zh-CN" dirty="0"/>
              <a:t>志刚</a:t>
            </a:r>
            <a:r>
              <a:rPr lang="en-US" altLang="zh-CN" dirty="0"/>
              <a:t>.</a:t>
            </a:r>
            <a:r>
              <a:rPr lang="zh-CN" altLang="zh-CN" dirty="0"/>
              <a:t>复合桌面虚拟化技术研究</a:t>
            </a:r>
            <a:r>
              <a:rPr lang="en-US" altLang="zh-CN" dirty="0"/>
              <a:t>[D].</a:t>
            </a:r>
            <a:r>
              <a:rPr lang="zh-CN" altLang="zh-CN" dirty="0"/>
              <a:t>上海交通人，</a:t>
            </a:r>
            <a:r>
              <a:rPr lang="en-US" altLang="zh-CN" dirty="0"/>
              <a:t>.2010</a:t>
            </a:r>
            <a:endParaRPr lang="zh-CN" altLang="zh-CN" dirty="0"/>
          </a:p>
          <a:p>
            <a:pPr marL="514350" indent="-514350">
              <a:buFont typeface="+mj-lt"/>
              <a:buAutoNum type="arabicPeriod"/>
            </a:pPr>
            <a:r>
              <a:rPr lang="zh-CN" altLang="zh-CN" dirty="0" smtClean="0"/>
              <a:t>岑</a:t>
            </a:r>
            <a:r>
              <a:rPr lang="zh-CN" altLang="zh-CN" dirty="0"/>
              <a:t>忑松</a:t>
            </a:r>
            <a:r>
              <a:rPr lang="en-US" altLang="zh-CN" dirty="0"/>
              <a:t>.RDP</a:t>
            </a:r>
            <a:r>
              <a:rPr lang="zh-CN" altLang="zh-CN" dirty="0"/>
              <a:t>协议的研究及其应川设计</a:t>
            </a:r>
            <a:r>
              <a:rPr lang="en-US" altLang="zh-CN" dirty="0"/>
              <a:t>[D].</a:t>
            </a:r>
            <a:r>
              <a:rPr lang="zh-CN" altLang="zh-CN" dirty="0"/>
              <a:t>华南理</a:t>
            </a:r>
            <a:r>
              <a:rPr lang="en-US" altLang="zh-CN" dirty="0"/>
              <a:t>I:</a:t>
            </a:r>
            <a:r>
              <a:rPr lang="zh-CN" altLang="zh-CN" dirty="0"/>
              <a:t>人宁，</a:t>
            </a:r>
            <a:r>
              <a:rPr lang="en-US" altLang="zh-CN" dirty="0" smtClean="0"/>
              <a:t>2004</a:t>
            </a:r>
            <a:endParaRPr lang="zh-CN" altLang="zh-CN"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051505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主要参考文献</a:t>
            </a:r>
          </a:p>
        </p:txBody>
      </p:sp>
      <p:sp>
        <p:nvSpPr>
          <p:cNvPr id="3" name="内容占位符 2"/>
          <p:cNvSpPr>
            <a:spLocks noGrp="1"/>
          </p:cNvSpPr>
          <p:nvPr>
            <p:ph idx="1"/>
          </p:nvPr>
        </p:nvSpPr>
        <p:spPr/>
        <p:txBody>
          <a:bodyPr>
            <a:normAutofit fontScale="92500"/>
          </a:bodyPr>
          <a:lstStyle/>
          <a:p>
            <a:pPr marL="514350" indent="-514350">
              <a:buFont typeface="+mj-lt"/>
              <a:buAutoNum type="arabicPeriod" startAt="6"/>
            </a:pPr>
            <a:r>
              <a:rPr lang="en-US" altLang="zh-CN" sz="2500" dirty="0"/>
              <a:t>Microsoft. Remote Desktop Protocol[OL], http://msdn.microsoft.com/en-us/library/windows/desktop/aa383015(v=vs.85).aspx, 2011</a:t>
            </a:r>
            <a:endParaRPr lang="zh-CN" altLang="zh-CN" sz="2500" dirty="0"/>
          </a:p>
          <a:p>
            <a:pPr marL="514350" indent="-514350">
              <a:buFont typeface="+mj-lt"/>
              <a:buAutoNum type="arabicPeriod" startAt="6"/>
            </a:pPr>
            <a:r>
              <a:rPr lang="en-US" altLang="zh-CN" sz="2500" dirty="0"/>
              <a:t>VMware. VMware View and Stateless Virtual Desktops on Local Solid-State Storage [OL], http://www.vmware.com/files/pdf/EMA-VMware-View-StatelessVirtualDesktop-WP.pdf, 2011</a:t>
            </a:r>
            <a:endParaRPr lang="zh-CN" altLang="zh-CN" sz="2500" dirty="0"/>
          </a:p>
          <a:p>
            <a:pPr marL="514350" indent="-514350">
              <a:buFont typeface="+mj-lt"/>
              <a:buAutoNum type="arabicPeriod" startAt="6"/>
            </a:pPr>
            <a:r>
              <a:rPr lang="en-US" altLang="zh-CN" sz="2500" dirty="0"/>
              <a:t>SPICE white pater. Benchmark Report on SPICE Remote Display Protocol/Version 1.0[OL], http://www.bureausolomatina.ru/</a:t>
            </a:r>
            <a:endParaRPr lang="zh-CN" altLang="zh-CN" sz="2500" dirty="0"/>
          </a:p>
          <a:p>
            <a:pPr marL="514350" indent="-514350">
              <a:buFont typeface="+mj-lt"/>
              <a:buAutoNum type="arabicPeriod" startAt="6"/>
            </a:pPr>
            <a:r>
              <a:rPr lang="zh-CN" altLang="zh-CN" sz="2500" dirty="0"/>
              <a:t>百度文库</a:t>
            </a:r>
            <a:r>
              <a:rPr lang="en-US" altLang="zh-CN" sz="2500" dirty="0"/>
              <a:t>. </a:t>
            </a:r>
            <a:r>
              <a:rPr lang="zh-CN" altLang="zh-CN" sz="2500" dirty="0"/>
              <a:t>绿色</a:t>
            </a:r>
            <a:r>
              <a:rPr lang="en-US" altLang="zh-CN" sz="2500" dirty="0"/>
              <a:t>IT</a:t>
            </a:r>
            <a:r>
              <a:rPr lang="zh-CN" altLang="zh-CN" sz="2500" dirty="0"/>
              <a:t>——</a:t>
            </a:r>
            <a:r>
              <a:rPr lang="en-US" altLang="zh-CN" sz="2500" dirty="0"/>
              <a:t>LVCC</a:t>
            </a:r>
            <a:r>
              <a:rPr lang="zh-CN" altLang="zh-CN" sz="2500" dirty="0"/>
              <a:t>联想虚拟云终端系统方案</a:t>
            </a:r>
            <a:r>
              <a:rPr lang="en-US" altLang="zh-CN" sz="2500" dirty="0"/>
              <a:t>[OL], http://wenku.baidu.com/view/0c6259b569dc5022aaea0098.html, </a:t>
            </a:r>
            <a:r>
              <a:rPr lang="en-US" altLang="zh-CN" sz="2500" dirty="0" smtClean="0"/>
              <a:t>2012</a:t>
            </a:r>
            <a:endParaRPr lang="zh-CN" altLang="en-US" sz="2500"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47317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6" name="矩形 5"/>
          <p:cNvSpPr/>
          <p:nvPr/>
        </p:nvSpPr>
        <p:spPr>
          <a:xfrm>
            <a:off x="1043608" y="1988840"/>
            <a:ext cx="7848872" cy="1323439"/>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8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谢谢各位老师！</a:t>
            </a:r>
            <a:endParaRPr lang="zh-CN" altLang="en-US" sz="8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720335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选题背景及意义</a:t>
            </a:r>
            <a:endParaRPr lang="zh-CN" altLang="en-US" dirty="0"/>
          </a:p>
        </p:txBody>
      </p:sp>
      <p:sp>
        <p:nvSpPr>
          <p:cNvPr id="3" name="内容占位符 2"/>
          <p:cNvSpPr>
            <a:spLocks noGrp="1"/>
          </p:cNvSpPr>
          <p:nvPr>
            <p:ph idx="1"/>
          </p:nvPr>
        </p:nvSpPr>
        <p:spPr/>
        <p:txBody>
          <a:bodyPr/>
          <a:lstStyle/>
          <a:p>
            <a:r>
              <a:rPr lang="zh-CN" altLang="en-US" dirty="0" smtClean="0"/>
              <a:t>选题背景</a:t>
            </a:r>
            <a:endParaRPr lang="en-US" altLang="zh-CN" dirty="0" smtClean="0"/>
          </a:p>
          <a:p>
            <a:pPr lvl="1"/>
            <a:r>
              <a:rPr lang="zh-CN" altLang="en-US" dirty="0" smtClean="0"/>
              <a:t>传统的个人计算机在使用中存在着诸多问题，不能随时随地运行和访问计算机上的应用和数据，维护规模化的计算机成本很高，也不能保证数据的安全性</a:t>
            </a:r>
            <a:endParaRPr lang="en-US" altLang="zh-CN" dirty="0" smtClean="0"/>
          </a:p>
          <a:p>
            <a:pPr lvl="1"/>
            <a:r>
              <a:rPr lang="zh-CN" altLang="en-US" dirty="0" smtClean="0"/>
              <a:t>随着云计算技术的日益成熟，虚拟桌面技术应运而生</a:t>
            </a:r>
            <a:endParaRPr lang="en-US" altLang="zh-CN" dirty="0" smtClean="0"/>
          </a:p>
          <a:p>
            <a:pPr lvl="1" algn="just"/>
            <a:r>
              <a:rPr lang="zh-CN" altLang="en-US" dirty="0" smtClean="0"/>
              <a:t>本课题来源于中标软件桌面虚拟化项目</a:t>
            </a:r>
            <a:endParaRPr lang="en-US" altLang="zh-CN" dirty="0" smtClean="0"/>
          </a:p>
          <a:p>
            <a:endParaRPr lang="en-US" altLang="zh-CN" dirty="0"/>
          </a:p>
          <a:p>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4213751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选题背景及意义</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研究意义</a:t>
            </a:r>
            <a:endParaRPr lang="en-US" altLang="zh-CN" dirty="0" smtClean="0"/>
          </a:p>
          <a:p>
            <a:pPr lvl="1"/>
            <a:endParaRPr lang="en-US" altLang="zh-CN" dirty="0" smtClean="0"/>
          </a:p>
          <a:p>
            <a:pPr lvl="1" algn="just"/>
            <a:r>
              <a:rPr lang="zh-CN" altLang="en-US" dirty="0"/>
              <a:t>本课题旨在优化现有的开源虚拟桌面交付协议，从协议本身的软件实现上进行调优，为用户提供良好的视频播放体验，从而降低瘦客户端或零客户端的配置要求，为企业级的桌面虚拟化解决方案降低设备采购成本，提供更灵活的访问方式。</a:t>
            </a:r>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450552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研究</a:t>
            </a:r>
            <a:r>
              <a:rPr lang="zh-CN" altLang="en-US" dirty="0"/>
              <a:t>现状与发展</a:t>
            </a:r>
            <a:r>
              <a:rPr lang="zh-CN" altLang="en-US" dirty="0" smtClean="0"/>
              <a:t>趋势</a:t>
            </a:r>
            <a:endParaRPr lang="zh-CN" altLang="en-US" dirty="0"/>
          </a:p>
        </p:txBody>
      </p:sp>
      <p:sp>
        <p:nvSpPr>
          <p:cNvPr id="3" name="内容占位符 2"/>
          <p:cNvSpPr>
            <a:spLocks noGrp="1"/>
          </p:cNvSpPr>
          <p:nvPr>
            <p:ph idx="1"/>
          </p:nvPr>
        </p:nvSpPr>
        <p:spPr/>
        <p:txBody>
          <a:bodyPr/>
          <a:lstStyle/>
          <a:p>
            <a:r>
              <a:rPr lang="zh-CN" altLang="en-US" dirty="0" smtClean="0"/>
              <a:t>国内研究现状</a:t>
            </a:r>
            <a:endParaRPr lang="en-US" altLang="zh-CN" dirty="0" smtClean="0"/>
          </a:p>
          <a:p>
            <a:pPr algn="just"/>
            <a:endParaRPr lang="en-US" altLang="zh-CN" dirty="0"/>
          </a:p>
          <a:p>
            <a:pPr lvl="1" algn="just"/>
            <a:r>
              <a:rPr lang="zh-CN" altLang="zh-CN" dirty="0"/>
              <a:t>国内提供桌面虚拟</a:t>
            </a:r>
            <a:r>
              <a:rPr lang="zh-CN" altLang="zh-CN" dirty="0" smtClean="0"/>
              <a:t>化解决</a:t>
            </a:r>
            <a:r>
              <a:rPr lang="zh-CN" altLang="zh-CN" dirty="0"/>
              <a:t>方案</a:t>
            </a:r>
            <a:r>
              <a:rPr lang="zh-CN" altLang="zh-CN" dirty="0" smtClean="0"/>
              <a:t>厂商以</a:t>
            </a:r>
            <a:r>
              <a:rPr lang="zh-CN" altLang="zh-CN" dirty="0"/>
              <a:t>联想、清华同方</a:t>
            </a:r>
            <a:r>
              <a:rPr lang="zh-CN" altLang="zh-CN" dirty="0" smtClean="0"/>
              <a:t>为首</a:t>
            </a:r>
            <a:endParaRPr lang="en-US" altLang="zh-CN" dirty="0" smtClean="0"/>
          </a:p>
          <a:p>
            <a:pPr lvl="1" algn="just"/>
            <a:endParaRPr lang="en-US" altLang="zh-CN" dirty="0"/>
          </a:p>
          <a:p>
            <a:pPr lvl="1" algn="just"/>
            <a:r>
              <a:rPr lang="zh-CN" altLang="zh-CN" dirty="0"/>
              <a:t>典型的国内桌面虚拟化解决方案有联想公司的</a:t>
            </a:r>
            <a:r>
              <a:rPr lang="en-US" altLang="zh-CN" dirty="0"/>
              <a:t>LVCC(Lenovo Virtual Client Cloud)</a:t>
            </a:r>
            <a:r>
              <a:rPr lang="zh-CN" altLang="zh-CN" dirty="0"/>
              <a:t>联想虚拟云终端系统</a:t>
            </a:r>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616401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研究</a:t>
            </a:r>
            <a:r>
              <a:rPr lang="zh-CN" altLang="en-US" dirty="0"/>
              <a:t>现状与发展</a:t>
            </a:r>
            <a:r>
              <a:rPr lang="zh-CN" altLang="en-US" dirty="0" smtClean="0"/>
              <a:t>趋势</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国外研究现状</a:t>
            </a:r>
            <a:endParaRPr lang="en-US" altLang="zh-CN" dirty="0" smtClean="0"/>
          </a:p>
          <a:p>
            <a:pPr lvl="1"/>
            <a:r>
              <a:rPr lang="en-US" altLang="zh-CN" dirty="0" smtClean="0"/>
              <a:t>Microsoft</a:t>
            </a:r>
            <a:r>
              <a:rPr lang="zh-CN" altLang="en-US" dirty="0" smtClean="0"/>
              <a:t>：</a:t>
            </a:r>
            <a:r>
              <a:rPr lang="en-US" altLang="zh-CN" dirty="0" smtClean="0"/>
              <a:t>RDP &amp;</a:t>
            </a:r>
            <a:r>
              <a:rPr lang="zh-CN" altLang="en-US" dirty="0"/>
              <a:t> </a:t>
            </a:r>
            <a:r>
              <a:rPr lang="en-US" altLang="zh-CN" dirty="0" smtClean="0"/>
              <a:t>RemoteFX</a:t>
            </a:r>
          </a:p>
          <a:p>
            <a:pPr lvl="1"/>
            <a:r>
              <a:rPr lang="en-US" altLang="zh-CN" dirty="0" smtClean="0"/>
              <a:t>VMware  </a:t>
            </a:r>
            <a:r>
              <a:rPr lang="zh-CN" altLang="en-US" dirty="0" smtClean="0"/>
              <a:t>：</a:t>
            </a:r>
            <a:r>
              <a:rPr lang="en-US" altLang="zh-CN" dirty="0" smtClean="0"/>
              <a:t>PCoIP</a:t>
            </a:r>
          </a:p>
          <a:p>
            <a:pPr lvl="1"/>
            <a:r>
              <a:rPr lang="en-US" altLang="zh-CN" dirty="0" smtClean="0"/>
              <a:t>Citrix        </a:t>
            </a:r>
            <a:r>
              <a:rPr lang="zh-CN" altLang="en-US" dirty="0" smtClean="0"/>
              <a:t>：</a:t>
            </a:r>
            <a:r>
              <a:rPr lang="en-US" altLang="zh-CN" dirty="0" smtClean="0"/>
              <a:t>ICA</a:t>
            </a:r>
          </a:p>
          <a:p>
            <a:pPr lvl="1"/>
            <a:r>
              <a:rPr lang="en-US" altLang="zh-CN" dirty="0" smtClean="0"/>
              <a:t>Red Hat   </a:t>
            </a:r>
            <a:r>
              <a:rPr lang="zh-CN" altLang="en-US" dirty="0" smtClean="0"/>
              <a:t>：</a:t>
            </a:r>
            <a:r>
              <a:rPr lang="en-US" altLang="zh-CN" dirty="0" smtClean="0"/>
              <a:t>SPICE</a:t>
            </a:r>
            <a:endParaRPr lang="en-US" altLang="zh-CN"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65633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研究</a:t>
            </a:r>
            <a:r>
              <a:rPr lang="zh-CN" altLang="en-US" dirty="0"/>
              <a:t>现状与发展</a:t>
            </a:r>
            <a:r>
              <a:rPr lang="zh-CN" altLang="en-US" dirty="0" smtClean="0"/>
              <a:t>趋势</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发展趋势</a:t>
            </a:r>
            <a:endParaRPr lang="en-US" altLang="zh-CN" dirty="0"/>
          </a:p>
          <a:p>
            <a:pPr lvl="1" algn="just"/>
            <a:r>
              <a:rPr lang="zh-CN" altLang="en-US" dirty="0" smtClean="0"/>
              <a:t>第</a:t>
            </a:r>
            <a:r>
              <a:rPr lang="zh-CN" altLang="zh-CN" dirty="0" smtClean="0"/>
              <a:t>一</a:t>
            </a:r>
            <a:r>
              <a:rPr lang="zh-CN" altLang="zh-CN" dirty="0"/>
              <a:t>个</a:t>
            </a:r>
            <a:r>
              <a:rPr lang="zh-CN" altLang="zh-CN" dirty="0" smtClean="0"/>
              <a:t>发展阶段</a:t>
            </a:r>
            <a:r>
              <a:rPr lang="zh-CN" altLang="en-US" dirty="0" smtClean="0"/>
              <a:t>：</a:t>
            </a:r>
            <a:r>
              <a:rPr lang="zh-CN" altLang="zh-CN" dirty="0"/>
              <a:t>实现了与硬件的隔离，摆脱了对硬件的紧</a:t>
            </a:r>
            <a:r>
              <a:rPr lang="zh-CN" altLang="zh-CN" dirty="0" smtClean="0"/>
              <a:t>耦合</a:t>
            </a:r>
            <a:endParaRPr lang="en-US" altLang="zh-CN" dirty="0"/>
          </a:p>
          <a:p>
            <a:pPr lvl="1" algn="just"/>
            <a:r>
              <a:rPr lang="zh-CN" altLang="en-US" dirty="0" smtClean="0"/>
              <a:t>第二</a:t>
            </a:r>
            <a:r>
              <a:rPr lang="zh-CN" altLang="zh-CN" dirty="0" smtClean="0"/>
              <a:t>个发展阶段</a:t>
            </a:r>
            <a:r>
              <a:rPr lang="zh-CN" altLang="en-US" dirty="0" smtClean="0"/>
              <a:t>：</a:t>
            </a:r>
            <a:r>
              <a:rPr lang="zh-CN" altLang="zh-CN" dirty="0"/>
              <a:t>实现虚拟桌面的网络化和</a:t>
            </a:r>
            <a:r>
              <a:rPr lang="zh-CN" altLang="zh-CN" dirty="0" smtClean="0"/>
              <a:t>集中化</a:t>
            </a:r>
            <a:endParaRPr lang="en-US" altLang="zh-CN" dirty="0" smtClean="0"/>
          </a:p>
          <a:p>
            <a:pPr lvl="1" algn="just"/>
            <a:r>
              <a:rPr lang="zh-CN" altLang="en-US" dirty="0" smtClean="0"/>
              <a:t>第三</a:t>
            </a:r>
            <a:r>
              <a:rPr lang="zh-CN" altLang="zh-CN" dirty="0" smtClean="0"/>
              <a:t>个发展阶段</a:t>
            </a:r>
            <a:r>
              <a:rPr lang="zh-CN" altLang="en-US" dirty="0" smtClean="0"/>
              <a:t>：解决了访问、存储、性能等问题</a:t>
            </a:r>
            <a:endParaRPr lang="en-US" altLang="zh-CN" dirty="0"/>
          </a:p>
          <a:p>
            <a:pPr lvl="1"/>
            <a:endParaRPr lang="en-US" altLang="zh-CN" dirty="0" smtClean="0"/>
          </a:p>
          <a:p>
            <a:endParaRPr lang="en-US" altLang="zh-CN" dirty="0"/>
          </a:p>
          <a:p>
            <a:pPr lvl="1"/>
            <a:endParaRPr lang="en-US" altLang="zh-CN" dirty="0" smtClean="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644857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endParaRPr lang="zh-CN" altLang="en-US" dirty="0"/>
          </a:p>
        </p:txBody>
      </p:sp>
      <p:sp>
        <p:nvSpPr>
          <p:cNvPr id="3" name="内容占位符 2"/>
          <p:cNvSpPr>
            <a:spLocks noGrp="1"/>
          </p:cNvSpPr>
          <p:nvPr>
            <p:ph idx="1"/>
          </p:nvPr>
        </p:nvSpPr>
        <p:spPr/>
        <p:txBody>
          <a:bodyPr/>
          <a:lstStyle/>
          <a:p>
            <a:pPr algn="just"/>
            <a:r>
              <a:rPr lang="zh-CN" altLang="zh-CN" dirty="0" smtClean="0"/>
              <a:t>本</a:t>
            </a:r>
            <a:r>
              <a:rPr lang="zh-CN" altLang="en-US" dirty="0" smtClean="0"/>
              <a:t>课题</a:t>
            </a:r>
            <a:r>
              <a:rPr lang="zh-CN" altLang="zh-CN" dirty="0" smtClean="0"/>
              <a:t>来源于</a:t>
            </a:r>
            <a:r>
              <a:rPr lang="zh-CN" altLang="zh-CN" dirty="0"/>
              <a:t>中标软件桌面虚拟化项目，根据该项目对桌面交付协议性能的要求确定本课题的研究内容，在深入研究桌面虚拟化架构的基础上，优化开源的桌面虚拟化连接协议</a:t>
            </a:r>
            <a:r>
              <a:rPr lang="en-US" altLang="zh-CN" dirty="0" smtClean="0"/>
              <a:t>SPICE</a:t>
            </a:r>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43206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研究内容及技术</a:t>
            </a:r>
            <a:r>
              <a:rPr lang="zh-CN" altLang="en-US" dirty="0" smtClean="0"/>
              <a:t>方案</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zh-CN" altLang="zh-CN" dirty="0"/>
              <a:t>视频压缩算法的改进</a:t>
            </a:r>
          </a:p>
          <a:p>
            <a:endParaRPr lang="en-US" altLang="zh-CN" dirty="0" smtClean="0"/>
          </a:p>
          <a:p>
            <a:r>
              <a:rPr lang="zh-CN" altLang="zh-CN" dirty="0" smtClean="0"/>
              <a:t>视频</a:t>
            </a:r>
            <a:r>
              <a:rPr lang="zh-CN" altLang="zh-CN" dirty="0"/>
              <a:t>检测以及压缩</a:t>
            </a:r>
            <a:r>
              <a:rPr lang="zh-CN" altLang="zh-CN" dirty="0" smtClean="0"/>
              <a:t>算法</a:t>
            </a:r>
            <a:r>
              <a:rPr lang="zh-CN" altLang="zh-CN" dirty="0"/>
              <a:t>的动态</a:t>
            </a:r>
            <a:r>
              <a:rPr lang="zh-CN" altLang="zh-CN" dirty="0" smtClean="0"/>
              <a:t>切换</a:t>
            </a:r>
            <a:endParaRPr lang="en-US" altLang="zh-CN" dirty="0" smtClean="0"/>
          </a:p>
          <a:p>
            <a:endParaRPr lang="en-US" altLang="zh-CN" dirty="0" smtClean="0"/>
          </a:p>
          <a:p>
            <a:r>
              <a:rPr lang="zh-CN" altLang="zh-CN" dirty="0" smtClean="0"/>
              <a:t>图像</a:t>
            </a:r>
            <a:r>
              <a:rPr lang="zh-CN" altLang="zh-CN" dirty="0"/>
              <a:t>缓存</a:t>
            </a:r>
            <a:r>
              <a:rPr lang="zh-CN" altLang="zh-CN" dirty="0" smtClean="0"/>
              <a:t>机制</a:t>
            </a:r>
            <a:r>
              <a:rPr lang="zh-CN" altLang="en-US" dirty="0" smtClean="0"/>
              <a:t>优化</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3214E28A-6412-476E-B628-218D9FC21BAF}" type="datetime1">
              <a:rPr lang="zh-CN" altLang="en-US" smtClean="0"/>
              <a:t>2012/11/27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227117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2747</Words>
  <Application>Microsoft Office PowerPoint</Application>
  <PresentationFormat>全屏显示(4:3)</PresentationFormat>
  <Paragraphs>305</Paragraphs>
  <Slides>27</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Office 主题</vt:lpstr>
      <vt:lpstr>Visio</vt:lpstr>
      <vt:lpstr>云计算环境下桌面虚拟化SPICE协议优化</vt:lpstr>
      <vt:lpstr>内容摘要</vt:lpstr>
      <vt:lpstr>选题背景及意义</vt:lpstr>
      <vt:lpstr>选题背景及意义(续)</vt:lpstr>
      <vt:lpstr>研究现状与发展趋势</vt:lpstr>
      <vt:lpstr>研究现状与发展趋势(续)</vt:lpstr>
      <vt:lpstr>研究现状与发展趋势(续)</vt:lpstr>
      <vt:lpstr>研究内容及技术方案</vt:lpstr>
      <vt:lpstr>研究内容及技术方案(续)</vt:lpstr>
      <vt:lpstr>研究内容及技术方案(续)</vt:lpstr>
      <vt:lpstr>研究内容及技术方案(续)</vt:lpstr>
      <vt:lpstr>研究内容及技术方案(续)</vt:lpstr>
      <vt:lpstr>研究内容及技术方案(续)</vt:lpstr>
      <vt:lpstr>研究内容及技术方案(续)</vt:lpstr>
      <vt:lpstr>研究内容及技术方案(续)</vt:lpstr>
      <vt:lpstr>研究内容及技术方案(续)</vt:lpstr>
      <vt:lpstr>研究内容及技术方案(续)</vt:lpstr>
      <vt:lpstr>研究内容及技术方案(续)</vt:lpstr>
      <vt:lpstr>研究内容及技术方案(续)</vt:lpstr>
      <vt:lpstr>研究内容及技术方案(续)</vt:lpstr>
      <vt:lpstr>关键技术及难点</vt:lpstr>
      <vt:lpstr>关键技术及难点</vt:lpstr>
      <vt:lpstr>论文成果形式和预期目标</vt:lpstr>
      <vt:lpstr>论文研究计划</vt:lpstr>
      <vt:lpstr>主要参考文献</vt:lpstr>
      <vt:lpstr>主要参考文献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xuhao</dc:creator>
  <cp:lastModifiedBy>徐浩</cp:lastModifiedBy>
  <cp:revision>58</cp:revision>
  <dcterms:created xsi:type="dcterms:W3CDTF">2012-11-11T06:26:58Z</dcterms:created>
  <dcterms:modified xsi:type="dcterms:W3CDTF">2012-11-26T23:42:15Z</dcterms:modified>
</cp:coreProperties>
</file>