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312" r:id="rId5"/>
    <p:sldId id="276" r:id="rId6"/>
    <p:sldId id="284" r:id="rId7"/>
    <p:sldId id="285" r:id="rId8"/>
    <p:sldId id="286" r:id="rId9"/>
    <p:sldId id="287" r:id="rId10"/>
    <p:sldId id="291" r:id="rId11"/>
    <p:sldId id="315" r:id="rId12"/>
    <p:sldId id="316" r:id="rId13"/>
    <p:sldId id="319" r:id="rId14"/>
    <p:sldId id="317" r:id="rId15"/>
    <p:sldId id="320" r:id="rId16"/>
    <p:sldId id="322" r:id="rId17"/>
    <p:sldId id="321" r:id="rId18"/>
    <p:sldId id="318" r:id="rId19"/>
    <p:sldId id="306" r:id="rId20"/>
    <p:sldId id="307" r:id="rId21"/>
    <p:sldId id="308" r:id="rId22"/>
    <p:sldId id="299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753" autoAdjust="0"/>
  </p:normalViewPr>
  <p:slideViewPr>
    <p:cSldViewPr>
      <p:cViewPr varScale="1">
        <p:scale>
          <a:sx n="53" d="100"/>
          <a:sy n="53" d="100"/>
        </p:scale>
        <p:origin x="-18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4"/>
    </p:cViewPr>
  </p:outlineViewPr>
  <p:notesTextViewPr>
    <p:cViewPr>
      <p:scale>
        <a:sx n="100" d="100"/>
        <a:sy n="100" d="100"/>
      </p:scale>
      <p:origin x="42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A9D28-1FA4-49A1-9EF7-01A1C3DC8ACE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7905E5-F553-452E-A6C0-A7F3BCCCC3D7}">
      <dgm:prSet phldrT="[文本]" custT="1"/>
      <dgm:spPr/>
      <dgm:t>
        <a:bodyPr/>
        <a:lstStyle/>
        <a:p>
          <a:r>
            <a:rPr lang="zh-CN" altLang="en-US" sz="2400" dirty="0" smtClean="0">
              <a:latin typeface="宋体" pitchFamily="2" charset="-122"/>
              <a:ea typeface="宋体" pitchFamily="2" charset="-122"/>
            </a:rPr>
            <a:t>当某个区域的更新频率大于特定值时才判断是视频播放</a:t>
          </a:r>
          <a:endParaRPr lang="zh-CN" altLang="en-US" sz="2400" dirty="0">
            <a:latin typeface="宋体" pitchFamily="2" charset="-122"/>
            <a:ea typeface="宋体" pitchFamily="2" charset="-122"/>
          </a:endParaRPr>
        </a:p>
      </dgm:t>
    </dgm:pt>
    <dgm:pt modelId="{BE6DCC1B-9536-47CA-9B82-29C8285C6248}" type="parTrans" cxnId="{C1DEF6F1-9394-4E95-8F67-C280849261A5}">
      <dgm:prSet/>
      <dgm:spPr/>
      <dgm:t>
        <a:bodyPr/>
        <a:lstStyle/>
        <a:p>
          <a:endParaRPr lang="zh-CN" altLang="en-US"/>
        </a:p>
      </dgm:t>
    </dgm:pt>
    <dgm:pt modelId="{3FFCB2F4-032C-41E9-8430-1862D2A49B0F}" type="sibTrans" cxnId="{C1DEF6F1-9394-4E95-8F67-C280849261A5}">
      <dgm:prSet/>
      <dgm:spPr/>
      <dgm:t>
        <a:bodyPr/>
        <a:lstStyle/>
        <a:p>
          <a:endParaRPr lang="zh-CN" altLang="en-US"/>
        </a:p>
      </dgm:t>
    </dgm:pt>
    <dgm:pt modelId="{A5D15BEB-525D-4A13-8760-F05756081EB3}">
      <dgm:prSet phldrT="[文本]" custT="1"/>
      <dgm:spPr/>
      <dgm:t>
        <a:bodyPr/>
        <a:lstStyle/>
        <a:p>
          <a:r>
            <a:rPr lang="en-US" sz="2800" dirty="0" smtClean="0"/>
            <a:t>#define RED_STREAM_FRAMES_START_CONDITION 20</a:t>
          </a:r>
          <a:endParaRPr lang="zh-CN" altLang="en-US" sz="2800" dirty="0"/>
        </a:p>
      </dgm:t>
    </dgm:pt>
    <dgm:pt modelId="{9F53A035-C4F7-4DF3-B54D-96AAD2BDE62A}" type="parTrans" cxnId="{E02EE528-0055-473E-AD22-F3DD41FE568F}">
      <dgm:prSet/>
      <dgm:spPr/>
      <dgm:t>
        <a:bodyPr/>
        <a:lstStyle/>
        <a:p>
          <a:endParaRPr lang="zh-CN" altLang="en-US"/>
        </a:p>
      </dgm:t>
    </dgm:pt>
    <dgm:pt modelId="{68E59797-C73D-4639-8889-CCD9AF15807B}" type="sibTrans" cxnId="{E02EE528-0055-473E-AD22-F3DD41FE568F}">
      <dgm:prSet/>
      <dgm:spPr/>
      <dgm:t>
        <a:bodyPr/>
        <a:lstStyle/>
        <a:p>
          <a:endParaRPr lang="zh-CN" altLang="en-US"/>
        </a:p>
      </dgm:t>
    </dgm:pt>
    <dgm:pt modelId="{D4FF541B-8A0D-4AA2-8BB9-B2AB27935BB2}">
      <dgm:prSet phldrT="[文本]" custT="1"/>
      <dgm:spPr/>
      <dgm:t>
        <a:bodyPr/>
        <a:lstStyle/>
        <a:p>
          <a:r>
            <a:rPr lang="en-US" sz="2800" dirty="0" smtClean="0"/>
            <a:t>#define RED_STREAM_GRADUAL_FRAMES_START_CONDITION 0.2</a:t>
          </a:r>
          <a:endParaRPr lang="zh-CN" altLang="en-US" sz="2800" dirty="0"/>
        </a:p>
      </dgm:t>
    </dgm:pt>
    <dgm:pt modelId="{8B2AC9F8-68BC-4EB8-BA4D-05C60046D4E5}" type="parTrans" cxnId="{9EE945DE-E4CC-4B49-9286-A96900EA4ADD}">
      <dgm:prSet/>
      <dgm:spPr/>
      <dgm:t>
        <a:bodyPr/>
        <a:lstStyle/>
        <a:p>
          <a:endParaRPr lang="zh-CN" altLang="en-US"/>
        </a:p>
      </dgm:t>
    </dgm:pt>
    <dgm:pt modelId="{9D5C7680-5DAF-4E74-A517-CCCCC399E394}" type="sibTrans" cxnId="{9EE945DE-E4CC-4B49-9286-A96900EA4ADD}">
      <dgm:prSet/>
      <dgm:spPr/>
      <dgm:t>
        <a:bodyPr/>
        <a:lstStyle/>
        <a:p>
          <a:endParaRPr lang="zh-CN" altLang="en-US"/>
        </a:p>
      </dgm:t>
    </dgm:pt>
    <dgm:pt modelId="{C6C6731E-B18E-4134-B258-95D0B5D40FA3}" type="pres">
      <dgm:prSet presAssocID="{047A9D28-1FA4-49A1-9EF7-01A1C3DC8AC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7214BB4-A5BA-496B-BA85-081187EC60B1}" type="pres">
      <dgm:prSet presAssocID="{787905E5-F553-452E-A6C0-A7F3BCCCC3D7}" presName="composite" presStyleCnt="0"/>
      <dgm:spPr/>
    </dgm:pt>
    <dgm:pt modelId="{A2756C56-9E21-4FA0-B458-745D0A452635}" type="pres">
      <dgm:prSet presAssocID="{787905E5-F553-452E-A6C0-A7F3BCCCC3D7}" presName="ParentAccentShape" presStyleLbl="trBgShp" presStyleIdx="0" presStyleCnt="2"/>
      <dgm:spPr/>
    </dgm:pt>
    <dgm:pt modelId="{F3140E3F-8960-4A06-AED1-283C85543E85}" type="pres">
      <dgm:prSet presAssocID="{787905E5-F553-452E-A6C0-A7F3BCCCC3D7}" presName="ParentText" presStyleLbl="revTx" presStyleIdx="0" presStyleCnt="2" custLinFactNeighborX="-5036" custLinFactNeighborY="346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68C19D-20A9-425E-BC26-B3B681D54E26}" type="pres">
      <dgm:prSet presAssocID="{787905E5-F553-452E-A6C0-A7F3BCCCC3D7}" presName="ChildText" presStyleLbl="revTx" presStyleIdx="1" presStyleCnt="2" custScaleX="12830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0B8BCC6-F74E-495E-A08C-F039EB3F6013}" type="pres">
      <dgm:prSet presAssocID="{787905E5-F553-452E-A6C0-A7F3BCCCC3D7}" presName="ChildAccentShape" presStyleLbl="trBgShp" presStyleIdx="1" presStyleCnt="2"/>
      <dgm:spPr/>
    </dgm:pt>
    <dgm:pt modelId="{0B682744-8016-4AED-A660-AFCA67334E78}" type="pres">
      <dgm:prSet presAssocID="{787905E5-F553-452E-A6C0-A7F3BCCCC3D7}" presName="Image" presStyleLbl="align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E02EE528-0055-473E-AD22-F3DD41FE568F}" srcId="{787905E5-F553-452E-A6C0-A7F3BCCCC3D7}" destId="{A5D15BEB-525D-4A13-8760-F05756081EB3}" srcOrd="0" destOrd="0" parTransId="{9F53A035-C4F7-4DF3-B54D-96AAD2BDE62A}" sibTransId="{68E59797-C73D-4639-8889-CCD9AF15807B}"/>
    <dgm:cxn modelId="{C5B5A92D-501A-45C8-B1F8-783BE49A9F13}" type="presOf" srcId="{787905E5-F553-452E-A6C0-A7F3BCCCC3D7}" destId="{F3140E3F-8960-4A06-AED1-283C85543E85}" srcOrd="0" destOrd="0" presId="urn:microsoft.com/office/officeart/2009/3/layout/SnapshotPictureList"/>
    <dgm:cxn modelId="{C1DEF6F1-9394-4E95-8F67-C280849261A5}" srcId="{047A9D28-1FA4-49A1-9EF7-01A1C3DC8ACE}" destId="{787905E5-F553-452E-A6C0-A7F3BCCCC3D7}" srcOrd="0" destOrd="0" parTransId="{BE6DCC1B-9536-47CA-9B82-29C8285C6248}" sibTransId="{3FFCB2F4-032C-41E9-8430-1862D2A49B0F}"/>
    <dgm:cxn modelId="{F7FDDB14-367A-462D-9ED3-CBAA91E561CF}" type="presOf" srcId="{A5D15BEB-525D-4A13-8760-F05756081EB3}" destId="{E168C19D-20A9-425E-BC26-B3B681D54E26}" srcOrd="0" destOrd="0" presId="urn:microsoft.com/office/officeart/2009/3/layout/SnapshotPictureList"/>
    <dgm:cxn modelId="{25DBB6DA-7F7B-41C6-B448-5DFCC4674B89}" type="presOf" srcId="{047A9D28-1FA4-49A1-9EF7-01A1C3DC8ACE}" destId="{C6C6731E-B18E-4134-B258-95D0B5D40FA3}" srcOrd="0" destOrd="0" presId="urn:microsoft.com/office/officeart/2009/3/layout/SnapshotPictureList"/>
    <dgm:cxn modelId="{9EE945DE-E4CC-4B49-9286-A96900EA4ADD}" srcId="{787905E5-F553-452E-A6C0-A7F3BCCCC3D7}" destId="{D4FF541B-8A0D-4AA2-8BB9-B2AB27935BB2}" srcOrd="1" destOrd="0" parTransId="{8B2AC9F8-68BC-4EB8-BA4D-05C60046D4E5}" sibTransId="{9D5C7680-5DAF-4E74-A517-CCCCC399E394}"/>
    <dgm:cxn modelId="{2653604A-A75C-41F0-9C1E-2DFE50B94549}" type="presOf" srcId="{D4FF541B-8A0D-4AA2-8BB9-B2AB27935BB2}" destId="{E168C19D-20A9-425E-BC26-B3B681D54E26}" srcOrd="0" destOrd="1" presId="urn:microsoft.com/office/officeart/2009/3/layout/SnapshotPictureList"/>
    <dgm:cxn modelId="{54161C89-0517-4517-84A2-7CE8B9BEC028}" type="presParOf" srcId="{C6C6731E-B18E-4134-B258-95D0B5D40FA3}" destId="{E7214BB4-A5BA-496B-BA85-081187EC60B1}" srcOrd="0" destOrd="0" presId="urn:microsoft.com/office/officeart/2009/3/layout/SnapshotPictureList"/>
    <dgm:cxn modelId="{CECF7E96-C5F1-40F0-A1D7-E3838F1A558B}" type="presParOf" srcId="{E7214BB4-A5BA-496B-BA85-081187EC60B1}" destId="{A2756C56-9E21-4FA0-B458-745D0A452635}" srcOrd="0" destOrd="0" presId="urn:microsoft.com/office/officeart/2009/3/layout/SnapshotPictureList"/>
    <dgm:cxn modelId="{64D22A9C-B25C-4DA8-8773-38FCFDCAF7DE}" type="presParOf" srcId="{E7214BB4-A5BA-496B-BA85-081187EC60B1}" destId="{F3140E3F-8960-4A06-AED1-283C85543E85}" srcOrd="1" destOrd="0" presId="urn:microsoft.com/office/officeart/2009/3/layout/SnapshotPictureList"/>
    <dgm:cxn modelId="{14B6A09D-6A6D-4236-A13C-1B86E55B6D83}" type="presParOf" srcId="{E7214BB4-A5BA-496B-BA85-081187EC60B1}" destId="{E168C19D-20A9-425E-BC26-B3B681D54E26}" srcOrd="2" destOrd="0" presId="urn:microsoft.com/office/officeart/2009/3/layout/SnapshotPictureList"/>
    <dgm:cxn modelId="{834BCBF0-58E5-447E-8415-FF347A87966B}" type="presParOf" srcId="{E7214BB4-A5BA-496B-BA85-081187EC60B1}" destId="{40B8BCC6-F74E-495E-A08C-F039EB3F6013}" srcOrd="3" destOrd="0" presId="urn:microsoft.com/office/officeart/2009/3/layout/SnapshotPictureList"/>
    <dgm:cxn modelId="{F1BA7890-8E5D-4DEB-9BE5-A9A2AADAAE1E}" type="presParOf" srcId="{E7214BB4-A5BA-496B-BA85-081187EC60B1}" destId="{0B682744-8016-4AED-A660-AFCA67334E78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7A9D28-1FA4-49A1-9EF7-01A1C3DC8ACE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7905E5-F553-452E-A6C0-A7F3BCCCC3D7}">
      <dgm:prSet phldrT="[文本]" custT="1"/>
      <dgm:spPr/>
      <dgm:t>
        <a:bodyPr/>
        <a:lstStyle/>
        <a:p>
          <a:r>
            <a:rPr lang="zh-CN" altLang="en-US" sz="2400" dirty="0" smtClean="0">
              <a:latin typeface="宋体" pitchFamily="2" charset="-122"/>
              <a:ea typeface="宋体" pitchFamily="2" charset="-122"/>
            </a:rPr>
            <a:t>监听视频播放器</a:t>
          </a:r>
          <a:endParaRPr lang="zh-CN" altLang="en-US" sz="2400" dirty="0">
            <a:latin typeface="宋体" pitchFamily="2" charset="-122"/>
            <a:ea typeface="宋体" pitchFamily="2" charset="-122"/>
          </a:endParaRPr>
        </a:p>
      </dgm:t>
    </dgm:pt>
    <dgm:pt modelId="{BE6DCC1B-9536-47CA-9B82-29C8285C6248}" type="parTrans" cxnId="{C1DEF6F1-9394-4E95-8F67-C280849261A5}">
      <dgm:prSet/>
      <dgm:spPr/>
      <dgm:t>
        <a:bodyPr/>
        <a:lstStyle/>
        <a:p>
          <a:endParaRPr lang="zh-CN" altLang="en-US"/>
        </a:p>
      </dgm:t>
    </dgm:pt>
    <dgm:pt modelId="{3FFCB2F4-032C-41E9-8430-1862D2A49B0F}" type="sibTrans" cxnId="{C1DEF6F1-9394-4E95-8F67-C280849261A5}">
      <dgm:prSet/>
      <dgm:spPr/>
      <dgm:t>
        <a:bodyPr/>
        <a:lstStyle/>
        <a:p>
          <a:endParaRPr lang="zh-CN" altLang="en-US"/>
        </a:p>
      </dgm:t>
    </dgm:pt>
    <dgm:pt modelId="{A5D15BEB-525D-4A13-8760-F05756081EB3}">
      <dgm:prSet phldrT="[文本]" custT="1"/>
      <dgm:spPr/>
      <dgm:t>
        <a:bodyPr/>
        <a:lstStyle/>
        <a:p>
          <a:r>
            <a:rPr lang="en-US" altLang="zh-CN" sz="2800" dirty="0" err="1" smtClean="0"/>
            <a:t>WinAgent</a:t>
          </a:r>
          <a:r>
            <a:rPr lang="zh-CN" altLang="en-US" sz="2800" dirty="0" smtClean="0"/>
            <a:t>后台进程监听虚拟机内运行的播放器</a:t>
          </a:r>
          <a:endParaRPr lang="zh-CN" altLang="en-US" sz="2800" dirty="0"/>
        </a:p>
      </dgm:t>
    </dgm:pt>
    <dgm:pt modelId="{68E59797-C73D-4639-8889-CCD9AF15807B}" type="sibTrans" cxnId="{E02EE528-0055-473E-AD22-F3DD41FE568F}">
      <dgm:prSet/>
      <dgm:spPr/>
      <dgm:t>
        <a:bodyPr/>
        <a:lstStyle/>
        <a:p>
          <a:endParaRPr lang="zh-CN" altLang="en-US"/>
        </a:p>
      </dgm:t>
    </dgm:pt>
    <dgm:pt modelId="{9F53A035-C4F7-4DF3-B54D-96AAD2BDE62A}" type="parTrans" cxnId="{E02EE528-0055-473E-AD22-F3DD41FE568F}">
      <dgm:prSet/>
      <dgm:spPr/>
      <dgm:t>
        <a:bodyPr/>
        <a:lstStyle/>
        <a:p>
          <a:endParaRPr lang="zh-CN" altLang="en-US"/>
        </a:p>
      </dgm:t>
    </dgm:pt>
    <dgm:pt modelId="{C6C6731E-B18E-4134-B258-95D0B5D40FA3}" type="pres">
      <dgm:prSet presAssocID="{047A9D28-1FA4-49A1-9EF7-01A1C3DC8AC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7214BB4-A5BA-496B-BA85-081187EC60B1}" type="pres">
      <dgm:prSet presAssocID="{787905E5-F553-452E-A6C0-A7F3BCCCC3D7}" presName="composite" presStyleCnt="0"/>
      <dgm:spPr/>
    </dgm:pt>
    <dgm:pt modelId="{A2756C56-9E21-4FA0-B458-745D0A452635}" type="pres">
      <dgm:prSet presAssocID="{787905E5-F553-452E-A6C0-A7F3BCCCC3D7}" presName="ParentAccentShape" presStyleLbl="trBgShp" presStyleIdx="0" presStyleCnt="2"/>
      <dgm:spPr/>
    </dgm:pt>
    <dgm:pt modelId="{F3140E3F-8960-4A06-AED1-283C85543E85}" type="pres">
      <dgm:prSet presAssocID="{787905E5-F553-452E-A6C0-A7F3BCCCC3D7}" presName="ParentText" presStyleLbl="revTx" presStyleIdx="0" presStyleCnt="2" custLinFactNeighborX="-5036" custLinFactNeighborY="346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68C19D-20A9-425E-BC26-B3B681D54E26}" type="pres">
      <dgm:prSet presAssocID="{787905E5-F553-452E-A6C0-A7F3BCCCC3D7}" presName="ChildText" presStyleLbl="revTx" presStyleIdx="1" presStyleCnt="2" custScaleX="12830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0B8BCC6-F74E-495E-A08C-F039EB3F6013}" type="pres">
      <dgm:prSet presAssocID="{787905E5-F553-452E-A6C0-A7F3BCCCC3D7}" presName="ChildAccentShape" presStyleLbl="trBgShp" presStyleIdx="1" presStyleCnt="2"/>
      <dgm:spPr/>
    </dgm:pt>
    <dgm:pt modelId="{0B682744-8016-4AED-A660-AFCA67334E78}" type="pres">
      <dgm:prSet presAssocID="{787905E5-F553-452E-A6C0-A7F3BCCCC3D7}" presName="Image" presStyleLbl="align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C1DEF6F1-9394-4E95-8F67-C280849261A5}" srcId="{047A9D28-1FA4-49A1-9EF7-01A1C3DC8ACE}" destId="{787905E5-F553-452E-A6C0-A7F3BCCCC3D7}" srcOrd="0" destOrd="0" parTransId="{BE6DCC1B-9536-47CA-9B82-29C8285C6248}" sibTransId="{3FFCB2F4-032C-41E9-8430-1862D2A49B0F}"/>
    <dgm:cxn modelId="{481D88A7-75FC-4EE1-82C9-CEB1758AA1D5}" type="presOf" srcId="{047A9D28-1FA4-49A1-9EF7-01A1C3DC8ACE}" destId="{C6C6731E-B18E-4134-B258-95D0B5D40FA3}" srcOrd="0" destOrd="0" presId="urn:microsoft.com/office/officeart/2009/3/layout/SnapshotPictureList"/>
    <dgm:cxn modelId="{77489E97-1056-4489-8D51-CC8C5F50E83B}" type="presOf" srcId="{A5D15BEB-525D-4A13-8760-F05756081EB3}" destId="{E168C19D-20A9-425E-BC26-B3B681D54E26}" srcOrd="0" destOrd="0" presId="urn:microsoft.com/office/officeart/2009/3/layout/SnapshotPictureList"/>
    <dgm:cxn modelId="{790ADAC3-A27A-458C-9075-56751934192D}" type="presOf" srcId="{787905E5-F553-452E-A6C0-A7F3BCCCC3D7}" destId="{F3140E3F-8960-4A06-AED1-283C85543E85}" srcOrd="0" destOrd="0" presId="urn:microsoft.com/office/officeart/2009/3/layout/SnapshotPictureList"/>
    <dgm:cxn modelId="{E02EE528-0055-473E-AD22-F3DD41FE568F}" srcId="{787905E5-F553-452E-A6C0-A7F3BCCCC3D7}" destId="{A5D15BEB-525D-4A13-8760-F05756081EB3}" srcOrd="0" destOrd="0" parTransId="{9F53A035-C4F7-4DF3-B54D-96AAD2BDE62A}" sibTransId="{68E59797-C73D-4639-8889-CCD9AF15807B}"/>
    <dgm:cxn modelId="{1A02AE06-B426-41A2-B545-DFE7111F6442}" type="presParOf" srcId="{C6C6731E-B18E-4134-B258-95D0B5D40FA3}" destId="{E7214BB4-A5BA-496B-BA85-081187EC60B1}" srcOrd="0" destOrd="0" presId="urn:microsoft.com/office/officeart/2009/3/layout/SnapshotPictureList"/>
    <dgm:cxn modelId="{1CDA4C27-F38D-47F4-A822-796A883BED81}" type="presParOf" srcId="{E7214BB4-A5BA-496B-BA85-081187EC60B1}" destId="{A2756C56-9E21-4FA0-B458-745D0A452635}" srcOrd="0" destOrd="0" presId="urn:microsoft.com/office/officeart/2009/3/layout/SnapshotPictureList"/>
    <dgm:cxn modelId="{1410869C-EE59-47CD-AB8A-960A1A94E27E}" type="presParOf" srcId="{E7214BB4-A5BA-496B-BA85-081187EC60B1}" destId="{F3140E3F-8960-4A06-AED1-283C85543E85}" srcOrd="1" destOrd="0" presId="urn:microsoft.com/office/officeart/2009/3/layout/SnapshotPictureList"/>
    <dgm:cxn modelId="{4659017D-6A22-4273-87CB-BCCC20839687}" type="presParOf" srcId="{E7214BB4-A5BA-496B-BA85-081187EC60B1}" destId="{E168C19D-20A9-425E-BC26-B3B681D54E26}" srcOrd="2" destOrd="0" presId="urn:microsoft.com/office/officeart/2009/3/layout/SnapshotPictureList"/>
    <dgm:cxn modelId="{698DCA93-8BE2-4209-8121-261C1655F42A}" type="presParOf" srcId="{E7214BB4-A5BA-496B-BA85-081187EC60B1}" destId="{40B8BCC6-F74E-495E-A08C-F039EB3F6013}" srcOrd="3" destOrd="0" presId="urn:microsoft.com/office/officeart/2009/3/layout/SnapshotPictureList"/>
    <dgm:cxn modelId="{D37B8017-DB94-423C-B481-D58BFB1C2B3A}" type="presParOf" srcId="{E7214BB4-A5BA-496B-BA85-081187EC60B1}" destId="{0B682744-8016-4AED-A660-AFCA67334E78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FA6BAF-0DEB-49E0-ABB6-81EE1221DB5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30BA4F-190C-444F-951D-B29B68B7AF12}">
      <dgm:prSet phldrT="[文本]"/>
      <dgm:spPr/>
      <dgm:t>
        <a:bodyPr/>
        <a:lstStyle/>
        <a:p>
          <a:r>
            <a:rPr lang="zh-CN" altLang="zh-CN" dirty="0" smtClean="0"/>
            <a:t>视频压缩算法的改进</a:t>
          </a:r>
          <a:endParaRPr lang="zh-CN" altLang="en-US" dirty="0"/>
        </a:p>
      </dgm:t>
    </dgm:pt>
    <dgm:pt modelId="{238DDF50-2885-4502-B3C3-8D7EA945B45B}" type="parTrans" cxnId="{1D646495-4725-4B65-80FA-C5E682FE0B23}">
      <dgm:prSet/>
      <dgm:spPr/>
      <dgm:t>
        <a:bodyPr/>
        <a:lstStyle/>
        <a:p>
          <a:endParaRPr lang="zh-CN" altLang="en-US"/>
        </a:p>
      </dgm:t>
    </dgm:pt>
    <dgm:pt modelId="{63FBCCEF-533C-4875-ACA6-C478B0CF3ECF}" type="sibTrans" cxnId="{1D646495-4725-4B65-80FA-C5E682FE0B23}">
      <dgm:prSet/>
      <dgm:spPr/>
      <dgm:t>
        <a:bodyPr/>
        <a:lstStyle/>
        <a:p>
          <a:endParaRPr lang="zh-CN" altLang="en-US"/>
        </a:p>
      </dgm:t>
    </dgm:pt>
    <dgm:pt modelId="{9662ABF3-207C-4161-8198-81422880B08C}">
      <dgm:prSet phldrT="[文本]"/>
      <dgm:spPr/>
      <dgm:t>
        <a:bodyPr/>
        <a:lstStyle/>
        <a:p>
          <a:r>
            <a:rPr lang="zh-CN" altLang="zh-CN" dirty="0" smtClean="0"/>
            <a:t>视频播放区域检测</a:t>
          </a:r>
          <a:endParaRPr lang="zh-CN" altLang="en-US" dirty="0"/>
        </a:p>
      </dgm:t>
    </dgm:pt>
    <dgm:pt modelId="{475F5879-7217-4496-95AA-6DA0BD82F2C2}" type="parTrans" cxnId="{FCA2436F-08DD-4012-AC95-E0647FEA735C}">
      <dgm:prSet/>
      <dgm:spPr/>
      <dgm:t>
        <a:bodyPr/>
        <a:lstStyle/>
        <a:p>
          <a:endParaRPr lang="zh-CN" altLang="en-US"/>
        </a:p>
      </dgm:t>
    </dgm:pt>
    <dgm:pt modelId="{872A0283-7619-4DFE-8588-AAA9BD620D20}" type="sibTrans" cxnId="{FCA2436F-08DD-4012-AC95-E0647FEA735C}">
      <dgm:prSet/>
      <dgm:spPr/>
      <dgm:t>
        <a:bodyPr/>
        <a:lstStyle/>
        <a:p>
          <a:endParaRPr lang="zh-CN" altLang="en-US"/>
        </a:p>
      </dgm:t>
    </dgm:pt>
    <dgm:pt modelId="{6B90E5A5-7A09-47ED-A211-CEA5CDAC6000}">
      <dgm:prSet phldrT="[文本]"/>
      <dgm:spPr/>
      <dgm:t>
        <a:bodyPr/>
        <a:lstStyle/>
        <a:p>
          <a:r>
            <a:rPr lang="zh-CN" altLang="zh-CN" dirty="0" smtClean="0"/>
            <a:t>流媒体传输及播放</a:t>
          </a:r>
          <a:endParaRPr lang="zh-CN" altLang="en-US" dirty="0"/>
        </a:p>
      </dgm:t>
    </dgm:pt>
    <dgm:pt modelId="{C69CDA52-BCD3-4222-B1D4-D0E4D9775E35}" type="parTrans" cxnId="{9F8A2D9B-9E40-4454-99B7-8E37FD17BCFF}">
      <dgm:prSet/>
      <dgm:spPr/>
      <dgm:t>
        <a:bodyPr/>
        <a:lstStyle/>
        <a:p>
          <a:endParaRPr lang="zh-CN" altLang="en-US"/>
        </a:p>
      </dgm:t>
    </dgm:pt>
    <dgm:pt modelId="{7D42BEEA-3515-45E9-B141-77A31F01F79D}" type="sibTrans" cxnId="{9F8A2D9B-9E40-4454-99B7-8E37FD17BCFF}">
      <dgm:prSet/>
      <dgm:spPr/>
      <dgm:t>
        <a:bodyPr/>
        <a:lstStyle/>
        <a:p>
          <a:endParaRPr lang="zh-CN" altLang="en-US"/>
        </a:p>
      </dgm:t>
    </dgm:pt>
    <dgm:pt modelId="{F7523439-4322-4866-A54D-B7B4CE2D22B2}" type="pres">
      <dgm:prSet presAssocID="{F9FA6BAF-0DEB-49E0-ABB6-81EE1221DB5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1CF3EC-B59B-43A8-BCE0-9DFFC4411200}" type="pres">
      <dgm:prSet presAssocID="{8E30BA4F-190C-444F-951D-B29B68B7AF12}" presName="parentLin" presStyleCnt="0"/>
      <dgm:spPr/>
    </dgm:pt>
    <dgm:pt modelId="{E8189F34-C64F-42A1-997A-047E23DF5FB0}" type="pres">
      <dgm:prSet presAssocID="{8E30BA4F-190C-444F-951D-B29B68B7AF12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553C392-5A56-4B4C-A7FE-A8CDC7862764}" type="pres">
      <dgm:prSet presAssocID="{8E30BA4F-190C-444F-951D-B29B68B7AF1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01865C-E024-4A84-A525-05938332E1B2}" type="pres">
      <dgm:prSet presAssocID="{8E30BA4F-190C-444F-951D-B29B68B7AF12}" presName="negativeSpace" presStyleCnt="0"/>
      <dgm:spPr/>
    </dgm:pt>
    <dgm:pt modelId="{2188FB49-A41E-40C9-B72A-3E38FF4B9C03}" type="pres">
      <dgm:prSet presAssocID="{8E30BA4F-190C-444F-951D-B29B68B7AF12}" presName="childText" presStyleLbl="conFgAcc1" presStyleIdx="0" presStyleCnt="3">
        <dgm:presLayoutVars>
          <dgm:bulletEnabled val="1"/>
        </dgm:presLayoutVars>
      </dgm:prSet>
      <dgm:spPr/>
    </dgm:pt>
    <dgm:pt modelId="{3B94D692-D7DB-4B27-BF43-EFE80502DE06}" type="pres">
      <dgm:prSet presAssocID="{63FBCCEF-533C-4875-ACA6-C478B0CF3ECF}" presName="spaceBetweenRectangles" presStyleCnt="0"/>
      <dgm:spPr/>
    </dgm:pt>
    <dgm:pt modelId="{943F2353-BE4E-4882-A8C2-3643157F9297}" type="pres">
      <dgm:prSet presAssocID="{9662ABF3-207C-4161-8198-81422880B08C}" presName="parentLin" presStyleCnt="0"/>
      <dgm:spPr/>
    </dgm:pt>
    <dgm:pt modelId="{F0E6A4DB-E580-48B2-A3CA-9F0EED647659}" type="pres">
      <dgm:prSet presAssocID="{9662ABF3-207C-4161-8198-81422880B08C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656557A-C4E2-4853-BB9F-55D1A3482D57}" type="pres">
      <dgm:prSet presAssocID="{9662ABF3-207C-4161-8198-81422880B08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DE794D-E30A-47D2-A1C9-7AFCE298E8E2}" type="pres">
      <dgm:prSet presAssocID="{9662ABF3-207C-4161-8198-81422880B08C}" presName="negativeSpace" presStyleCnt="0"/>
      <dgm:spPr/>
    </dgm:pt>
    <dgm:pt modelId="{1DB4CE80-56C6-4B64-8291-75BF7824C3E1}" type="pres">
      <dgm:prSet presAssocID="{9662ABF3-207C-4161-8198-81422880B08C}" presName="childText" presStyleLbl="conFgAcc1" presStyleIdx="1" presStyleCnt="3">
        <dgm:presLayoutVars>
          <dgm:bulletEnabled val="1"/>
        </dgm:presLayoutVars>
      </dgm:prSet>
      <dgm:spPr/>
    </dgm:pt>
    <dgm:pt modelId="{FB5D6968-B321-4BBE-9796-E0B30E810885}" type="pres">
      <dgm:prSet presAssocID="{872A0283-7619-4DFE-8588-AAA9BD620D20}" presName="spaceBetweenRectangles" presStyleCnt="0"/>
      <dgm:spPr/>
    </dgm:pt>
    <dgm:pt modelId="{10DBA8A2-E7EA-4F33-A76B-C60B4AF27C46}" type="pres">
      <dgm:prSet presAssocID="{6B90E5A5-7A09-47ED-A211-CEA5CDAC6000}" presName="parentLin" presStyleCnt="0"/>
      <dgm:spPr/>
    </dgm:pt>
    <dgm:pt modelId="{1E20422B-9222-4E65-91FB-B58D810C2888}" type="pres">
      <dgm:prSet presAssocID="{6B90E5A5-7A09-47ED-A211-CEA5CDAC6000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FE07513A-9949-4BD0-A2A2-482413008FB8}" type="pres">
      <dgm:prSet presAssocID="{6B90E5A5-7A09-47ED-A211-CEA5CDAC600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6DAB28-FDFA-45AE-AD1A-B3F078E54140}" type="pres">
      <dgm:prSet presAssocID="{6B90E5A5-7A09-47ED-A211-CEA5CDAC6000}" presName="negativeSpace" presStyleCnt="0"/>
      <dgm:spPr/>
    </dgm:pt>
    <dgm:pt modelId="{BC7E568E-20B0-4C00-A1B0-270C75880CA0}" type="pres">
      <dgm:prSet presAssocID="{6B90E5A5-7A09-47ED-A211-CEA5CDAC600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4D6B2AE-C343-4399-ABC4-D586D8725EFB}" type="presOf" srcId="{6B90E5A5-7A09-47ED-A211-CEA5CDAC6000}" destId="{FE07513A-9949-4BD0-A2A2-482413008FB8}" srcOrd="1" destOrd="0" presId="urn:microsoft.com/office/officeart/2005/8/layout/list1"/>
    <dgm:cxn modelId="{130B0FC0-3FD7-4B9D-B109-4F223EFE7960}" type="presOf" srcId="{9662ABF3-207C-4161-8198-81422880B08C}" destId="{F0E6A4DB-E580-48B2-A3CA-9F0EED647659}" srcOrd="0" destOrd="0" presId="urn:microsoft.com/office/officeart/2005/8/layout/list1"/>
    <dgm:cxn modelId="{3C37FFBB-C139-4F1D-BA6C-671072BEC046}" type="presOf" srcId="{F9FA6BAF-0DEB-49E0-ABB6-81EE1221DB50}" destId="{F7523439-4322-4866-A54D-B7B4CE2D22B2}" srcOrd="0" destOrd="0" presId="urn:microsoft.com/office/officeart/2005/8/layout/list1"/>
    <dgm:cxn modelId="{D7C7068B-890B-4985-8F2A-6DC4FD928C8A}" type="presOf" srcId="{8E30BA4F-190C-444F-951D-B29B68B7AF12}" destId="{A553C392-5A56-4B4C-A7FE-A8CDC7862764}" srcOrd="1" destOrd="0" presId="urn:microsoft.com/office/officeart/2005/8/layout/list1"/>
    <dgm:cxn modelId="{F60ACCAA-E396-492B-9010-85B42D6B598F}" type="presOf" srcId="{6B90E5A5-7A09-47ED-A211-CEA5CDAC6000}" destId="{1E20422B-9222-4E65-91FB-B58D810C2888}" srcOrd="0" destOrd="0" presId="urn:microsoft.com/office/officeart/2005/8/layout/list1"/>
    <dgm:cxn modelId="{FCA2436F-08DD-4012-AC95-E0647FEA735C}" srcId="{F9FA6BAF-0DEB-49E0-ABB6-81EE1221DB50}" destId="{9662ABF3-207C-4161-8198-81422880B08C}" srcOrd="1" destOrd="0" parTransId="{475F5879-7217-4496-95AA-6DA0BD82F2C2}" sibTransId="{872A0283-7619-4DFE-8588-AAA9BD620D20}"/>
    <dgm:cxn modelId="{1D646495-4725-4B65-80FA-C5E682FE0B23}" srcId="{F9FA6BAF-0DEB-49E0-ABB6-81EE1221DB50}" destId="{8E30BA4F-190C-444F-951D-B29B68B7AF12}" srcOrd="0" destOrd="0" parTransId="{238DDF50-2885-4502-B3C3-8D7EA945B45B}" sibTransId="{63FBCCEF-533C-4875-ACA6-C478B0CF3ECF}"/>
    <dgm:cxn modelId="{455C1DE6-B670-430F-826F-F4806CF5BEE0}" type="presOf" srcId="{9662ABF3-207C-4161-8198-81422880B08C}" destId="{C656557A-C4E2-4853-BB9F-55D1A3482D57}" srcOrd="1" destOrd="0" presId="urn:microsoft.com/office/officeart/2005/8/layout/list1"/>
    <dgm:cxn modelId="{9F8A2D9B-9E40-4454-99B7-8E37FD17BCFF}" srcId="{F9FA6BAF-0DEB-49E0-ABB6-81EE1221DB50}" destId="{6B90E5A5-7A09-47ED-A211-CEA5CDAC6000}" srcOrd="2" destOrd="0" parTransId="{C69CDA52-BCD3-4222-B1D4-D0E4D9775E35}" sibTransId="{7D42BEEA-3515-45E9-B141-77A31F01F79D}"/>
    <dgm:cxn modelId="{B3BD70A4-68E6-4388-AC11-A04A3A253C4A}" type="presOf" srcId="{8E30BA4F-190C-444F-951D-B29B68B7AF12}" destId="{E8189F34-C64F-42A1-997A-047E23DF5FB0}" srcOrd="0" destOrd="0" presId="urn:microsoft.com/office/officeart/2005/8/layout/list1"/>
    <dgm:cxn modelId="{4DE82D06-0921-409F-84FD-F1909454BDBC}" type="presParOf" srcId="{F7523439-4322-4866-A54D-B7B4CE2D22B2}" destId="{101CF3EC-B59B-43A8-BCE0-9DFFC4411200}" srcOrd="0" destOrd="0" presId="urn:microsoft.com/office/officeart/2005/8/layout/list1"/>
    <dgm:cxn modelId="{E485682B-732A-4378-A369-FB044EF3B85B}" type="presParOf" srcId="{101CF3EC-B59B-43A8-BCE0-9DFFC4411200}" destId="{E8189F34-C64F-42A1-997A-047E23DF5FB0}" srcOrd="0" destOrd="0" presId="urn:microsoft.com/office/officeart/2005/8/layout/list1"/>
    <dgm:cxn modelId="{3B4736A1-22EC-42B1-AE36-CD87DE9B174A}" type="presParOf" srcId="{101CF3EC-B59B-43A8-BCE0-9DFFC4411200}" destId="{A553C392-5A56-4B4C-A7FE-A8CDC7862764}" srcOrd="1" destOrd="0" presId="urn:microsoft.com/office/officeart/2005/8/layout/list1"/>
    <dgm:cxn modelId="{C3E14115-9B1A-43DD-A407-A9A38898FCF7}" type="presParOf" srcId="{F7523439-4322-4866-A54D-B7B4CE2D22B2}" destId="{2701865C-E024-4A84-A525-05938332E1B2}" srcOrd="1" destOrd="0" presId="urn:microsoft.com/office/officeart/2005/8/layout/list1"/>
    <dgm:cxn modelId="{4E61B9F5-C8CE-4551-A3EA-B62743151B4B}" type="presParOf" srcId="{F7523439-4322-4866-A54D-B7B4CE2D22B2}" destId="{2188FB49-A41E-40C9-B72A-3E38FF4B9C03}" srcOrd="2" destOrd="0" presId="urn:microsoft.com/office/officeart/2005/8/layout/list1"/>
    <dgm:cxn modelId="{E7491067-6EC0-4AF4-91C3-793707F68AB0}" type="presParOf" srcId="{F7523439-4322-4866-A54D-B7B4CE2D22B2}" destId="{3B94D692-D7DB-4B27-BF43-EFE80502DE06}" srcOrd="3" destOrd="0" presId="urn:microsoft.com/office/officeart/2005/8/layout/list1"/>
    <dgm:cxn modelId="{409D181F-0AF8-4D58-AD2C-5AA59EBC8600}" type="presParOf" srcId="{F7523439-4322-4866-A54D-B7B4CE2D22B2}" destId="{943F2353-BE4E-4882-A8C2-3643157F9297}" srcOrd="4" destOrd="0" presId="urn:microsoft.com/office/officeart/2005/8/layout/list1"/>
    <dgm:cxn modelId="{F672935A-D879-4CBA-A6D5-A6FA0AD73BD9}" type="presParOf" srcId="{943F2353-BE4E-4882-A8C2-3643157F9297}" destId="{F0E6A4DB-E580-48B2-A3CA-9F0EED647659}" srcOrd="0" destOrd="0" presId="urn:microsoft.com/office/officeart/2005/8/layout/list1"/>
    <dgm:cxn modelId="{D971921D-E4A0-45CB-9F9A-3CCB0C092DEC}" type="presParOf" srcId="{943F2353-BE4E-4882-A8C2-3643157F9297}" destId="{C656557A-C4E2-4853-BB9F-55D1A3482D57}" srcOrd="1" destOrd="0" presId="urn:microsoft.com/office/officeart/2005/8/layout/list1"/>
    <dgm:cxn modelId="{023B23DD-4DB2-414E-BDDC-3036F0B0CD00}" type="presParOf" srcId="{F7523439-4322-4866-A54D-B7B4CE2D22B2}" destId="{E8DE794D-E30A-47D2-A1C9-7AFCE298E8E2}" srcOrd="5" destOrd="0" presId="urn:microsoft.com/office/officeart/2005/8/layout/list1"/>
    <dgm:cxn modelId="{FEB1B70C-554A-4073-BA0F-855A40F6C1EF}" type="presParOf" srcId="{F7523439-4322-4866-A54D-B7B4CE2D22B2}" destId="{1DB4CE80-56C6-4B64-8291-75BF7824C3E1}" srcOrd="6" destOrd="0" presId="urn:microsoft.com/office/officeart/2005/8/layout/list1"/>
    <dgm:cxn modelId="{A4994DB5-76D0-4A4D-9946-177E3956E4EB}" type="presParOf" srcId="{F7523439-4322-4866-A54D-B7B4CE2D22B2}" destId="{FB5D6968-B321-4BBE-9796-E0B30E810885}" srcOrd="7" destOrd="0" presId="urn:microsoft.com/office/officeart/2005/8/layout/list1"/>
    <dgm:cxn modelId="{BE254818-5A75-447E-9EB8-058D208E6F7C}" type="presParOf" srcId="{F7523439-4322-4866-A54D-B7B4CE2D22B2}" destId="{10DBA8A2-E7EA-4F33-A76B-C60B4AF27C46}" srcOrd="8" destOrd="0" presId="urn:microsoft.com/office/officeart/2005/8/layout/list1"/>
    <dgm:cxn modelId="{2E220BBD-0C91-4C0B-93E8-711848BCF1FD}" type="presParOf" srcId="{10DBA8A2-E7EA-4F33-A76B-C60B4AF27C46}" destId="{1E20422B-9222-4E65-91FB-B58D810C2888}" srcOrd="0" destOrd="0" presId="urn:microsoft.com/office/officeart/2005/8/layout/list1"/>
    <dgm:cxn modelId="{E8A609FE-3E3E-4CFD-882B-A6182435438B}" type="presParOf" srcId="{10DBA8A2-E7EA-4F33-A76B-C60B4AF27C46}" destId="{FE07513A-9949-4BD0-A2A2-482413008FB8}" srcOrd="1" destOrd="0" presId="urn:microsoft.com/office/officeart/2005/8/layout/list1"/>
    <dgm:cxn modelId="{6E6BE115-67F9-4743-B112-927ED8B38A03}" type="presParOf" srcId="{F7523439-4322-4866-A54D-B7B4CE2D22B2}" destId="{006DAB28-FDFA-45AE-AD1A-B3F078E54140}" srcOrd="9" destOrd="0" presId="urn:microsoft.com/office/officeart/2005/8/layout/list1"/>
    <dgm:cxn modelId="{67D71231-17C3-43BE-B23C-9C38F2C014C0}" type="presParOf" srcId="{F7523439-4322-4866-A54D-B7B4CE2D22B2}" destId="{BC7E568E-20B0-4C00-A1B0-270C75880CA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8BCC6-F74E-495E-A08C-F039EB3F6013}">
      <dsp:nvSpPr>
        <dsp:cNvPr id="0" name=""/>
        <dsp:cNvSpPr/>
      </dsp:nvSpPr>
      <dsp:spPr>
        <a:xfrm>
          <a:off x="7805402" y="791038"/>
          <a:ext cx="190202" cy="3520242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56C56-9E21-4FA0-B458-745D0A452635}">
      <dsp:nvSpPr>
        <dsp:cNvPr id="0" name=""/>
        <dsp:cNvSpPr/>
      </dsp:nvSpPr>
      <dsp:spPr>
        <a:xfrm>
          <a:off x="194108" y="791038"/>
          <a:ext cx="4946861" cy="3520242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82744-8016-4AED-A660-AFCA67334E78}">
      <dsp:nvSpPr>
        <dsp:cNvPr id="0" name=""/>
        <dsp:cNvSpPr/>
      </dsp:nvSpPr>
      <dsp:spPr>
        <a:xfrm>
          <a:off x="3906" y="369239"/>
          <a:ext cx="4756659" cy="3329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40E3F-8960-4A06-AED1-283C85543E85}">
      <dsp:nvSpPr>
        <dsp:cNvPr id="0" name=""/>
        <dsp:cNvSpPr/>
      </dsp:nvSpPr>
      <dsp:spPr>
        <a:xfrm>
          <a:off x="157701" y="3845147"/>
          <a:ext cx="4563260" cy="4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91440" rIns="2438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宋体" pitchFamily="2" charset="-122"/>
              <a:ea typeface="宋体" pitchFamily="2" charset="-122"/>
            </a:rPr>
            <a:t>当某个区域的更新频率大于特定值时才判断是视频播放</a:t>
          </a:r>
          <a:endParaRPr lang="zh-CN" altLang="en-US" sz="2400" kern="1200" dirty="0">
            <a:latin typeface="宋体" pitchFamily="2" charset="-122"/>
            <a:ea typeface="宋体" pitchFamily="2" charset="-122"/>
          </a:endParaRPr>
        </a:p>
      </dsp:txBody>
      <dsp:txXfrm>
        <a:off x="157701" y="3845147"/>
        <a:ext cx="4563260" cy="417856"/>
      </dsp:txXfrm>
    </dsp:sp>
    <dsp:sp modelId="{E168C19D-20A9-425E-BC26-B3B681D54E26}">
      <dsp:nvSpPr>
        <dsp:cNvPr id="0" name=""/>
        <dsp:cNvSpPr/>
      </dsp:nvSpPr>
      <dsp:spPr>
        <a:xfrm>
          <a:off x="5022258" y="791038"/>
          <a:ext cx="2901856" cy="3520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#define RED_STREAM_FRAMES_START_CONDITION 20</a:t>
          </a:r>
          <a:endParaRPr lang="zh-CN" altLang="en-US" sz="2800" kern="1200" dirty="0"/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#define RED_STREAM_GRADUAL_FRAMES_START_CONDITION 0.2</a:t>
          </a:r>
          <a:endParaRPr lang="zh-CN" altLang="en-US" sz="2800" kern="1200" dirty="0"/>
        </a:p>
      </dsp:txBody>
      <dsp:txXfrm>
        <a:off x="5022258" y="791038"/>
        <a:ext cx="2901856" cy="3520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8BCC6-F74E-495E-A08C-F039EB3F6013}">
      <dsp:nvSpPr>
        <dsp:cNvPr id="0" name=""/>
        <dsp:cNvSpPr/>
      </dsp:nvSpPr>
      <dsp:spPr>
        <a:xfrm>
          <a:off x="7805402" y="791038"/>
          <a:ext cx="190202" cy="3520242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56C56-9E21-4FA0-B458-745D0A452635}">
      <dsp:nvSpPr>
        <dsp:cNvPr id="0" name=""/>
        <dsp:cNvSpPr/>
      </dsp:nvSpPr>
      <dsp:spPr>
        <a:xfrm>
          <a:off x="194108" y="791038"/>
          <a:ext cx="4946861" cy="3520242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82744-8016-4AED-A660-AFCA67334E78}">
      <dsp:nvSpPr>
        <dsp:cNvPr id="0" name=""/>
        <dsp:cNvSpPr/>
      </dsp:nvSpPr>
      <dsp:spPr>
        <a:xfrm>
          <a:off x="3906" y="369239"/>
          <a:ext cx="4756659" cy="3329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40E3F-8960-4A06-AED1-283C85543E85}">
      <dsp:nvSpPr>
        <dsp:cNvPr id="0" name=""/>
        <dsp:cNvSpPr/>
      </dsp:nvSpPr>
      <dsp:spPr>
        <a:xfrm>
          <a:off x="157701" y="3845147"/>
          <a:ext cx="4563260" cy="4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91440" rIns="2438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宋体" pitchFamily="2" charset="-122"/>
              <a:ea typeface="宋体" pitchFamily="2" charset="-122"/>
            </a:rPr>
            <a:t>监听视频播放器</a:t>
          </a:r>
          <a:endParaRPr lang="zh-CN" altLang="en-US" sz="2400" kern="1200" dirty="0">
            <a:latin typeface="宋体" pitchFamily="2" charset="-122"/>
            <a:ea typeface="宋体" pitchFamily="2" charset="-122"/>
          </a:endParaRPr>
        </a:p>
      </dsp:txBody>
      <dsp:txXfrm>
        <a:off x="157701" y="3845147"/>
        <a:ext cx="4563260" cy="417856"/>
      </dsp:txXfrm>
    </dsp:sp>
    <dsp:sp modelId="{E168C19D-20A9-425E-BC26-B3B681D54E26}">
      <dsp:nvSpPr>
        <dsp:cNvPr id="0" name=""/>
        <dsp:cNvSpPr/>
      </dsp:nvSpPr>
      <dsp:spPr>
        <a:xfrm>
          <a:off x="5022258" y="791038"/>
          <a:ext cx="2901856" cy="3520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WinAgent</a:t>
          </a:r>
          <a:r>
            <a:rPr lang="zh-CN" altLang="en-US" sz="2800" kern="1200" dirty="0" smtClean="0"/>
            <a:t>后台进程监听虚拟机内运行的播放器</a:t>
          </a:r>
          <a:endParaRPr lang="zh-CN" altLang="en-US" sz="2800" kern="1200" dirty="0"/>
        </a:p>
      </dsp:txBody>
      <dsp:txXfrm>
        <a:off x="5022258" y="791038"/>
        <a:ext cx="2901856" cy="35202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8FB49-A41E-40C9-B72A-3E38FF4B9C03}">
      <dsp:nvSpPr>
        <dsp:cNvPr id="0" name=""/>
        <dsp:cNvSpPr/>
      </dsp:nvSpPr>
      <dsp:spPr>
        <a:xfrm>
          <a:off x="0" y="498987"/>
          <a:ext cx="686442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3C392-5A56-4B4C-A7FE-A8CDC7862764}">
      <dsp:nvSpPr>
        <dsp:cNvPr id="0" name=""/>
        <dsp:cNvSpPr/>
      </dsp:nvSpPr>
      <dsp:spPr>
        <a:xfrm>
          <a:off x="343221" y="11907"/>
          <a:ext cx="4805096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621" tIns="0" rIns="181621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300" kern="1200" dirty="0" smtClean="0"/>
            <a:t>视频压缩算法的改进</a:t>
          </a:r>
          <a:endParaRPr lang="zh-CN" altLang="en-US" sz="3300" kern="1200" dirty="0"/>
        </a:p>
      </dsp:txBody>
      <dsp:txXfrm>
        <a:off x="390776" y="59462"/>
        <a:ext cx="4709986" cy="879050"/>
      </dsp:txXfrm>
    </dsp:sp>
    <dsp:sp modelId="{1DB4CE80-56C6-4B64-8291-75BF7824C3E1}">
      <dsp:nvSpPr>
        <dsp:cNvPr id="0" name=""/>
        <dsp:cNvSpPr/>
      </dsp:nvSpPr>
      <dsp:spPr>
        <a:xfrm>
          <a:off x="0" y="1995868"/>
          <a:ext cx="686442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6557A-C4E2-4853-BB9F-55D1A3482D57}">
      <dsp:nvSpPr>
        <dsp:cNvPr id="0" name=""/>
        <dsp:cNvSpPr/>
      </dsp:nvSpPr>
      <dsp:spPr>
        <a:xfrm>
          <a:off x="343221" y="1508787"/>
          <a:ext cx="4805096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621" tIns="0" rIns="181621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300" kern="1200" dirty="0" smtClean="0"/>
            <a:t>视频播放区域检测</a:t>
          </a:r>
          <a:endParaRPr lang="zh-CN" altLang="en-US" sz="3300" kern="1200" dirty="0"/>
        </a:p>
      </dsp:txBody>
      <dsp:txXfrm>
        <a:off x="390776" y="1556342"/>
        <a:ext cx="4709986" cy="879050"/>
      </dsp:txXfrm>
    </dsp:sp>
    <dsp:sp modelId="{BC7E568E-20B0-4C00-A1B0-270C75880CA0}">
      <dsp:nvSpPr>
        <dsp:cNvPr id="0" name=""/>
        <dsp:cNvSpPr/>
      </dsp:nvSpPr>
      <dsp:spPr>
        <a:xfrm>
          <a:off x="0" y="3492748"/>
          <a:ext cx="686442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7513A-9949-4BD0-A2A2-482413008FB8}">
      <dsp:nvSpPr>
        <dsp:cNvPr id="0" name=""/>
        <dsp:cNvSpPr/>
      </dsp:nvSpPr>
      <dsp:spPr>
        <a:xfrm>
          <a:off x="343221" y="3005668"/>
          <a:ext cx="4805096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621" tIns="0" rIns="181621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300" kern="1200" dirty="0" smtClean="0"/>
            <a:t>流媒体传输及播放</a:t>
          </a:r>
          <a:endParaRPr lang="zh-CN" altLang="en-US" sz="3300" kern="1200" dirty="0"/>
        </a:p>
      </dsp:txBody>
      <dsp:txXfrm>
        <a:off x="390776" y="3053223"/>
        <a:ext cx="4709986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8866754-65FC-4BCE-9380-FE84CC2BA5C7}" type="datetimeFigureOut">
              <a:rPr lang="zh-CN" altLang="en-US"/>
              <a:pPr>
                <a:defRPr/>
              </a:pPr>
              <a:t>2013/8/29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1E0DD76-E7F3-41C6-9CAF-5F7D2B2645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22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z="1200" dirty="0" smtClean="0"/>
              <a:t>从协议本身的软件实现上进行调优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SPICE</a:t>
            </a:r>
            <a:r>
              <a:rPr lang="zh-CN" altLang="zh-CN" dirty="0" smtClean="0"/>
              <a:t>提供了</a:t>
            </a:r>
            <a:r>
              <a:rPr lang="en-US" altLang="zh-CN" dirty="0" smtClean="0"/>
              <a:t>3</a:t>
            </a:r>
            <a:r>
              <a:rPr lang="zh-CN" altLang="zh-CN" dirty="0" smtClean="0"/>
              <a:t>种无损图像压缩算法，分别是</a:t>
            </a:r>
            <a:r>
              <a:rPr lang="en-US" altLang="zh-CN" dirty="0" err="1" smtClean="0"/>
              <a:t>Quic</a:t>
            </a:r>
            <a:r>
              <a:rPr lang="zh-CN" altLang="zh-CN" dirty="0" smtClean="0"/>
              <a:t>、</a:t>
            </a:r>
            <a:r>
              <a:rPr lang="en-US" altLang="zh-CN" dirty="0" smtClean="0"/>
              <a:t>LZ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Glz</a:t>
            </a:r>
            <a:r>
              <a:rPr lang="zh-CN" altLang="zh-CN" dirty="0" smtClean="0"/>
              <a:t>压缩算法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E0DD76-E7F3-41C6-9CAF-5F7D2B26457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4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E0DD76-E7F3-41C6-9CAF-5F7D2B26457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4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E0DD76-E7F3-41C6-9CAF-5F7D2B26457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4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E0DD76-E7F3-41C6-9CAF-5F7D2B26457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4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E0DD76-E7F3-41C6-9CAF-5F7D2B26457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4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E0DD76-E7F3-41C6-9CAF-5F7D2B26457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4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RTSP</a:t>
            </a:r>
            <a:r>
              <a:rPr lang="zh-CN" altLang="en-US" dirty="0" smtClean="0"/>
              <a:t>协议以客户服务器方式工作，它是一个多媒体播放控制协议，用来使用户在播放从因特网下载的实时数据时能够进行控制，如：暂停</a:t>
            </a:r>
            <a:r>
              <a:rPr lang="en-US" altLang="zh-CN" dirty="0" smtClean="0"/>
              <a:t>/</a:t>
            </a:r>
            <a:r>
              <a:rPr lang="zh-CN" altLang="en-US" dirty="0" smtClean="0"/>
              <a:t>继续、后退、前进等。因此 </a:t>
            </a:r>
            <a:r>
              <a:rPr lang="en-US" altLang="zh-CN" dirty="0" smtClean="0"/>
              <a:t>RTSP </a:t>
            </a:r>
            <a:r>
              <a:rPr lang="zh-CN" altLang="en-US" dirty="0" smtClean="0"/>
              <a:t>又称为“因特网录像机遥控协议”。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Real-time Transport Protocol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IETF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开发的实时传输协议，可以在面向连接或无连接的下层协议上工作，通常和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协议一起使用。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的工作机理与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RSVP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不同，主要实现一种端到端的多媒体流同步控制机制，既不需要事先建立连接，也不需要中间节点的参与，为其保留资源。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定义了两种报文：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RTCP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报文用于传送媒体数据（如音频和视频）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RTCP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报文用于传送控制信息，以实现协议控制功能。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E0DD76-E7F3-41C6-9CAF-5F7D2B26457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4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7BEE5-6FED-4FE5-BC90-EA63F5ED252B}" type="datetimeFigureOut">
              <a:rPr lang="zh-CN" altLang="en-US"/>
              <a:pPr>
                <a:defRPr/>
              </a:pPr>
              <a:t>2013/8/29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CC07E-4793-483B-9A62-6AB3F80AED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9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AAAEA-A548-47FC-BE40-D784C29E0006}" type="datetimeFigureOut">
              <a:rPr lang="zh-CN" altLang="en-US"/>
              <a:pPr>
                <a:defRPr/>
              </a:pPr>
              <a:t>2013/8/29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AC2B4-BF1F-486D-8D0E-C87A25D54D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20612-7663-4835-893D-A1AA9EF62F4F}" type="datetimeFigureOut">
              <a:rPr lang="zh-CN" altLang="en-US"/>
              <a:pPr>
                <a:defRPr/>
              </a:pPr>
              <a:t>2013/8/29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F76FD-869E-4870-906F-3CB46A824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61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7824B-C0F0-4A88-AADE-43A9B6458281}" type="datetimeFigureOut">
              <a:rPr lang="zh-CN" altLang="en-US"/>
              <a:pPr>
                <a:defRPr/>
              </a:pPr>
              <a:t>2013/8/29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2EA78-1910-4220-B931-9CFE3C6937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99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7D67D-40E9-4263-8ACF-7C4C0CECC07F}" type="datetimeFigureOut">
              <a:rPr lang="zh-CN" altLang="en-US"/>
              <a:pPr>
                <a:defRPr/>
              </a:pPr>
              <a:t>2013/8/29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F4BF5-C28D-4581-9F1E-5D515FAA0C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0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C1B53-5BE4-490A-9754-99356BE0565D}" type="datetimeFigureOut">
              <a:rPr lang="zh-CN" altLang="en-US"/>
              <a:pPr>
                <a:defRPr/>
              </a:pPr>
              <a:t>2013/8/29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D23DE-8C42-4017-A879-5430B7D91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B0D33-60CC-4315-98C2-1F121FB65982}" type="datetimeFigureOut">
              <a:rPr lang="zh-CN" altLang="en-US"/>
              <a:pPr>
                <a:defRPr/>
              </a:pPr>
              <a:t>2013/8/29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D2699-637D-4762-8241-776ED72194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1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5E390-2522-4D28-ADF2-10FB05AB6E96}" type="datetimeFigureOut">
              <a:rPr lang="zh-CN" altLang="en-US"/>
              <a:pPr>
                <a:defRPr/>
              </a:pPr>
              <a:t>2013/8/29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1F1F1-D09B-4ADF-9670-235ECF77A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06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17673-5D10-41A3-8918-1C488DA12979}" type="datetimeFigureOut">
              <a:rPr lang="zh-CN" altLang="en-US"/>
              <a:pPr>
                <a:defRPr/>
              </a:pPr>
              <a:t>2013/8/29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6FFE8-D2C5-4379-8F9F-665BAAD19E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704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3F6B8-95AC-4530-9868-A182AE12F1FD}" type="datetimeFigureOut">
              <a:rPr lang="zh-CN" altLang="en-US"/>
              <a:pPr>
                <a:defRPr/>
              </a:pPr>
              <a:t>2013/8/29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450F5-BB5E-4DEC-B244-E3C1B4D19B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9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C34D0-6DB6-4640-BBA5-A507255DE7D3}" type="datetimeFigureOut">
              <a:rPr lang="zh-CN" altLang="en-US"/>
              <a:pPr>
                <a:defRPr/>
              </a:pPr>
              <a:t>2013/8/29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47A0C-EDFF-4E8A-9596-40592D300A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81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7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717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0B14784-11AB-4422-B181-8F58D0B27160}" type="datetimeFigureOut">
              <a:rPr lang="zh-CN" altLang="en-US"/>
              <a:pPr>
                <a:defRPr/>
              </a:pPr>
              <a:t>2013/8/29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b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D66A45-FF2B-46FD-AD2C-CD4679790A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69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538288"/>
          </a:xfrm>
        </p:spPr>
        <p:txBody>
          <a:bodyPr/>
          <a:lstStyle/>
          <a:p>
            <a:r>
              <a:rPr lang="zh-CN" altLang="en-US" sz="4000" dirty="0" smtClean="0"/>
              <a:t>云计算环境下桌面虚拟化协议</a:t>
            </a:r>
            <a:r>
              <a:rPr lang="en-US" altLang="zh-CN" sz="4000" dirty="0" smtClean="0"/>
              <a:t>SPICE</a:t>
            </a:r>
            <a:r>
              <a:rPr lang="zh-CN" altLang="en-US" sz="4000" dirty="0" smtClean="0"/>
              <a:t>的优化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7500" y="4033838"/>
            <a:ext cx="5429250" cy="17526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研  究  生</a:t>
            </a: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：徐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浩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学</a:t>
            </a: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号 </a:t>
            </a: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dirty="0" smtClean="0">
                <a:solidFill>
                  <a:schemeClr val="tx1"/>
                </a:solidFill>
              </a:rPr>
              <a:t>SY1106516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导      师</a:t>
            </a: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：兰 雨 晴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642938" y="142875"/>
            <a:ext cx="500062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2071688" y="142875"/>
            <a:ext cx="314325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已经完成的工作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6143625" y="142875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7715250" y="142875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73686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214942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142976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8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28688"/>
            <a:ext cx="8274050" cy="460375"/>
          </a:xfrm>
        </p:spPr>
        <p:txBody>
          <a:bodyPr/>
          <a:lstStyle/>
          <a:p>
            <a:pPr eaLnBrk="0" hangingPunct="0"/>
            <a:r>
              <a:rPr lang="en-US" altLang="zh-CN" sz="3600" dirty="0" smtClean="0">
                <a:ea typeface="宋体" charset="-122"/>
              </a:rPr>
              <a:t>SPICE</a:t>
            </a:r>
            <a:r>
              <a:rPr lang="zh-CN" altLang="en-US" sz="3600" dirty="0" smtClean="0">
                <a:ea typeface="宋体" charset="-122"/>
              </a:rPr>
              <a:t>核心技术研究</a:t>
            </a:r>
          </a:p>
        </p:txBody>
      </p:sp>
      <p:pic>
        <p:nvPicPr>
          <p:cNvPr id="286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284042"/>
              </p:ext>
            </p:extLst>
          </p:nvPr>
        </p:nvGraphicFramePr>
        <p:xfrm>
          <a:off x="683568" y="1700808"/>
          <a:ext cx="7929351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2" name="Visio" r:id="rId4" imgW="5441179" imgH="2772867" progId="Visio.Drawing.11">
                  <p:embed/>
                </p:oleObj>
              </mc:Choice>
              <mc:Fallback>
                <p:oleObj name="Visio" r:id="rId4" imgW="5441179" imgH="2772867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700808"/>
                        <a:ext cx="7929351" cy="4032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642938" y="142875"/>
            <a:ext cx="500062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2071688" y="142875"/>
            <a:ext cx="314325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已经完成的工作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6143625" y="142875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7715250" y="142875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73686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214942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142976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8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28688"/>
            <a:ext cx="8274050" cy="460375"/>
          </a:xfrm>
        </p:spPr>
        <p:txBody>
          <a:bodyPr/>
          <a:lstStyle/>
          <a:p>
            <a:pPr eaLnBrk="0" hangingPunct="0"/>
            <a:r>
              <a:rPr lang="en-US" altLang="zh-CN" sz="3600" dirty="0" smtClean="0">
                <a:ea typeface="宋体" charset="-122"/>
              </a:rPr>
              <a:t>SPICE</a:t>
            </a:r>
            <a:r>
              <a:rPr lang="zh-CN" altLang="en-US" sz="3600" dirty="0" smtClean="0">
                <a:ea typeface="宋体" charset="-122"/>
              </a:rPr>
              <a:t>核心技术研究</a:t>
            </a:r>
          </a:p>
        </p:txBody>
      </p:sp>
      <p:pic>
        <p:nvPicPr>
          <p:cNvPr id="286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46099"/>
              </p:ext>
            </p:extLst>
          </p:nvPr>
        </p:nvGraphicFramePr>
        <p:xfrm>
          <a:off x="674479" y="1772816"/>
          <a:ext cx="7929969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0" name="Visio" r:id="rId5" imgW="4613269" imgH="2374630" progId="Visio.Drawing.11">
                  <p:embed/>
                </p:oleObj>
              </mc:Choice>
              <mc:Fallback>
                <p:oleObj name="Visio" r:id="rId5" imgW="4613269" imgH="237463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79" y="1772816"/>
                        <a:ext cx="7929969" cy="41044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5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642938" y="142875"/>
            <a:ext cx="500062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2071688" y="142875"/>
            <a:ext cx="314325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已经完成的工作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6143625" y="142875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7715250" y="142875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73686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214942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142976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8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28688"/>
            <a:ext cx="8274050" cy="460375"/>
          </a:xfrm>
        </p:spPr>
        <p:txBody>
          <a:bodyPr/>
          <a:lstStyle/>
          <a:p>
            <a:pPr eaLnBrk="0" hangingPunct="0"/>
            <a:r>
              <a:rPr lang="zh-CN" altLang="en-US" sz="3600" dirty="0" smtClean="0">
                <a:ea typeface="宋体" charset="-122"/>
              </a:rPr>
              <a:t>视频压缩算法优化</a:t>
            </a:r>
          </a:p>
        </p:txBody>
      </p:sp>
      <p:pic>
        <p:nvPicPr>
          <p:cNvPr id="286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056186"/>
              </p:ext>
            </p:extLst>
          </p:nvPr>
        </p:nvGraphicFramePr>
        <p:xfrm>
          <a:off x="467544" y="1916832"/>
          <a:ext cx="8219990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2" name="Visio" r:id="rId5" imgW="4642670" imgH="2158730" progId="Visio.Drawing.11">
                  <p:embed/>
                </p:oleObj>
              </mc:Choice>
              <mc:Fallback>
                <p:oleObj name="Visio" r:id="rId5" imgW="4642670" imgH="215873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16832"/>
                        <a:ext cx="8219990" cy="3816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77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642938" y="142875"/>
            <a:ext cx="500062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2071688" y="142875"/>
            <a:ext cx="314325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已经完成的工作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6143625" y="142875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7715250" y="142875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73686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214942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142976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8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28688"/>
            <a:ext cx="8274050" cy="460375"/>
          </a:xfrm>
        </p:spPr>
        <p:txBody>
          <a:bodyPr/>
          <a:lstStyle/>
          <a:p>
            <a:pPr eaLnBrk="0" hangingPunct="0"/>
            <a:r>
              <a:rPr lang="zh-CN" altLang="en-US" sz="3600" dirty="0" smtClean="0">
                <a:ea typeface="宋体" charset="-122"/>
              </a:rPr>
              <a:t>视频压缩算法优化</a:t>
            </a:r>
          </a:p>
        </p:txBody>
      </p:sp>
      <p:pic>
        <p:nvPicPr>
          <p:cNvPr id="286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644631"/>
              </p:ext>
            </p:extLst>
          </p:nvPr>
        </p:nvGraphicFramePr>
        <p:xfrm>
          <a:off x="467544" y="2564904"/>
          <a:ext cx="8436306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9" name="Visio" r:id="rId5" imgW="8854717" imgH="3160573" progId="Visio.Drawing.11">
                  <p:embed/>
                </p:oleObj>
              </mc:Choice>
              <mc:Fallback>
                <p:oleObj name="Visio" r:id="rId5" imgW="8854717" imgH="316057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564904"/>
                        <a:ext cx="8436306" cy="3024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59416" y="1548081"/>
            <a:ext cx="3809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JPEG2000</a:t>
            </a:r>
            <a:r>
              <a:rPr lang="zh-CN" altLang="en-US" sz="3200" dirty="0" smtClean="0"/>
              <a:t>压缩算法</a:t>
            </a:r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1403648" y="4221088"/>
            <a:ext cx="1160296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642938" y="142875"/>
            <a:ext cx="500062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2071688" y="142875"/>
            <a:ext cx="314325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已经完成的工作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6143625" y="142875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7715250" y="142875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73686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214942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142976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8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28688"/>
            <a:ext cx="8274050" cy="460375"/>
          </a:xfrm>
        </p:spPr>
        <p:txBody>
          <a:bodyPr/>
          <a:lstStyle/>
          <a:p>
            <a:pPr eaLnBrk="0" hangingPunct="0"/>
            <a:r>
              <a:rPr lang="zh-CN" altLang="en-US" sz="3600" dirty="0" smtClean="0">
                <a:ea typeface="宋体" charset="-122"/>
              </a:rPr>
              <a:t>流媒体视频传输</a:t>
            </a:r>
          </a:p>
        </p:txBody>
      </p:sp>
      <p:pic>
        <p:nvPicPr>
          <p:cNvPr id="286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424695"/>
              </p:ext>
            </p:extLst>
          </p:nvPr>
        </p:nvGraphicFramePr>
        <p:xfrm>
          <a:off x="827584" y="2133600"/>
          <a:ext cx="7648575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4" name="Visio" r:id="rId5" imgW="4004640" imgH="1114695" progId="Visio.Drawing.11">
                  <p:embed/>
                </p:oleObj>
              </mc:Choice>
              <mc:Fallback>
                <p:oleObj name="Visio" r:id="rId5" imgW="4004640" imgH="111469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133600"/>
                        <a:ext cx="7648575" cy="2300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643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642938" y="142875"/>
            <a:ext cx="500062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2071688" y="142875"/>
            <a:ext cx="314325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已经完成的工作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6143625" y="142875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7715250" y="142875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73686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214942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142976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8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28688"/>
            <a:ext cx="8274050" cy="460375"/>
          </a:xfrm>
        </p:spPr>
        <p:txBody>
          <a:bodyPr/>
          <a:lstStyle/>
          <a:p>
            <a:pPr eaLnBrk="0" hangingPunct="0"/>
            <a:r>
              <a:rPr lang="zh-CN" altLang="en-US" sz="3600" dirty="0" smtClean="0">
                <a:ea typeface="宋体" charset="-122"/>
              </a:rPr>
              <a:t>视频区域检测</a:t>
            </a:r>
          </a:p>
        </p:txBody>
      </p:sp>
      <p:pic>
        <p:nvPicPr>
          <p:cNvPr id="286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1532976682"/>
              </p:ext>
            </p:extLst>
          </p:nvPr>
        </p:nvGraphicFramePr>
        <p:xfrm>
          <a:off x="611560" y="1484784"/>
          <a:ext cx="7999511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205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642938" y="142875"/>
            <a:ext cx="500062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2071688" y="142875"/>
            <a:ext cx="314325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已经完成的工作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6143625" y="142875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7715250" y="142875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73686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214942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142976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8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28688"/>
            <a:ext cx="8274050" cy="460375"/>
          </a:xfrm>
        </p:spPr>
        <p:txBody>
          <a:bodyPr/>
          <a:lstStyle/>
          <a:p>
            <a:pPr eaLnBrk="0" hangingPunct="0"/>
            <a:r>
              <a:rPr lang="zh-CN" altLang="en-US" sz="3600" dirty="0" smtClean="0">
                <a:ea typeface="宋体" charset="-122"/>
              </a:rPr>
              <a:t>视频区域检测</a:t>
            </a:r>
          </a:p>
        </p:txBody>
      </p:sp>
      <p:pic>
        <p:nvPicPr>
          <p:cNvPr id="286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3512028926"/>
              </p:ext>
            </p:extLst>
          </p:nvPr>
        </p:nvGraphicFramePr>
        <p:xfrm>
          <a:off x="611560" y="1484784"/>
          <a:ext cx="7999511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669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642938" y="142875"/>
            <a:ext cx="500062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2071688" y="142875"/>
            <a:ext cx="314325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已经完成的工作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6143625" y="142875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7715250" y="142875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73686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214942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142976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8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28688"/>
            <a:ext cx="8274050" cy="460375"/>
          </a:xfrm>
        </p:spPr>
        <p:txBody>
          <a:bodyPr/>
          <a:lstStyle/>
          <a:p>
            <a:pPr eaLnBrk="0" hangingPunct="0"/>
            <a:r>
              <a:rPr lang="en-US" altLang="zh-CN" sz="3600" dirty="0" smtClean="0">
                <a:ea typeface="宋体" charset="-122"/>
              </a:rPr>
              <a:t>RTSP</a:t>
            </a:r>
            <a:r>
              <a:rPr lang="zh-CN" altLang="en-US" sz="3600" dirty="0" smtClean="0">
                <a:ea typeface="宋体" charset="-122"/>
              </a:rPr>
              <a:t>协议</a:t>
            </a:r>
          </a:p>
        </p:txBody>
      </p:sp>
      <p:pic>
        <p:nvPicPr>
          <p:cNvPr id="286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2938" y="1916832"/>
            <a:ext cx="36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应用层协议，控制实时数据的传送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938" y="2555612"/>
            <a:ext cx="522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自行选择使用</a:t>
            </a:r>
            <a:r>
              <a:rPr lang="en-US" altLang="zh-CN" dirty="0"/>
              <a:t>TCP</a:t>
            </a:r>
            <a:r>
              <a:rPr lang="zh-CN" altLang="en-US" dirty="0"/>
              <a:t>或</a:t>
            </a:r>
            <a:r>
              <a:rPr lang="en-US" altLang="zh-CN" dirty="0"/>
              <a:t>UDP</a:t>
            </a:r>
            <a:r>
              <a:rPr lang="zh-CN" altLang="en-US" dirty="0"/>
              <a:t>来传送串流内容</a:t>
            </a:r>
          </a:p>
        </p:txBody>
      </p:sp>
      <p:pic>
        <p:nvPicPr>
          <p:cNvPr id="72706" name="Picture 2" descr="http://www.blogjava.net/images/blogjava_net/alanliu/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180" y="3212976"/>
            <a:ext cx="6180180" cy="300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8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642938" y="142875"/>
            <a:ext cx="500062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  <a:ea typeface="宋体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  <a:ea typeface="宋体" charset="-122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2071688" y="142875"/>
            <a:ext cx="500062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  <a:ea typeface="宋体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  <a:ea typeface="宋体" charset="-122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3571875" y="142875"/>
            <a:ext cx="314325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  <a:ea typeface="宋体" charset="-122"/>
              </a:rPr>
              <a:t>3.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宋体" charset="-122"/>
              </a:rPr>
              <a:t>关键技术或难点</a:t>
            </a:r>
            <a:endParaRPr lang="zh-CN" altLang="en-US" sz="2400" dirty="0">
              <a:solidFill>
                <a:schemeClr val="bg1"/>
              </a:solidFill>
              <a:latin typeface="+mn-lt"/>
              <a:ea typeface="宋体" charset="-122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7715250" y="142875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  <a:ea typeface="宋体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  <a:ea typeface="宋体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73686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571736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142976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80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28688"/>
            <a:ext cx="8274050" cy="460375"/>
          </a:xfrm>
        </p:spPr>
        <p:txBody>
          <a:bodyPr/>
          <a:lstStyle/>
          <a:p>
            <a:pPr eaLnBrk="0" hangingPunct="0"/>
            <a:r>
              <a:rPr lang="zh-CN" altLang="en-US" sz="3200" smtClean="0">
                <a:ea typeface="宋体" pitchFamily="2" charset="-122"/>
              </a:rPr>
              <a:t>关键技术或难点</a:t>
            </a:r>
            <a:endParaRPr lang="zh-CN" altLang="en-US" sz="2800" smtClean="0">
              <a:ea typeface="宋体" pitchFamily="2" charset="-122"/>
            </a:endParaRPr>
          </a:p>
        </p:txBody>
      </p:sp>
      <p:pic>
        <p:nvPicPr>
          <p:cNvPr id="338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38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38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38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38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392525754"/>
              </p:ext>
            </p:extLst>
          </p:nvPr>
        </p:nvGraphicFramePr>
        <p:xfrm>
          <a:off x="1331640" y="1685032"/>
          <a:ext cx="6864424" cy="4336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1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642938" y="142875"/>
            <a:ext cx="500062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2071688" y="142875"/>
            <a:ext cx="500062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3571875" y="142875"/>
            <a:ext cx="500063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5000625" y="142875"/>
            <a:ext cx="3286125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下一阶段的计划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07193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571736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142976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83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28688"/>
            <a:ext cx="8274050" cy="460375"/>
          </a:xfrm>
        </p:spPr>
        <p:txBody>
          <a:bodyPr/>
          <a:lstStyle/>
          <a:p>
            <a:pPr eaLnBrk="0" hangingPunct="0"/>
            <a:r>
              <a:rPr lang="zh-CN" altLang="en-US" sz="3200" smtClean="0">
                <a:ea typeface="宋体" charset="-122"/>
              </a:rPr>
              <a:t>尚未完成的工作</a:t>
            </a:r>
            <a:endParaRPr lang="zh-CN" altLang="en-US" sz="2800" smtClean="0">
              <a:ea typeface="宋体" charset="-122"/>
            </a:endParaRPr>
          </a:p>
        </p:txBody>
      </p:sp>
      <p:pic>
        <p:nvPicPr>
          <p:cNvPr id="348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48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483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48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48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48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流媒体</a:t>
            </a:r>
            <a:r>
              <a:rPr lang="zh-CN" altLang="zh-CN" dirty="0" smtClean="0"/>
              <a:t>视频播放进度控制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播放器窗口拖动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测试</a:t>
            </a:r>
            <a:r>
              <a:rPr lang="zh-CN" altLang="zh-CN" dirty="0" smtClean="0"/>
              <a:t>环境搭建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gray">
          <a:xfrm>
            <a:off x="1828800" y="1952625"/>
            <a:ext cx="54102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开题时的工作计划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gray">
          <a:xfrm>
            <a:off x="1828800" y="2790825"/>
            <a:ext cx="541020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已经完成的工作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gray">
          <a:xfrm>
            <a:off x="1828800" y="3629025"/>
            <a:ext cx="54102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关键技术或难点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gray">
          <a:xfrm>
            <a:off x="1828800" y="4467225"/>
            <a:ext cx="54102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下一阶段的计划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8375"/>
            <a:ext cx="8274050" cy="460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ea typeface="宋体" charset="-122"/>
              </a:rPr>
              <a:t>报告内容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642938" y="142875"/>
            <a:ext cx="500062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2071688" y="142875"/>
            <a:ext cx="500062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3571875" y="142875"/>
            <a:ext cx="500063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5000625" y="142875"/>
            <a:ext cx="3286125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下一阶段的计划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07193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571736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142976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85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28688"/>
            <a:ext cx="8274050" cy="460375"/>
          </a:xfrm>
        </p:spPr>
        <p:txBody>
          <a:bodyPr/>
          <a:lstStyle/>
          <a:p>
            <a:pPr eaLnBrk="0" hangingPunct="0"/>
            <a:r>
              <a:rPr lang="zh-CN" altLang="en-US" sz="3200" smtClean="0">
                <a:ea typeface="宋体" charset="-122"/>
              </a:rPr>
              <a:t>存在的问题及解决的技术思路或措施</a:t>
            </a:r>
          </a:p>
        </p:txBody>
      </p:sp>
      <p:pic>
        <p:nvPicPr>
          <p:cNvPr id="358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58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585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58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58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58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存在的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光标显示</a:t>
            </a:r>
            <a:endParaRPr lang="en-US" altLang="zh-CN" dirty="0" smtClean="0"/>
          </a:p>
          <a:p>
            <a:pPr lvl="1"/>
            <a:r>
              <a:rPr lang="zh-CN" altLang="en-US" smtClean="0"/>
              <a:t>连续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解决问题的技术思路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642938" y="142875"/>
            <a:ext cx="500062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2071688" y="142875"/>
            <a:ext cx="500062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3571875" y="142875"/>
            <a:ext cx="500063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5000625" y="142875"/>
            <a:ext cx="3286125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下一阶段的计划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07193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571736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142976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87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28688"/>
            <a:ext cx="8274050" cy="460375"/>
          </a:xfrm>
        </p:spPr>
        <p:txBody>
          <a:bodyPr/>
          <a:lstStyle/>
          <a:p>
            <a:pPr eaLnBrk="0" hangingPunct="0"/>
            <a:r>
              <a:rPr lang="zh-CN" altLang="en-US" sz="2800" smtClean="0">
                <a:ea typeface="宋体" charset="-122"/>
              </a:rPr>
              <a:t>下一阶段计划</a:t>
            </a:r>
          </a:p>
        </p:txBody>
      </p:sp>
      <p:pic>
        <p:nvPicPr>
          <p:cNvPr id="368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68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68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68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68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14532"/>
              </p:ext>
            </p:extLst>
          </p:nvPr>
        </p:nvGraphicFramePr>
        <p:xfrm>
          <a:off x="539552" y="1916832"/>
          <a:ext cx="8064896" cy="38164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526"/>
                <a:gridCol w="5616370"/>
              </a:tblGrid>
              <a:tr h="155935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2013</a:t>
                      </a:r>
                      <a:r>
                        <a:rPr lang="zh-CN" sz="2400" kern="100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r>
                        <a:rPr lang="en-US" sz="240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sz="240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月——</a:t>
                      </a:r>
                      <a:r>
                        <a:rPr lang="en-US" sz="2400" kern="100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2013</a:t>
                      </a:r>
                      <a:r>
                        <a:rPr lang="zh-CN" sz="2400" kern="100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r>
                        <a:rPr lang="en-US" sz="240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r>
                        <a:rPr lang="zh-CN" sz="240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zh-CN" sz="2400" kern="100" dirty="0" smtClean="0">
                          <a:solidFill>
                            <a:schemeClr val="dk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解决</a:t>
                      </a:r>
                      <a:r>
                        <a:rPr kumimoji="0" lang="zh-CN" sz="2400" kern="100" dirty="0">
                          <a:solidFill>
                            <a:schemeClr val="dk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存在的</a:t>
                      </a:r>
                      <a:r>
                        <a:rPr kumimoji="0" lang="zh-CN" sz="2400" kern="100" dirty="0" smtClean="0">
                          <a:solidFill>
                            <a:schemeClr val="dk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问题</a:t>
                      </a:r>
                      <a:endParaRPr kumimoji="0" lang="en-US" altLang="zh-CN" sz="2400" kern="100" dirty="0" smtClean="0">
                        <a:solidFill>
                          <a:schemeClr val="dk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  <a:p>
                      <a:pPr marL="0" indent="266700" algn="just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kumimoji="0" lang="zh-CN" sz="2400" kern="100" dirty="0">
                        <a:solidFill>
                          <a:schemeClr val="dk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  <a:p>
                      <a:pPr marL="0" indent="0" algn="just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zh-CN" sz="2400" kern="100" dirty="0" smtClean="0">
                          <a:solidFill>
                            <a:schemeClr val="dk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完成</a:t>
                      </a:r>
                      <a:r>
                        <a:rPr kumimoji="0" lang="en-US" sz="2400" kern="100" dirty="0" err="1">
                          <a:solidFill>
                            <a:schemeClr val="dk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SPICEx</a:t>
                      </a:r>
                      <a:r>
                        <a:rPr kumimoji="0" lang="zh-CN" sz="2400" kern="100" dirty="0">
                          <a:solidFill>
                            <a:schemeClr val="dk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协议优化验证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79437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2013</a:t>
                      </a:r>
                      <a:r>
                        <a:rPr lang="zh-CN" sz="2400" kern="100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r>
                        <a:rPr lang="en-US" sz="240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lang="zh-CN" sz="240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对</a:t>
                      </a:r>
                      <a:r>
                        <a:rPr lang="en-US" sz="2400" b="1" kern="100" dirty="0" err="1">
                          <a:effectLst/>
                          <a:latin typeface="宋体" pitchFamily="2" charset="-122"/>
                          <a:ea typeface="宋体" pitchFamily="2" charset="-122"/>
                        </a:rPr>
                        <a:t>SPICEx</a:t>
                      </a:r>
                      <a:r>
                        <a:rPr lang="zh-CN" sz="2400" b="1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进行测试，给出测试报告，并修补</a:t>
                      </a:r>
                      <a:r>
                        <a:rPr lang="en-US" sz="2400" b="1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Bug</a:t>
                      </a:r>
                      <a:endParaRPr lang="zh-CN" sz="2400" b="1" kern="1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</a:tr>
              <a:tr h="73134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2013</a:t>
                      </a:r>
                      <a:r>
                        <a:rPr lang="zh-CN" sz="2400" kern="100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r>
                        <a:rPr lang="en-US" sz="240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lang="zh-CN" sz="240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撰写大论文</a:t>
                      </a:r>
                    </a:p>
                  </a:txBody>
                  <a:tcPr marL="68580" marR="68580" marT="0" marB="0"/>
                </a:tc>
              </a:tr>
              <a:tr h="73134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2013</a:t>
                      </a:r>
                      <a:r>
                        <a:rPr lang="zh-CN" sz="2400" kern="100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r>
                        <a:rPr lang="en-US" sz="240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lang="zh-CN" sz="240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修改大论文，准备毕业答辩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99592" y="2449504"/>
            <a:ext cx="784887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8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谢谢各位老师！</a:t>
            </a:r>
            <a:endParaRPr lang="zh-CN" altLang="en-US" sz="8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642938" y="142875"/>
            <a:ext cx="3100387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开题时的工作计划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4643438" y="142875"/>
            <a:ext cx="57150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6143625" y="142875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7715250" y="142875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73686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214942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71474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28688"/>
            <a:ext cx="8274050" cy="460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ea typeface="宋体" charset="-122"/>
              </a:rPr>
              <a:t>选题背景</a:t>
            </a:r>
            <a:endParaRPr lang="zh-CN" altLang="en-US" dirty="0">
              <a:ea typeface="宋体" charset="-122"/>
            </a:endParaRPr>
          </a:p>
        </p:txBody>
      </p:sp>
      <p:pic>
        <p:nvPicPr>
          <p:cNvPr id="215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714375" y="2928938"/>
            <a:ext cx="771525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solidFill>
                  <a:schemeClr val="accent4"/>
                </a:solidFill>
                <a:latin typeface="华文行楷" pitchFamily="2" charset="-122"/>
                <a:ea typeface="华文行楷" pitchFamily="2" charset="-122"/>
              </a:rPr>
              <a:t>本课题</a:t>
            </a:r>
            <a:r>
              <a:rPr lang="zh-CN" altLang="en-US" sz="4400" dirty="0" smtClean="0">
                <a:solidFill>
                  <a:schemeClr val="accent4"/>
                </a:solidFill>
                <a:latin typeface="华文行楷" pitchFamily="2" charset="-122"/>
                <a:ea typeface="华文行楷" pitchFamily="2" charset="-122"/>
              </a:rPr>
              <a:t>来源于中标软件虚拟桌面课题</a:t>
            </a:r>
            <a:endParaRPr lang="zh-CN" altLang="en-US" sz="4400" dirty="0">
              <a:solidFill>
                <a:schemeClr val="accent4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矩形 33"/>
          <p:cNvSpPr>
            <a:spLocks noChangeArrowheads="1"/>
          </p:cNvSpPr>
          <p:nvPr/>
        </p:nvSpPr>
        <p:spPr bwMode="auto">
          <a:xfrm>
            <a:off x="-314325" y="3262313"/>
            <a:ext cx="7848600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642938" y="142875"/>
            <a:ext cx="3100387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开题时的工作计划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gray">
          <a:xfrm>
            <a:off x="4643438" y="142875"/>
            <a:ext cx="57150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AutoShape 8"/>
          <p:cNvSpPr>
            <a:spLocks noChangeArrowheads="1"/>
          </p:cNvSpPr>
          <p:nvPr/>
        </p:nvSpPr>
        <p:spPr bwMode="gray">
          <a:xfrm>
            <a:off x="6143625" y="142875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8" name="AutoShape 9"/>
          <p:cNvSpPr>
            <a:spLocks noChangeArrowheads="1"/>
          </p:cNvSpPr>
          <p:nvPr/>
        </p:nvSpPr>
        <p:spPr bwMode="gray">
          <a:xfrm>
            <a:off x="7715250" y="142875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右箭头 38"/>
          <p:cNvSpPr/>
          <p:nvPr/>
        </p:nvSpPr>
        <p:spPr>
          <a:xfrm>
            <a:off x="673686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>
            <a:off x="5214942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371474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28688"/>
            <a:ext cx="8274050" cy="460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ea typeface="宋体" charset="-122"/>
              </a:rPr>
              <a:t>选题意义</a:t>
            </a:r>
            <a:endParaRPr lang="zh-CN" altLang="en-US" sz="3100" dirty="0">
              <a:ea typeface="宋体" charset="-122"/>
            </a:endParaRP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 typeface="Wingdings 2" pitchFamily="18" charset="2"/>
              <a:buChar char="ß"/>
            </a:pPr>
            <a:r>
              <a:rPr lang="zh-CN" altLang="en-US" sz="3200" dirty="0" smtClean="0"/>
              <a:t>优化现有的开源虚拟桌面交付协议，从协议本身的软件实现上进行调优，为用户提供良好的</a:t>
            </a:r>
            <a:r>
              <a:rPr lang="zh-CN" altLang="en-US" sz="3200" b="1" dirty="0" smtClean="0"/>
              <a:t>视频播放体验</a:t>
            </a:r>
            <a:r>
              <a:rPr lang="zh-CN" altLang="en-US" sz="3200" dirty="0" smtClean="0"/>
              <a:t>，从而降低瘦客户端或零客户端的配置要求，为企业级的桌面虚拟化解决方案降低设备采购成本，提供更灵活的访问方式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642938" y="142875"/>
            <a:ext cx="3100387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开题时的工作计划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4643438" y="142875"/>
            <a:ext cx="57150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6143625" y="142875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7715250" y="142875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73686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214942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71474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28688"/>
            <a:ext cx="8274050" cy="460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ea typeface="宋体" charset="-122"/>
              </a:rPr>
              <a:t>研究目标</a:t>
            </a:r>
            <a:endParaRPr lang="zh-CN" altLang="en-US" dirty="0">
              <a:ea typeface="宋体" charset="-122"/>
            </a:endParaRPr>
          </a:p>
        </p:txBody>
      </p:sp>
      <p:pic>
        <p:nvPicPr>
          <p:cNvPr id="235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为虚拟桌面提供良好的视频播放体验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减少数据传输量，降低对网络带宽的要求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en-US" altLang="zh-CN" dirty="0" err="1" smtClean="0"/>
              <a:t>SPICEx</a:t>
            </a:r>
            <a:r>
              <a:rPr lang="zh-CN" altLang="en-US" dirty="0" smtClean="0"/>
              <a:t>协议提供运行环境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642938" y="142875"/>
            <a:ext cx="3100387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开题时的工作计划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4643438" y="142875"/>
            <a:ext cx="57150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6143625" y="142875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7715250" y="142875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73686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214942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71474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28688"/>
            <a:ext cx="8274050" cy="460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ea typeface="宋体" charset="-122"/>
              </a:rPr>
              <a:t>研究内容</a:t>
            </a:r>
            <a:endParaRPr lang="zh-CN" altLang="en-US" dirty="0">
              <a:ea typeface="宋体" charset="-122"/>
            </a:endParaRPr>
          </a:p>
        </p:txBody>
      </p:sp>
      <p:pic>
        <p:nvPicPr>
          <p:cNvPr id="245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93" name="Group 47"/>
          <p:cNvGrpSpPr>
            <a:grpSpLocks/>
          </p:cNvGrpSpPr>
          <p:nvPr/>
        </p:nvGrpSpPr>
        <p:grpSpPr bwMode="auto">
          <a:xfrm>
            <a:off x="89470" y="2763838"/>
            <a:ext cx="2163762" cy="3165475"/>
            <a:chOff x="720" y="1296"/>
            <a:chExt cx="1363" cy="1994"/>
          </a:xfrm>
        </p:grpSpPr>
        <p:sp>
          <p:nvSpPr>
            <p:cNvPr id="24637" name="AutoShape 48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黑体" pitchFamily="49" charset="-122"/>
              </a:endParaRPr>
            </a:p>
          </p:txBody>
        </p:sp>
        <p:sp>
          <p:nvSpPr>
            <p:cNvPr id="24638" name="AutoShape 49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黑体" pitchFamily="49" charset="-122"/>
              </a:endParaRPr>
            </a:p>
          </p:txBody>
        </p:sp>
        <p:sp>
          <p:nvSpPr>
            <p:cNvPr id="24639" name="AutoShape 51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黑体" pitchFamily="49" charset="-122"/>
              </a:endParaRPr>
            </a:p>
          </p:txBody>
        </p:sp>
        <p:grpSp>
          <p:nvGrpSpPr>
            <p:cNvPr id="24640" name="Group 54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24642" name="Oval 55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Franklin Gothic Book" pitchFamily="34" charset="0"/>
                  <a:ea typeface="黑体" pitchFamily="49" charset="-122"/>
                </a:endParaRPr>
              </a:p>
            </p:txBody>
          </p:sp>
          <p:sp>
            <p:nvSpPr>
              <p:cNvPr id="24643" name="Oval 56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latin typeface="Franklin Gothic Book" pitchFamily="34" charset="0"/>
                  <a:ea typeface="黑体" pitchFamily="49" charset="-122"/>
                </a:endParaRPr>
              </a:p>
            </p:txBody>
          </p:sp>
          <p:sp>
            <p:nvSpPr>
              <p:cNvPr id="24644" name="Oval 57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latin typeface="Franklin Gothic Book" pitchFamily="34" charset="0"/>
                  <a:ea typeface="黑体" pitchFamily="49" charset="-122"/>
                </a:endParaRPr>
              </a:p>
            </p:txBody>
          </p:sp>
          <p:sp>
            <p:nvSpPr>
              <p:cNvPr id="24645" name="Oval 59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latin typeface="Franklin Gothic Book" pitchFamily="34" charset="0"/>
                  <a:ea typeface="黑体" pitchFamily="49" charset="-122"/>
                </a:endParaRPr>
              </a:p>
            </p:txBody>
          </p:sp>
        </p:grpSp>
        <p:sp>
          <p:nvSpPr>
            <p:cNvPr id="24641" name="Text Box 61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9pPr>
            </a:lstStyle>
            <a:p>
              <a:r>
                <a:rPr lang="en-US" altLang="zh-CN" sz="2800" dirty="0" smtClean="0">
                  <a:ea typeface="宋体" charset="-122"/>
                </a:rPr>
                <a:t>RDP</a:t>
              </a:r>
            </a:p>
            <a:p>
              <a:r>
                <a:rPr lang="en-US" altLang="zh-CN" sz="2800" dirty="0" smtClean="0">
                  <a:ea typeface="宋体" charset="-122"/>
                </a:rPr>
                <a:t>ICA/HDX</a:t>
              </a:r>
            </a:p>
            <a:p>
              <a:r>
                <a:rPr lang="en-US" altLang="zh-CN" sz="2800" dirty="0" err="1" smtClean="0">
                  <a:ea typeface="宋体" charset="-122"/>
                </a:rPr>
                <a:t>PCoIP</a:t>
              </a:r>
              <a:endParaRPr lang="en-US" altLang="zh-CN" sz="2800" dirty="0">
                <a:ea typeface="宋体" charset="-122"/>
              </a:endParaRPr>
            </a:p>
          </p:txBody>
        </p:sp>
      </p:grpSp>
      <p:grpSp>
        <p:nvGrpSpPr>
          <p:cNvPr id="24594" name="Group 62"/>
          <p:cNvGrpSpPr>
            <a:grpSpLocks/>
          </p:cNvGrpSpPr>
          <p:nvPr/>
        </p:nvGrpSpPr>
        <p:grpSpPr bwMode="auto">
          <a:xfrm>
            <a:off x="2321718" y="2763838"/>
            <a:ext cx="2163762" cy="3165475"/>
            <a:chOff x="2208" y="1296"/>
            <a:chExt cx="1363" cy="1994"/>
          </a:xfrm>
        </p:grpSpPr>
        <p:sp>
          <p:nvSpPr>
            <p:cNvPr id="24629" name="AutoShape 63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黑体" pitchFamily="49" charset="-122"/>
              </a:endParaRPr>
            </a:p>
          </p:txBody>
        </p:sp>
        <p:sp>
          <p:nvSpPr>
            <p:cNvPr id="24630" name="AutoShape 64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黑体" pitchFamily="49" charset="-122"/>
              </a:endParaRPr>
            </a:p>
          </p:txBody>
        </p:sp>
        <p:sp>
          <p:nvSpPr>
            <p:cNvPr id="24631" name="AutoShape 66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黑体" pitchFamily="49" charset="-122"/>
              </a:endParaRPr>
            </a:p>
          </p:txBody>
        </p:sp>
        <p:sp>
          <p:nvSpPr>
            <p:cNvPr id="24632" name="Oval 67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黑体" pitchFamily="49" charset="-122"/>
              </a:endParaRPr>
            </a:p>
          </p:txBody>
        </p:sp>
        <p:sp>
          <p:nvSpPr>
            <p:cNvPr id="24633" name="Oval 68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Franklin Gothic Book" pitchFamily="34" charset="0"/>
                <a:ea typeface="黑体" pitchFamily="49" charset="-122"/>
              </a:endParaRPr>
            </a:p>
          </p:txBody>
        </p:sp>
        <p:sp>
          <p:nvSpPr>
            <p:cNvPr id="24634" name="Oval 69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Franklin Gothic Book" pitchFamily="34" charset="0"/>
                <a:ea typeface="黑体" pitchFamily="49" charset="-122"/>
              </a:endParaRPr>
            </a:p>
          </p:txBody>
        </p:sp>
        <p:sp>
          <p:nvSpPr>
            <p:cNvPr id="24635" name="Oval 70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Franklin Gothic Book" pitchFamily="34" charset="0"/>
                <a:ea typeface="黑体" pitchFamily="49" charset="-122"/>
              </a:endParaRPr>
            </a:p>
          </p:txBody>
        </p:sp>
      </p:grpSp>
      <p:grpSp>
        <p:nvGrpSpPr>
          <p:cNvPr id="24595" name="Group 76"/>
          <p:cNvGrpSpPr>
            <a:grpSpLocks/>
          </p:cNvGrpSpPr>
          <p:nvPr/>
        </p:nvGrpSpPr>
        <p:grpSpPr bwMode="auto">
          <a:xfrm>
            <a:off x="4625974" y="2763838"/>
            <a:ext cx="2163763" cy="3165475"/>
            <a:chOff x="3696" y="1296"/>
            <a:chExt cx="1363" cy="1994"/>
          </a:xfrm>
        </p:grpSpPr>
        <p:sp>
          <p:nvSpPr>
            <p:cNvPr id="24618" name="AutoShape 77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黑体" pitchFamily="49" charset="-122"/>
              </a:endParaRPr>
            </a:p>
          </p:txBody>
        </p:sp>
        <p:sp>
          <p:nvSpPr>
            <p:cNvPr id="24619" name="AutoShape 78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黑体" pitchFamily="49" charset="-122"/>
              </a:endParaRPr>
            </a:p>
          </p:txBody>
        </p:sp>
        <p:sp>
          <p:nvSpPr>
            <p:cNvPr id="24620" name="AutoShape 80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黑体" pitchFamily="49" charset="-122"/>
              </a:endParaRPr>
            </a:p>
          </p:txBody>
        </p:sp>
        <p:grpSp>
          <p:nvGrpSpPr>
            <p:cNvPr id="24621" name="Group 81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24624" name="Oval 82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Franklin Gothic Book" pitchFamily="34" charset="0"/>
                  <a:ea typeface="黑体" pitchFamily="49" charset="-122"/>
                </a:endParaRPr>
              </a:p>
            </p:txBody>
          </p:sp>
          <p:sp>
            <p:nvSpPr>
              <p:cNvPr id="24625" name="Oval 83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latin typeface="Franklin Gothic Book" pitchFamily="34" charset="0"/>
                  <a:ea typeface="黑体" pitchFamily="49" charset="-122"/>
                </a:endParaRPr>
              </a:p>
            </p:txBody>
          </p:sp>
          <p:sp>
            <p:nvSpPr>
              <p:cNvPr id="24626" name="Oval 84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latin typeface="Franklin Gothic Book" pitchFamily="34" charset="0"/>
                  <a:ea typeface="黑体" pitchFamily="49" charset="-122"/>
                </a:endParaRPr>
              </a:p>
            </p:txBody>
          </p:sp>
          <p:sp>
            <p:nvSpPr>
              <p:cNvPr id="24627" name="Oval 85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latin typeface="Franklin Gothic Book" pitchFamily="34" charset="0"/>
                  <a:ea typeface="黑体" pitchFamily="49" charset="-122"/>
                </a:endParaRPr>
              </a:p>
            </p:txBody>
          </p:sp>
          <p:sp>
            <p:nvSpPr>
              <p:cNvPr id="24628" name="Oval 86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latin typeface="Franklin Gothic Book" pitchFamily="34" charset="0"/>
                  <a:ea typeface="黑体" pitchFamily="49" charset="-122"/>
                </a:endParaRPr>
              </a:p>
            </p:txBody>
          </p:sp>
        </p:grpSp>
        <p:sp>
          <p:nvSpPr>
            <p:cNvPr id="24622" name="Text Box 87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24623" name="Text Box 88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9pPr>
            </a:lstStyle>
            <a:p>
              <a:r>
                <a:rPr lang="en-US" altLang="zh-CN" sz="2800" dirty="0" smtClean="0">
                  <a:ea typeface="宋体" charset="-122"/>
                </a:rPr>
                <a:t>MJPEG</a:t>
              </a:r>
            </a:p>
            <a:p>
              <a:r>
                <a:rPr lang="en-US" altLang="zh-CN" sz="2800" dirty="0" smtClean="0">
                  <a:ea typeface="宋体" charset="-122"/>
                </a:rPr>
                <a:t>H.264</a:t>
              </a:r>
            </a:p>
            <a:p>
              <a:r>
                <a:rPr lang="en-US" altLang="zh-CN" sz="2800" dirty="0" smtClean="0">
                  <a:ea typeface="宋体" charset="-122"/>
                </a:rPr>
                <a:t>MJPEG2000</a:t>
              </a:r>
              <a:endParaRPr lang="en-US" altLang="zh-CN" sz="2800" dirty="0">
                <a:ea typeface="宋体" charset="-122"/>
              </a:endParaRPr>
            </a:p>
          </p:txBody>
        </p:sp>
      </p:grpSp>
      <p:sp>
        <p:nvSpPr>
          <p:cNvPr id="24597" name="AutoShape 53"/>
          <p:cNvSpPr>
            <a:spLocks noChangeArrowheads="1"/>
          </p:cNvSpPr>
          <p:nvPr/>
        </p:nvSpPr>
        <p:spPr bwMode="gray">
          <a:xfrm>
            <a:off x="162495" y="1780803"/>
            <a:ext cx="2070100" cy="10001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zh-CN" dirty="0" smtClean="0"/>
              <a:t>主流虚拟桌面</a:t>
            </a:r>
            <a:endParaRPr lang="en-US" altLang="zh-CN" dirty="0" smtClean="0"/>
          </a:p>
          <a:p>
            <a:r>
              <a:rPr lang="zh-CN" altLang="zh-CN" dirty="0" smtClean="0"/>
              <a:t>传输协议</a:t>
            </a:r>
            <a:r>
              <a:rPr lang="zh-CN" altLang="en-US" dirty="0" smtClean="0"/>
              <a:t>研究分析</a:t>
            </a:r>
            <a:endParaRPr lang="en-US" altLang="zh-CN" dirty="0">
              <a:latin typeface="Franklin Gothic Book" pitchFamily="34" charset="0"/>
            </a:endParaRPr>
          </a:p>
        </p:txBody>
      </p:sp>
      <p:sp>
        <p:nvSpPr>
          <p:cNvPr id="24598" name="AutoShape 53"/>
          <p:cNvSpPr>
            <a:spLocks noChangeArrowheads="1"/>
          </p:cNvSpPr>
          <p:nvPr/>
        </p:nvSpPr>
        <p:spPr bwMode="gray">
          <a:xfrm>
            <a:off x="2389980" y="1780803"/>
            <a:ext cx="2070100" cy="10001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dirty="0"/>
              <a:t>SPICE</a:t>
            </a:r>
            <a:r>
              <a:rPr lang="zh-CN" altLang="zh-CN" dirty="0" smtClean="0"/>
              <a:t>协议</a:t>
            </a:r>
            <a:endParaRPr lang="en-US" altLang="zh-CN" dirty="0" smtClean="0"/>
          </a:p>
          <a:p>
            <a:r>
              <a:rPr lang="zh-CN" altLang="zh-CN" dirty="0" smtClean="0"/>
              <a:t>核心技术</a:t>
            </a:r>
            <a:r>
              <a:rPr lang="zh-CN" altLang="en-US" dirty="0" smtClean="0"/>
              <a:t>研究</a:t>
            </a:r>
            <a:endParaRPr lang="en-US" altLang="zh-CN" dirty="0">
              <a:latin typeface="Franklin Gothic Book" pitchFamily="34" charset="0"/>
            </a:endParaRPr>
          </a:p>
        </p:txBody>
      </p:sp>
      <p:sp>
        <p:nvSpPr>
          <p:cNvPr id="24599" name="AutoShape 53"/>
          <p:cNvSpPr>
            <a:spLocks noChangeArrowheads="1"/>
          </p:cNvSpPr>
          <p:nvPr/>
        </p:nvSpPr>
        <p:spPr bwMode="gray">
          <a:xfrm>
            <a:off x="4625974" y="1785938"/>
            <a:ext cx="2070100" cy="10001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dirty="0">
                <a:latin typeface="Franklin Gothic Book" pitchFamily="34" charset="0"/>
              </a:rPr>
              <a:t>视频</a:t>
            </a:r>
            <a:r>
              <a:rPr lang="zh-CN" altLang="en-US" dirty="0" smtClean="0">
                <a:latin typeface="Franklin Gothic Book" pitchFamily="34" charset="0"/>
              </a:rPr>
              <a:t>压缩算法</a:t>
            </a:r>
            <a:endParaRPr lang="en-US" altLang="zh-CN" dirty="0" smtClean="0">
              <a:latin typeface="Franklin Gothic Book" pitchFamily="34" charset="0"/>
            </a:endParaRPr>
          </a:p>
          <a:p>
            <a:r>
              <a:rPr lang="zh-CN" altLang="en-US" dirty="0" smtClean="0">
                <a:latin typeface="Franklin Gothic Book" pitchFamily="34" charset="0"/>
              </a:rPr>
              <a:t>分析比较</a:t>
            </a:r>
            <a:endParaRPr lang="en-US" altLang="zh-CN" dirty="0">
              <a:latin typeface="Franklin Gothic Book" pitchFamily="34" charset="0"/>
            </a:endParaRPr>
          </a:p>
        </p:txBody>
      </p:sp>
      <p:sp>
        <p:nvSpPr>
          <p:cNvPr id="24601" name="Text Box 87"/>
          <p:cNvSpPr txBox="1">
            <a:spLocks noChangeArrowheads="1"/>
          </p:cNvSpPr>
          <p:nvPr/>
        </p:nvSpPr>
        <p:spPr bwMode="gray">
          <a:xfrm>
            <a:off x="946720" y="2857500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algn="ctr"/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zh-CN">
              <a:ea typeface="宋体" charset="-122"/>
            </a:endParaRPr>
          </a:p>
        </p:txBody>
      </p:sp>
      <p:sp>
        <p:nvSpPr>
          <p:cNvPr id="24602" name="Text Box 87"/>
          <p:cNvSpPr txBox="1">
            <a:spLocks noChangeArrowheads="1"/>
          </p:cNvSpPr>
          <p:nvPr/>
        </p:nvSpPr>
        <p:spPr bwMode="gray">
          <a:xfrm>
            <a:off x="3250405" y="2857500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60" name="Group 76"/>
          <p:cNvGrpSpPr>
            <a:grpSpLocks/>
          </p:cNvGrpSpPr>
          <p:nvPr/>
        </p:nvGrpSpPr>
        <p:grpSpPr bwMode="auto">
          <a:xfrm>
            <a:off x="6944741" y="2763838"/>
            <a:ext cx="2163763" cy="3165475"/>
            <a:chOff x="3696" y="1296"/>
            <a:chExt cx="1363" cy="1994"/>
          </a:xfrm>
        </p:grpSpPr>
        <p:sp>
          <p:nvSpPr>
            <p:cNvPr id="61" name="AutoShape 77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黑体" pitchFamily="49" charset="-122"/>
              </a:endParaRPr>
            </a:p>
          </p:txBody>
        </p:sp>
        <p:sp>
          <p:nvSpPr>
            <p:cNvPr id="62" name="AutoShape 78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AutoShape 80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64" name="Group 81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67" name="Oval 82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Franklin Gothic Book" pitchFamily="34" charset="0"/>
                  <a:ea typeface="黑体" pitchFamily="49" charset="-122"/>
                </a:endParaRPr>
              </a:p>
            </p:txBody>
          </p:sp>
          <p:sp>
            <p:nvSpPr>
              <p:cNvPr id="68" name="Oval 83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latin typeface="Franklin Gothic Book" pitchFamily="34" charset="0"/>
                  <a:ea typeface="黑体" pitchFamily="49" charset="-122"/>
                </a:endParaRPr>
              </a:p>
            </p:txBody>
          </p:sp>
          <p:sp>
            <p:nvSpPr>
              <p:cNvPr id="69" name="Oval 84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latin typeface="Franklin Gothic Book" pitchFamily="34" charset="0"/>
                  <a:ea typeface="黑体" pitchFamily="49" charset="-122"/>
                </a:endParaRPr>
              </a:p>
            </p:txBody>
          </p:sp>
          <p:sp>
            <p:nvSpPr>
              <p:cNvPr id="70" name="Oval 85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latin typeface="Franklin Gothic Book" pitchFamily="34" charset="0"/>
                  <a:ea typeface="黑体" pitchFamily="49" charset="-122"/>
                </a:endParaRPr>
              </a:p>
            </p:txBody>
          </p:sp>
          <p:sp>
            <p:nvSpPr>
              <p:cNvPr id="71" name="Oval 86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latin typeface="Franklin Gothic Book" pitchFamily="34" charset="0"/>
                  <a:ea typeface="黑体" pitchFamily="49" charset="-122"/>
                </a:endParaRPr>
              </a:p>
            </p:txBody>
          </p:sp>
        </p:grpSp>
        <p:sp>
          <p:nvSpPr>
            <p:cNvPr id="65" name="Text Box 87"/>
            <p:cNvSpPr txBox="1">
              <a:spLocks noChangeArrowheads="1"/>
            </p:cNvSpPr>
            <p:nvPr/>
          </p:nvSpPr>
          <p:spPr bwMode="gray">
            <a:xfrm>
              <a:off x="4252" y="1354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4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66" name="Text Box 88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黑体" pitchFamily="49" charset="-122"/>
                </a:defRPr>
              </a:lvl9pPr>
            </a:lstStyle>
            <a:p>
              <a:r>
                <a:rPr lang="en-US" altLang="zh-CN" sz="2800" dirty="0" smtClean="0">
                  <a:ea typeface="宋体" pitchFamily="2" charset="-122"/>
                </a:rPr>
                <a:t>RTSP</a:t>
              </a:r>
              <a:r>
                <a:rPr lang="zh-CN" altLang="en-US" sz="2800" dirty="0" smtClean="0">
                  <a:ea typeface="宋体" pitchFamily="2" charset="-122"/>
                </a:rPr>
                <a:t>协议</a:t>
              </a:r>
              <a:endParaRPr lang="en-US" altLang="zh-CN" sz="2800" dirty="0" smtClean="0">
                <a:ea typeface="宋体" pitchFamily="2" charset="-122"/>
              </a:endParaRPr>
            </a:p>
            <a:p>
              <a:r>
                <a:rPr lang="en-US" altLang="zh-CN" sz="2800" dirty="0" err="1">
                  <a:ea typeface="宋体" pitchFamily="2" charset="-122"/>
                </a:rPr>
                <a:t>GStreamer</a:t>
              </a:r>
              <a:endParaRPr lang="en-US" altLang="zh-CN" sz="2800" dirty="0">
                <a:ea typeface="宋体" pitchFamily="2" charset="-122"/>
              </a:endParaRPr>
            </a:p>
          </p:txBody>
        </p:sp>
      </p:grpSp>
      <p:sp>
        <p:nvSpPr>
          <p:cNvPr id="72" name="AutoShape 53"/>
          <p:cNvSpPr>
            <a:spLocks noChangeArrowheads="1"/>
          </p:cNvSpPr>
          <p:nvPr/>
        </p:nvSpPr>
        <p:spPr bwMode="gray">
          <a:xfrm>
            <a:off x="6984429" y="1785938"/>
            <a:ext cx="2070100" cy="10001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流媒体视频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传输机制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研究</a:t>
            </a:r>
          </a:p>
        </p:txBody>
      </p:sp>
      <p:sp>
        <p:nvSpPr>
          <p:cNvPr id="75" name="Text Box 61"/>
          <p:cNvSpPr txBox="1">
            <a:spLocks noChangeArrowheads="1"/>
          </p:cNvSpPr>
          <p:nvPr/>
        </p:nvSpPr>
        <p:spPr bwMode="gray">
          <a:xfrm>
            <a:off x="2411760" y="3556868"/>
            <a:ext cx="2057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r>
              <a:rPr lang="zh-CN" altLang="en-US" sz="2800" dirty="0" smtClean="0">
                <a:ea typeface="宋体" charset="-122"/>
              </a:rPr>
              <a:t>图像处理</a:t>
            </a:r>
            <a:endParaRPr lang="en-US" altLang="zh-CN" sz="2800" dirty="0">
              <a:ea typeface="宋体" charset="-122"/>
            </a:endParaRPr>
          </a:p>
          <a:p>
            <a:r>
              <a:rPr lang="zh-CN" altLang="en-US" sz="2800" dirty="0" smtClean="0">
                <a:ea typeface="宋体" charset="-122"/>
              </a:rPr>
              <a:t>压缩技术</a:t>
            </a:r>
            <a:endParaRPr lang="en-US" altLang="zh-CN" sz="2800" dirty="0" smtClean="0">
              <a:ea typeface="宋体" charset="-122"/>
            </a:endParaRPr>
          </a:p>
          <a:p>
            <a:r>
              <a:rPr lang="zh-CN" altLang="en-US" sz="2800" dirty="0" smtClean="0">
                <a:ea typeface="宋体" charset="-122"/>
              </a:rPr>
              <a:t>缓存机制</a:t>
            </a:r>
            <a:endParaRPr lang="en-US" altLang="zh-CN" sz="2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642938" y="142875"/>
            <a:ext cx="3100387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开题时的工作计划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4643438" y="142875"/>
            <a:ext cx="57150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6143625" y="142875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7715250" y="142875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73686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214942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71474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28688"/>
            <a:ext cx="8274050" cy="460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ea typeface="宋体" charset="-122"/>
              </a:rPr>
              <a:t>预期成果</a:t>
            </a:r>
            <a:endParaRPr lang="zh-CN" altLang="en-US" dirty="0">
              <a:ea typeface="宋体" charset="-122"/>
            </a:endParaRPr>
          </a:p>
        </p:txBody>
      </p:sp>
      <p:pic>
        <p:nvPicPr>
          <p:cNvPr id="256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95902"/>
              </p:ext>
            </p:extLst>
          </p:nvPr>
        </p:nvGraphicFramePr>
        <p:xfrm>
          <a:off x="723900" y="2090738"/>
          <a:ext cx="7573963" cy="2466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986"/>
                <a:gridCol w="1159977"/>
              </a:tblGrid>
              <a:tr h="411162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成果</a:t>
                      </a:r>
                      <a:endParaRPr lang="zh-CN" altLang="en-US" sz="18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数量</a:t>
                      </a:r>
                      <a:endParaRPr lang="zh-CN" altLang="en-US" sz="1800" dirty="0"/>
                    </a:p>
                  </a:txBody>
                  <a:tcPr marL="91433" marR="91433" marT="45711" marB="45711"/>
                </a:tc>
              </a:tr>
              <a:tr h="411162">
                <a:tc>
                  <a:txBody>
                    <a:bodyPr/>
                    <a:lstStyle/>
                    <a:p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实现虚拟桌面传输协议</a:t>
                      </a:r>
                      <a:r>
                        <a:rPr kumimoji="0"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SPICEx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份</a:t>
                      </a:r>
                      <a:endParaRPr lang="zh-CN" altLang="en-US" sz="1800" dirty="0"/>
                    </a:p>
                  </a:txBody>
                  <a:tcPr marL="91433" marR="91433" marT="45711" marB="45711"/>
                </a:tc>
              </a:tr>
              <a:tr h="411162">
                <a:tc>
                  <a:txBody>
                    <a:bodyPr/>
                    <a:lstStyle/>
                    <a:p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基于</a:t>
                      </a:r>
                      <a:r>
                        <a:rPr kumimoji="0"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SPICEx</a:t>
                      </a:r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协议的虚拟桌面软件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份</a:t>
                      </a:r>
                    </a:p>
                  </a:txBody>
                  <a:tcPr marL="91433" marR="91433" marT="45711" marB="45711"/>
                </a:tc>
              </a:tr>
              <a:tr h="411162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</a:rPr>
                        <a:t>论文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r>
                        <a:rPr lang="zh-CN" altLang="en-US" sz="1800" dirty="0" smtClean="0"/>
                        <a:t>篇</a:t>
                      </a:r>
                      <a:endParaRPr lang="zh-CN" altLang="en-US" sz="1800" dirty="0"/>
                    </a:p>
                  </a:txBody>
                  <a:tcPr marL="91433" marR="91433" marT="45711" marB="45711"/>
                </a:tc>
              </a:tr>
              <a:tr h="411162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</a:rPr>
                        <a:t>专利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份</a:t>
                      </a:r>
                      <a:endParaRPr lang="zh-CN" altLang="en-US" sz="1800" dirty="0"/>
                    </a:p>
                  </a:txBody>
                  <a:tcPr marL="91433" marR="91433" marT="45711" marB="45711"/>
                </a:tc>
              </a:tr>
              <a:tr h="411162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</a:rPr>
                        <a:t>软件著作权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份</a:t>
                      </a:r>
                      <a:endParaRPr lang="zh-CN" altLang="en-US" sz="1800" dirty="0"/>
                    </a:p>
                  </a:txBody>
                  <a:tcPr marL="91433" marR="91433" marT="45711" marB="4571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642938" y="142875"/>
            <a:ext cx="3100387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开题时的工作计划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4643438" y="142875"/>
            <a:ext cx="57150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6143625" y="142875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7715250" y="142875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73686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214942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71474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28688"/>
            <a:ext cx="8274050" cy="460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>
                <a:ea typeface="宋体" charset="-122"/>
              </a:rPr>
              <a:t>研究计划</a:t>
            </a:r>
            <a:endParaRPr lang="zh-CN" altLang="en-US" dirty="0">
              <a:ea typeface="宋体" charset="-122"/>
            </a:endParaRPr>
          </a:p>
        </p:txBody>
      </p:sp>
      <p:pic>
        <p:nvPicPr>
          <p:cNvPr id="266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43123"/>
              </p:ext>
            </p:extLst>
          </p:nvPr>
        </p:nvGraphicFramePr>
        <p:xfrm>
          <a:off x="539552" y="1556792"/>
          <a:ext cx="8136904" cy="4723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6"/>
                <a:gridCol w="2808312"/>
                <a:gridCol w="4104456"/>
              </a:tblGrid>
              <a:tr h="311716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阶段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起始时间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工作内容</a:t>
                      </a:r>
                    </a:p>
                  </a:txBody>
                  <a:tcPr marL="68580" marR="68580" marT="0" marB="0"/>
                </a:tc>
              </a:tr>
              <a:tr h="773623">
                <a:tc rowSpan="7">
                  <a:txBody>
                    <a:bodyPr/>
                    <a:lstStyle/>
                    <a:p>
                      <a:pPr algn="just">
                        <a:lnSpc>
                          <a:spcPts val="7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阶段</a:t>
                      </a: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2012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月——</a:t>
                      </a: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2012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调研桌面虚拟化协议，深入研究不同协议的性能以及</a:t>
                      </a: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SPICE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协议不同压缩算法的区别</a:t>
                      </a:r>
                    </a:p>
                  </a:txBody>
                  <a:tcPr marL="68580" marR="68580" marT="0" marB="0"/>
                </a:tc>
              </a:tr>
              <a:tr h="3238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2013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研究</a:t>
                      </a: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SPICE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解决方案的性能瓶颈</a:t>
                      </a:r>
                    </a:p>
                  </a:txBody>
                  <a:tcPr marL="68580" marR="68580" marT="0" marB="0"/>
                </a:tc>
              </a:tr>
              <a:tr h="5037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2013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调研不同的压缩算法以及流媒体机制</a:t>
                      </a:r>
                    </a:p>
                  </a:txBody>
                  <a:tcPr marL="68580" marR="68580" marT="0" marB="0"/>
                </a:tc>
              </a:tr>
              <a:tr h="5037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2013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月－－</a:t>
                      </a: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明确目标，撰写算法修改的详细设计</a:t>
                      </a:r>
                    </a:p>
                  </a:txBody>
                  <a:tcPr marL="68580" marR="68580" marT="0" marB="0"/>
                </a:tc>
              </a:tr>
              <a:tr h="3238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2013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撰写小论文</a:t>
                      </a:r>
                    </a:p>
                  </a:txBody>
                  <a:tcPr marL="68580" marR="68580" marT="0" marB="0"/>
                </a:tc>
              </a:tr>
              <a:tr h="5037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2013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月——</a:t>
                      </a: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2013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修改视频压缩算法，实现流媒体传输</a:t>
                      </a:r>
                    </a:p>
                  </a:txBody>
                  <a:tcPr marL="68580" marR="68580" marT="0" marB="0"/>
                </a:tc>
              </a:tr>
              <a:tr h="3238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2013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将流媒体传输机制集成到</a:t>
                      </a: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SPICE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协议</a:t>
                      </a:r>
                    </a:p>
                  </a:txBody>
                  <a:tcPr marL="68580" marR="68580" marT="0" marB="0"/>
                </a:tc>
              </a:tr>
              <a:tr h="507586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阶段</a:t>
                      </a: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2013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月——</a:t>
                      </a: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2013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对比协议优化前后，给出测试报告，并进行改正</a:t>
                      </a:r>
                    </a:p>
                  </a:txBody>
                  <a:tcPr marL="68580" marR="68580" marT="0" marB="0"/>
                </a:tc>
              </a:tr>
              <a:tr h="323861">
                <a:tc rowSpan="2">
                  <a:txBody>
                    <a:bodyPr/>
                    <a:lstStyle/>
                    <a:p>
                      <a:pPr algn="just">
                        <a:lnSpc>
                          <a:spcPts val="36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阶段</a:t>
                      </a: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lang="zh-CN" sz="1400" kern="1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2013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r>
                        <a:rPr lang="en-US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itchFamily="2" charset="-122"/>
                          <a:ea typeface="宋体" pitchFamily="2" charset="-122"/>
                        </a:rPr>
                        <a:t>撰写大论文</a:t>
                      </a:r>
                    </a:p>
                  </a:txBody>
                  <a:tcPr marL="68580" marR="68580" marT="0" marB="0"/>
                </a:tc>
              </a:tr>
              <a:tr h="3238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2013</a:t>
                      </a:r>
                      <a:r>
                        <a:rPr lang="zh-CN" sz="140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r>
                        <a:rPr lang="en-US" sz="140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lang="zh-CN" sz="140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修改大论文，准备毕业答辩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642938" y="142875"/>
            <a:ext cx="500062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2071688" y="142875"/>
            <a:ext cx="314325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已经完成的工作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6143625" y="142875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7715250" y="142875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736864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214942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142976" y="158286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28688"/>
            <a:ext cx="8274050" cy="460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ea typeface="宋体" charset="-122"/>
              </a:rPr>
              <a:t>已经完成的工作</a:t>
            </a:r>
            <a:endParaRPr lang="zh-CN" altLang="en-US" dirty="0">
              <a:ea typeface="宋体" charset="-122"/>
            </a:endParaRPr>
          </a:p>
        </p:txBody>
      </p:sp>
      <p:pic>
        <p:nvPicPr>
          <p:cNvPr id="276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65" name="Group 32"/>
          <p:cNvGrpSpPr>
            <a:grpSpLocks/>
          </p:cNvGrpSpPr>
          <p:nvPr/>
        </p:nvGrpSpPr>
        <p:grpSpPr bwMode="auto">
          <a:xfrm>
            <a:off x="428625" y="1500188"/>
            <a:ext cx="8206270" cy="4284663"/>
            <a:chOff x="915" y="672"/>
            <a:chExt cx="3630" cy="2699"/>
          </a:xfrm>
        </p:grpSpPr>
        <p:grpSp>
          <p:nvGrpSpPr>
            <p:cNvPr id="27669" name="Group 31"/>
            <p:cNvGrpSpPr>
              <a:grpSpLocks/>
            </p:cNvGrpSpPr>
            <p:nvPr/>
          </p:nvGrpSpPr>
          <p:grpSpPr bwMode="auto">
            <a:xfrm>
              <a:off x="915" y="1090"/>
              <a:ext cx="3555" cy="2281"/>
              <a:chOff x="915" y="1090"/>
              <a:chExt cx="3555" cy="2281"/>
            </a:xfrm>
          </p:grpSpPr>
          <p:sp>
            <p:nvSpPr>
              <p:cNvPr id="27670" name="Oval 30"/>
              <p:cNvSpPr>
                <a:spLocks noChangeArrowheads="1"/>
              </p:cNvSpPr>
              <p:nvPr/>
            </p:nvSpPr>
            <p:spPr bwMode="gray">
              <a:xfrm>
                <a:off x="3226" y="3112"/>
                <a:ext cx="933" cy="259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>
                  <a:latin typeface="Franklin Gothic Book" pitchFamily="34" charset="0"/>
                </a:endParaRPr>
              </a:p>
            </p:txBody>
          </p:sp>
          <p:sp>
            <p:nvSpPr>
              <p:cNvPr id="27671" name="Oval 4"/>
              <p:cNvSpPr>
                <a:spLocks noChangeArrowheads="1"/>
              </p:cNvSpPr>
              <p:nvPr/>
            </p:nvSpPr>
            <p:spPr bwMode="gray">
              <a:xfrm>
                <a:off x="3480" y="1630"/>
                <a:ext cx="990" cy="22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>
                  <a:latin typeface="Franklin Gothic Book" pitchFamily="34" charset="0"/>
                </a:endParaRPr>
              </a:p>
            </p:txBody>
          </p:sp>
          <p:sp>
            <p:nvSpPr>
              <p:cNvPr id="27672" name="Oval 5"/>
              <p:cNvSpPr>
                <a:spLocks noChangeArrowheads="1"/>
              </p:cNvSpPr>
              <p:nvPr/>
            </p:nvSpPr>
            <p:spPr bwMode="gray">
              <a:xfrm>
                <a:off x="2561" y="2276"/>
                <a:ext cx="792" cy="22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>
                  <a:latin typeface="Franklin Gothic Book" pitchFamily="34" charset="0"/>
                </a:endParaRPr>
              </a:p>
            </p:txBody>
          </p:sp>
          <p:sp>
            <p:nvSpPr>
              <p:cNvPr id="27673" name="Oval 6"/>
              <p:cNvSpPr>
                <a:spLocks noChangeArrowheads="1"/>
              </p:cNvSpPr>
              <p:nvPr/>
            </p:nvSpPr>
            <p:spPr bwMode="gray">
              <a:xfrm>
                <a:off x="987" y="2613"/>
                <a:ext cx="933" cy="259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>
                  <a:latin typeface="Franklin Gothic Book" pitchFamily="34" charset="0"/>
                </a:endParaRPr>
              </a:p>
            </p:txBody>
          </p:sp>
          <p:sp>
            <p:nvSpPr>
              <p:cNvPr id="27674" name="Rectangle 7"/>
              <p:cNvSpPr>
                <a:spLocks noChangeArrowheads="1"/>
              </p:cNvSpPr>
              <p:nvPr/>
            </p:nvSpPr>
            <p:spPr bwMode="gray">
              <a:xfrm rot="-7829975">
                <a:off x="3098" y="2210"/>
                <a:ext cx="605" cy="121"/>
              </a:xfrm>
              <a:prstGeom prst="rect">
                <a:avLst/>
              </a:prstGeom>
              <a:gradFill rotWithShape="1">
                <a:gsLst>
                  <a:gs pos="0">
                    <a:srgbClr val="454545"/>
                  </a:gs>
                  <a:gs pos="50000">
                    <a:srgbClr val="969696"/>
                  </a:gs>
                  <a:gs pos="100000">
                    <a:srgbClr val="45454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黑体" pitchFamily="49" charset="-122"/>
                </a:endParaRPr>
              </a:p>
            </p:txBody>
          </p:sp>
          <p:sp>
            <p:nvSpPr>
              <p:cNvPr id="27675" name="Rectangle 8"/>
              <p:cNvSpPr>
                <a:spLocks noChangeArrowheads="1"/>
              </p:cNvSpPr>
              <p:nvPr/>
            </p:nvSpPr>
            <p:spPr bwMode="gray">
              <a:xfrm rot="-743917">
                <a:off x="1845" y="1925"/>
                <a:ext cx="636" cy="109"/>
              </a:xfrm>
              <a:prstGeom prst="rect">
                <a:avLst/>
              </a:prstGeom>
              <a:gradFill rotWithShape="1">
                <a:gsLst>
                  <a:gs pos="0">
                    <a:srgbClr val="454545"/>
                  </a:gs>
                  <a:gs pos="50000">
                    <a:srgbClr val="969696"/>
                  </a:gs>
                  <a:gs pos="100000">
                    <a:srgbClr val="45454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黑体" pitchFamily="49" charset="-122"/>
                </a:endParaRPr>
              </a:p>
            </p:txBody>
          </p:sp>
          <p:grpSp>
            <p:nvGrpSpPr>
              <p:cNvPr id="27676" name="Group 9"/>
              <p:cNvGrpSpPr>
                <a:grpSpLocks/>
              </p:cNvGrpSpPr>
              <p:nvPr/>
            </p:nvGrpSpPr>
            <p:grpSpPr bwMode="auto">
              <a:xfrm>
                <a:off x="2436" y="1090"/>
                <a:ext cx="1014" cy="1169"/>
                <a:chOff x="2433" y="1234"/>
                <a:chExt cx="1014" cy="1169"/>
              </a:xfrm>
            </p:grpSpPr>
            <p:sp>
              <p:nvSpPr>
                <p:cNvPr id="27681" name="Rectangle 10"/>
                <p:cNvSpPr>
                  <a:spLocks noChangeArrowheads="1"/>
                </p:cNvSpPr>
                <p:nvPr/>
              </p:nvSpPr>
              <p:spPr bwMode="gray">
                <a:xfrm rot="-3205350">
                  <a:off x="3175" y="1380"/>
                  <a:ext cx="376" cy="83"/>
                </a:xfrm>
                <a:prstGeom prst="rect">
                  <a:avLst/>
                </a:prstGeom>
                <a:gradFill rotWithShape="1">
                  <a:gsLst>
                    <a:gs pos="0">
                      <a:srgbClr val="454545"/>
                    </a:gs>
                    <a:gs pos="5000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Franklin Gothic Book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7682" name="Oval 12"/>
                <p:cNvSpPr>
                  <a:spLocks noChangeArrowheads="1"/>
                </p:cNvSpPr>
                <p:nvPr/>
              </p:nvSpPr>
              <p:spPr bwMode="gray">
                <a:xfrm>
                  <a:off x="2433" y="1401"/>
                  <a:ext cx="1014" cy="100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CCCC"/>
                    </a:gs>
                    <a:gs pos="100000">
                      <a:srgbClr val="12464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Franklin Gothic Book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16" name="Text Box 14"/>
                <p:cNvSpPr txBox="1">
                  <a:spLocks noChangeArrowheads="1"/>
                </p:cNvSpPr>
                <p:nvPr/>
              </p:nvSpPr>
              <p:spPr bwMode="gray">
                <a:xfrm>
                  <a:off x="2486" y="1626"/>
                  <a:ext cx="896" cy="5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4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宋体" pitchFamily="2" charset="-122"/>
                    </a:rPr>
                    <a:t>已经完成</a:t>
                  </a:r>
                  <a:endParaRPr lang="en-US" altLang="zh-CN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宋体" pitchFamily="2" charset="-122"/>
                  </a:endParaRPr>
                </a:p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4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宋体" pitchFamily="2" charset="-122"/>
                    </a:rPr>
                    <a:t>的工作</a:t>
                  </a:r>
                  <a:endParaRPr lang="en-US" altLang="zh-CN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宋体" pitchFamily="2" charset="-122"/>
                  </a:endParaRPr>
                </a:p>
              </p:txBody>
            </p:sp>
          </p:grpSp>
          <p:grpSp>
            <p:nvGrpSpPr>
              <p:cNvPr id="27677" name="Group 20"/>
              <p:cNvGrpSpPr>
                <a:grpSpLocks/>
              </p:cNvGrpSpPr>
              <p:nvPr/>
            </p:nvGrpSpPr>
            <p:grpSpPr bwMode="auto">
              <a:xfrm>
                <a:off x="915" y="1507"/>
                <a:ext cx="1099" cy="1128"/>
                <a:chOff x="912" y="1651"/>
                <a:chExt cx="1099" cy="1128"/>
              </a:xfrm>
            </p:grpSpPr>
            <p:sp>
              <p:nvSpPr>
                <p:cNvPr id="27679" name="Oval 22"/>
                <p:cNvSpPr>
                  <a:spLocks noChangeArrowheads="1"/>
                </p:cNvSpPr>
                <p:nvPr/>
              </p:nvSpPr>
              <p:spPr bwMode="gray">
                <a:xfrm>
                  <a:off x="912" y="1651"/>
                  <a:ext cx="1099" cy="112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66"/>
                    </a:gs>
                    <a:gs pos="100000">
                      <a:srgbClr val="B9944A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Franklin Gothic Book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11" name="Text Box 24"/>
                <p:cNvSpPr txBox="1">
                  <a:spLocks noChangeArrowheads="1"/>
                </p:cNvSpPr>
                <p:nvPr/>
              </p:nvSpPr>
              <p:spPr bwMode="gray">
                <a:xfrm>
                  <a:off x="1122" y="1962"/>
                  <a:ext cx="699" cy="5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宋体" pitchFamily="2" charset="-122"/>
                    </a:rPr>
                    <a:t>SPICE</a:t>
                  </a:r>
                  <a:r>
                    <a:rPr lang="zh-CN" altLang="en-US" sz="2400" b="1" dirty="0" smtClean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宋体" pitchFamily="2" charset="-122"/>
                    </a:rPr>
                    <a:t>核心</a:t>
                  </a:r>
                  <a:endParaRPr lang="en-US" altLang="zh-CN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宋体" pitchFamily="2" charset="-122"/>
                  </a:endParaRPr>
                </a:p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400" b="1" dirty="0" smtClean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宋体" pitchFamily="2" charset="-122"/>
                    </a:rPr>
                    <a:t>技术</a:t>
                  </a:r>
                  <a:r>
                    <a:rPr lang="zh-CN" altLang="en-US" sz="24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宋体" pitchFamily="2" charset="-122"/>
                    </a:rPr>
                    <a:t>研究</a:t>
                  </a:r>
                  <a:endParaRPr lang="en-US" altLang="zh-CN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宋体" pitchFamily="2" charset="-122"/>
                  </a:endParaRPr>
                </a:p>
              </p:txBody>
            </p:sp>
          </p:grpSp>
          <p:sp>
            <p:nvSpPr>
              <p:cNvPr id="27678" name="Oval 27"/>
              <p:cNvSpPr>
                <a:spLocks noChangeArrowheads="1"/>
              </p:cNvSpPr>
              <p:nvPr/>
            </p:nvSpPr>
            <p:spPr bwMode="gray">
              <a:xfrm>
                <a:off x="3095" y="2301"/>
                <a:ext cx="1118" cy="856"/>
              </a:xfrm>
              <a:prstGeom prst="ellipse">
                <a:avLst/>
              </a:prstGeom>
              <a:gradFill rotWithShape="1">
                <a:gsLst>
                  <a:gs pos="0">
                    <a:srgbClr val="9942E0"/>
                  </a:gs>
                  <a:gs pos="100000">
                    <a:srgbClr val="5324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黑体" pitchFamily="49" charset="-122"/>
                </a:endParaRPr>
              </a:p>
            </p:txBody>
          </p:sp>
        </p:grpSp>
        <p:sp>
          <p:nvSpPr>
            <p:cNvPr id="27668" name="Oval 17"/>
            <p:cNvSpPr>
              <a:spLocks noChangeArrowheads="1"/>
            </p:cNvSpPr>
            <p:nvPr/>
          </p:nvSpPr>
          <p:spPr bwMode="gray">
            <a:xfrm>
              <a:off x="3324" y="672"/>
              <a:ext cx="1221" cy="958"/>
            </a:xfrm>
            <a:prstGeom prst="ellipse">
              <a:avLst/>
            </a:prstGeom>
            <a:gradFill rotWithShape="1">
              <a:gsLst>
                <a:gs pos="0">
                  <a:srgbClr val="CCCC00"/>
                </a:gs>
                <a:gs pos="100000">
                  <a:srgbClr val="5D5D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黑体" pitchFamily="49" charset="-122"/>
              </a:endParaRPr>
            </a:p>
          </p:txBody>
        </p:sp>
      </p:grpSp>
      <p:sp>
        <p:nvSpPr>
          <p:cNvPr id="123" name="Text Box 24"/>
          <p:cNvSpPr txBox="1">
            <a:spLocks noChangeArrowheads="1"/>
          </p:cNvSpPr>
          <p:nvPr/>
        </p:nvSpPr>
        <p:spPr bwMode="gray">
          <a:xfrm>
            <a:off x="6606200" y="1805915"/>
            <a:ext cx="14221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itchFamily="2" charset="-122"/>
              </a:rPr>
              <a:t>视频压缩</a:t>
            </a:r>
            <a:endParaRPr lang="en-US" altLang="zh-CN" sz="2400" b="1" dirty="0" smtClean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宋体" pitchFamily="2" charset="-122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itchFamily="2" charset="-122"/>
              </a:rPr>
              <a:t>算法</a:t>
            </a:r>
            <a:r>
              <a: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itchFamily="2" charset="-122"/>
              </a:rPr>
              <a:t>优化</a:t>
            </a:r>
            <a:endParaRPr lang="en-US" altLang="zh-CN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宋体" pitchFamily="2" charset="-122"/>
            </a:endParaRP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gray">
          <a:xfrm>
            <a:off x="5940152" y="4293096"/>
            <a:ext cx="14221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itchFamily="2" charset="-122"/>
              </a:rPr>
              <a:t>流</a:t>
            </a:r>
            <a:r>
              <a:rPr lang="zh-CN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itchFamily="2" charset="-122"/>
              </a:rPr>
              <a:t>媒体</a:t>
            </a:r>
            <a:endParaRPr lang="en-US" altLang="zh-CN" sz="2400" b="1" dirty="0" smtClean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宋体" pitchFamily="2" charset="-122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itchFamily="2" charset="-122"/>
              </a:rPr>
              <a:t>视频</a:t>
            </a:r>
            <a:r>
              <a: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itchFamily="2" charset="-122"/>
              </a:rPr>
              <a:t>传输</a:t>
            </a:r>
            <a:endParaRPr lang="en-US" altLang="zh-CN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CCE8C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1049</TotalTime>
  <Words>855</Words>
  <Application>Microsoft Office PowerPoint</Application>
  <PresentationFormat>全屏显示(4:3)</PresentationFormat>
  <Paragraphs>229</Paragraphs>
  <Slides>22</Slides>
  <Notes>8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暗香扑面</vt:lpstr>
      <vt:lpstr>Visio</vt:lpstr>
      <vt:lpstr>云计算环境下桌面虚拟化协议SPICE的优化</vt:lpstr>
      <vt:lpstr>报告内容</vt:lpstr>
      <vt:lpstr>选题背景</vt:lpstr>
      <vt:lpstr>选题意义</vt:lpstr>
      <vt:lpstr>研究目标</vt:lpstr>
      <vt:lpstr>研究内容</vt:lpstr>
      <vt:lpstr>预期成果</vt:lpstr>
      <vt:lpstr>研究计划</vt:lpstr>
      <vt:lpstr>已经完成的工作</vt:lpstr>
      <vt:lpstr>SPICE核心技术研究</vt:lpstr>
      <vt:lpstr>SPICE核心技术研究</vt:lpstr>
      <vt:lpstr>视频压缩算法优化</vt:lpstr>
      <vt:lpstr>视频压缩算法优化</vt:lpstr>
      <vt:lpstr>流媒体视频传输</vt:lpstr>
      <vt:lpstr>视频区域检测</vt:lpstr>
      <vt:lpstr>视频区域检测</vt:lpstr>
      <vt:lpstr>RTSP协议</vt:lpstr>
      <vt:lpstr>关键技术或难点</vt:lpstr>
      <vt:lpstr>尚未完成的工作</vt:lpstr>
      <vt:lpstr>存在的问题及解决的技术思路或措施</vt:lpstr>
      <vt:lpstr>下一阶段计划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基于本体的Web服务描述语言规范关键技术研究</dc:title>
  <dc:creator>xuhao</dc:creator>
  <cp:lastModifiedBy>徐浩</cp:lastModifiedBy>
  <cp:revision>142</cp:revision>
  <dcterms:created xsi:type="dcterms:W3CDTF">2012-07-23T05:03:38Z</dcterms:created>
  <dcterms:modified xsi:type="dcterms:W3CDTF">2013-08-29T00:15:52Z</dcterms:modified>
</cp:coreProperties>
</file>