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05" r:id="rId4"/>
    <p:sldId id="306" r:id="rId5"/>
    <p:sldId id="307" r:id="rId6"/>
    <p:sldId id="308" r:id="rId7"/>
    <p:sldId id="263" r:id="rId8"/>
    <p:sldId id="314" r:id="rId9"/>
    <p:sldId id="315" r:id="rId10"/>
    <p:sldId id="302" r:id="rId11"/>
    <p:sldId id="303" r:id="rId12"/>
    <p:sldId id="304" r:id="rId13"/>
    <p:sldId id="264" r:id="rId14"/>
    <p:sldId id="286" r:id="rId15"/>
    <p:sldId id="287" r:id="rId16"/>
    <p:sldId id="288" r:id="rId17"/>
    <p:sldId id="313" r:id="rId18"/>
    <p:sldId id="312" r:id="rId19"/>
    <p:sldId id="309" r:id="rId20"/>
    <p:sldId id="266" r:id="rId21"/>
    <p:sldId id="310" r:id="rId22"/>
    <p:sldId id="311" r:id="rId23"/>
    <p:sldId id="269" r:id="rId24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94700" autoAdjust="0"/>
  </p:normalViewPr>
  <p:slideViewPr>
    <p:cSldViewPr>
      <p:cViewPr varScale="1">
        <p:scale>
          <a:sx n="70" d="100"/>
          <a:sy n="70" d="100"/>
        </p:scale>
        <p:origin x="1218" y="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9B0EED-8984-4E52-9456-6A0A7EFAC6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542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756A717-CC4B-4D97-BCEF-4409AEE4B5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688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22C49-1900-49AA-A2C7-528FD11D4104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7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10050" y="381000"/>
            <a:ext cx="5448300" cy="20574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10050" y="2590800"/>
            <a:ext cx="5448300" cy="12192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华文宋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54350" y="59436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283200" y="59436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59700" y="5943600"/>
            <a:ext cx="1898650" cy="457200"/>
          </a:xfrm>
        </p:spPr>
        <p:txBody>
          <a:bodyPr/>
          <a:lstStyle>
            <a:lvl1pPr>
              <a:defRPr/>
            </a:lvl1pPr>
          </a:lstStyle>
          <a:p>
            <a:fld id="{99D0ECF7-D54E-434C-B36F-BC97BF27A78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71C43-8572-425C-96EE-CB4D788922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19938" y="0"/>
            <a:ext cx="2125662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0"/>
            <a:ext cx="6224588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75CA8-DFCC-4723-A754-62236F8ACE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A1CBC-724B-4840-8695-E57D904B23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46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17513-163B-449F-9101-A4D2F70A9A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24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143000"/>
            <a:ext cx="41751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0475" y="1143000"/>
            <a:ext cx="41751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FEFB8-A0DB-4605-A27B-A30426BD56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02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0AF25-9E6C-4801-BAB2-4E1AFDAC57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72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9866D-8E9D-4387-A7EE-6730FF1178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54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731DC-A0AA-4640-956B-C145C45C5B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5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40854-4AA9-4C5A-A7F5-BCFB4D260F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08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DACB9-222C-4D4B-8A86-70897F73B6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7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0"/>
            <a:ext cx="8502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143000"/>
            <a:ext cx="85026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019800"/>
            <a:ext cx="20637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67100" y="6019800"/>
            <a:ext cx="3136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1850" y="6019800"/>
            <a:ext cx="20637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a typeface="宋体" charset="-122"/>
              </a:defRPr>
            </a:lvl1pPr>
          </a:lstStyle>
          <a:p>
            <a:fld id="{B72177F8-C640-49A0-80D5-C83695EF80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72880" y="381000"/>
            <a:ext cx="5785470" cy="2057400"/>
          </a:xfrm>
        </p:spPr>
        <p:txBody>
          <a:bodyPr/>
          <a:lstStyle/>
          <a:p>
            <a:r>
              <a:rPr lang="zh-CN" altLang="en-US" b="1" dirty="0" smtClean="0"/>
              <a:t>面向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服务的质量评价方法研究</a:t>
            </a:r>
            <a:endParaRPr lang="zh-CN" altLang="en-US" b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学号：</a:t>
            </a:r>
            <a:r>
              <a:rPr lang="en-US" altLang="zh-CN" b="1" dirty="0" smtClean="0"/>
              <a:t>SY1206413</a:t>
            </a:r>
          </a:p>
          <a:p>
            <a:pPr algn="l"/>
            <a:r>
              <a:rPr lang="zh-CN" altLang="en-US" b="1" dirty="0" smtClean="0"/>
              <a:t>姓名：张洸豪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导师：兰雨晴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5"/>
    </mc:Choice>
    <mc:Fallback xmlns="">
      <p:transition spd="slow" advTm="1165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Web</a:t>
            </a:r>
            <a:r>
              <a:rPr lang="zh-CN" altLang="en-US" b="1" dirty="0" smtClean="0"/>
              <a:t>服务</a:t>
            </a:r>
            <a:r>
              <a:rPr lang="zh-CN" altLang="en-US" b="1" dirty="0"/>
              <a:t>质量</a:t>
            </a:r>
            <a:r>
              <a:rPr lang="zh-CN" altLang="en-US" b="1" dirty="0" smtClean="0"/>
              <a:t>评价模型（续）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权重从根节点开始，逐层分配到下层节点直到末端的叶子节点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叶子节点取值的度量与归一化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/>
                          <a:ea typeface="+mn-ea"/>
                          <a:cs typeface="+mn-cs"/>
                        </a:rPr>
                        <m:t>Result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m:t>SI</m:t>
                          </m:r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Web</a:t>
                </a:r>
                <a:r>
                  <a:rPr lang="zh-CN" altLang="zh-CN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服务质量的评价</a:t>
                </a:r>
                <a:r>
                  <a:rPr lang="zh-CN" altLang="zh-CN" dirty="0"/>
                  <a:t>结果取决于评价因子的</a:t>
                </a:r>
                <a:r>
                  <a:rPr lang="zh-CN" altLang="zh-CN" dirty="0" smtClean="0"/>
                  <a:t>权重分布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）和</a:t>
                </a:r>
                <a:r>
                  <a:rPr lang="zh-CN" altLang="zh-CN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评价因子的</a:t>
                </a:r>
                <a:r>
                  <a:rPr lang="zh-CN" altLang="en-US" dirty="0" smtClean="0"/>
                  <a:t>取值（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90" t="-1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4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50"/>
    </mc:Choice>
    <mc:Fallback xmlns="">
      <p:transition spd="slow" advTm="2895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en-US" b="1" dirty="0"/>
              <a:t>领域自适应评价方法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解决问题：领域自适应的评价因子权重分布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zh-CN" dirty="0" smtClean="0"/>
              <a:t>根据领域专家的先验知识，通过层次分析方法构建基本权重</a:t>
            </a:r>
            <a:endParaRPr lang="en-US" altLang="zh-CN" dirty="0" smtClean="0"/>
          </a:p>
          <a:p>
            <a:pPr lvl="1" indent="-342900">
              <a:buFont typeface="Wingdings" pitchFamily="2" charset="2"/>
              <a:buChar char="Ø"/>
            </a:pPr>
            <a:r>
              <a:rPr lang="zh-CN" altLang="en-US" dirty="0" smtClean="0"/>
              <a:t>采用专家访谈或问卷调查的方法获取先验知识</a:t>
            </a:r>
            <a:endParaRPr lang="en-US" altLang="zh-CN" dirty="0" smtClean="0"/>
          </a:p>
          <a:p>
            <a:pPr lvl="1" indent="-342900">
              <a:buFont typeface="Wingdings" pitchFamily="2" charset="2"/>
              <a:buChar char="Ø"/>
            </a:pPr>
            <a:r>
              <a:rPr lang="zh-CN" altLang="zh-CN" dirty="0"/>
              <a:t>构造成对比较</a:t>
            </a:r>
            <a:r>
              <a:rPr lang="zh-CN" altLang="zh-CN" dirty="0" smtClean="0"/>
              <a:t>矩阵</a:t>
            </a:r>
            <a:endParaRPr lang="en-US" altLang="zh-CN" dirty="0" smtClean="0"/>
          </a:p>
          <a:p>
            <a:pPr lvl="1" indent="-342900">
              <a:buFont typeface="Wingdings" pitchFamily="2" charset="2"/>
              <a:buChar char="Ø"/>
            </a:pPr>
            <a:r>
              <a:rPr lang="zh-CN" altLang="zh-CN" dirty="0"/>
              <a:t>计算权向量并做一致性</a:t>
            </a:r>
            <a:r>
              <a:rPr lang="zh-CN" altLang="zh-CN" dirty="0" smtClean="0"/>
              <a:t>检验</a:t>
            </a:r>
            <a:endParaRPr lang="en-US" altLang="zh-CN" dirty="0"/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7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2"/>
    </mc:Choice>
    <mc:Fallback xmlns="">
      <p:transition spd="slow" advTm="2572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领域自适应评价方法（续）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反馈数据：用户的服务最终选择</a:t>
            </a:r>
            <a:endParaRPr lang="en-US" altLang="zh-CN" dirty="0" smtClean="0"/>
          </a:p>
          <a:p>
            <a:r>
              <a:rPr lang="zh-CN" altLang="en-US" dirty="0" smtClean="0"/>
              <a:t>机器学习：</a:t>
            </a:r>
            <a:r>
              <a:rPr lang="zh-CN" altLang="zh-CN" dirty="0" smtClean="0"/>
              <a:t>利用</a:t>
            </a:r>
            <a:r>
              <a:rPr lang="zh-CN" altLang="zh-CN" dirty="0"/>
              <a:t>评价类别对服务最终选择的分类程度</a:t>
            </a:r>
            <a:r>
              <a:rPr lang="zh-CN" altLang="zh-CN" dirty="0" smtClean="0"/>
              <a:t>来</a:t>
            </a:r>
            <a:r>
              <a:rPr lang="zh-CN" altLang="en-US" dirty="0"/>
              <a:t>学习</a:t>
            </a:r>
            <a:r>
              <a:rPr lang="zh-CN" altLang="zh-CN" dirty="0" smtClean="0"/>
              <a:t>评价</a:t>
            </a:r>
            <a:r>
              <a:rPr lang="zh-CN" altLang="zh-CN" dirty="0"/>
              <a:t>类别的权重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机器学习</a:t>
            </a:r>
            <a:r>
              <a:rPr lang="zh-CN" altLang="en-US" dirty="0" smtClean="0"/>
              <a:t>算法（决策树）：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/>
              <a:t>对每一个分类因子的区分程度，进行熵的计算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/>
              <a:t>对比原始熵，根据信息增益的大小来进行区分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根据信息增益的大小来对权重分布进行调整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8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83"/>
    </mc:Choice>
    <mc:Fallback xmlns="">
      <p:transition spd="slow" advTm="1168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用户个性化的评价方法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解决问题：用户依赖的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属性的取值预测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假设：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对一组服务具有相似历史调用记录的不同服务用户，对其他的服务也具有相似的调用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记录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缺省</a:t>
            </a:r>
            <a:r>
              <a:rPr lang="en-US" altLang="zh-CN" dirty="0" err="1" smtClean="0"/>
              <a:t>QoS</a:t>
            </a:r>
            <a:r>
              <a:rPr lang="zh-CN" altLang="en-US" smtClean="0"/>
              <a:t>值</a:t>
            </a:r>
            <a:r>
              <a:rPr lang="zh-CN" altLang="zh-CN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服务进行相似用户或者相似服务的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选择</a:t>
            </a:r>
            <a:endParaRPr lang="en-US" altLang="zh-CN" dirty="0"/>
          </a:p>
          <a:p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相似用户或相似服务的相似度值对缺省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服务进行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6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85"/>
    </mc:Choice>
    <mc:Fallback xmlns="">
      <p:transition spd="slow" advTm="2758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用户个性化的评价方法（续）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数学模型：</a:t>
            </a:r>
            <a:r>
              <a:rPr lang="en-US" altLang="zh-CN" dirty="0" smtClean="0"/>
              <a:t>user-item  matrix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cs typeface="+mn-cs"/>
              </a:rPr>
              <a:t>矩阵中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每一项为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各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值组成的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向量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包括如下几个步骤：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相似度计算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Top-K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近邻选择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预测缺失值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3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94"/>
    </mc:Choice>
    <mc:Fallback xmlns="">
      <p:transition spd="slow" advTm="3219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用户个性化的评价方法（续）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相似度计算：改进的皮尔逊相关系数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皮尔逊相关系数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/>
                        </a:rPr>
                        <m:t>Sim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/>
                            </a:rPr>
                            <m:t>u</m:t>
                          </m:r>
                          <m:r>
                            <a:rPr lang="en-US" altLang="zh-CN" b="0" i="0" dirty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/>
                            </a:rPr>
                            <m:t>v</m:t>
                          </m:r>
                        </m:e>
                      </m:d>
                      <m:r>
                        <a:rPr lang="en-US" altLang="zh-CN" b="0" i="0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/>
                                      <a:ea typeface="Cambria Math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/>
                                      <a:ea typeface="Cambria Math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改进后的相似度计算方法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Sim</m:t>
                      </m:r>
                      <m:r>
                        <a:rPr lang="en-US" altLang="zh-CN" dirty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/>
                            </a:rPr>
                            <m:t>u</m:t>
                          </m:r>
                          <m:r>
                            <a:rPr lang="en-US" altLang="zh-CN" dirty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/>
                            </a:rPr>
                            <m:t>v</m:t>
                          </m:r>
                        </m:e>
                      </m:d>
                      <m:r>
                        <a:rPr lang="en-US" altLang="zh-CN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/>
                            </a:rPr>
                            <m:t>2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Sim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/>
                            </a:rPr>
                            <m:t>u</m:t>
                          </m:r>
                          <m:r>
                            <a:rPr lang="en-US" altLang="zh-CN" dirty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/>
                            </a:rPr>
                            <m:t>v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90" t="-1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96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7"/>
    </mc:Choice>
    <mc:Fallback xmlns="">
      <p:transition spd="slow" advTm="766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用户个性化的评价方法（续）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Top-K</a:t>
            </a:r>
            <a:r>
              <a:rPr lang="zh-CN" altLang="en-US" dirty="0" smtClean="0"/>
              <a:t>近邻选择：有阈值的选择，在相似度大于某阈值的集合中，选择至多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个近邻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使用协同过滤算法，分别基于相似用户和相似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服务给出预测结果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根据相似度求得权重，对基于</a:t>
            </a:r>
            <a:r>
              <a:rPr lang="zh-CN" altLang="en-US" dirty="0"/>
              <a:t>用户</a:t>
            </a:r>
            <a:r>
              <a:rPr lang="zh-CN" altLang="en-US" dirty="0" smtClean="0"/>
              <a:t>的预测结果和基于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服务的预测结果进行组合，从而根据预测结果给出用户个性化的评价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95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46"/>
    </mc:Choice>
    <mc:Fallback xmlns="">
      <p:transition spd="slow" advTm="1564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Web</a:t>
            </a:r>
            <a:r>
              <a:rPr lang="zh-CN" altLang="en-US" b="1" dirty="0" smtClean="0"/>
              <a:t>服务质量评价系统的设计与实现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开发语言：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Tomcat</a:t>
            </a:r>
          </a:p>
          <a:p>
            <a:r>
              <a:rPr lang="zh-CN" altLang="en-US" dirty="0" smtClean="0"/>
              <a:t>数据库：</a:t>
            </a:r>
            <a:r>
              <a:rPr lang="en-US" altLang="zh-CN" dirty="0" smtClean="0"/>
              <a:t>MySQL</a:t>
            </a:r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应用场景：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服务质量评价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为用户推荐</a:t>
            </a:r>
            <a:r>
              <a:rPr lang="en-US" altLang="zh-CN" dirty="0" smtClean="0"/>
              <a:t>Top 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为服务开发者推荐潜在的服务用户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4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26"/>
    </mc:Choice>
    <mc:Fallback xmlns="">
      <p:transition spd="slow" advTm="2102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已完成的工作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基于先验知识和机器学习的领域自适应评价方法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已完成方法研究和实验环节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用户个性化的评价方法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已撰写小论文</a:t>
            </a:r>
            <a:r>
              <a:rPr lang="en-US" altLang="zh-CN" dirty="0" smtClean="0"/>
              <a:t>A </a:t>
            </a:r>
            <a:r>
              <a:rPr lang="en-US" altLang="zh-CN" dirty="0"/>
              <a:t>Method about </a:t>
            </a:r>
            <a:r>
              <a:rPr lang="en-US" altLang="zh-CN" dirty="0" err="1"/>
              <a:t>QoS</a:t>
            </a:r>
            <a:r>
              <a:rPr lang="en-US" altLang="zh-CN" dirty="0"/>
              <a:t> Prediction for Web Services via Collaborative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，已投稿</a:t>
            </a:r>
            <a:r>
              <a:rPr lang="en-US" altLang="zh-CN" dirty="0" smtClean="0"/>
              <a:t>IET Software, </a:t>
            </a:r>
            <a:r>
              <a:rPr lang="zh-CN" altLang="en-US" dirty="0" smtClean="0"/>
              <a:t>目前正在审稿中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服务推荐系统设计与实现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原型系统已搭建完毕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已录用论文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A CPN-based Verification Method of Web Service described by OWL-S, CSSS 2014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270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70"/>
    </mc:Choice>
    <mc:Fallback xmlns="">
      <p:transition spd="slow" advTm="1257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b="1" dirty="0" smtClean="0"/>
              <a:t>论文工作计划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已经完成的工作</a:t>
            </a:r>
            <a:endParaRPr lang="en-US" altLang="zh-CN" sz="4000" b="1" dirty="0" smtClean="0"/>
          </a:p>
          <a:p>
            <a:r>
              <a:rPr lang="zh-CN" altLang="en-US" sz="4400" b="1" dirty="0" smtClean="0">
                <a:solidFill>
                  <a:srgbClr val="FFFF00"/>
                </a:solidFill>
              </a:rPr>
              <a:t>关键技术及难点</a:t>
            </a:r>
            <a:endParaRPr lang="en-US" altLang="zh-CN" sz="4400" b="1" dirty="0" smtClean="0">
              <a:solidFill>
                <a:srgbClr val="FFFF00"/>
              </a:solidFill>
            </a:endParaRPr>
          </a:p>
          <a:p>
            <a:r>
              <a:rPr lang="zh-CN" altLang="en-US" sz="4000" b="1" dirty="0" smtClean="0"/>
              <a:t>下一步工作计划</a:t>
            </a:r>
            <a:endParaRPr lang="en-US" altLang="zh-CN" sz="4000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09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8"/>
    </mc:Choice>
    <mc:Fallback xmlns="">
      <p:transition spd="slow" advTm="1336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b="1" dirty="0" smtClean="0"/>
              <a:t>论文工作计划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已经完成的工作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关键技术及难点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下一步工作计划</a:t>
            </a:r>
            <a:endParaRPr lang="en-US" altLang="zh-CN" sz="4000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4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8"/>
    </mc:Choice>
    <mc:Fallback xmlns="">
      <p:transition spd="slow" advTm="1336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关键技术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z="2800" dirty="0" smtClean="0"/>
              <a:t>基于先验知识和机器学习的领域自适应评价方法</a:t>
            </a:r>
            <a:endParaRPr lang="zh-CN" altLang="zh-CN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 smtClean="0"/>
              <a:t>根据领域专家的先验知识，通过层次分析方法构建基本权重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 smtClean="0"/>
              <a:t>根据</a:t>
            </a:r>
            <a:r>
              <a:rPr lang="zh-CN" altLang="zh-CN" dirty="0"/>
              <a:t>用户反馈数据，使用数据挖掘算法对权重来进行调整</a:t>
            </a:r>
          </a:p>
          <a:p>
            <a:pPr marL="0" lvl="1" indent="0">
              <a:buNone/>
            </a:pPr>
            <a:endParaRPr lang="en-US" altLang="zh-CN" sz="2800" dirty="0"/>
          </a:p>
          <a:p>
            <a:pPr marL="342900" lvl="1" indent="-342900">
              <a:buFontTx/>
              <a:buChar char="•"/>
            </a:pPr>
            <a:r>
              <a:rPr lang="zh-CN" altLang="zh-CN" sz="2800" dirty="0" smtClean="0">
                <a:solidFill>
                  <a:schemeClr val="tx1"/>
                </a:solidFill>
              </a:rPr>
              <a:t>基于</a:t>
            </a:r>
            <a:r>
              <a:rPr lang="zh-CN" altLang="zh-CN" sz="2800" dirty="0">
                <a:solidFill>
                  <a:schemeClr val="tx1"/>
                </a:solidFill>
              </a:rPr>
              <a:t>协同过滤的</a:t>
            </a:r>
            <a:r>
              <a:rPr lang="en-US" altLang="zh-CN" sz="2800" dirty="0">
                <a:solidFill>
                  <a:schemeClr val="tx1"/>
                </a:solidFill>
              </a:rPr>
              <a:t>Web</a:t>
            </a:r>
            <a:r>
              <a:rPr lang="zh-CN" altLang="zh-CN" sz="2800" dirty="0">
                <a:solidFill>
                  <a:schemeClr val="tx1"/>
                </a:solidFill>
              </a:rPr>
              <a:t>服务</a:t>
            </a:r>
            <a:r>
              <a:rPr lang="en-US" altLang="zh-CN" sz="2800" dirty="0">
                <a:solidFill>
                  <a:schemeClr val="tx1"/>
                </a:solidFill>
              </a:rPr>
              <a:t>QoS</a:t>
            </a:r>
            <a:r>
              <a:rPr lang="zh-CN" altLang="zh-CN" sz="2800" dirty="0">
                <a:solidFill>
                  <a:schemeClr val="tx1"/>
                </a:solidFill>
              </a:rPr>
              <a:t>值的预测</a:t>
            </a:r>
            <a:r>
              <a:rPr lang="zh-CN" altLang="zh-CN" sz="2800" dirty="0" smtClean="0">
                <a:solidFill>
                  <a:schemeClr val="tx1"/>
                </a:solidFill>
              </a:rPr>
              <a:t>方法</a:t>
            </a:r>
            <a:r>
              <a:rPr lang="zh-CN" altLang="en-US" sz="2800" dirty="0"/>
              <a:t>，</a:t>
            </a:r>
            <a:r>
              <a:rPr lang="zh-CN" altLang="en-US" sz="2800" dirty="0" smtClean="0">
                <a:solidFill>
                  <a:schemeClr val="tx1"/>
                </a:solidFill>
              </a:rPr>
              <a:t>从而得到各评价因子的取值，并给用户提供个性化的评价结果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342900" lvl="1" indent="-342900">
              <a:buFontTx/>
              <a:buChar char="•"/>
            </a:pP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99"/>
    </mc:Choice>
    <mc:Fallback xmlns="">
      <p:transition spd="slow" advTm="2029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b="1" dirty="0" smtClean="0"/>
              <a:t>论文工作计划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已经完成的工作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关键技术及难点</a:t>
            </a:r>
            <a:endParaRPr lang="en-US" altLang="zh-CN" sz="4000" b="1" dirty="0" smtClean="0"/>
          </a:p>
          <a:p>
            <a:r>
              <a:rPr lang="zh-CN" altLang="en-US" sz="4400" b="1" dirty="0" smtClean="0">
                <a:solidFill>
                  <a:srgbClr val="FFFF00"/>
                </a:solidFill>
              </a:rPr>
              <a:t>下一步工作计划</a:t>
            </a:r>
            <a:endParaRPr lang="en-US" altLang="zh-CN" sz="44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6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8"/>
    </mc:Choice>
    <mc:Fallback xmlns="">
      <p:transition spd="slow" advTm="1336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下一步工作计划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进一步完善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服务质量评价系统的设计与实现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kern="100" dirty="0" smtClean="0"/>
              <a:t>收集</a:t>
            </a:r>
            <a:r>
              <a:rPr lang="zh-CN" altLang="zh-CN" kern="100" dirty="0"/>
              <a:t>真实环境下的</a:t>
            </a:r>
            <a:r>
              <a:rPr lang="en-US" altLang="zh-CN" kern="100" dirty="0"/>
              <a:t>Web</a:t>
            </a:r>
            <a:r>
              <a:rPr lang="zh-CN" altLang="zh-CN" kern="100" dirty="0"/>
              <a:t>服务调用数据，完成系统测试</a:t>
            </a:r>
            <a:r>
              <a:rPr lang="zh-CN" altLang="en-US" kern="100" dirty="0"/>
              <a:t>与</a:t>
            </a:r>
            <a:r>
              <a:rPr lang="en-US" altLang="zh-CN" kern="100" dirty="0"/>
              <a:t>bug</a:t>
            </a:r>
            <a:r>
              <a:rPr lang="zh-CN" altLang="en-US" kern="100" dirty="0"/>
              <a:t>修复</a:t>
            </a:r>
            <a:endParaRPr lang="zh-CN" altLang="zh-CN" kern="100" dirty="0">
              <a:latin typeface="宋体"/>
              <a:cs typeface="Times New Roman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撰写毕业论文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4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744703" y="2967335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谢谢各位老师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75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"/>
    </mc:Choice>
    <mc:Fallback xmlns="">
      <p:transition spd="slow" advTm="159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b="1" dirty="0" smtClean="0">
                <a:solidFill>
                  <a:srgbClr val="FFFF00"/>
                </a:solidFill>
              </a:rPr>
              <a:t>论文工作计划</a:t>
            </a:r>
            <a:endParaRPr lang="en-US" altLang="zh-CN" sz="4400" b="1" dirty="0" smtClean="0">
              <a:solidFill>
                <a:srgbClr val="FFFF00"/>
              </a:solidFill>
            </a:endParaRPr>
          </a:p>
          <a:p>
            <a:r>
              <a:rPr lang="zh-CN" altLang="en-US" sz="4000" b="1" dirty="0" smtClean="0"/>
              <a:t>已经完成的工作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关键技术及难点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下一步工作计划</a:t>
            </a:r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012705919"/>
      </p:ext>
    </p:extLst>
  </p:cSld>
  <p:clrMapOvr>
    <a:masterClrMapping/>
  </p:clrMapOvr>
  <p:transition spd="slow" advTm="13368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研究目标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虽然大量的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服务能够给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 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服务用户提供极大的便利，但是要从大量功能相同或相近的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服务中选择满足用户需求的最优候选服务将是一个新的挑战。为了解决这一难题，本文首先为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服务建立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模型</a:t>
            </a:r>
            <a:r>
              <a:rPr lang="zh-CN" altLang="en-US" dirty="0" smtClean="0"/>
              <a:t>与质量评价模型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dirty="0" smtClean="0"/>
              <a:t>然后提出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基于先验知识和机器学习的领域自适应评价方法，并通过对用户依赖的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属性值的预测，给出用户个性化的评价方法，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从而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为用户推荐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满足</a:t>
            </a:r>
            <a:r>
              <a:rPr lang="zh-CN" altLang="en-US" dirty="0"/>
              <a:t>其</a:t>
            </a:r>
            <a:r>
              <a:rPr lang="zh-CN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需求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的最优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5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92"/>
    </mc:Choice>
    <mc:Fallback xmlns="">
      <p:transition spd="slow" advTm="3129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研究内容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QoS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服务质量评价模型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基于先验知识和机器学习的领域自适应评价方法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用户个性化的评价方法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服务质量评价系统的设计与实现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13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1"/>
    </mc:Choice>
    <mc:Fallback xmlns="">
      <p:transition spd="slow" advTm="1173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b="1" dirty="0" smtClean="0"/>
              <a:t>论文工作计划</a:t>
            </a:r>
            <a:endParaRPr lang="en-US" altLang="zh-CN" sz="4000" b="1" dirty="0" smtClean="0"/>
          </a:p>
          <a:p>
            <a:r>
              <a:rPr lang="zh-CN" altLang="en-US" sz="4400" b="1" dirty="0" smtClean="0">
                <a:solidFill>
                  <a:srgbClr val="FFFF00"/>
                </a:solidFill>
              </a:rPr>
              <a:t>已经完成的工作</a:t>
            </a:r>
            <a:endParaRPr lang="en-US" altLang="zh-CN" sz="4400" b="1" dirty="0" smtClean="0">
              <a:solidFill>
                <a:srgbClr val="FFFF00"/>
              </a:solidFill>
            </a:endParaRPr>
          </a:p>
          <a:p>
            <a:r>
              <a:rPr lang="zh-CN" altLang="en-US" sz="4000" b="1" dirty="0" smtClean="0"/>
              <a:t>关键技术及难点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下一步工作计划</a:t>
            </a:r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21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8"/>
    </mc:Choice>
    <mc:Fallback xmlns="">
      <p:transition spd="slow" advTm="133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Web</a:t>
            </a:r>
            <a:r>
              <a:rPr lang="zh-CN" altLang="en-US" b="1" dirty="0" smtClean="0"/>
              <a:t>服务</a:t>
            </a:r>
            <a:r>
              <a:rPr lang="en-US" altLang="zh-CN" b="1" dirty="0" smtClean="0"/>
              <a:t>QoS</a:t>
            </a:r>
            <a:r>
              <a:rPr lang="zh-CN" altLang="en-US" b="1" dirty="0" smtClean="0"/>
              <a:t>模型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143000"/>
            <a:ext cx="8502650" cy="4878288"/>
          </a:xfrm>
        </p:spPr>
        <p:txBody>
          <a:bodyPr/>
          <a:lstStyle/>
          <a:p>
            <a:r>
              <a:rPr lang="zh-CN" altLang="en-US" dirty="0" smtClean="0"/>
              <a:t>包括各</a:t>
            </a:r>
            <a:r>
              <a:rPr lang="en-US" altLang="zh-CN" dirty="0" smtClean="0"/>
              <a:t>QoS</a:t>
            </a:r>
            <a:r>
              <a:rPr lang="zh-CN" altLang="en-US" dirty="0" smtClean="0"/>
              <a:t>属性及度量方法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调研并总结得出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服务的</a:t>
            </a:r>
            <a:r>
              <a:rPr lang="en-US" altLang="zh-CN" dirty="0" smtClean="0"/>
              <a:t>QoS</a:t>
            </a:r>
            <a:r>
              <a:rPr lang="zh-CN" altLang="en-US" dirty="0"/>
              <a:t>属性</a:t>
            </a:r>
            <a:r>
              <a:rPr lang="zh-CN" altLang="en-US" dirty="0" smtClean="0"/>
              <a:t>有：</a:t>
            </a:r>
            <a:endParaRPr lang="en-US" altLang="zh-CN" dirty="0" smtClean="0"/>
          </a:p>
          <a:p>
            <a:pPr lvl="1"/>
            <a:r>
              <a:rPr lang="zh-CN" altLang="zh-CN" sz="2000" dirty="0" smtClean="0">
                <a:solidFill>
                  <a:schemeClr val="tx1"/>
                </a:solidFill>
              </a:rPr>
              <a:t>安全性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健壮</a:t>
            </a:r>
            <a:r>
              <a:rPr lang="zh-CN" altLang="zh-CN" sz="2000" dirty="0" smtClean="0">
                <a:solidFill>
                  <a:schemeClr val="tx1"/>
                </a:solidFill>
              </a:rPr>
              <a:t>性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zh-CN" altLang="zh-CN" sz="2000" dirty="0" smtClean="0">
                <a:solidFill>
                  <a:schemeClr val="tx1"/>
                </a:solidFill>
              </a:rPr>
              <a:t>费用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zh-CN" altLang="zh-CN" sz="2000" dirty="0" smtClean="0">
                <a:solidFill>
                  <a:schemeClr val="tx1"/>
                </a:solidFill>
              </a:rPr>
              <a:t>运行时间</a:t>
            </a:r>
            <a:endParaRPr lang="en-US" altLang="zh-CN" sz="2000" dirty="0" smtClean="0"/>
          </a:p>
          <a:p>
            <a:pPr lvl="1"/>
            <a:r>
              <a:rPr lang="zh-CN" altLang="zh-CN" sz="2000" dirty="0" smtClean="0">
                <a:solidFill>
                  <a:schemeClr val="tx1"/>
                </a:solidFill>
              </a:rPr>
              <a:t>性能</a:t>
            </a:r>
            <a:endParaRPr lang="en-US" altLang="zh-CN" sz="2000" dirty="0" smtClean="0"/>
          </a:p>
          <a:p>
            <a:pPr lvl="1"/>
            <a:r>
              <a:rPr lang="zh-CN" altLang="zh-CN" sz="2000" dirty="0" smtClean="0">
                <a:solidFill>
                  <a:schemeClr val="tx1"/>
                </a:solidFill>
              </a:rPr>
              <a:t>可用性</a:t>
            </a:r>
            <a:endParaRPr lang="en-US" altLang="zh-CN" sz="2000" dirty="0" smtClean="0"/>
          </a:p>
          <a:p>
            <a:pPr lvl="1"/>
            <a:r>
              <a:rPr lang="zh-CN" altLang="zh-CN" sz="2000" dirty="0" smtClean="0">
                <a:solidFill>
                  <a:schemeClr val="tx1"/>
                </a:solidFill>
              </a:rPr>
              <a:t>声誉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/>
              <a:t>可靠性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7575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1"/>
    </mc:Choice>
    <mc:Fallback xmlns="">
      <p:transition spd="slow" advTm="1162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1" y="424710"/>
            <a:ext cx="9298438" cy="60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Web</a:t>
            </a:r>
            <a:r>
              <a:rPr lang="zh-CN" altLang="en-US" b="1" dirty="0" smtClean="0"/>
              <a:t>服务质量评价</a:t>
            </a:r>
            <a:r>
              <a:rPr lang="zh-CN" altLang="en-US" b="1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模型建立评价树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58" y="1700808"/>
            <a:ext cx="7773034" cy="472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球仪设计模板">
  <a:themeElements>
    <a:clrScheme name="地球仪 7">
      <a:dk1>
        <a:srgbClr val="3B4257"/>
      </a:dk1>
      <a:lt1>
        <a:srgbClr val="FFFFFF"/>
      </a:lt1>
      <a:dk2>
        <a:srgbClr val="008080"/>
      </a:dk2>
      <a:lt2>
        <a:srgbClr val="FCF7FF"/>
      </a:lt2>
      <a:accent1>
        <a:srgbClr val="45868B"/>
      </a:accent1>
      <a:accent2>
        <a:srgbClr val="A76BC9"/>
      </a:accent2>
      <a:accent3>
        <a:srgbClr val="AAC0C0"/>
      </a:accent3>
      <a:accent4>
        <a:srgbClr val="DADADA"/>
      </a:accent4>
      <a:accent5>
        <a:srgbClr val="B0C3C4"/>
      </a:accent5>
      <a:accent6>
        <a:srgbClr val="9760B6"/>
      </a:accent6>
      <a:hlink>
        <a:srgbClr val="E1B7D0"/>
      </a:hlink>
      <a:folHlink>
        <a:srgbClr val="CCECFF"/>
      </a:folHlink>
    </a:clrScheme>
    <a:fontScheme name="地球仪">
      <a:majorFont>
        <a:latin typeface="楷体_GB2312"/>
        <a:ea typeface="楷体_GB2312"/>
        <a:cs typeface=""/>
      </a:majorFont>
      <a:minorFont>
        <a:latin typeface="Arial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地球仪 1">
        <a:dk1>
          <a:srgbClr val="003366"/>
        </a:dk1>
        <a:lt1>
          <a:srgbClr val="FFFFFF"/>
        </a:lt1>
        <a:dk2>
          <a:srgbClr val="000066"/>
        </a:dk2>
        <a:lt2>
          <a:srgbClr val="ECE7FF"/>
        </a:lt2>
        <a:accent1>
          <a:srgbClr val="8C55AB"/>
        </a:accent1>
        <a:accent2>
          <a:srgbClr val="D08908"/>
        </a:accent2>
        <a:accent3>
          <a:srgbClr val="AAAAB8"/>
        </a:accent3>
        <a:accent4>
          <a:srgbClr val="DADADA"/>
        </a:accent4>
        <a:accent5>
          <a:srgbClr val="C5B4D2"/>
        </a:accent5>
        <a:accent6>
          <a:srgbClr val="BC7C06"/>
        </a:accent6>
        <a:hlink>
          <a:srgbClr val="CC99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2">
        <a:dk1>
          <a:srgbClr val="336699"/>
        </a:dk1>
        <a:lt1>
          <a:srgbClr val="FFFFFF"/>
        </a:lt1>
        <a:dk2>
          <a:srgbClr val="DDDDDD"/>
        </a:dk2>
        <a:lt2>
          <a:srgbClr val="E3EBF1"/>
        </a:lt2>
        <a:accent1>
          <a:srgbClr val="4F196D"/>
        </a:accent1>
        <a:accent2>
          <a:srgbClr val="AE7EDE"/>
        </a:accent2>
        <a:accent3>
          <a:srgbClr val="EBEBEB"/>
        </a:accent3>
        <a:accent4>
          <a:srgbClr val="DADADA"/>
        </a:accent4>
        <a:accent5>
          <a:srgbClr val="B2ABBA"/>
        </a:accent5>
        <a:accent6>
          <a:srgbClr val="9D72C9"/>
        </a:accent6>
        <a:hlink>
          <a:srgbClr val="B6D6F6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3">
        <a:dk1>
          <a:srgbClr val="3E3E5C"/>
        </a:dk1>
        <a:lt1>
          <a:srgbClr val="FFFFFF"/>
        </a:lt1>
        <a:dk2>
          <a:srgbClr val="333399"/>
        </a:dk2>
        <a:lt2>
          <a:srgbClr val="FFFFFF"/>
        </a:lt2>
        <a:accent1>
          <a:srgbClr val="60597B"/>
        </a:accent1>
        <a:accent2>
          <a:srgbClr val="9D5EC0"/>
        </a:accent2>
        <a:accent3>
          <a:srgbClr val="ADADCA"/>
        </a:accent3>
        <a:accent4>
          <a:srgbClr val="DADADA"/>
        </a:accent4>
        <a:accent5>
          <a:srgbClr val="B6B5BF"/>
        </a:accent5>
        <a:accent6>
          <a:srgbClr val="8E54AE"/>
        </a:accent6>
        <a:hlink>
          <a:srgbClr val="CC99FF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4">
        <a:dk1>
          <a:srgbClr val="B2B2B2"/>
        </a:dk1>
        <a:lt1>
          <a:srgbClr val="FFFFFF"/>
        </a:lt1>
        <a:dk2>
          <a:srgbClr val="FFF4DD"/>
        </a:dk2>
        <a:lt2>
          <a:srgbClr val="333333"/>
        </a:lt2>
        <a:accent1>
          <a:srgbClr val="F8F8F8"/>
        </a:accent1>
        <a:accent2>
          <a:srgbClr val="808080"/>
        </a:accent2>
        <a:accent3>
          <a:srgbClr val="FFFFFF"/>
        </a:accent3>
        <a:accent4>
          <a:srgbClr val="979797"/>
        </a:accent4>
        <a:accent5>
          <a:srgbClr val="FBFBFB"/>
        </a:accent5>
        <a:accent6>
          <a:srgbClr val="737373"/>
        </a:accent6>
        <a:hlink>
          <a:srgbClr val="4D4D4D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地球仪 5">
        <a:dk1>
          <a:srgbClr val="E999FF"/>
        </a:dk1>
        <a:lt1>
          <a:srgbClr val="FFFFD9"/>
        </a:lt1>
        <a:dk2>
          <a:srgbClr val="FBEFFF"/>
        </a:dk2>
        <a:lt2>
          <a:srgbClr val="777777"/>
        </a:lt2>
        <a:accent1>
          <a:srgbClr val="FFFFF7"/>
        </a:accent1>
        <a:accent2>
          <a:srgbClr val="F5C265"/>
        </a:accent2>
        <a:accent3>
          <a:srgbClr val="FFFFE9"/>
        </a:accent3>
        <a:accent4>
          <a:srgbClr val="C782DA"/>
        </a:accent4>
        <a:accent5>
          <a:srgbClr val="FFFFFA"/>
        </a:accent5>
        <a:accent6>
          <a:srgbClr val="DEB05B"/>
        </a:accent6>
        <a:hlink>
          <a:srgbClr val="CC00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地球仪 6">
        <a:dk1>
          <a:srgbClr val="CC9900"/>
        </a:dk1>
        <a:lt1>
          <a:srgbClr val="FFFFD9"/>
        </a:lt1>
        <a:dk2>
          <a:srgbClr val="FFF7FF"/>
        </a:dk2>
        <a:lt2>
          <a:srgbClr val="777777"/>
        </a:lt2>
        <a:accent1>
          <a:srgbClr val="FFFFF7"/>
        </a:accent1>
        <a:accent2>
          <a:srgbClr val="69008E"/>
        </a:accent2>
        <a:accent3>
          <a:srgbClr val="FFFFE9"/>
        </a:accent3>
        <a:accent4>
          <a:srgbClr val="AE8200"/>
        </a:accent4>
        <a:accent5>
          <a:srgbClr val="FFFFFA"/>
        </a:accent5>
        <a:accent6>
          <a:srgbClr val="5E0080"/>
        </a:accent6>
        <a:hlink>
          <a:srgbClr val="D6009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地球仪 7">
        <a:dk1>
          <a:srgbClr val="3B4257"/>
        </a:dk1>
        <a:lt1>
          <a:srgbClr val="FFFFFF"/>
        </a:lt1>
        <a:dk2>
          <a:srgbClr val="008080"/>
        </a:dk2>
        <a:lt2>
          <a:srgbClr val="FCF7FF"/>
        </a:lt2>
        <a:accent1>
          <a:srgbClr val="45868B"/>
        </a:accent1>
        <a:accent2>
          <a:srgbClr val="A76BC9"/>
        </a:accent2>
        <a:accent3>
          <a:srgbClr val="AAC0C0"/>
        </a:accent3>
        <a:accent4>
          <a:srgbClr val="DADADA"/>
        </a:accent4>
        <a:accent5>
          <a:srgbClr val="B0C3C4"/>
        </a:accent5>
        <a:accent6>
          <a:srgbClr val="9760B6"/>
        </a:accent6>
        <a:hlink>
          <a:srgbClr val="E1B7D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8">
        <a:dk1>
          <a:srgbClr val="5C1F00"/>
        </a:dk1>
        <a:lt1>
          <a:srgbClr val="FFFFFF"/>
        </a:lt1>
        <a:dk2>
          <a:srgbClr val="990033"/>
        </a:dk2>
        <a:lt2>
          <a:srgbClr val="B28002"/>
        </a:lt2>
        <a:accent1>
          <a:srgbClr val="993366"/>
        </a:accent1>
        <a:accent2>
          <a:srgbClr val="BE7960"/>
        </a:accent2>
        <a:accent3>
          <a:srgbClr val="CAAAAD"/>
        </a:accent3>
        <a:accent4>
          <a:srgbClr val="DADADA"/>
        </a:accent4>
        <a:accent5>
          <a:srgbClr val="CAADB8"/>
        </a:accent5>
        <a:accent6>
          <a:srgbClr val="AC6D56"/>
        </a:accent6>
        <a:hlink>
          <a:srgbClr val="E5D7FD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9">
        <a:dk1>
          <a:srgbClr val="2D2015"/>
        </a:dk1>
        <a:lt1>
          <a:srgbClr val="FFFFFF"/>
        </a:lt1>
        <a:dk2>
          <a:srgbClr val="967246"/>
        </a:dk2>
        <a:lt2>
          <a:srgbClr val="FFFFFF"/>
        </a:lt2>
        <a:accent1>
          <a:srgbClr val="8C7B70"/>
        </a:accent1>
        <a:accent2>
          <a:srgbClr val="7642A6"/>
        </a:accent2>
        <a:accent3>
          <a:srgbClr val="C9BCB0"/>
        </a:accent3>
        <a:accent4>
          <a:srgbClr val="DADADA"/>
        </a:accent4>
        <a:accent5>
          <a:srgbClr val="C5BFBB"/>
        </a:accent5>
        <a:accent6>
          <a:srgbClr val="6A3B96"/>
        </a:accent6>
        <a:hlink>
          <a:srgbClr val="EEC9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10">
        <a:dk1>
          <a:srgbClr val="777777"/>
        </a:dk1>
        <a:lt1>
          <a:srgbClr val="FFFFFF"/>
        </a:lt1>
        <a:dk2>
          <a:srgbClr val="585A70"/>
        </a:dk2>
        <a:lt2>
          <a:srgbClr val="FFF3FF"/>
        </a:lt2>
        <a:accent1>
          <a:srgbClr val="847D95"/>
        </a:accent1>
        <a:accent2>
          <a:srgbClr val="614B81"/>
        </a:accent2>
        <a:accent3>
          <a:srgbClr val="B4B5BB"/>
        </a:accent3>
        <a:accent4>
          <a:srgbClr val="DADADA"/>
        </a:accent4>
        <a:accent5>
          <a:srgbClr val="C2BFC8"/>
        </a:accent5>
        <a:accent6>
          <a:srgbClr val="574374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11">
        <a:dk1>
          <a:srgbClr val="E0B8E0"/>
        </a:dk1>
        <a:lt1>
          <a:srgbClr val="FFFFFF"/>
        </a:lt1>
        <a:dk2>
          <a:srgbClr val="FFE5E5"/>
        </a:dk2>
        <a:lt2>
          <a:srgbClr val="808080"/>
        </a:lt2>
        <a:accent1>
          <a:srgbClr val="9161C5"/>
        </a:accent1>
        <a:accent2>
          <a:srgbClr val="990099"/>
        </a:accent2>
        <a:accent3>
          <a:srgbClr val="FFFFFF"/>
        </a:accent3>
        <a:accent4>
          <a:srgbClr val="BF9DBF"/>
        </a:accent4>
        <a:accent5>
          <a:srgbClr val="C7B7DF"/>
        </a:accent5>
        <a:accent6>
          <a:srgbClr val="8A008A"/>
        </a:accent6>
        <a:hlink>
          <a:srgbClr val="E7C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地球仪 12">
        <a:dk1>
          <a:srgbClr val="CC9900"/>
        </a:dk1>
        <a:lt1>
          <a:srgbClr val="FFFFFF"/>
        </a:lt1>
        <a:dk2>
          <a:srgbClr val="FFFDEB"/>
        </a:dk2>
        <a:lt2>
          <a:srgbClr val="969696"/>
        </a:lt2>
        <a:accent1>
          <a:srgbClr val="FDEFAB"/>
        </a:accent1>
        <a:accent2>
          <a:srgbClr val="FF9966"/>
        </a:accent2>
        <a:accent3>
          <a:srgbClr val="FFFFFF"/>
        </a:accent3>
        <a:accent4>
          <a:srgbClr val="AE8200"/>
        </a:accent4>
        <a:accent5>
          <a:srgbClr val="FEF6D2"/>
        </a:accent5>
        <a:accent6>
          <a:srgbClr val="E78A5C"/>
        </a:accent6>
        <a:hlink>
          <a:srgbClr val="990099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地球仪设计模板</Template>
  <TotalTime>1447</TotalTime>
  <Words>884</Words>
  <Application>Microsoft Office PowerPoint</Application>
  <PresentationFormat>A4 纸张(210x297 毫米)</PresentationFormat>
  <Paragraphs>143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华文宋体</vt:lpstr>
      <vt:lpstr>楷体_GB2312</vt:lpstr>
      <vt:lpstr>宋体</vt:lpstr>
      <vt:lpstr>Arial</vt:lpstr>
      <vt:lpstr>Cambria Math</vt:lpstr>
      <vt:lpstr>Times New Roman</vt:lpstr>
      <vt:lpstr>Wingdings</vt:lpstr>
      <vt:lpstr>地球仪设计模板</vt:lpstr>
      <vt:lpstr>面向Web服务的质量评价方法研究</vt:lpstr>
      <vt:lpstr>目录</vt:lpstr>
      <vt:lpstr>目录</vt:lpstr>
      <vt:lpstr>研究目标</vt:lpstr>
      <vt:lpstr>研究内容</vt:lpstr>
      <vt:lpstr>目录</vt:lpstr>
      <vt:lpstr>Web服务QoS模型</vt:lpstr>
      <vt:lpstr>PowerPoint 演示文稿</vt:lpstr>
      <vt:lpstr>Web服务质量评价模型</vt:lpstr>
      <vt:lpstr>Web服务质量评价模型（续）</vt:lpstr>
      <vt:lpstr>领域自适应评价方法</vt:lpstr>
      <vt:lpstr>领域自适应评价方法（续）</vt:lpstr>
      <vt:lpstr>用户个性化的评价方法</vt:lpstr>
      <vt:lpstr>用户个性化的评价方法（续）</vt:lpstr>
      <vt:lpstr>用户个性化的评价方法（续）</vt:lpstr>
      <vt:lpstr>用户个性化的评价方法（续）</vt:lpstr>
      <vt:lpstr>Web服务质量评价系统的设计与实现</vt:lpstr>
      <vt:lpstr>已完成的工作</vt:lpstr>
      <vt:lpstr>目录</vt:lpstr>
      <vt:lpstr>关键技术</vt:lpstr>
      <vt:lpstr>目录</vt:lpstr>
      <vt:lpstr>下一步工作计划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基于协同过滤和QoS的Web服务推荐技术研究</dc:title>
  <dc:creator>XiaoHao</dc:creator>
  <cp:lastModifiedBy>Xiaohao</cp:lastModifiedBy>
  <cp:revision>313</cp:revision>
  <dcterms:created xsi:type="dcterms:W3CDTF">2013-12-02T11:11:38Z</dcterms:created>
  <dcterms:modified xsi:type="dcterms:W3CDTF">2014-08-27T05:38:06Z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TC010721382052</vt:lpwstr>
  </property>
</Properties>
</file>