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8"/>
  </p:notesMasterIdLst>
  <p:sldIdLst>
    <p:sldId id="256" r:id="rId2"/>
    <p:sldId id="257" r:id="rId3"/>
    <p:sldId id="286" r:id="rId4"/>
    <p:sldId id="258" r:id="rId5"/>
    <p:sldId id="260" r:id="rId6"/>
    <p:sldId id="261" r:id="rId7"/>
    <p:sldId id="280" r:id="rId8"/>
    <p:sldId id="263" r:id="rId9"/>
    <p:sldId id="265" r:id="rId10"/>
    <p:sldId id="264" r:id="rId11"/>
    <p:sldId id="266" r:id="rId12"/>
    <p:sldId id="288" r:id="rId13"/>
    <p:sldId id="291" r:id="rId14"/>
    <p:sldId id="292" r:id="rId15"/>
    <p:sldId id="285" r:id="rId16"/>
    <p:sldId id="294" r:id="rId17"/>
    <p:sldId id="293" r:id="rId18"/>
    <p:sldId id="289" r:id="rId19"/>
    <p:sldId id="284" r:id="rId20"/>
    <p:sldId id="295" r:id="rId21"/>
    <p:sldId id="267" r:id="rId22"/>
    <p:sldId id="273" r:id="rId23"/>
    <p:sldId id="274" r:id="rId24"/>
    <p:sldId id="275" r:id="rId25"/>
    <p:sldId id="276" r:id="rId26"/>
    <p:sldId id="278"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D0D"/>
    <a:srgbClr val="FF575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39" autoAdjust="0"/>
  </p:normalViewPr>
  <p:slideViewPr>
    <p:cSldViewPr>
      <p:cViewPr>
        <p:scale>
          <a:sx n="66" d="100"/>
          <a:sy n="66" d="100"/>
        </p:scale>
        <p:origin x="-1692" y="-2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607174103237096E-2"/>
          <c:y val="0.16374423416943903"/>
          <c:w val="0.70431946638479204"/>
          <c:h val="0.66603689279853007"/>
        </c:manualLayout>
      </c:layout>
      <c:barChart>
        <c:barDir val="col"/>
        <c:grouping val="clustered"/>
        <c:varyColors val="0"/>
        <c:ser>
          <c:idx val="0"/>
          <c:order val="0"/>
          <c:invertIfNegative val="0"/>
          <c:dPt>
            <c:idx val="7"/>
            <c:invertIfNegative val="0"/>
            <c:bubble3D val="0"/>
          </c:dPt>
          <c:dLbls>
            <c:showLegendKey val="0"/>
            <c:showVal val="1"/>
            <c:showCatName val="0"/>
            <c:showSerName val="0"/>
            <c:showPercent val="0"/>
            <c:showBubbleSize val="0"/>
            <c:showLeaderLines val="0"/>
          </c:dLbls>
          <c:val>
            <c:numRef>
              <c:f>Sheet1!$A$1:$K$1</c:f>
              <c:numCache>
                <c:formatCode>General</c:formatCode>
                <c:ptCount val="11"/>
                <c:pt idx="0">
                  <c:v>106</c:v>
                </c:pt>
                <c:pt idx="1">
                  <c:v>187</c:v>
                </c:pt>
                <c:pt idx="2">
                  <c:v>229</c:v>
                </c:pt>
                <c:pt idx="3">
                  <c:v>266</c:v>
                </c:pt>
                <c:pt idx="4">
                  <c:v>307</c:v>
                </c:pt>
                <c:pt idx="5">
                  <c:v>350</c:v>
                </c:pt>
                <c:pt idx="6">
                  <c:v>408</c:v>
                </c:pt>
                <c:pt idx="7">
                  <c:v>458</c:v>
                </c:pt>
                <c:pt idx="8">
                  <c:v>501</c:v>
                </c:pt>
                <c:pt idx="9">
                  <c:v>538</c:v>
                </c:pt>
                <c:pt idx="10">
                  <c:v>573</c:v>
                </c:pt>
              </c:numCache>
            </c:numRef>
          </c:val>
        </c:ser>
        <c:dLbls>
          <c:showLegendKey val="0"/>
          <c:showVal val="0"/>
          <c:showCatName val="0"/>
          <c:showSerName val="0"/>
          <c:showPercent val="0"/>
          <c:showBubbleSize val="0"/>
        </c:dLbls>
        <c:gapWidth val="150"/>
        <c:axId val="77410688"/>
        <c:axId val="86132608"/>
      </c:barChart>
      <c:catAx>
        <c:axId val="77410688"/>
        <c:scaling>
          <c:orientation val="minMax"/>
        </c:scaling>
        <c:delete val="1"/>
        <c:axPos val="b"/>
        <c:numFmt formatCode="0.00%" sourceLinked="0"/>
        <c:majorTickMark val="out"/>
        <c:minorTickMark val="none"/>
        <c:tickLblPos val="nextTo"/>
        <c:crossAx val="86132608"/>
        <c:crosses val="autoZero"/>
        <c:auto val="1"/>
        <c:lblAlgn val="ctr"/>
        <c:lblOffset val="100"/>
        <c:noMultiLvlLbl val="0"/>
      </c:catAx>
      <c:valAx>
        <c:axId val="86132608"/>
        <c:scaling>
          <c:orientation val="minMax"/>
        </c:scaling>
        <c:delete val="0"/>
        <c:axPos val="l"/>
        <c:majorGridlines/>
        <c:numFmt formatCode="General" sourceLinked="1"/>
        <c:majorTickMark val="out"/>
        <c:minorTickMark val="none"/>
        <c:tickLblPos val="nextTo"/>
        <c:crossAx val="77410688"/>
        <c:crosses val="autoZero"/>
        <c:crossBetween val="between"/>
      </c:valAx>
    </c:plotArea>
    <c:plotVisOnly val="1"/>
    <c:dispBlanksAs val="zero"/>
    <c:showDLblsOverMax val="0"/>
  </c:chart>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890D20-0C3E-435A-920A-0D70F52CB815}" type="doc">
      <dgm:prSet loTypeId="urn:microsoft.com/office/officeart/2005/8/layout/vList2" loCatId="list" qsTypeId="urn:microsoft.com/office/officeart/2005/8/quickstyle/3d3" qsCatId="3D" csTypeId="urn:microsoft.com/office/officeart/2005/8/colors/accent0_3" csCatId="mainScheme" phldr="1"/>
      <dgm:spPr/>
      <dgm:t>
        <a:bodyPr/>
        <a:lstStyle/>
        <a:p>
          <a:endParaRPr lang="zh-CN" altLang="en-US"/>
        </a:p>
      </dgm:t>
    </dgm:pt>
    <dgm:pt modelId="{1651F666-0558-4EDA-ACC1-C25BD79B4809}">
      <dgm:prSet/>
      <dgm:spPr/>
      <dgm:t>
        <a:bodyPr/>
        <a:lstStyle/>
        <a:p>
          <a:pPr rtl="0"/>
          <a:r>
            <a:rPr lang="zh-CN" altLang="en-US" b="1" dirty="0" smtClean="0"/>
            <a:t>一、</a:t>
          </a:r>
          <a:r>
            <a:rPr lang="zh-CN" b="1" dirty="0" smtClean="0"/>
            <a:t>论文工作计划</a:t>
          </a:r>
          <a:endParaRPr lang="zh-CN" dirty="0"/>
        </a:p>
      </dgm:t>
    </dgm:pt>
    <dgm:pt modelId="{4693F99D-D46D-4232-A2DF-9A433C088019}" type="parTrans" cxnId="{AD7B1DFA-A638-4B1F-98C8-D5C6371FDADD}">
      <dgm:prSet/>
      <dgm:spPr/>
      <dgm:t>
        <a:bodyPr/>
        <a:lstStyle/>
        <a:p>
          <a:endParaRPr lang="zh-CN" altLang="en-US"/>
        </a:p>
      </dgm:t>
    </dgm:pt>
    <dgm:pt modelId="{FA70185A-030E-407A-8116-810B704349A4}" type="sibTrans" cxnId="{AD7B1DFA-A638-4B1F-98C8-D5C6371FDADD}">
      <dgm:prSet/>
      <dgm:spPr/>
      <dgm:t>
        <a:bodyPr/>
        <a:lstStyle/>
        <a:p>
          <a:endParaRPr lang="zh-CN" altLang="en-US"/>
        </a:p>
      </dgm:t>
    </dgm:pt>
    <dgm:pt modelId="{4B8274B9-46E8-41A8-B311-EA16746525DC}">
      <dgm:prSet/>
      <dgm:spPr/>
      <dgm:t>
        <a:bodyPr/>
        <a:lstStyle/>
        <a:p>
          <a:pPr rtl="0"/>
          <a:r>
            <a:rPr lang="zh-CN" altLang="en-US" b="1" dirty="0" smtClean="0"/>
            <a:t>二、</a:t>
          </a:r>
          <a:r>
            <a:rPr lang="zh-CN" b="1" dirty="0" smtClean="0"/>
            <a:t>已完成的工作</a:t>
          </a:r>
          <a:endParaRPr lang="zh-CN" dirty="0"/>
        </a:p>
      </dgm:t>
    </dgm:pt>
    <dgm:pt modelId="{1FA081FB-30F7-4048-8214-353AB800800A}" type="parTrans" cxnId="{837A34BB-E37D-4F5A-ADD9-35CE99A1119E}">
      <dgm:prSet/>
      <dgm:spPr/>
      <dgm:t>
        <a:bodyPr/>
        <a:lstStyle/>
        <a:p>
          <a:endParaRPr lang="zh-CN" altLang="en-US"/>
        </a:p>
      </dgm:t>
    </dgm:pt>
    <dgm:pt modelId="{38E6A10B-6544-4969-8975-ED45FD51DDDA}" type="sibTrans" cxnId="{837A34BB-E37D-4F5A-ADD9-35CE99A1119E}">
      <dgm:prSet/>
      <dgm:spPr/>
      <dgm:t>
        <a:bodyPr/>
        <a:lstStyle/>
        <a:p>
          <a:endParaRPr lang="zh-CN" altLang="en-US"/>
        </a:p>
      </dgm:t>
    </dgm:pt>
    <dgm:pt modelId="{B510009F-C93B-45DF-B9D5-7181DEA11EB2}">
      <dgm:prSet/>
      <dgm:spPr/>
      <dgm:t>
        <a:bodyPr/>
        <a:lstStyle/>
        <a:p>
          <a:pPr rtl="0"/>
          <a:r>
            <a:rPr lang="zh-CN" altLang="en-US" b="1" dirty="0" smtClean="0"/>
            <a:t>三、</a:t>
          </a:r>
          <a:r>
            <a:rPr lang="zh-CN" b="1" dirty="0" smtClean="0"/>
            <a:t>关键技术或难点</a:t>
          </a:r>
          <a:endParaRPr lang="zh-CN" dirty="0"/>
        </a:p>
      </dgm:t>
    </dgm:pt>
    <dgm:pt modelId="{D29ADE0E-F970-4027-B646-47607E41E651}" type="parTrans" cxnId="{344A1B4B-2C41-4723-8E40-2C33637C5864}">
      <dgm:prSet/>
      <dgm:spPr/>
      <dgm:t>
        <a:bodyPr/>
        <a:lstStyle/>
        <a:p>
          <a:endParaRPr lang="zh-CN" altLang="en-US"/>
        </a:p>
      </dgm:t>
    </dgm:pt>
    <dgm:pt modelId="{16F31598-8574-4C1B-B7D2-2518057DA2A5}" type="sibTrans" cxnId="{344A1B4B-2C41-4723-8E40-2C33637C5864}">
      <dgm:prSet/>
      <dgm:spPr/>
      <dgm:t>
        <a:bodyPr/>
        <a:lstStyle/>
        <a:p>
          <a:endParaRPr lang="zh-CN" altLang="en-US"/>
        </a:p>
      </dgm:t>
    </dgm:pt>
    <dgm:pt modelId="{10B15E69-9817-4B01-A466-6F7D238D09CD}">
      <dgm:prSet/>
      <dgm:spPr/>
      <dgm:t>
        <a:bodyPr/>
        <a:lstStyle/>
        <a:p>
          <a:pPr rtl="0"/>
          <a:r>
            <a:rPr lang="zh-CN" altLang="en-US" b="1" dirty="0" smtClean="0"/>
            <a:t>四、</a:t>
          </a:r>
          <a:r>
            <a:rPr lang="zh-CN" b="1" dirty="0" smtClean="0"/>
            <a:t>下一阶段的计划</a:t>
          </a:r>
          <a:endParaRPr lang="zh-CN" dirty="0"/>
        </a:p>
      </dgm:t>
    </dgm:pt>
    <dgm:pt modelId="{94D75FB9-71FE-457D-A799-D3FCE6C12B90}" type="parTrans" cxnId="{656A9B2A-1ED2-45C4-B8EA-1597846C7ADB}">
      <dgm:prSet/>
      <dgm:spPr/>
      <dgm:t>
        <a:bodyPr/>
        <a:lstStyle/>
        <a:p>
          <a:endParaRPr lang="zh-CN" altLang="en-US"/>
        </a:p>
      </dgm:t>
    </dgm:pt>
    <dgm:pt modelId="{1DB854D7-880E-4C89-93B5-50BF58D0D355}" type="sibTrans" cxnId="{656A9B2A-1ED2-45C4-B8EA-1597846C7ADB}">
      <dgm:prSet/>
      <dgm:spPr/>
      <dgm:t>
        <a:bodyPr/>
        <a:lstStyle/>
        <a:p>
          <a:endParaRPr lang="zh-CN" altLang="en-US"/>
        </a:p>
      </dgm:t>
    </dgm:pt>
    <dgm:pt modelId="{A7ACF106-52EC-439C-8F3D-8AE8CAF537BD}" type="pres">
      <dgm:prSet presAssocID="{48890D20-0C3E-435A-920A-0D70F52CB815}" presName="linear" presStyleCnt="0">
        <dgm:presLayoutVars>
          <dgm:animLvl val="lvl"/>
          <dgm:resizeHandles val="exact"/>
        </dgm:presLayoutVars>
      </dgm:prSet>
      <dgm:spPr/>
      <dgm:t>
        <a:bodyPr/>
        <a:lstStyle/>
        <a:p>
          <a:endParaRPr lang="zh-CN" altLang="en-US"/>
        </a:p>
      </dgm:t>
    </dgm:pt>
    <dgm:pt modelId="{5BA95D79-7905-4084-A580-3214676CA051}" type="pres">
      <dgm:prSet presAssocID="{1651F666-0558-4EDA-ACC1-C25BD79B4809}" presName="parentText" presStyleLbl="node1" presStyleIdx="0" presStyleCnt="4">
        <dgm:presLayoutVars>
          <dgm:chMax val="0"/>
          <dgm:bulletEnabled val="1"/>
        </dgm:presLayoutVars>
      </dgm:prSet>
      <dgm:spPr/>
      <dgm:t>
        <a:bodyPr/>
        <a:lstStyle/>
        <a:p>
          <a:endParaRPr lang="zh-CN" altLang="en-US"/>
        </a:p>
      </dgm:t>
    </dgm:pt>
    <dgm:pt modelId="{31F844DF-D94C-4271-8D8F-8AF8ADA98CB7}" type="pres">
      <dgm:prSet presAssocID="{FA70185A-030E-407A-8116-810B704349A4}" presName="spacer" presStyleCnt="0"/>
      <dgm:spPr/>
      <dgm:t>
        <a:bodyPr/>
        <a:lstStyle/>
        <a:p>
          <a:endParaRPr lang="zh-CN" altLang="en-US"/>
        </a:p>
      </dgm:t>
    </dgm:pt>
    <dgm:pt modelId="{5CD67EA9-BE04-41B4-9EAC-7B22B9D7D1C3}" type="pres">
      <dgm:prSet presAssocID="{4B8274B9-46E8-41A8-B311-EA16746525DC}" presName="parentText" presStyleLbl="node1" presStyleIdx="1" presStyleCnt="4">
        <dgm:presLayoutVars>
          <dgm:chMax val="0"/>
          <dgm:bulletEnabled val="1"/>
        </dgm:presLayoutVars>
      </dgm:prSet>
      <dgm:spPr/>
      <dgm:t>
        <a:bodyPr/>
        <a:lstStyle/>
        <a:p>
          <a:endParaRPr lang="zh-CN" altLang="en-US"/>
        </a:p>
      </dgm:t>
    </dgm:pt>
    <dgm:pt modelId="{51397D16-F530-468D-BE04-FDF43B05BE51}" type="pres">
      <dgm:prSet presAssocID="{38E6A10B-6544-4969-8975-ED45FD51DDDA}" presName="spacer" presStyleCnt="0"/>
      <dgm:spPr/>
      <dgm:t>
        <a:bodyPr/>
        <a:lstStyle/>
        <a:p>
          <a:endParaRPr lang="zh-CN" altLang="en-US"/>
        </a:p>
      </dgm:t>
    </dgm:pt>
    <dgm:pt modelId="{BE45C2BE-7BA0-4A21-B550-763BD055DCD5}" type="pres">
      <dgm:prSet presAssocID="{B510009F-C93B-45DF-B9D5-7181DEA11EB2}" presName="parentText" presStyleLbl="node1" presStyleIdx="2" presStyleCnt="4">
        <dgm:presLayoutVars>
          <dgm:chMax val="0"/>
          <dgm:bulletEnabled val="1"/>
        </dgm:presLayoutVars>
      </dgm:prSet>
      <dgm:spPr/>
      <dgm:t>
        <a:bodyPr/>
        <a:lstStyle/>
        <a:p>
          <a:endParaRPr lang="zh-CN" altLang="en-US"/>
        </a:p>
      </dgm:t>
    </dgm:pt>
    <dgm:pt modelId="{A549038E-FD9C-4D51-ACA8-DABA1787FFFD}" type="pres">
      <dgm:prSet presAssocID="{16F31598-8574-4C1B-B7D2-2518057DA2A5}" presName="spacer" presStyleCnt="0"/>
      <dgm:spPr/>
      <dgm:t>
        <a:bodyPr/>
        <a:lstStyle/>
        <a:p>
          <a:endParaRPr lang="zh-CN" altLang="en-US"/>
        </a:p>
      </dgm:t>
    </dgm:pt>
    <dgm:pt modelId="{ACFDAC14-08E3-4F3F-AE8F-F40D00934C75}" type="pres">
      <dgm:prSet presAssocID="{10B15E69-9817-4B01-A466-6F7D238D09CD}" presName="parentText" presStyleLbl="node1" presStyleIdx="3" presStyleCnt="4">
        <dgm:presLayoutVars>
          <dgm:chMax val="0"/>
          <dgm:bulletEnabled val="1"/>
        </dgm:presLayoutVars>
      </dgm:prSet>
      <dgm:spPr/>
      <dgm:t>
        <a:bodyPr/>
        <a:lstStyle/>
        <a:p>
          <a:endParaRPr lang="zh-CN" altLang="en-US"/>
        </a:p>
      </dgm:t>
    </dgm:pt>
  </dgm:ptLst>
  <dgm:cxnLst>
    <dgm:cxn modelId="{837A34BB-E37D-4F5A-ADD9-35CE99A1119E}" srcId="{48890D20-0C3E-435A-920A-0D70F52CB815}" destId="{4B8274B9-46E8-41A8-B311-EA16746525DC}" srcOrd="1" destOrd="0" parTransId="{1FA081FB-30F7-4048-8214-353AB800800A}" sibTransId="{38E6A10B-6544-4969-8975-ED45FD51DDDA}"/>
    <dgm:cxn modelId="{7F5607DA-1866-4609-A464-C7D1EA7908ED}" type="presOf" srcId="{B510009F-C93B-45DF-B9D5-7181DEA11EB2}" destId="{BE45C2BE-7BA0-4A21-B550-763BD055DCD5}" srcOrd="0" destOrd="0" presId="urn:microsoft.com/office/officeart/2005/8/layout/vList2"/>
    <dgm:cxn modelId="{AE500751-F95E-4B2A-8170-9A418FC56D83}" type="presOf" srcId="{1651F666-0558-4EDA-ACC1-C25BD79B4809}" destId="{5BA95D79-7905-4084-A580-3214676CA051}" srcOrd="0" destOrd="0" presId="urn:microsoft.com/office/officeart/2005/8/layout/vList2"/>
    <dgm:cxn modelId="{344A1B4B-2C41-4723-8E40-2C33637C5864}" srcId="{48890D20-0C3E-435A-920A-0D70F52CB815}" destId="{B510009F-C93B-45DF-B9D5-7181DEA11EB2}" srcOrd="2" destOrd="0" parTransId="{D29ADE0E-F970-4027-B646-47607E41E651}" sibTransId="{16F31598-8574-4C1B-B7D2-2518057DA2A5}"/>
    <dgm:cxn modelId="{6016CA25-1D90-4DB0-803E-6837C9B30284}" type="presOf" srcId="{10B15E69-9817-4B01-A466-6F7D238D09CD}" destId="{ACFDAC14-08E3-4F3F-AE8F-F40D00934C75}" srcOrd="0" destOrd="0" presId="urn:microsoft.com/office/officeart/2005/8/layout/vList2"/>
    <dgm:cxn modelId="{99B91B44-C5C2-4232-A6AC-715FD3BF2F90}" type="presOf" srcId="{48890D20-0C3E-435A-920A-0D70F52CB815}" destId="{A7ACF106-52EC-439C-8F3D-8AE8CAF537BD}" srcOrd="0" destOrd="0" presId="urn:microsoft.com/office/officeart/2005/8/layout/vList2"/>
    <dgm:cxn modelId="{656A9B2A-1ED2-45C4-B8EA-1597846C7ADB}" srcId="{48890D20-0C3E-435A-920A-0D70F52CB815}" destId="{10B15E69-9817-4B01-A466-6F7D238D09CD}" srcOrd="3" destOrd="0" parTransId="{94D75FB9-71FE-457D-A799-D3FCE6C12B90}" sibTransId="{1DB854D7-880E-4C89-93B5-50BF58D0D355}"/>
    <dgm:cxn modelId="{889D1DC3-BA9B-4728-B9D6-90F57A81B3E7}" type="presOf" srcId="{4B8274B9-46E8-41A8-B311-EA16746525DC}" destId="{5CD67EA9-BE04-41B4-9EAC-7B22B9D7D1C3}" srcOrd="0" destOrd="0" presId="urn:microsoft.com/office/officeart/2005/8/layout/vList2"/>
    <dgm:cxn modelId="{AD7B1DFA-A638-4B1F-98C8-D5C6371FDADD}" srcId="{48890D20-0C3E-435A-920A-0D70F52CB815}" destId="{1651F666-0558-4EDA-ACC1-C25BD79B4809}" srcOrd="0" destOrd="0" parTransId="{4693F99D-D46D-4232-A2DF-9A433C088019}" sibTransId="{FA70185A-030E-407A-8116-810B704349A4}"/>
    <dgm:cxn modelId="{CBE65371-119F-4204-ABF7-6A586244B769}" type="presParOf" srcId="{A7ACF106-52EC-439C-8F3D-8AE8CAF537BD}" destId="{5BA95D79-7905-4084-A580-3214676CA051}" srcOrd="0" destOrd="0" presId="urn:microsoft.com/office/officeart/2005/8/layout/vList2"/>
    <dgm:cxn modelId="{EAAAFF5A-0082-4C55-A8B3-D0923A454AE8}" type="presParOf" srcId="{A7ACF106-52EC-439C-8F3D-8AE8CAF537BD}" destId="{31F844DF-D94C-4271-8D8F-8AF8ADA98CB7}" srcOrd="1" destOrd="0" presId="urn:microsoft.com/office/officeart/2005/8/layout/vList2"/>
    <dgm:cxn modelId="{574D5531-8654-48D0-AAAD-578267371211}" type="presParOf" srcId="{A7ACF106-52EC-439C-8F3D-8AE8CAF537BD}" destId="{5CD67EA9-BE04-41B4-9EAC-7B22B9D7D1C3}" srcOrd="2" destOrd="0" presId="urn:microsoft.com/office/officeart/2005/8/layout/vList2"/>
    <dgm:cxn modelId="{782663F4-D95F-444F-BF2A-7E43BC00C250}" type="presParOf" srcId="{A7ACF106-52EC-439C-8F3D-8AE8CAF537BD}" destId="{51397D16-F530-468D-BE04-FDF43B05BE51}" srcOrd="3" destOrd="0" presId="urn:microsoft.com/office/officeart/2005/8/layout/vList2"/>
    <dgm:cxn modelId="{CC3E23F4-F664-45BB-AA6A-4E005FDEFD9F}" type="presParOf" srcId="{A7ACF106-52EC-439C-8F3D-8AE8CAF537BD}" destId="{BE45C2BE-7BA0-4A21-B550-763BD055DCD5}" srcOrd="4" destOrd="0" presId="urn:microsoft.com/office/officeart/2005/8/layout/vList2"/>
    <dgm:cxn modelId="{95B127AA-CE1C-4861-B0D2-4CBEB8501BFB}" type="presParOf" srcId="{A7ACF106-52EC-439C-8F3D-8AE8CAF537BD}" destId="{A549038E-FD9C-4D51-ACA8-DABA1787FFFD}" srcOrd="5" destOrd="0" presId="urn:microsoft.com/office/officeart/2005/8/layout/vList2"/>
    <dgm:cxn modelId="{F75BF623-A216-4DB5-B1C3-C53C3A8BC34A}" type="presParOf" srcId="{A7ACF106-52EC-439C-8F3D-8AE8CAF537BD}" destId="{ACFDAC14-08E3-4F3F-AE8F-F40D00934C7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95D79-7905-4084-A580-3214676CA051}">
      <dsp:nvSpPr>
        <dsp:cNvPr id="0" name=""/>
        <dsp:cNvSpPr/>
      </dsp:nvSpPr>
      <dsp:spPr>
        <a:xfrm>
          <a:off x="0" y="29669"/>
          <a:ext cx="8363272" cy="981045"/>
        </a:xfrm>
        <a:prstGeom prst="roundRect">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zh-CN" altLang="en-US" sz="3900" b="1" kern="1200" dirty="0" smtClean="0"/>
            <a:t>一、</a:t>
          </a:r>
          <a:r>
            <a:rPr lang="zh-CN" sz="3900" b="1" kern="1200" dirty="0" smtClean="0"/>
            <a:t>论文工作计划</a:t>
          </a:r>
          <a:endParaRPr lang="zh-CN" sz="3900" kern="1200" dirty="0"/>
        </a:p>
      </dsp:txBody>
      <dsp:txXfrm>
        <a:off x="47891" y="77560"/>
        <a:ext cx="8267490" cy="885263"/>
      </dsp:txXfrm>
    </dsp:sp>
    <dsp:sp modelId="{5CD67EA9-BE04-41B4-9EAC-7B22B9D7D1C3}">
      <dsp:nvSpPr>
        <dsp:cNvPr id="0" name=""/>
        <dsp:cNvSpPr/>
      </dsp:nvSpPr>
      <dsp:spPr>
        <a:xfrm>
          <a:off x="0" y="1123034"/>
          <a:ext cx="8363272" cy="981045"/>
        </a:xfrm>
        <a:prstGeom prst="roundRect">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zh-CN" altLang="en-US" sz="3900" b="1" kern="1200" dirty="0" smtClean="0"/>
            <a:t>二、</a:t>
          </a:r>
          <a:r>
            <a:rPr lang="zh-CN" sz="3900" b="1" kern="1200" dirty="0" smtClean="0"/>
            <a:t>已完成的工作</a:t>
          </a:r>
          <a:endParaRPr lang="zh-CN" sz="3900" kern="1200" dirty="0"/>
        </a:p>
      </dsp:txBody>
      <dsp:txXfrm>
        <a:off x="47891" y="1170925"/>
        <a:ext cx="8267490" cy="885263"/>
      </dsp:txXfrm>
    </dsp:sp>
    <dsp:sp modelId="{BE45C2BE-7BA0-4A21-B550-763BD055DCD5}">
      <dsp:nvSpPr>
        <dsp:cNvPr id="0" name=""/>
        <dsp:cNvSpPr/>
      </dsp:nvSpPr>
      <dsp:spPr>
        <a:xfrm>
          <a:off x="0" y="2216400"/>
          <a:ext cx="8363272" cy="981045"/>
        </a:xfrm>
        <a:prstGeom prst="roundRect">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zh-CN" altLang="en-US" sz="3900" b="1" kern="1200" dirty="0" smtClean="0"/>
            <a:t>三、</a:t>
          </a:r>
          <a:r>
            <a:rPr lang="zh-CN" sz="3900" b="1" kern="1200" dirty="0" smtClean="0"/>
            <a:t>关键技术或难点</a:t>
          </a:r>
          <a:endParaRPr lang="zh-CN" sz="3900" kern="1200" dirty="0"/>
        </a:p>
      </dsp:txBody>
      <dsp:txXfrm>
        <a:off x="47891" y="2264291"/>
        <a:ext cx="8267490" cy="885263"/>
      </dsp:txXfrm>
    </dsp:sp>
    <dsp:sp modelId="{ACFDAC14-08E3-4F3F-AE8F-F40D00934C75}">
      <dsp:nvSpPr>
        <dsp:cNvPr id="0" name=""/>
        <dsp:cNvSpPr/>
      </dsp:nvSpPr>
      <dsp:spPr>
        <a:xfrm>
          <a:off x="0" y="3309765"/>
          <a:ext cx="8363272" cy="981045"/>
        </a:xfrm>
        <a:prstGeom prst="roundRect">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zh-CN" altLang="en-US" sz="3900" b="1" kern="1200" dirty="0" smtClean="0"/>
            <a:t>四、</a:t>
          </a:r>
          <a:r>
            <a:rPr lang="zh-CN" sz="3900" b="1" kern="1200" dirty="0" smtClean="0"/>
            <a:t>下一阶段的计划</a:t>
          </a:r>
          <a:endParaRPr lang="zh-CN" sz="3900" kern="1200" dirty="0"/>
        </a:p>
      </dsp:txBody>
      <dsp:txXfrm>
        <a:off x="47891" y="3357656"/>
        <a:ext cx="8267490" cy="8852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0.09375</cdr:x>
      <cdr:y>0.84401</cdr:y>
    </cdr:from>
    <cdr:to>
      <cdr:x>1</cdr:x>
      <cdr:y>0.93428</cdr:y>
    </cdr:to>
    <cdr:sp macro="" textlink="">
      <cdr:nvSpPr>
        <cdr:cNvPr id="2" name="TextBox 1"/>
        <cdr:cNvSpPr txBox="1"/>
      </cdr:nvSpPr>
      <cdr:spPr>
        <a:xfrm xmlns:a="http://schemas.openxmlformats.org/drawingml/2006/main">
          <a:off x="770555" y="4176464"/>
          <a:ext cx="7448701" cy="44668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600" dirty="0">
              <a:latin typeface="+mn-ea"/>
            </a:rPr>
            <a:t>0    </a:t>
          </a:r>
          <a:r>
            <a:rPr lang="en-US" altLang="zh-CN" sz="1600" dirty="0" smtClean="0">
              <a:latin typeface="+mn-ea"/>
            </a:rPr>
            <a:t>10    </a:t>
          </a:r>
          <a:r>
            <a:rPr lang="en-US" altLang="zh-CN" sz="1600" dirty="0">
              <a:latin typeface="+mn-ea"/>
            </a:rPr>
            <a:t>20   </a:t>
          </a:r>
          <a:r>
            <a:rPr lang="en-US" altLang="zh-CN" sz="1600" dirty="0" smtClean="0">
              <a:latin typeface="+mn-ea"/>
            </a:rPr>
            <a:t>30    40    50   60   70  80    </a:t>
          </a:r>
          <a:r>
            <a:rPr lang="en-US" altLang="zh-CN" sz="1600" dirty="0">
              <a:latin typeface="+mn-ea"/>
            </a:rPr>
            <a:t>90   </a:t>
          </a:r>
          <a:r>
            <a:rPr lang="en-US" altLang="zh-CN" sz="1600" dirty="0" smtClean="0">
              <a:latin typeface="+mn-ea"/>
            </a:rPr>
            <a:t>100   </a:t>
          </a:r>
          <a:r>
            <a:rPr lang="en-US" altLang="zh-CN" sz="1600" dirty="0" err="1">
              <a:latin typeface="+mn-ea"/>
            </a:rPr>
            <a:t>cpu</a:t>
          </a:r>
          <a:r>
            <a:rPr lang="zh-CN" altLang="en-US" sz="1600" dirty="0">
              <a:latin typeface="+mn-ea"/>
            </a:rPr>
            <a:t>利用率（</a:t>
          </a:r>
          <a:r>
            <a:rPr lang="en-US" altLang="zh-CN" sz="1600" dirty="0">
              <a:latin typeface="+mn-ea"/>
            </a:rPr>
            <a:t>%</a:t>
          </a:r>
          <a:r>
            <a:rPr lang="zh-CN" altLang="en-US" sz="1600" dirty="0">
              <a:latin typeface="+mn-ea"/>
            </a:rPr>
            <a:t>）</a:t>
          </a:r>
        </a:p>
      </cdr:txBody>
    </cdr:sp>
  </cdr:relSizeAnchor>
  <cdr:relSizeAnchor xmlns:cdr="http://schemas.openxmlformats.org/drawingml/2006/chartDrawing">
    <cdr:from>
      <cdr:x>0.01878</cdr:x>
      <cdr:y>0.05821</cdr:y>
    </cdr:from>
    <cdr:to>
      <cdr:x>0.22143</cdr:x>
      <cdr:y>0.13271</cdr:y>
    </cdr:to>
    <cdr:sp macro="" textlink="">
      <cdr:nvSpPr>
        <cdr:cNvPr id="3" name="TextBox 2"/>
        <cdr:cNvSpPr txBox="1"/>
      </cdr:nvSpPr>
      <cdr:spPr>
        <a:xfrm xmlns:a="http://schemas.openxmlformats.org/drawingml/2006/main">
          <a:off x="154360" y="288032"/>
          <a:ext cx="1665632" cy="36865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2000" dirty="0"/>
            <a:t>功率（</a:t>
          </a:r>
          <a:r>
            <a:rPr lang="en-US" altLang="zh-CN" sz="2000" dirty="0"/>
            <a:t>W</a:t>
          </a:r>
          <a:r>
            <a:rPr lang="zh-CN" altLang="en-US" sz="2000" dirty="0"/>
            <a: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062229-1192-4832-B57D-16364E051EBC}" type="datetimeFigureOut">
              <a:rPr lang="zh-CN" altLang="en-US" smtClean="0"/>
              <a:t>2014/8/27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B8B58-DE71-426B-A0D2-D38268AD6665}" type="slidenum">
              <a:rPr lang="zh-CN" altLang="en-US" smtClean="0"/>
              <a:t>‹#›</a:t>
            </a:fld>
            <a:endParaRPr lang="zh-CN" altLang="en-US"/>
          </a:p>
        </p:txBody>
      </p:sp>
    </p:spTree>
    <p:extLst>
      <p:ext uri="{BB962C8B-B14F-4D97-AF65-F5344CB8AC3E}">
        <p14:creationId xmlns:p14="http://schemas.microsoft.com/office/powerpoint/2010/main" val="72803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随着云计算</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的到来，更多的云计算资源存储在云端，给数据中心的管理带来了很大的挑战。数据中心的高能耗不仅仅是由于物理服务器的增多，处理能力的不断增强，还由于这些资源过低的使用率导致了巨大的电能浪费。</a:t>
            </a:r>
          </a:p>
          <a:p>
            <a:r>
              <a:rPr lang="en-US" altLang="zh-CN" sz="1200" kern="1200" dirty="0" smtClean="0">
                <a:solidFill>
                  <a:schemeClr val="tx1"/>
                </a:solidFill>
                <a:effectLst/>
                <a:latin typeface="+mn-lt"/>
                <a:ea typeface="+mn-ea"/>
                <a:cs typeface="+mn-cs"/>
              </a:rPr>
              <a:t>2010</a:t>
            </a:r>
            <a:r>
              <a:rPr lang="zh-CN" altLang="zh-CN" sz="1200" kern="1200" dirty="0" smtClean="0">
                <a:solidFill>
                  <a:schemeClr val="tx1"/>
                </a:solidFill>
                <a:effectLst/>
                <a:latin typeface="+mn-lt"/>
                <a:ea typeface="+mn-ea"/>
                <a:cs typeface="+mn-cs"/>
              </a:rPr>
              <a:t>年全球数据中心的能耗占据到所有能耗的</a:t>
            </a:r>
            <a:r>
              <a:rPr lang="en-US" altLang="zh-CN" sz="1200" kern="1200" dirty="0" smtClean="0">
                <a:solidFill>
                  <a:schemeClr val="tx1"/>
                </a:solidFill>
                <a:effectLst/>
                <a:latin typeface="+mn-lt"/>
                <a:ea typeface="+mn-ea"/>
                <a:cs typeface="+mn-cs"/>
              </a:rPr>
              <a:t>1.1%-1.5%</a:t>
            </a:r>
            <a:r>
              <a:rPr lang="zh-CN" altLang="zh-CN" sz="1200" kern="1200" dirty="0" smtClean="0">
                <a:solidFill>
                  <a:schemeClr val="tx1"/>
                </a:solidFill>
                <a:effectLst/>
                <a:latin typeface="+mn-lt"/>
                <a:ea typeface="+mn-ea"/>
                <a:cs typeface="+mn-cs"/>
              </a:rPr>
              <a:t>，而美国的数据中心能耗占据到全美总能耗的</a:t>
            </a:r>
            <a:r>
              <a:rPr lang="en-US" altLang="zh-CN" sz="1200" kern="1200" dirty="0" smtClean="0">
                <a:solidFill>
                  <a:schemeClr val="tx1"/>
                </a:solidFill>
                <a:effectLst/>
                <a:latin typeface="+mn-lt"/>
                <a:ea typeface="+mn-ea"/>
                <a:cs typeface="+mn-cs"/>
              </a:rPr>
              <a:t>1.7%-2.2%[2]</a:t>
            </a:r>
            <a:r>
              <a:rPr lang="zh-CN" altLang="zh-CN" sz="1200" kern="1200" dirty="0" smtClean="0">
                <a:solidFill>
                  <a:schemeClr val="tx1"/>
                </a:solidFill>
                <a:effectLst/>
                <a:latin typeface="+mn-lt"/>
                <a:ea typeface="+mn-ea"/>
                <a:cs typeface="+mn-cs"/>
              </a:rPr>
              <a:t>。此外，</a:t>
            </a:r>
            <a:r>
              <a:rPr lang="en-US" altLang="zh-CN" sz="1200" kern="1200" dirty="0" smtClean="0">
                <a:solidFill>
                  <a:schemeClr val="tx1"/>
                </a:solidFill>
                <a:effectLst/>
                <a:latin typeface="+mn-lt"/>
                <a:ea typeface="+mn-ea"/>
                <a:cs typeface="+mn-cs"/>
              </a:rPr>
              <a:t>2011</a:t>
            </a:r>
            <a:r>
              <a:rPr lang="zh-CN" altLang="zh-CN" sz="1200" kern="1200" dirty="0" smtClean="0">
                <a:solidFill>
                  <a:schemeClr val="tx1"/>
                </a:solidFill>
                <a:effectLst/>
                <a:latin typeface="+mn-lt"/>
                <a:ea typeface="+mn-ea"/>
                <a:cs typeface="+mn-cs"/>
              </a:rPr>
              <a:t>年美国数据中心消耗的电能大约为</a:t>
            </a:r>
            <a:r>
              <a:rPr lang="en-US" altLang="zh-CN" sz="1200" kern="1200" dirty="0" smtClean="0">
                <a:solidFill>
                  <a:schemeClr val="tx1"/>
                </a:solidFill>
                <a:effectLst/>
                <a:latin typeface="+mn-lt"/>
                <a:ea typeface="+mn-ea"/>
                <a:cs typeface="+mn-cs"/>
              </a:rPr>
              <a:t>2006</a:t>
            </a:r>
            <a:r>
              <a:rPr lang="zh-CN" altLang="zh-CN" sz="1200" kern="1200" dirty="0" smtClean="0">
                <a:solidFill>
                  <a:schemeClr val="tx1"/>
                </a:solidFill>
                <a:effectLst/>
                <a:latin typeface="+mn-lt"/>
                <a:ea typeface="+mn-ea"/>
                <a:cs typeface="+mn-cs"/>
              </a:rPr>
              <a:t>年的</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倍，约为</a:t>
            </a:r>
            <a:r>
              <a:rPr lang="en-US" altLang="zh-CN" sz="1200" kern="1200" dirty="0" smtClean="0">
                <a:solidFill>
                  <a:schemeClr val="tx1"/>
                </a:solidFill>
                <a:effectLst/>
                <a:latin typeface="+mn-lt"/>
                <a:ea typeface="+mn-ea"/>
                <a:cs typeface="+mn-cs"/>
              </a:rPr>
              <a:t>1000</a:t>
            </a:r>
            <a:r>
              <a:rPr lang="zh-CN" altLang="zh-CN" sz="1200" kern="1200" dirty="0" smtClean="0">
                <a:solidFill>
                  <a:schemeClr val="tx1"/>
                </a:solidFill>
                <a:effectLst/>
                <a:latin typeface="+mn-lt"/>
                <a:ea typeface="+mn-ea"/>
                <a:cs typeface="+mn-cs"/>
              </a:rPr>
              <a:t>亿千瓦时的电能，电费成本约为</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亿美元，并且数据中心对电能的需求仍以每年</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的速度增长</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据预计，数据中心</a:t>
            </a:r>
            <a:r>
              <a:rPr lang="en-US" altLang="zh-CN" sz="1200" kern="1200" dirty="0" smtClean="0">
                <a:solidFill>
                  <a:schemeClr val="tx1"/>
                </a:solidFill>
                <a:effectLst/>
                <a:latin typeface="+mn-lt"/>
                <a:ea typeface="+mn-ea"/>
                <a:cs typeface="+mn-cs"/>
              </a:rPr>
              <a:t>2020</a:t>
            </a:r>
            <a:r>
              <a:rPr lang="zh-CN" altLang="zh-CN" sz="1200" kern="1200" dirty="0" smtClean="0">
                <a:solidFill>
                  <a:schemeClr val="tx1"/>
                </a:solidFill>
                <a:effectLst/>
                <a:latin typeface="+mn-lt"/>
                <a:ea typeface="+mn-ea"/>
                <a:cs typeface="+mn-cs"/>
              </a:rPr>
              <a:t>年将成为世界上最大的能源消耗行业，此外，数据中心在消耗电能的同时，会排放出大量的二氧化碳，加重了温室效应，据估计，数据中心导致排放的二氧化碳占到全球总排放量的</a:t>
            </a:r>
            <a:r>
              <a:rPr lang="en-US" altLang="zh-CN" sz="1200" kern="1200" dirty="0" smtClean="0">
                <a:solidFill>
                  <a:schemeClr val="tx1"/>
                </a:solidFill>
                <a:effectLst/>
                <a:latin typeface="+mn-lt"/>
                <a:ea typeface="+mn-ea"/>
                <a:cs typeface="+mn-cs"/>
              </a:rPr>
              <a:t>2%[4]</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所以，数据中心的高能耗是一个亟待解决的问题。本论文针对如何降低数据中心的能耗问题进行相应的研究。</a:t>
            </a:r>
          </a:p>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3</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12</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13</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14:m>
                  <m:oMath xmlns:m="http://schemas.openxmlformats.org/officeDocument/2006/math">
                    <m:r>
                      <a:rPr lang="en-US" altLang="zh-CN" sz="1200" i="1" kern="1200">
                        <a:solidFill>
                          <a:schemeClr val="tx1"/>
                        </a:solidFill>
                        <a:effectLst/>
                        <a:latin typeface="Cambria Math"/>
                        <a:ea typeface="+mn-ea"/>
                        <a:cs typeface="+mn-cs"/>
                      </a:rPr>
                      <m:t>𝑁</m:t>
                    </m:r>
                  </m:oMath>
                </a14:m>
                <a:r>
                  <a:rPr lang="zh-CN" altLang="zh-CN" sz="1200" kern="1200" dirty="0">
                    <a:solidFill>
                      <a:schemeClr val="tx1"/>
                    </a:solidFill>
                    <a:effectLst/>
                    <a:latin typeface="+mn-lt"/>
                    <a:ea typeface="+mn-ea"/>
                    <a:cs typeface="+mn-cs"/>
                  </a:rPr>
                  <a:t>是物理主机的个数，</a:t>
                </a:r>
                <a14:m>
                  <m:oMath xmlns:m="http://schemas.openxmlformats.org/officeDocument/2006/math">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𝑇</m:t>
                        </m:r>
                      </m:e>
                      <m:sub>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𝑠</m:t>
                            </m:r>
                          </m:e>
                          <m:sub>
                            <m:r>
                              <a:rPr lang="en-US" altLang="zh-CN" sz="1200" i="1" kern="1200">
                                <a:solidFill>
                                  <a:schemeClr val="tx1"/>
                                </a:solidFill>
                                <a:effectLst/>
                                <a:latin typeface="Cambria Math"/>
                                <a:ea typeface="+mn-ea"/>
                                <a:cs typeface="+mn-cs"/>
                              </a:rPr>
                              <m:t>𝑖</m:t>
                            </m:r>
                          </m:sub>
                        </m:sSub>
                      </m:sub>
                    </m:sSub>
                  </m:oMath>
                </a14:m>
                <a:r>
                  <a:rPr lang="zh-CN" altLang="zh-CN" sz="1200" kern="1200" dirty="0">
                    <a:solidFill>
                      <a:schemeClr val="tx1"/>
                    </a:solidFill>
                    <a:effectLst/>
                    <a:latin typeface="+mn-lt"/>
                    <a:ea typeface="+mn-ea"/>
                    <a:cs typeface="+mn-cs"/>
                  </a:rPr>
                  <a:t>是主机</a:t>
                </a:r>
                <a14:m>
                  <m:oMath xmlns:m="http://schemas.openxmlformats.org/officeDocument/2006/math">
                    <m:r>
                      <a:rPr lang="en-US" altLang="zh-CN" sz="1200" i="1" kern="1200">
                        <a:solidFill>
                          <a:schemeClr val="tx1"/>
                        </a:solidFill>
                        <a:effectLst/>
                        <a:latin typeface="Cambria Math"/>
                        <a:ea typeface="+mn-ea"/>
                        <a:cs typeface="+mn-cs"/>
                      </a:rPr>
                      <m:t>𝑖</m:t>
                    </m:r>
                  </m:oMath>
                </a14:m>
                <a:r>
                  <a:rPr lang="en-US" altLang="zh-CN" sz="1200" kern="1200" dirty="0">
                    <a:solidFill>
                      <a:schemeClr val="tx1"/>
                    </a:solidFill>
                    <a:effectLst/>
                    <a:latin typeface="+mn-lt"/>
                    <a:ea typeface="+mn-ea"/>
                    <a:cs typeface="+mn-cs"/>
                  </a:rPr>
                  <a:t> CPU</a:t>
                </a:r>
                <a:r>
                  <a:rPr lang="zh-CN" altLang="zh-CN" sz="1200" kern="1200" dirty="0">
                    <a:solidFill>
                      <a:schemeClr val="tx1"/>
                    </a:solidFill>
                    <a:effectLst/>
                    <a:latin typeface="+mn-lt"/>
                    <a:ea typeface="+mn-ea"/>
                    <a:cs typeface="+mn-cs"/>
                  </a:rPr>
                  <a:t>利用率维持在</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的时间总和，</a:t>
                </a:r>
                <a14:m>
                  <m:oMath xmlns:m="http://schemas.openxmlformats.org/officeDocument/2006/math">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𝑇</m:t>
                        </m:r>
                      </m:e>
                      <m:sub>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𝑎</m:t>
                            </m:r>
                          </m:e>
                          <m:sub>
                            <m:r>
                              <a:rPr lang="en-US" altLang="zh-CN" sz="1200" i="1" kern="1200">
                                <a:solidFill>
                                  <a:schemeClr val="tx1"/>
                                </a:solidFill>
                                <a:effectLst/>
                                <a:latin typeface="Cambria Math"/>
                                <a:ea typeface="+mn-ea"/>
                                <a:cs typeface="+mn-cs"/>
                              </a:rPr>
                              <m:t>𝑖</m:t>
                            </m:r>
                          </m:sub>
                        </m:sSub>
                      </m:sub>
                    </m:sSub>
                  </m:oMath>
                </a14:m>
                <a:r>
                  <a:rPr lang="zh-CN" altLang="zh-CN" sz="1200" kern="1200" dirty="0">
                    <a:solidFill>
                      <a:schemeClr val="tx1"/>
                    </a:solidFill>
                    <a:effectLst/>
                    <a:latin typeface="+mn-lt"/>
                    <a:ea typeface="+mn-ea"/>
                    <a:cs typeface="+mn-cs"/>
                  </a:rPr>
                  <a:t>是主机</a:t>
                </a:r>
                <a14:m>
                  <m:oMath xmlns:m="http://schemas.openxmlformats.org/officeDocument/2006/math">
                    <m:r>
                      <a:rPr lang="en-US" altLang="zh-CN" sz="1200" i="1" kern="1200">
                        <a:solidFill>
                          <a:schemeClr val="tx1"/>
                        </a:solidFill>
                        <a:effectLst/>
                        <a:latin typeface="Cambria Math"/>
                        <a:ea typeface="+mn-ea"/>
                        <a:cs typeface="+mn-cs"/>
                      </a:rPr>
                      <m:t>𝑖</m:t>
                    </m:r>
                  </m:oMath>
                </a14:m>
                <a:r>
                  <a:rPr lang="zh-CN" altLang="zh-CN" sz="1200" kern="1200" dirty="0">
                    <a:solidFill>
                      <a:schemeClr val="tx1"/>
                    </a:solidFill>
                    <a:effectLst/>
                    <a:latin typeface="+mn-lt"/>
                    <a:ea typeface="+mn-ea"/>
                    <a:cs typeface="+mn-cs"/>
                  </a:rPr>
                  <a:t>保持开机状态的时间总和</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14:m>
                  <m:oMath xmlns:m="http://schemas.openxmlformats.org/officeDocument/2006/math">
                    <m:r>
                      <a:rPr lang="en-US" altLang="zh-CN" sz="1200" i="1" kern="1200">
                        <a:solidFill>
                          <a:schemeClr val="tx1"/>
                        </a:solidFill>
                        <a:effectLst/>
                        <a:latin typeface="Cambria Math"/>
                        <a:ea typeface="+mn-ea"/>
                        <a:cs typeface="+mn-cs"/>
                      </a:rPr>
                      <m:t>𝑀</m:t>
                    </m:r>
                  </m:oMath>
                </a14:m>
                <a:r>
                  <a:rPr lang="zh-CN" altLang="zh-CN" sz="1200" kern="1200" dirty="0">
                    <a:solidFill>
                      <a:schemeClr val="tx1"/>
                    </a:solidFill>
                    <a:effectLst/>
                    <a:latin typeface="+mn-lt"/>
                    <a:ea typeface="+mn-ea"/>
                    <a:cs typeface="+mn-cs"/>
                  </a:rPr>
                  <a:t>是虚拟机的个数，</a:t>
                </a:r>
                <a14:m>
                  <m:oMath xmlns:m="http://schemas.openxmlformats.org/officeDocument/2006/math">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𝐶</m:t>
                        </m:r>
                      </m:e>
                      <m:sub>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𝑑</m:t>
                            </m:r>
                          </m:e>
                          <m:sub>
                            <m:r>
                              <a:rPr lang="en-US" altLang="zh-CN" sz="1200" i="1" kern="1200">
                                <a:solidFill>
                                  <a:schemeClr val="tx1"/>
                                </a:solidFill>
                                <a:effectLst/>
                                <a:latin typeface="Cambria Math"/>
                                <a:ea typeface="+mn-ea"/>
                                <a:cs typeface="+mn-cs"/>
                              </a:rPr>
                              <m:t>𝑗</m:t>
                            </m:r>
                          </m:sub>
                        </m:sSub>
                      </m:sub>
                    </m:sSub>
                  </m:oMath>
                </a14:m>
                <a:r>
                  <a:rPr lang="zh-CN" altLang="zh-CN" sz="1200" kern="1200" dirty="0">
                    <a:solidFill>
                      <a:schemeClr val="tx1"/>
                    </a:solidFill>
                    <a:effectLst/>
                    <a:latin typeface="+mn-lt"/>
                    <a:ea typeface="+mn-ea"/>
                    <a:cs typeface="+mn-cs"/>
                  </a:rPr>
                  <a:t>是虚拟机</a:t>
                </a:r>
                <a14:m>
                  <m:oMath xmlns:m="http://schemas.openxmlformats.org/officeDocument/2006/math">
                    <m:r>
                      <a:rPr lang="en-US" altLang="zh-CN" sz="1200" i="1" kern="1200">
                        <a:solidFill>
                          <a:schemeClr val="tx1"/>
                        </a:solidFill>
                        <a:effectLst/>
                        <a:latin typeface="Cambria Math"/>
                        <a:ea typeface="+mn-ea"/>
                        <a:cs typeface="+mn-cs"/>
                      </a:rPr>
                      <m:t>𝑗</m:t>
                    </m:r>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由于迁移导致的性能下降估计，</a:t>
                </a:r>
                <a14:m>
                  <m:oMath xmlns:m="http://schemas.openxmlformats.org/officeDocument/2006/math">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𝐶</m:t>
                        </m:r>
                      </m:e>
                      <m:sub>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𝑟</m:t>
                            </m:r>
                          </m:e>
                          <m:sub>
                            <m:r>
                              <a:rPr lang="en-US" altLang="zh-CN" sz="1200" i="1" kern="1200">
                                <a:solidFill>
                                  <a:schemeClr val="tx1"/>
                                </a:solidFill>
                                <a:effectLst/>
                                <a:latin typeface="Cambria Math"/>
                                <a:ea typeface="+mn-ea"/>
                                <a:cs typeface="+mn-cs"/>
                              </a:rPr>
                              <m:t>𝑗</m:t>
                            </m:r>
                          </m:sub>
                        </m:sSub>
                      </m:sub>
                    </m:sSub>
                  </m:oMath>
                </a14:m>
                <a:r>
                  <a:rPr lang="zh-CN" altLang="zh-CN" sz="1200" kern="1200" dirty="0">
                    <a:solidFill>
                      <a:schemeClr val="tx1"/>
                    </a:solidFill>
                    <a:effectLst/>
                    <a:latin typeface="+mn-lt"/>
                    <a:ea typeface="+mn-ea"/>
                    <a:cs typeface="+mn-cs"/>
                  </a:rPr>
                  <a:t>是虚拟机</a:t>
                </a:r>
                <a14:m>
                  <m:oMath xmlns:m="http://schemas.openxmlformats.org/officeDocument/2006/math">
                    <m:r>
                      <a:rPr lang="en-US" altLang="zh-CN" sz="1200" i="1" kern="1200">
                        <a:solidFill>
                          <a:schemeClr val="tx1"/>
                        </a:solidFill>
                        <a:effectLst/>
                        <a:latin typeface="Cambria Math"/>
                        <a:ea typeface="+mn-ea"/>
                        <a:cs typeface="+mn-cs"/>
                      </a:rPr>
                      <m:t>𝑗</m:t>
                    </m:r>
                  </m:oMath>
                </a14:m>
                <a:r>
                  <a:rPr lang="zh-CN" altLang="zh-CN" sz="1200" kern="1200" dirty="0">
                    <a:solidFill>
                      <a:schemeClr val="tx1"/>
                    </a:solidFill>
                    <a:effectLst/>
                    <a:latin typeface="+mn-lt"/>
                    <a:ea typeface="+mn-ea"/>
                    <a:cs typeface="+mn-cs"/>
                  </a:rPr>
                  <a:t>请求得</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处理能力总和。</a:t>
                </a:r>
              </a:p>
              <a:p>
                <a:r>
                  <a:rPr lang="zh-CN" altLang="zh-CN" sz="1200" kern="1200" dirty="0" smtClean="0">
                    <a:solidFill>
                      <a:schemeClr val="tx1"/>
                    </a:solidFill>
                    <a:effectLst/>
                    <a:latin typeface="+mn-lt"/>
                    <a:ea typeface="+mn-ea"/>
                    <a:cs typeface="+mn-cs"/>
                  </a:rPr>
                  <a:t>由于</a:t>
                </a:r>
                <a14:m>
                  <m:oMath xmlns:m="http://schemas.openxmlformats.org/officeDocument/2006/math">
                    <m:sSub>
                      <m:sSubPr>
                        <m:ctrlPr>
                          <a:rPr lang="zh-CN" altLang="zh-CN" sz="1200" i="1" kern="1200">
                            <a:solidFill>
                              <a:schemeClr val="tx1"/>
                            </a:solidFill>
                            <a:effectLst/>
                            <a:latin typeface="Cambria Math"/>
                            <a:ea typeface="+mn-ea"/>
                            <a:cs typeface="+mn-cs"/>
                          </a:rPr>
                        </m:ctrlPr>
                      </m:sSubPr>
                      <m:e>
                        <m:r>
                          <m:rPr>
                            <m:sty m:val="p"/>
                          </m:rPr>
                          <a:rPr lang="en-US" altLang="zh-CN" sz="1200" kern="1200">
                            <a:solidFill>
                              <a:schemeClr val="tx1"/>
                            </a:solidFill>
                            <a:effectLst/>
                            <a:latin typeface="Cambria Math"/>
                            <a:ea typeface="+mn-ea"/>
                            <a:cs typeface="+mn-cs"/>
                          </a:rPr>
                          <m:t>SLA</m:t>
                        </m:r>
                      </m:e>
                      <m:sub>
                        <m:r>
                          <a:rPr lang="en-US" altLang="zh-CN" sz="1200" i="1" kern="1200">
                            <a:solidFill>
                              <a:schemeClr val="tx1"/>
                            </a:solidFill>
                            <a:effectLst/>
                            <a:latin typeface="Cambria Math"/>
                            <a:ea typeface="+mn-ea"/>
                            <a:cs typeface="+mn-cs"/>
                          </a:rPr>
                          <m:t>𝑀𝑇</m:t>
                        </m:r>
                      </m:sub>
                    </m:sSub>
                  </m:oMath>
                </a14:m>
                <a:r>
                  <a:rPr lang="zh-CN" altLang="zh-CN" sz="1200" kern="1200" dirty="0">
                    <a:solidFill>
                      <a:schemeClr val="tx1"/>
                    </a:solidFill>
                    <a:effectLst/>
                    <a:latin typeface="+mn-lt"/>
                    <a:ea typeface="+mn-ea"/>
                    <a:cs typeface="+mn-cs"/>
                  </a:rPr>
                  <a:t>和</a:t>
                </a:r>
                <a14:m>
                  <m:oMath xmlns:m="http://schemas.openxmlformats.org/officeDocument/2006/math">
                    <m:r>
                      <m:rPr>
                        <m:sty m:val="p"/>
                      </m:rPr>
                      <a:rPr lang="en-US" altLang="zh-CN" sz="1200" kern="1200">
                        <a:solidFill>
                          <a:schemeClr val="tx1"/>
                        </a:solidFill>
                        <a:effectLst/>
                        <a:latin typeface="Cambria Math"/>
                        <a:ea typeface="+mn-ea"/>
                        <a:cs typeface="+mn-cs"/>
                      </a:rPr>
                      <m:t>PDM</m:t>
                    </m:r>
                  </m:oMath>
                </a14:m>
                <a:r>
                  <a:rPr lang="zh-CN" altLang="zh-CN" sz="1200" kern="1200" dirty="0">
                    <a:solidFill>
                      <a:schemeClr val="tx1"/>
                    </a:solidFill>
                    <a:effectLst/>
                    <a:latin typeface="+mn-lt"/>
                    <a:ea typeface="+mn-ea"/>
                    <a:cs typeface="+mn-cs"/>
                  </a:rPr>
                  <a:t>是两个独立的反应</a:t>
                </a:r>
                <a:r>
                  <a:rPr lang="en-US" altLang="zh-CN" sz="1200" kern="1200" dirty="0">
                    <a:solidFill>
                      <a:schemeClr val="tx1"/>
                    </a:solidFill>
                    <a:effectLst/>
                    <a:latin typeface="+mn-lt"/>
                    <a:ea typeface="+mn-ea"/>
                    <a:cs typeface="+mn-cs"/>
                  </a:rPr>
                  <a:t>SLA</a:t>
                </a:r>
                <a:r>
                  <a:rPr lang="zh-CN" altLang="zh-CN" sz="1200" kern="1200" dirty="0">
                    <a:solidFill>
                      <a:schemeClr val="tx1"/>
                    </a:solidFill>
                    <a:effectLst/>
                    <a:latin typeface="+mn-lt"/>
                    <a:ea typeface="+mn-ea"/>
                    <a:cs typeface="+mn-cs"/>
                  </a:rPr>
                  <a:t>违反率的指标，并且期望他们的值越小越好。所以我们使用了他们的乘积作为一个综合的指标来反映</a:t>
                </a:r>
                <a:r>
                  <a:rPr lang="en-US" altLang="zh-CN" sz="1200" kern="1200" dirty="0">
                    <a:solidFill>
                      <a:schemeClr val="tx1"/>
                    </a:solidFill>
                    <a:effectLst/>
                    <a:latin typeface="+mn-lt"/>
                    <a:ea typeface="+mn-ea"/>
                    <a:cs typeface="+mn-cs"/>
                  </a:rPr>
                  <a:t>SLA</a:t>
                </a:r>
                <a:r>
                  <a:rPr lang="zh-CN" altLang="zh-CN" sz="1200" kern="1200" dirty="0">
                    <a:solidFill>
                      <a:schemeClr val="tx1"/>
                    </a:solidFill>
                    <a:effectLst/>
                    <a:latin typeface="+mn-lt"/>
                    <a:ea typeface="+mn-ea"/>
                    <a:cs typeface="+mn-cs"/>
                  </a:rPr>
                  <a:t>违反率。</a:t>
                </a:r>
              </a:p>
              <a:p>
                <a:pPr/>
                <a14:m>
                  <m:oMathPara xmlns:m="http://schemas.openxmlformats.org/officeDocument/2006/math">
                    <m:oMathParaPr>
                      <m:jc m:val="centerGroup"/>
                    </m:oMathParaPr>
                    <m:oMath xmlns:m="http://schemas.openxmlformats.org/officeDocument/2006/math">
                      <m:r>
                        <m:rPr>
                          <m:sty m:val="p"/>
                        </m:rPr>
                        <a:rPr lang="en-US" altLang="zh-CN" sz="1200" kern="1200">
                          <a:solidFill>
                            <a:schemeClr val="tx1"/>
                          </a:solidFill>
                          <a:effectLst/>
                          <a:latin typeface="Cambria Math"/>
                          <a:ea typeface="+mn-ea"/>
                          <a:cs typeface="+mn-cs"/>
                        </a:rPr>
                        <m:t>SLA</m:t>
                      </m:r>
                      <m:r>
                        <a:rPr lang="en-US" altLang="zh-CN" sz="1200" kern="1200">
                          <a:solidFill>
                            <a:schemeClr val="tx1"/>
                          </a:solidFill>
                          <a:effectLst/>
                          <a:latin typeface="Cambria Math"/>
                          <a:ea typeface="+mn-ea"/>
                          <a:cs typeface="+mn-cs"/>
                        </a:rPr>
                        <m:t>= </m:t>
                      </m:r>
                      <m:sSub>
                        <m:sSubPr>
                          <m:ctrlPr>
                            <a:rPr lang="zh-CN" altLang="zh-CN" sz="1200" i="1" kern="1200">
                              <a:solidFill>
                                <a:schemeClr val="tx1"/>
                              </a:solidFill>
                              <a:effectLst/>
                              <a:latin typeface="Cambria Math"/>
                              <a:ea typeface="+mn-ea"/>
                              <a:cs typeface="+mn-cs"/>
                            </a:rPr>
                          </m:ctrlPr>
                        </m:sSubPr>
                        <m:e>
                          <m:r>
                            <m:rPr>
                              <m:sty m:val="p"/>
                            </m:rPr>
                            <a:rPr lang="en-US" altLang="zh-CN" sz="1200" kern="1200">
                              <a:solidFill>
                                <a:schemeClr val="tx1"/>
                              </a:solidFill>
                              <a:effectLst/>
                              <a:latin typeface="Cambria Math"/>
                              <a:ea typeface="+mn-ea"/>
                              <a:cs typeface="+mn-cs"/>
                            </a:rPr>
                            <m:t>SLA</m:t>
                          </m:r>
                        </m:e>
                        <m:sub>
                          <m:r>
                            <a:rPr lang="en-US" altLang="zh-CN" sz="1200" i="1" kern="1200">
                              <a:solidFill>
                                <a:schemeClr val="tx1"/>
                              </a:solidFill>
                              <a:effectLst/>
                              <a:latin typeface="Cambria Math"/>
                              <a:ea typeface="+mn-ea"/>
                              <a:cs typeface="+mn-cs"/>
                            </a:rPr>
                            <m:t>𝑀𝑇</m:t>
                          </m:r>
                        </m:sub>
                      </m:sSub>
                      <m:r>
                        <a:rPr lang="en-US" altLang="zh-CN" sz="1200" kern="1200">
                          <a:solidFill>
                            <a:schemeClr val="tx1"/>
                          </a:solidFill>
                          <a:effectLst/>
                          <a:latin typeface="Cambria Math"/>
                          <a:ea typeface="+mn-ea"/>
                          <a:cs typeface="+mn-cs"/>
                        </a:rPr>
                        <m:t> </m:t>
                      </m:r>
                      <m:r>
                        <a:rPr lang="en-US" altLang="zh-CN" sz="1200" i="1" kern="1200">
                          <a:solidFill>
                            <a:schemeClr val="tx1"/>
                          </a:solidFill>
                          <a:effectLst/>
                          <a:latin typeface="Cambria Math"/>
                          <a:ea typeface="+mn-ea"/>
                          <a:cs typeface="+mn-cs"/>
                        </a:rPr>
                        <m:t>∗</m:t>
                      </m:r>
                      <m:r>
                        <a:rPr lang="en-US" altLang="zh-CN" sz="1200" kern="1200">
                          <a:solidFill>
                            <a:schemeClr val="tx1"/>
                          </a:solidFill>
                          <a:effectLst/>
                          <a:latin typeface="Cambria Math"/>
                          <a:ea typeface="+mn-ea"/>
                          <a:cs typeface="+mn-cs"/>
                        </a:rPr>
                        <m:t> </m:t>
                      </m:r>
                      <m:r>
                        <m:rPr>
                          <m:sty m:val="p"/>
                        </m:rPr>
                        <a:rPr lang="en-US" altLang="zh-CN" sz="1200" kern="1200">
                          <a:solidFill>
                            <a:schemeClr val="tx1"/>
                          </a:solidFill>
                          <a:effectLst/>
                          <a:latin typeface="Cambria Math"/>
                          <a:ea typeface="+mn-ea"/>
                          <a:cs typeface="+mn-cs"/>
                        </a:rPr>
                        <m:t>PDM</m:t>
                      </m:r>
                    </m:oMath>
                  </m:oMathPara>
                </a14:m>
                <a:endParaRPr lang="zh-CN"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r>
                  <a:rPr lang="en-US" altLang="zh-CN" sz="1200" i="0" kern="1200">
                    <a:solidFill>
                      <a:schemeClr val="tx1"/>
                    </a:solidFill>
                    <a:effectLst/>
                    <a:latin typeface="+mn-lt"/>
                    <a:ea typeface="+mn-ea"/>
                    <a:cs typeface="+mn-cs"/>
                  </a:rPr>
                  <a:t>𝑁</a:t>
                </a:r>
                <a:r>
                  <a:rPr lang="zh-CN" altLang="zh-CN" sz="1200" kern="1200" dirty="0">
                    <a:solidFill>
                      <a:schemeClr val="tx1"/>
                    </a:solidFill>
                    <a:effectLst/>
                    <a:latin typeface="+mn-lt"/>
                    <a:ea typeface="+mn-ea"/>
                    <a:cs typeface="+mn-cs"/>
                  </a:rPr>
                  <a:t>是物理主机的个数，</a:t>
                </a:r>
                <a:r>
                  <a:rPr lang="en-US" altLang="zh-CN" sz="1200" i="0" kern="1200">
                    <a:solidFill>
                      <a:schemeClr val="tx1"/>
                    </a:solidFill>
                    <a:effectLst/>
                    <a:latin typeface="+mn-lt"/>
                    <a:ea typeface="+mn-ea"/>
                    <a:cs typeface="+mn-cs"/>
                  </a:rPr>
                  <a:t>𝑇</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是主机</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CPU</a:t>
                </a:r>
                <a:r>
                  <a:rPr lang="zh-CN" altLang="zh-CN" sz="1200" kern="1200" dirty="0">
                    <a:solidFill>
                      <a:schemeClr val="tx1"/>
                    </a:solidFill>
                    <a:effectLst/>
                    <a:latin typeface="+mn-lt"/>
                    <a:ea typeface="+mn-ea"/>
                    <a:cs typeface="+mn-cs"/>
                  </a:rPr>
                  <a:t>利用率维持在</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的时间总和，</a:t>
                </a:r>
                <a:r>
                  <a:rPr lang="en-US" altLang="zh-CN" sz="1200" i="0" kern="1200">
                    <a:solidFill>
                      <a:schemeClr val="tx1"/>
                    </a:solidFill>
                    <a:effectLst/>
                    <a:latin typeface="+mn-lt"/>
                    <a:ea typeface="+mn-ea"/>
                    <a:cs typeface="+mn-cs"/>
                  </a:rPr>
                  <a:t>𝑇</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𝑎</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是主机</a:t>
                </a:r>
                <a:r>
                  <a:rPr lang="en-US" altLang="zh-CN" sz="1200" i="0" kern="1200">
                    <a:solidFill>
                      <a:schemeClr val="tx1"/>
                    </a:solidFill>
                    <a:effectLst/>
                    <a:latin typeface="+mn-lt"/>
                    <a:ea typeface="+mn-ea"/>
                    <a:cs typeface="+mn-cs"/>
                  </a:rPr>
                  <a:t>𝑖</a:t>
                </a:r>
                <a:r>
                  <a:rPr lang="zh-CN" altLang="zh-CN" sz="1200" kern="1200" dirty="0">
                    <a:solidFill>
                      <a:schemeClr val="tx1"/>
                    </a:solidFill>
                    <a:effectLst/>
                    <a:latin typeface="+mn-lt"/>
                    <a:ea typeface="+mn-ea"/>
                    <a:cs typeface="+mn-cs"/>
                  </a:rPr>
                  <a:t>保持开机状态的时间总和</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r>
                  <a:rPr lang="en-US" altLang="zh-CN" sz="1200" i="0" kern="1200">
                    <a:solidFill>
                      <a:schemeClr val="tx1"/>
                    </a:solidFill>
                    <a:effectLst/>
                    <a:latin typeface="+mn-lt"/>
                    <a:ea typeface="+mn-ea"/>
                    <a:cs typeface="+mn-cs"/>
                  </a:rPr>
                  <a:t>𝑀</a:t>
                </a:r>
                <a:r>
                  <a:rPr lang="zh-CN" altLang="zh-CN" sz="1200" kern="1200" dirty="0">
                    <a:solidFill>
                      <a:schemeClr val="tx1"/>
                    </a:solidFill>
                    <a:effectLst/>
                    <a:latin typeface="+mn-lt"/>
                    <a:ea typeface="+mn-ea"/>
                    <a:cs typeface="+mn-cs"/>
                  </a:rPr>
                  <a:t>是虚拟机的个数，</a:t>
                </a:r>
                <a:r>
                  <a:rPr lang="en-US" altLang="zh-CN" sz="1200" i="0" kern="1200">
                    <a:solidFill>
                      <a:schemeClr val="tx1"/>
                    </a:solidFill>
                    <a:effectLst/>
                    <a:latin typeface="+mn-lt"/>
                    <a:ea typeface="+mn-ea"/>
                    <a:cs typeface="+mn-cs"/>
                  </a:rPr>
                  <a:t>𝐶</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𝑑</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𝑗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是虚拟机</a:t>
                </a:r>
                <a:r>
                  <a:rPr lang="en-US" altLang="zh-CN" sz="1200" i="0" kern="1200">
                    <a:solidFill>
                      <a:schemeClr val="tx1"/>
                    </a:solidFill>
                    <a:effectLst/>
                    <a:latin typeface="+mn-lt"/>
                    <a:ea typeface="+mn-ea"/>
                    <a:cs typeface="+mn-cs"/>
                  </a:rPr>
                  <a:t>𝑗</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由于迁移导致的性能下降估计，</a:t>
                </a:r>
                <a:r>
                  <a:rPr lang="en-US" altLang="zh-CN" sz="1200" i="0" kern="1200">
                    <a:solidFill>
                      <a:schemeClr val="tx1"/>
                    </a:solidFill>
                    <a:effectLst/>
                    <a:latin typeface="+mn-lt"/>
                    <a:ea typeface="+mn-ea"/>
                    <a:cs typeface="+mn-cs"/>
                  </a:rPr>
                  <a:t>𝐶</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𝑟</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𝑗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是虚拟机</a:t>
                </a:r>
                <a:r>
                  <a:rPr lang="en-US" altLang="zh-CN" sz="1200" i="0" kern="1200">
                    <a:solidFill>
                      <a:schemeClr val="tx1"/>
                    </a:solidFill>
                    <a:effectLst/>
                    <a:latin typeface="+mn-lt"/>
                    <a:ea typeface="+mn-ea"/>
                    <a:cs typeface="+mn-cs"/>
                  </a:rPr>
                  <a:t>𝑗</a:t>
                </a:r>
                <a:r>
                  <a:rPr lang="zh-CN" altLang="zh-CN" sz="1200" kern="1200" dirty="0">
                    <a:solidFill>
                      <a:schemeClr val="tx1"/>
                    </a:solidFill>
                    <a:effectLst/>
                    <a:latin typeface="+mn-lt"/>
                    <a:ea typeface="+mn-ea"/>
                    <a:cs typeface="+mn-cs"/>
                  </a:rPr>
                  <a:t>请求得</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处理能力总和。</a:t>
                </a:r>
              </a:p>
              <a:p>
                <a:r>
                  <a:rPr lang="zh-CN" altLang="zh-CN" sz="1200" kern="1200" dirty="0" smtClean="0">
                    <a:solidFill>
                      <a:schemeClr val="tx1"/>
                    </a:solidFill>
                    <a:effectLst/>
                    <a:latin typeface="+mn-lt"/>
                    <a:ea typeface="+mn-ea"/>
                    <a:cs typeface="+mn-cs"/>
                  </a:rPr>
                  <a:t>由于</a:t>
                </a:r>
                <a:r>
                  <a:rPr lang="en-US" altLang="zh-CN" sz="1200" i="0" kern="1200">
                    <a:solidFill>
                      <a:schemeClr val="tx1"/>
                    </a:solidFill>
                    <a:effectLst/>
                    <a:latin typeface="+mn-lt"/>
                    <a:ea typeface="+mn-ea"/>
                    <a:cs typeface="+mn-cs"/>
                  </a:rPr>
                  <a:t>SLA</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𝑀𝑇</a:t>
                </a:r>
                <a:r>
                  <a:rPr lang="zh-CN" altLang="zh-CN" sz="1200" kern="1200" dirty="0">
                    <a:solidFill>
                      <a:schemeClr val="tx1"/>
                    </a:solidFill>
                    <a:effectLst/>
                    <a:latin typeface="+mn-lt"/>
                    <a:ea typeface="+mn-ea"/>
                    <a:cs typeface="+mn-cs"/>
                  </a:rPr>
                  <a:t>和</a:t>
                </a:r>
                <a:r>
                  <a:rPr lang="en-US" altLang="zh-CN" sz="1200" i="0" kern="1200">
                    <a:solidFill>
                      <a:schemeClr val="tx1"/>
                    </a:solidFill>
                    <a:effectLst/>
                    <a:latin typeface="+mn-lt"/>
                    <a:ea typeface="+mn-ea"/>
                    <a:cs typeface="+mn-cs"/>
                  </a:rPr>
                  <a:t>PDM</a:t>
                </a:r>
                <a:r>
                  <a:rPr lang="zh-CN" altLang="zh-CN" sz="1200" kern="1200" dirty="0">
                    <a:solidFill>
                      <a:schemeClr val="tx1"/>
                    </a:solidFill>
                    <a:effectLst/>
                    <a:latin typeface="+mn-lt"/>
                    <a:ea typeface="+mn-ea"/>
                    <a:cs typeface="+mn-cs"/>
                  </a:rPr>
                  <a:t>是两个独立的反应</a:t>
                </a:r>
                <a:r>
                  <a:rPr lang="en-US" altLang="zh-CN" sz="1200" kern="1200" dirty="0">
                    <a:solidFill>
                      <a:schemeClr val="tx1"/>
                    </a:solidFill>
                    <a:effectLst/>
                    <a:latin typeface="+mn-lt"/>
                    <a:ea typeface="+mn-ea"/>
                    <a:cs typeface="+mn-cs"/>
                  </a:rPr>
                  <a:t>SLA</a:t>
                </a:r>
                <a:r>
                  <a:rPr lang="zh-CN" altLang="zh-CN" sz="1200" kern="1200" dirty="0">
                    <a:solidFill>
                      <a:schemeClr val="tx1"/>
                    </a:solidFill>
                    <a:effectLst/>
                    <a:latin typeface="+mn-lt"/>
                    <a:ea typeface="+mn-ea"/>
                    <a:cs typeface="+mn-cs"/>
                  </a:rPr>
                  <a:t>违反率的指标，并且期望他们的值越小越好。所以我们使用了他们的乘积作为一个综合的指标来反映</a:t>
                </a:r>
                <a:r>
                  <a:rPr lang="en-US" altLang="zh-CN" sz="1200" kern="1200" dirty="0">
                    <a:solidFill>
                      <a:schemeClr val="tx1"/>
                    </a:solidFill>
                    <a:effectLst/>
                    <a:latin typeface="+mn-lt"/>
                    <a:ea typeface="+mn-ea"/>
                    <a:cs typeface="+mn-cs"/>
                  </a:rPr>
                  <a:t>SLA</a:t>
                </a:r>
                <a:r>
                  <a:rPr lang="zh-CN" altLang="zh-CN" sz="1200" kern="1200" dirty="0">
                    <a:solidFill>
                      <a:schemeClr val="tx1"/>
                    </a:solidFill>
                    <a:effectLst/>
                    <a:latin typeface="+mn-lt"/>
                    <a:ea typeface="+mn-ea"/>
                    <a:cs typeface="+mn-cs"/>
                  </a:rPr>
                  <a:t>违反率。</a:t>
                </a:r>
              </a:p>
              <a:p>
                <a:r>
                  <a:rPr lang="en-US" altLang="zh-CN" sz="1200" i="0" kern="1200">
                    <a:solidFill>
                      <a:schemeClr val="tx1"/>
                    </a:solidFill>
                    <a:effectLst/>
                    <a:latin typeface="+mn-lt"/>
                    <a:ea typeface="+mn-ea"/>
                    <a:cs typeface="+mn-cs"/>
                  </a:rPr>
                  <a:t>SLA= SLA</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𝑀𝑇  ∗ PDM</a:t>
                </a:r>
                <a:endParaRPr lang="zh-CN"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68AB8B58-DE71-426B-A0D2-D38268AD6665}" type="slidenum">
              <a:rPr lang="zh-CN" altLang="en-US" smtClean="0"/>
              <a:t>14</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Char char="p"/>
            </a:pPr>
            <a:r>
              <a:rPr lang="zh-CN" altLang="en-US" sz="1200" b="1" dirty="0" smtClean="0"/>
              <a:t>耗电量：</a:t>
            </a:r>
            <a:endParaRPr lang="en-US" altLang="zh-CN" sz="1200" b="1" dirty="0" smtClean="0"/>
          </a:p>
          <a:p>
            <a:pPr marL="0" indent="0">
              <a:buNone/>
            </a:pPr>
            <a:r>
              <a:rPr lang="zh-CN" altLang="zh-CN" sz="1200" dirty="0" smtClean="0"/>
              <a:t>在节能整合策略中，反映算法有效的最直接的指标就是看应用了节能整合策略后数据中心的耗电量是否降低以及降低的程度。</a:t>
            </a:r>
            <a:endParaRPr lang="en-US" altLang="zh-CN" sz="1200" dirty="0" smtClean="0"/>
          </a:p>
          <a:p>
            <a:pPr>
              <a:buFont typeface="Wingdings" pitchFamily="2" charset="2"/>
              <a:buChar char="p"/>
            </a:pPr>
            <a:r>
              <a:rPr lang="zh-CN" altLang="en-US" sz="1200" b="1" dirty="0" smtClean="0"/>
              <a:t>迁移次数</a:t>
            </a:r>
            <a:endParaRPr lang="zh-CN" altLang="zh-CN" sz="1100" b="1" dirty="0" smtClean="0"/>
          </a:p>
          <a:p>
            <a:pPr marL="0" indent="0">
              <a:buNone/>
            </a:pPr>
            <a:r>
              <a:rPr lang="zh-CN" altLang="zh-CN" sz="1200" dirty="0" smtClean="0"/>
              <a:t>由于虚拟机迁移是有一定的代价的，我们应该尽可能减少迁移次数，所以迁移次数也是一个反应算法有效性的指标</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15</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物理主机中的能耗跟处理器的利用率呈精确的线性关系。</a:t>
            </a:r>
            <a:endParaRPr lang="en-US" altLang="zh-CN" dirty="0" smtClean="0"/>
          </a:p>
          <a:p>
            <a:r>
              <a:rPr lang="zh-CN" altLang="en-US" dirty="0" smtClean="0"/>
              <a:t>对于</a:t>
            </a:r>
            <a:r>
              <a:rPr lang="en-US" altLang="zh-CN" dirty="0" err="1" smtClean="0"/>
              <a:t>SPECpower</a:t>
            </a:r>
            <a:r>
              <a:rPr lang="zh-CN" altLang="en-US" dirty="0" smtClean="0"/>
              <a:t>能耗模型，基本的原理是根据处理器的利用率来查找真实能耗数据，从而得到此利用率下物理主机的功率，然后利用功率乘以时间就可以得到该时间段物理主机的耗电量</a:t>
            </a:r>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16</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14:m>
                  <m:oMath xmlns:m="http://schemas.openxmlformats.org/officeDocument/2006/math">
                    <m:r>
                      <a:rPr lang="en-US" altLang="zh-CN" sz="1200" i="1" kern="1200">
                        <a:solidFill>
                          <a:schemeClr val="tx1"/>
                        </a:solidFill>
                        <a:effectLst/>
                        <a:latin typeface="Cambria Math"/>
                        <a:ea typeface="+mn-ea"/>
                        <a:cs typeface="+mn-cs"/>
                      </a:rPr>
                      <m:t>𝑁</m:t>
                    </m:r>
                  </m:oMath>
                </a14:m>
                <a:r>
                  <a:rPr lang="zh-CN" altLang="zh-CN" sz="1200" kern="1200" dirty="0">
                    <a:solidFill>
                      <a:schemeClr val="tx1"/>
                    </a:solidFill>
                    <a:effectLst/>
                    <a:latin typeface="+mn-lt"/>
                    <a:ea typeface="+mn-ea"/>
                    <a:cs typeface="+mn-cs"/>
                  </a:rPr>
                  <a:t>是物理主机的个数，</a:t>
                </a:r>
                <a14:m>
                  <m:oMath xmlns:m="http://schemas.openxmlformats.org/officeDocument/2006/math">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𝑇</m:t>
                        </m:r>
                      </m:e>
                      <m:sub>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𝑠</m:t>
                            </m:r>
                          </m:e>
                          <m:sub>
                            <m:r>
                              <a:rPr lang="en-US" altLang="zh-CN" sz="1200" i="1" kern="1200">
                                <a:solidFill>
                                  <a:schemeClr val="tx1"/>
                                </a:solidFill>
                                <a:effectLst/>
                                <a:latin typeface="Cambria Math"/>
                                <a:ea typeface="+mn-ea"/>
                                <a:cs typeface="+mn-cs"/>
                              </a:rPr>
                              <m:t>𝑖</m:t>
                            </m:r>
                          </m:sub>
                        </m:sSub>
                      </m:sub>
                    </m:sSub>
                  </m:oMath>
                </a14:m>
                <a:r>
                  <a:rPr lang="zh-CN" altLang="zh-CN" sz="1200" kern="1200" dirty="0">
                    <a:solidFill>
                      <a:schemeClr val="tx1"/>
                    </a:solidFill>
                    <a:effectLst/>
                    <a:latin typeface="+mn-lt"/>
                    <a:ea typeface="+mn-ea"/>
                    <a:cs typeface="+mn-cs"/>
                  </a:rPr>
                  <a:t>是主机</a:t>
                </a:r>
                <a14:m>
                  <m:oMath xmlns:m="http://schemas.openxmlformats.org/officeDocument/2006/math">
                    <m:r>
                      <a:rPr lang="en-US" altLang="zh-CN" sz="1200" i="1" kern="1200">
                        <a:solidFill>
                          <a:schemeClr val="tx1"/>
                        </a:solidFill>
                        <a:effectLst/>
                        <a:latin typeface="Cambria Math"/>
                        <a:ea typeface="+mn-ea"/>
                        <a:cs typeface="+mn-cs"/>
                      </a:rPr>
                      <m:t>𝑖</m:t>
                    </m:r>
                  </m:oMath>
                </a14:m>
                <a:r>
                  <a:rPr lang="en-US" altLang="zh-CN" sz="1200" kern="1200" dirty="0">
                    <a:solidFill>
                      <a:schemeClr val="tx1"/>
                    </a:solidFill>
                    <a:effectLst/>
                    <a:latin typeface="+mn-lt"/>
                    <a:ea typeface="+mn-ea"/>
                    <a:cs typeface="+mn-cs"/>
                  </a:rPr>
                  <a:t> CPU</a:t>
                </a:r>
                <a:r>
                  <a:rPr lang="zh-CN" altLang="zh-CN" sz="1200" kern="1200" dirty="0">
                    <a:solidFill>
                      <a:schemeClr val="tx1"/>
                    </a:solidFill>
                    <a:effectLst/>
                    <a:latin typeface="+mn-lt"/>
                    <a:ea typeface="+mn-ea"/>
                    <a:cs typeface="+mn-cs"/>
                  </a:rPr>
                  <a:t>利用率维持在</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的时间总和，</a:t>
                </a:r>
                <a14:m>
                  <m:oMath xmlns:m="http://schemas.openxmlformats.org/officeDocument/2006/math">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𝑇</m:t>
                        </m:r>
                      </m:e>
                      <m:sub>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𝑎</m:t>
                            </m:r>
                          </m:e>
                          <m:sub>
                            <m:r>
                              <a:rPr lang="en-US" altLang="zh-CN" sz="1200" i="1" kern="1200">
                                <a:solidFill>
                                  <a:schemeClr val="tx1"/>
                                </a:solidFill>
                                <a:effectLst/>
                                <a:latin typeface="Cambria Math"/>
                                <a:ea typeface="+mn-ea"/>
                                <a:cs typeface="+mn-cs"/>
                              </a:rPr>
                              <m:t>𝑖</m:t>
                            </m:r>
                          </m:sub>
                        </m:sSub>
                      </m:sub>
                    </m:sSub>
                  </m:oMath>
                </a14:m>
                <a:r>
                  <a:rPr lang="zh-CN" altLang="zh-CN" sz="1200" kern="1200" dirty="0">
                    <a:solidFill>
                      <a:schemeClr val="tx1"/>
                    </a:solidFill>
                    <a:effectLst/>
                    <a:latin typeface="+mn-lt"/>
                    <a:ea typeface="+mn-ea"/>
                    <a:cs typeface="+mn-cs"/>
                  </a:rPr>
                  <a:t>是主机</a:t>
                </a:r>
                <a14:m>
                  <m:oMath xmlns:m="http://schemas.openxmlformats.org/officeDocument/2006/math">
                    <m:r>
                      <a:rPr lang="en-US" altLang="zh-CN" sz="1200" i="1" kern="1200">
                        <a:solidFill>
                          <a:schemeClr val="tx1"/>
                        </a:solidFill>
                        <a:effectLst/>
                        <a:latin typeface="Cambria Math"/>
                        <a:ea typeface="+mn-ea"/>
                        <a:cs typeface="+mn-cs"/>
                      </a:rPr>
                      <m:t>𝑖</m:t>
                    </m:r>
                  </m:oMath>
                </a14:m>
                <a:r>
                  <a:rPr lang="zh-CN" altLang="zh-CN" sz="1200" kern="1200" dirty="0">
                    <a:solidFill>
                      <a:schemeClr val="tx1"/>
                    </a:solidFill>
                    <a:effectLst/>
                    <a:latin typeface="+mn-lt"/>
                    <a:ea typeface="+mn-ea"/>
                    <a:cs typeface="+mn-cs"/>
                  </a:rPr>
                  <a:t>保持开机状态的时间总和</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14:m>
                  <m:oMath xmlns:m="http://schemas.openxmlformats.org/officeDocument/2006/math">
                    <m:r>
                      <a:rPr lang="en-US" altLang="zh-CN" sz="1200" i="1" kern="1200">
                        <a:solidFill>
                          <a:schemeClr val="tx1"/>
                        </a:solidFill>
                        <a:effectLst/>
                        <a:latin typeface="Cambria Math"/>
                        <a:ea typeface="+mn-ea"/>
                        <a:cs typeface="+mn-cs"/>
                      </a:rPr>
                      <m:t>𝑀</m:t>
                    </m:r>
                  </m:oMath>
                </a14:m>
                <a:r>
                  <a:rPr lang="zh-CN" altLang="zh-CN" sz="1200" kern="1200" dirty="0">
                    <a:solidFill>
                      <a:schemeClr val="tx1"/>
                    </a:solidFill>
                    <a:effectLst/>
                    <a:latin typeface="+mn-lt"/>
                    <a:ea typeface="+mn-ea"/>
                    <a:cs typeface="+mn-cs"/>
                  </a:rPr>
                  <a:t>是虚拟机的个数，</a:t>
                </a:r>
                <a14:m>
                  <m:oMath xmlns:m="http://schemas.openxmlformats.org/officeDocument/2006/math">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𝐶</m:t>
                        </m:r>
                      </m:e>
                      <m:sub>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𝑑</m:t>
                            </m:r>
                          </m:e>
                          <m:sub>
                            <m:r>
                              <a:rPr lang="en-US" altLang="zh-CN" sz="1200" i="1" kern="1200">
                                <a:solidFill>
                                  <a:schemeClr val="tx1"/>
                                </a:solidFill>
                                <a:effectLst/>
                                <a:latin typeface="Cambria Math"/>
                                <a:ea typeface="+mn-ea"/>
                                <a:cs typeface="+mn-cs"/>
                              </a:rPr>
                              <m:t>𝑗</m:t>
                            </m:r>
                          </m:sub>
                        </m:sSub>
                      </m:sub>
                    </m:sSub>
                  </m:oMath>
                </a14:m>
                <a:r>
                  <a:rPr lang="zh-CN" altLang="zh-CN" sz="1200" kern="1200" dirty="0">
                    <a:solidFill>
                      <a:schemeClr val="tx1"/>
                    </a:solidFill>
                    <a:effectLst/>
                    <a:latin typeface="+mn-lt"/>
                    <a:ea typeface="+mn-ea"/>
                    <a:cs typeface="+mn-cs"/>
                  </a:rPr>
                  <a:t>是虚拟机</a:t>
                </a:r>
                <a14:m>
                  <m:oMath xmlns:m="http://schemas.openxmlformats.org/officeDocument/2006/math">
                    <m:r>
                      <a:rPr lang="en-US" altLang="zh-CN" sz="1200" i="1" kern="1200">
                        <a:solidFill>
                          <a:schemeClr val="tx1"/>
                        </a:solidFill>
                        <a:effectLst/>
                        <a:latin typeface="Cambria Math"/>
                        <a:ea typeface="+mn-ea"/>
                        <a:cs typeface="+mn-cs"/>
                      </a:rPr>
                      <m:t>𝑗</m:t>
                    </m:r>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由于迁移导致的性能下降估计，</a:t>
                </a:r>
                <a14:m>
                  <m:oMath xmlns:m="http://schemas.openxmlformats.org/officeDocument/2006/math">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𝐶</m:t>
                        </m:r>
                      </m:e>
                      <m:sub>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𝑟</m:t>
                            </m:r>
                          </m:e>
                          <m:sub>
                            <m:r>
                              <a:rPr lang="en-US" altLang="zh-CN" sz="1200" i="1" kern="1200">
                                <a:solidFill>
                                  <a:schemeClr val="tx1"/>
                                </a:solidFill>
                                <a:effectLst/>
                                <a:latin typeface="Cambria Math"/>
                                <a:ea typeface="+mn-ea"/>
                                <a:cs typeface="+mn-cs"/>
                              </a:rPr>
                              <m:t>𝑗</m:t>
                            </m:r>
                          </m:sub>
                        </m:sSub>
                      </m:sub>
                    </m:sSub>
                  </m:oMath>
                </a14:m>
                <a:r>
                  <a:rPr lang="zh-CN" altLang="zh-CN" sz="1200" kern="1200" dirty="0">
                    <a:solidFill>
                      <a:schemeClr val="tx1"/>
                    </a:solidFill>
                    <a:effectLst/>
                    <a:latin typeface="+mn-lt"/>
                    <a:ea typeface="+mn-ea"/>
                    <a:cs typeface="+mn-cs"/>
                  </a:rPr>
                  <a:t>是虚拟机</a:t>
                </a:r>
                <a14:m>
                  <m:oMath xmlns:m="http://schemas.openxmlformats.org/officeDocument/2006/math">
                    <m:r>
                      <a:rPr lang="en-US" altLang="zh-CN" sz="1200" i="1" kern="1200">
                        <a:solidFill>
                          <a:schemeClr val="tx1"/>
                        </a:solidFill>
                        <a:effectLst/>
                        <a:latin typeface="Cambria Math"/>
                        <a:ea typeface="+mn-ea"/>
                        <a:cs typeface="+mn-cs"/>
                      </a:rPr>
                      <m:t>𝑗</m:t>
                    </m:r>
                  </m:oMath>
                </a14:m>
                <a:r>
                  <a:rPr lang="zh-CN" altLang="zh-CN" sz="1200" kern="1200" dirty="0">
                    <a:solidFill>
                      <a:schemeClr val="tx1"/>
                    </a:solidFill>
                    <a:effectLst/>
                    <a:latin typeface="+mn-lt"/>
                    <a:ea typeface="+mn-ea"/>
                    <a:cs typeface="+mn-cs"/>
                  </a:rPr>
                  <a:t>请求得</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处理能力总和。</a:t>
                </a:r>
              </a:p>
              <a:p>
                <a:r>
                  <a:rPr lang="zh-CN" altLang="zh-CN" sz="1200" kern="1200" dirty="0" smtClean="0">
                    <a:solidFill>
                      <a:schemeClr val="tx1"/>
                    </a:solidFill>
                    <a:effectLst/>
                    <a:latin typeface="+mn-lt"/>
                    <a:ea typeface="+mn-ea"/>
                    <a:cs typeface="+mn-cs"/>
                  </a:rPr>
                  <a:t>由于</a:t>
                </a:r>
                <a14:m>
                  <m:oMath xmlns:m="http://schemas.openxmlformats.org/officeDocument/2006/math">
                    <m:sSub>
                      <m:sSubPr>
                        <m:ctrlPr>
                          <a:rPr lang="zh-CN" altLang="zh-CN" sz="1200" i="1" kern="1200">
                            <a:solidFill>
                              <a:schemeClr val="tx1"/>
                            </a:solidFill>
                            <a:effectLst/>
                            <a:latin typeface="Cambria Math"/>
                            <a:ea typeface="+mn-ea"/>
                            <a:cs typeface="+mn-cs"/>
                          </a:rPr>
                        </m:ctrlPr>
                      </m:sSubPr>
                      <m:e>
                        <m:r>
                          <m:rPr>
                            <m:sty m:val="p"/>
                          </m:rPr>
                          <a:rPr lang="en-US" altLang="zh-CN" sz="1200" kern="1200">
                            <a:solidFill>
                              <a:schemeClr val="tx1"/>
                            </a:solidFill>
                            <a:effectLst/>
                            <a:latin typeface="Cambria Math"/>
                            <a:ea typeface="+mn-ea"/>
                            <a:cs typeface="+mn-cs"/>
                          </a:rPr>
                          <m:t>SLA</m:t>
                        </m:r>
                      </m:e>
                      <m:sub>
                        <m:r>
                          <a:rPr lang="en-US" altLang="zh-CN" sz="1200" i="1" kern="1200">
                            <a:solidFill>
                              <a:schemeClr val="tx1"/>
                            </a:solidFill>
                            <a:effectLst/>
                            <a:latin typeface="Cambria Math"/>
                            <a:ea typeface="+mn-ea"/>
                            <a:cs typeface="+mn-cs"/>
                          </a:rPr>
                          <m:t>𝑀𝑇</m:t>
                        </m:r>
                      </m:sub>
                    </m:sSub>
                  </m:oMath>
                </a14:m>
                <a:r>
                  <a:rPr lang="zh-CN" altLang="zh-CN" sz="1200" kern="1200" dirty="0">
                    <a:solidFill>
                      <a:schemeClr val="tx1"/>
                    </a:solidFill>
                    <a:effectLst/>
                    <a:latin typeface="+mn-lt"/>
                    <a:ea typeface="+mn-ea"/>
                    <a:cs typeface="+mn-cs"/>
                  </a:rPr>
                  <a:t>和</a:t>
                </a:r>
                <a14:m>
                  <m:oMath xmlns:m="http://schemas.openxmlformats.org/officeDocument/2006/math">
                    <m:r>
                      <m:rPr>
                        <m:sty m:val="p"/>
                      </m:rPr>
                      <a:rPr lang="en-US" altLang="zh-CN" sz="1200" kern="1200">
                        <a:solidFill>
                          <a:schemeClr val="tx1"/>
                        </a:solidFill>
                        <a:effectLst/>
                        <a:latin typeface="Cambria Math"/>
                        <a:ea typeface="+mn-ea"/>
                        <a:cs typeface="+mn-cs"/>
                      </a:rPr>
                      <m:t>PDM</m:t>
                    </m:r>
                  </m:oMath>
                </a14:m>
                <a:r>
                  <a:rPr lang="zh-CN" altLang="zh-CN" sz="1200" kern="1200" dirty="0">
                    <a:solidFill>
                      <a:schemeClr val="tx1"/>
                    </a:solidFill>
                    <a:effectLst/>
                    <a:latin typeface="+mn-lt"/>
                    <a:ea typeface="+mn-ea"/>
                    <a:cs typeface="+mn-cs"/>
                  </a:rPr>
                  <a:t>是两个独立的反应</a:t>
                </a:r>
                <a:r>
                  <a:rPr lang="en-US" altLang="zh-CN" sz="1200" kern="1200" dirty="0">
                    <a:solidFill>
                      <a:schemeClr val="tx1"/>
                    </a:solidFill>
                    <a:effectLst/>
                    <a:latin typeface="+mn-lt"/>
                    <a:ea typeface="+mn-ea"/>
                    <a:cs typeface="+mn-cs"/>
                  </a:rPr>
                  <a:t>SLA</a:t>
                </a:r>
                <a:r>
                  <a:rPr lang="zh-CN" altLang="zh-CN" sz="1200" kern="1200" dirty="0">
                    <a:solidFill>
                      <a:schemeClr val="tx1"/>
                    </a:solidFill>
                    <a:effectLst/>
                    <a:latin typeface="+mn-lt"/>
                    <a:ea typeface="+mn-ea"/>
                    <a:cs typeface="+mn-cs"/>
                  </a:rPr>
                  <a:t>违反率的指标，并且期望他们的值越小越好。所以我们使用了他们的乘积作为一个综合的指标来反映</a:t>
                </a:r>
                <a:r>
                  <a:rPr lang="en-US" altLang="zh-CN" sz="1200" kern="1200" dirty="0">
                    <a:solidFill>
                      <a:schemeClr val="tx1"/>
                    </a:solidFill>
                    <a:effectLst/>
                    <a:latin typeface="+mn-lt"/>
                    <a:ea typeface="+mn-ea"/>
                    <a:cs typeface="+mn-cs"/>
                  </a:rPr>
                  <a:t>SLA</a:t>
                </a:r>
                <a:r>
                  <a:rPr lang="zh-CN" altLang="zh-CN" sz="1200" kern="1200" dirty="0">
                    <a:solidFill>
                      <a:schemeClr val="tx1"/>
                    </a:solidFill>
                    <a:effectLst/>
                    <a:latin typeface="+mn-lt"/>
                    <a:ea typeface="+mn-ea"/>
                    <a:cs typeface="+mn-cs"/>
                  </a:rPr>
                  <a:t>违反率。</a:t>
                </a:r>
              </a:p>
              <a:p>
                <a:pPr/>
                <a14:m>
                  <m:oMathPara xmlns:m="http://schemas.openxmlformats.org/officeDocument/2006/math">
                    <m:oMathParaPr>
                      <m:jc m:val="centerGroup"/>
                    </m:oMathParaPr>
                    <m:oMath xmlns:m="http://schemas.openxmlformats.org/officeDocument/2006/math">
                      <m:r>
                        <m:rPr>
                          <m:sty m:val="p"/>
                        </m:rPr>
                        <a:rPr lang="en-US" altLang="zh-CN" sz="1200" kern="1200">
                          <a:solidFill>
                            <a:schemeClr val="tx1"/>
                          </a:solidFill>
                          <a:effectLst/>
                          <a:latin typeface="Cambria Math"/>
                          <a:ea typeface="+mn-ea"/>
                          <a:cs typeface="+mn-cs"/>
                        </a:rPr>
                        <m:t>SLA</m:t>
                      </m:r>
                      <m:r>
                        <a:rPr lang="en-US" altLang="zh-CN" sz="1200" kern="1200">
                          <a:solidFill>
                            <a:schemeClr val="tx1"/>
                          </a:solidFill>
                          <a:effectLst/>
                          <a:latin typeface="Cambria Math"/>
                          <a:ea typeface="+mn-ea"/>
                          <a:cs typeface="+mn-cs"/>
                        </a:rPr>
                        <m:t>= </m:t>
                      </m:r>
                      <m:sSub>
                        <m:sSubPr>
                          <m:ctrlPr>
                            <a:rPr lang="zh-CN" altLang="zh-CN" sz="1200" i="1" kern="1200">
                              <a:solidFill>
                                <a:schemeClr val="tx1"/>
                              </a:solidFill>
                              <a:effectLst/>
                              <a:latin typeface="Cambria Math"/>
                              <a:ea typeface="+mn-ea"/>
                              <a:cs typeface="+mn-cs"/>
                            </a:rPr>
                          </m:ctrlPr>
                        </m:sSubPr>
                        <m:e>
                          <m:r>
                            <m:rPr>
                              <m:sty m:val="p"/>
                            </m:rPr>
                            <a:rPr lang="en-US" altLang="zh-CN" sz="1200" kern="1200">
                              <a:solidFill>
                                <a:schemeClr val="tx1"/>
                              </a:solidFill>
                              <a:effectLst/>
                              <a:latin typeface="Cambria Math"/>
                              <a:ea typeface="+mn-ea"/>
                              <a:cs typeface="+mn-cs"/>
                            </a:rPr>
                            <m:t>SLA</m:t>
                          </m:r>
                        </m:e>
                        <m:sub>
                          <m:r>
                            <a:rPr lang="en-US" altLang="zh-CN" sz="1200" i="1" kern="1200">
                              <a:solidFill>
                                <a:schemeClr val="tx1"/>
                              </a:solidFill>
                              <a:effectLst/>
                              <a:latin typeface="Cambria Math"/>
                              <a:ea typeface="+mn-ea"/>
                              <a:cs typeface="+mn-cs"/>
                            </a:rPr>
                            <m:t>𝑀𝑇</m:t>
                          </m:r>
                        </m:sub>
                      </m:sSub>
                      <m:r>
                        <a:rPr lang="en-US" altLang="zh-CN" sz="1200" kern="1200">
                          <a:solidFill>
                            <a:schemeClr val="tx1"/>
                          </a:solidFill>
                          <a:effectLst/>
                          <a:latin typeface="Cambria Math"/>
                          <a:ea typeface="+mn-ea"/>
                          <a:cs typeface="+mn-cs"/>
                        </a:rPr>
                        <m:t> </m:t>
                      </m:r>
                      <m:r>
                        <a:rPr lang="en-US" altLang="zh-CN" sz="1200" i="1" kern="1200">
                          <a:solidFill>
                            <a:schemeClr val="tx1"/>
                          </a:solidFill>
                          <a:effectLst/>
                          <a:latin typeface="Cambria Math"/>
                          <a:ea typeface="+mn-ea"/>
                          <a:cs typeface="+mn-cs"/>
                        </a:rPr>
                        <m:t>∗</m:t>
                      </m:r>
                      <m:r>
                        <a:rPr lang="en-US" altLang="zh-CN" sz="1200" kern="1200">
                          <a:solidFill>
                            <a:schemeClr val="tx1"/>
                          </a:solidFill>
                          <a:effectLst/>
                          <a:latin typeface="Cambria Math"/>
                          <a:ea typeface="+mn-ea"/>
                          <a:cs typeface="+mn-cs"/>
                        </a:rPr>
                        <m:t> </m:t>
                      </m:r>
                      <m:r>
                        <m:rPr>
                          <m:sty m:val="p"/>
                        </m:rPr>
                        <a:rPr lang="en-US" altLang="zh-CN" sz="1200" kern="1200">
                          <a:solidFill>
                            <a:schemeClr val="tx1"/>
                          </a:solidFill>
                          <a:effectLst/>
                          <a:latin typeface="Cambria Math"/>
                          <a:ea typeface="+mn-ea"/>
                          <a:cs typeface="+mn-cs"/>
                        </a:rPr>
                        <m:t>PDM</m:t>
                      </m:r>
                    </m:oMath>
                  </m:oMathPara>
                </a14:m>
                <a:endParaRPr lang="zh-CN"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r>
                  <a:rPr lang="en-US" altLang="zh-CN" sz="1200" i="0" kern="1200">
                    <a:solidFill>
                      <a:schemeClr val="tx1"/>
                    </a:solidFill>
                    <a:effectLst/>
                    <a:latin typeface="+mn-lt"/>
                    <a:ea typeface="+mn-ea"/>
                    <a:cs typeface="+mn-cs"/>
                  </a:rPr>
                  <a:t>𝑁</a:t>
                </a:r>
                <a:r>
                  <a:rPr lang="zh-CN" altLang="zh-CN" sz="1200" kern="1200" dirty="0">
                    <a:solidFill>
                      <a:schemeClr val="tx1"/>
                    </a:solidFill>
                    <a:effectLst/>
                    <a:latin typeface="+mn-lt"/>
                    <a:ea typeface="+mn-ea"/>
                    <a:cs typeface="+mn-cs"/>
                  </a:rPr>
                  <a:t>是物理主机的个数，</a:t>
                </a:r>
                <a:r>
                  <a:rPr lang="en-US" altLang="zh-CN" sz="1200" i="0" kern="1200">
                    <a:solidFill>
                      <a:schemeClr val="tx1"/>
                    </a:solidFill>
                    <a:effectLst/>
                    <a:latin typeface="+mn-lt"/>
                    <a:ea typeface="+mn-ea"/>
                    <a:cs typeface="+mn-cs"/>
                  </a:rPr>
                  <a:t>𝑇</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是主机</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CPU</a:t>
                </a:r>
                <a:r>
                  <a:rPr lang="zh-CN" altLang="zh-CN" sz="1200" kern="1200" dirty="0">
                    <a:solidFill>
                      <a:schemeClr val="tx1"/>
                    </a:solidFill>
                    <a:effectLst/>
                    <a:latin typeface="+mn-lt"/>
                    <a:ea typeface="+mn-ea"/>
                    <a:cs typeface="+mn-cs"/>
                  </a:rPr>
                  <a:t>利用率维持在</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的时间总和，</a:t>
                </a:r>
                <a:r>
                  <a:rPr lang="en-US" altLang="zh-CN" sz="1200" i="0" kern="1200">
                    <a:solidFill>
                      <a:schemeClr val="tx1"/>
                    </a:solidFill>
                    <a:effectLst/>
                    <a:latin typeface="+mn-lt"/>
                    <a:ea typeface="+mn-ea"/>
                    <a:cs typeface="+mn-cs"/>
                  </a:rPr>
                  <a:t>𝑇</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𝑎</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是主机</a:t>
                </a:r>
                <a:r>
                  <a:rPr lang="en-US" altLang="zh-CN" sz="1200" i="0" kern="1200">
                    <a:solidFill>
                      <a:schemeClr val="tx1"/>
                    </a:solidFill>
                    <a:effectLst/>
                    <a:latin typeface="+mn-lt"/>
                    <a:ea typeface="+mn-ea"/>
                    <a:cs typeface="+mn-cs"/>
                  </a:rPr>
                  <a:t>𝑖</a:t>
                </a:r>
                <a:r>
                  <a:rPr lang="zh-CN" altLang="zh-CN" sz="1200" kern="1200" dirty="0">
                    <a:solidFill>
                      <a:schemeClr val="tx1"/>
                    </a:solidFill>
                    <a:effectLst/>
                    <a:latin typeface="+mn-lt"/>
                    <a:ea typeface="+mn-ea"/>
                    <a:cs typeface="+mn-cs"/>
                  </a:rPr>
                  <a:t>保持开机状态的时间总和</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r>
                  <a:rPr lang="en-US" altLang="zh-CN" sz="1200" i="0" kern="1200">
                    <a:solidFill>
                      <a:schemeClr val="tx1"/>
                    </a:solidFill>
                    <a:effectLst/>
                    <a:latin typeface="+mn-lt"/>
                    <a:ea typeface="+mn-ea"/>
                    <a:cs typeface="+mn-cs"/>
                  </a:rPr>
                  <a:t>𝑀</a:t>
                </a:r>
                <a:r>
                  <a:rPr lang="zh-CN" altLang="zh-CN" sz="1200" kern="1200" dirty="0">
                    <a:solidFill>
                      <a:schemeClr val="tx1"/>
                    </a:solidFill>
                    <a:effectLst/>
                    <a:latin typeface="+mn-lt"/>
                    <a:ea typeface="+mn-ea"/>
                    <a:cs typeface="+mn-cs"/>
                  </a:rPr>
                  <a:t>是虚拟机的个数，</a:t>
                </a:r>
                <a:r>
                  <a:rPr lang="en-US" altLang="zh-CN" sz="1200" i="0" kern="1200">
                    <a:solidFill>
                      <a:schemeClr val="tx1"/>
                    </a:solidFill>
                    <a:effectLst/>
                    <a:latin typeface="+mn-lt"/>
                    <a:ea typeface="+mn-ea"/>
                    <a:cs typeface="+mn-cs"/>
                  </a:rPr>
                  <a:t>𝐶</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𝑑</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𝑗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是虚拟机</a:t>
                </a:r>
                <a:r>
                  <a:rPr lang="en-US" altLang="zh-CN" sz="1200" i="0" kern="1200">
                    <a:solidFill>
                      <a:schemeClr val="tx1"/>
                    </a:solidFill>
                    <a:effectLst/>
                    <a:latin typeface="+mn-lt"/>
                    <a:ea typeface="+mn-ea"/>
                    <a:cs typeface="+mn-cs"/>
                  </a:rPr>
                  <a:t>𝑗</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由于迁移导致的性能下降估计，</a:t>
                </a:r>
                <a:r>
                  <a:rPr lang="en-US" altLang="zh-CN" sz="1200" i="0" kern="1200">
                    <a:solidFill>
                      <a:schemeClr val="tx1"/>
                    </a:solidFill>
                    <a:effectLst/>
                    <a:latin typeface="+mn-lt"/>
                    <a:ea typeface="+mn-ea"/>
                    <a:cs typeface="+mn-cs"/>
                  </a:rPr>
                  <a:t>𝐶</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𝑟</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𝑗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是虚拟机</a:t>
                </a:r>
                <a:r>
                  <a:rPr lang="en-US" altLang="zh-CN" sz="1200" i="0" kern="1200">
                    <a:solidFill>
                      <a:schemeClr val="tx1"/>
                    </a:solidFill>
                    <a:effectLst/>
                    <a:latin typeface="+mn-lt"/>
                    <a:ea typeface="+mn-ea"/>
                    <a:cs typeface="+mn-cs"/>
                  </a:rPr>
                  <a:t>𝑗</a:t>
                </a:r>
                <a:r>
                  <a:rPr lang="zh-CN" altLang="zh-CN" sz="1200" kern="1200" dirty="0">
                    <a:solidFill>
                      <a:schemeClr val="tx1"/>
                    </a:solidFill>
                    <a:effectLst/>
                    <a:latin typeface="+mn-lt"/>
                    <a:ea typeface="+mn-ea"/>
                    <a:cs typeface="+mn-cs"/>
                  </a:rPr>
                  <a:t>请求得</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处理能力总和。</a:t>
                </a:r>
              </a:p>
              <a:p>
                <a:r>
                  <a:rPr lang="zh-CN" altLang="zh-CN" sz="1200" kern="1200" dirty="0" smtClean="0">
                    <a:solidFill>
                      <a:schemeClr val="tx1"/>
                    </a:solidFill>
                    <a:effectLst/>
                    <a:latin typeface="+mn-lt"/>
                    <a:ea typeface="+mn-ea"/>
                    <a:cs typeface="+mn-cs"/>
                  </a:rPr>
                  <a:t>由于</a:t>
                </a:r>
                <a:r>
                  <a:rPr lang="en-US" altLang="zh-CN" sz="1200" i="0" kern="1200">
                    <a:solidFill>
                      <a:schemeClr val="tx1"/>
                    </a:solidFill>
                    <a:effectLst/>
                    <a:latin typeface="+mn-lt"/>
                    <a:ea typeface="+mn-ea"/>
                    <a:cs typeface="+mn-cs"/>
                  </a:rPr>
                  <a:t>SLA</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𝑀𝑇</a:t>
                </a:r>
                <a:r>
                  <a:rPr lang="zh-CN" altLang="zh-CN" sz="1200" kern="1200" dirty="0">
                    <a:solidFill>
                      <a:schemeClr val="tx1"/>
                    </a:solidFill>
                    <a:effectLst/>
                    <a:latin typeface="+mn-lt"/>
                    <a:ea typeface="+mn-ea"/>
                    <a:cs typeface="+mn-cs"/>
                  </a:rPr>
                  <a:t>和</a:t>
                </a:r>
                <a:r>
                  <a:rPr lang="en-US" altLang="zh-CN" sz="1200" i="0" kern="1200">
                    <a:solidFill>
                      <a:schemeClr val="tx1"/>
                    </a:solidFill>
                    <a:effectLst/>
                    <a:latin typeface="+mn-lt"/>
                    <a:ea typeface="+mn-ea"/>
                    <a:cs typeface="+mn-cs"/>
                  </a:rPr>
                  <a:t>PDM</a:t>
                </a:r>
                <a:r>
                  <a:rPr lang="zh-CN" altLang="zh-CN" sz="1200" kern="1200" dirty="0">
                    <a:solidFill>
                      <a:schemeClr val="tx1"/>
                    </a:solidFill>
                    <a:effectLst/>
                    <a:latin typeface="+mn-lt"/>
                    <a:ea typeface="+mn-ea"/>
                    <a:cs typeface="+mn-cs"/>
                  </a:rPr>
                  <a:t>是两个独立的反应</a:t>
                </a:r>
                <a:r>
                  <a:rPr lang="en-US" altLang="zh-CN" sz="1200" kern="1200" dirty="0">
                    <a:solidFill>
                      <a:schemeClr val="tx1"/>
                    </a:solidFill>
                    <a:effectLst/>
                    <a:latin typeface="+mn-lt"/>
                    <a:ea typeface="+mn-ea"/>
                    <a:cs typeface="+mn-cs"/>
                  </a:rPr>
                  <a:t>SLA</a:t>
                </a:r>
                <a:r>
                  <a:rPr lang="zh-CN" altLang="zh-CN" sz="1200" kern="1200" dirty="0">
                    <a:solidFill>
                      <a:schemeClr val="tx1"/>
                    </a:solidFill>
                    <a:effectLst/>
                    <a:latin typeface="+mn-lt"/>
                    <a:ea typeface="+mn-ea"/>
                    <a:cs typeface="+mn-cs"/>
                  </a:rPr>
                  <a:t>违反率的指标，并且期望他们的值越小越好。所以我们使用了他们的乘积作为一个综合的指标来反映</a:t>
                </a:r>
                <a:r>
                  <a:rPr lang="en-US" altLang="zh-CN" sz="1200" kern="1200" dirty="0">
                    <a:solidFill>
                      <a:schemeClr val="tx1"/>
                    </a:solidFill>
                    <a:effectLst/>
                    <a:latin typeface="+mn-lt"/>
                    <a:ea typeface="+mn-ea"/>
                    <a:cs typeface="+mn-cs"/>
                  </a:rPr>
                  <a:t>SLA</a:t>
                </a:r>
                <a:r>
                  <a:rPr lang="zh-CN" altLang="zh-CN" sz="1200" kern="1200" dirty="0">
                    <a:solidFill>
                      <a:schemeClr val="tx1"/>
                    </a:solidFill>
                    <a:effectLst/>
                    <a:latin typeface="+mn-lt"/>
                    <a:ea typeface="+mn-ea"/>
                    <a:cs typeface="+mn-cs"/>
                  </a:rPr>
                  <a:t>违反率。</a:t>
                </a:r>
              </a:p>
              <a:p>
                <a:r>
                  <a:rPr lang="en-US" altLang="zh-CN" sz="1200" i="0" kern="1200">
                    <a:solidFill>
                      <a:schemeClr val="tx1"/>
                    </a:solidFill>
                    <a:effectLst/>
                    <a:latin typeface="+mn-lt"/>
                    <a:ea typeface="+mn-ea"/>
                    <a:cs typeface="+mn-cs"/>
                  </a:rPr>
                  <a:t>SLA= SLA</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𝑀𝑇  ∗ PDM</a:t>
                </a:r>
                <a:endParaRPr lang="zh-CN"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68AB8B58-DE71-426B-A0D2-D38268AD6665}" type="slidenum">
              <a:rPr lang="zh-CN" altLang="en-US" smtClean="0"/>
              <a:t>17</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 在仿真开始时，每个数据中心实体（</a:t>
            </a:r>
            <a:r>
              <a:rPr lang="en-US" altLang="zh-CN" sz="1200" kern="1200" dirty="0" smtClean="0">
                <a:solidFill>
                  <a:schemeClr val="tx1"/>
                </a:solidFill>
                <a:effectLst/>
                <a:latin typeface="+mn-lt"/>
                <a:ea typeface="+mn-ea"/>
                <a:cs typeface="+mn-cs"/>
              </a:rPr>
              <a:t>Datacenter</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CIS</a:t>
            </a:r>
            <a:r>
              <a:rPr lang="zh-CN" altLang="zh-CN" sz="1200" kern="1200" dirty="0" smtClean="0">
                <a:solidFill>
                  <a:schemeClr val="tx1"/>
                </a:solidFill>
                <a:effectLst/>
                <a:latin typeface="+mn-lt"/>
                <a:ea typeface="+mn-ea"/>
                <a:cs typeface="+mn-cs"/>
              </a:rPr>
              <a:t>注册表中注册，然后</a:t>
            </a:r>
            <a:r>
              <a:rPr lang="en-US" altLang="zh-CN" sz="1200" kern="1200" dirty="0" smtClean="0">
                <a:solidFill>
                  <a:schemeClr val="tx1"/>
                </a:solidFill>
                <a:effectLst/>
                <a:latin typeface="+mn-lt"/>
                <a:ea typeface="+mn-ea"/>
                <a:cs typeface="+mn-cs"/>
              </a:rPr>
              <a:t>CIS</a:t>
            </a:r>
            <a:r>
              <a:rPr lang="zh-CN" altLang="zh-CN" sz="1200" kern="1200" dirty="0" smtClean="0">
                <a:solidFill>
                  <a:schemeClr val="tx1"/>
                </a:solidFill>
                <a:effectLst/>
                <a:latin typeface="+mn-lt"/>
                <a:ea typeface="+mn-ea"/>
                <a:cs typeface="+mn-cs"/>
              </a:rPr>
              <a:t>可以提供查询数据中心实体信息的，如为用户请求匹配合适的云服务商和合适的云服务。</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 数据中心代理器（</a:t>
            </a:r>
            <a:r>
              <a:rPr lang="en-US" altLang="zh-CN" sz="1200" kern="1200" dirty="0" err="1" smtClean="0">
                <a:solidFill>
                  <a:schemeClr val="tx1"/>
                </a:solidFill>
                <a:effectLst/>
                <a:latin typeface="+mn-lt"/>
                <a:ea typeface="+mn-ea"/>
                <a:cs typeface="+mn-cs"/>
              </a:rPr>
              <a:t>DatacenterBroker</a:t>
            </a:r>
            <a:r>
              <a:rPr lang="zh-CN" altLang="zh-CN" sz="1200" kern="1200" dirty="0" smtClean="0">
                <a:solidFill>
                  <a:schemeClr val="tx1"/>
                </a:solidFill>
                <a:effectLst/>
                <a:latin typeface="+mn-lt"/>
                <a:ea typeface="+mn-ea"/>
                <a:cs typeface="+mn-cs"/>
              </a:rPr>
              <a:t>）扮演着用户角色咨询</a:t>
            </a:r>
            <a:r>
              <a:rPr lang="en-US" altLang="zh-CN" sz="1200" kern="1200" dirty="0" smtClean="0">
                <a:solidFill>
                  <a:schemeClr val="tx1"/>
                </a:solidFill>
                <a:effectLst/>
                <a:latin typeface="+mn-lt"/>
                <a:ea typeface="+mn-ea"/>
                <a:cs typeface="+mn-cs"/>
              </a:rPr>
              <a:t>CIS</a:t>
            </a:r>
            <a:r>
              <a:rPr lang="zh-CN" altLang="zh-CN" sz="1200" kern="1200" dirty="0" smtClean="0">
                <a:solidFill>
                  <a:schemeClr val="tx1"/>
                </a:solidFill>
                <a:effectLst/>
                <a:latin typeface="+mn-lt"/>
                <a:ea typeface="+mn-ea"/>
                <a:cs typeface="+mn-cs"/>
              </a:rPr>
              <a:t>服务来获得可提供基础设施并满足应用</a:t>
            </a:r>
            <a:r>
              <a:rPr lang="en-US" altLang="zh-CN" sz="1200" kern="1200" dirty="0" err="1" smtClean="0">
                <a:solidFill>
                  <a:schemeClr val="tx1"/>
                </a:solidFill>
                <a:effectLst/>
                <a:latin typeface="+mn-lt"/>
                <a:ea typeface="+mn-ea"/>
                <a:cs typeface="+mn-cs"/>
              </a:rPr>
              <a:t>QoS</a:t>
            </a:r>
            <a:r>
              <a:rPr lang="zh-CN" altLang="zh-CN" sz="1200" kern="1200" dirty="0" smtClean="0">
                <a:solidFill>
                  <a:schemeClr val="tx1"/>
                </a:solidFill>
                <a:effectLst/>
                <a:latin typeface="+mn-lt"/>
                <a:ea typeface="+mn-ea"/>
                <a:cs typeface="+mn-cs"/>
              </a:rPr>
              <a:t>、硬件和软件要求的云服务提供商列表。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 数据中心代理器（</a:t>
            </a:r>
            <a:r>
              <a:rPr lang="en-US" altLang="zh-CN" sz="1200" kern="1200" dirty="0" err="1" smtClean="0">
                <a:solidFill>
                  <a:schemeClr val="tx1"/>
                </a:solidFill>
                <a:effectLst/>
                <a:latin typeface="+mn-lt"/>
                <a:ea typeface="+mn-ea"/>
                <a:cs typeface="+mn-cs"/>
              </a:rPr>
              <a:t>DatacenterBroker</a:t>
            </a:r>
            <a:r>
              <a:rPr lang="zh-CN" altLang="zh-CN" sz="1200" kern="1200" dirty="0" smtClean="0">
                <a:solidFill>
                  <a:schemeClr val="tx1"/>
                </a:solidFill>
                <a:effectLst/>
                <a:latin typeface="+mn-lt"/>
                <a:ea typeface="+mn-ea"/>
                <a:cs typeface="+mn-cs"/>
              </a:rPr>
              <a:t>）向选择好的数据中心实体请求其特征数据。</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 数据中心实体（</a:t>
            </a:r>
            <a:r>
              <a:rPr lang="en-US" altLang="zh-CN" sz="1200" kern="1200" dirty="0" smtClean="0">
                <a:solidFill>
                  <a:schemeClr val="tx1"/>
                </a:solidFill>
                <a:effectLst/>
                <a:latin typeface="+mn-lt"/>
                <a:ea typeface="+mn-ea"/>
                <a:cs typeface="+mn-cs"/>
              </a:rPr>
              <a:t>Datacenter</a:t>
            </a:r>
            <a:r>
              <a:rPr lang="zh-CN" altLang="zh-CN" sz="1200" kern="1200" dirty="0" smtClean="0">
                <a:solidFill>
                  <a:schemeClr val="tx1"/>
                </a:solidFill>
                <a:effectLst/>
                <a:latin typeface="+mn-lt"/>
                <a:ea typeface="+mn-ea"/>
                <a:cs typeface="+mn-cs"/>
              </a:rPr>
              <a:t>）返回给数据中心代理其特征数据。</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 数据中心代理器（</a:t>
            </a:r>
            <a:r>
              <a:rPr lang="en-US" altLang="zh-CN" sz="1200" kern="1200" dirty="0" err="1" smtClean="0">
                <a:solidFill>
                  <a:schemeClr val="tx1"/>
                </a:solidFill>
                <a:effectLst/>
                <a:latin typeface="+mn-lt"/>
                <a:ea typeface="+mn-ea"/>
                <a:cs typeface="+mn-cs"/>
              </a:rPr>
              <a:t>DatacenterBroker</a:t>
            </a:r>
            <a:r>
              <a:rPr lang="zh-CN" altLang="zh-CN" sz="1200" kern="1200" dirty="0" smtClean="0">
                <a:solidFill>
                  <a:schemeClr val="tx1"/>
                </a:solidFill>
                <a:effectLst/>
                <a:latin typeface="+mn-lt"/>
                <a:ea typeface="+mn-ea"/>
                <a:cs typeface="+mn-cs"/>
              </a:rPr>
              <a:t>）向数据中心实体发送创建虚拟机的事件，数据中心实体返回创建虚拟机的结果。</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 调度事件来进行模拟。</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 在模拟结束后，销毁所创建的虚拟机，关闭各个实体</a:t>
            </a:r>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18</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19</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20</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21</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随着云计算</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的到来，更多的云计算资源存储在云端，给数据中心的管理带来了很大的挑战。数据中心的高能耗不仅仅是由于物理服务器的增多，处理能力的不断增强，还由于这些资源过低的使用率导致了巨大的电能浪费。</a:t>
            </a:r>
          </a:p>
          <a:p>
            <a:r>
              <a:rPr lang="en-US" altLang="zh-CN" sz="1200" kern="1200" dirty="0" smtClean="0">
                <a:solidFill>
                  <a:schemeClr val="tx1"/>
                </a:solidFill>
                <a:effectLst/>
                <a:latin typeface="+mn-lt"/>
                <a:ea typeface="+mn-ea"/>
                <a:cs typeface="+mn-cs"/>
              </a:rPr>
              <a:t>2010</a:t>
            </a:r>
            <a:r>
              <a:rPr lang="zh-CN" altLang="zh-CN" sz="1200" kern="1200" dirty="0" smtClean="0">
                <a:solidFill>
                  <a:schemeClr val="tx1"/>
                </a:solidFill>
                <a:effectLst/>
                <a:latin typeface="+mn-lt"/>
                <a:ea typeface="+mn-ea"/>
                <a:cs typeface="+mn-cs"/>
              </a:rPr>
              <a:t>年全球数据中心的能耗占据到所有能耗的</a:t>
            </a:r>
            <a:r>
              <a:rPr lang="en-US" altLang="zh-CN" sz="1200" kern="1200" dirty="0" smtClean="0">
                <a:solidFill>
                  <a:schemeClr val="tx1"/>
                </a:solidFill>
                <a:effectLst/>
                <a:latin typeface="+mn-lt"/>
                <a:ea typeface="+mn-ea"/>
                <a:cs typeface="+mn-cs"/>
              </a:rPr>
              <a:t>1.1%-1.5%</a:t>
            </a:r>
            <a:r>
              <a:rPr lang="zh-CN" altLang="zh-CN" sz="1200" kern="1200" dirty="0" smtClean="0">
                <a:solidFill>
                  <a:schemeClr val="tx1"/>
                </a:solidFill>
                <a:effectLst/>
                <a:latin typeface="+mn-lt"/>
                <a:ea typeface="+mn-ea"/>
                <a:cs typeface="+mn-cs"/>
              </a:rPr>
              <a:t>，而美国的数据中心能耗占据到全美总能耗的</a:t>
            </a:r>
            <a:r>
              <a:rPr lang="en-US" altLang="zh-CN" sz="1200" kern="1200" dirty="0" smtClean="0">
                <a:solidFill>
                  <a:schemeClr val="tx1"/>
                </a:solidFill>
                <a:effectLst/>
                <a:latin typeface="+mn-lt"/>
                <a:ea typeface="+mn-ea"/>
                <a:cs typeface="+mn-cs"/>
              </a:rPr>
              <a:t>1.7%-2.2%[2]</a:t>
            </a:r>
            <a:r>
              <a:rPr lang="zh-CN" altLang="zh-CN" sz="1200" kern="1200" dirty="0" smtClean="0">
                <a:solidFill>
                  <a:schemeClr val="tx1"/>
                </a:solidFill>
                <a:effectLst/>
                <a:latin typeface="+mn-lt"/>
                <a:ea typeface="+mn-ea"/>
                <a:cs typeface="+mn-cs"/>
              </a:rPr>
              <a:t>。此外，</a:t>
            </a:r>
            <a:r>
              <a:rPr lang="en-US" altLang="zh-CN" sz="1200" kern="1200" dirty="0" smtClean="0">
                <a:solidFill>
                  <a:schemeClr val="tx1"/>
                </a:solidFill>
                <a:effectLst/>
                <a:latin typeface="+mn-lt"/>
                <a:ea typeface="+mn-ea"/>
                <a:cs typeface="+mn-cs"/>
              </a:rPr>
              <a:t>2011</a:t>
            </a:r>
            <a:r>
              <a:rPr lang="zh-CN" altLang="zh-CN" sz="1200" kern="1200" dirty="0" smtClean="0">
                <a:solidFill>
                  <a:schemeClr val="tx1"/>
                </a:solidFill>
                <a:effectLst/>
                <a:latin typeface="+mn-lt"/>
                <a:ea typeface="+mn-ea"/>
                <a:cs typeface="+mn-cs"/>
              </a:rPr>
              <a:t>年美国数据中心消耗的电能大约为</a:t>
            </a:r>
            <a:r>
              <a:rPr lang="en-US" altLang="zh-CN" sz="1200" kern="1200" dirty="0" smtClean="0">
                <a:solidFill>
                  <a:schemeClr val="tx1"/>
                </a:solidFill>
                <a:effectLst/>
                <a:latin typeface="+mn-lt"/>
                <a:ea typeface="+mn-ea"/>
                <a:cs typeface="+mn-cs"/>
              </a:rPr>
              <a:t>2006</a:t>
            </a:r>
            <a:r>
              <a:rPr lang="zh-CN" altLang="zh-CN" sz="1200" kern="1200" dirty="0" smtClean="0">
                <a:solidFill>
                  <a:schemeClr val="tx1"/>
                </a:solidFill>
                <a:effectLst/>
                <a:latin typeface="+mn-lt"/>
                <a:ea typeface="+mn-ea"/>
                <a:cs typeface="+mn-cs"/>
              </a:rPr>
              <a:t>年的</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倍，约为</a:t>
            </a:r>
            <a:r>
              <a:rPr lang="en-US" altLang="zh-CN" sz="1200" kern="1200" dirty="0" smtClean="0">
                <a:solidFill>
                  <a:schemeClr val="tx1"/>
                </a:solidFill>
                <a:effectLst/>
                <a:latin typeface="+mn-lt"/>
                <a:ea typeface="+mn-ea"/>
                <a:cs typeface="+mn-cs"/>
              </a:rPr>
              <a:t>1000</a:t>
            </a:r>
            <a:r>
              <a:rPr lang="zh-CN" altLang="zh-CN" sz="1200" kern="1200" dirty="0" smtClean="0">
                <a:solidFill>
                  <a:schemeClr val="tx1"/>
                </a:solidFill>
                <a:effectLst/>
                <a:latin typeface="+mn-lt"/>
                <a:ea typeface="+mn-ea"/>
                <a:cs typeface="+mn-cs"/>
              </a:rPr>
              <a:t>亿千瓦时的电能，电费成本约为</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亿美元，并且数据中心对电能的需求仍以每年</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的速度增长</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据预计，数据中心</a:t>
            </a:r>
            <a:r>
              <a:rPr lang="en-US" altLang="zh-CN" sz="1200" kern="1200" dirty="0" smtClean="0">
                <a:solidFill>
                  <a:schemeClr val="tx1"/>
                </a:solidFill>
                <a:effectLst/>
                <a:latin typeface="+mn-lt"/>
                <a:ea typeface="+mn-ea"/>
                <a:cs typeface="+mn-cs"/>
              </a:rPr>
              <a:t>2020</a:t>
            </a:r>
            <a:r>
              <a:rPr lang="zh-CN" altLang="zh-CN" sz="1200" kern="1200" dirty="0" smtClean="0">
                <a:solidFill>
                  <a:schemeClr val="tx1"/>
                </a:solidFill>
                <a:effectLst/>
                <a:latin typeface="+mn-lt"/>
                <a:ea typeface="+mn-ea"/>
                <a:cs typeface="+mn-cs"/>
              </a:rPr>
              <a:t>年将成为世界上最大的能源消耗行业，此外，数据中心在消耗电能的同时，会排放出大量的二氧化碳，加重了温室效应，据估计，数据中心导致排放的二氧化碳占到全球总排放量的</a:t>
            </a:r>
            <a:r>
              <a:rPr lang="en-US" altLang="zh-CN" sz="1200" kern="1200" dirty="0" smtClean="0">
                <a:solidFill>
                  <a:schemeClr val="tx1"/>
                </a:solidFill>
                <a:effectLst/>
                <a:latin typeface="+mn-lt"/>
                <a:ea typeface="+mn-ea"/>
                <a:cs typeface="+mn-cs"/>
              </a:rPr>
              <a:t>2%[4]</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所以，数据中心的高能耗是一个亟待解决的问题。本论文针对如何降低数据中心的能耗问题进行相应的研究。</a:t>
            </a:r>
          </a:p>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4</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22</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23</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24</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25</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26</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）、给出</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数据中心节能整合策略：本论文针对数据中心高能耗问题，特别是对目前云计算中</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数据中心高能耗的问题，通过分析研究其负载特点</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和应用模式，提出基于虚拟机整合的节能策略，数据中心利用该节能整合策略能够有效的降低其电能消耗。</a:t>
            </a:r>
          </a:p>
          <a:p>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）、设计并实现能够模拟仿真</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云计算环境的软件工具：本论文的另一个目标是研究如何利用仿真环境对节能整合策略进行有效性验证，设计并实现一个能够模拟仿真</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云计算环境的仿真软件。</a:t>
            </a:r>
          </a:p>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5</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）、基于虚拟机迁移的节能整合策略</a:t>
            </a:r>
          </a:p>
          <a:p>
            <a:r>
              <a:rPr lang="zh-CN" altLang="zh-CN" sz="1200" kern="1200" dirty="0" smtClean="0">
                <a:solidFill>
                  <a:schemeClr val="tx1"/>
                </a:solidFill>
                <a:effectLst/>
                <a:latin typeface="+mn-lt"/>
                <a:ea typeface="+mn-ea"/>
                <a:cs typeface="+mn-cs"/>
              </a:rPr>
              <a:t>基于虚拟机迁移的节能整合策略方法的核心是通过将虚拟机部署到尽可能少的物理主机上，然后将空闲的物理主机关停或者切换到低功耗状态，从而达到减少数据中心的电能消耗和降低云计算服务提供商运营成本的目的。</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）、云计算仿真环境研究与实现</a:t>
            </a:r>
          </a:p>
          <a:p>
            <a:r>
              <a:rPr lang="zh-CN" altLang="zh-CN" sz="1200" kern="1200" dirty="0" smtClean="0">
                <a:solidFill>
                  <a:schemeClr val="tx1"/>
                </a:solidFill>
                <a:effectLst/>
                <a:latin typeface="+mn-lt"/>
                <a:ea typeface="+mn-ea"/>
                <a:cs typeface="+mn-cs"/>
              </a:rPr>
              <a:t>对于研究内容（</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）中所提出的节能整合策略，需要对其有效性和节能效果进行验证，由于利用真实的云计算</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环境来验证算法策略代价很高，云计算运营商也不会轻易允许利用其生产环境来进行算法策略的验证。所以，本论为研究云计算的仿真环境，利用该模拟仿真软件，可以模拟</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云计算数据中心，并将研究内容（</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）中的算法策略在其上进行模拟仿真，从而验证算法策略的有效性和节能效果。</a:t>
            </a:r>
          </a:p>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6</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7</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8</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9</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图</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中将</a:t>
            </a:r>
            <a:r>
              <a:rPr lang="en-US" altLang="zh-CN" sz="1200" kern="1200" dirty="0" smtClean="0">
                <a:solidFill>
                  <a:schemeClr val="tx1"/>
                </a:solidFill>
                <a:effectLst/>
                <a:latin typeface="+mn-lt"/>
                <a:ea typeface="+mn-ea"/>
                <a:cs typeface="+mn-cs"/>
              </a:rPr>
              <a:t>PM3</a:t>
            </a:r>
            <a:r>
              <a:rPr lang="zh-CN" altLang="zh-CN" sz="1200" kern="1200" dirty="0" smtClean="0">
                <a:solidFill>
                  <a:schemeClr val="tx1"/>
                </a:solidFill>
                <a:effectLst/>
                <a:latin typeface="+mn-lt"/>
                <a:ea typeface="+mn-ea"/>
                <a:cs typeface="+mn-cs"/>
              </a:rPr>
              <a:t>中的虚拟机</a:t>
            </a:r>
            <a:r>
              <a:rPr lang="en-US" altLang="zh-CN" sz="1200" kern="1200" dirty="0" smtClean="0">
                <a:solidFill>
                  <a:schemeClr val="tx1"/>
                </a:solidFill>
                <a:effectLst/>
                <a:latin typeface="+mn-lt"/>
                <a:ea typeface="+mn-ea"/>
                <a:cs typeface="+mn-cs"/>
              </a:rPr>
              <a:t>VM7</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VM8</a:t>
            </a:r>
            <a:r>
              <a:rPr lang="zh-CN" altLang="zh-CN" sz="1200" kern="1200" dirty="0" smtClean="0">
                <a:solidFill>
                  <a:schemeClr val="tx1"/>
                </a:solidFill>
                <a:effectLst/>
                <a:latin typeface="+mn-lt"/>
                <a:ea typeface="+mn-ea"/>
                <a:cs typeface="+mn-cs"/>
              </a:rPr>
              <a:t>分别迁移到物理主机</a:t>
            </a:r>
            <a:r>
              <a:rPr lang="en-US" altLang="zh-CN" sz="1200" kern="1200" dirty="0" smtClean="0">
                <a:solidFill>
                  <a:schemeClr val="tx1"/>
                </a:solidFill>
                <a:effectLst/>
                <a:latin typeface="+mn-lt"/>
                <a:ea typeface="+mn-ea"/>
                <a:cs typeface="+mn-cs"/>
              </a:rPr>
              <a:t>PM1</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PM2</a:t>
            </a:r>
            <a:r>
              <a:rPr lang="zh-CN" altLang="zh-CN" sz="1200" kern="1200" dirty="0" smtClean="0">
                <a:solidFill>
                  <a:schemeClr val="tx1"/>
                </a:solidFill>
                <a:effectLst/>
                <a:latin typeface="+mn-lt"/>
                <a:ea typeface="+mn-ea"/>
                <a:cs typeface="+mn-cs"/>
              </a:rPr>
              <a:t>上，然后将</a:t>
            </a:r>
            <a:r>
              <a:rPr lang="en-US" altLang="zh-CN" sz="1200" kern="1200" dirty="0" smtClean="0">
                <a:solidFill>
                  <a:schemeClr val="tx1"/>
                </a:solidFill>
                <a:effectLst/>
                <a:latin typeface="+mn-lt"/>
                <a:ea typeface="+mn-ea"/>
                <a:cs typeface="+mn-cs"/>
              </a:rPr>
              <a:t>PM3</a:t>
            </a:r>
            <a:r>
              <a:rPr lang="zh-CN" altLang="zh-CN" sz="1200" kern="1200" dirty="0" smtClean="0">
                <a:solidFill>
                  <a:schemeClr val="tx1"/>
                </a:solidFill>
                <a:effectLst/>
                <a:latin typeface="+mn-lt"/>
                <a:ea typeface="+mn-ea"/>
                <a:cs typeface="+mn-cs"/>
              </a:rPr>
              <a:t>关闭掉，从而达到节能的目的。</a:t>
            </a:r>
          </a:p>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10</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11</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488143CC-B5CD-492C-987B-20FC04BF0EE2}" type="datetimeFigureOut">
              <a:rPr lang="zh-CN" altLang="en-US" smtClean="0"/>
              <a:t>2014/8/27</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488143CC-B5CD-492C-987B-20FC04BF0EE2}" type="datetimeFigureOut">
              <a:rPr lang="zh-CN" altLang="en-US" smtClean="0"/>
              <a:t>2014/8/27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488143CC-B5CD-492C-987B-20FC04BF0EE2}" type="datetimeFigureOut">
              <a:rPr lang="zh-CN" altLang="en-US" smtClean="0"/>
              <a:t>2014/8/27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488143CC-B5CD-492C-987B-20FC04BF0EE2}" type="datetimeFigureOut">
              <a:rPr lang="zh-CN" altLang="en-US" smtClean="0"/>
              <a:t>2014/8/27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488143CC-B5CD-492C-987B-20FC04BF0EE2}" type="datetimeFigureOut">
              <a:rPr lang="zh-CN" altLang="en-US" smtClean="0"/>
              <a:t>2014/8/27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488143CC-B5CD-492C-987B-20FC04BF0EE2}" type="datetimeFigureOut">
              <a:rPr lang="zh-CN" altLang="en-US" smtClean="0"/>
              <a:t>2014/8/27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488143CC-B5CD-492C-987B-20FC04BF0EE2}" type="datetimeFigureOut">
              <a:rPr lang="zh-CN" altLang="en-US" smtClean="0"/>
              <a:t>2014/8/27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488143CC-B5CD-492C-987B-20FC04BF0EE2}" type="datetimeFigureOut">
              <a:rPr lang="zh-CN" altLang="en-US" smtClean="0"/>
              <a:t>2014/8/27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143CC-B5CD-492C-987B-20FC04BF0EE2}" type="datetimeFigureOut">
              <a:rPr lang="zh-CN" altLang="en-US" smtClean="0"/>
              <a:t>2014/8/27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488143CC-B5CD-492C-987B-20FC04BF0EE2}" type="datetimeFigureOut">
              <a:rPr lang="zh-CN" altLang="en-US" smtClean="0"/>
              <a:t>2014/8/27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488143CC-B5CD-492C-987B-20FC04BF0EE2}" type="datetimeFigureOut">
              <a:rPr lang="zh-CN" altLang="en-US" smtClean="0"/>
              <a:t>2014/8/27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9B50BBA9-E72B-4555-B559-4CD9DA35FFF1}"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88143CC-B5CD-492C-987B-20FC04BF0EE2}" type="datetimeFigureOut">
              <a:rPr lang="zh-CN" altLang="en-US" smtClean="0"/>
              <a:t>2014/8/27</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B50BBA9-E72B-4555-B559-4CD9DA35FFF1}"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052736"/>
            <a:ext cx="7992888" cy="1828800"/>
          </a:xfrm>
        </p:spPr>
        <p:txBody>
          <a:bodyPr>
            <a:normAutofit/>
          </a:bodyPr>
          <a:lstStyle/>
          <a:p>
            <a:pPr algn="ctr"/>
            <a:r>
              <a:rPr lang="en-US" altLang="zh-CN" dirty="0" smtClean="0">
                <a:solidFill>
                  <a:schemeClr val="tx1"/>
                </a:solidFill>
                <a:effectLst/>
              </a:rPr>
              <a:t>IAAS</a:t>
            </a:r>
            <a:r>
              <a:rPr lang="zh-CN" altLang="en-US" dirty="0" smtClean="0">
                <a:solidFill>
                  <a:schemeClr val="tx1"/>
                </a:solidFill>
                <a:effectLst/>
              </a:rPr>
              <a:t>云平台中</a:t>
            </a:r>
            <a:r>
              <a:rPr lang="zh-CN" altLang="en-US" dirty="0" smtClean="0">
                <a:solidFill>
                  <a:schemeClr val="tx1"/>
                </a:solidFill>
                <a:effectLst/>
              </a:rPr>
              <a:t>面向</a:t>
            </a:r>
            <a:r>
              <a:rPr lang="zh-CN" altLang="en-US" dirty="0" smtClean="0">
                <a:solidFill>
                  <a:schemeClr val="tx1"/>
                </a:solidFill>
                <a:effectLst/>
              </a:rPr>
              <a:t>节能的资源调度策略研究</a:t>
            </a:r>
            <a:endParaRPr lang="zh-CN" altLang="en-US" dirty="0">
              <a:solidFill>
                <a:schemeClr val="tx1"/>
              </a:solidFill>
            </a:endParaRPr>
          </a:p>
        </p:txBody>
      </p:sp>
      <p:sp>
        <p:nvSpPr>
          <p:cNvPr id="3" name="副标题 2"/>
          <p:cNvSpPr>
            <a:spLocks noGrp="1"/>
          </p:cNvSpPr>
          <p:nvPr>
            <p:ph type="subTitle" idx="1"/>
          </p:nvPr>
        </p:nvSpPr>
        <p:spPr>
          <a:xfrm>
            <a:off x="3203848" y="4077072"/>
            <a:ext cx="4758352" cy="1408120"/>
          </a:xfrm>
        </p:spPr>
        <p:txBody>
          <a:bodyPr>
            <a:normAutofit lnSpcReduction="10000"/>
          </a:bodyPr>
          <a:lstStyle/>
          <a:p>
            <a:pPr algn="l"/>
            <a:r>
              <a:rPr lang="zh-CN" altLang="en-US" dirty="0" smtClean="0">
                <a:latin typeface="微软雅黑" pitchFamily="34" charset="-122"/>
                <a:ea typeface="微软雅黑" pitchFamily="34" charset="-122"/>
              </a:rPr>
              <a:t>姓名：赵 亮</a:t>
            </a:r>
            <a:endParaRPr lang="en-US" altLang="zh-CN" dirty="0" smtClean="0">
              <a:latin typeface="微软雅黑" pitchFamily="34" charset="-122"/>
              <a:ea typeface="微软雅黑" pitchFamily="34" charset="-122"/>
            </a:endParaRPr>
          </a:p>
          <a:p>
            <a:pPr algn="l"/>
            <a:r>
              <a:rPr lang="zh-CN" altLang="en-US" dirty="0">
                <a:latin typeface="微软雅黑" pitchFamily="34" charset="-122"/>
                <a:ea typeface="微软雅黑" pitchFamily="34" charset="-122"/>
              </a:rPr>
              <a:t>学</a:t>
            </a:r>
            <a:r>
              <a:rPr lang="zh-CN" altLang="en-US" dirty="0" smtClean="0">
                <a:latin typeface="微软雅黑" pitchFamily="34" charset="-122"/>
                <a:ea typeface="微软雅黑" pitchFamily="34" charset="-122"/>
              </a:rPr>
              <a:t>号：</a:t>
            </a:r>
            <a:r>
              <a:rPr lang="en-US" altLang="zh-CN" dirty="0" smtClean="0">
                <a:latin typeface="微软雅黑" pitchFamily="34" charset="-122"/>
                <a:ea typeface="微软雅黑" pitchFamily="34" charset="-122"/>
              </a:rPr>
              <a:t>ZY1206209</a:t>
            </a:r>
          </a:p>
          <a:p>
            <a:pPr algn="l"/>
            <a:r>
              <a:rPr lang="zh-CN" altLang="en-US" dirty="0" smtClean="0">
                <a:latin typeface="微软雅黑" pitchFamily="34" charset="-122"/>
                <a:ea typeface="微软雅黑" pitchFamily="34" charset="-122"/>
              </a:rPr>
              <a:t>导师：兰雨晴</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943356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0" y="510028"/>
            <a:ext cx="9144000"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节能策略的整体架构</a:t>
            </a:r>
            <a:endParaRPr lang="zh-CN" altLang="en-US"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pic>
        <p:nvPicPr>
          <p:cNvPr id="2050" name="Picture 2"/>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11995" t="-946" b="1"/>
          <a:stretch/>
        </p:blipFill>
        <p:spPr bwMode="auto">
          <a:xfrm>
            <a:off x="1331640" y="1014084"/>
            <a:ext cx="6120680" cy="535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7103" y="4581128"/>
            <a:ext cx="1224136" cy="461665"/>
          </a:xfrm>
          <a:prstGeom prst="rect">
            <a:avLst/>
          </a:prstGeom>
          <a:noFill/>
        </p:spPr>
        <p:txBody>
          <a:bodyPr wrap="square" rtlCol="0">
            <a:spAutoFit/>
          </a:bodyPr>
          <a:lstStyle/>
          <a:p>
            <a:r>
              <a:rPr lang="zh-CN" altLang="en-US" sz="2400" dirty="0"/>
              <a:t>调度后</a:t>
            </a:r>
          </a:p>
        </p:txBody>
      </p:sp>
      <p:sp>
        <p:nvSpPr>
          <p:cNvPr id="7" name="TextBox 6"/>
          <p:cNvSpPr txBox="1"/>
          <p:nvPr/>
        </p:nvSpPr>
        <p:spPr>
          <a:xfrm>
            <a:off x="147103" y="1853208"/>
            <a:ext cx="1187624" cy="461665"/>
          </a:xfrm>
          <a:prstGeom prst="rect">
            <a:avLst/>
          </a:prstGeom>
          <a:noFill/>
        </p:spPr>
        <p:txBody>
          <a:bodyPr wrap="square" rtlCol="0">
            <a:spAutoFit/>
          </a:bodyPr>
          <a:lstStyle/>
          <a:p>
            <a:r>
              <a:rPr lang="zh-CN" altLang="en-US" sz="2400" dirty="0" smtClean="0"/>
              <a:t>未调度</a:t>
            </a:r>
            <a:endParaRPr lang="zh-CN" altLang="en-US" sz="2400" dirty="0"/>
          </a:p>
        </p:txBody>
      </p:sp>
    </p:spTree>
    <p:extLst>
      <p:ext uri="{BB962C8B-B14F-4D97-AF65-F5344CB8AC3E}">
        <p14:creationId xmlns:p14="http://schemas.microsoft.com/office/powerpoint/2010/main" val="1249065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0" y="534155"/>
            <a:ext cx="9144000"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一种基于</a:t>
            </a:r>
            <a:r>
              <a:rPr lang="en-US" altLang="zh-CN" dirty="0" smtClean="0">
                <a:solidFill>
                  <a:srgbClr val="00B0F0"/>
                </a:solidFill>
              </a:rPr>
              <a:t>PSO</a:t>
            </a:r>
            <a:r>
              <a:rPr lang="zh-CN" altLang="en-US" dirty="0" smtClean="0">
                <a:solidFill>
                  <a:srgbClr val="00B0F0"/>
                </a:solidFill>
              </a:rPr>
              <a:t>算法的任务调度策略</a:t>
            </a:r>
            <a:endParaRPr lang="zh-CN" altLang="en-US"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sp>
        <p:nvSpPr>
          <p:cNvPr id="10" name="内容占位符 2"/>
          <p:cNvSpPr>
            <a:spLocks noGrp="1"/>
          </p:cNvSpPr>
          <p:nvPr>
            <p:ph idx="1"/>
          </p:nvPr>
        </p:nvSpPr>
        <p:spPr>
          <a:xfrm>
            <a:off x="308891" y="1340767"/>
            <a:ext cx="8435280" cy="5020345"/>
          </a:xfrm>
        </p:spPr>
        <p:txBody>
          <a:bodyPr>
            <a:normAutofit/>
          </a:bodyPr>
          <a:lstStyle/>
          <a:p>
            <a:r>
              <a:rPr lang="zh-CN" altLang="zh-CN" dirty="0"/>
              <a:t>在云计算中，任务调度策略直接影响到了用户的任务执行</a:t>
            </a:r>
            <a:r>
              <a:rPr lang="zh-CN" altLang="zh-CN" dirty="0" smtClean="0"/>
              <a:t>效率</a:t>
            </a:r>
            <a:r>
              <a:rPr lang="zh-CN" altLang="en-US" dirty="0" smtClean="0"/>
              <a:t>以及</a:t>
            </a:r>
            <a:r>
              <a:rPr lang="zh-CN" altLang="zh-CN" dirty="0" smtClean="0"/>
              <a:t>云</a:t>
            </a:r>
            <a:r>
              <a:rPr lang="zh-CN" altLang="zh-CN" dirty="0"/>
              <a:t>环境下资源的使用</a:t>
            </a:r>
            <a:r>
              <a:rPr lang="zh-CN" altLang="zh-CN" dirty="0" smtClean="0"/>
              <a:t>效率，因此</a:t>
            </a:r>
            <a:r>
              <a:rPr lang="zh-CN" altLang="zh-CN" dirty="0"/>
              <a:t>好的任务调度策略对于保证用户服务质量，提高云环境整体的资源使用</a:t>
            </a:r>
            <a:r>
              <a:rPr lang="zh-CN" altLang="zh-CN" dirty="0" smtClean="0"/>
              <a:t>效率</a:t>
            </a:r>
            <a:r>
              <a:rPr lang="zh-CN" altLang="en-US" dirty="0" smtClean="0"/>
              <a:t>，降低平均能耗</a:t>
            </a:r>
            <a:r>
              <a:rPr lang="zh-CN" altLang="zh-CN" dirty="0" smtClean="0"/>
              <a:t>有着</a:t>
            </a:r>
            <a:r>
              <a:rPr lang="zh-CN" altLang="zh-CN" dirty="0"/>
              <a:t>非常重要的意义</a:t>
            </a:r>
            <a:r>
              <a:rPr lang="zh-CN" altLang="zh-CN" dirty="0" smtClean="0"/>
              <a:t>。</a:t>
            </a:r>
            <a:endParaRPr lang="en-US" altLang="zh-CN" dirty="0" smtClean="0"/>
          </a:p>
          <a:p>
            <a:endParaRPr lang="en-US" altLang="zh-CN" dirty="0" smtClean="0"/>
          </a:p>
          <a:p>
            <a:r>
              <a:rPr lang="zh-CN" altLang="zh-CN" dirty="0"/>
              <a:t>粒子群优化</a:t>
            </a:r>
            <a:r>
              <a:rPr lang="zh-CN" altLang="zh-CN" dirty="0" smtClean="0"/>
              <a:t>算法</a:t>
            </a:r>
            <a:r>
              <a:rPr lang="zh-CN" altLang="en-US" dirty="0" smtClean="0"/>
              <a:t>（</a:t>
            </a:r>
            <a:r>
              <a:rPr lang="zh-CN" altLang="zh-CN" dirty="0" smtClean="0"/>
              <a:t>简称</a:t>
            </a:r>
            <a:r>
              <a:rPr lang="en-US" altLang="zh-CN" dirty="0" smtClean="0"/>
              <a:t> </a:t>
            </a:r>
            <a:r>
              <a:rPr lang="en-US" altLang="zh-CN" dirty="0"/>
              <a:t>PSO</a:t>
            </a:r>
            <a:r>
              <a:rPr lang="en-US" altLang="zh-CN" dirty="0" smtClean="0"/>
              <a:t>)</a:t>
            </a:r>
            <a:r>
              <a:rPr lang="zh-CN" altLang="en-US" dirty="0"/>
              <a:t>是</a:t>
            </a:r>
            <a:r>
              <a:rPr lang="zh-CN" altLang="zh-CN" dirty="0" smtClean="0"/>
              <a:t>基于</a:t>
            </a:r>
            <a:r>
              <a:rPr lang="zh-CN" altLang="zh-CN" dirty="0"/>
              <a:t>群体的自适应进行搜索，它的核心思想是通过群体中个体之间的信息促进整体进化。在算法中，这些粒子能对自身位置和运动轨迹进行调整，同时能够朝着自己以前经历过的最佳位置和整个群体粒子曾经经历过的最佳位置飞行，通过迭代越来越接近最优解位置，最终得到最优解。</a:t>
            </a:r>
          </a:p>
          <a:p>
            <a:endParaRPr lang="en-US" altLang="zh-CN" dirty="0" smtClean="0"/>
          </a:p>
        </p:txBody>
      </p:sp>
    </p:spTree>
    <p:extLst>
      <p:ext uri="{BB962C8B-B14F-4D97-AF65-F5344CB8AC3E}">
        <p14:creationId xmlns:p14="http://schemas.microsoft.com/office/powerpoint/2010/main" val="1249065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0" y="510028"/>
            <a:ext cx="9144000"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一种基于</a:t>
            </a:r>
            <a:r>
              <a:rPr lang="en-US" altLang="zh-CN" dirty="0" smtClean="0">
                <a:solidFill>
                  <a:srgbClr val="00B0F0"/>
                </a:solidFill>
              </a:rPr>
              <a:t>PSO</a:t>
            </a:r>
            <a:r>
              <a:rPr lang="zh-CN" altLang="en-US" dirty="0" smtClean="0">
                <a:solidFill>
                  <a:srgbClr val="00B0F0"/>
                </a:solidFill>
              </a:rPr>
              <a:t>算法的任务调度策略</a:t>
            </a:r>
            <a:endParaRPr lang="zh-CN" altLang="en-US"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535826232"/>
              </p:ext>
            </p:extLst>
          </p:nvPr>
        </p:nvGraphicFramePr>
        <p:xfrm>
          <a:off x="179512" y="1412776"/>
          <a:ext cx="2448272" cy="1483360"/>
        </p:xfrm>
        <a:graphic>
          <a:graphicData uri="http://schemas.openxmlformats.org/drawingml/2006/table">
            <a:tbl>
              <a:tblPr firstRow="1" bandRow="1">
                <a:tableStyleId>{5C22544A-7EE6-4342-B048-85BDC9FD1C3A}</a:tableStyleId>
              </a:tblPr>
              <a:tblGrid>
                <a:gridCol w="1224136"/>
                <a:gridCol w="1224136"/>
              </a:tblGrid>
              <a:tr h="370840">
                <a:tc>
                  <a:txBody>
                    <a:bodyPr/>
                    <a:lstStyle/>
                    <a:p>
                      <a:pPr algn="ctr"/>
                      <a:r>
                        <a:rPr lang="en-US" altLang="zh-CN" dirty="0" smtClean="0"/>
                        <a:t>Resource</a:t>
                      </a:r>
                      <a:endParaRPr lang="zh-CN" altLang="en-US" dirty="0"/>
                    </a:p>
                  </a:txBody>
                  <a:tcPr/>
                </a:tc>
                <a:tc>
                  <a:txBody>
                    <a:bodyPr/>
                    <a:lstStyle/>
                    <a:p>
                      <a:pPr algn="ctr"/>
                      <a:r>
                        <a:rPr lang="en-US" altLang="zh-CN" dirty="0" smtClean="0"/>
                        <a:t>MIPS</a:t>
                      </a:r>
                      <a:endParaRPr lang="zh-CN" altLang="en-US" dirty="0"/>
                    </a:p>
                  </a:txBody>
                  <a:tcPr/>
                </a:tc>
              </a:tr>
              <a:tr h="370840">
                <a:tc>
                  <a:txBody>
                    <a:bodyPr/>
                    <a:lstStyle/>
                    <a:p>
                      <a:pPr algn="ctr"/>
                      <a:r>
                        <a:rPr lang="en-US" altLang="zh-CN" dirty="0" smtClean="0"/>
                        <a:t>VM1</a:t>
                      </a:r>
                      <a:endParaRPr lang="zh-CN" altLang="en-US" dirty="0"/>
                    </a:p>
                  </a:txBody>
                  <a:tcPr/>
                </a:tc>
                <a:tc>
                  <a:txBody>
                    <a:bodyPr/>
                    <a:lstStyle/>
                    <a:p>
                      <a:pPr algn="ctr"/>
                      <a:r>
                        <a:rPr lang="en-US" altLang="zh-CN" dirty="0" smtClean="0"/>
                        <a:t>50</a:t>
                      </a:r>
                      <a:endParaRPr lang="zh-CN" altLang="en-US" dirty="0"/>
                    </a:p>
                  </a:txBody>
                  <a:tcPr/>
                </a:tc>
              </a:tr>
              <a:tr h="370840">
                <a:tc>
                  <a:txBody>
                    <a:bodyPr/>
                    <a:lstStyle/>
                    <a:p>
                      <a:pPr algn="ctr"/>
                      <a:r>
                        <a:rPr lang="en-US" altLang="zh-CN" dirty="0" smtClean="0"/>
                        <a:t>VM2</a:t>
                      </a:r>
                      <a:endParaRPr lang="zh-CN" altLang="en-US" dirty="0"/>
                    </a:p>
                  </a:txBody>
                  <a:tcPr/>
                </a:tc>
                <a:tc>
                  <a:txBody>
                    <a:bodyPr/>
                    <a:lstStyle/>
                    <a:p>
                      <a:pPr algn="ctr"/>
                      <a:r>
                        <a:rPr lang="en-US" altLang="zh-CN" dirty="0" smtClean="0"/>
                        <a:t>75</a:t>
                      </a:r>
                      <a:endParaRPr lang="zh-CN" altLang="en-US" dirty="0"/>
                    </a:p>
                  </a:txBody>
                  <a:tcPr/>
                </a:tc>
              </a:tr>
              <a:tr h="370840">
                <a:tc>
                  <a:txBody>
                    <a:bodyPr/>
                    <a:lstStyle/>
                    <a:p>
                      <a:pPr algn="ctr"/>
                      <a:r>
                        <a:rPr lang="en-US" altLang="zh-CN" dirty="0" smtClean="0"/>
                        <a:t>VM3</a:t>
                      </a:r>
                      <a:endParaRPr lang="zh-CN" altLang="en-US" dirty="0"/>
                    </a:p>
                  </a:txBody>
                  <a:tcPr/>
                </a:tc>
                <a:tc>
                  <a:txBody>
                    <a:bodyPr/>
                    <a:lstStyle/>
                    <a:p>
                      <a:pPr algn="ctr"/>
                      <a:r>
                        <a:rPr lang="en-US" altLang="zh-CN" dirty="0" smtClean="0"/>
                        <a:t>125</a:t>
                      </a:r>
                      <a:endParaRPr lang="zh-CN" altLang="en-US" dirty="0"/>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438123434"/>
              </p:ext>
            </p:extLst>
          </p:nvPr>
        </p:nvGraphicFramePr>
        <p:xfrm>
          <a:off x="179512" y="3284984"/>
          <a:ext cx="2412268" cy="1828800"/>
        </p:xfrm>
        <a:graphic>
          <a:graphicData uri="http://schemas.openxmlformats.org/drawingml/2006/table">
            <a:tbl>
              <a:tblPr firstRow="1" bandRow="1">
                <a:tableStyleId>{5C22544A-7EE6-4342-B048-85BDC9FD1C3A}</a:tableStyleId>
              </a:tblPr>
              <a:tblGrid>
                <a:gridCol w="1206134"/>
                <a:gridCol w="1206134"/>
              </a:tblGrid>
              <a:tr h="316835">
                <a:tc>
                  <a:txBody>
                    <a:bodyPr/>
                    <a:lstStyle/>
                    <a:p>
                      <a:pPr algn="ctr"/>
                      <a:r>
                        <a:rPr lang="en-US" altLang="zh-CN" dirty="0" smtClean="0"/>
                        <a:t>Cloudlet</a:t>
                      </a:r>
                      <a:endParaRPr lang="zh-CN" altLang="en-US" dirty="0"/>
                    </a:p>
                  </a:txBody>
                  <a:tcPr/>
                </a:tc>
                <a:tc>
                  <a:txBody>
                    <a:bodyPr/>
                    <a:lstStyle/>
                    <a:p>
                      <a:pPr algn="ctr"/>
                      <a:r>
                        <a:rPr lang="en-US" altLang="zh-CN" dirty="0" smtClean="0"/>
                        <a:t>MI</a:t>
                      </a:r>
                      <a:endParaRPr lang="zh-CN" altLang="en-US" dirty="0"/>
                    </a:p>
                  </a:txBody>
                  <a:tcPr/>
                </a:tc>
              </a:tr>
              <a:tr h="316835">
                <a:tc>
                  <a:txBody>
                    <a:bodyPr/>
                    <a:lstStyle/>
                    <a:p>
                      <a:pPr algn="ctr"/>
                      <a:r>
                        <a:rPr lang="en-US" altLang="zh-CN" dirty="0" smtClean="0"/>
                        <a:t>C1</a:t>
                      </a:r>
                      <a:endParaRPr lang="zh-CN" altLang="en-US" dirty="0"/>
                    </a:p>
                  </a:txBody>
                  <a:tcPr/>
                </a:tc>
                <a:tc>
                  <a:txBody>
                    <a:bodyPr/>
                    <a:lstStyle/>
                    <a:p>
                      <a:pPr algn="ctr"/>
                      <a:r>
                        <a:rPr lang="en-US" altLang="zh-CN" dirty="0" smtClean="0"/>
                        <a:t>200</a:t>
                      </a:r>
                      <a:endParaRPr lang="zh-CN" altLang="en-US" dirty="0"/>
                    </a:p>
                  </a:txBody>
                  <a:tcPr/>
                </a:tc>
              </a:tr>
              <a:tr h="316835">
                <a:tc>
                  <a:txBody>
                    <a:bodyPr/>
                    <a:lstStyle/>
                    <a:p>
                      <a:pPr algn="ctr"/>
                      <a:r>
                        <a:rPr lang="en-US" altLang="zh-CN" dirty="0" smtClean="0"/>
                        <a:t>C2</a:t>
                      </a:r>
                      <a:endParaRPr lang="zh-CN" altLang="en-US" dirty="0"/>
                    </a:p>
                  </a:txBody>
                  <a:tcPr/>
                </a:tc>
                <a:tc>
                  <a:txBody>
                    <a:bodyPr/>
                    <a:lstStyle/>
                    <a:p>
                      <a:pPr algn="ctr"/>
                      <a:r>
                        <a:rPr lang="en-US" altLang="zh-CN" dirty="0" smtClean="0"/>
                        <a:t>300</a:t>
                      </a:r>
                      <a:endParaRPr lang="zh-CN" altLang="en-US" dirty="0"/>
                    </a:p>
                  </a:txBody>
                  <a:tcPr/>
                </a:tc>
              </a:tr>
              <a:tr h="316835">
                <a:tc>
                  <a:txBody>
                    <a:bodyPr/>
                    <a:lstStyle/>
                    <a:p>
                      <a:pPr algn="ctr"/>
                      <a:r>
                        <a:rPr lang="en-US" altLang="zh-CN" dirty="0" smtClean="0"/>
                        <a:t>C3</a:t>
                      </a:r>
                      <a:endParaRPr lang="zh-CN" altLang="en-US" dirty="0"/>
                    </a:p>
                  </a:txBody>
                  <a:tcPr/>
                </a:tc>
                <a:tc>
                  <a:txBody>
                    <a:bodyPr/>
                    <a:lstStyle/>
                    <a:p>
                      <a:pPr algn="ctr"/>
                      <a:r>
                        <a:rPr lang="en-US" altLang="zh-CN" dirty="0" smtClean="0"/>
                        <a:t>400</a:t>
                      </a:r>
                      <a:endParaRPr lang="zh-CN" altLang="en-US" dirty="0"/>
                    </a:p>
                  </a:txBody>
                  <a:tcPr/>
                </a:tc>
              </a:tr>
              <a:tr h="316835">
                <a:tc>
                  <a:txBody>
                    <a:bodyPr/>
                    <a:lstStyle/>
                    <a:p>
                      <a:pPr algn="ctr"/>
                      <a:r>
                        <a:rPr lang="en-US" altLang="zh-CN" dirty="0" smtClean="0"/>
                        <a:t>C4</a:t>
                      </a:r>
                      <a:endParaRPr lang="zh-CN" altLang="en-US" dirty="0"/>
                    </a:p>
                  </a:txBody>
                  <a:tcPr/>
                </a:tc>
                <a:tc>
                  <a:txBody>
                    <a:bodyPr/>
                    <a:lstStyle/>
                    <a:p>
                      <a:pPr algn="ctr"/>
                      <a:r>
                        <a:rPr lang="en-US" altLang="zh-CN" dirty="0" smtClean="0"/>
                        <a:t>500</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826535584"/>
              </p:ext>
            </p:extLst>
          </p:nvPr>
        </p:nvGraphicFramePr>
        <p:xfrm>
          <a:off x="3532685" y="1412776"/>
          <a:ext cx="3384375" cy="1555368"/>
        </p:xfrm>
        <a:graphic>
          <a:graphicData uri="http://schemas.openxmlformats.org/drawingml/2006/table">
            <a:tbl>
              <a:tblPr firstRow="1" bandRow="1">
                <a:tableStyleId>{5C22544A-7EE6-4342-B048-85BDC9FD1C3A}</a:tableStyleId>
              </a:tblPr>
              <a:tblGrid>
                <a:gridCol w="676875"/>
                <a:gridCol w="676875"/>
                <a:gridCol w="676875"/>
                <a:gridCol w="676875"/>
                <a:gridCol w="676875"/>
              </a:tblGrid>
              <a:tr h="388842">
                <a:tc>
                  <a:txBody>
                    <a:bodyPr/>
                    <a:lstStyle/>
                    <a:p>
                      <a:pPr algn="ctr"/>
                      <a:endParaRPr lang="zh-CN" altLang="en-US" dirty="0"/>
                    </a:p>
                  </a:txBody>
                  <a:tcPr/>
                </a:tc>
                <a:tc>
                  <a:txBody>
                    <a:bodyPr/>
                    <a:lstStyle/>
                    <a:p>
                      <a:pPr algn="ctr"/>
                      <a:r>
                        <a:rPr lang="en-US" altLang="zh-CN" dirty="0" smtClean="0"/>
                        <a:t>C1</a:t>
                      </a:r>
                      <a:endParaRPr lang="zh-CN" altLang="en-US" dirty="0"/>
                    </a:p>
                  </a:txBody>
                  <a:tcPr/>
                </a:tc>
                <a:tc>
                  <a:txBody>
                    <a:bodyPr/>
                    <a:lstStyle/>
                    <a:p>
                      <a:pPr algn="ctr"/>
                      <a:r>
                        <a:rPr lang="en-US" altLang="zh-CN" dirty="0" smtClean="0"/>
                        <a:t>C2</a:t>
                      </a:r>
                      <a:endParaRPr lang="zh-CN" altLang="en-US" dirty="0"/>
                    </a:p>
                  </a:txBody>
                  <a:tcPr/>
                </a:tc>
                <a:tc>
                  <a:txBody>
                    <a:bodyPr/>
                    <a:lstStyle/>
                    <a:p>
                      <a:pPr algn="ctr"/>
                      <a:r>
                        <a:rPr lang="en-US" altLang="zh-CN" dirty="0" smtClean="0"/>
                        <a:t>C3</a:t>
                      </a:r>
                      <a:endParaRPr lang="zh-CN" altLang="en-US" dirty="0"/>
                    </a:p>
                  </a:txBody>
                  <a:tcPr/>
                </a:tc>
                <a:tc>
                  <a:txBody>
                    <a:bodyPr/>
                    <a:lstStyle/>
                    <a:p>
                      <a:pPr algn="ctr"/>
                      <a:r>
                        <a:rPr lang="en-US" altLang="zh-CN" dirty="0" smtClean="0"/>
                        <a:t>C4</a:t>
                      </a:r>
                      <a:endParaRPr lang="zh-CN" altLang="en-US" dirty="0"/>
                    </a:p>
                  </a:txBody>
                  <a:tcPr/>
                </a:tc>
              </a:tr>
              <a:tr h="388842">
                <a:tc>
                  <a:txBody>
                    <a:bodyPr/>
                    <a:lstStyle/>
                    <a:p>
                      <a:pPr algn="ctr"/>
                      <a:r>
                        <a:rPr lang="en-US" altLang="zh-CN" dirty="0" smtClean="0"/>
                        <a:t>VM1</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10</a:t>
                      </a:r>
                      <a:endParaRPr lang="zh-CN" altLang="en-US" dirty="0"/>
                    </a:p>
                  </a:txBody>
                  <a:tcPr/>
                </a:tc>
              </a:tr>
              <a:tr h="388842">
                <a:tc>
                  <a:txBody>
                    <a:bodyPr/>
                    <a:lstStyle/>
                    <a:p>
                      <a:pPr algn="ctr"/>
                      <a:r>
                        <a:rPr lang="en-US" altLang="zh-CN" dirty="0" smtClean="0"/>
                        <a:t>VM2</a:t>
                      </a:r>
                      <a:endParaRPr lang="zh-CN" altLang="en-US" dirty="0"/>
                    </a:p>
                  </a:txBody>
                  <a:tcPr/>
                </a:tc>
                <a:tc>
                  <a:txBody>
                    <a:bodyPr/>
                    <a:lstStyle/>
                    <a:p>
                      <a:pPr algn="ctr"/>
                      <a:r>
                        <a:rPr lang="en-US" altLang="zh-CN" dirty="0" smtClean="0"/>
                        <a:t>2.6</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5.3</a:t>
                      </a:r>
                      <a:endParaRPr lang="zh-CN" altLang="en-US" dirty="0"/>
                    </a:p>
                  </a:txBody>
                  <a:tcPr/>
                </a:tc>
                <a:tc>
                  <a:txBody>
                    <a:bodyPr/>
                    <a:lstStyle/>
                    <a:p>
                      <a:pPr algn="ctr"/>
                      <a:r>
                        <a:rPr lang="en-US" altLang="zh-CN" dirty="0" smtClean="0"/>
                        <a:t>6.6</a:t>
                      </a:r>
                      <a:endParaRPr lang="zh-CN" altLang="en-US" dirty="0"/>
                    </a:p>
                  </a:txBody>
                  <a:tcPr/>
                </a:tc>
              </a:tr>
              <a:tr h="388842">
                <a:tc>
                  <a:txBody>
                    <a:bodyPr/>
                    <a:lstStyle/>
                    <a:p>
                      <a:pPr algn="ctr"/>
                      <a:r>
                        <a:rPr lang="en-US" altLang="zh-CN" dirty="0" smtClean="0"/>
                        <a:t>VM3</a:t>
                      </a:r>
                      <a:endParaRPr lang="zh-CN" altLang="en-US" dirty="0"/>
                    </a:p>
                  </a:txBody>
                  <a:tcPr/>
                </a:tc>
                <a:tc>
                  <a:txBody>
                    <a:bodyPr/>
                    <a:lstStyle/>
                    <a:p>
                      <a:pPr algn="ctr"/>
                      <a:r>
                        <a:rPr lang="en-US" altLang="zh-CN" dirty="0" smtClean="0"/>
                        <a:t>1.6</a:t>
                      </a:r>
                      <a:endParaRPr lang="zh-CN" altLang="en-US" dirty="0"/>
                    </a:p>
                  </a:txBody>
                  <a:tcPr/>
                </a:tc>
                <a:tc>
                  <a:txBody>
                    <a:bodyPr/>
                    <a:lstStyle/>
                    <a:p>
                      <a:pPr algn="ctr"/>
                      <a:r>
                        <a:rPr lang="en-US" altLang="zh-CN" dirty="0" smtClean="0"/>
                        <a:t>2.4</a:t>
                      </a:r>
                      <a:endParaRPr lang="zh-CN" altLang="en-US" dirty="0"/>
                    </a:p>
                  </a:txBody>
                  <a:tcPr/>
                </a:tc>
                <a:tc>
                  <a:txBody>
                    <a:bodyPr/>
                    <a:lstStyle/>
                    <a:p>
                      <a:pPr algn="ctr"/>
                      <a:r>
                        <a:rPr lang="en-US" altLang="zh-CN" dirty="0" smtClean="0"/>
                        <a:t>3.2</a:t>
                      </a:r>
                      <a:endParaRPr lang="zh-CN" altLang="en-US" dirty="0"/>
                    </a:p>
                  </a:txBody>
                  <a:tcPr/>
                </a:tc>
                <a:tc>
                  <a:txBody>
                    <a:bodyPr/>
                    <a:lstStyle/>
                    <a:p>
                      <a:pPr algn="ctr"/>
                      <a:r>
                        <a:rPr lang="en-US" altLang="zh-CN" dirty="0" smtClean="0"/>
                        <a:t>4</a:t>
                      </a:r>
                      <a:endParaRPr lang="zh-CN" altLang="en-US" dirty="0"/>
                    </a:p>
                  </a:txBody>
                  <a:tcPr/>
                </a:tc>
              </a:tr>
            </a:tbl>
          </a:graphicData>
        </a:graphic>
      </p:graphicFrame>
      <p:sp>
        <p:nvSpPr>
          <p:cNvPr id="8" name="右箭头 7"/>
          <p:cNvSpPr/>
          <p:nvPr/>
        </p:nvSpPr>
        <p:spPr>
          <a:xfrm rot="19655301">
            <a:off x="2771800" y="2996952"/>
            <a:ext cx="5760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122" y="3350535"/>
            <a:ext cx="5171580" cy="2814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551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0" y="510028"/>
            <a:ext cx="9144000"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a:solidFill>
                  <a:srgbClr val="00B0F0"/>
                </a:solidFill>
              </a:rPr>
              <a:t>一种</a:t>
            </a:r>
            <a:r>
              <a:rPr lang="zh-CN" altLang="en-US" dirty="0" smtClean="0">
                <a:solidFill>
                  <a:srgbClr val="00B0F0"/>
                </a:solidFill>
              </a:rPr>
              <a:t>基于</a:t>
            </a:r>
            <a:r>
              <a:rPr lang="en-US" altLang="zh-CN" dirty="0" smtClean="0">
                <a:solidFill>
                  <a:srgbClr val="00B0F0"/>
                </a:solidFill>
              </a:rPr>
              <a:t>PSO</a:t>
            </a:r>
            <a:r>
              <a:rPr lang="zh-CN" altLang="en-US" dirty="0" smtClean="0">
                <a:solidFill>
                  <a:srgbClr val="00B0F0"/>
                </a:solidFill>
              </a:rPr>
              <a:t>算法的任务调度策略</a:t>
            </a:r>
            <a:endParaRPr lang="zh-CN" altLang="en-US"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graphicFrame>
        <p:nvGraphicFramePr>
          <p:cNvPr id="7" name="内容占位符 5"/>
          <p:cNvGraphicFramePr>
            <a:graphicFrameLocks/>
          </p:cNvGraphicFramePr>
          <p:nvPr>
            <p:extLst>
              <p:ext uri="{D42A27DB-BD31-4B8C-83A1-F6EECF244321}">
                <p14:modId xmlns:p14="http://schemas.microsoft.com/office/powerpoint/2010/main" val="2144349393"/>
              </p:ext>
            </p:extLst>
          </p:nvPr>
        </p:nvGraphicFramePr>
        <p:xfrm>
          <a:off x="1043608" y="1014083"/>
          <a:ext cx="7272808" cy="5347029"/>
        </p:xfrm>
        <a:graphic>
          <a:graphicData uri="http://schemas.openxmlformats.org/drawingml/2006/table">
            <a:tbl>
              <a:tblPr firstRow="1" firstCol="1" bandRow="1"/>
              <a:tblGrid>
                <a:gridCol w="1423678"/>
                <a:gridCol w="5849130"/>
              </a:tblGrid>
              <a:tr h="282414">
                <a:tc>
                  <a:txBody>
                    <a:bodyPr/>
                    <a:lstStyle/>
                    <a:p>
                      <a:pPr algn="just">
                        <a:lnSpc>
                          <a:spcPts val="2000"/>
                        </a:lnSpc>
                        <a:spcAft>
                          <a:spcPts val="0"/>
                        </a:spcAft>
                      </a:pPr>
                      <a:r>
                        <a:rPr lang="zh-CN" sz="1800" kern="100" dirty="0">
                          <a:effectLst/>
                          <a:latin typeface="黑体" pitchFamily="49" charset="-122"/>
                          <a:ea typeface="黑体" pitchFamily="49" charset="-122"/>
                        </a:rPr>
                        <a:t>算法名称</a:t>
                      </a:r>
                    </a:p>
                  </a:txBody>
                  <a:tcPr marL="61110" marR="611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altLang="zh-CN" sz="1800" kern="100" dirty="0" smtClean="0">
                          <a:effectLst/>
                          <a:latin typeface="黑体" pitchFamily="49" charset="-122"/>
                          <a:ea typeface="黑体" pitchFamily="49" charset="-122"/>
                        </a:rPr>
                        <a:t>PSO</a:t>
                      </a:r>
                      <a:r>
                        <a:rPr lang="zh-CN" altLang="en-US" sz="1800" kern="100" dirty="0" smtClean="0">
                          <a:effectLst/>
                          <a:latin typeface="黑体" pitchFamily="49" charset="-122"/>
                          <a:ea typeface="黑体" pitchFamily="49" charset="-122"/>
                        </a:rPr>
                        <a:t>算法</a:t>
                      </a:r>
                      <a:endParaRPr lang="zh-CN" sz="1800" kern="100" dirty="0">
                        <a:effectLst/>
                        <a:latin typeface="黑体" pitchFamily="49" charset="-122"/>
                        <a:ea typeface="黑体" pitchFamily="49" charset="-122"/>
                      </a:endParaRPr>
                    </a:p>
                  </a:txBody>
                  <a:tcPr marL="61110" marR="611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482">
                <a:tc>
                  <a:txBody>
                    <a:bodyPr/>
                    <a:lstStyle/>
                    <a:p>
                      <a:pPr algn="just">
                        <a:lnSpc>
                          <a:spcPts val="2000"/>
                        </a:lnSpc>
                        <a:spcAft>
                          <a:spcPts val="0"/>
                        </a:spcAft>
                      </a:pPr>
                      <a:r>
                        <a:rPr lang="zh-CN" sz="1800" kern="100" dirty="0">
                          <a:effectLst/>
                          <a:latin typeface="Times New Roman"/>
                          <a:ea typeface="宋体"/>
                        </a:rPr>
                        <a:t>算法输入</a:t>
                      </a:r>
                    </a:p>
                  </a:txBody>
                  <a:tcPr marL="61110" marR="611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zh-CN" altLang="en-US" sz="1800" kern="100" dirty="0" smtClean="0">
                          <a:effectLst/>
                          <a:latin typeface="Times New Roman"/>
                          <a:ea typeface="宋体"/>
                        </a:rPr>
                        <a:t>云任务列表</a:t>
                      </a:r>
                      <a:r>
                        <a:rPr lang="en-US" altLang="zh-CN" sz="1800" kern="100" dirty="0" err="1" smtClean="0">
                          <a:effectLst/>
                          <a:latin typeface="Times New Roman"/>
                          <a:ea typeface="宋体"/>
                        </a:rPr>
                        <a:t>cloudletList</a:t>
                      </a:r>
                      <a:r>
                        <a:rPr lang="zh-CN" sz="1800" kern="100" dirty="0" smtClean="0">
                          <a:effectLst/>
                          <a:latin typeface="Times New Roman"/>
                          <a:ea typeface="宋体"/>
                        </a:rPr>
                        <a:t>，</a:t>
                      </a:r>
                      <a:r>
                        <a:rPr lang="zh-CN" sz="1800" kern="100" dirty="0">
                          <a:effectLst/>
                          <a:latin typeface="Times New Roman"/>
                          <a:ea typeface="宋体"/>
                        </a:rPr>
                        <a:t>虚拟机列表</a:t>
                      </a:r>
                      <a:r>
                        <a:rPr lang="en-US" sz="1800" kern="100" dirty="0" err="1">
                          <a:effectLst/>
                          <a:latin typeface="Times New Roman"/>
                          <a:ea typeface="宋体"/>
                        </a:rPr>
                        <a:t>vmList</a:t>
                      </a:r>
                      <a:endParaRPr lang="zh-CN" sz="1800" kern="100" dirty="0">
                        <a:effectLst/>
                        <a:latin typeface="Times New Roman"/>
                        <a:ea typeface="宋体"/>
                      </a:endParaRPr>
                    </a:p>
                  </a:txBody>
                  <a:tcPr marL="61110" marR="611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482">
                <a:tc>
                  <a:txBody>
                    <a:bodyPr/>
                    <a:lstStyle/>
                    <a:p>
                      <a:pPr algn="just">
                        <a:lnSpc>
                          <a:spcPts val="2000"/>
                        </a:lnSpc>
                        <a:spcAft>
                          <a:spcPts val="0"/>
                        </a:spcAft>
                      </a:pPr>
                      <a:r>
                        <a:rPr lang="zh-CN" sz="1800" kern="100">
                          <a:effectLst/>
                          <a:latin typeface="Times New Roman"/>
                          <a:ea typeface="宋体"/>
                        </a:rPr>
                        <a:t>算法输出</a:t>
                      </a:r>
                    </a:p>
                  </a:txBody>
                  <a:tcPr marL="61110" marR="611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zh-CN" altLang="en-US" sz="1800" kern="100" dirty="0" smtClean="0">
                          <a:effectLst/>
                          <a:latin typeface="Times New Roman"/>
                          <a:ea typeface="宋体"/>
                        </a:rPr>
                        <a:t>云任务分配列表（哈希表）云任务与虚拟机的映射</a:t>
                      </a:r>
                      <a:endParaRPr lang="zh-CN" sz="1800" kern="100" dirty="0">
                        <a:effectLst/>
                        <a:latin typeface="Times New Roman"/>
                        <a:ea typeface="宋体"/>
                      </a:endParaRPr>
                    </a:p>
                  </a:txBody>
                  <a:tcPr marL="61110" marR="611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651">
                <a:tc gridSpan="2">
                  <a:txBody>
                    <a:bodyPr/>
                    <a:lstStyle/>
                    <a:p>
                      <a:pPr algn="just">
                        <a:lnSpc>
                          <a:spcPts val="2000"/>
                        </a:lnSpc>
                        <a:spcAft>
                          <a:spcPts val="0"/>
                        </a:spcAft>
                      </a:pPr>
                      <a:r>
                        <a:rPr lang="en-US" altLang="zh-CN" sz="1800" kern="100" dirty="0" smtClean="0">
                          <a:effectLst/>
                          <a:latin typeface="Times New Roman"/>
                          <a:ea typeface="+mn-ea"/>
                        </a:rPr>
                        <a:t>1: procedure BINARY PSO(</a:t>
                      </a:r>
                      <a:r>
                        <a:rPr lang="en-US" altLang="zh-CN" sz="1800" kern="100" dirty="0" err="1" smtClean="0">
                          <a:effectLst/>
                          <a:latin typeface="Times New Roman"/>
                          <a:ea typeface="+mn-ea"/>
                        </a:rPr>
                        <a:t>nodesList</a:t>
                      </a:r>
                      <a:r>
                        <a:rPr lang="en-US" altLang="zh-CN" sz="1800" kern="100" dirty="0" smtClean="0">
                          <a:effectLst/>
                          <a:latin typeface="Times New Roman"/>
                          <a:ea typeface="+mn-ea"/>
                        </a:rPr>
                        <a:t>)</a:t>
                      </a:r>
                    </a:p>
                    <a:p>
                      <a:pPr algn="just">
                        <a:lnSpc>
                          <a:spcPts val="2000"/>
                        </a:lnSpc>
                        <a:spcAft>
                          <a:spcPts val="0"/>
                        </a:spcAft>
                      </a:pPr>
                      <a:r>
                        <a:rPr lang="en-US" altLang="zh-CN" sz="1800" kern="100" dirty="0" smtClean="0">
                          <a:effectLst/>
                          <a:latin typeface="Times New Roman"/>
                          <a:ea typeface="+mn-ea"/>
                        </a:rPr>
                        <a:t>2:     </a:t>
                      </a:r>
                      <a:r>
                        <a:rPr lang="en-US" altLang="zh-CN" sz="1800" kern="100" dirty="0" err="1" smtClean="0">
                          <a:effectLst/>
                          <a:latin typeface="Times New Roman"/>
                          <a:ea typeface="+mn-ea"/>
                        </a:rPr>
                        <a:t>CalculateExecTimes</a:t>
                      </a:r>
                      <a:r>
                        <a:rPr lang="en-US" altLang="zh-CN" sz="1800" kern="100" dirty="0" smtClean="0">
                          <a:effectLst/>
                          <a:latin typeface="Times New Roman"/>
                          <a:ea typeface="+mn-ea"/>
                        </a:rPr>
                        <a:t>(); </a:t>
                      </a:r>
                    </a:p>
                    <a:p>
                      <a:pPr algn="just">
                        <a:lnSpc>
                          <a:spcPts val="2000"/>
                        </a:lnSpc>
                        <a:spcAft>
                          <a:spcPts val="0"/>
                        </a:spcAft>
                      </a:pPr>
                      <a:r>
                        <a:rPr lang="en-US" altLang="zh-CN" sz="1800" kern="100" dirty="0" smtClean="0">
                          <a:effectLst/>
                          <a:latin typeface="Times New Roman"/>
                          <a:ea typeface="+mn-ea"/>
                        </a:rPr>
                        <a:t>3:     </a:t>
                      </a:r>
                      <a:r>
                        <a:rPr lang="en-US" altLang="zh-CN" sz="1800" kern="100" dirty="0" err="1" smtClean="0">
                          <a:effectLst/>
                          <a:latin typeface="Times New Roman"/>
                          <a:ea typeface="+mn-ea"/>
                        </a:rPr>
                        <a:t>initSwarm</a:t>
                      </a:r>
                      <a:r>
                        <a:rPr lang="en-US" altLang="zh-CN" sz="1800" kern="100" dirty="0" smtClean="0">
                          <a:effectLst/>
                          <a:latin typeface="Times New Roman"/>
                          <a:ea typeface="+mn-ea"/>
                        </a:rPr>
                        <a:t>();</a:t>
                      </a:r>
                    </a:p>
                    <a:p>
                      <a:pPr algn="just">
                        <a:lnSpc>
                          <a:spcPts val="2000"/>
                        </a:lnSpc>
                        <a:spcAft>
                          <a:spcPts val="0"/>
                        </a:spcAft>
                      </a:pPr>
                      <a:r>
                        <a:rPr lang="en-US" altLang="zh-CN" sz="1800" kern="100" dirty="0" smtClean="0">
                          <a:effectLst/>
                          <a:latin typeface="Times New Roman"/>
                          <a:ea typeface="+mn-ea"/>
                        </a:rPr>
                        <a:t>4:     </a:t>
                      </a:r>
                      <a:r>
                        <a:rPr lang="en-US" altLang="zh-CN" sz="1800" kern="100" dirty="0" err="1" smtClean="0">
                          <a:effectLst/>
                          <a:latin typeface="Times New Roman"/>
                          <a:ea typeface="+mn-ea"/>
                        </a:rPr>
                        <a:t>initGlobalBest</a:t>
                      </a:r>
                      <a:r>
                        <a:rPr lang="en-US" altLang="zh-CN" sz="1800" kern="100" dirty="0" smtClean="0">
                          <a:effectLst/>
                          <a:latin typeface="Times New Roman"/>
                          <a:ea typeface="+mn-ea"/>
                        </a:rPr>
                        <a:t>();</a:t>
                      </a:r>
                    </a:p>
                    <a:p>
                      <a:pPr algn="just">
                        <a:lnSpc>
                          <a:spcPts val="2000"/>
                        </a:lnSpc>
                        <a:spcAft>
                          <a:spcPts val="0"/>
                        </a:spcAft>
                      </a:pPr>
                      <a:r>
                        <a:rPr lang="en-US" altLang="zh-CN" sz="1800" kern="100" dirty="0" smtClean="0">
                          <a:effectLst/>
                          <a:latin typeface="Times New Roman"/>
                          <a:ea typeface="+mn-ea"/>
                        </a:rPr>
                        <a:t>5:     for i =</a:t>
                      </a:r>
                      <a:r>
                        <a:rPr lang="en-US" altLang="zh-CN" sz="1800" kern="100" baseline="0" dirty="0" smtClean="0">
                          <a:effectLst/>
                          <a:latin typeface="Times New Roman"/>
                          <a:ea typeface="+mn-ea"/>
                        </a:rPr>
                        <a:t> 0 </a:t>
                      </a:r>
                      <a:r>
                        <a:rPr lang="zh-CN" altLang="en-US" sz="1800" kern="100" baseline="0" dirty="0" smtClean="0">
                          <a:effectLst/>
                          <a:latin typeface="Times New Roman"/>
                          <a:ea typeface="+mn-ea"/>
                        </a:rPr>
                        <a:t>：</a:t>
                      </a:r>
                      <a:r>
                        <a:rPr lang="en-US" altLang="zh-CN" sz="1800" kern="100" dirty="0" smtClean="0">
                          <a:effectLst/>
                          <a:latin typeface="Times New Roman"/>
                          <a:ea typeface="+mn-ea"/>
                        </a:rPr>
                        <a:t> </a:t>
                      </a:r>
                      <a:r>
                        <a:rPr lang="en-US" altLang="zh-CN" sz="1800" kern="100" dirty="0" err="1" smtClean="0">
                          <a:effectLst/>
                          <a:latin typeface="Times New Roman"/>
                          <a:ea typeface="+mn-ea"/>
                        </a:rPr>
                        <a:t>numberIterations</a:t>
                      </a:r>
                      <a:r>
                        <a:rPr lang="en-US" altLang="zh-CN" sz="1800" kern="100" dirty="0" smtClean="0">
                          <a:effectLst/>
                          <a:latin typeface="Times New Roman"/>
                          <a:ea typeface="+mn-ea"/>
                        </a:rPr>
                        <a:t> do</a:t>
                      </a:r>
                    </a:p>
                    <a:p>
                      <a:pPr algn="just">
                        <a:lnSpc>
                          <a:spcPts val="2000"/>
                        </a:lnSpc>
                        <a:spcAft>
                          <a:spcPts val="0"/>
                        </a:spcAft>
                      </a:pPr>
                      <a:r>
                        <a:rPr lang="en-US" altLang="zh-CN" sz="1800" kern="100" dirty="0" smtClean="0">
                          <a:effectLst/>
                          <a:latin typeface="Times New Roman"/>
                          <a:ea typeface="+mn-ea"/>
                        </a:rPr>
                        <a:t>6:         for j </a:t>
                      </a:r>
                      <a:r>
                        <a:rPr lang="en-US" altLang="zh-CN" sz="1800" kern="100" baseline="0" dirty="0" smtClean="0">
                          <a:effectLst/>
                          <a:latin typeface="Times New Roman"/>
                          <a:ea typeface="+mn-ea"/>
                        </a:rPr>
                        <a:t> = 0 </a:t>
                      </a:r>
                      <a:r>
                        <a:rPr lang="zh-CN" altLang="en-US" sz="1800" kern="100" baseline="0" dirty="0" smtClean="0">
                          <a:effectLst/>
                          <a:latin typeface="Times New Roman"/>
                          <a:ea typeface="+mn-ea"/>
                        </a:rPr>
                        <a:t>：</a:t>
                      </a:r>
                      <a:r>
                        <a:rPr lang="en-US" altLang="zh-CN" sz="1800" kern="100" dirty="0" smtClean="0">
                          <a:effectLst/>
                          <a:latin typeface="Times New Roman"/>
                          <a:ea typeface="+mn-ea"/>
                        </a:rPr>
                        <a:t> </a:t>
                      </a:r>
                      <a:r>
                        <a:rPr lang="en-US" altLang="zh-CN" sz="1800" kern="100" dirty="0" err="1" smtClean="0">
                          <a:effectLst/>
                          <a:latin typeface="Times New Roman"/>
                          <a:ea typeface="+mn-ea"/>
                        </a:rPr>
                        <a:t>numberParticles</a:t>
                      </a:r>
                      <a:r>
                        <a:rPr lang="en-US" altLang="zh-CN" sz="1800" kern="100" dirty="0" smtClean="0">
                          <a:effectLst/>
                          <a:latin typeface="Times New Roman"/>
                          <a:ea typeface="+mn-ea"/>
                        </a:rPr>
                        <a:t> do</a:t>
                      </a:r>
                    </a:p>
                    <a:p>
                      <a:pPr algn="just">
                        <a:lnSpc>
                          <a:spcPts val="2000"/>
                        </a:lnSpc>
                        <a:spcAft>
                          <a:spcPts val="0"/>
                        </a:spcAft>
                      </a:pPr>
                      <a:r>
                        <a:rPr lang="en-US" altLang="zh-CN" sz="1800" kern="100" dirty="0" smtClean="0">
                          <a:effectLst/>
                          <a:latin typeface="Times New Roman"/>
                          <a:ea typeface="+mn-ea"/>
                        </a:rPr>
                        <a:t>7:               </a:t>
                      </a:r>
                      <a:r>
                        <a:rPr lang="en-US" altLang="zh-CN" sz="1800" kern="100" dirty="0" err="1" smtClean="0">
                          <a:effectLst/>
                          <a:latin typeface="Times New Roman"/>
                          <a:ea typeface="+mn-ea"/>
                        </a:rPr>
                        <a:t>calculateInertiaValue</a:t>
                      </a:r>
                      <a:r>
                        <a:rPr lang="en-US" altLang="zh-CN" sz="1800" kern="100" dirty="0" smtClean="0">
                          <a:effectLst/>
                          <a:latin typeface="Times New Roman"/>
                          <a:ea typeface="+mn-ea"/>
                        </a:rPr>
                        <a:t>();</a:t>
                      </a:r>
                    </a:p>
                    <a:p>
                      <a:pPr algn="just">
                        <a:lnSpc>
                          <a:spcPts val="2000"/>
                        </a:lnSpc>
                        <a:spcAft>
                          <a:spcPts val="0"/>
                        </a:spcAft>
                      </a:pPr>
                      <a:r>
                        <a:rPr lang="en-US" altLang="zh-CN" sz="1800" kern="100" dirty="0" smtClean="0">
                          <a:effectLst/>
                          <a:latin typeface="Times New Roman"/>
                          <a:ea typeface="+mn-ea"/>
                        </a:rPr>
                        <a:t>8:               </a:t>
                      </a:r>
                      <a:r>
                        <a:rPr lang="en-US" altLang="zh-CN" sz="1800" kern="100" dirty="0" err="1" smtClean="0">
                          <a:effectLst/>
                          <a:latin typeface="Times New Roman"/>
                          <a:ea typeface="+mn-ea"/>
                        </a:rPr>
                        <a:t>calculateNewVelocities</a:t>
                      </a:r>
                      <a:r>
                        <a:rPr lang="en-US" altLang="zh-CN" sz="1800" kern="100" dirty="0" smtClean="0">
                          <a:effectLst/>
                          <a:latin typeface="Times New Roman"/>
                          <a:ea typeface="+mn-ea"/>
                        </a:rPr>
                        <a:t>();</a:t>
                      </a:r>
                    </a:p>
                    <a:p>
                      <a:pPr algn="just">
                        <a:lnSpc>
                          <a:spcPts val="2000"/>
                        </a:lnSpc>
                        <a:spcAft>
                          <a:spcPts val="0"/>
                        </a:spcAft>
                      </a:pPr>
                      <a:r>
                        <a:rPr lang="en-US" altLang="zh-CN" sz="1800" kern="100" dirty="0" smtClean="0">
                          <a:effectLst/>
                          <a:latin typeface="Times New Roman"/>
                          <a:ea typeface="+mn-ea"/>
                        </a:rPr>
                        <a:t>9:               </a:t>
                      </a:r>
                      <a:r>
                        <a:rPr lang="en-US" altLang="zh-CN" sz="1800" kern="100" dirty="0" err="1" smtClean="0">
                          <a:effectLst/>
                          <a:latin typeface="Times New Roman"/>
                          <a:ea typeface="+mn-ea"/>
                        </a:rPr>
                        <a:t>calculateNewPositions</a:t>
                      </a:r>
                      <a:r>
                        <a:rPr lang="en-US" altLang="zh-CN" sz="1800" kern="100" dirty="0" smtClean="0">
                          <a:effectLst/>
                          <a:latin typeface="Times New Roman"/>
                          <a:ea typeface="+mn-ea"/>
                        </a:rPr>
                        <a:t>();</a:t>
                      </a:r>
                    </a:p>
                    <a:p>
                      <a:pPr algn="just">
                        <a:lnSpc>
                          <a:spcPts val="2000"/>
                        </a:lnSpc>
                        <a:spcAft>
                          <a:spcPts val="0"/>
                        </a:spcAft>
                      </a:pPr>
                      <a:r>
                        <a:rPr lang="en-US" altLang="zh-CN" sz="1800" kern="100" dirty="0" smtClean="0">
                          <a:effectLst/>
                          <a:latin typeface="Times New Roman"/>
                          <a:ea typeface="+mn-ea"/>
                        </a:rPr>
                        <a:t>10:             </a:t>
                      </a:r>
                      <a:r>
                        <a:rPr lang="en-US" altLang="zh-CN" sz="1800" kern="100" dirty="0" err="1" smtClean="0">
                          <a:effectLst/>
                          <a:latin typeface="Times New Roman"/>
                          <a:ea typeface="+mn-ea"/>
                        </a:rPr>
                        <a:t>calculateFitnessValue</a:t>
                      </a:r>
                      <a:r>
                        <a:rPr lang="en-US" altLang="zh-CN" sz="1800" kern="100" dirty="0" smtClean="0">
                          <a:effectLst/>
                          <a:latin typeface="Times New Roman"/>
                          <a:ea typeface="+mn-ea"/>
                        </a:rPr>
                        <a:t>();</a:t>
                      </a:r>
                    </a:p>
                    <a:p>
                      <a:pPr algn="just">
                        <a:lnSpc>
                          <a:spcPts val="2000"/>
                        </a:lnSpc>
                        <a:spcAft>
                          <a:spcPts val="0"/>
                        </a:spcAft>
                      </a:pPr>
                      <a:r>
                        <a:rPr lang="en-US" altLang="zh-CN" sz="1800" kern="100" dirty="0" smtClean="0">
                          <a:effectLst/>
                          <a:latin typeface="Times New Roman"/>
                          <a:ea typeface="+mn-ea"/>
                        </a:rPr>
                        <a:t>11:             </a:t>
                      </a:r>
                      <a:r>
                        <a:rPr lang="en-US" altLang="zh-CN" sz="1800" kern="100" dirty="0" err="1" smtClean="0">
                          <a:effectLst/>
                          <a:latin typeface="Times New Roman"/>
                          <a:ea typeface="+mn-ea"/>
                        </a:rPr>
                        <a:t>evaluateSolution</a:t>
                      </a:r>
                      <a:r>
                        <a:rPr lang="en-US" altLang="zh-CN" sz="1800" kern="100" dirty="0" smtClean="0">
                          <a:effectLst/>
                          <a:latin typeface="Times New Roman"/>
                          <a:ea typeface="+mn-ea"/>
                        </a:rPr>
                        <a:t>();</a:t>
                      </a:r>
                    </a:p>
                    <a:p>
                      <a:pPr algn="just">
                        <a:lnSpc>
                          <a:spcPts val="2000"/>
                        </a:lnSpc>
                        <a:spcAft>
                          <a:spcPts val="0"/>
                        </a:spcAft>
                      </a:pPr>
                      <a:r>
                        <a:rPr lang="en-US" altLang="zh-CN" sz="1800" kern="100" dirty="0" smtClean="0">
                          <a:effectLst/>
                          <a:latin typeface="Times New Roman"/>
                          <a:ea typeface="+mn-ea"/>
                        </a:rPr>
                        <a:t>12:             </a:t>
                      </a:r>
                      <a:r>
                        <a:rPr lang="en-US" altLang="zh-CN" sz="1800" kern="100" dirty="0" err="1" smtClean="0">
                          <a:effectLst/>
                          <a:latin typeface="Times New Roman"/>
                          <a:ea typeface="+mn-ea"/>
                        </a:rPr>
                        <a:t>updateParticleMemory</a:t>
                      </a:r>
                      <a:r>
                        <a:rPr lang="en-US" altLang="zh-CN" sz="1800" kern="100" dirty="0" smtClean="0">
                          <a:effectLst/>
                          <a:latin typeface="Times New Roman"/>
                          <a:ea typeface="+mn-ea"/>
                        </a:rPr>
                        <a:t>();</a:t>
                      </a:r>
                    </a:p>
                    <a:p>
                      <a:pPr algn="just">
                        <a:lnSpc>
                          <a:spcPts val="2000"/>
                        </a:lnSpc>
                        <a:spcAft>
                          <a:spcPts val="0"/>
                        </a:spcAft>
                      </a:pPr>
                      <a:r>
                        <a:rPr lang="en-US" altLang="zh-CN" sz="1800" kern="100" dirty="0" smtClean="0">
                          <a:effectLst/>
                          <a:latin typeface="Times New Roman"/>
                          <a:ea typeface="+mn-ea"/>
                        </a:rPr>
                        <a:t>13:             </a:t>
                      </a:r>
                      <a:r>
                        <a:rPr lang="en-US" altLang="zh-CN" sz="1800" kern="100" dirty="0" err="1" smtClean="0">
                          <a:effectLst/>
                          <a:latin typeface="Times New Roman"/>
                          <a:ea typeface="+mn-ea"/>
                        </a:rPr>
                        <a:t>updateGlobalBest</a:t>
                      </a:r>
                      <a:r>
                        <a:rPr lang="en-US" altLang="zh-CN" sz="1800" kern="100" dirty="0" smtClean="0">
                          <a:effectLst/>
                          <a:latin typeface="Times New Roman"/>
                          <a:ea typeface="+mn-ea"/>
                        </a:rPr>
                        <a:t>();</a:t>
                      </a:r>
                    </a:p>
                    <a:p>
                      <a:pPr algn="just">
                        <a:lnSpc>
                          <a:spcPts val="2000"/>
                        </a:lnSpc>
                        <a:spcAft>
                          <a:spcPts val="0"/>
                        </a:spcAft>
                      </a:pPr>
                      <a:r>
                        <a:rPr lang="en-US" altLang="zh-CN" sz="1800" kern="100" dirty="0" smtClean="0">
                          <a:effectLst/>
                          <a:latin typeface="Times New Roman"/>
                          <a:ea typeface="+mn-ea"/>
                        </a:rPr>
                        <a:t>14:       end for</a:t>
                      </a:r>
                    </a:p>
                    <a:p>
                      <a:pPr algn="just">
                        <a:lnSpc>
                          <a:spcPts val="2000"/>
                        </a:lnSpc>
                        <a:spcAft>
                          <a:spcPts val="0"/>
                        </a:spcAft>
                      </a:pPr>
                      <a:r>
                        <a:rPr lang="en-US" altLang="zh-CN" sz="1800" kern="100" dirty="0" smtClean="0">
                          <a:effectLst/>
                          <a:latin typeface="Times New Roman"/>
                          <a:ea typeface="+mn-ea"/>
                        </a:rPr>
                        <a:t>15:     end for</a:t>
                      </a:r>
                    </a:p>
                    <a:p>
                      <a:pPr algn="just">
                        <a:lnSpc>
                          <a:spcPts val="2000"/>
                        </a:lnSpc>
                        <a:spcAft>
                          <a:spcPts val="0"/>
                        </a:spcAft>
                      </a:pPr>
                      <a:r>
                        <a:rPr lang="en-US" altLang="zh-CN" sz="1800" kern="100" dirty="0" smtClean="0">
                          <a:effectLst/>
                          <a:latin typeface="Times New Roman"/>
                          <a:ea typeface="+mn-ea"/>
                        </a:rPr>
                        <a:t>16: end procedure</a:t>
                      </a:r>
                      <a:endParaRPr lang="zh-CN" sz="1800" kern="100" dirty="0">
                        <a:effectLst/>
                        <a:latin typeface="Times New Roman"/>
                        <a:ea typeface="宋体"/>
                      </a:endParaRPr>
                    </a:p>
                  </a:txBody>
                  <a:tcPr marL="61110" marR="611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sp>
        <p:nvSpPr>
          <p:cNvPr id="6" name="TextBox 5"/>
          <p:cNvSpPr txBox="1"/>
          <p:nvPr/>
        </p:nvSpPr>
        <p:spPr>
          <a:xfrm>
            <a:off x="5206550" y="3534107"/>
            <a:ext cx="2952328" cy="830997"/>
          </a:xfrm>
          <a:prstGeom prst="rect">
            <a:avLst/>
          </a:prstGeom>
          <a:noFill/>
        </p:spPr>
        <p:txBody>
          <a:bodyPr wrap="square" rtlCol="0">
            <a:spAutoFit/>
          </a:bodyPr>
          <a:lstStyle/>
          <a:p>
            <a:r>
              <a:rPr lang="zh-CN" altLang="en-US" sz="2400" dirty="0" smtClean="0"/>
              <a:t>粒子数设为</a:t>
            </a:r>
            <a:r>
              <a:rPr lang="en-US" altLang="zh-CN" sz="2400" dirty="0" smtClean="0"/>
              <a:t>10</a:t>
            </a:r>
          </a:p>
          <a:p>
            <a:r>
              <a:rPr lang="zh-CN" altLang="en-US" sz="2400" dirty="0" smtClean="0"/>
              <a:t>迭代的轮数设为</a:t>
            </a:r>
            <a:r>
              <a:rPr lang="en-US" altLang="zh-CN" sz="2400" dirty="0" smtClean="0"/>
              <a:t>100</a:t>
            </a:r>
            <a:endParaRPr lang="zh-CN" altLang="en-US" sz="2400" dirty="0"/>
          </a:p>
        </p:txBody>
      </p:sp>
    </p:spTree>
    <p:extLst>
      <p:ext uri="{BB962C8B-B14F-4D97-AF65-F5344CB8AC3E}">
        <p14:creationId xmlns:p14="http://schemas.microsoft.com/office/powerpoint/2010/main" val="3522501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zh-CN" dirty="0" smtClean="0"/>
                  <a:t>平均违反</a:t>
                </a:r>
                <a:r>
                  <a:rPr lang="en-US" altLang="zh-CN" dirty="0"/>
                  <a:t>SLA</a:t>
                </a:r>
                <a:r>
                  <a:rPr lang="zh-CN" altLang="zh-CN" dirty="0"/>
                  <a:t>时间</a:t>
                </a:r>
                <a14:m>
                  <m:oMath xmlns:m="http://schemas.openxmlformats.org/officeDocument/2006/math">
                    <m:r>
                      <a:rPr lang="zh-CN" altLang="en-US" b="0" i="1" smtClean="0">
                        <a:latin typeface="Cambria Math"/>
                      </a:rPr>
                      <m:t>：</m:t>
                    </m:r>
                  </m:oMath>
                </a14:m>
                <a:endParaRPr lang="en-US" altLang="zh-CN"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m:rPr>
                              <m:sty m:val="p"/>
                            </m:rPr>
                            <a:rPr lang="en-US" altLang="zh-CN">
                              <a:latin typeface="Cambria Math"/>
                            </a:rPr>
                            <m:t>SLA</m:t>
                          </m:r>
                        </m:e>
                        <m:sub>
                          <m:r>
                            <a:rPr lang="en-US" altLang="zh-CN" i="1">
                              <a:latin typeface="Cambria Math"/>
                            </a:rPr>
                            <m:t>𝑀𝑇</m:t>
                          </m:r>
                        </m:sub>
                      </m:sSub>
                      <m:r>
                        <a:rPr lang="en-US" altLang="zh-CN" i="1">
                          <a:latin typeface="Cambria Math"/>
                        </a:rPr>
                        <m:t>=  </m:t>
                      </m:r>
                      <m:f>
                        <m:fPr>
                          <m:ctrlPr>
                            <a:rPr lang="zh-CN" altLang="zh-CN" i="1">
                              <a:latin typeface="Cambria Math"/>
                            </a:rPr>
                          </m:ctrlPr>
                        </m:fPr>
                        <m:num>
                          <m:r>
                            <a:rPr lang="en-US" altLang="zh-CN" i="1">
                              <a:latin typeface="Cambria Math"/>
                            </a:rPr>
                            <m:t>1</m:t>
                          </m:r>
                        </m:num>
                        <m:den>
                          <m:r>
                            <a:rPr lang="en-US" altLang="zh-CN" i="1">
                              <a:latin typeface="Cambria Math"/>
                            </a:rPr>
                            <m:t>𝑁</m:t>
                          </m:r>
                        </m:den>
                      </m:f>
                      <m:r>
                        <a:rPr lang="en-US" altLang="zh-CN" i="1">
                          <a:latin typeface="Cambria Math"/>
                        </a:rPr>
                        <m:t> </m:t>
                      </m:r>
                      <m:nary>
                        <m:naryPr>
                          <m:chr m:val="∑"/>
                          <m:limLoc m:val="undOvr"/>
                          <m:ctrlPr>
                            <a:rPr lang="zh-CN" altLang="zh-CN" i="1">
                              <a:latin typeface="Cambria Math"/>
                            </a:rPr>
                          </m:ctrlPr>
                        </m:naryPr>
                        <m:sub>
                          <m:r>
                            <a:rPr lang="en-US" altLang="zh-CN" i="1">
                              <a:latin typeface="Cambria Math"/>
                            </a:rPr>
                            <m:t>𝑖</m:t>
                          </m:r>
                          <m:r>
                            <a:rPr lang="en-US" altLang="zh-CN" i="1">
                              <a:latin typeface="Cambria Math"/>
                            </a:rPr>
                            <m:t>=1</m:t>
                          </m:r>
                        </m:sub>
                        <m:sup>
                          <m:r>
                            <a:rPr lang="en-US" altLang="zh-CN" i="1">
                              <a:latin typeface="Cambria Math"/>
                            </a:rPr>
                            <m:t>𝑁</m:t>
                          </m:r>
                        </m:sup>
                        <m:e>
                          <m:f>
                            <m:fPr>
                              <m:ctrlPr>
                                <a:rPr lang="zh-CN" altLang="zh-CN" i="1">
                                  <a:latin typeface="Cambria Math"/>
                                </a:rPr>
                              </m:ctrlPr>
                            </m:fPr>
                            <m:num>
                              <m:sSub>
                                <m:sSubPr>
                                  <m:ctrlPr>
                                    <a:rPr lang="zh-CN" altLang="zh-CN" i="1">
                                      <a:latin typeface="Cambria Math"/>
                                    </a:rPr>
                                  </m:ctrlPr>
                                </m:sSubPr>
                                <m:e>
                                  <m:r>
                                    <a:rPr lang="en-US" altLang="zh-CN" i="1">
                                      <a:latin typeface="Cambria Math"/>
                                    </a:rPr>
                                    <m:t>𝑇</m:t>
                                  </m:r>
                                </m:e>
                                <m:sub>
                                  <m:sSub>
                                    <m:sSubPr>
                                      <m:ctrlPr>
                                        <a:rPr lang="zh-CN" altLang="zh-CN" i="1">
                                          <a:latin typeface="Cambria Math"/>
                                        </a:rPr>
                                      </m:ctrlPr>
                                    </m:sSubPr>
                                    <m:e>
                                      <m:r>
                                        <a:rPr lang="en-US" altLang="zh-CN" i="1">
                                          <a:latin typeface="Cambria Math"/>
                                        </a:rPr>
                                        <m:t>𝑠</m:t>
                                      </m:r>
                                    </m:e>
                                    <m:sub>
                                      <m:r>
                                        <a:rPr lang="en-US" altLang="zh-CN" i="1">
                                          <a:latin typeface="Cambria Math"/>
                                        </a:rPr>
                                        <m:t>𝑖</m:t>
                                      </m:r>
                                    </m:sub>
                                  </m:sSub>
                                </m:sub>
                              </m:sSub>
                            </m:num>
                            <m:den>
                              <m:sSub>
                                <m:sSubPr>
                                  <m:ctrlPr>
                                    <a:rPr lang="zh-CN" altLang="zh-CN" i="1">
                                      <a:latin typeface="Cambria Math"/>
                                    </a:rPr>
                                  </m:ctrlPr>
                                </m:sSubPr>
                                <m:e>
                                  <m:r>
                                    <a:rPr lang="en-US" altLang="zh-CN" i="1">
                                      <a:latin typeface="Cambria Math"/>
                                    </a:rPr>
                                    <m:t>𝑇</m:t>
                                  </m:r>
                                </m:e>
                                <m:sub>
                                  <m:sSub>
                                    <m:sSubPr>
                                      <m:ctrlPr>
                                        <a:rPr lang="zh-CN" altLang="zh-CN" i="1">
                                          <a:latin typeface="Cambria Math"/>
                                        </a:rPr>
                                      </m:ctrlPr>
                                    </m:sSubPr>
                                    <m:e>
                                      <m:r>
                                        <a:rPr lang="en-US" altLang="zh-CN" i="1">
                                          <a:latin typeface="Cambria Math"/>
                                        </a:rPr>
                                        <m:t>𝑎</m:t>
                                      </m:r>
                                    </m:e>
                                    <m:sub>
                                      <m:r>
                                        <a:rPr lang="en-US" altLang="zh-CN" i="1">
                                          <a:latin typeface="Cambria Math"/>
                                        </a:rPr>
                                        <m:t>𝑖</m:t>
                                      </m:r>
                                    </m:sub>
                                  </m:sSub>
                                </m:sub>
                              </m:sSub>
                            </m:den>
                          </m:f>
                        </m:e>
                      </m:nary>
                    </m:oMath>
                  </m:oMathPara>
                </a14:m>
                <a:endParaRPr lang="zh-CN" altLang="zh-CN" dirty="0"/>
              </a:p>
              <a:p>
                <a14:m>
                  <m:oMath xmlns:m="http://schemas.openxmlformats.org/officeDocument/2006/math">
                    <m:r>
                      <m:rPr>
                        <m:nor/>
                      </m:rPr>
                      <a:rPr lang="zh-CN" altLang="en-US"/>
                      <m:t>由于迁移导致的平均性能下降</m:t>
                    </m:r>
                    <m:r>
                      <a:rPr lang="zh-CN" altLang="en-US" b="0" i="1" smtClean="0">
                        <a:latin typeface="Cambria Math"/>
                      </a:rPr>
                      <m:t>：</m:t>
                    </m:r>
                  </m:oMath>
                </a14:m>
                <a:endParaRPr lang="en-US" altLang="zh-CN"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a:rPr>
                        <m:t>PDM</m:t>
                      </m:r>
                      <m:r>
                        <a:rPr lang="en-US" altLang="zh-CN" i="1">
                          <a:latin typeface="Cambria Math"/>
                        </a:rPr>
                        <m:t>=  </m:t>
                      </m:r>
                      <m:f>
                        <m:fPr>
                          <m:ctrlPr>
                            <a:rPr lang="zh-CN" altLang="zh-CN" i="1">
                              <a:latin typeface="Cambria Math"/>
                            </a:rPr>
                          </m:ctrlPr>
                        </m:fPr>
                        <m:num>
                          <m:r>
                            <a:rPr lang="en-US" altLang="zh-CN" i="1">
                              <a:latin typeface="Cambria Math"/>
                            </a:rPr>
                            <m:t>1</m:t>
                          </m:r>
                        </m:num>
                        <m:den>
                          <m:r>
                            <a:rPr lang="en-US" altLang="zh-CN" i="1">
                              <a:latin typeface="Cambria Math"/>
                            </a:rPr>
                            <m:t>𝑀</m:t>
                          </m:r>
                        </m:den>
                      </m:f>
                      <m:r>
                        <a:rPr lang="en-US" altLang="zh-CN" i="1">
                          <a:latin typeface="Cambria Math"/>
                        </a:rPr>
                        <m:t> </m:t>
                      </m:r>
                      <m:nary>
                        <m:naryPr>
                          <m:chr m:val="∑"/>
                          <m:limLoc m:val="undOvr"/>
                          <m:ctrlPr>
                            <a:rPr lang="zh-CN" altLang="zh-CN" i="1">
                              <a:latin typeface="Cambria Math"/>
                            </a:rPr>
                          </m:ctrlPr>
                        </m:naryPr>
                        <m:sub>
                          <m:r>
                            <a:rPr lang="en-US" altLang="zh-CN" i="1">
                              <a:latin typeface="Cambria Math"/>
                            </a:rPr>
                            <m:t>𝑖</m:t>
                          </m:r>
                          <m:r>
                            <a:rPr lang="en-US" altLang="zh-CN" i="1">
                              <a:latin typeface="Cambria Math"/>
                            </a:rPr>
                            <m:t>=1</m:t>
                          </m:r>
                        </m:sub>
                        <m:sup>
                          <m:r>
                            <a:rPr lang="en-US" altLang="zh-CN" i="1">
                              <a:latin typeface="Cambria Math"/>
                            </a:rPr>
                            <m:t>𝑀</m:t>
                          </m:r>
                        </m:sup>
                        <m:e>
                          <m:f>
                            <m:fPr>
                              <m:ctrlPr>
                                <a:rPr lang="zh-CN" altLang="zh-CN" i="1">
                                  <a:latin typeface="Cambria Math"/>
                                </a:rPr>
                              </m:ctrlPr>
                            </m:fPr>
                            <m:num>
                              <m:sSub>
                                <m:sSubPr>
                                  <m:ctrlPr>
                                    <a:rPr lang="zh-CN" altLang="zh-CN" i="1">
                                      <a:latin typeface="Cambria Math"/>
                                    </a:rPr>
                                  </m:ctrlPr>
                                </m:sSubPr>
                                <m:e>
                                  <m:r>
                                    <a:rPr lang="en-US" altLang="zh-CN" i="1">
                                      <a:latin typeface="Cambria Math"/>
                                    </a:rPr>
                                    <m:t>𝐶</m:t>
                                  </m:r>
                                </m:e>
                                <m:sub>
                                  <m:sSub>
                                    <m:sSubPr>
                                      <m:ctrlPr>
                                        <a:rPr lang="zh-CN" altLang="zh-CN" i="1">
                                          <a:latin typeface="Cambria Math"/>
                                        </a:rPr>
                                      </m:ctrlPr>
                                    </m:sSubPr>
                                    <m:e>
                                      <m:r>
                                        <a:rPr lang="en-US" altLang="zh-CN" i="1">
                                          <a:latin typeface="Cambria Math"/>
                                        </a:rPr>
                                        <m:t>𝑑</m:t>
                                      </m:r>
                                    </m:e>
                                    <m:sub>
                                      <m:r>
                                        <a:rPr lang="en-US" altLang="zh-CN" i="1">
                                          <a:latin typeface="Cambria Math"/>
                                        </a:rPr>
                                        <m:t>𝑗</m:t>
                                      </m:r>
                                    </m:sub>
                                  </m:sSub>
                                </m:sub>
                              </m:sSub>
                            </m:num>
                            <m:den>
                              <m:sSub>
                                <m:sSubPr>
                                  <m:ctrlPr>
                                    <a:rPr lang="zh-CN" altLang="zh-CN" i="1">
                                      <a:latin typeface="Cambria Math"/>
                                    </a:rPr>
                                  </m:ctrlPr>
                                </m:sSubPr>
                                <m:e>
                                  <m:r>
                                    <a:rPr lang="en-US" altLang="zh-CN" i="1">
                                      <a:latin typeface="Cambria Math"/>
                                    </a:rPr>
                                    <m:t>𝐶</m:t>
                                  </m:r>
                                </m:e>
                                <m:sub>
                                  <m:sSub>
                                    <m:sSubPr>
                                      <m:ctrlPr>
                                        <a:rPr lang="zh-CN" altLang="zh-CN" i="1">
                                          <a:latin typeface="Cambria Math"/>
                                        </a:rPr>
                                      </m:ctrlPr>
                                    </m:sSubPr>
                                    <m:e>
                                      <m:r>
                                        <a:rPr lang="en-US" altLang="zh-CN" i="1">
                                          <a:latin typeface="Cambria Math"/>
                                        </a:rPr>
                                        <m:t>𝑟</m:t>
                                      </m:r>
                                    </m:e>
                                    <m:sub>
                                      <m:r>
                                        <a:rPr lang="en-US" altLang="zh-CN" i="1">
                                          <a:latin typeface="Cambria Math"/>
                                        </a:rPr>
                                        <m:t>𝑗</m:t>
                                      </m:r>
                                    </m:sub>
                                  </m:sSub>
                                </m:sub>
                              </m:sSub>
                            </m:den>
                          </m:f>
                        </m:e>
                      </m:nary>
                    </m:oMath>
                  </m:oMathPara>
                </a14:m>
                <a:endParaRPr lang="zh-CN" altLang="zh-CN" dirty="0"/>
              </a:p>
              <a:p>
                <a:r>
                  <a:rPr lang="zh-CN" altLang="zh-CN" dirty="0"/>
                  <a:t>综合的指标来反映</a:t>
                </a:r>
                <a:r>
                  <a:rPr lang="en-US" altLang="zh-CN" dirty="0"/>
                  <a:t>SLA</a:t>
                </a:r>
                <a:r>
                  <a:rPr lang="zh-CN" altLang="zh-CN" dirty="0"/>
                  <a:t>违反</a:t>
                </a:r>
                <a:r>
                  <a:rPr lang="zh-CN" altLang="zh-CN" dirty="0" smtClean="0"/>
                  <a:t>率</a:t>
                </a:r>
                <a:r>
                  <a:rPr lang="zh-CN" altLang="en-US" dirty="0" smtClean="0"/>
                  <a:t>：</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a:rPr>
                        <m:t>SLA</m:t>
                      </m:r>
                      <m:r>
                        <a:rPr lang="en-US" altLang="zh-CN">
                          <a:latin typeface="Cambria Math"/>
                        </a:rPr>
                        <m:t>= </m:t>
                      </m:r>
                      <m:sSub>
                        <m:sSubPr>
                          <m:ctrlPr>
                            <a:rPr lang="zh-CN" altLang="zh-CN" i="1">
                              <a:latin typeface="Cambria Math"/>
                            </a:rPr>
                          </m:ctrlPr>
                        </m:sSubPr>
                        <m:e>
                          <m:r>
                            <m:rPr>
                              <m:sty m:val="p"/>
                            </m:rPr>
                            <a:rPr lang="en-US" altLang="zh-CN">
                              <a:latin typeface="Cambria Math"/>
                            </a:rPr>
                            <m:t>SLA</m:t>
                          </m:r>
                        </m:e>
                        <m:sub>
                          <m:r>
                            <a:rPr lang="en-US" altLang="zh-CN">
                              <a:latin typeface="Cambria Math"/>
                            </a:rPr>
                            <m:t>𝑀𝑇</m:t>
                          </m:r>
                        </m:sub>
                      </m:sSub>
                      <m:r>
                        <a:rPr lang="en-US" altLang="zh-CN">
                          <a:latin typeface="Cambria Math"/>
                        </a:rPr>
                        <m:t> ∗ </m:t>
                      </m:r>
                      <m:r>
                        <m:rPr>
                          <m:sty m:val="p"/>
                        </m:rPr>
                        <a:rPr lang="en-US" altLang="zh-CN">
                          <a:latin typeface="Cambria Math"/>
                        </a:rPr>
                        <m:t>PDM</m:t>
                      </m:r>
                    </m:oMath>
                  </m:oMathPara>
                </a14:m>
                <a:endParaRPr lang="zh-CN" altLang="en-US" dirty="0">
                  <a:latin typeface="Cambria Math"/>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4"/>
                <a:stretch>
                  <a:fillRect l="-889" t="-1667"/>
                </a:stretch>
              </a:blipFill>
            </p:spPr>
            <p:txBody>
              <a:bodyPr/>
              <a:lstStyle/>
              <a:p>
                <a:r>
                  <a:rPr lang="zh-CN" altLang="en-US">
                    <a:noFill/>
                  </a:rPr>
                  <a:t> </a:t>
                </a:r>
              </a:p>
            </p:txBody>
          </p:sp>
        </mc:Fallback>
      </mc:AlternateContent>
      <p:sp>
        <p:nvSpPr>
          <p:cNvPr id="5" name="标题 1"/>
          <p:cNvSpPr txBox="1">
            <a:spLocks/>
          </p:cNvSpPr>
          <p:nvPr/>
        </p:nvSpPr>
        <p:spPr>
          <a:xfrm>
            <a:off x="0" y="764704"/>
            <a:ext cx="9144000"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算法评估指标</a:t>
            </a:r>
            <a:r>
              <a:rPr lang="en-US" altLang="zh-CN" dirty="0" smtClean="0">
                <a:solidFill>
                  <a:srgbClr val="00B0F0"/>
                </a:solidFill>
              </a:rPr>
              <a:t>——SLA</a:t>
            </a:r>
            <a:r>
              <a:rPr lang="zh-CN" altLang="en-US" dirty="0" smtClean="0">
                <a:solidFill>
                  <a:srgbClr val="00B0F0"/>
                </a:solidFill>
              </a:rPr>
              <a:t>违反率</a:t>
            </a:r>
            <a:endParaRPr lang="zh-CN" altLang="en-US" dirty="0">
              <a:solidFill>
                <a:srgbClr val="00B0F0"/>
              </a:solidFill>
            </a:endParaRPr>
          </a:p>
        </p:txBody>
      </p:sp>
    </p:spTree>
    <p:extLst>
      <p:ext uri="{BB962C8B-B14F-4D97-AF65-F5344CB8AC3E}">
        <p14:creationId xmlns:p14="http://schemas.microsoft.com/office/powerpoint/2010/main" val="2818986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sp>
        <p:nvSpPr>
          <p:cNvPr id="3" name="内容占位符 2"/>
          <p:cNvSpPr>
            <a:spLocks noGrp="1"/>
          </p:cNvSpPr>
          <p:nvPr>
            <p:ph idx="1"/>
          </p:nvPr>
        </p:nvSpPr>
        <p:spPr/>
        <p:txBody>
          <a:bodyPr>
            <a:normAutofit fontScale="85000" lnSpcReduction="20000"/>
          </a:bodyPr>
          <a:lstStyle/>
          <a:p>
            <a:pPr>
              <a:spcAft>
                <a:spcPts val="1800"/>
              </a:spcAft>
              <a:buFont typeface="Wingdings" pitchFamily="2" charset="2"/>
              <a:buChar char="p"/>
            </a:pPr>
            <a:r>
              <a:rPr lang="zh-CN" altLang="en-US" sz="2800" b="1" dirty="0" smtClean="0"/>
              <a:t>耗电量：</a:t>
            </a:r>
            <a:endParaRPr lang="en-US" altLang="zh-CN" sz="2800" b="1" dirty="0" smtClean="0"/>
          </a:p>
          <a:p>
            <a:pPr marL="0" indent="0">
              <a:spcAft>
                <a:spcPts val="1800"/>
              </a:spcAft>
              <a:buNone/>
            </a:pPr>
            <a:r>
              <a:rPr lang="en-US" altLang="zh-CN" sz="2400" dirty="0"/>
              <a:t>	</a:t>
            </a:r>
            <a:r>
              <a:rPr lang="zh-CN" altLang="zh-CN" sz="2400" dirty="0" smtClean="0"/>
              <a:t>在节能策略</a:t>
            </a:r>
            <a:r>
              <a:rPr lang="zh-CN" altLang="zh-CN" sz="2400" dirty="0"/>
              <a:t>中，反映算法有效的最直接的指标就是看应用了节能整合策略后数据中心的耗电量是否降低以及降低的程度</a:t>
            </a:r>
            <a:r>
              <a:rPr lang="zh-CN" altLang="zh-CN" sz="2400" dirty="0" smtClean="0"/>
              <a:t>。</a:t>
            </a:r>
            <a:endParaRPr lang="en-US" altLang="zh-CN" sz="2400" dirty="0" smtClean="0"/>
          </a:p>
          <a:p>
            <a:pPr>
              <a:spcAft>
                <a:spcPts val="1800"/>
              </a:spcAft>
              <a:buFont typeface="Wingdings" pitchFamily="2" charset="2"/>
              <a:buChar char="p"/>
            </a:pPr>
            <a:r>
              <a:rPr lang="zh-CN" altLang="en-US" sz="2800" b="1" dirty="0" smtClean="0"/>
              <a:t>迁移次数</a:t>
            </a:r>
            <a:endParaRPr lang="zh-CN" altLang="zh-CN" sz="2400" b="1" dirty="0"/>
          </a:p>
          <a:p>
            <a:pPr marL="0" indent="0">
              <a:spcAft>
                <a:spcPts val="1800"/>
              </a:spcAft>
              <a:buNone/>
            </a:pPr>
            <a:r>
              <a:rPr lang="en-US" altLang="zh-CN" sz="2400" dirty="0" smtClean="0"/>
              <a:t>	</a:t>
            </a:r>
            <a:r>
              <a:rPr lang="zh-CN" altLang="zh-CN" sz="2400" dirty="0"/>
              <a:t>由于虚拟机</a:t>
            </a:r>
            <a:r>
              <a:rPr lang="zh-CN" altLang="en-US" sz="2400" dirty="0"/>
              <a:t>实时</a:t>
            </a:r>
            <a:r>
              <a:rPr lang="zh-CN" altLang="zh-CN" sz="2400" dirty="0"/>
              <a:t>迁移是</a:t>
            </a:r>
            <a:r>
              <a:rPr lang="zh-CN" altLang="zh-CN" sz="2400" dirty="0"/>
              <a:t>有一定的代价的，我们应该尽可能减少迁移次数，所以迁移次数也是一</a:t>
            </a:r>
            <a:r>
              <a:rPr lang="zh-CN" altLang="zh-CN" sz="2400" dirty="0"/>
              <a:t>个</a:t>
            </a:r>
            <a:r>
              <a:rPr lang="zh-CN" altLang="en-US" sz="2400" dirty="0"/>
              <a:t>反映</a:t>
            </a:r>
            <a:r>
              <a:rPr lang="zh-CN" altLang="zh-CN" sz="2400" dirty="0"/>
              <a:t>算法</a:t>
            </a:r>
            <a:r>
              <a:rPr lang="zh-CN" altLang="zh-CN" sz="2400" dirty="0"/>
              <a:t>有效性的</a:t>
            </a:r>
            <a:r>
              <a:rPr lang="zh-CN" altLang="zh-CN" sz="2400" dirty="0"/>
              <a:t>指标</a:t>
            </a:r>
            <a:r>
              <a:rPr lang="zh-CN" altLang="en-US" sz="2400" dirty="0"/>
              <a:t>。</a:t>
            </a:r>
            <a:endParaRPr lang="en-US" altLang="zh-CN" sz="2400" dirty="0"/>
          </a:p>
          <a:p>
            <a:pPr>
              <a:spcAft>
                <a:spcPts val="1800"/>
              </a:spcAft>
              <a:buFont typeface="Wingdings" pitchFamily="2" charset="2"/>
              <a:buChar char="p"/>
            </a:pPr>
            <a:r>
              <a:rPr lang="zh-CN" altLang="en-US" sz="2800" b="1" dirty="0"/>
              <a:t>关闭物理主机的</a:t>
            </a:r>
            <a:r>
              <a:rPr lang="zh-CN" altLang="en-US" sz="2800" b="1" dirty="0" smtClean="0"/>
              <a:t>数量</a:t>
            </a:r>
            <a:endParaRPr lang="en-US" altLang="zh-CN" sz="2800" b="1" dirty="0" smtClean="0"/>
          </a:p>
          <a:p>
            <a:pPr marL="0" indent="0">
              <a:spcAft>
                <a:spcPts val="1800"/>
              </a:spcAft>
              <a:buNone/>
            </a:pPr>
            <a:r>
              <a:rPr lang="en-US" altLang="zh-CN" sz="2800" b="1" dirty="0"/>
              <a:t>	</a:t>
            </a:r>
            <a:r>
              <a:rPr lang="zh-CN" altLang="en-US" sz="2400" dirty="0" smtClean="0"/>
              <a:t>关闭多余的物理主机，我们用尽量少的物理主机来执行用户提交的任务，从而能达到节能的效果。</a:t>
            </a:r>
            <a:endParaRPr lang="en-US" altLang="zh-CN" sz="2400" dirty="0"/>
          </a:p>
          <a:p>
            <a:pPr marL="0" indent="0">
              <a:spcAft>
                <a:spcPts val="1800"/>
              </a:spcAft>
              <a:buNone/>
            </a:pPr>
            <a:endParaRPr lang="en-US" altLang="zh-CN" sz="2400" dirty="0" smtClean="0"/>
          </a:p>
          <a:p>
            <a:pPr marL="0" indent="0">
              <a:spcAft>
                <a:spcPts val="1800"/>
              </a:spcAft>
              <a:buNone/>
            </a:pPr>
            <a:endParaRPr lang="zh-CN" altLang="en-US" sz="2400" dirty="0"/>
          </a:p>
        </p:txBody>
      </p:sp>
      <p:sp>
        <p:nvSpPr>
          <p:cNvPr id="5" name="标题 1"/>
          <p:cNvSpPr txBox="1">
            <a:spLocks/>
          </p:cNvSpPr>
          <p:nvPr/>
        </p:nvSpPr>
        <p:spPr>
          <a:xfrm>
            <a:off x="0" y="764704"/>
            <a:ext cx="9144000"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算法评估指标</a:t>
            </a:r>
            <a:endParaRPr lang="zh-CN" altLang="en-US" dirty="0">
              <a:solidFill>
                <a:srgbClr val="00B0F0"/>
              </a:solidFill>
            </a:endParaRPr>
          </a:p>
        </p:txBody>
      </p:sp>
    </p:spTree>
    <p:extLst>
      <p:ext uri="{BB962C8B-B14F-4D97-AF65-F5344CB8AC3E}">
        <p14:creationId xmlns:p14="http://schemas.microsoft.com/office/powerpoint/2010/main" val="1403654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内容占位符 4"/>
          <p:cNvGraphicFramePr>
            <a:graphicFrameLocks noGrp="1"/>
          </p:cNvGraphicFramePr>
          <p:nvPr>
            <p:ph idx="1"/>
            <p:extLst>
              <p:ext uri="{D42A27DB-BD31-4B8C-83A1-F6EECF244321}">
                <p14:modId xmlns:p14="http://schemas.microsoft.com/office/powerpoint/2010/main" val="3597944189"/>
              </p:ext>
            </p:extLst>
          </p:nvPr>
        </p:nvGraphicFramePr>
        <p:xfrm>
          <a:off x="462372" y="1288161"/>
          <a:ext cx="8219256" cy="4948337"/>
        </p:xfrm>
        <a:graphic>
          <a:graphicData uri="http://schemas.openxmlformats.org/drawingml/2006/chart">
            <c:chart xmlns:c="http://schemas.openxmlformats.org/drawingml/2006/chart" xmlns:r="http://schemas.openxmlformats.org/officeDocument/2006/relationships" r:id="rId4"/>
          </a:graphicData>
        </a:graphic>
      </p:graphicFrame>
      <p:sp>
        <p:nvSpPr>
          <p:cNvPr id="6" name="标题 1"/>
          <p:cNvSpPr txBox="1">
            <a:spLocks/>
          </p:cNvSpPr>
          <p:nvPr/>
        </p:nvSpPr>
        <p:spPr>
          <a:xfrm>
            <a:off x="0" y="656589"/>
            <a:ext cx="9143999" cy="684177"/>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sz="4000" dirty="0" smtClean="0">
                <a:solidFill>
                  <a:srgbClr val="00B0F0"/>
                </a:solidFill>
                <a:latin typeface="+mj-ea"/>
              </a:rPr>
              <a:t>物理主机采用</a:t>
            </a:r>
            <a:r>
              <a:rPr lang="en-US" altLang="zh-CN" sz="4000" dirty="0" err="1" smtClean="0">
                <a:solidFill>
                  <a:srgbClr val="00B0F0"/>
                </a:solidFill>
                <a:latin typeface="+mj-ea"/>
              </a:rPr>
              <a:t>SPECpower</a:t>
            </a:r>
            <a:r>
              <a:rPr lang="zh-CN" altLang="en-US" sz="4000" dirty="0" smtClean="0">
                <a:solidFill>
                  <a:srgbClr val="00B0F0"/>
                </a:solidFill>
                <a:latin typeface="+mj-ea"/>
              </a:rPr>
              <a:t>能耗模型</a:t>
            </a:r>
            <a:endParaRPr lang="zh-CN" altLang="en-US" sz="4000" dirty="0">
              <a:solidFill>
                <a:srgbClr val="00B0F0"/>
              </a:solidFill>
              <a:latin typeface="+mj-ea"/>
            </a:endParaRPr>
          </a:p>
        </p:txBody>
      </p:sp>
      <p:sp>
        <p:nvSpPr>
          <p:cNvPr id="7"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spTree>
    <p:extLst>
      <p:ext uri="{BB962C8B-B14F-4D97-AF65-F5344CB8AC3E}">
        <p14:creationId xmlns:p14="http://schemas.microsoft.com/office/powerpoint/2010/main" val="3760428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sp>
        <p:nvSpPr>
          <p:cNvPr id="5" name="标题 1"/>
          <p:cNvSpPr txBox="1">
            <a:spLocks/>
          </p:cNvSpPr>
          <p:nvPr/>
        </p:nvSpPr>
        <p:spPr>
          <a:xfrm>
            <a:off x="0" y="745637"/>
            <a:ext cx="9158943"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物理主机的能耗模型</a:t>
            </a:r>
            <a:endParaRPr lang="zh-CN" altLang="en-US" dirty="0">
              <a:solidFill>
                <a:srgbClr val="00B0F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3431164078"/>
              </p:ext>
            </p:extLst>
          </p:nvPr>
        </p:nvGraphicFramePr>
        <p:xfrm>
          <a:off x="67048" y="1628800"/>
          <a:ext cx="8873750" cy="3456384"/>
        </p:xfrm>
        <a:graphic>
          <a:graphicData uri="http://schemas.openxmlformats.org/drawingml/2006/table">
            <a:tbl>
              <a:tblPr firstRow="1" firstCol="1" bandRow="1">
                <a:tableStyleId>{5C22544A-7EE6-4342-B048-85BDC9FD1C3A}</a:tableStyleId>
              </a:tblPr>
              <a:tblGrid>
                <a:gridCol w="1696640"/>
                <a:gridCol w="951738"/>
                <a:gridCol w="610884"/>
                <a:gridCol w="610884"/>
                <a:gridCol w="610884"/>
                <a:gridCol w="610884"/>
                <a:gridCol w="610884"/>
                <a:gridCol w="610884"/>
                <a:gridCol w="610884"/>
                <a:gridCol w="610884"/>
                <a:gridCol w="610884"/>
                <a:gridCol w="727416"/>
              </a:tblGrid>
              <a:tr h="1152128">
                <a:tc>
                  <a:txBody>
                    <a:bodyPr/>
                    <a:lstStyle/>
                    <a:p>
                      <a:pPr algn="ctr">
                        <a:lnSpc>
                          <a:spcPct val="115000"/>
                        </a:lnSpc>
                        <a:spcAft>
                          <a:spcPts val="600"/>
                        </a:spcAft>
                      </a:pPr>
                      <a:r>
                        <a:rPr lang="zh-CN" sz="1800" kern="100" dirty="0">
                          <a:effectLst/>
                        </a:rPr>
                        <a:t>服务器</a:t>
                      </a:r>
                      <a:endParaRPr lang="zh-CN" sz="1800" kern="100" dirty="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dirty="0">
                          <a:effectLst/>
                        </a:rPr>
                        <a:t>0%</a:t>
                      </a:r>
                      <a:endParaRPr lang="zh-CN" sz="1800" kern="100" dirty="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10%</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20%</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30%</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40%</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50%</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60%</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70%</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80%</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90%</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100%</a:t>
                      </a:r>
                      <a:endParaRPr lang="zh-CN" sz="1800" kern="100">
                        <a:effectLst/>
                        <a:latin typeface="Calibri"/>
                        <a:ea typeface="宋体"/>
                        <a:cs typeface="Times New Roman"/>
                      </a:endParaRPr>
                    </a:p>
                  </a:txBody>
                  <a:tcPr marL="68580" marR="68580" marT="0" marB="0" anchor="ctr"/>
                </a:tc>
              </a:tr>
              <a:tr h="1152128">
                <a:tc>
                  <a:txBody>
                    <a:bodyPr/>
                    <a:lstStyle/>
                    <a:p>
                      <a:pPr algn="ctr">
                        <a:lnSpc>
                          <a:spcPct val="115000"/>
                        </a:lnSpc>
                        <a:spcAft>
                          <a:spcPts val="600"/>
                        </a:spcAft>
                      </a:pPr>
                      <a:r>
                        <a:rPr lang="en-US" sz="1800" kern="100" dirty="0">
                          <a:effectLst/>
                        </a:rPr>
                        <a:t>HP </a:t>
                      </a:r>
                      <a:r>
                        <a:rPr lang="en-US" sz="1800" kern="100" dirty="0" err="1">
                          <a:effectLst/>
                        </a:rPr>
                        <a:t>ProLiant</a:t>
                      </a:r>
                      <a:r>
                        <a:rPr lang="en-US" sz="1800" kern="100" dirty="0">
                          <a:effectLst/>
                        </a:rPr>
                        <a:t> </a:t>
                      </a:r>
                      <a:r>
                        <a:rPr lang="en-US" sz="1800" kern="100" dirty="0" smtClean="0">
                          <a:effectLst/>
                        </a:rPr>
                        <a:t>G4</a:t>
                      </a:r>
                      <a:endParaRPr lang="zh-CN" sz="1800" kern="100" dirty="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dirty="0">
                          <a:effectLst/>
                        </a:rPr>
                        <a:t>86</a:t>
                      </a:r>
                      <a:endParaRPr lang="zh-CN" sz="1800" kern="100" dirty="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dirty="0">
                          <a:effectLst/>
                        </a:rPr>
                        <a:t>89.4</a:t>
                      </a:r>
                      <a:endParaRPr lang="zh-CN" sz="1800" kern="100" dirty="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dirty="0">
                          <a:effectLst/>
                        </a:rPr>
                        <a:t>92.6</a:t>
                      </a:r>
                      <a:endParaRPr lang="zh-CN" sz="1800" kern="100" dirty="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dirty="0">
                          <a:effectLst/>
                        </a:rPr>
                        <a:t>96</a:t>
                      </a:r>
                      <a:endParaRPr lang="zh-CN" sz="1800" kern="100" dirty="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dirty="0">
                          <a:effectLst/>
                        </a:rPr>
                        <a:t>99.5</a:t>
                      </a:r>
                      <a:endParaRPr lang="zh-CN" sz="1800" kern="100" dirty="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dirty="0">
                          <a:effectLst/>
                        </a:rPr>
                        <a:t>102</a:t>
                      </a:r>
                      <a:endParaRPr lang="zh-CN" sz="1800" kern="100" dirty="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dirty="0">
                          <a:effectLst/>
                        </a:rPr>
                        <a:t>106</a:t>
                      </a:r>
                      <a:endParaRPr lang="zh-CN" sz="1800" kern="100" dirty="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108</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112</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114</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117</a:t>
                      </a:r>
                      <a:endParaRPr lang="zh-CN" sz="1800" kern="100">
                        <a:effectLst/>
                        <a:latin typeface="Calibri"/>
                        <a:ea typeface="宋体"/>
                        <a:cs typeface="Times New Roman"/>
                      </a:endParaRPr>
                    </a:p>
                  </a:txBody>
                  <a:tcPr marL="68580" marR="68580" marT="0" marB="0" anchor="ctr"/>
                </a:tc>
              </a:tr>
              <a:tr h="1152128">
                <a:tc>
                  <a:txBody>
                    <a:bodyPr/>
                    <a:lstStyle/>
                    <a:p>
                      <a:pPr algn="ctr">
                        <a:lnSpc>
                          <a:spcPct val="115000"/>
                        </a:lnSpc>
                        <a:spcAft>
                          <a:spcPts val="600"/>
                        </a:spcAft>
                      </a:pPr>
                      <a:r>
                        <a:rPr lang="en-US" sz="1800" kern="100" dirty="0">
                          <a:effectLst/>
                        </a:rPr>
                        <a:t>HP </a:t>
                      </a:r>
                      <a:r>
                        <a:rPr lang="en-US" sz="1800" kern="100" dirty="0" err="1">
                          <a:effectLst/>
                        </a:rPr>
                        <a:t>ProLiant</a:t>
                      </a:r>
                      <a:r>
                        <a:rPr lang="en-US" sz="1800" kern="100" dirty="0">
                          <a:effectLst/>
                        </a:rPr>
                        <a:t> </a:t>
                      </a:r>
                      <a:r>
                        <a:rPr lang="en-US" sz="1800" kern="100" dirty="0" smtClean="0">
                          <a:effectLst/>
                        </a:rPr>
                        <a:t>G5</a:t>
                      </a:r>
                      <a:endParaRPr lang="zh-CN" sz="1800" kern="100" dirty="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93.7</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97</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101</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105</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110</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a:effectLst/>
                        </a:rPr>
                        <a:t>116</a:t>
                      </a:r>
                      <a:endParaRPr lang="zh-CN" sz="1800" kern="10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dirty="0">
                          <a:effectLst/>
                        </a:rPr>
                        <a:t>121</a:t>
                      </a:r>
                      <a:endParaRPr lang="zh-CN" sz="1800" kern="100" dirty="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dirty="0">
                          <a:effectLst/>
                        </a:rPr>
                        <a:t>125</a:t>
                      </a:r>
                      <a:endParaRPr lang="zh-CN" sz="1800" kern="100" dirty="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dirty="0">
                          <a:effectLst/>
                        </a:rPr>
                        <a:t>129</a:t>
                      </a:r>
                      <a:endParaRPr lang="zh-CN" sz="1800" kern="100" dirty="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dirty="0">
                          <a:effectLst/>
                        </a:rPr>
                        <a:t>133</a:t>
                      </a:r>
                      <a:endParaRPr lang="zh-CN" sz="1800" kern="100" dirty="0">
                        <a:effectLst/>
                        <a:latin typeface="Calibri"/>
                        <a:ea typeface="宋体"/>
                        <a:cs typeface="Times New Roman"/>
                      </a:endParaRPr>
                    </a:p>
                  </a:txBody>
                  <a:tcPr marL="68580" marR="68580" marT="0" marB="0" anchor="ctr"/>
                </a:tc>
                <a:tc>
                  <a:txBody>
                    <a:bodyPr/>
                    <a:lstStyle/>
                    <a:p>
                      <a:pPr algn="ctr">
                        <a:lnSpc>
                          <a:spcPct val="115000"/>
                        </a:lnSpc>
                        <a:spcAft>
                          <a:spcPts val="600"/>
                        </a:spcAft>
                      </a:pPr>
                      <a:r>
                        <a:rPr lang="en-US" sz="1800" kern="100" dirty="0">
                          <a:effectLst/>
                        </a:rPr>
                        <a:t>135</a:t>
                      </a:r>
                      <a:endParaRPr lang="zh-CN" sz="180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637935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sp>
        <p:nvSpPr>
          <p:cNvPr id="5" name="标题 1"/>
          <p:cNvSpPr txBox="1">
            <a:spLocks/>
          </p:cNvSpPr>
          <p:nvPr/>
        </p:nvSpPr>
        <p:spPr>
          <a:xfrm>
            <a:off x="0" y="512676"/>
            <a:ext cx="9143999"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模拟仿真软件实现</a:t>
            </a:r>
            <a:r>
              <a:rPr lang="en-US" altLang="zh-CN" dirty="0" smtClean="0">
                <a:solidFill>
                  <a:srgbClr val="00B0F0"/>
                </a:solidFill>
              </a:rPr>
              <a:t>—</a:t>
            </a:r>
            <a:r>
              <a:rPr lang="zh-CN" altLang="en-US" dirty="0" smtClean="0">
                <a:solidFill>
                  <a:srgbClr val="00B0F0"/>
                </a:solidFill>
              </a:rPr>
              <a:t>仿真数据流程</a:t>
            </a:r>
            <a:endParaRPr lang="zh-CN" altLang="en-US" dirty="0">
              <a:solidFill>
                <a:srgbClr val="00B0F0"/>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124744"/>
            <a:ext cx="7200800"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0847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sp>
        <p:nvSpPr>
          <p:cNvPr id="6" name="标题 1"/>
          <p:cNvSpPr txBox="1">
            <a:spLocks/>
          </p:cNvSpPr>
          <p:nvPr/>
        </p:nvSpPr>
        <p:spPr>
          <a:xfrm>
            <a:off x="0" y="527088"/>
            <a:ext cx="9144000"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模拟仿真软件实现</a:t>
            </a:r>
            <a:endParaRPr lang="zh-CN" altLang="en-US" dirty="0">
              <a:solidFill>
                <a:srgbClr val="00B0F0"/>
              </a:solidFill>
            </a:endParaRPr>
          </a:p>
        </p:txBody>
      </p:sp>
      <p:pic>
        <p:nvPicPr>
          <p:cNvPr id="7" name="内容占位符 6"/>
          <p:cNvPicPr>
            <a:picLocks noGrp="1"/>
          </p:cNvPicPr>
          <p:nvPr>
            <p:ph idx="1"/>
          </p:nvPr>
        </p:nvPicPr>
        <p:blipFill>
          <a:blip r:embed="rId4"/>
          <a:stretch>
            <a:fillRect/>
          </a:stretch>
        </p:blipFill>
        <p:spPr>
          <a:xfrm>
            <a:off x="611560" y="1031144"/>
            <a:ext cx="7992888" cy="4990144"/>
          </a:xfrm>
          <a:prstGeom prst="rect">
            <a:avLst/>
          </a:prstGeom>
        </p:spPr>
      </p:pic>
    </p:spTree>
    <p:extLst>
      <p:ext uri="{BB962C8B-B14F-4D97-AF65-F5344CB8AC3E}">
        <p14:creationId xmlns:p14="http://schemas.microsoft.com/office/powerpoint/2010/main" val="3433932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8676456" cy="1143000"/>
          </a:xfrm>
        </p:spPr>
        <p:txBody>
          <a:bodyPr/>
          <a:lstStyle/>
          <a:p>
            <a:r>
              <a:rPr lang="zh-CN" altLang="en-US" dirty="0" smtClean="0">
                <a:solidFill>
                  <a:srgbClr val="3399FF"/>
                </a:solidFill>
              </a:rPr>
              <a:t>报告内容</a:t>
            </a:r>
            <a:endParaRPr lang="zh-CN" altLang="en-US" dirty="0">
              <a:solidFill>
                <a:srgbClr val="3399FF"/>
              </a:solidFill>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40050644"/>
              </p:ext>
            </p:extLst>
          </p:nvPr>
        </p:nvGraphicFramePr>
        <p:xfrm>
          <a:off x="457200" y="1628800"/>
          <a:ext cx="8363272"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2055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sp>
        <p:nvSpPr>
          <p:cNvPr id="10" name="内容占位符 2"/>
          <p:cNvSpPr>
            <a:spLocks noGrp="1"/>
          </p:cNvSpPr>
          <p:nvPr>
            <p:ph idx="1"/>
          </p:nvPr>
        </p:nvSpPr>
        <p:spPr>
          <a:xfrm>
            <a:off x="354360" y="1052736"/>
            <a:ext cx="8435280" cy="4896544"/>
          </a:xfrm>
        </p:spPr>
        <p:txBody>
          <a:bodyPr>
            <a:normAutofit/>
          </a:bodyPr>
          <a:lstStyle/>
          <a:p>
            <a:r>
              <a:rPr lang="zh-CN" altLang="en-US" dirty="0" smtClean="0"/>
              <a:t>一种云数据中心资源优化的节能策略</a:t>
            </a:r>
            <a:endParaRPr lang="en-US" altLang="zh-CN" dirty="0" smtClean="0"/>
          </a:p>
          <a:p>
            <a:pPr marL="617220" lvl="2" indent="-342900">
              <a:buClr>
                <a:schemeClr val="accent3"/>
              </a:buClr>
              <a:buSzPct val="95000"/>
              <a:buFont typeface="Wingdings" pitchFamily="2" charset="2"/>
              <a:buChar char="Ø"/>
            </a:pPr>
            <a:r>
              <a:rPr lang="zh-CN" altLang="en-US" sz="2600" dirty="0"/>
              <a:t>发表小论文两篇</a:t>
            </a:r>
            <a:endParaRPr lang="en-US" altLang="zh-CN" sz="2600" dirty="0"/>
          </a:p>
          <a:p>
            <a:pPr marL="365760" lvl="1" indent="0">
              <a:buClr>
                <a:schemeClr val="bg2">
                  <a:lumMod val="60000"/>
                  <a:lumOff val="40000"/>
                </a:schemeClr>
              </a:buClr>
              <a:buNone/>
            </a:pPr>
            <a:r>
              <a:rPr lang="de-DE" altLang="zh-CN" dirty="0" smtClean="0"/>
              <a:t>A </a:t>
            </a:r>
            <a:r>
              <a:rPr lang="de-DE" altLang="zh-CN" dirty="0"/>
              <a:t>Method of Automatic Generation of documents from WSDL to </a:t>
            </a:r>
            <a:r>
              <a:rPr lang="de-DE" altLang="zh-CN" dirty="0" smtClean="0"/>
              <a:t>OWL-S</a:t>
            </a:r>
            <a:r>
              <a:rPr lang="en-US" altLang="zh-CN" dirty="0"/>
              <a:t> </a:t>
            </a:r>
            <a:r>
              <a:rPr lang="zh-CN" altLang="en-US" dirty="0" smtClean="0"/>
              <a:t>发表在</a:t>
            </a:r>
            <a:r>
              <a:rPr lang="en-US" altLang="zh-CN" dirty="0" smtClean="0"/>
              <a:t>ICMEC2014</a:t>
            </a:r>
            <a:r>
              <a:rPr lang="zh-CN" altLang="en-US" dirty="0" smtClean="0"/>
              <a:t>会议</a:t>
            </a:r>
            <a:endParaRPr lang="en-US" altLang="zh-CN" dirty="0" smtClean="0"/>
          </a:p>
          <a:p>
            <a:pPr marL="365760" lvl="1" indent="0">
              <a:buClr>
                <a:schemeClr val="bg2">
                  <a:lumMod val="60000"/>
                  <a:lumOff val="40000"/>
                </a:schemeClr>
              </a:buClr>
              <a:buNone/>
            </a:pPr>
            <a:r>
              <a:rPr lang="en-US" altLang="zh-CN" dirty="0" smtClean="0"/>
              <a:t>Energy-saving </a:t>
            </a:r>
            <a:r>
              <a:rPr lang="en-US" altLang="zh-CN" dirty="0"/>
              <a:t>analysis of cloud workload based on K-means </a:t>
            </a:r>
            <a:r>
              <a:rPr lang="en-US" altLang="zh-CN" dirty="0" smtClean="0"/>
              <a:t>clustering </a:t>
            </a:r>
            <a:r>
              <a:rPr lang="zh-CN" altLang="en-US" dirty="0" smtClean="0"/>
              <a:t>发表在</a:t>
            </a:r>
            <a:r>
              <a:rPr lang="en-US" altLang="zh-CN" dirty="0" smtClean="0"/>
              <a:t>ComComAp2014</a:t>
            </a:r>
            <a:r>
              <a:rPr lang="zh-CN" altLang="en-US" dirty="0" smtClean="0"/>
              <a:t>会议</a:t>
            </a:r>
            <a:endParaRPr lang="en-US" altLang="zh-CN" dirty="0" smtClean="0"/>
          </a:p>
          <a:p>
            <a:r>
              <a:rPr lang="zh-CN" altLang="en-US" dirty="0"/>
              <a:t>基于</a:t>
            </a:r>
            <a:r>
              <a:rPr lang="en-US" altLang="zh-CN" dirty="0"/>
              <a:t>PSO</a:t>
            </a:r>
            <a:r>
              <a:rPr lang="zh-CN" altLang="en-US" dirty="0"/>
              <a:t>算法的任务调度</a:t>
            </a:r>
            <a:r>
              <a:rPr lang="zh-CN" altLang="en-US" dirty="0" smtClean="0"/>
              <a:t>策略</a:t>
            </a:r>
            <a:endParaRPr lang="en-US" altLang="zh-CN" dirty="0" smtClean="0"/>
          </a:p>
          <a:p>
            <a:pPr marL="617220" lvl="2" indent="-342900">
              <a:buClr>
                <a:schemeClr val="accent3"/>
              </a:buClr>
              <a:buSzPct val="95000"/>
              <a:buFont typeface="Wingdings" pitchFamily="2" charset="2"/>
              <a:buChar char="Ø"/>
            </a:pPr>
            <a:r>
              <a:rPr lang="zh-CN" altLang="en-US" sz="2600" dirty="0"/>
              <a:t>已完成算法的研究与实验</a:t>
            </a:r>
            <a:endParaRPr lang="en-US" altLang="zh-CN" sz="2600" dirty="0"/>
          </a:p>
          <a:p>
            <a:pPr marL="274320" lvl="1" indent="-274320">
              <a:buClr>
                <a:schemeClr val="accent3"/>
              </a:buClr>
              <a:buSzPct val="95000"/>
            </a:pPr>
            <a:r>
              <a:rPr lang="zh-CN" altLang="en-US" sz="2600" dirty="0" smtClean="0"/>
              <a:t>模拟仿真</a:t>
            </a:r>
            <a:r>
              <a:rPr lang="zh-CN" altLang="en-US" sz="2600" dirty="0"/>
              <a:t>工具的研究与</a:t>
            </a:r>
            <a:r>
              <a:rPr lang="zh-CN" altLang="en-US" sz="2600" dirty="0" smtClean="0"/>
              <a:t>实现</a:t>
            </a:r>
            <a:endParaRPr lang="en-US" altLang="zh-CN" sz="2600" dirty="0"/>
          </a:p>
          <a:p>
            <a:pPr marL="617220" lvl="2" indent="-342900">
              <a:buClr>
                <a:schemeClr val="accent3"/>
              </a:buClr>
              <a:buSzPct val="95000"/>
              <a:buFont typeface="Wingdings" pitchFamily="2" charset="2"/>
              <a:buChar char="Ø"/>
            </a:pPr>
            <a:r>
              <a:rPr lang="zh-CN" altLang="en-US" sz="2600" dirty="0" smtClean="0"/>
              <a:t>已完成核心模块的开发，尚未完成</a:t>
            </a:r>
            <a:r>
              <a:rPr lang="en-US" altLang="zh-CN" sz="2600" dirty="0" smtClean="0"/>
              <a:t>UI</a:t>
            </a:r>
            <a:r>
              <a:rPr lang="zh-CN" altLang="en-US" sz="2600" dirty="0"/>
              <a:t>与</a:t>
            </a:r>
            <a:r>
              <a:rPr lang="zh-CN" altLang="en-US" sz="2600" dirty="0" smtClean="0"/>
              <a:t>用户交互模块</a:t>
            </a:r>
            <a:endParaRPr lang="en-US" altLang="zh-CN" sz="2600" dirty="0"/>
          </a:p>
        </p:txBody>
      </p:sp>
      <p:sp>
        <p:nvSpPr>
          <p:cNvPr id="6" name="标题 1"/>
          <p:cNvSpPr txBox="1">
            <a:spLocks/>
          </p:cNvSpPr>
          <p:nvPr/>
        </p:nvSpPr>
        <p:spPr>
          <a:xfrm>
            <a:off x="0" y="527088"/>
            <a:ext cx="9144000"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完成工作小结</a:t>
            </a:r>
            <a:endParaRPr lang="zh-CN" altLang="en-US" dirty="0">
              <a:solidFill>
                <a:srgbClr val="00B0F0"/>
              </a:solidFill>
            </a:endParaRPr>
          </a:p>
        </p:txBody>
      </p:sp>
    </p:spTree>
    <p:extLst>
      <p:ext uri="{BB962C8B-B14F-4D97-AF65-F5344CB8AC3E}">
        <p14:creationId xmlns:p14="http://schemas.microsoft.com/office/powerpoint/2010/main" val="2049751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0" y="0"/>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3"/>
            </a:pPr>
            <a:r>
              <a:rPr lang="zh-CN" altLang="en-US" dirty="0" smtClean="0">
                <a:solidFill>
                  <a:schemeClr val="tx2">
                    <a:lumMod val="75000"/>
                  </a:schemeClr>
                </a:solidFill>
              </a:rPr>
              <a:t>关键技术或难点</a:t>
            </a:r>
            <a:endParaRPr lang="zh-CN" altLang="en-US" dirty="0">
              <a:solidFill>
                <a:schemeClr val="tx2">
                  <a:lumMod val="75000"/>
                </a:schemeClr>
              </a:solidFill>
            </a:endParaRPr>
          </a:p>
        </p:txBody>
      </p:sp>
      <p:sp>
        <p:nvSpPr>
          <p:cNvPr id="7" name="内容占位符 6"/>
          <p:cNvSpPr>
            <a:spLocks noGrp="1"/>
          </p:cNvSpPr>
          <p:nvPr>
            <p:ph idx="1"/>
          </p:nvPr>
        </p:nvSpPr>
        <p:spPr>
          <a:xfrm>
            <a:off x="457200" y="1916832"/>
            <a:ext cx="8229600" cy="1925568"/>
          </a:xfrm>
        </p:spPr>
        <p:txBody>
          <a:bodyPr>
            <a:normAutofit lnSpcReduction="10000"/>
          </a:bodyPr>
          <a:lstStyle/>
          <a:p>
            <a:pPr>
              <a:lnSpc>
                <a:spcPct val="150000"/>
              </a:lnSpc>
              <a:buFont typeface="Wingdings" pitchFamily="2" charset="2"/>
              <a:buChar char="n"/>
            </a:pPr>
            <a:r>
              <a:rPr lang="zh-CN" altLang="en-US" b="1" dirty="0" smtClean="0">
                <a:latin typeface="黑体" pitchFamily="49" charset="-122"/>
                <a:ea typeface="黑体" pitchFamily="49" charset="-122"/>
              </a:rPr>
              <a:t>将</a:t>
            </a:r>
            <a:r>
              <a:rPr lang="en-US" altLang="zh-CN" b="1" dirty="0" smtClean="0">
                <a:latin typeface="黑体" pitchFamily="49" charset="-122"/>
                <a:ea typeface="黑体" pitchFamily="49" charset="-122"/>
              </a:rPr>
              <a:t>PSO</a:t>
            </a:r>
            <a:r>
              <a:rPr lang="zh-CN" altLang="en-US" b="1" dirty="0" smtClean="0">
                <a:latin typeface="黑体" pitchFamily="49" charset="-122"/>
                <a:ea typeface="黑体" pitchFamily="49" charset="-122"/>
              </a:rPr>
              <a:t>算法应用到云计算任务调度的场景</a:t>
            </a:r>
            <a:endParaRPr lang="en-US" altLang="zh-CN" b="1" dirty="0" smtClean="0">
              <a:latin typeface="黑体" pitchFamily="49" charset="-122"/>
              <a:ea typeface="黑体" pitchFamily="49" charset="-122"/>
            </a:endParaRPr>
          </a:p>
          <a:p>
            <a:pPr>
              <a:lnSpc>
                <a:spcPct val="150000"/>
              </a:lnSpc>
              <a:buFont typeface="Wingdings" pitchFamily="2" charset="2"/>
              <a:buChar char="n"/>
            </a:pPr>
            <a:endParaRPr lang="en-US" altLang="zh-CN" b="1" dirty="0" smtClean="0">
              <a:latin typeface="黑体" pitchFamily="49" charset="-122"/>
              <a:ea typeface="黑体" pitchFamily="49" charset="-122"/>
            </a:endParaRPr>
          </a:p>
          <a:p>
            <a:pPr>
              <a:lnSpc>
                <a:spcPct val="150000"/>
              </a:lnSpc>
              <a:buFont typeface="Wingdings" pitchFamily="2" charset="2"/>
              <a:buChar char="n"/>
            </a:pPr>
            <a:r>
              <a:rPr lang="zh-CN" altLang="en-US" b="1" dirty="0">
                <a:latin typeface="黑体" pitchFamily="49" charset="-122"/>
                <a:ea typeface="黑体" pitchFamily="49" charset="-122"/>
              </a:rPr>
              <a:t>节能</a:t>
            </a:r>
            <a:r>
              <a:rPr lang="zh-CN" altLang="en-US" b="1" dirty="0" smtClean="0">
                <a:latin typeface="黑体" pitchFamily="49" charset="-122"/>
                <a:ea typeface="黑体" pitchFamily="49" charset="-122"/>
              </a:rPr>
              <a:t>策略的验证</a:t>
            </a:r>
          </a:p>
        </p:txBody>
      </p:sp>
    </p:spTree>
    <p:extLst>
      <p:ext uri="{BB962C8B-B14F-4D97-AF65-F5344CB8AC3E}">
        <p14:creationId xmlns:p14="http://schemas.microsoft.com/office/powerpoint/2010/main" val="1249065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579" y="1988839"/>
            <a:ext cx="8435280" cy="4028673"/>
          </a:xfrm>
        </p:spPr>
        <p:txBody>
          <a:bodyPr>
            <a:normAutofit/>
          </a:bodyPr>
          <a:lstStyle/>
          <a:p>
            <a:r>
              <a:rPr lang="zh-CN" altLang="zh-CN" b="1" dirty="0" smtClean="0"/>
              <a:t>数据中心</a:t>
            </a:r>
            <a:r>
              <a:rPr lang="zh-CN" altLang="zh-CN" b="1" dirty="0"/>
              <a:t>的负载数据很难</a:t>
            </a:r>
            <a:r>
              <a:rPr lang="zh-CN" altLang="zh-CN" b="1" dirty="0" smtClean="0"/>
              <a:t>获取</a:t>
            </a:r>
            <a:endParaRPr lang="en-US" altLang="zh-CN" b="1" dirty="0" smtClean="0"/>
          </a:p>
          <a:p>
            <a:pPr marL="365760" lvl="1" indent="0">
              <a:buNone/>
            </a:pPr>
            <a:r>
              <a:rPr lang="zh-CN" altLang="zh-CN" dirty="0" smtClean="0"/>
              <a:t>存在</a:t>
            </a:r>
            <a:r>
              <a:rPr lang="zh-CN" altLang="zh-CN" dirty="0"/>
              <a:t>的一个问题是在进行模拟仿真时</a:t>
            </a:r>
            <a:r>
              <a:rPr lang="zh-CN" altLang="zh-CN" dirty="0" smtClean="0"/>
              <a:t>，数据</a:t>
            </a:r>
            <a:r>
              <a:rPr lang="zh-CN" altLang="zh-CN" dirty="0"/>
              <a:t>中心的负载数据很难</a:t>
            </a:r>
            <a:r>
              <a:rPr lang="zh-CN" altLang="zh-CN" dirty="0" smtClean="0"/>
              <a:t>获取</a:t>
            </a:r>
            <a:r>
              <a:rPr lang="zh-CN" altLang="en-US" dirty="0" smtClean="0"/>
              <a:t>。</a:t>
            </a:r>
            <a:endParaRPr lang="zh-CN" altLang="zh-CN" dirty="0"/>
          </a:p>
          <a:p>
            <a:r>
              <a:rPr lang="en-US" altLang="zh-CN" b="1" dirty="0"/>
              <a:t>PSO</a:t>
            </a:r>
            <a:r>
              <a:rPr lang="zh-CN" altLang="en-US" b="1" dirty="0"/>
              <a:t>算法的“早熟”问题</a:t>
            </a:r>
            <a:endParaRPr lang="en-US" altLang="zh-CN" b="1" dirty="0"/>
          </a:p>
          <a:p>
            <a:pPr marL="365760" lvl="1" indent="0">
              <a:buNone/>
            </a:pPr>
            <a:r>
              <a:rPr lang="zh-CN" altLang="en-US" dirty="0"/>
              <a:t>主要是由在粒子群优化的后期由于各个粒子的速度更新能力</a:t>
            </a:r>
            <a:r>
              <a:rPr lang="zh-CN" altLang="en-US" dirty="0" smtClean="0"/>
              <a:t>不足</a:t>
            </a:r>
            <a:r>
              <a:rPr lang="zh-CN" altLang="en-US" dirty="0"/>
              <a:t>，使得粒子在一定位置紧密聚集而无法进行更大程度、更细致的全局搜索</a:t>
            </a:r>
            <a:r>
              <a:rPr lang="zh-CN" altLang="en-US" dirty="0" smtClean="0"/>
              <a:t>，从</a:t>
            </a:r>
            <a:r>
              <a:rPr lang="zh-CN" altLang="en-US" dirty="0"/>
              <a:t>种群多样性而言，此时种群的多样性匮乏，各个粒子之间的差别很小，</a:t>
            </a:r>
            <a:r>
              <a:rPr lang="zh-CN" altLang="en-US" dirty="0" smtClean="0"/>
              <a:t>无法促使</a:t>
            </a:r>
            <a:r>
              <a:rPr lang="zh-CN" altLang="en-US" dirty="0"/>
              <a:t>粒子群发展变化。</a:t>
            </a:r>
            <a:endParaRPr lang="en-US" altLang="zh-CN"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0" y="908720"/>
            <a:ext cx="9139627"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存在的问题</a:t>
            </a:r>
            <a:endParaRPr lang="zh-CN" altLang="en-US"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4"/>
            </a:pPr>
            <a:r>
              <a:rPr lang="zh-CN" altLang="en-US" dirty="0" smtClean="0">
                <a:solidFill>
                  <a:schemeClr val="tx2">
                    <a:lumMod val="75000"/>
                  </a:schemeClr>
                </a:solidFill>
              </a:rPr>
              <a:t>下一阶段工作计划</a:t>
            </a:r>
            <a:endParaRPr lang="zh-CN" altLang="en-US" dirty="0">
              <a:solidFill>
                <a:schemeClr val="tx2">
                  <a:lumMod val="75000"/>
                </a:schemeClr>
              </a:solidFill>
            </a:endParaRPr>
          </a:p>
        </p:txBody>
      </p:sp>
    </p:spTree>
    <p:extLst>
      <p:ext uri="{BB962C8B-B14F-4D97-AF65-F5344CB8AC3E}">
        <p14:creationId xmlns:p14="http://schemas.microsoft.com/office/powerpoint/2010/main" val="1291911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579" y="1988841"/>
            <a:ext cx="8435280" cy="4028672"/>
          </a:xfrm>
        </p:spPr>
        <p:txBody>
          <a:bodyPr>
            <a:normAutofit/>
          </a:bodyPr>
          <a:lstStyle/>
          <a:p>
            <a:r>
              <a:rPr lang="zh-CN" altLang="en-US" dirty="0" smtClean="0">
                <a:latin typeface="黑体" pitchFamily="49" charset="-122"/>
                <a:ea typeface="黑体" pitchFamily="49" charset="-122"/>
              </a:rPr>
              <a:t>对节能策略进行模拟仿真</a:t>
            </a:r>
            <a:endParaRPr lang="en-US" altLang="zh-CN" dirty="0" smtClean="0">
              <a:latin typeface="黑体" pitchFamily="49" charset="-122"/>
              <a:ea typeface="黑体" pitchFamily="49" charset="-122"/>
            </a:endParaRPr>
          </a:p>
          <a:p>
            <a:pPr marL="0" indent="0">
              <a:buNone/>
            </a:pPr>
            <a:r>
              <a:rPr lang="zh-CN" altLang="zh-CN" dirty="0" smtClean="0"/>
              <a:t>对</a:t>
            </a:r>
            <a:r>
              <a:rPr lang="zh-CN" altLang="zh-CN" dirty="0"/>
              <a:t>本论文中提出的算法策略使用模拟仿真软件进行验证其有效性和节能效果。并将其与已有的节能算法的节能效果进行比较，从而说明本论文提出的算法策略具有更好的节能效果。</a:t>
            </a:r>
          </a:p>
          <a:p>
            <a:pPr marL="0" indent="0">
              <a:buNone/>
            </a:pPr>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0" y="987083"/>
            <a:ext cx="9144000"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尚未完成的工作</a:t>
            </a:r>
            <a:endParaRPr lang="zh-CN" altLang="en-US"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4"/>
            </a:pPr>
            <a:r>
              <a:rPr lang="zh-CN" altLang="en-US" dirty="0" smtClean="0">
                <a:solidFill>
                  <a:schemeClr val="tx2">
                    <a:lumMod val="75000"/>
                  </a:schemeClr>
                </a:solidFill>
              </a:rPr>
              <a:t>下一阶段工作计划</a:t>
            </a:r>
            <a:endParaRPr lang="zh-CN" altLang="en-US" dirty="0">
              <a:solidFill>
                <a:schemeClr val="tx2">
                  <a:lumMod val="75000"/>
                </a:schemeClr>
              </a:solidFill>
            </a:endParaRPr>
          </a:p>
        </p:txBody>
      </p:sp>
    </p:spTree>
    <p:extLst>
      <p:ext uri="{BB962C8B-B14F-4D97-AF65-F5344CB8AC3E}">
        <p14:creationId xmlns:p14="http://schemas.microsoft.com/office/powerpoint/2010/main" val="2811487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318" y="2082461"/>
            <a:ext cx="8435280" cy="3794811"/>
          </a:xfrm>
        </p:spPr>
        <p:txBody>
          <a:bodyPr>
            <a:normAutofit fontScale="92500" lnSpcReduction="10000"/>
          </a:bodyPr>
          <a:lstStyle/>
          <a:p>
            <a:r>
              <a:rPr lang="zh-CN" altLang="en-US" dirty="0" smtClean="0"/>
              <a:t>对于算法的验证</a:t>
            </a:r>
            <a:r>
              <a:rPr lang="zh-CN" altLang="zh-CN" dirty="0" smtClean="0"/>
              <a:t>，</a:t>
            </a:r>
            <a:r>
              <a:rPr lang="zh-CN" altLang="zh-CN" dirty="0"/>
              <a:t>采用的负载数据来自开源项目</a:t>
            </a:r>
            <a:r>
              <a:rPr lang="en-US" altLang="zh-CN" dirty="0" err="1"/>
              <a:t>CoMon</a:t>
            </a:r>
            <a:r>
              <a:rPr lang="zh-CN" altLang="zh-CN" dirty="0"/>
              <a:t>中的数据</a:t>
            </a:r>
            <a:r>
              <a:rPr lang="zh-CN" altLang="zh-CN" dirty="0" smtClean="0"/>
              <a:t>。</a:t>
            </a:r>
            <a:r>
              <a:rPr lang="zh-CN" altLang="en-US" dirty="0" smtClean="0"/>
              <a:t>该数据集记录了数据中心中虚拟机的负载情况，包括每隔</a:t>
            </a:r>
            <a:r>
              <a:rPr lang="en-US" altLang="zh-CN" dirty="0" smtClean="0"/>
              <a:t>5</a:t>
            </a:r>
            <a:r>
              <a:rPr lang="zh-CN" altLang="en-US" dirty="0" smtClean="0"/>
              <a:t>分钟采集一次</a:t>
            </a:r>
            <a:r>
              <a:rPr lang="en-US" altLang="zh-CN" dirty="0" smtClean="0"/>
              <a:t>CPU</a:t>
            </a:r>
            <a:r>
              <a:rPr lang="zh-CN" altLang="en-US" dirty="0" smtClean="0"/>
              <a:t>利用率。</a:t>
            </a:r>
            <a:r>
              <a:rPr lang="zh-CN" altLang="en-US" dirty="0"/>
              <a:t>或</a:t>
            </a:r>
            <a:r>
              <a:rPr lang="zh-CN" altLang="en-US" dirty="0" smtClean="0"/>
              <a:t>可</a:t>
            </a:r>
            <a:r>
              <a:rPr lang="zh-CN" altLang="en-US" dirty="0"/>
              <a:t>采用</a:t>
            </a:r>
            <a:r>
              <a:rPr lang="en-US" altLang="zh-CN" dirty="0" err="1"/>
              <a:t>google</a:t>
            </a:r>
            <a:r>
              <a:rPr lang="zh-CN" altLang="en-US" dirty="0"/>
              <a:t>开放的数据，对数据做预处理，提取需要的负载信息作为实验验证的数据</a:t>
            </a:r>
            <a:r>
              <a:rPr lang="zh-CN" altLang="en-US" dirty="0" smtClean="0"/>
              <a:t>集</a:t>
            </a:r>
            <a:r>
              <a:rPr lang="zh-CN" altLang="en-US" dirty="0"/>
              <a:t>。</a:t>
            </a:r>
            <a:endParaRPr lang="en-US" altLang="zh-CN" dirty="0"/>
          </a:p>
          <a:p>
            <a:endParaRPr lang="en-US" altLang="zh-CN" dirty="0" smtClean="0"/>
          </a:p>
          <a:p>
            <a:r>
              <a:rPr lang="zh-CN" altLang="en-US" dirty="0" smtClean="0"/>
              <a:t>对于</a:t>
            </a:r>
            <a:r>
              <a:rPr lang="zh-CN" altLang="zh-CN" dirty="0" smtClean="0"/>
              <a:t>尚未</a:t>
            </a:r>
            <a:r>
              <a:rPr lang="zh-CN" altLang="zh-CN" dirty="0"/>
              <a:t>完成的算法模拟仿真，本</a:t>
            </a:r>
            <a:r>
              <a:rPr lang="zh-CN" altLang="zh-CN" dirty="0" smtClean="0"/>
              <a:t>论</a:t>
            </a:r>
            <a:r>
              <a:rPr lang="zh-CN" altLang="en-US" dirty="0" smtClean="0"/>
              <a:t>文</a:t>
            </a:r>
            <a:r>
              <a:rPr lang="zh-CN" altLang="zh-CN" dirty="0" smtClean="0"/>
              <a:t>拟</a:t>
            </a:r>
            <a:r>
              <a:rPr lang="zh-CN" altLang="zh-CN" dirty="0"/>
              <a:t>采取模拟仿真的方法对其进行验证，并根据模拟仿真结果对</a:t>
            </a:r>
            <a:r>
              <a:rPr lang="zh-CN" altLang="zh-CN" dirty="0" smtClean="0"/>
              <a:t>节能算法</a:t>
            </a:r>
            <a:r>
              <a:rPr lang="zh-CN" altLang="zh-CN" dirty="0"/>
              <a:t>策略进行适当修正，迭代以上过程，直到算法策略具有更好的节能效果为止。</a:t>
            </a:r>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0" y="1196752"/>
            <a:ext cx="9144000"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解决问题的思路和措施</a:t>
            </a:r>
            <a:endParaRPr lang="zh-CN" altLang="en-US"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4"/>
            </a:pPr>
            <a:r>
              <a:rPr lang="zh-CN" altLang="en-US" dirty="0" smtClean="0">
                <a:solidFill>
                  <a:schemeClr val="tx2">
                    <a:lumMod val="75000"/>
                  </a:schemeClr>
                </a:solidFill>
              </a:rPr>
              <a:t>下一阶段工作计划</a:t>
            </a:r>
            <a:endParaRPr lang="zh-CN" altLang="en-US" dirty="0">
              <a:solidFill>
                <a:schemeClr val="tx2">
                  <a:lumMod val="75000"/>
                </a:schemeClr>
              </a:solidFill>
            </a:endParaRPr>
          </a:p>
        </p:txBody>
      </p:sp>
    </p:spTree>
    <p:extLst>
      <p:ext uri="{BB962C8B-B14F-4D97-AF65-F5344CB8AC3E}">
        <p14:creationId xmlns:p14="http://schemas.microsoft.com/office/powerpoint/2010/main" val="2811487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ext uri="{D42A27DB-BD31-4B8C-83A1-F6EECF244321}">
                <p14:modId xmlns:p14="http://schemas.microsoft.com/office/powerpoint/2010/main" val="129958273"/>
              </p:ext>
            </p:extLst>
          </p:nvPr>
        </p:nvGraphicFramePr>
        <p:xfrm>
          <a:off x="743010" y="1412776"/>
          <a:ext cx="7933445" cy="4320479"/>
        </p:xfrm>
        <a:graphic>
          <a:graphicData uri="http://schemas.openxmlformats.org/drawingml/2006/table">
            <a:tbl>
              <a:tblPr firstRow="1" firstCol="1" bandRow="1">
                <a:tableStyleId>{5C22544A-7EE6-4342-B048-85BDC9FD1C3A}</a:tableStyleId>
              </a:tblPr>
              <a:tblGrid>
                <a:gridCol w="3129683"/>
                <a:gridCol w="4803762"/>
              </a:tblGrid>
              <a:tr h="726428">
                <a:tc>
                  <a:txBody>
                    <a:bodyPr/>
                    <a:lstStyle/>
                    <a:p>
                      <a:pPr algn="just">
                        <a:lnSpc>
                          <a:spcPct val="150000"/>
                        </a:lnSpc>
                        <a:spcAft>
                          <a:spcPts val="0"/>
                        </a:spcAft>
                      </a:pPr>
                      <a:r>
                        <a:rPr lang="zh-CN" altLang="en-US" sz="2000" kern="100" dirty="0" smtClean="0">
                          <a:effectLst/>
                          <a:latin typeface="Times New Roman"/>
                          <a:ea typeface="宋体"/>
                        </a:rPr>
                        <a:t>时间</a:t>
                      </a:r>
                      <a:endParaRPr lang="zh-CN" sz="2000" kern="100" dirty="0">
                        <a:effectLst/>
                        <a:latin typeface="Times New Roman"/>
                        <a:ea typeface="宋体"/>
                      </a:endParaRPr>
                    </a:p>
                  </a:txBody>
                  <a:tcPr marL="68580" marR="68580" marT="0" marB="0"/>
                </a:tc>
                <a:tc>
                  <a:txBody>
                    <a:bodyPr/>
                    <a:lstStyle/>
                    <a:p>
                      <a:pPr algn="just">
                        <a:lnSpc>
                          <a:spcPct val="150000"/>
                        </a:lnSpc>
                        <a:spcAft>
                          <a:spcPts val="0"/>
                        </a:spcAft>
                      </a:pPr>
                      <a:r>
                        <a:rPr lang="zh-CN" altLang="en-US" sz="2000" kern="100" dirty="0" smtClean="0">
                          <a:effectLst/>
                          <a:latin typeface="Times New Roman"/>
                          <a:ea typeface="宋体"/>
                        </a:rPr>
                        <a:t>计划</a:t>
                      </a:r>
                      <a:endParaRPr lang="zh-CN" sz="2000" kern="100" dirty="0">
                        <a:effectLst/>
                        <a:latin typeface="Times New Roman"/>
                        <a:ea typeface="宋体"/>
                      </a:endParaRPr>
                    </a:p>
                  </a:txBody>
                  <a:tcPr marL="68580" marR="68580" marT="0" marB="0"/>
                </a:tc>
              </a:tr>
              <a:tr h="2141195">
                <a:tc>
                  <a:txBody>
                    <a:bodyPr/>
                    <a:lstStyle/>
                    <a:p>
                      <a:pPr algn="just">
                        <a:lnSpc>
                          <a:spcPct val="150000"/>
                        </a:lnSpc>
                        <a:spcAft>
                          <a:spcPts val="0"/>
                        </a:spcAft>
                      </a:pPr>
                      <a:r>
                        <a:rPr lang="en-US" sz="2000" kern="100" dirty="0" smtClean="0">
                          <a:effectLst/>
                        </a:rPr>
                        <a:t>2014</a:t>
                      </a:r>
                      <a:r>
                        <a:rPr lang="zh-CN" sz="2000" kern="100" dirty="0" smtClean="0">
                          <a:effectLst/>
                        </a:rPr>
                        <a:t>年</a:t>
                      </a:r>
                      <a:r>
                        <a:rPr lang="en-US" sz="2000" kern="100" dirty="0">
                          <a:effectLst/>
                        </a:rPr>
                        <a:t>9</a:t>
                      </a:r>
                      <a:r>
                        <a:rPr lang="zh-CN" sz="2000" kern="100" dirty="0">
                          <a:effectLst/>
                        </a:rPr>
                        <a:t>月——</a:t>
                      </a:r>
                      <a:r>
                        <a:rPr lang="en-US" sz="2000" kern="100" dirty="0">
                          <a:effectLst/>
                        </a:rPr>
                        <a:t>10</a:t>
                      </a:r>
                      <a:r>
                        <a:rPr lang="zh-CN" sz="2000" kern="100" dirty="0">
                          <a:effectLst/>
                        </a:rPr>
                        <a:t>月</a:t>
                      </a:r>
                      <a:endParaRPr lang="zh-CN" sz="2000" kern="100" dirty="0">
                        <a:effectLst/>
                        <a:latin typeface="Times New Roman"/>
                        <a:ea typeface="宋体"/>
                      </a:endParaRPr>
                    </a:p>
                  </a:txBody>
                  <a:tcPr marL="68580" marR="68580" marT="0" marB="0"/>
                </a:tc>
                <a:tc>
                  <a:txBody>
                    <a:bodyPr/>
                    <a:lstStyle/>
                    <a:p>
                      <a:pPr algn="just">
                        <a:lnSpc>
                          <a:spcPct val="150000"/>
                        </a:lnSpc>
                        <a:spcAft>
                          <a:spcPts val="0"/>
                        </a:spcAft>
                      </a:pPr>
                      <a:r>
                        <a:rPr lang="zh-CN" sz="2000" kern="100" dirty="0">
                          <a:effectLst/>
                        </a:rPr>
                        <a:t>利用模拟仿真软件，对论文前期提出的</a:t>
                      </a:r>
                      <a:r>
                        <a:rPr lang="zh-CN" sz="2000" kern="100" dirty="0" smtClean="0">
                          <a:effectLst/>
                        </a:rPr>
                        <a:t>节能策略</a:t>
                      </a:r>
                      <a:r>
                        <a:rPr lang="zh-CN" sz="2000" kern="100" dirty="0">
                          <a:effectLst/>
                        </a:rPr>
                        <a:t>进行模拟仿真，验证其有效性，并分析其节能效果，根据仿真结果，</a:t>
                      </a:r>
                      <a:r>
                        <a:rPr lang="zh-CN" sz="2000" kern="100" dirty="0" smtClean="0">
                          <a:effectLst/>
                        </a:rPr>
                        <a:t>对</a:t>
                      </a:r>
                      <a:r>
                        <a:rPr lang="zh-CN" altLang="en-US" sz="2000" kern="100" dirty="0" smtClean="0">
                          <a:effectLst/>
                        </a:rPr>
                        <a:t>策略</a:t>
                      </a:r>
                      <a:r>
                        <a:rPr lang="zh-CN" sz="2000" kern="100" dirty="0" smtClean="0">
                          <a:effectLst/>
                        </a:rPr>
                        <a:t>进行</a:t>
                      </a:r>
                      <a:r>
                        <a:rPr lang="zh-CN" sz="2000" kern="100" dirty="0">
                          <a:effectLst/>
                        </a:rPr>
                        <a:t>适当的修正。</a:t>
                      </a:r>
                      <a:endParaRPr lang="zh-CN" sz="2000" kern="100" dirty="0">
                        <a:effectLst/>
                        <a:latin typeface="Times New Roman"/>
                        <a:ea typeface="宋体"/>
                      </a:endParaRPr>
                    </a:p>
                  </a:txBody>
                  <a:tcPr marL="68580" marR="68580" marT="0" marB="0"/>
                </a:tc>
              </a:tr>
              <a:tr h="726428">
                <a:tc>
                  <a:txBody>
                    <a:bodyPr/>
                    <a:lstStyle/>
                    <a:p>
                      <a:pPr algn="just">
                        <a:lnSpc>
                          <a:spcPct val="150000"/>
                        </a:lnSpc>
                        <a:spcAft>
                          <a:spcPts val="0"/>
                        </a:spcAft>
                      </a:pPr>
                      <a:r>
                        <a:rPr lang="en-US" sz="2000" kern="100" dirty="0" smtClean="0">
                          <a:effectLst/>
                        </a:rPr>
                        <a:t>2014</a:t>
                      </a:r>
                      <a:r>
                        <a:rPr lang="zh-CN" sz="2000" kern="100" dirty="0" smtClean="0">
                          <a:effectLst/>
                        </a:rPr>
                        <a:t>年</a:t>
                      </a:r>
                      <a:r>
                        <a:rPr lang="en-US" sz="2000" kern="100" dirty="0">
                          <a:effectLst/>
                        </a:rPr>
                        <a:t>11</a:t>
                      </a:r>
                      <a:r>
                        <a:rPr lang="zh-CN" sz="2000" kern="100" dirty="0">
                          <a:effectLst/>
                        </a:rPr>
                        <a:t>月</a:t>
                      </a:r>
                      <a:endParaRPr lang="zh-CN" sz="2000" kern="100" dirty="0">
                        <a:effectLst/>
                        <a:latin typeface="Times New Roman"/>
                        <a:ea typeface="宋体"/>
                      </a:endParaRPr>
                    </a:p>
                  </a:txBody>
                  <a:tcPr marL="68580" marR="68580" marT="0" marB="0"/>
                </a:tc>
                <a:tc>
                  <a:txBody>
                    <a:bodyPr/>
                    <a:lstStyle/>
                    <a:p>
                      <a:pPr algn="just">
                        <a:lnSpc>
                          <a:spcPct val="150000"/>
                        </a:lnSpc>
                        <a:spcAft>
                          <a:spcPts val="0"/>
                        </a:spcAft>
                      </a:pPr>
                      <a:r>
                        <a:rPr lang="zh-CN" sz="2000" kern="100">
                          <a:effectLst/>
                        </a:rPr>
                        <a:t>撰写大论文</a:t>
                      </a:r>
                      <a:endParaRPr lang="zh-CN" sz="2000" kern="100">
                        <a:effectLst/>
                        <a:latin typeface="Times New Roman"/>
                        <a:ea typeface="宋体"/>
                      </a:endParaRPr>
                    </a:p>
                  </a:txBody>
                  <a:tcPr marL="68580" marR="68580" marT="0" marB="0"/>
                </a:tc>
              </a:tr>
              <a:tr h="726428">
                <a:tc>
                  <a:txBody>
                    <a:bodyPr/>
                    <a:lstStyle/>
                    <a:p>
                      <a:pPr algn="just">
                        <a:lnSpc>
                          <a:spcPct val="150000"/>
                        </a:lnSpc>
                        <a:spcAft>
                          <a:spcPts val="0"/>
                        </a:spcAft>
                      </a:pPr>
                      <a:r>
                        <a:rPr lang="en-US" sz="2000" kern="100" smtClean="0">
                          <a:effectLst/>
                        </a:rPr>
                        <a:t>2014</a:t>
                      </a:r>
                      <a:r>
                        <a:rPr lang="zh-CN" sz="2000" kern="100" smtClean="0">
                          <a:effectLst/>
                        </a:rPr>
                        <a:t>年</a:t>
                      </a:r>
                      <a:r>
                        <a:rPr lang="en-US" sz="2000" kern="100" dirty="0">
                          <a:effectLst/>
                        </a:rPr>
                        <a:t>12</a:t>
                      </a:r>
                      <a:r>
                        <a:rPr lang="zh-CN" sz="2000" kern="100" dirty="0">
                          <a:effectLst/>
                        </a:rPr>
                        <a:t>月</a:t>
                      </a:r>
                      <a:endParaRPr lang="zh-CN" sz="2000" kern="100" dirty="0">
                        <a:effectLst/>
                        <a:latin typeface="Times New Roman"/>
                        <a:ea typeface="宋体"/>
                      </a:endParaRPr>
                    </a:p>
                  </a:txBody>
                  <a:tcPr marL="68580" marR="68580" marT="0" marB="0"/>
                </a:tc>
                <a:tc>
                  <a:txBody>
                    <a:bodyPr/>
                    <a:lstStyle/>
                    <a:p>
                      <a:pPr algn="just">
                        <a:lnSpc>
                          <a:spcPct val="150000"/>
                        </a:lnSpc>
                        <a:spcAft>
                          <a:spcPts val="0"/>
                        </a:spcAft>
                      </a:pPr>
                      <a:r>
                        <a:rPr lang="zh-CN" sz="2000" kern="100" dirty="0">
                          <a:effectLst/>
                        </a:rPr>
                        <a:t>修改大论文，准备毕业答辩</a:t>
                      </a:r>
                      <a:endParaRPr lang="zh-CN" sz="2000" kern="100" dirty="0">
                        <a:effectLst/>
                        <a:latin typeface="Times New Roman"/>
                        <a:ea typeface="宋体"/>
                      </a:endParaRPr>
                    </a:p>
                  </a:txBody>
                  <a:tcPr marL="68580" marR="68580" marT="0" marB="0"/>
                </a:tc>
              </a:tr>
            </a:tbl>
          </a:graphicData>
        </a:graphic>
      </p:graphicFrame>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4642" y="752939"/>
            <a:ext cx="913935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未来计划</a:t>
            </a:r>
            <a:endParaRPr lang="zh-CN" altLang="en-US"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4"/>
            </a:pPr>
            <a:r>
              <a:rPr lang="zh-CN" altLang="en-US" dirty="0" smtClean="0">
                <a:solidFill>
                  <a:schemeClr val="tx2">
                    <a:lumMod val="75000"/>
                  </a:schemeClr>
                </a:solidFill>
              </a:rPr>
              <a:t>下一阶段工作计划</a:t>
            </a:r>
            <a:endParaRPr lang="zh-CN" altLang="en-US" dirty="0">
              <a:solidFill>
                <a:schemeClr val="tx2">
                  <a:lumMod val="75000"/>
                </a:schemeClr>
              </a:solidFill>
            </a:endParaRPr>
          </a:p>
        </p:txBody>
      </p:sp>
    </p:spTree>
    <p:extLst>
      <p:ext uri="{BB962C8B-B14F-4D97-AF65-F5344CB8AC3E}">
        <p14:creationId xmlns:p14="http://schemas.microsoft.com/office/powerpoint/2010/main" val="2811487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2852936"/>
            <a:ext cx="7836813" cy="1083895"/>
          </a:xfrm>
        </p:spPr>
        <p:txBody>
          <a:bodyPr>
            <a:normAutofit/>
          </a:bodyPr>
          <a:lstStyle/>
          <a:p>
            <a:pPr marL="0" indent="0" algn="ctr">
              <a:buNone/>
            </a:pPr>
            <a:r>
              <a:rPr lang="zh-CN" altLang="en-US" sz="5400" dirty="0" smtClean="0">
                <a:solidFill>
                  <a:schemeClr val="accent2"/>
                </a:solidFill>
                <a:latin typeface="+mj-ea"/>
                <a:ea typeface="+mj-ea"/>
              </a:rPr>
              <a:t>谢谢各位老师</a:t>
            </a:r>
            <a:endParaRPr lang="zh-CN" altLang="en-US" sz="5400" dirty="0">
              <a:solidFill>
                <a:schemeClr val="accent2"/>
              </a:solidFill>
              <a:latin typeface="+mj-ea"/>
              <a:ea typeface="+mj-ea"/>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1487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8891" y="1340768"/>
            <a:ext cx="8435280" cy="4752528"/>
          </a:xfrm>
        </p:spPr>
        <p:txBody>
          <a:bodyPr>
            <a:normAutofit fontScale="92500" lnSpcReduction="10000"/>
          </a:bodyPr>
          <a:lstStyle/>
          <a:p>
            <a:r>
              <a:rPr lang="zh-CN" altLang="zh-CN" dirty="0"/>
              <a:t>近年来，数据中心的能耗逐渐成为一个突出的问题，尤其是随着</a:t>
            </a:r>
            <a:r>
              <a:rPr lang="zh-CN" altLang="zh-CN" b="1" dirty="0">
                <a:solidFill>
                  <a:srgbClr val="C00000"/>
                </a:solidFill>
              </a:rPr>
              <a:t>云计算时代的到来，更多的计算资源和存储资源集中在云端，给能耗的高效管理带来更大的</a:t>
            </a:r>
            <a:r>
              <a:rPr lang="zh-CN" altLang="zh-CN" b="1" dirty="0" smtClean="0">
                <a:solidFill>
                  <a:srgbClr val="C00000"/>
                </a:solidFill>
              </a:rPr>
              <a:t>挑战</a:t>
            </a:r>
            <a:r>
              <a:rPr lang="zh-CN" altLang="zh-CN" dirty="0" smtClean="0">
                <a:solidFill>
                  <a:srgbClr val="C00000"/>
                </a:solidFill>
              </a:rPr>
              <a:t>。</a:t>
            </a:r>
            <a:endParaRPr lang="en-US" altLang="zh-CN" dirty="0" smtClean="0">
              <a:solidFill>
                <a:srgbClr val="C00000"/>
              </a:solidFill>
            </a:endParaRPr>
          </a:p>
          <a:p>
            <a:r>
              <a:rPr lang="zh-CN" altLang="zh-CN" dirty="0">
                <a:latin typeface="+mn-ea"/>
              </a:rPr>
              <a:t>据统计</a:t>
            </a:r>
            <a:r>
              <a:rPr lang="zh-CN" altLang="zh-CN" dirty="0" smtClean="0">
                <a:latin typeface="+mn-ea"/>
              </a:rPr>
              <a:t>，</a:t>
            </a:r>
            <a:r>
              <a:rPr lang="en-US" altLang="zh-CN" dirty="0" smtClean="0">
                <a:latin typeface="+mn-ea"/>
              </a:rPr>
              <a:t>2010</a:t>
            </a:r>
            <a:r>
              <a:rPr lang="zh-CN" altLang="zh-CN" dirty="0">
                <a:latin typeface="+mn-ea"/>
              </a:rPr>
              <a:t>年全球数据中心的能耗占据到所有能耗的</a:t>
            </a:r>
            <a:r>
              <a:rPr lang="en-US" altLang="zh-CN" dirty="0">
                <a:latin typeface="+mn-ea"/>
              </a:rPr>
              <a:t>1.1%-1.5%</a:t>
            </a:r>
            <a:r>
              <a:rPr lang="zh-CN" altLang="zh-CN" dirty="0">
                <a:latin typeface="+mn-ea"/>
              </a:rPr>
              <a:t>，而美国的数据中心能耗占据到全美总能耗的</a:t>
            </a:r>
            <a:r>
              <a:rPr lang="en-US" altLang="zh-CN" dirty="0">
                <a:solidFill>
                  <a:srgbClr val="C00000"/>
                </a:solidFill>
                <a:latin typeface="+mn-ea"/>
              </a:rPr>
              <a:t>1.7%-2.2</a:t>
            </a:r>
            <a:r>
              <a:rPr lang="en-US" altLang="zh-CN" dirty="0" smtClean="0">
                <a:solidFill>
                  <a:srgbClr val="C00000"/>
                </a:solidFill>
                <a:latin typeface="+mn-ea"/>
              </a:rPr>
              <a:t>%</a:t>
            </a:r>
            <a:r>
              <a:rPr lang="zh-CN" altLang="zh-CN" dirty="0" smtClean="0">
                <a:latin typeface="+mn-ea"/>
              </a:rPr>
              <a:t>。</a:t>
            </a:r>
            <a:r>
              <a:rPr lang="zh-CN" altLang="zh-CN" dirty="0">
                <a:latin typeface="+mn-ea"/>
              </a:rPr>
              <a:t>此外，</a:t>
            </a:r>
            <a:r>
              <a:rPr lang="en-US" altLang="zh-CN" dirty="0">
                <a:latin typeface="+mn-ea"/>
              </a:rPr>
              <a:t>2011</a:t>
            </a:r>
            <a:r>
              <a:rPr lang="zh-CN" altLang="zh-CN" dirty="0">
                <a:latin typeface="+mn-ea"/>
              </a:rPr>
              <a:t>年美国数据中心消耗的电能大约为</a:t>
            </a:r>
            <a:r>
              <a:rPr lang="en-US" altLang="zh-CN" dirty="0">
                <a:latin typeface="+mn-ea"/>
              </a:rPr>
              <a:t>2006</a:t>
            </a:r>
            <a:r>
              <a:rPr lang="zh-CN" altLang="zh-CN" dirty="0">
                <a:latin typeface="+mn-ea"/>
              </a:rPr>
              <a:t>年的</a:t>
            </a:r>
            <a:r>
              <a:rPr lang="en-US" altLang="zh-CN" dirty="0">
                <a:latin typeface="+mn-ea"/>
              </a:rPr>
              <a:t>2</a:t>
            </a:r>
            <a:r>
              <a:rPr lang="zh-CN" altLang="zh-CN" dirty="0">
                <a:latin typeface="+mn-ea"/>
              </a:rPr>
              <a:t>倍，约为</a:t>
            </a:r>
            <a:r>
              <a:rPr lang="en-US" altLang="zh-CN" b="1" dirty="0">
                <a:solidFill>
                  <a:srgbClr val="C00000"/>
                </a:solidFill>
                <a:latin typeface="+mn-ea"/>
              </a:rPr>
              <a:t>1000</a:t>
            </a:r>
            <a:r>
              <a:rPr lang="zh-CN" altLang="zh-CN" dirty="0">
                <a:latin typeface="+mn-ea"/>
              </a:rPr>
              <a:t>亿千瓦时的电能，电费成本约为</a:t>
            </a:r>
            <a:r>
              <a:rPr lang="en-US" altLang="zh-CN" dirty="0">
                <a:solidFill>
                  <a:srgbClr val="C00000"/>
                </a:solidFill>
                <a:latin typeface="+mn-ea"/>
              </a:rPr>
              <a:t>90</a:t>
            </a:r>
            <a:r>
              <a:rPr lang="zh-CN" altLang="zh-CN" dirty="0">
                <a:latin typeface="+mn-ea"/>
              </a:rPr>
              <a:t>亿美元，并且数据中心对电能的需求仍以每年</a:t>
            </a:r>
            <a:r>
              <a:rPr lang="en-US" altLang="zh-CN" dirty="0">
                <a:latin typeface="+mn-ea"/>
              </a:rPr>
              <a:t>12%</a:t>
            </a:r>
            <a:r>
              <a:rPr lang="zh-CN" altLang="zh-CN" dirty="0">
                <a:latin typeface="+mn-ea"/>
              </a:rPr>
              <a:t>的速度</a:t>
            </a:r>
            <a:r>
              <a:rPr lang="zh-CN" altLang="zh-CN" dirty="0" smtClean="0">
                <a:latin typeface="+mn-ea"/>
              </a:rPr>
              <a:t>增长</a:t>
            </a:r>
            <a:r>
              <a:rPr lang="zh-CN" altLang="zh-CN" dirty="0">
                <a:latin typeface="+mn-ea"/>
              </a:rPr>
              <a:t>如按照这种增长速度，到</a:t>
            </a:r>
            <a:r>
              <a:rPr lang="en-US" altLang="zh-CN" dirty="0">
                <a:latin typeface="+mn-ea"/>
              </a:rPr>
              <a:t>2015</a:t>
            </a:r>
            <a:r>
              <a:rPr lang="zh-CN" altLang="zh-CN" dirty="0">
                <a:latin typeface="+mn-ea"/>
              </a:rPr>
              <a:t>年，数据中心会消耗</a:t>
            </a:r>
            <a:r>
              <a:rPr lang="en-US" altLang="zh-CN" b="1" dirty="0">
                <a:solidFill>
                  <a:srgbClr val="C00000"/>
                </a:solidFill>
                <a:latin typeface="+mn-ea"/>
              </a:rPr>
              <a:t>2000</a:t>
            </a:r>
            <a:r>
              <a:rPr lang="zh-CN" altLang="zh-CN" dirty="0">
                <a:latin typeface="+mn-ea"/>
              </a:rPr>
              <a:t>亿千瓦时的电能，每年花费约</a:t>
            </a:r>
            <a:r>
              <a:rPr lang="en-US" altLang="zh-CN" b="1" dirty="0">
                <a:solidFill>
                  <a:srgbClr val="C00000"/>
                </a:solidFill>
                <a:latin typeface="+mn-ea"/>
              </a:rPr>
              <a:t>150</a:t>
            </a:r>
            <a:r>
              <a:rPr lang="zh-CN" altLang="zh-CN" dirty="0">
                <a:latin typeface="+mn-ea"/>
              </a:rPr>
              <a:t>亿美元</a:t>
            </a:r>
            <a:r>
              <a:rPr lang="zh-CN" altLang="en-US" dirty="0" smtClean="0">
                <a:latin typeface="+mn-ea"/>
              </a:rPr>
              <a:t>。</a:t>
            </a:r>
            <a:endParaRPr lang="en-US" altLang="zh-CN" dirty="0" smtClean="0">
              <a:latin typeface="+mn-ea"/>
            </a:endParaRPr>
          </a:p>
          <a:p>
            <a:r>
              <a:rPr lang="zh-CN" altLang="zh-CN" dirty="0"/>
              <a:t>据预计，数据中心</a:t>
            </a:r>
            <a:r>
              <a:rPr lang="en-US" altLang="zh-CN" dirty="0"/>
              <a:t>2020</a:t>
            </a:r>
            <a:r>
              <a:rPr lang="zh-CN" altLang="zh-CN" dirty="0"/>
              <a:t>年将成为世界上最大的能源消耗行业，此外，数据中心在消耗电能的同时，会排放出大量的二氧化碳，加重了</a:t>
            </a:r>
            <a:r>
              <a:rPr lang="zh-CN" altLang="zh-CN" dirty="0" smtClean="0"/>
              <a:t>温室效应</a:t>
            </a:r>
            <a:r>
              <a:rPr lang="zh-CN" altLang="en-US" dirty="0" smtClean="0"/>
              <a:t>。</a:t>
            </a:r>
            <a:endParaRPr lang="en-US" altLang="zh-CN" dirty="0">
              <a:latin typeface="+mn-ea"/>
            </a:endParaRPr>
          </a:p>
          <a:p>
            <a:pPr marL="0" indent="0">
              <a:buNone/>
            </a:pPr>
            <a:endParaRPr lang="en-US" altLang="zh-CN" dirty="0" smtClean="0">
              <a:latin typeface="+mn-ea"/>
            </a:endParaRPr>
          </a:p>
          <a:p>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a:pPr>
            <a:r>
              <a:rPr lang="zh-CN" altLang="en-US" dirty="0" smtClean="0">
                <a:solidFill>
                  <a:schemeClr val="tx2">
                    <a:lumMod val="75000"/>
                  </a:schemeClr>
                </a:solidFill>
              </a:rPr>
              <a:t>论文工作计划</a:t>
            </a:r>
            <a:endParaRPr lang="zh-CN" altLang="en-US" dirty="0">
              <a:solidFill>
                <a:schemeClr val="tx2">
                  <a:lumMod val="75000"/>
                </a:schemeClr>
              </a:solidFill>
            </a:endParaRPr>
          </a:p>
        </p:txBody>
      </p:sp>
      <p:sp>
        <p:nvSpPr>
          <p:cNvPr id="8" name="标题 1"/>
          <p:cNvSpPr txBox="1">
            <a:spLocks/>
          </p:cNvSpPr>
          <p:nvPr/>
        </p:nvSpPr>
        <p:spPr>
          <a:xfrm>
            <a:off x="0" y="510028"/>
            <a:ext cx="9144000"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选题背景</a:t>
            </a:r>
            <a:r>
              <a:rPr lang="en-US" altLang="zh-CN" dirty="0" smtClean="0">
                <a:solidFill>
                  <a:srgbClr val="00B0F0"/>
                </a:solidFill>
              </a:rPr>
              <a:t>——</a:t>
            </a:r>
            <a:r>
              <a:rPr lang="zh-CN" altLang="en-US" dirty="0" smtClean="0">
                <a:solidFill>
                  <a:srgbClr val="00B0F0"/>
                </a:solidFill>
              </a:rPr>
              <a:t>数据中心能耗问题</a:t>
            </a:r>
            <a:endParaRPr lang="zh-CN" altLang="en-US" dirty="0">
              <a:solidFill>
                <a:srgbClr val="00B0F0"/>
              </a:solidFill>
            </a:endParaRPr>
          </a:p>
        </p:txBody>
      </p:sp>
    </p:spTree>
    <p:extLst>
      <p:ext uri="{BB962C8B-B14F-4D97-AF65-F5344CB8AC3E}">
        <p14:creationId xmlns:p14="http://schemas.microsoft.com/office/powerpoint/2010/main" val="1211686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360" y="2852936"/>
            <a:ext cx="8435280" cy="2160240"/>
          </a:xfrm>
        </p:spPr>
        <p:txBody>
          <a:bodyPr>
            <a:normAutofit/>
          </a:bodyPr>
          <a:lstStyle/>
          <a:p>
            <a:pPr marL="0" indent="0">
              <a:buNone/>
            </a:pPr>
            <a:endParaRPr lang="en-US" altLang="zh-CN" dirty="0" smtClean="0">
              <a:latin typeface="+mn-ea"/>
            </a:endParaRPr>
          </a:p>
          <a:p>
            <a:r>
              <a:rPr lang="zh-CN" altLang="en-US" dirty="0"/>
              <a:t>本课题是针对中标软件有限公司</a:t>
            </a:r>
            <a:r>
              <a:rPr lang="zh-CN" altLang="en-US" dirty="0" smtClean="0"/>
              <a:t>对</a:t>
            </a:r>
            <a:r>
              <a:rPr lang="zh-CN" altLang="en-US" dirty="0"/>
              <a:t>云</a:t>
            </a:r>
            <a:r>
              <a:rPr lang="zh-CN" altLang="en-US" dirty="0" smtClean="0"/>
              <a:t>计算环境下数据</a:t>
            </a:r>
            <a:r>
              <a:rPr lang="zh-CN" altLang="en-US" dirty="0"/>
              <a:t>中心节能的切实需求，对如何从软件层面上降低数据中心电能消耗问题进行相应的研究。</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a:pPr>
            <a:r>
              <a:rPr lang="zh-CN" altLang="en-US" dirty="0" smtClean="0">
                <a:solidFill>
                  <a:schemeClr val="tx2">
                    <a:lumMod val="75000"/>
                  </a:schemeClr>
                </a:solidFill>
              </a:rPr>
              <a:t>论文工作计划</a:t>
            </a:r>
            <a:endParaRPr lang="zh-CN" altLang="en-US" dirty="0">
              <a:solidFill>
                <a:schemeClr val="tx2">
                  <a:lumMod val="75000"/>
                </a:schemeClr>
              </a:solidFill>
            </a:endParaRPr>
          </a:p>
        </p:txBody>
      </p:sp>
      <p:sp>
        <p:nvSpPr>
          <p:cNvPr id="8" name="标题 1"/>
          <p:cNvSpPr txBox="1">
            <a:spLocks/>
          </p:cNvSpPr>
          <p:nvPr/>
        </p:nvSpPr>
        <p:spPr>
          <a:xfrm>
            <a:off x="0" y="1592796"/>
            <a:ext cx="9143999"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选题背景</a:t>
            </a:r>
            <a:r>
              <a:rPr lang="en-US" altLang="zh-CN" dirty="0" smtClean="0">
                <a:solidFill>
                  <a:srgbClr val="00B0F0"/>
                </a:solidFill>
              </a:rPr>
              <a:t>——</a:t>
            </a:r>
            <a:r>
              <a:rPr lang="zh-CN" altLang="en-US" dirty="0" smtClean="0">
                <a:solidFill>
                  <a:srgbClr val="00B0F0"/>
                </a:solidFill>
              </a:rPr>
              <a:t>数据中心能耗问题</a:t>
            </a:r>
            <a:endParaRPr lang="zh-CN" altLang="en-US" dirty="0">
              <a:solidFill>
                <a:srgbClr val="00B0F0"/>
              </a:solidFill>
            </a:endParaRPr>
          </a:p>
        </p:txBody>
      </p:sp>
    </p:spTree>
    <p:extLst>
      <p:ext uri="{BB962C8B-B14F-4D97-AF65-F5344CB8AC3E}">
        <p14:creationId xmlns:p14="http://schemas.microsoft.com/office/powerpoint/2010/main" val="1269957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420888"/>
            <a:ext cx="8435280" cy="2376265"/>
          </a:xfrm>
        </p:spPr>
        <p:txBody>
          <a:bodyPr>
            <a:normAutofit fontScale="92500" lnSpcReduction="10000"/>
          </a:bodyPr>
          <a:lstStyle/>
          <a:p>
            <a:pPr>
              <a:lnSpc>
                <a:spcPct val="200000"/>
              </a:lnSpc>
              <a:buFont typeface="Wingdings" pitchFamily="2" charset="2"/>
              <a:buChar char="n"/>
            </a:pPr>
            <a:r>
              <a:rPr lang="zh-CN" altLang="en-US" b="1" dirty="0" smtClean="0">
                <a:latin typeface="黑体" pitchFamily="49" charset="-122"/>
                <a:ea typeface="黑体" pitchFamily="49" charset="-122"/>
              </a:rPr>
              <a:t>提出</a:t>
            </a:r>
            <a:r>
              <a:rPr lang="zh-CN" altLang="en-US" b="1" dirty="0">
                <a:latin typeface="黑体" pitchFamily="49" charset="-122"/>
                <a:ea typeface="黑体" pitchFamily="49" charset="-122"/>
              </a:rPr>
              <a:t>一种</a:t>
            </a:r>
            <a:r>
              <a:rPr lang="zh-CN" altLang="en-US" b="1" dirty="0" smtClean="0">
                <a:latin typeface="黑体" pitchFamily="49" charset="-122"/>
                <a:ea typeface="黑体" pitchFamily="49" charset="-122"/>
              </a:rPr>
              <a:t>云数据中心资源优化的节能策略</a:t>
            </a:r>
            <a:endParaRPr lang="en-US" altLang="zh-CN" b="1" dirty="0" smtClean="0">
              <a:latin typeface="黑体" pitchFamily="49" charset="-122"/>
              <a:ea typeface="黑体" pitchFamily="49" charset="-122"/>
            </a:endParaRPr>
          </a:p>
          <a:p>
            <a:pPr>
              <a:lnSpc>
                <a:spcPct val="200000"/>
              </a:lnSpc>
              <a:buFont typeface="Wingdings" pitchFamily="2" charset="2"/>
              <a:buChar char="n"/>
            </a:pPr>
            <a:endParaRPr lang="zh-CN" altLang="zh-CN" dirty="0">
              <a:latin typeface="黑体" pitchFamily="49" charset="-122"/>
              <a:ea typeface="黑体" pitchFamily="49" charset="-122"/>
            </a:endParaRPr>
          </a:p>
          <a:p>
            <a:pPr>
              <a:lnSpc>
                <a:spcPct val="200000"/>
              </a:lnSpc>
              <a:buFont typeface="Wingdings" pitchFamily="2" charset="2"/>
              <a:buChar char="n"/>
            </a:pPr>
            <a:r>
              <a:rPr lang="zh-CN" altLang="zh-CN" b="1" dirty="0" smtClean="0">
                <a:latin typeface="黑体" pitchFamily="49" charset="-122"/>
                <a:ea typeface="黑体" pitchFamily="49" charset="-122"/>
              </a:rPr>
              <a:t>设计</a:t>
            </a:r>
            <a:r>
              <a:rPr lang="zh-CN" altLang="zh-CN" b="1" dirty="0">
                <a:latin typeface="黑体" pitchFamily="49" charset="-122"/>
                <a:ea typeface="黑体" pitchFamily="49" charset="-122"/>
              </a:rPr>
              <a:t>并</a:t>
            </a:r>
            <a:r>
              <a:rPr lang="zh-CN" altLang="zh-CN" b="1" dirty="0" smtClean="0">
                <a:latin typeface="黑体" pitchFamily="49" charset="-122"/>
                <a:ea typeface="黑体" pitchFamily="49" charset="-122"/>
              </a:rPr>
              <a:t>实现</a:t>
            </a:r>
            <a:r>
              <a:rPr lang="zh-CN" altLang="en-US" b="1" dirty="0" smtClean="0">
                <a:latin typeface="黑体" pitchFamily="49" charset="-122"/>
                <a:ea typeface="黑体" pitchFamily="49" charset="-122"/>
              </a:rPr>
              <a:t>能验证节能策略的</a:t>
            </a:r>
            <a:r>
              <a:rPr lang="en-US" altLang="zh-CN" b="1" dirty="0" smtClean="0">
                <a:latin typeface="黑体" pitchFamily="49" charset="-122"/>
                <a:ea typeface="黑体" pitchFamily="49" charset="-122"/>
              </a:rPr>
              <a:t>IAAS</a:t>
            </a:r>
            <a:r>
              <a:rPr lang="zh-CN" altLang="en-US" b="1" dirty="0" smtClean="0">
                <a:latin typeface="黑体" pitchFamily="49" charset="-122"/>
                <a:ea typeface="黑体" pitchFamily="49" charset="-122"/>
              </a:rPr>
              <a:t>云平台模拟仿真工具</a:t>
            </a:r>
            <a:endParaRPr lang="zh-CN" altLang="zh-CN" dirty="0">
              <a:latin typeface="黑体" pitchFamily="49" charset="-122"/>
              <a:ea typeface="黑体" pitchFamily="49"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0" y="1268760"/>
            <a:ext cx="9144000" cy="504056"/>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sz="4800" dirty="0" smtClean="0">
                <a:solidFill>
                  <a:srgbClr val="00B0F0"/>
                </a:solidFill>
              </a:rPr>
              <a:t>研究目标</a:t>
            </a:r>
            <a:endParaRPr lang="zh-CN" altLang="en-US" sz="4800"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a:pPr>
            <a:r>
              <a:rPr lang="zh-CN" altLang="en-US" dirty="0" smtClean="0">
                <a:solidFill>
                  <a:schemeClr val="tx2">
                    <a:lumMod val="75000"/>
                  </a:schemeClr>
                </a:solidFill>
              </a:rPr>
              <a:t>论文工作计划</a:t>
            </a:r>
            <a:endParaRPr lang="zh-CN" altLang="en-US" dirty="0">
              <a:solidFill>
                <a:schemeClr val="tx2">
                  <a:lumMod val="75000"/>
                </a:schemeClr>
              </a:solidFill>
            </a:endParaRPr>
          </a:p>
        </p:txBody>
      </p:sp>
    </p:spTree>
    <p:extLst>
      <p:ext uri="{BB962C8B-B14F-4D97-AF65-F5344CB8AC3E}">
        <p14:creationId xmlns:p14="http://schemas.microsoft.com/office/powerpoint/2010/main" val="296643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579" y="1014084"/>
            <a:ext cx="8435280" cy="5347029"/>
          </a:xfrm>
        </p:spPr>
        <p:txBody>
          <a:bodyPr>
            <a:normAutofit fontScale="92500"/>
          </a:bodyPr>
          <a:lstStyle/>
          <a:p>
            <a:r>
              <a:rPr lang="zh-CN" altLang="zh-CN" b="1" dirty="0"/>
              <a:t>（</a:t>
            </a:r>
            <a:r>
              <a:rPr lang="en-US" altLang="zh-CN" b="1" dirty="0"/>
              <a:t>1</a:t>
            </a:r>
            <a:r>
              <a:rPr lang="zh-CN" altLang="zh-CN" b="1" dirty="0" smtClean="0"/>
              <a:t>）</a:t>
            </a:r>
            <a:r>
              <a:rPr lang="zh-CN" altLang="en-US" b="1" dirty="0" smtClean="0"/>
              <a:t>提出一种基于</a:t>
            </a:r>
            <a:r>
              <a:rPr lang="en-US" altLang="zh-CN" b="1" dirty="0" smtClean="0"/>
              <a:t>PSO</a:t>
            </a:r>
            <a:r>
              <a:rPr lang="zh-CN" altLang="en-US" b="1" dirty="0" smtClean="0"/>
              <a:t>算法的节能策略</a:t>
            </a:r>
            <a:r>
              <a:rPr lang="en-US" altLang="zh-CN" b="1" dirty="0" smtClean="0"/>
              <a:t>——</a:t>
            </a:r>
            <a:r>
              <a:rPr lang="zh-CN" altLang="en-US" dirty="0"/>
              <a:t>基于</a:t>
            </a:r>
            <a:r>
              <a:rPr lang="en-US" altLang="zh-CN" dirty="0" smtClean="0"/>
              <a:t>PSO</a:t>
            </a:r>
            <a:r>
              <a:rPr lang="zh-CN" altLang="en-US" dirty="0" smtClean="0"/>
              <a:t>（粒子群优化）算法</a:t>
            </a:r>
            <a:r>
              <a:rPr lang="zh-CN" altLang="en-US" dirty="0"/>
              <a:t>的节能策略方法的核心是通过将云任务分配到虚拟机上，并使用较少的物理主机完成任务</a:t>
            </a:r>
            <a:r>
              <a:rPr lang="zh-CN" altLang="zh-CN" dirty="0"/>
              <a:t>，然后将空闲的物理主机关停或者切换到低功耗状态，从而达到减少数据中心的电能消耗和降低云计算服务提供商运营成本的目的</a:t>
            </a:r>
            <a:r>
              <a:rPr lang="zh-CN" altLang="zh-CN" dirty="0" smtClean="0"/>
              <a:t>。</a:t>
            </a:r>
            <a:endParaRPr lang="zh-CN" altLang="zh-CN" dirty="0"/>
          </a:p>
          <a:p>
            <a:r>
              <a:rPr lang="zh-CN" altLang="zh-CN" b="1" dirty="0"/>
              <a:t>（</a:t>
            </a:r>
            <a:r>
              <a:rPr lang="en-US" altLang="zh-CN" b="1" dirty="0"/>
              <a:t>2</a:t>
            </a:r>
            <a:r>
              <a:rPr lang="zh-CN" altLang="zh-CN" b="1" dirty="0" smtClean="0"/>
              <a:t>）</a:t>
            </a:r>
            <a:r>
              <a:rPr lang="zh-CN" altLang="en-US" b="1" dirty="0" smtClean="0"/>
              <a:t>验证节能策略的模拟仿真工具的</a:t>
            </a:r>
            <a:r>
              <a:rPr lang="zh-CN" altLang="zh-CN" b="1" dirty="0" smtClean="0"/>
              <a:t>研究</a:t>
            </a:r>
            <a:r>
              <a:rPr lang="zh-CN" altLang="zh-CN" b="1" dirty="0"/>
              <a:t>与</a:t>
            </a:r>
            <a:r>
              <a:rPr lang="zh-CN" altLang="zh-CN" b="1" dirty="0" smtClean="0"/>
              <a:t>实现</a:t>
            </a:r>
            <a:r>
              <a:rPr lang="en-US" altLang="zh-CN" b="1" dirty="0" smtClean="0"/>
              <a:t>——</a:t>
            </a:r>
            <a:r>
              <a:rPr lang="zh-CN" altLang="zh-CN" dirty="0" smtClean="0"/>
              <a:t>对于</a:t>
            </a:r>
            <a:r>
              <a:rPr lang="zh-CN" altLang="zh-CN" dirty="0"/>
              <a:t>研究内容（</a:t>
            </a:r>
            <a:r>
              <a:rPr lang="en-US" altLang="zh-CN" dirty="0"/>
              <a:t>1</a:t>
            </a:r>
            <a:r>
              <a:rPr lang="zh-CN" altLang="zh-CN" dirty="0"/>
              <a:t>）中所提出</a:t>
            </a:r>
            <a:r>
              <a:rPr lang="zh-CN" altLang="zh-CN" dirty="0" smtClean="0"/>
              <a:t>的</a:t>
            </a:r>
            <a:r>
              <a:rPr lang="zh-CN" altLang="en-US" dirty="0" smtClean="0"/>
              <a:t>基于</a:t>
            </a:r>
            <a:r>
              <a:rPr lang="en-US" altLang="zh-CN" dirty="0" smtClean="0"/>
              <a:t>PSO</a:t>
            </a:r>
            <a:r>
              <a:rPr lang="zh-CN" altLang="en-US" dirty="0" smtClean="0"/>
              <a:t>算法的</a:t>
            </a:r>
            <a:r>
              <a:rPr lang="zh-CN" altLang="zh-CN" dirty="0" smtClean="0"/>
              <a:t>节能策略</a:t>
            </a:r>
            <a:r>
              <a:rPr lang="zh-CN" altLang="zh-CN" dirty="0"/>
              <a:t>，需要对其有效性和节能效果进行验证，由于利用真实的云</a:t>
            </a:r>
            <a:r>
              <a:rPr lang="zh-CN" altLang="zh-CN" dirty="0" smtClean="0"/>
              <a:t>计算环境</a:t>
            </a:r>
            <a:r>
              <a:rPr lang="zh-CN" altLang="zh-CN" dirty="0"/>
              <a:t>来验证算法策略代价很高，云计算运营商也不会轻易允许利用其生产环境来进行算法策略的验证。所以，本</a:t>
            </a:r>
            <a:r>
              <a:rPr lang="zh-CN" altLang="zh-CN" dirty="0" smtClean="0"/>
              <a:t>论</a:t>
            </a:r>
            <a:r>
              <a:rPr lang="zh-CN" altLang="en-US" dirty="0" smtClean="0"/>
              <a:t>文</a:t>
            </a:r>
            <a:r>
              <a:rPr lang="zh-CN" altLang="zh-CN" dirty="0" smtClean="0"/>
              <a:t>研究</a:t>
            </a:r>
            <a:r>
              <a:rPr lang="zh-CN" altLang="zh-CN" dirty="0"/>
              <a:t>云计算的仿真环境，利用该模拟仿真软件，可以</a:t>
            </a:r>
            <a:r>
              <a:rPr lang="zh-CN" altLang="zh-CN" dirty="0" smtClean="0"/>
              <a:t>模拟云</a:t>
            </a:r>
            <a:r>
              <a:rPr lang="zh-CN" altLang="zh-CN" dirty="0"/>
              <a:t>计算数据中心，并将研究内容（</a:t>
            </a:r>
            <a:r>
              <a:rPr lang="en-US" altLang="zh-CN" dirty="0"/>
              <a:t>1</a:t>
            </a:r>
            <a:r>
              <a:rPr lang="zh-CN" altLang="zh-CN" dirty="0"/>
              <a:t>）中的算法策略在其上进行模拟仿真，从而验证算法策略的有效性和节能效果。</a:t>
            </a:r>
          </a:p>
          <a:p>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0" y="468513"/>
            <a:ext cx="9144000"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研究内容</a:t>
            </a:r>
            <a:endParaRPr lang="zh-CN" altLang="en-US"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a:pPr>
            <a:r>
              <a:rPr lang="zh-CN" altLang="en-US" dirty="0" smtClean="0">
                <a:solidFill>
                  <a:schemeClr val="tx2">
                    <a:lumMod val="75000"/>
                  </a:schemeClr>
                </a:solidFill>
              </a:rPr>
              <a:t>论文工作计划</a:t>
            </a:r>
            <a:endParaRPr lang="zh-CN" altLang="en-US" dirty="0">
              <a:solidFill>
                <a:schemeClr val="tx2">
                  <a:lumMod val="75000"/>
                </a:schemeClr>
              </a:solidFill>
            </a:endParaRPr>
          </a:p>
        </p:txBody>
      </p:sp>
    </p:spTree>
    <p:extLst>
      <p:ext uri="{BB962C8B-B14F-4D97-AF65-F5344CB8AC3E}">
        <p14:creationId xmlns:p14="http://schemas.microsoft.com/office/powerpoint/2010/main" val="296643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0" y="476098"/>
            <a:ext cx="9144000"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研究进度</a:t>
            </a:r>
            <a:endParaRPr lang="zh-CN" altLang="en-US"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a:pPr>
            <a:r>
              <a:rPr lang="zh-CN" altLang="en-US" dirty="0" smtClean="0">
                <a:solidFill>
                  <a:schemeClr val="tx2">
                    <a:lumMod val="75000"/>
                  </a:schemeClr>
                </a:solidFill>
              </a:rPr>
              <a:t>论文工作计划</a:t>
            </a:r>
            <a:endParaRPr lang="zh-CN" altLang="en-US" dirty="0">
              <a:solidFill>
                <a:schemeClr val="tx2">
                  <a:lumMod val="75000"/>
                </a:schemeClr>
              </a:solidFill>
            </a:endParaRPr>
          </a:p>
        </p:txBody>
      </p:sp>
      <p:graphicFrame>
        <p:nvGraphicFramePr>
          <p:cNvPr id="8" name="内容占位符 3"/>
          <p:cNvGraphicFramePr>
            <a:graphicFrameLocks/>
          </p:cNvGraphicFramePr>
          <p:nvPr>
            <p:extLst>
              <p:ext uri="{D42A27DB-BD31-4B8C-83A1-F6EECF244321}">
                <p14:modId xmlns:p14="http://schemas.microsoft.com/office/powerpoint/2010/main" val="596798644"/>
              </p:ext>
            </p:extLst>
          </p:nvPr>
        </p:nvGraphicFramePr>
        <p:xfrm>
          <a:off x="251520" y="971043"/>
          <a:ext cx="8640960" cy="5806440"/>
        </p:xfrm>
        <a:graphic>
          <a:graphicData uri="http://schemas.openxmlformats.org/drawingml/2006/table">
            <a:tbl>
              <a:tblPr firstRow="1" firstCol="1" bandRow="1">
                <a:tableStyleId>{5C22544A-7EE6-4342-B048-85BDC9FD1C3A}</a:tableStyleId>
              </a:tblPr>
              <a:tblGrid>
                <a:gridCol w="1341382"/>
                <a:gridCol w="2310155"/>
                <a:gridCol w="4989423"/>
              </a:tblGrid>
              <a:tr h="406901">
                <a:tc>
                  <a:txBody>
                    <a:bodyPr/>
                    <a:lstStyle/>
                    <a:p>
                      <a:pPr algn="just">
                        <a:lnSpc>
                          <a:spcPct val="150000"/>
                        </a:lnSpc>
                        <a:spcAft>
                          <a:spcPts val="0"/>
                        </a:spcAft>
                      </a:pPr>
                      <a:r>
                        <a:rPr lang="zh-CN" sz="2000" kern="100" dirty="0" smtClean="0">
                          <a:effectLst/>
                        </a:rPr>
                        <a:t>阶段</a:t>
                      </a:r>
                      <a:endParaRPr lang="zh-CN" sz="2000" kern="100" dirty="0">
                        <a:effectLst/>
                        <a:latin typeface="Times New Roman"/>
                        <a:ea typeface="宋体"/>
                      </a:endParaRPr>
                    </a:p>
                  </a:txBody>
                  <a:tcPr marL="68580" marR="68580" marT="0" marB="0"/>
                </a:tc>
                <a:tc>
                  <a:txBody>
                    <a:bodyPr/>
                    <a:lstStyle/>
                    <a:p>
                      <a:pPr algn="just">
                        <a:lnSpc>
                          <a:spcPct val="150000"/>
                        </a:lnSpc>
                        <a:spcAft>
                          <a:spcPts val="0"/>
                        </a:spcAft>
                      </a:pPr>
                      <a:r>
                        <a:rPr lang="zh-CN" sz="2000" kern="100" dirty="0">
                          <a:effectLst/>
                        </a:rPr>
                        <a:t>起始时间</a:t>
                      </a:r>
                      <a:endParaRPr lang="zh-CN" sz="2000" kern="100" dirty="0">
                        <a:effectLst/>
                        <a:latin typeface="Times New Roman"/>
                        <a:ea typeface="宋体"/>
                      </a:endParaRPr>
                    </a:p>
                  </a:txBody>
                  <a:tcPr marL="68580" marR="68580" marT="0" marB="0"/>
                </a:tc>
                <a:tc>
                  <a:txBody>
                    <a:bodyPr/>
                    <a:lstStyle/>
                    <a:p>
                      <a:pPr algn="just">
                        <a:lnSpc>
                          <a:spcPct val="150000"/>
                        </a:lnSpc>
                        <a:spcAft>
                          <a:spcPts val="0"/>
                        </a:spcAft>
                      </a:pPr>
                      <a:r>
                        <a:rPr lang="zh-CN" sz="2000" kern="100" dirty="0">
                          <a:effectLst/>
                        </a:rPr>
                        <a:t>工作内容</a:t>
                      </a:r>
                      <a:endParaRPr lang="zh-CN" sz="2000" kern="100" dirty="0">
                        <a:effectLst/>
                        <a:latin typeface="Times New Roman"/>
                        <a:ea typeface="宋体"/>
                      </a:endParaRPr>
                    </a:p>
                  </a:txBody>
                  <a:tcPr marL="68580" marR="68580" marT="0" marB="0"/>
                </a:tc>
              </a:tr>
              <a:tr h="366210">
                <a:tc rowSpan="6">
                  <a:txBody>
                    <a:bodyPr/>
                    <a:lstStyle/>
                    <a:p>
                      <a:pPr algn="just">
                        <a:lnSpc>
                          <a:spcPct val="150000"/>
                        </a:lnSpc>
                        <a:spcAft>
                          <a:spcPts val="0"/>
                        </a:spcAft>
                      </a:pPr>
                      <a:endParaRPr lang="zh-CN" sz="2000" kern="100" dirty="0">
                        <a:effectLst/>
                        <a:latin typeface="Times New Roman"/>
                        <a:ea typeface="宋体"/>
                      </a:endParaRPr>
                    </a:p>
                  </a:txBody>
                  <a:tcPr marL="68580" marR="68580" marT="0" marB="0"/>
                </a:tc>
                <a:tc>
                  <a:txBody>
                    <a:bodyPr/>
                    <a:lstStyle/>
                    <a:p>
                      <a:pPr algn="just">
                        <a:lnSpc>
                          <a:spcPct val="150000"/>
                        </a:lnSpc>
                        <a:spcAft>
                          <a:spcPts val="0"/>
                        </a:spcAft>
                      </a:pPr>
                      <a:r>
                        <a:rPr lang="en-US" sz="1800" kern="100" baseline="0" dirty="0" smtClean="0">
                          <a:effectLst/>
                        </a:rPr>
                        <a:t>2013</a:t>
                      </a:r>
                      <a:r>
                        <a:rPr lang="zh-CN" sz="1800" kern="100" baseline="0" dirty="0" smtClean="0">
                          <a:effectLst/>
                        </a:rPr>
                        <a:t>年</a:t>
                      </a:r>
                      <a:r>
                        <a:rPr lang="en-US" sz="1800" kern="100" baseline="0" dirty="0">
                          <a:effectLst/>
                        </a:rPr>
                        <a:t>12</a:t>
                      </a:r>
                      <a:r>
                        <a:rPr lang="zh-CN" sz="1800" kern="100" baseline="0" dirty="0">
                          <a:effectLst/>
                        </a:rPr>
                        <a:t>月</a:t>
                      </a:r>
                      <a:endParaRPr lang="zh-CN" sz="1800" kern="100" baseline="0" dirty="0">
                        <a:effectLst/>
                        <a:latin typeface="Times New Roman"/>
                        <a:ea typeface="宋体"/>
                      </a:endParaRPr>
                    </a:p>
                  </a:txBody>
                  <a:tcPr marL="68580" marR="68580" marT="0" marB="0"/>
                </a:tc>
                <a:tc>
                  <a:txBody>
                    <a:bodyPr/>
                    <a:lstStyle/>
                    <a:p>
                      <a:pPr algn="just">
                        <a:lnSpc>
                          <a:spcPct val="150000"/>
                        </a:lnSpc>
                        <a:spcAft>
                          <a:spcPts val="0"/>
                        </a:spcAft>
                      </a:pPr>
                      <a:r>
                        <a:rPr lang="zh-CN" altLang="en-US" sz="1800" kern="100" baseline="0" dirty="0" smtClean="0">
                          <a:effectLst/>
                          <a:latin typeface="+mn-lt"/>
                          <a:ea typeface="+mn-ea"/>
                        </a:rPr>
                        <a:t>调研云计算平台节能策略方法和影响能耗的因素</a:t>
                      </a:r>
                      <a:endParaRPr lang="zh-CN" sz="1800" kern="100" baseline="0" dirty="0">
                        <a:effectLst/>
                        <a:latin typeface="Times New Roman"/>
                        <a:ea typeface="宋体"/>
                      </a:endParaRPr>
                    </a:p>
                  </a:txBody>
                  <a:tcPr marL="68580" marR="68580" marT="0" marB="0"/>
                </a:tc>
              </a:tr>
              <a:tr h="739078">
                <a:tc vMerge="1">
                  <a:txBody>
                    <a:bodyPr/>
                    <a:lstStyle/>
                    <a:p>
                      <a:endParaRPr lang="zh-CN" altLang="en-US"/>
                    </a:p>
                  </a:txBody>
                  <a:tcPr/>
                </a:tc>
                <a:tc>
                  <a:txBody>
                    <a:bodyPr/>
                    <a:lstStyle/>
                    <a:p>
                      <a:pPr algn="just">
                        <a:lnSpc>
                          <a:spcPct val="150000"/>
                        </a:lnSpc>
                        <a:spcAft>
                          <a:spcPts val="0"/>
                        </a:spcAft>
                      </a:pPr>
                      <a:r>
                        <a:rPr lang="en-US" sz="1800" kern="100" baseline="0" dirty="0" smtClean="0">
                          <a:effectLst/>
                        </a:rPr>
                        <a:t>2014</a:t>
                      </a:r>
                      <a:r>
                        <a:rPr lang="zh-CN" sz="1800" kern="100" baseline="0" dirty="0" smtClean="0">
                          <a:effectLst/>
                        </a:rPr>
                        <a:t>年</a:t>
                      </a:r>
                      <a:r>
                        <a:rPr lang="en-US" sz="1800" kern="100" baseline="0" dirty="0">
                          <a:effectLst/>
                        </a:rPr>
                        <a:t>1</a:t>
                      </a:r>
                      <a:r>
                        <a:rPr lang="zh-CN" sz="1800" kern="100" baseline="0" dirty="0" smtClean="0">
                          <a:effectLst/>
                        </a:rPr>
                        <a:t>月</a:t>
                      </a:r>
                      <a:r>
                        <a:rPr lang="en-US" altLang="zh-CN" sz="1800" kern="100" baseline="0" dirty="0" smtClean="0">
                          <a:effectLst/>
                        </a:rPr>
                        <a:t>——2</a:t>
                      </a:r>
                      <a:r>
                        <a:rPr lang="zh-CN" altLang="en-US" sz="1800" kern="100" baseline="0" dirty="0" smtClean="0">
                          <a:effectLst/>
                        </a:rPr>
                        <a:t>月</a:t>
                      </a:r>
                      <a:endParaRPr lang="zh-CN" sz="1800" kern="100" baseline="0" dirty="0">
                        <a:effectLst/>
                        <a:latin typeface="Times New Roman"/>
                        <a:ea typeface="宋体"/>
                      </a:endParaRPr>
                    </a:p>
                  </a:txBody>
                  <a:tcPr marL="68580" marR="68580" marT="0" marB="0"/>
                </a:tc>
                <a:tc>
                  <a:txBody>
                    <a:bodyPr/>
                    <a:lstStyle/>
                    <a:p>
                      <a:pPr algn="just">
                        <a:lnSpc>
                          <a:spcPct val="150000"/>
                        </a:lnSpc>
                        <a:spcAft>
                          <a:spcPts val="0"/>
                        </a:spcAft>
                      </a:pPr>
                      <a:r>
                        <a:rPr lang="zh-CN" altLang="en-US" sz="1800" kern="100" baseline="0" dirty="0" smtClean="0">
                          <a:effectLst/>
                          <a:latin typeface="Times New Roman"/>
                          <a:ea typeface="宋体"/>
                        </a:rPr>
                        <a:t>通过实验，查阅论文，根据云计算平台能耗的影响因素，确定节能度量指标</a:t>
                      </a:r>
                      <a:endParaRPr lang="zh-CN" sz="1800" kern="100" baseline="0" dirty="0">
                        <a:effectLst/>
                        <a:latin typeface="Times New Roman"/>
                        <a:ea typeface="宋体"/>
                      </a:endParaRPr>
                    </a:p>
                  </a:txBody>
                  <a:tcPr marL="68580" marR="68580" marT="0" marB="0"/>
                </a:tc>
              </a:tr>
              <a:tr h="739078">
                <a:tc vMerge="1">
                  <a:txBody>
                    <a:bodyPr/>
                    <a:lstStyle/>
                    <a:p>
                      <a:endParaRPr lang="zh-CN" altLang="en-US"/>
                    </a:p>
                  </a:txBody>
                  <a:tcPr/>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1800" kern="100" baseline="0" dirty="0" smtClean="0">
                          <a:effectLst/>
                        </a:rPr>
                        <a:t>2014</a:t>
                      </a:r>
                      <a:r>
                        <a:rPr lang="zh-CN" altLang="zh-CN" sz="1800" kern="100" baseline="0" dirty="0" smtClean="0">
                          <a:effectLst/>
                        </a:rPr>
                        <a:t>年</a:t>
                      </a:r>
                      <a:r>
                        <a:rPr lang="en-US" altLang="zh-CN" sz="1800" kern="100" baseline="0" dirty="0" smtClean="0">
                          <a:effectLst/>
                        </a:rPr>
                        <a:t>3——4</a:t>
                      </a:r>
                      <a:r>
                        <a:rPr lang="zh-CN" altLang="zh-CN" sz="1800" kern="100" baseline="0" dirty="0" smtClean="0">
                          <a:effectLst/>
                        </a:rPr>
                        <a:t>月</a:t>
                      </a:r>
                      <a:endParaRPr lang="zh-CN" altLang="zh-CN" sz="1800" kern="100" baseline="0" dirty="0" smtClean="0">
                        <a:effectLst/>
                        <a:latin typeface="Times New Roman"/>
                        <a:ea typeface="+mn-ea"/>
                      </a:endParaRPr>
                    </a:p>
                  </a:txBody>
                  <a:tcPr marL="68580" marR="68580" marT="0" marB="0"/>
                </a:tc>
                <a:tc>
                  <a:txBody>
                    <a:bodyPr/>
                    <a:lstStyle/>
                    <a:p>
                      <a:pPr algn="just">
                        <a:lnSpc>
                          <a:spcPct val="150000"/>
                        </a:lnSpc>
                        <a:spcAft>
                          <a:spcPts val="0"/>
                        </a:spcAft>
                      </a:pPr>
                      <a:r>
                        <a:rPr lang="zh-CN" altLang="en-US" sz="1800" kern="100" baseline="0" dirty="0" smtClean="0">
                          <a:effectLst/>
                          <a:latin typeface="+mn-lt"/>
                          <a:ea typeface="+mn-ea"/>
                        </a:rPr>
                        <a:t>提出资源优化的节能策略，通过实验，反复迭代，提高算法策略的准确性</a:t>
                      </a:r>
                      <a:endParaRPr lang="zh-CN" altLang="zh-CN" sz="1800" kern="100" baseline="0" dirty="0">
                        <a:effectLst/>
                        <a:latin typeface="Times New Roman"/>
                        <a:ea typeface="+mn-ea"/>
                      </a:endParaRPr>
                    </a:p>
                  </a:txBody>
                  <a:tcPr marL="68580" marR="68580" marT="0" marB="0"/>
                </a:tc>
              </a:tr>
              <a:tr h="366210">
                <a:tc vMerge="1">
                  <a:txBody>
                    <a:bodyPr/>
                    <a:lstStyle/>
                    <a:p>
                      <a:endParaRPr lang="zh-CN" altLang="en-US"/>
                    </a:p>
                  </a:txBody>
                  <a:tcPr/>
                </a:tc>
                <a:tc>
                  <a:txBody>
                    <a:bodyPr/>
                    <a:lstStyle/>
                    <a:p>
                      <a:pPr algn="just">
                        <a:lnSpc>
                          <a:spcPct val="150000"/>
                        </a:lnSpc>
                        <a:spcAft>
                          <a:spcPts val="0"/>
                        </a:spcAft>
                      </a:pPr>
                      <a:r>
                        <a:rPr lang="en-US" sz="1800" kern="100" baseline="0" dirty="0" smtClean="0">
                          <a:effectLst/>
                        </a:rPr>
                        <a:t>2014</a:t>
                      </a:r>
                      <a:r>
                        <a:rPr lang="zh-CN" sz="1800" kern="100" baseline="0" dirty="0" smtClean="0">
                          <a:effectLst/>
                        </a:rPr>
                        <a:t>年</a:t>
                      </a:r>
                      <a:r>
                        <a:rPr lang="en-US" altLang="zh-CN" sz="1800" kern="100" baseline="0" dirty="0" smtClean="0">
                          <a:effectLst/>
                        </a:rPr>
                        <a:t>5</a:t>
                      </a:r>
                      <a:r>
                        <a:rPr lang="zh-CN" sz="1800" kern="100" baseline="0" dirty="0" smtClean="0">
                          <a:effectLst/>
                        </a:rPr>
                        <a:t>月</a:t>
                      </a:r>
                    </a:p>
                  </a:txBody>
                  <a:tcPr marL="68580" marR="68580" marT="0" marB="0"/>
                </a:tc>
                <a:tc>
                  <a:txBody>
                    <a:bodyPr/>
                    <a:lstStyle/>
                    <a:p>
                      <a:pPr algn="just">
                        <a:lnSpc>
                          <a:spcPct val="150000"/>
                        </a:lnSpc>
                        <a:spcAft>
                          <a:spcPts val="0"/>
                        </a:spcAft>
                      </a:pPr>
                      <a:r>
                        <a:rPr lang="zh-CN" altLang="en-US" sz="1800" kern="100" baseline="0" dirty="0" smtClean="0">
                          <a:effectLst/>
                          <a:latin typeface="Times New Roman"/>
                          <a:ea typeface="宋体"/>
                        </a:rPr>
                        <a:t>撰写小论文</a:t>
                      </a:r>
                      <a:endParaRPr lang="en-US" altLang="zh-CN" sz="1800" kern="100" baseline="0" dirty="0" smtClean="0">
                        <a:effectLst/>
                        <a:latin typeface="Times New Roman"/>
                        <a:ea typeface="宋体"/>
                      </a:endParaRPr>
                    </a:p>
                  </a:txBody>
                  <a:tcPr marL="68580" marR="68580" marT="0" marB="0"/>
                </a:tc>
              </a:tr>
              <a:tr h="366210">
                <a:tc vMerge="1">
                  <a:txBody>
                    <a:bodyPr/>
                    <a:lstStyle/>
                    <a:p>
                      <a:endParaRPr lang="zh-CN" altLang="en-US"/>
                    </a:p>
                  </a:txBody>
                  <a:tcPr/>
                </a:tc>
                <a:tc>
                  <a:txBody>
                    <a:bodyPr/>
                    <a:lstStyle/>
                    <a:p>
                      <a:pPr algn="just">
                        <a:lnSpc>
                          <a:spcPct val="150000"/>
                        </a:lnSpc>
                        <a:spcAft>
                          <a:spcPts val="0"/>
                        </a:spcAft>
                      </a:pPr>
                      <a:r>
                        <a:rPr lang="en-US" sz="1800" kern="100" baseline="0" dirty="0" smtClean="0">
                          <a:effectLst/>
                        </a:rPr>
                        <a:t>2014</a:t>
                      </a:r>
                      <a:r>
                        <a:rPr lang="zh-CN" sz="1800" kern="100" baseline="0" dirty="0" smtClean="0">
                          <a:effectLst/>
                        </a:rPr>
                        <a:t>年</a:t>
                      </a:r>
                      <a:r>
                        <a:rPr lang="en-US" sz="1800" kern="100" baseline="0" dirty="0">
                          <a:effectLst/>
                        </a:rPr>
                        <a:t>6</a:t>
                      </a:r>
                      <a:r>
                        <a:rPr lang="zh-CN" sz="1800" kern="100" baseline="0" dirty="0">
                          <a:effectLst/>
                        </a:rPr>
                        <a:t>月——</a:t>
                      </a:r>
                      <a:r>
                        <a:rPr lang="en-US" sz="1800" kern="100" baseline="0" dirty="0">
                          <a:effectLst/>
                        </a:rPr>
                        <a:t>7</a:t>
                      </a:r>
                      <a:r>
                        <a:rPr lang="zh-CN" sz="1800" kern="100" baseline="0" dirty="0">
                          <a:effectLst/>
                        </a:rPr>
                        <a:t>月</a:t>
                      </a:r>
                      <a:endParaRPr lang="zh-CN" sz="1800" kern="100" baseline="0" dirty="0">
                        <a:effectLst/>
                        <a:latin typeface="Times New Roman"/>
                        <a:ea typeface="宋体"/>
                      </a:endParaRPr>
                    </a:p>
                  </a:txBody>
                  <a:tcPr marL="68580" marR="68580" marT="0" marB="0"/>
                </a:tc>
                <a:tc>
                  <a:txBody>
                    <a:bodyPr/>
                    <a:lstStyle/>
                    <a:p>
                      <a:pPr algn="just">
                        <a:lnSpc>
                          <a:spcPct val="150000"/>
                        </a:lnSpc>
                        <a:spcAft>
                          <a:spcPts val="0"/>
                        </a:spcAft>
                      </a:pPr>
                      <a:r>
                        <a:rPr lang="zh-CN" altLang="en-US" sz="1800" kern="100" baseline="0" dirty="0" smtClean="0">
                          <a:effectLst/>
                          <a:latin typeface="Times New Roman"/>
                          <a:ea typeface="宋体"/>
                        </a:rPr>
                        <a:t>模拟仿真软件工具的设计与实现</a:t>
                      </a:r>
                      <a:endParaRPr lang="zh-CN" sz="1800" kern="100" baseline="0" dirty="0">
                        <a:effectLst/>
                        <a:latin typeface="Times New Roman"/>
                        <a:ea typeface="宋体"/>
                      </a:endParaRPr>
                    </a:p>
                  </a:txBody>
                  <a:tcPr marL="68580" marR="68580" marT="0" marB="0"/>
                </a:tc>
              </a:tr>
              <a:tr h="739078">
                <a:tc vMerge="1">
                  <a:txBody>
                    <a:bodyPr/>
                    <a:lstStyle/>
                    <a:p>
                      <a:endParaRPr lang="zh-CN" altLang="en-US"/>
                    </a:p>
                  </a:txBody>
                  <a:tcPr/>
                </a:tc>
                <a:tc>
                  <a:txBody>
                    <a:bodyPr/>
                    <a:lstStyle/>
                    <a:p>
                      <a:pPr algn="just">
                        <a:lnSpc>
                          <a:spcPct val="150000"/>
                        </a:lnSpc>
                        <a:spcAft>
                          <a:spcPts val="0"/>
                        </a:spcAft>
                      </a:pPr>
                      <a:r>
                        <a:rPr lang="en-US" sz="1800" kern="100" baseline="0" dirty="0" smtClean="0">
                          <a:effectLst/>
                        </a:rPr>
                        <a:t>2014</a:t>
                      </a:r>
                      <a:r>
                        <a:rPr lang="zh-CN" sz="1800" kern="100" baseline="0" dirty="0" smtClean="0">
                          <a:effectLst/>
                        </a:rPr>
                        <a:t>年</a:t>
                      </a:r>
                      <a:r>
                        <a:rPr lang="en-US" sz="1800" kern="100" baseline="0" dirty="0">
                          <a:effectLst/>
                        </a:rPr>
                        <a:t>8</a:t>
                      </a:r>
                      <a:r>
                        <a:rPr lang="zh-CN" sz="1800" kern="100" baseline="0" dirty="0">
                          <a:effectLst/>
                        </a:rPr>
                        <a:t>月</a:t>
                      </a:r>
                      <a:endParaRPr lang="zh-CN" sz="1800" kern="100" baseline="0" dirty="0">
                        <a:effectLst/>
                        <a:latin typeface="Times New Roman"/>
                        <a:ea typeface="宋体"/>
                      </a:endParaRPr>
                    </a:p>
                  </a:txBody>
                  <a:tcPr marL="68580" marR="68580" marT="0" marB="0"/>
                </a:tc>
                <a:tc>
                  <a:txBody>
                    <a:bodyPr/>
                    <a:lstStyle/>
                    <a:p>
                      <a:pPr algn="just">
                        <a:lnSpc>
                          <a:spcPct val="150000"/>
                        </a:lnSpc>
                        <a:spcAft>
                          <a:spcPts val="0"/>
                        </a:spcAft>
                      </a:pPr>
                      <a:r>
                        <a:rPr lang="zh-CN" sz="1800" kern="100" baseline="0" dirty="0">
                          <a:effectLst/>
                        </a:rPr>
                        <a:t>设计实验，</a:t>
                      </a:r>
                      <a:r>
                        <a:rPr lang="zh-CN" sz="1800" kern="100" baseline="0" dirty="0" smtClean="0">
                          <a:effectLst/>
                        </a:rPr>
                        <a:t>对</a:t>
                      </a:r>
                      <a:r>
                        <a:rPr lang="zh-CN" altLang="en-US" sz="1800" kern="100" baseline="0" dirty="0" smtClean="0">
                          <a:effectLst/>
                        </a:rPr>
                        <a:t>节能策略进行验证，并修正和改善节能策略</a:t>
                      </a:r>
                      <a:endParaRPr lang="zh-CN" sz="1800" kern="100" baseline="0" dirty="0">
                        <a:effectLst/>
                        <a:latin typeface="Times New Roman"/>
                        <a:ea typeface="宋体"/>
                      </a:endParaRPr>
                    </a:p>
                  </a:txBody>
                  <a:tcPr marL="68580" marR="68580" marT="0" marB="0"/>
                </a:tc>
              </a:tr>
              <a:tr h="739078">
                <a:tc>
                  <a:txBody>
                    <a:bodyPr/>
                    <a:lstStyle/>
                    <a:p>
                      <a:pPr algn="just">
                        <a:lnSpc>
                          <a:spcPct val="150000"/>
                        </a:lnSpc>
                        <a:spcAft>
                          <a:spcPts val="0"/>
                        </a:spcAft>
                      </a:pPr>
                      <a:r>
                        <a:rPr lang="zh-CN" sz="2000" kern="100" smtClean="0">
                          <a:effectLst/>
                        </a:rPr>
                        <a:t>阶段</a:t>
                      </a:r>
                      <a:r>
                        <a:rPr lang="en-US" sz="2000" kern="100" smtClean="0">
                          <a:effectLst/>
                        </a:rPr>
                        <a:t>2</a:t>
                      </a:r>
                      <a:endParaRPr lang="zh-CN" sz="2000" kern="100">
                        <a:effectLst/>
                        <a:latin typeface="Times New Roman"/>
                        <a:ea typeface="宋体"/>
                      </a:endParaRPr>
                    </a:p>
                  </a:txBody>
                  <a:tcPr marL="68580" marR="68580" marT="0" marB="0"/>
                </a:tc>
                <a:tc>
                  <a:txBody>
                    <a:bodyPr/>
                    <a:lstStyle/>
                    <a:p>
                      <a:pPr algn="just">
                        <a:lnSpc>
                          <a:spcPct val="150000"/>
                        </a:lnSpc>
                        <a:spcAft>
                          <a:spcPts val="0"/>
                        </a:spcAft>
                      </a:pPr>
                      <a:r>
                        <a:rPr lang="en-US" sz="1800" kern="100" baseline="0" dirty="0" smtClean="0">
                          <a:solidFill>
                            <a:srgbClr val="FF0000"/>
                          </a:solidFill>
                          <a:effectLst/>
                        </a:rPr>
                        <a:t>2014</a:t>
                      </a:r>
                      <a:r>
                        <a:rPr lang="zh-CN" sz="1800" kern="100" baseline="0" dirty="0" smtClean="0">
                          <a:solidFill>
                            <a:srgbClr val="FF0000"/>
                          </a:solidFill>
                          <a:effectLst/>
                        </a:rPr>
                        <a:t>年</a:t>
                      </a:r>
                      <a:r>
                        <a:rPr lang="en-US" sz="1800" kern="100" baseline="0" dirty="0">
                          <a:solidFill>
                            <a:srgbClr val="FF0000"/>
                          </a:solidFill>
                          <a:effectLst/>
                        </a:rPr>
                        <a:t>9</a:t>
                      </a:r>
                      <a:r>
                        <a:rPr lang="zh-CN" sz="1800" kern="100" baseline="0" dirty="0">
                          <a:solidFill>
                            <a:srgbClr val="FF0000"/>
                          </a:solidFill>
                          <a:effectLst/>
                        </a:rPr>
                        <a:t>月——</a:t>
                      </a:r>
                      <a:r>
                        <a:rPr lang="en-US" sz="1800" kern="100" baseline="0" dirty="0">
                          <a:solidFill>
                            <a:srgbClr val="FF0000"/>
                          </a:solidFill>
                          <a:effectLst/>
                        </a:rPr>
                        <a:t>10</a:t>
                      </a:r>
                      <a:r>
                        <a:rPr lang="zh-CN" sz="1800" kern="100" baseline="0" dirty="0">
                          <a:solidFill>
                            <a:srgbClr val="FF0000"/>
                          </a:solidFill>
                          <a:effectLst/>
                        </a:rPr>
                        <a:t>月</a:t>
                      </a:r>
                      <a:endParaRPr lang="zh-CN" sz="1800" kern="100" baseline="0" dirty="0">
                        <a:solidFill>
                          <a:srgbClr val="FF0000"/>
                        </a:solidFill>
                        <a:effectLst/>
                        <a:latin typeface="Times New Roman"/>
                        <a:ea typeface="宋体"/>
                      </a:endParaRPr>
                    </a:p>
                  </a:txBody>
                  <a:tcPr marL="68580" marR="68580" marT="0" marB="0"/>
                </a:tc>
                <a:tc>
                  <a:txBody>
                    <a:bodyPr/>
                    <a:lstStyle/>
                    <a:p>
                      <a:pPr algn="just">
                        <a:lnSpc>
                          <a:spcPct val="150000"/>
                        </a:lnSpc>
                        <a:spcAft>
                          <a:spcPts val="0"/>
                        </a:spcAft>
                      </a:pPr>
                      <a:r>
                        <a:rPr lang="zh-CN" sz="1800" kern="100" baseline="0" dirty="0" smtClean="0">
                          <a:solidFill>
                            <a:srgbClr val="FF0000"/>
                          </a:solidFill>
                          <a:effectLst/>
                        </a:rPr>
                        <a:t>在</a:t>
                      </a:r>
                      <a:r>
                        <a:rPr lang="zh-CN" altLang="en-US" sz="1800" kern="100" baseline="0" dirty="0" smtClean="0">
                          <a:solidFill>
                            <a:srgbClr val="FF0000"/>
                          </a:solidFill>
                          <a:effectLst/>
                        </a:rPr>
                        <a:t>模拟仿真云平台</a:t>
                      </a:r>
                      <a:r>
                        <a:rPr lang="zh-CN" sz="1800" kern="100" baseline="0" dirty="0" smtClean="0">
                          <a:solidFill>
                            <a:srgbClr val="FF0000"/>
                          </a:solidFill>
                          <a:effectLst/>
                        </a:rPr>
                        <a:t>环境</a:t>
                      </a:r>
                      <a:r>
                        <a:rPr lang="zh-CN" sz="1800" kern="100" baseline="0" dirty="0">
                          <a:solidFill>
                            <a:srgbClr val="FF0000"/>
                          </a:solidFill>
                          <a:effectLst/>
                        </a:rPr>
                        <a:t>下</a:t>
                      </a:r>
                      <a:r>
                        <a:rPr lang="zh-CN" sz="1800" kern="100" baseline="0" dirty="0" smtClean="0">
                          <a:solidFill>
                            <a:srgbClr val="FF0000"/>
                          </a:solidFill>
                          <a:effectLst/>
                        </a:rPr>
                        <a:t>，</a:t>
                      </a:r>
                      <a:r>
                        <a:rPr lang="zh-CN" altLang="en-US" sz="1800" kern="100" baseline="0" dirty="0" smtClean="0">
                          <a:solidFill>
                            <a:srgbClr val="FF0000"/>
                          </a:solidFill>
                          <a:effectLst/>
                        </a:rPr>
                        <a:t>验证节能策略的可用性、准确性和有效性。</a:t>
                      </a:r>
                      <a:endParaRPr lang="zh-CN" sz="1800" kern="100" baseline="0" dirty="0">
                        <a:solidFill>
                          <a:srgbClr val="FF0000"/>
                        </a:solidFill>
                        <a:effectLst/>
                        <a:latin typeface="Times New Roman"/>
                        <a:ea typeface="宋体"/>
                      </a:endParaRPr>
                    </a:p>
                  </a:txBody>
                  <a:tcPr marL="68580" marR="68580" marT="0" marB="0"/>
                </a:tc>
              </a:tr>
              <a:tr h="366210">
                <a:tc rowSpan="2">
                  <a:txBody>
                    <a:bodyPr/>
                    <a:lstStyle/>
                    <a:p>
                      <a:pPr algn="just">
                        <a:lnSpc>
                          <a:spcPct val="150000"/>
                        </a:lnSpc>
                        <a:spcAft>
                          <a:spcPts val="0"/>
                        </a:spcAft>
                      </a:pPr>
                      <a:r>
                        <a:rPr lang="zh-CN" sz="2000" kern="100" dirty="0" smtClean="0">
                          <a:effectLst/>
                        </a:rPr>
                        <a:t>阶段</a:t>
                      </a:r>
                      <a:r>
                        <a:rPr lang="en-US" sz="2000" kern="100" dirty="0" smtClean="0">
                          <a:effectLst/>
                        </a:rPr>
                        <a:t>3</a:t>
                      </a:r>
                      <a:endParaRPr lang="zh-CN" sz="2000" kern="100" dirty="0">
                        <a:effectLst/>
                        <a:latin typeface="Times New Roman"/>
                        <a:ea typeface="宋体"/>
                      </a:endParaRPr>
                    </a:p>
                  </a:txBody>
                  <a:tcPr marL="68580" marR="68580" marT="0" marB="0"/>
                </a:tc>
                <a:tc>
                  <a:txBody>
                    <a:bodyPr/>
                    <a:lstStyle/>
                    <a:p>
                      <a:pPr algn="just">
                        <a:lnSpc>
                          <a:spcPct val="150000"/>
                        </a:lnSpc>
                        <a:spcAft>
                          <a:spcPts val="0"/>
                        </a:spcAft>
                      </a:pPr>
                      <a:r>
                        <a:rPr lang="en-US" sz="1800" kern="100" baseline="0" dirty="0" smtClean="0">
                          <a:solidFill>
                            <a:srgbClr val="FF0000"/>
                          </a:solidFill>
                          <a:effectLst/>
                        </a:rPr>
                        <a:t>2014</a:t>
                      </a:r>
                      <a:r>
                        <a:rPr lang="zh-CN" sz="1800" kern="100" baseline="0" dirty="0" smtClean="0">
                          <a:solidFill>
                            <a:srgbClr val="FF0000"/>
                          </a:solidFill>
                          <a:effectLst/>
                        </a:rPr>
                        <a:t>年</a:t>
                      </a:r>
                      <a:r>
                        <a:rPr lang="en-US" sz="1800" kern="100" baseline="0" dirty="0">
                          <a:solidFill>
                            <a:srgbClr val="FF0000"/>
                          </a:solidFill>
                          <a:effectLst/>
                        </a:rPr>
                        <a:t>11</a:t>
                      </a:r>
                      <a:r>
                        <a:rPr lang="zh-CN" sz="1800" kern="100" baseline="0" dirty="0">
                          <a:solidFill>
                            <a:srgbClr val="FF0000"/>
                          </a:solidFill>
                          <a:effectLst/>
                        </a:rPr>
                        <a:t>月</a:t>
                      </a:r>
                      <a:endParaRPr lang="zh-CN" sz="1800" kern="100" baseline="0" dirty="0">
                        <a:solidFill>
                          <a:srgbClr val="FF0000"/>
                        </a:solidFill>
                        <a:effectLst/>
                        <a:latin typeface="Times New Roman"/>
                        <a:ea typeface="宋体"/>
                      </a:endParaRPr>
                    </a:p>
                  </a:txBody>
                  <a:tcPr marL="68580" marR="68580" marT="0" marB="0"/>
                </a:tc>
                <a:tc>
                  <a:txBody>
                    <a:bodyPr/>
                    <a:lstStyle/>
                    <a:p>
                      <a:pPr algn="just">
                        <a:lnSpc>
                          <a:spcPct val="150000"/>
                        </a:lnSpc>
                        <a:spcAft>
                          <a:spcPts val="0"/>
                        </a:spcAft>
                      </a:pPr>
                      <a:r>
                        <a:rPr lang="zh-CN" sz="1800" kern="100" baseline="0" dirty="0">
                          <a:solidFill>
                            <a:srgbClr val="FF0000"/>
                          </a:solidFill>
                          <a:effectLst/>
                        </a:rPr>
                        <a:t>撰写大论文</a:t>
                      </a:r>
                      <a:endParaRPr lang="zh-CN" sz="1800" kern="100" baseline="0" dirty="0">
                        <a:solidFill>
                          <a:srgbClr val="FF0000"/>
                        </a:solidFill>
                        <a:effectLst/>
                        <a:latin typeface="Times New Roman"/>
                        <a:ea typeface="宋体"/>
                      </a:endParaRPr>
                    </a:p>
                  </a:txBody>
                  <a:tcPr marL="68580" marR="68580" marT="0" marB="0"/>
                </a:tc>
              </a:tr>
              <a:tr h="366210">
                <a:tc vMerge="1">
                  <a:txBody>
                    <a:bodyPr/>
                    <a:lstStyle/>
                    <a:p>
                      <a:endParaRPr lang="zh-CN" altLang="en-US"/>
                    </a:p>
                  </a:txBody>
                  <a:tcPr/>
                </a:tc>
                <a:tc>
                  <a:txBody>
                    <a:bodyPr/>
                    <a:lstStyle/>
                    <a:p>
                      <a:pPr algn="just">
                        <a:lnSpc>
                          <a:spcPct val="150000"/>
                        </a:lnSpc>
                        <a:spcAft>
                          <a:spcPts val="0"/>
                        </a:spcAft>
                      </a:pPr>
                      <a:r>
                        <a:rPr lang="en-US" sz="1800" kern="100" baseline="0" dirty="0" smtClean="0">
                          <a:solidFill>
                            <a:srgbClr val="FF0000"/>
                          </a:solidFill>
                          <a:effectLst/>
                        </a:rPr>
                        <a:t>2014</a:t>
                      </a:r>
                      <a:r>
                        <a:rPr lang="zh-CN" sz="1800" kern="100" baseline="0" dirty="0" smtClean="0">
                          <a:solidFill>
                            <a:srgbClr val="FF0000"/>
                          </a:solidFill>
                          <a:effectLst/>
                        </a:rPr>
                        <a:t>年</a:t>
                      </a:r>
                      <a:r>
                        <a:rPr lang="en-US" sz="1800" kern="100" baseline="0" dirty="0">
                          <a:solidFill>
                            <a:srgbClr val="FF0000"/>
                          </a:solidFill>
                          <a:effectLst/>
                        </a:rPr>
                        <a:t>12</a:t>
                      </a:r>
                      <a:r>
                        <a:rPr lang="zh-CN" sz="1800" kern="100" baseline="0" dirty="0">
                          <a:solidFill>
                            <a:srgbClr val="FF0000"/>
                          </a:solidFill>
                          <a:effectLst/>
                        </a:rPr>
                        <a:t>月</a:t>
                      </a:r>
                      <a:endParaRPr lang="zh-CN" sz="1800" kern="100" baseline="0" dirty="0">
                        <a:solidFill>
                          <a:srgbClr val="FF0000"/>
                        </a:solidFill>
                        <a:effectLst/>
                        <a:latin typeface="Times New Roman"/>
                        <a:ea typeface="宋体"/>
                      </a:endParaRPr>
                    </a:p>
                  </a:txBody>
                  <a:tcPr marL="68580" marR="68580" marT="0" marB="0"/>
                </a:tc>
                <a:tc>
                  <a:txBody>
                    <a:bodyPr/>
                    <a:lstStyle/>
                    <a:p>
                      <a:pPr algn="just">
                        <a:lnSpc>
                          <a:spcPct val="150000"/>
                        </a:lnSpc>
                        <a:spcAft>
                          <a:spcPts val="0"/>
                        </a:spcAft>
                      </a:pPr>
                      <a:r>
                        <a:rPr lang="zh-CN" sz="1800" kern="100" baseline="0" dirty="0">
                          <a:solidFill>
                            <a:srgbClr val="FF0000"/>
                          </a:solidFill>
                          <a:effectLst/>
                        </a:rPr>
                        <a:t>修改大论文，准备毕业答辩</a:t>
                      </a:r>
                      <a:endParaRPr lang="zh-CN" sz="1800" kern="100" baseline="0" dirty="0">
                        <a:solidFill>
                          <a:srgbClr val="FF0000"/>
                        </a:solidFill>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3305375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4986" y="1632575"/>
            <a:ext cx="6527374" cy="4028673"/>
          </a:xfrm>
        </p:spPr>
        <p:txBody>
          <a:bodyPr>
            <a:normAutofit/>
          </a:bodyPr>
          <a:lstStyle/>
          <a:p>
            <a:pPr>
              <a:lnSpc>
                <a:spcPct val="150000"/>
              </a:lnSpc>
              <a:buFont typeface="Wingdings" pitchFamily="2" charset="2"/>
              <a:buChar char="n"/>
            </a:pPr>
            <a:r>
              <a:rPr lang="zh-CN" altLang="en-US" dirty="0" smtClean="0">
                <a:latin typeface="黑体" pitchFamily="49" charset="-122"/>
                <a:ea typeface="黑体" pitchFamily="49" charset="-122"/>
              </a:rPr>
              <a:t> 节能策略的整体架构</a:t>
            </a:r>
            <a:endParaRPr lang="en-US" altLang="zh-CN" dirty="0" smtClean="0">
              <a:latin typeface="黑体" pitchFamily="49" charset="-122"/>
              <a:ea typeface="黑体" pitchFamily="49" charset="-122"/>
            </a:endParaRPr>
          </a:p>
          <a:p>
            <a:pPr>
              <a:lnSpc>
                <a:spcPct val="150000"/>
              </a:lnSpc>
              <a:buFont typeface="Wingdings" pitchFamily="2" charset="2"/>
              <a:buChar char="n"/>
            </a:pPr>
            <a:r>
              <a:rPr lang="zh-CN" altLang="en-US" dirty="0" smtClean="0">
                <a:latin typeface="黑体" pitchFamily="49" charset="-122"/>
                <a:ea typeface="黑体" pitchFamily="49" charset="-122"/>
              </a:rPr>
              <a:t> 一种基于</a:t>
            </a:r>
            <a:r>
              <a:rPr lang="en-US" altLang="zh-CN" dirty="0" smtClean="0">
                <a:latin typeface="黑体" pitchFamily="49" charset="-122"/>
                <a:ea typeface="黑体" pitchFamily="49" charset="-122"/>
              </a:rPr>
              <a:t>PSO</a:t>
            </a:r>
            <a:r>
              <a:rPr lang="zh-CN" altLang="en-US" dirty="0">
                <a:latin typeface="黑体" pitchFamily="49" charset="-122"/>
                <a:ea typeface="黑体" pitchFamily="49" charset="-122"/>
              </a:rPr>
              <a:t>算法</a:t>
            </a:r>
            <a:r>
              <a:rPr lang="zh-CN" altLang="en-US" dirty="0" smtClean="0">
                <a:latin typeface="黑体" pitchFamily="49" charset="-122"/>
                <a:ea typeface="黑体" pitchFamily="49" charset="-122"/>
              </a:rPr>
              <a:t>的任务调度策略</a:t>
            </a:r>
            <a:endParaRPr lang="en-US" altLang="zh-CN" dirty="0" smtClean="0">
              <a:latin typeface="黑体" pitchFamily="49" charset="-122"/>
              <a:ea typeface="黑体" pitchFamily="49" charset="-122"/>
            </a:endParaRPr>
          </a:p>
          <a:p>
            <a:pPr>
              <a:lnSpc>
                <a:spcPct val="150000"/>
              </a:lnSpc>
              <a:buFont typeface="Wingdings" pitchFamily="2" charset="2"/>
              <a:buChar char="n"/>
            </a:pPr>
            <a:r>
              <a:rPr lang="zh-CN" altLang="en-US" dirty="0" smtClean="0">
                <a:latin typeface="黑体" pitchFamily="49" charset="-122"/>
                <a:ea typeface="黑体" pitchFamily="49" charset="-122"/>
              </a:rPr>
              <a:t> 算法策略的评估指标</a:t>
            </a:r>
            <a:endParaRPr lang="en-US" altLang="zh-CN" dirty="0" smtClean="0">
              <a:latin typeface="黑体" pitchFamily="49" charset="-122"/>
              <a:ea typeface="黑体" pitchFamily="49" charset="-122"/>
            </a:endParaRPr>
          </a:p>
          <a:p>
            <a:pPr>
              <a:lnSpc>
                <a:spcPct val="150000"/>
              </a:lnSpc>
              <a:buFont typeface="Wingdings" pitchFamily="2" charset="2"/>
              <a:buChar char="n"/>
            </a:pPr>
            <a:r>
              <a:rPr lang="zh-CN" altLang="en-US" dirty="0" smtClean="0">
                <a:latin typeface="黑体" pitchFamily="49" charset="-122"/>
                <a:ea typeface="黑体" pitchFamily="49" charset="-122"/>
              </a:rPr>
              <a:t> 物理主机的能耗模型</a:t>
            </a:r>
            <a:endParaRPr lang="en-US" altLang="zh-CN" dirty="0" smtClean="0">
              <a:latin typeface="黑体" pitchFamily="49" charset="-122"/>
              <a:ea typeface="黑体" pitchFamily="49" charset="-122"/>
            </a:endParaRPr>
          </a:p>
          <a:p>
            <a:pPr>
              <a:lnSpc>
                <a:spcPct val="150000"/>
              </a:lnSpc>
              <a:buFont typeface="Wingdings" pitchFamily="2" charset="2"/>
              <a:buChar char="n"/>
            </a:pPr>
            <a:r>
              <a:rPr lang="zh-CN" altLang="en-US" dirty="0" smtClean="0">
                <a:latin typeface="黑体" pitchFamily="49" charset="-122"/>
                <a:ea typeface="黑体" pitchFamily="49" charset="-122"/>
              </a:rPr>
              <a:t> 模拟仿真软件的设计与实现</a:t>
            </a:r>
            <a:endParaRPr lang="zh-CN" altLang="en-US" dirty="0">
              <a:latin typeface="黑体" pitchFamily="49" charset="-122"/>
              <a:ea typeface="黑体" pitchFamily="49"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spTree>
    <p:extLst>
      <p:ext uri="{BB962C8B-B14F-4D97-AF65-F5344CB8AC3E}">
        <p14:creationId xmlns:p14="http://schemas.microsoft.com/office/powerpoint/2010/main" val="2966439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sp>
        <p:nvSpPr>
          <p:cNvPr id="7" name="标题 1"/>
          <p:cNvSpPr txBox="1">
            <a:spLocks/>
          </p:cNvSpPr>
          <p:nvPr/>
        </p:nvSpPr>
        <p:spPr>
          <a:xfrm>
            <a:off x="0" y="507042"/>
            <a:ext cx="9144000"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zh-CN" altLang="en-US" dirty="0" smtClean="0">
                <a:solidFill>
                  <a:srgbClr val="00B0F0"/>
                </a:solidFill>
              </a:rPr>
              <a:t>节能策略的整体架构</a:t>
            </a:r>
            <a:endParaRPr lang="zh-CN" altLang="en-US" dirty="0">
              <a:solidFill>
                <a:srgbClr val="00B0F0"/>
              </a:solidFill>
            </a:endParaRPr>
          </a:p>
        </p:txBody>
      </p:sp>
      <p:pic>
        <p:nvPicPr>
          <p:cNvPr id="3" name="内容占位符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31640" y="1045051"/>
            <a:ext cx="6264696" cy="5127848"/>
          </a:xfrm>
        </p:spPr>
      </p:pic>
    </p:spTree>
    <p:extLst>
      <p:ext uri="{BB962C8B-B14F-4D97-AF65-F5344CB8AC3E}">
        <p14:creationId xmlns:p14="http://schemas.microsoft.com/office/powerpoint/2010/main" val="12490651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2752</TotalTime>
  <Words>3183</Words>
  <Application>Microsoft Office PowerPoint</Application>
  <PresentationFormat>全屏显示(4:3)</PresentationFormat>
  <Paragraphs>296</Paragraphs>
  <Slides>26</Slides>
  <Notes>24</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流畅</vt:lpstr>
      <vt:lpstr>IAAS云平台中面向节能的资源调度策略研究</vt:lpstr>
      <vt:lpstr>报告内容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WangLong</dc:creator>
  <cp:lastModifiedBy>Liang</cp:lastModifiedBy>
  <cp:revision>337</cp:revision>
  <dcterms:created xsi:type="dcterms:W3CDTF">2012-11-20T10:53:38Z</dcterms:created>
  <dcterms:modified xsi:type="dcterms:W3CDTF">2014-08-27T05:37:14Z</dcterms:modified>
</cp:coreProperties>
</file>