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9" r:id="rId6"/>
    <p:sldId id="271" r:id="rId7"/>
    <p:sldId id="261" r:id="rId8"/>
    <p:sldId id="265" r:id="rId9"/>
    <p:sldId id="272" r:id="rId10"/>
    <p:sldId id="273" r:id="rId11"/>
    <p:sldId id="274" r:id="rId12"/>
    <p:sldId id="275" r:id="rId13"/>
    <p:sldId id="270" r:id="rId14"/>
    <p:sldId id="262" r:id="rId15"/>
    <p:sldId id="266" r:id="rId16"/>
    <p:sldId id="276" r:id="rId17"/>
    <p:sldId id="263" r:id="rId18"/>
    <p:sldId id="259" r:id="rId19"/>
    <p:sldId id="267"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CC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32313" y="1380068"/>
            <a:ext cx="8770709" cy="2616199"/>
          </a:xfrm>
        </p:spPr>
        <p:txBody>
          <a:bodyPr/>
          <a:lstStyle/>
          <a:p>
            <a:r>
              <a:rPr lang="zh-CN" altLang="en-US" dirty="0"/>
              <a:t>不确定数据中的效用模式</a:t>
            </a:r>
            <a:r>
              <a:rPr lang="zh-CN" altLang="en-US" dirty="0" smtClean="0"/>
              <a:t>挖掘方法研究</a:t>
            </a:r>
            <a:endParaRPr lang="zh-CN" altLang="en-US" dirty="0"/>
          </a:p>
        </p:txBody>
      </p:sp>
      <p:sp>
        <p:nvSpPr>
          <p:cNvPr id="3" name="副标题 2"/>
          <p:cNvSpPr>
            <a:spLocks noGrp="1"/>
          </p:cNvSpPr>
          <p:nvPr>
            <p:ph type="subTitle" idx="1"/>
          </p:nvPr>
        </p:nvSpPr>
        <p:spPr>
          <a:xfrm>
            <a:off x="6521570" y="4301067"/>
            <a:ext cx="4981452" cy="1388534"/>
          </a:xfrm>
        </p:spPr>
        <p:txBody>
          <a:bodyPr>
            <a:normAutofit lnSpcReduction="10000"/>
          </a:bodyPr>
          <a:lstStyle/>
          <a:p>
            <a:pPr algn="l"/>
            <a:r>
              <a:rPr lang="zh-CN" altLang="en-US" dirty="0">
                <a:latin typeface="华文中宋" panose="02010600040101010101" pitchFamily="2" charset="-122"/>
                <a:ea typeface="华文中宋" panose="02010600040101010101" pitchFamily="2" charset="-122"/>
              </a:rPr>
              <a:t>学号：</a:t>
            </a:r>
            <a:r>
              <a:rPr lang="en-US" altLang="zh-CN" dirty="0" smtClean="0">
                <a:latin typeface="华文中宋" panose="02010600040101010101" pitchFamily="2" charset="-122"/>
                <a:ea typeface="华文中宋" panose="02010600040101010101" pitchFamily="2" charset="-122"/>
              </a:rPr>
              <a:t>SY1306225</a:t>
            </a:r>
          </a:p>
          <a:p>
            <a:pPr algn="l"/>
            <a:r>
              <a:rPr lang="zh-CN" altLang="en-US" dirty="0" smtClean="0">
                <a:latin typeface="华文中宋" panose="02010600040101010101" pitchFamily="2" charset="-122"/>
                <a:ea typeface="华文中宋" panose="02010600040101010101" pitchFamily="2" charset="-122"/>
              </a:rPr>
              <a:t>姓名：王   洋</a:t>
            </a:r>
            <a:endParaRPr lang="zh-CN" altLang="en-US" dirty="0">
              <a:latin typeface="华文中宋" panose="02010600040101010101" pitchFamily="2" charset="-122"/>
              <a:ea typeface="华文中宋" panose="02010600040101010101" pitchFamily="2" charset="-122"/>
            </a:endParaRPr>
          </a:p>
          <a:p>
            <a:pPr algn="l"/>
            <a:r>
              <a:rPr lang="zh-CN" altLang="en-US" dirty="0">
                <a:latin typeface="华文中宋" panose="02010600040101010101" pitchFamily="2" charset="-122"/>
                <a:ea typeface="华文中宋" panose="02010600040101010101" pitchFamily="2" charset="-122"/>
              </a:rPr>
              <a:t>导师：兰雨晴</a:t>
            </a:r>
          </a:p>
          <a:p>
            <a:endParaRPr lang="zh-CN" altLang="en-US" dirty="0"/>
          </a:p>
        </p:txBody>
      </p:sp>
    </p:spTree>
    <p:extLst>
      <p:ext uri="{BB962C8B-B14F-4D97-AF65-F5344CB8AC3E}">
        <p14:creationId xmlns:p14="http://schemas.microsoft.com/office/powerpoint/2010/main" val="1695761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0"/>
            <a:ext cx="10018713" cy="1752599"/>
          </a:xfrm>
        </p:spPr>
        <p:txBody>
          <a:bodyPr/>
          <a:lstStyle/>
          <a:p>
            <a:r>
              <a:rPr lang="zh-CN" altLang="en-US" dirty="0" smtClean="0"/>
              <a:t>相关研究与本次研究的关系</a:t>
            </a:r>
            <a:endParaRPr lang="zh-CN" altLang="en-US" dirty="0"/>
          </a:p>
        </p:txBody>
      </p:sp>
      <p:pic>
        <p:nvPicPr>
          <p:cNvPr id="4" name="图片 3"/>
          <p:cNvPicPr>
            <a:picLocks noChangeAspect="1"/>
          </p:cNvPicPr>
          <p:nvPr/>
        </p:nvPicPr>
        <p:blipFill>
          <a:blip r:embed="rId2"/>
          <a:stretch>
            <a:fillRect/>
          </a:stretch>
        </p:blipFill>
        <p:spPr>
          <a:xfrm>
            <a:off x="2887585" y="1495566"/>
            <a:ext cx="7212162" cy="5362434"/>
          </a:xfrm>
          <a:prstGeom prst="rect">
            <a:avLst/>
          </a:prstGeom>
        </p:spPr>
      </p:pic>
    </p:spTree>
    <p:extLst>
      <p:ext uri="{BB962C8B-B14F-4D97-AF65-F5344CB8AC3E}">
        <p14:creationId xmlns:p14="http://schemas.microsoft.com/office/powerpoint/2010/main" val="2728306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09" y="12940"/>
            <a:ext cx="10018713" cy="1752599"/>
          </a:xfrm>
        </p:spPr>
        <p:txBody>
          <a:bodyPr/>
          <a:lstStyle/>
          <a:p>
            <a:r>
              <a:rPr lang="zh-CN" altLang="en-US" dirty="0" smtClean="0"/>
              <a:t>潜在高效用项集挖掘的定义与方法的实现</a:t>
            </a:r>
            <a:endParaRPr lang="zh-CN" altLang="en-US" dirty="0"/>
          </a:p>
        </p:txBody>
      </p:sp>
      <p:sp>
        <p:nvSpPr>
          <p:cNvPr id="3" name="内容占位符 2"/>
          <p:cNvSpPr>
            <a:spLocks noGrp="1"/>
          </p:cNvSpPr>
          <p:nvPr>
            <p:ph idx="1"/>
          </p:nvPr>
        </p:nvSpPr>
        <p:spPr>
          <a:xfrm>
            <a:off x="1484308" y="1765539"/>
            <a:ext cx="10018713" cy="1663461"/>
          </a:xfrm>
        </p:spPr>
        <p:txBody>
          <a:bodyPr/>
          <a:lstStyle/>
          <a:p>
            <a:r>
              <a:rPr lang="zh-CN" altLang="en-US" dirty="0"/>
              <a:t>在不确定数据中的高效用项集挖掘中，每条记录（</a:t>
            </a:r>
            <a:r>
              <a:rPr lang="en-US" altLang="zh-CN" dirty="0"/>
              <a:t>transaction</a:t>
            </a:r>
            <a:r>
              <a:rPr lang="zh-CN" altLang="en-US" dirty="0"/>
              <a:t>）中的一项（</a:t>
            </a:r>
            <a:r>
              <a:rPr lang="en-US" altLang="zh-CN" dirty="0"/>
              <a:t>item</a:t>
            </a:r>
            <a:r>
              <a:rPr lang="zh-CN" altLang="en-US" dirty="0"/>
              <a:t>），都包含三个信息：数量</a:t>
            </a:r>
            <a:r>
              <a:rPr lang="en-US" altLang="zh-CN" dirty="0"/>
              <a:t>q</a:t>
            </a:r>
            <a:r>
              <a:rPr lang="zh-CN" altLang="en-US" dirty="0"/>
              <a:t>（</a:t>
            </a:r>
            <a:r>
              <a:rPr lang="en-US" altLang="zh-CN" dirty="0"/>
              <a:t>quantity</a:t>
            </a:r>
            <a:r>
              <a:rPr lang="zh-CN" altLang="en-US" dirty="0"/>
              <a:t>），单位效益</a:t>
            </a:r>
            <a:r>
              <a:rPr lang="en-US" altLang="zh-CN" dirty="0"/>
              <a:t>p</a:t>
            </a:r>
            <a:r>
              <a:rPr lang="zh-CN" altLang="en-US" dirty="0"/>
              <a:t>（</a:t>
            </a:r>
            <a:r>
              <a:rPr lang="en-US" altLang="zh-CN" dirty="0"/>
              <a:t>profit</a:t>
            </a:r>
            <a:r>
              <a:rPr lang="zh-CN" altLang="en-US" dirty="0" smtClean="0"/>
              <a:t>），出现</a:t>
            </a:r>
            <a:r>
              <a:rPr lang="zh-CN" altLang="en-US" dirty="0"/>
              <a:t>概率</a:t>
            </a:r>
            <a:r>
              <a:rPr lang="en-US" altLang="zh-CN" dirty="0" err="1"/>
              <a:t>pr</a:t>
            </a:r>
            <a:r>
              <a:rPr lang="zh-CN" altLang="en-US" dirty="0"/>
              <a:t>（</a:t>
            </a:r>
            <a:r>
              <a:rPr lang="en-US" altLang="zh-CN" dirty="0"/>
              <a:t>probability</a:t>
            </a:r>
            <a:r>
              <a:rPr lang="zh-CN" altLang="en-US" dirty="0"/>
              <a:t>）。其中，每条记录中每一项的效用等于它是数量和单位效益的乘积，即效用</a:t>
            </a:r>
            <a:r>
              <a:rPr lang="en-US" altLang="zh-CN" dirty="0"/>
              <a:t>U</a:t>
            </a:r>
            <a:r>
              <a:rPr lang="zh-CN" altLang="en-US" dirty="0"/>
              <a:t>（</a:t>
            </a:r>
            <a:r>
              <a:rPr lang="en-US" altLang="zh-CN" dirty="0"/>
              <a:t>utility</a:t>
            </a:r>
            <a:r>
              <a:rPr lang="zh-CN" altLang="en-US" dirty="0"/>
              <a:t>）</a:t>
            </a:r>
            <a:r>
              <a:rPr lang="en-US" altLang="zh-CN" dirty="0"/>
              <a:t>=q*p</a:t>
            </a:r>
            <a:r>
              <a:rPr lang="zh-CN" altLang="en-US" dirty="0"/>
              <a:t>。</a:t>
            </a:r>
          </a:p>
        </p:txBody>
      </p:sp>
      <p:sp>
        <p:nvSpPr>
          <p:cNvPr id="4" name="文本框 3"/>
          <p:cNvSpPr txBox="1"/>
          <p:nvPr/>
        </p:nvSpPr>
        <p:spPr>
          <a:xfrm>
            <a:off x="1785257" y="3518138"/>
            <a:ext cx="6271269" cy="461665"/>
          </a:xfrm>
          <a:prstGeom prst="rect">
            <a:avLst/>
          </a:prstGeom>
          <a:noFill/>
        </p:spPr>
        <p:txBody>
          <a:bodyPr wrap="none" rtlCol="0">
            <a:spAutoFit/>
          </a:bodyPr>
          <a:lstStyle/>
          <a:p>
            <a:r>
              <a:rPr lang="zh-CN" altLang="en-US" sz="2400" dirty="0"/>
              <a:t>效用阈值    </a:t>
            </a:r>
            <a:r>
              <a:rPr lang="en-US" altLang="zh-CN" sz="2400" dirty="0" err="1"/>
              <a:t>min_util</a:t>
            </a:r>
            <a:r>
              <a:rPr lang="en-US" altLang="zh-CN" sz="2400" dirty="0"/>
              <a:t>  </a:t>
            </a:r>
            <a:r>
              <a:rPr lang="zh-CN" altLang="en-US" sz="2400" dirty="0"/>
              <a:t> </a:t>
            </a:r>
            <a:r>
              <a:rPr lang="zh-CN" altLang="en-US" sz="2400" dirty="0" smtClean="0"/>
              <a:t>              概率</a:t>
            </a:r>
            <a:r>
              <a:rPr lang="zh-CN" altLang="en-US" sz="2400" dirty="0"/>
              <a:t>阈值 </a:t>
            </a:r>
            <a:r>
              <a:rPr lang="en-US" altLang="zh-CN" sz="2400" dirty="0" err="1"/>
              <a:t>min_prob</a:t>
            </a:r>
            <a:endParaRPr lang="zh-CN" altLang="en-US" sz="2400" dirty="0"/>
          </a:p>
        </p:txBody>
      </p:sp>
      <p:sp>
        <p:nvSpPr>
          <p:cNvPr id="5" name="文本框 4"/>
          <p:cNvSpPr txBox="1"/>
          <p:nvPr/>
        </p:nvSpPr>
        <p:spPr>
          <a:xfrm>
            <a:off x="1785257" y="4068941"/>
            <a:ext cx="5888150" cy="830997"/>
          </a:xfrm>
          <a:prstGeom prst="rect">
            <a:avLst/>
          </a:prstGeom>
          <a:noFill/>
        </p:spPr>
        <p:txBody>
          <a:bodyPr wrap="none" rtlCol="0">
            <a:spAutoFit/>
          </a:bodyPr>
          <a:lstStyle/>
          <a:p>
            <a:r>
              <a:rPr lang="zh-CN" altLang="en-US" sz="2400" dirty="0" smtClean="0"/>
              <a:t>若</a:t>
            </a:r>
            <a:r>
              <a:rPr lang="en-US" altLang="zh-CN" sz="2400" dirty="0" smtClean="0"/>
              <a:t>U</a:t>
            </a:r>
            <a:r>
              <a:rPr lang="zh-CN" altLang="en-US" sz="2400" dirty="0" smtClean="0"/>
              <a:t>（</a:t>
            </a:r>
            <a:r>
              <a:rPr lang="en-US" altLang="zh-CN" sz="2400" dirty="0" smtClean="0"/>
              <a:t>X</a:t>
            </a:r>
            <a:r>
              <a:rPr lang="zh-CN" altLang="en-US" sz="2400" dirty="0" smtClean="0"/>
              <a:t>）≥ </a:t>
            </a:r>
            <a:r>
              <a:rPr lang="en-US" altLang="zh-CN" sz="2400" dirty="0" err="1" smtClean="0"/>
              <a:t>min_util</a:t>
            </a:r>
            <a:r>
              <a:rPr lang="en-US" altLang="zh-CN" sz="2400" dirty="0" smtClean="0"/>
              <a:t>  </a:t>
            </a:r>
            <a:r>
              <a:rPr lang="zh-CN" altLang="en-US" sz="2400" dirty="0" smtClean="0"/>
              <a:t>且  </a:t>
            </a:r>
            <a:r>
              <a:rPr lang="en-US" altLang="zh-CN" sz="2400" dirty="0" err="1" smtClean="0"/>
              <a:t>pr</a:t>
            </a:r>
            <a:r>
              <a:rPr lang="zh-CN" altLang="en-US" sz="2400" dirty="0" smtClean="0"/>
              <a:t>（</a:t>
            </a:r>
            <a:r>
              <a:rPr lang="en-US" altLang="zh-CN" sz="2400" dirty="0" smtClean="0"/>
              <a:t>X</a:t>
            </a:r>
            <a:r>
              <a:rPr lang="zh-CN" altLang="en-US" sz="2400" dirty="0" smtClean="0"/>
              <a:t>）</a:t>
            </a:r>
            <a:r>
              <a:rPr lang="zh-CN" altLang="en-US" sz="2400" dirty="0"/>
              <a:t> </a:t>
            </a:r>
            <a:r>
              <a:rPr lang="zh-CN" altLang="en-US" sz="2400" dirty="0" smtClean="0"/>
              <a:t>≥ </a:t>
            </a:r>
            <a:r>
              <a:rPr lang="en-US" altLang="zh-CN" sz="2400" dirty="0" err="1" smtClean="0"/>
              <a:t>min_prob</a:t>
            </a:r>
            <a:endParaRPr lang="en-US" altLang="zh-CN" sz="2400" dirty="0" smtClean="0"/>
          </a:p>
          <a:p>
            <a:r>
              <a:rPr lang="zh-CN" altLang="en-US" sz="2400" dirty="0" smtClean="0"/>
              <a:t>则</a:t>
            </a:r>
            <a:r>
              <a:rPr lang="en-US" altLang="zh-CN" sz="2400" dirty="0" smtClean="0"/>
              <a:t>X</a:t>
            </a:r>
            <a:r>
              <a:rPr lang="zh-CN" altLang="en-US" sz="2400" dirty="0" smtClean="0"/>
              <a:t>为潜在的高效用项集</a:t>
            </a:r>
            <a:endParaRPr lang="zh-CN" altLang="en-US" sz="2400" dirty="0"/>
          </a:p>
        </p:txBody>
      </p:sp>
      <p:sp>
        <p:nvSpPr>
          <p:cNvPr id="6" name="内容占位符 2"/>
          <p:cNvSpPr txBox="1">
            <a:spLocks/>
          </p:cNvSpPr>
          <p:nvPr/>
        </p:nvSpPr>
        <p:spPr>
          <a:xfrm>
            <a:off x="1484307" y="5031836"/>
            <a:ext cx="10018713" cy="146693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zh-CN" altLang="en-US" dirty="0" smtClean="0"/>
              <a:t>挖掘方法</a:t>
            </a:r>
            <a:r>
              <a:rPr lang="en-US" altLang="zh-CN" dirty="0" smtClean="0"/>
              <a:t>—— </a:t>
            </a:r>
            <a:r>
              <a:rPr lang="zh-CN" altLang="en-US" dirty="0" smtClean="0"/>
              <a:t>确定数据下效用模式挖掘</a:t>
            </a:r>
            <a:r>
              <a:rPr lang="en-US" altLang="zh-CN" dirty="0" smtClean="0"/>
              <a:t>+</a:t>
            </a:r>
            <a:r>
              <a:rPr lang="zh-CN" altLang="en-US" dirty="0" smtClean="0"/>
              <a:t>不确定数据下频繁模式挖掘</a:t>
            </a:r>
            <a:endParaRPr lang="en-US" altLang="zh-CN" dirty="0" smtClean="0"/>
          </a:p>
          <a:p>
            <a:pPr marL="0" indent="0">
              <a:buNone/>
            </a:pPr>
            <a:r>
              <a:rPr lang="zh-CN" altLang="en-US" dirty="0" smtClean="0"/>
              <a:t>      如“</a:t>
            </a:r>
            <a:r>
              <a:rPr lang="en-US" altLang="zh-CN" dirty="0" smtClean="0"/>
              <a:t>UP-Growth</a:t>
            </a:r>
            <a:r>
              <a:rPr lang="zh-CN" altLang="en-US" dirty="0" smtClean="0"/>
              <a:t>”</a:t>
            </a:r>
            <a:r>
              <a:rPr lang="en-US" altLang="zh-CN" dirty="0" smtClean="0"/>
              <a:t>+</a:t>
            </a:r>
            <a:r>
              <a:rPr lang="zh-CN" altLang="en-US" dirty="0" smtClean="0"/>
              <a:t>“</a:t>
            </a:r>
            <a:r>
              <a:rPr lang="en-US" altLang="zh-CN" dirty="0" smtClean="0"/>
              <a:t>TODIS</a:t>
            </a:r>
            <a:r>
              <a:rPr lang="zh-CN" altLang="en-US" dirty="0" smtClean="0"/>
              <a:t>”执行结果取交集</a:t>
            </a:r>
            <a:endParaRPr lang="zh-CN" altLang="en-US" dirty="0"/>
          </a:p>
        </p:txBody>
      </p:sp>
    </p:spTree>
    <p:extLst>
      <p:ext uri="{BB962C8B-B14F-4D97-AF65-F5344CB8AC3E}">
        <p14:creationId xmlns:p14="http://schemas.microsoft.com/office/powerpoint/2010/main" val="810768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09" y="0"/>
            <a:ext cx="10018713" cy="1752599"/>
          </a:xfrm>
        </p:spPr>
        <p:txBody>
          <a:bodyPr/>
          <a:lstStyle/>
          <a:p>
            <a:r>
              <a:rPr lang="zh-CN" altLang="en-US" dirty="0" smtClean="0"/>
              <a:t>基于期望语义模型的高效用项集挖掘的定义与方法实现</a:t>
            </a:r>
            <a:endParaRPr lang="zh-CN" altLang="en-US" dirty="0"/>
          </a:p>
        </p:txBody>
      </p:sp>
      <p:sp>
        <p:nvSpPr>
          <p:cNvPr id="3" name="内容占位符 2"/>
          <p:cNvSpPr>
            <a:spLocks noGrp="1"/>
          </p:cNvSpPr>
          <p:nvPr>
            <p:ph idx="1"/>
          </p:nvPr>
        </p:nvSpPr>
        <p:spPr>
          <a:xfrm>
            <a:off x="1484309" y="1752600"/>
            <a:ext cx="10018713" cy="2416630"/>
          </a:xfrm>
        </p:spPr>
        <p:txBody>
          <a:bodyPr/>
          <a:lstStyle/>
          <a:p>
            <a:r>
              <a:rPr lang="zh-CN" altLang="en-US" dirty="0"/>
              <a:t>不确定数据库中每条记录（</a:t>
            </a:r>
            <a:r>
              <a:rPr lang="en-US" altLang="zh-CN" dirty="0"/>
              <a:t>transaction</a:t>
            </a:r>
            <a:r>
              <a:rPr lang="zh-CN" altLang="en-US" dirty="0"/>
              <a:t>）中的一项（</a:t>
            </a:r>
            <a:r>
              <a:rPr lang="en-US" altLang="zh-CN" dirty="0"/>
              <a:t>item</a:t>
            </a:r>
            <a:r>
              <a:rPr lang="zh-CN" altLang="en-US" dirty="0"/>
              <a:t>），都包含三个信息：数量</a:t>
            </a:r>
            <a:r>
              <a:rPr lang="en-US" altLang="zh-CN" dirty="0"/>
              <a:t>q</a:t>
            </a:r>
            <a:r>
              <a:rPr lang="zh-CN" altLang="en-US" dirty="0"/>
              <a:t>（</a:t>
            </a:r>
            <a:r>
              <a:rPr lang="en-US" altLang="zh-CN" dirty="0"/>
              <a:t>quantity</a:t>
            </a:r>
            <a:r>
              <a:rPr lang="zh-CN" altLang="en-US" dirty="0"/>
              <a:t>），单位效益</a:t>
            </a:r>
            <a:r>
              <a:rPr lang="en-US" altLang="zh-CN" dirty="0"/>
              <a:t>p</a:t>
            </a:r>
            <a:r>
              <a:rPr lang="zh-CN" altLang="en-US" dirty="0"/>
              <a:t>（</a:t>
            </a:r>
            <a:r>
              <a:rPr lang="en-US" altLang="zh-CN" dirty="0"/>
              <a:t>profit</a:t>
            </a:r>
            <a:r>
              <a:rPr lang="zh-CN" altLang="en-US" dirty="0"/>
              <a:t>）</a:t>
            </a:r>
            <a:r>
              <a:rPr lang="en-US" altLang="zh-CN" dirty="0"/>
              <a:t>,</a:t>
            </a:r>
            <a:r>
              <a:rPr lang="zh-CN" altLang="en-US" dirty="0"/>
              <a:t>出现概率</a:t>
            </a:r>
            <a:r>
              <a:rPr lang="en-US" altLang="zh-CN" dirty="0" err="1"/>
              <a:t>pr</a:t>
            </a:r>
            <a:r>
              <a:rPr lang="zh-CN" altLang="en-US" dirty="0"/>
              <a:t>（</a:t>
            </a:r>
            <a:r>
              <a:rPr lang="en-US" altLang="zh-CN" dirty="0"/>
              <a:t>probability</a:t>
            </a:r>
            <a:r>
              <a:rPr lang="zh-CN" altLang="en-US" dirty="0"/>
              <a:t>）</a:t>
            </a:r>
            <a:r>
              <a:rPr lang="zh-CN" altLang="en-US" dirty="0" smtClean="0"/>
              <a:t>。</a:t>
            </a:r>
            <a:endParaRPr lang="en-US" altLang="zh-CN" dirty="0"/>
          </a:p>
          <a:p>
            <a:pPr marL="0" indent="0">
              <a:buNone/>
            </a:pPr>
            <a:r>
              <a:rPr lang="zh-CN" altLang="en-US" dirty="0" smtClean="0"/>
              <a:t>     期望</a:t>
            </a:r>
            <a:r>
              <a:rPr lang="zh-CN" altLang="en-US" dirty="0"/>
              <a:t>效用</a:t>
            </a:r>
            <a:r>
              <a:rPr lang="en-US" altLang="zh-CN" dirty="0"/>
              <a:t>EU=q*p*</a:t>
            </a:r>
            <a:r>
              <a:rPr lang="en-US" altLang="zh-CN" dirty="0" err="1"/>
              <a:t>pr</a:t>
            </a:r>
            <a:r>
              <a:rPr lang="zh-CN" altLang="en-US" dirty="0"/>
              <a:t>。我们</a:t>
            </a:r>
            <a:r>
              <a:rPr lang="zh-CN" altLang="en-US" dirty="0" smtClean="0"/>
              <a:t>规定：期望</a:t>
            </a:r>
            <a:r>
              <a:rPr lang="zh-CN" altLang="en-US" dirty="0"/>
              <a:t>高效用阈值</a:t>
            </a:r>
            <a:r>
              <a:rPr lang="en-US" altLang="zh-CN" dirty="0" err="1" smtClean="0"/>
              <a:t>min_eutil</a:t>
            </a:r>
            <a:endParaRPr lang="en-US" altLang="zh-CN" dirty="0" smtClean="0"/>
          </a:p>
          <a:p>
            <a:pPr marL="0" indent="0">
              <a:buNone/>
            </a:pPr>
            <a:r>
              <a:rPr lang="zh-CN" altLang="en-US" dirty="0" smtClean="0"/>
              <a:t>     若</a:t>
            </a:r>
            <a:r>
              <a:rPr lang="en-US" altLang="zh-CN" dirty="0" smtClean="0"/>
              <a:t>EU</a:t>
            </a:r>
            <a:r>
              <a:rPr lang="zh-CN" altLang="en-US" dirty="0" smtClean="0"/>
              <a:t>（</a:t>
            </a:r>
            <a:r>
              <a:rPr lang="en-US" altLang="zh-CN" dirty="0" smtClean="0"/>
              <a:t>X</a:t>
            </a:r>
            <a:r>
              <a:rPr lang="zh-CN" altLang="en-US" dirty="0" smtClean="0"/>
              <a:t>）</a:t>
            </a:r>
            <a:r>
              <a:rPr lang="zh-CN" altLang="en-US" dirty="0"/>
              <a:t> ≥ </a:t>
            </a:r>
            <a:r>
              <a:rPr lang="en-US" altLang="zh-CN" dirty="0" err="1" smtClean="0"/>
              <a:t>min_eutil</a:t>
            </a:r>
            <a:r>
              <a:rPr lang="zh-CN" altLang="en-US" dirty="0" smtClean="0"/>
              <a:t>，则</a:t>
            </a:r>
            <a:r>
              <a:rPr lang="en-US" altLang="zh-CN" dirty="0" smtClean="0"/>
              <a:t>X</a:t>
            </a:r>
            <a:r>
              <a:rPr lang="zh-CN" altLang="en-US" dirty="0" smtClean="0"/>
              <a:t>是这个数据库中的高效用项集</a:t>
            </a:r>
            <a:endParaRPr lang="zh-CN" altLang="en-US" dirty="0"/>
          </a:p>
        </p:txBody>
      </p:sp>
      <p:sp>
        <p:nvSpPr>
          <p:cNvPr id="5" name="内容占位符 2"/>
          <p:cNvSpPr txBox="1">
            <a:spLocks/>
          </p:cNvSpPr>
          <p:nvPr/>
        </p:nvSpPr>
        <p:spPr>
          <a:xfrm>
            <a:off x="1484308" y="4049485"/>
            <a:ext cx="10018713" cy="241663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zh-CN" altLang="en-US" dirty="0" smtClean="0"/>
              <a:t>方法</a:t>
            </a:r>
            <a:endParaRPr lang="en-US" altLang="zh-CN" dirty="0" smtClean="0"/>
          </a:p>
          <a:p>
            <a:pPr marL="0" indent="0">
              <a:buNone/>
            </a:pPr>
            <a:r>
              <a:rPr lang="en-US" altLang="zh-CN" dirty="0"/>
              <a:t> </a:t>
            </a:r>
            <a:r>
              <a:rPr lang="en-US" altLang="zh-CN" dirty="0" smtClean="0"/>
              <a:t>    </a:t>
            </a:r>
            <a:r>
              <a:rPr lang="en-US" altLang="zh-CN" dirty="0" err="1" smtClean="0"/>
              <a:t>Apriori</a:t>
            </a:r>
            <a:r>
              <a:rPr lang="zh-CN" altLang="en-US" dirty="0" smtClean="0"/>
              <a:t>算法进行扩充可以解决这一问题，但由于在效用模式挖掘中</a:t>
            </a:r>
            <a:r>
              <a:rPr lang="en-US" altLang="zh-CN" dirty="0" smtClean="0"/>
              <a:t>downward closure property</a:t>
            </a:r>
            <a:r>
              <a:rPr lang="zh-CN" altLang="en-US" dirty="0" smtClean="0"/>
              <a:t>不成立，无法对挖掘过程剪枝和优化</a:t>
            </a:r>
            <a:endParaRPr lang="en-US" altLang="zh-CN" dirty="0" smtClean="0"/>
          </a:p>
          <a:p>
            <a:pPr marL="0" indent="0">
              <a:buNone/>
            </a:pPr>
            <a:r>
              <a:rPr lang="zh-CN" altLang="en-US" dirty="0" smtClean="0"/>
              <a:t>    为此我们提出了一种新的结构（</a:t>
            </a:r>
            <a:r>
              <a:rPr lang="en-US" altLang="zh-CN" dirty="0" smtClean="0"/>
              <a:t>U-list</a:t>
            </a:r>
            <a:r>
              <a:rPr lang="zh-CN" altLang="en-US" dirty="0" smtClean="0"/>
              <a:t>）以及算法很好的解决该问题</a:t>
            </a:r>
            <a:endParaRPr lang="zh-CN" altLang="en-US" dirty="0"/>
          </a:p>
        </p:txBody>
      </p:sp>
    </p:spTree>
    <p:extLst>
      <p:ext uri="{BB962C8B-B14F-4D97-AF65-F5344CB8AC3E}">
        <p14:creationId xmlns:p14="http://schemas.microsoft.com/office/powerpoint/2010/main" val="2982935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0"/>
            <a:ext cx="10018713" cy="1752599"/>
          </a:xfrm>
        </p:spPr>
        <p:txBody>
          <a:bodyPr/>
          <a:lstStyle/>
          <a:p>
            <a:r>
              <a:rPr lang="zh-CN" altLang="en-US" dirty="0" smtClean="0"/>
              <a:t>与研究相关的小论文撰写及发表情况</a:t>
            </a:r>
            <a:endParaRPr lang="zh-CN" altLang="en-US" dirty="0"/>
          </a:p>
        </p:txBody>
      </p:sp>
      <p:sp>
        <p:nvSpPr>
          <p:cNvPr id="3" name="内容占位符 2"/>
          <p:cNvSpPr>
            <a:spLocks noGrp="1"/>
          </p:cNvSpPr>
          <p:nvPr>
            <p:ph idx="1"/>
          </p:nvPr>
        </p:nvSpPr>
        <p:spPr>
          <a:xfrm>
            <a:off x="1484310" y="1752599"/>
            <a:ext cx="10454648" cy="4391723"/>
          </a:xfrm>
        </p:spPr>
        <p:txBody>
          <a:bodyPr/>
          <a:lstStyle/>
          <a:p>
            <a:r>
              <a:rPr lang="en-US" altLang="zh-CN" dirty="0" smtClean="0">
                <a:latin typeface="华文中宋" panose="02010600040101010101" pitchFamily="2" charset="-122"/>
                <a:ea typeface="华文中宋" panose="02010600040101010101" pitchFamily="2" charset="-122"/>
              </a:rPr>
              <a:t>Mining High Utility </a:t>
            </a:r>
            <a:r>
              <a:rPr lang="en-US" altLang="zh-CN" dirty="0" err="1" smtClean="0">
                <a:latin typeface="华文中宋" panose="02010600040101010101" pitchFamily="2" charset="-122"/>
                <a:ea typeface="华文中宋" panose="02010600040101010101" pitchFamily="2" charset="-122"/>
              </a:rPr>
              <a:t>Itemsets</a:t>
            </a:r>
            <a:r>
              <a:rPr lang="en-US" altLang="zh-CN" dirty="0" smtClean="0">
                <a:latin typeface="华文中宋" panose="02010600040101010101" pitchFamily="2" charset="-122"/>
                <a:ea typeface="华文中宋" panose="02010600040101010101" pitchFamily="2" charset="-122"/>
              </a:rPr>
              <a:t> over Uncertain Database                                        IEEE </a:t>
            </a:r>
            <a:r>
              <a:rPr lang="en-US" altLang="zh-CN" dirty="0" err="1" smtClean="0">
                <a:latin typeface="华文中宋" panose="02010600040101010101" pitchFamily="2" charset="-122"/>
                <a:ea typeface="华文中宋" panose="02010600040101010101" pitchFamily="2" charset="-122"/>
              </a:rPr>
              <a:t>CyberC</a:t>
            </a:r>
            <a:r>
              <a:rPr lang="en-US" altLang="zh-CN" dirty="0" smtClean="0">
                <a:latin typeface="华文中宋" panose="02010600040101010101" pitchFamily="2" charset="-122"/>
                <a:ea typeface="华文中宋" panose="02010600040101010101" pitchFamily="2" charset="-122"/>
              </a:rPr>
              <a:t> 2015</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EI</a:t>
            </a:r>
            <a:r>
              <a:rPr lang="zh-CN" altLang="en-US" dirty="0" smtClean="0">
                <a:latin typeface="华文中宋" panose="02010600040101010101" pitchFamily="2" charset="-122"/>
                <a:ea typeface="华文中宋" panose="02010600040101010101" pitchFamily="2" charset="-122"/>
              </a:rPr>
              <a:t>会议</a:t>
            </a:r>
            <a:r>
              <a:rPr lang="zh-CN" altLang="en-US" dirty="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（已接收）</a:t>
            </a:r>
            <a:endParaRPr lang="en-US" altLang="zh-CN" dirty="0" smtClean="0">
              <a:latin typeface="华文中宋" panose="02010600040101010101" pitchFamily="2" charset="-122"/>
              <a:ea typeface="华文中宋" panose="02010600040101010101" pitchFamily="2" charset="-122"/>
            </a:endParaRPr>
          </a:p>
          <a:p>
            <a:r>
              <a:rPr lang="en-US" altLang="zh-CN" dirty="0" smtClean="0">
                <a:latin typeface="华文中宋" panose="02010600040101010101" pitchFamily="2" charset="-122"/>
                <a:ea typeface="华文中宋" panose="02010600040101010101" pitchFamily="2" charset="-122"/>
              </a:rPr>
              <a:t>Mining Probabilistic </a:t>
            </a:r>
            <a:r>
              <a:rPr lang="en-US" altLang="zh-CN" dirty="0">
                <a:latin typeface="华文中宋" panose="02010600040101010101" pitchFamily="2" charset="-122"/>
                <a:ea typeface="华文中宋" panose="02010600040101010101" pitchFamily="2" charset="-122"/>
              </a:rPr>
              <a:t>High Utility </a:t>
            </a:r>
            <a:r>
              <a:rPr lang="en-US" altLang="zh-CN" dirty="0" err="1">
                <a:latin typeface="华文中宋" panose="02010600040101010101" pitchFamily="2" charset="-122"/>
                <a:ea typeface="华文中宋" panose="02010600040101010101" pitchFamily="2" charset="-122"/>
              </a:rPr>
              <a:t>Itemsets</a:t>
            </a:r>
            <a:r>
              <a:rPr lang="en-US" altLang="zh-CN" dirty="0">
                <a:latin typeface="华文中宋" panose="02010600040101010101" pitchFamily="2" charset="-122"/>
                <a:ea typeface="华文中宋" panose="02010600040101010101" pitchFamily="2" charset="-122"/>
              </a:rPr>
              <a:t> over Uncertain </a:t>
            </a:r>
            <a:r>
              <a:rPr lang="en-US" altLang="zh-CN" dirty="0" smtClean="0">
                <a:latin typeface="华文中宋" panose="02010600040101010101" pitchFamily="2" charset="-122"/>
                <a:ea typeface="华文中宋" panose="02010600040101010101" pitchFamily="2" charset="-122"/>
              </a:rPr>
              <a:t>Database          WISE 2015</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CCF C</a:t>
            </a:r>
            <a:r>
              <a:rPr lang="zh-CN" altLang="en-US" dirty="0" smtClean="0">
                <a:latin typeface="华文中宋" panose="02010600040101010101" pitchFamily="2" charset="-122"/>
                <a:ea typeface="华文中宋" panose="02010600040101010101" pitchFamily="2" charset="-122"/>
              </a:rPr>
              <a:t>类会议）（评审中）</a:t>
            </a:r>
            <a:endParaRPr lang="en-US" altLang="zh-CN" dirty="0" smtClean="0">
              <a:latin typeface="华文中宋" panose="02010600040101010101" pitchFamily="2" charset="-122"/>
              <a:ea typeface="华文中宋" panose="02010600040101010101" pitchFamily="2" charset="-122"/>
            </a:endParaRPr>
          </a:p>
          <a:p>
            <a:r>
              <a:rPr lang="en-US" altLang="zh-CN" dirty="0">
                <a:latin typeface="华文中宋" panose="02010600040101010101" pitchFamily="2" charset="-122"/>
                <a:ea typeface="华文中宋" panose="02010600040101010101" pitchFamily="2" charset="-122"/>
              </a:rPr>
              <a:t>Mining </a:t>
            </a:r>
            <a:r>
              <a:rPr lang="en-US" altLang="zh-CN" dirty="0" smtClean="0">
                <a:latin typeface="华文中宋" panose="02010600040101010101" pitchFamily="2" charset="-122"/>
                <a:ea typeface="华文中宋" panose="02010600040101010101" pitchFamily="2" charset="-122"/>
              </a:rPr>
              <a:t>Potential </a:t>
            </a:r>
            <a:r>
              <a:rPr lang="en-US" altLang="zh-CN" dirty="0">
                <a:latin typeface="华文中宋" panose="02010600040101010101" pitchFamily="2" charset="-122"/>
                <a:ea typeface="华文中宋" panose="02010600040101010101" pitchFamily="2" charset="-122"/>
              </a:rPr>
              <a:t>High Utility </a:t>
            </a:r>
            <a:r>
              <a:rPr lang="en-US" altLang="zh-CN" dirty="0" err="1">
                <a:latin typeface="华文中宋" panose="02010600040101010101" pitchFamily="2" charset="-122"/>
                <a:ea typeface="华文中宋" panose="02010600040101010101" pitchFamily="2" charset="-122"/>
              </a:rPr>
              <a:t>Itemsets</a:t>
            </a:r>
            <a:r>
              <a:rPr lang="en-US" altLang="zh-CN" dirty="0">
                <a:latin typeface="华文中宋" panose="02010600040101010101" pitchFamily="2" charset="-122"/>
                <a:ea typeface="华文中宋" panose="02010600040101010101" pitchFamily="2" charset="-122"/>
              </a:rPr>
              <a:t> over Uncertain </a:t>
            </a:r>
            <a:r>
              <a:rPr lang="en-US" altLang="zh-CN" dirty="0" smtClean="0">
                <a:latin typeface="华文中宋" panose="02010600040101010101" pitchFamily="2" charset="-122"/>
                <a:ea typeface="华文中宋" panose="02010600040101010101" pitchFamily="2" charset="-122"/>
              </a:rPr>
              <a:t>Database    </a:t>
            </a:r>
            <a:r>
              <a:rPr lang="zh-CN" altLang="en-US" dirty="0" smtClean="0">
                <a:latin typeface="华文中宋" panose="02010600040101010101" pitchFamily="2" charset="-122"/>
                <a:ea typeface="华文中宋" panose="02010600040101010101" pitchFamily="2" charset="-122"/>
              </a:rPr>
              <a:t>（正在撰写，计划投会议）</a:t>
            </a:r>
            <a:endParaRPr lang="en-US" altLang="zh-CN" dirty="0" smtClean="0">
              <a:latin typeface="华文中宋" panose="02010600040101010101" pitchFamily="2" charset="-122"/>
              <a:ea typeface="华文中宋" panose="02010600040101010101" pitchFamily="2" charset="-122"/>
            </a:endParaRPr>
          </a:p>
          <a:p>
            <a:r>
              <a:rPr lang="en-US" altLang="zh-CN" dirty="0" smtClean="0">
                <a:latin typeface="华文中宋" panose="02010600040101010101" pitchFamily="2" charset="-122"/>
                <a:ea typeface="华文中宋" panose="02010600040101010101" pitchFamily="2" charset="-122"/>
              </a:rPr>
              <a:t>Mining High </a:t>
            </a:r>
            <a:r>
              <a:rPr lang="en-US" altLang="zh-CN" dirty="0">
                <a:latin typeface="华文中宋" panose="02010600040101010101" pitchFamily="2" charset="-122"/>
                <a:ea typeface="华文中宋" panose="02010600040101010101" pitchFamily="2" charset="-122"/>
              </a:rPr>
              <a:t>Utility </a:t>
            </a:r>
            <a:r>
              <a:rPr lang="en-US" altLang="zh-CN" dirty="0" err="1">
                <a:latin typeface="华文中宋" panose="02010600040101010101" pitchFamily="2" charset="-122"/>
                <a:ea typeface="华文中宋" panose="02010600040101010101" pitchFamily="2" charset="-122"/>
              </a:rPr>
              <a:t>Itemsets</a:t>
            </a:r>
            <a:r>
              <a:rPr lang="en-US" altLang="zh-CN" dirty="0">
                <a:latin typeface="华文中宋" panose="02010600040101010101" pitchFamily="2" charset="-122"/>
                <a:ea typeface="华文中宋" panose="02010600040101010101" pitchFamily="2" charset="-122"/>
              </a:rPr>
              <a:t> from</a:t>
            </a:r>
            <a:r>
              <a:rPr lang="en-US" altLang="zh-CN" dirty="0" smtClean="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Uncertain </a:t>
            </a:r>
            <a:r>
              <a:rPr lang="en-US" altLang="zh-CN" dirty="0" smtClean="0">
                <a:latin typeface="华文中宋" panose="02010600040101010101" pitchFamily="2" charset="-122"/>
                <a:ea typeface="华文中宋" panose="02010600040101010101" pitchFamily="2" charset="-122"/>
              </a:rPr>
              <a:t>Data                      </a:t>
            </a:r>
            <a:r>
              <a:rPr lang="zh-CN" altLang="en-US" dirty="0" smtClean="0">
                <a:latin typeface="华文中宋" panose="02010600040101010101" pitchFamily="2" charset="-122"/>
                <a:ea typeface="华文中宋" panose="02010600040101010101" pitchFamily="2" charset="-122"/>
              </a:rPr>
              <a:t>（正在撰写，计划投期刊）</a:t>
            </a:r>
            <a:endParaRPr lang="en-US" altLang="zh-CN" dirty="0" smtClean="0">
              <a:latin typeface="华文中宋" panose="02010600040101010101" pitchFamily="2" charset="-122"/>
              <a:ea typeface="华文中宋" panose="02010600040101010101" pitchFamily="2" charset="-122"/>
            </a:endParaRPr>
          </a:p>
          <a:p>
            <a:endParaRPr lang="zh-CN" altLang="en-US" dirty="0"/>
          </a:p>
        </p:txBody>
      </p:sp>
    </p:spTree>
    <p:extLst>
      <p:ext uri="{BB962C8B-B14F-4D97-AF65-F5344CB8AC3E}">
        <p14:creationId xmlns:p14="http://schemas.microsoft.com/office/powerpoint/2010/main" val="1754251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09" y="0"/>
            <a:ext cx="10018713" cy="1752599"/>
          </a:xfrm>
        </p:spPr>
        <p:txBody>
          <a:bodyPr/>
          <a:lstStyle/>
          <a:p>
            <a:r>
              <a:rPr lang="zh-CN" altLang="en-US" dirty="0" smtClean="0"/>
              <a:t>目录</a:t>
            </a:r>
            <a:endParaRPr lang="zh-CN" altLang="en-US" dirty="0"/>
          </a:p>
        </p:txBody>
      </p:sp>
      <p:sp>
        <p:nvSpPr>
          <p:cNvPr id="3" name="内容占位符 2"/>
          <p:cNvSpPr>
            <a:spLocks noGrp="1"/>
          </p:cNvSpPr>
          <p:nvPr>
            <p:ph idx="1"/>
          </p:nvPr>
        </p:nvSpPr>
        <p:spPr>
          <a:xfrm>
            <a:off x="1484308" y="1752599"/>
            <a:ext cx="10018713" cy="3124201"/>
          </a:xfrm>
        </p:spPr>
        <p:txBody>
          <a:bodyPr>
            <a:normAutofit/>
          </a:bodyPr>
          <a:lstStyle/>
          <a:p>
            <a:r>
              <a:rPr lang="zh-CN" altLang="en-US" sz="4000" dirty="0" smtClean="0"/>
              <a:t>论文工作计划</a:t>
            </a:r>
            <a:endParaRPr lang="en-US" altLang="zh-CN" sz="4000" dirty="0" smtClean="0"/>
          </a:p>
          <a:p>
            <a:r>
              <a:rPr lang="zh-CN" altLang="en-US" sz="4000" dirty="0" smtClean="0"/>
              <a:t>已经完成的工作</a:t>
            </a:r>
            <a:endParaRPr lang="en-US" altLang="zh-CN" sz="4000" dirty="0" smtClean="0"/>
          </a:p>
          <a:p>
            <a:r>
              <a:rPr lang="zh-CN" altLang="en-US" sz="4000" dirty="0" smtClean="0">
                <a:solidFill>
                  <a:srgbClr val="FF0000"/>
                </a:solidFill>
              </a:rPr>
              <a:t>关键技术或难点</a:t>
            </a:r>
            <a:endParaRPr lang="en-US" altLang="zh-CN" sz="4000" dirty="0" smtClean="0">
              <a:solidFill>
                <a:srgbClr val="FF0000"/>
              </a:solidFill>
            </a:endParaRPr>
          </a:p>
          <a:p>
            <a:r>
              <a:rPr lang="zh-CN" altLang="en-US" sz="4000" dirty="0" smtClean="0"/>
              <a:t>下一阶段工作计划</a:t>
            </a:r>
            <a:endParaRPr lang="zh-CN" altLang="en-US" sz="4000" dirty="0"/>
          </a:p>
        </p:txBody>
      </p:sp>
    </p:spTree>
    <p:extLst>
      <p:ext uri="{BB962C8B-B14F-4D97-AF65-F5344CB8AC3E}">
        <p14:creationId xmlns:p14="http://schemas.microsoft.com/office/powerpoint/2010/main" val="3897989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0"/>
            <a:ext cx="10018713" cy="1752599"/>
          </a:xfrm>
        </p:spPr>
        <p:txBody>
          <a:bodyPr/>
          <a:lstStyle/>
          <a:p>
            <a:r>
              <a:rPr lang="zh-CN" altLang="en-US" dirty="0" smtClean="0"/>
              <a:t>关键技术及难点</a:t>
            </a:r>
            <a:endParaRPr lang="zh-CN" altLang="en-US" dirty="0"/>
          </a:p>
        </p:txBody>
      </p:sp>
      <p:sp>
        <p:nvSpPr>
          <p:cNvPr id="3" name="内容占位符 2"/>
          <p:cNvSpPr>
            <a:spLocks noGrp="1"/>
          </p:cNvSpPr>
          <p:nvPr>
            <p:ph idx="1"/>
          </p:nvPr>
        </p:nvSpPr>
        <p:spPr>
          <a:xfrm>
            <a:off x="1484310" y="1374474"/>
            <a:ext cx="10178603" cy="680050"/>
          </a:xfrm>
        </p:spPr>
        <p:txBody>
          <a:bodyPr>
            <a:noAutofit/>
          </a:bodyPr>
          <a:lstStyle/>
          <a:p>
            <a:r>
              <a:rPr lang="zh-CN" altLang="en-US" sz="2800" dirty="0" smtClean="0"/>
              <a:t>效用</a:t>
            </a:r>
            <a:r>
              <a:rPr lang="zh-CN" altLang="en-US" sz="2800" dirty="0"/>
              <a:t>模式挖掘中向下封闭性</a:t>
            </a:r>
            <a:r>
              <a:rPr lang="en-US" altLang="zh-CN" sz="2800" dirty="0"/>
              <a:t>(downward closure property)</a:t>
            </a:r>
            <a:r>
              <a:rPr lang="zh-CN" altLang="en-US" sz="2800" dirty="0"/>
              <a:t>不</a:t>
            </a:r>
            <a:r>
              <a:rPr lang="zh-CN" altLang="en-US" sz="2800" dirty="0" smtClean="0"/>
              <a:t>成立</a:t>
            </a:r>
            <a:endParaRPr lang="en-US" altLang="zh-CN" sz="2800" dirty="0" smtClean="0"/>
          </a:p>
        </p:txBody>
      </p:sp>
      <p:sp>
        <p:nvSpPr>
          <p:cNvPr id="5" name="内容占位符 2"/>
          <p:cNvSpPr txBox="1">
            <a:spLocks/>
          </p:cNvSpPr>
          <p:nvPr/>
        </p:nvSpPr>
        <p:spPr>
          <a:xfrm>
            <a:off x="1484310" y="2054524"/>
            <a:ext cx="10178603" cy="4337649"/>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zh-CN" altLang="zh-CN" sz="2800" dirty="0"/>
              <a:t>在频繁模式挖掘中</a:t>
            </a:r>
            <a:r>
              <a:rPr lang="zh-CN" altLang="zh-CN" sz="2800" dirty="0" smtClean="0"/>
              <a:t>，存在</a:t>
            </a:r>
            <a:r>
              <a:rPr lang="zh-CN" altLang="zh-CN" sz="2800" dirty="0"/>
              <a:t>这样一条性质</a:t>
            </a:r>
            <a:r>
              <a:rPr lang="zh-CN" altLang="zh-CN" sz="2800" dirty="0" smtClean="0"/>
              <a:t>：</a:t>
            </a:r>
            <a:endParaRPr lang="en-US" altLang="zh-CN" sz="2800" dirty="0" smtClean="0"/>
          </a:p>
          <a:p>
            <a:pPr marL="0" indent="0">
              <a:buNone/>
            </a:pPr>
            <a:r>
              <a:rPr lang="zh-CN" altLang="en-US" sz="2800" dirty="0" smtClean="0"/>
              <a:t>若</a:t>
            </a:r>
            <a:r>
              <a:rPr lang="en-US" altLang="zh-CN" sz="2800" dirty="0" smtClean="0"/>
              <a:t>sup</a:t>
            </a:r>
            <a:r>
              <a:rPr lang="zh-CN" altLang="en-US" sz="2800" dirty="0" smtClean="0"/>
              <a:t>（</a:t>
            </a:r>
            <a:r>
              <a:rPr lang="en-US" altLang="zh-CN" sz="2800" dirty="0" smtClean="0"/>
              <a:t>AB</a:t>
            </a:r>
            <a:r>
              <a:rPr lang="zh-CN" altLang="en-US" sz="2800" dirty="0"/>
              <a:t>） </a:t>
            </a:r>
            <a:r>
              <a:rPr lang="zh-CN" altLang="en-US" sz="2800" dirty="0" smtClean="0"/>
              <a:t>≥ </a:t>
            </a:r>
            <a:r>
              <a:rPr lang="en-US" altLang="zh-CN" sz="2800" dirty="0" err="1" smtClean="0"/>
              <a:t>min_sup</a:t>
            </a:r>
            <a:r>
              <a:rPr lang="zh-CN" altLang="en-US" sz="2800" dirty="0" smtClean="0"/>
              <a:t>，则</a:t>
            </a:r>
            <a:r>
              <a:rPr lang="en-US" altLang="zh-CN" sz="2800" dirty="0" smtClean="0"/>
              <a:t>sup</a:t>
            </a:r>
            <a:r>
              <a:rPr lang="zh-CN" altLang="en-US" sz="2800" dirty="0" smtClean="0"/>
              <a:t>（</a:t>
            </a:r>
            <a:r>
              <a:rPr lang="en-US" altLang="zh-CN" sz="2800" dirty="0" smtClean="0"/>
              <a:t>A</a:t>
            </a:r>
            <a:r>
              <a:rPr lang="zh-CN" altLang="en-US" sz="2800" dirty="0" smtClean="0"/>
              <a:t>）</a:t>
            </a:r>
            <a:r>
              <a:rPr lang="zh-CN" altLang="en-US" sz="2800" dirty="0"/>
              <a:t>与</a:t>
            </a:r>
            <a:r>
              <a:rPr lang="en-US" altLang="zh-CN" sz="2800" dirty="0" smtClean="0"/>
              <a:t>sup</a:t>
            </a:r>
            <a:r>
              <a:rPr lang="zh-CN" altLang="en-US" sz="2800" dirty="0" smtClean="0"/>
              <a:t>（</a:t>
            </a:r>
            <a:r>
              <a:rPr lang="en-US" altLang="zh-CN" sz="2800" dirty="0" smtClean="0"/>
              <a:t>B</a:t>
            </a:r>
            <a:r>
              <a:rPr lang="zh-CN" altLang="en-US" sz="2800" dirty="0"/>
              <a:t>） </a:t>
            </a:r>
            <a:r>
              <a:rPr lang="zh-CN" altLang="en-US" sz="2800" dirty="0" smtClean="0"/>
              <a:t>均≥ </a:t>
            </a:r>
            <a:r>
              <a:rPr lang="en-US" altLang="zh-CN" sz="2800" dirty="0" err="1" smtClean="0"/>
              <a:t>min_sup</a:t>
            </a:r>
            <a:r>
              <a:rPr lang="en-US" altLang="zh-CN" sz="2800" dirty="0"/>
              <a:t> </a:t>
            </a:r>
            <a:r>
              <a:rPr lang="en-US" altLang="zh-CN" sz="2800" dirty="0" smtClean="0"/>
              <a:t> </a:t>
            </a:r>
            <a:r>
              <a:rPr lang="zh-CN" altLang="zh-CN" sz="2800" dirty="0" smtClean="0"/>
              <a:t>同理</a:t>
            </a:r>
            <a:r>
              <a:rPr lang="zh-CN" altLang="en-US" sz="2800" dirty="0" smtClean="0"/>
              <a:t>，若</a:t>
            </a:r>
            <a:r>
              <a:rPr lang="en-US" altLang="zh-CN" sz="2800" dirty="0" smtClean="0"/>
              <a:t>sup</a:t>
            </a:r>
            <a:r>
              <a:rPr lang="zh-CN" altLang="en-US" sz="2800" dirty="0" smtClean="0"/>
              <a:t>（</a:t>
            </a:r>
            <a:r>
              <a:rPr lang="en-US" altLang="zh-CN" sz="2800" dirty="0" smtClean="0"/>
              <a:t>A</a:t>
            </a:r>
            <a:r>
              <a:rPr lang="zh-CN" altLang="en-US" sz="2800" dirty="0" smtClean="0"/>
              <a:t>）</a:t>
            </a:r>
            <a:r>
              <a:rPr lang="en-US" altLang="zh-CN" sz="2800" dirty="0" smtClean="0"/>
              <a:t>&lt;</a:t>
            </a:r>
            <a:r>
              <a:rPr lang="en-US" altLang="zh-CN" sz="2800" dirty="0"/>
              <a:t> </a:t>
            </a:r>
            <a:r>
              <a:rPr lang="en-US" altLang="zh-CN" sz="2800" dirty="0" err="1"/>
              <a:t>min_sup</a:t>
            </a:r>
            <a:r>
              <a:rPr lang="en-US" altLang="zh-CN" sz="2800" dirty="0"/>
              <a:t> </a:t>
            </a:r>
            <a:r>
              <a:rPr lang="zh-CN" altLang="zh-CN" sz="2800" dirty="0" smtClean="0"/>
              <a:t>，</a:t>
            </a:r>
            <a:r>
              <a:rPr lang="zh-CN" altLang="en-US" sz="2800" dirty="0" smtClean="0"/>
              <a:t>则任何</a:t>
            </a:r>
            <a:r>
              <a:rPr lang="en-US" altLang="zh-CN" sz="2800" dirty="0" smtClean="0"/>
              <a:t>sup</a:t>
            </a:r>
            <a:r>
              <a:rPr lang="zh-CN" altLang="en-US" sz="2800" dirty="0" smtClean="0"/>
              <a:t>（</a:t>
            </a:r>
            <a:r>
              <a:rPr lang="en-US" altLang="zh-CN" sz="2800" dirty="0" smtClean="0"/>
              <a:t>AXX</a:t>
            </a:r>
            <a:r>
              <a:rPr lang="zh-CN" altLang="en-US" sz="2800" dirty="0" smtClean="0"/>
              <a:t>）</a:t>
            </a:r>
            <a:r>
              <a:rPr lang="en-US" altLang="zh-CN" sz="2800" dirty="0"/>
              <a:t> &lt; </a:t>
            </a:r>
            <a:r>
              <a:rPr lang="en-US" altLang="zh-CN" sz="2800" dirty="0" err="1" smtClean="0"/>
              <a:t>min_sup</a:t>
            </a:r>
            <a:r>
              <a:rPr lang="zh-CN" altLang="en-US" sz="2800" dirty="0" smtClean="0"/>
              <a:t>。</a:t>
            </a:r>
            <a:r>
              <a:rPr lang="zh-CN" altLang="zh-CN" sz="2800" dirty="0" smtClean="0"/>
              <a:t>即</a:t>
            </a:r>
            <a:r>
              <a:rPr lang="zh-CN" altLang="zh-CN" sz="2800" dirty="0"/>
              <a:t>向下封闭性</a:t>
            </a:r>
            <a:r>
              <a:rPr lang="en-US" altLang="zh-CN" sz="2800" dirty="0"/>
              <a:t>(downward closure property)</a:t>
            </a:r>
            <a:r>
              <a:rPr lang="zh-CN" altLang="zh-CN" sz="2800" dirty="0" smtClean="0"/>
              <a:t>。</a:t>
            </a:r>
            <a:endParaRPr lang="en-US" altLang="zh-CN" sz="2800" dirty="0" smtClean="0"/>
          </a:p>
          <a:p>
            <a:pPr marL="0" indent="0">
              <a:buNone/>
            </a:pPr>
            <a:r>
              <a:rPr lang="zh-CN" altLang="zh-CN" sz="2800" dirty="0" smtClean="0"/>
              <a:t>但</a:t>
            </a:r>
            <a:r>
              <a:rPr lang="zh-CN" altLang="zh-CN" sz="2800" dirty="0"/>
              <a:t>在效用模式挖掘中，这一性质不再适用。比如，</a:t>
            </a:r>
            <a:r>
              <a:rPr lang="en-US" altLang="zh-CN" sz="2800" dirty="0"/>
              <a:t>A</a:t>
            </a:r>
            <a:r>
              <a:rPr lang="zh-CN" altLang="zh-CN" sz="2800" dirty="0"/>
              <a:t>共在数据库中出现</a:t>
            </a:r>
            <a:r>
              <a:rPr lang="en-US" altLang="zh-CN" sz="2800" dirty="0"/>
              <a:t>20</a:t>
            </a:r>
            <a:r>
              <a:rPr lang="zh-CN" altLang="zh-CN" sz="2800" dirty="0"/>
              <a:t>次，</a:t>
            </a:r>
            <a:r>
              <a:rPr lang="en-US" altLang="zh-CN" sz="2800" dirty="0"/>
              <a:t>A</a:t>
            </a:r>
            <a:r>
              <a:rPr lang="zh-CN" altLang="zh-CN" sz="2800" dirty="0"/>
              <a:t>和</a:t>
            </a:r>
            <a:r>
              <a:rPr lang="en-US" altLang="zh-CN" sz="2800" dirty="0"/>
              <a:t>B</a:t>
            </a:r>
            <a:r>
              <a:rPr lang="zh-CN" altLang="zh-CN" sz="2800" dirty="0"/>
              <a:t>共同出现</a:t>
            </a:r>
            <a:r>
              <a:rPr lang="en-US" altLang="zh-CN" sz="2800" dirty="0"/>
              <a:t>10</a:t>
            </a:r>
            <a:r>
              <a:rPr lang="zh-CN" altLang="zh-CN" sz="2800" dirty="0"/>
              <a:t>次，若</a:t>
            </a:r>
            <a:r>
              <a:rPr lang="en-US" altLang="zh-CN" sz="2800" dirty="0"/>
              <a:t>A</a:t>
            </a:r>
            <a:r>
              <a:rPr lang="zh-CN" altLang="zh-CN" sz="2800" dirty="0"/>
              <a:t>、</a:t>
            </a:r>
            <a:r>
              <a:rPr lang="en-US" altLang="zh-CN" sz="2800" dirty="0"/>
              <a:t>B</a:t>
            </a:r>
            <a:r>
              <a:rPr lang="zh-CN" altLang="zh-CN" sz="2800" dirty="0"/>
              <a:t>单位效用分别为</a:t>
            </a:r>
            <a:r>
              <a:rPr lang="en-US" altLang="zh-CN" sz="2800" dirty="0"/>
              <a:t>2</a:t>
            </a:r>
            <a:r>
              <a:rPr lang="zh-CN" altLang="zh-CN" sz="2800" dirty="0"/>
              <a:t>和</a:t>
            </a:r>
            <a:r>
              <a:rPr lang="en-US" altLang="zh-CN" sz="2800" dirty="0"/>
              <a:t>1</a:t>
            </a:r>
            <a:r>
              <a:rPr lang="zh-CN" altLang="zh-CN" sz="2800" dirty="0"/>
              <a:t>，则</a:t>
            </a:r>
            <a:r>
              <a:rPr lang="en-US" altLang="zh-CN" sz="2800" dirty="0"/>
              <a:t>A</a:t>
            </a:r>
            <a:r>
              <a:rPr lang="zh-CN" altLang="zh-CN" sz="2800" dirty="0"/>
              <a:t>效用（</a:t>
            </a:r>
            <a:r>
              <a:rPr lang="en-US" altLang="zh-CN" sz="2800" dirty="0"/>
              <a:t>40</a:t>
            </a:r>
            <a:r>
              <a:rPr lang="zh-CN" altLang="zh-CN" sz="2800" dirty="0"/>
              <a:t>）大于</a:t>
            </a:r>
            <a:r>
              <a:rPr lang="en-US" altLang="zh-CN" sz="2800" dirty="0"/>
              <a:t>AB</a:t>
            </a:r>
            <a:r>
              <a:rPr lang="zh-CN" altLang="zh-CN" sz="2800" dirty="0"/>
              <a:t>效用（</a:t>
            </a:r>
            <a:r>
              <a:rPr lang="en-US" altLang="zh-CN" sz="2800" dirty="0"/>
              <a:t>30</a:t>
            </a:r>
            <a:r>
              <a:rPr lang="zh-CN" altLang="zh-CN" sz="2800" dirty="0"/>
              <a:t>），如</a:t>
            </a:r>
            <a:r>
              <a:rPr lang="en-US" altLang="zh-CN" sz="2800" dirty="0"/>
              <a:t>A</a:t>
            </a:r>
            <a:r>
              <a:rPr lang="zh-CN" altLang="zh-CN" sz="2800" dirty="0"/>
              <a:t>、</a:t>
            </a:r>
            <a:r>
              <a:rPr lang="en-US" altLang="zh-CN" sz="2800" dirty="0"/>
              <a:t>B</a:t>
            </a:r>
            <a:r>
              <a:rPr lang="zh-CN" altLang="zh-CN" sz="2800" dirty="0"/>
              <a:t>单位效用分别为</a:t>
            </a:r>
            <a:r>
              <a:rPr lang="en-US" altLang="zh-CN" sz="2800" dirty="0"/>
              <a:t>1</a:t>
            </a:r>
            <a:r>
              <a:rPr lang="zh-CN" altLang="zh-CN" sz="2800" dirty="0"/>
              <a:t>和</a:t>
            </a:r>
            <a:r>
              <a:rPr lang="en-US" altLang="zh-CN" sz="2800" dirty="0"/>
              <a:t>2</a:t>
            </a:r>
            <a:r>
              <a:rPr lang="zh-CN" altLang="zh-CN" sz="2800" dirty="0"/>
              <a:t>，则</a:t>
            </a:r>
            <a:r>
              <a:rPr lang="en-US" altLang="zh-CN" sz="2800" dirty="0"/>
              <a:t>A</a:t>
            </a:r>
            <a:r>
              <a:rPr lang="zh-CN" altLang="zh-CN" sz="2800" dirty="0"/>
              <a:t>效用（</a:t>
            </a:r>
            <a:r>
              <a:rPr lang="en-US" altLang="zh-CN" sz="2800" dirty="0"/>
              <a:t>20</a:t>
            </a:r>
            <a:r>
              <a:rPr lang="zh-CN" altLang="zh-CN" sz="2800" dirty="0"/>
              <a:t>）小于</a:t>
            </a:r>
            <a:r>
              <a:rPr lang="en-US" altLang="zh-CN" sz="2800" dirty="0"/>
              <a:t>AB</a:t>
            </a:r>
            <a:r>
              <a:rPr lang="zh-CN" altLang="zh-CN" sz="2800" dirty="0"/>
              <a:t>效用（</a:t>
            </a:r>
            <a:r>
              <a:rPr lang="en-US" altLang="zh-CN" sz="2800" dirty="0"/>
              <a:t>30</a:t>
            </a:r>
            <a:r>
              <a:rPr lang="zh-CN" altLang="zh-CN" sz="2800" dirty="0"/>
              <a:t>）</a:t>
            </a:r>
            <a:r>
              <a:rPr lang="zh-CN" altLang="zh-CN" sz="2800" dirty="0" smtClean="0"/>
              <a:t>。</a:t>
            </a:r>
            <a:endParaRPr lang="en-US" altLang="zh-CN" sz="2800" dirty="0" smtClean="0"/>
          </a:p>
          <a:p>
            <a:pPr marL="0" indent="0">
              <a:buNone/>
            </a:pPr>
            <a:r>
              <a:rPr lang="zh-CN" altLang="zh-CN" sz="2800" dirty="0" smtClean="0"/>
              <a:t>这</a:t>
            </a:r>
            <a:r>
              <a:rPr lang="zh-CN" altLang="zh-CN" sz="2800" dirty="0"/>
              <a:t>一情况给，提高挖掘的效率增加了难度。</a:t>
            </a:r>
            <a:endParaRPr lang="en-US" altLang="zh-CN" sz="2800" dirty="0" smtClean="0"/>
          </a:p>
        </p:txBody>
      </p:sp>
    </p:spTree>
    <p:extLst>
      <p:ext uri="{BB962C8B-B14F-4D97-AF65-F5344CB8AC3E}">
        <p14:creationId xmlns:p14="http://schemas.microsoft.com/office/powerpoint/2010/main" val="2110586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0"/>
            <a:ext cx="10018713" cy="1752599"/>
          </a:xfrm>
        </p:spPr>
        <p:txBody>
          <a:bodyPr/>
          <a:lstStyle/>
          <a:p>
            <a:r>
              <a:rPr lang="zh-CN" altLang="en-US" dirty="0"/>
              <a:t>关键技术及难点</a:t>
            </a:r>
          </a:p>
        </p:txBody>
      </p:sp>
      <p:sp>
        <p:nvSpPr>
          <p:cNvPr id="3" name="内容占位符 2"/>
          <p:cNvSpPr>
            <a:spLocks noGrp="1"/>
          </p:cNvSpPr>
          <p:nvPr>
            <p:ph idx="1"/>
          </p:nvPr>
        </p:nvSpPr>
        <p:spPr>
          <a:xfrm>
            <a:off x="1484310" y="1752599"/>
            <a:ext cx="10018713" cy="4038601"/>
          </a:xfrm>
        </p:spPr>
        <p:txBody>
          <a:bodyPr/>
          <a:lstStyle/>
          <a:p>
            <a:r>
              <a:rPr lang="zh-CN" altLang="en-US" sz="2800" dirty="0" smtClean="0"/>
              <a:t>不确定数据中的效用模式挖掘向下不封闭将带来更大困难</a:t>
            </a:r>
            <a:endParaRPr lang="en-US" altLang="zh-CN" sz="2800" dirty="0" smtClean="0"/>
          </a:p>
          <a:p>
            <a:r>
              <a:rPr lang="zh-CN" altLang="en-US" sz="2800" dirty="0" smtClean="0"/>
              <a:t>就基于期望语义</a:t>
            </a:r>
            <a:r>
              <a:rPr lang="zh-CN" altLang="en-US" sz="2800" dirty="0" smtClean="0"/>
              <a:t>模型而言</a:t>
            </a:r>
            <a:endParaRPr lang="en-US" altLang="zh-CN" sz="2800" dirty="0" smtClean="0"/>
          </a:p>
          <a:p>
            <a:pPr marL="0" indent="0">
              <a:buNone/>
            </a:pPr>
            <a:r>
              <a:rPr lang="zh-CN" altLang="en-US" dirty="0" smtClean="0"/>
              <a:t> </a:t>
            </a:r>
            <a:r>
              <a:rPr lang="en-US" altLang="zh-CN" dirty="0" smtClean="0"/>
              <a:t>EU=q*p*</a:t>
            </a:r>
            <a:r>
              <a:rPr lang="en-US" altLang="zh-CN" dirty="0" err="1" smtClean="0"/>
              <a:t>pr</a:t>
            </a:r>
            <a:r>
              <a:rPr lang="en-US" altLang="zh-CN" dirty="0"/>
              <a:t> </a:t>
            </a:r>
            <a:r>
              <a:rPr lang="zh-CN" altLang="en-US" dirty="0" smtClean="0"/>
              <a:t>比确定数据中</a:t>
            </a:r>
            <a:r>
              <a:rPr lang="en-US" altLang="zh-CN" dirty="0" smtClean="0"/>
              <a:t> U=q*p</a:t>
            </a:r>
            <a:r>
              <a:rPr lang="zh-CN" altLang="en-US" dirty="0" smtClean="0"/>
              <a:t>复杂度高一个数量级</a:t>
            </a:r>
            <a:endParaRPr lang="en-US" altLang="zh-CN" dirty="0" smtClean="0"/>
          </a:p>
          <a:p>
            <a:r>
              <a:rPr lang="zh-CN" altLang="en-US" sz="2800" dirty="0" smtClean="0"/>
              <a:t>就基于概率语义模型而言</a:t>
            </a:r>
            <a:endParaRPr lang="en-US" altLang="zh-CN" sz="2800" dirty="0" smtClean="0"/>
          </a:p>
          <a:p>
            <a:pPr marL="0" indent="0">
              <a:buNone/>
            </a:pPr>
            <a:r>
              <a:rPr lang="zh-CN" altLang="en-US" dirty="0"/>
              <a:t>用</a:t>
            </a:r>
            <a:r>
              <a:rPr lang="zh-CN" altLang="en-US" dirty="0" smtClean="0"/>
              <a:t>二项分布筛选效用不小于某值的概率，由于变量由常数变为</a:t>
            </a:r>
            <a:r>
              <a:rPr lang="en-US" altLang="zh-CN" dirty="0" smtClean="0"/>
              <a:t>X</a:t>
            </a:r>
            <a:r>
              <a:rPr lang="zh-CN" altLang="en-US" dirty="0" smtClean="0"/>
              <a:t>方，很难找到有效的优化和剪枝策略</a:t>
            </a:r>
            <a:endParaRPr lang="zh-CN" altLang="en-US" dirty="0"/>
          </a:p>
        </p:txBody>
      </p:sp>
    </p:spTree>
    <p:extLst>
      <p:ext uri="{BB962C8B-B14F-4D97-AF65-F5344CB8AC3E}">
        <p14:creationId xmlns:p14="http://schemas.microsoft.com/office/powerpoint/2010/main" val="3529282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09" y="0"/>
            <a:ext cx="10018713" cy="1752599"/>
          </a:xfrm>
        </p:spPr>
        <p:txBody>
          <a:bodyPr/>
          <a:lstStyle/>
          <a:p>
            <a:r>
              <a:rPr lang="zh-CN" altLang="en-US" dirty="0" smtClean="0"/>
              <a:t>目录</a:t>
            </a:r>
            <a:endParaRPr lang="zh-CN" altLang="en-US" dirty="0"/>
          </a:p>
        </p:txBody>
      </p:sp>
      <p:sp>
        <p:nvSpPr>
          <p:cNvPr id="3" name="内容占位符 2"/>
          <p:cNvSpPr>
            <a:spLocks noGrp="1"/>
          </p:cNvSpPr>
          <p:nvPr>
            <p:ph idx="1"/>
          </p:nvPr>
        </p:nvSpPr>
        <p:spPr>
          <a:xfrm>
            <a:off x="1484308" y="1752599"/>
            <a:ext cx="10018713" cy="3124201"/>
          </a:xfrm>
        </p:spPr>
        <p:txBody>
          <a:bodyPr>
            <a:normAutofit/>
          </a:bodyPr>
          <a:lstStyle/>
          <a:p>
            <a:r>
              <a:rPr lang="zh-CN" altLang="en-US" sz="4000" dirty="0" smtClean="0"/>
              <a:t>论文工作计划</a:t>
            </a:r>
            <a:endParaRPr lang="en-US" altLang="zh-CN" sz="4000" dirty="0" smtClean="0"/>
          </a:p>
          <a:p>
            <a:r>
              <a:rPr lang="zh-CN" altLang="en-US" sz="4000" dirty="0" smtClean="0"/>
              <a:t>已经完成的工作</a:t>
            </a:r>
            <a:endParaRPr lang="en-US" altLang="zh-CN" sz="4000" dirty="0" smtClean="0"/>
          </a:p>
          <a:p>
            <a:r>
              <a:rPr lang="zh-CN" altLang="en-US" sz="4000" dirty="0" smtClean="0"/>
              <a:t>关键技术或难点</a:t>
            </a:r>
            <a:endParaRPr lang="en-US" altLang="zh-CN" sz="4000" dirty="0" smtClean="0"/>
          </a:p>
          <a:p>
            <a:r>
              <a:rPr lang="zh-CN" altLang="en-US" sz="4000" dirty="0" smtClean="0">
                <a:solidFill>
                  <a:srgbClr val="FF0000"/>
                </a:solidFill>
              </a:rPr>
              <a:t>下一阶段工作计划</a:t>
            </a:r>
            <a:endParaRPr lang="zh-CN" altLang="en-US" sz="4000" dirty="0">
              <a:solidFill>
                <a:srgbClr val="FF0000"/>
              </a:solidFill>
            </a:endParaRPr>
          </a:p>
        </p:txBody>
      </p:sp>
    </p:spTree>
    <p:extLst>
      <p:ext uri="{BB962C8B-B14F-4D97-AF65-F5344CB8AC3E}">
        <p14:creationId xmlns:p14="http://schemas.microsoft.com/office/powerpoint/2010/main" val="40781612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0"/>
            <a:ext cx="10018713" cy="1752599"/>
          </a:xfrm>
        </p:spPr>
        <p:txBody>
          <a:bodyPr/>
          <a:lstStyle/>
          <a:p>
            <a:r>
              <a:rPr lang="zh-CN" altLang="en-US" dirty="0"/>
              <a:t>下一阶段工作</a:t>
            </a:r>
            <a:r>
              <a:rPr lang="zh-CN" altLang="en-US" dirty="0" smtClean="0"/>
              <a:t>计划</a:t>
            </a:r>
            <a:endParaRPr lang="zh-CN" altLang="en-US" dirty="0"/>
          </a:p>
        </p:txBody>
      </p:sp>
      <p:sp>
        <p:nvSpPr>
          <p:cNvPr id="3" name="内容占位符 2"/>
          <p:cNvSpPr>
            <a:spLocks noGrp="1"/>
          </p:cNvSpPr>
          <p:nvPr>
            <p:ph idx="1"/>
          </p:nvPr>
        </p:nvSpPr>
        <p:spPr>
          <a:xfrm>
            <a:off x="1484310" y="1752599"/>
            <a:ext cx="10018713" cy="4579190"/>
          </a:xfrm>
        </p:spPr>
        <p:txBody>
          <a:bodyPr>
            <a:normAutofit/>
          </a:bodyPr>
          <a:lstStyle/>
          <a:p>
            <a:r>
              <a:rPr lang="zh-CN" altLang="en-US" sz="3200" dirty="0"/>
              <a:t>不确定数据中基于概率的高效用项集挖掘问题的定义及方法的设计与</a:t>
            </a:r>
            <a:r>
              <a:rPr lang="zh-CN" altLang="en-US" sz="3200" dirty="0" smtClean="0"/>
              <a:t>实现</a:t>
            </a:r>
            <a:endParaRPr lang="en-US" altLang="zh-CN" sz="3200" dirty="0" smtClean="0"/>
          </a:p>
          <a:p>
            <a:endParaRPr lang="en-US" altLang="zh-CN" sz="3200" dirty="0" smtClean="0"/>
          </a:p>
          <a:p>
            <a:r>
              <a:rPr lang="zh-CN" altLang="en-US" sz="3200" dirty="0"/>
              <a:t>收集真实应用场景下的数据，完成不确定数据中高效用项集挖掘方法的测试与</a:t>
            </a:r>
            <a:r>
              <a:rPr lang="en-US" altLang="zh-CN" sz="3200" dirty="0"/>
              <a:t>bug</a:t>
            </a:r>
            <a:r>
              <a:rPr lang="zh-CN" altLang="en-US" sz="3200" dirty="0" smtClean="0"/>
              <a:t>修复</a:t>
            </a:r>
            <a:endParaRPr lang="en-US" altLang="zh-CN" sz="3200" dirty="0" smtClean="0"/>
          </a:p>
          <a:p>
            <a:endParaRPr lang="en-US" altLang="zh-CN" sz="3200" dirty="0" smtClean="0"/>
          </a:p>
          <a:p>
            <a:r>
              <a:rPr lang="zh-CN" altLang="en-US" sz="3200" dirty="0"/>
              <a:t>毕业论文撰写</a:t>
            </a:r>
            <a:endParaRPr lang="en-US" altLang="zh-CN" sz="3200" dirty="0" smtClean="0"/>
          </a:p>
          <a:p>
            <a:endParaRPr lang="zh-CN" altLang="en-US" dirty="0"/>
          </a:p>
        </p:txBody>
      </p:sp>
    </p:spTree>
    <p:extLst>
      <p:ext uri="{BB962C8B-B14F-4D97-AF65-F5344CB8AC3E}">
        <p14:creationId xmlns:p14="http://schemas.microsoft.com/office/powerpoint/2010/main" val="8191524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09" y="0"/>
            <a:ext cx="10018713" cy="1752599"/>
          </a:xfrm>
        </p:spPr>
        <p:txBody>
          <a:bodyPr/>
          <a:lstStyle/>
          <a:p>
            <a:r>
              <a:rPr lang="zh-CN" altLang="en-US" dirty="0" smtClean="0"/>
              <a:t>核心参考文献</a:t>
            </a:r>
            <a:endParaRPr lang="zh-CN" altLang="en-US" dirty="0"/>
          </a:p>
        </p:txBody>
      </p:sp>
      <p:sp>
        <p:nvSpPr>
          <p:cNvPr id="3" name="内容占位符 2"/>
          <p:cNvSpPr>
            <a:spLocks noGrp="1"/>
          </p:cNvSpPr>
          <p:nvPr>
            <p:ph idx="1"/>
          </p:nvPr>
        </p:nvSpPr>
        <p:spPr>
          <a:xfrm>
            <a:off x="1484308" y="1328468"/>
            <a:ext cx="10018713" cy="5244859"/>
          </a:xfrm>
        </p:spPr>
        <p:txBody>
          <a:bodyPr>
            <a:normAutofit/>
          </a:bodyPr>
          <a:lstStyle/>
          <a:p>
            <a:r>
              <a:rPr lang="en-US" altLang="zh-CN" dirty="0">
                <a:latin typeface="Times New Roman" panose="02020603050405020304" pitchFamily="18" charset="0"/>
                <a:cs typeface="Times New Roman" panose="02020603050405020304" pitchFamily="18" charset="0"/>
              </a:rPr>
              <a:t>Agrawal, Rakesh, and </a:t>
            </a:r>
            <a:r>
              <a:rPr lang="en-US" altLang="zh-CN" dirty="0" err="1">
                <a:latin typeface="Times New Roman" panose="02020603050405020304" pitchFamily="18" charset="0"/>
                <a:cs typeface="Times New Roman" panose="02020603050405020304" pitchFamily="18" charset="0"/>
              </a:rPr>
              <a:t>Ramakrishnan</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Srikant</a:t>
            </a:r>
            <a:r>
              <a:rPr lang="en-US" altLang="zh-CN" dirty="0">
                <a:latin typeface="Times New Roman" panose="02020603050405020304" pitchFamily="18" charset="0"/>
                <a:cs typeface="Times New Roman" panose="02020603050405020304" pitchFamily="18" charset="0"/>
              </a:rPr>
              <a:t>. "Fast algorithms for mining association rules." </a:t>
            </a:r>
            <a:r>
              <a:rPr lang="en-US" altLang="zh-CN" dirty="0" smtClean="0">
                <a:latin typeface="Times New Roman" panose="02020603050405020304" pitchFamily="18" charset="0"/>
                <a:cs typeface="Times New Roman" panose="02020603050405020304" pitchFamily="18" charset="0"/>
              </a:rPr>
              <a:t>VLDB 1994</a:t>
            </a:r>
            <a:r>
              <a:rPr lang="en-US" altLang="zh-CN" dirty="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Han</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Jiawei</a:t>
            </a:r>
            <a:r>
              <a:rPr lang="en-US" altLang="zh-CN" dirty="0">
                <a:latin typeface="Times New Roman" panose="02020603050405020304" pitchFamily="18" charset="0"/>
                <a:cs typeface="Times New Roman" panose="02020603050405020304" pitchFamily="18" charset="0"/>
              </a:rPr>
              <a:t>, Jian Pei, and </a:t>
            </a:r>
            <a:r>
              <a:rPr lang="en-US" altLang="zh-CN" dirty="0" err="1">
                <a:latin typeface="Times New Roman" panose="02020603050405020304" pitchFamily="18" charset="0"/>
                <a:cs typeface="Times New Roman" panose="02020603050405020304" pitchFamily="18" charset="0"/>
              </a:rPr>
              <a:t>Yiwen</a:t>
            </a:r>
            <a:r>
              <a:rPr lang="en-US" altLang="zh-CN" dirty="0">
                <a:latin typeface="Times New Roman" panose="02020603050405020304" pitchFamily="18" charset="0"/>
                <a:cs typeface="Times New Roman" panose="02020603050405020304" pitchFamily="18" charset="0"/>
              </a:rPr>
              <a:t> Yin. "Mining frequent patterns without candidate generation." </a:t>
            </a:r>
            <a:r>
              <a:rPr lang="en-US" altLang="zh-CN" dirty="0" smtClean="0">
                <a:latin typeface="Times New Roman" panose="02020603050405020304" pitchFamily="18" charset="0"/>
                <a:cs typeface="Times New Roman" panose="02020603050405020304" pitchFamily="18" charset="0"/>
              </a:rPr>
              <a:t>SIGMOD 2000</a:t>
            </a:r>
            <a:r>
              <a:rPr lang="en-US" altLang="zh-CN" dirty="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Chui</a:t>
            </a:r>
            <a:r>
              <a:rPr lang="en-US" altLang="zh-CN" dirty="0">
                <a:latin typeface="Times New Roman" panose="02020603050405020304" pitchFamily="18" charset="0"/>
                <a:cs typeface="Times New Roman" panose="02020603050405020304" pitchFamily="18" charset="0"/>
              </a:rPr>
              <a:t>, Chun-Kit, Ben Kao, and Edward Hung. "Mining frequent </a:t>
            </a:r>
            <a:r>
              <a:rPr lang="en-US" altLang="zh-CN" dirty="0" err="1">
                <a:latin typeface="Times New Roman" panose="02020603050405020304" pitchFamily="18" charset="0"/>
                <a:cs typeface="Times New Roman" panose="02020603050405020304" pitchFamily="18" charset="0"/>
              </a:rPr>
              <a:t>itemsets</a:t>
            </a:r>
            <a:r>
              <a:rPr lang="en-US" altLang="zh-CN" dirty="0">
                <a:latin typeface="Times New Roman" panose="02020603050405020304" pitchFamily="18" charset="0"/>
                <a:cs typeface="Times New Roman" panose="02020603050405020304" pitchFamily="18" charset="0"/>
              </a:rPr>
              <a:t> from uncertain data." </a:t>
            </a:r>
            <a:r>
              <a:rPr lang="en-US" altLang="zh-CN" dirty="0" smtClean="0">
                <a:latin typeface="Times New Roman" panose="02020603050405020304" pitchFamily="18" charset="0"/>
                <a:cs typeface="Times New Roman" panose="02020603050405020304" pitchFamily="18" charset="0"/>
              </a:rPr>
              <a:t> PAKDD 2007</a:t>
            </a: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r>
              <a:rPr lang="en-US" altLang="zh-CN" dirty="0" err="1" smtClean="0">
                <a:latin typeface="Times New Roman" panose="02020603050405020304" pitchFamily="18" charset="0"/>
                <a:cs typeface="Times New Roman" panose="02020603050405020304" pitchFamily="18" charset="0"/>
              </a:rPr>
              <a:t>Bernecker</a:t>
            </a:r>
            <a:r>
              <a:rPr lang="en-US" altLang="zh-CN" dirty="0">
                <a:latin typeface="Times New Roman" panose="02020603050405020304" pitchFamily="18" charset="0"/>
                <a:cs typeface="Times New Roman" panose="02020603050405020304" pitchFamily="18" charset="0"/>
              </a:rPr>
              <a:t>, Thomas, et al. "Probabilistic frequent </a:t>
            </a:r>
            <a:r>
              <a:rPr lang="en-US" altLang="zh-CN" dirty="0" err="1">
                <a:latin typeface="Times New Roman" panose="02020603050405020304" pitchFamily="18" charset="0"/>
                <a:cs typeface="Times New Roman" panose="02020603050405020304" pitchFamily="18" charset="0"/>
              </a:rPr>
              <a:t>itemset</a:t>
            </a:r>
            <a:r>
              <a:rPr lang="en-US" altLang="zh-CN" dirty="0">
                <a:latin typeface="Times New Roman" panose="02020603050405020304" pitchFamily="18" charset="0"/>
                <a:cs typeface="Times New Roman" panose="02020603050405020304" pitchFamily="18" charset="0"/>
              </a:rPr>
              <a:t> mining in uncertain databases." </a:t>
            </a:r>
            <a:r>
              <a:rPr lang="en-US" altLang="zh-CN" dirty="0" smtClean="0">
                <a:latin typeface="Times New Roman" panose="02020603050405020304" pitchFamily="18" charset="0"/>
                <a:cs typeface="Times New Roman" panose="02020603050405020304" pitchFamily="18" charset="0"/>
              </a:rPr>
              <a:t> SIGKDD 2009</a:t>
            </a:r>
            <a:r>
              <a:rPr lang="en-US" altLang="zh-CN" dirty="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Tseng</a:t>
            </a:r>
            <a:r>
              <a:rPr lang="en-US" altLang="zh-CN" dirty="0">
                <a:latin typeface="Times New Roman" panose="02020603050405020304" pitchFamily="18" charset="0"/>
                <a:cs typeface="Times New Roman" panose="02020603050405020304" pitchFamily="18" charset="0"/>
              </a:rPr>
              <a:t>, Vincent S., et al. "UP-Growth: an efficient algorithm for high utility </a:t>
            </a:r>
            <a:r>
              <a:rPr lang="en-US" altLang="zh-CN" dirty="0" err="1">
                <a:latin typeface="Times New Roman" panose="02020603050405020304" pitchFamily="18" charset="0"/>
                <a:cs typeface="Times New Roman" panose="02020603050405020304" pitchFamily="18" charset="0"/>
              </a:rPr>
              <a:t>itemset</a:t>
            </a:r>
            <a:r>
              <a:rPr lang="en-US" altLang="zh-CN" dirty="0">
                <a:latin typeface="Times New Roman" panose="02020603050405020304" pitchFamily="18" charset="0"/>
                <a:cs typeface="Times New Roman" panose="02020603050405020304" pitchFamily="18" charset="0"/>
              </a:rPr>
              <a:t> mining." </a:t>
            </a:r>
            <a:r>
              <a:rPr lang="en-US" altLang="zh-CN" dirty="0" smtClean="0">
                <a:latin typeface="Times New Roman" panose="02020603050405020304" pitchFamily="18" charset="0"/>
                <a:cs typeface="Times New Roman" panose="02020603050405020304" pitchFamily="18" charset="0"/>
              </a:rPr>
              <a:t> SIGKDD 2010.</a:t>
            </a:r>
          </a:p>
          <a:p>
            <a:r>
              <a:rPr lang="en-US" altLang="zh-CN" dirty="0">
                <a:latin typeface="Times New Roman" panose="02020603050405020304" pitchFamily="18" charset="0"/>
                <a:cs typeface="Times New Roman" panose="02020603050405020304" pitchFamily="18" charset="0"/>
              </a:rPr>
              <a:t>Tong, </a:t>
            </a:r>
            <a:r>
              <a:rPr lang="en-US" altLang="zh-CN" dirty="0" err="1">
                <a:latin typeface="Times New Roman" panose="02020603050405020304" pitchFamily="18" charset="0"/>
                <a:cs typeface="Times New Roman" panose="02020603050405020304" pitchFamily="18" charset="0"/>
              </a:rPr>
              <a:t>Yongxin</a:t>
            </a:r>
            <a:r>
              <a:rPr lang="en-US" altLang="zh-CN" dirty="0">
                <a:latin typeface="Times New Roman" panose="02020603050405020304" pitchFamily="18" charset="0"/>
                <a:cs typeface="Times New Roman" panose="02020603050405020304" pitchFamily="18" charset="0"/>
              </a:rPr>
              <a:t>, et al. "Mining frequent </a:t>
            </a:r>
            <a:r>
              <a:rPr lang="en-US" altLang="zh-CN" dirty="0" err="1">
                <a:latin typeface="Times New Roman" panose="02020603050405020304" pitchFamily="18" charset="0"/>
                <a:cs typeface="Times New Roman" panose="02020603050405020304" pitchFamily="18" charset="0"/>
              </a:rPr>
              <a:t>itemsets</a:t>
            </a:r>
            <a:r>
              <a:rPr lang="en-US" altLang="zh-CN" dirty="0">
                <a:latin typeface="Times New Roman" panose="02020603050405020304" pitchFamily="18" charset="0"/>
                <a:cs typeface="Times New Roman" panose="02020603050405020304" pitchFamily="18" charset="0"/>
              </a:rPr>
              <a:t> over uncertain databases." </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VLDB </a:t>
            </a:r>
            <a:r>
              <a:rPr lang="en-US" altLang="zh-CN" dirty="0" smtClean="0">
                <a:latin typeface="Times New Roman" panose="02020603050405020304" pitchFamily="18" charset="0"/>
                <a:cs typeface="Times New Roman" panose="02020603050405020304" pitchFamily="18" charset="0"/>
              </a:rPr>
              <a:t>2012.</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9184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09" y="0"/>
            <a:ext cx="10018713" cy="1752599"/>
          </a:xfrm>
        </p:spPr>
        <p:txBody>
          <a:bodyPr/>
          <a:lstStyle/>
          <a:p>
            <a:r>
              <a:rPr lang="zh-CN" altLang="en-US" dirty="0" smtClean="0"/>
              <a:t>目录</a:t>
            </a:r>
            <a:endParaRPr lang="zh-CN" altLang="en-US" dirty="0"/>
          </a:p>
        </p:txBody>
      </p:sp>
      <p:sp>
        <p:nvSpPr>
          <p:cNvPr id="3" name="内容占位符 2"/>
          <p:cNvSpPr>
            <a:spLocks noGrp="1"/>
          </p:cNvSpPr>
          <p:nvPr>
            <p:ph idx="1"/>
          </p:nvPr>
        </p:nvSpPr>
        <p:spPr>
          <a:xfrm>
            <a:off x="1484308" y="1752599"/>
            <a:ext cx="10018713" cy="3124201"/>
          </a:xfrm>
        </p:spPr>
        <p:txBody>
          <a:bodyPr>
            <a:normAutofit/>
          </a:bodyPr>
          <a:lstStyle/>
          <a:p>
            <a:r>
              <a:rPr lang="zh-CN" altLang="en-US" sz="4000" dirty="0" smtClean="0"/>
              <a:t>论文工作计划</a:t>
            </a:r>
            <a:endParaRPr lang="en-US" altLang="zh-CN" sz="4000" dirty="0" smtClean="0"/>
          </a:p>
          <a:p>
            <a:r>
              <a:rPr lang="zh-CN" altLang="en-US" sz="4000" dirty="0" smtClean="0"/>
              <a:t>已经完成的工作</a:t>
            </a:r>
            <a:endParaRPr lang="en-US" altLang="zh-CN" sz="4000" dirty="0" smtClean="0"/>
          </a:p>
          <a:p>
            <a:r>
              <a:rPr lang="zh-CN" altLang="en-US" sz="4000" dirty="0" smtClean="0"/>
              <a:t>关键技术或难点</a:t>
            </a:r>
            <a:endParaRPr lang="en-US" altLang="zh-CN" sz="4000" dirty="0" smtClean="0"/>
          </a:p>
          <a:p>
            <a:r>
              <a:rPr lang="zh-CN" altLang="en-US" sz="4000" dirty="0" smtClean="0"/>
              <a:t>下一阶段工作计划</a:t>
            </a:r>
            <a:endParaRPr lang="zh-CN" altLang="en-US" sz="4000" dirty="0"/>
          </a:p>
        </p:txBody>
      </p:sp>
    </p:spTree>
    <p:extLst>
      <p:ext uri="{BB962C8B-B14F-4D97-AF65-F5344CB8AC3E}">
        <p14:creationId xmlns:p14="http://schemas.microsoft.com/office/powerpoint/2010/main" val="968835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7277" y="2445589"/>
            <a:ext cx="10018713" cy="1752599"/>
          </a:xfrm>
        </p:spPr>
        <p:txBody>
          <a:bodyPr>
            <a:normAutofit/>
          </a:bodyPr>
          <a:lstStyle/>
          <a:p>
            <a:r>
              <a:rPr lang="zh-CN" altLang="en-US" sz="7200" dirty="0" smtClean="0"/>
              <a:t>谢谢各位老师！</a:t>
            </a:r>
            <a:endParaRPr lang="zh-CN" altLang="en-US" sz="7200" dirty="0"/>
          </a:p>
        </p:txBody>
      </p:sp>
    </p:spTree>
    <p:extLst>
      <p:ext uri="{BB962C8B-B14F-4D97-AF65-F5344CB8AC3E}">
        <p14:creationId xmlns:p14="http://schemas.microsoft.com/office/powerpoint/2010/main" val="1282595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09" y="0"/>
            <a:ext cx="10018713" cy="1752599"/>
          </a:xfrm>
        </p:spPr>
        <p:txBody>
          <a:bodyPr/>
          <a:lstStyle/>
          <a:p>
            <a:r>
              <a:rPr lang="zh-CN" altLang="en-US" dirty="0" smtClean="0"/>
              <a:t>目录</a:t>
            </a:r>
            <a:endParaRPr lang="zh-CN" altLang="en-US" dirty="0"/>
          </a:p>
        </p:txBody>
      </p:sp>
      <p:sp>
        <p:nvSpPr>
          <p:cNvPr id="3" name="内容占位符 2"/>
          <p:cNvSpPr>
            <a:spLocks noGrp="1"/>
          </p:cNvSpPr>
          <p:nvPr>
            <p:ph idx="1"/>
          </p:nvPr>
        </p:nvSpPr>
        <p:spPr>
          <a:xfrm>
            <a:off x="1484308" y="1752599"/>
            <a:ext cx="10018713" cy="3124201"/>
          </a:xfrm>
        </p:spPr>
        <p:txBody>
          <a:bodyPr>
            <a:normAutofit/>
          </a:bodyPr>
          <a:lstStyle/>
          <a:p>
            <a:r>
              <a:rPr lang="zh-CN" altLang="en-US" sz="4000" dirty="0">
                <a:solidFill>
                  <a:srgbClr val="FF0000"/>
                </a:solidFill>
              </a:rPr>
              <a:t>论文工作计划</a:t>
            </a:r>
            <a:endParaRPr lang="en-US" altLang="zh-CN" sz="4000" dirty="0">
              <a:solidFill>
                <a:srgbClr val="FF0000"/>
              </a:solidFill>
            </a:endParaRPr>
          </a:p>
          <a:p>
            <a:r>
              <a:rPr lang="zh-CN" altLang="en-US" sz="4000" dirty="0" smtClean="0"/>
              <a:t>已经完成的工作</a:t>
            </a:r>
            <a:endParaRPr lang="en-US" altLang="zh-CN" sz="4000" dirty="0" smtClean="0"/>
          </a:p>
          <a:p>
            <a:r>
              <a:rPr lang="zh-CN" altLang="en-US" sz="4000" dirty="0" smtClean="0"/>
              <a:t>关键技术或难点</a:t>
            </a:r>
            <a:endParaRPr lang="en-US" altLang="zh-CN" sz="4000" dirty="0" smtClean="0"/>
          </a:p>
          <a:p>
            <a:r>
              <a:rPr lang="zh-CN" altLang="en-US" sz="4000" dirty="0" smtClean="0"/>
              <a:t>下一阶段工作计划</a:t>
            </a:r>
            <a:endParaRPr lang="zh-CN" altLang="en-US" sz="4000" dirty="0"/>
          </a:p>
        </p:txBody>
      </p:sp>
    </p:spTree>
    <p:extLst>
      <p:ext uri="{BB962C8B-B14F-4D97-AF65-F5344CB8AC3E}">
        <p14:creationId xmlns:p14="http://schemas.microsoft.com/office/powerpoint/2010/main" val="3887830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09" y="0"/>
            <a:ext cx="10018713" cy="1752599"/>
          </a:xfrm>
        </p:spPr>
        <p:txBody>
          <a:bodyPr/>
          <a:lstStyle/>
          <a:p>
            <a:r>
              <a:rPr lang="zh-CN" altLang="en-US" dirty="0" smtClean="0"/>
              <a:t>研究目标</a:t>
            </a:r>
            <a:endParaRPr lang="zh-CN" altLang="en-US" dirty="0"/>
          </a:p>
        </p:txBody>
      </p:sp>
      <p:sp>
        <p:nvSpPr>
          <p:cNvPr id="3" name="内容占位符 2"/>
          <p:cNvSpPr>
            <a:spLocks noGrp="1"/>
          </p:cNvSpPr>
          <p:nvPr>
            <p:ph idx="1"/>
          </p:nvPr>
        </p:nvSpPr>
        <p:spPr>
          <a:xfrm>
            <a:off x="1484308" y="1752599"/>
            <a:ext cx="10018713" cy="3124201"/>
          </a:xfrm>
        </p:spPr>
        <p:txBody>
          <a:bodyPr/>
          <a:lstStyle/>
          <a:p>
            <a:r>
              <a:rPr lang="zh-CN" altLang="en-US" dirty="0"/>
              <a:t>已有的数据挖掘研究（确定数据中频繁模式挖掘、高效用模式挖掘，不确定数据中频繁模式挖掘）为销售商、互联网企业、医疗机构、政府等各行各业的信息和知识的挖掘，进而进行相应的决策提供了支持，但是已有的研究成果在面临更新、更复杂的应用场景时，不能很好的满足需求。为了解决这一难题，本文首先定义不确定数据中高效用模式挖掘的概念，进而分别用基于期望和基于概率的模型设计挖掘高效用模式的方法，并探索可用的剪枝策略和优化方法以提高挖掘的执行效率，最大化满足用户的需求。</a:t>
            </a:r>
            <a:endParaRPr lang="zh-CN" altLang="en-US" dirty="0"/>
          </a:p>
        </p:txBody>
      </p:sp>
    </p:spTree>
    <p:extLst>
      <p:ext uri="{BB962C8B-B14F-4D97-AF65-F5344CB8AC3E}">
        <p14:creationId xmlns:p14="http://schemas.microsoft.com/office/powerpoint/2010/main" val="943003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0"/>
            <a:ext cx="10018713" cy="1752599"/>
          </a:xfrm>
        </p:spPr>
        <p:txBody>
          <a:bodyPr/>
          <a:lstStyle/>
          <a:p>
            <a:r>
              <a:rPr lang="zh-CN" altLang="en-US" dirty="0" smtClean="0"/>
              <a:t>研究内容</a:t>
            </a:r>
            <a:endParaRPr lang="zh-CN" altLang="en-US" dirty="0"/>
          </a:p>
        </p:txBody>
      </p:sp>
      <p:sp>
        <p:nvSpPr>
          <p:cNvPr id="3" name="内容占位符 2"/>
          <p:cNvSpPr>
            <a:spLocks noGrp="1"/>
          </p:cNvSpPr>
          <p:nvPr>
            <p:ph idx="1"/>
          </p:nvPr>
        </p:nvSpPr>
        <p:spPr>
          <a:xfrm>
            <a:off x="1484310" y="1338531"/>
            <a:ext cx="10018713" cy="4786224"/>
          </a:xfrm>
        </p:spPr>
        <p:txBody>
          <a:bodyPr>
            <a:normAutofit/>
          </a:bodyPr>
          <a:lstStyle/>
          <a:p>
            <a:pPr>
              <a:buFont typeface="Wingdings" panose="05000000000000000000" pitchFamily="2" charset="2"/>
              <a:buChar char="Ø"/>
            </a:pPr>
            <a:r>
              <a:rPr lang="zh-CN" altLang="en-US" sz="2800" dirty="0" smtClean="0"/>
              <a:t>对数据挖掘领域已有的问题和成果的研究</a:t>
            </a:r>
            <a:endParaRPr lang="en-US" altLang="zh-CN" sz="2800" dirty="0" smtClean="0"/>
          </a:p>
          <a:p>
            <a:pPr>
              <a:buFont typeface="Arial" panose="020B0604020202020204" pitchFamily="34" charset="0"/>
              <a:buChar char="•"/>
            </a:pPr>
            <a:r>
              <a:rPr lang="zh-CN" altLang="en-US" dirty="0" smtClean="0"/>
              <a:t>确定数据中的频繁模式挖掘</a:t>
            </a:r>
            <a:r>
              <a:rPr lang="zh-CN" altLang="en-US" dirty="0" smtClean="0">
                <a:solidFill>
                  <a:srgbClr val="FF0000"/>
                </a:solidFill>
              </a:rPr>
              <a:t>（数据挖掘经典问题）</a:t>
            </a:r>
            <a:endParaRPr lang="en-US" altLang="zh-CN" dirty="0" smtClean="0">
              <a:solidFill>
                <a:srgbClr val="FF0000"/>
              </a:solidFill>
            </a:endParaRPr>
          </a:p>
          <a:p>
            <a:pPr>
              <a:buFont typeface="Arial" panose="020B0604020202020204" pitchFamily="34" charset="0"/>
              <a:buChar char="•"/>
            </a:pPr>
            <a:r>
              <a:rPr lang="zh-CN" altLang="en-US" dirty="0" smtClean="0"/>
              <a:t>确定数据中的效用模式挖掘</a:t>
            </a:r>
            <a:endParaRPr lang="en-US" altLang="zh-CN" dirty="0" smtClean="0"/>
          </a:p>
          <a:p>
            <a:pPr>
              <a:buFont typeface="Arial" panose="020B0604020202020204" pitchFamily="34" charset="0"/>
              <a:buChar char="•"/>
            </a:pPr>
            <a:r>
              <a:rPr lang="zh-CN" altLang="en-US" dirty="0" smtClean="0"/>
              <a:t>不确定数据中的频繁模式挖掘</a:t>
            </a:r>
            <a:endParaRPr lang="en-US" altLang="zh-CN" dirty="0" smtClean="0"/>
          </a:p>
          <a:p>
            <a:pPr>
              <a:buFont typeface="Wingdings" panose="05000000000000000000" pitchFamily="2" charset="2"/>
              <a:buChar char="Ø"/>
            </a:pPr>
            <a:r>
              <a:rPr lang="zh-CN" altLang="en-US" sz="2800" dirty="0"/>
              <a:t>不确定数据中效用模式挖掘问题定义及方法的设计与实现</a:t>
            </a:r>
            <a:endParaRPr lang="en-US" altLang="zh-CN" sz="2800" dirty="0"/>
          </a:p>
          <a:p>
            <a:r>
              <a:rPr lang="zh-CN" altLang="en-US" dirty="0" smtClean="0"/>
              <a:t>潜在的高效用项集挖掘</a:t>
            </a:r>
            <a:endParaRPr lang="en-US" altLang="zh-CN" dirty="0" smtClean="0"/>
          </a:p>
          <a:p>
            <a:r>
              <a:rPr lang="zh-CN" altLang="en-US" dirty="0" smtClean="0"/>
              <a:t>基于期望语义模型的高效用项集挖掘</a:t>
            </a:r>
            <a:endParaRPr lang="en-US" altLang="zh-CN" dirty="0"/>
          </a:p>
          <a:p>
            <a:r>
              <a:rPr lang="zh-CN" altLang="en-US" dirty="0" smtClean="0"/>
              <a:t>基于概率语义模型的高效用项集挖掘</a:t>
            </a:r>
            <a:endParaRPr lang="en-US" altLang="zh-CN" dirty="0" smtClean="0"/>
          </a:p>
        </p:txBody>
      </p:sp>
    </p:spTree>
    <p:extLst>
      <p:ext uri="{BB962C8B-B14F-4D97-AF65-F5344CB8AC3E}">
        <p14:creationId xmlns:p14="http://schemas.microsoft.com/office/powerpoint/2010/main" val="2222417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06083" y="0"/>
            <a:ext cx="10018713" cy="1752599"/>
          </a:xfrm>
        </p:spPr>
        <p:txBody>
          <a:bodyPr/>
          <a:lstStyle/>
          <a:p>
            <a:r>
              <a:rPr lang="zh-CN" altLang="en-US" dirty="0" smtClean="0"/>
              <a:t>论文工作计划</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141956524"/>
              </p:ext>
            </p:extLst>
          </p:nvPr>
        </p:nvGraphicFramePr>
        <p:xfrm>
          <a:off x="2253343" y="1580070"/>
          <a:ext cx="8632371" cy="4669974"/>
        </p:xfrm>
        <a:graphic>
          <a:graphicData uri="http://schemas.openxmlformats.org/drawingml/2006/table">
            <a:tbl>
              <a:tblPr firstRow="1" firstCol="1" bandRow="1">
                <a:tableStyleId>{5C22544A-7EE6-4342-B048-85BDC9FD1C3A}</a:tableStyleId>
              </a:tblPr>
              <a:tblGrid>
                <a:gridCol w="900601"/>
                <a:gridCol w="2295774"/>
                <a:gridCol w="5435996"/>
              </a:tblGrid>
              <a:tr h="604958">
                <a:tc>
                  <a:txBody>
                    <a:bodyPr/>
                    <a:lstStyle/>
                    <a:p>
                      <a:pPr indent="266700" algn="l">
                        <a:lnSpc>
                          <a:spcPts val="2000"/>
                        </a:lnSpc>
                        <a:spcAft>
                          <a:spcPts val="0"/>
                        </a:spcAft>
                      </a:pPr>
                      <a:r>
                        <a:rPr lang="zh-CN" sz="2000" kern="100" dirty="0">
                          <a:effectLst/>
                        </a:rPr>
                        <a:t>序号</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6236" marR="56236" marT="0" marB="0"/>
                </a:tc>
                <a:tc>
                  <a:txBody>
                    <a:bodyPr/>
                    <a:lstStyle/>
                    <a:p>
                      <a:pPr indent="266700" algn="ctr">
                        <a:lnSpc>
                          <a:spcPts val="2000"/>
                        </a:lnSpc>
                        <a:spcAft>
                          <a:spcPts val="0"/>
                        </a:spcAft>
                      </a:pPr>
                      <a:r>
                        <a:rPr lang="zh-CN" sz="2000" kern="100" dirty="0">
                          <a:effectLst/>
                        </a:rPr>
                        <a:t>时间段</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6236" marR="56236" marT="0" marB="0"/>
                </a:tc>
                <a:tc>
                  <a:txBody>
                    <a:bodyPr/>
                    <a:lstStyle/>
                    <a:p>
                      <a:pPr indent="266700" algn="ctr">
                        <a:lnSpc>
                          <a:spcPts val="2000"/>
                        </a:lnSpc>
                        <a:spcAft>
                          <a:spcPts val="0"/>
                        </a:spcAft>
                      </a:pPr>
                      <a:r>
                        <a:rPr lang="zh-CN" sz="2000" kern="100" dirty="0">
                          <a:effectLst/>
                        </a:rPr>
                        <a:t>计划完成的工作</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6236" marR="56236" marT="0" marB="0"/>
                </a:tc>
              </a:tr>
              <a:tr h="907434">
                <a:tc>
                  <a:txBody>
                    <a:bodyPr/>
                    <a:lstStyle/>
                    <a:p>
                      <a:pPr indent="266700" algn="ctr">
                        <a:lnSpc>
                          <a:spcPts val="2000"/>
                        </a:lnSpc>
                        <a:spcAft>
                          <a:spcPts val="0"/>
                        </a:spcAft>
                      </a:pPr>
                      <a:r>
                        <a:rPr lang="en-US" sz="2000" kern="100" dirty="0">
                          <a:effectLst/>
                        </a:rPr>
                        <a:t>1</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6236" marR="56236" marT="0" marB="0"/>
                </a:tc>
                <a:tc>
                  <a:txBody>
                    <a:bodyPr/>
                    <a:lstStyle/>
                    <a:p>
                      <a:pPr indent="266700" algn="l">
                        <a:lnSpc>
                          <a:spcPts val="2000"/>
                        </a:lnSpc>
                        <a:spcAft>
                          <a:spcPts val="0"/>
                        </a:spcAft>
                      </a:pPr>
                      <a:r>
                        <a:rPr lang="en-US" sz="1600" kern="100" dirty="0">
                          <a:solidFill>
                            <a:srgbClr val="009900"/>
                          </a:solidFill>
                          <a:effectLst/>
                          <a:latin typeface="华文中宋" panose="02010600040101010101" pitchFamily="2" charset="-122"/>
                          <a:ea typeface="华文中宋" panose="02010600040101010101" pitchFamily="2" charset="-122"/>
                        </a:rPr>
                        <a:t>2014.12~2015.01</a:t>
                      </a:r>
                      <a:endParaRPr lang="zh-CN" sz="1600" kern="100" dirty="0">
                        <a:solidFill>
                          <a:srgbClr val="009900"/>
                        </a:solidFill>
                        <a:effectLst/>
                        <a:latin typeface="华文中宋" panose="02010600040101010101" pitchFamily="2" charset="-122"/>
                        <a:ea typeface="华文中宋" panose="02010600040101010101" pitchFamily="2" charset="-122"/>
                        <a:cs typeface="Times New Roman" panose="02020603050405020304" pitchFamily="18" charset="0"/>
                      </a:endParaRPr>
                    </a:p>
                  </a:txBody>
                  <a:tcPr marL="56236" marR="56236" marT="0" marB="0"/>
                </a:tc>
                <a:tc>
                  <a:txBody>
                    <a:bodyPr/>
                    <a:lstStyle/>
                    <a:p>
                      <a:pPr indent="266700" algn="l">
                        <a:lnSpc>
                          <a:spcPts val="2000"/>
                        </a:lnSpc>
                        <a:spcAft>
                          <a:spcPts val="0"/>
                        </a:spcAft>
                      </a:pPr>
                      <a:r>
                        <a:rPr lang="zh-CN" sz="2000" kern="100" dirty="0">
                          <a:effectLst/>
                        </a:rPr>
                        <a:t>确定数据中频繁模式挖掘、高效用模式挖掘方法研究，不确定数据中频繁模式挖掘方法研究</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6236" marR="56236" marT="0" marB="0"/>
                </a:tc>
              </a:tr>
              <a:tr h="604958">
                <a:tc>
                  <a:txBody>
                    <a:bodyPr/>
                    <a:lstStyle/>
                    <a:p>
                      <a:pPr indent="266700" algn="ctr">
                        <a:lnSpc>
                          <a:spcPts val="2000"/>
                        </a:lnSpc>
                        <a:spcAft>
                          <a:spcPts val="0"/>
                        </a:spcAft>
                      </a:pPr>
                      <a:r>
                        <a:rPr lang="en-US" sz="2000" kern="100" dirty="0">
                          <a:effectLst/>
                        </a:rPr>
                        <a:t>2</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6236" marR="56236" marT="0" marB="0"/>
                </a:tc>
                <a:tc>
                  <a:txBody>
                    <a:bodyPr/>
                    <a:lstStyle/>
                    <a:p>
                      <a:pPr marL="0" indent="266700" algn="l" defTabSz="457200" rtl="0" eaLnBrk="1" latinLnBrk="0" hangingPunct="1">
                        <a:lnSpc>
                          <a:spcPts val="2000"/>
                        </a:lnSpc>
                        <a:spcAft>
                          <a:spcPts val="0"/>
                        </a:spcAft>
                      </a:pPr>
                      <a:r>
                        <a:rPr lang="en-US" sz="1600" kern="100" dirty="0">
                          <a:solidFill>
                            <a:srgbClr val="009900"/>
                          </a:solidFill>
                          <a:effectLst/>
                          <a:latin typeface="华文中宋" panose="02010600040101010101" pitchFamily="2" charset="-122"/>
                          <a:ea typeface="华文中宋" panose="02010600040101010101" pitchFamily="2" charset="-122"/>
                          <a:cs typeface="+mn-cs"/>
                        </a:rPr>
                        <a:t>2015.02~2015.03</a:t>
                      </a:r>
                      <a:endParaRPr lang="zh-CN" sz="1600" kern="100" dirty="0">
                        <a:solidFill>
                          <a:srgbClr val="009900"/>
                        </a:solidFill>
                        <a:effectLst/>
                        <a:latin typeface="华文中宋" panose="02010600040101010101" pitchFamily="2" charset="-122"/>
                        <a:ea typeface="华文中宋" panose="02010600040101010101" pitchFamily="2" charset="-122"/>
                        <a:cs typeface="+mn-cs"/>
                      </a:endParaRPr>
                    </a:p>
                  </a:txBody>
                  <a:tcPr marL="56236" marR="56236" marT="0" marB="0"/>
                </a:tc>
                <a:tc>
                  <a:txBody>
                    <a:bodyPr/>
                    <a:lstStyle/>
                    <a:p>
                      <a:pPr indent="266700" algn="l">
                        <a:lnSpc>
                          <a:spcPts val="2000"/>
                        </a:lnSpc>
                        <a:spcAft>
                          <a:spcPts val="0"/>
                        </a:spcAft>
                      </a:pPr>
                      <a:r>
                        <a:rPr lang="zh-CN" sz="2000" kern="100">
                          <a:effectLst/>
                        </a:rPr>
                        <a:t>不确定数据中潜在高效用项集挖掘问题的定义及方法的设计与实现</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56236" marR="56236" marT="0" marB="0"/>
                </a:tc>
              </a:tr>
              <a:tr h="604958">
                <a:tc>
                  <a:txBody>
                    <a:bodyPr/>
                    <a:lstStyle/>
                    <a:p>
                      <a:pPr indent="266700" algn="ctr">
                        <a:lnSpc>
                          <a:spcPts val="2000"/>
                        </a:lnSpc>
                        <a:spcAft>
                          <a:spcPts val="0"/>
                        </a:spcAft>
                      </a:pPr>
                      <a:r>
                        <a:rPr lang="en-US" sz="2000" kern="100">
                          <a:effectLst/>
                        </a:rPr>
                        <a:t>3</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56236" marR="56236" marT="0" marB="0"/>
                </a:tc>
                <a:tc>
                  <a:txBody>
                    <a:bodyPr/>
                    <a:lstStyle/>
                    <a:p>
                      <a:pPr marL="0" indent="266700" algn="l" defTabSz="457200" rtl="0" eaLnBrk="1" latinLnBrk="0" hangingPunct="1">
                        <a:lnSpc>
                          <a:spcPts val="2000"/>
                        </a:lnSpc>
                        <a:spcAft>
                          <a:spcPts val="0"/>
                        </a:spcAft>
                      </a:pPr>
                      <a:r>
                        <a:rPr lang="en-US" sz="1600" kern="100" dirty="0">
                          <a:solidFill>
                            <a:srgbClr val="009900"/>
                          </a:solidFill>
                          <a:effectLst/>
                          <a:latin typeface="华文中宋" panose="02010600040101010101" pitchFamily="2" charset="-122"/>
                          <a:ea typeface="华文中宋" panose="02010600040101010101" pitchFamily="2" charset="-122"/>
                          <a:cs typeface="+mn-cs"/>
                        </a:rPr>
                        <a:t>2015.04~2015.05</a:t>
                      </a:r>
                      <a:endParaRPr lang="zh-CN" sz="1600" kern="100" dirty="0">
                        <a:solidFill>
                          <a:srgbClr val="009900"/>
                        </a:solidFill>
                        <a:effectLst/>
                        <a:latin typeface="华文中宋" panose="02010600040101010101" pitchFamily="2" charset="-122"/>
                        <a:ea typeface="华文中宋" panose="02010600040101010101" pitchFamily="2" charset="-122"/>
                        <a:cs typeface="+mn-cs"/>
                      </a:endParaRPr>
                    </a:p>
                  </a:txBody>
                  <a:tcPr marL="56236" marR="56236" marT="0" marB="0"/>
                </a:tc>
                <a:tc>
                  <a:txBody>
                    <a:bodyPr/>
                    <a:lstStyle/>
                    <a:p>
                      <a:pPr indent="266700" algn="l">
                        <a:lnSpc>
                          <a:spcPts val="2000"/>
                        </a:lnSpc>
                        <a:spcAft>
                          <a:spcPts val="0"/>
                        </a:spcAft>
                      </a:pPr>
                      <a:r>
                        <a:rPr lang="zh-CN" sz="2000" kern="100" dirty="0">
                          <a:effectLst/>
                        </a:rPr>
                        <a:t>不确定数据中基于期望的高效用项集挖掘问题的定义及方法的设计与实现</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6236" marR="56236" marT="0" marB="0"/>
                </a:tc>
              </a:tr>
              <a:tr h="604958">
                <a:tc>
                  <a:txBody>
                    <a:bodyPr/>
                    <a:lstStyle/>
                    <a:p>
                      <a:pPr indent="266700" algn="ctr">
                        <a:lnSpc>
                          <a:spcPts val="2000"/>
                        </a:lnSpc>
                        <a:spcAft>
                          <a:spcPts val="0"/>
                        </a:spcAft>
                      </a:pPr>
                      <a:r>
                        <a:rPr lang="en-US" sz="2000" kern="100">
                          <a:effectLst/>
                        </a:rPr>
                        <a:t>4</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56236" marR="56236" marT="0" marB="0"/>
                </a:tc>
                <a:tc>
                  <a:txBody>
                    <a:bodyPr/>
                    <a:lstStyle/>
                    <a:p>
                      <a:pPr indent="266700" algn="just">
                        <a:lnSpc>
                          <a:spcPts val="2000"/>
                        </a:lnSpc>
                        <a:spcAft>
                          <a:spcPts val="0"/>
                        </a:spcAft>
                      </a:pPr>
                      <a:r>
                        <a:rPr lang="en-US" sz="1600" kern="100" dirty="0">
                          <a:solidFill>
                            <a:srgbClr val="FFCC00"/>
                          </a:solidFill>
                          <a:effectLst/>
                          <a:latin typeface="华文中宋" panose="02010600040101010101" pitchFamily="2" charset="-122"/>
                          <a:ea typeface="华文中宋" panose="02010600040101010101" pitchFamily="2" charset="-122"/>
                        </a:rPr>
                        <a:t>2015.06~2014.08</a:t>
                      </a:r>
                      <a:endParaRPr lang="zh-CN" sz="1600" kern="100" dirty="0">
                        <a:solidFill>
                          <a:srgbClr val="FFCC00"/>
                        </a:solidFill>
                        <a:effectLst/>
                        <a:latin typeface="华文中宋" panose="02010600040101010101" pitchFamily="2" charset="-122"/>
                        <a:ea typeface="华文中宋" panose="02010600040101010101" pitchFamily="2" charset="-122"/>
                        <a:cs typeface="Times New Roman" panose="02020603050405020304" pitchFamily="18" charset="0"/>
                      </a:endParaRPr>
                    </a:p>
                  </a:txBody>
                  <a:tcPr marL="56236" marR="56236" marT="0" marB="0"/>
                </a:tc>
                <a:tc>
                  <a:txBody>
                    <a:bodyPr/>
                    <a:lstStyle/>
                    <a:p>
                      <a:pPr indent="266700" algn="l">
                        <a:lnSpc>
                          <a:spcPts val="2000"/>
                        </a:lnSpc>
                        <a:spcAft>
                          <a:spcPts val="0"/>
                        </a:spcAft>
                      </a:pPr>
                      <a:r>
                        <a:rPr lang="zh-CN" sz="2000" kern="100" dirty="0">
                          <a:effectLst/>
                        </a:rPr>
                        <a:t>不确定数据中基于概率的高效用项集挖掘问题的定义及方法的设计与实现</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6236" marR="56236" marT="0" marB="0"/>
                </a:tc>
              </a:tr>
              <a:tr h="737750">
                <a:tc>
                  <a:txBody>
                    <a:bodyPr/>
                    <a:lstStyle/>
                    <a:p>
                      <a:pPr indent="266700" algn="ctr">
                        <a:lnSpc>
                          <a:spcPts val="2000"/>
                        </a:lnSpc>
                        <a:spcAft>
                          <a:spcPts val="0"/>
                        </a:spcAft>
                      </a:pPr>
                      <a:r>
                        <a:rPr lang="en-US" sz="2000" kern="100">
                          <a:effectLst/>
                        </a:rPr>
                        <a:t>5</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56236" marR="56236" marT="0" marB="0"/>
                </a:tc>
                <a:tc>
                  <a:txBody>
                    <a:bodyPr/>
                    <a:lstStyle/>
                    <a:p>
                      <a:pPr indent="266700" algn="just">
                        <a:lnSpc>
                          <a:spcPts val="2000"/>
                        </a:lnSpc>
                        <a:spcAft>
                          <a:spcPts val="0"/>
                        </a:spcAft>
                      </a:pPr>
                      <a:r>
                        <a:rPr lang="en-US" sz="1600" kern="100" dirty="0">
                          <a:solidFill>
                            <a:srgbClr val="CC0000"/>
                          </a:solidFill>
                          <a:effectLst/>
                          <a:latin typeface="华文中宋" panose="02010600040101010101" pitchFamily="2" charset="-122"/>
                          <a:ea typeface="华文中宋" panose="02010600040101010101" pitchFamily="2" charset="-122"/>
                        </a:rPr>
                        <a:t>2015.09~2015.10</a:t>
                      </a:r>
                      <a:endParaRPr lang="zh-CN" sz="1600" kern="100" dirty="0">
                        <a:solidFill>
                          <a:srgbClr val="CC0000"/>
                        </a:solidFill>
                        <a:effectLst/>
                        <a:latin typeface="华文中宋" panose="02010600040101010101" pitchFamily="2" charset="-122"/>
                        <a:ea typeface="华文中宋" panose="02010600040101010101" pitchFamily="2" charset="-122"/>
                        <a:cs typeface="Times New Roman" panose="02020603050405020304" pitchFamily="18" charset="0"/>
                      </a:endParaRPr>
                    </a:p>
                  </a:txBody>
                  <a:tcPr marL="56236" marR="56236" marT="0" marB="0"/>
                </a:tc>
                <a:tc>
                  <a:txBody>
                    <a:bodyPr/>
                    <a:lstStyle/>
                    <a:p>
                      <a:pPr indent="266700" algn="l">
                        <a:lnSpc>
                          <a:spcPts val="2000"/>
                        </a:lnSpc>
                        <a:spcAft>
                          <a:spcPts val="0"/>
                        </a:spcAft>
                      </a:pPr>
                      <a:r>
                        <a:rPr lang="zh-CN" sz="2000" kern="100">
                          <a:effectLst/>
                        </a:rPr>
                        <a:t>收集真实应用场景下的数据，完成不确定数据中高效用项集挖掘方法的测试与</a:t>
                      </a:r>
                      <a:r>
                        <a:rPr lang="en-US" sz="2000" kern="100">
                          <a:effectLst/>
                        </a:rPr>
                        <a:t>bug</a:t>
                      </a:r>
                      <a:r>
                        <a:rPr lang="zh-CN" sz="2000" kern="100">
                          <a:effectLst/>
                        </a:rPr>
                        <a:t>修复</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56236" marR="56236" marT="0" marB="0"/>
                </a:tc>
              </a:tr>
              <a:tr h="604958">
                <a:tc>
                  <a:txBody>
                    <a:bodyPr/>
                    <a:lstStyle/>
                    <a:p>
                      <a:pPr indent="266700" algn="ctr">
                        <a:lnSpc>
                          <a:spcPts val="2000"/>
                        </a:lnSpc>
                        <a:spcAft>
                          <a:spcPts val="0"/>
                        </a:spcAft>
                      </a:pPr>
                      <a:r>
                        <a:rPr lang="en-US" sz="2000" kern="100" dirty="0">
                          <a:effectLst/>
                        </a:rPr>
                        <a:t>6</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6236" marR="56236" marT="0" marB="0"/>
                </a:tc>
                <a:tc>
                  <a:txBody>
                    <a:bodyPr/>
                    <a:lstStyle/>
                    <a:p>
                      <a:pPr indent="266700" algn="just">
                        <a:lnSpc>
                          <a:spcPts val="2000"/>
                        </a:lnSpc>
                        <a:spcAft>
                          <a:spcPts val="0"/>
                        </a:spcAft>
                      </a:pPr>
                      <a:r>
                        <a:rPr lang="en-US" sz="1600" kern="100" dirty="0">
                          <a:solidFill>
                            <a:srgbClr val="CC0000"/>
                          </a:solidFill>
                          <a:effectLst/>
                          <a:latin typeface="华文中宋" panose="02010600040101010101" pitchFamily="2" charset="-122"/>
                          <a:ea typeface="华文中宋" panose="02010600040101010101" pitchFamily="2" charset="-122"/>
                        </a:rPr>
                        <a:t>2015.11~2015.11</a:t>
                      </a:r>
                      <a:endParaRPr lang="zh-CN" sz="1600" kern="100" dirty="0">
                        <a:solidFill>
                          <a:srgbClr val="CC0000"/>
                        </a:solidFill>
                        <a:effectLst/>
                        <a:latin typeface="华文中宋" panose="02010600040101010101" pitchFamily="2" charset="-122"/>
                        <a:ea typeface="华文中宋" panose="02010600040101010101" pitchFamily="2" charset="-122"/>
                        <a:cs typeface="Times New Roman" panose="02020603050405020304" pitchFamily="18" charset="0"/>
                      </a:endParaRPr>
                    </a:p>
                  </a:txBody>
                  <a:tcPr marL="56236" marR="56236" marT="0" marB="0"/>
                </a:tc>
                <a:tc>
                  <a:txBody>
                    <a:bodyPr/>
                    <a:lstStyle/>
                    <a:p>
                      <a:pPr indent="266700" algn="l">
                        <a:lnSpc>
                          <a:spcPts val="2000"/>
                        </a:lnSpc>
                        <a:spcAft>
                          <a:spcPts val="0"/>
                        </a:spcAft>
                      </a:pPr>
                      <a:r>
                        <a:rPr lang="zh-CN" sz="2000" kern="100" dirty="0">
                          <a:effectLst/>
                        </a:rPr>
                        <a:t>毕业论文撰写</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6236" marR="56236" marT="0" marB="0"/>
                </a:tc>
              </a:tr>
            </a:tbl>
          </a:graphicData>
        </a:graphic>
      </p:graphicFrame>
    </p:spTree>
    <p:extLst>
      <p:ext uri="{BB962C8B-B14F-4D97-AF65-F5344CB8AC3E}">
        <p14:creationId xmlns:p14="http://schemas.microsoft.com/office/powerpoint/2010/main" val="1714643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09" y="0"/>
            <a:ext cx="10018713" cy="1752599"/>
          </a:xfrm>
        </p:spPr>
        <p:txBody>
          <a:bodyPr/>
          <a:lstStyle/>
          <a:p>
            <a:r>
              <a:rPr lang="zh-CN" altLang="en-US" dirty="0" smtClean="0"/>
              <a:t>目录</a:t>
            </a:r>
            <a:endParaRPr lang="zh-CN" altLang="en-US" dirty="0"/>
          </a:p>
        </p:txBody>
      </p:sp>
      <p:sp>
        <p:nvSpPr>
          <p:cNvPr id="3" name="内容占位符 2"/>
          <p:cNvSpPr>
            <a:spLocks noGrp="1"/>
          </p:cNvSpPr>
          <p:nvPr>
            <p:ph idx="1"/>
          </p:nvPr>
        </p:nvSpPr>
        <p:spPr>
          <a:xfrm>
            <a:off x="1484308" y="1752599"/>
            <a:ext cx="10018713" cy="3124201"/>
          </a:xfrm>
        </p:spPr>
        <p:txBody>
          <a:bodyPr>
            <a:normAutofit/>
          </a:bodyPr>
          <a:lstStyle/>
          <a:p>
            <a:r>
              <a:rPr lang="zh-CN" altLang="en-US" sz="4000" dirty="0"/>
              <a:t>论文工作计划</a:t>
            </a:r>
            <a:endParaRPr lang="en-US" altLang="zh-CN" sz="4000" dirty="0"/>
          </a:p>
          <a:p>
            <a:r>
              <a:rPr lang="zh-CN" altLang="en-US" sz="4000" dirty="0" smtClean="0">
                <a:solidFill>
                  <a:srgbClr val="FF0000"/>
                </a:solidFill>
              </a:rPr>
              <a:t>已经完成的工作</a:t>
            </a:r>
            <a:endParaRPr lang="en-US" altLang="zh-CN" sz="4000" dirty="0" smtClean="0">
              <a:solidFill>
                <a:srgbClr val="FF0000"/>
              </a:solidFill>
            </a:endParaRPr>
          </a:p>
          <a:p>
            <a:r>
              <a:rPr lang="zh-CN" altLang="en-US" sz="4000" dirty="0" smtClean="0"/>
              <a:t>关键技术或难点</a:t>
            </a:r>
            <a:endParaRPr lang="en-US" altLang="zh-CN" sz="4000" dirty="0" smtClean="0"/>
          </a:p>
          <a:p>
            <a:r>
              <a:rPr lang="zh-CN" altLang="en-US" sz="4000" dirty="0" smtClean="0"/>
              <a:t>下一阶段工作计划</a:t>
            </a:r>
            <a:endParaRPr lang="zh-CN" altLang="en-US" sz="4000" dirty="0"/>
          </a:p>
        </p:txBody>
      </p:sp>
    </p:spTree>
    <p:extLst>
      <p:ext uri="{BB962C8B-B14F-4D97-AF65-F5344CB8AC3E}">
        <p14:creationId xmlns:p14="http://schemas.microsoft.com/office/powerpoint/2010/main" val="1045453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0"/>
            <a:ext cx="10018713" cy="1752599"/>
          </a:xfrm>
        </p:spPr>
        <p:txBody>
          <a:bodyPr/>
          <a:lstStyle/>
          <a:p>
            <a:r>
              <a:rPr lang="zh-CN" altLang="en-US" dirty="0" smtClean="0"/>
              <a:t>国内外相关技术、原理、方法的研究</a:t>
            </a:r>
            <a:endParaRPr lang="zh-CN" altLang="en-US" dirty="0"/>
          </a:p>
        </p:txBody>
      </p:sp>
      <p:sp>
        <p:nvSpPr>
          <p:cNvPr id="3" name="内容占位符 2"/>
          <p:cNvSpPr>
            <a:spLocks noGrp="1"/>
          </p:cNvSpPr>
          <p:nvPr>
            <p:ph idx="1"/>
          </p:nvPr>
        </p:nvSpPr>
        <p:spPr>
          <a:xfrm>
            <a:off x="1512332" y="1522827"/>
            <a:ext cx="10018713" cy="2153601"/>
          </a:xfrm>
        </p:spPr>
        <p:txBody>
          <a:bodyPr/>
          <a:lstStyle/>
          <a:p>
            <a:pPr>
              <a:buFont typeface="Wingdings" panose="05000000000000000000" pitchFamily="2" charset="2"/>
              <a:buChar char="Ø"/>
            </a:pPr>
            <a:r>
              <a:rPr lang="zh-CN" altLang="en-US" dirty="0" smtClean="0"/>
              <a:t>频繁模式挖掘经典方法（频繁模式挖掘的基础是频繁项集挖掘）</a:t>
            </a:r>
            <a:endParaRPr lang="en-US" altLang="zh-CN" dirty="0" smtClean="0"/>
          </a:p>
          <a:p>
            <a:r>
              <a:rPr lang="en-US" altLang="zh-CN" dirty="0" err="1" smtClean="0"/>
              <a:t>Apriori</a:t>
            </a:r>
            <a:r>
              <a:rPr lang="zh-CN" altLang="en-US" dirty="0" smtClean="0"/>
              <a:t>算法</a:t>
            </a:r>
            <a:endParaRPr lang="en-US" altLang="zh-CN" dirty="0" smtClean="0"/>
          </a:p>
          <a:p>
            <a:r>
              <a:rPr lang="en-US" altLang="zh-CN" dirty="0" smtClean="0"/>
              <a:t>FP-Tree</a:t>
            </a:r>
          </a:p>
          <a:p>
            <a:r>
              <a:rPr lang="en-US" altLang="zh-CN" dirty="0" smtClean="0"/>
              <a:t>H-Mine</a:t>
            </a:r>
            <a:endParaRPr lang="zh-CN" altLang="en-US" dirty="0"/>
          </a:p>
        </p:txBody>
      </p:sp>
      <p:grpSp>
        <p:nvGrpSpPr>
          <p:cNvPr id="33" name="组合 35"/>
          <p:cNvGrpSpPr>
            <a:grpSpLocks/>
          </p:cNvGrpSpPr>
          <p:nvPr/>
        </p:nvGrpSpPr>
        <p:grpSpPr bwMode="auto">
          <a:xfrm>
            <a:off x="5286614" y="2943478"/>
            <a:ext cx="1211263" cy="387350"/>
            <a:chOff x="2421276" y="2408823"/>
            <a:chExt cx="1210587" cy="386765"/>
          </a:xfrm>
        </p:grpSpPr>
        <p:sp>
          <p:nvSpPr>
            <p:cNvPr id="34" name="Text Box 4"/>
            <p:cNvSpPr txBox="1">
              <a:spLocks noChangeArrowheads="1"/>
            </p:cNvSpPr>
            <p:nvPr/>
          </p:nvSpPr>
          <p:spPr bwMode="auto">
            <a:xfrm>
              <a:off x="2421276" y="2408823"/>
              <a:ext cx="12105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Tahoma" panose="020B0604030504040204" pitchFamily="34" charset="0"/>
                  <a:ea typeface="新細明體" pitchFamily="18" charset="-120"/>
                </a:defRPr>
              </a:lvl1pPr>
              <a:lvl2pPr marL="742950" indent="-285750" eaLnBrk="0" hangingPunct="0">
                <a:defRPr kumimoji="1">
                  <a:solidFill>
                    <a:schemeClr val="tx1"/>
                  </a:solidFill>
                  <a:latin typeface="Tahoma" panose="020B0604030504040204" pitchFamily="34" charset="0"/>
                  <a:ea typeface="新細明體" pitchFamily="18" charset="-120"/>
                </a:defRPr>
              </a:lvl2pPr>
              <a:lvl3pPr marL="1143000" indent="-228600" eaLnBrk="0" hangingPunct="0">
                <a:defRPr kumimoji="1">
                  <a:solidFill>
                    <a:schemeClr val="tx1"/>
                  </a:solidFill>
                  <a:latin typeface="Tahoma" panose="020B0604030504040204" pitchFamily="34" charset="0"/>
                  <a:ea typeface="新細明體" pitchFamily="18" charset="-120"/>
                </a:defRPr>
              </a:lvl3pPr>
              <a:lvl4pPr marL="1600200" indent="-228600" eaLnBrk="0" hangingPunct="0">
                <a:defRPr kumimoji="1">
                  <a:solidFill>
                    <a:schemeClr val="tx1"/>
                  </a:solidFill>
                  <a:latin typeface="Tahoma" panose="020B0604030504040204" pitchFamily="34" charset="0"/>
                  <a:ea typeface="新細明體" pitchFamily="18" charset="-120"/>
                </a:defRPr>
              </a:lvl4pPr>
              <a:lvl5pPr marL="2057400" indent="-228600" eaLnBrk="0" hangingPunct="0">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9pPr>
            </a:lstStyle>
            <a:p>
              <a:pPr algn="ctr"/>
              <a:r>
                <a:rPr lang="zh-CN" altLang="en-US" sz="1600">
                  <a:latin typeface="黑体" panose="02010609060101010101" pitchFamily="49" charset="-122"/>
                  <a:ea typeface="黑体" panose="02010609060101010101" pitchFamily="49" charset="-122"/>
                </a:rPr>
                <a:t>第一次扫描</a:t>
              </a:r>
              <a:endParaRPr lang="en-US" altLang="zh-CN" sz="1600">
                <a:latin typeface="黑体" panose="02010609060101010101" pitchFamily="49" charset="-122"/>
                <a:ea typeface="黑体" panose="02010609060101010101" pitchFamily="49" charset="-122"/>
              </a:endParaRPr>
            </a:p>
          </p:txBody>
        </p:sp>
        <p:sp>
          <p:nvSpPr>
            <p:cNvPr id="35" name="Line 5"/>
            <p:cNvSpPr>
              <a:spLocks noChangeShapeType="1"/>
            </p:cNvSpPr>
            <p:nvPr/>
          </p:nvSpPr>
          <p:spPr bwMode="auto">
            <a:xfrm>
              <a:off x="2601913" y="2795588"/>
              <a:ext cx="8318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36" name="Text Box 6"/>
          <p:cNvSpPr txBox="1">
            <a:spLocks noChangeArrowheads="1"/>
          </p:cNvSpPr>
          <p:nvPr/>
        </p:nvSpPr>
        <p:spPr bwMode="auto">
          <a:xfrm>
            <a:off x="5804139" y="2624391"/>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Tahoma" panose="020B0604030504040204" pitchFamily="34" charset="0"/>
                <a:ea typeface="新細明體" pitchFamily="18" charset="-120"/>
              </a:defRPr>
            </a:lvl1pPr>
            <a:lvl2pPr marL="742950" indent="-285750" eaLnBrk="0" hangingPunct="0">
              <a:defRPr kumimoji="1">
                <a:solidFill>
                  <a:schemeClr val="tx1"/>
                </a:solidFill>
                <a:latin typeface="Tahoma" panose="020B0604030504040204" pitchFamily="34" charset="0"/>
                <a:ea typeface="新細明體" pitchFamily="18" charset="-120"/>
              </a:defRPr>
            </a:lvl2pPr>
            <a:lvl3pPr marL="1143000" indent="-228600" eaLnBrk="0" hangingPunct="0">
              <a:defRPr kumimoji="1">
                <a:solidFill>
                  <a:schemeClr val="tx1"/>
                </a:solidFill>
                <a:latin typeface="Tahoma" panose="020B0604030504040204" pitchFamily="34" charset="0"/>
                <a:ea typeface="新細明體" pitchFamily="18" charset="-120"/>
              </a:defRPr>
            </a:lvl3pPr>
            <a:lvl4pPr marL="1600200" indent="-228600" eaLnBrk="0" hangingPunct="0">
              <a:defRPr kumimoji="1">
                <a:solidFill>
                  <a:schemeClr val="tx1"/>
                </a:solidFill>
                <a:latin typeface="Tahoma" panose="020B0604030504040204" pitchFamily="34" charset="0"/>
                <a:ea typeface="新細明體" pitchFamily="18" charset="-120"/>
              </a:defRPr>
            </a:lvl4pPr>
            <a:lvl5pPr marL="2057400" indent="-228600" eaLnBrk="0" hangingPunct="0">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9pPr>
          </a:lstStyle>
          <a:p>
            <a:pPr algn="ctr"/>
            <a:r>
              <a:rPr lang="en-US" altLang="zh-CN" i="1">
                <a:latin typeface="Times New Roman" panose="02020603050405020304" pitchFamily="18" charset="0"/>
                <a:ea typeface="宋体" panose="02010600030101010101" pitchFamily="2" charset="-122"/>
              </a:rPr>
              <a:t>C</a:t>
            </a:r>
            <a:r>
              <a:rPr lang="en-US" altLang="zh-CN" i="1" baseline="-25000">
                <a:latin typeface="Times New Roman" panose="02020603050405020304" pitchFamily="18" charset="0"/>
                <a:ea typeface="宋体" panose="02010600030101010101" pitchFamily="2" charset="-122"/>
              </a:rPr>
              <a:t>1</a:t>
            </a:r>
          </a:p>
        </p:txBody>
      </p:sp>
      <p:sp>
        <p:nvSpPr>
          <p:cNvPr id="37" name="Text Box 7"/>
          <p:cNvSpPr txBox="1">
            <a:spLocks noChangeArrowheads="1"/>
          </p:cNvSpPr>
          <p:nvPr/>
        </p:nvSpPr>
        <p:spPr bwMode="auto">
          <a:xfrm>
            <a:off x="8547339" y="2587878"/>
            <a:ext cx="4810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Tahoma" panose="020B0604030504040204" pitchFamily="34" charset="0"/>
                <a:ea typeface="新細明體" pitchFamily="18" charset="-120"/>
              </a:defRPr>
            </a:lvl1pPr>
            <a:lvl2pPr marL="742950" indent="-285750" eaLnBrk="0" hangingPunct="0">
              <a:defRPr kumimoji="1">
                <a:solidFill>
                  <a:schemeClr val="tx1"/>
                </a:solidFill>
                <a:latin typeface="Tahoma" panose="020B0604030504040204" pitchFamily="34" charset="0"/>
                <a:ea typeface="新細明體" pitchFamily="18" charset="-120"/>
              </a:defRPr>
            </a:lvl2pPr>
            <a:lvl3pPr marL="1143000" indent="-228600" eaLnBrk="0" hangingPunct="0">
              <a:defRPr kumimoji="1">
                <a:solidFill>
                  <a:schemeClr val="tx1"/>
                </a:solidFill>
                <a:latin typeface="Tahoma" panose="020B0604030504040204" pitchFamily="34" charset="0"/>
                <a:ea typeface="新細明體" pitchFamily="18" charset="-120"/>
              </a:defRPr>
            </a:lvl3pPr>
            <a:lvl4pPr marL="1600200" indent="-228600" eaLnBrk="0" hangingPunct="0">
              <a:defRPr kumimoji="1">
                <a:solidFill>
                  <a:schemeClr val="tx1"/>
                </a:solidFill>
                <a:latin typeface="Tahoma" panose="020B0604030504040204" pitchFamily="34" charset="0"/>
                <a:ea typeface="新細明體" pitchFamily="18" charset="-120"/>
              </a:defRPr>
            </a:lvl4pPr>
            <a:lvl5pPr marL="2057400" indent="-228600" eaLnBrk="0" hangingPunct="0">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9pPr>
          </a:lstStyle>
          <a:p>
            <a:pPr algn="ctr"/>
            <a:r>
              <a:rPr lang="en-US" altLang="zh-CN" i="1">
                <a:latin typeface="Times New Roman" panose="02020603050405020304" pitchFamily="18" charset="0"/>
                <a:ea typeface="宋体" panose="02010600030101010101" pitchFamily="2" charset="-122"/>
              </a:rPr>
              <a:t>FI</a:t>
            </a:r>
            <a:r>
              <a:rPr lang="en-US" altLang="zh-CN" i="1" baseline="-25000">
                <a:latin typeface="Times New Roman" panose="02020603050405020304" pitchFamily="18" charset="0"/>
                <a:ea typeface="宋体" panose="02010600030101010101" pitchFamily="2" charset="-122"/>
              </a:rPr>
              <a:t>1</a:t>
            </a:r>
          </a:p>
        </p:txBody>
      </p:sp>
      <p:sp>
        <p:nvSpPr>
          <p:cNvPr id="38" name="Text Box 8"/>
          <p:cNvSpPr txBox="1">
            <a:spLocks noChangeArrowheads="1"/>
          </p:cNvSpPr>
          <p:nvPr/>
        </p:nvSpPr>
        <p:spPr bwMode="auto">
          <a:xfrm>
            <a:off x="3505439" y="4376991"/>
            <a:ext cx="4810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Tahoma" panose="020B0604030504040204" pitchFamily="34" charset="0"/>
                <a:ea typeface="新細明體" pitchFamily="18" charset="-120"/>
              </a:defRPr>
            </a:lvl1pPr>
            <a:lvl2pPr marL="742950" indent="-285750" eaLnBrk="0" hangingPunct="0">
              <a:defRPr kumimoji="1">
                <a:solidFill>
                  <a:schemeClr val="tx1"/>
                </a:solidFill>
                <a:latin typeface="Tahoma" panose="020B0604030504040204" pitchFamily="34" charset="0"/>
                <a:ea typeface="新細明體" pitchFamily="18" charset="-120"/>
              </a:defRPr>
            </a:lvl2pPr>
            <a:lvl3pPr marL="1143000" indent="-228600" eaLnBrk="0" hangingPunct="0">
              <a:defRPr kumimoji="1">
                <a:solidFill>
                  <a:schemeClr val="tx1"/>
                </a:solidFill>
                <a:latin typeface="Tahoma" panose="020B0604030504040204" pitchFamily="34" charset="0"/>
                <a:ea typeface="新細明體" pitchFamily="18" charset="-120"/>
              </a:defRPr>
            </a:lvl3pPr>
            <a:lvl4pPr marL="1600200" indent="-228600" eaLnBrk="0" hangingPunct="0">
              <a:defRPr kumimoji="1">
                <a:solidFill>
                  <a:schemeClr val="tx1"/>
                </a:solidFill>
                <a:latin typeface="Tahoma" panose="020B0604030504040204" pitchFamily="34" charset="0"/>
                <a:ea typeface="新細明體" pitchFamily="18" charset="-120"/>
              </a:defRPr>
            </a:lvl4pPr>
            <a:lvl5pPr marL="2057400" indent="-228600" eaLnBrk="0" hangingPunct="0">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9pPr>
          </a:lstStyle>
          <a:p>
            <a:pPr algn="ctr"/>
            <a:r>
              <a:rPr lang="en-US" altLang="zh-CN" i="1">
                <a:latin typeface="Times New Roman" panose="02020603050405020304" pitchFamily="18" charset="0"/>
                <a:ea typeface="宋体" panose="02010600030101010101" pitchFamily="2" charset="-122"/>
              </a:rPr>
              <a:t>FI</a:t>
            </a:r>
            <a:r>
              <a:rPr lang="en-US" altLang="zh-CN" i="1" baseline="-25000">
                <a:latin typeface="Times New Roman" panose="02020603050405020304" pitchFamily="18" charset="0"/>
                <a:ea typeface="宋体" panose="02010600030101010101" pitchFamily="2" charset="-122"/>
              </a:rPr>
              <a:t>2</a:t>
            </a:r>
          </a:p>
        </p:txBody>
      </p:sp>
      <p:sp>
        <p:nvSpPr>
          <p:cNvPr id="39" name="Text Box 9"/>
          <p:cNvSpPr txBox="1">
            <a:spLocks noChangeArrowheads="1"/>
          </p:cNvSpPr>
          <p:nvPr/>
        </p:nvSpPr>
        <p:spPr bwMode="auto">
          <a:xfrm>
            <a:off x="6032739" y="4059491"/>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Tahoma" panose="020B0604030504040204" pitchFamily="34" charset="0"/>
                <a:ea typeface="新細明體" pitchFamily="18" charset="-120"/>
              </a:defRPr>
            </a:lvl1pPr>
            <a:lvl2pPr marL="742950" indent="-285750" eaLnBrk="0" hangingPunct="0">
              <a:defRPr kumimoji="1">
                <a:solidFill>
                  <a:schemeClr val="tx1"/>
                </a:solidFill>
                <a:latin typeface="Tahoma" panose="020B0604030504040204" pitchFamily="34" charset="0"/>
                <a:ea typeface="新細明體" pitchFamily="18" charset="-120"/>
              </a:defRPr>
            </a:lvl2pPr>
            <a:lvl3pPr marL="1143000" indent="-228600" eaLnBrk="0" hangingPunct="0">
              <a:defRPr kumimoji="1">
                <a:solidFill>
                  <a:schemeClr val="tx1"/>
                </a:solidFill>
                <a:latin typeface="Tahoma" panose="020B0604030504040204" pitchFamily="34" charset="0"/>
                <a:ea typeface="新細明體" pitchFamily="18" charset="-120"/>
              </a:defRPr>
            </a:lvl3pPr>
            <a:lvl4pPr marL="1600200" indent="-228600" eaLnBrk="0" hangingPunct="0">
              <a:defRPr kumimoji="1">
                <a:solidFill>
                  <a:schemeClr val="tx1"/>
                </a:solidFill>
                <a:latin typeface="Tahoma" panose="020B0604030504040204" pitchFamily="34" charset="0"/>
                <a:ea typeface="新細明體" pitchFamily="18" charset="-120"/>
              </a:defRPr>
            </a:lvl4pPr>
            <a:lvl5pPr marL="2057400" indent="-228600" eaLnBrk="0" hangingPunct="0">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9pPr>
          </a:lstStyle>
          <a:p>
            <a:pPr algn="ctr"/>
            <a:r>
              <a:rPr lang="en-US" altLang="zh-CN" i="1">
                <a:latin typeface="Times New Roman" panose="02020603050405020304" pitchFamily="18" charset="0"/>
                <a:ea typeface="宋体" panose="02010600030101010101" pitchFamily="2" charset="-122"/>
              </a:rPr>
              <a:t>C</a:t>
            </a:r>
            <a:r>
              <a:rPr lang="en-US" altLang="zh-CN" i="1" baseline="-25000">
                <a:latin typeface="Times New Roman" panose="02020603050405020304" pitchFamily="18" charset="0"/>
                <a:ea typeface="宋体" panose="02010600030101010101" pitchFamily="2" charset="-122"/>
              </a:rPr>
              <a:t>2</a:t>
            </a:r>
          </a:p>
        </p:txBody>
      </p:sp>
      <p:sp>
        <p:nvSpPr>
          <p:cNvPr id="40" name="Text Box 10"/>
          <p:cNvSpPr txBox="1">
            <a:spLocks noChangeArrowheads="1"/>
          </p:cNvSpPr>
          <p:nvPr/>
        </p:nvSpPr>
        <p:spPr bwMode="auto">
          <a:xfrm>
            <a:off x="9306164" y="413410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Tahoma" panose="020B0604030504040204" pitchFamily="34" charset="0"/>
                <a:ea typeface="新細明體" pitchFamily="18" charset="-120"/>
              </a:defRPr>
            </a:lvl1pPr>
            <a:lvl2pPr marL="742950" indent="-285750" eaLnBrk="0" hangingPunct="0">
              <a:defRPr kumimoji="1">
                <a:solidFill>
                  <a:schemeClr val="tx1"/>
                </a:solidFill>
                <a:latin typeface="Tahoma" panose="020B0604030504040204" pitchFamily="34" charset="0"/>
                <a:ea typeface="新細明體" pitchFamily="18" charset="-120"/>
              </a:defRPr>
            </a:lvl2pPr>
            <a:lvl3pPr marL="1143000" indent="-228600" eaLnBrk="0" hangingPunct="0">
              <a:defRPr kumimoji="1">
                <a:solidFill>
                  <a:schemeClr val="tx1"/>
                </a:solidFill>
                <a:latin typeface="Tahoma" panose="020B0604030504040204" pitchFamily="34" charset="0"/>
                <a:ea typeface="新細明體" pitchFamily="18" charset="-120"/>
              </a:defRPr>
            </a:lvl3pPr>
            <a:lvl4pPr marL="1600200" indent="-228600" eaLnBrk="0" hangingPunct="0">
              <a:defRPr kumimoji="1">
                <a:solidFill>
                  <a:schemeClr val="tx1"/>
                </a:solidFill>
                <a:latin typeface="Tahoma" panose="020B0604030504040204" pitchFamily="34" charset="0"/>
                <a:ea typeface="新細明體" pitchFamily="18" charset="-120"/>
              </a:defRPr>
            </a:lvl4pPr>
            <a:lvl5pPr marL="2057400" indent="-228600" eaLnBrk="0" hangingPunct="0">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9pPr>
          </a:lstStyle>
          <a:p>
            <a:pPr algn="ctr"/>
            <a:r>
              <a:rPr lang="en-US" altLang="zh-CN" i="1">
                <a:latin typeface="Times New Roman" panose="02020603050405020304" pitchFamily="18" charset="0"/>
                <a:ea typeface="宋体" panose="02010600030101010101" pitchFamily="2" charset="-122"/>
              </a:rPr>
              <a:t>C</a:t>
            </a:r>
            <a:r>
              <a:rPr lang="en-US" altLang="zh-CN" i="1" baseline="-25000">
                <a:latin typeface="Times New Roman" panose="02020603050405020304" pitchFamily="18" charset="0"/>
                <a:ea typeface="宋体" panose="02010600030101010101" pitchFamily="2" charset="-122"/>
              </a:rPr>
              <a:t>2</a:t>
            </a:r>
          </a:p>
        </p:txBody>
      </p:sp>
      <p:grpSp>
        <p:nvGrpSpPr>
          <p:cNvPr id="41" name="组合 36"/>
          <p:cNvGrpSpPr>
            <a:grpSpLocks/>
          </p:cNvGrpSpPr>
          <p:nvPr/>
        </p:nvGrpSpPr>
        <p:grpSpPr bwMode="auto">
          <a:xfrm>
            <a:off x="8506064" y="4561141"/>
            <a:ext cx="1211263" cy="442912"/>
            <a:chOff x="5386723" y="3886786"/>
            <a:chExt cx="1210589" cy="442327"/>
          </a:xfrm>
        </p:grpSpPr>
        <p:sp>
          <p:nvSpPr>
            <p:cNvPr id="42" name="Line 11"/>
            <p:cNvSpPr>
              <a:spLocks noChangeShapeType="1"/>
            </p:cNvSpPr>
            <p:nvPr/>
          </p:nvSpPr>
          <p:spPr bwMode="auto">
            <a:xfrm flipH="1">
              <a:off x="5432425" y="4329113"/>
              <a:ext cx="11207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3" name="Text Box 12"/>
            <p:cNvSpPr txBox="1">
              <a:spLocks noChangeArrowheads="1"/>
            </p:cNvSpPr>
            <p:nvPr/>
          </p:nvSpPr>
          <p:spPr bwMode="auto">
            <a:xfrm>
              <a:off x="5386723" y="3886786"/>
              <a:ext cx="12105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Tahoma" panose="020B0604030504040204" pitchFamily="34" charset="0"/>
                  <a:ea typeface="新細明體" pitchFamily="18" charset="-120"/>
                </a:defRPr>
              </a:lvl1pPr>
              <a:lvl2pPr marL="742950" indent="-285750" eaLnBrk="0" hangingPunct="0">
                <a:defRPr kumimoji="1">
                  <a:solidFill>
                    <a:schemeClr val="tx1"/>
                  </a:solidFill>
                  <a:latin typeface="Tahoma" panose="020B0604030504040204" pitchFamily="34" charset="0"/>
                  <a:ea typeface="新細明體" pitchFamily="18" charset="-120"/>
                </a:defRPr>
              </a:lvl2pPr>
              <a:lvl3pPr marL="1143000" indent="-228600" eaLnBrk="0" hangingPunct="0">
                <a:defRPr kumimoji="1">
                  <a:solidFill>
                    <a:schemeClr val="tx1"/>
                  </a:solidFill>
                  <a:latin typeface="Tahoma" panose="020B0604030504040204" pitchFamily="34" charset="0"/>
                  <a:ea typeface="新細明體" pitchFamily="18" charset="-120"/>
                </a:defRPr>
              </a:lvl3pPr>
              <a:lvl4pPr marL="1600200" indent="-228600" eaLnBrk="0" hangingPunct="0">
                <a:defRPr kumimoji="1">
                  <a:solidFill>
                    <a:schemeClr val="tx1"/>
                  </a:solidFill>
                  <a:latin typeface="Tahoma" panose="020B0604030504040204" pitchFamily="34" charset="0"/>
                  <a:ea typeface="新細明體" pitchFamily="18" charset="-120"/>
                </a:defRPr>
              </a:lvl4pPr>
              <a:lvl5pPr marL="2057400" indent="-228600" eaLnBrk="0" hangingPunct="0">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9pPr>
            </a:lstStyle>
            <a:p>
              <a:pPr algn="ctr"/>
              <a:r>
                <a:rPr lang="zh-CN" altLang="en-US" sz="1600">
                  <a:latin typeface="黑体" panose="02010609060101010101" pitchFamily="49" charset="-122"/>
                  <a:ea typeface="黑体" panose="02010609060101010101" pitchFamily="49" charset="-122"/>
                </a:rPr>
                <a:t>第二次扫描</a:t>
              </a:r>
              <a:endParaRPr lang="en-US" altLang="zh-CN" sz="1600">
                <a:latin typeface="黑体" panose="02010609060101010101" pitchFamily="49" charset="-122"/>
                <a:ea typeface="黑体" panose="02010609060101010101" pitchFamily="49" charset="-122"/>
              </a:endParaRPr>
            </a:p>
          </p:txBody>
        </p:sp>
      </p:grpSp>
      <p:sp>
        <p:nvSpPr>
          <p:cNvPr id="44" name="AutoShape 13"/>
          <p:cNvSpPr>
            <a:spLocks noChangeArrowheads="1"/>
          </p:cNvSpPr>
          <p:nvPr/>
        </p:nvSpPr>
        <p:spPr bwMode="auto">
          <a:xfrm>
            <a:off x="11150839" y="3821366"/>
            <a:ext cx="627063" cy="855662"/>
          </a:xfrm>
          <a:prstGeom prst="curvedLeftArrow">
            <a:avLst>
              <a:gd name="adj1" fmla="val 27291"/>
              <a:gd name="adj2" fmla="val 54582"/>
              <a:gd name="adj3" fmla="val 33333"/>
            </a:avLst>
          </a:prstGeom>
          <a:solidFill>
            <a:srgbClr val="FFFFFF"/>
          </a:solidFill>
          <a:ln w="9525">
            <a:solidFill>
              <a:srgbClr val="000000"/>
            </a:solidFill>
            <a:miter lim="800000"/>
            <a:headEnd/>
            <a:tailEnd/>
          </a:ln>
        </p:spPr>
        <p:txBody>
          <a:bodyPr anchor="ctr">
            <a:spAutoFit/>
          </a:bodyPr>
          <a:lstStyle>
            <a:lvl1pPr eaLnBrk="0" hangingPunct="0">
              <a:defRPr kumimoji="1">
                <a:solidFill>
                  <a:schemeClr val="tx1"/>
                </a:solidFill>
                <a:latin typeface="Tahoma" panose="020B0604030504040204" pitchFamily="34" charset="0"/>
                <a:ea typeface="新細明體" pitchFamily="18" charset="-120"/>
              </a:defRPr>
            </a:lvl1pPr>
            <a:lvl2pPr marL="742950" indent="-285750" eaLnBrk="0" hangingPunct="0">
              <a:defRPr kumimoji="1">
                <a:solidFill>
                  <a:schemeClr val="tx1"/>
                </a:solidFill>
                <a:latin typeface="Tahoma" panose="020B0604030504040204" pitchFamily="34" charset="0"/>
                <a:ea typeface="新細明體" pitchFamily="18" charset="-120"/>
              </a:defRPr>
            </a:lvl2pPr>
            <a:lvl3pPr marL="1143000" indent="-228600" eaLnBrk="0" hangingPunct="0">
              <a:defRPr kumimoji="1">
                <a:solidFill>
                  <a:schemeClr val="tx1"/>
                </a:solidFill>
                <a:latin typeface="Tahoma" panose="020B0604030504040204" pitchFamily="34" charset="0"/>
                <a:ea typeface="新細明體" pitchFamily="18" charset="-120"/>
              </a:defRPr>
            </a:lvl3pPr>
            <a:lvl4pPr marL="1600200" indent="-228600" eaLnBrk="0" hangingPunct="0">
              <a:defRPr kumimoji="1">
                <a:solidFill>
                  <a:schemeClr val="tx1"/>
                </a:solidFill>
                <a:latin typeface="Tahoma" panose="020B0604030504040204" pitchFamily="34" charset="0"/>
                <a:ea typeface="新細明體" pitchFamily="18" charset="-120"/>
              </a:defRPr>
            </a:lvl4pPr>
            <a:lvl5pPr marL="2057400" indent="-228600" eaLnBrk="0" hangingPunct="0">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9pPr>
          </a:lstStyle>
          <a:p>
            <a:pPr eaLnBrk="1" hangingPunct="1"/>
            <a:endParaRPr lang="zh-CN" altLang="en-US">
              <a:ea typeface="宋体" panose="02010600030101010101" pitchFamily="2" charset="-122"/>
            </a:endParaRPr>
          </a:p>
        </p:txBody>
      </p:sp>
      <p:sp>
        <p:nvSpPr>
          <p:cNvPr id="45" name="Text Box 15"/>
          <p:cNvSpPr txBox="1">
            <a:spLocks noChangeArrowheads="1"/>
          </p:cNvSpPr>
          <p:nvPr/>
        </p:nvSpPr>
        <p:spPr bwMode="auto">
          <a:xfrm>
            <a:off x="3988039" y="6047041"/>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Tahoma" panose="020B0604030504040204" pitchFamily="34" charset="0"/>
                <a:ea typeface="新細明體" pitchFamily="18" charset="-120"/>
              </a:defRPr>
            </a:lvl1pPr>
            <a:lvl2pPr marL="742950" indent="-285750" eaLnBrk="0" hangingPunct="0">
              <a:defRPr kumimoji="1">
                <a:solidFill>
                  <a:schemeClr val="tx1"/>
                </a:solidFill>
                <a:latin typeface="Tahoma" panose="020B0604030504040204" pitchFamily="34" charset="0"/>
                <a:ea typeface="新細明體" pitchFamily="18" charset="-120"/>
              </a:defRPr>
            </a:lvl2pPr>
            <a:lvl3pPr marL="1143000" indent="-228600" eaLnBrk="0" hangingPunct="0">
              <a:defRPr kumimoji="1">
                <a:solidFill>
                  <a:schemeClr val="tx1"/>
                </a:solidFill>
                <a:latin typeface="Tahoma" panose="020B0604030504040204" pitchFamily="34" charset="0"/>
                <a:ea typeface="新細明體" pitchFamily="18" charset="-120"/>
              </a:defRPr>
            </a:lvl3pPr>
            <a:lvl4pPr marL="1600200" indent="-228600" eaLnBrk="0" hangingPunct="0">
              <a:defRPr kumimoji="1">
                <a:solidFill>
                  <a:schemeClr val="tx1"/>
                </a:solidFill>
                <a:latin typeface="Tahoma" panose="020B0604030504040204" pitchFamily="34" charset="0"/>
                <a:ea typeface="新細明體" pitchFamily="18" charset="-120"/>
              </a:defRPr>
            </a:lvl4pPr>
            <a:lvl5pPr marL="2057400" indent="-228600" eaLnBrk="0" hangingPunct="0">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9pPr>
          </a:lstStyle>
          <a:p>
            <a:pPr algn="ctr"/>
            <a:r>
              <a:rPr lang="en-US" altLang="zh-CN" i="1">
                <a:latin typeface="Times New Roman" panose="02020603050405020304" pitchFamily="18" charset="0"/>
                <a:ea typeface="宋体" panose="02010600030101010101" pitchFamily="2" charset="-122"/>
              </a:rPr>
              <a:t>C</a:t>
            </a:r>
            <a:r>
              <a:rPr lang="en-US" altLang="zh-CN" i="1" baseline="-25000">
                <a:latin typeface="Times New Roman" panose="02020603050405020304" pitchFamily="18" charset="0"/>
                <a:ea typeface="宋体" panose="02010600030101010101" pitchFamily="2" charset="-122"/>
              </a:rPr>
              <a:t>3</a:t>
            </a:r>
          </a:p>
        </p:txBody>
      </p:sp>
      <p:sp>
        <p:nvSpPr>
          <p:cNvPr id="46" name="Text Box 16"/>
          <p:cNvSpPr txBox="1">
            <a:spLocks noChangeArrowheads="1"/>
          </p:cNvSpPr>
          <p:nvPr/>
        </p:nvSpPr>
        <p:spPr bwMode="auto">
          <a:xfrm>
            <a:off x="7391639" y="6205791"/>
            <a:ext cx="4810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Tahoma" panose="020B0604030504040204" pitchFamily="34" charset="0"/>
                <a:ea typeface="新細明體" pitchFamily="18" charset="-120"/>
              </a:defRPr>
            </a:lvl1pPr>
            <a:lvl2pPr marL="742950" indent="-285750" eaLnBrk="0" hangingPunct="0">
              <a:defRPr kumimoji="1">
                <a:solidFill>
                  <a:schemeClr val="tx1"/>
                </a:solidFill>
                <a:latin typeface="Tahoma" panose="020B0604030504040204" pitchFamily="34" charset="0"/>
                <a:ea typeface="新細明體" pitchFamily="18" charset="-120"/>
              </a:defRPr>
            </a:lvl2pPr>
            <a:lvl3pPr marL="1143000" indent="-228600" eaLnBrk="0" hangingPunct="0">
              <a:defRPr kumimoji="1">
                <a:solidFill>
                  <a:schemeClr val="tx1"/>
                </a:solidFill>
                <a:latin typeface="Tahoma" panose="020B0604030504040204" pitchFamily="34" charset="0"/>
                <a:ea typeface="新細明體" pitchFamily="18" charset="-120"/>
              </a:defRPr>
            </a:lvl3pPr>
            <a:lvl4pPr marL="1600200" indent="-228600" eaLnBrk="0" hangingPunct="0">
              <a:defRPr kumimoji="1">
                <a:solidFill>
                  <a:schemeClr val="tx1"/>
                </a:solidFill>
                <a:latin typeface="Tahoma" panose="020B0604030504040204" pitchFamily="34" charset="0"/>
                <a:ea typeface="新細明體" pitchFamily="18" charset="-120"/>
              </a:defRPr>
            </a:lvl4pPr>
            <a:lvl5pPr marL="2057400" indent="-228600" eaLnBrk="0" hangingPunct="0">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9pPr>
          </a:lstStyle>
          <a:p>
            <a:pPr algn="ctr"/>
            <a:r>
              <a:rPr lang="en-US" altLang="zh-CN" i="1">
                <a:latin typeface="Times New Roman" panose="02020603050405020304" pitchFamily="18" charset="0"/>
                <a:ea typeface="宋体" panose="02010600030101010101" pitchFamily="2" charset="-122"/>
              </a:rPr>
              <a:t>FI</a:t>
            </a:r>
            <a:r>
              <a:rPr lang="en-US" altLang="zh-CN" i="1" baseline="-25000">
                <a:latin typeface="Times New Roman" panose="02020603050405020304" pitchFamily="18" charset="0"/>
                <a:ea typeface="宋体" panose="02010600030101010101" pitchFamily="2" charset="-122"/>
              </a:rPr>
              <a:t>3</a:t>
            </a:r>
          </a:p>
        </p:txBody>
      </p:sp>
      <p:grpSp>
        <p:nvGrpSpPr>
          <p:cNvPr id="47" name="组合 37"/>
          <p:cNvGrpSpPr>
            <a:grpSpLocks/>
          </p:cNvGrpSpPr>
          <p:nvPr/>
        </p:nvGrpSpPr>
        <p:grpSpPr bwMode="auto">
          <a:xfrm>
            <a:off x="5824777" y="6296278"/>
            <a:ext cx="1692275" cy="358775"/>
            <a:chOff x="2840038" y="5621923"/>
            <a:chExt cx="1692275" cy="358189"/>
          </a:xfrm>
        </p:grpSpPr>
        <p:sp>
          <p:nvSpPr>
            <p:cNvPr id="48" name="Line 14"/>
            <p:cNvSpPr>
              <a:spLocks noChangeShapeType="1"/>
            </p:cNvSpPr>
            <p:nvPr/>
          </p:nvSpPr>
          <p:spPr bwMode="auto">
            <a:xfrm>
              <a:off x="2840038" y="5980112"/>
              <a:ext cx="16922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9" name="Text Box 17"/>
            <p:cNvSpPr txBox="1">
              <a:spLocks noChangeArrowheads="1"/>
            </p:cNvSpPr>
            <p:nvPr/>
          </p:nvSpPr>
          <p:spPr bwMode="auto">
            <a:xfrm>
              <a:off x="2969756" y="5621923"/>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Tahoma" panose="020B0604030504040204" pitchFamily="34" charset="0"/>
                  <a:ea typeface="新細明體" pitchFamily="18" charset="-120"/>
                </a:defRPr>
              </a:lvl1pPr>
              <a:lvl2pPr marL="742950" indent="-285750" eaLnBrk="0" hangingPunct="0">
                <a:defRPr kumimoji="1">
                  <a:solidFill>
                    <a:schemeClr val="tx1"/>
                  </a:solidFill>
                  <a:latin typeface="Tahoma" panose="020B0604030504040204" pitchFamily="34" charset="0"/>
                  <a:ea typeface="新細明體" pitchFamily="18" charset="-120"/>
                </a:defRPr>
              </a:lvl2pPr>
              <a:lvl3pPr marL="1143000" indent="-228600" eaLnBrk="0" hangingPunct="0">
                <a:defRPr kumimoji="1">
                  <a:solidFill>
                    <a:schemeClr val="tx1"/>
                  </a:solidFill>
                  <a:latin typeface="Tahoma" panose="020B0604030504040204" pitchFamily="34" charset="0"/>
                  <a:ea typeface="新細明體" pitchFamily="18" charset="-120"/>
                </a:defRPr>
              </a:lvl3pPr>
              <a:lvl4pPr marL="1600200" indent="-228600" eaLnBrk="0" hangingPunct="0">
                <a:defRPr kumimoji="1">
                  <a:solidFill>
                    <a:schemeClr val="tx1"/>
                  </a:solidFill>
                  <a:latin typeface="Tahoma" panose="020B0604030504040204" pitchFamily="34" charset="0"/>
                  <a:ea typeface="新細明體" pitchFamily="18" charset="-120"/>
                </a:defRPr>
              </a:lvl4pPr>
              <a:lvl5pPr marL="2057400" indent="-228600" eaLnBrk="0" hangingPunct="0">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9pPr>
            </a:lstStyle>
            <a:p>
              <a:pPr algn="ctr"/>
              <a:r>
                <a:rPr lang="zh-CN" altLang="en-US" sz="1600">
                  <a:latin typeface="黑体" panose="02010609060101010101" pitchFamily="49" charset="-122"/>
                  <a:ea typeface="黑体" panose="02010609060101010101" pitchFamily="49" charset="-122"/>
                </a:rPr>
                <a:t>第三次扫描</a:t>
              </a:r>
              <a:endParaRPr lang="en-US" altLang="zh-CN" sz="1600">
                <a:latin typeface="黑体" panose="02010609060101010101" pitchFamily="49" charset="-122"/>
                <a:ea typeface="黑体" panose="02010609060101010101" pitchFamily="49" charset="-122"/>
              </a:endParaRPr>
            </a:p>
          </p:txBody>
        </p:sp>
      </p:grpSp>
      <p:sp>
        <p:nvSpPr>
          <p:cNvPr id="50" name="AutoShape 18"/>
          <p:cNvSpPr>
            <a:spLocks noChangeArrowheads="1"/>
          </p:cNvSpPr>
          <p:nvPr/>
        </p:nvSpPr>
        <p:spPr bwMode="auto">
          <a:xfrm>
            <a:off x="3365739" y="5094541"/>
            <a:ext cx="441325" cy="1249362"/>
          </a:xfrm>
          <a:prstGeom prst="curvedRightArrow">
            <a:avLst>
              <a:gd name="adj1" fmla="val 56619"/>
              <a:gd name="adj2" fmla="val 113237"/>
              <a:gd name="adj3" fmla="val 33333"/>
            </a:avLst>
          </a:prstGeom>
          <a:solidFill>
            <a:srgbClr val="FFFFFF"/>
          </a:solidFill>
          <a:ln w="9525">
            <a:solidFill>
              <a:srgbClr val="000000"/>
            </a:solidFill>
            <a:miter lim="800000"/>
            <a:headEnd/>
            <a:tailEnd/>
          </a:ln>
        </p:spPr>
        <p:txBody>
          <a:bodyPr wrap="none" anchor="ctr">
            <a:spAutoFit/>
          </a:bodyPr>
          <a:lstStyle>
            <a:lvl1pPr eaLnBrk="0" hangingPunct="0">
              <a:defRPr kumimoji="1">
                <a:solidFill>
                  <a:schemeClr val="tx1"/>
                </a:solidFill>
                <a:latin typeface="Tahoma" panose="020B0604030504040204" pitchFamily="34" charset="0"/>
                <a:ea typeface="新細明體" pitchFamily="18" charset="-120"/>
              </a:defRPr>
            </a:lvl1pPr>
            <a:lvl2pPr marL="742950" indent="-285750" eaLnBrk="0" hangingPunct="0">
              <a:defRPr kumimoji="1">
                <a:solidFill>
                  <a:schemeClr val="tx1"/>
                </a:solidFill>
                <a:latin typeface="Tahoma" panose="020B0604030504040204" pitchFamily="34" charset="0"/>
                <a:ea typeface="新細明體" pitchFamily="18" charset="-120"/>
              </a:defRPr>
            </a:lvl2pPr>
            <a:lvl3pPr marL="1143000" indent="-228600" eaLnBrk="0" hangingPunct="0">
              <a:defRPr kumimoji="1">
                <a:solidFill>
                  <a:schemeClr val="tx1"/>
                </a:solidFill>
                <a:latin typeface="Tahoma" panose="020B0604030504040204" pitchFamily="34" charset="0"/>
                <a:ea typeface="新細明體" pitchFamily="18" charset="-120"/>
              </a:defRPr>
            </a:lvl3pPr>
            <a:lvl4pPr marL="1600200" indent="-228600" eaLnBrk="0" hangingPunct="0">
              <a:defRPr kumimoji="1">
                <a:solidFill>
                  <a:schemeClr val="tx1"/>
                </a:solidFill>
                <a:latin typeface="Tahoma" panose="020B0604030504040204" pitchFamily="34" charset="0"/>
                <a:ea typeface="新細明體" pitchFamily="18" charset="-120"/>
              </a:defRPr>
            </a:lvl4pPr>
            <a:lvl5pPr marL="2057400" indent="-228600" eaLnBrk="0" hangingPunct="0">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itchFamily="18" charset="-120"/>
              </a:defRPr>
            </a:lvl9pPr>
          </a:lstStyle>
          <a:p>
            <a:pPr eaLnBrk="1" hangingPunct="1"/>
            <a:endParaRPr lang="zh-CN" altLang="en-US">
              <a:ea typeface="宋体" panose="02010600030101010101" pitchFamily="2" charset="-122"/>
            </a:endParaRPr>
          </a:p>
        </p:txBody>
      </p:sp>
      <p:sp>
        <p:nvSpPr>
          <p:cNvPr id="51" name="Line 19"/>
          <p:cNvSpPr>
            <a:spLocks noChangeShapeType="1"/>
          </p:cNvSpPr>
          <p:nvPr/>
        </p:nvSpPr>
        <p:spPr bwMode="auto">
          <a:xfrm>
            <a:off x="8394939" y="3341941"/>
            <a:ext cx="527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2" name="Line 20"/>
          <p:cNvSpPr>
            <a:spLocks noChangeShapeType="1"/>
          </p:cNvSpPr>
          <p:nvPr/>
        </p:nvSpPr>
        <p:spPr bwMode="auto">
          <a:xfrm flipH="1">
            <a:off x="5956539" y="5018341"/>
            <a:ext cx="381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aphicFrame>
        <p:nvGraphicFramePr>
          <p:cNvPr id="53" name="Group 21"/>
          <p:cNvGraphicFramePr>
            <a:graphicFrameLocks noGrp="1"/>
          </p:cNvGraphicFramePr>
          <p:nvPr>
            <p:extLst>
              <p:ext uri="{D42A27DB-BD31-4B8C-83A1-F6EECF244321}">
                <p14:modId xmlns:p14="http://schemas.microsoft.com/office/powerpoint/2010/main" val="474437300"/>
              </p:ext>
            </p:extLst>
          </p:nvPr>
        </p:nvGraphicFramePr>
        <p:xfrm>
          <a:off x="3441939" y="2459291"/>
          <a:ext cx="1905000" cy="1609004"/>
        </p:xfrm>
        <a:graphic>
          <a:graphicData uri="http://schemas.openxmlformats.org/drawingml/2006/table">
            <a:tbl>
              <a:tblPr/>
              <a:tblGrid>
                <a:gridCol w="685800"/>
                <a:gridCol w="1219200"/>
              </a:tblGrid>
              <a:tr h="36548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en-US" sz="1800" b="1" i="0" u="none" strike="noStrike" kern="1200" cap="none" normalizeH="0" baseline="0" dirty="0" smtClean="0">
                          <a:ln>
                            <a:noFill/>
                          </a:ln>
                          <a:solidFill>
                            <a:schemeClr val="hlink"/>
                          </a:solidFill>
                          <a:effectLst/>
                          <a:latin typeface="Tahoma" pitchFamily="34" charset="0"/>
                          <a:ea typeface="新細明體" pitchFamily="18" charset="-120"/>
                          <a:cs typeface="+mn-cs"/>
                        </a:rPr>
                        <a:t>TID</a:t>
                      </a:r>
                    </a:p>
                  </a:txBody>
                  <a:tcPr marT="45686" marB="4568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1" i="0" u="none" strike="noStrike" kern="1200" cap="none" normalizeH="0" baseline="0" dirty="0" smtClean="0">
                          <a:ln>
                            <a:noFill/>
                          </a:ln>
                          <a:solidFill>
                            <a:schemeClr val="hlink"/>
                          </a:solidFill>
                          <a:effectLst/>
                          <a:latin typeface="Tahoma" pitchFamily="34" charset="0"/>
                          <a:ea typeface="新細明體" pitchFamily="18" charset="-120"/>
                          <a:cs typeface="+mn-cs"/>
                        </a:rPr>
                        <a:t>交易</a:t>
                      </a:r>
                      <a:endParaRPr kumimoji="1" lang="en-US" altLang="en-US" sz="1800" b="1" i="0" u="none" strike="noStrike" kern="1200" cap="none" normalizeH="0" baseline="0" dirty="0" smtClean="0">
                        <a:ln>
                          <a:noFill/>
                        </a:ln>
                        <a:solidFill>
                          <a:schemeClr val="hlink"/>
                        </a:solidFill>
                        <a:effectLst/>
                        <a:latin typeface="Tahoma" pitchFamily="34" charset="0"/>
                        <a:ea typeface="新細明體" pitchFamily="18" charset="-120"/>
                        <a:cs typeface="+mn-cs"/>
                      </a:endParaRPr>
                    </a:p>
                  </a:txBody>
                  <a:tcPr marT="45686" marB="4568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31066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10</a:t>
                      </a:r>
                    </a:p>
                  </a:txBody>
                  <a:tcPr marT="45686" marB="4568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A, C, D</a:t>
                      </a:r>
                    </a:p>
                  </a:txBody>
                  <a:tcPr marT="45686" marB="4568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40000"/>
                        <a:lumOff val="60000"/>
                      </a:schemeClr>
                    </a:solidFill>
                  </a:tcPr>
                </a:tc>
              </a:tr>
              <a:tr h="31066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20</a:t>
                      </a:r>
                    </a:p>
                  </a:txBody>
                  <a:tcPr marT="45686" marB="4568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B, C, E</a:t>
                      </a:r>
                    </a:p>
                  </a:txBody>
                  <a:tcPr marT="45686" marB="4568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40000"/>
                        <a:lumOff val="60000"/>
                      </a:schemeClr>
                    </a:solidFill>
                  </a:tcPr>
                </a:tc>
              </a:tr>
              <a:tr h="31066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30</a:t>
                      </a:r>
                    </a:p>
                  </a:txBody>
                  <a:tcPr marT="45686" marB="4568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A, B, C, E</a:t>
                      </a:r>
                    </a:p>
                  </a:txBody>
                  <a:tcPr marT="45686" marB="4568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40000"/>
                        <a:lumOff val="60000"/>
                      </a:schemeClr>
                    </a:solidFill>
                  </a:tcPr>
                </a:tc>
              </a:tr>
              <a:tr h="31066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40</a:t>
                      </a:r>
                    </a:p>
                  </a:txBody>
                  <a:tcPr marT="45686" marB="4568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B, E</a:t>
                      </a:r>
                    </a:p>
                  </a:txBody>
                  <a:tcPr marT="45686" marB="4568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40000"/>
                        <a:lumOff val="60000"/>
                      </a:schemeClr>
                    </a:solidFill>
                  </a:tcPr>
                </a:tc>
              </a:tr>
            </a:tbl>
          </a:graphicData>
        </a:graphic>
      </p:graphicFrame>
      <p:graphicFrame>
        <p:nvGraphicFramePr>
          <p:cNvPr id="54" name="Group 41"/>
          <p:cNvGraphicFramePr>
            <a:graphicFrameLocks noGrp="1"/>
          </p:cNvGraphicFramePr>
          <p:nvPr>
            <p:extLst>
              <p:ext uri="{D42A27DB-BD31-4B8C-83A1-F6EECF244321}">
                <p14:modId xmlns:p14="http://schemas.microsoft.com/office/powerpoint/2010/main" val="3334263373"/>
              </p:ext>
            </p:extLst>
          </p:nvPr>
        </p:nvGraphicFramePr>
        <p:xfrm>
          <a:off x="6474064" y="2122741"/>
          <a:ext cx="1752600" cy="1865376"/>
        </p:xfrm>
        <a:graphic>
          <a:graphicData uri="http://schemas.openxmlformats.org/drawingml/2006/table">
            <a:tbl>
              <a:tblPr/>
              <a:tblGrid>
                <a:gridCol w="1143000"/>
                <a:gridCol w="609600"/>
              </a:tblGrid>
              <a:tr h="1619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rPr>
                        <a:t>项集</a:t>
                      </a:r>
                      <a:endParaRPr kumimoji="0" lang="en-US" altLang="zh-CN" sz="16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4C8"/>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rPr>
                        <a:t>频率</a:t>
                      </a:r>
                      <a:endParaRPr kumimoji="0" lang="en-US" altLang="zh-CN" sz="16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4C8"/>
                    </a:solidFill>
                  </a:tcPr>
                </a:tc>
              </a:tr>
              <a:tr h="1635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EFFE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EFFE1"/>
                    </a:solidFill>
                  </a:tcPr>
                </a:tc>
              </a:tr>
              <a:tr h="1619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EFFE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EFFE1"/>
                    </a:solidFill>
                  </a:tcPr>
                </a:tc>
              </a:tr>
              <a:tr h="1635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EFFE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EFFE1"/>
                    </a:solidFill>
                  </a:tcPr>
                </a:tc>
              </a:tr>
              <a:tr h="1619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{D}</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r>
              <a:tr h="1619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8EFFE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8EFFE1"/>
                    </a:solidFill>
                  </a:tcPr>
                </a:tc>
              </a:tr>
            </a:tbl>
          </a:graphicData>
        </a:graphic>
      </p:graphicFrame>
      <p:graphicFrame>
        <p:nvGraphicFramePr>
          <p:cNvPr id="55" name="Group 64"/>
          <p:cNvGraphicFramePr>
            <a:graphicFrameLocks noGrp="1"/>
          </p:cNvGraphicFramePr>
          <p:nvPr>
            <p:extLst>
              <p:ext uri="{D42A27DB-BD31-4B8C-83A1-F6EECF244321}">
                <p14:modId xmlns:p14="http://schemas.microsoft.com/office/powerpoint/2010/main" val="1335778111"/>
              </p:ext>
            </p:extLst>
          </p:nvPr>
        </p:nvGraphicFramePr>
        <p:xfrm>
          <a:off x="9156939" y="2351341"/>
          <a:ext cx="1752600" cy="1554480"/>
        </p:xfrm>
        <a:graphic>
          <a:graphicData uri="http://schemas.openxmlformats.org/drawingml/2006/table">
            <a:tbl>
              <a:tblPr/>
              <a:tblGrid>
                <a:gridCol w="1143000"/>
                <a:gridCol w="609600"/>
              </a:tblGrid>
              <a:tr h="1619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rPr>
                        <a:t>项集</a:t>
                      </a:r>
                      <a:endParaRPr kumimoji="0" lang="en-US" altLang="zh-CN" sz="16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4C8"/>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rPr>
                        <a:t>频率</a:t>
                      </a:r>
                      <a:endParaRPr kumimoji="0" lang="en-US" altLang="zh-CN" sz="16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4C8"/>
                    </a:solidFill>
                  </a:tcPr>
                </a:tc>
              </a:tr>
              <a:tr h="1635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EFFE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EFFE1"/>
                    </a:solidFill>
                  </a:tcPr>
                </a:tc>
              </a:tr>
              <a:tr h="1619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EFFE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EFFE1"/>
                    </a:solidFill>
                  </a:tcPr>
                </a:tc>
              </a:tr>
              <a:tr h="1635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EFFE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EFFE1"/>
                    </a:solidFill>
                  </a:tcPr>
                </a:tc>
              </a:tr>
              <a:tr h="1619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8EFFE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8EFFE1"/>
                    </a:solidFill>
                  </a:tcPr>
                </a:tc>
              </a:tr>
            </a:tbl>
          </a:graphicData>
        </a:graphic>
      </p:graphicFrame>
      <p:graphicFrame>
        <p:nvGraphicFramePr>
          <p:cNvPr id="56" name="Group 84"/>
          <p:cNvGraphicFramePr>
            <a:graphicFrameLocks noGrp="1"/>
          </p:cNvGraphicFramePr>
          <p:nvPr>
            <p:extLst>
              <p:ext uri="{D42A27DB-BD31-4B8C-83A1-F6EECF244321}">
                <p14:modId xmlns:p14="http://schemas.microsoft.com/office/powerpoint/2010/main" val="2036361704"/>
              </p:ext>
            </p:extLst>
          </p:nvPr>
        </p:nvGraphicFramePr>
        <p:xfrm>
          <a:off x="9842739" y="4103941"/>
          <a:ext cx="1143000" cy="2176461"/>
        </p:xfrm>
        <a:graphic>
          <a:graphicData uri="http://schemas.openxmlformats.org/drawingml/2006/table">
            <a:tbl>
              <a:tblPr/>
              <a:tblGrid>
                <a:gridCol w="1143000"/>
              </a:tblGrid>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rgbClr val="FF0000"/>
                          </a:solidFill>
                          <a:effectLst/>
                          <a:latin typeface="Tahoma" pitchFamily="34" charset="0"/>
                          <a:ea typeface="宋体" charset="-122"/>
                        </a:rPr>
                        <a:t>项集</a:t>
                      </a:r>
                      <a:endParaRPr kumimoji="0" lang="en-US" altLang="zh-CN" sz="1600" b="1" i="0" u="none" strike="noStrike" cap="none" normalizeH="0" baseline="0" dirty="0" smtClean="0">
                        <a:ln>
                          <a:noFill/>
                        </a:ln>
                        <a:solidFill>
                          <a:srgbClr val="FF0000"/>
                        </a:solidFill>
                        <a:effectLst/>
                        <a:latin typeface="Tahoma" pitchFamily="34" charset="0"/>
                        <a:ea typeface="宋体" charset="-122"/>
                      </a:endParaRP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{A, B}</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40000"/>
                        <a:lumOff val="60000"/>
                      </a:schemeClr>
                    </a:solid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{A, C}</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40000"/>
                        <a:lumOff val="60000"/>
                      </a:schemeClr>
                    </a:solid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{A, E}</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40000"/>
                        <a:lumOff val="60000"/>
                      </a:schemeClr>
                    </a:solid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{B, C}</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40000"/>
                        <a:lumOff val="60000"/>
                      </a:schemeClr>
                    </a:solid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{B, E}</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40000"/>
                        <a:lumOff val="60000"/>
                      </a:schemeClr>
                    </a:solidFill>
                  </a:tcPr>
                </a:tc>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{C, E}</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40000"/>
                        <a:lumOff val="60000"/>
                      </a:schemeClr>
                    </a:solidFill>
                  </a:tcPr>
                </a:tc>
              </a:tr>
            </a:tbl>
          </a:graphicData>
        </a:graphic>
      </p:graphicFrame>
      <p:graphicFrame>
        <p:nvGraphicFramePr>
          <p:cNvPr id="57" name="Group 102"/>
          <p:cNvGraphicFramePr>
            <a:graphicFrameLocks noGrp="1"/>
          </p:cNvGraphicFramePr>
          <p:nvPr>
            <p:extLst>
              <p:ext uri="{D42A27DB-BD31-4B8C-83A1-F6EECF244321}">
                <p14:modId xmlns:p14="http://schemas.microsoft.com/office/powerpoint/2010/main" val="1953958885"/>
              </p:ext>
            </p:extLst>
          </p:nvPr>
        </p:nvGraphicFramePr>
        <p:xfrm>
          <a:off x="6504227" y="4156328"/>
          <a:ext cx="1752600" cy="2029968"/>
        </p:xfrm>
        <a:graphic>
          <a:graphicData uri="http://schemas.openxmlformats.org/drawingml/2006/table">
            <a:tbl>
              <a:tblPr/>
              <a:tblGrid>
                <a:gridCol w="1143000"/>
                <a:gridCol w="609600"/>
              </a:tblGrid>
              <a:tr h="1619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rPr>
                        <a:t>项集</a:t>
                      </a:r>
                      <a:endParaRPr kumimoji="0" lang="en-US" altLang="zh-CN" sz="16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4C8"/>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rPr>
                        <a:t>频率</a:t>
                      </a:r>
                      <a:endParaRPr kumimoji="0" lang="en-US" altLang="zh-CN" sz="16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4C8"/>
                    </a:solidFill>
                  </a:tcPr>
                </a:tc>
              </a:tr>
              <a:tr h="1635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 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r>
              <a:tr h="1635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 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EFFE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EFFE1"/>
                    </a:solidFill>
                  </a:tcPr>
                </a:tc>
              </a:tr>
              <a:tr h="1635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r>
              <a:tr h="1635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 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EFFE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EFFE1"/>
                    </a:solidFill>
                  </a:tcPr>
                </a:tc>
              </a:tr>
              <a:tr h="1635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EFFE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EFFE1"/>
                    </a:solidFill>
                  </a:tcPr>
                </a:tc>
              </a:tr>
              <a:tr h="1635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8EFFE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8EFFE1"/>
                    </a:solidFill>
                  </a:tcPr>
                </a:tc>
              </a:tr>
            </a:tbl>
          </a:graphicData>
        </a:graphic>
      </p:graphicFrame>
      <p:graphicFrame>
        <p:nvGraphicFramePr>
          <p:cNvPr id="58" name="Group 128"/>
          <p:cNvGraphicFramePr>
            <a:graphicFrameLocks noGrp="1"/>
          </p:cNvGraphicFramePr>
          <p:nvPr>
            <p:extLst>
              <p:ext uri="{D42A27DB-BD31-4B8C-83A1-F6EECF244321}">
                <p14:modId xmlns:p14="http://schemas.microsoft.com/office/powerpoint/2010/main" val="3481108196"/>
              </p:ext>
            </p:extLst>
          </p:nvPr>
        </p:nvGraphicFramePr>
        <p:xfrm>
          <a:off x="4054714" y="4237291"/>
          <a:ext cx="1752600" cy="1456944"/>
        </p:xfrm>
        <a:graphic>
          <a:graphicData uri="http://schemas.openxmlformats.org/drawingml/2006/table">
            <a:tbl>
              <a:tblPr/>
              <a:tblGrid>
                <a:gridCol w="1143000"/>
                <a:gridCol w="609600"/>
              </a:tblGrid>
              <a:tr h="1619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rPr>
                        <a:t>项集</a:t>
                      </a:r>
                      <a:endParaRPr kumimoji="0" lang="en-US" altLang="zh-CN" sz="16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4C8"/>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rPr>
                        <a:t>频率</a:t>
                      </a:r>
                      <a:endParaRPr kumimoji="0" lang="en-US" altLang="zh-CN" sz="16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4C8"/>
                    </a:solidFill>
                  </a:tcPr>
                </a:tc>
              </a:tr>
              <a:tr h="1635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 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EFFE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EFFE1"/>
                    </a:solidFill>
                  </a:tcPr>
                </a:tc>
              </a:tr>
              <a:tr h="1635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 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EFFE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EFFE1"/>
                    </a:solidFill>
                  </a:tcPr>
                </a:tc>
              </a:tr>
              <a:tr h="1635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EFFE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EFFE1"/>
                    </a:solidFill>
                  </a:tcPr>
                </a:tc>
              </a:tr>
              <a:tr h="1635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8EFFE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8EFFE1"/>
                    </a:solidFill>
                  </a:tcPr>
                </a:tc>
              </a:tr>
            </a:tbl>
          </a:graphicData>
        </a:graphic>
      </p:graphicFrame>
      <p:graphicFrame>
        <p:nvGraphicFramePr>
          <p:cNvPr id="59" name="Group 148"/>
          <p:cNvGraphicFramePr>
            <a:graphicFrameLocks noGrp="1"/>
          </p:cNvGraphicFramePr>
          <p:nvPr>
            <p:extLst>
              <p:ext uri="{D42A27DB-BD31-4B8C-83A1-F6EECF244321}">
                <p14:modId xmlns:p14="http://schemas.microsoft.com/office/powerpoint/2010/main" val="4088699979"/>
              </p:ext>
            </p:extLst>
          </p:nvPr>
        </p:nvGraphicFramePr>
        <p:xfrm>
          <a:off x="4432539" y="6112128"/>
          <a:ext cx="1143000" cy="658813"/>
        </p:xfrm>
        <a:graphic>
          <a:graphicData uri="http://schemas.openxmlformats.org/drawingml/2006/table">
            <a:tbl>
              <a:tblPr/>
              <a:tblGrid>
                <a:gridCol w="1143000"/>
              </a:tblGrid>
              <a:tr h="31101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600" b="1" i="0" u="none" strike="noStrike" cap="none" normalizeH="0" baseline="0" dirty="0" smtClean="0">
                          <a:ln>
                            <a:noFill/>
                          </a:ln>
                          <a:solidFill>
                            <a:srgbClr val="FF0000"/>
                          </a:solidFill>
                          <a:effectLst/>
                          <a:latin typeface="Tahoma" pitchFamily="34" charset="0"/>
                          <a:ea typeface="宋体" charset="-122"/>
                        </a:rPr>
                        <a:t>项集</a:t>
                      </a:r>
                      <a:endParaRPr kumimoji="0" lang="en-US" altLang="zh-CN" sz="1600" b="1" i="0" u="none" strike="noStrike" cap="none" normalizeH="0" baseline="0" dirty="0" smtClean="0">
                        <a:ln>
                          <a:noFill/>
                        </a:ln>
                        <a:solidFill>
                          <a:srgbClr val="FF0000"/>
                        </a:solidFill>
                        <a:effectLst/>
                        <a:latin typeface="Tahoma" pitchFamily="34" charset="0"/>
                        <a:ea typeface="宋体" charset="-122"/>
                      </a:endParaRPr>
                    </a:p>
                  </a:txBody>
                  <a:tcPr marT="45738" marB="4573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r>
              <a:tr h="347797">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{B, C, E}</a:t>
                      </a:r>
                    </a:p>
                  </a:txBody>
                  <a:tcPr marT="45738" marB="4573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40000"/>
                        <a:lumOff val="60000"/>
                      </a:schemeClr>
                    </a:solidFill>
                  </a:tcPr>
                </a:tc>
              </a:tr>
            </a:tbl>
          </a:graphicData>
        </a:graphic>
      </p:graphicFrame>
      <p:graphicFrame>
        <p:nvGraphicFramePr>
          <p:cNvPr id="60" name="Group 156"/>
          <p:cNvGraphicFramePr>
            <a:graphicFrameLocks noGrp="1"/>
          </p:cNvGraphicFramePr>
          <p:nvPr>
            <p:extLst>
              <p:ext uri="{D42A27DB-BD31-4B8C-83A1-F6EECF244321}">
                <p14:modId xmlns:p14="http://schemas.microsoft.com/office/powerpoint/2010/main" val="2193401900"/>
              </p:ext>
            </p:extLst>
          </p:nvPr>
        </p:nvGraphicFramePr>
        <p:xfrm>
          <a:off x="7861539" y="6237541"/>
          <a:ext cx="1752600" cy="620459"/>
        </p:xfrm>
        <a:graphic>
          <a:graphicData uri="http://schemas.openxmlformats.org/drawingml/2006/table">
            <a:tbl>
              <a:tblPr/>
              <a:tblGrid>
                <a:gridCol w="1143000"/>
                <a:gridCol w="609600"/>
              </a:tblGrid>
              <a:tr h="3095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rPr>
                        <a:t>项集</a:t>
                      </a:r>
                      <a:endParaRPr kumimoji="0" lang="en-US" altLang="zh-CN" sz="16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4C8"/>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rPr>
                        <a:t>频率</a:t>
                      </a:r>
                      <a:endParaRPr kumimoji="0" lang="en-US" altLang="zh-CN" sz="1600" b="1" i="0" u="none" strike="noStrike" cap="none" normalizeH="0" baseline="0" smtClean="0">
                        <a:ln>
                          <a:noFill/>
                        </a:ln>
                        <a:solidFill>
                          <a:srgbClr val="FF0000"/>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4C8"/>
                    </a:solidFill>
                  </a:tcPr>
                </a:tc>
              </a:tr>
              <a:tr h="3095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 C,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8EFFE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新細明體" pitchFamily="18" charset="-120"/>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新細明體" pitchFamily="18" charset="-120"/>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新細明體" pitchFamily="18" charset="-120"/>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新細明體" pitchFamily="18" charset="-120"/>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itchFamily="18" charset="-120"/>
                        </a:defRPr>
                      </a:lvl9p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8EFFE1"/>
                    </a:solidFill>
                  </a:tcPr>
                </a:tc>
              </a:tr>
            </a:tbl>
          </a:graphicData>
        </a:graphic>
      </p:graphicFrame>
    </p:spTree>
    <p:extLst>
      <p:ext uri="{BB962C8B-B14F-4D97-AF65-F5344CB8AC3E}">
        <p14:creationId xmlns:p14="http://schemas.microsoft.com/office/powerpoint/2010/main" val="220738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4" grpId="0" animBg="1"/>
      <p:bldP spid="45" grpId="0"/>
      <p:bldP spid="46" grpId="0"/>
      <p:bldP spid="50" grpId="0" animBg="1"/>
      <p:bldP spid="51" grpId="0" animBg="1"/>
      <p:bldP spid="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0"/>
            <a:ext cx="10018713" cy="1752599"/>
          </a:xfrm>
        </p:spPr>
        <p:txBody>
          <a:bodyPr/>
          <a:lstStyle/>
          <a:p>
            <a:r>
              <a:rPr lang="zh-CN" altLang="en-US" dirty="0" smtClean="0"/>
              <a:t>国内外相关技术、原理、方法的研究</a:t>
            </a:r>
            <a:endParaRPr lang="zh-CN" altLang="en-US" dirty="0"/>
          </a:p>
        </p:txBody>
      </p:sp>
      <p:sp>
        <p:nvSpPr>
          <p:cNvPr id="3" name="内容占位符 2"/>
          <p:cNvSpPr>
            <a:spLocks noGrp="1"/>
          </p:cNvSpPr>
          <p:nvPr>
            <p:ph idx="1"/>
          </p:nvPr>
        </p:nvSpPr>
        <p:spPr>
          <a:xfrm>
            <a:off x="1484310" y="1752599"/>
            <a:ext cx="10018713" cy="4593772"/>
          </a:xfrm>
        </p:spPr>
        <p:txBody>
          <a:bodyPr/>
          <a:lstStyle/>
          <a:p>
            <a:pPr>
              <a:buFont typeface="Wingdings" panose="05000000000000000000" pitchFamily="2" charset="2"/>
              <a:buChar char="Ø"/>
            </a:pPr>
            <a:r>
              <a:rPr lang="zh-CN" altLang="en-US" sz="2800" dirty="0" smtClean="0"/>
              <a:t>效用模式挖掘的研究</a:t>
            </a:r>
            <a:endParaRPr lang="en-US" altLang="zh-CN" sz="2800" dirty="0" smtClean="0"/>
          </a:p>
          <a:p>
            <a:r>
              <a:rPr lang="en-US" altLang="zh-CN" sz="2000" dirty="0" err="1" smtClean="0"/>
              <a:t>Umining</a:t>
            </a:r>
            <a:r>
              <a:rPr lang="zh-CN" altLang="en-US" sz="2000" dirty="0" smtClean="0"/>
              <a:t>算法</a:t>
            </a:r>
            <a:endParaRPr lang="en-US" altLang="zh-CN" sz="2000" dirty="0" smtClean="0"/>
          </a:p>
          <a:p>
            <a:r>
              <a:rPr lang="en-US" altLang="zh-CN" sz="2000" dirty="0" smtClean="0"/>
              <a:t>IHUP</a:t>
            </a:r>
            <a:r>
              <a:rPr lang="zh-CN" altLang="en-US" sz="2000" dirty="0" smtClean="0"/>
              <a:t>算法</a:t>
            </a:r>
            <a:endParaRPr lang="en-US" altLang="zh-CN" sz="2000" dirty="0" smtClean="0"/>
          </a:p>
          <a:p>
            <a:r>
              <a:rPr lang="en-US" altLang="zh-CN" sz="2000" dirty="0"/>
              <a:t>UP-Growth</a:t>
            </a:r>
            <a:r>
              <a:rPr lang="zh-CN" altLang="en-US" sz="2000" dirty="0" smtClean="0"/>
              <a:t>算法</a:t>
            </a:r>
            <a:endParaRPr lang="en-US" altLang="zh-CN" sz="2000" dirty="0" smtClean="0"/>
          </a:p>
          <a:p>
            <a:pPr>
              <a:buFont typeface="Wingdings" panose="05000000000000000000" pitchFamily="2" charset="2"/>
              <a:buChar char="Ø"/>
            </a:pPr>
            <a:r>
              <a:rPr lang="zh-CN" altLang="en-US" sz="2800" dirty="0" smtClean="0"/>
              <a:t>不确定数据中的频繁模式挖掘的研究</a:t>
            </a:r>
            <a:endParaRPr lang="en-US" altLang="zh-CN" sz="2800" dirty="0" smtClean="0"/>
          </a:p>
          <a:p>
            <a:r>
              <a:rPr lang="zh-CN" altLang="en-US" dirty="0" smtClean="0"/>
              <a:t>基于期望语义的频繁模式挖掘方法</a:t>
            </a:r>
            <a:endParaRPr lang="en-US" altLang="zh-CN" dirty="0" smtClean="0"/>
          </a:p>
          <a:p>
            <a:r>
              <a:rPr lang="en-US" altLang="zh-CN" sz="1800" dirty="0" smtClean="0"/>
              <a:t>U-</a:t>
            </a:r>
            <a:r>
              <a:rPr lang="en-US" altLang="zh-CN" sz="1800" dirty="0" err="1" smtClean="0"/>
              <a:t>Apriori</a:t>
            </a:r>
            <a:r>
              <a:rPr lang="zh-CN" altLang="en-US" sz="1800" dirty="0" smtClean="0"/>
              <a:t>、</a:t>
            </a:r>
            <a:r>
              <a:rPr lang="en-US" altLang="zh-CN" sz="1800" dirty="0" smtClean="0"/>
              <a:t>UFP-Growth</a:t>
            </a:r>
            <a:r>
              <a:rPr lang="zh-CN" altLang="en-US" sz="1800" dirty="0" smtClean="0"/>
              <a:t>、</a:t>
            </a:r>
            <a:r>
              <a:rPr lang="en-US" altLang="zh-CN" sz="1800" dirty="0" smtClean="0"/>
              <a:t>UH-Mine</a:t>
            </a:r>
          </a:p>
          <a:p>
            <a:r>
              <a:rPr lang="zh-CN" altLang="en-US" dirty="0" smtClean="0"/>
              <a:t>基于概率语义的频繁模式挖掘方法</a:t>
            </a:r>
            <a:endParaRPr lang="en-US" altLang="zh-CN" dirty="0" smtClean="0"/>
          </a:p>
          <a:p>
            <a:r>
              <a:rPr lang="en-US" altLang="zh-CN" sz="1800" dirty="0"/>
              <a:t>I-PFIM</a:t>
            </a:r>
            <a:r>
              <a:rPr lang="zh-CN" altLang="en-US" sz="1800" dirty="0"/>
              <a:t>、</a:t>
            </a:r>
            <a:r>
              <a:rPr lang="en-US" altLang="zh-CN" sz="1800" dirty="0" smtClean="0"/>
              <a:t>TODIS</a:t>
            </a:r>
            <a:endParaRPr lang="zh-CN" altLang="en-US" sz="1800" dirty="0"/>
          </a:p>
        </p:txBody>
      </p:sp>
    </p:spTree>
    <p:extLst>
      <p:ext uri="{BB962C8B-B14F-4D97-AF65-F5344CB8AC3E}">
        <p14:creationId xmlns:p14="http://schemas.microsoft.com/office/powerpoint/2010/main" val="35620570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TM03457496[[fn=视差]]</Template>
  <TotalTime>579</TotalTime>
  <Words>1521</Words>
  <Application>Microsoft Office PowerPoint</Application>
  <PresentationFormat>宽屏</PresentationFormat>
  <Paragraphs>202</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新細明體</vt:lpstr>
      <vt:lpstr>黑体</vt:lpstr>
      <vt:lpstr>华文楷体</vt:lpstr>
      <vt:lpstr>华文中宋</vt:lpstr>
      <vt:lpstr>宋体</vt:lpstr>
      <vt:lpstr>Arial</vt:lpstr>
      <vt:lpstr>Corbel</vt:lpstr>
      <vt:lpstr>Tahoma</vt:lpstr>
      <vt:lpstr>Times New Roman</vt:lpstr>
      <vt:lpstr>Wingdings</vt:lpstr>
      <vt:lpstr>视差</vt:lpstr>
      <vt:lpstr>不确定数据中的效用模式挖掘方法研究</vt:lpstr>
      <vt:lpstr>目录</vt:lpstr>
      <vt:lpstr>目录</vt:lpstr>
      <vt:lpstr>研究目标</vt:lpstr>
      <vt:lpstr>研究内容</vt:lpstr>
      <vt:lpstr>论文工作计划</vt:lpstr>
      <vt:lpstr>目录</vt:lpstr>
      <vt:lpstr>国内外相关技术、原理、方法的研究</vt:lpstr>
      <vt:lpstr>国内外相关技术、原理、方法的研究</vt:lpstr>
      <vt:lpstr>相关研究与本次研究的关系</vt:lpstr>
      <vt:lpstr>潜在高效用项集挖掘的定义与方法的实现</vt:lpstr>
      <vt:lpstr>基于期望语义模型的高效用项集挖掘的定义与方法实现</vt:lpstr>
      <vt:lpstr>与研究相关的小论文撰写及发表情况</vt:lpstr>
      <vt:lpstr>目录</vt:lpstr>
      <vt:lpstr>关键技术及难点</vt:lpstr>
      <vt:lpstr>关键技术及难点</vt:lpstr>
      <vt:lpstr>目录</vt:lpstr>
      <vt:lpstr>下一阶段工作计划</vt:lpstr>
      <vt:lpstr>核心参考文献</vt:lpstr>
      <vt:lpstr>谢谢各位老师！</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不确定数据中的效用模式挖掘研究</dc:title>
  <dc:creator>yangwang</dc:creator>
  <cp:lastModifiedBy>王洋</cp:lastModifiedBy>
  <cp:revision>51</cp:revision>
  <dcterms:created xsi:type="dcterms:W3CDTF">2015-08-01T05:12:42Z</dcterms:created>
  <dcterms:modified xsi:type="dcterms:W3CDTF">2015-08-01T16:17:28Z</dcterms:modified>
</cp:coreProperties>
</file>