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332" r:id="rId2"/>
    <p:sldId id="337" r:id="rId3"/>
    <p:sldId id="400" r:id="rId4"/>
    <p:sldId id="419" r:id="rId5"/>
    <p:sldId id="420" r:id="rId6"/>
    <p:sldId id="422" r:id="rId7"/>
    <p:sldId id="423" r:id="rId8"/>
    <p:sldId id="424" r:id="rId9"/>
    <p:sldId id="387" r:id="rId10"/>
    <p:sldId id="425" r:id="rId11"/>
    <p:sldId id="426" r:id="rId12"/>
    <p:sldId id="390" r:id="rId13"/>
    <p:sldId id="427" r:id="rId14"/>
    <p:sldId id="428" r:id="rId15"/>
    <p:sldId id="431" r:id="rId16"/>
    <p:sldId id="432" r:id="rId17"/>
    <p:sldId id="433" r:id="rId18"/>
    <p:sldId id="396" r:id="rId19"/>
    <p:sldId id="429" r:id="rId20"/>
    <p:sldId id="397" r:id="rId21"/>
    <p:sldId id="434" r:id="rId22"/>
    <p:sldId id="321" r:id="rId23"/>
    <p:sldId id="377" r:id="rId24"/>
    <p:sldId id="399" r:id="rId25"/>
    <p:sldId id="430" r:id="rId26"/>
    <p:sldId id="357"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2213170-102C-4C58-8ACA-4C3451F20541}">
          <p14:sldIdLst>
            <p14:sldId id="332"/>
          </p14:sldIdLst>
        </p14:section>
        <p14:section name="研究背景与问题提出" id="{1B8B38D1-1C19-496E-A3D3-6102990771D9}">
          <p14:sldIdLst>
            <p14:sldId id="337"/>
            <p14:sldId id="400"/>
            <p14:sldId id="419"/>
            <p14:sldId id="420"/>
            <p14:sldId id="422"/>
            <p14:sldId id="423"/>
            <p14:sldId id="424"/>
          </p14:sldIdLst>
        </p14:section>
        <p14:section name="国内外研究现状" id="{59BADC13-A7BC-422C-9D05-DCF3B8D1F514}">
          <p14:sldIdLst>
            <p14:sldId id="387"/>
            <p14:sldId id="425"/>
            <p14:sldId id="426"/>
          </p14:sldIdLst>
        </p14:section>
        <p14:section name="研究内容与方案" id="{0EA8D1D9-1782-4EC9-979E-8D1BB43B996F}">
          <p14:sldIdLst>
            <p14:sldId id="390"/>
            <p14:sldId id="427"/>
            <p14:sldId id="428"/>
            <p14:sldId id="431"/>
            <p14:sldId id="432"/>
            <p14:sldId id="433"/>
            <p14:sldId id="396"/>
            <p14:sldId id="429"/>
            <p14:sldId id="397"/>
            <p14:sldId id="434"/>
            <p14:sldId id="321"/>
            <p14:sldId id="377"/>
            <p14:sldId id="399"/>
            <p14:sldId id="430"/>
            <p14:sldId id="35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autoAdjust="0"/>
    <p:restoredTop sz="66946" autoAdjust="0"/>
  </p:normalViewPr>
  <p:slideViewPr>
    <p:cSldViewPr snapToGrid="0">
      <p:cViewPr varScale="1">
        <p:scale>
          <a:sx n="63" d="100"/>
          <a:sy n="63" d="100"/>
        </p:scale>
        <p:origin x="1782"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9A6BE5-6EB8-4718-9B0A-342CF9E78A9B}" type="datetimeFigureOut">
              <a:rPr lang="zh-CN" altLang="en-US" smtClean="0"/>
              <a:pPr/>
              <a:t>2016/12/13</a:t>
            </a:fld>
            <a:endParaRPr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7419BB-0E7F-4D11-BF8B-A34E0B99FA45}" type="slidenum">
              <a:rPr lang="zh-CN" altLang="en-US" smtClean="0"/>
              <a:pPr/>
              <a:t>‹#›</a:t>
            </a:fld>
            <a:endParaRPr lang="zh-CN" altLang="en-US"/>
          </a:p>
        </p:txBody>
      </p:sp>
    </p:spTree>
    <p:extLst>
      <p:ext uri="{BB962C8B-B14F-4D97-AF65-F5344CB8AC3E}">
        <p14:creationId xmlns:p14="http://schemas.microsoft.com/office/powerpoint/2010/main" val="315680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a:solidFill>
                  <a:schemeClr val="tx1"/>
                </a:solidFill>
                <a:effectLst/>
                <a:latin typeface="+mn-lt"/>
                <a:ea typeface="+mn-ea"/>
                <a:cs typeface="+mn-cs"/>
              </a:rPr>
              <a:t>各位老师你们好，我是兰雨晴老师的学生王文博，我的题目名称是恶意域名检测技术研究</a:t>
            </a:r>
            <a:endParaRPr lang="zh-CN" altLang="en-US"/>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1</a:t>
            </a:fld>
            <a:endParaRPr lang="zh-CN" altLang="en-US"/>
          </a:p>
        </p:txBody>
      </p:sp>
    </p:spTree>
    <p:extLst>
      <p:ext uri="{BB962C8B-B14F-4D97-AF65-F5344CB8AC3E}">
        <p14:creationId xmlns:p14="http://schemas.microsoft.com/office/powerpoint/2010/main" val="2211291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首先是国外研究现状</a:t>
            </a:r>
            <a:endParaRPr lang="en-US" altLang="zh-CN"/>
          </a:p>
          <a:p>
            <a:r>
              <a:rPr lang="zh-CN" altLang="en-US"/>
              <a:t>上一部分提及的经典系统中有近一半是他们的作品</a:t>
            </a:r>
            <a:endParaRPr lang="en-US" altLang="zh-CN"/>
          </a:p>
          <a:p>
            <a:r>
              <a:rPr lang="zh-CN" altLang="en-US"/>
              <a:t>商业机构中需要重点说明的是</a:t>
            </a:r>
            <a:r>
              <a:rPr lang="en-US" altLang="zh-CN"/>
              <a:t>Nominum</a:t>
            </a:r>
          </a:p>
          <a:p>
            <a:r>
              <a:rPr lang="zh-CN" altLang="en-US"/>
              <a:t>构建了现在最完备、最准确的域名监测系统</a:t>
            </a: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10</a:t>
            </a:fld>
            <a:endParaRPr lang="zh-CN" altLang="en-US"/>
          </a:p>
        </p:txBody>
      </p:sp>
    </p:spTree>
    <p:extLst>
      <p:ext uri="{BB962C8B-B14F-4D97-AF65-F5344CB8AC3E}">
        <p14:creationId xmlns:p14="http://schemas.microsoft.com/office/powerpoint/2010/main" val="3185180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这一页是国内研究现状</a:t>
            </a:r>
            <a:endParaRPr lang="en-US" altLang="zh-CN"/>
          </a:p>
          <a:p>
            <a:r>
              <a:rPr lang="zh-CN" altLang="en-US"/>
              <a:t>研究机构主要有中科院信工所、</a:t>
            </a:r>
            <a:r>
              <a:rPr lang="en-US" altLang="zh-CN"/>
              <a:t>CNCERT</a:t>
            </a:r>
          </a:p>
          <a:p>
            <a:endParaRPr lang="zh-CN" altLang="en-US"/>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11</a:t>
            </a:fld>
            <a:endParaRPr lang="zh-CN" altLang="en-US"/>
          </a:p>
        </p:txBody>
      </p:sp>
    </p:spTree>
    <p:extLst>
      <p:ext uri="{BB962C8B-B14F-4D97-AF65-F5344CB8AC3E}">
        <p14:creationId xmlns:p14="http://schemas.microsoft.com/office/powerpoint/2010/main" val="832322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第三部分是研究内容与方案</a:t>
            </a: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12</a:t>
            </a:fld>
            <a:endParaRPr lang="zh-CN" altLang="en-US"/>
          </a:p>
        </p:txBody>
      </p:sp>
    </p:spTree>
    <p:extLst>
      <p:ext uri="{BB962C8B-B14F-4D97-AF65-F5344CB8AC3E}">
        <p14:creationId xmlns:p14="http://schemas.microsoft.com/office/powerpoint/2010/main" val="2565705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针对之前提出的三个问题，制订了以下三个研究内容</a:t>
            </a:r>
            <a:endParaRPr lang="en-US" altLang="zh-CN"/>
          </a:p>
          <a:p>
            <a:endParaRPr lang="zh-CN" altLang="en-US"/>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13</a:t>
            </a:fld>
            <a:endParaRPr lang="zh-CN" altLang="en-US"/>
          </a:p>
        </p:txBody>
      </p:sp>
    </p:spTree>
    <p:extLst>
      <p:ext uri="{BB962C8B-B14F-4D97-AF65-F5344CB8AC3E}">
        <p14:creationId xmlns:p14="http://schemas.microsoft.com/office/powerpoint/2010/main" val="38344935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a:solidFill>
                  <a:schemeClr val="tx1"/>
                </a:solidFill>
                <a:effectLst/>
                <a:latin typeface="+mn-lt"/>
                <a:ea typeface="+mn-ea"/>
                <a:cs typeface="+mn-cs"/>
              </a:rPr>
              <a:t>其中原始数据的收集主要包括被动</a:t>
            </a:r>
            <a:r>
              <a:rPr lang="en-US" altLang="zh-CN" sz="1200" kern="1200">
                <a:solidFill>
                  <a:schemeClr val="tx1"/>
                </a:solidFill>
                <a:effectLst/>
                <a:latin typeface="+mn-lt"/>
                <a:ea typeface="+mn-ea"/>
                <a:cs typeface="+mn-cs"/>
              </a:rPr>
              <a:t>DNS</a:t>
            </a:r>
            <a:r>
              <a:rPr lang="zh-CN" altLang="zh-CN" sz="1200" kern="1200">
                <a:solidFill>
                  <a:schemeClr val="tx1"/>
                </a:solidFill>
                <a:effectLst/>
                <a:latin typeface="+mn-lt"/>
                <a:ea typeface="+mn-ea"/>
                <a:cs typeface="+mn-cs"/>
              </a:rPr>
              <a:t>数据和</a:t>
            </a:r>
            <a:r>
              <a:rPr lang="en-US" altLang="zh-CN" sz="1200" kern="1200">
                <a:solidFill>
                  <a:schemeClr val="tx1"/>
                </a:solidFill>
                <a:effectLst/>
                <a:latin typeface="+mn-lt"/>
                <a:ea typeface="+mn-ea"/>
                <a:cs typeface="+mn-cs"/>
              </a:rPr>
              <a:t>Whois</a:t>
            </a:r>
            <a:r>
              <a:rPr lang="zh-CN" altLang="zh-CN" sz="1200" kern="1200">
                <a:solidFill>
                  <a:schemeClr val="tx1"/>
                </a:solidFill>
                <a:effectLst/>
                <a:latin typeface="+mn-lt"/>
                <a:ea typeface="+mn-ea"/>
                <a:cs typeface="+mn-cs"/>
              </a:rPr>
              <a:t>数据收集，</a:t>
            </a:r>
            <a:endParaRPr lang="en-US" altLang="zh-CN" sz="1200" kern="1200">
              <a:solidFill>
                <a:schemeClr val="tx1"/>
              </a:solidFill>
              <a:effectLst/>
              <a:latin typeface="+mn-lt"/>
              <a:ea typeface="+mn-ea"/>
              <a:cs typeface="+mn-cs"/>
            </a:endParaRPr>
          </a:p>
          <a:p>
            <a:r>
              <a:rPr lang="zh-CN" altLang="zh-CN" sz="1200" kern="1200">
                <a:solidFill>
                  <a:schemeClr val="tx1"/>
                </a:solidFill>
                <a:effectLst/>
                <a:latin typeface="+mn-lt"/>
                <a:ea typeface="+mn-ea"/>
                <a:cs typeface="+mn-cs"/>
              </a:rPr>
              <a:t>被动</a:t>
            </a:r>
            <a:r>
              <a:rPr lang="en-US" altLang="zh-CN" sz="1200" kern="1200">
                <a:solidFill>
                  <a:schemeClr val="tx1"/>
                </a:solidFill>
                <a:effectLst/>
                <a:latin typeface="+mn-lt"/>
                <a:ea typeface="+mn-ea"/>
                <a:cs typeface="+mn-cs"/>
              </a:rPr>
              <a:t>DNS</a:t>
            </a:r>
            <a:r>
              <a:rPr lang="zh-CN" altLang="zh-CN" sz="1200" kern="1200">
                <a:solidFill>
                  <a:schemeClr val="tx1"/>
                </a:solidFill>
                <a:effectLst/>
                <a:latin typeface="+mn-lt"/>
                <a:ea typeface="+mn-ea"/>
                <a:cs typeface="+mn-cs"/>
              </a:rPr>
              <a:t>数据来源各省递归</a:t>
            </a:r>
            <a:r>
              <a:rPr lang="en-US" altLang="zh-CN" sz="1200" kern="1200">
                <a:solidFill>
                  <a:schemeClr val="tx1"/>
                </a:solidFill>
                <a:effectLst/>
                <a:latin typeface="+mn-lt"/>
                <a:ea typeface="+mn-ea"/>
                <a:cs typeface="+mn-cs"/>
              </a:rPr>
              <a:t>DNS</a:t>
            </a:r>
            <a:r>
              <a:rPr lang="zh-CN" altLang="zh-CN" sz="1200" kern="1200">
                <a:solidFill>
                  <a:schemeClr val="tx1"/>
                </a:solidFill>
                <a:effectLst/>
                <a:latin typeface="+mn-lt"/>
                <a:ea typeface="+mn-ea"/>
                <a:cs typeface="+mn-cs"/>
              </a:rPr>
              <a:t>服务器，</a:t>
            </a:r>
            <a:endParaRPr lang="en-US" altLang="zh-CN" sz="1200" kern="1200">
              <a:solidFill>
                <a:schemeClr val="tx1"/>
              </a:solidFill>
              <a:effectLst/>
              <a:latin typeface="+mn-lt"/>
              <a:ea typeface="+mn-ea"/>
              <a:cs typeface="+mn-cs"/>
            </a:endParaRPr>
          </a:p>
          <a:p>
            <a:r>
              <a:rPr lang="en-US" altLang="zh-CN" sz="1200" kern="1200">
                <a:solidFill>
                  <a:schemeClr val="tx1"/>
                </a:solidFill>
                <a:effectLst/>
                <a:latin typeface="+mn-lt"/>
                <a:ea typeface="+mn-ea"/>
                <a:cs typeface="+mn-cs"/>
              </a:rPr>
              <a:t>Whois</a:t>
            </a:r>
            <a:r>
              <a:rPr lang="zh-CN" altLang="zh-CN" sz="1200" kern="1200">
                <a:solidFill>
                  <a:schemeClr val="tx1"/>
                </a:solidFill>
                <a:effectLst/>
                <a:latin typeface="+mn-lt"/>
                <a:ea typeface="+mn-ea"/>
                <a:cs typeface="+mn-cs"/>
              </a:rPr>
              <a:t>数据主要来源自网络上的爬取和数据交换。</a:t>
            </a:r>
            <a:endParaRPr lang="en-US" altLang="zh-CN" sz="1200" kern="1200">
              <a:solidFill>
                <a:schemeClr val="tx1"/>
              </a:solidFill>
              <a:effectLst/>
              <a:latin typeface="+mn-lt"/>
              <a:ea typeface="+mn-ea"/>
              <a:cs typeface="+mn-cs"/>
            </a:endParaRPr>
          </a:p>
          <a:p>
            <a:r>
              <a:rPr lang="zh-CN" altLang="zh-CN" sz="1200" kern="1200">
                <a:solidFill>
                  <a:schemeClr val="tx1"/>
                </a:solidFill>
                <a:effectLst/>
                <a:latin typeface="+mn-lt"/>
                <a:ea typeface="+mn-ea"/>
                <a:cs typeface="+mn-cs"/>
              </a:rPr>
              <a:t>利用被动</a:t>
            </a:r>
            <a:r>
              <a:rPr lang="en-US" altLang="zh-CN" sz="1200" kern="1200">
                <a:solidFill>
                  <a:schemeClr val="tx1"/>
                </a:solidFill>
                <a:effectLst/>
                <a:latin typeface="+mn-lt"/>
                <a:ea typeface="+mn-ea"/>
                <a:cs typeface="+mn-cs"/>
              </a:rPr>
              <a:t>DNS</a:t>
            </a:r>
            <a:r>
              <a:rPr lang="zh-CN" altLang="zh-CN" sz="1200" kern="1200">
                <a:solidFill>
                  <a:schemeClr val="tx1"/>
                </a:solidFill>
                <a:effectLst/>
                <a:latin typeface="+mn-lt"/>
                <a:ea typeface="+mn-ea"/>
                <a:cs typeface="+mn-cs"/>
              </a:rPr>
              <a:t>和已有黑名单实时地对</a:t>
            </a:r>
            <a:r>
              <a:rPr lang="en-US" altLang="zh-CN" sz="1200" kern="1200">
                <a:solidFill>
                  <a:schemeClr val="tx1"/>
                </a:solidFill>
                <a:effectLst/>
                <a:latin typeface="+mn-lt"/>
                <a:ea typeface="+mn-ea"/>
                <a:cs typeface="+mn-cs"/>
              </a:rPr>
              <a:t>DNS</a:t>
            </a:r>
            <a:r>
              <a:rPr lang="zh-CN" altLang="zh-CN" sz="1200" kern="1200">
                <a:solidFill>
                  <a:schemeClr val="tx1"/>
                </a:solidFill>
                <a:effectLst/>
                <a:latin typeface="+mn-lt"/>
                <a:ea typeface="+mn-ea"/>
                <a:cs typeface="+mn-cs"/>
              </a:rPr>
              <a:t>异常进行检测，发现活跃的异常数据，并进行分析。</a:t>
            </a:r>
            <a:endParaRPr lang="en-US" altLang="zh-CN" sz="1200" kern="1200">
              <a:solidFill>
                <a:schemeClr val="tx1"/>
              </a:solidFill>
              <a:effectLst/>
              <a:latin typeface="+mn-lt"/>
              <a:ea typeface="+mn-ea"/>
              <a:cs typeface="+mn-cs"/>
            </a:endParaRPr>
          </a:p>
          <a:p>
            <a:r>
              <a:rPr lang="zh-CN" altLang="zh-CN" sz="1200" kern="1200">
                <a:solidFill>
                  <a:schemeClr val="tx1"/>
                </a:solidFill>
                <a:effectLst/>
                <a:latin typeface="+mn-lt"/>
                <a:ea typeface="+mn-ea"/>
                <a:cs typeface="+mn-cs"/>
              </a:rPr>
              <a:t>同时原始数据经过简单过滤、提取存储起来。域名打分系统利用历史数据进一步加工，例如提取一个时间片段内的域名访问量、访问</a:t>
            </a:r>
            <a:r>
              <a:rPr lang="en-US" altLang="zh-CN" sz="1200" kern="1200">
                <a:solidFill>
                  <a:schemeClr val="tx1"/>
                </a:solidFill>
                <a:effectLst/>
                <a:latin typeface="+mn-lt"/>
                <a:ea typeface="+mn-ea"/>
                <a:cs typeface="+mn-cs"/>
              </a:rPr>
              <a:t>IP</a:t>
            </a:r>
            <a:r>
              <a:rPr lang="zh-CN" altLang="zh-CN" sz="1200" kern="1200">
                <a:solidFill>
                  <a:schemeClr val="tx1"/>
                </a:solidFill>
                <a:effectLst/>
                <a:latin typeface="+mn-lt"/>
                <a:ea typeface="+mn-ea"/>
                <a:cs typeface="+mn-cs"/>
              </a:rPr>
              <a:t>数、网络数量等，按照一定规则进行计分，按照结果来更新黑白名单。</a:t>
            </a:r>
            <a:endParaRPr lang="en-US" altLang="zh-CN" sz="1200" kern="1200">
              <a:solidFill>
                <a:schemeClr val="tx1"/>
              </a:solidFill>
              <a:effectLst/>
              <a:latin typeface="+mn-lt"/>
              <a:ea typeface="+mn-ea"/>
              <a:cs typeface="+mn-cs"/>
            </a:endParaRPr>
          </a:p>
          <a:p>
            <a:r>
              <a:rPr lang="zh-CN" altLang="zh-CN" sz="1200" kern="1200">
                <a:solidFill>
                  <a:schemeClr val="tx1"/>
                </a:solidFill>
                <a:effectLst/>
                <a:latin typeface="+mn-lt"/>
                <a:ea typeface="+mn-ea"/>
                <a:cs typeface="+mn-cs"/>
              </a:rPr>
              <a:t>最后综合利用历史数据、域名打分结果以及黑白名单进行操作，实现恶意域名准确检测。</a:t>
            </a:r>
            <a:endParaRPr lang="en-US" altLang="zh-CN" sz="1200" kern="1200">
              <a:solidFill>
                <a:schemeClr val="tx1"/>
              </a:solidFill>
              <a:effectLst/>
              <a:latin typeface="+mn-lt"/>
              <a:ea typeface="+mn-ea"/>
              <a:cs typeface="+mn-cs"/>
            </a:endParaRPr>
          </a:p>
          <a:p>
            <a:r>
              <a:rPr lang="zh-CN" altLang="en-US" sz="1200" kern="1200">
                <a:solidFill>
                  <a:schemeClr val="tx1"/>
                </a:solidFill>
                <a:effectLst/>
                <a:latin typeface="+mn-lt"/>
                <a:ea typeface="+mn-ea"/>
                <a:cs typeface="+mn-cs"/>
              </a:rPr>
              <a:t>接下来将针对这三个部分重点说明其关键技术难点</a:t>
            </a:r>
            <a:endParaRPr lang="zh-CN" altLang="en-US"/>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14</a:t>
            </a:fld>
            <a:endParaRPr lang="zh-CN" altLang="en-US"/>
          </a:p>
        </p:txBody>
      </p:sp>
    </p:spTree>
    <p:extLst>
      <p:ext uri="{BB962C8B-B14F-4D97-AF65-F5344CB8AC3E}">
        <p14:creationId xmlns:p14="http://schemas.microsoft.com/office/powerpoint/2010/main" val="167811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这个猜测的来源是，我之前尝试过利用</a:t>
            </a:r>
            <a:r>
              <a:rPr lang="en-US" altLang="zh-CN"/>
              <a:t>pleiades</a:t>
            </a:r>
            <a:r>
              <a:rPr lang="zh-CN" altLang="en-US"/>
              <a:t>中的方法来检测山西省恶意域名，准确率和召回率比论文结果要差很多</a:t>
            </a:r>
            <a:endParaRPr lang="en-US" altLang="zh-CN"/>
          </a:p>
          <a:p>
            <a:r>
              <a:rPr lang="zh-CN" altLang="en-US"/>
              <a:t>而第一部分提到的经典系统在美国和欧洲很多大型</a:t>
            </a:r>
            <a:r>
              <a:rPr lang="en-US" altLang="zh-CN"/>
              <a:t>ISP</a:t>
            </a:r>
            <a:r>
              <a:rPr lang="zh-CN" altLang="en-US"/>
              <a:t>检测结果都比较好，所以我排除了过拟合的问题，至少在国外的网络环境中不是过拟合的问题</a:t>
            </a:r>
            <a:endParaRPr lang="en-US" altLang="zh-CN"/>
          </a:p>
          <a:p>
            <a:r>
              <a:rPr lang="zh-CN" altLang="en-US"/>
              <a:t>所以我有了这样的猜测，希望能利用打分系统来构建具有中国地方特色、汉语语言特点的白名单</a:t>
            </a:r>
            <a:endParaRPr lang="en-US" altLang="zh-CN"/>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a:t>第二是</a:t>
            </a:r>
            <a:r>
              <a:rPr lang="zh-CN" altLang="en-US" sz="2000"/>
              <a:t>尝试深度学习在恶意域名检测中的应用</a:t>
            </a:r>
            <a:endParaRPr lang="en-US" altLang="zh-CN" sz="2000"/>
          </a:p>
          <a:p>
            <a:r>
              <a:rPr lang="zh-CN" altLang="en-US"/>
              <a:t>之前论文中并没有深度学习在恶意域名中的应用，但是</a:t>
            </a:r>
            <a:r>
              <a:rPr lang="en-US" altLang="zh-CN"/>
              <a:t>Nominum</a:t>
            </a:r>
            <a:r>
              <a:rPr lang="zh-CN" altLang="en-US"/>
              <a:t>公司的系统已经使用了神经网络，我认为这也是一个很好的探索方向。</a:t>
            </a: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17</a:t>
            </a:fld>
            <a:endParaRPr lang="zh-CN" altLang="en-US"/>
          </a:p>
        </p:txBody>
      </p:sp>
    </p:spTree>
    <p:extLst>
      <p:ext uri="{BB962C8B-B14F-4D97-AF65-F5344CB8AC3E}">
        <p14:creationId xmlns:p14="http://schemas.microsoft.com/office/powerpoint/2010/main" val="2123266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这是最终的评价指标</a:t>
            </a: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18</a:t>
            </a:fld>
            <a:endParaRPr lang="zh-CN" altLang="en-US"/>
          </a:p>
        </p:txBody>
      </p:sp>
    </p:spTree>
    <p:extLst>
      <p:ext uri="{BB962C8B-B14F-4D97-AF65-F5344CB8AC3E}">
        <p14:creationId xmlns:p14="http://schemas.microsoft.com/office/powerpoint/2010/main" val="28286103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最后一部分是</a:t>
            </a: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19</a:t>
            </a:fld>
            <a:endParaRPr lang="zh-CN" altLang="en-US"/>
          </a:p>
        </p:txBody>
      </p:sp>
    </p:spTree>
    <p:extLst>
      <p:ext uri="{BB962C8B-B14F-4D97-AF65-F5344CB8AC3E}">
        <p14:creationId xmlns:p14="http://schemas.microsoft.com/office/powerpoint/2010/main" val="3654503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26</a:t>
            </a:fld>
            <a:endParaRPr lang="zh-CN" altLang="en-US"/>
          </a:p>
        </p:txBody>
      </p:sp>
    </p:spTree>
    <p:extLst>
      <p:ext uri="{BB962C8B-B14F-4D97-AF65-F5344CB8AC3E}">
        <p14:creationId xmlns:p14="http://schemas.microsoft.com/office/powerpoint/2010/main" val="1726737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a:solidFill>
                  <a:schemeClr val="tx1"/>
                </a:solidFill>
                <a:effectLst/>
                <a:latin typeface="+mn-lt"/>
                <a:ea typeface="+mn-ea"/>
                <a:cs typeface="+mn-cs"/>
              </a:rPr>
              <a:t>以下是我开题</a:t>
            </a:r>
            <a:r>
              <a:rPr lang="en-US" altLang="zh-CN" sz="1200" kern="1200">
                <a:solidFill>
                  <a:schemeClr val="tx1"/>
                </a:solidFill>
                <a:effectLst/>
                <a:latin typeface="+mn-lt"/>
                <a:ea typeface="+mn-ea"/>
                <a:cs typeface="+mn-cs"/>
              </a:rPr>
              <a:t>ppt</a:t>
            </a:r>
            <a:r>
              <a:rPr lang="zh-CN" altLang="zh-CN" sz="1200" kern="1200">
                <a:solidFill>
                  <a:schemeClr val="tx1"/>
                </a:solidFill>
                <a:effectLst/>
                <a:latin typeface="+mn-lt"/>
                <a:ea typeface="+mn-ea"/>
                <a:cs typeface="+mn-cs"/>
              </a:rPr>
              <a:t>主要内容</a:t>
            </a:r>
          </a:p>
          <a:p>
            <a:r>
              <a:rPr lang="zh-CN" altLang="zh-CN" sz="1200" kern="1200">
                <a:solidFill>
                  <a:schemeClr val="tx1"/>
                </a:solidFill>
                <a:effectLst/>
                <a:latin typeface="+mn-lt"/>
                <a:ea typeface="+mn-ea"/>
                <a:cs typeface="+mn-cs"/>
              </a:rPr>
              <a:t>首先通过介绍研究背景来说明我的题目意义，说明我为什么要做这个题目</a:t>
            </a:r>
          </a:p>
          <a:p>
            <a:r>
              <a:rPr lang="zh-CN" altLang="zh-CN" sz="1200" kern="1200">
                <a:solidFill>
                  <a:schemeClr val="tx1"/>
                </a:solidFill>
                <a:effectLst/>
                <a:latin typeface="+mn-lt"/>
                <a:ea typeface="+mn-ea"/>
                <a:cs typeface="+mn-cs"/>
              </a:rPr>
              <a:t>第二介绍国内外的研究现状</a:t>
            </a:r>
          </a:p>
          <a:p>
            <a:r>
              <a:rPr lang="zh-CN" altLang="zh-CN" sz="1200" kern="1200">
                <a:solidFill>
                  <a:schemeClr val="tx1"/>
                </a:solidFill>
                <a:effectLst/>
                <a:latin typeface="+mn-lt"/>
                <a:ea typeface="+mn-ea"/>
                <a:cs typeface="+mn-cs"/>
              </a:rPr>
              <a:t>第三是针对</a:t>
            </a:r>
            <a:r>
              <a:rPr lang="zh-CN" altLang="en-US" sz="1200" kern="1200">
                <a:solidFill>
                  <a:schemeClr val="tx1"/>
                </a:solidFill>
                <a:effectLst/>
                <a:latin typeface="+mn-lt"/>
                <a:ea typeface="+mn-ea"/>
                <a:cs typeface="+mn-cs"/>
              </a:rPr>
              <a:t>第一部分</a:t>
            </a:r>
            <a:r>
              <a:rPr lang="zh-CN" altLang="zh-CN" sz="1200" kern="1200">
                <a:solidFill>
                  <a:schemeClr val="tx1"/>
                </a:solidFill>
                <a:effectLst/>
                <a:latin typeface="+mn-lt"/>
                <a:ea typeface="+mn-ea"/>
                <a:cs typeface="+mn-cs"/>
              </a:rPr>
              <a:t>提出的问题而制定的研究内容与方案</a:t>
            </a:r>
          </a:p>
          <a:p>
            <a:r>
              <a:rPr lang="zh-CN" altLang="zh-CN" sz="1200" kern="1200">
                <a:solidFill>
                  <a:schemeClr val="tx1"/>
                </a:solidFill>
                <a:effectLst/>
                <a:latin typeface="+mn-lt"/>
                <a:ea typeface="+mn-ea"/>
                <a:cs typeface="+mn-cs"/>
              </a:rPr>
              <a:t>最后我将简要说明进度安排与其他工作</a:t>
            </a:r>
            <a:endParaRPr lang="zh-CN" altLang="en-US"/>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2</a:t>
            </a:fld>
            <a:endParaRPr lang="zh-CN" altLang="en-US"/>
          </a:p>
        </p:txBody>
      </p:sp>
    </p:spTree>
    <p:extLst>
      <p:ext uri="{BB962C8B-B14F-4D97-AF65-F5344CB8AC3E}">
        <p14:creationId xmlns:p14="http://schemas.microsoft.com/office/powerpoint/2010/main" val="3161193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a:solidFill>
                  <a:schemeClr val="tx1"/>
                </a:solidFill>
                <a:effectLst/>
                <a:latin typeface="+mn-lt"/>
                <a:ea typeface="+mn-ea"/>
                <a:cs typeface="+mn-cs"/>
              </a:rPr>
              <a:t>首先，什么是恶意域名，</a:t>
            </a:r>
          </a:p>
          <a:p>
            <a:r>
              <a:rPr lang="zh-CN" altLang="zh-CN" sz="1200" kern="1200">
                <a:solidFill>
                  <a:schemeClr val="tx1"/>
                </a:solidFill>
                <a:effectLst/>
                <a:latin typeface="+mn-lt"/>
                <a:ea typeface="+mn-ea"/>
                <a:cs typeface="+mn-cs"/>
              </a:rPr>
              <a:t>百度百科上查到的是。。。。这个解释很不全面，例如僵尸网络控制服务器的域名就不在此范畴之内</a:t>
            </a:r>
          </a:p>
          <a:p>
            <a:r>
              <a:rPr lang="zh-CN" altLang="zh-CN" sz="1200" kern="1200">
                <a:solidFill>
                  <a:schemeClr val="tx1"/>
                </a:solidFill>
                <a:effectLst/>
                <a:latin typeface="+mn-lt"/>
                <a:ea typeface="+mn-ea"/>
                <a:cs typeface="+mn-cs"/>
              </a:rPr>
              <a:t>加州大学圣巴巴拉分校的</a:t>
            </a:r>
            <a:r>
              <a:rPr lang="en-US" altLang="zh-CN" sz="1200" kern="1200">
                <a:solidFill>
                  <a:schemeClr val="tx1"/>
                </a:solidFill>
                <a:effectLst/>
                <a:latin typeface="+mn-lt"/>
                <a:ea typeface="+mn-ea"/>
                <a:cs typeface="+mn-cs"/>
              </a:rPr>
              <a:t>Bilge</a:t>
            </a:r>
            <a:r>
              <a:rPr lang="zh-CN" altLang="zh-CN" sz="1200" kern="1200">
                <a:solidFill>
                  <a:schemeClr val="tx1"/>
                </a:solidFill>
                <a:effectLst/>
                <a:latin typeface="+mn-lt"/>
                <a:ea typeface="+mn-ea"/>
                <a:cs typeface="+mn-cs"/>
              </a:rPr>
              <a:t>给出的解释是。。。这个范围又太大了，受害主机域名或者很久之前被恶意使用过的域名也包含了进去</a:t>
            </a:r>
          </a:p>
          <a:p>
            <a:r>
              <a:rPr lang="zh-CN" altLang="zh-CN" sz="1200" kern="1200">
                <a:solidFill>
                  <a:schemeClr val="tx1"/>
                </a:solidFill>
                <a:effectLst/>
                <a:latin typeface="+mn-lt"/>
                <a:ea typeface="+mn-ea"/>
                <a:cs typeface="+mn-cs"/>
              </a:rPr>
              <a:t>因此我这里定义恶意域名为</a:t>
            </a:r>
          </a:p>
          <a:p>
            <a:r>
              <a:rPr lang="zh-CN" altLang="zh-CN" sz="1200" kern="1200">
                <a:solidFill>
                  <a:schemeClr val="tx1"/>
                </a:solidFill>
                <a:effectLst/>
                <a:latin typeface="+mn-lt"/>
                <a:ea typeface="+mn-ea"/>
                <a:cs typeface="+mn-cs"/>
              </a:rPr>
              <a:t>接下来我将从攻击和对抗两个方面来细致说明我为什么要做这个题目</a:t>
            </a: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3</a:t>
            </a:fld>
            <a:endParaRPr lang="zh-CN" altLang="en-US"/>
          </a:p>
        </p:txBody>
      </p:sp>
    </p:spTree>
    <p:extLst>
      <p:ext uri="{BB962C8B-B14F-4D97-AF65-F5344CB8AC3E}">
        <p14:creationId xmlns:p14="http://schemas.microsoft.com/office/powerpoint/2010/main" val="2939712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首先是种类繁多的攻击手段</a:t>
            </a:r>
          </a:p>
          <a:p>
            <a:r>
              <a:rPr lang="zh-CN" altLang="en-US"/>
              <a:t>域名阴影是指利用合法域名下的大量子域名进行恶意行为</a:t>
            </a:r>
            <a:endParaRPr lang="en-US" altLang="zh-CN"/>
          </a:p>
          <a:p>
            <a:r>
              <a:rPr lang="zh-CN" altLang="en-US"/>
              <a:t>僵尸网络一种感染大量主机的传播行为</a:t>
            </a:r>
            <a:endParaRPr lang="en-US" altLang="zh-CN"/>
          </a:p>
          <a:p>
            <a:r>
              <a:rPr lang="zh-CN" altLang="en-US"/>
              <a:t>钓鱼网站伪装并窃取信息的一种恶意活动</a:t>
            </a:r>
            <a:endParaRPr lang="en-US" altLang="zh-CN"/>
          </a:p>
          <a:p>
            <a:r>
              <a:rPr lang="en-US" altLang="zh-CN"/>
              <a:t>DNS</a:t>
            </a:r>
            <a:r>
              <a:rPr lang="zh-CN" altLang="en-US"/>
              <a:t>放大</a:t>
            </a:r>
            <a:r>
              <a:rPr lang="en-US" altLang="zh-CN"/>
              <a:t>DDoS</a:t>
            </a:r>
            <a:r>
              <a:rPr lang="zh-CN" altLang="en-US"/>
              <a:t>攻击是利用</a:t>
            </a:r>
            <a:r>
              <a:rPr lang="en-US" altLang="zh-CN"/>
              <a:t>DNS</a:t>
            </a:r>
            <a:r>
              <a:rPr lang="zh-CN" altLang="en-US"/>
              <a:t>协议的</a:t>
            </a:r>
            <a:r>
              <a:rPr lang="en-US" altLang="zh-CN"/>
              <a:t>DDoS</a:t>
            </a:r>
            <a:r>
              <a:rPr lang="zh-CN" altLang="en-US"/>
              <a:t>攻击</a:t>
            </a:r>
            <a:endParaRPr lang="en-US" altLang="zh-CN"/>
          </a:p>
          <a:p>
            <a:r>
              <a:rPr lang="zh-CN" altLang="en-US"/>
              <a:t>域名停放服务本身是合法的，但是往往这些网站存在商标滥用行为或者跳转到其他恶意网站的链接</a:t>
            </a:r>
            <a:endParaRPr lang="en-US" altLang="zh-CN"/>
          </a:p>
          <a:p>
            <a:r>
              <a:rPr lang="zh-CN" altLang="en-US"/>
              <a:t>相关对抗手段有信誉系统、逆向工程、机器学习</a:t>
            </a:r>
            <a:endParaRPr lang="en-US" altLang="zh-CN"/>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4</a:t>
            </a:fld>
            <a:endParaRPr lang="zh-CN" altLang="en-US"/>
          </a:p>
        </p:txBody>
      </p:sp>
    </p:spTree>
    <p:extLst>
      <p:ext uri="{BB962C8B-B14F-4D97-AF65-F5344CB8AC3E}">
        <p14:creationId xmlns:p14="http://schemas.microsoft.com/office/powerpoint/2010/main" val="3278120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这里是两个恶意域名应用事例</a:t>
            </a:r>
            <a:endParaRPr lang="en-US" altLang="zh-CN"/>
          </a:p>
          <a:p>
            <a:r>
              <a:rPr lang="zh-CN" altLang="en-US"/>
              <a:t>第一个是</a:t>
            </a:r>
            <a:r>
              <a:rPr lang="en-US" altLang="zh-CN"/>
              <a:t>Locky</a:t>
            </a:r>
            <a:r>
              <a:rPr lang="zh-CN" altLang="en-US"/>
              <a:t>，一种勒索木马，主机感染之后将使用域名生成算法，从控制服务器上下载公钥对主机内指定文件进行加密处理，危害极广，实验室的韩涛学姐电脑就受到了感染</a:t>
            </a:r>
            <a:endParaRPr lang="en-US" altLang="zh-CN"/>
          </a:p>
          <a:p>
            <a:r>
              <a:rPr lang="zh-CN" altLang="en-US"/>
              <a:t>第二个是</a:t>
            </a:r>
            <a:r>
              <a:rPr lang="en-US" altLang="zh-CN"/>
              <a:t>DNS</a:t>
            </a:r>
            <a:r>
              <a:rPr lang="zh-CN" altLang="en-US"/>
              <a:t>放大</a:t>
            </a:r>
            <a:r>
              <a:rPr lang="en-US" altLang="zh-CN"/>
              <a:t>DDoS</a:t>
            </a:r>
            <a:r>
              <a:rPr lang="zh-CN" altLang="en-US"/>
              <a:t>攻击，放大效果可以达到</a:t>
            </a:r>
            <a:r>
              <a:rPr lang="en-US" altLang="zh-CN"/>
              <a:t>100</a:t>
            </a:r>
            <a:r>
              <a:rPr lang="zh-CN" altLang="en-US"/>
              <a:t>倍</a:t>
            </a: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5</a:t>
            </a:fld>
            <a:endParaRPr lang="zh-CN" altLang="en-US"/>
          </a:p>
        </p:txBody>
      </p:sp>
    </p:spTree>
    <p:extLst>
      <p:ext uri="{BB962C8B-B14F-4D97-AF65-F5344CB8AC3E}">
        <p14:creationId xmlns:p14="http://schemas.microsoft.com/office/powerpoint/2010/main" val="1098262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这一页是主要对抗系统的建设，所使用方法就是之前提到的信誉系统、机器学习和逆向工程</a:t>
            </a: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6</a:t>
            </a:fld>
            <a:endParaRPr lang="zh-CN" altLang="en-US"/>
          </a:p>
        </p:txBody>
      </p:sp>
    </p:spTree>
    <p:extLst>
      <p:ext uri="{BB962C8B-B14F-4D97-AF65-F5344CB8AC3E}">
        <p14:creationId xmlns:p14="http://schemas.microsoft.com/office/powerpoint/2010/main" val="3566997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接下来我简要说明这些方法的优缺点</a:t>
            </a: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7</a:t>
            </a:fld>
            <a:endParaRPr lang="zh-CN" altLang="en-US"/>
          </a:p>
        </p:txBody>
      </p:sp>
    </p:spTree>
    <p:extLst>
      <p:ext uri="{BB962C8B-B14F-4D97-AF65-F5344CB8AC3E}">
        <p14:creationId xmlns:p14="http://schemas.microsoft.com/office/powerpoint/2010/main" val="2470209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利用恶意域名和</a:t>
            </a:r>
            <a:r>
              <a:rPr lang="en-US" altLang="zh-CN"/>
              <a:t>DNS</a:t>
            </a:r>
            <a:r>
              <a:rPr lang="zh-CN" altLang="en-US"/>
              <a:t>的攻击如此多样，对抗手段也存在着诸多不完备的地方，因此我要做的研究工作是意义极大的</a:t>
            </a:r>
            <a:endParaRPr lang="en-US" altLang="zh-CN"/>
          </a:p>
          <a:p>
            <a:r>
              <a:rPr lang="zh-CN" altLang="en-US"/>
              <a:t>这里根据我之前的一些研究，点出三个我认为需要解决问题</a:t>
            </a: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8</a:t>
            </a:fld>
            <a:endParaRPr lang="zh-CN" altLang="en-US"/>
          </a:p>
        </p:txBody>
      </p:sp>
    </p:spTree>
    <p:extLst>
      <p:ext uri="{BB962C8B-B14F-4D97-AF65-F5344CB8AC3E}">
        <p14:creationId xmlns:p14="http://schemas.microsoft.com/office/powerpoint/2010/main" val="4044746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然后是第二部分，国内外研究现状</a:t>
            </a: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9</a:t>
            </a:fld>
            <a:endParaRPr lang="zh-CN" altLang="en-US"/>
          </a:p>
        </p:txBody>
      </p:sp>
    </p:spTree>
    <p:extLst>
      <p:ext uri="{BB962C8B-B14F-4D97-AF65-F5344CB8AC3E}">
        <p14:creationId xmlns:p14="http://schemas.microsoft.com/office/powerpoint/2010/main" val="22878770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恶意域名检测技术研究">
    <p:spTree>
      <p:nvGrpSpPr>
        <p:cNvPr id="1" name=""/>
        <p:cNvGrpSpPr/>
        <p:nvPr/>
      </p:nvGrpSpPr>
      <p:grpSpPr>
        <a:xfrm>
          <a:off x="0" y="0"/>
          <a:ext cx="0" cy="0"/>
          <a:chOff x="0" y="0"/>
          <a:chExt cx="0" cy="0"/>
        </a:xfrm>
      </p:grpSpPr>
      <p:grpSp>
        <p:nvGrpSpPr>
          <p:cNvPr id="257059" name="Group 35"/>
          <p:cNvGrpSpPr>
            <a:grpSpLocks/>
          </p:cNvGrpSpPr>
          <p:nvPr/>
        </p:nvGrpSpPr>
        <p:grpSpPr bwMode="auto">
          <a:xfrm>
            <a:off x="0" y="2"/>
            <a:ext cx="9144000" cy="1185863"/>
            <a:chOff x="0" y="0"/>
            <a:chExt cx="5760" cy="747"/>
          </a:xfrm>
        </p:grpSpPr>
        <p:pic>
          <p:nvPicPr>
            <p:cNvPr id="257057" name="Picture 33" descr="snap"/>
            <p:cNvPicPr>
              <a:picLocks noChangeAspect="1" noChangeArrowheads="1"/>
            </p:cNvPicPr>
            <p:nvPr userDrawn="1"/>
          </p:nvPicPr>
          <p:blipFill>
            <a:blip r:embed="rId2" cstate="print"/>
            <a:srcRect/>
            <a:stretch>
              <a:fillRect/>
            </a:stretch>
          </p:blipFill>
          <p:spPr bwMode="auto">
            <a:xfrm>
              <a:off x="0" y="0"/>
              <a:ext cx="5760" cy="747"/>
            </a:xfrm>
            <a:prstGeom prst="rect">
              <a:avLst/>
            </a:prstGeom>
            <a:noFill/>
          </p:spPr>
        </p:pic>
        <p:sp>
          <p:nvSpPr>
            <p:cNvPr id="257058" name="Rectangle 34"/>
            <p:cNvSpPr>
              <a:spLocks noChangeArrowheads="1"/>
            </p:cNvSpPr>
            <p:nvPr userDrawn="1"/>
          </p:nvSpPr>
          <p:spPr bwMode="auto">
            <a:xfrm>
              <a:off x="0" y="0"/>
              <a:ext cx="5760" cy="618"/>
            </a:xfrm>
            <a:prstGeom prst="rect">
              <a:avLst/>
            </a:prstGeom>
            <a:solidFill>
              <a:schemeClr val="bg1"/>
            </a:solidFill>
            <a:ln w="9525">
              <a:noFill/>
              <a:miter lim="800000"/>
              <a:headEnd/>
              <a:tailEnd/>
            </a:ln>
            <a:effectLst/>
          </p:spPr>
          <p:txBody>
            <a:bodyPr wrap="none" anchor="ctr"/>
            <a:lstStyle/>
            <a:p>
              <a:endParaRPr lang="zh-CN" altLang="en-US" sz="1350"/>
            </a:p>
          </p:txBody>
        </p:sp>
      </p:grpSp>
      <p:pic>
        <p:nvPicPr>
          <p:cNvPr id="257026" name="Picture 2" descr="low-line"/>
          <p:cNvPicPr>
            <a:picLocks noChangeAspect="1" noChangeArrowheads="1"/>
          </p:cNvPicPr>
          <p:nvPr/>
        </p:nvPicPr>
        <p:blipFill>
          <a:blip r:embed="rId3" cstate="print"/>
          <a:srcRect/>
          <a:stretch>
            <a:fillRect/>
          </a:stretch>
        </p:blipFill>
        <p:spPr bwMode="auto">
          <a:xfrm>
            <a:off x="0" y="6548438"/>
            <a:ext cx="9144000" cy="336550"/>
          </a:xfrm>
          <a:prstGeom prst="rect">
            <a:avLst/>
          </a:prstGeom>
          <a:noFill/>
        </p:spPr>
      </p:pic>
      <p:sp>
        <p:nvSpPr>
          <p:cNvPr id="257027" name="Rectangle 3"/>
          <p:cNvSpPr>
            <a:spLocks noGrp="1" noChangeArrowheads="1"/>
          </p:cNvSpPr>
          <p:nvPr>
            <p:ph type="ctrTitle"/>
          </p:nvPr>
        </p:nvSpPr>
        <p:spPr>
          <a:xfrm>
            <a:off x="685800" y="1844677"/>
            <a:ext cx="7772400" cy="1470025"/>
          </a:xfrm>
        </p:spPr>
        <p:txBody>
          <a:bodyPr/>
          <a:lstStyle>
            <a:lvl1pPr>
              <a:defRPr/>
            </a:lvl1pPr>
          </a:lstStyle>
          <a:p>
            <a:r>
              <a:rPr lang="en-US" altLang="zh-CN"/>
              <a:t>Click to edit Master title style</a:t>
            </a:r>
            <a:endParaRPr lang="zh-CN" altLang="en-US"/>
          </a:p>
        </p:txBody>
      </p:sp>
      <p:sp>
        <p:nvSpPr>
          <p:cNvPr id="257029" name="Rectangle 5"/>
          <p:cNvSpPr>
            <a:spLocks noGrp="1" noChangeArrowheads="1"/>
          </p:cNvSpPr>
          <p:nvPr>
            <p:ph type="dt" sz="half" idx="2"/>
          </p:nvPr>
        </p:nvSpPr>
        <p:spPr>
          <a:xfrm>
            <a:off x="107950" y="6616700"/>
            <a:ext cx="2133600" cy="268288"/>
          </a:xfrm>
        </p:spPr>
        <p:txBody>
          <a:bodyPr/>
          <a:lstStyle>
            <a:lvl1pPr>
              <a:defRPr sz="1050">
                <a:latin typeface="Arial Unicode MS" pitchFamily="34" charset="-122"/>
                <a:ea typeface="Arial Unicode MS" pitchFamily="34" charset="-122"/>
                <a:cs typeface="Arial Unicode MS" pitchFamily="34" charset="-122"/>
              </a:defRPr>
            </a:lvl1pPr>
          </a:lstStyle>
          <a:p>
            <a:fld id="{ACA92469-8C65-4745-A1D0-BAEE0BB91B04}" type="datetimeFigureOut">
              <a:rPr lang="zh-CN" altLang="en-US" smtClean="0"/>
              <a:pPr/>
              <a:t>2016/12/13</a:t>
            </a:fld>
            <a:endParaRPr lang="zh-CN" altLang="en-US"/>
          </a:p>
        </p:txBody>
      </p:sp>
      <p:sp>
        <p:nvSpPr>
          <p:cNvPr id="257030" name="Rectangle 6"/>
          <p:cNvSpPr>
            <a:spLocks noGrp="1" noChangeArrowheads="1"/>
          </p:cNvSpPr>
          <p:nvPr>
            <p:ph type="ftr" sz="quarter" idx="3"/>
          </p:nvPr>
        </p:nvSpPr>
        <p:spPr>
          <a:xfrm>
            <a:off x="2397126" y="6597650"/>
            <a:ext cx="5054600" cy="287338"/>
          </a:xfrm>
        </p:spPr>
        <p:txBody>
          <a:bodyPr/>
          <a:lstStyle>
            <a:lvl1pPr algn="l">
              <a:defRPr sz="1050"/>
            </a:lvl1pPr>
          </a:lstStyle>
          <a:p>
            <a:endParaRPr lang="zh-CN" altLang="en-US"/>
          </a:p>
        </p:txBody>
      </p:sp>
      <p:sp>
        <p:nvSpPr>
          <p:cNvPr id="257031" name="Rectangle 7"/>
          <p:cNvSpPr>
            <a:spLocks noGrp="1" noChangeArrowheads="1"/>
          </p:cNvSpPr>
          <p:nvPr>
            <p:ph type="sldNum" sz="quarter" idx="4"/>
          </p:nvPr>
        </p:nvSpPr>
        <p:spPr>
          <a:xfrm>
            <a:off x="7524751" y="6616700"/>
            <a:ext cx="1439863" cy="241300"/>
          </a:xfrm>
        </p:spPr>
        <p:txBody>
          <a:bodyPr/>
          <a:lstStyle>
            <a:lvl1pPr>
              <a:defRPr sz="1050"/>
            </a:lvl1pPr>
          </a:lstStyle>
          <a:p>
            <a:fld id="{DA558613-7A35-45CB-9DAF-4CAE3493A2B2}" type="slidenum">
              <a:rPr lang="zh-CN" altLang="en-US" smtClean="0"/>
              <a:pPr/>
              <a:t>‹#›</a:t>
            </a:fld>
            <a:endParaRPr lang="zh-CN" altLang="en-US"/>
          </a:p>
        </p:txBody>
      </p:sp>
      <p:sp>
        <p:nvSpPr>
          <p:cNvPr id="257035" name="Rectangle 11"/>
          <p:cNvSpPr>
            <a:spLocks noChangeArrowheads="1"/>
          </p:cNvSpPr>
          <p:nvPr/>
        </p:nvSpPr>
        <p:spPr bwMode="auto">
          <a:xfrm>
            <a:off x="1547813" y="4221165"/>
            <a:ext cx="6011862" cy="719137"/>
          </a:xfrm>
          <a:prstGeom prst="rect">
            <a:avLst/>
          </a:prstGeom>
          <a:noFill/>
          <a:ln w="9525">
            <a:noFill/>
            <a:miter lim="800000"/>
            <a:headEnd/>
            <a:tailEnd/>
          </a:ln>
          <a:effectLst/>
        </p:spPr>
        <p:txBody>
          <a:bodyPr wrap="none" anchor="ctr"/>
          <a:lstStyle/>
          <a:p>
            <a:pPr algn="r">
              <a:spcBef>
                <a:spcPct val="0"/>
              </a:spcBef>
            </a:pPr>
            <a:endParaRPr lang="zh-CN" altLang="zh-CN" sz="1500">
              <a:solidFill>
                <a:schemeClr val="bg1"/>
              </a:solidFill>
              <a:latin typeface="黑体" pitchFamily="2" charset="-122"/>
              <a:ea typeface="黑体" pitchFamily="2" charset="-122"/>
            </a:endParaRPr>
          </a:p>
        </p:txBody>
      </p:sp>
      <p:pic>
        <p:nvPicPr>
          <p:cNvPr id="257040" name="Picture 16" descr="buaa_1"/>
          <p:cNvPicPr>
            <a:picLocks noChangeAspect="1" noChangeArrowheads="1"/>
          </p:cNvPicPr>
          <p:nvPr/>
        </p:nvPicPr>
        <p:blipFill>
          <a:blip r:embed="rId4" cstate="print"/>
          <a:srcRect b="1189"/>
          <a:stretch>
            <a:fillRect/>
          </a:stretch>
        </p:blipFill>
        <p:spPr bwMode="auto">
          <a:xfrm>
            <a:off x="2699544" y="94456"/>
            <a:ext cx="3708400" cy="792162"/>
          </a:xfrm>
          <a:prstGeom prst="rect">
            <a:avLst/>
          </a:prstGeom>
          <a:noFill/>
        </p:spPr>
      </p:pic>
    </p:spTree>
    <p:extLst>
      <p:ext uri="{BB962C8B-B14F-4D97-AF65-F5344CB8AC3E}">
        <p14:creationId xmlns:p14="http://schemas.microsoft.com/office/powerpoint/2010/main" val="1094762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lvl1pPr>
              <a:defRPr/>
            </a:lvl1pPr>
          </a:lstStyle>
          <a:p>
            <a:fld id="{ACA92469-8C65-4745-A1D0-BAEE0BB91B04}" type="datetimeFigureOut">
              <a:rPr lang="zh-CN" altLang="en-US" smtClean="0"/>
              <a:pPr/>
              <a:t>2016/12/13</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2133800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92150"/>
            <a:ext cx="2057400" cy="57610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57200" y="692150"/>
            <a:ext cx="6019800" cy="57610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lvl1pPr>
              <a:defRPr/>
            </a:lvl1pPr>
          </a:lstStyle>
          <a:p>
            <a:fld id="{ACA92469-8C65-4745-A1D0-BAEE0BB91B04}" type="datetimeFigureOut">
              <a:rPr lang="zh-CN" altLang="en-US" smtClean="0"/>
              <a:pPr/>
              <a:t>2016/12/13</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3384613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692150"/>
            <a:ext cx="8229600" cy="725488"/>
          </a:xfrm>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600200"/>
            <a:ext cx="4038600" cy="48529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quarter" idx="2"/>
          </p:nvPr>
        </p:nvSpPr>
        <p:spPr>
          <a:xfrm>
            <a:off x="4648200" y="1600200"/>
            <a:ext cx="4038600" cy="23495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Content Placeholder 4"/>
          <p:cNvSpPr>
            <a:spLocks noGrp="1"/>
          </p:cNvSpPr>
          <p:nvPr>
            <p:ph sz="quarter" idx="3"/>
          </p:nvPr>
        </p:nvSpPr>
        <p:spPr>
          <a:xfrm>
            <a:off x="4648200" y="4102100"/>
            <a:ext cx="4038600" cy="23510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Date Placeholder 5"/>
          <p:cNvSpPr>
            <a:spLocks noGrp="1"/>
          </p:cNvSpPr>
          <p:nvPr>
            <p:ph type="dt" sz="half" idx="10"/>
          </p:nvPr>
        </p:nvSpPr>
        <p:spPr>
          <a:xfrm>
            <a:off x="179388" y="6616700"/>
            <a:ext cx="2133600" cy="268288"/>
          </a:xfrm>
        </p:spPr>
        <p:txBody>
          <a:bodyPr/>
          <a:lstStyle>
            <a:lvl1pPr>
              <a:defRPr/>
            </a:lvl1pPr>
          </a:lstStyle>
          <a:p>
            <a:fld id="{ACA92469-8C65-4745-A1D0-BAEE0BB91B04}" type="datetimeFigureOut">
              <a:rPr lang="zh-CN" altLang="en-US" smtClean="0"/>
              <a:pPr/>
              <a:t>2016/12/13</a:t>
            </a:fld>
            <a:endParaRPr lang="zh-CN" altLang="en-US"/>
          </a:p>
        </p:txBody>
      </p:sp>
      <p:sp>
        <p:nvSpPr>
          <p:cNvPr id="7" name="Footer Placeholder 6"/>
          <p:cNvSpPr>
            <a:spLocks noGrp="1"/>
          </p:cNvSpPr>
          <p:nvPr>
            <p:ph type="ftr" sz="quarter" idx="11"/>
          </p:nvPr>
        </p:nvSpPr>
        <p:spPr>
          <a:xfrm>
            <a:off x="2411413" y="6624638"/>
            <a:ext cx="5400675" cy="260350"/>
          </a:xfrm>
        </p:spPr>
        <p:txBody>
          <a:bodyPr/>
          <a:lstStyle>
            <a:lvl1pPr>
              <a:defRPr/>
            </a:lvl1pPr>
          </a:lstStyle>
          <a:p>
            <a:endParaRPr lang="zh-CN" altLang="en-US"/>
          </a:p>
        </p:txBody>
      </p:sp>
      <p:sp>
        <p:nvSpPr>
          <p:cNvPr id="8" name="Slide Number Placeholder 7"/>
          <p:cNvSpPr>
            <a:spLocks noGrp="1"/>
          </p:cNvSpPr>
          <p:nvPr>
            <p:ph type="sldNum" sz="quarter" idx="12"/>
          </p:nvPr>
        </p:nvSpPr>
        <p:spPr>
          <a:xfrm>
            <a:off x="7885114" y="6642100"/>
            <a:ext cx="1150937" cy="215900"/>
          </a:xfrm>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2004233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a:t>Click to edit Master title style</a:t>
            </a:r>
            <a:endParaRPr lang="zh-CN" altLang="en-US" dirty="0"/>
          </a:p>
        </p:txBody>
      </p:sp>
      <p:sp>
        <p:nvSpPr>
          <p:cNvPr id="3" name="Content Placeholder 2"/>
          <p:cNvSpPr>
            <a:spLocks noGrp="1"/>
          </p:cNvSpPr>
          <p:nvPr>
            <p:ph idx="1"/>
          </p:nvPr>
        </p:nvSpPr>
        <p:spPr/>
        <p:txBody>
          <a:bodyPr/>
          <a:lstStyle>
            <a:lvl1pPr>
              <a:defRPr sz="1800">
                <a:latin typeface="Calibri" pitchFamily="34" charset="0"/>
                <a:cs typeface="Calibri" pitchFamily="34" charset="0"/>
              </a:defRPr>
            </a:lvl1pPr>
            <a:lvl2pPr>
              <a:defRPr sz="1500">
                <a:solidFill>
                  <a:srgbClr val="0000CC"/>
                </a:solidFill>
                <a:latin typeface="Calibri" pitchFamily="34" charset="0"/>
                <a:ea typeface="楷体" pitchFamily="49" charset="-122"/>
                <a:cs typeface="Calibri" pitchFamily="34" charset="0"/>
              </a:defRPr>
            </a:lvl2pPr>
            <a:lvl3pPr>
              <a:defRPr sz="1200">
                <a:latin typeface="Calibri" pitchFamily="34" charset="0"/>
                <a:cs typeface="Calibri" pitchFamily="34" charset="0"/>
              </a:defRPr>
            </a:lvl3pPr>
            <a:lvl4pPr>
              <a:defRPr sz="900">
                <a:latin typeface="Calibri" pitchFamily="34" charset="0"/>
                <a:cs typeface="Calibri" pitchFamily="34" charset="0"/>
              </a:defRPr>
            </a:lvl4pPr>
            <a:lvl5pPr>
              <a:defRPr sz="600">
                <a:latin typeface="Calibri" pitchFamily="34" charset="0"/>
                <a:cs typeface="Calibri" pitchFamily="34" charset="0"/>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Date Placeholder 3"/>
          <p:cNvSpPr>
            <a:spLocks noGrp="1"/>
          </p:cNvSpPr>
          <p:nvPr>
            <p:ph type="dt" sz="half" idx="10"/>
          </p:nvPr>
        </p:nvSpPr>
        <p:spPr/>
        <p:txBody>
          <a:bodyPr/>
          <a:lstStyle>
            <a:lvl1pPr>
              <a:defRPr/>
            </a:lvl1pPr>
          </a:lstStyle>
          <a:p>
            <a:fld id="{ACA92469-8C65-4745-A1D0-BAEE0BB91B04}" type="datetimeFigureOut">
              <a:rPr lang="zh-CN" altLang="en-US" smtClean="0"/>
              <a:pPr/>
              <a:t>2016/12/13</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2520521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ltLang="zh-CN"/>
              <a:t>Click to edit Master text styles</a:t>
            </a:r>
          </a:p>
        </p:txBody>
      </p:sp>
      <p:sp>
        <p:nvSpPr>
          <p:cNvPr id="4" name="Date Placeholder 3"/>
          <p:cNvSpPr>
            <a:spLocks noGrp="1"/>
          </p:cNvSpPr>
          <p:nvPr>
            <p:ph type="dt" sz="half" idx="10"/>
          </p:nvPr>
        </p:nvSpPr>
        <p:spPr/>
        <p:txBody>
          <a:bodyPr/>
          <a:lstStyle>
            <a:lvl1pPr>
              <a:defRPr/>
            </a:lvl1pPr>
          </a:lstStyle>
          <a:p>
            <a:fld id="{ACA92469-8C65-4745-A1D0-BAEE0BB91B04}" type="datetimeFigureOut">
              <a:rPr lang="zh-CN" altLang="en-US" smtClean="0"/>
              <a:pPr/>
              <a:t>2016/12/13</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3224672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600200"/>
            <a:ext cx="4038600" cy="485298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600200"/>
            <a:ext cx="4038600" cy="485298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lvl1pPr>
              <a:defRPr/>
            </a:lvl1pPr>
          </a:lstStyle>
          <a:p>
            <a:fld id="{ACA92469-8C65-4745-A1D0-BAEE0BB91B04}" type="datetimeFigureOut">
              <a:rPr lang="zh-CN" altLang="en-US" smtClean="0"/>
              <a:pPr/>
              <a:t>2016/12/13</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1557644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lvl1pPr>
              <a:defRPr/>
            </a:lvl1pPr>
          </a:lstStyle>
          <a:p>
            <a:fld id="{ACA92469-8C65-4745-A1D0-BAEE0BB91B04}" type="datetimeFigureOut">
              <a:rPr lang="zh-CN" altLang="en-US" smtClean="0"/>
              <a:pPr/>
              <a:t>2016/12/13</a:t>
            </a:fld>
            <a:endParaRPr lang="zh-CN" altLang="en-US"/>
          </a:p>
        </p:txBody>
      </p:sp>
      <p:sp>
        <p:nvSpPr>
          <p:cNvPr id="8" name="Footer Placeholder 7"/>
          <p:cNvSpPr>
            <a:spLocks noGrp="1"/>
          </p:cNvSpPr>
          <p:nvPr>
            <p:ph type="ftr" sz="quarter" idx="11"/>
          </p:nvPr>
        </p:nvSpPr>
        <p:spPr/>
        <p:txBody>
          <a:bodyPr/>
          <a:lstStyle>
            <a:lvl1pPr>
              <a:defRPr/>
            </a:lvl1pPr>
          </a:lstStyle>
          <a:p>
            <a:endParaRPr lang="zh-CN" altLang="en-US"/>
          </a:p>
        </p:txBody>
      </p:sp>
      <p:sp>
        <p:nvSpPr>
          <p:cNvPr id="9" name="Slide Number Placeholder 8"/>
          <p:cNvSpPr>
            <a:spLocks noGrp="1"/>
          </p:cNvSpPr>
          <p:nvPr>
            <p:ph type="sldNum" sz="quarter" idx="12"/>
          </p:nvPr>
        </p:nvSpPr>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3086449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lvl1pPr>
              <a:defRPr/>
            </a:lvl1pPr>
          </a:lstStyle>
          <a:p>
            <a:fld id="{ACA92469-8C65-4745-A1D0-BAEE0BB91B04}" type="datetimeFigureOut">
              <a:rPr lang="zh-CN" altLang="en-US" smtClean="0"/>
              <a:pPr/>
              <a:t>2016/12/13</a:t>
            </a:fld>
            <a:endParaRPr lang="zh-CN" altLang="en-US"/>
          </a:p>
        </p:txBody>
      </p:sp>
      <p:sp>
        <p:nvSpPr>
          <p:cNvPr id="4" name="Footer Placeholder 3"/>
          <p:cNvSpPr>
            <a:spLocks noGrp="1"/>
          </p:cNvSpPr>
          <p:nvPr>
            <p:ph type="ftr" sz="quarter" idx="11"/>
          </p:nvPr>
        </p:nvSpPr>
        <p:spPr/>
        <p:txBody>
          <a:bodyPr/>
          <a:lstStyle>
            <a:lvl1pPr>
              <a:defRPr/>
            </a:lvl1pPr>
          </a:lstStyle>
          <a:p>
            <a:endParaRPr lang="zh-CN" altLang="en-US"/>
          </a:p>
        </p:txBody>
      </p:sp>
      <p:sp>
        <p:nvSpPr>
          <p:cNvPr id="5" name="Slide Number Placeholder 4"/>
          <p:cNvSpPr>
            <a:spLocks noGrp="1"/>
          </p:cNvSpPr>
          <p:nvPr>
            <p:ph type="sldNum" sz="quarter" idx="12"/>
          </p:nvPr>
        </p:nvSpPr>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3717317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ACA92469-8C65-4745-A1D0-BAEE0BB91B04}" type="datetimeFigureOut">
              <a:rPr lang="zh-CN" altLang="en-US" smtClean="0"/>
              <a:pPr/>
              <a:t>2016/12/13</a:t>
            </a:fld>
            <a:endParaRPr lang="zh-CN" altLang="en-US"/>
          </a:p>
        </p:txBody>
      </p:sp>
      <p:sp>
        <p:nvSpPr>
          <p:cNvPr id="3" name="Footer Placeholder 2"/>
          <p:cNvSpPr>
            <a:spLocks noGrp="1"/>
          </p:cNvSpPr>
          <p:nvPr>
            <p:ph type="ftr" sz="quarter" idx="11"/>
          </p:nvPr>
        </p:nvSpPr>
        <p:spPr/>
        <p:txBody>
          <a:bodyPr/>
          <a:lstStyle>
            <a:lvl1pPr>
              <a:defRPr/>
            </a:lvl1pPr>
          </a:lstStyle>
          <a:p>
            <a:endParaRPr lang="zh-CN" altLang="en-US"/>
          </a:p>
        </p:txBody>
      </p:sp>
      <p:sp>
        <p:nvSpPr>
          <p:cNvPr id="4" name="Slide Number Placeholder 3"/>
          <p:cNvSpPr>
            <a:spLocks noGrp="1"/>
          </p:cNvSpPr>
          <p:nvPr>
            <p:ph type="sldNum" sz="quarter" idx="12"/>
          </p:nvPr>
        </p:nvSpPr>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230580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ltLang="zh-CN"/>
              <a:t>Click to edit Master text styles</a:t>
            </a:r>
          </a:p>
        </p:txBody>
      </p:sp>
      <p:sp>
        <p:nvSpPr>
          <p:cNvPr id="5" name="Date Placeholder 4"/>
          <p:cNvSpPr>
            <a:spLocks noGrp="1"/>
          </p:cNvSpPr>
          <p:nvPr>
            <p:ph type="dt" sz="half" idx="10"/>
          </p:nvPr>
        </p:nvSpPr>
        <p:spPr/>
        <p:txBody>
          <a:bodyPr/>
          <a:lstStyle>
            <a:lvl1pPr>
              <a:defRPr/>
            </a:lvl1pPr>
          </a:lstStyle>
          <a:p>
            <a:fld id="{ACA92469-8C65-4745-A1D0-BAEE0BB91B04}" type="datetimeFigureOut">
              <a:rPr lang="zh-CN" altLang="en-US" smtClean="0"/>
              <a:pPr/>
              <a:t>2016/12/13</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1036615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zh-CN"/>
              <a:t>Click icon to add picture</a:t>
            </a:r>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ltLang="zh-CN"/>
              <a:t>Click to edit Master text styles</a:t>
            </a:r>
          </a:p>
        </p:txBody>
      </p:sp>
      <p:sp>
        <p:nvSpPr>
          <p:cNvPr id="5" name="Date Placeholder 4"/>
          <p:cNvSpPr>
            <a:spLocks noGrp="1"/>
          </p:cNvSpPr>
          <p:nvPr>
            <p:ph type="dt" sz="half" idx="10"/>
          </p:nvPr>
        </p:nvSpPr>
        <p:spPr/>
        <p:txBody>
          <a:bodyPr/>
          <a:lstStyle>
            <a:lvl1pPr>
              <a:defRPr/>
            </a:lvl1pPr>
          </a:lstStyle>
          <a:p>
            <a:fld id="{ACA92469-8C65-4745-A1D0-BAEE0BB91B04}" type="datetimeFigureOut">
              <a:rPr lang="zh-CN" altLang="en-US" smtClean="0"/>
              <a:pPr/>
              <a:t>2016/12/13</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1844943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image" Target="../media/image8.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20"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6003" name="Picture 3" descr="low-line"/>
          <p:cNvPicPr>
            <a:picLocks noChangeAspect="1" noChangeArrowheads="1"/>
          </p:cNvPicPr>
          <p:nvPr/>
        </p:nvPicPr>
        <p:blipFill>
          <a:blip r:embed="rId14" cstate="print"/>
          <a:srcRect/>
          <a:stretch>
            <a:fillRect/>
          </a:stretch>
        </p:blipFill>
        <p:spPr bwMode="auto">
          <a:xfrm>
            <a:off x="0" y="6548438"/>
            <a:ext cx="9144000" cy="336550"/>
          </a:xfrm>
          <a:prstGeom prst="rect">
            <a:avLst/>
          </a:prstGeom>
          <a:noFill/>
        </p:spPr>
      </p:pic>
      <p:sp>
        <p:nvSpPr>
          <p:cNvPr id="256004" name="Rectangle 4"/>
          <p:cNvSpPr>
            <a:spLocks noGrp="1" noChangeArrowheads="1"/>
          </p:cNvSpPr>
          <p:nvPr>
            <p:ph type="title"/>
          </p:nvPr>
        </p:nvSpPr>
        <p:spPr bwMode="auto">
          <a:xfrm>
            <a:off x="457200" y="692150"/>
            <a:ext cx="8229600" cy="7254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56005" name="Rectangle 5"/>
          <p:cNvSpPr>
            <a:spLocks noGrp="1" noChangeArrowheads="1"/>
          </p:cNvSpPr>
          <p:nvPr>
            <p:ph type="body" idx="1"/>
          </p:nvPr>
        </p:nvSpPr>
        <p:spPr bwMode="auto">
          <a:xfrm>
            <a:off x="457200" y="1600200"/>
            <a:ext cx="8229600"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第四级</a:t>
            </a:r>
          </a:p>
          <a:p>
            <a:pPr lvl="2"/>
            <a:r>
              <a:rPr lang="zh-CN" altLang="en-US" dirty="0"/>
              <a:t>第三级</a:t>
            </a:r>
          </a:p>
          <a:p>
            <a:pPr lvl="3"/>
            <a:r>
              <a:rPr lang="zh-CN" altLang="en-US" dirty="0"/>
              <a:t>第四级</a:t>
            </a:r>
          </a:p>
          <a:p>
            <a:pPr lvl="4"/>
            <a:r>
              <a:rPr lang="zh-CN" altLang="en-US" dirty="0"/>
              <a:t>第五级</a:t>
            </a:r>
          </a:p>
        </p:txBody>
      </p:sp>
      <p:sp>
        <p:nvSpPr>
          <p:cNvPr id="256006" name="Rectangle 6"/>
          <p:cNvSpPr>
            <a:spLocks noGrp="1" noChangeArrowheads="1"/>
          </p:cNvSpPr>
          <p:nvPr>
            <p:ph type="dt" sz="half" idx="2"/>
          </p:nvPr>
        </p:nvSpPr>
        <p:spPr bwMode="auto">
          <a:xfrm>
            <a:off x="179388" y="6616700"/>
            <a:ext cx="2133600" cy="268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900">
                <a:solidFill>
                  <a:schemeClr val="bg1"/>
                </a:solidFill>
              </a:defRPr>
            </a:lvl1pPr>
          </a:lstStyle>
          <a:p>
            <a:fld id="{ACA92469-8C65-4745-A1D0-BAEE0BB91B04}" type="datetimeFigureOut">
              <a:rPr lang="zh-CN" altLang="en-US" smtClean="0"/>
              <a:pPr/>
              <a:t>2016/12/13</a:t>
            </a:fld>
            <a:endParaRPr lang="zh-CN" altLang="en-US"/>
          </a:p>
        </p:txBody>
      </p:sp>
      <p:sp>
        <p:nvSpPr>
          <p:cNvPr id="256007" name="Rectangle 7"/>
          <p:cNvSpPr>
            <a:spLocks noGrp="1" noChangeArrowheads="1"/>
          </p:cNvSpPr>
          <p:nvPr>
            <p:ph type="ftr" sz="quarter" idx="3"/>
          </p:nvPr>
        </p:nvSpPr>
        <p:spPr bwMode="auto">
          <a:xfrm>
            <a:off x="2411413" y="6624638"/>
            <a:ext cx="5400675"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900">
                <a:solidFill>
                  <a:schemeClr val="bg1"/>
                </a:solidFill>
              </a:defRPr>
            </a:lvl1pPr>
          </a:lstStyle>
          <a:p>
            <a:endParaRPr lang="zh-CN" altLang="en-US"/>
          </a:p>
        </p:txBody>
      </p:sp>
      <p:sp>
        <p:nvSpPr>
          <p:cNvPr id="256008" name="Rectangle 8"/>
          <p:cNvSpPr>
            <a:spLocks noGrp="1" noChangeArrowheads="1"/>
          </p:cNvSpPr>
          <p:nvPr>
            <p:ph type="sldNum" sz="quarter" idx="4"/>
          </p:nvPr>
        </p:nvSpPr>
        <p:spPr bwMode="auto">
          <a:xfrm>
            <a:off x="7885114" y="6642100"/>
            <a:ext cx="1150937"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900" b="1">
                <a:solidFill>
                  <a:schemeClr val="bg1"/>
                </a:solidFill>
              </a:defRPr>
            </a:lvl1pPr>
          </a:lstStyle>
          <a:p>
            <a:fld id="{DA558613-7A35-45CB-9DAF-4CAE3493A2B2}" type="slidenum">
              <a:rPr lang="zh-CN" altLang="en-US" smtClean="0"/>
              <a:pPr/>
              <a:t>‹#›</a:t>
            </a:fld>
            <a:endParaRPr lang="zh-CN" altLang="en-US"/>
          </a:p>
        </p:txBody>
      </p:sp>
      <p:pic>
        <p:nvPicPr>
          <p:cNvPr id="256049" name="Picture 49" descr="low-line"/>
          <p:cNvPicPr>
            <a:picLocks noChangeAspect="1" noChangeArrowheads="1"/>
          </p:cNvPicPr>
          <p:nvPr/>
        </p:nvPicPr>
        <p:blipFill>
          <a:blip r:embed="rId14" cstate="print"/>
          <a:srcRect/>
          <a:stretch>
            <a:fillRect/>
          </a:stretch>
        </p:blipFill>
        <p:spPr bwMode="auto">
          <a:xfrm>
            <a:off x="0" y="549277"/>
            <a:ext cx="9144000" cy="73025"/>
          </a:xfrm>
          <a:prstGeom prst="rect">
            <a:avLst/>
          </a:prstGeom>
          <a:noFill/>
        </p:spPr>
      </p:pic>
      <p:pic>
        <p:nvPicPr>
          <p:cNvPr id="256039" name="Picture 39" descr="Snap1"/>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a:off x="8532242" y="22225"/>
            <a:ext cx="576263" cy="527050"/>
          </a:xfrm>
          <a:prstGeom prst="rect">
            <a:avLst/>
          </a:prstGeom>
          <a:noFill/>
        </p:spPr>
      </p:pic>
      <p:pic>
        <p:nvPicPr>
          <p:cNvPr id="12" name="Picture 16" descr="buaa_1"/>
          <p:cNvPicPr>
            <a:picLocks noChangeAspect="1" noChangeArrowheads="1"/>
          </p:cNvPicPr>
          <p:nvPr/>
        </p:nvPicPr>
        <p:blipFill>
          <a:blip r:embed="rId16" cstate="print"/>
          <a:srcRect b="1189"/>
          <a:stretch>
            <a:fillRect/>
          </a:stretch>
        </p:blipFill>
        <p:spPr bwMode="auto">
          <a:xfrm>
            <a:off x="8420" y="10384"/>
            <a:ext cx="2475348" cy="528766"/>
          </a:xfrm>
          <a:prstGeom prst="rect">
            <a:avLst/>
          </a:prstGeom>
          <a:noFill/>
        </p:spPr>
      </p:pic>
    </p:spTree>
    <p:extLst>
      <p:ext uri="{BB962C8B-B14F-4D97-AF65-F5344CB8AC3E}">
        <p14:creationId xmlns:p14="http://schemas.microsoft.com/office/powerpoint/2010/main" val="4062159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3300" b="1">
          <a:solidFill>
            <a:schemeClr val="tx2"/>
          </a:solidFill>
          <a:latin typeface="+mj-lt"/>
          <a:ea typeface="+mj-ea"/>
          <a:cs typeface="+mj-cs"/>
        </a:defRPr>
      </a:lvl1pPr>
      <a:lvl2pPr algn="ctr" rtl="0" eaLnBrk="1" fontAlgn="base" hangingPunct="1">
        <a:spcBef>
          <a:spcPct val="0"/>
        </a:spcBef>
        <a:spcAft>
          <a:spcPct val="0"/>
        </a:spcAft>
        <a:defRPr sz="3300" b="1">
          <a:solidFill>
            <a:schemeClr val="tx2"/>
          </a:solidFill>
          <a:latin typeface="Arial" pitchFamily="34" charset="0"/>
          <a:ea typeface="黑体" pitchFamily="2" charset="-122"/>
        </a:defRPr>
      </a:lvl2pPr>
      <a:lvl3pPr algn="ctr" rtl="0" eaLnBrk="1" fontAlgn="base" hangingPunct="1">
        <a:spcBef>
          <a:spcPct val="0"/>
        </a:spcBef>
        <a:spcAft>
          <a:spcPct val="0"/>
        </a:spcAft>
        <a:defRPr sz="3300" b="1">
          <a:solidFill>
            <a:schemeClr val="tx2"/>
          </a:solidFill>
          <a:latin typeface="Arial" pitchFamily="34" charset="0"/>
          <a:ea typeface="黑体" pitchFamily="2" charset="-122"/>
        </a:defRPr>
      </a:lvl3pPr>
      <a:lvl4pPr algn="ctr" rtl="0" eaLnBrk="1" fontAlgn="base" hangingPunct="1">
        <a:spcBef>
          <a:spcPct val="0"/>
        </a:spcBef>
        <a:spcAft>
          <a:spcPct val="0"/>
        </a:spcAft>
        <a:defRPr sz="3300" b="1">
          <a:solidFill>
            <a:schemeClr val="tx2"/>
          </a:solidFill>
          <a:latin typeface="Arial" pitchFamily="34" charset="0"/>
          <a:ea typeface="黑体" pitchFamily="2" charset="-122"/>
        </a:defRPr>
      </a:lvl4pPr>
      <a:lvl5pPr algn="ctr" rtl="0" eaLnBrk="1" fontAlgn="base" hangingPunct="1">
        <a:spcBef>
          <a:spcPct val="0"/>
        </a:spcBef>
        <a:spcAft>
          <a:spcPct val="0"/>
        </a:spcAft>
        <a:defRPr sz="3300" b="1">
          <a:solidFill>
            <a:schemeClr val="tx2"/>
          </a:solidFill>
          <a:latin typeface="Arial" pitchFamily="34" charset="0"/>
          <a:ea typeface="黑体" pitchFamily="2" charset="-122"/>
        </a:defRPr>
      </a:lvl5pPr>
      <a:lvl6pPr marL="342900" algn="ctr" rtl="0" eaLnBrk="1" fontAlgn="base" hangingPunct="1">
        <a:spcBef>
          <a:spcPct val="0"/>
        </a:spcBef>
        <a:spcAft>
          <a:spcPct val="0"/>
        </a:spcAft>
        <a:defRPr sz="3300" b="1">
          <a:solidFill>
            <a:schemeClr val="tx2"/>
          </a:solidFill>
          <a:latin typeface="Arial" pitchFamily="34" charset="0"/>
          <a:ea typeface="黑体" pitchFamily="2" charset="-122"/>
        </a:defRPr>
      </a:lvl6pPr>
      <a:lvl7pPr marL="685800" algn="ctr" rtl="0" eaLnBrk="1" fontAlgn="base" hangingPunct="1">
        <a:spcBef>
          <a:spcPct val="0"/>
        </a:spcBef>
        <a:spcAft>
          <a:spcPct val="0"/>
        </a:spcAft>
        <a:defRPr sz="3300" b="1">
          <a:solidFill>
            <a:schemeClr val="tx2"/>
          </a:solidFill>
          <a:latin typeface="Arial" pitchFamily="34" charset="0"/>
          <a:ea typeface="黑体" pitchFamily="2" charset="-122"/>
        </a:defRPr>
      </a:lvl7pPr>
      <a:lvl8pPr marL="1028700" algn="ctr" rtl="0" eaLnBrk="1" fontAlgn="base" hangingPunct="1">
        <a:spcBef>
          <a:spcPct val="0"/>
        </a:spcBef>
        <a:spcAft>
          <a:spcPct val="0"/>
        </a:spcAft>
        <a:defRPr sz="3300" b="1">
          <a:solidFill>
            <a:schemeClr val="tx2"/>
          </a:solidFill>
          <a:latin typeface="Arial" pitchFamily="34" charset="0"/>
          <a:ea typeface="黑体" pitchFamily="2" charset="-122"/>
        </a:defRPr>
      </a:lvl8pPr>
      <a:lvl9pPr marL="1371600" algn="ctr" rtl="0" eaLnBrk="1" fontAlgn="base" hangingPunct="1">
        <a:spcBef>
          <a:spcPct val="0"/>
        </a:spcBef>
        <a:spcAft>
          <a:spcPct val="0"/>
        </a:spcAft>
        <a:defRPr sz="3300" b="1">
          <a:solidFill>
            <a:schemeClr val="tx2"/>
          </a:solidFill>
          <a:latin typeface="Arial" pitchFamily="34" charset="0"/>
          <a:ea typeface="黑体" pitchFamily="2" charset="-122"/>
        </a:defRPr>
      </a:lvl9pPr>
    </p:titleStyle>
    <p:bodyStyle>
      <a:lvl1pPr marL="257175" indent="-257175" algn="l" rtl="0" eaLnBrk="1" fontAlgn="base" hangingPunct="1">
        <a:spcBef>
          <a:spcPct val="20000"/>
        </a:spcBef>
        <a:spcAft>
          <a:spcPct val="0"/>
        </a:spcAft>
        <a:buFont typeface="Wingdings" pitchFamily="2" charset="2"/>
        <a:buBlip>
          <a:blip r:embed="rId17"/>
        </a:buBlip>
        <a:defRPr sz="1800">
          <a:solidFill>
            <a:schemeClr val="tx1"/>
          </a:solidFill>
          <a:latin typeface="+mn-lt"/>
          <a:ea typeface="+mn-ea"/>
          <a:cs typeface="+mn-cs"/>
        </a:defRPr>
      </a:lvl1pPr>
      <a:lvl2pPr marL="557213" indent="-214313" algn="l" rtl="0" eaLnBrk="1" fontAlgn="base" hangingPunct="1">
        <a:spcBef>
          <a:spcPct val="20000"/>
        </a:spcBef>
        <a:spcAft>
          <a:spcPct val="0"/>
        </a:spcAft>
        <a:buBlip>
          <a:blip r:embed="rId18"/>
        </a:buBlip>
        <a:defRPr sz="1500">
          <a:solidFill>
            <a:schemeClr val="tx1"/>
          </a:solidFill>
          <a:latin typeface="+mn-lt"/>
          <a:ea typeface="+mn-ea"/>
        </a:defRPr>
      </a:lvl2pPr>
      <a:lvl3pPr marL="857250" indent="-171450" algn="l" rtl="0" eaLnBrk="1" fontAlgn="base" hangingPunct="1">
        <a:spcBef>
          <a:spcPct val="20000"/>
        </a:spcBef>
        <a:spcAft>
          <a:spcPct val="0"/>
        </a:spcAft>
        <a:buBlip>
          <a:blip r:embed="rId19"/>
        </a:buBlip>
        <a:defRPr sz="1200" b="1">
          <a:solidFill>
            <a:schemeClr val="tx1"/>
          </a:solidFill>
          <a:latin typeface="+mn-lt"/>
          <a:ea typeface="楷体_GB2312" pitchFamily="49" charset="-122"/>
        </a:defRPr>
      </a:lvl3pPr>
      <a:lvl4pPr marL="1200150" indent="-171450" algn="l" rtl="0" eaLnBrk="1" fontAlgn="base" hangingPunct="1">
        <a:spcBef>
          <a:spcPct val="20000"/>
        </a:spcBef>
        <a:spcAft>
          <a:spcPct val="0"/>
        </a:spcAft>
        <a:buBlip>
          <a:blip r:embed="rId20"/>
        </a:buBlip>
        <a:defRPr sz="900" b="1">
          <a:solidFill>
            <a:schemeClr val="tx1"/>
          </a:solidFill>
          <a:latin typeface="+mn-lt"/>
          <a:ea typeface="楷体_GB2312" pitchFamily="49" charset="-122"/>
        </a:defRPr>
      </a:lvl4pPr>
      <a:lvl5pPr marL="1543050" indent="-171450" algn="l" rtl="0" eaLnBrk="1" fontAlgn="base" hangingPunct="1">
        <a:spcBef>
          <a:spcPct val="20000"/>
        </a:spcBef>
        <a:spcAft>
          <a:spcPct val="0"/>
        </a:spcAft>
        <a:buBlip>
          <a:blip r:embed="rId21"/>
        </a:buBlip>
        <a:defRPr sz="1500">
          <a:solidFill>
            <a:schemeClr val="tx1"/>
          </a:solidFill>
          <a:latin typeface="+mn-lt"/>
          <a:ea typeface="楷体_GB2312" pitchFamily="49" charset="-122"/>
        </a:defRPr>
      </a:lvl5pPr>
      <a:lvl6pPr marL="1885950" indent="-171450" algn="l" rtl="0" eaLnBrk="1" fontAlgn="base" hangingPunct="1">
        <a:spcBef>
          <a:spcPct val="20000"/>
        </a:spcBef>
        <a:spcAft>
          <a:spcPct val="0"/>
        </a:spcAft>
        <a:buBlip>
          <a:blip r:embed="rId21"/>
        </a:buBlip>
        <a:defRPr sz="1500">
          <a:solidFill>
            <a:schemeClr val="tx1"/>
          </a:solidFill>
          <a:latin typeface="+mn-lt"/>
          <a:ea typeface="楷体_GB2312" pitchFamily="49" charset="-122"/>
        </a:defRPr>
      </a:lvl6pPr>
      <a:lvl7pPr marL="2228850" indent="-171450" algn="l" rtl="0" eaLnBrk="1" fontAlgn="base" hangingPunct="1">
        <a:spcBef>
          <a:spcPct val="20000"/>
        </a:spcBef>
        <a:spcAft>
          <a:spcPct val="0"/>
        </a:spcAft>
        <a:buBlip>
          <a:blip r:embed="rId21"/>
        </a:buBlip>
        <a:defRPr sz="1500">
          <a:solidFill>
            <a:schemeClr val="tx1"/>
          </a:solidFill>
          <a:latin typeface="+mn-lt"/>
          <a:ea typeface="楷体_GB2312" pitchFamily="49" charset="-122"/>
        </a:defRPr>
      </a:lvl7pPr>
      <a:lvl8pPr marL="2571750" indent="-171450" algn="l" rtl="0" eaLnBrk="1" fontAlgn="base" hangingPunct="1">
        <a:spcBef>
          <a:spcPct val="20000"/>
        </a:spcBef>
        <a:spcAft>
          <a:spcPct val="0"/>
        </a:spcAft>
        <a:buBlip>
          <a:blip r:embed="rId21"/>
        </a:buBlip>
        <a:defRPr sz="1500">
          <a:solidFill>
            <a:schemeClr val="tx1"/>
          </a:solidFill>
          <a:latin typeface="+mn-lt"/>
          <a:ea typeface="楷体_GB2312" pitchFamily="49" charset="-122"/>
        </a:defRPr>
      </a:lvl8pPr>
      <a:lvl9pPr marL="2914650" indent="-171450" algn="l" rtl="0" eaLnBrk="1" fontAlgn="base" hangingPunct="1">
        <a:spcBef>
          <a:spcPct val="20000"/>
        </a:spcBef>
        <a:spcAft>
          <a:spcPct val="0"/>
        </a:spcAft>
        <a:buBlip>
          <a:blip r:embed="rId21"/>
        </a:buBlip>
        <a:defRPr sz="1500">
          <a:solidFill>
            <a:schemeClr val="tx1"/>
          </a:solidFill>
          <a:latin typeface="+mn-lt"/>
          <a:ea typeface="楷体_GB2312" pitchFamily="49" charset="-122"/>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95759" y="1998913"/>
            <a:ext cx="8306718" cy="1470025"/>
          </a:xfrm>
        </p:spPr>
        <p:txBody>
          <a:bodyPr/>
          <a:lstStyle/>
          <a:p>
            <a:r>
              <a:rPr lang="zh-CN" altLang="en-US" sz="3600">
                <a:latin typeface="微软雅黑" pitchFamily="34" charset="-122"/>
                <a:ea typeface="微软雅黑" pitchFamily="34" charset="-122"/>
              </a:rPr>
              <a:t>恶意域名检测技术研究</a:t>
            </a:r>
          </a:p>
        </p:txBody>
      </p:sp>
      <p:sp>
        <p:nvSpPr>
          <p:cNvPr id="3" name="TextBox 2"/>
          <p:cNvSpPr txBox="1"/>
          <p:nvPr/>
        </p:nvSpPr>
        <p:spPr>
          <a:xfrm>
            <a:off x="3345097" y="4090352"/>
            <a:ext cx="2608041" cy="1323439"/>
          </a:xfrm>
          <a:prstGeom prst="rect">
            <a:avLst/>
          </a:prstGeom>
          <a:noFill/>
        </p:spPr>
        <p:txBody>
          <a:bodyPr wrap="square" rtlCol="0">
            <a:spAutoFit/>
          </a:bodyPr>
          <a:lstStyle/>
          <a:p>
            <a:r>
              <a:rPr lang="zh-CN" altLang="en-US" sz="2000">
                <a:latin typeface="微软雅黑" pitchFamily="34" charset="-122"/>
                <a:ea typeface="微软雅黑" pitchFamily="34" charset="-122"/>
              </a:rPr>
              <a:t>学生：王文博</a:t>
            </a:r>
            <a:endParaRPr lang="en-US" altLang="zh-CN" sz="2000">
              <a:latin typeface="微软雅黑" pitchFamily="34" charset="-122"/>
              <a:ea typeface="微软雅黑" pitchFamily="34" charset="-122"/>
            </a:endParaRPr>
          </a:p>
          <a:p>
            <a:r>
              <a:rPr lang="zh-CN" altLang="en-US" sz="2000">
                <a:latin typeface="微软雅黑" pitchFamily="34" charset="-122"/>
                <a:ea typeface="微软雅黑" pitchFamily="34" charset="-122"/>
              </a:rPr>
              <a:t>学号：</a:t>
            </a:r>
            <a:r>
              <a:rPr lang="en-US" altLang="zh-CN" sz="2000">
                <a:latin typeface="微软雅黑" pitchFamily="34" charset="-122"/>
                <a:ea typeface="微软雅黑" pitchFamily="34" charset="-122"/>
              </a:rPr>
              <a:t>ZY1506221</a:t>
            </a:r>
          </a:p>
          <a:p>
            <a:r>
              <a:rPr lang="zh-CN" altLang="en-US" sz="2000">
                <a:latin typeface="微软雅黑" pitchFamily="34" charset="-122"/>
                <a:ea typeface="微软雅黑" pitchFamily="34" charset="-122"/>
              </a:rPr>
              <a:t>导师：兰雨晴 周渊</a:t>
            </a:r>
            <a:endParaRPr lang="en-US" altLang="zh-CN" sz="2000">
              <a:latin typeface="微软雅黑" pitchFamily="34" charset="-122"/>
              <a:ea typeface="微软雅黑" pitchFamily="34" charset="-122"/>
            </a:endParaRPr>
          </a:p>
          <a:p>
            <a:r>
              <a:rPr lang="en-US" altLang="zh-CN" sz="2000">
                <a:latin typeface="微软雅黑" pitchFamily="34" charset="-122"/>
                <a:ea typeface="微软雅黑" pitchFamily="34" charset="-122"/>
              </a:rPr>
              <a:t>2016-12-08</a:t>
            </a:r>
            <a:endParaRPr lang="zh-CN" altLang="en-US" sz="2000">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国外研究现状</a:t>
            </a:r>
          </a:p>
        </p:txBody>
      </p:sp>
      <p:sp>
        <p:nvSpPr>
          <p:cNvPr id="5" name="内容占位符 2"/>
          <p:cNvSpPr txBox="1">
            <a:spLocks/>
          </p:cNvSpPr>
          <p:nvPr/>
        </p:nvSpPr>
        <p:spPr bwMode="auto">
          <a:xfrm>
            <a:off x="696951" y="1583805"/>
            <a:ext cx="7750098"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Font typeface="Wingdings" pitchFamily="2" charset="2"/>
              <a:buBlip>
                <a:blip r:embed="rId3"/>
              </a:buBlip>
              <a:defRPr sz="1800">
                <a:solidFill>
                  <a:schemeClr val="tx1"/>
                </a:solidFill>
                <a:latin typeface="Calibri" pitchFamily="34" charset="0"/>
                <a:ea typeface="+mn-ea"/>
                <a:cs typeface="Calibri" pitchFamily="34" charset="0"/>
              </a:defRPr>
            </a:lvl1pPr>
            <a:lvl2pPr marL="557213" indent="-214313" algn="l" rtl="0" eaLnBrk="1" fontAlgn="base" hangingPunct="1">
              <a:spcBef>
                <a:spcPct val="20000"/>
              </a:spcBef>
              <a:spcAft>
                <a:spcPct val="0"/>
              </a:spcAft>
              <a:buBlip>
                <a:blip r:embed="rId4"/>
              </a:buBlip>
              <a:defRPr sz="1500">
                <a:solidFill>
                  <a:srgbClr val="0000CC"/>
                </a:solidFill>
                <a:latin typeface="Calibri" pitchFamily="34" charset="0"/>
                <a:ea typeface="楷体" pitchFamily="49" charset="-122"/>
                <a:cs typeface="Calibri" pitchFamily="34" charset="0"/>
              </a:defRPr>
            </a:lvl2pPr>
            <a:lvl3pPr marL="857250" indent="-171450" algn="l" rtl="0" eaLnBrk="1" fontAlgn="base" hangingPunct="1">
              <a:spcBef>
                <a:spcPct val="20000"/>
              </a:spcBef>
              <a:spcAft>
                <a:spcPct val="0"/>
              </a:spcAft>
              <a:buBlip>
                <a:blip r:embed="rId5"/>
              </a:buBlip>
              <a:defRPr sz="1200" b="1">
                <a:solidFill>
                  <a:schemeClr val="tx1"/>
                </a:solidFill>
                <a:latin typeface="Calibri" pitchFamily="34" charset="0"/>
                <a:ea typeface="楷体_GB2312" pitchFamily="49" charset="-122"/>
                <a:cs typeface="Calibri" pitchFamily="34" charset="0"/>
              </a:defRPr>
            </a:lvl3pPr>
            <a:lvl4pPr marL="1200150" indent="-171450" algn="l" rtl="0" eaLnBrk="1" fontAlgn="base" hangingPunct="1">
              <a:spcBef>
                <a:spcPct val="20000"/>
              </a:spcBef>
              <a:spcAft>
                <a:spcPct val="0"/>
              </a:spcAft>
              <a:buBlip>
                <a:blip r:embed="rId6"/>
              </a:buBlip>
              <a:defRPr sz="900" b="1">
                <a:solidFill>
                  <a:schemeClr val="tx1"/>
                </a:solidFill>
                <a:latin typeface="Calibri" pitchFamily="34" charset="0"/>
                <a:ea typeface="楷体_GB2312" pitchFamily="49" charset="-122"/>
                <a:cs typeface="Calibri" pitchFamily="34" charset="0"/>
              </a:defRPr>
            </a:lvl4pPr>
            <a:lvl5pPr marL="1543050" indent="-171450" algn="l" rtl="0" eaLnBrk="1" fontAlgn="base" hangingPunct="1">
              <a:spcBef>
                <a:spcPct val="20000"/>
              </a:spcBef>
              <a:spcAft>
                <a:spcPct val="0"/>
              </a:spcAft>
              <a:buBlip>
                <a:blip r:embed="rId7"/>
              </a:buBlip>
              <a:defRPr sz="600">
                <a:solidFill>
                  <a:schemeClr val="tx1"/>
                </a:solidFill>
                <a:latin typeface="Calibri" pitchFamily="34" charset="0"/>
                <a:ea typeface="楷体_GB2312" pitchFamily="49" charset="-122"/>
                <a:cs typeface="Calibri" pitchFamily="34" charset="0"/>
              </a:defRPr>
            </a:lvl5pPr>
            <a:lvl6pPr marL="18859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6pPr>
            <a:lvl7pPr marL="22288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7pPr>
            <a:lvl8pPr marL="25717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8pPr>
            <a:lvl9pPr marL="29146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9pPr>
          </a:lstStyle>
          <a:p>
            <a:r>
              <a:rPr lang="zh-CN" altLang="en-US" sz="2800" kern="0"/>
              <a:t>学校以及研究机构</a:t>
            </a:r>
            <a:endParaRPr lang="en-US" altLang="zh-CN" sz="2800" kern="0"/>
          </a:p>
          <a:p>
            <a:pPr lvl="1"/>
            <a:r>
              <a:rPr lang="zh-CN" altLang="en-US" sz="2000"/>
              <a:t>佐治亚理工学院</a:t>
            </a:r>
            <a:endParaRPr lang="en-US" altLang="zh-CN" sz="2000"/>
          </a:p>
          <a:p>
            <a:pPr marL="342900" lvl="1" indent="0">
              <a:buNone/>
            </a:pPr>
            <a:r>
              <a:rPr lang="en-US" altLang="zh-CN" sz="2000"/>
              <a:t>    M.Antonakakis</a:t>
            </a:r>
            <a:r>
              <a:rPr lang="zh-CN" altLang="en-US" sz="2000"/>
              <a:t>、</a:t>
            </a:r>
            <a:r>
              <a:rPr lang="en-US" altLang="zh-CN" sz="2000"/>
              <a:t>W.Lee</a:t>
            </a:r>
          </a:p>
          <a:p>
            <a:pPr lvl="1"/>
            <a:r>
              <a:rPr lang="en-US" altLang="zh-CN" sz="2000"/>
              <a:t>UCSB</a:t>
            </a:r>
          </a:p>
          <a:p>
            <a:pPr marL="342900" lvl="1" indent="0">
              <a:buNone/>
            </a:pPr>
            <a:r>
              <a:rPr lang="en-US" altLang="zh-CN" sz="2000"/>
              <a:t>    L.Bilge</a:t>
            </a:r>
          </a:p>
          <a:p>
            <a:pPr lvl="1"/>
            <a:r>
              <a:rPr lang="zh-CN" altLang="en-US" sz="2000"/>
              <a:t>欧洲的弗劳恩霍费尔研究所、伯恩大学等</a:t>
            </a:r>
            <a:endParaRPr lang="en-US" altLang="zh-CN" sz="2000"/>
          </a:p>
          <a:p>
            <a:pPr marL="342900" lvl="1" indent="0">
              <a:buNone/>
            </a:pPr>
            <a:endParaRPr lang="en-US" altLang="zh-CN" sz="2000"/>
          </a:p>
          <a:p>
            <a:r>
              <a:rPr lang="zh-CN" altLang="en-US" sz="2800" kern="0"/>
              <a:t>商业机构</a:t>
            </a:r>
            <a:endParaRPr lang="en-US" altLang="zh-CN" sz="2800" kern="0"/>
          </a:p>
          <a:p>
            <a:pPr lvl="1"/>
            <a:r>
              <a:rPr lang="en-US" altLang="zh-CN" sz="2000"/>
              <a:t>Nominum</a:t>
            </a:r>
          </a:p>
          <a:p>
            <a:pPr lvl="1"/>
            <a:r>
              <a:rPr lang="en-US" altLang="zh-CN" sz="2000"/>
              <a:t>DomainTools </a:t>
            </a:r>
          </a:p>
          <a:p>
            <a:pPr marL="342900" lvl="1" indent="0">
              <a:buNone/>
            </a:pPr>
            <a:endParaRPr lang="en-US" altLang="zh-CN" sz="2000"/>
          </a:p>
          <a:p>
            <a:pPr marL="342900" lvl="1" indent="0">
              <a:buNone/>
            </a:pPr>
            <a:endParaRPr lang="en-US" altLang="zh-CN" sz="2000"/>
          </a:p>
        </p:txBody>
      </p:sp>
    </p:spTree>
    <p:extLst>
      <p:ext uri="{BB962C8B-B14F-4D97-AF65-F5344CB8AC3E}">
        <p14:creationId xmlns:p14="http://schemas.microsoft.com/office/powerpoint/2010/main" val="2070200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国内研究现状</a:t>
            </a:r>
          </a:p>
        </p:txBody>
      </p:sp>
      <p:sp>
        <p:nvSpPr>
          <p:cNvPr id="5" name="内容占位符 2"/>
          <p:cNvSpPr txBox="1">
            <a:spLocks/>
          </p:cNvSpPr>
          <p:nvPr/>
        </p:nvSpPr>
        <p:spPr bwMode="auto">
          <a:xfrm>
            <a:off x="696951" y="1583805"/>
            <a:ext cx="7750098"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Font typeface="Wingdings" pitchFamily="2" charset="2"/>
              <a:buBlip>
                <a:blip r:embed="rId3"/>
              </a:buBlip>
              <a:defRPr sz="1800">
                <a:solidFill>
                  <a:schemeClr val="tx1"/>
                </a:solidFill>
                <a:latin typeface="Calibri" pitchFamily="34" charset="0"/>
                <a:ea typeface="+mn-ea"/>
                <a:cs typeface="Calibri" pitchFamily="34" charset="0"/>
              </a:defRPr>
            </a:lvl1pPr>
            <a:lvl2pPr marL="557213" indent="-214313" algn="l" rtl="0" eaLnBrk="1" fontAlgn="base" hangingPunct="1">
              <a:spcBef>
                <a:spcPct val="20000"/>
              </a:spcBef>
              <a:spcAft>
                <a:spcPct val="0"/>
              </a:spcAft>
              <a:buBlip>
                <a:blip r:embed="rId4"/>
              </a:buBlip>
              <a:defRPr sz="1500">
                <a:solidFill>
                  <a:srgbClr val="0000CC"/>
                </a:solidFill>
                <a:latin typeface="Calibri" pitchFamily="34" charset="0"/>
                <a:ea typeface="楷体" pitchFamily="49" charset="-122"/>
                <a:cs typeface="Calibri" pitchFamily="34" charset="0"/>
              </a:defRPr>
            </a:lvl2pPr>
            <a:lvl3pPr marL="857250" indent="-171450" algn="l" rtl="0" eaLnBrk="1" fontAlgn="base" hangingPunct="1">
              <a:spcBef>
                <a:spcPct val="20000"/>
              </a:spcBef>
              <a:spcAft>
                <a:spcPct val="0"/>
              </a:spcAft>
              <a:buBlip>
                <a:blip r:embed="rId5"/>
              </a:buBlip>
              <a:defRPr sz="1200" b="1">
                <a:solidFill>
                  <a:schemeClr val="tx1"/>
                </a:solidFill>
                <a:latin typeface="Calibri" pitchFamily="34" charset="0"/>
                <a:ea typeface="楷体_GB2312" pitchFamily="49" charset="-122"/>
                <a:cs typeface="Calibri" pitchFamily="34" charset="0"/>
              </a:defRPr>
            </a:lvl3pPr>
            <a:lvl4pPr marL="1200150" indent="-171450" algn="l" rtl="0" eaLnBrk="1" fontAlgn="base" hangingPunct="1">
              <a:spcBef>
                <a:spcPct val="20000"/>
              </a:spcBef>
              <a:spcAft>
                <a:spcPct val="0"/>
              </a:spcAft>
              <a:buBlip>
                <a:blip r:embed="rId6"/>
              </a:buBlip>
              <a:defRPr sz="900" b="1">
                <a:solidFill>
                  <a:schemeClr val="tx1"/>
                </a:solidFill>
                <a:latin typeface="Calibri" pitchFamily="34" charset="0"/>
                <a:ea typeface="楷体_GB2312" pitchFamily="49" charset="-122"/>
                <a:cs typeface="Calibri" pitchFamily="34" charset="0"/>
              </a:defRPr>
            </a:lvl4pPr>
            <a:lvl5pPr marL="1543050" indent="-171450" algn="l" rtl="0" eaLnBrk="1" fontAlgn="base" hangingPunct="1">
              <a:spcBef>
                <a:spcPct val="20000"/>
              </a:spcBef>
              <a:spcAft>
                <a:spcPct val="0"/>
              </a:spcAft>
              <a:buBlip>
                <a:blip r:embed="rId7"/>
              </a:buBlip>
              <a:defRPr sz="600">
                <a:solidFill>
                  <a:schemeClr val="tx1"/>
                </a:solidFill>
                <a:latin typeface="Calibri" pitchFamily="34" charset="0"/>
                <a:ea typeface="楷体_GB2312" pitchFamily="49" charset="-122"/>
                <a:cs typeface="Calibri" pitchFamily="34" charset="0"/>
              </a:defRPr>
            </a:lvl5pPr>
            <a:lvl6pPr marL="18859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6pPr>
            <a:lvl7pPr marL="22288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7pPr>
            <a:lvl8pPr marL="25717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8pPr>
            <a:lvl9pPr marL="29146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9pPr>
          </a:lstStyle>
          <a:p>
            <a:r>
              <a:rPr lang="zh-CN" altLang="en-US" sz="2800" kern="0"/>
              <a:t>学校以及研究机构</a:t>
            </a:r>
            <a:endParaRPr lang="en-US" altLang="zh-CN" sz="2800" kern="0"/>
          </a:p>
          <a:p>
            <a:pPr lvl="1"/>
            <a:r>
              <a:rPr lang="zh-CN" altLang="en-US" sz="2000"/>
              <a:t>中国科学院信息工程研究所</a:t>
            </a:r>
            <a:endParaRPr lang="en-US" altLang="zh-CN" sz="2000"/>
          </a:p>
          <a:p>
            <a:pPr lvl="1"/>
            <a:r>
              <a:rPr lang="zh-CN" altLang="en-US" sz="2000"/>
              <a:t>国家互联网计算机网络应急技术处理协调中心</a:t>
            </a:r>
            <a:endParaRPr lang="en-US" altLang="zh-CN" sz="2000"/>
          </a:p>
          <a:p>
            <a:pPr lvl="1"/>
            <a:endParaRPr lang="en-US" altLang="zh-CN" sz="2000"/>
          </a:p>
          <a:p>
            <a:r>
              <a:rPr lang="zh-CN" altLang="en-US" sz="2800" kern="0"/>
              <a:t>商业机构</a:t>
            </a:r>
            <a:endParaRPr lang="en-US" altLang="zh-CN" sz="2800" kern="0"/>
          </a:p>
          <a:p>
            <a:pPr lvl="1"/>
            <a:r>
              <a:rPr lang="zh-CN" altLang="en-US" sz="2000"/>
              <a:t>微步在线</a:t>
            </a:r>
            <a:endParaRPr lang="en-US" altLang="zh-CN" sz="2000"/>
          </a:p>
          <a:p>
            <a:pPr lvl="1"/>
            <a:r>
              <a:rPr lang="en-US" altLang="zh-CN" sz="2000"/>
              <a:t>360</a:t>
            </a:r>
            <a:r>
              <a:rPr lang="zh-CN" altLang="en-US" sz="2000"/>
              <a:t>网络安全研究实验室</a:t>
            </a:r>
            <a:r>
              <a:rPr lang="en-US" altLang="zh-CN" sz="2000"/>
              <a:t> </a:t>
            </a:r>
          </a:p>
          <a:p>
            <a:pPr marL="342900" lvl="1" indent="0">
              <a:buNone/>
            </a:pPr>
            <a:endParaRPr lang="en-US" altLang="zh-CN" sz="2000"/>
          </a:p>
          <a:p>
            <a:pPr marL="342900" lvl="1" indent="0">
              <a:buNone/>
            </a:pPr>
            <a:endParaRPr lang="en-US" altLang="zh-CN" sz="2000"/>
          </a:p>
        </p:txBody>
      </p:sp>
    </p:spTree>
    <p:extLst>
      <p:ext uri="{BB962C8B-B14F-4D97-AF65-F5344CB8AC3E}">
        <p14:creationId xmlns:p14="http://schemas.microsoft.com/office/powerpoint/2010/main" val="2654548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z="3200">
                <a:latin typeface="微软雅黑" pitchFamily="34" charset="-122"/>
                <a:ea typeface="微软雅黑" pitchFamily="34" charset="-122"/>
              </a:rPr>
              <a:t>主要内容</a:t>
            </a:r>
          </a:p>
        </p:txBody>
      </p:sp>
      <p:sp>
        <p:nvSpPr>
          <p:cNvPr id="6147" name="Rectangle 3"/>
          <p:cNvSpPr>
            <a:spLocks noGrp="1" noChangeArrowheads="1"/>
          </p:cNvSpPr>
          <p:nvPr>
            <p:ph idx="1"/>
          </p:nvPr>
        </p:nvSpPr>
        <p:spPr/>
        <p:txBody>
          <a:bodyPr/>
          <a:lstStyle/>
          <a:p>
            <a:pPr eaLnBrk="1" hangingPunct="1">
              <a:lnSpc>
                <a:spcPct val="90000"/>
              </a:lnSpc>
            </a:pPr>
            <a:r>
              <a:rPr lang="zh-CN" altLang="en-US" sz="2400">
                <a:latin typeface="微软雅黑" pitchFamily="34" charset="-122"/>
                <a:ea typeface="微软雅黑" pitchFamily="34" charset="-122"/>
              </a:rPr>
              <a:t>研究背景与问题提出</a:t>
            </a:r>
          </a:p>
          <a:p>
            <a:pPr eaLnBrk="1" hangingPunct="1">
              <a:lnSpc>
                <a:spcPct val="90000"/>
              </a:lnSpc>
            </a:pPr>
            <a:r>
              <a:rPr lang="zh-CN" altLang="en-US" sz="2400">
                <a:latin typeface="微软雅黑" pitchFamily="34" charset="-122"/>
                <a:ea typeface="微软雅黑" pitchFamily="34" charset="-122"/>
              </a:rPr>
              <a:t>国内外研究现状</a:t>
            </a:r>
            <a:endParaRPr lang="en-US" altLang="zh-CN" sz="2400">
              <a:latin typeface="微软雅黑" pitchFamily="34" charset="-122"/>
              <a:ea typeface="微软雅黑" pitchFamily="34" charset="-122"/>
            </a:endParaRPr>
          </a:p>
          <a:p>
            <a:r>
              <a:rPr lang="zh-CN" altLang="en-US" sz="2400">
                <a:solidFill>
                  <a:srgbClr val="FF0000"/>
                </a:solidFill>
                <a:latin typeface="微软雅黑" pitchFamily="34" charset="-122"/>
                <a:ea typeface="微软雅黑" pitchFamily="34" charset="-122"/>
              </a:rPr>
              <a:t>研究内容与方案</a:t>
            </a:r>
            <a:endParaRPr lang="en-US" altLang="zh-CN" sz="2400">
              <a:solidFill>
                <a:srgbClr val="FF0000"/>
              </a:solidFill>
              <a:latin typeface="微软雅黑" pitchFamily="34" charset="-122"/>
              <a:ea typeface="微软雅黑" pitchFamily="34" charset="-122"/>
            </a:endParaRPr>
          </a:p>
          <a:p>
            <a:r>
              <a:rPr lang="zh-CN" altLang="en-US" sz="2400">
                <a:latin typeface="微软雅黑" pitchFamily="34" charset="-122"/>
                <a:ea typeface="微软雅黑" pitchFamily="34" charset="-122"/>
              </a:rPr>
              <a:t>进度安排</a:t>
            </a:r>
            <a:endParaRPr lang="en-US" altLang="zh-CN" sz="2400">
              <a:latin typeface="微软雅黑" pitchFamily="34" charset="-122"/>
              <a:ea typeface="微软雅黑" pitchFamily="34" charset="-122"/>
            </a:endParaRPr>
          </a:p>
        </p:txBody>
      </p:sp>
    </p:spTree>
    <p:extLst>
      <p:ext uri="{BB962C8B-B14F-4D97-AF65-F5344CB8AC3E}">
        <p14:creationId xmlns:p14="http://schemas.microsoft.com/office/powerpoint/2010/main" val="4280682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研究内容</a:t>
            </a:r>
          </a:p>
        </p:txBody>
      </p:sp>
      <p:sp>
        <p:nvSpPr>
          <p:cNvPr id="5" name="内容占位符 2"/>
          <p:cNvSpPr txBox="1">
            <a:spLocks/>
          </p:cNvSpPr>
          <p:nvPr/>
        </p:nvSpPr>
        <p:spPr bwMode="auto">
          <a:xfrm>
            <a:off x="696951" y="1583805"/>
            <a:ext cx="7750098"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Font typeface="Wingdings" pitchFamily="2" charset="2"/>
              <a:buBlip>
                <a:blip r:embed="rId3"/>
              </a:buBlip>
              <a:defRPr sz="1800">
                <a:solidFill>
                  <a:schemeClr val="tx1"/>
                </a:solidFill>
                <a:latin typeface="Calibri" pitchFamily="34" charset="0"/>
                <a:ea typeface="+mn-ea"/>
                <a:cs typeface="Calibri" pitchFamily="34" charset="0"/>
              </a:defRPr>
            </a:lvl1pPr>
            <a:lvl2pPr marL="557213" indent="-214313" algn="l" rtl="0" eaLnBrk="1" fontAlgn="base" hangingPunct="1">
              <a:spcBef>
                <a:spcPct val="20000"/>
              </a:spcBef>
              <a:spcAft>
                <a:spcPct val="0"/>
              </a:spcAft>
              <a:buBlip>
                <a:blip r:embed="rId4"/>
              </a:buBlip>
              <a:defRPr sz="1500">
                <a:solidFill>
                  <a:srgbClr val="0000CC"/>
                </a:solidFill>
                <a:latin typeface="Calibri" pitchFamily="34" charset="0"/>
                <a:ea typeface="楷体" pitchFamily="49" charset="-122"/>
                <a:cs typeface="Calibri" pitchFamily="34" charset="0"/>
              </a:defRPr>
            </a:lvl2pPr>
            <a:lvl3pPr marL="857250" indent="-171450" algn="l" rtl="0" eaLnBrk="1" fontAlgn="base" hangingPunct="1">
              <a:spcBef>
                <a:spcPct val="20000"/>
              </a:spcBef>
              <a:spcAft>
                <a:spcPct val="0"/>
              </a:spcAft>
              <a:buBlip>
                <a:blip r:embed="rId5"/>
              </a:buBlip>
              <a:defRPr sz="1200" b="1">
                <a:solidFill>
                  <a:schemeClr val="tx1"/>
                </a:solidFill>
                <a:latin typeface="Calibri" pitchFamily="34" charset="0"/>
                <a:ea typeface="楷体_GB2312" pitchFamily="49" charset="-122"/>
                <a:cs typeface="Calibri" pitchFamily="34" charset="0"/>
              </a:defRPr>
            </a:lvl3pPr>
            <a:lvl4pPr marL="1200150" indent="-171450" algn="l" rtl="0" eaLnBrk="1" fontAlgn="base" hangingPunct="1">
              <a:spcBef>
                <a:spcPct val="20000"/>
              </a:spcBef>
              <a:spcAft>
                <a:spcPct val="0"/>
              </a:spcAft>
              <a:buBlip>
                <a:blip r:embed="rId6"/>
              </a:buBlip>
              <a:defRPr sz="900" b="1">
                <a:solidFill>
                  <a:schemeClr val="tx1"/>
                </a:solidFill>
                <a:latin typeface="Calibri" pitchFamily="34" charset="0"/>
                <a:ea typeface="楷体_GB2312" pitchFamily="49" charset="-122"/>
                <a:cs typeface="Calibri" pitchFamily="34" charset="0"/>
              </a:defRPr>
            </a:lvl4pPr>
            <a:lvl5pPr marL="1543050" indent="-171450" algn="l" rtl="0" eaLnBrk="1" fontAlgn="base" hangingPunct="1">
              <a:spcBef>
                <a:spcPct val="20000"/>
              </a:spcBef>
              <a:spcAft>
                <a:spcPct val="0"/>
              </a:spcAft>
              <a:buBlip>
                <a:blip r:embed="rId7"/>
              </a:buBlip>
              <a:defRPr sz="600">
                <a:solidFill>
                  <a:schemeClr val="tx1"/>
                </a:solidFill>
                <a:latin typeface="Calibri" pitchFamily="34" charset="0"/>
                <a:ea typeface="楷体_GB2312" pitchFamily="49" charset="-122"/>
                <a:cs typeface="Calibri" pitchFamily="34" charset="0"/>
              </a:defRPr>
            </a:lvl5pPr>
            <a:lvl6pPr marL="18859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6pPr>
            <a:lvl7pPr marL="22288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7pPr>
            <a:lvl8pPr marL="25717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8pPr>
            <a:lvl9pPr marL="29146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9pPr>
          </a:lstStyle>
          <a:p>
            <a:r>
              <a:rPr lang="zh-CN" altLang="en-US" sz="2800" kern="0"/>
              <a:t>恶意域名检测技术研究</a:t>
            </a:r>
            <a:endParaRPr lang="en-US" altLang="zh-CN" sz="2800" kern="0"/>
          </a:p>
          <a:p>
            <a:pPr lvl="1"/>
            <a:r>
              <a:rPr lang="zh-CN" altLang="en-US" sz="2000"/>
              <a:t>建立一个针对域名的评价系统并维护一个具有中国特色的域名排名</a:t>
            </a:r>
            <a:endParaRPr lang="en-US" altLang="zh-CN" sz="2000"/>
          </a:p>
          <a:p>
            <a:pPr lvl="1"/>
            <a:r>
              <a:rPr lang="zh-CN" altLang="en-US" sz="2000"/>
              <a:t>监测</a:t>
            </a:r>
            <a:r>
              <a:rPr lang="en-US" altLang="zh-CN" sz="2000"/>
              <a:t>DNS</a:t>
            </a:r>
            <a:r>
              <a:rPr lang="zh-CN" altLang="en-US" sz="2000"/>
              <a:t>异常并分析可能存在的恶意行为</a:t>
            </a:r>
            <a:endParaRPr lang="en-US" altLang="zh-CN" sz="2000"/>
          </a:p>
          <a:p>
            <a:pPr lvl="1"/>
            <a:r>
              <a:rPr lang="zh-CN" altLang="en-US" sz="2000"/>
              <a:t>精确检测恶意域名并对恶意域名进行分类</a:t>
            </a:r>
            <a:endParaRPr lang="en-US" altLang="zh-CN" sz="2000"/>
          </a:p>
        </p:txBody>
      </p:sp>
    </p:spTree>
    <p:extLst>
      <p:ext uri="{BB962C8B-B14F-4D97-AF65-F5344CB8AC3E}">
        <p14:creationId xmlns:p14="http://schemas.microsoft.com/office/powerpoint/2010/main" val="322690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研究内容</a:t>
            </a:r>
          </a:p>
        </p:txBody>
      </p:sp>
      <p:sp>
        <p:nvSpPr>
          <p:cNvPr id="5" name="内容占位符 2"/>
          <p:cNvSpPr txBox="1">
            <a:spLocks/>
          </p:cNvSpPr>
          <p:nvPr/>
        </p:nvSpPr>
        <p:spPr bwMode="auto">
          <a:xfrm>
            <a:off x="696951" y="1583805"/>
            <a:ext cx="7750098"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Font typeface="Wingdings" pitchFamily="2" charset="2"/>
              <a:buBlip>
                <a:blip r:embed="rId3"/>
              </a:buBlip>
              <a:defRPr sz="1800">
                <a:solidFill>
                  <a:schemeClr val="tx1"/>
                </a:solidFill>
                <a:latin typeface="Calibri" pitchFamily="34" charset="0"/>
                <a:ea typeface="+mn-ea"/>
                <a:cs typeface="Calibri" pitchFamily="34" charset="0"/>
              </a:defRPr>
            </a:lvl1pPr>
            <a:lvl2pPr marL="557213" indent="-214313" algn="l" rtl="0" eaLnBrk="1" fontAlgn="base" hangingPunct="1">
              <a:spcBef>
                <a:spcPct val="20000"/>
              </a:spcBef>
              <a:spcAft>
                <a:spcPct val="0"/>
              </a:spcAft>
              <a:buBlip>
                <a:blip r:embed="rId4"/>
              </a:buBlip>
              <a:defRPr sz="1500">
                <a:solidFill>
                  <a:srgbClr val="0000CC"/>
                </a:solidFill>
                <a:latin typeface="Calibri" pitchFamily="34" charset="0"/>
                <a:ea typeface="楷体" pitchFamily="49" charset="-122"/>
                <a:cs typeface="Calibri" pitchFamily="34" charset="0"/>
              </a:defRPr>
            </a:lvl2pPr>
            <a:lvl3pPr marL="857250" indent="-171450" algn="l" rtl="0" eaLnBrk="1" fontAlgn="base" hangingPunct="1">
              <a:spcBef>
                <a:spcPct val="20000"/>
              </a:spcBef>
              <a:spcAft>
                <a:spcPct val="0"/>
              </a:spcAft>
              <a:buBlip>
                <a:blip r:embed="rId5"/>
              </a:buBlip>
              <a:defRPr sz="1200" b="1">
                <a:solidFill>
                  <a:schemeClr val="tx1"/>
                </a:solidFill>
                <a:latin typeface="Calibri" pitchFamily="34" charset="0"/>
                <a:ea typeface="楷体_GB2312" pitchFamily="49" charset="-122"/>
                <a:cs typeface="Calibri" pitchFamily="34" charset="0"/>
              </a:defRPr>
            </a:lvl3pPr>
            <a:lvl4pPr marL="1200150" indent="-171450" algn="l" rtl="0" eaLnBrk="1" fontAlgn="base" hangingPunct="1">
              <a:spcBef>
                <a:spcPct val="20000"/>
              </a:spcBef>
              <a:spcAft>
                <a:spcPct val="0"/>
              </a:spcAft>
              <a:buBlip>
                <a:blip r:embed="rId6"/>
              </a:buBlip>
              <a:defRPr sz="900" b="1">
                <a:solidFill>
                  <a:schemeClr val="tx1"/>
                </a:solidFill>
                <a:latin typeface="Calibri" pitchFamily="34" charset="0"/>
                <a:ea typeface="楷体_GB2312" pitchFamily="49" charset="-122"/>
                <a:cs typeface="Calibri" pitchFamily="34" charset="0"/>
              </a:defRPr>
            </a:lvl4pPr>
            <a:lvl5pPr marL="1543050" indent="-171450" algn="l" rtl="0" eaLnBrk="1" fontAlgn="base" hangingPunct="1">
              <a:spcBef>
                <a:spcPct val="20000"/>
              </a:spcBef>
              <a:spcAft>
                <a:spcPct val="0"/>
              </a:spcAft>
              <a:buBlip>
                <a:blip r:embed="rId7"/>
              </a:buBlip>
              <a:defRPr sz="600">
                <a:solidFill>
                  <a:schemeClr val="tx1"/>
                </a:solidFill>
                <a:latin typeface="Calibri" pitchFamily="34" charset="0"/>
                <a:ea typeface="楷体_GB2312" pitchFamily="49" charset="-122"/>
                <a:cs typeface="Calibri" pitchFamily="34" charset="0"/>
              </a:defRPr>
            </a:lvl5pPr>
            <a:lvl6pPr marL="18859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6pPr>
            <a:lvl7pPr marL="22288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7pPr>
            <a:lvl8pPr marL="25717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8pPr>
            <a:lvl9pPr marL="29146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9pPr>
          </a:lstStyle>
          <a:p>
            <a:r>
              <a:rPr lang="zh-CN" altLang="en-US" sz="2800" kern="0"/>
              <a:t>总体思路</a:t>
            </a:r>
            <a:endParaRPr lang="en-US" altLang="zh-CN" sz="2800" kern="0"/>
          </a:p>
          <a:p>
            <a:pPr marL="0" indent="0">
              <a:buNone/>
            </a:pPr>
            <a:endParaRPr lang="en-US" altLang="zh-CN" sz="2800" kern="0"/>
          </a:p>
        </p:txBody>
      </p:sp>
      <p:pic>
        <p:nvPicPr>
          <p:cNvPr id="6" name="图片 5"/>
          <p:cNvPicPr>
            <a:picLocks noChangeAspect="1"/>
          </p:cNvPicPr>
          <p:nvPr/>
        </p:nvPicPr>
        <p:blipFill>
          <a:blip r:embed="rId8"/>
          <a:stretch>
            <a:fillRect/>
          </a:stretch>
        </p:blipFill>
        <p:spPr>
          <a:xfrm>
            <a:off x="1060398" y="1880315"/>
            <a:ext cx="7386651" cy="3889420"/>
          </a:xfrm>
          <a:prstGeom prst="rect">
            <a:avLst/>
          </a:prstGeom>
        </p:spPr>
      </p:pic>
    </p:spTree>
    <p:extLst>
      <p:ext uri="{BB962C8B-B14F-4D97-AF65-F5344CB8AC3E}">
        <p14:creationId xmlns:p14="http://schemas.microsoft.com/office/powerpoint/2010/main" val="2647045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研究内容与方案</a:t>
            </a:r>
            <a:r>
              <a:rPr lang="en-US" altLang="zh-CN"/>
              <a:t>—</a:t>
            </a:r>
            <a:r>
              <a:rPr lang="zh-CN" altLang="en-US"/>
              <a:t>域名打分系统</a:t>
            </a:r>
          </a:p>
        </p:txBody>
      </p:sp>
      <p:sp>
        <p:nvSpPr>
          <p:cNvPr id="6" name="内容占位符 2"/>
          <p:cNvSpPr txBox="1">
            <a:spLocks/>
          </p:cNvSpPr>
          <p:nvPr/>
        </p:nvSpPr>
        <p:spPr bwMode="auto">
          <a:xfrm>
            <a:off x="696951" y="1516898"/>
            <a:ext cx="7750098"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Font typeface="Wingdings" pitchFamily="2" charset="2"/>
              <a:buBlip>
                <a:blip r:embed="rId2"/>
              </a:buBlip>
              <a:defRPr sz="1800">
                <a:solidFill>
                  <a:schemeClr val="tx1"/>
                </a:solidFill>
                <a:latin typeface="Calibri" pitchFamily="34" charset="0"/>
                <a:ea typeface="+mn-ea"/>
                <a:cs typeface="Calibri" pitchFamily="34" charset="0"/>
              </a:defRPr>
            </a:lvl1pPr>
            <a:lvl2pPr marL="557213" indent="-214313" algn="l" rtl="0" eaLnBrk="1" fontAlgn="base" hangingPunct="1">
              <a:spcBef>
                <a:spcPct val="20000"/>
              </a:spcBef>
              <a:spcAft>
                <a:spcPct val="0"/>
              </a:spcAft>
              <a:buBlip>
                <a:blip r:embed="rId3"/>
              </a:buBlip>
              <a:defRPr sz="1500">
                <a:solidFill>
                  <a:srgbClr val="0000CC"/>
                </a:solidFill>
                <a:latin typeface="Calibri" pitchFamily="34" charset="0"/>
                <a:ea typeface="楷体" pitchFamily="49" charset="-122"/>
                <a:cs typeface="Calibri" pitchFamily="34" charset="0"/>
              </a:defRPr>
            </a:lvl2pPr>
            <a:lvl3pPr marL="857250" indent="-171450" algn="l" rtl="0" eaLnBrk="1" fontAlgn="base" hangingPunct="1">
              <a:spcBef>
                <a:spcPct val="20000"/>
              </a:spcBef>
              <a:spcAft>
                <a:spcPct val="0"/>
              </a:spcAft>
              <a:buBlip>
                <a:blip r:embed="rId4"/>
              </a:buBlip>
              <a:defRPr sz="1200" b="1">
                <a:solidFill>
                  <a:schemeClr val="tx1"/>
                </a:solidFill>
                <a:latin typeface="Calibri" pitchFamily="34" charset="0"/>
                <a:ea typeface="楷体_GB2312" pitchFamily="49" charset="-122"/>
                <a:cs typeface="Calibri" pitchFamily="34" charset="0"/>
              </a:defRPr>
            </a:lvl3pPr>
            <a:lvl4pPr marL="1200150" indent="-171450" algn="l" rtl="0" eaLnBrk="1" fontAlgn="base" hangingPunct="1">
              <a:spcBef>
                <a:spcPct val="20000"/>
              </a:spcBef>
              <a:spcAft>
                <a:spcPct val="0"/>
              </a:spcAft>
              <a:buBlip>
                <a:blip r:embed="rId5"/>
              </a:buBlip>
              <a:defRPr sz="900" b="1">
                <a:solidFill>
                  <a:schemeClr val="tx1"/>
                </a:solidFill>
                <a:latin typeface="Calibri" pitchFamily="34" charset="0"/>
                <a:ea typeface="楷体_GB2312" pitchFamily="49" charset="-122"/>
                <a:cs typeface="Calibri" pitchFamily="34" charset="0"/>
              </a:defRPr>
            </a:lvl4pPr>
            <a:lvl5pPr marL="1543050" indent="-171450" algn="l" rtl="0" eaLnBrk="1" fontAlgn="base" hangingPunct="1">
              <a:spcBef>
                <a:spcPct val="20000"/>
              </a:spcBef>
              <a:spcAft>
                <a:spcPct val="0"/>
              </a:spcAft>
              <a:buBlip>
                <a:blip r:embed="rId6"/>
              </a:buBlip>
              <a:defRPr sz="600">
                <a:solidFill>
                  <a:schemeClr val="tx1"/>
                </a:solidFill>
                <a:latin typeface="Calibri" pitchFamily="34" charset="0"/>
                <a:ea typeface="楷体_GB2312" pitchFamily="49" charset="-122"/>
                <a:cs typeface="Calibri" pitchFamily="34" charset="0"/>
              </a:defRPr>
            </a:lvl5pPr>
            <a:lvl6pPr marL="1885950" indent="-171450" algn="l" rtl="0" eaLnBrk="1" fontAlgn="base" hangingPunct="1">
              <a:spcBef>
                <a:spcPct val="20000"/>
              </a:spcBef>
              <a:spcAft>
                <a:spcPct val="0"/>
              </a:spcAft>
              <a:buBlip>
                <a:blip r:embed="rId6"/>
              </a:buBlip>
              <a:defRPr sz="1500">
                <a:solidFill>
                  <a:schemeClr val="tx1"/>
                </a:solidFill>
                <a:latin typeface="+mn-lt"/>
                <a:ea typeface="楷体_GB2312" pitchFamily="49" charset="-122"/>
              </a:defRPr>
            </a:lvl6pPr>
            <a:lvl7pPr marL="2228850" indent="-171450" algn="l" rtl="0" eaLnBrk="1" fontAlgn="base" hangingPunct="1">
              <a:spcBef>
                <a:spcPct val="20000"/>
              </a:spcBef>
              <a:spcAft>
                <a:spcPct val="0"/>
              </a:spcAft>
              <a:buBlip>
                <a:blip r:embed="rId6"/>
              </a:buBlip>
              <a:defRPr sz="1500">
                <a:solidFill>
                  <a:schemeClr val="tx1"/>
                </a:solidFill>
                <a:latin typeface="+mn-lt"/>
                <a:ea typeface="楷体_GB2312" pitchFamily="49" charset="-122"/>
              </a:defRPr>
            </a:lvl7pPr>
            <a:lvl8pPr marL="2571750" indent="-171450" algn="l" rtl="0" eaLnBrk="1" fontAlgn="base" hangingPunct="1">
              <a:spcBef>
                <a:spcPct val="20000"/>
              </a:spcBef>
              <a:spcAft>
                <a:spcPct val="0"/>
              </a:spcAft>
              <a:buBlip>
                <a:blip r:embed="rId6"/>
              </a:buBlip>
              <a:defRPr sz="1500">
                <a:solidFill>
                  <a:schemeClr val="tx1"/>
                </a:solidFill>
                <a:latin typeface="+mn-lt"/>
                <a:ea typeface="楷体_GB2312" pitchFamily="49" charset="-122"/>
              </a:defRPr>
            </a:lvl8pPr>
            <a:lvl9pPr marL="2914650" indent="-171450" algn="l" rtl="0" eaLnBrk="1" fontAlgn="base" hangingPunct="1">
              <a:spcBef>
                <a:spcPct val="20000"/>
              </a:spcBef>
              <a:spcAft>
                <a:spcPct val="0"/>
              </a:spcAft>
              <a:buBlip>
                <a:blip r:embed="rId6"/>
              </a:buBlip>
              <a:defRPr sz="1500">
                <a:solidFill>
                  <a:schemeClr val="tx1"/>
                </a:solidFill>
                <a:latin typeface="+mn-lt"/>
                <a:ea typeface="楷体_GB2312" pitchFamily="49" charset="-122"/>
              </a:defRPr>
            </a:lvl9pPr>
          </a:lstStyle>
          <a:p>
            <a:r>
              <a:rPr lang="zh-CN" altLang="en-US" sz="2800" kern="0"/>
              <a:t>研究内容</a:t>
            </a:r>
            <a:endParaRPr lang="en-US" altLang="zh-CN" sz="2800" kern="0"/>
          </a:p>
          <a:p>
            <a:pPr lvl="1"/>
            <a:r>
              <a:rPr lang="zh-CN" altLang="en-US" sz="2000"/>
              <a:t>建立一个针对域名的评价系统并维护一个具有中国特色的域名排名</a:t>
            </a:r>
            <a:endParaRPr lang="en-US" altLang="zh-CN" sz="2000"/>
          </a:p>
          <a:p>
            <a:r>
              <a:rPr lang="zh-CN" altLang="en-US" sz="2800" kern="0"/>
              <a:t>存在的难点</a:t>
            </a:r>
            <a:endParaRPr lang="en-US" altLang="zh-CN" sz="2800" kern="0"/>
          </a:p>
          <a:p>
            <a:pPr lvl="1"/>
            <a:r>
              <a:rPr lang="en-US" altLang="zh-CN" sz="2000"/>
              <a:t>Whois</a:t>
            </a:r>
            <a:r>
              <a:rPr lang="zh-CN" altLang="en-US" sz="2000"/>
              <a:t>信息的获取与历史数据的积累</a:t>
            </a:r>
            <a:endParaRPr lang="en-US" altLang="zh-CN" sz="2000"/>
          </a:p>
          <a:p>
            <a:pPr lvl="1"/>
            <a:r>
              <a:rPr lang="zh-CN" altLang="en-US" sz="2000"/>
              <a:t>打分的依据与统计量选择</a:t>
            </a:r>
            <a:endParaRPr lang="en-US" altLang="zh-CN" sz="2000"/>
          </a:p>
          <a:p>
            <a:r>
              <a:rPr lang="zh-CN" altLang="en-US" sz="2800"/>
              <a:t>拟解决方案</a:t>
            </a:r>
            <a:endParaRPr lang="en-US" altLang="zh-CN" sz="2000"/>
          </a:p>
          <a:p>
            <a:pPr lvl="1"/>
            <a:r>
              <a:rPr lang="zh-CN" altLang="en-US" sz="2000"/>
              <a:t>数据通过与机构交换或者从网上爬取</a:t>
            </a:r>
            <a:endParaRPr lang="en-US" altLang="zh-CN" sz="2000"/>
          </a:p>
          <a:p>
            <a:pPr lvl="1"/>
            <a:r>
              <a:rPr lang="zh-CN" altLang="en-US" sz="2000"/>
              <a:t>按照不同规则来统计，根据实际情况具体分析</a:t>
            </a:r>
            <a:endParaRPr lang="en-US" altLang="zh-CN" sz="2000"/>
          </a:p>
        </p:txBody>
      </p:sp>
    </p:spTree>
    <p:extLst>
      <p:ext uri="{BB962C8B-B14F-4D97-AF65-F5344CB8AC3E}">
        <p14:creationId xmlns:p14="http://schemas.microsoft.com/office/powerpoint/2010/main" val="224923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研究内容与方案</a:t>
            </a:r>
            <a:r>
              <a:rPr lang="en-US" altLang="zh-CN"/>
              <a:t>—DNS</a:t>
            </a:r>
            <a:r>
              <a:rPr lang="zh-CN" altLang="en-US"/>
              <a:t>异常分析</a:t>
            </a:r>
          </a:p>
        </p:txBody>
      </p:sp>
      <p:sp>
        <p:nvSpPr>
          <p:cNvPr id="6" name="内容占位符 2"/>
          <p:cNvSpPr txBox="1">
            <a:spLocks/>
          </p:cNvSpPr>
          <p:nvPr/>
        </p:nvSpPr>
        <p:spPr bwMode="auto">
          <a:xfrm>
            <a:off x="696951" y="1516898"/>
            <a:ext cx="7750098"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Font typeface="Wingdings" pitchFamily="2" charset="2"/>
              <a:buBlip>
                <a:blip r:embed="rId2"/>
              </a:buBlip>
              <a:defRPr sz="1800">
                <a:solidFill>
                  <a:schemeClr val="tx1"/>
                </a:solidFill>
                <a:latin typeface="Calibri" pitchFamily="34" charset="0"/>
                <a:ea typeface="+mn-ea"/>
                <a:cs typeface="Calibri" pitchFamily="34" charset="0"/>
              </a:defRPr>
            </a:lvl1pPr>
            <a:lvl2pPr marL="557213" indent="-214313" algn="l" rtl="0" eaLnBrk="1" fontAlgn="base" hangingPunct="1">
              <a:spcBef>
                <a:spcPct val="20000"/>
              </a:spcBef>
              <a:spcAft>
                <a:spcPct val="0"/>
              </a:spcAft>
              <a:buBlip>
                <a:blip r:embed="rId3"/>
              </a:buBlip>
              <a:defRPr sz="1500">
                <a:solidFill>
                  <a:srgbClr val="0000CC"/>
                </a:solidFill>
                <a:latin typeface="Calibri" pitchFamily="34" charset="0"/>
                <a:ea typeface="楷体" pitchFamily="49" charset="-122"/>
                <a:cs typeface="Calibri" pitchFamily="34" charset="0"/>
              </a:defRPr>
            </a:lvl2pPr>
            <a:lvl3pPr marL="857250" indent="-171450" algn="l" rtl="0" eaLnBrk="1" fontAlgn="base" hangingPunct="1">
              <a:spcBef>
                <a:spcPct val="20000"/>
              </a:spcBef>
              <a:spcAft>
                <a:spcPct val="0"/>
              </a:spcAft>
              <a:buBlip>
                <a:blip r:embed="rId4"/>
              </a:buBlip>
              <a:defRPr sz="1200" b="1">
                <a:solidFill>
                  <a:schemeClr val="tx1"/>
                </a:solidFill>
                <a:latin typeface="Calibri" pitchFamily="34" charset="0"/>
                <a:ea typeface="楷体_GB2312" pitchFamily="49" charset="-122"/>
                <a:cs typeface="Calibri" pitchFamily="34" charset="0"/>
              </a:defRPr>
            </a:lvl3pPr>
            <a:lvl4pPr marL="1200150" indent="-171450" algn="l" rtl="0" eaLnBrk="1" fontAlgn="base" hangingPunct="1">
              <a:spcBef>
                <a:spcPct val="20000"/>
              </a:spcBef>
              <a:spcAft>
                <a:spcPct val="0"/>
              </a:spcAft>
              <a:buBlip>
                <a:blip r:embed="rId5"/>
              </a:buBlip>
              <a:defRPr sz="900" b="1">
                <a:solidFill>
                  <a:schemeClr val="tx1"/>
                </a:solidFill>
                <a:latin typeface="Calibri" pitchFamily="34" charset="0"/>
                <a:ea typeface="楷体_GB2312" pitchFamily="49" charset="-122"/>
                <a:cs typeface="Calibri" pitchFamily="34" charset="0"/>
              </a:defRPr>
            </a:lvl4pPr>
            <a:lvl5pPr marL="1543050" indent="-171450" algn="l" rtl="0" eaLnBrk="1" fontAlgn="base" hangingPunct="1">
              <a:spcBef>
                <a:spcPct val="20000"/>
              </a:spcBef>
              <a:spcAft>
                <a:spcPct val="0"/>
              </a:spcAft>
              <a:buBlip>
                <a:blip r:embed="rId6"/>
              </a:buBlip>
              <a:defRPr sz="600">
                <a:solidFill>
                  <a:schemeClr val="tx1"/>
                </a:solidFill>
                <a:latin typeface="Calibri" pitchFamily="34" charset="0"/>
                <a:ea typeface="楷体_GB2312" pitchFamily="49" charset="-122"/>
                <a:cs typeface="Calibri" pitchFamily="34" charset="0"/>
              </a:defRPr>
            </a:lvl5pPr>
            <a:lvl6pPr marL="1885950" indent="-171450" algn="l" rtl="0" eaLnBrk="1" fontAlgn="base" hangingPunct="1">
              <a:spcBef>
                <a:spcPct val="20000"/>
              </a:spcBef>
              <a:spcAft>
                <a:spcPct val="0"/>
              </a:spcAft>
              <a:buBlip>
                <a:blip r:embed="rId6"/>
              </a:buBlip>
              <a:defRPr sz="1500">
                <a:solidFill>
                  <a:schemeClr val="tx1"/>
                </a:solidFill>
                <a:latin typeface="+mn-lt"/>
                <a:ea typeface="楷体_GB2312" pitchFamily="49" charset="-122"/>
              </a:defRPr>
            </a:lvl6pPr>
            <a:lvl7pPr marL="2228850" indent="-171450" algn="l" rtl="0" eaLnBrk="1" fontAlgn="base" hangingPunct="1">
              <a:spcBef>
                <a:spcPct val="20000"/>
              </a:spcBef>
              <a:spcAft>
                <a:spcPct val="0"/>
              </a:spcAft>
              <a:buBlip>
                <a:blip r:embed="rId6"/>
              </a:buBlip>
              <a:defRPr sz="1500">
                <a:solidFill>
                  <a:schemeClr val="tx1"/>
                </a:solidFill>
                <a:latin typeface="+mn-lt"/>
                <a:ea typeface="楷体_GB2312" pitchFamily="49" charset="-122"/>
              </a:defRPr>
            </a:lvl7pPr>
            <a:lvl8pPr marL="2571750" indent="-171450" algn="l" rtl="0" eaLnBrk="1" fontAlgn="base" hangingPunct="1">
              <a:spcBef>
                <a:spcPct val="20000"/>
              </a:spcBef>
              <a:spcAft>
                <a:spcPct val="0"/>
              </a:spcAft>
              <a:buBlip>
                <a:blip r:embed="rId6"/>
              </a:buBlip>
              <a:defRPr sz="1500">
                <a:solidFill>
                  <a:schemeClr val="tx1"/>
                </a:solidFill>
                <a:latin typeface="+mn-lt"/>
                <a:ea typeface="楷体_GB2312" pitchFamily="49" charset="-122"/>
              </a:defRPr>
            </a:lvl8pPr>
            <a:lvl9pPr marL="2914650" indent="-171450" algn="l" rtl="0" eaLnBrk="1" fontAlgn="base" hangingPunct="1">
              <a:spcBef>
                <a:spcPct val="20000"/>
              </a:spcBef>
              <a:spcAft>
                <a:spcPct val="0"/>
              </a:spcAft>
              <a:buBlip>
                <a:blip r:embed="rId6"/>
              </a:buBlip>
              <a:defRPr sz="1500">
                <a:solidFill>
                  <a:schemeClr val="tx1"/>
                </a:solidFill>
                <a:latin typeface="+mn-lt"/>
                <a:ea typeface="楷体_GB2312" pitchFamily="49" charset="-122"/>
              </a:defRPr>
            </a:lvl9pPr>
          </a:lstStyle>
          <a:p>
            <a:r>
              <a:rPr lang="zh-CN" altLang="en-US" sz="2800" kern="0"/>
              <a:t>研究内容</a:t>
            </a:r>
            <a:endParaRPr lang="en-US" altLang="zh-CN" sz="2800" kern="0"/>
          </a:p>
          <a:p>
            <a:pPr lvl="1"/>
            <a:r>
              <a:rPr lang="zh-CN" altLang="en-US" sz="2000"/>
              <a:t>监测</a:t>
            </a:r>
            <a:r>
              <a:rPr lang="en-US" altLang="zh-CN" sz="2000"/>
              <a:t>DNS</a:t>
            </a:r>
            <a:r>
              <a:rPr lang="zh-CN" altLang="en-US" sz="2000"/>
              <a:t>异常并分析可能存在的恶意行为</a:t>
            </a:r>
            <a:endParaRPr lang="en-US" altLang="zh-CN" sz="2000"/>
          </a:p>
          <a:p>
            <a:r>
              <a:rPr lang="zh-CN" altLang="en-US" sz="2800" kern="0"/>
              <a:t>存在的难点</a:t>
            </a:r>
            <a:endParaRPr lang="en-US" altLang="zh-CN" sz="2800" kern="0"/>
          </a:p>
          <a:p>
            <a:pPr lvl="1"/>
            <a:r>
              <a:rPr lang="zh-CN" altLang="en-US" sz="2000"/>
              <a:t>对于</a:t>
            </a:r>
            <a:r>
              <a:rPr lang="en-US" altLang="zh-CN" sz="2000"/>
              <a:t>DNS</a:t>
            </a:r>
            <a:r>
              <a:rPr lang="zh-CN" altLang="en-US" sz="2000"/>
              <a:t>异常的判定</a:t>
            </a:r>
            <a:endParaRPr lang="en-US" altLang="zh-CN" sz="2000"/>
          </a:p>
          <a:p>
            <a:r>
              <a:rPr lang="zh-CN" altLang="en-US" sz="2800"/>
              <a:t>拟解决方案</a:t>
            </a:r>
            <a:endParaRPr lang="en-US" altLang="zh-CN" sz="2000"/>
          </a:p>
          <a:p>
            <a:pPr lvl="1"/>
            <a:r>
              <a:rPr lang="zh-CN" altLang="en-US" sz="2000"/>
              <a:t>从区域、时间段、访问量等几个方面来试验并根据与历史数据的比较来判定</a:t>
            </a:r>
            <a:endParaRPr lang="en-US" altLang="zh-CN" sz="2000"/>
          </a:p>
        </p:txBody>
      </p:sp>
    </p:spTree>
    <p:extLst>
      <p:ext uri="{BB962C8B-B14F-4D97-AF65-F5344CB8AC3E}">
        <p14:creationId xmlns:p14="http://schemas.microsoft.com/office/powerpoint/2010/main" val="3100354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研究内容与方案</a:t>
            </a:r>
            <a:r>
              <a:rPr lang="en-US" altLang="zh-CN"/>
              <a:t>—</a:t>
            </a:r>
            <a:r>
              <a:rPr lang="zh-CN" altLang="en-US"/>
              <a:t>恶意域名检测</a:t>
            </a:r>
          </a:p>
        </p:txBody>
      </p:sp>
      <p:sp>
        <p:nvSpPr>
          <p:cNvPr id="6" name="内容占位符 2"/>
          <p:cNvSpPr txBox="1">
            <a:spLocks/>
          </p:cNvSpPr>
          <p:nvPr/>
        </p:nvSpPr>
        <p:spPr bwMode="auto">
          <a:xfrm>
            <a:off x="696951" y="1516898"/>
            <a:ext cx="7750098"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Font typeface="Wingdings" pitchFamily="2" charset="2"/>
              <a:buBlip>
                <a:blip r:embed="rId3"/>
              </a:buBlip>
              <a:defRPr sz="1800">
                <a:solidFill>
                  <a:schemeClr val="tx1"/>
                </a:solidFill>
                <a:latin typeface="Calibri" pitchFamily="34" charset="0"/>
                <a:ea typeface="+mn-ea"/>
                <a:cs typeface="Calibri" pitchFamily="34" charset="0"/>
              </a:defRPr>
            </a:lvl1pPr>
            <a:lvl2pPr marL="557213" indent="-214313" algn="l" rtl="0" eaLnBrk="1" fontAlgn="base" hangingPunct="1">
              <a:spcBef>
                <a:spcPct val="20000"/>
              </a:spcBef>
              <a:spcAft>
                <a:spcPct val="0"/>
              </a:spcAft>
              <a:buBlip>
                <a:blip r:embed="rId4"/>
              </a:buBlip>
              <a:defRPr sz="1500">
                <a:solidFill>
                  <a:srgbClr val="0000CC"/>
                </a:solidFill>
                <a:latin typeface="Calibri" pitchFamily="34" charset="0"/>
                <a:ea typeface="楷体" pitchFamily="49" charset="-122"/>
                <a:cs typeface="Calibri" pitchFamily="34" charset="0"/>
              </a:defRPr>
            </a:lvl2pPr>
            <a:lvl3pPr marL="857250" indent="-171450" algn="l" rtl="0" eaLnBrk="1" fontAlgn="base" hangingPunct="1">
              <a:spcBef>
                <a:spcPct val="20000"/>
              </a:spcBef>
              <a:spcAft>
                <a:spcPct val="0"/>
              </a:spcAft>
              <a:buBlip>
                <a:blip r:embed="rId5"/>
              </a:buBlip>
              <a:defRPr sz="1200" b="1">
                <a:solidFill>
                  <a:schemeClr val="tx1"/>
                </a:solidFill>
                <a:latin typeface="Calibri" pitchFamily="34" charset="0"/>
                <a:ea typeface="楷体_GB2312" pitchFamily="49" charset="-122"/>
                <a:cs typeface="Calibri" pitchFamily="34" charset="0"/>
              </a:defRPr>
            </a:lvl3pPr>
            <a:lvl4pPr marL="1200150" indent="-171450" algn="l" rtl="0" eaLnBrk="1" fontAlgn="base" hangingPunct="1">
              <a:spcBef>
                <a:spcPct val="20000"/>
              </a:spcBef>
              <a:spcAft>
                <a:spcPct val="0"/>
              </a:spcAft>
              <a:buBlip>
                <a:blip r:embed="rId6"/>
              </a:buBlip>
              <a:defRPr sz="900" b="1">
                <a:solidFill>
                  <a:schemeClr val="tx1"/>
                </a:solidFill>
                <a:latin typeface="Calibri" pitchFamily="34" charset="0"/>
                <a:ea typeface="楷体_GB2312" pitchFamily="49" charset="-122"/>
                <a:cs typeface="Calibri" pitchFamily="34" charset="0"/>
              </a:defRPr>
            </a:lvl4pPr>
            <a:lvl5pPr marL="1543050" indent="-171450" algn="l" rtl="0" eaLnBrk="1" fontAlgn="base" hangingPunct="1">
              <a:spcBef>
                <a:spcPct val="20000"/>
              </a:spcBef>
              <a:spcAft>
                <a:spcPct val="0"/>
              </a:spcAft>
              <a:buBlip>
                <a:blip r:embed="rId7"/>
              </a:buBlip>
              <a:defRPr sz="600">
                <a:solidFill>
                  <a:schemeClr val="tx1"/>
                </a:solidFill>
                <a:latin typeface="Calibri" pitchFamily="34" charset="0"/>
                <a:ea typeface="楷体_GB2312" pitchFamily="49" charset="-122"/>
                <a:cs typeface="Calibri" pitchFamily="34" charset="0"/>
              </a:defRPr>
            </a:lvl5pPr>
            <a:lvl6pPr marL="18859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6pPr>
            <a:lvl7pPr marL="22288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7pPr>
            <a:lvl8pPr marL="25717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8pPr>
            <a:lvl9pPr marL="29146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9pPr>
          </a:lstStyle>
          <a:p>
            <a:r>
              <a:rPr lang="zh-CN" altLang="en-US" sz="2800" kern="0"/>
              <a:t>研究内容</a:t>
            </a:r>
            <a:endParaRPr lang="en-US" altLang="zh-CN" sz="2800" kern="0"/>
          </a:p>
          <a:p>
            <a:pPr lvl="1"/>
            <a:r>
              <a:rPr lang="zh-CN" altLang="en-US" sz="2000"/>
              <a:t>精确检测恶意域名并对恶意域名进行分类</a:t>
            </a:r>
            <a:endParaRPr lang="en-US" altLang="zh-CN" sz="2000"/>
          </a:p>
          <a:p>
            <a:r>
              <a:rPr lang="zh-CN" altLang="en-US" sz="2800" kern="0"/>
              <a:t>存在的难点</a:t>
            </a:r>
            <a:endParaRPr lang="en-US" altLang="zh-CN" sz="2800" kern="0"/>
          </a:p>
          <a:p>
            <a:pPr lvl="1"/>
            <a:r>
              <a:rPr lang="zh-CN" altLang="en-US" sz="2000"/>
              <a:t>准确率与召回率偏低</a:t>
            </a:r>
            <a:endParaRPr lang="en-US" altLang="zh-CN" sz="2000"/>
          </a:p>
          <a:p>
            <a:pPr lvl="1"/>
            <a:r>
              <a:rPr lang="zh-CN" altLang="en-US" sz="2000"/>
              <a:t>新型恶意域名的识别</a:t>
            </a:r>
            <a:endParaRPr lang="en-US" altLang="zh-CN" sz="2000"/>
          </a:p>
          <a:p>
            <a:r>
              <a:rPr lang="zh-CN" altLang="en-US" sz="2800"/>
              <a:t>拟解决方案</a:t>
            </a:r>
            <a:endParaRPr lang="en-US" altLang="zh-CN" sz="2000"/>
          </a:p>
          <a:p>
            <a:pPr lvl="1"/>
            <a:r>
              <a:rPr lang="zh-CN" altLang="en-US" sz="2000"/>
              <a:t>猜测可能是由于国内外网络环境的不同，通过构建域名打分系统，来收集白名单</a:t>
            </a:r>
            <a:endParaRPr lang="en-US" altLang="zh-CN" sz="2000"/>
          </a:p>
          <a:p>
            <a:pPr lvl="1"/>
            <a:r>
              <a:rPr lang="zh-CN" altLang="en-US" sz="2000"/>
              <a:t>尝试深度学习在恶意域名检测中的应用</a:t>
            </a:r>
            <a:endParaRPr lang="en-US" altLang="zh-CN" sz="2000"/>
          </a:p>
        </p:txBody>
      </p:sp>
    </p:spTree>
    <p:extLst>
      <p:ext uri="{BB962C8B-B14F-4D97-AF65-F5344CB8AC3E}">
        <p14:creationId xmlns:p14="http://schemas.microsoft.com/office/powerpoint/2010/main" val="50900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工作评价</a:t>
            </a:r>
          </a:p>
        </p:txBody>
      </p:sp>
      <p:sp>
        <p:nvSpPr>
          <p:cNvPr id="3" name="内容占位符 2"/>
          <p:cNvSpPr>
            <a:spLocks noGrp="1"/>
          </p:cNvSpPr>
          <p:nvPr>
            <p:ph idx="1"/>
          </p:nvPr>
        </p:nvSpPr>
        <p:spPr/>
        <p:txBody>
          <a:bodyPr/>
          <a:lstStyle/>
          <a:p>
            <a:r>
              <a:rPr lang="zh-CN" altLang="en-US"/>
              <a:t>准确率</a:t>
            </a:r>
            <a:endParaRPr lang="en-US" altLang="zh-CN"/>
          </a:p>
          <a:p>
            <a:r>
              <a:rPr lang="zh-CN" altLang="en-US"/>
              <a:t>召回率</a:t>
            </a:r>
            <a:endParaRPr lang="en-US" altLang="zh-CN"/>
          </a:p>
          <a:p>
            <a:r>
              <a:rPr lang="zh-CN" altLang="en-US"/>
              <a:t>时效性</a:t>
            </a:r>
            <a:endParaRPr lang="en-US" altLang="zh-CN"/>
          </a:p>
          <a:p>
            <a:pPr marL="0" indent="0">
              <a:buNone/>
            </a:pPr>
            <a:endParaRPr lang="zh-CN" altLang="en-US"/>
          </a:p>
        </p:txBody>
      </p:sp>
    </p:spTree>
    <p:extLst>
      <p:ext uri="{BB962C8B-B14F-4D97-AF65-F5344CB8AC3E}">
        <p14:creationId xmlns:p14="http://schemas.microsoft.com/office/powerpoint/2010/main" val="1118550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z="3200">
                <a:latin typeface="微软雅黑" pitchFamily="34" charset="-122"/>
                <a:ea typeface="微软雅黑" pitchFamily="34" charset="-122"/>
              </a:rPr>
              <a:t>主要内容</a:t>
            </a:r>
          </a:p>
        </p:txBody>
      </p:sp>
      <p:sp>
        <p:nvSpPr>
          <p:cNvPr id="6147" name="Rectangle 3"/>
          <p:cNvSpPr>
            <a:spLocks noGrp="1" noChangeArrowheads="1"/>
          </p:cNvSpPr>
          <p:nvPr>
            <p:ph idx="1"/>
          </p:nvPr>
        </p:nvSpPr>
        <p:spPr/>
        <p:txBody>
          <a:bodyPr/>
          <a:lstStyle/>
          <a:p>
            <a:pPr eaLnBrk="1" hangingPunct="1">
              <a:lnSpc>
                <a:spcPct val="90000"/>
              </a:lnSpc>
            </a:pPr>
            <a:r>
              <a:rPr lang="zh-CN" altLang="en-US" sz="2400">
                <a:latin typeface="微软雅黑" pitchFamily="34" charset="-122"/>
                <a:ea typeface="微软雅黑" pitchFamily="34" charset="-122"/>
              </a:rPr>
              <a:t>研究背景与问题提出</a:t>
            </a:r>
          </a:p>
          <a:p>
            <a:pPr eaLnBrk="1" hangingPunct="1">
              <a:lnSpc>
                <a:spcPct val="90000"/>
              </a:lnSpc>
            </a:pPr>
            <a:r>
              <a:rPr lang="zh-CN" altLang="en-US" sz="2400">
                <a:latin typeface="微软雅黑" pitchFamily="34" charset="-122"/>
                <a:ea typeface="微软雅黑" pitchFamily="34" charset="-122"/>
              </a:rPr>
              <a:t>国内外研究现状</a:t>
            </a:r>
            <a:endParaRPr lang="en-US" altLang="zh-CN" sz="2400">
              <a:latin typeface="微软雅黑" pitchFamily="34" charset="-122"/>
              <a:ea typeface="微软雅黑" pitchFamily="34" charset="-122"/>
            </a:endParaRPr>
          </a:p>
          <a:p>
            <a:r>
              <a:rPr lang="zh-CN" altLang="en-US" sz="2400">
                <a:latin typeface="微软雅黑" pitchFamily="34" charset="-122"/>
                <a:ea typeface="微软雅黑" pitchFamily="34" charset="-122"/>
              </a:rPr>
              <a:t>研究内容与方案</a:t>
            </a:r>
            <a:endParaRPr lang="en-US" altLang="zh-CN" sz="2400">
              <a:latin typeface="微软雅黑" pitchFamily="34" charset="-122"/>
              <a:ea typeface="微软雅黑" pitchFamily="34" charset="-122"/>
            </a:endParaRPr>
          </a:p>
          <a:p>
            <a:r>
              <a:rPr lang="zh-CN" altLang="en-US" sz="2400">
                <a:solidFill>
                  <a:srgbClr val="FF0000"/>
                </a:solidFill>
                <a:latin typeface="微软雅黑" pitchFamily="34" charset="-122"/>
                <a:ea typeface="微软雅黑" pitchFamily="34" charset="-122"/>
              </a:rPr>
              <a:t>进度安排</a:t>
            </a:r>
            <a:endParaRPr lang="en-US" altLang="zh-CN" sz="240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2620908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z="3200">
                <a:latin typeface="微软雅黑" pitchFamily="34" charset="-122"/>
                <a:ea typeface="微软雅黑" pitchFamily="34" charset="-122"/>
              </a:rPr>
              <a:t>主要内容</a:t>
            </a:r>
          </a:p>
        </p:txBody>
      </p:sp>
      <p:sp>
        <p:nvSpPr>
          <p:cNvPr id="6147" name="Rectangle 3"/>
          <p:cNvSpPr>
            <a:spLocks noGrp="1" noChangeArrowheads="1"/>
          </p:cNvSpPr>
          <p:nvPr>
            <p:ph idx="1"/>
          </p:nvPr>
        </p:nvSpPr>
        <p:spPr/>
        <p:txBody>
          <a:bodyPr/>
          <a:lstStyle/>
          <a:p>
            <a:pPr eaLnBrk="1" hangingPunct="1">
              <a:lnSpc>
                <a:spcPct val="90000"/>
              </a:lnSpc>
            </a:pPr>
            <a:r>
              <a:rPr lang="zh-CN" altLang="en-US" sz="2400">
                <a:solidFill>
                  <a:srgbClr val="FF0000"/>
                </a:solidFill>
                <a:latin typeface="微软雅黑" pitchFamily="34" charset="-122"/>
                <a:ea typeface="微软雅黑" pitchFamily="34" charset="-122"/>
              </a:rPr>
              <a:t>研究背景与问题提出</a:t>
            </a:r>
            <a:endParaRPr lang="en-US" altLang="zh-CN" sz="2400">
              <a:solidFill>
                <a:srgbClr val="FF0000"/>
              </a:solidFill>
              <a:latin typeface="微软雅黑" pitchFamily="34" charset="-122"/>
              <a:ea typeface="微软雅黑" pitchFamily="34" charset="-122"/>
            </a:endParaRPr>
          </a:p>
          <a:p>
            <a:pPr eaLnBrk="1" hangingPunct="1">
              <a:lnSpc>
                <a:spcPct val="90000"/>
              </a:lnSpc>
            </a:pPr>
            <a:r>
              <a:rPr lang="zh-CN" altLang="en-US" sz="2400">
                <a:latin typeface="微软雅黑" pitchFamily="34" charset="-122"/>
                <a:ea typeface="微软雅黑" pitchFamily="34" charset="-122"/>
              </a:rPr>
              <a:t>国内外研究现状</a:t>
            </a:r>
            <a:endParaRPr lang="en-US" altLang="zh-CN" sz="2400">
              <a:latin typeface="微软雅黑" pitchFamily="34" charset="-122"/>
              <a:ea typeface="微软雅黑" pitchFamily="34" charset="-122"/>
            </a:endParaRPr>
          </a:p>
          <a:p>
            <a:r>
              <a:rPr lang="zh-CN" altLang="en-US" sz="2400">
                <a:latin typeface="微软雅黑" pitchFamily="34" charset="-122"/>
                <a:ea typeface="微软雅黑" pitchFamily="34" charset="-122"/>
              </a:rPr>
              <a:t>研究内容与方案</a:t>
            </a:r>
            <a:endParaRPr lang="en-US" altLang="zh-CN" sz="2400">
              <a:latin typeface="微软雅黑" pitchFamily="34" charset="-122"/>
              <a:ea typeface="微软雅黑" pitchFamily="34" charset="-122"/>
            </a:endParaRPr>
          </a:p>
          <a:p>
            <a:r>
              <a:rPr lang="zh-CN" altLang="en-US" sz="2400">
                <a:latin typeface="微软雅黑" pitchFamily="34" charset="-122"/>
                <a:ea typeface="微软雅黑" pitchFamily="34" charset="-122"/>
              </a:rPr>
              <a:t>进度安排</a:t>
            </a:r>
            <a:endParaRPr lang="en-US" altLang="zh-CN" sz="2400">
              <a:latin typeface="微软雅黑" pitchFamily="34" charset="-122"/>
              <a:ea typeface="微软雅黑"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进度安排</a:t>
            </a:r>
          </a:p>
        </p:txBody>
      </p:sp>
      <p:graphicFrame>
        <p:nvGraphicFramePr>
          <p:cNvPr id="4" name="内容占位符 4"/>
          <p:cNvGraphicFramePr>
            <a:graphicFrameLocks/>
          </p:cNvGraphicFramePr>
          <p:nvPr>
            <p:extLst>
              <p:ext uri="{D42A27DB-BD31-4B8C-83A1-F6EECF244321}">
                <p14:modId xmlns:p14="http://schemas.microsoft.com/office/powerpoint/2010/main" val="3861595424"/>
              </p:ext>
            </p:extLst>
          </p:nvPr>
        </p:nvGraphicFramePr>
        <p:xfrm>
          <a:off x="1514902" y="1869743"/>
          <a:ext cx="6310650" cy="4074938"/>
        </p:xfrm>
        <a:graphic>
          <a:graphicData uri="http://schemas.openxmlformats.org/drawingml/2006/table">
            <a:tbl>
              <a:tblPr firstRow="1" firstCol="1" bandRow="1">
                <a:tableStyleId>{5C22544A-7EE6-4342-B048-85BDC9FD1C3A}</a:tableStyleId>
              </a:tblPr>
              <a:tblGrid>
                <a:gridCol w="2597372">
                  <a:extLst>
                    <a:ext uri="{9D8B030D-6E8A-4147-A177-3AD203B41FA5}">
                      <a16:colId xmlns:a16="http://schemas.microsoft.com/office/drawing/2014/main" val="20000"/>
                    </a:ext>
                  </a:extLst>
                </a:gridCol>
                <a:gridCol w="3713278">
                  <a:extLst>
                    <a:ext uri="{9D8B030D-6E8A-4147-A177-3AD203B41FA5}">
                      <a16:colId xmlns:a16="http://schemas.microsoft.com/office/drawing/2014/main" val="20001"/>
                    </a:ext>
                  </a:extLst>
                </a:gridCol>
              </a:tblGrid>
              <a:tr h="582134">
                <a:tc>
                  <a:txBody>
                    <a:bodyPr/>
                    <a:lstStyle/>
                    <a:p>
                      <a:pPr algn="ctr">
                        <a:lnSpc>
                          <a:spcPct val="150000"/>
                        </a:lnSpc>
                        <a:spcAft>
                          <a:spcPts val="0"/>
                        </a:spcAft>
                      </a:pPr>
                      <a:r>
                        <a:rPr lang="zh-CN" sz="1200" kern="100">
                          <a:effectLst/>
                        </a:rPr>
                        <a:t>时间</a:t>
                      </a:r>
                      <a:endParaRPr lang="zh-CN" sz="1200" kern="100">
                        <a:effectLst/>
                        <a:latin typeface="Times New Roman"/>
                        <a:ea typeface="宋体"/>
                      </a:endParaRPr>
                    </a:p>
                  </a:txBody>
                  <a:tcPr marL="68580" marR="68580" marT="0" marB="0" anchor="ctr"/>
                </a:tc>
                <a:tc>
                  <a:txBody>
                    <a:bodyPr/>
                    <a:lstStyle/>
                    <a:p>
                      <a:pPr algn="ctr">
                        <a:lnSpc>
                          <a:spcPct val="150000"/>
                        </a:lnSpc>
                        <a:spcAft>
                          <a:spcPts val="0"/>
                        </a:spcAft>
                      </a:pPr>
                      <a:r>
                        <a:rPr lang="zh-CN" sz="1200" kern="100">
                          <a:effectLst/>
                        </a:rPr>
                        <a:t>任务安排</a:t>
                      </a:r>
                      <a:endParaRPr lang="zh-CN" sz="1200" kern="10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582134">
                <a:tc>
                  <a:txBody>
                    <a:bodyPr/>
                    <a:lstStyle/>
                    <a:p>
                      <a:pPr algn="just">
                        <a:lnSpc>
                          <a:spcPct val="150000"/>
                        </a:lnSpc>
                        <a:spcAft>
                          <a:spcPts val="0"/>
                        </a:spcAft>
                      </a:pPr>
                      <a:r>
                        <a:rPr lang="x-none" sz="1200" kern="100">
                          <a:effectLst/>
                        </a:rPr>
                        <a:t>201</a:t>
                      </a:r>
                      <a:r>
                        <a:rPr lang="en-US" sz="1200" kern="100">
                          <a:effectLst/>
                        </a:rPr>
                        <a:t>6</a:t>
                      </a:r>
                      <a:r>
                        <a:rPr lang="zh-CN" sz="1200" kern="100">
                          <a:effectLst/>
                        </a:rPr>
                        <a:t>年</a:t>
                      </a:r>
                      <a:r>
                        <a:rPr lang="x-none" sz="1200" kern="100">
                          <a:effectLst/>
                        </a:rPr>
                        <a:t>1</a:t>
                      </a:r>
                      <a:r>
                        <a:rPr lang="en-US" sz="1200" kern="100">
                          <a:effectLst/>
                        </a:rPr>
                        <a:t>1</a:t>
                      </a:r>
                      <a:r>
                        <a:rPr lang="zh-CN" sz="1200" kern="100">
                          <a:effectLst/>
                        </a:rPr>
                        <a:t>月—</a:t>
                      </a:r>
                      <a:r>
                        <a:rPr lang="x-none" sz="1200" kern="100">
                          <a:effectLst/>
                        </a:rPr>
                        <a:t>201</a:t>
                      </a:r>
                      <a:r>
                        <a:rPr lang="en-US" sz="1200" kern="100">
                          <a:effectLst/>
                        </a:rPr>
                        <a:t>6</a:t>
                      </a:r>
                      <a:r>
                        <a:rPr lang="zh-CN" sz="1200" kern="100">
                          <a:effectLst/>
                        </a:rPr>
                        <a:t>年</a:t>
                      </a:r>
                      <a:r>
                        <a:rPr lang="x-none" sz="1200" kern="100">
                          <a:effectLst/>
                        </a:rPr>
                        <a:t>12</a:t>
                      </a:r>
                      <a:r>
                        <a:rPr lang="zh-CN" sz="1200" kern="100">
                          <a:effectLst/>
                        </a:rPr>
                        <a:t>月</a:t>
                      </a:r>
                      <a:endParaRPr lang="zh-CN" sz="1200" kern="100">
                        <a:effectLst/>
                        <a:latin typeface="Times New Roman"/>
                        <a:ea typeface="宋体"/>
                      </a:endParaRPr>
                    </a:p>
                  </a:txBody>
                  <a:tcPr marL="68580" marR="68580" marT="0" marB="0" anchor="ctr"/>
                </a:tc>
                <a:tc>
                  <a:txBody>
                    <a:bodyPr/>
                    <a:lstStyle/>
                    <a:p>
                      <a:pPr algn="just">
                        <a:lnSpc>
                          <a:spcPct val="150000"/>
                        </a:lnSpc>
                        <a:spcAft>
                          <a:spcPts val="0"/>
                        </a:spcAft>
                      </a:pPr>
                      <a:r>
                        <a:rPr lang="zh-CN" sz="1200" kern="100">
                          <a:effectLst/>
                        </a:rPr>
                        <a:t>系统调研、查阅资料</a:t>
                      </a:r>
                      <a:r>
                        <a:rPr lang="zh-CN" altLang="en-US" sz="1200" kern="100">
                          <a:effectLst/>
                        </a:rPr>
                        <a:t>，撰写开题报告</a:t>
                      </a:r>
                      <a:r>
                        <a:rPr lang="zh-CN" sz="1200" kern="100">
                          <a:effectLst/>
                        </a:rPr>
                        <a:t>。</a:t>
                      </a:r>
                      <a:endParaRPr lang="zh-CN" sz="1200" kern="1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582134">
                <a:tc>
                  <a:txBody>
                    <a:bodyPr/>
                    <a:lstStyle/>
                    <a:p>
                      <a:pPr algn="just">
                        <a:lnSpc>
                          <a:spcPct val="150000"/>
                        </a:lnSpc>
                        <a:spcAft>
                          <a:spcPts val="0"/>
                        </a:spcAft>
                      </a:pPr>
                      <a:r>
                        <a:rPr lang="x-none" sz="1200" kern="100">
                          <a:effectLst/>
                        </a:rPr>
                        <a:t>201</a:t>
                      </a:r>
                      <a:r>
                        <a:rPr lang="en-US" sz="1200" kern="100">
                          <a:effectLst/>
                        </a:rPr>
                        <a:t>7</a:t>
                      </a:r>
                      <a:r>
                        <a:rPr lang="zh-CN" sz="1200" kern="100">
                          <a:effectLst/>
                        </a:rPr>
                        <a:t>年</a:t>
                      </a:r>
                      <a:r>
                        <a:rPr lang="x-none" sz="1200" kern="100">
                          <a:effectLst/>
                        </a:rPr>
                        <a:t>12</a:t>
                      </a:r>
                      <a:r>
                        <a:rPr lang="zh-CN" sz="1200" kern="100">
                          <a:effectLst/>
                        </a:rPr>
                        <a:t>月—</a:t>
                      </a:r>
                      <a:r>
                        <a:rPr lang="x-none" sz="1200" kern="100">
                          <a:effectLst/>
                        </a:rPr>
                        <a:t>201</a:t>
                      </a:r>
                      <a:r>
                        <a:rPr lang="en-US" sz="1200" kern="100">
                          <a:effectLst/>
                        </a:rPr>
                        <a:t>7</a:t>
                      </a:r>
                      <a:r>
                        <a:rPr lang="zh-CN" sz="1200" kern="100">
                          <a:effectLst/>
                        </a:rPr>
                        <a:t>年</a:t>
                      </a:r>
                      <a:r>
                        <a:rPr lang="x-none" sz="1200" kern="100">
                          <a:effectLst/>
                        </a:rPr>
                        <a:t>3</a:t>
                      </a:r>
                      <a:r>
                        <a:rPr lang="zh-CN" sz="1200" kern="100">
                          <a:effectLst/>
                        </a:rPr>
                        <a:t>月</a:t>
                      </a:r>
                      <a:endParaRPr lang="zh-CN" sz="1200" kern="100">
                        <a:effectLst/>
                        <a:latin typeface="Times New Roman"/>
                        <a:ea typeface="宋体"/>
                      </a:endParaRPr>
                    </a:p>
                  </a:txBody>
                  <a:tcPr marL="68580" marR="68580" marT="0" marB="0" anchor="ctr"/>
                </a:tc>
                <a:tc>
                  <a:txBody>
                    <a:bodyPr/>
                    <a:lstStyle/>
                    <a:p>
                      <a:pPr algn="just">
                        <a:lnSpc>
                          <a:spcPct val="150000"/>
                        </a:lnSpc>
                        <a:spcAft>
                          <a:spcPts val="0"/>
                        </a:spcAft>
                      </a:pPr>
                      <a:r>
                        <a:rPr lang="zh-CN" altLang="en-US" sz="1200" kern="100">
                          <a:effectLst/>
                        </a:rPr>
                        <a:t>实现针对汉语特征的域名打分系统</a:t>
                      </a:r>
                      <a:r>
                        <a:rPr lang="zh-CN" sz="1200" kern="100">
                          <a:effectLst/>
                        </a:rPr>
                        <a:t>。</a:t>
                      </a:r>
                      <a:endParaRPr lang="zh-CN" sz="1200" kern="10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582134">
                <a:tc>
                  <a:txBody>
                    <a:bodyPr/>
                    <a:lstStyle/>
                    <a:p>
                      <a:pPr algn="just">
                        <a:lnSpc>
                          <a:spcPct val="150000"/>
                        </a:lnSpc>
                        <a:spcAft>
                          <a:spcPts val="0"/>
                        </a:spcAft>
                      </a:pPr>
                      <a:r>
                        <a:rPr lang="x-none" sz="1200" kern="100">
                          <a:effectLst/>
                        </a:rPr>
                        <a:t>201</a:t>
                      </a:r>
                      <a:r>
                        <a:rPr lang="en-US" sz="1200" kern="100">
                          <a:effectLst/>
                        </a:rPr>
                        <a:t>7</a:t>
                      </a:r>
                      <a:r>
                        <a:rPr lang="zh-CN" sz="1200" kern="100">
                          <a:effectLst/>
                        </a:rPr>
                        <a:t>年</a:t>
                      </a:r>
                      <a:r>
                        <a:rPr lang="x-none" sz="1200" kern="100">
                          <a:effectLst/>
                        </a:rPr>
                        <a:t>3</a:t>
                      </a:r>
                      <a:r>
                        <a:rPr lang="zh-CN" sz="1200" kern="100">
                          <a:effectLst/>
                        </a:rPr>
                        <a:t>月—</a:t>
                      </a:r>
                      <a:r>
                        <a:rPr lang="x-none" sz="1200" kern="100">
                          <a:effectLst/>
                        </a:rPr>
                        <a:t>201</a:t>
                      </a:r>
                      <a:r>
                        <a:rPr lang="en-US" sz="1200" kern="100">
                          <a:effectLst/>
                        </a:rPr>
                        <a:t>7</a:t>
                      </a:r>
                      <a:r>
                        <a:rPr lang="zh-CN" sz="1200" kern="100">
                          <a:effectLst/>
                        </a:rPr>
                        <a:t>年</a:t>
                      </a:r>
                      <a:r>
                        <a:rPr lang="en-US" altLang="zh-CN" sz="1200" kern="100">
                          <a:effectLst/>
                        </a:rPr>
                        <a:t>4</a:t>
                      </a:r>
                      <a:r>
                        <a:rPr lang="zh-CN" sz="1200" kern="100">
                          <a:effectLst/>
                        </a:rPr>
                        <a:t>月</a:t>
                      </a:r>
                      <a:endParaRPr lang="zh-CN" sz="1200" kern="100">
                        <a:effectLst/>
                        <a:latin typeface="Times New Roman"/>
                        <a:ea typeface="宋体"/>
                      </a:endParaRPr>
                    </a:p>
                  </a:txBody>
                  <a:tcPr marL="68580" marR="68580" marT="0" marB="0" anchor="ctr"/>
                </a:tc>
                <a:tc>
                  <a:txBody>
                    <a:bodyPr/>
                    <a:lstStyle/>
                    <a:p>
                      <a:pPr algn="just">
                        <a:lnSpc>
                          <a:spcPct val="150000"/>
                        </a:lnSpc>
                        <a:spcAft>
                          <a:spcPts val="0"/>
                        </a:spcAft>
                      </a:pPr>
                      <a:r>
                        <a:rPr lang="zh-CN" altLang="en-US" sz="1200" kern="100">
                          <a:effectLst/>
                        </a:rPr>
                        <a:t>整理方法和数据写成技术文档</a:t>
                      </a:r>
                      <a:r>
                        <a:rPr lang="zh-CN" sz="1200" kern="100">
                          <a:effectLst/>
                        </a:rPr>
                        <a:t>。</a:t>
                      </a:r>
                      <a:endParaRPr lang="zh-CN" sz="1200" kern="10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582134">
                <a:tc>
                  <a:txBody>
                    <a:bodyPr/>
                    <a:lstStyle/>
                    <a:p>
                      <a:pPr algn="just">
                        <a:lnSpc>
                          <a:spcPct val="150000"/>
                        </a:lnSpc>
                        <a:spcAft>
                          <a:spcPts val="0"/>
                        </a:spcAft>
                      </a:pPr>
                      <a:r>
                        <a:rPr lang="x-none" sz="1200" kern="100">
                          <a:effectLst/>
                        </a:rPr>
                        <a:t>201</a:t>
                      </a:r>
                      <a:r>
                        <a:rPr lang="en-US" sz="1200" kern="100">
                          <a:effectLst/>
                        </a:rPr>
                        <a:t>7</a:t>
                      </a:r>
                      <a:r>
                        <a:rPr lang="zh-CN" sz="1200" kern="100">
                          <a:effectLst/>
                        </a:rPr>
                        <a:t>年</a:t>
                      </a:r>
                      <a:r>
                        <a:rPr lang="en-US" altLang="zh-CN" sz="1200" kern="100">
                          <a:effectLst/>
                        </a:rPr>
                        <a:t>4</a:t>
                      </a:r>
                      <a:r>
                        <a:rPr lang="zh-CN" sz="1200" kern="100">
                          <a:effectLst/>
                        </a:rPr>
                        <a:t>月—</a:t>
                      </a:r>
                      <a:r>
                        <a:rPr lang="x-none" sz="1200" kern="100">
                          <a:effectLst/>
                        </a:rPr>
                        <a:t>201</a:t>
                      </a:r>
                      <a:r>
                        <a:rPr lang="en-US" sz="1200" kern="100">
                          <a:effectLst/>
                        </a:rPr>
                        <a:t>7</a:t>
                      </a:r>
                      <a:r>
                        <a:rPr lang="zh-CN" sz="1200" kern="100">
                          <a:effectLst/>
                        </a:rPr>
                        <a:t>年</a:t>
                      </a:r>
                      <a:r>
                        <a:rPr lang="en-US" altLang="zh-CN" sz="1200" kern="100">
                          <a:effectLst/>
                        </a:rPr>
                        <a:t>6</a:t>
                      </a:r>
                      <a:r>
                        <a:rPr lang="zh-CN" sz="1200" kern="100">
                          <a:effectLst/>
                        </a:rPr>
                        <a:t>月</a:t>
                      </a:r>
                      <a:endParaRPr lang="zh-CN" sz="1200" kern="100">
                        <a:effectLst/>
                        <a:latin typeface="Times New Roman"/>
                        <a:ea typeface="宋体"/>
                      </a:endParaRPr>
                    </a:p>
                  </a:txBody>
                  <a:tcPr marL="68580" marR="68580" marT="0" marB="0" anchor="ctr"/>
                </a:tc>
                <a:tc>
                  <a:txBody>
                    <a:bodyPr/>
                    <a:lstStyle/>
                    <a:p>
                      <a:pPr algn="just">
                        <a:lnSpc>
                          <a:spcPct val="150000"/>
                        </a:lnSpc>
                        <a:spcAft>
                          <a:spcPts val="0"/>
                        </a:spcAft>
                      </a:pPr>
                      <a:r>
                        <a:rPr lang="zh-CN" altLang="en-US" sz="1200" kern="100">
                          <a:effectLst/>
                          <a:latin typeface="+mn-lt"/>
                          <a:ea typeface="+mn-ea"/>
                        </a:rPr>
                        <a:t>编码实现，撰写小论文。</a:t>
                      </a:r>
                      <a:endParaRPr lang="zh-CN" sz="1200" kern="100">
                        <a:effectLst/>
                        <a:latin typeface="Times New Roman"/>
                        <a:ea typeface="宋体"/>
                      </a:endParaRPr>
                    </a:p>
                  </a:txBody>
                  <a:tcPr marL="68580" marR="68580" marT="0" marB="0" anchor="ctr"/>
                </a:tc>
                <a:extLst>
                  <a:ext uri="{0D108BD9-81ED-4DB2-BD59-A6C34878D82A}">
                    <a16:rowId xmlns:a16="http://schemas.microsoft.com/office/drawing/2014/main" val="10004"/>
                  </a:ext>
                </a:extLst>
              </a:tr>
              <a:tr h="582134">
                <a:tc>
                  <a:txBody>
                    <a:bodyPr/>
                    <a:lstStyle/>
                    <a:p>
                      <a:pPr algn="just">
                        <a:lnSpc>
                          <a:spcPct val="150000"/>
                        </a:lnSpc>
                        <a:spcAft>
                          <a:spcPts val="0"/>
                        </a:spcAft>
                      </a:pPr>
                      <a:r>
                        <a:rPr lang="x-none" sz="1200" kern="100">
                          <a:effectLst/>
                        </a:rPr>
                        <a:t>201</a:t>
                      </a:r>
                      <a:r>
                        <a:rPr lang="en-US" sz="1200" kern="100">
                          <a:effectLst/>
                        </a:rPr>
                        <a:t>7</a:t>
                      </a:r>
                      <a:r>
                        <a:rPr lang="zh-CN" sz="1200" kern="100">
                          <a:effectLst/>
                        </a:rPr>
                        <a:t>年</a:t>
                      </a:r>
                      <a:r>
                        <a:rPr lang="en-US" altLang="zh-CN" sz="1200" kern="100">
                          <a:effectLst/>
                        </a:rPr>
                        <a:t>7</a:t>
                      </a:r>
                      <a:r>
                        <a:rPr lang="zh-CN" sz="1200" kern="100">
                          <a:effectLst/>
                        </a:rPr>
                        <a:t>月—</a:t>
                      </a:r>
                      <a:r>
                        <a:rPr lang="x-none" sz="1200" kern="100">
                          <a:effectLst/>
                        </a:rPr>
                        <a:t>201</a:t>
                      </a:r>
                      <a:r>
                        <a:rPr lang="en-US" sz="1200" kern="100">
                          <a:effectLst/>
                        </a:rPr>
                        <a:t>7</a:t>
                      </a:r>
                      <a:r>
                        <a:rPr lang="zh-CN" sz="1200" kern="100">
                          <a:effectLst/>
                        </a:rPr>
                        <a:t>年</a:t>
                      </a:r>
                      <a:r>
                        <a:rPr lang="en-US" altLang="zh-CN" sz="1200" kern="100">
                          <a:effectLst/>
                        </a:rPr>
                        <a:t>9</a:t>
                      </a:r>
                      <a:r>
                        <a:rPr lang="zh-CN" sz="1200" kern="100">
                          <a:effectLst/>
                        </a:rPr>
                        <a:t>月</a:t>
                      </a:r>
                      <a:endParaRPr lang="zh-CN" sz="1200" kern="100">
                        <a:effectLst/>
                        <a:latin typeface="Times New Roman"/>
                        <a:ea typeface="宋体"/>
                      </a:endParaRPr>
                    </a:p>
                  </a:txBody>
                  <a:tcPr marL="68580" marR="68580" marT="0" marB="0" anchor="ctr"/>
                </a:tc>
                <a:tc>
                  <a:txBody>
                    <a:bodyPr/>
                    <a:lstStyle/>
                    <a:p>
                      <a:pPr algn="just">
                        <a:lnSpc>
                          <a:spcPct val="150000"/>
                        </a:lnSpc>
                        <a:spcAft>
                          <a:spcPts val="0"/>
                        </a:spcAft>
                      </a:pPr>
                      <a:r>
                        <a:rPr lang="zh-CN" altLang="zh-CN" sz="1200" kern="100">
                          <a:effectLst/>
                        </a:rPr>
                        <a:t>系统测试、完善</a:t>
                      </a:r>
                      <a:r>
                        <a:rPr lang="zh-CN" altLang="en-US" sz="1200" kern="100">
                          <a:effectLst/>
                        </a:rPr>
                        <a:t>系统，试验并完善技术</a:t>
                      </a:r>
                      <a:r>
                        <a:rPr lang="zh-CN" sz="1200" kern="100">
                          <a:effectLst/>
                        </a:rPr>
                        <a:t>。</a:t>
                      </a:r>
                      <a:endParaRPr lang="zh-CN" sz="1200" kern="100">
                        <a:effectLst/>
                        <a:latin typeface="Times New Roman"/>
                        <a:ea typeface="宋体"/>
                      </a:endParaRPr>
                    </a:p>
                  </a:txBody>
                  <a:tcPr marL="68580" marR="68580" marT="0" marB="0" anchor="ctr"/>
                </a:tc>
                <a:extLst>
                  <a:ext uri="{0D108BD9-81ED-4DB2-BD59-A6C34878D82A}">
                    <a16:rowId xmlns:a16="http://schemas.microsoft.com/office/drawing/2014/main" val="10005"/>
                  </a:ext>
                </a:extLst>
              </a:tr>
              <a:tr h="582134">
                <a:tc>
                  <a:txBody>
                    <a:bodyPr/>
                    <a:lstStyle/>
                    <a:p>
                      <a:pPr algn="just">
                        <a:lnSpc>
                          <a:spcPct val="150000"/>
                        </a:lnSpc>
                        <a:spcAft>
                          <a:spcPts val="0"/>
                        </a:spcAft>
                      </a:pPr>
                      <a:r>
                        <a:rPr lang="x-none" sz="1200" kern="100">
                          <a:effectLst/>
                        </a:rPr>
                        <a:t>201</a:t>
                      </a:r>
                      <a:r>
                        <a:rPr lang="en-US" sz="1200" kern="100">
                          <a:effectLst/>
                        </a:rPr>
                        <a:t>7</a:t>
                      </a:r>
                      <a:r>
                        <a:rPr lang="zh-CN" sz="1200" kern="100">
                          <a:effectLst/>
                        </a:rPr>
                        <a:t>年</a:t>
                      </a:r>
                      <a:r>
                        <a:rPr lang="x-none" sz="1200" kern="100">
                          <a:effectLst/>
                        </a:rPr>
                        <a:t>10</a:t>
                      </a:r>
                      <a:r>
                        <a:rPr lang="zh-CN" sz="1200" kern="100">
                          <a:effectLst/>
                        </a:rPr>
                        <a:t>月—</a:t>
                      </a:r>
                      <a:r>
                        <a:rPr lang="x-none" sz="1200" kern="100">
                          <a:effectLst/>
                        </a:rPr>
                        <a:t>201</a:t>
                      </a:r>
                      <a:r>
                        <a:rPr lang="en-US" sz="1200" kern="100">
                          <a:effectLst/>
                        </a:rPr>
                        <a:t>7</a:t>
                      </a:r>
                      <a:r>
                        <a:rPr lang="zh-CN" sz="1200" kern="100">
                          <a:effectLst/>
                        </a:rPr>
                        <a:t>年</a:t>
                      </a:r>
                      <a:r>
                        <a:rPr lang="x-none" sz="1200" kern="100">
                          <a:effectLst/>
                        </a:rPr>
                        <a:t>12</a:t>
                      </a:r>
                      <a:r>
                        <a:rPr lang="zh-CN" sz="1200" kern="100">
                          <a:effectLst/>
                        </a:rPr>
                        <a:t>月</a:t>
                      </a:r>
                      <a:endParaRPr lang="zh-CN" sz="1200" kern="100">
                        <a:effectLst/>
                        <a:latin typeface="Times New Roman"/>
                        <a:ea typeface="宋体"/>
                      </a:endParaRPr>
                    </a:p>
                  </a:txBody>
                  <a:tcPr marL="68580" marR="68580" marT="0" marB="0" anchor="ctr"/>
                </a:tc>
                <a:tc>
                  <a:txBody>
                    <a:bodyPr/>
                    <a:lstStyle/>
                    <a:p>
                      <a:pPr algn="just">
                        <a:lnSpc>
                          <a:spcPct val="150000"/>
                        </a:lnSpc>
                        <a:spcAft>
                          <a:spcPts val="0"/>
                        </a:spcAft>
                      </a:pPr>
                      <a:r>
                        <a:rPr lang="zh-CN" sz="1200" kern="100">
                          <a:effectLst/>
                        </a:rPr>
                        <a:t>撰写毕业论文，毕业答辩。</a:t>
                      </a:r>
                      <a:endParaRPr lang="zh-CN" sz="1200" kern="100">
                        <a:effectLst/>
                        <a:latin typeface="Times New Roman"/>
                        <a:ea typeface="宋体"/>
                      </a:endParaRPr>
                    </a:p>
                  </a:txBody>
                  <a:tcPr marL="68580" marR="6858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048570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预计成果</a:t>
            </a:r>
          </a:p>
        </p:txBody>
      </p:sp>
      <p:graphicFrame>
        <p:nvGraphicFramePr>
          <p:cNvPr id="3" name="表格 2"/>
          <p:cNvGraphicFramePr>
            <a:graphicFrameLocks noGrp="1"/>
          </p:cNvGraphicFramePr>
          <p:nvPr>
            <p:extLst>
              <p:ext uri="{D42A27DB-BD31-4B8C-83A1-F6EECF244321}">
                <p14:modId xmlns:p14="http://schemas.microsoft.com/office/powerpoint/2010/main" val="1127559101"/>
              </p:ext>
            </p:extLst>
          </p:nvPr>
        </p:nvGraphicFramePr>
        <p:xfrm>
          <a:off x="1524000" y="1522926"/>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70639552"/>
                    </a:ext>
                  </a:extLst>
                </a:gridCol>
                <a:gridCol w="3048000">
                  <a:extLst>
                    <a:ext uri="{9D8B030D-6E8A-4147-A177-3AD203B41FA5}">
                      <a16:colId xmlns:a16="http://schemas.microsoft.com/office/drawing/2014/main" val="441850358"/>
                    </a:ext>
                  </a:extLst>
                </a:gridCol>
              </a:tblGrid>
              <a:tr h="370840">
                <a:tc>
                  <a:txBody>
                    <a:bodyPr/>
                    <a:lstStyle/>
                    <a:p>
                      <a:r>
                        <a:rPr lang="zh-CN" altLang="en-US" sz="1800" dirty="0"/>
                        <a:t>成果</a:t>
                      </a:r>
                    </a:p>
                  </a:txBody>
                  <a:tcPr/>
                </a:tc>
                <a:tc>
                  <a:txBody>
                    <a:bodyPr/>
                    <a:lstStyle/>
                    <a:p>
                      <a:r>
                        <a:rPr lang="zh-CN" altLang="en-US" sz="1800" dirty="0"/>
                        <a:t>数量</a:t>
                      </a:r>
                    </a:p>
                  </a:txBody>
                  <a:tcPr/>
                </a:tc>
                <a:extLst>
                  <a:ext uri="{0D108BD9-81ED-4DB2-BD59-A6C34878D82A}">
                    <a16:rowId xmlns:a16="http://schemas.microsoft.com/office/drawing/2014/main" val="392399133"/>
                  </a:ext>
                </a:extLst>
              </a:tr>
              <a:tr h="370840">
                <a:tc>
                  <a:txBody>
                    <a:bodyPr/>
                    <a:lstStyle/>
                    <a:p>
                      <a:r>
                        <a:rPr lang="zh-CN" altLang="en-US" sz="1800"/>
                        <a:t>恶意域名检测系统原型</a:t>
                      </a:r>
                      <a:endParaRPr lang="zh-CN" altLang="en-US" sz="1800" dirty="0"/>
                    </a:p>
                  </a:txBody>
                  <a:tcPr/>
                </a:tc>
                <a:tc>
                  <a:txBody>
                    <a:bodyPr/>
                    <a:lstStyle/>
                    <a:p>
                      <a:r>
                        <a:rPr lang="en-US" altLang="zh-CN" sz="1800" dirty="0"/>
                        <a:t>1</a:t>
                      </a:r>
                      <a:r>
                        <a:rPr lang="zh-CN" altLang="en-US" sz="1800" dirty="0"/>
                        <a:t>个</a:t>
                      </a:r>
                    </a:p>
                  </a:txBody>
                  <a:tcPr/>
                </a:tc>
                <a:extLst>
                  <a:ext uri="{0D108BD9-81ED-4DB2-BD59-A6C34878D82A}">
                    <a16:rowId xmlns:a16="http://schemas.microsoft.com/office/drawing/2014/main" val="2532586446"/>
                  </a:ext>
                </a:extLst>
              </a:tr>
              <a:tr h="370840">
                <a:tc>
                  <a:txBody>
                    <a:bodyPr/>
                    <a:lstStyle/>
                    <a:p>
                      <a:r>
                        <a:rPr lang="zh-CN" altLang="en-US" sz="1800"/>
                        <a:t>技术文档</a:t>
                      </a:r>
                      <a:endParaRPr lang="en-US" altLang="zh-CN" sz="1800" dirty="0"/>
                    </a:p>
                  </a:txBody>
                  <a:tcPr/>
                </a:tc>
                <a:tc>
                  <a:txBody>
                    <a:bodyPr/>
                    <a:lstStyle/>
                    <a:p>
                      <a:r>
                        <a:rPr lang="en-US" altLang="zh-CN" sz="1800"/>
                        <a:t>2</a:t>
                      </a:r>
                      <a:r>
                        <a:rPr lang="zh-CN" altLang="en-US" sz="1800"/>
                        <a:t>篇</a:t>
                      </a:r>
                      <a:endParaRPr lang="zh-CN" altLang="en-US" sz="1800" dirty="0"/>
                    </a:p>
                  </a:txBody>
                  <a:tcPr/>
                </a:tc>
                <a:extLst>
                  <a:ext uri="{0D108BD9-81ED-4DB2-BD59-A6C34878D82A}">
                    <a16:rowId xmlns:a16="http://schemas.microsoft.com/office/drawing/2014/main" val="3367264331"/>
                  </a:ext>
                </a:extLst>
              </a:tr>
              <a:tr h="370840">
                <a:tc>
                  <a:txBody>
                    <a:bodyPr/>
                    <a:lstStyle/>
                    <a:p>
                      <a:r>
                        <a:rPr lang="zh-CN" altLang="en-US" sz="1800"/>
                        <a:t>小论文</a:t>
                      </a:r>
                      <a:endParaRPr lang="zh-CN" altLang="en-US" sz="1800" dirty="0"/>
                    </a:p>
                  </a:txBody>
                  <a:tcPr/>
                </a:tc>
                <a:tc>
                  <a:txBody>
                    <a:bodyPr/>
                    <a:lstStyle/>
                    <a:p>
                      <a:r>
                        <a:rPr lang="en-US" altLang="zh-CN" sz="1800" dirty="0"/>
                        <a:t>2</a:t>
                      </a:r>
                      <a:r>
                        <a:rPr lang="zh-CN" altLang="en-US" sz="1800" dirty="0"/>
                        <a:t>篇以上</a:t>
                      </a:r>
                    </a:p>
                  </a:txBody>
                  <a:tcPr/>
                </a:tc>
                <a:extLst>
                  <a:ext uri="{0D108BD9-81ED-4DB2-BD59-A6C34878D82A}">
                    <a16:rowId xmlns:a16="http://schemas.microsoft.com/office/drawing/2014/main" val="1674184265"/>
                  </a:ext>
                </a:extLst>
              </a:tr>
              <a:tr h="370840">
                <a:tc>
                  <a:txBody>
                    <a:bodyPr/>
                    <a:lstStyle/>
                    <a:p>
                      <a:r>
                        <a:rPr lang="zh-CN" altLang="en-US" sz="1800" dirty="0"/>
                        <a:t>申请发明专利</a:t>
                      </a:r>
                    </a:p>
                  </a:txBody>
                  <a:tcPr/>
                </a:tc>
                <a:tc>
                  <a:txBody>
                    <a:bodyPr/>
                    <a:lstStyle/>
                    <a:p>
                      <a:r>
                        <a:rPr lang="en-US" altLang="zh-CN" sz="1800" dirty="0"/>
                        <a:t>2</a:t>
                      </a:r>
                      <a:r>
                        <a:rPr lang="zh-CN" altLang="en-US" sz="1800" dirty="0"/>
                        <a:t>个</a:t>
                      </a:r>
                    </a:p>
                  </a:txBody>
                  <a:tcPr/>
                </a:tc>
                <a:extLst>
                  <a:ext uri="{0D108BD9-81ED-4DB2-BD59-A6C34878D82A}">
                    <a16:rowId xmlns:a16="http://schemas.microsoft.com/office/drawing/2014/main" val="1227294321"/>
                  </a:ext>
                </a:extLst>
              </a:tr>
            </a:tbl>
          </a:graphicData>
        </a:graphic>
      </p:graphicFrame>
    </p:spTree>
    <p:extLst>
      <p:ext uri="{BB962C8B-B14F-4D97-AF65-F5344CB8AC3E}">
        <p14:creationId xmlns:p14="http://schemas.microsoft.com/office/powerpoint/2010/main" val="2127064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a:latin typeface="微软雅黑" pitchFamily="34" charset="-122"/>
                <a:ea typeface="微软雅黑" pitchFamily="34" charset="-122"/>
              </a:rPr>
              <a:t>参考文献与资料</a:t>
            </a:r>
            <a:r>
              <a:rPr lang="en-US" altLang="zh-CN" sz="2400">
                <a:latin typeface="微软雅黑" pitchFamily="34" charset="-122"/>
                <a:ea typeface="微软雅黑" pitchFamily="34" charset="-122"/>
              </a:rPr>
              <a:t>(1)</a:t>
            </a:r>
            <a:endParaRPr lang="zh-CN" altLang="en-US" sz="2400">
              <a:latin typeface="微软雅黑" pitchFamily="34" charset="-122"/>
              <a:ea typeface="微软雅黑" pitchFamily="34" charset="-122"/>
            </a:endParaRPr>
          </a:p>
        </p:txBody>
      </p:sp>
      <p:sp>
        <p:nvSpPr>
          <p:cNvPr id="3" name="内容占位符 2"/>
          <p:cNvSpPr>
            <a:spLocks noGrp="1"/>
          </p:cNvSpPr>
          <p:nvPr>
            <p:ph idx="1"/>
          </p:nvPr>
        </p:nvSpPr>
        <p:spPr/>
        <p:txBody>
          <a:bodyPr/>
          <a:lstStyle/>
          <a:p>
            <a:pPr lvl="0"/>
            <a:r>
              <a:rPr lang="en-US" altLang="zh-CN"/>
              <a:t>https://zh.wikipedia.org/wiki/%E4%BF%9D%E7%BD%97%C2%B7%E8%8E%AB%E5%8D%A1%E6%B4%BE%E4%B9%94%E6%96%AF</a:t>
            </a:r>
            <a:endParaRPr lang="zh-CN" altLang="zh-CN"/>
          </a:p>
          <a:p>
            <a:pPr lvl="0"/>
            <a:r>
              <a:rPr lang="en-US" altLang="zh-CN"/>
              <a:t>25 Years Later, First Registered Domain Name Changes Hands,https://techcrunch.com/2009/08/27/25-years-later-first-registered-domain-name-changes-hands/</a:t>
            </a:r>
            <a:endParaRPr lang="zh-CN" altLang="zh-CN"/>
          </a:p>
          <a:p>
            <a:pPr lvl="0"/>
            <a:r>
              <a:rPr lang="zh-CN" altLang="zh-CN"/>
              <a:t>第</a:t>
            </a:r>
            <a:r>
              <a:rPr lang="en-US" altLang="zh-CN"/>
              <a:t>38</a:t>
            </a:r>
            <a:r>
              <a:rPr lang="zh-CN" altLang="zh-CN"/>
              <a:t>次中国互联网络发展状况统计报告</a:t>
            </a:r>
            <a:r>
              <a:rPr lang="en-US" altLang="zh-CN"/>
              <a:t>. CNNIC</a:t>
            </a:r>
            <a:r>
              <a:rPr lang="zh-CN" altLang="zh-CN"/>
              <a:t>，</a:t>
            </a:r>
            <a:r>
              <a:rPr lang="en-US" altLang="zh-CN"/>
              <a:t>2016.</a:t>
            </a:r>
            <a:endParaRPr lang="zh-CN" altLang="zh-CN"/>
          </a:p>
          <a:p>
            <a:pPr lvl="0"/>
            <a:r>
              <a:rPr lang="en-US" altLang="zh-CN"/>
              <a:t>Nick Biasini.Threat Spotlight: Angler Lurking in the Domain Shadows. 2015.</a:t>
            </a:r>
            <a:endParaRPr lang="zh-CN" altLang="zh-CN"/>
          </a:p>
          <a:p>
            <a:pPr lvl="0"/>
            <a:r>
              <a:rPr lang="en-US" altLang="zh-CN"/>
              <a:t>Shadow Puppets – Domain Shadowing 101. http://defintel.com/blog/index.php/tag/domain-shadowing. 2016.</a:t>
            </a:r>
            <a:endParaRPr lang="zh-CN" altLang="zh-CN"/>
          </a:p>
          <a:p>
            <a:pPr lvl="0"/>
            <a:r>
              <a:rPr lang="en-US" altLang="zh-CN"/>
              <a:t>2015DDoS</a:t>
            </a:r>
            <a:r>
              <a:rPr lang="zh-CN" altLang="zh-CN"/>
              <a:t>威胁报告</a:t>
            </a:r>
            <a:r>
              <a:rPr lang="en-US" altLang="zh-CN"/>
              <a:t>.</a:t>
            </a:r>
            <a:r>
              <a:rPr lang="zh-CN" altLang="zh-CN"/>
              <a:t>绿盟科技</a:t>
            </a:r>
            <a:r>
              <a:rPr lang="en-US" altLang="zh-CN"/>
              <a:t>.2015</a:t>
            </a:r>
            <a:endParaRPr lang="zh-CN" altLang="zh-CN"/>
          </a:p>
          <a:p>
            <a:pPr lvl="0"/>
            <a:r>
              <a:rPr lang="en-US" altLang="zh-CN"/>
              <a:t>Plohmann Daniel,Fkie Fraunhofer,Yakdan Khaled,Klatt, Michael.A Comprehensive Measurement Study of Domain Generating Malware, USENIX Security Symposium,2016</a:t>
            </a:r>
          </a:p>
          <a:p>
            <a:pPr lvl="0"/>
            <a:r>
              <a:rPr lang="en-US" altLang="zh-CN"/>
              <a:t>Krizhevsky, A., Sutskever, I., &amp; Geoffrey E., H. (2012). Imagenet. Advances in Neural Information Processing Systems 25 (NIPS2012), 1–9. </a:t>
            </a:r>
            <a:endParaRPr lang="zh-CN" altLang="zh-CN"/>
          </a:p>
          <a:p>
            <a:pPr lvl="0"/>
            <a:endParaRPr lang="zh-CN"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a:latin typeface="微软雅黑" pitchFamily="34" charset="-122"/>
                <a:ea typeface="微软雅黑" pitchFamily="34" charset="-122"/>
              </a:rPr>
              <a:t>参考文献与资料</a:t>
            </a:r>
            <a:r>
              <a:rPr lang="en-US" altLang="zh-CN" sz="2400">
                <a:latin typeface="微软雅黑" pitchFamily="34" charset="-122"/>
                <a:ea typeface="微软雅黑" pitchFamily="34" charset="-122"/>
              </a:rPr>
              <a:t>(2)</a:t>
            </a:r>
            <a:endParaRPr lang="zh-CN" altLang="en-US" sz="2400">
              <a:latin typeface="微软雅黑" pitchFamily="34" charset="-122"/>
              <a:ea typeface="微软雅黑" pitchFamily="34" charset="-122"/>
            </a:endParaRPr>
          </a:p>
        </p:txBody>
      </p:sp>
      <p:sp>
        <p:nvSpPr>
          <p:cNvPr id="3" name="内容占位符 2"/>
          <p:cNvSpPr>
            <a:spLocks noGrp="1"/>
          </p:cNvSpPr>
          <p:nvPr>
            <p:ph idx="1"/>
          </p:nvPr>
        </p:nvSpPr>
        <p:spPr/>
        <p:txBody>
          <a:bodyPr/>
          <a:lstStyle/>
          <a:p>
            <a:pPr lvl="0"/>
            <a:r>
              <a:rPr lang="en-US" altLang="zh-CN"/>
              <a:t>Attackers are increasingly leveraging large Domain Name System (DNS) TXT records in an effort to amplify the impact of their distributed denial-of-service (DDoS) attacks, Akamai's Prolexic Security Engineering and Research Team (PLXsert) warned on Tuesday,http://www.securityweek.com/large-dns-text-records-used-amplify-ddos-attacks-akamai</a:t>
            </a:r>
            <a:endParaRPr lang="zh-CN" altLang="zh-CN"/>
          </a:p>
          <a:p>
            <a:pPr lvl="0"/>
            <a:r>
              <a:rPr lang="en-US" altLang="zh-CN"/>
              <a:t>Riden J. Know your enemy: fast-flux service net- works [EB/OL]. 2008.http://www.honeynet.org/papers/ff</a:t>
            </a:r>
            <a:endParaRPr lang="zh-CN" altLang="zh-CN"/>
          </a:p>
          <a:p>
            <a:pPr lvl="0"/>
            <a:r>
              <a:rPr lang="en-US" altLang="zh-CN"/>
              <a:t>T. Holz, C. Gorecki, K. Rieck, and F. Freiling. Measuring and detecting fast-flux service networks. In Proceed- ings of NDSS, 2008.</a:t>
            </a:r>
            <a:endParaRPr lang="zh-CN" altLang="zh-CN"/>
          </a:p>
          <a:p>
            <a:pPr lvl="0"/>
            <a:r>
              <a:rPr lang="zh-CN" altLang="zh-CN"/>
              <a:t>康乐，李东，余翔湛，基于</a:t>
            </a:r>
            <a:r>
              <a:rPr lang="en-US" altLang="zh-CN"/>
              <a:t>SVM</a:t>
            </a:r>
            <a:r>
              <a:rPr lang="zh-CN" altLang="zh-CN"/>
              <a:t>的</a:t>
            </a:r>
            <a:r>
              <a:rPr lang="en-US" altLang="zh-CN"/>
              <a:t>Fast-flux</a:t>
            </a:r>
            <a:r>
              <a:rPr lang="zh-CN" altLang="zh-CN"/>
              <a:t>僵尸网络检测技术研究，《智能计算机与应用》</a:t>
            </a:r>
            <a:r>
              <a:rPr lang="en-US" altLang="zh-CN"/>
              <a:t>, 2011, 01(3):24-27</a:t>
            </a:r>
            <a:endParaRPr lang="zh-CN" altLang="zh-CN"/>
          </a:p>
          <a:p>
            <a:pPr lvl="0"/>
            <a:r>
              <a:rPr lang="en-US" altLang="zh-CN"/>
              <a:t>Vissers, T., Joosen, W., &amp; Nikiforakis, N. (2015). Parking Sensors-PPT. Proceedings 2015 Network and Distributed System Security Symposium, (February), 8–11. </a:t>
            </a:r>
            <a:endParaRPr lang="zh-CN" altLang="zh-CN"/>
          </a:p>
          <a:p>
            <a:pPr lvl="0"/>
            <a:r>
              <a:rPr lang="zh-CN" altLang="zh-CN"/>
              <a:t>中国网，勒索者病毒“</a:t>
            </a:r>
            <a:r>
              <a:rPr lang="en-US" altLang="zh-CN"/>
              <a:t>Locky</a:t>
            </a:r>
            <a:r>
              <a:rPr lang="zh-CN" altLang="zh-CN"/>
              <a:t>”每小时感染德国</a:t>
            </a:r>
            <a:r>
              <a:rPr lang="en-US" altLang="zh-CN"/>
              <a:t>5300</a:t>
            </a:r>
            <a:r>
              <a:rPr lang="zh-CN" altLang="zh-CN"/>
              <a:t>台计算机，</a:t>
            </a:r>
            <a:r>
              <a:rPr lang="en-US" altLang="zh-CN"/>
              <a:t>2012.</a:t>
            </a:r>
          </a:p>
          <a:p>
            <a:r>
              <a:rPr lang="zh-CN" altLang="zh-CN"/>
              <a:t>天眼实验室：</a:t>
            </a:r>
            <a:r>
              <a:rPr lang="en-US" altLang="zh-CN"/>
              <a:t>OceanLotus</a:t>
            </a:r>
            <a:r>
              <a:rPr lang="zh-CN" altLang="zh-CN"/>
              <a:t>（海莲花）</a:t>
            </a:r>
            <a:r>
              <a:rPr lang="en-US" altLang="zh-CN"/>
              <a:t>APT</a:t>
            </a:r>
            <a:r>
              <a:rPr lang="zh-CN" altLang="zh-CN"/>
              <a:t>报告</a:t>
            </a:r>
            <a:r>
              <a:rPr lang="en-US" altLang="zh-CN"/>
              <a:t>.2015.</a:t>
            </a:r>
            <a:endParaRPr lang="zh-CN" altLang="zh-CN"/>
          </a:p>
          <a:p>
            <a:pPr lvl="0"/>
            <a:endParaRPr lang="zh-CN" altLang="zh-CN"/>
          </a:p>
          <a:p>
            <a:pPr marL="0" lvl="0" indent="0" latinLnBrk="1">
              <a:buNone/>
            </a:pPr>
            <a:endParaRPr lang="zh-CN" altLang="zh-CN" sz="1200"/>
          </a:p>
          <a:p>
            <a:pPr lvl="0">
              <a:buNone/>
            </a:pPr>
            <a:endParaRPr lang="zh-CN" altLang="zh-CN" sz="1000"/>
          </a:p>
          <a:p>
            <a:pPr>
              <a:buNone/>
            </a:pPr>
            <a:endParaRPr lang="en-US" altLang="zh-CN" sz="1000"/>
          </a:p>
          <a:p>
            <a:pPr>
              <a:buNone/>
            </a:pPr>
            <a:endParaRPr lang="en-US" altLang="zh-CN" sz="1000"/>
          </a:p>
          <a:p>
            <a:pPr>
              <a:buNone/>
            </a:pPr>
            <a:endParaRPr lang="zh-CN" altLang="zh-CN" sz="1000"/>
          </a:p>
          <a:p>
            <a:pPr lvl="0">
              <a:buNone/>
            </a:pPr>
            <a:endParaRPr lang="zh-CN" altLang="zh-CN" sz="1000"/>
          </a:p>
          <a:p>
            <a:pPr>
              <a:buNone/>
            </a:pPr>
            <a:endParaRPr lang="zh-CN" altLang="en-US" sz="1000">
              <a:latin typeface="微软雅黑" pitchFamily="34" charset="-122"/>
              <a:ea typeface="微软雅黑" pitchFamily="34" charset="-122"/>
            </a:endParaRPr>
          </a:p>
          <a:p>
            <a:pPr marL="0" lvl="0" indent="0" latinLnBrk="1">
              <a:buNone/>
            </a:pPr>
            <a:endParaRPr lang="zh-CN" altLang="zh-CN" sz="1200"/>
          </a:p>
          <a:p>
            <a:pPr marL="0" lvl="0" indent="0" latinLnBrk="1">
              <a:buNone/>
            </a:pPr>
            <a:endParaRPr lang="zh-CN" altLang="zh-CN" sz="1200"/>
          </a:p>
          <a:p>
            <a:pPr lvl="0">
              <a:buNone/>
            </a:pPr>
            <a:endParaRPr lang="zh-CN" altLang="zh-CN" sz="1000"/>
          </a:p>
          <a:p>
            <a:pPr>
              <a:buNone/>
            </a:pPr>
            <a:endParaRPr lang="en-US" altLang="zh-CN" sz="1000"/>
          </a:p>
          <a:p>
            <a:pPr>
              <a:buNone/>
            </a:pPr>
            <a:endParaRPr lang="en-US" altLang="zh-CN" sz="1000"/>
          </a:p>
          <a:p>
            <a:pPr>
              <a:buNone/>
            </a:pPr>
            <a:endParaRPr lang="zh-CN" altLang="zh-CN" sz="1000"/>
          </a:p>
          <a:p>
            <a:pPr lvl="0">
              <a:buNone/>
            </a:pPr>
            <a:endParaRPr lang="zh-CN" altLang="zh-CN" sz="1000"/>
          </a:p>
          <a:p>
            <a:pPr>
              <a:buNone/>
            </a:pPr>
            <a:endParaRPr lang="zh-CN" altLang="en-US" sz="1000">
              <a:latin typeface="微软雅黑" pitchFamily="34" charset="-122"/>
              <a:ea typeface="微软雅黑" pitchFamily="34" charset="-122"/>
            </a:endParaRPr>
          </a:p>
        </p:txBody>
      </p:sp>
    </p:spTree>
    <p:extLst>
      <p:ext uri="{BB962C8B-B14F-4D97-AF65-F5344CB8AC3E}">
        <p14:creationId xmlns:p14="http://schemas.microsoft.com/office/powerpoint/2010/main" val="1105454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a:latin typeface="微软雅黑" pitchFamily="34" charset="-122"/>
                <a:ea typeface="微软雅黑" pitchFamily="34" charset="-122"/>
              </a:rPr>
              <a:t>参考文献与资料</a:t>
            </a:r>
            <a:r>
              <a:rPr lang="en-US" altLang="zh-CN" sz="2400">
                <a:latin typeface="微软雅黑" pitchFamily="34" charset="-122"/>
                <a:ea typeface="微软雅黑" pitchFamily="34" charset="-122"/>
              </a:rPr>
              <a:t>(3)</a:t>
            </a:r>
            <a:endParaRPr lang="zh-CN" altLang="en-US" sz="2400">
              <a:latin typeface="微软雅黑" pitchFamily="34" charset="-122"/>
              <a:ea typeface="微软雅黑" pitchFamily="34" charset="-122"/>
            </a:endParaRPr>
          </a:p>
        </p:txBody>
      </p:sp>
      <p:sp>
        <p:nvSpPr>
          <p:cNvPr id="3" name="内容占位符 2"/>
          <p:cNvSpPr>
            <a:spLocks noGrp="1"/>
          </p:cNvSpPr>
          <p:nvPr>
            <p:ph idx="1"/>
          </p:nvPr>
        </p:nvSpPr>
        <p:spPr/>
        <p:txBody>
          <a:bodyPr/>
          <a:lstStyle/>
          <a:p>
            <a:pPr lvl="0"/>
            <a:r>
              <a:rPr lang="en-US" altLang="zh-CN"/>
              <a:t>Plohmann, D., Fkie, F., Yakdan, K., Klatt, M., Bader, J., Gerhards-padilla, E., … Bader, J. (2016). A Comprehensive Measurement Study of Domain Generating Malware. USENIX Security Symposium.</a:t>
            </a:r>
            <a:endParaRPr lang="zh-CN" altLang="zh-CN"/>
          </a:p>
          <a:p>
            <a:pPr lvl="0"/>
            <a:r>
              <a:rPr lang="en-US" altLang="zh-CN"/>
              <a:t>URIBL. Real time URI blacklist. http://uribl. com.</a:t>
            </a:r>
            <a:endParaRPr lang="zh-CN" altLang="zh-CN"/>
          </a:p>
          <a:p>
            <a:pPr lvl="0"/>
            <a:r>
              <a:rPr lang="en-US" altLang="zh-CN"/>
              <a:t>DSBL. http://www.dsbl.org/.</a:t>
            </a:r>
            <a:endParaRPr lang="zh-CN" altLang="zh-CN"/>
          </a:p>
          <a:p>
            <a:pPr lvl="0"/>
            <a:r>
              <a:rPr lang="en-US" altLang="zh-CN"/>
              <a:t>RBLS. one-stop source of checking ip-numbers and domain names in multiple blocklists. http://rbls.org/.</a:t>
            </a:r>
            <a:endParaRPr lang="zh-CN" altLang="zh-CN"/>
          </a:p>
          <a:p>
            <a:pPr lvl="0"/>
            <a:r>
              <a:rPr lang="en-US" altLang="zh-CN"/>
              <a:t>F. Weimer. Passive DNS replication. In Proceedings of FIRST Conference on Computer Security Incident, Hand ling, Singapore, 2005.</a:t>
            </a:r>
            <a:endParaRPr lang="zh-CN" altLang="zh-CN"/>
          </a:p>
          <a:p>
            <a:pPr lvl="0"/>
            <a:r>
              <a:rPr lang="en-US" altLang="zh-CN"/>
              <a:t>D. Plonka and P. Barford. Context-aware clustering of DNS query traffic. In Proceedings of the 8th IMC, Vou- liagmeni, Greece, 2008. ACM.</a:t>
            </a:r>
            <a:endParaRPr lang="zh-CN" altLang="zh-CN"/>
          </a:p>
          <a:p>
            <a:pPr lvl="0"/>
            <a:r>
              <a:rPr lang="en-US" altLang="zh-CN"/>
              <a:t>Bilge, L., Kirda, E., Kruegel, C., Balduzzi, M., &amp; Antipolis, S. (2011). EXPOSURE : Finding Malicious Domains Using Passive DNS Analysis. Ndss, 1–17. </a:t>
            </a:r>
            <a:endParaRPr lang="zh-CN" altLang="zh-CN"/>
          </a:p>
          <a:p>
            <a:pPr lvl="0"/>
            <a:r>
              <a:rPr lang="en-US" altLang="zh-CN"/>
              <a:t>Perdisci R, Corona I, Giacinto G. Early detection of malicious flux networks via large-scale passive DNS traffic analysis. IEEE Transactions on Dependable and Secure Computing, 2012, 9(5): 714–726</a:t>
            </a:r>
            <a:endParaRPr lang="zh-CN" altLang="zh-CN"/>
          </a:p>
          <a:p>
            <a:pPr>
              <a:buNone/>
            </a:pPr>
            <a:endParaRPr lang="en-US" altLang="zh-CN" sz="1000"/>
          </a:p>
          <a:p>
            <a:pPr>
              <a:buNone/>
            </a:pPr>
            <a:endParaRPr lang="zh-CN" altLang="zh-CN" sz="1000"/>
          </a:p>
          <a:p>
            <a:pPr lvl="0">
              <a:buNone/>
            </a:pPr>
            <a:endParaRPr lang="zh-CN" altLang="zh-CN" sz="1000"/>
          </a:p>
          <a:p>
            <a:pPr>
              <a:buNone/>
            </a:pPr>
            <a:endParaRPr lang="zh-CN" altLang="en-US" sz="1000">
              <a:latin typeface="微软雅黑" pitchFamily="34" charset="-122"/>
              <a:ea typeface="微软雅黑" pitchFamily="34" charset="-122"/>
            </a:endParaRPr>
          </a:p>
        </p:txBody>
      </p:sp>
    </p:spTree>
    <p:extLst>
      <p:ext uri="{BB962C8B-B14F-4D97-AF65-F5344CB8AC3E}">
        <p14:creationId xmlns:p14="http://schemas.microsoft.com/office/powerpoint/2010/main" val="2419722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a:latin typeface="微软雅黑" pitchFamily="34" charset="-122"/>
                <a:ea typeface="微软雅黑" pitchFamily="34" charset="-122"/>
              </a:rPr>
              <a:t>参考文献与资料</a:t>
            </a:r>
            <a:r>
              <a:rPr lang="en-US" altLang="zh-CN" sz="2400">
                <a:latin typeface="微软雅黑" pitchFamily="34" charset="-122"/>
                <a:ea typeface="微软雅黑" pitchFamily="34" charset="-122"/>
              </a:rPr>
              <a:t>(3)</a:t>
            </a:r>
            <a:endParaRPr lang="zh-CN" altLang="en-US" sz="2400">
              <a:latin typeface="微软雅黑" pitchFamily="34" charset="-122"/>
              <a:ea typeface="微软雅黑" pitchFamily="34" charset="-122"/>
            </a:endParaRPr>
          </a:p>
        </p:txBody>
      </p:sp>
      <p:sp>
        <p:nvSpPr>
          <p:cNvPr id="3" name="内容占位符 2"/>
          <p:cNvSpPr>
            <a:spLocks noGrp="1"/>
          </p:cNvSpPr>
          <p:nvPr>
            <p:ph idx="1"/>
          </p:nvPr>
        </p:nvSpPr>
        <p:spPr/>
        <p:txBody>
          <a:bodyPr/>
          <a:lstStyle/>
          <a:p>
            <a:pPr lvl="0"/>
            <a:r>
              <a:rPr lang="en-US" altLang="zh-CN"/>
              <a:t>Antonakakis, M., Perdisci, R., Dagon, D., Lee, W., &amp; Feamster, N. (2010). Building a Dynamic Reputation System for DNS. USENIX Security’10: Proceedings of the 19th USENIX Conference on Security, 1–17.</a:t>
            </a:r>
            <a:endParaRPr lang="zh-CN" altLang="zh-CN"/>
          </a:p>
          <a:p>
            <a:pPr lvl="0"/>
            <a:r>
              <a:rPr lang="en-US" altLang="zh-CN"/>
              <a:t>Antonakakis, M., &amp; Perdisci, R. (2012). From throw-away traffic to bots: detecting the rise of DGA-based malware. Proceedings of the 21st USENIX Security Symposium, 16.</a:t>
            </a:r>
            <a:endParaRPr lang="zh-CN" altLang="zh-CN"/>
          </a:p>
          <a:p>
            <a:pPr lvl="0"/>
            <a:r>
              <a:rPr lang="en-US" altLang="zh-CN"/>
              <a:t>Rahbarinia, B. (2016). Segugio:Efficient and Accurate Behavior-Based Tracking of Malware-Control Domains in Large ISP Networks, 19(2). </a:t>
            </a:r>
            <a:endParaRPr lang="zh-CN" altLang="zh-CN"/>
          </a:p>
          <a:p>
            <a:pPr lvl="0"/>
            <a:r>
              <a:rPr lang="en-US" altLang="zh-CN"/>
              <a:t>Antonakakis, M., Perdisci, R., Lee, W., Ii, N. V., &amp; Dagon, D. (2011). Kopis:Detecting Malware Domains at the Upper DNS Hierarchy. USENIX Security Symposium., 11, 1–16. </a:t>
            </a:r>
            <a:endParaRPr lang="zh-CN" altLang="zh-CN"/>
          </a:p>
          <a:p>
            <a:pPr lvl="0"/>
            <a:r>
              <a:rPr lang="en-US" altLang="zh-CN"/>
              <a:t>https://en.wikipedia.org/wiki/Alexa</a:t>
            </a:r>
            <a:endParaRPr lang="zh-CN" altLang="zh-CN"/>
          </a:p>
          <a:p>
            <a:pPr lvl="0"/>
            <a:r>
              <a:rPr lang="zh-CN" altLang="zh-CN"/>
              <a:t>中国互联网地下产业链分析白皮书</a:t>
            </a:r>
            <a:r>
              <a:rPr lang="en-US" altLang="zh-CN"/>
              <a:t>.2016.</a:t>
            </a:r>
            <a:endParaRPr lang="zh-CN" altLang="zh-CN"/>
          </a:p>
          <a:p>
            <a:pPr lvl="0"/>
            <a:r>
              <a:rPr lang="en-US" altLang="zh-CN"/>
              <a:t>What can you get from 100 billion DNS queries , each day , in real time ? (n.d.).2016.</a:t>
            </a:r>
            <a:endParaRPr lang="zh-CN" altLang="zh-CN"/>
          </a:p>
          <a:p>
            <a:pPr>
              <a:buNone/>
            </a:pPr>
            <a:endParaRPr lang="en-US" altLang="zh-CN" sz="1000"/>
          </a:p>
          <a:p>
            <a:pPr>
              <a:buNone/>
            </a:pPr>
            <a:endParaRPr lang="zh-CN" altLang="zh-CN" sz="1000"/>
          </a:p>
          <a:p>
            <a:pPr lvl="0">
              <a:buNone/>
            </a:pPr>
            <a:endParaRPr lang="zh-CN" altLang="zh-CN" sz="1000"/>
          </a:p>
          <a:p>
            <a:pPr>
              <a:buNone/>
            </a:pPr>
            <a:endParaRPr lang="zh-CN" altLang="en-US" sz="1000">
              <a:latin typeface="微软雅黑" pitchFamily="34" charset="-122"/>
              <a:ea typeface="微软雅黑" pitchFamily="34" charset="-122"/>
            </a:endParaRPr>
          </a:p>
        </p:txBody>
      </p:sp>
    </p:spTree>
    <p:extLst>
      <p:ext uri="{BB962C8B-B14F-4D97-AF65-F5344CB8AC3E}">
        <p14:creationId xmlns:p14="http://schemas.microsoft.com/office/powerpoint/2010/main" val="52175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5335" y="3082810"/>
            <a:ext cx="8229600" cy="725488"/>
          </a:xfrm>
        </p:spPr>
        <p:txBody>
          <a:bodyPr/>
          <a:lstStyle/>
          <a:p>
            <a:r>
              <a:rPr lang="zh-CN" altLang="en-US" sz="3200">
                <a:latin typeface="微软雅黑" pitchFamily="34" charset="-122"/>
                <a:ea typeface="微软雅黑" pitchFamily="34" charset="-122"/>
              </a:rPr>
              <a:t>谢谢各位老师的建议</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研究背景</a:t>
            </a:r>
          </a:p>
        </p:txBody>
      </p:sp>
      <p:sp>
        <p:nvSpPr>
          <p:cNvPr id="3" name="内容占位符 2"/>
          <p:cNvSpPr>
            <a:spLocks noGrp="1"/>
          </p:cNvSpPr>
          <p:nvPr>
            <p:ph idx="1"/>
          </p:nvPr>
        </p:nvSpPr>
        <p:spPr>
          <a:xfrm>
            <a:off x="696951" y="1583804"/>
            <a:ext cx="7750098" cy="4852988"/>
          </a:xfrm>
        </p:spPr>
        <p:txBody>
          <a:bodyPr/>
          <a:lstStyle/>
          <a:p>
            <a:r>
              <a:rPr lang="zh-CN" altLang="en-US" sz="2800"/>
              <a:t>什么是恶意域名</a:t>
            </a:r>
            <a:endParaRPr lang="en-US" altLang="zh-CN" sz="2800"/>
          </a:p>
          <a:p>
            <a:pPr lvl="1"/>
            <a:r>
              <a:rPr lang="zh-CN" altLang="en-US" sz="2000"/>
              <a:t>故意在计算机系统上执行恶意任务的病毒、蠕虫和特洛伊木马的非法网站的域名（百度百科）</a:t>
            </a:r>
            <a:endParaRPr lang="en-US" altLang="zh-CN" sz="2000"/>
          </a:p>
          <a:p>
            <a:pPr lvl="1"/>
            <a:r>
              <a:rPr lang="zh-CN" altLang="en-US" sz="2000"/>
              <a:t>涉及恶意活动的域名（</a:t>
            </a:r>
            <a:r>
              <a:rPr lang="en-US" altLang="zh-CN" sz="2000"/>
              <a:t>Bilge</a:t>
            </a:r>
            <a:r>
              <a:rPr lang="zh-CN" altLang="en-US" sz="2000"/>
              <a:t>，</a:t>
            </a:r>
            <a:r>
              <a:rPr lang="en-US" altLang="zh-CN" sz="2000"/>
              <a:t>UCSB</a:t>
            </a:r>
            <a:r>
              <a:rPr lang="zh-CN" altLang="en-US" sz="2000"/>
              <a:t>）</a:t>
            </a:r>
            <a:endParaRPr lang="en-US" altLang="zh-CN" sz="2000"/>
          </a:p>
          <a:p>
            <a:pPr lvl="1"/>
            <a:r>
              <a:rPr lang="zh-CN" altLang="en-US" sz="2000"/>
              <a:t>当前存在恶意行为或者被恶意使用的域名</a:t>
            </a:r>
            <a:endParaRPr lang="en-US" altLang="zh-CN" sz="2000"/>
          </a:p>
          <a:p>
            <a:pPr marL="342900" lvl="1" indent="0">
              <a:buNone/>
            </a:pPr>
            <a:endParaRPr lang="en-US" altLang="zh-CN" sz="2000"/>
          </a:p>
        </p:txBody>
      </p:sp>
    </p:spTree>
    <p:extLst>
      <p:ext uri="{BB962C8B-B14F-4D97-AF65-F5344CB8AC3E}">
        <p14:creationId xmlns:p14="http://schemas.microsoft.com/office/powerpoint/2010/main" val="309673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研究背景</a:t>
            </a:r>
          </a:p>
        </p:txBody>
      </p:sp>
      <p:sp>
        <p:nvSpPr>
          <p:cNvPr id="3" name="内容占位符 2"/>
          <p:cNvSpPr>
            <a:spLocks noGrp="1"/>
          </p:cNvSpPr>
          <p:nvPr>
            <p:ph idx="1"/>
          </p:nvPr>
        </p:nvSpPr>
        <p:spPr>
          <a:xfrm>
            <a:off x="1103971" y="1600200"/>
            <a:ext cx="3468029" cy="4852988"/>
          </a:xfrm>
        </p:spPr>
        <p:txBody>
          <a:bodyPr/>
          <a:lstStyle/>
          <a:p>
            <a:r>
              <a:rPr lang="zh-CN" altLang="en-US" sz="2800"/>
              <a:t>相关攻击手段</a:t>
            </a:r>
            <a:endParaRPr lang="en-US" altLang="zh-CN" sz="2800"/>
          </a:p>
          <a:p>
            <a:pPr lvl="1"/>
            <a:r>
              <a:rPr lang="zh-CN" altLang="en-US" sz="2000"/>
              <a:t>域名阴影</a:t>
            </a:r>
            <a:endParaRPr lang="en-US" altLang="zh-CN" sz="2000"/>
          </a:p>
          <a:p>
            <a:pPr lvl="1"/>
            <a:r>
              <a:rPr lang="zh-CN" altLang="en-US" sz="2000"/>
              <a:t>僵尸网络</a:t>
            </a:r>
            <a:endParaRPr lang="en-US" altLang="zh-CN" sz="2000"/>
          </a:p>
          <a:p>
            <a:pPr lvl="1"/>
            <a:r>
              <a:rPr lang="zh-CN" altLang="en-US" sz="2000"/>
              <a:t>钓鱼网站</a:t>
            </a:r>
            <a:endParaRPr lang="en-US" altLang="zh-CN" sz="2000"/>
          </a:p>
          <a:p>
            <a:pPr lvl="1"/>
            <a:r>
              <a:rPr lang="en-US" altLang="zh-CN" sz="2000"/>
              <a:t>DNS</a:t>
            </a:r>
            <a:r>
              <a:rPr lang="zh-CN" altLang="en-US" sz="2000"/>
              <a:t>放大</a:t>
            </a:r>
            <a:r>
              <a:rPr lang="en-US" altLang="zh-CN" sz="2000" err="1"/>
              <a:t>DDoS</a:t>
            </a:r>
            <a:r>
              <a:rPr lang="zh-CN" altLang="en-US" sz="2000"/>
              <a:t>攻击</a:t>
            </a:r>
            <a:endParaRPr lang="en-US" altLang="zh-CN" sz="2000"/>
          </a:p>
          <a:p>
            <a:pPr lvl="1"/>
            <a:r>
              <a:rPr lang="zh-CN" altLang="en-US" sz="2000"/>
              <a:t>域名停放</a:t>
            </a:r>
            <a:endParaRPr lang="en-US" altLang="zh-CN" sz="2000"/>
          </a:p>
        </p:txBody>
      </p:sp>
      <p:sp>
        <p:nvSpPr>
          <p:cNvPr id="4" name="内容占位符 2"/>
          <p:cNvSpPr txBox="1">
            <a:spLocks/>
          </p:cNvSpPr>
          <p:nvPr/>
        </p:nvSpPr>
        <p:spPr bwMode="auto">
          <a:xfrm>
            <a:off x="5047785" y="1600200"/>
            <a:ext cx="3468029"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Font typeface="Wingdings" pitchFamily="2" charset="2"/>
              <a:buBlip>
                <a:blip r:embed="rId3"/>
              </a:buBlip>
              <a:defRPr sz="1800">
                <a:solidFill>
                  <a:schemeClr val="tx1"/>
                </a:solidFill>
                <a:latin typeface="Calibri" pitchFamily="34" charset="0"/>
                <a:ea typeface="+mn-ea"/>
                <a:cs typeface="Calibri" pitchFamily="34" charset="0"/>
              </a:defRPr>
            </a:lvl1pPr>
            <a:lvl2pPr marL="557213" indent="-214313" algn="l" rtl="0" eaLnBrk="1" fontAlgn="base" hangingPunct="1">
              <a:spcBef>
                <a:spcPct val="20000"/>
              </a:spcBef>
              <a:spcAft>
                <a:spcPct val="0"/>
              </a:spcAft>
              <a:buBlip>
                <a:blip r:embed="rId4"/>
              </a:buBlip>
              <a:defRPr sz="1500">
                <a:solidFill>
                  <a:srgbClr val="0000CC"/>
                </a:solidFill>
                <a:latin typeface="Calibri" pitchFamily="34" charset="0"/>
                <a:ea typeface="楷体" pitchFamily="49" charset="-122"/>
                <a:cs typeface="Calibri" pitchFamily="34" charset="0"/>
              </a:defRPr>
            </a:lvl2pPr>
            <a:lvl3pPr marL="857250" indent="-171450" algn="l" rtl="0" eaLnBrk="1" fontAlgn="base" hangingPunct="1">
              <a:spcBef>
                <a:spcPct val="20000"/>
              </a:spcBef>
              <a:spcAft>
                <a:spcPct val="0"/>
              </a:spcAft>
              <a:buBlip>
                <a:blip r:embed="rId5"/>
              </a:buBlip>
              <a:defRPr sz="1200" b="1">
                <a:solidFill>
                  <a:schemeClr val="tx1"/>
                </a:solidFill>
                <a:latin typeface="Calibri" pitchFamily="34" charset="0"/>
                <a:ea typeface="楷体_GB2312" pitchFamily="49" charset="-122"/>
                <a:cs typeface="Calibri" pitchFamily="34" charset="0"/>
              </a:defRPr>
            </a:lvl3pPr>
            <a:lvl4pPr marL="1200150" indent="-171450" algn="l" rtl="0" eaLnBrk="1" fontAlgn="base" hangingPunct="1">
              <a:spcBef>
                <a:spcPct val="20000"/>
              </a:spcBef>
              <a:spcAft>
                <a:spcPct val="0"/>
              </a:spcAft>
              <a:buBlip>
                <a:blip r:embed="rId6"/>
              </a:buBlip>
              <a:defRPr sz="900" b="1">
                <a:solidFill>
                  <a:schemeClr val="tx1"/>
                </a:solidFill>
                <a:latin typeface="Calibri" pitchFamily="34" charset="0"/>
                <a:ea typeface="楷体_GB2312" pitchFamily="49" charset="-122"/>
                <a:cs typeface="Calibri" pitchFamily="34" charset="0"/>
              </a:defRPr>
            </a:lvl4pPr>
            <a:lvl5pPr marL="1543050" indent="-171450" algn="l" rtl="0" eaLnBrk="1" fontAlgn="base" hangingPunct="1">
              <a:spcBef>
                <a:spcPct val="20000"/>
              </a:spcBef>
              <a:spcAft>
                <a:spcPct val="0"/>
              </a:spcAft>
              <a:buBlip>
                <a:blip r:embed="rId7"/>
              </a:buBlip>
              <a:defRPr sz="600">
                <a:solidFill>
                  <a:schemeClr val="tx1"/>
                </a:solidFill>
                <a:latin typeface="Calibri" pitchFamily="34" charset="0"/>
                <a:ea typeface="楷体_GB2312" pitchFamily="49" charset="-122"/>
                <a:cs typeface="Calibri" pitchFamily="34" charset="0"/>
              </a:defRPr>
            </a:lvl5pPr>
            <a:lvl6pPr marL="18859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6pPr>
            <a:lvl7pPr marL="22288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7pPr>
            <a:lvl8pPr marL="25717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8pPr>
            <a:lvl9pPr marL="29146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9pPr>
          </a:lstStyle>
          <a:p>
            <a:r>
              <a:rPr lang="zh-CN" altLang="en-US" sz="2800" kern="0"/>
              <a:t>相关对抗手段</a:t>
            </a:r>
            <a:endParaRPr lang="en-US" altLang="zh-CN" sz="2800" kern="0"/>
          </a:p>
          <a:p>
            <a:pPr lvl="1"/>
            <a:r>
              <a:rPr lang="zh-CN" altLang="en-US" sz="2000" kern="0"/>
              <a:t>信誉系统</a:t>
            </a:r>
            <a:endParaRPr lang="en-US" altLang="zh-CN" sz="2000" kern="0"/>
          </a:p>
          <a:p>
            <a:pPr lvl="1"/>
            <a:r>
              <a:rPr lang="zh-CN" altLang="en-US" sz="2000" kern="0"/>
              <a:t>逆向工程</a:t>
            </a:r>
            <a:endParaRPr lang="en-US" altLang="zh-CN" sz="2000" kern="0"/>
          </a:p>
          <a:p>
            <a:pPr lvl="1"/>
            <a:r>
              <a:rPr lang="zh-CN" altLang="en-US" sz="2000" kern="0"/>
              <a:t>机器学习</a:t>
            </a:r>
            <a:endParaRPr lang="en-US" altLang="zh-CN" sz="2000" kern="0"/>
          </a:p>
          <a:p>
            <a:pPr marL="342900" lvl="1" indent="0">
              <a:buFontTx/>
              <a:buNone/>
            </a:pPr>
            <a:endParaRPr lang="en-US" altLang="zh-CN" sz="2000" kern="0"/>
          </a:p>
        </p:txBody>
      </p:sp>
    </p:spTree>
    <p:extLst>
      <p:ext uri="{BB962C8B-B14F-4D97-AF65-F5344CB8AC3E}">
        <p14:creationId xmlns:p14="http://schemas.microsoft.com/office/powerpoint/2010/main" val="3899651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研究背景</a:t>
            </a:r>
          </a:p>
        </p:txBody>
      </p:sp>
      <p:sp>
        <p:nvSpPr>
          <p:cNvPr id="5" name="内容占位符 2"/>
          <p:cNvSpPr txBox="1">
            <a:spLocks/>
          </p:cNvSpPr>
          <p:nvPr/>
        </p:nvSpPr>
        <p:spPr bwMode="auto">
          <a:xfrm>
            <a:off x="696951" y="1583805"/>
            <a:ext cx="7750098"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Font typeface="Wingdings" pitchFamily="2" charset="2"/>
              <a:buBlip>
                <a:blip r:embed="rId3"/>
              </a:buBlip>
              <a:defRPr sz="1800">
                <a:solidFill>
                  <a:schemeClr val="tx1"/>
                </a:solidFill>
                <a:latin typeface="Calibri" pitchFamily="34" charset="0"/>
                <a:ea typeface="+mn-ea"/>
                <a:cs typeface="Calibri" pitchFamily="34" charset="0"/>
              </a:defRPr>
            </a:lvl1pPr>
            <a:lvl2pPr marL="557213" indent="-214313" algn="l" rtl="0" eaLnBrk="1" fontAlgn="base" hangingPunct="1">
              <a:spcBef>
                <a:spcPct val="20000"/>
              </a:spcBef>
              <a:spcAft>
                <a:spcPct val="0"/>
              </a:spcAft>
              <a:buBlip>
                <a:blip r:embed="rId4"/>
              </a:buBlip>
              <a:defRPr sz="1500">
                <a:solidFill>
                  <a:srgbClr val="0000CC"/>
                </a:solidFill>
                <a:latin typeface="Calibri" pitchFamily="34" charset="0"/>
                <a:ea typeface="楷体" pitchFamily="49" charset="-122"/>
                <a:cs typeface="Calibri" pitchFamily="34" charset="0"/>
              </a:defRPr>
            </a:lvl2pPr>
            <a:lvl3pPr marL="857250" indent="-171450" algn="l" rtl="0" eaLnBrk="1" fontAlgn="base" hangingPunct="1">
              <a:spcBef>
                <a:spcPct val="20000"/>
              </a:spcBef>
              <a:spcAft>
                <a:spcPct val="0"/>
              </a:spcAft>
              <a:buBlip>
                <a:blip r:embed="rId5"/>
              </a:buBlip>
              <a:defRPr sz="1200" b="1">
                <a:solidFill>
                  <a:schemeClr val="tx1"/>
                </a:solidFill>
                <a:latin typeface="Calibri" pitchFamily="34" charset="0"/>
                <a:ea typeface="楷体_GB2312" pitchFamily="49" charset="-122"/>
                <a:cs typeface="Calibri" pitchFamily="34" charset="0"/>
              </a:defRPr>
            </a:lvl3pPr>
            <a:lvl4pPr marL="1200150" indent="-171450" algn="l" rtl="0" eaLnBrk="1" fontAlgn="base" hangingPunct="1">
              <a:spcBef>
                <a:spcPct val="20000"/>
              </a:spcBef>
              <a:spcAft>
                <a:spcPct val="0"/>
              </a:spcAft>
              <a:buBlip>
                <a:blip r:embed="rId6"/>
              </a:buBlip>
              <a:defRPr sz="900" b="1">
                <a:solidFill>
                  <a:schemeClr val="tx1"/>
                </a:solidFill>
                <a:latin typeface="Calibri" pitchFamily="34" charset="0"/>
                <a:ea typeface="楷体_GB2312" pitchFamily="49" charset="-122"/>
                <a:cs typeface="Calibri" pitchFamily="34" charset="0"/>
              </a:defRPr>
            </a:lvl4pPr>
            <a:lvl5pPr marL="1543050" indent="-171450" algn="l" rtl="0" eaLnBrk="1" fontAlgn="base" hangingPunct="1">
              <a:spcBef>
                <a:spcPct val="20000"/>
              </a:spcBef>
              <a:spcAft>
                <a:spcPct val="0"/>
              </a:spcAft>
              <a:buBlip>
                <a:blip r:embed="rId7"/>
              </a:buBlip>
              <a:defRPr sz="600">
                <a:solidFill>
                  <a:schemeClr val="tx1"/>
                </a:solidFill>
                <a:latin typeface="Calibri" pitchFamily="34" charset="0"/>
                <a:ea typeface="楷体_GB2312" pitchFamily="49" charset="-122"/>
                <a:cs typeface="Calibri" pitchFamily="34" charset="0"/>
              </a:defRPr>
            </a:lvl5pPr>
            <a:lvl6pPr marL="18859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6pPr>
            <a:lvl7pPr marL="22288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7pPr>
            <a:lvl8pPr marL="25717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8pPr>
            <a:lvl9pPr marL="29146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9pPr>
          </a:lstStyle>
          <a:p>
            <a:r>
              <a:rPr lang="zh-CN" altLang="en-US" sz="2800" kern="0"/>
              <a:t>恶意域名应用事例</a:t>
            </a:r>
            <a:endParaRPr lang="en-US" altLang="zh-CN" sz="2800" kern="0"/>
          </a:p>
          <a:p>
            <a:pPr lvl="1"/>
            <a:r>
              <a:rPr lang="en-US" altLang="zh-CN" sz="2000" kern="0"/>
              <a:t>Locky</a:t>
            </a:r>
            <a:r>
              <a:rPr lang="zh-CN" altLang="en-US" sz="2000" kern="0"/>
              <a:t>：席卷整个世界的加密勒索木马</a:t>
            </a:r>
            <a:endParaRPr lang="en-US" altLang="zh-CN" sz="2000" kern="0"/>
          </a:p>
          <a:p>
            <a:pPr marL="342900" lvl="1" indent="0" algn="just">
              <a:buNone/>
            </a:pPr>
            <a:r>
              <a:rPr lang="en-US" altLang="zh-CN" sz="2000" kern="0"/>
              <a:t>          2016</a:t>
            </a:r>
            <a:r>
              <a:rPr lang="zh-CN" altLang="en-US" sz="2000" kern="0"/>
              <a:t>年</a:t>
            </a:r>
            <a:r>
              <a:rPr lang="en-US" altLang="zh-CN" sz="2000" kern="0"/>
              <a:t>2</a:t>
            </a:r>
            <a:r>
              <a:rPr lang="zh-CN" altLang="en-US" sz="2000" kern="0"/>
              <a:t>月，互联网遭到一种最新的被称为</a:t>
            </a:r>
            <a:r>
              <a:rPr lang="en-US" altLang="zh-CN" sz="2000" kern="0"/>
              <a:t>Locky</a:t>
            </a:r>
            <a:r>
              <a:rPr lang="zh-CN" altLang="en-US" sz="2000" kern="0"/>
              <a:t>木马</a:t>
            </a:r>
            <a:r>
              <a:rPr lang="en-US" altLang="zh-CN" sz="2000" kern="0"/>
              <a:t>(</a:t>
            </a:r>
            <a:r>
              <a:rPr lang="zh-CN" altLang="en-US" sz="2000" kern="0"/>
              <a:t>卡巴斯基实验室产品将其检测为</a:t>
            </a:r>
            <a:r>
              <a:rPr lang="en-US" altLang="zh-CN" sz="2000" kern="0"/>
              <a:t>Trojan-Ransom.Win32.Locky)</a:t>
            </a:r>
            <a:r>
              <a:rPr lang="zh-CN" altLang="en-US" sz="2000" kern="0"/>
              <a:t>的勒索软件攻击。卡巴斯基实验室产品在全球</a:t>
            </a:r>
            <a:r>
              <a:rPr lang="en-US" altLang="zh-CN" sz="2000" kern="0"/>
              <a:t>114</a:t>
            </a:r>
            <a:r>
              <a:rPr lang="zh-CN" altLang="en-US" sz="2000" kern="0"/>
              <a:t>个国家都发现了这种木马试图感染用户的行为。</a:t>
            </a:r>
            <a:endParaRPr lang="en-US" altLang="zh-CN" sz="2000" kern="0"/>
          </a:p>
          <a:p>
            <a:pPr marL="342900" lvl="1" indent="0" algn="just">
              <a:buNone/>
            </a:pPr>
            <a:endParaRPr lang="en-US" altLang="zh-CN" sz="2000" kern="0"/>
          </a:p>
          <a:p>
            <a:pPr lvl="1"/>
            <a:r>
              <a:rPr lang="en-US" altLang="zh-CN" sz="2000" kern="0"/>
              <a:t>DNS</a:t>
            </a:r>
            <a:r>
              <a:rPr lang="zh-CN" altLang="en-US" sz="2000" kern="0"/>
              <a:t>放大</a:t>
            </a:r>
            <a:r>
              <a:rPr lang="en-US" altLang="zh-CN" sz="2000" kern="0"/>
              <a:t>DDoS</a:t>
            </a:r>
            <a:r>
              <a:rPr lang="zh-CN" altLang="en-US" sz="2000" kern="0"/>
              <a:t>攻击</a:t>
            </a:r>
            <a:endParaRPr lang="en-US" altLang="zh-CN" sz="2000" kern="0"/>
          </a:p>
          <a:p>
            <a:pPr marL="342900" lvl="1" indent="0">
              <a:buNone/>
            </a:pPr>
            <a:r>
              <a:rPr lang="en-US" altLang="zh-CN" sz="2000" kern="0"/>
              <a:t>          2013</a:t>
            </a:r>
            <a:r>
              <a:rPr lang="zh-CN" altLang="en-US" sz="2000" kern="0"/>
              <a:t>年</a:t>
            </a:r>
            <a:r>
              <a:rPr lang="en-US" altLang="zh-CN" sz="2000" kern="0"/>
              <a:t>3</a:t>
            </a:r>
            <a:r>
              <a:rPr lang="zh-CN" altLang="en-US" sz="2000" kern="0"/>
              <a:t>月</a:t>
            </a:r>
            <a:r>
              <a:rPr lang="en-US" altLang="zh-CN" sz="2000" kern="0"/>
              <a:t>26</a:t>
            </a:r>
            <a:r>
              <a:rPr lang="zh-CN" altLang="en-US" sz="2000" kern="0"/>
              <a:t>日，欧洲反垃圾邮件组织</a:t>
            </a:r>
            <a:r>
              <a:rPr lang="en-US" altLang="zh-CN" sz="2000" kern="0"/>
              <a:t>Spamhaus</a:t>
            </a:r>
            <a:r>
              <a:rPr lang="zh-CN" altLang="en-US" sz="2000" kern="0"/>
              <a:t>对外宣称遭受</a:t>
            </a:r>
            <a:r>
              <a:rPr lang="en-US" altLang="zh-CN" sz="2000" kern="0"/>
              <a:t>300G</a:t>
            </a:r>
            <a:r>
              <a:rPr lang="zh-CN" altLang="en-US" sz="2000" kern="0"/>
              <a:t>流量的</a:t>
            </a:r>
            <a:r>
              <a:rPr lang="en-US" altLang="zh-CN" sz="2000" kern="0"/>
              <a:t>DDoS</a:t>
            </a:r>
            <a:r>
              <a:rPr lang="zh-CN" altLang="en-US" sz="2000" kern="0"/>
              <a:t>攻击，攻击者使用了一种</a:t>
            </a:r>
            <a:r>
              <a:rPr lang="en-US" altLang="zh-CN" sz="2000" kern="0"/>
              <a:t>DNS</a:t>
            </a:r>
            <a:r>
              <a:rPr lang="zh-CN" altLang="en-US" sz="2000" kern="0"/>
              <a:t>反射放大攻击，攻击者伪装</a:t>
            </a:r>
            <a:r>
              <a:rPr lang="en-US" altLang="zh-CN" sz="2000" kern="0"/>
              <a:t>Spamhaus</a:t>
            </a:r>
            <a:r>
              <a:rPr lang="zh-CN" altLang="en-US" sz="2000" kern="0"/>
              <a:t>的地址向</a:t>
            </a:r>
            <a:r>
              <a:rPr lang="en-US" altLang="zh-CN" sz="2000" kern="0"/>
              <a:t>DNS</a:t>
            </a:r>
            <a:r>
              <a:rPr lang="zh-CN" altLang="en-US" sz="2000" kern="0"/>
              <a:t>系统发出的</a:t>
            </a:r>
            <a:r>
              <a:rPr lang="en-US" altLang="zh-CN" sz="2000" kern="0"/>
              <a:t>DNS</a:t>
            </a:r>
            <a:r>
              <a:rPr lang="zh-CN" altLang="en-US" sz="2000" kern="0"/>
              <a:t>请求数据包为</a:t>
            </a:r>
            <a:r>
              <a:rPr lang="en-US" altLang="zh-CN" sz="2000" kern="0"/>
              <a:t>36</a:t>
            </a:r>
            <a:r>
              <a:rPr lang="zh-CN" altLang="en-US" sz="2000" kern="0"/>
              <a:t>字节，而</a:t>
            </a:r>
            <a:r>
              <a:rPr lang="en-US" altLang="zh-CN" sz="2000" kern="0"/>
              <a:t>DNS</a:t>
            </a:r>
            <a:r>
              <a:rPr lang="zh-CN" altLang="en-US" sz="2000" kern="0"/>
              <a:t>服务器向的</a:t>
            </a:r>
            <a:r>
              <a:rPr lang="en-US" altLang="zh-CN" sz="2000" kern="0"/>
              <a:t>Spamhaus</a:t>
            </a:r>
            <a:r>
              <a:rPr lang="zh-CN" altLang="en-US" sz="2000" kern="0"/>
              <a:t>的地址响应数据包长为</a:t>
            </a:r>
            <a:r>
              <a:rPr lang="en-US" altLang="zh-CN" sz="2000" kern="0"/>
              <a:t>3000</a:t>
            </a:r>
            <a:r>
              <a:rPr lang="zh-CN" altLang="en-US" sz="2000" kern="0"/>
              <a:t>字节，将攻击流量放大了近</a:t>
            </a:r>
            <a:r>
              <a:rPr lang="en-US" altLang="zh-CN" sz="2000" kern="0"/>
              <a:t>100</a:t>
            </a:r>
            <a:r>
              <a:rPr lang="zh-CN" altLang="en-US" sz="2000" kern="0"/>
              <a:t>倍。</a:t>
            </a:r>
            <a:endParaRPr lang="en-US" altLang="zh-CN" sz="2000" kern="0"/>
          </a:p>
          <a:p>
            <a:pPr marL="342900" lvl="1" indent="0">
              <a:buFontTx/>
              <a:buNone/>
            </a:pPr>
            <a:endParaRPr lang="en-US" altLang="zh-CN" sz="2000" kern="0"/>
          </a:p>
        </p:txBody>
      </p:sp>
    </p:spTree>
    <p:extLst>
      <p:ext uri="{BB962C8B-B14F-4D97-AF65-F5344CB8AC3E}">
        <p14:creationId xmlns:p14="http://schemas.microsoft.com/office/powerpoint/2010/main" val="1407565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研究背景</a:t>
            </a:r>
          </a:p>
        </p:txBody>
      </p:sp>
      <p:sp>
        <p:nvSpPr>
          <p:cNvPr id="5" name="内容占位符 2"/>
          <p:cNvSpPr txBox="1">
            <a:spLocks/>
          </p:cNvSpPr>
          <p:nvPr/>
        </p:nvSpPr>
        <p:spPr bwMode="auto">
          <a:xfrm>
            <a:off x="621680" y="1550351"/>
            <a:ext cx="7900639"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Font typeface="Wingdings" pitchFamily="2" charset="2"/>
              <a:buBlip>
                <a:blip r:embed="rId3"/>
              </a:buBlip>
              <a:defRPr sz="1800">
                <a:solidFill>
                  <a:schemeClr val="tx1"/>
                </a:solidFill>
                <a:latin typeface="Calibri" pitchFamily="34" charset="0"/>
                <a:ea typeface="+mn-ea"/>
                <a:cs typeface="Calibri" pitchFamily="34" charset="0"/>
              </a:defRPr>
            </a:lvl1pPr>
            <a:lvl2pPr marL="557213" indent="-214313" algn="l" rtl="0" eaLnBrk="1" fontAlgn="base" hangingPunct="1">
              <a:spcBef>
                <a:spcPct val="20000"/>
              </a:spcBef>
              <a:spcAft>
                <a:spcPct val="0"/>
              </a:spcAft>
              <a:buBlip>
                <a:blip r:embed="rId4"/>
              </a:buBlip>
              <a:defRPr sz="1500">
                <a:solidFill>
                  <a:srgbClr val="0000CC"/>
                </a:solidFill>
                <a:latin typeface="Calibri" pitchFamily="34" charset="0"/>
                <a:ea typeface="楷体" pitchFamily="49" charset="-122"/>
                <a:cs typeface="Calibri" pitchFamily="34" charset="0"/>
              </a:defRPr>
            </a:lvl2pPr>
            <a:lvl3pPr marL="857250" indent="-171450" algn="l" rtl="0" eaLnBrk="1" fontAlgn="base" hangingPunct="1">
              <a:spcBef>
                <a:spcPct val="20000"/>
              </a:spcBef>
              <a:spcAft>
                <a:spcPct val="0"/>
              </a:spcAft>
              <a:buBlip>
                <a:blip r:embed="rId5"/>
              </a:buBlip>
              <a:defRPr sz="1200" b="1">
                <a:solidFill>
                  <a:schemeClr val="tx1"/>
                </a:solidFill>
                <a:latin typeface="Calibri" pitchFamily="34" charset="0"/>
                <a:ea typeface="楷体_GB2312" pitchFamily="49" charset="-122"/>
                <a:cs typeface="Calibri" pitchFamily="34" charset="0"/>
              </a:defRPr>
            </a:lvl3pPr>
            <a:lvl4pPr marL="1200150" indent="-171450" algn="l" rtl="0" eaLnBrk="1" fontAlgn="base" hangingPunct="1">
              <a:spcBef>
                <a:spcPct val="20000"/>
              </a:spcBef>
              <a:spcAft>
                <a:spcPct val="0"/>
              </a:spcAft>
              <a:buBlip>
                <a:blip r:embed="rId6"/>
              </a:buBlip>
              <a:defRPr sz="900" b="1">
                <a:solidFill>
                  <a:schemeClr val="tx1"/>
                </a:solidFill>
                <a:latin typeface="Calibri" pitchFamily="34" charset="0"/>
                <a:ea typeface="楷体_GB2312" pitchFamily="49" charset="-122"/>
                <a:cs typeface="Calibri" pitchFamily="34" charset="0"/>
              </a:defRPr>
            </a:lvl4pPr>
            <a:lvl5pPr marL="1543050" indent="-171450" algn="l" rtl="0" eaLnBrk="1" fontAlgn="base" hangingPunct="1">
              <a:spcBef>
                <a:spcPct val="20000"/>
              </a:spcBef>
              <a:spcAft>
                <a:spcPct val="0"/>
              </a:spcAft>
              <a:buBlip>
                <a:blip r:embed="rId7"/>
              </a:buBlip>
              <a:defRPr sz="600">
                <a:solidFill>
                  <a:schemeClr val="tx1"/>
                </a:solidFill>
                <a:latin typeface="Calibri" pitchFamily="34" charset="0"/>
                <a:ea typeface="楷体_GB2312" pitchFamily="49" charset="-122"/>
                <a:cs typeface="Calibri" pitchFamily="34" charset="0"/>
              </a:defRPr>
            </a:lvl5pPr>
            <a:lvl6pPr marL="18859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6pPr>
            <a:lvl7pPr marL="22288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7pPr>
            <a:lvl8pPr marL="25717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8pPr>
            <a:lvl9pPr marL="29146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9pPr>
          </a:lstStyle>
          <a:p>
            <a:r>
              <a:rPr lang="zh-CN" altLang="en-US" sz="2800" kern="0"/>
              <a:t>对抗系统建设</a:t>
            </a:r>
            <a:endParaRPr lang="en-US" altLang="zh-CN" sz="2800" kern="0"/>
          </a:p>
          <a:p>
            <a:pPr lvl="1"/>
            <a:r>
              <a:rPr lang="en-US" altLang="zh-CN" sz="2000"/>
              <a:t>Notos</a:t>
            </a:r>
            <a:r>
              <a:rPr lang="zh-CN" altLang="en-US" sz="2000"/>
              <a:t>：依据域名的历史行为构建的信誉系统</a:t>
            </a:r>
            <a:endParaRPr lang="en-US" altLang="zh-CN" sz="2000"/>
          </a:p>
          <a:p>
            <a:pPr lvl="1"/>
            <a:r>
              <a:rPr lang="en-US" altLang="zh-CN" sz="2000"/>
              <a:t>Kopis</a:t>
            </a:r>
            <a:r>
              <a:rPr lang="zh-CN" altLang="en-US" sz="2000"/>
              <a:t>：使用权威或者顶级域名服务器数据提取特征</a:t>
            </a:r>
            <a:endParaRPr lang="en-US" altLang="zh-CN" sz="2000"/>
          </a:p>
          <a:p>
            <a:pPr lvl="1"/>
            <a:r>
              <a:rPr lang="en-US" altLang="zh-CN" sz="2000"/>
              <a:t>Pleiades</a:t>
            </a:r>
            <a:r>
              <a:rPr lang="zh-CN" altLang="en-US" sz="2000"/>
              <a:t>：利用</a:t>
            </a:r>
            <a:r>
              <a:rPr lang="en-US" altLang="zh-CN" sz="2000"/>
              <a:t>Nxdomain</a:t>
            </a:r>
            <a:r>
              <a:rPr lang="zh-CN" altLang="en-US" sz="2000"/>
              <a:t>字符特征和访问关系综合考量</a:t>
            </a:r>
            <a:endParaRPr lang="en-US" altLang="zh-CN" sz="2000"/>
          </a:p>
          <a:p>
            <a:pPr lvl="1"/>
            <a:r>
              <a:rPr lang="en-US" altLang="zh-CN" sz="2000"/>
              <a:t>EXPOURE</a:t>
            </a:r>
            <a:r>
              <a:rPr lang="zh-CN" altLang="en-US" sz="2000"/>
              <a:t>：广泛检测各类恶意域名</a:t>
            </a:r>
            <a:endParaRPr lang="en-US" altLang="zh-CN" sz="2000"/>
          </a:p>
          <a:p>
            <a:pPr lvl="1"/>
            <a:r>
              <a:rPr lang="en-US" altLang="zh-CN" sz="2000"/>
              <a:t>ExecScent</a:t>
            </a:r>
            <a:r>
              <a:rPr lang="zh-CN" altLang="en-US" sz="2000"/>
              <a:t>：</a:t>
            </a:r>
            <a:r>
              <a:rPr lang="zh-CN" altLang="zh-CN" sz="2000"/>
              <a:t>自适应</a:t>
            </a:r>
            <a:r>
              <a:rPr lang="en-US" altLang="zh-CN" sz="2000"/>
              <a:t>C&amp;C</a:t>
            </a:r>
            <a:r>
              <a:rPr lang="zh-CN" altLang="zh-CN" sz="2000"/>
              <a:t>流量模型的系统</a:t>
            </a:r>
            <a:endParaRPr lang="en-US" altLang="zh-CN" sz="2000"/>
          </a:p>
          <a:p>
            <a:pPr lvl="1"/>
            <a:r>
              <a:rPr lang="en-US" altLang="zh-CN" sz="2000"/>
              <a:t>Segugio</a:t>
            </a:r>
            <a:r>
              <a:rPr lang="zh-CN" altLang="en-US" sz="2000"/>
              <a:t>：</a:t>
            </a:r>
            <a:r>
              <a:rPr lang="zh-CN" altLang="zh-CN" sz="2000"/>
              <a:t>利用本地</a:t>
            </a:r>
            <a:r>
              <a:rPr lang="en-US" altLang="zh-CN" sz="2000"/>
              <a:t>DNS</a:t>
            </a:r>
            <a:r>
              <a:rPr lang="zh-CN" altLang="zh-CN" sz="2000"/>
              <a:t>服务器下游的主机请求行为</a:t>
            </a:r>
            <a:r>
              <a:rPr lang="zh-CN" altLang="en-US" sz="2000"/>
              <a:t>追踪</a:t>
            </a:r>
            <a:r>
              <a:rPr lang="en-US" altLang="zh-CN" sz="2000"/>
              <a:t>DNS</a:t>
            </a:r>
            <a:r>
              <a:rPr lang="zh-CN" altLang="en-US" sz="2000"/>
              <a:t>请求</a:t>
            </a:r>
            <a:endParaRPr lang="en-US" altLang="zh-CN" sz="2000"/>
          </a:p>
          <a:p>
            <a:pPr lvl="1"/>
            <a:r>
              <a:rPr lang="en-US" altLang="zh-CN" sz="2000"/>
              <a:t>DGArchive</a:t>
            </a:r>
            <a:r>
              <a:rPr lang="zh-CN" altLang="en-US" sz="2000"/>
              <a:t>：逆向工程并计算所有</a:t>
            </a:r>
            <a:r>
              <a:rPr lang="en-US" altLang="zh-CN" sz="2000"/>
              <a:t>DGA</a:t>
            </a:r>
            <a:r>
              <a:rPr lang="zh-CN" altLang="en-US" sz="2000"/>
              <a:t>域名</a:t>
            </a:r>
          </a:p>
        </p:txBody>
      </p:sp>
    </p:spTree>
    <p:extLst>
      <p:ext uri="{BB962C8B-B14F-4D97-AF65-F5344CB8AC3E}">
        <p14:creationId xmlns:p14="http://schemas.microsoft.com/office/powerpoint/2010/main" val="2763761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研究背景</a:t>
            </a:r>
          </a:p>
        </p:txBody>
      </p:sp>
      <p:sp>
        <p:nvSpPr>
          <p:cNvPr id="5" name="内容占位符 2"/>
          <p:cNvSpPr txBox="1">
            <a:spLocks/>
          </p:cNvSpPr>
          <p:nvPr/>
        </p:nvSpPr>
        <p:spPr bwMode="auto">
          <a:xfrm>
            <a:off x="696951" y="1583805"/>
            <a:ext cx="7750098"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Font typeface="Wingdings" pitchFamily="2" charset="2"/>
              <a:buBlip>
                <a:blip r:embed="rId3"/>
              </a:buBlip>
              <a:defRPr sz="1800">
                <a:solidFill>
                  <a:schemeClr val="tx1"/>
                </a:solidFill>
                <a:latin typeface="Calibri" pitchFamily="34" charset="0"/>
                <a:ea typeface="+mn-ea"/>
                <a:cs typeface="Calibri" pitchFamily="34" charset="0"/>
              </a:defRPr>
            </a:lvl1pPr>
            <a:lvl2pPr marL="557213" indent="-214313" algn="l" rtl="0" eaLnBrk="1" fontAlgn="base" hangingPunct="1">
              <a:spcBef>
                <a:spcPct val="20000"/>
              </a:spcBef>
              <a:spcAft>
                <a:spcPct val="0"/>
              </a:spcAft>
              <a:buBlip>
                <a:blip r:embed="rId4"/>
              </a:buBlip>
              <a:defRPr sz="1500">
                <a:solidFill>
                  <a:srgbClr val="0000CC"/>
                </a:solidFill>
                <a:latin typeface="Calibri" pitchFamily="34" charset="0"/>
                <a:ea typeface="楷体" pitchFamily="49" charset="-122"/>
                <a:cs typeface="Calibri" pitchFamily="34" charset="0"/>
              </a:defRPr>
            </a:lvl2pPr>
            <a:lvl3pPr marL="857250" indent="-171450" algn="l" rtl="0" eaLnBrk="1" fontAlgn="base" hangingPunct="1">
              <a:spcBef>
                <a:spcPct val="20000"/>
              </a:spcBef>
              <a:spcAft>
                <a:spcPct val="0"/>
              </a:spcAft>
              <a:buBlip>
                <a:blip r:embed="rId5"/>
              </a:buBlip>
              <a:defRPr sz="1200" b="1">
                <a:solidFill>
                  <a:schemeClr val="tx1"/>
                </a:solidFill>
                <a:latin typeface="Calibri" pitchFamily="34" charset="0"/>
                <a:ea typeface="楷体_GB2312" pitchFamily="49" charset="-122"/>
                <a:cs typeface="Calibri" pitchFamily="34" charset="0"/>
              </a:defRPr>
            </a:lvl3pPr>
            <a:lvl4pPr marL="1200150" indent="-171450" algn="l" rtl="0" eaLnBrk="1" fontAlgn="base" hangingPunct="1">
              <a:spcBef>
                <a:spcPct val="20000"/>
              </a:spcBef>
              <a:spcAft>
                <a:spcPct val="0"/>
              </a:spcAft>
              <a:buBlip>
                <a:blip r:embed="rId6"/>
              </a:buBlip>
              <a:defRPr sz="900" b="1">
                <a:solidFill>
                  <a:schemeClr val="tx1"/>
                </a:solidFill>
                <a:latin typeface="Calibri" pitchFamily="34" charset="0"/>
                <a:ea typeface="楷体_GB2312" pitchFamily="49" charset="-122"/>
                <a:cs typeface="Calibri" pitchFamily="34" charset="0"/>
              </a:defRPr>
            </a:lvl4pPr>
            <a:lvl5pPr marL="1543050" indent="-171450" algn="l" rtl="0" eaLnBrk="1" fontAlgn="base" hangingPunct="1">
              <a:spcBef>
                <a:spcPct val="20000"/>
              </a:spcBef>
              <a:spcAft>
                <a:spcPct val="0"/>
              </a:spcAft>
              <a:buBlip>
                <a:blip r:embed="rId7"/>
              </a:buBlip>
              <a:defRPr sz="600">
                <a:solidFill>
                  <a:schemeClr val="tx1"/>
                </a:solidFill>
                <a:latin typeface="Calibri" pitchFamily="34" charset="0"/>
                <a:ea typeface="楷体_GB2312" pitchFamily="49" charset="-122"/>
                <a:cs typeface="Calibri" pitchFamily="34" charset="0"/>
              </a:defRPr>
            </a:lvl5pPr>
            <a:lvl6pPr marL="18859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6pPr>
            <a:lvl7pPr marL="22288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7pPr>
            <a:lvl8pPr marL="25717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8pPr>
            <a:lvl9pPr marL="29146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9pPr>
          </a:lstStyle>
          <a:p>
            <a:r>
              <a:rPr lang="zh-CN" altLang="en-US" sz="2800" kern="0"/>
              <a:t>主要技术手段</a:t>
            </a:r>
            <a:endParaRPr lang="en-US" altLang="zh-CN" sz="2800" kern="0"/>
          </a:p>
          <a:p>
            <a:pPr lvl="1"/>
            <a:r>
              <a:rPr lang="zh-CN" altLang="en-US" sz="2500" kern="0"/>
              <a:t>信誉系统</a:t>
            </a:r>
            <a:endParaRPr lang="en-US" altLang="zh-CN" sz="2500" kern="0"/>
          </a:p>
          <a:p>
            <a:pPr lvl="2"/>
            <a:r>
              <a:rPr lang="zh-CN" altLang="en-US" sz="2200" kern="0"/>
              <a:t>优点：检测速度快、较为精确</a:t>
            </a:r>
            <a:endParaRPr lang="en-US" altLang="zh-CN" sz="2200" kern="0"/>
          </a:p>
          <a:p>
            <a:pPr lvl="2"/>
            <a:r>
              <a:rPr lang="zh-CN" altLang="en-US" sz="2200" kern="0"/>
              <a:t>缺点：维护成本高、更新滞后</a:t>
            </a:r>
            <a:endParaRPr lang="en-US" altLang="zh-CN" sz="2200" kern="0"/>
          </a:p>
          <a:p>
            <a:pPr lvl="1"/>
            <a:r>
              <a:rPr lang="zh-CN" altLang="en-US" sz="2500" kern="0"/>
              <a:t>逆向工程</a:t>
            </a:r>
            <a:endParaRPr lang="en-US" altLang="zh-CN" sz="2500" kern="0"/>
          </a:p>
          <a:p>
            <a:pPr lvl="2"/>
            <a:r>
              <a:rPr lang="zh-CN" altLang="en-US" sz="2200" kern="0"/>
              <a:t>优点：十分精确</a:t>
            </a:r>
            <a:endParaRPr lang="en-US" altLang="zh-CN" sz="2200" kern="0"/>
          </a:p>
          <a:p>
            <a:pPr lvl="2"/>
            <a:r>
              <a:rPr lang="zh-CN" altLang="en-US" sz="2200" kern="0"/>
              <a:t>缺点：实现难度大、工程量大、更新滞后</a:t>
            </a:r>
            <a:endParaRPr lang="en-US" altLang="zh-CN" sz="2200" kern="0"/>
          </a:p>
          <a:p>
            <a:pPr lvl="1"/>
            <a:r>
              <a:rPr lang="zh-CN" altLang="en-US" sz="2500" kern="0"/>
              <a:t>机器学习</a:t>
            </a:r>
            <a:endParaRPr lang="en-US" altLang="zh-CN" sz="2500" kern="0"/>
          </a:p>
          <a:p>
            <a:pPr lvl="2"/>
            <a:r>
              <a:rPr lang="zh-CN" altLang="en-US" sz="2200" kern="0"/>
              <a:t>优点：实现较为容易、检测较为迅速</a:t>
            </a:r>
            <a:endParaRPr lang="en-US" altLang="zh-CN" sz="2200" kern="0"/>
          </a:p>
          <a:p>
            <a:pPr lvl="2"/>
            <a:r>
              <a:rPr lang="zh-CN" altLang="en-US" sz="2200" kern="0"/>
              <a:t>缺点：精确度较差</a:t>
            </a:r>
            <a:endParaRPr lang="en-US" altLang="zh-CN" sz="2200" kern="0"/>
          </a:p>
        </p:txBody>
      </p:sp>
    </p:spTree>
    <p:extLst>
      <p:ext uri="{BB962C8B-B14F-4D97-AF65-F5344CB8AC3E}">
        <p14:creationId xmlns:p14="http://schemas.microsoft.com/office/powerpoint/2010/main" val="3211030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696951" y="1583805"/>
            <a:ext cx="7750098"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Font typeface="Wingdings" pitchFamily="2" charset="2"/>
              <a:buBlip>
                <a:blip r:embed="rId3"/>
              </a:buBlip>
              <a:defRPr sz="1800">
                <a:solidFill>
                  <a:schemeClr val="tx1"/>
                </a:solidFill>
                <a:latin typeface="Calibri" pitchFamily="34" charset="0"/>
                <a:ea typeface="+mn-ea"/>
                <a:cs typeface="Calibri" pitchFamily="34" charset="0"/>
              </a:defRPr>
            </a:lvl1pPr>
            <a:lvl2pPr marL="557213" indent="-214313" algn="l" rtl="0" eaLnBrk="1" fontAlgn="base" hangingPunct="1">
              <a:spcBef>
                <a:spcPct val="20000"/>
              </a:spcBef>
              <a:spcAft>
                <a:spcPct val="0"/>
              </a:spcAft>
              <a:buBlip>
                <a:blip r:embed="rId4"/>
              </a:buBlip>
              <a:defRPr sz="1500">
                <a:solidFill>
                  <a:srgbClr val="0000CC"/>
                </a:solidFill>
                <a:latin typeface="Calibri" pitchFamily="34" charset="0"/>
                <a:ea typeface="楷体" pitchFamily="49" charset="-122"/>
                <a:cs typeface="Calibri" pitchFamily="34" charset="0"/>
              </a:defRPr>
            </a:lvl2pPr>
            <a:lvl3pPr marL="857250" indent="-171450" algn="l" rtl="0" eaLnBrk="1" fontAlgn="base" hangingPunct="1">
              <a:spcBef>
                <a:spcPct val="20000"/>
              </a:spcBef>
              <a:spcAft>
                <a:spcPct val="0"/>
              </a:spcAft>
              <a:buBlip>
                <a:blip r:embed="rId5"/>
              </a:buBlip>
              <a:defRPr sz="1200" b="1">
                <a:solidFill>
                  <a:schemeClr val="tx1"/>
                </a:solidFill>
                <a:latin typeface="Calibri" pitchFamily="34" charset="0"/>
                <a:ea typeface="楷体_GB2312" pitchFamily="49" charset="-122"/>
                <a:cs typeface="Calibri" pitchFamily="34" charset="0"/>
              </a:defRPr>
            </a:lvl3pPr>
            <a:lvl4pPr marL="1200150" indent="-171450" algn="l" rtl="0" eaLnBrk="1" fontAlgn="base" hangingPunct="1">
              <a:spcBef>
                <a:spcPct val="20000"/>
              </a:spcBef>
              <a:spcAft>
                <a:spcPct val="0"/>
              </a:spcAft>
              <a:buBlip>
                <a:blip r:embed="rId6"/>
              </a:buBlip>
              <a:defRPr sz="900" b="1">
                <a:solidFill>
                  <a:schemeClr val="tx1"/>
                </a:solidFill>
                <a:latin typeface="Calibri" pitchFamily="34" charset="0"/>
                <a:ea typeface="楷体_GB2312" pitchFamily="49" charset="-122"/>
                <a:cs typeface="Calibri" pitchFamily="34" charset="0"/>
              </a:defRPr>
            </a:lvl4pPr>
            <a:lvl5pPr marL="1543050" indent="-171450" algn="l" rtl="0" eaLnBrk="1" fontAlgn="base" hangingPunct="1">
              <a:spcBef>
                <a:spcPct val="20000"/>
              </a:spcBef>
              <a:spcAft>
                <a:spcPct val="0"/>
              </a:spcAft>
              <a:buBlip>
                <a:blip r:embed="rId7"/>
              </a:buBlip>
              <a:defRPr sz="600">
                <a:solidFill>
                  <a:schemeClr val="tx1"/>
                </a:solidFill>
                <a:latin typeface="Calibri" pitchFamily="34" charset="0"/>
                <a:ea typeface="楷体_GB2312" pitchFamily="49" charset="-122"/>
                <a:cs typeface="Calibri" pitchFamily="34" charset="0"/>
              </a:defRPr>
            </a:lvl5pPr>
            <a:lvl6pPr marL="18859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6pPr>
            <a:lvl7pPr marL="22288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7pPr>
            <a:lvl8pPr marL="25717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8pPr>
            <a:lvl9pPr marL="29146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9pPr>
          </a:lstStyle>
          <a:p>
            <a:r>
              <a:rPr lang="zh-CN" altLang="en-US" sz="2800" kern="0"/>
              <a:t>恶意域名检测技术研究</a:t>
            </a:r>
            <a:endParaRPr lang="en-US" altLang="zh-CN" sz="2800" kern="0"/>
          </a:p>
          <a:p>
            <a:pPr lvl="1"/>
            <a:r>
              <a:rPr lang="zh-CN" altLang="en-US" sz="2000"/>
              <a:t>国内外网络环境差异造成域名构成的不同</a:t>
            </a:r>
            <a:endParaRPr lang="en-US" altLang="zh-CN" sz="2000"/>
          </a:p>
          <a:p>
            <a:pPr lvl="2"/>
            <a:r>
              <a:rPr lang="zh-CN" altLang="en-US" sz="1800"/>
              <a:t>国内网络危害单一化与国外复杂多变的网络危害差异</a:t>
            </a:r>
            <a:endParaRPr lang="en-US" altLang="zh-CN" sz="1800"/>
          </a:p>
          <a:p>
            <a:pPr lvl="2"/>
            <a:r>
              <a:rPr lang="zh-CN" altLang="en-US" sz="1800"/>
              <a:t>汉语与印欧语系在域名字符特征的差异</a:t>
            </a:r>
            <a:endParaRPr lang="en-US" altLang="zh-CN" sz="1800"/>
          </a:p>
          <a:p>
            <a:pPr lvl="1"/>
            <a:r>
              <a:rPr lang="zh-CN" altLang="en-US" sz="2000"/>
              <a:t>对于</a:t>
            </a:r>
            <a:r>
              <a:rPr lang="en-US" altLang="zh-CN" sz="2000"/>
              <a:t>DNS</a:t>
            </a:r>
            <a:r>
              <a:rPr lang="zh-CN" altLang="en-US" sz="2000"/>
              <a:t>异常没有即时性的监测与分析</a:t>
            </a:r>
            <a:endParaRPr lang="en-US" altLang="zh-CN" sz="2000"/>
          </a:p>
          <a:p>
            <a:pPr lvl="1"/>
            <a:r>
              <a:rPr lang="zh-CN" altLang="en-US" sz="2000"/>
              <a:t>直接复用论文中方法结果不理想</a:t>
            </a:r>
            <a:endParaRPr lang="en-US" altLang="zh-CN" sz="2000"/>
          </a:p>
        </p:txBody>
      </p:sp>
      <p:sp>
        <p:nvSpPr>
          <p:cNvPr id="2" name="标题 1"/>
          <p:cNvSpPr>
            <a:spLocks noGrp="1"/>
          </p:cNvSpPr>
          <p:nvPr>
            <p:ph type="title"/>
          </p:nvPr>
        </p:nvSpPr>
        <p:spPr/>
        <p:txBody>
          <a:bodyPr/>
          <a:lstStyle/>
          <a:p>
            <a:r>
              <a:rPr lang="zh-CN" altLang="en-US"/>
              <a:t>问题提出</a:t>
            </a:r>
          </a:p>
        </p:txBody>
      </p:sp>
    </p:spTree>
    <p:extLst>
      <p:ext uri="{BB962C8B-B14F-4D97-AF65-F5344CB8AC3E}">
        <p14:creationId xmlns:p14="http://schemas.microsoft.com/office/powerpoint/2010/main" val="3915467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z="3200">
                <a:latin typeface="微软雅黑" pitchFamily="34" charset="-122"/>
                <a:ea typeface="微软雅黑" pitchFamily="34" charset="-122"/>
              </a:rPr>
              <a:t>主要内容</a:t>
            </a:r>
          </a:p>
        </p:txBody>
      </p:sp>
      <p:sp>
        <p:nvSpPr>
          <p:cNvPr id="6147" name="Rectangle 3"/>
          <p:cNvSpPr>
            <a:spLocks noGrp="1" noChangeArrowheads="1"/>
          </p:cNvSpPr>
          <p:nvPr>
            <p:ph idx="1"/>
          </p:nvPr>
        </p:nvSpPr>
        <p:spPr/>
        <p:txBody>
          <a:bodyPr/>
          <a:lstStyle/>
          <a:p>
            <a:pPr eaLnBrk="1" hangingPunct="1">
              <a:lnSpc>
                <a:spcPct val="90000"/>
              </a:lnSpc>
            </a:pPr>
            <a:r>
              <a:rPr lang="zh-CN" altLang="en-US" sz="2400">
                <a:latin typeface="微软雅黑" pitchFamily="34" charset="-122"/>
                <a:ea typeface="微软雅黑" pitchFamily="34" charset="-122"/>
              </a:rPr>
              <a:t>研究背景与问题提出</a:t>
            </a:r>
          </a:p>
          <a:p>
            <a:pPr eaLnBrk="1" hangingPunct="1">
              <a:lnSpc>
                <a:spcPct val="90000"/>
              </a:lnSpc>
            </a:pPr>
            <a:r>
              <a:rPr lang="zh-CN" altLang="en-US" sz="2400">
                <a:solidFill>
                  <a:srgbClr val="FF0000"/>
                </a:solidFill>
                <a:latin typeface="微软雅黑" pitchFamily="34" charset="-122"/>
                <a:ea typeface="微软雅黑" pitchFamily="34" charset="-122"/>
              </a:rPr>
              <a:t>国内外研究现状</a:t>
            </a:r>
            <a:endParaRPr lang="en-US" altLang="zh-CN" sz="2400">
              <a:solidFill>
                <a:srgbClr val="FF0000"/>
              </a:solidFill>
              <a:latin typeface="微软雅黑" pitchFamily="34" charset="-122"/>
              <a:ea typeface="微软雅黑" pitchFamily="34" charset="-122"/>
            </a:endParaRPr>
          </a:p>
          <a:p>
            <a:r>
              <a:rPr lang="zh-CN" altLang="en-US" sz="2400">
                <a:latin typeface="微软雅黑" pitchFamily="34" charset="-122"/>
                <a:ea typeface="微软雅黑" pitchFamily="34" charset="-122"/>
              </a:rPr>
              <a:t>研究内容与方案</a:t>
            </a:r>
            <a:endParaRPr lang="en-US" altLang="zh-CN" sz="2400">
              <a:latin typeface="微软雅黑" pitchFamily="34" charset="-122"/>
              <a:ea typeface="微软雅黑" pitchFamily="34" charset="-122"/>
            </a:endParaRPr>
          </a:p>
          <a:p>
            <a:r>
              <a:rPr lang="zh-CN" altLang="en-US" sz="2400">
                <a:latin typeface="微软雅黑" pitchFamily="34" charset="-122"/>
                <a:ea typeface="微软雅黑" pitchFamily="34" charset="-122"/>
              </a:rPr>
              <a:t>进度安排</a:t>
            </a:r>
            <a:endParaRPr lang="en-US" altLang="zh-CN" sz="2400">
              <a:latin typeface="微软雅黑" pitchFamily="34" charset="-122"/>
              <a:ea typeface="微软雅黑" pitchFamily="34" charset="-122"/>
            </a:endParaRPr>
          </a:p>
        </p:txBody>
      </p:sp>
    </p:spTree>
    <p:extLst>
      <p:ext uri="{BB962C8B-B14F-4D97-AF65-F5344CB8AC3E}">
        <p14:creationId xmlns:p14="http://schemas.microsoft.com/office/powerpoint/2010/main" val="596149890"/>
      </p:ext>
    </p:extLst>
  </p:cSld>
  <p:clrMapOvr>
    <a:masterClrMapping/>
  </p:clrMapOvr>
</p:sld>
</file>

<file path=ppt/theme/theme1.xml><?xml version="1.0" encoding="utf-8"?>
<a:theme xmlns:a="http://schemas.openxmlformats.org/drawingml/2006/main" name="恶意域名检测的研究">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博士学位论文答辩（李建欣）">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rgbClr val="FFFF99"/>
        </a:solid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博士学位论文答辩（李建欣）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博士学位论文答辩（李建欣）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博士学位论文答辩（李建欣）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博士学位论文答辩（李建欣）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博士学位论文答辩（李建欣）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博士学位论文答辩（李建欣）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博士学位论文答辩（李建欣）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博士学位论文答辩（李建欣）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博士学位论文答辩（李建欣）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博士学位论文答辩（李建欣）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博士学位论文答辩（李建欣）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博士学位论文答辩（李建欣）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GraphStream</Template>
  <TotalTime>32916</TotalTime>
  <Words>2607</Words>
  <Application>Microsoft Office PowerPoint</Application>
  <PresentationFormat>全屏显示(4:3)</PresentationFormat>
  <Paragraphs>275</Paragraphs>
  <Slides>26</Slides>
  <Notes>18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26</vt:i4>
      </vt:variant>
    </vt:vector>
  </HeadingPairs>
  <TitlesOfParts>
    <vt:vector size="37" baseType="lpstr">
      <vt:lpstr>Arial Unicode MS</vt:lpstr>
      <vt:lpstr>黑体</vt:lpstr>
      <vt:lpstr>楷体</vt:lpstr>
      <vt:lpstr>楷体_GB2312</vt:lpstr>
      <vt:lpstr>宋体</vt:lpstr>
      <vt:lpstr>微软雅黑</vt:lpstr>
      <vt:lpstr>Arial</vt:lpstr>
      <vt:lpstr>Calibri</vt:lpstr>
      <vt:lpstr>Times New Roman</vt:lpstr>
      <vt:lpstr>Wingdings</vt:lpstr>
      <vt:lpstr>恶意域名检测的研究</vt:lpstr>
      <vt:lpstr>恶意域名检测技术研究</vt:lpstr>
      <vt:lpstr>主要内容</vt:lpstr>
      <vt:lpstr>研究背景</vt:lpstr>
      <vt:lpstr>研究背景</vt:lpstr>
      <vt:lpstr>研究背景</vt:lpstr>
      <vt:lpstr>研究背景</vt:lpstr>
      <vt:lpstr>研究背景</vt:lpstr>
      <vt:lpstr>问题提出</vt:lpstr>
      <vt:lpstr>主要内容</vt:lpstr>
      <vt:lpstr>国外研究现状</vt:lpstr>
      <vt:lpstr>国内研究现状</vt:lpstr>
      <vt:lpstr>主要内容</vt:lpstr>
      <vt:lpstr>研究内容</vt:lpstr>
      <vt:lpstr>研究内容</vt:lpstr>
      <vt:lpstr>研究内容与方案—域名打分系统</vt:lpstr>
      <vt:lpstr>研究内容与方案—DNS异常分析</vt:lpstr>
      <vt:lpstr>研究内容与方案—恶意域名检测</vt:lpstr>
      <vt:lpstr>工作评价</vt:lpstr>
      <vt:lpstr>主要内容</vt:lpstr>
      <vt:lpstr>进度安排</vt:lpstr>
      <vt:lpstr>预计成果</vt:lpstr>
      <vt:lpstr>参考文献与资料(1)</vt:lpstr>
      <vt:lpstr>参考文献与资料(2)</vt:lpstr>
      <vt:lpstr>参考文献与资料(3)</vt:lpstr>
      <vt:lpstr>参考文献与资料(3)</vt:lpstr>
      <vt:lpstr>谢谢各位老师的建议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恶意域名检测技术研究</dc:title>
  <dc:creator>王文博</dc:creator>
  <cp:lastModifiedBy>Administrator</cp:lastModifiedBy>
  <cp:revision>4607</cp:revision>
  <dcterms:created xsi:type="dcterms:W3CDTF">2014-12-05T06:08:22Z</dcterms:created>
  <dcterms:modified xsi:type="dcterms:W3CDTF">2016-12-13T05:37:41Z</dcterms:modified>
  <cp:contentStatus>编辑中</cp:contentStatus>
</cp:coreProperties>
</file>