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266" r:id="rId3"/>
    <p:sldId id="263" r:id="rId4"/>
    <p:sldId id="265" r:id="rId5"/>
    <p:sldId id="287" r:id="rId6"/>
    <p:sldId id="291" r:id="rId7"/>
    <p:sldId id="292" r:id="rId8"/>
    <p:sldId id="293" r:id="rId9"/>
    <p:sldId id="294" r:id="rId10"/>
    <p:sldId id="290" r:id="rId11"/>
    <p:sldId id="289" r:id="rId12"/>
    <p:sldId id="258" r:id="rId13"/>
    <p:sldId id="288" r:id="rId14"/>
    <p:sldId id="296" r:id="rId15"/>
    <p:sldId id="297" r:id="rId16"/>
    <p:sldId id="298" r:id="rId17"/>
    <p:sldId id="299" r:id="rId18"/>
    <p:sldId id="300" r:id="rId19"/>
    <p:sldId id="315" r:id="rId20"/>
    <p:sldId id="271" r:id="rId21"/>
    <p:sldId id="279" r:id="rId22"/>
    <p:sldId id="286" r:id="rId23"/>
    <p:sldId id="301" r:id="rId24"/>
    <p:sldId id="303" r:id="rId25"/>
    <p:sldId id="304" r:id="rId26"/>
    <p:sldId id="312" r:id="rId27"/>
    <p:sldId id="277" r:id="rId28"/>
    <p:sldId id="295" r:id="rId29"/>
    <p:sldId id="285" r:id="rId30"/>
    <p:sldId id="281" r:id="rId31"/>
    <p:sldId id="307" r:id="rId32"/>
    <p:sldId id="317" r:id="rId33"/>
    <p:sldId id="318" r:id="rId34"/>
    <p:sldId id="319" r:id="rId35"/>
    <p:sldId id="273" r:id="rId36"/>
    <p:sldId id="284" r:id="rId37"/>
    <p:sldId id="283" r:id="rId38"/>
    <p:sldId id="261" r:id="rId39"/>
    <p:sldId id="302" r:id="rId40"/>
    <p:sldId id="305" r:id="rId41"/>
    <p:sldId id="306" r:id="rId42"/>
    <p:sldId id="308" r:id="rId43"/>
    <p:sldId id="309" r:id="rId44"/>
    <p:sldId id="310" r:id="rId45"/>
    <p:sldId id="311" r:id="rId46"/>
    <p:sldId id="313" r:id="rId47"/>
    <p:sldId id="314" r:id="rId48"/>
    <p:sldId id="316" r:id="rId49"/>
    <p:sldId id="264" r:id="rId50"/>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9" d="100"/>
          <a:sy n="89" d="100"/>
        </p:scale>
        <p:origin x="-112" y="-1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262849-6CB8-6D42-8F4E-1CEF7B09C03A}" type="datetimeFigureOut">
              <a:rPr kumimoji="1" lang="zh-CN" altLang="en-US" smtClean="0"/>
              <a:t>16-10-4</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E185E6-1D92-4547-88AD-42837B5938C4}" type="slidenum">
              <a:rPr kumimoji="1" lang="zh-CN" altLang="en-US" smtClean="0"/>
              <a:t>‹#›</a:t>
            </a:fld>
            <a:endParaRPr kumimoji="1" lang="zh-CN" altLang="en-US"/>
          </a:p>
        </p:txBody>
      </p:sp>
    </p:spTree>
    <p:extLst>
      <p:ext uri="{BB962C8B-B14F-4D97-AF65-F5344CB8AC3E}">
        <p14:creationId xmlns:p14="http://schemas.microsoft.com/office/powerpoint/2010/main" val="39051631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5E185E6-1D92-4547-88AD-42837B5938C4}" type="slidenum">
              <a:rPr kumimoji="1" lang="zh-CN" altLang="en-US" smtClean="0"/>
              <a:t>30</a:t>
            </a:fld>
            <a:endParaRPr kumimoji="1" lang="zh-CN" altLang="en-US"/>
          </a:p>
        </p:txBody>
      </p:sp>
    </p:spTree>
    <p:extLst>
      <p:ext uri="{BB962C8B-B14F-4D97-AF65-F5344CB8AC3E}">
        <p14:creationId xmlns:p14="http://schemas.microsoft.com/office/powerpoint/2010/main" val="232071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5E185E6-1D92-4547-88AD-42837B5938C4}" type="slidenum">
              <a:rPr kumimoji="1" lang="zh-CN" altLang="en-US" smtClean="0"/>
              <a:t>31</a:t>
            </a:fld>
            <a:endParaRPr kumimoji="1" lang="zh-CN" altLang="en-US"/>
          </a:p>
        </p:txBody>
      </p:sp>
    </p:spTree>
    <p:extLst>
      <p:ext uri="{BB962C8B-B14F-4D97-AF65-F5344CB8AC3E}">
        <p14:creationId xmlns:p14="http://schemas.microsoft.com/office/powerpoint/2010/main" val="2320717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5E185E6-1D92-4547-88AD-42837B5938C4}" type="slidenum">
              <a:rPr kumimoji="1" lang="zh-CN" altLang="en-US" smtClean="0"/>
              <a:t>32</a:t>
            </a:fld>
            <a:endParaRPr kumimoji="1" lang="zh-CN" altLang="en-US"/>
          </a:p>
        </p:txBody>
      </p:sp>
    </p:spTree>
    <p:extLst>
      <p:ext uri="{BB962C8B-B14F-4D97-AF65-F5344CB8AC3E}">
        <p14:creationId xmlns:p14="http://schemas.microsoft.com/office/powerpoint/2010/main" val="2320717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5E185E6-1D92-4547-88AD-42837B5938C4}" type="slidenum">
              <a:rPr kumimoji="1" lang="zh-CN" altLang="en-US" smtClean="0"/>
              <a:t>33</a:t>
            </a:fld>
            <a:endParaRPr kumimoji="1" lang="zh-CN" altLang="en-US"/>
          </a:p>
        </p:txBody>
      </p:sp>
    </p:spTree>
    <p:extLst>
      <p:ext uri="{BB962C8B-B14F-4D97-AF65-F5344CB8AC3E}">
        <p14:creationId xmlns:p14="http://schemas.microsoft.com/office/powerpoint/2010/main" val="2320717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5E185E6-1D92-4547-88AD-42837B5938C4}" type="slidenum">
              <a:rPr kumimoji="1" lang="zh-CN" altLang="en-US" smtClean="0"/>
              <a:t>34</a:t>
            </a:fld>
            <a:endParaRPr kumimoji="1" lang="zh-CN" altLang="en-US"/>
          </a:p>
        </p:txBody>
      </p:sp>
    </p:spTree>
    <p:extLst>
      <p:ext uri="{BB962C8B-B14F-4D97-AF65-F5344CB8AC3E}">
        <p14:creationId xmlns:p14="http://schemas.microsoft.com/office/powerpoint/2010/main" val="2320717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5E185E6-1D92-4547-88AD-42837B5938C4}" type="slidenum">
              <a:rPr kumimoji="1" lang="zh-CN" altLang="en-US" smtClean="0"/>
              <a:t>36</a:t>
            </a:fld>
            <a:endParaRPr kumimoji="1" lang="zh-CN" altLang="en-US"/>
          </a:p>
        </p:txBody>
      </p:sp>
    </p:spTree>
    <p:extLst>
      <p:ext uri="{BB962C8B-B14F-4D97-AF65-F5344CB8AC3E}">
        <p14:creationId xmlns:p14="http://schemas.microsoft.com/office/powerpoint/2010/main" val="2320717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5E185E6-1D92-4547-88AD-42837B5938C4}" type="slidenum">
              <a:rPr kumimoji="1" lang="zh-CN" altLang="en-US" smtClean="0"/>
              <a:t>37</a:t>
            </a:fld>
            <a:endParaRPr kumimoji="1" lang="zh-CN" altLang="en-US"/>
          </a:p>
        </p:txBody>
      </p:sp>
    </p:spTree>
    <p:extLst>
      <p:ext uri="{BB962C8B-B14F-4D97-AF65-F5344CB8AC3E}">
        <p14:creationId xmlns:p14="http://schemas.microsoft.com/office/powerpoint/2010/main" val="2320717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5E185E6-1D92-4547-88AD-42837B5938C4}" type="slidenum">
              <a:rPr kumimoji="1" lang="zh-CN" altLang="en-US" smtClean="0"/>
              <a:t>43</a:t>
            </a:fld>
            <a:endParaRPr kumimoji="1" lang="zh-CN" altLang="en-US"/>
          </a:p>
        </p:txBody>
      </p:sp>
    </p:spTree>
    <p:extLst>
      <p:ext uri="{BB962C8B-B14F-4D97-AF65-F5344CB8AC3E}">
        <p14:creationId xmlns:p14="http://schemas.microsoft.com/office/powerpoint/2010/main" val="3165684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EF6571A1-6EAE-EC41-86CF-C23855F523AA}" type="datetimeFigureOut">
              <a:rPr kumimoji="1" lang="zh-CN" altLang="en-US" smtClean="0"/>
              <a:t>16-10-3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9A3876F-1F9F-6E44-8D75-9C4571F02A25}" type="slidenum">
              <a:rPr kumimoji="1" lang="zh-CN" altLang="en-US" smtClean="0"/>
              <a:t>‹#›</a:t>
            </a:fld>
            <a:endParaRPr kumimoji="1" lang="zh-CN" altLang="en-US"/>
          </a:p>
        </p:txBody>
      </p:sp>
    </p:spTree>
    <p:extLst>
      <p:ext uri="{BB962C8B-B14F-4D97-AF65-F5344CB8AC3E}">
        <p14:creationId xmlns:p14="http://schemas.microsoft.com/office/powerpoint/2010/main" val="154000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F6571A1-6EAE-EC41-86CF-C23855F523AA}" type="datetimeFigureOut">
              <a:rPr kumimoji="1" lang="zh-CN" altLang="en-US" smtClean="0"/>
              <a:t>16-10-3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9A3876F-1F9F-6E44-8D75-9C4571F02A25}" type="slidenum">
              <a:rPr kumimoji="1" lang="zh-CN" altLang="en-US" smtClean="0"/>
              <a:t>‹#›</a:t>
            </a:fld>
            <a:endParaRPr kumimoji="1" lang="zh-CN" altLang="en-US"/>
          </a:p>
        </p:txBody>
      </p:sp>
    </p:spTree>
    <p:extLst>
      <p:ext uri="{BB962C8B-B14F-4D97-AF65-F5344CB8AC3E}">
        <p14:creationId xmlns:p14="http://schemas.microsoft.com/office/powerpoint/2010/main" val="422202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F6571A1-6EAE-EC41-86CF-C23855F523AA}" type="datetimeFigureOut">
              <a:rPr kumimoji="1" lang="zh-CN" altLang="en-US" smtClean="0"/>
              <a:t>16-10-3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9A3876F-1F9F-6E44-8D75-9C4571F02A25}" type="slidenum">
              <a:rPr kumimoji="1" lang="zh-CN" altLang="en-US" smtClean="0"/>
              <a:t>‹#›</a:t>
            </a:fld>
            <a:endParaRPr kumimoji="1" lang="zh-CN" altLang="en-US"/>
          </a:p>
        </p:txBody>
      </p:sp>
    </p:spTree>
    <p:extLst>
      <p:ext uri="{BB962C8B-B14F-4D97-AF65-F5344CB8AC3E}">
        <p14:creationId xmlns:p14="http://schemas.microsoft.com/office/powerpoint/2010/main" val="42712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F6571A1-6EAE-EC41-86CF-C23855F523AA}" type="datetimeFigureOut">
              <a:rPr kumimoji="1" lang="zh-CN" altLang="en-US" smtClean="0"/>
              <a:t>16-10-3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9A3876F-1F9F-6E44-8D75-9C4571F02A25}" type="slidenum">
              <a:rPr kumimoji="1" lang="zh-CN" altLang="en-US" smtClean="0"/>
              <a:t>‹#›</a:t>
            </a:fld>
            <a:endParaRPr kumimoji="1" lang="zh-CN" altLang="en-US"/>
          </a:p>
        </p:txBody>
      </p:sp>
    </p:spTree>
    <p:extLst>
      <p:ext uri="{BB962C8B-B14F-4D97-AF65-F5344CB8AC3E}">
        <p14:creationId xmlns:p14="http://schemas.microsoft.com/office/powerpoint/2010/main" val="78379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EF6571A1-6EAE-EC41-86CF-C23855F523AA}" type="datetimeFigureOut">
              <a:rPr kumimoji="1" lang="zh-CN" altLang="en-US" smtClean="0"/>
              <a:t>16-10-3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9A3876F-1F9F-6E44-8D75-9C4571F02A25}" type="slidenum">
              <a:rPr kumimoji="1" lang="zh-CN" altLang="en-US" smtClean="0"/>
              <a:t>‹#›</a:t>
            </a:fld>
            <a:endParaRPr kumimoji="1" lang="zh-CN" altLang="en-US"/>
          </a:p>
        </p:txBody>
      </p:sp>
    </p:spTree>
    <p:extLst>
      <p:ext uri="{BB962C8B-B14F-4D97-AF65-F5344CB8AC3E}">
        <p14:creationId xmlns:p14="http://schemas.microsoft.com/office/powerpoint/2010/main" val="399733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EF6571A1-6EAE-EC41-86CF-C23855F523AA}" type="datetimeFigureOut">
              <a:rPr kumimoji="1" lang="zh-CN" altLang="en-US" smtClean="0"/>
              <a:t>16-10-3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9A3876F-1F9F-6E44-8D75-9C4571F02A25}" type="slidenum">
              <a:rPr kumimoji="1" lang="zh-CN" altLang="en-US" smtClean="0"/>
              <a:t>‹#›</a:t>
            </a:fld>
            <a:endParaRPr kumimoji="1" lang="zh-CN" altLang="en-US"/>
          </a:p>
        </p:txBody>
      </p:sp>
    </p:spTree>
    <p:extLst>
      <p:ext uri="{BB962C8B-B14F-4D97-AF65-F5344CB8AC3E}">
        <p14:creationId xmlns:p14="http://schemas.microsoft.com/office/powerpoint/2010/main" val="252468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EF6571A1-6EAE-EC41-86CF-C23855F523AA}" type="datetimeFigureOut">
              <a:rPr kumimoji="1" lang="zh-CN" altLang="en-US" smtClean="0"/>
              <a:t>16-10-3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E9A3876F-1F9F-6E44-8D75-9C4571F02A25}" type="slidenum">
              <a:rPr kumimoji="1" lang="zh-CN" altLang="en-US" smtClean="0"/>
              <a:t>‹#›</a:t>
            </a:fld>
            <a:endParaRPr kumimoji="1" lang="zh-CN" altLang="en-US"/>
          </a:p>
        </p:txBody>
      </p:sp>
    </p:spTree>
    <p:extLst>
      <p:ext uri="{BB962C8B-B14F-4D97-AF65-F5344CB8AC3E}">
        <p14:creationId xmlns:p14="http://schemas.microsoft.com/office/powerpoint/2010/main" val="2423311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F6571A1-6EAE-EC41-86CF-C23855F523AA}" type="datetimeFigureOut">
              <a:rPr kumimoji="1" lang="zh-CN" altLang="en-US" smtClean="0"/>
              <a:t>16-10-3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E9A3876F-1F9F-6E44-8D75-9C4571F02A25}" type="slidenum">
              <a:rPr kumimoji="1" lang="zh-CN" altLang="en-US" smtClean="0"/>
              <a:t>‹#›</a:t>
            </a:fld>
            <a:endParaRPr kumimoji="1" lang="zh-CN" altLang="en-US"/>
          </a:p>
        </p:txBody>
      </p:sp>
    </p:spTree>
    <p:extLst>
      <p:ext uri="{BB962C8B-B14F-4D97-AF65-F5344CB8AC3E}">
        <p14:creationId xmlns:p14="http://schemas.microsoft.com/office/powerpoint/2010/main" val="4087810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6571A1-6EAE-EC41-86CF-C23855F523AA}" type="datetimeFigureOut">
              <a:rPr kumimoji="1" lang="zh-CN" altLang="en-US" smtClean="0"/>
              <a:t>16-10-3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E9A3876F-1F9F-6E44-8D75-9C4571F02A25}" type="slidenum">
              <a:rPr kumimoji="1" lang="zh-CN" altLang="en-US" smtClean="0"/>
              <a:t>‹#›</a:t>
            </a:fld>
            <a:endParaRPr kumimoji="1" lang="zh-CN" altLang="en-US"/>
          </a:p>
        </p:txBody>
      </p:sp>
    </p:spTree>
    <p:extLst>
      <p:ext uri="{BB962C8B-B14F-4D97-AF65-F5344CB8AC3E}">
        <p14:creationId xmlns:p14="http://schemas.microsoft.com/office/powerpoint/2010/main" val="4218671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F6571A1-6EAE-EC41-86CF-C23855F523AA}" type="datetimeFigureOut">
              <a:rPr kumimoji="1" lang="zh-CN" altLang="en-US" smtClean="0"/>
              <a:t>16-10-3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9A3876F-1F9F-6E44-8D75-9C4571F02A25}" type="slidenum">
              <a:rPr kumimoji="1" lang="zh-CN" altLang="en-US" smtClean="0"/>
              <a:t>‹#›</a:t>
            </a:fld>
            <a:endParaRPr kumimoji="1" lang="zh-CN" altLang="en-US"/>
          </a:p>
        </p:txBody>
      </p:sp>
    </p:spTree>
    <p:extLst>
      <p:ext uri="{BB962C8B-B14F-4D97-AF65-F5344CB8AC3E}">
        <p14:creationId xmlns:p14="http://schemas.microsoft.com/office/powerpoint/2010/main" val="1161986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F6571A1-6EAE-EC41-86CF-C23855F523AA}" type="datetimeFigureOut">
              <a:rPr kumimoji="1" lang="zh-CN" altLang="en-US" smtClean="0"/>
              <a:t>16-10-3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9A3876F-1F9F-6E44-8D75-9C4571F02A25}" type="slidenum">
              <a:rPr kumimoji="1" lang="zh-CN" altLang="en-US" smtClean="0"/>
              <a:t>‹#›</a:t>
            </a:fld>
            <a:endParaRPr kumimoji="1" lang="zh-CN" altLang="en-US"/>
          </a:p>
        </p:txBody>
      </p:sp>
    </p:spTree>
    <p:extLst>
      <p:ext uri="{BB962C8B-B14F-4D97-AF65-F5344CB8AC3E}">
        <p14:creationId xmlns:p14="http://schemas.microsoft.com/office/powerpoint/2010/main" val="1355807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571A1-6EAE-EC41-86CF-C23855F523AA}" type="datetimeFigureOut">
              <a:rPr kumimoji="1" lang="zh-CN" altLang="en-US" smtClean="0"/>
              <a:t>16-10-3</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3876F-1F9F-6E44-8D75-9C4571F02A25}" type="slidenum">
              <a:rPr kumimoji="1" lang="zh-CN" altLang="en-US" smtClean="0"/>
              <a:t>‹#›</a:t>
            </a:fld>
            <a:endParaRPr kumimoji="1" lang="zh-CN" altLang="en-US"/>
          </a:p>
        </p:txBody>
      </p:sp>
    </p:spTree>
    <p:extLst>
      <p:ext uri="{BB962C8B-B14F-4D97-AF65-F5344CB8AC3E}">
        <p14:creationId xmlns:p14="http://schemas.microsoft.com/office/powerpoint/2010/main" val="2344189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dl.acm.org/citation.cfm?id=266428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文献阅读参考</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61929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792117761"/>
              </p:ext>
            </p:extLst>
          </p:nvPr>
        </p:nvGraphicFramePr>
        <p:xfrm>
          <a:off x="109744" y="210002"/>
          <a:ext cx="9034256" cy="6403900"/>
        </p:xfrm>
        <a:graphic>
          <a:graphicData uri="http://schemas.openxmlformats.org/drawingml/2006/table">
            <a:tbl>
              <a:tblPr firstRow="1" bandRow="1">
                <a:tableStyleId>{69CF1AB2-1976-4502-BF36-3FF5EA218861}</a:tableStyleId>
              </a:tblPr>
              <a:tblGrid>
                <a:gridCol w="723102">
                  <a:extLst>
                    <a:ext uri="{9D8B030D-6E8A-4147-A177-3AD203B41FA5}">
                      <a16:colId xmlns:a16="http://schemas.microsoft.com/office/drawing/2014/main" xmlns="" val="356671554"/>
                    </a:ext>
                  </a:extLst>
                </a:gridCol>
                <a:gridCol w="8311154">
                  <a:extLst>
                    <a:ext uri="{9D8B030D-6E8A-4147-A177-3AD203B41FA5}">
                      <a16:colId xmlns:a16="http://schemas.microsoft.com/office/drawing/2014/main" xmlns="" val="327203891"/>
                    </a:ext>
                  </a:extLst>
                </a:gridCol>
              </a:tblGrid>
              <a:tr h="300245">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800" b="1" kern="1200" dirty="0" smtClean="0">
                          <a:solidFill>
                            <a:schemeClr val="dk1"/>
                          </a:solidFill>
                          <a:effectLst/>
                          <a:latin typeface="+mn-lt"/>
                          <a:ea typeface="+mn-ea"/>
                          <a:cs typeface="+mn-cs"/>
                        </a:rPr>
                        <a:t>Connection-Oriented DNS to Improve Privacy and Security </a:t>
                      </a:r>
                    </a:p>
                  </a:txBody>
                  <a:tcPr/>
                </a:tc>
                <a:extLst>
                  <a:ext uri="{0D108BD9-81ED-4DB2-BD59-A6C34878D82A}">
                    <a16:rowId xmlns:a16="http://schemas.microsoft.com/office/drawing/2014/main" xmlns="" val="1133723505"/>
                  </a:ext>
                </a:extLst>
              </a:tr>
              <a:tr h="3928210">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The Domain Name System (DNS) seems ideal for connectionless UDP, yet this choice results in challenges of eavesdropping that compromises privacy, source-address spoofing that simplifies denial-of-service (</a:t>
                      </a:r>
                      <a:r>
                        <a:rPr lang="en-US" altLang="zh-CN" sz="1400" b="0" dirty="0" err="1" smtClean="0">
                          <a:effectLst/>
                          <a:latin typeface="微软雅黑 Light" panose="020B0502040204020203" pitchFamily="34" charset="-122"/>
                          <a:ea typeface="微软雅黑 Light" panose="020B0502040204020203" pitchFamily="34" charset="-122"/>
                        </a:rPr>
                        <a:t>DoS</a:t>
                      </a:r>
                      <a:r>
                        <a:rPr lang="en-US" altLang="zh-CN" sz="1400" b="0" dirty="0" smtClean="0">
                          <a:effectLst/>
                          <a:latin typeface="微软雅黑 Light" panose="020B0502040204020203" pitchFamily="34" charset="-122"/>
                          <a:ea typeface="微软雅黑 Light" panose="020B0502040204020203" pitchFamily="34" charset="-122"/>
                        </a:rPr>
                        <a:t>) attacks on the server and third parties, injection attacks that exploit fragmentation, and reply-size limits that constrain </a:t>
                      </a:r>
                      <a:r>
                        <a:rPr lang="en-US" altLang="zh-CN" sz="1400" b="0" dirty="0" err="1" smtClean="0">
                          <a:effectLst/>
                          <a:latin typeface="微软雅黑 Light" panose="020B0502040204020203" pitchFamily="34" charset="-122"/>
                          <a:ea typeface="微软雅黑 Light" panose="020B0502040204020203" pitchFamily="34" charset="-122"/>
                        </a:rPr>
                        <a:t>keysizes</a:t>
                      </a:r>
                      <a:r>
                        <a:rPr lang="en-US" altLang="zh-CN" sz="1400" b="0" dirty="0" smtClean="0">
                          <a:effectLst/>
                          <a:latin typeface="微软雅黑 Light" panose="020B0502040204020203" pitchFamily="34" charset="-122"/>
                          <a:ea typeface="微软雅黑 Light" panose="020B0502040204020203" pitchFamily="34" charset="-122"/>
                        </a:rPr>
                        <a:t> and policy choices. We propose DNS-X to address these problems. It uses TCP to smoothly support large payloads and to mitigate spoofing and amplification for </a:t>
                      </a:r>
                      <a:r>
                        <a:rPr lang="en-US" altLang="zh-CN" sz="1400" b="0" dirty="0" err="1" smtClean="0">
                          <a:effectLst/>
                          <a:latin typeface="微软雅黑 Light" panose="020B0502040204020203" pitchFamily="34" charset="-122"/>
                          <a:ea typeface="微软雅黑 Light" panose="020B0502040204020203" pitchFamily="34" charset="-122"/>
                        </a:rPr>
                        <a:t>DoS</a:t>
                      </a:r>
                      <a:r>
                        <a:rPr lang="en-US" altLang="zh-CN" sz="1400" b="0" dirty="0" smtClean="0">
                          <a:effectLst/>
                          <a:latin typeface="微软雅黑 Light" panose="020B0502040204020203" pitchFamily="34" charset="-122"/>
                          <a:ea typeface="微软雅黑 Light" panose="020B0502040204020203" pitchFamily="34" charset="-122"/>
                        </a:rPr>
                        <a:t>. DNS-X uses transport-layer security (TLS) to provide privacy from users to their DNS resolvers and optionally to authoritative servers. TCP and TLS are hardly novel, and expectations about DNS suggest connections will balloon client latency and overwhelm server with state. Our contribution is to show that DNS-X significantly improves security and privacy: TCP prevents denial-of-service (</a:t>
                      </a:r>
                      <a:r>
                        <a:rPr lang="en-US" altLang="zh-CN" sz="1400" b="0" dirty="0" err="1" smtClean="0">
                          <a:effectLst/>
                          <a:latin typeface="微软雅黑 Light" panose="020B0502040204020203" pitchFamily="34" charset="-122"/>
                          <a:ea typeface="微软雅黑 Light" panose="020B0502040204020203" pitchFamily="34" charset="-122"/>
                        </a:rPr>
                        <a:t>DoS</a:t>
                      </a:r>
                      <a:r>
                        <a:rPr lang="en-US" altLang="zh-CN" sz="1400" b="0" dirty="0" smtClean="0">
                          <a:effectLst/>
                          <a:latin typeface="微软雅黑 Light" panose="020B0502040204020203" pitchFamily="34" charset="-122"/>
                          <a:ea typeface="微软雅黑 Light" panose="020B0502040204020203" pitchFamily="34" charset="-122"/>
                        </a:rPr>
                        <a:t>) amplification against others, reduces the effects of </a:t>
                      </a:r>
                      <a:r>
                        <a:rPr lang="en-US" altLang="zh-CN" sz="1400" b="0" dirty="0" err="1" smtClean="0">
                          <a:effectLst/>
                          <a:latin typeface="微软雅黑 Light" panose="020B0502040204020203" pitchFamily="34" charset="-122"/>
                          <a:ea typeface="微软雅黑 Light" panose="020B0502040204020203" pitchFamily="34" charset="-122"/>
                        </a:rPr>
                        <a:t>DoS</a:t>
                      </a:r>
                      <a:r>
                        <a:rPr lang="en-US" altLang="zh-CN" sz="1400" b="0" dirty="0" smtClean="0">
                          <a:effectLst/>
                          <a:latin typeface="微软雅黑 Light" panose="020B0502040204020203" pitchFamily="34" charset="-122"/>
                          <a:ea typeface="微软雅黑 Light" panose="020B0502040204020203" pitchFamily="34" charset="-122"/>
                        </a:rPr>
                        <a:t> on the server, and simplifies policy choices about </a:t>
                      </a:r>
                      <a:r>
                        <a:rPr lang="en-US" altLang="zh-CN" sz="1400" b="0" dirty="0" err="1" smtClean="0">
                          <a:effectLst/>
                          <a:latin typeface="微软雅黑 Light" panose="020B0502040204020203" pitchFamily="34" charset="-122"/>
                          <a:ea typeface="微软雅黑 Light" panose="020B0502040204020203" pitchFamily="34" charset="-122"/>
                        </a:rPr>
                        <a:t>keysize</a:t>
                      </a:r>
                      <a:r>
                        <a:rPr lang="en-US" altLang="zh-CN" sz="1400" b="0" dirty="0" smtClean="0">
                          <a:effectLst/>
                          <a:latin typeface="微软雅黑 Light" panose="020B0502040204020203" pitchFamily="34" charset="-122"/>
                          <a:ea typeface="微软雅黑 Light" panose="020B0502040204020203" pitchFamily="34" charset="-122"/>
                        </a:rPr>
                        <a:t>. TLS protects against eavesdroppers to the recursive resolver. Our second contribution is to show that with careful implementation choices, these benefits come at only modest cost: end-to-end latency from {TLS to the recursive resolver is only about 9% slower} when UDP is used to the authoritative server, and 22% slower with TCP to the authoritative. With diverse traces we show that connection reuse can be frequent (60-- 95% for stub and recursive resolvers, although half that for authoritative servers), and after connection establishment, experiments show that TCP and TLS latency is equivalent to UDP. With conservative timeouts (20s at authoritative servers and 60s elsewhere) and estimated per-connection memory, we show that server memory requirements match current hardware: a large recursive resolver may have 24k active connections requiring about 3.6GB additional RAM. Good performance requires key design and implementation decisions we identify: query pipelining, out-of-order responses, TCP fast-open and TLS connection resumption, and plausible timeouts. </a:t>
                      </a:r>
                    </a:p>
                  </a:txBody>
                  <a:tcPr/>
                </a:tc>
                <a:extLst>
                  <a:ext uri="{0D108BD9-81ED-4DB2-BD59-A6C34878D82A}">
                    <a16:rowId xmlns:a16="http://schemas.microsoft.com/office/drawing/2014/main" xmlns="" val="1955246978"/>
                  </a:ext>
                </a:extLst>
              </a:tr>
              <a:tr h="250204">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IEEE S&amp;P 2015</a:t>
                      </a:r>
                    </a:p>
                  </a:txBody>
                  <a:tcPr/>
                </a:tc>
                <a:extLst>
                  <a:ext uri="{0D108BD9-81ED-4DB2-BD59-A6C34878D82A}">
                    <a16:rowId xmlns:a16="http://schemas.microsoft.com/office/drawing/2014/main" xmlns="" val="1672683476"/>
                  </a:ext>
                </a:extLst>
              </a:tr>
              <a:tr h="250204">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http://</a:t>
                      </a:r>
                      <a:r>
                        <a:rPr lang="en-US" altLang="zh-CN" sz="1400" b="0" dirty="0" err="1" smtClean="0">
                          <a:effectLst/>
                          <a:latin typeface="微软雅黑 Light" panose="020B0502040204020203" pitchFamily="34" charset="-122"/>
                          <a:ea typeface="微软雅黑 Light" panose="020B0502040204020203" pitchFamily="34" charset="-122"/>
                        </a:rPr>
                        <a:t>www.ieee-security.org</a:t>
                      </a:r>
                      <a:r>
                        <a:rPr lang="en-US" altLang="zh-CN" sz="1400" b="0" dirty="0" smtClean="0">
                          <a:effectLst/>
                          <a:latin typeface="微软雅黑 Light" panose="020B0502040204020203" pitchFamily="34" charset="-122"/>
                          <a:ea typeface="微软雅黑 Light" panose="020B0502040204020203" pitchFamily="34" charset="-122"/>
                        </a:rPr>
                        <a:t>/TC/SP2015/papers- archived/6949a171.pdf </a:t>
                      </a:r>
                    </a:p>
                  </a:txBody>
                  <a:tcPr/>
                </a:tc>
                <a:extLst>
                  <a:ext uri="{0D108BD9-81ED-4DB2-BD59-A6C34878D82A}">
                    <a16:rowId xmlns:a16="http://schemas.microsoft.com/office/drawing/2014/main" xmlns="" val="1824073130"/>
                  </a:ext>
                </a:extLst>
              </a:tr>
              <a:tr h="643181">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zh-CN" altLang="en-US" sz="1400" b="0" baseline="0" dirty="0" smtClean="0">
                          <a:effectLst/>
                          <a:latin typeface="微软雅黑 Light" panose="020B0502040204020203" pitchFamily="34" charset="-122"/>
                          <a:ea typeface="微软雅黑 Light" panose="020B0502040204020203" pitchFamily="34" charset="-122"/>
                        </a:rPr>
                        <a:t>本文提出</a:t>
                      </a:r>
                      <a:r>
                        <a:rPr lang="en-US" altLang="zh-CN" sz="1400" b="0" baseline="0" dirty="0" smtClean="0">
                          <a:effectLst/>
                          <a:latin typeface="微软雅黑 Light" panose="020B0502040204020203" pitchFamily="34" charset="-122"/>
                          <a:ea typeface="微软雅黑 Light" panose="020B0502040204020203" pitchFamily="34" charset="-122"/>
                        </a:rPr>
                        <a:t>DNS-X,</a:t>
                      </a:r>
                      <a:r>
                        <a:rPr lang="zh-CN" altLang="en-US" sz="1400" b="0" baseline="0" dirty="0" smtClean="0">
                          <a:effectLst/>
                          <a:latin typeface="微软雅黑 Light" panose="020B0502040204020203" pitchFamily="34" charset="-122"/>
                          <a:ea typeface="微软雅黑 Light" panose="020B0502040204020203" pitchFamily="34" charset="-122"/>
                        </a:rPr>
                        <a:t>通过采用</a:t>
                      </a:r>
                      <a:r>
                        <a:rPr lang="en-US" altLang="zh-CN" sz="1400" b="0" baseline="0" dirty="0" smtClean="0">
                          <a:effectLst/>
                          <a:latin typeface="微软雅黑 Light" panose="020B0502040204020203" pitchFamily="34" charset="-122"/>
                          <a:ea typeface="微软雅黑 Light" panose="020B0502040204020203" pitchFamily="34" charset="-122"/>
                        </a:rPr>
                        <a:t>TLS,</a:t>
                      </a:r>
                      <a:r>
                        <a:rPr lang="zh-CN" altLang="en-US" sz="1400" b="0" baseline="0" dirty="0" smtClean="0">
                          <a:effectLst/>
                          <a:latin typeface="微软雅黑 Light" panose="020B0502040204020203" pitchFamily="34" charset="-122"/>
                          <a:ea typeface="微软雅黑 Light" panose="020B0502040204020203" pitchFamily="34" charset="-122"/>
                        </a:rPr>
                        <a:t>使用</a:t>
                      </a:r>
                      <a:r>
                        <a:rPr lang="en-US" altLang="zh-CN" sz="1400" b="0" baseline="0" dirty="0" smtClean="0">
                          <a:effectLst/>
                          <a:latin typeface="微软雅黑 Light" panose="020B0502040204020203" pitchFamily="34" charset="-122"/>
                          <a:ea typeface="微软雅黑 Light" panose="020B0502040204020203" pitchFamily="34" charset="-122"/>
                        </a:rPr>
                        <a:t>TCP</a:t>
                      </a:r>
                      <a:r>
                        <a:rPr lang="zh-CN" altLang="en-US" sz="1400" b="0" baseline="0" dirty="0" smtClean="0">
                          <a:effectLst/>
                          <a:latin typeface="微软雅黑 Light" panose="020B0502040204020203" pitchFamily="34" charset="-122"/>
                          <a:ea typeface="微软雅黑 Light" panose="020B0502040204020203" pitchFamily="34" charset="-122"/>
                        </a:rPr>
                        <a:t>协议来缓解</a:t>
                      </a:r>
                      <a:r>
                        <a:rPr lang="en-US" altLang="zh-CN" sz="1400" b="0" baseline="0" dirty="0" err="1" smtClean="0">
                          <a:effectLst/>
                          <a:latin typeface="微软雅黑 Light" panose="020B0502040204020203" pitchFamily="34" charset="-122"/>
                          <a:ea typeface="微软雅黑 Light" panose="020B0502040204020203" pitchFamily="34" charset="-122"/>
                        </a:rPr>
                        <a:t>DoS</a:t>
                      </a:r>
                      <a:r>
                        <a:rPr lang="zh-CN" altLang="en-US" sz="1400" b="0" baseline="0" dirty="0" smtClean="0">
                          <a:effectLst/>
                          <a:latin typeface="微软雅黑 Light" panose="020B0502040204020203" pitchFamily="34" charset="-122"/>
                          <a:ea typeface="微软雅黑 Light" panose="020B0502040204020203" pitchFamily="34" charset="-122"/>
                        </a:rPr>
                        <a:t>伪装和放大攻击</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避免遭受窃听风险</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181383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994629371"/>
              </p:ext>
            </p:extLst>
          </p:nvPr>
        </p:nvGraphicFramePr>
        <p:xfrm>
          <a:off x="371605" y="319761"/>
          <a:ext cx="8346510" cy="6187177"/>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89293">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Temporal Lensing and its Application in Pulsing Denial-of-Service Attacks </a:t>
                      </a:r>
                    </a:p>
                  </a:txBody>
                  <a:tcPr/>
                </a:tc>
                <a:extLst>
                  <a:ext uri="{0D108BD9-81ED-4DB2-BD59-A6C34878D82A}">
                    <a16:rowId xmlns:a16="http://schemas.microsoft.com/office/drawing/2014/main" xmlns="" val="1133723505"/>
                  </a:ext>
                </a:extLst>
              </a:tr>
              <a:tr h="3710695">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We introduce "temporal lensing": a technique that concentrates a relatively low-bandwidth flood into a short, high-bandwidth pulse. By leveraging existing DNS infrastructure, we experimentally explore lensing and the properties of the pulses it creates. We also empirically show how attackers can use lensing to achieve peak bandwidths more than an order of magnitude greater than their upload bandwidth. While formidable by itself in a pulsing </a:t>
                      </a:r>
                      <a:r>
                        <a:rPr lang="en-US" altLang="zh-CN" sz="1400" b="0" dirty="0" err="1" smtClean="0">
                          <a:effectLst/>
                          <a:latin typeface="微软雅黑 Light" panose="020B0502040204020203" pitchFamily="34" charset="-122"/>
                          <a:ea typeface="微软雅黑 Light" panose="020B0502040204020203" pitchFamily="34" charset="-122"/>
                        </a:rPr>
                        <a:t>DoS</a:t>
                      </a:r>
                      <a:r>
                        <a:rPr lang="en-US" altLang="zh-CN" sz="1400" b="0" dirty="0" smtClean="0">
                          <a:effectLst/>
                          <a:latin typeface="微软雅黑 Light" panose="020B0502040204020203" pitchFamily="34" charset="-122"/>
                          <a:ea typeface="微软雅黑 Light" panose="020B0502040204020203" pitchFamily="34" charset="-122"/>
                        </a:rPr>
                        <a:t> attack, attackers can also combine lensing with amplification to potentially produce pulses with peak bandwidths orders of magnitude larger than their own. </a:t>
                      </a:r>
                    </a:p>
                  </a:txBody>
                  <a:tcPr/>
                </a:tc>
                <a:extLst>
                  <a:ext uri="{0D108BD9-81ED-4DB2-BD59-A6C34878D82A}">
                    <a16:rowId xmlns:a16="http://schemas.microsoft.com/office/drawing/2014/main" xmlns="" val="1955246978"/>
                  </a:ext>
                </a:extLst>
              </a:tr>
              <a:tr h="287651">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IEEE S&amp;P 2015</a:t>
                      </a:r>
                    </a:p>
                  </a:txBody>
                  <a:tcPr/>
                </a:tc>
                <a:extLst>
                  <a:ext uri="{0D108BD9-81ED-4DB2-BD59-A6C34878D82A}">
                    <a16:rowId xmlns:a16="http://schemas.microsoft.com/office/drawing/2014/main" xmlns="" val="1672683476"/>
                  </a:ext>
                </a:extLst>
              </a:tr>
              <a:tr h="399651">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http://</a:t>
                      </a:r>
                      <a:r>
                        <a:rPr lang="en-US" altLang="zh-CN" sz="1400" b="0" dirty="0" err="1" smtClean="0">
                          <a:effectLst/>
                          <a:latin typeface="微软雅黑 Light" panose="020B0502040204020203" pitchFamily="34" charset="-122"/>
                          <a:ea typeface="微软雅黑 Light" panose="020B0502040204020203" pitchFamily="34" charset="-122"/>
                        </a:rPr>
                        <a:t>www.ieee-security.org</a:t>
                      </a:r>
                      <a:r>
                        <a:rPr lang="en-US" altLang="zh-CN" sz="1400" b="0" dirty="0" smtClean="0">
                          <a:effectLst/>
                          <a:latin typeface="微软雅黑 Light" panose="020B0502040204020203" pitchFamily="34" charset="-122"/>
                          <a:ea typeface="微软雅黑 Light" panose="020B0502040204020203" pitchFamily="34" charset="-122"/>
                        </a:rPr>
                        <a:t>/TC/SP2015/papers- archived/6949a187.pdf </a:t>
                      </a:r>
                    </a:p>
                  </a:txBody>
                  <a:tcPr/>
                </a:tc>
                <a:extLst>
                  <a:ext uri="{0D108BD9-81ED-4DB2-BD59-A6C34878D82A}">
                    <a16:rowId xmlns:a16="http://schemas.microsoft.com/office/drawing/2014/main" xmlns="" val="1824073130"/>
                  </a:ext>
                </a:extLst>
              </a:tr>
              <a:tr h="1467232">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zh-CN" altLang="en-US" sz="1400" b="0" baseline="0" dirty="0" smtClean="0">
                          <a:effectLst/>
                          <a:latin typeface="微软雅黑 Light" panose="020B0502040204020203" pitchFamily="34" charset="-122"/>
                          <a:ea typeface="微软雅黑 Light" panose="020B0502040204020203" pitchFamily="34" charset="-122"/>
                        </a:rPr>
                        <a:t>作者利用现有的</a:t>
                      </a:r>
                      <a:r>
                        <a:rPr lang="en-US" altLang="zh-CN" sz="1400" b="0" baseline="0" dirty="0" smtClean="0">
                          <a:effectLst/>
                          <a:latin typeface="微软雅黑 Light" panose="020B0502040204020203" pitchFamily="34" charset="-122"/>
                          <a:ea typeface="微软雅黑 Light" panose="020B0502040204020203" pitchFamily="34" charset="-122"/>
                        </a:rPr>
                        <a:t>DNS</a:t>
                      </a:r>
                      <a:r>
                        <a:rPr lang="zh-CN" altLang="en-US" sz="1400" b="0" baseline="0" dirty="0" smtClean="0">
                          <a:effectLst/>
                          <a:latin typeface="微软雅黑 Light" panose="020B0502040204020203" pitchFamily="34" charset="-122"/>
                          <a:ea typeface="微软雅黑 Light" panose="020B0502040204020203" pitchFamily="34" charset="-122"/>
                        </a:rPr>
                        <a:t>基础设施</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试验了临时透镜</a:t>
                      </a:r>
                      <a:r>
                        <a:rPr lang="en-US" altLang="zh-CN" sz="1400" b="0" baseline="0" dirty="0" err="1" smtClean="0">
                          <a:effectLst/>
                          <a:latin typeface="微软雅黑 Light" panose="020B0502040204020203" pitchFamily="34" charset="-122"/>
                          <a:ea typeface="微软雅黑 Light" panose="020B0502040204020203" pitchFamily="34" charset="-122"/>
                        </a:rPr>
                        <a:t>DoS</a:t>
                      </a:r>
                      <a:r>
                        <a:rPr lang="zh-CN" altLang="en-US" sz="1400" b="0" baseline="0" dirty="0" smtClean="0">
                          <a:effectLst/>
                          <a:latin typeface="微软雅黑 Light" panose="020B0502040204020203" pitchFamily="34" charset="-122"/>
                          <a:ea typeface="微软雅黑 Light" panose="020B0502040204020203" pitchFamily="34" charset="-122"/>
                        </a:rPr>
                        <a:t>攻击 </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3965502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89482723"/>
              </p:ext>
            </p:extLst>
          </p:nvPr>
        </p:nvGraphicFramePr>
        <p:xfrm>
          <a:off x="141100" y="272721"/>
          <a:ext cx="8857882" cy="6431279"/>
        </p:xfrm>
        <a:graphic>
          <a:graphicData uri="http://schemas.openxmlformats.org/drawingml/2006/table">
            <a:tbl>
              <a:tblPr firstRow="1" bandRow="1">
                <a:tableStyleId>{69CF1AB2-1976-4502-BF36-3FF5EA218861}</a:tableStyleId>
              </a:tblPr>
              <a:tblGrid>
                <a:gridCol w="708986">
                  <a:extLst>
                    <a:ext uri="{9D8B030D-6E8A-4147-A177-3AD203B41FA5}">
                      <a16:colId xmlns:a16="http://schemas.microsoft.com/office/drawing/2014/main" xmlns="" val="356671554"/>
                    </a:ext>
                  </a:extLst>
                </a:gridCol>
                <a:gridCol w="8148896">
                  <a:extLst>
                    <a:ext uri="{9D8B030D-6E8A-4147-A177-3AD203B41FA5}">
                      <a16:colId xmlns:a16="http://schemas.microsoft.com/office/drawing/2014/main" xmlns="" val="327203891"/>
                    </a:ext>
                  </a:extLst>
                </a:gridCol>
              </a:tblGrid>
              <a:tr h="278394">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b="0" kern="1200" dirty="0" err="1" smtClean="0">
                          <a:solidFill>
                            <a:schemeClr val="dk1"/>
                          </a:solidFill>
                          <a:effectLst/>
                          <a:latin typeface="微软雅黑 Light" panose="020B0502040204020203" pitchFamily="34" charset="-122"/>
                          <a:ea typeface="微软雅黑 Light" panose="020B0502040204020203" pitchFamily="34" charset="-122"/>
                          <a:cs typeface="+mn-cs"/>
                        </a:rPr>
                        <a:t>MitM</a:t>
                      </a:r>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 Attack by Name Collision: Cause Analysis and Vulnerability Assessment in the New </a:t>
                      </a:r>
                      <a:r>
                        <a:rPr lang="en-US" altLang="zh-CN" sz="1400" b="0" kern="1200" dirty="0" err="1" smtClean="0">
                          <a:solidFill>
                            <a:schemeClr val="dk1"/>
                          </a:solidFill>
                          <a:effectLst/>
                          <a:latin typeface="微软雅黑 Light" panose="020B0502040204020203" pitchFamily="34" charset="-122"/>
                          <a:ea typeface="微软雅黑 Light" panose="020B0502040204020203" pitchFamily="34" charset="-122"/>
                          <a:cs typeface="+mn-cs"/>
                        </a:rPr>
                        <a:t>gTLD</a:t>
                      </a:r>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 Era</a:t>
                      </a:r>
                    </a:p>
                  </a:txBody>
                  <a:tcPr/>
                </a:tc>
                <a:extLst>
                  <a:ext uri="{0D108BD9-81ED-4DB2-BD59-A6C34878D82A}">
                    <a16:rowId xmlns:a16="http://schemas.microsoft.com/office/drawing/2014/main" xmlns="" val="1133723505"/>
                  </a:ext>
                </a:extLst>
              </a:tr>
              <a:tr h="2685688">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Recently, Man in the Middle (</a:t>
                      </a:r>
                      <a:r>
                        <a:rPr lang="en-US" altLang="zh-CN" sz="1400" b="0" dirty="0" err="1" smtClean="0">
                          <a:effectLst/>
                          <a:latin typeface="微软雅黑 Light" panose="020B0502040204020203" pitchFamily="34" charset="-122"/>
                          <a:ea typeface="微软雅黑 Light" panose="020B0502040204020203" pitchFamily="34" charset="-122"/>
                        </a:rPr>
                        <a:t>MitM</a:t>
                      </a:r>
                      <a:r>
                        <a:rPr lang="en-US" altLang="zh-CN" sz="1400" b="0" dirty="0" smtClean="0">
                          <a:effectLst/>
                          <a:latin typeface="微软雅黑 Light" panose="020B0502040204020203" pitchFamily="34" charset="-122"/>
                          <a:ea typeface="微软雅黑 Light" panose="020B0502040204020203" pitchFamily="34" charset="-122"/>
                        </a:rPr>
                        <a:t>) attacks on web browsing have become easier than they have ever been before because of a problem called "Name Collision" and a protocol called the Web Proxy Auto- Discovery (WPAD) protocol. This name collision attack can cause all web traffic of an Internet user to be redirected to a </a:t>
                      </a:r>
                      <a:r>
                        <a:rPr lang="en-US" altLang="zh-CN" sz="1400" b="0" dirty="0" err="1" smtClean="0">
                          <a:effectLst/>
                          <a:latin typeface="微软雅黑 Light" panose="020B0502040204020203" pitchFamily="34" charset="-122"/>
                          <a:ea typeface="微软雅黑 Light" panose="020B0502040204020203" pitchFamily="34" charset="-122"/>
                        </a:rPr>
                        <a:t>MitM</a:t>
                      </a:r>
                      <a:r>
                        <a:rPr lang="en-US" altLang="zh-CN" sz="1400" b="0" dirty="0" smtClean="0">
                          <a:effectLst/>
                          <a:latin typeface="微软雅黑 Light" panose="020B0502040204020203" pitchFamily="34" charset="-122"/>
                          <a:ea typeface="微软雅黑 Light" panose="020B0502040204020203" pitchFamily="34" charset="-122"/>
                        </a:rPr>
                        <a:t> proxy automatically right after the launching of a standard browser. The underlying problem of this attack is internal namespace WPAD query leakage, which itself is a known problem for years. However, it remains understudied since it was not easily exploitable before the recent new </a:t>
                      </a:r>
                      <a:r>
                        <a:rPr lang="en-US" altLang="zh-CN" sz="1400" b="0" dirty="0" err="1" smtClean="0">
                          <a:effectLst/>
                          <a:latin typeface="微软雅黑 Light" panose="020B0502040204020203" pitchFamily="34" charset="-122"/>
                          <a:ea typeface="微软雅黑 Light" panose="020B0502040204020203" pitchFamily="34" charset="-122"/>
                        </a:rPr>
                        <a:t>gTLD</a:t>
                      </a:r>
                      <a:r>
                        <a:rPr lang="en-US" altLang="zh-CN" sz="1400" b="0" dirty="0" smtClean="0">
                          <a:effectLst/>
                          <a:latin typeface="微软雅黑 Light" panose="020B0502040204020203" pitchFamily="34" charset="-122"/>
                          <a:ea typeface="微软雅黑 Light" panose="020B0502040204020203" pitchFamily="34" charset="-122"/>
                        </a:rPr>
                        <a:t> (generic Top-Level Domains) delegation. In this paper, we focus on this newly-exposed </a:t>
                      </a:r>
                      <a:r>
                        <a:rPr lang="en-US" altLang="zh-CN" sz="1400" b="0" dirty="0" err="1" smtClean="0">
                          <a:effectLst/>
                          <a:latin typeface="微软雅黑 Light" panose="020B0502040204020203" pitchFamily="34" charset="-122"/>
                          <a:ea typeface="微软雅黑 Light" panose="020B0502040204020203" pitchFamily="34" charset="-122"/>
                        </a:rPr>
                        <a:t>MitM</a:t>
                      </a:r>
                      <a:r>
                        <a:rPr lang="en-US" altLang="zh-CN" sz="1400" b="0" dirty="0" smtClean="0">
                          <a:effectLst/>
                          <a:latin typeface="微软雅黑 Light" panose="020B0502040204020203" pitchFamily="34" charset="-122"/>
                          <a:ea typeface="微软雅黑 Light" panose="020B0502040204020203" pitchFamily="34" charset="-122"/>
                        </a:rPr>
                        <a:t> attack vector and perform the first systematic study of the underlying problem causes and its vulnerability status in the wild. First, we show the severity of the problem by characterizing leaked WPAD query traffic to the DNS root servers, and find that a major cause of the leakage problem is actually a result of settings on the end user devices. More specifically, we find that under common settings, devices can mistakenly generate internal queries when used outside an internal network (e.g., used at home). Second, we define and quantify a candidate measure of attack surface by defining "highly-vulnerable domains", which are domains routinely exposing a large number of potential victims, and use it to perform a systematic assessment of the vulnerability status. We find that almost all leaked queries are for new </a:t>
                      </a:r>
                      <a:r>
                        <a:rPr lang="en-US" altLang="zh-CN" sz="1400" b="0" dirty="0" err="1" smtClean="0">
                          <a:effectLst/>
                          <a:latin typeface="微软雅黑 Light" panose="020B0502040204020203" pitchFamily="34" charset="-122"/>
                          <a:ea typeface="微软雅黑 Light" panose="020B0502040204020203" pitchFamily="34" charset="-122"/>
                        </a:rPr>
                        <a:t>gTLD</a:t>
                      </a:r>
                      <a:r>
                        <a:rPr lang="en-US" altLang="zh-CN" sz="1400" b="0" dirty="0" smtClean="0">
                          <a:effectLst/>
                          <a:latin typeface="微软雅黑 Light" panose="020B0502040204020203" pitchFamily="34" charset="-122"/>
                          <a:ea typeface="微软雅黑 Light" panose="020B0502040204020203" pitchFamily="34" charset="-122"/>
                        </a:rPr>
                        <a:t> domains we define to be highly-vulnerable, indirectly validating our attack surface definition. We further find that 10% of these highly-vulnerable domains have already been registered, making the corresponding users immediately vulnerable to the exploit at any time. Our results provide a strong and urgent message to deploy proactive protection. We discuss promising directions for remediation at the new </a:t>
                      </a:r>
                      <a:r>
                        <a:rPr lang="en-US" altLang="zh-CN" sz="1400" b="0" dirty="0" err="1" smtClean="0">
                          <a:effectLst/>
                          <a:latin typeface="微软雅黑 Light" panose="020B0502040204020203" pitchFamily="34" charset="-122"/>
                          <a:ea typeface="微软雅黑 Light" panose="020B0502040204020203" pitchFamily="34" charset="-122"/>
                        </a:rPr>
                        <a:t>gTLD</a:t>
                      </a:r>
                      <a:r>
                        <a:rPr lang="en-US" altLang="zh-CN" sz="1400" b="0" dirty="0" smtClean="0">
                          <a:effectLst/>
                          <a:latin typeface="微软雅黑 Light" panose="020B0502040204020203" pitchFamily="34" charset="-122"/>
                          <a:ea typeface="微软雅黑 Light" panose="020B0502040204020203" pitchFamily="34" charset="-122"/>
                        </a:rPr>
                        <a:t> registry, Autonomous System (AS), and end user levels, and use empirical data analysis to estimate and compare their effectiveness and deployment difficulties. </a:t>
                      </a:r>
                    </a:p>
                  </a:txBody>
                  <a:tcPr/>
                </a:tc>
                <a:extLst>
                  <a:ext uri="{0D108BD9-81ED-4DB2-BD59-A6C34878D82A}">
                    <a16:rowId xmlns:a16="http://schemas.microsoft.com/office/drawing/2014/main" xmlns="" val="1955246978"/>
                  </a:ext>
                </a:extLst>
              </a:tr>
              <a:tr h="163761">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IEEE S&amp;P 2016 </a:t>
                      </a:r>
                    </a:p>
                  </a:txBody>
                  <a:tcPr/>
                </a:tc>
                <a:extLst>
                  <a:ext uri="{0D108BD9-81ED-4DB2-BD59-A6C34878D82A}">
                    <a16:rowId xmlns:a16="http://schemas.microsoft.com/office/drawing/2014/main" xmlns="" val="1672683476"/>
                  </a:ext>
                </a:extLst>
              </a:tr>
              <a:tr h="163761">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b="0" dirty="0" smtClean="0">
                          <a:effectLst/>
                          <a:latin typeface="微软雅黑 Light" panose="020B0502040204020203" pitchFamily="34" charset="-122"/>
                          <a:ea typeface="微软雅黑 Light" panose="020B0502040204020203" pitchFamily="34" charset="-122"/>
                        </a:rPr>
                        <a:t>http://</a:t>
                      </a:r>
                      <a:r>
                        <a:rPr lang="en-US" altLang="zh-CN" sz="1400" b="0" dirty="0" err="1" smtClean="0">
                          <a:effectLst/>
                          <a:latin typeface="微软雅黑 Light" panose="020B0502040204020203" pitchFamily="34" charset="-122"/>
                          <a:ea typeface="微软雅黑 Light" panose="020B0502040204020203" pitchFamily="34" charset="-122"/>
                        </a:rPr>
                        <a:t>www.ieee</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security.org</a:t>
                      </a:r>
                      <a:r>
                        <a:rPr lang="en-US" altLang="zh-CN" sz="1400" b="0" dirty="0" smtClean="0">
                          <a:effectLst/>
                          <a:latin typeface="微软雅黑 Light" panose="020B0502040204020203" pitchFamily="34" charset="-122"/>
                          <a:ea typeface="微软雅黑 Light" panose="020B0502040204020203" pitchFamily="34" charset="-122"/>
                        </a:rPr>
                        <a:t>/TC/SP2016/papers/0824a675.pdf </a:t>
                      </a:r>
                    </a:p>
                  </a:txBody>
                  <a:tcPr/>
                </a:tc>
                <a:extLst>
                  <a:ext uri="{0D108BD9-81ED-4DB2-BD59-A6C34878D82A}">
                    <a16:rowId xmlns:a16="http://schemas.microsoft.com/office/drawing/2014/main" xmlns="" val="1824073130"/>
                  </a:ext>
                </a:extLst>
              </a:tr>
              <a:tr h="528130">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zh-CN" altLang="en-US" sz="1400" b="0" baseline="0" dirty="0" smtClean="0">
                          <a:effectLst/>
                          <a:latin typeface="微软雅黑 Light" panose="020B0502040204020203" pitchFamily="34" charset="-122"/>
                          <a:ea typeface="微软雅黑 Light" panose="020B0502040204020203" pitchFamily="34" charset="-122"/>
                        </a:rPr>
                        <a:t>在新的通用顶层域名委派后</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基于</a:t>
                      </a:r>
                      <a:r>
                        <a:rPr lang="en-US" altLang="zh-CN" sz="1400" b="0" baseline="0" dirty="0" smtClean="0">
                          <a:effectLst/>
                          <a:latin typeface="微软雅黑 Light" panose="020B0502040204020203" pitchFamily="34" charset="-122"/>
                          <a:ea typeface="微软雅黑 Light" panose="020B0502040204020203" pitchFamily="34" charset="-122"/>
                        </a:rPr>
                        <a:t>WPAD</a:t>
                      </a:r>
                      <a:r>
                        <a:rPr lang="zh-CN" altLang="en-US" sz="1400" b="0" baseline="0" dirty="0" smtClean="0">
                          <a:effectLst/>
                          <a:latin typeface="微软雅黑 Light" panose="020B0502040204020203" pitchFamily="34" charset="-122"/>
                          <a:ea typeface="微软雅黑 Light" panose="020B0502040204020203" pitchFamily="34" charset="-122"/>
                        </a:rPr>
                        <a:t>协议和“名字冲突”的中间人攻击变得更加容易</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会造成 </a:t>
                      </a:r>
                      <a:r>
                        <a:rPr lang="en-US" altLang="zh-CN" sz="1400" b="0" baseline="0" dirty="0" smtClean="0">
                          <a:effectLst/>
                          <a:latin typeface="微软雅黑 Light" panose="020B0502040204020203" pitchFamily="34" charset="-122"/>
                          <a:ea typeface="微软雅黑 Light" panose="020B0502040204020203" pitchFamily="34" charset="-122"/>
                        </a:rPr>
                        <a:t>WPAD</a:t>
                      </a:r>
                      <a:r>
                        <a:rPr lang="zh-CN" altLang="en-US" sz="1400" b="0" baseline="0" dirty="0" smtClean="0">
                          <a:effectLst/>
                          <a:latin typeface="微软雅黑 Light" panose="020B0502040204020203" pitchFamily="34" charset="-122"/>
                          <a:ea typeface="微软雅黑 Light" panose="020B0502040204020203" pitchFamily="34" charset="-122"/>
                        </a:rPr>
                        <a:t>协议内部命名空间查询信息泄露。作者从新通用</a:t>
                      </a:r>
                      <a:r>
                        <a:rPr lang="en-US" altLang="zh-CN" sz="1400" b="0" baseline="0" dirty="0" smtClean="0">
                          <a:effectLst/>
                          <a:latin typeface="微软雅黑 Light" panose="020B0502040204020203" pitchFamily="34" charset="-122"/>
                          <a:ea typeface="微软雅黑 Light" panose="020B0502040204020203" pitchFamily="34" charset="-122"/>
                        </a:rPr>
                        <a:t>TLD</a:t>
                      </a:r>
                      <a:r>
                        <a:rPr lang="zh-CN" altLang="en-US" sz="1400" b="0" baseline="0" dirty="0" smtClean="0">
                          <a:effectLst/>
                          <a:latin typeface="微软雅黑 Light" panose="020B0502040204020203" pitchFamily="34" charset="-122"/>
                          <a:ea typeface="微软雅黑 Light" panose="020B0502040204020203" pitchFamily="34" charset="-122"/>
                        </a:rPr>
                        <a:t>注册、自治系统和终端用户层面对攻击 进行防护的有效性和障碍。</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366150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397378136"/>
              </p:ext>
            </p:extLst>
          </p:nvPr>
        </p:nvGraphicFramePr>
        <p:xfrm>
          <a:off x="371605" y="319761"/>
          <a:ext cx="8346510" cy="6187177"/>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89293">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Domain-Z: 28 Registrations Later </a:t>
                      </a:r>
                    </a:p>
                  </a:txBody>
                  <a:tcPr/>
                </a:tc>
                <a:extLst>
                  <a:ext uri="{0D108BD9-81ED-4DB2-BD59-A6C34878D82A}">
                    <a16:rowId xmlns:a16="http://schemas.microsoft.com/office/drawing/2014/main" xmlns="" val="1133723505"/>
                  </a:ext>
                </a:extLst>
              </a:tr>
              <a:tr h="3710695">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Any individual that re-registers an expired domain implicitly inherits the residual trust associated with the domain's prior use. We find that adversaries can, and do, use malicious re-registration to exploit domain ownership changes -- undermining the security of both users and systems. In fact, we find that many seemingly disparate security problems share a root cause in residual domain trust abuse. With this study we shed light on the seemingly unnoticed problem of residual domain trust by measuring the scope and growth of this abuse over the past six years. During this time, we identified 27,758 domains from public blacklists and 238,279 domains resolved by malware that expired and then were maliciously re-registered. To help address this problem, we propose a technical remedy and discuss several policy remedies. For the former, we develop Alembic, a lightweight algorithm that uses only passive observations from the Domain Name System (DNS) to flag potential domain ownership changes. We identify several instances of residual trust abuse using this algorithm, including an expired APT domain that could be used to revive existing infections. </a:t>
                      </a:r>
                    </a:p>
                    <a:p>
                      <a:endParaRPr lang="en-US" altLang="zh-CN" sz="1400" b="0" dirty="0" smtClean="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955246978"/>
                  </a:ext>
                </a:extLst>
              </a:tr>
              <a:tr h="287651">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IEEE S&amp;P 2016 </a:t>
                      </a:r>
                    </a:p>
                  </a:txBody>
                  <a:tcPr/>
                </a:tc>
                <a:extLst>
                  <a:ext uri="{0D108BD9-81ED-4DB2-BD59-A6C34878D82A}">
                    <a16:rowId xmlns:a16="http://schemas.microsoft.com/office/drawing/2014/main" xmlns="" val="1672683476"/>
                  </a:ext>
                </a:extLst>
              </a:tr>
              <a:tr h="399651">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http://</a:t>
                      </a:r>
                      <a:r>
                        <a:rPr lang="en-US" altLang="zh-CN" sz="1400" b="0" dirty="0" err="1" smtClean="0">
                          <a:effectLst/>
                          <a:latin typeface="微软雅黑 Light" panose="020B0502040204020203" pitchFamily="34" charset="-122"/>
                          <a:ea typeface="微软雅黑 Light" panose="020B0502040204020203" pitchFamily="34" charset="-122"/>
                        </a:rPr>
                        <a:t>www.ieee</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security.org</a:t>
                      </a:r>
                      <a:r>
                        <a:rPr lang="en-US" altLang="zh-CN" sz="1400" b="0" dirty="0" smtClean="0">
                          <a:effectLst/>
                          <a:latin typeface="微软雅黑 Light" panose="020B0502040204020203" pitchFamily="34" charset="-122"/>
                          <a:ea typeface="微软雅黑 Light" panose="020B0502040204020203" pitchFamily="34" charset="-122"/>
                        </a:rPr>
                        <a:t>/TC/SP2016/papers/0824a691.pdf </a:t>
                      </a:r>
                    </a:p>
                  </a:txBody>
                  <a:tcPr/>
                </a:tc>
                <a:extLst>
                  <a:ext uri="{0D108BD9-81ED-4DB2-BD59-A6C34878D82A}">
                    <a16:rowId xmlns:a16="http://schemas.microsoft.com/office/drawing/2014/main" xmlns="" val="1824073130"/>
                  </a:ext>
                </a:extLst>
              </a:tr>
              <a:tr h="1467232">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zh-CN" altLang="en-US" sz="1400" b="0" baseline="0" dirty="0" smtClean="0">
                          <a:effectLst/>
                          <a:latin typeface="微软雅黑 Light" panose="020B0502040204020203" pitchFamily="34" charset="-122"/>
                          <a:ea typeface="微软雅黑 Light" panose="020B0502040204020203" pitchFamily="34" charset="-122"/>
                        </a:rPr>
                        <a:t>文章论证了一个域名剩余信用滥用（</a:t>
                      </a:r>
                      <a:r>
                        <a:rPr lang="en-US" altLang="zh-CN" sz="1400" b="0" baseline="0" dirty="0" smtClean="0">
                          <a:effectLst/>
                          <a:latin typeface="微软雅黑 Light" panose="020B0502040204020203" pitchFamily="34" charset="-122"/>
                          <a:ea typeface="微软雅黑 Light" panose="020B0502040204020203" pitchFamily="34" charset="-122"/>
                        </a:rPr>
                        <a:t>residual trust abuse</a:t>
                      </a:r>
                      <a:r>
                        <a:rPr lang="zh-CN" altLang="en-US" sz="1400" b="0" baseline="0" dirty="0" smtClean="0">
                          <a:effectLst/>
                          <a:latin typeface="微软雅黑 Light" panose="020B0502040204020203" pitchFamily="34" charset="-122"/>
                          <a:ea typeface="微软雅黑 Light" panose="020B0502040204020203" pitchFamily="34" charset="-122"/>
                        </a:rPr>
                        <a:t>）的问题，恶意的注册一个过期的域名，利用域名之前使用存留的正当记录</a:t>
                      </a:r>
                    </a:p>
                    <a:p>
                      <a:endParaRPr lang="en-US" altLang="zh-CN" sz="1400" b="0" baseline="0" dirty="0" smtClean="0">
                        <a:effectLst/>
                        <a:latin typeface="微软雅黑 Light" panose="020B0502040204020203" pitchFamily="34" charset="-122"/>
                        <a:ea typeface="微软雅黑 Light" panose="020B0502040204020203" pitchFamily="34" charset="-122"/>
                      </a:endParaRPr>
                    </a:p>
                    <a:p>
                      <a:r>
                        <a:rPr lang="zh-CN" altLang="en-US" sz="1400" b="0" baseline="0" dirty="0" smtClean="0">
                          <a:effectLst/>
                          <a:latin typeface="微软雅黑 Light" panose="020B0502040204020203" pitchFamily="34" charset="-122"/>
                          <a:ea typeface="微软雅黑 Light" panose="020B0502040204020203" pitchFamily="34" charset="-122"/>
                        </a:rPr>
                        <a:t>将失效的域名重新注册后</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新注册会默认继承原先遗留的信任关系。攻击者可以利用重注册来获 取余留的信任关系</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并滥用信任关系进行恶意行为。作者提出一个轻量级算法来识别潜在的域名 所有权转移问题。 </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126480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320262853"/>
              </p:ext>
            </p:extLst>
          </p:nvPr>
        </p:nvGraphicFramePr>
        <p:xfrm>
          <a:off x="371605" y="319761"/>
          <a:ext cx="8346510" cy="6408402"/>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89293">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a:solidFill>
                            <a:schemeClr val="dk1"/>
                          </a:solidFill>
                          <a:effectLst/>
                          <a:latin typeface="微软雅黑 Light" panose="020B0502040204020203" pitchFamily="34" charset="-122"/>
                          <a:ea typeface="微软雅黑 Light" panose="020B0502040204020203" pitchFamily="34" charset="-122"/>
                          <a:cs typeface="+mn-cs"/>
                        </a:rPr>
                        <a:t>Reexamining DNS from a global recursive resolver perspective</a:t>
                      </a:r>
                      <a:endPar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endParaRPr>
                    </a:p>
                  </a:txBody>
                  <a:tcPr/>
                </a:tc>
                <a:extLst>
                  <a:ext uri="{0D108BD9-81ED-4DB2-BD59-A6C34878D82A}">
                    <a16:rowId xmlns:a16="http://schemas.microsoft.com/office/drawing/2014/main" xmlns="" val="1133723505"/>
                  </a:ext>
                </a:extLst>
              </a:tr>
              <a:tr h="3710695">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r>
                        <a:rPr lang="en-US" altLang="zh-CN" sz="1400" b="0" dirty="0">
                          <a:effectLst/>
                          <a:latin typeface="微软雅黑 Light" panose="020B0502040204020203" pitchFamily="34" charset="-122"/>
                          <a:ea typeface="微软雅黑 Light" panose="020B0502040204020203" pitchFamily="34" charset="-122"/>
                        </a:rPr>
                        <a:t>The performance and operational characteristics of the Domain Name System (DNS) protocol are of deep interest to the research and network operations community. In this paper, we present measurement results from a unique dataset containing more than 26 billion DNS query-response pairs collected from more than 600 globally distributed recursive DNS resolvers. We use this dataset to reaffirm findings in published work and notice some significant differences that could be attributed both to the evolving nature of DNS traffic and to our differing perspective. For example, we find that although characteristics of DNS traffic vary greatly across networks, the resolvers within an organization tend to exhibit similar behavior. We further find that more than 50% of DNS queries issued to root servers do not return successful answers, and that the primary cause of lookup failures at root servers is malformed queries with invalid top-level domains (TLDs). Furthermore, we propose a novel approach that detects malicious domain groups using temporal correlation in DNS queries. Our approach requires no comprehensive labeled training set, which can be difficult to build in practice. Instead, it uses a known malicious domain as anchor and identifies the set of previously unknown malicious domains that are related to the anchor domain. Experimental results illustrate the viability of this approach, i.e., we attain a true positive rate of more than 96%, and each malicious anchor domain results in a malware domain group with more than 53 previously unknown malicious domains on average.</a:t>
                      </a:r>
                    </a:p>
                  </a:txBody>
                  <a:tcPr/>
                </a:tc>
                <a:extLst>
                  <a:ext uri="{0D108BD9-81ED-4DB2-BD59-A6C34878D82A}">
                    <a16:rowId xmlns:a16="http://schemas.microsoft.com/office/drawing/2014/main" xmlns="" val="1955246978"/>
                  </a:ext>
                </a:extLst>
              </a:tr>
              <a:tr h="287651">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a:effectLst/>
                          <a:latin typeface="微软雅黑 Light" panose="020B0502040204020203" pitchFamily="34" charset="-122"/>
                          <a:ea typeface="微软雅黑 Light" panose="020B0502040204020203" pitchFamily="34" charset="-122"/>
                        </a:rPr>
                        <a:t>IEEE/ACM Transactions </a:t>
                      </a:r>
                      <a:r>
                        <a:rPr lang="en-US" altLang="zh-CN" sz="1400" b="0" dirty="0" smtClean="0">
                          <a:effectLst/>
                          <a:latin typeface="微软雅黑 Light" panose="020B0502040204020203" pitchFamily="34" charset="-122"/>
                          <a:ea typeface="微软雅黑 Light" panose="020B0502040204020203" pitchFamily="34" charset="-122"/>
                        </a:rPr>
                        <a:t>on Networking Volume </a:t>
                      </a:r>
                      <a:r>
                        <a:rPr lang="en-US" altLang="zh-CN" sz="1400" b="0" dirty="0">
                          <a:effectLst/>
                          <a:latin typeface="微软雅黑 Light" panose="020B0502040204020203" pitchFamily="34" charset="-122"/>
                          <a:ea typeface="微软雅黑 Light" panose="020B0502040204020203" pitchFamily="34" charset="-122"/>
                        </a:rPr>
                        <a:t>24 Issue 1, February </a:t>
                      </a:r>
                      <a:r>
                        <a:rPr lang="en-US" altLang="zh-CN" sz="1400" b="0" dirty="0" smtClean="0">
                          <a:effectLst/>
                          <a:latin typeface="微软雅黑 Light" panose="020B0502040204020203" pitchFamily="34" charset="-122"/>
                          <a:ea typeface="微软雅黑 Light" panose="020B0502040204020203" pitchFamily="34" charset="-122"/>
                        </a:rPr>
                        <a:t>2016   </a:t>
                      </a:r>
                      <a:r>
                        <a:rPr lang="zh-CN" altLang="en-US" sz="1400" b="0" dirty="0" smtClean="0">
                          <a:effectLst/>
                          <a:latin typeface="微软雅黑 Light" panose="020B0502040204020203" pitchFamily="34" charset="-122"/>
                          <a:ea typeface="微软雅黑 Light" panose="020B0502040204020203" pitchFamily="34" charset="-122"/>
                        </a:rPr>
                        <a:t>（</a:t>
                      </a:r>
                      <a:r>
                        <a:rPr lang="en-US" altLang="zh-CN" sz="1400" b="0" dirty="0" smtClean="0">
                          <a:effectLst/>
                          <a:latin typeface="微软雅黑 Light" panose="020B0502040204020203" pitchFamily="34" charset="-122"/>
                          <a:ea typeface="微软雅黑 Light" panose="020B0502040204020203" pitchFamily="34" charset="-122"/>
                        </a:rPr>
                        <a:t>TON  A</a:t>
                      </a:r>
                      <a:r>
                        <a:rPr lang="zh-CN" altLang="en-US" sz="1400" b="0" dirty="0" smtClean="0">
                          <a:effectLst/>
                          <a:latin typeface="微软雅黑 Light" panose="020B0502040204020203" pitchFamily="34" charset="-122"/>
                          <a:ea typeface="微软雅黑 Light" panose="020B0502040204020203" pitchFamily="34" charset="-122"/>
                        </a:rPr>
                        <a:t>类期刊）</a:t>
                      </a:r>
                      <a:endParaRPr lang="zh-CN" altLang="en-US"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672683476"/>
                  </a:ext>
                </a:extLst>
              </a:tr>
              <a:tr h="399651">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r>
                        <a:rPr lang="en-US" altLang="zh-CN" sz="1400" b="0" dirty="0">
                          <a:effectLst/>
                          <a:latin typeface="微软雅黑 Light" panose="020B0502040204020203" pitchFamily="34" charset="-122"/>
                          <a:ea typeface="微软雅黑 Light" panose="020B0502040204020203" pitchFamily="34" charset="-122"/>
                        </a:rPr>
                        <a:t>http://dl.acm.org/citation.cfm?id=2942481</a:t>
                      </a:r>
                    </a:p>
                  </a:txBody>
                  <a:tcPr/>
                </a:tc>
                <a:extLst>
                  <a:ext uri="{0D108BD9-81ED-4DB2-BD59-A6C34878D82A}">
                    <a16:rowId xmlns:a16="http://schemas.microsoft.com/office/drawing/2014/main" xmlns="" val="1824073130"/>
                  </a:ext>
                </a:extLst>
              </a:tr>
              <a:tr h="1467232">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en-US" altLang="zh-CN" sz="1400" b="0" baseline="0" dirty="0">
                          <a:effectLst/>
                          <a:latin typeface="微软雅黑 Light" panose="020B0502040204020203" pitchFamily="34" charset="-122"/>
                          <a:ea typeface="微软雅黑 Light" panose="020B0502040204020203" pitchFamily="34" charset="-122"/>
                        </a:rPr>
                        <a:t>Gist: Extract some constant traits of DNS resolvers; Reexamine the conclusions of some previous works; automatically figure out malicious domains.</a:t>
                      </a:r>
                    </a:p>
                    <a:p>
                      <a:r>
                        <a:rPr lang="en-US" altLang="zh-CN" sz="1400" b="0" baseline="0" dirty="0">
                          <a:effectLst/>
                          <a:latin typeface="微软雅黑 Light" panose="020B0502040204020203" pitchFamily="34" charset="-122"/>
                          <a:ea typeface="微软雅黑 Light" panose="020B0502040204020203" pitchFamily="34" charset="-122"/>
                        </a:rPr>
                        <a:t>Malware domain group detection: using temporal correlation in DNS queries. With domain clustering to extract malicious domain groups.</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2324641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300098006"/>
              </p:ext>
            </p:extLst>
          </p:nvPr>
        </p:nvGraphicFramePr>
        <p:xfrm>
          <a:off x="371605" y="319761"/>
          <a:ext cx="8346510" cy="5039307"/>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89293">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a:solidFill>
                            <a:schemeClr val="dk1"/>
                          </a:solidFill>
                          <a:effectLst/>
                          <a:latin typeface="微软雅黑 Light" panose="020B0502040204020203" pitchFamily="34" charset="-122"/>
                          <a:ea typeface="微软雅黑 Light" panose="020B0502040204020203" pitchFamily="34" charset="-122"/>
                          <a:cs typeface="+mn-cs"/>
                        </a:rPr>
                        <a:t>DNS Authentication as a Service: Preventing Amplification Attacks</a:t>
                      </a:r>
                    </a:p>
                  </a:txBody>
                  <a:tcPr/>
                </a:tc>
                <a:extLst>
                  <a:ext uri="{0D108BD9-81ED-4DB2-BD59-A6C34878D82A}">
                    <a16:rowId xmlns:a16="http://schemas.microsoft.com/office/drawing/2014/main" xmlns="" val="1133723505"/>
                  </a:ext>
                </a:extLst>
              </a:tr>
              <a:tr h="2444316">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r>
                        <a:rPr lang="en-US" altLang="zh-CN" sz="1400" b="0" dirty="0">
                          <a:effectLst/>
                          <a:latin typeface="微软雅黑 Light" panose="020B0502040204020203" pitchFamily="34" charset="-122"/>
                          <a:ea typeface="微软雅黑 Light" panose="020B0502040204020203" pitchFamily="34" charset="-122"/>
                        </a:rPr>
                        <a:t>We present the first </a:t>
                      </a:r>
                      <a:r>
                        <a:rPr lang="en-US" altLang="zh-CN" sz="1400" b="0" dirty="0" err="1">
                          <a:effectLst/>
                          <a:latin typeface="微软雅黑 Light" panose="020B0502040204020203" pitchFamily="34" charset="-122"/>
                          <a:ea typeface="微软雅黑 Light" panose="020B0502040204020203" pitchFamily="34" charset="-122"/>
                        </a:rPr>
                        <a:t>defence</a:t>
                      </a:r>
                      <a:r>
                        <a:rPr lang="en-US" altLang="zh-CN" sz="1400" b="0" dirty="0">
                          <a:effectLst/>
                          <a:latin typeface="微软雅黑 Light" panose="020B0502040204020203" pitchFamily="34" charset="-122"/>
                          <a:ea typeface="微软雅黑 Light" panose="020B0502040204020203" pitchFamily="34" charset="-122"/>
                        </a:rPr>
                        <a:t> against DNS-amplification </a:t>
                      </a:r>
                      <a:r>
                        <a:rPr lang="en-US" altLang="zh-CN" sz="1400" b="0" dirty="0" err="1">
                          <a:effectLst/>
                          <a:latin typeface="微软雅黑 Light" panose="020B0502040204020203" pitchFamily="34" charset="-122"/>
                          <a:ea typeface="微软雅黑 Light" panose="020B0502040204020203" pitchFamily="34" charset="-122"/>
                        </a:rPr>
                        <a:t>DoS</a:t>
                      </a:r>
                      <a:r>
                        <a:rPr lang="en-US" altLang="zh-CN" sz="1400" b="0" dirty="0">
                          <a:effectLst/>
                          <a:latin typeface="微软雅黑 Light" panose="020B0502040204020203" pitchFamily="34" charset="-122"/>
                          <a:ea typeface="微软雅黑 Light" panose="020B0502040204020203" pitchFamily="34" charset="-122"/>
                        </a:rPr>
                        <a:t> attacks, which is compatible with the common DNS servers configurations and with the (important standard) DNSSEC. We show that the proposed DNS-authentication system is efficient, and effectively prevents DNS-based amplification </a:t>
                      </a:r>
                      <a:r>
                        <a:rPr lang="en-US" altLang="zh-CN" sz="1400" b="0" dirty="0" err="1">
                          <a:effectLst/>
                          <a:latin typeface="微软雅黑 Light" panose="020B0502040204020203" pitchFamily="34" charset="-122"/>
                          <a:ea typeface="微软雅黑 Light" panose="020B0502040204020203" pitchFamily="34" charset="-122"/>
                        </a:rPr>
                        <a:t>DoS</a:t>
                      </a:r>
                      <a:r>
                        <a:rPr lang="en-US" altLang="zh-CN" sz="1400" b="0" dirty="0">
                          <a:effectLst/>
                          <a:latin typeface="微软雅黑 Light" panose="020B0502040204020203" pitchFamily="34" charset="-122"/>
                          <a:ea typeface="微软雅黑 Light" panose="020B0502040204020203" pitchFamily="34" charset="-122"/>
                        </a:rPr>
                        <a:t> attacks abusing DNS name servers. We present a game-theoretic model and analysis, predicting a wide-spread adoption of our design, sufficient to reduce the threat of DNS amplification </a:t>
                      </a:r>
                      <a:r>
                        <a:rPr lang="en-US" altLang="zh-CN" sz="1400" b="0" dirty="0" err="1">
                          <a:effectLst/>
                          <a:latin typeface="微软雅黑 Light" panose="020B0502040204020203" pitchFamily="34" charset="-122"/>
                          <a:ea typeface="微软雅黑 Light" panose="020B0502040204020203" pitchFamily="34" charset="-122"/>
                        </a:rPr>
                        <a:t>DoS</a:t>
                      </a:r>
                      <a:r>
                        <a:rPr lang="en-US" altLang="zh-CN" sz="1400" b="0" dirty="0">
                          <a:effectLst/>
                          <a:latin typeface="微软雅黑 Light" panose="020B0502040204020203" pitchFamily="34" charset="-122"/>
                          <a:ea typeface="微软雅黑 Light" panose="020B0502040204020203" pitchFamily="34" charset="-122"/>
                        </a:rPr>
                        <a:t> attacks. To further reduce costs and provide additional </a:t>
                      </a:r>
                      <a:r>
                        <a:rPr lang="en-US" altLang="zh-CN" sz="1400" b="0" dirty="0" err="1">
                          <a:effectLst/>
                          <a:latin typeface="微软雅黑 Light" panose="020B0502040204020203" pitchFamily="34" charset="-122"/>
                          <a:ea typeface="微软雅黑 Light" panose="020B0502040204020203" pitchFamily="34" charset="-122"/>
                        </a:rPr>
                        <a:t>defences</a:t>
                      </a:r>
                      <a:r>
                        <a:rPr lang="en-US" altLang="zh-CN" sz="1400" b="0" dirty="0">
                          <a:effectLst/>
                          <a:latin typeface="微软雅黑 Light" panose="020B0502040204020203" pitchFamily="34" charset="-122"/>
                          <a:ea typeface="微软雅黑 Light" panose="020B0502040204020203" pitchFamily="34" charset="-122"/>
                        </a:rPr>
                        <a:t> for DNS servers, we show how to deploy our design as a cloud based service.</a:t>
                      </a:r>
                    </a:p>
                  </a:txBody>
                  <a:tcPr/>
                </a:tc>
                <a:extLst>
                  <a:ext uri="{0D108BD9-81ED-4DB2-BD59-A6C34878D82A}">
                    <a16:rowId xmlns:a16="http://schemas.microsoft.com/office/drawing/2014/main" xmlns="" val="1955246978"/>
                  </a:ext>
                </a:extLst>
              </a:tr>
              <a:tr h="287651">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a:effectLst/>
                          <a:latin typeface="微软雅黑 Light" panose="020B0502040204020203" pitchFamily="34" charset="-122"/>
                          <a:ea typeface="微软雅黑 Light" panose="020B0502040204020203" pitchFamily="34" charset="-122"/>
                        </a:rPr>
                        <a:t>ACSAC </a:t>
                      </a:r>
                      <a:r>
                        <a:rPr lang="en-US" altLang="zh-CN" sz="1400" b="0" dirty="0" smtClean="0">
                          <a:effectLst/>
                          <a:latin typeface="微软雅黑 Light" panose="020B0502040204020203" pitchFamily="34" charset="-122"/>
                          <a:ea typeface="微软雅黑 Light" panose="020B0502040204020203" pitchFamily="34" charset="-122"/>
                        </a:rPr>
                        <a:t>2014  </a:t>
                      </a:r>
                      <a:r>
                        <a:rPr lang="en-US" altLang="zh-CN" sz="1400" b="0" dirty="0" smtClean="0">
                          <a:effectLst/>
                          <a:latin typeface="微软雅黑 Light" panose="020B0502040204020203" pitchFamily="34" charset="-122"/>
                          <a:ea typeface="微软雅黑 Light" panose="020B0502040204020203" pitchFamily="34" charset="-122"/>
                        </a:rPr>
                        <a:t>B</a:t>
                      </a:r>
                      <a:r>
                        <a:rPr lang="zh-CN" altLang="en-US" sz="1400" b="0" dirty="0" smtClean="0">
                          <a:effectLst/>
                          <a:latin typeface="微软雅黑 Light" panose="020B0502040204020203" pitchFamily="34" charset="-122"/>
                          <a:ea typeface="微软雅黑 Light" panose="020B0502040204020203" pitchFamily="34" charset="-122"/>
                        </a:rPr>
                        <a:t>类</a:t>
                      </a:r>
                      <a:endParaRPr lang="zh-CN" altLang="en-US"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672683476"/>
                  </a:ext>
                </a:extLst>
              </a:tr>
              <a:tr h="399651">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r>
                        <a:rPr lang="en-US" altLang="zh-CN" sz="1400" b="0" dirty="0">
                          <a:effectLst/>
                          <a:latin typeface="微软雅黑 Light" panose="020B0502040204020203" pitchFamily="34" charset="-122"/>
                          <a:ea typeface="微软雅黑 Light" panose="020B0502040204020203" pitchFamily="34" charset="-122"/>
                          <a:hlinkClick r:id="rId2"/>
                        </a:rPr>
                        <a:t>http://dl.acm.org/citation.cfm?id=2664281</a:t>
                      </a:r>
                      <a:endParaRPr lang="en-US" altLang="zh-CN" sz="1400" b="0" dirty="0">
                        <a:effectLst/>
                        <a:latin typeface="微软雅黑 Light" panose="020B0502040204020203" pitchFamily="34" charset="-122"/>
                        <a:ea typeface="微软雅黑 Light" panose="020B0502040204020203" pitchFamily="34" charset="-122"/>
                      </a:endParaRPr>
                    </a:p>
                    <a:p>
                      <a:r>
                        <a:rPr lang="en-US" altLang="zh-CN" sz="1400" b="0" dirty="0">
                          <a:effectLst/>
                          <a:latin typeface="微软雅黑 Light" panose="020B0502040204020203" pitchFamily="34" charset="-122"/>
                          <a:ea typeface="微软雅黑 Light" panose="020B0502040204020203" pitchFamily="34" charset="-122"/>
                        </a:rPr>
                        <a:t>https://</a:t>
                      </a:r>
                      <a:r>
                        <a:rPr lang="en-US" altLang="zh-CN" sz="1400" b="0" dirty="0" err="1">
                          <a:effectLst/>
                          <a:latin typeface="微软雅黑 Light" panose="020B0502040204020203" pitchFamily="34" charset="-122"/>
                          <a:ea typeface="微软雅黑 Light" panose="020B0502040204020203" pitchFamily="34" charset="-122"/>
                        </a:rPr>
                        <a:t>pdfs.semanticscholar.org</a:t>
                      </a:r>
                      <a:r>
                        <a:rPr lang="en-US" altLang="zh-CN" sz="1400" b="0" dirty="0">
                          <a:effectLst/>
                          <a:latin typeface="微软雅黑 Light" panose="020B0502040204020203" pitchFamily="34" charset="-122"/>
                          <a:ea typeface="微软雅黑 Light" panose="020B0502040204020203" pitchFamily="34" charset="-122"/>
                        </a:rPr>
                        <a:t>/41f7/76ab625d9ff92feae6d2e67296f5fb5396df.pdf</a:t>
                      </a:r>
                    </a:p>
                  </a:txBody>
                  <a:tcPr/>
                </a:tc>
                <a:extLst>
                  <a:ext uri="{0D108BD9-81ED-4DB2-BD59-A6C34878D82A}">
                    <a16:rowId xmlns:a16="http://schemas.microsoft.com/office/drawing/2014/main" xmlns="" val="1824073130"/>
                  </a:ext>
                </a:extLst>
              </a:tr>
              <a:tr h="1467232">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en-US" altLang="zh-CN" sz="1400" b="0" baseline="0" dirty="0">
                          <a:effectLst/>
                          <a:latin typeface="微软雅黑 Light" panose="020B0502040204020203" pitchFamily="34" charset="-122"/>
                          <a:ea typeface="微软雅黑 Light" panose="020B0502040204020203" pitchFamily="34" charset="-122"/>
                        </a:rPr>
                        <a:t>Gist:</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2126329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501327452"/>
              </p:ext>
            </p:extLst>
          </p:nvPr>
        </p:nvGraphicFramePr>
        <p:xfrm>
          <a:off x="371605" y="106818"/>
          <a:ext cx="8346510" cy="6653478"/>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89293">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a:solidFill>
                            <a:schemeClr val="dk1"/>
                          </a:solidFill>
                          <a:effectLst/>
                          <a:latin typeface="微软雅黑 Light" panose="020B0502040204020203" pitchFamily="34" charset="-122"/>
                          <a:ea typeface="微软雅黑 Light" panose="020B0502040204020203" pitchFamily="34" charset="-122"/>
                          <a:cs typeface="+mn-cs"/>
                        </a:rPr>
                        <a:t>Automatic Extraction of Domain Name Generation Algorithms from Current Malware</a:t>
                      </a:r>
                    </a:p>
                  </a:txBody>
                  <a:tcPr/>
                </a:tc>
                <a:extLst>
                  <a:ext uri="{0D108BD9-81ED-4DB2-BD59-A6C34878D82A}">
                    <a16:rowId xmlns:a16="http://schemas.microsoft.com/office/drawing/2014/main" xmlns="" val="1133723505"/>
                  </a:ext>
                </a:extLst>
              </a:tr>
              <a:tr h="515307">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r>
                        <a:rPr lang="en-US" altLang="zh-CN" sz="1400" b="0" dirty="0">
                          <a:effectLst/>
                          <a:latin typeface="微软雅黑 Light" panose="020B0502040204020203" pitchFamily="34" charset="-122"/>
                          <a:ea typeface="微软雅黑 Light" panose="020B0502040204020203" pitchFamily="34" charset="-122"/>
                        </a:rPr>
                        <a:t>Botnets are a major threat to security on the Internet. Besides espionage and spamming, they are even used for attacking whole countries with DDoS attacks. In the ongoing arms race between law enforcement agencies and bot herders, the bot herders try to </a:t>
                      </a:r>
                      <a:r>
                        <a:rPr lang="en-US" altLang="zh-CN" sz="1400" b="0" dirty="0" err="1">
                          <a:effectLst/>
                          <a:latin typeface="微软雅黑 Light" panose="020B0502040204020203" pitchFamily="34" charset="-122"/>
                          <a:ea typeface="微软雅黑 Light" panose="020B0502040204020203" pitchFamily="34" charset="-122"/>
                        </a:rPr>
                        <a:t>armour</a:t>
                      </a:r>
                      <a:r>
                        <a:rPr lang="en-US" altLang="zh-CN" sz="1400" b="0" dirty="0">
                          <a:effectLst/>
                          <a:latin typeface="微软雅黑 Light" panose="020B0502040204020203" pitchFamily="34" charset="-122"/>
                          <a:ea typeface="微软雅黑 Light" panose="020B0502040204020203" pitchFamily="34" charset="-122"/>
                        </a:rPr>
                        <a:t> their botnets against takedowns with several sophisticated techniques.</a:t>
                      </a:r>
                    </a:p>
                    <a:p>
                      <a:r>
                        <a:rPr lang="en-US" altLang="zh-CN" sz="1400" b="0" dirty="0">
                          <a:effectLst/>
                          <a:latin typeface="微软雅黑 Light" panose="020B0502040204020203" pitchFamily="34" charset="-122"/>
                          <a:ea typeface="微软雅黑 Light" panose="020B0502040204020203" pitchFamily="34" charset="-122"/>
                        </a:rPr>
                        <a:t>Many botnets employ a method called domain fluxing for resilience. This technique strengthens the addressing layer of a botnet and allows a bot herder to dynamically provide command and control servers. For the calculation of new domains, a domain name generation algorithm (DGA) is used. In order to take actions against a domain fluxing botnet, the domain name generation algorithm has to be known.</a:t>
                      </a:r>
                    </a:p>
                    <a:p>
                      <a:r>
                        <a:rPr lang="en-US" altLang="zh-CN" sz="1400" b="0" dirty="0">
                          <a:effectLst/>
                          <a:latin typeface="微软雅黑 Light" panose="020B0502040204020203" pitchFamily="34" charset="-122"/>
                          <a:ea typeface="微软雅黑 Light" panose="020B0502040204020203" pitchFamily="34" charset="-122"/>
                        </a:rPr>
                        <a:t>This paper systematically classifies the different classes of DGAs and presents a novel approach for automatically extracting domain name generation algorithms from malware binaries for quickly initiating countermeasures. The approach's feasibility is shown in two case studies on current malware that uses domain fluxing.</a:t>
                      </a:r>
                    </a:p>
                  </a:txBody>
                  <a:tcPr/>
                </a:tc>
                <a:extLst>
                  <a:ext uri="{0D108BD9-81ED-4DB2-BD59-A6C34878D82A}">
                    <a16:rowId xmlns:a16="http://schemas.microsoft.com/office/drawing/2014/main" xmlns="" val="1955246978"/>
                  </a:ext>
                </a:extLst>
              </a:tr>
              <a:tr h="287651">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a:effectLst/>
                          <a:latin typeface="微软雅黑 Light" panose="020B0502040204020203" pitchFamily="34" charset="-122"/>
                          <a:ea typeface="微软雅黑 Light" panose="020B0502040204020203" pitchFamily="34" charset="-122"/>
                        </a:rPr>
                        <a:t>Information Assurance and Cyber Defense : Pre-Release. NATO Symposium, Koblenz, September 2012</a:t>
                      </a:r>
                      <a:endParaRPr lang="zh-CN" altLang="en-US"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672683476"/>
                  </a:ext>
                </a:extLst>
              </a:tr>
              <a:tr h="313638">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r>
                        <a:rPr lang="en-US" altLang="zh-CN" sz="1400" b="0" dirty="0">
                          <a:effectLst/>
                          <a:latin typeface="微软雅黑 Light" panose="020B0502040204020203" pitchFamily="34" charset="-122"/>
                          <a:ea typeface="微软雅黑 Light" panose="020B0502040204020203" pitchFamily="34" charset="-122"/>
                        </a:rPr>
                        <a:t>http://net.cs.uni-bonn.de/fileadmin/user_upload/wichmann/Extraction_DNGA_Malware.pdf</a:t>
                      </a:r>
                    </a:p>
                  </a:txBody>
                  <a:tcPr/>
                </a:tc>
                <a:extLst>
                  <a:ext uri="{0D108BD9-81ED-4DB2-BD59-A6C34878D82A}">
                    <a16:rowId xmlns:a16="http://schemas.microsoft.com/office/drawing/2014/main" xmlns="" val="1824073130"/>
                  </a:ext>
                </a:extLst>
              </a:tr>
              <a:tr h="1467232">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en-US" altLang="zh-CN" sz="1400" b="0" baseline="0" dirty="0">
                          <a:effectLst/>
                          <a:latin typeface="微软雅黑 Light" panose="020B0502040204020203" pitchFamily="34" charset="-122"/>
                          <a:ea typeface="微软雅黑 Light" panose="020B0502040204020203" pitchFamily="34" charset="-122"/>
                        </a:rPr>
                        <a:t>Gist: Author gives the classification of DGA based on time and causality, that is to say whether the malware is time independent, and whether it’s deterministic. The main work of paper is extracting DGAs from malwares.</a:t>
                      </a:r>
                      <a:endParaRPr lang="en-US" altLang="zh-CN" sz="1400" b="0" i="1" baseline="0" dirty="0">
                        <a:effectLst/>
                        <a:latin typeface="微软雅黑 Light" panose="020B0502040204020203" pitchFamily="34" charset="-122"/>
                        <a:ea typeface="微软雅黑 Light" panose="020B0502040204020203" pitchFamily="34" charset="-122"/>
                      </a:endParaRPr>
                    </a:p>
                    <a:p>
                      <a:r>
                        <a:rPr lang="en-US" altLang="zh-CN" sz="1400" b="0" i="0" baseline="0" dirty="0">
                          <a:effectLst/>
                          <a:latin typeface="微软雅黑 Light" panose="020B0502040204020203" pitchFamily="34" charset="-122"/>
                          <a:ea typeface="微软雅黑 Light" panose="020B0502040204020203" pitchFamily="34" charset="-122"/>
                        </a:rPr>
                        <a:t>The first class is the deterministic and time independent DGA (TID-DGA). Those DGAs generate the same set of domain names every time they are executed due to using a static</a:t>
                      </a:r>
                    </a:p>
                    <a:p>
                      <a:r>
                        <a:rPr lang="en-US" altLang="zh-CN" sz="1400" b="0" i="0" baseline="0" dirty="0">
                          <a:effectLst/>
                          <a:latin typeface="微软雅黑 Light" panose="020B0502040204020203" pitchFamily="34" charset="-122"/>
                          <a:ea typeface="微软雅黑 Light" panose="020B0502040204020203" pitchFamily="34" charset="-122"/>
                        </a:rPr>
                        <a:t>seed (early versions of the Kraken). The next class of DGAs is the time dependent and deterministic DGA (TDD-DGA), the seed of the DGA is changing in a regular fashion (</a:t>
                      </a:r>
                      <a:r>
                        <a:rPr lang="en-US" altLang="zh-CN" sz="1400" b="0" i="0" baseline="0" dirty="0" err="1">
                          <a:effectLst/>
                          <a:latin typeface="微软雅黑 Light" panose="020B0502040204020203" pitchFamily="34" charset="-122"/>
                          <a:ea typeface="微软雅黑 Light" panose="020B0502040204020203" pitchFamily="34" charset="-122"/>
                        </a:rPr>
                        <a:t>Conficker</a:t>
                      </a:r>
                      <a:r>
                        <a:rPr lang="en-US" altLang="zh-CN" sz="1400" b="0" i="0" baseline="0" dirty="0">
                          <a:effectLst/>
                          <a:latin typeface="微软雅黑 Light" panose="020B0502040204020203" pitchFamily="34" charset="-122"/>
                          <a:ea typeface="微软雅黑 Light" panose="020B0502040204020203" pitchFamily="34" charset="-122"/>
                        </a:rPr>
                        <a:t>). The third class of DGAs is the non deterministic and time dependent DGA (TDN-DGA). The seed cannot be anticipated and thus precomputation is impossible (</a:t>
                      </a:r>
                      <a:r>
                        <a:rPr lang="en-US" altLang="zh-CN" sz="1400" b="0" i="0" baseline="0" dirty="0" err="1">
                          <a:effectLst/>
                          <a:latin typeface="微软雅黑 Light" panose="020B0502040204020203" pitchFamily="34" charset="-122"/>
                          <a:ea typeface="微软雅黑 Light" panose="020B0502040204020203" pitchFamily="34" charset="-122"/>
                        </a:rPr>
                        <a:t>Torpig</a:t>
                      </a:r>
                      <a:r>
                        <a:rPr lang="en-US" altLang="zh-CN" sz="1400" b="0" i="0" baseline="0" dirty="0">
                          <a:effectLst/>
                          <a:latin typeface="微软雅黑 Light" panose="020B0502040204020203" pitchFamily="34" charset="-122"/>
                          <a:ea typeface="微软雅黑 Light" panose="020B0502040204020203" pitchFamily="34" charset="-122"/>
                        </a:rPr>
                        <a:t>, uses the popular trending topics of the social networking service Twitter as a seed). The fourth class is the time independent and non deterministic DGA (TIN-DGA). Malware employing TIN-DGAs has not been seen in the wild yet. </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398099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403818449"/>
              </p:ext>
            </p:extLst>
          </p:nvPr>
        </p:nvGraphicFramePr>
        <p:xfrm>
          <a:off x="371605" y="263618"/>
          <a:ext cx="8346510" cy="6374511"/>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89293">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The Long “</a:t>
                      </a:r>
                      <a:r>
                        <a:rPr lang="en-US" altLang="zh-CN" sz="1400" b="0" kern="1200" dirty="0" err="1" smtClean="0">
                          <a:solidFill>
                            <a:schemeClr val="dk1"/>
                          </a:solidFill>
                          <a:effectLst/>
                          <a:latin typeface="微软雅黑 Light" panose="020B0502040204020203" pitchFamily="34" charset="-122"/>
                          <a:ea typeface="微软雅黑 Light" panose="020B0502040204020203" pitchFamily="34" charset="-122"/>
                          <a:cs typeface="+mn-cs"/>
                        </a:rPr>
                        <a:t>Taile</a:t>
                      </a:r>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 of </a:t>
                      </a:r>
                      <a:r>
                        <a:rPr lang="en-US" altLang="zh-CN" sz="1400" b="0" kern="1200" dirty="0" err="1" smtClean="0">
                          <a:solidFill>
                            <a:schemeClr val="dk1"/>
                          </a:solidFill>
                          <a:effectLst/>
                          <a:latin typeface="微软雅黑 Light" panose="020B0502040204020203" pitchFamily="34" charset="-122"/>
                          <a:ea typeface="微软雅黑 Light" panose="020B0502040204020203" pitchFamily="34" charset="-122"/>
                          <a:cs typeface="+mn-cs"/>
                        </a:rPr>
                        <a:t>Typosquatting</a:t>
                      </a:r>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 Domain Names</a:t>
                      </a:r>
                      <a:endParaRPr lang="en-US" altLang="zh-CN" sz="1400" b="0" kern="1200" dirty="0">
                        <a:solidFill>
                          <a:schemeClr val="dk1"/>
                        </a:solidFill>
                        <a:effectLst/>
                        <a:latin typeface="微软雅黑 Light" panose="020B0502040204020203" pitchFamily="34" charset="-122"/>
                        <a:ea typeface="微软雅黑 Light" panose="020B0502040204020203" pitchFamily="34" charset="-122"/>
                        <a:cs typeface="+mn-cs"/>
                      </a:endParaRPr>
                    </a:p>
                  </a:txBody>
                  <a:tcPr/>
                </a:tc>
                <a:extLst>
                  <a:ext uri="{0D108BD9-81ED-4DB2-BD59-A6C34878D82A}">
                    <a16:rowId xmlns:a16="http://schemas.microsoft.com/office/drawing/2014/main" xmlns="" val="1133723505"/>
                  </a:ext>
                </a:extLst>
              </a:tr>
              <a:tr h="515307">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r>
                        <a:rPr lang="en-US" altLang="zh-CN" sz="1400" b="0" dirty="0" err="1" smtClean="0">
                          <a:effectLst/>
                          <a:latin typeface="微软雅黑 Light" panose="020B0502040204020203" pitchFamily="34" charset="-122"/>
                          <a:ea typeface="微软雅黑 Light" panose="020B0502040204020203" pitchFamily="34" charset="-122"/>
                        </a:rPr>
                        <a:t>Typosquatting</a:t>
                      </a:r>
                      <a:r>
                        <a:rPr lang="en-US" altLang="zh-CN" sz="1400" b="0" dirty="0" smtClean="0">
                          <a:effectLst/>
                          <a:latin typeface="微软雅黑 Light" panose="020B0502040204020203" pitchFamily="34" charset="-122"/>
                          <a:ea typeface="微软雅黑 Light" panose="020B0502040204020203" pitchFamily="34" charset="-122"/>
                        </a:rPr>
                        <a:t> is a speculative behavior that leverages Internet naming and governance practices to extract profit from users’ misspellings and typing errors. Simple and inexpensive domain registration motivates speculators to register domain names in bulk to profit from display advertisements, to redirect traffic to third party pages, to deploy phishing sites, or to serve malware. While previous research has focused on </a:t>
                      </a:r>
                      <a:r>
                        <a:rPr lang="en-US" altLang="zh-CN" sz="1400" b="0" dirty="0" err="1" smtClean="0">
                          <a:effectLst/>
                          <a:latin typeface="微软雅黑 Light" panose="020B0502040204020203" pitchFamily="34" charset="-122"/>
                          <a:ea typeface="微软雅黑 Light" panose="020B0502040204020203" pitchFamily="34" charset="-122"/>
                        </a:rPr>
                        <a:t>typosquatting</a:t>
                      </a:r>
                      <a:r>
                        <a:rPr lang="en-US" altLang="zh-CN" sz="1400" b="0" dirty="0" smtClean="0">
                          <a:effectLst/>
                          <a:latin typeface="微软雅黑 Light" panose="020B0502040204020203" pitchFamily="34" charset="-122"/>
                          <a:ea typeface="微软雅黑 Light" panose="020B0502040204020203" pitchFamily="34" charset="-122"/>
                        </a:rPr>
                        <a:t> domains which target popular websites, speculators also appear to be </a:t>
                      </a:r>
                      <a:r>
                        <a:rPr lang="en-US" altLang="zh-CN" sz="1400" b="0" dirty="0" err="1" smtClean="0">
                          <a:effectLst/>
                          <a:latin typeface="微软雅黑 Light" panose="020B0502040204020203" pitchFamily="34" charset="-122"/>
                          <a:ea typeface="微软雅黑 Light" panose="020B0502040204020203" pitchFamily="34" charset="-122"/>
                        </a:rPr>
                        <a:t>typosquatting</a:t>
                      </a:r>
                      <a:r>
                        <a:rPr lang="en-US" altLang="zh-CN" sz="1400" b="0" dirty="0" smtClean="0">
                          <a:effectLst/>
                          <a:latin typeface="微软雅黑 Light" panose="020B0502040204020203" pitchFamily="34" charset="-122"/>
                          <a:ea typeface="微软雅黑 Light" panose="020B0502040204020203" pitchFamily="34" charset="-122"/>
                        </a:rPr>
                        <a:t> on the “long tail” of the popularity distribution: millions of registered domain names appear to be potential typos of other site names, and only 6.8% target the 10,000 most popular .com domains. </a:t>
                      </a:r>
                    </a:p>
                    <a:p>
                      <a:r>
                        <a:rPr lang="en-US" altLang="zh-CN" sz="1400" b="0" dirty="0" smtClean="0">
                          <a:effectLst/>
                          <a:latin typeface="微软雅黑 Light" panose="020B0502040204020203" pitchFamily="34" charset="-122"/>
                          <a:ea typeface="微软雅黑 Light" panose="020B0502040204020203" pitchFamily="34" charset="-122"/>
                        </a:rPr>
                        <a:t>Investigating the entire distribution can give a more complete understanding of the </a:t>
                      </a:r>
                      <a:r>
                        <a:rPr lang="en-US" altLang="zh-CN" sz="1400" b="0" dirty="0" err="1" smtClean="0">
                          <a:effectLst/>
                          <a:latin typeface="微软雅黑 Light" panose="020B0502040204020203" pitchFamily="34" charset="-122"/>
                          <a:ea typeface="微软雅黑 Light" panose="020B0502040204020203" pitchFamily="34" charset="-122"/>
                        </a:rPr>
                        <a:t>typosquatting</a:t>
                      </a:r>
                      <a:r>
                        <a:rPr lang="en-US" altLang="zh-CN" sz="1400" b="0" dirty="0" smtClean="0">
                          <a:effectLst/>
                          <a:latin typeface="微软雅黑 Light" panose="020B0502040204020203" pitchFamily="34" charset="-122"/>
                          <a:ea typeface="微软雅黑 Light" panose="020B0502040204020203" pitchFamily="34" charset="-122"/>
                        </a:rPr>
                        <a:t> phenomenon. In this paper, we perform a comprehensive study of </a:t>
                      </a:r>
                      <a:r>
                        <a:rPr lang="en-US" altLang="zh-CN" sz="1400" b="0" dirty="0" err="1" smtClean="0">
                          <a:effectLst/>
                          <a:latin typeface="微软雅黑 Light" panose="020B0502040204020203" pitchFamily="34" charset="-122"/>
                          <a:ea typeface="微软雅黑 Light" panose="020B0502040204020203" pitchFamily="34" charset="-122"/>
                        </a:rPr>
                        <a:t>ty</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posquatting</a:t>
                      </a:r>
                      <a:r>
                        <a:rPr lang="en-US" altLang="zh-CN" sz="1400" b="0" dirty="0" smtClean="0">
                          <a:effectLst/>
                          <a:latin typeface="微软雅黑 Light" panose="020B0502040204020203" pitchFamily="34" charset="-122"/>
                          <a:ea typeface="微软雅黑 Light" panose="020B0502040204020203" pitchFamily="34" charset="-122"/>
                        </a:rPr>
                        <a:t> domain registrations within the .com TLD. Our methodology helps us to significantly improve upon existing solutions in identifying </a:t>
                      </a:r>
                      <a:r>
                        <a:rPr lang="en-US" altLang="zh-CN" sz="1400" b="0" dirty="0" err="1" smtClean="0">
                          <a:effectLst/>
                          <a:latin typeface="微软雅黑 Light" panose="020B0502040204020203" pitchFamily="34" charset="-122"/>
                          <a:ea typeface="微软雅黑 Light" panose="020B0502040204020203" pitchFamily="34" charset="-122"/>
                        </a:rPr>
                        <a:t>typosquatting</a:t>
                      </a:r>
                      <a:r>
                        <a:rPr lang="en-US" altLang="zh-CN" sz="1400" b="0" dirty="0" smtClean="0">
                          <a:effectLst/>
                          <a:latin typeface="微软雅黑 Light" panose="020B0502040204020203" pitchFamily="34" charset="-122"/>
                          <a:ea typeface="微软雅黑 Light" panose="020B0502040204020203" pitchFamily="34" charset="-122"/>
                        </a:rPr>
                        <a:t> domains and their monetization strategies, especially for less pop- </a:t>
                      </a:r>
                      <a:r>
                        <a:rPr lang="en-US" altLang="zh-CN" sz="1400" b="0" dirty="0" err="1" smtClean="0">
                          <a:effectLst/>
                          <a:latin typeface="微软雅黑 Light" panose="020B0502040204020203" pitchFamily="34" charset="-122"/>
                          <a:ea typeface="微软雅黑 Light" panose="020B0502040204020203" pitchFamily="34" charset="-122"/>
                        </a:rPr>
                        <a:t>ular</a:t>
                      </a:r>
                      <a:r>
                        <a:rPr lang="en-US" altLang="zh-CN" sz="1400" b="0" dirty="0" smtClean="0">
                          <a:effectLst/>
                          <a:latin typeface="微软雅黑 Light" panose="020B0502040204020203" pitchFamily="34" charset="-122"/>
                          <a:ea typeface="微软雅黑 Light" panose="020B0502040204020203" pitchFamily="34" charset="-122"/>
                        </a:rPr>
                        <a:t> targets. We find that about half of the possible typo domains identified by lexical analysis are truly typo do- mains. From our zone file analysis, we estimate that 20% of the total number of .com domain registrations are true typo domains and their number is increasing with the ex- </a:t>
                      </a:r>
                      <a:r>
                        <a:rPr lang="en-US" altLang="zh-CN" sz="1400" b="0" dirty="0" err="1" smtClean="0">
                          <a:effectLst/>
                          <a:latin typeface="微软雅黑 Light" panose="020B0502040204020203" pitchFamily="34" charset="-122"/>
                          <a:ea typeface="微软雅黑 Light" panose="020B0502040204020203" pitchFamily="34" charset="-122"/>
                        </a:rPr>
                        <a:t>pansion</a:t>
                      </a:r>
                      <a:r>
                        <a:rPr lang="en-US" altLang="zh-CN" sz="1400" b="0" dirty="0" smtClean="0">
                          <a:effectLst/>
                          <a:latin typeface="微软雅黑 Light" panose="020B0502040204020203" pitchFamily="34" charset="-122"/>
                          <a:ea typeface="微软雅黑 Light" panose="020B0502040204020203" pitchFamily="34" charset="-122"/>
                        </a:rPr>
                        <a:t> of the .com domain space. This large number of typo registrations motivates us to review intervention at- tempts and implement efficient user-side mitigation tools to diminish the financial benefit of </a:t>
                      </a:r>
                      <a:r>
                        <a:rPr lang="en-US" altLang="zh-CN" sz="1400" b="0" dirty="0" err="1" smtClean="0">
                          <a:effectLst/>
                          <a:latin typeface="微软雅黑 Light" panose="020B0502040204020203" pitchFamily="34" charset="-122"/>
                          <a:ea typeface="微软雅黑 Light" panose="020B0502040204020203" pitchFamily="34" charset="-122"/>
                        </a:rPr>
                        <a:t>typosquatting</a:t>
                      </a:r>
                      <a:r>
                        <a:rPr lang="en-US" altLang="zh-CN" sz="1400" b="0" dirty="0" smtClean="0">
                          <a:effectLst/>
                          <a:latin typeface="微软雅黑 Light" panose="020B0502040204020203" pitchFamily="34" charset="-122"/>
                          <a:ea typeface="微软雅黑 Light" panose="020B0502040204020203" pitchFamily="34" charset="-122"/>
                        </a:rPr>
                        <a:t> to </a:t>
                      </a:r>
                      <a:r>
                        <a:rPr lang="en-US" altLang="zh-CN" sz="1400" b="0" dirty="0" err="1" smtClean="0">
                          <a:effectLst/>
                          <a:latin typeface="微软雅黑 Light" panose="020B0502040204020203" pitchFamily="34" charset="-122"/>
                          <a:ea typeface="微软雅黑 Light" panose="020B0502040204020203" pitchFamily="34" charset="-122"/>
                        </a:rPr>
                        <a:t>mis</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creants</a:t>
                      </a:r>
                      <a:r>
                        <a:rPr lang="en-US" altLang="zh-CN" sz="1400" b="0" dirty="0" smtClean="0">
                          <a:effectLst/>
                          <a:latin typeface="微软雅黑 Light" panose="020B0502040204020203" pitchFamily="34" charset="-122"/>
                          <a:ea typeface="微软雅黑 Light" panose="020B0502040204020203" pitchFamily="34" charset="-122"/>
                        </a:rPr>
                        <a:t>. </a:t>
                      </a:r>
                    </a:p>
                  </a:txBody>
                  <a:tcPr/>
                </a:tc>
                <a:extLst>
                  <a:ext uri="{0D108BD9-81ED-4DB2-BD59-A6C34878D82A}">
                    <a16:rowId xmlns:a16="http://schemas.microsoft.com/office/drawing/2014/main" xmlns="" val="1955246978"/>
                  </a:ext>
                </a:extLst>
              </a:tr>
              <a:tr h="287651">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400" b="0" i="0" u="none" strike="noStrike" dirty="0">
                          <a:solidFill>
                            <a:srgbClr val="000000"/>
                          </a:solidFill>
                          <a:effectLst/>
                          <a:latin typeface="宋体"/>
                        </a:rPr>
                        <a:t>USENIX 2013</a:t>
                      </a:r>
                    </a:p>
                  </a:txBody>
                  <a:tcPr marL="12700" marR="12700" marT="12700" marB="0" anchor="ctr"/>
                </a:tc>
                <a:extLst>
                  <a:ext uri="{0D108BD9-81ED-4DB2-BD59-A6C34878D82A}">
                    <a16:rowId xmlns:a16="http://schemas.microsoft.com/office/drawing/2014/main" xmlns="" val="1672683476"/>
                  </a:ext>
                </a:extLst>
              </a:tr>
              <a:tr h="313638">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zh-CN" altLang="en-US" dirty="0"/>
                    </a:p>
                  </a:txBody>
                  <a:tcPr/>
                </a:tc>
                <a:extLst>
                  <a:ext uri="{0D108BD9-81ED-4DB2-BD59-A6C34878D82A}">
                    <a16:rowId xmlns:a16="http://schemas.microsoft.com/office/drawing/2014/main" xmlns="" val="1824073130"/>
                  </a:ext>
                </a:extLst>
              </a:tr>
              <a:tr h="1467232">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zh-CN" altLang="en-US" dirty="0"/>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2822272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440357725"/>
              </p:ext>
            </p:extLst>
          </p:nvPr>
        </p:nvGraphicFramePr>
        <p:xfrm>
          <a:off x="371605" y="263619"/>
          <a:ext cx="8346510" cy="6425185"/>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0">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Understanding the Dark Side of Domain Parking </a:t>
                      </a:r>
                    </a:p>
                  </a:txBody>
                  <a:tcPr/>
                </a:tc>
                <a:extLst>
                  <a:ext uri="{0D108BD9-81ED-4DB2-BD59-A6C34878D82A}">
                    <a16:rowId xmlns:a16="http://schemas.microsoft.com/office/drawing/2014/main" xmlns="" val="1133723505"/>
                  </a:ext>
                </a:extLst>
              </a:tr>
              <a:tr h="1608008">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400" b="0" dirty="0" smtClean="0">
                          <a:effectLst/>
                          <a:latin typeface="微软雅黑 Light" panose="020B0502040204020203" pitchFamily="34" charset="-122"/>
                          <a:ea typeface="微软雅黑 Light" panose="020B0502040204020203" pitchFamily="34" charset="-122"/>
                        </a:rPr>
                        <a:t>Domain parking is a booming business with millions of dollars in revenues. However, it is also among the least regulated: parked domains have been routinely found to connect to illicit online activities even though the roles they play there have never been clarified. In this paper, we report the first systematic study on this “dark side” of domain parking based upon a novel infiltration analysis on domains hosted by major parking services. The idea here is to control the traffic sources (crawlers) of the do- main parking ecosystem, some of its start nodes (parked domains) and its end nodes (advertisers and traffic buy- </a:t>
                      </a:r>
                      <a:r>
                        <a:rPr lang="en-US" altLang="zh-CN" sz="1400" b="0" dirty="0" err="1" smtClean="0">
                          <a:effectLst/>
                          <a:latin typeface="微软雅黑 Light" panose="020B0502040204020203" pitchFamily="34" charset="-122"/>
                          <a:ea typeface="微软雅黑 Light" panose="020B0502040204020203" pitchFamily="34" charset="-122"/>
                        </a:rPr>
                        <a:t>ers</a:t>
                      </a:r>
                      <a:r>
                        <a:rPr lang="en-US" altLang="zh-CN" sz="1400" b="0" dirty="0" smtClean="0">
                          <a:effectLst/>
                          <a:latin typeface="微软雅黑 Light" panose="020B0502040204020203" pitchFamily="34" charset="-122"/>
                          <a:ea typeface="微软雅黑 Light" panose="020B0502040204020203" pitchFamily="34" charset="-122"/>
                        </a:rPr>
                        <a:t>) and then “connect the dots”, delivering our own </a:t>
                      </a:r>
                      <a:r>
                        <a:rPr lang="en-US" altLang="zh-CN" sz="1400" b="0" dirty="0" err="1" smtClean="0">
                          <a:effectLst/>
                          <a:latin typeface="微软雅黑 Light" panose="020B0502040204020203" pitchFamily="34" charset="-122"/>
                          <a:ea typeface="微软雅黑 Light" panose="020B0502040204020203" pitchFamily="34" charset="-122"/>
                        </a:rPr>
                        <a:t>traf</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fic</a:t>
                      </a:r>
                      <a:r>
                        <a:rPr lang="en-US" altLang="zh-CN" sz="1400" b="0" dirty="0" smtClean="0">
                          <a:effectLst/>
                          <a:latin typeface="微软雅黑 Light" panose="020B0502040204020203" pitchFamily="34" charset="-122"/>
                          <a:ea typeface="微软雅黑 Light" panose="020B0502040204020203" pitchFamily="34" charset="-122"/>
                        </a:rPr>
                        <a:t> to our end nodes across our own start nodes with other monetization entities (parking services, ad networks, </a:t>
                      </a:r>
                      <a:r>
                        <a:rPr lang="en-US" altLang="zh-CN" sz="1400" b="0" dirty="0" err="1" smtClean="0">
                          <a:effectLst/>
                          <a:latin typeface="微软雅黑 Light" panose="020B0502040204020203" pitchFamily="34" charset="-122"/>
                          <a:ea typeface="微软雅黑 Light" panose="020B0502040204020203" pitchFamily="34" charset="-122"/>
                        </a:rPr>
                        <a:t>etc</a:t>
                      </a:r>
                      <a:r>
                        <a:rPr lang="en-US" altLang="zh-CN" sz="1400" b="0" dirty="0" smtClean="0">
                          <a:effectLst/>
                          <a:latin typeface="微软雅黑 Light" panose="020B0502040204020203" pitchFamily="34" charset="-122"/>
                          <a:ea typeface="微软雅黑 Light" panose="020B0502040204020203" pitchFamily="34" charset="-122"/>
                        </a:rPr>
                        <a:t>) in-between. This provided us a unique observation of the whole monetization process and over one thousand seed redirection chains where some ends were under our con- </a:t>
                      </a:r>
                      <a:r>
                        <a:rPr lang="en-US" altLang="zh-CN" sz="1400" b="0" dirty="0" err="1" smtClean="0">
                          <a:effectLst/>
                          <a:latin typeface="微软雅黑 Light" panose="020B0502040204020203" pitchFamily="34" charset="-122"/>
                          <a:ea typeface="微软雅黑 Light" panose="020B0502040204020203" pitchFamily="34" charset="-122"/>
                        </a:rPr>
                        <a:t>trol</a:t>
                      </a:r>
                      <a:r>
                        <a:rPr lang="en-US" altLang="zh-CN" sz="1400" b="0" dirty="0" smtClean="0">
                          <a:effectLst/>
                          <a:latin typeface="微软雅黑 Light" panose="020B0502040204020203" pitchFamily="34" charset="-122"/>
                          <a:ea typeface="微软雅黑 Light" panose="020B0502040204020203" pitchFamily="34" charset="-122"/>
                        </a:rPr>
                        <a:t>. From those chains, we were able to confirm the presence of click fraud, traffic spam and traffic stealing. To further understand the scope and magnitude of this threat, we extracted a set of salient features from those seed chains and utilized them to detect illicit activities on 24 million monetization chains we collected from lead- </a:t>
                      </a:r>
                      <a:r>
                        <a:rPr lang="en-US" altLang="zh-CN" sz="1400" b="0" dirty="0" err="1" smtClean="0">
                          <a:effectLst/>
                          <a:latin typeface="微软雅黑 Light" panose="020B0502040204020203" pitchFamily="34" charset="-122"/>
                          <a:ea typeface="微软雅黑 Light" panose="020B0502040204020203" pitchFamily="34" charset="-122"/>
                        </a:rPr>
                        <a:t>ing</a:t>
                      </a:r>
                      <a:r>
                        <a:rPr lang="en-US" altLang="zh-CN" sz="1400" b="0" dirty="0" smtClean="0">
                          <a:effectLst/>
                          <a:latin typeface="微软雅黑 Light" panose="020B0502040204020203" pitchFamily="34" charset="-122"/>
                          <a:ea typeface="微软雅黑 Light" panose="020B0502040204020203" pitchFamily="34" charset="-122"/>
                        </a:rPr>
                        <a:t> parking services over 5.5 months. This study reveals the pervasiveness of those illicit monetization activities, parties responsible for them and the revenues they </a:t>
                      </a:r>
                      <a:r>
                        <a:rPr lang="en-US" altLang="zh-CN" sz="1400" b="0" dirty="0" err="1" smtClean="0">
                          <a:effectLst/>
                          <a:latin typeface="微软雅黑 Light" panose="020B0502040204020203" pitchFamily="34" charset="-122"/>
                          <a:ea typeface="微软雅黑 Light" panose="020B0502040204020203" pitchFamily="34" charset="-122"/>
                        </a:rPr>
                        <a:t>gener</a:t>
                      </a:r>
                      <a:r>
                        <a:rPr lang="en-US" altLang="zh-CN" sz="1400" b="0" dirty="0" smtClean="0">
                          <a:effectLst/>
                          <a:latin typeface="微软雅黑 Light" panose="020B0502040204020203" pitchFamily="34" charset="-122"/>
                          <a:ea typeface="微软雅黑 Light" panose="020B0502040204020203" pitchFamily="34" charset="-122"/>
                        </a:rPr>
                        <a:t>- ate which approaches 40% of the total revenue for some parking services. Our findings point to an urgent need for a better regulation of domain parking. </a:t>
                      </a:r>
                    </a:p>
                  </a:txBody>
                  <a:tcPr/>
                </a:tc>
                <a:extLst>
                  <a:ext uri="{0D108BD9-81ED-4DB2-BD59-A6C34878D82A}">
                    <a16:rowId xmlns:a16="http://schemas.microsoft.com/office/drawing/2014/main" xmlns="" val="1955246978"/>
                  </a:ext>
                </a:extLst>
              </a:tr>
              <a:tr h="0">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400" b="0" i="0" u="none" strike="noStrike" dirty="0">
                          <a:solidFill>
                            <a:srgbClr val="000000"/>
                          </a:solidFill>
                          <a:effectLst/>
                          <a:latin typeface="宋体"/>
                        </a:rPr>
                        <a:t>USENIX </a:t>
                      </a:r>
                      <a:r>
                        <a:rPr lang="en-US" altLang="zh-CN" sz="1400" b="0" i="0" u="none" strike="noStrike" dirty="0" smtClean="0">
                          <a:solidFill>
                            <a:srgbClr val="000000"/>
                          </a:solidFill>
                          <a:effectLst/>
                          <a:latin typeface="宋体"/>
                        </a:rPr>
                        <a:t>201</a:t>
                      </a:r>
                      <a:r>
                        <a:rPr lang="en-US" altLang="zh-CN" sz="1400" b="0" i="0" u="none" strike="noStrike" dirty="0" smtClean="0">
                          <a:solidFill>
                            <a:srgbClr val="000000"/>
                          </a:solidFill>
                          <a:effectLst/>
                          <a:latin typeface="宋体"/>
                        </a:rPr>
                        <a:t>4</a:t>
                      </a:r>
                      <a:endParaRPr lang="en-US" altLang="zh-CN" sz="1400" b="0" i="0" u="none" strike="noStrike" dirty="0">
                        <a:solidFill>
                          <a:srgbClr val="000000"/>
                        </a:solidFill>
                        <a:effectLst/>
                        <a:latin typeface="宋体"/>
                      </a:endParaRPr>
                    </a:p>
                  </a:txBody>
                  <a:tcPr marL="12700" marR="12700" marT="12700" marB="0" anchor="ctr"/>
                </a:tc>
                <a:extLst>
                  <a:ext uri="{0D108BD9-81ED-4DB2-BD59-A6C34878D82A}">
                    <a16:rowId xmlns:a16="http://schemas.microsoft.com/office/drawing/2014/main" xmlns="" val="1672683476"/>
                  </a:ext>
                </a:extLst>
              </a:tr>
              <a:tr h="0">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zh-CN" altLang="en-US" dirty="0"/>
                    </a:p>
                  </a:txBody>
                  <a:tcPr/>
                </a:tc>
                <a:extLst>
                  <a:ext uri="{0D108BD9-81ED-4DB2-BD59-A6C34878D82A}">
                    <a16:rowId xmlns:a16="http://schemas.microsoft.com/office/drawing/2014/main" xmlns="" val="1824073130"/>
                  </a:ext>
                </a:extLst>
              </a:tr>
              <a:tr h="344347">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zh-CN" altLang="en-US" dirty="0"/>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39920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342887912"/>
              </p:ext>
            </p:extLst>
          </p:nvPr>
        </p:nvGraphicFramePr>
        <p:xfrm>
          <a:off x="371605" y="263619"/>
          <a:ext cx="8346510" cy="2949127"/>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0">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Poster: On the Capability of DNS Cache Poisoning Attacks </a:t>
                      </a:r>
                    </a:p>
                  </a:txBody>
                  <a:tcPr/>
                </a:tc>
                <a:extLst>
                  <a:ext uri="{0D108BD9-81ED-4DB2-BD59-A6C34878D82A}">
                    <a16:rowId xmlns:a16="http://schemas.microsoft.com/office/drawing/2014/main" xmlns="" val="1133723505"/>
                  </a:ext>
                </a:extLst>
              </a:tr>
              <a:tr h="1608008">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marL="0" marR="0" indent="0" algn="l" defTabSz="457200" rtl="0" eaLnBrk="1" fontAlgn="auto" latinLnBrk="0" hangingPunct="1">
                        <a:lnSpc>
                          <a:spcPct val="130000"/>
                        </a:lnSpc>
                        <a:spcBef>
                          <a:spcPts val="0"/>
                        </a:spcBef>
                        <a:spcAft>
                          <a:spcPts val="0"/>
                        </a:spcAft>
                        <a:buClrTx/>
                        <a:buSzTx/>
                        <a:buFontTx/>
                        <a:buNone/>
                        <a:tabLst/>
                        <a:defRPr/>
                      </a:pPr>
                      <a:r>
                        <a:rPr lang="en-US" altLang="zh-CN" sz="1400" b="0" dirty="0" smtClean="0">
                          <a:effectLst/>
                          <a:latin typeface="微软雅黑 Light" panose="020B0502040204020203" pitchFamily="34" charset="-122"/>
                          <a:ea typeface="微软雅黑 Light" panose="020B0502040204020203" pitchFamily="34" charset="-122"/>
                        </a:rPr>
                        <a:t>Cache poisoning is a serious threat to today's DNS, and </a:t>
                      </a:r>
                      <a:r>
                        <a:rPr lang="en-US" altLang="zh-CN" sz="1400" b="0" dirty="0" err="1" smtClean="0">
                          <a:effectLst/>
                          <a:latin typeface="微软雅黑 Light" panose="020B0502040204020203" pitchFamily="34" charset="-122"/>
                          <a:ea typeface="微软雅黑 Light" panose="020B0502040204020203" pitchFamily="34" charset="-122"/>
                        </a:rPr>
                        <a:t>Kaminsky</a:t>
                      </a:r>
                      <a:r>
                        <a:rPr lang="en-US" altLang="zh-CN" sz="1400" b="0" dirty="0" smtClean="0">
                          <a:effectLst/>
                          <a:latin typeface="微软雅黑 Light" panose="020B0502040204020203" pitchFamily="34" charset="-122"/>
                          <a:ea typeface="微软雅黑 Light" panose="020B0502040204020203" pitchFamily="34" charset="-122"/>
                        </a:rPr>
                        <a:t> cache poisoning is proposed as the most effective. We develop a maximum-efficiency attack model of </a:t>
                      </a:r>
                      <a:r>
                        <a:rPr lang="en-US" altLang="zh-CN" sz="1400" b="0" dirty="0" err="1" smtClean="0">
                          <a:effectLst/>
                          <a:latin typeface="微软雅黑 Light" panose="020B0502040204020203" pitchFamily="34" charset="-122"/>
                          <a:ea typeface="微软雅黑 Light" panose="020B0502040204020203" pitchFamily="34" charset="-122"/>
                        </a:rPr>
                        <a:t>Kaminsky</a:t>
                      </a:r>
                      <a:r>
                        <a:rPr lang="en-US" altLang="zh-CN" sz="1400" b="0" dirty="0" smtClean="0">
                          <a:effectLst/>
                          <a:latin typeface="微软雅黑 Light" panose="020B0502040204020203" pitchFamily="34" charset="-122"/>
                          <a:ea typeface="微软雅黑 Light" panose="020B0502040204020203" pitchFamily="34" charset="-122"/>
                        </a:rPr>
                        <a:t> cache poisoning, which is built on persistent poisoning attempts optimized for more than one windows of opportunity. Using the model, we illustrate the effects of </a:t>
                      </a:r>
                      <a:r>
                        <a:rPr lang="en-US" altLang="zh-CN" sz="1400" b="0" dirty="0" err="1" smtClean="0">
                          <a:effectLst/>
                          <a:latin typeface="微软雅黑 Light" panose="020B0502040204020203" pitchFamily="34" charset="-122"/>
                          <a:ea typeface="微软雅黑 Light" panose="020B0502040204020203" pitchFamily="34" charset="-122"/>
                        </a:rPr>
                        <a:t>Kaminsky</a:t>
                      </a:r>
                      <a:r>
                        <a:rPr lang="en-US" altLang="zh-CN" sz="1400" b="0" dirty="0" smtClean="0">
                          <a:effectLst/>
                          <a:latin typeface="微软雅黑 Light" panose="020B0502040204020203" pitchFamily="34" charset="-122"/>
                          <a:ea typeface="微软雅黑 Light" panose="020B0502040204020203" pitchFamily="34" charset="-122"/>
                        </a:rPr>
                        <a:t> cache poisoning and the optimal number of outstanding queries in terms of probability of compromise. </a:t>
                      </a:r>
                    </a:p>
                  </a:txBody>
                  <a:tcPr/>
                </a:tc>
                <a:extLst>
                  <a:ext uri="{0D108BD9-81ED-4DB2-BD59-A6C34878D82A}">
                    <a16:rowId xmlns:a16="http://schemas.microsoft.com/office/drawing/2014/main" xmlns="" val="1955246978"/>
                  </a:ext>
                </a:extLst>
              </a:tr>
              <a:tr h="0">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a:solidFill>
                            <a:srgbClr val="000000"/>
                          </a:solidFill>
                          <a:effectLst/>
                          <a:latin typeface="宋体"/>
                        </a:rPr>
                        <a:t>CCS2014</a:t>
                      </a:r>
                    </a:p>
                  </a:txBody>
                  <a:tcPr marL="12700" marR="12700" marT="12700" marB="0" anchor="ctr"/>
                </a:tc>
                <a:extLst>
                  <a:ext uri="{0D108BD9-81ED-4DB2-BD59-A6C34878D82A}">
                    <a16:rowId xmlns:a16="http://schemas.microsoft.com/office/drawing/2014/main" xmlns="" val="1672683476"/>
                  </a:ext>
                </a:extLst>
              </a:tr>
              <a:tr h="0">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zh-CN" altLang="en-US" dirty="0"/>
                    </a:p>
                  </a:txBody>
                  <a:tcPr/>
                </a:tc>
                <a:extLst>
                  <a:ext uri="{0D108BD9-81ED-4DB2-BD59-A6C34878D82A}">
                    <a16:rowId xmlns:a16="http://schemas.microsoft.com/office/drawing/2014/main" xmlns="" val="1824073130"/>
                  </a:ext>
                </a:extLst>
              </a:tr>
              <a:tr h="344347">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zh-CN" altLang="en-US" dirty="0"/>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327042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DNS</a:t>
            </a:r>
            <a:r>
              <a:rPr kumimoji="1" lang="zh-CN" altLang="en-US" dirty="0" smtClean="0"/>
              <a:t>相关文献 </a:t>
            </a:r>
          </a:p>
          <a:p>
            <a:endParaRPr kumimoji="1" lang="zh-CN" altLang="en-US" dirty="0"/>
          </a:p>
        </p:txBody>
      </p:sp>
    </p:spTree>
    <p:extLst>
      <p:ext uri="{BB962C8B-B14F-4D97-AF65-F5344CB8AC3E}">
        <p14:creationId xmlns:p14="http://schemas.microsoft.com/office/powerpoint/2010/main" val="156066976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TW" dirty="0"/>
              <a:t>Flow</a:t>
            </a:r>
            <a:r>
              <a:rPr lang="zh-TW" altLang="en-US" dirty="0"/>
              <a:t>相关文献 </a:t>
            </a:r>
            <a:endParaRPr lang="zh-TW" altLang="en-US" dirty="0" smtClean="0"/>
          </a:p>
          <a:p>
            <a:endParaRPr kumimoji="1" lang="zh-CN" altLang="en-US" dirty="0"/>
          </a:p>
        </p:txBody>
      </p:sp>
    </p:spTree>
    <p:extLst>
      <p:ext uri="{BB962C8B-B14F-4D97-AF65-F5344CB8AC3E}">
        <p14:creationId xmlns:p14="http://schemas.microsoft.com/office/powerpoint/2010/main" val="641482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932752064"/>
              </p:ext>
            </p:extLst>
          </p:nvPr>
        </p:nvGraphicFramePr>
        <p:xfrm>
          <a:off x="371605" y="319761"/>
          <a:ext cx="8346510" cy="6305686"/>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89293">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SIBRA: Scalable Internet Bandwidth Reservation Architecture </a:t>
                      </a:r>
                    </a:p>
                  </a:txBody>
                  <a:tcPr/>
                </a:tc>
                <a:extLst>
                  <a:ext uri="{0D108BD9-81ED-4DB2-BD59-A6C34878D82A}">
                    <a16:rowId xmlns:a16="http://schemas.microsoft.com/office/drawing/2014/main" xmlns="" val="1133723505"/>
                  </a:ext>
                </a:extLst>
              </a:tr>
              <a:tr h="3710695">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marL="0" marR="0" indent="0" algn="l" defTabSz="457200" rtl="0" eaLnBrk="1" fontAlgn="auto" latinLnBrk="0" hangingPunct="1">
                        <a:lnSpc>
                          <a:spcPct val="130000"/>
                        </a:lnSpc>
                        <a:spcBef>
                          <a:spcPts val="0"/>
                        </a:spcBef>
                        <a:spcAft>
                          <a:spcPts val="0"/>
                        </a:spcAft>
                        <a:buClrTx/>
                        <a:buSzTx/>
                        <a:buFontTx/>
                        <a:buNone/>
                        <a:tabLst/>
                        <a:defRPr/>
                      </a:pPr>
                      <a:r>
                        <a:rPr lang="en-US" altLang="zh-CN" sz="1400" b="0" dirty="0" smtClean="0">
                          <a:effectLst/>
                          <a:latin typeface="微软雅黑 Light" panose="020B0502040204020203" pitchFamily="34" charset="-122"/>
                          <a:ea typeface="微软雅黑 Light" panose="020B0502040204020203" pitchFamily="34" charset="-122"/>
                        </a:rPr>
                        <a:t>This paper proposes a Scalable Internet Bandwidth Reservation Architecture (SIBRA) as a new approach against </a:t>
                      </a:r>
                      <a:r>
                        <a:rPr lang="en-US" altLang="zh-CN" sz="1400" b="0" dirty="0" err="1" smtClean="0">
                          <a:effectLst/>
                          <a:latin typeface="微软雅黑 Light" panose="020B0502040204020203" pitchFamily="34" charset="-122"/>
                          <a:ea typeface="微软雅黑 Light" panose="020B0502040204020203" pitchFamily="34" charset="-122"/>
                        </a:rPr>
                        <a:t>DDoS</a:t>
                      </a:r>
                      <a:r>
                        <a:rPr lang="en-US" altLang="zh-CN" sz="1400" b="0" dirty="0" smtClean="0">
                          <a:effectLst/>
                          <a:latin typeface="微软雅黑 Light" panose="020B0502040204020203" pitchFamily="34" charset="-122"/>
                          <a:ea typeface="微软雅黑 Light" panose="020B0502040204020203" pitchFamily="34" charset="-122"/>
                        </a:rPr>
                        <a:t> attacks, which, until now, continue to be a menace on today’s Internet. SIBRA provides scalable inter-domain resource allocations and botnet-size independence, an important property to realize why previous defense approaches are insufficient. Botnet-size independence enables two end hosts to set up communication regardless of the size of distributed botnets in any Autonomous System in the Internet. SIBRA thus ends the arms race between </a:t>
                      </a:r>
                      <a:r>
                        <a:rPr lang="en-US" altLang="zh-CN" sz="1400" b="0" dirty="0" err="1" smtClean="0">
                          <a:effectLst/>
                          <a:latin typeface="微软雅黑 Light" panose="020B0502040204020203" pitchFamily="34" charset="-122"/>
                          <a:ea typeface="微软雅黑 Light" panose="020B0502040204020203" pitchFamily="34" charset="-122"/>
                        </a:rPr>
                        <a:t>DDoS</a:t>
                      </a:r>
                      <a:r>
                        <a:rPr lang="en-US" altLang="zh-CN" sz="1400" b="0" dirty="0" smtClean="0">
                          <a:effectLst/>
                          <a:latin typeface="微软雅黑 Light" panose="020B0502040204020203" pitchFamily="34" charset="-122"/>
                          <a:ea typeface="微软雅黑 Light" panose="020B0502040204020203" pitchFamily="34" charset="-122"/>
                        </a:rPr>
                        <a:t> attackers and defenders. Furthermore, SIBRA is based on purely stateless operations for reservation renewal, flow monitoring, and policing, resulting in highly efficient router operation, which is demonstrated with a full implementation. Finally, SIBRA supports Dynamic </a:t>
                      </a:r>
                      <a:r>
                        <a:rPr lang="en-US" altLang="zh-CN" sz="1400" b="0" dirty="0" err="1" smtClean="0">
                          <a:effectLst/>
                          <a:latin typeface="微软雅黑 Light" panose="020B0502040204020203" pitchFamily="34" charset="-122"/>
                          <a:ea typeface="微软雅黑 Light" panose="020B0502040204020203" pitchFamily="34" charset="-122"/>
                        </a:rPr>
                        <a:t>Interdomain</a:t>
                      </a:r>
                      <a:r>
                        <a:rPr lang="en-US" altLang="zh-CN" sz="1400" b="0" dirty="0" smtClean="0">
                          <a:effectLst/>
                          <a:latin typeface="微软雅黑 Light" panose="020B0502040204020203" pitchFamily="34" charset="-122"/>
                          <a:ea typeface="微软雅黑 Light" panose="020B0502040204020203" pitchFamily="34" charset="-122"/>
                        </a:rPr>
                        <a:t> Leased Lines (DILLs), offering new business opportunities for ISPs. </a:t>
                      </a:r>
                    </a:p>
                  </a:txBody>
                  <a:tcPr/>
                </a:tc>
                <a:extLst>
                  <a:ext uri="{0D108BD9-81ED-4DB2-BD59-A6C34878D82A}">
                    <a16:rowId xmlns:a16="http://schemas.microsoft.com/office/drawing/2014/main" xmlns="" val="1955246978"/>
                  </a:ext>
                </a:extLst>
              </a:tr>
              <a:tr h="287651">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NDSS 2016 </a:t>
                      </a:r>
                    </a:p>
                  </a:txBody>
                  <a:tcPr/>
                </a:tc>
                <a:extLst>
                  <a:ext uri="{0D108BD9-81ED-4DB2-BD59-A6C34878D82A}">
                    <a16:rowId xmlns:a16="http://schemas.microsoft.com/office/drawing/2014/main" xmlns="" val="1672683476"/>
                  </a:ext>
                </a:extLst>
              </a:tr>
              <a:tr h="399651">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https://</a:t>
                      </a:r>
                      <a:r>
                        <a:rPr lang="en-US" altLang="zh-CN" sz="1400" b="0" dirty="0" err="1" smtClean="0">
                          <a:effectLst/>
                          <a:latin typeface="微软雅黑 Light" panose="020B0502040204020203" pitchFamily="34" charset="-122"/>
                          <a:ea typeface="微软雅黑 Light" panose="020B0502040204020203" pitchFamily="34" charset="-122"/>
                        </a:rPr>
                        <a:t>www.internetsociety.org</a:t>
                      </a:r>
                      <a:r>
                        <a:rPr lang="en-US" altLang="zh-CN" sz="1400" b="0" dirty="0" smtClean="0">
                          <a:effectLst/>
                          <a:latin typeface="微软雅黑 Light" panose="020B0502040204020203" pitchFamily="34" charset="-122"/>
                          <a:ea typeface="微软雅黑 Light" panose="020B0502040204020203" pitchFamily="34" charset="-122"/>
                        </a:rPr>
                        <a:t>/sites/default/fi les/blogs-media/</a:t>
                      </a:r>
                      <a:r>
                        <a:rPr lang="en-US" altLang="zh-CN" sz="1400" b="0" dirty="0" err="1" smtClean="0">
                          <a:effectLst/>
                          <a:latin typeface="微软雅黑 Light" panose="020B0502040204020203" pitchFamily="34" charset="-122"/>
                          <a:ea typeface="微软雅黑 Light" panose="020B0502040204020203" pitchFamily="34" charset="-122"/>
                        </a:rPr>
                        <a:t>sibra</a:t>
                      </a:r>
                      <a:r>
                        <a:rPr lang="en-US" altLang="zh-CN" sz="1400" b="0" dirty="0" smtClean="0">
                          <a:effectLst/>
                          <a:latin typeface="微软雅黑 Light" panose="020B0502040204020203" pitchFamily="34" charset="-122"/>
                          <a:ea typeface="微软雅黑 Light" panose="020B0502040204020203" pitchFamily="34" charset="-122"/>
                        </a:rPr>
                        <a:t>-scalable-internet- bandwidth-reservation-</a:t>
                      </a:r>
                      <a:r>
                        <a:rPr lang="en-US" altLang="zh-CN" sz="1400" b="0" dirty="0" err="1" smtClean="0">
                          <a:effectLst/>
                          <a:latin typeface="微软雅黑 Light" panose="020B0502040204020203" pitchFamily="34" charset="-122"/>
                          <a:ea typeface="微软雅黑 Light" panose="020B0502040204020203" pitchFamily="34" charset="-122"/>
                        </a:rPr>
                        <a:t>architecture.pdf</a:t>
                      </a:r>
                      <a:r>
                        <a:rPr lang="en-US" altLang="zh-CN" sz="1400" b="0" dirty="0" smtClean="0">
                          <a:effectLst/>
                          <a:latin typeface="微软雅黑 Light" panose="020B0502040204020203" pitchFamily="34" charset="-122"/>
                          <a:ea typeface="微软雅黑 Light" panose="020B0502040204020203" pitchFamily="34" charset="-122"/>
                        </a:rPr>
                        <a:t> </a:t>
                      </a:r>
                    </a:p>
                  </a:txBody>
                  <a:tcPr/>
                </a:tc>
                <a:extLst>
                  <a:ext uri="{0D108BD9-81ED-4DB2-BD59-A6C34878D82A}">
                    <a16:rowId xmlns:a16="http://schemas.microsoft.com/office/drawing/2014/main" xmlns="" val="1824073130"/>
                  </a:ext>
                </a:extLst>
              </a:tr>
              <a:tr h="1467232">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zh-CN" altLang="en-US" sz="1400" b="0" baseline="0" dirty="0" smtClean="0">
                          <a:effectLst/>
                          <a:latin typeface="微软雅黑 Light" panose="020B0502040204020203" pitchFamily="34" charset="-122"/>
                          <a:ea typeface="微软雅黑 Light" panose="020B0502040204020203" pitchFamily="34" charset="-122"/>
                        </a:rPr>
                        <a:t>提出大规模互联网带宽预留架构</a:t>
                      </a:r>
                      <a:r>
                        <a:rPr lang="en-US" altLang="zh-CN" sz="1400" b="0" baseline="0" dirty="0" smtClean="0">
                          <a:effectLst/>
                          <a:latin typeface="微软雅黑 Light" panose="020B0502040204020203" pitchFamily="34" charset="-122"/>
                          <a:ea typeface="微软雅黑 Light" panose="020B0502040204020203" pitchFamily="34" charset="-122"/>
                        </a:rPr>
                        <a:t>SIBRA,</a:t>
                      </a:r>
                      <a:r>
                        <a:rPr lang="zh-CN" altLang="en-US" sz="1400" b="0" baseline="0" dirty="0" smtClean="0">
                          <a:effectLst/>
                          <a:latin typeface="微软雅黑 Light" panose="020B0502040204020203" pitchFamily="34" charset="-122"/>
                          <a:ea typeface="微软雅黑 Light" panose="020B0502040204020203" pitchFamily="34" charset="-122"/>
                        </a:rPr>
                        <a:t>基于无状态的预留更新操作、流量监控等</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从而进行高效 的路由操作 </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28779683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820283335"/>
              </p:ext>
            </p:extLst>
          </p:nvPr>
        </p:nvGraphicFramePr>
        <p:xfrm>
          <a:off x="371605" y="319761"/>
          <a:ext cx="8346510" cy="6187177"/>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89293">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Can We Identify NAT Behavior by Analyzing Traffic Flows? </a:t>
                      </a:r>
                    </a:p>
                  </a:txBody>
                  <a:tcPr/>
                </a:tc>
                <a:extLst>
                  <a:ext uri="{0D108BD9-81ED-4DB2-BD59-A6C34878D82A}">
                    <a16:rowId xmlns:a16="http://schemas.microsoft.com/office/drawing/2014/main" xmlns="" val="1133723505"/>
                  </a:ext>
                </a:extLst>
              </a:tr>
              <a:tr h="3710695">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marL="0" marR="0" indent="0" algn="l" defTabSz="457200" rtl="0" eaLnBrk="1" fontAlgn="auto" latinLnBrk="0" hangingPunct="1">
                        <a:lnSpc>
                          <a:spcPct val="130000"/>
                        </a:lnSpc>
                        <a:spcBef>
                          <a:spcPts val="0"/>
                        </a:spcBef>
                        <a:spcAft>
                          <a:spcPts val="0"/>
                        </a:spcAft>
                        <a:buClrTx/>
                        <a:buSzTx/>
                        <a:buFontTx/>
                        <a:buNone/>
                        <a:tabLst/>
                        <a:defRPr/>
                      </a:pPr>
                      <a:r>
                        <a:rPr lang="en-US" altLang="zh-CN" sz="1400" b="0" dirty="0" smtClean="0">
                          <a:effectLst/>
                          <a:latin typeface="微软雅黑 Light" panose="020B0502040204020203" pitchFamily="34" charset="-122"/>
                          <a:ea typeface="微软雅黑 Light" panose="020B0502040204020203" pitchFamily="34" charset="-122"/>
                        </a:rPr>
                        <a:t>It is shown in the literature that network address translation devices have become a convenient way to hide the source of malicious behaviors. In this research, we explore how far we can push a machine learning (ML) approach to identify such behaviors using only network flows. We evaluate our proposed approach on different traffic data sets against passive fingerprinting approaches and show that the performance of a machine learning approach is very promising even without using any payload (application layer) information.</a:t>
                      </a:r>
                      <a:br>
                        <a:rPr lang="en-US" altLang="zh-CN" sz="1400" b="0" dirty="0" smtClean="0">
                          <a:effectLst/>
                          <a:latin typeface="微软雅黑 Light" panose="020B0502040204020203" pitchFamily="34" charset="-122"/>
                          <a:ea typeface="微软雅黑 Light" panose="020B0502040204020203" pitchFamily="34" charset="-122"/>
                        </a:rPr>
                      </a:br>
                      <a:r>
                        <a:rPr lang="en-US" altLang="zh-CN" sz="1400" b="0" dirty="0" smtClean="0">
                          <a:effectLst/>
                          <a:latin typeface="微软雅黑 Light" panose="020B0502040204020203" pitchFamily="34" charset="-122"/>
                          <a:ea typeface="微软雅黑 Light" panose="020B0502040204020203" pitchFamily="34" charset="-122"/>
                        </a:rPr>
                        <a:t>Keywords—Network address translation classification, traffic flows, traffic analysis, machine learning. </a:t>
                      </a:r>
                    </a:p>
                  </a:txBody>
                  <a:tcPr/>
                </a:tc>
                <a:extLst>
                  <a:ext uri="{0D108BD9-81ED-4DB2-BD59-A6C34878D82A}">
                    <a16:rowId xmlns:a16="http://schemas.microsoft.com/office/drawing/2014/main" xmlns="" val="1955246978"/>
                  </a:ext>
                </a:extLst>
              </a:tr>
              <a:tr h="287651">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IEEE S&amp;P 2014 </a:t>
                      </a:r>
                    </a:p>
                  </a:txBody>
                  <a:tcPr/>
                </a:tc>
                <a:extLst>
                  <a:ext uri="{0D108BD9-81ED-4DB2-BD59-A6C34878D82A}">
                    <a16:rowId xmlns:a16="http://schemas.microsoft.com/office/drawing/2014/main" xmlns="" val="1672683476"/>
                  </a:ext>
                </a:extLst>
              </a:tr>
              <a:tr h="399651">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http://</a:t>
                      </a:r>
                      <a:r>
                        <a:rPr lang="en-US" altLang="zh-CN" sz="1400" b="0" dirty="0" err="1" smtClean="0">
                          <a:effectLst/>
                          <a:latin typeface="微软雅黑 Light" panose="020B0502040204020203" pitchFamily="34" charset="-122"/>
                          <a:ea typeface="微软雅黑 Light" panose="020B0502040204020203" pitchFamily="34" charset="-122"/>
                        </a:rPr>
                        <a:t>www.ieee</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security.org</a:t>
                      </a:r>
                      <a:r>
                        <a:rPr lang="en-US" altLang="zh-CN" sz="1400" b="0" dirty="0" smtClean="0">
                          <a:effectLst/>
                          <a:latin typeface="微软雅黑 Light" panose="020B0502040204020203" pitchFamily="34" charset="-122"/>
                          <a:ea typeface="微软雅黑 Light" panose="020B0502040204020203" pitchFamily="34" charset="-122"/>
                        </a:rPr>
                        <a:t>/TC/SPW2014/papers/5103a132.PDF </a:t>
                      </a:r>
                    </a:p>
                  </a:txBody>
                  <a:tcPr/>
                </a:tc>
                <a:extLst>
                  <a:ext uri="{0D108BD9-81ED-4DB2-BD59-A6C34878D82A}">
                    <a16:rowId xmlns:a16="http://schemas.microsoft.com/office/drawing/2014/main" xmlns="" val="1824073130"/>
                  </a:ext>
                </a:extLst>
              </a:tr>
              <a:tr h="1467232">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zh-CN" altLang="en-US" sz="1400" b="0" baseline="0" dirty="0" smtClean="0">
                          <a:effectLst/>
                          <a:latin typeface="微软雅黑 Light" panose="020B0502040204020203" pitchFamily="34" charset="-122"/>
                          <a:ea typeface="微软雅黑 Light" panose="020B0502040204020203" pitchFamily="34" charset="-122"/>
                        </a:rPr>
                        <a:t>本文使用机器学习</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仅通过分析网络流量来推断</a:t>
                      </a:r>
                      <a:r>
                        <a:rPr lang="en-US" altLang="zh-CN" sz="1400" b="0" baseline="0" dirty="0" smtClean="0">
                          <a:effectLst/>
                          <a:latin typeface="微软雅黑 Light" panose="020B0502040204020203" pitchFamily="34" charset="-122"/>
                          <a:ea typeface="微软雅黑 Light" panose="020B0502040204020203" pitchFamily="34" charset="-122"/>
                        </a:rPr>
                        <a:t>NAT</a:t>
                      </a:r>
                      <a:r>
                        <a:rPr lang="zh-CN" altLang="en-US" sz="1400" b="0" baseline="0" dirty="0" smtClean="0">
                          <a:effectLst/>
                          <a:latin typeface="微软雅黑 Light" panose="020B0502040204020203" pitchFamily="34" charset="-122"/>
                          <a:ea typeface="微软雅黑 Light" panose="020B0502040204020203" pitchFamily="34" charset="-122"/>
                        </a:rPr>
                        <a:t>的行为 </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3973693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920284935"/>
              </p:ext>
            </p:extLst>
          </p:nvPr>
        </p:nvGraphicFramePr>
        <p:xfrm>
          <a:off x="371605" y="263619"/>
          <a:ext cx="8346510" cy="4760975"/>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0">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An Internet-Wide View of Internet-Wide Scanning</a:t>
                      </a:r>
                    </a:p>
                  </a:txBody>
                  <a:tcPr/>
                </a:tc>
                <a:extLst>
                  <a:ext uri="{0D108BD9-81ED-4DB2-BD59-A6C34878D82A}">
                    <a16:rowId xmlns:a16="http://schemas.microsoft.com/office/drawing/2014/main" xmlns="" val="1133723505"/>
                  </a:ext>
                </a:extLst>
              </a:tr>
              <a:tr h="1608008">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400" b="0" dirty="0" smtClean="0">
                          <a:effectLst/>
                          <a:latin typeface="微软雅黑 Light" panose="020B0502040204020203" pitchFamily="34" charset="-122"/>
                          <a:ea typeface="微软雅黑 Light" panose="020B0502040204020203" pitchFamily="34" charset="-122"/>
                        </a:rPr>
                        <a:t>While it is widely known that port scanning is widespread, neither the scanning landscape nor the defensive reactions of network operators have been measured at Internet scale. In this work, we analyze data from a large network </a:t>
                      </a:r>
                      <a:r>
                        <a:rPr lang="en-US" altLang="zh-CN" sz="1400" b="0" dirty="0" err="1" smtClean="0">
                          <a:effectLst/>
                          <a:latin typeface="微软雅黑 Light" panose="020B0502040204020203" pitchFamily="34" charset="-122"/>
                          <a:ea typeface="微软雅黑 Light" panose="020B0502040204020203" pitchFamily="34" charset="-122"/>
                        </a:rPr>
                        <a:t>tele</a:t>
                      </a:r>
                      <a:r>
                        <a:rPr lang="en-US" altLang="zh-CN" sz="1400" b="0" dirty="0" smtClean="0">
                          <a:effectLst/>
                          <a:latin typeface="微软雅黑 Light" panose="020B0502040204020203" pitchFamily="34" charset="-122"/>
                          <a:ea typeface="微软雅黑 Light" panose="020B0502040204020203" pitchFamily="34" charset="-122"/>
                        </a:rPr>
                        <a:t>- scope to study scanning activity from the past year, un- covering large horizontal scan operations and identifying broad patterns in scanning behavior. We present an </a:t>
                      </a:r>
                      <a:r>
                        <a:rPr lang="en-US" altLang="zh-CN" sz="1400" b="0" dirty="0" err="1" smtClean="0">
                          <a:effectLst/>
                          <a:latin typeface="微软雅黑 Light" panose="020B0502040204020203" pitchFamily="34" charset="-122"/>
                          <a:ea typeface="微软雅黑 Light" panose="020B0502040204020203" pitchFamily="34" charset="-122"/>
                        </a:rPr>
                        <a:t>analy</a:t>
                      </a:r>
                      <a:r>
                        <a:rPr lang="en-US" altLang="zh-CN" sz="1400" b="0" dirty="0" smtClean="0">
                          <a:effectLst/>
                          <a:latin typeface="微软雅黑 Light" panose="020B0502040204020203" pitchFamily="34" charset="-122"/>
                          <a:ea typeface="微软雅黑 Light" panose="020B0502040204020203" pitchFamily="34" charset="-122"/>
                        </a:rPr>
                        <a:t>- sis of who is scanning, what services are being targeted, and the impact of new scanners on the overall landscape. We also analyze the scanning behavior triggered by recent vulnerabilities in Linksys routers, </a:t>
                      </a:r>
                      <a:r>
                        <a:rPr lang="en-US" altLang="zh-CN" sz="1400" b="0" dirty="0" err="1" smtClean="0">
                          <a:effectLst/>
                          <a:latin typeface="微软雅黑 Light" panose="020B0502040204020203" pitchFamily="34" charset="-122"/>
                          <a:ea typeface="微软雅黑 Light" panose="020B0502040204020203" pitchFamily="34" charset="-122"/>
                        </a:rPr>
                        <a:t>OpenSSL</a:t>
                      </a:r>
                      <a:r>
                        <a:rPr lang="en-US" altLang="zh-CN" sz="1400" b="0" dirty="0" smtClean="0">
                          <a:effectLst/>
                          <a:latin typeface="微软雅黑 Light" panose="020B0502040204020203" pitchFamily="34" charset="-122"/>
                          <a:ea typeface="微软雅黑 Light" panose="020B0502040204020203" pitchFamily="34" charset="-122"/>
                        </a:rPr>
                        <a:t>, and NTP. We empirically analyze the defensive behaviors that </a:t>
                      </a:r>
                      <a:r>
                        <a:rPr lang="en-US" altLang="zh-CN" sz="1400" b="0" dirty="0" err="1" smtClean="0">
                          <a:effectLst/>
                          <a:latin typeface="微软雅黑 Light" panose="020B0502040204020203" pitchFamily="34" charset="-122"/>
                          <a:ea typeface="微软雅黑 Light" panose="020B0502040204020203" pitchFamily="34" charset="-122"/>
                        </a:rPr>
                        <a:t>orga</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nizations</a:t>
                      </a:r>
                      <a:r>
                        <a:rPr lang="en-US" altLang="zh-CN" sz="1400" b="0" dirty="0" smtClean="0">
                          <a:effectLst/>
                          <a:latin typeface="微软雅黑 Light" panose="020B0502040204020203" pitchFamily="34" charset="-122"/>
                          <a:ea typeface="微软雅黑 Light" panose="020B0502040204020203" pitchFamily="34" charset="-122"/>
                        </a:rPr>
                        <a:t> employ against scanning, shedding light on who detects scanning behavior, which networks blacklist scan- </a:t>
                      </a:r>
                      <a:r>
                        <a:rPr lang="en-US" altLang="zh-CN" sz="1400" b="0" dirty="0" err="1" smtClean="0">
                          <a:effectLst/>
                          <a:latin typeface="微软雅黑 Light" panose="020B0502040204020203" pitchFamily="34" charset="-122"/>
                          <a:ea typeface="微软雅黑 Light" panose="020B0502040204020203" pitchFamily="34" charset="-122"/>
                        </a:rPr>
                        <a:t>ning</a:t>
                      </a:r>
                      <a:r>
                        <a:rPr lang="en-US" altLang="zh-CN" sz="1400" b="0" dirty="0" smtClean="0">
                          <a:effectLst/>
                          <a:latin typeface="微软雅黑 Light" panose="020B0502040204020203" pitchFamily="34" charset="-122"/>
                          <a:ea typeface="微软雅黑 Light" panose="020B0502040204020203" pitchFamily="34" charset="-122"/>
                        </a:rPr>
                        <a:t>, and how scan recipients respond to scans conducted by researchers. We conclude with recommendations for institutions performing scans and with implications of recent changes in scanning behavior for researchers and network operators. </a:t>
                      </a:r>
                    </a:p>
                  </a:txBody>
                  <a:tcPr/>
                </a:tc>
                <a:extLst>
                  <a:ext uri="{0D108BD9-81ED-4DB2-BD59-A6C34878D82A}">
                    <a16:rowId xmlns:a16="http://schemas.microsoft.com/office/drawing/2014/main" xmlns="" val="1955246978"/>
                  </a:ext>
                </a:extLst>
              </a:tr>
              <a:tr h="0">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400" b="0" i="0" u="none" strike="noStrike" dirty="0">
                          <a:solidFill>
                            <a:srgbClr val="000000"/>
                          </a:solidFill>
                          <a:effectLst/>
                          <a:latin typeface="宋体"/>
                        </a:rPr>
                        <a:t>USENIX </a:t>
                      </a:r>
                      <a:r>
                        <a:rPr lang="en-US" altLang="zh-CN" sz="1400" b="0" i="0" u="none" strike="noStrike" dirty="0" smtClean="0">
                          <a:solidFill>
                            <a:srgbClr val="000000"/>
                          </a:solidFill>
                          <a:effectLst/>
                          <a:latin typeface="宋体"/>
                        </a:rPr>
                        <a:t>201</a:t>
                      </a:r>
                      <a:r>
                        <a:rPr lang="en-US" altLang="zh-CN" sz="1400" b="0" i="0" u="none" strike="noStrike" dirty="0" smtClean="0">
                          <a:solidFill>
                            <a:srgbClr val="000000"/>
                          </a:solidFill>
                          <a:effectLst/>
                          <a:latin typeface="宋体"/>
                        </a:rPr>
                        <a:t>4</a:t>
                      </a:r>
                      <a:endParaRPr lang="en-US" altLang="zh-CN" sz="1400" b="0" i="0" u="none" strike="noStrike" dirty="0">
                        <a:solidFill>
                          <a:srgbClr val="000000"/>
                        </a:solidFill>
                        <a:effectLst/>
                        <a:latin typeface="宋体"/>
                      </a:endParaRPr>
                    </a:p>
                  </a:txBody>
                  <a:tcPr marL="12700" marR="12700" marT="12700" marB="0" anchor="ctr"/>
                </a:tc>
                <a:extLst>
                  <a:ext uri="{0D108BD9-81ED-4DB2-BD59-A6C34878D82A}">
                    <a16:rowId xmlns:a16="http://schemas.microsoft.com/office/drawing/2014/main" xmlns="" val="1672683476"/>
                  </a:ext>
                </a:extLst>
              </a:tr>
              <a:tr h="0">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zh-CN" altLang="en-US" dirty="0"/>
                    </a:p>
                  </a:txBody>
                  <a:tcPr/>
                </a:tc>
                <a:extLst>
                  <a:ext uri="{0D108BD9-81ED-4DB2-BD59-A6C34878D82A}">
                    <a16:rowId xmlns:a16="http://schemas.microsoft.com/office/drawing/2014/main" xmlns="" val="1824073130"/>
                  </a:ext>
                </a:extLst>
              </a:tr>
              <a:tr h="344347">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zh-CN" altLang="en-US" dirty="0"/>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948129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120579996"/>
              </p:ext>
            </p:extLst>
          </p:nvPr>
        </p:nvGraphicFramePr>
        <p:xfrm>
          <a:off x="371605" y="263619"/>
          <a:ext cx="8346510" cy="5593080"/>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0">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Marionette: A Programmable Network-Traffic Obfuscation System </a:t>
                      </a:r>
                    </a:p>
                  </a:txBody>
                  <a:tcPr/>
                </a:tc>
                <a:extLst>
                  <a:ext uri="{0D108BD9-81ED-4DB2-BD59-A6C34878D82A}">
                    <a16:rowId xmlns:a16="http://schemas.microsoft.com/office/drawing/2014/main" xmlns="" val="1133723505"/>
                  </a:ext>
                </a:extLst>
              </a:tr>
              <a:tr h="1608008">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400" b="0" dirty="0" smtClean="0">
                          <a:effectLst/>
                          <a:latin typeface="微软雅黑 Light" panose="020B0502040204020203" pitchFamily="34" charset="-122"/>
                          <a:ea typeface="微软雅黑 Light" panose="020B0502040204020203" pitchFamily="34" charset="-122"/>
                        </a:rPr>
                        <a:t>Recently, a number of obfuscation systems have been developed to aid in censorship circumvention scenarios where encrypted network traffic is filtered. In this pa- per, we present Marionette, the first programmable net- work traffic obfuscation system capable of </a:t>
                      </a:r>
                      <a:r>
                        <a:rPr lang="en-US" altLang="zh-CN" sz="1400" b="0" dirty="0" err="1" smtClean="0">
                          <a:effectLst/>
                          <a:latin typeface="微软雅黑 Light" panose="020B0502040204020203" pitchFamily="34" charset="-122"/>
                          <a:ea typeface="微软雅黑 Light" panose="020B0502040204020203" pitchFamily="34" charset="-122"/>
                        </a:rPr>
                        <a:t>simultane</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ously</a:t>
                      </a:r>
                      <a:r>
                        <a:rPr lang="en-US" altLang="zh-CN" sz="1400" b="0" dirty="0" smtClean="0">
                          <a:effectLst/>
                          <a:latin typeface="微软雅黑 Light" panose="020B0502040204020203" pitchFamily="34" charset="-122"/>
                          <a:ea typeface="微软雅黑 Light" panose="020B0502040204020203" pitchFamily="34" charset="-122"/>
                        </a:rPr>
                        <a:t> controlling encrypted traffic features at a variety of levels, including </a:t>
                      </a:r>
                      <a:r>
                        <a:rPr lang="en-US" altLang="zh-CN" sz="1400" b="0" dirty="0" err="1" smtClean="0">
                          <a:effectLst/>
                          <a:latin typeface="微软雅黑 Light" panose="020B0502040204020203" pitchFamily="34" charset="-122"/>
                          <a:ea typeface="微软雅黑 Light" panose="020B0502040204020203" pitchFamily="34" charset="-122"/>
                        </a:rPr>
                        <a:t>ciphertext</a:t>
                      </a:r>
                      <a:r>
                        <a:rPr lang="en-US" altLang="zh-CN" sz="1400" b="0" dirty="0" smtClean="0">
                          <a:effectLst/>
                          <a:latin typeface="微软雅黑 Light" panose="020B0502040204020203" pitchFamily="34" charset="-122"/>
                          <a:ea typeface="微软雅黑 Light" panose="020B0502040204020203" pitchFamily="34" charset="-122"/>
                        </a:rPr>
                        <a:t> formats, </a:t>
                      </a:r>
                      <a:r>
                        <a:rPr lang="en-US" altLang="zh-CN" sz="1400" b="0" dirty="0" err="1" smtClean="0">
                          <a:effectLst/>
                          <a:latin typeface="微软雅黑 Light" panose="020B0502040204020203" pitchFamily="34" charset="-122"/>
                          <a:ea typeface="微软雅黑 Light" panose="020B0502040204020203" pitchFamily="34" charset="-122"/>
                        </a:rPr>
                        <a:t>stateful</a:t>
                      </a:r>
                      <a:r>
                        <a:rPr lang="en-US" altLang="zh-CN" sz="1400" b="0" dirty="0" smtClean="0">
                          <a:effectLst/>
                          <a:latin typeface="微软雅黑 Light" panose="020B0502040204020203" pitchFamily="34" charset="-122"/>
                          <a:ea typeface="微软雅黑 Light" panose="020B0502040204020203" pitchFamily="34" charset="-122"/>
                        </a:rPr>
                        <a:t> protocol semantics, and statistical properties. The behavior of the system is directed by a powerful type of probabilistic au- </a:t>
                      </a:r>
                      <a:r>
                        <a:rPr lang="en-US" altLang="zh-CN" sz="1400" b="0" dirty="0" err="1" smtClean="0">
                          <a:effectLst/>
                          <a:latin typeface="微软雅黑 Light" panose="020B0502040204020203" pitchFamily="34" charset="-122"/>
                          <a:ea typeface="微软雅黑 Light" panose="020B0502040204020203" pitchFamily="34" charset="-122"/>
                        </a:rPr>
                        <a:t>tomata</a:t>
                      </a:r>
                      <a:r>
                        <a:rPr lang="en-US" altLang="zh-CN" sz="1400" b="0" dirty="0" smtClean="0">
                          <a:effectLst/>
                          <a:latin typeface="微软雅黑 Light" panose="020B0502040204020203" pitchFamily="34" charset="-122"/>
                          <a:ea typeface="微软雅黑 Light" panose="020B0502040204020203" pitchFamily="34" charset="-122"/>
                        </a:rPr>
                        <a:t> and specified in a user-friendly domain-specific language, which allows the user to easily adjust their </a:t>
                      </a:r>
                      <a:r>
                        <a:rPr lang="en-US" altLang="zh-CN" sz="1400" b="0" dirty="0" err="1" smtClean="0">
                          <a:effectLst/>
                          <a:latin typeface="微软雅黑 Light" panose="020B0502040204020203" pitchFamily="34" charset="-122"/>
                          <a:ea typeface="微软雅黑 Light" panose="020B0502040204020203" pitchFamily="34" charset="-122"/>
                        </a:rPr>
                        <a:t>ob</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fuscation</a:t>
                      </a:r>
                      <a:r>
                        <a:rPr lang="en-US" altLang="zh-CN" sz="1400" b="0" dirty="0" smtClean="0">
                          <a:effectLst/>
                          <a:latin typeface="微软雅黑 Light" panose="020B0502040204020203" pitchFamily="34" charset="-122"/>
                          <a:ea typeface="微软雅黑 Light" panose="020B0502040204020203" pitchFamily="34" charset="-122"/>
                        </a:rPr>
                        <a:t> strategy to meet the unique needs of their net- work environment. In fact, the Marionette system is </a:t>
                      </a:r>
                      <a:r>
                        <a:rPr lang="en-US" altLang="zh-CN" sz="1400" b="0" dirty="0" err="1" smtClean="0">
                          <a:effectLst/>
                          <a:latin typeface="微软雅黑 Light" panose="020B0502040204020203" pitchFamily="34" charset="-122"/>
                          <a:ea typeface="微软雅黑 Light" panose="020B0502040204020203" pitchFamily="34" charset="-122"/>
                        </a:rPr>
                        <a:t>ca</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pable</a:t>
                      </a:r>
                      <a:r>
                        <a:rPr lang="en-US" altLang="zh-CN" sz="1400" b="0" dirty="0" smtClean="0">
                          <a:effectLst/>
                          <a:latin typeface="微软雅黑 Light" panose="020B0502040204020203" pitchFamily="34" charset="-122"/>
                          <a:ea typeface="微软雅黑 Light" panose="020B0502040204020203" pitchFamily="34" charset="-122"/>
                        </a:rPr>
                        <a:t> of emulating many existing obfuscation systems, and enables developers to explore a breadth of proto- cols and depth of traffic features that have, so far, been unattainable. We evaluate Marionette through a series of case studies inspired by censor capabilities demon- </a:t>
                      </a:r>
                      <a:r>
                        <a:rPr lang="en-US" altLang="zh-CN" sz="1400" b="0" dirty="0" err="1" smtClean="0">
                          <a:effectLst/>
                          <a:latin typeface="微软雅黑 Light" panose="020B0502040204020203" pitchFamily="34" charset="-122"/>
                          <a:ea typeface="微软雅黑 Light" panose="020B0502040204020203" pitchFamily="34" charset="-122"/>
                        </a:rPr>
                        <a:t>strated</a:t>
                      </a:r>
                      <a:r>
                        <a:rPr lang="en-US" altLang="zh-CN" sz="1400" b="0" dirty="0" smtClean="0">
                          <a:effectLst/>
                          <a:latin typeface="微软雅黑 Light" panose="020B0502040204020203" pitchFamily="34" charset="-122"/>
                          <a:ea typeface="微软雅黑 Light" panose="020B0502040204020203" pitchFamily="34" charset="-122"/>
                        </a:rPr>
                        <a:t> in the real-world and research literature, </a:t>
                      </a:r>
                      <a:r>
                        <a:rPr lang="en-US" altLang="zh-CN" sz="1400" b="0" dirty="0" err="1" smtClean="0">
                          <a:effectLst/>
                          <a:latin typeface="微软雅黑 Light" panose="020B0502040204020203" pitchFamily="34" charset="-122"/>
                          <a:ea typeface="微软雅黑 Light" panose="020B0502040204020203" pitchFamily="34" charset="-122"/>
                        </a:rPr>
                        <a:t>includ</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ing</a:t>
                      </a:r>
                      <a:r>
                        <a:rPr lang="en-US" altLang="zh-CN" sz="1400" b="0" dirty="0" smtClean="0">
                          <a:effectLst/>
                          <a:latin typeface="微软雅黑 Light" panose="020B0502040204020203" pitchFamily="34" charset="-122"/>
                          <a:ea typeface="微软雅黑 Light" panose="020B0502040204020203" pitchFamily="34" charset="-122"/>
                        </a:rPr>
                        <a:t> passive network monitors, </a:t>
                      </a:r>
                      <a:r>
                        <a:rPr lang="en-US" altLang="zh-CN" sz="1400" b="0" dirty="0" err="1" smtClean="0">
                          <a:effectLst/>
                          <a:latin typeface="微软雅黑 Light" panose="020B0502040204020203" pitchFamily="34" charset="-122"/>
                          <a:ea typeface="微软雅黑 Light" panose="020B0502040204020203" pitchFamily="34" charset="-122"/>
                        </a:rPr>
                        <a:t>stateful</a:t>
                      </a:r>
                      <a:r>
                        <a:rPr lang="en-US" altLang="zh-CN" sz="1400" b="0" dirty="0" smtClean="0">
                          <a:effectLst/>
                          <a:latin typeface="微软雅黑 Light" panose="020B0502040204020203" pitchFamily="34" charset="-122"/>
                          <a:ea typeface="微软雅黑 Light" panose="020B0502040204020203" pitchFamily="34" charset="-122"/>
                        </a:rPr>
                        <a:t> proxies, and active probing. The results of our experiments not only show that Marionette provides outstanding flexibility and con- </a:t>
                      </a:r>
                      <a:r>
                        <a:rPr lang="en-US" altLang="zh-CN" sz="1400" b="0" dirty="0" err="1" smtClean="0">
                          <a:effectLst/>
                          <a:latin typeface="微软雅黑 Light" panose="020B0502040204020203" pitchFamily="34" charset="-122"/>
                          <a:ea typeface="微软雅黑 Light" panose="020B0502040204020203" pitchFamily="34" charset="-122"/>
                        </a:rPr>
                        <a:t>trol</a:t>
                      </a:r>
                      <a:r>
                        <a:rPr lang="en-US" altLang="zh-CN" sz="1400" b="0" dirty="0" smtClean="0">
                          <a:effectLst/>
                          <a:latin typeface="微软雅黑 Light" panose="020B0502040204020203" pitchFamily="34" charset="-122"/>
                          <a:ea typeface="微软雅黑 Light" panose="020B0502040204020203" pitchFamily="34" charset="-122"/>
                        </a:rPr>
                        <a:t> over traffic features, but it is also capable of </a:t>
                      </a:r>
                      <a:r>
                        <a:rPr lang="en-US" altLang="zh-CN" sz="1400" b="0" dirty="0" err="1" smtClean="0">
                          <a:effectLst/>
                          <a:latin typeface="微软雅黑 Light" panose="020B0502040204020203" pitchFamily="34" charset="-122"/>
                          <a:ea typeface="微软雅黑 Light" panose="020B0502040204020203" pitchFamily="34" charset="-122"/>
                        </a:rPr>
                        <a:t>achiev</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ing</a:t>
                      </a:r>
                      <a:r>
                        <a:rPr lang="en-US" altLang="zh-CN" sz="1400" b="0" dirty="0" smtClean="0">
                          <a:effectLst/>
                          <a:latin typeface="微软雅黑 Light" panose="020B0502040204020203" pitchFamily="34" charset="-122"/>
                          <a:ea typeface="微软雅黑 Light" panose="020B0502040204020203" pitchFamily="34" charset="-122"/>
                        </a:rPr>
                        <a:t> throughput of up to 6.7Mbps when generating RFC- compliant cover traffic. </a:t>
                      </a:r>
                    </a:p>
                  </a:txBody>
                  <a:tcPr/>
                </a:tc>
                <a:extLst>
                  <a:ext uri="{0D108BD9-81ED-4DB2-BD59-A6C34878D82A}">
                    <a16:rowId xmlns:a16="http://schemas.microsoft.com/office/drawing/2014/main" xmlns="" val="1955246978"/>
                  </a:ext>
                </a:extLst>
              </a:tr>
              <a:tr h="0">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400" b="0" i="0" u="none" strike="noStrike" dirty="0">
                          <a:solidFill>
                            <a:srgbClr val="000000"/>
                          </a:solidFill>
                          <a:effectLst/>
                          <a:latin typeface="宋体"/>
                        </a:rPr>
                        <a:t>USENIX </a:t>
                      </a:r>
                      <a:r>
                        <a:rPr lang="en-US" altLang="zh-CN" sz="1400" b="0" i="0" u="none" strike="noStrike" dirty="0" smtClean="0">
                          <a:solidFill>
                            <a:srgbClr val="000000"/>
                          </a:solidFill>
                          <a:effectLst/>
                          <a:latin typeface="宋体"/>
                        </a:rPr>
                        <a:t>201</a:t>
                      </a:r>
                      <a:r>
                        <a:rPr lang="zh-CN" altLang="zh-CN" sz="1400" b="0" i="0" u="none" strike="noStrike" dirty="0" smtClean="0">
                          <a:solidFill>
                            <a:srgbClr val="000000"/>
                          </a:solidFill>
                          <a:effectLst/>
                          <a:latin typeface="宋体"/>
                        </a:rPr>
                        <a:t>5</a:t>
                      </a:r>
                      <a:endParaRPr lang="en-US" altLang="zh-CN" sz="1400" b="0" i="0" u="none" strike="noStrike" dirty="0">
                        <a:solidFill>
                          <a:srgbClr val="000000"/>
                        </a:solidFill>
                        <a:effectLst/>
                        <a:latin typeface="宋体"/>
                      </a:endParaRPr>
                    </a:p>
                  </a:txBody>
                  <a:tcPr marL="12700" marR="12700" marT="12700" marB="0" anchor="ctr"/>
                </a:tc>
                <a:extLst>
                  <a:ext uri="{0D108BD9-81ED-4DB2-BD59-A6C34878D82A}">
                    <a16:rowId xmlns:a16="http://schemas.microsoft.com/office/drawing/2014/main" xmlns="" val="1672683476"/>
                  </a:ext>
                </a:extLst>
              </a:tr>
              <a:tr h="0">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zh-CN" altLang="en-US" dirty="0"/>
                    </a:p>
                  </a:txBody>
                  <a:tcPr/>
                </a:tc>
                <a:extLst>
                  <a:ext uri="{0D108BD9-81ED-4DB2-BD59-A6C34878D82A}">
                    <a16:rowId xmlns:a16="http://schemas.microsoft.com/office/drawing/2014/main" xmlns="" val="1824073130"/>
                  </a:ext>
                </a:extLst>
              </a:tr>
              <a:tr h="344347">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zh-CN" altLang="en-US" dirty="0"/>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758406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720668195"/>
              </p:ext>
            </p:extLst>
          </p:nvPr>
        </p:nvGraphicFramePr>
        <p:xfrm>
          <a:off x="371605" y="263619"/>
          <a:ext cx="8346510" cy="6083808"/>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0">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Poster: A network flows visualization framework and API for network forensics and analytics in the web </a:t>
                      </a:r>
                    </a:p>
                  </a:txBody>
                  <a:tcPr/>
                </a:tc>
                <a:extLst>
                  <a:ext uri="{0D108BD9-81ED-4DB2-BD59-A6C34878D82A}">
                    <a16:rowId xmlns:a16="http://schemas.microsoft.com/office/drawing/2014/main" xmlns="" val="1133723505"/>
                  </a:ext>
                </a:extLst>
              </a:tr>
              <a:tr h="1608008">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400" b="0" dirty="0" smtClean="0">
                          <a:effectLst/>
                          <a:latin typeface="微软雅黑 Light" panose="020B0502040204020203" pitchFamily="34" charset="-122"/>
                          <a:ea typeface="微软雅黑 Light" panose="020B0502040204020203" pitchFamily="34" charset="-122"/>
                        </a:rPr>
                        <a:t> High performance data networks such as Science DMZ networks are being deployed in research institutions all over the nation to provide high speed big data transfer among intra and inter institutional collaborations. The amount of network data generated by such networks is very costly to store and/or process to provide network security, network situational awareness, and network forensics. These research networks can not rely their security on traditional firewalls because firewalls tend deter the data transfer performance. The use of network flows have become more popular to aid provide network security to such networks. Silk, developed by CERT, has become the standard to store and manage network flows in the shell but the analysis of the data to find security anomalies becomes uphill because of the significant amount of line data results. Visualization analytics play a major role in the detection of events in big data as it has been in network visualizations. To help with the analysis, we present an API, that uses SILK as its base, with functions to filter network flows through a web interface and feed the output to web visualizations thereby (1) giving the power to non shell savvy system administrators to manage network flows data from the web, (2) providing a bridge between the processing of big network data and the visualization analytics researchers, (3) providing network analysis as a web service in the cloud. </a:t>
                      </a:r>
                    </a:p>
                  </a:txBody>
                  <a:tcPr/>
                </a:tc>
                <a:extLst>
                  <a:ext uri="{0D108BD9-81ED-4DB2-BD59-A6C34878D82A}">
                    <a16:rowId xmlns:a16="http://schemas.microsoft.com/office/drawing/2014/main" xmlns="" val="1955246978"/>
                  </a:ext>
                </a:extLst>
              </a:tr>
              <a:tr h="0">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a:solidFill>
                            <a:srgbClr val="000000"/>
                          </a:solidFill>
                          <a:effectLst/>
                          <a:latin typeface="宋体"/>
                        </a:rPr>
                        <a:t>S&amp;P 2016</a:t>
                      </a:r>
                    </a:p>
                  </a:txBody>
                  <a:tcPr marL="12700" marR="12700" marT="12700" marB="0" anchor="ctr"/>
                </a:tc>
                <a:extLst>
                  <a:ext uri="{0D108BD9-81ED-4DB2-BD59-A6C34878D82A}">
                    <a16:rowId xmlns:a16="http://schemas.microsoft.com/office/drawing/2014/main" xmlns="" val="1672683476"/>
                  </a:ext>
                </a:extLst>
              </a:tr>
              <a:tr h="0">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zh-CN" altLang="en-US" dirty="0"/>
                    </a:p>
                  </a:txBody>
                  <a:tcPr/>
                </a:tc>
                <a:extLst>
                  <a:ext uri="{0D108BD9-81ED-4DB2-BD59-A6C34878D82A}">
                    <a16:rowId xmlns:a16="http://schemas.microsoft.com/office/drawing/2014/main" xmlns="" val="1824073130"/>
                  </a:ext>
                </a:extLst>
              </a:tr>
              <a:tr h="344347">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zh-CN" altLang="en-US" dirty="0"/>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1997451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419612175"/>
              </p:ext>
            </p:extLst>
          </p:nvPr>
        </p:nvGraphicFramePr>
        <p:xfrm>
          <a:off x="371605" y="263619"/>
          <a:ext cx="8346510" cy="4760975"/>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0">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POSTER: Mining Elephant Applications in Unknown Traffic by Service Clustering </a:t>
                      </a:r>
                    </a:p>
                  </a:txBody>
                  <a:tcPr/>
                </a:tc>
                <a:extLst>
                  <a:ext uri="{0D108BD9-81ED-4DB2-BD59-A6C34878D82A}">
                    <a16:rowId xmlns:a16="http://schemas.microsoft.com/office/drawing/2014/main" xmlns="" val="1133723505"/>
                  </a:ext>
                </a:extLst>
              </a:tr>
              <a:tr h="1608008">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400" b="0" dirty="0" smtClean="0">
                          <a:effectLst/>
                          <a:latin typeface="微软雅黑 Light" panose="020B0502040204020203" pitchFamily="34" charset="-122"/>
                          <a:ea typeface="微软雅黑 Light" panose="020B0502040204020203" pitchFamily="34" charset="-122"/>
                        </a:rPr>
                        <a:t>Network traffic classification is of great importance for fine- grained network management and network security. However, with the rapid development of new network applications in recent years, traffic that cannot be identified by classifiers accounts for an increasing ratio, which brings a great challenge for network operators. Most of the unknown traffic is usually generated by only a few or some certain kinds of applications. We call this kind of traffic as the elephant traffic. It is generally recognized that traffic sharing the same server IP and server port is generated by the same application. In this paper, we say that they are belonging to the same service. Therefore, we propose a novel method, in which service-based statistical features are used for cluster analysis, to classify these elephant traffic. Preliminary results on a real network traffic dataset show that our method is able to automatically identify similar unknown applications. We believe that classifying unknown traffic in service perspective is a promising direction. </a:t>
                      </a:r>
                    </a:p>
                  </a:txBody>
                  <a:tcPr/>
                </a:tc>
                <a:extLst>
                  <a:ext uri="{0D108BD9-81ED-4DB2-BD59-A6C34878D82A}">
                    <a16:rowId xmlns:a16="http://schemas.microsoft.com/office/drawing/2014/main" xmlns="" val="1955246978"/>
                  </a:ext>
                </a:extLst>
              </a:tr>
              <a:tr h="0">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a:solidFill>
                            <a:srgbClr val="000000"/>
                          </a:solidFill>
                          <a:effectLst/>
                          <a:latin typeface="宋体"/>
                        </a:rPr>
                        <a:t>S&amp;P </a:t>
                      </a:r>
                      <a:r>
                        <a:rPr lang="en-US" altLang="zh-CN" sz="1300" b="0" i="0" u="none" strike="noStrike" dirty="0" smtClean="0">
                          <a:solidFill>
                            <a:srgbClr val="000000"/>
                          </a:solidFill>
                          <a:effectLst/>
                          <a:latin typeface="宋体"/>
                        </a:rPr>
                        <a:t>201</a:t>
                      </a:r>
                      <a:r>
                        <a:rPr lang="en-US" altLang="zh-CN" sz="1300" b="0" i="0" u="none" strike="noStrike" dirty="0" smtClean="0">
                          <a:solidFill>
                            <a:srgbClr val="000000"/>
                          </a:solidFill>
                          <a:effectLst/>
                          <a:latin typeface="宋体"/>
                        </a:rPr>
                        <a:t>4</a:t>
                      </a:r>
                      <a:endParaRPr lang="en-US" altLang="zh-CN" sz="1300" b="0" i="0" u="none" strike="noStrike" dirty="0">
                        <a:solidFill>
                          <a:srgbClr val="000000"/>
                        </a:solidFill>
                        <a:effectLst/>
                        <a:latin typeface="宋体"/>
                      </a:endParaRPr>
                    </a:p>
                  </a:txBody>
                  <a:tcPr marL="12700" marR="12700" marT="12700" marB="0" anchor="ctr"/>
                </a:tc>
                <a:extLst>
                  <a:ext uri="{0D108BD9-81ED-4DB2-BD59-A6C34878D82A}">
                    <a16:rowId xmlns:a16="http://schemas.microsoft.com/office/drawing/2014/main" xmlns="" val="1672683476"/>
                  </a:ext>
                </a:extLst>
              </a:tr>
              <a:tr h="0">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zh-CN" altLang="en-US" dirty="0"/>
                    </a:p>
                  </a:txBody>
                  <a:tcPr/>
                </a:tc>
                <a:extLst>
                  <a:ext uri="{0D108BD9-81ED-4DB2-BD59-A6C34878D82A}">
                    <a16:rowId xmlns:a16="http://schemas.microsoft.com/office/drawing/2014/main" xmlns="" val="1824073130"/>
                  </a:ext>
                </a:extLst>
              </a:tr>
              <a:tr h="344347">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zh-CN" altLang="en-US" dirty="0"/>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2947943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CN" dirty="0"/>
              <a:t>URL</a:t>
            </a:r>
            <a:r>
              <a:rPr lang="zh-CN" altLang="en-US" dirty="0"/>
              <a:t>相关文献 </a:t>
            </a:r>
            <a:endParaRPr lang="zh-CN" altLang="en-US" dirty="0" smtClean="0"/>
          </a:p>
          <a:p>
            <a:endParaRPr kumimoji="1" lang="zh-CN" altLang="en-US" dirty="0"/>
          </a:p>
        </p:txBody>
      </p:sp>
    </p:spTree>
    <p:extLst>
      <p:ext uri="{BB962C8B-B14F-4D97-AF65-F5344CB8AC3E}">
        <p14:creationId xmlns:p14="http://schemas.microsoft.com/office/powerpoint/2010/main" val="2862189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77500" lnSpcReduction="20000"/>
          </a:bodyPr>
          <a:lstStyle/>
          <a:p>
            <a:pPr>
              <a:lnSpc>
                <a:spcPct val="150000"/>
              </a:lnSpc>
            </a:pPr>
            <a:r>
              <a:rPr lang="en-US" altLang="zh-CN" dirty="0" smtClean="0"/>
              <a:t>Finding the Linchpins of the Dark Web: a Study on Topologically Dedicated Hosts on Malicious Web Infrastructures</a:t>
            </a:r>
            <a:endParaRPr lang="zh-CN" altLang="zh-CN" dirty="0" smtClean="0"/>
          </a:p>
          <a:p>
            <a:pPr lvl="1">
              <a:lnSpc>
                <a:spcPct val="150000"/>
              </a:lnSpc>
            </a:pPr>
            <a:r>
              <a:rPr lang="en-US" altLang="zh-CN" dirty="0" smtClean="0"/>
              <a:t>IEEE Symposium on Security and Privacy,2013</a:t>
            </a:r>
            <a:endParaRPr lang="zh-CN" altLang="zh-CN" dirty="0" smtClean="0"/>
          </a:p>
          <a:p>
            <a:pPr lvl="1">
              <a:lnSpc>
                <a:spcPct val="150000"/>
              </a:lnSpc>
            </a:pPr>
            <a:r>
              <a:rPr lang="zh-CN" altLang="zh-CN" dirty="0" smtClean="0"/>
              <a:t>文中使用了来自各种攻击方式的四百万个恶意的</a:t>
            </a:r>
            <a:r>
              <a:rPr lang="en-US" altLang="zh-CN" dirty="0" smtClean="0"/>
              <a:t>URL</a:t>
            </a:r>
            <a:r>
              <a:rPr lang="zh-CN" altLang="zh-CN" dirty="0" smtClean="0"/>
              <a:t>，展示了数量极大的主机在恶意的行为中的拓扑关系，发现了一些只用于恶意的而不访问正常站点的主机。发明了一种基于图的方法，将已知的少量只用于恶意的主机作为种子在打的范围内检测恶意的主机。</a:t>
            </a:r>
          </a:p>
          <a:p>
            <a:endParaRPr kumimoji="1" lang="zh-CN" altLang="en-US" dirty="0"/>
          </a:p>
        </p:txBody>
      </p:sp>
    </p:spTree>
    <p:extLst>
      <p:ext uri="{BB962C8B-B14F-4D97-AF65-F5344CB8AC3E}">
        <p14:creationId xmlns:p14="http://schemas.microsoft.com/office/powerpoint/2010/main" val="3649679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445735110"/>
              </p:ext>
            </p:extLst>
          </p:nvPr>
        </p:nvGraphicFramePr>
        <p:xfrm>
          <a:off x="371605" y="319761"/>
          <a:ext cx="8346510" cy="6305686"/>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89293">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Identifying Cross-origin Resource Status Using Application Cache </a:t>
                      </a:r>
                    </a:p>
                  </a:txBody>
                  <a:tcPr/>
                </a:tc>
                <a:extLst>
                  <a:ext uri="{0D108BD9-81ED-4DB2-BD59-A6C34878D82A}">
                    <a16:rowId xmlns:a16="http://schemas.microsoft.com/office/drawing/2014/main" xmlns="" val="1133723505"/>
                  </a:ext>
                </a:extLst>
              </a:tr>
              <a:tr h="3710695">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400" b="0" dirty="0" smtClean="0">
                          <a:effectLst/>
                          <a:latin typeface="微软雅黑 Light" panose="020B0502040204020203" pitchFamily="34" charset="-122"/>
                          <a:ea typeface="微软雅黑 Light" panose="020B0502040204020203" pitchFamily="34" charset="-122"/>
                        </a:rPr>
                        <a:t>HTML5 Application Cache (</a:t>
                      </a:r>
                      <a:r>
                        <a:rPr lang="en-US" altLang="zh-CN" sz="1400" b="0" dirty="0" err="1" smtClean="0">
                          <a:effectLst/>
                          <a:latin typeface="微软雅黑 Light" panose="020B0502040204020203" pitchFamily="34" charset="-122"/>
                          <a:ea typeface="微软雅黑 Light" panose="020B0502040204020203" pitchFamily="34" charset="-122"/>
                        </a:rPr>
                        <a:t>AppCache</a:t>
                      </a:r>
                      <a:r>
                        <a:rPr lang="en-US" altLang="zh-CN" sz="1400" b="0" dirty="0" smtClean="0">
                          <a:effectLst/>
                          <a:latin typeface="微软雅黑 Light" panose="020B0502040204020203" pitchFamily="34" charset="-122"/>
                          <a:ea typeface="微软雅黑 Light" panose="020B0502040204020203" pitchFamily="34" charset="-122"/>
                        </a:rPr>
                        <a:t>) allows web applications to cache their same- and cross-origin resources in the local storage of a web browser to enable offline access. However, cross-origin resource caching in </a:t>
                      </a:r>
                      <a:r>
                        <a:rPr lang="en-US" altLang="zh-CN" sz="1400" b="0" dirty="0" err="1" smtClean="0">
                          <a:effectLst/>
                          <a:latin typeface="微软雅黑 Light" panose="020B0502040204020203" pitchFamily="34" charset="-122"/>
                          <a:ea typeface="微软雅黑 Light" panose="020B0502040204020203" pitchFamily="34" charset="-122"/>
                        </a:rPr>
                        <a:t>AppCache</a:t>
                      </a:r>
                      <a:r>
                        <a:rPr lang="en-US" altLang="zh-CN" sz="1400" b="0" dirty="0" smtClean="0">
                          <a:effectLst/>
                          <a:latin typeface="微软雅黑 Light" panose="020B0502040204020203" pitchFamily="34" charset="-122"/>
                          <a:ea typeface="微软雅黑 Light" panose="020B0502040204020203" pitchFamily="34" charset="-122"/>
                        </a:rPr>
                        <a:t> can cause security and privacy problems. In this paper, we consider a novel web privacy attack that exploits cross-origin </a:t>
                      </a:r>
                      <a:r>
                        <a:rPr lang="en-US" altLang="zh-CN" sz="1400" b="0" dirty="0" err="1" smtClean="0">
                          <a:effectLst/>
                          <a:latin typeface="微软雅黑 Light" panose="020B0502040204020203" pitchFamily="34" charset="-122"/>
                          <a:ea typeface="微软雅黑 Light" panose="020B0502040204020203" pitchFamily="34" charset="-122"/>
                        </a:rPr>
                        <a:t>AppCache</a:t>
                      </a:r>
                      <a:r>
                        <a:rPr lang="en-US" altLang="zh-CN" sz="1400" b="0" dirty="0" smtClean="0">
                          <a:effectLst/>
                          <a:latin typeface="微软雅黑 Light" panose="020B0502040204020203" pitchFamily="34" charset="-122"/>
                          <a:ea typeface="微软雅黑 Light" panose="020B0502040204020203" pitchFamily="34" charset="-122"/>
                        </a:rPr>
                        <a:t>. Our attack allows a remote web attacker to exploit a victim web browser to exactly identify the status of target URLs: existence, redirection, or error. Especially, our attack can be performed without using client-side scripts, can concurrently identify the status of multiple URLs, and can exactly identify the redirections of target URLs. We further demonstrate advanced attacks that leverage the basic attack to de-</a:t>
                      </a:r>
                      <a:r>
                        <a:rPr lang="en-US" altLang="zh-CN" sz="1400" b="0" dirty="0" err="1" smtClean="0">
                          <a:effectLst/>
                          <a:latin typeface="微软雅黑 Light" panose="020B0502040204020203" pitchFamily="34" charset="-122"/>
                          <a:ea typeface="微软雅黑 Light" panose="020B0502040204020203" pitchFamily="34" charset="-122"/>
                        </a:rPr>
                        <a:t>anonymize</a:t>
                      </a:r>
                      <a:r>
                        <a:rPr lang="en-US" altLang="zh-CN" sz="1400" b="0" dirty="0" smtClean="0">
                          <a:effectLst/>
                          <a:latin typeface="微软雅黑 Light" panose="020B0502040204020203" pitchFamily="34" charset="-122"/>
                          <a:ea typeface="微软雅黑 Light" panose="020B0502040204020203" pitchFamily="34" charset="-122"/>
                        </a:rPr>
                        <a:t> or fingerprint victims. First, we determine the login status of a victim web browser by identifying URL redirections or errors due to absent or erroneous login information. Second, we probe internal web servers located in the local network of a victim web browser by identifying URL existence. We also suggest effective countermeasures to mitigate the proposed attacks. </a:t>
                      </a:r>
                    </a:p>
                  </a:txBody>
                  <a:tcPr/>
                </a:tc>
                <a:extLst>
                  <a:ext uri="{0D108BD9-81ED-4DB2-BD59-A6C34878D82A}">
                    <a16:rowId xmlns:a16="http://schemas.microsoft.com/office/drawing/2014/main" xmlns="" val="1955246978"/>
                  </a:ext>
                </a:extLst>
              </a:tr>
              <a:tr h="287651">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NDSS 2015</a:t>
                      </a:r>
                      <a:endParaRPr lang="zh-CN" altLang="en-US"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672683476"/>
                  </a:ext>
                </a:extLst>
              </a:tr>
              <a:tr h="399651">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http://</a:t>
                      </a:r>
                      <a:r>
                        <a:rPr lang="en-US" altLang="zh-CN" sz="1400" b="0" dirty="0" err="1" smtClean="0">
                          <a:effectLst/>
                          <a:latin typeface="微软雅黑 Light" panose="020B0502040204020203" pitchFamily="34" charset="-122"/>
                          <a:ea typeface="微软雅黑 Light" panose="020B0502040204020203" pitchFamily="34" charset="-122"/>
                        </a:rPr>
                        <a:t>www.internetsociety.org</a:t>
                      </a:r>
                      <a:r>
                        <a:rPr lang="en-US" altLang="zh-CN" sz="1400" b="0" dirty="0" smtClean="0">
                          <a:effectLst/>
                          <a:latin typeface="微软雅黑 Light" panose="020B0502040204020203" pitchFamily="34" charset="-122"/>
                          <a:ea typeface="微软雅黑 Light" panose="020B0502040204020203" pitchFamily="34" charset="-122"/>
                        </a:rPr>
                        <a:t>/doc/identifying -cross-origin-resource-status-using-application- cache </a:t>
                      </a:r>
                    </a:p>
                  </a:txBody>
                  <a:tcPr/>
                </a:tc>
                <a:extLst>
                  <a:ext uri="{0D108BD9-81ED-4DB2-BD59-A6C34878D82A}">
                    <a16:rowId xmlns:a16="http://schemas.microsoft.com/office/drawing/2014/main" xmlns="" val="1824073130"/>
                  </a:ext>
                </a:extLst>
              </a:tr>
              <a:tr h="1467232">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zh-CN" altLang="en-US" sz="1400" b="0" baseline="0" dirty="0" smtClean="0">
                          <a:effectLst/>
                          <a:latin typeface="微软雅黑 Light" panose="020B0502040204020203" pitchFamily="34" charset="-122"/>
                          <a:ea typeface="微软雅黑 Light" panose="020B0502040204020203" pitchFamily="34" charset="-122"/>
                        </a:rPr>
                        <a:t>利用跨源应用缓存进行攻击</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以</a:t>
                      </a:r>
                      <a:r>
                        <a:rPr lang="en-US" altLang="zh-CN" sz="1400" b="0" baseline="0" dirty="0" smtClean="0">
                          <a:effectLst/>
                          <a:latin typeface="微软雅黑 Light" panose="020B0502040204020203" pitchFamily="34" charset="-122"/>
                          <a:ea typeface="微软雅黑 Light" panose="020B0502040204020203" pitchFamily="34" charset="-122"/>
                        </a:rPr>
                        <a:t>URL</a:t>
                      </a:r>
                      <a:r>
                        <a:rPr lang="zh-CN" altLang="en-US" sz="1400" b="0" baseline="0" dirty="0" smtClean="0">
                          <a:effectLst/>
                          <a:latin typeface="微软雅黑 Light" panose="020B0502040204020203" pitchFamily="34" charset="-122"/>
                          <a:ea typeface="微软雅黑 Light" panose="020B0502040204020203" pitchFamily="34" charset="-122"/>
                        </a:rPr>
                        <a:t>为攻击目标</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识别目标</a:t>
                      </a:r>
                      <a:r>
                        <a:rPr lang="en-US" altLang="zh-CN" sz="1400" b="0" baseline="0" dirty="0" smtClean="0">
                          <a:effectLst/>
                          <a:latin typeface="微软雅黑 Light" panose="020B0502040204020203" pitchFamily="34" charset="-122"/>
                          <a:ea typeface="微软雅黑 Light" panose="020B0502040204020203" pitchFamily="34" charset="-122"/>
                        </a:rPr>
                        <a:t>URL</a:t>
                      </a:r>
                      <a:r>
                        <a:rPr lang="zh-CN" altLang="en-US" sz="1400" b="0" baseline="0" dirty="0" smtClean="0">
                          <a:effectLst/>
                          <a:latin typeface="微软雅黑 Light" panose="020B0502040204020203" pitchFamily="34" charset="-122"/>
                          <a:ea typeface="微软雅黑 Light" panose="020B0502040204020203" pitchFamily="34" charset="-122"/>
                        </a:rPr>
                        <a:t>的状态 </a:t>
                      </a:r>
                    </a:p>
                    <a:p>
                      <a:endParaRPr lang="en-US" altLang="zh-CN" sz="1400" b="0" baseline="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21744704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13599"/>
            <a:ext cx="8229600" cy="6679640"/>
          </a:xfrm>
        </p:spPr>
        <p:txBody>
          <a:bodyPr>
            <a:normAutofit fontScale="77500" lnSpcReduction="20000"/>
          </a:bodyPr>
          <a:lstStyle/>
          <a:p>
            <a:pPr marL="0" indent="0">
              <a:lnSpc>
                <a:spcPct val="150000"/>
              </a:lnSpc>
              <a:buNone/>
            </a:pPr>
            <a:endParaRPr kumimoji="1" lang="en-US" altLang="zh-CN" dirty="0" smtClean="0"/>
          </a:p>
          <a:p>
            <a:pPr>
              <a:lnSpc>
                <a:spcPct val="150000"/>
              </a:lnSpc>
            </a:pPr>
            <a:r>
              <a:rPr kumimoji="1" lang="en-US" altLang="zh-CN" dirty="0" smtClean="0"/>
              <a:t>Ghost Domain Names: Revoked Yet Still Resolvable</a:t>
            </a:r>
          </a:p>
          <a:p>
            <a:pPr lvl="1">
              <a:lnSpc>
                <a:spcPct val="150000"/>
              </a:lnSpc>
            </a:pPr>
            <a:r>
              <a:rPr kumimoji="1" lang="en-US" altLang="zh-CN" dirty="0" smtClean="0"/>
              <a:t>NDSS Symposium</a:t>
            </a:r>
            <a:r>
              <a:rPr kumimoji="1" lang="zh-CN" altLang="en-US" dirty="0" smtClean="0"/>
              <a:t>，</a:t>
            </a:r>
            <a:r>
              <a:rPr kumimoji="1" lang="en-US" altLang="zh-CN" dirty="0" smtClean="0"/>
              <a:t>2012</a:t>
            </a:r>
          </a:p>
          <a:p>
            <a:pPr lvl="1">
              <a:lnSpc>
                <a:spcPct val="150000"/>
              </a:lnSpc>
            </a:pPr>
            <a:r>
              <a:rPr kumimoji="1" lang="zh-CN" altLang="en-US" dirty="0" smtClean="0"/>
              <a:t>展示了在</a:t>
            </a:r>
            <a:r>
              <a:rPr kumimoji="1" lang="zh-CN" altLang="en-US" dirty="0" smtClean="0"/>
              <a:t>顶</a:t>
            </a:r>
            <a:r>
              <a:rPr kumimoji="1" lang="zh-CN" altLang="en-US" dirty="0" smtClean="0"/>
              <a:t>级</a:t>
            </a:r>
            <a:r>
              <a:rPr kumimoji="1" lang="en-US" altLang="zh-CN" dirty="0" smtClean="0"/>
              <a:t>DNS</a:t>
            </a:r>
            <a:r>
              <a:rPr kumimoji="1" lang="zh-CN" altLang="en-US" dirty="0" smtClean="0"/>
              <a:t>服务器上检测恶意域名是不可行的，并提出几种应对这些</a:t>
            </a:r>
            <a:r>
              <a:rPr kumimoji="1" lang="en-US" altLang="zh-CN" dirty="0" smtClean="0"/>
              <a:t>ghost domain names</a:t>
            </a:r>
            <a:r>
              <a:rPr kumimoji="1" lang="zh-CN" altLang="en-US" dirty="0" smtClean="0"/>
              <a:t>的办法。</a:t>
            </a:r>
            <a:endParaRPr kumimoji="1" lang="en-US" altLang="zh-CN" dirty="0" smtClean="0"/>
          </a:p>
          <a:p>
            <a:pPr>
              <a:lnSpc>
                <a:spcPct val="150000"/>
              </a:lnSpc>
            </a:pPr>
            <a:endParaRPr kumimoji="1" lang="en-US" altLang="zh-CN" dirty="0"/>
          </a:p>
          <a:p>
            <a:pPr>
              <a:lnSpc>
                <a:spcPct val="150000"/>
              </a:lnSpc>
            </a:pPr>
            <a:r>
              <a:rPr lang="en-US" altLang="zh-CN" dirty="0"/>
              <a:t>Parking Sensors: Analyzing and Detecting Parked Domains</a:t>
            </a:r>
            <a:endParaRPr lang="zh-CN" altLang="zh-CN" dirty="0"/>
          </a:p>
          <a:p>
            <a:pPr lvl="1">
              <a:lnSpc>
                <a:spcPct val="150000"/>
              </a:lnSpc>
            </a:pPr>
            <a:r>
              <a:rPr lang="en-US" altLang="zh-CN" dirty="0"/>
              <a:t>NDSS Symposium</a:t>
            </a:r>
            <a:r>
              <a:rPr lang="zh-CN" altLang="zh-CN" dirty="0"/>
              <a:t>，</a:t>
            </a:r>
            <a:r>
              <a:rPr lang="en-US" altLang="zh-CN" dirty="0"/>
              <a:t>2015</a:t>
            </a:r>
            <a:endParaRPr lang="zh-CN" altLang="zh-CN" dirty="0"/>
          </a:p>
          <a:p>
            <a:pPr lvl="1">
              <a:lnSpc>
                <a:spcPct val="150000"/>
              </a:lnSpc>
            </a:pPr>
            <a:r>
              <a:rPr lang="zh-CN" altLang="zh-CN" dirty="0"/>
              <a:t>这篇文章从安全的角度展示并探究了域名停靠的生态系统，分析了域名所有者、停放服务和涉及到的广告提供商。期间发现了许多域名利用误植域名，侵犯了其他的网站或是商标。文章提出了一系列的特征来代表停放的域名，分类器很精确</a:t>
            </a:r>
            <a:r>
              <a:rPr lang="zh-CN" altLang="zh-CN" dirty="0" smtClean="0"/>
              <a:t>。</a:t>
            </a:r>
            <a:endParaRPr lang="zh-CN" altLang="zh-CN" dirty="0"/>
          </a:p>
        </p:txBody>
      </p:sp>
    </p:spTree>
    <p:extLst>
      <p:ext uri="{BB962C8B-B14F-4D97-AF65-F5344CB8AC3E}">
        <p14:creationId xmlns:p14="http://schemas.microsoft.com/office/powerpoint/2010/main" val="738273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971775032"/>
              </p:ext>
            </p:extLst>
          </p:nvPr>
        </p:nvGraphicFramePr>
        <p:xfrm>
          <a:off x="0" y="52431"/>
          <a:ext cx="9144000" cy="6730800"/>
        </p:xfrm>
        <a:graphic>
          <a:graphicData uri="http://schemas.openxmlformats.org/drawingml/2006/table">
            <a:tbl>
              <a:tblPr firstRow="1" bandRow="1">
                <a:tableStyleId>{69CF1AB2-1976-4502-BF36-3FF5EA218861}</a:tableStyleId>
              </a:tblPr>
              <a:tblGrid>
                <a:gridCol w="564396">
                  <a:extLst>
                    <a:ext uri="{9D8B030D-6E8A-4147-A177-3AD203B41FA5}">
                      <a16:colId xmlns:a16="http://schemas.microsoft.com/office/drawing/2014/main" xmlns="" val="356671554"/>
                    </a:ext>
                  </a:extLst>
                </a:gridCol>
                <a:gridCol w="8579604">
                  <a:extLst>
                    <a:ext uri="{9D8B030D-6E8A-4147-A177-3AD203B41FA5}">
                      <a16:colId xmlns:a16="http://schemas.microsoft.com/office/drawing/2014/main" xmlns="" val="327203891"/>
                    </a:ext>
                  </a:extLst>
                </a:gridCol>
              </a:tblGrid>
              <a:tr h="292207">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Amplification Hell: Revisiting Network Protocols for </a:t>
                      </a:r>
                      <a:r>
                        <a:rPr lang="en-US" altLang="zh-CN" sz="1400" b="0" kern="1200" dirty="0" err="1" smtClean="0">
                          <a:solidFill>
                            <a:schemeClr val="dk1"/>
                          </a:solidFill>
                          <a:effectLst/>
                          <a:latin typeface="微软雅黑 Light" panose="020B0502040204020203" pitchFamily="34" charset="-122"/>
                          <a:ea typeface="微软雅黑 Light" panose="020B0502040204020203" pitchFamily="34" charset="-122"/>
                          <a:cs typeface="+mn-cs"/>
                        </a:rPr>
                        <a:t>DDoS</a:t>
                      </a:r>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 Abuse </a:t>
                      </a:r>
                    </a:p>
                  </a:txBody>
                  <a:tcPr/>
                </a:tc>
                <a:extLst>
                  <a:ext uri="{0D108BD9-81ED-4DB2-BD59-A6C34878D82A}">
                    <a16:rowId xmlns:a16="http://schemas.microsoft.com/office/drawing/2014/main" xmlns="" val="1133723505"/>
                  </a:ext>
                </a:extLst>
              </a:tr>
              <a:tr h="5405837">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400" b="0" dirty="0" smtClean="0">
                          <a:effectLst/>
                          <a:latin typeface="微软雅黑 Light" panose="020B0502040204020203" pitchFamily="34" charset="-122"/>
                          <a:ea typeface="微软雅黑 Light" panose="020B0502040204020203" pitchFamily="34" charset="-122"/>
                        </a:rPr>
                        <a:t>In distributed reflective denial-of-service (</a:t>
                      </a:r>
                      <a:r>
                        <a:rPr lang="en-US" altLang="zh-CN" sz="1400" b="0" dirty="0" err="1" smtClean="0">
                          <a:effectLst/>
                          <a:latin typeface="微软雅黑 Light" panose="020B0502040204020203" pitchFamily="34" charset="-122"/>
                          <a:ea typeface="微软雅黑 Light" panose="020B0502040204020203" pitchFamily="34" charset="-122"/>
                        </a:rPr>
                        <a:t>DRDoS</a:t>
                      </a:r>
                      <a:r>
                        <a:rPr lang="en-US" altLang="zh-CN" sz="1400" b="0" dirty="0" smtClean="0">
                          <a:effectLst/>
                          <a:latin typeface="微软雅黑 Light" panose="020B0502040204020203" pitchFamily="34" charset="-122"/>
                          <a:ea typeface="微软雅黑 Light" panose="020B0502040204020203" pitchFamily="34" charset="-122"/>
                        </a:rPr>
                        <a:t>) attacks, adversaries send requests to public servers (e.g., open recursive DNS resolvers) and spoof the IP address of a victim. These servers, in turn, flood the victim with valid responses and – unknowingly – exhaust its bandwidth. Recently, attackers launched </a:t>
                      </a:r>
                      <a:r>
                        <a:rPr lang="en-US" altLang="zh-CN" sz="1400" b="0" dirty="0" err="1" smtClean="0">
                          <a:effectLst/>
                          <a:latin typeface="微软雅黑 Light" panose="020B0502040204020203" pitchFamily="34" charset="-122"/>
                          <a:ea typeface="微软雅黑 Light" panose="020B0502040204020203" pitchFamily="34" charset="-122"/>
                        </a:rPr>
                        <a:t>DRDoS</a:t>
                      </a:r>
                      <a:r>
                        <a:rPr lang="en-US" altLang="zh-CN" sz="1400" b="0" dirty="0" smtClean="0">
                          <a:effectLst/>
                          <a:latin typeface="微软雅黑 Light" panose="020B0502040204020203" pitchFamily="34" charset="-122"/>
                          <a:ea typeface="微软雅黑 Light" panose="020B0502040204020203" pitchFamily="34" charset="-122"/>
                        </a:rPr>
                        <a:t> attacks with hundreds of Gb/s bandwidth of this kind. While the attack technique is well-known for a few protocols such as DNS, it is unclear if further protocols are vulnerable to similar or worse attacks. </a:t>
                      </a:r>
                    </a:p>
                    <a:p>
                      <a:pPr>
                        <a:lnSpc>
                          <a:spcPct val="130000"/>
                        </a:lnSpc>
                      </a:pPr>
                      <a:r>
                        <a:rPr lang="en-US" altLang="zh-CN" sz="1400" b="0" dirty="0" smtClean="0">
                          <a:effectLst/>
                          <a:latin typeface="微软雅黑 Light" panose="020B0502040204020203" pitchFamily="34" charset="-122"/>
                          <a:ea typeface="微软雅黑 Light" panose="020B0502040204020203" pitchFamily="34" charset="-122"/>
                        </a:rPr>
                        <a:t>In this paper, we revisit popular UDP-based protocols of network services, online games, P2P </a:t>
                      </a:r>
                      <a:r>
                        <a:rPr lang="en-US" altLang="zh-CN" sz="1400" b="0" dirty="0" err="1" smtClean="0">
                          <a:effectLst/>
                          <a:latin typeface="微软雅黑 Light" panose="020B0502040204020203" pitchFamily="34" charset="-122"/>
                          <a:ea typeface="微软雅黑 Light" panose="020B0502040204020203" pitchFamily="34" charset="-122"/>
                        </a:rPr>
                        <a:t>filesharing</a:t>
                      </a:r>
                      <a:r>
                        <a:rPr lang="en-US" altLang="zh-CN" sz="1400" b="0" dirty="0" smtClean="0">
                          <a:effectLst/>
                          <a:latin typeface="微软雅黑 Light" panose="020B0502040204020203" pitchFamily="34" charset="-122"/>
                          <a:ea typeface="微软雅黑 Light" panose="020B0502040204020203" pitchFamily="34" charset="-122"/>
                        </a:rPr>
                        <a:t> networks and P2P botnets to assess their security against </a:t>
                      </a:r>
                      <a:r>
                        <a:rPr lang="en-US" altLang="zh-CN" sz="1400" b="0" dirty="0" err="1" smtClean="0">
                          <a:effectLst/>
                          <a:latin typeface="微软雅黑 Light" panose="020B0502040204020203" pitchFamily="34" charset="-122"/>
                          <a:ea typeface="微软雅黑 Light" panose="020B0502040204020203" pitchFamily="34" charset="-122"/>
                        </a:rPr>
                        <a:t>DRDoS</a:t>
                      </a:r>
                      <a:r>
                        <a:rPr lang="en-US" altLang="zh-CN" sz="1400" b="0" dirty="0" smtClean="0">
                          <a:effectLst/>
                          <a:latin typeface="微软雅黑 Light" panose="020B0502040204020203" pitchFamily="34" charset="-122"/>
                          <a:ea typeface="微软雅黑 Light" panose="020B0502040204020203" pitchFamily="34" charset="-122"/>
                        </a:rPr>
                        <a:t> abuse. We find that 14 protocols are susceptible to bandwidth amplification and multiply the traffic up to a factor 4670. In the worst case, attackers thus need only 0.02% of the bandwidth that they want their victim(s) to receive, enabling far more dangerous attacks than what is known today. Worse, we identify millions of public hosts that can be abused as amplifiers. </a:t>
                      </a:r>
                    </a:p>
                    <a:p>
                      <a:pPr>
                        <a:lnSpc>
                          <a:spcPct val="130000"/>
                        </a:lnSpc>
                      </a:pPr>
                      <a:r>
                        <a:rPr lang="en-US" altLang="zh-CN" sz="1400" b="0" dirty="0" smtClean="0">
                          <a:effectLst/>
                          <a:latin typeface="微软雅黑 Light" panose="020B0502040204020203" pitchFamily="34" charset="-122"/>
                          <a:ea typeface="微软雅黑 Light" panose="020B0502040204020203" pitchFamily="34" charset="-122"/>
                        </a:rPr>
                        <a:t>We then analyze more than 130 real-world </a:t>
                      </a:r>
                      <a:r>
                        <a:rPr lang="en-US" altLang="zh-CN" sz="1400" b="0" dirty="0" err="1" smtClean="0">
                          <a:effectLst/>
                          <a:latin typeface="微软雅黑 Light" panose="020B0502040204020203" pitchFamily="34" charset="-122"/>
                          <a:ea typeface="微软雅黑 Light" panose="020B0502040204020203" pitchFamily="34" charset="-122"/>
                        </a:rPr>
                        <a:t>DRDoS</a:t>
                      </a:r>
                      <a:r>
                        <a:rPr lang="en-US" altLang="zh-CN" sz="1400" b="0" dirty="0" smtClean="0">
                          <a:effectLst/>
                          <a:latin typeface="微软雅黑 Light" panose="020B0502040204020203" pitchFamily="34" charset="-122"/>
                          <a:ea typeface="微软雅黑 Light" panose="020B0502040204020203" pitchFamily="34" charset="-122"/>
                        </a:rPr>
                        <a:t> attacks. For this, we announce bait services to monitor their abuse and analyze </a:t>
                      </a:r>
                      <a:r>
                        <a:rPr lang="en-US" altLang="zh-CN" sz="1400" b="0" dirty="0" err="1" smtClean="0">
                          <a:effectLst/>
                          <a:latin typeface="微软雅黑 Light" panose="020B0502040204020203" pitchFamily="34" charset="-122"/>
                          <a:ea typeface="微软雅黑 Light" panose="020B0502040204020203" pitchFamily="34" charset="-122"/>
                        </a:rPr>
                        <a:t>darknet</a:t>
                      </a:r>
                      <a:r>
                        <a:rPr lang="en-US" altLang="zh-CN" sz="1400" b="0" dirty="0" smtClean="0">
                          <a:effectLst/>
                          <a:latin typeface="微软雅黑 Light" panose="020B0502040204020203" pitchFamily="34" charset="-122"/>
                          <a:ea typeface="微软雅黑 Light" panose="020B0502040204020203" pitchFamily="34" charset="-122"/>
                        </a:rPr>
                        <a:t> as well as network traffic from large ISPs. We use traffic analysis to detect both, victims and amplifiers, showing that attackers already started to abuse vulnerable protocols other than DNS. Lastly, we evaluate countermeasures against </a:t>
                      </a:r>
                      <a:r>
                        <a:rPr lang="en-US" altLang="zh-CN" sz="1400" b="0" dirty="0" err="1" smtClean="0">
                          <a:effectLst/>
                          <a:latin typeface="微软雅黑 Light" panose="020B0502040204020203" pitchFamily="34" charset="-122"/>
                          <a:ea typeface="微软雅黑 Light" panose="020B0502040204020203" pitchFamily="34" charset="-122"/>
                        </a:rPr>
                        <a:t>DRDoS</a:t>
                      </a:r>
                      <a:r>
                        <a:rPr lang="en-US" altLang="zh-CN" sz="1400" b="0" dirty="0" smtClean="0">
                          <a:effectLst/>
                          <a:latin typeface="微软雅黑 Light" panose="020B0502040204020203" pitchFamily="34" charset="-122"/>
                          <a:ea typeface="微软雅黑 Light" panose="020B0502040204020203" pitchFamily="34" charset="-122"/>
                        </a:rPr>
                        <a:t> attacks, such as preventing spoofing or hardening protocols and service configurations. We shows that carefully-crafted </a:t>
                      </a:r>
                      <a:r>
                        <a:rPr lang="en-US" altLang="zh-CN" sz="1400" b="0" dirty="0" err="1" smtClean="0">
                          <a:effectLst/>
                          <a:latin typeface="微软雅黑 Light" panose="020B0502040204020203" pitchFamily="34" charset="-122"/>
                          <a:ea typeface="微软雅黑 Light" panose="020B0502040204020203" pitchFamily="34" charset="-122"/>
                        </a:rPr>
                        <a:t>DRDoS</a:t>
                      </a:r>
                      <a:r>
                        <a:rPr lang="en-US" altLang="zh-CN" sz="1400" b="0" dirty="0" smtClean="0">
                          <a:effectLst/>
                          <a:latin typeface="微软雅黑 Light" panose="020B0502040204020203" pitchFamily="34" charset="-122"/>
                          <a:ea typeface="微软雅黑 Light" panose="020B0502040204020203" pitchFamily="34" charset="-122"/>
                        </a:rPr>
                        <a:t> attacks may evade poorly-designed rate limiting solutions. In addition, we show that some attacks evade packet-based filtering techniques, such as port-, content- or length-based filters. </a:t>
                      </a:r>
                    </a:p>
                  </a:txBody>
                  <a:tcPr/>
                </a:tc>
                <a:extLst>
                  <a:ext uri="{0D108BD9-81ED-4DB2-BD59-A6C34878D82A}">
                    <a16:rowId xmlns:a16="http://schemas.microsoft.com/office/drawing/2014/main" xmlns="" val="1955246978"/>
                  </a:ext>
                </a:extLst>
              </a:tr>
              <a:tr h="292207">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NDSS 2015</a:t>
                      </a:r>
                      <a:endParaRPr lang="zh-CN" altLang="en-US"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672683476"/>
                  </a:ext>
                </a:extLst>
              </a:tr>
              <a:tr h="307073">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https://</a:t>
                      </a:r>
                      <a:r>
                        <a:rPr lang="en-US" altLang="zh-CN" sz="1400" b="0" dirty="0" err="1" smtClean="0">
                          <a:effectLst/>
                          <a:latin typeface="微软雅黑 Light" panose="020B0502040204020203" pitchFamily="34" charset="-122"/>
                          <a:ea typeface="微软雅黑 Light" panose="020B0502040204020203" pitchFamily="34" charset="-122"/>
                        </a:rPr>
                        <a:t>www.internetsociety.org</a:t>
                      </a:r>
                      <a:r>
                        <a:rPr lang="en-US" altLang="zh-CN" sz="1400" b="0" dirty="0" smtClean="0">
                          <a:effectLst/>
                          <a:latin typeface="微软雅黑 Light" panose="020B0502040204020203" pitchFamily="34" charset="-122"/>
                          <a:ea typeface="微软雅黑 Light" panose="020B0502040204020203" pitchFamily="34" charset="-122"/>
                        </a:rPr>
                        <a:t>/doc/</a:t>
                      </a:r>
                      <a:r>
                        <a:rPr lang="en-US" altLang="zh-CN" sz="1400" b="0" dirty="0" err="1" smtClean="0">
                          <a:effectLst/>
                          <a:latin typeface="微软雅黑 Light" panose="020B0502040204020203" pitchFamily="34" charset="-122"/>
                          <a:ea typeface="微软雅黑 Light" panose="020B0502040204020203" pitchFamily="34" charset="-122"/>
                        </a:rPr>
                        <a:t>amplificat</a:t>
                      </a:r>
                      <a:r>
                        <a:rPr lang="en-US" altLang="zh-CN" sz="1400" b="0" dirty="0" smtClean="0">
                          <a:effectLst/>
                          <a:latin typeface="微软雅黑 Light" panose="020B0502040204020203" pitchFamily="34" charset="-122"/>
                          <a:ea typeface="微软雅黑 Light" panose="020B0502040204020203" pitchFamily="34" charset="-122"/>
                        </a:rPr>
                        <a:t> ion-hell-revisiting-network-protocols-</a:t>
                      </a:r>
                      <a:r>
                        <a:rPr lang="en-US" altLang="zh-CN" sz="1400" b="0" dirty="0" err="1" smtClean="0">
                          <a:effectLst/>
                          <a:latin typeface="微软雅黑 Light" panose="020B0502040204020203" pitchFamily="34" charset="-122"/>
                          <a:ea typeface="微软雅黑 Light" panose="020B0502040204020203" pitchFamily="34" charset="-122"/>
                        </a:rPr>
                        <a:t>ddos</a:t>
                      </a:r>
                      <a:r>
                        <a:rPr lang="en-US" altLang="zh-CN" sz="1400" b="0" dirty="0" smtClean="0">
                          <a:effectLst/>
                          <a:latin typeface="微软雅黑 Light" panose="020B0502040204020203" pitchFamily="34" charset="-122"/>
                          <a:ea typeface="微软雅黑 Light" panose="020B0502040204020203" pitchFamily="34" charset="-122"/>
                        </a:rPr>
                        <a:t>- abuse </a:t>
                      </a:r>
                    </a:p>
                  </a:txBody>
                  <a:tcPr/>
                </a:tc>
                <a:extLst>
                  <a:ext uri="{0D108BD9-81ED-4DB2-BD59-A6C34878D82A}">
                    <a16:rowId xmlns:a16="http://schemas.microsoft.com/office/drawing/2014/main" xmlns="" val="1824073130"/>
                  </a:ext>
                </a:extLst>
              </a:tr>
              <a:tr h="408291">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zh-CN" altLang="en-US" sz="1400" b="0" baseline="0" dirty="0" smtClean="0">
                          <a:effectLst/>
                          <a:latin typeface="微软雅黑 Light" panose="020B0502040204020203" pitchFamily="34" charset="-122"/>
                          <a:ea typeface="微软雅黑 Light" panose="020B0502040204020203" pitchFamily="34" charset="-122"/>
                        </a:rPr>
                        <a:t>作者利用流量分析</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检测出</a:t>
                      </a:r>
                      <a:r>
                        <a:rPr lang="en-US" altLang="zh-CN" sz="1400" b="0" baseline="0" dirty="0" err="1" smtClean="0">
                          <a:effectLst/>
                          <a:latin typeface="微软雅黑 Light" panose="020B0502040204020203" pitchFamily="34" charset="-122"/>
                          <a:ea typeface="微软雅黑 Light" panose="020B0502040204020203" pitchFamily="34" charset="-122"/>
                        </a:rPr>
                        <a:t>DDoS</a:t>
                      </a:r>
                      <a:r>
                        <a:rPr lang="zh-CN" altLang="en-US" sz="1400" b="0" baseline="0" dirty="0" smtClean="0">
                          <a:effectLst/>
                          <a:latin typeface="微软雅黑 Light" panose="020B0502040204020203" pitchFamily="34" charset="-122"/>
                          <a:ea typeface="微软雅黑 Light" panose="020B0502040204020203" pitchFamily="34" charset="-122"/>
                        </a:rPr>
                        <a:t>扩大攻击的受害者和扩大者 </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203741091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666077775"/>
              </p:ext>
            </p:extLst>
          </p:nvPr>
        </p:nvGraphicFramePr>
        <p:xfrm>
          <a:off x="407612" y="601231"/>
          <a:ext cx="8391472" cy="4711198"/>
        </p:xfrm>
        <a:graphic>
          <a:graphicData uri="http://schemas.openxmlformats.org/drawingml/2006/table">
            <a:tbl>
              <a:tblPr firstRow="1" bandRow="1">
                <a:tableStyleId>{69CF1AB2-1976-4502-BF36-3FF5EA218861}</a:tableStyleId>
              </a:tblPr>
              <a:tblGrid>
                <a:gridCol w="752535">
                  <a:extLst>
                    <a:ext uri="{9D8B030D-6E8A-4147-A177-3AD203B41FA5}">
                      <a16:colId xmlns:a16="http://schemas.microsoft.com/office/drawing/2014/main" xmlns="" val="356671554"/>
                    </a:ext>
                  </a:extLst>
                </a:gridCol>
                <a:gridCol w="7638937">
                  <a:extLst>
                    <a:ext uri="{9D8B030D-6E8A-4147-A177-3AD203B41FA5}">
                      <a16:colId xmlns:a16="http://schemas.microsoft.com/office/drawing/2014/main" xmlns="" val="327203891"/>
                    </a:ext>
                  </a:extLst>
                </a:gridCol>
              </a:tblGrid>
              <a:tr h="292207">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POSTER: A Semantic-aware Approach to Reasoning about Network Traffic Relations</a:t>
                      </a:r>
                    </a:p>
                  </a:txBody>
                  <a:tcPr/>
                </a:tc>
                <a:extLst>
                  <a:ext uri="{0D108BD9-81ED-4DB2-BD59-A6C34878D82A}">
                    <a16:rowId xmlns:a16="http://schemas.microsoft.com/office/drawing/2014/main" xmlns="" val="1133723505"/>
                  </a:ext>
                </a:extLst>
              </a:tr>
              <a:tr h="3327548">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400" b="0" dirty="0" smtClean="0">
                          <a:effectLst/>
                          <a:latin typeface="微软雅黑 Light" panose="020B0502040204020203" pitchFamily="34" charset="-122"/>
                          <a:ea typeface="微软雅黑 Light" panose="020B0502040204020203" pitchFamily="34" charset="-122"/>
                        </a:rPr>
                        <a:t>This paper addresses the problem of reasoning about </a:t>
                      </a:r>
                      <a:r>
                        <a:rPr lang="en-US" altLang="zh-CN" sz="1400" b="0" dirty="0" err="1" smtClean="0">
                          <a:effectLst/>
                          <a:latin typeface="微软雅黑 Light" panose="020B0502040204020203" pitchFamily="34" charset="-122"/>
                          <a:ea typeface="微软雅黑 Light" panose="020B0502040204020203" pitchFamily="34" charset="-122"/>
                        </a:rPr>
                        <a:t>rela</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tions</a:t>
                      </a:r>
                      <a:r>
                        <a:rPr lang="en-US" altLang="zh-CN" sz="1400" b="0" dirty="0" smtClean="0">
                          <a:effectLst/>
                          <a:latin typeface="微软雅黑 Light" panose="020B0502040204020203" pitchFamily="34" charset="-122"/>
                          <a:ea typeface="微软雅黑 Light" panose="020B0502040204020203" pitchFamily="34" charset="-122"/>
                        </a:rPr>
                        <a:t> between network packets on a host or in a network. Our analysis approach is to discover the causal relations among network packets, and use the relational structure of network events to identify anomalous activities that cannot be attributed to a legitimate cause. The key insight that motivates our traffic-analysis approach is that higher-order information such as the underlying relations of events is use- </a:t>
                      </a:r>
                      <a:r>
                        <a:rPr lang="en-US" altLang="zh-CN" sz="1400" b="0" dirty="0" err="1" smtClean="0">
                          <a:effectLst/>
                          <a:latin typeface="微软雅黑 Light" panose="020B0502040204020203" pitchFamily="34" charset="-122"/>
                          <a:ea typeface="微软雅黑 Light" panose="020B0502040204020203" pitchFamily="34" charset="-122"/>
                        </a:rPr>
                        <a:t>ful</a:t>
                      </a:r>
                      <a:r>
                        <a:rPr lang="en-US" altLang="zh-CN" sz="1400" b="0" dirty="0" smtClean="0">
                          <a:effectLst/>
                          <a:latin typeface="微软雅黑 Light" panose="020B0502040204020203" pitchFamily="34" charset="-122"/>
                          <a:ea typeface="微软雅黑 Light" panose="020B0502040204020203" pitchFamily="34" charset="-122"/>
                        </a:rPr>
                        <a:t> for human experts’ cognition and decision making. We design a new pairing method that produces special pairwise features, so that the discovery problem can be efficiently solved with existing binary classification methods. </a:t>
                      </a:r>
                      <a:r>
                        <a:rPr lang="en-US" altLang="zh-CN" sz="1400" b="0" dirty="0" err="1" smtClean="0">
                          <a:effectLst/>
                          <a:latin typeface="微软雅黑 Light" panose="020B0502040204020203" pitchFamily="34" charset="-122"/>
                          <a:ea typeface="微软雅黑 Light" panose="020B0502040204020203" pitchFamily="34" charset="-122"/>
                        </a:rPr>
                        <a:t>Prelimi</a:t>
                      </a:r>
                      <a:r>
                        <a:rPr lang="en-US" altLang="zh-CN" sz="1400" b="0" dirty="0" smtClean="0">
                          <a:effectLst/>
                          <a:latin typeface="微软雅黑 Light" panose="020B0502040204020203" pitchFamily="34" charset="-122"/>
                          <a:ea typeface="微软雅黑 Light" panose="020B0502040204020203" pitchFamily="34" charset="-122"/>
                        </a:rPr>
                        <a:t>- nary experiments involving real world HTTP and DNS </a:t>
                      </a:r>
                      <a:r>
                        <a:rPr lang="en-US" altLang="zh-CN" sz="1400" b="0" dirty="0" err="1" smtClean="0">
                          <a:effectLst/>
                          <a:latin typeface="微软雅黑 Light" panose="020B0502040204020203" pitchFamily="34" charset="-122"/>
                          <a:ea typeface="微软雅黑 Light" panose="020B0502040204020203" pitchFamily="34" charset="-122"/>
                        </a:rPr>
                        <a:t>traf</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fic</a:t>
                      </a:r>
                      <a:r>
                        <a:rPr lang="en-US" altLang="zh-CN" sz="1400" b="0" dirty="0" smtClean="0">
                          <a:effectLst/>
                          <a:latin typeface="微软雅黑 Light" panose="020B0502040204020203" pitchFamily="34" charset="-122"/>
                          <a:ea typeface="微软雅黑 Light" panose="020B0502040204020203" pitchFamily="34" charset="-122"/>
                        </a:rPr>
                        <a:t> show promising evidence of the accuracy of inferring the network traffic relations using our semantic-aware approach. </a:t>
                      </a:r>
                    </a:p>
                  </a:txBody>
                  <a:tcPr/>
                </a:tc>
                <a:extLst>
                  <a:ext uri="{0D108BD9-81ED-4DB2-BD59-A6C34878D82A}">
                    <a16:rowId xmlns:a16="http://schemas.microsoft.com/office/drawing/2014/main" xmlns="" val="1955246978"/>
                  </a:ext>
                </a:extLst>
              </a:tr>
              <a:tr h="292207">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a:solidFill>
                            <a:srgbClr val="000000"/>
                          </a:solidFill>
                          <a:effectLst/>
                          <a:latin typeface="宋体"/>
                        </a:rPr>
                        <a:t>CCS2013</a:t>
                      </a:r>
                    </a:p>
                  </a:txBody>
                  <a:tcPr marL="12700" marR="12700" marT="12700" marB="0" anchor="ctr"/>
                </a:tc>
                <a:extLst>
                  <a:ext uri="{0D108BD9-81ED-4DB2-BD59-A6C34878D82A}">
                    <a16:rowId xmlns:a16="http://schemas.microsoft.com/office/drawing/2014/main" xmlns="" val="1672683476"/>
                  </a:ext>
                </a:extLst>
              </a:tr>
              <a:tr h="307073">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zh-CN" altLang="en-US" dirty="0"/>
                    </a:p>
                  </a:txBody>
                  <a:tcPr/>
                </a:tc>
                <a:extLst>
                  <a:ext uri="{0D108BD9-81ED-4DB2-BD59-A6C34878D82A}">
                    <a16:rowId xmlns:a16="http://schemas.microsoft.com/office/drawing/2014/main" xmlns="" val="1824073130"/>
                  </a:ext>
                </a:extLst>
              </a:tr>
              <a:tr h="408291">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zh-CN" altLang="en-US" dirty="0"/>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337598683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672499569"/>
              </p:ext>
            </p:extLst>
          </p:nvPr>
        </p:nvGraphicFramePr>
        <p:xfrm>
          <a:off x="407612" y="601231"/>
          <a:ext cx="8391472" cy="4711198"/>
        </p:xfrm>
        <a:graphic>
          <a:graphicData uri="http://schemas.openxmlformats.org/drawingml/2006/table">
            <a:tbl>
              <a:tblPr firstRow="1" bandRow="1">
                <a:tableStyleId>{69CF1AB2-1976-4502-BF36-3FF5EA218861}</a:tableStyleId>
              </a:tblPr>
              <a:tblGrid>
                <a:gridCol w="752535">
                  <a:extLst>
                    <a:ext uri="{9D8B030D-6E8A-4147-A177-3AD203B41FA5}">
                      <a16:colId xmlns:a16="http://schemas.microsoft.com/office/drawing/2014/main" xmlns="" val="356671554"/>
                    </a:ext>
                  </a:extLst>
                </a:gridCol>
                <a:gridCol w="7638937">
                  <a:extLst>
                    <a:ext uri="{9D8B030D-6E8A-4147-A177-3AD203B41FA5}">
                      <a16:colId xmlns:a16="http://schemas.microsoft.com/office/drawing/2014/main" xmlns="" val="327203891"/>
                    </a:ext>
                  </a:extLst>
                </a:gridCol>
              </a:tblGrid>
              <a:tr h="292207">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Malicious URL detection by dynamically mining patterns without pre-defined elements</a:t>
                      </a:r>
                    </a:p>
                  </a:txBody>
                  <a:tcPr/>
                </a:tc>
                <a:extLst>
                  <a:ext uri="{0D108BD9-81ED-4DB2-BD59-A6C34878D82A}">
                    <a16:rowId xmlns:a16="http://schemas.microsoft.com/office/drawing/2014/main" xmlns="" val="1133723505"/>
                  </a:ext>
                </a:extLst>
              </a:tr>
              <a:tr h="3327548">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400" b="0" dirty="0" smtClean="0">
                          <a:effectLst/>
                          <a:latin typeface="微软雅黑 Light" panose="020B0502040204020203" pitchFamily="34" charset="-122"/>
                          <a:ea typeface="微软雅黑 Light" panose="020B0502040204020203" pitchFamily="34" charset="-122"/>
                        </a:rPr>
                        <a:t>Detecting malicious URLs is an essential task in network security intelligence. In this paper, we make two new contributions beyond the state-of-the-art methods on malicious URL detection. First, instead of using any pre-defined features or fixed delimiters for feature selection, we propose to dynamically extract lexical patterns from URLs. Our novel model of URL patterns provides new flexibility and capability on capturing malicious URLs algorithmically generated by malicious programs. Second, we develop a new method to mine our novel URL patterns, which are not assembled using any pre-defined items and thus cannot be mined using any existing frequent pattern mining methods. Our extensive empirical study using the real data sets from </a:t>
                      </a:r>
                      <a:r>
                        <a:rPr lang="en-US" altLang="zh-CN" sz="1400" b="0" dirty="0" err="1" smtClean="0">
                          <a:effectLst/>
                          <a:latin typeface="微软雅黑 Light" panose="020B0502040204020203" pitchFamily="34" charset="-122"/>
                          <a:ea typeface="微软雅黑 Light" panose="020B0502040204020203" pitchFamily="34" charset="-122"/>
                        </a:rPr>
                        <a:t>Fortinet</a:t>
                      </a:r>
                      <a:r>
                        <a:rPr lang="en-US" altLang="zh-CN" sz="1400" b="0" dirty="0" smtClean="0">
                          <a:effectLst/>
                          <a:latin typeface="微软雅黑 Light" panose="020B0502040204020203" pitchFamily="34" charset="-122"/>
                          <a:ea typeface="微软雅黑 Light" panose="020B0502040204020203" pitchFamily="34" charset="-122"/>
                        </a:rPr>
                        <a:t>, a leader in the network security industry, clearly shows the effectiveness and efficiency of our approach.</a:t>
                      </a:r>
                    </a:p>
                  </a:txBody>
                  <a:tcPr/>
                </a:tc>
                <a:extLst>
                  <a:ext uri="{0D108BD9-81ED-4DB2-BD59-A6C34878D82A}">
                    <a16:rowId xmlns:a16="http://schemas.microsoft.com/office/drawing/2014/main" xmlns="" val="1955246978"/>
                  </a:ext>
                </a:extLst>
              </a:tr>
              <a:tr h="292207">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smtClean="0">
                          <a:solidFill>
                            <a:srgbClr val="000000"/>
                          </a:solidFill>
                          <a:effectLst/>
                          <a:latin typeface="宋体"/>
                        </a:rPr>
                        <a:t>Journal</a:t>
                      </a:r>
                      <a:r>
                        <a:rPr lang="en-US" altLang="zh-CN" sz="1300" b="0" i="0" u="none" strike="noStrike" baseline="0" dirty="0" smtClean="0">
                          <a:solidFill>
                            <a:srgbClr val="000000"/>
                          </a:solidFill>
                          <a:effectLst/>
                          <a:latin typeface="宋体"/>
                        </a:rPr>
                        <a:t> </a:t>
                      </a:r>
                      <a:r>
                        <a:rPr lang="en-US" altLang="zh-CN" sz="1300" b="0" i="0" u="none" strike="noStrike" dirty="0" smtClean="0">
                          <a:solidFill>
                            <a:srgbClr val="000000"/>
                          </a:solidFill>
                          <a:effectLst/>
                          <a:latin typeface="宋体"/>
                        </a:rPr>
                        <a:t>World Wide Web	 </a:t>
                      </a:r>
                      <a:r>
                        <a:rPr lang="en-US" altLang="zh-CN" sz="1300" b="0" i="0" u="none" strike="noStrike" dirty="0" smtClean="0">
                          <a:solidFill>
                            <a:srgbClr val="000000"/>
                          </a:solidFill>
                          <a:effectLst/>
                          <a:latin typeface="宋体"/>
                        </a:rPr>
                        <a:t>2014</a:t>
                      </a:r>
                      <a:r>
                        <a:rPr lang="zh-CN" altLang="en-US" sz="1300" b="0" i="0" u="none" strike="noStrike" dirty="0" smtClean="0">
                          <a:solidFill>
                            <a:srgbClr val="000000"/>
                          </a:solidFill>
                          <a:effectLst/>
                          <a:latin typeface="宋体"/>
                        </a:rPr>
                        <a:t>－</a:t>
                      </a:r>
                      <a:r>
                        <a:rPr lang="en-US" altLang="zh-CN" sz="1300" b="0" i="0" u="none" strike="noStrike" dirty="0" smtClean="0">
                          <a:solidFill>
                            <a:srgbClr val="000000"/>
                          </a:solidFill>
                          <a:effectLst/>
                          <a:latin typeface="宋体"/>
                        </a:rPr>
                        <a:t>11</a:t>
                      </a:r>
                      <a:endParaRPr lang="en-US" altLang="zh-CN" sz="1300" b="0" i="0" u="none" strike="noStrike" dirty="0" smtClean="0">
                        <a:solidFill>
                          <a:srgbClr val="000000"/>
                        </a:solidFill>
                        <a:effectLst/>
                        <a:latin typeface="宋体"/>
                      </a:endParaRPr>
                    </a:p>
                  </a:txBody>
                  <a:tcPr marL="12700" marR="12700" marT="12700" marB="0" anchor="ctr"/>
                </a:tc>
                <a:extLst>
                  <a:ext uri="{0D108BD9-81ED-4DB2-BD59-A6C34878D82A}">
                    <a16:rowId xmlns:a16="http://schemas.microsoft.com/office/drawing/2014/main" xmlns="" val="1672683476"/>
                  </a:ext>
                </a:extLst>
              </a:tr>
              <a:tr h="307073">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zh-CN" altLang="en-US" dirty="0"/>
                    </a:p>
                  </a:txBody>
                  <a:tcPr/>
                </a:tc>
                <a:extLst>
                  <a:ext uri="{0D108BD9-81ED-4DB2-BD59-A6C34878D82A}">
                    <a16:rowId xmlns:a16="http://schemas.microsoft.com/office/drawing/2014/main" xmlns="" val="1824073130"/>
                  </a:ext>
                </a:extLst>
              </a:tr>
              <a:tr h="408291">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zh-CN" altLang="en-US" dirty="0"/>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43520800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513993667"/>
              </p:ext>
            </p:extLst>
          </p:nvPr>
        </p:nvGraphicFramePr>
        <p:xfrm>
          <a:off x="407612" y="601231"/>
          <a:ext cx="8391472" cy="5080874"/>
        </p:xfrm>
        <a:graphic>
          <a:graphicData uri="http://schemas.openxmlformats.org/drawingml/2006/table">
            <a:tbl>
              <a:tblPr firstRow="1" bandRow="1">
                <a:tableStyleId>{69CF1AB2-1976-4502-BF36-3FF5EA218861}</a:tableStyleId>
              </a:tblPr>
              <a:tblGrid>
                <a:gridCol w="752535">
                  <a:extLst>
                    <a:ext uri="{9D8B030D-6E8A-4147-A177-3AD203B41FA5}">
                      <a16:colId xmlns:a16="http://schemas.microsoft.com/office/drawing/2014/main" xmlns="" val="356671554"/>
                    </a:ext>
                  </a:extLst>
                </a:gridCol>
                <a:gridCol w="7638937">
                  <a:extLst>
                    <a:ext uri="{9D8B030D-6E8A-4147-A177-3AD203B41FA5}">
                      <a16:colId xmlns:a16="http://schemas.microsoft.com/office/drawing/2014/main" xmlns="" val="327203891"/>
                    </a:ext>
                  </a:extLst>
                </a:gridCol>
              </a:tblGrid>
              <a:tr h="292207">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Design and Evaluation of a Real-Time URL Spam Filtering Service </a:t>
                      </a:r>
                    </a:p>
                  </a:txBody>
                  <a:tcPr/>
                </a:tc>
                <a:extLst>
                  <a:ext uri="{0D108BD9-81ED-4DB2-BD59-A6C34878D82A}">
                    <a16:rowId xmlns:a16="http://schemas.microsoft.com/office/drawing/2014/main" xmlns="" val="1133723505"/>
                  </a:ext>
                </a:extLst>
              </a:tr>
              <a:tr h="3327548">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400" b="0" dirty="0" smtClean="0">
                          <a:effectLst/>
                          <a:latin typeface="微软雅黑 Light" panose="020B0502040204020203" pitchFamily="34" charset="-122"/>
                          <a:ea typeface="微软雅黑 Light" panose="020B0502040204020203" pitchFamily="34" charset="-122"/>
                        </a:rPr>
                        <a:t>On the heels of the widespread adoption of web services such as social networks and URL </a:t>
                      </a:r>
                      <a:r>
                        <a:rPr lang="en-US" altLang="zh-CN" sz="1400" b="0" dirty="0" err="1" smtClean="0">
                          <a:effectLst/>
                          <a:latin typeface="微软雅黑 Light" panose="020B0502040204020203" pitchFamily="34" charset="-122"/>
                          <a:ea typeface="微软雅黑 Light" panose="020B0502040204020203" pitchFamily="34" charset="-122"/>
                        </a:rPr>
                        <a:t>shorteners</a:t>
                      </a:r>
                      <a:r>
                        <a:rPr lang="en-US" altLang="zh-CN" sz="1400" b="0" dirty="0" smtClean="0">
                          <a:effectLst/>
                          <a:latin typeface="微软雅黑 Light" panose="020B0502040204020203" pitchFamily="34" charset="-122"/>
                          <a:ea typeface="微软雅黑 Light" panose="020B0502040204020203" pitchFamily="34" charset="-122"/>
                        </a:rPr>
                        <a:t>, scams, phishing, and malware have become regular threats. Despite extensive research, email-based spam filtering techniques generally fall short for protecting other web services. To better address this need, we present Monarch, a real-time system that crawls URLs as they are submitted to web services and determines whether the URLs direct to spam. We evaluate the viability of Monarch and the fundamental challenges that arise due to the diversity of web service spam. We show that Monarch can provide accurate, real-time protection, but that the underlying characteristics of spam do not generalize across web services. In particular, we find that spam targeting email qualitatively differs in significant ways from spam campaigns targeting Twitter. We explore the distinctions between email and Twitter spam, including the abuse of public web hosting and redirector services. Finally, we demonstrate Monarch's scalability, showing our system could protect a service such as Twitter -- which needs to process 15 million URLs/day -- for a bit under $800/day.</a:t>
                      </a:r>
                    </a:p>
                  </a:txBody>
                  <a:tcPr/>
                </a:tc>
                <a:extLst>
                  <a:ext uri="{0D108BD9-81ED-4DB2-BD59-A6C34878D82A}">
                    <a16:rowId xmlns:a16="http://schemas.microsoft.com/office/drawing/2014/main" xmlns="" val="1955246978"/>
                  </a:ext>
                </a:extLst>
              </a:tr>
              <a:tr h="292207">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smtClean="0">
                          <a:solidFill>
                            <a:srgbClr val="000000"/>
                          </a:solidFill>
                          <a:effectLst/>
                          <a:latin typeface="宋体"/>
                        </a:rPr>
                        <a:t>Security and Privacy (SP), 2011 IEEE Symposium on</a:t>
                      </a:r>
                    </a:p>
                  </a:txBody>
                  <a:tcPr marL="12700" marR="12700" marT="12700" marB="0" anchor="ctr"/>
                </a:tc>
                <a:extLst>
                  <a:ext uri="{0D108BD9-81ED-4DB2-BD59-A6C34878D82A}">
                    <a16:rowId xmlns:a16="http://schemas.microsoft.com/office/drawing/2014/main" xmlns="" val="1672683476"/>
                  </a:ext>
                </a:extLst>
              </a:tr>
              <a:tr h="307073">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zh-CN" altLang="en-US" dirty="0"/>
                    </a:p>
                  </a:txBody>
                  <a:tcPr/>
                </a:tc>
                <a:extLst>
                  <a:ext uri="{0D108BD9-81ED-4DB2-BD59-A6C34878D82A}">
                    <a16:rowId xmlns:a16="http://schemas.microsoft.com/office/drawing/2014/main" xmlns="" val="1824073130"/>
                  </a:ext>
                </a:extLst>
              </a:tr>
              <a:tr h="408291">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zh-CN" altLang="en-US" dirty="0"/>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109531377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205666955"/>
              </p:ext>
            </p:extLst>
          </p:nvPr>
        </p:nvGraphicFramePr>
        <p:xfrm>
          <a:off x="109743" y="33929"/>
          <a:ext cx="9002901" cy="6769976"/>
        </p:xfrm>
        <a:graphic>
          <a:graphicData uri="http://schemas.openxmlformats.org/drawingml/2006/table">
            <a:tbl>
              <a:tblPr firstRow="1" bandRow="1">
                <a:tableStyleId>{69CF1AB2-1976-4502-BF36-3FF5EA218861}</a:tableStyleId>
              </a:tblPr>
              <a:tblGrid>
                <a:gridCol w="807367">
                  <a:extLst>
                    <a:ext uri="{9D8B030D-6E8A-4147-A177-3AD203B41FA5}">
                      <a16:colId xmlns:a16="http://schemas.microsoft.com/office/drawing/2014/main" xmlns="" val="356671554"/>
                    </a:ext>
                  </a:extLst>
                </a:gridCol>
                <a:gridCol w="8195534">
                  <a:extLst>
                    <a:ext uri="{9D8B030D-6E8A-4147-A177-3AD203B41FA5}">
                      <a16:colId xmlns:a16="http://schemas.microsoft.com/office/drawing/2014/main" xmlns="" val="327203891"/>
                    </a:ext>
                  </a:extLst>
                </a:gridCol>
              </a:tblGrid>
              <a:tr h="292207">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Cost-sensitive online active learning with application to malicious URL detection</a:t>
                      </a:r>
                    </a:p>
                  </a:txBody>
                  <a:tcPr/>
                </a:tc>
                <a:extLst>
                  <a:ext uri="{0D108BD9-81ED-4DB2-BD59-A6C34878D82A}">
                    <a16:rowId xmlns:a16="http://schemas.microsoft.com/office/drawing/2014/main" xmlns="" val="1133723505"/>
                  </a:ext>
                </a:extLst>
              </a:tr>
              <a:tr h="3327548">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400" b="0" dirty="0" smtClean="0">
                          <a:effectLst/>
                          <a:latin typeface="微软雅黑 Light" panose="020B0502040204020203" pitchFamily="34" charset="-122"/>
                          <a:ea typeface="微软雅黑 Light" panose="020B0502040204020203" pitchFamily="34" charset="-122"/>
                        </a:rPr>
                        <a:t>Malicious Uniform Resource Locator (URL) detection is an important problem in web search and mining, which plays a critical role in internet security. In literature, many existing studies have attempted to formulate the problem as a regular supervised binary classification task, which typically aims to optimize the prediction accuracy. However, in a real-world malicious URL detection task, the ratio between the number of malicious URLs and legitimate URLs is highly imbalanced, making it very inappropriate for simply optimizing the prediction accuracy. Besides, another key limitation of the existing work is to assume a large amount of training data is available, which is impractical as the human labeling cost could be potentially quite expensive. To solve these issues, in this paper, we present a novel framework of Cost-Sensitive Online Active Learning (CSOAL), which only queries a small fraction of training data for labeling and directly optimizes two cost-sensitive measures to address the class-imbalance issue. In particular, we propose two CSOAL algorithms and analyze their theoretical performance in terms of cost-sensitive bounds. We conduct an extensive set of experiments to examine the empirical performance of the proposed algorithms for a large-scale challenging malicious URL detection task, in which the encouraging results showed that the proposed technique by querying an extremely small-sized labeled data (about 0.5% out of 1-million instances) can achieve better or highly comparable classification performance in comparison to the state-of-the-art cost-insensitive and cost-sensitive online classification algorithms using a huge amount of labeled data.</a:t>
                      </a:r>
                    </a:p>
                  </a:txBody>
                  <a:tcPr/>
                </a:tc>
                <a:extLst>
                  <a:ext uri="{0D108BD9-81ED-4DB2-BD59-A6C34878D82A}">
                    <a16:rowId xmlns:a16="http://schemas.microsoft.com/office/drawing/2014/main" xmlns="" val="1955246978"/>
                  </a:ext>
                </a:extLst>
              </a:tr>
              <a:tr h="292207">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smtClean="0">
                          <a:solidFill>
                            <a:srgbClr val="000000"/>
                          </a:solidFill>
                          <a:effectLst/>
                          <a:latin typeface="宋体"/>
                        </a:rPr>
                        <a:t>Proceeding	KDD '13 </a:t>
                      </a:r>
                    </a:p>
                    <a:p>
                      <a:pPr algn="ctr" fontAlgn="ctr"/>
                      <a:r>
                        <a:rPr lang="en-US" altLang="zh-CN" sz="1300" b="0" i="0" u="none" strike="noStrike" dirty="0" smtClean="0">
                          <a:solidFill>
                            <a:srgbClr val="000000"/>
                          </a:solidFill>
                          <a:effectLst/>
                          <a:latin typeface="宋体"/>
                        </a:rPr>
                        <a:t>Proceedings of the 19th ACM SIGKDD international conference on Knowledge discovery and data mining	</a:t>
                      </a:r>
                    </a:p>
                  </a:txBody>
                  <a:tcPr marL="12700" marR="12700" marT="12700" marB="0" anchor="ctr"/>
                </a:tc>
                <a:extLst>
                  <a:ext uri="{0D108BD9-81ED-4DB2-BD59-A6C34878D82A}">
                    <a16:rowId xmlns:a16="http://schemas.microsoft.com/office/drawing/2014/main" xmlns="" val="1672683476"/>
                  </a:ext>
                </a:extLst>
              </a:tr>
              <a:tr h="307073">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zh-CN" altLang="en-US" dirty="0"/>
                    </a:p>
                  </a:txBody>
                  <a:tcPr/>
                </a:tc>
                <a:extLst>
                  <a:ext uri="{0D108BD9-81ED-4DB2-BD59-A6C34878D82A}">
                    <a16:rowId xmlns:a16="http://schemas.microsoft.com/office/drawing/2014/main" xmlns="" val="1824073130"/>
                  </a:ext>
                </a:extLst>
              </a:tr>
              <a:tr h="408291">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zh-CN" altLang="en-US" dirty="0"/>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124694812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其他相关文献 </a:t>
            </a:r>
            <a:endParaRPr lang="zh-CN" altLang="en-US" dirty="0" smtClean="0"/>
          </a:p>
          <a:p>
            <a:endParaRPr kumimoji="1" lang="zh-CN" altLang="en-US" dirty="0"/>
          </a:p>
        </p:txBody>
      </p:sp>
    </p:spTree>
    <p:extLst>
      <p:ext uri="{BB962C8B-B14F-4D97-AF65-F5344CB8AC3E}">
        <p14:creationId xmlns:p14="http://schemas.microsoft.com/office/powerpoint/2010/main" val="1277755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924992899"/>
              </p:ext>
            </p:extLst>
          </p:nvPr>
        </p:nvGraphicFramePr>
        <p:xfrm>
          <a:off x="94066" y="193551"/>
          <a:ext cx="9018578" cy="6518898"/>
        </p:xfrm>
        <a:graphic>
          <a:graphicData uri="http://schemas.openxmlformats.org/drawingml/2006/table">
            <a:tbl>
              <a:tblPr firstRow="1" bandRow="1">
                <a:tableStyleId>{69CF1AB2-1976-4502-BF36-3FF5EA218861}</a:tableStyleId>
              </a:tblPr>
              <a:tblGrid>
                <a:gridCol w="721848">
                  <a:extLst>
                    <a:ext uri="{9D8B030D-6E8A-4147-A177-3AD203B41FA5}">
                      <a16:colId xmlns:a16="http://schemas.microsoft.com/office/drawing/2014/main" xmlns="" val="356671554"/>
                    </a:ext>
                  </a:extLst>
                </a:gridCol>
                <a:gridCol w="8296730">
                  <a:extLst>
                    <a:ext uri="{9D8B030D-6E8A-4147-A177-3AD203B41FA5}">
                      <a16:colId xmlns:a16="http://schemas.microsoft.com/office/drawing/2014/main" xmlns="" val="327203891"/>
                    </a:ext>
                  </a:extLst>
                </a:gridCol>
              </a:tblGrid>
              <a:tr h="292207">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Nazca: Detecting Malware Distribution in Large-Scale Networks </a:t>
                      </a:r>
                    </a:p>
                  </a:txBody>
                  <a:tcPr/>
                </a:tc>
                <a:extLst>
                  <a:ext uri="{0D108BD9-81ED-4DB2-BD59-A6C34878D82A}">
                    <a16:rowId xmlns:a16="http://schemas.microsoft.com/office/drawing/2014/main" xmlns="" val="1133723505"/>
                  </a:ext>
                </a:extLst>
              </a:tr>
              <a:tr h="4895539">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marL="0" marR="0" indent="0" algn="l" defTabSz="457200" rtl="0" eaLnBrk="1" fontAlgn="auto" latinLnBrk="0" hangingPunct="1">
                        <a:lnSpc>
                          <a:spcPct val="130000"/>
                        </a:lnSpc>
                        <a:spcBef>
                          <a:spcPts val="0"/>
                        </a:spcBef>
                        <a:spcAft>
                          <a:spcPts val="0"/>
                        </a:spcAft>
                        <a:buClrTx/>
                        <a:buSzTx/>
                        <a:buFontTx/>
                        <a:buNone/>
                        <a:tabLst/>
                        <a:defRPr/>
                      </a:pPr>
                      <a:r>
                        <a:rPr lang="en-US" altLang="zh-CN" sz="1400" b="0" dirty="0" smtClean="0">
                          <a:effectLst/>
                          <a:latin typeface="微软雅黑 Light" panose="020B0502040204020203" pitchFamily="34" charset="-122"/>
                          <a:ea typeface="微软雅黑 Light" panose="020B0502040204020203" pitchFamily="34" charset="-122"/>
                        </a:rPr>
                        <a:t>We analyze one of the core tasks that malware authors have to achieve to be successful: They must distribute and install malware programs onto as many victim machines as possible. A main </a:t>
                      </a:r>
                      <a:r>
                        <a:rPr lang="en-US" altLang="zh-CN" sz="1400" b="0" dirty="0" err="1" smtClean="0">
                          <a:effectLst/>
                          <a:latin typeface="微软雅黑 Light" panose="020B0502040204020203" pitchFamily="34" charset="-122"/>
                          <a:ea typeface="微软雅黑 Light" panose="020B0502040204020203" pitchFamily="34" charset="-122"/>
                        </a:rPr>
                        <a:t>vec</a:t>
                      </a:r>
                      <a:r>
                        <a:rPr lang="en-US" altLang="zh-CN" sz="1400" b="0" dirty="0" smtClean="0">
                          <a:effectLst/>
                          <a:latin typeface="微软雅黑 Light" panose="020B0502040204020203" pitchFamily="34" charset="-122"/>
                          <a:ea typeface="微软雅黑 Light" panose="020B0502040204020203" pitchFamily="34" charset="-122"/>
                        </a:rPr>
                        <a:t>- tor to accomplish this is through drive-by download attacks where victims are lured onto web pages that launch exploits against the users’ web browsers and their components. Once an exploit is successful, the injected </a:t>
                      </a:r>
                      <a:r>
                        <a:rPr lang="en-US" altLang="zh-CN" sz="1400" b="0" dirty="0" err="1" smtClean="0">
                          <a:effectLst/>
                          <a:latin typeface="微软雅黑 Light" panose="020B0502040204020203" pitchFamily="34" charset="-122"/>
                          <a:ea typeface="微软雅黑 Light" panose="020B0502040204020203" pitchFamily="34" charset="-122"/>
                        </a:rPr>
                        <a:t>shellcode</a:t>
                      </a:r>
                      <a:r>
                        <a:rPr lang="en-US" altLang="zh-CN" sz="1400" b="0" dirty="0" smtClean="0">
                          <a:effectLst/>
                          <a:latin typeface="微软雅黑 Light" panose="020B0502040204020203" pitchFamily="34" charset="-122"/>
                          <a:ea typeface="微软雅黑 Light" panose="020B0502040204020203" pitchFamily="34" charset="-122"/>
                        </a:rPr>
                        <a:t> automatically downloads and launches the malware program. While a significant amount of previous work has focused on detecting the drive-by exploit step and the subsequent network traffic produced by malware programs, little attention has been paid to the intermediate step where the malware binary is downloaded. </a:t>
                      </a:r>
                    </a:p>
                    <a:p>
                      <a:pPr marL="0" marR="0" indent="0" algn="l" defTabSz="457200" rtl="0" eaLnBrk="1" fontAlgn="auto" latinLnBrk="0" hangingPunct="1">
                        <a:lnSpc>
                          <a:spcPct val="130000"/>
                        </a:lnSpc>
                        <a:spcBef>
                          <a:spcPts val="0"/>
                        </a:spcBef>
                        <a:spcAft>
                          <a:spcPts val="0"/>
                        </a:spcAft>
                        <a:buClrTx/>
                        <a:buSzTx/>
                        <a:buFontTx/>
                        <a:buNone/>
                        <a:tabLst/>
                        <a:defRPr/>
                      </a:pPr>
                      <a:r>
                        <a:rPr lang="en-US" altLang="zh-CN" sz="1400" b="0" dirty="0" smtClean="0">
                          <a:effectLst/>
                          <a:latin typeface="微软雅黑 Light" panose="020B0502040204020203" pitchFamily="34" charset="-122"/>
                          <a:ea typeface="微软雅黑 Light" panose="020B0502040204020203" pitchFamily="34" charset="-122"/>
                        </a:rPr>
                        <a:t>In this paper, we study how clients in real-world networks download and install malware, and present Nazca, a system that detects infections in large scale networks. Nazca does not operate on individual connections, nor looks at properties of the downloaded programs or the reputation of the servers hosting them. Instead, it looks at the telltale signs of the malicious network infrastructures that orchestrate these malware </a:t>
                      </a:r>
                      <a:r>
                        <a:rPr lang="en-US" altLang="zh-CN" sz="1400" b="0" dirty="0" err="1" smtClean="0">
                          <a:effectLst/>
                          <a:latin typeface="微软雅黑 Light" panose="020B0502040204020203" pitchFamily="34" charset="-122"/>
                          <a:ea typeface="微软雅黑 Light" panose="020B0502040204020203" pitchFamily="34" charset="-122"/>
                        </a:rPr>
                        <a:t>installa</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tion</a:t>
                      </a:r>
                      <a:r>
                        <a:rPr lang="en-US" altLang="zh-CN" sz="1400" b="0" dirty="0" smtClean="0">
                          <a:effectLst/>
                          <a:latin typeface="微软雅黑 Light" panose="020B0502040204020203" pitchFamily="34" charset="-122"/>
                          <a:ea typeface="微软雅黑 Light" panose="020B0502040204020203" pitchFamily="34" charset="-122"/>
                        </a:rPr>
                        <a:t> that become apparent when looking at the collective traffic produced and becomes apparent when looking at the collective traffic produced by many users in a large network. Being content agnostic, Nazca does not suffer from coverage gaps in reputation databases (blacklists), and is not susceptible to code obfuscation. We have run Nazca on seven days of traffic from a large Internet Service Provider, where it has detected previously-unseen malware with very low false positive rates. </a:t>
                      </a:r>
                    </a:p>
                  </a:txBody>
                  <a:tcPr/>
                </a:tc>
                <a:extLst>
                  <a:ext uri="{0D108BD9-81ED-4DB2-BD59-A6C34878D82A}">
                    <a16:rowId xmlns:a16="http://schemas.microsoft.com/office/drawing/2014/main" xmlns="" val="1955246978"/>
                  </a:ext>
                </a:extLst>
              </a:tr>
              <a:tr h="292207">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NDSS 2014</a:t>
                      </a:r>
                      <a:endParaRPr lang="zh-CN" altLang="en-US"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672683476"/>
                  </a:ext>
                </a:extLst>
              </a:tr>
              <a:tr h="307073">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https://</a:t>
                      </a:r>
                      <a:r>
                        <a:rPr lang="en-US" altLang="zh-CN" sz="1400" b="0" dirty="0" err="1" smtClean="0">
                          <a:effectLst/>
                          <a:latin typeface="微软雅黑 Light" panose="020B0502040204020203" pitchFamily="34" charset="-122"/>
                          <a:ea typeface="微软雅黑 Light" panose="020B0502040204020203" pitchFamily="34" charset="-122"/>
                        </a:rPr>
                        <a:t>www.internetsociety.org</a:t>
                      </a:r>
                      <a:r>
                        <a:rPr lang="en-US" altLang="zh-CN" sz="1400" b="0" dirty="0" smtClean="0">
                          <a:effectLst/>
                          <a:latin typeface="微软雅黑 Light" panose="020B0502040204020203" pitchFamily="34" charset="-122"/>
                          <a:ea typeface="微软雅黑 Light" panose="020B0502040204020203" pitchFamily="34" charset="-122"/>
                        </a:rPr>
                        <a:t>/doc/</a:t>
                      </a:r>
                      <a:r>
                        <a:rPr lang="en-US" altLang="zh-CN" sz="1400" b="0" dirty="0" err="1" smtClean="0">
                          <a:effectLst/>
                          <a:latin typeface="微软雅黑 Light" panose="020B0502040204020203" pitchFamily="34" charset="-122"/>
                          <a:ea typeface="微软雅黑 Light" panose="020B0502040204020203" pitchFamily="34" charset="-122"/>
                        </a:rPr>
                        <a:t>nazca</a:t>
                      </a:r>
                      <a:r>
                        <a:rPr lang="en-US" altLang="zh-CN" sz="1400" b="0" dirty="0" smtClean="0">
                          <a:effectLst/>
                          <a:latin typeface="微软雅黑 Light" panose="020B0502040204020203" pitchFamily="34" charset="-122"/>
                          <a:ea typeface="微软雅黑 Light" panose="020B0502040204020203" pitchFamily="34" charset="-122"/>
                        </a:rPr>
                        <a:t>- detecting-malware-distribution-large-scale-networks </a:t>
                      </a:r>
                    </a:p>
                  </a:txBody>
                  <a:tcPr/>
                </a:tc>
                <a:extLst>
                  <a:ext uri="{0D108BD9-81ED-4DB2-BD59-A6C34878D82A}">
                    <a16:rowId xmlns:a16="http://schemas.microsoft.com/office/drawing/2014/main" xmlns="" val="1824073130"/>
                  </a:ext>
                </a:extLst>
              </a:tr>
              <a:tr h="408291">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zh-CN" altLang="en-US" sz="1400" b="0" baseline="0" dirty="0" smtClean="0">
                          <a:effectLst/>
                          <a:latin typeface="微软雅黑 Light" panose="020B0502040204020203" pitchFamily="34" charset="-122"/>
                          <a:ea typeface="微软雅黑 Light" panose="020B0502040204020203" pitchFamily="34" charset="-122"/>
                        </a:rPr>
                        <a:t>本文关注恶意文件的下载环节</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不使用下载文件分析、黑名单等方式</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而是通过分析网络基础设 施</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如</a:t>
                      </a:r>
                      <a:r>
                        <a:rPr lang="en-US" altLang="zh-CN" sz="1400" b="0" baseline="0" dirty="0" smtClean="0">
                          <a:effectLst/>
                          <a:latin typeface="微软雅黑 Light" panose="020B0502040204020203" pitchFamily="34" charset="-122"/>
                          <a:ea typeface="微软雅黑 Light" panose="020B0502040204020203" pitchFamily="34" charset="-122"/>
                        </a:rPr>
                        <a:t>ISP)</a:t>
                      </a:r>
                      <a:r>
                        <a:rPr lang="zh-CN" altLang="en-US" sz="1400" b="0" baseline="0" dirty="0" smtClean="0">
                          <a:effectLst/>
                          <a:latin typeface="微软雅黑 Light" panose="020B0502040204020203" pitchFamily="34" charset="-122"/>
                          <a:ea typeface="微软雅黑 Light" panose="020B0502040204020203" pitchFamily="34" charset="-122"/>
                        </a:rPr>
                        <a:t>的网络流量</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来判断下载项是否是恶意软件 </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208943389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71979414"/>
              </p:ext>
            </p:extLst>
          </p:nvPr>
        </p:nvGraphicFramePr>
        <p:xfrm>
          <a:off x="94066" y="193551"/>
          <a:ext cx="9018578" cy="6391331"/>
        </p:xfrm>
        <a:graphic>
          <a:graphicData uri="http://schemas.openxmlformats.org/drawingml/2006/table">
            <a:tbl>
              <a:tblPr firstRow="1" bandRow="1">
                <a:tableStyleId>{69CF1AB2-1976-4502-BF36-3FF5EA218861}</a:tableStyleId>
              </a:tblPr>
              <a:tblGrid>
                <a:gridCol w="721848">
                  <a:extLst>
                    <a:ext uri="{9D8B030D-6E8A-4147-A177-3AD203B41FA5}">
                      <a16:colId xmlns:a16="http://schemas.microsoft.com/office/drawing/2014/main" xmlns="" val="356671554"/>
                    </a:ext>
                  </a:extLst>
                </a:gridCol>
                <a:gridCol w="8296730">
                  <a:extLst>
                    <a:ext uri="{9D8B030D-6E8A-4147-A177-3AD203B41FA5}">
                      <a16:colId xmlns:a16="http://schemas.microsoft.com/office/drawing/2014/main" xmlns="" val="327203891"/>
                    </a:ext>
                  </a:extLst>
                </a:gridCol>
              </a:tblGrid>
              <a:tr h="292207">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Cloak of Visibility: Detecting When Machines Browse a Different Web </a:t>
                      </a:r>
                    </a:p>
                  </a:txBody>
                  <a:tcPr/>
                </a:tc>
                <a:extLst>
                  <a:ext uri="{0D108BD9-81ED-4DB2-BD59-A6C34878D82A}">
                    <a16:rowId xmlns:a16="http://schemas.microsoft.com/office/drawing/2014/main" xmlns="" val="1133723505"/>
                  </a:ext>
                </a:extLst>
              </a:tr>
              <a:tr h="4895539">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marL="0" marR="0" indent="0" algn="l" defTabSz="457200" rtl="0" eaLnBrk="1" fontAlgn="auto" latinLnBrk="0" hangingPunct="1">
                        <a:lnSpc>
                          <a:spcPct val="130000"/>
                        </a:lnSpc>
                        <a:spcBef>
                          <a:spcPts val="0"/>
                        </a:spcBef>
                        <a:spcAft>
                          <a:spcPts val="0"/>
                        </a:spcAft>
                        <a:buClrTx/>
                        <a:buSzTx/>
                        <a:buFontTx/>
                        <a:buNone/>
                        <a:tabLst/>
                        <a:defRPr/>
                      </a:pPr>
                      <a:r>
                        <a:rPr lang="en-US" altLang="zh-CN" sz="1400" b="0" dirty="0" smtClean="0">
                          <a:effectLst/>
                          <a:latin typeface="微软雅黑 Light" panose="020B0502040204020203" pitchFamily="34" charset="-122"/>
                          <a:ea typeface="微软雅黑 Light" panose="020B0502040204020203" pitchFamily="34" charset="-122"/>
                        </a:rPr>
                        <a:t>The contentious battle between web services and miscreants involved in </a:t>
                      </a:r>
                      <a:r>
                        <a:rPr lang="en-US" altLang="zh-CN" sz="1400" b="0" dirty="0" err="1" smtClean="0">
                          <a:effectLst/>
                          <a:latin typeface="微软雅黑 Light" panose="020B0502040204020203" pitchFamily="34" charset="-122"/>
                          <a:ea typeface="微软雅黑 Light" panose="020B0502040204020203" pitchFamily="34" charset="-122"/>
                        </a:rPr>
                        <a:t>blackhat</a:t>
                      </a:r>
                      <a:r>
                        <a:rPr lang="en-US" altLang="zh-CN" sz="1400" b="0" dirty="0" smtClean="0">
                          <a:effectLst/>
                          <a:latin typeface="微软雅黑 Light" panose="020B0502040204020203" pitchFamily="34" charset="-122"/>
                          <a:ea typeface="微软雅黑 Light" panose="020B0502040204020203" pitchFamily="34" charset="-122"/>
                        </a:rPr>
                        <a:t> search engine optimization and malicious advertisements has driven the underground to develop increasingly sophisticated techniques that hide the true nature of malicious sites. These web cloaking techniques hinder the effectiveness of security crawlers and potentially expose Internet users to harmful content. In this work, we study the spectrum of </a:t>
                      </a:r>
                      <a:r>
                        <a:rPr lang="en-US" altLang="zh-CN" sz="1400" b="0" dirty="0" err="1" smtClean="0">
                          <a:effectLst/>
                          <a:latin typeface="微软雅黑 Light" panose="020B0502040204020203" pitchFamily="34" charset="-122"/>
                          <a:ea typeface="微软雅黑 Light" panose="020B0502040204020203" pitchFamily="34" charset="-122"/>
                        </a:rPr>
                        <a:t>blackhat</a:t>
                      </a:r>
                      <a:r>
                        <a:rPr lang="en-US" altLang="zh-CN" sz="1400" b="0" dirty="0" smtClean="0">
                          <a:effectLst/>
                          <a:latin typeface="微软雅黑 Light" panose="020B0502040204020203" pitchFamily="34" charset="-122"/>
                          <a:ea typeface="微软雅黑 Light" panose="020B0502040204020203" pitchFamily="34" charset="-122"/>
                        </a:rPr>
                        <a:t> cloaking techniques that target browser, network, or contextual cues to detect organic visitors. As a starting point, we investigate the capabilities of ten prominent cloaking services marketed within the underground. This includes a first look at multiple IP blacklists that contain over 50 million addresses tied to the top five search engines and tens of anti-virus and security crawlers. We use our findings to develop an anti-cloaking system that detects split-view content returned to two or more distinct browsing profiles with an accuracy of 95.5% and a false positive rate of 0.9% when tested on a labeled dataset of 94,946 URLs. We apply our system to an unlabeled set of 135,577 search and advertisement URLs keyed on high-risk terms (e.g., luxury products, weight loss supplements) to characterize the prevalence of threats in the wild and expose variations in cloaking techniques across traffic sources. Our study provides the first broad perspective of cloaking as it affects Google Search and Google Ads and underscores the minimum capabilities necessary of security crawlers to bypass the state of the art in mobile, </a:t>
                      </a:r>
                      <a:r>
                        <a:rPr lang="en-US" altLang="zh-CN" sz="1400" b="0" dirty="0" err="1" smtClean="0">
                          <a:effectLst/>
                          <a:latin typeface="微软雅黑 Light" panose="020B0502040204020203" pitchFamily="34" charset="-122"/>
                          <a:ea typeface="微软雅黑 Light" panose="020B0502040204020203" pitchFamily="34" charset="-122"/>
                        </a:rPr>
                        <a:t>rDNS</a:t>
                      </a:r>
                      <a:r>
                        <a:rPr lang="en-US" altLang="zh-CN" sz="1400" b="0" dirty="0" smtClean="0">
                          <a:effectLst/>
                          <a:latin typeface="微软雅黑 Light" panose="020B0502040204020203" pitchFamily="34" charset="-122"/>
                          <a:ea typeface="微软雅黑 Light" panose="020B0502040204020203" pitchFamily="34" charset="-122"/>
                        </a:rPr>
                        <a:t>, and IP cloaking. </a:t>
                      </a:r>
                    </a:p>
                  </a:txBody>
                  <a:tcPr/>
                </a:tc>
                <a:extLst>
                  <a:ext uri="{0D108BD9-81ED-4DB2-BD59-A6C34878D82A}">
                    <a16:rowId xmlns:a16="http://schemas.microsoft.com/office/drawing/2014/main" xmlns="" val="1955246978"/>
                  </a:ext>
                </a:extLst>
              </a:tr>
              <a:tr h="292207">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800" kern="1200" dirty="0" smtClean="0">
                          <a:solidFill>
                            <a:schemeClr val="dk1"/>
                          </a:solidFill>
                          <a:effectLst/>
                          <a:latin typeface="+mn-lt"/>
                          <a:ea typeface="+mn-ea"/>
                          <a:cs typeface="+mn-cs"/>
                        </a:rPr>
                        <a:t>IEEE S&amp;P 2014 </a:t>
                      </a:r>
                      <a:endParaRPr lang="zh-CN" altLang="en-US" sz="1400" dirty="0"/>
                    </a:p>
                  </a:txBody>
                  <a:tcPr/>
                </a:tc>
                <a:extLst>
                  <a:ext uri="{0D108BD9-81ED-4DB2-BD59-A6C34878D82A}">
                    <a16:rowId xmlns:a16="http://schemas.microsoft.com/office/drawing/2014/main" xmlns="" val="1672683476"/>
                  </a:ext>
                </a:extLst>
              </a:tr>
              <a:tr h="307073">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http://</a:t>
                      </a:r>
                      <a:r>
                        <a:rPr lang="en-US" altLang="zh-CN" sz="1400" b="0" dirty="0" err="1" smtClean="0">
                          <a:effectLst/>
                          <a:latin typeface="微软雅黑 Light" panose="020B0502040204020203" pitchFamily="34" charset="-122"/>
                          <a:ea typeface="微软雅黑 Light" panose="020B0502040204020203" pitchFamily="34" charset="-122"/>
                        </a:rPr>
                        <a:t>www.ieee</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security.org</a:t>
                      </a:r>
                      <a:r>
                        <a:rPr lang="en-US" altLang="zh-CN" sz="1400" b="0" dirty="0" smtClean="0">
                          <a:effectLst/>
                          <a:latin typeface="微软雅黑 Light" panose="020B0502040204020203" pitchFamily="34" charset="-122"/>
                          <a:ea typeface="微软雅黑 Light" panose="020B0502040204020203" pitchFamily="34" charset="-122"/>
                        </a:rPr>
                        <a:t>/TC/SPW2014/papers/5103a132.PDF </a:t>
                      </a:r>
                    </a:p>
                  </a:txBody>
                  <a:tcPr/>
                </a:tc>
                <a:extLst>
                  <a:ext uri="{0D108BD9-81ED-4DB2-BD59-A6C34878D82A}">
                    <a16:rowId xmlns:a16="http://schemas.microsoft.com/office/drawing/2014/main" xmlns="" val="1824073130"/>
                  </a:ext>
                </a:extLst>
              </a:tr>
              <a:tr h="408291">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zh-CN" altLang="en-US" sz="1400" b="0" baseline="0" dirty="0" smtClean="0">
                          <a:effectLst/>
                          <a:latin typeface="微软雅黑 Light" panose="020B0502040204020203" pitchFamily="34" charset="-122"/>
                          <a:ea typeface="微软雅黑 Light" panose="020B0502040204020203" pitchFamily="34" charset="-122"/>
                        </a:rPr>
                        <a:t>本文调查了全网</a:t>
                      </a:r>
                      <a:r>
                        <a:rPr lang="en-US" altLang="zh-CN" sz="1400" b="0" baseline="0" dirty="0" smtClean="0">
                          <a:effectLst/>
                          <a:latin typeface="微软雅黑 Light" panose="020B0502040204020203" pitchFamily="34" charset="-122"/>
                          <a:ea typeface="微软雅黑 Light" panose="020B0502040204020203" pitchFamily="34" charset="-122"/>
                        </a:rPr>
                        <a:t>10</a:t>
                      </a:r>
                      <a:r>
                        <a:rPr lang="zh-CN" altLang="en-US" sz="1400" b="0" baseline="0" dirty="0" smtClean="0">
                          <a:effectLst/>
                          <a:latin typeface="微软雅黑 Light" panose="020B0502040204020203" pitchFamily="34" charset="-122"/>
                          <a:ea typeface="微软雅黑 Light" panose="020B0502040204020203" pitchFamily="34" charset="-122"/>
                        </a:rPr>
                        <a:t>大</a:t>
                      </a:r>
                      <a:r>
                        <a:rPr lang="en-US" altLang="zh-CN" sz="1400" b="0" baseline="0" dirty="0" smtClean="0">
                          <a:effectLst/>
                          <a:latin typeface="微软雅黑 Light" panose="020B0502040204020203" pitchFamily="34" charset="-122"/>
                          <a:ea typeface="微软雅黑 Light" panose="020B0502040204020203" pitchFamily="34" charset="-122"/>
                        </a:rPr>
                        <a:t>web</a:t>
                      </a:r>
                      <a:r>
                        <a:rPr lang="zh-CN" altLang="en-US" sz="1400" b="0" baseline="0" dirty="0" smtClean="0">
                          <a:effectLst/>
                          <a:latin typeface="微软雅黑 Light" panose="020B0502040204020203" pitchFamily="34" charset="-122"/>
                          <a:ea typeface="微软雅黑 Light" panose="020B0502040204020203" pitchFamily="34" charset="-122"/>
                        </a:rPr>
                        <a:t>遮蔽技术</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并开发反遮蔽系统。针对规避当前的移动设备、反</a:t>
                      </a:r>
                      <a:r>
                        <a:rPr lang="en-US" altLang="zh-CN" sz="1400" b="0" baseline="0" dirty="0" smtClean="0">
                          <a:effectLst/>
                          <a:latin typeface="微软雅黑 Light" panose="020B0502040204020203" pitchFamily="34" charset="-122"/>
                          <a:ea typeface="微软雅黑 Light" panose="020B0502040204020203" pitchFamily="34" charset="-122"/>
                        </a:rPr>
                        <a:t>DNS</a:t>
                      </a:r>
                      <a:r>
                        <a:rPr lang="zh-CN" altLang="en-US" sz="1400" b="0" baseline="0" dirty="0" smtClean="0">
                          <a:effectLst/>
                          <a:latin typeface="微软雅黑 Light" panose="020B0502040204020203" pitchFamily="34" charset="-122"/>
                          <a:ea typeface="微软雅黑 Light" panose="020B0502040204020203" pitchFamily="34" charset="-122"/>
                        </a:rPr>
                        <a:t>查询和 </a:t>
                      </a:r>
                      <a:r>
                        <a:rPr lang="en-US" altLang="zh-CN" sz="1400" b="0" baseline="0" dirty="0" smtClean="0">
                          <a:effectLst/>
                          <a:latin typeface="微软雅黑 Light" panose="020B0502040204020203" pitchFamily="34" charset="-122"/>
                          <a:ea typeface="微软雅黑 Light" panose="020B0502040204020203" pitchFamily="34" charset="-122"/>
                        </a:rPr>
                        <a:t>IP</a:t>
                      </a:r>
                      <a:r>
                        <a:rPr lang="zh-CN" altLang="en-US" sz="1400" b="0" baseline="0" dirty="0" smtClean="0">
                          <a:effectLst/>
                          <a:latin typeface="微软雅黑 Light" panose="020B0502040204020203" pitchFamily="34" charset="-122"/>
                          <a:ea typeface="微软雅黑 Light" panose="020B0502040204020203" pitchFamily="34" charset="-122"/>
                        </a:rPr>
                        <a:t>遮蔽</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提出了对安全抓取工具的最低要求。 </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218813917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725878600"/>
              </p:ext>
            </p:extLst>
          </p:nvPr>
        </p:nvGraphicFramePr>
        <p:xfrm>
          <a:off x="371605" y="319761"/>
          <a:ext cx="8346510" cy="3962958"/>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89293">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err="1">
                          <a:solidFill>
                            <a:schemeClr val="dk1"/>
                          </a:solidFill>
                          <a:effectLst/>
                          <a:latin typeface="微软雅黑 Light" panose="020B0502040204020203" pitchFamily="34" charset="-122"/>
                          <a:ea typeface="微软雅黑 Light" panose="020B0502040204020203" pitchFamily="34" charset="-122"/>
                          <a:cs typeface="+mn-cs"/>
                        </a:rPr>
                        <a:t>DGArchive</a:t>
                      </a:r>
                      <a:r>
                        <a:rPr lang="en-US" altLang="zh-CN" sz="1400" b="0" kern="1200" dirty="0">
                          <a:solidFill>
                            <a:schemeClr val="dk1"/>
                          </a:solidFill>
                          <a:effectLst/>
                          <a:latin typeface="微软雅黑 Light" panose="020B0502040204020203" pitchFamily="34" charset="-122"/>
                          <a:ea typeface="微软雅黑 Light" panose="020B0502040204020203" pitchFamily="34" charset="-122"/>
                          <a:cs typeface="+mn-cs"/>
                        </a:rPr>
                        <a:t> A deep dive into domain generating malware</a:t>
                      </a:r>
                    </a:p>
                  </a:txBody>
                  <a:tcPr/>
                </a:tc>
                <a:extLst>
                  <a:ext uri="{0D108BD9-81ED-4DB2-BD59-A6C34878D82A}">
                    <a16:rowId xmlns:a16="http://schemas.microsoft.com/office/drawing/2014/main" xmlns="" val="1133723505"/>
                  </a:ext>
                </a:extLst>
              </a:tr>
              <a:tr h="515307">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r>
                        <a:rPr lang="en-US" altLang="zh-CN" sz="1400" b="0" dirty="0">
                          <a:effectLst/>
                          <a:latin typeface="微软雅黑 Light" panose="020B0502040204020203" pitchFamily="34" charset="-122"/>
                          <a:ea typeface="微软雅黑 Light" panose="020B0502040204020203" pitchFamily="34" charset="-122"/>
                        </a:rPr>
                        <a:t>None</a:t>
                      </a:r>
                    </a:p>
                  </a:txBody>
                  <a:tcPr/>
                </a:tc>
                <a:extLst>
                  <a:ext uri="{0D108BD9-81ED-4DB2-BD59-A6C34878D82A}">
                    <a16:rowId xmlns:a16="http://schemas.microsoft.com/office/drawing/2014/main" xmlns="" val="1955246978"/>
                  </a:ext>
                </a:extLst>
              </a:tr>
              <a:tr h="287651">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err="1">
                          <a:effectLst/>
                          <a:latin typeface="微软雅黑 Light" panose="020B0502040204020203" pitchFamily="34" charset="-122"/>
                          <a:ea typeface="微软雅黑 Light" panose="020B0502040204020203" pitchFamily="34" charset="-122"/>
                        </a:rPr>
                        <a:t>Botconf</a:t>
                      </a:r>
                      <a:r>
                        <a:rPr lang="en-US" altLang="zh-CN" sz="1400" b="0" dirty="0">
                          <a:effectLst/>
                          <a:latin typeface="微软雅黑 Light" panose="020B0502040204020203" pitchFamily="34" charset="-122"/>
                          <a:ea typeface="微软雅黑 Light" panose="020B0502040204020203" pitchFamily="34" charset="-122"/>
                        </a:rPr>
                        <a:t> 2015</a:t>
                      </a:r>
                      <a:endParaRPr lang="zh-CN" altLang="en-US"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672683476"/>
                  </a:ext>
                </a:extLst>
              </a:tr>
              <a:tr h="399651">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r>
                        <a:rPr lang="en-US" altLang="zh-CN" sz="1400" b="0" dirty="0">
                          <a:effectLst/>
                          <a:latin typeface="微软雅黑 Light" panose="020B0502040204020203" pitchFamily="34" charset="-122"/>
                          <a:ea typeface="微软雅黑 Light" panose="020B0502040204020203" pitchFamily="34" charset="-122"/>
                        </a:rPr>
                        <a:t>https://www.botconf.eu/wp-content/uploads/2015/12/OK-P06-Plohmann-DGArchive.pdf</a:t>
                      </a:r>
                    </a:p>
                  </a:txBody>
                  <a:tcPr/>
                </a:tc>
                <a:extLst>
                  <a:ext uri="{0D108BD9-81ED-4DB2-BD59-A6C34878D82A}">
                    <a16:rowId xmlns:a16="http://schemas.microsoft.com/office/drawing/2014/main" xmlns="" val="1824073130"/>
                  </a:ext>
                </a:extLst>
              </a:tr>
              <a:tr h="1467232">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en-US" altLang="zh-CN" sz="1400" b="0" baseline="0" dirty="0">
                          <a:effectLst/>
                          <a:latin typeface="微软雅黑 Light" panose="020B0502040204020203" pitchFamily="34" charset="-122"/>
                          <a:ea typeface="微软雅黑 Light" panose="020B0502040204020203" pitchFamily="34" charset="-122"/>
                        </a:rPr>
                        <a:t>Gist: Using the </a:t>
                      </a:r>
                      <a:r>
                        <a:rPr lang="en-US" altLang="zh-CN" sz="1400" b="0" baseline="0" dirty="0" err="1">
                          <a:effectLst/>
                          <a:latin typeface="微软雅黑 Light" panose="020B0502040204020203" pitchFamily="34" charset="-122"/>
                          <a:ea typeface="微软雅黑 Light" panose="020B0502040204020203" pitchFamily="34" charset="-122"/>
                        </a:rPr>
                        <a:t>DGArchive</a:t>
                      </a:r>
                      <a:r>
                        <a:rPr lang="en-US" altLang="zh-CN" sz="1400" b="0" baseline="0" dirty="0">
                          <a:effectLst/>
                          <a:latin typeface="微软雅黑 Light" panose="020B0502040204020203" pitchFamily="34" charset="-122"/>
                          <a:ea typeface="微软雅黑 Light" panose="020B0502040204020203" pitchFamily="34" charset="-122"/>
                        </a:rPr>
                        <a:t> developed by the author, he analyzes the features of different DGA and the registration status of DGA domain spaces.</a:t>
                      </a:r>
                    </a:p>
                    <a:p>
                      <a:r>
                        <a:rPr lang="en-US" altLang="zh-CN" sz="1400" b="0" baseline="0" dirty="0">
                          <a:effectLst/>
                          <a:latin typeface="微软雅黑 Light" panose="020B0502040204020203" pitchFamily="34" charset="-122"/>
                          <a:ea typeface="微软雅黑 Light" panose="020B0502040204020203" pitchFamily="34" charset="-122"/>
                        </a:rPr>
                        <a:t>The </a:t>
                      </a:r>
                      <a:r>
                        <a:rPr lang="en-US" altLang="zh-CN" sz="1400" b="0" baseline="0" dirty="0" err="1">
                          <a:effectLst/>
                          <a:latin typeface="微软雅黑 Light" panose="020B0502040204020203" pitchFamily="34" charset="-122"/>
                          <a:ea typeface="微软雅黑 Light" panose="020B0502040204020203" pitchFamily="34" charset="-122"/>
                        </a:rPr>
                        <a:t>DGArchive</a:t>
                      </a:r>
                      <a:r>
                        <a:rPr lang="en-US" altLang="zh-CN" sz="1400" b="0" baseline="0" dirty="0">
                          <a:effectLst/>
                          <a:latin typeface="微软雅黑 Light" panose="020B0502040204020203" pitchFamily="34" charset="-122"/>
                          <a:ea typeface="微软雅黑 Light" panose="020B0502040204020203" pitchFamily="34" charset="-122"/>
                        </a:rPr>
                        <a:t> reverses the algorithms of a malware family at the first sight of that family, and stores all the possible domains.</a:t>
                      </a:r>
                    </a:p>
                    <a:p>
                      <a:r>
                        <a:rPr lang="en-US" altLang="zh-CN" sz="1400" b="0" baseline="0" dirty="0">
                          <a:effectLst/>
                          <a:latin typeface="微软雅黑 Light" panose="020B0502040204020203" pitchFamily="34" charset="-122"/>
                          <a:ea typeface="微软雅黑 Light" panose="020B0502040204020203" pitchFamily="34" charset="-122"/>
                        </a:rPr>
                        <a:t>Important features: DGA class and generation scheme (+ use of well-known algorithms), Domain structure (length, alphabet) and TLDs, Domain validity period and domains per cycle.</a:t>
                      </a:r>
                    </a:p>
                    <a:p>
                      <a:endParaRPr lang="en-US" altLang="zh-CN" sz="1400" b="0" baseline="0" dirty="0">
                        <a:effectLst/>
                        <a:latin typeface="微软雅黑 Light" panose="020B0502040204020203" pitchFamily="34" charset="-122"/>
                        <a:ea typeface="微软雅黑 Light" panose="020B0502040204020203" pitchFamily="34" charset="-122"/>
                      </a:endParaRPr>
                    </a:p>
                    <a:p>
                      <a:r>
                        <a:rPr lang="en-US" altLang="zh-CN" sz="1400" b="0" i="1" baseline="0" dirty="0">
                          <a:effectLst/>
                          <a:latin typeface="微软雅黑 Light" panose="020B0502040204020203" pitchFamily="34" charset="-122"/>
                          <a:ea typeface="微软雅黑 Light" panose="020B0502040204020203" pitchFamily="34" charset="-122"/>
                        </a:rPr>
                        <a:t>*sinkhole: Anti-botnet researchers and law enforcement can often identify existing C2 domains or predict DGA domains in the same way that botnet controllers do. If they do that they can often acquire the domain and point it at a server of their own. </a:t>
                      </a:r>
                    </a:p>
                    <a:p>
                      <a:r>
                        <a:rPr lang="en-US" altLang="zh-CN" sz="1400" b="0" i="1" baseline="0" dirty="0">
                          <a:effectLst/>
                          <a:latin typeface="微软雅黑 Light" panose="020B0502040204020203" pitchFamily="34" charset="-122"/>
                          <a:ea typeface="微软雅黑 Light" panose="020B0502040204020203" pitchFamily="34" charset="-122"/>
                        </a:rPr>
                        <a:t>(http://www.abuseat.org/sinkhole.html)</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2643456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006343560"/>
              </p:ext>
            </p:extLst>
          </p:nvPr>
        </p:nvGraphicFramePr>
        <p:xfrm>
          <a:off x="371605" y="319761"/>
          <a:ext cx="8346510" cy="5341603"/>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89293">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400" b="0" kern="1200" dirty="0" smtClean="0">
                          <a:solidFill>
                            <a:schemeClr val="dk1"/>
                          </a:solidFill>
                          <a:effectLst/>
                          <a:latin typeface="微软雅黑 Light" panose="020B0502040204020203" pitchFamily="34" charset="-122"/>
                          <a:ea typeface="微软雅黑 Light" panose="020B0502040204020203" pitchFamily="34" charset="-122"/>
                          <a:cs typeface="+mn-cs"/>
                        </a:rPr>
                        <a:t>Cookies Lack Integrity: Real-World Implications</a:t>
                      </a:r>
                      <a:endParaRPr lang="en-US" altLang="zh-CN" sz="1400" b="0" kern="1200" dirty="0">
                        <a:solidFill>
                          <a:schemeClr val="dk1"/>
                        </a:solidFill>
                        <a:effectLst/>
                        <a:latin typeface="微软雅黑 Light" panose="020B0502040204020203" pitchFamily="34" charset="-122"/>
                        <a:ea typeface="微软雅黑 Light" panose="020B0502040204020203" pitchFamily="34" charset="-122"/>
                        <a:cs typeface="+mn-cs"/>
                      </a:endParaRPr>
                    </a:p>
                  </a:txBody>
                  <a:tcPr/>
                </a:tc>
                <a:extLst>
                  <a:ext uri="{0D108BD9-81ED-4DB2-BD59-A6C34878D82A}">
                    <a16:rowId xmlns:a16="http://schemas.microsoft.com/office/drawing/2014/main" xmlns="" val="1133723505"/>
                  </a:ext>
                </a:extLst>
              </a:tr>
              <a:tr h="515307">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A cookie can contain a “secure” flag, indicating that it should be only sent over an HTTPS connection. Yet there is no corresponding flag to indicate how a cookie was set: attackers who act as a man-in-the-</a:t>
                      </a:r>
                      <a:r>
                        <a:rPr lang="en-US" altLang="zh-CN" sz="1400" b="0" dirty="0" err="1" smtClean="0">
                          <a:effectLst/>
                          <a:latin typeface="微软雅黑 Light" panose="020B0502040204020203" pitchFamily="34" charset="-122"/>
                          <a:ea typeface="微软雅黑 Light" panose="020B0502040204020203" pitchFamily="34" charset="-122"/>
                        </a:rPr>
                        <a:t>midddle</a:t>
                      </a:r>
                      <a:r>
                        <a:rPr lang="en-US" altLang="zh-CN" sz="1400" b="0" dirty="0" smtClean="0">
                          <a:effectLst/>
                          <a:latin typeface="微软雅黑 Light" panose="020B0502040204020203" pitchFamily="34" charset="-122"/>
                          <a:ea typeface="微软雅黑 Light" panose="020B0502040204020203" pitchFamily="34" charset="-122"/>
                        </a:rPr>
                        <a:t> even tem- </a:t>
                      </a:r>
                      <a:r>
                        <a:rPr lang="en-US" altLang="zh-CN" sz="1400" b="0" dirty="0" err="1" smtClean="0">
                          <a:effectLst/>
                          <a:latin typeface="微软雅黑 Light" panose="020B0502040204020203" pitchFamily="34" charset="-122"/>
                          <a:ea typeface="微软雅黑 Light" panose="020B0502040204020203" pitchFamily="34" charset="-122"/>
                        </a:rPr>
                        <a:t>porarily</a:t>
                      </a:r>
                      <a:r>
                        <a:rPr lang="en-US" altLang="zh-CN" sz="1400" b="0" dirty="0" smtClean="0">
                          <a:effectLst/>
                          <a:latin typeface="微软雅黑 Light" panose="020B0502040204020203" pitchFamily="34" charset="-122"/>
                          <a:ea typeface="微软雅黑 Light" panose="020B0502040204020203" pitchFamily="34" charset="-122"/>
                        </a:rPr>
                        <a:t> on an HTTP session can inject cookies which will be attached to subsequent HTTPS connections. </a:t>
                      </a:r>
                      <a:r>
                        <a:rPr lang="en-US" altLang="zh-CN" sz="1400" b="0" dirty="0" err="1" smtClean="0">
                          <a:effectLst/>
                          <a:latin typeface="微软雅黑 Light" panose="020B0502040204020203" pitchFamily="34" charset="-122"/>
                          <a:ea typeface="微软雅黑 Light" panose="020B0502040204020203" pitchFamily="34" charset="-122"/>
                        </a:rPr>
                        <a:t>Sim</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ilar</a:t>
                      </a:r>
                      <a:r>
                        <a:rPr lang="en-US" altLang="zh-CN" sz="1400" b="0" dirty="0" smtClean="0">
                          <a:effectLst/>
                          <a:latin typeface="微软雅黑 Light" panose="020B0502040204020203" pitchFamily="34" charset="-122"/>
                          <a:ea typeface="微软雅黑 Light" panose="020B0502040204020203" pitchFamily="34" charset="-122"/>
                        </a:rPr>
                        <a:t> attacks can also be launched by a web attacker from a related domain. Although an acknowledged threat, it has not yet been studied thoroughly. This paper aims to fill this gap with an in-depth empirical assessment of cookie injection attacks. We find that cookie-related </a:t>
                      </a:r>
                      <a:r>
                        <a:rPr lang="en-US" altLang="zh-CN" sz="1400" b="0" dirty="0" err="1" smtClean="0">
                          <a:effectLst/>
                          <a:latin typeface="微软雅黑 Light" panose="020B0502040204020203" pitchFamily="34" charset="-122"/>
                          <a:ea typeface="微软雅黑 Light" panose="020B0502040204020203" pitchFamily="34" charset="-122"/>
                        </a:rPr>
                        <a:t>vulnerabil</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ities</a:t>
                      </a:r>
                      <a:r>
                        <a:rPr lang="en-US" altLang="zh-CN" sz="1400" b="0" dirty="0" smtClean="0">
                          <a:effectLst/>
                          <a:latin typeface="微软雅黑 Light" panose="020B0502040204020203" pitchFamily="34" charset="-122"/>
                          <a:ea typeface="微软雅黑 Light" panose="020B0502040204020203" pitchFamily="34" charset="-122"/>
                        </a:rPr>
                        <a:t> are present in important sites (such as Google and Bank of America), and can be made worse by the </a:t>
                      </a:r>
                      <a:r>
                        <a:rPr lang="en-US" altLang="zh-CN" sz="1400" b="0" dirty="0" err="1" smtClean="0">
                          <a:effectLst/>
                          <a:latin typeface="微软雅黑 Light" panose="020B0502040204020203" pitchFamily="34" charset="-122"/>
                          <a:ea typeface="微软雅黑 Light" panose="020B0502040204020203" pitchFamily="34" charset="-122"/>
                        </a:rPr>
                        <a:t>im</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plementation</a:t>
                      </a:r>
                      <a:r>
                        <a:rPr lang="en-US" altLang="zh-CN" sz="1400" b="0" dirty="0" smtClean="0">
                          <a:effectLst/>
                          <a:latin typeface="微软雅黑 Light" panose="020B0502040204020203" pitchFamily="34" charset="-122"/>
                          <a:ea typeface="微软雅黑 Light" panose="020B0502040204020203" pitchFamily="34" charset="-122"/>
                        </a:rPr>
                        <a:t> weaknesses we discovered in major web browsers (such as Chrome, Firefox, and Safari). Our successful attacks have included privacy violation, on- line victimization, and even financial loss and account hijacking. We also discuss mitigation strategies such as HSTS, possible browser changes, and present a proof-of- concept browser extension to provide better cookie </a:t>
                      </a:r>
                      <a:r>
                        <a:rPr lang="en-US" altLang="zh-CN" sz="1400" b="0" dirty="0" err="1" smtClean="0">
                          <a:effectLst/>
                          <a:latin typeface="微软雅黑 Light" panose="020B0502040204020203" pitchFamily="34" charset="-122"/>
                          <a:ea typeface="微软雅黑 Light" panose="020B0502040204020203" pitchFamily="34" charset="-122"/>
                        </a:rPr>
                        <a:t>iso</a:t>
                      </a:r>
                      <a:r>
                        <a:rPr lang="en-US" altLang="zh-CN" sz="1400" b="0" dirty="0" smtClean="0">
                          <a:effectLst/>
                          <a:latin typeface="微软雅黑 Light" panose="020B0502040204020203" pitchFamily="34" charset="-122"/>
                          <a:ea typeface="微软雅黑 Light" panose="020B0502040204020203" pitchFamily="34" charset="-122"/>
                        </a:rPr>
                        <a:t>- </a:t>
                      </a:r>
                      <a:r>
                        <a:rPr lang="en-US" altLang="zh-CN" sz="1400" b="0" dirty="0" err="1" smtClean="0">
                          <a:effectLst/>
                          <a:latin typeface="微软雅黑 Light" panose="020B0502040204020203" pitchFamily="34" charset="-122"/>
                          <a:ea typeface="微软雅黑 Light" panose="020B0502040204020203" pitchFamily="34" charset="-122"/>
                        </a:rPr>
                        <a:t>lation</a:t>
                      </a:r>
                      <a:r>
                        <a:rPr lang="en-US" altLang="zh-CN" sz="1400" b="0" dirty="0" smtClean="0">
                          <a:effectLst/>
                          <a:latin typeface="微软雅黑 Light" panose="020B0502040204020203" pitchFamily="34" charset="-122"/>
                          <a:ea typeface="微软雅黑 Light" panose="020B0502040204020203" pitchFamily="34" charset="-122"/>
                        </a:rPr>
                        <a:t> between HTTP and HTTPS, and between related domains. </a:t>
                      </a:r>
                    </a:p>
                  </a:txBody>
                  <a:tcPr/>
                </a:tc>
                <a:extLst>
                  <a:ext uri="{0D108BD9-81ED-4DB2-BD59-A6C34878D82A}">
                    <a16:rowId xmlns:a16="http://schemas.microsoft.com/office/drawing/2014/main" xmlns="" val="1955246978"/>
                  </a:ext>
                </a:extLst>
              </a:tr>
              <a:tr h="287651">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a:solidFill>
                            <a:srgbClr val="000000"/>
                          </a:solidFill>
                          <a:effectLst/>
                          <a:latin typeface="宋体"/>
                        </a:rPr>
                        <a:t>USENIX 2015</a:t>
                      </a:r>
                    </a:p>
                  </a:txBody>
                  <a:tcPr marL="12700" marR="12700" marT="12700" marB="0" anchor="ctr"/>
                </a:tc>
                <a:extLst>
                  <a:ext uri="{0D108BD9-81ED-4DB2-BD59-A6C34878D82A}">
                    <a16:rowId xmlns:a16="http://schemas.microsoft.com/office/drawing/2014/main" xmlns="" val="1672683476"/>
                  </a:ext>
                </a:extLst>
              </a:tr>
              <a:tr h="399651">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en-US" altLang="zh-CN"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824073130"/>
                  </a:ext>
                </a:extLst>
              </a:tr>
              <a:tr h="1467232">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en-US" altLang="zh-CN" sz="1400" b="0" i="1" baseline="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3680963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13598"/>
            <a:ext cx="8229600" cy="6366043"/>
          </a:xfrm>
        </p:spPr>
        <p:txBody>
          <a:bodyPr>
            <a:normAutofit fontScale="62500" lnSpcReduction="20000"/>
          </a:bodyPr>
          <a:lstStyle/>
          <a:p>
            <a:pPr marL="457200" lvl="1" indent="0">
              <a:lnSpc>
                <a:spcPct val="150000"/>
              </a:lnSpc>
              <a:buNone/>
            </a:pPr>
            <a:endParaRPr kumimoji="1" lang="en-US" altLang="zh-CN" dirty="0"/>
          </a:p>
          <a:p>
            <a:pPr>
              <a:lnSpc>
                <a:spcPct val="150000"/>
              </a:lnSpc>
            </a:pPr>
            <a:r>
              <a:rPr lang="en-US" altLang="zh-CN" dirty="0" smtClean="0"/>
              <a:t>A Comprehensive Measurement Study of Domain Generating Malware</a:t>
            </a:r>
          </a:p>
          <a:p>
            <a:pPr lvl="1">
              <a:lnSpc>
                <a:spcPct val="150000"/>
              </a:lnSpc>
            </a:pPr>
            <a:r>
              <a:rPr lang="en-US" altLang="zh-CN" dirty="0" smtClean="0"/>
              <a:t>USENIX Security Symposium</a:t>
            </a:r>
            <a:r>
              <a:rPr lang="zh-CN" altLang="en-US" dirty="0" smtClean="0"/>
              <a:t>，</a:t>
            </a:r>
            <a:r>
              <a:rPr lang="en-US" altLang="zh-CN" dirty="0" smtClean="0"/>
              <a:t>2016</a:t>
            </a:r>
          </a:p>
          <a:p>
            <a:pPr lvl="1">
              <a:lnSpc>
                <a:spcPct val="150000"/>
              </a:lnSpc>
            </a:pPr>
            <a:r>
              <a:rPr lang="zh-CN" altLang="en-US" dirty="0" smtClean="0"/>
              <a:t>文章对使用</a:t>
            </a:r>
            <a:r>
              <a:rPr lang="en-US" altLang="zh-CN" dirty="0" smtClean="0"/>
              <a:t>DGA</a:t>
            </a:r>
            <a:r>
              <a:rPr lang="zh-CN" altLang="en-US" dirty="0" smtClean="0"/>
              <a:t>的恶意软件做了综合性的分析，展示了</a:t>
            </a:r>
            <a:r>
              <a:rPr lang="en-US" altLang="zh-CN" dirty="0" smtClean="0"/>
              <a:t>DGA</a:t>
            </a:r>
            <a:r>
              <a:rPr lang="zh-CN" altLang="en-US" dirty="0" smtClean="0"/>
              <a:t>的分类并提出特征相互比较。通过重现算法，预先计算了所有可能产生的域名，覆盖了大多数已知的</a:t>
            </a:r>
            <a:r>
              <a:rPr lang="en-US" altLang="zh-CN" dirty="0" smtClean="0"/>
              <a:t>DGA</a:t>
            </a:r>
            <a:r>
              <a:rPr lang="zh-CN" altLang="en-US" dirty="0" smtClean="0"/>
              <a:t>算法。然后研究了一千八百万个</a:t>
            </a:r>
            <a:r>
              <a:rPr lang="en-US" altLang="zh-CN" dirty="0" smtClean="0"/>
              <a:t>DGA</a:t>
            </a:r>
            <a:r>
              <a:rPr lang="zh-CN" altLang="en-US" dirty="0" smtClean="0"/>
              <a:t>域名的注册状态，结果显示相关的恶意软件族及其活动都在这些计算好的域名中。</a:t>
            </a:r>
            <a:endParaRPr lang="en-US" altLang="zh-CN" dirty="0" smtClean="0"/>
          </a:p>
          <a:p>
            <a:endParaRPr lang="en-US" altLang="zh-CN" dirty="0" smtClean="0"/>
          </a:p>
          <a:p>
            <a:pPr>
              <a:lnSpc>
                <a:spcPct val="150000"/>
              </a:lnSpc>
            </a:pPr>
            <a:r>
              <a:rPr lang="en-US" altLang="zh-CN" dirty="0" smtClean="0"/>
              <a:t>The </a:t>
            </a:r>
            <a:r>
              <a:rPr lang="en-US" altLang="zh-CN" dirty="0"/>
              <a:t>Ever</a:t>
            </a:r>
            <a:r>
              <a:rPr lang="en-US" altLang="zh-CN" dirty="0" smtClean="0"/>
              <a:t>-</a:t>
            </a:r>
            <a:r>
              <a:rPr lang="en-US" altLang="zh-CN" dirty="0" smtClean="0"/>
              <a:t>Changing </a:t>
            </a:r>
            <a:r>
              <a:rPr lang="en-US" altLang="zh-CN" dirty="0" smtClean="0"/>
              <a:t>Labyrinth</a:t>
            </a:r>
            <a:r>
              <a:rPr lang="en-US" altLang="zh-CN" dirty="0"/>
              <a:t>: A Large-Scale Analysis of Wildcard DNS Powered </a:t>
            </a:r>
            <a:r>
              <a:rPr lang="en-US" altLang="zh-CN" dirty="0" err="1"/>
              <a:t>Blackhat</a:t>
            </a:r>
            <a:r>
              <a:rPr lang="en-US" altLang="zh-CN" dirty="0"/>
              <a:t> SEO</a:t>
            </a:r>
            <a:endParaRPr lang="zh-CN" altLang="zh-CN" dirty="0"/>
          </a:p>
          <a:p>
            <a:pPr lvl="1">
              <a:lnSpc>
                <a:spcPct val="150000"/>
              </a:lnSpc>
            </a:pPr>
            <a:r>
              <a:rPr lang="en-US" altLang="zh-CN" dirty="0"/>
              <a:t>USENIX Security Symposium</a:t>
            </a:r>
            <a:r>
              <a:rPr lang="zh-CN" altLang="zh-CN" dirty="0"/>
              <a:t>，</a:t>
            </a:r>
            <a:r>
              <a:rPr lang="en-US" altLang="zh-CN" dirty="0"/>
              <a:t>2016</a:t>
            </a:r>
            <a:endParaRPr lang="zh-CN" altLang="zh-CN" dirty="0"/>
          </a:p>
          <a:p>
            <a:pPr lvl="1">
              <a:lnSpc>
                <a:spcPct val="150000"/>
              </a:lnSpc>
            </a:pPr>
            <a:r>
              <a:rPr lang="zh-CN" altLang="zh-CN" dirty="0"/>
              <a:t>首先渗透进入到一个蜘蛛池，建立一个检测系统探索所有的</a:t>
            </a:r>
            <a:r>
              <a:rPr lang="en-US" altLang="zh-CN" dirty="0"/>
              <a:t>SEO</a:t>
            </a:r>
            <a:r>
              <a:rPr lang="zh-CN" altLang="zh-CN" dirty="0"/>
              <a:t>域名是如何组织的。然后利用蜘蛛池的独有特征，开发了一个扫描器找到</a:t>
            </a:r>
            <a:r>
              <a:rPr lang="en-US" altLang="zh-CN" dirty="0"/>
              <a:t>SEO</a:t>
            </a:r>
            <a:r>
              <a:rPr lang="zh-CN" altLang="zh-CN" dirty="0"/>
              <a:t>域名。最后测量蜘蛛池生态系统并分析从</a:t>
            </a:r>
            <a:r>
              <a:rPr lang="en-US" altLang="zh-CN" dirty="0"/>
              <a:t>21</a:t>
            </a:r>
            <a:r>
              <a:rPr lang="zh-CN" altLang="zh-CN" dirty="0"/>
              <a:t>个蜘蛛池爬到的结果</a:t>
            </a:r>
            <a:r>
              <a:rPr lang="zh-CN" altLang="zh-CN" dirty="0" smtClean="0"/>
              <a:t>。</a:t>
            </a:r>
            <a:endParaRPr lang="zh-CN" altLang="zh-CN" dirty="0"/>
          </a:p>
        </p:txBody>
      </p:sp>
    </p:spTree>
    <p:extLst>
      <p:ext uri="{BB962C8B-B14F-4D97-AF65-F5344CB8AC3E}">
        <p14:creationId xmlns:p14="http://schemas.microsoft.com/office/powerpoint/2010/main" val="3827457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121450413"/>
              </p:ext>
            </p:extLst>
          </p:nvPr>
        </p:nvGraphicFramePr>
        <p:xfrm>
          <a:off x="371605" y="319761"/>
          <a:ext cx="8346510" cy="4885926"/>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89293">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pPr algn="ctr" fontAlgn="ctr"/>
                      <a:r>
                        <a:rPr lang="en-US" altLang="zh-CN" sz="1300" b="0" i="0" u="none" strike="noStrike" dirty="0" smtClean="0">
                          <a:solidFill>
                            <a:srgbClr val="000000"/>
                          </a:solidFill>
                          <a:effectLst/>
                          <a:latin typeface="微软雅黑"/>
                          <a:ea typeface="微软雅黑"/>
                          <a:cs typeface="微软雅黑"/>
                        </a:rPr>
                        <a:t>Poster: A Low-cost Detection Scheme on Fast-flux Malware Distribution </a:t>
                      </a:r>
                    </a:p>
                  </a:txBody>
                  <a:tcPr marL="12700" marR="12700" marT="12700" marB="0" anchor="ctr"/>
                </a:tc>
                <a:extLst>
                  <a:ext uri="{0D108BD9-81ED-4DB2-BD59-A6C34878D82A}">
                    <a16:rowId xmlns:a16="http://schemas.microsoft.com/office/drawing/2014/main" xmlns="" val="1133723505"/>
                  </a:ext>
                </a:extLst>
              </a:tr>
              <a:tr h="515307">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marL="0" marR="0" indent="0" algn="l" defTabSz="457200" rtl="0" eaLnBrk="1" fontAlgn="auto" latinLnBrk="0" hangingPunct="1">
                        <a:lnSpc>
                          <a:spcPct val="130000"/>
                        </a:lnSpc>
                        <a:spcBef>
                          <a:spcPts val="0"/>
                        </a:spcBef>
                        <a:spcAft>
                          <a:spcPts val="0"/>
                        </a:spcAft>
                        <a:buClrTx/>
                        <a:buSzTx/>
                        <a:buFontTx/>
                        <a:buNone/>
                        <a:tabLst/>
                        <a:defRPr/>
                      </a:pPr>
                      <a:r>
                        <a:rPr lang="en-US" altLang="zh-CN" sz="1300" b="0" dirty="0" smtClean="0">
                          <a:effectLst/>
                          <a:latin typeface="微软雅黑 Light" panose="020B0502040204020203" pitchFamily="34" charset="-122"/>
                          <a:ea typeface="微软雅黑 Light" panose="020B0502040204020203" pitchFamily="34" charset="-122"/>
                        </a:rPr>
                        <a:t>Malware is one of the most severe crucial security threats on the Internet. Many malware authors frequently change their malware distribution domains and URLs to avoid IDS (Intrusion Detection Systems) detection, and URLs become invalid shortly, which we name the malware distribution phenomenon fast-flux. We proposed a scheme named LDSM which could be able to detect fast-flux malware distribution with low cost. We have deployed our detection scheme in an ISP of CSTNET (China Science and Technology Network) for a month, and the experimental results demonstrate that LDSM is able to accurately detect malware distribution with 89.57% true positives. LDSM also could detect unknown malware from traffic and provides an effective way to improve malware detection tools. </a:t>
                      </a:r>
                    </a:p>
                  </a:txBody>
                  <a:tcPr/>
                </a:tc>
                <a:extLst>
                  <a:ext uri="{0D108BD9-81ED-4DB2-BD59-A6C34878D82A}">
                    <a16:rowId xmlns:a16="http://schemas.microsoft.com/office/drawing/2014/main" xmlns="" val="1955246978"/>
                  </a:ext>
                </a:extLst>
              </a:tr>
              <a:tr h="287651">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smtClean="0">
                          <a:solidFill>
                            <a:srgbClr val="000000"/>
                          </a:solidFill>
                          <a:effectLst/>
                          <a:latin typeface="宋体"/>
                        </a:rPr>
                        <a:t>S&amp;P 2016</a:t>
                      </a:r>
                      <a:endParaRPr lang="en-US" altLang="zh-CN" sz="1300" b="0" i="0" u="none" strike="noStrike" dirty="0">
                        <a:solidFill>
                          <a:srgbClr val="000000"/>
                        </a:solidFill>
                        <a:effectLst/>
                        <a:latin typeface="宋体"/>
                      </a:endParaRPr>
                    </a:p>
                  </a:txBody>
                  <a:tcPr marL="12700" marR="12700" marT="12700" marB="0" anchor="ctr"/>
                </a:tc>
                <a:extLst>
                  <a:ext uri="{0D108BD9-81ED-4DB2-BD59-A6C34878D82A}">
                    <a16:rowId xmlns:a16="http://schemas.microsoft.com/office/drawing/2014/main" xmlns="" val="1672683476"/>
                  </a:ext>
                </a:extLst>
              </a:tr>
              <a:tr h="399651">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en-US" altLang="zh-CN"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824073130"/>
                  </a:ext>
                </a:extLst>
              </a:tr>
              <a:tr h="1467232">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en-US" altLang="zh-CN" sz="1400" b="0" i="1" baseline="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199877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191552224"/>
              </p:ext>
            </p:extLst>
          </p:nvPr>
        </p:nvGraphicFramePr>
        <p:xfrm>
          <a:off x="371605" y="53201"/>
          <a:ext cx="8346510" cy="7343141"/>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05292">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pPr algn="ctr" fontAlgn="ctr"/>
                      <a:r>
                        <a:rPr lang="en-US" altLang="zh-CN" sz="1300" b="0" i="0" u="none" strike="noStrike" dirty="0" smtClean="0">
                          <a:solidFill>
                            <a:srgbClr val="000000"/>
                          </a:solidFill>
                          <a:effectLst/>
                          <a:latin typeface="微软雅黑"/>
                          <a:ea typeface="微软雅黑"/>
                          <a:cs typeface="微软雅黑"/>
                        </a:rPr>
                        <a:t>The Cracked Cookie Jar: HTTP Cookie Hijacking and the Exposure of Private Information</a:t>
                      </a:r>
                    </a:p>
                  </a:txBody>
                  <a:tcPr marL="12700" marR="12700" marT="12700" marB="0" anchor="ctr"/>
                </a:tc>
                <a:extLst>
                  <a:ext uri="{0D108BD9-81ED-4DB2-BD59-A6C34878D82A}">
                    <a16:rowId xmlns:a16="http://schemas.microsoft.com/office/drawing/2014/main" xmlns="" val="1133723505"/>
                  </a:ext>
                </a:extLst>
              </a:tr>
              <a:tr h="4124666">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r>
                        <a:rPr lang="en-US" altLang="zh-CN" sz="1300" b="0" kern="1200" dirty="0" smtClean="0">
                          <a:solidFill>
                            <a:schemeClr val="dk1"/>
                          </a:solidFill>
                          <a:effectLst/>
                          <a:latin typeface="微软雅黑"/>
                          <a:ea typeface="微软雅黑"/>
                          <a:cs typeface="微软雅黑"/>
                        </a:rPr>
                        <a:t>The widespread demand for online privacy, also fueled by widely-publicized demonstrations of session hijacking attacks against popular websites, has spearheaded the increasing deployment of HTTPS. However, many websites still avoid </a:t>
                      </a:r>
                      <a:r>
                        <a:rPr lang="en-US" altLang="zh-CN" sz="1300" b="0" kern="1200" dirty="0" err="1" smtClean="0">
                          <a:solidFill>
                            <a:schemeClr val="dk1"/>
                          </a:solidFill>
                          <a:effectLst/>
                          <a:latin typeface="微软雅黑"/>
                          <a:ea typeface="微软雅黑"/>
                          <a:cs typeface="微软雅黑"/>
                        </a:rPr>
                        <a:t>ubiq</a:t>
                      </a:r>
                      <a:r>
                        <a:rPr lang="en-US" altLang="zh-CN" sz="1300" b="0" kern="1200" dirty="0" smtClean="0">
                          <a:solidFill>
                            <a:schemeClr val="dk1"/>
                          </a:solidFill>
                          <a:effectLst/>
                          <a:latin typeface="微软雅黑"/>
                          <a:ea typeface="微软雅黑"/>
                          <a:cs typeface="微软雅黑"/>
                        </a:rPr>
                        <a:t>- </a:t>
                      </a:r>
                      <a:r>
                        <a:rPr lang="en-US" altLang="zh-CN" sz="1300" b="0" kern="1200" dirty="0" err="1" smtClean="0">
                          <a:solidFill>
                            <a:schemeClr val="dk1"/>
                          </a:solidFill>
                          <a:effectLst/>
                          <a:latin typeface="微软雅黑"/>
                          <a:ea typeface="微软雅黑"/>
                          <a:cs typeface="微软雅黑"/>
                        </a:rPr>
                        <a:t>uitous</a:t>
                      </a:r>
                      <a:r>
                        <a:rPr lang="en-US" altLang="zh-CN" sz="1300" b="0" kern="1200" dirty="0" smtClean="0">
                          <a:solidFill>
                            <a:schemeClr val="dk1"/>
                          </a:solidFill>
                          <a:effectLst/>
                          <a:latin typeface="微软雅黑"/>
                          <a:ea typeface="微软雅黑"/>
                          <a:cs typeface="微软雅黑"/>
                        </a:rPr>
                        <a:t> encryption due to performance or compatibility issues. The prevailing approach in these cases is to force critical functionality and sensitive data access over encrypted connections, while allowing more innocuous functionality to be accessed over HTTP. In practice, this approach is prone to flaws that can expose sensitive information or functionality to third parties. </a:t>
                      </a:r>
                      <a:endParaRPr lang="en-US" altLang="zh-CN" sz="1300" dirty="0" smtClean="0">
                        <a:latin typeface="微软雅黑"/>
                        <a:ea typeface="微软雅黑"/>
                        <a:cs typeface="微软雅黑"/>
                      </a:endParaRPr>
                    </a:p>
                    <a:p>
                      <a:r>
                        <a:rPr lang="en-US" altLang="zh-CN" sz="1300" b="0" kern="1200" dirty="0" smtClean="0">
                          <a:solidFill>
                            <a:schemeClr val="dk1"/>
                          </a:solidFill>
                          <a:effectLst/>
                          <a:latin typeface="微软雅黑"/>
                          <a:ea typeface="微软雅黑"/>
                          <a:cs typeface="微软雅黑"/>
                        </a:rPr>
                        <a:t>In this paper, we conduct an in-depth assessment of a diverse set of major websites and explore what functionality and </a:t>
                      </a:r>
                      <a:r>
                        <a:rPr lang="en-US" altLang="zh-CN" sz="1300" b="0" kern="1200" dirty="0" err="1" smtClean="0">
                          <a:solidFill>
                            <a:schemeClr val="dk1"/>
                          </a:solidFill>
                          <a:effectLst/>
                          <a:latin typeface="微软雅黑"/>
                          <a:ea typeface="微软雅黑"/>
                          <a:cs typeface="微软雅黑"/>
                        </a:rPr>
                        <a:t>infor</a:t>
                      </a:r>
                      <a:r>
                        <a:rPr lang="en-US" altLang="zh-CN" sz="1300" b="0" kern="1200" dirty="0" smtClean="0">
                          <a:solidFill>
                            <a:schemeClr val="dk1"/>
                          </a:solidFill>
                          <a:effectLst/>
                          <a:latin typeface="微软雅黑"/>
                          <a:ea typeface="微软雅黑"/>
                          <a:cs typeface="微软雅黑"/>
                        </a:rPr>
                        <a:t>- </a:t>
                      </a:r>
                      <a:r>
                        <a:rPr lang="en-US" altLang="zh-CN" sz="1300" b="0" kern="1200" dirty="0" err="1" smtClean="0">
                          <a:solidFill>
                            <a:schemeClr val="dk1"/>
                          </a:solidFill>
                          <a:effectLst/>
                          <a:latin typeface="微软雅黑"/>
                          <a:ea typeface="微软雅黑"/>
                          <a:cs typeface="微软雅黑"/>
                        </a:rPr>
                        <a:t>mation</a:t>
                      </a:r>
                      <a:r>
                        <a:rPr lang="en-US" altLang="zh-CN" sz="1300" b="0" kern="1200" dirty="0" smtClean="0">
                          <a:solidFill>
                            <a:schemeClr val="dk1"/>
                          </a:solidFill>
                          <a:effectLst/>
                          <a:latin typeface="微软雅黑"/>
                          <a:ea typeface="微软雅黑"/>
                          <a:cs typeface="微软雅黑"/>
                        </a:rPr>
                        <a:t> is exposed to attackers that have hijacked a user’s HTTP cookies. We identify a recurring pattern across websites with partially deployed HTTPS; service personalization inadvertently results in the exposure of private information. The separation of functionality across multiple cookies with different scopes and inter-dependencies further complicates matters, as imprecise access control renders restricted account functionality accessible to non-session cookies. Our cookie hijacking study reveals a number of severe flaws; attackers can obtain the user’s home and work address and visited websites from Google, Bing and </a:t>
                      </a:r>
                      <a:r>
                        <a:rPr lang="en-US" altLang="zh-CN" sz="1300" b="0" kern="1200" dirty="0" err="1" smtClean="0">
                          <a:solidFill>
                            <a:schemeClr val="dk1"/>
                          </a:solidFill>
                          <a:effectLst/>
                          <a:latin typeface="微软雅黑"/>
                          <a:ea typeface="微软雅黑"/>
                          <a:cs typeface="微软雅黑"/>
                        </a:rPr>
                        <a:t>Baidu</a:t>
                      </a:r>
                      <a:r>
                        <a:rPr lang="en-US" altLang="zh-CN" sz="1300" b="0" kern="1200" dirty="0" smtClean="0">
                          <a:solidFill>
                            <a:schemeClr val="dk1"/>
                          </a:solidFill>
                          <a:effectLst/>
                          <a:latin typeface="微软雅黑"/>
                          <a:ea typeface="微软雅黑"/>
                          <a:cs typeface="微软雅黑"/>
                        </a:rPr>
                        <a:t> expose the user’s complete search history, and Yahoo allows attackers to extract the contact list and send emails from the user’s account. Furthermore, e-commerce vendors such as Amazon and </a:t>
                      </a:r>
                      <a:r>
                        <a:rPr lang="en-US" altLang="zh-CN" sz="1300" b="0" kern="1200" dirty="0" err="1" smtClean="0">
                          <a:solidFill>
                            <a:schemeClr val="dk1"/>
                          </a:solidFill>
                          <a:effectLst/>
                          <a:latin typeface="微软雅黑"/>
                          <a:ea typeface="微软雅黑"/>
                          <a:cs typeface="微软雅黑"/>
                        </a:rPr>
                        <a:t>Ebay</a:t>
                      </a:r>
                      <a:r>
                        <a:rPr lang="en-US" altLang="zh-CN" sz="1300" b="0" kern="1200" dirty="0" smtClean="0">
                          <a:solidFill>
                            <a:schemeClr val="dk1"/>
                          </a:solidFill>
                          <a:effectLst/>
                          <a:latin typeface="微软雅黑"/>
                          <a:ea typeface="微软雅黑"/>
                          <a:cs typeface="微软雅黑"/>
                        </a:rPr>
                        <a:t> expose the user’s purchase history (partial and full respectively), and almost every website exposes the user’s name and email address. Ad networks like </a:t>
                      </a:r>
                      <a:r>
                        <a:rPr lang="en-US" altLang="zh-CN" sz="1300" b="0" kern="1200" dirty="0" err="1" smtClean="0">
                          <a:solidFill>
                            <a:schemeClr val="dk1"/>
                          </a:solidFill>
                          <a:effectLst/>
                          <a:latin typeface="微软雅黑"/>
                          <a:ea typeface="微软雅黑"/>
                          <a:cs typeface="微软雅黑"/>
                        </a:rPr>
                        <a:t>Doubleclick</a:t>
                      </a:r>
                      <a:r>
                        <a:rPr lang="en-US" altLang="zh-CN" sz="1300" b="0" kern="1200" dirty="0" smtClean="0">
                          <a:solidFill>
                            <a:schemeClr val="dk1"/>
                          </a:solidFill>
                          <a:effectLst/>
                          <a:latin typeface="微软雅黑"/>
                          <a:ea typeface="微软雅黑"/>
                          <a:cs typeface="微软雅黑"/>
                        </a:rPr>
                        <a:t> can also reveal pages the user has visited. To fully evaluate the practicality and extent of cookie hijacking, we explore multiple aspects of the online ecosystem, including mobile apps, browser security mechanisms, extensions and search bars. To estimate the extent of the threat, we run IRB-approved measurements on a subset of our university’s public wireless network for 30 days, and detect over 282K accounts exposing the cookies required for our hijacking attacks. We also explore how users can protect themselves and find that, while mechanisms such as the EFF’s HTTPS Everywhere extension can reduce the attack surface, HTTP cookies are still regularly exposed. The privacy implications of these attacks become even more alarming when considering how they can be used to </a:t>
                      </a:r>
                      <a:r>
                        <a:rPr lang="en-US" altLang="zh-CN" sz="1300" b="0" kern="1200" dirty="0" err="1" smtClean="0">
                          <a:solidFill>
                            <a:schemeClr val="dk1"/>
                          </a:solidFill>
                          <a:effectLst/>
                          <a:latin typeface="微软雅黑"/>
                          <a:ea typeface="微软雅黑"/>
                          <a:cs typeface="微软雅黑"/>
                        </a:rPr>
                        <a:t>deanonymize</a:t>
                      </a:r>
                      <a:r>
                        <a:rPr lang="en-US" altLang="zh-CN" sz="1300" b="0" kern="1200" dirty="0" smtClean="0">
                          <a:solidFill>
                            <a:schemeClr val="dk1"/>
                          </a:solidFill>
                          <a:effectLst/>
                          <a:latin typeface="微软雅黑"/>
                          <a:ea typeface="微软雅黑"/>
                          <a:cs typeface="微软雅黑"/>
                        </a:rPr>
                        <a:t> Tor users. Our measurements suggest that a significant portion of Tor users may currently be vulnerable to cookie hijacking.</a:t>
                      </a:r>
                      <a:r>
                        <a:rPr lang="en-US" altLang="zh-CN" sz="1800" b="0" kern="1200" dirty="0" smtClean="0">
                          <a:solidFill>
                            <a:schemeClr val="dk1"/>
                          </a:solidFill>
                          <a:effectLst/>
                          <a:latin typeface="微软雅黑"/>
                          <a:ea typeface="微软雅黑"/>
                          <a:cs typeface="微软雅黑"/>
                        </a:rPr>
                        <a:t> </a:t>
                      </a:r>
                      <a:r>
                        <a:rPr lang="en-US" altLang="zh-CN" sz="1300" b="0" dirty="0" smtClean="0">
                          <a:effectLst/>
                          <a:latin typeface="微软雅黑"/>
                          <a:ea typeface="微软雅黑"/>
                          <a:cs typeface="微软雅黑"/>
                        </a:rPr>
                        <a:t> </a:t>
                      </a:r>
                    </a:p>
                  </a:txBody>
                  <a:tcPr/>
                </a:tc>
                <a:extLst>
                  <a:ext uri="{0D108BD9-81ED-4DB2-BD59-A6C34878D82A}">
                    <a16:rowId xmlns:a16="http://schemas.microsoft.com/office/drawing/2014/main" xmlns="" val="1955246978"/>
                  </a:ext>
                </a:extLst>
              </a:tr>
              <a:tr h="205292">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smtClean="0">
                          <a:solidFill>
                            <a:srgbClr val="000000"/>
                          </a:solidFill>
                          <a:effectLst/>
                          <a:latin typeface="宋体"/>
                        </a:rPr>
                        <a:t>S&amp;P 2016</a:t>
                      </a:r>
                      <a:endParaRPr lang="en-US" altLang="zh-CN" sz="1300" b="0" i="0" u="none" strike="noStrike" dirty="0">
                        <a:solidFill>
                          <a:srgbClr val="000000"/>
                        </a:solidFill>
                        <a:effectLst/>
                        <a:latin typeface="宋体"/>
                      </a:endParaRPr>
                    </a:p>
                  </a:txBody>
                  <a:tcPr marL="12700" marR="12700" marT="12700" marB="0" anchor="ctr"/>
                </a:tc>
                <a:extLst>
                  <a:ext uri="{0D108BD9-81ED-4DB2-BD59-A6C34878D82A}">
                    <a16:rowId xmlns:a16="http://schemas.microsoft.com/office/drawing/2014/main" xmlns="" val="1672683476"/>
                  </a:ext>
                </a:extLst>
              </a:tr>
              <a:tr h="205292">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en-US" altLang="zh-CN"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824073130"/>
                  </a:ext>
                </a:extLst>
              </a:tr>
              <a:tr h="239506">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en-US" altLang="zh-CN" sz="1400" b="0" i="1" baseline="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3818252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206466775"/>
              </p:ext>
            </p:extLst>
          </p:nvPr>
        </p:nvGraphicFramePr>
        <p:xfrm>
          <a:off x="371605" y="413841"/>
          <a:ext cx="8346510" cy="5867400"/>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05292">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pPr algn="ctr" fontAlgn="ctr"/>
                      <a:r>
                        <a:rPr lang="en-US" altLang="zh-CN" sz="1300" b="0" i="0" u="none" strike="noStrike" dirty="0" smtClean="0">
                          <a:solidFill>
                            <a:srgbClr val="000000"/>
                          </a:solidFill>
                          <a:effectLst/>
                          <a:latin typeface="微软雅黑"/>
                          <a:ea typeface="微软雅黑"/>
                          <a:cs typeface="微软雅黑"/>
                        </a:rPr>
                        <a:t>POSTER: </a:t>
                      </a:r>
                      <a:r>
                        <a:rPr lang="en-US" altLang="zh-CN" sz="1300" b="0" i="0" u="none" strike="noStrike" dirty="0" err="1" smtClean="0">
                          <a:solidFill>
                            <a:srgbClr val="000000"/>
                          </a:solidFill>
                          <a:effectLst/>
                          <a:latin typeface="微软雅黑"/>
                          <a:ea typeface="微软雅黑"/>
                          <a:cs typeface="微软雅黑"/>
                        </a:rPr>
                        <a:t>BotFlex</a:t>
                      </a:r>
                      <a:r>
                        <a:rPr lang="en-US" altLang="zh-CN" sz="1300" b="0" i="0" u="none" strike="noStrike" dirty="0" smtClean="0">
                          <a:solidFill>
                            <a:srgbClr val="000000"/>
                          </a:solidFill>
                          <a:effectLst/>
                          <a:latin typeface="微软雅黑"/>
                          <a:ea typeface="微软雅黑"/>
                          <a:cs typeface="微软雅黑"/>
                        </a:rPr>
                        <a:t>: A Community-driven Tool for Botnet Detection </a:t>
                      </a:r>
                    </a:p>
                  </a:txBody>
                  <a:tcPr marL="12700" marR="12700" marT="12700" marB="0" anchor="ctr"/>
                </a:tc>
                <a:extLst>
                  <a:ext uri="{0D108BD9-81ED-4DB2-BD59-A6C34878D82A}">
                    <a16:rowId xmlns:a16="http://schemas.microsoft.com/office/drawing/2014/main" xmlns="" val="1133723505"/>
                  </a:ext>
                </a:extLst>
              </a:tr>
              <a:tr h="4124666">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r>
                        <a:rPr lang="en-US" altLang="zh-CN" sz="1300" b="0" kern="1200" dirty="0" smtClean="0">
                          <a:solidFill>
                            <a:schemeClr val="dk1"/>
                          </a:solidFill>
                          <a:effectLst/>
                          <a:latin typeface="微软雅黑"/>
                          <a:ea typeface="微软雅黑"/>
                          <a:cs typeface="微软雅黑"/>
                        </a:rPr>
                        <a:t>Existing botnet detection tools suffer from two primary limitations: case specificity and rigidity. Case-specific </a:t>
                      </a:r>
                      <a:r>
                        <a:rPr lang="en-US" altLang="zh-CN" sz="1300" b="0" kern="1200" dirty="0" err="1" smtClean="0">
                          <a:solidFill>
                            <a:schemeClr val="dk1"/>
                          </a:solidFill>
                          <a:effectLst/>
                          <a:latin typeface="微软雅黑"/>
                          <a:ea typeface="微软雅黑"/>
                          <a:cs typeface="微软雅黑"/>
                        </a:rPr>
                        <a:t>detec</a:t>
                      </a:r>
                      <a:r>
                        <a:rPr lang="en-US" altLang="zh-CN" sz="1300" b="0" kern="1200" dirty="0" smtClean="0">
                          <a:solidFill>
                            <a:schemeClr val="dk1"/>
                          </a:solidFill>
                          <a:effectLst/>
                          <a:latin typeface="微软雅黑"/>
                          <a:ea typeface="微软雅黑"/>
                          <a:cs typeface="微软雅黑"/>
                        </a:rPr>
                        <a:t>- </a:t>
                      </a:r>
                      <a:r>
                        <a:rPr lang="en-US" altLang="zh-CN" sz="1300" b="0" kern="1200" dirty="0" err="1" smtClean="0">
                          <a:solidFill>
                            <a:schemeClr val="dk1"/>
                          </a:solidFill>
                          <a:effectLst/>
                          <a:latin typeface="微软雅黑"/>
                          <a:ea typeface="微软雅黑"/>
                          <a:cs typeface="微软雅黑"/>
                        </a:rPr>
                        <a:t>tion</a:t>
                      </a:r>
                      <a:r>
                        <a:rPr lang="en-US" altLang="zh-CN" sz="1300" b="0" kern="1200" dirty="0" smtClean="0">
                          <a:solidFill>
                            <a:schemeClr val="dk1"/>
                          </a:solidFill>
                          <a:effectLst/>
                          <a:latin typeface="微软雅黑"/>
                          <a:ea typeface="微软雅黑"/>
                          <a:cs typeface="微软雅黑"/>
                        </a:rPr>
                        <a:t> mechanisms leverage instance-specific characteristics of botnets (typically related to C&amp;C). As a result, the scope of detection is narrow and tailored to a sub-class of the entire phenomenon. Similarly, rigidity in design leads to </a:t>
                      </a:r>
                      <a:r>
                        <a:rPr lang="en-US" altLang="zh-CN" sz="1300" b="0" kern="1200" dirty="0" err="1" smtClean="0">
                          <a:solidFill>
                            <a:schemeClr val="dk1"/>
                          </a:solidFill>
                          <a:effectLst/>
                          <a:latin typeface="微软雅黑"/>
                          <a:ea typeface="微软雅黑"/>
                          <a:cs typeface="微软雅黑"/>
                        </a:rPr>
                        <a:t>difficul</a:t>
                      </a:r>
                      <a:r>
                        <a:rPr lang="en-US" altLang="zh-CN" sz="1300" b="0" kern="1200" dirty="0" smtClean="0">
                          <a:solidFill>
                            <a:schemeClr val="dk1"/>
                          </a:solidFill>
                          <a:effectLst/>
                          <a:latin typeface="微软雅黑"/>
                          <a:ea typeface="微软雅黑"/>
                          <a:cs typeface="微软雅黑"/>
                        </a:rPr>
                        <a:t>- ties in (a) accommodating new detection parameters in their decision policies, (b) tuning/configuring their operation, (c) modification of decision policies, and (d) simultaneous </a:t>
                      </a:r>
                      <a:r>
                        <a:rPr lang="en-US" altLang="zh-CN" sz="1300" b="0" kern="1200" dirty="0" err="1" smtClean="0">
                          <a:solidFill>
                            <a:schemeClr val="dk1"/>
                          </a:solidFill>
                          <a:effectLst/>
                          <a:latin typeface="微软雅黑"/>
                          <a:ea typeface="微软雅黑"/>
                          <a:cs typeface="微软雅黑"/>
                        </a:rPr>
                        <a:t>im</a:t>
                      </a:r>
                      <a:r>
                        <a:rPr lang="en-US" altLang="zh-CN" sz="1300" b="0" kern="1200" dirty="0" smtClean="0">
                          <a:solidFill>
                            <a:schemeClr val="dk1"/>
                          </a:solidFill>
                          <a:effectLst/>
                          <a:latin typeface="微软雅黑"/>
                          <a:ea typeface="微软雅黑"/>
                          <a:cs typeface="微软雅黑"/>
                        </a:rPr>
                        <a:t>- </a:t>
                      </a:r>
                      <a:r>
                        <a:rPr lang="en-US" altLang="zh-CN" sz="1300" b="0" kern="1200" dirty="0" err="1" smtClean="0">
                          <a:solidFill>
                            <a:schemeClr val="dk1"/>
                          </a:solidFill>
                          <a:effectLst/>
                          <a:latin typeface="微软雅黑"/>
                          <a:ea typeface="微软雅黑"/>
                          <a:cs typeface="微软雅黑"/>
                        </a:rPr>
                        <a:t>plementation</a:t>
                      </a:r>
                      <a:r>
                        <a:rPr lang="en-US" altLang="zh-CN" sz="1300" b="0" kern="1200" dirty="0" smtClean="0">
                          <a:solidFill>
                            <a:schemeClr val="dk1"/>
                          </a:solidFill>
                          <a:effectLst/>
                          <a:latin typeface="微软雅黑"/>
                          <a:ea typeface="微软雅黑"/>
                          <a:cs typeface="微软雅黑"/>
                        </a:rPr>
                        <a:t> of multiple decision policies. In addition to these architectural aspects, flexibility of the tools is further compromised by unavailability of source-code. Currently, no tool exists that can be used to easily implement and test new botnet detection mechanisms. </a:t>
                      </a:r>
                    </a:p>
                    <a:p>
                      <a:r>
                        <a:rPr lang="en-US" altLang="zh-CN" sz="1300" b="0" kern="1200" dirty="0" smtClean="0">
                          <a:solidFill>
                            <a:schemeClr val="dk1"/>
                          </a:solidFill>
                          <a:effectLst/>
                          <a:latin typeface="微软雅黑"/>
                          <a:ea typeface="微软雅黑"/>
                          <a:cs typeface="微软雅黑"/>
                        </a:rPr>
                        <a:t>In this poster we present </a:t>
                      </a:r>
                      <a:r>
                        <a:rPr lang="en-US" altLang="zh-CN" sz="1300" b="0" kern="1200" dirty="0" err="1" smtClean="0">
                          <a:solidFill>
                            <a:schemeClr val="dk1"/>
                          </a:solidFill>
                          <a:effectLst/>
                          <a:latin typeface="微软雅黑"/>
                          <a:ea typeface="微软雅黑"/>
                          <a:cs typeface="微软雅黑"/>
                        </a:rPr>
                        <a:t>BotFlex</a:t>
                      </a:r>
                      <a:r>
                        <a:rPr lang="en-US" altLang="zh-CN" sz="1300" b="0" kern="1200" dirty="0" smtClean="0">
                          <a:solidFill>
                            <a:schemeClr val="dk1"/>
                          </a:solidFill>
                          <a:effectLst/>
                          <a:latin typeface="微软雅黑"/>
                          <a:ea typeface="微软雅黑"/>
                          <a:cs typeface="微软雅黑"/>
                        </a:rPr>
                        <a:t>— a community-driven network-based tool for botnet detection, designed to address the shortcomings of existing tools identified above. We also present our first-cut implementation of </a:t>
                      </a:r>
                      <a:r>
                        <a:rPr lang="en-US" altLang="zh-CN" sz="1300" b="0" kern="1200" dirty="0" err="1" smtClean="0">
                          <a:solidFill>
                            <a:schemeClr val="dk1"/>
                          </a:solidFill>
                          <a:effectLst/>
                          <a:latin typeface="微软雅黑"/>
                          <a:ea typeface="微软雅黑"/>
                          <a:cs typeface="微软雅黑"/>
                        </a:rPr>
                        <a:t>BotFlex</a:t>
                      </a:r>
                      <a:r>
                        <a:rPr lang="en-US" altLang="zh-CN" sz="1300" b="0" kern="1200" dirty="0" smtClean="0">
                          <a:solidFill>
                            <a:schemeClr val="dk1"/>
                          </a:solidFill>
                          <a:effectLst/>
                          <a:latin typeface="微软雅黑"/>
                          <a:ea typeface="微软雅黑"/>
                          <a:cs typeface="微软雅黑"/>
                        </a:rPr>
                        <a:t> which con- </a:t>
                      </a:r>
                      <a:r>
                        <a:rPr lang="en-US" altLang="zh-CN" sz="1300" b="0" kern="1200" dirty="0" err="1" smtClean="0">
                          <a:solidFill>
                            <a:schemeClr val="dk1"/>
                          </a:solidFill>
                          <a:effectLst/>
                          <a:latin typeface="微软雅黑"/>
                          <a:ea typeface="微软雅黑"/>
                          <a:cs typeface="微软雅黑"/>
                        </a:rPr>
                        <a:t>ceptualizes</a:t>
                      </a:r>
                      <a:r>
                        <a:rPr lang="en-US" altLang="zh-CN" sz="1300" b="0" kern="1200" dirty="0" smtClean="0">
                          <a:solidFill>
                            <a:schemeClr val="dk1"/>
                          </a:solidFill>
                          <a:effectLst/>
                          <a:latin typeface="微软雅黑"/>
                          <a:ea typeface="微软雅黑"/>
                          <a:cs typeface="微软雅黑"/>
                        </a:rPr>
                        <a:t> botnet infection as a complex event detectable via multiple trigger paths. </a:t>
                      </a:r>
                      <a:r>
                        <a:rPr lang="en-US" altLang="zh-CN" sz="1300" b="0" kern="1200" dirty="0" err="1" smtClean="0">
                          <a:solidFill>
                            <a:schemeClr val="dk1"/>
                          </a:solidFill>
                          <a:effectLst/>
                          <a:latin typeface="微软雅黑"/>
                          <a:ea typeface="微软雅黑"/>
                          <a:cs typeface="微软雅黑"/>
                        </a:rPr>
                        <a:t>BotFlex</a:t>
                      </a:r>
                      <a:r>
                        <a:rPr lang="en-US" altLang="zh-CN" sz="1300" b="0" kern="1200" dirty="0" smtClean="0">
                          <a:solidFill>
                            <a:schemeClr val="dk1"/>
                          </a:solidFill>
                          <a:effectLst/>
                          <a:latin typeface="微软雅黑"/>
                          <a:ea typeface="微软雅黑"/>
                          <a:cs typeface="微软雅黑"/>
                        </a:rPr>
                        <a:t> employs a custom </a:t>
                      </a:r>
                      <a:r>
                        <a:rPr lang="en-US" altLang="zh-CN" sz="1300" b="0" kern="1200" dirty="0" err="1" smtClean="0">
                          <a:solidFill>
                            <a:schemeClr val="dk1"/>
                          </a:solidFill>
                          <a:effectLst/>
                          <a:latin typeface="微软雅黑"/>
                          <a:ea typeface="微软雅黑"/>
                          <a:cs typeface="微软雅黑"/>
                        </a:rPr>
                        <a:t>corre</a:t>
                      </a:r>
                      <a:r>
                        <a:rPr lang="en-US" altLang="zh-CN" sz="1300" b="0" kern="1200" dirty="0" smtClean="0">
                          <a:solidFill>
                            <a:schemeClr val="dk1"/>
                          </a:solidFill>
                          <a:effectLst/>
                          <a:latin typeface="微软雅黑"/>
                          <a:ea typeface="微软雅黑"/>
                          <a:cs typeface="微软雅黑"/>
                        </a:rPr>
                        <a:t>- </a:t>
                      </a:r>
                      <a:r>
                        <a:rPr lang="en-US" altLang="zh-CN" sz="1300" b="0" kern="1200" dirty="0" err="1" smtClean="0">
                          <a:solidFill>
                            <a:schemeClr val="dk1"/>
                          </a:solidFill>
                          <a:effectLst/>
                          <a:latin typeface="微软雅黑"/>
                          <a:ea typeface="微软雅黑"/>
                          <a:cs typeface="微软雅黑"/>
                        </a:rPr>
                        <a:t>lation</a:t>
                      </a:r>
                      <a:r>
                        <a:rPr lang="en-US" altLang="zh-CN" sz="1300" b="0" kern="1200" dirty="0" smtClean="0">
                          <a:solidFill>
                            <a:schemeClr val="dk1"/>
                          </a:solidFill>
                          <a:effectLst/>
                          <a:latin typeface="微软雅黑"/>
                          <a:ea typeface="微软雅黑"/>
                          <a:cs typeface="微软雅黑"/>
                        </a:rPr>
                        <a:t> framework which detects and curbs botnet threats by reasoning about vertical (across time) and horizontal (across multiple entities) events.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300" b="0" kern="1200" dirty="0" smtClean="0">
                          <a:solidFill>
                            <a:schemeClr val="dk1"/>
                          </a:solidFill>
                          <a:effectLst/>
                          <a:latin typeface="微软雅黑"/>
                          <a:ea typeface="微软雅黑"/>
                          <a:cs typeface="微软雅黑"/>
                        </a:rPr>
                        <a:t>Both </a:t>
                      </a:r>
                      <a:r>
                        <a:rPr lang="en-US" altLang="zh-CN" sz="1300" b="0" kern="1200" dirty="0" err="1" smtClean="0">
                          <a:solidFill>
                            <a:schemeClr val="dk1"/>
                          </a:solidFill>
                          <a:effectLst/>
                          <a:latin typeface="微软雅黑"/>
                          <a:ea typeface="微软雅黑"/>
                          <a:cs typeface="微软雅黑"/>
                        </a:rPr>
                        <a:t>BotFlex</a:t>
                      </a:r>
                      <a:r>
                        <a:rPr lang="en-US" altLang="zh-CN" sz="1300" b="0" kern="1200" dirty="0" smtClean="0">
                          <a:solidFill>
                            <a:schemeClr val="dk1"/>
                          </a:solidFill>
                          <a:effectLst/>
                          <a:latin typeface="微软雅黑"/>
                          <a:ea typeface="微软雅黑"/>
                          <a:cs typeface="微软雅黑"/>
                        </a:rPr>
                        <a:t> and its correlation framework are released in open-source for community use [2]. We evaluate </a:t>
                      </a:r>
                      <a:r>
                        <a:rPr lang="en-US" altLang="zh-CN" sz="1300" b="0" kern="1200" dirty="0" err="1" smtClean="0">
                          <a:solidFill>
                            <a:schemeClr val="dk1"/>
                          </a:solidFill>
                          <a:effectLst/>
                          <a:latin typeface="微软雅黑"/>
                          <a:ea typeface="微软雅黑"/>
                          <a:cs typeface="微软雅黑"/>
                        </a:rPr>
                        <a:t>BotFlex</a:t>
                      </a:r>
                      <a:r>
                        <a:rPr lang="en-US" altLang="zh-CN" sz="1300" b="0" kern="1200" dirty="0" smtClean="0">
                          <a:solidFill>
                            <a:schemeClr val="dk1"/>
                          </a:solidFill>
                          <a:effectLst/>
                          <a:latin typeface="微软雅黑"/>
                          <a:ea typeface="微软雅黑"/>
                          <a:cs typeface="微软雅黑"/>
                        </a:rPr>
                        <a:t> for accuracy over 500 GB of enterprise traffic collected from one of Pakistan’s largest ISPs, </a:t>
                      </a:r>
                      <a:r>
                        <a:rPr lang="en-US" altLang="zh-CN" sz="1300" b="0" kern="1200" dirty="0" err="1" smtClean="0">
                          <a:solidFill>
                            <a:schemeClr val="dk1"/>
                          </a:solidFill>
                          <a:effectLst/>
                          <a:latin typeface="微软雅黑"/>
                          <a:ea typeface="微软雅黑"/>
                          <a:cs typeface="微软雅黑"/>
                        </a:rPr>
                        <a:t>Nayatel</a:t>
                      </a:r>
                      <a:r>
                        <a:rPr lang="en-US" altLang="zh-CN" sz="1300" b="0" kern="1200" dirty="0" smtClean="0">
                          <a:solidFill>
                            <a:schemeClr val="dk1"/>
                          </a:solidFill>
                          <a:effectLst/>
                          <a:latin typeface="微软雅黑"/>
                          <a:ea typeface="微软雅黑"/>
                          <a:cs typeface="微软雅黑"/>
                        </a:rPr>
                        <a:t>, with ground truth obtained using a one-time sample of Team </a:t>
                      </a:r>
                      <a:r>
                        <a:rPr lang="en-US" altLang="zh-CN" sz="1300" b="0" kern="1200" dirty="0" err="1" smtClean="0">
                          <a:solidFill>
                            <a:schemeClr val="dk1"/>
                          </a:solidFill>
                          <a:effectLst/>
                          <a:latin typeface="微软雅黑"/>
                          <a:ea typeface="微软雅黑"/>
                          <a:cs typeface="微软雅黑"/>
                        </a:rPr>
                        <a:t>Cymru’s</a:t>
                      </a:r>
                      <a:r>
                        <a:rPr lang="en-US" altLang="zh-CN" sz="1300" b="0" kern="1200" dirty="0" smtClean="0">
                          <a:solidFill>
                            <a:schemeClr val="dk1"/>
                          </a:solidFill>
                          <a:effectLst/>
                          <a:latin typeface="微软雅黑"/>
                          <a:ea typeface="微软雅黑"/>
                          <a:cs typeface="微软雅黑"/>
                        </a:rPr>
                        <a:t> </a:t>
                      </a:r>
                      <a:r>
                        <a:rPr lang="en-US" altLang="zh-CN" sz="1300" b="0" kern="1200" dirty="0" err="1" smtClean="0">
                          <a:solidFill>
                            <a:schemeClr val="dk1"/>
                          </a:solidFill>
                          <a:effectLst/>
                          <a:latin typeface="微软雅黑"/>
                          <a:ea typeface="微软雅黑"/>
                          <a:cs typeface="微软雅黑"/>
                        </a:rPr>
                        <a:t>repu</a:t>
                      </a:r>
                      <a:r>
                        <a:rPr lang="en-US" altLang="zh-CN" sz="1300" b="0" kern="1200" dirty="0" smtClean="0">
                          <a:solidFill>
                            <a:schemeClr val="dk1"/>
                          </a:solidFill>
                          <a:effectLst/>
                          <a:latin typeface="微软雅黑"/>
                          <a:ea typeface="微软雅黑"/>
                          <a:cs typeface="微软雅黑"/>
                        </a:rPr>
                        <a:t>- </a:t>
                      </a:r>
                      <a:r>
                        <a:rPr lang="en-US" altLang="zh-CN" sz="1300" b="0" kern="1200" dirty="0" err="1" smtClean="0">
                          <a:solidFill>
                            <a:schemeClr val="dk1"/>
                          </a:solidFill>
                          <a:effectLst/>
                          <a:latin typeface="微软雅黑"/>
                          <a:ea typeface="微软雅黑"/>
                          <a:cs typeface="微软雅黑"/>
                        </a:rPr>
                        <a:t>tation</a:t>
                      </a:r>
                      <a:r>
                        <a:rPr lang="en-US" altLang="zh-CN" sz="1300" b="0" kern="1200" dirty="0" smtClean="0">
                          <a:solidFill>
                            <a:schemeClr val="dk1"/>
                          </a:solidFill>
                          <a:effectLst/>
                          <a:latin typeface="微软雅黑"/>
                          <a:ea typeface="微软雅黑"/>
                          <a:cs typeface="微软雅黑"/>
                        </a:rPr>
                        <a:t> list for the collection duration. By tuning different parameters, </a:t>
                      </a:r>
                      <a:r>
                        <a:rPr lang="en-US" altLang="zh-CN" sz="1300" b="0" kern="1200" dirty="0" err="1" smtClean="0">
                          <a:solidFill>
                            <a:schemeClr val="dk1"/>
                          </a:solidFill>
                          <a:effectLst/>
                          <a:latin typeface="微软雅黑"/>
                          <a:ea typeface="微软雅黑"/>
                          <a:cs typeface="微软雅黑"/>
                        </a:rPr>
                        <a:t>BotFlex</a:t>
                      </a:r>
                      <a:r>
                        <a:rPr lang="en-US" altLang="zh-CN" sz="1300" b="0" kern="1200" dirty="0" smtClean="0">
                          <a:solidFill>
                            <a:schemeClr val="dk1"/>
                          </a:solidFill>
                          <a:effectLst/>
                          <a:latin typeface="微软雅黑"/>
                          <a:ea typeface="微软雅黑"/>
                          <a:cs typeface="微软雅黑"/>
                        </a:rPr>
                        <a:t> demonstrates a better detection </a:t>
                      </a:r>
                      <a:r>
                        <a:rPr lang="en-US" altLang="zh-CN" sz="1300" b="0" kern="1200" dirty="0" err="1" smtClean="0">
                          <a:solidFill>
                            <a:schemeClr val="dk1"/>
                          </a:solidFill>
                          <a:effectLst/>
                          <a:latin typeface="微软雅黑"/>
                          <a:ea typeface="微软雅黑"/>
                          <a:cs typeface="微软雅黑"/>
                        </a:rPr>
                        <a:t>accu</a:t>
                      </a:r>
                      <a:r>
                        <a:rPr lang="en-US" altLang="zh-CN" sz="1300" b="0" kern="1200" dirty="0" smtClean="0">
                          <a:solidFill>
                            <a:schemeClr val="dk1"/>
                          </a:solidFill>
                          <a:effectLst/>
                          <a:latin typeface="微软雅黑"/>
                          <a:ea typeface="微软雅黑"/>
                          <a:cs typeface="微软雅黑"/>
                        </a:rPr>
                        <a:t>- racy with lower false positives than our baseline evaluation tool </a:t>
                      </a:r>
                      <a:r>
                        <a:rPr lang="en-US" altLang="zh-CN" sz="1300" b="0" kern="1200" dirty="0" err="1" smtClean="0">
                          <a:solidFill>
                            <a:schemeClr val="dk1"/>
                          </a:solidFill>
                          <a:effectLst/>
                          <a:latin typeface="微软雅黑"/>
                          <a:ea typeface="微软雅黑"/>
                          <a:cs typeface="微软雅黑"/>
                        </a:rPr>
                        <a:t>BotHunter</a:t>
                      </a:r>
                      <a:r>
                        <a:rPr lang="en-US" altLang="zh-CN" sz="1300" b="0" kern="1200" dirty="0" smtClean="0">
                          <a:solidFill>
                            <a:schemeClr val="dk1"/>
                          </a:solidFill>
                          <a:effectLst/>
                          <a:latin typeface="微软雅黑"/>
                          <a:ea typeface="微软雅黑"/>
                          <a:cs typeface="微软雅黑"/>
                        </a:rPr>
                        <a:t> [3]. Despite encouraging preliminary results, we acknowledge that </a:t>
                      </a:r>
                      <a:r>
                        <a:rPr lang="en-US" altLang="zh-CN" sz="1300" b="0" kern="1200" dirty="0" err="1" smtClean="0">
                          <a:solidFill>
                            <a:schemeClr val="dk1"/>
                          </a:solidFill>
                          <a:effectLst/>
                          <a:latin typeface="微软雅黑"/>
                          <a:ea typeface="微软雅黑"/>
                          <a:cs typeface="微软雅黑"/>
                        </a:rPr>
                        <a:t>BotFlex</a:t>
                      </a:r>
                      <a:r>
                        <a:rPr lang="en-US" altLang="zh-CN" sz="1300" b="0" kern="1200" dirty="0" smtClean="0">
                          <a:solidFill>
                            <a:schemeClr val="dk1"/>
                          </a:solidFill>
                          <a:effectLst/>
                          <a:latin typeface="微软雅黑"/>
                          <a:ea typeface="微软雅黑"/>
                          <a:cs typeface="微软雅黑"/>
                        </a:rPr>
                        <a:t> is still in its infancy and hope that its built-in design flexibility and extensibility will allow the community to extend it into an effective and actively updated tool. </a:t>
                      </a:r>
                    </a:p>
                  </a:txBody>
                  <a:tcPr/>
                </a:tc>
                <a:extLst>
                  <a:ext uri="{0D108BD9-81ED-4DB2-BD59-A6C34878D82A}">
                    <a16:rowId xmlns:a16="http://schemas.microsoft.com/office/drawing/2014/main" xmlns="" val="1955246978"/>
                  </a:ext>
                </a:extLst>
              </a:tr>
              <a:tr h="205292">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a:solidFill>
                            <a:srgbClr val="000000"/>
                          </a:solidFill>
                          <a:effectLst/>
                          <a:latin typeface="宋体"/>
                        </a:rPr>
                        <a:t>CCS2013</a:t>
                      </a:r>
                    </a:p>
                  </a:txBody>
                  <a:tcPr marL="12700" marR="12700" marT="12700" marB="0" anchor="ctr"/>
                </a:tc>
                <a:extLst>
                  <a:ext uri="{0D108BD9-81ED-4DB2-BD59-A6C34878D82A}">
                    <a16:rowId xmlns:a16="http://schemas.microsoft.com/office/drawing/2014/main" xmlns="" val="1672683476"/>
                  </a:ext>
                </a:extLst>
              </a:tr>
              <a:tr h="205292">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en-US" altLang="zh-CN"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824073130"/>
                  </a:ext>
                </a:extLst>
              </a:tr>
              <a:tr h="239506">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en-US" altLang="zh-CN" sz="1400" b="0" i="1" baseline="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1056921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657894859"/>
              </p:ext>
            </p:extLst>
          </p:nvPr>
        </p:nvGraphicFramePr>
        <p:xfrm>
          <a:off x="371605" y="413841"/>
          <a:ext cx="8346510" cy="5946647"/>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05292">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pPr algn="ctr" fontAlgn="ctr"/>
                      <a:r>
                        <a:rPr lang="en-US" altLang="zh-CN" sz="1300" b="0" i="0" u="none" strike="noStrike" dirty="0" smtClean="0">
                          <a:solidFill>
                            <a:srgbClr val="000000"/>
                          </a:solidFill>
                          <a:effectLst/>
                          <a:latin typeface="微软雅黑"/>
                          <a:ea typeface="微软雅黑"/>
                          <a:cs typeface="微软雅黑"/>
                        </a:rPr>
                        <a:t>Beheading hydras: performing effective botnet takedowns</a:t>
                      </a:r>
                    </a:p>
                  </a:txBody>
                  <a:tcPr marL="12700" marR="12700" marT="12700" marB="0" anchor="ctr"/>
                </a:tc>
                <a:extLst>
                  <a:ext uri="{0D108BD9-81ED-4DB2-BD59-A6C34878D82A}">
                    <a16:rowId xmlns:a16="http://schemas.microsoft.com/office/drawing/2014/main" xmlns="" val="1133723505"/>
                  </a:ext>
                </a:extLst>
              </a:tr>
              <a:tr h="4124666">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300" b="0" kern="1200" dirty="0" smtClean="0">
                          <a:solidFill>
                            <a:schemeClr val="dk1"/>
                          </a:solidFill>
                          <a:effectLst/>
                          <a:latin typeface="微软雅黑"/>
                          <a:ea typeface="微软雅黑"/>
                          <a:cs typeface="微软雅黑"/>
                        </a:rPr>
                        <a:t>Devices infected with malicious software typically form bot- net armies under the influence of one or more command and control (C&amp;C) servers. The botnet problem reached such levels where federal law enforcement agencies have to step in and take actions against botnets by disrupting (or “taking down”) their C&amp;Cs, and thus their illicit operations. Lately, more and more private companies have started to </a:t>
                      </a:r>
                      <a:r>
                        <a:rPr lang="en-US" altLang="zh-CN" sz="1300" b="0" kern="1200" dirty="0" err="1" smtClean="0">
                          <a:solidFill>
                            <a:schemeClr val="dk1"/>
                          </a:solidFill>
                          <a:effectLst/>
                          <a:latin typeface="微软雅黑"/>
                          <a:ea typeface="微软雅黑"/>
                          <a:cs typeface="微软雅黑"/>
                        </a:rPr>
                        <a:t>indepen</a:t>
                      </a:r>
                      <a:r>
                        <a:rPr lang="en-US" altLang="zh-CN" sz="1300" b="0" kern="1200" dirty="0" smtClean="0">
                          <a:solidFill>
                            <a:schemeClr val="dk1"/>
                          </a:solidFill>
                          <a:effectLst/>
                          <a:latin typeface="微软雅黑"/>
                          <a:ea typeface="微软雅黑"/>
                          <a:cs typeface="微软雅黑"/>
                        </a:rPr>
                        <a:t>- </a:t>
                      </a:r>
                      <a:r>
                        <a:rPr lang="en-US" altLang="zh-CN" sz="1300" b="0" kern="1200" dirty="0" err="1" smtClean="0">
                          <a:solidFill>
                            <a:schemeClr val="dk1"/>
                          </a:solidFill>
                          <a:effectLst/>
                          <a:latin typeface="微软雅黑"/>
                          <a:ea typeface="微软雅黑"/>
                          <a:cs typeface="微软雅黑"/>
                        </a:rPr>
                        <a:t>dently</a:t>
                      </a:r>
                      <a:r>
                        <a:rPr lang="en-US" altLang="zh-CN" sz="1300" b="0" kern="1200" dirty="0" smtClean="0">
                          <a:solidFill>
                            <a:schemeClr val="dk1"/>
                          </a:solidFill>
                          <a:effectLst/>
                          <a:latin typeface="微软雅黑"/>
                          <a:ea typeface="微软雅黑"/>
                          <a:cs typeface="微软雅黑"/>
                        </a:rPr>
                        <a:t> take action against botnet armies, primarily focusing on their DNS-based C&amp;Cs. While well-intentioned, their C&amp;C takedown methodology is in most cases ad-hoc, and limited by the breadth of knowledge available around the malware that facilitates the botnet. </a:t>
                      </a:r>
                    </a:p>
                    <a:p>
                      <a:pPr>
                        <a:lnSpc>
                          <a:spcPct val="130000"/>
                        </a:lnSpc>
                      </a:pPr>
                      <a:r>
                        <a:rPr lang="en-US" altLang="zh-CN" sz="1300" b="0" kern="1200" dirty="0" smtClean="0">
                          <a:solidFill>
                            <a:schemeClr val="dk1"/>
                          </a:solidFill>
                          <a:effectLst/>
                          <a:latin typeface="微软雅黑"/>
                          <a:ea typeface="微软雅黑"/>
                          <a:cs typeface="微软雅黑"/>
                        </a:rPr>
                        <a:t>With this paper, we aim to bring order, measure, and reason to the botnet takedown problem. We propose a takedown analysis and recommendation system, called </a:t>
                      </a:r>
                      <a:r>
                        <a:rPr lang="en-US" altLang="zh-CN" sz="1300" b="0" kern="1200" dirty="0" err="1" smtClean="0">
                          <a:solidFill>
                            <a:schemeClr val="dk1"/>
                          </a:solidFill>
                          <a:effectLst/>
                          <a:latin typeface="微软雅黑"/>
                          <a:ea typeface="微软雅黑"/>
                          <a:cs typeface="微软雅黑"/>
                        </a:rPr>
                        <a:t>rza</a:t>
                      </a:r>
                      <a:r>
                        <a:rPr lang="en-US" altLang="zh-CN" sz="1300" b="0" kern="1200" dirty="0" smtClean="0">
                          <a:solidFill>
                            <a:schemeClr val="dk1"/>
                          </a:solidFill>
                          <a:effectLst/>
                          <a:latin typeface="微软雅黑"/>
                          <a:ea typeface="微软雅黑"/>
                          <a:cs typeface="微软雅黑"/>
                        </a:rPr>
                        <a:t>, that allows researchers to perform two tasks: 1) a post- mortem analysis of past botnet takedowns, and 2) provide recommendations on how to successfully execute future bot- net takedowns. As part of our system evaluation, we per- form a postmortem analysis of the recent </a:t>
                      </a:r>
                      <a:r>
                        <a:rPr lang="en-US" altLang="zh-CN" sz="1300" b="0" kern="1200" dirty="0" err="1" smtClean="0">
                          <a:solidFill>
                            <a:schemeClr val="dk1"/>
                          </a:solidFill>
                          <a:effectLst/>
                          <a:latin typeface="微软雅黑"/>
                          <a:ea typeface="微软雅黑"/>
                          <a:cs typeface="微软雅黑"/>
                        </a:rPr>
                        <a:t>Kelihos</a:t>
                      </a:r>
                      <a:r>
                        <a:rPr lang="en-US" altLang="zh-CN" sz="1300" b="0" kern="1200" dirty="0" smtClean="0">
                          <a:solidFill>
                            <a:schemeClr val="dk1"/>
                          </a:solidFill>
                          <a:effectLst/>
                          <a:latin typeface="微软雅黑"/>
                          <a:ea typeface="微软雅黑"/>
                          <a:cs typeface="微软雅黑"/>
                        </a:rPr>
                        <a:t>, Zeus and 3322.org takedowns. We show that while some of these take- downs were effective, others did not appear to have a </a:t>
                      </a:r>
                      <a:r>
                        <a:rPr lang="en-US" altLang="zh-CN" sz="1300" b="0" kern="1200" dirty="0" err="1" smtClean="0">
                          <a:solidFill>
                            <a:schemeClr val="dk1"/>
                          </a:solidFill>
                          <a:effectLst/>
                          <a:latin typeface="微软雅黑"/>
                          <a:ea typeface="微软雅黑"/>
                          <a:cs typeface="微软雅黑"/>
                        </a:rPr>
                        <a:t>signif</a:t>
                      </a:r>
                      <a:r>
                        <a:rPr lang="en-US" altLang="zh-CN" sz="1300" b="0" kern="1200" dirty="0" smtClean="0">
                          <a:solidFill>
                            <a:schemeClr val="dk1"/>
                          </a:solidFill>
                          <a:effectLst/>
                          <a:latin typeface="微软雅黑"/>
                          <a:ea typeface="微软雅黑"/>
                          <a:cs typeface="微软雅黑"/>
                        </a:rPr>
                        <a:t>- </a:t>
                      </a:r>
                      <a:r>
                        <a:rPr lang="en-US" altLang="zh-CN" sz="1300" b="0" kern="1200" dirty="0" err="1" smtClean="0">
                          <a:solidFill>
                            <a:schemeClr val="dk1"/>
                          </a:solidFill>
                          <a:effectLst/>
                          <a:latin typeface="微软雅黑"/>
                          <a:ea typeface="微软雅黑"/>
                          <a:cs typeface="微软雅黑"/>
                        </a:rPr>
                        <a:t>icant</a:t>
                      </a:r>
                      <a:r>
                        <a:rPr lang="en-US" altLang="zh-CN" sz="1300" b="0" kern="1200" dirty="0" smtClean="0">
                          <a:solidFill>
                            <a:schemeClr val="dk1"/>
                          </a:solidFill>
                          <a:effectLst/>
                          <a:latin typeface="微软雅黑"/>
                          <a:ea typeface="微软雅黑"/>
                          <a:cs typeface="微软雅黑"/>
                        </a:rPr>
                        <a:t> long-term impact on the targeted botnet. In addition to the postmortem analyses, we provide takedown </a:t>
                      </a:r>
                      <a:r>
                        <a:rPr lang="en-US" altLang="zh-CN" sz="1300" b="0" kern="1200" dirty="0" err="1" smtClean="0">
                          <a:solidFill>
                            <a:schemeClr val="dk1"/>
                          </a:solidFill>
                          <a:effectLst/>
                          <a:latin typeface="微软雅黑"/>
                          <a:ea typeface="微软雅黑"/>
                          <a:cs typeface="微软雅黑"/>
                        </a:rPr>
                        <a:t>recom</a:t>
                      </a:r>
                      <a:r>
                        <a:rPr lang="en-US" altLang="zh-CN" sz="1300" b="0" kern="1200" dirty="0" smtClean="0">
                          <a:solidFill>
                            <a:schemeClr val="dk1"/>
                          </a:solidFill>
                          <a:effectLst/>
                          <a:latin typeface="微软雅黑"/>
                          <a:ea typeface="微软雅黑"/>
                          <a:cs typeface="微软雅黑"/>
                        </a:rPr>
                        <a:t>- </a:t>
                      </a:r>
                      <a:r>
                        <a:rPr lang="en-US" altLang="zh-CN" sz="1300" b="0" kern="1200" dirty="0" err="1" smtClean="0">
                          <a:solidFill>
                            <a:schemeClr val="dk1"/>
                          </a:solidFill>
                          <a:effectLst/>
                          <a:latin typeface="微软雅黑"/>
                          <a:ea typeface="微软雅黑"/>
                          <a:cs typeface="微软雅黑"/>
                        </a:rPr>
                        <a:t>mendation</a:t>
                      </a:r>
                      <a:r>
                        <a:rPr lang="en-US" altLang="zh-CN" sz="1300" b="0" kern="1200" dirty="0" smtClean="0">
                          <a:solidFill>
                            <a:schemeClr val="dk1"/>
                          </a:solidFill>
                          <a:effectLst/>
                          <a:latin typeface="微软雅黑"/>
                          <a:ea typeface="微软雅黑"/>
                          <a:cs typeface="微软雅黑"/>
                        </a:rPr>
                        <a:t> metrics for 45 currently active botnets, where we find that 42 of them can likely be disabled entirely by using a DNS-based takedown strategy only. </a:t>
                      </a:r>
                    </a:p>
                  </a:txBody>
                  <a:tcPr/>
                </a:tc>
                <a:extLst>
                  <a:ext uri="{0D108BD9-81ED-4DB2-BD59-A6C34878D82A}">
                    <a16:rowId xmlns:a16="http://schemas.microsoft.com/office/drawing/2014/main" xmlns="" val="1955246978"/>
                  </a:ext>
                </a:extLst>
              </a:tr>
              <a:tr h="205292">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a:solidFill>
                            <a:srgbClr val="000000"/>
                          </a:solidFill>
                          <a:effectLst/>
                          <a:latin typeface="宋体"/>
                        </a:rPr>
                        <a:t>CCS2013</a:t>
                      </a:r>
                    </a:p>
                  </a:txBody>
                  <a:tcPr marL="12700" marR="12700" marT="12700" marB="0" anchor="ctr"/>
                </a:tc>
                <a:extLst>
                  <a:ext uri="{0D108BD9-81ED-4DB2-BD59-A6C34878D82A}">
                    <a16:rowId xmlns:a16="http://schemas.microsoft.com/office/drawing/2014/main" xmlns="" val="1672683476"/>
                  </a:ext>
                </a:extLst>
              </a:tr>
              <a:tr h="205292">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en-US" altLang="zh-CN"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824073130"/>
                  </a:ext>
                </a:extLst>
              </a:tr>
              <a:tr h="239506">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en-US" altLang="zh-CN" sz="1400" b="0" i="1" baseline="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2873047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120477021"/>
              </p:ext>
            </p:extLst>
          </p:nvPr>
        </p:nvGraphicFramePr>
        <p:xfrm>
          <a:off x="371605" y="413841"/>
          <a:ext cx="8346510" cy="5343865"/>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05292">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pPr algn="ctr" fontAlgn="ctr"/>
                      <a:r>
                        <a:rPr lang="en-US" altLang="zh-CN" sz="1300" b="0" i="0" u="none" strike="noStrike" dirty="0" smtClean="0">
                          <a:solidFill>
                            <a:srgbClr val="000000"/>
                          </a:solidFill>
                          <a:effectLst/>
                          <a:latin typeface="微软雅黑"/>
                          <a:ea typeface="微软雅黑"/>
                          <a:cs typeface="微软雅黑"/>
                        </a:rPr>
                        <a:t>Beyond Pattern Matching: A Concurrency Model for </a:t>
                      </a:r>
                      <a:r>
                        <a:rPr lang="en-US" altLang="zh-CN" sz="1300" b="0" i="0" u="none" strike="noStrike" dirty="0" err="1" smtClean="0">
                          <a:solidFill>
                            <a:srgbClr val="000000"/>
                          </a:solidFill>
                          <a:effectLst/>
                          <a:latin typeface="微软雅黑"/>
                          <a:ea typeface="微软雅黑"/>
                          <a:cs typeface="微软雅黑"/>
                        </a:rPr>
                        <a:t>Stateful</a:t>
                      </a:r>
                      <a:r>
                        <a:rPr lang="en-US" altLang="zh-CN" sz="1300" b="0" i="0" u="none" strike="noStrike" dirty="0" smtClean="0">
                          <a:solidFill>
                            <a:srgbClr val="000000"/>
                          </a:solidFill>
                          <a:effectLst/>
                          <a:latin typeface="微软雅黑"/>
                          <a:ea typeface="微软雅黑"/>
                          <a:cs typeface="微软雅黑"/>
                        </a:rPr>
                        <a:t> Deep Packet Inspection </a:t>
                      </a:r>
                    </a:p>
                  </a:txBody>
                  <a:tcPr marL="12700" marR="12700" marT="12700" marB="0" anchor="ctr"/>
                </a:tc>
                <a:extLst>
                  <a:ext uri="{0D108BD9-81ED-4DB2-BD59-A6C34878D82A}">
                    <a16:rowId xmlns:a16="http://schemas.microsoft.com/office/drawing/2014/main" xmlns="" val="1133723505"/>
                  </a:ext>
                </a:extLst>
              </a:tr>
              <a:tr h="4124666">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300" b="0" kern="1200" dirty="0" smtClean="0">
                          <a:solidFill>
                            <a:schemeClr val="dk1"/>
                          </a:solidFill>
                          <a:effectLst/>
                          <a:latin typeface="微软雅黑"/>
                          <a:ea typeface="微软雅黑"/>
                          <a:cs typeface="微软雅黑"/>
                        </a:rPr>
                        <a:t>The ever-increasing sophistication in network attacks, combined with larger and larger volumes of traffic, presents a dual challenge to network intrusion detection systems (IDSs). On one hand, to take advantage of modern multi-core processing platforms IDSs need to support scalability, by distributing traffic analysis across a large number of processing units. On the other hand, such scalability must not come at the cost of decreased effectiveness in attack </a:t>
                      </a:r>
                      <a:r>
                        <a:rPr lang="en-US" altLang="zh-CN" sz="1300" b="0" kern="1200" dirty="0" err="1" smtClean="0">
                          <a:solidFill>
                            <a:schemeClr val="dk1"/>
                          </a:solidFill>
                          <a:effectLst/>
                          <a:latin typeface="微软雅黑"/>
                          <a:ea typeface="微软雅黑"/>
                          <a:cs typeface="微软雅黑"/>
                        </a:rPr>
                        <a:t>detec</a:t>
                      </a:r>
                      <a:r>
                        <a:rPr lang="en-US" altLang="zh-CN" sz="1300" b="0" kern="1200" dirty="0" smtClean="0">
                          <a:solidFill>
                            <a:schemeClr val="dk1"/>
                          </a:solidFill>
                          <a:effectLst/>
                          <a:latin typeface="微软雅黑"/>
                          <a:ea typeface="微软雅黑"/>
                          <a:cs typeface="微软雅黑"/>
                        </a:rPr>
                        <a:t>- </a:t>
                      </a:r>
                      <a:r>
                        <a:rPr lang="en-US" altLang="zh-CN" sz="1300" b="0" kern="1200" dirty="0" err="1" smtClean="0">
                          <a:solidFill>
                            <a:schemeClr val="dk1"/>
                          </a:solidFill>
                          <a:effectLst/>
                          <a:latin typeface="微软雅黑"/>
                          <a:ea typeface="微软雅黑"/>
                          <a:cs typeface="微软雅黑"/>
                        </a:rPr>
                        <a:t>tion</a:t>
                      </a:r>
                      <a:r>
                        <a:rPr lang="en-US" altLang="zh-CN" sz="1300" b="0" kern="1200" dirty="0" smtClean="0">
                          <a:solidFill>
                            <a:schemeClr val="dk1"/>
                          </a:solidFill>
                          <a:effectLst/>
                          <a:latin typeface="微软雅黑"/>
                          <a:ea typeface="微软雅黑"/>
                          <a:cs typeface="微软雅黑"/>
                        </a:rPr>
                        <a:t>. In this paper, we present a novel domain-specific concurrency model that addresses this challenge by introducing the notion of detection scope: a unit for partitioning network traffic such that the traffic contained in each resulting "slice" is independent for </a:t>
                      </a:r>
                      <a:r>
                        <a:rPr lang="en-US" altLang="zh-CN" sz="1300" b="0" kern="1200" dirty="0" err="1" smtClean="0">
                          <a:solidFill>
                            <a:schemeClr val="dk1"/>
                          </a:solidFill>
                          <a:effectLst/>
                          <a:latin typeface="微软雅黑"/>
                          <a:ea typeface="微软雅黑"/>
                          <a:cs typeface="微软雅黑"/>
                        </a:rPr>
                        <a:t>detec</a:t>
                      </a:r>
                      <a:r>
                        <a:rPr lang="en-US" altLang="zh-CN" sz="1300" b="0" kern="1200" dirty="0" smtClean="0">
                          <a:solidFill>
                            <a:schemeClr val="dk1"/>
                          </a:solidFill>
                          <a:effectLst/>
                          <a:latin typeface="微软雅黑"/>
                          <a:ea typeface="微软雅黑"/>
                          <a:cs typeface="微软雅黑"/>
                        </a:rPr>
                        <a:t>- </a:t>
                      </a:r>
                      <a:r>
                        <a:rPr lang="en-US" altLang="zh-CN" sz="1300" b="0" kern="1200" dirty="0" err="1" smtClean="0">
                          <a:solidFill>
                            <a:schemeClr val="dk1"/>
                          </a:solidFill>
                          <a:effectLst/>
                          <a:latin typeface="微软雅黑"/>
                          <a:ea typeface="微软雅黑"/>
                          <a:cs typeface="微软雅黑"/>
                        </a:rPr>
                        <a:t>tion</a:t>
                      </a:r>
                      <a:r>
                        <a:rPr lang="en-US" altLang="zh-CN" sz="1300" b="0" kern="1200" dirty="0" smtClean="0">
                          <a:solidFill>
                            <a:schemeClr val="dk1"/>
                          </a:solidFill>
                          <a:effectLst/>
                          <a:latin typeface="微软雅黑"/>
                          <a:ea typeface="微软雅黑"/>
                          <a:cs typeface="微软雅黑"/>
                        </a:rPr>
                        <a:t> purposes. The notion of scope enables IDSs to automatically distribute traffic processing, while ensuring that information </a:t>
                      </a:r>
                      <a:r>
                        <a:rPr lang="en-US" altLang="zh-CN" sz="1300" b="0" kern="1200" dirty="0" err="1" smtClean="0">
                          <a:solidFill>
                            <a:schemeClr val="dk1"/>
                          </a:solidFill>
                          <a:effectLst/>
                          <a:latin typeface="微软雅黑"/>
                          <a:ea typeface="微软雅黑"/>
                          <a:cs typeface="微软雅黑"/>
                        </a:rPr>
                        <a:t>neces</a:t>
                      </a:r>
                      <a:r>
                        <a:rPr lang="en-US" altLang="zh-CN" sz="1300" b="0" kern="1200" dirty="0" smtClean="0">
                          <a:solidFill>
                            <a:schemeClr val="dk1"/>
                          </a:solidFill>
                          <a:effectLst/>
                          <a:latin typeface="微软雅黑"/>
                          <a:ea typeface="微软雅黑"/>
                          <a:cs typeface="微软雅黑"/>
                        </a:rPr>
                        <a:t>- </a:t>
                      </a:r>
                      <a:r>
                        <a:rPr lang="en-US" altLang="zh-CN" sz="1300" b="0" kern="1200" dirty="0" err="1" smtClean="0">
                          <a:solidFill>
                            <a:schemeClr val="dk1"/>
                          </a:solidFill>
                          <a:effectLst/>
                          <a:latin typeface="微软雅黑"/>
                          <a:ea typeface="微软雅黑"/>
                          <a:cs typeface="微软雅黑"/>
                        </a:rPr>
                        <a:t>sary</a:t>
                      </a:r>
                      <a:r>
                        <a:rPr lang="en-US" altLang="zh-CN" sz="1300" b="0" kern="1200" dirty="0" smtClean="0">
                          <a:solidFill>
                            <a:schemeClr val="dk1"/>
                          </a:solidFill>
                          <a:effectLst/>
                          <a:latin typeface="微软雅黑"/>
                          <a:ea typeface="微软雅黑"/>
                          <a:cs typeface="微软雅黑"/>
                        </a:rPr>
                        <a:t> to detect intrusions remains available to detector </a:t>
                      </a:r>
                      <a:r>
                        <a:rPr lang="en-US" altLang="zh-CN" sz="1300" b="0" kern="1200" dirty="0" err="1" smtClean="0">
                          <a:solidFill>
                            <a:schemeClr val="dk1"/>
                          </a:solidFill>
                          <a:effectLst/>
                          <a:latin typeface="微软雅黑"/>
                          <a:ea typeface="微软雅黑"/>
                          <a:cs typeface="微软雅黑"/>
                        </a:rPr>
                        <a:t>instances.We</a:t>
                      </a:r>
                      <a:r>
                        <a:rPr lang="en-US" altLang="zh-CN" sz="1300" b="0" kern="1200" dirty="0" smtClean="0">
                          <a:solidFill>
                            <a:schemeClr val="dk1"/>
                          </a:solidFill>
                          <a:effectLst/>
                          <a:latin typeface="微软雅黑"/>
                          <a:ea typeface="微软雅黑"/>
                          <a:cs typeface="微软雅黑"/>
                        </a:rPr>
                        <a:t> show that for a large class of detection algorithms, scope can be au- </a:t>
                      </a:r>
                      <a:r>
                        <a:rPr lang="en-US" altLang="zh-CN" sz="1300" b="0" kern="1200" dirty="0" err="1" smtClean="0">
                          <a:solidFill>
                            <a:schemeClr val="dk1"/>
                          </a:solidFill>
                          <a:effectLst/>
                          <a:latin typeface="微软雅黑"/>
                          <a:ea typeface="微软雅黑"/>
                          <a:cs typeface="微软雅黑"/>
                        </a:rPr>
                        <a:t>tomatically</a:t>
                      </a:r>
                      <a:r>
                        <a:rPr lang="en-US" altLang="zh-CN" sz="1300" b="0" kern="1200" dirty="0" smtClean="0">
                          <a:solidFill>
                            <a:schemeClr val="dk1"/>
                          </a:solidFill>
                          <a:effectLst/>
                          <a:latin typeface="微软雅黑"/>
                          <a:ea typeface="微软雅黑"/>
                          <a:cs typeface="微软雅黑"/>
                        </a:rPr>
                        <a:t> inferred via program analysis; and we present </a:t>
                      </a:r>
                      <a:r>
                        <a:rPr lang="en-US" altLang="zh-CN" sz="1300" b="0" kern="1200" dirty="0" err="1" smtClean="0">
                          <a:solidFill>
                            <a:schemeClr val="dk1"/>
                          </a:solidFill>
                          <a:effectLst/>
                          <a:latin typeface="微软雅黑"/>
                          <a:ea typeface="微软雅黑"/>
                          <a:cs typeface="微软雅黑"/>
                        </a:rPr>
                        <a:t>schedul</a:t>
                      </a:r>
                      <a:r>
                        <a:rPr lang="en-US" altLang="zh-CN" sz="1300" b="0" kern="1200" dirty="0" smtClean="0">
                          <a:solidFill>
                            <a:schemeClr val="dk1"/>
                          </a:solidFill>
                          <a:effectLst/>
                          <a:latin typeface="微软雅黑"/>
                          <a:ea typeface="微软雅黑"/>
                          <a:cs typeface="微软雅黑"/>
                        </a:rPr>
                        <a:t>- </a:t>
                      </a:r>
                      <a:r>
                        <a:rPr lang="en-US" altLang="zh-CN" sz="1300" b="0" kern="1200" dirty="0" err="1" smtClean="0">
                          <a:solidFill>
                            <a:schemeClr val="dk1"/>
                          </a:solidFill>
                          <a:effectLst/>
                          <a:latin typeface="微软雅黑"/>
                          <a:ea typeface="微软雅黑"/>
                          <a:cs typeface="微软雅黑"/>
                        </a:rPr>
                        <a:t>ing</a:t>
                      </a:r>
                      <a:r>
                        <a:rPr lang="en-US" altLang="zh-CN" sz="1300" b="0" kern="1200" dirty="0" smtClean="0">
                          <a:solidFill>
                            <a:schemeClr val="dk1"/>
                          </a:solidFill>
                          <a:effectLst/>
                          <a:latin typeface="微软雅黑"/>
                          <a:ea typeface="微软雅黑"/>
                          <a:cs typeface="微软雅黑"/>
                        </a:rPr>
                        <a:t> algorithms that ensure safe, scope-aware processing of network events. We evaluate our technique on a set of IDS analyses, show- </a:t>
                      </a:r>
                      <a:r>
                        <a:rPr lang="en-US" altLang="zh-CN" sz="1300" b="0" kern="1200" dirty="0" err="1" smtClean="0">
                          <a:solidFill>
                            <a:schemeClr val="dk1"/>
                          </a:solidFill>
                          <a:effectLst/>
                          <a:latin typeface="微软雅黑"/>
                          <a:ea typeface="微软雅黑"/>
                          <a:cs typeface="微软雅黑"/>
                        </a:rPr>
                        <a:t>ing</a:t>
                      </a:r>
                      <a:r>
                        <a:rPr lang="en-US" altLang="zh-CN" sz="1300" b="0" kern="1200" dirty="0" smtClean="0">
                          <a:solidFill>
                            <a:schemeClr val="dk1"/>
                          </a:solidFill>
                          <a:effectLst/>
                          <a:latin typeface="微软雅黑"/>
                          <a:ea typeface="微软雅黑"/>
                          <a:cs typeface="微软雅黑"/>
                        </a:rPr>
                        <a:t> that our approach can indeed exploit the concurrency inherent in network traffic to provide significant throughput improvements. </a:t>
                      </a:r>
                    </a:p>
                  </a:txBody>
                  <a:tcPr/>
                </a:tc>
                <a:extLst>
                  <a:ext uri="{0D108BD9-81ED-4DB2-BD59-A6C34878D82A}">
                    <a16:rowId xmlns:a16="http://schemas.microsoft.com/office/drawing/2014/main" xmlns="" val="1955246978"/>
                  </a:ext>
                </a:extLst>
              </a:tr>
              <a:tr h="205292">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smtClean="0">
                          <a:solidFill>
                            <a:srgbClr val="000000"/>
                          </a:solidFill>
                          <a:effectLst/>
                          <a:latin typeface="宋体"/>
                        </a:rPr>
                        <a:t>CCS201</a:t>
                      </a:r>
                      <a:r>
                        <a:rPr lang="en-US" altLang="zh-CN" sz="1300" b="0" i="0" u="none" strike="noStrike" dirty="0" smtClean="0">
                          <a:solidFill>
                            <a:srgbClr val="000000"/>
                          </a:solidFill>
                          <a:effectLst/>
                          <a:latin typeface="宋体"/>
                        </a:rPr>
                        <a:t>4</a:t>
                      </a:r>
                      <a:endParaRPr lang="en-US" altLang="zh-CN" sz="1300" b="0" i="0" u="none" strike="noStrike" dirty="0">
                        <a:solidFill>
                          <a:srgbClr val="000000"/>
                        </a:solidFill>
                        <a:effectLst/>
                        <a:latin typeface="宋体"/>
                      </a:endParaRPr>
                    </a:p>
                  </a:txBody>
                  <a:tcPr marL="12700" marR="12700" marT="12700" marB="0" anchor="ctr"/>
                </a:tc>
                <a:extLst>
                  <a:ext uri="{0D108BD9-81ED-4DB2-BD59-A6C34878D82A}">
                    <a16:rowId xmlns:a16="http://schemas.microsoft.com/office/drawing/2014/main" xmlns="" val="1672683476"/>
                  </a:ext>
                </a:extLst>
              </a:tr>
              <a:tr h="205292">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en-US" altLang="zh-CN"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824073130"/>
                  </a:ext>
                </a:extLst>
              </a:tr>
              <a:tr h="239506">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en-US" altLang="zh-CN" sz="1400" b="0" i="1" baseline="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3360973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2021587"/>
              </p:ext>
            </p:extLst>
          </p:nvPr>
        </p:nvGraphicFramePr>
        <p:xfrm>
          <a:off x="371605" y="413841"/>
          <a:ext cx="8346510" cy="5343865"/>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05292">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pPr algn="ctr" fontAlgn="ctr"/>
                      <a:r>
                        <a:rPr lang="en-US" altLang="zh-CN" sz="1300" b="0" i="0" u="none" strike="noStrike" dirty="0" err="1" smtClean="0">
                          <a:solidFill>
                            <a:srgbClr val="000000"/>
                          </a:solidFill>
                          <a:effectLst/>
                          <a:latin typeface="微软雅黑"/>
                          <a:ea typeface="微软雅黑"/>
                          <a:cs typeface="微软雅黑"/>
                        </a:rPr>
                        <a:t>PrivEx</a:t>
                      </a:r>
                      <a:r>
                        <a:rPr lang="en-US" altLang="zh-CN" sz="1300" b="0" i="0" u="none" strike="noStrike" dirty="0" smtClean="0">
                          <a:solidFill>
                            <a:srgbClr val="000000"/>
                          </a:solidFill>
                          <a:effectLst/>
                          <a:latin typeface="微软雅黑"/>
                          <a:ea typeface="微软雅黑"/>
                          <a:cs typeface="微软雅黑"/>
                        </a:rPr>
                        <a:t>: Private Collection of Traffic Statistics for Anonymous Communication Networks </a:t>
                      </a:r>
                    </a:p>
                  </a:txBody>
                  <a:tcPr marL="12700" marR="12700" marT="12700" marB="0" anchor="ctr"/>
                </a:tc>
                <a:extLst>
                  <a:ext uri="{0D108BD9-81ED-4DB2-BD59-A6C34878D82A}">
                    <a16:rowId xmlns:a16="http://schemas.microsoft.com/office/drawing/2014/main" xmlns="" val="1133723505"/>
                  </a:ext>
                </a:extLst>
              </a:tr>
              <a:tr h="4124666">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300" b="0" kern="1200" dirty="0" smtClean="0">
                          <a:solidFill>
                            <a:schemeClr val="dk1"/>
                          </a:solidFill>
                          <a:effectLst/>
                          <a:latin typeface="微软雅黑"/>
                          <a:ea typeface="微软雅黑"/>
                          <a:cs typeface="微软雅黑"/>
                        </a:rPr>
                        <a:t>In addition to their common use for private online communication, anonymous communication networks can also be used to </a:t>
                      </a:r>
                      <a:r>
                        <a:rPr lang="en-US" altLang="zh-CN" sz="1300" b="0" kern="1200" dirty="0" err="1" smtClean="0">
                          <a:solidFill>
                            <a:schemeClr val="dk1"/>
                          </a:solidFill>
                          <a:effectLst/>
                          <a:latin typeface="微软雅黑"/>
                          <a:ea typeface="微软雅黑"/>
                          <a:cs typeface="微软雅黑"/>
                        </a:rPr>
                        <a:t>circum</a:t>
                      </a:r>
                      <a:r>
                        <a:rPr lang="en-US" altLang="zh-CN" sz="1300" b="0" kern="1200" dirty="0" smtClean="0">
                          <a:solidFill>
                            <a:schemeClr val="dk1"/>
                          </a:solidFill>
                          <a:effectLst/>
                          <a:latin typeface="微软雅黑"/>
                          <a:ea typeface="微软雅黑"/>
                          <a:cs typeface="微软雅黑"/>
                        </a:rPr>
                        <a:t>- vent censorship. However, it is difficult to determine the extent to which they are actually used for this purpose without violating the privacy of the networks’ users. Knowing this extent can be useful to designers and researchers who would like to improve the </a:t>
                      </a:r>
                      <a:r>
                        <a:rPr lang="en-US" altLang="zh-CN" sz="1300" b="0" kern="1200" dirty="0" err="1" smtClean="0">
                          <a:solidFill>
                            <a:schemeClr val="dk1"/>
                          </a:solidFill>
                          <a:effectLst/>
                          <a:latin typeface="微软雅黑"/>
                          <a:ea typeface="微软雅黑"/>
                          <a:cs typeface="微软雅黑"/>
                        </a:rPr>
                        <a:t>perfor</a:t>
                      </a:r>
                      <a:r>
                        <a:rPr lang="en-US" altLang="zh-CN" sz="1300" b="0" kern="1200" dirty="0" smtClean="0">
                          <a:solidFill>
                            <a:schemeClr val="dk1"/>
                          </a:solidFill>
                          <a:effectLst/>
                          <a:latin typeface="微软雅黑"/>
                          <a:ea typeface="微软雅黑"/>
                          <a:cs typeface="微软雅黑"/>
                        </a:rPr>
                        <a:t>- </a:t>
                      </a:r>
                      <a:r>
                        <a:rPr lang="en-US" altLang="zh-CN" sz="1300" b="0" kern="1200" dirty="0" err="1" smtClean="0">
                          <a:solidFill>
                            <a:schemeClr val="dk1"/>
                          </a:solidFill>
                          <a:effectLst/>
                          <a:latin typeface="微软雅黑"/>
                          <a:ea typeface="微软雅黑"/>
                          <a:cs typeface="微软雅黑"/>
                        </a:rPr>
                        <a:t>mance</a:t>
                      </a:r>
                      <a:r>
                        <a:rPr lang="en-US" altLang="zh-CN" sz="1300" b="0" kern="1200" dirty="0" smtClean="0">
                          <a:solidFill>
                            <a:schemeClr val="dk1"/>
                          </a:solidFill>
                          <a:effectLst/>
                          <a:latin typeface="微软雅黑"/>
                          <a:ea typeface="微软雅黑"/>
                          <a:cs typeface="微软雅黑"/>
                        </a:rPr>
                        <a:t> and privacy properties of the network. To address this issue, we propose a statistical data collection system, </a:t>
                      </a:r>
                      <a:r>
                        <a:rPr lang="en-US" altLang="zh-CN" sz="1300" b="0" kern="1200" dirty="0" err="1" smtClean="0">
                          <a:solidFill>
                            <a:schemeClr val="dk1"/>
                          </a:solidFill>
                          <a:effectLst/>
                          <a:latin typeface="微软雅黑"/>
                          <a:ea typeface="微软雅黑"/>
                          <a:cs typeface="微软雅黑"/>
                        </a:rPr>
                        <a:t>PrivEx</a:t>
                      </a:r>
                      <a:r>
                        <a:rPr lang="en-US" altLang="zh-CN" sz="1300" b="0" kern="1200" dirty="0" smtClean="0">
                          <a:solidFill>
                            <a:schemeClr val="dk1"/>
                          </a:solidFill>
                          <a:effectLst/>
                          <a:latin typeface="微软雅黑"/>
                          <a:ea typeface="微软雅黑"/>
                          <a:cs typeface="微软雅黑"/>
                        </a:rPr>
                        <a:t>, for collect- </a:t>
                      </a:r>
                      <a:r>
                        <a:rPr lang="en-US" altLang="zh-CN" sz="1300" b="0" kern="1200" dirty="0" err="1" smtClean="0">
                          <a:solidFill>
                            <a:schemeClr val="dk1"/>
                          </a:solidFill>
                          <a:effectLst/>
                          <a:latin typeface="微软雅黑"/>
                          <a:ea typeface="微软雅黑"/>
                          <a:cs typeface="微软雅黑"/>
                        </a:rPr>
                        <a:t>ing</a:t>
                      </a:r>
                      <a:r>
                        <a:rPr lang="en-US" altLang="zh-CN" sz="1300" b="0" kern="1200" dirty="0" smtClean="0">
                          <a:solidFill>
                            <a:schemeClr val="dk1"/>
                          </a:solidFill>
                          <a:effectLst/>
                          <a:latin typeface="微软雅黑"/>
                          <a:ea typeface="微软雅黑"/>
                          <a:cs typeface="微软雅黑"/>
                        </a:rPr>
                        <a:t> egress traffic statistics from anonymous communication net- works in a secure and privacy-preserving manner. Our solution is based on distributed differential privacy and secure multiparty com- </a:t>
                      </a:r>
                      <a:r>
                        <a:rPr lang="en-US" altLang="zh-CN" sz="1300" b="0" kern="1200" dirty="0" err="1" smtClean="0">
                          <a:solidFill>
                            <a:schemeClr val="dk1"/>
                          </a:solidFill>
                          <a:effectLst/>
                          <a:latin typeface="微软雅黑"/>
                          <a:ea typeface="微软雅黑"/>
                          <a:cs typeface="微软雅黑"/>
                        </a:rPr>
                        <a:t>putation</a:t>
                      </a:r>
                      <a:r>
                        <a:rPr lang="en-US" altLang="zh-CN" sz="1300" b="0" kern="1200" dirty="0" smtClean="0">
                          <a:solidFill>
                            <a:schemeClr val="dk1"/>
                          </a:solidFill>
                          <a:effectLst/>
                          <a:latin typeface="微软雅黑"/>
                          <a:ea typeface="微软雅黑"/>
                          <a:cs typeface="微软雅黑"/>
                        </a:rPr>
                        <a:t>; it preserves the security and privacy properties of </a:t>
                      </a:r>
                      <a:r>
                        <a:rPr lang="en-US" altLang="zh-CN" sz="1300" b="0" kern="1200" dirty="0" err="1" smtClean="0">
                          <a:solidFill>
                            <a:schemeClr val="dk1"/>
                          </a:solidFill>
                          <a:effectLst/>
                          <a:latin typeface="微软雅黑"/>
                          <a:ea typeface="微软雅黑"/>
                          <a:cs typeface="微软雅黑"/>
                        </a:rPr>
                        <a:t>anony</a:t>
                      </a:r>
                      <a:r>
                        <a:rPr lang="en-US" altLang="zh-CN" sz="1300" b="0" kern="1200" dirty="0" smtClean="0">
                          <a:solidFill>
                            <a:schemeClr val="dk1"/>
                          </a:solidFill>
                          <a:effectLst/>
                          <a:latin typeface="微软雅黑"/>
                          <a:ea typeface="微软雅黑"/>
                          <a:cs typeface="微软雅黑"/>
                        </a:rPr>
                        <a:t>- </a:t>
                      </a:r>
                      <a:r>
                        <a:rPr lang="en-US" altLang="zh-CN" sz="1300" b="0" kern="1200" dirty="0" err="1" smtClean="0">
                          <a:solidFill>
                            <a:schemeClr val="dk1"/>
                          </a:solidFill>
                          <a:effectLst/>
                          <a:latin typeface="微软雅黑"/>
                          <a:ea typeface="微软雅黑"/>
                          <a:cs typeface="微软雅黑"/>
                        </a:rPr>
                        <a:t>mous</a:t>
                      </a:r>
                      <a:r>
                        <a:rPr lang="en-US" altLang="zh-CN" sz="1300" b="0" kern="1200" dirty="0" smtClean="0">
                          <a:solidFill>
                            <a:schemeClr val="dk1"/>
                          </a:solidFill>
                          <a:effectLst/>
                          <a:latin typeface="微软雅黑"/>
                          <a:ea typeface="微软雅黑"/>
                          <a:cs typeface="微软雅黑"/>
                        </a:rPr>
                        <a:t> communication networks, even in the face of adversaries that can compromise data collection nodes or coerce operators to reveal cryptographic secrets and keys. </a:t>
                      </a:r>
                    </a:p>
                  </a:txBody>
                  <a:tcPr/>
                </a:tc>
                <a:extLst>
                  <a:ext uri="{0D108BD9-81ED-4DB2-BD59-A6C34878D82A}">
                    <a16:rowId xmlns:a16="http://schemas.microsoft.com/office/drawing/2014/main" xmlns="" val="1955246978"/>
                  </a:ext>
                </a:extLst>
              </a:tr>
              <a:tr h="205292">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smtClean="0">
                          <a:solidFill>
                            <a:srgbClr val="000000"/>
                          </a:solidFill>
                          <a:effectLst/>
                          <a:latin typeface="宋体"/>
                        </a:rPr>
                        <a:t>CCS201</a:t>
                      </a:r>
                      <a:r>
                        <a:rPr lang="en-US" altLang="zh-CN" sz="1300" b="0" i="0" u="none" strike="noStrike" dirty="0" smtClean="0">
                          <a:solidFill>
                            <a:srgbClr val="000000"/>
                          </a:solidFill>
                          <a:effectLst/>
                          <a:latin typeface="宋体"/>
                        </a:rPr>
                        <a:t>4</a:t>
                      </a:r>
                      <a:endParaRPr lang="en-US" altLang="zh-CN" sz="1300" b="0" i="0" u="none" strike="noStrike" dirty="0">
                        <a:solidFill>
                          <a:srgbClr val="000000"/>
                        </a:solidFill>
                        <a:effectLst/>
                        <a:latin typeface="宋体"/>
                      </a:endParaRPr>
                    </a:p>
                  </a:txBody>
                  <a:tcPr marL="12700" marR="12700" marT="12700" marB="0" anchor="ctr"/>
                </a:tc>
                <a:extLst>
                  <a:ext uri="{0D108BD9-81ED-4DB2-BD59-A6C34878D82A}">
                    <a16:rowId xmlns:a16="http://schemas.microsoft.com/office/drawing/2014/main" xmlns="" val="1672683476"/>
                  </a:ext>
                </a:extLst>
              </a:tr>
              <a:tr h="205292">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en-US" altLang="zh-CN"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824073130"/>
                  </a:ext>
                </a:extLst>
              </a:tr>
              <a:tr h="239506">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en-US" altLang="zh-CN" sz="1400" b="0" i="1" baseline="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3051149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352211751"/>
              </p:ext>
            </p:extLst>
          </p:nvPr>
        </p:nvGraphicFramePr>
        <p:xfrm>
          <a:off x="371605" y="413841"/>
          <a:ext cx="8346510" cy="5343865"/>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05292">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pPr algn="ctr" fontAlgn="ctr"/>
                      <a:r>
                        <a:rPr lang="en-US" altLang="zh-CN" sz="1300" b="0" i="0" u="none" strike="noStrike" dirty="0" smtClean="0">
                          <a:solidFill>
                            <a:srgbClr val="000000"/>
                          </a:solidFill>
                          <a:effectLst/>
                          <a:latin typeface="微软雅黑"/>
                          <a:ea typeface="微软雅黑"/>
                          <a:cs typeface="微软雅黑"/>
                        </a:rPr>
                        <a:t>POSTER: A Lightweight Unknown HTTP Botnets Detecting and Characterizing System </a:t>
                      </a:r>
                    </a:p>
                  </a:txBody>
                  <a:tcPr marL="12700" marR="12700" marT="12700" marB="0" anchor="ctr"/>
                </a:tc>
                <a:extLst>
                  <a:ext uri="{0D108BD9-81ED-4DB2-BD59-A6C34878D82A}">
                    <a16:rowId xmlns:a16="http://schemas.microsoft.com/office/drawing/2014/main" xmlns="" val="1133723505"/>
                  </a:ext>
                </a:extLst>
              </a:tr>
              <a:tr h="4124666">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300" b="0" kern="1200" dirty="0" smtClean="0">
                          <a:solidFill>
                            <a:schemeClr val="dk1"/>
                          </a:solidFill>
                          <a:effectLst/>
                          <a:latin typeface="微软雅黑"/>
                          <a:ea typeface="微软雅黑"/>
                          <a:cs typeface="微软雅黑"/>
                        </a:rPr>
                        <a:t>The ability of the HTTP protocol to bypass Firewalls and IDSs has resulted in it becoming the most popular command and control (C&amp;C) protocol adopted for use by most current botnets. To date, most botnet detection approaches either operate at packet-level or flow-level by identifying signatures or flow patterns. In addition, some detection technologies correlate both flow and malicious behaviors to detect botnets. However, most of these approaches relay on obvious behavior characteristics of botnets and cannot simultaneously detect and characterize unknown bots in the early stages subsequent to an infection. In an effort to rectify this situation, we studied the distribution pattern of relevant packets and determined that, in general, the first request packet from bots and the first response packet from C&amp;C servers contain the most valuable information. Consequently, we propose a technique that automatically detects unknown HTTP botnets and generates the signatures of C&amp;C activities on the basis of this knowledge. The results of preliminary experiments conducted indicate that our proposed approach can accurately detect unknown HTTP botnets (such as </a:t>
                      </a:r>
                      <a:r>
                        <a:rPr lang="en-US" altLang="zh-CN" sz="1300" b="0" kern="1200" dirty="0" err="1" smtClean="0">
                          <a:solidFill>
                            <a:schemeClr val="dk1"/>
                          </a:solidFill>
                          <a:effectLst/>
                          <a:latin typeface="微软雅黑"/>
                          <a:ea typeface="微软雅黑"/>
                          <a:cs typeface="微软雅黑"/>
                        </a:rPr>
                        <a:t>SpyEye</a:t>
                      </a:r>
                      <a:r>
                        <a:rPr lang="en-US" altLang="zh-CN" sz="1300" b="0" kern="1200" dirty="0" smtClean="0">
                          <a:solidFill>
                            <a:schemeClr val="dk1"/>
                          </a:solidFill>
                          <a:effectLst/>
                          <a:latin typeface="微软雅黑"/>
                          <a:ea typeface="微软雅黑"/>
                          <a:cs typeface="微软雅黑"/>
                        </a:rPr>
                        <a:t> and </a:t>
                      </a:r>
                      <a:r>
                        <a:rPr lang="en-US" altLang="zh-CN" sz="1300" b="0" kern="1200" dirty="0" err="1" smtClean="0">
                          <a:solidFill>
                            <a:schemeClr val="dk1"/>
                          </a:solidFill>
                          <a:effectLst/>
                          <a:latin typeface="微软雅黑"/>
                          <a:ea typeface="微软雅黑"/>
                          <a:cs typeface="微软雅黑"/>
                        </a:rPr>
                        <a:t>ZeuS</a:t>
                      </a:r>
                      <a:r>
                        <a:rPr lang="en-US" altLang="zh-CN" sz="1300" b="0" kern="1200" dirty="0" smtClean="0">
                          <a:solidFill>
                            <a:schemeClr val="dk1"/>
                          </a:solidFill>
                          <a:effectLst/>
                          <a:latin typeface="微软雅黑"/>
                          <a:ea typeface="微软雅黑"/>
                          <a:cs typeface="微软雅黑"/>
                        </a:rPr>
                        <a:t>) with low false positive rates and generate their signatures automatically. </a:t>
                      </a:r>
                    </a:p>
                  </a:txBody>
                  <a:tcPr/>
                </a:tc>
                <a:extLst>
                  <a:ext uri="{0D108BD9-81ED-4DB2-BD59-A6C34878D82A}">
                    <a16:rowId xmlns:a16="http://schemas.microsoft.com/office/drawing/2014/main" xmlns="" val="1955246978"/>
                  </a:ext>
                </a:extLst>
              </a:tr>
              <a:tr h="205292">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smtClean="0">
                          <a:solidFill>
                            <a:srgbClr val="000000"/>
                          </a:solidFill>
                          <a:effectLst/>
                          <a:latin typeface="宋体"/>
                        </a:rPr>
                        <a:t>CCS201</a:t>
                      </a:r>
                      <a:r>
                        <a:rPr lang="en-US" altLang="zh-CN" sz="1300" b="0" i="0" u="none" strike="noStrike" dirty="0" smtClean="0">
                          <a:solidFill>
                            <a:srgbClr val="000000"/>
                          </a:solidFill>
                          <a:effectLst/>
                          <a:latin typeface="宋体"/>
                        </a:rPr>
                        <a:t>4</a:t>
                      </a:r>
                      <a:endParaRPr lang="en-US" altLang="zh-CN" sz="1300" b="0" i="0" u="none" strike="noStrike" dirty="0">
                        <a:solidFill>
                          <a:srgbClr val="000000"/>
                        </a:solidFill>
                        <a:effectLst/>
                        <a:latin typeface="宋体"/>
                      </a:endParaRPr>
                    </a:p>
                  </a:txBody>
                  <a:tcPr marL="12700" marR="12700" marT="12700" marB="0" anchor="ctr"/>
                </a:tc>
                <a:extLst>
                  <a:ext uri="{0D108BD9-81ED-4DB2-BD59-A6C34878D82A}">
                    <a16:rowId xmlns:a16="http://schemas.microsoft.com/office/drawing/2014/main" xmlns="" val="1672683476"/>
                  </a:ext>
                </a:extLst>
              </a:tr>
              <a:tr h="205292">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en-US" altLang="zh-CN"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824073130"/>
                  </a:ext>
                </a:extLst>
              </a:tr>
              <a:tr h="239506">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en-US" altLang="zh-CN" sz="1400" b="0" i="1" baseline="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33069312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315923028"/>
              </p:ext>
            </p:extLst>
          </p:nvPr>
        </p:nvGraphicFramePr>
        <p:xfrm>
          <a:off x="371605" y="413841"/>
          <a:ext cx="8346510" cy="5343865"/>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05292">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pPr algn="ctr" fontAlgn="ctr"/>
                      <a:r>
                        <a:rPr lang="en-US" altLang="zh-CN" sz="1300" b="0" i="0" u="none" strike="noStrike" dirty="0" smtClean="0">
                          <a:solidFill>
                            <a:srgbClr val="000000"/>
                          </a:solidFill>
                          <a:effectLst/>
                          <a:latin typeface="微软雅黑"/>
                          <a:ea typeface="微软雅黑"/>
                          <a:cs typeface="微软雅黑"/>
                        </a:rPr>
                        <a:t>POSTER: Proactive Blacklist Update for Anti-Phishing </a:t>
                      </a:r>
                    </a:p>
                  </a:txBody>
                  <a:tcPr marL="12700" marR="12700" marT="12700" marB="0" anchor="ctr"/>
                </a:tc>
                <a:extLst>
                  <a:ext uri="{0D108BD9-81ED-4DB2-BD59-A6C34878D82A}">
                    <a16:rowId xmlns:a16="http://schemas.microsoft.com/office/drawing/2014/main" xmlns="" val="1133723505"/>
                  </a:ext>
                </a:extLst>
              </a:tr>
              <a:tr h="4124666">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300" b="0" kern="1200" dirty="0" smtClean="0">
                          <a:solidFill>
                            <a:schemeClr val="dk1"/>
                          </a:solidFill>
                          <a:effectLst/>
                          <a:latin typeface="微软雅黑"/>
                          <a:ea typeface="微软雅黑"/>
                          <a:cs typeface="微软雅黑"/>
                        </a:rPr>
                        <a:t>This study explores the existing blacklists to discover suspected URLs that refer to on-the-fly phishing threats in real time. We propose a </a:t>
                      </a:r>
                      <a:r>
                        <a:rPr lang="en-US" altLang="zh-CN" sz="1300" b="0" kern="1200" dirty="0" err="1" smtClean="0">
                          <a:solidFill>
                            <a:schemeClr val="dk1"/>
                          </a:solidFill>
                          <a:effectLst/>
                          <a:latin typeface="微软雅黑"/>
                          <a:ea typeface="微软雅黑"/>
                          <a:cs typeface="微软雅黑"/>
                        </a:rPr>
                        <a:t>PhishTrack</a:t>
                      </a:r>
                      <a:r>
                        <a:rPr lang="en-US" altLang="zh-CN" sz="1300" b="0" kern="1200" dirty="0" smtClean="0">
                          <a:solidFill>
                            <a:schemeClr val="dk1"/>
                          </a:solidFill>
                          <a:effectLst/>
                          <a:latin typeface="微软雅黑"/>
                          <a:ea typeface="微软雅黑"/>
                          <a:cs typeface="微软雅黑"/>
                        </a:rPr>
                        <a:t> framework that includes redirection tracking and form tracking components to update the phishing blacklists. It actively finds phishing URLs as early as possible. Experimental results show that our proactive phishing update method is an effective and efficient approach for improving the coverage of the blacklists. In practice, our solution is complementary to the existing anti-phishing techniques for providing secured web surfing. </a:t>
                      </a:r>
                    </a:p>
                  </a:txBody>
                  <a:tcPr/>
                </a:tc>
                <a:extLst>
                  <a:ext uri="{0D108BD9-81ED-4DB2-BD59-A6C34878D82A}">
                    <a16:rowId xmlns:a16="http://schemas.microsoft.com/office/drawing/2014/main" xmlns="" val="1955246978"/>
                  </a:ext>
                </a:extLst>
              </a:tr>
              <a:tr h="205292">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smtClean="0">
                          <a:solidFill>
                            <a:srgbClr val="000000"/>
                          </a:solidFill>
                          <a:effectLst/>
                          <a:latin typeface="宋体"/>
                        </a:rPr>
                        <a:t>CCS201</a:t>
                      </a:r>
                      <a:r>
                        <a:rPr lang="en-US" altLang="zh-CN" sz="1300" b="0" i="0" u="none" strike="noStrike" dirty="0" smtClean="0">
                          <a:solidFill>
                            <a:srgbClr val="000000"/>
                          </a:solidFill>
                          <a:effectLst/>
                          <a:latin typeface="宋体"/>
                        </a:rPr>
                        <a:t>4</a:t>
                      </a:r>
                      <a:endParaRPr lang="en-US" altLang="zh-CN" sz="1300" b="0" i="0" u="none" strike="noStrike" dirty="0">
                        <a:solidFill>
                          <a:srgbClr val="000000"/>
                        </a:solidFill>
                        <a:effectLst/>
                        <a:latin typeface="宋体"/>
                      </a:endParaRPr>
                    </a:p>
                  </a:txBody>
                  <a:tcPr marL="12700" marR="12700" marT="12700" marB="0" anchor="ctr"/>
                </a:tc>
                <a:extLst>
                  <a:ext uri="{0D108BD9-81ED-4DB2-BD59-A6C34878D82A}">
                    <a16:rowId xmlns:a16="http://schemas.microsoft.com/office/drawing/2014/main" xmlns="" val="1672683476"/>
                  </a:ext>
                </a:extLst>
              </a:tr>
              <a:tr h="205292">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en-US" altLang="zh-CN"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824073130"/>
                  </a:ext>
                </a:extLst>
              </a:tr>
              <a:tr h="239506">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en-US" altLang="zh-CN" sz="1400" b="0" i="1" baseline="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16718415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346928118"/>
              </p:ext>
            </p:extLst>
          </p:nvPr>
        </p:nvGraphicFramePr>
        <p:xfrm>
          <a:off x="371605" y="413841"/>
          <a:ext cx="8346510" cy="5343865"/>
        </p:xfrm>
        <a:graphic>
          <a:graphicData uri="http://schemas.openxmlformats.org/drawingml/2006/table">
            <a:tbl>
              <a:tblPr firstRow="1" bandRow="1">
                <a:tableStyleId>{69CF1AB2-1976-4502-BF36-3FF5EA218861}</a:tableStyleId>
              </a:tblPr>
              <a:tblGrid>
                <a:gridCol w="668055">
                  <a:extLst>
                    <a:ext uri="{9D8B030D-6E8A-4147-A177-3AD203B41FA5}">
                      <a16:colId xmlns:a16="http://schemas.microsoft.com/office/drawing/2014/main" xmlns="" val="356671554"/>
                    </a:ext>
                  </a:extLst>
                </a:gridCol>
                <a:gridCol w="7678455">
                  <a:extLst>
                    <a:ext uri="{9D8B030D-6E8A-4147-A177-3AD203B41FA5}">
                      <a16:colId xmlns:a16="http://schemas.microsoft.com/office/drawing/2014/main" xmlns="" val="327203891"/>
                    </a:ext>
                  </a:extLst>
                </a:gridCol>
              </a:tblGrid>
              <a:tr h="205292">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pPr algn="ctr" fontAlgn="ctr"/>
                      <a:r>
                        <a:rPr lang="en-US" altLang="zh-CN" sz="1300" b="0" i="0" u="none" strike="noStrike" dirty="0" smtClean="0">
                          <a:solidFill>
                            <a:srgbClr val="000000"/>
                          </a:solidFill>
                          <a:effectLst/>
                          <a:latin typeface="微软雅黑"/>
                          <a:ea typeface="微软雅黑"/>
                          <a:cs typeface="微软雅黑"/>
                        </a:rPr>
                        <a:t>Fluxing botnet command and control channels with URL shortening services</a:t>
                      </a:r>
                    </a:p>
                  </a:txBody>
                  <a:tcPr marL="12700" marR="12700" marT="12700" marB="0" anchor="ctr"/>
                </a:tc>
                <a:extLst>
                  <a:ext uri="{0D108BD9-81ED-4DB2-BD59-A6C34878D82A}">
                    <a16:rowId xmlns:a16="http://schemas.microsoft.com/office/drawing/2014/main" xmlns="" val="1133723505"/>
                  </a:ext>
                </a:extLst>
              </a:tr>
              <a:tr h="4124666">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300" b="0" kern="1200" dirty="0" smtClean="0">
                          <a:solidFill>
                            <a:schemeClr val="dk1"/>
                          </a:solidFill>
                          <a:effectLst/>
                          <a:latin typeface="微软雅黑"/>
                          <a:ea typeface="微软雅黑"/>
                          <a:cs typeface="微软雅黑"/>
                        </a:rPr>
                        <a:t>URL shortening services (</a:t>
                      </a:r>
                      <a:r>
                        <a:rPr lang="en-US" altLang="zh-CN" sz="1300" b="0" kern="1200" dirty="0" err="1" smtClean="0">
                          <a:solidFill>
                            <a:schemeClr val="dk1"/>
                          </a:solidFill>
                          <a:effectLst/>
                          <a:latin typeface="微软雅黑"/>
                          <a:ea typeface="微软雅黑"/>
                          <a:cs typeface="微软雅黑"/>
                        </a:rPr>
                        <a:t>USSes</a:t>
                      </a:r>
                      <a:r>
                        <a:rPr lang="en-US" altLang="zh-CN" sz="1300" b="0" kern="1200" dirty="0" smtClean="0">
                          <a:solidFill>
                            <a:schemeClr val="dk1"/>
                          </a:solidFill>
                          <a:effectLst/>
                          <a:latin typeface="微软雅黑"/>
                          <a:ea typeface="微软雅黑"/>
                          <a:cs typeface="微软雅黑"/>
                        </a:rPr>
                        <a:t>), which provide short aliases to registered long URLs, have become popular owing to Twitter. Despite their popularity, researchers do not carefully consider their security problems. In this paper, we explore botnet models based on </a:t>
                      </a:r>
                      <a:r>
                        <a:rPr lang="en-US" altLang="zh-CN" sz="1300" b="0" kern="1200" dirty="0" err="1" smtClean="0">
                          <a:solidFill>
                            <a:schemeClr val="dk1"/>
                          </a:solidFill>
                          <a:effectLst/>
                          <a:latin typeface="微软雅黑"/>
                          <a:ea typeface="微软雅黑"/>
                          <a:cs typeface="微软雅黑"/>
                        </a:rPr>
                        <a:t>USSes</a:t>
                      </a:r>
                      <a:r>
                        <a:rPr lang="en-US" altLang="zh-CN" sz="1300" b="0" kern="1200" dirty="0" smtClean="0">
                          <a:solidFill>
                            <a:schemeClr val="dk1"/>
                          </a:solidFill>
                          <a:effectLst/>
                          <a:latin typeface="微软雅黑"/>
                          <a:ea typeface="微软雅黑"/>
                          <a:cs typeface="微软雅黑"/>
                        </a:rPr>
                        <a:t> to prepare for new security threats before they evolve. Specifically, we consider using </a:t>
                      </a:r>
                      <a:r>
                        <a:rPr lang="en-US" altLang="zh-CN" sz="1300" b="0" kern="1200" dirty="0" err="1" smtClean="0">
                          <a:solidFill>
                            <a:schemeClr val="dk1"/>
                          </a:solidFill>
                          <a:effectLst/>
                          <a:latin typeface="微软雅黑"/>
                          <a:ea typeface="微软雅黑"/>
                          <a:cs typeface="微软雅黑"/>
                        </a:rPr>
                        <a:t>USSes</a:t>
                      </a:r>
                      <a:r>
                        <a:rPr lang="en-US" altLang="zh-CN" sz="1300" b="0" kern="1200" dirty="0" smtClean="0">
                          <a:solidFill>
                            <a:schemeClr val="dk1"/>
                          </a:solidFill>
                          <a:effectLst/>
                          <a:latin typeface="微软雅黑"/>
                          <a:ea typeface="微软雅黑"/>
                          <a:cs typeface="微软雅黑"/>
                        </a:rPr>
                        <a:t> for alias flux to hide botnet command and control (C&amp;C) channels. In alias flux, a </a:t>
                      </a:r>
                      <a:r>
                        <a:rPr lang="en-US" altLang="zh-CN" sz="1300" b="0" kern="1200" dirty="0" err="1" smtClean="0">
                          <a:solidFill>
                            <a:schemeClr val="dk1"/>
                          </a:solidFill>
                          <a:effectLst/>
                          <a:latin typeface="微软雅黑"/>
                          <a:ea typeface="微软雅黑"/>
                          <a:cs typeface="微软雅黑"/>
                        </a:rPr>
                        <a:t>botmaster</a:t>
                      </a:r>
                      <a:r>
                        <a:rPr lang="en-US" altLang="zh-CN" sz="1300" b="0" kern="1200" dirty="0" smtClean="0">
                          <a:solidFill>
                            <a:schemeClr val="dk1"/>
                          </a:solidFill>
                          <a:effectLst/>
                          <a:latin typeface="微软雅黑"/>
                          <a:ea typeface="微软雅黑"/>
                          <a:cs typeface="微软雅黑"/>
                        </a:rPr>
                        <a:t> obfuscates the IP addresses of his C&amp;C servers, encodes them as URLs, and then registers them to </a:t>
                      </a:r>
                      <a:r>
                        <a:rPr lang="en-US" altLang="zh-CN" sz="1300" b="0" kern="1200" dirty="0" err="1" smtClean="0">
                          <a:solidFill>
                            <a:schemeClr val="dk1"/>
                          </a:solidFill>
                          <a:effectLst/>
                          <a:latin typeface="微软雅黑"/>
                          <a:ea typeface="微软雅黑"/>
                          <a:cs typeface="微软雅黑"/>
                        </a:rPr>
                        <a:t>USSes</a:t>
                      </a:r>
                      <a:r>
                        <a:rPr lang="en-US" altLang="zh-CN" sz="1300" b="0" kern="1200" dirty="0" smtClean="0">
                          <a:solidFill>
                            <a:schemeClr val="dk1"/>
                          </a:solidFill>
                          <a:effectLst/>
                          <a:latin typeface="微软雅黑"/>
                          <a:ea typeface="微软雅黑"/>
                          <a:cs typeface="微软雅黑"/>
                        </a:rPr>
                        <a:t> with custom aliases generated by an alias generation algorithm. Later, each bot obtains the encoded IP addresses by contacting </a:t>
                      </a:r>
                      <a:r>
                        <a:rPr lang="en-US" altLang="zh-CN" sz="1300" b="0" kern="1200" dirty="0" err="1" smtClean="0">
                          <a:solidFill>
                            <a:schemeClr val="dk1"/>
                          </a:solidFill>
                          <a:effectLst/>
                          <a:latin typeface="微软雅黑"/>
                          <a:ea typeface="微软雅黑"/>
                          <a:cs typeface="微软雅黑"/>
                        </a:rPr>
                        <a:t>USSes</a:t>
                      </a:r>
                      <a:r>
                        <a:rPr lang="en-US" altLang="zh-CN" sz="1300" b="0" kern="1200" dirty="0" smtClean="0">
                          <a:solidFill>
                            <a:schemeClr val="dk1"/>
                          </a:solidFill>
                          <a:effectLst/>
                          <a:latin typeface="微软雅黑"/>
                          <a:ea typeface="微软雅黑"/>
                          <a:cs typeface="微软雅黑"/>
                        </a:rPr>
                        <a:t> using the same algorithm. For </a:t>
                      </a:r>
                      <a:r>
                        <a:rPr lang="en-US" altLang="zh-CN" sz="1300" b="0" kern="1200" dirty="0" err="1" smtClean="0">
                          <a:solidFill>
                            <a:schemeClr val="dk1"/>
                          </a:solidFill>
                          <a:effectLst/>
                          <a:latin typeface="微软雅黑"/>
                          <a:ea typeface="微软雅黑"/>
                          <a:cs typeface="微软雅黑"/>
                        </a:rPr>
                        <a:t>USSes</a:t>
                      </a:r>
                      <a:r>
                        <a:rPr lang="en-US" altLang="zh-CN" sz="1300" b="0" kern="1200" dirty="0" smtClean="0">
                          <a:solidFill>
                            <a:schemeClr val="dk1"/>
                          </a:solidFill>
                          <a:effectLst/>
                          <a:latin typeface="微软雅黑"/>
                          <a:ea typeface="微软雅黑"/>
                          <a:cs typeface="微软雅黑"/>
                        </a:rPr>
                        <a:t> that do not support custom aliases, the </a:t>
                      </a:r>
                      <a:r>
                        <a:rPr lang="en-US" altLang="zh-CN" sz="1300" b="0" kern="1200" dirty="0" err="1" smtClean="0">
                          <a:solidFill>
                            <a:schemeClr val="dk1"/>
                          </a:solidFill>
                          <a:effectLst/>
                          <a:latin typeface="微软雅黑"/>
                          <a:ea typeface="微软雅黑"/>
                          <a:cs typeface="微软雅黑"/>
                        </a:rPr>
                        <a:t>botmaster</a:t>
                      </a:r>
                      <a:r>
                        <a:rPr lang="en-US" altLang="zh-CN" sz="1300" b="0" kern="1200" dirty="0" smtClean="0">
                          <a:solidFill>
                            <a:schemeClr val="dk1"/>
                          </a:solidFill>
                          <a:effectLst/>
                          <a:latin typeface="微软雅黑"/>
                          <a:ea typeface="微软雅黑"/>
                          <a:cs typeface="微软雅黑"/>
                        </a:rPr>
                        <a:t> can use shared alias lists instead of the shared algorithm. DNS-based botnet detection schemes cannot detect an alias flux botnet, and network-level detection and blacklisting of the fluxed aliases are difficult. We also discuss possible countermeasures to cope with these new threats and investigate operating </a:t>
                      </a:r>
                      <a:r>
                        <a:rPr lang="en-US" altLang="zh-CN" sz="1300" b="0" kern="1200" dirty="0" err="1" smtClean="0">
                          <a:solidFill>
                            <a:schemeClr val="dk1"/>
                          </a:solidFill>
                          <a:effectLst/>
                          <a:latin typeface="微软雅黑"/>
                          <a:ea typeface="微软雅黑"/>
                          <a:cs typeface="微软雅黑"/>
                        </a:rPr>
                        <a:t>USSes</a:t>
                      </a:r>
                      <a:r>
                        <a:rPr lang="en-US" altLang="zh-CN" sz="1300" b="0" kern="1200" dirty="0" smtClean="0">
                          <a:solidFill>
                            <a:schemeClr val="dk1"/>
                          </a:solidFill>
                          <a:effectLst/>
                          <a:latin typeface="微软雅黑"/>
                          <a:ea typeface="微软雅黑"/>
                          <a:cs typeface="微软雅黑"/>
                        </a:rPr>
                        <a:t>.</a:t>
                      </a:r>
                    </a:p>
                  </a:txBody>
                  <a:tcPr/>
                </a:tc>
                <a:extLst>
                  <a:ext uri="{0D108BD9-81ED-4DB2-BD59-A6C34878D82A}">
                    <a16:rowId xmlns:a16="http://schemas.microsoft.com/office/drawing/2014/main" xmlns="" val="1955246978"/>
                  </a:ext>
                </a:extLst>
              </a:tr>
              <a:tr h="205292">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pPr algn="ctr" fontAlgn="ctr"/>
                      <a:r>
                        <a:rPr lang="en-US" altLang="zh-CN" sz="1300" b="0" i="0" u="none" strike="noStrike" dirty="0" smtClean="0">
                          <a:solidFill>
                            <a:srgbClr val="000000"/>
                          </a:solidFill>
                          <a:effectLst/>
                          <a:latin typeface="宋体"/>
                        </a:rPr>
                        <a:t>Journal</a:t>
                      </a:r>
                      <a:r>
                        <a:rPr lang="en-US" altLang="zh-CN" sz="1300" b="0" i="0" u="none" strike="noStrike" baseline="0" dirty="0" smtClean="0">
                          <a:solidFill>
                            <a:srgbClr val="000000"/>
                          </a:solidFill>
                          <a:effectLst/>
                          <a:latin typeface="宋体"/>
                        </a:rPr>
                        <a:t> </a:t>
                      </a:r>
                      <a:r>
                        <a:rPr lang="en-US" altLang="zh-CN" sz="1300" b="0" i="0" u="none" strike="noStrike" dirty="0" smtClean="0">
                          <a:solidFill>
                            <a:srgbClr val="000000"/>
                          </a:solidFill>
                          <a:effectLst/>
                          <a:latin typeface="宋体"/>
                        </a:rPr>
                        <a:t>Computer Communications</a:t>
                      </a:r>
                      <a:r>
                        <a:rPr lang="en-US" altLang="zh-CN" sz="1300" b="0" i="0" u="none" strike="noStrike" baseline="0" dirty="0" smtClean="0">
                          <a:solidFill>
                            <a:srgbClr val="000000"/>
                          </a:solidFill>
                          <a:effectLst/>
                          <a:latin typeface="宋体"/>
                        </a:rPr>
                        <a:t> </a:t>
                      </a:r>
                      <a:r>
                        <a:rPr lang="en-US" altLang="zh-CN" sz="1300" b="0" i="0" u="none" strike="noStrike" baseline="0" dirty="0" smtClean="0">
                          <a:solidFill>
                            <a:srgbClr val="000000"/>
                          </a:solidFill>
                          <a:effectLst/>
                          <a:latin typeface="宋体"/>
                        </a:rPr>
                        <a:t>2013</a:t>
                      </a:r>
                      <a:endParaRPr lang="en-US" altLang="zh-CN" sz="1300" b="0" i="0" u="none" strike="noStrike" dirty="0" smtClean="0">
                        <a:solidFill>
                          <a:srgbClr val="000000"/>
                        </a:solidFill>
                        <a:effectLst/>
                        <a:latin typeface="宋体"/>
                      </a:endParaRPr>
                    </a:p>
                  </a:txBody>
                  <a:tcPr marL="12700" marR="12700" marT="12700" marB="0" anchor="ctr"/>
                </a:tc>
                <a:extLst>
                  <a:ext uri="{0D108BD9-81ED-4DB2-BD59-A6C34878D82A}">
                    <a16:rowId xmlns:a16="http://schemas.microsoft.com/office/drawing/2014/main" xmlns="" val="1672683476"/>
                  </a:ext>
                </a:extLst>
              </a:tr>
              <a:tr h="205292">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en-US" altLang="zh-CN" sz="1400" b="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824073130"/>
                  </a:ext>
                </a:extLst>
              </a:tr>
              <a:tr h="239506">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endParaRPr lang="en-US" altLang="zh-CN" sz="1400" b="0" i="1" baseline="0" dirty="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955674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13598"/>
            <a:ext cx="8229600" cy="6366043"/>
          </a:xfrm>
        </p:spPr>
        <p:txBody>
          <a:bodyPr>
            <a:normAutofit fontScale="70000" lnSpcReduction="20000"/>
          </a:bodyPr>
          <a:lstStyle/>
          <a:p>
            <a:pPr>
              <a:lnSpc>
                <a:spcPct val="150000"/>
              </a:lnSpc>
            </a:pPr>
            <a:r>
              <a:rPr lang="en-US" altLang="zh-CN" dirty="0" err="1" smtClean="0"/>
              <a:t>SoK</a:t>
            </a:r>
            <a:r>
              <a:rPr lang="en-US" altLang="zh-CN" dirty="0" smtClean="0"/>
              <a:t>: P2PWNED — Modeling and Evaluating the Resilience of Peer-to-Peer Botnets</a:t>
            </a:r>
            <a:endParaRPr lang="zh-CN" altLang="zh-CN" dirty="0" smtClean="0"/>
          </a:p>
          <a:p>
            <a:pPr lvl="1">
              <a:lnSpc>
                <a:spcPct val="150000"/>
              </a:lnSpc>
            </a:pPr>
            <a:r>
              <a:rPr lang="en-US" altLang="zh-CN" dirty="0" smtClean="0"/>
              <a:t>IEEE Symposium on Security and Privacy,2013</a:t>
            </a:r>
            <a:endParaRPr lang="zh-CN" altLang="zh-CN" dirty="0" smtClean="0"/>
          </a:p>
          <a:p>
            <a:pPr lvl="1">
              <a:lnSpc>
                <a:spcPct val="150000"/>
              </a:lnSpc>
            </a:pPr>
            <a:r>
              <a:rPr lang="zh-CN" altLang="zh-CN" dirty="0" smtClean="0"/>
              <a:t>文中引入一个图解模型捕捉</a:t>
            </a:r>
            <a:r>
              <a:rPr lang="en-US" altLang="zh-CN" dirty="0" smtClean="0"/>
              <a:t>P2P</a:t>
            </a:r>
            <a:r>
              <a:rPr lang="zh-CN" altLang="zh-CN" dirty="0" smtClean="0"/>
              <a:t>僵尸网络的内在性质和基本的安全漏洞，使用这个模型来评定现在</a:t>
            </a:r>
            <a:r>
              <a:rPr lang="en-US" altLang="zh-CN" dirty="0" smtClean="0"/>
              <a:t>P2P</a:t>
            </a:r>
            <a:r>
              <a:rPr lang="zh-CN" altLang="zh-CN" dirty="0" smtClean="0"/>
              <a:t>僵尸网络对攻击的恢复力，评估了十一个活跃的</a:t>
            </a:r>
            <a:r>
              <a:rPr lang="en-US" altLang="zh-CN" dirty="0" smtClean="0"/>
              <a:t>P2P</a:t>
            </a:r>
            <a:r>
              <a:rPr lang="zh-CN" altLang="zh-CN" dirty="0" smtClean="0"/>
              <a:t>僵尸网络，通过分析结果来帮助安全研究人员评估减灾策略应对当前以及之后的</a:t>
            </a:r>
            <a:r>
              <a:rPr lang="en-US" altLang="zh-CN" dirty="0" smtClean="0"/>
              <a:t>P2P</a:t>
            </a:r>
            <a:r>
              <a:rPr lang="zh-CN" altLang="zh-CN" dirty="0" smtClean="0"/>
              <a:t>僵尸网络。</a:t>
            </a:r>
            <a:endParaRPr lang="en-US" altLang="zh-CN" dirty="0" smtClean="0"/>
          </a:p>
          <a:p>
            <a:pPr>
              <a:lnSpc>
                <a:spcPct val="150000"/>
              </a:lnSpc>
            </a:pPr>
            <a:endParaRPr lang="en-US" altLang="zh-CN" dirty="0" smtClean="0"/>
          </a:p>
          <a:p>
            <a:pPr>
              <a:lnSpc>
                <a:spcPct val="150000"/>
              </a:lnSpc>
            </a:pPr>
            <a:r>
              <a:rPr lang="en-US" altLang="zh-CN" dirty="0" smtClean="0"/>
              <a:t>BOTMAGNIFIER: Locating </a:t>
            </a:r>
            <a:r>
              <a:rPr lang="en-US" altLang="zh-CN" dirty="0" err="1" smtClean="0"/>
              <a:t>Spambots</a:t>
            </a:r>
            <a:r>
              <a:rPr lang="en-US" altLang="zh-CN" dirty="0" smtClean="0"/>
              <a:t> on the Internet</a:t>
            </a:r>
          </a:p>
          <a:p>
            <a:pPr lvl="1">
              <a:lnSpc>
                <a:spcPct val="150000"/>
              </a:lnSpc>
            </a:pPr>
            <a:r>
              <a:rPr lang="en-US" altLang="zh-CN" dirty="0" smtClean="0"/>
              <a:t>USENIX Security Symposium</a:t>
            </a:r>
            <a:r>
              <a:rPr lang="zh-CN" altLang="en-US" dirty="0" smtClean="0"/>
              <a:t>，</a:t>
            </a:r>
            <a:r>
              <a:rPr lang="en-US" altLang="zh-CN" dirty="0" smtClean="0"/>
              <a:t>2011</a:t>
            </a:r>
          </a:p>
          <a:p>
            <a:pPr lvl="1">
              <a:lnSpc>
                <a:spcPct val="150000"/>
              </a:lnSpc>
            </a:pPr>
            <a:r>
              <a:rPr lang="zh-CN" altLang="en-US" dirty="0" smtClean="0"/>
              <a:t>提出一种新的技术来识别和追踪发送垃圾邮件的僵尸主机。首先将垃圾邮件主机的</a:t>
            </a:r>
            <a:r>
              <a:rPr lang="en-US" altLang="zh-CN" dirty="0" smtClean="0"/>
              <a:t>IP</a:t>
            </a:r>
            <a:r>
              <a:rPr lang="zh-CN" altLang="en-US" dirty="0" smtClean="0"/>
              <a:t>地址作为输入，并对这些主机的行为进行学习，然后通过大量的邮件传输日志放大行为特征来识别互联网上其他主机的行为。</a:t>
            </a:r>
          </a:p>
        </p:txBody>
      </p:sp>
    </p:spTree>
    <p:extLst>
      <p:ext uri="{BB962C8B-B14F-4D97-AF65-F5344CB8AC3E}">
        <p14:creationId xmlns:p14="http://schemas.microsoft.com/office/powerpoint/2010/main" val="33774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992095998"/>
              </p:ext>
            </p:extLst>
          </p:nvPr>
        </p:nvGraphicFramePr>
        <p:xfrm>
          <a:off x="109744" y="210002"/>
          <a:ext cx="9034256" cy="5546750"/>
        </p:xfrm>
        <a:graphic>
          <a:graphicData uri="http://schemas.openxmlformats.org/drawingml/2006/table">
            <a:tbl>
              <a:tblPr firstRow="1" bandRow="1">
                <a:tableStyleId>{69CF1AB2-1976-4502-BF36-3FF5EA218861}</a:tableStyleId>
              </a:tblPr>
              <a:tblGrid>
                <a:gridCol w="723102">
                  <a:extLst>
                    <a:ext uri="{9D8B030D-6E8A-4147-A177-3AD203B41FA5}">
                      <a16:colId xmlns:a16="http://schemas.microsoft.com/office/drawing/2014/main" xmlns="" val="356671554"/>
                    </a:ext>
                  </a:extLst>
                </a:gridCol>
                <a:gridCol w="8311154">
                  <a:extLst>
                    <a:ext uri="{9D8B030D-6E8A-4147-A177-3AD203B41FA5}">
                      <a16:colId xmlns:a16="http://schemas.microsoft.com/office/drawing/2014/main" xmlns="" val="327203891"/>
                    </a:ext>
                  </a:extLst>
                </a:gridCol>
              </a:tblGrid>
              <a:tr h="300245">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800" b="1" kern="1200" dirty="0" smtClean="0">
                          <a:solidFill>
                            <a:schemeClr val="dk1"/>
                          </a:solidFill>
                          <a:effectLst/>
                          <a:latin typeface="+mn-lt"/>
                          <a:ea typeface="+mn-ea"/>
                          <a:cs typeface="+mn-cs"/>
                        </a:rPr>
                        <a:t>Practical Comprehensive Bounds on Surreptitious Communication over DNS </a:t>
                      </a:r>
                    </a:p>
                  </a:txBody>
                  <a:tcPr/>
                </a:tc>
                <a:extLst>
                  <a:ext uri="{0D108BD9-81ED-4DB2-BD59-A6C34878D82A}">
                    <a16:rowId xmlns:a16="http://schemas.microsoft.com/office/drawing/2014/main" xmlns="" val="1133723505"/>
                  </a:ext>
                </a:extLst>
              </a:tr>
              <a:tr h="3928210">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DNS queries represent one of the most common forms of network traffic, and likely the least blocked by sites. As such, DNS provides a highly attractive channel for attackers who wish to communicate surreptitiously across a network perimeter, and indeed a variety of tunneling toolkits exist. We develop a novel measurement procedure that fundamentally limits the amount of information that a domain can receive surreptitiously through DNS queries to an upper bound specified by a site’s security policy, with the exact setting representing a tradeoff between the scope of potential leakage versus the quantity of possible detections that a site’s analysts must investigate. </a:t>
                      </a:r>
                    </a:p>
                    <a:p>
                      <a:r>
                        <a:rPr lang="en-US" altLang="zh-CN" sz="1400" b="0" dirty="0" smtClean="0">
                          <a:effectLst/>
                          <a:latin typeface="微软雅黑 Light" panose="020B0502040204020203" pitchFamily="34" charset="-122"/>
                          <a:ea typeface="微软雅黑 Light" panose="020B0502040204020203" pitchFamily="34" charset="-122"/>
                        </a:rPr>
                        <a:t>Rooted in lossless compression, our measurement procedure is free from false negatives. For example, we address conventional tunnels that embed the payload in the query names, tunnels that repeatedly query a fixed alphabet of domain names or varying query types, tunnels that embed information in query timing, and communication that employs combinations of these. In an analysis of 230 billion lookups from real production networks, our procedure detected 59 confirmed tunnels. For the enterprise datasets with lookups by individual clients, detecting surreptitious communication that exceeds 4 </a:t>
                      </a:r>
                      <a:r>
                        <a:rPr lang="en-US" altLang="zh-CN" sz="1400" b="0" dirty="0" err="1" smtClean="0">
                          <a:effectLst/>
                          <a:latin typeface="微软雅黑 Light" panose="020B0502040204020203" pitchFamily="34" charset="-122"/>
                          <a:ea typeface="微软雅黑 Light" panose="020B0502040204020203" pitchFamily="34" charset="-122"/>
                        </a:rPr>
                        <a:t>kB</a:t>
                      </a:r>
                      <a:r>
                        <a:rPr lang="en-US" altLang="zh-CN" sz="1400" b="0" dirty="0" smtClean="0">
                          <a:effectLst/>
                          <a:latin typeface="微软雅黑 Light" panose="020B0502040204020203" pitchFamily="34" charset="-122"/>
                          <a:ea typeface="微软雅黑 Light" panose="020B0502040204020203" pitchFamily="34" charset="-122"/>
                        </a:rPr>
                        <a:t>/day imposes an average analyst burden of 1–2 investigations/week. </a:t>
                      </a:r>
                    </a:p>
                  </a:txBody>
                  <a:tcPr/>
                </a:tc>
                <a:extLst>
                  <a:ext uri="{0D108BD9-81ED-4DB2-BD59-A6C34878D82A}">
                    <a16:rowId xmlns:a16="http://schemas.microsoft.com/office/drawing/2014/main" xmlns="" val="1955246978"/>
                  </a:ext>
                </a:extLst>
              </a:tr>
              <a:tr h="250204">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USENIX 2013 </a:t>
                      </a:r>
                    </a:p>
                  </a:txBody>
                  <a:tcPr/>
                </a:tc>
                <a:extLst>
                  <a:ext uri="{0D108BD9-81ED-4DB2-BD59-A6C34878D82A}">
                    <a16:rowId xmlns:a16="http://schemas.microsoft.com/office/drawing/2014/main" xmlns="" val="1672683476"/>
                  </a:ext>
                </a:extLst>
              </a:tr>
              <a:tr h="250204">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https://</a:t>
                      </a:r>
                      <a:r>
                        <a:rPr lang="en-US" altLang="zh-CN" sz="1400" b="0" dirty="0" err="1" smtClean="0">
                          <a:effectLst/>
                          <a:latin typeface="微软雅黑 Light" panose="020B0502040204020203" pitchFamily="34" charset="-122"/>
                          <a:ea typeface="微软雅黑 Light" panose="020B0502040204020203" pitchFamily="34" charset="-122"/>
                        </a:rPr>
                        <a:t>www.usenix.org</a:t>
                      </a:r>
                      <a:r>
                        <a:rPr lang="en-US" altLang="zh-CN" sz="1400" b="0" dirty="0" smtClean="0">
                          <a:effectLst/>
                          <a:latin typeface="微软雅黑 Light" panose="020B0502040204020203" pitchFamily="34" charset="-122"/>
                          <a:ea typeface="微软雅黑 Light" panose="020B0502040204020203" pitchFamily="34" charset="-122"/>
                        </a:rPr>
                        <a:t>/conference/</a:t>
                      </a:r>
                      <a:r>
                        <a:rPr lang="en-US" altLang="zh-CN" sz="1400" b="0" dirty="0" err="1" smtClean="0">
                          <a:effectLst/>
                          <a:latin typeface="微软雅黑 Light" panose="020B0502040204020203" pitchFamily="34" charset="-122"/>
                          <a:ea typeface="微软雅黑 Light" panose="020B0502040204020203" pitchFamily="34" charset="-122"/>
                        </a:rPr>
                        <a:t>usenixsecu</a:t>
                      </a:r>
                      <a:r>
                        <a:rPr lang="en-US" altLang="zh-CN" sz="1400" b="0" dirty="0" smtClean="0">
                          <a:effectLst/>
                          <a:latin typeface="微软雅黑 Light" panose="020B0502040204020203" pitchFamily="34" charset="-122"/>
                          <a:ea typeface="微软雅黑 Light" panose="020B0502040204020203" pitchFamily="34" charset="-122"/>
                        </a:rPr>
                        <a:t> rity13/technical-sessions/presentation/</a:t>
                      </a:r>
                      <a:r>
                        <a:rPr lang="en-US" altLang="zh-CN" sz="1400" b="0" dirty="0" err="1" smtClean="0">
                          <a:effectLst/>
                          <a:latin typeface="微软雅黑 Light" panose="020B0502040204020203" pitchFamily="34" charset="-122"/>
                          <a:ea typeface="微软雅黑 Light" panose="020B0502040204020203" pitchFamily="34" charset="-122"/>
                        </a:rPr>
                        <a:t>paxson</a:t>
                      </a:r>
                      <a:r>
                        <a:rPr lang="en-US" altLang="zh-CN" sz="1400" b="0" dirty="0" smtClean="0">
                          <a:effectLst/>
                          <a:latin typeface="微软雅黑 Light" panose="020B0502040204020203" pitchFamily="34" charset="-122"/>
                          <a:ea typeface="微软雅黑 Light" panose="020B0502040204020203" pitchFamily="34" charset="-122"/>
                        </a:rPr>
                        <a:t> </a:t>
                      </a:r>
                    </a:p>
                  </a:txBody>
                  <a:tcPr/>
                </a:tc>
                <a:extLst>
                  <a:ext uri="{0D108BD9-81ED-4DB2-BD59-A6C34878D82A}">
                    <a16:rowId xmlns:a16="http://schemas.microsoft.com/office/drawing/2014/main" xmlns="" val="1824073130"/>
                  </a:ext>
                </a:extLst>
              </a:tr>
              <a:tr h="643181">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zh-CN" altLang="en-US" sz="1400" b="0" baseline="0" dirty="0" smtClean="0">
                          <a:effectLst/>
                          <a:latin typeface="微软雅黑 Light" panose="020B0502040204020203" pitchFamily="34" charset="-122"/>
                          <a:ea typeface="微软雅黑 Light" panose="020B0502040204020203" pitchFamily="34" charset="-122"/>
                        </a:rPr>
                        <a:t>本文提出一种新的测量方式</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可以对利用</a:t>
                      </a:r>
                      <a:r>
                        <a:rPr lang="en-US" altLang="zh-CN" sz="1400" b="0" baseline="0" dirty="0" smtClean="0">
                          <a:effectLst/>
                          <a:latin typeface="微软雅黑 Light" panose="020B0502040204020203" pitchFamily="34" charset="-122"/>
                          <a:ea typeface="微软雅黑 Light" panose="020B0502040204020203" pitchFamily="34" charset="-122"/>
                        </a:rPr>
                        <a:t>DNS</a:t>
                      </a:r>
                      <a:r>
                        <a:rPr lang="zh-CN" altLang="en-US" sz="1400" b="0" baseline="0" dirty="0" smtClean="0">
                          <a:effectLst/>
                          <a:latin typeface="微软雅黑 Light" panose="020B0502040204020203" pitchFamily="34" charset="-122"/>
                          <a:ea typeface="微软雅黑 Light" panose="020B0502040204020203" pitchFamily="34" charset="-122"/>
                        </a:rPr>
                        <a:t>查询秘密传递消息的行为进行限制 </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286787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031588401"/>
              </p:ext>
            </p:extLst>
          </p:nvPr>
        </p:nvGraphicFramePr>
        <p:xfrm>
          <a:off x="109744" y="210002"/>
          <a:ext cx="9034256" cy="5546750"/>
        </p:xfrm>
        <a:graphic>
          <a:graphicData uri="http://schemas.openxmlformats.org/drawingml/2006/table">
            <a:tbl>
              <a:tblPr firstRow="1" bandRow="1">
                <a:tableStyleId>{69CF1AB2-1976-4502-BF36-3FF5EA218861}</a:tableStyleId>
              </a:tblPr>
              <a:tblGrid>
                <a:gridCol w="723102">
                  <a:extLst>
                    <a:ext uri="{9D8B030D-6E8A-4147-A177-3AD203B41FA5}">
                      <a16:colId xmlns:a16="http://schemas.microsoft.com/office/drawing/2014/main" xmlns="" val="356671554"/>
                    </a:ext>
                  </a:extLst>
                </a:gridCol>
                <a:gridCol w="8311154">
                  <a:extLst>
                    <a:ext uri="{9D8B030D-6E8A-4147-A177-3AD203B41FA5}">
                      <a16:colId xmlns:a16="http://schemas.microsoft.com/office/drawing/2014/main" xmlns="" val="327203891"/>
                    </a:ext>
                  </a:extLst>
                </a:gridCol>
              </a:tblGrid>
              <a:tr h="300245">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800" b="1" kern="1200" dirty="0" smtClean="0">
                          <a:solidFill>
                            <a:schemeClr val="dk1"/>
                          </a:solidFill>
                          <a:effectLst/>
                          <a:latin typeface="+mn-lt"/>
                          <a:ea typeface="+mn-ea"/>
                          <a:cs typeface="+mn-cs"/>
                        </a:rPr>
                        <a:t>Measuring the Practical Impact of DNSSEC Deployment </a:t>
                      </a:r>
                    </a:p>
                  </a:txBody>
                  <a:tcPr/>
                </a:tc>
                <a:extLst>
                  <a:ext uri="{0D108BD9-81ED-4DB2-BD59-A6C34878D82A}">
                    <a16:rowId xmlns:a16="http://schemas.microsoft.com/office/drawing/2014/main" xmlns="" val="1133723505"/>
                  </a:ext>
                </a:extLst>
              </a:tr>
              <a:tr h="3928210">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DNSSEC extends DNS with a public-key infrastructure, providing compatible clients with cryptographic assurance for DNS records they obtain, even in the presence of an active network attacker. As with many Internet protocol deployments, administrators deciding whether to deploy DNSSEC for their DNS zones must perform cost/benefit analysis. For some fraction of clients—those that perform DNSSEC validation—the zone will be protected from malicious hijacking. But another fraction of clients—those whose DNS resolvers are buggy and incompatible with DNSSEC—will no longer be able to connect to the zone. Deploying DNSSEC requires making a cost-benefit decision, balancing security for some users with denial of service for others. </a:t>
                      </a:r>
                    </a:p>
                    <a:p>
                      <a:r>
                        <a:rPr lang="en-US" altLang="zh-CN" sz="1400" b="0" dirty="0" smtClean="0">
                          <a:effectLst/>
                          <a:latin typeface="微软雅黑 Light" panose="020B0502040204020203" pitchFamily="34" charset="-122"/>
                          <a:ea typeface="微软雅黑 Light" panose="020B0502040204020203" pitchFamily="34" charset="-122"/>
                        </a:rPr>
                        <a:t>We have performed a large-scale measurement of the effects of DNSSEC on client name resolution using an ad network to collect results from over 500,000 geographically-distributed clients. Our findings corroborate those of previous researchers in showing that a relatively small fraction of users are protected by DNSSEC-validating resolvers. And we show, for the first time, that enabling DNSSEC measurably increases end-to-end resolution failures. For every 10 clients that are protected from DNS tampering when a domain deploys DNSSEC, approximately one ordinary client (primarily in Asia) becomes unable to access the domain. </a:t>
                      </a:r>
                    </a:p>
                  </a:txBody>
                  <a:tcPr/>
                </a:tc>
                <a:extLst>
                  <a:ext uri="{0D108BD9-81ED-4DB2-BD59-A6C34878D82A}">
                    <a16:rowId xmlns:a16="http://schemas.microsoft.com/office/drawing/2014/main" xmlns="" val="1955246978"/>
                  </a:ext>
                </a:extLst>
              </a:tr>
              <a:tr h="250204">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USENIX 2013 </a:t>
                      </a:r>
                    </a:p>
                  </a:txBody>
                  <a:tcPr/>
                </a:tc>
                <a:extLst>
                  <a:ext uri="{0D108BD9-81ED-4DB2-BD59-A6C34878D82A}">
                    <a16:rowId xmlns:a16="http://schemas.microsoft.com/office/drawing/2014/main" xmlns="" val="1672683476"/>
                  </a:ext>
                </a:extLst>
              </a:tr>
              <a:tr h="250204">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en-US" altLang="zh-CN" sz="1400" b="0" dirty="0" smtClean="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824073130"/>
                  </a:ext>
                </a:extLst>
              </a:tr>
              <a:tr h="643181">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zh-CN" altLang="en-US" sz="1400" b="0" baseline="0" dirty="0" smtClean="0">
                          <a:effectLst/>
                          <a:latin typeface="微软雅黑 Light" panose="020B0502040204020203" pitchFamily="34" charset="-122"/>
                          <a:ea typeface="微软雅黑 Light" panose="020B0502040204020203" pitchFamily="34" charset="-122"/>
                        </a:rPr>
                        <a:t>作者衡量了部署</a:t>
                      </a:r>
                      <a:r>
                        <a:rPr lang="en-US" altLang="zh-CN" sz="1400" b="0" baseline="0" dirty="0" smtClean="0">
                          <a:effectLst/>
                          <a:latin typeface="微软雅黑 Light" panose="020B0502040204020203" pitchFamily="34" charset="-122"/>
                          <a:ea typeface="微软雅黑 Light" panose="020B0502040204020203" pitchFamily="34" charset="-122"/>
                        </a:rPr>
                        <a:t>DNSSEC</a:t>
                      </a:r>
                      <a:r>
                        <a:rPr lang="zh-CN" altLang="en-US" sz="1400" b="0" baseline="0" dirty="0" smtClean="0">
                          <a:effectLst/>
                          <a:latin typeface="微软雅黑 Light" panose="020B0502040204020203" pitchFamily="34" charset="-122"/>
                          <a:ea typeface="微软雅黑 Light" panose="020B0502040204020203" pitchFamily="34" charset="-122"/>
                        </a:rPr>
                        <a:t>的影响</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发现</a:t>
                      </a:r>
                      <a:r>
                        <a:rPr lang="en-US" altLang="zh-CN" sz="1400" b="0" baseline="0" dirty="0" smtClean="0">
                          <a:effectLst/>
                          <a:latin typeface="微软雅黑 Light" panose="020B0502040204020203" pitchFamily="34" charset="-122"/>
                          <a:ea typeface="微软雅黑 Light" panose="020B0502040204020203" pitchFamily="34" charset="-122"/>
                        </a:rPr>
                        <a:t>DNSSEC</a:t>
                      </a:r>
                      <a:r>
                        <a:rPr lang="zh-CN" altLang="en-US" sz="1400" b="0" baseline="0" dirty="0" smtClean="0">
                          <a:effectLst/>
                          <a:latin typeface="微软雅黑 Light" panose="020B0502040204020203" pitchFamily="34" charset="-122"/>
                          <a:ea typeface="微软雅黑 Light" panose="020B0502040204020203" pitchFamily="34" charset="-122"/>
                        </a:rPr>
                        <a:t>可以保护少量经过</a:t>
                      </a:r>
                      <a:r>
                        <a:rPr lang="en-US" altLang="zh-CN" sz="1400" b="0" baseline="0" dirty="0" smtClean="0">
                          <a:effectLst/>
                          <a:latin typeface="微软雅黑 Light" panose="020B0502040204020203" pitchFamily="34" charset="-122"/>
                          <a:ea typeface="微软雅黑 Light" panose="020B0502040204020203" pitchFamily="34" charset="-122"/>
                        </a:rPr>
                        <a:t>DNSSEC</a:t>
                      </a:r>
                      <a:r>
                        <a:rPr lang="zh-CN" altLang="en-US" sz="1400" b="0" baseline="0" dirty="0" smtClean="0">
                          <a:effectLst/>
                          <a:latin typeface="微软雅黑 Light" panose="020B0502040204020203" pitchFamily="34" charset="-122"/>
                          <a:ea typeface="微软雅黑 Light" panose="020B0502040204020203" pitchFamily="34" charset="-122"/>
                        </a:rPr>
                        <a:t>验证的解析器</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并且启用 </a:t>
                      </a:r>
                      <a:r>
                        <a:rPr lang="en-US" altLang="zh-CN" sz="1400" b="0" baseline="0" dirty="0" smtClean="0">
                          <a:effectLst/>
                          <a:latin typeface="微软雅黑 Light" panose="020B0502040204020203" pitchFamily="34" charset="-122"/>
                          <a:ea typeface="微软雅黑 Light" panose="020B0502040204020203" pitchFamily="34" charset="-122"/>
                        </a:rPr>
                        <a:t>DNSSEC</a:t>
                      </a:r>
                      <a:r>
                        <a:rPr lang="zh-CN" altLang="en-US" sz="1400" b="0" baseline="0" dirty="0" smtClean="0">
                          <a:effectLst/>
                          <a:latin typeface="微软雅黑 Light" panose="020B0502040204020203" pitchFamily="34" charset="-122"/>
                          <a:ea typeface="微软雅黑 Light" panose="020B0502040204020203" pitchFamily="34" charset="-122"/>
                        </a:rPr>
                        <a:t>会增加端到端解析失败的次数。 </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238865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934915006"/>
              </p:ext>
            </p:extLst>
          </p:nvPr>
        </p:nvGraphicFramePr>
        <p:xfrm>
          <a:off x="109744" y="210002"/>
          <a:ext cx="9034256" cy="5546750"/>
        </p:xfrm>
        <a:graphic>
          <a:graphicData uri="http://schemas.openxmlformats.org/drawingml/2006/table">
            <a:tbl>
              <a:tblPr firstRow="1" bandRow="1">
                <a:tableStyleId>{69CF1AB2-1976-4502-BF36-3FF5EA218861}</a:tableStyleId>
              </a:tblPr>
              <a:tblGrid>
                <a:gridCol w="723102">
                  <a:extLst>
                    <a:ext uri="{9D8B030D-6E8A-4147-A177-3AD203B41FA5}">
                      <a16:colId xmlns:a16="http://schemas.microsoft.com/office/drawing/2014/main" xmlns="" val="356671554"/>
                    </a:ext>
                  </a:extLst>
                </a:gridCol>
                <a:gridCol w="8311154">
                  <a:extLst>
                    <a:ext uri="{9D8B030D-6E8A-4147-A177-3AD203B41FA5}">
                      <a16:colId xmlns:a16="http://schemas.microsoft.com/office/drawing/2014/main" xmlns="" val="327203891"/>
                    </a:ext>
                  </a:extLst>
                </a:gridCol>
              </a:tblGrid>
              <a:tr h="300245">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800" b="1" kern="1200" dirty="0" smtClean="0">
                          <a:solidFill>
                            <a:schemeClr val="dk1"/>
                          </a:solidFill>
                          <a:effectLst/>
                          <a:latin typeface="+mn-lt"/>
                          <a:ea typeface="+mn-ea"/>
                          <a:cs typeface="+mn-cs"/>
                        </a:rPr>
                        <a:t>Eradicating DNS Rebinding with the Extended Same-origin Policy </a:t>
                      </a:r>
                    </a:p>
                  </a:txBody>
                  <a:tcPr/>
                </a:tc>
                <a:extLst>
                  <a:ext uri="{0D108BD9-81ED-4DB2-BD59-A6C34878D82A}">
                    <a16:rowId xmlns:a16="http://schemas.microsoft.com/office/drawing/2014/main" xmlns="" val="1133723505"/>
                  </a:ext>
                </a:extLst>
              </a:tr>
              <a:tr h="3928210">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The Web’s principal security policy is the Same-Origin Policy (SOP), which enforces origin-based isolation of mutually distrusting Web applications. Since the early days, the SOP was repeatedly undermined with variants of the DNS Rebinding attack, allowing untrusted script code to gain illegitimate access to protected network resources. To counter these attacks, the browser vendors introduced countermeasures, such as DNS Pinning, to mitigate the attack. In this paper, we present a novel DNS Rebinding attack method leveraging the HTML5 Application Cache. Our attack allows reliable DNS Rebinding attacks, circumventing all currently deployed browser-based defense measures. Furthermore, we analyze the fundamental problem which allows DNS Rebinding to work in the first place: The SOP’s main purpose is to ensure security boundaries of Web servers. However, the Web servers themselves are only indirectly involved in the corresponding security decision. Instead, the SOP relies on information obtained from the domain name system, which is not necessarily controlled by the Web server’s owners. This mismatch is exploited by DNS Rebinding. Based on this insight, we propose a light-weight extension to the SOP which takes Web server provided information into account. We successfully implemented our extended SOP for the Chromium Web browser and report on our implementation’s interoperability and security properties. </a:t>
                      </a:r>
                    </a:p>
                  </a:txBody>
                  <a:tcPr/>
                </a:tc>
                <a:extLst>
                  <a:ext uri="{0D108BD9-81ED-4DB2-BD59-A6C34878D82A}">
                    <a16:rowId xmlns:a16="http://schemas.microsoft.com/office/drawing/2014/main" xmlns="" val="1955246978"/>
                  </a:ext>
                </a:extLst>
              </a:tr>
              <a:tr h="250204">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USENIX 2013 </a:t>
                      </a:r>
                    </a:p>
                  </a:txBody>
                  <a:tcPr/>
                </a:tc>
                <a:extLst>
                  <a:ext uri="{0D108BD9-81ED-4DB2-BD59-A6C34878D82A}">
                    <a16:rowId xmlns:a16="http://schemas.microsoft.com/office/drawing/2014/main" xmlns="" val="1672683476"/>
                  </a:ext>
                </a:extLst>
              </a:tr>
              <a:tr h="250204">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en-US" altLang="zh-CN" sz="1400" b="0" dirty="0" smtClean="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824073130"/>
                  </a:ext>
                </a:extLst>
              </a:tr>
              <a:tr h="643181">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zh-CN" altLang="en-US" sz="1400" b="0" baseline="0" dirty="0" smtClean="0">
                          <a:effectLst/>
                          <a:latin typeface="微软雅黑 Light" panose="020B0502040204020203" pitchFamily="34" charset="-122"/>
                          <a:ea typeface="微软雅黑 Light" panose="020B0502040204020203" pitchFamily="34" charset="-122"/>
                        </a:rPr>
                        <a:t>本文提出一种利用</a:t>
                      </a:r>
                      <a:r>
                        <a:rPr lang="en-US" altLang="zh-CN" sz="1400" b="0" baseline="0" dirty="0" smtClean="0">
                          <a:effectLst/>
                          <a:latin typeface="微软雅黑 Light" panose="020B0502040204020203" pitchFamily="34" charset="-122"/>
                          <a:ea typeface="微软雅黑 Light" panose="020B0502040204020203" pitchFamily="34" charset="-122"/>
                        </a:rPr>
                        <a:t>HTML5</a:t>
                      </a:r>
                      <a:r>
                        <a:rPr lang="zh-CN" altLang="en-US" sz="1400" b="0" baseline="0" dirty="0" smtClean="0">
                          <a:effectLst/>
                          <a:latin typeface="微软雅黑 Light" panose="020B0502040204020203" pitchFamily="34" charset="-122"/>
                          <a:ea typeface="微软雅黑 Light" panose="020B0502040204020203" pitchFamily="34" charset="-122"/>
                        </a:rPr>
                        <a:t>应用缓存进行</a:t>
                      </a:r>
                      <a:r>
                        <a:rPr lang="en-US" altLang="zh-CN" sz="1400" b="0" baseline="0" dirty="0" smtClean="0">
                          <a:effectLst/>
                          <a:latin typeface="微软雅黑 Light" panose="020B0502040204020203" pitchFamily="34" charset="-122"/>
                          <a:ea typeface="微软雅黑 Light" panose="020B0502040204020203" pitchFamily="34" charset="-122"/>
                        </a:rPr>
                        <a:t>DNS</a:t>
                      </a:r>
                      <a:r>
                        <a:rPr lang="zh-CN" altLang="en-US" sz="1400" b="0" baseline="0" dirty="0" smtClean="0">
                          <a:effectLst/>
                          <a:latin typeface="微软雅黑 Light" panose="020B0502040204020203" pitchFamily="34" charset="-122"/>
                          <a:ea typeface="微软雅黑 Light" panose="020B0502040204020203" pitchFamily="34" charset="-122"/>
                        </a:rPr>
                        <a:t>重绑定攻击的攻击方法</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并给出一个</a:t>
                      </a:r>
                      <a:r>
                        <a:rPr lang="en-US" altLang="zh-CN" sz="1400" b="0" baseline="0" dirty="0" smtClean="0">
                          <a:effectLst/>
                          <a:latin typeface="微软雅黑 Light" panose="020B0502040204020203" pitchFamily="34" charset="-122"/>
                          <a:ea typeface="微软雅黑 Light" panose="020B0502040204020203" pitchFamily="34" charset="-122"/>
                        </a:rPr>
                        <a:t>SOP</a:t>
                      </a:r>
                      <a:r>
                        <a:rPr lang="zh-CN" altLang="en-US" sz="1400" b="0" baseline="0" dirty="0" smtClean="0">
                          <a:effectLst/>
                          <a:latin typeface="微软雅黑 Light" panose="020B0502040204020203" pitchFamily="34" charset="-122"/>
                          <a:ea typeface="微软雅黑 Light" panose="020B0502040204020203" pitchFamily="34" charset="-122"/>
                        </a:rPr>
                        <a:t>的轻量级扩展</a:t>
                      </a:r>
                      <a:r>
                        <a:rPr lang="en-US" altLang="zh-CN" sz="1400" b="0" baseline="0" dirty="0" smtClean="0">
                          <a:effectLst/>
                          <a:latin typeface="微软雅黑 Light" panose="020B0502040204020203" pitchFamily="34" charset="-122"/>
                          <a:ea typeface="微软雅黑 Light" panose="020B0502040204020203" pitchFamily="34" charset="-122"/>
                        </a:rPr>
                        <a:t>, </a:t>
                      </a:r>
                      <a:r>
                        <a:rPr lang="zh-CN" altLang="en-US" sz="1400" b="0" baseline="0" dirty="0" smtClean="0">
                          <a:effectLst/>
                          <a:latin typeface="微软雅黑 Light" panose="020B0502040204020203" pitchFamily="34" charset="-122"/>
                          <a:ea typeface="微软雅黑 Light" panose="020B0502040204020203" pitchFamily="34" charset="-122"/>
                        </a:rPr>
                        <a:t>由于</a:t>
                      </a:r>
                      <a:r>
                        <a:rPr lang="en-US" altLang="zh-CN" sz="1400" b="0" baseline="0" dirty="0" smtClean="0">
                          <a:effectLst/>
                          <a:latin typeface="微软雅黑 Light" panose="020B0502040204020203" pitchFamily="34" charset="-122"/>
                          <a:ea typeface="微软雅黑 Light" panose="020B0502040204020203" pitchFamily="34" charset="-122"/>
                        </a:rPr>
                        <a:t>SOP</a:t>
                      </a:r>
                      <a:r>
                        <a:rPr lang="zh-CN" altLang="en-US" sz="1400" b="0" baseline="0" dirty="0" smtClean="0">
                          <a:effectLst/>
                          <a:latin typeface="微软雅黑 Light" panose="020B0502040204020203" pitchFamily="34" charset="-122"/>
                          <a:ea typeface="微软雅黑 Light" panose="020B0502040204020203" pitchFamily="34" charset="-122"/>
                        </a:rPr>
                        <a:t>依赖于域名系统</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而</a:t>
                      </a:r>
                      <a:r>
                        <a:rPr lang="en-US" altLang="zh-CN" sz="1400" b="0" baseline="0" dirty="0" smtClean="0">
                          <a:effectLst/>
                          <a:latin typeface="微软雅黑 Light" panose="020B0502040204020203" pitchFamily="34" charset="-122"/>
                          <a:ea typeface="微软雅黑 Light" panose="020B0502040204020203" pitchFamily="34" charset="-122"/>
                        </a:rPr>
                        <a:t>Web</a:t>
                      </a:r>
                      <a:r>
                        <a:rPr lang="zh-CN" altLang="en-US" sz="1400" b="0" baseline="0" dirty="0" smtClean="0">
                          <a:effectLst/>
                          <a:latin typeface="微软雅黑 Light" panose="020B0502040204020203" pitchFamily="34" charset="-122"/>
                          <a:ea typeface="微软雅黑 Light" panose="020B0502040204020203" pitchFamily="34" charset="-122"/>
                        </a:rPr>
                        <a:t>服务器所有者不受其影响</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因而将</a:t>
                      </a:r>
                      <a:r>
                        <a:rPr lang="en-US" altLang="zh-CN" sz="1400" b="0" baseline="0" dirty="0" smtClean="0">
                          <a:effectLst/>
                          <a:latin typeface="微软雅黑 Light" panose="020B0502040204020203" pitchFamily="34" charset="-122"/>
                          <a:ea typeface="微软雅黑 Light" panose="020B0502040204020203" pitchFamily="34" charset="-122"/>
                        </a:rPr>
                        <a:t>Web</a:t>
                      </a:r>
                      <a:r>
                        <a:rPr lang="zh-CN" altLang="en-US" sz="1400" b="0" baseline="0" dirty="0" smtClean="0">
                          <a:effectLst/>
                          <a:latin typeface="微软雅黑 Light" panose="020B0502040204020203" pitchFamily="34" charset="-122"/>
                          <a:ea typeface="微软雅黑 Light" panose="020B0502040204020203" pitchFamily="34" charset="-122"/>
                        </a:rPr>
                        <a:t>服务器提供的信息纳入考 虑之中。 </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1955785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230304290"/>
              </p:ext>
            </p:extLst>
          </p:nvPr>
        </p:nvGraphicFramePr>
        <p:xfrm>
          <a:off x="109744" y="210002"/>
          <a:ext cx="9034256" cy="5546750"/>
        </p:xfrm>
        <a:graphic>
          <a:graphicData uri="http://schemas.openxmlformats.org/drawingml/2006/table">
            <a:tbl>
              <a:tblPr firstRow="1" bandRow="1">
                <a:tableStyleId>{69CF1AB2-1976-4502-BF36-3FF5EA218861}</a:tableStyleId>
              </a:tblPr>
              <a:tblGrid>
                <a:gridCol w="723102">
                  <a:extLst>
                    <a:ext uri="{9D8B030D-6E8A-4147-A177-3AD203B41FA5}">
                      <a16:colId xmlns:a16="http://schemas.microsoft.com/office/drawing/2014/main" xmlns="" val="356671554"/>
                    </a:ext>
                  </a:extLst>
                </a:gridCol>
                <a:gridCol w="8311154">
                  <a:extLst>
                    <a:ext uri="{9D8B030D-6E8A-4147-A177-3AD203B41FA5}">
                      <a16:colId xmlns:a16="http://schemas.microsoft.com/office/drawing/2014/main" xmlns="" val="327203891"/>
                    </a:ext>
                  </a:extLst>
                </a:gridCol>
              </a:tblGrid>
              <a:tr h="300245">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800" b="1" kern="1200" dirty="0" smtClean="0">
                          <a:solidFill>
                            <a:schemeClr val="dk1"/>
                          </a:solidFill>
                          <a:effectLst/>
                          <a:latin typeface="+mn-lt"/>
                          <a:ea typeface="+mn-ea"/>
                          <a:cs typeface="+mn-cs"/>
                        </a:rPr>
                        <a:t>Cloudy with a Chance of Breach: Forecasting Cyber Security Incidents </a:t>
                      </a:r>
                    </a:p>
                  </a:txBody>
                  <a:tcPr/>
                </a:tc>
                <a:extLst>
                  <a:ext uri="{0D108BD9-81ED-4DB2-BD59-A6C34878D82A}">
                    <a16:rowId xmlns:a16="http://schemas.microsoft.com/office/drawing/2014/main" xmlns="" val="1133723505"/>
                  </a:ext>
                </a:extLst>
              </a:tr>
              <a:tr h="3928210">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In this study we characterize the extent to which cyber security incidents, such as those referenced by Verizon in its annual Data Breach Investigations Reports(DBIR), can be predicted based on externally observable properties of an organization’s network. We seek to proactively forecast an organization’s breaches and to do so without cooperation of the organization itself. To accomplish this goal, we collect 258 externally measurable features about an organization’s network from two main categories: mismanagement symptoms, such as misconfigured DNS or BGP within a network, and malicious activity time series, which include spam, phishing, and scanning activity sourced from these organizations. Using these features we train and test a Random Forest (RF) classifier against more than 1,000 incident reportstakenfromtheVERIScommunitydatabase,Hackmageddon,andtheWebHackingIncidentsDatabaseth at cover events from mid-2013 to the end of 2014. The resulting classifier is able to achieve a 90% True Positive (TP) rate, a 10% False Positive (FP) rate, and an overall 90% accuracy. </a:t>
                      </a:r>
                    </a:p>
                  </a:txBody>
                  <a:tcPr/>
                </a:tc>
                <a:extLst>
                  <a:ext uri="{0D108BD9-81ED-4DB2-BD59-A6C34878D82A}">
                    <a16:rowId xmlns:a16="http://schemas.microsoft.com/office/drawing/2014/main" xmlns="" val="1955246978"/>
                  </a:ext>
                </a:extLst>
              </a:tr>
              <a:tr h="250204">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USENIX 2015</a:t>
                      </a:r>
                    </a:p>
                  </a:txBody>
                  <a:tcPr/>
                </a:tc>
                <a:extLst>
                  <a:ext uri="{0D108BD9-81ED-4DB2-BD59-A6C34878D82A}">
                    <a16:rowId xmlns:a16="http://schemas.microsoft.com/office/drawing/2014/main" xmlns="" val="1672683476"/>
                  </a:ext>
                </a:extLst>
              </a:tr>
              <a:tr h="250204">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en-US" altLang="zh-CN" sz="1400" b="0" dirty="0" smtClean="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824073130"/>
                  </a:ext>
                </a:extLst>
              </a:tr>
              <a:tr h="643181">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zh-CN" altLang="en-US" sz="1400" b="0" baseline="0" dirty="0" smtClean="0">
                          <a:effectLst/>
                          <a:latin typeface="微软雅黑 Light" panose="020B0502040204020203" pitchFamily="34" charset="-122"/>
                          <a:ea typeface="微软雅黑 Light" panose="020B0502040204020203" pitchFamily="34" charset="-122"/>
                        </a:rPr>
                        <a:t>作者通过对管理不当的表现和恶意活动的时间序列进行分析</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预测安全事件的发生。</a:t>
                      </a:r>
                      <a:r>
                        <a:rPr lang="en-US" altLang="zh-CN" sz="1400" b="0" baseline="0" dirty="0" smtClean="0">
                          <a:effectLst/>
                          <a:latin typeface="微软雅黑 Light" panose="020B0502040204020203" pitchFamily="34" charset="-122"/>
                          <a:ea typeface="微软雅黑 Light" panose="020B0502040204020203" pitchFamily="34" charset="-122"/>
                        </a:rPr>
                        <a:t>DNS</a:t>
                      </a:r>
                      <a:r>
                        <a:rPr lang="zh-CN" altLang="en-US" sz="1400" b="0" baseline="0" dirty="0" smtClean="0">
                          <a:effectLst/>
                          <a:latin typeface="微软雅黑 Light" panose="020B0502040204020203" pitchFamily="34" charset="-122"/>
                          <a:ea typeface="微软雅黑 Light" panose="020B0502040204020203" pitchFamily="34" charset="-122"/>
                        </a:rPr>
                        <a:t>的错误配 置是管理不当的一种 </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192029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189169433"/>
              </p:ext>
            </p:extLst>
          </p:nvPr>
        </p:nvGraphicFramePr>
        <p:xfrm>
          <a:off x="109744" y="210000"/>
          <a:ext cx="9034256" cy="6534816"/>
        </p:xfrm>
        <a:graphic>
          <a:graphicData uri="http://schemas.openxmlformats.org/drawingml/2006/table">
            <a:tbl>
              <a:tblPr firstRow="1" bandRow="1">
                <a:tableStyleId>{69CF1AB2-1976-4502-BF36-3FF5EA218861}</a:tableStyleId>
              </a:tblPr>
              <a:tblGrid>
                <a:gridCol w="723102">
                  <a:extLst>
                    <a:ext uri="{9D8B030D-6E8A-4147-A177-3AD203B41FA5}">
                      <a16:colId xmlns:a16="http://schemas.microsoft.com/office/drawing/2014/main" xmlns="" val="356671554"/>
                    </a:ext>
                  </a:extLst>
                </a:gridCol>
                <a:gridCol w="8311154">
                  <a:extLst>
                    <a:ext uri="{9D8B030D-6E8A-4147-A177-3AD203B41FA5}">
                      <a16:colId xmlns:a16="http://schemas.microsoft.com/office/drawing/2014/main" xmlns="" val="327203891"/>
                    </a:ext>
                  </a:extLst>
                </a:gridCol>
              </a:tblGrid>
              <a:tr h="713306">
                <a:tc>
                  <a:txBody>
                    <a:bodyPr/>
                    <a:lstStyle/>
                    <a:p>
                      <a:r>
                        <a:rPr lang="zh-CN" altLang="en-US" sz="1400" b="0" kern="1200" dirty="0">
                          <a:solidFill>
                            <a:schemeClr val="dk1"/>
                          </a:solidFill>
                          <a:effectLst/>
                          <a:latin typeface="微软雅黑 Light" panose="020B0502040204020203" pitchFamily="34" charset="-122"/>
                          <a:ea typeface="微软雅黑 Light" panose="020B0502040204020203" pitchFamily="34" charset="-122"/>
                          <a:cs typeface="+mn-cs"/>
                        </a:rPr>
                        <a:t>标题</a:t>
                      </a:r>
                    </a:p>
                  </a:txBody>
                  <a:tcPr/>
                </a:tc>
                <a:tc>
                  <a:txBody>
                    <a:bodyPr/>
                    <a:lstStyle/>
                    <a:p>
                      <a:r>
                        <a:rPr lang="en-US" altLang="zh-CN" sz="1800" b="1" kern="1200" dirty="0" err="1" smtClean="0">
                          <a:solidFill>
                            <a:schemeClr val="dk1"/>
                          </a:solidFill>
                          <a:effectLst/>
                          <a:latin typeface="+mn-lt"/>
                          <a:ea typeface="+mn-ea"/>
                          <a:cs typeface="+mn-cs"/>
                        </a:rPr>
                        <a:t>ExecScent</a:t>
                      </a:r>
                      <a:r>
                        <a:rPr lang="en-US" altLang="zh-CN" sz="1800" b="1" kern="1200" dirty="0" smtClean="0">
                          <a:solidFill>
                            <a:schemeClr val="dk1"/>
                          </a:solidFill>
                          <a:effectLst/>
                          <a:latin typeface="+mn-lt"/>
                          <a:ea typeface="+mn-ea"/>
                          <a:cs typeface="+mn-cs"/>
                        </a:rPr>
                        <a:t>: Mining for New C&amp;C Domains in Live Networks with Adaptive Control Protocol Templates </a:t>
                      </a:r>
                    </a:p>
                  </a:txBody>
                  <a:tcPr/>
                </a:tc>
                <a:extLst>
                  <a:ext uri="{0D108BD9-81ED-4DB2-BD59-A6C34878D82A}">
                    <a16:rowId xmlns:a16="http://schemas.microsoft.com/office/drawing/2014/main" xmlns="" val="1133723505"/>
                  </a:ext>
                </a:extLst>
              </a:tr>
              <a:tr h="3770570">
                <a:tc>
                  <a:txBody>
                    <a:bodyPr/>
                    <a:lstStyle/>
                    <a:p>
                      <a:r>
                        <a:rPr lang="zh-CN" altLang="en-US" sz="1400" b="0" dirty="0">
                          <a:effectLst/>
                          <a:latin typeface="微软雅黑 Light" panose="020B0502040204020203" pitchFamily="34" charset="-122"/>
                          <a:ea typeface="微软雅黑 Light" panose="020B0502040204020203" pitchFamily="34" charset="-122"/>
                        </a:rPr>
                        <a:t>摘要</a:t>
                      </a:r>
                    </a:p>
                  </a:txBody>
                  <a:tcPr/>
                </a:tc>
                <a:tc>
                  <a:txBody>
                    <a:bodyPr/>
                    <a:lstStyle/>
                    <a:p>
                      <a:pPr>
                        <a:lnSpc>
                          <a:spcPct val="130000"/>
                        </a:lnSpc>
                      </a:pPr>
                      <a:r>
                        <a:rPr lang="en-US" altLang="zh-CN" sz="1400" b="0" dirty="0" smtClean="0">
                          <a:effectLst/>
                          <a:latin typeface="微软雅黑 Light" panose="020B0502040204020203" pitchFamily="34" charset="-122"/>
                          <a:ea typeface="微软雅黑 Light" panose="020B0502040204020203" pitchFamily="34" charset="-122"/>
                        </a:rPr>
                        <a:t>In this paper, we present </a:t>
                      </a:r>
                      <a:r>
                        <a:rPr lang="en-US" altLang="zh-CN" sz="1400" b="0" dirty="0" err="1" smtClean="0">
                          <a:effectLst/>
                          <a:latin typeface="微软雅黑 Light" panose="020B0502040204020203" pitchFamily="34" charset="-122"/>
                          <a:ea typeface="微软雅黑 Light" panose="020B0502040204020203" pitchFamily="34" charset="-122"/>
                        </a:rPr>
                        <a:t>ExecScent</a:t>
                      </a:r>
                      <a:r>
                        <a:rPr lang="en-US" altLang="zh-CN" sz="1400" b="0" dirty="0" smtClean="0">
                          <a:effectLst/>
                          <a:latin typeface="微软雅黑 Light" panose="020B0502040204020203" pitchFamily="34" charset="-122"/>
                          <a:ea typeface="微软雅黑 Light" panose="020B0502040204020203" pitchFamily="34" charset="-122"/>
                        </a:rPr>
                        <a:t>, a novel system that aims to mine new, previously unknown C&amp;C domain names from live enterprise network traffic. </a:t>
                      </a:r>
                      <a:r>
                        <a:rPr lang="en-US" altLang="zh-CN" sz="1400" b="0" dirty="0" err="1" smtClean="0">
                          <a:effectLst/>
                          <a:latin typeface="微软雅黑 Light" panose="020B0502040204020203" pitchFamily="34" charset="-122"/>
                          <a:ea typeface="微软雅黑 Light" panose="020B0502040204020203" pitchFamily="34" charset="-122"/>
                        </a:rPr>
                        <a:t>ExecScent</a:t>
                      </a:r>
                      <a:r>
                        <a:rPr lang="en-US" altLang="zh-CN" sz="1400" b="0" dirty="0" smtClean="0">
                          <a:effectLst/>
                          <a:latin typeface="微软雅黑 Light" panose="020B0502040204020203" pitchFamily="34" charset="-122"/>
                          <a:ea typeface="微软雅黑 Light" panose="020B0502040204020203" pitchFamily="34" charset="-122"/>
                        </a:rPr>
                        <a:t> automatically learns control protocol templates (CPTs) from examples of known C&amp;C communications. These CPTs are then adapted to the “background traffic” of the network where the templates are to be deployed. The goal is to generate hybrid templates that can self-tune to each specific deployment scenario, thus yielding a better trade-off between true and false positives for a given network environment. To the best of our knowledge, </a:t>
                      </a:r>
                      <a:r>
                        <a:rPr lang="en-US" altLang="zh-CN" sz="1400" b="0" dirty="0" err="1" smtClean="0">
                          <a:effectLst/>
                          <a:latin typeface="微软雅黑 Light" panose="020B0502040204020203" pitchFamily="34" charset="-122"/>
                          <a:ea typeface="微软雅黑 Light" panose="020B0502040204020203" pitchFamily="34" charset="-122"/>
                        </a:rPr>
                        <a:t>ExecScent</a:t>
                      </a:r>
                      <a:r>
                        <a:rPr lang="en-US" altLang="zh-CN" sz="1400" b="0" dirty="0" smtClean="0">
                          <a:effectLst/>
                          <a:latin typeface="微软雅黑 Light" panose="020B0502040204020203" pitchFamily="34" charset="-122"/>
                          <a:ea typeface="微软雅黑 Light" panose="020B0502040204020203" pitchFamily="34" charset="-122"/>
                        </a:rPr>
                        <a:t> is the first system to use this type of adaptive C&amp;C traffic models. </a:t>
                      </a:r>
                    </a:p>
                    <a:p>
                      <a:pPr>
                        <a:lnSpc>
                          <a:spcPct val="130000"/>
                        </a:lnSpc>
                      </a:pPr>
                      <a:r>
                        <a:rPr lang="en-US" altLang="zh-CN" sz="1400" b="0" dirty="0" smtClean="0">
                          <a:effectLst/>
                          <a:latin typeface="微软雅黑 Light" panose="020B0502040204020203" pitchFamily="34" charset="-122"/>
                          <a:ea typeface="微软雅黑 Light" panose="020B0502040204020203" pitchFamily="34" charset="-122"/>
                        </a:rPr>
                        <a:t>We implemented a prototype version of </a:t>
                      </a:r>
                      <a:r>
                        <a:rPr lang="en-US" altLang="zh-CN" sz="1400" b="0" dirty="0" err="1" smtClean="0">
                          <a:effectLst/>
                          <a:latin typeface="微软雅黑 Light" panose="020B0502040204020203" pitchFamily="34" charset="-122"/>
                          <a:ea typeface="微软雅黑 Light" panose="020B0502040204020203" pitchFamily="34" charset="-122"/>
                        </a:rPr>
                        <a:t>ExecScent</a:t>
                      </a:r>
                      <a:r>
                        <a:rPr lang="en-US" altLang="zh-CN" sz="1400" b="0" dirty="0" smtClean="0">
                          <a:effectLst/>
                          <a:latin typeface="微软雅黑 Light" panose="020B0502040204020203" pitchFamily="34" charset="-122"/>
                          <a:ea typeface="微软雅黑 Light" panose="020B0502040204020203" pitchFamily="34" charset="-122"/>
                        </a:rPr>
                        <a:t>, and deployed it in three different large networks for a period of two weeks. During the deployment, we discovered many new, previously unknown C&amp;C domains and hundreds of new infected machines, compared to using a large up-to-date commercial C&amp;C domain blacklist. Furthermore, we deployed the new C&amp;C domains mined by </a:t>
                      </a:r>
                      <a:r>
                        <a:rPr lang="en-US" altLang="zh-CN" sz="1400" b="0" dirty="0" err="1" smtClean="0">
                          <a:effectLst/>
                          <a:latin typeface="微软雅黑 Light" panose="020B0502040204020203" pitchFamily="34" charset="-122"/>
                          <a:ea typeface="微软雅黑 Light" panose="020B0502040204020203" pitchFamily="34" charset="-122"/>
                        </a:rPr>
                        <a:t>ExecScent</a:t>
                      </a:r>
                      <a:r>
                        <a:rPr lang="en-US" altLang="zh-CN" sz="1400" b="0" dirty="0" smtClean="0">
                          <a:effectLst/>
                          <a:latin typeface="微软雅黑 Light" panose="020B0502040204020203" pitchFamily="34" charset="-122"/>
                          <a:ea typeface="微软雅黑 Light" panose="020B0502040204020203" pitchFamily="34" charset="-122"/>
                        </a:rPr>
                        <a:t> to six large ISP networks, discovering more than 25,000 new infected machines. </a:t>
                      </a:r>
                    </a:p>
                  </a:txBody>
                  <a:tcPr/>
                </a:tc>
                <a:extLst>
                  <a:ext uri="{0D108BD9-81ED-4DB2-BD59-A6C34878D82A}">
                    <a16:rowId xmlns:a16="http://schemas.microsoft.com/office/drawing/2014/main" xmlns="" val="1955246978"/>
                  </a:ext>
                </a:extLst>
              </a:tr>
              <a:tr h="339670">
                <a:tc>
                  <a:txBody>
                    <a:bodyPr/>
                    <a:lstStyle/>
                    <a:p>
                      <a:r>
                        <a:rPr lang="zh-CN" altLang="en-US" sz="1400" b="0" dirty="0">
                          <a:effectLst/>
                          <a:latin typeface="微软雅黑 Light" panose="020B0502040204020203" pitchFamily="34" charset="-122"/>
                          <a:ea typeface="微软雅黑 Light" panose="020B0502040204020203" pitchFamily="34" charset="-122"/>
                        </a:rPr>
                        <a:t>会议</a:t>
                      </a:r>
                    </a:p>
                  </a:txBody>
                  <a:tcPr/>
                </a:tc>
                <a:tc>
                  <a:txBody>
                    <a:bodyPr/>
                    <a:lstStyle/>
                    <a:p>
                      <a:r>
                        <a:rPr lang="en-US" altLang="zh-CN" sz="1400" b="0" dirty="0" smtClean="0">
                          <a:effectLst/>
                          <a:latin typeface="微软雅黑 Light" panose="020B0502040204020203" pitchFamily="34" charset="-122"/>
                          <a:ea typeface="微软雅黑 Light" panose="020B0502040204020203" pitchFamily="34" charset="-122"/>
                        </a:rPr>
                        <a:t>USENIX 2015</a:t>
                      </a:r>
                    </a:p>
                  </a:txBody>
                  <a:tcPr/>
                </a:tc>
                <a:extLst>
                  <a:ext uri="{0D108BD9-81ED-4DB2-BD59-A6C34878D82A}">
                    <a16:rowId xmlns:a16="http://schemas.microsoft.com/office/drawing/2014/main" xmlns="" val="1672683476"/>
                  </a:ext>
                </a:extLst>
              </a:tr>
              <a:tr h="339670">
                <a:tc>
                  <a:txBody>
                    <a:bodyPr/>
                    <a:lstStyle/>
                    <a:p>
                      <a:r>
                        <a:rPr lang="zh-CN" altLang="en-US" sz="1400" b="0" dirty="0">
                          <a:effectLst/>
                          <a:latin typeface="微软雅黑 Light" panose="020B0502040204020203" pitchFamily="34" charset="-122"/>
                          <a:ea typeface="微软雅黑 Light" panose="020B0502040204020203" pitchFamily="34" charset="-122"/>
                        </a:rPr>
                        <a:t>地址</a:t>
                      </a:r>
                    </a:p>
                  </a:txBody>
                  <a:tcPr/>
                </a:tc>
                <a:tc>
                  <a:txBody>
                    <a:bodyPr/>
                    <a:lstStyle/>
                    <a:p>
                      <a:endParaRPr lang="en-US" altLang="zh-CN" sz="1400" b="0" dirty="0" smtClean="0">
                        <a:effectLst/>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xmlns="" val="1824073130"/>
                  </a:ext>
                </a:extLst>
              </a:tr>
              <a:tr h="1290744">
                <a:tc>
                  <a:txBody>
                    <a:bodyPr/>
                    <a:lstStyle/>
                    <a:p>
                      <a:r>
                        <a:rPr lang="zh-CN" altLang="en-US" sz="1400" b="0" dirty="0">
                          <a:effectLst/>
                          <a:latin typeface="微软雅黑 Light" panose="020B0502040204020203" pitchFamily="34" charset="-122"/>
                          <a:ea typeface="微软雅黑 Light" panose="020B0502040204020203" pitchFamily="34" charset="-122"/>
                        </a:rPr>
                        <a:t>备注</a:t>
                      </a:r>
                    </a:p>
                  </a:txBody>
                  <a:tcPr/>
                </a:tc>
                <a:tc>
                  <a:txBody>
                    <a:bodyPr/>
                    <a:lstStyle/>
                    <a:p>
                      <a:r>
                        <a:rPr lang="zh-CN" altLang="en-US" sz="1400" b="0" baseline="0" dirty="0" smtClean="0">
                          <a:effectLst/>
                          <a:latin typeface="微软雅黑 Light" panose="020B0502040204020203" pitchFamily="34" charset="-122"/>
                          <a:ea typeface="微软雅黑 Light" panose="020B0502040204020203" pitchFamily="34" charset="-122"/>
                        </a:rPr>
                        <a:t>作者提出</a:t>
                      </a:r>
                      <a:r>
                        <a:rPr lang="en-US" altLang="zh-CN" sz="1400" b="0" baseline="0" dirty="0" err="1" smtClean="0">
                          <a:effectLst/>
                          <a:latin typeface="微软雅黑 Light" panose="020B0502040204020203" pitchFamily="34" charset="-122"/>
                          <a:ea typeface="微软雅黑 Light" panose="020B0502040204020203" pitchFamily="34" charset="-122"/>
                        </a:rPr>
                        <a:t>ExecScent</a:t>
                      </a:r>
                      <a:r>
                        <a:rPr lang="zh-CN" altLang="en-US" sz="1400" b="0" baseline="0" dirty="0" smtClean="0">
                          <a:effectLst/>
                          <a:latin typeface="微软雅黑 Light" panose="020B0502040204020203" pitchFamily="34" charset="-122"/>
                          <a:ea typeface="微软雅黑 Light" panose="020B0502040204020203" pitchFamily="34" charset="-122"/>
                        </a:rPr>
                        <a:t>系统</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通过对企业实时网络流量的分析</a:t>
                      </a:r>
                      <a:r>
                        <a:rPr lang="en-US" altLang="zh-CN" sz="1400" b="0" baseline="0" dirty="0" smtClean="0">
                          <a:effectLst/>
                          <a:latin typeface="微软雅黑 Light" panose="020B0502040204020203" pitchFamily="34" charset="-122"/>
                          <a:ea typeface="微软雅黑 Light" panose="020B0502040204020203" pitchFamily="34" charset="-122"/>
                        </a:rPr>
                        <a:t>,</a:t>
                      </a:r>
                      <a:r>
                        <a:rPr lang="zh-CN" altLang="en-US" sz="1400" b="0" baseline="0" dirty="0" smtClean="0">
                          <a:effectLst/>
                          <a:latin typeface="微软雅黑 Light" panose="020B0502040204020203" pitchFamily="34" charset="-122"/>
                          <a:ea typeface="微软雅黑 Light" panose="020B0502040204020203" pitchFamily="34" charset="-122"/>
                        </a:rPr>
                        <a:t>识别异常网络并观测</a:t>
                      </a:r>
                      <a:r>
                        <a:rPr lang="en-US" altLang="zh-CN" sz="1400" b="0" baseline="0" dirty="0" smtClean="0">
                          <a:effectLst/>
                          <a:latin typeface="微软雅黑 Light" panose="020B0502040204020203" pitchFamily="34" charset="-122"/>
                          <a:ea typeface="微软雅黑 Light" panose="020B0502040204020203" pitchFamily="34" charset="-122"/>
                        </a:rPr>
                        <a:t>C&amp;C</a:t>
                      </a:r>
                      <a:r>
                        <a:rPr lang="zh-CN" altLang="en-US" sz="1400" b="0" baseline="0" dirty="0" smtClean="0">
                          <a:effectLst/>
                          <a:latin typeface="微软雅黑 Light" panose="020B0502040204020203" pitchFamily="34" charset="-122"/>
                          <a:ea typeface="微软雅黑 Light" panose="020B0502040204020203" pitchFamily="34" charset="-122"/>
                        </a:rPr>
                        <a:t>服务器协议</a:t>
                      </a:r>
                      <a:r>
                        <a:rPr lang="en-US" altLang="zh-CN" sz="1400" b="0" baseline="0" dirty="0" smtClean="0">
                          <a:effectLst/>
                          <a:latin typeface="微软雅黑 Light" panose="020B0502040204020203" pitchFamily="34" charset="-122"/>
                          <a:ea typeface="微软雅黑 Light" panose="020B0502040204020203" pitchFamily="34" charset="-122"/>
                        </a:rPr>
                        <a:t>, </a:t>
                      </a:r>
                      <a:r>
                        <a:rPr lang="zh-CN" altLang="en-US" sz="1400" b="0" baseline="0" dirty="0" smtClean="0">
                          <a:effectLst/>
                          <a:latin typeface="微软雅黑 Light" panose="020B0502040204020203" pitchFamily="34" charset="-122"/>
                          <a:ea typeface="微软雅黑 Light" panose="020B0502040204020203" pitchFamily="34" charset="-122"/>
                        </a:rPr>
                        <a:t>获知未知</a:t>
                      </a:r>
                      <a:r>
                        <a:rPr lang="en-US" altLang="zh-CN" sz="1400" b="0" baseline="0" dirty="0" smtClean="0">
                          <a:effectLst/>
                          <a:latin typeface="微软雅黑 Light" panose="020B0502040204020203" pitchFamily="34" charset="-122"/>
                          <a:ea typeface="微软雅黑 Light" panose="020B0502040204020203" pitchFamily="34" charset="-122"/>
                        </a:rPr>
                        <a:t>C&amp;C</a:t>
                      </a:r>
                      <a:r>
                        <a:rPr lang="zh-CN" altLang="en-US" sz="1400" b="0" baseline="0" dirty="0" smtClean="0">
                          <a:effectLst/>
                          <a:latin typeface="微软雅黑 Light" panose="020B0502040204020203" pitchFamily="34" charset="-122"/>
                          <a:ea typeface="微软雅黑 Light" panose="020B0502040204020203" pitchFamily="34" charset="-122"/>
                        </a:rPr>
                        <a:t>服务器的域名 </a:t>
                      </a:r>
                      <a:endParaRPr lang="en-US" altLang="zh-CN" sz="1400" b="0" baseline="0" dirty="0" smtClean="0">
                        <a:effectLst/>
                        <a:latin typeface="微软雅黑 Light" panose="020B0502040204020203" pitchFamily="34" charset="-122"/>
                        <a:ea typeface="微软雅黑 Light" panose="020B0502040204020203" pitchFamily="34" charset="-122"/>
                      </a:endParaRPr>
                    </a:p>
                    <a:p>
                      <a:endParaRPr lang="en-US" altLang="zh-CN" sz="1400" b="0" baseline="0" dirty="0" smtClean="0">
                        <a:effectLst/>
                        <a:latin typeface="微软雅黑 Light" panose="020B0502040204020203" pitchFamily="34" charset="-122"/>
                        <a:ea typeface="微软雅黑 Light" panose="020B0502040204020203" pitchFamily="34" charset="-122"/>
                      </a:endParaRPr>
                    </a:p>
                    <a:p>
                      <a:r>
                        <a:rPr lang="zh-CN" altLang="en-US" sz="1400" b="0" baseline="0" dirty="0" smtClean="0">
                          <a:effectLst/>
                          <a:latin typeface="微软雅黑 Light" panose="020B0502040204020203" pitchFamily="34" charset="-122"/>
                          <a:ea typeface="微软雅黑 Light" panose="020B0502040204020203" pitchFamily="34" charset="-122"/>
                        </a:rPr>
                        <a:t>文章提出一种新的系统，使用活跃的网络流量来检测新型的未知的</a:t>
                      </a:r>
                      <a:r>
                        <a:rPr lang="en-US" altLang="zh-CN" sz="1400" b="0" baseline="0" dirty="0" smtClean="0">
                          <a:effectLst/>
                          <a:latin typeface="微软雅黑 Light" panose="020B0502040204020203" pitchFamily="34" charset="-122"/>
                          <a:ea typeface="微软雅黑 Light" panose="020B0502040204020203" pitchFamily="34" charset="-122"/>
                        </a:rPr>
                        <a:t>C&amp;C</a:t>
                      </a:r>
                      <a:r>
                        <a:rPr lang="zh-CN" altLang="en-US" sz="1400" b="0" baseline="0" dirty="0" smtClean="0">
                          <a:effectLst/>
                          <a:latin typeface="微软雅黑 Light" panose="020B0502040204020203" pitchFamily="34" charset="-122"/>
                          <a:ea typeface="微软雅黑 Light" panose="020B0502040204020203" pitchFamily="34" charset="-122"/>
                        </a:rPr>
                        <a:t>域名，叫做</a:t>
                      </a:r>
                      <a:r>
                        <a:rPr lang="en-US" altLang="zh-CN" sz="1400" b="0" baseline="0" dirty="0" err="1" smtClean="0">
                          <a:effectLst/>
                          <a:latin typeface="微软雅黑 Light" panose="020B0502040204020203" pitchFamily="34" charset="-122"/>
                          <a:ea typeface="微软雅黑 Light" panose="020B0502040204020203" pitchFamily="34" charset="-122"/>
                        </a:rPr>
                        <a:t>ExecScent</a:t>
                      </a:r>
                      <a:r>
                        <a:rPr lang="zh-CN" altLang="en-US" sz="1400" b="0" baseline="0" dirty="0" smtClean="0">
                          <a:effectLst/>
                          <a:latin typeface="微软雅黑 Light" panose="020B0502040204020203" pitchFamily="34" charset="-122"/>
                          <a:ea typeface="微软雅黑 Light" panose="020B0502040204020203" pitchFamily="34" charset="-122"/>
                        </a:rPr>
                        <a:t>。</a:t>
                      </a:r>
                      <a:r>
                        <a:rPr lang="en-US" altLang="zh-CN" sz="1400" b="0" baseline="0" dirty="0" err="1" smtClean="0">
                          <a:effectLst/>
                          <a:latin typeface="微软雅黑 Light" panose="020B0502040204020203" pitchFamily="34" charset="-122"/>
                          <a:ea typeface="微软雅黑 Light" panose="020B0502040204020203" pitchFamily="34" charset="-122"/>
                        </a:rPr>
                        <a:t>ExecScent</a:t>
                      </a:r>
                      <a:r>
                        <a:rPr lang="zh-CN" altLang="en-US" sz="1400" b="0" baseline="0" dirty="0" smtClean="0">
                          <a:effectLst/>
                          <a:latin typeface="微软雅黑 Light" panose="020B0502040204020203" pitchFamily="34" charset="-122"/>
                          <a:ea typeface="微软雅黑 Light" panose="020B0502040204020203" pitchFamily="34" charset="-122"/>
                        </a:rPr>
                        <a:t>利用已知的</a:t>
                      </a:r>
                      <a:r>
                        <a:rPr lang="en-US" altLang="zh-CN" sz="1400" b="0" baseline="0" dirty="0" smtClean="0">
                          <a:effectLst/>
                          <a:latin typeface="微软雅黑 Light" panose="020B0502040204020203" pitchFamily="34" charset="-122"/>
                          <a:ea typeface="微软雅黑 Light" panose="020B0502040204020203" pitchFamily="34" charset="-122"/>
                        </a:rPr>
                        <a:t>C&amp;C</a:t>
                      </a:r>
                      <a:r>
                        <a:rPr lang="zh-CN" altLang="en-US" sz="1400" b="0" baseline="0" dirty="0" smtClean="0">
                          <a:effectLst/>
                          <a:latin typeface="微软雅黑 Light" panose="020B0502040204020203" pitchFamily="34" charset="-122"/>
                          <a:ea typeface="微软雅黑 Light" panose="020B0502040204020203" pitchFamily="34" charset="-122"/>
                        </a:rPr>
                        <a:t>服务器通信，学习控制协议模版，产生混合模版自动调整针对不同的环境，是第一个适应</a:t>
                      </a:r>
                      <a:r>
                        <a:rPr lang="en-US" altLang="zh-CN" sz="1400" b="0" baseline="0" dirty="0" smtClean="0">
                          <a:effectLst/>
                          <a:latin typeface="微软雅黑 Light" panose="020B0502040204020203" pitchFamily="34" charset="-122"/>
                          <a:ea typeface="微软雅黑 Light" panose="020B0502040204020203" pitchFamily="34" charset="-122"/>
                        </a:rPr>
                        <a:t>C&amp;C</a:t>
                      </a:r>
                      <a:r>
                        <a:rPr lang="zh-CN" altLang="en-US" sz="1400" b="0" baseline="0" dirty="0" smtClean="0">
                          <a:effectLst/>
                          <a:latin typeface="微软雅黑 Light" panose="020B0502040204020203" pitchFamily="34" charset="-122"/>
                          <a:ea typeface="微软雅黑 Light" panose="020B0502040204020203" pitchFamily="34" charset="-122"/>
                        </a:rPr>
                        <a:t>流量的系统。 </a:t>
                      </a:r>
                    </a:p>
                  </a:txBody>
                  <a:tcPr/>
                </a:tc>
                <a:extLst>
                  <a:ext uri="{0D108BD9-81ED-4DB2-BD59-A6C34878D82A}">
                    <a16:rowId xmlns:a16="http://schemas.microsoft.com/office/drawing/2014/main" xmlns="" val="2807538581"/>
                  </a:ext>
                </a:extLst>
              </a:tr>
            </a:tbl>
          </a:graphicData>
        </a:graphic>
      </p:graphicFrame>
    </p:spTree>
    <p:extLst>
      <p:ext uri="{BB962C8B-B14F-4D97-AF65-F5344CB8AC3E}">
        <p14:creationId xmlns:p14="http://schemas.microsoft.com/office/powerpoint/2010/main" val="3120415934"/>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4270</TotalTime>
  <Words>10924</Words>
  <Application>Microsoft Macintosh PowerPoint</Application>
  <PresentationFormat>全屏显示(4:3)</PresentationFormat>
  <Paragraphs>420</Paragraphs>
  <Slides>49</Slides>
  <Notes>8</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文献阅读参考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文献阅读参考</dc:title>
  <dc:creator>waterfall</dc:creator>
  <cp:lastModifiedBy>waterfall</cp:lastModifiedBy>
  <cp:revision>148</cp:revision>
  <dcterms:created xsi:type="dcterms:W3CDTF">2016-10-03T11:36:47Z</dcterms:created>
  <dcterms:modified xsi:type="dcterms:W3CDTF">2016-10-06T10:47:37Z</dcterms:modified>
</cp:coreProperties>
</file>