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49231" autoAdjust="0"/>
  </p:normalViewPr>
  <p:slideViewPr>
    <p:cSldViewPr snapToGrid="0">
      <p:cViewPr varScale="1">
        <p:scale>
          <a:sx n="47" d="100"/>
          <a:sy n="47" d="100"/>
        </p:scale>
        <p:origin x="15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69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CB2A9-6759-4752-833D-3BCD0413AD8D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DD69-70AC-4CE2-800F-6F01A394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1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DD69-70AC-4CE2-800F-6F01A39401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79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whois</a:t>
            </a:r>
            <a:r>
              <a:rPr lang="zh-CN" altLang="en-US" dirty="0" smtClean="0"/>
              <a:t>信息 得到这些</a:t>
            </a:r>
            <a:r>
              <a:rPr lang="en-US" altLang="zh-CN" dirty="0" smtClean="0"/>
              <a:t>DGA</a:t>
            </a:r>
            <a:r>
              <a:rPr lang="zh-CN" altLang="en-US" dirty="0" smtClean="0"/>
              <a:t>使用特征</a:t>
            </a:r>
            <a:endParaRPr lang="en-US" altLang="zh-CN" dirty="0" smtClean="0"/>
          </a:p>
          <a:p>
            <a:r>
              <a:rPr lang="en-US" altLang="zh-CN" dirty="0" smtClean="0"/>
              <a:t>Domain tools </a:t>
            </a:r>
            <a:r>
              <a:rPr lang="zh-CN" altLang="en-US" dirty="0" smtClean="0"/>
              <a:t>将计算好的</a:t>
            </a:r>
            <a:r>
              <a:rPr lang="en-US" altLang="zh-CN" dirty="0" smtClean="0"/>
              <a:t>DGA</a:t>
            </a:r>
            <a:r>
              <a:rPr lang="zh-CN" altLang="en-US" dirty="0" smtClean="0"/>
              <a:t>数据交换的</a:t>
            </a:r>
            <a:endParaRPr lang="en-US" altLang="zh-CN" dirty="0" smtClean="0"/>
          </a:p>
          <a:p>
            <a:r>
              <a:rPr lang="en-US" altLang="zh-CN" dirty="0" err="1" smtClean="0"/>
              <a:t>Tfirst</a:t>
            </a:r>
            <a:r>
              <a:rPr lang="en-US" altLang="zh-CN" dirty="0" smtClean="0"/>
              <a:t> DGA</a:t>
            </a:r>
            <a:r>
              <a:rPr lang="zh-CN" altLang="en-US" dirty="0" smtClean="0"/>
              <a:t>域名最早的注册时间</a:t>
            </a:r>
            <a:endParaRPr lang="en-US" altLang="zh-CN" dirty="0" smtClean="0"/>
          </a:p>
          <a:p>
            <a:r>
              <a:rPr lang="en-US" altLang="zh-CN" dirty="0" err="1" smtClean="0"/>
              <a:t>Tlast</a:t>
            </a:r>
            <a:r>
              <a:rPr lang="en-US" altLang="zh-CN" dirty="0" smtClean="0"/>
              <a:t> takedown</a:t>
            </a:r>
            <a:r>
              <a:rPr lang="zh-CN" altLang="en-US" dirty="0" smtClean="0"/>
              <a:t>或者最后一次被注册的时间</a:t>
            </a:r>
            <a:endParaRPr lang="en-US" altLang="zh-CN" dirty="0" smtClean="0"/>
          </a:p>
          <a:p>
            <a:r>
              <a:rPr lang="en-US" altLang="zh-CN" dirty="0" smtClean="0"/>
              <a:t>S </a:t>
            </a:r>
            <a:r>
              <a:rPr lang="zh-CN" altLang="en-US" dirty="0" smtClean="0"/>
              <a:t>种子集的数量</a:t>
            </a:r>
            <a:endParaRPr lang="en-US" altLang="zh-CN" dirty="0" smtClean="0"/>
          </a:p>
          <a:p>
            <a:r>
              <a:rPr lang="en-US" altLang="zh-CN" dirty="0" smtClean="0"/>
              <a:t>D 2015.12.31</a:t>
            </a:r>
            <a:r>
              <a:rPr lang="zh-CN" altLang="en-US" dirty="0" smtClean="0"/>
              <a:t>日前的域名数量</a:t>
            </a:r>
            <a:endParaRPr lang="en-US" altLang="zh-CN" dirty="0" smtClean="0"/>
          </a:p>
          <a:p>
            <a:r>
              <a:rPr lang="en-US" altLang="zh-CN" dirty="0" smtClean="0"/>
              <a:t>R </a:t>
            </a:r>
            <a:r>
              <a:rPr lang="zh-CN" altLang="en-US" dirty="0" smtClean="0"/>
              <a:t>注册的域名</a:t>
            </a:r>
            <a:endParaRPr lang="en-US" altLang="zh-CN" dirty="0" smtClean="0"/>
          </a:p>
          <a:p>
            <a:r>
              <a:rPr lang="en-US" altLang="zh-CN" dirty="0" err="1" smtClean="0"/>
              <a:t>Rp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Tfirst</a:t>
            </a:r>
            <a:r>
              <a:rPr lang="zh-CN" altLang="en-US" dirty="0" smtClean="0"/>
              <a:t>之前注册的域名数量</a:t>
            </a:r>
            <a:endParaRPr lang="en-US" altLang="zh-CN" dirty="0" smtClean="0"/>
          </a:p>
          <a:p>
            <a:r>
              <a:rPr lang="en-US" altLang="zh-CN" dirty="0" smtClean="0"/>
              <a:t>Rm </a:t>
            </a:r>
            <a:r>
              <a:rPr lang="zh-CN" altLang="en-US" dirty="0" smtClean="0"/>
              <a:t>转化成</a:t>
            </a:r>
            <a:r>
              <a:rPr lang="en-US" altLang="zh-CN" dirty="0" smtClean="0"/>
              <a:t>sinkhole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r>
              <a:rPr lang="en-US" altLang="zh-CN" dirty="0" err="1" smtClean="0"/>
              <a:t>Rs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直接注册成为</a:t>
            </a:r>
            <a:r>
              <a:rPr lang="en-US" altLang="zh-CN" dirty="0" smtClean="0"/>
              <a:t>sinkhole</a:t>
            </a:r>
            <a:r>
              <a:rPr lang="zh-CN" altLang="en-US" dirty="0" smtClean="0"/>
              <a:t>的数量 </a:t>
            </a:r>
            <a:r>
              <a:rPr lang="en-US" altLang="zh-CN" dirty="0" smtClean="0"/>
              <a:t>sinkhole operator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Virut</a:t>
            </a:r>
            <a:r>
              <a:rPr lang="en-US" altLang="zh-CN" dirty="0" smtClean="0"/>
              <a:t> has 1791 collisions with </a:t>
            </a:r>
            <a:r>
              <a:rPr lang="en-US" altLang="zh-CN" dirty="0" err="1" smtClean="0"/>
              <a:t>Pykspa</a:t>
            </a:r>
            <a:r>
              <a:rPr lang="en-US" altLang="zh-CN" dirty="0" smtClean="0"/>
              <a:t> 2, 1316 with </a:t>
            </a:r>
            <a:r>
              <a:rPr lang="en-US" altLang="zh-CN" dirty="0" err="1" smtClean="0"/>
              <a:t>Conficker</a:t>
            </a:r>
            <a:r>
              <a:rPr lang="en-US" altLang="zh-CN" dirty="0" smtClean="0"/>
              <a:t>, and 179 with </a:t>
            </a:r>
            <a:r>
              <a:rPr lang="en-US" altLang="zh-CN" dirty="0" err="1" smtClean="0"/>
              <a:t>Nymaim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Conficker</a:t>
            </a:r>
            <a:endParaRPr lang="en-US" altLang="zh-CN" dirty="0" smtClean="0"/>
          </a:p>
          <a:p>
            <a:r>
              <a:rPr lang="en-US" altLang="zh-CN" dirty="0" smtClean="0"/>
              <a:t>2507 collisions with Alexa top million domains</a:t>
            </a:r>
          </a:p>
          <a:p>
            <a:r>
              <a:rPr lang="zh-CN" altLang="en-US" dirty="0" smtClean="0"/>
              <a:t>单词表类出现和</a:t>
            </a:r>
            <a:r>
              <a:rPr lang="en-US" altLang="zh-CN" dirty="0" smtClean="0"/>
              <a:t>Alexa</a:t>
            </a:r>
            <a:r>
              <a:rPr lang="zh-CN" altLang="en-US" dirty="0" smtClean="0"/>
              <a:t>的碰撞有</a:t>
            </a:r>
            <a:r>
              <a:rPr lang="en-US" altLang="zh-CN" dirty="0" smtClean="0"/>
              <a:t>27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 smtClean="0"/>
              <a:t>这些发生碰撞的域名最为显著的特点就是比较短 </a:t>
            </a:r>
            <a:r>
              <a:rPr lang="en-US" altLang="zh-CN" dirty="0" smtClean="0"/>
              <a:t>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DD69-70AC-4CE2-800F-6F01A39401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924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红色条指的是</a:t>
            </a:r>
            <a:r>
              <a:rPr lang="en-US" altLang="zh-CN" dirty="0" smtClean="0"/>
              <a:t>the whole validity period of AGDs per family</a:t>
            </a:r>
          </a:p>
          <a:p>
            <a:r>
              <a:rPr lang="en-US" altLang="zh-CN" dirty="0" smtClean="0"/>
              <a:t>14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sinkhole operator</a:t>
            </a:r>
            <a:r>
              <a:rPr lang="zh-CN" altLang="en-US" dirty="0" smtClean="0"/>
              <a:t>注册早于</a:t>
            </a:r>
            <a:r>
              <a:rPr lang="en-US" altLang="zh-CN" dirty="0" smtClean="0"/>
              <a:t>non-sinkhole</a:t>
            </a:r>
          </a:p>
          <a:p>
            <a:r>
              <a:rPr lang="zh-CN" altLang="en-US" dirty="0" smtClean="0"/>
              <a:t>主要原因是</a:t>
            </a:r>
            <a:r>
              <a:rPr lang="en-US" altLang="zh-CN" dirty="0" err="1" smtClean="0"/>
              <a:t>botmaster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担心这个域名最终会被拿下 </a:t>
            </a:r>
            <a:r>
              <a:rPr lang="en-US" altLang="zh-CN" dirty="0" smtClean="0"/>
              <a:t>sinkhole operator</a:t>
            </a:r>
            <a:r>
              <a:rPr lang="zh-CN" altLang="en-US" dirty="0" smtClean="0"/>
              <a:t>不必担心 提前数周或者几个月</a:t>
            </a:r>
            <a:endParaRPr lang="en-US" altLang="zh-CN" dirty="0" smtClean="0"/>
          </a:p>
          <a:p>
            <a:r>
              <a:rPr lang="zh-CN" altLang="en-US" dirty="0" smtClean="0"/>
              <a:t>所以只会提前较短时间来注册</a:t>
            </a:r>
            <a:endParaRPr lang="en-US" altLang="zh-CN" dirty="0" smtClean="0"/>
          </a:p>
          <a:p>
            <a:r>
              <a:rPr lang="zh-CN" altLang="en-US" dirty="0" smtClean="0"/>
              <a:t>文章种针对其中很具体的一些</a:t>
            </a:r>
            <a:r>
              <a:rPr lang="en-US" altLang="zh-CN" dirty="0" smtClean="0"/>
              <a:t>DGA</a:t>
            </a:r>
            <a:r>
              <a:rPr lang="zh-CN" altLang="en-US" dirty="0" smtClean="0"/>
              <a:t>进行了详细的分析 都是精确到月份上的行为</a:t>
            </a:r>
            <a:endParaRPr lang="en-US" altLang="zh-CN" dirty="0" smtClean="0"/>
          </a:p>
          <a:p>
            <a:r>
              <a:rPr lang="zh-CN" altLang="en-US" dirty="0" smtClean="0"/>
              <a:t>并结合之前提到的碰撞情况进行了分析</a:t>
            </a:r>
            <a:endParaRPr lang="en-US" altLang="zh-CN" dirty="0" smtClean="0"/>
          </a:p>
          <a:p>
            <a:r>
              <a:rPr lang="zh-CN" altLang="en-US" dirty="0" smtClean="0"/>
              <a:t>也有很多情况是在</a:t>
            </a:r>
            <a:r>
              <a:rPr lang="en-US" altLang="zh-CN" dirty="0" smtClean="0"/>
              <a:t>takedown</a:t>
            </a:r>
            <a:r>
              <a:rPr lang="zh-CN" altLang="en-US" dirty="0" smtClean="0"/>
              <a:t>之后 由非</a:t>
            </a:r>
            <a:r>
              <a:rPr lang="en-US" altLang="zh-CN" dirty="0" err="1" smtClean="0"/>
              <a:t>sinkholers</a:t>
            </a:r>
            <a:r>
              <a:rPr lang="zh-CN" altLang="en-US" dirty="0" smtClean="0"/>
              <a:t>来注册</a:t>
            </a:r>
            <a:endParaRPr lang="en-US" altLang="zh-CN" dirty="0" smtClean="0"/>
          </a:p>
          <a:p>
            <a:r>
              <a:rPr lang="zh-CN" altLang="en-US" dirty="0" smtClean="0"/>
              <a:t>也有一些提前用虚假身份注册很多 作为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还有些没法解释的现象 过期几年之后突然注册了一批 认为可能是良性的 但是用错了种子或者算法</a:t>
            </a:r>
            <a:endParaRPr lang="en-US" altLang="zh-CN" dirty="0" smtClean="0"/>
          </a:p>
          <a:p>
            <a:r>
              <a:rPr lang="zh-CN" altLang="en-US" dirty="0" smtClean="0"/>
              <a:t>分析了域名停放的情况 各种</a:t>
            </a:r>
            <a:r>
              <a:rPr lang="en-US" altLang="zh-CN" dirty="0" smtClean="0"/>
              <a:t>DGA</a:t>
            </a:r>
            <a:r>
              <a:rPr lang="zh-CN" altLang="en-US" dirty="0" smtClean="0"/>
              <a:t>算法用于域名停放的比例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DD69-70AC-4CE2-800F-6F01A39401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1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DD69-70AC-4CE2-800F-6F01A39401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5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的本质就是函数</a:t>
            </a:r>
            <a:r>
              <a:rPr lang="zh-CN" altLang="en-US" baseline="0" dirty="0" smtClean="0">
                <a:effectLst/>
              </a:rPr>
              <a:t> 这个函数的输入被称为种子 这个种子有例如数字常量、当前时间、</a:t>
            </a:r>
            <a:r>
              <a:rPr lang="en-US" altLang="zh-CN" baseline="0" dirty="0" err="1" smtClean="0">
                <a:effectLst/>
              </a:rPr>
              <a:t>Tiwwter</a:t>
            </a:r>
            <a:r>
              <a:rPr lang="zh-CN" altLang="en-US" baseline="0" dirty="0" smtClean="0">
                <a:effectLst/>
              </a:rPr>
              <a:t>动态</a:t>
            </a:r>
            <a:endParaRPr lang="en-US" altLang="zh-CN" baseline="0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文章中根据种子来对</a:t>
            </a:r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进行分类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TD</a:t>
            </a:r>
            <a:r>
              <a:rPr lang="zh-CN" altLang="en-US" dirty="0" smtClean="0">
                <a:effectLst/>
              </a:rPr>
              <a:t>：例如被感染主机时间或</a:t>
            </a:r>
            <a:r>
              <a:rPr lang="en-US" altLang="zh-CN" dirty="0" smtClean="0">
                <a:effectLst/>
              </a:rPr>
              <a:t>HTTP</a:t>
            </a:r>
            <a:r>
              <a:rPr lang="zh-CN" altLang="en-US" dirty="0" smtClean="0">
                <a:effectLst/>
              </a:rPr>
              <a:t>应答时间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DD69-70AC-4CE2-800F-6F01A39401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8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数据集中观察得到的结果是只有前面三种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DD69-70AC-4CE2-800F-6F01A39401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3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再考虑分类模式的时候，除了考虑种子的分类，还有</a:t>
            </a:r>
            <a:r>
              <a:rPr lang="en-US" altLang="zh-CN" dirty="0" smtClean="0">
                <a:effectLst/>
              </a:rPr>
              <a:t>4</a:t>
            </a:r>
            <a:r>
              <a:rPr lang="zh-CN" altLang="en-US" dirty="0" smtClean="0">
                <a:effectLst/>
              </a:rPr>
              <a:t>种产生模式（</a:t>
            </a:r>
            <a:r>
              <a:rPr lang="en-US" altLang="zh-CN" dirty="0" smtClean="0">
                <a:effectLst/>
              </a:rPr>
              <a:t>Generation Schemes</a:t>
            </a:r>
            <a:r>
              <a:rPr lang="zh-CN" altLang="en-US" dirty="0" smtClean="0">
                <a:effectLst/>
              </a:rPr>
              <a:t>）</a:t>
            </a:r>
          </a:p>
          <a:p>
            <a:r>
              <a:rPr lang="en-US" altLang="zh-CN" dirty="0" smtClean="0">
                <a:effectLst/>
              </a:rPr>
              <a:t>Arithmetic-based DGAs </a:t>
            </a:r>
            <a:r>
              <a:rPr lang="zh-CN" altLang="en-US" dirty="0" smtClean="0">
                <a:effectLst/>
              </a:rPr>
              <a:t>算法类</a:t>
            </a:r>
            <a:r>
              <a:rPr lang="en-US" altLang="zh-CN" dirty="0" smtClean="0">
                <a:effectLst/>
              </a:rPr>
              <a:t>DGA</a:t>
            </a:r>
          </a:p>
          <a:p>
            <a:r>
              <a:rPr lang="zh-CN" altLang="en-US" dirty="0" smtClean="0">
                <a:effectLst/>
              </a:rPr>
              <a:t>最为常见，直接用可使用的数据类型的值计算得到域名，或者得到一个硬编码数组的一个下标</a:t>
            </a:r>
          </a:p>
          <a:p>
            <a:r>
              <a:rPr lang="en-US" altLang="zh-CN" dirty="0" smtClean="0">
                <a:effectLst/>
              </a:rPr>
              <a:t>Hash-based DGAs </a:t>
            </a:r>
            <a:r>
              <a:rPr lang="zh-CN" altLang="en-US" dirty="0" smtClean="0">
                <a:effectLst/>
              </a:rPr>
              <a:t>哈希类</a:t>
            </a:r>
            <a:r>
              <a:rPr lang="en-US" altLang="zh-CN" dirty="0" smtClean="0">
                <a:effectLst/>
              </a:rPr>
              <a:t>DGA</a:t>
            </a:r>
          </a:p>
          <a:p>
            <a:r>
              <a:rPr lang="zh-CN" altLang="en-US" dirty="0" smtClean="0">
                <a:effectLst/>
              </a:rPr>
              <a:t>利用十六进制</a:t>
            </a:r>
            <a:r>
              <a:rPr lang="en-US" altLang="zh-CN" dirty="0" smtClean="0">
                <a:effectLst/>
              </a:rPr>
              <a:t>Hash</a:t>
            </a:r>
            <a:r>
              <a:rPr lang="zh-CN" altLang="en-US" dirty="0" smtClean="0">
                <a:effectLst/>
              </a:rPr>
              <a:t>值表示域名，识别出有</a:t>
            </a:r>
            <a:r>
              <a:rPr lang="en-US" altLang="zh-CN" dirty="0" smtClean="0">
                <a:effectLst/>
              </a:rPr>
              <a:t>MD5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SHA256</a:t>
            </a:r>
          </a:p>
          <a:p>
            <a:r>
              <a:rPr lang="en-US" altLang="zh-CN" dirty="0" smtClean="0">
                <a:effectLst/>
              </a:rPr>
              <a:t>Wordlist-based DGAs </a:t>
            </a:r>
            <a:r>
              <a:rPr lang="zh-CN" altLang="en-US" dirty="0" smtClean="0">
                <a:effectLst/>
              </a:rPr>
              <a:t>单词表类</a:t>
            </a:r>
            <a:r>
              <a:rPr lang="en-US" altLang="zh-CN" dirty="0" smtClean="0">
                <a:effectLst/>
              </a:rPr>
              <a:t>DGA</a:t>
            </a:r>
          </a:p>
          <a:p>
            <a:r>
              <a:rPr lang="zh-CN" altLang="en-US" dirty="0" smtClean="0">
                <a:effectLst/>
              </a:rPr>
              <a:t>更小的随机性，更易伪装，直接编码进恶意程序或者从公开源获取</a:t>
            </a:r>
          </a:p>
          <a:p>
            <a:r>
              <a:rPr lang="en-US" altLang="zh-CN" dirty="0" smtClean="0">
                <a:effectLst/>
              </a:rPr>
              <a:t>Permutation-based DGAs </a:t>
            </a:r>
            <a:r>
              <a:rPr lang="zh-CN" altLang="en-US" dirty="0" smtClean="0">
                <a:effectLst/>
              </a:rPr>
              <a:t>置换类域名</a:t>
            </a:r>
          </a:p>
          <a:p>
            <a:r>
              <a:rPr lang="zh-CN" altLang="en-US" dirty="0" smtClean="0">
                <a:effectLst/>
              </a:rPr>
              <a:t>将初始域名进行替换获得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DD69-70AC-4CE2-800F-6F01A39401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0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第一步通过恶意软件分析报告和</a:t>
            </a:r>
            <a:r>
              <a:rPr lang="en-US" altLang="zh-CN" dirty="0" smtClean="0">
                <a:effectLst/>
              </a:rPr>
              <a:t>blog</a:t>
            </a:r>
            <a:r>
              <a:rPr lang="zh-CN" altLang="en-US" dirty="0" smtClean="0">
                <a:effectLst/>
              </a:rPr>
              <a:t>，定义了最初的</a:t>
            </a:r>
            <a:r>
              <a:rPr lang="en-US" altLang="zh-CN" dirty="0" smtClean="0">
                <a:effectLst/>
              </a:rPr>
              <a:t>22</a:t>
            </a:r>
            <a:r>
              <a:rPr lang="zh-CN" altLang="en-US" dirty="0" smtClean="0">
                <a:effectLst/>
              </a:rPr>
              <a:t>个</a:t>
            </a:r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家族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识别的过程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探测器 用来检测一个给定域名是否符合已知</a:t>
            </a:r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的输出</a:t>
            </a:r>
          </a:p>
          <a:p>
            <a:r>
              <a:rPr lang="zh-CN" altLang="en-US" dirty="0" smtClean="0">
                <a:effectLst/>
              </a:rPr>
              <a:t>捕捉 </a:t>
            </a:r>
            <a:r>
              <a:rPr lang="en-US" altLang="zh-CN" dirty="0" err="1" smtClean="0">
                <a:effectLst/>
              </a:rPr>
              <a:t>Lmin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Lmax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字母表， 已知</a:t>
            </a:r>
            <a:r>
              <a:rPr lang="en-US" altLang="zh-CN" dirty="0" smtClean="0">
                <a:effectLst/>
              </a:rPr>
              <a:t>TLD</a:t>
            </a:r>
            <a:r>
              <a:rPr lang="zh-CN" altLang="en-US" dirty="0" smtClean="0">
                <a:effectLst/>
              </a:rPr>
              <a:t>。①如果域名模式相同，标为使用新种子的已知</a:t>
            </a:r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；②如果不一致或者域名数量不足，计算一个</a:t>
            </a:r>
            <a:r>
              <a:rPr lang="en-US" altLang="zh-CN" dirty="0" smtClean="0">
                <a:effectLst/>
              </a:rPr>
              <a:t>collective DGA score</a:t>
            </a:r>
            <a:r>
              <a:rPr lang="zh-CN" altLang="en-US" dirty="0" smtClean="0">
                <a:effectLst/>
              </a:rPr>
              <a:t>，判定是否是新的</a:t>
            </a:r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种类。</a:t>
            </a:r>
          </a:p>
          <a:p>
            <a:r>
              <a:rPr lang="zh-CN" altLang="en-US" dirty="0" smtClean="0"/>
              <a:t>分数计算基于</a:t>
            </a:r>
            <a:r>
              <a:rPr lang="en-US" altLang="zh-CN" dirty="0" smtClean="0"/>
              <a:t>n-gram </a:t>
            </a:r>
            <a:r>
              <a:rPr lang="zh-CN" altLang="en-US" dirty="0" smtClean="0"/>
              <a:t>熵 长度分析等等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DD69-70AC-4CE2-800F-6F01A39401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8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包含 时间戳、恶意软件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查询、应答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DD69-70AC-4CE2-800F-6F01A39401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8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这是作者对</a:t>
            </a:r>
            <a:r>
              <a:rPr lang="en-US" altLang="zh-CN" dirty="0" smtClean="0"/>
              <a:t>43</a:t>
            </a:r>
            <a:r>
              <a:rPr lang="zh-CN" altLang="en-US" dirty="0" smtClean="0"/>
              <a:t>种</a:t>
            </a:r>
            <a:r>
              <a:rPr lang="en-US" altLang="zh-CN" dirty="0" smtClean="0"/>
              <a:t>DGA</a:t>
            </a:r>
            <a:r>
              <a:rPr lang="zh-CN" altLang="en-US" dirty="0" smtClean="0"/>
              <a:t>的研究概览</a:t>
            </a:r>
            <a:endParaRPr lang="en-US" altLang="zh-CN" dirty="0" smtClean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是根据前面所说的分类方法标注的类型，其中哈希算法主要使用的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SHA256</a:t>
            </a:r>
          </a:p>
          <a:p>
            <a:r>
              <a:rPr lang="zh-CN" altLang="en-US" dirty="0" smtClean="0"/>
              <a:t>一些</a:t>
            </a:r>
            <a:r>
              <a:rPr lang="en-US" altLang="zh-CN" dirty="0" smtClean="0"/>
              <a:t>DGA</a:t>
            </a:r>
            <a:r>
              <a:rPr lang="zh-CN" altLang="en-US" dirty="0" smtClean="0"/>
              <a:t>使用伪随机数生成器来产生域名 普遍使用的就是</a:t>
            </a:r>
            <a:r>
              <a:rPr lang="en-US" altLang="zh-CN" dirty="0" smtClean="0"/>
              <a:t>LCG</a:t>
            </a:r>
            <a:r>
              <a:rPr lang="zh-CN" altLang="en-US" dirty="0" smtClean="0"/>
              <a:t>（线性同余生成器）</a:t>
            </a:r>
            <a:endParaRPr lang="en-US" altLang="zh-CN" dirty="0" smtClean="0"/>
          </a:p>
          <a:p>
            <a:r>
              <a:rPr lang="zh-CN" altLang="en-US" dirty="0" smtClean="0"/>
              <a:t>第四列为</a:t>
            </a:r>
            <a:r>
              <a:rPr lang="en-US" altLang="zh-CN" dirty="0" smtClean="0"/>
              <a:t>DGA</a:t>
            </a:r>
            <a:r>
              <a:rPr lang="zh-CN" altLang="en-US" dirty="0" smtClean="0"/>
              <a:t>的使用优先级 （带*的表示有冗余的硬编码的域名）</a:t>
            </a:r>
            <a:endParaRPr lang="en-US" altLang="zh-CN" dirty="0" smtClean="0"/>
          </a:p>
          <a:p>
            <a:r>
              <a:rPr lang="zh-CN" altLang="en-US" dirty="0" smtClean="0"/>
              <a:t>第五列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是域名一个生存周期的时间</a:t>
            </a:r>
            <a:endParaRPr lang="en-US" altLang="zh-CN" dirty="0" smtClean="0"/>
          </a:p>
          <a:p>
            <a:r>
              <a:rPr lang="zh-CN" altLang="en-US" dirty="0" smtClean="0"/>
              <a:t>第六列指的是这一个时期内产生的域名数量</a:t>
            </a:r>
            <a:endParaRPr lang="en-US" altLang="zh-CN" dirty="0" smtClean="0"/>
          </a:p>
          <a:p>
            <a:r>
              <a:rPr lang="zh-CN" altLang="en-US" dirty="0" smtClean="0"/>
              <a:t>接下来是域名的最大最小长度、顶级域名个数、字母表内的长度、标准结构熵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DD69-70AC-4CE2-800F-6F01A39401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0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VolatileCedar</a:t>
            </a:r>
            <a:r>
              <a:rPr lang="zh-CN" altLang="en-US" dirty="0" smtClean="0"/>
              <a:t>置换类 </a:t>
            </a:r>
            <a:r>
              <a:rPr lang="en-US" altLang="zh-CN" dirty="0" smtClean="0"/>
              <a:t>dotnetexplorer.net </a:t>
            </a:r>
            <a:r>
              <a:rPr lang="zh-CN" altLang="en-US" dirty="0" smtClean="0"/>
              <a:t>字母表中字符数量较少</a:t>
            </a:r>
            <a:endParaRPr lang="en-US" altLang="zh-CN" dirty="0" smtClean="0"/>
          </a:p>
          <a:p>
            <a:r>
              <a:rPr lang="en-US" altLang="zh-CN" dirty="0" err="1" smtClean="0"/>
              <a:t>Ramdo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设计的缺陷 只出现基数序号的字母 </a:t>
            </a:r>
            <a:r>
              <a:rPr lang="en-US" altLang="zh-CN" dirty="0" smtClean="0"/>
              <a:t>a c e</a:t>
            </a:r>
          </a:p>
          <a:p>
            <a:r>
              <a:rPr lang="zh-CN" altLang="en-US" dirty="0" smtClean="0"/>
              <a:t>还有一些</a:t>
            </a:r>
            <a:r>
              <a:rPr lang="en-US" altLang="zh-CN" dirty="0" smtClean="0"/>
              <a:t>DGA</a:t>
            </a:r>
            <a:r>
              <a:rPr lang="zh-CN" altLang="en-US" dirty="0" smtClean="0"/>
              <a:t>出现差一错误 代码编写</a:t>
            </a:r>
            <a:r>
              <a:rPr lang="zh-CN" altLang="en-US" baseline="0" dirty="0" smtClean="0"/>
              <a:t> 对边界条件的判断失误 导致遗漏 其中有</a:t>
            </a:r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DGA</a:t>
            </a:r>
            <a:r>
              <a:rPr lang="zh-CN" altLang="en-US" baseline="0" dirty="0" smtClean="0"/>
              <a:t>出现了这样的错误</a:t>
            </a:r>
            <a:endParaRPr lang="en-US" altLang="zh-CN" dirty="0" smtClean="0"/>
          </a:p>
          <a:p>
            <a:r>
              <a:rPr lang="zh-CN" altLang="en-US" dirty="0" smtClean="0"/>
              <a:t>哈希类的算法结果通常以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进制出现 只有数字和</a:t>
            </a:r>
            <a:r>
              <a:rPr lang="en-US" altLang="zh-CN" dirty="0" smtClean="0"/>
              <a:t>a-f</a:t>
            </a:r>
            <a:r>
              <a:rPr lang="zh-CN" altLang="en-US" dirty="0" smtClean="0"/>
              <a:t>的字母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长度</a:t>
            </a:r>
            <a:r>
              <a:rPr lang="en-US" altLang="zh-CN" dirty="0" smtClean="0"/>
              <a:t>4-47 </a:t>
            </a:r>
            <a:r>
              <a:rPr lang="zh-CN" altLang="en-US" dirty="0" smtClean="0"/>
              <a:t>最短长度中位数为</a:t>
            </a:r>
            <a:r>
              <a:rPr lang="en-US" altLang="zh-CN" dirty="0" smtClean="0"/>
              <a:t>9 </a:t>
            </a:r>
            <a:r>
              <a:rPr lang="zh-CN" altLang="en-US" dirty="0" smtClean="0"/>
              <a:t>最长中位数为</a:t>
            </a:r>
            <a:r>
              <a:rPr lang="en-US" altLang="zh-CN" dirty="0" smtClean="0"/>
              <a:t>16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个是固定长度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只有三个</a:t>
            </a:r>
            <a:r>
              <a:rPr lang="en-US" altLang="zh-CN" dirty="0" smtClean="0"/>
              <a:t>DGA</a:t>
            </a:r>
            <a:r>
              <a:rPr lang="zh-CN" altLang="en-US" dirty="0" smtClean="0"/>
              <a:t>产生三级域名 其余都是只产生二级域名</a:t>
            </a:r>
            <a:endParaRPr lang="en-US" altLang="zh-CN" dirty="0" smtClean="0"/>
          </a:p>
          <a:p>
            <a:r>
              <a:rPr lang="en-US" altLang="zh-CN" dirty="0" err="1" smtClean="0"/>
              <a:t>Conficker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Necurs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143</a:t>
            </a:r>
            <a:r>
              <a:rPr lang="zh-CN" altLang="en-US" dirty="0" smtClean="0"/>
              <a:t>种顶级域名 其中很多</a:t>
            </a:r>
            <a:r>
              <a:rPr lang="en-US" altLang="zh-CN" dirty="0" smtClean="0"/>
              <a:t>com.uk</a:t>
            </a:r>
            <a:r>
              <a:rPr lang="en-US" altLang="zh-CN" baseline="0" dirty="0" smtClean="0"/>
              <a:t> com.tw </a:t>
            </a:r>
            <a:r>
              <a:rPr lang="zh-CN" altLang="en-US" baseline="0" dirty="0" smtClean="0"/>
              <a:t>之类的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24/43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依赖时间</a:t>
            </a:r>
            <a:endParaRPr lang="en-US" altLang="zh-CN" baseline="0" dirty="0" smtClean="0"/>
          </a:p>
          <a:p>
            <a:r>
              <a:rPr lang="en-US" altLang="zh-CN" dirty="0" smtClean="0"/>
              <a:t>21/24</a:t>
            </a:r>
            <a:r>
              <a:rPr lang="zh-CN" altLang="en-US" dirty="0" smtClean="0"/>
              <a:t> 产生的域名其中一部分有作用</a:t>
            </a:r>
            <a:endParaRPr lang="en-US" altLang="zh-CN" dirty="0" smtClean="0"/>
          </a:p>
          <a:p>
            <a:r>
              <a:rPr lang="en-US" altLang="zh-CN" dirty="0" smtClean="0"/>
              <a:t>3/24 </a:t>
            </a:r>
            <a:r>
              <a:rPr lang="zh-CN" altLang="en-US" dirty="0" smtClean="0"/>
              <a:t>例如 </a:t>
            </a:r>
            <a:r>
              <a:rPr lang="en-US" altLang="zh-CN" dirty="0" err="1" smtClean="0"/>
              <a:t>Matsnu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一次产生三个域名 每个域名有效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个有效期为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37</a:t>
            </a:r>
            <a:r>
              <a:rPr lang="zh-CN" altLang="en-US" dirty="0" smtClean="0"/>
              <a:t>个使用算法类</a:t>
            </a:r>
            <a:r>
              <a:rPr lang="en-US" altLang="zh-CN" dirty="0" smtClean="0"/>
              <a:t>Arithmetic</a:t>
            </a:r>
          </a:p>
          <a:p>
            <a:r>
              <a:rPr lang="en-US" altLang="zh-CN" dirty="0" smtClean="0"/>
              <a:t>26</a:t>
            </a:r>
            <a:r>
              <a:rPr lang="zh-CN" altLang="en-US" dirty="0" smtClean="0"/>
              <a:t>使用的种子的</a:t>
            </a:r>
            <a:r>
              <a:rPr lang="en-US" altLang="zh-CN" dirty="0" smtClean="0"/>
              <a:t>ASCII codes 11</a:t>
            </a:r>
            <a:r>
              <a:rPr lang="zh-CN" altLang="en-US" dirty="0" smtClean="0"/>
              <a:t>个使用硬编码数组的</a:t>
            </a:r>
            <a:r>
              <a:rPr lang="en-US" altLang="zh-CN" dirty="0" smtClean="0"/>
              <a:t>index0</a:t>
            </a:r>
          </a:p>
          <a:p>
            <a:r>
              <a:rPr lang="en-US" altLang="zh-CN" dirty="0" smtClean="0"/>
              <a:t>wordlist-based: </a:t>
            </a:r>
            <a:r>
              <a:rPr lang="en-US" altLang="zh-CN" dirty="0" err="1" smtClean="0"/>
              <a:t>Matsnu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Suppobox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Gozi</a:t>
            </a:r>
            <a:r>
              <a:rPr lang="en-US" altLang="zh-CN" dirty="0" smtClean="0"/>
              <a:t>  </a:t>
            </a:r>
            <a:r>
              <a:rPr lang="zh-CN" altLang="en-US" dirty="0" smtClean="0"/>
              <a:t>前俩 编码的数组单词表 最后一个出版物做单词表</a:t>
            </a:r>
            <a:endParaRPr lang="en-US" altLang="zh-CN" dirty="0" smtClean="0"/>
          </a:p>
          <a:p>
            <a:r>
              <a:rPr lang="en-US" altLang="zh-CN" dirty="0" err="1" smtClean="0"/>
              <a:t>Banjori</a:t>
            </a:r>
            <a:r>
              <a:rPr lang="en-US" altLang="zh-CN" dirty="0" smtClean="0"/>
              <a:t>, Tiny- Banker, </a:t>
            </a:r>
            <a:r>
              <a:rPr lang="en-US" altLang="zh-CN" dirty="0" err="1" smtClean="0"/>
              <a:t>Urlzone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VolatileCedar</a:t>
            </a:r>
            <a:r>
              <a:rPr lang="en-US" altLang="zh-CN" dirty="0" smtClean="0"/>
              <a:t> 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突变模式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随机性计算 将所有产生的部分连接在一起 然后计算香农熵</a:t>
            </a:r>
            <a:endParaRPr lang="en-US" altLang="zh-CN" dirty="0" smtClean="0"/>
          </a:p>
          <a:p>
            <a:r>
              <a:rPr lang="zh-CN" altLang="en-US" dirty="0" smtClean="0"/>
              <a:t>每个算法 的熵值和最大值只比就是相关熵 </a:t>
            </a:r>
            <a:endParaRPr lang="en-US" altLang="zh-CN" dirty="0" smtClean="0"/>
          </a:p>
          <a:p>
            <a:r>
              <a:rPr lang="zh-CN" altLang="en-US" dirty="0" smtClean="0"/>
              <a:t>单词表类的相关熵＜</a:t>
            </a:r>
            <a:r>
              <a:rPr lang="en-US" altLang="zh-CN" dirty="0" smtClean="0"/>
              <a:t>0.9</a:t>
            </a:r>
          </a:p>
          <a:p>
            <a:r>
              <a:rPr lang="zh-CN" altLang="en-US" dirty="0" smtClean="0"/>
              <a:t>降低相关熵的办法：分割字母表、</a:t>
            </a:r>
            <a:r>
              <a:rPr lang="en-US" altLang="zh-CN" dirty="0" smtClean="0"/>
              <a:t>Imperfect PRNG</a:t>
            </a:r>
            <a:r>
              <a:rPr lang="zh-CN" altLang="en-US" dirty="0" smtClean="0"/>
              <a:t>、局部修改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23</a:t>
            </a:r>
            <a:r>
              <a:rPr lang="zh-CN" altLang="en-US" dirty="0" smtClean="0"/>
              <a:t>个僵尸网络只使用</a:t>
            </a:r>
            <a:r>
              <a:rPr lang="en-US" altLang="zh-CN" dirty="0" smtClean="0"/>
              <a:t>DGA 5</a:t>
            </a:r>
            <a:r>
              <a:rPr lang="zh-CN" altLang="en-US" dirty="0" smtClean="0"/>
              <a:t>个先尝试编码好的域名 这其中的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个会将初始域名作为种子的一部分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DD69-70AC-4CE2-800F-6F01A39401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7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1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3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8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2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7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5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3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8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F0AE-8AEA-471A-8578-CAA73372984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0DCBE-7814-4420-8345-04237CF15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0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4820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err="1" smtClean="0"/>
              <a:t>DGArchive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A Comprehensive Measurement Study of Domain Generating Malware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zh-CN" altLang="en-US" dirty="0" smtClean="0"/>
              <a:t>汇报人：王文博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46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595" y="100043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400" dirty="0" smtClean="0"/>
              <a:t>结构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zh-CN" altLang="en-US" sz="4400" dirty="0" smtClean="0"/>
              <a:t>  字母表、长度、域名级数</a:t>
            </a:r>
            <a:endParaRPr lang="en-US" altLang="zh-CN" sz="4400" dirty="0" smtClean="0"/>
          </a:p>
          <a:p>
            <a:r>
              <a:rPr lang="zh-CN" altLang="en-US" sz="4400" dirty="0" smtClean="0"/>
              <a:t>有效期</a:t>
            </a:r>
            <a:endParaRPr lang="en-US" altLang="zh-CN" sz="4400" dirty="0" smtClean="0"/>
          </a:p>
          <a:p>
            <a:r>
              <a:rPr lang="zh-CN" altLang="en-US" sz="4400" dirty="0" smtClean="0"/>
              <a:t>产生模式</a:t>
            </a:r>
            <a:endParaRPr lang="en-US" altLang="zh-CN" sz="4400" dirty="0" smtClean="0"/>
          </a:p>
          <a:p>
            <a:r>
              <a:rPr lang="zh-CN" altLang="en-US" sz="4400" dirty="0" smtClean="0"/>
              <a:t>随机性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zh-CN" altLang="en-US" sz="4400" dirty="0" smtClean="0"/>
              <a:t>  香农熵、相关熵</a:t>
            </a:r>
            <a:endParaRPr lang="en-US" altLang="zh-CN" sz="4400" dirty="0" smtClean="0"/>
          </a:p>
          <a:p>
            <a:r>
              <a:rPr lang="zh-CN" altLang="en-US" sz="4400" dirty="0" smtClean="0"/>
              <a:t>优先级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9787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0"/>
            <a:ext cx="8385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2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0"/>
            <a:ext cx="11602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ffectLst/>
              </a:rPr>
              <a:t>对</a:t>
            </a:r>
            <a:r>
              <a:rPr lang="en-US" altLang="zh-CN" dirty="0" smtClean="0">
                <a:effectLst/>
              </a:rPr>
              <a:t>43</a:t>
            </a:r>
            <a:r>
              <a:rPr lang="zh-CN" altLang="en-US" dirty="0" smtClean="0">
                <a:effectLst/>
              </a:rPr>
              <a:t>种</a:t>
            </a:r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恶意软件家族和变种进行一个综合性的研究，针对</a:t>
            </a:r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提出一个分类学方法，并用它对所研究的</a:t>
            </a:r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进行分类与比较。</a:t>
            </a:r>
          </a:p>
          <a:p>
            <a:r>
              <a:rPr lang="zh-CN" altLang="en-US" dirty="0" smtClean="0">
                <a:effectLst/>
              </a:rPr>
              <a:t>重现了这些算法，预先计算所有可能的</a:t>
            </a:r>
            <a:r>
              <a:rPr lang="en-US" altLang="zh-CN" dirty="0" smtClean="0">
                <a:effectLst/>
              </a:rPr>
              <a:t>AGD</a:t>
            </a:r>
            <a:r>
              <a:rPr lang="zh-CN" altLang="en-US" dirty="0" smtClean="0">
                <a:effectLst/>
              </a:rPr>
              <a:t>，覆盖了大部分已知的活跃</a:t>
            </a:r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。</a:t>
            </a:r>
          </a:p>
          <a:p>
            <a:r>
              <a:rPr lang="zh-CN" altLang="en-US" dirty="0"/>
              <a:t>研究了过去</a:t>
            </a:r>
            <a:r>
              <a:rPr lang="en-US" altLang="zh-CN" dirty="0"/>
              <a:t>8</a:t>
            </a:r>
            <a:r>
              <a:rPr lang="zh-CN" altLang="en-US" dirty="0"/>
              <a:t>年总计</a:t>
            </a:r>
            <a:r>
              <a:rPr lang="en-US" altLang="zh-CN" dirty="0"/>
              <a:t>18millionDGA</a:t>
            </a:r>
            <a:r>
              <a:rPr lang="zh-CN" altLang="en-US" dirty="0"/>
              <a:t>域名的注册状态，证实预计算得到的域名是可靠</a:t>
            </a:r>
            <a:r>
              <a:rPr lang="zh-CN" altLang="en-US" dirty="0" smtClean="0"/>
              <a:t>的</a:t>
            </a:r>
            <a:r>
              <a:rPr lang="zh-CN" altLang="en-US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对于</a:t>
            </a:r>
            <a:r>
              <a:rPr lang="en-US" altLang="zh-CN" dirty="0" err="1" smtClean="0">
                <a:effectLst/>
              </a:rPr>
              <a:t>botmaster</a:t>
            </a:r>
            <a:r>
              <a:rPr lang="zh-CN" altLang="en-US" dirty="0" smtClean="0">
                <a:effectLst/>
              </a:rPr>
              <a:t>的域名注册策略提出见解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为未来研究提供数据集并提供判断</a:t>
            </a:r>
            <a:r>
              <a:rPr lang="en-US" altLang="zh-CN" dirty="0"/>
              <a:t>DGA</a:t>
            </a:r>
            <a:r>
              <a:rPr lang="zh-CN" altLang="en-US" dirty="0"/>
              <a:t>域名的网络服</a:t>
            </a:r>
            <a:r>
              <a:rPr lang="en-US" altLang="zh-CN" dirty="0" err="1" smtClean="0"/>
              <a:t>DGArchive</a:t>
            </a:r>
            <a:r>
              <a:rPr lang="zh-CN" altLang="en-US" dirty="0" smtClean="0">
                <a:effectLst/>
              </a:rPr>
              <a:t>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54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DGA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121" y="1534078"/>
            <a:ext cx="10946295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Backup</a:t>
            </a:r>
          </a:p>
          <a:p>
            <a:pPr marL="0" indent="0">
              <a:buNone/>
            </a:pPr>
            <a:r>
              <a:rPr lang="en-US" altLang="zh-CN" dirty="0" smtClean="0"/>
              <a:t>  registration only when needed</a:t>
            </a:r>
          </a:p>
          <a:p>
            <a:r>
              <a:rPr lang="en-US" altLang="zh-CN" dirty="0" smtClean="0"/>
              <a:t>Asymmetry</a:t>
            </a:r>
          </a:p>
          <a:p>
            <a:pPr marL="0" indent="0">
              <a:buNone/>
            </a:pPr>
            <a:r>
              <a:rPr lang="en-US" altLang="zh-CN" dirty="0" smtClean="0"/>
              <a:t>  attacker needs one domain, defender needs to prohibit access to all</a:t>
            </a:r>
          </a:p>
          <a:p>
            <a:r>
              <a:rPr lang="en-US" altLang="zh-CN" dirty="0" smtClean="0"/>
              <a:t>Feasibility of DGAs</a:t>
            </a:r>
          </a:p>
          <a:p>
            <a:pPr marL="0" indent="0">
              <a:buNone/>
            </a:pPr>
            <a:r>
              <a:rPr lang="en-US" altLang="zh-CN" dirty="0" smtClean="0"/>
              <a:t>  domains are cheap</a:t>
            </a:r>
          </a:p>
          <a:p>
            <a:r>
              <a:rPr lang="en-US" altLang="zh-CN" dirty="0" smtClean="0"/>
              <a:t>Evasion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short-lived domains -&gt; avoid blacklisting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05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DGA Taxonomy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90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effectLst/>
              </a:rPr>
              <a:t>Time dependence </a:t>
            </a:r>
            <a:r>
              <a:rPr lang="zh-CN" altLang="en-US" dirty="0" smtClean="0">
                <a:effectLst/>
              </a:rPr>
              <a:t>依赖时间的种子源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Time independence </a:t>
            </a:r>
            <a:endParaRPr lang="zh-CN" altLang="en-US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Determinism </a:t>
            </a:r>
            <a:r>
              <a:rPr lang="zh-CN" altLang="en-US" dirty="0" smtClean="0">
                <a:effectLst/>
              </a:rPr>
              <a:t>种子是可以估计的，例如日期等，然后可以计算得到有限时间内所有可能的结果。</a:t>
            </a:r>
          </a:p>
          <a:p>
            <a:r>
              <a:rPr lang="en-US" altLang="zh-CN" dirty="0" smtClean="0">
                <a:effectLst/>
              </a:rPr>
              <a:t>Non-determinism </a:t>
            </a:r>
            <a:r>
              <a:rPr lang="en-US" altLang="zh-CN" dirty="0" err="1" smtClean="0">
                <a:effectLst/>
              </a:rPr>
              <a:t>Bedep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利用欧洲央行每天外汇参考利率作为种子；</a:t>
            </a:r>
            <a:r>
              <a:rPr lang="en-US" altLang="zh-CN" dirty="0" err="1" smtClean="0">
                <a:effectLst/>
              </a:rPr>
              <a:t>Torpig</a:t>
            </a:r>
            <a:r>
              <a:rPr lang="zh-CN" altLang="en-US" dirty="0" smtClean="0">
                <a:effectLst/>
              </a:rPr>
              <a:t>利用每天</a:t>
            </a:r>
            <a:r>
              <a:rPr lang="en-US" altLang="zh-CN" dirty="0" smtClean="0">
                <a:effectLst/>
              </a:rPr>
              <a:t>Twitter</a:t>
            </a:r>
            <a:r>
              <a:rPr lang="zh-CN" altLang="en-US" dirty="0" smtClean="0">
                <a:effectLst/>
              </a:rPr>
              <a:t>动态作为种子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77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DGA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time-independent and deterministic (TID)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Kraken, </a:t>
            </a:r>
            <a:r>
              <a:rPr lang="en-US" altLang="zh-CN" dirty="0" err="1" smtClean="0"/>
              <a:t>TinyBanker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time-dependent and deterministic (TDD)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Conficker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Gameover</a:t>
            </a:r>
            <a:r>
              <a:rPr lang="en-US" altLang="zh-CN" dirty="0" smtClean="0"/>
              <a:t> Zeus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time-dependent and non-deterministic (TDN)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e</a:t>
            </a:r>
            <a:r>
              <a:rPr lang="en-US" altLang="zh-CN" dirty="0" err="1" smtClean="0"/>
              <a:t>g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Torpig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Bedep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time-independent and non-deterministic (TIN)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51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Generation Schemes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973963"/>
              </p:ext>
            </p:extLst>
          </p:nvPr>
        </p:nvGraphicFramePr>
        <p:xfrm>
          <a:off x="838200" y="1825625"/>
          <a:ext cx="10515597" cy="258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69">
                  <a:extLst>
                    <a:ext uri="{9D8B030D-6E8A-4147-A177-3AD203B41FA5}">
                      <a16:colId xmlns:a16="http://schemas.microsoft.com/office/drawing/2014/main" val="2387182917"/>
                    </a:ext>
                  </a:extLst>
                </a:gridCol>
                <a:gridCol w="3087755">
                  <a:extLst>
                    <a:ext uri="{9D8B030D-6E8A-4147-A177-3AD203B41FA5}">
                      <a16:colId xmlns:a16="http://schemas.microsoft.com/office/drawing/2014/main" val="3107722480"/>
                    </a:ext>
                  </a:extLst>
                </a:gridCol>
                <a:gridCol w="4489173">
                  <a:extLst>
                    <a:ext uri="{9D8B030D-6E8A-4147-A177-3AD203B41FA5}">
                      <a16:colId xmlns:a16="http://schemas.microsoft.com/office/drawing/2014/main" val="2007399928"/>
                    </a:ext>
                  </a:extLst>
                </a:gridCol>
              </a:tblGrid>
              <a:tr h="5174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Example Family</a:t>
                      </a:r>
                      <a:endParaRPr lang="zh-CN" alt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Example Domain</a:t>
                      </a:r>
                      <a:endParaRPr lang="zh-CN" alt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436002167"/>
                  </a:ext>
                </a:extLst>
              </a:tr>
              <a:tr h="517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算法类 </a:t>
                      </a:r>
                      <a:r>
                        <a:rPr lang="en-US" altLang="zh-CN" dirty="0" smtClean="0"/>
                        <a:t>Arithmetic (A)</a:t>
                      </a:r>
                      <a:endParaRPr lang="zh-CN" alt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DirCrypt</a:t>
                      </a:r>
                      <a:endParaRPr lang="zh-CN" alt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pibqzedhzwt.com</a:t>
                      </a:r>
                      <a:endParaRPr lang="zh-CN" alt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83699662"/>
                  </a:ext>
                </a:extLst>
              </a:tr>
              <a:tr h="517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单词表类 </a:t>
                      </a:r>
                      <a:r>
                        <a:rPr lang="en-US" altLang="zh-CN" dirty="0" smtClean="0"/>
                        <a:t>Wordlist (W)</a:t>
                      </a:r>
                      <a:endParaRPr lang="zh-CN" alt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Matsnu</a:t>
                      </a:r>
                      <a:endParaRPr lang="zh-CN" alt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termacceptyear.com</a:t>
                      </a:r>
                      <a:endParaRPr lang="zh-CN" alt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947955936"/>
                  </a:ext>
                </a:extLst>
              </a:tr>
              <a:tr h="517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哈希类 </a:t>
                      </a:r>
                      <a:r>
                        <a:rPr lang="en-US" altLang="zh-CN" dirty="0" smtClean="0"/>
                        <a:t>Hashing (H)</a:t>
                      </a:r>
                      <a:endParaRPr lang="zh-CN" alt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Bamital</a:t>
                      </a:r>
                      <a:endParaRPr lang="zh-CN" alt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b83ed4877eec1997fcc39b7ae590007a.info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514034604"/>
                  </a:ext>
                </a:extLst>
              </a:tr>
              <a:tr h="517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置换类</a:t>
                      </a:r>
                      <a:r>
                        <a:rPr lang="en-US" altLang="zh-CN" dirty="0" smtClean="0"/>
                        <a:t>Permutation (P)</a:t>
                      </a:r>
                      <a:endParaRPr lang="zh-CN" alt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VolatileCedar</a:t>
                      </a:r>
                      <a:endParaRPr lang="zh-CN" alt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dotnetexplorer.info</a:t>
                      </a:r>
                      <a:endParaRPr lang="zh-CN" alt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19376821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495386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/>
              </a:rPr>
              <a:t>理论上有</a:t>
            </a:r>
            <a:r>
              <a:rPr lang="en-US" altLang="zh-CN" dirty="0" smtClean="0">
                <a:effectLst/>
              </a:rPr>
              <a:t>16</a:t>
            </a:r>
            <a:r>
              <a:rPr lang="zh-CN" altLang="en-US" dirty="0" smtClean="0">
                <a:effectLst/>
              </a:rPr>
              <a:t>种组合 实际观察只出现</a:t>
            </a:r>
            <a:r>
              <a:rPr lang="en-US" altLang="zh-CN" dirty="0" smtClean="0">
                <a:effectLst/>
              </a:rPr>
              <a:t>6</a:t>
            </a:r>
            <a:r>
              <a:rPr lang="zh-CN" altLang="en-US" dirty="0" smtClean="0">
                <a:effectLst/>
              </a:rPr>
              <a:t>种类型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TDD-A (20), TID-A (16),TDD-W (3), TDD-H (2), TDN-A (1), TID-P (1).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76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DGA </a:t>
            </a:r>
            <a:r>
              <a:rPr lang="zh-CN" altLang="en-US" dirty="0" smtClean="0"/>
              <a:t>收集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2515"/>
            <a:ext cx="10515600" cy="478548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ffectLst/>
              </a:rPr>
              <a:t>第一步，过滤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）</a:t>
            </a:r>
            <a:r>
              <a:rPr lang="en-US" altLang="zh-CN" dirty="0" smtClean="0">
                <a:effectLst/>
              </a:rPr>
              <a:t>Alexa top-ranked10000</a:t>
            </a:r>
            <a:r>
              <a:rPr lang="zh-CN" altLang="en-US" dirty="0" smtClean="0">
                <a:effectLst/>
              </a:rPr>
              <a:t>的域名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）已知</a:t>
            </a:r>
            <a:r>
              <a:rPr lang="en-US" altLang="zh-CN" dirty="0" smtClean="0">
                <a:effectLst/>
              </a:rPr>
              <a:t>AGDs</a:t>
            </a:r>
            <a:r>
              <a:rPr lang="zh-CN" altLang="en-US" dirty="0" smtClean="0">
                <a:effectLst/>
              </a:rPr>
              <a:t>（</a:t>
            </a:r>
            <a:r>
              <a:rPr lang="en-US" altLang="zh-CN" dirty="0" err="1" smtClean="0">
                <a:effectLst/>
              </a:rPr>
              <a:t>eg</a:t>
            </a:r>
            <a:r>
              <a:rPr lang="en-US" altLang="zh-CN" dirty="0" smtClean="0">
                <a:effectLst/>
              </a:rPr>
              <a:t>.</a:t>
            </a:r>
            <a:r>
              <a:rPr lang="zh-CN" altLang="en-US" dirty="0" smtClean="0">
                <a:effectLst/>
              </a:rPr>
              <a:t>黑名单）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第二步，识别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）使用新的种子来重现已知</a:t>
            </a:r>
            <a:r>
              <a:rPr lang="en-US" altLang="zh-CN" dirty="0" smtClean="0">
                <a:effectLst/>
              </a:rPr>
              <a:t>DGA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）新的</a:t>
            </a:r>
            <a:r>
              <a:rPr lang="en-US" altLang="zh-CN" dirty="0" smtClean="0">
                <a:effectLst/>
              </a:rPr>
              <a:t>DGA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49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931" y="752198"/>
            <a:ext cx="10515600" cy="48799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ffectLst/>
              </a:rPr>
              <a:t>第三步，枚举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当检测出来是一个可能的新</a:t>
            </a:r>
            <a:r>
              <a:rPr lang="en-US" altLang="zh-CN" dirty="0" smtClean="0">
                <a:effectLst/>
              </a:rPr>
              <a:t>DGA</a:t>
            </a:r>
            <a:r>
              <a:rPr lang="zh-CN" altLang="en-US" dirty="0" smtClean="0">
                <a:effectLst/>
              </a:rPr>
              <a:t>算法，人工进行逆向工程来验证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）从二进制代码中提取域名产生逻辑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）实现</a:t>
            </a:r>
            <a:endParaRPr lang="zh-CN" altLang="en-US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）鉴别所使用的种子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4</a:t>
            </a:r>
            <a:r>
              <a:rPr lang="zh-CN" altLang="en-US" dirty="0" smtClean="0">
                <a:effectLst/>
              </a:rPr>
              <a:t>）计算该算法产生域名的所有可能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5</a:t>
            </a:r>
            <a:r>
              <a:rPr lang="zh-CN" altLang="en-US" dirty="0" smtClean="0">
                <a:effectLst/>
              </a:rPr>
              <a:t>）分析算法，更新探测器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实验数据来源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来自</a:t>
            </a:r>
            <a:r>
              <a:rPr lang="en-US" altLang="zh-CN" dirty="0" err="1" smtClean="0">
                <a:effectLst/>
              </a:rPr>
              <a:t>Shadowserver</a:t>
            </a:r>
            <a:r>
              <a:rPr lang="en-US" altLang="zh-CN" dirty="0" smtClean="0">
                <a:effectLst/>
              </a:rPr>
              <a:t> Foundation</a:t>
            </a:r>
            <a:r>
              <a:rPr lang="zh-CN" altLang="en-US" dirty="0" smtClean="0">
                <a:effectLst/>
              </a:rPr>
              <a:t>提供</a:t>
            </a:r>
            <a:r>
              <a:rPr lang="en-US" altLang="zh-CN" dirty="0" smtClean="0">
                <a:effectLst/>
              </a:rPr>
              <a:t> 2015 5</a:t>
            </a:r>
            <a:r>
              <a:rPr lang="zh-CN" altLang="en-US" dirty="0" smtClean="0">
                <a:effectLst/>
              </a:rPr>
              <a:t>月份之后的三个月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沙盒产生数据</a:t>
            </a:r>
          </a:p>
          <a:p>
            <a:r>
              <a:rPr lang="zh-CN" altLang="en-US" dirty="0" smtClean="0">
                <a:effectLst/>
              </a:rPr>
              <a:t>第四步，重现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73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10" y="0"/>
            <a:ext cx="9843012" cy="67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7559</TotalTime>
  <Words>1385</Words>
  <Application>Microsoft Office PowerPoint</Application>
  <PresentationFormat>宽屏</PresentationFormat>
  <Paragraphs>163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DGArchive A Comprehensive Measurement Study of Domain Generating Malware</vt:lpstr>
      <vt:lpstr>介绍</vt:lpstr>
      <vt:lpstr>DGA</vt:lpstr>
      <vt:lpstr>DGA Taxonomy</vt:lpstr>
      <vt:lpstr>DGA Classes</vt:lpstr>
      <vt:lpstr>Generation Schemes</vt:lpstr>
      <vt:lpstr>DGA 收集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DGArchive A Comprehensive Measurement Study of Domain Generating Malware</dc:title>
  <dc:creator>Administrator</dc:creator>
  <cp:lastModifiedBy>Administrator</cp:lastModifiedBy>
  <cp:revision>68</cp:revision>
  <dcterms:created xsi:type="dcterms:W3CDTF">2016-10-17T05:49:28Z</dcterms:created>
  <dcterms:modified xsi:type="dcterms:W3CDTF">2016-11-03T13:29:01Z</dcterms:modified>
</cp:coreProperties>
</file>