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2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E0216-D1D9-47DC-B400-D903CD55D604}" type="datetimeFigureOut">
              <a:rPr lang="zh-CN" altLang="en-US" smtClean="0"/>
              <a:t>2016-11-18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1FBFB-A8DD-47AF-AABA-ADAB4DF7B3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184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E0216-D1D9-47DC-B400-D903CD55D604}" type="datetimeFigureOut">
              <a:rPr lang="zh-CN" altLang="en-US" smtClean="0"/>
              <a:t>2016-11-18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1FBFB-A8DD-47AF-AABA-ADAB4DF7B3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732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E0216-D1D9-47DC-B400-D903CD55D604}" type="datetimeFigureOut">
              <a:rPr lang="zh-CN" altLang="en-US" smtClean="0"/>
              <a:t>2016-11-18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1FBFB-A8DD-47AF-AABA-ADAB4DF7B3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E0216-D1D9-47DC-B400-D903CD55D604}" type="datetimeFigureOut">
              <a:rPr lang="zh-CN" altLang="en-US" smtClean="0"/>
              <a:t>2016-11-18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1FBFB-A8DD-47AF-AABA-ADAB4DF7B3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318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E0216-D1D9-47DC-B400-D903CD55D604}" type="datetimeFigureOut">
              <a:rPr lang="zh-CN" altLang="en-US" smtClean="0"/>
              <a:t>2016-11-18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1FBFB-A8DD-47AF-AABA-ADAB4DF7B3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83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E0216-D1D9-47DC-B400-D903CD55D604}" type="datetimeFigureOut">
              <a:rPr lang="zh-CN" altLang="en-US" smtClean="0"/>
              <a:t>2016-11-18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1FBFB-A8DD-47AF-AABA-ADAB4DF7B3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946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E0216-D1D9-47DC-B400-D903CD55D604}" type="datetimeFigureOut">
              <a:rPr lang="zh-CN" altLang="en-US" smtClean="0"/>
              <a:t>2016-11-18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1FBFB-A8DD-47AF-AABA-ADAB4DF7B3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203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E0216-D1D9-47DC-B400-D903CD55D604}" type="datetimeFigureOut">
              <a:rPr lang="zh-CN" altLang="en-US" smtClean="0"/>
              <a:t>2016-11-18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1FBFB-A8DD-47AF-AABA-ADAB4DF7B3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252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E0216-D1D9-47DC-B400-D903CD55D604}" type="datetimeFigureOut">
              <a:rPr lang="zh-CN" altLang="en-US" smtClean="0"/>
              <a:t>2016-11-18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1FBFB-A8DD-47AF-AABA-ADAB4DF7B3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595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E0216-D1D9-47DC-B400-D903CD55D604}" type="datetimeFigureOut">
              <a:rPr lang="zh-CN" altLang="en-US" smtClean="0"/>
              <a:t>2016-11-18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1FBFB-A8DD-47AF-AABA-ADAB4DF7B3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499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E0216-D1D9-47DC-B400-D903CD55D604}" type="datetimeFigureOut">
              <a:rPr lang="zh-CN" altLang="en-US" smtClean="0"/>
              <a:t>2016-11-18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1FBFB-A8DD-47AF-AABA-ADAB4DF7B3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27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E0216-D1D9-47DC-B400-D903CD55D604}" type="datetimeFigureOut">
              <a:rPr lang="zh-CN" altLang="en-US" smtClean="0"/>
              <a:t>2016-11-18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1FBFB-A8DD-47AF-AABA-ADAB4DF7B3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31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Visio___1.vsdx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err="1" smtClean="0"/>
              <a:t>Segugio</a:t>
            </a:r>
            <a:r>
              <a:rPr lang="en-US" altLang="zh-CN" sz="3600" dirty="0" smtClean="0"/>
              <a:t>: </a:t>
            </a:r>
            <a:r>
              <a:rPr lang="zh-CN" altLang="en-US" sz="3600" dirty="0" smtClean="0"/>
              <a:t>大规模</a:t>
            </a:r>
            <a:r>
              <a:rPr lang="en-US" altLang="zh-CN" sz="3600" dirty="0" smtClean="0"/>
              <a:t>ISP</a:t>
            </a:r>
            <a:r>
              <a:rPr lang="zh-CN" altLang="en-US" sz="3600" dirty="0" smtClean="0"/>
              <a:t>网络下的恶意代码控制域名的高效检测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——</a:t>
            </a:r>
            <a:r>
              <a:rPr lang="zh-CN" altLang="en-US" sz="2800" dirty="0" smtClean="0"/>
              <a:t>基于域名请求行为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89872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基于访问行为的分类器</a:t>
            </a:r>
            <a:r>
              <a:rPr lang="en-US" altLang="zh-CN" dirty="0"/>
              <a:t>(Behavior-Based Domain Classifier)</a:t>
            </a:r>
            <a:endParaRPr lang="zh-CN" altLang="en-US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67160" y="2363196"/>
          <a:ext cx="4028640" cy="2936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Visio" r:id="rId4" imgW="4359045" imgH="3184020" progId="Visio.Drawing.15">
                  <p:embed/>
                </p:oleObj>
              </mc:Choice>
              <mc:Fallback>
                <p:oleObj name="Visio" r:id="rId4" imgW="4359045" imgH="3184020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160" y="2363196"/>
                        <a:ext cx="4028640" cy="29360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4572000" y="2464938"/>
            <a:ext cx="2371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F1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dirty="0">
                <a:latin typeface="Times New Roman" panose="02020603050405020304" pitchFamily="18" charset="0"/>
              </a:rPr>
              <a:t>Machine Behavior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724400" y="283427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：代表所有请求域名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的主机构成的集合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：被感染的主机构成的集合，是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的子集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：不确定是否被感染，是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的子集</a:t>
            </a: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三个特征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m=|I|/|S|, u=|U|/|S|, t=|S|</a:t>
            </a:r>
            <a:endParaRPr lang="zh-CN" altLang="zh-CN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m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越大说明</a:t>
            </a:r>
            <a:r>
              <a:rPr lang="en-US" altLang="zh-CN" dirty="0">
                <a:latin typeface="Times New Roman" panose="02020603050405020304" pitchFamily="18" charset="0"/>
              </a:rPr>
              <a:t>d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是恶意域名的可能性就越大。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5609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基于访问行为的分类器</a:t>
            </a:r>
            <a:r>
              <a:rPr lang="en-US" altLang="zh-CN" dirty="0" smtClean="0"/>
              <a:t>(Behavior-Based Domain Classifier)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F2</a:t>
                </a:r>
                <a:r>
                  <a:rPr lang="zh-CN" altLang="zh-CN" dirty="0"/>
                  <a:t>）</a:t>
                </a:r>
                <a:r>
                  <a:rPr lang="en-US" altLang="zh-CN" dirty="0"/>
                  <a:t>Domain Activity</a:t>
                </a:r>
                <a:r>
                  <a:rPr lang="zh-CN" altLang="zh-CN" dirty="0"/>
                  <a:t>：</a:t>
                </a:r>
              </a:p>
              <a:p>
                <a:pPr marL="0" indent="0">
                  <a:buNone/>
                </a:pPr>
                <a:r>
                  <a:rPr lang="zh-CN" altLang="zh-CN" dirty="0"/>
                  <a:t>如果一个新发现的域名被一些感染主机请求，那么它很有可能是恶意域名，但是靠查注册信息不靠谱，因为有些域名注册了但没使用处于休眠状态。本文侧重捕捉域名活跃度，</a:t>
                </a:r>
                <a:r>
                  <a:rPr lang="zh-CN" altLang="zh-CN" dirty="0" smtClean="0"/>
                  <a:t>提取</a:t>
                </a:r>
                <a:r>
                  <a:rPr lang="zh-CN" altLang="en-US" dirty="0"/>
                  <a:t>一些</a:t>
                </a:r>
                <a:r>
                  <a:rPr lang="zh-CN" altLang="zh-CN" dirty="0" smtClean="0"/>
                  <a:t>特征</a:t>
                </a:r>
                <a:r>
                  <a:rPr lang="zh-CN" altLang="zh-CN" dirty="0"/>
                  <a:t>（</a:t>
                </a:r>
                <a:r>
                  <a:rPr lang="en-US" altLang="zh-CN" dirty="0"/>
                  <a:t>2LD</a:t>
                </a:r>
                <a:r>
                  <a:rPr lang="zh-CN" altLang="zh-CN" dirty="0"/>
                  <a:t>域名的特征）</a:t>
                </a:r>
              </a:p>
              <a:p>
                <a:pPr marL="457200" lvl="0" indent="-457200">
                  <a:buFont typeface="+mj-lt"/>
                  <a:buAutoNum type="arabicPeriod"/>
                </a:pPr>
                <a:r>
                  <a:rPr lang="zh-CN" altLang="zh-CN" dirty="0"/>
                  <a:t>二向图建立时间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now</m:t>
                        </m:r>
                      </m:sub>
                    </m:sSub>
                  </m:oMath>
                </a14:m>
                <a:endParaRPr lang="zh-CN" altLang="zh-CN" dirty="0"/>
              </a:p>
              <a:p>
                <a:pPr marL="457200" lvl="0" indent="-457200">
                  <a:buFont typeface="+mj-lt"/>
                  <a:buAutoNum type="arabicPeriod"/>
                </a:pPr>
                <a:r>
                  <a:rPr lang="zh-CN" altLang="zh-CN" dirty="0"/>
                  <a:t>观察窗口宽度</a:t>
                </a:r>
                <a:r>
                  <a:rPr lang="en-US" altLang="zh-CN" dirty="0"/>
                  <a:t>n</a:t>
                </a:r>
                <a:r>
                  <a:rPr lang="zh-CN" altLang="zh-CN" dirty="0"/>
                  <a:t>天，从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now</m:t>
                        </m:r>
                      </m:sub>
                    </m:sSub>
                  </m:oMath>
                </a14:m>
                <a:r>
                  <a:rPr lang="zh-CN" altLang="zh-CN" dirty="0"/>
                  <a:t>往前推的</a:t>
                </a:r>
                <a:r>
                  <a:rPr lang="en-US" altLang="zh-CN" dirty="0"/>
                  <a:t>n</a:t>
                </a:r>
                <a:r>
                  <a:rPr lang="zh-CN" altLang="zh-CN" dirty="0"/>
                  <a:t>天的时间窗</a:t>
                </a:r>
                <a:r>
                  <a:rPr lang="en-US" altLang="zh-CN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now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past</m:t>
                        </m:r>
                      </m:sub>
                    </m:sSub>
                  </m:oMath>
                </a14:m>
                <a:r>
                  <a:rPr lang="en-US" altLang="zh-CN" dirty="0"/>
                  <a:t>]</a:t>
                </a:r>
                <a:endParaRPr lang="zh-CN" altLang="zh-CN" dirty="0"/>
              </a:p>
              <a:p>
                <a:pPr marL="457200" lvl="0" indent="-457200">
                  <a:buFont typeface="+mj-lt"/>
                  <a:buAutoNum type="arabicPeriod"/>
                </a:pPr>
                <a:r>
                  <a:rPr lang="zh-CN" altLang="zh-CN" dirty="0"/>
                  <a:t>在观察窗口内域名</a:t>
                </a:r>
                <a:r>
                  <a:rPr lang="en-US" altLang="zh-CN" dirty="0"/>
                  <a:t>d</a:t>
                </a:r>
                <a:r>
                  <a:rPr lang="zh-CN" altLang="zh-CN" dirty="0"/>
                  <a:t>的有效活跃天数</a:t>
                </a:r>
                <a:r>
                  <a:rPr lang="en-US" altLang="zh-CN" dirty="0"/>
                  <a:t>(d</a:t>
                </a:r>
                <a:r>
                  <a:rPr lang="zh-CN" altLang="zh-CN" dirty="0"/>
                  <a:t>活跃是指</a:t>
                </a:r>
                <a:r>
                  <a:rPr lang="en-US" altLang="zh-CN" dirty="0"/>
                  <a:t>d</a:t>
                </a:r>
                <a:r>
                  <a:rPr lang="zh-CN" altLang="zh-CN" dirty="0"/>
                  <a:t>被访问</a:t>
                </a:r>
                <a:r>
                  <a:rPr lang="en-US" altLang="zh-CN" dirty="0"/>
                  <a:t>)</a:t>
                </a:r>
                <a:endParaRPr lang="zh-CN" altLang="zh-CN" dirty="0"/>
              </a:p>
              <a:p>
                <a:pPr marL="457200" lvl="0" indent="-457200">
                  <a:buFont typeface="+mj-lt"/>
                  <a:buAutoNum type="arabicPeriod"/>
                </a:pPr>
                <a:r>
                  <a:rPr lang="zh-CN" altLang="zh-CN" dirty="0"/>
                  <a:t>域名</a:t>
                </a:r>
                <a:r>
                  <a:rPr lang="en-US" altLang="zh-CN" dirty="0"/>
                  <a:t>d</a:t>
                </a:r>
                <a:r>
                  <a:rPr lang="zh-CN" altLang="zh-CN" dirty="0"/>
                  <a:t>的连续活跃天数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7" t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4954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基于访问行为的分类器</a:t>
            </a:r>
            <a:r>
              <a:rPr lang="en-US" altLang="zh-CN" dirty="0" smtClean="0"/>
              <a:t>(Behavior-Based Domain Classifier)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F3</a:t>
            </a:r>
            <a:r>
              <a:rPr lang="zh-CN" altLang="zh-CN" dirty="0"/>
              <a:t>）</a:t>
            </a:r>
            <a:r>
              <a:rPr lang="en-US" altLang="zh-CN" dirty="0"/>
              <a:t>IP Abuse:</a:t>
            </a:r>
            <a:endParaRPr lang="zh-CN" altLang="zh-CN" dirty="0"/>
          </a:p>
          <a:p>
            <a:pPr marL="457200" lvl="0" indent="-457200">
              <a:buFont typeface="+mj-lt"/>
              <a:buAutoNum type="arabicPeriod"/>
            </a:pPr>
            <a:r>
              <a:rPr lang="en-US" altLang="zh-CN" dirty="0"/>
              <a:t>A: </a:t>
            </a:r>
            <a:r>
              <a:rPr lang="zh-CN" altLang="zh-CN" dirty="0"/>
              <a:t>在窗口期</a:t>
            </a:r>
            <a:r>
              <a:rPr lang="en-US" altLang="zh-CN" dirty="0"/>
              <a:t>T</a:t>
            </a:r>
            <a:r>
              <a:rPr lang="zh-CN" altLang="zh-CN" dirty="0"/>
              <a:t>内域名</a:t>
            </a:r>
            <a:r>
              <a:rPr lang="en-US" altLang="zh-CN" dirty="0"/>
              <a:t>d</a:t>
            </a:r>
            <a:r>
              <a:rPr lang="zh-CN" altLang="zh-CN" dirty="0"/>
              <a:t>解析到的</a:t>
            </a:r>
            <a:r>
              <a:rPr lang="en-US" altLang="zh-CN" dirty="0"/>
              <a:t>IPs</a:t>
            </a:r>
            <a:r>
              <a:rPr lang="zh-CN" altLang="zh-CN" dirty="0"/>
              <a:t>集合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altLang="zh-CN" dirty="0"/>
              <a:t>A</a:t>
            </a:r>
            <a:r>
              <a:rPr lang="zh-CN" altLang="zh-CN" dirty="0"/>
              <a:t>中有多少</a:t>
            </a:r>
            <a:r>
              <a:rPr lang="en-US" altLang="zh-CN" dirty="0"/>
              <a:t>IP</a:t>
            </a:r>
            <a:r>
              <a:rPr lang="zh-CN" altLang="zh-CN" dirty="0"/>
              <a:t>在过去曾经指向过恶意软件控制的域名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dirty="0"/>
              <a:t>在一个窗口期</a:t>
            </a:r>
            <a:r>
              <a:rPr lang="en-US" altLang="zh-CN" dirty="0"/>
              <a:t>W(</a:t>
            </a:r>
            <a:r>
              <a:rPr lang="en-US" altLang="zh-CN" dirty="0" err="1"/>
              <a:t>eg</a:t>
            </a:r>
            <a:r>
              <a:rPr lang="en-US" altLang="zh-CN" dirty="0"/>
              <a:t>. W=5 months)</a:t>
            </a:r>
            <a:r>
              <a:rPr lang="zh-CN" altLang="zh-CN" dirty="0"/>
              <a:t>测量</a:t>
            </a:r>
            <a:r>
              <a:rPr lang="en-US" altLang="zh-CN" dirty="0"/>
              <a:t>A</a:t>
            </a:r>
            <a:r>
              <a:rPr lang="zh-CN" altLang="zh-CN" dirty="0"/>
              <a:t>中与恶意域名关联的比例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dirty="0"/>
              <a:t>在</a:t>
            </a:r>
            <a:r>
              <a:rPr lang="en-US" altLang="zh-CN" dirty="0"/>
              <a:t>W</a:t>
            </a:r>
            <a:r>
              <a:rPr lang="zh-CN" altLang="zh-CN" dirty="0"/>
              <a:t>周期内</a:t>
            </a:r>
            <a:r>
              <a:rPr lang="en-US" altLang="zh-CN" dirty="0"/>
              <a:t>, /24</a:t>
            </a:r>
            <a:r>
              <a:rPr lang="zh-CN" altLang="zh-CN" dirty="0"/>
              <a:t>前缀中指向恶意域名的比例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dirty="0"/>
              <a:t>在</a:t>
            </a:r>
            <a:r>
              <a:rPr lang="en-US" altLang="zh-CN" dirty="0"/>
              <a:t>W</a:t>
            </a:r>
            <a:r>
              <a:rPr lang="zh-CN" altLang="zh-CN" dirty="0"/>
              <a:t>周期内</a:t>
            </a:r>
            <a:r>
              <a:rPr lang="en-US" altLang="zh-CN" dirty="0"/>
              <a:t>, </a:t>
            </a:r>
            <a:r>
              <a:rPr lang="zh-CN" altLang="zh-CN" dirty="0"/>
              <a:t>指向未知域名的</a:t>
            </a:r>
            <a:r>
              <a:rPr lang="en-US" altLang="zh-CN" dirty="0"/>
              <a:t>IP</a:t>
            </a:r>
            <a:r>
              <a:rPr lang="zh-CN" altLang="zh-CN" dirty="0"/>
              <a:t>和</a:t>
            </a:r>
            <a:r>
              <a:rPr lang="en-US" altLang="zh-CN" dirty="0"/>
              <a:t>/24</a:t>
            </a:r>
            <a:r>
              <a:rPr lang="zh-CN" altLang="zh-CN" dirty="0"/>
              <a:t>的数量</a:t>
            </a:r>
            <a:r>
              <a:rPr lang="en-US" altLang="zh-CN" dirty="0"/>
              <a:t>.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注：在</a:t>
            </a:r>
            <a:r>
              <a:rPr lang="en-US" altLang="zh-CN" dirty="0" err="1"/>
              <a:t>Notos</a:t>
            </a:r>
            <a:r>
              <a:rPr lang="zh-CN" altLang="zh-CN" dirty="0"/>
              <a:t>和</a:t>
            </a:r>
            <a:r>
              <a:rPr lang="en-US" altLang="zh-CN" dirty="0"/>
              <a:t>exposure</a:t>
            </a:r>
            <a:r>
              <a:rPr lang="zh-CN" altLang="zh-CN" dirty="0"/>
              <a:t>中使用了一些与</a:t>
            </a:r>
            <a:r>
              <a:rPr lang="en-US" altLang="zh-CN" dirty="0"/>
              <a:t>F3</a:t>
            </a:r>
            <a:r>
              <a:rPr lang="zh-CN" altLang="zh-CN" dirty="0"/>
              <a:t>）相似的信息，可能对本文方法有用但不是至关重要的。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7168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训练数据集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这里提到了一个训练数据集的方式，选取一个标记好的主机</a:t>
            </a:r>
            <a:r>
              <a:rPr lang="en-US" altLang="zh-CN" dirty="0"/>
              <a:t>-</a:t>
            </a:r>
            <a:r>
              <a:rPr lang="zh-CN" altLang="zh-CN" dirty="0"/>
              <a:t>连接</a:t>
            </a:r>
            <a:r>
              <a:rPr lang="en-US" altLang="zh-CN" dirty="0"/>
              <a:t>-</a:t>
            </a:r>
            <a:r>
              <a:rPr lang="zh-CN" altLang="zh-CN" dirty="0"/>
              <a:t>域名的图数据集，去掉其中的域名</a:t>
            </a:r>
            <a:r>
              <a:rPr lang="en-US" altLang="zh-CN" dirty="0"/>
              <a:t>d</a:t>
            </a:r>
            <a:r>
              <a:rPr lang="zh-CN" altLang="zh-CN" dirty="0"/>
              <a:t>的标记，统计</a:t>
            </a:r>
            <a:r>
              <a:rPr lang="en-US" altLang="zh-CN" dirty="0"/>
              <a:t>d</a:t>
            </a:r>
            <a:r>
              <a:rPr lang="zh-CN" altLang="zh-CN" dirty="0"/>
              <a:t>的</a:t>
            </a:r>
            <a:r>
              <a:rPr lang="en-US" altLang="zh-CN" dirty="0"/>
              <a:t>F1</a:t>
            </a:r>
            <a:r>
              <a:rPr lang="zh-CN" altLang="zh-CN" dirty="0"/>
              <a:t>～</a:t>
            </a:r>
            <a:r>
              <a:rPr lang="en-US" altLang="zh-CN" dirty="0"/>
              <a:t>F3</a:t>
            </a:r>
            <a:r>
              <a:rPr lang="zh-CN" altLang="zh-CN" dirty="0"/>
              <a:t>的特征，然后再把</a:t>
            </a:r>
            <a:r>
              <a:rPr lang="en-US" altLang="zh-CN" dirty="0"/>
              <a:t>d</a:t>
            </a:r>
            <a:r>
              <a:rPr lang="zh-CN" altLang="zh-CN" dirty="0"/>
              <a:t>原来的</a:t>
            </a:r>
            <a:r>
              <a:rPr lang="en-US" altLang="zh-CN" dirty="0"/>
              <a:t>label</a:t>
            </a:r>
            <a:r>
              <a:rPr lang="zh-CN" altLang="zh-CN" dirty="0"/>
              <a:t>打到这个特征向量上。不断重复这个过程，可以让数据集更完备。这个步骤就是训练数据集的过程还没有涉及到</a:t>
            </a:r>
            <a:r>
              <a:rPr lang="en-US" altLang="zh-CN" dirty="0"/>
              <a:t>classifier</a:t>
            </a:r>
            <a:r>
              <a:rPr lang="zh-CN" altLang="zh-CN" dirty="0"/>
              <a:t>。本文并没有给出这种数据训练方式的参考文献。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7085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实验条件的设定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533775"/>
          </a:xfrm>
        </p:spPr>
        <p:txBody>
          <a:bodyPr/>
          <a:lstStyle/>
          <a:p>
            <a:r>
              <a:rPr lang="zh-CN" altLang="zh-CN" dirty="0"/>
              <a:t>数据来源：</a:t>
            </a:r>
          </a:p>
          <a:p>
            <a:pPr marL="0" indent="0">
              <a:buNone/>
            </a:pPr>
            <a:r>
              <a:rPr lang="en-US" altLang="zh-CN" dirty="0" smtClean="0"/>
              <a:t>	3</a:t>
            </a:r>
            <a:r>
              <a:rPr lang="zh-CN" altLang="zh-CN" dirty="0"/>
              <a:t>个</a:t>
            </a:r>
            <a:r>
              <a:rPr lang="en-US" altLang="zh-CN" dirty="0"/>
              <a:t>ISP</a:t>
            </a:r>
            <a:r>
              <a:rPr lang="zh-CN" altLang="zh-CN" dirty="0"/>
              <a:t>：一个在美国东南部</a:t>
            </a:r>
            <a:r>
              <a:rPr lang="en-US" altLang="zh-CN" dirty="0"/>
              <a:t>ISP_1</a:t>
            </a:r>
            <a:r>
              <a:rPr lang="zh-CN" altLang="zh-CN" dirty="0"/>
              <a:t>，一个在美国西南海岸</a:t>
            </a:r>
            <a:r>
              <a:rPr lang="en-US" altLang="zh-CN" dirty="0"/>
              <a:t>ISP_2</a:t>
            </a:r>
            <a:r>
              <a:rPr lang="zh-CN" altLang="zh-CN" dirty="0"/>
              <a:t>，一个在美国西部</a:t>
            </a:r>
            <a:r>
              <a:rPr lang="en-US" altLang="zh-CN" dirty="0"/>
              <a:t>ISP_3</a:t>
            </a:r>
            <a:r>
              <a:rPr lang="zh-CN" altLang="zh-CN" dirty="0"/>
              <a:t>。每天粗略的观测到</a:t>
            </a:r>
            <a:r>
              <a:rPr lang="en-US" altLang="zh-CN" dirty="0"/>
              <a:t>1M~4M</a:t>
            </a:r>
            <a:r>
              <a:rPr lang="zh-CN" altLang="zh-CN" dirty="0"/>
              <a:t>的机器识别码</a:t>
            </a:r>
            <a:r>
              <a:rPr lang="en-US" altLang="zh-CN" dirty="0"/>
              <a:t>(</a:t>
            </a:r>
            <a:r>
              <a:rPr lang="zh-CN" altLang="zh-CN" dirty="0"/>
              <a:t>这里使用机器识别码</a:t>
            </a:r>
            <a:r>
              <a:rPr lang="en-US" altLang="zh-CN" dirty="0"/>
              <a:t>,</a:t>
            </a:r>
            <a:r>
              <a:rPr lang="zh-CN" altLang="zh-CN" dirty="0"/>
              <a:t>不会受到</a:t>
            </a:r>
            <a:r>
              <a:rPr lang="en-US" altLang="zh-CN" dirty="0" smtClean="0"/>
              <a:t>DHCP</a:t>
            </a:r>
            <a:r>
              <a:rPr lang="zh-CN" altLang="en-US" dirty="0" smtClean="0"/>
              <a:t>（</a:t>
            </a:r>
            <a:r>
              <a:rPr lang="en-US" altLang="zh-CN" dirty="0"/>
              <a:t>Dynamic Host Configuration Protocol</a:t>
            </a:r>
            <a:r>
              <a:rPr lang="zh-CN" altLang="en-US" dirty="0" smtClean="0"/>
              <a:t>）</a:t>
            </a:r>
            <a:r>
              <a:rPr lang="zh-CN" altLang="zh-CN" dirty="0" smtClean="0"/>
              <a:t>的</a:t>
            </a:r>
            <a:r>
              <a:rPr lang="zh-CN" altLang="zh-CN" dirty="0"/>
              <a:t>影响</a:t>
            </a:r>
            <a:r>
              <a:rPr lang="en-US" altLang="zh-CN" dirty="0" smtClean="0"/>
              <a:t>).</a:t>
            </a:r>
          </a:p>
          <a:p>
            <a:pPr marL="0" indent="0">
              <a:buNone/>
            </a:pPr>
            <a:endParaRPr lang="zh-CN" altLang="zh-CN" dirty="0"/>
          </a:p>
          <a:p>
            <a:r>
              <a:rPr lang="zh-CN" altLang="zh-CN" dirty="0" smtClean="0"/>
              <a:t>域名</a:t>
            </a:r>
            <a:r>
              <a:rPr lang="en-US" altLang="zh-CN" dirty="0"/>
              <a:t>-</a:t>
            </a:r>
            <a:r>
              <a:rPr lang="zh-CN" altLang="zh-CN" dirty="0"/>
              <a:t>机器 打标签</a:t>
            </a:r>
            <a:r>
              <a:rPr lang="en-US" altLang="zh-CN" dirty="0"/>
              <a:t>: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	Malware</a:t>
            </a:r>
            <a:r>
              <a:rPr lang="zh-CN" altLang="zh-CN" dirty="0"/>
              <a:t>：商业黑名单</a:t>
            </a:r>
            <a:r>
              <a:rPr lang="en-US" altLang="zh-CN" dirty="0"/>
              <a:t>;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	benign</a:t>
            </a:r>
            <a:r>
              <a:rPr lang="en-US" altLang="zh-CN" dirty="0"/>
              <a:t>: alexa.com</a:t>
            </a:r>
            <a:r>
              <a:rPr lang="zh-CN" altLang="zh-CN" dirty="0"/>
              <a:t>一年的</a:t>
            </a:r>
            <a:r>
              <a:rPr lang="en-US" altLang="zh-CN" dirty="0"/>
              <a:t>top1M</a:t>
            </a:r>
            <a:r>
              <a:rPr lang="zh-CN" altLang="zh-CN" dirty="0"/>
              <a:t>的名单</a:t>
            </a:r>
            <a:r>
              <a:rPr lang="en-US" altLang="zh-CN" dirty="0"/>
              <a:t>,</a:t>
            </a:r>
            <a:r>
              <a:rPr lang="zh-CN" altLang="zh-CN" dirty="0"/>
              <a:t>包括</a:t>
            </a:r>
            <a:r>
              <a:rPr lang="en-US" altLang="zh-CN" dirty="0"/>
              <a:t>458564</a:t>
            </a:r>
            <a:r>
              <a:rPr lang="zh-CN" altLang="zh-CN" dirty="0"/>
              <a:t>二级域名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8302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实验</a:t>
            </a:r>
            <a:r>
              <a:rPr lang="zh-CN" altLang="zh-CN" dirty="0" smtClean="0"/>
              <a:t>结果</a:t>
            </a:r>
            <a:r>
              <a:rPr lang="en-US" altLang="zh-CN" dirty="0" smtClean="0"/>
              <a:t>——</a:t>
            </a:r>
            <a:r>
              <a:rPr lang="zh-CN" altLang="zh-CN" dirty="0"/>
              <a:t>交叉验证测试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91733"/>
            <a:ext cx="7886700" cy="4585230"/>
          </a:xfrm>
        </p:spPr>
        <p:txBody>
          <a:bodyPr/>
          <a:lstStyle/>
          <a:p>
            <a:r>
              <a:rPr lang="zh-CN" altLang="zh-CN" dirty="0"/>
              <a:t>使用</a:t>
            </a:r>
            <a:r>
              <a:rPr lang="en-US" altLang="zh-CN" dirty="0"/>
              <a:t>10</a:t>
            </a:r>
            <a:r>
              <a:rPr lang="zh-CN" altLang="zh-CN" dirty="0"/>
              <a:t>重交叉验证，</a:t>
            </a:r>
            <a:r>
              <a:rPr lang="en-US" altLang="zh-CN" dirty="0"/>
              <a:t>TP</a:t>
            </a:r>
            <a:r>
              <a:rPr lang="zh-CN" altLang="zh-CN" dirty="0"/>
              <a:t>能实现</a:t>
            </a:r>
            <a:r>
              <a:rPr lang="en-US" altLang="zh-CN" dirty="0"/>
              <a:t>95%</a:t>
            </a:r>
            <a:r>
              <a:rPr lang="zh-CN" altLang="zh-CN" dirty="0"/>
              <a:t>，</a:t>
            </a:r>
            <a:r>
              <a:rPr lang="en-US" altLang="zh-CN" dirty="0"/>
              <a:t>FP</a:t>
            </a:r>
            <a:r>
              <a:rPr lang="zh-CN" altLang="zh-CN" dirty="0"/>
              <a:t>能实现</a:t>
            </a:r>
            <a:r>
              <a:rPr lang="en-US" altLang="zh-CN" dirty="0"/>
              <a:t>0.1%</a:t>
            </a:r>
            <a:endParaRPr lang="zh-CN" altLang="en-US" dirty="0"/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564680" y="2306003"/>
            <a:ext cx="8014640" cy="325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194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实验结果</a:t>
            </a:r>
            <a:r>
              <a:rPr lang="en-US" altLang="zh-CN" dirty="0" smtClean="0"/>
              <a:t>——</a:t>
            </a:r>
            <a:r>
              <a:rPr lang="zh-CN" altLang="zh-CN" dirty="0"/>
              <a:t>不同特征对实验结果的影响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0267" y="1475725"/>
            <a:ext cx="6251574" cy="2527416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1710267" y="4003141"/>
            <a:ext cx="6251574" cy="252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547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实验结果</a:t>
            </a:r>
            <a:r>
              <a:rPr lang="en-US" altLang="zh-CN" dirty="0" smtClean="0"/>
              <a:t>——</a:t>
            </a:r>
            <a:r>
              <a:rPr lang="zh-CN" altLang="zh-CN" dirty="0"/>
              <a:t>恶意域名的提前发现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74800"/>
            <a:ext cx="7886700" cy="4602163"/>
          </a:xfrm>
        </p:spPr>
        <p:txBody>
          <a:bodyPr/>
          <a:lstStyle/>
          <a:p>
            <a:r>
              <a:rPr lang="zh-CN" altLang="zh-CN" dirty="0"/>
              <a:t>恶意域名被</a:t>
            </a:r>
            <a:r>
              <a:rPr lang="en-US" altLang="zh-CN" dirty="0" err="1"/>
              <a:t>Segugio</a:t>
            </a:r>
            <a:r>
              <a:rPr lang="zh-CN" altLang="zh-CN" dirty="0"/>
              <a:t>发现的时间与它出现在</a:t>
            </a:r>
            <a:r>
              <a:rPr lang="en-US" altLang="zh-CN" dirty="0"/>
              <a:t>blacklist</a:t>
            </a:r>
            <a:r>
              <a:rPr lang="zh-CN" altLang="zh-CN" dirty="0"/>
              <a:t>的时间间隔所占的比例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942" y="2271121"/>
            <a:ext cx="4635877" cy="367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241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实验结果</a:t>
            </a:r>
            <a:r>
              <a:rPr lang="en-US" altLang="zh-CN" dirty="0" smtClean="0"/>
              <a:t>——</a:t>
            </a:r>
            <a:r>
              <a:rPr lang="zh-CN" altLang="zh-CN" dirty="0"/>
              <a:t>检测精度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8121" y="2299757"/>
            <a:ext cx="4587411" cy="357097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304625" y="1486494"/>
            <a:ext cx="59944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对于一个训练好的</a:t>
            </a:r>
            <a:r>
              <a:rPr lang="en-US" altLang="zh-CN" dirty="0" err="1">
                <a:latin typeface="Times New Roman" panose="02020603050405020304" pitchFamily="18" charset="0"/>
              </a:rPr>
              <a:t>Segugio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（后续不再训练它），它的检测精度随着时间推移的变化情况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0922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0507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本文最重要的基本原理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3120" y="1690689"/>
            <a:ext cx="7886700" cy="221362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74376" y="4129626"/>
            <a:ext cx="74754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）在时间特性上，</a:t>
            </a:r>
            <a:r>
              <a:rPr lang="zh-CN" altLang="zh-CN" kern="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被感染主机倾向于请求新的恶意域名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（或新的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IPs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）；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）被相同的恶意软件家族感染的主机访问的</a:t>
            </a:r>
            <a:r>
              <a:rPr lang="zh-CN" altLang="zh-CN" kern="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恶意域名集合有重叠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健康的主机没有理由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访问纯粹是为了恶意行为的域名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9590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本文工作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zh-CN" altLang="zh-CN" sz="2400" dirty="0"/>
              <a:t>创新性的提出了一种</a:t>
            </a:r>
            <a:r>
              <a:rPr lang="zh-CN" altLang="zh-CN" sz="2400" dirty="0">
                <a:solidFill>
                  <a:srgbClr val="0070C0"/>
                </a:solidFill>
              </a:rPr>
              <a:t>基于行为</a:t>
            </a:r>
            <a:r>
              <a:rPr lang="zh-CN" altLang="zh-CN" sz="2400" dirty="0"/>
              <a:t>的系统</a:t>
            </a:r>
            <a:r>
              <a:rPr lang="en-US" altLang="zh-CN" sz="2400" dirty="0" err="1"/>
              <a:t>Segugio</a:t>
            </a:r>
            <a:r>
              <a:rPr lang="zh-CN" altLang="zh-CN" sz="2400" dirty="0"/>
              <a:t>，</a:t>
            </a:r>
            <a:r>
              <a:rPr lang="en-US" altLang="zh-CN" sz="2400" dirty="0" err="1"/>
              <a:t>segugio</a:t>
            </a:r>
            <a:r>
              <a:rPr lang="zh-CN" altLang="zh-CN" sz="2400" dirty="0"/>
              <a:t>在大的</a:t>
            </a:r>
            <a:r>
              <a:rPr lang="en-US" altLang="zh-CN" sz="2400" dirty="0">
                <a:solidFill>
                  <a:srgbClr val="0070C0"/>
                </a:solidFill>
              </a:rPr>
              <a:t>ISP</a:t>
            </a:r>
            <a:r>
              <a:rPr lang="zh-CN" altLang="zh-CN" sz="2400" dirty="0">
                <a:solidFill>
                  <a:srgbClr val="0070C0"/>
                </a:solidFill>
              </a:rPr>
              <a:t>网络</a:t>
            </a:r>
            <a:r>
              <a:rPr lang="zh-CN" altLang="zh-CN" sz="2400" dirty="0"/>
              <a:t>中通过追踪被恶意软件</a:t>
            </a:r>
            <a:r>
              <a:rPr lang="zh-CN" altLang="zh-CN" sz="2400" dirty="0">
                <a:solidFill>
                  <a:srgbClr val="0070C0"/>
                </a:solidFill>
              </a:rPr>
              <a:t>感染主机的</a:t>
            </a:r>
            <a:r>
              <a:rPr lang="en-US" altLang="zh-CN" sz="2400" dirty="0">
                <a:solidFill>
                  <a:srgbClr val="0070C0"/>
                </a:solidFill>
              </a:rPr>
              <a:t>DNS</a:t>
            </a:r>
            <a:r>
              <a:rPr lang="zh-CN" altLang="zh-CN" sz="2400" dirty="0">
                <a:solidFill>
                  <a:srgbClr val="0070C0"/>
                </a:solidFill>
              </a:rPr>
              <a:t>请求行为</a:t>
            </a:r>
            <a:r>
              <a:rPr lang="zh-CN" altLang="zh-CN" sz="2400" dirty="0"/>
              <a:t>来高效的发现新增的</a:t>
            </a:r>
            <a:r>
              <a:rPr lang="en-US" altLang="zh-CN" sz="2400" dirty="0"/>
              <a:t>malware-control</a:t>
            </a:r>
            <a:r>
              <a:rPr lang="zh-CN" altLang="zh-CN" sz="2400" dirty="0"/>
              <a:t>域名。</a:t>
            </a:r>
          </a:p>
          <a:p>
            <a:pPr lvl="0"/>
            <a:r>
              <a:rPr lang="zh-CN" altLang="zh-CN" sz="2400" dirty="0"/>
              <a:t>实现了</a:t>
            </a:r>
            <a:r>
              <a:rPr lang="en-US" altLang="zh-CN" sz="2400" dirty="0" err="1"/>
              <a:t>Segugio</a:t>
            </a:r>
            <a:r>
              <a:rPr lang="zh-CN" altLang="zh-CN" sz="2400" dirty="0"/>
              <a:t>原型系统，并将其部署在三个大型的</a:t>
            </a:r>
            <a:r>
              <a:rPr lang="en-US" altLang="zh-CN" sz="2400" dirty="0"/>
              <a:t>ISP</a:t>
            </a:r>
            <a:r>
              <a:rPr lang="zh-CN" altLang="zh-CN" sz="2400" dirty="0"/>
              <a:t>网络（和咱们的应用场景比较像），能在十几分钟内分类一整天的</a:t>
            </a:r>
            <a:r>
              <a:rPr lang="en-US" altLang="zh-CN" sz="2400" dirty="0"/>
              <a:t>ISP</a:t>
            </a:r>
            <a:r>
              <a:rPr lang="zh-CN" altLang="zh-CN" sz="2400" dirty="0"/>
              <a:t>层面的</a:t>
            </a:r>
            <a:r>
              <a:rPr lang="en-US" altLang="zh-CN" sz="2400" dirty="0"/>
              <a:t>DNS</a:t>
            </a:r>
            <a:r>
              <a:rPr lang="zh-CN" altLang="zh-CN" sz="2400" dirty="0"/>
              <a:t>流数据，实现</a:t>
            </a:r>
            <a:r>
              <a:rPr lang="en-US" altLang="zh-CN" sz="2400" dirty="0">
                <a:solidFill>
                  <a:srgbClr val="0070C0"/>
                </a:solidFill>
              </a:rPr>
              <a:t>94%TP / 0.1%FP</a:t>
            </a:r>
            <a:endParaRPr lang="zh-CN" altLang="zh-CN" sz="2400" dirty="0">
              <a:solidFill>
                <a:srgbClr val="0070C0"/>
              </a:solidFill>
            </a:endParaRPr>
          </a:p>
          <a:p>
            <a:pPr lvl="0"/>
            <a:r>
              <a:rPr lang="zh-CN" altLang="zh-CN" sz="2400" dirty="0"/>
              <a:t>其他结果</a:t>
            </a:r>
          </a:p>
          <a:p>
            <a:pPr lvl="1"/>
            <a:r>
              <a:rPr lang="en-US" altLang="zh-CN" dirty="0" err="1"/>
              <a:t>Segugio</a:t>
            </a:r>
            <a:r>
              <a:rPr lang="zh-CN" altLang="zh-CN" dirty="0"/>
              <a:t>能检测出</a:t>
            </a:r>
            <a:r>
              <a:rPr lang="en-US" altLang="zh-CN" dirty="0">
                <a:solidFill>
                  <a:srgbClr val="0070C0"/>
                </a:solidFill>
              </a:rPr>
              <a:t>unseen</a:t>
            </a:r>
            <a:r>
              <a:rPr lang="en-US" altLang="zh-CN" dirty="0"/>
              <a:t> malware</a:t>
            </a:r>
            <a:r>
              <a:rPr lang="zh-CN" altLang="zh-CN" dirty="0"/>
              <a:t>家族相关的</a:t>
            </a:r>
            <a:r>
              <a:rPr lang="en-US" altLang="zh-CN" dirty="0"/>
              <a:t>malware-control</a:t>
            </a:r>
            <a:r>
              <a:rPr lang="zh-CN" altLang="zh-CN" dirty="0"/>
              <a:t>域名，</a:t>
            </a:r>
            <a:r>
              <a:rPr lang="en-US" altLang="zh-CN" dirty="0">
                <a:solidFill>
                  <a:srgbClr val="0070C0"/>
                </a:solidFill>
              </a:rPr>
              <a:t>85%TP / 0.1% FP</a:t>
            </a:r>
            <a:r>
              <a:rPr lang="zh-CN" altLang="zh-CN" dirty="0"/>
              <a:t>。</a:t>
            </a:r>
          </a:p>
          <a:p>
            <a:pPr lvl="1"/>
            <a:r>
              <a:rPr lang="zh-CN" altLang="zh-CN" dirty="0"/>
              <a:t>在一个</a:t>
            </a:r>
            <a:r>
              <a:rPr lang="en-US" altLang="zh-CN" dirty="0"/>
              <a:t>ISP</a:t>
            </a:r>
            <a:r>
              <a:rPr lang="zh-CN" altLang="zh-CN" dirty="0"/>
              <a:t>网络训练出的</a:t>
            </a:r>
            <a:r>
              <a:rPr lang="en-US" altLang="zh-CN" dirty="0" err="1"/>
              <a:t>Segugio</a:t>
            </a:r>
            <a:r>
              <a:rPr lang="zh-CN" altLang="zh-CN" dirty="0"/>
              <a:t>可以部署在其他</a:t>
            </a:r>
            <a:r>
              <a:rPr lang="en-US" altLang="zh-CN" dirty="0"/>
              <a:t>ISP</a:t>
            </a:r>
            <a:r>
              <a:rPr lang="zh-CN" altLang="zh-CN" dirty="0"/>
              <a:t>网络，依然保持</a:t>
            </a:r>
            <a:r>
              <a:rPr lang="en-US" altLang="zh-CN" dirty="0"/>
              <a:t>high accuracy</a:t>
            </a:r>
            <a:endParaRPr lang="zh-CN" altLang="zh-CN" dirty="0"/>
          </a:p>
          <a:p>
            <a:pPr lvl="1"/>
            <a:r>
              <a:rPr lang="zh-CN" altLang="zh-CN" dirty="0"/>
              <a:t>可以在</a:t>
            </a:r>
            <a:r>
              <a:rPr lang="zh-CN" altLang="zh-CN" dirty="0">
                <a:solidFill>
                  <a:srgbClr val="0070C0"/>
                </a:solidFill>
              </a:rPr>
              <a:t>商业黑名单出来之前</a:t>
            </a:r>
            <a:r>
              <a:rPr lang="zh-CN" altLang="zh-CN" dirty="0"/>
              <a:t>的数天甚至数周检测出新的</a:t>
            </a:r>
            <a:r>
              <a:rPr lang="en-US" altLang="zh-CN" dirty="0"/>
              <a:t>malware-control</a:t>
            </a:r>
            <a:r>
              <a:rPr lang="zh-CN" altLang="zh-CN" dirty="0"/>
              <a:t>域名</a:t>
            </a:r>
          </a:p>
          <a:p>
            <a:pPr lvl="1"/>
            <a:r>
              <a:rPr lang="zh-CN" altLang="zh-CN" dirty="0"/>
              <a:t>在</a:t>
            </a:r>
            <a:r>
              <a:rPr lang="en-US" altLang="zh-CN" dirty="0"/>
              <a:t>ISP</a:t>
            </a:r>
            <a:r>
              <a:rPr lang="zh-CN" altLang="zh-CN" dirty="0"/>
              <a:t>网络中新的、</a:t>
            </a:r>
            <a:r>
              <a:rPr lang="en-US" altLang="zh-CN" dirty="0"/>
              <a:t>unknown</a:t>
            </a:r>
            <a:r>
              <a:rPr lang="zh-CN" altLang="zh-CN" dirty="0"/>
              <a:t>的被感染主机可以被检测出来</a:t>
            </a:r>
          </a:p>
          <a:p>
            <a:r>
              <a:rPr lang="en-US" altLang="zh-CN" sz="2400" dirty="0" err="1"/>
              <a:t>Segugio</a:t>
            </a:r>
            <a:r>
              <a:rPr lang="zh-CN" altLang="zh-CN" sz="2400" dirty="0"/>
              <a:t>性能优于</a:t>
            </a:r>
            <a:r>
              <a:rPr lang="en-US" altLang="zh-CN" sz="2400" dirty="0" err="1" smtClean="0"/>
              <a:t>Notos</a:t>
            </a:r>
            <a:r>
              <a:rPr lang="zh-CN" altLang="en-US" sz="2400" dirty="0" smtClean="0"/>
              <a:t>（信誉系统）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6276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相比</a:t>
            </a:r>
            <a:r>
              <a:rPr lang="zh-CN" altLang="zh-CN" dirty="0" smtClean="0"/>
              <a:t>前</a:t>
            </a:r>
            <a:r>
              <a:rPr lang="zh-CN" altLang="en-US" dirty="0" smtClean="0"/>
              <a:t>人</a:t>
            </a:r>
            <a:r>
              <a:rPr lang="zh-CN" altLang="zh-CN" dirty="0" smtClean="0"/>
              <a:t>工作</a:t>
            </a:r>
            <a:r>
              <a:rPr lang="zh-CN" altLang="zh-CN" dirty="0"/>
              <a:t>的不同之处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 err="1"/>
              <a:t>Notos</a:t>
            </a:r>
            <a:r>
              <a:rPr lang="zh-CN" altLang="zh-CN" dirty="0"/>
              <a:t>（信誉系统）和</a:t>
            </a:r>
            <a:r>
              <a:rPr lang="en-US" altLang="zh-CN" dirty="0"/>
              <a:t>EXPOSURE</a:t>
            </a:r>
            <a:r>
              <a:rPr lang="zh-CN" altLang="zh-CN" dirty="0"/>
              <a:t>都是建立</a:t>
            </a:r>
            <a:r>
              <a:rPr lang="en-US" altLang="zh-CN" dirty="0"/>
              <a:t>domain-IP</a:t>
            </a:r>
            <a:r>
              <a:rPr lang="zh-CN" altLang="zh-CN" dirty="0"/>
              <a:t>映射关系模型（使用域名字符串的特征、域名承载的恶意内容等信息）；他们</a:t>
            </a:r>
            <a:r>
              <a:rPr lang="zh-CN" altLang="zh-CN" dirty="0">
                <a:solidFill>
                  <a:srgbClr val="0070C0"/>
                </a:solidFill>
              </a:rPr>
              <a:t>没有利用本地</a:t>
            </a:r>
            <a:r>
              <a:rPr lang="en-US" altLang="zh-CN" dirty="0">
                <a:solidFill>
                  <a:srgbClr val="0070C0"/>
                </a:solidFill>
              </a:rPr>
              <a:t>DNS</a:t>
            </a:r>
            <a:r>
              <a:rPr lang="zh-CN" altLang="zh-CN" dirty="0">
                <a:solidFill>
                  <a:srgbClr val="0070C0"/>
                </a:solidFill>
              </a:rPr>
              <a:t>服务器下游的主机请求行为</a:t>
            </a:r>
            <a:r>
              <a:rPr lang="zh-CN" altLang="zh-CN" dirty="0"/>
              <a:t>，</a:t>
            </a:r>
            <a:r>
              <a:rPr lang="en-US" altLang="zh-CN" dirty="0" err="1"/>
              <a:t>Segugio</a:t>
            </a:r>
            <a:r>
              <a:rPr lang="zh-CN" altLang="zh-CN" dirty="0"/>
              <a:t>通过监测</a:t>
            </a:r>
            <a:r>
              <a:rPr lang="en-US" altLang="zh-CN" dirty="0"/>
              <a:t>ISP</a:t>
            </a:r>
            <a:r>
              <a:rPr lang="zh-CN" altLang="zh-CN" dirty="0"/>
              <a:t>网络用户的</a:t>
            </a:r>
            <a:r>
              <a:rPr lang="en-US" altLang="zh-CN" dirty="0"/>
              <a:t>DNS</a:t>
            </a:r>
            <a:r>
              <a:rPr lang="zh-CN" altLang="zh-CN" dirty="0"/>
              <a:t>请求行为，重在精确的追踪新增的“</a:t>
            </a:r>
            <a:r>
              <a:rPr lang="en-US" altLang="zh-CN" dirty="0"/>
              <a:t>malware-only”</a:t>
            </a:r>
            <a:r>
              <a:rPr lang="zh-CN" altLang="zh-CN" dirty="0"/>
              <a:t>域名。</a:t>
            </a:r>
          </a:p>
          <a:p>
            <a:r>
              <a:rPr lang="en-US" altLang="zh-CN" dirty="0" err="1"/>
              <a:t>Kopis</a:t>
            </a:r>
            <a:r>
              <a:rPr lang="en-US" altLang="zh-CN" dirty="0"/>
              <a:t>[</a:t>
            </a:r>
            <a:r>
              <a:rPr lang="en-US" altLang="zh-CN" dirty="0" err="1"/>
              <a:t>Antonakakis</a:t>
            </a:r>
            <a:r>
              <a:rPr lang="en-US" altLang="zh-CN" dirty="0"/>
              <a:t> et al. 2011]</a:t>
            </a:r>
            <a:r>
              <a:rPr lang="zh-CN" altLang="zh-CN" dirty="0"/>
              <a:t>的做法和本文有相似性（</a:t>
            </a:r>
            <a:r>
              <a:rPr lang="en-US" altLang="zh-CN" dirty="0" err="1"/>
              <a:t>Kopis</a:t>
            </a:r>
            <a:r>
              <a:rPr lang="zh-CN" altLang="zh-CN" dirty="0"/>
              <a:t>用请求者散度、请求者画像等信息）</a:t>
            </a:r>
            <a:r>
              <a:rPr lang="en-US" altLang="zh-CN" dirty="0"/>
              <a:t>, </a:t>
            </a:r>
            <a:r>
              <a:rPr lang="zh-CN" altLang="zh-CN" dirty="0"/>
              <a:t>但</a:t>
            </a:r>
            <a:r>
              <a:rPr lang="en-US" altLang="zh-CN" dirty="0" err="1"/>
              <a:t>Kopis</a:t>
            </a:r>
            <a:r>
              <a:rPr lang="zh-CN" altLang="zh-CN" dirty="0"/>
              <a:t>利用权威或</a:t>
            </a:r>
            <a:r>
              <a:rPr lang="en-US" altLang="zh-CN" dirty="0"/>
              <a:t>TLD</a:t>
            </a:r>
            <a:r>
              <a:rPr lang="zh-CN" altLang="zh-CN" dirty="0"/>
              <a:t>服务器的数据，这种数据不好获得（需要与大的</a:t>
            </a:r>
            <a:r>
              <a:rPr lang="en-US" altLang="zh-CN" dirty="0"/>
              <a:t>DNS</a:t>
            </a:r>
            <a:r>
              <a:rPr lang="zh-CN" altLang="zh-CN" dirty="0"/>
              <a:t>区域运营商紧密合作）。</a:t>
            </a:r>
            <a:r>
              <a:rPr lang="en-US" altLang="zh-CN" dirty="0" err="1"/>
              <a:t>Segugio</a:t>
            </a:r>
            <a:r>
              <a:rPr lang="zh-CN" altLang="zh-CN" dirty="0"/>
              <a:t>不用关心顶级域名，通过监测本地</a:t>
            </a:r>
            <a:r>
              <a:rPr lang="en-US" altLang="zh-CN" dirty="0"/>
              <a:t>ISP</a:t>
            </a:r>
            <a:r>
              <a:rPr lang="zh-CN" altLang="zh-CN" dirty="0"/>
              <a:t>流量（在</a:t>
            </a:r>
            <a:r>
              <a:rPr lang="en-US" altLang="zh-CN" dirty="0"/>
              <a:t>ISP</a:t>
            </a:r>
            <a:r>
              <a:rPr lang="zh-CN" altLang="zh-CN" dirty="0"/>
              <a:t>使用者和他们的本地</a:t>
            </a:r>
            <a:r>
              <a:rPr lang="en-US" altLang="zh-CN" dirty="0"/>
              <a:t>DNS</a:t>
            </a:r>
            <a:r>
              <a:rPr lang="zh-CN" altLang="zh-CN" dirty="0"/>
              <a:t>解析器之间的</a:t>
            </a:r>
            <a:r>
              <a:rPr lang="en-US" altLang="zh-CN" dirty="0"/>
              <a:t>DNS</a:t>
            </a:r>
            <a:r>
              <a:rPr lang="zh-CN" altLang="zh-CN" dirty="0"/>
              <a:t>流量）。因此</a:t>
            </a:r>
            <a:r>
              <a:rPr lang="en-US" altLang="zh-CN" dirty="0" err="1"/>
              <a:t>Segugio</a:t>
            </a:r>
            <a:r>
              <a:rPr lang="zh-CN" altLang="zh-CN" dirty="0"/>
              <a:t>可以</a:t>
            </a:r>
            <a:r>
              <a:rPr lang="zh-CN" altLang="zh-CN" dirty="0">
                <a:solidFill>
                  <a:srgbClr val="0070C0"/>
                </a:solidFill>
              </a:rPr>
              <a:t>依靠</a:t>
            </a:r>
            <a:r>
              <a:rPr lang="en-US" altLang="zh-CN" dirty="0">
                <a:solidFill>
                  <a:srgbClr val="0070C0"/>
                </a:solidFill>
              </a:rPr>
              <a:t>ISP</a:t>
            </a:r>
            <a:r>
              <a:rPr lang="zh-CN" altLang="zh-CN" dirty="0">
                <a:solidFill>
                  <a:srgbClr val="0070C0"/>
                </a:solidFill>
              </a:rPr>
              <a:t>网络权限独立开发</a:t>
            </a:r>
            <a:r>
              <a:rPr lang="zh-CN" altLang="zh-CN" dirty="0"/>
              <a:t>，不需要与外部的</a:t>
            </a:r>
            <a:r>
              <a:rPr lang="en-US" altLang="zh-CN" dirty="0"/>
              <a:t>DNS</a:t>
            </a:r>
            <a:r>
              <a:rPr lang="zh-CN" altLang="zh-CN" dirty="0"/>
              <a:t>运营商合作。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9389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8254" y="1458072"/>
            <a:ext cx="5707491" cy="435133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08848" y="811741"/>
            <a:ext cx="67862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一天的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DNS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观测数据显示， 被感染主机访问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malware-control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域名的分布情况，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70%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左右的感染主机访问一个以上的恶意域名</a:t>
            </a:r>
          </a:p>
        </p:txBody>
      </p:sp>
    </p:spTree>
    <p:extLst>
      <p:ext uri="{BB962C8B-B14F-4D97-AF65-F5344CB8AC3E}">
        <p14:creationId xmlns:p14="http://schemas.microsoft.com/office/powerpoint/2010/main" val="3863804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Segugio</a:t>
            </a:r>
            <a:r>
              <a:rPr lang="zh-CN" altLang="zh-CN" dirty="0"/>
              <a:t>基本的</a:t>
            </a:r>
            <a:r>
              <a:rPr lang="zh-CN" altLang="zh-CN" dirty="0" smtClean="0"/>
              <a:t>原理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700" dirty="0" smtClean="0"/>
              <a:t>——</a:t>
            </a:r>
            <a:r>
              <a:rPr lang="en-US" altLang="zh-CN" sz="2700" dirty="0" err="1"/>
              <a:t>Segugio</a:t>
            </a:r>
            <a:r>
              <a:rPr lang="zh-CN" altLang="zh-CN" sz="2700" dirty="0"/>
              <a:t>使用的数据是用户主机与</a:t>
            </a:r>
            <a:r>
              <a:rPr lang="en-US" altLang="zh-CN" sz="2700" dirty="0"/>
              <a:t>ISP</a:t>
            </a:r>
            <a:r>
              <a:rPr lang="zh-CN" altLang="zh-CN" sz="2700" dirty="0"/>
              <a:t>本地</a:t>
            </a:r>
            <a:r>
              <a:rPr lang="en-US" altLang="zh-CN" sz="2700" dirty="0"/>
              <a:t>DNS</a:t>
            </a:r>
            <a:r>
              <a:rPr lang="zh-CN" altLang="zh-CN" sz="2700" dirty="0"/>
              <a:t>解析器之间的</a:t>
            </a:r>
            <a:r>
              <a:rPr lang="en-US" altLang="zh-CN" sz="2700" dirty="0"/>
              <a:t>DNS</a:t>
            </a:r>
            <a:r>
              <a:rPr lang="zh-CN" altLang="zh-CN" sz="2700" dirty="0"/>
              <a:t>流量</a:t>
            </a:r>
            <a:endParaRPr lang="zh-CN" altLang="en-US" sz="2700" dirty="0"/>
          </a:p>
        </p:txBody>
      </p:sp>
      <p:pic>
        <p:nvPicPr>
          <p:cNvPr id="4" name="内容占位符 3" descr="C:\Users\ljc\Desktop\between-local-DNS-and-machine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621" y="1825625"/>
            <a:ext cx="5716757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8297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一个例子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4753" y="2209572"/>
            <a:ext cx="7886700" cy="221362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24753" y="1563241"/>
            <a:ext cx="69386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通过观察谁请求了谁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我们能推断</a:t>
            </a:r>
            <a:r>
              <a:rPr lang="en-US" altLang="zh-CN" dirty="0">
                <a:latin typeface="Times New Roman" panose="02020603050405020304" pitchFamily="18" charset="0"/>
              </a:rPr>
              <a:t>d3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很有可能是恶意域名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而</a:t>
            </a:r>
            <a:r>
              <a:rPr lang="en-US" altLang="zh-CN" dirty="0">
                <a:latin typeface="Times New Roman" panose="02020603050405020304" pitchFamily="18" charset="0"/>
              </a:rPr>
              <a:t>M_D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很有可能是被感染的主机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021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Segugio</a:t>
            </a:r>
            <a:r>
              <a:rPr lang="zh-CN" altLang="zh-CN" dirty="0"/>
              <a:t>系统结构图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371" y="1910403"/>
            <a:ext cx="8697257" cy="206096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380564" y="4209007"/>
            <a:ext cx="69386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建立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主机</a:t>
            </a:r>
            <a:r>
              <a:rPr lang="en-US" altLang="zh-CN" dirty="0">
                <a:latin typeface="Times New Roman" panose="02020603050405020304" pitchFamily="18" charset="0"/>
              </a:rPr>
              <a:t>-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域名行为图</a:t>
            </a:r>
            <a:r>
              <a:rPr lang="en-US" altLang="zh-CN" dirty="0">
                <a:latin typeface="Times New Roman" panose="02020603050405020304" pitchFamily="18" charset="0"/>
              </a:rPr>
              <a:t>(Machine-Domain Behavior Graph</a:t>
            </a:r>
            <a:r>
              <a:rPr lang="en-US" altLang="zh-CN" dirty="0" smtClean="0">
                <a:latin typeface="Times New Roman" panose="02020603050405020304" pitchFamily="18" charset="0"/>
              </a:rPr>
              <a:t>)</a:t>
            </a:r>
          </a:p>
          <a:p>
            <a:pPr marL="342900" indent="-342900">
              <a:buAutoNum type="arabicPeriod"/>
            </a:pPr>
            <a:r>
              <a:rPr lang="zh-CN" altLang="zh-CN" dirty="0"/>
              <a:t>图</a:t>
            </a:r>
            <a:r>
              <a:rPr lang="zh-CN" altLang="zh-CN" dirty="0" smtClean="0"/>
              <a:t>修剪</a:t>
            </a:r>
            <a:r>
              <a:rPr lang="zh-CN" altLang="en-US" dirty="0" smtClean="0"/>
              <a:t>（</a:t>
            </a:r>
            <a:r>
              <a:rPr lang="en-US" altLang="zh-CN" dirty="0" smtClean="0"/>
              <a:t>Graph Pruning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zh-CN" dirty="0" smtClean="0"/>
              <a:t>基于</a:t>
            </a:r>
            <a:r>
              <a:rPr lang="zh-CN" altLang="zh-CN" dirty="0"/>
              <a:t>访问行为的分类器</a:t>
            </a:r>
            <a:r>
              <a:rPr lang="en-US" altLang="zh-CN" dirty="0"/>
              <a:t>(Behavior-Based Domain Classifier)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3064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基于访问行为的分类器</a:t>
            </a:r>
            <a:r>
              <a:rPr lang="en-US" altLang="zh-CN" dirty="0"/>
              <a:t>(Behavior-Based Domain Classifier)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69752" y="2430929"/>
            <a:ext cx="5391219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+mn-ea"/>
              </a:rPr>
              <a:t>此分类器需要三组特征：</a:t>
            </a:r>
            <a:endParaRPr lang="en-US" altLang="zh-CN" sz="2800" dirty="0" smtClean="0">
              <a:latin typeface="+mn-ea"/>
            </a:endParaRPr>
          </a:p>
          <a:p>
            <a:r>
              <a:rPr lang="en-US" altLang="zh-CN" sz="2800" dirty="0" smtClean="0">
                <a:latin typeface="+mn-ea"/>
              </a:rPr>
              <a:t>F1</a:t>
            </a:r>
            <a:r>
              <a:rPr lang="zh-CN" altLang="zh-CN" sz="2800" dirty="0" smtClean="0">
                <a:latin typeface="+mn-ea"/>
                <a:cs typeface="Times New Roman" panose="02020603050405020304" pitchFamily="18" charset="0"/>
              </a:rPr>
              <a:t>）</a:t>
            </a:r>
            <a:r>
              <a:rPr lang="zh-CN" altLang="en-US" sz="2800" dirty="0" smtClean="0">
                <a:latin typeface="+mn-ea"/>
                <a:cs typeface="Times New Roman" panose="02020603050405020304" pitchFamily="18" charset="0"/>
              </a:rPr>
              <a:t>主机行为</a:t>
            </a:r>
            <a:r>
              <a:rPr lang="en-US" altLang="zh-CN" sz="2800" dirty="0" smtClean="0">
                <a:latin typeface="+mn-ea"/>
              </a:rPr>
              <a:t>Machine Behavior</a:t>
            </a:r>
          </a:p>
          <a:p>
            <a:r>
              <a:rPr lang="en-US" altLang="zh-CN" sz="2800" dirty="0">
                <a:latin typeface="+mn-ea"/>
              </a:rPr>
              <a:t>F2</a:t>
            </a:r>
            <a:r>
              <a:rPr lang="zh-CN" altLang="zh-CN" sz="2800" dirty="0" smtClean="0">
                <a:latin typeface="+mn-ea"/>
              </a:rPr>
              <a:t>）</a:t>
            </a:r>
            <a:r>
              <a:rPr lang="zh-CN" altLang="en-US" sz="2800" dirty="0" smtClean="0">
                <a:latin typeface="+mn-ea"/>
              </a:rPr>
              <a:t>域名活跃度</a:t>
            </a:r>
            <a:r>
              <a:rPr lang="en-US" altLang="zh-CN" sz="2800" dirty="0" smtClean="0">
                <a:latin typeface="+mn-ea"/>
              </a:rPr>
              <a:t>Domain Activity</a:t>
            </a:r>
          </a:p>
          <a:p>
            <a:r>
              <a:rPr lang="en-US" altLang="zh-CN" sz="2800" dirty="0">
                <a:latin typeface="+mn-ea"/>
              </a:rPr>
              <a:t>F3</a:t>
            </a:r>
            <a:r>
              <a:rPr lang="zh-CN" altLang="zh-CN" sz="2800" dirty="0" smtClean="0">
                <a:latin typeface="+mn-ea"/>
              </a:rPr>
              <a:t>）</a:t>
            </a:r>
            <a:r>
              <a:rPr lang="en-US" altLang="zh-CN" sz="2800" dirty="0" smtClean="0">
                <a:latin typeface="+mn-ea"/>
              </a:rPr>
              <a:t>IP</a:t>
            </a:r>
            <a:r>
              <a:rPr lang="zh-CN" altLang="en-US" sz="2800" dirty="0" smtClean="0">
                <a:latin typeface="+mn-ea"/>
              </a:rPr>
              <a:t>滥用情况</a:t>
            </a:r>
            <a:r>
              <a:rPr lang="en-US" altLang="zh-CN" sz="2800" dirty="0" smtClean="0">
                <a:latin typeface="+mn-ea"/>
              </a:rPr>
              <a:t>IP </a:t>
            </a:r>
            <a:r>
              <a:rPr lang="en-US" altLang="zh-CN" sz="2800" dirty="0">
                <a:latin typeface="+mn-ea"/>
              </a:rPr>
              <a:t>Abuse</a:t>
            </a:r>
            <a:endParaRPr lang="zh-CN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73736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1025</Words>
  <Application>Microsoft Office PowerPoint</Application>
  <PresentationFormat>全屏显示(4:3)</PresentationFormat>
  <Paragraphs>70</Paragraphs>
  <Slides>19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宋体</vt:lpstr>
      <vt:lpstr>Arial</vt:lpstr>
      <vt:lpstr>Calibri</vt:lpstr>
      <vt:lpstr>Calibri Light</vt:lpstr>
      <vt:lpstr>Cambria Math</vt:lpstr>
      <vt:lpstr>Times New Roman</vt:lpstr>
      <vt:lpstr>Office 主题</vt:lpstr>
      <vt:lpstr>Visio</vt:lpstr>
      <vt:lpstr>Segugio: 大规模ISP网络下的恶意代码控制域名的高效检测</vt:lpstr>
      <vt:lpstr>本文最重要的基本原理</vt:lpstr>
      <vt:lpstr>本文工作</vt:lpstr>
      <vt:lpstr>相比前人工作的不同之处</vt:lpstr>
      <vt:lpstr>PowerPoint 演示文稿</vt:lpstr>
      <vt:lpstr>Segugio基本的原理 ——Segugio使用的数据是用户主机与ISP本地DNS解析器之间的DNS流量</vt:lpstr>
      <vt:lpstr>一个例子</vt:lpstr>
      <vt:lpstr>Segugio系统结构图</vt:lpstr>
      <vt:lpstr>基于访问行为的分类器(Behavior-Based Domain Classifier)</vt:lpstr>
      <vt:lpstr>基于访问行为的分类器(Behavior-Based Domain Classifier)</vt:lpstr>
      <vt:lpstr>基于访问行为的分类器(Behavior-Based Domain Classifier)</vt:lpstr>
      <vt:lpstr>基于访问行为的分类器(Behavior-Based Domain Classifier)</vt:lpstr>
      <vt:lpstr>训练数据集</vt:lpstr>
      <vt:lpstr>实验条件的设定</vt:lpstr>
      <vt:lpstr>实验结果——交叉验证测试</vt:lpstr>
      <vt:lpstr>实验结果——不同特征对实验结果的影响</vt:lpstr>
      <vt:lpstr>实验结果——恶意域名的提前发现</vt:lpstr>
      <vt:lpstr>实验结果——检测精度</vt:lpstr>
      <vt:lpstr>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Segugio: 大规模ISP网络下的恶意代码控制域名的高效检测</dc:title>
  <dc:creator>ljc</dc:creator>
  <cp:lastModifiedBy>ljc</cp:lastModifiedBy>
  <cp:revision>10</cp:revision>
  <dcterms:created xsi:type="dcterms:W3CDTF">2016-11-03T12:25:22Z</dcterms:created>
  <dcterms:modified xsi:type="dcterms:W3CDTF">2016-11-17T16:58:36Z</dcterms:modified>
</cp:coreProperties>
</file>