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332" r:id="rId2"/>
    <p:sldId id="337" r:id="rId3"/>
    <p:sldId id="441" r:id="rId4"/>
    <p:sldId id="442" r:id="rId5"/>
    <p:sldId id="443" r:id="rId6"/>
    <p:sldId id="445" r:id="rId7"/>
    <p:sldId id="446" r:id="rId8"/>
    <p:sldId id="447" r:id="rId9"/>
    <p:sldId id="449" r:id="rId10"/>
    <p:sldId id="450" r:id="rId11"/>
    <p:sldId id="451" r:id="rId12"/>
    <p:sldId id="452" r:id="rId13"/>
    <p:sldId id="453" r:id="rId14"/>
    <p:sldId id="454" r:id="rId15"/>
    <p:sldId id="455" r:id="rId16"/>
    <p:sldId id="456" r:id="rId17"/>
    <p:sldId id="458" r:id="rId18"/>
    <p:sldId id="459" r:id="rId19"/>
    <p:sldId id="461" r:id="rId20"/>
    <p:sldId id="463" r:id="rId21"/>
    <p:sldId id="465" r:id="rId22"/>
    <p:sldId id="466" r:id="rId23"/>
    <p:sldId id="468" r:id="rId24"/>
    <p:sldId id="470" r:id="rId25"/>
    <p:sldId id="471" r:id="rId26"/>
    <p:sldId id="472" r:id="rId27"/>
    <p:sldId id="473" r:id="rId28"/>
    <p:sldId id="474" r:id="rId29"/>
    <p:sldId id="475" r:id="rId30"/>
    <p:sldId id="476" r:id="rId31"/>
    <p:sldId id="477" r:id="rId32"/>
    <p:sldId id="478" r:id="rId33"/>
    <p:sldId id="479" r:id="rId34"/>
    <p:sldId id="480" r:id="rId35"/>
    <p:sldId id="487" r:id="rId36"/>
    <p:sldId id="482" r:id="rId37"/>
    <p:sldId id="483" r:id="rId38"/>
    <p:sldId id="484" r:id="rId39"/>
    <p:sldId id="485" r:id="rId40"/>
    <p:sldId id="488" r:id="rId41"/>
    <p:sldId id="489" r:id="rId42"/>
    <p:sldId id="490" r:id="rId43"/>
    <p:sldId id="491" r:id="rId44"/>
    <p:sldId id="492" r:id="rId45"/>
    <p:sldId id="493" r:id="rId46"/>
    <p:sldId id="494" r:id="rId47"/>
    <p:sldId id="496" r:id="rId48"/>
    <p:sldId id="357"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2213170-102C-4C58-8ACA-4C3451F20541}">
          <p14:sldIdLst>
            <p14:sldId id="332"/>
          </p14:sldIdLst>
        </p14:section>
        <p14:section name="研究背景和问题的提出" id="{1B8B38D1-1C19-496E-A3D3-6102990771D9}">
          <p14:sldIdLst>
            <p14:sldId id="337"/>
            <p14:sldId id="441"/>
            <p14:sldId id="442"/>
            <p14:sldId id="443"/>
            <p14:sldId id="445"/>
          </p14:sldIdLst>
        </p14:section>
        <p14:section name="国内外研究现状" id="{737DDC0E-2B85-430B-886F-DD4389F19557}">
          <p14:sldIdLst>
            <p14:sldId id="446"/>
            <p14:sldId id="447"/>
            <p14:sldId id="449"/>
            <p14:sldId id="450"/>
          </p14:sldIdLst>
        </p14:section>
        <p14:section name="研究内容" id="{27BC8A75-4C93-47E0-8B0C-77C418F1F705}">
          <p14:sldIdLst>
            <p14:sldId id="451"/>
            <p14:sldId id="452"/>
            <p14:sldId id="453"/>
            <p14:sldId id="454"/>
            <p14:sldId id="455"/>
            <p14:sldId id="456"/>
            <p14:sldId id="458"/>
            <p14:sldId id="459"/>
            <p14:sldId id="461"/>
            <p14:sldId id="463"/>
            <p14:sldId id="465"/>
            <p14:sldId id="466"/>
            <p14:sldId id="468"/>
            <p14:sldId id="470"/>
            <p14:sldId id="471"/>
            <p14:sldId id="472"/>
            <p14:sldId id="473"/>
            <p14:sldId id="474"/>
            <p14:sldId id="475"/>
            <p14:sldId id="476"/>
            <p14:sldId id="477"/>
            <p14:sldId id="478"/>
          </p14:sldIdLst>
        </p14:section>
        <p14:section name="实验结果与分析" id="{B070175E-E8A6-4C48-8845-04C0A0648383}">
          <p14:sldIdLst>
            <p14:sldId id="479"/>
            <p14:sldId id="480"/>
            <p14:sldId id="487"/>
            <p14:sldId id="482"/>
            <p14:sldId id="483"/>
            <p14:sldId id="484"/>
            <p14:sldId id="485"/>
            <p14:sldId id="488"/>
            <p14:sldId id="489"/>
            <p14:sldId id="490"/>
            <p14:sldId id="491"/>
            <p14:sldId id="492"/>
            <p14:sldId id="493"/>
          </p14:sldIdLst>
        </p14:section>
        <p14:section name="结束" id="{07E17895-F561-4CEC-AC63-1B10478870D1}">
          <p14:sldIdLst>
            <p14:sldId id="494"/>
            <p14:sldId id="496"/>
            <p14:sldId id="35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77463" autoAdjust="0"/>
  </p:normalViewPr>
  <p:slideViewPr>
    <p:cSldViewPr snapToGrid="0">
      <p:cViewPr varScale="1">
        <p:scale>
          <a:sx n="88" d="100"/>
          <a:sy n="88" d="100"/>
        </p:scale>
        <p:origin x="2274"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24896\Desktop\&#26032;&#24314;Microsoft%20Excel%20&#24037;&#20316;&#34920;.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400" dirty="0"/>
              <a:t>2012-2016</a:t>
            </a:r>
            <a:r>
              <a:rPr lang="zh-CN" altLang="en-US" sz="1400" dirty="0"/>
              <a:t>年木马和僵尸网络控制端数量对比（来源：</a:t>
            </a:r>
            <a:r>
              <a:rPr lang="en-US" altLang="zh-CN" sz="1400" dirty="0"/>
              <a:t>CNCERT/CC</a:t>
            </a:r>
            <a:r>
              <a:rPr lang="zh-CN" altLang="en-US" sz="1400" dirty="0"/>
              <a:t>）</a:t>
            </a:r>
            <a:endParaRPr lang="en-US" altLang="zh-CN" sz="1400" dirty="0"/>
          </a:p>
        </c:rich>
      </c:tx>
      <c:layout>
        <c:manualLayout>
          <c:xMode val="edge"/>
          <c:yMode val="edge"/>
          <c:x val="0.13522012578616352"/>
          <c:y val="3.925416671131270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2012年</c:v>
                </c:pt>
                <c:pt idx="1">
                  <c:v>2013年</c:v>
                </c:pt>
                <c:pt idx="2">
                  <c:v>2014年</c:v>
                </c:pt>
                <c:pt idx="3">
                  <c:v>2015年</c:v>
                </c:pt>
                <c:pt idx="4">
                  <c:v>2016年</c:v>
                </c:pt>
              </c:strCache>
            </c:strRef>
          </c:cat>
          <c:val>
            <c:numRef>
              <c:f>Sheet1!$B$2:$B$6</c:f>
              <c:numCache>
                <c:formatCode>General</c:formatCode>
                <c:ptCount val="5"/>
                <c:pt idx="0">
                  <c:v>360263</c:v>
                </c:pt>
                <c:pt idx="1">
                  <c:v>189369</c:v>
                </c:pt>
                <c:pt idx="2">
                  <c:v>104230</c:v>
                </c:pt>
                <c:pt idx="3">
                  <c:v>105056</c:v>
                </c:pt>
                <c:pt idx="4">
                  <c:v>96670</c:v>
                </c:pt>
              </c:numCache>
            </c:numRef>
          </c:val>
          <c:smooth val="1"/>
          <c:extLst>
            <c:ext xmlns:c16="http://schemas.microsoft.com/office/drawing/2014/chart" uri="{C3380CC4-5D6E-409C-BE32-E72D297353CC}">
              <c16:uniqueId val="{00000000-7138-483D-8B52-3D39F8538E3D}"/>
            </c:ext>
          </c:extLst>
        </c:ser>
        <c:dLbls>
          <c:dLblPos val="ctr"/>
          <c:showLegendKey val="0"/>
          <c:showVal val="1"/>
          <c:showCatName val="0"/>
          <c:showSerName val="0"/>
          <c:showPercent val="0"/>
          <c:showBubbleSize val="0"/>
        </c:dLbls>
        <c:smooth val="0"/>
        <c:axId val="853314968"/>
        <c:axId val="853309064"/>
      </c:lineChart>
      <c:catAx>
        <c:axId val="853314968"/>
        <c:scaling>
          <c:orientation val="minMax"/>
        </c:scaling>
        <c:delete val="0"/>
        <c:axPos val="b"/>
        <c:numFmt formatCode="General" sourceLinked="1"/>
        <c:majorTickMark val="none"/>
        <c:minorTickMark val="none"/>
        <c:tickLblPos val="nextTo"/>
        <c:spPr>
          <a:solidFill>
            <a:schemeClr val="bg1">
              <a:alpha val="98000"/>
            </a:schemeClr>
          </a:solidFill>
          <a:ln w="25400"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53309064"/>
        <c:crosses val="autoZero"/>
        <c:auto val="1"/>
        <c:lblAlgn val="ctr"/>
        <c:lblOffset val="100"/>
        <c:noMultiLvlLbl val="0"/>
      </c:catAx>
      <c:valAx>
        <c:axId val="85330906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53314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dirty="0"/>
              <a:t>2016</a:t>
            </a:r>
            <a:r>
              <a:rPr lang="zh-CN" altLang="en-US" sz="1400" dirty="0"/>
              <a:t>年僵尸网络规模分布（来源：</a:t>
            </a:r>
            <a:r>
              <a:rPr lang="en-US" altLang="zh-CN" sz="1400" dirty="0"/>
              <a:t>CNCERT/CC</a:t>
            </a:r>
            <a:r>
              <a:rPr lang="zh-CN" altLang="en-US" sz="1400" dirty="0"/>
              <a:t>）</a:t>
            </a:r>
            <a:endParaRPr lang="en-US" altLang="zh-CN"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100~1000</c:v>
                </c:pt>
                <c:pt idx="1">
                  <c:v>100-5000</c:v>
                </c:pt>
                <c:pt idx="2">
                  <c:v>500-20000</c:v>
                </c:pt>
                <c:pt idx="3">
                  <c:v>2万-5万</c:v>
                </c:pt>
                <c:pt idx="4">
                  <c:v>5万-10万</c:v>
                </c:pt>
                <c:pt idx="5">
                  <c:v>&gt;10万</c:v>
                </c:pt>
              </c:strCache>
            </c:strRef>
          </c:cat>
          <c:val>
            <c:numRef>
              <c:f>Sheet1!$B$2:$B$7</c:f>
              <c:numCache>
                <c:formatCode>General</c:formatCode>
                <c:ptCount val="6"/>
                <c:pt idx="0">
                  <c:v>3578</c:v>
                </c:pt>
                <c:pt idx="1">
                  <c:v>865</c:v>
                </c:pt>
                <c:pt idx="2">
                  <c:v>279</c:v>
                </c:pt>
                <c:pt idx="3">
                  <c:v>90</c:v>
                </c:pt>
                <c:pt idx="4">
                  <c:v>32</c:v>
                </c:pt>
                <c:pt idx="5">
                  <c:v>52</c:v>
                </c:pt>
              </c:numCache>
            </c:numRef>
          </c:val>
          <c:extLst>
            <c:ext xmlns:c16="http://schemas.microsoft.com/office/drawing/2014/chart" uri="{C3380CC4-5D6E-409C-BE32-E72D297353CC}">
              <c16:uniqueId val="{00000000-3F2B-4A14-8841-E8D3BDD838CA}"/>
            </c:ext>
          </c:extLst>
        </c:ser>
        <c:dLbls>
          <c:showLegendKey val="0"/>
          <c:showVal val="1"/>
          <c:showCatName val="0"/>
          <c:showSerName val="0"/>
          <c:showPercent val="0"/>
          <c:showBubbleSize val="0"/>
        </c:dLbls>
        <c:gapWidth val="150"/>
        <c:overlap val="-25"/>
        <c:axId val="858546416"/>
        <c:axId val="858548712"/>
      </c:barChart>
      <c:catAx>
        <c:axId val="85854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58548712"/>
        <c:crosses val="autoZero"/>
        <c:auto val="1"/>
        <c:lblAlgn val="ctr"/>
        <c:lblOffset val="100"/>
        <c:noMultiLvlLbl val="0"/>
      </c:catAx>
      <c:valAx>
        <c:axId val="858548712"/>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5854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diamond"/>
            <c:size val="6"/>
            <c:spPr>
              <a:solidFill>
                <a:schemeClr val="accent1"/>
              </a:solidFill>
              <a:ln w="9525">
                <a:solidFill>
                  <a:schemeClr val="accent1"/>
                </a:solidFill>
                <a:round/>
              </a:ln>
              <a:effectLst/>
            </c:spPr>
          </c:marker>
          <c:trendline>
            <c:spPr>
              <a:ln w="9525" cap="rnd">
                <a:solidFill>
                  <a:schemeClr val="accent1"/>
                </a:solidFill>
              </a:ln>
              <a:effectLst/>
            </c:spPr>
            <c:trendlineType val="linear"/>
            <c:dispRSqr val="0"/>
            <c:dispEq val="0"/>
          </c:trendline>
          <c:xVal>
            <c:numRef>
              <c:f>Sheet1!$A$1:$A$10</c:f>
              <c:numCache>
                <c:formatCode>General</c:formatCode>
                <c:ptCount val="10"/>
                <c:pt idx="0">
                  <c:v>0.1</c:v>
                </c:pt>
                <c:pt idx="1">
                  <c:v>0.2</c:v>
                </c:pt>
                <c:pt idx="2">
                  <c:v>0.3</c:v>
                </c:pt>
                <c:pt idx="3">
                  <c:v>0.4</c:v>
                </c:pt>
                <c:pt idx="4">
                  <c:v>0.5</c:v>
                </c:pt>
                <c:pt idx="5">
                  <c:v>0.6</c:v>
                </c:pt>
                <c:pt idx="6">
                  <c:v>0.7</c:v>
                </c:pt>
                <c:pt idx="7">
                  <c:v>0.8</c:v>
                </c:pt>
                <c:pt idx="8">
                  <c:v>0.9</c:v>
                </c:pt>
                <c:pt idx="9">
                  <c:v>1</c:v>
                </c:pt>
              </c:numCache>
            </c:numRef>
          </c:xVal>
          <c:yVal>
            <c:numRef>
              <c:f>Sheet1!$B$1:$B$10</c:f>
              <c:numCache>
                <c:formatCode>General</c:formatCode>
                <c:ptCount val="10"/>
                <c:pt idx="0">
                  <c:v>37</c:v>
                </c:pt>
                <c:pt idx="1">
                  <c:v>50</c:v>
                </c:pt>
                <c:pt idx="2">
                  <c:v>66</c:v>
                </c:pt>
                <c:pt idx="3">
                  <c:v>77</c:v>
                </c:pt>
                <c:pt idx="4">
                  <c:v>90</c:v>
                </c:pt>
                <c:pt idx="5">
                  <c:v>98</c:v>
                </c:pt>
                <c:pt idx="6">
                  <c:v>112</c:v>
                </c:pt>
                <c:pt idx="7">
                  <c:v>121</c:v>
                </c:pt>
                <c:pt idx="8">
                  <c:v>130</c:v>
                </c:pt>
                <c:pt idx="9">
                  <c:v>142</c:v>
                </c:pt>
              </c:numCache>
            </c:numRef>
          </c:yVal>
          <c:smooth val="0"/>
          <c:extLst>
            <c:ext xmlns:c16="http://schemas.microsoft.com/office/drawing/2014/chart" uri="{C3380CC4-5D6E-409C-BE32-E72D297353CC}">
              <c16:uniqueId val="{00000001-B630-4DCC-B5EE-DC9C5CF1E770}"/>
            </c:ext>
          </c:extLst>
        </c:ser>
        <c:dLbls>
          <c:showLegendKey val="0"/>
          <c:showVal val="0"/>
          <c:showCatName val="0"/>
          <c:showSerName val="0"/>
          <c:showPercent val="0"/>
          <c:showBubbleSize val="0"/>
        </c:dLbls>
        <c:axId val="282480704"/>
        <c:axId val="282481264"/>
      </c:scatterChart>
      <c:valAx>
        <c:axId val="282480704"/>
        <c:scaling>
          <c:orientation val="minMax"/>
          <c:max val="1.1000000000000001"/>
        </c:scaling>
        <c:delete val="0"/>
        <c:axPos val="b"/>
        <c:numFmt formatCode="General" sourceLinked="1"/>
        <c:majorTickMark val="none"/>
        <c:minorTickMark val="none"/>
        <c:tickLblPos val="low"/>
        <c:spPr>
          <a:noFill/>
          <a:ln w="9525" cap="flat" cmpd="sng" algn="ctr">
            <a:solidFill>
              <a:schemeClr val="dk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82481264"/>
        <c:crosses val="autoZero"/>
        <c:crossBetween val="midCat"/>
        <c:majorUnit val="0.1"/>
      </c:valAx>
      <c:valAx>
        <c:axId val="282481264"/>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Domain Count</a:t>
                </a:r>
                <a:endParaRPr lang="zh-CN"/>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82480704"/>
        <c:crossesAt val="0"/>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A6BE5-6EB8-4718-9B0A-342CF9E78A9B}" type="datetimeFigureOut">
              <a:rPr lang="zh-CN" altLang="en-US" smtClean="0"/>
              <a:pPr/>
              <a:t>2018/3/11</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419BB-0E7F-4D11-BF8B-A34E0B99FA45}" type="slidenum">
              <a:rPr lang="zh-CN" altLang="en-US" smtClean="0"/>
              <a:pPr/>
              <a:t>‹#›</a:t>
            </a:fld>
            <a:endParaRPr lang="zh-CN" altLang="en-US"/>
          </a:p>
        </p:txBody>
      </p:sp>
    </p:spTree>
    <p:extLst>
      <p:ext uri="{BB962C8B-B14F-4D97-AF65-F5344CB8AC3E}">
        <p14:creationId xmlns:p14="http://schemas.microsoft.com/office/powerpoint/2010/main" val="31568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各位老师你们好，我是王文博</a:t>
            </a:r>
            <a:r>
              <a:rPr lang="zh-CN" altLang="en-US" sz="1200" kern="1200" dirty="0">
                <a:solidFill>
                  <a:schemeClr val="tx1"/>
                </a:solidFill>
                <a:effectLst/>
                <a:latin typeface="+mn-lt"/>
                <a:ea typeface="+mn-ea"/>
                <a:cs typeface="+mn-cs"/>
              </a:rPr>
              <a:t>，我的校内导师是兰雨晴，中心导师是周渊</a:t>
            </a:r>
            <a:r>
              <a:rPr lang="zh-CN" altLang="zh-CN" sz="1200" kern="1200" dirty="0">
                <a:solidFill>
                  <a:schemeClr val="tx1"/>
                </a:solidFill>
                <a:effectLst/>
                <a:latin typeface="+mn-lt"/>
                <a:ea typeface="+mn-ea"/>
                <a:cs typeface="+mn-cs"/>
              </a:rPr>
              <a:t>，我的毕设题目是恶意域名检测技术研究</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a:t>
            </a:fld>
            <a:endParaRPr lang="zh-CN" altLang="en-US"/>
          </a:p>
        </p:txBody>
      </p:sp>
    </p:spTree>
    <p:extLst>
      <p:ext uri="{BB962C8B-B14F-4D97-AF65-F5344CB8AC3E}">
        <p14:creationId xmlns:p14="http://schemas.microsoft.com/office/powerpoint/2010/main" val="2211291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国内也有很多研究机构和商业机构从事这方面研究，论文中使用的</a:t>
            </a:r>
            <a:r>
              <a:rPr lang="en-US" altLang="zh-CN" sz="1200" kern="1200" dirty="0">
                <a:solidFill>
                  <a:schemeClr val="tx1"/>
                </a:solidFill>
                <a:effectLst/>
                <a:latin typeface="+mn-lt"/>
                <a:ea typeface="+mn-ea"/>
                <a:cs typeface="+mn-cs"/>
              </a:rPr>
              <a:t>DGA</a:t>
            </a:r>
            <a:r>
              <a:rPr lang="zh-CN" altLang="zh-CN" sz="1200" kern="1200" dirty="0">
                <a:solidFill>
                  <a:schemeClr val="tx1"/>
                </a:solidFill>
                <a:effectLst/>
                <a:latin typeface="+mn-lt"/>
                <a:ea typeface="+mn-ea"/>
                <a:cs typeface="+mn-cs"/>
              </a:rPr>
              <a:t>黑名单均来自于</a:t>
            </a:r>
            <a:r>
              <a:rPr lang="en-US" altLang="zh-CN" sz="1200" kern="1200" dirty="0">
                <a:solidFill>
                  <a:schemeClr val="tx1"/>
                </a:solidFill>
                <a:effectLst/>
                <a:latin typeface="+mn-lt"/>
                <a:ea typeface="+mn-ea"/>
                <a:cs typeface="+mn-cs"/>
              </a:rPr>
              <a:t>360</a:t>
            </a:r>
            <a:r>
              <a:rPr lang="zh-CN" altLang="zh-CN" sz="1200" kern="1200" dirty="0">
                <a:solidFill>
                  <a:schemeClr val="tx1"/>
                </a:solidFill>
                <a:effectLst/>
                <a:latin typeface="+mn-lt"/>
                <a:ea typeface="+mn-ea"/>
                <a:cs typeface="+mn-cs"/>
              </a:rPr>
              <a:t>网络安全实验室</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10</a:t>
            </a:fld>
            <a:endParaRPr lang="zh-CN" altLang="en-US"/>
          </a:p>
        </p:txBody>
      </p:sp>
    </p:spTree>
    <p:extLst>
      <p:ext uri="{BB962C8B-B14F-4D97-AF65-F5344CB8AC3E}">
        <p14:creationId xmlns:p14="http://schemas.microsoft.com/office/powerpoint/2010/main" val="1846362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接下来进行研究内容的介绍</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11</a:t>
            </a:fld>
            <a:endParaRPr lang="zh-CN" altLang="en-US"/>
          </a:p>
        </p:txBody>
      </p:sp>
    </p:spTree>
    <p:extLst>
      <p:ext uri="{BB962C8B-B14F-4D97-AF65-F5344CB8AC3E}">
        <p14:creationId xmlns:p14="http://schemas.microsoft.com/office/powerpoint/2010/main" val="2013534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首先是特征提取的介绍，域名的特征我将其分为字符特征和访问特征，字符特征所针对是不包含顶级域名的二级域名部分，即图中的“</a:t>
            </a:r>
            <a:r>
              <a:rPr lang="en-US" altLang="zh-CN" sz="1200" kern="1200" dirty="0">
                <a:solidFill>
                  <a:schemeClr val="tx1"/>
                </a:solidFill>
                <a:effectLst/>
                <a:latin typeface="+mn-lt"/>
                <a:ea typeface="+mn-ea"/>
                <a:cs typeface="+mn-cs"/>
              </a:rPr>
              <a:t>example</a:t>
            </a:r>
            <a:r>
              <a:rPr lang="zh-CN" altLang="zh-CN" sz="1200" kern="1200" dirty="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12</a:t>
            </a:fld>
            <a:endParaRPr lang="zh-CN" altLang="en-US"/>
          </a:p>
        </p:txBody>
      </p:sp>
    </p:spTree>
    <p:extLst>
      <p:ext uri="{BB962C8B-B14F-4D97-AF65-F5344CB8AC3E}">
        <p14:creationId xmlns:p14="http://schemas.microsoft.com/office/powerpoint/2010/main" val="405535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具体来看，</a:t>
            </a:r>
            <a:r>
              <a:rPr lang="en-US" altLang="zh-CN" sz="1200" kern="1200" dirty="0">
                <a:solidFill>
                  <a:schemeClr val="tx1"/>
                </a:solidFill>
                <a:effectLst/>
                <a:latin typeface="+mn-lt"/>
                <a:ea typeface="+mn-ea"/>
                <a:cs typeface="+mn-cs"/>
              </a:rPr>
              <a:t>N-gram</a:t>
            </a:r>
            <a:r>
              <a:rPr lang="zh-CN" altLang="zh-CN" sz="1200" kern="1200" dirty="0">
                <a:solidFill>
                  <a:schemeClr val="tx1"/>
                </a:solidFill>
                <a:effectLst/>
                <a:latin typeface="+mn-lt"/>
                <a:ea typeface="+mn-ea"/>
                <a:cs typeface="+mn-cs"/>
              </a:rPr>
              <a:t>特征使用白名单计算分别计算</a:t>
            </a:r>
            <a:r>
              <a:rPr lang="en-US" altLang="zh-CN" sz="1200" kern="1200" dirty="0">
                <a:solidFill>
                  <a:schemeClr val="tx1"/>
                </a:solidFill>
                <a:effectLst/>
                <a:latin typeface="+mn-lt"/>
                <a:ea typeface="+mn-ea"/>
                <a:cs typeface="+mn-cs"/>
              </a:rPr>
              <a:t>n=1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4</a:t>
            </a:r>
            <a:r>
              <a:rPr lang="zh-CN" altLang="zh-CN" sz="1200" kern="1200">
                <a:solidFill>
                  <a:schemeClr val="tx1"/>
                </a:solidFill>
                <a:effectLst/>
                <a:latin typeface="+mn-lt"/>
                <a:ea typeface="+mn-ea"/>
                <a:cs typeface="+mn-cs"/>
              </a:rPr>
              <a:t>时的字符串概率</a:t>
            </a:r>
            <a:endParaRPr lang="zh-CN" altLang="en-US"/>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13</a:t>
            </a:fld>
            <a:endParaRPr lang="zh-CN" altLang="en-US"/>
          </a:p>
        </p:txBody>
      </p:sp>
    </p:spTree>
    <p:extLst>
      <p:ext uri="{BB962C8B-B14F-4D97-AF65-F5344CB8AC3E}">
        <p14:creationId xmlns:p14="http://schemas.microsoft.com/office/powerpoint/2010/main" val="2280982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处理时将“</a:t>
            </a:r>
            <a:r>
              <a:rPr lang="en-US" altLang="zh-CN" sz="1200" kern="1200" dirty="0">
                <a:solidFill>
                  <a:schemeClr val="tx1"/>
                </a:solidFill>
                <a:effectLst/>
                <a:latin typeface="+mn-lt"/>
                <a:ea typeface="+mn-ea"/>
                <a:cs typeface="+mn-cs"/>
              </a:rPr>
              <a:t>example</a:t>
            </a:r>
            <a:r>
              <a:rPr lang="zh-CN" altLang="zh-CN" sz="1200" kern="1200" dirty="0">
                <a:solidFill>
                  <a:schemeClr val="tx1"/>
                </a:solidFill>
                <a:effectLst/>
                <a:latin typeface="+mn-lt"/>
                <a:ea typeface="+mn-ea"/>
                <a:cs typeface="+mn-cs"/>
              </a:rPr>
              <a:t>”的前后分别添加起始符和终止符，然后进行划分和计算。之后使用待检测的域名列表以同样方式处理域名，分别计算这</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组概率，统计其均值、中位数、标准差，共</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N-gram</a:t>
            </a:r>
            <a:r>
              <a:rPr lang="zh-CN" altLang="zh-CN" sz="1200" kern="1200" dirty="0">
                <a:solidFill>
                  <a:schemeClr val="tx1"/>
                </a:solidFill>
                <a:effectLst/>
                <a:latin typeface="+mn-lt"/>
                <a:ea typeface="+mn-ea"/>
                <a:cs typeface="+mn-cs"/>
              </a:rPr>
              <a:t>特征</a:t>
            </a:r>
          </a:p>
          <a:p>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14</a:t>
            </a:fld>
            <a:endParaRPr lang="zh-CN" altLang="en-US"/>
          </a:p>
        </p:txBody>
      </p:sp>
    </p:spTree>
    <p:extLst>
      <p:ext uri="{BB962C8B-B14F-4D97-AF65-F5344CB8AC3E}">
        <p14:creationId xmlns:p14="http://schemas.microsoft.com/office/powerpoint/2010/main" val="1216397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图为黑白名单中域名长度和熵值的关系，按照这个公式计算熵值，除以长度之后得到字符平均熵，共</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个特征</a:t>
            </a:r>
          </a:p>
          <a:p>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15</a:t>
            </a:fld>
            <a:endParaRPr lang="zh-CN" altLang="en-US"/>
          </a:p>
        </p:txBody>
      </p:sp>
    </p:spTree>
    <p:extLst>
      <p:ext uri="{BB962C8B-B14F-4D97-AF65-F5344CB8AC3E}">
        <p14:creationId xmlns:p14="http://schemas.microsoft.com/office/powerpoint/2010/main" val="3136387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其他的</a:t>
            </a:r>
            <a:r>
              <a:rPr lang="zh-CN" altLang="en-US" sz="1200" kern="1200" dirty="0">
                <a:solidFill>
                  <a:schemeClr val="tx1"/>
                </a:solidFill>
                <a:effectLst/>
                <a:latin typeface="+mn-lt"/>
                <a:ea typeface="+mn-ea"/>
                <a:cs typeface="+mn-cs"/>
              </a:rPr>
              <a:t>字符</a:t>
            </a:r>
            <a:r>
              <a:rPr lang="zh-CN" altLang="zh-CN" sz="1200" kern="1200" dirty="0">
                <a:solidFill>
                  <a:schemeClr val="tx1"/>
                </a:solidFill>
                <a:effectLst/>
                <a:latin typeface="+mn-lt"/>
                <a:ea typeface="+mn-ea"/>
                <a:cs typeface="+mn-cs"/>
              </a:rPr>
              <a:t>特征包含长度、字母和数字长度、顶级域名共</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个特征</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16</a:t>
            </a:fld>
            <a:endParaRPr lang="zh-CN" altLang="en-US"/>
          </a:p>
        </p:txBody>
      </p:sp>
    </p:spTree>
    <p:extLst>
      <p:ext uri="{BB962C8B-B14F-4D97-AF65-F5344CB8AC3E}">
        <p14:creationId xmlns:p14="http://schemas.microsoft.com/office/powerpoint/2010/main" val="752115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域名访问特征分为访问统计特征和域名词向量特征</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17</a:t>
            </a:fld>
            <a:endParaRPr lang="zh-CN" altLang="en-US"/>
          </a:p>
        </p:txBody>
      </p:sp>
    </p:spTree>
    <p:extLst>
      <p:ext uri="{BB962C8B-B14F-4D97-AF65-F5344CB8AC3E}">
        <p14:creationId xmlns:p14="http://schemas.microsoft.com/office/powerpoint/2010/main" val="2860123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访问特征如表所示，按照不同的查询类型和域名服务器的响应类型进行统计</a:t>
            </a:r>
          </a:p>
          <a:p>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18</a:t>
            </a:fld>
            <a:endParaRPr lang="zh-CN" altLang="en-US"/>
          </a:p>
        </p:txBody>
      </p:sp>
    </p:spTree>
    <p:extLst>
      <p:ext uri="{BB962C8B-B14F-4D97-AF65-F5344CB8AC3E}">
        <p14:creationId xmlns:p14="http://schemas.microsoft.com/office/powerpoint/2010/main" val="1307951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由此计算得到</a:t>
            </a:r>
            <a:r>
              <a:rPr lang="en-US" altLang="zh-CN" sz="1200" kern="1200" dirty="0">
                <a:solidFill>
                  <a:schemeClr val="tx1"/>
                </a:solidFill>
                <a:effectLst/>
                <a:latin typeface="+mn-lt"/>
                <a:ea typeface="+mn-ea"/>
                <a:cs typeface="+mn-cs"/>
              </a:rPr>
              <a:t>26</a:t>
            </a:r>
            <a:r>
              <a:rPr lang="zh-CN" altLang="en-US" sz="1200" kern="1200" dirty="0">
                <a:solidFill>
                  <a:schemeClr val="tx1"/>
                </a:solidFill>
                <a:effectLst/>
                <a:latin typeface="+mn-lt"/>
                <a:ea typeface="+mn-ea"/>
                <a:cs typeface="+mn-cs"/>
              </a:rPr>
              <a:t>个</a:t>
            </a:r>
            <a:r>
              <a:rPr lang="zh-CN" altLang="zh-CN" sz="1200" kern="1200" dirty="0">
                <a:solidFill>
                  <a:schemeClr val="tx1"/>
                </a:solidFill>
                <a:effectLst/>
                <a:latin typeface="+mn-lt"/>
                <a:ea typeface="+mn-ea"/>
                <a:cs typeface="+mn-cs"/>
              </a:rPr>
              <a:t>衍生特征</a:t>
            </a:r>
          </a:p>
          <a:p>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19</a:t>
            </a:fld>
            <a:endParaRPr lang="zh-CN" altLang="en-US"/>
          </a:p>
        </p:txBody>
      </p:sp>
    </p:spTree>
    <p:extLst>
      <p:ext uri="{BB962C8B-B14F-4D97-AF65-F5344CB8AC3E}">
        <p14:creationId xmlns:p14="http://schemas.microsoft.com/office/powerpoint/2010/main" val="517575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以下是第一部分的内容：研究背景和问题的提出</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a:t>
            </a:fld>
            <a:endParaRPr lang="zh-CN" altLang="en-US"/>
          </a:p>
        </p:txBody>
      </p:sp>
    </p:spTree>
    <p:extLst>
      <p:ext uri="{BB962C8B-B14F-4D97-AF65-F5344CB8AC3E}">
        <p14:creationId xmlns:p14="http://schemas.microsoft.com/office/powerpoint/2010/main" val="3161193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随后是对这些特征的分析方案，针对衍生变量，通过计算之间的相关系数，观察是否和原变量具有线性相关性</a:t>
            </a:r>
          </a:p>
          <a:p>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20</a:t>
            </a:fld>
            <a:endParaRPr lang="zh-CN" altLang="en-US"/>
          </a:p>
        </p:txBody>
      </p:sp>
    </p:spTree>
    <p:extLst>
      <p:ext uri="{BB962C8B-B14F-4D97-AF65-F5344CB8AC3E}">
        <p14:creationId xmlns:p14="http://schemas.microsoft.com/office/powerpoint/2010/main" val="21396177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a:solidFill>
                  <a:schemeClr val="tx1"/>
                </a:solidFill>
                <a:effectLst/>
                <a:latin typeface="+mn-lt"/>
                <a:ea typeface="+mn-ea"/>
                <a:cs typeface="+mn-cs"/>
              </a:rPr>
              <a:t>IV</a:t>
            </a:r>
            <a:r>
              <a:rPr lang="zh-CN" altLang="zh-CN" sz="1200" kern="1200" dirty="0">
                <a:solidFill>
                  <a:schemeClr val="tx1"/>
                </a:solidFill>
                <a:effectLst/>
                <a:latin typeface="+mn-lt"/>
                <a:ea typeface="+mn-ea"/>
                <a:cs typeface="+mn-cs"/>
              </a:rPr>
              <a:t>值是对特征预测能力强弱的一个判定标准，</a:t>
            </a:r>
            <a:r>
              <a:rPr lang="en-US" altLang="zh-CN" sz="1200" kern="1200" dirty="0">
                <a:solidFill>
                  <a:schemeClr val="tx1"/>
                </a:solidFill>
                <a:effectLst/>
                <a:latin typeface="+mn-lt"/>
                <a:ea typeface="+mn-ea"/>
                <a:cs typeface="+mn-cs"/>
              </a:rPr>
              <a:t>IV</a:t>
            </a:r>
            <a:r>
              <a:rPr lang="zh-CN" altLang="zh-CN" sz="1200" kern="1200" dirty="0">
                <a:solidFill>
                  <a:schemeClr val="tx1"/>
                </a:solidFill>
                <a:effectLst/>
                <a:latin typeface="+mn-lt"/>
                <a:ea typeface="+mn-ea"/>
                <a:cs typeface="+mn-cs"/>
              </a:rPr>
              <a:t>值的计算是由</a:t>
            </a:r>
            <a:r>
              <a:rPr lang="en-US" altLang="zh-CN" sz="1200" kern="1200" dirty="0">
                <a:solidFill>
                  <a:schemeClr val="tx1"/>
                </a:solidFill>
                <a:effectLst/>
                <a:latin typeface="+mn-lt"/>
                <a:ea typeface="+mn-ea"/>
                <a:cs typeface="+mn-cs"/>
              </a:rPr>
              <a:t>WOE</a:t>
            </a:r>
            <a:r>
              <a:rPr lang="zh-CN" altLang="zh-CN" sz="1200" kern="1200" dirty="0">
                <a:solidFill>
                  <a:schemeClr val="tx1"/>
                </a:solidFill>
                <a:effectLst/>
                <a:latin typeface="+mn-lt"/>
                <a:ea typeface="+mn-ea"/>
                <a:cs typeface="+mn-cs"/>
              </a:rPr>
              <a:t>得到，</a:t>
            </a:r>
            <a:r>
              <a:rPr lang="en-US" altLang="zh-CN" sz="1200" kern="1200" dirty="0">
                <a:solidFill>
                  <a:schemeClr val="tx1"/>
                </a:solidFill>
                <a:effectLst/>
                <a:latin typeface="+mn-lt"/>
                <a:ea typeface="+mn-ea"/>
                <a:cs typeface="+mn-cs"/>
              </a:rPr>
              <a:t>Woe</a:t>
            </a:r>
            <a:r>
              <a:rPr lang="zh-CN" altLang="zh-CN" sz="1200" kern="1200" dirty="0">
                <a:solidFill>
                  <a:schemeClr val="tx1"/>
                </a:solidFill>
                <a:effectLst/>
                <a:latin typeface="+mn-lt"/>
                <a:ea typeface="+mn-ea"/>
                <a:cs typeface="+mn-cs"/>
              </a:rPr>
              <a:t>的计算如此表</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21</a:t>
            </a:fld>
            <a:endParaRPr lang="zh-CN" altLang="en-US"/>
          </a:p>
        </p:txBody>
      </p:sp>
    </p:spTree>
    <p:extLst>
      <p:ext uri="{BB962C8B-B14F-4D97-AF65-F5344CB8AC3E}">
        <p14:creationId xmlns:p14="http://schemas.microsoft.com/office/powerpoint/2010/main" val="2503125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对每一个</a:t>
            </a:r>
            <a:r>
              <a:rPr lang="zh-CN" altLang="en-US" sz="1200" kern="1200" dirty="0">
                <a:solidFill>
                  <a:schemeClr val="tx1"/>
                </a:solidFill>
                <a:effectLst/>
                <a:latin typeface="+mn-lt"/>
                <a:ea typeface="+mn-ea"/>
                <a:cs typeface="+mn-cs"/>
              </a:rPr>
              <a:t>分桶的</a:t>
            </a:r>
            <a:r>
              <a:rPr lang="en-US" altLang="zh-CN" sz="1200" kern="1200" dirty="0">
                <a:solidFill>
                  <a:schemeClr val="tx1"/>
                </a:solidFill>
                <a:effectLst/>
                <a:latin typeface="+mn-lt"/>
                <a:ea typeface="+mn-ea"/>
                <a:cs typeface="+mn-cs"/>
              </a:rPr>
              <a:t>woe</a:t>
            </a:r>
            <a:r>
              <a:rPr lang="zh-CN" altLang="zh-CN" sz="1200" kern="1200" dirty="0">
                <a:solidFill>
                  <a:schemeClr val="tx1"/>
                </a:solidFill>
                <a:effectLst/>
                <a:latin typeface="+mn-lt"/>
                <a:ea typeface="+mn-ea"/>
                <a:cs typeface="+mn-cs"/>
              </a:rPr>
              <a:t>加权之后累加即得到</a:t>
            </a:r>
            <a:r>
              <a:rPr lang="en-US" altLang="zh-CN" sz="1200" kern="1200" dirty="0">
                <a:solidFill>
                  <a:schemeClr val="tx1"/>
                </a:solidFill>
                <a:effectLst/>
                <a:latin typeface="+mn-lt"/>
                <a:ea typeface="+mn-ea"/>
                <a:cs typeface="+mn-cs"/>
              </a:rPr>
              <a:t>IV</a:t>
            </a:r>
            <a:r>
              <a:rPr lang="zh-CN" altLang="zh-CN" sz="1200" kern="1200" dirty="0">
                <a:solidFill>
                  <a:schemeClr val="tx1"/>
                </a:solidFill>
                <a:effectLst/>
                <a:latin typeface="+mn-lt"/>
                <a:ea typeface="+mn-ea"/>
                <a:cs typeface="+mn-cs"/>
              </a:rPr>
              <a:t>值</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22</a:t>
            </a:fld>
            <a:endParaRPr lang="zh-CN" altLang="en-US"/>
          </a:p>
        </p:txBody>
      </p:sp>
    </p:spTree>
    <p:extLst>
      <p:ext uri="{BB962C8B-B14F-4D97-AF65-F5344CB8AC3E}">
        <p14:creationId xmlns:p14="http://schemas.microsoft.com/office/powerpoint/2010/main" val="3444838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此表为</a:t>
            </a:r>
            <a:r>
              <a:rPr lang="en-US" altLang="zh-CN" sz="1200" kern="1200" dirty="0">
                <a:solidFill>
                  <a:schemeClr val="tx1"/>
                </a:solidFill>
                <a:effectLst/>
                <a:latin typeface="+mn-lt"/>
                <a:ea typeface="+mn-ea"/>
                <a:cs typeface="+mn-cs"/>
              </a:rPr>
              <a:t>IV</a:t>
            </a:r>
            <a:r>
              <a:rPr lang="zh-CN" altLang="zh-CN" sz="1200" kern="1200" dirty="0">
                <a:solidFill>
                  <a:schemeClr val="tx1"/>
                </a:solidFill>
                <a:effectLst/>
                <a:latin typeface="+mn-lt"/>
                <a:ea typeface="+mn-ea"/>
                <a:cs typeface="+mn-cs"/>
              </a:rPr>
              <a:t>值与预测能力之间的关系</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23</a:t>
            </a:fld>
            <a:endParaRPr lang="zh-CN" altLang="en-US"/>
          </a:p>
        </p:txBody>
      </p:sp>
    </p:spTree>
    <p:extLst>
      <p:ext uri="{BB962C8B-B14F-4D97-AF65-F5344CB8AC3E}">
        <p14:creationId xmlns:p14="http://schemas.microsoft.com/office/powerpoint/2010/main" val="2725715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下面是恶意域名相关流量提取的算法流程，根据</a:t>
            </a:r>
            <a:r>
              <a:rPr lang="en-US" altLang="zh-CN" sz="1200" kern="1200" dirty="0" err="1">
                <a:solidFill>
                  <a:schemeClr val="tx1"/>
                </a:solidFill>
                <a:effectLst/>
                <a:latin typeface="+mn-lt"/>
                <a:ea typeface="+mn-ea"/>
                <a:cs typeface="+mn-cs"/>
              </a:rPr>
              <a:t>Nominum</a:t>
            </a:r>
            <a:r>
              <a:rPr lang="zh-CN" altLang="zh-CN" sz="1200" kern="1200" dirty="0">
                <a:solidFill>
                  <a:schemeClr val="tx1"/>
                </a:solidFill>
                <a:effectLst/>
                <a:latin typeface="+mn-lt"/>
                <a:ea typeface="+mn-ea"/>
                <a:cs typeface="+mn-cs"/>
              </a:rPr>
              <a:t>的报告，当前网络中占比最大的三类恶意流量为放大攻击流量、随机子域名攻击流量、</a:t>
            </a:r>
            <a:r>
              <a:rPr lang="en-US" altLang="zh-CN" sz="1200" kern="1200" dirty="0">
                <a:solidFill>
                  <a:schemeClr val="tx1"/>
                </a:solidFill>
                <a:effectLst/>
                <a:latin typeface="+mn-lt"/>
                <a:ea typeface="+mn-ea"/>
                <a:cs typeface="+mn-cs"/>
              </a:rPr>
              <a:t>DGA</a:t>
            </a:r>
            <a:r>
              <a:rPr lang="zh-CN" altLang="zh-CN" sz="1200" kern="1200" dirty="0">
                <a:solidFill>
                  <a:schemeClr val="tx1"/>
                </a:solidFill>
                <a:effectLst/>
                <a:latin typeface="+mn-lt"/>
                <a:ea typeface="+mn-ea"/>
                <a:cs typeface="+mn-cs"/>
              </a:rPr>
              <a:t>流量，总体占据</a:t>
            </a:r>
            <a:r>
              <a:rPr lang="en-US" altLang="zh-CN" sz="1200" kern="1200" dirty="0">
                <a:solidFill>
                  <a:schemeClr val="tx1"/>
                </a:solidFill>
                <a:effectLst/>
                <a:latin typeface="+mn-lt"/>
                <a:ea typeface="+mn-ea"/>
                <a:cs typeface="+mn-cs"/>
              </a:rPr>
              <a:t>99%</a:t>
            </a:r>
            <a:r>
              <a:rPr lang="zh-CN" altLang="zh-CN" sz="1200" kern="1200" dirty="0">
                <a:solidFill>
                  <a:schemeClr val="tx1"/>
                </a:solidFill>
                <a:effectLst/>
                <a:latin typeface="+mn-lt"/>
                <a:ea typeface="+mn-ea"/>
                <a:cs typeface="+mn-cs"/>
              </a:rPr>
              <a:t>以上，因此本论文以信誉系统为蓝本针对这三类域名提出了流量提取的算法方案，保证召回率的前提下，将被动</a:t>
            </a:r>
            <a:r>
              <a:rPr lang="en-US" altLang="zh-CN" sz="1200" kern="1200" dirty="0">
                <a:solidFill>
                  <a:schemeClr val="tx1"/>
                </a:solidFill>
                <a:effectLst/>
                <a:latin typeface="+mn-lt"/>
                <a:ea typeface="+mn-ea"/>
                <a:cs typeface="+mn-cs"/>
              </a:rPr>
              <a:t>DNS</a:t>
            </a:r>
            <a:r>
              <a:rPr lang="zh-CN" altLang="zh-CN" sz="1200" kern="1200" dirty="0">
                <a:solidFill>
                  <a:schemeClr val="tx1"/>
                </a:solidFill>
                <a:effectLst/>
                <a:latin typeface="+mn-lt"/>
                <a:ea typeface="+mn-ea"/>
                <a:cs typeface="+mn-cs"/>
              </a:rPr>
              <a:t>数据量降下来</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24</a:t>
            </a:fld>
            <a:endParaRPr lang="zh-CN" altLang="en-US"/>
          </a:p>
        </p:txBody>
      </p:sp>
    </p:spTree>
    <p:extLst>
      <p:ext uri="{BB962C8B-B14F-4D97-AF65-F5344CB8AC3E}">
        <p14:creationId xmlns:p14="http://schemas.microsoft.com/office/powerpoint/2010/main" val="1905245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数据预处理包含了数据清洗和数据过滤，数据清洗包含去除这两类情况、数据过滤包含这三类情况</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25</a:t>
            </a:fld>
            <a:endParaRPr lang="zh-CN" altLang="en-US"/>
          </a:p>
        </p:txBody>
      </p:sp>
    </p:spTree>
    <p:extLst>
      <p:ext uri="{BB962C8B-B14F-4D97-AF65-F5344CB8AC3E}">
        <p14:creationId xmlns:p14="http://schemas.microsoft.com/office/powerpoint/2010/main" val="178989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针对</a:t>
            </a:r>
            <a:r>
              <a:rPr lang="en-US" altLang="zh-CN" sz="1200" kern="1200" dirty="0">
                <a:solidFill>
                  <a:schemeClr val="tx1"/>
                </a:solidFill>
                <a:effectLst/>
                <a:latin typeface="+mn-lt"/>
                <a:ea typeface="+mn-ea"/>
                <a:cs typeface="+mn-cs"/>
              </a:rPr>
              <a:t>DNS</a:t>
            </a:r>
            <a:r>
              <a:rPr lang="zh-CN" altLang="zh-CN" sz="1200" kern="1200" dirty="0">
                <a:solidFill>
                  <a:schemeClr val="tx1"/>
                </a:solidFill>
                <a:effectLst/>
                <a:latin typeface="+mn-lt"/>
                <a:ea typeface="+mn-ea"/>
                <a:cs typeface="+mn-cs"/>
              </a:rPr>
              <a:t>反射放大攻击的相关域名提取中，主要使用了</a:t>
            </a:r>
            <a:r>
              <a:rPr lang="en-US" altLang="zh-CN" sz="1200" kern="1200" dirty="0">
                <a:solidFill>
                  <a:schemeClr val="tx1"/>
                </a:solidFill>
                <a:effectLst/>
                <a:latin typeface="+mn-lt"/>
                <a:ea typeface="+mn-ea"/>
                <a:cs typeface="+mn-cs"/>
              </a:rPr>
              <a:t>TXT</a:t>
            </a:r>
            <a:r>
              <a:rPr lang="zh-CN" altLang="zh-CN" sz="1200" kern="1200" dirty="0">
                <a:solidFill>
                  <a:schemeClr val="tx1"/>
                </a:solidFill>
                <a:effectLst/>
                <a:latin typeface="+mn-lt"/>
                <a:ea typeface="+mn-ea"/>
                <a:cs typeface="+mn-cs"/>
              </a:rPr>
              <a:t>查询比例和</a:t>
            </a:r>
            <a:r>
              <a:rPr lang="en-US" altLang="zh-CN" sz="1200" kern="1200" dirty="0">
                <a:solidFill>
                  <a:schemeClr val="tx1"/>
                </a:solidFill>
                <a:effectLst/>
                <a:latin typeface="+mn-lt"/>
                <a:ea typeface="+mn-ea"/>
                <a:cs typeface="+mn-cs"/>
              </a:rPr>
              <a:t>ANY</a:t>
            </a:r>
            <a:r>
              <a:rPr lang="zh-CN" altLang="zh-CN" sz="1200" kern="1200" dirty="0">
                <a:solidFill>
                  <a:schemeClr val="tx1"/>
                </a:solidFill>
                <a:effectLst/>
                <a:latin typeface="+mn-lt"/>
                <a:ea typeface="+mn-ea"/>
                <a:cs typeface="+mn-cs"/>
              </a:rPr>
              <a:t>查询比例，构建公式</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26</a:t>
            </a:fld>
            <a:endParaRPr lang="zh-CN" altLang="en-US"/>
          </a:p>
        </p:txBody>
      </p:sp>
    </p:spTree>
    <p:extLst>
      <p:ext uri="{BB962C8B-B14F-4D97-AF65-F5344CB8AC3E}">
        <p14:creationId xmlns:p14="http://schemas.microsoft.com/office/powerpoint/2010/main" val="450202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针对随机子域名相关域名的提取主要使用二级域名下子域名计数和不存在域名比例构建公式</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27</a:t>
            </a:fld>
            <a:endParaRPr lang="zh-CN" altLang="en-US"/>
          </a:p>
        </p:txBody>
      </p:sp>
    </p:spTree>
    <p:extLst>
      <p:ext uri="{BB962C8B-B14F-4D97-AF65-F5344CB8AC3E}">
        <p14:creationId xmlns:p14="http://schemas.microsoft.com/office/powerpoint/2010/main" val="186972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针对</a:t>
            </a:r>
            <a:r>
              <a:rPr lang="en-US" altLang="zh-CN" sz="1200" kern="1200" dirty="0">
                <a:solidFill>
                  <a:schemeClr val="tx1"/>
                </a:solidFill>
                <a:effectLst/>
                <a:latin typeface="+mn-lt"/>
                <a:ea typeface="+mn-ea"/>
                <a:cs typeface="+mn-cs"/>
              </a:rPr>
              <a:t>DGA</a:t>
            </a:r>
            <a:r>
              <a:rPr lang="zh-CN" altLang="zh-CN" sz="1200" kern="1200" dirty="0">
                <a:solidFill>
                  <a:schemeClr val="tx1"/>
                </a:solidFill>
                <a:effectLst/>
                <a:latin typeface="+mn-lt"/>
                <a:ea typeface="+mn-ea"/>
                <a:cs typeface="+mn-cs"/>
              </a:rPr>
              <a:t>域名的提取使用长度、熵值、</a:t>
            </a:r>
            <a:r>
              <a:rPr lang="en-US" altLang="zh-CN" sz="1200" kern="1200" dirty="0">
                <a:solidFill>
                  <a:schemeClr val="tx1"/>
                </a:solidFill>
                <a:effectLst/>
                <a:latin typeface="+mn-lt"/>
                <a:ea typeface="+mn-ea"/>
                <a:cs typeface="+mn-cs"/>
              </a:rPr>
              <a:t>N-gram</a:t>
            </a:r>
            <a:r>
              <a:rPr lang="zh-CN" altLang="zh-CN" sz="1200" kern="1200" dirty="0">
                <a:solidFill>
                  <a:schemeClr val="tx1"/>
                </a:solidFill>
                <a:effectLst/>
                <a:latin typeface="+mn-lt"/>
                <a:ea typeface="+mn-ea"/>
                <a:cs typeface="+mn-cs"/>
              </a:rPr>
              <a:t>特征，使用随机森林分类</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28</a:t>
            </a:fld>
            <a:endParaRPr lang="zh-CN" altLang="en-US"/>
          </a:p>
        </p:txBody>
      </p:sp>
    </p:spTree>
    <p:extLst>
      <p:ext uri="{BB962C8B-B14F-4D97-AF65-F5344CB8AC3E}">
        <p14:creationId xmlns:p14="http://schemas.microsoft.com/office/powerpoint/2010/main" val="12519886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基于词向量空间的色情域名检测算法，创新的将自然语言处理的词向量算法用于色情域名检测当中，和以往针对内容和用户日志的算法完全不同。具体流程如图，将流量处理为</a:t>
            </a:r>
            <a:r>
              <a:rPr lang="en-US" altLang="zh-CN" sz="1200" kern="1200" dirty="0">
                <a:solidFill>
                  <a:schemeClr val="tx1"/>
                </a:solidFill>
                <a:effectLst/>
                <a:latin typeface="+mn-lt"/>
                <a:ea typeface="+mn-ea"/>
                <a:cs typeface="+mn-cs"/>
              </a:rPr>
              <a:t>IP-domain</a:t>
            </a:r>
            <a:r>
              <a:rPr lang="zh-CN" altLang="zh-CN" sz="1200" kern="1200" dirty="0">
                <a:solidFill>
                  <a:schemeClr val="tx1"/>
                </a:solidFill>
                <a:effectLst/>
                <a:latin typeface="+mn-lt"/>
                <a:ea typeface="+mn-ea"/>
                <a:cs typeface="+mn-cs"/>
              </a:rPr>
              <a:t>对构建语料，得到域名访问序列，使用</a:t>
            </a:r>
            <a:r>
              <a:rPr lang="en-US" altLang="zh-CN" sz="1200" kern="1200" dirty="0">
                <a:solidFill>
                  <a:schemeClr val="tx1"/>
                </a:solidFill>
                <a:effectLst/>
                <a:latin typeface="+mn-lt"/>
                <a:ea typeface="+mn-ea"/>
                <a:cs typeface="+mn-cs"/>
              </a:rPr>
              <a:t>Word2Vec</a:t>
            </a:r>
            <a:r>
              <a:rPr lang="zh-CN" altLang="zh-CN" sz="1200" kern="1200" dirty="0">
                <a:solidFill>
                  <a:schemeClr val="tx1"/>
                </a:solidFill>
                <a:effectLst/>
                <a:latin typeface="+mn-lt"/>
                <a:ea typeface="+mn-ea"/>
                <a:cs typeface="+mn-cs"/>
              </a:rPr>
              <a:t>框架无监督训练得到域名词向量，以这些词向量作为特征进行分类的实验</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29</a:t>
            </a:fld>
            <a:endParaRPr lang="zh-CN" altLang="en-US"/>
          </a:p>
        </p:txBody>
      </p:sp>
    </p:spTree>
    <p:extLst>
      <p:ext uri="{BB962C8B-B14F-4D97-AF65-F5344CB8AC3E}">
        <p14:creationId xmlns:p14="http://schemas.microsoft.com/office/powerpoint/2010/main" val="1372373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根据</a:t>
            </a:r>
            <a:r>
              <a:rPr lang="en-US" altLang="zh-CN" sz="1200" kern="1200" dirty="0">
                <a:solidFill>
                  <a:schemeClr val="tx1"/>
                </a:solidFill>
                <a:effectLst/>
                <a:latin typeface="+mn-lt"/>
                <a:ea typeface="+mn-ea"/>
                <a:cs typeface="+mn-cs"/>
              </a:rPr>
              <a:t>2016</a:t>
            </a:r>
            <a:r>
              <a:rPr lang="zh-CN" altLang="zh-CN" sz="1200" kern="1200" dirty="0">
                <a:solidFill>
                  <a:schemeClr val="tx1"/>
                </a:solidFill>
                <a:effectLst/>
                <a:latin typeface="+mn-lt"/>
                <a:ea typeface="+mn-ea"/>
                <a:cs typeface="+mn-cs"/>
              </a:rPr>
              <a:t>年中国互联网网络安全报告可以看出，虽然相关安全问题有所遏制，但是网络中恶意域名数量依然庞大</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a:t>
            </a:fld>
            <a:endParaRPr lang="zh-CN" altLang="en-US"/>
          </a:p>
        </p:txBody>
      </p:sp>
    </p:spTree>
    <p:extLst>
      <p:ext uri="{BB962C8B-B14F-4D97-AF65-F5344CB8AC3E}">
        <p14:creationId xmlns:p14="http://schemas.microsoft.com/office/powerpoint/2010/main" val="328825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语料的组织如图所示，将同一</a:t>
            </a:r>
            <a:r>
              <a:rPr lang="en-US" altLang="zh-CN" sz="1200" kern="1200" dirty="0">
                <a:solidFill>
                  <a:schemeClr val="tx1"/>
                </a:solidFill>
                <a:effectLst/>
                <a:latin typeface="+mn-lt"/>
                <a:ea typeface="+mn-ea"/>
                <a:cs typeface="+mn-cs"/>
              </a:rPr>
              <a:t>IP</a:t>
            </a:r>
            <a:r>
              <a:rPr lang="zh-CN" altLang="zh-CN" sz="1200" kern="1200" dirty="0">
                <a:solidFill>
                  <a:schemeClr val="tx1"/>
                </a:solidFill>
                <a:effectLst/>
                <a:latin typeface="+mn-lt"/>
                <a:ea typeface="+mn-ea"/>
                <a:cs typeface="+mn-cs"/>
              </a:rPr>
              <a:t>的域名按照访问序列组织起来</a:t>
            </a:r>
            <a:r>
              <a:rPr lang="zh-CN" altLang="en-US" sz="1200" kern="1200" dirty="0">
                <a:solidFill>
                  <a:schemeClr val="tx1"/>
                </a:solidFill>
                <a:effectLst/>
                <a:latin typeface="+mn-lt"/>
                <a:ea typeface="+mn-ea"/>
                <a:cs typeface="+mn-cs"/>
              </a:rPr>
              <a:t>，然后利用</a:t>
            </a:r>
            <a:r>
              <a:rPr lang="en-US" altLang="zh-CN" sz="1200" kern="1200" dirty="0">
                <a:solidFill>
                  <a:schemeClr val="tx1"/>
                </a:solidFill>
                <a:effectLst/>
                <a:latin typeface="+mn-lt"/>
                <a:ea typeface="+mn-ea"/>
                <a:cs typeface="+mn-cs"/>
              </a:rPr>
              <a:t>CBOW</a:t>
            </a:r>
            <a:r>
              <a:rPr lang="zh-CN" altLang="en-US" sz="1200" kern="1200" dirty="0">
                <a:solidFill>
                  <a:schemeClr val="tx1"/>
                </a:solidFill>
                <a:effectLst/>
                <a:latin typeface="+mn-lt"/>
                <a:ea typeface="+mn-ea"/>
                <a:cs typeface="+mn-cs"/>
              </a:rPr>
              <a:t>模型，将域名序列中域名作为输入，得到目标域名的向量</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30</a:t>
            </a:fld>
            <a:endParaRPr lang="zh-CN" altLang="en-US"/>
          </a:p>
        </p:txBody>
      </p:sp>
    </p:spTree>
    <p:extLst>
      <p:ext uri="{BB962C8B-B14F-4D97-AF65-F5344CB8AC3E}">
        <p14:creationId xmlns:p14="http://schemas.microsoft.com/office/powerpoint/2010/main" val="4150373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下面是多维度特征的</a:t>
            </a:r>
            <a:r>
              <a:rPr lang="en-US" altLang="zh-CN" sz="1200" kern="1200" dirty="0">
                <a:solidFill>
                  <a:schemeClr val="tx1"/>
                </a:solidFill>
                <a:effectLst/>
                <a:latin typeface="+mn-lt"/>
                <a:ea typeface="+mn-ea"/>
                <a:cs typeface="+mn-cs"/>
              </a:rPr>
              <a:t>DGA</a:t>
            </a:r>
            <a:r>
              <a:rPr lang="zh-CN" altLang="zh-CN" sz="1200" kern="1200" dirty="0">
                <a:solidFill>
                  <a:schemeClr val="tx1"/>
                </a:solidFill>
                <a:effectLst/>
                <a:latin typeface="+mn-lt"/>
                <a:ea typeface="+mn-ea"/>
                <a:cs typeface="+mn-cs"/>
              </a:rPr>
              <a:t>域名检测算法，使用了上面提到的字符特征和访问特征，</a:t>
            </a:r>
            <a:r>
              <a:rPr lang="zh-CN" altLang="en-US" sz="1200" kern="1200" dirty="0">
                <a:solidFill>
                  <a:schemeClr val="tx1"/>
                </a:solidFill>
                <a:effectLst/>
                <a:latin typeface="+mn-lt"/>
                <a:ea typeface="+mn-ea"/>
                <a:cs typeface="+mn-cs"/>
              </a:rPr>
              <a:t>分类算法选择为</a:t>
            </a:r>
            <a:r>
              <a:rPr lang="en-US" altLang="zh-CN" sz="1200" kern="1200" dirty="0" err="1">
                <a:solidFill>
                  <a:schemeClr val="tx1"/>
                </a:solidFill>
                <a:effectLst/>
                <a:latin typeface="+mn-lt"/>
                <a:ea typeface="+mn-ea"/>
                <a:cs typeface="+mn-cs"/>
              </a:rPr>
              <a:t>Xgboost</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31</a:t>
            </a:fld>
            <a:endParaRPr lang="zh-CN" altLang="en-US"/>
          </a:p>
        </p:txBody>
      </p:sp>
    </p:spTree>
    <p:extLst>
      <p:ext uri="{BB962C8B-B14F-4D97-AF65-F5344CB8AC3E}">
        <p14:creationId xmlns:p14="http://schemas.microsoft.com/office/powerpoint/2010/main" val="4984153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域名特征组织如图所示</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32</a:t>
            </a:fld>
            <a:endParaRPr lang="zh-CN" altLang="en-US"/>
          </a:p>
        </p:txBody>
      </p:sp>
    </p:spTree>
    <p:extLst>
      <p:ext uri="{BB962C8B-B14F-4D97-AF65-F5344CB8AC3E}">
        <p14:creationId xmlns:p14="http://schemas.microsoft.com/office/powerpoint/2010/main" val="17072197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接下来是实验结果和分析</a:t>
            </a:r>
          </a:p>
          <a:p>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33</a:t>
            </a:fld>
            <a:endParaRPr lang="zh-CN" altLang="en-US"/>
          </a:p>
        </p:txBody>
      </p:sp>
    </p:spTree>
    <p:extLst>
      <p:ext uri="{BB962C8B-B14F-4D97-AF65-F5344CB8AC3E}">
        <p14:creationId xmlns:p14="http://schemas.microsoft.com/office/powerpoint/2010/main" val="3905854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山西省数据为</a:t>
            </a:r>
            <a:r>
              <a:rPr lang="en-US" altLang="zh-CN" sz="1200" kern="1200" dirty="0">
                <a:solidFill>
                  <a:schemeClr val="tx1"/>
                </a:solidFill>
                <a:effectLst/>
                <a:latin typeface="+mn-lt"/>
                <a:ea typeface="+mn-ea"/>
                <a:cs typeface="+mn-cs"/>
              </a:rPr>
              <a:t>2016</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月</a:t>
            </a:r>
            <a:r>
              <a:rPr lang="en-US" altLang="zh-CN" sz="1200" kern="1200" dirty="0">
                <a:solidFill>
                  <a:schemeClr val="tx1"/>
                </a:solidFill>
                <a:effectLst/>
                <a:latin typeface="+mn-lt"/>
                <a:ea typeface="+mn-ea"/>
                <a:cs typeface="+mn-cs"/>
              </a:rPr>
              <a:t>15</a:t>
            </a:r>
            <a:r>
              <a:rPr lang="zh-CN" altLang="zh-CN" sz="1200" kern="1200" dirty="0">
                <a:solidFill>
                  <a:schemeClr val="tx1"/>
                </a:solidFill>
                <a:effectLst/>
                <a:latin typeface="+mn-lt"/>
                <a:ea typeface="+mn-ea"/>
                <a:cs typeface="+mn-cs"/>
              </a:rPr>
              <a:t>日</a:t>
            </a:r>
            <a:r>
              <a:rPr lang="en-US" altLang="zh-CN" sz="1200" kern="1200" dirty="0">
                <a:solidFill>
                  <a:schemeClr val="tx1"/>
                </a:solidFill>
                <a:effectLst/>
                <a:latin typeface="+mn-lt"/>
                <a:ea typeface="+mn-ea"/>
                <a:cs typeface="+mn-cs"/>
              </a:rPr>
              <a:t> 23</a:t>
            </a:r>
            <a:r>
              <a:rPr lang="zh-CN" altLang="zh-CN" sz="1200" kern="1200" dirty="0">
                <a:solidFill>
                  <a:schemeClr val="tx1"/>
                </a:solidFill>
                <a:effectLst/>
                <a:latin typeface="+mn-lt"/>
                <a:ea typeface="+mn-ea"/>
                <a:cs typeface="+mn-cs"/>
              </a:rPr>
              <a:t>个小时的数据</a:t>
            </a:r>
            <a:r>
              <a:rPr lang="en-US" altLang="zh-CN" sz="1200" kern="1200" dirty="0">
                <a:solidFill>
                  <a:schemeClr val="tx1"/>
                </a:solidFill>
                <a:effectLst/>
                <a:latin typeface="+mn-lt"/>
                <a:ea typeface="+mn-ea"/>
                <a:cs typeface="+mn-cs"/>
              </a:rPr>
              <a:t>,DNS</a:t>
            </a:r>
            <a:r>
              <a:rPr lang="zh-CN" altLang="zh-CN" sz="1200" kern="1200" dirty="0">
                <a:solidFill>
                  <a:schemeClr val="tx1"/>
                </a:solidFill>
                <a:effectLst/>
                <a:latin typeface="+mn-lt"/>
                <a:ea typeface="+mn-ea"/>
                <a:cs typeface="+mn-cs"/>
              </a:rPr>
              <a:t>记录的总量接近</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亿条，每小时不重复的二级域名数量在</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万到</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万之间，共标注</a:t>
            </a:r>
            <a:r>
              <a:rPr lang="en-US" altLang="zh-CN" sz="1200" kern="1200" dirty="0">
                <a:solidFill>
                  <a:schemeClr val="tx1"/>
                </a:solidFill>
                <a:effectLst/>
                <a:latin typeface="+mn-lt"/>
                <a:ea typeface="+mn-ea"/>
                <a:cs typeface="+mn-cs"/>
              </a:rPr>
              <a:t>DDOS</a:t>
            </a:r>
            <a:r>
              <a:rPr lang="zh-CN" altLang="zh-CN" sz="1200" kern="1200" dirty="0">
                <a:solidFill>
                  <a:schemeClr val="tx1"/>
                </a:solidFill>
                <a:effectLst/>
                <a:latin typeface="+mn-lt"/>
                <a:ea typeface="+mn-ea"/>
                <a:cs typeface="+mn-cs"/>
              </a:rPr>
              <a:t>相关恶意域名</a:t>
            </a:r>
            <a:r>
              <a:rPr lang="en-US" altLang="zh-CN" sz="1200" kern="1200" dirty="0">
                <a:solidFill>
                  <a:schemeClr val="tx1"/>
                </a:solidFill>
                <a:effectLst/>
                <a:latin typeface="+mn-lt"/>
                <a:ea typeface="+mn-ea"/>
                <a:cs typeface="+mn-cs"/>
              </a:rPr>
              <a:t>101</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DGA</a:t>
            </a:r>
            <a:r>
              <a:rPr lang="zh-CN" altLang="zh-CN" sz="1200" kern="1200" dirty="0">
                <a:solidFill>
                  <a:schemeClr val="tx1"/>
                </a:solidFill>
                <a:effectLst/>
                <a:latin typeface="+mn-lt"/>
                <a:ea typeface="+mn-ea"/>
                <a:cs typeface="+mn-cs"/>
              </a:rPr>
              <a:t>相关域名</a:t>
            </a:r>
            <a:r>
              <a:rPr lang="en-US" altLang="zh-CN" sz="1200" kern="1200" dirty="0">
                <a:solidFill>
                  <a:schemeClr val="tx1"/>
                </a:solidFill>
                <a:effectLst/>
                <a:latin typeface="+mn-lt"/>
                <a:ea typeface="+mn-ea"/>
                <a:cs typeface="+mn-cs"/>
              </a:rPr>
              <a:t>322</a:t>
            </a:r>
            <a:r>
              <a:rPr lang="zh-CN" altLang="zh-CN" sz="1200" kern="1200" dirty="0">
                <a:solidFill>
                  <a:schemeClr val="tx1"/>
                </a:solidFill>
                <a:effectLst/>
                <a:latin typeface="+mn-lt"/>
                <a:ea typeface="+mn-ea"/>
                <a:cs typeface="+mn-cs"/>
              </a:rPr>
              <a:t>个。广东省的数据为</a:t>
            </a:r>
            <a:r>
              <a:rPr lang="en-US" altLang="zh-CN" sz="1200" kern="1200" dirty="0">
                <a:solidFill>
                  <a:schemeClr val="tx1"/>
                </a:solidFill>
                <a:effectLst/>
                <a:latin typeface="+mn-lt"/>
                <a:ea typeface="+mn-ea"/>
                <a:cs typeface="+mn-cs"/>
              </a:rPr>
              <a:t>2017</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月</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日</a:t>
            </a:r>
            <a:r>
              <a:rPr lang="en-US" altLang="zh-CN" sz="1200" kern="1200" dirty="0">
                <a:solidFill>
                  <a:schemeClr val="tx1"/>
                </a:solidFill>
                <a:effectLst/>
                <a:latin typeface="+mn-lt"/>
                <a:ea typeface="+mn-ea"/>
                <a:cs typeface="+mn-cs"/>
              </a:rPr>
              <a:t> 9</a:t>
            </a:r>
            <a:r>
              <a:rPr lang="zh-CN" altLang="zh-CN" sz="1200" kern="1200" dirty="0">
                <a:solidFill>
                  <a:schemeClr val="tx1"/>
                </a:solidFill>
                <a:effectLst/>
                <a:latin typeface="+mn-lt"/>
                <a:ea typeface="+mn-ea"/>
                <a:cs typeface="+mn-cs"/>
              </a:rPr>
              <a:t>点到</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点共计</a:t>
            </a:r>
            <a:r>
              <a:rPr lang="en-US" altLang="zh-CN" sz="1200" kern="1200" dirty="0">
                <a:solidFill>
                  <a:schemeClr val="tx1"/>
                </a:solidFill>
                <a:effectLst/>
                <a:latin typeface="+mn-lt"/>
                <a:ea typeface="+mn-ea"/>
                <a:cs typeface="+mn-cs"/>
              </a:rPr>
              <a:t>9</a:t>
            </a:r>
            <a:r>
              <a:rPr lang="zh-CN" altLang="zh-CN" sz="1200" kern="1200" dirty="0">
                <a:solidFill>
                  <a:schemeClr val="tx1"/>
                </a:solidFill>
                <a:effectLst/>
                <a:latin typeface="+mn-lt"/>
                <a:ea typeface="+mn-ea"/>
                <a:cs typeface="+mn-cs"/>
              </a:rPr>
              <a:t>个小时的数据，</a:t>
            </a:r>
            <a:r>
              <a:rPr lang="en-US" altLang="zh-CN" sz="1200" kern="1200" dirty="0">
                <a:solidFill>
                  <a:schemeClr val="tx1"/>
                </a:solidFill>
                <a:effectLst/>
                <a:latin typeface="+mn-lt"/>
                <a:ea typeface="+mn-ea"/>
                <a:cs typeface="+mn-cs"/>
              </a:rPr>
              <a:t>DNS</a:t>
            </a:r>
            <a:r>
              <a:rPr lang="zh-CN" altLang="zh-CN" sz="1200" kern="1200" dirty="0">
                <a:solidFill>
                  <a:schemeClr val="tx1"/>
                </a:solidFill>
                <a:effectLst/>
                <a:latin typeface="+mn-lt"/>
                <a:ea typeface="+mn-ea"/>
                <a:cs typeface="+mn-cs"/>
              </a:rPr>
              <a:t>记录总量达</a:t>
            </a:r>
            <a:r>
              <a:rPr lang="en-US" altLang="zh-CN" sz="1200" kern="1200" dirty="0">
                <a:solidFill>
                  <a:schemeClr val="tx1"/>
                </a:solidFill>
                <a:effectLst/>
                <a:latin typeface="+mn-lt"/>
                <a:ea typeface="+mn-ea"/>
                <a:cs typeface="+mn-cs"/>
              </a:rPr>
              <a:t>11</a:t>
            </a:r>
            <a:r>
              <a:rPr lang="zh-CN" altLang="zh-CN" sz="1200" kern="1200" dirty="0">
                <a:solidFill>
                  <a:schemeClr val="tx1"/>
                </a:solidFill>
                <a:effectLst/>
                <a:latin typeface="+mn-lt"/>
                <a:ea typeface="+mn-ea"/>
                <a:cs typeface="+mn-cs"/>
              </a:rPr>
              <a:t>亿余条，每小时不重复的二级域名数量达到</a:t>
            </a:r>
            <a:r>
              <a:rPr lang="en-US" altLang="zh-CN" sz="1200" kern="1200" dirty="0">
                <a:solidFill>
                  <a:schemeClr val="tx1"/>
                </a:solidFill>
                <a:effectLst/>
                <a:latin typeface="+mn-lt"/>
                <a:ea typeface="+mn-ea"/>
                <a:cs typeface="+mn-cs"/>
              </a:rPr>
              <a:t>60</a:t>
            </a:r>
            <a:r>
              <a:rPr lang="zh-CN" altLang="zh-CN" sz="1200" kern="1200" dirty="0">
                <a:solidFill>
                  <a:schemeClr val="tx1"/>
                </a:solidFill>
                <a:effectLst/>
                <a:latin typeface="+mn-lt"/>
                <a:ea typeface="+mn-ea"/>
                <a:cs typeface="+mn-cs"/>
              </a:rPr>
              <a:t>万左右，共标注</a:t>
            </a:r>
            <a:r>
              <a:rPr lang="en-US" altLang="zh-CN" sz="1200" kern="1200" dirty="0">
                <a:solidFill>
                  <a:schemeClr val="tx1"/>
                </a:solidFill>
                <a:effectLst/>
                <a:latin typeface="+mn-lt"/>
                <a:ea typeface="+mn-ea"/>
                <a:cs typeface="+mn-cs"/>
              </a:rPr>
              <a:t>DDOS</a:t>
            </a:r>
            <a:r>
              <a:rPr lang="zh-CN" altLang="zh-CN" sz="1200" kern="1200" dirty="0">
                <a:solidFill>
                  <a:schemeClr val="tx1"/>
                </a:solidFill>
                <a:effectLst/>
                <a:latin typeface="+mn-lt"/>
                <a:ea typeface="+mn-ea"/>
                <a:cs typeface="+mn-cs"/>
              </a:rPr>
              <a:t>相关恶意域名</a:t>
            </a:r>
            <a:r>
              <a:rPr lang="en-US" altLang="zh-CN" sz="1200" kern="1200" dirty="0">
                <a:solidFill>
                  <a:schemeClr val="tx1"/>
                </a:solidFill>
                <a:effectLst/>
                <a:latin typeface="+mn-lt"/>
                <a:ea typeface="+mn-ea"/>
                <a:cs typeface="+mn-cs"/>
              </a:rPr>
              <a:t>163</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DGA</a:t>
            </a:r>
            <a:r>
              <a:rPr lang="zh-CN" altLang="zh-CN" sz="1200" kern="1200" dirty="0">
                <a:solidFill>
                  <a:schemeClr val="tx1"/>
                </a:solidFill>
                <a:effectLst/>
                <a:latin typeface="+mn-lt"/>
                <a:ea typeface="+mn-ea"/>
                <a:cs typeface="+mn-cs"/>
              </a:rPr>
              <a:t>相关域名</a:t>
            </a:r>
            <a:r>
              <a:rPr lang="en-US" altLang="zh-CN" sz="1200" kern="1200" dirty="0">
                <a:solidFill>
                  <a:schemeClr val="tx1"/>
                </a:solidFill>
                <a:effectLst/>
                <a:latin typeface="+mn-lt"/>
                <a:ea typeface="+mn-ea"/>
                <a:cs typeface="+mn-cs"/>
              </a:rPr>
              <a:t>265</a:t>
            </a:r>
            <a:r>
              <a:rPr lang="zh-CN" altLang="zh-CN" sz="1200" kern="1200" dirty="0">
                <a:solidFill>
                  <a:schemeClr val="tx1"/>
                </a:solidFill>
                <a:effectLst/>
                <a:latin typeface="+mn-lt"/>
                <a:ea typeface="+mn-ea"/>
                <a:cs typeface="+mn-cs"/>
              </a:rPr>
              <a:t>个。</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34</a:t>
            </a:fld>
            <a:endParaRPr lang="zh-CN" altLang="en-US"/>
          </a:p>
        </p:txBody>
      </p:sp>
    </p:spTree>
    <p:extLst>
      <p:ext uri="{BB962C8B-B14F-4D97-AF65-F5344CB8AC3E}">
        <p14:creationId xmlns:p14="http://schemas.microsoft.com/office/powerpoint/2010/main" val="33506177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图为α、β下召回率的影响，得到α</a:t>
            </a:r>
            <a:r>
              <a:rPr lang="en-US" altLang="zh-CN" sz="1200" kern="1200" dirty="0">
                <a:solidFill>
                  <a:schemeClr val="tx1"/>
                </a:solidFill>
                <a:effectLst/>
                <a:latin typeface="+mn-lt"/>
                <a:ea typeface="+mn-ea"/>
                <a:cs typeface="+mn-cs"/>
              </a:rPr>
              <a:t>=0.1</a:t>
            </a:r>
            <a:r>
              <a:rPr lang="zh-CN" altLang="zh-CN" sz="1200" kern="1200" dirty="0">
                <a:solidFill>
                  <a:schemeClr val="tx1"/>
                </a:solidFill>
                <a:effectLst/>
                <a:latin typeface="+mn-lt"/>
                <a:ea typeface="+mn-ea"/>
                <a:cs typeface="+mn-cs"/>
              </a:rPr>
              <a:t>，β</a:t>
            </a:r>
            <a:r>
              <a:rPr lang="en-US" altLang="zh-CN" sz="1200" kern="1200" dirty="0">
                <a:solidFill>
                  <a:schemeClr val="tx1"/>
                </a:solidFill>
                <a:effectLst/>
                <a:latin typeface="+mn-lt"/>
                <a:ea typeface="+mn-ea"/>
                <a:cs typeface="+mn-cs"/>
              </a:rPr>
              <a:t>=0.05</a:t>
            </a:r>
            <a:r>
              <a:rPr lang="zh-CN" altLang="zh-CN" sz="1200" kern="1200" dirty="0">
                <a:solidFill>
                  <a:schemeClr val="tx1"/>
                </a:solidFill>
                <a:effectLst/>
                <a:latin typeface="+mn-lt"/>
                <a:ea typeface="+mn-ea"/>
                <a:cs typeface="+mn-cs"/>
              </a:rPr>
              <a:t>，右边图为θ和域名数量关系，当θ取值大于</a:t>
            </a:r>
            <a:r>
              <a:rPr lang="en-US" altLang="zh-CN" sz="1200" kern="1200" dirty="0">
                <a:solidFill>
                  <a:schemeClr val="tx1"/>
                </a:solidFill>
                <a:effectLst/>
                <a:latin typeface="+mn-lt"/>
                <a:ea typeface="+mn-ea"/>
                <a:cs typeface="+mn-cs"/>
              </a:rPr>
              <a:t>0.2</a:t>
            </a:r>
            <a:r>
              <a:rPr lang="zh-CN" altLang="zh-CN" sz="1200" kern="1200" dirty="0">
                <a:solidFill>
                  <a:schemeClr val="tx1"/>
                </a:solidFill>
                <a:effectLst/>
                <a:latin typeface="+mn-lt"/>
                <a:ea typeface="+mn-ea"/>
                <a:cs typeface="+mn-cs"/>
              </a:rPr>
              <a:t>时，召回率达到</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。θ最终取值为</a:t>
            </a:r>
            <a:r>
              <a:rPr lang="en-US" altLang="zh-CN" sz="1200" kern="1200" dirty="0">
                <a:solidFill>
                  <a:schemeClr val="tx1"/>
                </a:solidFill>
                <a:effectLst/>
                <a:latin typeface="+mn-lt"/>
                <a:ea typeface="+mn-ea"/>
                <a:cs typeface="+mn-cs"/>
              </a:rPr>
              <a:t>0.3</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35</a:t>
            </a:fld>
            <a:endParaRPr lang="zh-CN" altLang="en-US"/>
          </a:p>
        </p:txBody>
      </p:sp>
    </p:spTree>
    <p:extLst>
      <p:ext uri="{BB962C8B-B14F-4D97-AF65-F5344CB8AC3E}">
        <p14:creationId xmlns:p14="http://schemas.microsoft.com/office/powerpoint/2010/main" val="1366661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(a)</a:t>
            </a:r>
            <a:r>
              <a:rPr lang="zh-CN" altLang="zh-CN" sz="1200" b="1" kern="1200" dirty="0">
                <a:solidFill>
                  <a:schemeClr val="tx1"/>
                </a:solidFill>
                <a:effectLst/>
                <a:latin typeface="+mn-lt"/>
                <a:ea typeface="+mn-ea"/>
                <a:cs typeface="+mn-cs"/>
              </a:rPr>
              <a:t>图表示提取的随机子域名攻击涉及域名和</a:t>
            </a:r>
            <a:r>
              <a:rPr lang="en-US" altLang="zh-CN" sz="1200" b="1" kern="1200" dirty="0">
                <a:solidFill>
                  <a:schemeClr val="tx1"/>
                </a:solidFill>
                <a:effectLst/>
                <a:latin typeface="+mn-lt"/>
                <a:ea typeface="+mn-ea"/>
                <a:cs typeface="+mn-cs"/>
              </a:rPr>
              <a:t>DNS</a:t>
            </a:r>
            <a:r>
              <a:rPr lang="zh-CN" altLang="zh-CN" sz="1200" b="1" kern="1200" dirty="0">
                <a:solidFill>
                  <a:schemeClr val="tx1"/>
                </a:solidFill>
                <a:effectLst/>
                <a:latin typeface="+mn-lt"/>
                <a:ea typeface="+mn-ea"/>
                <a:cs typeface="+mn-cs"/>
              </a:rPr>
              <a:t>放大攻击涉及域名数量所占比例，</a:t>
            </a:r>
            <a:r>
              <a:rPr lang="en-US" altLang="zh-CN" sz="1200" b="1" kern="1200" dirty="0">
                <a:solidFill>
                  <a:schemeClr val="tx1"/>
                </a:solidFill>
                <a:effectLst/>
                <a:latin typeface="+mn-lt"/>
                <a:ea typeface="+mn-ea"/>
                <a:cs typeface="+mn-cs"/>
              </a:rPr>
              <a:t>(b)</a:t>
            </a:r>
            <a:r>
              <a:rPr lang="zh-CN" altLang="zh-CN" sz="1200" b="1" kern="1200" dirty="0">
                <a:solidFill>
                  <a:schemeClr val="tx1"/>
                </a:solidFill>
                <a:effectLst/>
                <a:latin typeface="+mn-lt"/>
                <a:ea typeface="+mn-ea"/>
                <a:cs typeface="+mn-cs"/>
              </a:rPr>
              <a:t>图表示提取的随机子域名攻击涉及域名和</a:t>
            </a:r>
            <a:r>
              <a:rPr lang="en-US" altLang="zh-CN" sz="1200" b="1" kern="1200" dirty="0">
                <a:solidFill>
                  <a:schemeClr val="tx1"/>
                </a:solidFill>
                <a:effectLst/>
                <a:latin typeface="+mn-lt"/>
                <a:ea typeface="+mn-ea"/>
                <a:cs typeface="+mn-cs"/>
              </a:rPr>
              <a:t>DNS</a:t>
            </a:r>
            <a:r>
              <a:rPr lang="zh-CN" altLang="zh-CN" sz="1200" b="1" kern="1200" dirty="0">
                <a:solidFill>
                  <a:schemeClr val="tx1"/>
                </a:solidFill>
                <a:effectLst/>
                <a:latin typeface="+mn-lt"/>
                <a:ea typeface="+mn-ea"/>
                <a:cs typeface="+mn-cs"/>
              </a:rPr>
              <a:t>放大攻击涉及流量所占比例，</a:t>
            </a:r>
            <a:r>
              <a:rPr lang="en-US" altLang="zh-CN" sz="1200" b="1" kern="1200" dirty="0">
                <a:solidFill>
                  <a:schemeClr val="tx1"/>
                </a:solidFill>
                <a:effectLst/>
                <a:latin typeface="+mn-lt"/>
                <a:ea typeface="+mn-ea"/>
                <a:cs typeface="+mn-cs"/>
              </a:rPr>
              <a:t>(c)</a:t>
            </a:r>
            <a:r>
              <a:rPr lang="zh-CN" altLang="zh-CN" sz="1200" b="1" kern="1200" dirty="0">
                <a:solidFill>
                  <a:schemeClr val="tx1"/>
                </a:solidFill>
                <a:effectLst/>
                <a:latin typeface="+mn-lt"/>
                <a:ea typeface="+mn-ea"/>
                <a:cs typeface="+mn-cs"/>
              </a:rPr>
              <a:t>图表示提取的</a:t>
            </a:r>
            <a:r>
              <a:rPr lang="en-US" altLang="zh-CN" sz="1200" b="1" kern="1200" dirty="0">
                <a:solidFill>
                  <a:schemeClr val="tx1"/>
                </a:solidFill>
                <a:effectLst/>
                <a:latin typeface="+mn-lt"/>
                <a:ea typeface="+mn-ea"/>
                <a:cs typeface="+mn-cs"/>
              </a:rPr>
              <a:t>DGA</a:t>
            </a:r>
            <a:r>
              <a:rPr lang="zh-CN" altLang="zh-CN" sz="1200" b="1" kern="1200" dirty="0">
                <a:solidFill>
                  <a:schemeClr val="tx1"/>
                </a:solidFill>
                <a:effectLst/>
                <a:latin typeface="+mn-lt"/>
                <a:ea typeface="+mn-ea"/>
                <a:cs typeface="+mn-cs"/>
              </a:rPr>
              <a:t>域名数量所占比例，</a:t>
            </a:r>
            <a:r>
              <a:rPr lang="en-US" altLang="zh-CN" sz="1200" b="1" kern="1200" dirty="0">
                <a:solidFill>
                  <a:schemeClr val="tx1"/>
                </a:solidFill>
                <a:effectLst/>
                <a:latin typeface="+mn-lt"/>
                <a:ea typeface="+mn-ea"/>
                <a:cs typeface="+mn-cs"/>
              </a:rPr>
              <a:t>(d)</a:t>
            </a:r>
            <a:r>
              <a:rPr lang="zh-CN" altLang="zh-CN" sz="1200" b="1" kern="1200" dirty="0">
                <a:solidFill>
                  <a:schemeClr val="tx1"/>
                </a:solidFill>
                <a:effectLst/>
                <a:latin typeface="+mn-lt"/>
                <a:ea typeface="+mn-ea"/>
                <a:cs typeface="+mn-cs"/>
              </a:rPr>
              <a:t>图表示提取的</a:t>
            </a:r>
            <a:r>
              <a:rPr lang="en-US" altLang="zh-CN" sz="1200" b="1" kern="1200" dirty="0">
                <a:solidFill>
                  <a:schemeClr val="tx1"/>
                </a:solidFill>
                <a:effectLst/>
                <a:latin typeface="+mn-lt"/>
                <a:ea typeface="+mn-ea"/>
                <a:cs typeface="+mn-cs"/>
              </a:rPr>
              <a:t>DGA</a:t>
            </a:r>
            <a:r>
              <a:rPr lang="zh-CN" altLang="zh-CN" sz="1200" b="1" kern="1200" dirty="0">
                <a:solidFill>
                  <a:schemeClr val="tx1"/>
                </a:solidFill>
                <a:effectLst/>
                <a:latin typeface="+mn-lt"/>
                <a:ea typeface="+mn-ea"/>
                <a:cs typeface="+mn-cs"/>
              </a:rPr>
              <a:t>域名流量所占比例。其中随机子域名和</a:t>
            </a:r>
            <a:r>
              <a:rPr lang="en-US" altLang="zh-CN" sz="1200" b="1" kern="1200" dirty="0">
                <a:solidFill>
                  <a:schemeClr val="tx1"/>
                </a:solidFill>
                <a:effectLst/>
                <a:latin typeface="+mn-lt"/>
                <a:ea typeface="+mn-ea"/>
                <a:cs typeface="+mn-cs"/>
              </a:rPr>
              <a:t>DNS</a:t>
            </a:r>
            <a:r>
              <a:rPr lang="zh-CN" altLang="zh-CN" sz="1200" b="1" kern="1200" dirty="0">
                <a:solidFill>
                  <a:schemeClr val="tx1"/>
                </a:solidFill>
                <a:effectLst/>
                <a:latin typeface="+mn-lt"/>
                <a:ea typeface="+mn-ea"/>
                <a:cs typeface="+mn-cs"/>
              </a:rPr>
              <a:t>放大攻击涉及域名提取的召回率达到</a:t>
            </a:r>
            <a:r>
              <a:rPr lang="en-US" altLang="zh-CN" sz="1200" b="1" kern="1200" dirty="0">
                <a:solidFill>
                  <a:schemeClr val="tx1"/>
                </a:solidFill>
                <a:effectLst/>
                <a:latin typeface="+mn-lt"/>
                <a:ea typeface="+mn-ea"/>
                <a:cs typeface="+mn-cs"/>
              </a:rPr>
              <a:t>100%</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DGA</a:t>
            </a:r>
            <a:r>
              <a:rPr lang="zh-CN" altLang="zh-CN" sz="1200" b="1" kern="1200" dirty="0">
                <a:solidFill>
                  <a:schemeClr val="tx1"/>
                </a:solidFill>
                <a:effectLst/>
                <a:latin typeface="+mn-lt"/>
                <a:ea typeface="+mn-ea"/>
                <a:cs typeface="+mn-cs"/>
              </a:rPr>
              <a:t>域名的召回率达到</a:t>
            </a:r>
            <a:r>
              <a:rPr lang="en-US" altLang="zh-CN" sz="1200" b="1" kern="1200" dirty="0">
                <a:solidFill>
                  <a:schemeClr val="tx1"/>
                </a:solidFill>
                <a:effectLst/>
                <a:latin typeface="+mn-lt"/>
                <a:ea typeface="+mn-ea"/>
                <a:cs typeface="+mn-cs"/>
              </a:rPr>
              <a:t>92%</a:t>
            </a:r>
            <a:r>
              <a:rPr lang="zh-CN" altLang="zh-CN" sz="1200" b="1"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36</a:t>
            </a:fld>
            <a:endParaRPr lang="zh-CN" altLang="en-US"/>
          </a:p>
        </p:txBody>
      </p:sp>
    </p:spTree>
    <p:extLst>
      <p:ext uri="{BB962C8B-B14F-4D97-AF65-F5344CB8AC3E}">
        <p14:creationId xmlns:p14="http://schemas.microsoft.com/office/powerpoint/2010/main" val="35304427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(a)</a:t>
            </a:r>
            <a:r>
              <a:rPr lang="zh-CN" altLang="zh-CN" sz="1200" b="1" kern="1200" dirty="0">
                <a:solidFill>
                  <a:schemeClr val="tx1"/>
                </a:solidFill>
                <a:effectLst/>
                <a:latin typeface="+mn-lt"/>
                <a:ea typeface="+mn-ea"/>
                <a:cs typeface="+mn-cs"/>
              </a:rPr>
              <a:t>图表示提取的随机子域名攻击涉及域名和</a:t>
            </a:r>
            <a:r>
              <a:rPr lang="en-US" altLang="zh-CN" sz="1200" b="1" kern="1200" dirty="0">
                <a:solidFill>
                  <a:schemeClr val="tx1"/>
                </a:solidFill>
                <a:effectLst/>
                <a:latin typeface="+mn-lt"/>
                <a:ea typeface="+mn-ea"/>
                <a:cs typeface="+mn-cs"/>
              </a:rPr>
              <a:t>DNS</a:t>
            </a:r>
            <a:r>
              <a:rPr lang="zh-CN" altLang="zh-CN" sz="1200" b="1" kern="1200" dirty="0">
                <a:solidFill>
                  <a:schemeClr val="tx1"/>
                </a:solidFill>
                <a:effectLst/>
                <a:latin typeface="+mn-lt"/>
                <a:ea typeface="+mn-ea"/>
                <a:cs typeface="+mn-cs"/>
              </a:rPr>
              <a:t>放大攻击涉及域名数量所占比例，</a:t>
            </a:r>
            <a:r>
              <a:rPr lang="en-US" altLang="zh-CN" sz="1200" b="1" kern="1200" dirty="0">
                <a:solidFill>
                  <a:schemeClr val="tx1"/>
                </a:solidFill>
                <a:effectLst/>
                <a:latin typeface="+mn-lt"/>
                <a:ea typeface="+mn-ea"/>
                <a:cs typeface="+mn-cs"/>
              </a:rPr>
              <a:t>(b)</a:t>
            </a:r>
            <a:r>
              <a:rPr lang="zh-CN" altLang="zh-CN" sz="1200" b="1" kern="1200" dirty="0">
                <a:solidFill>
                  <a:schemeClr val="tx1"/>
                </a:solidFill>
                <a:effectLst/>
                <a:latin typeface="+mn-lt"/>
                <a:ea typeface="+mn-ea"/>
                <a:cs typeface="+mn-cs"/>
              </a:rPr>
              <a:t>图表示提取的随机子域名攻击涉及域名和</a:t>
            </a:r>
            <a:r>
              <a:rPr lang="en-US" altLang="zh-CN" sz="1200" b="1" kern="1200" dirty="0">
                <a:solidFill>
                  <a:schemeClr val="tx1"/>
                </a:solidFill>
                <a:effectLst/>
                <a:latin typeface="+mn-lt"/>
                <a:ea typeface="+mn-ea"/>
                <a:cs typeface="+mn-cs"/>
              </a:rPr>
              <a:t>DNS</a:t>
            </a:r>
            <a:r>
              <a:rPr lang="zh-CN" altLang="zh-CN" sz="1200" b="1" kern="1200" dirty="0">
                <a:solidFill>
                  <a:schemeClr val="tx1"/>
                </a:solidFill>
                <a:effectLst/>
                <a:latin typeface="+mn-lt"/>
                <a:ea typeface="+mn-ea"/>
                <a:cs typeface="+mn-cs"/>
              </a:rPr>
              <a:t>放大攻击涉及流量所占比例，</a:t>
            </a:r>
            <a:r>
              <a:rPr lang="en-US" altLang="zh-CN" sz="1200" b="1" kern="1200" dirty="0">
                <a:solidFill>
                  <a:schemeClr val="tx1"/>
                </a:solidFill>
                <a:effectLst/>
                <a:latin typeface="+mn-lt"/>
                <a:ea typeface="+mn-ea"/>
                <a:cs typeface="+mn-cs"/>
              </a:rPr>
              <a:t>(c)</a:t>
            </a:r>
            <a:r>
              <a:rPr lang="zh-CN" altLang="zh-CN" sz="1200" b="1" kern="1200" dirty="0">
                <a:solidFill>
                  <a:schemeClr val="tx1"/>
                </a:solidFill>
                <a:effectLst/>
                <a:latin typeface="+mn-lt"/>
                <a:ea typeface="+mn-ea"/>
                <a:cs typeface="+mn-cs"/>
              </a:rPr>
              <a:t>图表示提取的</a:t>
            </a:r>
            <a:r>
              <a:rPr lang="en-US" altLang="zh-CN" sz="1200" b="1" kern="1200" dirty="0">
                <a:solidFill>
                  <a:schemeClr val="tx1"/>
                </a:solidFill>
                <a:effectLst/>
                <a:latin typeface="+mn-lt"/>
                <a:ea typeface="+mn-ea"/>
                <a:cs typeface="+mn-cs"/>
              </a:rPr>
              <a:t>DGA</a:t>
            </a:r>
            <a:r>
              <a:rPr lang="zh-CN" altLang="zh-CN" sz="1200" b="1" kern="1200" dirty="0">
                <a:solidFill>
                  <a:schemeClr val="tx1"/>
                </a:solidFill>
                <a:effectLst/>
                <a:latin typeface="+mn-lt"/>
                <a:ea typeface="+mn-ea"/>
                <a:cs typeface="+mn-cs"/>
              </a:rPr>
              <a:t>域名数量所占比例，</a:t>
            </a:r>
            <a:r>
              <a:rPr lang="en-US" altLang="zh-CN" sz="1200" b="1" kern="1200" dirty="0">
                <a:solidFill>
                  <a:schemeClr val="tx1"/>
                </a:solidFill>
                <a:effectLst/>
                <a:latin typeface="+mn-lt"/>
                <a:ea typeface="+mn-ea"/>
                <a:cs typeface="+mn-cs"/>
              </a:rPr>
              <a:t>(d)</a:t>
            </a:r>
            <a:r>
              <a:rPr lang="zh-CN" altLang="zh-CN" sz="1200" b="1" kern="1200" dirty="0">
                <a:solidFill>
                  <a:schemeClr val="tx1"/>
                </a:solidFill>
                <a:effectLst/>
                <a:latin typeface="+mn-lt"/>
                <a:ea typeface="+mn-ea"/>
                <a:cs typeface="+mn-cs"/>
              </a:rPr>
              <a:t>图表示提取的</a:t>
            </a:r>
            <a:r>
              <a:rPr lang="en-US" altLang="zh-CN" sz="1200" b="1" kern="1200" dirty="0">
                <a:solidFill>
                  <a:schemeClr val="tx1"/>
                </a:solidFill>
                <a:effectLst/>
                <a:latin typeface="+mn-lt"/>
                <a:ea typeface="+mn-ea"/>
                <a:cs typeface="+mn-cs"/>
              </a:rPr>
              <a:t>DGA</a:t>
            </a:r>
            <a:r>
              <a:rPr lang="zh-CN" altLang="zh-CN" sz="1200" b="1" kern="1200" dirty="0">
                <a:solidFill>
                  <a:schemeClr val="tx1"/>
                </a:solidFill>
                <a:effectLst/>
                <a:latin typeface="+mn-lt"/>
                <a:ea typeface="+mn-ea"/>
                <a:cs typeface="+mn-cs"/>
              </a:rPr>
              <a:t>域名流量所占比例。其中随机子域名和</a:t>
            </a:r>
            <a:r>
              <a:rPr lang="en-US" altLang="zh-CN" sz="1200" b="1" kern="1200" dirty="0">
                <a:solidFill>
                  <a:schemeClr val="tx1"/>
                </a:solidFill>
                <a:effectLst/>
                <a:latin typeface="+mn-lt"/>
                <a:ea typeface="+mn-ea"/>
                <a:cs typeface="+mn-cs"/>
              </a:rPr>
              <a:t>DNS</a:t>
            </a:r>
            <a:r>
              <a:rPr lang="zh-CN" altLang="zh-CN" sz="1200" b="1" kern="1200" dirty="0">
                <a:solidFill>
                  <a:schemeClr val="tx1"/>
                </a:solidFill>
                <a:effectLst/>
                <a:latin typeface="+mn-lt"/>
                <a:ea typeface="+mn-ea"/>
                <a:cs typeface="+mn-cs"/>
              </a:rPr>
              <a:t>放大攻击涉及域名提取的召回率达到</a:t>
            </a:r>
            <a:r>
              <a:rPr lang="en-US" altLang="zh-CN" sz="1200" b="1" kern="1200" dirty="0">
                <a:solidFill>
                  <a:schemeClr val="tx1"/>
                </a:solidFill>
                <a:effectLst/>
                <a:latin typeface="+mn-lt"/>
                <a:ea typeface="+mn-ea"/>
                <a:cs typeface="+mn-cs"/>
              </a:rPr>
              <a:t>100%</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DGA</a:t>
            </a:r>
            <a:r>
              <a:rPr lang="zh-CN" altLang="zh-CN" sz="1200" b="1" kern="1200" dirty="0">
                <a:solidFill>
                  <a:schemeClr val="tx1"/>
                </a:solidFill>
                <a:effectLst/>
                <a:latin typeface="+mn-lt"/>
                <a:ea typeface="+mn-ea"/>
                <a:cs typeface="+mn-cs"/>
              </a:rPr>
              <a:t>域名的召回率达到</a:t>
            </a:r>
            <a:r>
              <a:rPr lang="en-US" altLang="zh-CN" sz="1200" b="1" kern="1200" dirty="0">
                <a:solidFill>
                  <a:schemeClr val="tx1"/>
                </a:solidFill>
                <a:effectLst/>
                <a:latin typeface="+mn-lt"/>
                <a:ea typeface="+mn-ea"/>
                <a:cs typeface="+mn-cs"/>
              </a:rPr>
              <a:t>92%</a:t>
            </a:r>
            <a:r>
              <a:rPr lang="zh-CN" altLang="zh-CN" sz="1200" b="1"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37</a:t>
            </a:fld>
            <a:endParaRPr lang="zh-CN" altLang="en-US"/>
          </a:p>
        </p:txBody>
      </p:sp>
    </p:spTree>
    <p:extLst>
      <p:ext uri="{BB962C8B-B14F-4D97-AF65-F5344CB8AC3E}">
        <p14:creationId xmlns:p14="http://schemas.microsoft.com/office/powerpoint/2010/main" val="209129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接下来是色情域名的样本分析，使用下采样的方法，对负样本进行了抽样，保留所有正样本。</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38</a:t>
            </a:fld>
            <a:endParaRPr lang="zh-CN" altLang="en-US"/>
          </a:p>
        </p:txBody>
      </p:sp>
    </p:spTree>
    <p:extLst>
      <p:ext uri="{BB962C8B-B14F-4D97-AF65-F5344CB8AC3E}">
        <p14:creationId xmlns:p14="http://schemas.microsoft.com/office/powerpoint/2010/main" val="31323309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色情域名检测结果，使用</a:t>
            </a:r>
            <a:r>
              <a:rPr lang="en-US" altLang="zh-CN" sz="1200" kern="1200" dirty="0">
                <a:solidFill>
                  <a:schemeClr val="tx1"/>
                </a:solidFill>
                <a:effectLst/>
                <a:latin typeface="+mn-lt"/>
                <a:ea typeface="+mn-ea"/>
                <a:cs typeface="+mn-cs"/>
              </a:rPr>
              <a:t>27</a:t>
            </a:r>
            <a:r>
              <a:rPr lang="zh-CN" altLang="zh-CN" sz="1200" kern="1200" dirty="0">
                <a:solidFill>
                  <a:schemeClr val="tx1"/>
                </a:solidFill>
                <a:effectLst/>
                <a:latin typeface="+mn-lt"/>
                <a:ea typeface="+mn-ea"/>
                <a:cs typeface="+mn-cs"/>
              </a:rPr>
              <a:t>日作为训练</a:t>
            </a:r>
            <a:r>
              <a:rPr lang="zh-CN" altLang="en-US" sz="1200" kern="1200" dirty="0">
                <a:solidFill>
                  <a:schemeClr val="tx1"/>
                </a:solidFill>
                <a:effectLst/>
                <a:latin typeface="+mn-lt"/>
                <a:ea typeface="+mn-ea"/>
                <a:cs typeface="+mn-cs"/>
              </a:rPr>
              <a:t>集</a:t>
            </a:r>
            <a:r>
              <a:rPr lang="zh-CN" altLang="zh-CN" sz="1200" kern="1200" dirty="0">
                <a:solidFill>
                  <a:schemeClr val="tx1"/>
                </a:solidFill>
                <a:effectLst/>
                <a:latin typeface="+mn-lt"/>
                <a:ea typeface="+mn-ea"/>
                <a:cs typeface="+mn-cs"/>
              </a:rPr>
              <a:t>、分别使用</a:t>
            </a:r>
            <a:r>
              <a:rPr lang="en-US" altLang="zh-CN" sz="1200" kern="1200" dirty="0">
                <a:solidFill>
                  <a:schemeClr val="tx1"/>
                </a:solidFill>
                <a:effectLst/>
                <a:latin typeface="+mn-lt"/>
                <a:ea typeface="+mn-ea"/>
                <a:cs typeface="+mn-cs"/>
              </a:rPr>
              <a:t>28</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29</a:t>
            </a:r>
            <a:r>
              <a:rPr lang="zh-CN" altLang="zh-CN" sz="1200" kern="1200" dirty="0">
                <a:solidFill>
                  <a:schemeClr val="tx1"/>
                </a:solidFill>
                <a:effectLst/>
                <a:latin typeface="+mn-lt"/>
                <a:ea typeface="+mn-ea"/>
                <a:cs typeface="+mn-cs"/>
              </a:rPr>
              <a:t>日验证</a:t>
            </a:r>
          </a:p>
          <a:p>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39</a:t>
            </a:fld>
            <a:endParaRPr lang="zh-CN" altLang="en-US"/>
          </a:p>
        </p:txBody>
      </p:sp>
    </p:spTree>
    <p:extLst>
      <p:ext uri="{BB962C8B-B14F-4D97-AF65-F5344CB8AC3E}">
        <p14:creationId xmlns:p14="http://schemas.microsoft.com/office/powerpoint/2010/main" val="915092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在网络安全防护意识提升的同时，黑客的攻击手段也不断进化，例如这两年活跃的</a:t>
            </a:r>
            <a:r>
              <a:rPr lang="en-US" altLang="zh-CN" sz="1200" kern="1200" dirty="0">
                <a:solidFill>
                  <a:schemeClr val="tx1"/>
                </a:solidFill>
                <a:effectLst/>
                <a:latin typeface="+mn-lt"/>
                <a:ea typeface="+mn-ea"/>
                <a:cs typeface="+mn-cs"/>
              </a:rPr>
              <a:t>WannaCry</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Mirai</a:t>
            </a:r>
            <a:r>
              <a:rPr lang="zh-CN" altLang="zh-CN" sz="1200" kern="1200" dirty="0">
                <a:solidFill>
                  <a:schemeClr val="tx1"/>
                </a:solidFill>
                <a:effectLst/>
                <a:latin typeface="+mn-lt"/>
                <a:ea typeface="+mn-ea"/>
                <a:cs typeface="+mn-cs"/>
              </a:rPr>
              <a:t>等，都在全球范围内造成了巨大的损失，其他的恶意域名还包含有</a:t>
            </a:r>
            <a:r>
              <a:rPr lang="en-US" altLang="zh-CN" sz="1200" kern="1200" dirty="0">
                <a:solidFill>
                  <a:schemeClr val="tx1"/>
                </a:solidFill>
                <a:effectLst/>
                <a:latin typeface="+mn-lt"/>
                <a:ea typeface="+mn-ea"/>
                <a:cs typeface="+mn-cs"/>
              </a:rPr>
              <a:t>DNS</a:t>
            </a:r>
            <a:r>
              <a:rPr lang="zh-CN" altLang="zh-CN" sz="1200" kern="1200" dirty="0">
                <a:solidFill>
                  <a:schemeClr val="tx1"/>
                </a:solidFill>
                <a:effectLst/>
                <a:latin typeface="+mn-lt"/>
                <a:ea typeface="+mn-ea"/>
                <a:cs typeface="+mn-cs"/>
              </a:rPr>
              <a:t>放大攻击相关域名、随机子域名攻击、色情域名等等。恶意域名危害不断增大</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4</a:t>
            </a:fld>
            <a:endParaRPr lang="zh-CN" altLang="en-US"/>
          </a:p>
        </p:txBody>
      </p:sp>
    </p:spTree>
    <p:extLst>
      <p:ext uri="{BB962C8B-B14F-4D97-AF65-F5344CB8AC3E}">
        <p14:creationId xmlns:p14="http://schemas.microsoft.com/office/powerpoint/2010/main" val="591182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下面是</a:t>
            </a:r>
            <a:r>
              <a:rPr lang="en-US" altLang="zh-CN" sz="1200" kern="1200" dirty="0">
                <a:solidFill>
                  <a:schemeClr val="tx1"/>
                </a:solidFill>
                <a:effectLst/>
                <a:latin typeface="+mn-lt"/>
                <a:ea typeface="+mn-ea"/>
                <a:cs typeface="+mn-cs"/>
              </a:rPr>
              <a:t>DGA</a:t>
            </a:r>
            <a:r>
              <a:rPr lang="zh-CN" altLang="zh-CN" sz="1200" kern="1200" dirty="0">
                <a:solidFill>
                  <a:schemeClr val="tx1"/>
                </a:solidFill>
                <a:effectLst/>
                <a:latin typeface="+mn-lt"/>
                <a:ea typeface="+mn-ea"/>
                <a:cs typeface="+mn-cs"/>
              </a:rPr>
              <a:t>域名检测样本分析，同样对负样本进行了抽样</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40</a:t>
            </a:fld>
            <a:endParaRPr lang="zh-CN" altLang="en-US"/>
          </a:p>
        </p:txBody>
      </p:sp>
    </p:spTree>
    <p:extLst>
      <p:ext uri="{BB962C8B-B14F-4D97-AF65-F5344CB8AC3E}">
        <p14:creationId xmlns:p14="http://schemas.microsoft.com/office/powerpoint/2010/main" val="17777483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接下来是特征分析结果，对域名词向量特征在</a:t>
            </a:r>
            <a:r>
              <a:rPr lang="en-US" altLang="zh-CN" sz="1200" kern="1200" dirty="0">
                <a:solidFill>
                  <a:schemeClr val="tx1"/>
                </a:solidFill>
                <a:effectLst/>
                <a:latin typeface="+mn-lt"/>
                <a:ea typeface="+mn-ea"/>
                <a:cs typeface="+mn-cs"/>
              </a:rPr>
              <a:t>DGA</a:t>
            </a:r>
            <a:r>
              <a:rPr lang="zh-CN" altLang="zh-CN" sz="1200" kern="1200" dirty="0">
                <a:solidFill>
                  <a:schemeClr val="tx1"/>
                </a:solidFill>
                <a:effectLst/>
                <a:latin typeface="+mn-lt"/>
                <a:ea typeface="+mn-ea"/>
                <a:cs typeface="+mn-cs"/>
              </a:rPr>
              <a:t>域名检测上的</a:t>
            </a:r>
            <a:r>
              <a:rPr lang="en-US" altLang="zh-CN" sz="1200" kern="1200" dirty="0">
                <a:solidFill>
                  <a:schemeClr val="tx1"/>
                </a:solidFill>
                <a:effectLst/>
                <a:latin typeface="+mn-lt"/>
                <a:ea typeface="+mn-ea"/>
                <a:cs typeface="+mn-cs"/>
              </a:rPr>
              <a:t>AUC</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KS</a:t>
            </a:r>
            <a:r>
              <a:rPr lang="zh-CN" altLang="zh-CN" sz="1200" kern="1200" dirty="0">
                <a:solidFill>
                  <a:schemeClr val="tx1"/>
                </a:solidFill>
                <a:effectLst/>
                <a:latin typeface="+mn-lt"/>
                <a:ea typeface="+mn-ea"/>
                <a:cs typeface="+mn-cs"/>
              </a:rPr>
              <a:t>计算，</a:t>
            </a:r>
            <a:r>
              <a:rPr lang="en-US" altLang="zh-CN" sz="1200" kern="1200" dirty="0" err="1">
                <a:solidFill>
                  <a:schemeClr val="tx1"/>
                </a:solidFill>
                <a:effectLst/>
                <a:latin typeface="+mn-lt"/>
                <a:ea typeface="+mn-ea"/>
                <a:cs typeface="+mn-cs"/>
              </a:rPr>
              <a:t>auc</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0.915</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ks</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649</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41</a:t>
            </a:fld>
            <a:endParaRPr lang="zh-CN" altLang="en-US"/>
          </a:p>
        </p:txBody>
      </p:sp>
    </p:spTree>
    <p:extLst>
      <p:ext uri="{BB962C8B-B14F-4D97-AF65-F5344CB8AC3E}">
        <p14:creationId xmlns:p14="http://schemas.microsoft.com/office/powerpoint/2010/main" val="23253704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这是访问记录特征衍生特征和原始特征的相关系数，其中部分特征存在较强的现行相关性</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42</a:t>
            </a:fld>
            <a:endParaRPr lang="zh-CN" altLang="en-US"/>
          </a:p>
        </p:txBody>
      </p:sp>
    </p:spTree>
    <p:extLst>
      <p:ext uri="{BB962C8B-B14F-4D97-AF65-F5344CB8AC3E}">
        <p14:creationId xmlns:p14="http://schemas.microsoft.com/office/powerpoint/2010/main" val="15462728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对这些访问特征计算</a:t>
            </a:r>
            <a:r>
              <a:rPr lang="en-US" altLang="zh-CN" sz="1200" kern="1200" dirty="0">
                <a:solidFill>
                  <a:schemeClr val="tx1"/>
                </a:solidFill>
                <a:effectLst/>
                <a:latin typeface="+mn-lt"/>
                <a:ea typeface="+mn-ea"/>
                <a:cs typeface="+mn-cs"/>
              </a:rPr>
              <a:t>IV</a:t>
            </a:r>
            <a:r>
              <a:rPr lang="zh-CN" altLang="zh-CN" sz="1200" kern="1200" dirty="0">
                <a:solidFill>
                  <a:schemeClr val="tx1"/>
                </a:solidFill>
                <a:effectLst/>
                <a:latin typeface="+mn-lt"/>
                <a:ea typeface="+mn-ea"/>
                <a:cs typeface="+mn-cs"/>
              </a:rPr>
              <a:t>值，观察预测能力得到</a:t>
            </a:r>
            <a:r>
              <a:rPr lang="en-US" altLang="zh-CN" sz="1200" kern="1200" dirty="0">
                <a:solidFill>
                  <a:schemeClr val="tx1"/>
                </a:solidFill>
                <a:effectLst/>
                <a:latin typeface="+mn-lt"/>
                <a:ea typeface="+mn-ea"/>
                <a:cs typeface="+mn-cs"/>
              </a:rPr>
              <a:t>51</a:t>
            </a:r>
            <a:r>
              <a:rPr lang="zh-CN" altLang="zh-CN" sz="1200" kern="1200" dirty="0">
                <a:solidFill>
                  <a:schemeClr val="tx1"/>
                </a:solidFill>
                <a:effectLst/>
                <a:latin typeface="+mn-lt"/>
                <a:ea typeface="+mn-ea"/>
                <a:cs typeface="+mn-cs"/>
              </a:rPr>
              <a:t>个预测能力较好的特征</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43</a:t>
            </a:fld>
            <a:endParaRPr lang="zh-CN" altLang="en-US"/>
          </a:p>
        </p:txBody>
      </p:sp>
    </p:spTree>
    <p:extLst>
      <p:ext uri="{BB962C8B-B14F-4D97-AF65-F5344CB8AC3E}">
        <p14:creationId xmlns:p14="http://schemas.microsoft.com/office/powerpoint/2010/main" val="35302254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这是字符特征的</a:t>
            </a:r>
            <a:r>
              <a:rPr lang="en-US" altLang="zh-CN" sz="1200" kern="1200" dirty="0">
                <a:solidFill>
                  <a:schemeClr val="tx1"/>
                </a:solidFill>
                <a:effectLst/>
                <a:latin typeface="+mn-lt"/>
                <a:ea typeface="+mn-ea"/>
                <a:cs typeface="+mn-cs"/>
              </a:rPr>
              <a:t>IV</a:t>
            </a:r>
            <a:r>
              <a:rPr lang="zh-CN" altLang="zh-CN" sz="1200" kern="1200" dirty="0">
                <a:solidFill>
                  <a:schemeClr val="tx1"/>
                </a:solidFill>
                <a:effectLst/>
                <a:latin typeface="+mn-lt"/>
                <a:ea typeface="+mn-ea"/>
                <a:cs typeface="+mn-cs"/>
              </a:rPr>
              <a:t>值计算，当前</a:t>
            </a:r>
            <a:r>
              <a:rPr lang="en-US" altLang="zh-CN" sz="1200" kern="1200" dirty="0">
                <a:solidFill>
                  <a:schemeClr val="tx1"/>
                </a:solidFill>
                <a:effectLst/>
                <a:latin typeface="+mn-lt"/>
                <a:ea typeface="+mn-ea"/>
                <a:cs typeface="+mn-cs"/>
              </a:rPr>
              <a:t>word2vec</a:t>
            </a:r>
            <a:r>
              <a:rPr lang="zh-CN" altLang="zh-CN" sz="1200" kern="1200" dirty="0">
                <a:solidFill>
                  <a:schemeClr val="tx1"/>
                </a:solidFill>
                <a:effectLst/>
                <a:latin typeface="+mn-lt"/>
                <a:ea typeface="+mn-ea"/>
                <a:cs typeface="+mn-cs"/>
              </a:rPr>
              <a:t>特征的</a:t>
            </a:r>
            <a:r>
              <a:rPr lang="en-US" altLang="zh-CN" sz="1200" kern="1200" dirty="0">
                <a:solidFill>
                  <a:schemeClr val="tx1"/>
                </a:solidFill>
                <a:effectLst/>
                <a:latin typeface="+mn-lt"/>
                <a:ea typeface="+mn-ea"/>
                <a:cs typeface="+mn-cs"/>
              </a:rPr>
              <a:t>200</a:t>
            </a:r>
            <a:r>
              <a:rPr lang="zh-CN" altLang="zh-CN" sz="1200" kern="1200" dirty="0">
                <a:solidFill>
                  <a:schemeClr val="tx1"/>
                </a:solidFill>
                <a:effectLst/>
                <a:latin typeface="+mn-lt"/>
                <a:ea typeface="+mn-ea"/>
                <a:cs typeface="+mn-cs"/>
              </a:rPr>
              <a:t>维特征全部保留使用；</a:t>
            </a:r>
            <a:r>
              <a:rPr lang="en-US" altLang="zh-CN" sz="1200" kern="1200" dirty="0">
                <a:solidFill>
                  <a:schemeClr val="tx1"/>
                </a:solidFill>
                <a:effectLst/>
                <a:latin typeface="+mn-lt"/>
                <a:ea typeface="+mn-ea"/>
                <a:cs typeface="+mn-cs"/>
              </a:rPr>
              <a:t>164</a:t>
            </a:r>
            <a:r>
              <a:rPr lang="zh-CN" altLang="zh-CN" sz="1200" kern="1200" dirty="0">
                <a:solidFill>
                  <a:schemeClr val="tx1"/>
                </a:solidFill>
                <a:effectLst/>
                <a:latin typeface="+mn-lt"/>
                <a:ea typeface="+mn-ea"/>
                <a:cs typeface="+mn-cs"/>
              </a:rPr>
              <a:t>个访问统计相关的特征剔除预测能力差的以及冗余的特征后保留使用其中</a:t>
            </a:r>
            <a:r>
              <a:rPr lang="en-US" altLang="zh-CN" sz="1200" kern="1200" dirty="0">
                <a:solidFill>
                  <a:schemeClr val="tx1"/>
                </a:solidFill>
                <a:effectLst/>
                <a:latin typeface="+mn-lt"/>
                <a:ea typeface="+mn-ea"/>
                <a:cs typeface="+mn-cs"/>
              </a:rPr>
              <a:t>78</a:t>
            </a:r>
            <a:r>
              <a:rPr lang="zh-CN" altLang="zh-CN" sz="1200" kern="1200" dirty="0">
                <a:solidFill>
                  <a:schemeClr val="tx1"/>
                </a:solidFill>
                <a:effectLst/>
                <a:latin typeface="+mn-lt"/>
                <a:ea typeface="+mn-ea"/>
                <a:cs typeface="+mn-cs"/>
              </a:rPr>
              <a:t>维特征；</a:t>
            </a:r>
            <a:r>
              <a:rPr lang="en-US" altLang="zh-CN" sz="1200" kern="1200" dirty="0">
                <a:solidFill>
                  <a:schemeClr val="tx1"/>
                </a:solidFill>
                <a:effectLst/>
                <a:latin typeface="+mn-lt"/>
                <a:ea typeface="+mn-ea"/>
                <a:cs typeface="+mn-cs"/>
              </a:rPr>
              <a:t>18</a:t>
            </a:r>
            <a:r>
              <a:rPr lang="zh-CN" altLang="zh-CN" sz="1200" kern="1200" dirty="0">
                <a:solidFill>
                  <a:schemeClr val="tx1"/>
                </a:solidFill>
                <a:effectLst/>
                <a:latin typeface="+mn-lt"/>
                <a:ea typeface="+mn-ea"/>
                <a:cs typeface="+mn-cs"/>
              </a:rPr>
              <a:t>维的域名字符特征剔除其中预测能力较差的数字数量特真正保留剩余</a:t>
            </a:r>
            <a:r>
              <a:rPr lang="en-US" altLang="zh-CN" sz="1200" kern="1200" dirty="0">
                <a:solidFill>
                  <a:schemeClr val="tx1"/>
                </a:solidFill>
                <a:effectLst/>
                <a:latin typeface="+mn-lt"/>
                <a:ea typeface="+mn-ea"/>
                <a:cs typeface="+mn-cs"/>
              </a:rPr>
              <a:t>17</a:t>
            </a:r>
            <a:r>
              <a:rPr lang="zh-CN" altLang="zh-CN" sz="1200" kern="1200" dirty="0">
                <a:solidFill>
                  <a:schemeClr val="tx1"/>
                </a:solidFill>
                <a:effectLst/>
                <a:latin typeface="+mn-lt"/>
                <a:ea typeface="+mn-ea"/>
                <a:cs typeface="+mn-cs"/>
              </a:rPr>
              <a:t>个特征，共计</a:t>
            </a:r>
            <a:r>
              <a:rPr lang="en-US" altLang="zh-CN" sz="1200" kern="1200" dirty="0">
                <a:solidFill>
                  <a:schemeClr val="tx1"/>
                </a:solidFill>
                <a:effectLst/>
                <a:latin typeface="+mn-lt"/>
                <a:ea typeface="+mn-ea"/>
                <a:cs typeface="+mn-cs"/>
              </a:rPr>
              <a:t>295</a:t>
            </a:r>
            <a:r>
              <a:rPr lang="zh-CN" altLang="zh-CN" sz="1200" kern="1200" dirty="0">
                <a:solidFill>
                  <a:schemeClr val="tx1"/>
                </a:solidFill>
                <a:effectLst/>
                <a:latin typeface="+mn-lt"/>
                <a:ea typeface="+mn-ea"/>
                <a:cs typeface="+mn-cs"/>
              </a:rPr>
              <a:t>维特征。</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44</a:t>
            </a:fld>
            <a:endParaRPr lang="zh-CN" altLang="en-US"/>
          </a:p>
        </p:txBody>
      </p:sp>
    </p:spTree>
    <p:extLst>
      <p:ext uri="{BB962C8B-B14F-4D97-AF65-F5344CB8AC3E}">
        <p14:creationId xmlns:p14="http://schemas.microsoft.com/office/powerpoint/2010/main" val="14132039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这是</a:t>
            </a:r>
            <a:r>
              <a:rPr lang="en-US" altLang="zh-CN" sz="1200" kern="1200" dirty="0">
                <a:solidFill>
                  <a:schemeClr val="tx1"/>
                </a:solidFill>
                <a:effectLst/>
                <a:latin typeface="+mn-lt"/>
                <a:ea typeface="+mn-ea"/>
                <a:cs typeface="+mn-cs"/>
              </a:rPr>
              <a:t>DGA</a:t>
            </a:r>
            <a:r>
              <a:rPr lang="zh-CN" altLang="zh-CN" sz="1200" kern="1200" dirty="0">
                <a:solidFill>
                  <a:schemeClr val="tx1"/>
                </a:solidFill>
                <a:effectLst/>
                <a:latin typeface="+mn-lt"/>
                <a:ea typeface="+mn-ea"/>
                <a:cs typeface="+mn-cs"/>
              </a:rPr>
              <a:t>域名样本外的验证结果和时间外验证结果</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45</a:t>
            </a:fld>
            <a:endParaRPr lang="zh-CN" altLang="en-US"/>
          </a:p>
        </p:txBody>
      </p:sp>
    </p:spTree>
    <p:extLst>
      <p:ext uri="{BB962C8B-B14F-4D97-AF65-F5344CB8AC3E}">
        <p14:creationId xmlns:p14="http://schemas.microsoft.com/office/powerpoint/2010/main" val="37232775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最后是硕士期间取得成果</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46</a:t>
            </a:fld>
            <a:endParaRPr lang="zh-CN" altLang="en-US"/>
          </a:p>
        </p:txBody>
      </p:sp>
    </p:spTree>
    <p:extLst>
      <p:ext uri="{BB962C8B-B14F-4D97-AF65-F5344CB8AC3E}">
        <p14:creationId xmlns:p14="http://schemas.microsoft.com/office/powerpoint/2010/main" val="1055892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最后是硕士期间取得成果</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47</a:t>
            </a:fld>
            <a:endParaRPr lang="zh-CN" altLang="en-US"/>
          </a:p>
        </p:txBody>
      </p:sp>
    </p:spTree>
    <p:extLst>
      <p:ext uri="{BB962C8B-B14F-4D97-AF65-F5344CB8AC3E}">
        <p14:creationId xmlns:p14="http://schemas.microsoft.com/office/powerpoint/2010/main" val="14362879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48</a:t>
            </a:fld>
            <a:endParaRPr lang="zh-CN" altLang="en-US"/>
          </a:p>
        </p:txBody>
      </p:sp>
    </p:spTree>
    <p:extLst>
      <p:ext uri="{BB962C8B-B14F-4D97-AF65-F5344CB8AC3E}">
        <p14:creationId xmlns:p14="http://schemas.microsoft.com/office/powerpoint/2010/main" val="1726737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有幸在中心的学习</a:t>
            </a:r>
            <a:r>
              <a:rPr lang="zh-CN" altLang="en-US" sz="1200" kern="1200" dirty="0">
                <a:solidFill>
                  <a:schemeClr val="tx1"/>
                </a:solidFill>
                <a:effectLst/>
                <a:latin typeface="+mn-lt"/>
                <a:ea typeface="+mn-ea"/>
                <a:cs typeface="+mn-cs"/>
              </a:rPr>
              <a:t>过程</a:t>
            </a:r>
            <a:r>
              <a:rPr lang="zh-CN" altLang="zh-CN" sz="1200" kern="1200" dirty="0">
                <a:solidFill>
                  <a:schemeClr val="tx1"/>
                </a:solidFill>
                <a:effectLst/>
                <a:latin typeface="+mn-lt"/>
                <a:ea typeface="+mn-ea"/>
                <a:cs typeface="+mn-cs"/>
              </a:rPr>
              <a:t>中接触到来自电信部门的被动</a:t>
            </a:r>
            <a:r>
              <a:rPr lang="en-US" altLang="zh-CN" sz="1200" kern="1200" dirty="0">
                <a:solidFill>
                  <a:schemeClr val="tx1"/>
                </a:solidFill>
                <a:effectLst/>
                <a:latin typeface="+mn-lt"/>
                <a:ea typeface="+mn-ea"/>
                <a:cs typeface="+mn-cs"/>
              </a:rPr>
              <a:t>DNS</a:t>
            </a:r>
            <a:r>
              <a:rPr lang="zh-CN" altLang="zh-CN" sz="1200" kern="1200" dirty="0">
                <a:solidFill>
                  <a:schemeClr val="tx1"/>
                </a:solidFill>
                <a:effectLst/>
                <a:latin typeface="+mn-lt"/>
                <a:ea typeface="+mn-ea"/>
                <a:cs typeface="+mn-cs"/>
              </a:rPr>
              <a:t>数据，论文中对于恶意域名的研究也全部基于这些数据。</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5</a:t>
            </a:fld>
            <a:endParaRPr lang="zh-CN" altLang="en-US"/>
          </a:p>
        </p:txBody>
      </p:sp>
    </p:spTree>
    <p:extLst>
      <p:ext uri="{BB962C8B-B14F-4D97-AF65-F5344CB8AC3E}">
        <p14:creationId xmlns:p14="http://schemas.microsoft.com/office/powerpoint/2010/main" val="2930370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当前恶意域名的数量十分庞大、危害性也不断增大，而对于被动</a:t>
            </a:r>
            <a:r>
              <a:rPr lang="en-US" altLang="zh-CN" sz="1200" kern="1200" dirty="0">
                <a:solidFill>
                  <a:schemeClr val="tx1"/>
                </a:solidFill>
                <a:effectLst/>
                <a:latin typeface="+mn-lt"/>
                <a:ea typeface="+mn-ea"/>
                <a:cs typeface="+mn-cs"/>
              </a:rPr>
              <a:t>DNS</a:t>
            </a:r>
            <a:r>
              <a:rPr lang="zh-CN" altLang="zh-CN" sz="1200" kern="1200" dirty="0">
                <a:solidFill>
                  <a:schemeClr val="tx1"/>
                </a:solidFill>
                <a:effectLst/>
                <a:latin typeface="+mn-lt"/>
                <a:ea typeface="+mn-ea"/>
                <a:cs typeface="+mn-cs"/>
              </a:rPr>
              <a:t>的分析还远远不足，那么如何利用好这些数据就成了我的研究重点。</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6</a:t>
            </a:fld>
            <a:endParaRPr lang="zh-CN" altLang="en-US"/>
          </a:p>
        </p:txBody>
      </p:sp>
    </p:spTree>
    <p:extLst>
      <p:ext uri="{BB962C8B-B14F-4D97-AF65-F5344CB8AC3E}">
        <p14:creationId xmlns:p14="http://schemas.microsoft.com/office/powerpoint/2010/main" val="689243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接下来我将对国内外研究现状进行简述</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7</a:t>
            </a:fld>
            <a:endParaRPr lang="zh-CN" altLang="en-US"/>
          </a:p>
        </p:txBody>
      </p:sp>
    </p:spTree>
    <p:extLst>
      <p:ext uri="{BB962C8B-B14F-4D97-AF65-F5344CB8AC3E}">
        <p14:creationId xmlns:p14="http://schemas.microsoft.com/office/powerpoint/2010/main" val="1519485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首先，在针对恶意域名的手段上主要有这三种方式，逆向工程、信誉系统和机器学习，他们都有这各自的缺点</a:t>
            </a:r>
          </a:p>
          <a:p>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8</a:t>
            </a:fld>
            <a:endParaRPr lang="zh-CN" altLang="en-US"/>
          </a:p>
        </p:txBody>
      </p:sp>
    </p:spTree>
    <p:extLst>
      <p:ext uri="{BB962C8B-B14F-4D97-AF65-F5344CB8AC3E}">
        <p14:creationId xmlns:p14="http://schemas.microsoft.com/office/powerpoint/2010/main" val="3017702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国外的研究人员</a:t>
            </a:r>
            <a:r>
              <a:rPr lang="zh-CN" altLang="en-US" sz="1200" kern="1200" dirty="0">
                <a:solidFill>
                  <a:schemeClr val="tx1"/>
                </a:solidFill>
                <a:effectLst/>
                <a:latin typeface="+mn-lt"/>
                <a:ea typeface="+mn-ea"/>
                <a:cs typeface="+mn-cs"/>
              </a:rPr>
              <a:t>中需要提及的</a:t>
            </a:r>
            <a:r>
              <a:rPr lang="zh-CN" altLang="zh-CN" sz="1200" kern="1200" dirty="0">
                <a:solidFill>
                  <a:schemeClr val="tx1"/>
                </a:solidFill>
                <a:effectLst/>
                <a:latin typeface="+mn-lt"/>
                <a:ea typeface="+mn-ea"/>
                <a:cs typeface="+mn-cs"/>
              </a:rPr>
              <a:t>是</a:t>
            </a:r>
            <a:r>
              <a:rPr lang="en-US" altLang="zh-CN" sz="1200" kern="1200" dirty="0" err="1">
                <a:solidFill>
                  <a:schemeClr val="tx1"/>
                </a:solidFill>
                <a:effectLst/>
                <a:latin typeface="+mn-lt"/>
                <a:ea typeface="+mn-ea"/>
                <a:cs typeface="+mn-cs"/>
              </a:rPr>
              <a:t>Antonakakis</a:t>
            </a:r>
            <a:r>
              <a:rPr lang="zh-CN" altLang="zh-CN" sz="1200" kern="1200" dirty="0">
                <a:solidFill>
                  <a:schemeClr val="tx1"/>
                </a:solidFill>
                <a:effectLst/>
                <a:latin typeface="+mn-lt"/>
                <a:ea typeface="+mn-ea"/>
                <a:cs typeface="+mn-cs"/>
              </a:rPr>
              <a:t>，最为经典的信誉系统</a:t>
            </a:r>
            <a:r>
              <a:rPr lang="en-US" altLang="zh-CN" sz="1200" kern="1200" dirty="0" err="1">
                <a:solidFill>
                  <a:schemeClr val="tx1"/>
                </a:solidFill>
                <a:effectLst/>
                <a:latin typeface="+mn-lt"/>
                <a:ea typeface="+mn-ea"/>
                <a:cs typeface="+mn-cs"/>
              </a:rPr>
              <a:t>Notos</a:t>
            </a:r>
            <a:r>
              <a:rPr lang="zh-CN" altLang="zh-CN" sz="1200" kern="1200" dirty="0">
                <a:solidFill>
                  <a:schemeClr val="tx1"/>
                </a:solidFill>
                <a:effectLst/>
                <a:latin typeface="+mn-lt"/>
                <a:ea typeface="+mn-ea"/>
                <a:cs typeface="+mn-cs"/>
              </a:rPr>
              <a:t>和检测系统</a:t>
            </a:r>
            <a:r>
              <a:rPr lang="en-US" altLang="zh-CN" sz="1200" kern="1200" dirty="0" err="1">
                <a:solidFill>
                  <a:schemeClr val="tx1"/>
                </a:solidFill>
                <a:effectLst/>
                <a:latin typeface="+mn-lt"/>
                <a:ea typeface="+mn-ea"/>
                <a:cs typeface="+mn-cs"/>
              </a:rPr>
              <a:t>pleiades</a:t>
            </a:r>
            <a:r>
              <a:rPr lang="zh-CN" altLang="zh-CN" sz="1200" kern="1200" dirty="0">
                <a:solidFill>
                  <a:schemeClr val="tx1"/>
                </a:solidFill>
                <a:effectLst/>
                <a:latin typeface="+mn-lt"/>
                <a:ea typeface="+mn-ea"/>
                <a:cs typeface="+mn-cs"/>
              </a:rPr>
              <a:t>都是他们的论文成果；</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9</a:t>
            </a:fld>
            <a:endParaRPr lang="zh-CN" altLang="en-US"/>
          </a:p>
        </p:txBody>
      </p:sp>
    </p:spTree>
    <p:extLst>
      <p:ext uri="{BB962C8B-B14F-4D97-AF65-F5344CB8AC3E}">
        <p14:creationId xmlns:p14="http://schemas.microsoft.com/office/powerpoint/2010/main" val="20493540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恶意域名检测技术研究">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2"/>
            <a:ext cx="9144000" cy="1185863"/>
            <a:chOff x="0" y="0"/>
            <a:chExt cx="5760" cy="747"/>
          </a:xfrm>
        </p:grpSpPr>
        <p:pic>
          <p:nvPicPr>
            <p:cNvPr id="257057" name="Picture 33" descr="snap"/>
            <p:cNvPicPr>
              <a:picLocks noChangeAspect="1" noChangeArrowheads="1"/>
            </p:cNvPicPr>
            <p:nvPr userDrawn="1"/>
          </p:nvPicPr>
          <p:blipFill>
            <a:blip r:embed="rId2" cstate="print"/>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sz="1350"/>
            </a:p>
          </p:txBody>
        </p:sp>
      </p:grpSp>
      <p:pic>
        <p:nvPicPr>
          <p:cNvPr id="257026" name="Picture 2" descr="low-line"/>
          <p:cNvPicPr>
            <a:picLocks noChangeAspect="1" noChangeArrowheads="1"/>
          </p:cNvPicPr>
          <p:nvPr/>
        </p:nvPicPr>
        <p:blipFill>
          <a:blip r:embed="rId3" cstate="print"/>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7"/>
            <a:ext cx="7772400" cy="1470025"/>
          </a:xfrm>
        </p:spPr>
        <p:txBody>
          <a:bodyPr/>
          <a:lstStyle>
            <a:lvl1pPr>
              <a:defRPr/>
            </a:lvl1pPr>
          </a:lstStyle>
          <a:p>
            <a:r>
              <a:rPr lang="en-US" altLang="zh-CN"/>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050">
                <a:latin typeface="Arial Unicode MS" pitchFamily="34" charset="-122"/>
                <a:ea typeface="Arial Unicode MS" pitchFamily="34" charset="-122"/>
                <a:cs typeface="Arial Unicode MS" pitchFamily="34" charset="-122"/>
              </a:defRPr>
            </a:lvl1pPr>
          </a:lstStyle>
          <a:p>
            <a:fld id="{ACA92469-8C65-4745-A1D0-BAEE0BB91B04}" type="datetimeFigureOut">
              <a:rPr lang="zh-CN" altLang="en-US" smtClean="0"/>
              <a:pPr/>
              <a:t>2018/3/11</a:t>
            </a:fld>
            <a:endParaRPr lang="zh-CN" altLang="en-US"/>
          </a:p>
        </p:txBody>
      </p:sp>
      <p:sp>
        <p:nvSpPr>
          <p:cNvPr id="257030" name="Rectangle 6"/>
          <p:cNvSpPr>
            <a:spLocks noGrp="1" noChangeArrowheads="1"/>
          </p:cNvSpPr>
          <p:nvPr>
            <p:ph type="ftr" sz="quarter" idx="3"/>
          </p:nvPr>
        </p:nvSpPr>
        <p:spPr>
          <a:xfrm>
            <a:off x="2397126" y="6597650"/>
            <a:ext cx="5054600" cy="287338"/>
          </a:xfrm>
        </p:spPr>
        <p:txBody>
          <a:bodyPr/>
          <a:lstStyle>
            <a:lvl1pPr algn="l">
              <a:defRPr sz="1050"/>
            </a:lvl1pPr>
          </a:lstStyle>
          <a:p>
            <a:endParaRPr lang="zh-CN" altLang="en-US"/>
          </a:p>
        </p:txBody>
      </p:sp>
      <p:sp>
        <p:nvSpPr>
          <p:cNvPr id="257031" name="Rectangle 7"/>
          <p:cNvSpPr>
            <a:spLocks noGrp="1" noChangeArrowheads="1"/>
          </p:cNvSpPr>
          <p:nvPr>
            <p:ph type="sldNum" sz="quarter" idx="4"/>
          </p:nvPr>
        </p:nvSpPr>
        <p:spPr>
          <a:xfrm>
            <a:off x="7524751" y="6616700"/>
            <a:ext cx="1439863" cy="241300"/>
          </a:xfrm>
        </p:spPr>
        <p:txBody>
          <a:bodyPr/>
          <a:lstStyle>
            <a:lvl1pPr>
              <a:defRPr sz="1050"/>
            </a:lvl1pPr>
          </a:lstStyle>
          <a:p>
            <a:fld id="{DA558613-7A35-45CB-9DAF-4CAE3493A2B2}" type="slidenum">
              <a:rPr lang="zh-CN" altLang="en-US" smtClean="0"/>
              <a:pPr/>
              <a:t>‹#›</a:t>
            </a:fld>
            <a:endParaRPr lang="zh-CN" altLang="en-US"/>
          </a:p>
        </p:txBody>
      </p:sp>
      <p:sp>
        <p:nvSpPr>
          <p:cNvPr id="257035" name="Rectangle 11"/>
          <p:cNvSpPr>
            <a:spLocks noChangeArrowheads="1"/>
          </p:cNvSpPr>
          <p:nvPr/>
        </p:nvSpPr>
        <p:spPr bwMode="auto">
          <a:xfrm>
            <a:off x="1547813" y="4221165"/>
            <a:ext cx="6011862" cy="719137"/>
          </a:xfrm>
          <a:prstGeom prst="rect">
            <a:avLst/>
          </a:prstGeom>
          <a:noFill/>
          <a:ln w="9525">
            <a:noFill/>
            <a:miter lim="800000"/>
            <a:headEnd/>
            <a:tailEnd/>
          </a:ln>
          <a:effectLst/>
        </p:spPr>
        <p:txBody>
          <a:bodyPr wrap="none" anchor="ctr"/>
          <a:lstStyle/>
          <a:p>
            <a:pPr algn="r">
              <a:spcBef>
                <a:spcPct val="0"/>
              </a:spcBef>
            </a:pPr>
            <a:endParaRPr lang="zh-CN" altLang="zh-CN" sz="15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cstate="print"/>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val="109476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fld id="{ACA92469-8C65-4745-A1D0-BAEE0BB91B04}" type="datetimeFigureOut">
              <a:rPr lang="zh-CN" altLang="en-US" smtClean="0"/>
              <a:pPr/>
              <a:t>2018/3/11</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2133800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fld id="{ACA92469-8C65-4745-A1D0-BAEE0BB91B04}" type="datetimeFigureOut">
              <a:rPr lang="zh-CN" altLang="en-US" smtClean="0"/>
              <a:pPr/>
              <a:t>2018/3/11</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3384613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fld id="{ACA92469-8C65-4745-A1D0-BAEE0BB91B04}" type="datetimeFigureOut">
              <a:rPr lang="zh-CN" altLang="en-US" smtClean="0"/>
              <a:pPr/>
              <a:t>2018/3/11</a:t>
            </a:fld>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endParaRPr lang="zh-CN" altLang="en-US"/>
          </a:p>
        </p:txBody>
      </p:sp>
      <p:sp>
        <p:nvSpPr>
          <p:cNvPr id="8" name="Slide Number Placeholder 7"/>
          <p:cNvSpPr>
            <a:spLocks noGrp="1"/>
          </p:cNvSpPr>
          <p:nvPr>
            <p:ph type="sldNum" sz="quarter" idx="12"/>
          </p:nvPr>
        </p:nvSpPr>
        <p:spPr>
          <a:xfrm>
            <a:off x="7885114" y="6642100"/>
            <a:ext cx="1150937" cy="215900"/>
          </a:xfrm>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200423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a:t>Click to edit Master title style</a:t>
            </a:r>
            <a:endParaRPr lang="zh-CN" altLang="en-US" dirty="0"/>
          </a:p>
        </p:txBody>
      </p:sp>
      <p:sp>
        <p:nvSpPr>
          <p:cNvPr id="3" name="Content Placeholder 2"/>
          <p:cNvSpPr>
            <a:spLocks noGrp="1"/>
          </p:cNvSpPr>
          <p:nvPr>
            <p:ph idx="1"/>
          </p:nvPr>
        </p:nvSpPr>
        <p:spPr/>
        <p:txBody>
          <a:bodyPr/>
          <a:lstStyle>
            <a:lvl1pPr>
              <a:defRPr sz="1800">
                <a:latin typeface="Calibri" pitchFamily="34" charset="0"/>
                <a:cs typeface="Calibri" pitchFamily="34" charset="0"/>
              </a:defRPr>
            </a:lvl1pPr>
            <a:lvl2pPr>
              <a:defRPr sz="1500">
                <a:solidFill>
                  <a:srgbClr val="0000CC"/>
                </a:solidFill>
                <a:latin typeface="Calibri" pitchFamily="34" charset="0"/>
                <a:ea typeface="楷体" pitchFamily="49" charset="-122"/>
                <a:cs typeface="Calibri" pitchFamily="34" charset="0"/>
              </a:defRPr>
            </a:lvl2pPr>
            <a:lvl3pPr>
              <a:defRPr sz="1200">
                <a:latin typeface="Calibri" pitchFamily="34" charset="0"/>
                <a:cs typeface="Calibri" pitchFamily="34" charset="0"/>
              </a:defRPr>
            </a:lvl3pPr>
            <a:lvl4pPr>
              <a:defRPr sz="900">
                <a:latin typeface="Calibri" pitchFamily="34" charset="0"/>
                <a:cs typeface="Calibri" pitchFamily="34" charset="0"/>
              </a:defRPr>
            </a:lvl4pPr>
            <a:lvl5pPr>
              <a:defRPr sz="600">
                <a:latin typeface="Calibri" pitchFamily="34" charset="0"/>
                <a:cs typeface="Calibri" pitchFamily="34" charset="0"/>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Date Placeholder 3"/>
          <p:cNvSpPr>
            <a:spLocks noGrp="1"/>
          </p:cNvSpPr>
          <p:nvPr>
            <p:ph type="dt" sz="half" idx="10"/>
          </p:nvPr>
        </p:nvSpPr>
        <p:spPr/>
        <p:txBody>
          <a:bodyPr/>
          <a:lstStyle>
            <a:lvl1pPr>
              <a:defRPr/>
            </a:lvl1pPr>
          </a:lstStyle>
          <a:p>
            <a:fld id="{ACA92469-8C65-4745-A1D0-BAEE0BB91B04}" type="datetimeFigureOut">
              <a:rPr lang="zh-CN" altLang="en-US" smtClean="0"/>
              <a:pPr/>
              <a:t>2018/3/11</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2520521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ltLang="zh-CN"/>
              <a:t>Click to edit Master text styles</a:t>
            </a:r>
          </a:p>
        </p:txBody>
      </p:sp>
      <p:sp>
        <p:nvSpPr>
          <p:cNvPr id="4" name="Date Placeholder 3"/>
          <p:cNvSpPr>
            <a:spLocks noGrp="1"/>
          </p:cNvSpPr>
          <p:nvPr>
            <p:ph type="dt" sz="half" idx="10"/>
          </p:nvPr>
        </p:nvSpPr>
        <p:spPr/>
        <p:txBody>
          <a:bodyPr/>
          <a:lstStyle>
            <a:lvl1pPr>
              <a:defRPr/>
            </a:lvl1pPr>
          </a:lstStyle>
          <a:p>
            <a:fld id="{ACA92469-8C65-4745-A1D0-BAEE0BB91B04}" type="datetimeFigureOut">
              <a:rPr lang="zh-CN" altLang="en-US" smtClean="0"/>
              <a:pPr/>
              <a:t>2018/3/11</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322467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lvl1pPr>
              <a:defRPr/>
            </a:lvl1pPr>
          </a:lstStyle>
          <a:p>
            <a:fld id="{ACA92469-8C65-4745-A1D0-BAEE0BB91B04}" type="datetimeFigureOut">
              <a:rPr lang="zh-CN" altLang="en-US" smtClean="0"/>
              <a:pPr/>
              <a:t>2018/3/11</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155764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lvl1pPr>
              <a:defRPr/>
            </a:lvl1pPr>
          </a:lstStyle>
          <a:p>
            <a:fld id="{ACA92469-8C65-4745-A1D0-BAEE0BB91B04}" type="datetimeFigureOut">
              <a:rPr lang="zh-CN" altLang="en-US" smtClean="0"/>
              <a:pPr/>
              <a:t>2018/3/11</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3086449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fld id="{ACA92469-8C65-4745-A1D0-BAEE0BB91B04}" type="datetimeFigureOut">
              <a:rPr lang="zh-CN" altLang="en-US" smtClean="0"/>
              <a:pPr/>
              <a:t>2018/3/11</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3717317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CA92469-8C65-4745-A1D0-BAEE0BB91B04}" type="datetimeFigureOut">
              <a:rPr lang="zh-CN" altLang="en-US" smtClean="0"/>
              <a:pPr/>
              <a:t>2018/3/11</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230580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a:t>Click to edit Master text styles</a:t>
            </a:r>
          </a:p>
        </p:txBody>
      </p:sp>
      <p:sp>
        <p:nvSpPr>
          <p:cNvPr id="5" name="Date Placeholder 4"/>
          <p:cNvSpPr>
            <a:spLocks noGrp="1"/>
          </p:cNvSpPr>
          <p:nvPr>
            <p:ph type="dt" sz="half" idx="10"/>
          </p:nvPr>
        </p:nvSpPr>
        <p:spPr/>
        <p:txBody>
          <a:bodyPr/>
          <a:lstStyle>
            <a:lvl1pPr>
              <a:defRPr/>
            </a:lvl1pPr>
          </a:lstStyle>
          <a:p>
            <a:fld id="{ACA92469-8C65-4745-A1D0-BAEE0BB91B04}" type="datetimeFigureOut">
              <a:rPr lang="zh-CN" altLang="en-US" smtClean="0"/>
              <a:pPr/>
              <a:t>2018/3/11</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1036615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zh-CN"/>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a:t>Click to edit Master text styles</a:t>
            </a:r>
          </a:p>
        </p:txBody>
      </p:sp>
      <p:sp>
        <p:nvSpPr>
          <p:cNvPr id="5" name="Date Placeholder 4"/>
          <p:cNvSpPr>
            <a:spLocks noGrp="1"/>
          </p:cNvSpPr>
          <p:nvPr>
            <p:ph type="dt" sz="half" idx="10"/>
          </p:nvPr>
        </p:nvSpPr>
        <p:spPr/>
        <p:txBody>
          <a:bodyPr/>
          <a:lstStyle>
            <a:lvl1pPr>
              <a:defRPr/>
            </a:lvl1pPr>
          </a:lstStyle>
          <a:p>
            <a:fld id="{ACA92469-8C65-4745-A1D0-BAEE0BB91B04}" type="datetimeFigureOut">
              <a:rPr lang="zh-CN" altLang="en-US" smtClean="0"/>
              <a:pPr/>
              <a:t>2018/3/11</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184494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4" cstate="print"/>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第四级</a:t>
            </a:r>
          </a:p>
          <a:p>
            <a:pPr lvl="2"/>
            <a:r>
              <a:rPr lang="zh-CN" altLang="en-US" dirty="0"/>
              <a:t>第三级</a:t>
            </a:r>
          </a:p>
          <a:p>
            <a:pPr lvl="3"/>
            <a:r>
              <a:rPr lang="zh-CN" altLang="en-US" dirty="0"/>
              <a:t>第四级</a:t>
            </a:r>
          </a:p>
          <a:p>
            <a:pPr lvl="4"/>
            <a:r>
              <a:rPr lang="zh-CN" altLang="en-US" dirty="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900">
                <a:solidFill>
                  <a:schemeClr val="bg1"/>
                </a:solidFill>
              </a:defRPr>
            </a:lvl1pPr>
          </a:lstStyle>
          <a:p>
            <a:fld id="{ACA92469-8C65-4745-A1D0-BAEE0BB91B04}" type="datetimeFigureOut">
              <a:rPr lang="zh-CN" altLang="en-US" smtClean="0"/>
              <a:pPr/>
              <a:t>2018/3/11</a:t>
            </a:fld>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900">
                <a:solidFill>
                  <a:schemeClr val="bg1"/>
                </a:solidFill>
              </a:defRPr>
            </a:lvl1pPr>
          </a:lstStyle>
          <a:p>
            <a:endParaRPr lang="zh-CN" altLang="en-US"/>
          </a:p>
        </p:txBody>
      </p:sp>
      <p:sp>
        <p:nvSpPr>
          <p:cNvPr id="256008" name="Rectangle 8"/>
          <p:cNvSpPr>
            <a:spLocks noGrp="1" noChangeArrowheads="1"/>
          </p:cNvSpPr>
          <p:nvPr>
            <p:ph type="sldNum" sz="quarter" idx="4"/>
          </p:nvPr>
        </p:nvSpPr>
        <p:spPr bwMode="auto">
          <a:xfrm>
            <a:off x="7885114"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b="1">
                <a:solidFill>
                  <a:schemeClr val="bg1"/>
                </a:solidFill>
              </a:defRPr>
            </a:lvl1pPr>
          </a:lstStyle>
          <a:p>
            <a:fld id="{DA558613-7A35-45CB-9DAF-4CAE3493A2B2}" type="slidenum">
              <a:rPr lang="zh-CN" altLang="en-US" smtClean="0"/>
              <a:pPr/>
              <a:t>‹#›</a:t>
            </a:fld>
            <a:endParaRPr lang="zh-CN" altLang="en-US"/>
          </a:p>
        </p:txBody>
      </p:sp>
      <p:pic>
        <p:nvPicPr>
          <p:cNvPr id="256049" name="Picture 49" descr="low-line"/>
          <p:cNvPicPr>
            <a:picLocks noChangeAspect="1" noChangeArrowheads="1"/>
          </p:cNvPicPr>
          <p:nvPr/>
        </p:nvPicPr>
        <p:blipFill>
          <a:blip r:embed="rId14" cstate="print"/>
          <a:srcRect/>
          <a:stretch>
            <a:fillRect/>
          </a:stretch>
        </p:blipFill>
        <p:spPr bwMode="auto">
          <a:xfrm>
            <a:off x="0" y="549277"/>
            <a:ext cx="9144000" cy="73025"/>
          </a:xfrm>
          <a:prstGeom prst="rect">
            <a:avLst/>
          </a:prstGeom>
          <a:noFill/>
        </p:spPr>
      </p:pic>
      <p:pic>
        <p:nvPicPr>
          <p:cNvPr id="256039" name="Picture 39" descr="Snap1"/>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8532242" y="22225"/>
            <a:ext cx="576263" cy="527050"/>
          </a:xfrm>
          <a:prstGeom prst="rect">
            <a:avLst/>
          </a:prstGeom>
          <a:noFill/>
        </p:spPr>
      </p:pic>
      <p:pic>
        <p:nvPicPr>
          <p:cNvPr id="12" name="Picture 16" descr="buaa_1"/>
          <p:cNvPicPr>
            <a:picLocks noChangeAspect="1" noChangeArrowheads="1"/>
          </p:cNvPicPr>
          <p:nvPr/>
        </p:nvPicPr>
        <p:blipFill>
          <a:blip r:embed="rId16" cstate="print"/>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4062159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300" b="1">
          <a:solidFill>
            <a:schemeClr val="tx2"/>
          </a:solidFill>
          <a:latin typeface="+mj-lt"/>
          <a:ea typeface="+mj-ea"/>
          <a:cs typeface="+mj-cs"/>
        </a:defRPr>
      </a:lvl1pPr>
      <a:lvl2pPr algn="ctr" rtl="0" eaLnBrk="1" fontAlgn="base" hangingPunct="1">
        <a:spcBef>
          <a:spcPct val="0"/>
        </a:spcBef>
        <a:spcAft>
          <a:spcPct val="0"/>
        </a:spcAft>
        <a:defRPr sz="3300" b="1">
          <a:solidFill>
            <a:schemeClr val="tx2"/>
          </a:solidFill>
          <a:latin typeface="Arial" pitchFamily="34" charset="0"/>
          <a:ea typeface="黑体" pitchFamily="2" charset="-122"/>
        </a:defRPr>
      </a:lvl2pPr>
      <a:lvl3pPr algn="ctr" rtl="0" eaLnBrk="1" fontAlgn="base" hangingPunct="1">
        <a:spcBef>
          <a:spcPct val="0"/>
        </a:spcBef>
        <a:spcAft>
          <a:spcPct val="0"/>
        </a:spcAft>
        <a:defRPr sz="3300" b="1">
          <a:solidFill>
            <a:schemeClr val="tx2"/>
          </a:solidFill>
          <a:latin typeface="Arial" pitchFamily="34" charset="0"/>
          <a:ea typeface="黑体" pitchFamily="2" charset="-122"/>
        </a:defRPr>
      </a:lvl3pPr>
      <a:lvl4pPr algn="ctr" rtl="0" eaLnBrk="1" fontAlgn="base" hangingPunct="1">
        <a:spcBef>
          <a:spcPct val="0"/>
        </a:spcBef>
        <a:spcAft>
          <a:spcPct val="0"/>
        </a:spcAft>
        <a:defRPr sz="3300" b="1">
          <a:solidFill>
            <a:schemeClr val="tx2"/>
          </a:solidFill>
          <a:latin typeface="Arial" pitchFamily="34" charset="0"/>
          <a:ea typeface="黑体" pitchFamily="2" charset="-122"/>
        </a:defRPr>
      </a:lvl4pPr>
      <a:lvl5pPr algn="ctr" rtl="0" eaLnBrk="1" fontAlgn="base" hangingPunct="1">
        <a:spcBef>
          <a:spcPct val="0"/>
        </a:spcBef>
        <a:spcAft>
          <a:spcPct val="0"/>
        </a:spcAft>
        <a:defRPr sz="3300" b="1">
          <a:solidFill>
            <a:schemeClr val="tx2"/>
          </a:solidFill>
          <a:latin typeface="Arial" pitchFamily="34" charset="0"/>
          <a:ea typeface="黑体" pitchFamily="2" charset="-122"/>
        </a:defRPr>
      </a:lvl5pPr>
      <a:lvl6pPr marL="342900" algn="ctr" rtl="0" eaLnBrk="1" fontAlgn="base" hangingPunct="1">
        <a:spcBef>
          <a:spcPct val="0"/>
        </a:spcBef>
        <a:spcAft>
          <a:spcPct val="0"/>
        </a:spcAft>
        <a:defRPr sz="3300" b="1">
          <a:solidFill>
            <a:schemeClr val="tx2"/>
          </a:solidFill>
          <a:latin typeface="Arial" pitchFamily="34" charset="0"/>
          <a:ea typeface="黑体" pitchFamily="2" charset="-122"/>
        </a:defRPr>
      </a:lvl6pPr>
      <a:lvl7pPr marL="685800" algn="ctr" rtl="0" eaLnBrk="1" fontAlgn="base" hangingPunct="1">
        <a:spcBef>
          <a:spcPct val="0"/>
        </a:spcBef>
        <a:spcAft>
          <a:spcPct val="0"/>
        </a:spcAft>
        <a:defRPr sz="3300" b="1">
          <a:solidFill>
            <a:schemeClr val="tx2"/>
          </a:solidFill>
          <a:latin typeface="Arial" pitchFamily="34" charset="0"/>
          <a:ea typeface="黑体" pitchFamily="2" charset="-122"/>
        </a:defRPr>
      </a:lvl7pPr>
      <a:lvl8pPr marL="1028700" algn="ctr" rtl="0" eaLnBrk="1" fontAlgn="base" hangingPunct="1">
        <a:spcBef>
          <a:spcPct val="0"/>
        </a:spcBef>
        <a:spcAft>
          <a:spcPct val="0"/>
        </a:spcAft>
        <a:defRPr sz="3300" b="1">
          <a:solidFill>
            <a:schemeClr val="tx2"/>
          </a:solidFill>
          <a:latin typeface="Arial" pitchFamily="34" charset="0"/>
          <a:ea typeface="黑体" pitchFamily="2" charset="-122"/>
        </a:defRPr>
      </a:lvl8pPr>
      <a:lvl9pPr marL="1371600" algn="ctr" rtl="0" eaLnBrk="1" fontAlgn="base" hangingPunct="1">
        <a:spcBef>
          <a:spcPct val="0"/>
        </a:spcBef>
        <a:spcAft>
          <a:spcPct val="0"/>
        </a:spcAft>
        <a:defRPr sz="3300" b="1">
          <a:solidFill>
            <a:schemeClr val="tx2"/>
          </a:solidFill>
          <a:latin typeface="Arial" pitchFamily="34" charset="0"/>
          <a:ea typeface="黑体" pitchFamily="2" charset="-122"/>
        </a:defRPr>
      </a:lvl9pPr>
    </p:titleStyle>
    <p:bodyStyle>
      <a:lvl1pPr marL="257175" indent="-257175" algn="l" rtl="0" eaLnBrk="1" fontAlgn="base" hangingPunct="1">
        <a:spcBef>
          <a:spcPct val="20000"/>
        </a:spcBef>
        <a:spcAft>
          <a:spcPct val="0"/>
        </a:spcAft>
        <a:buFont typeface="Wingdings" pitchFamily="2" charset="2"/>
        <a:buBlip>
          <a:blip r:embed="rId17"/>
        </a:buBlip>
        <a:defRPr sz="1800">
          <a:solidFill>
            <a:schemeClr val="tx1"/>
          </a:solidFill>
          <a:latin typeface="+mn-lt"/>
          <a:ea typeface="+mn-ea"/>
          <a:cs typeface="+mn-cs"/>
        </a:defRPr>
      </a:lvl1pPr>
      <a:lvl2pPr marL="557213" indent="-214313" algn="l" rtl="0" eaLnBrk="1" fontAlgn="base" hangingPunct="1">
        <a:spcBef>
          <a:spcPct val="20000"/>
        </a:spcBef>
        <a:spcAft>
          <a:spcPct val="0"/>
        </a:spcAft>
        <a:buBlip>
          <a:blip r:embed="rId18"/>
        </a:buBlip>
        <a:defRPr sz="1500">
          <a:solidFill>
            <a:schemeClr val="tx1"/>
          </a:solidFill>
          <a:latin typeface="+mn-lt"/>
          <a:ea typeface="+mn-ea"/>
        </a:defRPr>
      </a:lvl2pPr>
      <a:lvl3pPr marL="857250" indent="-171450" algn="l" rtl="0" eaLnBrk="1" fontAlgn="base" hangingPunct="1">
        <a:spcBef>
          <a:spcPct val="20000"/>
        </a:spcBef>
        <a:spcAft>
          <a:spcPct val="0"/>
        </a:spcAft>
        <a:buBlip>
          <a:blip r:embed="rId19"/>
        </a:buBlip>
        <a:defRPr sz="1200" b="1">
          <a:solidFill>
            <a:schemeClr val="tx1"/>
          </a:solidFill>
          <a:latin typeface="+mn-lt"/>
          <a:ea typeface="楷体_GB2312" pitchFamily="49" charset="-122"/>
        </a:defRPr>
      </a:lvl3pPr>
      <a:lvl4pPr marL="1200150" indent="-171450" algn="l" rtl="0" eaLnBrk="1" fontAlgn="base" hangingPunct="1">
        <a:spcBef>
          <a:spcPct val="20000"/>
        </a:spcBef>
        <a:spcAft>
          <a:spcPct val="0"/>
        </a:spcAft>
        <a:buBlip>
          <a:blip r:embed="rId20"/>
        </a:buBlip>
        <a:defRPr sz="900" b="1">
          <a:solidFill>
            <a:schemeClr val="tx1"/>
          </a:solidFill>
          <a:latin typeface="+mn-lt"/>
          <a:ea typeface="楷体_GB2312" pitchFamily="49" charset="-122"/>
        </a:defRPr>
      </a:lvl4pPr>
      <a:lvl5pPr marL="15430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5pPr>
      <a:lvl6pPr marL="18859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emf"/><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emf"/><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0.emf"/><Relationship Id="rId4"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95759" y="1998913"/>
            <a:ext cx="8306718" cy="1470025"/>
          </a:xfrm>
        </p:spPr>
        <p:txBody>
          <a:bodyPr/>
          <a:lstStyle/>
          <a:p>
            <a:r>
              <a:rPr lang="zh-CN" altLang="en-US" sz="3600" dirty="0">
                <a:latin typeface="微软雅黑" pitchFamily="34" charset="-122"/>
                <a:ea typeface="微软雅黑" pitchFamily="34" charset="-122"/>
              </a:rPr>
              <a:t>恶意域名检测技术研究</a:t>
            </a:r>
          </a:p>
        </p:txBody>
      </p:sp>
      <p:sp>
        <p:nvSpPr>
          <p:cNvPr id="3" name="TextBox 2"/>
          <p:cNvSpPr txBox="1"/>
          <p:nvPr/>
        </p:nvSpPr>
        <p:spPr>
          <a:xfrm>
            <a:off x="3345097" y="4090352"/>
            <a:ext cx="3142789" cy="1323439"/>
          </a:xfrm>
          <a:prstGeom prst="rect">
            <a:avLst/>
          </a:prstGeom>
          <a:noFill/>
        </p:spPr>
        <p:txBody>
          <a:bodyPr wrap="square" rtlCol="0">
            <a:spAutoFit/>
          </a:bodyPr>
          <a:lstStyle/>
          <a:p>
            <a:r>
              <a:rPr lang="zh-CN" altLang="en-US" sz="2000" dirty="0">
                <a:latin typeface="微软雅黑" pitchFamily="34" charset="-122"/>
                <a:ea typeface="微软雅黑" pitchFamily="34" charset="-122"/>
              </a:rPr>
              <a:t>学生：王文博</a:t>
            </a:r>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学号：</a:t>
            </a:r>
            <a:r>
              <a:rPr lang="en-US" altLang="zh-CN" sz="2000" dirty="0">
                <a:latin typeface="微软雅黑" pitchFamily="34" charset="-122"/>
                <a:ea typeface="微软雅黑" pitchFamily="34" charset="-122"/>
              </a:rPr>
              <a:t>ZY1506221</a:t>
            </a:r>
          </a:p>
          <a:p>
            <a:r>
              <a:rPr lang="zh-CN" altLang="en-US" sz="2000" dirty="0">
                <a:latin typeface="微软雅黑" pitchFamily="34" charset="-122"/>
                <a:ea typeface="微软雅黑" pitchFamily="34" charset="-122"/>
              </a:rPr>
              <a:t>导师：兰雨晴  教授</a:t>
            </a:r>
            <a:endParaRPr lang="en-US" altLang="zh-CN"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周渊  正高工</a:t>
            </a:r>
            <a:endParaRPr lang="en-US" altLang="zh-CN" sz="2000" dirty="0">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4418"/>
    </mc:Choice>
    <mc:Fallback xmlns="">
      <p:transition spd="slow" advTm="1441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国内研究现状</a:t>
            </a:r>
          </a:p>
        </p:txBody>
      </p:sp>
      <p:sp>
        <p:nvSpPr>
          <p:cNvPr id="5" name="内容占位符 2"/>
          <p:cNvSpPr txBox="1">
            <a:spLocks/>
          </p:cNvSpPr>
          <p:nvPr/>
        </p:nvSpPr>
        <p:spPr bwMode="auto">
          <a:xfrm>
            <a:off x="696951" y="1583805"/>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800" kern="0"/>
              <a:t>学校以及研究机构</a:t>
            </a:r>
            <a:endParaRPr lang="en-US" altLang="zh-CN" sz="2800" kern="0"/>
          </a:p>
          <a:p>
            <a:pPr lvl="1"/>
            <a:r>
              <a:rPr lang="zh-CN" altLang="en-US" sz="2000"/>
              <a:t>中国科学院信息工程研究所</a:t>
            </a:r>
            <a:endParaRPr lang="en-US" altLang="zh-CN" sz="2000"/>
          </a:p>
          <a:p>
            <a:pPr lvl="1"/>
            <a:r>
              <a:rPr lang="zh-CN" altLang="en-US" sz="2000"/>
              <a:t>国家互联网计算机网络应急技术处理协调中心</a:t>
            </a:r>
            <a:endParaRPr lang="en-US" altLang="zh-CN" sz="2000"/>
          </a:p>
          <a:p>
            <a:pPr lvl="1"/>
            <a:endParaRPr lang="en-US" altLang="zh-CN" sz="2000"/>
          </a:p>
          <a:p>
            <a:r>
              <a:rPr lang="zh-CN" altLang="en-US" sz="2800" kern="0"/>
              <a:t>商业机构</a:t>
            </a:r>
            <a:endParaRPr lang="en-US" altLang="zh-CN" sz="2800" kern="0"/>
          </a:p>
          <a:p>
            <a:pPr lvl="1"/>
            <a:r>
              <a:rPr lang="zh-CN" altLang="en-US" sz="2000"/>
              <a:t>微步在线</a:t>
            </a:r>
            <a:endParaRPr lang="en-US" altLang="zh-CN" sz="2000"/>
          </a:p>
          <a:p>
            <a:pPr lvl="1"/>
            <a:r>
              <a:rPr lang="en-US" altLang="zh-CN" sz="2000"/>
              <a:t>360</a:t>
            </a:r>
            <a:r>
              <a:rPr lang="zh-CN" altLang="en-US" sz="2000"/>
              <a:t>网络安全研究实验室</a:t>
            </a:r>
            <a:r>
              <a:rPr lang="en-US" altLang="zh-CN" sz="2000"/>
              <a:t> </a:t>
            </a:r>
          </a:p>
          <a:p>
            <a:pPr marL="342900" lvl="1" indent="0">
              <a:buNone/>
            </a:pPr>
            <a:endParaRPr lang="en-US" altLang="zh-CN" sz="2000"/>
          </a:p>
          <a:p>
            <a:pPr marL="342900" lvl="1" indent="0">
              <a:buNone/>
            </a:pPr>
            <a:endParaRPr lang="en-US" altLang="zh-CN" sz="2000"/>
          </a:p>
        </p:txBody>
      </p:sp>
    </p:spTree>
    <p:extLst>
      <p:ext uri="{BB962C8B-B14F-4D97-AF65-F5344CB8AC3E}">
        <p14:creationId xmlns:p14="http://schemas.microsoft.com/office/powerpoint/2010/main" val="2081521491"/>
      </p:ext>
    </p:extLst>
  </p:cSld>
  <p:clrMapOvr>
    <a:masterClrMapping/>
  </p:clrMapOvr>
  <mc:AlternateContent xmlns:mc="http://schemas.openxmlformats.org/markup-compatibility/2006" xmlns:p14="http://schemas.microsoft.com/office/powerpoint/2010/main">
    <mc:Choice Requires="p14">
      <p:transition spd="slow" p14:dur="2000" advTm="9574"/>
    </mc:Choice>
    <mc:Fallback xmlns="">
      <p:transition spd="slow" advTm="957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dirty="0">
                <a:latin typeface="微软雅黑" pitchFamily="34" charset="-122"/>
                <a:ea typeface="微软雅黑" pitchFamily="34" charset="-122"/>
              </a:rPr>
              <a:t>汇报内容</a:t>
            </a:r>
          </a:p>
        </p:txBody>
      </p:sp>
      <p:sp>
        <p:nvSpPr>
          <p:cNvPr id="6147" name="Rectangle 3"/>
          <p:cNvSpPr>
            <a:spLocks noGrp="1" noChangeArrowheads="1"/>
          </p:cNvSpPr>
          <p:nvPr>
            <p:ph idx="1"/>
          </p:nvPr>
        </p:nvSpPr>
        <p:spPr/>
        <p:txBody>
          <a:bodyPr/>
          <a:lstStyle/>
          <a:p>
            <a:pPr eaLnBrk="1" hangingPunct="1">
              <a:lnSpc>
                <a:spcPct val="90000"/>
              </a:lnSpc>
            </a:pPr>
            <a:r>
              <a:rPr lang="zh-CN" altLang="en-US" sz="2400" dirty="0">
                <a:latin typeface="微软雅黑" pitchFamily="34" charset="-122"/>
                <a:ea typeface="微软雅黑" pitchFamily="34" charset="-122"/>
              </a:rPr>
              <a:t>研究背景和问题的提出</a:t>
            </a:r>
            <a:endParaRPr lang="en-US" altLang="zh-CN" sz="2400" dirty="0">
              <a:latin typeface="微软雅黑" pitchFamily="34" charset="-122"/>
              <a:ea typeface="微软雅黑" pitchFamily="34" charset="-122"/>
            </a:endParaRPr>
          </a:p>
          <a:p>
            <a:pPr eaLnBrk="1" hangingPunct="1">
              <a:lnSpc>
                <a:spcPct val="90000"/>
              </a:lnSpc>
            </a:pPr>
            <a:r>
              <a:rPr lang="zh-CN" altLang="en-US" sz="2400" dirty="0">
                <a:latin typeface="微软雅黑" pitchFamily="34" charset="-122"/>
                <a:ea typeface="微软雅黑" pitchFamily="34" charset="-122"/>
              </a:rPr>
              <a:t>国内外研究现状</a:t>
            </a:r>
            <a:endParaRPr lang="en-US" altLang="zh-CN" sz="2400" dirty="0">
              <a:latin typeface="微软雅黑" pitchFamily="34" charset="-122"/>
              <a:ea typeface="微软雅黑" pitchFamily="34" charset="-122"/>
            </a:endParaRPr>
          </a:p>
          <a:p>
            <a:pPr eaLnBrk="1" hangingPunct="1">
              <a:lnSpc>
                <a:spcPct val="90000"/>
              </a:lnSpc>
            </a:pPr>
            <a:r>
              <a:rPr lang="zh-CN" altLang="en-US" sz="2400" dirty="0">
                <a:solidFill>
                  <a:srgbClr val="FF0000"/>
                </a:solidFill>
                <a:latin typeface="微软雅黑" pitchFamily="34" charset="-122"/>
                <a:ea typeface="微软雅黑" pitchFamily="34" charset="-122"/>
              </a:rPr>
              <a:t>研究内容</a:t>
            </a:r>
            <a:endParaRPr lang="en-US" altLang="zh-CN" sz="2400" dirty="0">
              <a:solidFill>
                <a:srgbClr val="FF0000"/>
              </a:solidFill>
              <a:latin typeface="微软雅黑" pitchFamily="34" charset="-122"/>
              <a:ea typeface="微软雅黑" pitchFamily="34" charset="-122"/>
            </a:endParaRPr>
          </a:p>
          <a:p>
            <a:pPr eaLnBrk="1" hangingPunct="1">
              <a:lnSpc>
                <a:spcPct val="90000"/>
              </a:lnSpc>
            </a:pPr>
            <a:r>
              <a:rPr lang="zh-CN" altLang="en-US" sz="2400" dirty="0">
                <a:latin typeface="微软雅黑" pitchFamily="34" charset="-122"/>
                <a:ea typeface="微软雅黑" pitchFamily="34" charset="-122"/>
              </a:rPr>
              <a:t>实验结果和分析</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3376566918"/>
      </p:ext>
    </p:extLst>
  </p:cSld>
  <p:clrMapOvr>
    <a:masterClrMapping/>
  </p:clrMapOvr>
  <mc:AlternateContent xmlns:mc="http://schemas.openxmlformats.org/markup-compatibility/2006" xmlns:p14="http://schemas.microsoft.com/office/powerpoint/2010/main">
    <mc:Choice Requires="p14">
      <p:transition spd="slow" p14:dur="2000" advTm="1380"/>
    </mc:Choice>
    <mc:Fallback xmlns="">
      <p:transition spd="slow" advTm="138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p:txBody>
          <a:bodyPr/>
          <a:lstStyle/>
          <a:p>
            <a:r>
              <a:rPr lang="zh-CN" altLang="en-US" sz="2400" dirty="0"/>
              <a:t>域名字符特征</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pPr marL="0" indent="0">
              <a:buNone/>
            </a:pPr>
            <a:r>
              <a:rPr lang="en-US" altLang="zh-CN" sz="2400" dirty="0"/>
              <a:t>N-gram</a:t>
            </a:r>
            <a:r>
              <a:rPr lang="zh-CN" altLang="en-US" sz="2400" dirty="0"/>
              <a:t>特征 （</a:t>
            </a:r>
            <a:r>
              <a:rPr lang="en-US" altLang="zh-CN" sz="2400" dirty="0"/>
              <a:t>12</a:t>
            </a:r>
            <a:r>
              <a:rPr lang="zh-CN" altLang="en-US" sz="2400" dirty="0"/>
              <a:t>个）、熵的特征（</a:t>
            </a:r>
            <a:r>
              <a:rPr lang="en-US" altLang="zh-CN" sz="2400" dirty="0"/>
              <a:t>2</a:t>
            </a:r>
            <a:r>
              <a:rPr lang="zh-CN" altLang="en-US" sz="2400" dirty="0"/>
              <a:t>个）、其他特征（</a:t>
            </a:r>
            <a:r>
              <a:rPr lang="en-US" altLang="zh-CN" sz="2400" dirty="0"/>
              <a:t>3</a:t>
            </a:r>
            <a:r>
              <a:rPr lang="zh-CN" altLang="en-US" sz="2400" dirty="0"/>
              <a:t>个）</a:t>
            </a:r>
            <a:endParaRPr lang="en-US" altLang="zh-CN" sz="2400" dirty="0"/>
          </a:p>
          <a:p>
            <a:endParaRPr lang="en-US" altLang="zh-CN" dirty="0"/>
          </a:p>
          <a:p>
            <a:endParaRPr lang="zh-CN" altLang="en-US"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特征提取</a:t>
            </a:r>
          </a:p>
        </p:txBody>
      </p:sp>
      <p:pic>
        <p:nvPicPr>
          <p:cNvPr id="6" name="图片 5">
            <a:extLst>
              <a:ext uri="{FF2B5EF4-FFF2-40B4-BE49-F238E27FC236}">
                <a16:creationId xmlns:a16="http://schemas.microsoft.com/office/drawing/2014/main" id="{7E0FBC64-8DFA-41D5-AB4E-7CC01DC38D98}"/>
              </a:ext>
            </a:extLst>
          </p:cNvPr>
          <p:cNvPicPr>
            <a:picLocks noChangeAspect="1"/>
          </p:cNvPicPr>
          <p:nvPr/>
        </p:nvPicPr>
        <p:blipFill>
          <a:blip r:embed="rId3"/>
          <a:stretch>
            <a:fillRect/>
          </a:stretch>
        </p:blipFill>
        <p:spPr>
          <a:xfrm>
            <a:off x="1803920" y="2048329"/>
            <a:ext cx="5536159" cy="2761342"/>
          </a:xfrm>
          <a:prstGeom prst="rect">
            <a:avLst/>
          </a:prstGeom>
        </p:spPr>
      </p:pic>
    </p:spTree>
    <p:extLst>
      <p:ext uri="{BB962C8B-B14F-4D97-AF65-F5344CB8AC3E}">
        <p14:creationId xmlns:p14="http://schemas.microsoft.com/office/powerpoint/2010/main" val="1920695540"/>
      </p:ext>
    </p:extLst>
  </p:cSld>
  <p:clrMapOvr>
    <a:masterClrMapping/>
  </p:clrMapOvr>
  <mc:AlternateContent xmlns:mc="http://schemas.openxmlformats.org/markup-compatibility/2006" xmlns:p14="http://schemas.microsoft.com/office/powerpoint/2010/main">
    <mc:Choice Requires="p14">
      <p:transition spd="slow" p14:dur="2000" advTm="15128"/>
    </mc:Choice>
    <mc:Fallback xmlns="">
      <p:transition spd="slow" advTm="1512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p:txBody>
          <a:bodyPr/>
          <a:lstStyle/>
          <a:p>
            <a:r>
              <a:rPr lang="en-US" altLang="zh-CN" sz="2400" dirty="0"/>
              <a:t>N-gram</a:t>
            </a:r>
            <a:r>
              <a:rPr lang="zh-CN" altLang="en-US" sz="2400" dirty="0"/>
              <a:t>特征</a:t>
            </a:r>
            <a:endParaRPr lang="en-US" altLang="zh-CN" sz="2400" dirty="0"/>
          </a:p>
          <a:p>
            <a:pPr marL="0" indent="0">
              <a:buNone/>
            </a:pPr>
            <a:endParaRPr lang="en-US" altLang="zh-CN" dirty="0"/>
          </a:p>
          <a:p>
            <a:pPr marL="0" indent="0">
              <a:buNone/>
            </a:pPr>
            <a:endParaRPr lang="zh-CN" altLang="en-US"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特征提取</a:t>
            </a:r>
          </a:p>
        </p:txBody>
      </p:sp>
      <p:pic>
        <p:nvPicPr>
          <p:cNvPr id="7" name="图片 6">
            <a:extLst>
              <a:ext uri="{FF2B5EF4-FFF2-40B4-BE49-F238E27FC236}">
                <a16:creationId xmlns:a16="http://schemas.microsoft.com/office/drawing/2014/main" id="{172CEB25-A11C-43C1-B270-A2979E185F00}"/>
              </a:ext>
            </a:extLst>
          </p:cNvPr>
          <p:cNvPicPr>
            <a:picLocks noChangeAspect="1"/>
          </p:cNvPicPr>
          <p:nvPr/>
        </p:nvPicPr>
        <p:blipFill>
          <a:blip r:embed="rId3"/>
          <a:stretch>
            <a:fillRect/>
          </a:stretch>
        </p:blipFill>
        <p:spPr>
          <a:xfrm>
            <a:off x="2273757" y="2002971"/>
            <a:ext cx="4214129" cy="4450217"/>
          </a:xfrm>
          <a:prstGeom prst="rect">
            <a:avLst/>
          </a:prstGeom>
        </p:spPr>
      </p:pic>
    </p:spTree>
    <p:extLst>
      <p:ext uri="{BB962C8B-B14F-4D97-AF65-F5344CB8AC3E}">
        <p14:creationId xmlns:p14="http://schemas.microsoft.com/office/powerpoint/2010/main" val="4143677833"/>
      </p:ext>
    </p:extLst>
  </p:cSld>
  <p:clrMapOvr>
    <a:masterClrMapping/>
  </p:clrMapOvr>
  <mc:AlternateContent xmlns:mc="http://schemas.openxmlformats.org/markup-compatibility/2006" xmlns:p14="http://schemas.microsoft.com/office/powerpoint/2010/main">
    <mc:Choice Requires="p14">
      <p:transition spd="slow" p14:dur="2000" advTm="7125"/>
    </mc:Choice>
    <mc:Fallback xmlns="">
      <p:transition spd="slow" advTm="712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p:txBody>
          <a:bodyPr/>
          <a:lstStyle/>
          <a:p>
            <a:r>
              <a:rPr lang="en-US" altLang="zh-CN" sz="2400" dirty="0"/>
              <a:t>N-gram</a:t>
            </a:r>
            <a:r>
              <a:rPr lang="zh-CN" altLang="en-US" sz="2400" dirty="0"/>
              <a:t>特征</a:t>
            </a:r>
            <a:endParaRPr lang="en-US" altLang="zh-CN" sz="2400" dirty="0"/>
          </a:p>
          <a:p>
            <a:pPr lvl="1"/>
            <a:endParaRPr lang="en-US" altLang="zh-CN" sz="2100" dirty="0"/>
          </a:p>
          <a:p>
            <a:pPr lvl="1"/>
            <a:endParaRPr lang="en-US" altLang="zh-CN" sz="2100" dirty="0"/>
          </a:p>
          <a:p>
            <a:pPr lvl="1"/>
            <a:r>
              <a:rPr lang="en-US" altLang="zh-CN" sz="2100" dirty="0"/>
              <a:t>1-gram</a:t>
            </a:r>
            <a:r>
              <a:rPr lang="zh-CN" altLang="en-US" sz="2100" dirty="0"/>
              <a:t>：</a:t>
            </a:r>
            <a:r>
              <a:rPr lang="en-US" altLang="zh-CN" sz="2100" dirty="0"/>
              <a:t>[‘e’, ‘x’, ‘a’, ‘m’, ‘p’, ‘l’, ‘e’]</a:t>
            </a:r>
          </a:p>
          <a:p>
            <a:pPr lvl="1"/>
            <a:r>
              <a:rPr lang="en-US" altLang="zh-CN" sz="2100" dirty="0"/>
              <a:t>2-gram</a:t>
            </a:r>
            <a:r>
              <a:rPr lang="zh-CN" altLang="en-US" sz="2100" dirty="0"/>
              <a:t>：</a:t>
            </a:r>
            <a:r>
              <a:rPr lang="en-US" altLang="zh-CN" sz="2100" dirty="0"/>
              <a:t>[‘^e’, ‘ex’, ‘</a:t>
            </a:r>
            <a:r>
              <a:rPr lang="en-US" altLang="zh-CN" sz="2100" dirty="0" err="1"/>
              <a:t>xa</a:t>
            </a:r>
            <a:r>
              <a:rPr lang="en-US" altLang="zh-CN" sz="2100" dirty="0"/>
              <a:t>’, ‘am’, ‘</a:t>
            </a:r>
            <a:r>
              <a:rPr lang="en-US" altLang="zh-CN" sz="2100" dirty="0" err="1"/>
              <a:t>mp</a:t>
            </a:r>
            <a:r>
              <a:rPr lang="en-US" altLang="zh-CN" sz="2100" dirty="0"/>
              <a:t>’, ‘</a:t>
            </a:r>
            <a:r>
              <a:rPr lang="en-US" altLang="zh-CN" sz="2100" dirty="0" err="1"/>
              <a:t>pl</a:t>
            </a:r>
            <a:r>
              <a:rPr lang="en-US" altLang="zh-CN" sz="2100" dirty="0"/>
              <a:t>’, ‘le’, ‘e$’]</a:t>
            </a:r>
          </a:p>
          <a:p>
            <a:pPr lvl="1"/>
            <a:r>
              <a:rPr lang="en-US" altLang="zh-CN" sz="2100" dirty="0"/>
              <a:t>3-gram</a:t>
            </a:r>
            <a:r>
              <a:rPr lang="zh-CN" altLang="en-US" sz="2100" dirty="0"/>
              <a:t>：</a:t>
            </a:r>
            <a:r>
              <a:rPr lang="en-US" altLang="zh-CN" sz="2100" dirty="0"/>
              <a:t>[‘^ex’, ‘</a:t>
            </a:r>
            <a:r>
              <a:rPr lang="en-US" altLang="zh-CN" sz="2100" dirty="0" err="1"/>
              <a:t>exa</a:t>
            </a:r>
            <a:r>
              <a:rPr lang="en-US" altLang="zh-CN" sz="2100" dirty="0"/>
              <a:t>’, ‘</a:t>
            </a:r>
            <a:r>
              <a:rPr lang="en-US" altLang="zh-CN" sz="2100" dirty="0" err="1"/>
              <a:t>xam</a:t>
            </a:r>
            <a:r>
              <a:rPr lang="en-US" altLang="zh-CN" sz="2100" dirty="0"/>
              <a:t>’, ‘amp’, ‘</a:t>
            </a:r>
            <a:r>
              <a:rPr lang="en-US" altLang="zh-CN" sz="2100" dirty="0" err="1"/>
              <a:t>mpl</a:t>
            </a:r>
            <a:r>
              <a:rPr lang="en-US" altLang="zh-CN" sz="2100" dirty="0"/>
              <a:t>’, ‘</a:t>
            </a:r>
            <a:r>
              <a:rPr lang="en-US" altLang="zh-CN" sz="2100" dirty="0" err="1"/>
              <a:t>ple</a:t>
            </a:r>
            <a:r>
              <a:rPr lang="en-US" altLang="zh-CN" sz="2100" dirty="0"/>
              <a:t>’, ‘le$’]</a:t>
            </a:r>
          </a:p>
          <a:p>
            <a:pPr lvl="1"/>
            <a:r>
              <a:rPr lang="en-US" altLang="zh-CN" sz="2100" dirty="0"/>
              <a:t>4-gram</a:t>
            </a:r>
            <a:r>
              <a:rPr lang="zh-CN" altLang="en-US" sz="2100" dirty="0"/>
              <a:t>：</a:t>
            </a:r>
            <a:r>
              <a:rPr lang="en-US" altLang="zh-CN" sz="2100" dirty="0"/>
              <a:t>[‘^</a:t>
            </a:r>
            <a:r>
              <a:rPr lang="en-US" altLang="zh-CN" sz="2100" dirty="0" err="1"/>
              <a:t>exa</a:t>
            </a:r>
            <a:r>
              <a:rPr lang="en-US" altLang="zh-CN" sz="2100" dirty="0"/>
              <a:t>’, ‘exam’, ‘</a:t>
            </a:r>
            <a:r>
              <a:rPr lang="en-US" altLang="zh-CN" sz="2100" dirty="0" err="1"/>
              <a:t>xamp</a:t>
            </a:r>
            <a:r>
              <a:rPr lang="en-US" altLang="zh-CN" sz="2100" dirty="0"/>
              <a:t>’, ‘</a:t>
            </a:r>
            <a:r>
              <a:rPr lang="en-US" altLang="zh-CN" sz="2100" dirty="0" err="1"/>
              <a:t>ampl</a:t>
            </a:r>
            <a:r>
              <a:rPr lang="en-US" altLang="zh-CN" sz="2100" dirty="0"/>
              <a:t>’, ‘</a:t>
            </a:r>
            <a:r>
              <a:rPr lang="en-US" altLang="zh-CN" sz="2100" dirty="0" err="1"/>
              <a:t>mple</a:t>
            </a:r>
            <a:r>
              <a:rPr lang="en-US" altLang="zh-CN" sz="2100" dirty="0"/>
              <a:t>’, ‘</a:t>
            </a:r>
            <a:r>
              <a:rPr lang="en-US" altLang="zh-CN" sz="2100" dirty="0" err="1"/>
              <a:t>ple</a:t>
            </a:r>
            <a:r>
              <a:rPr lang="en-US" altLang="zh-CN" sz="2100" dirty="0"/>
              <a:t>$’]</a:t>
            </a:r>
          </a:p>
          <a:p>
            <a:pPr lvl="1"/>
            <a:endParaRPr lang="en-US" altLang="zh-CN" sz="2100" dirty="0"/>
          </a:p>
          <a:p>
            <a:pPr lvl="1"/>
            <a:r>
              <a:rPr lang="zh-CN" altLang="en-US" sz="2100" dirty="0"/>
              <a:t>计算每组概率值的均值、中位数和标准差，共</a:t>
            </a:r>
            <a:r>
              <a:rPr lang="en-US" altLang="zh-CN" sz="2100" dirty="0"/>
              <a:t>12</a:t>
            </a:r>
            <a:r>
              <a:rPr lang="zh-CN" altLang="en-US" sz="2100" dirty="0"/>
              <a:t>个特征</a:t>
            </a:r>
            <a:endParaRPr lang="en-US" altLang="zh-CN" sz="2100" dirty="0"/>
          </a:p>
          <a:p>
            <a:pPr marL="0" indent="0">
              <a:buNone/>
            </a:pPr>
            <a:endParaRPr lang="en-US" altLang="zh-CN" dirty="0"/>
          </a:p>
          <a:p>
            <a:pPr marL="0" indent="0">
              <a:buNone/>
            </a:pPr>
            <a:endParaRPr lang="zh-CN" altLang="en-US"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特征提取</a:t>
            </a:r>
          </a:p>
        </p:txBody>
      </p:sp>
      <p:pic>
        <p:nvPicPr>
          <p:cNvPr id="6" name="图片 5">
            <a:extLst>
              <a:ext uri="{FF2B5EF4-FFF2-40B4-BE49-F238E27FC236}">
                <a16:creationId xmlns:a16="http://schemas.microsoft.com/office/drawing/2014/main" id="{4BB012FD-5717-4FCF-A397-080CF1ADA65A}"/>
              </a:ext>
            </a:extLst>
          </p:cNvPr>
          <p:cNvPicPr>
            <a:picLocks noChangeAspect="1"/>
          </p:cNvPicPr>
          <p:nvPr/>
        </p:nvPicPr>
        <p:blipFill>
          <a:blip r:embed="rId3"/>
          <a:stretch>
            <a:fillRect/>
          </a:stretch>
        </p:blipFill>
        <p:spPr>
          <a:xfrm>
            <a:off x="1347107" y="1889890"/>
            <a:ext cx="6449786" cy="943805"/>
          </a:xfrm>
          <a:prstGeom prst="rect">
            <a:avLst/>
          </a:prstGeom>
        </p:spPr>
      </p:pic>
    </p:spTree>
    <p:extLst>
      <p:ext uri="{BB962C8B-B14F-4D97-AF65-F5344CB8AC3E}">
        <p14:creationId xmlns:p14="http://schemas.microsoft.com/office/powerpoint/2010/main" val="3808295632"/>
      </p:ext>
    </p:extLst>
  </p:cSld>
  <p:clrMapOvr>
    <a:masterClrMapping/>
  </p:clrMapOvr>
  <mc:AlternateContent xmlns:mc="http://schemas.openxmlformats.org/markup-compatibility/2006" xmlns:p14="http://schemas.microsoft.com/office/powerpoint/2010/main">
    <mc:Choice Requires="p14">
      <p:transition spd="slow" p14:dur="2000" advTm="21386"/>
    </mc:Choice>
    <mc:Fallback xmlns="">
      <p:transition spd="slow" advTm="2138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p:txBody>
              <a:bodyPr/>
              <a:lstStyle/>
              <a:p>
                <a:r>
                  <a:rPr lang="zh-CN" altLang="en-US" sz="2400" dirty="0"/>
                  <a:t>熵的特征</a:t>
                </a:r>
                <a:endParaRPr lang="en-US" altLang="zh-CN" sz="2400" dirty="0"/>
              </a:p>
              <a:p>
                <a:pPr marL="342900" lvl="1"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𝐻</m:t>
                      </m:r>
                      <m:d>
                        <m:dPr>
                          <m:ctrlPr>
                            <a:rPr lang="zh-CN" altLang="zh-CN" i="1">
                              <a:latin typeface="Cambria Math" panose="02040503050406030204" pitchFamily="18" charset="0"/>
                            </a:rPr>
                          </m:ctrlPr>
                        </m:dPr>
                        <m:e>
                          <m:r>
                            <a:rPr lang="en-US" altLang="zh-CN" i="1">
                              <a:latin typeface="Cambria Math" panose="02040503050406030204" pitchFamily="18" charset="0"/>
                            </a:rPr>
                            <m:t>𝑑</m:t>
                          </m:r>
                        </m:e>
                      </m:d>
                      <m:r>
                        <a:rPr lang="en-US" altLang="zh-CN" i="1">
                          <a:latin typeface="Cambria Math" panose="02040503050406030204" pitchFamily="18" charset="0"/>
                        </a:rPr>
                        <m:t> =−</m:t>
                      </m:r>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𝑝</m:t>
                          </m:r>
                          <m:d>
                            <m:dPr>
                              <m:ctrlPr>
                                <a:rPr lang="zh-CN" altLang="zh-CN" i="1">
                                  <a:latin typeface="Cambria Math" panose="02040503050406030204" pitchFamily="18" charset="0"/>
                                </a:rPr>
                              </m:ctrlPr>
                            </m:dPr>
                            <m:e>
                              <m:r>
                                <a:rPr lang="en-US" altLang="zh-CN" i="1">
                                  <a:latin typeface="Cambria Math" panose="02040503050406030204" pitchFamily="18" charset="0"/>
                                </a:rPr>
                                <m:t>𝑐</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𝐿𝑜𝑔</m:t>
                              </m:r>
                            </m:e>
                            <m:sub>
                              <m:r>
                                <a:rPr lang="en-US" altLang="zh-CN" i="1">
                                  <a:latin typeface="Cambria Math" panose="02040503050406030204" pitchFamily="18" charset="0"/>
                                </a:rPr>
                                <m:t>2</m:t>
                              </m:r>
                            </m:sub>
                          </m:sSub>
                          <m:r>
                            <a:rPr lang="en-US" altLang="zh-CN" i="1">
                              <a:latin typeface="Cambria Math" panose="02040503050406030204" pitchFamily="18" charset="0"/>
                            </a:rPr>
                            <m:t>𝑝</m:t>
                          </m:r>
                          <m:d>
                            <m:dPr>
                              <m:ctrlPr>
                                <a:rPr lang="zh-CN" altLang="zh-CN" i="1">
                                  <a:latin typeface="Cambria Math" panose="02040503050406030204" pitchFamily="18" charset="0"/>
                                </a:rPr>
                              </m:ctrlPr>
                            </m:dPr>
                            <m:e>
                              <m:r>
                                <a:rPr lang="en-US" altLang="zh-CN" i="1">
                                  <a:latin typeface="Cambria Math" panose="02040503050406030204" pitchFamily="18" charset="0"/>
                                </a:rPr>
                                <m:t>𝑐</m:t>
                              </m:r>
                            </m:e>
                          </m:d>
                        </m:e>
                      </m:nary>
                    </m:oMath>
                  </m:oMathPara>
                </a14:m>
                <a:endParaRPr lang="en-US" altLang="zh-CN" sz="2100" dirty="0"/>
              </a:p>
              <a:p>
                <a:pPr marL="342900" lvl="1" indent="0">
                  <a:buNone/>
                </a:pPr>
                <a:endParaRPr lang="en-US" altLang="zh-CN" sz="2100" dirty="0"/>
              </a:p>
              <a:p>
                <a:pPr marL="342900" lvl="1" indent="0">
                  <a:buNone/>
                </a:pPr>
                <a:endParaRPr lang="en-US" altLang="zh-CN" sz="2100" dirty="0"/>
              </a:p>
              <a:p>
                <a:pPr marL="342900" lvl="1" indent="0">
                  <a:buNone/>
                </a:pPr>
                <a:endParaRPr lang="en-US" altLang="zh-CN" sz="2100" dirty="0"/>
              </a:p>
              <a:p>
                <a:pPr marL="342900" lvl="1" indent="0">
                  <a:buNone/>
                </a:pPr>
                <a:endParaRPr lang="en-US" altLang="zh-CN" sz="2100" dirty="0"/>
              </a:p>
              <a:p>
                <a:pPr marL="342900" lvl="1" indent="0">
                  <a:buNone/>
                </a:pPr>
                <a:endParaRPr lang="en-US" altLang="zh-CN" sz="2100" dirty="0"/>
              </a:p>
              <a:p>
                <a:pPr marL="342900" lvl="1" indent="0">
                  <a:buNone/>
                </a:pPr>
                <a:endParaRPr lang="en-US" altLang="zh-CN" sz="2100" dirty="0"/>
              </a:p>
              <a:p>
                <a:pPr marL="342900" lvl="1" indent="0">
                  <a:buNone/>
                </a:pPr>
                <a:endParaRPr lang="en-US" altLang="zh-CN" sz="2100" dirty="0"/>
              </a:p>
              <a:p>
                <a:pPr marL="342900" lvl="1" indent="0">
                  <a:buNone/>
                </a:pPr>
                <a:endParaRPr lang="en-US" altLang="zh-CN" sz="2100" dirty="0"/>
              </a:p>
              <a:p>
                <a:pPr marL="342900" lvl="1" indent="0">
                  <a:buNone/>
                </a:pPr>
                <a:r>
                  <a:rPr lang="zh-CN" altLang="en-US" sz="2100" dirty="0"/>
                  <a:t>得到域名熵值和字符平均熵，共两个特征</a:t>
                </a:r>
                <a:endParaRPr lang="en-US" altLang="zh-CN" sz="2100"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D5EAA698-1F49-4EEB-8AB1-70B03235F8CE}"/>
                  </a:ext>
                </a:extLst>
              </p:cNvPr>
              <p:cNvSpPr>
                <a:spLocks noGrp="1" noRot="1" noChangeAspect="1" noMove="1" noResize="1" noEditPoints="1" noAdjustHandles="1" noChangeArrowheads="1" noChangeShapeType="1" noTextEdit="1"/>
              </p:cNvSpPr>
              <p:nvPr>
                <p:ph idx="1"/>
              </p:nvPr>
            </p:nvSpPr>
            <p:spPr>
              <a:blipFill>
                <a:blip r:embed="rId3"/>
                <a:stretch>
                  <a:fillRect t="-1508"/>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特征提取</a:t>
            </a:r>
          </a:p>
        </p:txBody>
      </p:sp>
      <p:pic>
        <p:nvPicPr>
          <p:cNvPr id="7" name="图片 6" descr="E:\Desktop\download.png">
            <a:extLst>
              <a:ext uri="{FF2B5EF4-FFF2-40B4-BE49-F238E27FC236}">
                <a16:creationId xmlns:a16="http://schemas.microsoft.com/office/drawing/2014/main" id="{5C6CA9D8-9627-4E05-9EF6-08D9B3B81C5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48405" y="2405340"/>
            <a:ext cx="7838395" cy="3242707"/>
          </a:xfrm>
          <a:prstGeom prst="rect">
            <a:avLst/>
          </a:prstGeom>
          <a:noFill/>
          <a:ln>
            <a:noFill/>
          </a:ln>
        </p:spPr>
      </p:pic>
    </p:spTree>
    <p:extLst>
      <p:ext uri="{BB962C8B-B14F-4D97-AF65-F5344CB8AC3E}">
        <p14:creationId xmlns:p14="http://schemas.microsoft.com/office/powerpoint/2010/main" val="2998654578"/>
      </p:ext>
    </p:extLst>
  </p:cSld>
  <p:clrMapOvr>
    <a:masterClrMapping/>
  </p:clrMapOvr>
  <mc:AlternateContent xmlns:mc="http://schemas.openxmlformats.org/markup-compatibility/2006" xmlns:p14="http://schemas.microsoft.com/office/powerpoint/2010/main">
    <mc:Choice Requires="p14">
      <p:transition spd="slow" p14:dur="2000" advTm="12936"/>
    </mc:Choice>
    <mc:Fallback xmlns="">
      <p:transition spd="slow" advTm="1293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p:txBody>
              <a:bodyPr/>
              <a:lstStyle/>
              <a:p>
                <a:r>
                  <a:rPr lang="zh-CN" altLang="en-US" sz="2400" dirty="0"/>
                  <a:t>其他字符特征</a:t>
                </a:r>
                <a:endParaRPr lang="en-US" altLang="zh-CN" sz="2400" dirty="0"/>
              </a:p>
              <a:p>
                <a:pPr lvl="1"/>
                <a:r>
                  <a:rPr lang="zh-CN" altLang="en-US" sz="2100" dirty="0"/>
                  <a:t>长度</a:t>
                </a:r>
                <a:r>
                  <a:rPr lang="en-US" altLang="zh-CN" sz="2100" dirty="0"/>
                  <a:t>L</a:t>
                </a:r>
                <a:r>
                  <a:rPr lang="zh-CN" altLang="en-US" sz="2100" dirty="0"/>
                  <a:t>，字母数量</a:t>
                </a:r>
                <a14:m>
                  <m:oMath xmlns:m="http://schemas.openxmlformats.org/officeDocument/2006/math">
                    <m:sSub>
                      <m:sSubPr>
                        <m:ctrlPr>
                          <a:rPr lang="en-US" altLang="zh-CN" sz="2100" i="1" smtClean="0">
                            <a:latin typeface="Cambria Math" panose="02040503050406030204" pitchFamily="18" charset="0"/>
                          </a:rPr>
                        </m:ctrlPr>
                      </m:sSubPr>
                      <m:e>
                        <m:r>
                          <m:rPr>
                            <m:sty m:val="p"/>
                          </m:rPr>
                          <a:rPr lang="en-US" altLang="zh-CN" sz="2100" i="1">
                            <a:latin typeface="Cambria Math" panose="02040503050406030204" pitchFamily="18" charset="0"/>
                          </a:rPr>
                          <m:t>L</m:t>
                        </m:r>
                      </m:e>
                      <m:sub>
                        <m:r>
                          <m:rPr>
                            <m:sty m:val="p"/>
                          </m:rPr>
                          <a:rPr lang="en-US" altLang="zh-CN" sz="2100" i="1">
                            <a:latin typeface="Cambria Math" panose="02040503050406030204" pitchFamily="18" charset="0"/>
                          </a:rPr>
                          <m:t>a</m:t>
                        </m:r>
                      </m:sub>
                    </m:sSub>
                  </m:oMath>
                </a14:m>
                <a:r>
                  <a:rPr lang="zh-CN" altLang="en-US" sz="2100" dirty="0"/>
                  <a:t>，数字数量</a:t>
                </a:r>
                <a14:m>
                  <m:oMath xmlns:m="http://schemas.openxmlformats.org/officeDocument/2006/math">
                    <m:sSub>
                      <m:sSubPr>
                        <m:ctrlPr>
                          <a:rPr lang="en-US" altLang="zh-CN" sz="2100" i="1">
                            <a:latin typeface="Cambria Math" panose="02040503050406030204" pitchFamily="18" charset="0"/>
                          </a:rPr>
                        </m:ctrlPr>
                      </m:sSubPr>
                      <m:e>
                        <m:r>
                          <m:rPr>
                            <m:sty m:val="p"/>
                          </m:rPr>
                          <a:rPr lang="en-US" altLang="zh-CN" sz="2100" i="1">
                            <a:latin typeface="Cambria Math" panose="02040503050406030204" pitchFamily="18" charset="0"/>
                          </a:rPr>
                          <m:t>L</m:t>
                        </m:r>
                      </m:e>
                      <m:sub>
                        <m:r>
                          <m:rPr>
                            <m:sty m:val="p"/>
                          </m:rPr>
                          <a:rPr lang="en-US" altLang="zh-CN" sz="2100" i="1">
                            <a:latin typeface="Cambria Math" panose="02040503050406030204" pitchFamily="18" charset="0"/>
                          </a:rPr>
                          <m:t>n</m:t>
                        </m:r>
                      </m:sub>
                    </m:sSub>
                  </m:oMath>
                </a14:m>
                <a:endParaRPr lang="en-US" altLang="zh-CN" sz="2100" dirty="0"/>
              </a:p>
              <a:p>
                <a:pPr lvl="1"/>
                <a:r>
                  <a:rPr lang="zh-CN" altLang="en-US" sz="2100" dirty="0"/>
                  <a:t>顶级域名是否是“</a:t>
                </a:r>
                <a:r>
                  <a:rPr lang="en-US" altLang="zh-CN" sz="2100" i="1" dirty="0"/>
                  <a:t>.com</a:t>
                </a:r>
                <a:r>
                  <a:rPr lang="zh-CN" altLang="en-US" sz="2100" dirty="0"/>
                  <a:t>”</a:t>
                </a:r>
                <a:endParaRPr lang="en-US" altLang="zh-CN" sz="2100" dirty="0"/>
              </a:p>
              <a:p>
                <a:pPr lvl="1"/>
                <a:r>
                  <a:rPr lang="zh-CN" altLang="en-US" sz="2100" dirty="0"/>
                  <a:t>共计</a:t>
                </a:r>
                <a:r>
                  <a:rPr lang="en-US" altLang="zh-CN" sz="2100" dirty="0"/>
                  <a:t>4</a:t>
                </a:r>
                <a:r>
                  <a:rPr lang="zh-CN" altLang="en-US" sz="2100" dirty="0"/>
                  <a:t>个特征</a:t>
                </a:r>
                <a:endParaRPr lang="en-US" altLang="zh-CN" sz="2100" dirty="0"/>
              </a:p>
            </p:txBody>
          </p:sp>
        </mc:Choice>
        <mc:Fallback xmlns="">
          <p:sp>
            <p:nvSpPr>
              <p:cNvPr id="3" name="内容占位符 2">
                <a:extLst>
                  <a:ext uri="{FF2B5EF4-FFF2-40B4-BE49-F238E27FC236}">
                    <a16:creationId xmlns:a16="http://schemas.microsoft.com/office/drawing/2014/main" id="{D5EAA698-1F49-4EEB-8AB1-70B03235F8CE}"/>
                  </a:ext>
                </a:extLst>
              </p:cNvPr>
              <p:cNvSpPr>
                <a:spLocks noGrp="1" noRot="1" noChangeAspect="1" noMove="1" noResize="1" noEditPoints="1" noAdjustHandles="1" noChangeArrowheads="1" noChangeShapeType="1" noTextEdit="1"/>
              </p:cNvSpPr>
              <p:nvPr>
                <p:ph idx="1"/>
              </p:nvPr>
            </p:nvSpPr>
            <p:spPr>
              <a:blipFill>
                <a:blip r:embed="rId3"/>
                <a:stretch>
                  <a:fillRect t="-1508"/>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特征提取</a:t>
            </a:r>
          </a:p>
        </p:txBody>
      </p:sp>
    </p:spTree>
    <p:extLst>
      <p:ext uri="{BB962C8B-B14F-4D97-AF65-F5344CB8AC3E}">
        <p14:creationId xmlns:p14="http://schemas.microsoft.com/office/powerpoint/2010/main" val="1105668986"/>
      </p:ext>
    </p:extLst>
  </p:cSld>
  <p:clrMapOvr>
    <a:masterClrMapping/>
  </p:clrMapOvr>
  <mc:AlternateContent xmlns:mc="http://schemas.openxmlformats.org/markup-compatibility/2006" xmlns:p14="http://schemas.microsoft.com/office/powerpoint/2010/main">
    <mc:Choice Requires="p14">
      <p:transition spd="slow" p14:dur="2000" advTm="5014"/>
    </mc:Choice>
    <mc:Fallback xmlns="">
      <p:transition spd="slow" advTm="501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p:txBody>
          <a:bodyPr/>
          <a:lstStyle/>
          <a:p>
            <a:r>
              <a:rPr lang="zh-CN" altLang="en-US" sz="2400" dirty="0"/>
              <a:t>域名访问特征</a:t>
            </a:r>
            <a:endParaRPr lang="en-US" altLang="zh-CN" sz="2400" dirty="0"/>
          </a:p>
          <a:p>
            <a:pPr lvl="1"/>
            <a:r>
              <a:rPr lang="zh-CN" altLang="en-US" sz="2100" dirty="0"/>
              <a:t>访问统计特征</a:t>
            </a:r>
            <a:endParaRPr lang="en-US" altLang="zh-CN" sz="2100" dirty="0"/>
          </a:p>
          <a:p>
            <a:pPr lvl="2"/>
            <a:r>
              <a:rPr lang="zh-CN" altLang="en-US" sz="1800" b="0" dirty="0"/>
              <a:t>以小时为单位根据查询类型和响应结果进行聚合统计</a:t>
            </a:r>
            <a:endParaRPr lang="en-US" altLang="zh-CN" sz="1800" b="0" dirty="0"/>
          </a:p>
          <a:p>
            <a:pPr marL="685800" lvl="2" indent="0">
              <a:buNone/>
            </a:pPr>
            <a:endParaRPr lang="en-US" altLang="zh-CN" sz="1800" b="0" dirty="0"/>
          </a:p>
          <a:p>
            <a:pPr lvl="1"/>
            <a:r>
              <a:rPr lang="zh-CN" altLang="en-US" sz="2100" dirty="0"/>
              <a:t>域名词向量特征</a:t>
            </a:r>
            <a:endParaRPr lang="en-US" altLang="zh-CN" sz="2100" dirty="0"/>
          </a:p>
          <a:p>
            <a:pPr lvl="2"/>
            <a:r>
              <a:rPr lang="zh-CN" altLang="en-US" sz="1800" b="0" dirty="0"/>
              <a:t>使用</a:t>
            </a:r>
            <a:r>
              <a:rPr lang="en-US" altLang="zh-CN" sz="1800" b="0" dirty="0"/>
              <a:t>Word2Vec</a:t>
            </a:r>
            <a:r>
              <a:rPr lang="zh-CN" altLang="en-US" sz="1800" b="0" dirty="0"/>
              <a:t>框架将域名映射到向量空间</a:t>
            </a:r>
            <a:endParaRPr lang="en-US" altLang="zh-CN" sz="1800" b="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特征提取</a:t>
            </a:r>
          </a:p>
        </p:txBody>
      </p:sp>
    </p:spTree>
    <p:extLst>
      <p:ext uri="{BB962C8B-B14F-4D97-AF65-F5344CB8AC3E}">
        <p14:creationId xmlns:p14="http://schemas.microsoft.com/office/powerpoint/2010/main" val="2855580037"/>
      </p:ext>
    </p:extLst>
  </p:cSld>
  <p:clrMapOvr>
    <a:masterClrMapping/>
  </p:clrMapOvr>
  <mc:AlternateContent xmlns:mc="http://schemas.openxmlformats.org/markup-compatibility/2006" xmlns:p14="http://schemas.microsoft.com/office/powerpoint/2010/main">
    <mc:Choice Requires="p14">
      <p:transition spd="slow" p14:dur="2000" advTm="5364"/>
    </mc:Choice>
    <mc:Fallback xmlns="">
      <p:transition spd="slow" advTm="536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312861"/>
            <a:ext cx="8229600" cy="4852988"/>
          </a:xfrm>
        </p:spPr>
        <p:txBody>
          <a:bodyPr/>
          <a:lstStyle/>
          <a:p>
            <a:r>
              <a:rPr lang="zh-CN" altLang="en-US" sz="2400" dirty="0"/>
              <a:t>访问统计特征</a:t>
            </a:r>
            <a:endParaRPr lang="en-US" altLang="zh-CN" sz="24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特征提取</a:t>
            </a:r>
          </a:p>
        </p:txBody>
      </p:sp>
      <p:graphicFrame>
        <p:nvGraphicFramePr>
          <p:cNvPr id="7" name="表格 6">
            <a:extLst>
              <a:ext uri="{FF2B5EF4-FFF2-40B4-BE49-F238E27FC236}">
                <a16:creationId xmlns:a16="http://schemas.microsoft.com/office/drawing/2014/main" id="{25EC2A0E-524A-4B48-8D4F-106EDC614C38}"/>
              </a:ext>
            </a:extLst>
          </p:cNvPr>
          <p:cNvGraphicFramePr>
            <a:graphicFrameLocks noGrp="1"/>
          </p:cNvGraphicFramePr>
          <p:nvPr>
            <p:extLst>
              <p:ext uri="{D42A27DB-BD31-4B8C-83A1-F6EECF244321}">
                <p14:modId xmlns:p14="http://schemas.microsoft.com/office/powerpoint/2010/main" val="4026724975"/>
              </p:ext>
            </p:extLst>
          </p:nvPr>
        </p:nvGraphicFramePr>
        <p:xfrm>
          <a:off x="457200" y="1820542"/>
          <a:ext cx="4276726" cy="4180208"/>
        </p:xfrm>
        <a:graphic>
          <a:graphicData uri="http://schemas.openxmlformats.org/drawingml/2006/table">
            <a:tbl>
              <a:tblPr firstRow="1" firstCol="1" bandRow="1">
                <a:tableStyleId>{5C22544A-7EE6-4342-B048-85BDC9FD1C3A}</a:tableStyleId>
              </a:tblPr>
              <a:tblGrid>
                <a:gridCol w="1415675">
                  <a:extLst>
                    <a:ext uri="{9D8B030D-6E8A-4147-A177-3AD203B41FA5}">
                      <a16:colId xmlns:a16="http://schemas.microsoft.com/office/drawing/2014/main" val="1475380819"/>
                    </a:ext>
                  </a:extLst>
                </a:gridCol>
                <a:gridCol w="2861051">
                  <a:extLst>
                    <a:ext uri="{9D8B030D-6E8A-4147-A177-3AD203B41FA5}">
                      <a16:colId xmlns:a16="http://schemas.microsoft.com/office/drawing/2014/main" val="3447613157"/>
                    </a:ext>
                  </a:extLst>
                </a:gridCol>
              </a:tblGrid>
              <a:tr h="261263">
                <a:tc>
                  <a:txBody>
                    <a:bodyPr/>
                    <a:lstStyle/>
                    <a:p>
                      <a:pPr indent="127000" algn="just">
                        <a:lnSpc>
                          <a:spcPct val="150000"/>
                        </a:lnSpc>
                        <a:spcAft>
                          <a:spcPts val="0"/>
                        </a:spcAft>
                      </a:pPr>
                      <a:r>
                        <a:rPr lang="zh-CN" sz="1050" kern="100" cap="all" dirty="0">
                          <a:effectLst/>
                        </a:rPr>
                        <a:t>特征</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cap="all" dirty="0">
                          <a:effectLst/>
                        </a:rPr>
                        <a:t>备注</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2293758772"/>
                  </a:ext>
                </a:extLst>
              </a:tr>
              <a:tr h="261263">
                <a:tc>
                  <a:txBody>
                    <a:bodyPr/>
                    <a:lstStyle/>
                    <a:p>
                      <a:pPr indent="127000" algn="just">
                        <a:lnSpc>
                          <a:spcPct val="150000"/>
                        </a:lnSpc>
                        <a:spcAft>
                          <a:spcPts val="0"/>
                        </a:spcAft>
                      </a:pPr>
                      <a:r>
                        <a:rPr lang="en-US" sz="1050" kern="100" cap="all">
                          <a:effectLst/>
                        </a:rPr>
                        <a:t>qac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该域名被查询</a:t>
                      </a:r>
                      <a:r>
                        <a:rPr lang="en-US" sz="1050" kern="100" dirty="0">
                          <a:effectLst/>
                        </a:rPr>
                        <a:t>A</a:t>
                      </a:r>
                      <a:r>
                        <a:rPr lang="zh-CN" sz="1050" kern="100" dirty="0">
                          <a:effectLst/>
                        </a:rPr>
                        <a:t>记录的总次数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42676491"/>
                  </a:ext>
                </a:extLst>
              </a:tr>
              <a:tr h="261263">
                <a:tc>
                  <a:txBody>
                    <a:bodyPr/>
                    <a:lstStyle/>
                    <a:p>
                      <a:pPr indent="127000" algn="just">
                        <a:lnSpc>
                          <a:spcPct val="150000"/>
                        </a:lnSpc>
                        <a:spcAft>
                          <a:spcPts val="0"/>
                        </a:spcAft>
                      </a:pPr>
                      <a:r>
                        <a:rPr lang="en-US" sz="1050" kern="100" cap="all">
                          <a:effectLst/>
                        </a:rPr>
                        <a:t>qcnamec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该域名被查询</a:t>
                      </a:r>
                      <a:r>
                        <a:rPr lang="en-US" sz="1050" kern="100" dirty="0">
                          <a:effectLst/>
                        </a:rPr>
                        <a:t>CNAME</a:t>
                      </a:r>
                      <a:r>
                        <a:rPr lang="zh-CN" sz="1050" kern="100" dirty="0">
                          <a:effectLst/>
                        </a:rPr>
                        <a:t>记录的总次数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937021097"/>
                  </a:ext>
                </a:extLst>
              </a:tr>
              <a:tr h="261263">
                <a:tc>
                  <a:txBody>
                    <a:bodyPr/>
                    <a:lstStyle/>
                    <a:p>
                      <a:pPr indent="127000" algn="just">
                        <a:lnSpc>
                          <a:spcPct val="150000"/>
                        </a:lnSpc>
                        <a:spcAft>
                          <a:spcPts val="0"/>
                        </a:spcAft>
                      </a:pPr>
                      <a:r>
                        <a:rPr lang="en-US" sz="1050" kern="100" cap="all">
                          <a:effectLst/>
                        </a:rPr>
                        <a:t>qtxtc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该域名被查询</a:t>
                      </a:r>
                      <a:r>
                        <a:rPr lang="en-US" sz="1050" kern="100" dirty="0">
                          <a:effectLst/>
                        </a:rPr>
                        <a:t>TXT</a:t>
                      </a:r>
                      <a:r>
                        <a:rPr lang="zh-CN" sz="1050" kern="100" dirty="0">
                          <a:effectLst/>
                        </a:rPr>
                        <a:t>记录的总次数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2789167786"/>
                  </a:ext>
                </a:extLst>
              </a:tr>
              <a:tr h="261263">
                <a:tc>
                  <a:txBody>
                    <a:bodyPr/>
                    <a:lstStyle/>
                    <a:p>
                      <a:pPr indent="127000" algn="just">
                        <a:lnSpc>
                          <a:spcPct val="150000"/>
                        </a:lnSpc>
                        <a:spcAft>
                          <a:spcPts val="0"/>
                        </a:spcAft>
                      </a:pPr>
                      <a:r>
                        <a:rPr lang="en-US" sz="1050" kern="100" cap="all">
                          <a:effectLst/>
                        </a:rPr>
                        <a:t>qmxc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该域名被查询</a:t>
                      </a:r>
                      <a:r>
                        <a:rPr lang="en-US" sz="1050" kern="100" dirty="0">
                          <a:effectLst/>
                        </a:rPr>
                        <a:t>MX</a:t>
                      </a:r>
                      <a:r>
                        <a:rPr lang="zh-CN" sz="1050" kern="100" dirty="0">
                          <a:effectLst/>
                        </a:rPr>
                        <a:t>记录的总次数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1787106516"/>
                  </a:ext>
                </a:extLst>
              </a:tr>
              <a:tr h="261263">
                <a:tc>
                  <a:txBody>
                    <a:bodyPr/>
                    <a:lstStyle/>
                    <a:p>
                      <a:pPr indent="127000" algn="just">
                        <a:lnSpc>
                          <a:spcPct val="150000"/>
                        </a:lnSpc>
                        <a:spcAft>
                          <a:spcPts val="0"/>
                        </a:spcAft>
                      </a:pPr>
                      <a:r>
                        <a:rPr lang="en-US" sz="1050" kern="100" cap="all">
                          <a:effectLst/>
                        </a:rPr>
                        <a:t>qnsc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该域名被查询</a:t>
                      </a:r>
                      <a:r>
                        <a:rPr lang="en-US" sz="1050" kern="100" dirty="0">
                          <a:effectLst/>
                        </a:rPr>
                        <a:t>NS</a:t>
                      </a:r>
                      <a:r>
                        <a:rPr lang="zh-CN" sz="1050" kern="100" dirty="0">
                          <a:effectLst/>
                        </a:rPr>
                        <a:t>记录的总次数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2331836669"/>
                  </a:ext>
                </a:extLst>
              </a:tr>
              <a:tr h="261263">
                <a:tc>
                  <a:txBody>
                    <a:bodyPr/>
                    <a:lstStyle/>
                    <a:p>
                      <a:pPr indent="127000" algn="just">
                        <a:lnSpc>
                          <a:spcPct val="150000"/>
                        </a:lnSpc>
                        <a:spcAft>
                          <a:spcPts val="0"/>
                        </a:spcAft>
                      </a:pPr>
                      <a:r>
                        <a:rPr lang="en-US" sz="1050" kern="100" cap="all">
                          <a:effectLst/>
                        </a:rPr>
                        <a:t>qdnskeyc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该域名被查询</a:t>
                      </a:r>
                      <a:r>
                        <a:rPr lang="en-US" sz="1050" kern="100" dirty="0">
                          <a:effectLst/>
                        </a:rPr>
                        <a:t>DNSKEY</a:t>
                      </a:r>
                      <a:r>
                        <a:rPr lang="zh-CN" sz="1050" kern="100" dirty="0">
                          <a:effectLst/>
                        </a:rPr>
                        <a:t>记录的总次数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367734703"/>
                  </a:ext>
                </a:extLst>
              </a:tr>
              <a:tr h="261263">
                <a:tc>
                  <a:txBody>
                    <a:bodyPr/>
                    <a:lstStyle/>
                    <a:p>
                      <a:pPr indent="127000" algn="just">
                        <a:lnSpc>
                          <a:spcPct val="150000"/>
                        </a:lnSpc>
                        <a:spcAft>
                          <a:spcPts val="0"/>
                        </a:spcAft>
                      </a:pPr>
                      <a:r>
                        <a:rPr lang="en-US" sz="1050" kern="100" cap="all">
                          <a:effectLst/>
                        </a:rPr>
                        <a:t>qanyc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a:t>
                      </a:r>
                      <a:r>
                        <a:rPr lang="en-US" sz="1050" kern="100" dirty="0">
                          <a:effectLst/>
                        </a:rPr>
                        <a:t>ANY</a:t>
                      </a:r>
                      <a:r>
                        <a:rPr lang="zh-CN" sz="1050" kern="100" dirty="0">
                          <a:effectLst/>
                        </a:rPr>
                        <a:t>查询的总次数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1190081635"/>
                  </a:ext>
                </a:extLst>
              </a:tr>
              <a:tr h="261263">
                <a:tc>
                  <a:txBody>
                    <a:bodyPr/>
                    <a:lstStyle/>
                    <a:p>
                      <a:pPr indent="127000" algn="just">
                        <a:lnSpc>
                          <a:spcPct val="150000"/>
                        </a:lnSpc>
                        <a:spcAft>
                          <a:spcPts val="0"/>
                        </a:spcAft>
                      </a:pPr>
                      <a:r>
                        <a:rPr lang="en-US" sz="1050" kern="100" cap="all">
                          <a:effectLst/>
                        </a:rPr>
                        <a:t>qsoac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该域名被查询</a:t>
                      </a:r>
                      <a:r>
                        <a:rPr lang="en-US" sz="1050" kern="100" dirty="0">
                          <a:effectLst/>
                        </a:rPr>
                        <a:t>SOA</a:t>
                      </a:r>
                      <a:r>
                        <a:rPr lang="zh-CN" sz="1050" kern="100" dirty="0">
                          <a:effectLst/>
                        </a:rPr>
                        <a:t>记录的总次数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408246141"/>
                  </a:ext>
                </a:extLst>
              </a:tr>
              <a:tr h="261263">
                <a:tc>
                  <a:txBody>
                    <a:bodyPr/>
                    <a:lstStyle/>
                    <a:p>
                      <a:pPr indent="127000" algn="just">
                        <a:lnSpc>
                          <a:spcPct val="150000"/>
                        </a:lnSpc>
                        <a:spcAft>
                          <a:spcPts val="0"/>
                        </a:spcAft>
                      </a:pPr>
                      <a:r>
                        <a:rPr lang="en-US" sz="1050" kern="100" cap="all" dirty="0" err="1">
                          <a:effectLst/>
                        </a:rPr>
                        <a:t>qspfc</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该域名被查询</a:t>
                      </a:r>
                      <a:r>
                        <a:rPr lang="en-US" sz="1050" kern="100" dirty="0">
                          <a:effectLst/>
                        </a:rPr>
                        <a:t>SPF</a:t>
                      </a:r>
                      <a:r>
                        <a:rPr lang="zh-CN" sz="1050" kern="100" dirty="0">
                          <a:effectLst/>
                        </a:rPr>
                        <a:t>记录的总次数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2419319738"/>
                  </a:ext>
                </a:extLst>
              </a:tr>
              <a:tr h="261263">
                <a:tc>
                  <a:txBody>
                    <a:bodyPr/>
                    <a:lstStyle/>
                    <a:p>
                      <a:pPr indent="127000" algn="just">
                        <a:lnSpc>
                          <a:spcPct val="150000"/>
                        </a:lnSpc>
                        <a:spcAft>
                          <a:spcPts val="0"/>
                        </a:spcAft>
                      </a:pPr>
                      <a:r>
                        <a:rPr lang="en-US" sz="1050" kern="100" cap="all">
                          <a:effectLst/>
                        </a:rPr>
                        <a:t>qsrvc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该域名被查询</a:t>
                      </a:r>
                      <a:r>
                        <a:rPr lang="en-US" sz="1050" kern="100" dirty="0">
                          <a:effectLst/>
                        </a:rPr>
                        <a:t>SRV</a:t>
                      </a:r>
                      <a:r>
                        <a:rPr lang="zh-CN" sz="1050" kern="100" dirty="0">
                          <a:effectLst/>
                        </a:rPr>
                        <a:t>记录的总次数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974205504"/>
                  </a:ext>
                </a:extLst>
              </a:tr>
              <a:tr h="261263">
                <a:tc>
                  <a:txBody>
                    <a:bodyPr/>
                    <a:lstStyle/>
                    <a:p>
                      <a:pPr indent="127000" algn="just">
                        <a:lnSpc>
                          <a:spcPct val="150000"/>
                        </a:lnSpc>
                        <a:spcAft>
                          <a:spcPts val="0"/>
                        </a:spcAft>
                      </a:pPr>
                      <a:r>
                        <a:rPr lang="en-US" sz="1050" kern="100" cap="all">
                          <a:effectLst/>
                        </a:rPr>
                        <a:t>qdsc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该域名被查询</a:t>
                      </a:r>
                      <a:r>
                        <a:rPr lang="en-US" sz="1050" kern="100" dirty="0">
                          <a:effectLst/>
                        </a:rPr>
                        <a:t>DS</a:t>
                      </a:r>
                      <a:r>
                        <a:rPr lang="zh-CN" sz="1050" kern="100" dirty="0">
                          <a:effectLst/>
                        </a:rPr>
                        <a:t>记录的总次数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722470621"/>
                  </a:ext>
                </a:extLst>
              </a:tr>
              <a:tr h="261263">
                <a:tc>
                  <a:txBody>
                    <a:bodyPr/>
                    <a:lstStyle/>
                    <a:p>
                      <a:pPr indent="127000" algn="just">
                        <a:lnSpc>
                          <a:spcPct val="150000"/>
                        </a:lnSpc>
                        <a:spcAft>
                          <a:spcPts val="0"/>
                        </a:spcAft>
                      </a:pPr>
                      <a:r>
                        <a:rPr lang="en-US" sz="1050" kern="100" cap="all">
                          <a:effectLst/>
                        </a:rPr>
                        <a:t>qnaptrc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该域名被查询</a:t>
                      </a:r>
                      <a:r>
                        <a:rPr lang="en-US" sz="1050" kern="100" dirty="0">
                          <a:effectLst/>
                        </a:rPr>
                        <a:t>NAPTR</a:t>
                      </a:r>
                      <a:r>
                        <a:rPr lang="zh-CN" sz="1050" kern="100" dirty="0">
                          <a:effectLst/>
                        </a:rPr>
                        <a:t>记录的总次数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1543510916"/>
                  </a:ext>
                </a:extLst>
              </a:tr>
              <a:tr h="261263">
                <a:tc>
                  <a:txBody>
                    <a:bodyPr/>
                    <a:lstStyle/>
                    <a:p>
                      <a:pPr indent="127000" algn="just">
                        <a:lnSpc>
                          <a:spcPct val="150000"/>
                        </a:lnSpc>
                        <a:spcAft>
                          <a:spcPts val="0"/>
                        </a:spcAft>
                      </a:pPr>
                      <a:r>
                        <a:rPr lang="en-US" sz="1050" kern="100" cap="all">
                          <a:effectLst/>
                        </a:rPr>
                        <a:t>success</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a:t>
                      </a:r>
                      <a:r>
                        <a:rPr lang="en-US" sz="1050" kern="100" dirty="0">
                          <a:effectLst/>
                        </a:rPr>
                        <a:t>A</a:t>
                      </a:r>
                      <a:r>
                        <a:rPr lang="zh-CN" sz="1050" kern="100" dirty="0">
                          <a:effectLst/>
                        </a:rPr>
                        <a:t>记录或</a:t>
                      </a:r>
                      <a:r>
                        <a:rPr lang="en-US" sz="1050" kern="100" dirty="0">
                          <a:effectLst/>
                        </a:rPr>
                        <a:t>AAAA</a:t>
                      </a:r>
                      <a:r>
                        <a:rPr lang="zh-CN" sz="1050" kern="100" dirty="0">
                          <a:effectLst/>
                        </a:rPr>
                        <a:t>记录查询成功的总次数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3584545192"/>
                  </a:ext>
                </a:extLst>
              </a:tr>
              <a:tr h="261263">
                <a:tc>
                  <a:txBody>
                    <a:bodyPr/>
                    <a:lstStyle/>
                    <a:p>
                      <a:pPr indent="127000" algn="just">
                        <a:lnSpc>
                          <a:spcPct val="150000"/>
                        </a:lnSpc>
                        <a:spcAft>
                          <a:spcPts val="0"/>
                        </a:spcAft>
                      </a:pPr>
                      <a:r>
                        <a:rPr lang="en-US" sz="1050" kern="100" cap="all">
                          <a:effectLst/>
                        </a:rPr>
                        <a:t>wrongqueryc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a:t>
                      </a:r>
                      <a:r>
                        <a:rPr lang="en-US" sz="1050" kern="100" dirty="0">
                          <a:effectLst/>
                        </a:rPr>
                        <a:t>A</a:t>
                      </a:r>
                      <a:r>
                        <a:rPr lang="zh-CN" sz="1050" kern="100" dirty="0">
                          <a:effectLst/>
                        </a:rPr>
                        <a:t>记录或</a:t>
                      </a:r>
                      <a:r>
                        <a:rPr lang="en-US" sz="1050" kern="100" dirty="0">
                          <a:effectLst/>
                        </a:rPr>
                        <a:t>AAAA</a:t>
                      </a:r>
                      <a:r>
                        <a:rPr lang="zh-CN" sz="1050" kern="100" dirty="0">
                          <a:effectLst/>
                        </a:rPr>
                        <a:t>记录查询不存在的次数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4267054802"/>
                  </a:ext>
                </a:extLst>
              </a:tr>
              <a:tr h="261263">
                <a:tc>
                  <a:txBody>
                    <a:bodyPr/>
                    <a:lstStyle/>
                    <a:p>
                      <a:pPr indent="127000" algn="just">
                        <a:lnSpc>
                          <a:spcPct val="150000"/>
                        </a:lnSpc>
                        <a:spcAft>
                          <a:spcPts val="0"/>
                        </a:spcAft>
                      </a:pPr>
                      <a:r>
                        <a:rPr lang="en-US" sz="1050" kern="100" cap="all">
                          <a:effectLst/>
                        </a:rPr>
                        <a:t>wrongserverc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a:t>
                      </a:r>
                      <a:r>
                        <a:rPr lang="en-US" sz="1050" kern="100" dirty="0">
                          <a:effectLst/>
                        </a:rPr>
                        <a:t>A</a:t>
                      </a:r>
                      <a:r>
                        <a:rPr lang="zh-CN" sz="1050" kern="100" dirty="0">
                          <a:effectLst/>
                        </a:rPr>
                        <a:t>记录或</a:t>
                      </a:r>
                      <a:r>
                        <a:rPr lang="en-US" sz="1050" kern="100" dirty="0">
                          <a:effectLst/>
                        </a:rPr>
                        <a:t>AAAA</a:t>
                      </a:r>
                      <a:r>
                        <a:rPr lang="zh-CN" sz="1050" kern="100" dirty="0">
                          <a:effectLst/>
                        </a:rPr>
                        <a:t>记录查询格式错误次数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3229411199"/>
                  </a:ext>
                </a:extLst>
              </a:tr>
            </a:tbl>
          </a:graphicData>
        </a:graphic>
      </p:graphicFrame>
      <p:graphicFrame>
        <p:nvGraphicFramePr>
          <p:cNvPr id="8" name="表格 7">
            <a:extLst>
              <a:ext uri="{FF2B5EF4-FFF2-40B4-BE49-F238E27FC236}">
                <a16:creationId xmlns:a16="http://schemas.microsoft.com/office/drawing/2014/main" id="{6F8E0643-0281-4DD4-88E2-E94491D8C4FE}"/>
              </a:ext>
            </a:extLst>
          </p:cNvPr>
          <p:cNvGraphicFramePr>
            <a:graphicFrameLocks noGrp="1"/>
          </p:cNvGraphicFramePr>
          <p:nvPr>
            <p:extLst>
              <p:ext uri="{D42A27DB-BD31-4B8C-83A1-F6EECF244321}">
                <p14:modId xmlns:p14="http://schemas.microsoft.com/office/powerpoint/2010/main" val="2654996908"/>
              </p:ext>
            </p:extLst>
          </p:nvPr>
        </p:nvGraphicFramePr>
        <p:xfrm>
          <a:off x="4808083" y="1820542"/>
          <a:ext cx="4143375" cy="3913500"/>
        </p:xfrm>
        <a:graphic>
          <a:graphicData uri="http://schemas.openxmlformats.org/drawingml/2006/table">
            <a:tbl>
              <a:tblPr firstRow="1" firstCol="1" bandRow="1">
                <a:tableStyleId>{5C22544A-7EE6-4342-B048-85BDC9FD1C3A}</a:tableStyleId>
              </a:tblPr>
              <a:tblGrid>
                <a:gridCol w="1333501">
                  <a:extLst>
                    <a:ext uri="{9D8B030D-6E8A-4147-A177-3AD203B41FA5}">
                      <a16:colId xmlns:a16="http://schemas.microsoft.com/office/drawing/2014/main" val="438039259"/>
                    </a:ext>
                  </a:extLst>
                </a:gridCol>
                <a:gridCol w="2809874">
                  <a:extLst>
                    <a:ext uri="{9D8B030D-6E8A-4147-A177-3AD203B41FA5}">
                      <a16:colId xmlns:a16="http://schemas.microsoft.com/office/drawing/2014/main" val="3451300772"/>
                    </a:ext>
                  </a:extLst>
                </a:gridCol>
              </a:tblGrid>
              <a:tr h="260900">
                <a:tc>
                  <a:txBody>
                    <a:bodyPr/>
                    <a:lstStyle/>
                    <a:p>
                      <a:pPr indent="127000" algn="just">
                        <a:lnSpc>
                          <a:spcPct val="150000"/>
                        </a:lnSpc>
                        <a:spcAft>
                          <a:spcPts val="0"/>
                        </a:spcAft>
                      </a:pPr>
                      <a:r>
                        <a:rPr lang="zh-CN" altLang="en-US" sz="1050" kern="100" dirty="0">
                          <a:effectLst/>
                          <a:latin typeface="Times New Roman" panose="02020603050405020304" pitchFamily="18" charset="0"/>
                          <a:ea typeface="宋体" panose="02010600030101010101" pitchFamily="2" charset="-122"/>
                          <a:cs typeface="黑体" panose="02010609060101010101" pitchFamily="49" charset="-122"/>
                        </a:rPr>
                        <a:t>特征</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altLang="en-US" sz="1050" kern="100" dirty="0">
                          <a:effectLst/>
                          <a:latin typeface="Times New Roman" panose="02020603050405020304" pitchFamily="18" charset="0"/>
                          <a:ea typeface="宋体" panose="02010600030101010101" pitchFamily="2" charset="-122"/>
                          <a:cs typeface="黑体" panose="02010609060101010101" pitchFamily="49" charset="-122"/>
                        </a:rPr>
                        <a:t>备注</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1057583893"/>
                  </a:ext>
                </a:extLst>
              </a:tr>
              <a:tr h="260900">
                <a:tc>
                  <a:txBody>
                    <a:bodyPr/>
                    <a:lstStyle/>
                    <a:p>
                      <a:pPr indent="127000" algn="just">
                        <a:lnSpc>
                          <a:spcPct val="150000"/>
                        </a:lnSpc>
                        <a:spcAft>
                          <a:spcPts val="0"/>
                        </a:spcAft>
                      </a:pPr>
                      <a:r>
                        <a:rPr lang="en-US" sz="1050" kern="100" cap="all" dirty="0" err="1">
                          <a:effectLst/>
                        </a:rPr>
                        <a:t>nonexistc</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a:t>
                      </a:r>
                      <a:r>
                        <a:rPr lang="en-US" sz="1050" kern="100" dirty="0">
                          <a:effectLst/>
                        </a:rPr>
                        <a:t>A</a:t>
                      </a:r>
                      <a:r>
                        <a:rPr lang="zh-CN" sz="1050" kern="100" dirty="0">
                          <a:effectLst/>
                        </a:rPr>
                        <a:t>记录或</a:t>
                      </a:r>
                      <a:r>
                        <a:rPr lang="en-US" sz="1050" kern="100" dirty="0">
                          <a:effectLst/>
                        </a:rPr>
                        <a:t>AAAA</a:t>
                      </a:r>
                      <a:r>
                        <a:rPr lang="zh-CN" sz="1050" kern="100" dirty="0">
                          <a:effectLst/>
                        </a:rPr>
                        <a:t>记录查询不存在总次数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4203635969"/>
                  </a:ext>
                </a:extLst>
              </a:tr>
              <a:tr h="260900">
                <a:tc>
                  <a:txBody>
                    <a:bodyPr/>
                    <a:lstStyle/>
                    <a:p>
                      <a:pPr indent="127000" algn="just">
                        <a:lnSpc>
                          <a:spcPct val="150000"/>
                        </a:lnSpc>
                        <a:spcAft>
                          <a:spcPts val="0"/>
                        </a:spcAft>
                      </a:pPr>
                      <a:r>
                        <a:rPr lang="en-US" sz="1050" kern="100" cap="all" dirty="0" err="1">
                          <a:effectLst/>
                        </a:rPr>
                        <a:t>sipc</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不相同的请求</a:t>
                      </a:r>
                      <a:r>
                        <a:rPr lang="en-US" sz="1050" kern="100" dirty="0">
                          <a:effectLst/>
                        </a:rPr>
                        <a:t>IP</a:t>
                      </a:r>
                      <a:r>
                        <a:rPr lang="zh-CN" sz="1050" kern="100" dirty="0">
                          <a:effectLst/>
                        </a:rPr>
                        <a:t>总个数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3868039360"/>
                  </a:ext>
                </a:extLst>
              </a:tr>
              <a:tr h="260900">
                <a:tc>
                  <a:txBody>
                    <a:bodyPr/>
                    <a:lstStyle/>
                    <a:p>
                      <a:pPr indent="127000" algn="just">
                        <a:lnSpc>
                          <a:spcPct val="150000"/>
                        </a:lnSpc>
                        <a:spcAft>
                          <a:spcPts val="0"/>
                        </a:spcAft>
                      </a:pPr>
                      <a:r>
                        <a:rPr lang="en-US" sz="1050" kern="100" cap="all" dirty="0" err="1">
                          <a:effectLst/>
                        </a:rPr>
                        <a:t>secdomainc</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该域名下被查询的不相同子域名总个数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192877222"/>
                  </a:ext>
                </a:extLst>
              </a:tr>
              <a:tr h="260900">
                <a:tc>
                  <a:txBody>
                    <a:bodyPr/>
                    <a:lstStyle/>
                    <a:p>
                      <a:pPr indent="127000" algn="just">
                        <a:lnSpc>
                          <a:spcPct val="150000"/>
                        </a:lnSpc>
                        <a:spcAft>
                          <a:spcPts val="0"/>
                        </a:spcAft>
                      </a:pPr>
                      <a:r>
                        <a:rPr lang="en-US" sz="1050" kern="100" cap="all" dirty="0" err="1">
                          <a:effectLst/>
                        </a:rPr>
                        <a:t>qac_n</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第</a:t>
                      </a:r>
                      <a:r>
                        <a:rPr lang="en-US" sz="1050" kern="100" dirty="0">
                          <a:effectLst/>
                        </a:rPr>
                        <a:t>n</a:t>
                      </a:r>
                      <a:r>
                        <a:rPr lang="zh-CN" sz="1050" kern="100" dirty="0">
                          <a:effectLst/>
                        </a:rPr>
                        <a:t>小时该域名</a:t>
                      </a:r>
                      <a:r>
                        <a:rPr lang="en-US" sz="1050" kern="100" dirty="0">
                          <a:effectLst/>
                        </a:rPr>
                        <a:t>A</a:t>
                      </a:r>
                      <a:r>
                        <a:rPr lang="zh-CN" sz="1050" kern="100" dirty="0">
                          <a:effectLst/>
                        </a:rPr>
                        <a:t>记录被查询的次数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1048510929"/>
                  </a:ext>
                </a:extLst>
              </a:tr>
              <a:tr h="260900">
                <a:tc>
                  <a:txBody>
                    <a:bodyPr/>
                    <a:lstStyle/>
                    <a:p>
                      <a:pPr indent="127000" algn="just">
                        <a:lnSpc>
                          <a:spcPct val="150000"/>
                        </a:lnSpc>
                        <a:spcAft>
                          <a:spcPts val="0"/>
                        </a:spcAft>
                      </a:pPr>
                      <a:r>
                        <a:rPr lang="en-US" sz="1050" kern="100" cap="all">
                          <a:effectLst/>
                        </a:rPr>
                        <a:t>qcnamec_n</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第</a:t>
                      </a:r>
                      <a:r>
                        <a:rPr lang="en-US" sz="1050" kern="100" dirty="0">
                          <a:effectLst/>
                        </a:rPr>
                        <a:t>n</a:t>
                      </a:r>
                      <a:r>
                        <a:rPr lang="zh-CN" sz="1050" kern="100" dirty="0">
                          <a:effectLst/>
                        </a:rPr>
                        <a:t>小时该域名</a:t>
                      </a:r>
                      <a:r>
                        <a:rPr lang="en-US" sz="1050" kern="100" dirty="0">
                          <a:effectLst/>
                        </a:rPr>
                        <a:t>CNAME</a:t>
                      </a:r>
                      <a:r>
                        <a:rPr lang="zh-CN" sz="1050" kern="100" dirty="0">
                          <a:effectLst/>
                        </a:rPr>
                        <a:t>记录被查询的次数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1709822664"/>
                  </a:ext>
                </a:extLst>
              </a:tr>
              <a:tr h="260900">
                <a:tc>
                  <a:txBody>
                    <a:bodyPr/>
                    <a:lstStyle/>
                    <a:p>
                      <a:pPr indent="127000" algn="just">
                        <a:lnSpc>
                          <a:spcPct val="150000"/>
                        </a:lnSpc>
                        <a:spcAft>
                          <a:spcPts val="0"/>
                        </a:spcAft>
                      </a:pPr>
                      <a:r>
                        <a:rPr lang="en-US" sz="1050" kern="100" cap="all">
                          <a:effectLst/>
                        </a:rPr>
                        <a:t>qtxtc_n</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第</a:t>
                      </a:r>
                      <a:r>
                        <a:rPr lang="en-US" sz="1050" kern="100" dirty="0">
                          <a:effectLst/>
                        </a:rPr>
                        <a:t>n</a:t>
                      </a:r>
                      <a:r>
                        <a:rPr lang="zh-CN" sz="1050" kern="100" dirty="0">
                          <a:effectLst/>
                        </a:rPr>
                        <a:t>小时该域名</a:t>
                      </a:r>
                      <a:r>
                        <a:rPr lang="en-US" sz="1050" kern="100" dirty="0">
                          <a:effectLst/>
                        </a:rPr>
                        <a:t>TXT</a:t>
                      </a:r>
                      <a:r>
                        <a:rPr lang="zh-CN" sz="1050" kern="100" dirty="0">
                          <a:effectLst/>
                        </a:rPr>
                        <a:t>记录被查询的次数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3358031296"/>
                  </a:ext>
                </a:extLst>
              </a:tr>
              <a:tr h="260900">
                <a:tc>
                  <a:txBody>
                    <a:bodyPr/>
                    <a:lstStyle/>
                    <a:p>
                      <a:pPr indent="127000" algn="just">
                        <a:lnSpc>
                          <a:spcPct val="150000"/>
                        </a:lnSpc>
                        <a:spcAft>
                          <a:spcPts val="0"/>
                        </a:spcAft>
                      </a:pPr>
                      <a:r>
                        <a:rPr lang="en-US" sz="1050" kern="100" cap="all">
                          <a:effectLst/>
                        </a:rPr>
                        <a:t>qmxc_n</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第</a:t>
                      </a:r>
                      <a:r>
                        <a:rPr lang="en-US" sz="1050" kern="100" dirty="0">
                          <a:effectLst/>
                        </a:rPr>
                        <a:t>n</a:t>
                      </a:r>
                      <a:r>
                        <a:rPr lang="zh-CN" sz="1050" kern="100" dirty="0">
                          <a:effectLst/>
                        </a:rPr>
                        <a:t>小时该域名</a:t>
                      </a:r>
                      <a:r>
                        <a:rPr lang="en-US" sz="1050" kern="100" dirty="0">
                          <a:effectLst/>
                        </a:rPr>
                        <a:t>MX</a:t>
                      </a:r>
                      <a:r>
                        <a:rPr lang="zh-CN" sz="1050" kern="100" dirty="0">
                          <a:effectLst/>
                        </a:rPr>
                        <a:t>记录被查询的次数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3532863235"/>
                  </a:ext>
                </a:extLst>
              </a:tr>
              <a:tr h="260900">
                <a:tc>
                  <a:txBody>
                    <a:bodyPr/>
                    <a:lstStyle/>
                    <a:p>
                      <a:pPr indent="127000" algn="just">
                        <a:lnSpc>
                          <a:spcPct val="150000"/>
                        </a:lnSpc>
                        <a:spcAft>
                          <a:spcPts val="0"/>
                        </a:spcAft>
                      </a:pPr>
                      <a:r>
                        <a:rPr lang="en-US" sz="1050" kern="100" cap="all">
                          <a:effectLst/>
                        </a:rPr>
                        <a:t>qnsc_n</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第</a:t>
                      </a:r>
                      <a:r>
                        <a:rPr lang="en-US" sz="1050" kern="100" dirty="0">
                          <a:effectLst/>
                        </a:rPr>
                        <a:t>n</a:t>
                      </a:r>
                      <a:r>
                        <a:rPr lang="zh-CN" sz="1050" kern="100" dirty="0">
                          <a:effectLst/>
                        </a:rPr>
                        <a:t>小时该域名</a:t>
                      </a:r>
                      <a:r>
                        <a:rPr lang="en-US" sz="1050" kern="100" dirty="0">
                          <a:effectLst/>
                        </a:rPr>
                        <a:t>NS</a:t>
                      </a:r>
                      <a:r>
                        <a:rPr lang="zh-CN" sz="1050" kern="100" dirty="0">
                          <a:effectLst/>
                        </a:rPr>
                        <a:t>记录被查询的次数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584456979"/>
                  </a:ext>
                </a:extLst>
              </a:tr>
              <a:tr h="260900">
                <a:tc>
                  <a:txBody>
                    <a:bodyPr/>
                    <a:lstStyle/>
                    <a:p>
                      <a:pPr indent="127000" algn="just">
                        <a:lnSpc>
                          <a:spcPct val="150000"/>
                        </a:lnSpc>
                        <a:spcAft>
                          <a:spcPts val="0"/>
                        </a:spcAft>
                      </a:pPr>
                      <a:r>
                        <a:rPr lang="en-US" sz="1050" kern="100" cap="all">
                          <a:effectLst/>
                        </a:rPr>
                        <a:t>qanyc_n</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第</a:t>
                      </a:r>
                      <a:r>
                        <a:rPr lang="en-US" sz="1050" kern="100" dirty="0">
                          <a:effectLst/>
                        </a:rPr>
                        <a:t>n</a:t>
                      </a:r>
                      <a:r>
                        <a:rPr lang="zh-CN" sz="1050" kern="100" dirty="0">
                          <a:effectLst/>
                        </a:rPr>
                        <a:t>小时该域名</a:t>
                      </a:r>
                      <a:r>
                        <a:rPr lang="en-US" sz="1050" kern="100" dirty="0">
                          <a:effectLst/>
                        </a:rPr>
                        <a:t>ANY</a:t>
                      </a:r>
                      <a:r>
                        <a:rPr lang="zh-CN" sz="1050" kern="100" dirty="0">
                          <a:effectLst/>
                        </a:rPr>
                        <a:t>记录被查询的次数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2149056990"/>
                  </a:ext>
                </a:extLst>
              </a:tr>
              <a:tr h="260900">
                <a:tc>
                  <a:txBody>
                    <a:bodyPr/>
                    <a:lstStyle/>
                    <a:p>
                      <a:pPr indent="127000" algn="just">
                        <a:lnSpc>
                          <a:spcPct val="150000"/>
                        </a:lnSpc>
                        <a:spcAft>
                          <a:spcPts val="0"/>
                        </a:spcAft>
                      </a:pPr>
                      <a:r>
                        <a:rPr lang="en-US" sz="1050" kern="100" cap="all">
                          <a:effectLst/>
                        </a:rPr>
                        <a:t>qsrvc_n</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第</a:t>
                      </a:r>
                      <a:r>
                        <a:rPr lang="en-US" sz="1050" kern="100" dirty="0">
                          <a:effectLst/>
                        </a:rPr>
                        <a:t>n</a:t>
                      </a:r>
                      <a:r>
                        <a:rPr lang="zh-CN" sz="1050" kern="100" dirty="0">
                          <a:effectLst/>
                        </a:rPr>
                        <a:t>小时该域名</a:t>
                      </a:r>
                      <a:r>
                        <a:rPr lang="en-US" sz="1050" kern="100" dirty="0">
                          <a:effectLst/>
                        </a:rPr>
                        <a:t>SRV</a:t>
                      </a:r>
                      <a:r>
                        <a:rPr lang="zh-CN" sz="1050" kern="100" dirty="0">
                          <a:effectLst/>
                        </a:rPr>
                        <a:t>记录被查询的次数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3475502421"/>
                  </a:ext>
                </a:extLst>
              </a:tr>
              <a:tr h="260900">
                <a:tc>
                  <a:txBody>
                    <a:bodyPr/>
                    <a:lstStyle/>
                    <a:p>
                      <a:pPr indent="127000" algn="just">
                        <a:lnSpc>
                          <a:spcPct val="150000"/>
                        </a:lnSpc>
                        <a:spcAft>
                          <a:spcPts val="0"/>
                        </a:spcAft>
                      </a:pPr>
                      <a:r>
                        <a:rPr lang="en-US" sz="1050" kern="100" cap="all">
                          <a:effectLst/>
                        </a:rPr>
                        <a:t>success_n</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第</a:t>
                      </a:r>
                      <a:r>
                        <a:rPr lang="en-US" sz="1050" kern="100" dirty="0">
                          <a:effectLst/>
                        </a:rPr>
                        <a:t>n</a:t>
                      </a:r>
                      <a:r>
                        <a:rPr lang="zh-CN" sz="1050" kern="100" dirty="0">
                          <a:effectLst/>
                        </a:rPr>
                        <a:t>小时该域名</a:t>
                      </a:r>
                      <a:r>
                        <a:rPr lang="en-US" sz="1050" kern="100" dirty="0">
                          <a:effectLst/>
                        </a:rPr>
                        <a:t>A</a:t>
                      </a:r>
                      <a:r>
                        <a:rPr lang="zh-CN" sz="1050" kern="100" dirty="0">
                          <a:effectLst/>
                        </a:rPr>
                        <a:t>记录记录查询成功的次数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174999792"/>
                  </a:ext>
                </a:extLst>
              </a:tr>
              <a:tr h="260900">
                <a:tc>
                  <a:txBody>
                    <a:bodyPr/>
                    <a:lstStyle/>
                    <a:p>
                      <a:pPr indent="127000" algn="just">
                        <a:lnSpc>
                          <a:spcPct val="150000"/>
                        </a:lnSpc>
                        <a:spcAft>
                          <a:spcPts val="0"/>
                        </a:spcAft>
                      </a:pPr>
                      <a:r>
                        <a:rPr lang="en-US" sz="1050" kern="100" cap="all">
                          <a:effectLst/>
                        </a:rPr>
                        <a:t>nonexistc_n</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第</a:t>
                      </a:r>
                      <a:r>
                        <a:rPr lang="en-US" sz="1050" kern="100" dirty="0">
                          <a:effectLst/>
                        </a:rPr>
                        <a:t>n</a:t>
                      </a:r>
                      <a:r>
                        <a:rPr lang="zh-CN" sz="1050" kern="100" dirty="0">
                          <a:effectLst/>
                        </a:rPr>
                        <a:t>小时该域名</a:t>
                      </a:r>
                      <a:r>
                        <a:rPr lang="en-US" sz="1050" kern="100" dirty="0">
                          <a:effectLst/>
                        </a:rPr>
                        <a:t>A</a:t>
                      </a:r>
                      <a:r>
                        <a:rPr lang="zh-CN" sz="1050" kern="100" dirty="0">
                          <a:effectLst/>
                        </a:rPr>
                        <a:t>记录记录查询不存在的次数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2218334747"/>
                  </a:ext>
                </a:extLst>
              </a:tr>
              <a:tr h="260900">
                <a:tc>
                  <a:txBody>
                    <a:bodyPr/>
                    <a:lstStyle/>
                    <a:p>
                      <a:pPr indent="127000" algn="just">
                        <a:lnSpc>
                          <a:spcPct val="150000"/>
                        </a:lnSpc>
                        <a:spcAft>
                          <a:spcPts val="0"/>
                        </a:spcAft>
                      </a:pPr>
                      <a:r>
                        <a:rPr lang="en-US" sz="1050" kern="100" cap="all">
                          <a:effectLst/>
                        </a:rPr>
                        <a:t>sipc_n</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第</a:t>
                      </a:r>
                      <a:r>
                        <a:rPr lang="en-US" sz="1050" kern="100" dirty="0">
                          <a:effectLst/>
                        </a:rPr>
                        <a:t>n</a:t>
                      </a:r>
                      <a:r>
                        <a:rPr lang="zh-CN" sz="1050" kern="100" dirty="0">
                          <a:effectLst/>
                        </a:rPr>
                        <a:t>小时不相同的请求</a:t>
                      </a:r>
                      <a:r>
                        <a:rPr lang="en-US" sz="1050" kern="100" dirty="0">
                          <a:effectLst/>
                        </a:rPr>
                        <a:t>IP</a:t>
                      </a:r>
                      <a:r>
                        <a:rPr lang="zh-CN" sz="1050" kern="100" dirty="0">
                          <a:effectLst/>
                        </a:rPr>
                        <a:t>个数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3188122974"/>
                  </a:ext>
                </a:extLst>
              </a:tr>
              <a:tr h="260900">
                <a:tc>
                  <a:txBody>
                    <a:bodyPr/>
                    <a:lstStyle/>
                    <a:p>
                      <a:pPr indent="127000" algn="just">
                        <a:lnSpc>
                          <a:spcPct val="150000"/>
                        </a:lnSpc>
                        <a:spcAft>
                          <a:spcPts val="0"/>
                        </a:spcAft>
                      </a:pPr>
                      <a:r>
                        <a:rPr lang="en-US" sz="1050" kern="100" cap="all">
                          <a:effectLst/>
                        </a:rPr>
                        <a:t>secdomainc_n</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第</a:t>
                      </a:r>
                      <a:r>
                        <a:rPr lang="en-US" sz="1050" kern="100" dirty="0">
                          <a:effectLst/>
                        </a:rPr>
                        <a:t>n</a:t>
                      </a:r>
                      <a:r>
                        <a:rPr lang="zh-CN" sz="1050" kern="100" dirty="0">
                          <a:effectLst/>
                        </a:rPr>
                        <a:t>小时该域名被查询的不相同子域名个数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2517140853"/>
                  </a:ext>
                </a:extLst>
              </a:tr>
            </a:tbl>
          </a:graphicData>
        </a:graphic>
      </p:graphicFrame>
      <p:sp>
        <p:nvSpPr>
          <p:cNvPr id="9" name="文本框 8">
            <a:extLst>
              <a:ext uri="{FF2B5EF4-FFF2-40B4-BE49-F238E27FC236}">
                <a16:creationId xmlns:a16="http://schemas.microsoft.com/office/drawing/2014/main" id="{57682BF7-7D3B-4AA2-B4A4-F734CCEC529B}"/>
              </a:ext>
            </a:extLst>
          </p:cNvPr>
          <p:cNvSpPr txBox="1"/>
          <p:nvPr/>
        </p:nvSpPr>
        <p:spPr>
          <a:xfrm>
            <a:off x="5747657" y="5734042"/>
            <a:ext cx="3590925" cy="538609"/>
          </a:xfrm>
          <a:prstGeom prst="rect">
            <a:avLst/>
          </a:prstGeom>
          <a:noFill/>
        </p:spPr>
        <p:txBody>
          <a:bodyPr wrap="square" rtlCol="0">
            <a:spAutoFit/>
          </a:bodyPr>
          <a:lstStyle/>
          <a:p>
            <a:r>
              <a:rPr lang="zh-CN" altLang="zh-CN" sz="1100" dirty="0"/>
              <a:t>注：由于数据的原因，其中</a:t>
            </a:r>
            <a:r>
              <a:rPr lang="en-US" altLang="zh-CN" sz="1100" dirty="0"/>
              <a:t>n</a:t>
            </a:r>
            <a:r>
              <a:rPr lang="zh-CN" altLang="zh-CN" sz="1100" dirty="0"/>
              <a:t>为</a:t>
            </a:r>
            <a:r>
              <a:rPr lang="en-US" altLang="zh-CN" sz="1100" dirty="0"/>
              <a:t>13</a:t>
            </a:r>
            <a:r>
              <a:rPr lang="zh-CN" altLang="zh-CN" sz="1100" dirty="0"/>
              <a:t>至</a:t>
            </a:r>
            <a:r>
              <a:rPr lang="en-US" altLang="zh-CN" sz="1100" dirty="0"/>
              <a:t>23</a:t>
            </a:r>
            <a:r>
              <a:rPr lang="zh-CN" altLang="zh-CN" sz="1100" dirty="0"/>
              <a:t>共</a:t>
            </a:r>
            <a:r>
              <a:rPr lang="en-US" altLang="zh-CN" sz="1100" dirty="0"/>
              <a:t>11</a:t>
            </a:r>
            <a:r>
              <a:rPr lang="zh-CN" altLang="zh-CN" sz="1100" dirty="0"/>
              <a:t>个小时</a:t>
            </a:r>
          </a:p>
          <a:p>
            <a:endParaRPr lang="zh-CN" altLang="en-US" dirty="0"/>
          </a:p>
        </p:txBody>
      </p:sp>
      <p:sp>
        <p:nvSpPr>
          <p:cNvPr id="4" name="文本框 3">
            <a:extLst>
              <a:ext uri="{FF2B5EF4-FFF2-40B4-BE49-F238E27FC236}">
                <a16:creationId xmlns:a16="http://schemas.microsoft.com/office/drawing/2014/main" id="{BDB1ECE2-503B-4D45-9864-869EE092A109}"/>
              </a:ext>
            </a:extLst>
          </p:cNvPr>
          <p:cNvSpPr txBox="1"/>
          <p:nvPr/>
        </p:nvSpPr>
        <p:spPr>
          <a:xfrm>
            <a:off x="457200" y="6096352"/>
            <a:ext cx="8403771" cy="630942"/>
          </a:xfrm>
          <a:prstGeom prst="rect">
            <a:avLst/>
          </a:prstGeom>
          <a:noFill/>
        </p:spPr>
        <p:txBody>
          <a:bodyPr wrap="square" rtlCol="0">
            <a:spAutoFit/>
          </a:bodyPr>
          <a:lstStyle/>
          <a:p>
            <a:r>
              <a:rPr lang="zh-CN" altLang="zh-CN" sz="1700" dirty="0"/>
              <a:t>访问特征如表所示，按照不同的查询类型和域名服务器的响应类型进行统计</a:t>
            </a:r>
            <a:r>
              <a:rPr lang="zh-CN" altLang="en-US" sz="1700" dirty="0"/>
              <a:t>，共</a:t>
            </a:r>
            <a:r>
              <a:rPr lang="en-US" altLang="zh-CN" sz="1700" dirty="0"/>
              <a:t>139</a:t>
            </a:r>
            <a:r>
              <a:rPr lang="zh-CN" altLang="en-US" sz="1700" dirty="0"/>
              <a:t>个</a:t>
            </a:r>
            <a:endParaRPr lang="zh-CN" altLang="zh-CN" sz="1700" dirty="0"/>
          </a:p>
          <a:p>
            <a:endParaRPr lang="zh-CN" altLang="en-US" dirty="0"/>
          </a:p>
        </p:txBody>
      </p:sp>
    </p:spTree>
    <p:extLst>
      <p:ext uri="{BB962C8B-B14F-4D97-AF65-F5344CB8AC3E}">
        <p14:creationId xmlns:p14="http://schemas.microsoft.com/office/powerpoint/2010/main" val="2152825084"/>
      </p:ext>
    </p:extLst>
  </p:cSld>
  <p:clrMapOvr>
    <a:masterClrMapping/>
  </p:clrMapOvr>
  <mc:AlternateContent xmlns:mc="http://schemas.openxmlformats.org/markup-compatibility/2006" xmlns:p14="http://schemas.microsoft.com/office/powerpoint/2010/main">
    <mc:Choice Requires="p14">
      <p:transition spd="slow" p14:dur="2000" advTm="6354"/>
    </mc:Choice>
    <mc:Fallback xmlns="">
      <p:transition spd="slow" advTm="635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312861"/>
            <a:ext cx="8229600" cy="4852988"/>
          </a:xfrm>
        </p:spPr>
        <p:txBody>
          <a:bodyPr/>
          <a:lstStyle/>
          <a:p>
            <a:r>
              <a:rPr lang="zh-CN" altLang="en-US" sz="2400" dirty="0"/>
              <a:t>访问统计特征</a:t>
            </a:r>
            <a:endParaRPr lang="en-US" altLang="zh-CN" sz="2400" dirty="0"/>
          </a:p>
          <a:p>
            <a:pPr lvl="1"/>
            <a:r>
              <a:rPr lang="zh-CN" altLang="en-US" sz="2100" dirty="0"/>
              <a:t>衍生特征</a:t>
            </a:r>
            <a:endParaRPr lang="en-US" altLang="zh-CN" sz="2100" dirty="0"/>
          </a:p>
          <a:p>
            <a:pPr lvl="1"/>
            <a:endParaRPr lang="en-US" altLang="zh-CN" sz="2100" dirty="0"/>
          </a:p>
          <a:p>
            <a:pPr marL="342900" lvl="1" indent="0">
              <a:buNone/>
            </a:pPr>
            <a:endParaRPr lang="en-US" altLang="zh-CN" sz="2100" dirty="0"/>
          </a:p>
          <a:p>
            <a:endParaRPr lang="en-US" altLang="zh-CN" sz="24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特征提取</a:t>
            </a:r>
          </a:p>
        </p:txBody>
      </p:sp>
      <p:sp>
        <p:nvSpPr>
          <p:cNvPr id="9" name="文本框 8">
            <a:extLst>
              <a:ext uri="{FF2B5EF4-FFF2-40B4-BE49-F238E27FC236}">
                <a16:creationId xmlns:a16="http://schemas.microsoft.com/office/drawing/2014/main" id="{57682BF7-7D3B-4AA2-B4A4-F734CCEC529B}"/>
              </a:ext>
            </a:extLst>
          </p:cNvPr>
          <p:cNvSpPr txBox="1"/>
          <p:nvPr/>
        </p:nvSpPr>
        <p:spPr>
          <a:xfrm>
            <a:off x="5747657" y="5734042"/>
            <a:ext cx="3590925" cy="538609"/>
          </a:xfrm>
          <a:prstGeom prst="rect">
            <a:avLst/>
          </a:prstGeom>
          <a:noFill/>
        </p:spPr>
        <p:txBody>
          <a:bodyPr wrap="square" rtlCol="0">
            <a:spAutoFit/>
          </a:bodyPr>
          <a:lstStyle/>
          <a:p>
            <a:r>
              <a:rPr lang="zh-CN" altLang="zh-CN" sz="1100" dirty="0"/>
              <a:t>注：由于数据的原因，其中</a:t>
            </a:r>
            <a:r>
              <a:rPr lang="en-US" altLang="zh-CN" sz="1100" dirty="0"/>
              <a:t>n</a:t>
            </a:r>
            <a:r>
              <a:rPr lang="zh-CN" altLang="zh-CN" sz="1100" dirty="0"/>
              <a:t>为</a:t>
            </a:r>
            <a:r>
              <a:rPr lang="en-US" altLang="zh-CN" sz="1100" dirty="0"/>
              <a:t>13</a:t>
            </a:r>
            <a:r>
              <a:rPr lang="zh-CN" altLang="zh-CN" sz="1100" dirty="0"/>
              <a:t>至</a:t>
            </a:r>
            <a:r>
              <a:rPr lang="en-US" altLang="zh-CN" sz="1100" dirty="0"/>
              <a:t>23</a:t>
            </a:r>
            <a:r>
              <a:rPr lang="zh-CN" altLang="zh-CN" sz="1100" dirty="0"/>
              <a:t>共</a:t>
            </a:r>
            <a:r>
              <a:rPr lang="en-US" altLang="zh-CN" sz="1100" dirty="0"/>
              <a:t>11</a:t>
            </a:r>
            <a:r>
              <a:rPr lang="zh-CN" altLang="zh-CN" sz="1100" dirty="0"/>
              <a:t>个小时</a:t>
            </a:r>
          </a:p>
          <a:p>
            <a:endParaRPr lang="zh-CN" altLang="en-US" dirty="0"/>
          </a:p>
        </p:txBody>
      </p:sp>
      <p:graphicFrame>
        <p:nvGraphicFramePr>
          <p:cNvPr id="4" name="表格 3">
            <a:extLst>
              <a:ext uri="{FF2B5EF4-FFF2-40B4-BE49-F238E27FC236}">
                <a16:creationId xmlns:a16="http://schemas.microsoft.com/office/drawing/2014/main" id="{9499FBAA-7079-46E9-AECE-05D79FDD1829}"/>
              </a:ext>
            </a:extLst>
          </p:cNvPr>
          <p:cNvGraphicFramePr>
            <a:graphicFrameLocks noGrp="1"/>
          </p:cNvGraphicFramePr>
          <p:nvPr>
            <p:extLst>
              <p:ext uri="{D42A27DB-BD31-4B8C-83A1-F6EECF244321}">
                <p14:modId xmlns:p14="http://schemas.microsoft.com/office/powerpoint/2010/main" val="3109838366"/>
              </p:ext>
            </p:extLst>
          </p:nvPr>
        </p:nvGraphicFramePr>
        <p:xfrm>
          <a:off x="323850" y="2224488"/>
          <a:ext cx="4171950" cy="3559016"/>
        </p:xfrm>
        <a:graphic>
          <a:graphicData uri="http://schemas.openxmlformats.org/drawingml/2006/table">
            <a:tbl>
              <a:tblPr firstRow="1" firstCol="1" bandRow="1">
                <a:tableStyleId>{5C22544A-7EE6-4342-B048-85BDC9FD1C3A}</a:tableStyleId>
              </a:tblPr>
              <a:tblGrid>
                <a:gridCol w="1416725">
                  <a:extLst>
                    <a:ext uri="{9D8B030D-6E8A-4147-A177-3AD203B41FA5}">
                      <a16:colId xmlns:a16="http://schemas.microsoft.com/office/drawing/2014/main" val="1561650608"/>
                    </a:ext>
                  </a:extLst>
                </a:gridCol>
                <a:gridCol w="2755225">
                  <a:extLst>
                    <a:ext uri="{9D8B030D-6E8A-4147-A177-3AD203B41FA5}">
                      <a16:colId xmlns:a16="http://schemas.microsoft.com/office/drawing/2014/main" val="300698739"/>
                    </a:ext>
                  </a:extLst>
                </a:gridCol>
              </a:tblGrid>
              <a:tr h="358616">
                <a:tc>
                  <a:txBody>
                    <a:bodyPr/>
                    <a:lstStyle/>
                    <a:p>
                      <a:pPr indent="127000" algn="ctr">
                        <a:lnSpc>
                          <a:spcPct val="150000"/>
                        </a:lnSpc>
                        <a:spcAft>
                          <a:spcPts val="0"/>
                        </a:spcAft>
                      </a:pPr>
                      <a:r>
                        <a:rPr lang="zh-CN" sz="1400" kern="100" cap="all" dirty="0">
                          <a:effectLst/>
                        </a:rPr>
                        <a:t>特征</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ctr">
                        <a:lnSpc>
                          <a:spcPct val="150000"/>
                        </a:lnSpc>
                        <a:spcAft>
                          <a:spcPts val="0"/>
                        </a:spcAft>
                      </a:pPr>
                      <a:r>
                        <a:rPr lang="zh-CN" sz="1400" kern="100" cap="all" dirty="0">
                          <a:effectLst/>
                        </a:rPr>
                        <a:t>备注</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1201971262"/>
                  </a:ext>
                </a:extLst>
              </a:tr>
              <a:tr h="242649">
                <a:tc>
                  <a:txBody>
                    <a:bodyPr/>
                    <a:lstStyle/>
                    <a:p>
                      <a:pPr indent="127000" algn="just">
                        <a:lnSpc>
                          <a:spcPct val="150000"/>
                        </a:lnSpc>
                        <a:spcAft>
                          <a:spcPts val="0"/>
                        </a:spcAft>
                      </a:pPr>
                      <a:r>
                        <a:rPr lang="en-US" sz="1400" kern="100" cap="all" dirty="0" err="1">
                          <a:effectLst/>
                        </a:rPr>
                        <a:t>qar</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a:t>
                      </a:r>
                      <a:r>
                        <a:rPr lang="en-US" sz="1400" kern="100" dirty="0">
                          <a:effectLst/>
                        </a:rPr>
                        <a:t>A</a:t>
                      </a:r>
                      <a:r>
                        <a:rPr lang="zh-CN" sz="1400" kern="100" dirty="0">
                          <a:effectLst/>
                        </a:rPr>
                        <a:t>记录查询数量占比</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787091211"/>
                  </a:ext>
                </a:extLst>
              </a:tr>
              <a:tr h="242649">
                <a:tc>
                  <a:txBody>
                    <a:bodyPr/>
                    <a:lstStyle/>
                    <a:p>
                      <a:pPr indent="127000" algn="just">
                        <a:lnSpc>
                          <a:spcPct val="150000"/>
                        </a:lnSpc>
                        <a:spcAft>
                          <a:spcPts val="0"/>
                        </a:spcAft>
                      </a:pPr>
                      <a:r>
                        <a:rPr lang="en-US" sz="1400" kern="100" cap="all" dirty="0" err="1">
                          <a:effectLst/>
                        </a:rPr>
                        <a:t>qcnamer</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a:t>
                      </a:r>
                      <a:r>
                        <a:rPr lang="en-US" sz="1400" kern="100" dirty="0">
                          <a:effectLst/>
                        </a:rPr>
                        <a:t>CNAME</a:t>
                      </a:r>
                      <a:r>
                        <a:rPr lang="zh-CN" sz="1400" kern="100" dirty="0">
                          <a:effectLst/>
                        </a:rPr>
                        <a:t>记录查询数量占比</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2542447186"/>
                  </a:ext>
                </a:extLst>
              </a:tr>
              <a:tr h="242649">
                <a:tc>
                  <a:txBody>
                    <a:bodyPr/>
                    <a:lstStyle/>
                    <a:p>
                      <a:pPr indent="127000" algn="just">
                        <a:lnSpc>
                          <a:spcPct val="150000"/>
                        </a:lnSpc>
                        <a:spcAft>
                          <a:spcPts val="0"/>
                        </a:spcAft>
                      </a:pPr>
                      <a:r>
                        <a:rPr lang="en-US" sz="1400" kern="100" cap="all" dirty="0" err="1">
                          <a:effectLst/>
                        </a:rPr>
                        <a:t>qtxtr</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a:t>
                      </a:r>
                      <a:r>
                        <a:rPr lang="en-US" sz="1400" kern="100" dirty="0">
                          <a:effectLst/>
                        </a:rPr>
                        <a:t>TXT</a:t>
                      </a:r>
                      <a:r>
                        <a:rPr lang="zh-CN" sz="1400" kern="100" dirty="0">
                          <a:effectLst/>
                        </a:rPr>
                        <a:t>记录查询数量占比</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451995260"/>
                  </a:ext>
                </a:extLst>
              </a:tr>
              <a:tr h="242649">
                <a:tc>
                  <a:txBody>
                    <a:bodyPr/>
                    <a:lstStyle/>
                    <a:p>
                      <a:pPr indent="127000" algn="just">
                        <a:lnSpc>
                          <a:spcPct val="150000"/>
                        </a:lnSpc>
                        <a:spcAft>
                          <a:spcPts val="0"/>
                        </a:spcAft>
                      </a:pPr>
                      <a:r>
                        <a:rPr lang="en-US" sz="1400" kern="100" cap="all" dirty="0" err="1">
                          <a:effectLst/>
                        </a:rPr>
                        <a:t>qsuccessr</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该域名成功查询数量占比</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2028793116"/>
                  </a:ext>
                </a:extLst>
              </a:tr>
              <a:tr h="242649">
                <a:tc>
                  <a:txBody>
                    <a:bodyPr/>
                    <a:lstStyle/>
                    <a:p>
                      <a:pPr indent="127000" algn="just">
                        <a:lnSpc>
                          <a:spcPct val="150000"/>
                        </a:lnSpc>
                        <a:spcAft>
                          <a:spcPts val="0"/>
                        </a:spcAft>
                      </a:pPr>
                      <a:r>
                        <a:rPr lang="en-US" sz="1400" kern="100" cap="all" dirty="0" err="1">
                          <a:effectLst/>
                        </a:rPr>
                        <a:t>qnonexistr</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该域名不存在查询数量占比</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930052945"/>
                  </a:ext>
                </a:extLst>
              </a:tr>
              <a:tr h="242649">
                <a:tc>
                  <a:txBody>
                    <a:bodyPr/>
                    <a:lstStyle/>
                    <a:p>
                      <a:pPr indent="127000" algn="just">
                        <a:lnSpc>
                          <a:spcPct val="150000"/>
                        </a:lnSpc>
                        <a:spcAft>
                          <a:spcPts val="0"/>
                        </a:spcAft>
                      </a:pPr>
                      <a:r>
                        <a:rPr lang="en-US" sz="1400" kern="100" cap="all" dirty="0" err="1">
                          <a:effectLst/>
                        </a:rPr>
                        <a:t>qacperip</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平均每个</a:t>
                      </a:r>
                      <a:r>
                        <a:rPr lang="en-US" sz="1400" kern="100" dirty="0" err="1">
                          <a:effectLst/>
                        </a:rPr>
                        <a:t>ip</a:t>
                      </a:r>
                      <a:r>
                        <a:rPr lang="zh-CN" sz="1400" kern="100" dirty="0">
                          <a:effectLst/>
                        </a:rPr>
                        <a:t>的</a:t>
                      </a:r>
                      <a:r>
                        <a:rPr lang="en-US" sz="1400" kern="100" dirty="0">
                          <a:effectLst/>
                        </a:rPr>
                        <a:t>A</a:t>
                      </a:r>
                      <a:r>
                        <a:rPr lang="zh-CN" sz="1400" kern="100" dirty="0">
                          <a:effectLst/>
                        </a:rPr>
                        <a:t>记录查询量</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3577169844"/>
                  </a:ext>
                </a:extLst>
              </a:tr>
              <a:tr h="290988">
                <a:tc>
                  <a:txBody>
                    <a:bodyPr/>
                    <a:lstStyle/>
                    <a:p>
                      <a:pPr indent="127000" algn="just">
                        <a:lnSpc>
                          <a:spcPct val="150000"/>
                        </a:lnSpc>
                        <a:spcAft>
                          <a:spcPts val="0"/>
                        </a:spcAft>
                      </a:pPr>
                      <a:r>
                        <a:rPr lang="en-US" sz="1400" kern="100" cap="all" dirty="0" err="1">
                          <a:effectLst/>
                        </a:rPr>
                        <a:t>vp_n</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第</a:t>
                      </a:r>
                      <a:r>
                        <a:rPr lang="en-US" sz="1400" kern="100" dirty="0">
                          <a:effectLst/>
                        </a:rPr>
                        <a:t>n</a:t>
                      </a:r>
                      <a:r>
                        <a:rPr lang="zh-CN" sz="1400" kern="100" dirty="0">
                          <a:effectLst/>
                        </a:rPr>
                        <a:t>小时该域名查询量占总查询比例</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688449009"/>
                  </a:ext>
                </a:extLst>
              </a:tr>
            </a:tbl>
          </a:graphicData>
        </a:graphic>
      </p:graphicFrame>
      <p:graphicFrame>
        <p:nvGraphicFramePr>
          <p:cNvPr id="6" name="表格 5">
            <a:extLst>
              <a:ext uri="{FF2B5EF4-FFF2-40B4-BE49-F238E27FC236}">
                <a16:creationId xmlns:a16="http://schemas.microsoft.com/office/drawing/2014/main" id="{50ABD0DD-7137-428B-B30D-7C8EABBF0DB2}"/>
              </a:ext>
            </a:extLst>
          </p:cNvPr>
          <p:cNvGraphicFramePr>
            <a:graphicFrameLocks noGrp="1"/>
          </p:cNvGraphicFramePr>
          <p:nvPr>
            <p:extLst>
              <p:ext uri="{D42A27DB-BD31-4B8C-83A1-F6EECF244321}">
                <p14:modId xmlns:p14="http://schemas.microsoft.com/office/powerpoint/2010/main" val="639201715"/>
              </p:ext>
            </p:extLst>
          </p:nvPr>
        </p:nvGraphicFramePr>
        <p:xfrm>
          <a:off x="4572000" y="2224488"/>
          <a:ext cx="4442732" cy="3520440"/>
        </p:xfrm>
        <a:graphic>
          <a:graphicData uri="http://schemas.openxmlformats.org/drawingml/2006/table">
            <a:tbl>
              <a:tblPr firstRow="1" firstCol="1" bandRow="1">
                <a:tableStyleId>{5C22544A-7EE6-4342-B048-85BDC9FD1C3A}</a:tableStyleId>
              </a:tblPr>
              <a:tblGrid>
                <a:gridCol w="1647824">
                  <a:extLst>
                    <a:ext uri="{9D8B030D-6E8A-4147-A177-3AD203B41FA5}">
                      <a16:colId xmlns:a16="http://schemas.microsoft.com/office/drawing/2014/main" val="2281056405"/>
                    </a:ext>
                  </a:extLst>
                </a:gridCol>
                <a:gridCol w="2794908">
                  <a:extLst>
                    <a:ext uri="{9D8B030D-6E8A-4147-A177-3AD203B41FA5}">
                      <a16:colId xmlns:a16="http://schemas.microsoft.com/office/drawing/2014/main" val="4105592089"/>
                    </a:ext>
                  </a:extLst>
                </a:gridCol>
              </a:tblGrid>
              <a:tr h="242649">
                <a:tc>
                  <a:txBody>
                    <a:bodyPr/>
                    <a:lstStyle/>
                    <a:p>
                      <a:pPr indent="127000" algn="ctr">
                        <a:lnSpc>
                          <a:spcPct val="150000"/>
                        </a:lnSpc>
                        <a:spcAft>
                          <a:spcPts val="0"/>
                        </a:spcAft>
                      </a:pPr>
                      <a:r>
                        <a:rPr lang="zh-CN" altLang="en-US" sz="1400" kern="100" dirty="0">
                          <a:effectLst/>
                          <a:latin typeface="Times New Roman" panose="02020603050405020304" pitchFamily="18" charset="0"/>
                          <a:ea typeface="宋体" panose="02010600030101010101" pitchFamily="2" charset="-122"/>
                          <a:cs typeface="黑体" panose="02010609060101010101" pitchFamily="49" charset="-122"/>
                        </a:rPr>
                        <a:t>特征</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ctr">
                        <a:lnSpc>
                          <a:spcPct val="150000"/>
                        </a:lnSpc>
                        <a:spcAft>
                          <a:spcPts val="0"/>
                        </a:spcAft>
                      </a:pPr>
                      <a:r>
                        <a:rPr lang="zh-CN" altLang="en-US" sz="1400" kern="100" dirty="0">
                          <a:effectLst/>
                          <a:latin typeface="Times New Roman" panose="02020603050405020304" pitchFamily="18" charset="0"/>
                          <a:ea typeface="宋体" panose="02010600030101010101" pitchFamily="2" charset="-122"/>
                          <a:cs typeface="黑体" panose="02010609060101010101" pitchFamily="49" charset="-122"/>
                        </a:rPr>
                        <a:t>备注</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1616730716"/>
                  </a:ext>
                </a:extLst>
              </a:tr>
              <a:tr h="242649">
                <a:tc>
                  <a:txBody>
                    <a:bodyPr/>
                    <a:lstStyle/>
                    <a:p>
                      <a:pPr indent="127000" algn="just">
                        <a:lnSpc>
                          <a:spcPct val="150000"/>
                        </a:lnSpc>
                        <a:spcAft>
                          <a:spcPts val="0"/>
                        </a:spcAft>
                      </a:pPr>
                      <a:r>
                        <a:rPr lang="en-US" sz="1400" kern="100" cap="all" dirty="0" err="1">
                          <a:effectLst/>
                        </a:rPr>
                        <a:t>qac_avg</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a:t>
                      </a:r>
                      <a:r>
                        <a:rPr lang="en-US" sz="1400" kern="100" dirty="0">
                          <a:effectLst/>
                        </a:rPr>
                        <a:t>A</a:t>
                      </a:r>
                      <a:r>
                        <a:rPr lang="zh-CN" sz="1400" kern="100" dirty="0">
                          <a:effectLst/>
                        </a:rPr>
                        <a:t>记录每小时查询数平均值</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427319403"/>
                  </a:ext>
                </a:extLst>
              </a:tr>
              <a:tr h="242649">
                <a:tc>
                  <a:txBody>
                    <a:bodyPr/>
                    <a:lstStyle/>
                    <a:p>
                      <a:pPr indent="127000" algn="just">
                        <a:lnSpc>
                          <a:spcPct val="150000"/>
                        </a:lnSpc>
                        <a:spcAft>
                          <a:spcPts val="0"/>
                        </a:spcAft>
                      </a:pPr>
                      <a:r>
                        <a:rPr lang="en-US" sz="1400" kern="100" cap="all" dirty="0" err="1">
                          <a:effectLst/>
                        </a:rPr>
                        <a:t>qac_sd</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a:t>
                      </a:r>
                      <a:r>
                        <a:rPr lang="en-US" sz="1400" kern="100" dirty="0">
                          <a:effectLst/>
                        </a:rPr>
                        <a:t>A</a:t>
                      </a:r>
                      <a:r>
                        <a:rPr lang="zh-CN" sz="1400" kern="100" dirty="0">
                          <a:effectLst/>
                        </a:rPr>
                        <a:t>记录每小时查询数方差</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4111571517"/>
                  </a:ext>
                </a:extLst>
              </a:tr>
              <a:tr h="242649">
                <a:tc>
                  <a:txBody>
                    <a:bodyPr/>
                    <a:lstStyle/>
                    <a:p>
                      <a:pPr indent="127000" algn="just">
                        <a:lnSpc>
                          <a:spcPct val="150000"/>
                        </a:lnSpc>
                        <a:spcAft>
                          <a:spcPts val="0"/>
                        </a:spcAft>
                      </a:pPr>
                      <a:r>
                        <a:rPr lang="en-US" sz="1400" kern="100" cap="all" dirty="0" err="1">
                          <a:effectLst/>
                        </a:rPr>
                        <a:t>successc_avg</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该域名每小时被成功查询数平均值</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3970248610"/>
                  </a:ext>
                </a:extLst>
              </a:tr>
              <a:tr h="242649">
                <a:tc>
                  <a:txBody>
                    <a:bodyPr/>
                    <a:lstStyle/>
                    <a:p>
                      <a:pPr indent="127000" algn="just">
                        <a:lnSpc>
                          <a:spcPct val="150000"/>
                        </a:lnSpc>
                        <a:spcAft>
                          <a:spcPts val="0"/>
                        </a:spcAft>
                      </a:pPr>
                      <a:r>
                        <a:rPr lang="en-US" sz="1400" kern="100" cap="all" dirty="0" err="1">
                          <a:effectLst/>
                        </a:rPr>
                        <a:t>successc_sd</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该域名每小时被成功查询数方差</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1235712488"/>
                  </a:ext>
                </a:extLst>
              </a:tr>
              <a:tr h="242649">
                <a:tc>
                  <a:txBody>
                    <a:bodyPr/>
                    <a:lstStyle/>
                    <a:p>
                      <a:pPr indent="127000" algn="just">
                        <a:lnSpc>
                          <a:spcPct val="150000"/>
                        </a:lnSpc>
                        <a:spcAft>
                          <a:spcPts val="0"/>
                        </a:spcAft>
                      </a:pPr>
                      <a:r>
                        <a:rPr lang="en-US" sz="1400" kern="100" cap="all" dirty="0" err="1">
                          <a:effectLst/>
                        </a:rPr>
                        <a:t>nonexistc_avg</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该域名每小时被查询不存在平均值</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1169654957"/>
                  </a:ext>
                </a:extLst>
              </a:tr>
              <a:tr h="242649">
                <a:tc>
                  <a:txBody>
                    <a:bodyPr/>
                    <a:lstStyle/>
                    <a:p>
                      <a:pPr indent="127000" algn="just">
                        <a:lnSpc>
                          <a:spcPct val="150000"/>
                        </a:lnSpc>
                        <a:spcAft>
                          <a:spcPts val="0"/>
                        </a:spcAft>
                      </a:pPr>
                      <a:r>
                        <a:rPr lang="en-US" sz="1400" kern="100" cap="all" dirty="0" err="1">
                          <a:effectLst/>
                        </a:rPr>
                        <a:t>nonexistc_sd</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该域名每小时被查询不存在方差</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4084077791"/>
                  </a:ext>
                </a:extLst>
              </a:tr>
              <a:tr h="242649">
                <a:tc>
                  <a:txBody>
                    <a:bodyPr/>
                    <a:lstStyle/>
                    <a:p>
                      <a:pPr indent="127000" algn="just">
                        <a:lnSpc>
                          <a:spcPct val="150000"/>
                        </a:lnSpc>
                        <a:spcAft>
                          <a:spcPts val="0"/>
                        </a:spcAft>
                      </a:pPr>
                      <a:r>
                        <a:rPr lang="en-US" sz="1400" kern="100" cap="all" dirty="0" err="1">
                          <a:effectLst/>
                        </a:rPr>
                        <a:t>vp_sd</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该域名每小时查询数占比方差</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2626306927"/>
                  </a:ext>
                </a:extLst>
              </a:tr>
            </a:tbl>
          </a:graphicData>
        </a:graphic>
      </p:graphicFrame>
      <p:sp>
        <p:nvSpPr>
          <p:cNvPr id="8" name="文本框 7">
            <a:extLst>
              <a:ext uri="{FF2B5EF4-FFF2-40B4-BE49-F238E27FC236}">
                <a16:creationId xmlns:a16="http://schemas.microsoft.com/office/drawing/2014/main" id="{DC020B9D-AAF2-4DDC-B89E-D1D5ADD54B3A}"/>
              </a:ext>
            </a:extLst>
          </p:cNvPr>
          <p:cNvSpPr txBox="1"/>
          <p:nvPr/>
        </p:nvSpPr>
        <p:spPr>
          <a:xfrm>
            <a:off x="370114" y="5990685"/>
            <a:ext cx="8403771" cy="369332"/>
          </a:xfrm>
          <a:prstGeom prst="rect">
            <a:avLst/>
          </a:prstGeom>
          <a:noFill/>
        </p:spPr>
        <p:txBody>
          <a:bodyPr wrap="square" rtlCol="0">
            <a:spAutoFit/>
          </a:bodyPr>
          <a:lstStyle/>
          <a:p>
            <a:r>
              <a:rPr lang="zh-CN" altLang="en-US" dirty="0"/>
              <a:t>由此计算得到</a:t>
            </a:r>
            <a:r>
              <a:rPr lang="en-US" altLang="zh-CN" dirty="0"/>
              <a:t>26</a:t>
            </a:r>
            <a:r>
              <a:rPr lang="zh-CN" altLang="en-US" dirty="0"/>
              <a:t>个衍生特征</a:t>
            </a:r>
          </a:p>
        </p:txBody>
      </p:sp>
    </p:spTree>
    <p:extLst>
      <p:ext uri="{BB962C8B-B14F-4D97-AF65-F5344CB8AC3E}">
        <p14:creationId xmlns:p14="http://schemas.microsoft.com/office/powerpoint/2010/main" val="749579270"/>
      </p:ext>
    </p:extLst>
  </p:cSld>
  <p:clrMapOvr>
    <a:masterClrMapping/>
  </p:clrMapOvr>
  <mc:AlternateContent xmlns:mc="http://schemas.openxmlformats.org/markup-compatibility/2006" xmlns:p14="http://schemas.microsoft.com/office/powerpoint/2010/main">
    <mc:Choice Requires="p14">
      <p:transition spd="slow" p14:dur="2000" advTm="3475"/>
    </mc:Choice>
    <mc:Fallback xmlns="">
      <p:transition spd="slow" advTm="347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dirty="0">
                <a:latin typeface="微软雅黑" pitchFamily="34" charset="-122"/>
                <a:ea typeface="微软雅黑" pitchFamily="34" charset="-122"/>
              </a:rPr>
              <a:t>汇报内容</a:t>
            </a:r>
          </a:p>
        </p:txBody>
      </p:sp>
      <p:sp>
        <p:nvSpPr>
          <p:cNvPr id="6147" name="Rectangle 3"/>
          <p:cNvSpPr>
            <a:spLocks noGrp="1" noChangeArrowheads="1"/>
          </p:cNvSpPr>
          <p:nvPr>
            <p:ph idx="1"/>
          </p:nvPr>
        </p:nvSpPr>
        <p:spPr/>
        <p:txBody>
          <a:bodyPr/>
          <a:lstStyle/>
          <a:p>
            <a:pPr eaLnBrk="1" hangingPunct="1">
              <a:lnSpc>
                <a:spcPct val="90000"/>
              </a:lnSpc>
            </a:pPr>
            <a:r>
              <a:rPr lang="zh-CN" altLang="en-US" sz="2400" dirty="0">
                <a:solidFill>
                  <a:srgbClr val="FF0000"/>
                </a:solidFill>
                <a:latin typeface="微软雅黑" pitchFamily="34" charset="-122"/>
                <a:ea typeface="微软雅黑" pitchFamily="34" charset="-122"/>
              </a:rPr>
              <a:t>研究背景和问题的提出</a:t>
            </a:r>
            <a:endParaRPr lang="en-US" altLang="zh-CN" sz="2400" dirty="0">
              <a:solidFill>
                <a:srgbClr val="FF0000"/>
              </a:solidFill>
              <a:latin typeface="微软雅黑" pitchFamily="34" charset="-122"/>
              <a:ea typeface="微软雅黑" pitchFamily="34" charset="-122"/>
            </a:endParaRPr>
          </a:p>
          <a:p>
            <a:pPr eaLnBrk="1" hangingPunct="1">
              <a:lnSpc>
                <a:spcPct val="90000"/>
              </a:lnSpc>
            </a:pPr>
            <a:r>
              <a:rPr lang="zh-CN" altLang="en-US" sz="2400" dirty="0">
                <a:latin typeface="微软雅黑" pitchFamily="34" charset="-122"/>
                <a:ea typeface="微软雅黑" pitchFamily="34" charset="-122"/>
              </a:rPr>
              <a:t>国内外研究现状</a:t>
            </a:r>
            <a:endParaRPr lang="en-US" altLang="zh-CN" sz="2400" dirty="0">
              <a:latin typeface="微软雅黑" pitchFamily="34" charset="-122"/>
              <a:ea typeface="微软雅黑" pitchFamily="34" charset="-122"/>
            </a:endParaRPr>
          </a:p>
          <a:p>
            <a:pPr eaLnBrk="1" hangingPunct="1">
              <a:lnSpc>
                <a:spcPct val="90000"/>
              </a:lnSpc>
            </a:pPr>
            <a:r>
              <a:rPr lang="zh-CN" altLang="en-US" sz="2400" dirty="0">
                <a:latin typeface="微软雅黑" pitchFamily="34" charset="-122"/>
                <a:ea typeface="微软雅黑" pitchFamily="34" charset="-122"/>
              </a:rPr>
              <a:t>研究内容</a:t>
            </a:r>
            <a:endParaRPr lang="en-US" altLang="zh-CN" sz="2400" dirty="0">
              <a:latin typeface="微软雅黑" pitchFamily="34" charset="-122"/>
              <a:ea typeface="微软雅黑" pitchFamily="34" charset="-122"/>
            </a:endParaRPr>
          </a:p>
          <a:p>
            <a:pPr eaLnBrk="1" hangingPunct="1">
              <a:lnSpc>
                <a:spcPct val="90000"/>
              </a:lnSpc>
            </a:pPr>
            <a:r>
              <a:rPr lang="zh-CN" altLang="en-US" sz="2400" dirty="0">
                <a:latin typeface="微软雅黑" pitchFamily="34" charset="-122"/>
                <a:ea typeface="微软雅黑" pitchFamily="34" charset="-122"/>
              </a:rPr>
              <a:t>实验结果和分析</a:t>
            </a:r>
            <a:endParaRPr lang="en-US" altLang="zh-CN" sz="2400" dirty="0">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732"/>
    </mc:Choice>
    <mc:Fallback xmlns="">
      <p:transition spd="slow" advTm="173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p:txBody>
              <a:bodyPr/>
              <a:lstStyle/>
              <a:p>
                <a:r>
                  <a:rPr lang="zh-CN" altLang="en-US" sz="2400" dirty="0"/>
                  <a:t>相关系数</a:t>
                </a:r>
                <a:endParaRPr lang="en-US" altLang="zh-CN" sz="2400" dirty="0"/>
              </a:p>
              <a:p>
                <a:pPr lvl="1"/>
                <a:r>
                  <a:rPr lang="zh-CN" altLang="en-US" sz="2100" b="0" dirty="0"/>
                  <a:t>主要针对衍生变量</a:t>
                </a:r>
                <a:endParaRPr lang="en-US" altLang="zh-CN" sz="2100" b="0" dirty="0"/>
              </a:p>
              <a:p>
                <a:pPr marL="0" indent="0">
                  <a:buNone/>
                </a:pPr>
                <a14:m>
                  <m:oMathPara xmlns:m="http://schemas.openxmlformats.org/officeDocument/2006/math">
                    <m:oMathParaPr>
                      <m:jc m:val="centerGroup"/>
                    </m:oMathParaPr>
                    <m:oMath xmlns:m="http://schemas.openxmlformats.org/officeDocument/2006/math">
                      <m:r>
                        <a:rPr lang="en-US" altLang="zh-CN" sz="2400" i="1" smtClean="0">
                          <a:solidFill>
                            <a:srgbClr val="0070C0"/>
                          </a:solidFill>
                          <a:latin typeface="Cambria Math" panose="02040503050406030204" pitchFamily="18" charset="0"/>
                        </a:rPr>
                        <m:t>𝑟</m:t>
                      </m:r>
                      <m:d>
                        <m:dPr>
                          <m:ctrlPr>
                            <a:rPr lang="zh-CN" altLang="zh-CN" sz="2400" i="1">
                              <a:solidFill>
                                <a:srgbClr val="0070C0"/>
                              </a:solidFill>
                              <a:latin typeface="Cambria Math" panose="02040503050406030204" pitchFamily="18" charset="0"/>
                            </a:rPr>
                          </m:ctrlPr>
                        </m:dPr>
                        <m:e>
                          <m:r>
                            <a:rPr lang="en-US" altLang="zh-CN" sz="2400" i="1">
                              <a:solidFill>
                                <a:srgbClr val="0070C0"/>
                              </a:solidFill>
                              <a:latin typeface="Cambria Math" panose="02040503050406030204" pitchFamily="18" charset="0"/>
                            </a:rPr>
                            <m:t>𝑋</m:t>
                          </m:r>
                          <m:r>
                            <a:rPr lang="en-US" altLang="zh-CN" sz="2400" i="1">
                              <a:solidFill>
                                <a:srgbClr val="0070C0"/>
                              </a:solidFill>
                              <a:latin typeface="Cambria Math" panose="02040503050406030204" pitchFamily="18" charset="0"/>
                            </a:rPr>
                            <m:t>,</m:t>
                          </m:r>
                          <m:r>
                            <a:rPr lang="en-US" altLang="zh-CN" sz="2400" i="1">
                              <a:solidFill>
                                <a:srgbClr val="0070C0"/>
                              </a:solidFill>
                              <a:latin typeface="Cambria Math" panose="02040503050406030204" pitchFamily="18" charset="0"/>
                            </a:rPr>
                            <m:t>𝑌</m:t>
                          </m:r>
                        </m:e>
                      </m:d>
                      <m:r>
                        <a:rPr lang="en-US" altLang="zh-CN" sz="2400" i="1">
                          <a:solidFill>
                            <a:srgbClr val="0070C0"/>
                          </a:solidFill>
                          <a:latin typeface="Cambria Math" panose="02040503050406030204" pitchFamily="18" charset="0"/>
                        </a:rPr>
                        <m:t>=</m:t>
                      </m:r>
                      <m:f>
                        <m:fPr>
                          <m:ctrlPr>
                            <a:rPr lang="zh-CN" altLang="zh-CN" sz="2400" i="1">
                              <a:solidFill>
                                <a:srgbClr val="0070C0"/>
                              </a:solidFill>
                              <a:latin typeface="Cambria Math" panose="02040503050406030204" pitchFamily="18" charset="0"/>
                            </a:rPr>
                          </m:ctrlPr>
                        </m:fPr>
                        <m:num>
                          <m:r>
                            <a:rPr lang="en-US" altLang="zh-CN" sz="2400" i="1">
                              <a:solidFill>
                                <a:srgbClr val="0070C0"/>
                              </a:solidFill>
                              <a:latin typeface="Cambria Math" panose="02040503050406030204" pitchFamily="18" charset="0"/>
                            </a:rPr>
                            <m:t>𝐶𝑜𝑣</m:t>
                          </m:r>
                          <m:d>
                            <m:dPr>
                              <m:ctrlPr>
                                <a:rPr lang="zh-CN" altLang="zh-CN" sz="2400" i="1">
                                  <a:solidFill>
                                    <a:srgbClr val="0070C0"/>
                                  </a:solidFill>
                                  <a:latin typeface="Cambria Math" panose="02040503050406030204" pitchFamily="18" charset="0"/>
                                </a:rPr>
                              </m:ctrlPr>
                            </m:dPr>
                            <m:e>
                              <m:r>
                                <a:rPr lang="en-US" altLang="zh-CN" sz="2400" i="1">
                                  <a:solidFill>
                                    <a:srgbClr val="0070C0"/>
                                  </a:solidFill>
                                  <a:latin typeface="Cambria Math" panose="02040503050406030204" pitchFamily="18" charset="0"/>
                                </a:rPr>
                                <m:t>𝑋</m:t>
                              </m:r>
                              <m:r>
                                <a:rPr lang="en-US" altLang="zh-CN" sz="2400" i="1">
                                  <a:solidFill>
                                    <a:srgbClr val="0070C0"/>
                                  </a:solidFill>
                                  <a:latin typeface="Cambria Math" panose="02040503050406030204" pitchFamily="18" charset="0"/>
                                </a:rPr>
                                <m:t>,</m:t>
                              </m:r>
                              <m:r>
                                <a:rPr lang="en-US" altLang="zh-CN" sz="2400" i="1">
                                  <a:solidFill>
                                    <a:srgbClr val="0070C0"/>
                                  </a:solidFill>
                                  <a:latin typeface="Cambria Math" panose="02040503050406030204" pitchFamily="18" charset="0"/>
                                </a:rPr>
                                <m:t>𝑌</m:t>
                              </m:r>
                            </m:e>
                          </m:d>
                        </m:num>
                        <m:den>
                          <m:rad>
                            <m:radPr>
                              <m:degHide m:val="on"/>
                              <m:ctrlPr>
                                <a:rPr lang="zh-CN" altLang="zh-CN" sz="2400" i="1">
                                  <a:solidFill>
                                    <a:srgbClr val="0070C0"/>
                                  </a:solidFill>
                                  <a:latin typeface="Cambria Math" panose="02040503050406030204" pitchFamily="18" charset="0"/>
                                </a:rPr>
                              </m:ctrlPr>
                            </m:radPr>
                            <m:deg/>
                            <m:e>
                              <m:r>
                                <a:rPr lang="en-US" altLang="zh-CN" sz="2400" i="1">
                                  <a:solidFill>
                                    <a:srgbClr val="0070C0"/>
                                  </a:solidFill>
                                  <a:latin typeface="Cambria Math" panose="02040503050406030204" pitchFamily="18" charset="0"/>
                                </a:rPr>
                                <m:t>𝑉𝑎𝑟</m:t>
                              </m:r>
                              <m:d>
                                <m:dPr>
                                  <m:begChr m:val="["/>
                                  <m:endChr m:val="]"/>
                                  <m:ctrlPr>
                                    <a:rPr lang="zh-CN" altLang="zh-CN" sz="2400" i="1">
                                      <a:solidFill>
                                        <a:srgbClr val="0070C0"/>
                                      </a:solidFill>
                                      <a:latin typeface="Cambria Math" panose="02040503050406030204" pitchFamily="18" charset="0"/>
                                    </a:rPr>
                                  </m:ctrlPr>
                                </m:dPr>
                                <m:e>
                                  <m:r>
                                    <a:rPr lang="en-US" altLang="zh-CN" sz="2400" i="1">
                                      <a:solidFill>
                                        <a:srgbClr val="0070C0"/>
                                      </a:solidFill>
                                      <a:latin typeface="Cambria Math" panose="02040503050406030204" pitchFamily="18" charset="0"/>
                                    </a:rPr>
                                    <m:t>𝑋</m:t>
                                  </m:r>
                                </m:e>
                              </m:d>
                              <m:r>
                                <a:rPr lang="en-US" altLang="zh-CN" sz="2400" i="1">
                                  <a:solidFill>
                                    <a:srgbClr val="0070C0"/>
                                  </a:solidFill>
                                  <a:latin typeface="Cambria Math" panose="02040503050406030204" pitchFamily="18" charset="0"/>
                                </a:rPr>
                                <m:t>𝑉𝑎𝑟</m:t>
                              </m:r>
                              <m:d>
                                <m:dPr>
                                  <m:begChr m:val="["/>
                                  <m:endChr m:val="]"/>
                                  <m:ctrlPr>
                                    <a:rPr lang="zh-CN" altLang="zh-CN" sz="2400" i="1">
                                      <a:solidFill>
                                        <a:srgbClr val="0070C0"/>
                                      </a:solidFill>
                                      <a:latin typeface="Cambria Math" panose="02040503050406030204" pitchFamily="18" charset="0"/>
                                    </a:rPr>
                                  </m:ctrlPr>
                                </m:dPr>
                                <m:e>
                                  <m:r>
                                    <a:rPr lang="en-US" altLang="zh-CN" sz="2400" i="1">
                                      <a:solidFill>
                                        <a:srgbClr val="0070C0"/>
                                      </a:solidFill>
                                      <a:latin typeface="Cambria Math" panose="02040503050406030204" pitchFamily="18" charset="0"/>
                                    </a:rPr>
                                    <m:t>𝑌</m:t>
                                  </m:r>
                                </m:e>
                              </m:d>
                            </m:e>
                          </m:rad>
                        </m:den>
                      </m:f>
                    </m:oMath>
                  </m:oMathPara>
                </a14:m>
                <a:endParaRPr lang="en-US" altLang="zh-CN" sz="3200" dirty="0"/>
              </a:p>
              <a:p>
                <a:pPr marL="0" indent="0">
                  <a:buNone/>
                </a:pPr>
                <a:endParaRPr lang="en-US" altLang="zh-CN" sz="3200" dirty="0"/>
              </a:p>
              <a:p>
                <a:pPr marL="0" indent="0">
                  <a:buNone/>
                </a:pPr>
                <a:endParaRPr lang="en-US" altLang="zh-CN" sz="3200" dirty="0"/>
              </a:p>
              <a:p>
                <a:pPr marL="0" indent="0">
                  <a:buNone/>
                </a:pPr>
                <a:r>
                  <a:rPr lang="zh-CN" altLang="zh-CN" kern="1200" dirty="0"/>
                  <a:t>通过计算之间的相关系数，观察是否和原变量具有线性相关性</a:t>
                </a:r>
              </a:p>
              <a:p>
                <a:pPr marL="0" indent="0">
                  <a:buNone/>
                </a:pPr>
                <a:endParaRPr lang="en-US" altLang="zh-CN" sz="3200" dirty="0"/>
              </a:p>
              <a:p>
                <a:pPr marL="0" indent="0">
                  <a:buNone/>
                </a:pPr>
                <a:endParaRPr lang="en-US" altLang="zh-CN" sz="2400" dirty="0"/>
              </a:p>
            </p:txBody>
          </p:sp>
        </mc:Choice>
        <mc:Fallback xmlns="">
          <p:sp>
            <p:nvSpPr>
              <p:cNvPr id="3" name="内容占位符 2">
                <a:extLst>
                  <a:ext uri="{FF2B5EF4-FFF2-40B4-BE49-F238E27FC236}">
                    <a16:creationId xmlns:a16="http://schemas.microsoft.com/office/drawing/2014/main" id="{D5EAA698-1F49-4EEB-8AB1-70B03235F8CE}"/>
                  </a:ext>
                </a:extLst>
              </p:cNvPr>
              <p:cNvSpPr>
                <a:spLocks noGrp="1" noRot="1" noChangeAspect="1" noMove="1" noResize="1" noEditPoints="1" noAdjustHandles="1" noChangeArrowheads="1" noChangeShapeType="1" noTextEdit="1"/>
              </p:cNvSpPr>
              <p:nvPr>
                <p:ph idx="1"/>
              </p:nvPr>
            </p:nvSpPr>
            <p:spPr>
              <a:blipFill>
                <a:blip r:embed="rId3"/>
                <a:stretch>
                  <a:fillRect l="-593" t="-1508"/>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特征分析</a:t>
            </a:r>
          </a:p>
        </p:txBody>
      </p:sp>
    </p:spTree>
    <p:extLst>
      <p:ext uri="{BB962C8B-B14F-4D97-AF65-F5344CB8AC3E}">
        <p14:creationId xmlns:p14="http://schemas.microsoft.com/office/powerpoint/2010/main" val="3584939577"/>
      </p:ext>
    </p:extLst>
  </p:cSld>
  <p:clrMapOvr>
    <a:masterClrMapping/>
  </p:clrMapOvr>
  <mc:AlternateContent xmlns:mc="http://schemas.openxmlformats.org/markup-compatibility/2006" xmlns:p14="http://schemas.microsoft.com/office/powerpoint/2010/main">
    <mc:Choice Requires="p14">
      <p:transition spd="slow" p14:dur="2000" advTm="12770"/>
    </mc:Choice>
    <mc:Fallback xmlns="">
      <p:transition spd="slow" advTm="1277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784680"/>
                <a:ext cx="8229600" cy="4852988"/>
              </a:xfrm>
            </p:spPr>
            <p:txBody>
              <a:bodyPr/>
              <a:lstStyle/>
              <a:p>
                <a:r>
                  <a:rPr lang="en-US" altLang="zh-CN" sz="2800" dirty="0"/>
                  <a:t>IV</a:t>
                </a:r>
                <a:r>
                  <a:rPr lang="zh-CN" altLang="en-US" sz="2800" dirty="0"/>
                  <a:t>，</a:t>
                </a:r>
                <a:r>
                  <a:rPr lang="en-US" altLang="zh-CN" sz="2800" dirty="0"/>
                  <a:t>Information Value</a:t>
                </a:r>
                <a:r>
                  <a:rPr lang="zh-CN" altLang="en-US" sz="2800" dirty="0"/>
                  <a:t>，信息价值</a:t>
                </a:r>
                <a:endParaRPr lang="en-US" altLang="zh-CN" sz="2800" dirty="0"/>
              </a:p>
              <a:p>
                <a:pPr lvl="1"/>
                <a:r>
                  <a:rPr lang="en-US" altLang="zh-CN" sz="2400" dirty="0"/>
                  <a:t>WOE</a:t>
                </a:r>
                <a:r>
                  <a:rPr lang="zh-CN" altLang="en-US" sz="2400" dirty="0"/>
                  <a:t>，</a:t>
                </a:r>
                <a:r>
                  <a:rPr lang="en-US" altLang="zh-CN" sz="2400" dirty="0"/>
                  <a:t>Weight of Evidence</a:t>
                </a:r>
                <a:r>
                  <a:rPr lang="zh-CN" altLang="en-US" sz="2400" dirty="0"/>
                  <a:t>，证明权重</a:t>
                </a:r>
                <a:endParaRPr lang="en-US" altLang="zh-CN" sz="2400" dirty="0"/>
              </a:p>
              <a:p>
                <a:pPr marL="342900" lvl="1" indent="0">
                  <a:buNone/>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𝑊𝑂𝐸</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𝑖</m:t>
                          </m:r>
                        </m:sub>
                      </m:sSub>
                      <m:r>
                        <a:rPr lang="en-US" altLang="zh-CN" sz="2000" kern="100">
                          <a:effectLst/>
                          <a:latin typeface="Cambria Math" panose="02040503050406030204" pitchFamily="18" charset="0"/>
                          <a:ea typeface="宋体" panose="02010600030101010101" pitchFamily="2" charset="-122"/>
                          <a:cs typeface="黑体" panose="02010609060101010101" pitchFamily="49" charset="-122"/>
                        </a:rPr>
                        <m:t>= </m:t>
                      </m:r>
                      <m:func>
                        <m:funcPr>
                          <m:ctrlPr>
                            <a:rPr lang="zh-CN" altLang="zh-CN" sz="2000" i="1">
                              <a:effectLst/>
                              <a:latin typeface="Cambria Math" panose="02040503050406030204" pitchFamily="18" charset="0"/>
                              <a:ea typeface="Cambria Math" panose="02040503050406030204" pitchFamily="18" charset="0"/>
                            </a:rPr>
                          </m:ctrlPr>
                        </m:funcPr>
                        <m:fName>
                          <m:r>
                            <m:rPr>
                              <m:sty m:val="p"/>
                            </m:rPr>
                            <a:rPr lang="en-US" altLang="zh-CN" sz="2000" kern="100">
                              <a:effectLst/>
                              <a:latin typeface="Cambria Math" panose="02040503050406030204" pitchFamily="18" charset="0"/>
                              <a:ea typeface="宋体" panose="02010600030101010101" pitchFamily="2" charset="-122"/>
                              <a:cs typeface="黑体" panose="02010609060101010101" pitchFamily="49" charset="-122"/>
                            </a:rPr>
                            <m:t>ln</m:t>
                          </m:r>
                        </m:fName>
                        <m:e>
                          <m:f>
                            <m:fPr>
                              <m:ctrlPr>
                                <a:rPr lang="zh-CN" altLang="zh-CN" sz="2000" i="1">
                                  <a:effectLst/>
                                  <a:latin typeface="Cambria Math" panose="02040503050406030204" pitchFamily="18" charset="0"/>
                                  <a:ea typeface="Cambria Math" panose="02040503050406030204" pitchFamily="18" charset="0"/>
                                </a:rPr>
                              </m:ctrlPr>
                            </m:fPr>
                            <m:num>
                              <m:f>
                                <m:fPr>
                                  <m:type m:val="lin"/>
                                  <m:ctrlPr>
                                    <a:rPr lang="zh-CN" altLang="zh-CN" sz="2000" i="1">
                                      <a:effectLst/>
                                      <a:latin typeface="Cambria Math" panose="02040503050406030204" pitchFamily="18" charset="0"/>
                                      <a:ea typeface="Cambria Math" panose="02040503050406030204" pitchFamily="18" charset="0"/>
                                    </a:rPr>
                                  </m:ctrlPr>
                                </m:fPr>
                                <m:num>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𝑃</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𝑖</m:t>
                                      </m:r>
                                    </m:sub>
                                  </m:sSub>
                                </m:num>
                                <m:den>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𝑃</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𝑇</m:t>
                                      </m:r>
                                    </m:sub>
                                  </m:sSub>
                                </m:den>
                              </m:f>
                            </m:num>
                            <m:den>
                              <m:f>
                                <m:fPr>
                                  <m:type m:val="lin"/>
                                  <m:ctrlPr>
                                    <a:rPr lang="zh-CN" altLang="zh-CN" sz="2000" i="1">
                                      <a:effectLst/>
                                      <a:latin typeface="Cambria Math" panose="02040503050406030204" pitchFamily="18" charset="0"/>
                                      <a:ea typeface="Cambria Math" panose="02040503050406030204" pitchFamily="18" charset="0"/>
                                    </a:rPr>
                                  </m:ctrlPr>
                                </m:fPr>
                                <m:num>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𝑁</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𝑖</m:t>
                                      </m:r>
                                    </m:sub>
                                  </m:sSub>
                                </m:num>
                                <m:den>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𝑁</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𝑇</m:t>
                                      </m:r>
                                    </m:sub>
                                  </m:sSub>
                                </m:den>
                              </m:f>
                            </m:den>
                          </m:f>
                        </m:e>
                      </m:func>
                    </m:oMath>
                  </m:oMathPara>
                </a14:m>
                <a:endParaRPr lang="en-US" altLang="zh-CN" sz="2900" dirty="0"/>
              </a:p>
              <a:p>
                <a:pPr marL="342900" lvl="1" indent="0">
                  <a:buNone/>
                </a:pPr>
                <a:endParaRPr lang="en-US" altLang="zh-CN" sz="2900" dirty="0"/>
              </a:p>
              <a:p>
                <a:pPr marL="342900" lvl="1" indent="0">
                  <a:buNone/>
                </a:pPr>
                <a:endParaRPr lang="en-US" altLang="zh-CN" sz="2900" dirty="0"/>
              </a:p>
              <a:p>
                <a:pPr marL="0" indent="0">
                  <a:buNone/>
                </a:pPr>
                <a:endParaRPr lang="en-US" altLang="zh-CN" sz="2400" dirty="0"/>
              </a:p>
            </p:txBody>
          </p:sp>
        </mc:Choice>
        <mc:Fallback xmlns="">
          <p:sp>
            <p:nvSpPr>
              <p:cNvPr id="3" name="内容占位符 2">
                <a:extLst>
                  <a:ext uri="{FF2B5EF4-FFF2-40B4-BE49-F238E27FC236}">
                    <a16:creationId xmlns:a16="http://schemas.microsoft.com/office/drawing/2014/main" id="{D5EAA698-1F49-4EEB-8AB1-70B03235F8CE}"/>
                  </a:ext>
                </a:extLst>
              </p:cNvPr>
              <p:cNvSpPr>
                <a:spLocks noGrp="1" noRot="1" noChangeAspect="1" noMove="1" noResize="1" noEditPoints="1" noAdjustHandles="1" noChangeArrowheads="1" noChangeShapeType="1" noTextEdit="1"/>
              </p:cNvSpPr>
              <p:nvPr>
                <p:ph idx="1"/>
              </p:nvPr>
            </p:nvSpPr>
            <p:spPr>
              <a:xfrm>
                <a:off x="457200" y="1784680"/>
                <a:ext cx="8229600" cy="4852988"/>
              </a:xfrm>
              <a:blipFill>
                <a:blip r:embed="rId3"/>
                <a:stretch>
                  <a:fillRect t="-1884"/>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特征分析</a:t>
            </a:r>
          </a:p>
        </p:txBody>
      </p:sp>
      <p:graphicFrame>
        <p:nvGraphicFramePr>
          <p:cNvPr id="4" name="表格 3">
            <a:extLst>
              <a:ext uri="{FF2B5EF4-FFF2-40B4-BE49-F238E27FC236}">
                <a16:creationId xmlns:a16="http://schemas.microsoft.com/office/drawing/2014/main" id="{C16AAA1A-0C5A-49D5-940B-1FF446F4EB17}"/>
              </a:ext>
            </a:extLst>
          </p:cNvPr>
          <p:cNvGraphicFramePr>
            <a:graphicFrameLocks noGrp="1"/>
          </p:cNvGraphicFramePr>
          <p:nvPr>
            <p:extLst>
              <p:ext uri="{D42A27DB-BD31-4B8C-83A1-F6EECF244321}">
                <p14:modId xmlns:p14="http://schemas.microsoft.com/office/powerpoint/2010/main" val="3167913097"/>
              </p:ext>
            </p:extLst>
          </p:nvPr>
        </p:nvGraphicFramePr>
        <p:xfrm>
          <a:off x="1123949" y="3429000"/>
          <a:ext cx="6000752" cy="2595880"/>
        </p:xfrm>
        <a:graphic>
          <a:graphicData uri="http://schemas.openxmlformats.org/drawingml/2006/table">
            <a:tbl>
              <a:tblPr firstRow="1" bandRow="1">
                <a:tableStyleId>{5C22544A-7EE6-4342-B048-85BDC9FD1C3A}</a:tableStyleId>
              </a:tblPr>
              <a:tblGrid>
                <a:gridCol w="1182883">
                  <a:extLst>
                    <a:ext uri="{9D8B030D-6E8A-4147-A177-3AD203B41FA5}">
                      <a16:colId xmlns:a16="http://schemas.microsoft.com/office/drawing/2014/main" val="1344297667"/>
                    </a:ext>
                  </a:extLst>
                </a:gridCol>
                <a:gridCol w="1113808">
                  <a:extLst>
                    <a:ext uri="{9D8B030D-6E8A-4147-A177-3AD203B41FA5}">
                      <a16:colId xmlns:a16="http://schemas.microsoft.com/office/drawing/2014/main" val="4197677203"/>
                    </a:ext>
                  </a:extLst>
                </a:gridCol>
                <a:gridCol w="1160885">
                  <a:extLst>
                    <a:ext uri="{9D8B030D-6E8A-4147-A177-3AD203B41FA5}">
                      <a16:colId xmlns:a16="http://schemas.microsoft.com/office/drawing/2014/main" val="873974734"/>
                    </a:ext>
                  </a:extLst>
                </a:gridCol>
                <a:gridCol w="2543176">
                  <a:extLst>
                    <a:ext uri="{9D8B030D-6E8A-4147-A177-3AD203B41FA5}">
                      <a16:colId xmlns:a16="http://schemas.microsoft.com/office/drawing/2014/main" val="3237740931"/>
                    </a:ext>
                  </a:extLst>
                </a:gridCol>
              </a:tblGrid>
              <a:tr h="370840">
                <a:tc>
                  <a:txBody>
                    <a:bodyPr/>
                    <a:lstStyle/>
                    <a:p>
                      <a:pPr algn="ctr"/>
                      <a:r>
                        <a:rPr lang="en-US" altLang="zh-CN" sz="1400" dirty="0"/>
                        <a:t>Length</a:t>
                      </a:r>
                      <a:endParaRPr lang="zh-CN" altLang="en-US" sz="1400" dirty="0"/>
                    </a:p>
                  </a:txBody>
                  <a:tcPr/>
                </a:tc>
                <a:tc>
                  <a:txBody>
                    <a:bodyPr/>
                    <a:lstStyle/>
                    <a:p>
                      <a:pPr algn="ctr"/>
                      <a:r>
                        <a:rPr lang="en-US" altLang="zh-CN" sz="1400" dirty="0"/>
                        <a:t>#Positive</a:t>
                      </a:r>
                      <a:endParaRPr lang="zh-CN" altLang="en-US" sz="1400" dirty="0"/>
                    </a:p>
                  </a:txBody>
                  <a:tcPr/>
                </a:tc>
                <a:tc>
                  <a:txBody>
                    <a:bodyPr/>
                    <a:lstStyle/>
                    <a:p>
                      <a:pPr algn="ctr"/>
                      <a:r>
                        <a:rPr lang="en-US" altLang="zh-CN" sz="1400" dirty="0"/>
                        <a:t>#Negative</a:t>
                      </a:r>
                      <a:endParaRPr lang="zh-CN" altLang="en-US" sz="1400" dirty="0"/>
                    </a:p>
                  </a:txBody>
                  <a:tcPr/>
                </a:tc>
                <a:tc>
                  <a:txBody>
                    <a:bodyPr/>
                    <a:lstStyle/>
                    <a:p>
                      <a:pPr algn="ctr"/>
                      <a:r>
                        <a:rPr lang="en-US" altLang="zh-CN" sz="1400" dirty="0" err="1"/>
                        <a:t>WOE</a:t>
                      </a:r>
                      <a:r>
                        <a:rPr lang="en-US" altLang="zh-CN" sz="1100" dirty="0" err="1"/>
                        <a:t>i</a:t>
                      </a:r>
                      <a:endParaRPr lang="zh-CN" altLang="en-US" sz="1400" dirty="0"/>
                    </a:p>
                  </a:txBody>
                  <a:tcPr/>
                </a:tc>
                <a:extLst>
                  <a:ext uri="{0D108BD9-81ED-4DB2-BD59-A6C34878D82A}">
                    <a16:rowId xmlns:a16="http://schemas.microsoft.com/office/drawing/2014/main" val="1912599121"/>
                  </a:ext>
                </a:extLst>
              </a:tr>
              <a:tr h="370840">
                <a:tc>
                  <a:txBody>
                    <a:bodyPr/>
                    <a:lstStyle/>
                    <a:p>
                      <a:r>
                        <a:rPr lang="en-US" altLang="zh-CN" sz="1400" dirty="0">
                          <a:latin typeface="+mn-lt"/>
                        </a:rPr>
                        <a:t>(0,5]</a:t>
                      </a:r>
                      <a:endParaRPr lang="zh-CN" altLang="en-US" sz="1400" dirty="0">
                        <a:latin typeface="+mn-lt"/>
                      </a:endParaRPr>
                    </a:p>
                  </a:txBody>
                  <a:tcPr/>
                </a:tc>
                <a:tc>
                  <a:txBody>
                    <a:bodyPr/>
                    <a:lstStyle/>
                    <a:p>
                      <a:r>
                        <a:rPr lang="en-US" altLang="zh-CN" sz="1400" dirty="0">
                          <a:latin typeface="+mn-lt"/>
                        </a:rPr>
                        <a:t>50</a:t>
                      </a:r>
                      <a:endParaRPr lang="zh-CN" altLang="en-US" sz="1400" dirty="0">
                        <a:latin typeface="+mn-lt"/>
                      </a:endParaRPr>
                    </a:p>
                  </a:txBody>
                  <a:tcPr/>
                </a:tc>
                <a:tc>
                  <a:txBody>
                    <a:bodyPr/>
                    <a:lstStyle/>
                    <a:p>
                      <a:r>
                        <a:rPr lang="en-US" altLang="zh-CN" sz="1400" dirty="0">
                          <a:latin typeface="+mn-lt"/>
                        </a:rPr>
                        <a:t>200</a:t>
                      </a:r>
                      <a:endParaRPr lang="zh-CN" altLang="en-US" sz="1400" dirty="0">
                        <a:latin typeface="+mn-lt"/>
                      </a:endParaRPr>
                    </a:p>
                  </a:txBody>
                  <a:tcPr/>
                </a:tc>
                <a:tc>
                  <a:txBody>
                    <a:bodyPr/>
                    <a:lstStyle/>
                    <a:p>
                      <a:r>
                        <a:rPr lang="en-US" altLang="zh-CN" sz="1400" b="0" i="0" kern="1200" dirty="0">
                          <a:solidFill>
                            <a:schemeClr val="dk1"/>
                          </a:solidFill>
                          <a:effectLst/>
                          <a:latin typeface="+mn-lt"/>
                          <a:ea typeface="+mn-ea"/>
                          <a:cs typeface="+mn-cs"/>
                        </a:rPr>
                        <a:t>= ln((50/100)/(200/1000))</a:t>
                      </a:r>
                      <a:endParaRPr lang="zh-CN" altLang="en-US" sz="1400" dirty="0">
                        <a:latin typeface="+mn-lt"/>
                      </a:endParaRPr>
                    </a:p>
                  </a:txBody>
                  <a:tcPr/>
                </a:tc>
                <a:extLst>
                  <a:ext uri="{0D108BD9-81ED-4DB2-BD59-A6C34878D82A}">
                    <a16:rowId xmlns:a16="http://schemas.microsoft.com/office/drawing/2014/main" val="444666073"/>
                  </a:ext>
                </a:extLst>
              </a:tr>
              <a:tr h="370840">
                <a:tc>
                  <a:txBody>
                    <a:bodyPr/>
                    <a:lstStyle/>
                    <a:p>
                      <a:r>
                        <a:rPr lang="en-US" altLang="zh-CN" sz="1400" dirty="0">
                          <a:latin typeface="+mn-lt"/>
                        </a:rPr>
                        <a:t>(5,10]</a:t>
                      </a:r>
                      <a:endParaRPr lang="zh-CN" altLang="en-US" sz="1400" dirty="0">
                        <a:latin typeface="+mn-lt"/>
                      </a:endParaRPr>
                    </a:p>
                  </a:txBody>
                  <a:tcPr/>
                </a:tc>
                <a:tc>
                  <a:txBody>
                    <a:bodyPr/>
                    <a:lstStyle/>
                    <a:p>
                      <a:r>
                        <a:rPr lang="en-US" altLang="zh-CN" sz="1400" dirty="0">
                          <a:latin typeface="+mn-lt"/>
                        </a:rPr>
                        <a:t>20</a:t>
                      </a:r>
                      <a:endParaRPr lang="zh-CN" altLang="en-US" sz="1400" dirty="0">
                        <a:latin typeface="+mn-lt"/>
                      </a:endParaRPr>
                    </a:p>
                  </a:txBody>
                  <a:tcPr/>
                </a:tc>
                <a:tc>
                  <a:txBody>
                    <a:bodyPr/>
                    <a:lstStyle/>
                    <a:p>
                      <a:r>
                        <a:rPr lang="en-US" altLang="zh-CN" sz="1400" dirty="0">
                          <a:latin typeface="+mn-lt"/>
                        </a:rPr>
                        <a:t>200</a:t>
                      </a:r>
                      <a:endParaRPr lang="zh-CN" altLang="en-US" sz="1400" dirty="0">
                        <a:latin typeface="+mn-lt"/>
                      </a:endParaRPr>
                    </a:p>
                  </a:txBody>
                  <a:tcPr/>
                </a:tc>
                <a:tc>
                  <a:txBody>
                    <a:bodyPr/>
                    <a:lstStyle/>
                    <a:p>
                      <a:r>
                        <a:rPr lang="en-US" altLang="zh-CN" sz="1400" b="0" i="0" kern="1200" dirty="0">
                          <a:solidFill>
                            <a:schemeClr val="dk1"/>
                          </a:solidFill>
                          <a:effectLst/>
                          <a:latin typeface="+mn-lt"/>
                          <a:ea typeface="+mn-ea"/>
                          <a:cs typeface="+mn-cs"/>
                        </a:rPr>
                        <a:t>= ln((20/100)/(200/1000))</a:t>
                      </a:r>
                      <a:endParaRPr lang="zh-CN" altLang="en-US" sz="1400" dirty="0">
                        <a:latin typeface="+mn-lt"/>
                      </a:endParaRPr>
                    </a:p>
                  </a:txBody>
                  <a:tcPr/>
                </a:tc>
                <a:extLst>
                  <a:ext uri="{0D108BD9-81ED-4DB2-BD59-A6C34878D82A}">
                    <a16:rowId xmlns:a16="http://schemas.microsoft.com/office/drawing/2014/main" val="2778868377"/>
                  </a:ext>
                </a:extLst>
              </a:tr>
              <a:tr h="370840">
                <a:tc>
                  <a:txBody>
                    <a:bodyPr/>
                    <a:lstStyle/>
                    <a:p>
                      <a:r>
                        <a:rPr lang="en-US" altLang="zh-CN" sz="1400" dirty="0">
                          <a:latin typeface="+mn-lt"/>
                        </a:rPr>
                        <a:t>(10,15]</a:t>
                      </a:r>
                      <a:endParaRPr lang="zh-CN" altLang="en-US" sz="1400" dirty="0">
                        <a:latin typeface="+mn-lt"/>
                      </a:endParaRPr>
                    </a:p>
                  </a:txBody>
                  <a:tcPr/>
                </a:tc>
                <a:tc>
                  <a:txBody>
                    <a:bodyPr/>
                    <a:lstStyle/>
                    <a:p>
                      <a:r>
                        <a:rPr lang="en-US" altLang="zh-CN" sz="1400" dirty="0">
                          <a:latin typeface="+mn-lt"/>
                        </a:rPr>
                        <a:t>5</a:t>
                      </a:r>
                      <a:endParaRPr lang="zh-CN" altLang="en-US" sz="1400" dirty="0">
                        <a:latin typeface="+mn-lt"/>
                      </a:endParaRPr>
                    </a:p>
                  </a:txBody>
                  <a:tcPr/>
                </a:tc>
                <a:tc>
                  <a:txBody>
                    <a:bodyPr/>
                    <a:lstStyle/>
                    <a:p>
                      <a:r>
                        <a:rPr lang="en-US" altLang="zh-CN" sz="1400" dirty="0">
                          <a:latin typeface="+mn-lt"/>
                        </a:rPr>
                        <a:t>200</a:t>
                      </a:r>
                      <a:endParaRPr lang="zh-CN" altLang="en-US" sz="1400" dirty="0">
                        <a:latin typeface="+mn-lt"/>
                      </a:endParaRPr>
                    </a:p>
                  </a:txBody>
                  <a:tcPr/>
                </a:tc>
                <a:tc>
                  <a:txBody>
                    <a:bodyPr/>
                    <a:lstStyle/>
                    <a:p>
                      <a:pPr latinLnBrk="0"/>
                      <a:r>
                        <a:rPr lang="en-US" sz="1400" dirty="0">
                          <a:effectLst/>
                          <a:latin typeface="+mn-lt"/>
                        </a:rPr>
                        <a:t>= ln((5/100)/(200/1000))</a:t>
                      </a:r>
                    </a:p>
                  </a:txBody>
                  <a:tcPr marL="68580" marR="68580" marT="0" marB="0"/>
                </a:tc>
                <a:extLst>
                  <a:ext uri="{0D108BD9-81ED-4DB2-BD59-A6C34878D82A}">
                    <a16:rowId xmlns:a16="http://schemas.microsoft.com/office/drawing/2014/main" val="1152707969"/>
                  </a:ext>
                </a:extLst>
              </a:tr>
              <a:tr h="370840">
                <a:tc>
                  <a:txBody>
                    <a:bodyPr/>
                    <a:lstStyle/>
                    <a:p>
                      <a:r>
                        <a:rPr lang="en-US" altLang="zh-CN" sz="1400" dirty="0">
                          <a:latin typeface="+mn-lt"/>
                        </a:rPr>
                        <a:t>(15,20]</a:t>
                      </a:r>
                      <a:endParaRPr lang="zh-CN" altLang="en-US" sz="1400" dirty="0">
                        <a:latin typeface="+mn-lt"/>
                      </a:endParaRPr>
                    </a:p>
                  </a:txBody>
                  <a:tcPr/>
                </a:tc>
                <a:tc>
                  <a:txBody>
                    <a:bodyPr/>
                    <a:lstStyle/>
                    <a:p>
                      <a:r>
                        <a:rPr lang="en-US" altLang="zh-CN" sz="1400" dirty="0">
                          <a:latin typeface="+mn-lt"/>
                        </a:rPr>
                        <a:t>15</a:t>
                      </a:r>
                      <a:endParaRPr lang="zh-CN" altLang="en-US" sz="1400" dirty="0">
                        <a:latin typeface="+mn-lt"/>
                      </a:endParaRPr>
                    </a:p>
                  </a:txBody>
                  <a:tcPr/>
                </a:tc>
                <a:tc>
                  <a:txBody>
                    <a:bodyPr/>
                    <a:lstStyle/>
                    <a:p>
                      <a:r>
                        <a:rPr lang="en-US" altLang="zh-CN" sz="1400" dirty="0">
                          <a:latin typeface="+mn-lt"/>
                        </a:rPr>
                        <a:t>200</a:t>
                      </a:r>
                      <a:endParaRPr lang="zh-CN" altLang="en-US" sz="1400" dirty="0">
                        <a:latin typeface="+mn-lt"/>
                      </a:endParaRPr>
                    </a:p>
                  </a:txBody>
                  <a:tcPr/>
                </a:tc>
                <a:tc>
                  <a:txBody>
                    <a:bodyPr/>
                    <a:lstStyle/>
                    <a:p>
                      <a:r>
                        <a:rPr lang="en-US" altLang="zh-CN" sz="1400" dirty="0">
                          <a:latin typeface="+mn-lt"/>
                        </a:rPr>
                        <a:t>= ln((15/100)/(200/1000))</a:t>
                      </a:r>
                    </a:p>
                  </a:txBody>
                  <a:tcPr/>
                </a:tc>
                <a:extLst>
                  <a:ext uri="{0D108BD9-81ED-4DB2-BD59-A6C34878D82A}">
                    <a16:rowId xmlns:a16="http://schemas.microsoft.com/office/drawing/2014/main" val="3400925165"/>
                  </a:ext>
                </a:extLst>
              </a:tr>
              <a:tr h="370840">
                <a:tc>
                  <a:txBody>
                    <a:bodyPr/>
                    <a:lstStyle/>
                    <a:p>
                      <a:r>
                        <a:rPr lang="en-US" altLang="zh-CN" sz="1400" dirty="0">
                          <a:latin typeface="+mn-lt"/>
                        </a:rPr>
                        <a:t>(20,+∞)</a:t>
                      </a:r>
                      <a:endParaRPr lang="zh-CN" altLang="en-US" sz="1400" dirty="0">
                        <a:latin typeface="+mn-lt"/>
                      </a:endParaRPr>
                    </a:p>
                  </a:txBody>
                  <a:tcPr/>
                </a:tc>
                <a:tc>
                  <a:txBody>
                    <a:bodyPr/>
                    <a:lstStyle/>
                    <a:p>
                      <a:r>
                        <a:rPr lang="en-US" altLang="zh-CN" sz="1400" dirty="0">
                          <a:latin typeface="+mn-lt"/>
                        </a:rPr>
                        <a:t>10</a:t>
                      </a:r>
                      <a:endParaRPr lang="zh-CN" altLang="en-US" sz="1400" dirty="0">
                        <a:latin typeface="+mn-lt"/>
                      </a:endParaRPr>
                    </a:p>
                  </a:txBody>
                  <a:tcPr/>
                </a:tc>
                <a:tc>
                  <a:txBody>
                    <a:bodyPr/>
                    <a:lstStyle/>
                    <a:p>
                      <a:r>
                        <a:rPr lang="en-US" altLang="zh-CN" sz="1400" dirty="0">
                          <a:latin typeface="+mn-lt"/>
                        </a:rPr>
                        <a:t>200</a:t>
                      </a:r>
                      <a:endParaRPr lang="zh-CN" altLang="en-US" sz="1400" dirty="0">
                        <a:latin typeface="+mn-lt"/>
                      </a:endParaRPr>
                    </a:p>
                  </a:txBody>
                  <a:tcPr/>
                </a:tc>
                <a:tc>
                  <a:txBody>
                    <a:bodyPr/>
                    <a:lstStyle/>
                    <a:p>
                      <a:r>
                        <a:rPr lang="en-US" altLang="zh-CN" sz="1400" b="0" i="0" kern="1200" dirty="0">
                          <a:solidFill>
                            <a:schemeClr val="dk1"/>
                          </a:solidFill>
                          <a:effectLst/>
                          <a:latin typeface="+mn-lt"/>
                          <a:ea typeface="+mn-ea"/>
                          <a:cs typeface="+mn-cs"/>
                        </a:rPr>
                        <a:t>= ln((10/100)/(200/1000))</a:t>
                      </a:r>
                      <a:endParaRPr lang="zh-CN" altLang="en-US" sz="1400" dirty="0">
                        <a:latin typeface="+mn-lt"/>
                      </a:endParaRPr>
                    </a:p>
                  </a:txBody>
                  <a:tcPr/>
                </a:tc>
                <a:extLst>
                  <a:ext uri="{0D108BD9-81ED-4DB2-BD59-A6C34878D82A}">
                    <a16:rowId xmlns:a16="http://schemas.microsoft.com/office/drawing/2014/main" val="478758346"/>
                  </a:ext>
                </a:extLst>
              </a:tr>
              <a:tr h="370840">
                <a:tc>
                  <a:txBody>
                    <a:bodyPr/>
                    <a:lstStyle/>
                    <a:p>
                      <a:r>
                        <a:rPr lang="zh-CN" altLang="en-US" sz="1400" dirty="0">
                          <a:latin typeface="+mn-lt"/>
                        </a:rPr>
                        <a:t>合计</a:t>
                      </a:r>
                    </a:p>
                  </a:txBody>
                  <a:tcPr/>
                </a:tc>
                <a:tc>
                  <a:txBody>
                    <a:bodyPr/>
                    <a:lstStyle/>
                    <a:p>
                      <a:r>
                        <a:rPr lang="en-US" altLang="zh-CN" sz="1400" dirty="0">
                          <a:latin typeface="+mn-lt"/>
                        </a:rPr>
                        <a:t>100</a:t>
                      </a:r>
                      <a:endParaRPr lang="zh-CN" altLang="en-US" sz="1400" dirty="0">
                        <a:latin typeface="+mn-lt"/>
                      </a:endParaRPr>
                    </a:p>
                  </a:txBody>
                  <a:tcPr/>
                </a:tc>
                <a:tc>
                  <a:txBody>
                    <a:bodyPr/>
                    <a:lstStyle/>
                    <a:p>
                      <a:r>
                        <a:rPr lang="en-US" altLang="zh-CN" sz="1400" dirty="0">
                          <a:latin typeface="+mn-lt"/>
                        </a:rPr>
                        <a:t>1000</a:t>
                      </a:r>
                      <a:endParaRPr lang="zh-CN" altLang="en-US" sz="1400" dirty="0">
                        <a:latin typeface="+mn-lt"/>
                      </a:endParaRPr>
                    </a:p>
                  </a:txBody>
                  <a:tcPr/>
                </a:tc>
                <a:tc>
                  <a:txBody>
                    <a:bodyPr/>
                    <a:lstStyle/>
                    <a:p>
                      <a:endParaRPr lang="zh-CN" altLang="en-US" sz="1400" dirty="0">
                        <a:latin typeface="+mn-lt"/>
                      </a:endParaRPr>
                    </a:p>
                  </a:txBody>
                  <a:tcPr/>
                </a:tc>
                <a:extLst>
                  <a:ext uri="{0D108BD9-81ED-4DB2-BD59-A6C34878D82A}">
                    <a16:rowId xmlns:a16="http://schemas.microsoft.com/office/drawing/2014/main" val="1400891105"/>
                  </a:ext>
                </a:extLst>
              </a:tr>
            </a:tbl>
          </a:graphicData>
        </a:graphic>
      </p:graphicFrame>
    </p:spTree>
    <p:extLst>
      <p:ext uri="{BB962C8B-B14F-4D97-AF65-F5344CB8AC3E}">
        <p14:creationId xmlns:p14="http://schemas.microsoft.com/office/powerpoint/2010/main" val="2807913562"/>
      </p:ext>
    </p:extLst>
  </p:cSld>
  <p:clrMapOvr>
    <a:masterClrMapping/>
  </p:clrMapOvr>
  <mc:AlternateContent xmlns:mc="http://schemas.openxmlformats.org/markup-compatibility/2006" xmlns:p14="http://schemas.microsoft.com/office/powerpoint/2010/main">
    <mc:Choice Requires="p14">
      <p:transition spd="slow" p14:dur="2000" advTm="13586"/>
    </mc:Choice>
    <mc:Fallback xmlns="">
      <p:transition spd="slow" advTm="1358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229600" cy="4852988"/>
              </a:xfrm>
            </p:spPr>
            <p:txBody>
              <a:bodyPr/>
              <a:lstStyle/>
              <a:p>
                <a:r>
                  <a:rPr lang="en-US" altLang="zh-CN" sz="2800" dirty="0"/>
                  <a:t>IV</a:t>
                </a:r>
                <a:r>
                  <a:rPr lang="zh-CN" altLang="en-US" sz="2800" dirty="0"/>
                  <a:t>，</a:t>
                </a:r>
                <a:r>
                  <a:rPr lang="en-US" altLang="zh-CN" sz="2800" dirty="0"/>
                  <a:t>Information Value</a:t>
                </a:r>
                <a:r>
                  <a:rPr lang="zh-CN" altLang="en-US" sz="2800" dirty="0"/>
                  <a:t>，信息价值</a:t>
                </a:r>
                <a:endParaRPr lang="en-US" altLang="zh-CN" sz="2800" dirty="0"/>
              </a:p>
              <a:p>
                <a:pPr marL="342900" lvl="1" indent="0">
                  <a:buNone/>
                </a:pPr>
                <a14:m>
                  <m:oMathPara xmlns:m="http://schemas.openxmlformats.org/officeDocument/2006/math">
                    <m:oMathParaPr>
                      <m:jc m:val="centerGroup"/>
                    </m:oMathParaPr>
                    <m:oMath xmlns:m="http://schemas.openxmlformats.org/officeDocument/2006/math">
                      <m:r>
                        <a:rPr lang="en-US" altLang="zh-CN" sz="2000" i="1" kern="100">
                          <a:latin typeface="Cambria Math" panose="02040503050406030204" pitchFamily="18" charset="0"/>
                          <a:ea typeface="宋体" panose="02010600030101010101" pitchFamily="2" charset="-122"/>
                          <a:cs typeface="黑体" panose="02010609060101010101" pitchFamily="49" charset="-122"/>
                        </a:rPr>
                        <m:t>𝐼𝑉</m:t>
                      </m:r>
                      <m:r>
                        <a:rPr lang="en-US" altLang="zh-CN" sz="2000" kern="100">
                          <a:effectLst/>
                          <a:latin typeface="Cambria Math" panose="02040503050406030204" pitchFamily="18" charset="0"/>
                          <a:ea typeface="宋体" panose="02010600030101010101" pitchFamily="2" charset="-122"/>
                          <a:cs typeface="黑体" panose="02010609060101010101" pitchFamily="49" charset="-122"/>
                        </a:rPr>
                        <m:t>= </m:t>
                      </m:r>
                      <m:nary>
                        <m:naryPr>
                          <m:chr m:val="∑"/>
                          <m:limLoc m:val="undOvr"/>
                          <m:subHide m:val="on"/>
                          <m:supHide m:val="on"/>
                          <m:ctrlPr>
                            <a:rPr lang="zh-CN" altLang="zh-CN" sz="2000" i="1">
                              <a:effectLst/>
                              <a:latin typeface="Cambria Math" panose="02040503050406030204" pitchFamily="18" charset="0"/>
                              <a:ea typeface="Cambria Math" panose="02040503050406030204" pitchFamily="18" charset="0"/>
                            </a:rPr>
                          </m:ctrlPr>
                        </m:naryPr>
                        <m:sub/>
                        <m:sup/>
                        <m:e>
                          <m:d>
                            <m:dPr>
                              <m:ctrlPr>
                                <a:rPr lang="zh-CN" altLang="zh-CN" sz="2000" i="1">
                                  <a:effectLst/>
                                  <a:latin typeface="Cambria Math" panose="02040503050406030204" pitchFamily="18" charset="0"/>
                                  <a:ea typeface="Cambria Math" panose="02040503050406030204" pitchFamily="18" charset="0"/>
                                </a:rPr>
                              </m:ctrlPr>
                            </m:dPr>
                            <m:e>
                              <m:d>
                                <m:dPr>
                                  <m:ctrlPr>
                                    <a:rPr lang="zh-CN" altLang="zh-CN" sz="2000" i="1">
                                      <a:effectLst/>
                                      <a:latin typeface="Cambria Math" panose="02040503050406030204" pitchFamily="18" charset="0"/>
                                      <a:ea typeface="Cambria Math" panose="02040503050406030204" pitchFamily="18" charset="0"/>
                                    </a:rPr>
                                  </m:ctrlPr>
                                </m:dPr>
                                <m:e>
                                  <m:f>
                                    <m:fPr>
                                      <m:ctrlPr>
                                        <a:rPr lang="zh-CN" altLang="zh-CN" sz="2000" i="1">
                                          <a:effectLst/>
                                          <a:latin typeface="Cambria Math" panose="02040503050406030204" pitchFamily="18" charset="0"/>
                                          <a:ea typeface="Cambria Math" panose="02040503050406030204" pitchFamily="18" charset="0"/>
                                        </a:rPr>
                                      </m:ctrlPr>
                                    </m:fPr>
                                    <m:num>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𝑃</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𝑖</m:t>
                                          </m:r>
                                        </m:sub>
                                      </m:sSub>
                                    </m:num>
                                    <m:den>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𝑃</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𝑇</m:t>
                                          </m:r>
                                        </m:sub>
                                      </m:sSub>
                                    </m:den>
                                  </m:f>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f>
                                    <m:fPr>
                                      <m:ctrlPr>
                                        <a:rPr lang="zh-CN" altLang="zh-CN" sz="2000" i="1">
                                          <a:effectLst/>
                                          <a:latin typeface="Cambria Math" panose="02040503050406030204" pitchFamily="18" charset="0"/>
                                          <a:ea typeface="Cambria Math" panose="02040503050406030204" pitchFamily="18" charset="0"/>
                                        </a:rPr>
                                      </m:ctrlPr>
                                    </m:fPr>
                                    <m:num>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𝑁</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𝑖</m:t>
                                          </m:r>
                                        </m:sub>
                                      </m:sSub>
                                    </m:num>
                                    <m:den>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𝑁</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𝑇</m:t>
                                          </m:r>
                                        </m:sub>
                                      </m:sSub>
                                    </m:den>
                                  </m:f>
                                </m:e>
                              </m:d>
                              <m:r>
                                <a:rPr lang="zh-CN" altLang="en-US" sz="2000" i="1" kern="100">
                                  <a:effectLst/>
                                  <a:latin typeface="Cambria Math" panose="02040503050406030204" pitchFamily="18" charset="0"/>
                                  <a:ea typeface="MS Mincho" panose="02020609040205080304" pitchFamily="49" charset="-128"/>
                                  <a:cs typeface="MS Mincho" panose="02020609040205080304" pitchFamily="49" charset="-128"/>
                                </a:rPr>
                                <m:t>∗</m:t>
                              </m:r>
                              <m:r>
                                <a:rPr lang="zh-CN" altLang="zh-CN" sz="2000" kern="100">
                                  <a:effectLst/>
                                  <a:latin typeface="Cambria Math" panose="02040503050406030204" pitchFamily="18" charset="0"/>
                                  <a:ea typeface="Cambria Math" panose="02040503050406030204" pitchFamily="18" charset="0"/>
                                  <a:cs typeface="黑体" panose="02010609060101010101" pitchFamily="49" charset="-122"/>
                                </a:rPr>
                                <m:t> </m:t>
                              </m:r>
                              <m:func>
                                <m:funcPr>
                                  <m:ctrlPr>
                                    <a:rPr lang="zh-CN" altLang="zh-CN" sz="2000" i="1">
                                      <a:effectLst/>
                                      <a:latin typeface="Cambria Math" panose="02040503050406030204" pitchFamily="18" charset="0"/>
                                      <a:ea typeface="Cambria Math" panose="02040503050406030204" pitchFamily="18" charset="0"/>
                                    </a:rPr>
                                  </m:ctrlPr>
                                </m:funcPr>
                                <m:fName>
                                  <m:r>
                                    <m:rPr>
                                      <m:sty m:val="p"/>
                                    </m:rPr>
                                    <a:rPr lang="en-US" altLang="zh-CN" sz="2000" kern="100">
                                      <a:effectLst/>
                                      <a:latin typeface="Cambria Math" panose="02040503050406030204" pitchFamily="18" charset="0"/>
                                      <a:ea typeface="宋体" panose="02010600030101010101" pitchFamily="2" charset="-122"/>
                                      <a:cs typeface="黑体" panose="02010609060101010101" pitchFamily="49" charset="-122"/>
                                    </a:rPr>
                                    <m:t>ln</m:t>
                                  </m:r>
                                </m:fName>
                                <m:e>
                                  <m:f>
                                    <m:fPr>
                                      <m:ctrlPr>
                                        <a:rPr lang="zh-CN" altLang="zh-CN" sz="2000" i="1">
                                          <a:effectLst/>
                                          <a:latin typeface="Cambria Math" panose="02040503050406030204" pitchFamily="18" charset="0"/>
                                          <a:ea typeface="Cambria Math" panose="02040503050406030204" pitchFamily="18" charset="0"/>
                                        </a:rPr>
                                      </m:ctrlPr>
                                    </m:fPr>
                                    <m:num>
                                      <m:f>
                                        <m:fPr>
                                          <m:type m:val="lin"/>
                                          <m:ctrlPr>
                                            <a:rPr lang="zh-CN" altLang="zh-CN" sz="2000" i="1">
                                              <a:effectLst/>
                                              <a:latin typeface="Cambria Math" panose="02040503050406030204" pitchFamily="18" charset="0"/>
                                              <a:ea typeface="Cambria Math" panose="02040503050406030204" pitchFamily="18" charset="0"/>
                                            </a:rPr>
                                          </m:ctrlPr>
                                        </m:fPr>
                                        <m:num>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𝑃</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𝑖</m:t>
                                              </m:r>
                                            </m:sub>
                                          </m:sSub>
                                        </m:num>
                                        <m:den>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𝑃</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𝑇</m:t>
                                              </m:r>
                                            </m:sub>
                                          </m:sSub>
                                        </m:den>
                                      </m:f>
                                    </m:num>
                                    <m:den>
                                      <m:f>
                                        <m:fPr>
                                          <m:type m:val="lin"/>
                                          <m:ctrlPr>
                                            <a:rPr lang="zh-CN" altLang="zh-CN" sz="2000" i="1">
                                              <a:effectLst/>
                                              <a:latin typeface="Cambria Math" panose="02040503050406030204" pitchFamily="18" charset="0"/>
                                              <a:ea typeface="Cambria Math" panose="02040503050406030204" pitchFamily="18" charset="0"/>
                                            </a:rPr>
                                          </m:ctrlPr>
                                        </m:fPr>
                                        <m:num>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𝑁</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𝑖</m:t>
                                              </m:r>
                                            </m:sub>
                                          </m:sSub>
                                        </m:num>
                                        <m:den>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𝑁</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𝑇</m:t>
                                              </m:r>
                                            </m:sub>
                                          </m:sSub>
                                        </m:den>
                                      </m:f>
                                    </m:den>
                                  </m:f>
                                </m:e>
                              </m:func>
                            </m:e>
                          </m:d>
                        </m:e>
                      </m:nary>
                    </m:oMath>
                  </m:oMathPara>
                </a14:m>
                <a:endParaRPr lang="en-US" altLang="zh-CN" sz="2600" dirty="0"/>
              </a:p>
              <a:p>
                <a:pPr marL="342900" lvl="1" indent="0">
                  <a:buNone/>
                </a:pPr>
                <a:endParaRPr lang="en-US" altLang="zh-CN" sz="2600" dirty="0"/>
              </a:p>
              <a:p>
                <a:pPr marL="342900" lvl="1" indent="0">
                  <a:buNone/>
                </a:pPr>
                <a:endParaRPr lang="en-US" altLang="zh-CN" sz="2600" dirty="0"/>
              </a:p>
              <a:p>
                <a:pPr marL="342900" lvl="1" indent="0">
                  <a:buNone/>
                </a:pPr>
                <a:endParaRPr lang="en-US" altLang="zh-CN" sz="2600" dirty="0"/>
              </a:p>
              <a:p>
                <a:pPr marL="342900" lvl="1" indent="0">
                  <a:buNone/>
                </a:pPr>
                <a:endParaRPr lang="en-US" altLang="zh-CN" sz="2600" dirty="0"/>
              </a:p>
              <a:p>
                <a:pPr marL="342900" lvl="1" indent="0">
                  <a:buNone/>
                </a:pPr>
                <a:endParaRPr lang="en-US" altLang="zh-CN" sz="2600" dirty="0"/>
              </a:p>
              <a:p>
                <a:pPr marL="342900" lvl="1" indent="0">
                  <a:buNone/>
                </a:pPr>
                <a14:m>
                  <m:oMathPara xmlns:m="http://schemas.openxmlformats.org/officeDocument/2006/math">
                    <m:oMathParaPr>
                      <m:jc m:val="centerGroup"/>
                    </m:oMathParaPr>
                    <m:oMath xmlns:m="http://schemas.openxmlformats.org/officeDocument/2006/math">
                      <m:r>
                        <a:rPr lang="en-US" altLang="zh-CN" sz="2600" b="0" i="1" smtClean="0">
                          <a:latin typeface="Cambria Math" panose="02040503050406030204" pitchFamily="18" charset="0"/>
                        </a:rPr>
                        <m:t>𝐼𝑉</m:t>
                      </m:r>
                      <m:r>
                        <a:rPr lang="en-US" altLang="zh-CN" sz="2600" b="0" i="1" smtClean="0">
                          <a:latin typeface="Cambria Math" panose="02040503050406030204" pitchFamily="18" charset="0"/>
                        </a:rPr>
                        <m:t>=</m:t>
                      </m:r>
                      <m:nary>
                        <m:naryPr>
                          <m:chr m:val="∑"/>
                          <m:ctrlPr>
                            <a:rPr lang="en-US" altLang="zh-CN" sz="2600" b="0" i="1" smtClean="0">
                              <a:latin typeface="Cambria Math" panose="02040503050406030204" pitchFamily="18" charset="0"/>
                            </a:rPr>
                          </m:ctrlPr>
                        </m:naryPr>
                        <m:sub>
                          <m:r>
                            <m:rPr>
                              <m:brk m:alnAt="23"/>
                            </m:rPr>
                            <a:rPr lang="en-US" altLang="zh-CN" sz="2600" b="0" i="1" smtClean="0">
                              <a:latin typeface="Cambria Math" panose="02040503050406030204" pitchFamily="18" charset="0"/>
                            </a:rPr>
                            <m:t>𝑖</m:t>
                          </m:r>
                          <m:r>
                            <a:rPr lang="en-US" altLang="zh-CN" sz="2600" b="0" i="1" smtClean="0">
                              <a:latin typeface="Cambria Math" panose="02040503050406030204" pitchFamily="18" charset="0"/>
                            </a:rPr>
                            <m:t>=0</m:t>
                          </m:r>
                        </m:sub>
                        <m:sup>
                          <m:r>
                            <a:rPr lang="en-US" altLang="zh-CN" sz="2600" b="0" i="1" smtClean="0">
                              <a:latin typeface="Cambria Math" panose="02040503050406030204" pitchFamily="18" charset="0"/>
                            </a:rPr>
                            <m:t>𝑛</m:t>
                          </m:r>
                        </m:sup>
                        <m:e>
                          <m:sSub>
                            <m:sSubPr>
                              <m:ctrlPr>
                                <a:rPr lang="en-US" altLang="zh-CN" sz="2600" b="0" i="1" smtClean="0">
                                  <a:latin typeface="Cambria Math" panose="02040503050406030204" pitchFamily="18" charset="0"/>
                                </a:rPr>
                              </m:ctrlPr>
                            </m:sSubPr>
                            <m:e>
                              <m:r>
                                <a:rPr lang="en-US" altLang="zh-CN" sz="2600" b="0" i="1">
                                  <a:latin typeface="Cambria Math" panose="02040503050406030204" pitchFamily="18" charset="0"/>
                                </a:rPr>
                                <m:t>𝐼𝑉</m:t>
                              </m:r>
                            </m:e>
                            <m:sub>
                              <m:r>
                                <m:rPr>
                                  <m:sty m:val="p"/>
                                </m:rPr>
                                <a:rPr lang="en-US" altLang="zh-CN" sz="2600" i="1">
                                  <a:latin typeface="Cambria Math" panose="02040503050406030204" pitchFamily="18" charset="0"/>
                                </a:rPr>
                                <m:t>i</m:t>
                              </m:r>
                            </m:sub>
                          </m:sSub>
                        </m:e>
                      </m:nary>
                    </m:oMath>
                  </m:oMathPara>
                </a14:m>
                <a:endParaRPr lang="en-US" altLang="zh-CN" sz="2600" dirty="0"/>
              </a:p>
              <a:p>
                <a:pPr marL="342900" lvl="1" indent="0">
                  <a:buNone/>
                </a:pPr>
                <a:endParaRPr lang="en-US" altLang="zh-CN" sz="2900" dirty="0"/>
              </a:p>
              <a:p>
                <a:pPr marL="342900" lvl="1" indent="0">
                  <a:buNone/>
                </a:pPr>
                <a:endParaRPr lang="en-US" altLang="zh-CN" sz="2900" dirty="0"/>
              </a:p>
              <a:p>
                <a:pPr marL="0" indent="0">
                  <a:buNone/>
                </a:pPr>
                <a:endParaRPr lang="en-US" altLang="zh-CN" sz="2400" dirty="0"/>
              </a:p>
            </p:txBody>
          </p:sp>
        </mc:Choice>
        <mc:Fallback xmlns="">
          <p:sp>
            <p:nvSpPr>
              <p:cNvPr id="3" name="内容占位符 2">
                <a:extLst>
                  <a:ext uri="{FF2B5EF4-FFF2-40B4-BE49-F238E27FC236}">
                    <a16:creationId xmlns:a16="http://schemas.microsoft.com/office/drawing/2014/main" id="{D5EAA698-1F49-4EEB-8AB1-70B03235F8CE}"/>
                  </a:ext>
                </a:extLst>
              </p:cNvPr>
              <p:cNvSpPr>
                <a:spLocks noGrp="1" noRot="1" noChangeAspect="1" noMove="1" noResize="1" noEditPoints="1" noAdjustHandles="1" noChangeArrowheads="1" noChangeShapeType="1" noTextEdit="1"/>
              </p:cNvSpPr>
              <p:nvPr>
                <p:ph idx="1"/>
              </p:nvPr>
            </p:nvSpPr>
            <p:spPr>
              <a:xfrm>
                <a:off x="457200" y="1584655"/>
                <a:ext cx="8229600" cy="4852988"/>
              </a:xfrm>
              <a:blipFill>
                <a:blip r:embed="rId3"/>
                <a:stretch>
                  <a:fillRect t="-1884"/>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特征分析</a:t>
            </a:r>
          </a:p>
        </p:txBody>
      </p:sp>
      <p:graphicFrame>
        <p:nvGraphicFramePr>
          <p:cNvPr id="6" name="表格 5">
            <a:extLst>
              <a:ext uri="{FF2B5EF4-FFF2-40B4-BE49-F238E27FC236}">
                <a16:creationId xmlns:a16="http://schemas.microsoft.com/office/drawing/2014/main" id="{657450CE-DECB-46CF-8D02-7D4173BD3FF8}"/>
              </a:ext>
            </a:extLst>
          </p:cNvPr>
          <p:cNvGraphicFramePr>
            <a:graphicFrameLocks noGrp="1"/>
          </p:cNvGraphicFramePr>
          <p:nvPr>
            <p:extLst>
              <p:ext uri="{D42A27DB-BD31-4B8C-83A1-F6EECF244321}">
                <p14:modId xmlns:p14="http://schemas.microsoft.com/office/powerpoint/2010/main" val="3707632631"/>
              </p:ext>
            </p:extLst>
          </p:nvPr>
        </p:nvGraphicFramePr>
        <p:xfrm>
          <a:off x="1200149" y="2939720"/>
          <a:ext cx="6943725" cy="2333625"/>
        </p:xfrm>
        <a:graphic>
          <a:graphicData uri="http://schemas.openxmlformats.org/drawingml/2006/table">
            <a:tbl>
              <a:tblPr firstRow="1" bandRow="1">
                <a:tableStyleId>{5C22544A-7EE6-4342-B048-85BDC9FD1C3A}</a:tableStyleId>
              </a:tblPr>
              <a:tblGrid>
                <a:gridCol w="933451">
                  <a:extLst>
                    <a:ext uri="{9D8B030D-6E8A-4147-A177-3AD203B41FA5}">
                      <a16:colId xmlns:a16="http://schemas.microsoft.com/office/drawing/2014/main" val="125991138"/>
                    </a:ext>
                  </a:extLst>
                </a:gridCol>
                <a:gridCol w="1057275">
                  <a:extLst>
                    <a:ext uri="{9D8B030D-6E8A-4147-A177-3AD203B41FA5}">
                      <a16:colId xmlns:a16="http://schemas.microsoft.com/office/drawing/2014/main" val="1758967640"/>
                    </a:ext>
                  </a:extLst>
                </a:gridCol>
                <a:gridCol w="1085850">
                  <a:extLst>
                    <a:ext uri="{9D8B030D-6E8A-4147-A177-3AD203B41FA5}">
                      <a16:colId xmlns:a16="http://schemas.microsoft.com/office/drawing/2014/main" val="4236221235"/>
                    </a:ext>
                  </a:extLst>
                </a:gridCol>
                <a:gridCol w="3867149">
                  <a:extLst>
                    <a:ext uri="{9D8B030D-6E8A-4147-A177-3AD203B41FA5}">
                      <a16:colId xmlns:a16="http://schemas.microsoft.com/office/drawing/2014/main" val="111255904"/>
                    </a:ext>
                  </a:extLst>
                </a:gridCol>
              </a:tblGrid>
              <a:tr h="333375">
                <a:tc>
                  <a:txBody>
                    <a:bodyPr/>
                    <a:lstStyle/>
                    <a:p>
                      <a:pPr algn="ctr"/>
                      <a:r>
                        <a:rPr lang="en-US" altLang="zh-CN" sz="1400" dirty="0"/>
                        <a:t>Length</a:t>
                      </a:r>
                      <a:endParaRPr lang="zh-CN" altLang="en-US" sz="1400" dirty="0"/>
                    </a:p>
                  </a:txBody>
                  <a:tcPr/>
                </a:tc>
                <a:tc>
                  <a:txBody>
                    <a:bodyPr/>
                    <a:lstStyle/>
                    <a:p>
                      <a:pPr algn="ctr"/>
                      <a:r>
                        <a:rPr lang="en-US" altLang="zh-CN" sz="1400" dirty="0"/>
                        <a:t>#Positive</a:t>
                      </a:r>
                      <a:endParaRPr lang="zh-CN" altLang="en-US" sz="1400" dirty="0"/>
                    </a:p>
                  </a:txBody>
                  <a:tcPr/>
                </a:tc>
                <a:tc>
                  <a:txBody>
                    <a:bodyPr/>
                    <a:lstStyle/>
                    <a:p>
                      <a:pPr algn="ctr"/>
                      <a:r>
                        <a:rPr lang="en-US" altLang="zh-CN" sz="1400" dirty="0"/>
                        <a:t>#Negative</a:t>
                      </a:r>
                      <a:endParaRPr lang="zh-CN" altLang="en-US" sz="1400" dirty="0"/>
                    </a:p>
                  </a:txBody>
                  <a:tcPr/>
                </a:tc>
                <a:tc>
                  <a:txBody>
                    <a:bodyPr/>
                    <a:lstStyle/>
                    <a:p>
                      <a:pPr algn="ctr"/>
                      <a:r>
                        <a:rPr lang="en-US" altLang="zh-CN" sz="1400" dirty="0" err="1"/>
                        <a:t>IV</a:t>
                      </a:r>
                      <a:r>
                        <a:rPr lang="en-US" altLang="zh-CN" sz="1100" dirty="0" err="1"/>
                        <a:t>i</a:t>
                      </a:r>
                      <a:endParaRPr lang="zh-CN" altLang="en-US" sz="1400" dirty="0"/>
                    </a:p>
                  </a:txBody>
                  <a:tcPr/>
                </a:tc>
                <a:extLst>
                  <a:ext uri="{0D108BD9-81ED-4DB2-BD59-A6C34878D82A}">
                    <a16:rowId xmlns:a16="http://schemas.microsoft.com/office/drawing/2014/main" val="3514629416"/>
                  </a:ext>
                </a:extLst>
              </a:tr>
              <a:tr h="333375">
                <a:tc>
                  <a:txBody>
                    <a:bodyPr/>
                    <a:lstStyle/>
                    <a:p>
                      <a:r>
                        <a:rPr lang="en-US" altLang="zh-CN" sz="1400" dirty="0">
                          <a:latin typeface="+mn-lt"/>
                        </a:rPr>
                        <a:t>(0,5]</a:t>
                      </a:r>
                      <a:endParaRPr lang="zh-CN" altLang="en-US" sz="1400" dirty="0">
                        <a:latin typeface="+mn-lt"/>
                      </a:endParaRPr>
                    </a:p>
                  </a:txBody>
                  <a:tcPr/>
                </a:tc>
                <a:tc>
                  <a:txBody>
                    <a:bodyPr/>
                    <a:lstStyle/>
                    <a:p>
                      <a:r>
                        <a:rPr lang="en-US" altLang="zh-CN" sz="1400" dirty="0">
                          <a:latin typeface="+mn-lt"/>
                        </a:rPr>
                        <a:t>50</a:t>
                      </a:r>
                      <a:endParaRPr lang="zh-CN" altLang="en-US" sz="1400" dirty="0">
                        <a:latin typeface="+mn-lt"/>
                      </a:endParaRPr>
                    </a:p>
                  </a:txBody>
                  <a:tcPr/>
                </a:tc>
                <a:tc>
                  <a:txBody>
                    <a:bodyPr/>
                    <a:lstStyle/>
                    <a:p>
                      <a:r>
                        <a:rPr lang="en-US" altLang="zh-CN" sz="1400" dirty="0">
                          <a:latin typeface="+mn-lt"/>
                        </a:rPr>
                        <a:t>200</a:t>
                      </a:r>
                      <a:endParaRPr lang="zh-CN" altLang="en-US" sz="1400" dirty="0">
                        <a:latin typeface="+mn-lt"/>
                      </a:endParaRPr>
                    </a:p>
                  </a:txBody>
                  <a:tcPr/>
                </a:tc>
                <a:tc>
                  <a:txBody>
                    <a:bodyPr/>
                    <a:lstStyle/>
                    <a:p>
                      <a:r>
                        <a:rPr lang="en-US" altLang="zh-CN" sz="1400" b="0" i="0" kern="1200" dirty="0">
                          <a:solidFill>
                            <a:schemeClr val="dk1"/>
                          </a:solidFill>
                          <a:effectLst/>
                          <a:latin typeface="+mn-lt"/>
                          <a:ea typeface="+mn-ea"/>
                          <a:cs typeface="+mn-cs"/>
                        </a:rPr>
                        <a:t>= ln((50/100)/(200/1000))*(50/100-200/1000)</a:t>
                      </a:r>
                      <a:endParaRPr lang="zh-CN" altLang="en-US" sz="1400" dirty="0">
                        <a:latin typeface="+mn-lt"/>
                      </a:endParaRPr>
                    </a:p>
                  </a:txBody>
                  <a:tcPr/>
                </a:tc>
                <a:extLst>
                  <a:ext uri="{0D108BD9-81ED-4DB2-BD59-A6C34878D82A}">
                    <a16:rowId xmlns:a16="http://schemas.microsoft.com/office/drawing/2014/main" val="2452296385"/>
                  </a:ext>
                </a:extLst>
              </a:tr>
              <a:tr h="333375">
                <a:tc>
                  <a:txBody>
                    <a:bodyPr/>
                    <a:lstStyle/>
                    <a:p>
                      <a:r>
                        <a:rPr lang="en-US" altLang="zh-CN" sz="1400" dirty="0">
                          <a:latin typeface="+mn-lt"/>
                        </a:rPr>
                        <a:t>(5,10]</a:t>
                      </a:r>
                      <a:endParaRPr lang="zh-CN" altLang="en-US" sz="1400" dirty="0">
                        <a:latin typeface="+mn-lt"/>
                      </a:endParaRPr>
                    </a:p>
                  </a:txBody>
                  <a:tcPr/>
                </a:tc>
                <a:tc>
                  <a:txBody>
                    <a:bodyPr/>
                    <a:lstStyle/>
                    <a:p>
                      <a:r>
                        <a:rPr lang="en-US" altLang="zh-CN" sz="1400" dirty="0">
                          <a:latin typeface="+mn-lt"/>
                        </a:rPr>
                        <a:t>20</a:t>
                      </a:r>
                      <a:endParaRPr lang="zh-CN" altLang="en-US" sz="1400" dirty="0">
                        <a:latin typeface="+mn-lt"/>
                      </a:endParaRPr>
                    </a:p>
                  </a:txBody>
                  <a:tcPr/>
                </a:tc>
                <a:tc>
                  <a:txBody>
                    <a:bodyPr/>
                    <a:lstStyle/>
                    <a:p>
                      <a:r>
                        <a:rPr lang="en-US" altLang="zh-CN" sz="1400" dirty="0">
                          <a:latin typeface="+mn-lt"/>
                        </a:rPr>
                        <a:t>200</a:t>
                      </a:r>
                      <a:endParaRPr lang="zh-CN" altLang="en-US" sz="1400" dirty="0">
                        <a:latin typeface="+mn-lt"/>
                      </a:endParaRPr>
                    </a:p>
                  </a:txBody>
                  <a:tcPr/>
                </a:tc>
                <a:tc>
                  <a:txBody>
                    <a:bodyPr/>
                    <a:lstStyle/>
                    <a:p>
                      <a:r>
                        <a:rPr lang="en-US" altLang="zh-CN" sz="1400" b="0" i="0" kern="1200" dirty="0">
                          <a:solidFill>
                            <a:schemeClr val="dk1"/>
                          </a:solidFill>
                          <a:effectLst/>
                          <a:latin typeface="+mn-lt"/>
                          <a:ea typeface="+mn-ea"/>
                          <a:cs typeface="+mn-cs"/>
                        </a:rPr>
                        <a:t>= ln((20/100)/(200/1000))*(20/100-200/1000)</a:t>
                      </a:r>
                      <a:endParaRPr lang="zh-CN" altLang="en-US" sz="1400" dirty="0">
                        <a:latin typeface="+mn-lt"/>
                      </a:endParaRPr>
                    </a:p>
                  </a:txBody>
                  <a:tcPr/>
                </a:tc>
                <a:extLst>
                  <a:ext uri="{0D108BD9-81ED-4DB2-BD59-A6C34878D82A}">
                    <a16:rowId xmlns:a16="http://schemas.microsoft.com/office/drawing/2014/main" val="3150147786"/>
                  </a:ext>
                </a:extLst>
              </a:tr>
              <a:tr h="333375">
                <a:tc>
                  <a:txBody>
                    <a:bodyPr/>
                    <a:lstStyle/>
                    <a:p>
                      <a:r>
                        <a:rPr lang="en-US" altLang="zh-CN" sz="1400" dirty="0">
                          <a:latin typeface="+mn-lt"/>
                        </a:rPr>
                        <a:t>(10,15]</a:t>
                      </a:r>
                      <a:endParaRPr lang="zh-CN" altLang="en-US" sz="1400" dirty="0">
                        <a:latin typeface="+mn-lt"/>
                      </a:endParaRPr>
                    </a:p>
                  </a:txBody>
                  <a:tcPr/>
                </a:tc>
                <a:tc>
                  <a:txBody>
                    <a:bodyPr/>
                    <a:lstStyle/>
                    <a:p>
                      <a:r>
                        <a:rPr lang="en-US" altLang="zh-CN" sz="1400" dirty="0">
                          <a:latin typeface="+mn-lt"/>
                        </a:rPr>
                        <a:t>5</a:t>
                      </a:r>
                      <a:endParaRPr lang="zh-CN" altLang="en-US" sz="1400" dirty="0">
                        <a:latin typeface="+mn-lt"/>
                      </a:endParaRPr>
                    </a:p>
                  </a:txBody>
                  <a:tcPr/>
                </a:tc>
                <a:tc>
                  <a:txBody>
                    <a:bodyPr/>
                    <a:lstStyle/>
                    <a:p>
                      <a:r>
                        <a:rPr lang="en-US" altLang="zh-CN" sz="1400" dirty="0">
                          <a:latin typeface="+mn-lt"/>
                        </a:rPr>
                        <a:t>200</a:t>
                      </a:r>
                      <a:endParaRPr lang="zh-CN" altLang="en-US" sz="1400" dirty="0">
                        <a:latin typeface="+mn-lt"/>
                      </a:endParaRPr>
                    </a:p>
                  </a:txBody>
                  <a:tcPr/>
                </a:tc>
                <a:tc>
                  <a:txBody>
                    <a:bodyPr/>
                    <a:lstStyle/>
                    <a:p>
                      <a:pPr latinLnBrk="0"/>
                      <a:r>
                        <a:rPr lang="en-US" sz="1400" dirty="0">
                          <a:effectLst/>
                          <a:latin typeface="+mn-lt"/>
                        </a:rPr>
                        <a:t>= ln((5/100)/(200/1000))*(5/100-200/1000)</a:t>
                      </a:r>
                    </a:p>
                  </a:txBody>
                  <a:tcPr marL="68580" marR="68580" marT="0" marB="0"/>
                </a:tc>
                <a:extLst>
                  <a:ext uri="{0D108BD9-81ED-4DB2-BD59-A6C34878D82A}">
                    <a16:rowId xmlns:a16="http://schemas.microsoft.com/office/drawing/2014/main" val="1360989263"/>
                  </a:ext>
                </a:extLst>
              </a:tr>
              <a:tr h="333375">
                <a:tc>
                  <a:txBody>
                    <a:bodyPr/>
                    <a:lstStyle/>
                    <a:p>
                      <a:r>
                        <a:rPr lang="en-US" altLang="zh-CN" sz="1400" dirty="0">
                          <a:latin typeface="+mn-lt"/>
                        </a:rPr>
                        <a:t>(15,20]</a:t>
                      </a:r>
                      <a:endParaRPr lang="zh-CN" altLang="en-US" sz="1400" dirty="0">
                        <a:latin typeface="+mn-lt"/>
                      </a:endParaRPr>
                    </a:p>
                  </a:txBody>
                  <a:tcPr/>
                </a:tc>
                <a:tc>
                  <a:txBody>
                    <a:bodyPr/>
                    <a:lstStyle/>
                    <a:p>
                      <a:r>
                        <a:rPr lang="en-US" altLang="zh-CN" sz="1400" dirty="0">
                          <a:latin typeface="+mn-lt"/>
                        </a:rPr>
                        <a:t>15</a:t>
                      </a:r>
                      <a:endParaRPr lang="zh-CN" altLang="en-US" sz="1400" dirty="0">
                        <a:latin typeface="+mn-lt"/>
                      </a:endParaRPr>
                    </a:p>
                  </a:txBody>
                  <a:tcPr/>
                </a:tc>
                <a:tc>
                  <a:txBody>
                    <a:bodyPr/>
                    <a:lstStyle/>
                    <a:p>
                      <a:r>
                        <a:rPr lang="en-US" altLang="zh-CN" sz="1400" dirty="0">
                          <a:latin typeface="+mn-lt"/>
                        </a:rPr>
                        <a:t>200</a:t>
                      </a:r>
                      <a:endParaRPr lang="zh-CN" altLang="en-US" sz="1400" dirty="0">
                        <a:latin typeface="+mn-lt"/>
                      </a:endParaRPr>
                    </a:p>
                  </a:txBody>
                  <a:tcPr/>
                </a:tc>
                <a:tc>
                  <a:txBody>
                    <a:bodyPr/>
                    <a:lstStyle/>
                    <a:p>
                      <a:r>
                        <a:rPr lang="en-US" altLang="zh-CN" sz="1400" dirty="0">
                          <a:latin typeface="+mn-lt"/>
                        </a:rPr>
                        <a:t>= ln((15/100)/(200/1000))*(15/100-200/1000)</a:t>
                      </a:r>
                    </a:p>
                  </a:txBody>
                  <a:tcPr/>
                </a:tc>
                <a:extLst>
                  <a:ext uri="{0D108BD9-81ED-4DB2-BD59-A6C34878D82A}">
                    <a16:rowId xmlns:a16="http://schemas.microsoft.com/office/drawing/2014/main" val="905086161"/>
                  </a:ext>
                </a:extLst>
              </a:tr>
              <a:tr h="333375">
                <a:tc>
                  <a:txBody>
                    <a:bodyPr/>
                    <a:lstStyle/>
                    <a:p>
                      <a:r>
                        <a:rPr lang="en-US" altLang="zh-CN" sz="1400" dirty="0">
                          <a:latin typeface="+mn-lt"/>
                        </a:rPr>
                        <a:t>(20,+∞)</a:t>
                      </a:r>
                      <a:endParaRPr lang="zh-CN" altLang="en-US" sz="1400" dirty="0">
                        <a:latin typeface="+mn-lt"/>
                      </a:endParaRPr>
                    </a:p>
                  </a:txBody>
                  <a:tcPr/>
                </a:tc>
                <a:tc>
                  <a:txBody>
                    <a:bodyPr/>
                    <a:lstStyle/>
                    <a:p>
                      <a:r>
                        <a:rPr lang="en-US" altLang="zh-CN" sz="1400" dirty="0">
                          <a:latin typeface="+mn-lt"/>
                        </a:rPr>
                        <a:t>10</a:t>
                      </a:r>
                      <a:endParaRPr lang="zh-CN" altLang="en-US" sz="1400" dirty="0">
                        <a:latin typeface="+mn-lt"/>
                      </a:endParaRPr>
                    </a:p>
                  </a:txBody>
                  <a:tcPr/>
                </a:tc>
                <a:tc>
                  <a:txBody>
                    <a:bodyPr/>
                    <a:lstStyle/>
                    <a:p>
                      <a:r>
                        <a:rPr lang="en-US" altLang="zh-CN" sz="1400" dirty="0">
                          <a:latin typeface="+mn-lt"/>
                        </a:rPr>
                        <a:t>200</a:t>
                      </a:r>
                      <a:endParaRPr lang="zh-CN" altLang="en-US" sz="1400" dirty="0">
                        <a:latin typeface="+mn-lt"/>
                      </a:endParaRPr>
                    </a:p>
                  </a:txBody>
                  <a:tcPr/>
                </a:tc>
                <a:tc>
                  <a:txBody>
                    <a:bodyPr/>
                    <a:lstStyle/>
                    <a:p>
                      <a:r>
                        <a:rPr lang="en-US" altLang="zh-CN" sz="1400" b="0" i="0" kern="1200" dirty="0">
                          <a:solidFill>
                            <a:schemeClr val="dk1"/>
                          </a:solidFill>
                          <a:effectLst/>
                          <a:latin typeface="+mn-lt"/>
                          <a:ea typeface="+mn-ea"/>
                          <a:cs typeface="+mn-cs"/>
                        </a:rPr>
                        <a:t>= ln((10/100)/(200/1000))*(10/100-200/1000)</a:t>
                      </a:r>
                      <a:endParaRPr lang="zh-CN" altLang="en-US" sz="1400" dirty="0">
                        <a:latin typeface="+mn-lt"/>
                      </a:endParaRPr>
                    </a:p>
                  </a:txBody>
                  <a:tcPr/>
                </a:tc>
                <a:extLst>
                  <a:ext uri="{0D108BD9-81ED-4DB2-BD59-A6C34878D82A}">
                    <a16:rowId xmlns:a16="http://schemas.microsoft.com/office/drawing/2014/main" val="681508084"/>
                  </a:ext>
                </a:extLst>
              </a:tr>
              <a:tr h="333375">
                <a:tc>
                  <a:txBody>
                    <a:bodyPr/>
                    <a:lstStyle/>
                    <a:p>
                      <a:r>
                        <a:rPr lang="zh-CN" altLang="en-US" sz="1400" dirty="0">
                          <a:latin typeface="+mn-lt"/>
                        </a:rPr>
                        <a:t>合计</a:t>
                      </a:r>
                    </a:p>
                  </a:txBody>
                  <a:tcPr/>
                </a:tc>
                <a:tc>
                  <a:txBody>
                    <a:bodyPr/>
                    <a:lstStyle/>
                    <a:p>
                      <a:r>
                        <a:rPr lang="en-US" altLang="zh-CN" sz="1400" dirty="0">
                          <a:latin typeface="+mn-lt"/>
                        </a:rPr>
                        <a:t>100</a:t>
                      </a:r>
                      <a:endParaRPr lang="zh-CN" altLang="en-US" sz="1400" dirty="0">
                        <a:latin typeface="+mn-lt"/>
                      </a:endParaRPr>
                    </a:p>
                  </a:txBody>
                  <a:tcPr/>
                </a:tc>
                <a:tc>
                  <a:txBody>
                    <a:bodyPr/>
                    <a:lstStyle/>
                    <a:p>
                      <a:r>
                        <a:rPr lang="en-US" altLang="zh-CN" sz="1400" dirty="0">
                          <a:latin typeface="+mn-lt"/>
                        </a:rPr>
                        <a:t>1000</a:t>
                      </a:r>
                      <a:endParaRPr lang="zh-CN" altLang="en-US" sz="1400" dirty="0">
                        <a:latin typeface="+mn-lt"/>
                      </a:endParaRPr>
                    </a:p>
                  </a:txBody>
                  <a:tcPr/>
                </a:tc>
                <a:tc>
                  <a:txBody>
                    <a:bodyPr/>
                    <a:lstStyle/>
                    <a:p>
                      <a:endParaRPr lang="zh-CN" altLang="en-US" sz="1400" dirty="0">
                        <a:latin typeface="+mn-lt"/>
                      </a:endParaRPr>
                    </a:p>
                  </a:txBody>
                  <a:tcPr/>
                </a:tc>
                <a:extLst>
                  <a:ext uri="{0D108BD9-81ED-4DB2-BD59-A6C34878D82A}">
                    <a16:rowId xmlns:a16="http://schemas.microsoft.com/office/drawing/2014/main" val="3430944072"/>
                  </a:ext>
                </a:extLst>
              </a:tr>
            </a:tbl>
          </a:graphicData>
        </a:graphic>
      </p:graphicFrame>
    </p:spTree>
    <p:extLst>
      <p:ext uri="{BB962C8B-B14F-4D97-AF65-F5344CB8AC3E}">
        <p14:creationId xmlns:p14="http://schemas.microsoft.com/office/powerpoint/2010/main" val="4217395712"/>
      </p:ext>
    </p:extLst>
  </p:cSld>
  <p:clrMapOvr>
    <a:masterClrMapping/>
  </p:clrMapOvr>
  <mc:AlternateContent xmlns:mc="http://schemas.openxmlformats.org/markup-compatibility/2006" xmlns:p14="http://schemas.microsoft.com/office/powerpoint/2010/main">
    <mc:Choice Requires="p14">
      <p:transition spd="slow" p14:dur="2000" advTm="6034"/>
    </mc:Choice>
    <mc:Fallback xmlns="">
      <p:transition spd="slow" advTm="603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229600" cy="4852988"/>
          </a:xfrm>
        </p:spPr>
        <p:txBody>
          <a:bodyPr/>
          <a:lstStyle/>
          <a:p>
            <a:r>
              <a:rPr lang="en-US" altLang="zh-CN" sz="2800" dirty="0"/>
              <a:t>IV</a:t>
            </a:r>
            <a:r>
              <a:rPr lang="zh-CN" altLang="en-US" sz="2800" dirty="0"/>
              <a:t>，</a:t>
            </a:r>
            <a:r>
              <a:rPr lang="en-US" altLang="zh-CN" sz="2800" dirty="0"/>
              <a:t>Information Value</a:t>
            </a:r>
            <a:r>
              <a:rPr lang="zh-CN" altLang="en-US" sz="2800" dirty="0"/>
              <a:t>，信息价值</a:t>
            </a:r>
            <a:endParaRPr lang="en-US" altLang="zh-CN" sz="2800" dirty="0"/>
          </a:p>
          <a:p>
            <a:pPr marL="0" indent="0">
              <a:buNone/>
            </a:pPr>
            <a:endParaRPr lang="en-US" altLang="zh-CN" sz="24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特征分析</a:t>
            </a:r>
          </a:p>
        </p:txBody>
      </p:sp>
      <p:graphicFrame>
        <p:nvGraphicFramePr>
          <p:cNvPr id="4" name="表格 3">
            <a:extLst>
              <a:ext uri="{FF2B5EF4-FFF2-40B4-BE49-F238E27FC236}">
                <a16:creationId xmlns:a16="http://schemas.microsoft.com/office/drawing/2014/main" id="{417A2681-B24E-44C9-A3C5-62F8D85AF336}"/>
              </a:ext>
            </a:extLst>
          </p:cNvPr>
          <p:cNvGraphicFramePr>
            <a:graphicFrameLocks noGrp="1"/>
          </p:cNvGraphicFramePr>
          <p:nvPr>
            <p:extLst>
              <p:ext uri="{D42A27DB-BD31-4B8C-83A1-F6EECF244321}">
                <p14:modId xmlns:p14="http://schemas.microsoft.com/office/powerpoint/2010/main" val="636284211"/>
              </p:ext>
            </p:extLst>
          </p:nvPr>
        </p:nvGraphicFramePr>
        <p:xfrm>
          <a:off x="1400176" y="2581275"/>
          <a:ext cx="6467474" cy="2800350"/>
        </p:xfrm>
        <a:graphic>
          <a:graphicData uri="http://schemas.openxmlformats.org/drawingml/2006/table">
            <a:tbl>
              <a:tblPr firstRow="1" firstCol="1" bandRow="1">
                <a:tableStyleId>{5C22544A-7EE6-4342-B048-85BDC9FD1C3A}</a:tableStyleId>
              </a:tblPr>
              <a:tblGrid>
                <a:gridCol w="3233380">
                  <a:extLst>
                    <a:ext uri="{9D8B030D-6E8A-4147-A177-3AD203B41FA5}">
                      <a16:colId xmlns:a16="http://schemas.microsoft.com/office/drawing/2014/main" val="3622174630"/>
                    </a:ext>
                  </a:extLst>
                </a:gridCol>
                <a:gridCol w="3234094">
                  <a:extLst>
                    <a:ext uri="{9D8B030D-6E8A-4147-A177-3AD203B41FA5}">
                      <a16:colId xmlns:a16="http://schemas.microsoft.com/office/drawing/2014/main" val="1382305488"/>
                    </a:ext>
                  </a:extLst>
                </a:gridCol>
              </a:tblGrid>
              <a:tr h="464060">
                <a:tc>
                  <a:txBody>
                    <a:bodyPr/>
                    <a:lstStyle/>
                    <a:p>
                      <a:pPr indent="127000" algn="ctr">
                        <a:lnSpc>
                          <a:spcPct val="150000"/>
                        </a:lnSpc>
                        <a:spcAft>
                          <a:spcPts val="0"/>
                        </a:spcAft>
                      </a:pPr>
                      <a:r>
                        <a:rPr lang="en-US" sz="1800" kern="100">
                          <a:effectLst/>
                        </a:rPr>
                        <a:t>IV</a:t>
                      </a:r>
                      <a:r>
                        <a:rPr lang="zh-CN" sz="1800" kern="100">
                          <a:effectLst/>
                        </a:rPr>
                        <a:t>值</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ctr">
                        <a:lnSpc>
                          <a:spcPct val="150000"/>
                        </a:lnSpc>
                        <a:spcAft>
                          <a:spcPts val="0"/>
                        </a:spcAft>
                      </a:pPr>
                      <a:r>
                        <a:rPr lang="zh-CN" sz="1800" kern="100" dirty="0">
                          <a:effectLst/>
                        </a:rPr>
                        <a:t>预测能力</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969683907"/>
                  </a:ext>
                </a:extLst>
              </a:tr>
              <a:tr h="467258">
                <a:tc>
                  <a:txBody>
                    <a:bodyPr/>
                    <a:lstStyle/>
                    <a:p>
                      <a:pPr indent="127000" algn="l">
                        <a:lnSpc>
                          <a:spcPct val="150000"/>
                        </a:lnSpc>
                        <a:spcAft>
                          <a:spcPts val="0"/>
                        </a:spcAft>
                      </a:pPr>
                      <a:r>
                        <a:rPr lang="en-US" sz="1800" kern="100">
                          <a:effectLst/>
                        </a:rPr>
                        <a:t>[0.3, 1.0]</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l">
                        <a:lnSpc>
                          <a:spcPct val="150000"/>
                        </a:lnSpc>
                        <a:spcAft>
                          <a:spcPts val="0"/>
                        </a:spcAft>
                      </a:pPr>
                      <a:r>
                        <a:rPr lang="en-US" sz="1800" kern="100">
                          <a:effectLst/>
                        </a:rPr>
                        <a:t>Very Strong</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177277627"/>
                  </a:ext>
                </a:extLst>
              </a:tr>
              <a:tr h="467258">
                <a:tc>
                  <a:txBody>
                    <a:bodyPr/>
                    <a:lstStyle/>
                    <a:p>
                      <a:pPr indent="127000" algn="l">
                        <a:lnSpc>
                          <a:spcPct val="150000"/>
                        </a:lnSpc>
                        <a:spcAft>
                          <a:spcPts val="0"/>
                        </a:spcAft>
                      </a:pPr>
                      <a:r>
                        <a:rPr lang="en-US" sz="1800" kern="100">
                          <a:effectLst/>
                        </a:rPr>
                        <a:t>[0.2, 0.3)</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l">
                        <a:lnSpc>
                          <a:spcPct val="150000"/>
                        </a:lnSpc>
                        <a:spcAft>
                          <a:spcPts val="0"/>
                        </a:spcAft>
                      </a:pPr>
                      <a:r>
                        <a:rPr lang="en-US" sz="1800" kern="100">
                          <a:effectLst/>
                        </a:rPr>
                        <a:t>Strong</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2210910780"/>
                  </a:ext>
                </a:extLst>
              </a:tr>
              <a:tr h="467258">
                <a:tc>
                  <a:txBody>
                    <a:bodyPr/>
                    <a:lstStyle/>
                    <a:p>
                      <a:pPr indent="127000" algn="l">
                        <a:lnSpc>
                          <a:spcPct val="150000"/>
                        </a:lnSpc>
                        <a:spcAft>
                          <a:spcPts val="0"/>
                        </a:spcAft>
                      </a:pPr>
                      <a:r>
                        <a:rPr lang="en-US" sz="1800" kern="100">
                          <a:effectLst/>
                        </a:rPr>
                        <a:t>[0.1, 0.2)</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l">
                        <a:lnSpc>
                          <a:spcPct val="150000"/>
                        </a:lnSpc>
                        <a:spcAft>
                          <a:spcPts val="0"/>
                        </a:spcAft>
                      </a:pPr>
                      <a:r>
                        <a:rPr lang="en-US" sz="1800" kern="100">
                          <a:effectLst/>
                        </a:rPr>
                        <a:t>Average</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1643499631"/>
                  </a:ext>
                </a:extLst>
              </a:tr>
              <a:tr h="467258">
                <a:tc>
                  <a:txBody>
                    <a:bodyPr/>
                    <a:lstStyle/>
                    <a:p>
                      <a:pPr indent="127000" algn="l">
                        <a:lnSpc>
                          <a:spcPct val="150000"/>
                        </a:lnSpc>
                        <a:spcAft>
                          <a:spcPts val="0"/>
                        </a:spcAft>
                      </a:pPr>
                      <a:r>
                        <a:rPr lang="en-US" sz="1800" kern="100">
                          <a:effectLst/>
                        </a:rPr>
                        <a:t>[0.01, 0.10)</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l">
                        <a:lnSpc>
                          <a:spcPct val="150000"/>
                        </a:lnSpc>
                        <a:spcAft>
                          <a:spcPts val="0"/>
                        </a:spcAft>
                      </a:pPr>
                      <a:r>
                        <a:rPr lang="en-US" sz="1800" kern="100" dirty="0">
                          <a:effectLst/>
                        </a:rPr>
                        <a:t>Weak</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3078932109"/>
                  </a:ext>
                </a:extLst>
              </a:tr>
              <a:tr h="467258">
                <a:tc>
                  <a:txBody>
                    <a:bodyPr/>
                    <a:lstStyle/>
                    <a:p>
                      <a:pPr indent="127000" algn="l">
                        <a:lnSpc>
                          <a:spcPct val="150000"/>
                        </a:lnSpc>
                        <a:spcAft>
                          <a:spcPts val="0"/>
                        </a:spcAft>
                      </a:pPr>
                      <a:r>
                        <a:rPr lang="en-US" sz="1800" kern="100">
                          <a:effectLst/>
                        </a:rPr>
                        <a:t>[0.00, 0.01)</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l">
                        <a:lnSpc>
                          <a:spcPct val="150000"/>
                        </a:lnSpc>
                        <a:spcAft>
                          <a:spcPts val="0"/>
                        </a:spcAft>
                      </a:pPr>
                      <a:r>
                        <a:rPr lang="en-US" sz="1800" kern="100" dirty="0">
                          <a:effectLst/>
                        </a:rPr>
                        <a:t>Very Weak</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1923179165"/>
                  </a:ext>
                </a:extLst>
              </a:tr>
            </a:tbl>
          </a:graphicData>
        </a:graphic>
      </p:graphicFrame>
    </p:spTree>
    <p:extLst>
      <p:ext uri="{BB962C8B-B14F-4D97-AF65-F5344CB8AC3E}">
        <p14:creationId xmlns:p14="http://schemas.microsoft.com/office/powerpoint/2010/main" val="125489498"/>
      </p:ext>
    </p:extLst>
  </p:cSld>
  <p:clrMapOvr>
    <a:masterClrMapping/>
  </p:clrMapOvr>
  <mc:AlternateContent xmlns:mc="http://schemas.openxmlformats.org/markup-compatibility/2006" xmlns:p14="http://schemas.microsoft.com/office/powerpoint/2010/main">
    <mc:Choice Requires="p14">
      <p:transition spd="slow" p14:dur="2000" advTm="3430"/>
    </mc:Choice>
    <mc:Fallback xmlns="">
      <p:transition spd="slow" advTm="343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229600" cy="4852988"/>
          </a:xfrm>
        </p:spPr>
        <p:txBody>
          <a:bodyPr/>
          <a:lstStyle/>
          <a:p>
            <a:r>
              <a:rPr lang="zh-CN" altLang="en-US" sz="2800" dirty="0"/>
              <a:t>恶意域名相关流量提取算法流程</a:t>
            </a:r>
            <a:endParaRPr lang="en-US" altLang="zh-CN" sz="2800" dirty="0"/>
          </a:p>
          <a:p>
            <a:endParaRPr lang="en-US" altLang="zh-CN" sz="2800" dirty="0"/>
          </a:p>
          <a:p>
            <a:endParaRPr lang="en-US" altLang="zh-CN" sz="2800" dirty="0"/>
          </a:p>
          <a:p>
            <a:endParaRPr lang="en-US" altLang="zh-CN" sz="2800" dirty="0"/>
          </a:p>
          <a:p>
            <a:endParaRPr lang="en-US" altLang="zh-CN" sz="2800" dirty="0"/>
          </a:p>
          <a:p>
            <a:pPr lvl="1"/>
            <a:endParaRPr lang="en-US" altLang="zh-CN" sz="2500" dirty="0"/>
          </a:p>
          <a:p>
            <a:pPr lvl="1"/>
            <a:endParaRPr lang="en-US" altLang="zh-CN" sz="2500" dirty="0"/>
          </a:p>
          <a:p>
            <a:pPr lvl="1"/>
            <a:r>
              <a:rPr lang="zh-CN" altLang="en-US" sz="2500" dirty="0"/>
              <a:t>简单的数据过滤无法将数据量快速的降低</a:t>
            </a:r>
            <a:endParaRPr lang="en-US" altLang="zh-CN" sz="2500" dirty="0"/>
          </a:p>
          <a:p>
            <a:pPr lvl="1"/>
            <a:r>
              <a:rPr lang="zh-CN" altLang="en-US" sz="2500" dirty="0"/>
              <a:t>以信誉系统为蓝本，针对不同恶意域名相关流量设定公式计分、提取，保证召回率</a:t>
            </a:r>
            <a:endParaRPr lang="en-US" altLang="zh-CN" sz="2500" dirty="0"/>
          </a:p>
          <a:p>
            <a:pPr marL="0" indent="0">
              <a:buNone/>
            </a:pPr>
            <a:endParaRPr lang="en-US" altLang="zh-CN" sz="24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6" y="1059192"/>
            <a:ext cx="3167743" cy="369332"/>
          </a:xfrm>
          <a:prstGeom prst="rect">
            <a:avLst/>
          </a:prstGeom>
          <a:noFill/>
        </p:spPr>
        <p:txBody>
          <a:bodyPr wrap="square" rtlCol="0">
            <a:spAutoFit/>
          </a:bodyPr>
          <a:lstStyle/>
          <a:p>
            <a:r>
              <a:rPr lang="en-US" altLang="zh-CN" dirty="0"/>
              <a:t>—</a:t>
            </a:r>
            <a:r>
              <a:rPr lang="zh-CN" altLang="en-US" dirty="0"/>
              <a:t>恶意域名相关流量提取算法</a:t>
            </a:r>
          </a:p>
        </p:txBody>
      </p:sp>
      <p:pic>
        <p:nvPicPr>
          <p:cNvPr id="7" name="图片 6">
            <a:extLst>
              <a:ext uri="{FF2B5EF4-FFF2-40B4-BE49-F238E27FC236}">
                <a16:creationId xmlns:a16="http://schemas.microsoft.com/office/drawing/2014/main" id="{93FA25FD-BF39-4372-BB89-F20516C8DDED}"/>
              </a:ext>
            </a:extLst>
          </p:cNvPr>
          <p:cNvPicPr>
            <a:picLocks noChangeAspect="1"/>
          </p:cNvPicPr>
          <p:nvPr/>
        </p:nvPicPr>
        <p:blipFill>
          <a:blip r:embed="rId3"/>
          <a:stretch>
            <a:fillRect/>
          </a:stretch>
        </p:blipFill>
        <p:spPr>
          <a:xfrm>
            <a:off x="1247441" y="2093448"/>
            <a:ext cx="6649117" cy="3066380"/>
          </a:xfrm>
          <a:prstGeom prst="rect">
            <a:avLst/>
          </a:prstGeom>
        </p:spPr>
      </p:pic>
    </p:spTree>
    <p:extLst>
      <p:ext uri="{BB962C8B-B14F-4D97-AF65-F5344CB8AC3E}">
        <p14:creationId xmlns:p14="http://schemas.microsoft.com/office/powerpoint/2010/main" val="2319761514"/>
      </p:ext>
    </p:extLst>
  </p:cSld>
  <p:clrMapOvr>
    <a:masterClrMapping/>
  </p:clrMapOvr>
  <mc:AlternateContent xmlns:mc="http://schemas.openxmlformats.org/markup-compatibility/2006" xmlns:p14="http://schemas.microsoft.com/office/powerpoint/2010/main">
    <mc:Choice Requires="p14">
      <p:transition spd="slow" p14:dur="2000" advTm="39110"/>
    </mc:Choice>
    <mc:Fallback xmlns="">
      <p:transition spd="slow" advTm="3911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199" y="1584655"/>
            <a:ext cx="9482773" cy="6484872"/>
          </a:xfrm>
        </p:spPr>
        <p:txBody>
          <a:bodyPr/>
          <a:lstStyle/>
          <a:p>
            <a:r>
              <a:rPr lang="zh-CN" altLang="en-US" sz="2800" dirty="0"/>
              <a:t>数据预处理</a:t>
            </a:r>
            <a:endParaRPr lang="en-US" altLang="zh-CN" sz="2800" dirty="0"/>
          </a:p>
          <a:p>
            <a:endParaRPr lang="en-US" altLang="zh-CN" sz="2800" dirty="0"/>
          </a:p>
          <a:p>
            <a:endParaRPr lang="en-US" altLang="zh-CN" sz="2800" dirty="0"/>
          </a:p>
          <a:p>
            <a:endParaRPr lang="en-US" altLang="zh-CN" sz="2800" dirty="0"/>
          </a:p>
          <a:p>
            <a:pPr marL="0" indent="0">
              <a:buNone/>
            </a:pPr>
            <a:endParaRPr lang="en-US" altLang="zh-CN" sz="24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6" y="1059192"/>
            <a:ext cx="3167743" cy="369332"/>
          </a:xfrm>
          <a:prstGeom prst="rect">
            <a:avLst/>
          </a:prstGeom>
          <a:noFill/>
        </p:spPr>
        <p:txBody>
          <a:bodyPr wrap="square" rtlCol="0">
            <a:spAutoFit/>
          </a:bodyPr>
          <a:lstStyle/>
          <a:p>
            <a:r>
              <a:rPr lang="en-US" altLang="zh-CN" dirty="0"/>
              <a:t>—</a:t>
            </a:r>
            <a:r>
              <a:rPr lang="zh-CN" altLang="en-US" dirty="0"/>
              <a:t>恶意域名相关流量提取算法</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37BB13EE-1D53-4530-BDD1-9BBC5177BC20}"/>
              </a:ext>
            </a:extLst>
          </p:cNvPr>
          <p:cNvGraphicFramePr>
            <a:graphicFrameLocks noChangeAspect="1"/>
          </p:cNvGraphicFramePr>
          <p:nvPr>
            <p:extLst>
              <p:ext uri="{D42A27DB-BD31-4B8C-83A1-F6EECF244321}">
                <p14:modId xmlns:p14="http://schemas.microsoft.com/office/powerpoint/2010/main" val="3264388748"/>
              </p:ext>
            </p:extLst>
          </p:nvPr>
        </p:nvGraphicFramePr>
        <p:xfrm>
          <a:off x="1963009" y="2213193"/>
          <a:ext cx="5217982" cy="3727130"/>
        </p:xfrm>
        <a:graphic>
          <a:graphicData uri="http://schemas.openxmlformats.org/presentationml/2006/ole">
            <mc:AlternateContent xmlns:mc="http://schemas.openxmlformats.org/markup-compatibility/2006">
              <mc:Choice xmlns:v="urn:schemas-microsoft-com:vml" Requires="v">
                <p:oleObj spid="_x0000_s2078" name="Visio" r:id="rId4" imgW="3467026" imgH="2476566" progId="Visio.Drawing.15">
                  <p:embed/>
                </p:oleObj>
              </mc:Choice>
              <mc:Fallback>
                <p:oleObj name="Visio" r:id="rId4" imgW="3467026" imgH="247656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3009" y="2213193"/>
                        <a:ext cx="5217982" cy="3727130"/>
                      </a:xfrm>
                      <a:prstGeom prst="rect">
                        <a:avLst/>
                      </a:prstGeom>
                      <a:noFill/>
                    </p:spPr>
                  </p:pic>
                </p:oleObj>
              </mc:Fallback>
            </mc:AlternateContent>
          </a:graphicData>
        </a:graphic>
      </p:graphicFrame>
    </p:spTree>
    <p:extLst>
      <p:ext uri="{BB962C8B-B14F-4D97-AF65-F5344CB8AC3E}">
        <p14:creationId xmlns:p14="http://schemas.microsoft.com/office/powerpoint/2010/main" val="2536230425"/>
      </p:ext>
    </p:extLst>
  </p:cSld>
  <p:clrMapOvr>
    <a:masterClrMapping/>
  </p:clrMapOvr>
  <mc:AlternateContent xmlns:mc="http://schemas.openxmlformats.org/markup-compatibility/2006" xmlns:p14="http://schemas.microsoft.com/office/powerpoint/2010/main">
    <mc:Choice Requires="p14">
      <p:transition spd="slow" p14:dur="2000" advTm="15949"/>
    </mc:Choice>
    <mc:Fallback xmlns="">
      <p:transition spd="slow" advTm="15949"/>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针对</a:t>
                </a:r>
                <a:r>
                  <a:rPr lang="en-US" altLang="zh-CN" sz="2800" dirty="0"/>
                  <a:t>DNS</a:t>
                </a:r>
                <a:r>
                  <a:rPr lang="zh-CN" altLang="en-US" sz="2800" dirty="0"/>
                  <a:t>放大攻击的相关域名提取</a:t>
                </a:r>
                <a:endParaRPr lang="en-US" altLang="zh-CN" sz="2800" dirty="0"/>
              </a:p>
              <a:p>
                <a:pPr lvl="1"/>
                <a:r>
                  <a:rPr lang="zh-CN" altLang="en-US" sz="2500" dirty="0"/>
                  <a:t>利用域名解析做反射放大攻击</a:t>
                </a:r>
                <a:endParaRPr lang="en-US" altLang="zh-CN" sz="2500" dirty="0"/>
              </a:p>
              <a:p>
                <a:pPr lvl="1"/>
                <a:r>
                  <a:rPr lang="en-US" altLang="zh-CN" sz="2500" dirty="0"/>
                  <a:t>TXT</a:t>
                </a:r>
                <a:r>
                  <a:rPr lang="zh-CN" altLang="en-US" sz="2500" dirty="0"/>
                  <a:t>查询或</a:t>
                </a:r>
                <a:r>
                  <a:rPr lang="en-US" altLang="zh-CN" sz="2500" dirty="0"/>
                  <a:t>ANY</a:t>
                </a:r>
                <a:r>
                  <a:rPr lang="zh-CN" altLang="en-US" sz="2500" dirty="0"/>
                  <a:t>查询</a:t>
                </a:r>
                <a:endParaRPr lang="en-US" altLang="zh-CN" sz="2500" dirty="0"/>
              </a:p>
              <a:p>
                <a:pPr lvl="1"/>
                <a:r>
                  <a:rPr lang="zh-CN" altLang="zh-CN" sz="2400" dirty="0">
                    <a:ea typeface="Cambria Math" panose="02040503050406030204" pitchFamily="18" charset="0"/>
                  </a:rPr>
                  <a:t> </a:t>
                </a:r>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rPr>
                        </m:ctrlPr>
                      </m:sSubPr>
                      <m:e>
                        <m:r>
                          <a:rPr lang="en-US" altLang="zh-CN" sz="2400" i="1" kern="100">
                            <a:latin typeface="Cambria Math" panose="02040503050406030204" pitchFamily="18" charset="0"/>
                            <a:ea typeface="宋体" panose="02010600030101010101" pitchFamily="2" charset="-122"/>
                            <a:cs typeface="黑体" panose="02010609060101010101" pitchFamily="49" charset="-122"/>
                          </a:rPr>
                          <m:t>𝑆</m:t>
                        </m:r>
                      </m:e>
                      <m:sub>
                        <m:r>
                          <a:rPr lang="en-US" altLang="zh-CN" sz="2400" i="1" kern="100">
                            <a:latin typeface="Cambria Math" panose="02040503050406030204" pitchFamily="18" charset="0"/>
                            <a:ea typeface="宋体" panose="02010600030101010101" pitchFamily="2" charset="-122"/>
                            <a:cs typeface="黑体" panose="02010609060101010101" pitchFamily="49" charset="-122"/>
                          </a:rPr>
                          <m:t>1</m:t>
                        </m:r>
                      </m:sub>
                    </m:sSub>
                    <m:r>
                      <a:rPr lang="en-US" altLang="zh-CN" sz="2400" i="1" kern="100">
                        <a:latin typeface="Cambria Math" panose="02040503050406030204" pitchFamily="18" charset="0"/>
                        <a:ea typeface="宋体" panose="02010600030101010101" pitchFamily="2" charset="-122"/>
                        <a:cs typeface="黑体" panose="02010609060101010101" pitchFamily="49" charset="-122"/>
                      </a:rPr>
                      <m:t> </m:t>
                    </m:r>
                  </m:oMath>
                </a14:m>
                <a:r>
                  <a:rPr lang="en-US" altLang="zh-CN" sz="2500" dirty="0"/>
                  <a:t>&gt;</a:t>
                </a:r>
                <a:r>
                  <a:rPr lang="el-GR" altLang="zh-CN" sz="2500" dirty="0"/>
                  <a:t>α</a:t>
                </a:r>
                <a:r>
                  <a:rPr lang="zh-CN" altLang="en-US" sz="2500" dirty="0"/>
                  <a:t>，视为可疑域名</a:t>
                </a:r>
                <a:endParaRPr lang="en-US" altLang="zh-CN" sz="2500" dirty="0"/>
              </a:p>
              <a:p>
                <a:pPr lvl="1"/>
                <a:r>
                  <a:rPr lang="zh-CN" altLang="en-US" sz="2500" dirty="0"/>
                  <a:t>文中</a:t>
                </a:r>
                <a:r>
                  <a:rPr lang="en-US" altLang="zh-CN" sz="2500" dirty="0"/>
                  <a:t>α</a:t>
                </a:r>
                <a:r>
                  <a:rPr lang="zh-CN" altLang="en-US" sz="2500" dirty="0"/>
                  <a:t>取值为</a:t>
                </a:r>
                <a:r>
                  <a:rPr lang="en-US" altLang="zh-CN" sz="2500" dirty="0"/>
                  <a:t>0.1</a:t>
                </a:r>
                <a:r>
                  <a:rPr lang="zh-CN" altLang="en-US" sz="2500" dirty="0"/>
                  <a:t>，</a:t>
                </a:r>
                <a:r>
                  <a:rPr lang="en-US" altLang="zh-CN" sz="2500" dirty="0"/>
                  <a:t>β</a:t>
                </a:r>
                <a:r>
                  <a:rPr lang="zh-CN" altLang="en-US" sz="2500" dirty="0"/>
                  <a:t>取值为</a:t>
                </a:r>
                <a:r>
                  <a:rPr lang="en-US" altLang="zh-CN" sz="2500" dirty="0"/>
                  <a:t>0.05</a:t>
                </a:r>
              </a:p>
              <a:p>
                <a:pPr lvl="1"/>
                <a:endParaRPr lang="en-US" altLang="zh-CN" sz="2500" dirty="0"/>
              </a:p>
              <a:p>
                <a:pPr marL="342900" lvl="1" indent="0">
                  <a:buNone/>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ea typeface="Cambria Math" panose="02040503050406030204" pitchFamily="18" charset="0"/>
                            </a:rPr>
                          </m:ctrlPr>
                        </m:sSubPr>
                        <m:e>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𝑆</m:t>
                          </m:r>
                        </m:e>
                        <m:sub>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1</m:t>
                          </m:r>
                        </m:sub>
                      </m:sSub>
                      <m:r>
                        <a:rPr lang="en-US" altLang="zh-CN" sz="2800" kern="100">
                          <a:effectLst/>
                          <a:latin typeface="Cambria Math" panose="02040503050406030204" pitchFamily="18" charset="0"/>
                          <a:ea typeface="宋体" panose="02010600030101010101" pitchFamily="2" charset="-122"/>
                          <a:cs typeface="黑体" panose="02010609060101010101" pitchFamily="49" charset="-122"/>
                        </a:rPr>
                        <m:t>=</m:t>
                      </m:r>
                      <m:func>
                        <m:funcPr>
                          <m:ctrlPr>
                            <a:rPr lang="zh-CN" altLang="zh-CN" sz="2800" i="1">
                              <a:effectLst/>
                              <a:latin typeface="Cambria Math" panose="02040503050406030204" pitchFamily="18" charset="0"/>
                              <a:ea typeface="Cambria Math" panose="02040503050406030204" pitchFamily="18" charset="0"/>
                            </a:rPr>
                          </m:ctrlPr>
                        </m:funcPr>
                        <m:fName>
                          <m:r>
                            <m:rPr>
                              <m:sty m:val="p"/>
                            </m:rPr>
                            <a:rPr lang="en-US" altLang="zh-CN" sz="2800" kern="100">
                              <a:effectLst/>
                              <a:latin typeface="Cambria Math" panose="02040503050406030204" pitchFamily="18" charset="0"/>
                              <a:ea typeface="宋体" panose="02010600030101010101" pitchFamily="2" charset="-122"/>
                              <a:cs typeface="黑体" panose="02010609060101010101" pitchFamily="49" charset="-122"/>
                            </a:rPr>
                            <m:t>max</m:t>
                          </m:r>
                        </m:fName>
                        <m:e>
                          <m:d>
                            <m:dPr>
                              <m:begChr m:val="{"/>
                              <m:endChr m:val="}"/>
                              <m:ctrlPr>
                                <a:rPr lang="zh-CN" altLang="zh-CN" sz="2800" i="1">
                                  <a:effectLst/>
                                  <a:latin typeface="Cambria Math" panose="02040503050406030204" pitchFamily="18" charset="0"/>
                                  <a:ea typeface="Cambria Math" panose="02040503050406030204" pitchFamily="18" charset="0"/>
                                </a:rPr>
                              </m:ctrlPr>
                            </m:dPr>
                            <m:e>
                              <m:r>
                                <a:rPr lang="en-US" altLang="zh-CN" sz="2800" kern="100">
                                  <a:effectLst/>
                                  <a:latin typeface="Cambria Math" panose="02040503050406030204" pitchFamily="18" charset="0"/>
                                  <a:ea typeface="宋体" panose="02010600030101010101" pitchFamily="2" charset="-122"/>
                                  <a:cs typeface="黑体" panose="02010609060101010101" pitchFamily="49" charset="-122"/>
                                </a:rPr>
                                <m:t>0, 1</m:t>
                              </m:r>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m:t>
                              </m:r>
                              <m:sSup>
                                <m:sSupPr>
                                  <m:ctrlPr>
                                    <a:rPr lang="zh-CN" altLang="zh-CN" sz="2800" i="1">
                                      <a:effectLst/>
                                      <a:latin typeface="Cambria Math" panose="02040503050406030204" pitchFamily="18" charset="0"/>
                                      <a:ea typeface="Cambria Math" panose="02040503050406030204" pitchFamily="18" charset="0"/>
                                    </a:rPr>
                                  </m:ctrlPr>
                                </m:sSupPr>
                                <m:e>
                                  <m:r>
                                    <a:rPr lang="en-US" altLang="zh-CN" sz="2800" i="1" kern="100">
                                      <a:effectLst/>
                                      <a:latin typeface="Cambria Math" panose="02040503050406030204" pitchFamily="18" charset="0"/>
                                      <a:ea typeface="Cambria Math" panose="02040503050406030204" pitchFamily="18" charset="0"/>
                                      <a:cs typeface="黑体" panose="02010609060101010101" pitchFamily="49" charset="-122"/>
                                    </a:rPr>
                                    <m:t>𝑒</m:t>
                                  </m:r>
                                </m:e>
                                <m:sup>
                                  <m:r>
                                    <a:rPr lang="en-US" altLang="zh-CN" sz="2800" i="1" kern="100">
                                      <a:effectLst/>
                                      <a:latin typeface="Cambria Math" panose="02040503050406030204" pitchFamily="18" charset="0"/>
                                      <a:ea typeface="Cambria Math" panose="02040503050406030204" pitchFamily="18" charset="0"/>
                                      <a:cs typeface="黑体" panose="02010609060101010101" pitchFamily="49" charset="-122"/>
                                    </a:rPr>
                                    <m:t>−</m:t>
                                  </m:r>
                                  <m:f>
                                    <m:fPr>
                                      <m:ctrlPr>
                                        <a:rPr lang="zh-CN" altLang="zh-CN" sz="2800" i="1">
                                          <a:effectLst/>
                                          <a:latin typeface="Cambria Math" panose="02040503050406030204" pitchFamily="18" charset="0"/>
                                          <a:ea typeface="Cambria Math" panose="02040503050406030204" pitchFamily="18" charset="0"/>
                                        </a:rPr>
                                      </m:ctrlPr>
                                    </m:fPr>
                                    <m:num>
                                      <m:r>
                                        <a:rPr lang="en-US" altLang="zh-CN" sz="2800" i="1" kern="100">
                                          <a:effectLst/>
                                          <a:latin typeface="Cambria Math" panose="02040503050406030204" pitchFamily="18" charset="0"/>
                                          <a:ea typeface="Cambria Math" panose="02040503050406030204" pitchFamily="18" charset="0"/>
                                          <a:cs typeface="黑体" panose="02010609060101010101" pitchFamily="49" charset="-122"/>
                                        </a:rPr>
                                        <m:t>𝑞𝑎𝑟</m:t>
                                      </m:r>
                                      <m:r>
                                        <a:rPr lang="en-US" altLang="zh-CN" sz="2800" i="1" kern="100">
                                          <a:effectLst/>
                                          <a:latin typeface="Cambria Math" panose="02040503050406030204" pitchFamily="18" charset="0"/>
                                          <a:ea typeface="Cambria Math" panose="02040503050406030204" pitchFamily="18" charset="0"/>
                                          <a:cs typeface="黑体" panose="02010609060101010101" pitchFamily="49" charset="-122"/>
                                        </a:rPr>
                                        <m:t>+</m:t>
                                      </m:r>
                                      <m:r>
                                        <a:rPr lang="en-US" altLang="zh-CN" sz="2800" i="1" kern="100">
                                          <a:effectLst/>
                                          <a:latin typeface="Cambria Math" panose="02040503050406030204" pitchFamily="18" charset="0"/>
                                          <a:ea typeface="Cambria Math" panose="02040503050406030204" pitchFamily="18" charset="0"/>
                                          <a:cs typeface="黑体" panose="02010609060101010101" pitchFamily="49" charset="-122"/>
                                        </a:rPr>
                                        <m:t>𝑞𝑡𝑟</m:t>
                                      </m:r>
                                      <m:r>
                                        <a:rPr lang="en-US" altLang="zh-CN" sz="2800" i="1" kern="100">
                                          <a:effectLst/>
                                          <a:latin typeface="Cambria Math" panose="02040503050406030204" pitchFamily="18" charset="0"/>
                                          <a:ea typeface="Cambria Math" panose="02040503050406030204" pitchFamily="18" charset="0"/>
                                          <a:cs typeface="黑体" panose="02010609060101010101" pitchFamily="49" charset="-122"/>
                                        </a:rPr>
                                        <m:t>−</m:t>
                                      </m:r>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𝛽</m:t>
                                      </m:r>
                                    </m:num>
                                    <m:den>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𝛽</m:t>
                                      </m:r>
                                    </m:den>
                                  </m:f>
                                </m:sup>
                              </m:sSup>
                            </m:e>
                          </m:d>
                        </m:e>
                      </m:func>
                    </m:oMath>
                  </m:oMathPara>
                </a14:m>
                <a:endParaRPr lang="en-US" altLang="zh-CN" sz="2500" dirty="0"/>
              </a:p>
              <a:p>
                <a:pPr marL="342900" lvl="1" indent="0">
                  <a:buNone/>
                </a:pPr>
                <a:endParaRPr lang="en-US" altLang="zh-CN" sz="2500" dirty="0"/>
              </a:p>
              <a:p>
                <a:pPr marL="342900" lvl="1" indent="0">
                  <a:buNone/>
                </a:pPr>
                <a:endParaRPr lang="en-US" altLang="zh-CN" sz="2500" dirty="0"/>
              </a:p>
              <a:p>
                <a:endParaRPr lang="en-US" altLang="zh-CN" sz="2800" dirty="0"/>
              </a:p>
              <a:p>
                <a:endParaRPr lang="en-US" altLang="zh-CN" sz="2800" dirty="0"/>
              </a:p>
              <a:p>
                <a:pPr marL="0" indent="0">
                  <a:buNone/>
                </a:pPr>
                <a:endParaRPr lang="en-US" altLang="zh-CN" sz="2400" dirty="0"/>
              </a:p>
            </p:txBody>
          </p:sp>
        </mc:Choice>
        <mc:Fallback xmlns="">
          <p:sp>
            <p:nvSpPr>
              <p:cNvPr id="3" name="内容占位符 2">
                <a:extLst>
                  <a:ext uri="{FF2B5EF4-FFF2-40B4-BE49-F238E27FC236}">
                    <a16:creationId xmlns:a16="http://schemas.microsoft.com/office/drawing/2014/main" id="{D5EAA698-1F49-4EEB-8AB1-70B03235F8CE}"/>
                  </a:ext>
                </a:extLst>
              </p:cNvPr>
              <p:cNvSpPr>
                <a:spLocks noGrp="1" noRot="1" noChangeAspect="1" noMove="1" noResize="1" noEditPoints="1" noAdjustHandles="1" noChangeArrowheads="1" noChangeShapeType="1" noTextEdit="1"/>
              </p:cNvSpPr>
              <p:nvPr>
                <p:ph idx="1"/>
              </p:nvPr>
            </p:nvSpPr>
            <p:spPr>
              <a:xfrm>
                <a:off x="457200" y="1584655"/>
                <a:ext cx="8033658" cy="4761716"/>
              </a:xfrm>
              <a:blipFill>
                <a:blip r:embed="rId3"/>
                <a:stretch>
                  <a:fillRect t="-192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BED89167-1581-4A57-87C6-13BDD48AEB12}"/>
              </a:ext>
            </a:extLst>
          </p:cNvPr>
          <p:cNvSpPr txBox="1"/>
          <p:nvPr/>
        </p:nvSpPr>
        <p:spPr>
          <a:xfrm>
            <a:off x="5747656" y="1059192"/>
            <a:ext cx="3167743" cy="369332"/>
          </a:xfrm>
          <a:prstGeom prst="rect">
            <a:avLst/>
          </a:prstGeom>
          <a:noFill/>
        </p:spPr>
        <p:txBody>
          <a:bodyPr wrap="square" rtlCol="0">
            <a:spAutoFit/>
          </a:bodyPr>
          <a:lstStyle/>
          <a:p>
            <a:r>
              <a:rPr lang="en-US" altLang="zh-CN" dirty="0"/>
              <a:t>—</a:t>
            </a:r>
            <a:r>
              <a:rPr lang="zh-CN" altLang="en-US" dirty="0"/>
              <a:t>恶意域名相关流量提取算法</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171494075"/>
      </p:ext>
    </p:extLst>
  </p:cSld>
  <p:clrMapOvr>
    <a:masterClrMapping/>
  </p:clrMapOvr>
  <mc:AlternateContent xmlns:mc="http://schemas.openxmlformats.org/markup-compatibility/2006" xmlns:p14="http://schemas.microsoft.com/office/powerpoint/2010/main">
    <mc:Choice Requires="p14">
      <p:transition spd="slow" p14:dur="2000" advTm="9594"/>
    </mc:Choice>
    <mc:Fallback xmlns="">
      <p:transition spd="slow" advTm="9594"/>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针对随机子域名相关域名的提取</a:t>
                </a:r>
                <a:endParaRPr lang="en-US" altLang="zh-CN" sz="2800" dirty="0"/>
              </a:p>
              <a:p>
                <a:pPr lvl="1"/>
                <a:r>
                  <a:rPr lang="zh-CN" altLang="en-US" sz="2500" dirty="0"/>
                  <a:t>二级域名下存在大量子域名</a:t>
                </a:r>
                <a:endParaRPr lang="en-US" altLang="zh-CN" sz="2500" dirty="0"/>
              </a:p>
              <a:p>
                <a:pPr lvl="1"/>
                <a:r>
                  <a:rPr lang="zh-CN" altLang="en-US" sz="2500" dirty="0"/>
                  <a:t>这些子域名在查询是都会返回为不存在域名</a:t>
                </a:r>
                <a:endParaRPr lang="en-US" altLang="zh-CN" sz="2500" dirty="0"/>
              </a:p>
              <a:p>
                <a:pPr lvl="1"/>
                <a:r>
                  <a:rPr lang="zh-CN" altLang="en-US" sz="2500" dirty="0"/>
                  <a:t>文中</a:t>
                </a:r>
                <a:r>
                  <a:rPr lang="el-GR" altLang="zh-CN" sz="2500" dirty="0"/>
                  <a:t>θ</a:t>
                </a:r>
                <a:r>
                  <a:rPr lang="zh-CN" altLang="en-US" sz="2500" dirty="0"/>
                  <a:t>取值为</a:t>
                </a:r>
                <a:r>
                  <a:rPr lang="en-US" altLang="zh-CN" sz="2500" dirty="0"/>
                  <a:t>0.3</a:t>
                </a:r>
              </a:p>
              <a:p>
                <a:pPr marL="342900" lvl="1" indent="0">
                  <a:buNone/>
                </a:pPr>
                <a:endParaRPr lang="en-US" altLang="zh-CN" sz="2500" dirty="0"/>
              </a:p>
              <a:p>
                <a:pPr marL="342900" lvl="1" indent="0">
                  <a:buNone/>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ea typeface="Cambria Math" panose="02040503050406030204" pitchFamily="18" charset="0"/>
                            </a:rPr>
                          </m:ctrlPr>
                        </m:sSubPr>
                        <m:e>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𝑆</m:t>
                          </m:r>
                        </m:e>
                        <m:sub>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2</m:t>
                          </m:r>
                        </m:sub>
                      </m:sSub>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 </m:t>
                      </m:r>
                      <m:f>
                        <m:fPr>
                          <m:ctrlPr>
                            <a:rPr lang="zh-CN" altLang="zh-CN" sz="2800" i="1">
                              <a:effectLst/>
                              <a:latin typeface="Cambria Math" panose="02040503050406030204" pitchFamily="18" charset="0"/>
                              <a:ea typeface="Cambria Math" panose="02040503050406030204" pitchFamily="18" charset="0"/>
                            </a:rPr>
                          </m:ctrlPr>
                        </m:fPr>
                        <m:num>
                          <m:sSup>
                            <m:sSupPr>
                              <m:ctrlPr>
                                <a:rPr lang="zh-CN" altLang="zh-CN" sz="2800" i="1">
                                  <a:effectLst/>
                                  <a:latin typeface="Cambria Math" panose="02040503050406030204" pitchFamily="18" charset="0"/>
                                  <a:ea typeface="Cambria Math" panose="02040503050406030204" pitchFamily="18" charset="0"/>
                                </a:rPr>
                              </m:ctrlPr>
                            </m:sSupPr>
                            <m:e>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𝑒</m:t>
                              </m:r>
                            </m:e>
                            <m:sup>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𝜃</m:t>
                              </m:r>
                              <m:d>
                                <m:dPr>
                                  <m:ctrlPr>
                                    <a:rPr lang="zh-CN" altLang="zh-CN" sz="2800" i="1">
                                      <a:effectLst/>
                                      <a:latin typeface="Cambria Math" panose="02040503050406030204" pitchFamily="18" charset="0"/>
                                      <a:ea typeface="Cambria Math" panose="02040503050406030204" pitchFamily="18" charset="0"/>
                                    </a:rPr>
                                  </m:ctrlPr>
                                </m:dPr>
                                <m:e>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𝑠𝑑𝑐</m:t>
                                  </m:r>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𝑛𝑥𝑑𝑟</m:t>
                                  </m:r>
                                </m:e>
                              </m:d>
                            </m:sup>
                          </m:sSup>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−1</m:t>
                          </m:r>
                        </m:num>
                        <m:den>
                          <m:sSup>
                            <m:sSupPr>
                              <m:ctrlPr>
                                <a:rPr lang="zh-CN" altLang="zh-CN" sz="2800" i="1">
                                  <a:effectLst/>
                                  <a:latin typeface="Cambria Math" panose="02040503050406030204" pitchFamily="18" charset="0"/>
                                  <a:ea typeface="Cambria Math" panose="02040503050406030204" pitchFamily="18" charset="0"/>
                                </a:rPr>
                              </m:ctrlPr>
                            </m:sSupPr>
                            <m:e>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𝑒</m:t>
                              </m:r>
                            </m:e>
                            <m:sup>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𝜃</m:t>
                              </m:r>
                              <m:d>
                                <m:dPr>
                                  <m:ctrlPr>
                                    <a:rPr lang="zh-CN" altLang="zh-CN" sz="2800" i="1">
                                      <a:effectLst/>
                                      <a:latin typeface="Cambria Math" panose="02040503050406030204" pitchFamily="18" charset="0"/>
                                      <a:ea typeface="Cambria Math" panose="02040503050406030204" pitchFamily="18" charset="0"/>
                                    </a:rPr>
                                  </m:ctrlPr>
                                </m:dPr>
                                <m:e>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𝑠𝑑𝑐</m:t>
                                  </m:r>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𝑛𝑥𝑑𝑟</m:t>
                                  </m:r>
                                </m:e>
                              </m:d>
                            </m:sup>
                          </m:sSup>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+1</m:t>
                          </m:r>
                        </m:den>
                      </m:f>
                    </m:oMath>
                  </m:oMathPara>
                </a14:m>
                <a:endParaRPr lang="en-US" altLang="zh-CN" sz="2500" dirty="0"/>
              </a:p>
              <a:p>
                <a:pPr marL="342900" lvl="1" indent="0">
                  <a:buNone/>
                </a:pPr>
                <a:endParaRPr lang="en-US" altLang="zh-CN" sz="2500" dirty="0"/>
              </a:p>
              <a:p>
                <a:pPr marL="342900" lvl="1" indent="0">
                  <a:buNone/>
                </a:pPr>
                <a:endParaRPr lang="en-US" altLang="zh-CN" sz="2500" dirty="0"/>
              </a:p>
              <a:p>
                <a:endParaRPr lang="en-US" altLang="zh-CN" sz="2800" dirty="0"/>
              </a:p>
              <a:p>
                <a:endParaRPr lang="en-US" altLang="zh-CN" sz="2800" dirty="0"/>
              </a:p>
              <a:p>
                <a:pPr marL="0" indent="0">
                  <a:buNone/>
                </a:pPr>
                <a:endParaRPr lang="en-US" altLang="zh-CN" sz="2400" dirty="0"/>
              </a:p>
            </p:txBody>
          </p:sp>
        </mc:Choice>
        <mc:Fallback xmlns="">
          <p:sp>
            <p:nvSpPr>
              <p:cNvPr id="3" name="内容占位符 2">
                <a:extLst>
                  <a:ext uri="{FF2B5EF4-FFF2-40B4-BE49-F238E27FC236}">
                    <a16:creationId xmlns:a16="http://schemas.microsoft.com/office/drawing/2014/main" id="{D5EAA698-1F49-4EEB-8AB1-70B03235F8CE}"/>
                  </a:ext>
                </a:extLst>
              </p:cNvPr>
              <p:cNvSpPr>
                <a:spLocks noGrp="1" noRot="1" noChangeAspect="1" noMove="1" noResize="1" noEditPoints="1" noAdjustHandles="1" noChangeArrowheads="1" noChangeShapeType="1" noTextEdit="1"/>
              </p:cNvSpPr>
              <p:nvPr>
                <p:ph idx="1"/>
              </p:nvPr>
            </p:nvSpPr>
            <p:spPr>
              <a:xfrm>
                <a:off x="457200" y="1584655"/>
                <a:ext cx="8033658" cy="4761716"/>
              </a:xfrm>
              <a:blipFill>
                <a:blip r:embed="rId3"/>
                <a:stretch>
                  <a:fillRect t="-192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BED89167-1581-4A57-87C6-13BDD48AEB12}"/>
              </a:ext>
            </a:extLst>
          </p:cNvPr>
          <p:cNvSpPr txBox="1"/>
          <p:nvPr/>
        </p:nvSpPr>
        <p:spPr>
          <a:xfrm>
            <a:off x="5747656" y="1059192"/>
            <a:ext cx="3167743" cy="369332"/>
          </a:xfrm>
          <a:prstGeom prst="rect">
            <a:avLst/>
          </a:prstGeom>
          <a:noFill/>
        </p:spPr>
        <p:txBody>
          <a:bodyPr wrap="square" rtlCol="0">
            <a:spAutoFit/>
          </a:bodyPr>
          <a:lstStyle/>
          <a:p>
            <a:r>
              <a:rPr lang="en-US" altLang="zh-CN" dirty="0"/>
              <a:t>—</a:t>
            </a:r>
            <a:r>
              <a:rPr lang="zh-CN" altLang="en-US" dirty="0"/>
              <a:t>恶意域名相关流量提取算法</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05396140"/>
      </p:ext>
    </p:extLst>
  </p:cSld>
  <p:clrMapOvr>
    <a:masterClrMapping/>
  </p:clrMapOvr>
  <mc:AlternateContent xmlns:mc="http://schemas.openxmlformats.org/markup-compatibility/2006" xmlns:p14="http://schemas.microsoft.com/office/powerpoint/2010/main">
    <mc:Choice Requires="p14">
      <p:transition spd="slow" p14:dur="2000" advTm="7388"/>
    </mc:Choice>
    <mc:Fallback xmlns="">
      <p:transition spd="slow" advTm="738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针对</a:t>
            </a:r>
            <a:r>
              <a:rPr lang="en-US" altLang="zh-CN" sz="2800" dirty="0"/>
              <a:t>DGA</a:t>
            </a:r>
            <a:r>
              <a:rPr lang="zh-CN" altLang="en-US" sz="2800" dirty="0"/>
              <a:t>域名的提取</a:t>
            </a:r>
            <a:endParaRPr lang="en-US" altLang="zh-CN" sz="2800" dirty="0"/>
          </a:p>
          <a:p>
            <a:pPr lvl="1"/>
            <a:r>
              <a:rPr lang="zh-CN" altLang="en-US" sz="2500" dirty="0"/>
              <a:t>算法生成二级域名部分</a:t>
            </a:r>
            <a:endParaRPr lang="en-US" altLang="zh-CN" sz="2400" dirty="0"/>
          </a:p>
          <a:p>
            <a:pPr lvl="1"/>
            <a:r>
              <a:rPr lang="zh-CN" altLang="en-US" sz="2500" dirty="0"/>
              <a:t>长度、熵值、</a:t>
            </a:r>
            <a:r>
              <a:rPr lang="en-US" altLang="zh-CN" sz="2500" dirty="0"/>
              <a:t>N-gram</a:t>
            </a:r>
            <a:r>
              <a:rPr lang="zh-CN" altLang="en-US" sz="2500" dirty="0"/>
              <a:t>（</a:t>
            </a:r>
            <a:r>
              <a:rPr lang="en-US" altLang="zh-CN" sz="2500" dirty="0"/>
              <a:t>n=2,3,4</a:t>
            </a:r>
            <a:r>
              <a:rPr lang="zh-CN" altLang="en-US" sz="2500" dirty="0"/>
              <a:t>）</a:t>
            </a:r>
            <a:endParaRPr lang="en-US" altLang="zh-CN" sz="2500" dirty="0"/>
          </a:p>
          <a:p>
            <a:pPr lvl="1"/>
            <a:r>
              <a:rPr lang="zh-CN" altLang="en-US" sz="2500" dirty="0"/>
              <a:t>随机森林</a:t>
            </a:r>
            <a:endParaRPr lang="en-US" altLang="zh-CN" sz="25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6" y="1059192"/>
            <a:ext cx="3167743" cy="369332"/>
          </a:xfrm>
          <a:prstGeom prst="rect">
            <a:avLst/>
          </a:prstGeom>
          <a:noFill/>
        </p:spPr>
        <p:txBody>
          <a:bodyPr wrap="square" rtlCol="0">
            <a:spAutoFit/>
          </a:bodyPr>
          <a:lstStyle/>
          <a:p>
            <a:r>
              <a:rPr lang="en-US" altLang="zh-CN" dirty="0"/>
              <a:t>—</a:t>
            </a:r>
            <a:r>
              <a:rPr lang="zh-CN" altLang="en-US" dirty="0"/>
              <a:t>恶意域名相关流量提取算法</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372775601"/>
      </p:ext>
    </p:extLst>
  </p:cSld>
  <p:clrMapOvr>
    <a:masterClrMapping/>
  </p:clrMapOvr>
  <mc:AlternateContent xmlns:mc="http://schemas.openxmlformats.org/markup-compatibility/2006" xmlns:p14="http://schemas.microsoft.com/office/powerpoint/2010/main">
    <mc:Choice Requires="p14">
      <p:transition spd="slow" p14:dur="2000" advTm="8317"/>
    </mc:Choice>
    <mc:Fallback xmlns="">
      <p:transition spd="slow" advTm="831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基于词向量空间的色情域名检测算法流程</a:t>
            </a:r>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6" y="1059192"/>
            <a:ext cx="3167743" cy="369332"/>
          </a:xfrm>
          <a:prstGeom prst="rect">
            <a:avLst/>
          </a:prstGeom>
          <a:noFill/>
        </p:spPr>
        <p:txBody>
          <a:bodyPr wrap="square" rtlCol="0">
            <a:spAutoFit/>
          </a:bodyPr>
          <a:lstStyle/>
          <a:p>
            <a:r>
              <a:rPr lang="en-US" altLang="zh-CN" dirty="0"/>
              <a:t>—</a:t>
            </a:r>
            <a:r>
              <a:rPr lang="zh-CN" altLang="en-US" dirty="0"/>
              <a:t>恶意域名分类算法</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82CB6BD7-0CA8-42F1-A76D-764460A4AEB4}"/>
              </a:ext>
            </a:extLst>
          </p:cNvPr>
          <p:cNvGraphicFramePr>
            <a:graphicFrameLocks noChangeAspect="1"/>
          </p:cNvGraphicFramePr>
          <p:nvPr>
            <p:extLst>
              <p:ext uri="{D42A27DB-BD31-4B8C-83A1-F6EECF244321}">
                <p14:modId xmlns:p14="http://schemas.microsoft.com/office/powerpoint/2010/main" val="3953819123"/>
              </p:ext>
            </p:extLst>
          </p:nvPr>
        </p:nvGraphicFramePr>
        <p:xfrm>
          <a:off x="503184" y="2431112"/>
          <a:ext cx="8137632" cy="3004457"/>
        </p:xfrm>
        <a:graphic>
          <a:graphicData uri="http://schemas.openxmlformats.org/presentationml/2006/ole">
            <mc:AlternateContent xmlns:mc="http://schemas.openxmlformats.org/markup-compatibility/2006">
              <mc:Choice xmlns:v="urn:schemas-microsoft-com:vml" Requires="v">
                <p:oleObj spid="_x0000_s3106" name="Visio" r:id="rId4" imgW="6229165" imgH="2295656" progId="Visio.Drawing.15">
                  <p:embed/>
                </p:oleObj>
              </mc:Choice>
              <mc:Fallback>
                <p:oleObj name="Visio" r:id="rId4" imgW="6229165" imgH="2295656"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184" y="2431112"/>
                        <a:ext cx="8137632" cy="3004457"/>
                      </a:xfrm>
                      <a:prstGeom prst="rect">
                        <a:avLst/>
                      </a:prstGeom>
                      <a:noFill/>
                    </p:spPr>
                  </p:pic>
                </p:oleObj>
              </mc:Fallback>
            </mc:AlternateContent>
          </a:graphicData>
        </a:graphic>
      </p:graphicFrame>
    </p:spTree>
    <p:extLst>
      <p:ext uri="{BB962C8B-B14F-4D97-AF65-F5344CB8AC3E}">
        <p14:creationId xmlns:p14="http://schemas.microsoft.com/office/powerpoint/2010/main" val="3954885900"/>
      </p:ext>
    </p:extLst>
  </p:cSld>
  <p:clrMapOvr>
    <a:masterClrMapping/>
  </p:clrMapOvr>
  <mc:AlternateContent xmlns:mc="http://schemas.openxmlformats.org/markup-compatibility/2006" xmlns:p14="http://schemas.microsoft.com/office/powerpoint/2010/main">
    <mc:Choice Requires="p14">
      <p:transition spd="slow" p14:dur="2000" advTm="17150"/>
    </mc:Choice>
    <mc:Fallback xmlns="">
      <p:transition spd="slow" advTm="1715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a:t>
            </a:r>
          </a:p>
        </p:txBody>
      </p:sp>
      <p:graphicFrame>
        <p:nvGraphicFramePr>
          <p:cNvPr id="7" name="内容占位符 6">
            <a:extLst>
              <a:ext uri="{FF2B5EF4-FFF2-40B4-BE49-F238E27FC236}">
                <a16:creationId xmlns:a16="http://schemas.microsoft.com/office/drawing/2014/main" id="{E3C36F2D-991F-461D-909C-FB793F4B7583}"/>
              </a:ext>
            </a:extLst>
          </p:cNvPr>
          <p:cNvGraphicFramePr>
            <a:graphicFrameLocks noGrp="1"/>
          </p:cNvGraphicFramePr>
          <p:nvPr>
            <p:ph sz="half" idx="1"/>
            <p:extLst>
              <p:ext uri="{D42A27DB-BD31-4B8C-83A1-F6EECF244321}">
                <p14:modId xmlns:p14="http://schemas.microsoft.com/office/powerpoint/2010/main" val="506931701"/>
              </p:ext>
            </p:extLst>
          </p:nvPr>
        </p:nvGraphicFramePr>
        <p:xfrm>
          <a:off x="457200" y="1428524"/>
          <a:ext cx="4038600" cy="48529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内容占位符 10">
            <a:extLst>
              <a:ext uri="{FF2B5EF4-FFF2-40B4-BE49-F238E27FC236}">
                <a16:creationId xmlns:a16="http://schemas.microsoft.com/office/drawing/2014/main" id="{021FB8AB-2449-4B86-9531-5899BA89985F}"/>
              </a:ext>
            </a:extLst>
          </p:cNvPr>
          <p:cNvGraphicFramePr>
            <a:graphicFrameLocks noGrp="1"/>
          </p:cNvGraphicFramePr>
          <p:nvPr>
            <p:ph sz="half" idx="2"/>
            <p:extLst>
              <p:ext uri="{D42A27DB-BD31-4B8C-83A1-F6EECF244321}">
                <p14:modId xmlns:p14="http://schemas.microsoft.com/office/powerpoint/2010/main" val="393702640"/>
              </p:ext>
            </p:extLst>
          </p:nvPr>
        </p:nvGraphicFramePr>
        <p:xfrm>
          <a:off x="4648200" y="1600200"/>
          <a:ext cx="4038600" cy="4852988"/>
        </p:xfrm>
        <a:graphic>
          <a:graphicData uri="http://schemas.openxmlformats.org/drawingml/2006/chart">
            <c:chart xmlns:c="http://schemas.openxmlformats.org/drawingml/2006/chart" xmlns:r="http://schemas.openxmlformats.org/officeDocument/2006/relationships" r:id="rId4"/>
          </a:graphicData>
        </a:graphic>
      </p:graphicFrame>
      <p:sp>
        <p:nvSpPr>
          <p:cNvPr id="12" name="文本框 11">
            <a:extLst>
              <a:ext uri="{FF2B5EF4-FFF2-40B4-BE49-F238E27FC236}">
                <a16:creationId xmlns:a16="http://schemas.microsoft.com/office/drawing/2014/main" id="{0FC005F5-87B0-46DF-8204-4CAA1B98A83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恶意域名数量巨大 </a:t>
            </a:r>
          </a:p>
        </p:txBody>
      </p:sp>
    </p:spTree>
    <p:extLst>
      <p:ext uri="{BB962C8B-B14F-4D97-AF65-F5344CB8AC3E}">
        <p14:creationId xmlns:p14="http://schemas.microsoft.com/office/powerpoint/2010/main" val="4167033635"/>
      </p:ext>
    </p:extLst>
  </p:cSld>
  <p:clrMapOvr>
    <a:masterClrMapping/>
  </p:clrMapOvr>
  <mc:AlternateContent xmlns:mc="http://schemas.openxmlformats.org/markup-compatibility/2006" xmlns:p14="http://schemas.microsoft.com/office/powerpoint/2010/main">
    <mc:Choice Requires="p14">
      <p:transition spd="slow" p14:dur="2000" advTm="9378"/>
    </mc:Choice>
    <mc:Fallback xmlns="">
      <p:transition spd="slow" advTm="9378"/>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语料组织</a:t>
            </a:r>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007430" y="1242548"/>
            <a:ext cx="4136570" cy="369332"/>
          </a:xfrm>
          <a:prstGeom prst="rect">
            <a:avLst/>
          </a:prstGeom>
          <a:noFill/>
        </p:spPr>
        <p:txBody>
          <a:bodyPr wrap="square" rtlCol="0">
            <a:spAutoFit/>
          </a:bodyPr>
          <a:lstStyle/>
          <a:p>
            <a:r>
              <a:rPr lang="en-US" altLang="zh-CN" dirty="0"/>
              <a:t>—</a:t>
            </a:r>
            <a:r>
              <a:rPr lang="zh-CN" altLang="en-US" dirty="0"/>
              <a:t>基于词向量空间的色情域名检测算法</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95911EDD-CC8D-4FB8-9AD5-C931C9ADEBB7}"/>
              </a:ext>
            </a:extLst>
          </p:cNvPr>
          <p:cNvGraphicFramePr>
            <a:graphicFrameLocks noChangeAspect="1"/>
          </p:cNvGraphicFramePr>
          <p:nvPr>
            <p:extLst>
              <p:ext uri="{D42A27DB-BD31-4B8C-83A1-F6EECF244321}">
                <p14:modId xmlns:p14="http://schemas.microsoft.com/office/powerpoint/2010/main" val="1365715033"/>
              </p:ext>
            </p:extLst>
          </p:nvPr>
        </p:nvGraphicFramePr>
        <p:xfrm>
          <a:off x="870856" y="2503715"/>
          <a:ext cx="7764411" cy="2558142"/>
        </p:xfrm>
        <a:graphic>
          <a:graphicData uri="http://schemas.openxmlformats.org/presentationml/2006/ole">
            <mc:AlternateContent xmlns:mc="http://schemas.openxmlformats.org/markup-compatibility/2006">
              <mc:Choice xmlns:v="urn:schemas-microsoft-com:vml" Requires="v">
                <p:oleObj spid="_x0000_s7200" name="Visio" r:id="rId4" imgW="6438900" imgH="2124107" progId="Visio.Drawing.15">
                  <p:embed/>
                </p:oleObj>
              </mc:Choice>
              <mc:Fallback>
                <p:oleObj name="Visio" r:id="rId4" imgW="6438900" imgH="2124107"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856" y="2503715"/>
                        <a:ext cx="7764411" cy="2558142"/>
                      </a:xfrm>
                      <a:prstGeom prst="rect">
                        <a:avLst/>
                      </a:prstGeom>
                      <a:noFill/>
                    </p:spPr>
                  </p:pic>
                </p:oleObj>
              </mc:Fallback>
            </mc:AlternateContent>
          </a:graphicData>
        </a:graphic>
      </p:graphicFrame>
    </p:spTree>
    <p:extLst>
      <p:ext uri="{BB962C8B-B14F-4D97-AF65-F5344CB8AC3E}">
        <p14:creationId xmlns:p14="http://schemas.microsoft.com/office/powerpoint/2010/main" val="3935166011"/>
      </p:ext>
    </p:extLst>
  </p:cSld>
  <p:clrMapOvr>
    <a:masterClrMapping/>
  </p:clrMapOvr>
  <mc:AlternateContent xmlns:mc="http://schemas.openxmlformats.org/markup-compatibility/2006" xmlns:p14="http://schemas.microsoft.com/office/powerpoint/2010/main">
    <mc:Choice Requires="p14">
      <p:transition spd="slow" p14:dur="2000" advTm="47458"/>
    </mc:Choice>
    <mc:Fallback xmlns="">
      <p:transition spd="slow" advTm="47458"/>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多维度特征的</a:t>
            </a:r>
            <a:r>
              <a:rPr lang="en-US" altLang="zh-CN" sz="2800" dirty="0"/>
              <a:t>DGA</a:t>
            </a:r>
            <a:r>
              <a:rPr lang="zh-CN" altLang="en-US" sz="2800" dirty="0"/>
              <a:t>域名检测算法</a:t>
            </a:r>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6" y="1059192"/>
            <a:ext cx="3167743" cy="369332"/>
          </a:xfrm>
          <a:prstGeom prst="rect">
            <a:avLst/>
          </a:prstGeom>
          <a:noFill/>
        </p:spPr>
        <p:txBody>
          <a:bodyPr wrap="square" rtlCol="0">
            <a:spAutoFit/>
          </a:bodyPr>
          <a:lstStyle/>
          <a:p>
            <a:r>
              <a:rPr lang="en-US" altLang="zh-CN" dirty="0"/>
              <a:t>—</a:t>
            </a:r>
            <a:r>
              <a:rPr lang="zh-CN" altLang="en-US" dirty="0"/>
              <a:t>恶意域名分类算法</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B2754C7A-EDDB-4674-8E11-F2D0ABDBC8B8}"/>
              </a:ext>
            </a:extLst>
          </p:cNvPr>
          <p:cNvSpPr>
            <a:spLocks noChangeArrowheads="1"/>
          </p:cNvSpPr>
          <p:nvPr/>
        </p:nvSpPr>
        <p:spPr bwMode="auto">
          <a:xfrm>
            <a:off x="522850" y="2275102"/>
            <a:ext cx="9642348" cy="46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294F9935-3EDD-42CB-8495-6A27CA6D48C0}"/>
              </a:ext>
            </a:extLst>
          </p:cNvPr>
          <p:cNvGraphicFramePr>
            <a:graphicFrameLocks noChangeAspect="1"/>
          </p:cNvGraphicFramePr>
          <p:nvPr>
            <p:extLst>
              <p:ext uri="{D42A27DB-BD31-4B8C-83A1-F6EECF244321}">
                <p14:modId xmlns:p14="http://schemas.microsoft.com/office/powerpoint/2010/main" val="3898435033"/>
              </p:ext>
            </p:extLst>
          </p:nvPr>
        </p:nvGraphicFramePr>
        <p:xfrm>
          <a:off x="522850" y="2275102"/>
          <a:ext cx="8163950" cy="3568349"/>
        </p:xfrm>
        <a:graphic>
          <a:graphicData uri="http://schemas.openxmlformats.org/presentationml/2006/ole">
            <mc:AlternateContent xmlns:mc="http://schemas.openxmlformats.org/markup-compatibility/2006">
              <mc:Choice xmlns:v="urn:schemas-microsoft-com:vml" Requires="v">
                <p:oleObj spid="_x0000_s10269" name="Visio" r:id="rId4" imgW="9525148" imgH="4162688" progId="Visio.Drawing.15">
                  <p:embed/>
                </p:oleObj>
              </mc:Choice>
              <mc:Fallback>
                <p:oleObj name="Visio" r:id="rId4" imgW="9525148" imgH="4162688"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850" y="2275102"/>
                        <a:ext cx="8163950" cy="3568349"/>
                      </a:xfrm>
                      <a:prstGeom prst="rect">
                        <a:avLst/>
                      </a:prstGeom>
                      <a:noFill/>
                    </p:spPr>
                  </p:pic>
                </p:oleObj>
              </mc:Fallback>
            </mc:AlternateContent>
          </a:graphicData>
        </a:graphic>
      </p:graphicFrame>
    </p:spTree>
    <p:extLst>
      <p:ext uri="{BB962C8B-B14F-4D97-AF65-F5344CB8AC3E}">
        <p14:creationId xmlns:p14="http://schemas.microsoft.com/office/powerpoint/2010/main" val="104086797"/>
      </p:ext>
    </p:extLst>
  </p:cSld>
  <p:clrMapOvr>
    <a:masterClrMapping/>
  </p:clrMapOvr>
  <mc:AlternateContent xmlns:mc="http://schemas.openxmlformats.org/markup-compatibility/2006" xmlns:p14="http://schemas.microsoft.com/office/powerpoint/2010/main">
    <mc:Choice Requires="p14">
      <p:transition spd="slow" p14:dur="2000" advTm="2302"/>
    </mc:Choice>
    <mc:Fallback xmlns="">
      <p:transition spd="slow" advTm="2302"/>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域名特征组织</a:t>
            </a:r>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007430" y="1242548"/>
            <a:ext cx="4136570" cy="369332"/>
          </a:xfrm>
          <a:prstGeom prst="rect">
            <a:avLst/>
          </a:prstGeom>
          <a:noFill/>
        </p:spPr>
        <p:txBody>
          <a:bodyPr wrap="square" rtlCol="0">
            <a:spAutoFit/>
          </a:bodyPr>
          <a:lstStyle/>
          <a:p>
            <a:r>
              <a:rPr lang="en-US" altLang="zh-CN" dirty="0"/>
              <a:t>—</a:t>
            </a:r>
            <a:r>
              <a:rPr lang="zh-CN" altLang="zh-CN" dirty="0"/>
              <a:t>多维度特征的</a:t>
            </a:r>
            <a:r>
              <a:rPr lang="en-US" altLang="zh-CN" dirty="0"/>
              <a:t>DGA</a:t>
            </a:r>
            <a:r>
              <a:rPr lang="zh-CN" altLang="zh-CN" dirty="0"/>
              <a:t>域名检测算法流程</a:t>
            </a:r>
            <a:endParaRPr lang="zh-CN" altLang="en-US" dirty="0"/>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D45BC126-D11E-436F-9381-189C94BDDDB0}"/>
              </a:ext>
            </a:extLst>
          </p:cNvPr>
          <p:cNvGraphicFramePr>
            <a:graphicFrameLocks noChangeAspect="1"/>
          </p:cNvGraphicFramePr>
          <p:nvPr>
            <p:extLst>
              <p:ext uri="{D42A27DB-BD31-4B8C-83A1-F6EECF244321}">
                <p14:modId xmlns:p14="http://schemas.microsoft.com/office/powerpoint/2010/main" val="1172949951"/>
              </p:ext>
            </p:extLst>
          </p:nvPr>
        </p:nvGraphicFramePr>
        <p:xfrm>
          <a:off x="552858" y="2427832"/>
          <a:ext cx="8351657" cy="2677886"/>
        </p:xfrm>
        <a:graphic>
          <a:graphicData uri="http://schemas.openxmlformats.org/presentationml/2006/ole">
            <mc:AlternateContent xmlns:mc="http://schemas.openxmlformats.org/markup-compatibility/2006">
              <mc:Choice xmlns:v="urn:schemas-microsoft-com:vml" Requires="v">
                <p:oleObj spid="_x0000_s11295" name="Visio" r:id="rId4" imgW="5743852" imgH="1838062" progId="Visio.Drawing.15">
                  <p:embed/>
                </p:oleObj>
              </mc:Choice>
              <mc:Fallback>
                <p:oleObj name="Visio" r:id="rId4" imgW="5743852" imgH="1838062" progId="Visio.Drawing.15">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858" y="2427832"/>
                        <a:ext cx="8351657" cy="2677886"/>
                      </a:xfrm>
                      <a:prstGeom prst="rect">
                        <a:avLst/>
                      </a:prstGeom>
                      <a:noFill/>
                    </p:spPr>
                  </p:pic>
                </p:oleObj>
              </mc:Fallback>
            </mc:AlternateContent>
          </a:graphicData>
        </a:graphic>
      </p:graphicFrame>
    </p:spTree>
    <p:extLst>
      <p:ext uri="{BB962C8B-B14F-4D97-AF65-F5344CB8AC3E}">
        <p14:creationId xmlns:p14="http://schemas.microsoft.com/office/powerpoint/2010/main" val="2057030675"/>
      </p:ext>
    </p:extLst>
  </p:cSld>
  <p:clrMapOvr>
    <a:masterClrMapping/>
  </p:clrMapOvr>
  <mc:AlternateContent xmlns:mc="http://schemas.openxmlformats.org/markup-compatibility/2006" xmlns:p14="http://schemas.microsoft.com/office/powerpoint/2010/main">
    <mc:Choice Requires="p14">
      <p:transition spd="slow" p14:dur="2000" advTm="3145"/>
    </mc:Choice>
    <mc:Fallback xmlns="">
      <p:transition spd="slow" advTm="3145"/>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dirty="0">
                <a:latin typeface="微软雅黑" pitchFamily="34" charset="-122"/>
                <a:ea typeface="微软雅黑" pitchFamily="34" charset="-122"/>
              </a:rPr>
              <a:t>汇报内容</a:t>
            </a:r>
          </a:p>
        </p:txBody>
      </p:sp>
      <p:sp>
        <p:nvSpPr>
          <p:cNvPr id="6147" name="Rectangle 3"/>
          <p:cNvSpPr>
            <a:spLocks noGrp="1" noChangeArrowheads="1"/>
          </p:cNvSpPr>
          <p:nvPr>
            <p:ph idx="1"/>
          </p:nvPr>
        </p:nvSpPr>
        <p:spPr/>
        <p:txBody>
          <a:bodyPr/>
          <a:lstStyle/>
          <a:p>
            <a:pPr eaLnBrk="1" hangingPunct="1">
              <a:lnSpc>
                <a:spcPct val="90000"/>
              </a:lnSpc>
            </a:pPr>
            <a:r>
              <a:rPr lang="zh-CN" altLang="en-US" sz="2400" dirty="0">
                <a:latin typeface="微软雅黑" pitchFamily="34" charset="-122"/>
                <a:ea typeface="微软雅黑" pitchFamily="34" charset="-122"/>
              </a:rPr>
              <a:t>研究背景和问题的提出</a:t>
            </a:r>
            <a:endParaRPr lang="en-US" altLang="zh-CN" sz="2400" dirty="0">
              <a:latin typeface="微软雅黑" pitchFamily="34" charset="-122"/>
              <a:ea typeface="微软雅黑" pitchFamily="34" charset="-122"/>
            </a:endParaRPr>
          </a:p>
          <a:p>
            <a:pPr eaLnBrk="1" hangingPunct="1">
              <a:lnSpc>
                <a:spcPct val="90000"/>
              </a:lnSpc>
            </a:pPr>
            <a:r>
              <a:rPr lang="zh-CN" altLang="en-US" sz="2400" dirty="0">
                <a:latin typeface="微软雅黑" pitchFamily="34" charset="-122"/>
                <a:ea typeface="微软雅黑" pitchFamily="34" charset="-122"/>
              </a:rPr>
              <a:t>国内外研究现状</a:t>
            </a:r>
            <a:endParaRPr lang="en-US" altLang="zh-CN" sz="2400" dirty="0">
              <a:latin typeface="微软雅黑" pitchFamily="34" charset="-122"/>
              <a:ea typeface="微软雅黑" pitchFamily="34" charset="-122"/>
            </a:endParaRPr>
          </a:p>
          <a:p>
            <a:pPr eaLnBrk="1" hangingPunct="1">
              <a:lnSpc>
                <a:spcPct val="90000"/>
              </a:lnSpc>
            </a:pPr>
            <a:r>
              <a:rPr lang="zh-CN" altLang="en-US" sz="2400" dirty="0">
                <a:latin typeface="微软雅黑" pitchFamily="34" charset="-122"/>
                <a:ea typeface="微软雅黑" pitchFamily="34" charset="-122"/>
              </a:rPr>
              <a:t>研究内容</a:t>
            </a:r>
            <a:endParaRPr lang="en-US" altLang="zh-CN" sz="2400" dirty="0">
              <a:latin typeface="微软雅黑" pitchFamily="34" charset="-122"/>
              <a:ea typeface="微软雅黑" pitchFamily="34" charset="-122"/>
            </a:endParaRPr>
          </a:p>
          <a:p>
            <a:pPr eaLnBrk="1" hangingPunct="1">
              <a:lnSpc>
                <a:spcPct val="90000"/>
              </a:lnSpc>
            </a:pPr>
            <a:r>
              <a:rPr lang="zh-CN" altLang="en-US" sz="2400" dirty="0">
                <a:solidFill>
                  <a:srgbClr val="FF0000"/>
                </a:solidFill>
                <a:latin typeface="微软雅黑" pitchFamily="34" charset="-122"/>
                <a:ea typeface="微软雅黑" pitchFamily="34" charset="-122"/>
              </a:rPr>
              <a:t>实验结果与分析</a:t>
            </a:r>
            <a:endParaRPr lang="en-US" altLang="zh-CN" sz="24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686930989"/>
      </p:ext>
    </p:extLst>
  </p:cSld>
  <p:clrMapOvr>
    <a:masterClrMapping/>
  </p:clrMapOvr>
  <mc:AlternateContent xmlns:mc="http://schemas.openxmlformats.org/markup-compatibility/2006" xmlns:p14="http://schemas.microsoft.com/office/powerpoint/2010/main">
    <mc:Choice Requires="p14">
      <p:transition spd="slow" p14:dur="2000" advTm="2230"/>
    </mc:Choice>
    <mc:Fallback xmlns="">
      <p:transition spd="slow" advTm="223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恶意流量提取样本分析</a:t>
            </a:r>
            <a:endParaRPr lang="en-US" altLang="zh-CN" sz="2800" dirty="0"/>
          </a:p>
          <a:p>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样本分析</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 name="图片 9" descr="C:\Users\24896\AppData\Local\Temp\WeChat Files\730558724343910513.png">
            <a:extLst>
              <a:ext uri="{FF2B5EF4-FFF2-40B4-BE49-F238E27FC236}">
                <a16:creationId xmlns:a16="http://schemas.microsoft.com/office/drawing/2014/main" id="{8D96FFC1-F252-4972-9BAE-88F7B90721BA}"/>
              </a:ext>
            </a:extLst>
          </p:cNvPr>
          <p:cNvPicPr/>
          <p:nvPr/>
        </p:nvPicPr>
        <p:blipFill>
          <a:blip r:embed="rId3" cstate="print">
            <a:extLst>
              <a:ext uri="{28A0092B-C50C-407E-A947-70E740481C1C}">
                <a14:useLocalDpi xmlns:a14="http://schemas.microsoft.com/office/drawing/2010/main" val="0"/>
              </a:ext>
            </a:extLst>
          </a:blip>
          <a:srcRect l="9173" r="6866"/>
          <a:stretch>
            <a:fillRect/>
          </a:stretch>
        </p:blipFill>
        <p:spPr>
          <a:xfrm>
            <a:off x="3744806" y="1950080"/>
            <a:ext cx="4887686" cy="2271640"/>
          </a:xfrm>
          <a:prstGeom prst="rect">
            <a:avLst/>
          </a:prstGeom>
          <a:noFill/>
          <a:ln>
            <a:noFill/>
          </a:ln>
        </p:spPr>
      </p:pic>
      <p:pic>
        <p:nvPicPr>
          <p:cNvPr id="13" name="图片 12" descr="C:\Users\24896\AppData\Local\Temp\WeChat Files\910999346892852807.png">
            <a:extLst>
              <a:ext uri="{FF2B5EF4-FFF2-40B4-BE49-F238E27FC236}">
                <a16:creationId xmlns:a16="http://schemas.microsoft.com/office/drawing/2014/main" id="{1631782C-DFCB-4682-9EC9-9115965DD241}"/>
              </a:ext>
            </a:extLst>
          </p:cNvPr>
          <p:cNvPicPr/>
          <p:nvPr/>
        </p:nvPicPr>
        <p:blipFill>
          <a:blip r:embed="rId4" cstate="print">
            <a:extLst>
              <a:ext uri="{28A0092B-C50C-407E-A947-70E740481C1C}">
                <a14:useLocalDpi xmlns:a14="http://schemas.microsoft.com/office/drawing/2010/main" val="0"/>
              </a:ext>
            </a:extLst>
          </a:blip>
          <a:srcRect l="8822" r="6137"/>
          <a:stretch>
            <a:fillRect/>
          </a:stretch>
        </p:blipFill>
        <p:spPr>
          <a:xfrm>
            <a:off x="3717472" y="4221720"/>
            <a:ext cx="4969328" cy="2208160"/>
          </a:xfrm>
          <a:prstGeom prst="rect">
            <a:avLst/>
          </a:prstGeom>
          <a:noFill/>
          <a:ln>
            <a:noFill/>
          </a:ln>
        </p:spPr>
      </p:pic>
      <p:sp>
        <p:nvSpPr>
          <p:cNvPr id="7" name="文本框 6">
            <a:extLst>
              <a:ext uri="{FF2B5EF4-FFF2-40B4-BE49-F238E27FC236}">
                <a16:creationId xmlns:a16="http://schemas.microsoft.com/office/drawing/2014/main" id="{FCA0C57E-C824-403F-B67E-21AC8D0BCF01}"/>
              </a:ext>
            </a:extLst>
          </p:cNvPr>
          <p:cNvSpPr txBox="1"/>
          <p:nvPr/>
        </p:nvSpPr>
        <p:spPr>
          <a:xfrm>
            <a:off x="457200" y="2140808"/>
            <a:ext cx="3233298" cy="4247317"/>
          </a:xfrm>
          <a:prstGeom prst="rect">
            <a:avLst/>
          </a:prstGeom>
          <a:noFill/>
        </p:spPr>
        <p:txBody>
          <a:bodyPr wrap="square" rtlCol="0">
            <a:spAutoFit/>
          </a:bodyPr>
          <a:lstStyle/>
          <a:p>
            <a:r>
              <a:rPr lang="zh-CN" altLang="zh-CN" dirty="0"/>
              <a:t>山西省数据为</a:t>
            </a:r>
            <a:r>
              <a:rPr lang="en-US" altLang="zh-CN" dirty="0"/>
              <a:t>2016</a:t>
            </a:r>
            <a:r>
              <a:rPr lang="zh-CN" altLang="zh-CN" dirty="0"/>
              <a:t>年</a:t>
            </a:r>
            <a:r>
              <a:rPr lang="en-US" altLang="zh-CN" dirty="0"/>
              <a:t>10</a:t>
            </a:r>
            <a:r>
              <a:rPr lang="zh-CN" altLang="zh-CN" dirty="0"/>
              <a:t>月</a:t>
            </a:r>
            <a:r>
              <a:rPr lang="en-US" altLang="zh-CN" dirty="0"/>
              <a:t>15</a:t>
            </a:r>
            <a:r>
              <a:rPr lang="zh-CN" altLang="zh-CN" dirty="0"/>
              <a:t>日</a:t>
            </a:r>
            <a:r>
              <a:rPr lang="en-US" altLang="zh-CN" dirty="0"/>
              <a:t> 23</a:t>
            </a:r>
            <a:r>
              <a:rPr lang="zh-CN" altLang="zh-CN" dirty="0"/>
              <a:t>个小时的数据</a:t>
            </a:r>
            <a:r>
              <a:rPr lang="en-US" altLang="zh-CN" dirty="0"/>
              <a:t>,DNS</a:t>
            </a:r>
            <a:r>
              <a:rPr lang="zh-CN" altLang="zh-CN" dirty="0"/>
              <a:t>记录的总量接近</a:t>
            </a:r>
            <a:r>
              <a:rPr lang="en-US" altLang="zh-CN" dirty="0"/>
              <a:t>20</a:t>
            </a:r>
            <a:r>
              <a:rPr lang="zh-CN" altLang="zh-CN" dirty="0"/>
              <a:t>亿条，每小时不重复的二级域名数量在</a:t>
            </a:r>
            <a:r>
              <a:rPr lang="en-US" altLang="zh-CN" dirty="0"/>
              <a:t>10</a:t>
            </a:r>
            <a:r>
              <a:rPr lang="zh-CN" altLang="zh-CN" dirty="0"/>
              <a:t>万到</a:t>
            </a:r>
            <a:r>
              <a:rPr lang="en-US" altLang="zh-CN" dirty="0"/>
              <a:t>20</a:t>
            </a:r>
            <a:r>
              <a:rPr lang="zh-CN" altLang="zh-CN" dirty="0"/>
              <a:t>万之间，共标注</a:t>
            </a:r>
            <a:r>
              <a:rPr lang="en-US" altLang="zh-CN" dirty="0"/>
              <a:t>DDOS</a:t>
            </a:r>
            <a:r>
              <a:rPr lang="zh-CN" altLang="zh-CN" dirty="0"/>
              <a:t>相关恶意域名</a:t>
            </a:r>
            <a:r>
              <a:rPr lang="en-US" altLang="zh-CN" dirty="0"/>
              <a:t>101</a:t>
            </a:r>
            <a:r>
              <a:rPr lang="zh-CN" altLang="zh-CN" dirty="0"/>
              <a:t>个，</a:t>
            </a:r>
            <a:r>
              <a:rPr lang="en-US" altLang="zh-CN" dirty="0"/>
              <a:t>DGA</a:t>
            </a:r>
            <a:r>
              <a:rPr lang="zh-CN" altLang="zh-CN" dirty="0"/>
              <a:t>相关域名</a:t>
            </a:r>
            <a:r>
              <a:rPr lang="en-US" altLang="zh-CN" dirty="0"/>
              <a:t>322</a:t>
            </a:r>
            <a:r>
              <a:rPr lang="zh-CN" altLang="zh-CN" dirty="0"/>
              <a:t>个。</a:t>
            </a:r>
            <a:endParaRPr lang="en-US" altLang="zh-CN" dirty="0"/>
          </a:p>
          <a:p>
            <a:r>
              <a:rPr lang="zh-CN" altLang="zh-CN" dirty="0"/>
              <a:t>广东省的数据为</a:t>
            </a:r>
            <a:r>
              <a:rPr lang="en-US" altLang="zh-CN" dirty="0"/>
              <a:t>2017</a:t>
            </a:r>
            <a:r>
              <a:rPr lang="zh-CN" altLang="zh-CN" dirty="0"/>
              <a:t>年</a:t>
            </a:r>
            <a:r>
              <a:rPr lang="en-US" altLang="zh-CN" dirty="0"/>
              <a:t>4</a:t>
            </a:r>
            <a:r>
              <a:rPr lang="zh-CN" altLang="zh-CN" dirty="0"/>
              <a:t>月</a:t>
            </a:r>
            <a:r>
              <a:rPr lang="en-US" altLang="zh-CN" dirty="0"/>
              <a:t>14</a:t>
            </a:r>
            <a:r>
              <a:rPr lang="zh-CN" altLang="zh-CN" dirty="0"/>
              <a:t>日</a:t>
            </a:r>
            <a:r>
              <a:rPr lang="en-US" altLang="zh-CN" dirty="0"/>
              <a:t> 9</a:t>
            </a:r>
            <a:r>
              <a:rPr lang="zh-CN" altLang="zh-CN" dirty="0"/>
              <a:t>点到</a:t>
            </a:r>
            <a:r>
              <a:rPr lang="en-US" altLang="zh-CN" dirty="0"/>
              <a:t>16</a:t>
            </a:r>
            <a:r>
              <a:rPr lang="zh-CN" altLang="zh-CN" dirty="0"/>
              <a:t>点共计</a:t>
            </a:r>
            <a:r>
              <a:rPr lang="en-US" altLang="zh-CN" dirty="0"/>
              <a:t>9</a:t>
            </a:r>
            <a:r>
              <a:rPr lang="zh-CN" altLang="zh-CN" dirty="0"/>
              <a:t>个小时的数据，</a:t>
            </a:r>
            <a:r>
              <a:rPr lang="en-US" altLang="zh-CN" dirty="0"/>
              <a:t>DNS</a:t>
            </a:r>
            <a:r>
              <a:rPr lang="zh-CN" altLang="zh-CN" dirty="0"/>
              <a:t>记录总量达</a:t>
            </a:r>
            <a:r>
              <a:rPr lang="en-US" altLang="zh-CN" dirty="0"/>
              <a:t>11</a:t>
            </a:r>
            <a:r>
              <a:rPr lang="zh-CN" altLang="zh-CN" dirty="0"/>
              <a:t>亿余条，每小时不重复的二级域名数量达到</a:t>
            </a:r>
            <a:r>
              <a:rPr lang="en-US" altLang="zh-CN" dirty="0"/>
              <a:t>60</a:t>
            </a:r>
            <a:r>
              <a:rPr lang="zh-CN" altLang="zh-CN" dirty="0"/>
              <a:t>万左右，共标注</a:t>
            </a:r>
            <a:r>
              <a:rPr lang="en-US" altLang="zh-CN" dirty="0"/>
              <a:t>DDOS</a:t>
            </a:r>
            <a:r>
              <a:rPr lang="zh-CN" altLang="zh-CN" dirty="0"/>
              <a:t>相关恶意域名</a:t>
            </a:r>
            <a:r>
              <a:rPr lang="en-US" altLang="zh-CN" dirty="0"/>
              <a:t>163</a:t>
            </a:r>
            <a:r>
              <a:rPr lang="zh-CN" altLang="zh-CN" dirty="0"/>
              <a:t>个，</a:t>
            </a:r>
            <a:r>
              <a:rPr lang="en-US" altLang="zh-CN" dirty="0"/>
              <a:t>DGA</a:t>
            </a:r>
            <a:r>
              <a:rPr lang="zh-CN" altLang="zh-CN" dirty="0"/>
              <a:t>相关域名</a:t>
            </a:r>
            <a:r>
              <a:rPr lang="en-US" altLang="zh-CN" dirty="0"/>
              <a:t>265</a:t>
            </a:r>
            <a:r>
              <a:rPr lang="zh-CN" altLang="zh-CN" dirty="0"/>
              <a:t>个。</a:t>
            </a:r>
          </a:p>
          <a:p>
            <a:endParaRPr lang="zh-CN" altLang="en-US" dirty="0"/>
          </a:p>
        </p:txBody>
      </p:sp>
    </p:spTree>
    <p:extLst>
      <p:ext uri="{BB962C8B-B14F-4D97-AF65-F5344CB8AC3E}">
        <p14:creationId xmlns:p14="http://schemas.microsoft.com/office/powerpoint/2010/main" val="2456774788"/>
      </p:ext>
    </p:extLst>
  </p:cSld>
  <p:clrMapOvr>
    <a:masterClrMapping/>
  </p:clrMapOvr>
  <mc:AlternateContent xmlns:mc="http://schemas.openxmlformats.org/markup-compatibility/2006" xmlns:p14="http://schemas.microsoft.com/office/powerpoint/2010/main">
    <mc:Choice Requires="p14">
      <p:transition spd="slow" p14:dur="2000" advTm="37455"/>
    </mc:Choice>
    <mc:Fallback xmlns="">
      <p:transition spd="slow" advTm="37455"/>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sz="half" idx="1"/>
          </p:nvPr>
        </p:nvSpPr>
        <p:spPr/>
        <p:txBody>
          <a:bodyPr/>
          <a:lstStyle/>
          <a:p>
            <a:r>
              <a:rPr lang="en-US" altLang="zh-CN" sz="2800" dirty="0"/>
              <a:t>DNS</a:t>
            </a:r>
            <a:r>
              <a:rPr lang="zh-CN" altLang="en-US" sz="2800" dirty="0"/>
              <a:t>反射放大攻击参数</a:t>
            </a:r>
            <a:endParaRPr lang="en-US" altLang="zh-CN" sz="2800" dirty="0"/>
          </a:p>
          <a:p>
            <a:pPr lvl="1"/>
            <a:r>
              <a:rPr lang="zh-CN" altLang="en-US" sz="2100" dirty="0"/>
              <a:t>不同</a:t>
            </a:r>
            <a:r>
              <a:rPr lang="en-US" altLang="zh-CN" sz="2100" dirty="0"/>
              <a:t>α</a:t>
            </a:r>
            <a:r>
              <a:rPr lang="zh-CN" altLang="en-US" sz="2100" dirty="0"/>
              <a:t>和</a:t>
            </a:r>
            <a:r>
              <a:rPr lang="en-US" altLang="zh-CN" sz="2100" dirty="0"/>
              <a:t>β</a:t>
            </a:r>
            <a:r>
              <a:rPr lang="zh-CN" altLang="en-US" sz="2100" dirty="0"/>
              <a:t>下召回率影响</a:t>
            </a:r>
            <a:endParaRPr lang="en-US" altLang="zh-CN" sz="2100" dirty="0"/>
          </a:p>
        </p:txBody>
      </p:sp>
      <p:sp>
        <p:nvSpPr>
          <p:cNvPr id="7" name="内容占位符 6">
            <a:extLst>
              <a:ext uri="{FF2B5EF4-FFF2-40B4-BE49-F238E27FC236}">
                <a16:creationId xmlns:a16="http://schemas.microsoft.com/office/drawing/2014/main" id="{8FDF8F53-AE0B-4104-A996-577B7C55A154}"/>
              </a:ext>
            </a:extLst>
          </p:cNvPr>
          <p:cNvSpPr>
            <a:spLocks noGrp="1"/>
          </p:cNvSpPr>
          <p:nvPr>
            <p:ph sz="half" idx="2"/>
          </p:nvPr>
        </p:nvSpPr>
        <p:spPr/>
        <p:txBody>
          <a:bodyPr/>
          <a:lstStyle/>
          <a:p>
            <a:r>
              <a:rPr lang="zh-CN" altLang="en-US" sz="2400" dirty="0"/>
              <a:t>随机子域名攻击参数</a:t>
            </a:r>
            <a:endParaRPr lang="en-US" altLang="zh-CN" sz="2400" dirty="0"/>
          </a:p>
          <a:p>
            <a:pPr lvl="1"/>
            <a:r>
              <a:rPr lang="el-GR" altLang="zh-CN" sz="2100" dirty="0"/>
              <a:t>Θ</a:t>
            </a:r>
            <a:r>
              <a:rPr lang="zh-CN" altLang="en-US" sz="2100" dirty="0"/>
              <a:t>与域名数量的关系</a:t>
            </a:r>
            <a:endParaRPr lang="en-US" altLang="zh-CN" sz="21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参数讨论</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2" name="图片 11" descr="E:\Desktop\download.png">
            <a:extLst>
              <a:ext uri="{FF2B5EF4-FFF2-40B4-BE49-F238E27FC236}">
                <a16:creationId xmlns:a16="http://schemas.microsoft.com/office/drawing/2014/main" id="{F33A89E4-47F0-48DA-A91B-A3D8C44ADE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004" y="2503713"/>
            <a:ext cx="4467225" cy="2981325"/>
          </a:xfrm>
          <a:prstGeom prst="rect">
            <a:avLst/>
          </a:prstGeom>
          <a:noFill/>
          <a:ln>
            <a:noFill/>
          </a:ln>
        </p:spPr>
      </p:pic>
      <p:graphicFrame>
        <p:nvGraphicFramePr>
          <p:cNvPr id="14" name="图表 13">
            <a:extLst>
              <a:ext uri="{FF2B5EF4-FFF2-40B4-BE49-F238E27FC236}">
                <a16:creationId xmlns:a16="http://schemas.microsoft.com/office/drawing/2014/main" id="{74477E42-5FBA-4579-BD0A-396DDC08195C}"/>
              </a:ext>
            </a:extLst>
          </p:cNvPr>
          <p:cNvGraphicFramePr/>
          <p:nvPr>
            <p:extLst>
              <p:ext uri="{D42A27DB-BD31-4B8C-83A1-F6EECF244321}">
                <p14:modId xmlns:p14="http://schemas.microsoft.com/office/powerpoint/2010/main" val="2577779697"/>
              </p:ext>
            </p:extLst>
          </p:nvPr>
        </p:nvGraphicFramePr>
        <p:xfrm>
          <a:off x="4550229" y="2702589"/>
          <a:ext cx="4022090" cy="2835934"/>
        </p:xfrm>
        <a:graphic>
          <a:graphicData uri="http://schemas.openxmlformats.org/drawingml/2006/chart">
            <c:chart xmlns:c="http://schemas.openxmlformats.org/drawingml/2006/chart" xmlns:r="http://schemas.openxmlformats.org/officeDocument/2006/relationships" r:id="rId4"/>
          </a:graphicData>
        </a:graphic>
      </p:graphicFrame>
      <p:sp>
        <p:nvSpPr>
          <p:cNvPr id="9" name="文本框 8">
            <a:extLst>
              <a:ext uri="{FF2B5EF4-FFF2-40B4-BE49-F238E27FC236}">
                <a16:creationId xmlns:a16="http://schemas.microsoft.com/office/drawing/2014/main" id="{6FE65D28-CBFA-44F8-A1AA-5243B32A6579}"/>
              </a:ext>
            </a:extLst>
          </p:cNvPr>
          <p:cNvSpPr txBox="1"/>
          <p:nvPr/>
        </p:nvSpPr>
        <p:spPr>
          <a:xfrm>
            <a:off x="762000" y="5627914"/>
            <a:ext cx="3494314" cy="369332"/>
          </a:xfrm>
          <a:prstGeom prst="rect">
            <a:avLst/>
          </a:prstGeom>
          <a:noFill/>
        </p:spPr>
        <p:txBody>
          <a:bodyPr wrap="square" rtlCol="0">
            <a:spAutoFit/>
          </a:bodyPr>
          <a:lstStyle/>
          <a:p>
            <a:r>
              <a:rPr lang="zh-CN" altLang="zh-CN" dirty="0"/>
              <a:t>α</a:t>
            </a:r>
            <a:r>
              <a:rPr lang="en-US" altLang="zh-CN" dirty="0"/>
              <a:t>=0.1</a:t>
            </a:r>
            <a:r>
              <a:rPr lang="zh-CN" altLang="zh-CN" dirty="0"/>
              <a:t>，β</a:t>
            </a:r>
            <a:r>
              <a:rPr lang="en-US" altLang="zh-CN" dirty="0"/>
              <a:t>=0.05</a:t>
            </a:r>
            <a:endParaRPr lang="zh-CN" altLang="en-US" dirty="0"/>
          </a:p>
        </p:txBody>
      </p:sp>
      <p:sp>
        <p:nvSpPr>
          <p:cNvPr id="10" name="文本框 9">
            <a:extLst>
              <a:ext uri="{FF2B5EF4-FFF2-40B4-BE49-F238E27FC236}">
                <a16:creationId xmlns:a16="http://schemas.microsoft.com/office/drawing/2014/main" id="{96230ACD-FFFC-422D-95C3-71CAE33E8F93}"/>
              </a:ext>
            </a:extLst>
          </p:cNvPr>
          <p:cNvSpPr txBox="1"/>
          <p:nvPr/>
        </p:nvSpPr>
        <p:spPr>
          <a:xfrm>
            <a:off x="5007429" y="5670964"/>
            <a:ext cx="3564890" cy="646331"/>
          </a:xfrm>
          <a:prstGeom prst="rect">
            <a:avLst/>
          </a:prstGeom>
          <a:noFill/>
        </p:spPr>
        <p:txBody>
          <a:bodyPr wrap="square" rtlCol="0">
            <a:spAutoFit/>
          </a:bodyPr>
          <a:lstStyle/>
          <a:p>
            <a:r>
              <a:rPr lang="zh-CN" altLang="zh-CN" dirty="0"/>
              <a:t>θ取值大于</a:t>
            </a:r>
            <a:r>
              <a:rPr lang="en-US" altLang="zh-CN" dirty="0"/>
              <a:t>0.2</a:t>
            </a:r>
            <a:r>
              <a:rPr lang="zh-CN" altLang="zh-CN" dirty="0"/>
              <a:t>时，召回率达到</a:t>
            </a:r>
            <a:r>
              <a:rPr lang="en-US" altLang="zh-CN" dirty="0"/>
              <a:t>100%</a:t>
            </a:r>
            <a:r>
              <a:rPr lang="zh-CN" altLang="zh-CN" dirty="0"/>
              <a:t>。θ最终取值为</a:t>
            </a:r>
            <a:r>
              <a:rPr lang="en-US" altLang="zh-CN" dirty="0"/>
              <a:t>0.3</a:t>
            </a:r>
            <a:endParaRPr lang="zh-CN" altLang="en-US" dirty="0"/>
          </a:p>
        </p:txBody>
      </p:sp>
    </p:spTree>
    <p:extLst>
      <p:ext uri="{BB962C8B-B14F-4D97-AF65-F5344CB8AC3E}">
        <p14:creationId xmlns:p14="http://schemas.microsoft.com/office/powerpoint/2010/main" val="3824907191"/>
      </p:ext>
    </p:extLst>
  </p:cSld>
  <p:clrMapOvr>
    <a:masterClrMapping/>
  </p:clrMapOvr>
  <mc:AlternateContent xmlns:mc="http://schemas.openxmlformats.org/markup-compatibility/2006" xmlns:p14="http://schemas.microsoft.com/office/powerpoint/2010/main">
    <mc:Choice Requires="p14">
      <p:transition spd="slow" p14:dur="2000" advTm="18392"/>
    </mc:Choice>
    <mc:Fallback xmlns="">
      <p:transition spd="slow" advTm="18392"/>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恶意流量提取结果（山西）</a:t>
            </a:r>
            <a:endParaRPr lang="en-US" altLang="zh-CN" sz="2800" dirty="0"/>
          </a:p>
          <a:p>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实验结果</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2" name="图片 11" descr="C:\Users\24896\AppData\Local\Temp\WeChat Files\905169605434808180.png">
            <a:extLst>
              <a:ext uri="{FF2B5EF4-FFF2-40B4-BE49-F238E27FC236}">
                <a16:creationId xmlns:a16="http://schemas.microsoft.com/office/drawing/2014/main" id="{20E33EF9-8156-41A2-A3E4-DDB4E1B80A8C}"/>
              </a:ext>
            </a:extLst>
          </p:cNvPr>
          <p:cNvPicPr/>
          <p:nvPr/>
        </p:nvPicPr>
        <p:blipFill>
          <a:blip r:embed="rId3" cstate="print">
            <a:extLst>
              <a:ext uri="{28A0092B-C50C-407E-A947-70E740481C1C}">
                <a14:useLocalDpi xmlns:a14="http://schemas.microsoft.com/office/drawing/2010/main" val="0"/>
              </a:ext>
            </a:extLst>
          </a:blip>
          <a:srcRect l="6350" t="3217" r="7220" b="3914"/>
          <a:stretch>
            <a:fillRect/>
          </a:stretch>
        </p:blipFill>
        <p:spPr>
          <a:xfrm>
            <a:off x="4063842" y="2064070"/>
            <a:ext cx="4717462" cy="4351199"/>
          </a:xfrm>
          <a:prstGeom prst="rect">
            <a:avLst/>
          </a:prstGeom>
          <a:noFill/>
          <a:ln>
            <a:noFill/>
          </a:ln>
        </p:spPr>
      </p:pic>
      <p:sp>
        <p:nvSpPr>
          <p:cNvPr id="7" name="文本框 6">
            <a:extLst>
              <a:ext uri="{FF2B5EF4-FFF2-40B4-BE49-F238E27FC236}">
                <a16:creationId xmlns:a16="http://schemas.microsoft.com/office/drawing/2014/main" id="{701C6AA4-E4F7-4699-8865-24EEA8EDE500}"/>
              </a:ext>
            </a:extLst>
          </p:cNvPr>
          <p:cNvSpPr txBox="1"/>
          <p:nvPr/>
        </p:nvSpPr>
        <p:spPr>
          <a:xfrm>
            <a:off x="457200" y="2296886"/>
            <a:ext cx="3439886" cy="3170099"/>
          </a:xfrm>
          <a:prstGeom prst="rect">
            <a:avLst/>
          </a:prstGeom>
          <a:noFill/>
        </p:spPr>
        <p:txBody>
          <a:bodyPr wrap="square" rtlCol="0">
            <a:spAutoFit/>
          </a:bodyPr>
          <a:lstStyle/>
          <a:p>
            <a:r>
              <a:rPr lang="en-US" altLang="zh-CN" sz="2000" dirty="0"/>
              <a:t>(a)</a:t>
            </a:r>
            <a:r>
              <a:rPr lang="zh-CN" altLang="zh-CN" sz="2000" dirty="0"/>
              <a:t>图表示提取的随机子域名攻击涉及域名和</a:t>
            </a:r>
            <a:r>
              <a:rPr lang="en-US" altLang="zh-CN" sz="2000" dirty="0"/>
              <a:t>DNS</a:t>
            </a:r>
            <a:r>
              <a:rPr lang="zh-CN" altLang="zh-CN" sz="2000" dirty="0"/>
              <a:t>放大攻击涉及域名数量所占比例</a:t>
            </a:r>
            <a:r>
              <a:rPr lang="zh-CN" altLang="en-US" sz="2000" dirty="0"/>
              <a:t>；</a:t>
            </a:r>
            <a:endParaRPr lang="en-US" altLang="zh-CN" sz="2000" dirty="0"/>
          </a:p>
          <a:p>
            <a:r>
              <a:rPr lang="en-US" altLang="zh-CN" sz="2000" dirty="0"/>
              <a:t>(b)</a:t>
            </a:r>
            <a:r>
              <a:rPr lang="zh-CN" altLang="zh-CN" sz="2000" dirty="0"/>
              <a:t>图表示提取的随机子域名攻击涉及域名和</a:t>
            </a:r>
            <a:r>
              <a:rPr lang="en-US" altLang="zh-CN" sz="2000" dirty="0"/>
              <a:t>DNS</a:t>
            </a:r>
            <a:r>
              <a:rPr lang="zh-CN" altLang="zh-CN" sz="2000" dirty="0"/>
              <a:t>放大攻击涉及流量所占比例</a:t>
            </a:r>
            <a:r>
              <a:rPr lang="zh-CN" altLang="en-US" sz="2000" dirty="0"/>
              <a:t>；</a:t>
            </a:r>
            <a:endParaRPr lang="en-US" altLang="zh-CN" sz="2000" dirty="0"/>
          </a:p>
          <a:p>
            <a:r>
              <a:rPr lang="en-US" altLang="zh-CN" sz="2000" dirty="0"/>
              <a:t>(c)</a:t>
            </a:r>
            <a:r>
              <a:rPr lang="zh-CN" altLang="zh-CN" sz="2000" dirty="0"/>
              <a:t>图表示提取的</a:t>
            </a:r>
            <a:r>
              <a:rPr lang="en-US" altLang="zh-CN" sz="2000" dirty="0"/>
              <a:t>DGA</a:t>
            </a:r>
            <a:r>
              <a:rPr lang="zh-CN" altLang="zh-CN" sz="2000" dirty="0"/>
              <a:t>域名数量所占比例</a:t>
            </a:r>
            <a:r>
              <a:rPr lang="zh-CN" altLang="en-US" sz="2000" dirty="0"/>
              <a:t>；</a:t>
            </a:r>
            <a:endParaRPr lang="en-US" altLang="zh-CN" sz="2000" dirty="0"/>
          </a:p>
          <a:p>
            <a:r>
              <a:rPr lang="en-US" altLang="zh-CN" sz="2000" dirty="0"/>
              <a:t>(d)</a:t>
            </a:r>
            <a:r>
              <a:rPr lang="zh-CN" altLang="zh-CN" sz="2000" dirty="0"/>
              <a:t>图表示提取的</a:t>
            </a:r>
            <a:r>
              <a:rPr lang="en-US" altLang="zh-CN" sz="2000" dirty="0"/>
              <a:t>DGA</a:t>
            </a:r>
            <a:r>
              <a:rPr lang="zh-CN" altLang="zh-CN" sz="2000" dirty="0"/>
              <a:t>域名流量所占比例。</a:t>
            </a:r>
            <a:endParaRPr lang="zh-CN" altLang="en-US" sz="2000" dirty="0"/>
          </a:p>
        </p:txBody>
      </p:sp>
    </p:spTree>
    <p:extLst>
      <p:ext uri="{BB962C8B-B14F-4D97-AF65-F5344CB8AC3E}">
        <p14:creationId xmlns:p14="http://schemas.microsoft.com/office/powerpoint/2010/main" val="1517624815"/>
      </p:ext>
    </p:extLst>
  </p:cSld>
  <p:clrMapOvr>
    <a:masterClrMapping/>
  </p:clrMapOvr>
  <mc:AlternateContent xmlns:mc="http://schemas.openxmlformats.org/markup-compatibility/2006" xmlns:p14="http://schemas.microsoft.com/office/powerpoint/2010/main">
    <mc:Choice Requires="p14">
      <p:transition spd="slow" p14:dur="2000" advTm="23720"/>
    </mc:Choice>
    <mc:Fallback xmlns="">
      <p:transition spd="slow" advTm="2372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恶意流量提取结果（广东）</a:t>
            </a:r>
            <a:endParaRPr lang="en-US" altLang="zh-CN" sz="2800" dirty="0"/>
          </a:p>
          <a:p>
            <a:pPr marL="0" indent="0">
              <a:buNone/>
            </a:pPr>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实验结果</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3" name="图片 12" descr="C:\Users\24896\AppData\Local\Temp\WeChat Files\858693432307387957.png">
            <a:extLst>
              <a:ext uri="{FF2B5EF4-FFF2-40B4-BE49-F238E27FC236}">
                <a16:creationId xmlns:a16="http://schemas.microsoft.com/office/drawing/2014/main" id="{4BB635D8-84E9-4D92-B781-A77F3560315C}"/>
              </a:ext>
            </a:extLst>
          </p:cNvPr>
          <p:cNvPicPr/>
          <p:nvPr/>
        </p:nvPicPr>
        <p:blipFill>
          <a:blip r:embed="rId3" cstate="print">
            <a:extLst>
              <a:ext uri="{28A0092B-C50C-407E-A947-70E740481C1C}">
                <a14:useLocalDpi xmlns:a14="http://schemas.microsoft.com/office/drawing/2010/main" val="0"/>
              </a:ext>
            </a:extLst>
          </a:blip>
          <a:srcRect l="6705" t="3413" r="6843" b="3157"/>
          <a:stretch>
            <a:fillRect/>
          </a:stretch>
        </p:blipFill>
        <p:spPr>
          <a:xfrm>
            <a:off x="3920447" y="2072970"/>
            <a:ext cx="5004252" cy="4464515"/>
          </a:xfrm>
          <a:prstGeom prst="rect">
            <a:avLst/>
          </a:prstGeom>
          <a:noFill/>
          <a:ln>
            <a:noFill/>
          </a:ln>
        </p:spPr>
      </p:pic>
      <p:sp>
        <p:nvSpPr>
          <p:cNvPr id="7" name="文本框 6">
            <a:extLst>
              <a:ext uri="{FF2B5EF4-FFF2-40B4-BE49-F238E27FC236}">
                <a16:creationId xmlns:a16="http://schemas.microsoft.com/office/drawing/2014/main" id="{2C6B7BA0-CEB4-4313-B02A-B6A1ABFB7963}"/>
              </a:ext>
            </a:extLst>
          </p:cNvPr>
          <p:cNvSpPr txBox="1"/>
          <p:nvPr/>
        </p:nvSpPr>
        <p:spPr>
          <a:xfrm>
            <a:off x="653142" y="2351314"/>
            <a:ext cx="2917372" cy="1631216"/>
          </a:xfrm>
          <a:prstGeom prst="rect">
            <a:avLst/>
          </a:prstGeom>
          <a:noFill/>
        </p:spPr>
        <p:txBody>
          <a:bodyPr wrap="square" rtlCol="0">
            <a:spAutoFit/>
          </a:bodyPr>
          <a:lstStyle/>
          <a:p>
            <a:r>
              <a:rPr lang="zh-CN" altLang="zh-CN" sz="2000" dirty="0"/>
              <a:t>其中随机子域名和</a:t>
            </a:r>
            <a:r>
              <a:rPr lang="en-US" altLang="zh-CN" sz="2000" dirty="0"/>
              <a:t>DNS</a:t>
            </a:r>
            <a:r>
              <a:rPr lang="zh-CN" altLang="zh-CN" sz="2000" dirty="0"/>
              <a:t>放大攻击涉及域名提取的召回率达到</a:t>
            </a:r>
            <a:r>
              <a:rPr lang="en-US" altLang="zh-CN" sz="2000" dirty="0"/>
              <a:t>100%</a:t>
            </a:r>
            <a:r>
              <a:rPr lang="zh-CN" altLang="en-US" sz="2000" dirty="0"/>
              <a:t>。</a:t>
            </a:r>
            <a:endParaRPr lang="en-US" altLang="zh-CN" sz="2000" dirty="0"/>
          </a:p>
          <a:p>
            <a:r>
              <a:rPr lang="en-US" altLang="zh-CN" sz="2000" dirty="0"/>
              <a:t>DGA</a:t>
            </a:r>
            <a:r>
              <a:rPr lang="zh-CN" altLang="zh-CN" sz="2000" dirty="0"/>
              <a:t>域名的召回率达到</a:t>
            </a:r>
            <a:r>
              <a:rPr lang="en-US" altLang="zh-CN" sz="2000" dirty="0"/>
              <a:t>92%</a:t>
            </a:r>
            <a:r>
              <a:rPr lang="zh-CN" altLang="en-US" sz="2000" dirty="0"/>
              <a:t>以上</a:t>
            </a:r>
            <a:r>
              <a:rPr lang="zh-CN" altLang="zh-CN" sz="2000" dirty="0"/>
              <a:t>。</a:t>
            </a:r>
            <a:endParaRPr lang="zh-CN" altLang="en-US" sz="2000" dirty="0"/>
          </a:p>
        </p:txBody>
      </p:sp>
    </p:spTree>
    <p:extLst>
      <p:ext uri="{BB962C8B-B14F-4D97-AF65-F5344CB8AC3E}">
        <p14:creationId xmlns:p14="http://schemas.microsoft.com/office/powerpoint/2010/main" val="223277236"/>
      </p:ext>
    </p:extLst>
  </p:cSld>
  <p:clrMapOvr>
    <a:masterClrMapping/>
  </p:clrMapOvr>
  <mc:AlternateContent xmlns:mc="http://schemas.openxmlformats.org/markup-compatibility/2006" xmlns:p14="http://schemas.microsoft.com/office/powerpoint/2010/main">
    <mc:Choice Requires="p14">
      <p:transition spd="slow" p14:dur="2000" advTm="18892"/>
    </mc:Choice>
    <mc:Fallback xmlns="">
      <p:transition spd="slow" advTm="18892"/>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色情域名检测样本分析</a:t>
            </a:r>
            <a:endParaRPr lang="en-US" altLang="zh-CN" sz="2800" dirty="0"/>
          </a:p>
          <a:p>
            <a:pPr lvl="1"/>
            <a:r>
              <a:rPr lang="zh-CN" altLang="en-US" sz="2500" dirty="0"/>
              <a:t>正样本为色情域名，负样本为其他域名</a:t>
            </a:r>
            <a:endParaRPr lang="en-US" altLang="zh-CN" sz="2500" dirty="0"/>
          </a:p>
          <a:p>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样本分析</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表格 6">
            <a:extLst>
              <a:ext uri="{FF2B5EF4-FFF2-40B4-BE49-F238E27FC236}">
                <a16:creationId xmlns:a16="http://schemas.microsoft.com/office/drawing/2014/main" id="{D72B8BBC-84E4-4E39-AF33-70F0000DFFDE}"/>
              </a:ext>
            </a:extLst>
          </p:cNvPr>
          <p:cNvGraphicFramePr>
            <a:graphicFrameLocks noGrp="1"/>
          </p:cNvGraphicFramePr>
          <p:nvPr>
            <p:extLst>
              <p:ext uri="{D42A27DB-BD31-4B8C-83A1-F6EECF244321}">
                <p14:modId xmlns:p14="http://schemas.microsoft.com/office/powerpoint/2010/main" val="2202728883"/>
              </p:ext>
            </p:extLst>
          </p:nvPr>
        </p:nvGraphicFramePr>
        <p:xfrm>
          <a:off x="1240972" y="2716449"/>
          <a:ext cx="6857999" cy="2644690"/>
        </p:xfrm>
        <a:graphic>
          <a:graphicData uri="http://schemas.openxmlformats.org/drawingml/2006/table">
            <a:tbl>
              <a:tblPr firstRow="1" firstCol="1" bandRow="1">
                <a:tableStyleId>{5C22544A-7EE6-4342-B048-85BDC9FD1C3A}</a:tableStyleId>
              </a:tblPr>
              <a:tblGrid>
                <a:gridCol w="1491342">
                  <a:extLst>
                    <a:ext uri="{9D8B030D-6E8A-4147-A177-3AD203B41FA5}">
                      <a16:colId xmlns:a16="http://schemas.microsoft.com/office/drawing/2014/main" val="1249953206"/>
                    </a:ext>
                  </a:extLst>
                </a:gridCol>
                <a:gridCol w="1371600">
                  <a:extLst>
                    <a:ext uri="{9D8B030D-6E8A-4147-A177-3AD203B41FA5}">
                      <a16:colId xmlns:a16="http://schemas.microsoft.com/office/drawing/2014/main" val="966800625"/>
                    </a:ext>
                  </a:extLst>
                </a:gridCol>
                <a:gridCol w="1318765">
                  <a:extLst>
                    <a:ext uri="{9D8B030D-6E8A-4147-A177-3AD203B41FA5}">
                      <a16:colId xmlns:a16="http://schemas.microsoft.com/office/drawing/2014/main" val="3731924489"/>
                    </a:ext>
                  </a:extLst>
                </a:gridCol>
                <a:gridCol w="1315578">
                  <a:extLst>
                    <a:ext uri="{9D8B030D-6E8A-4147-A177-3AD203B41FA5}">
                      <a16:colId xmlns:a16="http://schemas.microsoft.com/office/drawing/2014/main" val="508234009"/>
                    </a:ext>
                  </a:extLst>
                </a:gridCol>
                <a:gridCol w="1360714">
                  <a:extLst>
                    <a:ext uri="{9D8B030D-6E8A-4147-A177-3AD203B41FA5}">
                      <a16:colId xmlns:a16="http://schemas.microsoft.com/office/drawing/2014/main" val="1453917874"/>
                    </a:ext>
                  </a:extLst>
                </a:gridCol>
              </a:tblGrid>
              <a:tr h="528938">
                <a:tc>
                  <a:txBody>
                    <a:bodyPr/>
                    <a:lstStyle/>
                    <a:p>
                      <a:pPr indent="127000" algn="just">
                        <a:lnSpc>
                          <a:spcPct val="150000"/>
                        </a:lnSpc>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20171127</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20171128</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20171129</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zh-CN" sz="1800" kern="100">
                          <a:effectLst/>
                        </a:rPr>
                        <a:t>合计</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1313401532"/>
                  </a:ext>
                </a:extLst>
              </a:tr>
              <a:tr h="528938">
                <a:tc>
                  <a:txBody>
                    <a:bodyPr/>
                    <a:lstStyle/>
                    <a:p>
                      <a:pPr indent="127000" algn="just">
                        <a:lnSpc>
                          <a:spcPct val="150000"/>
                        </a:lnSpc>
                        <a:spcAft>
                          <a:spcPts val="0"/>
                        </a:spcAft>
                      </a:pPr>
                      <a:r>
                        <a:rPr lang="zh-CN" sz="1800" kern="100">
                          <a:effectLst/>
                        </a:rPr>
                        <a:t>正样本</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159</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303</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193</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655</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1350090298"/>
                  </a:ext>
                </a:extLst>
              </a:tr>
              <a:tr h="528938">
                <a:tc>
                  <a:txBody>
                    <a:bodyPr/>
                    <a:lstStyle/>
                    <a:p>
                      <a:pPr indent="127000" algn="just">
                        <a:lnSpc>
                          <a:spcPct val="150000"/>
                        </a:lnSpc>
                        <a:spcAft>
                          <a:spcPts val="0"/>
                        </a:spcAft>
                      </a:pPr>
                      <a:r>
                        <a:rPr lang="zh-CN" sz="1800" kern="100">
                          <a:effectLst/>
                        </a:rPr>
                        <a:t>负样本</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746</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1493</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997</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3236</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327379952"/>
                  </a:ext>
                </a:extLst>
              </a:tr>
              <a:tr h="528938">
                <a:tc>
                  <a:txBody>
                    <a:bodyPr/>
                    <a:lstStyle/>
                    <a:p>
                      <a:pPr indent="127000" algn="just">
                        <a:lnSpc>
                          <a:spcPct val="150000"/>
                        </a:lnSpc>
                        <a:spcAft>
                          <a:spcPts val="0"/>
                        </a:spcAft>
                      </a:pPr>
                      <a:r>
                        <a:rPr lang="zh-CN" sz="1800" kern="100">
                          <a:effectLst/>
                        </a:rPr>
                        <a:t>总样本</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905</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1796</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1190</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3891</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842015756"/>
                  </a:ext>
                </a:extLst>
              </a:tr>
              <a:tr h="528938">
                <a:tc>
                  <a:txBody>
                    <a:bodyPr/>
                    <a:lstStyle/>
                    <a:p>
                      <a:pPr indent="127000" algn="just">
                        <a:lnSpc>
                          <a:spcPct val="150000"/>
                        </a:lnSpc>
                        <a:spcAft>
                          <a:spcPts val="0"/>
                        </a:spcAft>
                      </a:pPr>
                      <a:r>
                        <a:rPr lang="zh-CN" sz="1800" kern="100">
                          <a:effectLst/>
                        </a:rPr>
                        <a:t>正样本比例</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17.569%</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16.871%</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16.218%</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16.834 %</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1229060075"/>
                  </a:ext>
                </a:extLst>
              </a:tr>
            </a:tbl>
          </a:graphicData>
        </a:graphic>
      </p:graphicFrame>
    </p:spTree>
    <p:extLst>
      <p:ext uri="{BB962C8B-B14F-4D97-AF65-F5344CB8AC3E}">
        <p14:creationId xmlns:p14="http://schemas.microsoft.com/office/powerpoint/2010/main" val="3012023411"/>
      </p:ext>
    </p:extLst>
  </p:cSld>
  <p:clrMapOvr>
    <a:masterClrMapping/>
  </p:clrMapOvr>
  <mc:AlternateContent xmlns:mc="http://schemas.openxmlformats.org/markup-compatibility/2006" xmlns:p14="http://schemas.microsoft.com/office/powerpoint/2010/main">
    <mc:Choice Requires="p14">
      <p:transition spd="slow" p14:dur="2000" advTm="25368"/>
    </mc:Choice>
    <mc:Fallback xmlns="">
      <p:transition spd="slow" advTm="25368"/>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色情域名检测结果</a:t>
            </a:r>
            <a:endParaRPr lang="en-US" altLang="zh-CN" sz="2800" dirty="0"/>
          </a:p>
          <a:p>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实验结果</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D18FB2B9-D9C8-4429-AFF9-C2B73377A4FB}"/>
              </a:ext>
            </a:extLst>
          </p:cNvPr>
          <p:cNvPicPr/>
          <p:nvPr/>
        </p:nvPicPr>
        <p:blipFill rotWithShape="1">
          <a:blip r:embed="rId3">
            <a:extLst>
              <a:ext uri="{28A0092B-C50C-407E-A947-70E740481C1C}">
                <a14:useLocalDpi xmlns:a14="http://schemas.microsoft.com/office/drawing/2010/main" val="0"/>
              </a:ext>
            </a:extLst>
          </a:blip>
          <a:srcRect t="8346"/>
          <a:stretch/>
        </p:blipFill>
        <p:spPr bwMode="auto">
          <a:xfrm>
            <a:off x="2203721" y="2143760"/>
            <a:ext cx="4736557" cy="420261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9456808"/>
      </p:ext>
    </p:extLst>
  </p:cSld>
  <p:clrMapOvr>
    <a:masterClrMapping/>
  </p:clrMapOvr>
  <mc:AlternateContent xmlns:mc="http://schemas.openxmlformats.org/markup-compatibility/2006" xmlns:p14="http://schemas.microsoft.com/office/powerpoint/2010/main">
    <mc:Choice Requires="p14">
      <p:transition spd="slow" p14:dur="2000" advTm="12479"/>
    </mc:Choice>
    <mc:Fallback xmlns="">
      <p:transition spd="slow" advTm="1247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研究背景</a:t>
            </a:r>
          </a:p>
        </p:txBody>
      </p:sp>
      <p:sp>
        <p:nvSpPr>
          <p:cNvPr id="3" name="内容占位符 2"/>
          <p:cNvSpPr>
            <a:spLocks noGrp="1"/>
          </p:cNvSpPr>
          <p:nvPr>
            <p:ph idx="1"/>
          </p:nvPr>
        </p:nvSpPr>
        <p:spPr>
          <a:xfrm>
            <a:off x="696951" y="1780382"/>
            <a:ext cx="7750098" cy="4656410"/>
          </a:xfrm>
        </p:spPr>
        <p:txBody>
          <a:bodyPr/>
          <a:lstStyle/>
          <a:p>
            <a:r>
              <a:rPr lang="en-US" altLang="zh-CN" sz="2800" dirty="0"/>
              <a:t>DGA</a:t>
            </a:r>
            <a:r>
              <a:rPr lang="zh-CN" altLang="en-US" sz="2800" dirty="0"/>
              <a:t>域名</a:t>
            </a:r>
            <a:endParaRPr lang="en-US" altLang="zh-CN" sz="2800" dirty="0"/>
          </a:p>
          <a:p>
            <a:pPr lvl="1"/>
            <a:r>
              <a:rPr lang="zh-CN" altLang="en-US" sz="2000" dirty="0"/>
              <a:t>木马、僵尸网络：</a:t>
            </a:r>
            <a:r>
              <a:rPr lang="en-US" altLang="zh-CN" sz="2000" dirty="0"/>
              <a:t>WannaCry</a:t>
            </a:r>
            <a:r>
              <a:rPr lang="zh-CN" altLang="en-US" sz="2000" dirty="0"/>
              <a:t>、</a:t>
            </a:r>
            <a:r>
              <a:rPr lang="en-US" altLang="zh-CN" sz="2000" dirty="0" err="1"/>
              <a:t>Mirai</a:t>
            </a:r>
            <a:r>
              <a:rPr lang="en-US" altLang="zh-CN" sz="2000" dirty="0"/>
              <a:t> …</a:t>
            </a:r>
            <a:endParaRPr lang="en-US" altLang="zh-CN" sz="1400" dirty="0"/>
          </a:p>
          <a:p>
            <a:r>
              <a:rPr lang="en-US" altLang="zh-CN" sz="2800" dirty="0"/>
              <a:t>DNS</a:t>
            </a:r>
            <a:r>
              <a:rPr lang="zh-CN" altLang="en-US" sz="2800" dirty="0"/>
              <a:t>放大攻击相关域名</a:t>
            </a:r>
            <a:endParaRPr lang="en-US" altLang="zh-CN" sz="2800" dirty="0"/>
          </a:p>
          <a:p>
            <a:r>
              <a:rPr lang="zh-CN" altLang="en-US" sz="2800" dirty="0"/>
              <a:t>随机子域名攻击涉及域名</a:t>
            </a:r>
            <a:endParaRPr lang="en-US" altLang="zh-CN" sz="2800" dirty="0"/>
          </a:p>
          <a:p>
            <a:r>
              <a:rPr lang="zh-CN" altLang="en-US" sz="2800" dirty="0"/>
              <a:t>色情域名</a:t>
            </a:r>
            <a:endParaRPr lang="en-US" altLang="zh-CN" sz="2800" dirty="0"/>
          </a:p>
          <a:p>
            <a:pPr marL="0" indent="0">
              <a:buNone/>
            </a:pPr>
            <a:endParaRPr lang="en-US" altLang="zh-CN" sz="2800" dirty="0"/>
          </a:p>
          <a:p>
            <a:pPr marL="0" indent="0">
              <a:buNone/>
            </a:pPr>
            <a:r>
              <a:rPr lang="zh-CN" altLang="en-US" sz="1400" dirty="0"/>
              <a:t>●●●●●●</a:t>
            </a:r>
            <a:endParaRPr lang="en-US" altLang="zh-CN" sz="1400" dirty="0"/>
          </a:p>
        </p:txBody>
      </p:sp>
      <p:sp>
        <p:nvSpPr>
          <p:cNvPr id="4" name="文本框 3">
            <a:extLst>
              <a:ext uri="{FF2B5EF4-FFF2-40B4-BE49-F238E27FC236}">
                <a16:creationId xmlns:a16="http://schemas.microsoft.com/office/drawing/2014/main" id="{F80819D5-B460-469F-9094-3907A3B0CAAF}"/>
              </a:ext>
            </a:extLst>
          </p:cNvPr>
          <p:cNvSpPr txBox="1"/>
          <p:nvPr/>
        </p:nvSpPr>
        <p:spPr>
          <a:xfrm>
            <a:off x="6030685" y="1054894"/>
            <a:ext cx="2264228" cy="369332"/>
          </a:xfrm>
          <a:prstGeom prst="rect">
            <a:avLst/>
          </a:prstGeom>
          <a:noFill/>
        </p:spPr>
        <p:txBody>
          <a:bodyPr wrap="square" rtlCol="0">
            <a:spAutoFit/>
          </a:bodyPr>
          <a:lstStyle/>
          <a:p>
            <a:r>
              <a:rPr lang="en-US" altLang="zh-CN" dirty="0"/>
              <a:t>—</a:t>
            </a:r>
            <a:r>
              <a:rPr lang="zh-CN" altLang="en-US" dirty="0"/>
              <a:t>恶意域名危害增大</a:t>
            </a:r>
          </a:p>
        </p:txBody>
      </p:sp>
    </p:spTree>
    <p:extLst>
      <p:ext uri="{BB962C8B-B14F-4D97-AF65-F5344CB8AC3E}">
        <p14:creationId xmlns:p14="http://schemas.microsoft.com/office/powerpoint/2010/main" val="1144890882"/>
      </p:ext>
    </p:extLst>
  </p:cSld>
  <p:clrMapOvr>
    <a:masterClrMapping/>
  </p:clrMapOvr>
  <mc:AlternateContent xmlns:mc="http://schemas.openxmlformats.org/markup-compatibility/2006" xmlns:p14="http://schemas.microsoft.com/office/powerpoint/2010/main">
    <mc:Choice Requires="p14">
      <p:transition spd="slow" p14:dur="2000" advTm="21153"/>
    </mc:Choice>
    <mc:Fallback xmlns="">
      <p:transition spd="slow" advTm="21153"/>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en-US" altLang="zh-CN" sz="2800" dirty="0"/>
              <a:t>DGA</a:t>
            </a:r>
            <a:r>
              <a:rPr lang="zh-CN" altLang="en-US" sz="2800" dirty="0"/>
              <a:t>域名检测样本分析</a:t>
            </a:r>
            <a:endParaRPr lang="en-US" altLang="zh-CN" sz="2800" dirty="0"/>
          </a:p>
          <a:p>
            <a:pPr lvl="1"/>
            <a:r>
              <a:rPr lang="zh-CN" altLang="en-US" sz="2500" dirty="0"/>
              <a:t>正样本为</a:t>
            </a:r>
            <a:r>
              <a:rPr lang="en-US" altLang="zh-CN" sz="2500" dirty="0"/>
              <a:t>DGA</a:t>
            </a:r>
            <a:r>
              <a:rPr lang="zh-CN" altLang="en-US" sz="2500" dirty="0"/>
              <a:t>域名，负样本为其他域名</a:t>
            </a:r>
            <a:endParaRPr lang="en-US" altLang="zh-CN" sz="2500" dirty="0"/>
          </a:p>
          <a:p>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样本分析</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表格 8">
            <a:extLst>
              <a:ext uri="{FF2B5EF4-FFF2-40B4-BE49-F238E27FC236}">
                <a16:creationId xmlns:a16="http://schemas.microsoft.com/office/drawing/2014/main" id="{985EE66D-60CF-4A95-A31C-9F49DF9EF6D7}"/>
              </a:ext>
            </a:extLst>
          </p:cNvPr>
          <p:cNvGraphicFramePr>
            <a:graphicFrameLocks noGrp="1"/>
          </p:cNvGraphicFramePr>
          <p:nvPr>
            <p:extLst>
              <p:ext uri="{D42A27DB-BD31-4B8C-83A1-F6EECF244321}">
                <p14:modId xmlns:p14="http://schemas.microsoft.com/office/powerpoint/2010/main" val="3096591212"/>
              </p:ext>
            </p:extLst>
          </p:nvPr>
        </p:nvGraphicFramePr>
        <p:xfrm>
          <a:off x="1034142" y="2603859"/>
          <a:ext cx="7075715" cy="3222620"/>
        </p:xfrm>
        <a:graphic>
          <a:graphicData uri="http://schemas.openxmlformats.org/drawingml/2006/table">
            <a:tbl>
              <a:tblPr firstRow="1" firstCol="1" bandRow="1">
                <a:tableStyleId>{5C22544A-7EE6-4342-B048-85BDC9FD1C3A}</a:tableStyleId>
              </a:tblPr>
              <a:tblGrid>
                <a:gridCol w="1534886">
                  <a:extLst>
                    <a:ext uri="{9D8B030D-6E8A-4147-A177-3AD203B41FA5}">
                      <a16:colId xmlns:a16="http://schemas.microsoft.com/office/drawing/2014/main" val="3853372237"/>
                    </a:ext>
                  </a:extLst>
                </a:gridCol>
                <a:gridCol w="1349828">
                  <a:extLst>
                    <a:ext uri="{9D8B030D-6E8A-4147-A177-3AD203B41FA5}">
                      <a16:colId xmlns:a16="http://schemas.microsoft.com/office/drawing/2014/main" val="1306477128"/>
                    </a:ext>
                  </a:extLst>
                </a:gridCol>
                <a:gridCol w="1491343">
                  <a:extLst>
                    <a:ext uri="{9D8B030D-6E8A-4147-A177-3AD203B41FA5}">
                      <a16:colId xmlns:a16="http://schemas.microsoft.com/office/drawing/2014/main" val="3394039332"/>
                    </a:ext>
                  </a:extLst>
                </a:gridCol>
                <a:gridCol w="1436165">
                  <a:extLst>
                    <a:ext uri="{9D8B030D-6E8A-4147-A177-3AD203B41FA5}">
                      <a16:colId xmlns:a16="http://schemas.microsoft.com/office/drawing/2014/main" val="1812525726"/>
                    </a:ext>
                  </a:extLst>
                </a:gridCol>
                <a:gridCol w="1263493">
                  <a:extLst>
                    <a:ext uri="{9D8B030D-6E8A-4147-A177-3AD203B41FA5}">
                      <a16:colId xmlns:a16="http://schemas.microsoft.com/office/drawing/2014/main" val="919791554"/>
                    </a:ext>
                  </a:extLst>
                </a:gridCol>
              </a:tblGrid>
              <a:tr h="644524">
                <a:tc>
                  <a:txBody>
                    <a:bodyPr/>
                    <a:lstStyle/>
                    <a:p>
                      <a:pPr indent="127000" algn="just">
                        <a:lnSpc>
                          <a:spcPct val="150000"/>
                        </a:lnSpc>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20171127</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20171128</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20171129</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zh-CN" sz="1800" kern="100">
                          <a:effectLst/>
                        </a:rPr>
                        <a:t>合计</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2818390022"/>
                  </a:ext>
                </a:extLst>
              </a:tr>
              <a:tr h="644524">
                <a:tc>
                  <a:txBody>
                    <a:bodyPr/>
                    <a:lstStyle/>
                    <a:p>
                      <a:pPr indent="127000" algn="just">
                        <a:lnSpc>
                          <a:spcPct val="150000"/>
                        </a:lnSpc>
                        <a:spcAft>
                          <a:spcPts val="0"/>
                        </a:spcAft>
                      </a:pPr>
                      <a:r>
                        <a:rPr lang="zh-CN" sz="1800" kern="100">
                          <a:effectLst/>
                        </a:rPr>
                        <a:t>正样本</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5211</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6072</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5451</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16734</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1096957400"/>
                  </a:ext>
                </a:extLst>
              </a:tr>
              <a:tr h="644524">
                <a:tc>
                  <a:txBody>
                    <a:bodyPr/>
                    <a:lstStyle/>
                    <a:p>
                      <a:pPr indent="127000" algn="just">
                        <a:lnSpc>
                          <a:spcPct val="150000"/>
                        </a:lnSpc>
                        <a:spcAft>
                          <a:spcPts val="0"/>
                        </a:spcAft>
                      </a:pPr>
                      <a:r>
                        <a:rPr lang="zh-CN" sz="1800" kern="100">
                          <a:effectLst/>
                        </a:rPr>
                        <a:t>负样本</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25000</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25000</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25000</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75000</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1114459504"/>
                  </a:ext>
                </a:extLst>
              </a:tr>
              <a:tr h="644524">
                <a:tc>
                  <a:txBody>
                    <a:bodyPr/>
                    <a:lstStyle/>
                    <a:p>
                      <a:pPr indent="127000" algn="just">
                        <a:lnSpc>
                          <a:spcPct val="150000"/>
                        </a:lnSpc>
                        <a:spcAft>
                          <a:spcPts val="0"/>
                        </a:spcAft>
                      </a:pPr>
                      <a:r>
                        <a:rPr lang="zh-CN" sz="1800" kern="100">
                          <a:effectLst/>
                        </a:rPr>
                        <a:t>总样本</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30211</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31072</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30451</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91734</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2664968540"/>
                  </a:ext>
                </a:extLst>
              </a:tr>
              <a:tr h="644524">
                <a:tc>
                  <a:txBody>
                    <a:bodyPr/>
                    <a:lstStyle/>
                    <a:p>
                      <a:pPr indent="127000" algn="just">
                        <a:lnSpc>
                          <a:spcPct val="150000"/>
                        </a:lnSpc>
                        <a:spcAft>
                          <a:spcPts val="0"/>
                        </a:spcAft>
                      </a:pPr>
                      <a:r>
                        <a:rPr lang="zh-CN" sz="1800" kern="100">
                          <a:effectLst/>
                        </a:rPr>
                        <a:t>正样本比例</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17.249%</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19.542%</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17.901%</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18.242%</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2935875373"/>
                  </a:ext>
                </a:extLst>
              </a:tr>
            </a:tbl>
          </a:graphicData>
        </a:graphic>
      </p:graphicFrame>
    </p:spTree>
    <p:extLst>
      <p:ext uri="{BB962C8B-B14F-4D97-AF65-F5344CB8AC3E}">
        <p14:creationId xmlns:p14="http://schemas.microsoft.com/office/powerpoint/2010/main" val="2744624176"/>
      </p:ext>
    </p:extLst>
  </p:cSld>
  <p:clrMapOvr>
    <a:masterClrMapping/>
  </p:clrMapOvr>
  <mc:AlternateContent xmlns:mc="http://schemas.openxmlformats.org/markup-compatibility/2006" xmlns:p14="http://schemas.microsoft.com/office/powerpoint/2010/main">
    <mc:Choice Requires="p14">
      <p:transition spd="slow" p14:dur="2000" advTm="9469"/>
    </mc:Choice>
    <mc:Fallback xmlns="">
      <p:transition spd="slow" advTm="9469"/>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域名词向量特征分析</a:t>
            </a:r>
            <a:endParaRPr lang="en-US" altLang="zh-CN" sz="2800" dirty="0"/>
          </a:p>
          <a:p>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特征分析</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5BDDB709-8C79-4ED8-8A46-7807A9E25B9F}"/>
              </a:ext>
            </a:extLst>
          </p:cNvPr>
          <p:cNvPicPr/>
          <p:nvPr/>
        </p:nvPicPr>
        <p:blipFill rotWithShape="1">
          <a:blip r:embed="rId3">
            <a:extLst>
              <a:ext uri="{28A0092B-C50C-407E-A947-70E740481C1C}">
                <a14:useLocalDpi xmlns:a14="http://schemas.microsoft.com/office/drawing/2010/main" val="0"/>
              </a:ext>
            </a:extLst>
          </a:blip>
          <a:srcRect t="17636" b="4769"/>
          <a:stretch/>
        </p:blipFill>
        <p:spPr bwMode="auto">
          <a:xfrm>
            <a:off x="870857" y="2266587"/>
            <a:ext cx="3740969" cy="3353858"/>
          </a:xfrm>
          <a:prstGeom prst="rect">
            <a:avLst/>
          </a:prstGeom>
          <a:noFill/>
          <a:ln>
            <a:noFill/>
          </a:ln>
          <a:extLst>
            <a:ext uri="{53640926-AAD7-44D8-BBD7-CCE9431645EC}">
              <a14:shadowObscured xmlns:a14="http://schemas.microsoft.com/office/drawing/2010/main"/>
            </a:ext>
          </a:extLst>
        </p:spPr>
      </p:pic>
      <p:pic>
        <p:nvPicPr>
          <p:cNvPr id="13" name="图片 12">
            <a:extLst>
              <a:ext uri="{FF2B5EF4-FFF2-40B4-BE49-F238E27FC236}">
                <a16:creationId xmlns:a16="http://schemas.microsoft.com/office/drawing/2014/main" id="{8C54919F-E9D2-423B-A1EA-0E953DC7FCB1}"/>
              </a:ext>
            </a:extLst>
          </p:cNvPr>
          <p:cNvPicPr/>
          <p:nvPr/>
        </p:nvPicPr>
        <p:blipFill rotWithShape="1">
          <a:blip r:embed="rId4">
            <a:extLst>
              <a:ext uri="{28A0092B-C50C-407E-A947-70E740481C1C}">
                <a14:useLocalDpi xmlns:a14="http://schemas.microsoft.com/office/drawing/2010/main" val="0"/>
              </a:ext>
            </a:extLst>
          </a:blip>
          <a:srcRect t="18051" b="4962"/>
          <a:stretch/>
        </p:blipFill>
        <p:spPr bwMode="auto">
          <a:xfrm>
            <a:off x="4611826" y="2277699"/>
            <a:ext cx="3879032" cy="3353859"/>
          </a:xfrm>
          <a:prstGeom prst="rect">
            <a:avLst/>
          </a:prstGeom>
          <a:noFill/>
          <a:ln>
            <a:noFill/>
          </a:ln>
          <a:extLst>
            <a:ext uri="{53640926-AAD7-44D8-BBD7-CCE9431645EC}">
              <a14:shadowObscured xmlns:a14="http://schemas.microsoft.com/office/drawing/2010/main"/>
            </a:ext>
          </a:extLst>
        </p:spPr>
      </p:pic>
      <p:sp>
        <p:nvSpPr>
          <p:cNvPr id="7" name="文本框 6">
            <a:extLst>
              <a:ext uri="{FF2B5EF4-FFF2-40B4-BE49-F238E27FC236}">
                <a16:creationId xmlns:a16="http://schemas.microsoft.com/office/drawing/2014/main" id="{94C80E22-7D7E-4BC3-8C96-5C8C834F0DDE}"/>
              </a:ext>
            </a:extLst>
          </p:cNvPr>
          <p:cNvSpPr txBox="1"/>
          <p:nvPr/>
        </p:nvSpPr>
        <p:spPr>
          <a:xfrm>
            <a:off x="3218454" y="5798575"/>
            <a:ext cx="2786743" cy="369332"/>
          </a:xfrm>
          <a:prstGeom prst="rect">
            <a:avLst/>
          </a:prstGeom>
          <a:noFill/>
        </p:spPr>
        <p:txBody>
          <a:bodyPr wrap="square" rtlCol="0">
            <a:spAutoFit/>
          </a:bodyPr>
          <a:lstStyle/>
          <a:p>
            <a:r>
              <a:rPr lang="en-US" altLang="zh-CN" dirty="0" err="1"/>
              <a:t>auc</a:t>
            </a:r>
            <a:r>
              <a:rPr lang="zh-CN" altLang="zh-CN" dirty="0"/>
              <a:t>为</a:t>
            </a:r>
            <a:r>
              <a:rPr lang="en-US" altLang="zh-CN" dirty="0"/>
              <a:t>0.915</a:t>
            </a:r>
            <a:r>
              <a:rPr lang="zh-CN" altLang="zh-CN" dirty="0"/>
              <a:t>，</a:t>
            </a:r>
            <a:r>
              <a:rPr lang="en-US" altLang="zh-CN" dirty="0" err="1"/>
              <a:t>ks</a:t>
            </a:r>
            <a:r>
              <a:rPr lang="zh-CN" altLang="zh-CN" dirty="0"/>
              <a:t>为</a:t>
            </a:r>
            <a:r>
              <a:rPr lang="en-US" altLang="zh-CN" dirty="0"/>
              <a:t>0.649</a:t>
            </a:r>
            <a:endParaRPr lang="zh-CN" altLang="en-US" dirty="0"/>
          </a:p>
        </p:txBody>
      </p:sp>
    </p:spTree>
    <p:extLst>
      <p:ext uri="{BB962C8B-B14F-4D97-AF65-F5344CB8AC3E}">
        <p14:creationId xmlns:p14="http://schemas.microsoft.com/office/powerpoint/2010/main" val="3849550187"/>
      </p:ext>
    </p:extLst>
  </p:cSld>
  <p:clrMapOvr>
    <a:masterClrMapping/>
  </p:clrMapOvr>
  <mc:AlternateContent xmlns:mc="http://schemas.openxmlformats.org/markup-compatibility/2006" xmlns:p14="http://schemas.microsoft.com/office/powerpoint/2010/main">
    <mc:Choice Requires="p14">
      <p:transition spd="slow" p14:dur="2000" advTm="32648"/>
    </mc:Choice>
    <mc:Fallback xmlns="">
      <p:transition spd="slow" advTm="32648"/>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域名访问记录分析</a:t>
            </a:r>
            <a:endParaRPr lang="en-US" altLang="zh-CN" sz="2800" dirty="0"/>
          </a:p>
          <a:p>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特征分析</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4" name="图片 13">
            <a:extLst>
              <a:ext uri="{FF2B5EF4-FFF2-40B4-BE49-F238E27FC236}">
                <a16:creationId xmlns:a16="http://schemas.microsoft.com/office/drawing/2014/main" id="{E6A6832E-BAC8-418E-8D8E-E53E51511699}"/>
              </a:ext>
            </a:extLst>
          </p:cNvPr>
          <p:cNvPicPr/>
          <p:nvPr/>
        </p:nvPicPr>
        <p:blipFill rotWithShape="1">
          <a:blip r:embed="rId3">
            <a:extLst>
              <a:ext uri="{28A0092B-C50C-407E-A947-70E740481C1C}">
                <a14:useLocalDpi xmlns:a14="http://schemas.microsoft.com/office/drawing/2010/main" val="0"/>
              </a:ext>
            </a:extLst>
          </a:blip>
          <a:srcRect b="2591"/>
          <a:stretch/>
        </p:blipFill>
        <p:spPr bwMode="auto">
          <a:xfrm>
            <a:off x="2188972" y="2031948"/>
            <a:ext cx="4570114" cy="422499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08762603"/>
      </p:ext>
    </p:extLst>
  </p:cSld>
  <p:clrMapOvr>
    <a:masterClrMapping/>
  </p:clrMapOvr>
  <mc:AlternateContent xmlns:mc="http://schemas.openxmlformats.org/markup-compatibility/2006" xmlns:p14="http://schemas.microsoft.com/office/powerpoint/2010/main">
    <mc:Choice Requires="p14">
      <p:transition spd="slow" p14:dur="2000" advTm="12694"/>
    </mc:Choice>
    <mc:Fallback xmlns="">
      <p:transition spd="slow" advTm="12694"/>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域名访问统计特征分析</a:t>
            </a:r>
            <a:endParaRPr lang="en-US" altLang="zh-CN" sz="2800" dirty="0"/>
          </a:p>
          <a:p>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特征分析</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542FBADE-4570-418D-801D-6D6569AE07B5}"/>
              </a:ext>
            </a:extLst>
          </p:cNvPr>
          <p:cNvPicPr/>
          <p:nvPr/>
        </p:nvPicPr>
        <p:blipFill rotWithShape="1">
          <a:blip r:embed="rId3">
            <a:extLst>
              <a:ext uri="{28A0092B-C50C-407E-A947-70E740481C1C}">
                <a14:useLocalDpi xmlns:a14="http://schemas.microsoft.com/office/drawing/2010/main" val="0"/>
              </a:ext>
            </a:extLst>
          </a:blip>
          <a:srcRect l="3817" r="20084"/>
          <a:stretch/>
        </p:blipFill>
        <p:spPr bwMode="auto">
          <a:xfrm rot="16200000">
            <a:off x="2682105" y="691062"/>
            <a:ext cx="3779790" cy="6790599"/>
          </a:xfrm>
          <a:prstGeom prst="rect">
            <a:avLst/>
          </a:prstGeom>
          <a:noFill/>
          <a:ln>
            <a:noFill/>
          </a:ln>
        </p:spPr>
      </p:pic>
    </p:spTree>
    <p:extLst>
      <p:ext uri="{BB962C8B-B14F-4D97-AF65-F5344CB8AC3E}">
        <p14:creationId xmlns:p14="http://schemas.microsoft.com/office/powerpoint/2010/main" val="2262905531"/>
      </p:ext>
    </p:extLst>
  </p:cSld>
  <p:clrMapOvr>
    <a:masterClrMapping/>
  </p:clrMapOvr>
  <mc:AlternateContent xmlns:mc="http://schemas.openxmlformats.org/markup-compatibility/2006" xmlns:p14="http://schemas.microsoft.com/office/powerpoint/2010/main">
    <mc:Choice Requires="p14">
      <p:transition spd="slow" p14:dur="2000" advTm="5616"/>
    </mc:Choice>
    <mc:Fallback xmlns="">
      <p:transition spd="slow" advTm="5616"/>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域名字符特征分析</a:t>
            </a:r>
            <a:endParaRPr lang="en-US" altLang="zh-CN" sz="2800" dirty="0"/>
          </a:p>
          <a:p>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特征分析</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9B86441F-54D1-462B-B23D-1C2DD548F04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83971" y="2064070"/>
            <a:ext cx="4002088" cy="4184330"/>
          </a:xfrm>
          <a:prstGeom prst="rect">
            <a:avLst/>
          </a:prstGeom>
          <a:noFill/>
          <a:ln>
            <a:noFill/>
          </a:ln>
        </p:spPr>
      </p:pic>
    </p:spTree>
    <p:extLst>
      <p:ext uri="{BB962C8B-B14F-4D97-AF65-F5344CB8AC3E}">
        <p14:creationId xmlns:p14="http://schemas.microsoft.com/office/powerpoint/2010/main" val="991408067"/>
      </p:ext>
    </p:extLst>
  </p:cSld>
  <p:clrMapOvr>
    <a:masterClrMapping/>
  </p:clrMapOvr>
  <mc:AlternateContent xmlns:mc="http://schemas.openxmlformats.org/markup-compatibility/2006" xmlns:p14="http://schemas.microsoft.com/office/powerpoint/2010/main">
    <mc:Choice Requires="p14">
      <p:transition spd="slow" p14:dur="2000" advTm="28216"/>
    </mc:Choice>
    <mc:Fallback xmlns="">
      <p:transition spd="slow" advTm="28216"/>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sz="half" idx="1"/>
          </p:nvPr>
        </p:nvSpPr>
        <p:spPr/>
        <p:txBody>
          <a:bodyPr/>
          <a:lstStyle/>
          <a:p>
            <a:r>
              <a:rPr lang="en-US" altLang="zh-CN" sz="2800" dirty="0"/>
              <a:t>DGA</a:t>
            </a:r>
            <a:r>
              <a:rPr lang="zh-CN" altLang="en-US" sz="2800" dirty="0"/>
              <a:t>域名检测结果</a:t>
            </a:r>
            <a:endParaRPr lang="en-US" altLang="zh-CN" sz="2800" dirty="0"/>
          </a:p>
          <a:p>
            <a:pPr lvl="1"/>
            <a:r>
              <a:rPr lang="zh-CN" altLang="en-US" sz="2500" dirty="0"/>
              <a:t>样本外验证结果</a:t>
            </a:r>
            <a:endParaRPr lang="en-US" altLang="zh-CN" sz="2500" dirty="0"/>
          </a:p>
          <a:p>
            <a:endParaRPr lang="en-US" altLang="zh-CN" sz="1800" dirty="0"/>
          </a:p>
        </p:txBody>
      </p:sp>
      <p:sp>
        <p:nvSpPr>
          <p:cNvPr id="14" name="内容占位符 13">
            <a:extLst>
              <a:ext uri="{FF2B5EF4-FFF2-40B4-BE49-F238E27FC236}">
                <a16:creationId xmlns:a16="http://schemas.microsoft.com/office/drawing/2014/main" id="{64516ED3-7507-4533-8A13-8F91F8A891FB}"/>
              </a:ext>
            </a:extLst>
          </p:cNvPr>
          <p:cNvSpPr>
            <a:spLocks noGrp="1"/>
          </p:cNvSpPr>
          <p:nvPr>
            <p:ph sz="half" idx="2"/>
          </p:nvPr>
        </p:nvSpPr>
        <p:spPr/>
        <p:txBody>
          <a:bodyPr/>
          <a:lstStyle/>
          <a:p>
            <a:pPr lvl="1"/>
            <a:r>
              <a:rPr lang="zh-CN" altLang="en-US" sz="2500" dirty="0">
                <a:solidFill>
                  <a:prstClr val="black"/>
                </a:solidFill>
              </a:rPr>
              <a:t>时间外验证结果</a:t>
            </a:r>
            <a:endParaRPr lang="en-US" altLang="zh-CN" sz="2500" dirty="0">
              <a:solidFill>
                <a:prstClr val="black"/>
              </a:solidFill>
            </a:endParaRPr>
          </a:p>
          <a:p>
            <a:pPr marL="342900" lvl="1" indent="0">
              <a:buNone/>
            </a:pPr>
            <a:endParaRPr lang="en-US" altLang="zh-CN" sz="2500" dirty="0">
              <a:solidFill>
                <a:prstClr val="black"/>
              </a:solidFill>
            </a:endParaRPr>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实验结果</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CB36FFEB-1A2A-4450-805F-652298FDF99E}"/>
              </a:ext>
            </a:extLst>
          </p:cNvPr>
          <p:cNvPicPr/>
          <p:nvPr/>
        </p:nvPicPr>
        <p:blipFill rotWithShape="1">
          <a:blip r:embed="rId3">
            <a:extLst>
              <a:ext uri="{28A0092B-C50C-407E-A947-70E740481C1C}">
                <a14:useLocalDpi xmlns:a14="http://schemas.microsoft.com/office/drawing/2010/main" val="0"/>
              </a:ext>
            </a:extLst>
          </a:blip>
          <a:srcRect t="11467"/>
          <a:stretch/>
        </p:blipFill>
        <p:spPr bwMode="auto">
          <a:xfrm>
            <a:off x="653142" y="2731994"/>
            <a:ext cx="3559629" cy="3581720"/>
          </a:xfrm>
          <a:prstGeom prst="rect">
            <a:avLst/>
          </a:prstGeom>
          <a:noFill/>
          <a:ln>
            <a:noFill/>
          </a:ln>
          <a:extLst>
            <a:ext uri="{53640926-AAD7-44D8-BBD7-CCE9431645EC}">
              <a14:shadowObscured xmlns:a14="http://schemas.microsoft.com/office/drawing/2010/main"/>
            </a:ext>
          </a:extLst>
        </p:spPr>
      </p:pic>
      <p:graphicFrame>
        <p:nvGraphicFramePr>
          <p:cNvPr id="15" name="表格 14">
            <a:extLst>
              <a:ext uri="{FF2B5EF4-FFF2-40B4-BE49-F238E27FC236}">
                <a16:creationId xmlns:a16="http://schemas.microsoft.com/office/drawing/2014/main" id="{5ED1C593-EA3E-4706-90DA-B77FF8B28AEA}"/>
              </a:ext>
            </a:extLst>
          </p:cNvPr>
          <p:cNvGraphicFramePr>
            <a:graphicFrameLocks noGrp="1"/>
          </p:cNvGraphicFramePr>
          <p:nvPr>
            <p:extLst>
              <p:ext uri="{D42A27DB-BD31-4B8C-83A1-F6EECF244321}">
                <p14:modId xmlns:p14="http://schemas.microsoft.com/office/powerpoint/2010/main" val="64759063"/>
              </p:ext>
            </p:extLst>
          </p:nvPr>
        </p:nvGraphicFramePr>
        <p:xfrm>
          <a:off x="4942114" y="2309625"/>
          <a:ext cx="3483430" cy="2880360"/>
        </p:xfrm>
        <a:graphic>
          <a:graphicData uri="http://schemas.openxmlformats.org/drawingml/2006/table">
            <a:tbl>
              <a:tblPr firstRow="1" firstCol="1" bandRow="1">
                <a:tableStyleId>{5C22544A-7EE6-4342-B048-85BDC9FD1C3A}</a:tableStyleId>
              </a:tblPr>
              <a:tblGrid>
                <a:gridCol w="1145932">
                  <a:extLst>
                    <a:ext uri="{9D8B030D-6E8A-4147-A177-3AD203B41FA5}">
                      <a16:colId xmlns:a16="http://schemas.microsoft.com/office/drawing/2014/main" val="762670476"/>
                    </a:ext>
                  </a:extLst>
                </a:gridCol>
                <a:gridCol w="1191059">
                  <a:extLst>
                    <a:ext uri="{9D8B030D-6E8A-4147-A177-3AD203B41FA5}">
                      <a16:colId xmlns:a16="http://schemas.microsoft.com/office/drawing/2014/main" val="2996330628"/>
                    </a:ext>
                  </a:extLst>
                </a:gridCol>
                <a:gridCol w="1146439">
                  <a:extLst>
                    <a:ext uri="{9D8B030D-6E8A-4147-A177-3AD203B41FA5}">
                      <a16:colId xmlns:a16="http://schemas.microsoft.com/office/drawing/2014/main" val="1215221718"/>
                    </a:ext>
                  </a:extLst>
                </a:gridCol>
              </a:tblGrid>
              <a:tr h="221315">
                <a:tc>
                  <a:txBody>
                    <a:bodyPr/>
                    <a:lstStyle/>
                    <a:p>
                      <a:pPr indent="127000" algn="just">
                        <a:lnSpc>
                          <a:spcPct val="150000"/>
                        </a:lnSpc>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28</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29</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2568787746"/>
                  </a:ext>
                </a:extLst>
              </a:tr>
              <a:tr h="221315">
                <a:tc>
                  <a:txBody>
                    <a:bodyPr/>
                    <a:lstStyle/>
                    <a:p>
                      <a:pPr indent="127000" algn="just">
                        <a:lnSpc>
                          <a:spcPct val="150000"/>
                        </a:lnSpc>
                        <a:spcAft>
                          <a:spcPts val="0"/>
                        </a:spcAft>
                      </a:pPr>
                      <a:r>
                        <a:rPr lang="zh-CN" sz="1800" kern="100">
                          <a:effectLst/>
                        </a:rPr>
                        <a:t>所有特征</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0.983</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0.977</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1765586854"/>
                  </a:ext>
                </a:extLst>
              </a:tr>
              <a:tr h="221315">
                <a:tc>
                  <a:txBody>
                    <a:bodyPr/>
                    <a:lstStyle/>
                    <a:p>
                      <a:pPr indent="127000" algn="just">
                        <a:lnSpc>
                          <a:spcPct val="150000"/>
                        </a:lnSpc>
                        <a:spcAft>
                          <a:spcPts val="0"/>
                        </a:spcAft>
                      </a:pPr>
                      <a:r>
                        <a:rPr lang="zh-CN" sz="1800" kern="100">
                          <a:effectLst/>
                        </a:rPr>
                        <a:t>只包含访问特征</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0.939</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0.92</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2400000013"/>
                  </a:ext>
                </a:extLst>
              </a:tr>
              <a:tr h="221315">
                <a:tc>
                  <a:txBody>
                    <a:bodyPr/>
                    <a:lstStyle/>
                    <a:p>
                      <a:pPr indent="127000" algn="just">
                        <a:lnSpc>
                          <a:spcPct val="150000"/>
                        </a:lnSpc>
                        <a:spcAft>
                          <a:spcPts val="0"/>
                        </a:spcAft>
                      </a:pPr>
                      <a:r>
                        <a:rPr lang="zh-CN" sz="1800" kern="100">
                          <a:effectLst/>
                        </a:rPr>
                        <a:t>只包含字符特征</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0.963</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0.96</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2086685883"/>
                  </a:ext>
                </a:extLst>
              </a:tr>
            </a:tbl>
          </a:graphicData>
        </a:graphic>
      </p:graphicFrame>
    </p:spTree>
    <p:extLst>
      <p:ext uri="{BB962C8B-B14F-4D97-AF65-F5344CB8AC3E}">
        <p14:creationId xmlns:p14="http://schemas.microsoft.com/office/powerpoint/2010/main" val="2082250040"/>
      </p:ext>
    </p:extLst>
  </p:cSld>
  <p:clrMapOvr>
    <a:masterClrMapping/>
  </p:clrMapOvr>
  <mc:AlternateContent xmlns:mc="http://schemas.openxmlformats.org/markup-compatibility/2006" xmlns:p14="http://schemas.microsoft.com/office/powerpoint/2010/main">
    <mc:Choice Requires="p14">
      <p:transition spd="slow" p14:dur="2000" advTm="37901"/>
    </mc:Choice>
    <mc:Fallback xmlns="">
      <p:transition spd="slow" advTm="3790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总结</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p:txBody>
          <a:bodyPr/>
          <a:lstStyle/>
          <a:p>
            <a:r>
              <a:rPr lang="zh-CN" altLang="en-US" sz="2800" dirty="0"/>
              <a:t>攻读硕士学位期间取得的学术成果</a:t>
            </a:r>
            <a:endParaRPr lang="en-US" altLang="zh-CN" dirty="0"/>
          </a:p>
          <a:p>
            <a:pPr lvl="1"/>
            <a:r>
              <a:rPr lang="en-US" altLang="zh-CN" sz="2500" dirty="0"/>
              <a:t>[1] </a:t>
            </a:r>
            <a:r>
              <a:rPr lang="en-US" altLang="zh-CN" sz="2500" dirty="0" err="1"/>
              <a:t>Wenbo</a:t>
            </a:r>
            <a:r>
              <a:rPr lang="en-US" altLang="zh-CN" sz="2500" dirty="0"/>
              <a:t> </a:t>
            </a:r>
            <a:r>
              <a:rPr lang="en-US" altLang="zh-CN" sz="2500" dirty="0" err="1"/>
              <a:t>Wang,Tianning</a:t>
            </a:r>
            <a:r>
              <a:rPr lang="en-US" altLang="zh-CN" sz="2500" dirty="0"/>
              <a:t> Zang, </a:t>
            </a:r>
            <a:r>
              <a:rPr lang="en-US" altLang="zh-CN" sz="2500" dirty="0" err="1"/>
              <a:t>Yuqing</a:t>
            </a:r>
            <a:r>
              <a:rPr lang="en-US" altLang="zh-CN" sz="2500" dirty="0"/>
              <a:t> Lan. The Rapid Extraction of Suspicious Traffic from Passive DNS[A].ICISSP 2018,2018(08).</a:t>
            </a:r>
            <a:r>
              <a:rPr lang="zh-CN" altLang="en-US" sz="2500" dirty="0"/>
              <a:t>已录用</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75534579"/>
      </p:ext>
    </p:extLst>
  </p:cSld>
  <p:clrMapOvr>
    <a:masterClrMapping/>
  </p:clrMapOvr>
  <mc:AlternateContent xmlns:mc="http://schemas.openxmlformats.org/markup-compatibility/2006" xmlns:p14="http://schemas.microsoft.com/office/powerpoint/2010/main">
    <mc:Choice Requires="p14">
      <p:transition spd="slow" p14:dur="2000" advTm="2952"/>
    </mc:Choice>
    <mc:Fallback xmlns="">
      <p:transition spd="slow" advTm="2952"/>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总结</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p:txBody>
          <a:bodyPr/>
          <a:lstStyle/>
          <a:p>
            <a:r>
              <a:rPr lang="zh-CN" altLang="en-US" sz="2800" dirty="0"/>
              <a:t>第一次答辩问题总结</a:t>
            </a:r>
            <a:endParaRPr lang="en-US" altLang="zh-CN" sz="2500" dirty="0"/>
          </a:p>
          <a:p>
            <a:pPr lvl="1"/>
            <a:r>
              <a:rPr lang="zh-CN" altLang="en-US" sz="2500" dirty="0"/>
              <a:t>论文中出现些许错别字；</a:t>
            </a:r>
            <a:endParaRPr lang="en-US" altLang="zh-CN" sz="2500" dirty="0"/>
          </a:p>
          <a:p>
            <a:pPr lvl="1"/>
            <a:r>
              <a:rPr lang="zh-CN" altLang="en-US" sz="2500" dirty="0"/>
              <a:t>论文格式不规范；</a:t>
            </a:r>
            <a:endParaRPr lang="en-US" altLang="zh-CN" sz="2500" dirty="0"/>
          </a:p>
          <a:p>
            <a:pPr lvl="1"/>
            <a:r>
              <a:rPr lang="zh-CN" altLang="en-US" sz="2500" dirty="0"/>
              <a:t>演示时没有在短时间内将色情域名检测过程展示清楚造成误解。</a:t>
            </a:r>
            <a:endParaRPr lang="en-US" altLang="zh-CN" sz="2500" dirty="0"/>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276208101"/>
      </p:ext>
    </p:extLst>
  </p:cSld>
  <p:clrMapOvr>
    <a:masterClrMapping/>
  </p:clrMapOvr>
  <mc:AlternateContent xmlns:mc="http://schemas.openxmlformats.org/markup-compatibility/2006" xmlns:p14="http://schemas.microsoft.com/office/powerpoint/2010/main">
    <mc:Choice Requires="p14">
      <p:transition spd="slow" p14:dur="2000" advTm="2952"/>
    </mc:Choice>
    <mc:Fallback xmlns="">
      <p:transition spd="slow" advTm="2952"/>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5335" y="3082810"/>
            <a:ext cx="8229600" cy="725488"/>
          </a:xfrm>
        </p:spPr>
        <p:txBody>
          <a:bodyPr/>
          <a:lstStyle/>
          <a:p>
            <a:r>
              <a:rPr lang="zh-CN" altLang="en-US" sz="3200" dirty="0">
                <a:latin typeface="微软雅黑" pitchFamily="34" charset="-122"/>
                <a:ea typeface="微软雅黑" pitchFamily="34" charset="-122"/>
              </a:rPr>
              <a:t>感谢各位老师！</a:t>
            </a:r>
          </a:p>
        </p:txBody>
      </p:sp>
    </p:spTree>
  </p:cSld>
  <p:clrMapOvr>
    <a:masterClrMapping/>
  </p:clrMapOvr>
  <mc:AlternateContent xmlns:mc="http://schemas.openxmlformats.org/markup-compatibility/2006" xmlns:p14="http://schemas.microsoft.com/office/powerpoint/2010/main">
    <mc:Choice Requires="p14">
      <p:transition spd="slow" p14:dur="2000" advTm="3755"/>
    </mc:Choice>
    <mc:Fallback xmlns="">
      <p:transition spd="slow" advTm="375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研究背景</a:t>
            </a:r>
          </a:p>
        </p:txBody>
      </p:sp>
      <p:sp>
        <p:nvSpPr>
          <p:cNvPr id="3" name="内容占位符 2"/>
          <p:cNvSpPr>
            <a:spLocks noGrp="1"/>
          </p:cNvSpPr>
          <p:nvPr>
            <p:ph idx="1"/>
          </p:nvPr>
        </p:nvSpPr>
        <p:spPr>
          <a:xfrm>
            <a:off x="696951" y="1694497"/>
            <a:ext cx="7750098" cy="4656410"/>
          </a:xfrm>
        </p:spPr>
        <p:txBody>
          <a:bodyPr/>
          <a:lstStyle/>
          <a:p>
            <a:r>
              <a:rPr lang="zh-CN" altLang="en-US" sz="2800" dirty="0"/>
              <a:t>被动</a:t>
            </a:r>
            <a:r>
              <a:rPr lang="en-US" altLang="zh-CN" sz="2800" dirty="0"/>
              <a:t>DNS</a:t>
            </a:r>
            <a:r>
              <a:rPr lang="zh-CN" altLang="en-US" sz="2800" dirty="0"/>
              <a:t>介绍</a:t>
            </a:r>
            <a:endParaRPr lang="en-US" altLang="zh-CN" sz="2800" dirty="0"/>
          </a:p>
          <a:p>
            <a:endParaRPr lang="en-US" altLang="zh-CN" sz="2800" dirty="0"/>
          </a:p>
        </p:txBody>
      </p:sp>
      <p:graphicFrame>
        <p:nvGraphicFramePr>
          <p:cNvPr id="5" name="表格 4">
            <a:extLst>
              <a:ext uri="{FF2B5EF4-FFF2-40B4-BE49-F238E27FC236}">
                <a16:creationId xmlns:a16="http://schemas.microsoft.com/office/drawing/2014/main" id="{766F9C9D-47D3-4F63-8BE4-C0B45814485F}"/>
              </a:ext>
            </a:extLst>
          </p:cNvPr>
          <p:cNvGraphicFramePr>
            <a:graphicFrameLocks noGrp="1"/>
          </p:cNvGraphicFramePr>
          <p:nvPr>
            <p:extLst>
              <p:ext uri="{D42A27DB-BD31-4B8C-83A1-F6EECF244321}">
                <p14:modId xmlns:p14="http://schemas.microsoft.com/office/powerpoint/2010/main" val="2830206727"/>
              </p:ext>
            </p:extLst>
          </p:nvPr>
        </p:nvGraphicFramePr>
        <p:xfrm>
          <a:off x="751775" y="2419122"/>
          <a:ext cx="3722651" cy="3361190"/>
        </p:xfrm>
        <a:graphic>
          <a:graphicData uri="http://schemas.openxmlformats.org/drawingml/2006/table">
            <a:tbl>
              <a:tblPr firstRow="1" firstCol="1" bandRow="1">
                <a:tableStyleId>{5C22544A-7EE6-4342-B048-85BDC9FD1C3A}</a:tableStyleId>
              </a:tblPr>
              <a:tblGrid>
                <a:gridCol w="903251">
                  <a:extLst>
                    <a:ext uri="{9D8B030D-6E8A-4147-A177-3AD203B41FA5}">
                      <a16:colId xmlns:a16="http://schemas.microsoft.com/office/drawing/2014/main" val="3822042590"/>
                    </a:ext>
                  </a:extLst>
                </a:gridCol>
                <a:gridCol w="2819400">
                  <a:extLst>
                    <a:ext uri="{9D8B030D-6E8A-4147-A177-3AD203B41FA5}">
                      <a16:colId xmlns:a16="http://schemas.microsoft.com/office/drawing/2014/main" val="2242588856"/>
                    </a:ext>
                  </a:extLst>
                </a:gridCol>
              </a:tblGrid>
              <a:tr h="336119">
                <a:tc>
                  <a:txBody>
                    <a:bodyPr/>
                    <a:lstStyle/>
                    <a:p>
                      <a:pPr marL="327660" indent="-327660" algn="ctr">
                        <a:lnSpc>
                          <a:spcPts val="2300"/>
                        </a:lnSpc>
                        <a:spcAft>
                          <a:spcPts val="0"/>
                        </a:spcAft>
                      </a:pPr>
                      <a:r>
                        <a:rPr lang="zh-CN" sz="1400" kern="100" cap="all" dirty="0">
                          <a:effectLst/>
                        </a:rPr>
                        <a:t>字段</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ctr">
                        <a:lnSpc>
                          <a:spcPts val="2300"/>
                        </a:lnSpc>
                        <a:spcAft>
                          <a:spcPts val="0"/>
                        </a:spcAft>
                      </a:pPr>
                      <a:r>
                        <a:rPr lang="zh-CN" sz="1400" kern="100" cap="all" dirty="0">
                          <a:effectLst/>
                        </a:rPr>
                        <a:t>备注</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3781263089"/>
                  </a:ext>
                </a:extLst>
              </a:tr>
              <a:tr h="336119">
                <a:tc>
                  <a:txBody>
                    <a:bodyPr/>
                    <a:lstStyle/>
                    <a:p>
                      <a:pPr marL="327660" indent="-327660" algn="l">
                        <a:lnSpc>
                          <a:spcPts val="2300"/>
                        </a:lnSpc>
                        <a:spcAft>
                          <a:spcPts val="0"/>
                        </a:spcAft>
                      </a:pPr>
                      <a:r>
                        <a:rPr lang="en-US" sz="1400" kern="100" cap="all" dirty="0">
                          <a:effectLst/>
                        </a:rPr>
                        <a:t>SIP</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客户端</a:t>
                      </a:r>
                      <a:r>
                        <a:rPr lang="en-US" sz="1400" kern="100" dirty="0">
                          <a:effectLst/>
                        </a:rPr>
                        <a:t>IP</a:t>
                      </a:r>
                      <a:r>
                        <a:rPr lang="zh-CN" sz="1400" kern="100" dirty="0">
                          <a:effectLst/>
                        </a:rPr>
                        <a:t>，字符串</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3130260306"/>
                  </a:ext>
                </a:extLst>
              </a:tr>
              <a:tr h="336119">
                <a:tc>
                  <a:txBody>
                    <a:bodyPr/>
                    <a:lstStyle/>
                    <a:p>
                      <a:pPr marL="327660" indent="-327660" algn="l">
                        <a:lnSpc>
                          <a:spcPts val="2300"/>
                        </a:lnSpc>
                        <a:spcAft>
                          <a:spcPts val="0"/>
                        </a:spcAft>
                      </a:pPr>
                      <a:r>
                        <a:rPr lang="en-US" sz="1400" kern="100" cap="all" dirty="0">
                          <a:effectLst/>
                        </a:rPr>
                        <a:t>DIP</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递归</a:t>
                      </a:r>
                      <a:r>
                        <a:rPr lang="en-US" sz="1400" kern="100" dirty="0">
                          <a:effectLst/>
                        </a:rPr>
                        <a:t>IP</a:t>
                      </a:r>
                      <a:r>
                        <a:rPr lang="zh-CN" sz="1400" kern="100" dirty="0">
                          <a:effectLst/>
                        </a:rPr>
                        <a:t>，字符串</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4111390475"/>
                  </a:ext>
                </a:extLst>
              </a:tr>
              <a:tr h="336119">
                <a:tc>
                  <a:txBody>
                    <a:bodyPr/>
                    <a:lstStyle/>
                    <a:p>
                      <a:pPr marL="327660" indent="-327660" algn="l">
                        <a:lnSpc>
                          <a:spcPts val="2300"/>
                        </a:lnSpc>
                        <a:spcAft>
                          <a:spcPts val="0"/>
                        </a:spcAft>
                      </a:pPr>
                      <a:r>
                        <a:rPr lang="en-US" sz="1400" kern="100" cap="all">
                          <a:effectLst/>
                        </a:rPr>
                        <a:t>DNSID</a:t>
                      </a:r>
                      <a:endParaRPr lang="zh-CN" sz="12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en-US" sz="1400" kern="100" dirty="0">
                          <a:effectLst/>
                        </a:rPr>
                        <a:t>DNS</a:t>
                      </a:r>
                      <a:r>
                        <a:rPr lang="zh-CN" sz="1400" kern="100" dirty="0">
                          <a:effectLst/>
                        </a:rPr>
                        <a:t>请求编号</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1574388740"/>
                  </a:ext>
                </a:extLst>
              </a:tr>
              <a:tr h="336119">
                <a:tc>
                  <a:txBody>
                    <a:bodyPr/>
                    <a:lstStyle/>
                    <a:p>
                      <a:pPr marL="327660" indent="-327660" algn="l">
                        <a:lnSpc>
                          <a:spcPts val="2300"/>
                        </a:lnSpc>
                        <a:spcAft>
                          <a:spcPts val="0"/>
                        </a:spcAft>
                      </a:pPr>
                      <a:r>
                        <a:rPr lang="en-US" sz="1400" kern="100" cap="all">
                          <a:effectLst/>
                        </a:rPr>
                        <a:t>DOMAIN</a:t>
                      </a:r>
                      <a:endParaRPr lang="zh-CN" sz="12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请求域名</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324561031"/>
                  </a:ext>
                </a:extLst>
              </a:tr>
              <a:tr h="336119">
                <a:tc>
                  <a:txBody>
                    <a:bodyPr/>
                    <a:lstStyle/>
                    <a:p>
                      <a:pPr marL="327660" indent="-327660" algn="l">
                        <a:lnSpc>
                          <a:spcPts val="2300"/>
                        </a:lnSpc>
                        <a:spcAft>
                          <a:spcPts val="0"/>
                        </a:spcAft>
                      </a:pPr>
                      <a:r>
                        <a:rPr lang="en-US" sz="1400" kern="100" cap="all">
                          <a:effectLst/>
                        </a:rPr>
                        <a:t>QTYPE</a:t>
                      </a:r>
                      <a:endParaRPr lang="zh-CN" sz="12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请求域名类型，字符串</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4281957404"/>
                  </a:ext>
                </a:extLst>
              </a:tr>
              <a:tr h="336119">
                <a:tc>
                  <a:txBody>
                    <a:bodyPr/>
                    <a:lstStyle/>
                    <a:p>
                      <a:pPr marL="327660" indent="-327660" algn="l">
                        <a:lnSpc>
                          <a:spcPts val="2300"/>
                        </a:lnSpc>
                        <a:spcAft>
                          <a:spcPts val="0"/>
                        </a:spcAft>
                      </a:pPr>
                      <a:r>
                        <a:rPr lang="en-US" sz="1400" kern="100" cap="all">
                          <a:effectLst/>
                        </a:rPr>
                        <a:t>SCOUNT</a:t>
                      </a:r>
                      <a:endParaRPr lang="zh-CN" sz="12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请求报文重复次数</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2532465631"/>
                  </a:ext>
                </a:extLst>
              </a:tr>
              <a:tr h="336119">
                <a:tc>
                  <a:txBody>
                    <a:bodyPr/>
                    <a:lstStyle/>
                    <a:p>
                      <a:pPr marL="327660" indent="-327660" algn="l">
                        <a:lnSpc>
                          <a:spcPts val="2300"/>
                        </a:lnSpc>
                        <a:spcAft>
                          <a:spcPts val="0"/>
                        </a:spcAft>
                      </a:pPr>
                      <a:r>
                        <a:rPr lang="en-US" sz="1400" kern="100" cap="all">
                          <a:effectLst/>
                        </a:rPr>
                        <a:t>SRATE</a:t>
                      </a:r>
                      <a:endParaRPr lang="zh-CN" sz="12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该时间间隔下报文采样率（如</a:t>
                      </a:r>
                      <a:r>
                        <a:rPr lang="en-US" sz="1400" kern="100" dirty="0">
                          <a:effectLst/>
                        </a:rPr>
                        <a:t>10:1</a:t>
                      </a:r>
                      <a:r>
                        <a:rPr lang="zh-CN" sz="1400" kern="100" dirty="0">
                          <a:effectLst/>
                        </a:rPr>
                        <a:t>）</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3915013264"/>
                  </a:ext>
                </a:extLst>
              </a:tr>
              <a:tr h="336119">
                <a:tc>
                  <a:txBody>
                    <a:bodyPr/>
                    <a:lstStyle/>
                    <a:p>
                      <a:pPr marL="327660" indent="-327660" algn="l">
                        <a:lnSpc>
                          <a:spcPts val="2300"/>
                        </a:lnSpc>
                        <a:spcAft>
                          <a:spcPts val="0"/>
                        </a:spcAft>
                      </a:pPr>
                      <a:r>
                        <a:rPr lang="en-US" sz="1400" kern="100" cap="all">
                          <a:effectLst/>
                        </a:rPr>
                        <a:t>DIR</a:t>
                      </a:r>
                      <a:endParaRPr lang="zh-CN" sz="12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匹配标识（请求</a:t>
                      </a:r>
                      <a:r>
                        <a:rPr lang="en-US" sz="1400" kern="100" dirty="0">
                          <a:effectLst/>
                        </a:rPr>
                        <a:t>/</a:t>
                      </a:r>
                      <a:r>
                        <a:rPr lang="zh-CN" sz="1400" kern="100" dirty="0">
                          <a:effectLst/>
                        </a:rPr>
                        <a:t>应答</a:t>
                      </a:r>
                      <a:r>
                        <a:rPr lang="en-US" sz="1400" kern="100" dirty="0">
                          <a:effectLst/>
                        </a:rPr>
                        <a:t>/</a:t>
                      </a:r>
                      <a:r>
                        <a:rPr lang="zh-CN" sz="1400" kern="100" dirty="0">
                          <a:effectLst/>
                        </a:rPr>
                        <a:t>双向）</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2996372448"/>
                  </a:ext>
                </a:extLst>
              </a:tr>
              <a:tr h="336119">
                <a:tc>
                  <a:txBody>
                    <a:bodyPr/>
                    <a:lstStyle/>
                    <a:p>
                      <a:pPr marL="327660" indent="-327660" algn="l">
                        <a:lnSpc>
                          <a:spcPts val="2300"/>
                        </a:lnSpc>
                        <a:spcAft>
                          <a:spcPts val="0"/>
                        </a:spcAft>
                      </a:pPr>
                      <a:r>
                        <a:rPr lang="en-US" sz="1400" kern="100" cap="all" dirty="0">
                          <a:effectLst/>
                        </a:rPr>
                        <a:t>RD</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递归请求标识</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1781653730"/>
                  </a:ext>
                </a:extLst>
              </a:tr>
            </a:tbl>
          </a:graphicData>
        </a:graphic>
      </p:graphicFrame>
      <p:graphicFrame>
        <p:nvGraphicFramePr>
          <p:cNvPr id="6" name="表格 5">
            <a:extLst>
              <a:ext uri="{FF2B5EF4-FFF2-40B4-BE49-F238E27FC236}">
                <a16:creationId xmlns:a16="http://schemas.microsoft.com/office/drawing/2014/main" id="{C7F3FEBA-61DC-47A3-89EE-2C42F4D206A4}"/>
              </a:ext>
            </a:extLst>
          </p:cNvPr>
          <p:cNvGraphicFramePr>
            <a:graphicFrameLocks noGrp="1"/>
          </p:cNvGraphicFramePr>
          <p:nvPr>
            <p:extLst>
              <p:ext uri="{D42A27DB-BD31-4B8C-83A1-F6EECF244321}">
                <p14:modId xmlns:p14="http://schemas.microsoft.com/office/powerpoint/2010/main" val="4226441124"/>
              </p:ext>
            </p:extLst>
          </p:nvPr>
        </p:nvGraphicFramePr>
        <p:xfrm>
          <a:off x="4757255" y="2419126"/>
          <a:ext cx="3406964" cy="3361186"/>
        </p:xfrm>
        <a:graphic>
          <a:graphicData uri="http://schemas.openxmlformats.org/drawingml/2006/table">
            <a:tbl>
              <a:tblPr firstRow="1" firstCol="1" bandRow="1">
                <a:tableStyleId>{5C22544A-7EE6-4342-B048-85BDC9FD1C3A}</a:tableStyleId>
              </a:tblPr>
              <a:tblGrid>
                <a:gridCol w="892496">
                  <a:extLst>
                    <a:ext uri="{9D8B030D-6E8A-4147-A177-3AD203B41FA5}">
                      <a16:colId xmlns:a16="http://schemas.microsoft.com/office/drawing/2014/main" val="969329216"/>
                    </a:ext>
                  </a:extLst>
                </a:gridCol>
                <a:gridCol w="2514468">
                  <a:extLst>
                    <a:ext uri="{9D8B030D-6E8A-4147-A177-3AD203B41FA5}">
                      <a16:colId xmlns:a16="http://schemas.microsoft.com/office/drawing/2014/main" val="2683438025"/>
                    </a:ext>
                  </a:extLst>
                </a:gridCol>
              </a:tblGrid>
              <a:tr h="297649">
                <a:tc>
                  <a:txBody>
                    <a:bodyPr/>
                    <a:lstStyle/>
                    <a:p>
                      <a:pPr marL="327660" indent="-327660" algn="ctr">
                        <a:lnSpc>
                          <a:spcPts val="2300"/>
                        </a:lnSpc>
                        <a:spcAft>
                          <a:spcPts val="0"/>
                        </a:spcAft>
                      </a:pPr>
                      <a:r>
                        <a:rPr lang="zh-CN" altLang="en-US" sz="1300" kern="100" dirty="0">
                          <a:effectLst/>
                          <a:latin typeface="Calibri" panose="020F0502020204030204" pitchFamily="34" charset="0"/>
                          <a:ea typeface="宋体" panose="02010600030101010101" pitchFamily="2" charset="-122"/>
                          <a:cs typeface="黑体" panose="02010609060101010101" pitchFamily="49" charset="-122"/>
                        </a:rPr>
                        <a:t>字段</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ctr">
                        <a:lnSpc>
                          <a:spcPts val="2300"/>
                        </a:lnSpc>
                        <a:spcAft>
                          <a:spcPts val="0"/>
                        </a:spcAft>
                      </a:pPr>
                      <a:r>
                        <a:rPr lang="zh-CN" altLang="en-US" sz="1300" kern="100" dirty="0">
                          <a:effectLst/>
                          <a:latin typeface="Calibri" panose="020F0502020204030204" pitchFamily="34" charset="0"/>
                          <a:ea typeface="宋体" panose="02010600030101010101" pitchFamily="2" charset="-122"/>
                          <a:cs typeface="黑体" panose="02010609060101010101" pitchFamily="49" charset="-122"/>
                        </a:rPr>
                        <a:t>备注</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778219278"/>
                  </a:ext>
                </a:extLst>
              </a:tr>
              <a:tr h="340393">
                <a:tc>
                  <a:txBody>
                    <a:bodyPr/>
                    <a:lstStyle/>
                    <a:p>
                      <a:pPr marL="327660" indent="-327660" algn="l">
                        <a:lnSpc>
                          <a:spcPts val="2300"/>
                        </a:lnSpc>
                        <a:spcAft>
                          <a:spcPts val="0"/>
                        </a:spcAft>
                      </a:pPr>
                      <a:r>
                        <a:rPr lang="en-US" sz="1300" kern="100" cap="all" dirty="0">
                          <a:effectLst/>
                        </a:rPr>
                        <a:t>AA</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权威请求标识</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4142245002"/>
                  </a:ext>
                </a:extLst>
              </a:tr>
              <a:tr h="340393">
                <a:tc>
                  <a:txBody>
                    <a:bodyPr/>
                    <a:lstStyle/>
                    <a:p>
                      <a:pPr marL="327660" indent="-327660" algn="l">
                        <a:lnSpc>
                          <a:spcPts val="2300"/>
                        </a:lnSpc>
                        <a:spcAft>
                          <a:spcPts val="0"/>
                        </a:spcAft>
                      </a:pPr>
                      <a:r>
                        <a:rPr lang="en-US" sz="1300" kern="100" cap="all" dirty="0">
                          <a:effectLst/>
                        </a:rPr>
                        <a:t>TTL</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应答的首个</a:t>
                      </a:r>
                      <a:r>
                        <a:rPr lang="en-US" sz="1300" kern="100" dirty="0">
                          <a:effectLst/>
                        </a:rPr>
                        <a:t>RR</a:t>
                      </a:r>
                      <a:r>
                        <a:rPr lang="zh-CN" sz="1300" kern="100" dirty="0">
                          <a:effectLst/>
                        </a:rPr>
                        <a:t>的</a:t>
                      </a:r>
                      <a:r>
                        <a:rPr lang="en-US" sz="1300" kern="100" dirty="0">
                          <a:effectLst/>
                        </a:rPr>
                        <a:t>TTL</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2689539650"/>
                  </a:ext>
                </a:extLst>
              </a:tr>
              <a:tr h="340393">
                <a:tc>
                  <a:txBody>
                    <a:bodyPr/>
                    <a:lstStyle/>
                    <a:p>
                      <a:pPr marL="327660" indent="-327660" algn="l">
                        <a:lnSpc>
                          <a:spcPts val="2300"/>
                        </a:lnSpc>
                        <a:spcAft>
                          <a:spcPts val="0"/>
                        </a:spcAft>
                      </a:pPr>
                      <a:r>
                        <a:rPr lang="en-US" sz="1300" kern="100" cap="all">
                          <a:effectLst/>
                        </a:rPr>
                        <a:t>TIME</a:t>
                      </a:r>
                      <a:endParaRPr lang="zh-CN" sz="13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当前获得报文的时间</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2915630737"/>
                  </a:ext>
                </a:extLst>
              </a:tr>
              <a:tr h="340393">
                <a:tc>
                  <a:txBody>
                    <a:bodyPr/>
                    <a:lstStyle/>
                    <a:p>
                      <a:pPr marL="327660" indent="-327660" algn="l">
                        <a:lnSpc>
                          <a:spcPts val="2300"/>
                        </a:lnSpc>
                        <a:spcAft>
                          <a:spcPts val="0"/>
                        </a:spcAft>
                      </a:pPr>
                      <a:r>
                        <a:rPr lang="en-US" sz="1300" kern="100" cap="all">
                          <a:effectLst/>
                        </a:rPr>
                        <a:t>PCODE</a:t>
                      </a:r>
                      <a:endParaRPr lang="zh-CN" sz="13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节点编码（编码参考附录）</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3539832458"/>
                  </a:ext>
                </a:extLst>
              </a:tr>
              <a:tr h="340393">
                <a:tc>
                  <a:txBody>
                    <a:bodyPr/>
                    <a:lstStyle/>
                    <a:p>
                      <a:pPr marL="327660" indent="-327660" algn="l">
                        <a:lnSpc>
                          <a:spcPts val="2300"/>
                        </a:lnSpc>
                        <a:spcAft>
                          <a:spcPts val="0"/>
                        </a:spcAft>
                      </a:pPr>
                      <a:r>
                        <a:rPr lang="en-US" sz="1300" kern="100" cap="all">
                          <a:effectLst/>
                        </a:rPr>
                        <a:t>QLEN</a:t>
                      </a:r>
                      <a:endParaRPr lang="zh-CN" sz="13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请求</a:t>
                      </a:r>
                      <a:r>
                        <a:rPr lang="en-US" sz="1300" kern="100" dirty="0" err="1">
                          <a:effectLst/>
                        </a:rPr>
                        <a:t>Ip</a:t>
                      </a:r>
                      <a:r>
                        <a:rPr lang="zh-CN" sz="1300" kern="100" dirty="0">
                          <a:effectLst/>
                        </a:rPr>
                        <a:t>包长</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2833554994"/>
                  </a:ext>
                </a:extLst>
              </a:tr>
              <a:tr h="340393">
                <a:tc>
                  <a:txBody>
                    <a:bodyPr/>
                    <a:lstStyle/>
                    <a:p>
                      <a:pPr marL="327660" indent="-327660" algn="l">
                        <a:lnSpc>
                          <a:spcPts val="2300"/>
                        </a:lnSpc>
                        <a:spcAft>
                          <a:spcPts val="0"/>
                        </a:spcAft>
                      </a:pPr>
                      <a:r>
                        <a:rPr lang="en-US" sz="1300" kern="100" cap="all">
                          <a:effectLst/>
                        </a:rPr>
                        <a:t>RLEN</a:t>
                      </a:r>
                      <a:endParaRPr lang="zh-CN" sz="13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应答</a:t>
                      </a:r>
                      <a:r>
                        <a:rPr lang="en-US" sz="1300" kern="100" dirty="0">
                          <a:effectLst/>
                        </a:rPr>
                        <a:t>IP</a:t>
                      </a:r>
                      <a:r>
                        <a:rPr lang="zh-CN" sz="1300" kern="100" dirty="0">
                          <a:effectLst/>
                        </a:rPr>
                        <a:t>包长</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1679755522"/>
                  </a:ext>
                </a:extLst>
              </a:tr>
              <a:tr h="340393">
                <a:tc>
                  <a:txBody>
                    <a:bodyPr/>
                    <a:lstStyle/>
                    <a:p>
                      <a:pPr marL="327660" indent="-327660" algn="l">
                        <a:lnSpc>
                          <a:spcPts val="2300"/>
                        </a:lnSpc>
                        <a:spcAft>
                          <a:spcPts val="0"/>
                        </a:spcAft>
                      </a:pPr>
                      <a:r>
                        <a:rPr lang="en-US" sz="1300" kern="100" cap="all">
                          <a:effectLst/>
                        </a:rPr>
                        <a:t>RRTYPE</a:t>
                      </a:r>
                      <a:endParaRPr lang="zh-CN" sz="13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应答的首个</a:t>
                      </a:r>
                      <a:r>
                        <a:rPr lang="en-US" sz="1300" kern="100" dirty="0">
                          <a:effectLst/>
                        </a:rPr>
                        <a:t>RR</a:t>
                      </a:r>
                      <a:r>
                        <a:rPr lang="zh-CN" sz="1300" kern="100" dirty="0">
                          <a:effectLst/>
                        </a:rPr>
                        <a:t>的类型</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1340147125"/>
                  </a:ext>
                </a:extLst>
              </a:tr>
              <a:tr h="340393">
                <a:tc>
                  <a:txBody>
                    <a:bodyPr/>
                    <a:lstStyle/>
                    <a:p>
                      <a:pPr marL="327660" indent="-327660" algn="l">
                        <a:lnSpc>
                          <a:spcPts val="2300"/>
                        </a:lnSpc>
                        <a:spcAft>
                          <a:spcPts val="0"/>
                        </a:spcAft>
                      </a:pPr>
                      <a:r>
                        <a:rPr lang="en-US" sz="1300" kern="100" cap="all">
                          <a:effectLst/>
                        </a:rPr>
                        <a:t>RCODE</a:t>
                      </a:r>
                      <a:endParaRPr lang="zh-CN" sz="13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服务器响应标识</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1433402338"/>
                  </a:ext>
                </a:extLst>
              </a:tr>
              <a:tr h="340393">
                <a:tc>
                  <a:txBody>
                    <a:bodyPr/>
                    <a:lstStyle/>
                    <a:p>
                      <a:pPr marL="327660" indent="-327660" algn="l">
                        <a:lnSpc>
                          <a:spcPts val="2300"/>
                        </a:lnSpc>
                        <a:spcAft>
                          <a:spcPts val="0"/>
                        </a:spcAft>
                      </a:pPr>
                      <a:r>
                        <a:rPr lang="en-US" sz="1300" kern="100" cap="all">
                          <a:effectLst/>
                        </a:rPr>
                        <a:t>VALUE</a:t>
                      </a:r>
                      <a:endParaRPr lang="zh-CN" sz="13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应答的首个</a:t>
                      </a:r>
                      <a:r>
                        <a:rPr lang="en-US" sz="1300" kern="100" dirty="0">
                          <a:effectLst/>
                        </a:rPr>
                        <a:t>RR</a:t>
                      </a:r>
                      <a:r>
                        <a:rPr lang="zh-CN" sz="1300" kern="100" dirty="0">
                          <a:effectLst/>
                        </a:rPr>
                        <a:t>的解析值</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2070990730"/>
                  </a:ext>
                </a:extLst>
              </a:tr>
            </a:tbl>
          </a:graphicData>
        </a:graphic>
      </p:graphicFrame>
    </p:spTree>
    <p:extLst>
      <p:ext uri="{BB962C8B-B14F-4D97-AF65-F5344CB8AC3E}">
        <p14:creationId xmlns:p14="http://schemas.microsoft.com/office/powerpoint/2010/main" val="1038995582"/>
      </p:ext>
    </p:extLst>
  </p:cSld>
  <p:clrMapOvr>
    <a:masterClrMapping/>
  </p:clrMapOvr>
  <mc:AlternateContent xmlns:mc="http://schemas.openxmlformats.org/markup-compatibility/2006" xmlns:p14="http://schemas.microsoft.com/office/powerpoint/2010/main">
    <mc:Choice Requires="p14">
      <p:transition spd="slow" p14:dur="2000" advTm="10821"/>
    </mc:Choice>
    <mc:Fallback xmlns="">
      <p:transition spd="slow" advTm="1082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问题的提出</a:t>
            </a:r>
          </a:p>
        </p:txBody>
      </p:sp>
      <p:sp>
        <p:nvSpPr>
          <p:cNvPr id="3" name="内容占位符 2"/>
          <p:cNvSpPr>
            <a:spLocks noGrp="1"/>
          </p:cNvSpPr>
          <p:nvPr>
            <p:ph idx="1"/>
          </p:nvPr>
        </p:nvSpPr>
        <p:spPr>
          <a:xfrm>
            <a:off x="696951" y="1780382"/>
            <a:ext cx="7750098" cy="4656410"/>
          </a:xfrm>
        </p:spPr>
        <p:txBody>
          <a:bodyPr/>
          <a:lstStyle/>
          <a:p>
            <a:r>
              <a:rPr lang="zh-CN" altLang="en-US" sz="2800" dirty="0"/>
              <a:t>互联网安全</a:t>
            </a:r>
            <a:endParaRPr lang="en-US" altLang="zh-CN" sz="2800" dirty="0"/>
          </a:p>
          <a:p>
            <a:pPr lvl="1"/>
            <a:r>
              <a:rPr lang="zh-CN" altLang="en-US" sz="2500" dirty="0"/>
              <a:t>恶意域名数量与危害性</a:t>
            </a:r>
            <a:endParaRPr lang="en-US" altLang="zh-CN" sz="2500" dirty="0"/>
          </a:p>
          <a:p>
            <a:pPr lvl="2"/>
            <a:r>
              <a:rPr lang="zh-CN" altLang="en-US" sz="2000" b="0" dirty="0"/>
              <a:t>恶意域名检测的准确性；被动</a:t>
            </a:r>
            <a:r>
              <a:rPr lang="en-US" altLang="zh-CN" sz="2000" b="0" dirty="0"/>
              <a:t>DNS</a:t>
            </a:r>
            <a:r>
              <a:rPr lang="zh-CN" altLang="en-US" sz="2000" b="0" dirty="0"/>
              <a:t>分析不足</a:t>
            </a:r>
            <a:endParaRPr lang="en-US" altLang="zh-CN" sz="2000" b="0" dirty="0"/>
          </a:p>
          <a:p>
            <a:pPr marL="685800" lvl="2" indent="0">
              <a:buNone/>
            </a:pPr>
            <a:endParaRPr lang="en-US" altLang="zh-CN" sz="2200" dirty="0"/>
          </a:p>
          <a:p>
            <a:pPr lvl="1"/>
            <a:r>
              <a:rPr lang="zh-CN" altLang="en-US" sz="2400" dirty="0"/>
              <a:t>被动</a:t>
            </a:r>
            <a:r>
              <a:rPr lang="en-US" altLang="zh-CN" sz="2400" dirty="0"/>
              <a:t>DNS</a:t>
            </a:r>
            <a:r>
              <a:rPr lang="zh-CN" altLang="en-US" sz="2400" dirty="0"/>
              <a:t>：包含全网的请求信息；数据获取不易</a:t>
            </a:r>
            <a:endParaRPr lang="en-US" altLang="zh-CN" sz="2400" dirty="0"/>
          </a:p>
          <a:p>
            <a:pPr lvl="2"/>
            <a:r>
              <a:rPr lang="zh-CN" altLang="en-US" sz="2000" b="0" dirty="0"/>
              <a:t>数据量过大</a:t>
            </a:r>
            <a:endParaRPr lang="en-US" altLang="zh-CN" sz="2000" b="0" dirty="0"/>
          </a:p>
          <a:p>
            <a:pPr marL="0" indent="0">
              <a:buNone/>
            </a:pPr>
            <a:endParaRPr lang="en-US" altLang="zh-CN" sz="2700" dirty="0"/>
          </a:p>
        </p:txBody>
      </p:sp>
    </p:spTree>
    <p:extLst>
      <p:ext uri="{BB962C8B-B14F-4D97-AF65-F5344CB8AC3E}">
        <p14:creationId xmlns:p14="http://schemas.microsoft.com/office/powerpoint/2010/main" val="2681352000"/>
      </p:ext>
    </p:extLst>
  </p:cSld>
  <p:clrMapOvr>
    <a:masterClrMapping/>
  </p:clrMapOvr>
  <mc:AlternateContent xmlns:mc="http://schemas.openxmlformats.org/markup-compatibility/2006" xmlns:p14="http://schemas.microsoft.com/office/powerpoint/2010/main">
    <mc:Choice Requires="p14">
      <p:transition spd="slow" p14:dur="2000" advTm="11193"/>
    </mc:Choice>
    <mc:Fallback xmlns="">
      <p:transition spd="slow" advTm="1119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dirty="0">
                <a:latin typeface="微软雅黑" pitchFamily="34" charset="-122"/>
                <a:ea typeface="微软雅黑" pitchFamily="34" charset="-122"/>
              </a:rPr>
              <a:t>汇报内容</a:t>
            </a:r>
          </a:p>
        </p:txBody>
      </p:sp>
      <p:sp>
        <p:nvSpPr>
          <p:cNvPr id="6147" name="Rectangle 3"/>
          <p:cNvSpPr>
            <a:spLocks noGrp="1" noChangeArrowheads="1"/>
          </p:cNvSpPr>
          <p:nvPr>
            <p:ph idx="1"/>
          </p:nvPr>
        </p:nvSpPr>
        <p:spPr/>
        <p:txBody>
          <a:bodyPr/>
          <a:lstStyle/>
          <a:p>
            <a:pPr eaLnBrk="1" hangingPunct="1">
              <a:lnSpc>
                <a:spcPct val="90000"/>
              </a:lnSpc>
            </a:pPr>
            <a:r>
              <a:rPr lang="zh-CN" altLang="en-US" sz="2400" dirty="0">
                <a:latin typeface="微软雅黑" pitchFamily="34" charset="-122"/>
                <a:ea typeface="微软雅黑" pitchFamily="34" charset="-122"/>
              </a:rPr>
              <a:t>研究背景和问题的提出</a:t>
            </a:r>
            <a:endParaRPr lang="en-US" altLang="zh-CN" sz="2400" dirty="0">
              <a:latin typeface="微软雅黑" pitchFamily="34" charset="-122"/>
              <a:ea typeface="微软雅黑" pitchFamily="34" charset="-122"/>
            </a:endParaRPr>
          </a:p>
          <a:p>
            <a:pPr eaLnBrk="1" hangingPunct="1">
              <a:lnSpc>
                <a:spcPct val="90000"/>
              </a:lnSpc>
            </a:pPr>
            <a:r>
              <a:rPr lang="zh-CN" altLang="en-US" sz="2400" dirty="0">
                <a:solidFill>
                  <a:srgbClr val="FF0000"/>
                </a:solidFill>
                <a:latin typeface="微软雅黑" pitchFamily="34" charset="-122"/>
                <a:ea typeface="微软雅黑" pitchFamily="34" charset="-122"/>
              </a:rPr>
              <a:t>国内外研究现状</a:t>
            </a:r>
            <a:endParaRPr lang="en-US" altLang="zh-CN" sz="2400" dirty="0">
              <a:solidFill>
                <a:srgbClr val="FF0000"/>
              </a:solidFill>
              <a:latin typeface="微软雅黑" pitchFamily="34" charset="-122"/>
              <a:ea typeface="微软雅黑" pitchFamily="34" charset="-122"/>
            </a:endParaRPr>
          </a:p>
          <a:p>
            <a:pPr eaLnBrk="1" hangingPunct="1">
              <a:lnSpc>
                <a:spcPct val="90000"/>
              </a:lnSpc>
            </a:pPr>
            <a:r>
              <a:rPr lang="zh-CN" altLang="en-US" sz="2400" dirty="0">
                <a:latin typeface="微软雅黑" pitchFamily="34" charset="-122"/>
                <a:ea typeface="微软雅黑" pitchFamily="34" charset="-122"/>
              </a:rPr>
              <a:t>关键技术和难点</a:t>
            </a:r>
            <a:endParaRPr lang="en-US" altLang="zh-CN" sz="2400" dirty="0">
              <a:latin typeface="微软雅黑" pitchFamily="34" charset="-122"/>
              <a:ea typeface="微软雅黑" pitchFamily="34" charset="-122"/>
            </a:endParaRPr>
          </a:p>
          <a:p>
            <a:pPr eaLnBrk="1" hangingPunct="1">
              <a:lnSpc>
                <a:spcPct val="90000"/>
              </a:lnSpc>
            </a:pPr>
            <a:r>
              <a:rPr lang="zh-CN" altLang="en-US" sz="2400" dirty="0">
                <a:latin typeface="微软雅黑" pitchFamily="34" charset="-122"/>
                <a:ea typeface="微软雅黑" pitchFamily="34" charset="-122"/>
              </a:rPr>
              <a:t>下一阶段工作计划</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3780534872"/>
      </p:ext>
    </p:extLst>
  </p:cSld>
  <p:clrMapOvr>
    <a:masterClrMapping/>
  </p:clrMapOvr>
  <mc:AlternateContent xmlns:mc="http://schemas.openxmlformats.org/markup-compatibility/2006" xmlns:p14="http://schemas.microsoft.com/office/powerpoint/2010/main">
    <mc:Choice Requires="p14">
      <p:transition spd="slow" p14:dur="2000" advTm="2650"/>
    </mc:Choice>
    <mc:Fallback xmlns="">
      <p:transition spd="slow" advTm="265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612C8-6960-4148-8BC6-8B5B1C9FF194}"/>
              </a:ext>
            </a:extLst>
          </p:cNvPr>
          <p:cNvSpPr>
            <a:spLocks noGrp="1"/>
          </p:cNvSpPr>
          <p:nvPr>
            <p:ph type="title"/>
          </p:nvPr>
        </p:nvSpPr>
        <p:spPr/>
        <p:txBody>
          <a:bodyPr/>
          <a:lstStyle/>
          <a:p>
            <a:r>
              <a:rPr lang="zh-CN" altLang="en-US" dirty="0"/>
              <a:t>国内外研究现状</a:t>
            </a:r>
          </a:p>
        </p:txBody>
      </p:sp>
      <p:sp>
        <p:nvSpPr>
          <p:cNvPr id="3" name="内容占位符 2">
            <a:extLst>
              <a:ext uri="{FF2B5EF4-FFF2-40B4-BE49-F238E27FC236}">
                <a16:creationId xmlns:a16="http://schemas.microsoft.com/office/drawing/2014/main" id="{99228FE6-95EC-439D-81DD-CBF54C0965A5}"/>
              </a:ext>
            </a:extLst>
          </p:cNvPr>
          <p:cNvSpPr>
            <a:spLocks noGrp="1"/>
          </p:cNvSpPr>
          <p:nvPr>
            <p:ph idx="1"/>
          </p:nvPr>
        </p:nvSpPr>
        <p:spPr/>
        <p:txBody>
          <a:bodyPr/>
          <a:lstStyle/>
          <a:p>
            <a:r>
              <a:rPr lang="zh-CN" altLang="en-US" sz="2400" dirty="0"/>
              <a:t>主要技术</a:t>
            </a:r>
            <a:endParaRPr lang="en-US" altLang="zh-CN" sz="2400" dirty="0"/>
          </a:p>
          <a:p>
            <a:endParaRPr lang="en-US" altLang="zh-CN" dirty="0"/>
          </a:p>
        </p:txBody>
      </p:sp>
      <p:graphicFrame>
        <p:nvGraphicFramePr>
          <p:cNvPr id="4" name="表格 3">
            <a:extLst>
              <a:ext uri="{FF2B5EF4-FFF2-40B4-BE49-F238E27FC236}">
                <a16:creationId xmlns:a16="http://schemas.microsoft.com/office/drawing/2014/main" id="{D924AEEB-AC96-44B1-B0C7-F2A67FB762AA}"/>
              </a:ext>
            </a:extLst>
          </p:cNvPr>
          <p:cNvGraphicFramePr>
            <a:graphicFrameLocks noGrp="1"/>
          </p:cNvGraphicFramePr>
          <p:nvPr>
            <p:extLst>
              <p:ext uri="{D42A27DB-BD31-4B8C-83A1-F6EECF244321}">
                <p14:modId xmlns:p14="http://schemas.microsoft.com/office/powerpoint/2010/main" val="1747182567"/>
              </p:ext>
            </p:extLst>
          </p:nvPr>
        </p:nvGraphicFramePr>
        <p:xfrm>
          <a:off x="1153885" y="2231571"/>
          <a:ext cx="6792684" cy="2144488"/>
        </p:xfrm>
        <a:graphic>
          <a:graphicData uri="http://schemas.openxmlformats.org/drawingml/2006/table">
            <a:tbl>
              <a:tblPr firstRow="1" bandRow="1">
                <a:tableStyleId>{5C22544A-7EE6-4342-B048-85BDC9FD1C3A}</a:tableStyleId>
              </a:tblPr>
              <a:tblGrid>
                <a:gridCol w="1611086">
                  <a:extLst>
                    <a:ext uri="{9D8B030D-6E8A-4147-A177-3AD203B41FA5}">
                      <a16:colId xmlns:a16="http://schemas.microsoft.com/office/drawing/2014/main" val="3090799341"/>
                    </a:ext>
                  </a:extLst>
                </a:gridCol>
                <a:gridCol w="2612572">
                  <a:extLst>
                    <a:ext uri="{9D8B030D-6E8A-4147-A177-3AD203B41FA5}">
                      <a16:colId xmlns:a16="http://schemas.microsoft.com/office/drawing/2014/main" val="3399093126"/>
                    </a:ext>
                  </a:extLst>
                </a:gridCol>
                <a:gridCol w="2569026">
                  <a:extLst>
                    <a:ext uri="{9D8B030D-6E8A-4147-A177-3AD203B41FA5}">
                      <a16:colId xmlns:a16="http://schemas.microsoft.com/office/drawing/2014/main" val="1277320791"/>
                    </a:ext>
                  </a:extLst>
                </a:gridCol>
              </a:tblGrid>
              <a:tr h="536122">
                <a:tc>
                  <a:txBody>
                    <a:bodyPr/>
                    <a:lstStyle/>
                    <a:p>
                      <a:pPr lvl="0" algn="l">
                        <a:lnSpc>
                          <a:spcPct val="150000"/>
                        </a:lnSpc>
                      </a:pPr>
                      <a:endParaRPr lang="zh-CN" altLang="en-US" sz="1800" dirty="0"/>
                    </a:p>
                  </a:txBody>
                  <a:tcPr/>
                </a:tc>
                <a:tc>
                  <a:txBody>
                    <a:bodyPr/>
                    <a:lstStyle/>
                    <a:p>
                      <a:pPr lvl="0" algn="ctr">
                        <a:lnSpc>
                          <a:spcPct val="150000"/>
                        </a:lnSpc>
                      </a:pPr>
                      <a:r>
                        <a:rPr lang="zh-CN" altLang="en-US" sz="1800" dirty="0"/>
                        <a:t>优点</a:t>
                      </a:r>
                    </a:p>
                  </a:txBody>
                  <a:tcPr/>
                </a:tc>
                <a:tc>
                  <a:txBody>
                    <a:bodyPr/>
                    <a:lstStyle/>
                    <a:p>
                      <a:pPr lvl="0" algn="ctr">
                        <a:lnSpc>
                          <a:spcPct val="150000"/>
                        </a:lnSpc>
                      </a:pPr>
                      <a:r>
                        <a:rPr lang="zh-CN" altLang="en-US" sz="1800" dirty="0"/>
                        <a:t>缺点</a:t>
                      </a:r>
                    </a:p>
                  </a:txBody>
                  <a:tcPr/>
                </a:tc>
                <a:extLst>
                  <a:ext uri="{0D108BD9-81ED-4DB2-BD59-A6C34878D82A}">
                    <a16:rowId xmlns:a16="http://schemas.microsoft.com/office/drawing/2014/main" val="3976102957"/>
                  </a:ext>
                </a:extLst>
              </a:tr>
              <a:tr h="536122">
                <a:tc>
                  <a:txBody>
                    <a:bodyPr/>
                    <a:lstStyle/>
                    <a:p>
                      <a:pPr lvl="0" algn="l">
                        <a:lnSpc>
                          <a:spcPct val="150000"/>
                        </a:lnSpc>
                      </a:pPr>
                      <a:r>
                        <a:rPr lang="zh-CN" altLang="en-US" sz="1800" dirty="0"/>
                        <a:t>逆向工程</a:t>
                      </a:r>
                    </a:p>
                  </a:txBody>
                  <a:tcPr/>
                </a:tc>
                <a:tc>
                  <a:txBody>
                    <a:bodyPr/>
                    <a:lstStyle/>
                    <a:p>
                      <a:pPr lvl="0" algn="l">
                        <a:lnSpc>
                          <a:spcPct val="150000"/>
                        </a:lnSpc>
                      </a:pPr>
                      <a:r>
                        <a:rPr lang="zh-CN" altLang="en-US" sz="1800" dirty="0"/>
                        <a:t>误报率低、召回率高</a:t>
                      </a:r>
                    </a:p>
                  </a:txBody>
                  <a:tcPr/>
                </a:tc>
                <a:tc>
                  <a:txBody>
                    <a:bodyPr/>
                    <a:lstStyle/>
                    <a:p>
                      <a:pPr lvl="0" algn="l">
                        <a:lnSpc>
                          <a:spcPct val="150000"/>
                        </a:lnSpc>
                      </a:pPr>
                      <a:r>
                        <a:rPr lang="zh-CN" altLang="en-US" sz="1800" dirty="0"/>
                        <a:t>滞后、技术难度大</a:t>
                      </a:r>
                    </a:p>
                  </a:txBody>
                  <a:tcPr/>
                </a:tc>
                <a:extLst>
                  <a:ext uri="{0D108BD9-81ED-4DB2-BD59-A6C34878D82A}">
                    <a16:rowId xmlns:a16="http://schemas.microsoft.com/office/drawing/2014/main" val="2115814472"/>
                  </a:ext>
                </a:extLst>
              </a:tr>
              <a:tr h="536122">
                <a:tc>
                  <a:txBody>
                    <a:bodyPr/>
                    <a:lstStyle/>
                    <a:p>
                      <a:pPr lvl="0" algn="l">
                        <a:lnSpc>
                          <a:spcPct val="150000"/>
                        </a:lnSpc>
                      </a:pPr>
                      <a:r>
                        <a:rPr lang="zh-CN" altLang="en-US" sz="1800" dirty="0"/>
                        <a:t>信誉系统</a:t>
                      </a:r>
                    </a:p>
                  </a:txBody>
                  <a:tcPr/>
                </a:tc>
                <a:tc>
                  <a:txBody>
                    <a:bodyPr/>
                    <a:lstStyle/>
                    <a:p>
                      <a:pPr lvl="0" algn="l">
                        <a:lnSpc>
                          <a:spcPct val="150000"/>
                        </a:lnSpc>
                      </a:pPr>
                      <a:r>
                        <a:rPr lang="zh-CN" altLang="en-US" sz="1800" dirty="0"/>
                        <a:t>检测较快、准确性高</a:t>
                      </a:r>
                    </a:p>
                  </a:txBody>
                  <a:tcPr/>
                </a:tc>
                <a:tc>
                  <a:txBody>
                    <a:bodyPr/>
                    <a:lstStyle/>
                    <a:p>
                      <a:pPr lvl="0" algn="l">
                        <a:lnSpc>
                          <a:spcPct val="150000"/>
                        </a:lnSpc>
                      </a:pPr>
                      <a:r>
                        <a:rPr lang="zh-CN" altLang="en-US" sz="1800" dirty="0"/>
                        <a:t>更新滞后、维护成本高</a:t>
                      </a:r>
                    </a:p>
                  </a:txBody>
                  <a:tcPr/>
                </a:tc>
                <a:extLst>
                  <a:ext uri="{0D108BD9-81ED-4DB2-BD59-A6C34878D82A}">
                    <a16:rowId xmlns:a16="http://schemas.microsoft.com/office/drawing/2014/main" val="3511563083"/>
                  </a:ext>
                </a:extLst>
              </a:tr>
              <a:tr h="536122">
                <a:tc>
                  <a:txBody>
                    <a:bodyPr/>
                    <a:lstStyle/>
                    <a:p>
                      <a:pPr lvl="0" algn="l">
                        <a:lnSpc>
                          <a:spcPct val="150000"/>
                        </a:lnSpc>
                      </a:pPr>
                      <a:r>
                        <a:rPr lang="zh-CN" altLang="en-US" sz="1800" dirty="0"/>
                        <a:t>机器学习</a:t>
                      </a:r>
                    </a:p>
                  </a:txBody>
                  <a:tcPr/>
                </a:tc>
                <a:tc>
                  <a:txBody>
                    <a:bodyPr/>
                    <a:lstStyle/>
                    <a:p>
                      <a:pPr lvl="0" algn="l">
                        <a:lnSpc>
                          <a:spcPct val="150000"/>
                        </a:lnSpc>
                      </a:pPr>
                      <a:r>
                        <a:rPr lang="zh-CN" altLang="en-US" sz="1800" dirty="0"/>
                        <a:t>高效、便捷、实时性高</a:t>
                      </a:r>
                    </a:p>
                  </a:txBody>
                  <a:tcPr/>
                </a:tc>
                <a:tc>
                  <a:txBody>
                    <a:bodyPr/>
                    <a:lstStyle/>
                    <a:p>
                      <a:pPr lvl="0" algn="l">
                        <a:lnSpc>
                          <a:spcPct val="150000"/>
                        </a:lnSpc>
                      </a:pPr>
                      <a:r>
                        <a:rPr lang="zh-CN" altLang="en-US" sz="1800" dirty="0"/>
                        <a:t>准确性不足</a:t>
                      </a:r>
                    </a:p>
                  </a:txBody>
                  <a:tcPr/>
                </a:tc>
                <a:extLst>
                  <a:ext uri="{0D108BD9-81ED-4DB2-BD59-A6C34878D82A}">
                    <a16:rowId xmlns:a16="http://schemas.microsoft.com/office/drawing/2014/main" val="1787501662"/>
                  </a:ext>
                </a:extLst>
              </a:tr>
            </a:tbl>
          </a:graphicData>
        </a:graphic>
      </p:graphicFrame>
    </p:spTree>
    <p:extLst>
      <p:ext uri="{BB962C8B-B14F-4D97-AF65-F5344CB8AC3E}">
        <p14:creationId xmlns:p14="http://schemas.microsoft.com/office/powerpoint/2010/main" val="629791462"/>
      </p:ext>
    </p:extLst>
  </p:cSld>
  <p:clrMapOvr>
    <a:masterClrMapping/>
  </p:clrMapOvr>
  <mc:AlternateContent xmlns:mc="http://schemas.openxmlformats.org/markup-compatibility/2006" xmlns:p14="http://schemas.microsoft.com/office/powerpoint/2010/main">
    <mc:Choice Requires="p14">
      <p:transition spd="slow" p14:dur="2000" advTm="6500"/>
    </mc:Choice>
    <mc:Fallback xmlns="">
      <p:transition spd="slow" advTm="65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国外研究现状</a:t>
            </a:r>
          </a:p>
        </p:txBody>
      </p:sp>
      <p:sp>
        <p:nvSpPr>
          <p:cNvPr id="5" name="内容占位符 2"/>
          <p:cNvSpPr txBox="1">
            <a:spLocks/>
          </p:cNvSpPr>
          <p:nvPr/>
        </p:nvSpPr>
        <p:spPr bwMode="auto">
          <a:xfrm>
            <a:off x="696951" y="1583805"/>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800" kern="0" dirty="0"/>
              <a:t>学校以及研究机构</a:t>
            </a:r>
            <a:endParaRPr lang="en-US" altLang="zh-CN" sz="2800" kern="0" dirty="0"/>
          </a:p>
          <a:p>
            <a:pPr lvl="1"/>
            <a:r>
              <a:rPr lang="zh-CN" altLang="en-US" sz="2000" dirty="0"/>
              <a:t>佐治亚理工学院</a:t>
            </a:r>
            <a:endParaRPr lang="en-US" altLang="zh-CN" sz="2000" dirty="0"/>
          </a:p>
          <a:p>
            <a:pPr marL="342900" lvl="1" indent="0">
              <a:buNone/>
            </a:pPr>
            <a:r>
              <a:rPr lang="en-US" altLang="zh-CN" sz="2000" dirty="0"/>
              <a:t>    </a:t>
            </a:r>
            <a:r>
              <a:rPr lang="en-US" altLang="zh-CN" sz="2000" dirty="0" err="1"/>
              <a:t>M.Antonakakis</a:t>
            </a:r>
            <a:r>
              <a:rPr lang="zh-CN" altLang="en-US" sz="2000" dirty="0"/>
              <a:t>、</a:t>
            </a:r>
            <a:r>
              <a:rPr lang="en-US" altLang="zh-CN" sz="2000" dirty="0" err="1"/>
              <a:t>W.Lee</a:t>
            </a:r>
            <a:endParaRPr lang="en-US" altLang="zh-CN" sz="2000" dirty="0"/>
          </a:p>
          <a:p>
            <a:pPr lvl="1"/>
            <a:r>
              <a:rPr lang="en-US" altLang="zh-CN" sz="2000" dirty="0"/>
              <a:t>UCSB</a:t>
            </a:r>
          </a:p>
          <a:p>
            <a:pPr marL="342900" lvl="1" indent="0">
              <a:buNone/>
            </a:pPr>
            <a:r>
              <a:rPr lang="en-US" altLang="zh-CN" sz="2000" dirty="0"/>
              <a:t>    </a:t>
            </a:r>
            <a:r>
              <a:rPr lang="en-US" altLang="zh-CN" sz="2000" dirty="0" err="1"/>
              <a:t>L.Bilge</a:t>
            </a:r>
            <a:endParaRPr lang="en-US" altLang="zh-CN" sz="2000" dirty="0"/>
          </a:p>
          <a:p>
            <a:pPr lvl="1"/>
            <a:r>
              <a:rPr lang="zh-CN" altLang="en-US" sz="2000" dirty="0"/>
              <a:t>欧洲的弗劳恩霍费尔研究所、伯恩大学等</a:t>
            </a:r>
            <a:endParaRPr lang="en-US" altLang="zh-CN" sz="2000" dirty="0"/>
          </a:p>
          <a:p>
            <a:pPr marL="342900" lvl="1" indent="0">
              <a:buNone/>
            </a:pPr>
            <a:endParaRPr lang="en-US" altLang="zh-CN" sz="2000" dirty="0"/>
          </a:p>
          <a:p>
            <a:r>
              <a:rPr lang="zh-CN" altLang="en-US" sz="2800" kern="0" dirty="0"/>
              <a:t>商业机构</a:t>
            </a:r>
            <a:endParaRPr lang="en-US" altLang="zh-CN" sz="2800" kern="0" dirty="0"/>
          </a:p>
          <a:p>
            <a:pPr lvl="1"/>
            <a:r>
              <a:rPr lang="en-US" altLang="zh-CN" sz="2000" dirty="0" err="1"/>
              <a:t>Nominum</a:t>
            </a:r>
            <a:endParaRPr lang="en-US" altLang="zh-CN" sz="2000" dirty="0"/>
          </a:p>
          <a:p>
            <a:pPr lvl="1"/>
            <a:r>
              <a:rPr lang="en-US" altLang="zh-CN" sz="2000" dirty="0" err="1"/>
              <a:t>DomainTools</a:t>
            </a:r>
            <a:r>
              <a:rPr lang="en-US" altLang="zh-CN" sz="2000" dirty="0"/>
              <a:t> </a:t>
            </a:r>
          </a:p>
          <a:p>
            <a:pPr marL="342900" lvl="1" indent="0">
              <a:buNone/>
            </a:pPr>
            <a:endParaRPr lang="en-US" altLang="zh-CN" sz="2000" dirty="0"/>
          </a:p>
          <a:p>
            <a:pPr marL="342900" lvl="1" indent="0">
              <a:buNone/>
            </a:pPr>
            <a:endParaRPr lang="en-US" altLang="zh-CN" sz="2000" dirty="0"/>
          </a:p>
        </p:txBody>
      </p:sp>
    </p:spTree>
    <p:extLst>
      <p:ext uri="{BB962C8B-B14F-4D97-AF65-F5344CB8AC3E}">
        <p14:creationId xmlns:p14="http://schemas.microsoft.com/office/powerpoint/2010/main" val="2693268879"/>
      </p:ext>
    </p:extLst>
  </p:cSld>
  <p:clrMapOvr>
    <a:masterClrMapping/>
  </p:clrMapOvr>
  <mc:AlternateContent xmlns:mc="http://schemas.openxmlformats.org/markup-compatibility/2006" xmlns:p14="http://schemas.microsoft.com/office/powerpoint/2010/main">
    <mc:Choice Requires="p14">
      <p:transition spd="slow" p14:dur="2000" advTm="12159"/>
    </mc:Choice>
    <mc:Fallback xmlns="">
      <p:transition spd="slow" advTm="12159"/>
    </mc:Fallback>
  </mc:AlternateContent>
</p:sld>
</file>

<file path=ppt/theme/theme1.xml><?xml version="1.0" encoding="utf-8"?>
<a:theme xmlns:a="http://schemas.openxmlformats.org/drawingml/2006/main" name="恶意域名检测的研究">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GraphStream</Template>
  <TotalTime>36443</TotalTime>
  <Words>3915</Words>
  <Application>Microsoft Office PowerPoint</Application>
  <PresentationFormat>全屏显示(4:3)</PresentationFormat>
  <Paragraphs>649</Paragraphs>
  <Slides>48</Slides>
  <Notes>48</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62" baseType="lpstr">
      <vt:lpstr>Arial Unicode MS</vt:lpstr>
      <vt:lpstr>MS Mincho</vt:lpstr>
      <vt:lpstr>黑体</vt:lpstr>
      <vt:lpstr>楷体</vt:lpstr>
      <vt:lpstr>楷体_GB2312</vt:lpstr>
      <vt:lpstr>宋体</vt:lpstr>
      <vt:lpstr>微软雅黑</vt:lpstr>
      <vt:lpstr>Arial</vt:lpstr>
      <vt:lpstr>Calibri</vt:lpstr>
      <vt:lpstr>Cambria Math</vt:lpstr>
      <vt:lpstr>Times New Roman</vt:lpstr>
      <vt:lpstr>Wingdings</vt:lpstr>
      <vt:lpstr>恶意域名检测的研究</vt:lpstr>
      <vt:lpstr>Visio</vt:lpstr>
      <vt:lpstr>恶意域名检测技术研究</vt:lpstr>
      <vt:lpstr>汇报内容</vt:lpstr>
      <vt:lpstr>研究背景</vt:lpstr>
      <vt:lpstr>研究背景</vt:lpstr>
      <vt:lpstr>研究背景</vt:lpstr>
      <vt:lpstr>问题的提出</vt:lpstr>
      <vt:lpstr>汇报内容</vt:lpstr>
      <vt:lpstr>国内外研究现状</vt:lpstr>
      <vt:lpstr>国外研究现状</vt:lpstr>
      <vt:lpstr>国内研究现状</vt:lpstr>
      <vt:lpstr>汇报内容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汇报内容</vt:lpstr>
      <vt:lpstr>实验结果和分析</vt:lpstr>
      <vt:lpstr>实验结果和分析</vt:lpstr>
      <vt:lpstr>实验结果和分析</vt:lpstr>
      <vt:lpstr>实验结果和分析</vt:lpstr>
      <vt:lpstr>实验结果和分析</vt:lpstr>
      <vt:lpstr>实验结果和分析</vt:lpstr>
      <vt:lpstr>实验结果和分析</vt:lpstr>
      <vt:lpstr>实验结果和分析</vt:lpstr>
      <vt:lpstr>实验结果和分析</vt:lpstr>
      <vt:lpstr>实验结果和分析</vt:lpstr>
      <vt:lpstr>实验结果和分析</vt:lpstr>
      <vt:lpstr>实验结果和分析</vt:lpstr>
      <vt:lpstr>总结</vt:lpstr>
      <vt:lpstr>总结</vt:lpstr>
      <vt:lpstr>感谢各位老师！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恶意域名检测技术研究</dc:title>
  <dc:creator>王文博</dc:creator>
  <cp:lastModifiedBy>248961567@qq.com</cp:lastModifiedBy>
  <cp:revision>4721</cp:revision>
  <dcterms:created xsi:type="dcterms:W3CDTF">2014-12-05T06:08:22Z</dcterms:created>
  <dcterms:modified xsi:type="dcterms:W3CDTF">2018-03-11T15:11:13Z</dcterms:modified>
  <cp:contentStatus>编辑中</cp:contentStatus>
</cp:coreProperties>
</file>