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584" r:id="rId3"/>
    <p:sldId id="512" r:id="rId5"/>
    <p:sldId id="569" r:id="rId6"/>
    <p:sldId id="570" r:id="rId7"/>
    <p:sldId id="571" r:id="rId8"/>
    <p:sldId id="572" r:id="rId9"/>
    <p:sldId id="573" r:id="rId10"/>
    <p:sldId id="574" r:id="rId11"/>
    <p:sldId id="576" r:id="rId12"/>
    <p:sldId id="577" r:id="rId13"/>
    <p:sldId id="578" r:id="rId14"/>
    <p:sldId id="559" r:id="rId15"/>
    <p:sldId id="579" r:id="rId16"/>
    <p:sldId id="560" r:id="rId17"/>
    <p:sldId id="515" r:id="rId18"/>
    <p:sldId id="516" r:id="rId19"/>
    <p:sldId id="517" r:id="rId20"/>
    <p:sldId id="585" r:id="rId21"/>
    <p:sldId id="586" r:id="rId22"/>
    <p:sldId id="587" r:id="rId23"/>
    <p:sldId id="588" r:id="rId24"/>
    <p:sldId id="589" r:id="rId25"/>
    <p:sldId id="590" r:id="rId26"/>
    <p:sldId id="591" r:id="rId27"/>
    <p:sldId id="525" r:id="rId28"/>
    <p:sldId id="527" r:id="rId29"/>
    <p:sldId id="526" r:id="rId30"/>
    <p:sldId id="567" r:id="rId31"/>
    <p:sldId id="568" r:id="rId32"/>
    <p:sldId id="561" r:id="rId33"/>
    <p:sldId id="534" r:id="rId34"/>
    <p:sldId id="564" r:id="rId35"/>
    <p:sldId id="562" r:id="rId36"/>
    <p:sldId id="565" r:id="rId37"/>
    <p:sldId id="563" r:id="rId38"/>
    <p:sldId id="566" r:id="rId39"/>
    <p:sldId id="580" r:id="rId40"/>
    <p:sldId id="536" r:id="rId41"/>
    <p:sldId id="581" r:id="rId42"/>
    <p:sldId id="540" r:id="rId43"/>
    <p:sldId id="541" r:id="rId44"/>
    <p:sldId id="543" r:id="rId45"/>
    <p:sldId id="545" r:id="rId46"/>
    <p:sldId id="546" r:id="rId47"/>
    <p:sldId id="554" r:id="rId48"/>
    <p:sldId id="592" r:id="rId49"/>
    <p:sldId id="558" r:id="rId5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i="1" kern="1200">
        <a:solidFill>
          <a:schemeClr val="tx1"/>
        </a:solidFill>
        <a:latin typeface="Arial" panose="020B0604020202020204" pitchFamily="34" charset="0"/>
        <a:ea typeface="+mn-ea"/>
        <a:cs typeface="+mn-cs"/>
      </a:defRPr>
    </a:lvl1pPr>
    <a:lvl2pPr marL="457200" algn="ctr" rtl="0" eaLnBrk="0" fontAlgn="base" hangingPunct="0">
      <a:lnSpc>
        <a:spcPct val="90000"/>
      </a:lnSpc>
      <a:spcBef>
        <a:spcPct val="0"/>
      </a:spcBef>
      <a:spcAft>
        <a:spcPct val="0"/>
      </a:spcAft>
      <a:defRPr sz="2400" i="1" kern="1200">
        <a:solidFill>
          <a:schemeClr val="tx1"/>
        </a:solidFill>
        <a:latin typeface="Arial" panose="020B0604020202020204" pitchFamily="34" charset="0"/>
        <a:ea typeface="+mn-ea"/>
        <a:cs typeface="+mn-cs"/>
      </a:defRPr>
    </a:lvl2pPr>
    <a:lvl3pPr marL="914400" algn="ctr" rtl="0" eaLnBrk="0" fontAlgn="base" hangingPunct="0">
      <a:lnSpc>
        <a:spcPct val="90000"/>
      </a:lnSpc>
      <a:spcBef>
        <a:spcPct val="0"/>
      </a:spcBef>
      <a:spcAft>
        <a:spcPct val="0"/>
      </a:spcAft>
      <a:defRPr sz="2400" i="1" kern="1200">
        <a:solidFill>
          <a:schemeClr val="tx1"/>
        </a:solidFill>
        <a:latin typeface="Arial" panose="020B0604020202020204" pitchFamily="34" charset="0"/>
        <a:ea typeface="+mn-ea"/>
        <a:cs typeface="+mn-cs"/>
      </a:defRPr>
    </a:lvl3pPr>
    <a:lvl4pPr marL="1371600" algn="ctr" rtl="0" eaLnBrk="0" fontAlgn="base" hangingPunct="0">
      <a:lnSpc>
        <a:spcPct val="90000"/>
      </a:lnSpc>
      <a:spcBef>
        <a:spcPct val="0"/>
      </a:spcBef>
      <a:spcAft>
        <a:spcPct val="0"/>
      </a:spcAft>
      <a:defRPr sz="2400" i="1" kern="1200">
        <a:solidFill>
          <a:schemeClr val="tx1"/>
        </a:solidFill>
        <a:latin typeface="Arial" panose="020B0604020202020204" pitchFamily="34" charset="0"/>
        <a:ea typeface="+mn-ea"/>
        <a:cs typeface="+mn-cs"/>
      </a:defRPr>
    </a:lvl4pPr>
    <a:lvl5pPr marL="1828800" algn="ctr" rtl="0" eaLnBrk="0" fontAlgn="base" hangingPunct="0">
      <a:lnSpc>
        <a:spcPct val="90000"/>
      </a:lnSpc>
      <a:spcBef>
        <a:spcPct val="0"/>
      </a:spcBef>
      <a:spcAft>
        <a:spcPct val="0"/>
      </a:spcAft>
      <a:defRPr sz="2400" i="1" kern="1200">
        <a:solidFill>
          <a:schemeClr val="tx1"/>
        </a:solidFill>
        <a:latin typeface="Arial" panose="020B0604020202020204" pitchFamily="34" charset="0"/>
        <a:ea typeface="+mn-ea"/>
        <a:cs typeface="+mn-cs"/>
      </a:defRPr>
    </a:lvl5pPr>
    <a:lvl6pPr marL="2286000" algn="l" defTabSz="914400" rtl="0" eaLnBrk="1" latinLnBrk="0" hangingPunct="1">
      <a:defRPr sz="2400" i="1" kern="1200">
        <a:solidFill>
          <a:schemeClr val="tx1"/>
        </a:solidFill>
        <a:latin typeface="Arial" panose="020B0604020202020204" pitchFamily="34" charset="0"/>
        <a:ea typeface="+mn-ea"/>
        <a:cs typeface="+mn-cs"/>
      </a:defRPr>
    </a:lvl6pPr>
    <a:lvl7pPr marL="2743200" algn="l" defTabSz="914400" rtl="0" eaLnBrk="1" latinLnBrk="0" hangingPunct="1">
      <a:defRPr sz="2400" i="1" kern="1200">
        <a:solidFill>
          <a:schemeClr val="tx1"/>
        </a:solidFill>
        <a:latin typeface="Arial" panose="020B0604020202020204" pitchFamily="34" charset="0"/>
        <a:ea typeface="+mn-ea"/>
        <a:cs typeface="+mn-cs"/>
      </a:defRPr>
    </a:lvl7pPr>
    <a:lvl8pPr marL="3200400" algn="l" defTabSz="914400" rtl="0" eaLnBrk="1" latinLnBrk="0" hangingPunct="1">
      <a:defRPr sz="2400" i="1" kern="1200">
        <a:solidFill>
          <a:schemeClr val="tx1"/>
        </a:solidFill>
        <a:latin typeface="Arial" panose="020B0604020202020204" pitchFamily="34" charset="0"/>
        <a:ea typeface="+mn-ea"/>
        <a:cs typeface="+mn-cs"/>
      </a:defRPr>
    </a:lvl8pPr>
    <a:lvl9pPr marL="3657600" algn="l" defTabSz="914400" rtl="0" eaLnBrk="1" latinLnBrk="0" hangingPunct="1">
      <a:defRPr sz="2400" i="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889"/>
    <a:srgbClr val="A0C02A"/>
    <a:srgbClr val="FFFFFF"/>
    <a:srgbClr val="AA78C6"/>
    <a:srgbClr val="8A44AA"/>
    <a:srgbClr val="3E67A4"/>
    <a:srgbClr val="EAEAEA"/>
    <a:srgbClr val="018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1" autoAdjust="0"/>
    <p:restoredTop sz="87941" autoAdjust="0"/>
  </p:normalViewPr>
  <p:slideViewPr>
    <p:cSldViewPr>
      <p:cViewPr varScale="1">
        <p:scale>
          <a:sx n="65" d="100"/>
          <a:sy n="65" d="100"/>
        </p:scale>
        <p:origin x="1656" y="72"/>
      </p:cViewPr>
      <p:guideLst>
        <p:guide orient="horz" pos="2160"/>
        <p:guide pos="2880"/>
      </p:guideLst>
    </p:cSldViewPr>
  </p:slideViewPr>
  <p:outlineViewPr>
    <p:cViewPr>
      <p:scale>
        <a:sx n="33" d="100"/>
        <a:sy n="33" d="100"/>
      </p:scale>
      <p:origin x="0" y="1113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3132"/>
    </p:cViewPr>
  </p:sorterViewPr>
  <p:notesViewPr>
    <p:cSldViewPr>
      <p:cViewPr varScale="1">
        <p:scale>
          <a:sx n="66" d="100"/>
          <a:sy n="66" d="100"/>
        </p:scale>
        <p:origin x="0" y="0"/>
      </p:cViewPr>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6" Type="http://schemas.openxmlformats.org/officeDocument/2006/relationships/slide" Target="slides/slide40.xml"/><Relationship Id="rId5" Type="http://schemas.openxmlformats.org/officeDocument/2006/relationships/slide" Target="slides/slide38.xml"/><Relationship Id="rId4" Type="http://schemas.openxmlformats.org/officeDocument/2006/relationships/slide" Target="slides/slide27.xml"/><Relationship Id="rId3" Type="http://schemas.openxmlformats.org/officeDocument/2006/relationships/slide" Target="slides/slide26.xml"/><Relationship Id="rId2" Type="http://schemas.openxmlformats.org/officeDocument/2006/relationships/slide" Target="slides/slide15.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ln>
          <a:effectLst/>
        </p:spPr>
        <p:txBody>
          <a:bodyPr wrap="none" anchor="ctr"/>
          <a:lstStyle/>
          <a:p>
            <a:pPr>
              <a:defRPr/>
            </a:pPr>
            <a:endParaRPr lang="zh-CN" altLang="en-US"/>
          </a:p>
        </p:txBody>
      </p:sp>
      <p:sp>
        <p:nvSpPr>
          <p:cNvPr id="3084" name="Rectangle 12"/>
          <p:cNvSpPr>
            <a:spLocks noChangeArrowheads="1"/>
          </p:cNvSpPr>
          <p:nvPr/>
        </p:nvSpPr>
        <p:spPr bwMode="auto">
          <a:xfrm>
            <a:off x="57150" y="8785225"/>
            <a:ext cx="2619375" cy="347663"/>
          </a:xfrm>
          <a:prstGeom prst="rect">
            <a:avLst/>
          </a:prstGeom>
          <a:noFill/>
          <a:ln w="9525">
            <a:noFill/>
            <a:miter lim="800000"/>
          </a:ln>
          <a:effectLst/>
        </p:spPr>
        <p:txBody>
          <a:bodyPr lIns="95667" tIns="50185" rIns="95667" bIns="50185">
            <a:spAutoFit/>
          </a:bodyPr>
          <a:lstStyle/>
          <a:p>
            <a:pPr algn="l" defTabSz="611505">
              <a:lnSpc>
                <a:spcPct val="100000"/>
              </a:lnSpc>
              <a:tabLst>
                <a:tab pos="2387600" algn="l"/>
                <a:tab pos="4830445" algn="l"/>
              </a:tabLst>
              <a:defRPr/>
            </a:pPr>
            <a:r>
              <a:rPr lang="en-US" altLang="zh-CN" sz="800" i="0"/>
              <a:t>© 2006, Cisco Systems, Inc. All rights reserved.</a:t>
            </a:r>
            <a:endParaRPr lang="en-US" altLang="zh-CN" sz="800" i="0"/>
          </a:p>
          <a:p>
            <a:pPr algn="l" defTabSz="611505">
              <a:lnSpc>
                <a:spcPct val="100000"/>
              </a:lnSpc>
              <a:tabLst>
                <a:tab pos="2387600" algn="l"/>
                <a:tab pos="4830445" algn="l"/>
              </a:tabLst>
              <a:defRPr/>
            </a:pPr>
            <a:r>
              <a:rPr lang="en-US" altLang="zh-CN" sz="800" i="0"/>
              <a:t>Presentation_ID.scr</a:t>
            </a:r>
            <a:endParaRPr lang="en-US" altLang="zh-CN" sz="800" i="0"/>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3086" name="Rectangle 14"/>
          <p:cNvSpPr>
            <a:spLocks noChangeArrowheads="1"/>
          </p:cNvSpPr>
          <p:nvPr/>
        </p:nvSpPr>
        <p:spPr bwMode="auto">
          <a:xfrm>
            <a:off x="5929313" y="8680450"/>
            <a:ext cx="812800" cy="287338"/>
          </a:xfrm>
          <a:prstGeom prst="rect">
            <a:avLst/>
          </a:prstGeom>
          <a:noFill/>
          <a:ln w="9525">
            <a:noFill/>
            <a:miter lim="800000"/>
          </a:ln>
          <a:effectLst/>
        </p:spPr>
        <p:txBody>
          <a:bodyPr lIns="18819" tIns="0" rIns="18819" bIns="0" anchor="b"/>
          <a:lstStyle/>
          <a:p>
            <a:pPr algn="r" defTabSz="903605">
              <a:lnSpc>
                <a:spcPct val="100000"/>
              </a:lnSpc>
              <a:defRPr/>
            </a:pPr>
            <a:fld id="{8BEC9958-7A26-4E7E-9E9E-AA2FE92665D4}" type="slidenum">
              <a:rPr lang="en-US" altLang="zh-CN" sz="800" i="0"/>
            </a:fld>
            <a:endParaRPr lang="en-US" altLang="zh-CN" sz="800" i="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ln>
          <a:effectLst/>
        </p:spPr>
        <p:txBody>
          <a:bodyPr wrap="none" anchor="ctr"/>
          <a:lstStyle/>
          <a:p>
            <a:pPr>
              <a:defRPr/>
            </a:pPr>
            <a:endParaRPr lang="zh-CN" altLang="en-US"/>
          </a:p>
        </p:txBody>
      </p:sp>
      <p:sp>
        <p:nvSpPr>
          <p:cNvPr id="183305" name="Rectangle 9"/>
          <p:cNvSpPr>
            <a:spLocks noChangeArrowheads="1"/>
          </p:cNvSpPr>
          <p:nvPr/>
        </p:nvSpPr>
        <p:spPr bwMode="auto">
          <a:xfrm>
            <a:off x="57150" y="8785225"/>
            <a:ext cx="2619375" cy="347663"/>
          </a:xfrm>
          <a:prstGeom prst="rect">
            <a:avLst/>
          </a:prstGeom>
          <a:noFill/>
          <a:ln w="9525">
            <a:noFill/>
            <a:miter lim="800000"/>
          </a:ln>
          <a:effectLst/>
        </p:spPr>
        <p:txBody>
          <a:bodyPr lIns="95667" tIns="50185" rIns="95667" bIns="50185">
            <a:spAutoFit/>
          </a:bodyPr>
          <a:lstStyle/>
          <a:p>
            <a:pPr algn="l" defTabSz="611505">
              <a:lnSpc>
                <a:spcPct val="100000"/>
              </a:lnSpc>
              <a:tabLst>
                <a:tab pos="2387600" algn="l"/>
                <a:tab pos="4830445" algn="l"/>
              </a:tabLst>
              <a:defRPr/>
            </a:pPr>
            <a:r>
              <a:rPr lang="en-US" altLang="zh-CN" sz="800" i="0"/>
              <a:t>© 2006, Cisco Systems, Inc. All rights reserved.</a:t>
            </a:r>
            <a:endParaRPr lang="en-US" altLang="zh-CN" sz="800" i="0"/>
          </a:p>
          <a:p>
            <a:pPr algn="l" defTabSz="611505">
              <a:lnSpc>
                <a:spcPct val="100000"/>
              </a:lnSpc>
              <a:tabLst>
                <a:tab pos="2387600" algn="l"/>
                <a:tab pos="4830445" algn="l"/>
              </a:tabLst>
              <a:defRPr/>
            </a:pPr>
            <a:r>
              <a:rPr lang="en-US" altLang="zh-CN" sz="800" i="0"/>
              <a:t>Presentation_ID.scr</a:t>
            </a:r>
            <a:endParaRPr lang="en-US" altLang="zh-CN" sz="800" i="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ln>
          <a:effectLst/>
        </p:spPr>
        <p:txBody>
          <a:bodyPr vert="horz" wrap="square" lIns="18819" tIns="0" rIns="18819" bIns="0" numCol="1" anchor="b" anchorCtr="0" compatLnSpc="1"/>
          <a:lstStyle>
            <a:lvl1pPr algn="r" defTabSz="903605">
              <a:lnSpc>
                <a:spcPct val="100000"/>
              </a:lnSpc>
              <a:defRPr sz="800" i="0"/>
            </a:lvl1pPr>
          </a:lstStyle>
          <a:p>
            <a:pPr>
              <a:defRPr/>
            </a:pPr>
            <a:fld id="{5A083A79-B2E8-4D8C-9E3F-9A953B419E29}" type="slidenum">
              <a:rPr lang="en-US" altLang="zh-CN"/>
            </a:fld>
            <a:endParaRPr lang="en-US" altLang="zh-CN"/>
          </a:p>
        </p:txBody>
      </p:sp>
      <p:sp>
        <p:nvSpPr>
          <p:cNvPr id="51206"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ln>
          <a:effectLst/>
        </p:spPr>
        <p:txBody>
          <a:bodyPr vert="horz" wrap="square" lIns="95667" tIns="50185" rIns="95667" bIns="50185" numCol="1" anchor="t" anchorCtr="0" compatLnSpc="1"/>
          <a:lstStyle/>
          <a:p>
            <a:pPr lvl="0"/>
            <a:r>
              <a:rPr lang="en-US" altLang="zh-CN" noProof="0" smtClean="0"/>
              <a:t>Body Text</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Tree>
  </p:cSld>
  <p:clrMap bg1="lt1" tx1="dk1" bg2="lt2" tx2="dk2" accent1="accent1" accent2="accent2" accent3="accent3" accent4="accent4" accent5="accent5" accent6="accent6" hlink="hlink" folHlink="folHlink"/>
  <p:notesStyle>
    <a:lvl1pPr marL="113030" indent="-113030" algn="l" defTabSz="1021080" rtl="0" eaLnBrk="0" fontAlgn="base" hangingPunct="0">
      <a:lnSpc>
        <a:spcPct val="90000"/>
      </a:lnSpc>
      <a:spcBef>
        <a:spcPct val="50000"/>
      </a:spcBef>
      <a:spcAft>
        <a:spcPct val="0"/>
      </a:spcAft>
      <a:buSzPct val="100000"/>
      <a:buChar char="•"/>
      <a:defRPr sz="1200" kern="1200">
        <a:solidFill>
          <a:schemeClr val="tx1"/>
        </a:solidFill>
        <a:latin typeface="Arial" panose="020B0604020202020204" pitchFamily="34" charset="0"/>
        <a:ea typeface="+mn-ea"/>
        <a:cs typeface="+mn-cs"/>
      </a:defRPr>
    </a:lvl1pPr>
    <a:lvl2pPr marL="482600" indent="-120650" algn="l" defTabSz="1021080" rtl="0" eaLnBrk="0" fontAlgn="base" hangingPunct="0">
      <a:lnSpc>
        <a:spcPct val="90000"/>
      </a:lnSpc>
      <a:spcBef>
        <a:spcPct val="35000"/>
      </a:spcBef>
      <a:spcAft>
        <a:spcPct val="0"/>
      </a:spcAft>
      <a:buSzPct val="100000"/>
      <a:buChar char="•"/>
      <a:defRPr sz="1200" kern="1200">
        <a:solidFill>
          <a:schemeClr val="tx1"/>
        </a:solidFill>
        <a:latin typeface="Arial" panose="020B0604020202020204" pitchFamily="34" charset="0"/>
        <a:ea typeface="+mn-ea"/>
        <a:cs typeface="+mn-cs"/>
      </a:defRPr>
    </a:lvl2pPr>
    <a:lvl3pPr marL="967105" algn="l" defTabSz="1021080" rtl="0" eaLnBrk="0" fontAlgn="base" hangingPunct="0">
      <a:lnSpc>
        <a:spcPct val="90000"/>
      </a:lnSpc>
      <a:spcBef>
        <a:spcPct val="35000"/>
      </a:spcBef>
      <a:spcAft>
        <a:spcPct val="0"/>
      </a:spcAft>
      <a:buSzPct val="100000"/>
      <a:buChar char="•"/>
      <a:defRPr sz="1200" kern="1200">
        <a:solidFill>
          <a:schemeClr val="tx1"/>
        </a:solidFill>
        <a:latin typeface="Arial" panose="020B0604020202020204" pitchFamily="34" charset="0"/>
        <a:ea typeface="+mn-ea"/>
        <a:cs typeface="+mn-cs"/>
      </a:defRPr>
    </a:lvl3pPr>
    <a:lvl4pPr marL="1449705" algn="l" defTabSz="1021080" rtl="0" eaLnBrk="0" fontAlgn="base" hangingPunct="0">
      <a:lnSpc>
        <a:spcPct val="90000"/>
      </a:lnSpc>
      <a:spcBef>
        <a:spcPct val="35000"/>
      </a:spcBef>
      <a:spcAft>
        <a:spcPct val="0"/>
      </a:spcAft>
      <a:buSzPct val="100000"/>
      <a:buChar char="•"/>
      <a:defRPr sz="1200" kern="1200">
        <a:solidFill>
          <a:schemeClr val="tx1"/>
        </a:solidFill>
        <a:latin typeface="Arial" panose="020B0604020202020204" pitchFamily="34" charset="0"/>
        <a:ea typeface="+mn-ea"/>
        <a:cs typeface="+mn-cs"/>
      </a:defRPr>
    </a:lvl4pPr>
    <a:lvl5pPr marL="1932305" algn="l" defTabSz="1021080" rtl="0" eaLnBrk="0" fontAlgn="base" hangingPunct="0">
      <a:lnSpc>
        <a:spcPct val="90000"/>
      </a:lnSpc>
      <a:spcBef>
        <a:spcPct val="35000"/>
      </a:spcBef>
      <a:spcAft>
        <a:spcPct val="0"/>
      </a:spcAft>
      <a:buSzPct val="100000"/>
      <a:buChar char="•"/>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CE16A15D-9383-44C6-BFD7-D9709F90EE36}" type="slidenum">
              <a:rPr lang="en-US" altLang="zh-CN" smtClean="0"/>
            </a:fld>
            <a:endParaRPr lang="en-US" altLang="zh-CN"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xfrm>
            <a:off x="404813" y="4378325"/>
            <a:ext cx="6121400" cy="4252913"/>
          </a:xfrm>
          <a:noFill/>
        </p:spPr>
        <p:txBody>
          <a:bodyPr/>
          <a:lstStyle/>
          <a:p>
            <a:endParaRPr lang="en-GB"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可以工作在网络所有</a:t>
            </a:r>
            <a:r>
              <a:rPr lang="en-US" altLang="zh-CN" dirty="0" smtClean="0"/>
              <a:t>7</a:t>
            </a:r>
            <a:r>
              <a:rPr lang="zh-CN" altLang="en-US" dirty="0" smtClean="0"/>
              <a:t>层的设备是：网络主机（</a:t>
            </a:r>
            <a:r>
              <a:rPr lang="en-US" altLang="zh-CN" dirty="0" smtClean="0"/>
              <a:t>Network host</a:t>
            </a:r>
            <a:r>
              <a:rPr lang="zh-CN" altLang="en-US" dirty="0" smtClean="0"/>
              <a:t>）、网络管理工作站（</a:t>
            </a:r>
            <a:r>
              <a:rPr lang="en-US" altLang="zh-CN" dirty="0" smtClean="0"/>
              <a:t>Network management station</a:t>
            </a:r>
            <a:r>
              <a:rPr lang="zh-CN" altLang="en-US" dirty="0" smtClean="0"/>
              <a:t>）、</a:t>
            </a:r>
            <a:r>
              <a:rPr lang="en-US" altLang="zh-CN" dirty="0" smtClean="0"/>
              <a:t>Web</a:t>
            </a:r>
            <a:r>
              <a:rPr lang="en-US" altLang="zh-CN" baseline="0" dirty="0" smtClean="0"/>
              <a:t> </a:t>
            </a:r>
            <a:r>
              <a:rPr lang="zh-CN" altLang="en-US" baseline="0" dirty="0" smtClean="0"/>
              <a:t>服务器（</a:t>
            </a:r>
            <a:r>
              <a:rPr lang="en-US" altLang="zh-CN" baseline="0" dirty="0" smtClean="0"/>
              <a:t>wed server</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pPr>
              <a:defRPr/>
            </a:pPr>
            <a:fld id="{5A083A79-B2E8-4D8C-9E3F-9A953B419E2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smtClean="0"/>
              <a:t>FCS</a:t>
            </a:r>
            <a:r>
              <a:rPr lang="zh-CN" altLang="en-US" dirty="0" smtClean="0"/>
              <a:t>是</a:t>
            </a:r>
            <a:r>
              <a:rPr lang="en-US" altLang="zh-CN" dirty="0" smtClean="0"/>
              <a:t>802.3</a:t>
            </a:r>
            <a:r>
              <a:rPr lang="zh-CN" altLang="en-US" dirty="0" smtClean="0"/>
              <a:t>帧和</a:t>
            </a:r>
            <a:r>
              <a:rPr lang="en-US" altLang="zh-CN" dirty="0" smtClean="0"/>
              <a:t>Ethernet</a:t>
            </a:r>
            <a:r>
              <a:rPr lang="zh-CN" altLang="en-US" dirty="0" smtClean="0"/>
              <a:t>帧的最后一个字段，用于保存帧的</a:t>
            </a:r>
            <a:r>
              <a:rPr lang="en-US" altLang="zh-CN" dirty="0" smtClean="0"/>
              <a:t>CRC</a:t>
            </a:r>
            <a:r>
              <a:rPr lang="zh-CN" altLang="en-US" dirty="0" smtClean="0"/>
              <a:t>校验值。</a:t>
            </a:r>
            <a:endParaRPr lang="zh-CN" altLang="en-US" dirty="0"/>
          </a:p>
        </p:txBody>
      </p:sp>
      <p:sp>
        <p:nvSpPr>
          <p:cNvPr id="4" name="灯片编号占位符 3"/>
          <p:cNvSpPr>
            <a:spLocks noGrp="1"/>
          </p:cNvSpPr>
          <p:nvPr>
            <p:ph type="sldNum" sz="quarter" idx="10"/>
          </p:nvPr>
        </p:nvSpPr>
        <p:spPr/>
        <p:txBody>
          <a:bodyPr/>
          <a:lstStyle/>
          <a:p>
            <a:pPr>
              <a:defRPr/>
            </a:pPr>
            <a:fld id="{5A083A79-B2E8-4D8C-9E3F-9A953B419E2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LLC</a:t>
            </a:r>
            <a:r>
              <a:rPr lang="zh-CN" altLang="en-US" dirty="0" smtClean="0"/>
              <a:t>（逻辑链路控制子层）：</a:t>
            </a:r>
            <a:r>
              <a:rPr lang="en-US" altLang="zh-CN" dirty="0" smtClean="0"/>
              <a:t>802.3,802.5,FDDI</a:t>
            </a:r>
            <a:r>
              <a:rPr lang="zh-CN" altLang="en-US" dirty="0" smtClean="0"/>
              <a:t>（</a:t>
            </a:r>
            <a:r>
              <a:rPr lang="zh-CN" altLang="en-US" sz="1200" kern="1200" dirty="0" smtClean="0">
                <a:solidFill>
                  <a:schemeClr val="tx1"/>
                </a:solidFill>
                <a:latin typeface="Arial" panose="020B0604020202020204" pitchFamily="34" charset="0"/>
                <a:ea typeface="+mn-ea"/>
                <a:cs typeface="+mn-cs"/>
              </a:rPr>
              <a:t>光纤分布式数据接口</a:t>
            </a:r>
            <a:r>
              <a:rPr lang="zh-CN" altLang="en-US" dirty="0" smtClean="0"/>
              <a:t>）</a:t>
            </a:r>
            <a:endParaRPr lang="en-US" altLang="zh-CN" dirty="0" smtClean="0"/>
          </a:p>
          <a:p>
            <a:r>
              <a:rPr lang="en-US" altLang="zh-CN" dirty="0" smtClean="0"/>
              <a:t>MAC</a:t>
            </a:r>
            <a:r>
              <a:rPr lang="zh-CN" altLang="en-US" dirty="0" smtClean="0"/>
              <a:t>（媒体访问控制子层）：</a:t>
            </a:r>
            <a:r>
              <a:rPr lang="en-US" altLang="zh-CN" dirty="0" smtClean="0"/>
              <a:t>802.2</a:t>
            </a:r>
            <a:r>
              <a:rPr lang="zh-CN" altLang="en-US" dirty="0" smtClean="0"/>
              <a:t>（为令牌环网和以太网提供了通用功能）</a:t>
            </a:r>
            <a:endParaRPr lang="zh-CN" altLang="en-US" dirty="0"/>
          </a:p>
        </p:txBody>
      </p:sp>
      <p:sp>
        <p:nvSpPr>
          <p:cNvPr id="4" name="灯片编号占位符 3"/>
          <p:cNvSpPr>
            <a:spLocks noGrp="1"/>
          </p:cNvSpPr>
          <p:nvPr>
            <p:ph type="sldNum" sz="quarter" idx="10"/>
          </p:nvPr>
        </p:nvSpPr>
        <p:spPr/>
        <p:txBody>
          <a:bodyPr/>
          <a:lstStyle/>
          <a:p>
            <a:pPr>
              <a:defRPr/>
            </a:pPr>
            <a:fld id="{5A083A79-B2E8-4D8C-9E3F-9A953B419E2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802.3</a:t>
            </a:r>
            <a:r>
              <a:rPr lang="zh-CN" altLang="en-US" dirty="0" smtClean="0"/>
              <a:t>就是以太网标准</a:t>
            </a:r>
            <a:endParaRPr lang="en-US" altLang="zh-CN" dirty="0" smtClean="0"/>
          </a:p>
          <a:p>
            <a:r>
              <a:rPr lang="en-US" altLang="zh-CN" dirty="0" smtClean="0"/>
              <a:t>802.5</a:t>
            </a:r>
            <a:r>
              <a:rPr lang="zh-CN" altLang="en-US" dirty="0" smtClean="0"/>
              <a:t>通常指令牌环网标准</a:t>
            </a:r>
            <a:endParaRPr lang="zh-CN" altLang="en-US" dirty="0"/>
          </a:p>
        </p:txBody>
      </p:sp>
      <p:sp>
        <p:nvSpPr>
          <p:cNvPr id="4" name="灯片编号占位符 3"/>
          <p:cNvSpPr>
            <a:spLocks noGrp="1"/>
          </p:cNvSpPr>
          <p:nvPr>
            <p:ph type="sldNum" sz="quarter" idx="10"/>
          </p:nvPr>
        </p:nvSpPr>
        <p:spPr/>
        <p:txBody>
          <a:bodyPr/>
          <a:lstStyle/>
          <a:p>
            <a:pPr>
              <a:defRPr/>
            </a:pPr>
            <a:fld id="{5A083A79-B2E8-4D8C-9E3F-9A953B419E2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25538" y="311150"/>
            <a:ext cx="4784725" cy="3587750"/>
          </a:xfrm>
        </p:spPr>
      </p:sp>
      <p:sp>
        <p:nvSpPr>
          <p:cNvPr id="5837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Rot="1" noChangeAspect="1" noChangeArrowheads="1" noTextEdit="1"/>
          </p:cNvSpPr>
          <p:nvPr>
            <p:ph type="sldImg"/>
          </p:nvPr>
        </p:nvSpPr>
        <p:spPr>
          <a:xfrm>
            <a:off x="1125538" y="311150"/>
            <a:ext cx="4784725" cy="3587750"/>
          </a:xfrm>
        </p:spPr>
      </p:sp>
      <p:sp>
        <p:nvSpPr>
          <p:cNvPr id="59395" name="Rectangle 1027"/>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2038350" y="195263"/>
            <a:ext cx="2932113" cy="2198687"/>
          </a:xfrm>
          <a:ln cap="flat"/>
        </p:spPr>
      </p:sp>
      <p:sp>
        <p:nvSpPr>
          <p:cNvPr id="60419" name="Rectangle 3"/>
          <p:cNvSpPr>
            <a:spLocks noGrp="1" noChangeArrowheads="1"/>
          </p:cNvSpPr>
          <p:nvPr>
            <p:ph type="body" idx="1"/>
          </p:nvPr>
        </p:nvSpPr>
        <p:spPr>
          <a:xfrm>
            <a:off x="846138" y="2554288"/>
            <a:ext cx="5319712" cy="6442075"/>
          </a:xfrm>
          <a:noFill/>
        </p:spPr>
        <p:txBody>
          <a:bodyPr lIns="97054" tIns="50144" rIns="97054" bIns="50144"/>
          <a:lstStyle/>
          <a:p>
            <a:pPr marL="117475" indent="-117475" defTabSz="986155"/>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25538" y="311150"/>
            <a:ext cx="4784725" cy="3587750"/>
          </a:xfrm>
        </p:spPr>
      </p:sp>
      <p:sp>
        <p:nvSpPr>
          <p:cNvPr id="68611"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25538" y="311150"/>
            <a:ext cx="4784725" cy="3587750"/>
          </a:xfrm>
        </p:spPr>
      </p:sp>
      <p:sp>
        <p:nvSpPr>
          <p:cNvPr id="68611"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p:nvPr>
        </p:nvSpPr>
        <p:spPr>
          <a:xfrm>
            <a:off x="1112838" y="311150"/>
            <a:ext cx="4784725" cy="3587750"/>
          </a:xfrm>
        </p:spPr>
      </p:sp>
      <p:sp>
        <p:nvSpPr>
          <p:cNvPr id="53251" name="Rectangle 5"/>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EIA</a:t>
            </a:r>
            <a:r>
              <a:rPr lang="zh-CN" altLang="en-US" dirty="0" smtClean="0"/>
              <a:t>美国电子工业协会</a:t>
            </a:r>
            <a:endParaRPr lang="zh-CN" altLang="en-US" dirty="0"/>
          </a:p>
        </p:txBody>
      </p:sp>
      <p:sp>
        <p:nvSpPr>
          <p:cNvPr id="4" name="灯片编号占位符 3"/>
          <p:cNvSpPr>
            <a:spLocks noGrp="1"/>
          </p:cNvSpPr>
          <p:nvPr>
            <p:ph type="sldNum" sz="quarter" idx="10"/>
          </p:nvPr>
        </p:nvSpPr>
        <p:spPr/>
        <p:txBody>
          <a:bodyPr/>
          <a:lstStyle/>
          <a:p>
            <a:pPr>
              <a:defRPr/>
            </a:pPr>
            <a:fld id="{5A083A79-B2E8-4D8C-9E3F-9A953B419E2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600" dirty="0" smtClean="0"/>
              <a:t>在</a:t>
            </a:r>
            <a:r>
              <a:rPr lang="en-US" altLang="zh-CN" sz="1600" dirty="0" smtClean="0"/>
              <a:t>12</a:t>
            </a:r>
            <a:r>
              <a:rPr lang="zh-CN" altLang="en-US" sz="1600" dirty="0" smtClean="0"/>
              <a:t>发送，</a:t>
            </a:r>
            <a:r>
              <a:rPr lang="en-US" altLang="zh-CN" sz="1600" dirty="0" smtClean="0"/>
              <a:t>36</a:t>
            </a:r>
            <a:r>
              <a:rPr lang="zh-CN" altLang="en-US" sz="1600" dirty="0" smtClean="0"/>
              <a:t>接收的设备：计算机网卡、路由器、无线接入点</a:t>
            </a:r>
            <a:r>
              <a:rPr lang="en-US" altLang="zh-CN" sz="1600" dirty="0" smtClean="0"/>
              <a:t>AP</a:t>
            </a:r>
            <a:r>
              <a:rPr lang="zh-CN" altLang="en-US" sz="1600" dirty="0" smtClean="0"/>
              <a:t>、网络打印机（直连到</a:t>
            </a:r>
            <a:r>
              <a:rPr lang="en-US" altLang="zh-CN" sz="1600" dirty="0" smtClean="0"/>
              <a:t>LAN</a:t>
            </a:r>
            <a:r>
              <a:rPr lang="zh-CN" altLang="en-US" sz="1600" dirty="0" smtClean="0"/>
              <a:t>的打印机）</a:t>
            </a:r>
            <a:endParaRPr lang="en-US" altLang="zh-CN" sz="1600" dirty="0" smtClean="0"/>
          </a:p>
          <a:p>
            <a:r>
              <a:rPr lang="zh-CN" altLang="en-US" sz="1600" dirty="0" smtClean="0"/>
              <a:t>在</a:t>
            </a:r>
            <a:r>
              <a:rPr lang="en-US" altLang="zh-CN" sz="1600" dirty="0" smtClean="0"/>
              <a:t>12</a:t>
            </a:r>
            <a:r>
              <a:rPr lang="zh-CN" altLang="en-US" sz="1600" dirty="0" smtClean="0"/>
              <a:t>接收，</a:t>
            </a:r>
            <a:r>
              <a:rPr lang="en-US" altLang="zh-CN" sz="1600" dirty="0" smtClean="0"/>
              <a:t>36</a:t>
            </a:r>
            <a:r>
              <a:rPr lang="zh-CN" altLang="en-US" sz="1600" dirty="0" smtClean="0"/>
              <a:t>发送的设备：集线器、交换机</a:t>
            </a:r>
            <a:endParaRPr lang="zh-CN" altLang="en-US" sz="1600" dirty="0"/>
          </a:p>
        </p:txBody>
      </p:sp>
      <p:sp>
        <p:nvSpPr>
          <p:cNvPr id="4" name="灯片编号占位符 3"/>
          <p:cNvSpPr>
            <a:spLocks noGrp="1"/>
          </p:cNvSpPr>
          <p:nvPr>
            <p:ph type="sldNum" sz="quarter" idx="10"/>
          </p:nvPr>
        </p:nvSpPr>
        <p:spPr/>
        <p:txBody>
          <a:bodyPr/>
          <a:lstStyle/>
          <a:p>
            <a:pPr>
              <a:defRPr/>
            </a:pPr>
            <a:fld id="{5A083A79-B2E8-4D8C-9E3F-9A953B419E2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25538" y="311150"/>
            <a:ext cx="4784725" cy="3587750"/>
          </a:xfrm>
        </p:spPr>
      </p:sp>
      <p:sp>
        <p:nvSpPr>
          <p:cNvPr id="5427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A083A79-B2E8-4D8C-9E3F-9A953B419E29}"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28713" y="311150"/>
            <a:ext cx="4783137" cy="3587750"/>
          </a:xfrm>
        </p:spPr>
      </p:sp>
      <p:sp>
        <p:nvSpPr>
          <p:cNvPr id="55299" name="Rectangle 3"/>
          <p:cNvSpPr>
            <a:spLocks noGrp="1" noChangeArrowheads="1"/>
          </p:cNvSpPr>
          <p:nvPr>
            <p:ph type="body" idx="1"/>
          </p:nvPr>
        </p:nvSpPr>
        <p:spPr>
          <a:xfrm>
            <a:off x="534988" y="4121150"/>
            <a:ext cx="5967412" cy="4654550"/>
          </a:xfrm>
          <a:noFill/>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协议端口号：使用</a:t>
            </a:r>
            <a:r>
              <a:rPr lang="en-US" altLang="zh-CN" dirty="0" smtClean="0"/>
              <a:t>TCP</a:t>
            </a:r>
            <a:r>
              <a:rPr lang="zh-CN" altLang="en-US" dirty="0" smtClean="0"/>
              <a:t>协议的常见端口：</a:t>
            </a:r>
            <a:r>
              <a:rPr lang="en-US" altLang="zh-CN" dirty="0" smtClean="0"/>
              <a:t>FTP</a:t>
            </a:r>
            <a:r>
              <a:rPr lang="zh-CN" altLang="en-US" dirty="0" smtClean="0"/>
              <a:t>：</a:t>
            </a:r>
            <a:r>
              <a:rPr lang="en-US" altLang="zh-CN" dirty="0" smtClean="0"/>
              <a:t>21</a:t>
            </a:r>
            <a:r>
              <a:rPr lang="zh-CN" altLang="en-US" baseline="0" dirty="0" smtClean="0"/>
              <a:t>   </a:t>
            </a:r>
            <a:r>
              <a:rPr lang="en-US" altLang="zh-CN" baseline="0" dirty="0" smtClean="0"/>
              <a:t>Telnet</a:t>
            </a:r>
            <a:r>
              <a:rPr lang="zh-CN" altLang="en-US" baseline="0" dirty="0" smtClean="0"/>
              <a:t>：</a:t>
            </a:r>
            <a:r>
              <a:rPr lang="en-US" altLang="zh-CN" baseline="0" dirty="0" smtClean="0"/>
              <a:t>23   SMTP</a:t>
            </a:r>
            <a:r>
              <a:rPr lang="zh-CN" altLang="en-US" baseline="0" dirty="0" smtClean="0"/>
              <a:t>：</a:t>
            </a:r>
            <a:r>
              <a:rPr lang="en-US" altLang="zh-CN" baseline="0" dirty="0" smtClean="0"/>
              <a:t>25    POP3</a:t>
            </a:r>
            <a:r>
              <a:rPr lang="zh-CN" altLang="en-US" baseline="0" dirty="0" smtClean="0"/>
              <a:t>：</a:t>
            </a:r>
            <a:r>
              <a:rPr lang="en-US" altLang="zh-CN" baseline="0" dirty="0" smtClean="0"/>
              <a:t>110   HTTP</a:t>
            </a:r>
            <a:r>
              <a:rPr lang="zh-CN" altLang="en-US" baseline="0" dirty="0" smtClean="0"/>
              <a:t>：</a:t>
            </a:r>
            <a:r>
              <a:rPr lang="en-US" altLang="zh-CN" baseline="0" dirty="0" smtClean="0"/>
              <a:t>80</a:t>
            </a:r>
            <a:endParaRPr lang="en-US" altLang="zh-CN" baseline="0" dirty="0" smtClean="0"/>
          </a:p>
          <a:p>
            <a:pPr lvl="2">
              <a:buNone/>
            </a:pPr>
            <a:r>
              <a:rPr lang="en-US" altLang="zh-CN" baseline="0" dirty="0" smtClean="0"/>
              <a:t> </a:t>
            </a:r>
            <a:r>
              <a:rPr lang="zh-CN" altLang="en-US" baseline="0" dirty="0" smtClean="0"/>
              <a:t>使用</a:t>
            </a:r>
            <a:r>
              <a:rPr lang="en-US" altLang="zh-CN" baseline="0" dirty="0" smtClean="0"/>
              <a:t>UDP</a:t>
            </a:r>
            <a:r>
              <a:rPr lang="zh-CN" altLang="en-US" baseline="0" dirty="0" smtClean="0"/>
              <a:t>协议的常见端口：</a:t>
            </a:r>
            <a:r>
              <a:rPr lang="en-US" altLang="zh-CN" baseline="0" dirty="0" smtClean="0"/>
              <a:t>DNS</a:t>
            </a:r>
            <a:r>
              <a:rPr lang="zh-CN" altLang="en-US" baseline="0" dirty="0" smtClean="0"/>
              <a:t>：</a:t>
            </a:r>
            <a:r>
              <a:rPr lang="en-US" altLang="zh-CN" baseline="0" dirty="0" smtClean="0"/>
              <a:t>53    SNMP</a:t>
            </a:r>
            <a:r>
              <a:rPr lang="zh-CN" altLang="en-US" baseline="0" dirty="0" smtClean="0"/>
              <a:t>（简单网络管理协议）：</a:t>
            </a:r>
            <a:r>
              <a:rPr lang="en-US" altLang="zh-CN" baseline="0" dirty="0" smtClean="0"/>
              <a:t>161</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5A083A79-B2E8-4D8C-9E3F-9A953B419E2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r>
              <a:rPr lang="en-US" altLang="zh-CN" dirty="0" smtClean="0"/>
              <a:t>IP</a:t>
            </a:r>
            <a:r>
              <a:rPr lang="zh-CN" altLang="en-US" dirty="0" smtClean="0"/>
              <a:t>地址与</a:t>
            </a:r>
            <a:r>
              <a:rPr lang="en-US" altLang="zh-CN" dirty="0" smtClean="0"/>
              <a:t>MAC</a:t>
            </a:r>
            <a:r>
              <a:rPr lang="zh-CN" altLang="en-US" dirty="0" smtClean="0"/>
              <a:t>地址：</a:t>
            </a:r>
            <a:endParaRPr lang="zh-CN" altLang="en-US" dirty="0" smtClean="0"/>
          </a:p>
          <a:p>
            <a:endParaRPr lang="zh-CN" altLang="en-US" dirty="0" smtClean="0"/>
          </a:p>
          <a:p>
            <a:r>
              <a:rPr lang="en-US" altLang="zh-CN" dirty="0" smtClean="0"/>
              <a:t>MAC</a:t>
            </a:r>
            <a:r>
              <a:rPr lang="zh-CN" altLang="en-US" dirty="0" smtClean="0"/>
              <a:t>地址（二层）   物理地址  平面结构  身份</a:t>
            </a:r>
            <a:endParaRPr lang="zh-CN" altLang="en-US" dirty="0" smtClean="0"/>
          </a:p>
          <a:p>
            <a:endParaRPr lang="zh-CN" altLang="en-US" dirty="0" smtClean="0"/>
          </a:p>
          <a:p>
            <a:r>
              <a:rPr lang="en-US" altLang="zh-CN" dirty="0" smtClean="0"/>
              <a:t>IP</a:t>
            </a:r>
            <a:r>
              <a:rPr lang="zh-CN" altLang="en-US" dirty="0" smtClean="0"/>
              <a:t>地址 （三层）   逻辑地址  层次结构  位置</a:t>
            </a:r>
            <a:endParaRPr lang="zh-CN" altLang="en-US" dirty="0" smtClean="0"/>
          </a:p>
          <a:p>
            <a:endParaRPr lang="zh-CN" altLang="en-US" dirty="0" smtClean="0"/>
          </a:p>
        </p:txBody>
      </p:sp>
      <p:sp>
        <p:nvSpPr>
          <p:cNvPr id="61444" name="灯片编号占位符 3"/>
          <p:cNvSpPr>
            <a:spLocks noGrp="1"/>
          </p:cNvSpPr>
          <p:nvPr>
            <p:ph type="sldNum" sz="quarter" idx="5"/>
          </p:nvPr>
        </p:nvSpPr>
        <p:spPr>
          <a:noFill/>
        </p:spPr>
        <p:txBody>
          <a:bodyPr/>
          <a:lstStyle/>
          <a:p>
            <a:fld id="{FBF90A5A-9998-4191-9F82-1DC34A5FE5F6}" type="slidenum">
              <a:rPr lang="en-US" altLang="zh-CN"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339" descr="CNA-Title"/>
          <p:cNvPicPr>
            <a:picLocks noChangeAspect="1" noChangeArrowheads="1"/>
          </p:cNvPicPr>
          <p:nvPr userDrawn="1"/>
        </p:nvPicPr>
        <p:blipFill>
          <a:blip r:embed="rId2" cstate="print"/>
          <a:srcRect/>
          <a:stretch>
            <a:fillRect/>
          </a:stretch>
        </p:blipFill>
        <p:spPr bwMode="auto">
          <a:xfrm>
            <a:off x="0" y="1598613"/>
            <a:ext cx="9140825" cy="2741612"/>
          </a:xfrm>
          <a:prstGeom prst="rect">
            <a:avLst/>
          </a:prstGeom>
          <a:noFill/>
          <a:ln w="9525">
            <a:noFill/>
            <a:miter lim="800000"/>
            <a:headEnd/>
            <a:tailEnd/>
          </a:ln>
        </p:spPr>
      </p:pic>
      <p:pic>
        <p:nvPicPr>
          <p:cNvPr id="5" name="Picture 344" descr="_Cisco_Logo_CMYK_TM_1in"/>
          <p:cNvPicPr>
            <a:picLocks noChangeAspect="1" noChangeArrowheads="1"/>
          </p:cNvPicPr>
          <p:nvPr userDrawn="1"/>
        </p:nvPicPr>
        <p:blipFill>
          <a:blip r:embed="rId3" cstate="print"/>
          <a:srcRect/>
          <a:stretch>
            <a:fillRect/>
          </a:stretch>
        </p:blipFill>
        <p:spPr bwMode="auto">
          <a:xfrm>
            <a:off x="7467600" y="381000"/>
            <a:ext cx="1338263" cy="782638"/>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650875" y="2557463"/>
            <a:ext cx="3692525" cy="830262"/>
          </a:xfrm>
        </p:spPr>
        <p:txBody>
          <a:bodyPr anchor="ctr"/>
          <a:lstStyle>
            <a:lvl1pPr>
              <a:defRPr sz="3000" b="0">
                <a:solidFill>
                  <a:srgbClr val="FFFFFF"/>
                </a:solidFill>
              </a:defRPr>
            </a:lvl1pPr>
          </a:lstStyle>
          <a:p>
            <a:r>
              <a:rPr lang="en-US" altLang="zh-CN"/>
              <a:t>Click to edit Master title style</a:t>
            </a:r>
            <a:endParaRPr lang="en-US" altLang="zh-CN"/>
          </a:p>
        </p:txBody>
      </p:sp>
      <p:sp>
        <p:nvSpPr>
          <p:cNvPr id="369874" name="Rectangle 210"/>
          <p:cNvSpPr>
            <a:spLocks noGrp="1" noChangeArrowheads="1"/>
          </p:cNvSpPr>
          <p:nvPr>
            <p:ph type="subTitle" idx="1"/>
          </p:nvPr>
        </p:nvSpPr>
        <p:spPr>
          <a:xfrm>
            <a:off x="650875" y="4733925"/>
            <a:ext cx="6940550" cy="419100"/>
          </a:xfrm>
        </p:spPr>
        <p:txBody>
          <a:bodyPr/>
          <a:lstStyle>
            <a:lvl1pPr marL="0" indent="0">
              <a:lnSpc>
                <a:spcPct val="90000"/>
              </a:lnSpc>
              <a:buFont typeface="Wingdings" panose="05000000000000000000" pitchFamily="2" charset="2"/>
              <a:buNone/>
              <a:defRPr sz="2000" b="1">
                <a:solidFill>
                  <a:srgbClr val="C0C0C4"/>
                </a:solidFill>
              </a:defRPr>
            </a:lvl1pPr>
          </a:lstStyle>
          <a:p>
            <a:r>
              <a:rPr lang="en-US" altLang="zh-CN"/>
              <a:t>Click to edit Master subtitle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304800"/>
            <a:ext cx="2035175" cy="4791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304800"/>
            <a:ext cx="5957887" cy="4791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2752" y="214290"/>
            <a:ext cx="8145462" cy="8382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524000"/>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02175" y="1524000"/>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304800"/>
            <a:ext cx="8145462" cy="838200"/>
          </a:xfrm>
          <a:prstGeom prst="rect">
            <a:avLst/>
          </a:prstGeom>
          <a:noFill/>
          <a:ln w="9525" algn="ctr">
            <a:noFill/>
            <a:miter lim="800000"/>
          </a:ln>
        </p:spPr>
        <p:txBody>
          <a:bodyPr vert="horz" wrap="square" lIns="82124" tIns="41061" rIns="82124" bIns="41061" numCol="1" anchor="b" anchorCtr="0" compatLnSpc="1"/>
          <a:lstStyle/>
          <a:p>
            <a:pPr lvl="0"/>
            <a:r>
              <a:rPr lang="en-US" altLang="zh-CN" smtClean="0"/>
              <a:t>Click to edit Master title style</a:t>
            </a:r>
            <a:endParaRPr lang="en-US" altLang="zh-CN" smtClean="0"/>
          </a:p>
        </p:txBody>
      </p:sp>
      <p:sp>
        <p:nvSpPr>
          <p:cNvPr id="368774" name="Rectangle 134"/>
          <p:cNvSpPr>
            <a:spLocks noChangeArrowheads="1"/>
          </p:cNvSpPr>
          <p:nvPr/>
        </p:nvSpPr>
        <p:spPr bwMode="auto">
          <a:xfrm>
            <a:off x="0" y="0"/>
            <a:ext cx="9144000" cy="182563"/>
          </a:xfrm>
          <a:prstGeom prst="rect">
            <a:avLst/>
          </a:prstGeom>
          <a:solidFill>
            <a:srgbClr val="708CA1"/>
          </a:solidFill>
          <a:ln w="25400" algn="ctr">
            <a:noFill/>
            <a:miter lim="800000"/>
          </a:ln>
          <a:effectLst/>
        </p:spPr>
        <p:txBody>
          <a:bodyPr wrap="none" anchor="ctr"/>
          <a:lstStyle/>
          <a:p>
            <a:pPr>
              <a:defRPr/>
            </a:pPr>
            <a:endParaRPr lang="zh-CN" altLang="en-US">
              <a:ea typeface="宋体" panose="02010600030101010101" pitchFamily="2" charset="-122"/>
            </a:endParaRPr>
          </a:p>
        </p:txBody>
      </p:sp>
      <p:sp>
        <p:nvSpPr>
          <p:cNvPr id="1028" name="Rectangle 140"/>
          <p:cNvSpPr>
            <a:spLocks noGrp="1" noChangeArrowheads="1"/>
          </p:cNvSpPr>
          <p:nvPr>
            <p:ph type="body" idx="1"/>
          </p:nvPr>
        </p:nvSpPr>
        <p:spPr bwMode="auto">
          <a:xfrm>
            <a:off x="655638" y="1524000"/>
            <a:ext cx="7940675" cy="3571875"/>
          </a:xfrm>
          <a:prstGeom prst="rect">
            <a:avLst/>
          </a:prstGeom>
          <a:noFill/>
          <a:ln w="9525" algn="ctr">
            <a:noFill/>
            <a:miter lim="800000"/>
          </a:ln>
        </p:spPr>
        <p:txBody>
          <a:bodyPr vert="horz" wrap="square" lIns="82124" tIns="41061" rIns="82124" bIns="41061"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pic>
        <p:nvPicPr>
          <p:cNvPr id="1029" name="Picture 174" descr="CNA-Band"/>
          <p:cNvPicPr>
            <a:picLocks noChangeAspect="1" noChangeArrowheads="1"/>
          </p:cNvPicPr>
          <p:nvPr userDrawn="1"/>
        </p:nvPicPr>
        <p:blipFill>
          <a:blip r:embed="rId12" cstate="print"/>
          <a:srcRect/>
          <a:stretch>
            <a:fillRect/>
          </a:stretch>
        </p:blipFill>
        <p:spPr bwMode="auto">
          <a:xfrm>
            <a:off x="5378450" y="0"/>
            <a:ext cx="3765550" cy="182563"/>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814705"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705" rtl="0" eaLnBrk="0" fontAlgn="base" hangingPunct="0">
        <a:lnSpc>
          <a:spcPct val="90000"/>
        </a:lnSpc>
        <a:spcBef>
          <a:spcPct val="0"/>
        </a:spcBef>
        <a:spcAft>
          <a:spcPct val="0"/>
        </a:spcAft>
        <a:defRPr sz="3200" b="1">
          <a:solidFill>
            <a:schemeClr val="tx2"/>
          </a:solidFill>
          <a:latin typeface="Arial" panose="020B0604020202020204" pitchFamily="34" charset="0"/>
        </a:defRPr>
      </a:lvl2pPr>
      <a:lvl3pPr algn="l" defTabSz="814705" rtl="0" eaLnBrk="0" fontAlgn="base" hangingPunct="0">
        <a:lnSpc>
          <a:spcPct val="90000"/>
        </a:lnSpc>
        <a:spcBef>
          <a:spcPct val="0"/>
        </a:spcBef>
        <a:spcAft>
          <a:spcPct val="0"/>
        </a:spcAft>
        <a:defRPr sz="3200" b="1">
          <a:solidFill>
            <a:schemeClr val="tx2"/>
          </a:solidFill>
          <a:latin typeface="Arial" panose="020B0604020202020204" pitchFamily="34" charset="0"/>
        </a:defRPr>
      </a:lvl3pPr>
      <a:lvl4pPr algn="l" defTabSz="814705" rtl="0" eaLnBrk="0" fontAlgn="base" hangingPunct="0">
        <a:lnSpc>
          <a:spcPct val="90000"/>
        </a:lnSpc>
        <a:spcBef>
          <a:spcPct val="0"/>
        </a:spcBef>
        <a:spcAft>
          <a:spcPct val="0"/>
        </a:spcAft>
        <a:defRPr sz="3200" b="1">
          <a:solidFill>
            <a:schemeClr val="tx2"/>
          </a:solidFill>
          <a:latin typeface="Arial" panose="020B0604020202020204" pitchFamily="34" charset="0"/>
        </a:defRPr>
      </a:lvl4pPr>
      <a:lvl5pPr algn="l" defTabSz="814705" rtl="0" eaLnBrk="0" fontAlgn="base" hangingPunct="0">
        <a:lnSpc>
          <a:spcPct val="90000"/>
        </a:lnSpc>
        <a:spcBef>
          <a:spcPct val="0"/>
        </a:spcBef>
        <a:spcAft>
          <a:spcPct val="0"/>
        </a:spcAft>
        <a:defRPr sz="3200" b="1">
          <a:solidFill>
            <a:schemeClr val="tx2"/>
          </a:solidFill>
          <a:latin typeface="Arial" panose="020B0604020202020204" pitchFamily="34" charset="0"/>
        </a:defRPr>
      </a:lvl5pPr>
      <a:lvl6pPr marL="457200" algn="l" defTabSz="814705" rtl="0" fontAlgn="base">
        <a:lnSpc>
          <a:spcPct val="90000"/>
        </a:lnSpc>
        <a:spcBef>
          <a:spcPct val="0"/>
        </a:spcBef>
        <a:spcAft>
          <a:spcPct val="0"/>
        </a:spcAft>
        <a:defRPr sz="3200" b="1">
          <a:solidFill>
            <a:schemeClr val="tx2"/>
          </a:solidFill>
          <a:latin typeface="Arial" panose="020B0604020202020204" pitchFamily="34" charset="0"/>
        </a:defRPr>
      </a:lvl6pPr>
      <a:lvl7pPr marL="914400" algn="l" defTabSz="814705" rtl="0" fontAlgn="base">
        <a:lnSpc>
          <a:spcPct val="90000"/>
        </a:lnSpc>
        <a:spcBef>
          <a:spcPct val="0"/>
        </a:spcBef>
        <a:spcAft>
          <a:spcPct val="0"/>
        </a:spcAft>
        <a:defRPr sz="3200" b="1">
          <a:solidFill>
            <a:schemeClr val="tx2"/>
          </a:solidFill>
          <a:latin typeface="Arial" panose="020B0604020202020204" pitchFamily="34" charset="0"/>
        </a:defRPr>
      </a:lvl7pPr>
      <a:lvl8pPr marL="1371600" algn="l" defTabSz="814705" rtl="0" fontAlgn="base">
        <a:lnSpc>
          <a:spcPct val="90000"/>
        </a:lnSpc>
        <a:spcBef>
          <a:spcPct val="0"/>
        </a:spcBef>
        <a:spcAft>
          <a:spcPct val="0"/>
        </a:spcAft>
        <a:defRPr sz="3200" b="1">
          <a:solidFill>
            <a:schemeClr val="tx2"/>
          </a:solidFill>
          <a:latin typeface="Arial" panose="020B0604020202020204" pitchFamily="34" charset="0"/>
        </a:defRPr>
      </a:lvl8pPr>
      <a:lvl9pPr marL="1828800" algn="l" defTabSz="814705" rtl="0" fontAlgn="base">
        <a:lnSpc>
          <a:spcPct val="90000"/>
        </a:lnSpc>
        <a:spcBef>
          <a:spcPct val="0"/>
        </a:spcBef>
        <a:spcAft>
          <a:spcPct val="0"/>
        </a:spcAft>
        <a:defRPr sz="3200" b="1">
          <a:solidFill>
            <a:schemeClr val="tx2"/>
          </a:solidFill>
          <a:latin typeface="Arial" panose="020B0604020202020204" pitchFamily="34" charset="0"/>
        </a:defRPr>
      </a:lvl9pPr>
    </p:titleStyle>
    <p:bodyStyle>
      <a:lvl1pPr marL="236855" indent="-236855" algn="l" defTabSz="814705" rtl="0" eaLnBrk="0" fontAlgn="base" hangingPunct="0">
        <a:lnSpc>
          <a:spcPct val="95000"/>
        </a:lnSpc>
        <a:spcBef>
          <a:spcPct val="50000"/>
        </a:spcBef>
        <a:spcAft>
          <a:spcPct val="0"/>
        </a:spcAft>
        <a:buClr>
          <a:schemeClr val="tx2"/>
        </a:buClr>
        <a:buSzPct val="100000"/>
        <a:buFont typeface="Wingdings" panose="05000000000000000000" pitchFamily="2" charset="2"/>
        <a:buChar char="§"/>
        <a:defRPr sz="2400">
          <a:solidFill>
            <a:schemeClr val="tx1"/>
          </a:solidFill>
          <a:latin typeface="+mn-lt"/>
          <a:ea typeface="+mn-ea"/>
          <a:cs typeface="+mn-cs"/>
        </a:defRPr>
      </a:lvl1pPr>
      <a:lvl2pPr marL="574675" indent="-117475" algn="l" defTabSz="814705" rtl="0" eaLnBrk="0" fontAlgn="base" hangingPunct="0">
        <a:lnSpc>
          <a:spcPct val="95000"/>
        </a:lnSpc>
        <a:spcBef>
          <a:spcPct val="35000"/>
        </a:spcBef>
        <a:spcAft>
          <a:spcPct val="0"/>
        </a:spcAft>
        <a:buChar char="–"/>
        <a:defRPr sz="2000">
          <a:solidFill>
            <a:schemeClr val="tx1"/>
          </a:solidFill>
          <a:latin typeface="+mn-lt"/>
        </a:defRPr>
      </a:lvl2pPr>
      <a:lvl3pPr marL="914400" algn="l" defTabSz="814705" rtl="0" eaLnBrk="0" fontAlgn="base" hangingPunct="0">
        <a:lnSpc>
          <a:spcPct val="95000"/>
        </a:lnSpc>
        <a:spcBef>
          <a:spcPct val="35000"/>
        </a:spcBef>
        <a:spcAft>
          <a:spcPct val="0"/>
        </a:spcAft>
        <a:buChar char="•"/>
        <a:defRPr sz="2000">
          <a:solidFill>
            <a:schemeClr val="tx1"/>
          </a:solidFill>
          <a:latin typeface="+mn-lt"/>
        </a:defRPr>
      </a:lvl3pPr>
      <a:lvl4pPr marL="1254125" indent="117475" algn="l" defTabSz="814705" rtl="0" eaLnBrk="0" fontAlgn="base" hangingPunct="0">
        <a:lnSpc>
          <a:spcPct val="95000"/>
        </a:lnSpc>
        <a:spcBef>
          <a:spcPct val="35000"/>
        </a:spcBef>
        <a:spcAft>
          <a:spcPct val="0"/>
        </a:spcAft>
        <a:buChar char="–"/>
        <a:defRPr sz="2000">
          <a:solidFill>
            <a:schemeClr val="tx1"/>
          </a:solidFill>
          <a:latin typeface="+mn-lt"/>
        </a:defRPr>
      </a:lvl4pPr>
      <a:lvl5pPr marL="1605280" indent="224155" algn="l" defTabSz="814705" rtl="0" eaLnBrk="0" fontAlgn="base" hangingPunct="0">
        <a:lnSpc>
          <a:spcPct val="95000"/>
        </a:lnSpc>
        <a:spcBef>
          <a:spcPct val="35000"/>
        </a:spcBef>
        <a:spcAft>
          <a:spcPct val="0"/>
        </a:spcAft>
        <a:buChar char="»"/>
        <a:defRPr sz="2000">
          <a:solidFill>
            <a:schemeClr val="tx1"/>
          </a:solidFill>
          <a:latin typeface="+mn-lt"/>
        </a:defRPr>
      </a:lvl5pPr>
      <a:lvl6pPr marL="2062480" algn="l" defTabSz="814705" rtl="0" eaLnBrk="0" fontAlgn="base" hangingPunct="0">
        <a:lnSpc>
          <a:spcPct val="95000"/>
        </a:lnSpc>
        <a:spcBef>
          <a:spcPct val="35000"/>
        </a:spcBef>
        <a:spcAft>
          <a:spcPct val="0"/>
        </a:spcAft>
        <a:defRPr sz="2000">
          <a:solidFill>
            <a:schemeClr val="tx1"/>
          </a:solidFill>
          <a:latin typeface="+mn-lt"/>
        </a:defRPr>
      </a:lvl6pPr>
      <a:lvl7pPr marL="2519680" algn="l" defTabSz="814705" rtl="0" eaLnBrk="0" fontAlgn="base" hangingPunct="0">
        <a:lnSpc>
          <a:spcPct val="95000"/>
        </a:lnSpc>
        <a:spcBef>
          <a:spcPct val="35000"/>
        </a:spcBef>
        <a:spcAft>
          <a:spcPct val="0"/>
        </a:spcAft>
        <a:defRPr sz="2000">
          <a:solidFill>
            <a:schemeClr val="tx1"/>
          </a:solidFill>
          <a:latin typeface="+mn-lt"/>
        </a:defRPr>
      </a:lvl7pPr>
      <a:lvl8pPr marL="2976880" algn="l" defTabSz="814705" rtl="0" eaLnBrk="0" fontAlgn="base" hangingPunct="0">
        <a:lnSpc>
          <a:spcPct val="95000"/>
        </a:lnSpc>
        <a:spcBef>
          <a:spcPct val="35000"/>
        </a:spcBef>
        <a:spcAft>
          <a:spcPct val="0"/>
        </a:spcAft>
        <a:defRPr sz="2000">
          <a:solidFill>
            <a:schemeClr val="tx1"/>
          </a:solidFill>
          <a:latin typeface="+mn-lt"/>
        </a:defRPr>
      </a:lvl8pPr>
      <a:lvl9pPr marL="3434080" algn="l" defTabSz="814705" rtl="0" eaLnBrk="0" fontAlgn="base" hangingPunct="0">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image" Target="../media/image26.wmf"/></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image" Target="../media/image22.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image" Target="../media/image22.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pPr eaLnBrk="1" hangingPunct="1"/>
            <a:r>
              <a:rPr lang="zh-CN" altLang="en-US" dirty="0" smtClean="0">
                <a:ea typeface="黑体" panose="02010609060101010101" pitchFamily="2" charset="-122"/>
              </a:rPr>
              <a:t> 第一章互连网概念</a:t>
            </a:r>
            <a:endParaRPr lang="en-US" altLang="zh-CN" dirty="0" smtClean="0">
              <a:solidFill>
                <a:schemeClr val="folHlink"/>
              </a:solidFill>
              <a:ea typeface="宋体" panose="02010600030101010101" pitchFamily="2"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683695"/>
            <a:ext cx="7940675" cy="675075"/>
          </a:xfrm>
        </p:spPr>
        <p:txBody>
          <a:bodyPr/>
          <a:lstStyle/>
          <a:p>
            <a:pPr>
              <a:buNone/>
            </a:pPr>
            <a:r>
              <a:rPr lang="en-US" altLang="zh-CN" dirty="0" smtClean="0"/>
              <a:t>RJ-45</a:t>
            </a:r>
            <a:r>
              <a:rPr lang="zh-CN" altLang="en-US" dirty="0" smtClean="0"/>
              <a:t>引脚作用表</a:t>
            </a:r>
            <a:endParaRPr lang="zh-CN" altLang="en-US" dirty="0"/>
          </a:p>
        </p:txBody>
      </p:sp>
      <p:graphicFrame>
        <p:nvGraphicFramePr>
          <p:cNvPr id="4" name="表格 3"/>
          <p:cNvGraphicFramePr>
            <a:graphicFrameLocks noGrp="1"/>
          </p:cNvGraphicFramePr>
          <p:nvPr/>
        </p:nvGraphicFramePr>
        <p:xfrm>
          <a:off x="1421650" y="1403775"/>
          <a:ext cx="6096000" cy="33375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dirty="0" smtClean="0"/>
                        <a:t>针脚编号</a:t>
                      </a:r>
                      <a:endParaRPr lang="zh-CN" altLang="en-US" dirty="0"/>
                    </a:p>
                  </a:txBody>
                  <a:tcPr/>
                </a:tc>
                <a:tc>
                  <a:txBody>
                    <a:bodyPr/>
                    <a:lstStyle/>
                    <a:p>
                      <a:pPr algn="ctr"/>
                      <a:r>
                        <a:rPr lang="zh-CN" altLang="en-US" dirty="0" smtClean="0"/>
                        <a:t>作用</a:t>
                      </a:r>
                      <a:endParaRPr lang="zh-CN" altLang="en-US" dirty="0"/>
                    </a:p>
                  </a:txBody>
                  <a:tcPr/>
                </a:tc>
              </a:tr>
              <a:tr h="370840">
                <a:tc>
                  <a:txBody>
                    <a:bodyPr/>
                    <a:lstStyle/>
                    <a:p>
                      <a:pPr algn="ctr"/>
                      <a:r>
                        <a:rPr lang="zh-CN" altLang="en-US" dirty="0" smtClean="0"/>
                        <a:t>针脚</a:t>
                      </a:r>
                      <a:r>
                        <a:rPr lang="en-US" altLang="zh-CN" dirty="0" smtClean="0"/>
                        <a:t>1</a:t>
                      </a:r>
                      <a:endParaRPr lang="zh-CN" altLang="en-US" dirty="0"/>
                    </a:p>
                  </a:txBody>
                  <a:tcPr/>
                </a:tc>
                <a:tc>
                  <a:txBody>
                    <a:bodyPr/>
                    <a:lstStyle/>
                    <a:p>
                      <a:pPr algn="ctr"/>
                      <a:r>
                        <a:rPr lang="zh-CN" altLang="en-US" dirty="0" smtClean="0"/>
                        <a:t>发送</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针脚</a:t>
                      </a:r>
                      <a:r>
                        <a:rPr lang="en-US" altLang="zh-CN" dirty="0" smtClean="0"/>
                        <a:t>2</a:t>
                      </a:r>
                      <a:endParaRPr lang="zh-CN" altLang="en-US" dirty="0" smtClean="0"/>
                    </a:p>
                  </a:txBody>
                  <a:tcPr/>
                </a:tc>
                <a:tc>
                  <a:txBody>
                    <a:bodyPr/>
                    <a:lstStyle/>
                    <a:p>
                      <a:pPr algn="ctr"/>
                      <a:r>
                        <a:rPr lang="zh-CN" altLang="en-US" dirty="0" smtClean="0"/>
                        <a:t>发送</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针脚</a:t>
                      </a:r>
                      <a:r>
                        <a:rPr lang="en-US" altLang="zh-CN" dirty="0" smtClean="0"/>
                        <a:t>3</a:t>
                      </a:r>
                      <a:endParaRPr lang="zh-CN" altLang="en-US" dirty="0" smtClean="0"/>
                    </a:p>
                  </a:txBody>
                  <a:tcPr/>
                </a:tc>
                <a:tc>
                  <a:txBody>
                    <a:bodyPr/>
                    <a:lstStyle/>
                    <a:p>
                      <a:pPr algn="ctr"/>
                      <a:r>
                        <a:rPr lang="zh-CN" altLang="en-US" dirty="0" smtClean="0"/>
                        <a:t>接收</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针脚</a:t>
                      </a:r>
                      <a:r>
                        <a:rPr lang="en-US" altLang="zh-CN" dirty="0" smtClean="0"/>
                        <a:t>4</a:t>
                      </a:r>
                      <a:endParaRPr lang="zh-CN" altLang="en-US" dirty="0" smtClean="0"/>
                    </a:p>
                  </a:txBody>
                  <a:tcPr/>
                </a:tc>
                <a:tc>
                  <a:txBody>
                    <a:bodyPr/>
                    <a:lstStyle/>
                    <a:p>
                      <a:pPr algn="ctr"/>
                      <a:r>
                        <a:rPr lang="zh-CN" altLang="en-US" dirty="0" smtClean="0"/>
                        <a:t>不使用</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针脚</a:t>
                      </a:r>
                      <a:r>
                        <a:rPr lang="en-US" altLang="zh-CN" dirty="0" smtClean="0"/>
                        <a:t>5</a:t>
                      </a:r>
                      <a:endParaRPr lang="zh-CN" altLang="en-US" dirty="0" smtClean="0"/>
                    </a:p>
                  </a:txBody>
                  <a:tcPr/>
                </a:tc>
                <a:tc>
                  <a:txBody>
                    <a:bodyPr/>
                    <a:lstStyle/>
                    <a:p>
                      <a:pPr algn="ctr"/>
                      <a:r>
                        <a:rPr lang="zh-CN" altLang="en-US" dirty="0" smtClean="0"/>
                        <a:t>不使用</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针脚</a:t>
                      </a:r>
                      <a:r>
                        <a:rPr lang="en-US" altLang="zh-CN" dirty="0" smtClean="0"/>
                        <a:t>6</a:t>
                      </a:r>
                      <a:endParaRPr lang="zh-CN" altLang="en-US" dirty="0" smtClean="0"/>
                    </a:p>
                  </a:txBody>
                  <a:tcPr/>
                </a:tc>
                <a:tc>
                  <a:txBody>
                    <a:bodyPr/>
                    <a:lstStyle/>
                    <a:p>
                      <a:pPr algn="ctr"/>
                      <a:r>
                        <a:rPr lang="zh-CN" altLang="en-US" dirty="0" smtClean="0"/>
                        <a:t>接收</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针脚</a:t>
                      </a:r>
                      <a:r>
                        <a:rPr lang="en-US" altLang="zh-CN" dirty="0" smtClean="0"/>
                        <a:t>7</a:t>
                      </a:r>
                      <a:endParaRPr lang="zh-CN" altLang="en-US" dirty="0" smtClean="0"/>
                    </a:p>
                  </a:txBody>
                  <a:tcPr/>
                </a:tc>
                <a:tc>
                  <a:txBody>
                    <a:bodyPr/>
                    <a:lstStyle/>
                    <a:p>
                      <a:pPr algn="ctr"/>
                      <a:r>
                        <a:rPr lang="zh-CN" altLang="en-US" dirty="0" smtClean="0"/>
                        <a:t>不使用</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t>针脚</a:t>
                      </a:r>
                      <a:r>
                        <a:rPr lang="en-US" altLang="zh-CN" dirty="0" smtClean="0"/>
                        <a:t>8</a:t>
                      </a:r>
                      <a:endParaRPr lang="zh-CN" altLang="en-US" dirty="0" smtClean="0"/>
                    </a:p>
                  </a:txBody>
                  <a:tcPr/>
                </a:tc>
                <a:tc>
                  <a:txBody>
                    <a:bodyPr/>
                    <a:lstStyle/>
                    <a:p>
                      <a:pPr algn="ctr"/>
                      <a:r>
                        <a:rPr lang="zh-CN" altLang="en-US" dirty="0" smtClean="0"/>
                        <a:t>不使用</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双绞线有</a:t>
            </a:r>
            <a:r>
              <a:rPr lang="en-US" altLang="zh-CN" dirty="0" smtClean="0"/>
              <a:t>3</a:t>
            </a:r>
            <a:r>
              <a:rPr lang="zh-CN" altLang="en-US" dirty="0" smtClean="0"/>
              <a:t>种类型</a:t>
            </a:r>
            <a:endParaRPr lang="zh-CN" altLang="en-US" dirty="0"/>
          </a:p>
        </p:txBody>
      </p:sp>
      <p:sp>
        <p:nvSpPr>
          <p:cNvPr id="3" name="内容占位符 2"/>
          <p:cNvSpPr>
            <a:spLocks noGrp="1"/>
          </p:cNvSpPr>
          <p:nvPr>
            <p:ph idx="1"/>
          </p:nvPr>
        </p:nvSpPr>
        <p:spPr>
          <a:xfrm>
            <a:off x="655638" y="1657325"/>
            <a:ext cx="7940675" cy="3571875"/>
          </a:xfrm>
        </p:spPr>
        <p:txBody>
          <a:bodyPr/>
          <a:lstStyle/>
          <a:p>
            <a:r>
              <a:rPr lang="zh-CN" altLang="en-US" dirty="0" smtClean="0"/>
              <a:t>直通线（</a:t>
            </a:r>
            <a:r>
              <a:rPr lang="en-US" altLang="zh-CN" dirty="0" smtClean="0"/>
              <a:t>Straight-through</a:t>
            </a:r>
            <a:r>
              <a:rPr lang="zh-CN" altLang="en-US" dirty="0" smtClean="0"/>
              <a:t>）：双绞线两端线序相同，主要用与不同设备间的互连。</a:t>
            </a:r>
            <a:endParaRPr lang="en-US" altLang="zh-CN" dirty="0" smtClean="0"/>
          </a:p>
          <a:p>
            <a:r>
              <a:rPr lang="zh-CN" altLang="en-US" dirty="0" smtClean="0"/>
              <a:t>交叉线（</a:t>
            </a:r>
            <a:r>
              <a:rPr lang="en-US" altLang="zh-CN" dirty="0" smtClean="0"/>
              <a:t>Crossover</a:t>
            </a:r>
            <a:r>
              <a:rPr lang="zh-CN" altLang="en-US" dirty="0" smtClean="0"/>
              <a:t>）：双绞线两端线序不同，，主要用于相同设备间的互连。</a:t>
            </a:r>
            <a:endParaRPr lang="en-US" altLang="zh-CN" dirty="0" smtClean="0"/>
          </a:p>
          <a:p>
            <a:r>
              <a:rPr lang="zh-CN" altLang="en-US" dirty="0" smtClean="0"/>
              <a:t>全反线（</a:t>
            </a:r>
            <a:r>
              <a:rPr lang="en-US" altLang="zh-CN" dirty="0" smtClean="0"/>
              <a:t>Rollover</a:t>
            </a:r>
            <a:r>
              <a:rPr lang="zh-CN" altLang="en-US" dirty="0" smtClean="0"/>
              <a:t>）：双绞线两端线序完全相反，这种线主要用户对路由器和交换机进行初始配置使用。</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2725" y="214313"/>
            <a:ext cx="8145463" cy="838200"/>
          </a:xfrm>
        </p:spPr>
        <p:txBody>
          <a:bodyPr/>
          <a:lstStyle/>
          <a:p>
            <a:pPr eaLnBrk="1" hangingPunct="1"/>
            <a:r>
              <a:rPr lang="zh-CN" altLang="en-US" sz="3600" smtClean="0">
                <a:ea typeface="宋体" panose="02010600030101010101" pitchFamily="2" charset="-122"/>
              </a:rPr>
              <a:t>什么是网络</a:t>
            </a:r>
            <a:r>
              <a:rPr lang="en-US" altLang="zh-CN" sz="3600" smtClean="0">
                <a:ea typeface="宋体" panose="02010600030101010101" pitchFamily="2" charset="-122"/>
              </a:rPr>
              <a:t>?</a:t>
            </a:r>
            <a:endParaRPr lang="en-US" altLang="zh-CN" sz="3600" smtClean="0">
              <a:ea typeface="宋体" panose="02010600030101010101" pitchFamily="2" charset="-122"/>
            </a:endParaRPr>
          </a:p>
        </p:txBody>
      </p:sp>
      <p:sp>
        <p:nvSpPr>
          <p:cNvPr id="714755" name="Rectangle 3"/>
          <p:cNvSpPr>
            <a:spLocks noGrp="1" noChangeArrowheads="1"/>
          </p:cNvSpPr>
          <p:nvPr>
            <p:ph idx="1"/>
          </p:nvPr>
        </p:nvSpPr>
        <p:spPr>
          <a:xfrm>
            <a:off x="655638" y="1214438"/>
            <a:ext cx="7940675" cy="2857500"/>
          </a:xfrm>
        </p:spPr>
        <p:txBody>
          <a:bodyPr/>
          <a:lstStyle/>
          <a:p>
            <a:pPr eaLnBrk="1" hangingPunct="1">
              <a:buFontTx/>
              <a:buNone/>
            </a:pPr>
            <a:r>
              <a:rPr lang="zh-CN" altLang="en-US" sz="2800" dirty="0" smtClean="0">
                <a:ea typeface="宋体" panose="02010600030101010101" pitchFamily="2" charset="-122"/>
              </a:rPr>
              <a:t>作为一个整体看待的、由相互连接的电路元件所构成的集</a:t>
            </a:r>
            <a:r>
              <a:rPr lang="en-US" altLang="zh-CN" sz="2800" dirty="0" smtClean="0">
                <a:ea typeface="宋体" panose="02010600030101010101" pitchFamily="2" charset="-122"/>
              </a:rPr>
              <a:t>(</a:t>
            </a:r>
            <a:r>
              <a:rPr lang="zh-CN" altLang="en-US" sz="2800" dirty="0" smtClean="0">
                <a:ea typeface="宋体" panose="02010600030101010101" pitchFamily="2" charset="-122"/>
              </a:rPr>
              <a:t>电力学角度</a:t>
            </a:r>
            <a:r>
              <a:rPr lang="en-US" altLang="zh-CN" sz="2800" dirty="0" smtClean="0">
                <a:ea typeface="宋体" panose="02010600030101010101" pitchFamily="2" charset="-122"/>
              </a:rPr>
              <a:t>)</a:t>
            </a:r>
            <a:endParaRPr lang="zh-CN" altLang="en-US" sz="2800" dirty="0" smtClean="0">
              <a:ea typeface="宋体" panose="02010600030101010101" pitchFamily="2" charset="-122"/>
            </a:endParaRPr>
          </a:p>
          <a:p>
            <a:pPr eaLnBrk="1" hangingPunct="1">
              <a:buFont typeface="Wingdings" panose="05000000000000000000" pitchFamily="2" charset="2"/>
              <a:buNone/>
            </a:pPr>
            <a:r>
              <a:rPr lang="zh-CN" altLang="en-US" sz="2800" dirty="0" smtClean="0">
                <a:ea typeface="宋体" panose="02010600030101010101" pitchFamily="2" charset="-122"/>
              </a:rPr>
              <a:t>在物理上或</a:t>
            </a:r>
            <a:r>
              <a:rPr lang="en-US" altLang="zh-CN" sz="2800" dirty="0" smtClean="0">
                <a:ea typeface="宋体" panose="02010600030101010101" pitchFamily="2" charset="-122"/>
              </a:rPr>
              <a:t>/</a:t>
            </a:r>
            <a:r>
              <a:rPr lang="zh-CN" altLang="en-US" sz="2800" dirty="0" smtClean="0">
                <a:ea typeface="宋体" panose="02010600030101010101" pitchFamily="2" charset="-122"/>
              </a:rPr>
              <a:t>和逻辑上</a:t>
            </a:r>
            <a:r>
              <a:rPr lang="en-US" altLang="zh-CN" sz="2800" dirty="0" smtClean="0">
                <a:ea typeface="宋体" panose="02010600030101010101" pitchFamily="2" charset="-122"/>
              </a:rPr>
              <a:t>,</a:t>
            </a:r>
            <a:r>
              <a:rPr lang="zh-CN" altLang="en-US" sz="2800" dirty="0" smtClean="0">
                <a:ea typeface="宋体" panose="02010600030101010101" pitchFamily="2" charset="-122"/>
              </a:rPr>
              <a:t>按一定拓扑结构连接在一起的多个节点和链路的集合（通信科学角度）</a:t>
            </a:r>
            <a:endParaRPr lang="zh-CN" altLang="en-US" sz="2800" dirty="0" smtClean="0">
              <a:ea typeface="宋体" panose="02010600030101010101" pitchFamily="2" charset="-122"/>
            </a:endParaRPr>
          </a:p>
          <a:p>
            <a:pPr eaLnBrk="1" hangingPunct="1">
              <a:buFontTx/>
              <a:buNone/>
            </a:pPr>
            <a:r>
              <a:rPr lang="zh-CN" altLang="en-US" sz="2800" dirty="0" smtClean="0">
                <a:ea typeface="宋体" panose="02010600030101010101" pitchFamily="2" charset="-122"/>
              </a:rPr>
              <a:t>能交换信息的两台设备组成了最简单的网络</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eaLnBrk="1" hangingPunct="1">
              <a:buFontTx/>
              <a:buNone/>
            </a:pPr>
            <a:r>
              <a:rPr lang="zh-CN" altLang="en-US" sz="2800" dirty="0" smtClean="0">
                <a:ea typeface="宋体" panose="02010600030101010101" pitchFamily="2" charset="-122"/>
              </a:rPr>
              <a:t>       </a:t>
            </a:r>
            <a:endParaRPr lang="en-US" altLang="zh-CN" sz="2800" dirty="0" smtClean="0">
              <a:ea typeface="宋体" panose="02010600030101010101" pitchFamily="2" charset="-122"/>
            </a:endParaRPr>
          </a:p>
          <a:p>
            <a:pPr eaLnBrk="1" hangingPunct="1">
              <a:buFontTx/>
              <a:buNone/>
            </a:pPr>
            <a:r>
              <a:rPr lang="zh-CN" altLang="en-US" sz="2800" dirty="0" smtClean="0">
                <a:ea typeface="宋体" panose="02010600030101010101" pitchFamily="2" charset="-122"/>
              </a:rPr>
              <a:t> </a:t>
            </a:r>
            <a:endParaRPr lang="zh-CN" altLang="en-US" sz="280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animEffect transition="in" filter="blinds(horizontal)">
                                      <p:cBhvr>
                                        <p:cTn id="7" dur="500"/>
                                        <p:tgtEl>
                                          <p:spTgt spid="71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4755">
                                            <p:txEl>
                                              <p:pRg st="1" end="1"/>
                                            </p:txEl>
                                          </p:spTgt>
                                        </p:tgtEl>
                                        <p:attrNameLst>
                                          <p:attrName>style.visibility</p:attrName>
                                        </p:attrNameLst>
                                      </p:cBhvr>
                                      <p:to>
                                        <p:strVal val="visible"/>
                                      </p:to>
                                    </p:set>
                                    <p:animEffect transition="in" filter="blinds(horizontal)">
                                      <p:cBhvr>
                                        <p:cTn id="12" dur="500"/>
                                        <p:tgtEl>
                                          <p:spTgt spid="71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4755">
                                            <p:txEl>
                                              <p:pRg st="2" end="2"/>
                                            </p:txEl>
                                          </p:spTgt>
                                        </p:tgtEl>
                                        <p:attrNameLst>
                                          <p:attrName>style.visibility</p:attrName>
                                        </p:attrNameLst>
                                      </p:cBhvr>
                                      <p:to>
                                        <p:strVal val="visible"/>
                                      </p:to>
                                    </p:set>
                                    <p:animEffect transition="in" filter="blinds(horizontal)">
                                      <p:cBhvr>
                                        <p:cTn id="17" dur="500"/>
                                        <p:tgtEl>
                                          <p:spTgt spid="714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邮政系统分层模型</a:t>
            </a:r>
            <a:endParaRPr lang="zh-CN" altLang="en-US" dirty="0"/>
          </a:p>
        </p:txBody>
      </p:sp>
      <p:sp>
        <p:nvSpPr>
          <p:cNvPr id="4" name="TextBox 3"/>
          <p:cNvSpPr txBox="1"/>
          <p:nvPr/>
        </p:nvSpPr>
        <p:spPr>
          <a:xfrm>
            <a:off x="1331640" y="1448780"/>
            <a:ext cx="1723549" cy="757130"/>
          </a:xfrm>
          <a:prstGeom prst="rect">
            <a:avLst/>
          </a:prstGeom>
          <a:noFill/>
          <a:ln>
            <a:solidFill>
              <a:schemeClr val="tx1"/>
            </a:solidFill>
          </a:ln>
        </p:spPr>
        <p:txBody>
          <a:bodyPr wrap="none" rtlCol="0">
            <a:spAutoFit/>
          </a:bodyPr>
          <a:lstStyle/>
          <a:p>
            <a:r>
              <a:rPr lang="zh-CN" altLang="en-US" dirty="0" smtClean="0"/>
              <a:t>用户</a:t>
            </a:r>
            <a:endParaRPr lang="en-US" altLang="zh-CN" dirty="0" smtClean="0"/>
          </a:p>
          <a:p>
            <a:r>
              <a:rPr lang="zh-CN" altLang="en-US" dirty="0" smtClean="0"/>
              <a:t>（写信人）</a:t>
            </a:r>
            <a:endParaRPr lang="zh-CN" altLang="en-US" dirty="0"/>
          </a:p>
        </p:txBody>
      </p:sp>
      <p:sp>
        <p:nvSpPr>
          <p:cNvPr id="5" name="TextBox 4"/>
          <p:cNvSpPr txBox="1"/>
          <p:nvPr/>
        </p:nvSpPr>
        <p:spPr>
          <a:xfrm>
            <a:off x="5517105" y="1448780"/>
            <a:ext cx="1723549" cy="757130"/>
          </a:xfrm>
          <a:prstGeom prst="rect">
            <a:avLst/>
          </a:prstGeom>
          <a:noFill/>
          <a:ln>
            <a:solidFill>
              <a:schemeClr val="tx1"/>
            </a:solidFill>
          </a:ln>
        </p:spPr>
        <p:txBody>
          <a:bodyPr wrap="none" rtlCol="0">
            <a:spAutoFit/>
          </a:bodyPr>
          <a:lstStyle/>
          <a:p>
            <a:r>
              <a:rPr lang="zh-CN" altLang="en-US" dirty="0" smtClean="0"/>
              <a:t>用户</a:t>
            </a:r>
            <a:endParaRPr lang="en-US" altLang="zh-CN" dirty="0" smtClean="0"/>
          </a:p>
          <a:p>
            <a:r>
              <a:rPr lang="zh-CN" altLang="en-US" dirty="0" smtClean="0"/>
              <a:t>（收信人）</a:t>
            </a:r>
            <a:endParaRPr lang="zh-CN" altLang="en-US" dirty="0"/>
          </a:p>
        </p:txBody>
      </p:sp>
      <p:sp>
        <p:nvSpPr>
          <p:cNvPr id="6" name="TextBox 5"/>
          <p:cNvSpPr txBox="1"/>
          <p:nvPr/>
        </p:nvSpPr>
        <p:spPr>
          <a:xfrm>
            <a:off x="1791560" y="3609020"/>
            <a:ext cx="800220" cy="424732"/>
          </a:xfrm>
          <a:prstGeom prst="rect">
            <a:avLst/>
          </a:prstGeom>
          <a:noFill/>
          <a:ln>
            <a:solidFill>
              <a:schemeClr val="tx1"/>
            </a:solidFill>
          </a:ln>
        </p:spPr>
        <p:txBody>
          <a:bodyPr wrap="none" rtlCol="0">
            <a:spAutoFit/>
          </a:bodyPr>
          <a:lstStyle/>
          <a:p>
            <a:r>
              <a:rPr lang="zh-CN" altLang="en-US" dirty="0" smtClean="0"/>
              <a:t>邮局</a:t>
            </a:r>
            <a:endParaRPr lang="zh-CN" altLang="en-US" dirty="0"/>
          </a:p>
        </p:txBody>
      </p:sp>
      <p:sp>
        <p:nvSpPr>
          <p:cNvPr id="7" name="TextBox 6"/>
          <p:cNvSpPr txBox="1"/>
          <p:nvPr/>
        </p:nvSpPr>
        <p:spPr>
          <a:xfrm>
            <a:off x="5977025" y="3609020"/>
            <a:ext cx="800220" cy="424732"/>
          </a:xfrm>
          <a:prstGeom prst="rect">
            <a:avLst/>
          </a:prstGeom>
          <a:noFill/>
          <a:ln>
            <a:solidFill>
              <a:schemeClr val="tx1"/>
            </a:solidFill>
          </a:ln>
        </p:spPr>
        <p:txBody>
          <a:bodyPr wrap="none" rtlCol="0">
            <a:spAutoFit/>
          </a:bodyPr>
          <a:lstStyle/>
          <a:p>
            <a:r>
              <a:rPr lang="zh-CN" altLang="en-US" dirty="0" smtClean="0"/>
              <a:t>邮局</a:t>
            </a:r>
            <a:endParaRPr lang="zh-CN" altLang="en-US" dirty="0"/>
          </a:p>
        </p:txBody>
      </p:sp>
      <p:sp>
        <p:nvSpPr>
          <p:cNvPr id="8" name="TextBox 7"/>
          <p:cNvSpPr txBox="1"/>
          <p:nvPr/>
        </p:nvSpPr>
        <p:spPr>
          <a:xfrm>
            <a:off x="1466655" y="5634245"/>
            <a:ext cx="1415772" cy="424732"/>
          </a:xfrm>
          <a:prstGeom prst="rect">
            <a:avLst/>
          </a:prstGeom>
          <a:noFill/>
          <a:ln>
            <a:solidFill>
              <a:schemeClr val="tx1"/>
            </a:solidFill>
          </a:ln>
        </p:spPr>
        <p:txBody>
          <a:bodyPr wrap="none" rtlCol="0">
            <a:spAutoFit/>
          </a:bodyPr>
          <a:lstStyle/>
          <a:p>
            <a:r>
              <a:rPr lang="zh-CN" altLang="en-US" dirty="0" smtClean="0"/>
              <a:t>运输部门</a:t>
            </a:r>
            <a:endParaRPr lang="zh-CN" altLang="en-US" dirty="0"/>
          </a:p>
        </p:txBody>
      </p:sp>
      <p:sp>
        <p:nvSpPr>
          <p:cNvPr id="9" name="TextBox 8"/>
          <p:cNvSpPr txBox="1"/>
          <p:nvPr/>
        </p:nvSpPr>
        <p:spPr>
          <a:xfrm>
            <a:off x="5676508" y="5659563"/>
            <a:ext cx="1415772" cy="424732"/>
          </a:xfrm>
          <a:prstGeom prst="rect">
            <a:avLst/>
          </a:prstGeom>
          <a:noFill/>
          <a:ln>
            <a:solidFill>
              <a:schemeClr val="tx1"/>
            </a:solidFill>
          </a:ln>
        </p:spPr>
        <p:txBody>
          <a:bodyPr wrap="none" rtlCol="0">
            <a:spAutoFit/>
          </a:bodyPr>
          <a:lstStyle/>
          <a:p>
            <a:r>
              <a:rPr lang="zh-CN" altLang="en-US" dirty="0" smtClean="0"/>
              <a:t>运输部门</a:t>
            </a:r>
            <a:endParaRPr lang="zh-CN" altLang="en-US" dirty="0"/>
          </a:p>
        </p:txBody>
      </p:sp>
      <p:cxnSp>
        <p:nvCxnSpPr>
          <p:cNvPr id="11" name="直接连接符 10"/>
          <p:cNvCxnSpPr>
            <a:stCxn id="4" idx="3"/>
            <a:endCxn id="5" idx="1"/>
          </p:cNvCxnSpPr>
          <p:nvPr/>
        </p:nvCxnSpPr>
        <p:spPr bwMode="auto">
          <a:xfrm>
            <a:off x="3055189" y="1827345"/>
            <a:ext cx="2461916" cy="0"/>
          </a:xfrm>
          <a:prstGeom prst="line">
            <a:avLst/>
          </a:prstGeom>
          <a:solidFill>
            <a:schemeClr val="accent1"/>
          </a:solidFill>
          <a:ln w="9525" cap="flat" cmpd="sng" algn="ctr">
            <a:solidFill>
              <a:schemeClr val="tx2"/>
            </a:solidFill>
            <a:prstDash val="sysDash"/>
            <a:round/>
            <a:headEnd type="none" w="med" len="med"/>
            <a:tailEnd type="none" w="med" len="med"/>
          </a:ln>
          <a:effectLst/>
        </p:spPr>
      </p:cxnSp>
      <p:cxnSp>
        <p:nvCxnSpPr>
          <p:cNvPr id="14" name="直接连接符 13"/>
          <p:cNvCxnSpPr>
            <a:stCxn id="6" idx="3"/>
            <a:endCxn id="7" idx="1"/>
          </p:cNvCxnSpPr>
          <p:nvPr/>
        </p:nvCxnSpPr>
        <p:spPr bwMode="auto">
          <a:xfrm>
            <a:off x="2591780" y="3821386"/>
            <a:ext cx="3385245" cy="0"/>
          </a:xfrm>
          <a:prstGeom prst="line">
            <a:avLst/>
          </a:prstGeom>
          <a:solidFill>
            <a:schemeClr val="accent1"/>
          </a:solidFill>
          <a:ln w="9525" cap="flat" cmpd="sng" algn="ctr">
            <a:solidFill>
              <a:schemeClr val="tx2"/>
            </a:solidFill>
            <a:prstDash val="sysDash"/>
            <a:round/>
            <a:headEnd type="none" w="med" len="med"/>
            <a:tailEnd type="none" w="med" len="med"/>
          </a:ln>
          <a:effectLst/>
        </p:spPr>
      </p:cxnSp>
      <p:cxnSp>
        <p:nvCxnSpPr>
          <p:cNvPr id="17" name="直接连接符 16"/>
          <p:cNvCxnSpPr>
            <a:stCxn id="8" idx="3"/>
            <a:endCxn id="9" idx="1"/>
          </p:cNvCxnSpPr>
          <p:nvPr/>
        </p:nvCxnSpPr>
        <p:spPr bwMode="auto">
          <a:xfrm>
            <a:off x="2882427" y="5846611"/>
            <a:ext cx="2794081" cy="25318"/>
          </a:xfrm>
          <a:prstGeom prst="line">
            <a:avLst/>
          </a:prstGeom>
          <a:solidFill>
            <a:schemeClr val="accent1"/>
          </a:solidFill>
          <a:ln w="9525" cap="flat" cmpd="sng" algn="ctr">
            <a:solidFill>
              <a:schemeClr val="tx2"/>
            </a:solidFill>
            <a:prstDash val="sysDash"/>
            <a:round/>
            <a:headEnd type="none" w="med" len="med"/>
            <a:tailEnd type="none" w="med" len="med"/>
          </a:ln>
          <a:effectLst/>
        </p:spPr>
      </p:cxnSp>
      <p:sp>
        <p:nvSpPr>
          <p:cNvPr id="19" name="TextBox 18"/>
          <p:cNvSpPr txBox="1"/>
          <p:nvPr/>
        </p:nvSpPr>
        <p:spPr>
          <a:xfrm>
            <a:off x="3311860" y="1313765"/>
            <a:ext cx="1723550" cy="424732"/>
          </a:xfrm>
          <a:prstGeom prst="rect">
            <a:avLst/>
          </a:prstGeom>
          <a:noFill/>
        </p:spPr>
        <p:txBody>
          <a:bodyPr wrap="none" rtlCol="0">
            <a:spAutoFit/>
          </a:bodyPr>
          <a:lstStyle/>
          <a:p>
            <a:r>
              <a:rPr lang="zh-CN" altLang="en-US" dirty="0" smtClean="0"/>
              <a:t>用户间约定</a:t>
            </a:r>
            <a:endParaRPr lang="zh-CN" altLang="en-US" dirty="0"/>
          </a:p>
        </p:txBody>
      </p:sp>
      <p:sp>
        <p:nvSpPr>
          <p:cNvPr id="20" name="TextBox 19"/>
          <p:cNvSpPr txBox="1"/>
          <p:nvPr/>
        </p:nvSpPr>
        <p:spPr>
          <a:xfrm>
            <a:off x="3266855" y="3338990"/>
            <a:ext cx="1723550" cy="424732"/>
          </a:xfrm>
          <a:prstGeom prst="rect">
            <a:avLst/>
          </a:prstGeom>
          <a:noFill/>
        </p:spPr>
        <p:txBody>
          <a:bodyPr wrap="none" rtlCol="0">
            <a:spAutoFit/>
          </a:bodyPr>
          <a:lstStyle/>
          <a:p>
            <a:r>
              <a:rPr lang="zh-CN" altLang="en-US" dirty="0" smtClean="0"/>
              <a:t>邮局间约定</a:t>
            </a:r>
            <a:endParaRPr lang="zh-CN" altLang="en-US" dirty="0"/>
          </a:p>
        </p:txBody>
      </p:sp>
      <p:sp>
        <p:nvSpPr>
          <p:cNvPr id="21" name="TextBox 20"/>
          <p:cNvSpPr txBox="1"/>
          <p:nvPr/>
        </p:nvSpPr>
        <p:spPr>
          <a:xfrm>
            <a:off x="3049089" y="5319210"/>
            <a:ext cx="2339102" cy="424732"/>
          </a:xfrm>
          <a:prstGeom prst="rect">
            <a:avLst/>
          </a:prstGeom>
          <a:noFill/>
        </p:spPr>
        <p:txBody>
          <a:bodyPr wrap="none" rtlCol="0">
            <a:spAutoFit/>
          </a:bodyPr>
          <a:lstStyle/>
          <a:p>
            <a:r>
              <a:rPr lang="zh-CN" altLang="en-US" dirty="0" smtClean="0"/>
              <a:t>运输部门间约定</a:t>
            </a:r>
            <a:endParaRPr lang="zh-CN" altLang="en-US" dirty="0"/>
          </a:p>
        </p:txBody>
      </p:sp>
      <p:cxnSp>
        <p:nvCxnSpPr>
          <p:cNvPr id="23" name="直接箭头连接符 22"/>
          <p:cNvCxnSpPr>
            <a:stCxn id="4" idx="2"/>
            <a:endCxn id="6" idx="0"/>
          </p:cNvCxnSpPr>
          <p:nvPr/>
        </p:nvCxnSpPr>
        <p:spPr bwMode="auto">
          <a:xfrm flipH="1">
            <a:off x="2191670" y="2205910"/>
            <a:ext cx="1745" cy="1403110"/>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28" name="直接箭头连接符 27"/>
          <p:cNvCxnSpPr>
            <a:stCxn id="6" idx="2"/>
            <a:endCxn id="8" idx="0"/>
          </p:cNvCxnSpPr>
          <p:nvPr/>
        </p:nvCxnSpPr>
        <p:spPr bwMode="auto">
          <a:xfrm flipH="1">
            <a:off x="2174541" y="4033752"/>
            <a:ext cx="17129" cy="1600493"/>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31" name="直接箭头连接符 30"/>
          <p:cNvCxnSpPr>
            <a:stCxn id="9" idx="0"/>
            <a:endCxn id="7" idx="2"/>
          </p:cNvCxnSpPr>
          <p:nvPr/>
        </p:nvCxnSpPr>
        <p:spPr bwMode="auto">
          <a:xfrm flipH="1" flipV="1">
            <a:off x="6377135" y="4033752"/>
            <a:ext cx="7259" cy="1625811"/>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34" name="直接箭头连接符 33"/>
          <p:cNvCxnSpPr>
            <a:stCxn id="7" idx="0"/>
            <a:endCxn id="5" idx="2"/>
          </p:cNvCxnSpPr>
          <p:nvPr/>
        </p:nvCxnSpPr>
        <p:spPr bwMode="auto">
          <a:xfrm flipV="1">
            <a:off x="6377135" y="2205910"/>
            <a:ext cx="1745" cy="1403110"/>
          </a:xfrm>
          <a:prstGeom prst="straightConnector1">
            <a:avLst/>
          </a:prstGeom>
          <a:solidFill>
            <a:schemeClr val="accent1"/>
          </a:solidFill>
          <a:ln w="9525" cap="flat" cmpd="sng" algn="ctr">
            <a:solidFill>
              <a:schemeClr val="tx2"/>
            </a:solidFill>
            <a:prstDash val="solid"/>
            <a:round/>
            <a:headEnd type="none" w="med" len="med"/>
            <a:tailEnd type="arrow"/>
          </a:ln>
          <a:effectLst/>
        </p:spPr>
      </p:cxnSp>
      <p:sp>
        <p:nvSpPr>
          <p:cNvPr id="36" name="TextBox 35"/>
          <p:cNvSpPr txBox="1"/>
          <p:nvPr/>
        </p:nvSpPr>
        <p:spPr>
          <a:xfrm>
            <a:off x="128119" y="2573905"/>
            <a:ext cx="1723549" cy="757130"/>
          </a:xfrm>
          <a:prstGeom prst="rect">
            <a:avLst/>
          </a:prstGeom>
          <a:noFill/>
        </p:spPr>
        <p:txBody>
          <a:bodyPr wrap="none" rtlCol="0">
            <a:spAutoFit/>
          </a:bodyPr>
          <a:lstStyle/>
          <a:p>
            <a:r>
              <a:rPr lang="zh-CN" altLang="en-US" dirty="0" smtClean="0"/>
              <a:t>用户与邮局</a:t>
            </a:r>
            <a:endParaRPr lang="en-US" altLang="zh-CN" dirty="0" smtClean="0"/>
          </a:p>
          <a:p>
            <a:r>
              <a:rPr lang="zh-CN" altLang="en-US" dirty="0" smtClean="0"/>
              <a:t>的约定</a:t>
            </a:r>
            <a:endParaRPr lang="zh-CN" altLang="en-US" dirty="0"/>
          </a:p>
        </p:txBody>
      </p:sp>
      <p:sp>
        <p:nvSpPr>
          <p:cNvPr id="37" name="TextBox 36"/>
          <p:cNvSpPr txBox="1"/>
          <p:nvPr/>
        </p:nvSpPr>
        <p:spPr>
          <a:xfrm>
            <a:off x="0" y="4374105"/>
            <a:ext cx="1723549" cy="757130"/>
          </a:xfrm>
          <a:prstGeom prst="rect">
            <a:avLst/>
          </a:prstGeom>
          <a:noFill/>
        </p:spPr>
        <p:txBody>
          <a:bodyPr wrap="none" rtlCol="0">
            <a:spAutoFit/>
          </a:bodyPr>
          <a:lstStyle/>
          <a:p>
            <a:r>
              <a:rPr lang="zh-CN" altLang="en-US" dirty="0" smtClean="0"/>
              <a:t>用户与运输</a:t>
            </a:r>
            <a:endParaRPr lang="en-US" altLang="zh-CN" dirty="0" smtClean="0"/>
          </a:p>
          <a:p>
            <a:r>
              <a:rPr lang="zh-CN" altLang="en-US" dirty="0" smtClean="0"/>
              <a:t>部门的约定</a:t>
            </a:r>
            <a:endParaRPr lang="zh-CN" altLang="en-US" dirty="0"/>
          </a:p>
        </p:txBody>
      </p:sp>
      <p:sp>
        <p:nvSpPr>
          <p:cNvPr id="39" name="TextBox 38"/>
          <p:cNvSpPr txBox="1"/>
          <p:nvPr/>
        </p:nvSpPr>
        <p:spPr>
          <a:xfrm>
            <a:off x="6597225" y="2573905"/>
            <a:ext cx="1723549" cy="757130"/>
          </a:xfrm>
          <a:prstGeom prst="rect">
            <a:avLst/>
          </a:prstGeom>
          <a:noFill/>
        </p:spPr>
        <p:txBody>
          <a:bodyPr wrap="none" rtlCol="0">
            <a:spAutoFit/>
          </a:bodyPr>
          <a:lstStyle/>
          <a:p>
            <a:r>
              <a:rPr lang="zh-CN" altLang="en-US" dirty="0" smtClean="0"/>
              <a:t>用户与邮局</a:t>
            </a:r>
            <a:endParaRPr lang="en-US" altLang="zh-CN" dirty="0" smtClean="0"/>
          </a:p>
          <a:p>
            <a:r>
              <a:rPr lang="zh-CN" altLang="en-US" dirty="0" smtClean="0"/>
              <a:t>的约定</a:t>
            </a:r>
            <a:endParaRPr lang="zh-CN" altLang="en-US" dirty="0"/>
          </a:p>
        </p:txBody>
      </p:sp>
      <p:sp>
        <p:nvSpPr>
          <p:cNvPr id="40" name="TextBox 39"/>
          <p:cNvSpPr txBox="1"/>
          <p:nvPr/>
        </p:nvSpPr>
        <p:spPr>
          <a:xfrm>
            <a:off x="6642230" y="4554125"/>
            <a:ext cx="1723549" cy="757130"/>
          </a:xfrm>
          <a:prstGeom prst="rect">
            <a:avLst/>
          </a:prstGeom>
          <a:noFill/>
        </p:spPr>
        <p:txBody>
          <a:bodyPr wrap="none" rtlCol="0">
            <a:spAutoFit/>
          </a:bodyPr>
          <a:lstStyle/>
          <a:p>
            <a:r>
              <a:rPr lang="zh-CN" altLang="en-US" dirty="0" smtClean="0"/>
              <a:t>用户与运输</a:t>
            </a:r>
            <a:endParaRPr lang="en-US" altLang="zh-CN" dirty="0" smtClean="0"/>
          </a:p>
          <a:p>
            <a:r>
              <a:rPr lang="zh-CN" altLang="en-US" dirty="0" smtClean="0"/>
              <a:t>部门的约定</a:t>
            </a:r>
            <a:endParaRPr lang="zh-CN" altLang="en-US" dirty="0"/>
          </a:p>
        </p:txBody>
      </p:sp>
      <p:cxnSp>
        <p:nvCxnSpPr>
          <p:cNvPr id="42" name="肘形连接符 41"/>
          <p:cNvCxnSpPr>
            <a:stCxn id="8" idx="2"/>
            <a:endCxn id="9" idx="2"/>
          </p:cNvCxnSpPr>
          <p:nvPr/>
        </p:nvCxnSpPr>
        <p:spPr bwMode="auto">
          <a:xfrm rot="16200000" flipH="1">
            <a:off x="4266808" y="3966709"/>
            <a:ext cx="25318" cy="4209853"/>
          </a:xfrm>
          <a:prstGeom prst="bentConnector3">
            <a:avLst>
              <a:gd name="adj1" fmla="val 1380260"/>
            </a:avLst>
          </a:prstGeom>
          <a:solidFill>
            <a:schemeClr val="accent1"/>
          </a:solidFill>
          <a:ln w="9525" cap="flat" cmpd="sng" algn="ctr">
            <a:solidFill>
              <a:schemeClr val="tx2"/>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2725" y="214313"/>
            <a:ext cx="8145463" cy="838200"/>
          </a:xfrm>
        </p:spPr>
        <p:txBody>
          <a:bodyPr/>
          <a:lstStyle/>
          <a:p>
            <a:pPr eaLnBrk="1" hangingPunct="1"/>
            <a:r>
              <a:rPr lang="zh-CN" altLang="en-US" dirty="0" smtClean="0">
                <a:ea typeface="宋体" panose="02010600030101010101" pitchFamily="2" charset="-122"/>
              </a:rPr>
              <a:t>网际互连模型</a:t>
            </a:r>
            <a:endParaRPr lang="zh-CN" altLang="en-US" dirty="0" smtClean="0">
              <a:ea typeface="宋体" panose="02010600030101010101" pitchFamily="2" charset="-122"/>
            </a:endParaRPr>
          </a:p>
        </p:txBody>
      </p:sp>
      <p:sp>
        <p:nvSpPr>
          <p:cNvPr id="6147" name="Rectangle 5"/>
          <p:cNvSpPr>
            <a:spLocks noChangeArrowheads="1"/>
          </p:cNvSpPr>
          <p:nvPr/>
        </p:nvSpPr>
        <p:spPr bwMode="auto">
          <a:xfrm>
            <a:off x="215900" y="1428750"/>
            <a:ext cx="8794750" cy="4643438"/>
          </a:xfrm>
          <a:prstGeom prst="rect">
            <a:avLst/>
          </a:prstGeom>
          <a:noFill/>
          <a:ln w="9525">
            <a:noFill/>
            <a:miter lim="800000"/>
          </a:ln>
        </p:spPr>
        <p:txBody>
          <a:bodyPr/>
          <a:lstStyle/>
          <a:p>
            <a:pPr marL="342900" indent="-342900" algn="l">
              <a:spcBef>
                <a:spcPct val="20000"/>
              </a:spcBef>
              <a:buFontTx/>
              <a:buChar char="•"/>
              <a:defRPr/>
            </a:pPr>
            <a:r>
              <a:rPr lang="en-US" altLang="zh-CN" i="0" dirty="0">
                <a:latin typeface="+mn-lt"/>
                <a:ea typeface="宋体" panose="02010600030101010101" pitchFamily="2" charset="-122"/>
              </a:rPr>
              <a:t>OSI</a:t>
            </a:r>
            <a:r>
              <a:rPr lang="zh-CN" altLang="en-US" i="0" dirty="0">
                <a:latin typeface="+mn-lt"/>
                <a:ea typeface="宋体" panose="02010600030101010101" pitchFamily="2" charset="-122"/>
              </a:rPr>
              <a:t>的概念</a:t>
            </a:r>
            <a:endParaRPr lang="zh-CN" altLang="en-US" i="0" dirty="0">
              <a:latin typeface="+mn-lt"/>
              <a:ea typeface="宋体" panose="02010600030101010101" pitchFamily="2" charset="-122"/>
            </a:endParaRPr>
          </a:p>
          <a:p>
            <a:pPr marL="742950" lvl="1" indent="-285750" algn="l">
              <a:spcBef>
                <a:spcPct val="20000"/>
              </a:spcBef>
              <a:buFontTx/>
              <a:buChar char="–"/>
              <a:defRPr/>
            </a:pPr>
            <a:r>
              <a:rPr lang="en-US" altLang="zh-CN" i="0" dirty="0">
                <a:latin typeface="+mn-lt"/>
                <a:ea typeface="宋体" panose="02010600030101010101" pitchFamily="2" charset="-122"/>
              </a:rPr>
              <a:t>Open System Interconnect</a:t>
            </a:r>
            <a:r>
              <a:rPr lang="zh-CN" altLang="en-US" i="0" dirty="0">
                <a:latin typeface="+mn-lt"/>
                <a:ea typeface="宋体" panose="02010600030101010101" pitchFamily="2" charset="-122"/>
              </a:rPr>
              <a:t>开放系统互连参考模型，是由</a:t>
            </a:r>
            <a:r>
              <a:rPr lang="en-US" altLang="zh-CN" i="0" dirty="0">
                <a:latin typeface="+mn-lt"/>
                <a:ea typeface="宋体" panose="02010600030101010101" pitchFamily="2" charset="-122"/>
              </a:rPr>
              <a:t>ISO</a:t>
            </a:r>
            <a:r>
              <a:rPr lang="zh-CN" altLang="en-US" i="0" dirty="0">
                <a:latin typeface="+mn-lt"/>
                <a:ea typeface="宋体" panose="02010600030101010101" pitchFamily="2" charset="-122"/>
              </a:rPr>
              <a:t>（</a:t>
            </a:r>
            <a:r>
              <a:rPr lang="en-US" altLang="zh-CN" i="0" dirty="0">
                <a:latin typeface="+mn-lt"/>
                <a:ea typeface="宋体" panose="02010600030101010101" pitchFamily="2" charset="-122"/>
              </a:rPr>
              <a:t>International Organization for Standardization</a:t>
            </a:r>
            <a:r>
              <a:rPr lang="zh-CN" altLang="en-US" i="0" dirty="0">
                <a:latin typeface="+mn-lt"/>
                <a:ea typeface="宋体" panose="02010600030101010101" pitchFamily="2" charset="-122"/>
              </a:rPr>
              <a:t>国际标准化组织）定义的。</a:t>
            </a:r>
            <a:endParaRPr lang="en-US" altLang="zh-CN" i="0" dirty="0">
              <a:latin typeface="+mn-lt"/>
              <a:ea typeface="宋体" panose="02010600030101010101" pitchFamily="2" charset="-122"/>
            </a:endParaRPr>
          </a:p>
          <a:p>
            <a:pPr marL="742950" lvl="1" indent="-285750" algn="l">
              <a:spcBef>
                <a:spcPct val="20000"/>
              </a:spcBef>
              <a:defRPr/>
            </a:pPr>
            <a:endParaRPr lang="zh-CN" altLang="en-US" i="0" dirty="0">
              <a:latin typeface="+mn-lt"/>
              <a:ea typeface="宋体" panose="02010600030101010101" pitchFamily="2" charset="-122"/>
            </a:endParaRPr>
          </a:p>
          <a:p>
            <a:pPr marL="342900" indent="-342900" algn="l">
              <a:spcBef>
                <a:spcPct val="20000"/>
              </a:spcBef>
              <a:buFontTx/>
              <a:buChar char="•"/>
              <a:defRPr/>
            </a:pPr>
            <a:r>
              <a:rPr lang="en-US" altLang="zh-CN" i="0" dirty="0">
                <a:latin typeface="+mn-lt"/>
                <a:ea typeface="宋体" panose="02010600030101010101" pitchFamily="2" charset="-122"/>
              </a:rPr>
              <a:t>OSI</a:t>
            </a:r>
            <a:r>
              <a:rPr lang="zh-CN" altLang="en-US" i="0" dirty="0">
                <a:latin typeface="+mn-lt"/>
                <a:ea typeface="宋体" panose="02010600030101010101" pitchFamily="2" charset="-122"/>
              </a:rPr>
              <a:t>模型的目的</a:t>
            </a:r>
            <a:endParaRPr lang="zh-CN" altLang="en-US" i="0" dirty="0">
              <a:latin typeface="+mn-lt"/>
              <a:ea typeface="宋体" panose="02010600030101010101" pitchFamily="2" charset="-122"/>
            </a:endParaRPr>
          </a:p>
          <a:p>
            <a:pPr marL="742950" lvl="1" indent="-285750" algn="l">
              <a:spcBef>
                <a:spcPct val="20000"/>
              </a:spcBef>
              <a:buFontTx/>
              <a:buChar char="–"/>
              <a:defRPr/>
            </a:pPr>
            <a:r>
              <a:rPr lang="zh-CN" altLang="en-US" i="0" dirty="0">
                <a:latin typeface="+mn-lt"/>
                <a:ea typeface="宋体" panose="02010600030101010101" pitchFamily="2" charset="-122"/>
              </a:rPr>
              <a:t>规范不同系统的互联标准</a:t>
            </a:r>
            <a:endParaRPr lang="zh-CN" altLang="en-US" i="0" dirty="0">
              <a:latin typeface="+mn-lt"/>
              <a:ea typeface="宋体" panose="02010600030101010101" pitchFamily="2" charset="-122"/>
            </a:endParaRPr>
          </a:p>
          <a:p>
            <a:pPr marL="742950" lvl="1" indent="-285750" algn="l">
              <a:spcBef>
                <a:spcPct val="20000"/>
              </a:spcBef>
              <a:buFontTx/>
              <a:buChar char="–"/>
              <a:defRPr/>
            </a:pPr>
            <a:r>
              <a:rPr lang="zh-CN" altLang="en-US" i="0" dirty="0">
                <a:latin typeface="+mn-lt"/>
                <a:ea typeface="宋体" panose="02010600030101010101" pitchFamily="2" charset="-122"/>
              </a:rPr>
              <a:t>提供不同厂商间的接口标准</a:t>
            </a:r>
            <a:endParaRPr lang="zh-CN" altLang="en-US" i="0" dirty="0">
              <a:latin typeface="+mn-lt"/>
              <a:ea typeface="宋体" panose="02010600030101010101" pitchFamily="2" charset="-122"/>
            </a:endParaRPr>
          </a:p>
          <a:p>
            <a:pPr marL="342900" indent="-342900" algn="l">
              <a:spcBef>
                <a:spcPct val="20000"/>
              </a:spcBef>
              <a:buFontTx/>
              <a:buChar char="•"/>
              <a:defRPr/>
            </a:pPr>
            <a:r>
              <a:rPr lang="en-US" altLang="zh-CN" i="0" dirty="0">
                <a:latin typeface="+mn-lt"/>
                <a:ea typeface="宋体" panose="02010600030101010101" pitchFamily="2" charset="-122"/>
              </a:rPr>
              <a:t>OSI</a:t>
            </a:r>
            <a:r>
              <a:rPr lang="zh-CN" altLang="en-US" i="0" dirty="0">
                <a:latin typeface="+mn-lt"/>
                <a:ea typeface="宋体" panose="02010600030101010101" pitchFamily="2" charset="-122"/>
              </a:rPr>
              <a:t>模型分为七层</a:t>
            </a:r>
            <a:endParaRPr lang="zh-CN" altLang="en-US" i="0" dirty="0">
              <a:latin typeface="+mn-lt"/>
              <a:ea typeface="宋体" panose="02010600030101010101" pitchFamily="2" charset="-122"/>
            </a:endParaRPr>
          </a:p>
          <a:p>
            <a:pPr marL="742950" lvl="1" indent="-285750" algn="l">
              <a:spcBef>
                <a:spcPct val="20000"/>
              </a:spcBef>
              <a:buFontTx/>
              <a:buChar char="–"/>
              <a:defRPr/>
            </a:pPr>
            <a:r>
              <a:rPr lang="en-US" altLang="zh-CN" i="0" dirty="0">
                <a:latin typeface="+mn-lt"/>
                <a:ea typeface="宋体" panose="02010600030101010101" pitchFamily="2" charset="-122"/>
              </a:rPr>
              <a:t>OSI</a:t>
            </a:r>
            <a:r>
              <a:rPr lang="zh-CN" altLang="en-US" i="0" dirty="0">
                <a:latin typeface="+mn-lt"/>
                <a:ea typeface="宋体" panose="02010600030101010101" pitchFamily="2" charset="-122"/>
              </a:rPr>
              <a:t>把网络按照层次分为七层，由下到上分别为物理层、数据链路层、网络层、传输层、会话层、表示层、应用层。</a:t>
            </a:r>
            <a:endParaRPr lang="en-US" altLang="zh-CN" i="0" dirty="0">
              <a:latin typeface="+mn-lt"/>
              <a:ea typeface="宋体" panose="02010600030101010101" pitchFamily="2" charset="-122"/>
            </a:endParaRPr>
          </a:p>
          <a:p>
            <a:pPr marL="742950" lvl="1" indent="-285750" algn="l">
              <a:spcBef>
                <a:spcPct val="20000"/>
              </a:spcBef>
              <a:defRPr/>
            </a:pPr>
            <a:endParaRPr lang="zh-CN" altLang="en-US" i="0" dirty="0">
              <a:latin typeface="+mn-lt"/>
              <a:ea typeface="宋体" panose="02010600030101010101" pitchFamily="2" charset="-122"/>
            </a:endParaRPr>
          </a:p>
        </p:txBody>
      </p:sp>
      <p:pic>
        <p:nvPicPr>
          <p:cNvPr id="6148" name="图片 3" descr="ISO图标.jpg"/>
          <p:cNvPicPr>
            <a:picLocks noChangeAspect="1"/>
          </p:cNvPicPr>
          <p:nvPr/>
        </p:nvPicPr>
        <p:blipFill>
          <a:blip r:embed="rId1" cstate="print"/>
          <a:srcRect/>
          <a:stretch>
            <a:fillRect/>
          </a:stretch>
        </p:blipFill>
        <p:spPr bwMode="auto">
          <a:xfrm>
            <a:off x="4143375" y="2571750"/>
            <a:ext cx="1924050"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网络分层的优点</a:t>
            </a:r>
            <a:endParaRPr lang="zh-CN" altLang="en-US" smtClean="0">
              <a:ea typeface="宋体" panose="02010600030101010101" pitchFamily="2" charset="-122"/>
            </a:endParaRPr>
          </a:p>
        </p:txBody>
      </p:sp>
      <p:sp>
        <p:nvSpPr>
          <p:cNvPr id="7171" name="Rectangle 3"/>
          <p:cNvSpPr>
            <a:spLocks noGrp="1" noChangeArrowheads="1"/>
          </p:cNvSpPr>
          <p:nvPr>
            <p:ph idx="1"/>
          </p:nvPr>
        </p:nvSpPr>
        <p:spPr/>
        <p:txBody>
          <a:bodyPr/>
          <a:lstStyle/>
          <a:p>
            <a:pPr eaLnBrk="1" hangingPunct="1">
              <a:lnSpc>
                <a:spcPct val="85000"/>
              </a:lnSpc>
              <a:buFontTx/>
              <a:buNone/>
            </a:pPr>
            <a:r>
              <a:rPr lang="en-US" altLang="zh-CN" dirty="0" smtClean="0">
                <a:ea typeface="宋体" panose="02010600030101010101" pitchFamily="2" charset="-122"/>
              </a:rPr>
              <a:t>layer：</a:t>
            </a:r>
            <a:r>
              <a:rPr lang="zh-CN" altLang="en-US" dirty="0" smtClean="0">
                <a:ea typeface="宋体" panose="02010600030101010101" pitchFamily="2" charset="-122"/>
              </a:rPr>
              <a:t>描述了所有需求的有效的通讯过程，并把这些过程逻辑上的组叫做层</a:t>
            </a:r>
            <a:endParaRPr lang="zh-CN" altLang="en-US" dirty="0" smtClean="0">
              <a:ea typeface="宋体" panose="02010600030101010101" pitchFamily="2" charset="-122"/>
            </a:endParaRPr>
          </a:p>
          <a:p>
            <a:pPr eaLnBrk="1" hangingPunct="1">
              <a:lnSpc>
                <a:spcPct val="85000"/>
              </a:lnSpc>
              <a:buFontTx/>
              <a:buNone/>
            </a:pPr>
            <a:r>
              <a:rPr lang="zh-CN" altLang="en-US" dirty="0" smtClean="0">
                <a:ea typeface="宋体" panose="02010600030101010101" pitchFamily="2" charset="-122"/>
              </a:rPr>
              <a:t>分层的优点：</a:t>
            </a:r>
            <a:endParaRPr lang="zh-CN" altLang="en-US" dirty="0" smtClean="0">
              <a:ea typeface="宋体" panose="02010600030101010101" pitchFamily="2" charset="-122"/>
            </a:endParaRPr>
          </a:p>
          <a:p>
            <a:pPr eaLnBrk="1" hangingPunct="1">
              <a:lnSpc>
                <a:spcPct val="85000"/>
              </a:lnSpc>
              <a:buFontTx/>
              <a:buAutoNum type="arabicPeriod"/>
            </a:pPr>
            <a:r>
              <a:rPr lang="zh-CN" altLang="en-US" dirty="0" smtClean="0">
                <a:ea typeface="宋体" panose="02010600030101010101" pitchFamily="2" charset="-122"/>
              </a:rPr>
              <a:t>各层间相互独立</a:t>
            </a:r>
            <a:r>
              <a:rPr lang="en-US" altLang="zh-CN" dirty="0" smtClean="0">
                <a:ea typeface="宋体" panose="02010600030101010101" pitchFamily="2" charset="-122"/>
              </a:rPr>
              <a:t>.</a:t>
            </a:r>
            <a:r>
              <a:rPr lang="zh-CN" altLang="en-US" dirty="0" smtClean="0">
                <a:ea typeface="宋体" panose="02010600030101010101" pitchFamily="2" charset="-122"/>
              </a:rPr>
              <a:t>把复杂网络操作分成低复杂性单元</a:t>
            </a:r>
            <a:endParaRPr lang="zh-CN" altLang="en-US" dirty="0" smtClean="0">
              <a:ea typeface="宋体" panose="02010600030101010101" pitchFamily="2" charset="-122"/>
            </a:endParaRPr>
          </a:p>
          <a:p>
            <a:pPr eaLnBrk="1" hangingPunct="1">
              <a:lnSpc>
                <a:spcPct val="85000"/>
              </a:lnSpc>
              <a:buFontTx/>
              <a:buAutoNum type="arabicPeriod"/>
            </a:pPr>
            <a:r>
              <a:rPr lang="zh-CN" altLang="en-US" dirty="0" smtClean="0">
                <a:ea typeface="宋体" panose="02010600030101010101" pitchFamily="2" charset="-122"/>
              </a:rPr>
              <a:t>灵活性好</a:t>
            </a:r>
            <a:r>
              <a:rPr lang="en-US" altLang="zh-CN" dirty="0" smtClean="0">
                <a:ea typeface="宋体" panose="02010600030101010101" pitchFamily="2" charset="-122"/>
              </a:rPr>
              <a:t>.</a:t>
            </a:r>
            <a:r>
              <a:rPr lang="zh-CN" altLang="en-US" dirty="0" smtClean="0">
                <a:ea typeface="宋体" panose="02010600030101010101" pitchFamily="2" charset="-122"/>
              </a:rPr>
              <a:t>某一层变化不会影响到别层，设计者可专心设计和开发模块功能。促进标准化工作</a:t>
            </a:r>
            <a:r>
              <a:rPr lang="en-US" altLang="zh-CN" dirty="0" smtClean="0">
                <a:ea typeface="宋体" panose="02010600030101010101" pitchFamily="2" charset="-122"/>
              </a:rPr>
              <a:t>(</a:t>
            </a:r>
            <a:r>
              <a:rPr lang="zh-CN" altLang="en-US" dirty="0" smtClean="0">
                <a:ea typeface="宋体" panose="02010600030101010101" pitchFamily="2" charset="-122"/>
              </a:rPr>
              <a:t>多厂商的设计与研发</a:t>
            </a:r>
            <a:r>
              <a:rPr lang="en-US" altLang="zh-CN" dirty="0" smtClean="0">
                <a:ea typeface="宋体" panose="02010600030101010101" pitchFamily="2" charset="-122"/>
              </a:rPr>
              <a:t>)</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4313" y="214313"/>
            <a:ext cx="8145462" cy="838200"/>
          </a:xfrm>
        </p:spPr>
        <p:txBody>
          <a:bodyPr/>
          <a:lstStyle/>
          <a:p>
            <a:pPr eaLnBrk="1" hangingPunct="1"/>
            <a:r>
              <a:rPr lang="en-US" altLang="zh-CN" smtClean="0">
                <a:latin typeface="黑体" panose="02010609060101010101" pitchFamily="2" charset="-122"/>
                <a:ea typeface="黑体" panose="02010609060101010101" pitchFamily="2" charset="-122"/>
              </a:rPr>
              <a:t>OSI</a:t>
            </a:r>
            <a:r>
              <a:rPr lang="zh-CN" altLang="en-US" smtClean="0">
                <a:latin typeface="黑体" panose="02010609060101010101" pitchFamily="2" charset="-122"/>
                <a:ea typeface="黑体" panose="02010609060101010101" pitchFamily="2" charset="-122"/>
              </a:rPr>
              <a:t>参考模型体系结构</a:t>
            </a:r>
            <a:endParaRPr lang="zh-CN" altLang="en-US" smtClean="0">
              <a:latin typeface="黑体" panose="02010609060101010101" pitchFamily="2" charset="-122"/>
              <a:ea typeface="黑体" panose="02010609060101010101" pitchFamily="2" charset="-122"/>
            </a:endParaRPr>
          </a:p>
        </p:txBody>
      </p:sp>
      <p:sp>
        <p:nvSpPr>
          <p:cNvPr id="8195" name="Rectangle 3"/>
          <p:cNvSpPr>
            <a:spLocks noGrp="1" noChangeArrowheads="1"/>
          </p:cNvSpPr>
          <p:nvPr>
            <p:ph idx="1"/>
          </p:nvPr>
        </p:nvSpPr>
        <p:spPr>
          <a:xfrm>
            <a:off x="642938" y="4429125"/>
            <a:ext cx="7940675" cy="1928813"/>
          </a:xfrm>
        </p:spPr>
        <p:txBody>
          <a:bodyPr/>
          <a:lstStyle/>
          <a:p>
            <a:pPr>
              <a:lnSpc>
                <a:spcPct val="140000"/>
              </a:lnSpc>
              <a:buFontTx/>
              <a:buNone/>
            </a:pPr>
            <a:r>
              <a:rPr lang="zh-CN" altLang="en-US" sz="2800" smtClean="0">
                <a:ea typeface="宋体" panose="02010600030101010101" pitchFamily="2" charset="-122"/>
              </a:rPr>
              <a:t>特点</a:t>
            </a:r>
            <a:endParaRPr lang="zh-CN" altLang="en-US" sz="2800" smtClean="0">
              <a:ea typeface="宋体" panose="02010600030101010101" pitchFamily="2" charset="-122"/>
            </a:endParaRPr>
          </a:p>
          <a:p>
            <a:pPr lvl="1" indent="0">
              <a:buFontTx/>
              <a:buNone/>
            </a:pPr>
            <a:r>
              <a:rPr lang="en-US" altLang="zh-CN" smtClean="0">
                <a:latin typeface="宋体" panose="02010600030101010101" pitchFamily="2" charset="-122"/>
                <a:ea typeface="宋体" panose="02010600030101010101" pitchFamily="2" charset="-122"/>
              </a:rPr>
              <a:t>OSI</a:t>
            </a:r>
            <a:r>
              <a:rPr lang="zh-CN" altLang="en-US" smtClean="0">
                <a:latin typeface="宋体" panose="02010600030101010101" pitchFamily="2" charset="-122"/>
                <a:ea typeface="宋体" panose="02010600030101010101" pitchFamily="2" charset="-122"/>
              </a:rPr>
              <a:t>模型每层都有自己的功能集；</a:t>
            </a:r>
            <a:endParaRPr lang="zh-CN" altLang="en-US" smtClean="0">
              <a:latin typeface="宋体" panose="02010600030101010101" pitchFamily="2" charset="-122"/>
              <a:ea typeface="宋体" panose="02010600030101010101" pitchFamily="2" charset="-122"/>
            </a:endParaRPr>
          </a:p>
          <a:p>
            <a:pPr lvl="1" indent="0">
              <a:buFontTx/>
              <a:buNone/>
            </a:pPr>
            <a:r>
              <a:rPr lang="zh-CN" altLang="en-US" smtClean="0">
                <a:latin typeface="宋体" panose="02010600030101010101" pitchFamily="2" charset="-122"/>
                <a:ea typeface="宋体" panose="02010600030101010101" pitchFamily="2" charset="-122"/>
              </a:rPr>
              <a:t>层与层之间相互独立又相互依靠；</a:t>
            </a:r>
            <a:endParaRPr lang="zh-CN" altLang="en-US" smtClean="0">
              <a:latin typeface="宋体" panose="02010600030101010101" pitchFamily="2" charset="-122"/>
              <a:ea typeface="宋体" panose="02010600030101010101" pitchFamily="2" charset="-122"/>
            </a:endParaRPr>
          </a:p>
          <a:p>
            <a:pPr lvl="1" indent="0">
              <a:buFontTx/>
              <a:buNone/>
            </a:pPr>
            <a:r>
              <a:rPr lang="zh-CN" altLang="en-US" smtClean="0">
                <a:latin typeface="宋体" panose="02010600030101010101" pitchFamily="2" charset="-122"/>
                <a:ea typeface="宋体" panose="02010600030101010101" pitchFamily="2" charset="-122"/>
              </a:rPr>
              <a:t>上层依赖于下层，下层为上层提供服务</a:t>
            </a:r>
            <a:endParaRPr lang="zh-CN" altLang="en-US" smtClean="0">
              <a:latin typeface="宋体" panose="02010600030101010101" pitchFamily="2" charset="-122"/>
              <a:ea typeface="宋体" panose="02010600030101010101" pitchFamily="2" charset="-122"/>
            </a:endParaRPr>
          </a:p>
        </p:txBody>
      </p:sp>
      <p:sp>
        <p:nvSpPr>
          <p:cNvPr id="8196" name="Text Box 4"/>
          <p:cNvSpPr txBox="1">
            <a:spLocks noChangeArrowheads="1"/>
          </p:cNvSpPr>
          <p:nvPr/>
        </p:nvSpPr>
        <p:spPr bwMode="auto">
          <a:xfrm>
            <a:off x="4054475" y="1214438"/>
            <a:ext cx="184150" cy="366712"/>
          </a:xfrm>
          <a:prstGeom prst="rect">
            <a:avLst/>
          </a:prstGeom>
          <a:noFill/>
          <a:ln w="28575">
            <a:noFill/>
            <a:miter lim="800000"/>
            <a:headEnd type="none" w="sm" len="sm"/>
            <a:tailEnd type="none" w="sm" len="sm"/>
          </a:ln>
        </p:spPr>
        <p:txBody>
          <a:bodyPr wrap="none" lIns="91429" tIns="45715" rIns="91429" bIns="45715">
            <a:spAutoFit/>
          </a:bodyPr>
          <a:lstStyle/>
          <a:p>
            <a:pPr algn="l"/>
            <a:endParaRPr lang="zh-CN" altLang="en-US">
              <a:ea typeface="宋体" panose="02010600030101010101" pitchFamily="2" charset="-122"/>
            </a:endParaRPr>
          </a:p>
        </p:txBody>
      </p:sp>
      <p:sp>
        <p:nvSpPr>
          <p:cNvPr id="8197" name="Text Box 5"/>
          <p:cNvSpPr txBox="1">
            <a:spLocks noChangeArrowheads="1"/>
          </p:cNvSpPr>
          <p:nvPr/>
        </p:nvSpPr>
        <p:spPr bwMode="auto">
          <a:xfrm>
            <a:off x="3916363" y="1339850"/>
            <a:ext cx="1930400" cy="457200"/>
          </a:xfrm>
          <a:prstGeom prst="rect">
            <a:avLst/>
          </a:prstGeom>
          <a:noFill/>
          <a:ln w="38100">
            <a:noFill/>
            <a:miter lim="800000"/>
            <a:headEnd type="none" w="sm" len="sm"/>
            <a:tailEnd type="none" w="sm" len="sm"/>
          </a:ln>
        </p:spPr>
        <p:txBody>
          <a:bodyPr lIns="91429" tIns="45715" rIns="91429" bIns="45715">
            <a:spAutoFit/>
          </a:bodyPr>
          <a:lstStyle/>
          <a:p>
            <a:pPr algn="l" eaLnBrk="1" hangingPunct="1">
              <a:spcBef>
                <a:spcPct val="50000"/>
              </a:spcBef>
            </a:pPr>
            <a:endParaRPr kumimoji="1" lang="zh-CN" altLang="en-US">
              <a:latin typeface="Times New Roman" panose="02020603050405020304" pitchFamily="18" charset="0"/>
              <a:ea typeface="宋体" panose="02010600030101010101" pitchFamily="2" charset="-122"/>
            </a:endParaRPr>
          </a:p>
        </p:txBody>
      </p:sp>
      <p:sp>
        <p:nvSpPr>
          <p:cNvPr id="99334" name="Rectangle 6"/>
          <p:cNvSpPr>
            <a:spLocks noChangeArrowheads="1"/>
          </p:cNvSpPr>
          <p:nvPr/>
        </p:nvSpPr>
        <p:spPr bwMode="auto">
          <a:xfrm>
            <a:off x="6770688" y="1082675"/>
            <a:ext cx="1441450" cy="3527425"/>
          </a:xfrm>
          <a:prstGeom prst="rect">
            <a:avLst/>
          </a:prstGeom>
          <a:solidFill>
            <a:srgbClr val="B0DEF5"/>
          </a:solidFill>
          <a:ln w="28575">
            <a:solidFill>
              <a:schemeClr val="tx1"/>
            </a:solidFill>
            <a:miter lim="800000"/>
            <a:headEnd type="none" w="sm" len="sm"/>
            <a:tailEnd type="none" w="sm" len="sm"/>
          </a:ln>
          <a:effectLst>
            <a:outerShdw dist="107763"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8199" name="Line 7"/>
          <p:cNvSpPr>
            <a:spLocks noChangeShapeType="1"/>
          </p:cNvSpPr>
          <p:nvPr/>
        </p:nvSpPr>
        <p:spPr bwMode="auto">
          <a:xfrm>
            <a:off x="6770688" y="3109913"/>
            <a:ext cx="1441450"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00" name="Line 8"/>
          <p:cNvSpPr>
            <a:spLocks noChangeShapeType="1"/>
          </p:cNvSpPr>
          <p:nvPr/>
        </p:nvSpPr>
        <p:spPr bwMode="auto">
          <a:xfrm>
            <a:off x="6767513" y="3633788"/>
            <a:ext cx="1439862"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01" name="Line 9"/>
          <p:cNvSpPr>
            <a:spLocks noChangeShapeType="1"/>
          </p:cNvSpPr>
          <p:nvPr/>
        </p:nvSpPr>
        <p:spPr bwMode="auto">
          <a:xfrm>
            <a:off x="6781800" y="4149725"/>
            <a:ext cx="1441450"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02" name="Line 10"/>
          <p:cNvSpPr>
            <a:spLocks noChangeShapeType="1"/>
          </p:cNvSpPr>
          <p:nvPr/>
        </p:nvSpPr>
        <p:spPr bwMode="auto">
          <a:xfrm>
            <a:off x="6767513" y="2586038"/>
            <a:ext cx="1439862"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9339" name="Rectangle 11"/>
          <p:cNvSpPr>
            <a:spLocks noChangeArrowheads="1"/>
          </p:cNvSpPr>
          <p:nvPr/>
        </p:nvSpPr>
        <p:spPr bwMode="auto">
          <a:xfrm>
            <a:off x="6775450" y="2598738"/>
            <a:ext cx="1436688" cy="503237"/>
          </a:xfrm>
          <a:prstGeom prst="rect">
            <a:avLst/>
          </a:prstGeom>
          <a:solidFill>
            <a:srgbClr val="CED3DE"/>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8204" name="Text Box 12"/>
          <p:cNvSpPr txBox="1">
            <a:spLocks noChangeArrowheads="1"/>
          </p:cNvSpPr>
          <p:nvPr/>
        </p:nvSpPr>
        <p:spPr bwMode="auto">
          <a:xfrm>
            <a:off x="7078663" y="2744788"/>
            <a:ext cx="971550" cy="314325"/>
          </a:xfrm>
          <a:prstGeom prst="rect">
            <a:avLst/>
          </a:prstGeom>
          <a:noFill/>
          <a:ln w="28575">
            <a:noFill/>
            <a:miter lim="800000"/>
            <a:headEnd type="none" w="sm" len="sm"/>
            <a:tailEnd type="none" w="sm" len="sm"/>
          </a:ln>
        </p:spPr>
        <p:txBody>
          <a:bodyPr wrap="none" lIns="91429" tIns="45715" rIns="91429" bIns="45715">
            <a:spAutoFit/>
          </a:bodyPr>
          <a:lstStyle/>
          <a:p>
            <a:pPr algn="l">
              <a:defRPr/>
            </a:pPr>
            <a:r>
              <a:rPr lang="en-US" altLang="zh-CN" sz="1600" b="1" i="0" dirty="0">
                <a:solidFill>
                  <a:schemeClr val="bg1"/>
                </a:solidFill>
                <a:latin typeface="+mj-lt"/>
                <a:ea typeface="华文细黑" panose="02010600040101010101" pitchFamily="2" charset="-122"/>
              </a:rPr>
              <a:t>4.</a:t>
            </a:r>
            <a:r>
              <a:rPr lang="zh-CN" altLang="en-US" sz="1600" b="1" i="0" dirty="0">
                <a:solidFill>
                  <a:schemeClr val="bg1"/>
                </a:solidFill>
                <a:latin typeface="+mj-lt"/>
                <a:ea typeface="华文细黑" panose="02010600040101010101" pitchFamily="2" charset="-122"/>
              </a:rPr>
              <a:t>传输层</a:t>
            </a:r>
            <a:endParaRPr lang="zh-CN" altLang="en-US" sz="1600" b="1" i="0" dirty="0">
              <a:solidFill>
                <a:schemeClr val="bg1"/>
              </a:solidFill>
              <a:latin typeface="+mj-lt"/>
              <a:ea typeface="华文细黑" panose="02010600040101010101" pitchFamily="2" charset="-122"/>
            </a:endParaRPr>
          </a:p>
        </p:txBody>
      </p:sp>
      <p:sp>
        <p:nvSpPr>
          <p:cNvPr id="99341" name="Rectangle 13"/>
          <p:cNvSpPr>
            <a:spLocks noChangeArrowheads="1"/>
          </p:cNvSpPr>
          <p:nvPr/>
        </p:nvSpPr>
        <p:spPr bwMode="auto">
          <a:xfrm>
            <a:off x="6775450" y="3627438"/>
            <a:ext cx="1436688" cy="503237"/>
          </a:xfrm>
          <a:prstGeom prst="rect">
            <a:avLst/>
          </a:prstGeom>
          <a:solidFill>
            <a:srgbClr val="CED3DE"/>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8206" name="Text Box 14"/>
          <p:cNvSpPr txBox="1">
            <a:spLocks noChangeArrowheads="1"/>
          </p:cNvSpPr>
          <p:nvPr/>
        </p:nvSpPr>
        <p:spPr bwMode="auto">
          <a:xfrm>
            <a:off x="6702425" y="3767138"/>
            <a:ext cx="1584325" cy="314325"/>
          </a:xfrm>
          <a:prstGeom prst="rect">
            <a:avLst/>
          </a:prstGeom>
          <a:noFill/>
          <a:ln w="28575">
            <a:noFill/>
            <a:miter lim="800000"/>
            <a:headEnd type="none" w="sm" len="sm"/>
            <a:tailEnd type="none" w="sm" len="sm"/>
          </a:ln>
        </p:spPr>
        <p:txBody>
          <a:bodyPr lIns="91429" tIns="45715" rIns="91429" bIns="45715">
            <a:spAutoFit/>
          </a:bodyPr>
          <a:lstStyle/>
          <a:p>
            <a:pPr algn="l">
              <a:defRPr/>
            </a:pPr>
            <a:r>
              <a:rPr lang="zh-CN" altLang="en-US" sz="1600" dirty="0">
                <a:latin typeface="华文细黑" panose="02010600040101010101" pitchFamily="2" charset="-122"/>
                <a:ea typeface="华文细黑" panose="02010600040101010101" pitchFamily="2" charset="-122"/>
              </a:rPr>
              <a:t> </a:t>
            </a:r>
            <a:r>
              <a:rPr lang="zh-CN" altLang="en-US" sz="1600" b="1" i="0" dirty="0">
                <a:solidFill>
                  <a:schemeClr val="bg1"/>
                </a:solidFill>
                <a:latin typeface="+mj-lt"/>
                <a:ea typeface="华文细黑" panose="02010600040101010101" pitchFamily="2" charset="-122"/>
              </a:rPr>
              <a:t> </a:t>
            </a:r>
            <a:r>
              <a:rPr lang="en-US" altLang="zh-CN" sz="1600" b="1" i="0" dirty="0">
                <a:solidFill>
                  <a:schemeClr val="bg1"/>
                </a:solidFill>
                <a:latin typeface="+mj-lt"/>
                <a:ea typeface="华文细黑" panose="02010600040101010101" pitchFamily="2" charset="-122"/>
              </a:rPr>
              <a:t>2.</a:t>
            </a:r>
            <a:r>
              <a:rPr lang="zh-CN" altLang="en-US" sz="1600" b="1" i="0" dirty="0">
                <a:solidFill>
                  <a:schemeClr val="bg1"/>
                </a:solidFill>
                <a:latin typeface="+mj-lt"/>
                <a:ea typeface="华文细黑" panose="02010600040101010101" pitchFamily="2" charset="-122"/>
              </a:rPr>
              <a:t>数据链路层</a:t>
            </a:r>
            <a:endParaRPr lang="zh-CN" altLang="en-US" sz="1600" b="1" i="0" dirty="0">
              <a:solidFill>
                <a:schemeClr val="bg1"/>
              </a:solidFill>
              <a:latin typeface="+mj-lt"/>
              <a:ea typeface="华文细黑" panose="02010600040101010101" pitchFamily="2" charset="-122"/>
            </a:endParaRPr>
          </a:p>
        </p:txBody>
      </p:sp>
      <p:sp>
        <p:nvSpPr>
          <p:cNvPr id="99343" name="Rectangle 15"/>
          <p:cNvSpPr>
            <a:spLocks noChangeArrowheads="1"/>
          </p:cNvSpPr>
          <p:nvPr/>
        </p:nvSpPr>
        <p:spPr bwMode="auto">
          <a:xfrm>
            <a:off x="6775450" y="3124200"/>
            <a:ext cx="1436688" cy="503238"/>
          </a:xfrm>
          <a:prstGeom prst="rect">
            <a:avLst/>
          </a:prstGeom>
          <a:solidFill>
            <a:srgbClr val="CED3DE"/>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8208" name="Text Box 16"/>
          <p:cNvSpPr txBox="1">
            <a:spLocks noChangeArrowheads="1"/>
          </p:cNvSpPr>
          <p:nvPr/>
        </p:nvSpPr>
        <p:spPr bwMode="auto">
          <a:xfrm>
            <a:off x="7062788" y="3262313"/>
            <a:ext cx="971550" cy="314325"/>
          </a:xfrm>
          <a:prstGeom prst="rect">
            <a:avLst/>
          </a:prstGeom>
          <a:noFill/>
          <a:ln w="28575">
            <a:noFill/>
            <a:miter lim="800000"/>
            <a:headEnd type="none" w="sm" len="sm"/>
            <a:tailEnd type="none" w="sm" len="sm"/>
          </a:ln>
        </p:spPr>
        <p:txBody>
          <a:bodyPr wrap="none" lIns="91429" tIns="45715" rIns="91429" bIns="45715">
            <a:spAutoFit/>
          </a:bodyPr>
          <a:lstStyle/>
          <a:p>
            <a:pPr algn="l">
              <a:defRPr/>
            </a:pPr>
            <a:r>
              <a:rPr lang="en-US" altLang="zh-CN" sz="1600" b="1" i="0" dirty="0">
                <a:solidFill>
                  <a:schemeClr val="bg1"/>
                </a:solidFill>
                <a:latin typeface="+mj-lt"/>
                <a:ea typeface="华文细黑" panose="02010600040101010101" pitchFamily="2" charset="-122"/>
              </a:rPr>
              <a:t>3.</a:t>
            </a:r>
            <a:r>
              <a:rPr lang="zh-CN" altLang="en-US" sz="1600" b="1" i="0" dirty="0">
                <a:solidFill>
                  <a:schemeClr val="bg1"/>
                </a:solidFill>
                <a:latin typeface="+mj-lt"/>
                <a:ea typeface="华文细黑" panose="02010600040101010101" pitchFamily="2" charset="-122"/>
              </a:rPr>
              <a:t>网络层</a:t>
            </a:r>
            <a:endParaRPr lang="zh-CN" altLang="en-US" sz="1600" b="1" i="0" dirty="0">
              <a:solidFill>
                <a:schemeClr val="bg1"/>
              </a:solidFill>
              <a:latin typeface="+mj-lt"/>
              <a:ea typeface="华文细黑" panose="02010600040101010101" pitchFamily="2" charset="-122"/>
            </a:endParaRPr>
          </a:p>
        </p:txBody>
      </p:sp>
      <p:sp>
        <p:nvSpPr>
          <p:cNvPr id="8209" name="AutoShape 17"/>
          <p:cNvSpPr>
            <a:spLocks noChangeArrowheads="1"/>
          </p:cNvSpPr>
          <p:nvPr/>
        </p:nvSpPr>
        <p:spPr bwMode="auto">
          <a:xfrm rot="10800000">
            <a:off x="5956300" y="2562225"/>
            <a:ext cx="796925" cy="2068513"/>
          </a:xfrm>
          <a:prstGeom prst="homePlate">
            <a:avLst>
              <a:gd name="adj" fmla="val 25000"/>
            </a:avLst>
          </a:prstGeom>
          <a:noFill/>
          <a:ln w="6350">
            <a:solidFill>
              <a:schemeClr val="tx1"/>
            </a:solidFill>
            <a:miter lim="800000"/>
          </a:ln>
        </p:spPr>
        <p:txBody>
          <a:bodyPr wrap="none" anchor="ctr"/>
          <a:lstStyle/>
          <a:p>
            <a:endParaRPr lang="zh-CN" altLang="en-US">
              <a:ea typeface="宋体" panose="02010600030101010101" pitchFamily="2" charset="-122"/>
            </a:endParaRPr>
          </a:p>
        </p:txBody>
      </p:sp>
      <p:sp>
        <p:nvSpPr>
          <p:cNvPr id="8210" name="Line 18"/>
          <p:cNvSpPr>
            <a:spLocks noChangeShapeType="1"/>
          </p:cNvSpPr>
          <p:nvPr/>
        </p:nvSpPr>
        <p:spPr bwMode="auto">
          <a:xfrm>
            <a:off x="6781800" y="4092575"/>
            <a:ext cx="1441450"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11" name="Line 19"/>
          <p:cNvSpPr>
            <a:spLocks noChangeShapeType="1"/>
          </p:cNvSpPr>
          <p:nvPr/>
        </p:nvSpPr>
        <p:spPr bwMode="auto">
          <a:xfrm>
            <a:off x="6797675" y="4606925"/>
            <a:ext cx="1439863"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9348" name="Rectangle 20"/>
          <p:cNvSpPr>
            <a:spLocks noChangeArrowheads="1"/>
          </p:cNvSpPr>
          <p:nvPr/>
        </p:nvSpPr>
        <p:spPr bwMode="auto">
          <a:xfrm>
            <a:off x="6780213" y="4106863"/>
            <a:ext cx="1435100" cy="503237"/>
          </a:xfrm>
          <a:prstGeom prst="rect">
            <a:avLst/>
          </a:prstGeom>
          <a:solidFill>
            <a:srgbClr val="CED3DE"/>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8213" name="Text Box 21"/>
          <p:cNvSpPr txBox="1">
            <a:spLocks noChangeArrowheads="1"/>
          </p:cNvSpPr>
          <p:nvPr/>
        </p:nvSpPr>
        <p:spPr bwMode="auto">
          <a:xfrm>
            <a:off x="7077075" y="4254500"/>
            <a:ext cx="971550" cy="314325"/>
          </a:xfrm>
          <a:prstGeom prst="rect">
            <a:avLst/>
          </a:prstGeom>
          <a:noFill/>
          <a:ln w="28575">
            <a:noFill/>
            <a:miter lim="800000"/>
            <a:headEnd type="none" w="sm" len="sm"/>
            <a:tailEnd type="none" w="sm" len="sm"/>
          </a:ln>
        </p:spPr>
        <p:txBody>
          <a:bodyPr wrap="none" lIns="91429" tIns="45715" rIns="91429" bIns="45715">
            <a:spAutoFit/>
          </a:bodyPr>
          <a:lstStyle/>
          <a:p>
            <a:pPr algn="l">
              <a:defRPr/>
            </a:pPr>
            <a:r>
              <a:rPr lang="en-US" altLang="zh-CN" sz="1600" b="1" i="0" dirty="0">
                <a:solidFill>
                  <a:schemeClr val="bg1"/>
                </a:solidFill>
                <a:latin typeface="+mj-lt"/>
                <a:ea typeface="华文细黑" panose="02010600040101010101" pitchFamily="2" charset="-122"/>
              </a:rPr>
              <a:t>1.</a:t>
            </a:r>
            <a:r>
              <a:rPr lang="zh-CN" altLang="en-US" sz="1600" b="1" i="0" dirty="0">
                <a:solidFill>
                  <a:schemeClr val="bg1"/>
                </a:solidFill>
                <a:latin typeface="+mj-lt"/>
                <a:ea typeface="华文细黑" panose="02010600040101010101" pitchFamily="2" charset="-122"/>
              </a:rPr>
              <a:t>物理层</a:t>
            </a:r>
            <a:endParaRPr lang="zh-CN" altLang="en-US" sz="1600" b="1" i="0" dirty="0">
              <a:solidFill>
                <a:schemeClr val="bg1"/>
              </a:solidFill>
              <a:latin typeface="+mj-lt"/>
              <a:ea typeface="华文细黑" panose="02010600040101010101" pitchFamily="2" charset="-122"/>
            </a:endParaRPr>
          </a:p>
        </p:txBody>
      </p:sp>
      <p:sp>
        <p:nvSpPr>
          <p:cNvPr id="8214" name="Line 22"/>
          <p:cNvSpPr>
            <a:spLocks noChangeShapeType="1"/>
          </p:cNvSpPr>
          <p:nvPr/>
        </p:nvSpPr>
        <p:spPr bwMode="auto">
          <a:xfrm>
            <a:off x="6784975" y="2039938"/>
            <a:ext cx="1441450"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15" name="Line 23"/>
          <p:cNvSpPr>
            <a:spLocks noChangeShapeType="1"/>
          </p:cNvSpPr>
          <p:nvPr/>
        </p:nvSpPr>
        <p:spPr bwMode="auto">
          <a:xfrm>
            <a:off x="6780213" y="1563688"/>
            <a:ext cx="1441450"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16" name="Line 24"/>
          <p:cNvSpPr>
            <a:spLocks noChangeShapeType="1"/>
          </p:cNvSpPr>
          <p:nvPr/>
        </p:nvSpPr>
        <p:spPr bwMode="auto">
          <a:xfrm>
            <a:off x="6778625" y="1592263"/>
            <a:ext cx="1439863"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17" name="Line 25"/>
          <p:cNvSpPr>
            <a:spLocks noChangeShapeType="1"/>
          </p:cNvSpPr>
          <p:nvPr/>
        </p:nvSpPr>
        <p:spPr bwMode="auto">
          <a:xfrm>
            <a:off x="6762750" y="2114550"/>
            <a:ext cx="1441450"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18" name="Line 26"/>
          <p:cNvSpPr>
            <a:spLocks noChangeShapeType="1"/>
          </p:cNvSpPr>
          <p:nvPr/>
        </p:nvSpPr>
        <p:spPr bwMode="auto">
          <a:xfrm>
            <a:off x="6759575" y="1590675"/>
            <a:ext cx="1439863"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8219" name="Line 27"/>
          <p:cNvSpPr>
            <a:spLocks noChangeShapeType="1"/>
          </p:cNvSpPr>
          <p:nvPr/>
        </p:nvSpPr>
        <p:spPr bwMode="auto">
          <a:xfrm>
            <a:off x="6743700" y="2095500"/>
            <a:ext cx="1441450" cy="1588"/>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9356" name="Rectangle 28"/>
          <p:cNvSpPr>
            <a:spLocks noChangeArrowheads="1"/>
          </p:cNvSpPr>
          <p:nvPr/>
        </p:nvSpPr>
        <p:spPr bwMode="auto">
          <a:xfrm>
            <a:off x="6754813" y="1630363"/>
            <a:ext cx="1473200" cy="503237"/>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9357" name="Rectangle 29"/>
          <p:cNvSpPr>
            <a:spLocks noChangeArrowheads="1"/>
          </p:cNvSpPr>
          <p:nvPr/>
        </p:nvSpPr>
        <p:spPr bwMode="auto">
          <a:xfrm>
            <a:off x="6767513" y="2100263"/>
            <a:ext cx="1473200" cy="455612"/>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8222" name="AutoShape 30"/>
          <p:cNvSpPr>
            <a:spLocks noChangeArrowheads="1"/>
          </p:cNvSpPr>
          <p:nvPr/>
        </p:nvSpPr>
        <p:spPr bwMode="auto">
          <a:xfrm flipH="1">
            <a:off x="5953125" y="1071563"/>
            <a:ext cx="796925" cy="1484312"/>
          </a:xfrm>
          <a:prstGeom prst="homePlate">
            <a:avLst>
              <a:gd name="adj" fmla="val 25000"/>
            </a:avLst>
          </a:prstGeom>
          <a:noFill/>
          <a:ln w="6350">
            <a:solidFill>
              <a:schemeClr val="tx1"/>
            </a:solidFill>
            <a:miter lim="800000"/>
          </a:ln>
        </p:spPr>
        <p:txBody>
          <a:bodyPr wrap="none" anchor="ctr"/>
          <a:lstStyle/>
          <a:p>
            <a:endParaRPr lang="zh-CN" altLang="en-US">
              <a:ea typeface="宋体" panose="02010600030101010101" pitchFamily="2" charset="-122"/>
            </a:endParaRPr>
          </a:p>
        </p:txBody>
      </p:sp>
      <p:sp>
        <p:nvSpPr>
          <p:cNvPr id="8223" name="Text Box 31"/>
          <p:cNvSpPr txBox="1">
            <a:spLocks noChangeArrowheads="1"/>
          </p:cNvSpPr>
          <p:nvPr/>
        </p:nvSpPr>
        <p:spPr bwMode="auto">
          <a:xfrm>
            <a:off x="7067550" y="2184400"/>
            <a:ext cx="971550" cy="314325"/>
          </a:xfrm>
          <a:prstGeom prst="rect">
            <a:avLst/>
          </a:prstGeom>
          <a:noFill/>
          <a:ln w="28575">
            <a:noFill/>
            <a:miter lim="800000"/>
            <a:headEnd type="none" w="sm" len="sm"/>
            <a:tailEnd type="none" w="sm" len="sm"/>
          </a:ln>
        </p:spPr>
        <p:txBody>
          <a:bodyPr wrap="none" lIns="91429" tIns="45715" rIns="91429" bIns="45715">
            <a:spAutoFit/>
          </a:bodyPr>
          <a:lstStyle/>
          <a:p>
            <a:pPr algn="l">
              <a:defRPr/>
            </a:pPr>
            <a:r>
              <a:rPr lang="en-US" altLang="zh-CN" sz="1600" b="1" i="0" dirty="0">
                <a:solidFill>
                  <a:schemeClr val="bg1"/>
                </a:solidFill>
                <a:latin typeface="+mj-lt"/>
                <a:ea typeface="华文细黑" panose="02010600040101010101" pitchFamily="2" charset="-122"/>
              </a:rPr>
              <a:t>5.</a:t>
            </a:r>
            <a:r>
              <a:rPr lang="zh-CN" altLang="en-US" sz="1600" b="1" i="0" dirty="0">
                <a:solidFill>
                  <a:schemeClr val="bg1"/>
                </a:solidFill>
                <a:latin typeface="+mj-lt"/>
                <a:ea typeface="华文细黑" panose="02010600040101010101" pitchFamily="2" charset="-122"/>
              </a:rPr>
              <a:t>会话层</a:t>
            </a:r>
            <a:endParaRPr lang="zh-CN" altLang="en-US" sz="1600" b="1" i="0" dirty="0">
              <a:solidFill>
                <a:schemeClr val="bg1"/>
              </a:solidFill>
              <a:latin typeface="+mj-lt"/>
              <a:ea typeface="华文细黑" panose="02010600040101010101" pitchFamily="2" charset="-122"/>
            </a:endParaRPr>
          </a:p>
        </p:txBody>
      </p:sp>
      <p:sp>
        <p:nvSpPr>
          <p:cNvPr id="8224" name="Text Box 32"/>
          <p:cNvSpPr txBox="1">
            <a:spLocks noChangeArrowheads="1"/>
          </p:cNvSpPr>
          <p:nvPr/>
        </p:nvSpPr>
        <p:spPr bwMode="auto">
          <a:xfrm>
            <a:off x="6873875" y="1695450"/>
            <a:ext cx="1181100" cy="314325"/>
          </a:xfrm>
          <a:prstGeom prst="rect">
            <a:avLst/>
          </a:prstGeom>
          <a:noFill/>
          <a:ln w="28575">
            <a:noFill/>
            <a:miter lim="800000"/>
            <a:headEnd type="none" w="sm" len="sm"/>
            <a:tailEnd type="none" w="sm" len="sm"/>
          </a:ln>
        </p:spPr>
        <p:txBody>
          <a:bodyPr wrap="none" lIns="91429" tIns="45715" rIns="91429" bIns="45715">
            <a:spAutoFit/>
          </a:bodyPr>
          <a:lstStyle/>
          <a:p>
            <a:pPr algn="l">
              <a:defRPr/>
            </a:pPr>
            <a:r>
              <a:rPr lang="zh-CN" altLang="en-US" sz="1600" dirty="0">
                <a:solidFill>
                  <a:schemeClr val="bg1"/>
                </a:solidFill>
                <a:latin typeface="华文细黑" panose="02010600040101010101" pitchFamily="2" charset="-122"/>
                <a:ea typeface="华文细黑" panose="02010600040101010101" pitchFamily="2" charset="-122"/>
              </a:rPr>
              <a:t>   </a:t>
            </a:r>
            <a:r>
              <a:rPr lang="zh-CN" altLang="en-US" sz="1600" b="1" i="0" dirty="0">
                <a:solidFill>
                  <a:schemeClr val="bg1"/>
                </a:solidFill>
                <a:latin typeface="+mj-lt"/>
                <a:ea typeface="华文细黑" panose="02010600040101010101" pitchFamily="2" charset="-122"/>
              </a:rPr>
              <a:t> </a:t>
            </a:r>
            <a:r>
              <a:rPr lang="en-US" altLang="zh-CN" sz="1600" b="1" i="0" dirty="0">
                <a:solidFill>
                  <a:schemeClr val="bg1"/>
                </a:solidFill>
                <a:latin typeface="+mj-lt"/>
                <a:ea typeface="华文细黑" panose="02010600040101010101" pitchFamily="2" charset="-122"/>
              </a:rPr>
              <a:t>6.</a:t>
            </a:r>
            <a:r>
              <a:rPr lang="zh-CN" altLang="en-US" sz="1600" b="1" i="0" dirty="0">
                <a:solidFill>
                  <a:schemeClr val="bg1"/>
                </a:solidFill>
                <a:latin typeface="+mj-lt"/>
                <a:ea typeface="华文细黑" panose="02010600040101010101" pitchFamily="2" charset="-122"/>
              </a:rPr>
              <a:t>表示层</a:t>
            </a:r>
            <a:endParaRPr lang="zh-CN" altLang="en-US" sz="1600" b="1" i="0" dirty="0">
              <a:solidFill>
                <a:schemeClr val="bg1"/>
              </a:solidFill>
              <a:latin typeface="+mj-lt"/>
              <a:ea typeface="华文细黑" panose="02010600040101010101" pitchFamily="2" charset="-122"/>
            </a:endParaRPr>
          </a:p>
        </p:txBody>
      </p:sp>
      <p:sp>
        <p:nvSpPr>
          <p:cNvPr id="8225" name="Text Box 33"/>
          <p:cNvSpPr txBox="1">
            <a:spLocks noChangeArrowheads="1"/>
          </p:cNvSpPr>
          <p:nvPr/>
        </p:nvSpPr>
        <p:spPr bwMode="auto">
          <a:xfrm>
            <a:off x="4225925" y="1566863"/>
            <a:ext cx="1893888" cy="383172"/>
          </a:xfrm>
          <a:prstGeom prst="rect">
            <a:avLst/>
          </a:prstGeom>
          <a:noFill/>
          <a:ln w="38100">
            <a:noFill/>
            <a:miter lim="800000"/>
            <a:headEnd type="none" w="sm" len="sm"/>
            <a:tailEnd type="none" w="sm" len="sm"/>
          </a:ln>
        </p:spPr>
        <p:txBody>
          <a:bodyPr lIns="91429" tIns="45715" rIns="91429" bIns="45715">
            <a:spAutoFit/>
          </a:bodyPr>
          <a:lstStyle/>
          <a:p>
            <a:pPr algn="l" eaLnBrk="1" hangingPunct="1">
              <a:spcBef>
                <a:spcPct val="50000"/>
              </a:spcBef>
            </a:pPr>
            <a:r>
              <a:rPr kumimoji="1" lang="zh-CN" altLang="en-US" sz="2100" dirty="0" smtClean="0">
                <a:latin typeface="Times New Roman" panose="02020603050405020304" pitchFamily="18" charset="0"/>
                <a:ea typeface="黑体" panose="02010609060101010101" pitchFamily="2" charset="-122"/>
              </a:rPr>
              <a:t>软件工程师</a:t>
            </a:r>
            <a:endParaRPr kumimoji="1" lang="zh-CN" altLang="en-US" sz="2100" dirty="0">
              <a:latin typeface="Times New Roman" panose="02020603050405020304" pitchFamily="18" charset="0"/>
              <a:ea typeface="黑体" panose="02010609060101010101" pitchFamily="2" charset="-122"/>
            </a:endParaRPr>
          </a:p>
        </p:txBody>
      </p:sp>
      <p:sp>
        <p:nvSpPr>
          <p:cNvPr id="8226" name="Text Box 34"/>
          <p:cNvSpPr txBox="1">
            <a:spLocks noChangeArrowheads="1"/>
          </p:cNvSpPr>
          <p:nvPr/>
        </p:nvSpPr>
        <p:spPr bwMode="auto">
          <a:xfrm>
            <a:off x="4208463" y="3376613"/>
            <a:ext cx="1947862" cy="383172"/>
          </a:xfrm>
          <a:prstGeom prst="rect">
            <a:avLst/>
          </a:prstGeom>
          <a:noFill/>
          <a:ln w="38100">
            <a:noFill/>
            <a:miter lim="800000"/>
            <a:headEnd type="none" w="sm" len="sm"/>
            <a:tailEnd type="none" w="sm" len="sm"/>
          </a:ln>
        </p:spPr>
        <p:txBody>
          <a:bodyPr lIns="91429" tIns="45715" rIns="91429" bIns="45715">
            <a:spAutoFit/>
          </a:bodyPr>
          <a:lstStyle/>
          <a:p>
            <a:pPr algn="l" eaLnBrk="1" hangingPunct="1">
              <a:spcBef>
                <a:spcPct val="50000"/>
              </a:spcBef>
            </a:pPr>
            <a:r>
              <a:rPr kumimoji="1" lang="zh-CN" altLang="en-US" sz="2100" dirty="0" smtClean="0">
                <a:latin typeface="Times New Roman" panose="02020603050405020304" pitchFamily="18" charset="0"/>
                <a:ea typeface="黑体" panose="02010609060101010101" pitchFamily="2" charset="-122"/>
              </a:rPr>
              <a:t>网络工程师</a:t>
            </a:r>
            <a:endParaRPr kumimoji="1" lang="zh-CN" altLang="en-US" sz="2100" dirty="0">
              <a:latin typeface="Times New Roman" panose="02020603050405020304" pitchFamily="18" charset="0"/>
              <a:ea typeface="黑体" panose="02010609060101010101" pitchFamily="2" charset="-122"/>
            </a:endParaRPr>
          </a:p>
        </p:txBody>
      </p:sp>
      <p:sp>
        <p:nvSpPr>
          <p:cNvPr id="99363" name="Rectangle 35"/>
          <p:cNvSpPr>
            <a:spLocks noChangeArrowheads="1"/>
          </p:cNvSpPr>
          <p:nvPr/>
        </p:nvSpPr>
        <p:spPr bwMode="auto">
          <a:xfrm>
            <a:off x="6775450" y="1103313"/>
            <a:ext cx="1473200" cy="503237"/>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8228" name="Text Box 36"/>
          <p:cNvSpPr txBox="1">
            <a:spLocks noChangeArrowheads="1"/>
          </p:cNvSpPr>
          <p:nvPr/>
        </p:nvSpPr>
        <p:spPr bwMode="auto">
          <a:xfrm>
            <a:off x="6918325" y="1174750"/>
            <a:ext cx="1336675" cy="314325"/>
          </a:xfrm>
          <a:prstGeom prst="rect">
            <a:avLst/>
          </a:prstGeom>
          <a:noFill/>
          <a:ln w="28575">
            <a:noFill/>
            <a:miter lim="800000"/>
            <a:headEnd type="none" w="sm" len="sm"/>
            <a:tailEnd type="none" w="sm" len="sm"/>
          </a:ln>
        </p:spPr>
        <p:txBody>
          <a:bodyPr lIns="91429" tIns="45715" rIns="91429" bIns="45715">
            <a:spAutoFit/>
          </a:bodyPr>
          <a:lstStyle/>
          <a:p>
            <a:pPr algn="l">
              <a:defRPr/>
            </a:pPr>
            <a:r>
              <a:rPr lang="zh-CN" altLang="en-US" sz="1600" b="1" i="0" dirty="0">
                <a:solidFill>
                  <a:schemeClr val="bg1"/>
                </a:solidFill>
                <a:latin typeface="+mj-lt"/>
                <a:ea typeface="华文细黑" panose="02010600040101010101" pitchFamily="2" charset="-122"/>
              </a:rPr>
              <a:t>   </a:t>
            </a:r>
            <a:r>
              <a:rPr lang="en-US" altLang="zh-CN" sz="1600" b="1" i="0" dirty="0">
                <a:solidFill>
                  <a:schemeClr val="bg1"/>
                </a:solidFill>
                <a:latin typeface="+mj-lt"/>
                <a:ea typeface="华文细黑" panose="02010600040101010101" pitchFamily="2" charset="-122"/>
              </a:rPr>
              <a:t>7.</a:t>
            </a:r>
            <a:r>
              <a:rPr lang="zh-CN" altLang="en-US" sz="1600" b="1" i="0" dirty="0">
                <a:solidFill>
                  <a:schemeClr val="bg1"/>
                </a:solidFill>
                <a:latin typeface="+mj-lt"/>
                <a:ea typeface="华文细黑" panose="02010600040101010101" pitchFamily="2" charset="-122"/>
              </a:rPr>
              <a:t>应用层</a:t>
            </a:r>
            <a:endParaRPr lang="zh-CN" altLang="en-US" sz="1600" b="1" i="0" dirty="0">
              <a:solidFill>
                <a:schemeClr val="bg1"/>
              </a:solidFill>
              <a:latin typeface="+mj-lt"/>
              <a:ea typeface="华文细黑" panose="02010600040101010101"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12725" y="214313"/>
            <a:ext cx="8145463" cy="838200"/>
          </a:xfrm>
        </p:spPr>
        <p:txBody>
          <a:bodyPr/>
          <a:lstStyle/>
          <a:p>
            <a:pPr eaLnBrk="1" hangingPunct="1"/>
            <a:r>
              <a:rPr lang="en-US" altLang="zh-CN" smtClean="0">
                <a:latin typeface="黑体" panose="02010609060101010101" pitchFamily="2" charset="-122"/>
                <a:ea typeface="黑体" panose="02010609060101010101" pitchFamily="2" charset="-122"/>
              </a:rPr>
              <a:t>OSI</a:t>
            </a:r>
            <a:r>
              <a:rPr lang="zh-CN" altLang="en-US" smtClean="0">
                <a:latin typeface="黑体" panose="02010609060101010101" pitchFamily="2" charset="-122"/>
                <a:ea typeface="黑体" panose="02010609060101010101" pitchFamily="2" charset="-122"/>
              </a:rPr>
              <a:t>参考模型</a:t>
            </a:r>
            <a:endParaRPr lang="zh-CN" altLang="en-US" smtClean="0">
              <a:latin typeface="黑体" panose="02010609060101010101" pitchFamily="2" charset="-122"/>
              <a:ea typeface="黑体" panose="02010609060101010101" pitchFamily="2" charset="-122"/>
            </a:endParaRPr>
          </a:p>
        </p:txBody>
      </p:sp>
      <p:sp>
        <p:nvSpPr>
          <p:cNvPr id="9219" name="Rectangle 3"/>
          <p:cNvSpPr>
            <a:spLocks noGrp="1" noChangeArrowheads="1"/>
          </p:cNvSpPr>
          <p:nvPr>
            <p:ph idx="1"/>
          </p:nvPr>
        </p:nvSpPr>
        <p:spPr>
          <a:xfrm>
            <a:off x="428625" y="5786438"/>
            <a:ext cx="8572500" cy="500062"/>
          </a:xfrm>
        </p:spPr>
        <p:txBody>
          <a:bodyPr/>
          <a:lstStyle/>
          <a:p>
            <a:pPr>
              <a:buFontTx/>
              <a:buNone/>
            </a:pPr>
            <a:r>
              <a:rPr lang="zh-CN" altLang="en-US" smtClean="0">
                <a:latin typeface="宋体" panose="02010600030101010101" pitchFamily="2" charset="-122"/>
                <a:ea typeface="宋体" panose="02010600030101010101" pitchFamily="2" charset="-122"/>
              </a:rPr>
              <a:t>网络设备传输数据的过程是按照</a:t>
            </a:r>
            <a:r>
              <a:rPr lang="en-US" altLang="zh-CN" smtClean="0">
                <a:latin typeface="宋体" panose="02010600030101010101" pitchFamily="2" charset="-122"/>
                <a:ea typeface="宋体" panose="02010600030101010101" pitchFamily="2" charset="-122"/>
              </a:rPr>
              <a:t>OSI</a:t>
            </a:r>
            <a:r>
              <a:rPr lang="zh-CN" altLang="en-US" smtClean="0">
                <a:latin typeface="宋体" panose="02010600030101010101" pitchFamily="2" charset="-122"/>
                <a:ea typeface="宋体" panose="02010600030101010101" pitchFamily="2" charset="-122"/>
              </a:rPr>
              <a:t>参考模型的层次结构运动的</a:t>
            </a:r>
            <a:endParaRPr lang="zh-CN" altLang="en-US" sz="2700" smtClean="0">
              <a:ea typeface="华文细黑" panose="02010600040101010101" pitchFamily="2" charset="-122"/>
            </a:endParaRPr>
          </a:p>
        </p:txBody>
      </p:sp>
      <p:sp>
        <p:nvSpPr>
          <p:cNvPr id="101380" name="Rectangle 4"/>
          <p:cNvSpPr>
            <a:spLocks noChangeArrowheads="1"/>
          </p:cNvSpPr>
          <p:nvPr/>
        </p:nvSpPr>
        <p:spPr bwMode="auto">
          <a:xfrm>
            <a:off x="5826125" y="2212975"/>
            <a:ext cx="1660525" cy="2779713"/>
          </a:xfrm>
          <a:prstGeom prst="rect">
            <a:avLst/>
          </a:prstGeom>
          <a:solidFill>
            <a:srgbClr val="CED3DE"/>
          </a:solidFill>
          <a:ln w="28575">
            <a:solidFill>
              <a:schemeClr val="tx1"/>
            </a:solidFill>
            <a:miter lim="800000"/>
            <a:headEnd type="none" w="sm" len="sm"/>
            <a:tailEnd type="none" w="sm" len="sm"/>
          </a:ln>
          <a:effectLst>
            <a:outerShdw dist="107763"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221" name="Line 5"/>
          <p:cNvSpPr>
            <a:spLocks noChangeShapeType="1"/>
          </p:cNvSpPr>
          <p:nvPr/>
        </p:nvSpPr>
        <p:spPr bwMode="auto">
          <a:xfrm>
            <a:off x="5846763" y="2968625"/>
            <a:ext cx="1662112"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22" name="Line 6"/>
          <p:cNvSpPr>
            <a:spLocks noChangeShapeType="1"/>
          </p:cNvSpPr>
          <p:nvPr/>
        </p:nvSpPr>
        <p:spPr bwMode="auto">
          <a:xfrm>
            <a:off x="5842000" y="2592388"/>
            <a:ext cx="1662113"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23" name="Line 7"/>
          <p:cNvSpPr>
            <a:spLocks noChangeShapeType="1"/>
          </p:cNvSpPr>
          <p:nvPr/>
        </p:nvSpPr>
        <p:spPr bwMode="auto">
          <a:xfrm>
            <a:off x="5840413" y="2616200"/>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24" name="Line 8"/>
          <p:cNvSpPr>
            <a:spLocks noChangeShapeType="1"/>
          </p:cNvSpPr>
          <p:nvPr/>
        </p:nvSpPr>
        <p:spPr bwMode="auto">
          <a:xfrm>
            <a:off x="5822950" y="3025775"/>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25" name="Line 9"/>
          <p:cNvSpPr>
            <a:spLocks noChangeShapeType="1"/>
          </p:cNvSpPr>
          <p:nvPr/>
        </p:nvSpPr>
        <p:spPr bwMode="auto">
          <a:xfrm>
            <a:off x="5818188" y="2613025"/>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26" name="Line 10"/>
          <p:cNvSpPr>
            <a:spLocks noChangeShapeType="1"/>
          </p:cNvSpPr>
          <p:nvPr/>
        </p:nvSpPr>
        <p:spPr bwMode="auto">
          <a:xfrm>
            <a:off x="5800725" y="3011488"/>
            <a:ext cx="1660525" cy="1587"/>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101387" name="Rectangle 11"/>
          <p:cNvSpPr>
            <a:spLocks noChangeArrowheads="1"/>
          </p:cNvSpPr>
          <p:nvPr/>
        </p:nvSpPr>
        <p:spPr bwMode="auto">
          <a:xfrm>
            <a:off x="5826125" y="2205038"/>
            <a:ext cx="1697038" cy="404812"/>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101388" name="Rectangle 12"/>
          <p:cNvSpPr>
            <a:spLocks noChangeArrowheads="1"/>
          </p:cNvSpPr>
          <p:nvPr/>
        </p:nvSpPr>
        <p:spPr bwMode="auto">
          <a:xfrm>
            <a:off x="5826125" y="2616200"/>
            <a:ext cx="1698625" cy="395288"/>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101389" name="Rectangle 13"/>
          <p:cNvSpPr>
            <a:spLocks noChangeArrowheads="1"/>
          </p:cNvSpPr>
          <p:nvPr/>
        </p:nvSpPr>
        <p:spPr bwMode="auto">
          <a:xfrm>
            <a:off x="5857875" y="3000375"/>
            <a:ext cx="1698625" cy="358775"/>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230" name="Text Box 14"/>
          <p:cNvSpPr txBox="1">
            <a:spLocks noChangeArrowheads="1"/>
          </p:cNvSpPr>
          <p:nvPr/>
        </p:nvSpPr>
        <p:spPr bwMode="auto">
          <a:xfrm>
            <a:off x="6118225" y="3092450"/>
            <a:ext cx="893763" cy="285750"/>
          </a:xfrm>
          <a:prstGeom prst="rect">
            <a:avLst/>
          </a:prstGeom>
          <a:noFill/>
          <a:ln w="28575">
            <a:noFill/>
            <a:miter lim="800000"/>
            <a:headEnd type="none" w="sm" len="sm"/>
            <a:tailEnd type="none" w="sm" len="sm"/>
          </a:ln>
        </p:spPr>
        <p:txBody>
          <a:bodyPr wrap="none"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5.</a:t>
            </a:r>
            <a:r>
              <a:rPr lang="zh-CN" altLang="en-US" sz="1400" b="1" i="0">
                <a:solidFill>
                  <a:schemeClr val="bg1"/>
                </a:solidFill>
                <a:latin typeface="Tahoma" panose="020B0604030504040204" pitchFamily="34" charset="0"/>
                <a:ea typeface="宋体" panose="02010600030101010101" pitchFamily="2" charset="-122"/>
              </a:rPr>
              <a:t>会话层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31" name="Text Box 15"/>
          <p:cNvSpPr txBox="1">
            <a:spLocks noChangeArrowheads="1"/>
          </p:cNvSpPr>
          <p:nvPr/>
        </p:nvSpPr>
        <p:spPr bwMode="auto">
          <a:xfrm>
            <a:off x="5872163" y="2705100"/>
            <a:ext cx="1098550" cy="314325"/>
          </a:xfrm>
          <a:prstGeom prst="rect">
            <a:avLst/>
          </a:prstGeom>
          <a:noFill/>
          <a:ln w="28575">
            <a:noFill/>
            <a:miter lim="800000"/>
            <a:headEnd type="none" w="sm" len="sm"/>
            <a:tailEnd type="none" w="sm" len="sm"/>
          </a:ln>
        </p:spPr>
        <p:txBody>
          <a:bodyPr wrap="none" lIns="91429" tIns="45715" rIns="91429" bIns="45715">
            <a:spAutoFit/>
          </a:bodyPr>
          <a:lstStyle/>
          <a:p>
            <a:pPr algn="l"/>
            <a:r>
              <a:rPr lang="zh-CN" altLang="en-US" sz="1600">
                <a:solidFill>
                  <a:schemeClr val="bg1"/>
                </a:solidFill>
                <a:latin typeface="华文细黑" panose="02010600040101010101" pitchFamily="2" charset="-122"/>
                <a:ea typeface="华文细黑" panose="02010600040101010101" pitchFamily="2" charset="-122"/>
              </a:rPr>
              <a:t>    </a:t>
            </a:r>
            <a:r>
              <a:rPr lang="en-US" altLang="zh-CN" sz="1400" b="1" i="0">
                <a:solidFill>
                  <a:schemeClr val="bg1"/>
                </a:solidFill>
                <a:latin typeface="Tahoma" panose="020B0604030504040204" pitchFamily="34" charset="0"/>
                <a:ea typeface="宋体" panose="02010600030101010101" pitchFamily="2" charset="-122"/>
              </a:rPr>
              <a:t>6.</a:t>
            </a:r>
            <a:r>
              <a:rPr lang="zh-CN" altLang="en-US" sz="1400" b="1" i="0">
                <a:solidFill>
                  <a:schemeClr val="bg1"/>
                </a:solidFill>
                <a:latin typeface="Tahoma" panose="020B0604030504040204" pitchFamily="34" charset="0"/>
                <a:ea typeface="宋体" panose="02010600030101010101" pitchFamily="2" charset="-122"/>
              </a:rPr>
              <a:t>表示层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32" name="Text Box 16"/>
          <p:cNvSpPr txBox="1">
            <a:spLocks noChangeArrowheads="1"/>
          </p:cNvSpPr>
          <p:nvPr/>
        </p:nvSpPr>
        <p:spPr bwMode="auto">
          <a:xfrm>
            <a:off x="5943600" y="2281238"/>
            <a:ext cx="1290638" cy="314325"/>
          </a:xfrm>
          <a:prstGeom prst="rect">
            <a:avLst/>
          </a:prstGeom>
          <a:noFill/>
          <a:ln w="28575">
            <a:noFill/>
            <a:miter lim="800000"/>
            <a:headEnd type="none" w="sm" len="sm"/>
            <a:tailEnd type="none" w="sm" len="sm"/>
          </a:ln>
        </p:spPr>
        <p:txBody>
          <a:bodyPr lIns="91429" tIns="45715" rIns="91429" bIns="45715">
            <a:spAutoFit/>
          </a:bodyPr>
          <a:lstStyle/>
          <a:p>
            <a:pPr algn="l"/>
            <a:r>
              <a:rPr lang="zh-CN" altLang="en-US" sz="1600">
                <a:solidFill>
                  <a:schemeClr val="bg1"/>
                </a:solidFill>
                <a:latin typeface="华文细黑" panose="02010600040101010101" pitchFamily="2" charset="-122"/>
                <a:ea typeface="华文细黑" panose="02010600040101010101" pitchFamily="2" charset="-122"/>
              </a:rPr>
              <a:t>   </a:t>
            </a:r>
            <a:r>
              <a:rPr lang="en-US" altLang="zh-CN" sz="1400" b="1" i="0">
                <a:solidFill>
                  <a:schemeClr val="bg1"/>
                </a:solidFill>
                <a:latin typeface="Tahoma" panose="020B0604030504040204" pitchFamily="34" charset="0"/>
                <a:ea typeface="宋体" panose="02010600030101010101" pitchFamily="2" charset="-122"/>
              </a:rPr>
              <a:t>7.</a:t>
            </a:r>
            <a:r>
              <a:rPr lang="zh-CN" altLang="en-US" sz="1400" b="1" i="0">
                <a:solidFill>
                  <a:schemeClr val="bg1"/>
                </a:solidFill>
                <a:latin typeface="Tahoma" panose="020B0604030504040204" pitchFamily="34" charset="0"/>
                <a:ea typeface="宋体" panose="02010600030101010101" pitchFamily="2" charset="-122"/>
              </a:rPr>
              <a:t>应用层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33" name="Line 17"/>
          <p:cNvSpPr>
            <a:spLocks noChangeShapeType="1"/>
          </p:cNvSpPr>
          <p:nvPr/>
        </p:nvSpPr>
        <p:spPr bwMode="auto">
          <a:xfrm>
            <a:off x="5826125" y="3810000"/>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34" name="Line 18"/>
          <p:cNvSpPr>
            <a:spLocks noChangeShapeType="1"/>
          </p:cNvSpPr>
          <p:nvPr/>
        </p:nvSpPr>
        <p:spPr bwMode="auto">
          <a:xfrm>
            <a:off x="5821363" y="4224338"/>
            <a:ext cx="1662112"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35" name="Text Box 19"/>
          <p:cNvSpPr txBox="1">
            <a:spLocks noChangeArrowheads="1"/>
          </p:cNvSpPr>
          <p:nvPr/>
        </p:nvSpPr>
        <p:spPr bwMode="auto">
          <a:xfrm>
            <a:off x="6084888" y="3532188"/>
            <a:ext cx="893762" cy="285750"/>
          </a:xfrm>
          <a:prstGeom prst="rect">
            <a:avLst/>
          </a:prstGeom>
          <a:noFill/>
          <a:ln w="28575">
            <a:noFill/>
            <a:miter lim="800000"/>
            <a:headEnd type="none" w="sm" len="sm"/>
            <a:tailEnd type="none" w="sm" len="sm"/>
          </a:ln>
        </p:spPr>
        <p:txBody>
          <a:bodyPr wrap="none"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4.</a:t>
            </a:r>
            <a:r>
              <a:rPr lang="zh-CN" altLang="en-US" sz="1400" b="1" i="0">
                <a:solidFill>
                  <a:schemeClr val="bg1"/>
                </a:solidFill>
                <a:latin typeface="Tahoma" panose="020B0604030504040204" pitchFamily="34" charset="0"/>
                <a:ea typeface="宋体" panose="02010600030101010101" pitchFamily="2" charset="-122"/>
              </a:rPr>
              <a:t>传输层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36" name="Text Box 20"/>
          <p:cNvSpPr txBox="1">
            <a:spLocks noChangeArrowheads="1"/>
          </p:cNvSpPr>
          <p:nvPr/>
        </p:nvSpPr>
        <p:spPr bwMode="auto">
          <a:xfrm>
            <a:off x="5940425" y="4292600"/>
            <a:ext cx="1439863" cy="285750"/>
          </a:xfrm>
          <a:prstGeom prst="rect">
            <a:avLst/>
          </a:prstGeom>
          <a:noFill/>
          <a:ln w="28575">
            <a:noFill/>
            <a:miter lim="800000"/>
            <a:headEnd type="none" w="sm" len="sm"/>
            <a:tailEnd type="none" w="sm" len="sm"/>
          </a:ln>
        </p:spPr>
        <p:txBody>
          <a:bodyPr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2.</a:t>
            </a:r>
            <a:r>
              <a:rPr lang="zh-CN" altLang="en-US" sz="1400" b="1" i="0">
                <a:solidFill>
                  <a:schemeClr val="bg1"/>
                </a:solidFill>
                <a:latin typeface="Tahoma" panose="020B0604030504040204" pitchFamily="34" charset="0"/>
                <a:ea typeface="宋体" panose="02010600030101010101" pitchFamily="2" charset="-122"/>
              </a:rPr>
              <a:t>数据链路层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37" name="Line 21"/>
          <p:cNvSpPr>
            <a:spLocks noChangeShapeType="1"/>
          </p:cNvSpPr>
          <p:nvPr/>
        </p:nvSpPr>
        <p:spPr bwMode="auto">
          <a:xfrm>
            <a:off x="5838825" y="4584700"/>
            <a:ext cx="1662113"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38" name="Line 22"/>
          <p:cNvSpPr>
            <a:spLocks noChangeShapeType="1"/>
          </p:cNvSpPr>
          <p:nvPr/>
        </p:nvSpPr>
        <p:spPr bwMode="auto">
          <a:xfrm>
            <a:off x="5857875" y="4991100"/>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39" name="Text Box 23"/>
          <p:cNvSpPr txBox="1">
            <a:spLocks noChangeArrowheads="1"/>
          </p:cNvSpPr>
          <p:nvPr/>
        </p:nvSpPr>
        <p:spPr bwMode="auto">
          <a:xfrm>
            <a:off x="6156325" y="4676775"/>
            <a:ext cx="893763" cy="285750"/>
          </a:xfrm>
          <a:prstGeom prst="rect">
            <a:avLst/>
          </a:prstGeom>
          <a:noFill/>
          <a:ln w="28575">
            <a:noFill/>
            <a:miter lim="800000"/>
            <a:headEnd type="none" w="sm" len="sm"/>
            <a:tailEnd type="none" w="sm" len="sm"/>
          </a:ln>
        </p:spPr>
        <p:txBody>
          <a:bodyPr wrap="none"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1.</a:t>
            </a:r>
            <a:r>
              <a:rPr lang="zh-CN" altLang="en-US" sz="1400" b="1" i="0">
                <a:solidFill>
                  <a:schemeClr val="bg1"/>
                </a:solidFill>
                <a:latin typeface="Tahoma" panose="020B0604030504040204" pitchFamily="34" charset="0"/>
                <a:ea typeface="宋体" panose="02010600030101010101" pitchFamily="2" charset="-122"/>
              </a:rPr>
              <a:t>物理层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101400" name="Rectangle 24"/>
          <p:cNvSpPr>
            <a:spLocks noChangeArrowheads="1"/>
          </p:cNvSpPr>
          <p:nvPr/>
        </p:nvSpPr>
        <p:spPr bwMode="auto">
          <a:xfrm>
            <a:off x="1722438" y="2212975"/>
            <a:ext cx="1660525" cy="2779713"/>
          </a:xfrm>
          <a:prstGeom prst="rect">
            <a:avLst/>
          </a:prstGeom>
          <a:solidFill>
            <a:srgbClr val="CED3DE"/>
          </a:solidFill>
          <a:ln w="28575">
            <a:solidFill>
              <a:schemeClr val="tx1"/>
            </a:solidFill>
            <a:miter lim="800000"/>
            <a:headEnd type="none" w="sm" len="sm"/>
            <a:tailEnd type="none" w="sm" len="sm"/>
          </a:ln>
          <a:effectLst>
            <a:outerShdw dist="107763"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241" name="Line 25"/>
          <p:cNvSpPr>
            <a:spLocks noChangeShapeType="1"/>
          </p:cNvSpPr>
          <p:nvPr/>
        </p:nvSpPr>
        <p:spPr bwMode="auto">
          <a:xfrm>
            <a:off x="1722438" y="3810000"/>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42" name="Line 26"/>
          <p:cNvSpPr>
            <a:spLocks noChangeShapeType="1"/>
          </p:cNvSpPr>
          <p:nvPr/>
        </p:nvSpPr>
        <p:spPr bwMode="auto">
          <a:xfrm>
            <a:off x="1717675" y="4224338"/>
            <a:ext cx="1662113"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43" name="Line 27"/>
          <p:cNvSpPr>
            <a:spLocks noChangeShapeType="1"/>
          </p:cNvSpPr>
          <p:nvPr/>
        </p:nvSpPr>
        <p:spPr bwMode="auto">
          <a:xfrm>
            <a:off x="1735138" y="4630738"/>
            <a:ext cx="1662112"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44" name="Line 28"/>
          <p:cNvSpPr>
            <a:spLocks noChangeShapeType="1"/>
          </p:cNvSpPr>
          <p:nvPr/>
        </p:nvSpPr>
        <p:spPr bwMode="auto">
          <a:xfrm>
            <a:off x="1717675" y="3397250"/>
            <a:ext cx="1662113"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45" name="Text Box 29"/>
          <p:cNvSpPr txBox="1">
            <a:spLocks noChangeArrowheads="1"/>
          </p:cNvSpPr>
          <p:nvPr/>
        </p:nvSpPr>
        <p:spPr bwMode="auto">
          <a:xfrm>
            <a:off x="2025650" y="3532188"/>
            <a:ext cx="893763" cy="285750"/>
          </a:xfrm>
          <a:prstGeom prst="rect">
            <a:avLst/>
          </a:prstGeom>
          <a:noFill/>
          <a:ln w="28575">
            <a:noFill/>
            <a:miter lim="800000"/>
            <a:headEnd type="none" w="sm" len="sm"/>
            <a:tailEnd type="none" w="sm" len="sm"/>
          </a:ln>
        </p:spPr>
        <p:txBody>
          <a:bodyPr wrap="none"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4.</a:t>
            </a:r>
            <a:r>
              <a:rPr lang="zh-CN" altLang="en-US" sz="1400" b="1" i="0">
                <a:solidFill>
                  <a:schemeClr val="bg1"/>
                </a:solidFill>
                <a:latin typeface="Tahoma" panose="020B0604030504040204" pitchFamily="34" charset="0"/>
                <a:ea typeface="宋体" panose="02010600030101010101" pitchFamily="2" charset="-122"/>
              </a:rPr>
              <a:t>传输层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46" name="Text Box 30"/>
          <p:cNvSpPr txBox="1">
            <a:spLocks noChangeArrowheads="1"/>
          </p:cNvSpPr>
          <p:nvPr/>
        </p:nvSpPr>
        <p:spPr bwMode="auto">
          <a:xfrm>
            <a:off x="1835150" y="4316413"/>
            <a:ext cx="1584325" cy="285750"/>
          </a:xfrm>
          <a:prstGeom prst="rect">
            <a:avLst/>
          </a:prstGeom>
          <a:noFill/>
          <a:ln w="28575">
            <a:noFill/>
            <a:miter lim="800000"/>
            <a:headEnd type="none" w="sm" len="sm"/>
            <a:tailEnd type="none" w="sm" len="sm"/>
          </a:ln>
        </p:spPr>
        <p:txBody>
          <a:bodyPr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2.</a:t>
            </a:r>
            <a:r>
              <a:rPr lang="zh-CN" altLang="en-US" sz="1400" b="1" i="0">
                <a:solidFill>
                  <a:schemeClr val="bg1"/>
                </a:solidFill>
                <a:latin typeface="Tahoma" panose="020B0604030504040204" pitchFamily="34" charset="0"/>
                <a:ea typeface="宋体" panose="02010600030101010101" pitchFamily="2" charset="-122"/>
              </a:rPr>
              <a:t>数据链路层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47" name="Text Box 31"/>
          <p:cNvSpPr txBox="1">
            <a:spLocks noChangeArrowheads="1"/>
          </p:cNvSpPr>
          <p:nvPr/>
        </p:nvSpPr>
        <p:spPr bwMode="auto">
          <a:xfrm>
            <a:off x="1993900" y="3927475"/>
            <a:ext cx="893763" cy="285750"/>
          </a:xfrm>
          <a:prstGeom prst="rect">
            <a:avLst/>
          </a:prstGeom>
          <a:noFill/>
          <a:ln w="28575">
            <a:noFill/>
            <a:miter lim="800000"/>
            <a:headEnd type="none" w="sm" len="sm"/>
            <a:tailEnd type="none" w="sm" len="sm"/>
          </a:ln>
        </p:spPr>
        <p:txBody>
          <a:bodyPr wrap="none"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3.</a:t>
            </a:r>
            <a:r>
              <a:rPr lang="zh-CN" altLang="en-US" sz="1400" b="1" i="0">
                <a:solidFill>
                  <a:schemeClr val="bg1"/>
                </a:solidFill>
                <a:latin typeface="Tahoma" panose="020B0604030504040204" pitchFamily="34" charset="0"/>
                <a:ea typeface="宋体" panose="02010600030101010101" pitchFamily="2" charset="-122"/>
              </a:rPr>
              <a:t>网络层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48" name="Line 32"/>
          <p:cNvSpPr>
            <a:spLocks noChangeShapeType="1"/>
          </p:cNvSpPr>
          <p:nvPr/>
        </p:nvSpPr>
        <p:spPr bwMode="auto">
          <a:xfrm>
            <a:off x="1754188" y="4991100"/>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49" name="Text Box 33"/>
          <p:cNvSpPr txBox="1">
            <a:spLocks noChangeArrowheads="1"/>
          </p:cNvSpPr>
          <p:nvPr/>
        </p:nvSpPr>
        <p:spPr bwMode="auto">
          <a:xfrm>
            <a:off x="2051050" y="4676775"/>
            <a:ext cx="893763" cy="285750"/>
          </a:xfrm>
          <a:prstGeom prst="rect">
            <a:avLst/>
          </a:prstGeom>
          <a:noFill/>
          <a:ln w="28575">
            <a:noFill/>
            <a:miter lim="800000"/>
            <a:headEnd type="none" w="sm" len="sm"/>
            <a:tailEnd type="none" w="sm" len="sm"/>
          </a:ln>
        </p:spPr>
        <p:txBody>
          <a:bodyPr wrap="none"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1.</a:t>
            </a:r>
            <a:r>
              <a:rPr lang="zh-CN" altLang="en-US" sz="1400" b="1" i="0">
                <a:solidFill>
                  <a:schemeClr val="bg1"/>
                </a:solidFill>
                <a:latin typeface="Tahoma" panose="020B0604030504040204" pitchFamily="34" charset="0"/>
                <a:ea typeface="宋体" panose="02010600030101010101" pitchFamily="2" charset="-122"/>
              </a:rPr>
              <a:t>物理层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50" name="Line 34"/>
          <p:cNvSpPr>
            <a:spLocks noChangeShapeType="1"/>
          </p:cNvSpPr>
          <p:nvPr/>
        </p:nvSpPr>
        <p:spPr bwMode="auto">
          <a:xfrm>
            <a:off x="1738313" y="2968625"/>
            <a:ext cx="1662112"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51" name="Line 35"/>
          <p:cNvSpPr>
            <a:spLocks noChangeShapeType="1"/>
          </p:cNvSpPr>
          <p:nvPr/>
        </p:nvSpPr>
        <p:spPr bwMode="auto">
          <a:xfrm>
            <a:off x="1733550" y="2592388"/>
            <a:ext cx="1662113"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52" name="Line 36"/>
          <p:cNvSpPr>
            <a:spLocks noChangeShapeType="1"/>
          </p:cNvSpPr>
          <p:nvPr/>
        </p:nvSpPr>
        <p:spPr bwMode="auto">
          <a:xfrm>
            <a:off x="1731963" y="2616200"/>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53" name="Line 37"/>
          <p:cNvSpPr>
            <a:spLocks noChangeShapeType="1"/>
          </p:cNvSpPr>
          <p:nvPr/>
        </p:nvSpPr>
        <p:spPr bwMode="auto">
          <a:xfrm>
            <a:off x="1714500" y="3025775"/>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54" name="Line 38"/>
          <p:cNvSpPr>
            <a:spLocks noChangeShapeType="1"/>
          </p:cNvSpPr>
          <p:nvPr/>
        </p:nvSpPr>
        <p:spPr bwMode="auto">
          <a:xfrm>
            <a:off x="1709738" y="2613025"/>
            <a:ext cx="1660525" cy="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9255" name="Line 39"/>
          <p:cNvSpPr>
            <a:spLocks noChangeShapeType="1"/>
          </p:cNvSpPr>
          <p:nvPr/>
        </p:nvSpPr>
        <p:spPr bwMode="auto">
          <a:xfrm>
            <a:off x="1692275" y="3011488"/>
            <a:ext cx="1660525" cy="1587"/>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101416" name="Rectangle 40"/>
          <p:cNvSpPr>
            <a:spLocks noChangeArrowheads="1"/>
          </p:cNvSpPr>
          <p:nvPr/>
        </p:nvSpPr>
        <p:spPr bwMode="auto">
          <a:xfrm>
            <a:off x="1717675" y="2205038"/>
            <a:ext cx="1697038" cy="404812"/>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101417" name="Rectangle 41"/>
          <p:cNvSpPr>
            <a:spLocks noChangeArrowheads="1"/>
          </p:cNvSpPr>
          <p:nvPr/>
        </p:nvSpPr>
        <p:spPr bwMode="auto">
          <a:xfrm>
            <a:off x="1717675" y="2616200"/>
            <a:ext cx="1698625" cy="395288"/>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101418" name="Rectangle 42"/>
          <p:cNvSpPr>
            <a:spLocks noChangeArrowheads="1"/>
          </p:cNvSpPr>
          <p:nvPr/>
        </p:nvSpPr>
        <p:spPr bwMode="auto">
          <a:xfrm>
            <a:off x="1717675" y="3016250"/>
            <a:ext cx="1698625" cy="358775"/>
          </a:xfrm>
          <a:prstGeom prst="rect">
            <a:avLst/>
          </a:prstGeom>
          <a:solidFill>
            <a:srgbClr val="A4001B">
              <a:alpha val="89999"/>
            </a:srgbClr>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259" name="Text Box 43"/>
          <p:cNvSpPr txBox="1">
            <a:spLocks noChangeArrowheads="1"/>
          </p:cNvSpPr>
          <p:nvPr/>
        </p:nvSpPr>
        <p:spPr bwMode="auto">
          <a:xfrm>
            <a:off x="2009775" y="3092450"/>
            <a:ext cx="893763" cy="285750"/>
          </a:xfrm>
          <a:prstGeom prst="rect">
            <a:avLst/>
          </a:prstGeom>
          <a:noFill/>
          <a:ln w="28575">
            <a:noFill/>
            <a:miter lim="800000"/>
            <a:headEnd type="none" w="sm" len="sm"/>
            <a:tailEnd type="none" w="sm" len="sm"/>
          </a:ln>
        </p:spPr>
        <p:txBody>
          <a:bodyPr wrap="none"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5.</a:t>
            </a:r>
            <a:r>
              <a:rPr lang="zh-CN" altLang="en-US" sz="1400" b="1" i="0">
                <a:solidFill>
                  <a:schemeClr val="bg1"/>
                </a:solidFill>
                <a:latin typeface="Tahoma" panose="020B0604030504040204" pitchFamily="34" charset="0"/>
                <a:ea typeface="宋体" panose="02010600030101010101" pitchFamily="2" charset="-122"/>
              </a:rPr>
              <a:t>会话层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60" name="Text Box 44"/>
          <p:cNvSpPr txBox="1">
            <a:spLocks noChangeArrowheads="1"/>
          </p:cNvSpPr>
          <p:nvPr/>
        </p:nvSpPr>
        <p:spPr bwMode="auto">
          <a:xfrm>
            <a:off x="1763713" y="2705100"/>
            <a:ext cx="1098550" cy="314325"/>
          </a:xfrm>
          <a:prstGeom prst="rect">
            <a:avLst/>
          </a:prstGeom>
          <a:noFill/>
          <a:ln w="28575">
            <a:noFill/>
            <a:miter lim="800000"/>
            <a:headEnd type="none" w="sm" len="sm"/>
            <a:tailEnd type="none" w="sm" len="sm"/>
          </a:ln>
        </p:spPr>
        <p:txBody>
          <a:bodyPr wrap="none" lIns="91429" tIns="45715" rIns="91429" bIns="45715">
            <a:spAutoFit/>
          </a:bodyPr>
          <a:lstStyle/>
          <a:p>
            <a:pPr algn="l"/>
            <a:r>
              <a:rPr lang="zh-CN" altLang="en-US" sz="1600">
                <a:solidFill>
                  <a:schemeClr val="bg1"/>
                </a:solidFill>
                <a:latin typeface="华文细黑" panose="02010600040101010101" pitchFamily="2" charset="-122"/>
                <a:ea typeface="华文细黑" panose="02010600040101010101" pitchFamily="2" charset="-122"/>
              </a:rPr>
              <a:t>    </a:t>
            </a:r>
            <a:r>
              <a:rPr lang="en-US" altLang="zh-CN" sz="1400" b="1" i="0">
                <a:solidFill>
                  <a:schemeClr val="bg1"/>
                </a:solidFill>
                <a:latin typeface="Tahoma" panose="020B0604030504040204" pitchFamily="34" charset="0"/>
                <a:ea typeface="宋体" panose="02010600030101010101" pitchFamily="2" charset="-122"/>
              </a:rPr>
              <a:t>6.</a:t>
            </a:r>
            <a:r>
              <a:rPr lang="zh-CN" altLang="en-US" sz="1400" b="1" i="0">
                <a:solidFill>
                  <a:schemeClr val="bg1"/>
                </a:solidFill>
                <a:latin typeface="Tahoma" panose="020B0604030504040204" pitchFamily="34" charset="0"/>
                <a:ea typeface="宋体" panose="02010600030101010101" pitchFamily="2" charset="-122"/>
              </a:rPr>
              <a:t>表示层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61" name="Text Box 45"/>
          <p:cNvSpPr txBox="1">
            <a:spLocks noChangeArrowheads="1"/>
          </p:cNvSpPr>
          <p:nvPr/>
        </p:nvSpPr>
        <p:spPr bwMode="auto">
          <a:xfrm>
            <a:off x="1835150" y="2281238"/>
            <a:ext cx="1290638" cy="314325"/>
          </a:xfrm>
          <a:prstGeom prst="rect">
            <a:avLst/>
          </a:prstGeom>
          <a:noFill/>
          <a:ln w="28575">
            <a:noFill/>
            <a:miter lim="800000"/>
            <a:headEnd type="none" w="sm" len="sm"/>
            <a:tailEnd type="none" w="sm" len="sm"/>
          </a:ln>
        </p:spPr>
        <p:txBody>
          <a:bodyPr lIns="91429" tIns="45715" rIns="91429" bIns="45715">
            <a:spAutoFit/>
          </a:bodyPr>
          <a:lstStyle/>
          <a:p>
            <a:pPr algn="l"/>
            <a:r>
              <a:rPr lang="zh-CN" altLang="en-US" sz="1600">
                <a:solidFill>
                  <a:schemeClr val="bg1"/>
                </a:solidFill>
                <a:latin typeface="华文细黑" panose="02010600040101010101" pitchFamily="2" charset="-122"/>
                <a:ea typeface="华文细黑" panose="02010600040101010101" pitchFamily="2" charset="-122"/>
              </a:rPr>
              <a:t>   </a:t>
            </a:r>
            <a:r>
              <a:rPr lang="en-US" altLang="zh-CN" sz="1400" b="1" i="0">
                <a:solidFill>
                  <a:schemeClr val="bg1"/>
                </a:solidFill>
                <a:latin typeface="Tahoma" panose="020B0604030504040204" pitchFamily="34" charset="0"/>
                <a:ea typeface="宋体" panose="02010600030101010101" pitchFamily="2" charset="-122"/>
              </a:rPr>
              <a:t>7.</a:t>
            </a:r>
            <a:r>
              <a:rPr lang="zh-CN" altLang="en-US" sz="1400" b="1" i="0">
                <a:solidFill>
                  <a:schemeClr val="bg1"/>
                </a:solidFill>
                <a:latin typeface="Tahoma" panose="020B0604030504040204" pitchFamily="34" charset="0"/>
                <a:ea typeface="宋体" panose="02010600030101010101" pitchFamily="2" charset="-122"/>
              </a:rPr>
              <a:t>应用层</a:t>
            </a:r>
            <a:endParaRPr lang="zh-CN" altLang="en-US" sz="1400" b="1" i="0">
              <a:solidFill>
                <a:schemeClr val="bg1"/>
              </a:solidFill>
              <a:latin typeface="Tahoma" panose="020B0604030504040204" pitchFamily="34" charset="0"/>
              <a:ea typeface="宋体" panose="02010600030101010101" pitchFamily="2" charset="-122"/>
            </a:endParaRPr>
          </a:p>
        </p:txBody>
      </p:sp>
      <p:sp>
        <p:nvSpPr>
          <p:cNvPr id="9262" name="Line 46"/>
          <p:cNvSpPr>
            <a:spLocks noChangeShapeType="1"/>
          </p:cNvSpPr>
          <p:nvPr/>
        </p:nvSpPr>
        <p:spPr bwMode="auto">
          <a:xfrm>
            <a:off x="3132138" y="1630363"/>
            <a:ext cx="3168650" cy="0"/>
          </a:xfrm>
          <a:prstGeom prst="line">
            <a:avLst/>
          </a:prstGeom>
          <a:noFill/>
          <a:ln w="38100">
            <a:solidFill>
              <a:srgbClr val="333399"/>
            </a:solidFill>
            <a:prstDash val="dash"/>
            <a:round/>
            <a:tailEnd type="triangle" w="med" len="med"/>
          </a:ln>
        </p:spPr>
        <p:txBody>
          <a:bodyPr/>
          <a:lstStyle/>
          <a:p>
            <a:endParaRPr lang="zh-CN" altLang="en-US"/>
          </a:p>
        </p:txBody>
      </p:sp>
      <p:sp>
        <p:nvSpPr>
          <p:cNvPr id="101423" name="Rectangle 47"/>
          <p:cNvSpPr>
            <a:spLocks noChangeArrowheads="1"/>
          </p:cNvSpPr>
          <p:nvPr/>
        </p:nvSpPr>
        <p:spPr bwMode="auto">
          <a:xfrm>
            <a:off x="2268538" y="1917700"/>
            <a:ext cx="647700" cy="215900"/>
          </a:xfrm>
          <a:prstGeom prst="rect">
            <a:avLst/>
          </a:prstGeom>
          <a:solidFill>
            <a:schemeClr val="accent1">
              <a:alpha val="50195"/>
            </a:schemeClr>
          </a:solidFill>
          <a:ln w="9525">
            <a:solidFill>
              <a:schemeClr val="tx1"/>
            </a:solidFill>
            <a:miter lim="800000"/>
          </a:ln>
        </p:spPr>
        <p:txBody>
          <a:bodyPr wrap="none" anchor="ctr"/>
          <a:lstStyle/>
          <a:p>
            <a:pPr eaLnBrk="1" hangingPunct="1"/>
            <a:r>
              <a:rPr lang="zh-CN" altLang="en-US" sz="1400" b="1" i="0">
                <a:latin typeface="Tahoma" panose="020B0604030504040204" pitchFamily="34" charset="0"/>
                <a:ea typeface="宋体" panose="02010600030101010101" pitchFamily="2" charset="-122"/>
              </a:rPr>
              <a:t>数据</a:t>
            </a:r>
            <a:endParaRPr lang="zh-CN" altLang="en-US" sz="1400" b="1" i="0">
              <a:latin typeface="Tahoma" panose="020B0604030504040204" pitchFamily="34" charset="0"/>
              <a:ea typeface="宋体" panose="02010600030101010101" pitchFamily="2" charset="-122"/>
            </a:endParaRPr>
          </a:p>
        </p:txBody>
      </p:sp>
      <p:sp>
        <p:nvSpPr>
          <p:cNvPr id="9264" name="AutoShape 48"/>
          <p:cNvSpPr>
            <a:spLocks noChangeArrowheads="1"/>
          </p:cNvSpPr>
          <p:nvPr/>
        </p:nvSpPr>
        <p:spPr bwMode="auto">
          <a:xfrm>
            <a:off x="1331913" y="2408238"/>
            <a:ext cx="287337" cy="976312"/>
          </a:xfrm>
          <a:prstGeom prst="downArrow">
            <a:avLst>
              <a:gd name="adj1" fmla="val 50000"/>
              <a:gd name="adj2" fmla="val 84945"/>
            </a:avLst>
          </a:prstGeom>
          <a:solidFill>
            <a:srgbClr val="333399"/>
          </a:solidFill>
          <a:ln w="12700" algn="ctr">
            <a:solidFill>
              <a:schemeClr val="tx2"/>
            </a:solidFill>
            <a:miter lim="800000"/>
          </a:ln>
        </p:spPr>
        <p:txBody>
          <a:bodyPr lIns="90000" tIns="46800" rIns="90000" bIns="46800" anchor="ctr">
            <a:spAutoFit/>
          </a:bodyPr>
          <a:lstStyle/>
          <a:p>
            <a:endParaRPr lang="zh-CN" altLang="en-US">
              <a:ea typeface="宋体" panose="02010600030101010101" pitchFamily="2" charset="-122"/>
            </a:endParaRPr>
          </a:p>
        </p:txBody>
      </p:sp>
      <p:sp>
        <p:nvSpPr>
          <p:cNvPr id="9265" name="AutoShape 49"/>
          <p:cNvSpPr>
            <a:spLocks noChangeArrowheads="1"/>
          </p:cNvSpPr>
          <p:nvPr/>
        </p:nvSpPr>
        <p:spPr bwMode="auto">
          <a:xfrm rot="10800000">
            <a:off x="7885113" y="2420938"/>
            <a:ext cx="287337" cy="976312"/>
          </a:xfrm>
          <a:prstGeom prst="downArrow">
            <a:avLst>
              <a:gd name="adj1" fmla="val 50000"/>
              <a:gd name="adj2" fmla="val 84945"/>
            </a:avLst>
          </a:prstGeom>
          <a:solidFill>
            <a:srgbClr val="333399"/>
          </a:solidFill>
          <a:ln w="12700" algn="ctr">
            <a:solidFill>
              <a:schemeClr val="tx2"/>
            </a:solidFill>
            <a:miter lim="800000"/>
          </a:ln>
        </p:spPr>
        <p:txBody>
          <a:bodyPr lIns="90000" tIns="46800" rIns="90000" bIns="46800" anchor="ctr">
            <a:spAutoFit/>
          </a:bodyPr>
          <a:lstStyle/>
          <a:p>
            <a:endParaRPr lang="zh-CN" altLang="en-US">
              <a:ea typeface="宋体" panose="02010600030101010101" pitchFamily="2" charset="-122"/>
            </a:endParaRPr>
          </a:p>
        </p:txBody>
      </p:sp>
      <p:sp>
        <p:nvSpPr>
          <p:cNvPr id="9266" name="AutoShape 50"/>
          <p:cNvSpPr>
            <a:spLocks noChangeArrowheads="1"/>
          </p:cNvSpPr>
          <p:nvPr/>
        </p:nvSpPr>
        <p:spPr bwMode="auto">
          <a:xfrm rot="-5400000">
            <a:off x="4516438" y="4452937"/>
            <a:ext cx="287338" cy="976313"/>
          </a:xfrm>
          <a:prstGeom prst="downArrow">
            <a:avLst>
              <a:gd name="adj1" fmla="val 50000"/>
              <a:gd name="adj2" fmla="val 84945"/>
            </a:avLst>
          </a:prstGeom>
          <a:solidFill>
            <a:srgbClr val="333399"/>
          </a:solidFill>
          <a:ln w="12700" algn="ctr">
            <a:solidFill>
              <a:schemeClr val="tx2"/>
            </a:solidFill>
            <a:miter lim="800000"/>
          </a:ln>
        </p:spPr>
        <p:txBody>
          <a:bodyPr lIns="90000" tIns="46800" rIns="90000" bIns="46800" anchor="ctr">
            <a:spAutoFit/>
          </a:bodyPr>
          <a:lstStyle/>
          <a:p>
            <a:endParaRPr lang="zh-CN" altLang="en-US">
              <a:ea typeface="宋体" panose="02010600030101010101" pitchFamily="2" charset="-122"/>
            </a:endParaRPr>
          </a:p>
        </p:txBody>
      </p:sp>
      <p:pic>
        <p:nvPicPr>
          <p:cNvPr id="9267" name="Picture 51" descr="PC"/>
          <p:cNvPicPr>
            <a:picLocks noChangeAspect="1" noChangeArrowheads="1"/>
          </p:cNvPicPr>
          <p:nvPr/>
        </p:nvPicPr>
        <p:blipFill>
          <a:blip r:embed="rId1" cstate="print"/>
          <a:srcRect/>
          <a:stretch>
            <a:fillRect/>
          </a:stretch>
        </p:blipFill>
        <p:spPr bwMode="auto">
          <a:xfrm>
            <a:off x="2195513" y="1196975"/>
            <a:ext cx="784225" cy="690563"/>
          </a:xfrm>
          <a:prstGeom prst="rect">
            <a:avLst/>
          </a:prstGeom>
          <a:noFill/>
          <a:ln w="9525">
            <a:noFill/>
            <a:miter lim="800000"/>
            <a:headEnd/>
            <a:tailEnd/>
          </a:ln>
        </p:spPr>
      </p:pic>
      <p:pic>
        <p:nvPicPr>
          <p:cNvPr id="9268" name="Picture 52" descr="PC"/>
          <p:cNvPicPr>
            <a:picLocks noChangeAspect="1" noChangeArrowheads="1"/>
          </p:cNvPicPr>
          <p:nvPr/>
        </p:nvPicPr>
        <p:blipFill>
          <a:blip r:embed="rId1" cstate="print"/>
          <a:srcRect/>
          <a:stretch>
            <a:fillRect/>
          </a:stretch>
        </p:blipFill>
        <p:spPr bwMode="auto">
          <a:xfrm>
            <a:off x="6308725" y="1196975"/>
            <a:ext cx="784225" cy="690563"/>
          </a:xfrm>
          <a:prstGeom prst="rect">
            <a:avLst/>
          </a:prstGeom>
          <a:noFill/>
          <a:ln w="9525">
            <a:noFill/>
            <a:miter lim="800000"/>
            <a:headEnd/>
            <a:tailEnd/>
          </a:ln>
        </p:spPr>
      </p:pic>
      <p:sp>
        <p:nvSpPr>
          <p:cNvPr id="9269" name="Text Box 53"/>
          <p:cNvSpPr txBox="1">
            <a:spLocks noChangeArrowheads="1"/>
          </p:cNvSpPr>
          <p:nvPr/>
        </p:nvSpPr>
        <p:spPr bwMode="auto">
          <a:xfrm>
            <a:off x="6084888" y="3886200"/>
            <a:ext cx="893762" cy="285750"/>
          </a:xfrm>
          <a:prstGeom prst="rect">
            <a:avLst/>
          </a:prstGeom>
          <a:noFill/>
          <a:ln w="28575">
            <a:noFill/>
            <a:miter lim="800000"/>
            <a:headEnd type="none" w="sm" len="sm"/>
            <a:tailEnd type="none" w="sm" len="sm"/>
          </a:ln>
        </p:spPr>
        <p:txBody>
          <a:bodyPr wrap="none" lIns="91429" tIns="45715" rIns="91429" bIns="45715">
            <a:spAutoFit/>
          </a:bodyPr>
          <a:lstStyle/>
          <a:p>
            <a:pPr algn="l"/>
            <a:r>
              <a:rPr lang="en-US" altLang="zh-CN" sz="1400" b="1" i="0">
                <a:solidFill>
                  <a:schemeClr val="bg1"/>
                </a:solidFill>
                <a:latin typeface="Tahoma" panose="020B0604030504040204" pitchFamily="34" charset="0"/>
                <a:ea typeface="宋体" panose="02010600030101010101" pitchFamily="2" charset="-122"/>
              </a:rPr>
              <a:t>3.</a:t>
            </a:r>
            <a:r>
              <a:rPr lang="zh-CN" altLang="en-US" sz="1400" b="1" i="0">
                <a:solidFill>
                  <a:schemeClr val="bg1"/>
                </a:solidFill>
                <a:latin typeface="Tahoma" panose="020B0604030504040204" pitchFamily="34" charset="0"/>
                <a:ea typeface="宋体" panose="02010600030101010101" pitchFamily="2" charset="-122"/>
              </a:rPr>
              <a:t>网络层</a:t>
            </a:r>
            <a:endParaRPr lang="zh-CN" altLang="en-US" sz="1400" b="1" i="0">
              <a:solidFill>
                <a:schemeClr val="bg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4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 0 C 0.00208 0.1711 0.00417 0.3422 0.06823 0.41018 C 0.13229 0.47815 0.31997 0.47677 0.38403 0.4081 C 0.44809 0.33943 0.45018 0.16856 0.45226 -0.00208 " pathEditMode="relative" ptsTypes="aaaA">
                                      <p:cBhvr>
                                        <p:cTn id="10" dur="2000" fill="hold"/>
                                        <p:tgtEl>
                                          <p:spTgt spid="1014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23" grpId="0" animBg="1"/>
      <p:bldP spid="10142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应用层</a:t>
            </a:r>
            <a:endParaRPr lang="zh-CN" altLang="en-US" smtClean="0">
              <a:ea typeface="宋体" panose="02010600030101010101" pitchFamily="2" charset="-122"/>
            </a:endParaRPr>
          </a:p>
        </p:txBody>
      </p:sp>
      <p:sp>
        <p:nvSpPr>
          <p:cNvPr id="16387" name="Rectangle 3"/>
          <p:cNvSpPr>
            <a:spLocks noGrp="1" noChangeArrowheads="1"/>
          </p:cNvSpPr>
          <p:nvPr>
            <p:ph idx="1"/>
          </p:nvPr>
        </p:nvSpPr>
        <p:spPr>
          <a:xfrm>
            <a:off x="642938" y="4000500"/>
            <a:ext cx="7940675" cy="2643188"/>
          </a:xfrm>
        </p:spPr>
        <p:txBody>
          <a:bodyPr/>
          <a:lstStyle/>
          <a:p>
            <a:pPr>
              <a:lnSpc>
                <a:spcPct val="140000"/>
              </a:lnSpc>
              <a:buFontTx/>
              <a:buNone/>
            </a:pPr>
            <a:r>
              <a:rPr lang="zh-CN" altLang="en-US" sz="2800" dirty="0" smtClean="0">
                <a:ea typeface="宋体" panose="02010600030101010101" pitchFamily="2" charset="-122"/>
              </a:rPr>
              <a:t>应用层的作用</a:t>
            </a:r>
            <a:endParaRPr lang="zh-CN" altLang="en-US" sz="2800" dirty="0" smtClean="0">
              <a:ea typeface="宋体" panose="02010600030101010101" pitchFamily="2" charset="-122"/>
            </a:endParaRPr>
          </a:p>
          <a:p>
            <a:pPr lvl="1" indent="0">
              <a:buFontTx/>
              <a:buNone/>
            </a:pPr>
            <a:r>
              <a:rPr lang="zh-CN" altLang="en-US" dirty="0" smtClean="0">
                <a:latin typeface="宋体" panose="02010600030101010101" pitchFamily="2" charset="-122"/>
                <a:ea typeface="宋体" panose="02010600030101010101" pitchFamily="2" charset="-122"/>
              </a:rPr>
              <a:t>为应用软件提供接口，使应用程序能够使用网络服务</a:t>
            </a:r>
            <a:endParaRPr lang="zh-CN" altLang="en-US" dirty="0" smtClean="0">
              <a:latin typeface="宋体" panose="02010600030101010101" pitchFamily="2" charset="-122"/>
              <a:ea typeface="宋体" panose="02010600030101010101" pitchFamily="2" charset="-122"/>
            </a:endParaRPr>
          </a:p>
          <a:p>
            <a:pPr>
              <a:lnSpc>
                <a:spcPct val="140000"/>
              </a:lnSpc>
              <a:buFontTx/>
              <a:buNone/>
            </a:pPr>
            <a:r>
              <a:rPr lang="zh-CN" altLang="en-US" sz="2800" dirty="0" smtClean="0">
                <a:ea typeface="宋体" panose="02010600030101010101" pitchFamily="2" charset="-122"/>
              </a:rPr>
              <a:t>常见的应用层协议</a:t>
            </a:r>
            <a:endParaRPr lang="zh-CN" altLang="en-US" sz="2800" dirty="0" smtClean="0">
              <a:ea typeface="宋体" panose="02010600030101010101" pitchFamily="2" charset="-122"/>
            </a:endParaRPr>
          </a:p>
          <a:p>
            <a:pPr lvl="1" indent="0">
              <a:buFontTx/>
              <a:buNone/>
            </a:pPr>
            <a:r>
              <a:rPr lang="en-US" altLang="zh-CN" dirty="0" smtClean="0">
                <a:latin typeface="宋体" panose="02010600030101010101" pitchFamily="2" charset="-122"/>
                <a:ea typeface="宋体" panose="02010600030101010101" pitchFamily="2" charset="-122"/>
              </a:rPr>
              <a:t>http</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ftp</a:t>
            </a:r>
            <a:r>
              <a:rPr lang="zh-CN" altLang="en-US" dirty="0" smtClean="0">
                <a:latin typeface="宋体" panose="02010600030101010101" pitchFamily="2" charset="-122"/>
                <a:ea typeface="宋体" panose="02010600030101010101" pitchFamily="2" charset="-122"/>
              </a:rPr>
              <a:t>、</a:t>
            </a:r>
            <a:r>
              <a:rPr lang="en-US" altLang="zh-CN" dirty="0" err="1" smtClean="0">
                <a:latin typeface="宋体" panose="02010600030101010101" pitchFamily="2" charset="-122"/>
                <a:ea typeface="宋体" panose="02010600030101010101" pitchFamily="2" charset="-122"/>
              </a:rPr>
              <a:t>smtp</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简单邮件传输协议</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pop3</a:t>
            </a:r>
            <a:r>
              <a:rPr lang="zh-CN" altLang="en-US" dirty="0" smtClean="0">
                <a:latin typeface="宋体" panose="02010600030101010101" pitchFamily="2" charset="-122"/>
                <a:ea typeface="宋体" panose="02010600030101010101" pitchFamily="2" charset="-122"/>
              </a:rPr>
              <a:t>（邮局协议）、</a:t>
            </a:r>
            <a:r>
              <a:rPr lang="en-US" altLang="zh-CN" dirty="0" smtClean="0">
                <a:latin typeface="宋体" panose="02010600030101010101" pitchFamily="2" charset="-122"/>
                <a:ea typeface="宋体" panose="02010600030101010101" pitchFamily="2" charset="-122"/>
              </a:rPr>
              <a:t>telnet</a:t>
            </a:r>
            <a:r>
              <a:rPr lang="zh-CN" altLang="en-US" dirty="0" smtClean="0">
                <a:latin typeface="宋体" panose="02010600030101010101" pitchFamily="2" charset="-122"/>
                <a:ea typeface="宋体" panose="02010600030101010101" pitchFamily="2" charset="-122"/>
              </a:rPr>
              <a:t>、</a:t>
            </a:r>
            <a:r>
              <a:rPr lang="en-US" altLang="zh-CN" dirty="0" err="1" smtClean="0">
                <a:latin typeface="宋体" panose="02010600030101010101" pitchFamily="2" charset="-122"/>
                <a:ea typeface="宋体" panose="02010600030101010101" pitchFamily="2" charset="-122"/>
              </a:rPr>
              <a:t>dns</a:t>
            </a:r>
            <a:r>
              <a:rPr lang="zh-CN" altLang="en-US" dirty="0" smtClean="0">
                <a:latin typeface="宋体" panose="02010600030101010101" pitchFamily="2" charset="-122"/>
                <a:ea typeface="宋体" panose="02010600030101010101" pitchFamily="2" charset="-122"/>
              </a:rPr>
              <a:t>等</a:t>
            </a:r>
            <a:endParaRPr lang="zh-CN" altLang="en-US" dirty="0" smtClean="0">
              <a:latin typeface="宋体" panose="02010600030101010101" pitchFamily="2" charset="-122"/>
              <a:ea typeface="宋体" panose="02010600030101010101" pitchFamily="2" charset="-122"/>
            </a:endParaRPr>
          </a:p>
          <a:p>
            <a:endParaRPr lang="zh-CN" altLang="en-US" sz="2000" dirty="0" smtClean="0">
              <a:latin typeface="宋体" panose="02010600030101010101" pitchFamily="2" charset="-122"/>
              <a:ea typeface="宋体" panose="02010600030101010101" pitchFamily="2" charset="-122"/>
            </a:endParaRPr>
          </a:p>
        </p:txBody>
      </p:sp>
      <p:sp>
        <p:nvSpPr>
          <p:cNvPr id="16388" name="Rectangle 4"/>
          <p:cNvSpPr>
            <a:spLocks noChangeArrowheads="1"/>
          </p:cNvSpPr>
          <p:nvPr/>
        </p:nvSpPr>
        <p:spPr bwMode="auto">
          <a:xfrm>
            <a:off x="2571750" y="2509838"/>
            <a:ext cx="9144000" cy="0"/>
          </a:xfrm>
          <a:prstGeom prst="rect">
            <a:avLst/>
          </a:prstGeom>
          <a:noFill/>
          <a:ln w="9525">
            <a:noFill/>
            <a:miter lim="800000"/>
          </a:ln>
        </p:spPr>
        <p:txBody>
          <a:bodyPr>
            <a:spAutoFit/>
          </a:bodyPr>
          <a:lstStyle/>
          <a:p>
            <a:endParaRPr lang="zh-CN" altLang="en-US">
              <a:ea typeface="宋体" panose="02010600030101010101" pitchFamily="2" charset="-122"/>
            </a:endParaRPr>
          </a:p>
        </p:txBody>
      </p:sp>
      <p:sp>
        <p:nvSpPr>
          <p:cNvPr id="102405" name="Rectangle 5"/>
          <p:cNvSpPr>
            <a:spLocks noChangeArrowheads="1"/>
          </p:cNvSpPr>
          <p:nvPr/>
        </p:nvSpPr>
        <p:spPr bwMode="auto">
          <a:xfrm>
            <a:off x="352425" y="4419600"/>
            <a:ext cx="8569325" cy="1943100"/>
          </a:xfrm>
          <a:prstGeom prst="rect">
            <a:avLst/>
          </a:prstGeom>
          <a:noFill/>
          <a:ln w="9525">
            <a:noFill/>
            <a:miter lim="800000"/>
          </a:ln>
          <a:effectLst/>
        </p:spPr>
        <p:txBody>
          <a:bodyPr/>
          <a:lstStyle/>
          <a:p>
            <a:pPr marL="342900" indent="-342900" algn="l" eaLnBrk="1" hangingPunct="1">
              <a:spcBef>
                <a:spcPct val="20000"/>
              </a:spcBef>
              <a:buFont typeface="Wingdings" panose="05000000000000000000" pitchFamily="2" charset="2"/>
              <a:buChar char="è"/>
              <a:defRPr/>
            </a:pPr>
            <a:endParaRPr kumimoji="1" lang="zh-CN" altLang="en-US" sz="2100">
              <a:solidFill>
                <a:schemeClr val="accent2"/>
              </a:solidFill>
              <a:effectLst>
                <a:outerShdw blurRad="38100" dist="38100" dir="2700000" algn="tl">
                  <a:srgbClr val="FFFFFF"/>
                </a:outerShdw>
              </a:effectLst>
              <a:latin typeface="幼圆" panose="02010509060101010101" pitchFamily="49" charset="-122"/>
              <a:ea typeface="幼圆" panose="02010509060101010101" pitchFamily="49" charset="-122"/>
            </a:endParaRPr>
          </a:p>
        </p:txBody>
      </p:sp>
      <p:grpSp>
        <p:nvGrpSpPr>
          <p:cNvPr id="2" name="Group 6"/>
          <p:cNvGrpSpPr/>
          <p:nvPr/>
        </p:nvGrpSpPr>
        <p:grpSpPr bwMode="auto">
          <a:xfrm>
            <a:off x="1357313" y="1285875"/>
            <a:ext cx="6359525" cy="2601913"/>
            <a:chOff x="975" y="935"/>
            <a:chExt cx="3915" cy="1460"/>
          </a:xfrm>
        </p:grpSpPr>
        <p:sp>
          <p:nvSpPr>
            <p:cNvPr id="102407" name="Rectangle 7"/>
            <p:cNvSpPr>
              <a:spLocks noChangeArrowheads="1"/>
            </p:cNvSpPr>
            <p:nvPr/>
          </p:nvSpPr>
          <p:spPr bwMode="auto">
            <a:xfrm>
              <a:off x="975" y="1358"/>
              <a:ext cx="1818" cy="66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6392" name="Text Box 8"/>
            <p:cNvSpPr txBox="1">
              <a:spLocks noChangeArrowheads="1"/>
            </p:cNvSpPr>
            <p:nvPr/>
          </p:nvSpPr>
          <p:spPr bwMode="auto">
            <a:xfrm>
              <a:off x="990" y="1374"/>
              <a:ext cx="455" cy="154"/>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应用层</a:t>
              </a:r>
              <a:endParaRPr kumimoji="1" lang="zh-CN" altLang="en-US" sz="1200">
                <a:latin typeface="华文细黑" panose="02010600040101010101" pitchFamily="2" charset="-122"/>
                <a:ea typeface="华文细黑" panose="02010600040101010101" pitchFamily="2" charset="-122"/>
              </a:endParaRPr>
            </a:p>
          </p:txBody>
        </p:sp>
        <p:sp>
          <p:nvSpPr>
            <p:cNvPr id="16393" name="Text Box 9"/>
            <p:cNvSpPr txBox="1">
              <a:spLocks noChangeArrowheads="1"/>
            </p:cNvSpPr>
            <p:nvPr/>
          </p:nvSpPr>
          <p:spPr bwMode="auto">
            <a:xfrm>
              <a:off x="1604" y="966"/>
              <a:ext cx="369" cy="154"/>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用户</a:t>
              </a:r>
              <a:endParaRPr kumimoji="1" lang="zh-CN" altLang="en-US" sz="1200">
                <a:latin typeface="华文细黑" panose="02010600040101010101" pitchFamily="2" charset="-122"/>
                <a:ea typeface="华文细黑" panose="02010600040101010101" pitchFamily="2" charset="-122"/>
              </a:endParaRPr>
            </a:p>
          </p:txBody>
        </p:sp>
        <p:sp>
          <p:nvSpPr>
            <p:cNvPr id="102410" name="Rectangle 10"/>
            <p:cNvSpPr>
              <a:spLocks noChangeArrowheads="1"/>
            </p:cNvSpPr>
            <p:nvPr/>
          </p:nvSpPr>
          <p:spPr bwMode="auto">
            <a:xfrm>
              <a:off x="1445" y="2130"/>
              <a:ext cx="1068" cy="110"/>
            </a:xfrm>
            <a:prstGeom prst="rect">
              <a:avLst/>
            </a:prstGeom>
            <a:solidFill>
              <a:srgbClr val="A4001B">
                <a:alpha val="89000"/>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L7</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6395" name="Rectangle 11"/>
            <p:cNvSpPr>
              <a:spLocks noChangeArrowheads="1"/>
            </p:cNvSpPr>
            <p:nvPr/>
          </p:nvSpPr>
          <p:spPr bwMode="auto">
            <a:xfrm>
              <a:off x="1445" y="1866"/>
              <a:ext cx="1068" cy="264"/>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000">
                <a:latin typeface="华文细黑" panose="02010600040101010101" pitchFamily="2" charset="-122"/>
                <a:ea typeface="华文细黑" panose="02010600040101010101" pitchFamily="2" charset="-122"/>
              </a:endParaRPr>
            </a:p>
          </p:txBody>
        </p:sp>
        <p:sp>
          <p:nvSpPr>
            <p:cNvPr id="16396" name="AutoShape 12"/>
            <p:cNvSpPr>
              <a:spLocks noChangeArrowheads="1"/>
            </p:cNvSpPr>
            <p:nvPr/>
          </p:nvSpPr>
          <p:spPr bwMode="auto">
            <a:xfrm>
              <a:off x="1919" y="1906"/>
              <a:ext cx="140" cy="196"/>
            </a:xfrm>
            <a:prstGeom prst="downArrow">
              <a:avLst>
                <a:gd name="adj1" fmla="val 50000"/>
                <a:gd name="adj2" fmla="val 35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6397" name="Text Box 13"/>
            <p:cNvSpPr txBox="1">
              <a:spLocks noChangeArrowheads="1"/>
            </p:cNvSpPr>
            <p:nvPr/>
          </p:nvSpPr>
          <p:spPr bwMode="auto">
            <a:xfrm>
              <a:off x="1639" y="2241"/>
              <a:ext cx="664" cy="154"/>
            </a:xfrm>
            <a:prstGeom prst="rect">
              <a:avLst/>
            </a:prstGeom>
            <a:noFill/>
            <a:ln w="9525">
              <a:noFill/>
              <a:miter lim="800000"/>
            </a:ln>
          </p:spPr>
          <p:txBody>
            <a:bodyPr>
              <a:spAutoFit/>
            </a:bodyPr>
            <a:lstStyle/>
            <a:p>
              <a:pPr eaLnBrk="1" hangingPunct="1"/>
              <a:r>
                <a:rPr kumimoji="1" lang="zh-CN" altLang="en-US" sz="1200">
                  <a:latin typeface="华文细黑" panose="02010600040101010101" pitchFamily="2" charset="-122"/>
                  <a:ea typeface="华文细黑" panose="02010600040101010101" pitchFamily="2" charset="-122"/>
                </a:rPr>
                <a:t>到表示层</a:t>
              </a:r>
              <a:endParaRPr kumimoji="1" lang="zh-CN" altLang="en-US" sz="1200">
                <a:latin typeface="华文细黑" panose="02010600040101010101" pitchFamily="2" charset="-122"/>
                <a:ea typeface="华文细黑" panose="02010600040101010101" pitchFamily="2" charset="-122"/>
              </a:endParaRPr>
            </a:p>
          </p:txBody>
        </p:sp>
        <p:sp>
          <p:nvSpPr>
            <p:cNvPr id="102414" name="Rectangle 14"/>
            <p:cNvSpPr>
              <a:spLocks noChangeArrowheads="1"/>
            </p:cNvSpPr>
            <p:nvPr/>
          </p:nvSpPr>
          <p:spPr bwMode="auto">
            <a:xfrm>
              <a:off x="1445" y="1766"/>
              <a:ext cx="1068" cy="112"/>
            </a:xfrm>
            <a:prstGeom prst="rect">
              <a:avLst/>
            </a:prstGeom>
            <a:solidFill>
              <a:srgbClr val="A4001B">
                <a:alpha val="89000"/>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6399" name="AutoShape 15"/>
            <p:cNvSpPr>
              <a:spLocks noChangeArrowheads="1"/>
            </p:cNvSpPr>
            <p:nvPr/>
          </p:nvSpPr>
          <p:spPr bwMode="auto">
            <a:xfrm>
              <a:off x="2233" y="1374"/>
              <a:ext cx="280" cy="224"/>
            </a:xfrm>
            <a:prstGeom prst="foldedCorner">
              <a:avLst>
                <a:gd name="adj" fmla="val 12500"/>
              </a:avLst>
            </a:prstGeom>
            <a:solidFill>
              <a:srgbClr val="CED3DE"/>
            </a:solidFill>
            <a:ln w="9525">
              <a:solidFill>
                <a:schemeClr val="tx1"/>
              </a:solidFill>
              <a:round/>
            </a:ln>
          </p:spPr>
          <p:txBody>
            <a:bodyPr wrap="none" anchor="ctr"/>
            <a:lstStyle/>
            <a:p>
              <a:pPr eaLnBrk="1" hangingPunct="1"/>
              <a:r>
                <a:rPr kumimoji="1" lang="en-US" altLang="zh-CN" sz="1200">
                  <a:latin typeface="华文细黑" panose="02010600040101010101" pitchFamily="2" charset="-122"/>
                  <a:ea typeface="华文细黑" panose="02010600040101010101" pitchFamily="2" charset="-122"/>
                </a:rPr>
                <a:t>FTP</a:t>
              </a:r>
              <a:endParaRPr kumimoji="1" lang="en-US" altLang="zh-CN" sz="1200">
                <a:latin typeface="华文细黑" panose="02010600040101010101" pitchFamily="2" charset="-122"/>
                <a:ea typeface="华文细黑" panose="02010600040101010101" pitchFamily="2" charset="-122"/>
              </a:endParaRPr>
            </a:p>
          </p:txBody>
        </p:sp>
        <p:sp>
          <p:nvSpPr>
            <p:cNvPr id="16400" name="AutoShape 16"/>
            <p:cNvSpPr>
              <a:spLocks noChangeArrowheads="1"/>
            </p:cNvSpPr>
            <p:nvPr/>
          </p:nvSpPr>
          <p:spPr bwMode="auto">
            <a:xfrm>
              <a:off x="1849" y="1374"/>
              <a:ext cx="280" cy="224"/>
            </a:xfrm>
            <a:prstGeom prst="foldedCorner">
              <a:avLst>
                <a:gd name="adj" fmla="val 12500"/>
              </a:avLst>
            </a:prstGeom>
            <a:solidFill>
              <a:srgbClr val="CED3DE"/>
            </a:solidFill>
            <a:ln w="9525">
              <a:solidFill>
                <a:schemeClr val="tx1"/>
              </a:solidFill>
              <a:round/>
            </a:ln>
          </p:spPr>
          <p:txBody>
            <a:bodyPr wrap="none" anchor="ctr"/>
            <a:lstStyle/>
            <a:p>
              <a:endParaRPr lang="zh-CN" altLang="en-US">
                <a:ea typeface="宋体" panose="02010600030101010101" pitchFamily="2" charset="-122"/>
              </a:endParaRPr>
            </a:p>
          </p:txBody>
        </p:sp>
        <p:sp>
          <p:nvSpPr>
            <p:cNvPr id="16401" name="AutoShape 17"/>
            <p:cNvSpPr>
              <a:spLocks noChangeArrowheads="1"/>
            </p:cNvSpPr>
            <p:nvPr/>
          </p:nvSpPr>
          <p:spPr bwMode="auto">
            <a:xfrm>
              <a:off x="1445" y="1374"/>
              <a:ext cx="279" cy="224"/>
            </a:xfrm>
            <a:prstGeom prst="foldedCorner">
              <a:avLst>
                <a:gd name="adj" fmla="val 12500"/>
              </a:avLst>
            </a:prstGeom>
            <a:solidFill>
              <a:srgbClr val="CED3DE"/>
            </a:solidFill>
            <a:ln w="9525">
              <a:solidFill>
                <a:schemeClr val="tx1"/>
              </a:solidFill>
              <a:round/>
            </a:ln>
          </p:spPr>
          <p:txBody>
            <a:bodyPr wrap="none" anchor="ctr"/>
            <a:lstStyle/>
            <a:p>
              <a:endParaRPr lang="zh-CN" altLang="en-US">
                <a:ea typeface="宋体" panose="02010600030101010101" pitchFamily="2" charset="-122"/>
              </a:endParaRPr>
            </a:p>
          </p:txBody>
        </p:sp>
        <p:sp>
          <p:nvSpPr>
            <p:cNvPr id="16402" name="AutoShape 18"/>
            <p:cNvSpPr>
              <a:spLocks noChangeArrowheads="1"/>
            </p:cNvSpPr>
            <p:nvPr/>
          </p:nvSpPr>
          <p:spPr bwMode="auto">
            <a:xfrm rot="2090599">
              <a:off x="2198" y="1598"/>
              <a:ext cx="140" cy="168"/>
            </a:xfrm>
            <a:prstGeom prst="downArrow">
              <a:avLst>
                <a:gd name="adj1" fmla="val 50000"/>
                <a:gd name="adj2" fmla="val 30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6403" name="AutoShape 19"/>
            <p:cNvSpPr>
              <a:spLocks noChangeArrowheads="1"/>
            </p:cNvSpPr>
            <p:nvPr/>
          </p:nvSpPr>
          <p:spPr bwMode="auto">
            <a:xfrm rot="19509401" flipH="1">
              <a:off x="2228" y="1179"/>
              <a:ext cx="139" cy="180"/>
            </a:xfrm>
            <a:prstGeom prst="downArrow">
              <a:avLst>
                <a:gd name="adj1" fmla="val 50000"/>
                <a:gd name="adj2" fmla="val 32374"/>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pic>
          <p:nvPicPr>
            <p:cNvPr id="16404" name="Picture 20" descr="女人"/>
            <p:cNvPicPr>
              <a:picLocks noChangeAspect="1" noChangeArrowheads="1"/>
            </p:cNvPicPr>
            <p:nvPr/>
          </p:nvPicPr>
          <p:blipFill>
            <a:blip r:embed="rId1" cstate="print"/>
            <a:srcRect/>
            <a:stretch>
              <a:fillRect/>
            </a:stretch>
          </p:blipFill>
          <p:spPr bwMode="auto">
            <a:xfrm>
              <a:off x="1911" y="935"/>
              <a:ext cx="287" cy="283"/>
            </a:xfrm>
            <a:prstGeom prst="rect">
              <a:avLst/>
            </a:prstGeom>
            <a:noFill/>
            <a:ln w="9525">
              <a:noFill/>
              <a:miter lim="800000"/>
              <a:headEnd/>
              <a:tailEnd/>
            </a:ln>
          </p:spPr>
        </p:pic>
        <p:sp>
          <p:nvSpPr>
            <p:cNvPr id="102421" name="Rectangle 21"/>
            <p:cNvSpPr>
              <a:spLocks noChangeArrowheads="1"/>
            </p:cNvSpPr>
            <p:nvPr/>
          </p:nvSpPr>
          <p:spPr bwMode="auto">
            <a:xfrm>
              <a:off x="2967" y="1358"/>
              <a:ext cx="1828" cy="66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6406" name="Text Box 22"/>
            <p:cNvSpPr txBox="1">
              <a:spLocks noChangeArrowheads="1"/>
            </p:cNvSpPr>
            <p:nvPr/>
          </p:nvSpPr>
          <p:spPr bwMode="auto">
            <a:xfrm>
              <a:off x="4436" y="1374"/>
              <a:ext cx="454" cy="154"/>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应用层</a:t>
              </a:r>
              <a:endParaRPr kumimoji="1" lang="zh-CN" altLang="en-US" sz="1200">
                <a:latin typeface="华文细黑" panose="02010600040101010101" pitchFamily="2" charset="-122"/>
                <a:ea typeface="华文细黑" panose="02010600040101010101" pitchFamily="2" charset="-122"/>
              </a:endParaRPr>
            </a:p>
          </p:txBody>
        </p:sp>
        <p:sp>
          <p:nvSpPr>
            <p:cNvPr id="16407" name="Text Box 23"/>
            <p:cNvSpPr txBox="1">
              <a:spLocks noChangeArrowheads="1"/>
            </p:cNvSpPr>
            <p:nvPr/>
          </p:nvSpPr>
          <p:spPr bwMode="auto">
            <a:xfrm>
              <a:off x="3422" y="966"/>
              <a:ext cx="365" cy="154"/>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用户</a:t>
              </a:r>
              <a:endParaRPr kumimoji="1" lang="zh-CN" altLang="en-US" sz="1200">
                <a:latin typeface="华文细黑" panose="02010600040101010101" pitchFamily="2" charset="-122"/>
                <a:ea typeface="华文细黑" panose="02010600040101010101" pitchFamily="2" charset="-122"/>
              </a:endParaRPr>
            </a:p>
          </p:txBody>
        </p:sp>
        <p:sp>
          <p:nvSpPr>
            <p:cNvPr id="102424" name="Rectangle 24"/>
            <p:cNvSpPr>
              <a:spLocks noChangeArrowheads="1"/>
            </p:cNvSpPr>
            <p:nvPr/>
          </p:nvSpPr>
          <p:spPr bwMode="auto">
            <a:xfrm>
              <a:off x="3262" y="2130"/>
              <a:ext cx="1069" cy="110"/>
            </a:xfrm>
            <a:prstGeom prst="rect">
              <a:avLst/>
            </a:prstGeom>
            <a:solidFill>
              <a:srgbClr val="A4001B">
                <a:alpha val="89000"/>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L7</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6409" name="Rectangle 25"/>
            <p:cNvSpPr>
              <a:spLocks noChangeArrowheads="1"/>
            </p:cNvSpPr>
            <p:nvPr/>
          </p:nvSpPr>
          <p:spPr bwMode="auto">
            <a:xfrm>
              <a:off x="3262" y="1866"/>
              <a:ext cx="1069" cy="264"/>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000">
                <a:latin typeface="华文细黑" panose="02010600040101010101" pitchFamily="2" charset="-122"/>
                <a:ea typeface="华文细黑" panose="02010600040101010101" pitchFamily="2" charset="-122"/>
              </a:endParaRPr>
            </a:p>
          </p:txBody>
        </p:sp>
        <p:sp>
          <p:nvSpPr>
            <p:cNvPr id="16410" name="AutoShape 26"/>
            <p:cNvSpPr>
              <a:spLocks noChangeArrowheads="1"/>
            </p:cNvSpPr>
            <p:nvPr/>
          </p:nvSpPr>
          <p:spPr bwMode="auto">
            <a:xfrm flipV="1">
              <a:off x="3736" y="1906"/>
              <a:ext cx="140" cy="196"/>
            </a:xfrm>
            <a:prstGeom prst="downArrow">
              <a:avLst>
                <a:gd name="adj1" fmla="val 50000"/>
                <a:gd name="adj2" fmla="val 35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6411" name="Text Box 27"/>
            <p:cNvSpPr txBox="1">
              <a:spLocks noChangeArrowheads="1"/>
            </p:cNvSpPr>
            <p:nvPr/>
          </p:nvSpPr>
          <p:spPr bwMode="auto">
            <a:xfrm>
              <a:off x="3457" y="2241"/>
              <a:ext cx="664" cy="154"/>
            </a:xfrm>
            <a:prstGeom prst="rect">
              <a:avLst/>
            </a:prstGeom>
            <a:noFill/>
            <a:ln w="9525">
              <a:noFill/>
              <a:miter lim="800000"/>
            </a:ln>
          </p:spPr>
          <p:txBody>
            <a:bodyPr>
              <a:spAutoFit/>
            </a:bodyPr>
            <a:lstStyle/>
            <a:p>
              <a:pPr eaLnBrk="1" hangingPunct="1"/>
              <a:r>
                <a:rPr kumimoji="1" lang="zh-CN" altLang="en-US" sz="1200">
                  <a:latin typeface="华文细黑" panose="02010600040101010101" pitchFamily="2" charset="-122"/>
                  <a:ea typeface="华文细黑" panose="02010600040101010101" pitchFamily="2" charset="-122"/>
                </a:rPr>
                <a:t>到表示层</a:t>
              </a:r>
              <a:endParaRPr kumimoji="1" lang="zh-CN" altLang="en-US" sz="1200">
                <a:latin typeface="华文细黑" panose="02010600040101010101" pitchFamily="2" charset="-122"/>
                <a:ea typeface="华文细黑" panose="02010600040101010101" pitchFamily="2" charset="-122"/>
              </a:endParaRPr>
            </a:p>
          </p:txBody>
        </p:sp>
        <p:sp>
          <p:nvSpPr>
            <p:cNvPr id="102428" name="Rectangle 28"/>
            <p:cNvSpPr>
              <a:spLocks noChangeArrowheads="1"/>
            </p:cNvSpPr>
            <p:nvPr/>
          </p:nvSpPr>
          <p:spPr bwMode="auto">
            <a:xfrm>
              <a:off x="3262" y="1766"/>
              <a:ext cx="1069" cy="112"/>
            </a:xfrm>
            <a:prstGeom prst="rect">
              <a:avLst/>
            </a:prstGeom>
            <a:solidFill>
              <a:srgbClr val="A4001B">
                <a:alpha val="89000"/>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6413" name="AutoShape 29"/>
            <p:cNvSpPr>
              <a:spLocks noChangeArrowheads="1"/>
            </p:cNvSpPr>
            <p:nvPr/>
          </p:nvSpPr>
          <p:spPr bwMode="auto">
            <a:xfrm>
              <a:off x="4051" y="1374"/>
              <a:ext cx="280" cy="224"/>
            </a:xfrm>
            <a:prstGeom prst="foldedCorner">
              <a:avLst>
                <a:gd name="adj" fmla="val 12500"/>
              </a:avLst>
            </a:prstGeom>
            <a:solidFill>
              <a:srgbClr val="CED3DE"/>
            </a:solidFill>
            <a:ln w="9525">
              <a:solidFill>
                <a:schemeClr val="tx1"/>
              </a:solidFill>
              <a:round/>
            </a:ln>
          </p:spPr>
          <p:txBody>
            <a:bodyPr wrap="none" anchor="ctr"/>
            <a:lstStyle/>
            <a:p>
              <a:pPr eaLnBrk="1" hangingPunct="1"/>
              <a:r>
                <a:rPr kumimoji="1" lang="en-US" altLang="zh-CN" sz="1200">
                  <a:latin typeface="华文细黑" panose="02010600040101010101" pitchFamily="2" charset="-122"/>
                  <a:ea typeface="华文细黑" panose="02010600040101010101" pitchFamily="2" charset="-122"/>
                </a:rPr>
                <a:t>FTP</a:t>
              </a:r>
              <a:endParaRPr kumimoji="1" lang="en-US" altLang="zh-CN" sz="1200">
                <a:latin typeface="华文细黑" panose="02010600040101010101" pitchFamily="2" charset="-122"/>
                <a:ea typeface="华文细黑" panose="02010600040101010101" pitchFamily="2" charset="-122"/>
              </a:endParaRPr>
            </a:p>
          </p:txBody>
        </p:sp>
        <p:sp>
          <p:nvSpPr>
            <p:cNvPr id="16414" name="AutoShape 30"/>
            <p:cNvSpPr>
              <a:spLocks noChangeArrowheads="1"/>
            </p:cNvSpPr>
            <p:nvPr/>
          </p:nvSpPr>
          <p:spPr bwMode="auto">
            <a:xfrm>
              <a:off x="3667" y="1374"/>
              <a:ext cx="279" cy="224"/>
            </a:xfrm>
            <a:prstGeom prst="foldedCorner">
              <a:avLst>
                <a:gd name="adj" fmla="val 12500"/>
              </a:avLst>
            </a:prstGeom>
            <a:solidFill>
              <a:srgbClr val="CED3DE"/>
            </a:solidFill>
            <a:ln w="9525">
              <a:solidFill>
                <a:schemeClr val="tx1"/>
              </a:solidFill>
              <a:round/>
            </a:ln>
          </p:spPr>
          <p:txBody>
            <a:bodyPr wrap="none" anchor="ctr"/>
            <a:lstStyle/>
            <a:p>
              <a:endParaRPr lang="zh-CN" altLang="en-US">
                <a:ea typeface="宋体" panose="02010600030101010101" pitchFamily="2" charset="-122"/>
              </a:endParaRPr>
            </a:p>
          </p:txBody>
        </p:sp>
        <p:sp>
          <p:nvSpPr>
            <p:cNvPr id="16415" name="AutoShape 31"/>
            <p:cNvSpPr>
              <a:spLocks noChangeArrowheads="1"/>
            </p:cNvSpPr>
            <p:nvPr/>
          </p:nvSpPr>
          <p:spPr bwMode="auto">
            <a:xfrm>
              <a:off x="3262" y="1374"/>
              <a:ext cx="280" cy="224"/>
            </a:xfrm>
            <a:prstGeom prst="foldedCorner">
              <a:avLst>
                <a:gd name="adj" fmla="val 12500"/>
              </a:avLst>
            </a:prstGeom>
            <a:solidFill>
              <a:srgbClr val="CED3DE"/>
            </a:solidFill>
            <a:ln w="9525">
              <a:solidFill>
                <a:schemeClr val="tx1"/>
              </a:solidFill>
              <a:round/>
            </a:ln>
          </p:spPr>
          <p:txBody>
            <a:bodyPr wrap="none" anchor="ctr"/>
            <a:lstStyle/>
            <a:p>
              <a:pPr eaLnBrk="1" hangingPunct="1"/>
              <a:endParaRPr lang="zh-CN" altLang="en-US" sz="1200">
                <a:latin typeface="华文细黑" panose="02010600040101010101" pitchFamily="2" charset="-122"/>
                <a:ea typeface="华文细黑" panose="02010600040101010101" pitchFamily="2" charset="-122"/>
              </a:endParaRPr>
            </a:p>
          </p:txBody>
        </p:sp>
        <p:sp>
          <p:nvSpPr>
            <p:cNvPr id="16416" name="AutoShape 32"/>
            <p:cNvSpPr>
              <a:spLocks noChangeArrowheads="1"/>
            </p:cNvSpPr>
            <p:nvPr/>
          </p:nvSpPr>
          <p:spPr bwMode="auto">
            <a:xfrm rot="2090599" flipH="1" flipV="1">
              <a:off x="4016" y="1598"/>
              <a:ext cx="140" cy="168"/>
            </a:xfrm>
            <a:prstGeom prst="downArrow">
              <a:avLst>
                <a:gd name="adj1" fmla="val 50000"/>
                <a:gd name="adj2" fmla="val 30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6417" name="AutoShape 33"/>
            <p:cNvSpPr>
              <a:spLocks noChangeArrowheads="1"/>
            </p:cNvSpPr>
            <p:nvPr/>
          </p:nvSpPr>
          <p:spPr bwMode="auto">
            <a:xfrm rot="19509401" flipV="1">
              <a:off x="4045" y="1179"/>
              <a:ext cx="140" cy="180"/>
            </a:xfrm>
            <a:prstGeom prst="downArrow">
              <a:avLst>
                <a:gd name="adj1" fmla="val 50000"/>
                <a:gd name="adj2" fmla="val 32143"/>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pic>
          <p:nvPicPr>
            <p:cNvPr id="16418" name="Picture 34" descr="男人"/>
            <p:cNvPicPr>
              <a:picLocks noChangeAspect="1" noChangeArrowheads="1"/>
            </p:cNvPicPr>
            <p:nvPr/>
          </p:nvPicPr>
          <p:blipFill>
            <a:blip r:embed="rId2" cstate="print"/>
            <a:srcRect/>
            <a:stretch>
              <a:fillRect/>
            </a:stretch>
          </p:blipFill>
          <p:spPr bwMode="auto">
            <a:xfrm>
              <a:off x="3756" y="966"/>
              <a:ext cx="295" cy="251"/>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表示层</a:t>
            </a:r>
            <a:endParaRPr lang="zh-CN" altLang="en-US" smtClean="0">
              <a:ea typeface="宋体" panose="02010600030101010101" pitchFamily="2" charset="-122"/>
            </a:endParaRPr>
          </a:p>
        </p:txBody>
      </p:sp>
      <p:sp>
        <p:nvSpPr>
          <p:cNvPr id="17411" name="Rectangle 3"/>
          <p:cNvSpPr>
            <a:spLocks noGrp="1" noChangeArrowheads="1"/>
          </p:cNvSpPr>
          <p:nvPr>
            <p:ph idx="1"/>
          </p:nvPr>
        </p:nvSpPr>
        <p:spPr>
          <a:xfrm>
            <a:off x="1643063" y="4071938"/>
            <a:ext cx="6953250" cy="809625"/>
          </a:xfrm>
        </p:spPr>
        <p:txBody>
          <a:bodyPr/>
          <a:lstStyle/>
          <a:p>
            <a:pPr>
              <a:lnSpc>
                <a:spcPct val="120000"/>
              </a:lnSpc>
              <a:buFontTx/>
              <a:buNone/>
            </a:pPr>
            <a:r>
              <a:rPr lang="zh-CN" altLang="en-US" sz="2800" dirty="0" smtClean="0">
                <a:ea typeface="宋体" panose="02010600030101010101" pitchFamily="2" charset="-122"/>
              </a:rPr>
              <a:t>表示层的作用</a:t>
            </a:r>
            <a:r>
              <a:rPr lang="zh-CN" altLang="en-US" dirty="0" smtClean="0">
                <a:ea typeface="宋体" panose="02010600030101010101" pitchFamily="2" charset="-122"/>
              </a:rPr>
              <a:t>	：</a:t>
            </a:r>
            <a:endParaRPr lang="en-US" altLang="zh-CN" dirty="0" smtClean="0">
              <a:ea typeface="宋体" panose="02010600030101010101" pitchFamily="2" charset="-122"/>
            </a:endParaRPr>
          </a:p>
          <a:p>
            <a:pPr>
              <a:lnSpc>
                <a:spcPct val="120000"/>
              </a:lnSpc>
              <a:buFontTx/>
              <a:buNone/>
            </a:pPr>
            <a:r>
              <a:rPr lang="en-US" altLang="zh-CN" dirty="0" smtClean="0">
                <a:ea typeface="宋体" panose="02010600030101010101" pitchFamily="2" charset="-122"/>
              </a:rPr>
              <a:t>       </a:t>
            </a:r>
            <a:r>
              <a:rPr lang="zh-CN" altLang="en-US" dirty="0" smtClean="0">
                <a:ea typeface="宋体" panose="02010600030101010101" pitchFamily="2" charset="-122"/>
              </a:rPr>
              <a:t>将数据转换成接收设备可以接收的格式。</a:t>
            </a:r>
            <a:endParaRPr lang="zh-CN" altLang="en-US" dirty="0" smtClean="0">
              <a:ea typeface="宋体" panose="02010600030101010101" pitchFamily="2" charset="-122"/>
            </a:endParaRPr>
          </a:p>
          <a:p>
            <a:pPr lvl="1" indent="0">
              <a:lnSpc>
                <a:spcPct val="120000"/>
              </a:lnSpc>
              <a:buFontTx/>
              <a:buNone/>
            </a:pPr>
            <a:r>
              <a:rPr lang="zh-CN" altLang="en-US" dirty="0" smtClean="0">
                <a:latin typeface="宋体" panose="02010600030101010101" pitchFamily="2" charset="-122"/>
                <a:ea typeface="宋体" panose="02010600030101010101" pitchFamily="2" charset="-122"/>
              </a:rPr>
              <a:t>数据的解码和编码 </a:t>
            </a:r>
            <a:endParaRPr lang="zh-CN" altLang="en-US" dirty="0" smtClean="0">
              <a:latin typeface="宋体" panose="02010600030101010101" pitchFamily="2" charset="-122"/>
              <a:ea typeface="宋体" panose="02010600030101010101" pitchFamily="2" charset="-122"/>
            </a:endParaRPr>
          </a:p>
          <a:p>
            <a:pPr lvl="1" indent="0">
              <a:lnSpc>
                <a:spcPct val="120000"/>
              </a:lnSpc>
              <a:buFontTx/>
              <a:buNone/>
            </a:pPr>
            <a:r>
              <a:rPr lang="zh-CN" altLang="en-US" dirty="0" smtClean="0">
                <a:latin typeface="宋体" panose="02010600030101010101" pitchFamily="2" charset="-122"/>
                <a:ea typeface="宋体" panose="02010600030101010101" pitchFamily="2" charset="-122"/>
              </a:rPr>
              <a:t>数据的加密和解密 </a:t>
            </a:r>
            <a:endParaRPr lang="zh-CN" altLang="en-US" dirty="0" smtClean="0">
              <a:latin typeface="宋体" panose="02010600030101010101" pitchFamily="2" charset="-122"/>
              <a:ea typeface="宋体" panose="02010600030101010101" pitchFamily="2" charset="-122"/>
            </a:endParaRPr>
          </a:p>
          <a:p>
            <a:pPr lvl="1" indent="0">
              <a:lnSpc>
                <a:spcPct val="120000"/>
              </a:lnSpc>
              <a:buFontTx/>
              <a:buNone/>
            </a:pPr>
            <a:r>
              <a:rPr lang="zh-CN" altLang="en-US" dirty="0" smtClean="0">
                <a:latin typeface="宋体" panose="02010600030101010101" pitchFamily="2" charset="-122"/>
                <a:ea typeface="宋体" panose="02010600030101010101" pitchFamily="2" charset="-122"/>
              </a:rPr>
              <a:t>数据的压缩和解压缩</a:t>
            </a:r>
            <a:endParaRPr lang="zh-CN" altLang="en-US" dirty="0" smtClean="0">
              <a:latin typeface="宋体" panose="02010600030101010101" pitchFamily="2" charset="-122"/>
              <a:ea typeface="宋体" panose="02010600030101010101" pitchFamily="2" charset="-122"/>
            </a:endParaRPr>
          </a:p>
        </p:txBody>
      </p:sp>
      <p:grpSp>
        <p:nvGrpSpPr>
          <p:cNvPr id="2" name="Group 4"/>
          <p:cNvGrpSpPr/>
          <p:nvPr/>
        </p:nvGrpSpPr>
        <p:grpSpPr bwMode="auto">
          <a:xfrm>
            <a:off x="793750" y="1341438"/>
            <a:ext cx="7056438" cy="2698750"/>
            <a:chOff x="685" y="981"/>
            <a:chExt cx="4372" cy="1330"/>
          </a:xfrm>
        </p:grpSpPr>
        <p:sp>
          <p:nvSpPr>
            <p:cNvPr id="103429" name="Rectangle 5"/>
            <p:cNvSpPr>
              <a:spLocks noChangeArrowheads="1"/>
            </p:cNvSpPr>
            <p:nvPr/>
          </p:nvSpPr>
          <p:spPr bwMode="auto">
            <a:xfrm>
              <a:off x="685" y="1418"/>
              <a:ext cx="1977" cy="466"/>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3430" name="Rectangle 6"/>
            <p:cNvSpPr>
              <a:spLocks noChangeArrowheads="1"/>
            </p:cNvSpPr>
            <p:nvPr/>
          </p:nvSpPr>
          <p:spPr bwMode="auto">
            <a:xfrm>
              <a:off x="1255" y="1127"/>
              <a:ext cx="935" cy="116"/>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L7</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7415" name="Rectangle 7"/>
            <p:cNvSpPr>
              <a:spLocks noChangeArrowheads="1"/>
            </p:cNvSpPr>
            <p:nvPr/>
          </p:nvSpPr>
          <p:spPr bwMode="auto">
            <a:xfrm>
              <a:off x="1255" y="1243"/>
              <a:ext cx="951" cy="350"/>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03432" name="Rectangle 8"/>
            <p:cNvSpPr>
              <a:spLocks noChangeArrowheads="1"/>
            </p:cNvSpPr>
            <p:nvPr/>
          </p:nvSpPr>
          <p:spPr bwMode="auto">
            <a:xfrm>
              <a:off x="1255" y="1535"/>
              <a:ext cx="935" cy="175"/>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zh-CN" altLang="en-US" sz="1200">
                  <a:solidFill>
                    <a:schemeClr val="bg1"/>
                  </a:solidFill>
                  <a:latin typeface="华文细黑" panose="02010600040101010101" pitchFamily="2" charset="-122"/>
                  <a:ea typeface="华文细黑" panose="02010600040101010101" pitchFamily="2" charset="-122"/>
                </a:rPr>
                <a:t>数据的编码、</a:t>
              </a:r>
              <a:endParaRPr kumimoji="1" lang="zh-CN" altLang="en-US" sz="1200">
                <a:solidFill>
                  <a:schemeClr val="bg1"/>
                </a:solidFill>
                <a:latin typeface="华文细黑" panose="02010600040101010101" pitchFamily="2" charset="-122"/>
                <a:ea typeface="华文细黑" panose="02010600040101010101" pitchFamily="2" charset="-122"/>
              </a:endParaRPr>
            </a:p>
            <a:p>
              <a:pPr eaLnBrk="1" hangingPunct="1">
                <a:defRPr/>
              </a:pPr>
              <a:r>
                <a:rPr kumimoji="1" lang="zh-CN" altLang="en-US" sz="1200">
                  <a:solidFill>
                    <a:schemeClr val="bg1"/>
                  </a:solidFill>
                  <a:latin typeface="华文细黑" panose="02010600040101010101" pitchFamily="2" charset="-122"/>
                  <a:ea typeface="华文细黑" panose="02010600040101010101" pitchFamily="2" charset="-122"/>
                </a:rPr>
                <a:t>加密和压缩　</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7417" name="Text Box 9"/>
            <p:cNvSpPr txBox="1">
              <a:spLocks noChangeArrowheads="1"/>
            </p:cNvSpPr>
            <p:nvPr/>
          </p:nvSpPr>
          <p:spPr bwMode="auto">
            <a:xfrm>
              <a:off x="761" y="1447"/>
              <a:ext cx="494" cy="136"/>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表示层</a:t>
              </a:r>
              <a:endParaRPr kumimoji="1" lang="zh-CN" altLang="en-US" sz="1200">
                <a:latin typeface="华文细黑" panose="02010600040101010101" pitchFamily="2" charset="-122"/>
                <a:ea typeface="华文细黑" panose="02010600040101010101" pitchFamily="2" charset="-122"/>
              </a:endParaRPr>
            </a:p>
          </p:txBody>
        </p:sp>
        <p:sp>
          <p:nvSpPr>
            <p:cNvPr id="17418" name="AutoShape 10"/>
            <p:cNvSpPr>
              <a:spLocks noChangeArrowheads="1"/>
            </p:cNvSpPr>
            <p:nvPr/>
          </p:nvSpPr>
          <p:spPr bwMode="auto">
            <a:xfrm>
              <a:off x="1635" y="1331"/>
              <a:ext cx="153" cy="128"/>
            </a:xfrm>
            <a:prstGeom prst="downArrow">
              <a:avLst>
                <a:gd name="adj1" fmla="val 50000"/>
                <a:gd name="adj2" fmla="val 25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7419" name="Text Box 11"/>
            <p:cNvSpPr txBox="1">
              <a:spLocks noChangeArrowheads="1"/>
            </p:cNvSpPr>
            <p:nvPr/>
          </p:nvSpPr>
          <p:spPr bwMode="auto">
            <a:xfrm>
              <a:off x="1483" y="981"/>
              <a:ext cx="647" cy="135"/>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从应用层</a:t>
              </a:r>
              <a:endParaRPr kumimoji="1" lang="zh-CN" altLang="en-US" sz="1200">
                <a:latin typeface="华文细黑" panose="02010600040101010101" pitchFamily="2" charset="-122"/>
                <a:ea typeface="华文细黑" panose="02010600040101010101" pitchFamily="2" charset="-122"/>
              </a:endParaRPr>
            </a:p>
          </p:txBody>
        </p:sp>
        <p:sp>
          <p:nvSpPr>
            <p:cNvPr id="103436" name="Rectangle 12"/>
            <p:cNvSpPr>
              <a:spLocks noChangeArrowheads="1"/>
            </p:cNvSpPr>
            <p:nvPr/>
          </p:nvSpPr>
          <p:spPr bwMode="auto">
            <a:xfrm>
              <a:off x="2206" y="1535"/>
              <a:ext cx="152" cy="175"/>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H6</a:t>
              </a:r>
              <a:endParaRPr kumimoji="1" lang="en-US" altLang="zh-CN" sz="1200">
                <a:solidFill>
                  <a:schemeClr val="bg1"/>
                </a:solidFill>
                <a:latin typeface="华文细黑" panose="02010600040101010101" pitchFamily="2" charset="-122"/>
                <a:ea typeface="华文细黑" panose="02010600040101010101" pitchFamily="2" charset="-122"/>
              </a:endParaRPr>
            </a:p>
          </p:txBody>
        </p:sp>
        <p:sp>
          <p:nvSpPr>
            <p:cNvPr id="103437" name="Rectangle 13"/>
            <p:cNvSpPr>
              <a:spLocks noChangeArrowheads="1"/>
            </p:cNvSpPr>
            <p:nvPr/>
          </p:nvSpPr>
          <p:spPr bwMode="auto">
            <a:xfrm>
              <a:off x="1196" y="2059"/>
              <a:ext cx="1162" cy="117"/>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L6</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7422" name="Rectangle 14"/>
            <p:cNvSpPr>
              <a:spLocks noChangeArrowheads="1"/>
            </p:cNvSpPr>
            <p:nvPr/>
          </p:nvSpPr>
          <p:spPr bwMode="auto">
            <a:xfrm>
              <a:off x="1196" y="1710"/>
              <a:ext cx="1162" cy="349"/>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7423" name="AutoShape 15"/>
            <p:cNvSpPr>
              <a:spLocks noChangeArrowheads="1"/>
            </p:cNvSpPr>
            <p:nvPr/>
          </p:nvSpPr>
          <p:spPr bwMode="auto">
            <a:xfrm>
              <a:off x="1711" y="1797"/>
              <a:ext cx="153" cy="204"/>
            </a:xfrm>
            <a:prstGeom prst="downArrow">
              <a:avLst>
                <a:gd name="adj1" fmla="val 50000"/>
                <a:gd name="adj2" fmla="val 33333"/>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7424" name="Text Box 16"/>
            <p:cNvSpPr txBox="1">
              <a:spLocks noChangeArrowheads="1"/>
            </p:cNvSpPr>
            <p:nvPr/>
          </p:nvSpPr>
          <p:spPr bwMode="auto">
            <a:xfrm>
              <a:off x="1407" y="2176"/>
              <a:ext cx="723" cy="135"/>
            </a:xfrm>
            <a:prstGeom prst="rect">
              <a:avLst/>
            </a:prstGeom>
            <a:noFill/>
            <a:ln w="9525">
              <a:noFill/>
              <a:miter lim="800000"/>
            </a:ln>
          </p:spPr>
          <p:txBody>
            <a:bodyPr>
              <a:spAutoFit/>
            </a:bodyPr>
            <a:lstStyle/>
            <a:p>
              <a:pPr eaLnBrk="1" hangingPunct="1"/>
              <a:r>
                <a:rPr kumimoji="1" lang="zh-CN" altLang="en-US" sz="1200">
                  <a:latin typeface="华文细黑" panose="02010600040101010101" pitchFamily="2" charset="-122"/>
                  <a:ea typeface="华文细黑" panose="02010600040101010101" pitchFamily="2" charset="-122"/>
                </a:rPr>
                <a:t>到会话层</a:t>
              </a:r>
              <a:endParaRPr kumimoji="1" lang="zh-CN" altLang="en-US" sz="1200">
                <a:latin typeface="华文细黑" panose="02010600040101010101" pitchFamily="2" charset="-122"/>
                <a:ea typeface="华文细黑" panose="02010600040101010101" pitchFamily="2" charset="-122"/>
              </a:endParaRPr>
            </a:p>
          </p:txBody>
        </p:sp>
        <p:sp>
          <p:nvSpPr>
            <p:cNvPr id="103441" name="Rectangle 17"/>
            <p:cNvSpPr>
              <a:spLocks noChangeArrowheads="1"/>
            </p:cNvSpPr>
            <p:nvPr/>
          </p:nvSpPr>
          <p:spPr bwMode="auto">
            <a:xfrm>
              <a:off x="3004" y="1418"/>
              <a:ext cx="1977" cy="466"/>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3442" name="Rectangle 18"/>
            <p:cNvSpPr>
              <a:spLocks noChangeArrowheads="1"/>
            </p:cNvSpPr>
            <p:nvPr/>
          </p:nvSpPr>
          <p:spPr bwMode="auto">
            <a:xfrm>
              <a:off x="3254" y="1127"/>
              <a:ext cx="950" cy="116"/>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L7</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7427" name="Rectangle 19"/>
            <p:cNvSpPr>
              <a:spLocks noChangeArrowheads="1"/>
            </p:cNvSpPr>
            <p:nvPr/>
          </p:nvSpPr>
          <p:spPr bwMode="auto">
            <a:xfrm>
              <a:off x="3254" y="1243"/>
              <a:ext cx="950" cy="350"/>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03444" name="Rectangle 20"/>
            <p:cNvSpPr>
              <a:spLocks noChangeArrowheads="1"/>
            </p:cNvSpPr>
            <p:nvPr/>
          </p:nvSpPr>
          <p:spPr bwMode="auto">
            <a:xfrm>
              <a:off x="3254" y="1535"/>
              <a:ext cx="950" cy="175"/>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zh-CN" altLang="en-US" sz="1200">
                  <a:solidFill>
                    <a:schemeClr val="bg1"/>
                  </a:solidFill>
                  <a:latin typeface="华文细黑" panose="02010600040101010101" pitchFamily="2" charset="-122"/>
                  <a:ea typeface="华文细黑" panose="02010600040101010101" pitchFamily="2" charset="-122"/>
                </a:rPr>
                <a:t>数据的解码、</a:t>
              </a:r>
              <a:endParaRPr kumimoji="1" lang="zh-CN" altLang="en-US" sz="1200">
                <a:solidFill>
                  <a:schemeClr val="bg1"/>
                </a:solidFill>
                <a:latin typeface="华文细黑" panose="02010600040101010101" pitchFamily="2" charset="-122"/>
                <a:ea typeface="华文细黑" panose="02010600040101010101" pitchFamily="2" charset="-122"/>
              </a:endParaRPr>
            </a:p>
            <a:p>
              <a:pPr eaLnBrk="1" hangingPunct="1">
                <a:defRPr/>
              </a:pPr>
              <a:r>
                <a:rPr kumimoji="1" lang="zh-CN" altLang="en-US" sz="1200">
                  <a:solidFill>
                    <a:schemeClr val="bg1"/>
                  </a:solidFill>
                  <a:latin typeface="华文细黑" panose="02010600040101010101" pitchFamily="2" charset="-122"/>
                  <a:ea typeface="华文细黑" panose="02010600040101010101" pitchFamily="2" charset="-122"/>
                </a:rPr>
                <a:t>解密和解压　</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7429" name="Text Box 21"/>
            <p:cNvSpPr txBox="1">
              <a:spLocks noChangeArrowheads="1"/>
            </p:cNvSpPr>
            <p:nvPr/>
          </p:nvSpPr>
          <p:spPr bwMode="auto">
            <a:xfrm>
              <a:off x="4563" y="1447"/>
              <a:ext cx="494" cy="136"/>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表示层</a:t>
              </a:r>
              <a:endParaRPr kumimoji="1" lang="zh-CN" altLang="en-US" sz="1200">
                <a:latin typeface="华文细黑" panose="02010600040101010101" pitchFamily="2" charset="-122"/>
                <a:ea typeface="华文细黑" panose="02010600040101010101" pitchFamily="2" charset="-122"/>
              </a:endParaRPr>
            </a:p>
          </p:txBody>
        </p:sp>
        <p:sp>
          <p:nvSpPr>
            <p:cNvPr id="17430" name="AutoShape 22"/>
            <p:cNvSpPr>
              <a:spLocks noChangeArrowheads="1"/>
            </p:cNvSpPr>
            <p:nvPr/>
          </p:nvSpPr>
          <p:spPr bwMode="auto">
            <a:xfrm flipV="1">
              <a:off x="3650" y="1331"/>
              <a:ext cx="152" cy="128"/>
            </a:xfrm>
            <a:prstGeom prst="downArrow">
              <a:avLst>
                <a:gd name="adj1" fmla="val 50000"/>
                <a:gd name="adj2" fmla="val 25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7431" name="Text Box 23"/>
            <p:cNvSpPr txBox="1">
              <a:spLocks noChangeArrowheads="1"/>
            </p:cNvSpPr>
            <p:nvPr/>
          </p:nvSpPr>
          <p:spPr bwMode="auto">
            <a:xfrm>
              <a:off x="3482" y="981"/>
              <a:ext cx="646" cy="135"/>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到应用层</a:t>
              </a:r>
              <a:endParaRPr kumimoji="1" lang="zh-CN" altLang="en-US" sz="1200">
                <a:latin typeface="华文细黑" panose="02010600040101010101" pitchFamily="2" charset="-122"/>
                <a:ea typeface="华文细黑" panose="02010600040101010101" pitchFamily="2" charset="-122"/>
              </a:endParaRPr>
            </a:p>
          </p:txBody>
        </p:sp>
        <p:sp>
          <p:nvSpPr>
            <p:cNvPr id="103448" name="Rectangle 24"/>
            <p:cNvSpPr>
              <a:spLocks noChangeArrowheads="1"/>
            </p:cNvSpPr>
            <p:nvPr/>
          </p:nvSpPr>
          <p:spPr bwMode="auto">
            <a:xfrm>
              <a:off x="4204" y="1535"/>
              <a:ext cx="150" cy="175"/>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H6</a:t>
              </a:r>
              <a:endParaRPr kumimoji="1" lang="en-US" altLang="zh-CN" sz="1200">
                <a:solidFill>
                  <a:schemeClr val="bg1"/>
                </a:solidFill>
                <a:latin typeface="华文细黑" panose="02010600040101010101" pitchFamily="2" charset="-122"/>
                <a:ea typeface="华文细黑" panose="02010600040101010101" pitchFamily="2" charset="-122"/>
              </a:endParaRPr>
            </a:p>
          </p:txBody>
        </p:sp>
        <p:sp>
          <p:nvSpPr>
            <p:cNvPr id="103449" name="Rectangle 25"/>
            <p:cNvSpPr>
              <a:spLocks noChangeArrowheads="1"/>
            </p:cNvSpPr>
            <p:nvPr/>
          </p:nvSpPr>
          <p:spPr bwMode="auto">
            <a:xfrm>
              <a:off x="3194" y="2059"/>
              <a:ext cx="1162" cy="117"/>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L6</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7434" name="Rectangle 26"/>
            <p:cNvSpPr>
              <a:spLocks noChangeArrowheads="1"/>
            </p:cNvSpPr>
            <p:nvPr/>
          </p:nvSpPr>
          <p:spPr bwMode="auto">
            <a:xfrm>
              <a:off x="3194" y="1710"/>
              <a:ext cx="1162" cy="349"/>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7435" name="AutoShape 27"/>
            <p:cNvSpPr>
              <a:spLocks noChangeArrowheads="1"/>
            </p:cNvSpPr>
            <p:nvPr/>
          </p:nvSpPr>
          <p:spPr bwMode="auto">
            <a:xfrm flipV="1">
              <a:off x="3726" y="1797"/>
              <a:ext cx="152" cy="204"/>
            </a:xfrm>
            <a:prstGeom prst="downArrow">
              <a:avLst>
                <a:gd name="adj1" fmla="val 50000"/>
                <a:gd name="adj2" fmla="val 33553"/>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7436" name="Text Box 28"/>
            <p:cNvSpPr txBox="1">
              <a:spLocks noChangeArrowheads="1"/>
            </p:cNvSpPr>
            <p:nvPr/>
          </p:nvSpPr>
          <p:spPr bwMode="auto">
            <a:xfrm>
              <a:off x="3406" y="2176"/>
              <a:ext cx="722" cy="135"/>
            </a:xfrm>
            <a:prstGeom prst="rect">
              <a:avLst/>
            </a:prstGeom>
            <a:noFill/>
            <a:ln w="9525">
              <a:noFill/>
              <a:miter lim="800000"/>
            </a:ln>
          </p:spPr>
          <p:txBody>
            <a:bodyPr>
              <a:spAutoFit/>
            </a:bodyPr>
            <a:lstStyle/>
            <a:p>
              <a:pPr eaLnBrk="1" hangingPunct="1"/>
              <a:r>
                <a:rPr kumimoji="1" lang="zh-CN" altLang="en-US" sz="1200">
                  <a:latin typeface="华文细黑" panose="02010600040101010101" pitchFamily="2" charset="-122"/>
                  <a:ea typeface="华文细黑" panose="02010600040101010101" pitchFamily="2" charset="-122"/>
                </a:rPr>
                <a:t>从会话层</a:t>
              </a:r>
              <a:endParaRPr kumimoji="1" lang="zh-CN" altLang="en-US" sz="1200">
                <a:latin typeface="华文细黑" panose="02010600040101010101" pitchFamily="2" charset="-122"/>
                <a:ea typeface="华文细黑" panose="02010600040101010101" pitchFamily="2"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a:xfrm>
            <a:off x="142875" y="304800"/>
            <a:ext cx="8145463" cy="838200"/>
          </a:xfrm>
        </p:spPr>
        <p:txBody>
          <a:bodyPr/>
          <a:lstStyle/>
          <a:p>
            <a:pPr eaLnBrk="1" hangingPunct="1"/>
            <a:r>
              <a:rPr lang="zh-CN" altLang="en-US" smtClean="0">
                <a:ea typeface="宋体" panose="02010600030101010101" pitchFamily="2" charset="-122"/>
              </a:rPr>
              <a:t>本章目标</a:t>
            </a:r>
            <a:endParaRPr lang="zh-CN" altLang="en-US" smtClean="0">
              <a:ea typeface="宋体" panose="02010600030101010101" pitchFamily="2" charset="-122"/>
            </a:endParaRPr>
          </a:p>
        </p:txBody>
      </p:sp>
      <p:sp>
        <p:nvSpPr>
          <p:cNvPr id="4099" name="Rectangle 6"/>
          <p:cNvSpPr>
            <a:spLocks noGrp="1" noChangeArrowheads="1"/>
          </p:cNvSpPr>
          <p:nvPr>
            <p:ph idx="1"/>
          </p:nvPr>
        </p:nvSpPr>
        <p:spPr/>
        <p:txBody>
          <a:bodyPr/>
          <a:lstStyle/>
          <a:p>
            <a:pPr eaLnBrk="1" hangingPunct="1">
              <a:buFontTx/>
              <a:buNone/>
            </a:pPr>
            <a:endParaRPr lang="en-US" altLang="zh-CN" sz="2800" dirty="0" smtClean="0">
              <a:ea typeface="宋体" panose="02010600030101010101" pitchFamily="2" charset="-122"/>
            </a:endParaRPr>
          </a:p>
          <a:p>
            <a:pPr marL="1031875" lvl="1" indent="-457200" eaLnBrk="1" hangingPunct="1">
              <a:buFontTx/>
              <a:buAutoNum type="arabicPeriod"/>
            </a:pPr>
            <a:r>
              <a:rPr lang="zh-CN" altLang="en-US" sz="2400" dirty="0" smtClean="0">
                <a:ea typeface="宋体" panose="02010600030101010101" pitchFamily="2" charset="-122"/>
              </a:rPr>
              <a:t>网络的分类</a:t>
            </a:r>
            <a:endParaRPr lang="en-US" altLang="zh-CN" sz="2400" dirty="0" smtClean="0">
              <a:ea typeface="宋体" panose="02010600030101010101" pitchFamily="2" charset="-122"/>
            </a:endParaRPr>
          </a:p>
          <a:p>
            <a:pPr marL="1031875" lvl="1" indent="-457200" eaLnBrk="1" hangingPunct="1">
              <a:buFontTx/>
              <a:buAutoNum type="arabicPeriod"/>
            </a:pPr>
            <a:r>
              <a:rPr lang="zh-CN" altLang="en-US" sz="2400" dirty="0" smtClean="0">
                <a:ea typeface="宋体" panose="02010600030101010101" pitchFamily="2" charset="-122"/>
              </a:rPr>
              <a:t>网络体系结构</a:t>
            </a:r>
            <a:endParaRPr lang="en-US" altLang="zh-CN" sz="2400" dirty="0" smtClean="0">
              <a:ea typeface="宋体" panose="02010600030101010101" pitchFamily="2" charset="-122"/>
            </a:endParaRPr>
          </a:p>
          <a:p>
            <a:pPr marL="1031875" lvl="1" indent="-457200" eaLnBrk="1" hangingPunct="1">
              <a:buFontTx/>
              <a:buAutoNum type="arabicPeriod"/>
            </a:pPr>
            <a:r>
              <a:rPr lang="en-US" altLang="zh-CN" sz="2400" dirty="0" smtClean="0">
                <a:ea typeface="宋体" panose="02010600030101010101" pitchFamily="2" charset="-122"/>
              </a:rPr>
              <a:t>OSI</a:t>
            </a:r>
            <a:r>
              <a:rPr lang="zh-CN" altLang="en-US" sz="2400" dirty="0" smtClean="0">
                <a:ea typeface="宋体" panose="02010600030101010101" pitchFamily="2" charset="-122"/>
              </a:rPr>
              <a:t>参考模型</a:t>
            </a:r>
            <a:endParaRPr lang="zh-CN" altLang="en-US" sz="2400" dirty="0" smtClean="0">
              <a:ea typeface="宋体" panose="02010600030101010101" pitchFamily="2" charset="-122"/>
            </a:endParaRPr>
          </a:p>
          <a:p>
            <a:pPr marL="1031875" lvl="1" indent="-457200" eaLnBrk="1" hangingPunct="1">
              <a:buFontTx/>
              <a:buAutoNum type="arabicPeriod"/>
            </a:pPr>
            <a:r>
              <a:rPr lang="zh-CN" altLang="en-US" sz="2400" dirty="0" smtClean="0">
                <a:ea typeface="宋体" panose="02010600030101010101" pitchFamily="2" charset="-122"/>
              </a:rPr>
              <a:t>网络标准</a:t>
            </a:r>
            <a:r>
              <a:rPr lang="en-US" altLang="zh-CN" sz="2400" dirty="0" smtClean="0">
                <a:ea typeface="宋体" panose="02010600030101010101" pitchFamily="2" charset="-122"/>
              </a:rPr>
              <a:t>OSI</a:t>
            </a:r>
            <a:r>
              <a:rPr lang="zh-CN" altLang="en-US" sz="2400" dirty="0" smtClean="0">
                <a:ea typeface="宋体" panose="02010600030101010101" pitchFamily="2" charset="-122"/>
              </a:rPr>
              <a:t>的基础了解</a:t>
            </a:r>
            <a:r>
              <a:rPr lang="en-US" altLang="zh-CN" sz="2400" dirty="0" smtClean="0">
                <a:ea typeface="宋体" panose="02010600030101010101" pitchFamily="2" charset="-122"/>
              </a:rPr>
              <a:t>(</a:t>
            </a:r>
            <a:r>
              <a:rPr lang="zh-CN" altLang="en-US" sz="2400" dirty="0" smtClean="0">
                <a:solidFill>
                  <a:srgbClr val="FF0000"/>
                </a:solidFill>
                <a:ea typeface="宋体" panose="02010600030101010101" pitchFamily="2" charset="-122"/>
              </a:rPr>
              <a:t>深入理解</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marL="1031875" lvl="1" indent="-457200" eaLnBrk="1" hangingPunct="1">
              <a:buFontTx/>
              <a:buNone/>
            </a:pPr>
            <a:endParaRPr lang="en-US" altLang="zh-CN" dirty="0"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会话层</a:t>
            </a:r>
            <a:endParaRPr lang="zh-CN" altLang="en-US" smtClean="0">
              <a:ea typeface="宋体" panose="02010600030101010101" pitchFamily="2" charset="-122"/>
            </a:endParaRPr>
          </a:p>
        </p:txBody>
      </p:sp>
      <p:sp>
        <p:nvSpPr>
          <p:cNvPr id="18435" name="Rectangle 3"/>
          <p:cNvSpPr>
            <a:spLocks noGrp="1" noChangeArrowheads="1"/>
          </p:cNvSpPr>
          <p:nvPr>
            <p:ph idx="1"/>
          </p:nvPr>
        </p:nvSpPr>
        <p:spPr>
          <a:xfrm>
            <a:off x="1785938" y="3643313"/>
            <a:ext cx="6810375" cy="3000375"/>
          </a:xfrm>
        </p:spPr>
        <p:txBody>
          <a:bodyPr/>
          <a:lstStyle/>
          <a:p>
            <a:pPr>
              <a:lnSpc>
                <a:spcPct val="140000"/>
              </a:lnSpc>
              <a:buFontTx/>
              <a:buNone/>
            </a:pPr>
            <a:r>
              <a:rPr lang="zh-CN" altLang="en-US" sz="2800" smtClean="0">
                <a:ea typeface="宋体" panose="02010600030101010101" pitchFamily="2" charset="-122"/>
              </a:rPr>
              <a:t>会话层的作用：</a:t>
            </a:r>
            <a:r>
              <a:rPr lang="zh-CN" altLang="en-US" smtClean="0">
                <a:latin typeface="宋体" panose="02010600030101010101" pitchFamily="2" charset="-122"/>
                <a:ea typeface="宋体" panose="02010600030101010101" pitchFamily="2" charset="-122"/>
              </a:rPr>
              <a:t>建立、维护、管理应用程序之间的会话</a:t>
            </a:r>
            <a:r>
              <a:rPr lang="zh-CN" altLang="en-US" smtClean="0">
                <a:latin typeface="幼圆" panose="02010509060101010101" pitchFamily="49" charset="-122"/>
                <a:ea typeface="幼圆" panose="02010509060101010101" pitchFamily="49" charset="-122"/>
              </a:rPr>
              <a:t>。</a:t>
            </a:r>
            <a:endParaRPr lang="en-US" altLang="zh-CN" smtClean="0">
              <a:latin typeface="幼圆" panose="02010509060101010101" pitchFamily="49" charset="-122"/>
              <a:ea typeface="幼圆" panose="02010509060101010101" pitchFamily="49" charset="-122"/>
            </a:endParaRPr>
          </a:p>
          <a:p>
            <a:pPr>
              <a:lnSpc>
                <a:spcPct val="140000"/>
              </a:lnSpc>
              <a:buFontTx/>
              <a:buNone/>
            </a:pPr>
            <a:r>
              <a:rPr lang="zh-CN" altLang="en-US" sz="2800" smtClean="0">
                <a:ea typeface="宋体" panose="02010600030101010101" pitchFamily="2" charset="-122"/>
              </a:rPr>
              <a:t>功能</a:t>
            </a:r>
            <a:r>
              <a:rPr lang="zh-CN" altLang="en-US" sz="2800" smtClean="0">
                <a:ea typeface="宋体" panose="02010600030101010101" pitchFamily="2" charset="-122"/>
                <a:cs typeface="Times New Roman" panose="02020603050405020304" pitchFamily="18" charset="0"/>
              </a:rPr>
              <a:t>：</a:t>
            </a:r>
            <a:r>
              <a:rPr lang="zh-CN" altLang="en-US" smtClean="0">
                <a:latin typeface="宋体" panose="02010600030101010101" pitchFamily="2" charset="-122"/>
                <a:ea typeface="宋体" panose="02010600030101010101" pitchFamily="2" charset="-122"/>
              </a:rPr>
              <a:t>主要由操作系统来完成，把不同的应用程序设置内存区间，分配相应的内存，</a:t>
            </a:r>
            <a:r>
              <a:rPr lang="en-US" altLang="zh-CN" smtClean="0">
                <a:latin typeface="宋体" panose="02010600030101010101" pitchFamily="2" charset="-122"/>
                <a:ea typeface="宋体" panose="02010600030101010101" pitchFamily="2" charset="-122"/>
              </a:rPr>
              <a:t>CPU</a:t>
            </a:r>
            <a:r>
              <a:rPr lang="zh-CN" altLang="en-US" smtClean="0">
                <a:latin typeface="宋体" panose="02010600030101010101" pitchFamily="2" charset="-122"/>
                <a:ea typeface="宋体" panose="02010600030101010101" pitchFamily="2" charset="-122"/>
              </a:rPr>
              <a:t>资源，保持不同的应用程序的数据独立性。</a:t>
            </a:r>
            <a:endParaRPr lang="zh-CN" altLang="en-US" smtClean="0">
              <a:latin typeface="宋体" panose="02010600030101010101" pitchFamily="2" charset="-122"/>
              <a:ea typeface="宋体" panose="02010600030101010101" pitchFamily="2" charset="-122"/>
            </a:endParaRPr>
          </a:p>
        </p:txBody>
      </p:sp>
      <p:sp>
        <p:nvSpPr>
          <p:cNvPr id="18436" name="Rectangle 4"/>
          <p:cNvSpPr>
            <a:spLocks noChangeArrowheads="1"/>
          </p:cNvSpPr>
          <p:nvPr/>
        </p:nvSpPr>
        <p:spPr bwMode="auto">
          <a:xfrm>
            <a:off x="2457450" y="2581275"/>
            <a:ext cx="9144000" cy="0"/>
          </a:xfrm>
          <a:prstGeom prst="rect">
            <a:avLst/>
          </a:prstGeom>
          <a:noFill/>
          <a:ln w="9525">
            <a:noFill/>
            <a:miter lim="800000"/>
          </a:ln>
        </p:spPr>
        <p:txBody>
          <a:bodyPr>
            <a:spAutoFit/>
          </a:bodyPr>
          <a:lstStyle/>
          <a:p>
            <a:endParaRPr lang="zh-CN" altLang="en-US">
              <a:ea typeface="宋体" panose="02010600030101010101" pitchFamily="2" charset="-122"/>
            </a:endParaRPr>
          </a:p>
        </p:txBody>
      </p:sp>
      <p:grpSp>
        <p:nvGrpSpPr>
          <p:cNvPr id="2" name="Group 5"/>
          <p:cNvGrpSpPr/>
          <p:nvPr/>
        </p:nvGrpSpPr>
        <p:grpSpPr bwMode="auto">
          <a:xfrm>
            <a:off x="998538" y="1484313"/>
            <a:ext cx="6985000" cy="2346325"/>
            <a:chOff x="240" y="182"/>
            <a:chExt cx="5376" cy="2338"/>
          </a:xfrm>
        </p:grpSpPr>
        <p:sp>
          <p:nvSpPr>
            <p:cNvPr id="104454" name="Rectangle 6"/>
            <p:cNvSpPr>
              <a:spLocks noChangeArrowheads="1"/>
            </p:cNvSpPr>
            <p:nvPr/>
          </p:nvSpPr>
          <p:spPr bwMode="auto">
            <a:xfrm>
              <a:off x="240" y="902"/>
              <a:ext cx="2496" cy="769"/>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4455" name="Rectangle 7"/>
            <p:cNvSpPr>
              <a:spLocks noChangeArrowheads="1"/>
            </p:cNvSpPr>
            <p:nvPr/>
          </p:nvSpPr>
          <p:spPr bwMode="auto">
            <a:xfrm>
              <a:off x="960" y="394"/>
              <a:ext cx="1008" cy="21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Times New Roman" panose="02020603050405020304" pitchFamily="18" charset="0"/>
                  <a:ea typeface="宋体" panose="02010600030101010101" pitchFamily="2" charset="-122"/>
                </a:rPr>
                <a:t>L6</a:t>
              </a:r>
              <a:r>
                <a:rPr kumimoji="1" lang="zh-CN" altLang="en-US" sz="1200">
                  <a:solidFill>
                    <a:schemeClr val="bg1"/>
                  </a:solidFill>
                  <a:latin typeface="Times New Roman" panose="02020603050405020304" pitchFamily="18" charset="0"/>
                  <a:ea typeface="宋体" panose="02010600030101010101" pitchFamily="2" charset="-122"/>
                </a:rPr>
                <a:t>数据</a:t>
              </a: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8440" name="Text Box 8"/>
            <p:cNvSpPr txBox="1">
              <a:spLocks noChangeArrowheads="1"/>
            </p:cNvSpPr>
            <p:nvPr/>
          </p:nvSpPr>
          <p:spPr bwMode="auto">
            <a:xfrm>
              <a:off x="240" y="903"/>
              <a:ext cx="624" cy="274"/>
            </a:xfrm>
            <a:prstGeom prst="rect">
              <a:avLst/>
            </a:prstGeom>
            <a:noFill/>
            <a:ln w="9525">
              <a:noFill/>
              <a:miter lim="800000"/>
            </a:ln>
          </p:spPr>
          <p:txBody>
            <a:bodyPr>
              <a:spAutoFit/>
            </a:bodyPr>
            <a:lstStyle/>
            <a:p>
              <a:pPr algn="l" eaLnBrk="1" hangingPunct="1"/>
              <a:r>
                <a:rPr kumimoji="1" lang="zh-CN" altLang="en-US" sz="1200">
                  <a:latin typeface="Times New Roman" panose="02020603050405020304" pitchFamily="18" charset="0"/>
                  <a:ea typeface="宋体" panose="02010600030101010101" pitchFamily="2" charset="-122"/>
                </a:rPr>
                <a:t>会话层</a:t>
              </a:r>
              <a:endParaRPr kumimoji="1" lang="zh-CN" altLang="en-US" sz="1200">
                <a:latin typeface="Times New Roman" panose="02020603050405020304" pitchFamily="18" charset="0"/>
                <a:ea typeface="宋体" panose="02010600030101010101" pitchFamily="2" charset="-122"/>
              </a:endParaRPr>
            </a:p>
          </p:txBody>
        </p:sp>
        <p:sp>
          <p:nvSpPr>
            <p:cNvPr id="18441" name="Rectangle 9"/>
            <p:cNvSpPr>
              <a:spLocks noChangeArrowheads="1"/>
            </p:cNvSpPr>
            <p:nvPr/>
          </p:nvSpPr>
          <p:spPr bwMode="auto">
            <a:xfrm>
              <a:off x="1248" y="614"/>
              <a:ext cx="384"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Times New Roman" panose="02020603050405020304" pitchFamily="18" charset="0"/>
                <a:ea typeface="宋体" panose="02010600030101010101" pitchFamily="2" charset="-122"/>
              </a:endParaRPr>
            </a:p>
          </p:txBody>
        </p:sp>
        <p:sp>
          <p:nvSpPr>
            <p:cNvPr id="18442" name="AutoShape 10"/>
            <p:cNvSpPr>
              <a:spLocks noChangeArrowheads="1"/>
            </p:cNvSpPr>
            <p:nvPr/>
          </p:nvSpPr>
          <p:spPr bwMode="auto">
            <a:xfrm>
              <a:off x="1344" y="758"/>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8443" name="Text Box 11"/>
            <p:cNvSpPr txBox="1">
              <a:spLocks noChangeArrowheads="1"/>
            </p:cNvSpPr>
            <p:nvPr/>
          </p:nvSpPr>
          <p:spPr bwMode="auto">
            <a:xfrm>
              <a:off x="1151" y="182"/>
              <a:ext cx="817" cy="220"/>
            </a:xfrm>
            <a:prstGeom prst="rect">
              <a:avLst/>
            </a:prstGeom>
            <a:noFill/>
            <a:ln w="9525">
              <a:noFill/>
              <a:miter lim="800000"/>
            </a:ln>
          </p:spPr>
          <p:txBody>
            <a:bodyPr>
              <a:spAutoFit/>
            </a:bodyPr>
            <a:lstStyle/>
            <a:p>
              <a:pPr algn="l" eaLnBrk="1" hangingPunct="1">
                <a:lnSpc>
                  <a:spcPct val="70000"/>
                </a:lnSpc>
              </a:pPr>
              <a:r>
                <a:rPr kumimoji="1" lang="zh-CN" altLang="en-US" sz="1200">
                  <a:latin typeface="Times New Roman" panose="02020603050405020304" pitchFamily="18" charset="0"/>
                  <a:ea typeface="宋体" panose="02010600030101010101" pitchFamily="2" charset="-122"/>
                </a:rPr>
                <a:t>从表示层</a:t>
              </a:r>
              <a:endParaRPr kumimoji="1" lang="zh-CN" altLang="en-US" sz="1200">
                <a:latin typeface="Times New Roman" panose="02020603050405020304" pitchFamily="18" charset="0"/>
                <a:ea typeface="宋体" panose="02010600030101010101" pitchFamily="2" charset="-122"/>
              </a:endParaRPr>
            </a:p>
          </p:txBody>
        </p:sp>
        <p:sp>
          <p:nvSpPr>
            <p:cNvPr id="104460" name="Rectangle 12"/>
            <p:cNvSpPr>
              <a:spLocks noChangeArrowheads="1"/>
            </p:cNvSpPr>
            <p:nvPr/>
          </p:nvSpPr>
          <p:spPr bwMode="auto">
            <a:xfrm>
              <a:off x="1248" y="1163"/>
              <a:ext cx="38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04461" name="Rectangle 13"/>
            <p:cNvSpPr>
              <a:spLocks noChangeArrowheads="1"/>
            </p:cNvSpPr>
            <p:nvPr/>
          </p:nvSpPr>
          <p:spPr bwMode="auto">
            <a:xfrm>
              <a:off x="1632" y="1163"/>
              <a:ext cx="192" cy="191"/>
            </a:xfrm>
            <a:prstGeom prst="rect">
              <a:avLst/>
            </a:prstGeom>
            <a:solidFill>
              <a:srgbClr val="CED3DE"/>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latin typeface="Times New Roman" panose="02020603050405020304" pitchFamily="18" charset="0"/>
                  <a:ea typeface="宋体" panose="02010600030101010101" pitchFamily="2" charset="-122"/>
                </a:rPr>
                <a:t>syn</a:t>
              </a:r>
              <a:endParaRPr kumimoji="1" lang="en-US" altLang="zh-CN" sz="1200">
                <a:latin typeface="Times New Roman" panose="02020603050405020304" pitchFamily="18" charset="0"/>
                <a:ea typeface="宋体" panose="02010600030101010101" pitchFamily="2" charset="-122"/>
              </a:endParaRPr>
            </a:p>
          </p:txBody>
        </p:sp>
        <p:sp>
          <p:nvSpPr>
            <p:cNvPr id="104462" name="Rectangle 14"/>
            <p:cNvSpPr>
              <a:spLocks noChangeArrowheads="1"/>
            </p:cNvSpPr>
            <p:nvPr/>
          </p:nvSpPr>
          <p:spPr bwMode="auto">
            <a:xfrm>
              <a:off x="673" y="1958"/>
              <a:ext cx="1967" cy="190"/>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Times New Roman" panose="02020603050405020304" pitchFamily="18" charset="0"/>
                  <a:ea typeface="宋体" panose="02010600030101010101" pitchFamily="2" charset="-122"/>
                </a:rPr>
                <a:t>L5</a:t>
              </a:r>
              <a:r>
                <a:rPr kumimoji="1" lang="zh-CN" altLang="en-US" sz="1200">
                  <a:solidFill>
                    <a:schemeClr val="bg1"/>
                  </a:solidFill>
                  <a:latin typeface="Times New Roman" panose="02020603050405020304" pitchFamily="18" charset="0"/>
                  <a:ea typeface="宋体" panose="02010600030101010101" pitchFamily="2" charset="-122"/>
                </a:rPr>
                <a:t>数据</a:t>
              </a: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8447" name="AutoShape 15"/>
            <p:cNvSpPr>
              <a:spLocks noChangeArrowheads="1"/>
            </p:cNvSpPr>
            <p:nvPr/>
          </p:nvSpPr>
          <p:spPr bwMode="auto">
            <a:xfrm>
              <a:off x="1536" y="1502"/>
              <a:ext cx="384" cy="336"/>
            </a:xfrm>
            <a:prstGeom prst="downArrow">
              <a:avLst>
                <a:gd name="adj1" fmla="val 50000"/>
                <a:gd name="adj2" fmla="val 25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8448" name="Text Box 16"/>
            <p:cNvSpPr txBox="1">
              <a:spLocks noChangeArrowheads="1"/>
            </p:cNvSpPr>
            <p:nvPr/>
          </p:nvSpPr>
          <p:spPr bwMode="auto">
            <a:xfrm>
              <a:off x="1199" y="2237"/>
              <a:ext cx="912" cy="274"/>
            </a:xfrm>
            <a:prstGeom prst="rect">
              <a:avLst/>
            </a:prstGeom>
            <a:noFill/>
            <a:ln w="9525">
              <a:noFill/>
              <a:miter lim="800000"/>
            </a:ln>
          </p:spPr>
          <p:txBody>
            <a:bodyPr>
              <a:spAutoFit/>
            </a:bodyPr>
            <a:lstStyle/>
            <a:p>
              <a:pPr eaLnBrk="1" hangingPunct="1"/>
              <a:r>
                <a:rPr kumimoji="1" lang="zh-CN" altLang="en-US" sz="1200">
                  <a:latin typeface="Times New Roman" panose="02020603050405020304" pitchFamily="18" charset="0"/>
                  <a:ea typeface="宋体" panose="02010600030101010101" pitchFamily="2" charset="-122"/>
                </a:rPr>
                <a:t>到传输层</a:t>
              </a:r>
              <a:endParaRPr kumimoji="1" lang="zh-CN" altLang="en-US" sz="1200">
                <a:latin typeface="Times New Roman" panose="02020603050405020304" pitchFamily="18" charset="0"/>
                <a:ea typeface="宋体" panose="02010600030101010101" pitchFamily="2" charset="-122"/>
              </a:endParaRPr>
            </a:p>
          </p:txBody>
        </p:sp>
        <p:sp>
          <p:nvSpPr>
            <p:cNvPr id="104465" name="Rectangle 17"/>
            <p:cNvSpPr>
              <a:spLocks noChangeArrowheads="1"/>
            </p:cNvSpPr>
            <p:nvPr/>
          </p:nvSpPr>
          <p:spPr bwMode="auto">
            <a:xfrm>
              <a:off x="673" y="1163"/>
              <a:ext cx="385"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04466" name="Rectangle 18"/>
            <p:cNvSpPr>
              <a:spLocks noChangeArrowheads="1"/>
            </p:cNvSpPr>
            <p:nvPr/>
          </p:nvSpPr>
          <p:spPr bwMode="auto">
            <a:xfrm>
              <a:off x="1056" y="1163"/>
              <a:ext cx="192" cy="191"/>
            </a:xfrm>
            <a:prstGeom prst="rect">
              <a:avLst/>
            </a:prstGeom>
            <a:solidFill>
              <a:srgbClr val="CED3DE"/>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latin typeface="Times New Roman" panose="02020603050405020304" pitchFamily="18" charset="0"/>
                  <a:ea typeface="宋体" panose="02010600030101010101" pitchFamily="2" charset="-122"/>
                </a:rPr>
                <a:t>syn</a:t>
              </a:r>
              <a:endParaRPr kumimoji="1" lang="en-US" altLang="zh-CN" sz="1200">
                <a:latin typeface="Times New Roman" panose="02020603050405020304" pitchFamily="18" charset="0"/>
                <a:ea typeface="宋体" panose="02010600030101010101" pitchFamily="2" charset="-122"/>
              </a:endParaRPr>
            </a:p>
          </p:txBody>
        </p:sp>
        <p:sp>
          <p:nvSpPr>
            <p:cNvPr id="104467" name="Rectangle 19"/>
            <p:cNvSpPr>
              <a:spLocks noChangeArrowheads="1"/>
            </p:cNvSpPr>
            <p:nvPr/>
          </p:nvSpPr>
          <p:spPr bwMode="auto">
            <a:xfrm>
              <a:off x="1823" y="1163"/>
              <a:ext cx="385"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04468" name="Rectangle 20"/>
            <p:cNvSpPr>
              <a:spLocks noChangeArrowheads="1"/>
            </p:cNvSpPr>
            <p:nvPr/>
          </p:nvSpPr>
          <p:spPr bwMode="auto">
            <a:xfrm>
              <a:off x="2208" y="1163"/>
              <a:ext cx="192" cy="191"/>
            </a:xfrm>
            <a:prstGeom prst="rect">
              <a:avLst/>
            </a:prstGeom>
            <a:solidFill>
              <a:srgbClr val="CED3DE"/>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latin typeface="Times New Roman" panose="02020603050405020304" pitchFamily="18" charset="0"/>
                  <a:ea typeface="宋体" panose="02010600030101010101" pitchFamily="2" charset="-122"/>
                </a:rPr>
                <a:t>syn</a:t>
              </a:r>
              <a:endParaRPr kumimoji="1" lang="en-US" altLang="zh-CN" sz="1200">
                <a:latin typeface="Times New Roman" panose="02020603050405020304" pitchFamily="18" charset="0"/>
                <a:ea typeface="宋体" panose="02010600030101010101" pitchFamily="2" charset="-122"/>
              </a:endParaRPr>
            </a:p>
          </p:txBody>
        </p:sp>
        <p:sp>
          <p:nvSpPr>
            <p:cNvPr id="18453" name="AutoShape 21"/>
            <p:cNvSpPr>
              <a:spLocks noChangeArrowheads="1"/>
            </p:cNvSpPr>
            <p:nvPr/>
          </p:nvSpPr>
          <p:spPr bwMode="auto">
            <a:xfrm flipH="1">
              <a:off x="1632" y="614"/>
              <a:ext cx="528" cy="548"/>
            </a:xfrm>
            <a:prstGeom prst="parallelogram">
              <a:avLst>
                <a:gd name="adj" fmla="val 39204"/>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Times New Roman" panose="02020603050405020304" pitchFamily="18" charset="0"/>
                <a:ea typeface="宋体" panose="02010600030101010101" pitchFamily="2" charset="-122"/>
              </a:endParaRPr>
            </a:p>
          </p:txBody>
        </p:sp>
        <p:sp>
          <p:nvSpPr>
            <p:cNvPr id="18454" name="AutoShape 22"/>
            <p:cNvSpPr>
              <a:spLocks noChangeArrowheads="1"/>
            </p:cNvSpPr>
            <p:nvPr/>
          </p:nvSpPr>
          <p:spPr bwMode="auto">
            <a:xfrm>
              <a:off x="720" y="606"/>
              <a:ext cx="528" cy="556"/>
            </a:xfrm>
            <a:prstGeom prst="parallelogram">
              <a:avLst>
                <a:gd name="adj" fmla="val 42361"/>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Times New Roman" panose="02020603050405020304" pitchFamily="18" charset="0"/>
                <a:ea typeface="宋体" panose="02010600030101010101" pitchFamily="2" charset="-122"/>
              </a:endParaRPr>
            </a:p>
          </p:txBody>
        </p:sp>
        <p:sp>
          <p:nvSpPr>
            <p:cNvPr id="104471" name="Rectangle 23"/>
            <p:cNvSpPr>
              <a:spLocks noChangeArrowheads="1"/>
            </p:cNvSpPr>
            <p:nvPr/>
          </p:nvSpPr>
          <p:spPr bwMode="auto">
            <a:xfrm>
              <a:off x="2400" y="1163"/>
              <a:ext cx="238" cy="191"/>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Times New Roman" panose="02020603050405020304" pitchFamily="18" charset="0"/>
                  <a:ea typeface="宋体" panose="02010600030101010101" pitchFamily="2" charset="-122"/>
                </a:rPr>
                <a:t>H5</a:t>
              </a:r>
              <a:endParaRPr kumimoji="1" lang="en-US" altLang="zh-CN" sz="1200">
                <a:solidFill>
                  <a:schemeClr val="bg1"/>
                </a:solidFill>
                <a:latin typeface="Times New Roman" panose="02020603050405020304" pitchFamily="18" charset="0"/>
                <a:ea typeface="宋体" panose="02010600030101010101" pitchFamily="2" charset="-122"/>
              </a:endParaRPr>
            </a:p>
          </p:txBody>
        </p:sp>
        <p:sp>
          <p:nvSpPr>
            <p:cNvPr id="18456" name="Rectangle 24"/>
            <p:cNvSpPr>
              <a:spLocks noChangeArrowheads="1"/>
            </p:cNvSpPr>
            <p:nvPr/>
          </p:nvSpPr>
          <p:spPr bwMode="auto">
            <a:xfrm>
              <a:off x="672" y="1354"/>
              <a:ext cx="1968" cy="604"/>
            </a:xfrm>
            <a:prstGeom prst="rect">
              <a:avLst/>
            </a:prstGeom>
            <a:noFill/>
            <a:ln w="9525">
              <a:solidFill>
                <a:schemeClr val="tx1"/>
              </a:solidFill>
              <a:prstDash val="sysDot"/>
              <a:miter lim="800000"/>
            </a:ln>
          </p:spPr>
          <p:txBody>
            <a:bodyPr wrap="none" anchor="ctr"/>
            <a:lstStyle/>
            <a:p>
              <a:pPr eaLnBrk="1" hangingPunct="1"/>
              <a:endParaRPr kumimoji="1" lang="zh-CN" altLang="en-US" sz="1200">
                <a:latin typeface="Times New Roman" panose="02020603050405020304" pitchFamily="18" charset="0"/>
                <a:ea typeface="宋体" panose="02010600030101010101" pitchFamily="2" charset="-122"/>
              </a:endParaRPr>
            </a:p>
          </p:txBody>
        </p:sp>
        <p:sp>
          <p:nvSpPr>
            <p:cNvPr id="104473" name="Rectangle 25"/>
            <p:cNvSpPr>
              <a:spLocks noChangeArrowheads="1"/>
            </p:cNvSpPr>
            <p:nvPr/>
          </p:nvSpPr>
          <p:spPr bwMode="auto">
            <a:xfrm>
              <a:off x="2976" y="911"/>
              <a:ext cx="2496" cy="769"/>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4474" name="Rectangle 26"/>
            <p:cNvSpPr>
              <a:spLocks noChangeArrowheads="1"/>
            </p:cNvSpPr>
            <p:nvPr/>
          </p:nvSpPr>
          <p:spPr bwMode="auto">
            <a:xfrm>
              <a:off x="3361" y="403"/>
              <a:ext cx="1008" cy="21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Times New Roman" panose="02020603050405020304" pitchFamily="18" charset="0"/>
                  <a:ea typeface="宋体" panose="02010600030101010101" pitchFamily="2" charset="-122"/>
                </a:rPr>
                <a:t>L6</a:t>
              </a:r>
              <a:r>
                <a:rPr kumimoji="1" lang="zh-CN" altLang="en-US" sz="1200">
                  <a:solidFill>
                    <a:schemeClr val="bg1"/>
                  </a:solidFill>
                  <a:latin typeface="Times New Roman" panose="02020603050405020304" pitchFamily="18" charset="0"/>
                  <a:ea typeface="宋体" panose="02010600030101010101" pitchFamily="2" charset="-122"/>
                </a:rPr>
                <a:t>数据</a:t>
              </a: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8459" name="Text Box 27"/>
            <p:cNvSpPr txBox="1">
              <a:spLocks noChangeArrowheads="1"/>
            </p:cNvSpPr>
            <p:nvPr/>
          </p:nvSpPr>
          <p:spPr bwMode="auto">
            <a:xfrm>
              <a:off x="4992" y="911"/>
              <a:ext cx="624" cy="274"/>
            </a:xfrm>
            <a:prstGeom prst="rect">
              <a:avLst/>
            </a:prstGeom>
            <a:noFill/>
            <a:ln w="9525">
              <a:noFill/>
              <a:miter lim="800000"/>
            </a:ln>
          </p:spPr>
          <p:txBody>
            <a:bodyPr>
              <a:spAutoFit/>
            </a:bodyPr>
            <a:lstStyle/>
            <a:p>
              <a:pPr algn="l" eaLnBrk="1" hangingPunct="1"/>
              <a:r>
                <a:rPr kumimoji="1" lang="zh-CN" altLang="en-US" sz="1200">
                  <a:latin typeface="Times New Roman" panose="02020603050405020304" pitchFamily="18" charset="0"/>
                  <a:ea typeface="宋体" panose="02010600030101010101" pitchFamily="2" charset="-122"/>
                </a:rPr>
                <a:t>会话层</a:t>
              </a:r>
              <a:endParaRPr kumimoji="1" lang="zh-CN" altLang="en-US" sz="1200">
                <a:latin typeface="Times New Roman" panose="02020603050405020304" pitchFamily="18" charset="0"/>
                <a:ea typeface="宋体" panose="02010600030101010101" pitchFamily="2" charset="-122"/>
              </a:endParaRPr>
            </a:p>
          </p:txBody>
        </p:sp>
        <p:sp>
          <p:nvSpPr>
            <p:cNvPr id="18460" name="Rectangle 28"/>
            <p:cNvSpPr>
              <a:spLocks noChangeArrowheads="1"/>
            </p:cNvSpPr>
            <p:nvPr/>
          </p:nvSpPr>
          <p:spPr bwMode="auto">
            <a:xfrm>
              <a:off x="3648" y="624"/>
              <a:ext cx="384"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Times New Roman" panose="02020603050405020304" pitchFamily="18" charset="0"/>
                <a:ea typeface="宋体" panose="02010600030101010101" pitchFamily="2" charset="-122"/>
              </a:endParaRPr>
            </a:p>
          </p:txBody>
        </p:sp>
        <p:sp>
          <p:nvSpPr>
            <p:cNvPr id="18461" name="AutoShape 29"/>
            <p:cNvSpPr>
              <a:spLocks noChangeArrowheads="1"/>
            </p:cNvSpPr>
            <p:nvPr/>
          </p:nvSpPr>
          <p:spPr bwMode="auto">
            <a:xfrm flipV="1">
              <a:off x="3744" y="768"/>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8462" name="Text Box 30"/>
            <p:cNvSpPr txBox="1">
              <a:spLocks noChangeArrowheads="1"/>
            </p:cNvSpPr>
            <p:nvPr/>
          </p:nvSpPr>
          <p:spPr bwMode="auto">
            <a:xfrm>
              <a:off x="3552" y="191"/>
              <a:ext cx="817" cy="220"/>
            </a:xfrm>
            <a:prstGeom prst="rect">
              <a:avLst/>
            </a:prstGeom>
            <a:noFill/>
            <a:ln w="9525">
              <a:noFill/>
              <a:miter lim="800000"/>
            </a:ln>
          </p:spPr>
          <p:txBody>
            <a:bodyPr>
              <a:spAutoFit/>
            </a:bodyPr>
            <a:lstStyle/>
            <a:p>
              <a:pPr algn="l" eaLnBrk="1" hangingPunct="1">
                <a:lnSpc>
                  <a:spcPct val="70000"/>
                </a:lnSpc>
              </a:pPr>
              <a:r>
                <a:rPr kumimoji="1" lang="zh-CN" altLang="en-US" sz="1200">
                  <a:latin typeface="Times New Roman" panose="02020603050405020304" pitchFamily="18" charset="0"/>
                  <a:ea typeface="宋体" panose="02010600030101010101" pitchFamily="2" charset="-122"/>
                </a:rPr>
                <a:t>到表示层</a:t>
              </a:r>
              <a:endParaRPr kumimoji="1" lang="zh-CN" altLang="en-US" sz="1200">
                <a:latin typeface="Times New Roman" panose="02020603050405020304" pitchFamily="18" charset="0"/>
                <a:ea typeface="宋体" panose="02010600030101010101" pitchFamily="2" charset="-122"/>
              </a:endParaRPr>
            </a:p>
          </p:txBody>
        </p:sp>
        <p:sp>
          <p:nvSpPr>
            <p:cNvPr id="104479" name="Rectangle 31"/>
            <p:cNvSpPr>
              <a:spLocks noChangeArrowheads="1"/>
            </p:cNvSpPr>
            <p:nvPr/>
          </p:nvSpPr>
          <p:spPr bwMode="auto">
            <a:xfrm>
              <a:off x="3648" y="1172"/>
              <a:ext cx="385"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04480" name="Rectangle 32"/>
            <p:cNvSpPr>
              <a:spLocks noChangeArrowheads="1"/>
            </p:cNvSpPr>
            <p:nvPr/>
          </p:nvSpPr>
          <p:spPr bwMode="auto">
            <a:xfrm>
              <a:off x="4033" y="1172"/>
              <a:ext cx="193" cy="191"/>
            </a:xfrm>
            <a:prstGeom prst="rect">
              <a:avLst/>
            </a:prstGeom>
            <a:solidFill>
              <a:srgbClr val="CED3DE"/>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latin typeface="Times New Roman" panose="02020603050405020304" pitchFamily="18" charset="0"/>
                  <a:ea typeface="宋体" panose="02010600030101010101" pitchFamily="2" charset="-122"/>
                </a:rPr>
                <a:t>syn</a:t>
              </a:r>
              <a:endParaRPr kumimoji="1" lang="en-US" altLang="zh-CN" sz="1200">
                <a:latin typeface="Times New Roman" panose="02020603050405020304" pitchFamily="18" charset="0"/>
                <a:ea typeface="宋体" panose="02010600030101010101" pitchFamily="2" charset="-122"/>
              </a:endParaRPr>
            </a:p>
          </p:txBody>
        </p:sp>
        <p:sp>
          <p:nvSpPr>
            <p:cNvPr id="104481" name="Rectangle 33"/>
            <p:cNvSpPr>
              <a:spLocks noChangeArrowheads="1"/>
            </p:cNvSpPr>
            <p:nvPr/>
          </p:nvSpPr>
          <p:spPr bwMode="auto">
            <a:xfrm>
              <a:off x="3072" y="1968"/>
              <a:ext cx="1968"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Times New Roman" panose="02020603050405020304" pitchFamily="18" charset="0"/>
                  <a:ea typeface="宋体" panose="02010600030101010101" pitchFamily="2" charset="-122"/>
                </a:rPr>
                <a:t>L5</a:t>
              </a:r>
              <a:r>
                <a:rPr kumimoji="1" lang="zh-CN" altLang="en-US" sz="1200">
                  <a:solidFill>
                    <a:schemeClr val="bg1"/>
                  </a:solidFill>
                  <a:latin typeface="Times New Roman" panose="02020603050405020304" pitchFamily="18" charset="0"/>
                  <a:ea typeface="宋体" panose="02010600030101010101" pitchFamily="2" charset="-122"/>
                </a:rPr>
                <a:t>数据</a:t>
              </a: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8466" name="AutoShape 34"/>
            <p:cNvSpPr>
              <a:spLocks noChangeArrowheads="1"/>
            </p:cNvSpPr>
            <p:nvPr/>
          </p:nvSpPr>
          <p:spPr bwMode="auto">
            <a:xfrm flipV="1">
              <a:off x="3936" y="1512"/>
              <a:ext cx="384" cy="336"/>
            </a:xfrm>
            <a:prstGeom prst="downArrow">
              <a:avLst>
                <a:gd name="adj1" fmla="val 50000"/>
                <a:gd name="adj2" fmla="val 25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8467" name="Text Box 35"/>
            <p:cNvSpPr txBox="1">
              <a:spLocks noChangeArrowheads="1"/>
            </p:cNvSpPr>
            <p:nvPr/>
          </p:nvSpPr>
          <p:spPr bwMode="auto">
            <a:xfrm>
              <a:off x="3600" y="2246"/>
              <a:ext cx="911" cy="274"/>
            </a:xfrm>
            <a:prstGeom prst="rect">
              <a:avLst/>
            </a:prstGeom>
            <a:noFill/>
            <a:ln w="9525">
              <a:noFill/>
              <a:miter lim="800000"/>
            </a:ln>
          </p:spPr>
          <p:txBody>
            <a:bodyPr>
              <a:spAutoFit/>
            </a:bodyPr>
            <a:lstStyle/>
            <a:p>
              <a:pPr eaLnBrk="1" hangingPunct="1"/>
              <a:r>
                <a:rPr kumimoji="1" lang="zh-CN" altLang="en-US" sz="1200">
                  <a:latin typeface="Times New Roman" panose="02020603050405020304" pitchFamily="18" charset="0"/>
                  <a:ea typeface="宋体" panose="02010600030101010101" pitchFamily="2" charset="-122"/>
                </a:rPr>
                <a:t>从传输层</a:t>
              </a:r>
              <a:endParaRPr kumimoji="1" lang="zh-CN" altLang="en-US" sz="1200">
                <a:latin typeface="Times New Roman" panose="02020603050405020304" pitchFamily="18" charset="0"/>
                <a:ea typeface="宋体" panose="02010600030101010101" pitchFamily="2" charset="-122"/>
              </a:endParaRPr>
            </a:p>
          </p:txBody>
        </p:sp>
        <p:sp>
          <p:nvSpPr>
            <p:cNvPr id="104484" name="Rectangle 36"/>
            <p:cNvSpPr>
              <a:spLocks noChangeArrowheads="1"/>
            </p:cNvSpPr>
            <p:nvPr/>
          </p:nvSpPr>
          <p:spPr bwMode="auto">
            <a:xfrm>
              <a:off x="3072" y="1172"/>
              <a:ext cx="38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04485" name="Rectangle 37"/>
            <p:cNvSpPr>
              <a:spLocks noChangeArrowheads="1"/>
            </p:cNvSpPr>
            <p:nvPr/>
          </p:nvSpPr>
          <p:spPr bwMode="auto">
            <a:xfrm>
              <a:off x="3456" y="1172"/>
              <a:ext cx="192" cy="191"/>
            </a:xfrm>
            <a:prstGeom prst="rect">
              <a:avLst/>
            </a:prstGeom>
            <a:solidFill>
              <a:srgbClr val="CED3DE"/>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latin typeface="Times New Roman" panose="02020603050405020304" pitchFamily="18" charset="0"/>
                  <a:ea typeface="宋体" panose="02010600030101010101" pitchFamily="2" charset="-122"/>
                </a:rPr>
                <a:t>syn</a:t>
              </a:r>
              <a:endParaRPr kumimoji="1" lang="en-US" altLang="zh-CN" sz="1200">
                <a:latin typeface="Times New Roman" panose="02020603050405020304" pitchFamily="18" charset="0"/>
                <a:ea typeface="宋体" panose="02010600030101010101" pitchFamily="2" charset="-122"/>
              </a:endParaRPr>
            </a:p>
          </p:txBody>
        </p:sp>
        <p:sp>
          <p:nvSpPr>
            <p:cNvPr id="104486" name="Rectangle 38"/>
            <p:cNvSpPr>
              <a:spLocks noChangeArrowheads="1"/>
            </p:cNvSpPr>
            <p:nvPr/>
          </p:nvSpPr>
          <p:spPr bwMode="auto">
            <a:xfrm>
              <a:off x="4224" y="1172"/>
              <a:ext cx="38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Times New Roman" panose="02020603050405020304" pitchFamily="18" charset="0"/>
                <a:ea typeface="宋体" panose="02010600030101010101" pitchFamily="2" charset="-122"/>
              </a:endParaRPr>
            </a:p>
          </p:txBody>
        </p:sp>
        <p:sp>
          <p:nvSpPr>
            <p:cNvPr id="104487" name="Rectangle 39"/>
            <p:cNvSpPr>
              <a:spLocks noChangeArrowheads="1"/>
            </p:cNvSpPr>
            <p:nvPr/>
          </p:nvSpPr>
          <p:spPr bwMode="auto">
            <a:xfrm>
              <a:off x="4608" y="1172"/>
              <a:ext cx="192" cy="191"/>
            </a:xfrm>
            <a:prstGeom prst="rect">
              <a:avLst/>
            </a:prstGeom>
            <a:solidFill>
              <a:srgbClr val="CED3DE"/>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latin typeface="Times New Roman" panose="02020603050405020304" pitchFamily="18" charset="0"/>
                  <a:ea typeface="宋体" panose="02010600030101010101" pitchFamily="2" charset="-122"/>
                </a:rPr>
                <a:t>syn</a:t>
              </a:r>
              <a:endParaRPr kumimoji="1" lang="en-US" altLang="zh-CN" sz="1200">
                <a:latin typeface="Times New Roman" panose="02020603050405020304" pitchFamily="18" charset="0"/>
                <a:ea typeface="宋体" panose="02010600030101010101" pitchFamily="2" charset="-122"/>
              </a:endParaRPr>
            </a:p>
          </p:txBody>
        </p:sp>
        <p:sp>
          <p:nvSpPr>
            <p:cNvPr id="18472" name="AutoShape 40"/>
            <p:cNvSpPr>
              <a:spLocks noChangeArrowheads="1"/>
            </p:cNvSpPr>
            <p:nvPr/>
          </p:nvSpPr>
          <p:spPr bwMode="auto">
            <a:xfrm flipH="1">
              <a:off x="4032" y="624"/>
              <a:ext cx="528" cy="548"/>
            </a:xfrm>
            <a:prstGeom prst="parallelogram">
              <a:avLst>
                <a:gd name="adj" fmla="val 39204"/>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Times New Roman" panose="02020603050405020304" pitchFamily="18" charset="0"/>
                <a:ea typeface="宋体" panose="02010600030101010101" pitchFamily="2" charset="-122"/>
              </a:endParaRPr>
            </a:p>
          </p:txBody>
        </p:sp>
        <p:sp>
          <p:nvSpPr>
            <p:cNvPr id="18473" name="AutoShape 41"/>
            <p:cNvSpPr>
              <a:spLocks noChangeArrowheads="1"/>
            </p:cNvSpPr>
            <p:nvPr/>
          </p:nvSpPr>
          <p:spPr bwMode="auto">
            <a:xfrm>
              <a:off x="3120" y="616"/>
              <a:ext cx="528" cy="556"/>
            </a:xfrm>
            <a:prstGeom prst="parallelogram">
              <a:avLst>
                <a:gd name="adj" fmla="val 42361"/>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Times New Roman" panose="02020603050405020304" pitchFamily="18" charset="0"/>
                <a:ea typeface="宋体" panose="02010600030101010101" pitchFamily="2" charset="-122"/>
              </a:endParaRPr>
            </a:p>
          </p:txBody>
        </p:sp>
        <p:sp>
          <p:nvSpPr>
            <p:cNvPr id="104490" name="Rectangle 42"/>
            <p:cNvSpPr>
              <a:spLocks noChangeArrowheads="1"/>
            </p:cNvSpPr>
            <p:nvPr/>
          </p:nvSpPr>
          <p:spPr bwMode="auto">
            <a:xfrm>
              <a:off x="4800" y="1172"/>
              <a:ext cx="241" cy="191"/>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Times New Roman" panose="02020603050405020304" pitchFamily="18" charset="0"/>
                  <a:ea typeface="宋体" panose="02010600030101010101" pitchFamily="2" charset="-122"/>
                </a:rPr>
                <a:t>H5</a:t>
              </a:r>
              <a:endParaRPr kumimoji="1" lang="en-US" altLang="zh-CN" sz="1200">
                <a:solidFill>
                  <a:schemeClr val="bg1"/>
                </a:solidFill>
                <a:latin typeface="Times New Roman" panose="02020603050405020304" pitchFamily="18" charset="0"/>
                <a:ea typeface="宋体" panose="02010600030101010101" pitchFamily="2" charset="-122"/>
              </a:endParaRPr>
            </a:p>
          </p:txBody>
        </p:sp>
        <p:sp>
          <p:nvSpPr>
            <p:cNvPr id="18475" name="Rectangle 43"/>
            <p:cNvSpPr>
              <a:spLocks noChangeArrowheads="1"/>
            </p:cNvSpPr>
            <p:nvPr/>
          </p:nvSpPr>
          <p:spPr bwMode="auto">
            <a:xfrm>
              <a:off x="3072" y="1364"/>
              <a:ext cx="1968" cy="604"/>
            </a:xfrm>
            <a:prstGeom prst="rect">
              <a:avLst/>
            </a:prstGeom>
            <a:noFill/>
            <a:ln w="9525">
              <a:solidFill>
                <a:schemeClr val="tx1"/>
              </a:solidFill>
              <a:prstDash val="sysDot"/>
              <a:miter lim="800000"/>
            </a:ln>
          </p:spPr>
          <p:txBody>
            <a:bodyPr wrap="none" anchor="ctr"/>
            <a:lstStyle/>
            <a:p>
              <a:pPr eaLnBrk="1" hangingPunct="1"/>
              <a:endParaRPr kumimoji="1" lang="zh-CN" altLang="en-US" sz="12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传输层</a:t>
            </a:r>
            <a:endParaRPr lang="zh-CN" altLang="en-US" smtClean="0">
              <a:ea typeface="宋体" panose="02010600030101010101" pitchFamily="2" charset="-122"/>
            </a:endParaRPr>
          </a:p>
        </p:txBody>
      </p:sp>
      <p:sp>
        <p:nvSpPr>
          <p:cNvPr id="19459" name="Rectangle 3"/>
          <p:cNvSpPr>
            <a:spLocks noGrp="1" noChangeArrowheads="1"/>
          </p:cNvSpPr>
          <p:nvPr>
            <p:ph idx="1"/>
          </p:nvPr>
        </p:nvSpPr>
        <p:spPr>
          <a:xfrm>
            <a:off x="642938" y="4214813"/>
            <a:ext cx="7940675" cy="2357437"/>
          </a:xfrm>
        </p:spPr>
        <p:txBody>
          <a:bodyPr/>
          <a:lstStyle/>
          <a:p>
            <a:pPr>
              <a:lnSpc>
                <a:spcPct val="140000"/>
              </a:lnSpc>
              <a:buFontTx/>
              <a:buNone/>
            </a:pPr>
            <a:r>
              <a:rPr lang="zh-CN" altLang="en-US" sz="2800" dirty="0" smtClean="0">
                <a:ea typeface="宋体" panose="02010600030101010101" pitchFamily="2" charset="-122"/>
              </a:rPr>
              <a:t>传输层的作用</a:t>
            </a:r>
            <a:endParaRPr lang="zh-CN" altLang="en-US" sz="2800" dirty="0" smtClean="0">
              <a:ea typeface="宋体" panose="02010600030101010101" pitchFamily="2" charset="-122"/>
            </a:endParaRPr>
          </a:p>
          <a:p>
            <a:pPr lvl="1" indent="0">
              <a:buFontTx/>
              <a:buNone/>
            </a:pPr>
            <a:r>
              <a:rPr lang="zh-CN" altLang="en-US" dirty="0" smtClean="0">
                <a:latin typeface="宋体" panose="02010600030101010101" pitchFamily="2" charset="-122"/>
                <a:ea typeface="宋体" panose="02010600030101010101" pitchFamily="2" charset="-122"/>
              </a:rPr>
              <a:t>负责建立端到端的连接，保证报文在端到端之间的传输，端口号的确定</a:t>
            </a:r>
            <a:endParaRPr lang="zh-CN" altLang="en-US" dirty="0" smtClean="0">
              <a:latin typeface="宋体" panose="02010600030101010101" pitchFamily="2" charset="-122"/>
              <a:ea typeface="宋体" panose="02010600030101010101" pitchFamily="2" charset="-122"/>
            </a:endParaRPr>
          </a:p>
          <a:p>
            <a:pPr>
              <a:lnSpc>
                <a:spcPct val="140000"/>
              </a:lnSpc>
              <a:buFontTx/>
              <a:buNone/>
            </a:pPr>
            <a:r>
              <a:rPr lang="zh-CN" altLang="en-US" sz="2800" dirty="0" smtClean="0">
                <a:ea typeface="宋体" panose="02010600030101010101" pitchFamily="2" charset="-122"/>
              </a:rPr>
              <a:t>传输层的功能</a:t>
            </a:r>
            <a:endParaRPr lang="zh-CN" altLang="en-US" sz="2800" dirty="0" smtClean="0">
              <a:ea typeface="宋体" panose="02010600030101010101" pitchFamily="2" charset="-122"/>
            </a:endParaRPr>
          </a:p>
          <a:p>
            <a:pPr lvl="1" indent="0">
              <a:buFontTx/>
              <a:buNone/>
            </a:pPr>
            <a:r>
              <a:rPr lang="zh-CN" altLang="en-US" dirty="0" smtClean="0">
                <a:latin typeface="宋体" panose="02010600030101010101" pitchFamily="2" charset="-122"/>
                <a:ea typeface="宋体" panose="02010600030101010101" pitchFamily="2" charset="-122"/>
              </a:rPr>
              <a:t>服务点编址、分段与重组、连接控制、流量控制、差错控制</a:t>
            </a:r>
            <a:endParaRPr lang="zh-CN" altLang="en-US" dirty="0" smtClean="0">
              <a:latin typeface="宋体" panose="02010600030101010101" pitchFamily="2" charset="-122"/>
              <a:ea typeface="宋体" panose="02010600030101010101" pitchFamily="2" charset="-122"/>
            </a:endParaRPr>
          </a:p>
          <a:p>
            <a:pPr lvl="1" indent="0">
              <a:buFontTx/>
              <a:buNone/>
            </a:pPr>
            <a:endParaRPr lang="zh-CN" altLang="en-US" dirty="0" smtClean="0">
              <a:ea typeface="宋体" panose="02010600030101010101" pitchFamily="2" charset="-122"/>
            </a:endParaRPr>
          </a:p>
        </p:txBody>
      </p:sp>
      <p:sp>
        <p:nvSpPr>
          <p:cNvPr id="19460" name="Rectangle 4"/>
          <p:cNvSpPr>
            <a:spLocks noChangeArrowheads="1"/>
          </p:cNvSpPr>
          <p:nvPr/>
        </p:nvSpPr>
        <p:spPr bwMode="auto">
          <a:xfrm>
            <a:off x="2686050" y="2566988"/>
            <a:ext cx="9144000" cy="0"/>
          </a:xfrm>
          <a:prstGeom prst="rect">
            <a:avLst/>
          </a:prstGeom>
          <a:noFill/>
          <a:ln w="9525">
            <a:noFill/>
            <a:miter lim="800000"/>
          </a:ln>
        </p:spPr>
        <p:txBody>
          <a:bodyPr>
            <a:spAutoFit/>
          </a:bodyPr>
          <a:lstStyle/>
          <a:p>
            <a:endParaRPr lang="zh-CN" altLang="en-US">
              <a:ea typeface="宋体" panose="02010600030101010101" pitchFamily="2" charset="-122"/>
            </a:endParaRPr>
          </a:p>
        </p:txBody>
      </p:sp>
      <p:grpSp>
        <p:nvGrpSpPr>
          <p:cNvPr id="2" name="Group 5"/>
          <p:cNvGrpSpPr/>
          <p:nvPr/>
        </p:nvGrpSpPr>
        <p:grpSpPr bwMode="auto">
          <a:xfrm>
            <a:off x="941388" y="1268413"/>
            <a:ext cx="7375525" cy="2936875"/>
            <a:chOff x="240" y="0"/>
            <a:chExt cx="5472" cy="2648"/>
          </a:xfrm>
        </p:grpSpPr>
        <p:sp>
          <p:nvSpPr>
            <p:cNvPr id="105478" name="Rectangle 6"/>
            <p:cNvSpPr>
              <a:spLocks noChangeArrowheads="1"/>
            </p:cNvSpPr>
            <p:nvPr/>
          </p:nvSpPr>
          <p:spPr bwMode="auto">
            <a:xfrm>
              <a:off x="240" y="720"/>
              <a:ext cx="2496" cy="769"/>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5479" name="Rectangle 7"/>
            <p:cNvSpPr>
              <a:spLocks noChangeArrowheads="1"/>
            </p:cNvSpPr>
            <p:nvPr/>
          </p:nvSpPr>
          <p:spPr bwMode="auto">
            <a:xfrm>
              <a:off x="1056" y="212"/>
              <a:ext cx="1008" cy="21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L5</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9464" name="Rectangle 8"/>
            <p:cNvSpPr>
              <a:spLocks noChangeArrowheads="1"/>
            </p:cNvSpPr>
            <p:nvPr/>
          </p:nvSpPr>
          <p:spPr bwMode="auto">
            <a:xfrm>
              <a:off x="1344" y="432"/>
              <a:ext cx="384"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9465" name="Text Box 9"/>
            <p:cNvSpPr txBox="1">
              <a:spLocks noChangeArrowheads="1"/>
            </p:cNvSpPr>
            <p:nvPr/>
          </p:nvSpPr>
          <p:spPr bwMode="auto">
            <a:xfrm>
              <a:off x="240" y="721"/>
              <a:ext cx="624" cy="248"/>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传输层</a:t>
              </a:r>
              <a:endParaRPr kumimoji="1" lang="zh-CN" altLang="en-US" sz="1200">
                <a:latin typeface="华文细黑" panose="02010600040101010101" pitchFamily="2" charset="-122"/>
                <a:ea typeface="华文细黑" panose="02010600040101010101" pitchFamily="2" charset="-122"/>
              </a:endParaRPr>
            </a:p>
          </p:txBody>
        </p:sp>
        <p:sp>
          <p:nvSpPr>
            <p:cNvPr id="19466" name="AutoShape 10"/>
            <p:cNvSpPr>
              <a:spLocks noChangeArrowheads="1"/>
            </p:cNvSpPr>
            <p:nvPr/>
          </p:nvSpPr>
          <p:spPr bwMode="auto">
            <a:xfrm>
              <a:off x="1440" y="576"/>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9467" name="Text Box 11"/>
            <p:cNvSpPr txBox="1">
              <a:spLocks noChangeArrowheads="1"/>
            </p:cNvSpPr>
            <p:nvPr/>
          </p:nvSpPr>
          <p:spPr bwMode="auto">
            <a:xfrm>
              <a:off x="1248" y="0"/>
              <a:ext cx="816" cy="248"/>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从会话层</a:t>
              </a:r>
              <a:endParaRPr kumimoji="1" lang="zh-CN" altLang="en-US" sz="1200">
                <a:latin typeface="华文细黑" panose="02010600040101010101" pitchFamily="2" charset="-122"/>
                <a:ea typeface="华文细黑" panose="02010600040101010101" pitchFamily="2" charset="-122"/>
              </a:endParaRPr>
            </a:p>
          </p:txBody>
        </p:sp>
        <p:grpSp>
          <p:nvGrpSpPr>
            <p:cNvPr id="3" name="Group 12"/>
            <p:cNvGrpSpPr/>
            <p:nvPr/>
          </p:nvGrpSpPr>
          <p:grpSpPr bwMode="auto">
            <a:xfrm>
              <a:off x="1344" y="980"/>
              <a:ext cx="576" cy="192"/>
              <a:chOff x="1536" y="1180"/>
              <a:chExt cx="576" cy="192"/>
            </a:xfrm>
          </p:grpSpPr>
          <p:sp>
            <p:nvSpPr>
              <p:cNvPr id="105485" name="Rectangle 13"/>
              <p:cNvSpPr>
                <a:spLocks noChangeArrowheads="1"/>
              </p:cNvSpPr>
              <p:nvPr/>
            </p:nvSpPr>
            <p:spPr bwMode="auto">
              <a:xfrm>
                <a:off x="1536" y="1180"/>
                <a:ext cx="384"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latin typeface="华文细黑" panose="02010600040101010101" pitchFamily="2" charset="-122"/>
                  <a:ea typeface="华文细黑" panose="02010600040101010101" pitchFamily="2" charset="-122"/>
                </a:endParaRPr>
              </a:p>
            </p:txBody>
          </p:sp>
          <p:sp>
            <p:nvSpPr>
              <p:cNvPr id="105486" name="Rectangle 14"/>
              <p:cNvSpPr>
                <a:spLocks noChangeArrowheads="1"/>
              </p:cNvSpPr>
              <p:nvPr/>
            </p:nvSpPr>
            <p:spPr bwMode="auto">
              <a:xfrm>
                <a:off x="1920" y="1180"/>
                <a:ext cx="192" cy="192"/>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H4</a:t>
                </a:r>
                <a:endParaRPr kumimoji="1" lang="en-US" altLang="zh-CN" sz="1200">
                  <a:solidFill>
                    <a:schemeClr val="bg1"/>
                  </a:solidFill>
                  <a:latin typeface="华文细黑" panose="02010600040101010101" pitchFamily="2" charset="-122"/>
                  <a:ea typeface="华文细黑" panose="02010600040101010101" pitchFamily="2" charset="-122"/>
                </a:endParaRPr>
              </a:p>
            </p:txBody>
          </p:sp>
        </p:grpSp>
        <p:sp>
          <p:nvSpPr>
            <p:cNvPr id="105487" name="Rectangle 15"/>
            <p:cNvSpPr>
              <a:spLocks noChangeArrowheads="1"/>
            </p:cNvSpPr>
            <p:nvPr/>
          </p:nvSpPr>
          <p:spPr bwMode="auto">
            <a:xfrm>
              <a:off x="1200" y="1680"/>
              <a:ext cx="1056"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L4</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9470" name="AutoShape 16"/>
            <p:cNvSpPr>
              <a:spLocks noChangeArrowheads="1"/>
            </p:cNvSpPr>
            <p:nvPr/>
          </p:nvSpPr>
          <p:spPr bwMode="auto">
            <a:xfrm>
              <a:off x="1536" y="1320"/>
              <a:ext cx="384" cy="336"/>
            </a:xfrm>
            <a:prstGeom prst="downArrow">
              <a:avLst>
                <a:gd name="adj1" fmla="val 50000"/>
                <a:gd name="adj2" fmla="val 25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9471" name="Text Box 17"/>
            <p:cNvSpPr txBox="1">
              <a:spLocks noChangeArrowheads="1"/>
            </p:cNvSpPr>
            <p:nvPr/>
          </p:nvSpPr>
          <p:spPr bwMode="auto">
            <a:xfrm>
              <a:off x="1296" y="2400"/>
              <a:ext cx="912" cy="248"/>
            </a:xfrm>
            <a:prstGeom prst="rect">
              <a:avLst/>
            </a:prstGeom>
            <a:noFill/>
            <a:ln w="9525">
              <a:noFill/>
              <a:miter lim="800000"/>
            </a:ln>
          </p:spPr>
          <p:txBody>
            <a:bodyPr>
              <a:spAutoFit/>
            </a:bodyPr>
            <a:lstStyle/>
            <a:p>
              <a:pPr eaLnBrk="1" hangingPunct="1"/>
              <a:r>
                <a:rPr kumimoji="1" lang="zh-CN" altLang="en-US" sz="1200">
                  <a:latin typeface="华文细黑" panose="02010600040101010101" pitchFamily="2" charset="-122"/>
                  <a:ea typeface="华文细黑" panose="02010600040101010101" pitchFamily="2" charset="-122"/>
                </a:rPr>
                <a:t>到网络层</a:t>
              </a:r>
              <a:endParaRPr kumimoji="1" lang="zh-CN" altLang="en-US" sz="1200">
                <a:latin typeface="华文细黑" panose="02010600040101010101" pitchFamily="2" charset="-122"/>
                <a:ea typeface="华文细黑" panose="02010600040101010101" pitchFamily="2" charset="-122"/>
              </a:endParaRPr>
            </a:p>
          </p:txBody>
        </p:sp>
        <p:grpSp>
          <p:nvGrpSpPr>
            <p:cNvPr id="4" name="Group 18"/>
            <p:cNvGrpSpPr/>
            <p:nvPr/>
          </p:nvGrpSpPr>
          <p:grpSpPr bwMode="auto">
            <a:xfrm>
              <a:off x="624" y="980"/>
              <a:ext cx="576" cy="192"/>
              <a:chOff x="1536" y="1180"/>
              <a:chExt cx="576" cy="192"/>
            </a:xfrm>
          </p:grpSpPr>
          <p:sp>
            <p:nvSpPr>
              <p:cNvPr id="105491" name="Rectangle 19"/>
              <p:cNvSpPr>
                <a:spLocks noChangeArrowheads="1"/>
              </p:cNvSpPr>
              <p:nvPr/>
            </p:nvSpPr>
            <p:spPr bwMode="auto">
              <a:xfrm>
                <a:off x="1536" y="1180"/>
                <a:ext cx="384"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latin typeface="华文细黑" panose="02010600040101010101" pitchFamily="2" charset="-122"/>
                  <a:ea typeface="华文细黑" panose="02010600040101010101" pitchFamily="2" charset="-122"/>
                </a:endParaRPr>
              </a:p>
            </p:txBody>
          </p:sp>
          <p:sp>
            <p:nvSpPr>
              <p:cNvPr id="105492" name="Rectangle 20"/>
              <p:cNvSpPr>
                <a:spLocks noChangeArrowheads="1"/>
              </p:cNvSpPr>
              <p:nvPr/>
            </p:nvSpPr>
            <p:spPr bwMode="auto">
              <a:xfrm>
                <a:off x="1920" y="1180"/>
                <a:ext cx="192" cy="192"/>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H4</a:t>
                </a:r>
                <a:endParaRPr kumimoji="1" lang="en-US" altLang="zh-CN" sz="1200">
                  <a:solidFill>
                    <a:schemeClr val="bg1"/>
                  </a:solidFill>
                  <a:latin typeface="华文细黑" panose="02010600040101010101" pitchFamily="2" charset="-122"/>
                  <a:ea typeface="华文细黑" panose="02010600040101010101" pitchFamily="2" charset="-122"/>
                </a:endParaRPr>
              </a:p>
            </p:txBody>
          </p:sp>
        </p:grpSp>
        <p:grpSp>
          <p:nvGrpSpPr>
            <p:cNvPr id="5" name="Group 21"/>
            <p:cNvGrpSpPr/>
            <p:nvPr/>
          </p:nvGrpSpPr>
          <p:grpSpPr bwMode="auto">
            <a:xfrm>
              <a:off x="2064" y="980"/>
              <a:ext cx="576" cy="192"/>
              <a:chOff x="1536" y="1180"/>
              <a:chExt cx="576" cy="192"/>
            </a:xfrm>
          </p:grpSpPr>
          <p:sp>
            <p:nvSpPr>
              <p:cNvPr id="105494" name="Rectangle 22"/>
              <p:cNvSpPr>
                <a:spLocks noChangeArrowheads="1"/>
              </p:cNvSpPr>
              <p:nvPr/>
            </p:nvSpPr>
            <p:spPr bwMode="auto">
              <a:xfrm>
                <a:off x="1536" y="1180"/>
                <a:ext cx="384"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latin typeface="华文细黑" panose="02010600040101010101" pitchFamily="2" charset="-122"/>
                  <a:ea typeface="华文细黑" panose="02010600040101010101" pitchFamily="2" charset="-122"/>
                </a:endParaRPr>
              </a:p>
            </p:txBody>
          </p:sp>
          <p:sp>
            <p:nvSpPr>
              <p:cNvPr id="105495" name="Rectangle 23"/>
              <p:cNvSpPr>
                <a:spLocks noChangeArrowheads="1"/>
              </p:cNvSpPr>
              <p:nvPr/>
            </p:nvSpPr>
            <p:spPr bwMode="auto">
              <a:xfrm>
                <a:off x="1920" y="1180"/>
                <a:ext cx="192" cy="192"/>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H4</a:t>
                </a:r>
                <a:endParaRPr kumimoji="1" lang="en-US" altLang="zh-CN" sz="1200">
                  <a:solidFill>
                    <a:schemeClr val="bg1"/>
                  </a:solidFill>
                  <a:latin typeface="华文细黑" panose="02010600040101010101" pitchFamily="2" charset="-122"/>
                  <a:ea typeface="华文细黑" panose="02010600040101010101" pitchFamily="2" charset="-122"/>
                </a:endParaRPr>
              </a:p>
            </p:txBody>
          </p:sp>
        </p:grpSp>
        <p:sp>
          <p:nvSpPr>
            <p:cNvPr id="19474" name="AutoShape 24"/>
            <p:cNvSpPr>
              <a:spLocks noChangeArrowheads="1"/>
            </p:cNvSpPr>
            <p:nvPr/>
          </p:nvSpPr>
          <p:spPr bwMode="auto">
            <a:xfrm flipH="1">
              <a:off x="1728" y="432"/>
              <a:ext cx="672" cy="548"/>
            </a:xfrm>
            <a:prstGeom prst="parallelogram">
              <a:avLst>
                <a:gd name="adj" fmla="val 62591"/>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9475" name="AutoShape 25"/>
            <p:cNvSpPr>
              <a:spLocks noChangeArrowheads="1"/>
            </p:cNvSpPr>
            <p:nvPr/>
          </p:nvSpPr>
          <p:spPr bwMode="auto">
            <a:xfrm>
              <a:off x="672" y="432"/>
              <a:ext cx="672" cy="548"/>
            </a:xfrm>
            <a:prstGeom prst="parallelogram">
              <a:avLst>
                <a:gd name="adj" fmla="val 70800"/>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9476" name="AutoShape 26"/>
            <p:cNvSpPr>
              <a:spLocks noChangeArrowheads="1"/>
            </p:cNvSpPr>
            <p:nvPr/>
          </p:nvSpPr>
          <p:spPr bwMode="auto">
            <a:xfrm rot="2090599">
              <a:off x="912" y="576"/>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9477" name="AutoShape 27"/>
            <p:cNvSpPr>
              <a:spLocks noChangeArrowheads="1"/>
            </p:cNvSpPr>
            <p:nvPr/>
          </p:nvSpPr>
          <p:spPr bwMode="auto">
            <a:xfrm rot="19509401" flipH="1">
              <a:off x="1968" y="552"/>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9478" name="AutoShape 28"/>
            <p:cNvSpPr>
              <a:spLocks noChangeArrowheads="1"/>
            </p:cNvSpPr>
            <p:nvPr/>
          </p:nvSpPr>
          <p:spPr bwMode="auto">
            <a:xfrm>
              <a:off x="816" y="1320"/>
              <a:ext cx="480" cy="4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76 h 21600"/>
                <a:gd name="T20" fmla="*/ 18450 w 21600"/>
                <a:gd name="T21" fmla="*/ 1842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631" y="5399"/>
                    <a:pt x="10463" y="5407"/>
                    <a:pt x="10295" y="5423"/>
                  </a:cubicBezTo>
                  <a:lnTo>
                    <a:pt x="9791" y="47"/>
                  </a:lnTo>
                  <a:cubicBezTo>
                    <a:pt x="10126" y="15"/>
                    <a:pt x="10463"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2"/>
            </a:solidFill>
            <a:ln w="9525">
              <a:solidFill>
                <a:schemeClr val="tx1"/>
              </a:solidFill>
              <a:miter lim="800000"/>
            </a:ln>
          </p:spPr>
          <p:txBody>
            <a:bodyPr wrap="none" anchor="ctr"/>
            <a:lstStyle/>
            <a:p>
              <a:endParaRPr lang="zh-CN" altLang="en-US">
                <a:ea typeface="宋体" panose="02010600030101010101" pitchFamily="2" charset="-122"/>
              </a:endParaRPr>
            </a:p>
          </p:txBody>
        </p:sp>
        <p:sp>
          <p:nvSpPr>
            <p:cNvPr id="19479" name="AutoShape 29"/>
            <p:cNvSpPr>
              <a:spLocks noChangeArrowheads="1"/>
            </p:cNvSpPr>
            <p:nvPr/>
          </p:nvSpPr>
          <p:spPr bwMode="auto">
            <a:xfrm flipH="1">
              <a:off x="2160" y="1320"/>
              <a:ext cx="480" cy="4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76 h 21600"/>
                <a:gd name="T20" fmla="*/ 18450 w 21600"/>
                <a:gd name="T21" fmla="*/ 1842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631" y="5399"/>
                    <a:pt x="10463" y="5407"/>
                    <a:pt x="10295" y="5423"/>
                  </a:cubicBezTo>
                  <a:lnTo>
                    <a:pt x="9791" y="47"/>
                  </a:lnTo>
                  <a:cubicBezTo>
                    <a:pt x="10126" y="15"/>
                    <a:pt x="10463"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2"/>
            </a:solidFill>
            <a:ln w="9525">
              <a:solidFill>
                <a:schemeClr val="tx1"/>
              </a:solidFill>
              <a:miter lim="800000"/>
            </a:ln>
          </p:spPr>
          <p:txBody>
            <a:bodyPr wrap="none" anchor="ctr"/>
            <a:lstStyle/>
            <a:p>
              <a:endParaRPr lang="zh-CN" altLang="en-US">
                <a:ea typeface="宋体" panose="02010600030101010101" pitchFamily="2" charset="-122"/>
              </a:endParaRPr>
            </a:p>
          </p:txBody>
        </p:sp>
        <p:sp>
          <p:nvSpPr>
            <p:cNvPr id="105502" name="Rectangle 30"/>
            <p:cNvSpPr>
              <a:spLocks noChangeArrowheads="1"/>
            </p:cNvSpPr>
            <p:nvPr/>
          </p:nvSpPr>
          <p:spPr bwMode="auto">
            <a:xfrm>
              <a:off x="1200" y="1919"/>
              <a:ext cx="1056" cy="193"/>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L4</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05503" name="Rectangle 31"/>
            <p:cNvSpPr>
              <a:spLocks noChangeArrowheads="1"/>
            </p:cNvSpPr>
            <p:nvPr/>
          </p:nvSpPr>
          <p:spPr bwMode="auto">
            <a:xfrm>
              <a:off x="1200" y="2160"/>
              <a:ext cx="1056"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L4</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05504" name="Rectangle 32"/>
            <p:cNvSpPr>
              <a:spLocks noChangeArrowheads="1"/>
            </p:cNvSpPr>
            <p:nvPr/>
          </p:nvSpPr>
          <p:spPr bwMode="auto">
            <a:xfrm>
              <a:off x="3073" y="720"/>
              <a:ext cx="2497" cy="769"/>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5505" name="Rectangle 33"/>
            <p:cNvSpPr>
              <a:spLocks noChangeArrowheads="1"/>
            </p:cNvSpPr>
            <p:nvPr/>
          </p:nvSpPr>
          <p:spPr bwMode="auto">
            <a:xfrm>
              <a:off x="3600" y="212"/>
              <a:ext cx="1008" cy="21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L5</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9484" name="Rectangle 34"/>
            <p:cNvSpPr>
              <a:spLocks noChangeArrowheads="1"/>
            </p:cNvSpPr>
            <p:nvPr/>
          </p:nvSpPr>
          <p:spPr bwMode="auto">
            <a:xfrm>
              <a:off x="3888" y="432"/>
              <a:ext cx="384"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9485" name="Text Box 35"/>
            <p:cNvSpPr txBox="1">
              <a:spLocks noChangeArrowheads="1"/>
            </p:cNvSpPr>
            <p:nvPr/>
          </p:nvSpPr>
          <p:spPr bwMode="auto">
            <a:xfrm>
              <a:off x="5088" y="749"/>
              <a:ext cx="624" cy="247"/>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传输层</a:t>
              </a:r>
              <a:endParaRPr kumimoji="1" lang="zh-CN" altLang="en-US" sz="1200">
                <a:latin typeface="华文细黑" panose="02010600040101010101" pitchFamily="2" charset="-122"/>
                <a:ea typeface="华文细黑" panose="02010600040101010101" pitchFamily="2" charset="-122"/>
              </a:endParaRPr>
            </a:p>
          </p:txBody>
        </p:sp>
        <p:sp>
          <p:nvSpPr>
            <p:cNvPr id="19486" name="AutoShape 36"/>
            <p:cNvSpPr>
              <a:spLocks noChangeArrowheads="1"/>
            </p:cNvSpPr>
            <p:nvPr/>
          </p:nvSpPr>
          <p:spPr bwMode="auto">
            <a:xfrm flipV="1">
              <a:off x="3984" y="576"/>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9487" name="Text Box 37"/>
            <p:cNvSpPr txBox="1">
              <a:spLocks noChangeArrowheads="1"/>
            </p:cNvSpPr>
            <p:nvPr/>
          </p:nvSpPr>
          <p:spPr bwMode="auto">
            <a:xfrm>
              <a:off x="3792" y="0"/>
              <a:ext cx="816" cy="248"/>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到会话层</a:t>
              </a:r>
              <a:endParaRPr kumimoji="1" lang="zh-CN" altLang="en-US" sz="1200">
                <a:latin typeface="华文细黑" panose="02010600040101010101" pitchFamily="2" charset="-122"/>
                <a:ea typeface="华文细黑" panose="02010600040101010101" pitchFamily="2" charset="-122"/>
              </a:endParaRPr>
            </a:p>
          </p:txBody>
        </p:sp>
        <p:grpSp>
          <p:nvGrpSpPr>
            <p:cNvPr id="6" name="Group 38"/>
            <p:cNvGrpSpPr/>
            <p:nvPr/>
          </p:nvGrpSpPr>
          <p:grpSpPr bwMode="auto">
            <a:xfrm>
              <a:off x="3888" y="980"/>
              <a:ext cx="576" cy="192"/>
              <a:chOff x="1536" y="1180"/>
              <a:chExt cx="576" cy="192"/>
            </a:xfrm>
          </p:grpSpPr>
          <p:sp>
            <p:nvSpPr>
              <p:cNvPr id="105511" name="Rectangle 39"/>
              <p:cNvSpPr>
                <a:spLocks noChangeArrowheads="1"/>
              </p:cNvSpPr>
              <p:nvPr/>
            </p:nvSpPr>
            <p:spPr bwMode="auto">
              <a:xfrm>
                <a:off x="1536" y="1180"/>
                <a:ext cx="384"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latin typeface="华文细黑" panose="02010600040101010101" pitchFamily="2" charset="-122"/>
                  <a:ea typeface="华文细黑" panose="02010600040101010101" pitchFamily="2" charset="-122"/>
                </a:endParaRPr>
              </a:p>
            </p:txBody>
          </p:sp>
          <p:sp>
            <p:nvSpPr>
              <p:cNvPr id="105512" name="Rectangle 40"/>
              <p:cNvSpPr>
                <a:spLocks noChangeArrowheads="1"/>
              </p:cNvSpPr>
              <p:nvPr/>
            </p:nvSpPr>
            <p:spPr bwMode="auto">
              <a:xfrm>
                <a:off x="1920" y="1180"/>
                <a:ext cx="192" cy="192"/>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H4</a:t>
                </a:r>
                <a:endParaRPr kumimoji="1" lang="en-US" altLang="zh-CN" sz="1200">
                  <a:solidFill>
                    <a:schemeClr val="bg1"/>
                  </a:solidFill>
                  <a:latin typeface="华文细黑" panose="02010600040101010101" pitchFamily="2" charset="-122"/>
                  <a:ea typeface="华文细黑" panose="02010600040101010101" pitchFamily="2" charset="-122"/>
                </a:endParaRPr>
              </a:p>
            </p:txBody>
          </p:sp>
        </p:grpSp>
        <p:sp>
          <p:nvSpPr>
            <p:cNvPr id="105513" name="Rectangle 41"/>
            <p:cNvSpPr>
              <a:spLocks noChangeArrowheads="1"/>
            </p:cNvSpPr>
            <p:nvPr/>
          </p:nvSpPr>
          <p:spPr bwMode="auto">
            <a:xfrm>
              <a:off x="3744" y="1680"/>
              <a:ext cx="1056"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L4</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9490" name="AutoShape 42"/>
            <p:cNvSpPr>
              <a:spLocks noChangeArrowheads="1"/>
            </p:cNvSpPr>
            <p:nvPr/>
          </p:nvSpPr>
          <p:spPr bwMode="auto">
            <a:xfrm flipV="1">
              <a:off x="4080" y="1320"/>
              <a:ext cx="384" cy="336"/>
            </a:xfrm>
            <a:prstGeom prst="downArrow">
              <a:avLst>
                <a:gd name="adj1" fmla="val 50000"/>
                <a:gd name="adj2" fmla="val 2500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9491" name="Text Box 43"/>
            <p:cNvSpPr txBox="1">
              <a:spLocks noChangeArrowheads="1"/>
            </p:cNvSpPr>
            <p:nvPr/>
          </p:nvSpPr>
          <p:spPr bwMode="auto">
            <a:xfrm>
              <a:off x="3840" y="2400"/>
              <a:ext cx="912" cy="248"/>
            </a:xfrm>
            <a:prstGeom prst="rect">
              <a:avLst/>
            </a:prstGeom>
            <a:noFill/>
            <a:ln w="9525">
              <a:noFill/>
              <a:miter lim="800000"/>
            </a:ln>
          </p:spPr>
          <p:txBody>
            <a:bodyPr>
              <a:spAutoFit/>
            </a:bodyPr>
            <a:lstStyle/>
            <a:p>
              <a:pPr eaLnBrk="1" hangingPunct="1"/>
              <a:r>
                <a:rPr kumimoji="1" lang="zh-CN" altLang="en-US" sz="1200">
                  <a:latin typeface="华文细黑" panose="02010600040101010101" pitchFamily="2" charset="-122"/>
                  <a:ea typeface="华文细黑" panose="02010600040101010101" pitchFamily="2" charset="-122"/>
                </a:rPr>
                <a:t>从网络层</a:t>
              </a:r>
              <a:endParaRPr kumimoji="1" lang="zh-CN" altLang="en-US" sz="1200">
                <a:latin typeface="华文细黑" panose="02010600040101010101" pitchFamily="2" charset="-122"/>
                <a:ea typeface="华文细黑" panose="02010600040101010101" pitchFamily="2" charset="-122"/>
              </a:endParaRPr>
            </a:p>
          </p:txBody>
        </p:sp>
        <p:grpSp>
          <p:nvGrpSpPr>
            <p:cNvPr id="7" name="Group 44"/>
            <p:cNvGrpSpPr/>
            <p:nvPr/>
          </p:nvGrpSpPr>
          <p:grpSpPr bwMode="auto">
            <a:xfrm>
              <a:off x="3168" y="980"/>
              <a:ext cx="576" cy="192"/>
              <a:chOff x="1536" y="1180"/>
              <a:chExt cx="576" cy="192"/>
            </a:xfrm>
          </p:grpSpPr>
          <p:sp>
            <p:nvSpPr>
              <p:cNvPr id="105517" name="Rectangle 45"/>
              <p:cNvSpPr>
                <a:spLocks noChangeArrowheads="1"/>
              </p:cNvSpPr>
              <p:nvPr/>
            </p:nvSpPr>
            <p:spPr bwMode="auto">
              <a:xfrm>
                <a:off x="1536" y="1180"/>
                <a:ext cx="384"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latin typeface="华文细黑" panose="02010600040101010101" pitchFamily="2" charset="-122"/>
                  <a:ea typeface="华文细黑" panose="02010600040101010101" pitchFamily="2" charset="-122"/>
                </a:endParaRPr>
              </a:p>
            </p:txBody>
          </p:sp>
          <p:sp>
            <p:nvSpPr>
              <p:cNvPr id="105518" name="Rectangle 46"/>
              <p:cNvSpPr>
                <a:spLocks noChangeArrowheads="1"/>
              </p:cNvSpPr>
              <p:nvPr/>
            </p:nvSpPr>
            <p:spPr bwMode="auto">
              <a:xfrm>
                <a:off x="1920" y="1180"/>
                <a:ext cx="192" cy="192"/>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H4</a:t>
                </a:r>
                <a:endParaRPr kumimoji="1" lang="en-US" altLang="zh-CN" sz="1200">
                  <a:solidFill>
                    <a:schemeClr val="bg1"/>
                  </a:solidFill>
                  <a:latin typeface="华文细黑" panose="02010600040101010101" pitchFamily="2" charset="-122"/>
                  <a:ea typeface="华文细黑" panose="02010600040101010101" pitchFamily="2" charset="-122"/>
                </a:endParaRPr>
              </a:p>
            </p:txBody>
          </p:sp>
        </p:grpSp>
        <p:grpSp>
          <p:nvGrpSpPr>
            <p:cNvPr id="8" name="Group 47"/>
            <p:cNvGrpSpPr/>
            <p:nvPr/>
          </p:nvGrpSpPr>
          <p:grpSpPr bwMode="auto">
            <a:xfrm>
              <a:off x="4608" y="980"/>
              <a:ext cx="576" cy="192"/>
              <a:chOff x="1536" y="1180"/>
              <a:chExt cx="576" cy="192"/>
            </a:xfrm>
          </p:grpSpPr>
          <p:sp>
            <p:nvSpPr>
              <p:cNvPr id="105520" name="Rectangle 48"/>
              <p:cNvSpPr>
                <a:spLocks noChangeArrowheads="1"/>
              </p:cNvSpPr>
              <p:nvPr/>
            </p:nvSpPr>
            <p:spPr bwMode="auto">
              <a:xfrm>
                <a:off x="1536" y="1180"/>
                <a:ext cx="384"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latin typeface="华文细黑" panose="02010600040101010101" pitchFamily="2" charset="-122"/>
                  <a:ea typeface="华文细黑" panose="02010600040101010101" pitchFamily="2" charset="-122"/>
                </a:endParaRPr>
              </a:p>
            </p:txBody>
          </p:sp>
          <p:sp>
            <p:nvSpPr>
              <p:cNvPr id="105521" name="Rectangle 49"/>
              <p:cNvSpPr>
                <a:spLocks noChangeArrowheads="1"/>
              </p:cNvSpPr>
              <p:nvPr/>
            </p:nvSpPr>
            <p:spPr bwMode="auto">
              <a:xfrm>
                <a:off x="1920" y="1180"/>
                <a:ext cx="192" cy="192"/>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H4</a:t>
                </a:r>
                <a:endParaRPr kumimoji="1" lang="en-US" altLang="zh-CN" sz="1200">
                  <a:solidFill>
                    <a:schemeClr val="bg1"/>
                  </a:solidFill>
                  <a:latin typeface="华文细黑" panose="02010600040101010101" pitchFamily="2" charset="-122"/>
                  <a:ea typeface="华文细黑" panose="02010600040101010101" pitchFamily="2" charset="-122"/>
                </a:endParaRPr>
              </a:p>
            </p:txBody>
          </p:sp>
        </p:grpSp>
        <p:sp>
          <p:nvSpPr>
            <p:cNvPr id="19494" name="AutoShape 50"/>
            <p:cNvSpPr>
              <a:spLocks noChangeArrowheads="1"/>
            </p:cNvSpPr>
            <p:nvPr/>
          </p:nvSpPr>
          <p:spPr bwMode="auto">
            <a:xfrm flipH="1">
              <a:off x="4272" y="432"/>
              <a:ext cx="672" cy="548"/>
            </a:xfrm>
            <a:prstGeom prst="parallelogram">
              <a:avLst>
                <a:gd name="adj" fmla="val 62591"/>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9495" name="AutoShape 51"/>
            <p:cNvSpPr>
              <a:spLocks noChangeArrowheads="1"/>
            </p:cNvSpPr>
            <p:nvPr/>
          </p:nvSpPr>
          <p:spPr bwMode="auto">
            <a:xfrm>
              <a:off x="3216" y="432"/>
              <a:ext cx="672" cy="548"/>
            </a:xfrm>
            <a:prstGeom prst="parallelogram">
              <a:avLst>
                <a:gd name="adj" fmla="val 70800"/>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9496" name="AutoShape 52"/>
            <p:cNvSpPr>
              <a:spLocks noChangeArrowheads="1"/>
            </p:cNvSpPr>
            <p:nvPr/>
          </p:nvSpPr>
          <p:spPr bwMode="auto">
            <a:xfrm rot="2090599" flipH="1" flipV="1">
              <a:off x="3456" y="576"/>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9497" name="AutoShape 53"/>
            <p:cNvSpPr>
              <a:spLocks noChangeArrowheads="1"/>
            </p:cNvSpPr>
            <p:nvPr/>
          </p:nvSpPr>
          <p:spPr bwMode="auto">
            <a:xfrm rot="19509401" flipV="1">
              <a:off x="4512" y="552"/>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19498" name="AutoShape 54"/>
            <p:cNvSpPr>
              <a:spLocks noChangeArrowheads="1"/>
            </p:cNvSpPr>
            <p:nvPr/>
          </p:nvSpPr>
          <p:spPr bwMode="auto">
            <a:xfrm flipH="1" flipV="1">
              <a:off x="3600" y="1204"/>
              <a:ext cx="480" cy="4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76 h 21600"/>
                <a:gd name="T20" fmla="*/ 18450 w 21600"/>
                <a:gd name="T21" fmla="*/ 1842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631" y="5399"/>
                    <a:pt x="10463" y="5407"/>
                    <a:pt x="10295" y="5423"/>
                  </a:cubicBezTo>
                  <a:lnTo>
                    <a:pt x="9791" y="47"/>
                  </a:lnTo>
                  <a:cubicBezTo>
                    <a:pt x="10126" y="15"/>
                    <a:pt x="10463"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2"/>
            </a:solidFill>
            <a:ln w="9525">
              <a:solidFill>
                <a:schemeClr val="tx1"/>
              </a:solidFill>
              <a:miter lim="800000"/>
            </a:ln>
          </p:spPr>
          <p:txBody>
            <a:bodyPr wrap="none" anchor="ctr"/>
            <a:lstStyle/>
            <a:p>
              <a:endParaRPr lang="zh-CN" altLang="en-US">
                <a:ea typeface="宋体" panose="02010600030101010101" pitchFamily="2" charset="-122"/>
              </a:endParaRPr>
            </a:p>
          </p:txBody>
        </p:sp>
        <p:sp>
          <p:nvSpPr>
            <p:cNvPr id="19499" name="AutoShape 55"/>
            <p:cNvSpPr>
              <a:spLocks noChangeArrowheads="1"/>
            </p:cNvSpPr>
            <p:nvPr/>
          </p:nvSpPr>
          <p:spPr bwMode="auto">
            <a:xfrm flipV="1">
              <a:off x="4416" y="1204"/>
              <a:ext cx="480" cy="4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76 h 21600"/>
                <a:gd name="T20" fmla="*/ 18450 w 21600"/>
                <a:gd name="T21" fmla="*/ 1842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631" y="5399"/>
                    <a:pt x="10463" y="5407"/>
                    <a:pt x="10295" y="5423"/>
                  </a:cubicBezTo>
                  <a:lnTo>
                    <a:pt x="9791" y="47"/>
                  </a:lnTo>
                  <a:cubicBezTo>
                    <a:pt x="10126" y="15"/>
                    <a:pt x="10463"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2"/>
            </a:solidFill>
            <a:ln w="9525">
              <a:solidFill>
                <a:schemeClr val="tx1"/>
              </a:solidFill>
              <a:miter lim="800000"/>
            </a:ln>
          </p:spPr>
          <p:txBody>
            <a:bodyPr wrap="none" anchor="ctr"/>
            <a:lstStyle/>
            <a:p>
              <a:endParaRPr lang="zh-CN" altLang="en-US">
                <a:ea typeface="宋体" panose="02010600030101010101" pitchFamily="2" charset="-122"/>
              </a:endParaRPr>
            </a:p>
          </p:txBody>
        </p:sp>
        <p:sp>
          <p:nvSpPr>
            <p:cNvPr id="105528" name="Rectangle 56"/>
            <p:cNvSpPr>
              <a:spLocks noChangeArrowheads="1"/>
            </p:cNvSpPr>
            <p:nvPr/>
          </p:nvSpPr>
          <p:spPr bwMode="auto">
            <a:xfrm>
              <a:off x="3744" y="1919"/>
              <a:ext cx="1056" cy="193"/>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L4</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105529" name="Rectangle 57"/>
            <p:cNvSpPr>
              <a:spLocks noChangeArrowheads="1"/>
            </p:cNvSpPr>
            <p:nvPr/>
          </p:nvSpPr>
          <p:spPr bwMode="auto">
            <a:xfrm>
              <a:off x="3744" y="2160"/>
              <a:ext cx="1056" cy="192"/>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L4</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网络层</a:t>
            </a:r>
            <a:endParaRPr lang="zh-CN" altLang="en-US" smtClean="0">
              <a:ea typeface="宋体" panose="02010600030101010101" pitchFamily="2" charset="-122"/>
            </a:endParaRPr>
          </a:p>
        </p:txBody>
      </p:sp>
      <p:sp>
        <p:nvSpPr>
          <p:cNvPr id="20483" name="Rectangle 4"/>
          <p:cNvSpPr>
            <a:spLocks noGrp="1" noChangeArrowheads="1"/>
          </p:cNvSpPr>
          <p:nvPr>
            <p:ph idx="1"/>
          </p:nvPr>
        </p:nvSpPr>
        <p:spPr>
          <a:xfrm>
            <a:off x="655638" y="4071938"/>
            <a:ext cx="7940675" cy="1023937"/>
          </a:xfrm>
        </p:spPr>
        <p:txBody>
          <a:bodyPr/>
          <a:lstStyle/>
          <a:p>
            <a:pPr>
              <a:lnSpc>
                <a:spcPct val="140000"/>
              </a:lnSpc>
              <a:buFontTx/>
              <a:buNone/>
            </a:pPr>
            <a:r>
              <a:rPr lang="zh-CN" altLang="en-US" sz="2800" smtClean="0">
                <a:ea typeface="宋体" panose="02010600030101010101" pitchFamily="2" charset="-122"/>
              </a:rPr>
              <a:t>网络层的作用</a:t>
            </a:r>
            <a:endParaRPr lang="zh-CN" altLang="en-US" sz="2800" smtClean="0">
              <a:ea typeface="宋体" panose="02010600030101010101" pitchFamily="2" charset="-122"/>
            </a:endParaRPr>
          </a:p>
          <a:p>
            <a:pPr lvl="1" indent="0">
              <a:buFontTx/>
              <a:buNone/>
            </a:pPr>
            <a:r>
              <a:rPr lang="zh-CN" altLang="en-US" smtClean="0">
                <a:latin typeface="宋体" panose="02010600030101010101" pitchFamily="2" charset="-122"/>
                <a:ea typeface="宋体" panose="02010600030101010101" pitchFamily="2" charset="-122"/>
              </a:rPr>
              <a:t>负责将分组数据从源端传输到目的端</a:t>
            </a:r>
            <a:endParaRPr lang="zh-CN" altLang="en-US" smtClean="0">
              <a:latin typeface="宋体" panose="02010600030101010101" pitchFamily="2" charset="-122"/>
              <a:ea typeface="宋体" panose="02010600030101010101" pitchFamily="2" charset="-122"/>
            </a:endParaRPr>
          </a:p>
          <a:p>
            <a:pPr>
              <a:lnSpc>
                <a:spcPct val="140000"/>
              </a:lnSpc>
              <a:buFontTx/>
              <a:buNone/>
            </a:pPr>
            <a:r>
              <a:rPr lang="zh-CN" altLang="en-US" sz="2800" smtClean="0">
                <a:ea typeface="宋体" panose="02010600030101010101" pitchFamily="2" charset="-122"/>
              </a:rPr>
              <a:t>网络层功能</a:t>
            </a:r>
            <a:endParaRPr lang="zh-CN" altLang="en-US" sz="2800" smtClean="0">
              <a:ea typeface="宋体" panose="02010600030101010101" pitchFamily="2" charset="-122"/>
            </a:endParaRPr>
          </a:p>
          <a:p>
            <a:pPr lvl="1" indent="0">
              <a:buFontTx/>
              <a:buNone/>
            </a:pPr>
            <a:r>
              <a:rPr lang="zh-CN" altLang="en-US" smtClean="0">
                <a:latin typeface="宋体" panose="02010600030101010101" pitchFamily="2" charset="-122"/>
                <a:ea typeface="宋体" panose="02010600030101010101" pitchFamily="2" charset="-122"/>
              </a:rPr>
              <a:t>为网络设备提供逻辑地址（</a:t>
            </a:r>
            <a:r>
              <a:rPr lang="en-US" altLang="zh-CN" smtClean="0">
                <a:latin typeface="宋体" panose="02010600030101010101" pitchFamily="2" charset="-122"/>
                <a:ea typeface="宋体" panose="02010600030101010101" pitchFamily="2" charset="-122"/>
              </a:rPr>
              <a:t>IP</a:t>
            </a:r>
            <a:r>
              <a:rPr lang="zh-CN" altLang="en-US" smtClean="0">
                <a:latin typeface="宋体" panose="02010600030101010101" pitchFamily="2" charset="-122"/>
                <a:ea typeface="宋体" panose="02010600030101010101" pitchFamily="2" charset="-122"/>
              </a:rPr>
              <a:t>）</a:t>
            </a:r>
            <a:endParaRPr lang="zh-CN" altLang="en-US" smtClean="0">
              <a:latin typeface="宋体" panose="02010600030101010101" pitchFamily="2" charset="-122"/>
              <a:ea typeface="宋体" panose="02010600030101010101" pitchFamily="2" charset="-122"/>
            </a:endParaRPr>
          </a:p>
          <a:p>
            <a:pPr lvl="1" indent="0">
              <a:buFontTx/>
              <a:buNone/>
            </a:pPr>
            <a:r>
              <a:rPr lang="zh-CN" altLang="en-US" smtClean="0">
                <a:latin typeface="宋体" panose="02010600030101010101" pitchFamily="2" charset="-122"/>
                <a:ea typeface="宋体" panose="02010600030101010101" pitchFamily="2" charset="-122"/>
              </a:rPr>
              <a:t>进行路由选择、分组转发</a:t>
            </a:r>
            <a:endParaRPr lang="zh-CN" altLang="en-US" smtClean="0">
              <a:latin typeface="宋体" panose="02010600030101010101" pitchFamily="2" charset="-122"/>
              <a:ea typeface="宋体" panose="02010600030101010101" pitchFamily="2" charset="-122"/>
            </a:endParaRPr>
          </a:p>
          <a:p>
            <a:pPr>
              <a:lnSpc>
                <a:spcPct val="90000"/>
              </a:lnSpc>
            </a:pPr>
            <a:endParaRPr lang="zh-CN" altLang="en-US" sz="2000" smtClean="0">
              <a:latin typeface="宋体" panose="02010600030101010101" pitchFamily="2" charset="-122"/>
              <a:ea typeface="宋体" panose="02010600030101010101" pitchFamily="2" charset="-122"/>
            </a:endParaRPr>
          </a:p>
        </p:txBody>
      </p:sp>
      <p:sp>
        <p:nvSpPr>
          <p:cNvPr id="20484" name="Rectangle 3"/>
          <p:cNvSpPr>
            <a:spLocks noChangeArrowheads="1"/>
          </p:cNvSpPr>
          <p:nvPr/>
        </p:nvSpPr>
        <p:spPr bwMode="auto">
          <a:xfrm>
            <a:off x="2352675" y="2581275"/>
            <a:ext cx="9144000" cy="0"/>
          </a:xfrm>
          <a:prstGeom prst="rect">
            <a:avLst/>
          </a:prstGeom>
          <a:noFill/>
          <a:ln w="9525">
            <a:noFill/>
            <a:miter lim="800000"/>
          </a:ln>
        </p:spPr>
        <p:txBody>
          <a:bodyPr>
            <a:spAutoFit/>
          </a:bodyPr>
          <a:lstStyle/>
          <a:p>
            <a:endParaRPr lang="zh-CN" altLang="en-US">
              <a:ea typeface="宋体" panose="02010600030101010101" pitchFamily="2" charset="-122"/>
            </a:endParaRPr>
          </a:p>
        </p:txBody>
      </p:sp>
      <p:grpSp>
        <p:nvGrpSpPr>
          <p:cNvPr id="2" name="Group 5"/>
          <p:cNvGrpSpPr/>
          <p:nvPr/>
        </p:nvGrpSpPr>
        <p:grpSpPr bwMode="auto">
          <a:xfrm>
            <a:off x="828675" y="1354138"/>
            <a:ext cx="7524750" cy="2381250"/>
            <a:chOff x="240" y="172"/>
            <a:chExt cx="5520" cy="2225"/>
          </a:xfrm>
        </p:grpSpPr>
        <p:sp>
          <p:nvSpPr>
            <p:cNvPr id="106502" name="Rectangle 6"/>
            <p:cNvSpPr>
              <a:spLocks noChangeArrowheads="1"/>
            </p:cNvSpPr>
            <p:nvPr/>
          </p:nvSpPr>
          <p:spPr bwMode="auto">
            <a:xfrm>
              <a:off x="2976" y="891"/>
              <a:ext cx="2498" cy="767"/>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6503" name="Rectangle 7"/>
            <p:cNvSpPr>
              <a:spLocks noChangeArrowheads="1"/>
            </p:cNvSpPr>
            <p:nvPr/>
          </p:nvSpPr>
          <p:spPr bwMode="auto">
            <a:xfrm>
              <a:off x="240" y="891"/>
              <a:ext cx="2496" cy="767"/>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6504" name="Rectangle 8"/>
            <p:cNvSpPr>
              <a:spLocks noChangeArrowheads="1"/>
            </p:cNvSpPr>
            <p:nvPr/>
          </p:nvSpPr>
          <p:spPr bwMode="auto">
            <a:xfrm>
              <a:off x="1296" y="412"/>
              <a:ext cx="86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L4</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0489" name="Rectangle 9"/>
            <p:cNvSpPr>
              <a:spLocks noChangeArrowheads="1"/>
            </p:cNvSpPr>
            <p:nvPr/>
          </p:nvSpPr>
          <p:spPr bwMode="auto">
            <a:xfrm>
              <a:off x="1296" y="604"/>
              <a:ext cx="864"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06506" name="Rectangle 10"/>
            <p:cNvSpPr>
              <a:spLocks noChangeArrowheads="1"/>
            </p:cNvSpPr>
            <p:nvPr/>
          </p:nvSpPr>
          <p:spPr bwMode="auto">
            <a:xfrm>
              <a:off x="1296" y="1181"/>
              <a:ext cx="86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0491" name="Text Box 11"/>
            <p:cNvSpPr txBox="1">
              <a:spLocks noChangeArrowheads="1"/>
            </p:cNvSpPr>
            <p:nvPr/>
          </p:nvSpPr>
          <p:spPr bwMode="auto">
            <a:xfrm>
              <a:off x="335" y="940"/>
              <a:ext cx="625" cy="257"/>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网络层</a:t>
              </a:r>
              <a:endParaRPr kumimoji="1" lang="zh-CN" altLang="en-US" sz="1200">
                <a:latin typeface="华文细黑" panose="02010600040101010101" pitchFamily="2" charset="-122"/>
                <a:ea typeface="华文细黑" panose="02010600040101010101" pitchFamily="2" charset="-122"/>
              </a:endParaRPr>
            </a:p>
          </p:txBody>
        </p:sp>
        <p:sp>
          <p:nvSpPr>
            <p:cNvPr id="20492" name="AutoShape 12"/>
            <p:cNvSpPr>
              <a:spLocks noChangeArrowheads="1"/>
            </p:cNvSpPr>
            <p:nvPr/>
          </p:nvSpPr>
          <p:spPr bwMode="auto">
            <a:xfrm>
              <a:off x="1632" y="748"/>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0493" name="Text Box 13"/>
            <p:cNvSpPr txBox="1">
              <a:spLocks noChangeArrowheads="1"/>
            </p:cNvSpPr>
            <p:nvPr/>
          </p:nvSpPr>
          <p:spPr bwMode="auto">
            <a:xfrm>
              <a:off x="1439" y="172"/>
              <a:ext cx="817" cy="257"/>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从传输层</a:t>
              </a:r>
              <a:endParaRPr kumimoji="1" lang="zh-CN" altLang="en-US" sz="1200">
                <a:latin typeface="华文细黑" panose="02010600040101010101" pitchFamily="2" charset="-122"/>
                <a:ea typeface="华文细黑" panose="02010600040101010101" pitchFamily="2" charset="-122"/>
              </a:endParaRPr>
            </a:p>
          </p:txBody>
        </p:sp>
        <p:sp>
          <p:nvSpPr>
            <p:cNvPr id="106510" name="Rectangle 14"/>
            <p:cNvSpPr>
              <a:spLocks noChangeArrowheads="1"/>
            </p:cNvSpPr>
            <p:nvPr/>
          </p:nvSpPr>
          <p:spPr bwMode="auto">
            <a:xfrm>
              <a:off x="2160" y="1181"/>
              <a:ext cx="192" cy="191"/>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H3</a:t>
              </a:r>
              <a:endParaRPr kumimoji="1" lang="en-US" altLang="zh-CN" sz="1200">
                <a:solidFill>
                  <a:schemeClr val="bg1"/>
                </a:solidFill>
                <a:latin typeface="华文细黑" panose="02010600040101010101" pitchFamily="2" charset="-122"/>
                <a:ea typeface="华文细黑" panose="02010600040101010101" pitchFamily="2" charset="-122"/>
              </a:endParaRPr>
            </a:p>
          </p:txBody>
        </p:sp>
        <p:sp>
          <p:nvSpPr>
            <p:cNvPr id="20495" name="Text Box 15"/>
            <p:cNvSpPr txBox="1">
              <a:spLocks noChangeArrowheads="1"/>
            </p:cNvSpPr>
            <p:nvPr/>
          </p:nvSpPr>
          <p:spPr bwMode="auto">
            <a:xfrm>
              <a:off x="2400" y="1181"/>
              <a:ext cx="288" cy="256"/>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包</a:t>
              </a:r>
              <a:endParaRPr kumimoji="1" lang="zh-CN" altLang="en-US" sz="1200">
                <a:latin typeface="华文细黑" panose="02010600040101010101" pitchFamily="2" charset="-122"/>
                <a:ea typeface="华文细黑" panose="02010600040101010101" pitchFamily="2" charset="-122"/>
              </a:endParaRPr>
            </a:p>
          </p:txBody>
        </p:sp>
        <p:sp>
          <p:nvSpPr>
            <p:cNvPr id="106512" name="Rectangle 16"/>
            <p:cNvSpPr>
              <a:spLocks noChangeArrowheads="1"/>
            </p:cNvSpPr>
            <p:nvPr/>
          </p:nvSpPr>
          <p:spPr bwMode="auto">
            <a:xfrm>
              <a:off x="1296" y="1948"/>
              <a:ext cx="1056" cy="193"/>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L3</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0497" name="Rectangle 17"/>
            <p:cNvSpPr>
              <a:spLocks noChangeArrowheads="1"/>
            </p:cNvSpPr>
            <p:nvPr/>
          </p:nvSpPr>
          <p:spPr bwMode="auto">
            <a:xfrm>
              <a:off x="1296" y="1372"/>
              <a:ext cx="1056"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20498" name="AutoShape 18"/>
            <p:cNvSpPr>
              <a:spLocks noChangeArrowheads="1"/>
            </p:cNvSpPr>
            <p:nvPr/>
          </p:nvSpPr>
          <p:spPr bwMode="auto">
            <a:xfrm>
              <a:off x="1728" y="1516"/>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0499" name="Text Box 19"/>
            <p:cNvSpPr txBox="1">
              <a:spLocks noChangeArrowheads="1"/>
            </p:cNvSpPr>
            <p:nvPr/>
          </p:nvSpPr>
          <p:spPr bwMode="auto">
            <a:xfrm>
              <a:off x="1344" y="2141"/>
              <a:ext cx="912" cy="256"/>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到数据链路层</a:t>
              </a:r>
              <a:endParaRPr kumimoji="1" lang="zh-CN" altLang="en-US" sz="1200">
                <a:latin typeface="华文细黑" panose="02010600040101010101" pitchFamily="2" charset="-122"/>
                <a:ea typeface="华文细黑" panose="02010600040101010101" pitchFamily="2" charset="-122"/>
              </a:endParaRPr>
            </a:p>
          </p:txBody>
        </p:sp>
        <p:sp>
          <p:nvSpPr>
            <p:cNvPr id="106516" name="Rectangle 20"/>
            <p:cNvSpPr>
              <a:spLocks noChangeArrowheads="1"/>
            </p:cNvSpPr>
            <p:nvPr/>
          </p:nvSpPr>
          <p:spPr bwMode="auto">
            <a:xfrm>
              <a:off x="3552" y="412"/>
              <a:ext cx="86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L4</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0501" name="Rectangle 21"/>
            <p:cNvSpPr>
              <a:spLocks noChangeArrowheads="1"/>
            </p:cNvSpPr>
            <p:nvPr/>
          </p:nvSpPr>
          <p:spPr bwMode="auto">
            <a:xfrm>
              <a:off x="3552" y="604"/>
              <a:ext cx="864"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06518" name="Rectangle 22"/>
            <p:cNvSpPr>
              <a:spLocks noChangeArrowheads="1"/>
            </p:cNvSpPr>
            <p:nvPr/>
          </p:nvSpPr>
          <p:spPr bwMode="auto">
            <a:xfrm>
              <a:off x="3552" y="1181"/>
              <a:ext cx="86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0503" name="Text Box 23"/>
            <p:cNvSpPr txBox="1">
              <a:spLocks noChangeArrowheads="1"/>
            </p:cNvSpPr>
            <p:nvPr/>
          </p:nvSpPr>
          <p:spPr bwMode="auto">
            <a:xfrm>
              <a:off x="4944" y="940"/>
              <a:ext cx="816" cy="257"/>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网络层</a:t>
              </a:r>
              <a:endParaRPr kumimoji="1" lang="zh-CN" altLang="en-US" sz="1200">
                <a:latin typeface="华文细黑" panose="02010600040101010101" pitchFamily="2" charset="-122"/>
                <a:ea typeface="华文细黑" panose="02010600040101010101" pitchFamily="2" charset="-122"/>
              </a:endParaRPr>
            </a:p>
          </p:txBody>
        </p:sp>
        <p:sp>
          <p:nvSpPr>
            <p:cNvPr id="20504" name="AutoShape 24"/>
            <p:cNvSpPr>
              <a:spLocks noChangeArrowheads="1"/>
            </p:cNvSpPr>
            <p:nvPr/>
          </p:nvSpPr>
          <p:spPr bwMode="auto">
            <a:xfrm flipV="1">
              <a:off x="3888" y="748"/>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0505" name="Text Box 25"/>
            <p:cNvSpPr txBox="1">
              <a:spLocks noChangeArrowheads="1"/>
            </p:cNvSpPr>
            <p:nvPr/>
          </p:nvSpPr>
          <p:spPr bwMode="auto">
            <a:xfrm>
              <a:off x="3696" y="172"/>
              <a:ext cx="816" cy="257"/>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到传输层</a:t>
              </a:r>
              <a:endParaRPr kumimoji="1" lang="zh-CN" altLang="en-US" sz="1200">
                <a:latin typeface="华文细黑" panose="02010600040101010101" pitchFamily="2" charset="-122"/>
                <a:ea typeface="华文细黑" panose="02010600040101010101" pitchFamily="2" charset="-122"/>
              </a:endParaRPr>
            </a:p>
          </p:txBody>
        </p:sp>
        <p:sp>
          <p:nvSpPr>
            <p:cNvPr id="106522" name="Rectangle 26"/>
            <p:cNvSpPr>
              <a:spLocks noChangeArrowheads="1"/>
            </p:cNvSpPr>
            <p:nvPr/>
          </p:nvSpPr>
          <p:spPr bwMode="auto">
            <a:xfrm>
              <a:off x="4416" y="1181"/>
              <a:ext cx="192" cy="191"/>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H3</a:t>
              </a:r>
              <a:endParaRPr kumimoji="1" lang="en-US" altLang="zh-CN" sz="1200">
                <a:solidFill>
                  <a:schemeClr val="bg1"/>
                </a:solidFill>
                <a:latin typeface="华文细黑" panose="02010600040101010101" pitchFamily="2" charset="-122"/>
                <a:ea typeface="华文细黑" panose="02010600040101010101" pitchFamily="2" charset="-122"/>
              </a:endParaRPr>
            </a:p>
          </p:txBody>
        </p:sp>
        <p:sp>
          <p:nvSpPr>
            <p:cNvPr id="20507" name="Text Box 27"/>
            <p:cNvSpPr txBox="1">
              <a:spLocks noChangeArrowheads="1"/>
            </p:cNvSpPr>
            <p:nvPr/>
          </p:nvSpPr>
          <p:spPr bwMode="auto">
            <a:xfrm>
              <a:off x="3264" y="1179"/>
              <a:ext cx="288" cy="257"/>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包</a:t>
              </a:r>
              <a:endParaRPr kumimoji="1" lang="zh-CN" altLang="en-US" sz="1200">
                <a:latin typeface="华文细黑" panose="02010600040101010101" pitchFamily="2" charset="-122"/>
                <a:ea typeface="华文细黑" panose="02010600040101010101" pitchFamily="2" charset="-122"/>
              </a:endParaRPr>
            </a:p>
          </p:txBody>
        </p:sp>
        <p:sp>
          <p:nvSpPr>
            <p:cNvPr id="106524" name="Rectangle 28"/>
            <p:cNvSpPr>
              <a:spLocks noChangeArrowheads="1"/>
            </p:cNvSpPr>
            <p:nvPr/>
          </p:nvSpPr>
          <p:spPr bwMode="auto">
            <a:xfrm>
              <a:off x="3552" y="1948"/>
              <a:ext cx="1056" cy="193"/>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L3</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0509" name="Rectangle 29"/>
            <p:cNvSpPr>
              <a:spLocks noChangeArrowheads="1"/>
            </p:cNvSpPr>
            <p:nvPr/>
          </p:nvSpPr>
          <p:spPr bwMode="auto">
            <a:xfrm>
              <a:off x="3552" y="1372"/>
              <a:ext cx="1056"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20510" name="AutoShape 30"/>
            <p:cNvSpPr>
              <a:spLocks noChangeArrowheads="1"/>
            </p:cNvSpPr>
            <p:nvPr/>
          </p:nvSpPr>
          <p:spPr bwMode="auto">
            <a:xfrm flipV="1">
              <a:off x="4032" y="1516"/>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0511" name="Text Box 31"/>
            <p:cNvSpPr txBox="1">
              <a:spLocks noChangeArrowheads="1"/>
            </p:cNvSpPr>
            <p:nvPr/>
          </p:nvSpPr>
          <p:spPr bwMode="auto">
            <a:xfrm>
              <a:off x="3600" y="2141"/>
              <a:ext cx="912" cy="256"/>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从数据链路层</a:t>
              </a:r>
              <a:endParaRPr kumimoji="1" lang="zh-CN" altLang="en-US" sz="1200">
                <a:latin typeface="华文细黑" panose="02010600040101010101" pitchFamily="2" charset="-122"/>
                <a:ea typeface="华文细黑" panose="02010600040101010101" pitchFamily="2"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数据链路层</a:t>
            </a:r>
            <a:endParaRPr lang="zh-CN" altLang="en-US" smtClean="0">
              <a:ea typeface="宋体" panose="02010600030101010101" pitchFamily="2" charset="-122"/>
            </a:endParaRPr>
          </a:p>
        </p:txBody>
      </p:sp>
      <p:sp>
        <p:nvSpPr>
          <p:cNvPr id="21507" name="Rectangle 4"/>
          <p:cNvSpPr>
            <a:spLocks noGrp="1" noChangeArrowheads="1"/>
          </p:cNvSpPr>
          <p:nvPr>
            <p:ph idx="1"/>
          </p:nvPr>
        </p:nvSpPr>
        <p:spPr>
          <a:xfrm>
            <a:off x="655638" y="4143375"/>
            <a:ext cx="7940675" cy="595313"/>
          </a:xfrm>
        </p:spPr>
        <p:txBody>
          <a:bodyPr/>
          <a:lstStyle/>
          <a:p>
            <a:pPr>
              <a:lnSpc>
                <a:spcPct val="140000"/>
              </a:lnSpc>
              <a:buFontTx/>
              <a:buNone/>
            </a:pPr>
            <a:r>
              <a:rPr lang="zh-CN" altLang="en-US" sz="2800" dirty="0" smtClean="0">
                <a:ea typeface="宋体" panose="02010600030101010101" pitchFamily="2" charset="-122"/>
              </a:rPr>
              <a:t>数据链路层的作用</a:t>
            </a:r>
            <a:endParaRPr lang="zh-CN" altLang="en-US" sz="2800" dirty="0" smtClean="0">
              <a:ea typeface="宋体" panose="02010600030101010101" pitchFamily="2" charset="-122"/>
            </a:endParaRPr>
          </a:p>
          <a:p>
            <a:pPr lvl="1" indent="0">
              <a:buFontTx/>
              <a:buNone/>
            </a:pPr>
            <a:r>
              <a:rPr lang="zh-CN" altLang="en-US" dirty="0" smtClean="0">
                <a:latin typeface="宋体" panose="02010600030101010101" pitchFamily="2" charset="-122"/>
                <a:ea typeface="宋体" panose="02010600030101010101" pitchFamily="2" charset="-122"/>
              </a:rPr>
              <a:t>为网络层提供透明和可靠的传输服务，在不可靠的物理链路上，提供可靠的数据传输服务</a:t>
            </a:r>
            <a:endParaRPr lang="zh-CN" altLang="en-US" dirty="0" smtClean="0">
              <a:latin typeface="宋体" panose="02010600030101010101" pitchFamily="2" charset="-122"/>
              <a:ea typeface="宋体" panose="02010600030101010101" pitchFamily="2" charset="-122"/>
            </a:endParaRPr>
          </a:p>
          <a:p>
            <a:pPr>
              <a:lnSpc>
                <a:spcPct val="140000"/>
              </a:lnSpc>
              <a:buFontTx/>
              <a:buNone/>
            </a:pPr>
            <a:r>
              <a:rPr lang="zh-CN" altLang="en-US" sz="2800" dirty="0" smtClean="0">
                <a:ea typeface="宋体" panose="02010600030101010101" pitchFamily="2" charset="-122"/>
              </a:rPr>
              <a:t>数据链路层的功能</a:t>
            </a:r>
            <a:endParaRPr lang="zh-CN" altLang="en-US" sz="2800" dirty="0" smtClean="0">
              <a:ea typeface="宋体" panose="02010600030101010101" pitchFamily="2" charset="-122"/>
            </a:endParaRPr>
          </a:p>
          <a:p>
            <a:pPr lvl="1" indent="0">
              <a:buFontTx/>
              <a:buNone/>
            </a:pPr>
            <a:r>
              <a:rPr lang="zh-CN" altLang="en-US" dirty="0" smtClean="0">
                <a:latin typeface="宋体" panose="02010600030101010101" pitchFamily="2" charset="-122"/>
                <a:ea typeface="宋体" panose="02010600030101010101" pitchFamily="2" charset="-122"/>
              </a:rPr>
              <a:t>组帧、物理编址、流量控制、差错控制、接入控制</a:t>
            </a:r>
            <a:endParaRPr lang="zh-CN" altLang="en-US" dirty="0" smtClean="0">
              <a:latin typeface="宋体" panose="02010600030101010101" pitchFamily="2" charset="-122"/>
              <a:ea typeface="宋体" panose="02010600030101010101" pitchFamily="2" charset="-122"/>
            </a:endParaRPr>
          </a:p>
        </p:txBody>
      </p:sp>
      <p:sp>
        <p:nvSpPr>
          <p:cNvPr id="21508" name="Rectangle 3"/>
          <p:cNvSpPr>
            <a:spLocks noChangeArrowheads="1"/>
          </p:cNvSpPr>
          <p:nvPr/>
        </p:nvSpPr>
        <p:spPr bwMode="auto">
          <a:xfrm>
            <a:off x="2533650" y="2652713"/>
            <a:ext cx="9144000" cy="0"/>
          </a:xfrm>
          <a:prstGeom prst="rect">
            <a:avLst/>
          </a:prstGeom>
          <a:noFill/>
          <a:ln w="9525">
            <a:noFill/>
            <a:miter lim="800000"/>
          </a:ln>
        </p:spPr>
        <p:txBody>
          <a:bodyPr>
            <a:spAutoFit/>
          </a:bodyPr>
          <a:lstStyle/>
          <a:p>
            <a:endParaRPr lang="zh-CN" altLang="en-US">
              <a:ea typeface="宋体" panose="02010600030101010101" pitchFamily="2" charset="-122"/>
            </a:endParaRPr>
          </a:p>
        </p:txBody>
      </p:sp>
      <p:grpSp>
        <p:nvGrpSpPr>
          <p:cNvPr id="2" name="Group 5"/>
          <p:cNvGrpSpPr/>
          <p:nvPr/>
        </p:nvGrpSpPr>
        <p:grpSpPr bwMode="auto">
          <a:xfrm>
            <a:off x="952500" y="1344613"/>
            <a:ext cx="7507288" cy="2428875"/>
            <a:chOff x="240" y="220"/>
            <a:chExt cx="5328" cy="2219"/>
          </a:xfrm>
        </p:grpSpPr>
        <p:sp>
          <p:nvSpPr>
            <p:cNvPr id="107526" name="Rectangle 6"/>
            <p:cNvSpPr>
              <a:spLocks noChangeArrowheads="1"/>
            </p:cNvSpPr>
            <p:nvPr/>
          </p:nvSpPr>
          <p:spPr bwMode="auto">
            <a:xfrm>
              <a:off x="2976" y="939"/>
              <a:ext cx="2499" cy="769"/>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7527" name="Rectangle 7"/>
            <p:cNvSpPr>
              <a:spLocks noChangeArrowheads="1"/>
            </p:cNvSpPr>
            <p:nvPr/>
          </p:nvSpPr>
          <p:spPr bwMode="auto">
            <a:xfrm>
              <a:off x="240" y="939"/>
              <a:ext cx="2496" cy="769"/>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7528" name="Rectangle 8"/>
            <p:cNvSpPr>
              <a:spLocks noChangeArrowheads="1"/>
            </p:cNvSpPr>
            <p:nvPr/>
          </p:nvSpPr>
          <p:spPr bwMode="auto">
            <a:xfrm>
              <a:off x="1296" y="459"/>
              <a:ext cx="864" cy="193"/>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L3</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1513" name="Rectangle 9"/>
            <p:cNvSpPr>
              <a:spLocks noChangeArrowheads="1"/>
            </p:cNvSpPr>
            <p:nvPr/>
          </p:nvSpPr>
          <p:spPr bwMode="auto">
            <a:xfrm>
              <a:off x="1296" y="652"/>
              <a:ext cx="864"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07530" name="Rectangle 10"/>
            <p:cNvSpPr>
              <a:spLocks noChangeArrowheads="1"/>
            </p:cNvSpPr>
            <p:nvPr/>
          </p:nvSpPr>
          <p:spPr bwMode="auto">
            <a:xfrm>
              <a:off x="1296" y="1228"/>
              <a:ext cx="86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1515" name="Text Box 11"/>
            <p:cNvSpPr txBox="1">
              <a:spLocks noChangeArrowheads="1"/>
            </p:cNvSpPr>
            <p:nvPr/>
          </p:nvSpPr>
          <p:spPr bwMode="auto">
            <a:xfrm>
              <a:off x="288" y="1008"/>
              <a:ext cx="816" cy="250"/>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数据链路层</a:t>
              </a:r>
              <a:endParaRPr kumimoji="1" lang="zh-CN" altLang="en-US" sz="1200">
                <a:latin typeface="华文细黑" panose="02010600040101010101" pitchFamily="2" charset="-122"/>
                <a:ea typeface="华文细黑" panose="02010600040101010101" pitchFamily="2" charset="-122"/>
              </a:endParaRPr>
            </a:p>
          </p:txBody>
        </p:sp>
        <p:sp>
          <p:nvSpPr>
            <p:cNvPr id="21516" name="AutoShape 12"/>
            <p:cNvSpPr>
              <a:spLocks noChangeArrowheads="1"/>
            </p:cNvSpPr>
            <p:nvPr/>
          </p:nvSpPr>
          <p:spPr bwMode="auto">
            <a:xfrm>
              <a:off x="1632" y="796"/>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1517" name="Text Box 13"/>
            <p:cNvSpPr txBox="1">
              <a:spLocks noChangeArrowheads="1"/>
            </p:cNvSpPr>
            <p:nvPr/>
          </p:nvSpPr>
          <p:spPr bwMode="auto">
            <a:xfrm>
              <a:off x="1440" y="220"/>
              <a:ext cx="816" cy="251"/>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从网络层</a:t>
              </a:r>
              <a:endParaRPr kumimoji="1" lang="zh-CN" altLang="en-US" sz="1200">
                <a:latin typeface="华文细黑" panose="02010600040101010101" pitchFamily="2" charset="-122"/>
                <a:ea typeface="华文细黑" panose="02010600040101010101" pitchFamily="2" charset="-122"/>
              </a:endParaRPr>
            </a:p>
          </p:txBody>
        </p:sp>
        <p:sp>
          <p:nvSpPr>
            <p:cNvPr id="107534" name="Rectangle 14"/>
            <p:cNvSpPr>
              <a:spLocks noChangeArrowheads="1"/>
            </p:cNvSpPr>
            <p:nvPr/>
          </p:nvSpPr>
          <p:spPr bwMode="auto">
            <a:xfrm>
              <a:off x="2160" y="1228"/>
              <a:ext cx="193" cy="191"/>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H2</a:t>
              </a:r>
              <a:endParaRPr kumimoji="1" lang="en-US" altLang="zh-CN" sz="1200">
                <a:solidFill>
                  <a:schemeClr val="bg1"/>
                </a:solidFill>
                <a:latin typeface="华文细黑" panose="02010600040101010101" pitchFamily="2" charset="-122"/>
                <a:ea typeface="华文细黑" panose="02010600040101010101" pitchFamily="2" charset="-122"/>
              </a:endParaRPr>
            </a:p>
          </p:txBody>
        </p:sp>
        <p:sp>
          <p:nvSpPr>
            <p:cNvPr id="107535" name="Rectangle 15"/>
            <p:cNvSpPr>
              <a:spLocks noChangeArrowheads="1"/>
            </p:cNvSpPr>
            <p:nvPr/>
          </p:nvSpPr>
          <p:spPr bwMode="auto">
            <a:xfrm>
              <a:off x="1104" y="1228"/>
              <a:ext cx="192" cy="191"/>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T2</a:t>
              </a:r>
              <a:endParaRPr kumimoji="1" lang="en-US" altLang="zh-CN" sz="1200">
                <a:solidFill>
                  <a:schemeClr val="bg1"/>
                </a:solidFill>
                <a:latin typeface="华文细黑" panose="02010600040101010101" pitchFamily="2" charset="-122"/>
                <a:ea typeface="华文细黑" panose="02010600040101010101" pitchFamily="2" charset="-122"/>
              </a:endParaRPr>
            </a:p>
          </p:txBody>
        </p:sp>
        <p:sp>
          <p:nvSpPr>
            <p:cNvPr id="21520" name="Text Box 16"/>
            <p:cNvSpPr txBox="1">
              <a:spLocks noChangeArrowheads="1"/>
            </p:cNvSpPr>
            <p:nvPr/>
          </p:nvSpPr>
          <p:spPr bwMode="auto">
            <a:xfrm>
              <a:off x="2352" y="1229"/>
              <a:ext cx="288" cy="251"/>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帧</a:t>
              </a:r>
              <a:endParaRPr kumimoji="1" lang="zh-CN" altLang="en-US" sz="1200">
                <a:latin typeface="华文细黑" panose="02010600040101010101" pitchFamily="2" charset="-122"/>
                <a:ea typeface="华文细黑" panose="02010600040101010101" pitchFamily="2" charset="-122"/>
              </a:endParaRPr>
            </a:p>
          </p:txBody>
        </p:sp>
        <p:sp>
          <p:nvSpPr>
            <p:cNvPr id="107537" name="Rectangle 17"/>
            <p:cNvSpPr>
              <a:spLocks noChangeArrowheads="1"/>
            </p:cNvSpPr>
            <p:nvPr/>
          </p:nvSpPr>
          <p:spPr bwMode="auto">
            <a:xfrm>
              <a:off x="1104" y="1997"/>
              <a:ext cx="1248"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L2</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1522" name="Rectangle 18"/>
            <p:cNvSpPr>
              <a:spLocks noChangeArrowheads="1"/>
            </p:cNvSpPr>
            <p:nvPr/>
          </p:nvSpPr>
          <p:spPr bwMode="auto">
            <a:xfrm>
              <a:off x="1104" y="1420"/>
              <a:ext cx="1248"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21523" name="AutoShape 19"/>
            <p:cNvSpPr>
              <a:spLocks noChangeArrowheads="1"/>
            </p:cNvSpPr>
            <p:nvPr/>
          </p:nvSpPr>
          <p:spPr bwMode="auto">
            <a:xfrm>
              <a:off x="1632" y="1564"/>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1524" name="Text Box 20"/>
            <p:cNvSpPr txBox="1">
              <a:spLocks noChangeArrowheads="1"/>
            </p:cNvSpPr>
            <p:nvPr/>
          </p:nvSpPr>
          <p:spPr bwMode="auto">
            <a:xfrm>
              <a:off x="1440" y="2188"/>
              <a:ext cx="816" cy="251"/>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到物理层</a:t>
              </a:r>
              <a:endParaRPr kumimoji="1" lang="zh-CN" altLang="en-US" sz="1200">
                <a:latin typeface="华文细黑" panose="02010600040101010101" pitchFamily="2" charset="-122"/>
                <a:ea typeface="华文细黑" panose="02010600040101010101" pitchFamily="2" charset="-122"/>
              </a:endParaRPr>
            </a:p>
          </p:txBody>
        </p:sp>
        <p:sp>
          <p:nvSpPr>
            <p:cNvPr id="107541" name="Rectangle 21"/>
            <p:cNvSpPr>
              <a:spLocks noChangeArrowheads="1"/>
            </p:cNvSpPr>
            <p:nvPr/>
          </p:nvSpPr>
          <p:spPr bwMode="auto">
            <a:xfrm>
              <a:off x="3552" y="459"/>
              <a:ext cx="864" cy="193"/>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L3</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1526" name="Rectangle 22"/>
            <p:cNvSpPr>
              <a:spLocks noChangeArrowheads="1"/>
            </p:cNvSpPr>
            <p:nvPr/>
          </p:nvSpPr>
          <p:spPr bwMode="auto">
            <a:xfrm>
              <a:off x="3552" y="652"/>
              <a:ext cx="864"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07543" name="Rectangle 23"/>
            <p:cNvSpPr>
              <a:spLocks noChangeArrowheads="1"/>
            </p:cNvSpPr>
            <p:nvPr/>
          </p:nvSpPr>
          <p:spPr bwMode="auto">
            <a:xfrm>
              <a:off x="3552" y="1228"/>
              <a:ext cx="864"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1528" name="Text Box 24"/>
            <p:cNvSpPr txBox="1">
              <a:spLocks noChangeArrowheads="1"/>
            </p:cNvSpPr>
            <p:nvPr/>
          </p:nvSpPr>
          <p:spPr bwMode="auto">
            <a:xfrm>
              <a:off x="4752" y="1007"/>
              <a:ext cx="816" cy="251"/>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数据链路层</a:t>
              </a:r>
              <a:endParaRPr kumimoji="1" lang="zh-CN" altLang="en-US" sz="1200">
                <a:latin typeface="华文细黑" panose="02010600040101010101" pitchFamily="2" charset="-122"/>
                <a:ea typeface="华文细黑" panose="02010600040101010101" pitchFamily="2" charset="-122"/>
              </a:endParaRPr>
            </a:p>
          </p:txBody>
        </p:sp>
        <p:sp>
          <p:nvSpPr>
            <p:cNvPr id="21529" name="AutoShape 25"/>
            <p:cNvSpPr>
              <a:spLocks noChangeArrowheads="1"/>
            </p:cNvSpPr>
            <p:nvPr/>
          </p:nvSpPr>
          <p:spPr bwMode="auto">
            <a:xfrm flipV="1">
              <a:off x="3888" y="796"/>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1530" name="Text Box 26"/>
            <p:cNvSpPr txBox="1">
              <a:spLocks noChangeArrowheads="1"/>
            </p:cNvSpPr>
            <p:nvPr/>
          </p:nvSpPr>
          <p:spPr bwMode="auto">
            <a:xfrm>
              <a:off x="3695" y="220"/>
              <a:ext cx="817" cy="251"/>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到网络层</a:t>
              </a:r>
              <a:endParaRPr kumimoji="1" lang="zh-CN" altLang="en-US" sz="1200">
                <a:latin typeface="华文细黑" panose="02010600040101010101" pitchFamily="2" charset="-122"/>
                <a:ea typeface="华文细黑" panose="02010600040101010101" pitchFamily="2" charset="-122"/>
              </a:endParaRPr>
            </a:p>
          </p:txBody>
        </p:sp>
        <p:sp>
          <p:nvSpPr>
            <p:cNvPr id="107547" name="Rectangle 27"/>
            <p:cNvSpPr>
              <a:spLocks noChangeArrowheads="1"/>
            </p:cNvSpPr>
            <p:nvPr/>
          </p:nvSpPr>
          <p:spPr bwMode="auto">
            <a:xfrm>
              <a:off x="4417" y="1228"/>
              <a:ext cx="195" cy="191"/>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H2</a:t>
              </a:r>
              <a:endParaRPr kumimoji="1" lang="en-US" altLang="zh-CN" sz="1200">
                <a:solidFill>
                  <a:schemeClr val="bg1"/>
                </a:solidFill>
                <a:latin typeface="华文细黑" panose="02010600040101010101" pitchFamily="2" charset="-122"/>
                <a:ea typeface="华文细黑" panose="02010600040101010101" pitchFamily="2" charset="-122"/>
              </a:endParaRPr>
            </a:p>
          </p:txBody>
        </p:sp>
        <p:sp>
          <p:nvSpPr>
            <p:cNvPr id="107548" name="Rectangle 28"/>
            <p:cNvSpPr>
              <a:spLocks noChangeArrowheads="1"/>
            </p:cNvSpPr>
            <p:nvPr/>
          </p:nvSpPr>
          <p:spPr bwMode="auto">
            <a:xfrm>
              <a:off x="3360" y="1228"/>
              <a:ext cx="194" cy="191"/>
            </a:xfrm>
            <a:prstGeom prst="rect">
              <a:avLst/>
            </a:prstGeom>
            <a:solidFill>
              <a:schemeClr val="accent2"/>
            </a:solidFill>
            <a:ln w="9525">
              <a:no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T2</a:t>
              </a:r>
              <a:endParaRPr kumimoji="1" lang="en-US" altLang="zh-CN" sz="1200">
                <a:solidFill>
                  <a:schemeClr val="bg1"/>
                </a:solidFill>
                <a:latin typeface="华文细黑" panose="02010600040101010101" pitchFamily="2" charset="-122"/>
                <a:ea typeface="华文细黑" panose="02010600040101010101" pitchFamily="2" charset="-122"/>
              </a:endParaRPr>
            </a:p>
          </p:txBody>
        </p:sp>
        <p:sp>
          <p:nvSpPr>
            <p:cNvPr id="21533" name="Text Box 29"/>
            <p:cNvSpPr txBox="1">
              <a:spLocks noChangeArrowheads="1"/>
            </p:cNvSpPr>
            <p:nvPr/>
          </p:nvSpPr>
          <p:spPr bwMode="auto">
            <a:xfrm>
              <a:off x="3120" y="1229"/>
              <a:ext cx="288" cy="251"/>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帧</a:t>
              </a:r>
              <a:endParaRPr kumimoji="1" lang="zh-CN" altLang="en-US" sz="1200">
                <a:latin typeface="华文细黑" panose="02010600040101010101" pitchFamily="2" charset="-122"/>
                <a:ea typeface="华文细黑" panose="02010600040101010101" pitchFamily="2" charset="-122"/>
              </a:endParaRPr>
            </a:p>
          </p:txBody>
        </p:sp>
        <p:sp>
          <p:nvSpPr>
            <p:cNvPr id="107550" name="Rectangle 30"/>
            <p:cNvSpPr>
              <a:spLocks noChangeArrowheads="1"/>
            </p:cNvSpPr>
            <p:nvPr/>
          </p:nvSpPr>
          <p:spPr bwMode="auto">
            <a:xfrm>
              <a:off x="3360" y="1997"/>
              <a:ext cx="1248" cy="19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L2</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1535" name="Rectangle 31"/>
            <p:cNvSpPr>
              <a:spLocks noChangeArrowheads="1"/>
            </p:cNvSpPr>
            <p:nvPr/>
          </p:nvSpPr>
          <p:spPr bwMode="auto">
            <a:xfrm>
              <a:off x="3360" y="1420"/>
              <a:ext cx="1248" cy="576"/>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21536" name="AutoShape 32"/>
            <p:cNvSpPr>
              <a:spLocks noChangeArrowheads="1"/>
            </p:cNvSpPr>
            <p:nvPr/>
          </p:nvSpPr>
          <p:spPr bwMode="auto">
            <a:xfrm flipV="1">
              <a:off x="3888" y="1564"/>
              <a:ext cx="192" cy="336"/>
            </a:xfrm>
            <a:prstGeom prst="downArrow">
              <a:avLst>
                <a:gd name="adj1" fmla="val 50000"/>
                <a:gd name="adj2" fmla="val 43750"/>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1537" name="Text Box 33"/>
            <p:cNvSpPr txBox="1">
              <a:spLocks noChangeArrowheads="1"/>
            </p:cNvSpPr>
            <p:nvPr/>
          </p:nvSpPr>
          <p:spPr bwMode="auto">
            <a:xfrm>
              <a:off x="3695" y="2188"/>
              <a:ext cx="817" cy="251"/>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从物理层</a:t>
              </a:r>
              <a:endParaRPr kumimoji="1" lang="zh-CN" altLang="en-US" sz="1200">
                <a:latin typeface="华文细黑" panose="02010600040101010101" pitchFamily="2" charset="-122"/>
                <a:ea typeface="华文细黑" panose="02010600040101010101" pitchFamily="2"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物理层</a:t>
            </a:r>
            <a:endParaRPr lang="zh-CN" altLang="en-US" smtClean="0">
              <a:ea typeface="宋体" panose="02010600030101010101" pitchFamily="2" charset="-122"/>
            </a:endParaRPr>
          </a:p>
        </p:txBody>
      </p:sp>
      <p:sp>
        <p:nvSpPr>
          <p:cNvPr id="22531" name="Rectangle 3"/>
          <p:cNvSpPr>
            <a:spLocks noGrp="1" noChangeArrowheads="1"/>
          </p:cNvSpPr>
          <p:nvPr>
            <p:ph idx="1"/>
          </p:nvPr>
        </p:nvSpPr>
        <p:spPr>
          <a:xfrm>
            <a:off x="655638" y="3500438"/>
            <a:ext cx="7940675" cy="1166812"/>
          </a:xfrm>
        </p:spPr>
        <p:txBody>
          <a:bodyPr/>
          <a:lstStyle/>
          <a:p>
            <a:pPr>
              <a:lnSpc>
                <a:spcPct val="140000"/>
              </a:lnSpc>
              <a:buFontTx/>
              <a:buNone/>
            </a:pPr>
            <a:r>
              <a:rPr lang="zh-CN" altLang="en-US" sz="2800" dirty="0" smtClean="0">
                <a:ea typeface="宋体" panose="02010600030101010101" pitchFamily="2" charset="-122"/>
              </a:rPr>
              <a:t>物理层的作用</a:t>
            </a:r>
            <a:endParaRPr lang="zh-CN" altLang="en-US" sz="2800" dirty="0" smtClean="0">
              <a:ea typeface="宋体" panose="02010600030101010101" pitchFamily="2" charset="-122"/>
            </a:endParaRPr>
          </a:p>
          <a:p>
            <a:pPr lvl="1" indent="0">
              <a:lnSpc>
                <a:spcPct val="120000"/>
              </a:lnSpc>
              <a:buFontTx/>
              <a:buNone/>
            </a:pPr>
            <a:r>
              <a:rPr lang="zh-CN" altLang="en-US" dirty="0" smtClean="0">
                <a:latin typeface="宋体" panose="02010600030101010101" pitchFamily="2" charset="-122"/>
                <a:ea typeface="宋体" panose="02010600030101010101" pitchFamily="2" charset="-122"/>
              </a:rPr>
              <a:t>负责发送和接收二进制信号</a:t>
            </a:r>
            <a:endParaRPr lang="zh-CN" altLang="en-US" dirty="0" smtClean="0">
              <a:latin typeface="宋体" panose="02010600030101010101" pitchFamily="2" charset="-122"/>
              <a:ea typeface="宋体" panose="02010600030101010101" pitchFamily="2" charset="-122"/>
            </a:endParaRPr>
          </a:p>
          <a:p>
            <a:pPr>
              <a:lnSpc>
                <a:spcPct val="140000"/>
              </a:lnSpc>
              <a:buFontTx/>
              <a:buNone/>
            </a:pPr>
            <a:r>
              <a:rPr lang="zh-CN" altLang="en-US" sz="2800" dirty="0" smtClean="0">
                <a:ea typeface="宋体" panose="02010600030101010101" pitchFamily="2" charset="-122"/>
              </a:rPr>
              <a:t>物理层功能</a:t>
            </a:r>
            <a:endParaRPr lang="zh-CN" altLang="en-US" sz="2800" dirty="0" smtClean="0">
              <a:ea typeface="宋体" panose="02010600030101010101" pitchFamily="2" charset="-122"/>
            </a:endParaRPr>
          </a:p>
          <a:p>
            <a:pPr lvl="1" indent="0">
              <a:lnSpc>
                <a:spcPct val="120000"/>
              </a:lnSpc>
              <a:buFontTx/>
              <a:buNone/>
            </a:pPr>
            <a:r>
              <a:rPr lang="zh-CN" altLang="en-US" dirty="0" smtClean="0">
                <a:latin typeface="宋体" panose="02010600030101010101" pitchFamily="2" charset="-122"/>
                <a:ea typeface="宋体" panose="02010600030101010101" pitchFamily="2" charset="-122"/>
              </a:rPr>
              <a:t>定义接口和媒体的物理特性</a:t>
            </a:r>
            <a:endParaRPr lang="zh-CN" altLang="en-US" dirty="0" smtClean="0">
              <a:latin typeface="宋体" panose="02010600030101010101" pitchFamily="2" charset="-122"/>
              <a:ea typeface="宋体" panose="02010600030101010101" pitchFamily="2" charset="-122"/>
            </a:endParaRPr>
          </a:p>
          <a:p>
            <a:pPr lvl="1" indent="0">
              <a:lnSpc>
                <a:spcPct val="120000"/>
              </a:lnSpc>
              <a:buFontTx/>
              <a:buNone/>
            </a:pPr>
            <a:r>
              <a:rPr lang="zh-CN" altLang="en-US" dirty="0" smtClean="0">
                <a:latin typeface="宋体" panose="02010600030101010101" pitchFamily="2" charset="-122"/>
                <a:ea typeface="宋体" panose="02010600030101010101" pitchFamily="2" charset="-122"/>
              </a:rPr>
              <a:t>定义位的表示、数据传输速率、信号的传输模式</a:t>
            </a:r>
            <a:endParaRPr lang="zh-CN" altLang="en-US" dirty="0" smtClean="0">
              <a:latin typeface="宋体" panose="02010600030101010101" pitchFamily="2" charset="-122"/>
              <a:ea typeface="宋体" panose="02010600030101010101" pitchFamily="2" charset="-122"/>
            </a:endParaRPr>
          </a:p>
          <a:p>
            <a:pPr lvl="1" indent="0">
              <a:lnSpc>
                <a:spcPct val="120000"/>
              </a:lnSpc>
              <a:buFontTx/>
              <a:buNone/>
            </a:pPr>
            <a:r>
              <a:rPr lang="zh-CN" altLang="en-US" dirty="0" smtClean="0">
                <a:latin typeface="宋体" panose="02010600030101010101" pitchFamily="2" charset="-122"/>
                <a:ea typeface="宋体" panose="02010600030101010101" pitchFamily="2" charset="-122"/>
              </a:rPr>
              <a:t>定义网络物理拓扑</a:t>
            </a:r>
            <a:endParaRPr lang="zh-CN" altLang="en-US" dirty="0" smtClean="0">
              <a:latin typeface="宋体" panose="02010600030101010101" pitchFamily="2" charset="-122"/>
              <a:ea typeface="宋体" panose="02010600030101010101" pitchFamily="2" charset="-122"/>
            </a:endParaRPr>
          </a:p>
        </p:txBody>
      </p:sp>
      <p:sp>
        <p:nvSpPr>
          <p:cNvPr id="22532" name="Rectangle 4"/>
          <p:cNvSpPr>
            <a:spLocks noChangeArrowheads="1"/>
          </p:cNvSpPr>
          <p:nvPr/>
        </p:nvSpPr>
        <p:spPr bwMode="auto">
          <a:xfrm>
            <a:off x="2476500" y="2681288"/>
            <a:ext cx="9144000" cy="0"/>
          </a:xfrm>
          <a:prstGeom prst="rect">
            <a:avLst/>
          </a:prstGeom>
          <a:noFill/>
          <a:ln w="9525">
            <a:noFill/>
            <a:miter lim="800000"/>
          </a:ln>
        </p:spPr>
        <p:txBody>
          <a:bodyPr>
            <a:spAutoFit/>
          </a:bodyPr>
          <a:lstStyle/>
          <a:p>
            <a:endParaRPr lang="zh-CN" altLang="en-US">
              <a:ea typeface="宋体" panose="02010600030101010101" pitchFamily="2" charset="-122"/>
            </a:endParaRPr>
          </a:p>
        </p:txBody>
      </p:sp>
      <p:sp>
        <p:nvSpPr>
          <p:cNvPr id="22533" name="AutoShape 5"/>
          <p:cNvSpPr>
            <a:spLocks noChangeArrowheads="1"/>
          </p:cNvSpPr>
          <p:nvPr/>
        </p:nvSpPr>
        <p:spPr bwMode="auto">
          <a:xfrm flipH="1">
            <a:off x="3630613" y="3136900"/>
            <a:ext cx="1584325" cy="352425"/>
          </a:xfrm>
          <a:prstGeom prst="flowChartMagneticDrum">
            <a:avLst/>
          </a:prstGeom>
          <a:solidFill>
            <a:srgbClr val="CED3DE"/>
          </a:solidFill>
          <a:ln w="3175">
            <a:solidFill>
              <a:schemeClr val="tx1"/>
            </a:solidFill>
            <a:round/>
          </a:ln>
        </p:spPr>
        <p:txBody>
          <a:bodyPr wrap="none" anchor="ctr"/>
          <a:lstStyle/>
          <a:p>
            <a:pPr eaLnBrk="1" hangingPunct="1"/>
            <a:endParaRPr lang="zh-CN" altLang="en-US" sz="2800">
              <a:latin typeface="华文细黑" panose="02010600040101010101" pitchFamily="2" charset="-122"/>
              <a:ea typeface="华文细黑" panose="02010600040101010101" pitchFamily="2" charset="-122"/>
            </a:endParaRPr>
          </a:p>
        </p:txBody>
      </p:sp>
      <p:grpSp>
        <p:nvGrpSpPr>
          <p:cNvPr id="2" name="Group 6"/>
          <p:cNvGrpSpPr/>
          <p:nvPr/>
        </p:nvGrpSpPr>
        <p:grpSpPr bwMode="auto">
          <a:xfrm>
            <a:off x="1017588" y="1214438"/>
            <a:ext cx="6489700" cy="2187575"/>
            <a:chOff x="839" y="981"/>
            <a:chExt cx="4088" cy="1150"/>
          </a:xfrm>
        </p:grpSpPr>
        <p:sp>
          <p:nvSpPr>
            <p:cNvPr id="108551" name="Rectangle 7"/>
            <p:cNvSpPr>
              <a:spLocks noChangeArrowheads="1"/>
            </p:cNvSpPr>
            <p:nvPr/>
          </p:nvSpPr>
          <p:spPr bwMode="auto">
            <a:xfrm>
              <a:off x="3528" y="1397"/>
              <a:ext cx="1344" cy="388"/>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8552" name="Rectangle 8"/>
            <p:cNvSpPr>
              <a:spLocks noChangeArrowheads="1"/>
            </p:cNvSpPr>
            <p:nvPr/>
          </p:nvSpPr>
          <p:spPr bwMode="auto">
            <a:xfrm>
              <a:off x="839" y="1397"/>
              <a:ext cx="1344" cy="388"/>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defRPr/>
              </a:pPr>
              <a:endParaRPr lang="zh-CN" altLang="en-US">
                <a:ea typeface="宋体" panose="02010600030101010101" pitchFamily="2" charset="-122"/>
              </a:endParaRPr>
            </a:p>
          </p:txBody>
        </p:sp>
        <p:sp>
          <p:nvSpPr>
            <p:cNvPr id="108553" name="Rectangle 9"/>
            <p:cNvSpPr>
              <a:spLocks noChangeArrowheads="1"/>
            </p:cNvSpPr>
            <p:nvPr/>
          </p:nvSpPr>
          <p:spPr bwMode="auto">
            <a:xfrm>
              <a:off x="1228" y="1120"/>
              <a:ext cx="885" cy="11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L2</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2538" name="Rectangle 10"/>
            <p:cNvSpPr>
              <a:spLocks noChangeArrowheads="1"/>
            </p:cNvSpPr>
            <p:nvPr/>
          </p:nvSpPr>
          <p:spPr bwMode="auto">
            <a:xfrm>
              <a:off x="1228" y="1231"/>
              <a:ext cx="885" cy="332"/>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08555" name="Rectangle 11"/>
            <p:cNvSpPr>
              <a:spLocks noChangeArrowheads="1"/>
            </p:cNvSpPr>
            <p:nvPr/>
          </p:nvSpPr>
          <p:spPr bwMode="auto">
            <a:xfrm>
              <a:off x="1228" y="1563"/>
              <a:ext cx="885" cy="11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000">
                  <a:solidFill>
                    <a:schemeClr val="bg1"/>
                  </a:solidFill>
                  <a:latin typeface="华文细黑" panose="02010600040101010101" pitchFamily="2" charset="-122"/>
                  <a:ea typeface="华文细黑" panose="02010600040101010101" pitchFamily="2" charset="-122"/>
                </a:rPr>
                <a:t>0101010000111100</a:t>
              </a:r>
              <a:endParaRPr kumimoji="1" lang="en-US" altLang="zh-CN" sz="1000">
                <a:solidFill>
                  <a:schemeClr val="bg1"/>
                </a:solidFill>
                <a:latin typeface="华文细黑" panose="02010600040101010101" pitchFamily="2" charset="-122"/>
                <a:ea typeface="华文细黑" panose="02010600040101010101" pitchFamily="2" charset="-122"/>
              </a:endParaRPr>
            </a:p>
          </p:txBody>
        </p:sp>
        <p:sp>
          <p:nvSpPr>
            <p:cNvPr id="22540" name="Text Box 12"/>
            <p:cNvSpPr txBox="1">
              <a:spLocks noChangeArrowheads="1"/>
            </p:cNvSpPr>
            <p:nvPr/>
          </p:nvSpPr>
          <p:spPr bwMode="auto">
            <a:xfrm>
              <a:off x="2786" y="1995"/>
              <a:ext cx="593" cy="136"/>
            </a:xfrm>
            <a:prstGeom prst="rect">
              <a:avLst/>
            </a:prstGeom>
            <a:noFill/>
            <a:ln w="9525">
              <a:noFill/>
              <a:miter lim="800000"/>
            </a:ln>
          </p:spPr>
          <p:txBody>
            <a:bodyPr>
              <a:spAutoFit/>
            </a:bodyPr>
            <a:lstStyle/>
            <a:p>
              <a:pPr algn="l" eaLnBrk="1" hangingPunct="1"/>
              <a:r>
                <a:rPr kumimoji="1" lang="zh-CN" altLang="en-US" sz="1200" b="1" i="0">
                  <a:solidFill>
                    <a:schemeClr val="bg1"/>
                  </a:solidFill>
                  <a:latin typeface="华文细黑" panose="02010600040101010101" pitchFamily="2" charset="-122"/>
                  <a:ea typeface="华文细黑" panose="02010600040101010101" pitchFamily="2" charset="-122"/>
                </a:rPr>
                <a:t>传输媒体</a:t>
              </a:r>
              <a:endParaRPr kumimoji="1" lang="zh-CN" altLang="en-US" sz="1200" b="1" i="0">
                <a:solidFill>
                  <a:schemeClr val="bg1"/>
                </a:solidFill>
                <a:latin typeface="华文细黑" panose="02010600040101010101" pitchFamily="2" charset="-122"/>
                <a:ea typeface="华文细黑" panose="02010600040101010101" pitchFamily="2" charset="-122"/>
              </a:endParaRPr>
            </a:p>
          </p:txBody>
        </p:sp>
        <p:sp>
          <p:nvSpPr>
            <p:cNvPr id="22541" name="Text Box 13"/>
            <p:cNvSpPr txBox="1">
              <a:spLocks noChangeArrowheads="1"/>
            </p:cNvSpPr>
            <p:nvPr/>
          </p:nvSpPr>
          <p:spPr bwMode="auto">
            <a:xfrm>
              <a:off x="839" y="1397"/>
              <a:ext cx="459" cy="145"/>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物理层</a:t>
              </a:r>
              <a:endParaRPr kumimoji="1" lang="zh-CN" altLang="en-US" sz="1200">
                <a:latin typeface="华文细黑" panose="02010600040101010101" pitchFamily="2" charset="-122"/>
                <a:ea typeface="华文细黑" panose="02010600040101010101" pitchFamily="2" charset="-122"/>
              </a:endParaRPr>
            </a:p>
          </p:txBody>
        </p:sp>
        <p:sp>
          <p:nvSpPr>
            <p:cNvPr id="22542" name="AutoShape 14"/>
            <p:cNvSpPr>
              <a:spLocks noChangeArrowheads="1"/>
            </p:cNvSpPr>
            <p:nvPr/>
          </p:nvSpPr>
          <p:spPr bwMode="auto">
            <a:xfrm>
              <a:off x="1582" y="1314"/>
              <a:ext cx="141" cy="194"/>
            </a:xfrm>
            <a:prstGeom prst="downArrow">
              <a:avLst>
                <a:gd name="adj1" fmla="val 50000"/>
                <a:gd name="adj2" fmla="val 34397"/>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2543" name="AutoShape 15"/>
            <p:cNvSpPr>
              <a:spLocks noChangeArrowheads="1"/>
            </p:cNvSpPr>
            <p:nvPr/>
          </p:nvSpPr>
          <p:spPr bwMode="auto">
            <a:xfrm flipV="1">
              <a:off x="1547" y="1730"/>
              <a:ext cx="495" cy="33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36 w 21600"/>
                <a:gd name="T13" fmla="*/ 2919 h 21600"/>
                <a:gd name="T14" fmla="*/ 18240 w 21600"/>
                <a:gd name="T15" fmla="*/ 927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2"/>
            </a:solidFill>
            <a:ln w="9525">
              <a:solidFill>
                <a:schemeClr val="tx1"/>
              </a:solidFill>
              <a:miter lim="800000"/>
            </a:ln>
          </p:spPr>
          <p:txBody>
            <a:bodyPr wrap="none" anchor="ctr"/>
            <a:lstStyle/>
            <a:p>
              <a:endParaRPr lang="zh-CN" altLang="en-US">
                <a:ea typeface="宋体" panose="02010600030101010101" pitchFamily="2" charset="-122"/>
              </a:endParaRPr>
            </a:p>
          </p:txBody>
        </p:sp>
        <p:sp>
          <p:nvSpPr>
            <p:cNvPr id="22544" name="Text Box 16"/>
            <p:cNvSpPr txBox="1">
              <a:spLocks noChangeArrowheads="1"/>
            </p:cNvSpPr>
            <p:nvPr/>
          </p:nvSpPr>
          <p:spPr bwMode="auto">
            <a:xfrm>
              <a:off x="1334" y="981"/>
              <a:ext cx="885" cy="144"/>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从数据链路层</a:t>
              </a:r>
              <a:endParaRPr kumimoji="1" lang="zh-CN" altLang="en-US" sz="1200">
                <a:latin typeface="华文细黑" panose="02010600040101010101" pitchFamily="2" charset="-122"/>
                <a:ea typeface="华文细黑" panose="02010600040101010101" pitchFamily="2" charset="-122"/>
              </a:endParaRPr>
            </a:p>
          </p:txBody>
        </p:sp>
        <p:sp>
          <p:nvSpPr>
            <p:cNvPr id="108561" name="Rectangle 17"/>
            <p:cNvSpPr>
              <a:spLocks noChangeArrowheads="1"/>
            </p:cNvSpPr>
            <p:nvPr/>
          </p:nvSpPr>
          <p:spPr bwMode="auto">
            <a:xfrm>
              <a:off x="3598" y="1120"/>
              <a:ext cx="885" cy="11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200">
                  <a:solidFill>
                    <a:schemeClr val="bg1"/>
                  </a:solidFill>
                  <a:latin typeface="华文细黑" panose="02010600040101010101" pitchFamily="2" charset="-122"/>
                  <a:ea typeface="华文细黑" panose="02010600040101010101" pitchFamily="2" charset="-122"/>
                </a:rPr>
                <a:t>L2</a:t>
              </a:r>
              <a:r>
                <a:rPr kumimoji="1" lang="zh-CN" altLang="en-US" sz="1200">
                  <a:solidFill>
                    <a:schemeClr val="bg1"/>
                  </a:solidFill>
                  <a:latin typeface="华文细黑" panose="02010600040101010101" pitchFamily="2" charset="-122"/>
                  <a:ea typeface="华文细黑" panose="02010600040101010101" pitchFamily="2" charset="-122"/>
                </a:rPr>
                <a:t>数据</a:t>
              </a:r>
              <a:endParaRPr kumimoji="1" lang="zh-CN" altLang="en-US" sz="1200">
                <a:solidFill>
                  <a:schemeClr val="bg1"/>
                </a:solidFill>
                <a:latin typeface="华文细黑" panose="02010600040101010101" pitchFamily="2" charset="-122"/>
                <a:ea typeface="华文细黑" panose="02010600040101010101" pitchFamily="2" charset="-122"/>
              </a:endParaRPr>
            </a:p>
          </p:txBody>
        </p:sp>
        <p:sp>
          <p:nvSpPr>
            <p:cNvPr id="22546" name="Rectangle 18"/>
            <p:cNvSpPr>
              <a:spLocks noChangeArrowheads="1"/>
            </p:cNvSpPr>
            <p:nvPr/>
          </p:nvSpPr>
          <p:spPr bwMode="auto">
            <a:xfrm>
              <a:off x="3598" y="1231"/>
              <a:ext cx="885" cy="332"/>
            </a:xfrm>
            <a:prstGeom prst="rect">
              <a:avLst/>
            </a:prstGeom>
            <a:solidFill>
              <a:schemeClr val="bg1"/>
            </a:solidFill>
            <a:ln w="9525">
              <a:solidFill>
                <a:schemeClr val="tx1"/>
              </a:solidFill>
              <a:prstDash val="sysDot"/>
              <a:miter lim="800000"/>
            </a:ln>
          </p:spPr>
          <p:txBody>
            <a:bodyPr wrap="none" anchor="ctr"/>
            <a:lstStyle/>
            <a:p>
              <a:pPr eaLnBrk="1" hangingPunct="1"/>
              <a:endParaRPr kumimoji="1" lang="zh-CN" altLang="en-US" sz="1200">
                <a:latin typeface="华文细黑" panose="02010600040101010101" pitchFamily="2" charset="-122"/>
                <a:ea typeface="华文细黑" panose="02010600040101010101" pitchFamily="2" charset="-122"/>
              </a:endParaRPr>
            </a:p>
          </p:txBody>
        </p:sp>
        <p:sp>
          <p:nvSpPr>
            <p:cNvPr id="108563" name="Rectangle 19"/>
            <p:cNvSpPr>
              <a:spLocks noChangeArrowheads="1"/>
            </p:cNvSpPr>
            <p:nvPr/>
          </p:nvSpPr>
          <p:spPr bwMode="auto">
            <a:xfrm>
              <a:off x="3598" y="1563"/>
              <a:ext cx="885" cy="111"/>
            </a:xfrm>
            <a:prstGeom prst="rect">
              <a:avLst/>
            </a:prstGeom>
            <a:solidFill>
              <a:srgbClr val="A4001B">
                <a:alpha val="89999"/>
              </a:srgbClr>
            </a:solidFill>
            <a:ln w="9525">
              <a:solidFill>
                <a:srgbClr val="CED3DE"/>
              </a:solidFill>
              <a:miter lim="800000"/>
            </a:ln>
            <a:effectLst>
              <a:outerShdw dist="35921" dir="2700000" algn="ctr" rotWithShape="0">
                <a:srgbClr val="808080"/>
              </a:outerShdw>
            </a:effectLst>
          </p:spPr>
          <p:txBody>
            <a:bodyPr wrap="none" anchor="ctr"/>
            <a:lstStyle/>
            <a:p>
              <a:pPr eaLnBrk="1" hangingPunct="1">
                <a:defRPr/>
              </a:pPr>
              <a:r>
                <a:rPr kumimoji="1" lang="en-US" altLang="zh-CN" sz="1000">
                  <a:solidFill>
                    <a:schemeClr val="bg1"/>
                  </a:solidFill>
                  <a:latin typeface="华文细黑" panose="02010600040101010101" pitchFamily="2" charset="-122"/>
                  <a:ea typeface="华文细黑" panose="02010600040101010101" pitchFamily="2" charset="-122"/>
                </a:rPr>
                <a:t>0101010000111100</a:t>
              </a:r>
              <a:endParaRPr kumimoji="1" lang="en-US" altLang="zh-CN" sz="1000">
                <a:solidFill>
                  <a:schemeClr val="bg1"/>
                </a:solidFill>
                <a:latin typeface="华文细黑" panose="02010600040101010101" pitchFamily="2" charset="-122"/>
                <a:ea typeface="华文细黑" panose="02010600040101010101" pitchFamily="2" charset="-122"/>
              </a:endParaRPr>
            </a:p>
          </p:txBody>
        </p:sp>
        <p:sp>
          <p:nvSpPr>
            <p:cNvPr id="22548" name="AutoShape 20"/>
            <p:cNvSpPr>
              <a:spLocks noChangeArrowheads="1"/>
            </p:cNvSpPr>
            <p:nvPr/>
          </p:nvSpPr>
          <p:spPr bwMode="auto">
            <a:xfrm flipV="1">
              <a:off x="3952" y="1286"/>
              <a:ext cx="142" cy="194"/>
            </a:xfrm>
            <a:prstGeom prst="downArrow">
              <a:avLst>
                <a:gd name="adj1" fmla="val 50000"/>
                <a:gd name="adj2" fmla="val 34155"/>
              </a:avLst>
            </a:prstGeom>
            <a:solidFill>
              <a:schemeClr val="accent2"/>
            </a:solidFill>
            <a:ln w="9525">
              <a:solidFill>
                <a:schemeClr val="tx1"/>
              </a:solidFill>
              <a:miter lim="800000"/>
            </a:ln>
          </p:spPr>
          <p:txBody>
            <a:bodyPr vert="eaVert" wrap="none" anchor="ctr"/>
            <a:lstStyle/>
            <a:p>
              <a:endParaRPr lang="zh-CN" altLang="en-US">
                <a:ea typeface="宋体" panose="02010600030101010101" pitchFamily="2" charset="-122"/>
              </a:endParaRPr>
            </a:p>
          </p:txBody>
        </p:sp>
        <p:sp>
          <p:nvSpPr>
            <p:cNvPr id="22549" name="Text Box 21"/>
            <p:cNvSpPr txBox="1">
              <a:spLocks noChangeArrowheads="1"/>
            </p:cNvSpPr>
            <p:nvPr/>
          </p:nvSpPr>
          <p:spPr bwMode="auto">
            <a:xfrm>
              <a:off x="3705" y="981"/>
              <a:ext cx="883" cy="144"/>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到数据链路层</a:t>
              </a:r>
              <a:endParaRPr kumimoji="1" lang="zh-CN" altLang="en-US" sz="1200">
                <a:latin typeface="华文细黑" panose="02010600040101010101" pitchFamily="2" charset="-122"/>
                <a:ea typeface="华文细黑" panose="02010600040101010101" pitchFamily="2" charset="-122"/>
              </a:endParaRPr>
            </a:p>
          </p:txBody>
        </p:sp>
        <p:sp>
          <p:nvSpPr>
            <p:cNvPr id="22550" name="AutoShape 22"/>
            <p:cNvSpPr>
              <a:spLocks noChangeArrowheads="1"/>
            </p:cNvSpPr>
            <p:nvPr/>
          </p:nvSpPr>
          <p:spPr bwMode="auto">
            <a:xfrm rot="16200000" flipV="1">
              <a:off x="3941" y="1635"/>
              <a:ext cx="305" cy="49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393 w 21600"/>
                <a:gd name="T13" fmla="*/ 2924 h 21600"/>
                <a:gd name="T14" fmla="*/ 18201 w 21600"/>
                <a:gd name="T15" fmla="*/ 9251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2"/>
            </a:solidFill>
            <a:ln w="9525">
              <a:solidFill>
                <a:schemeClr val="tx1"/>
              </a:solidFill>
              <a:miter lim="800000"/>
            </a:ln>
          </p:spPr>
          <p:txBody>
            <a:bodyPr wrap="none" anchor="ctr"/>
            <a:lstStyle/>
            <a:p>
              <a:endParaRPr lang="zh-CN" altLang="en-US">
                <a:ea typeface="宋体" panose="02010600030101010101" pitchFamily="2" charset="-122"/>
              </a:endParaRPr>
            </a:p>
          </p:txBody>
        </p:sp>
        <p:sp>
          <p:nvSpPr>
            <p:cNvPr id="22551" name="Text Box 23"/>
            <p:cNvSpPr txBox="1">
              <a:spLocks noChangeArrowheads="1"/>
            </p:cNvSpPr>
            <p:nvPr/>
          </p:nvSpPr>
          <p:spPr bwMode="auto">
            <a:xfrm>
              <a:off x="4468" y="1397"/>
              <a:ext cx="459" cy="145"/>
            </a:xfrm>
            <a:prstGeom prst="rect">
              <a:avLst/>
            </a:prstGeom>
            <a:noFill/>
            <a:ln w="9525">
              <a:noFill/>
              <a:miter lim="800000"/>
            </a:ln>
          </p:spPr>
          <p:txBody>
            <a:bodyPr>
              <a:spAutoFit/>
            </a:bodyPr>
            <a:lstStyle/>
            <a:p>
              <a:pPr algn="l" eaLnBrk="1" hangingPunct="1"/>
              <a:r>
                <a:rPr kumimoji="1" lang="zh-CN" altLang="en-US" sz="1200">
                  <a:latin typeface="华文细黑" panose="02010600040101010101" pitchFamily="2" charset="-122"/>
                  <a:ea typeface="华文细黑" panose="02010600040101010101" pitchFamily="2" charset="-122"/>
                </a:rPr>
                <a:t>物理层</a:t>
              </a:r>
              <a:endParaRPr kumimoji="1" lang="zh-CN" altLang="en-US" sz="1200">
                <a:latin typeface="华文细黑" panose="02010600040101010101" pitchFamily="2" charset="-122"/>
                <a:ea typeface="华文细黑" panose="02010600040101010101" pitchFamily="2"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6011863" y="1600200"/>
            <a:ext cx="2590800" cy="53340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lgn="l" eaLnBrk="1" hangingPunct="1">
              <a:defRPr/>
            </a:pPr>
            <a:r>
              <a:rPr kumimoji="1" lang="zh-CN" altLang="en-US" sz="1600">
                <a:latin typeface="Times New Roman" panose="02020603050405020304" pitchFamily="18" charset="0"/>
                <a:ea typeface="华文细黑" panose="02010600040101010101" pitchFamily="2" charset="-122"/>
              </a:rPr>
              <a:t>允许接入网络资源</a:t>
            </a:r>
            <a:endParaRPr kumimoji="1" lang="zh-CN" altLang="en-US" sz="1600">
              <a:latin typeface="Times New Roman" panose="02020603050405020304" pitchFamily="18" charset="0"/>
              <a:ea typeface="华文细黑" panose="02010600040101010101" pitchFamily="2" charset="-122"/>
            </a:endParaRPr>
          </a:p>
        </p:txBody>
      </p:sp>
      <p:sp>
        <p:nvSpPr>
          <p:cNvPr id="109571" name="Rectangle 3"/>
          <p:cNvSpPr>
            <a:spLocks noChangeArrowheads="1"/>
          </p:cNvSpPr>
          <p:nvPr/>
        </p:nvSpPr>
        <p:spPr bwMode="auto">
          <a:xfrm>
            <a:off x="3810000" y="1628775"/>
            <a:ext cx="1566863" cy="381000"/>
          </a:xfrm>
          <a:prstGeom prst="rect">
            <a:avLst/>
          </a:prstGeom>
          <a:solidFill>
            <a:srgbClr val="A4001B">
              <a:alpha val="89999"/>
            </a:srgbClr>
          </a:solidFill>
          <a:ln w="9525">
            <a:solidFill>
              <a:schemeClr val="tx1"/>
            </a:solidFill>
            <a:miter lim="800000"/>
          </a:ln>
          <a:effectLst>
            <a:outerShdw dist="35921" dir="2700000" algn="ctr" rotWithShape="0">
              <a:srgbClr val="808080"/>
            </a:outerShdw>
          </a:effectLst>
        </p:spPr>
        <p:txBody>
          <a:bodyPr wrap="none" anchor="ctr"/>
          <a:lstStyle/>
          <a:p>
            <a:pPr eaLnBrk="1" hangingPunct="1">
              <a:defRPr/>
            </a:pPr>
            <a:r>
              <a:rPr kumimoji="1" lang="zh-CN" altLang="en-US" b="1" i="0" dirty="0">
                <a:solidFill>
                  <a:schemeClr val="bg1"/>
                </a:solidFill>
                <a:latin typeface="Times New Roman" panose="02020603050405020304" pitchFamily="18" charset="0"/>
                <a:ea typeface="华文细黑" panose="02010600040101010101" pitchFamily="2" charset="-122"/>
              </a:rPr>
              <a:t>应用层</a:t>
            </a:r>
            <a:endParaRPr kumimoji="1" lang="zh-CN" altLang="en-US" b="1" i="0" dirty="0">
              <a:solidFill>
                <a:schemeClr val="bg1"/>
              </a:solidFill>
              <a:latin typeface="Times New Roman" panose="02020603050405020304" pitchFamily="18" charset="0"/>
              <a:ea typeface="华文细黑" panose="02010600040101010101" pitchFamily="2" charset="-122"/>
            </a:endParaRPr>
          </a:p>
        </p:txBody>
      </p:sp>
      <p:sp>
        <p:nvSpPr>
          <p:cNvPr id="109572" name="Rectangle 4"/>
          <p:cNvSpPr>
            <a:spLocks noChangeArrowheads="1"/>
          </p:cNvSpPr>
          <p:nvPr/>
        </p:nvSpPr>
        <p:spPr bwMode="auto">
          <a:xfrm>
            <a:off x="3810000" y="2238375"/>
            <a:ext cx="1566863" cy="381000"/>
          </a:xfrm>
          <a:prstGeom prst="rect">
            <a:avLst/>
          </a:prstGeom>
          <a:solidFill>
            <a:srgbClr val="A4001B">
              <a:alpha val="89999"/>
            </a:srgbClr>
          </a:solidFill>
          <a:ln w="9525">
            <a:solidFill>
              <a:schemeClr val="tx1"/>
            </a:solidFill>
            <a:miter lim="800000"/>
          </a:ln>
          <a:effectLst>
            <a:outerShdw dist="35921" dir="2700000" algn="ctr" rotWithShape="0">
              <a:srgbClr val="808080"/>
            </a:outerShdw>
          </a:effectLst>
        </p:spPr>
        <p:txBody>
          <a:bodyPr wrap="none" anchor="ctr"/>
          <a:lstStyle/>
          <a:p>
            <a:pPr eaLnBrk="1" hangingPunct="1">
              <a:defRPr/>
            </a:pPr>
            <a:r>
              <a:rPr kumimoji="1" lang="zh-CN" altLang="en-US" b="1" i="0" dirty="0">
                <a:solidFill>
                  <a:schemeClr val="bg1"/>
                </a:solidFill>
                <a:latin typeface="Times New Roman" panose="02020603050405020304" pitchFamily="18" charset="0"/>
                <a:ea typeface="华文细黑" panose="02010600040101010101" pitchFamily="2" charset="-122"/>
              </a:rPr>
              <a:t>表示层</a:t>
            </a:r>
            <a:endParaRPr kumimoji="1" lang="zh-CN" altLang="en-US" b="1" i="0" dirty="0">
              <a:solidFill>
                <a:schemeClr val="bg1"/>
              </a:solidFill>
              <a:latin typeface="Times New Roman" panose="02020603050405020304" pitchFamily="18" charset="0"/>
              <a:ea typeface="华文细黑" panose="02010600040101010101" pitchFamily="2" charset="-122"/>
            </a:endParaRPr>
          </a:p>
        </p:txBody>
      </p:sp>
      <p:sp>
        <p:nvSpPr>
          <p:cNvPr id="109573" name="Rectangle 5"/>
          <p:cNvSpPr>
            <a:spLocks noChangeArrowheads="1"/>
          </p:cNvSpPr>
          <p:nvPr/>
        </p:nvSpPr>
        <p:spPr bwMode="auto">
          <a:xfrm>
            <a:off x="3810000" y="2847975"/>
            <a:ext cx="1566863" cy="381000"/>
          </a:xfrm>
          <a:prstGeom prst="rect">
            <a:avLst/>
          </a:prstGeom>
          <a:solidFill>
            <a:srgbClr val="A4001B">
              <a:alpha val="89999"/>
            </a:srgbClr>
          </a:solidFill>
          <a:ln w="9525">
            <a:solidFill>
              <a:schemeClr val="tx1"/>
            </a:solidFill>
            <a:miter lim="800000"/>
          </a:ln>
          <a:effectLst>
            <a:outerShdw dist="35921" dir="2700000" algn="ctr" rotWithShape="0">
              <a:srgbClr val="808080"/>
            </a:outerShdw>
          </a:effectLst>
        </p:spPr>
        <p:txBody>
          <a:bodyPr wrap="none" anchor="ctr"/>
          <a:lstStyle/>
          <a:p>
            <a:pPr eaLnBrk="1" hangingPunct="1">
              <a:defRPr/>
            </a:pPr>
            <a:r>
              <a:rPr kumimoji="1" lang="zh-CN" altLang="en-US" b="1" i="0" dirty="0">
                <a:solidFill>
                  <a:schemeClr val="bg1"/>
                </a:solidFill>
                <a:latin typeface="Times New Roman" panose="02020603050405020304" pitchFamily="18" charset="0"/>
                <a:ea typeface="华文细黑" panose="02010600040101010101" pitchFamily="2" charset="-122"/>
              </a:rPr>
              <a:t>会话层</a:t>
            </a:r>
            <a:endParaRPr kumimoji="1" lang="zh-CN" altLang="en-US" b="1" i="0" dirty="0">
              <a:solidFill>
                <a:schemeClr val="bg1"/>
              </a:solidFill>
              <a:latin typeface="Times New Roman" panose="02020603050405020304" pitchFamily="18" charset="0"/>
              <a:ea typeface="华文细黑" panose="02010600040101010101" pitchFamily="2" charset="-122"/>
            </a:endParaRPr>
          </a:p>
        </p:txBody>
      </p:sp>
      <p:sp>
        <p:nvSpPr>
          <p:cNvPr id="109574" name="Rectangle 6"/>
          <p:cNvSpPr>
            <a:spLocks noChangeArrowheads="1"/>
          </p:cNvSpPr>
          <p:nvPr/>
        </p:nvSpPr>
        <p:spPr bwMode="auto">
          <a:xfrm>
            <a:off x="3810000" y="3457575"/>
            <a:ext cx="1566863" cy="381000"/>
          </a:xfrm>
          <a:prstGeom prst="rect">
            <a:avLst/>
          </a:prstGeom>
          <a:solidFill>
            <a:srgbClr val="A4001B">
              <a:alpha val="89999"/>
            </a:srgbClr>
          </a:solidFill>
          <a:ln w="9525">
            <a:solidFill>
              <a:schemeClr val="tx1"/>
            </a:solidFill>
            <a:miter lim="800000"/>
          </a:ln>
          <a:effectLst>
            <a:outerShdw dist="35921" dir="2700000" algn="ctr" rotWithShape="0">
              <a:srgbClr val="808080"/>
            </a:outerShdw>
          </a:effectLst>
        </p:spPr>
        <p:txBody>
          <a:bodyPr wrap="none" anchor="ctr"/>
          <a:lstStyle/>
          <a:p>
            <a:pPr eaLnBrk="1" hangingPunct="1">
              <a:defRPr/>
            </a:pPr>
            <a:r>
              <a:rPr kumimoji="1" lang="zh-CN" altLang="en-US" b="1" i="0" dirty="0">
                <a:solidFill>
                  <a:schemeClr val="bg1"/>
                </a:solidFill>
                <a:latin typeface="Times New Roman" panose="02020603050405020304" pitchFamily="18" charset="0"/>
                <a:ea typeface="华文细黑" panose="02010600040101010101" pitchFamily="2" charset="-122"/>
              </a:rPr>
              <a:t>传输层</a:t>
            </a:r>
            <a:endParaRPr kumimoji="1" lang="zh-CN" altLang="en-US" b="1" i="0" dirty="0">
              <a:solidFill>
                <a:schemeClr val="bg1"/>
              </a:solidFill>
              <a:latin typeface="Times New Roman" panose="02020603050405020304" pitchFamily="18" charset="0"/>
              <a:ea typeface="华文细黑" panose="02010600040101010101" pitchFamily="2" charset="-122"/>
            </a:endParaRPr>
          </a:p>
        </p:txBody>
      </p:sp>
      <p:sp>
        <p:nvSpPr>
          <p:cNvPr id="109575" name="Rectangle 7"/>
          <p:cNvSpPr>
            <a:spLocks noChangeArrowheads="1"/>
          </p:cNvSpPr>
          <p:nvPr/>
        </p:nvSpPr>
        <p:spPr bwMode="auto">
          <a:xfrm>
            <a:off x="3810000" y="4067175"/>
            <a:ext cx="1566863" cy="381000"/>
          </a:xfrm>
          <a:prstGeom prst="rect">
            <a:avLst/>
          </a:prstGeom>
          <a:solidFill>
            <a:srgbClr val="A4001B">
              <a:alpha val="89999"/>
            </a:srgbClr>
          </a:solidFill>
          <a:ln w="9525">
            <a:solidFill>
              <a:schemeClr val="tx1"/>
            </a:solidFill>
            <a:miter lim="800000"/>
          </a:ln>
          <a:effectLst>
            <a:outerShdw dist="35921" dir="2700000" algn="ctr" rotWithShape="0">
              <a:srgbClr val="808080"/>
            </a:outerShdw>
          </a:effectLst>
        </p:spPr>
        <p:txBody>
          <a:bodyPr wrap="none" anchor="ctr"/>
          <a:lstStyle/>
          <a:p>
            <a:pPr eaLnBrk="1" hangingPunct="1">
              <a:defRPr/>
            </a:pPr>
            <a:r>
              <a:rPr kumimoji="1" lang="zh-CN" altLang="en-US" b="1" i="0" dirty="0">
                <a:solidFill>
                  <a:schemeClr val="bg1"/>
                </a:solidFill>
                <a:latin typeface="Times New Roman" panose="02020603050405020304" pitchFamily="18" charset="0"/>
                <a:ea typeface="华文细黑" panose="02010600040101010101" pitchFamily="2" charset="-122"/>
              </a:rPr>
              <a:t>网络层</a:t>
            </a:r>
            <a:endParaRPr kumimoji="1" lang="zh-CN" altLang="en-US" b="1" i="0" dirty="0">
              <a:solidFill>
                <a:schemeClr val="bg1"/>
              </a:solidFill>
              <a:latin typeface="Times New Roman" panose="02020603050405020304" pitchFamily="18" charset="0"/>
              <a:ea typeface="华文细黑" panose="02010600040101010101" pitchFamily="2" charset="-122"/>
            </a:endParaRPr>
          </a:p>
        </p:txBody>
      </p:sp>
      <p:sp>
        <p:nvSpPr>
          <p:cNvPr id="109576" name="Rectangle 8"/>
          <p:cNvSpPr>
            <a:spLocks noChangeArrowheads="1"/>
          </p:cNvSpPr>
          <p:nvPr/>
        </p:nvSpPr>
        <p:spPr bwMode="auto">
          <a:xfrm>
            <a:off x="3810000" y="4676775"/>
            <a:ext cx="1566863" cy="381000"/>
          </a:xfrm>
          <a:prstGeom prst="rect">
            <a:avLst/>
          </a:prstGeom>
          <a:solidFill>
            <a:srgbClr val="A4001B">
              <a:alpha val="89999"/>
            </a:srgbClr>
          </a:solidFill>
          <a:ln w="9525">
            <a:solidFill>
              <a:schemeClr val="tx1"/>
            </a:solidFill>
            <a:miter lim="800000"/>
          </a:ln>
          <a:effectLst>
            <a:outerShdw dist="35921" dir="2700000" algn="ctr" rotWithShape="0">
              <a:srgbClr val="808080"/>
            </a:outerShdw>
          </a:effectLst>
        </p:spPr>
        <p:txBody>
          <a:bodyPr wrap="none" anchor="ctr"/>
          <a:lstStyle/>
          <a:p>
            <a:pPr eaLnBrk="1" hangingPunct="1">
              <a:defRPr/>
            </a:pPr>
            <a:r>
              <a:rPr kumimoji="1" lang="zh-CN" altLang="en-US" b="1" i="0" dirty="0">
                <a:solidFill>
                  <a:schemeClr val="bg1"/>
                </a:solidFill>
                <a:latin typeface="Times New Roman" panose="02020603050405020304" pitchFamily="18" charset="0"/>
                <a:ea typeface="华文细黑" panose="02010600040101010101" pitchFamily="2" charset="-122"/>
              </a:rPr>
              <a:t>数据链路层</a:t>
            </a:r>
            <a:endParaRPr kumimoji="1" lang="zh-CN" altLang="en-US" b="1" i="0" dirty="0">
              <a:solidFill>
                <a:schemeClr val="bg1"/>
              </a:solidFill>
              <a:latin typeface="Times New Roman" panose="02020603050405020304" pitchFamily="18" charset="0"/>
              <a:ea typeface="华文细黑" panose="02010600040101010101" pitchFamily="2" charset="-122"/>
            </a:endParaRPr>
          </a:p>
        </p:txBody>
      </p:sp>
      <p:sp>
        <p:nvSpPr>
          <p:cNvPr id="109577" name="Rectangle 9"/>
          <p:cNvSpPr>
            <a:spLocks noChangeArrowheads="1"/>
          </p:cNvSpPr>
          <p:nvPr/>
        </p:nvSpPr>
        <p:spPr bwMode="auto">
          <a:xfrm>
            <a:off x="3810000" y="5286375"/>
            <a:ext cx="1566863" cy="381000"/>
          </a:xfrm>
          <a:prstGeom prst="rect">
            <a:avLst/>
          </a:prstGeom>
          <a:solidFill>
            <a:srgbClr val="A4001B">
              <a:alpha val="89999"/>
            </a:srgbClr>
          </a:solidFill>
          <a:ln w="9525">
            <a:solidFill>
              <a:schemeClr val="tx1"/>
            </a:solidFill>
            <a:miter lim="800000"/>
          </a:ln>
          <a:effectLst>
            <a:outerShdw dist="35921" dir="2700000" algn="ctr" rotWithShape="0">
              <a:srgbClr val="808080"/>
            </a:outerShdw>
          </a:effectLst>
        </p:spPr>
        <p:txBody>
          <a:bodyPr wrap="none" anchor="ctr"/>
          <a:lstStyle/>
          <a:p>
            <a:pPr eaLnBrk="1" hangingPunct="1">
              <a:defRPr/>
            </a:pPr>
            <a:r>
              <a:rPr kumimoji="1" lang="zh-CN" altLang="en-US" b="1" i="0" dirty="0">
                <a:solidFill>
                  <a:schemeClr val="bg1"/>
                </a:solidFill>
                <a:latin typeface="Times New Roman" panose="02020603050405020304" pitchFamily="18" charset="0"/>
                <a:ea typeface="华文细黑" panose="02010600040101010101" pitchFamily="2" charset="-122"/>
              </a:rPr>
              <a:t>物理层</a:t>
            </a:r>
            <a:endParaRPr kumimoji="1" lang="zh-CN" altLang="en-US" b="1" i="0" dirty="0">
              <a:solidFill>
                <a:schemeClr val="bg1"/>
              </a:solidFill>
              <a:latin typeface="Times New Roman" panose="02020603050405020304" pitchFamily="18" charset="0"/>
              <a:ea typeface="华文细黑" panose="02010600040101010101" pitchFamily="2" charset="-122"/>
            </a:endParaRPr>
          </a:p>
        </p:txBody>
      </p:sp>
      <p:sp>
        <p:nvSpPr>
          <p:cNvPr id="109578" name="Rectangle 10"/>
          <p:cNvSpPr>
            <a:spLocks noChangeArrowheads="1"/>
          </p:cNvSpPr>
          <p:nvPr/>
        </p:nvSpPr>
        <p:spPr bwMode="auto">
          <a:xfrm>
            <a:off x="6019800" y="2819400"/>
            <a:ext cx="2590800" cy="53340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lgn="l" eaLnBrk="1" hangingPunct="1">
              <a:defRPr/>
            </a:pPr>
            <a:r>
              <a:rPr kumimoji="1" lang="zh-CN" altLang="en-US" sz="1600">
                <a:latin typeface="Times New Roman" panose="02020603050405020304" pitchFamily="18" charset="0"/>
                <a:ea typeface="华文细黑" panose="02010600040101010101" pitchFamily="2" charset="-122"/>
              </a:rPr>
              <a:t>建立、管理和终止会话</a:t>
            </a:r>
            <a:endParaRPr kumimoji="1" lang="zh-CN" altLang="en-US" sz="1600">
              <a:latin typeface="Times New Roman" panose="02020603050405020304" pitchFamily="18" charset="0"/>
              <a:ea typeface="华文细黑" panose="02010600040101010101" pitchFamily="2" charset="-122"/>
            </a:endParaRPr>
          </a:p>
        </p:txBody>
      </p:sp>
      <p:sp>
        <p:nvSpPr>
          <p:cNvPr id="109579" name="Rectangle 11"/>
          <p:cNvSpPr>
            <a:spLocks noChangeArrowheads="1"/>
          </p:cNvSpPr>
          <p:nvPr/>
        </p:nvSpPr>
        <p:spPr bwMode="auto">
          <a:xfrm>
            <a:off x="6019800" y="4038600"/>
            <a:ext cx="2590800" cy="53340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lgn="l" eaLnBrk="1" hangingPunct="1">
              <a:defRPr/>
            </a:pPr>
            <a:r>
              <a:rPr kumimoji="1" lang="zh-CN" altLang="en-US" sz="1600">
                <a:latin typeface="Times New Roman" panose="02020603050405020304" pitchFamily="18" charset="0"/>
                <a:ea typeface="华文细黑" panose="02010600040101010101" pitchFamily="2" charset="-122"/>
              </a:rPr>
              <a:t>将分组从源端传送到目的端；</a:t>
            </a:r>
            <a:endParaRPr kumimoji="1" lang="zh-CN" altLang="en-US" sz="1600">
              <a:latin typeface="Times New Roman" panose="02020603050405020304" pitchFamily="18" charset="0"/>
              <a:ea typeface="华文细黑" panose="02010600040101010101" pitchFamily="2" charset="-122"/>
            </a:endParaRPr>
          </a:p>
          <a:p>
            <a:pPr algn="l" eaLnBrk="1" hangingPunct="1">
              <a:defRPr/>
            </a:pPr>
            <a:r>
              <a:rPr kumimoji="1" lang="zh-CN" altLang="en-US" sz="1600">
                <a:latin typeface="Times New Roman" panose="02020603050405020304" pitchFamily="18" charset="0"/>
                <a:ea typeface="华文细黑" panose="02010600040101010101" pitchFamily="2" charset="-122"/>
              </a:rPr>
              <a:t>提供网络互联</a:t>
            </a:r>
            <a:endParaRPr kumimoji="1" lang="zh-CN" altLang="en-US" sz="1600">
              <a:latin typeface="Times New Roman" panose="02020603050405020304" pitchFamily="18" charset="0"/>
              <a:ea typeface="华文细黑" panose="02010600040101010101" pitchFamily="2" charset="-122"/>
            </a:endParaRPr>
          </a:p>
        </p:txBody>
      </p:sp>
      <p:sp>
        <p:nvSpPr>
          <p:cNvPr id="109580" name="Rectangle 12"/>
          <p:cNvSpPr>
            <a:spLocks noChangeArrowheads="1"/>
          </p:cNvSpPr>
          <p:nvPr/>
        </p:nvSpPr>
        <p:spPr bwMode="auto">
          <a:xfrm>
            <a:off x="6019800" y="5257800"/>
            <a:ext cx="2590800" cy="53340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lgn="l" eaLnBrk="1" hangingPunct="1">
              <a:defRPr/>
            </a:pPr>
            <a:r>
              <a:rPr kumimoji="1" lang="zh-CN" altLang="en-US" sz="1600">
                <a:latin typeface="Times New Roman" panose="02020603050405020304" pitchFamily="18" charset="0"/>
                <a:ea typeface="华文细黑" panose="02010600040101010101" pitchFamily="2" charset="-122"/>
              </a:rPr>
              <a:t>在媒体上传输比特；</a:t>
            </a:r>
            <a:endParaRPr kumimoji="1" lang="zh-CN" altLang="en-US" sz="1600">
              <a:latin typeface="Times New Roman" panose="02020603050405020304" pitchFamily="18" charset="0"/>
              <a:ea typeface="华文细黑" panose="02010600040101010101" pitchFamily="2" charset="-122"/>
            </a:endParaRPr>
          </a:p>
          <a:p>
            <a:pPr algn="l" eaLnBrk="1" hangingPunct="1">
              <a:defRPr/>
            </a:pPr>
            <a:r>
              <a:rPr kumimoji="1" lang="zh-CN" altLang="en-US" sz="1600">
                <a:latin typeface="Times New Roman" panose="02020603050405020304" pitchFamily="18" charset="0"/>
                <a:ea typeface="华文细黑" panose="02010600040101010101" pitchFamily="2" charset="-122"/>
              </a:rPr>
              <a:t>提供机械的和电气的规约</a:t>
            </a:r>
            <a:endParaRPr kumimoji="1" lang="zh-CN" altLang="en-US" sz="1600">
              <a:latin typeface="Times New Roman" panose="02020603050405020304" pitchFamily="18" charset="0"/>
              <a:ea typeface="华文细黑" panose="02010600040101010101" pitchFamily="2" charset="-122"/>
            </a:endParaRPr>
          </a:p>
        </p:txBody>
      </p:sp>
      <p:sp>
        <p:nvSpPr>
          <p:cNvPr id="109581" name="Rectangle 13"/>
          <p:cNvSpPr>
            <a:spLocks noChangeArrowheads="1"/>
          </p:cNvSpPr>
          <p:nvPr/>
        </p:nvSpPr>
        <p:spPr bwMode="auto">
          <a:xfrm>
            <a:off x="539750" y="2209800"/>
            <a:ext cx="2663825" cy="53340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lgn="l" eaLnBrk="1" hangingPunct="1">
              <a:defRPr/>
            </a:pPr>
            <a:r>
              <a:rPr kumimoji="1" lang="zh-CN" altLang="en-US" sz="1600">
                <a:latin typeface="Times New Roman" panose="02020603050405020304" pitchFamily="18" charset="0"/>
                <a:ea typeface="华文细黑" panose="02010600040101010101" pitchFamily="2" charset="-122"/>
              </a:rPr>
              <a:t>对数据进行转换、</a:t>
            </a:r>
            <a:endParaRPr kumimoji="1" lang="zh-CN" altLang="en-US" sz="1600">
              <a:latin typeface="Times New Roman" panose="02020603050405020304" pitchFamily="18" charset="0"/>
              <a:ea typeface="华文细黑" panose="02010600040101010101" pitchFamily="2" charset="-122"/>
            </a:endParaRPr>
          </a:p>
          <a:p>
            <a:pPr algn="l" eaLnBrk="1" hangingPunct="1">
              <a:defRPr/>
            </a:pPr>
            <a:r>
              <a:rPr kumimoji="1" lang="zh-CN" altLang="en-US" sz="1600">
                <a:latin typeface="Times New Roman" panose="02020603050405020304" pitchFamily="18" charset="0"/>
                <a:ea typeface="华文细黑" panose="02010600040101010101" pitchFamily="2" charset="-122"/>
              </a:rPr>
              <a:t>加密和压缩</a:t>
            </a:r>
            <a:endParaRPr kumimoji="1" lang="zh-CN" altLang="en-US" sz="1600">
              <a:latin typeface="Times New Roman" panose="02020603050405020304" pitchFamily="18" charset="0"/>
              <a:ea typeface="华文细黑" panose="02010600040101010101" pitchFamily="2" charset="-122"/>
            </a:endParaRPr>
          </a:p>
        </p:txBody>
      </p:sp>
      <p:sp>
        <p:nvSpPr>
          <p:cNvPr id="109582" name="Rectangle 14"/>
          <p:cNvSpPr>
            <a:spLocks noChangeArrowheads="1"/>
          </p:cNvSpPr>
          <p:nvPr/>
        </p:nvSpPr>
        <p:spPr bwMode="auto">
          <a:xfrm>
            <a:off x="609600" y="3429000"/>
            <a:ext cx="2590800" cy="53340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lgn="l" eaLnBrk="1" hangingPunct="1">
              <a:defRPr/>
            </a:pPr>
            <a:r>
              <a:rPr kumimoji="1" lang="zh-CN" altLang="en-US" sz="1600">
                <a:latin typeface="Times New Roman" panose="02020603050405020304" pitchFamily="18" charset="0"/>
                <a:ea typeface="华文细黑" panose="02010600040101010101" pitchFamily="2" charset="-122"/>
              </a:rPr>
              <a:t>提供可靠的端到端的</a:t>
            </a:r>
            <a:endParaRPr kumimoji="1" lang="zh-CN" altLang="en-US" sz="1600">
              <a:latin typeface="Times New Roman" panose="02020603050405020304" pitchFamily="18" charset="0"/>
              <a:ea typeface="华文细黑" panose="02010600040101010101" pitchFamily="2" charset="-122"/>
            </a:endParaRPr>
          </a:p>
          <a:p>
            <a:pPr algn="l" eaLnBrk="1" hangingPunct="1">
              <a:defRPr/>
            </a:pPr>
            <a:r>
              <a:rPr kumimoji="1" lang="zh-CN" altLang="en-US" sz="1600">
                <a:latin typeface="Times New Roman" panose="02020603050405020304" pitchFamily="18" charset="0"/>
                <a:ea typeface="华文细黑" panose="02010600040101010101" pitchFamily="2" charset="-122"/>
              </a:rPr>
              <a:t>报文传输和差错控制</a:t>
            </a:r>
            <a:endParaRPr kumimoji="1" lang="zh-CN" altLang="en-US" sz="1600">
              <a:latin typeface="Times New Roman" panose="02020603050405020304" pitchFamily="18" charset="0"/>
              <a:ea typeface="华文细黑" panose="02010600040101010101" pitchFamily="2" charset="-122"/>
            </a:endParaRPr>
          </a:p>
        </p:txBody>
      </p:sp>
      <p:sp>
        <p:nvSpPr>
          <p:cNvPr id="109583" name="Rectangle 15"/>
          <p:cNvSpPr>
            <a:spLocks noChangeArrowheads="1"/>
          </p:cNvSpPr>
          <p:nvPr/>
        </p:nvSpPr>
        <p:spPr bwMode="auto">
          <a:xfrm>
            <a:off x="609600" y="4648200"/>
            <a:ext cx="2590800" cy="533400"/>
          </a:xfrm>
          <a:prstGeom prst="rect">
            <a:avLst/>
          </a:prstGeom>
          <a:solidFill>
            <a:schemeClr val="bg1"/>
          </a:solidFill>
          <a:ln w="19050">
            <a:solidFill>
              <a:schemeClr val="accent2"/>
            </a:solidFill>
            <a:miter lim="800000"/>
          </a:ln>
          <a:effectLst>
            <a:outerShdw dist="35921" dir="2700000" algn="ctr" rotWithShape="0">
              <a:schemeClr val="bg2"/>
            </a:outerShdw>
          </a:effectLst>
        </p:spPr>
        <p:txBody>
          <a:bodyPr wrap="none" anchor="ctr"/>
          <a:lstStyle/>
          <a:p>
            <a:pPr algn="l" eaLnBrk="1" hangingPunct="1">
              <a:defRPr/>
            </a:pPr>
            <a:r>
              <a:rPr kumimoji="1" lang="zh-CN" altLang="en-US" sz="1600">
                <a:latin typeface="Times New Roman" panose="02020603050405020304" pitchFamily="18" charset="0"/>
                <a:ea typeface="华文细黑" panose="02010600040101010101" pitchFamily="2" charset="-122"/>
              </a:rPr>
              <a:t>将分组数据封装成帧；</a:t>
            </a:r>
            <a:endParaRPr kumimoji="1" lang="zh-CN" altLang="en-US" sz="1600">
              <a:latin typeface="Times New Roman" panose="02020603050405020304" pitchFamily="18" charset="0"/>
              <a:ea typeface="华文细黑" panose="02010600040101010101" pitchFamily="2" charset="-122"/>
            </a:endParaRPr>
          </a:p>
          <a:p>
            <a:pPr algn="l" eaLnBrk="1" hangingPunct="1">
              <a:defRPr/>
            </a:pPr>
            <a:r>
              <a:rPr kumimoji="1" lang="zh-CN" altLang="en-US" sz="1600">
                <a:latin typeface="Times New Roman" panose="02020603050405020304" pitchFamily="18" charset="0"/>
                <a:ea typeface="华文细黑" panose="02010600040101010101" pitchFamily="2" charset="-122"/>
              </a:rPr>
              <a:t>提供节点到节点方式的传输</a:t>
            </a:r>
            <a:endParaRPr kumimoji="1" lang="zh-CN" altLang="en-US" sz="1600">
              <a:latin typeface="Times New Roman" panose="02020603050405020304" pitchFamily="18" charset="0"/>
              <a:ea typeface="华文细黑" panose="02010600040101010101" pitchFamily="2" charset="-122"/>
            </a:endParaRPr>
          </a:p>
        </p:txBody>
      </p:sp>
      <p:sp>
        <p:nvSpPr>
          <p:cNvPr id="109584" name="AutoShape 16"/>
          <p:cNvSpPr>
            <a:spLocks noChangeArrowheads="1"/>
          </p:cNvSpPr>
          <p:nvPr/>
        </p:nvSpPr>
        <p:spPr bwMode="auto">
          <a:xfrm>
            <a:off x="5486400" y="1752600"/>
            <a:ext cx="533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ln>
        </p:spPr>
        <p:txBody>
          <a:bodyPr wrap="none" anchor="ctr"/>
          <a:lstStyle/>
          <a:p>
            <a:endParaRPr lang="zh-CN" altLang="en-US"/>
          </a:p>
        </p:txBody>
      </p:sp>
      <p:sp>
        <p:nvSpPr>
          <p:cNvPr id="109585" name="AutoShape 17"/>
          <p:cNvSpPr>
            <a:spLocks noChangeArrowheads="1"/>
          </p:cNvSpPr>
          <p:nvPr/>
        </p:nvSpPr>
        <p:spPr bwMode="auto">
          <a:xfrm>
            <a:off x="5486400" y="2971800"/>
            <a:ext cx="533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ln>
        </p:spPr>
        <p:txBody>
          <a:bodyPr wrap="none" anchor="ctr"/>
          <a:lstStyle/>
          <a:p>
            <a:endParaRPr lang="zh-CN" altLang="en-US"/>
          </a:p>
        </p:txBody>
      </p:sp>
      <p:sp>
        <p:nvSpPr>
          <p:cNvPr id="109586" name="AutoShape 18"/>
          <p:cNvSpPr>
            <a:spLocks noChangeArrowheads="1"/>
          </p:cNvSpPr>
          <p:nvPr/>
        </p:nvSpPr>
        <p:spPr bwMode="auto">
          <a:xfrm>
            <a:off x="5486400" y="4191000"/>
            <a:ext cx="533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ln>
        </p:spPr>
        <p:txBody>
          <a:bodyPr wrap="none" anchor="ctr"/>
          <a:lstStyle/>
          <a:p>
            <a:endParaRPr lang="zh-CN" altLang="en-US"/>
          </a:p>
        </p:txBody>
      </p:sp>
      <p:sp>
        <p:nvSpPr>
          <p:cNvPr id="109587" name="AutoShape 19"/>
          <p:cNvSpPr>
            <a:spLocks noChangeArrowheads="1"/>
          </p:cNvSpPr>
          <p:nvPr/>
        </p:nvSpPr>
        <p:spPr bwMode="auto">
          <a:xfrm>
            <a:off x="5486400" y="5410200"/>
            <a:ext cx="533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ln>
        </p:spPr>
        <p:txBody>
          <a:bodyPr wrap="none" anchor="ctr"/>
          <a:lstStyle/>
          <a:p>
            <a:endParaRPr lang="zh-CN" altLang="en-US"/>
          </a:p>
        </p:txBody>
      </p:sp>
      <p:sp>
        <p:nvSpPr>
          <p:cNvPr id="109588" name="AutoShape 20"/>
          <p:cNvSpPr>
            <a:spLocks noChangeArrowheads="1"/>
          </p:cNvSpPr>
          <p:nvPr/>
        </p:nvSpPr>
        <p:spPr bwMode="auto">
          <a:xfrm flipH="1">
            <a:off x="3200400" y="2362200"/>
            <a:ext cx="533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ln>
        </p:spPr>
        <p:txBody>
          <a:bodyPr wrap="none" anchor="ctr"/>
          <a:lstStyle/>
          <a:p>
            <a:endParaRPr lang="zh-CN" altLang="en-US"/>
          </a:p>
        </p:txBody>
      </p:sp>
      <p:sp>
        <p:nvSpPr>
          <p:cNvPr id="109589" name="AutoShape 21"/>
          <p:cNvSpPr>
            <a:spLocks noChangeArrowheads="1"/>
          </p:cNvSpPr>
          <p:nvPr/>
        </p:nvSpPr>
        <p:spPr bwMode="auto">
          <a:xfrm flipH="1">
            <a:off x="3200400" y="3581400"/>
            <a:ext cx="533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ln>
        </p:spPr>
        <p:txBody>
          <a:bodyPr wrap="none" anchor="ctr"/>
          <a:lstStyle/>
          <a:p>
            <a:endParaRPr lang="zh-CN" altLang="en-US"/>
          </a:p>
        </p:txBody>
      </p:sp>
      <p:sp>
        <p:nvSpPr>
          <p:cNvPr id="109590" name="AutoShape 22"/>
          <p:cNvSpPr>
            <a:spLocks noChangeArrowheads="1"/>
          </p:cNvSpPr>
          <p:nvPr/>
        </p:nvSpPr>
        <p:spPr bwMode="auto">
          <a:xfrm flipH="1">
            <a:off x="3200400" y="4800600"/>
            <a:ext cx="533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ln>
        </p:spPr>
        <p:txBody>
          <a:bodyPr wrap="none" anchor="ctr"/>
          <a:lstStyle/>
          <a:p>
            <a:endParaRPr lang="zh-CN" altLang="en-US"/>
          </a:p>
        </p:txBody>
      </p:sp>
      <p:sp>
        <p:nvSpPr>
          <p:cNvPr id="17431" name="Rectangle 23"/>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各层间的联系</a:t>
            </a:r>
            <a:endParaRPr lang="zh-CN" altLang="en-US"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09581"/>
                                        </p:tgtEl>
                                        <p:attrNameLst>
                                          <p:attrName>style.visibility</p:attrName>
                                        </p:attrNameLst>
                                      </p:cBhvr>
                                      <p:to>
                                        <p:strVal val="visible"/>
                                      </p:to>
                                    </p:set>
                                    <p:animEffect transition="in" filter="slide(fromRight)">
                                      <p:cBhvr>
                                        <p:cTn id="7" dur="500"/>
                                        <p:tgtEl>
                                          <p:spTgt spid="109581"/>
                                        </p:tgtEl>
                                      </p:cBhvr>
                                    </p:animEffect>
                                  </p:childTnLst>
                                </p:cTn>
                              </p:par>
                              <p:par>
                                <p:cTn id="8" presetID="12" presetClass="entr" presetSubtype="2" fill="hold" grpId="0" nodeType="withEffect">
                                  <p:stCondLst>
                                    <p:cond delay="0"/>
                                  </p:stCondLst>
                                  <p:childTnLst>
                                    <p:set>
                                      <p:cBhvr>
                                        <p:cTn id="9" dur="1" fill="hold">
                                          <p:stCondLst>
                                            <p:cond delay="0"/>
                                          </p:stCondLst>
                                        </p:cTn>
                                        <p:tgtEl>
                                          <p:spTgt spid="109582"/>
                                        </p:tgtEl>
                                        <p:attrNameLst>
                                          <p:attrName>style.visibility</p:attrName>
                                        </p:attrNameLst>
                                      </p:cBhvr>
                                      <p:to>
                                        <p:strVal val="visible"/>
                                      </p:to>
                                    </p:set>
                                    <p:animEffect transition="in" filter="slide(fromRight)">
                                      <p:cBhvr>
                                        <p:cTn id="10" dur="500"/>
                                        <p:tgtEl>
                                          <p:spTgt spid="109582"/>
                                        </p:tgtEl>
                                      </p:cBhvr>
                                    </p:animEffect>
                                  </p:childTnLst>
                                </p:cTn>
                              </p:par>
                              <p:par>
                                <p:cTn id="11" presetID="12" presetClass="entr" presetSubtype="2" fill="hold" grpId="0" nodeType="withEffect">
                                  <p:stCondLst>
                                    <p:cond delay="0"/>
                                  </p:stCondLst>
                                  <p:childTnLst>
                                    <p:set>
                                      <p:cBhvr>
                                        <p:cTn id="12" dur="1" fill="hold">
                                          <p:stCondLst>
                                            <p:cond delay="0"/>
                                          </p:stCondLst>
                                        </p:cTn>
                                        <p:tgtEl>
                                          <p:spTgt spid="109583"/>
                                        </p:tgtEl>
                                        <p:attrNameLst>
                                          <p:attrName>style.visibility</p:attrName>
                                        </p:attrNameLst>
                                      </p:cBhvr>
                                      <p:to>
                                        <p:strVal val="visible"/>
                                      </p:to>
                                    </p:set>
                                    <p:animEffect transition="in" filter="slide(fromRight)">
                                      <p:cBhvr>
                                        <p:cTn id="13" dur="500"/>
                                        <p:tgtEl>
                                          <p:spTgt spid="109583"/>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09588"/>
                                        </p:tgtEl>
                                        <p:attrNameLst>
                                          <p:attrName>style.visibility</p:attrName>
                                        </p:attrNameLst>
                                      </p:cBhvr>
                                      <p:to>
                                        <p:strVal val="visible"/>
                                      </p:to>
                                    </p:set>
                                    <p:animEffect transition="in" filter="slide(fromRight)">
                                      <p:cBhvr>
                                        <p:cTn id="16" dur="500"/>
                                        <p:tgtEl>
                                          <p:spTgt spid="109588"/>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109589"/>
                                        </p:tgtEl>
                                        <p:attrNameLst>
                                          <p:attrName>style.visibility</p:attrName>
                                        </p:attrNameLst>
                                      </p:cBhvr>
                                      <p:to>
                                        <p:strVal val="visible"/>
                                      </p:to>
                                    </p:set>
                                    <p:animEffect transition="in" filter="slide(fromRight)">
                                      <p:cBhvr>
                                        <p:cTn id="19" dur="500"/>
                                        <p:tgtEl>
                                          <p:spTgt spid="109589"/>
                                        </p:tgtEl>
                                      </p:cBhvr>
                                    </p:animEffect>
                                  </p:childTnLst>
                                </p:cTn>
                              </p:par>
                              <p:par>
                                <p:cTn id="20" presetID="12" presetClass="entr" presetSubtype="2" fill="hold" grpId="0" nodeType="withEffect">
                                  <p:stCondLst>
                                    <p:cond delay="0"/>
                                  </p:stCondLst>
                                  <p:childTnLst>
                                    <p:set>
                                      <p:cBhvr>
                                        <p:cTn id="21" dur="1" fill="hold">
                                          <p:stCondLst>
                                            <p:cond delay="0"/>
                                          </p:stCondLst>
                                        </p:cTn>
                                        <p:tgtEl>
                                          <p:spTgt spid="109590"/>
                                        </p:tgtEl>
                                        <p:attrNameLst>
                                          <p:attrName>style.visibility</p:attrName>
                                        </p:attrNameLst>
                                      </p:cBhvr>
                                      <p:to>
                                        <p:strVal val="visible"/>
                                      </p:to>
                                    </p:set>
                                    <p:animEffect transition="in" filter="slide(fromRight)">
                                      <p:cBhvr>
                                        <p:cTn id="22" dur="500"/>
                                        <p:tgtEl>
                                          <p:spTgt spid="109590"/>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109570"/>
                                        </p:tgtEl>
                                        <p:attrNameLst>
                                          <p:attrName>style.visibility</p:attrName>
                                        </p:attrNameLst>
                                      </p:cBhvr>
                                      <p:to>
                                        <p:strVal val="visible"/>
                                      </p:to>
                                    </p:set>
                                    <p:animEffect transition="in" filter="slide(fromLeft)">
                                      <p:cBhvr>
                                        <p:cTn id="25" dur="500"/>
                                        <p:tgtEl>
                                          <p:spTgt spid="109570"/>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09578"/>
                                        </p:tgtEl>
                                        <p:attrNameLst>
                                          <p:attrName>style.visibility</p:attrName>
                                        </p:attrNameLst>
                                      </p:cBhvr>
                                      <p:to>
                                        <p:strVal val="visible"/>
                                      </p:to>
                                    </p:set>
                                    <p:animEffect transition="in" filter="slide(fromLeft)">
                                      <p:cBhvr>
                                        <p:cTn id="28" dur="500"/>
                                        <p:tgtEl>
                                          <p:spTgt spid="109578"/>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09579"/>
                                        </p:tgtEl>
                                        <p:attrNameLst>
                                          <p:attrName>style.visibility</p:attrName>
                                        </p:attrNameLst>
                                      </p:cBhvr>
                                      <p:to>
                                        <p:strVal val="visible"/>
                                      </p:to>
                                    </p:set>
                                    <p:animEffect transition="in" filter="slide(fromLeft)">
                                      <p:cBhvr>
                                        <p:cTn id="31" dur="500"/>
                                        <p:tgtEl>
                                          <p:spTgt spid="109579"/>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09580"/>
                                        </p:tgtEl>
                                        <p:attrNameLst>
                                          <p:attrName>style.visibility</p:attrName>
                                        </p:attrNameLst>
                                      </p:cBhvr>
                                      <p:to>
                                        <p:strVal val="visible"/>
                                      </p:to>
                                    </p:set>
                                    <p:animEffect transition="in" filter="slide(fromLeft)">
                                      <p:cBhvr>
                                        <p:cTn id="34" dur="500"/>
                                        <p:tgtEl>
                                          <p:spTgt spid="109580"/>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09584"/>
                                        </p:tgtEl>
                                        <p:attrNameLst>
                                          <p:attrName>style.visibility</p:attrName>
                                        </p:attrNameLst>
                                      </p:cBhvr>
                                      <p:to>
                                        <p:strVal val="visible"/>
                                      </p:to>
                                    </p:set>
                                    <p:animEffect transition="in" filter="slide(fromLeft)">
                                      <p:cBhvr>
                                        <p:cTn id="37" dur="500"/>
                                        <p:tgtEl>
                                          <p:spTgt spid="109584"/>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109585"/>
                                        </p:tgtEl>
                                        <p:attrNameLst>
                                          <p:attrName>style.visibility</p:attrName>
                                        </p:attrNameLst>
                                      </p:cBhvr>
                                      <p:to>
                                        <p:strVal val="visible"/>
                                      </p:to>
                                    </p:set>
                                    <p:animEffect transition="in" filter="slide(fromLeft)">
                                      <p:cBhvr>
                                        <p:cTn id="40" dur="500"/>
                                        <p:tgtEl>
                                          <p:spTgt spid="109585"/>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109586"/>
                                        </p:tgtEl>
                                        <p:attrNameLst>
                                          <p:attrName>style.visibility</p:attrName>
                                        </p:attrNameLst>
                                      </p:cBhvr>
                                      <p:to>
                                        <p:strVal val="visible"/>
                                      </p:to>
                                    </p:set>
                                    <p:animEffect transition="in" filter="slide(fromLeft)">
                                      <p:cBhvr>
                                        <p:cTn id="43" dur="500"/>
                                        <p:tgtEl>
                                          <p:spTgt spid="109586"/>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109587"/>
                                        </p:tgtEl>
                                        <p:attrNameLst>
                                          <p:attrName>style.visibility</p:attrName>
                                        </p:attrNameLst>
                                      </p:cBhvr>
                                      <p:to>
                                        <p:strVal val="visible"/>
                                      </p:to>
                                    </p:set>
                                    <p:animEffect transition="in" filter="slide(fromLeft)">
                                      <p:cBhvr>
                                        <p:cTn id="46" dur="500"/>
                                        <p:tgtEl>
                                          <p:spTgt spid="109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nimBg="1"/>
      <p:bldP spid="109578" grpId="0" animBg="1"/>
      <p:bldP spid="109579" grpId="0" animBg="1"/>
      <p:bldP spid="109580" grpId="0" animBg="1"/>
      <p:bldP spid="109581" grpId="0" animBg="1"/>
      <p:bldP spid="109582" grpId="0" animBg="1"/>
      <p:bldP spid="109583" grpId="0" animBg="1"/>
      <p:bldP spid="109584" grpId="0" animBg="1"/>
      <p:bldP spid="109585" grpId="0" animBg="1"/>
      <p:bldP spid="109586" grpId="0" animBg="1"/>
      <p:bldP spid="109587" grpId="0" animBg="1"/>
      <p:bldP spid="109588" grpId="0" animBg="1"/>
      <p:bldP spid="109589" grpId="0" animBg="1"/>
      <p:bldP spid="10959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封装</a:t>
            </a:r>
            <a:endParaRPr lang="zh-CN" altLang="en-US" smtClean="0">
              <a:ea typeface="宋体" panose="02010600030101010101" pitchFamily="2" charset="-122"/>
            </a:endParaRPr>
          </a:p>
        </p:txBody>
      </p:sp>
      <p:sp>
        <p:nvSpPr>
          <p:cNvPr id="18435" name="Rectangle 3"/>
          <p:cNvSpPr>
            <a:spLocks noGrp="1" noChangeArrowheads="1"/>
          </p:cNvSpPr>
          <p:nvPr>
            <p:ph idx="1"/>
          </p:nvPr>
        </p:nvSpPr>
        <p:spPr>
          <a:xfrm>
            <a:off x="655638" y="1524000"/>
            <a:ext cx="7940675" cy="1679975"/>
          </a:xfrm>
        </p:spPr>
        <p:txBody>
          <a:bodyPr/>
          <a:lstStyle/>
          <a:p>
            <a:pPr eaLnBrk="1" hangingPunct="1"/>
            <a:r>
              <a:rPr lang="zh-CN" altLang="en-US" dirty="0" smtClean="0">
                <a:ea typeface="宋体" panose="02010600030101010101" pitchFamily="2" charset="-122"/>
              </a:rPr>
              <a:t>封装 （ </a:t>
            </a:r>
            <a:r>
              <a:rPr lang="en-US" altLang="zh-CN" dirty="0" smtClean="0">
                <a:ea typeface="宋体" panose="02010600030101010101" pitchFamily="2" charset="-122"/>
              </a:rPr>
              <a:t>encapsulate/encapsulation）：</a:t>
            </a:r>
            <a:r>
              <a:rPr lang="zh-CN" altLang="en-US" dirty="0" smtClean="0">
                <a:ea typeface="宋体" panose="02010600030101010101" pitchFamily="2" charset="-122"/>
              </a:rPr>
              <a:t>数据要通过网络进行传输，要从高层一层一层的向下传送，如果一个主机要传送数据到别的主机，先把数据包装到一个特殊协议报头中，这个给数据打包的过程就叫封装</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2725" y="214313"/>
            <a:ext cx="8145463" cy="838200"/>
          </a:xfrm>
        </p:spPr>
        <p:txBody>
          <a:bodyPr/>
          <a:lstStyle/>
          <a:p>
            <a:pPr eaLnBrk="1" hangingPunct="1"/>
            <a:r>
              <a:rPr lang="en-US" altLang="zh-CN" smtClean="0">
                <a:ea typeface="宋体" panose="02010600030101010101" pitchFamily="2" charset="-122"/>
              </a:rPr>
              <a:t>PDU</a:t>
            </a:r>
            <a:endParaRPr lang="en-US" altLang="zh-CN" smtClean="0">
              <a:ea typeface="宋体" panose="02010600030101010101" pitchFamily="2" charset="-122"/>
            </a:endParaRPr>
          </a:p>
        </p:txBody>
      </p:sp>
      <p:sp>
        <p:nvSpPr>
          <p:cNvPr id="19459" name="Rectangle 3"/>
          <p:cNvSpPr>
            <a:spLocks noGrp="1" noChangeArrowheads="1"/>
          </p:cNvSpPr>
          <p:nvPr>
            <p:ph idx="1"/>
          </p:nvPr>
        </p:nvSpPr>
        <p:spPr/>
        <p:txBody>
          <a:bodyPr/>
          <a:lstStyle/>
          <a:p>
            <a:pPr eaLnBrk="1" hangingPunct="1"/>
            <a:r>
              <a:rPr lang="en-US" altLang="zh-CN" sz="2800" dirty="0" err="1" smtClean="0">
                <a:ea typeface="宋体" panose="02010600030101010101" pitchFamily="2" charset="-122"/>
              </a:rPr>
              <a:t>PDU（protocol</a:t>
            </a:r>
            <a:r>
              <a:rPr lang="en-US" altLang="zh-CN" sz="2800" dirty="0" smtClean="0">
                <a:ea typeface="宋体" panose="02010600030101010101" pitchFamily="2" charset="-122"/>
              </a:rPr>
              <a:t> data unit):</a:t>
            </a:r>
            <a:r>
              <a:rPr lang="zh-CN" altLang="en-US" sz="2800" dirty="0" smtClean="0">
                <a:ea typeface="宋体" panose="02010600030101010101" pitchFamily="2" charset="-122"/>
              </a:rPr>
              <a:t>每一层使用自己层的协议和别的系统的对应层相互通信，协议层的协议在</a:t>
            </a:r>
            <a:r>
              <a:rPr lang="zh-CN" altLang="en-US" sz="2800" dirty="0" smtClean="0">
                <a:solidFill>
                  <a:srgbClr val="FFFF00"/>
                </a:solidFill>
                <a:ea typeface="宋体" panose="02010600030101010101" pitchFamily="2" charset="-122"/>
              </a:rPr>
              <a:t>对等层</a:t>
            </a:r>
            <a:r>
              <a:rPr lang="zh-CN" altLang="en-US" sz="2800" dirty="0" smtClean="0">
                <a:ea typeface="宋体" panose="02010600030101010101" pitchFamily="2" charset="-122"/>
              </a:rPr>
              <a:t>之间交换的信息叫协议数据单元。</a:t>
            </a:r>
            <a:endParaRPr lang="zh-CN" altLang="en-US" sz="2800" dirty="0" smtClean="0">
              <a:ea typeface="宋体" panose="02010600030101010101" pitchFamily="2" charset="-122"/>
            </a:endParaRPr>
          </a:p>
          <a:p>
            <a:pPr eaLnBrk="1" hangingPunct="1"/>
            <a:r>
              <a:rPr lang="zh-CN" altLang="en-US" sz="2800" smtClean="0">
                <a:ea typeface="宋体" panose="02010600030101010101" pitchFamily="2" charset="-122"/>
              </a:rPr>
              <a:t>上三层              :  </a:t>
            </a:r>
            <a:r>
              <a:rPr lang="en-US" altLang="zh-CN" sz="2800" dirty="0" smtClean="0">
                <a:ea typeface="宋体" panose="02010600030101010101" pitchFamily="2" charset="-122"/>
              </a:rPr>
              <a:t>message</a:t>
            </a:r>
            <a:r>
              <a:rPr lang="zh-CN" altLang="en-US" sz="2800" dirty="0" smtClean="0">
                <a:ea typeface="宋体" panose="02010600030101010101" pitchFamily="2" charset="-122"/>
              </a:rPr>
              <a:t>（消息）</a:t>
            </a:r>
            <a:endParaRPr lang="en-US" altLang="zh-CN" sz="2800" dirty="0" smtClean="0">
              <a:ea typeface="宋体" panose="02010600030101010101" pitchFamily="2" charset="-122"/>
            </a:endParaRPr>
          </a:p>
          <a:p>
            <a:pPr eaLnBrk="1" hangingPunct="1"/>
            <a:r>
              <a:rPr lang="en-US" altLang="zh-CN" sz="2800" dirty="0" smtClean="0">
                <a:ea typeface="宋体" panose="02010600030101010101" pitchFamily="2" charset="-122"/>
              </a:rPr>
              <a:t>transport layer : segment(</a:t>
            </a:r>
            <a:r>
              <a:rPr lang="zh-CN" altLang="en-US" sz="2800" dirty="0" smtClean="0">
                <a:ea typeface="宋体" panose="02010600030101010101" pitchFamily="2" charset="-122"/>
              </a:rPr>
              <a:t>段</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eaLnBrk="1" hangingPunct="1"/>
            <a:r>
              <a:rPr lang="en-US" altLang="zh-CN" sz="2800" dirty="0" smtClean="0">
                <a:ea typeface="宋体" panose="02010600030101010101" pitchFamily="2" charset="-122"/>
              </a:rPr>
              <a:t>Network layer:    packet(</a:t>
            </a:r>
            <a:r>
              <a:rPr lang="zh-CN" altLang="en-US" sz="2800" dirty="0" smtClean="0">
                <a:ea typeface="宋体" panose="02010600030101010101" pitchFamily="2" charset="-122"/>
              </a:rPr>
              <a:t>包</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eaLnBrk="1" hangingPunct="1"/>
            <a:r>
              <a:rPr lang="en-US" altLang="zh-CN" sz="2800" dirty="0" smtClean="0">
                <a:ea typeface="宋体" panose="02010600030101010101" pitchFamily="2" charset="-122"/>
              </a:rPr>
              <a:t>Data-link layer:   Frame(</a:t>
            </a:r>
            <a:r>
              <a:rPr lang="zh-CN" altLang="en-US" sz="2800" dirty="0" smtClean="0">
                <a:ea typeface="宋体" panose="02010600030101010101" pitchFamily="2" charset="-122"/>
              </a:rPr>
              <a:t>帧</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eaLnBrk="1" hangingPunct="1"/>
            <a:r>
              <a:rPr lang="en-US" altLang="zh-CN" sz="2800" dirty="0" smtClean="0">
                <a:ea typeface="宋体" panose="02010600030101010101" pitchFamily="2" charset="-122"/>
              </a:rPr>
              <a:t>Physical layer:    bit(</a:t>
            </a:r>
            <a:r>
              <a:rPr lang="zh-CN" altLang="en-US" sz="2800" dirty="0" smtClean="0">
                <a:ea typeface="宋体" panose="02010600030101010101" pitchFamily="2" charset="-122"/>
              </a:rPr>
              <a:t>位</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5746750" y="1206500"/>
            <a:ext cx="869950" cy="415925"/>
          </a:xfrm>
          <a:prstGeom prst="rect">
            <a:avLst/>
          </a:prstGeom>
          <a:solidFill>
            <a:schemeClr val="accent1"/>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Hello</a:t>
            </a:r>
            <a:endParaRPr lang="zh-CN" altLang="en-US">
              <a:ea typeface="宋体" panose="02010600030101010101" pitchFamily="2" charset="-122"/>
            </a:endParaRPr>
          </a:p>
        </p:txBody>
      </p:sp>
      <p:sp>
        <p:nvSpPr>
          <p:cNvPr id="3" name="矩形 2"/>
          <p:cNvSpPr>
            <a:spLocks noChangeArrowheads="1"/>
          </p:cNvSpPr>
          <p:nvPr/>
        </p:nvSpPr>
        <p:spPr bwMode="auto">
          <a:xfrm>
            <a:off x="3627438" y="2346325"/>
            <a:ext cx="2132012" cy="415925"/>
          </a:xfrm>
          <a:prstGeom prst="rect">
            <a:avLst/>
          </a:prstGeom>
          <a:solidFill>
            <a:srgbClr val="00B050"/>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TCP/UDP</a:t>
            </a:r>
            <a:r>
              <a:rPr lang="zh-CN" altLang="en-US">
                <a:ea typeface="宋体" panose="02010600030101010101" pitchFamily="2" charset="-122"/>
              </a:rPr>
              <a:t>报头</a:t>
            </a:r>
            <a:endParaRPr lang="zh-CN" altLang="en-US">
              <a:ea typeface="宋体" panose="02010600030101010101" pitchFamily="2" charset="-122"/>
            </a:endParaRPr>
          </a:p>
        </p:txBody>
      </p:sp>
      <p:sp>
        <p:nvSpPr>
          <p:cNvPr id="4" name="矩形 3"/>
          <p:cNvSpPr>
            <a:spLocks noChangeArrowheads="1"/>
          </p:cNvSpPr>
          <p:nvPr/>
        </p:nvSpPr>
        <p:spPr bwMode="auto">
          <a:xfrm>
            <a:off x="2571750" y="3251200"/>
            <a:ext cx="1071563" cy="415925"/>
          </a:xfrm>
          <a:prstGeom prst="rect">
            <a:avLst/>
          </a:prstGeom>
          <a:solidFill>
            <a:srgbClr val="7030A0"/>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IP</a:t>
            </a:r>
            <a:r>
              <a:rPr lang="zh-CN" altLang="en-US">
                <a:ea typeface="宋体" panose="02010600030101010101" pitchFamily="2" charset="-122"/>
              </a:rPr>
              <a:t>报头</a:t>
            </a:r>
            <a:endParaRPr lang="zh-CN" altLang="en-US">
              <a:ea typeface="宋体" panose="02010600030101010101" pitchFamily="2" charset="-122"/>
            </a:endParaRPr>
          </a:p>
        </p:txBody>
      </p:sp>
      <p:sp>
        <p:nvSpPr>
          <p:cNvPr id="5" name="矩形 4"/>
          <p:cNvSpPr>
            <a:spLocks noChangeArrowheads="1"/>
          </p:cNvSpPr>
          <p:nvPr/>
        </p:nvSpPr>
        <p:spPr bwMode="auto">
          <a:xfrm>
            <a:off x="1238250" y="3962400"/>
            <a:ext cx="1347788" cy="415925"/>
          </a:xfrm>
          <a:prstGeom prst="rect">
            <a:avLst/>
          </a:prstGeom>
          <a:solidFill>
            <a:srgbClr val="A0C02A"/>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LLC</a:t>
            </a:r>
            <a:r>
              <a:rPr lang="zh-CN" altLang="en-US">
                <a:ea typeface="宋体" panose="02010600030101010101" pitchFamily="2" charset="-122"/>
              </a:rPr>
              <a:t>报头</a:t>
            </a:r>
            <a:endParaRPr lang="zh-CN" altLang="en-US">
              <a:ea typeface="宋体" panose="02010600030101010101" pitchFamily="2" charset="-122"/>
            </a:endParaRPr>
          </a:p>
        </p:txBody>
      </p:sp>
      <p:sp>
        <p:nvSpPr>
          <p:cNvPr id="6" name="矩形 5"/>
          <p:cNvSpPr>
            <a:spLocks noChangeArrowheads="1"/>
          </p:cNvSpPr>
          <p:nvPr/>
        </p:nvSpPr>
        <p:spPr bwMode="auto">
          <a:xfrm>
            <a:off x="387350" y="4503738"/>
            <a:ext cx="850900" cy="747712"/>
          </a:xfrm>
          <a:prstGeom prst="rect">
            <a:avLst/>
          </a:prstGeom>
          <a:solidFill>
            <a:srgbClr val="475889"/>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MAC</a:t>
            </a:r>
            <a:endParaRPr lang="en-US" altLang="zh-CN">
              <a:ea typeface="宋体" panose="02010600030101010101" pitchFamily="2" charset="-122"/>
            </a:endParaRPr>
          </a:p>
          <a:p>
            <a:pPr defTabSz="814705"/>
            <a:r>
              <a:rPr lang="zh-CN" altLang="en-US">
                <a:ea typeface="宋体" panose="02010600030101010101" pitchFamily="2" charset="-122"/>
              </a:rPr>
              <a:t>报头</a:t>
            </a:r>
            <a:endParaRPr lang="zh-CN" altLang="en-US">
              <a:ea typeface="宋体" panose="02010600030101010101" pitchFamily="2" charset="-122"/>
            </a:endParaRPr>
          </a:p>
        </p:txBody>
      </p:sp>
      <p:grpSp>
        <p:nvGrpSpPr>
          <p:cNvPr id="7" name="组合 56"/>
          <p:cNvGrpSpPr/>
          <p:nvPr/>
        </p:nvGrpSpPr>
        <p:grpSpPr bwMode="auto">
          <a:xfrm>
            <a:off x="615950" y="5784850"/>
            <a:ext cx="5867400" cy="355600"/>
            <a:chOff x="927100" y="5251450"/>
            <a:chExt cx="5867400" cy="355600"/>
          </a:xfrm>
        </p:grpSpPr>
        <p:cxnSp>
          <p:nvCxnSpPr>
            <p:cNvPr id="20503" name="肘形连接符 7"/>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0504" name="直接连接符 21"/>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0505" name="直接连接符 26"/>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nvGrpSpPr>
            <p:cNvPr id="20506" name="组合 31"/>
            <p:cNvGrpSpPr/>
            <p:nvPr/>
          </p:nvGrpSpPr>
          <p:grpSpPr bwMode="auto">
            <a:xfrm rot="10800000">
              <a:off x="1905001" y="5251450"/>
              <a:ext cx="977900" cy="355600"/>
              <a:chOff x="927100" y="5251450"/>
              <a:chExt cx="977900" cy="355600"/>
            </a:xfrm>
          </p:grpSpPr>
          <p:cxnSp>
            <p:nvCxnSpPr>
              <p:cNvPr id="20528" name="肘形连接符 32"/>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0529" name="直接连接符 33"/>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0530" name="直接连接符 34"/>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grpSp>
          <p:nvGrpSpPr>
            <p:cNvPr id="20507" name="组合 35"/>
            <p:cNvGrpSpPr/>
            <p:nvPr/>
          </p:nvGrpSpPr>
          <p:grpSpPr bwMode="auto">
            <a:xfrm>
              <a:off x="2882900" y="5251450"/>
              <a:ext cx="977900" cy="355600"/>
              <a:chOff x="927100" y="5251450"/>
              <a:chExt cx="977900" cy="355600"/>
            </a:xfrm>
          </p:grpSpPr>
          <p:cxnSp>
            <p:nvCxnSpPr>
              <p:cNvPr id="20525" name="肘形连接符 36"/>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0526" name="直接连接符 37"/>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0527" name="直接连接符 38"/>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cxnSp>
          <p:nvCxnSpPr>
            <p:cNvPr id="20508" name="直接连接符 39"/>
            <p:cNvCxnSpPr>
              <a:cxnSpLocks noChangeShapeType="1"/>
            </p:cNvCxnSpPr>
            <p:nvPr/>
          </p:nvCxnSpPr>
          <p:spPr bwMode="auto">
            <a:xfrm rot="5400000">
              <a:off x="5638800" y="5429250"/>
              <a:ext cx="355600" cy="0"/>
            </a:xfrm>
            <a:prstGeom prst="line">
              <a:avLst/>
            </a:prstGeom>
            <a:noFill/>
            <a:ln w="9525" algn="ctr">
              <a:solidFill>
                <a:schemeClr val="tx2"/>
              </a:solidFill>
              <a:round/>
            </a:ln>
          </p:spPr>
        </p:cxnSp>
        <p:cxnSp>
          <p:nvCxnSpPr>
            <p:cNvPr id="20509" name="直接连接符 40"/>
            <p:cNvCxnSpPr>
              <a:cxnSpLocks noChangeShapeType="1"/>
            </p:cNvCxnSpPr>
            <p:nvPr/>
          </p:nvCxnSpPr>
          <p:spPr bwMode="auto">
            <a:xfrm rot="5400000">
              <a:off x="1727200" y="5429250"/>
              <a:ext cx="355600" cy="0"/>
            </a:xfrm>
            <a:prstGeom prst="line">
              <a:avLst/>
            </a:prstGeom>
            <a:noFill/>
            <a:ln w="9525" algn="ctr">
              <a:solidFill>
                <a:schemeClr val="tx2"/>
              </a:solidFill>
              <a:round/>
            </a:ln>
          </p:spPr>
        </p:cxnSp>
        <p:cxnSp>
          <p:nvCxnSpPr>
            <p:cNvPr id="20510" name="直接连接符 41"/>
            <p:cNvCxnSpPr>
              <a:cxnSpLocks noChangeShapeType="1"/>
            </p:cNvCxnSpPr>
            <p:nvPr/>
          </p:nvCxnSpPr>
          <p:spPr bwMode="auto">
            <a:xfrm rot="5400000">
              <a:off x="3683000" y="5429250"/>
              <a:ext cx="355600" cy="0"/>
            </a:xfrm>
            <a:prstGeom prst="line">
              <a:avLst/>
            </a:prstGeom>
            <a:noFill/>
            <a:ln w="9525" algn="ctr">
              <a:solidFill>
                <a:schemeClr val="tx2"/>
              </a:solidFill>
              <a:round/>
            </a:ln>
          </p:spPr>
        </p:cxnSp>
        <p:grpSp>
          <p:nvGrpSpPr>
            <p:cNvPr id="20511" name="组合 42"/>
            <p:cNvGrpSpPr/>
            <p:nvPr/>
          </p:nvGrpSpPr>
          <p:grpSpPr bwMode="auto">
            <a:xfrm>
              <a:off x="4838700" y="5251450"/>
              <a:ext cx="977900" cy="355600"/>
              <a:chOff x="927100" y="5251450"/>
              <a:chExt cx="977900" cy="355600"/>
            </a:xfrm>
          </p:grpSpPr>
          <p:cxnSp>
            <p:nvCxnSpPr>
              <p:cNvPr id="20522" name="肘形连接符 43"/>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0523" name="直接连接符 44"/>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0524" name="直接连接符 45"/>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grpSp>
          <p:nvGrpSpPr>
            <p:cNvPr id="20512" name="组合 46"/>
            <p:cNvGrpSpPr/>
            <p:nvPr/>
          </p:nvGrpSpPr>
          <p:grpSpPr bwMode="auto">
            <a:xfrm rot="10800000">
              <a:off x="3860800" y="5251450"/>
              <a:ext cx="977900" cy="355600"/>
              <a:chOff x="927100" y="5251450"/>
              <a:chExt cx="977900" cy="355600"/>
            </a:xfrm>
          </p:grpSpPr>
          <p:cxnSp>
            <p:nvCxnSpPr>
              <p:cNvPr id="20519" name="肘形连接符 47"/>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0520" name="直接连接符 48"/>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0521" name="直接连接符 49"/>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cxnSp>
          <p:nvCxnSpPr>
            <p:cNvPr id="20513" name="直接连接符 50"/>
            <p:cNvCxnSpPr>
              <a:cxnSpLocks noChangeShapeType="1"/>
            </p:cNvCxnSpPr>
            <p:nvPr/>
          </p:nvCxnSpPr>
          <p:spPr bwMode="auto">
            <a:xfrm rot="5400000">
              <a:off x="4660900" y="5429250"/>
              <a:ext cx="355600" cy="0"/>
            </a:xfrm>
            <a:prstGeom prst="line">
              <a:avLst/>
            </a:prstGeom>
            <a:noFill/>
            <a:ln w="9525" algn="ctr">
              <a:solidFill>
                <a:schemeClr val="tx2"/>
              </a:solidFill>
              <a:round/>
            </a:ln>
          </p:spPr>
        </p:cxnSp>
        <p:grpSp>
          <p:nvGrpSpPr>
            <p:cNvPr id="20514" name="组合 51"/>
            <p:cNvGrpSpPr/>
            <p:nvPr/>
          </p:nvGrpSpPr>
          <p:grpSpPr bwMode="auto">
            <a:xfrm rot="10800000">
              <a:off x="5816600" y="5251450"/>
              <a:ext cx="977900" cy="355600"/>
              <a:chOff x="927100" y="5251450"/>
              <a:chExt cx="977900" cy="355600"/>
            </a:xfrm>
          </p:grpSpPr>
          <p:cxnSp>
            <p:nvCxnSpPr>
              <p:cNvPr id="20516" name="肘形连接符 52"/>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0517" name="直接连接符 53"/>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0518" name="直接连接符 54"/>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cxnSp>
          <p:nvCxnSpPr>
            <p:cNvPr id="20515" name="直接连接符 55"/>
            <p:cNvCxnSpPr>
              <a:cxnSpLocks noChangeShapeType="1"/>
            </p:cNvCxnSpPr>
            <p:nvPr/>
          </p:nvCxnSpPr>
          <p:spPr bwMode="auto">
            <a:xfrm rot="5400000">
              <a:off x="2705100" y="5429250"/>
              <a:ext cx="355600" cy="0"/>
            </a:xfrm>
            <a:prstGeom prst="line">
              <a:avLst/>
            </a:prstGeom>
            <a:noFill/>
            <a:ln w="9525" algn="ctr">
              <a:solidFill>
                <a:schemeClr val="tx2"/>
              </a:solidFill>
              <a:round/>
            </a:ln>
          </p:spPr>
        </p:cxnSp>
      </p:grpSp>
      <p:sp>
        <p:nvSpPr>
          <p:cNvPr id="58" name="矩形 57"/>
          <p:cNvSpPr>
            <a:spLocks noChangeArrowheads="1"/>
          </p:cNvSpPr>
          <p:nvPr/>
        </p:nvSpPr>
        <p:spPr bwMode="auto">
          <a:xfrm>
            <a:off x="6616700" y="4835525"/>
            <a:ext cx="781050" cy="415925"/>
          </a:xfrm>
          <a:prstGeom prst="rect">
            <a:avLst/>
          </a:prstGeom>
          <a:solidFill>
            <a:srgbClr val="475889"/>
          </a:solidFill>
          <a:ln w="9525" algn="ctr">
            <a:solidFill>
              <a:schemeClr val="tx2"/>
            </a:solidFill>
            <a:round/>
          </a:ln>
        </p:spPr>
        <p:txBody>
          <a:bodyPr wrap="none" lIns="82124" tIns="41061" rIns="82124" bIns="41061" anchor="ctr">
            <a:spAutoFit/>
          </a:bodyPr>
          <a:lstStyle/>
          <a:p>
            <a:pPr defTabSz="814705"/>
            <a:r>
              <a:rPr lang="en-US" altLang="zh-CN" dirty="0">
                <a:ea typeface="宋体" panose="02010600030101010101" pitchFamily="2" charset="-122"/>
              </a:rPr>
              <a:t>FCS</a:t>
            </a:r>
            <a:endParaRPr lang="zh-CN" altLang="en-US" dirty="0">
              <a:ea typeface="宋体" panose="02010600030101010101" pitchFamily="2" charset="-122"/>
            </a:endParaRPr>
          </a:p>
        </p:txBody>
      </p:sp>
      <p:sp>
        <p:nvSpPr>
          <p:cNvPr id="20489" name="矩形 58"/>
          <p:cNvSpPr>
            <a:spLocks noChangeArrowheads="1"/>
          </p:cNvSpPr>
          <p:nvPr/>
        </p:nvSpPr>
        <p:spPr bwMode="auto">
          <a:xfrm>
            <a:off x="7550150" y="228600"/>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应用层</a:t>
            </a:r>
            <a:endParaRPr lang="zh-CN" altLang="en-US">
              <a:ea typeface="宋体" panose="02010600030101010101" pitchFamily="2" charset="-122"/>
            </a:endParaRPr>
          </a:p>
        </p:txBody>
      </p:sp>
      <p:sp>
        <p:nvSpPr>
          <p:cNvPr id="20490" name="矩形 65"/>
          <p:cNvSpPr>
            <a:spLocks noChangeArrowheads="1"/>
          </p:cNvSpPr>
          <p:nvPr/>
        </p:nvSpPr>
        <p:spPr bwMode="auto">
          <a:xfrm>
            <a:off x="7550150" y="717550"/>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表示层</a:t>
            </a:r>
            <a:endParaRPr lang="zh-CN" altLang="en-US">
              <a:ea typeface="宋体" panose="02010600030101010101" pitchFamily="2" charset="-122"/>
            </a:endParaRPr>
          </a:p>
        </p:txBody>
      </p:sp>
      <p:sp>
        <p:nvSpPr>
          <p:cNvPr id="20491" name="矩形 66"/>
          <p:cNvSpPr>
            <a:spLocks noChangeArrowheads="1"/>
          </p:cNvSpPr>
          <p:nvPr/>
        </p:nvSpPr>
        <p:spPr bwMode="auto">
          <a:xfrm>
            <a:off x="7550150" y="1206500"/>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会话层</a:t>
            </a:r>
            <a:endParaRPr lang="zh-CN" altLang="en-US">
              <a:ea typeface="宋体" panose="02010600030101010101" pitchFamily="2" charset="-122"/>
            </a:endParaRPr>
          </a:p>
        </p:txBody>
      </p:sp>
      <p:sp>
        <p:nvSpPr>
          <p:cNvPr id="20492" name="矩形 67"/>
          <p:cNvSpPr>
            <a:spLocks noChangeArrowheads="1"/>
          </p:cNvSpPr>
          <p:nvPr/>
        </p:nvSpPr>
        <p:spPr bwMode="auto">
          <a:xfrm>
            <a:off x="7550150" y="2390775"/>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传输层</a:t>
            </a:r>
            <a:endParaRPr lang="zh-CN" altLang="en-US">
              <a:ea typeface="宋体" panose="02010600030101010101" pitchFamily="2" charset="-122"/>
            </a:endParaRPr>
          </a:p>
        </p:txBody>
      </p:sp>
      <p:sp>
        <p:nvSpPr>
          <p:cNvPr id="20493" name="矩形 68"/>
          <p:cNvSpPr>
            <a:spLocks noChangeArrowheads="1"/>
          </p:cNvSpPr>
          <p:nvPr/>
        </p:nvSpPr>
        <p:spPr bwMode="auto">
          <a:xfrm>
            <a:off x="7550150" y="3368675"/>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网络层</a:t>
            </a:r>
            <a:endParaRPr lang="zh-CN" altLang="en-US">
              <a:ea typeface="宋体" panose="02010600030101010101" pitchFamily="2" charset="-122"/>
            </a:endParaRPr>
          </a:p>
        </p:txBody>
      </p:sp>
      <p:sp>
        <p:nvSpPr>
          <p:cNvPr id="20494" name="矩形 69"/>
          <p:cNvSpPr>
            <a:spLocks noChangeArrowheads="1"/>
          </p:cNvSpPr>
          <p:nvPr/>
        </p:nvSpPr>
        <p:spPr bwMode="auto">
          <a:xfrm>
            <a:off x="7550150" y="4325938"/>
            <a:ext cx="1333500" cy="747712"/>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数据链路层</a:t>
            </a:r>
            <a:endParaRPr lang="zh-CN" altLang="en-US">
              <a:ea typeface="宋体" panose="02010600030101010101" pitchFamily="2" charset="-122"/>
            </a:endParaRPr>
          </a:p>
        </p:txBody>
      </p:sp>
      <p:sp>
        <p:nvSpPr>
          <p:cNvPr id="20495" name="矩形 70"/>
          <p:cNvSpPr>
            <a:spLocks noChangeArrowheads="1"/>
          </p:cNvSpPr>
          <p:nvPr/>
        </p:nvSpPr>
        <p:spPr bwMode="auto">
          <a:xfrm>
            <a:off x="7550150" y="5724525"/>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物理层</a:t>
            </a:r>
            <a:endParaRPr lang="zh-CN" altLang="en-US">
              <a:ea typeface="宋体" panose="02010600030101010101" pitchFamily="2" charset="-122"/>
            </a:endParaRPr>
          </a:p>
        </p:txBody>
      </p:sp>
      <p:cxnSp>
        <p:nvCxnSpPr>
          <p:cNvPr id="78" name="直接箭头连接符 77"/>
          <p:cNvCxnSpPr>
            <a:stCxn id="20491" idx="2"/>
          </p:cNvCxnSpPr>
          <p:nvPr/>
        </p:nvCxnSpPr>
        <p:spPr bwMode="auto">
          <a:xfrm rot="5400000">
            <a:off x="7825581" y="2013744"/>
            <a:ext cx="784225" cy="1588"/>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80" name="直接箭头连接符 79"/>
          <p:cNvCxnSpPr>
            <a:stCxn id="20492" idx="2"/>
          </p:cNvCxnSpPr>
          <p:nvPr/>
        </p:nvCxnSpPr>
        <p:spPr bwMode="auto">
          <a:xfrm rot="5400000">
            <a:off x="7927976" y="3095625"/>
            <a:ext cx="577850" cy="3175"/>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82" name="直接箭头连接符 81"/>
          <p:cNvCxnSpPr>
            <a:endCxn id="20495" idx="0"/>
          </p:cNvCxnSpPr>
          <p:nvPr/>
        </p:nvCxnSpPr>
        <p:spPr bwMode="auto">
          <a:xfrm rot="5400000">
            <a:off x="7892256" y="5398294"/>
            <a:ext cx="650875" cy="1588"/>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85" name="直接箭头连接符 84"/>
          <p:cNvCxnSpPr>
            <a:stCxn id="20493" idx="2"/>
          </p:cNvCxnSpPr>
          <p:nvPr/>
        </p:nvCxnSpPr>
        <p:spPr bwMode="auto">
          <a:xfrm rot="16200000" flipH="1">
            <a:off x="7935912" y="4065588"/>
            <a:ext cx="561975" cy="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nvGrpSpPr>
          <p:cNvPr id="13" name="组合 90"/>
          <p:cNvGrpSpPr/>
          <p:nvPr/>
        </p:nvGrpSpPr>
        <p:grpSpPr bwMode="auto">
          <a:xfrm>
            <a:off x="7550150" y="4318000"/>
            <a:ext cx="1333500" cy="815975"/>
            <a:chOff x="6705600" y="3829050"/>
            <a:chExt cx="1333500" cy="815373"/>
          </a:xfrm>
        </p:grpSpPr>
        <p:sp>
          <p:nvSpPr>
            <p:cNvPr id="20501" name="矩形 88"/>
            <p:cNvSpPr>
              <a:spLocks noChangeArrowheads="1"/>
            </p:cNvSpPr>
            <p:nvPr/>
          </p:nvSpPr>
          <p:spPr bwMode="auto">
            <a:xfrm>
              <a:off x="6705600" y="3829050"/>
              <a:ext cx="1333500" cy="415323"/>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en-US" altLang="zh-CN">
                  <a:ea typeface="宋体" panose="02010600030101010101" pitchFamily="2" charset="-122"/>
                </a:rPr>
                <a:t>LLC</a:t>
              </a:r>
              <a:endParaRPr lang="zh-CN" altLang="en-US">
                <a:ea typeface="宋体" panose="02010600030101010101" pitchFamily="2" charset="-122"/>
              </a:endParaRPr>
            </a:p>
          </p:txBody>
        </p:sp>
        <p:sp>
          <p:nvSpPr>
            <p:cNvPr id="20502" name="矩形 89"/>
            <p:cNvSpPr>
              <a:spLocks noChangeArrowheads="1"/>
            </p:cNvSpPr>
            <p:nvPr/>
          </p:nvSpPr>
          <p:spPr bwMode="auto">
            <a:xfrm>
              <a:off x="6705600" y="4229100"/>
              <a:ext cx="1333500" cy="415323"/>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en-US" altLang="zh-CN">
                  <a:ea typeface="宋体" panose="02010600030101010101" pitchFamily="2" charset="-122"/>
                </a:rPr>
                <a:t>MAC</a:t>
              </a:r>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4"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1.66667E-6 0 L -1.66667E-6 0.16898 " pathEditMode="relative" rAng="0" ptsTypes="AA">
                                      <p:cBhvr>
                                        <p:cTn id="11" dur="2000" fill="hold"/>
                                        <p:tgtEl>
                                          <p:spTgt spid="2"/>
                                        </p:tgtEl>
                                        <p:attrNameLst>
                                          <p:attrName>ppt_x</p:attrName>
                                          <p:attrName>ppt_y</p:attrName>
                                        </p:attrNameLst>
                                      </p:cBhvr>
                                      <p:rCtr x="0" y="84"/>
                                    </p:animMotion>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0.00157 -3.7037E-6 L 0.00157 0.13403 " pathEditMode="relative" rAng="0" ptsTypes="AA">
                                      <p:cBhvr>
                                        <p:cTn id="21" dur="2000" fill="hold"/>
                                        <p:tgtEl>
                                          <p:spTgt spid="3"/>
                                        </p:tgtEl>
                                        <p:attrNameLst>
                                          <p:attrName>ppt_x</p:attrName>
                                          <p:attrName>ppt_y</p:attrName>
                                        </p:attrNameLst>
                                      </p:cBhvr>
                                      <p:rCtr x="0" y="67"/>
                                    </p:animMotion>
                                  </p:childTnLst>
                                </p:cTn>
                              </p:par>
                              <p:par>
                                <p:cTn id="22" presetID="42" presetClass="path" presetSubtype="0" accel="50000" decel="50000" fill="hold" grpId="1" nodeType="withEffect">
                                  <p:stCondLst>
                                    <p:cond delay="0"/>
                                  </p:stCondLst>
                                  <p:childTnLst>
                                    <p:animMotion origin="layout" path="M -1.66667E-6 0.16898 L -1.66667E-6 0.30023 " pathEditMode="relative" rAng="0" ptsTypes="AA">
                                      <p:cBhvr>
                                        <p:cTn id="23" dur="2000" fill="hold"/>
                                        <p:tgtEl>
                                          <p:spTgt spid="2"/>
                                        </p:tgtEl>
                                        <p:attrNameLst>
                                          <p:attrName>ppt_x</p:attrName>
                                          <p:attrName>ppt_y</p:attrName>
                                        </p:attrNameLst>
                                      </p:cBhvr>
                                      <p:rCtr x="0" y="66"/>
                                    </p:animMotion>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4.72222E-6 0 L -4.72222E-6 0.10069 " pathEditMode="relative" rAng="0" ptsTypes="AA">
                                      <p:cBhvr>
                                        <p:cTn id="33" dur="2000" fill="hold"/>
                                        <p:tgtEl>
                                          <p:spTgt spid="4"/>
                                        </p:tgtEl>
                                        <p:attrNameLst>
                                          <p:attrName>ppt_x</p:attrName>
                                          <p:attrName>ppt_y</p:attrName>
                                        </p:attrNameLst>
                                      </p:cBhvr>
                                      <p:rCtr x="0" y="50"/>
                                    </p:animMotion>
                                  </p:childTnLst>
                                </p:cTn>
                              </p:par>
                              <p:par>
                                <p:cTn id="34" presetID="42" presetClass="path" presetSubtype="0" accel="50000" decel="50000" fill="hold" grpId="2" nodeType="withEffect">
                                  <p:stCondLst>
                                    <p:cond delay="0"/>
                                  </p:stCondLst>
                                  <p:childTnLst>
                                    <p:animMotion origin="layout" path="M 0.00157 0.13403 L 0.00157 0.23264 " pathEditMode="relative" rAng="0" ptsTypes="AA">
                                      <p:cBhvr>
                                        <p:cTn id="35" dur="2000" fill="hold"/>
                                        <p:tgtEl>
                                          <p:spTgt spid="3"/>
                                        </p:tgtEl>
                                        <p:attrNameLst>
                                          <p:attrName>ppt_x</p:attrName>
                                          <p:attrName>ppt_y</p:attrName>
                                        </p:attrNameLst>
                                      </p:cBhvr>
                                      <p:rCtr x="0" y="49"/>
                                    </p:animMotion>
                                  </p:childTnLst>
                                </p:cTn>
                              </p:par>
                              <p:par>
                                <p:cTn id="36" presetID="42" presetClass="path" presetSubtype="0" accel="50000" decel="50000" fill="hold" grpId="2" nodeType="withEffect">
                                  <p:stCondLst>
                                    <p:cond delay="0"/>
                                  </p:stCondLst>
                                  <p:childTnLst>
                                    <p:animMotion origin="layout" path="M 3.05556E-6 0.30023 L 3.05556E-6 0.39884 " pathEditMode="relative" rAng="0" ptsTypes="AA">
                                      <p:cBhvr>
                                        <p:cTn id="37" dur="2000" fill="hold"/>
                                        <p:tgtEl>
                                          <p:spTgt spid="2"/>
                                        </p:tgtEl>
                                        <p:attrNameLst>
                                          <p:attrName>ppt_x</p:attrName>
                                          <p:attrName>ppt_y</p:attrName>
                                        </p:attrNameLst>
                                      </p:cBhvr>
                                      <p:rCtr x="0" y="49"/>
                                    </p:animMotion>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0-#ppt_w/2"/>
                                          </p:val>
                                        </p:tav>
                                        <p:tav tm="100000">
                                          <p:val>
                                            <p:strVal val="#ppt_x"/>
                                          </p:val>
                                        </p:tav>
                                      </p:tavLst>
                                    </p:anim>
                                    <p:anim calcmode="lin" valueType="num">
                                      <p:cBhvr additive="base">
                                        <p:cTn id="4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1" nodeType="clickEffect">
                                  <p:stCondLst>
                                    <p:cond delay="0"/>
                                  </p:stCondLst>
                                  <p:childTnLst>
                                    <p:animMotion origin="layout" path="M 2.22222E-6 -1.85185E-6 L 2.22222E-6 0.12824 " pathEditMode="relative" rAng="0" ptsTypes="AA">
                                      <p:cBhvr>
                                        <p:cTn id="52" dur="2000" fill="hold"/>
                                        <p:tgtEl>
                                          <p:spTgt spid="5"/>
                                        </p:tgtEl>
                                        <p:attrNameLst>
                                          <p:attrName>ppt_x</p:attrName>
                                          <p:attrName>ppt_y</p:attrName>
                                        </p:attrNameLst>
                                      </p:cBhvr>
                                      <p:rCtr x="0" y="64"/>
                                    </p:animMotion>
                                  </p:childTnLst>
                                </p:cTn>
                              </p:par>
                              <p:par>
                                <p:cTn id="53" presetID="42" presetClass="path" presetSubtype="0" accel="50000" decel="50000" fill="hold" grpId="2" nodeType="withEffect">
                                  <p:stCondLst>
                                    <p:cond delay="0"/>
                                  </p:stCondLst>
                                  <p:childTnLst>
                                    <p:animMotion origin="layout" path="M 3.05556E-6 0.10069 L 3.05556E-6 0.23194 " pathEditMode="relative" rAng="0" ptsTypes="AA">
                                      <p:cBhvr>
                                        <p:cTn id="54" dur="2000" fill="hold"/>
                                        <p:tgtEl>
                                          <p:spTgt spid="4"/>
                                        </p:tgtEl>
                                        <p:attrNameLst>
                                          <p:attrName>ppt_x</p:attrName>
                                          <p:attrName>ppt_y</p:attrName>
                                        </p:attrNameLst>
                                      </p:cBhvr>
                                      <p:rCtr x="0" y="66"/>
                                    </p:animMotion>
                                  </p:childTnLst>
                                </p:cTn>
                              </p:par>
                              <p:par>
                                <p:cTn id="55" presetID="42" presetClass="path" presetSubtype="0" accel="50000" decel="50000" fill="hold" grpId="3" nodeType="withEffect">
                                  <p:stCondLst>
                                    <p:cond delay="0"/>
                                  </p:stCondLst>
                                  <p:childTnLst>
                                    <p:animMotion origin="layout" path="M 0.00157 0.23033 L 0.00157 0.36389 " pathEditMode="relative" rAng="0" ptsTypes="AA">
                                      <p:cBhvr>
                                        <p:cTn id="56" dur="2000" fill="hold"/>
                                        <p:tgtEl>
                                          <p:spTgt spid="3"/>
                                        </p:tgtEl>
                                        <p:attrNameLst>
                                          <p:attrName>ppt_x</p:attrName>
                                          <p:attrName>ppt_y</p:attrName>
                                        </p:attrNameLst>
                                      </p:cBhvr>
                                      <p:rCtr x="0" y="67"/>
                                    </p:animMotion>
                                  </p:childTnLst>
                                </p:cTn>
                              </p:par>
                              <p:par>
                                <p:cTn id="57" presetID="42" presetClass="path" presetSubtype="0" accel="50000" decel="50000" fill="hold" grpId="3" nodeType="withEffect">
                                  <p:stCondLst>
                                    <p:cond delay="0"/>
                                  </p:stCondLst>
                                  <p:childTnLst>
                                    <p:animMotion origin="layout" path="M 3.05556E-6 0.39884 L 3.05556E-6 0.53009 " pathEditMode="relative" rAng="0" ptsTypes="AA">
                                      <p:cBhvr>
                                        <p:cTn id="58" dur="2000" fill="hold"/>
                                        <p:tgtEl>
                                          <p:spTgt spid="2"/>
                                        </p:tgtEl>
                                        <p:attrNameLst>
                                          <p:attrName>ppt_x</p:attrName>
                                          <p:attrName>ppt_y</p:attrName>
                                        </p:attrNameLst>
                                      </p:cBhvr>
                                      <p:rCtr x="0" y="66"/>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0-#ppt_w/2"/>
                                          </p:val>
                                        </p:tav>
                                        <p:tav tm="100000">
                                          <p:val>
                                            <p:strVal val="#ppt_x"/>
                                          </p:val>
                                        </p:tav>
                                      </p:tavLst>
                                    </p:anim>
                                    <p:anim calcmode="lin" valueType="num">
                                      <p:cBhvr additive="base">
                                        <p:cTn id="6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1+#ppt_w/2"/>
                                          </p:val>
                                        </p:tav>
                                        <p:tav tm="100000">
                                          <p:val>
                                            <p:strVal val="#ppt_x"/>
                                          </p:val>
                                        </p:tav>
                                      </p:tavLst>
                                    </p:anim>
                                    <p:anim calcmode="lin" valueType="num">
                                      <p:cBhvr additive="base">
                                        <p:cTn id="70"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blinds(horizontal)">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3" grpId="0" animBg="1"/>
      <p:bldP spid="3" grpId="1" animBg="1"/>
      <p:bldP spid="3" grpId="2" animBg="1"/>
      <p:bldP spid="3" grpId="3" animBg="1"/>
      <p:bldP spid="4" grpId="0" animBg="1"/>
      <p:bldP spid="4" grpId="1" animBg="1"/>
      <p:bldP spid="4" grpId="2" animBg="1"/>
      <p:bldP spid="5" grpId="0" animBg="1"/>
      <p:bldP spid="5" grpId="1" animBg="1"/>
      <p:bldP spid="6"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615950" y="5784850"/>
            <a:ext cx="5867400" cy="355600"/>
            <a:chOff x="927100" y="5251450"/>
            <a:chExt cx="5867400" cy="355600"/>
          </a:xfrm>
        </p:grpSpPr>
        <p:cxnSp>
          <p:nvCxnSpPr>
            <p:cNvPr id="21527" name="肘形连接符 7"/>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1528" name="直接连接符 8"/>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1529" name="直接连接符 9"/>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nvGrpSpPr>
            <p:cNvPr id="21530" name="组合 31"/>
            <p:cNvGrpSpPr/>
            <p:nvPr/>
          </p:nvGrpSpPr>
          <p:grpSpPr bwMode="auto">
            <a:xfrm rot="10800000">
              <a:off x="1905001" y="5251450"/>
              <a:ext cx="977900" cy="355600"/>
              <a:chOff x="927100" y="5251450"/>
              <a:chExt cx="977900" cy="355600"/>
            </a:xfrm>
          </p:grpSpPr>
          <p:cxnSp>
            <p:nvCxnSpPr>
              <p:cNvPr id="21552" name="肘形连接符 32"/>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1553" name="直接连接符 33"/>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1554" name="直接连接符 34"/>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grpSp>
          <p:nvGrpSpPr>
            <p:cNvPr id="21531" name="组合 35"/>
            <p:cNvGrpSpPr/>
            <p:nvPr/>
          </p:nvGrpSpPr>
          <p:grpSpPr bwMode="auto">
            <a:xfrm>
              <a:off x="2882900" y="5251450"/>
              <a:ext cx="977900" cy="355600"/>
              <a:chOff x="927100" y="5251450"/>
              <a:chExt cx="977900" cy="355600"/>
            </a:xfrm>
          </p:grpSpPr>
          <p:cxnSp>
            <p:nvCxnSpPr>
              <p:cNvPr id="21549" name="肘形连接符 29"/>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1550" name="直接连接符 30"/>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1551" name="直接连接符 31"/>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cxnSp>
          <p:nvCxnSpPr>
            <p:cNvPr id="21532" name="直接连接符 12"/>
            <p:cNvCxnSpPr>
              <a:cxnSpLocks noChangeShapeType="1"/>
            </p:cNvCxnSpPr>
            <p:nvPr/>
          </p:nvCxnSpPr>
          <p:spPr bwMode="auto">
            <a:xfrm rot="5400000">
              <a:off x="5638800" y="5429250"/>
              <a:ext cx="355600" cy="0"/>
            </a:xfrm>
            <a:prstGeom prst="line">
              <a:avLst/>
            </a:prstGeom>
            <a:noFill/>
            <a:ln w="9525" algn="ctr">
              <a:solidFill>
                <a:schemeClr val="tx2"/>
              </a:solidFill>
              <a:round/>
            </a:ln>
          </p:spPr>
        </p:cxnSp>
        <p:cxnSp>
          <p:nvCxnSpPr>
            <p:cNvPr id="21533" name="直接连接符 13"/>
            <p:cNvCxnSpPr>
              <a:cxnSpLocks noChangeShapeType="1"/>
            </p:cNvCxnSpPr>
            <p:nvPr/>
          </p:nvCxnSpPr>
          <p:spPr bwMode="auto">
            <a:xfrm rot="5400000">
              <a:off x="1727200" y="5429250"/>
              <a:ext cx="355600" cy="0"/>
            </a:xfrm>
            <a:prstGeom prst="line">
              <a:avLst/>
            </a:prstGeom>
            <a:noFill/>
            <a:ln w="9525" algn="ctr">
              <a:solidFill>
                <a:schemeClr val="tx2"/>
              </a:solidFill>
              <a:round/>
            </a:ln>
          </p:spPr>
        </p:cxnSp>
        <p:cxnSp>
          <p:nvCxnSpPr>
            <p:cNvPr id="21534" name="直接连接符 14"/>
            <p:cNvCxnSpPr>
              <a:cxnSpLocks noChangeShapeType="1"/>
            </p:cNvCxnSpPr>
            <p:nvPr/>
          </p:nvCxnSpPr>
          <p:spPr bwMode="auto">
            <a:xfrm rot="5400000">
              <a:off x="3683000" y="5429250"/>
              <a:ext cx="355600" cy="0"/>
            </a:xfrm>
            <a:prstGeom prst="line">
              <a:avLst/>
            </a:prstGeom>
            <a:noFill/>
            <a:ln w="9525" algn="ctr">
              <a:solidFill>
                <a:schemeClr val="tx2"/>
              </a:solidFill>
              <a:round/>
            </a:ln>
          </p:spPr>
        </p:cxnSp>
        <p:grpSp>
          <p:nvGrpSpPr>
            <p:cNvPr id="21535" name="组合 42"/>
            <p:cNvGrpSpPr/>
            <p:nvPr/>
          </p:nvGrpSpPr>
          <p:grpSpPr bwMode="auto">
            <a:xfrm>
              <a:off x="4838700" y="5251450"/>
              <a:ext cx="977900" cy="355600"/>
              <a:chOff x="927100" y="5251450"/>
              <a:chExt cx="977900" cy="355600"/>
            </a:xfrm>
          </p:grpSpPr>
          <p:cxnSp>
            <p:nvCxnSpPr>
              <p:cNvPr id="21546" name="肘形连接符 26"/>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1547" name="直接连接符 27"/>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1548" name="直接连接符 28"/>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grpSp>
          <p:nvGrpSpPr>
            <p:cNvPr id="21536" name="组合 46"/>
            <p:cNvGrpSpPr/>
            <p:nvPr/>
          </p:nvGrpSpPr>
          <p:grpSpPr bwMode="auto">
            <a:xfrm rot="10800000">
              <a:off x="3860800" y="5251450"/>
              <a:ext cx="977900" cy="355600"/>
              <a:chOff x="927100" y="5251450"/>
              <a:chExt cx="977900" cy="355600"/>
            </a:xfrm>
          </p:grpSpPr>
          <p:cxnSp>
            <p:nvCxnSpPr>
              <p:cNvPr id="21543" name="肘形连接符 23"/>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1544" name="直接连接符 24"/>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1545" name="直接连接符 25"/>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cxnSp>
          <p:nvCxnSpPr>
            <p:cNvPr id="21537" name="直接连接符 17"/>
            <p:cNvCxnSpPr>
              <a:cxnSpLocks noChangeShapeType="1"/>
            </p:cNvCxnSpPr>
            <p:nvPr/>
          </p:nvCxnSpPr>
          <p:spPr bwMode="auto">
            <a:xfrm rot="5400000">
              <a:off x="4660900" y="5429250"/>
              <a:ext cx="355600" cy="0"/>
            </a:xfrm>
            <a:prstGeom prst="line">
              <a:avLst/>
            </a:prstGeom>
            <a:noFill/>
            <a:ln w="9525" algn="ctr">
              <a:solidFill>
                <a:schemeClr val="tx2"/>
              </a:solidFill>
              <a:round/>
            </a:ln>
          </p:spPr>
        </p:cxnSp>
        <p:grpSp>
          <p:nvGrpSpPr>
            <p:cNvPr id="21538" name="组合 51"/>
            <p:cNvGrpSpPr/>
            <p:nvPr/>
          </p:nvGrpSpPr>
          <p:grpSpPr bwMode="auto">
            <a:xfrm rot="10800000">
              <a:off x="5816600" y="5251450"/>
              <a:ext cx="977900" cy="355600"/>
              <a:chOff x="927100" y="5251450"/>
              <a:chExt cx="977900" cy="355600"/>
            </a:xfrm>
          </p:grpSpPr>
          <p:cxnSp>
            <p:nvCxnSpPr>
              <p:cNvPr id="21540" name="肘形连接符 20"/>
              <p:cNvCxnSpPr>
                <a:cxnSpLocks noChangeShapeType="1"/>
              </p:cNvCxnSpPr>
              <p:nvPr/>
            </p:nvCxnSpPr>
            <p:spPr bwMode="auto">
              <a:xfrm>
                <a:off x="927100" y="5251450"/>
                <a:ext cx="622300" cy="355600"/>
              </a:xfrm>
              <a:prstGeom prst="bentConnector3">
                <a:avLst>
                  <a:gd name="adj1" fmla="val 50000"/>
                </a:avLst>
              </a:prstGeom>
              <a:noFill/>
              <a:ln w="9525" algn="ctr">
                <a:solidFill>
                  <a:schemeClr val="tx2"/>
                </a:solidFill>
                <a:round/>
              </a:ln>
            </p:spPr>
          </p:cxnSp>
          <p:cxnSp>
            <p:nvCxnSpPr>
              <p:cNvPr id="21541" name="直接连接符 21"/>
              <p:cNvCxnSpPr>
                <a:cxnSpLocks noChangeShapeType="1"/>
              </p:cNvCxnSpPr>
              <p:nvPr/>
            </p:nvCxnSpPr>
            <p:spPr bwMode="auto">
              <a:xfrm>
                <a:off x="1549400" y="5251450"/>
                <a:ext cx="355600" cy="0"/>
              </a:xfrm>
              <a:prstGeom prst="line">
                <a:avLst/>
              </a:prstGeom>
              <a:noFill/>
              <a:ln w="9525" algn="ctr">
                <a:solidFill>
                  <a:schemeClr val="tx2"/>
                </a:solidFill>
                <a:round/>
              </a:ln>
            </p:spPr>
          </p:cxnSp>
          <p:cxnSp>
            <p:nvCxnSpPr>
              <p:cNvPr id="21542" name="直接连接符 22"/>
              <p:cNvCxnSpPr>
                <a:cxnSpLocks noChangeShapeType="1"/>
              </p:cNvCxnSpPr>
              <p:nvPr/>
            </p:nvCxnSpPr>
            <p:spPr bwMode="auto">
              <a:xfrm rot="5400000">
                <a:off x="1371600" y="5429250"/>
                <a:ext cx="355600" cy="0"/>
              </a:xfrm>
              <a:prstGeom prst="line">
                <a:avLst/>
              </a:prstGeom>
              <a:noFill/>
              <a:ln w="9525" algn="ctr">
                <a:solidFill>
                  <a:schemeClr val="tx2"/>
                </a:solidFill>
                <a:round/>
              </a:ln>
            </p:spPr>
          </p:cxnSp>
        </p:grpSp>
        <p:cxnSp>
          <p:nvCxnSpPr>
            <p:cNvPr id="21539" name="直接连接符 19"/>
            <p:cNvCxnSpPr>
              <a:cxnSpLocks noChangeShapeType="1"/>
            </p:cNvCxnSpPr>
            <p:nvPr/>
          </p:nvCxnSpPr>
          <p:spPr bwMode="auto">
            <a:xfrm rot="5400000">
              <a:off x="2705100" y="5429250"/>
              <a:ext cx="355600" cy="0"/>
            </a:xfrm>
            <a:prstGeom prst="line">
              <a:avLst/>
            </a:prstGeom>
            <a:noFill/>
            <a:ln w="9525" algn="ctr">
              <a:solidFill>
                <a:schemeClr val="tx2"/>
              </a:solidFill>
              <a:round/>
            </a:ln>
          </p:spPr>
        </p:cxnSp>
      </p:grpSp>
      <p:sp>
        <p:nvSpPr>
          <p:cNvPr id="21507" name="矩形 35"/>
          <p:cNvSpPr>
            <a:spLocks noChangeArrowheads="1"/>
          </p:cNvSpPr>
          <p:nvPr/>
        </p:nvSpPr>
        <p:spPr bwMode="auto">
          <a:xfrm>
            <a:off x="7550150" y="717550"/>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表示层</a:t>
            </a:r>
            <a:endParaRPr lang="zh-CN" altLang="en-US">
              <a:ea typeface="宋体" panose="02010600030101010101" pitchFamily="2" charset="-122"/>
            </a:endParaRPr>
          </a:p>
        </p:txBody>
      </p:sp>
      <p:sp>
        <p:nvSpPr>
          <p:cNvPr id="21508" name="矩形 36"/>
          <p:cNvSpPr>
            <a:spLocks noChangeArrowheads="1"/>
          </p:cNvSpPr>
          <p:nvPr/>
        </p:nvSpPr>
        <p:spPr bwMode="auto">
          <a:xfrm>
            <a:off x="7550150" y="1206500"/>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会话层</a:t>
            </a:r>
            <a:endParaRPr lang="zh-CN" altLang="en-US">
              <a:ea typeface="宋体" panose="02010600030101010101" pitchFamily="2" charset="-122"/>
            </a:endParaRPr>
          </a:p>
        </p:txBody>
      </p:sp>
      <p:sp>
        <p:nvSpPr>
          <p:cNvPr id="21509" name="矩形 37"/>
          <p:cNvSpPr>
            <a:spLocks noChangeArrowheads="1"/>
          </p:cNvSpPr>
          <p:nvPr/>
        </p:nvSpPr>
        <p:spPr bwMode="auto">
          <a:xfrm>
            <a:off x="7550150" y="2390775"/>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传输层</a:t>
            </a:r>
            <a:endParaRPr lang="zh-CN" altLang="en-US">
              <a:ea typeface="宋体" panose="02010600030101010101" pitchFamily="2" charset="-122"/>
            </a:endParaRPr>
          </a:p>
        </p:txBody>
      </p:sp>
      <p:sp>
        <p:nvSpPr>
          <p:cNvPr id="21510" name="矩形 38"/>
          <p:cNvSpPr>
            <a:spLocks noChangeArrowheads="1"/>
          </p:cNvSpPr>
          <p:nvPr/>
        </p:nvSpPr>
        <p:spPr bwMode="auto">
          <a:xfrm>
            <a:off x="7550150" y="3368675"/>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网络层</a:t>
            </a:r>
            <a:endParaRPr lang="zh-CN" altLang="en-US">
              <a:ea typeface="宋体" panose="02010600030101010101" pitchFamily="2" charset="-122"/>
            </a:endParaRPr>
          </a:p>
        </p:txBody>
      </p:sp>
      <p:sp>
        <p:nvSpPr>
          <p:cNvPr id="21511" name="矩形 39"/>
          <p:cNvSpPr>
            <a:spLocks noChangeArrowheads="1"/>
          </p:cNvSpPr>
          <p:nvPr/>
        </p:nvSpPr>
        <p:spPr bwMode="auto">
          <a:xfrm>
            <a:off x="7550150" y="4325938"/>
            <a:ext cx="1333500" cy="747712"/>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数据链路层</a:t>
            </a:r>
            <a:endParaRPr lang="zh-CN" altLang="en-US">
              <a:ea typeface="宋体" panose="02010600030101010101" pitchFamily="2" charset="-122"/>
            </a:endParaRPr>
          </a:p>
        </p:txBody>
      </p:sp>
      <p:sp>
        <p:nvSpPr>
          <p:cNvPr id="21512" name="矩形 40"/>
          <p:cNvSpPr>
            <a:spLocks noChangeArrowheads="1"/>
          </p:cNvSpPr>
          <p:nvPr/>
        </p:nvSpPr>
        <p:spPr bwMode="auto">
          <a:xfrm>
            <a:off x="7550150" y="5724525"/>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物理层</a:t>
            </a:r>
            <a:endParaRPr lang="zh-CN" altLang="en-US">
              <a:ea typeface="宋体" panose="02010600030101010101" pitchFamily="2" charset="-122"/>
            </a:endParaRPr>
          </a:p>
        </p:txBody>
      </p:sp>
      <p:cxnSp>
        <p:nvCxnSpPr>
          <p:cNvPr id="42" name="直接箭头连接符 41"/>
          <p:cNvCxnSpPr>
            <a:stCxn id="21508" idx="2"/>
          </p:cNvCxnSpPr>
          <p:nvPr/>
        </p:nvCxnSpPr>
        <p:spPr bwMode="auto">
          <a:xfrm rot="5400000">
            <a:off x="7825581" y="2013744"/>
            <a:ext cx="784225" cy="1588"/>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43" name="直接箭头连接符 42"/>
          <p:cNvCxnSpPr>
            <a:stCxn id="21509" idx="2"/>
          </p:cNvCxnSpPr>
          <p:nvPr/>
        </p:nvCxnSpPr>
        <p:spPr bwMode="auto">
          <a:xfrm rot="5400000">
            <a:off x="7927976" y="3095625"/>
            <a:ext cx="577850" cy="3175"/>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44" name="直接箭头连接符 43"/>
          <p:cNvCxnSpPr>
            <a:endCxn id="21512" idx="0"/>
          </p:cNvCxnSpPr>
          <p:nvPr/>
        </p:nvCxnSpPr>
        <p:spPr bwMode="auto">
          <a:xfrm rot="5400000">
            <a:off x="7892256" y="5398294"/>
            <a:ext cx="650875" cy="1588"/>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cxnSp>
        <p:nvCxnSpPr>
          <p:cNvPr id="45" name="直接箭头连接符 44"/>
          <p:cNvCxnSpPr>
            <a:stCxn id="21510" idx="2"/>
          </p:cNvCxnSpPr>
          <p:nvPr/>
        </p:nvCxnSpPr>
        <p:spPr bwMode="auto">
          <a:xfrm rot="16200000" flipH="1">
            <a:off x="7935912" y="4065588"/>
            <a:ext cx="561975" cy="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2" name="矩形 1"/>
          <p:cNvSpPr>
            <a:spLocks noChangeArrowheads="1"/>
          </p:cNvSpPr>
          <p:nvPr/>
        </p:nvSpPr>
        <p:spPr bwMode="auto">
          <a:xfrm>
            <a:off x="5746750" y="4835525"/>
            <a:ext cx="869950" cy="415925"/>
          </a:xfrm>
          <a:prstGeom prst="rect">
            <a:avLst/>
          </a:prstGeom>
          <a:solidFill>
            <a:schemeClr val="accent1"/>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Hello</a:t>
            </a:r>
            <a:endParaRPr lang="zh-CN" altLang="en-US">
              <a:ea typeface="宋体" panose="02010600030101010101" pitchFamily="2" charset="-122"/>
            </a:endParaRPr>
          </a:p>
        </p:txBody>
      </p:sp>
      <p:sp>
        <p:nvSpPr>
          <p:cNvPr id="3" name="矩形 2"/>
          <p:cNvSpPr>
            <a:spLocks noChangeArrowheads="1"/>
          </p:cNvSpPr>
          <p:nvPr/>
        </p:nvSpPr>
        <p:spPr bwMode="auto">
          <a:xfrm>
            <a:off x="3627438" y="4835525"/>
            <a:ext cx="2132012" cy="415925"/>
          </a:xfrm>
          <a:prstGeom prst="rect">
            <a:avLst/>
          </a:prstGeom>
          <a:solidFill>
            <a:srgbClr val="00B050"/>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TCP/UDP</a:t>
            </a:r>
            <a:r>
              <a:rPr lang="zh-CN" altLang="en-US">
                <a:ea typeface="宋体" panose="02010600030101010101" pitchFamily="2" charset="-122"/>
              </a:rPr>
              <a:t>报头</a:t>
            </a:r>
            <a:endParaRPr lang="zh-CN" altLang="en-US">
              <a:ea typeface="宋体" panose="02010600030101010101" pitchFamily="2" charset="-122"/>
            </a:endParaRPr>
          </a:p>
        </p:txBody>
      </p:sp>
      <p:sp>
        <p:nvSpPr>
          <p:cNvPr id="4" name="矩形 3"/>
          <p:cNvSpPr>
            <a:spLocks noChangeArrowheads="1"/>
          </p:cNvSpPr>
          <p:nvPr/>
        </p:nvSpPr>
        <p:spPr bwMode="auto">
          <a:xfrm>
            <a:off x="2571750" y="4835525"/>
            <a:ext cx="1071563" cy="415925"/>
          </a:xfrm>
          <a:prstGeom prst="rect">
            <a:avLst/>
          </a:prstGeom>
          <a:solidFill>
            <a:srgbClr val="7030A0"/>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IP</a:t>
            </a:r>
            <a:r>
              <a:rPr lang="zh-CN" altLang="en-US">
                <a:ea typeface="宋体" panose="02010600030101010101" pitchFamily="2" charset="-122"/>
              </a:rPr>
              <a:t>报头</a:t>
            </a:r>
            <a:endParaRPr lang="zh-CN" altLang="en-US">
              <a:ea typeface="宋体" panose="02010600030101010101" pitchFamily="2" charset="-122"/>
            </a:endParaRPr>
          </a:p>
        </p:txBody>
      </p:sp>
      <p:sp>
        <p:nvSpPr>
          <p:cNvPr id="5" name="矩形 4"/>
          <p:cNvSpPr>
            <a:spLocks noChangeArrowheads="1"/>
          </p:cNvSpPr>
          <p:nvPr/>
        </p:nvSpPr>
        <p:spPr bwMode="auto">
          <a:xfrm>
            <a:off x="1238250" y="4835525"/>
            <a:ext cx="1347788" cy="415925"/>
          </a:xfrm>
          <a:prstGeom prst="rect">
            <a:avLst/>
          </a:prstGeom>
          <a:solidFill>
            <a:srgbClr val="A0C02A"/>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LLC</a:t>
            </a:r>
            <a:r>
              <a:rPr lang="zh-CN" altLang="en-US">
                <a:ea typeface="宋体" panose="02010600030101010101" pitchFamily="2" charset="-122"/>
              </a:rPr>
              <a:t>报头</a:t>
            </a:r>
            <a:endParaRPr lang="zh-CN" altLang="en-US">
              <a:ea typeface="宋体" panose="02010600030101010101" pitchFamily="2" charset="-122"/>
            </a:endParaRPr>
          </a:p>
        </p:txBody>
      </p:sp>
      <p:sp>
        <p:nvSpPr>
          <p:cNvPr id="6" name="矩形 5"/>
          <p:cNvSpPr>
            <a:spLocks noChangeArrowheads="1"/>
          </p:cNvSpPr>
          <p:nvPr/>
        </p:nvSpPr>
        <p:spPr bwMode="auto">
          <a:xfrm>
            <a:off x="387350" y="4503738"/>
            <a:ext cx="850900" cy="747712"/>
          </a:xfrm>
          <a:prstGeom prst="rect">
            <a:avLst/>
          </a:prstGeom>
          <a:solidFill>
            <a:srgbClr val="475889"/>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MAC</a:t>
            </a:r>
            <a:endParaRPr lang="en-US" altLang="zh-CN">
              <a:ea typeface="宋体" panose="02010600030101010101" pitchFamily="2" charset="-122"/>
            </a:endParaRPr>
          </a:p>
          <a:p>
            <a:pPr defTabSz="814705"/>
            <a:r>
              <a:rPr lang="zh-CN" altLang="en-US">
                <a:ea typeface="宋体" panose="02010600030101010101" pitchFamily="2" charset="-122"/>
              </a:rPr>
              <a:t>报头</a:t>
            </a:r>
            <a:endParaRPr lang="zh-CN" altLang="en-US">
              <a:ea typeface="宋体" panose="02010600030101010101" pitchFamily="2" charset="-122"/>
            </a:endParaRPr>
          </a:p>
        </p:txBody>
      </p:sp>
      <p:sp>
        <p:nvSpPr>
          <p:cNvPr id="46" name="矩形 45"/>
          <p:cNvSpPr>
            <a:spLocks noChangeArrowheads="1"/>
          </p:cNvSpPr>
          <p:nvPr/>
        </p:nvSpPr>
        <p:spPr bwMode="auto">
          <a:xfrm>
            <a:off x="6616700" y="4835525"/>
            <a:ext cx="781050" cy="415925"/>
          </a:xfrm>
          <a:prstGeom prst="rect">
            <a:avLst/>
          </a:prstGeom>
          <a:solidFill>
            <a:srgbClr val="475889"/>
          </a:solidFill>
          <a:ln w="9525" algn="ctr">
            <a:solidFill>
              <a:schemeClr val="tx2"/>
            </a:solidFill>
            <a:round/>
          </a:ln>
        </p:spPr>
        <p:txBody>
          <a:bodyPr wrap="none" lIns="82124" tIns="41061" rIns="82124" bIns="41061" anchor="ctr">
            <a:spAutoFit/>
          </a:bodyPr>
          <a:lstStyle/>
          <a:p>
            <a:pPr defTabSz="814705"/>
            <a:r>
              <a:rPr lang="en-US" altLang="zh-CN">
                <a:ea typeface="宋体" panose="02010600030101010101" pitchFamily="2" charset="-122"/>
              </a:rPr>
              <a:t>FCS</a:t>
            </a:r>
            <a:endParaRPr lang="zh-CN" altLang="en-US">
              <a:ea typeface="宋体" panose="02010600030101010101" pitchFamily="2" charset="-122"/>
            </a:endParaRPr>
          </a:p>
        </p:txBody>
      </p:sp>
      <p:sp>
        <p:nvSpPr>
          <p:cNvPr id="21523" name="矩形 47"/>
          <p:cNvSpPr>
            <a:spLocks noChangeArrowheads="1"/>
          </p:cNvSpPr>
          <p:nvPr/>
        </p:nvSpPr>
        <p:spPr bwMode="auto">
          <a:xfrm>
            <a:off x="7550150" y="228600"/>
            <a:ext cx="1333500" cy="415925"/>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zh-CN" altLang="en-US">
                <a:ea typeface="宋体" panose="02010600030101010101" pitchFamily="2" charset="-122"/>
              </a:rPr>
              <a:t>应用层</a:t>
            </a:r>
            <a:endParaRPr lang="zh-CN" altLang="en-US">
              <a:ea typeface="宋体" panose="02010600030101010101" pitchFamily="2" charset="-122"/>
            </a:endParaRPr>
          </a:p>
        </p:txBody>
      </p:sp>
      <p:grpSp>
        <p:nvGrpSpPr>
          <p:cNvPr id="13" name="组合 48"/>
          <p:cNvGrpSpPr/>
          <p:nvPr/>
        </p:nvGrpSpPr>
        <p:grpSpPr bwMode="auto">
          <a:xfrm>
            <a:off x="7550150" y="4318000"/>
            <a:ext cx="1333500" cy="815975"/>
            <a:chOff x="6705600" y="3829050"/>
            <a:chExt cx="1333500" cy="815373"/>
          </a:xfrm>
        </p:grpSpPr>
        <p:sp>
          <p:nvSpPr>
            <p:cNvPr id="21525" name="矩形 49"/>
            <p:cNvSpPr>
              <a:spLocks noChangeArrowheads="1"/>
            </p:cNvSpPr>
            <p:nvPr/>
          </p:nvSpPr>
          <p:spPr bwMode="auto">
            <a:xfrm>
              <a:off x="6705600" y="3829050"/>
              <a:ext cx="1333500" cy="415323"/>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en-US" altLang="zh-CN">
                  <a:ea typeface="宋体" panose="02010600030101010101" pitchFamily="2" charset="-122"/>
                </a:rPr>
                <a:t>LLC</a:t>
              </a:r>
              <a:endParaRPr lang="zh-CN" altLang="en-US">
                <a:ea typeface="宋体" panose="02010600030101010101" pitchFamily="2" charset="-122"/>
              </a:endParaRPr>
            </a:p>
          </p:txBody>
        </p:sp>
        <p:sp>
          <p:nvSpPr>
            <p:cNvPr id="21526" name="矩形 50"/>
            <p:cNvSpPr>
              <a:spLocks noChangeArrowheads="1"/>
            </p:cNvSpPr>
            <p:nvPr/>
          </p:nvSpPr>
          <p:spPr bwMode="auto">
            <a:xfrm>
              <a:off x="6705600" y="4229100"/>
              <a:ext cx="1333500" cy="415323"/>
            </a:xfrm>
            <a:prstGeom prst="rect">
              <a:avLst/>
            </a:prstGeom>
            <a:solidFill>
              <a:schemeClr val="accent1"/>
            </a:solidFill>
            <a:ln w="9525" algn="ctr">
              <a:solidFill>
                <a:schemeClr val="tx2"/>
              </a:solidFill>
              <a:round/>
            </a:ln>
          </p:spPr>
          <p:txBody>
            <a:bodyPr lIns="82124" tIns="41061" rIns="82124" bIns="41061" anchor="ctr">
              <a:spAutoFit/>
            </a:bodyPr>
            <a:lstStyle/>
            <a:p>
              <a:pPr defTabSz="814705"/>
              <a:r>
                <a:rPr lang="en-US" altLang="zh-CN">
                  <a:ea typeface="宋体" panose="02010600030101010101" pitchFamily="2" charset="-122"/>
                </a:rPr>
                <a:t>MAC</a:t>
              </a:r>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7"/>
                                        </p:tgtEl>
                                      </p:cBhvr>
                                    </p:animEffect>
                                    <p:set>
                                      <p:cBhvr>
                                        <p:cTn id="7" dur="1" fill="hold">
                                          <p:stCondLst>
                                            <p:cond delay="9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64" presetClass="path" presetSubtype="0" accel="50000" decel="50000" fill="hold" grpId="0" nodeType="clickEffect">
                                  <p:stCondLst>
                                    <p:cond delay="0"/>
                                  </p:stCondLst>
                                  <p:childTnLst>
                                    <p:animMotion origin="layout" path="M 2.22222E-6 3.33333E-6 L 2.22222E-6 -0.08449 " pathEditMode="relative" rAng="0" ptsTypes="AA">
                                      <p:cBhvr>
                                        <p:cTn id="34" dur="2000" fill="hold"/>
                                        <p:tgtEl>
                                          <p:spTgt spid="5"/>
                                        </p:tgtEl>
                                        <p:attrNameLst>
                                          <p:attrName>ppt_x</p:attrName>
                                          <p:attrName>ppt_y</p:attrName>
                                        </p:attrNameLst>
                                      </p:cBhvr>
                                      <p:rCtr x="0" y="-42"/>
                                    </p:animMotion>
                                  </p:childTnLst>
                                </p:cTn>
                              </p:par>
                              <p:par>
                                <p:cTn id="35" presetID="64" presetClass="path" presetSubtype="0" accel="50000" decel="50000" fill="hold" grpId="0" nodeType="withEffect">
                                  <p:stCondLst>
                                    <p:cond delay="0"/>
                                  </p:stCondLst>
                                  <p:childTnLst>
                                    <p:animMotion origin="layout" path="M 3.05556E-6 3.33333E-6 L 3.05556E-6 -0.08449 " pathEditMode="relative" rAng="0" ptsTypes="AA">
                                      <p:cBhvr>
                                        <p:cTn id="36" dur="2000" fill="hold"/>
                                        <p:tgtEl>
                                          <p:spTgt spid="4"/>
                                        </p:tgtEl>
                                        <p:attrNameLst>
                                          <p:attrName>ppt_x</p:attrName>
                                          <p:attrName>ppt_y</p:attrName>
                                        </p:attrNameLst>
                                      </p:cBhvr>
                                      <p:rCtr x="0" y="-42"/>
                                    </p:animMotion>
                                  </p:childTnLst>
                                </p:cTn>
                              </p:par>
                              <p:par>
                                <p:cTn id="37" presetID="64" presetClass="path" presetSubtype="0" accel="50000" decel="50000" fill="hold" grpId="0" nodeType="withEffect">
                                  <p:stCondLst>
                                    <p:cond delay="0"/>
                                  </p:stCondLst>
                                  <p:childTnLst>
                                    <p:animMotion origin="layout" path="M -4.44444E-6 3.33333E-6 L -4.44444E-6 -0.08449 " pathEditMode="relative" rAng="0" ptsTypes="AA">
                                      <p:cBhvr>
                                        <p:cTn id="38" dur="2000" fill="hold"/>
                                        <p:tgtEl>
                                          <p:spTgt spid="3"/>
                                        </p:tgtEl>
                                        <p:attrNameLst>
                                          <p:attrName>ppt_x</p:attrName>
                                          <p:attrName>ppt_y</p:attrName>
                                        </p:attrNameLst>
                                      </p:cBhvr>
                                      <p:rCtr x="0" y="-42"/>
                                    </p:animMotion>
                                  </p:childTnLst>
                                </p:cTn>
                              </p:par>
                              <p:par>
                                <p:cTn id="39" presetID="64" presetClass="path" presetSubtype="0" accel="50000" decel="50000" fill="hold" grpId="1" nodeType="withEffect">
                                  <p:stCondLst>
                                    <p:cond delay="0"/>
                                  </p:stCondLst>
                                  <p:childTnLst>
                                    <p:animMotion origin="layout" path="M -1.66667E-6 3.33333E-6 L -1.66667E-6 -0.08449 " pathEditMode="relative" rAng="0" ptsTypes="AA">
                                      <p:cBhvr>
                                        <p:cTn id="40" dur="2000" fill="hold"/>
                                        <p:tgtEl>
                                          <p:spTgt spid="2"/>
                                        </p:tgtEl>
                                        <p:attrNameLst>
                                          <p:attrName>ppt_x</p:attrName>
                                          <p:attrName>ppt_y</p:attrName>
                                        </p:attrNameLst>
                                      </p:cBhvr>
                                      <p:rCtr x="0" y="-42"/>
                                    </p:animMotion>
                                  </p:childTnLst>
                                </p:cTn>
                              </p:par>
                            </p:childTnLst>
                          </p:cTn>
                        </p:par>
                      </p:childTnLst>
                    </p:cTn>
                  </p:par>
                  <p:par>
                    <p:cTn id="41" fill="hold">
                      <p:stCondLst>
                        <p:cond delay="indefinite"/>
                      </p:stCondLst>
                      <p:childTnLst>
                        <p:par>
                          <p:cTn id="42" fill="hold">
                            <p:stCondLst>
                              <p:cond delay="0"/>
                            </p:stCondLst>
                            <p:childTnLst>
                              <p:par>
                                <p:cTn id="43" presetID="64" presetClass="path" presetSubtype="0" accel="50000" decel="50000" fill="hold" grpId="1" nodeType="clickEffect">
                                  <p:stCondLst>
                                    <p:cond delay="0"/>
                                  </p:stCondLst>
                                  <p:childTnLst>
                                    <p:animMotion origin="layout" path="M 5.55112E-17 -0.08449 L 5.55112E-17 -0.21528 " pathEditMode="relative" rAng="0" ptsTypes="AA">
                                      <p:cBhvr>
                                        <p:cTn id="44" dur="2000" fill="hold"/>
                                        <p:tgtEl>
                                          <p:spTgt spid="4"/>
                                        </p:tgtEl>
                                        <p:attrNameLst>
                                          <p:attrName>ppt_x</p:attrName>
                                          <p:attrName>ppt_y</p:attrName>
                                        </p:attrNameLst>
                                      </p:cBhvr>
                                      <p:rCtr x="0" y="-66"/>
                                    </p:animMotion>
                                  </p:childTnLst>
                                </p:cTn>
                              </p:par>
                              <p:par>
                                <p:cTn id="45" presetID="64" presetClass="path" presetSubtype="0" accel="50000" decel="50000" fill="hold" grpId="1" nodeType="withEffect">
                                  <p:stCondLst>
                                    <p:cond delay="0"/>
                                  </p:stCondLst>
                                  <p:childTnLst>
                                    <p:animMotion origin="layout" path="M -4.44444E-6 -0.08449 L -4.44444E-6 -0.21574 " pathEditMode="relative" rAng="0" ptsTypes="AA">
                                      <p:cBhvr>
                                        <p:cTn id="46" dur="2000" fill="hold"/>
                                        <p:tgtEl>
                                          <p:spTgt spid="3"/>
                                        </p:tgtEl>
                                        <p:attrNameLst>
                                          <p:attrName>ppt_x</p:attrName>
                                          <p:attrName>ppt_y</p:attrName>
                                        </p:attrNameLst>
                                      </p:cBhvr>
                                      <p:rCtr x="0" y="-66"/>
                                    </p:animMotion>
                                  </p:childTnLst>
                                </p:cTn>
                              </p:par>
                              <p:par>
                                <p:cTn id="47" presetID="64" presetClass="path" presetSubtype="0" accel="50000" decel="50000" fill="hold" grpId="2" nodeType="withEffect">
                                  <p:stCondLst>
                                    <p:cond delay="0"/>
                                  </p:stCondLst>
                                  <p:childTnLst>
                                    <p:animMotion origin="layout" path="M -1.66667E-6 -0.08449 L -1.66667E-6 -0.21574 " pathEditMode="relative" rAng="0" ptsTypes="AA">
                                      <p:cBhvr>
                                        <p:cTn id="48" dur="2000" fill="hold"/>
                                        <p:tgtEl>
                                          <p:spTgt spid="2"/>
                                        </p:tgtEl>
                                        <p:attrNameLst>
                                          <p:attrName>ppt_x</p:attrName>
                                          <p:attrName>ppt_y</p:attrName>
                                        </p:attrNameLst>
                                      </p:cBhvr>
                                      <p:rCtr x="0" y="-66"/>
                                    </p:animMotion>
                                  </p:childTnLst>
                                </p:cTn>
                              </p:par>
                            </p:childTnLst>
                          </p:cTn>
                        </p:par>
                      </p:childTnLst>
                    </p:cTn>
                  </p:par>
                  <p:par>
                    <p:cTn id="49" fill="hold">
                      <p:stCondLst>
                        <p:cond delay="indefinite"/>
                      </p:stCondLst>
                      <p:childTnLst>
                        <p:par>
                          <p:cTn id="50" fill="hold">
                            <p:stCondLst>
                              <p:cond delay="0"/>
                            </p:stCondLst>
                            <p:childTnLst>
                              <p:par>
                                <p:cTn id="51" presetID="64" presetClass="path" presetSubtype="0" accel="50000" decel="50000" fill="hold" grpId="2" nodeType="clickEffect">
                                  <p:stCondLst>
                                    <p:cond delay="0"/>
                                  </p:stCondLst>
                                  <p:childTnLst>
                                    <p:animMotion origin="layout" path="M -4.44444E-6 -0.21574 L -4.44444E-6 -0.35348 " pathEditMode="relative" rAng="0" ptsTypes="AA">
                                      <p:cBhvr>
                                        <p:cTn id="52" dur="2000" fill="hold"/>
                                        <p:tgtEl>
                                          <p:spTgt spid="3"/>
                                        </p:tgtEl>
                                        <p:attrNameLst>
                                          <p:attrName>ppt_x</p:attrName>
                                          <p:attrName>ppt_y</p:attrName>
                                        </p:attrNameLst>
                                      </p:cBhvr>
                                      <p:rCtr x="0" y="-69"/>
                                    </p:animMotion>
                                  </p:childTnLst>
                                </p:cTn>
                              </p:par>
                              <p:par>
                                <p:cTn id="53" presetID="64" presetClass="path" presetSubtype="0" accel="50000" decel="50000" fill="hold" grpId="3" nodeType="withEffect">
                                  <p:stCondLst>
                                    <p:cond delay="0"/>
                                  </p:stCondLst>
                                  <p:childTnLst>
                                    <p:animMotion origin="layout" path="M -1.66667E-6 -0.21574 L -1.66667E-6 -0.35348 " pathEditMode="relative" rAng="0" ptsTypes="AA">
                                      <p:cBhvr>
                                        <p:cTn id="54" dur="2000" fill="hold"/>
                                        <p:tgtEl>
                                          <p:spTgt spid="2"/>
                                        </p:tgtEl>
                                        <p:attrNameLst>
                                          <p:attrName>ppt_x</p:attrName>
                                          <p:attrName>ppt_y</p:attrName>
                                        </p:attrNameLst>
                                      </p:cBhvr>
                                      <p:rCtr x="0" y="-69"/>
                                    </p:animMotion>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grpId="4" nodeType="clickEffect">
                                  <p:stCondLst>
                                    <p:cond delay="0"/>
                                  </p:stCondLst>
                                  <p:childTnLst>
                                    <p:animMotion origin="layout" path="M -1.66667E-6 -0.35371 L -1.66667E-6 -0.53079 " pathEditMode="relative" rAng="0" ptsTypes="AA">
                                      <p:cBhvr>
                                        <p:cTn id="58" dur="2000" fill="hold"/>
                                        <p:tgtEl>
                                          <p:spTgt spid="2"/>
                                        </p:tgtEl>
                                        <p:attrNameLst>
                                          <p:attrName>ppt_x</p:attrName>
                                          <p:attrName>ppt_y</p:attrName>
                                        </p:attrNameLst>
                                      </p:cBhvr>
                                      <p:rCtr x="0" y="-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3" grpId="0" animBg="1"/>
      <p:bldP spid="3" grpId="1" animBg="1"/>
      <p:bldP spid="3" grpId="2" animBg="1"/>
      <p:bldP spid="4" grpId="0" animBg="1"/>
      <p:bldP spid="4" grpId="1"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网络的分类</a:t>
            </a:r>
            <a:endParaRPr lang="zh-CN" altLang="en-US" dirty="0"/>
          </a:p>
        </p:txBody>
      </p:sp>
      <p:sp>
        <p:nvSpPr>
          <p:cNvPr id="3" name="内容占位符 2"/>
          <p:cNvSpPr>
            <a:spLocks noGrp="1"/>
          </p:cNvSpPr>
          <p:nvPr>
            <p:ph idx="1"/>
          </p:nvPr>
        </p:nvSpPr>
        <p:spPr>
          <a:xfrm>
            <a:off x="655638" y="1524000"/>
            <a:ext cx="7940675" cy="4785320"/>
          </a:xfrm>
        </p:spPr>
        <p:txBody>
          <a:bodyPr>
            <a:noAutofit/>
          </a:bodyPr>
          <a:lstStyle/>
          <a:p>
            <a:r>
              <a:rPr lang="zh-CN" altLang="en-US" dirty="0" smtClean="0"/>
              <a:t>按覆盖范围分</a:t>
            </a:r>
            <a:endParaRPr lang="en-US" altLang="zh-CN" dirty="0" smtClean="0"/>
          </a:p>
          <a:p>
            <a:pPr>
              <a:buNone/>
            </a:pPr>
            <a:r>
              <a:rPr lang="en-US" altLang="zh-CN" dirty="0" smtClean="0"/>
              <a:t>1.</a:t>
            </a:r>
            <a:r>
              <a:rPr lang="zh-CN" altLang="en-US" dirty="0" smtClean="0"/>
              <a:t>局域网（</a:t>
            </a:r>
            <a:r>
              <a:rPr lang="en-US" altLang="zh-CN" dirty="0" smtClean="0"/>
              <a:t>Local area network</a:t>
            </a:r>
            <a:r>
              <a:rPr lang="zh-CN" altLang="en-US" dirty="0" smtClean="0"/>
              <a:t>，</a:t>
            </a:r>
            <a:r>
              <a:rPr lang="en-US" altLang="zh-CN" dirty="0" smtClean="0"/>
              <a:t>LAN</a:t>
            </a:r>
            <a:r>
              <a:rPr lang="zh-CN" altLang="en-US" dirty="0" smtClean="0"/>
              <a:t>）：局域网一般在几十米到几千米范围内，一般据有以下特性：分布在比较小的地理范围内；局域网一般用户某一群体，如一个公司、一个单位、一栋楼、一个学校</a:t>
            </a:r>
            <a:endParaRPr lang="en-US" altLang="zh-CN" dirty="0" smtClean="0"/>
          </a:p>
          <a:p>
            <a:pPr>
              <a:buNone/>
            </a:pPr>
            <a:r>
              <a:rPr lang="en-US" altLang="zh-CN" dirty="0" smtClean="0"/>
              <a:t>2.</a:t>
            </a:r>
            <a:r>
              <a:rPr lang="zh-CN" altLang="en-US" dirty="0" smtClean="0"/>
              <a:t>城域网（</a:t>
            </a:r>
            <a:r>
              <a:rPr lang="en-US" altLang="zh-CN" dirty="0" smtClean="0"/>
              <a:t>Metropolis area network</a:t>
            </a:r>
            <a:r>
              <a:rPr lang="zh-CN" altLang="en-US" dirty="0" smtClean="0"/>
              <a:t>，</a:t>
            </a:r>
            <a:r>
              <a:rPr lang="en-US" altLang="zh-CN" dirty="0" smtClean="0"/>
              <a:t>MAN</a:t>
            </a:r>
            <a:r>
              <a:rPr lang="zh-CN" altLang="en-US" dirty="0" smtClean="0"/>
              <a:t>）：城域网是规模局限在一座城市范围内的区域性网络，城域网的覆盖范围介于</a:t>
            </a:r>
            <a:r>
              <a:rPr lang="en-US" altLang="zh-CN" dirty="0" smtClean="0"/>
              <a:t>10</a:t>
            </a:r>
            <a:r>
              <a:rPr lang="zh-CN" altLang="en-US" dirty="0" smtClean="0"/>
              <a:t>～</a:t>
            </a:r>
            <a:r>
              <a:rPr lang="en-US" altLang="zh-CN" dirty="0" smtClean="0"/>
              <a:t>100KM</a:t>
            </a:r>
            <a:r>
              <a:rPr lang="zh-CN" altLang="en-US" dirty="0" smtClean="0"/>
              <a:t>之间。</a:t>
            </a:r>
            <a:endParaRPr lang="en-US" altLang="zh-CN" dirty="0" smtClean="0"/>
          </a:p>
          <a:p>
            <a:pPr>
              <a:buNone/>
            </a:pPr>
            <a:r>
              <a:rPr lang="en-US" altLang="zh-CN" dirty="0" smtClean="0"/>
              <a:t>3.</a:t>
            </a:r>
            <a:r>
              <a:rPr lang="zh-CN" altLang="en-US" dirty="0" smtClean="0"/>
              <a:t>广域网（</a:t>
            </a:r>
            <a:r>
              <a:rPr lang="en-US" altLang="zh-CN" dirty="0" smtClean="0"/>
              <a:t>Wide area network</a:t>
            </a:r>
            <a:r>
              <a:rPr lang="zh-CN" altLang="en-US" dirty="0" smtClean="0"/>
              <a:t>，</a:t>
            </a:r>
            <a:r>
              <a:rPr lang="en-US" altLang="zh-CN" dirty="0" smtClean="0"/>
              <a:t>WAN</a:t>
            </a:r>
            <a:r>
              <a:rPr lang="zh-CN" altLang="en-US" dirty="0" smtClean="0"/>
              <a:t>）：广域网是将分布在各地的局域网络连接起来的网络，广域网的范围非常大，可以跨越国界，甚至全球范围</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封装过程</a:t>
            </a:r>
            <a:endParaRPr lang="zh-CN" altLang="en-US" smtClean="0">
              <a:ea typeface="宋体" panose="02010600030101010101" pitchFamily="2" charset="-122"/>
            </a:endParaRPr>
          </a:p>
        </p:txBody>
      </p:sp>
      <p:sp>
        <p:nvSpPr>
          <p:cNvPr id="98308" name="Freeform 4"/>
          <p:cNvSpPr/>
          <p:nvPr/>
        </p:nvSpPr>
        <p:spPr bwMode="auto">
          <a:xfrm>
            <a:off x="2100263" y="3571875"/>
            <a:ext cx="3578225" cy="485775"/>
          </a:xfrm>
          <a:custGeom>
            <a:avLst/>
            <a:gdLst>
              <a:gd name="T0" fmla="*/ 0 w 2418"/>
              <a:gd name="T1" fmla="*/ 2147483647 h 390"/>
              <a:gd name="T2" fmla="*/ 2147483647 w 2418"/>
              <a:gd name="T3" fmla="*/ 2147483647 h 390"/>
              <a:gd name="T4" fmla="*/ 2147483647 w 2418"/>
              <a:gd name="T5" fmla="*/ 2147483647 h 390"/>
              <a:gd name="T6" fmla="*/ 2147483647 w 2418"/>
              <a:gd name="T7" fmla="*/ 0 h 390"/>
              <a:gd name="T8" fmla="*/ 0 w 2418"/>
              <a:gd name="T9" fmla="*/ 2147483647 h 390"/>
              <a:gd name="T10" fmla="*/ 0 60000 65536"/>
              <a:gd name="T11" fmla="*/ 0 60000 65536"/>
              <a:gd name="T12" fmla="*/ 0 60000 65536"/>
              <a:gd name="T13" fmla="*/ 0 60000 65536"/>
              <a:gd name="T14" fmla="*/ 0 60000 65536"/>
              <a:gd name="T15" fmla="*/ 0 w 2418"/>
              <a:gd name="T16" fmla="*/ 0 h 390"/>
              <a:gd name="T17" fmla="*/ 2418 w 2418"/>
              <a:gd name="T18" fmla="*/ 390 h 390"/>
            </a:gdLst>
            <a:ahLst/>
            <a:cxnLst>
              <a:cxn ang="T10">
                <a:pos x="T0" y="T1"/>
              </a:cxn>
              <a:cxn ang="T11">
                <a:pos x="T2" y="T3"/>
              </a:cxn>
              <a:cxn ang="T12">
                <a:pos x="T4" y="T5"/>
              </a:cxn>
              <a:cxn ang="T13">
                <a:pos x="T6" y="T7"/>
              </a:cxn>
              <a:cxn ang="T14">
                <a:pos x="T8" y="T9"/>
              </a:cxn>
            </a:cxnLst>
            <a:rect l="T15" t="T16" r="T17" b="T18"/>
            <a:pathLst>
              <a:path w="2418" h="390">
                <a:moveTo>
                  <a:pt x="0" y="90"/>
                </a:moveTo>
                <a:lnTo>
                  <a:pt x="1164" y="390"/>
                </a:lnTo>
                <a:lnTo>
                  <a:pt x="2418" y="390"/>
                </a:lnTo>
                <a:lnTo>
                  <a:pt x="2418" y="0"/>
                </a:lnTo>
                <a:lnTo>
                  <a:pt x="0" y="90"/>
                </a:lnTo>
                <a:close/>
              </a:path>
            </a:pathLst>
          </a:custGeom>
          <a:gradFill rotWithShape="1">
            <a:gsLst>
              <a:gs pos="0">
                <a:srgbClr val="F5F6F8"/>
              </a:gs>
              <a:gs pos="100000">
                <a:srgbClr val="CED3DE"/>
              </a:gs>
            </a:gsLst>
            <a:lin ang="5400000" scaled="1"/>
          </a:gradFill>
          <a:ln w="28575">
            <a:noFill/>
            <a:prstDash val="dash"/>
            <a:round/>
            <a:headEnd type="none" w="sm" len="sm"/>
            <a:tailEnd type="none" w="sm" len="sm"/>
          </a:ln>
        </p:spPr>
        <p:txBody>
          <a:bodyPr anchor="ctr">
            <a:spAutoFit/>
          </a:bodyPr>
          <a:lstStyle/>
          <a:p>
            <a:endParaRPr lang="zh-CN" altLang="en-US"/>
          </a:p>
        </p:txBody>
      </p:sp>
      <p:sp>
        <p:nvSpPr>
          <p:cNvPr id="98309" name="Freeform 5"/>
          <p:cNvSpPr/>
          <p:nvPr/>
        </p:nvSpPr>
        <p:spPr bwMode="auto">
          <a:xfrm>
            <a:off x="2466975" y="3041650"/>
            <a:ext cx="3192463" cy="419100"/>
          </a:xfrm>
          <a:custGeom>
            <a:avLst/>
            <a:gdLst>
              <a:gd name="T0" fmla="*/ 0 w 2157"/>
              <a:gd name="T1" fmla="*/ 0 h 336"/>
              <a:gd name="T2" fmla="*/ 2147483647 w 2157"/>
              <a:gd name="T3" fmla="*/ 2147483647 h 336"/>
              <a:gd name="T4" fmla="*/ 2147483647 w 2157"/>
              <a:gd name="T5" fmla="*/ 2147483647 h 336"/>
              <a:gd name="T6" fmla="*/ 2147483647 w 2157"/>
              <a:gd name="T7" fmla="*/ 2147483647 h 336"/>
              <a:gd name="T8" fmla="*/ 0 w 2157"/>
              <a:gd name="T9" fmla="*/ 0 h 336"/>
              <a:gd name="T10" fmla="*/ 0 60000 65536"/>
              <a:gd name="T11" fmla="*/ 0 60000 65536"/>
              <a:gd name="T12" fmla="*/ 0 60000 65536"/>
              <a:gd name="T13" fmla="*/ 0 60000 65536"/>
              <a:gd name="T14" fmla="*/ 0 60000 65536"/>
              <a:gd name="T15" fmla="*/ 0 w 2157"/>
              <a:gd name="T16" fmla="*/ 0 h 336"/>
              <a:gd name="T17" fmla="*/ 2157 w 2157"/>
              <a:gd name="T18" fmla="*/ 336 h 336"/>
            </a:gdLst>
            <a:ahLst/>
            <a:cxnLst>
              <a:cxn ang="T10">
                <a:pos x="T0" y="T1"/>
              </a:cxn>
              <a:cxn ang="T11">
                <a:pos x="T2" y="T3"/>
              </a:cxn>
              <a:cxn ang="T12">
                <a:pos x="T4" y="T5"/>
              </a:cxn>
              <a:cxn ang="T13">
                <a:pos x="T6" y="T7"/>
              </a:cxn>
              <a:cxn ang="T14">
                <a:pos x="T8" y="T9"/>
              </a:cxn>
            </a:cxnLst>
            <a:rect l="T15" t="T16" r="T17" b="T18"/>
            <a:pathLst>
              <a:path w="2157" h="336">
                <a:moveTo>
                  <a:pt x="0" y="0"/>
                </a:moveTo>
                <a:lnTo>
                  <a:pt x="936" y="336"/>
                </a:lnTo>
                <a:lnTo>
                  <a:pt x="2157" y="329"/>
                </a:lnTo>
                <a:lnTo>
                  <a:pt x="2157" y="5"/>
                </a:lnTo>
                <a:lnTo>
                  <a:pt x="0" y="0"/>
                </a:lnTo>
                <a:close/>
              </a:path>
            </a:pathLst>
          </a:custGeom>
          <a:gradFill rotWithShape="1">
            <a:gsLst>
              <a:gs pos="0">
                <a:srgbClr val="F5F6F8"/>
              </a:gs>
              <a:gs pos="100000">
                <a:srgbClr val="CED3DE"/>
              </a:gs>
            </a:gsLst>
            <a:lin ang="5400000" scaled="1"/>
          </a:gradFill>
          <a:ln w="28575">
            <a:noFill/>
            <a:prstDash val="dash"/>
            <a:round/>
            <a:headEnd type="none" w="sm" len="sm"/>
            <a:tailEnd type="none" w="sm" len="sm"/>
          </a:ln>
        </p:spPr>
        <p:txBody>
          <a:bodyPr anchor="ctr">
            <a:spAutoFit/>
          </a:bodyPr>
          <a:lstStyle/>
          <a:p>
            <a:endParaRPr lang="zh-CN" altLang="en-US"/>
          </a:p>
        </p:txBody>
      </p:sp>
      <p:sp>
        <p:nvSpPr>
          <p:cNvPr id="98310" name="Freeform 6"/>
          <p:cNvSpPr/>
          <p:nvPr/>
        </p:nvSpPr>
        <p:spPr bwMode="auto">
          <a:xfrm>
            <a:off x="3911600" y="2584450"/>
            <a:ext cx="1731963" cy="204788"/>
          </a:xfrm>
          <a:custGeom>
            <a:avLst/>
            <a:gdLst>
              <a:gd name="T0" fmla="*/ 0 w 1169"/>
              <a:gd name="T1" fmla="*/ 2147483647 h 164"/>
              <a:gd name="T2" fmla="*/ 2147483647 w 1169"/>
              <a:gd name="T3" fmla="*/ 2147483647 h 164"/>
              <a:gd name="T4" fmla="*/ 2147483647 w 1169"/>
              <a:gd name="T5" fmla="*/ 2147483647 h 164"/>
              <a:gd name="T6" fmla="*/ 2147483647 w 1169"/>
              <a:gd name="T7" fmla="*/ 0 h 164"/>
              <a:gd name="T8" fmla="*/ 0 w 1169"/>
              <a:gd name="T9" fmla="*/ 2147483647 h 164"/>
              <a:gd name="T10" fmla="*/ 0 60000 65536"/>
              <a:gd name="T11" fmla="*/ 0 60000 65536"/>
              <a:gd name="T12" fmla="*/ 0 60000 65536"/>
              <a:gd name="T13" fmla="*/ 0 60000 65536"/>
              <a:gd name="T14" fmla="*/ 0 60000 65536"/>
              <a:gd name="T15" fmla="*/ 0 w 1169"/>
              <a:gd name="T16" fmla="*/ 0 h 164"/>
              <a:gd name="T17" fmla="*/ 1169 w 1169"/>
              <a:gd name="T18" fmla="*/ 164 h 164"/>
            </a:gdLst>
            <a:ahLst/>
            <a:cxnLst>
              <a:cxn ang="T10">
                <a:pos x="T0" y="T1"/>
              </a:cxn>
              <a:cxn ang="T11">
                <a:pos x="T2" y="T3"/>
              </a:cxn>
              <a:cxn ang="T12">
                <a:pos x="T4" y="T5"/>
              </a:cxn>
              <a:cxn ang="T13">
                <a:pos x="T6" y="T7"/>
              </a:cxn>
              <a:cxn ang="T14">
                <a:pos x="T8" y="T9"/>
              </a:cxn>
            </a:cxnLst>
            <a:rect l="T15" t="T16" r="T17" b="T18"/>
            <a:pathLst>
              <a:path w="1169" h="164">
                <a:moveTo>
                  <a:pt x="0" y="20"/>
                </a:moveTo>
                <a:lnTo>
                  <a:pt x="108" y="164"/>
                </a:lnTo>
                <a:lnTo>
                  <a:pt x="1169" y="162"/>
                </a:lnTo>
                <a:lnTo>
                  <a:pt x="1169" y="0"/>
                </a:lnTo>
                <a:lnTo>
                  <a:pt x="0" y="20"/>
                </a:lnTo>
                <a:close/>
              </a:path>
            </a:pathLst>
          </a:custGeom>
          <a:gradFill rotWithShape="1">
            <a:gsLst>
              <a:gs pos="0">
                <a:srgbClr val="F5F6F8"/>
              </a:gs>
              <a:gs pos="100000">
                <a:srgbClr val="CED3DE"/>
              </a:gs>
            </a:gsLst>
            <a:lin ang="5400000" scaled="1"/>
          </a:gradFill>
          <a:ln w="28575">
            <a:noFill/>
            <a:prstDash val="dash"/>
            <a:round/>
            <a:headEnd type="none" w="sm" len="sm"/>
            <a:tailEnd type="none" w="sm" len="sm"/>
          </a:ln>
        </p:spPr>
        <p:txBody>
          <a:bodyPr anchor="ctr">
            <a:spAutoFit/>
          </a:bodyPr>
          <a:lstStyle/>
          <a:p>
            <a:endParaRPr lang="zh-CN" altLang="en-US"/>
          </a:p>
        </p:txBody>
      </p:sp>
      <p:sp>
        <p:nvSpPr>
          <p:cNvPr id="98311" name="Freeform 7"/>
          <p:cNvSpPr/>
          <p:nvPr/>
        </p:nvSpPr>
        <p:spPr bwMode="auto">
          <a:xfrm>
            <a:off x="1974850" y="4273550"/>
            <a:ext cx="3703638" cy="839788"/>
          </a:xfrm>
          <a:custGeom>
            <a:avLst/>
            <a:gdLst>
              <a:gd name="T0" fmla="*/ 0 w 2502"/>
              <a:gd name="T1" fmla="*/ 2147483647 h 282"/>
              <a:gd name="T2" fmla="*/ 2147483647 w 2502"/>
              <a:gd name="T3" fmla="*/ 2147483647 h 282"/>
              <a:gd name="T4" fmla="*/ 2147483647 w 2502"/>
              <a:gd name="T5" fmla="*/ 2147483647 h 282"/>
              <a:gd name="T6" fmla="*/ 2147483647 w 2502"/>
              <a:gd name="T7" fmla="*/ 0 h 282"/>
              <a:gd name="T8" fmla="*/ 0 w 2502"/>
              <a:gd name="T9" fmla="*/ 2147483647 h 282"/>
              <a:gd name="T10" fmla="*/ 0 60000 65536"/>
              <a:gd name="T11" fmla="*/ 0 60000 65536"/>
              <a:gd name="T12" fmla="*/ 0 60000 65536"/>
              <a:gd name="T13" fmla="*/ 0 60000 65536"/>
              <a:gd name="T14" fmla="*/ 0 60000 65536"/>
              <a:gd name="T15" fmla="*/ 0 w 2502"/>
              <a:gd name="T16" fmla="*/ 0 h 282"/>
              <a:gd name="T17" fmla="*/ 2502 w 2502"/>
              <a:gd name="T18" fmla="*/ 282 h 282"/>
            </a:gdLst>
            <a:ahLst/>
            <a:cxnLst>
              <a:cxn ang="T10">
                <a:pos x="T0" y="T1"/>
              </a:cxn>
              <a:cxn ang="T11">
                <a:pos x="T2" y="T3"/>
              </a:cxn>
              <a:cxn ang="T12">
                <a:pos x="T4" y="T5"/>
              </a:cxn>
              <a:cxn ang="T13">
                <a:pos x="T6" y="T7"/>
              </a:cxn>
              <a:cxn ang="T14">
                <a:pos x="T8" y="T9"/>
              </a:cxn>
            </a:cxnLst>
            <a:rect l="T15" t="T16" r="T17" b="T18"/>
            <a:pathLst>
              <a:path w="2502" h="282">
                <a:moveTo>
                  <a:pt x="0" y="12"/>
                </a:moveTo>
                <a:lnTo>
                  <a:pt x="1290" y="282"/>
                </a:lnTo>
                <a:lnTo>
                  <a:pt x="2502" y="276"/>
                </a:lnTo>
                <a:lnTo>
                  <a:pt x="2502" y="0"/>
                </a:lnTo>
                <a:lnTo>
                  <a:pt x="0" y="12"/>
                </a:lnTo>
                <a:close/>
              </a:path>
            </a:pathLst>
          </a:custGeom>
          <a:gradFill rotWithShape="1">
            <a:gsLst>
              <a:gs pos="0">
                <a:srgbClr val="F5F6F8"/>
              </a:gs>
              <a:gs pos="100000">
                <a:srgbClr val="CED3DE"/>
              </a:gs>
            </a:gsLst>
            <a:lin ang="5400000" scaled="1"/>
          </a:gradFill>
          <a:ln w="28575">
            <a:noFill/>
            <a:prstDash val="dash"/>
            <a:round/>
            <a:headEnd type="none" w="sm" len="sm"/>
            <a:tailEnd type="none" w="sm" len="sm"/>
          </a:ln>
        </p:spPr>
        <p:txBody>
          <a:bodyPr anchor="ctr">
            <a:spAutoFit/>
          </a:bodyPr>
          <a:lstStyle/>
          <a:p>
            <a:endParaRPr lang="zh-CN" altLang="en-US"/>
          </a:p>
        </p:txBody>
      </p:sp>
      <p:sp>
        <p:nvSpPr>
          <p:cNvPr id="98312" name="Rectangle 8"/>
          <p:cNvSpPr>
            <a:spLocks noChangeArrowheads="1"/>
          </p:cNvSpPr>
          <p:nvPr/>
        </p:nvSpPr>
        <p:spPr bwMode="auto">
          <a:xfrm>
            <a:off x="3870325" y="2311400"/>
            <a:ext cx="1773238" cy="274638"/>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2536" name="Text Box 9"/>
          <p:cNvSpPr txBox="1">
            <a:spLocks noChangeArrowheads="1"/>
          </p:cNvSpPr>
          <p:nvPr/>
        </p:nvSpPr>
        <p:spPr bwMode="auto">
          <a:xfrm>
            <a:off x="3762375" y="2289175"/>
            <a:ext cx="1922463" cy="300038"/>
          </a:xfrm>
          <a:prstGeom prst="rect">
            <a:avLst/>
          </a:prstGeom>
          <a:noFill/>
          <a:ln w="38100">
            <a:noFill/>
            <a:miter lim="800000"/>
            <a:headEnd type="none" w="sm" len="sm"/>
            <a:tailEnd type="none" w="sm" len="sm"/>
          </a:ln>
        </p:spPr>
        <p:txBody>
          <a:bodyPr lIns="91429" tIns="45715" rIns="91429" bIns="45715" anchor="ctr">
            <a:spAutoFit/>
          </a:bodyPr>
          <a:lstStyle/>
          <a:p>
            <a:r>
              <a:rPr lang="zh-CN" altLang="en-US" sz="1500" b="1" i="0">
                <a:solidFill>
                  <a:schemeClr val="bg1"/>
                </a:solidFill>
                <a:ea typeface="华文细黑" panose="02010600040101010101" pitchFamily="2" charset="-122"/>
              </a:rPr>
              <a:t>数据</a:t>
            </a:r>
            <a:endParaRPr lang="zh-CN" altLang="en-US" sz="1500" b="1" i="0">
              <a:solidFill>
                <a:schemeClr val="bg1"/>
              </a:solidFill>
              <a:ea typeface="华文细黑" panose="02010600040101010101" pitchFamily="2" charset="-122"/>
            </a:endParaRPr>
          </a:p>
        </p:txBody>
      </p:sp>
      <p:sp>
        <p:nvSpPr>
          <p:cNvPr id="98314" name="Rectangle 10"/>
          <p:cNvSpPr>
            <a:spLocks noChangeArrowheads="1"/>
          </p:cNvSpPr>
          <p:nvPr/>
        </p:nvSpPr>
        <p:spPr bwMode="auto">
          <a:xfrm>
            <a:off x="2571750" y="2786063"/>
            <a:ext cx="3105150" cy="266700"/>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2538" name="Text Box 11"/>
          <p:cNvSpPr txBox="1">
            <a:spLocks noChangeArrowheads="1"/>
          </p:cNvSpPr>
          <p:nvPr/>
        </p:nvSpPr>
        <p:spPr bwMode="auto">
          <a:xfrm>
            <a:off x="3581400" y="2752725"/>
            <a:ext cx="2316163" cy="300038"/>
          </a:xfrm>
          <a:prstGeom prst="rect">
            <a:avLst/>
          </a:prstGeom>
          <a:noFill/>
          <a:ln w="38100">
            <a:noFill/>
            <a:miter lim="800000"/>
            <a:headEnd type="none" w="sm" len="sm"/>
            <a:tailEnd type="none" w="sm" len="sm"/>
          </a:ln>
        </p:spPr>
        <p:txBody>
          <a:bodyPr lIns="91429" tIns="45715" rIns="91429" bIns="45715" anchor="ctr">
            <a:spAutoFit/>
          </a:bodyPr>
          <a:lstStyle/>
          <a:p>
            <a:r>
              <a:rPr lang="zh-CN" altLang="en-US" sz="1500" b="1" i="0">
                <a:solidFill>
                  <a:schemeClr val="bg1"/>
                </a:solidFill>
                <a:ea typeface="华文细黑" panose="02010600040101010101" pitchFamily="2" charset="-122"/>
              </a:rPr>
              <a:t>数据</a:t>
            </a:r>
            <a:endParaRPr lang="zh-CN" altLang="en-US" sz="1500" b="1" i="0">
              <a:solidFill>
                <a:schemeClr val="bg1"/>
              </a:solidFill>
              <a:ea typeface="华文细黑" panose="02010600040101010101" pitchFamily="2" charset="-122"/>
            </a:endParaRPr>
          </a:p>
        </p:txBody>
      </p:sp>
      <p:sp>
        <p:nvSpPr>
          <p:cNvPr id="98316" name="Line 12"/>
          <p:cNvSpPr>
            <a:spLocks noChangeShapeType="1"/>
          </p:cNvSpPr>
          <p:nvPr/>
        </p:nvSpPr>
        <p:spPr bwMode="auto">
          <a:xfrm>
            <a:off x="3862388" y="2779713"/>
            <a:ext cx="0" cy="269875"/>
          </a:xfrm>
          <a:prstGeom prst="line">
            <a:avLst/>
          </a:prstGeom>
          <a:noFill/>
          <a:ln w="19050">
            <a:solidFill>
              <a:schemeClr val="tx1"/>
            </a:solidFill>
            <a:round/>
            <a:headEnd type="none" w="sm" len="sm"/>
            <a:tailEnd type="none" w="sm" len="sm"/>
          </a:ln>
        </p:spPr>
        <p:txBody>
          <a:bodyPr anchor="ctr">
            <a:spAutoFit/>
          </a:bodyPr>
          <a:lstStyle/>
          <a:p>
            <a:endParaRPr lang="zh-CN" altLang="en-US"/>
          </a:p>
        </p:txBody>
      </p:sp>
      <p:sp>
        <p:nvSpPr>
          <p:cNvPr id="98317" name="Rectangle 13"/>
          <p:cNvSpPr>
            <a:spLocks noChangeArrowheads="1"/>
          </p:cNvSpPr>
          <p:nvPr/>
        </p:nvSpPr>
        <p:spPr bwMode="auto">
          <a:xfrm>
            <a:off x="2143125" y="3429000"/>
            <a:ext cx="3541713" cy="246063"/>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2541" name="Text Box 14"/>
          <p:cNvSpPr txBox="1">
            <a:spLocks noChangeArrowheads="1"/>
          </p:cNvSpPr>
          <p:nvPr/>
        </p:nvSpPr>
        <p:spPr bwMode="auto">
          <a:xfrm>
            <a:off x="3917950" y="3395663"/>
            <a:ext cx="1693863" cy="300037"/>
          </a:xfrm>
          <a:prstGeom prst="rect">
            <a:avLst/>
          </a:prstGeom>
          <a:noFill/>
          <a:ln w="38100">
            <a:noFill/>
            <a:miter lim="800000"/>
            <a:headEnd type="none" w="sm" len="sm"/>
            <a:tailEnd type="none" w="sm" len="sm"/>
          </a:ln>
        </p:spPr>
        <p:txBody>
          <a:bodyPr lIns="91429" tIns="45715" rIns="91429" bIns="45715" anchor="ctr">
            <a:spAutoFit/>
          </a:bodyPr>
          <a:lstStyle/>
          <a:p>
            <a:r>
              <a:rPr lang="zh-CN" altLang="en-US" sz="1500" b="1" i="0">
                <a:solidFill>
                  <a:schemeClr val="bg1"/>
                </a:solidFill>
                <a:ea typeface="华文细黑" panose="02010600040101010101" pitchFamily="2" charset="-122"/>
              </a:rPr>
              <a:t>数据</a:t>
            </a:r>
            <a:endParaRPr lang="zh-CN" altLang="en-US" sz="1500" b="1" i="0">
              <a:solidFill>
                <a:schemeClr val="bg1"/>
              </a:solidFill>
              <a:ea typeface="华文细黑" panose="02010600040101010101" pitchFamily="2" charset="-122"/>
            </a:endParaRPr>
          </a:p>
        </p:txBody>
      </p:sp>
      <p:sp>
        <p:nvSpPr>
          <p:cNvPr id="22542" name="Text Box 15"/>
          <p:cNvSpPr txBox="1">
            <a:spLocks noChangeArrowheads="1"/>
          </p:cNvSpPr>
          <p:nvPr/>
        </p:nvSpPr>
        <p:spPr bwMode="auto">
          <a:xfrm>
            <a:off x="2695575" y="3395663"/>
            <a:ext cx="1279525" cy="300037"/>
          </a:xfrm>
          <a:prstGeom prst="rect">
            <a:avLst/>
          </a:prstGeom>
          <a:noFill/>
          <a:ln w="38100">
            <a:noFill/>
            <a:miter lim="800000"/>
            <a:headEnd type="none" w="sm" len="sm"/>
            <a:tailEnd type="none" w="sm" len="sm"/>
          </a:ln>
        </p:spPr>
        <p:txBody>
          <a:bodyPr lIns="91429" tIns="45715" rIns="91429" bIns="45715" anchor="ctr">
            <a:spAutoFit/>
          </a:bodyPr>
          <a:lstStyle/>
          <a:p>
            <a:r>
              <a:rPr lang="zh-CN" altLang="en-US" sz="1500" b="1" i="0">
                <a:solidFill>
                  <a:schemeClr val="bg1"/>
                </a:solidFill>
                <a:ea typeface="华文细黑" panose="02010600040101010101" pitchFamily="2" charset="-122"/>
              </a:rPr>
              <a:t>网络层报头</a:t>
            </a:r>
            <a:endParaRPr lang="zh-CN" altLang="en-US" sz="1500" b="1" i="0">
              <a:solidFill>
                <a:schemeClr val="bg1"/>
              </a:solidFill>
              <a:ea typeface="华文细黑" panose="02010600040101010101" pitchFamily="2" charset="-122"/>
            </a:endParaRPr>
          </a:p>
        </p:txBody>
      </p:sp>
      <p:sp>
        <p:nvSpPr>
          <p:cNvPr id="98320" name="Line 16"/>
          <p:cNvSpPr>
            <a:spLocks noChangeShapeType="1"/>
          </p:cNvSpPr>
          <p:nvPr/>
        </p:nvSpPr>
        <p:spPr bwMode="auto">
          <a:xfrm>
            <a:off x="3876675" y="3433763"/>
            <a:ext cx="0" cy="260350"/>
          </a:xfrm>
          <a:prstGeom prst="line">
            <a:avLst/>
          </a:prstGeom>
          <a:noFill/>
          <a:ln w="19050">
            <a:solidFill>
              <a:schemeClr val="tx1"/>
            </a:solidFill>
            <a:round/>
            <a:headEnd type="none" w="sm" len="sm"/>
            <a:tailEnd type="none" w="sm" len="sm"/>
          </a:ln>
        </p:spPr>
        <p:txBody>
          <a:bodyPr anchor="ctr">
            <a:spAutoFit/>
          </a:bodyPr>
          <a:lstStyle/>
          <a:p>
            <a:endParaRPr lang="zh-CN" altLang="en-US"/>
          </a:p>
        </p:txBody>
      </p:sp>
      <p:sp>
        <p:nvSpPr>
          <p:cNvPr id="98321" name="Rectangle 17"/>
          <p:cNvSpPr>
            <a:spLocks noChangeArrowheads="1"/>
          </p:cNvSpPr>
          <p:nvPr/>
        </p:nvSpPr>
        <p:spPr bwMode="auto">
          <a:xfrm>
            <a:off x="1958975" y="4051300"/>
            <a:ext cx="3727450" cy="223838"/>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2545" name="Text Box 18"/>
          <p:cNvSpPr txBox="1">
            <a:spLocks noChangeArrowheads="1"/>
          </p:cNvSpPr>
          <p:nvPr/>
        </p:nvSpPr>
        <p:spPr bwMode="auto">
          <a:xfrm>
            <a:off x="3937000" y="3997325"/>
            <a:ext cx="1679575" cy="300038"/>
          </a:xfrm>
          <a:prstGeom prst="rect">
            <a:avLst/>
          </a:prstGeom>
          <a:noFill/>
          <a:ln w="38100">
            <a:noFill/>
            <a:miter lim="800000"/>
            <a:headEnd type="none" w="sm" len="sm"/>
            <a:tailEnd type="none" w="sm" len="sm"/>
          </a:ln>
        </p:spPr>
        <p:txBody>
          <a:bodyPr lIns="91429" tIns="45715" rIns="91429" bIns="45715" anchor="ctr">
            <a:spAutoFit/>
          </a:bodyPr>
          <a:lstStyle/>
          <a:p>
            <a:r>
              <a:rPr lang="zh-CN" altLang="en-US" sz="1500" b="1" i="0">
                <a:solidFill>
                  <a:schemeClr val="bg1"/>
                </a:solidFill>
                <a:ea typeface="华文细黑" panose="02010600040101010101" pitchFamily="2" charset="-122"/>
              </a:rPr>
              <a:t>数据</a:t>
            </a:r>
            <a:endParaRPr lang="zh-CN" altLang="en-US" sz="1500" b="1" i="0">
              <a:solidFill>
                <a:schemeClr val="bg1"/>
              </a:solidFill>
              <a:ea typeface="华文细黑" panose="02010600040101010101" pitchFamily="2" charset="-122"/>
            </a:endParaRPr>
          </a:p>
        </p:txBody>
      </p:sp>
      <p:sp>
        <p:nvSpPr>
          <p:cNvPr id="22546" name="Text Box 19"/>
          <p:cNvSpPr txBox="1">
            <a:spLocks noChangeArrowheads="1"/>
          </p:cNvSpPr>
          <p:nvPr/>
        </p:nvSpPr>
        <p:spPr bwMode="auto">
          <a:xfrm>
            <a:off x="2332038" y="3998913"/>
            <a:ext cx="1646237" cy="300037"/>
          </a:xfrm>
          <a:prstGeom prst="rect">
            <a:avLst/>
          </a:prstGeom>
          <a:noFill/>
          <a:ln w="38100">
            <a:noFill/>
            <a:miter lim="800000"/>
            <a:headEnd type="none" w="sm" len="sm"/>
            <a:tailEnd type="none" w="sm" len="sm"/>
          </a:ln>
        </p:spPr>
        <p:txBody>
          <a:bodyPr lIns="91429" tIns="45715" rIns="91429" bIns="45715" anchor="ctr">
            <a:spAutoFit/>
          </a:bodyPr>
          <a:lstStyle/>
          <a:p>
            <a:r>
              <a:rPr lang="zh-CN" altLang="en-US" sz="1500" b="1" i="0">
                <a:solidFill>
                  <a:schemeClr val="bg1"/>
                </a:solidFill>
                <a:ea typeface="华文细黑" panose="02010600040101010101" pitchFamily="2" charset="-122"/>
              </a:rPr>
              <a:t>数据链路层报头</a:t>
            </a:r>
            <a:endParaRPr lang="zh-CN" altLang="en-US" sz="1500" b="1" i="0">
              <a:solidFill>
                <a:schemeClr val="bg1"/>
              </a:solidFill>
              <a:ea typeface="华文细黑" panose="02010600040101010101" pitchFamily="2" charset="-122"/>
            </a:endParaRPr>
          </a:p>
        </p:txBody>
      </p:sp>
      <p:sp>
        <p:nvSpPr>
          <p:cNvPr id="98324" name="Line 20"/>
          <p:cNvSpPr>
            <a:spLocks noChangeShapeType="1"/>
          </p:cNvSpPr>
          <p:nvPr/>
        </p:nvSpPr>
        <p:spPr bwMode="auto">
          <a:xfrm>
            <a:off x="3876675" y="4057650"/>
            <a:ext cx="0" cy="215900"/>
          </a:xfrm>
          <a:prstGeom prst="line">
            <a:avLst/>
          </a:prstGeom>
          <a:noFill/>
          <a:ln w="19050">
            <a:solidFill>
              <a:schemeClr val="tx1"/>
            </a:solidFill>
            <a:round/>
            <a:headEnd type="none" w="sm" len="sm"/>
            <a:tailEnd type="none" w="sm" len="sm"/>
          </a:ln>
        </p:spPr>
        <p:txBody>
          <a:bodyPr anchor="ctr">
            <a:spAutoFit/>
          </a:bodyPr>
          <a:lstStyle/>
          <a:p>
            <a:endParaRPr lang="zh-CN" altLang="en-US"/>
          </a:p>
        </p:txBody>
      </p:sp>
      <p:sp>
        <p:nvSpPr>
          <p:cNvPr id="98325" name="Rectangle 21"/>
          <p:cNvSpPr>
            <a:spLocks noChangeArrowheads="1"/>
          </p:cNvSpPr>
          <p:nvPr/>
        </p:nvSpPr>
        <p:spPr bwMode="auto">
          <a:xfrm>
            <a:off x="2212975" y="5048250"/>
            <a:ext cx="3484563" cy="280988"/>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8326" name="Text Box 22"/>
          <p:cNvSpPr txBox="1">
            <a:spLocks noChangeArrowheads="1"/>
          </p:cNvSpPr>
          <p:nvPr/>
        </p:nvSpPr>
        <p:spPr bwMode="auto">
          <a:xfrm>
            <a:off x="2876550" y="5019675"/>
            <a:ext cx="2409825" cy="314325"/>
          </a:xfrm>
          <a:prstGeom prst="rect">
            <a:avLst/>
          </a:prstGeom>
          <a:noFill/>
          <a:ln w="38100">
            <a:noFill/>
            <a:miter lim="800000"/>
            <a:headEnd type="none" w="sm" len="sm"/>
            <a:tailEnd type="none" w="sm" len="sm"/>
          </a:ln>
          <a:effectLst/>
        </p:spPr>
        <p:txBody>
          <a:bodyPr lIns="91429" tIns="45715" rIns="91429" bIns="45715" anchor="ctr">
            <a:spAutoFit/>
          </a:bodyPr>
          <a:lstStyle/>
          <a:p>
            <a:pPr>
              <a:defRPr/>
            </a:pPr>
            <a:r>
              <a:rPr lang="en-US" altLang="zh-CN"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rPr>
              <a:t>0101110101001000010</a:t>
            </a:r>
            <a:endParaRPr lang="en-US" altLang="zh-CN"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98327" name="AutoShape 23"/>
          <p:cNvSpPr>
            <a:spLocks noChangeArrowheads="1"/>
          </p:cNvSpPr>
          <p:nvPr/>
        </p:nvSpPr>
        <p:spPr bwMode="auto">
          <a:xfrm>
            <a:off x="4568825" y="1949450"/>
            <a:ext cx="407988" cy="314325"/>
          </a:xfrm>
          <a:prstGeom prst="downArrow">
            <a:avLst>
              <a:gd name="adj1" fmla="val 50000"/>
              <a:gd name="adj2" fmla="val 25000"/>
            </a:avLst>
          </a:prstGeom>
          <a:solidFill>
            <a:srgbClr val="333399"/>
          </a:solidFill>
          <a:ln w="12700">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grpSp>
        <p:nvGrpSpPr>
          <p:cNvPr id="2" name="Group 24"/>
          <p:cNvGrpSpPr/>
          <p:nvPr/>
        </p:nvGrpSpPr>
        <p:grpSpPr bwMode="auto">
          <a:xfrm>
            <a:off x="6699250" y="1987550"/>
            <a:ext cx="1471613" cy="3455988"/>
            <a:chOff x="3518" y="1222"/>
            <a:chExt cx="927" cy="2177"/>
          </a:xfrm>
        </p:grpSpPr>
        <p:sp>
          <p:nvSpPr>
            <p:cNvPr id="98329" name="Rectangle 25"/>
            <p:cNvSpPr>
              <a:spLocks noChangeArrowheads="1"/>
            </p:cNvSpPr>
            <p:nvPr/>
          </p:nvSpPr>
          <p:spPr bwMode="auto">
            <a:xfrm>
              <a:off x="3518" y="1759"/>
              <a:ext cx="923" cy="309"/>
            </a:xfrm>
            <a:prstGeom prst="rect">
              <a:avLst/>
            </a:prstGeom>
            <a:solidFill>
              <a:srgbClr val="CED3DE"/>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0510" name="Text Box 26"/>
            <p:cNvSpPr txBox="1">
              <a:spLocks noChangeArrowheads="1"/>
            </p:cNvSpPr>
            <p:nvPr/>
          </p:nvSpPr>
          <p:spPr bwMode="auto">
            <a:xfrm>
              <a:off x="3624" y="1853"/>
              <a:ext cx="625" cy="198"/>
            </a:xfrm>
            <a:prstGeom prst="rect">
              <a:avLst/>
            </a:prstGeom>
            <a:noFill/>
            <a:ln w="28575">
              <a:noFill/>
              <a:miter lim="800000"/>
              <a:headEnd type="none" w="sm" len="sm"/>
              <a:tailEnd type="none" w="sm" len="sm"/>
            </a:ln>
          </p:spPr>
          <p:txBody>
            <a:bodyPr wrap="none" lIns="91429" tIns="45715" rIns="91429" bIns="45715">
              <a:spAutoFit/>
            </a:bodyPr>
            <a:lstStyle/>
            <a:p>
              <a:pPr>
                <a:defRPr/>
              </a:pPr>
              <a:r>
                <a:rPr lang="zh-CN" altLang="en-US" sz="1400" dirty="0">
                  <a:latin typeface="华文细黑" panose="02010600040101010101" pitchFamily="2" charset="-122"/>
                  <a:ea typeface="华文细黑" panose="02010600040101010101" pitchFamily="2" charset="-122"/>
                </a:rPr>
                <a:t>  </a:t>
              </a:r>
              <a:r>
                <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rPr>
                <a:t> 传输层 </a:t>
              </a:r>
              <a:endPar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98331" name="Rectangle 27"/>
            <p:cNvSpPr>
              <a:spLocks noChangeArrowheads="1"/>
            </p:cNvSpPr>
            <p:nvPr/>
          </p:nvSpPr>
          <p:spPr bwMode="auto">
            <a:xfrm>
              <a:off x="3518" y="2637"/>
              <a:ext cx="923" cy="263"/>
            </a:xfrm>
            <a:prstGeom prst="rect">
              <a:avLst/>
            </a:prstGeom>
            <a:solidFill>
              <a:srgbClr val="CED3DE"/>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0512" name="Text Box 28"/>
            <p:cNvSpPr txBox="1">
              <a:spLocks noChangeArrowheads="1"/>
            </p:cNvSpPr>
            <p:nvPr/>
          </p:nvSpPr>
          <p:spPr bwMode="auto">
            <a:xfrm>
              <a:off x="3538" y="2674"/>
              <a:ext cx="880" cy="198"/>
            </a:xfrm>
            <a:prstGeom prst="rect">
              <a:avLst/>
            </a:prstGeom>
            <a:noFill/>
            <a:ln w="28575">
              <a:noFill/>
              <a:miter lim="800000"/>
              <a:headEnd type="none" w="sm" len="sm"/>
              <a:tailEnd type="none" w="sm" len="sm"/>
            </a:ln>
          </p:spPr>
          <p:txBody>
            <a:bodyPr lIns="91429" tIns="45715" rIns="91429" bIns="45715">
              <a:spAutoFit/>
            </a:bodyPr>
            <a:lstStyle/>
            <a:p>
              <a:pPr>
                <a:defRPr/>
              </a:pPr>
              <a:r>
                <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rPr>
                <a:t>数据链路层</a:t>
              </a:r>
              <a:endPar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98333" name="Rectangle 29"/>
            <p:cNvSpPr>
              <a:spLocks noChangeArrowheads="1"/>
            </p:cNvSpPr>
            <p:nvPr/>
          </p:nvSpPr>
          <p:spPr bwMode="auto">
            <a:xfrm>
              <a:off x="3518" y="3062"/>
              <a:ext cx="923" cy="337"/>
            </a:xfrm>
            <a:prstGeom prst="rect">
              <a:avLst/>
            </a:prstGeom>
            <a:solidFill>
              <a:srgbClr val="CED3DE"/>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0514" name="Text Box 30"/>
            <p:cNvSpPr txBox="1">
              <a:spLocks noChangeArrowheads="1"/>
            </p:cNvSpPr>
            <p:nvPr/>
          </p:nvSpPr>
          <p:spPr bwMode="auto">
            <a:xfrm>
              <a:off x="3596" y="3158"/>
              <a:ext cx="698" cy="198"/>
            </a:xfrm>
            <a:prstGeom prst="rect">
              <a:avLst/>
            </a:prstGeom>
            <a:noFill/>
            <a:ln w="28575">
              <a:noFill/>
              <a:miter lim="800000"/>
              <a:headEnd type="none" w="sm" len="sm"/>
              <a:tailEnd type="none" w="sm" len="sm"/>
            </a:ln>
          </p:spPr>
          <p:txBody>
            <a:bodyPr wrap="none" lIns="91429" tIns="45715" rIns="91429" bIns="45715">
              <a:spAutoFit/>
            </a:bodyPr>
            <a:lstStyle/>
            <a:p>
              <a:pPr>
                <a:defRPr/>
              </a:pPr>
              <a:r>
                <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rPr>
                <a:t>     物理层 </a:t>
              </a:r>
              <a:endPar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98335" name="Rectangle 31"/>
            <p:cNvSpPr>
              <a:spLocks noChangeArrowheads="1"/>
            </p:cNvSpPr>
            <p:nvPr/>
          </p:nvSpPr>
          <p:spPr bwMode="auto">
            <a:xfrm>
              <a:off x="3518" y="2172"/>
              <a:ext cx="923" cy="319"/>
            </a:xfrm>
            <a:prstGeom prst="rect">
              <a:avLst/>
            </a:prstGeom>
            <a:solidFill>
              <a:srgbClr val="CED3DE"/>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0516" name="Text Box 32"/>
            <p:cNvSpPr txBox="1">
              <a:spLocks noChangeArrowheads="1"/>
            </p:cNvSpPr>
            <p:nvPr/>
          </p:nvSpPr>
          <p:spPr bwMode="auto">
            <a:xfrm>
              <a:off x="3610" y="2273"/>
              <a:ext cx="666" cy="198"/>
            </a:xfrm>
            <a:prstGeom prst="rect">
              <a:avLst/>
            </a:prstGeom>
            <a:noFill/>
            <a:ln w="28575">
              <a:noFill/>
              <a:miter lim="800000"/>
              <a:headEnd type="none" w="sm" len="sm"/>
              <a:tailEnd type="none" w="sm" len="sm"/>
            </a:ln>
          </p:spPr>
          <p:txBody>
            <a:bodyPr wrap="none" lIns="91429" tIns="45715" rIns="91429" bIns="45715">
              <a:spAutoFit/>
            </a:bodyPr>
            <a:lstStyle/>
            <a:p>
              <a:pPr>
                <a:defRPr/>
              </a:pPr>
              <a:r>
                <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rPr>
                <a:t>    网络层 </a:t>
              </a:r>
              <a:endPar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98337" name="AutoShape 33"/>
            <p:cNvSpPr>
              <a:spLocks noChangeArrowheads="1"/>
            </p:cNvSpPr>
            <p:nvPr/>
          </p:nvSpPr>
          <p:spPr bwMode="auto">
            <a:xfrm>
              <a:off x="3806" y="2080"/>
              <a:ext cx="256" cy="166"/>
            </a:xfrm>
            <a:prstGeom prst="downArrow">
              <a:avLst>
                <a:gd name="adj1" fmla="val 50000"/>
                <a:gd name="adj2" fmla="val 25000"/>
              </a:avLst>
            </a:prstGeom>
            <a:solidFill>
              <a:srgbClr val="333399"/>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8338" name="Rectangle 34"/>
            <p:cNvSpPr>
              <a:spLocks noChangeArrowheads="1"/>
            </p:cNvSpPr>
            <p:nvPr/>
          </p:nvSpPr>
          <p:spPr bwMode="auto">
            <a:xfrm>
              <a:off x="3518" y="1222"/>
              <a:ext cx="922" cy="169"/>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8339" name="Rectangle 35"/>
            <p:cNvSpPr>
              <a:spLocks noChangeArrowheads="1"/>
            </p:cNvSpPr>
            <p:nvPr/>
          </p:nvSpPr>
          <p:spPr bwMode="auto">
            <a:xfrm>
              <a:off x="3518" y="1404"/>
              <a:ext cx="927" cy="178"/>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0520" name="Text Box 36"/>
            <p:cNvSpPr txBox="1">
              <a:spLocks noChangeArrowheads="1"/>
            </p:cNvSpPr>
            <p:nvPr/>
          </p:nvSpPr>
          <p:spPr bwMode="auto">
            <a:xfrm>
              <a:off x="3521" y="1408"/>
              <a:ext cx="874" cy="198"/>
            </a:xfrm>
            <a:prstGeom prst="rect">
              <a:avLst/>
            </a:prstGeom>
            <a:noFill/>
            <a:ln w="28575">
              <a:noFill/>
              <a:miter lim="800000"/>
              <a:headEnd type="none" w="sm" len="sm"/>
              <a:tailEnd type="none" w="sm" len="sm"/>
            </a:ln>
          </p:spPr>
          <p:txBody>
            <a:bodyPr lIns="91429" tIns="45715" rIns="91429" bIns="45715">
              <a:spAutoFit/>
            </a:bodyPr>
            <a:lstStyle/>
            <a:p>
              <a:pPr>
                <a:defRPr/>
              </a:pPr>
              <a:r>
                <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rPr>
                <a:t>表示层</a:t>
              </a:r>
              <a:endPar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20521" name="Text Box 37"/>
            <p:cNvSpPr txBox="1">
              <a:spLocks noChangeArrowheads="1"/>
            </p:cNvSpPr>
            <p:nvPr/>
          </p:nvSpPr>
          <p:spPr bwMode="auto">
            <a:xfrm>
              <a:off x="3708" y="1229"/>
              <a:ext cx="504" cy="198"/>
            </a:xfrm>
            <a:prstGeom prst="rect">
              <a:avLst/>
            </a:prstGeom>
            <a:noFill/>
            <a:ln w="28575">
              <a:noFill/>
              <a:miter lim="800000"/>
              <a:headEnd type="none" w="sm" len="sm"/>
              <a:tailEnd type="none" w="sm" len="sm"/>
            </a:ln>
          </p:spPr>
          <p:txBody>
            <a:bodyPr wrap="none" lIns="91429" tIns="45715" rIns="91429" bIns="45715">
              <a:spAutoFit/>
            </a:bodyPr>
            <a:lstStyle/>
            <a:p>
              <a:pPr>
                <a:defRPr/>
              </a:pPr>
              <a:r>
                <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rPr>
                <a:t>应用层</a:t>
              </a:r>
              <a:endPar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98342" name="Rectangle 38"/>
            <p:cNvSpPr>
              <a:spLocks noChangeArrowheads="1"/>
            </p:cNvSpPr>
            <p:nvPr/>
          </p:nvSpPr>
          <p:spPr bwMode="auto">
            <a:xfrm>
              <a:off x="3518" y="1589"/>
              <a:ext cx="923" cy="158"/>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20523" name="Text Box 39"/>
            <p:cNvSpPr txBox="1">
              <a:spLocks noChangeArrowheads="1"/>
            </p:cNvSpPr>
            <p:nvPr/>
          </p:nvSpPr>
          <p:spPr bwMode="auto">
            <a:xfrm>
              <a:off x="3704" y="1575"/>
              <a:ext cx="508" cy="198"/>
            </a:xfrm>
            <a:prstGeom prst="rect">
              <a:avLst/>
            </a:prstGeom>
            <a:noFill/>
            <a:ln w="28575">
              <a:noFill/>
              <a:miter lim="800000"/>
              <a:headEnd type="none" w="sm" len="sm"/>
              <a:tailEnd type="none" w="sm" len="sm"/>
            </a:ln>
          </p:spPr>
          <p:txBody>
            <a:bodyPr lIns="91429" tIns="45715" rIns="91429" bIns="45715">
              <a:spAutoFit/>
            </a:bodyPr>
            <a:lstStyle/>
            <a:p>
              <a:pPr>
                <a:defRPr/>
              </a:pPr>
              <a:r>
                <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rPr>
                <a:t>会话层</a:t>
              </a:r>
              <a:endParaRPr lang="zh-CN" altLang="en-US" sz="1600" b="1" i="0" dirty="0">
                <a:solidFill>
                  <a:schemeClr val="bg1"/>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p:txBody>
        </p:sp>
        <p:sp>
          <p:nvSpPr>
            <p:cNvPr id="98344" name="AutoShape 40"/>
            <p:cNvSpPr>
              <a:spLocks noChangeArrowheads="1"/>
            </p:cNvSpPr>
            <p:nvPr/>
          </p:nvSpPr>
          <p:spPr bwMode="auto">
            <a:xfrm>
              <a:off x="3806" y="2463"/>
              <a:ext cx="256" cy="166"/>
            </a:xfrm>
            <a:prstGeom prst="downArrow">
              <a:avLst>
                <a:gd name="adj1" fmla="val 50000"/>
                <a:gd name="adj2" fmla="val 25000"/>
              </a:avLst>
            </a:prstGeom>
            <a:solidFill>
              <a:srgbClr val="333399"/>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98345" name="AutoShape 41"/>
            <p:cNvSpPr>
              <a:spLocks noChangeArrowheads="1"/>
            </p:cNvSpPr>
            <p:nvPr/>
          </p:nvSpPr>
          <p:spPr bwMode="auto">
            <a:xfrm>
              <a:off x="3806" y="2900"/>
              <a:ext cx="256" cy="154"/>
            </a:xfrm>
            <a:prstGeom prst="downArrow">
              <a:avLst>
                <a:gd name="adj1" fmla="val 50000"/>
                <a:gd name="adj2" fmla="val 25000"/>
              </a:avLst>
            </a:prstGeom>
            <a:solidFill>
              <a:srgbClr val="333399"/>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grpSp>
      <p:sp>
        <p:nvSpPr>
          <p:cNvPr id="98346" name="AutoShape 42"/>
          <p:cNvSpPr>
            <a:spLocks noChangeArrowheads="1"/>
          </p:cNvSpPr>
          <p:nvPr/>
        </p:nvSpPr>
        <p:spPr bwMode="auto">
          <a:xfrm>
            <a:off x="2212975" y="1712913"/>
            <a:ext cx="1430338" cy="617537"/>
          </a:xfrm>
          <a:prstGeom prst="wedgeEllipseCallout">
            <a:avLst>
              <a:gd name="adj1" fmla="val 15241"/>
              <a:gd name="adj2" fmla="val 121468"/>
            </a:avLst>
          </a:prstGeom>
          <a:solidFill>
            <a:srgbClr val="CED3DE">
              <a:alpha val="52156"/>
            </a:srgbClr>
          </a:solidFill>
          <a:ln w="9525" algn="ctr">
            <a:solidFill>
              <a:schemeClr val="tx1"/>
            </a:solidFill>
            <a:miter lim="800000"/>
          </a:ln>
        </p:spPr>
        <p:txBody>
          <a:bodyPr/>
          <a:lstStyle/>
          <a:p>
            <a:pPr eaLnBrk="1" hangingPunct="1"/>
            <a:r>
              <a:rPr lang="zh-CN" altLang="en-US" sz="1400">
                <a:latin typeface="华文细黑" panose="02010600040101010101" pitchFamily="2" charset="-122"/>
                <a:ea typeface="华文细黑" panose="02010600040101010101" pitchFamily="2" charset="-122"/>
              </a:rPr>
              <a:t>源端口、目的端口</a:t>
            </a:r>
            <a:endParaRPr lang="zh-CN" altLang="en-US" sz="1400">
              <a:latin typeface="华文细黑" panose="02010600040101010101" pitchFamily="2" charset="-122"/>
              <a:ea typeface="华文细黑" panose="02010600040101010101" pitchFamily="2" charset="-122"/>
            </a:endParaRPr>
          </a:p>
        </p:txBody>
      </p:sp>
      <p:sp>
        <p:nvSpPr>
          <p:cNvPr id="98347" name="AutoShape 43"/>
          <p:cNvSpPr>
            <a:spLocks noChangeArrowheads="1"/>
          </p:cNvSpPr>
          <p:nvPr/>
        </p:nvSpPr>
        <p:spPr bwMode="auto">
          <a:xfrm>
            <a:off x="917575" y="2455863"/>
            <a:ext cx="1539875" cy="808037"/>
          </a:xfrm>
          <a:prstGeom prst="wedgeEllipseCallout">
            <a:avLst>
              <a:gd name="adj1" fmla="val 44949"/>
              <a:gd name="adj2" fmla="val 66306"/>
            </a:avLst>
          </a:prstGeom>
          <a:solidFill>
            <a:srgbClr val="CED3DE">
              <a:alpha val="52156"/>
            </a:srgbClr>
          </a:solidFill>
          <a:ln w="9525">
            <a:solidFill>
              <a:schemeClr val="tx1"/>
            </a:solidFill>
            <a:miter lim="800000"/>
          </a:ln>
        </p:spPr>
        <p:txBody>
          <a:bodyPr/>
          <a:lstStyle/>
          <a:p>
            <a:pPr eaLnBrk="1" hangingPunct="1"/>
            <a:r>
              <a:rPr lang="zh-CN" altLang="en-US" sz="1400">
                <a:latin typeface="华文细黑" panose="02010600040101010101" pitchFamily="2" charset="-122"/>
                <a:ea typeface="华文细黑" panose="02010600040101010101" pitchFamily="2" charset="-122"/>
              </a:rPr>
              <a:t>源</a:t>
            </a:r>
            <a:r>
              <a:rPr lang="en-US" altLang="zh-CN" sz="1400">
                <a:latin typeface="华文细黑" panose="02010600040101010101" pitchFamily="2" charset="-122"/>
                <a:ea typeface="华文细黑" panose="02010600040101010101" pitchFamily="2" charset="-122"/>
              </a:rPr>
              <a:t>IP</a:t>
            </a:r>
            <a:r>
              <a:rPr lang="zh-CN" altLang="en-US" sz="1400">
                <a:latin typeface="华文细黑" panose="02010600040101010101" pitchFamily="2" charset="-122"/>
                <a:ea typeface="华文细黑" panose="02010600040101010101" pitchFamily="2" charset="-122"/>
              </a:rPr>
              <a:t>、目的</a:t>
            </a:r>
            <a:r>
              <a:rPr lang="en-US" altLang="zh-CN" sz="1400">
                <a:latin typeface="华文细黑" panose="02010600040101010101" pitchFamily="2" charset="-122"/>
                <a:ea typeface="华文细黑" panose="02010600040101010101" pitchFamily="2" charset="-122"/>
              </a:rPr>
              <a:t>IP</a:t>
            </a:r>
            <a:r>
              <a:rPr lang="zh-CN" altLang="en-US" sz="1400">
                <a:latin typeface="华文细黑" panose="02010600040101010101" pitchFamily="2" charset="-122"/>
                <a:ea typeface="华文细黑" panose="02010600040101010101" pitchFamily="2" charset="-122"/>
              </a:rPr>
              <a:t>、协议号</a:t>
            </a:r>
            <a:endParaRPr lang="zh-CN" altLang="en-US" sz="1400">
              <a:latin typeface="华文细黑" panose="02010600040101010101" pitchFamily="2" charset="-122"/>
              <a:ea typeface="华文细黑" panose="02010600040101010101" pitchFamily="2" charset="-122"/>
            </a:endParaRPr>
          </a:p>
        </p:txBody>
      </p:sp>
      <p:sp>
        <p:nvSpPr>
          <p:cNvPr id="98348" name="AutoShape 44"/>
          <p:cNvSpPr>
            <a:spLocks noChangeArrowheads="1"/>
          </p:cNvSpPr>
          <p:nvPr/>
        </p:nvSpPr>
        <p:spPr bwMode="auto">
          <a:xfrm>
            <a:off x="773113" y="4616450"/>
            <a:ext cx="1282700" cy="647700"/>
          </a:xfrm>
          <a:prstGeom prst="wedgeEllipseCallout">
            <a:avLst>
              <a:gd name="adj1" fmla="val 57921"/>
              <a:gd name="adj2" fmla="val 60051"/>
            </a:avLst>
          </a:prstGeom>
          <a:solidFill>
            <a:srgbClr val="CED3DE">
              <a:alpha val="52156"/>
            </a:srgbClr>
          </a:solidFill>
          <a:ln w="9525">
            <a:solidFill>
              <a:schemeClr val="tx1"/>
            </a:solidFill>
            <a:miter lim="800000"/>
          </a:ln>
        </p:spPr>
        <p:txBody>
          <a:bodyPr/>
          <a:lstStyle/>
          <a:p>
            <a:pPr eaLnBrk="1" hangingPunct="1"/>
            <a:r>
              <a:rPr lang="zh-CN" altLang="en-US" sz="1400">
                <a:latin typeface="华文细黑" panose="02010600040101010101" pitchFamily="2" charset="-122"/>
                <a:ea typeface="华文细黑" panose="02010600040101010101" pitchFamily="2" charset="-122"/>
              </a:rPr>
              <a:t>二进制流“</a:t>
            </a:r>
            <a:r>
              <a:rPr lang="en-US" altLang="zh-CN" sz="1400">
                <a:latin typeface="华文细黑" panose="02010600040101010101" pitchFamily="2" charset="-122"/>
                <a:ea typeface="华文细黑" panose="02010600040101010101" pitchFamily="2" charset="-122"/>
              </a:rPr>
              <a:t>0</a:t>
            </a:r>
            <a:r>
              <a:rPr lang="zh-CN" altLang="en-US" sz="1400">
                <a:latin typeface="华文细黑" panose="02010600040101010101" pitchFamily="2" charset="-122"/>
                <a:ea typeface="华文细黑" panose="02010600040101010101" pitchFamily="2" charset="-122"/>
              </a:rPr>
              <a:t>、</a:t>
            </a:r>
            <a:r>
              <a:rPr lang="en-US" altLang="zh-CN" sz="1400">
                <a:latin typeface="华文细黑" panose="02010600040101010101" pitchFamily="2" charset="-122"/>
                <a:ea typeface="华文细黑" panose="02010600040101010101" pitchFamily="2" charset="-122"/>
              </a:rPr>
              <a:t>1”</a:t>
            </a:r>
            <a:endParaRPr lang="en-US" altLang="zh-CN" sz="1400">
              <a:latin typeface="华文细黑" panose="02010600040101010101" pitchFamily="2" charset="-122"/>
              <a:ea typeface="华文细黑" panose="02010600040101010101" pitchFamily="2" charset="-122"/>
            </a:endParaRPr>
          </a:p>
        </p:txBody>
      </p:sp>
      <p:pic>
        <p:nvPicPr>
          <p:cNvPr id="22555" name="Picture 45" descr="PC"/>
          <p:cNvPicPr>
            <a:picLocks noChangeAspect="1" noChangeArrowheads="1"/>
          </p:cNvPicPr>
          <p:nvPr/>
        </p:nvPicPr>
        <p:blipFill>
          <a:blip r:embed="rId1" cstate="print"/>
          <a:srcRect/>
          <a:stretch>
            <a:fillRect/>
          </a:stretch>
        </p:blipFill>
        <p:spPr bwMode="auto">
          <a:xfrm>
            <a:off x="4337050" y="1208088"/>
            <a:ext cx="873125" cy="792162"/>
          </a:xfrm>
          <a:prstGeom prst="rect">
            <a:avLst/>
          </a:prstGeom>
          <a:noFill/>
          <a:ln w="9525">
            <a:noFill/>
            <a:miter lim="800000"/>
            <a:headEnd/>
            <a:tailEnd/>
          </a:ln>
        </p:spPr>
      </p:pic>
      <p:sp>
        <p:nvSpPr>
          <p:cNvPr id="22556" name="Rectangle 46"/>
          <p:cNvSpPr>
            <a:spLocks noChangeArrowheads="1"/>
          </p:cNvSpPr>
          <p:nvPr/>
        </p:nvSpPr>
        <p:spPr bwMode="auto">
          <a:xfrm>
            <a:off x="2286000" y="2768600"/>
            <a:ext cx="1747838" cy="300038"/>
          </a:xfrm>
          <a:prstGeom prst="rect">
            <a:avLst/>
          </a:prstGeom>
          <a:noFill/>
          <a:ln w="9525">
            <a:noFill/>
            <a:miter lim="800000"/>
          </a:ln>
        </p:spPr>
        <p:txBody>
          <a:bodyPr>
            <a:spAutoFit/>
          </a:bodyPr>
          <a:lstStyle/>
          <a:p>
            <a:pPr lvl="1"/>
            <a:r>
              <a:rPr lang="zh-CN" altLang="en-US" sz="1500" b="1" i="0">
                <a:solidFill>
                  <a:schemeClr val="bg1"/>
                </a:solidFill>
                <a:ea typeface="华文细黑" panose="02010600040101010101" pitchFamily="2" charset="-122"/>
              </a:rPr>
              <a:t>传输层报头</a:t>
            </a:r>
            <a:endParaRPr lang="zh-CN" altLang="en-US" sz="1500" b="1" i="0">
              <a:solidFill>
                <a:schemeClr val="bg1"/>
              </a:solidFill>
              <a:ea typeface="华文细黑" panose="02010600040101010101" pitchFamily="2" charset="-122"/>
            </a:endParaRPr>
          </a:p>
        </p:txBody>
      </p:sp>
      <p:sp>
        <p:nvSpPr>
          <p:cNvPr id="47" name="Rectangle 17"/>
          <p:cNvSpPr>
            <a:spLocks noChangeArrowheads="1"/>
          </p:cNvSpPr>
          <p:nvPr/>
        </p:nvSpPr>
        <p:spPr bwMode="auto">
          <a:xfrm>
            <a:off x="5643563" y="4059238"/>
            <a:ext cx="720725" cy="227012"/>
          </a:xfrm>
          <a:prstGeom prst="rect">
            <a:avLst/>
          </a:prstGeom>
          <a:solidFill>
            <a:srgbClr val="A4001B">
              <a:alpha val="89999"/>
            </a:srgbClr>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r>
              <a:rPr lang="en-US" altLang="zh-CN" sz="1500" b="1" i="0" dirty="0">
                <a:latin typeface="华文细黑" panose="02010600040101010101" pitchFamily="2" charset="-122"/>
                <a:ea typeface="华文细黑" panose="02010600040101010101" pitchFamily="2" charset="-122"/>
              </a:rPr>
              <a:t>FCS</a:t>
            </a:r>
            <a:endParaRPr lang="zh-CN" altLang="en-US" sz="1500" b="1" i="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8327"/>
                                        </p:tgtEl>
                                        <p:attrNameLst>
                                          <p:attrName>style.visibility</p:attrName>
                                        </p:attrNameLst>
                                      </p:cBhvr>
                                      <p:to>
                                        <p:strVal val="visible"/>
                                      </p:to>
                                    </p:set>
                                    <p:animEffect transition="in" filter="slide(fromTop)">
                                      <p:cBhvr>
                                        <p:cTn id="7" dur="500"/>
                                        <p:tgtEl>
                                          <p:spTgt spid="9832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98312"/>
                                        </p:tgtEl>
                                        <p:attrNameLst>
                                          <p:attrName>style.visibility</p:attrName>
                                        </p:attrNameLst>
                                      </p:cBhvr>
                                      <p:to>
                                        <p:strVal val="visible"/>
                                      </p:to>
                                    </p:set>
                                    <p:animEffect transition="in" filter="slide(fromTop)">
                                      <p:cBhvr>
                                        <p:cTn id="10" dur="500"/>
                                        <p:tgtEl>
                                          <p:spTgt spid="9831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98310"/>
                                        </p:tgtEl>
                                        <p:attrNameLst>
                                          <p:attrName>style.visibility</p:attrName>
                                        </p:attrNameLst>
                                      </p:cBhvr>
                                      <p:to>
                                        <p:strVal val="visible"/>
                                      </p:to>
                                    </p:set>
                                    <p:animEffect transition="in" filter="slide(fromTop)">
                                      <p:cBhvr>
                                        <p:cTn id="15" dur="500"/>
                                        <p:tgtEl>
                                          <p:spTgt spid="98310"/>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98314"/>
                                        </p:tgtEl>
                                        <p:attrNameLst>
                                          <p:attrName>style.visibility</p:attrName>
                                        </p:attrNameLst>
                                      </p:cBhvr>
                                      <p:to>
                                        <p:strVal val="visible"/>
                                      </p:to>
                                    </p:set>
                                    <p:animEffect transition="in" filter="slide(fromTop)">
                                      <p:cBhvr>
                                        <p:cTn id="18" dur="500"/>
                                        <p:tgtEl>
                                          <p:spTgt spid="983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8316"/>
                                        </p:tgtEl>
                                        <p:attrNameLst>
                                          <p:attrName>style.visibility</p:attrName>
                                        </p:attrNameLst>
                                      </p:cBhvr>
                                      <p:to>
                                        <p:strVal val="visible"/>
                                      </p:to>
                                    </p:set>
                                    <p:animEffect transition="in" filter="fade">
                                      <p:cBhvr>
                                        <p:cTn id="21" dur="2000"/>
                                        <p:tgtEl>
                                          <p:spTgt spid="983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8346"/>
                                        </p:tgtEl>
                                        <p:attrNameLst>
                                          <p:attrName>style.visibility</p:attrName>
                                        </p:attrNameLst>
                                      </p:cBhvr>
                                      <p:to>
                                        <p:strVal val="visible"/>
                                      </p:to>
                                    </p:set>
                                    <p:animEffect transition="in" filter="dissolve">
                                      <p:cBhvr>
                                        <p:cTn id="26" dur="500"/>
                                        <p:tgtEl>
                                          <p:spTgt spid="9834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98309"/>
                                        </p:tgtEl>
                                        <p:attrNameLst>
                                          <p:attrName>style.visibility</p:attrName>
                                        </p:attrNameLst>
                                      </p:cBhvr>
                                      <p:to>
                                        <p:strVal val="visible"/>
                                      </p:to>
                                    </p:set>
                                    <p:animEffect transition="in" filter="slide(fromTop)">
                                      <p:cBhvr>
                                        <p:cTn id="31" dur="500"/>
                                        <p:tgtEl>
                                          <p:spTgt spid="98309"/>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98317"/>
                                        </p:tgtEl>
                                        <p:attrNameLst>
                                          <p:attrName>style.visibility</p:attrName>
                                        </p:attrNameLst>
                                      </p:cBhvr>
                                      <p:to>
                                        <p:strVal val="visible"/>
                                      </p:to>
                                    </p:set>
                                    <p:animEffect transition="in" filter="slide(fromTop)">
                                      <p:cBhvr>
                                        <p:cTn id="34" dur="500"/>
                                        <p:tgtEl>
                                          <p:spTgt spid="983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8320"/>
                                        </p:tgtEl>
                                        <p:attrNameLst>
                                          <p:attrName>style.visibility</p:attrName>
                                        </p:attrNameLst>
                                      </p:cBhvr>
                                      <p:to>
                                        <p:strVal val="visible"/>
                                      </p:to>
                                    </p:set>
                                    <p:animEffect transition="in" filter="fade">
                                      <p:cBhvr>
                                        <p:cTn id="37" dur="2000"/>
                                        <p:tgtEl>
                                          <p:spTgt spid="983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8347"/>
                                        </p:tgtEl>
                                        <p:attrNameLst>
                                          <p:attrName>style.visibility</p:attrName>
                                        </p:attrNameLst>
                                      </p:cBhvr>
                                      <p:to>
                                        <p:strVal val="visible"/>
                                      </p:to>
                                    </p:set>
                                    <p:animEffect transition="in" filter="dissolve">
                                      <p:cBhvr>
                                        <p:cTn id="42" dur="500"/>
                                        <p:tgtEl>
                                          <p:spTgt spid="9834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98308"/>
                                        </p:tgtEl>
                                        <p:attrNameLst>
                                          <p:attrName>style.visibility</p:attrName>
                                        </p:attrNameLst>
                                      </p:cBhvr>
                                      <p:to>
                                        <p:strVal val="visible"/>
                                      </p:to>
                                    </p:set>
                                    <p:animEffect transition="in" filter="slide(fromTop)">
                                      <p:cBhvr>
                                        <p:cTn id="47" dur="500"/>
                                        <p:tgtEl>
                                          <p:spTgt spid="98308"/>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98321"/>
                                        </p:tgtEl>
                                        <p:attrNameLst>
                                          <p:attrName>style.visibility</p:attrName>
                                        </p:attrNameLst>
                                      </p:cBhvr>
                                      <p:to>
                                        <p:strVal val="visible"/>
                                      </p:to>
                                    </p:set>
                                    <p:animEffect transition="in" filter="slide(fromTop)">
                                      <p:cBhvr>
                                        <p:cTn id="50" dur="500"/>
                                        <p:tgtEl>
                                          <p:spTgt spid="983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8324"/>
                                        </p:tgtEl>
                                        <p:attrNameLst>
                                          <p:attrName>style.visibility</p:attrName>
                                        </p:attrNameLst>
                                      </p:cBhvr>
                                      <p:to>
                                        <p:strVal val="visible"/>
                                      </p:to>
                                    </p:set>
                                    <p:animEffect transition="in" filter="fade">
                                      <p:cBhvr>
                                        <p:cTn id="53" dur="2000"/>
                                        <p:tgtEl>
                                          <p:spTgt spid="98324"/>
                                        </p:tgtEl>
                                      </p:cBhvr>
                                    </p:animEffect>
                                  </p:childTnLst>
                                </p:cTn>
                              </p:par>
                              <p:par>
                                <p:cTn id="54" presetID="12" presetClass="entr" presetSubtype="1"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slide(fromTop)">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98311"/>
                                        </p:tgtEl>
                                        <p:attrNameLst>
                                          <p:attrName>style.visibility</p:attrName>
                                        </p:attrNameLst>
                                      </p:cBhvr>
                                      <p:to>
                                        <p:strVal val="visible"/>
                                      </p:to>
                                    </p:set>
                                    <p:animEffect transition="in" filter="slide(fromTop)">
                                      <p:cBhvr>
                                        <p:cTn id="61" dur="500"/>
                                        <p:tgtEl>
                                          <p:spTgt spid="98311"/>
                                        </p:tgtEl>
                                      </p:cBhvr>
                                    </p:animEffect>
                                  </p:childTnLst>
                                </p:cTn>
                              </p:par>
                              <p:par>
                                <p:cTn id="62" presetID="12" presetClass="entr" presetSubtype="1" fill="hold" grpId="0" nodeType="withEffect">
                                  <p:stCondLst>
                                    <p:cond delay="0"/>
                                  </p:stCondLst>
                                  <p:childTnLst>
                                    <p:set>
                                      <p:cBhvr>
                                        <p:cTn id="63" dur="1" fill="hold">
                                          <p:stCondLst>
                                            <p:cond delay="0"/>
                                          </p:stCondLst>
                                        </p:cTn>
                                        <p:tgtEl>
                                          <p:spTgt spid="98325"/>
                                        </p:tgtEl>
                                        <p:attrNameLst>
                                          <p:attrName>style.visibility</p:attrName>
                                        </p:attrNameLst>
                                      </p:cBhvr>
                                      <p:to>
                                        <p:strVal val="visible"/>
                                      </p:to>
                                    </p:set>
                                    <p:animEffect transition="in" filter="slide(fromTop)">
                                      <p:cBhvr>
                                        <p:cTn id="64" dur="500"/>
                                        <p:tgtEl>
                                          <p:spTgt spid="98325"/>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98326"/>
                                        </p:tgtEl>
                                        <p:attrNameLst>
                                          <p:attrName>style.visibility</p:attrName>
                                        </p:attrNameLst>
                                      </p:cBhvr>
                                      <p:to>
                                        <p:strVal val="visible"/>
                                      </p:to>
                                    </p:set>
                                    <p:animEffect transition="in" filter="slide(fromTop)">
                                      <p:cBhvr>
                                        <p:cTn id="67" dur="500"/>
                                        <p:tgtEl>
                                          <p:spTgt spid="9832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8348"/>
                                        </p:tgtEl>
                                        <p:attrNameLst>
                                          <p:attrName>style.visibility</p:attrName>
                                        </p:attrNameLst>
                                      </p:cBhvr>
                                      <p:to>
                                        <p:strVal val="visible"/>
                                      </p:to>
                                    </p:set>
                                    <p:animEffect transition="in" filter="dissolve">
                                      <p:cBhvr>
                                        <p:cTn id="72" dur="500"/>
                                        <p:tgtEl>
                                          <p:spTgt spid="9834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up)">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p:bldP spid="98309" grpId="0" animBg="1"/>
      <p:bldP spid="98310" grpId="0" animBg="1"/>
      <p:bldP spid="98311" grpId="0" animBg="1"/>
      <p:bldP spid="98312" grpId="0" animBg="1"/>
      <p:bldP spid="98314" grpId="0" animBg="1"/>
      <p:bldP spid="98316" grpId="0" animBg="1"/>
      <p:bldP spid="98317" grpId="0" animBg="1"/>
      <p:bldP spid="98320" grpId="0" animBg="1"/>
      <p:bldP spid="98321" grpId="0" animBg="1"/>
      <p:bldP spid="98324" grpId="0" animBg="1"/>
      <p:bldP spid="98325" grpId="0" animBg="1"/>
      <p:bldP spid="98326" grpId="0"/>
      <p:bldP spid="98327" grpId="0" animBg="1"/>
      <p:bldP spid="98346" grpId="0" animBg="1"/>
      <p:bldP spid="98347" grpId="0" animBg="1"/>
      <p:bldP spid="98348" grpId="0" animBg="1"/>
      <p:bldP spid="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12725" y="214313"/>
            <a:ext cx="8145463" cy="838200"/>
          </a:xfrm>
        </p:spPr>
        <p:txBody>
          <a:bodyPr/>
          <a:lstStyle/>
          <a:p>
            <a:pPr eaLnBrk="1" hangingPunct="1"/>
            <a:r>
              <a:rPr lang="zh-CN" altLang="en-US" smtClean="0">
                <a:ea typeface="宋体" panose="02010600030101010101" pitchFamily="2" charset="-122"/>
              </a:rPr>
              <a:t>冲突域   广播域 </a:t>
            </a:r>
            <a:endParaRPr lang="zh-CN" altLang="en-US" smtClean="0">
              <a:ea typeface="宋体" panose="02010600030101010101" pitchFamily="2" charset="-122"/>
            </a:endParaRPr>
          </a:p>
        </p:txBody>
      </p:sp>
      <p:sp>
        <p:nvSpPr>
          <p:cNvPr id="23555" name="Rectangle 3"/>
          <p:cNvSpPr>
            <a:spLocks noGrp="1" noChangeArrowheads="1"/>
          </p:cNvSpPr>
          <p:nvPr>
            <p:ph idx="1"/>
          </p:nvPr>
        </p:nvSpPr>
        <p:spPr/>
        <p:txBody>
          <a:bodyPr/>
          <a:lstStyle/>
          <a:p>
            <a:pPr eaLnBrk="1" hangingPunct="1">
              <a:lnSpc>
                <a:spcPct val="85000"/>
              </a:lnSpc>
            </a:pPr>
            <a:r>
              <a:rPr lang="zh-CN" altLang="en-US" dirty="0" smtClean="0">
                <a:ea typeface="宋体" panose="02010600030101010101" pitchFamily="2" charset="-122"/>
              </a:rPr>
              <a:t>冲突 （</a:t>
            </a:r>
            <a:r>
              <a:rPr lang="en-US" altLang="zh-CN" dirty="0" smtClean="0">
                <a:ea typeface="宋体" panose="02010600030101010101" pitchFamily="2" charset="-122"/>
              </a:rPr>
              <a:t>collision）：</a:t>
            </a:r>
            <a:r>
              <a:rPr lang="zh-CN" altLang="en-US" dirty="0" smtClean="0">
                <a:ea typeface="宋体" panose="02010600030101010101" pitchFamily="2" charset="-122"/>
              </a:rPr>
              <a:t>在以太网中，当两个节点同时传输数据时，从两个设备发出的帧将会碰撞，在物理介质上相遇，彼此数据都会被破坏</a:t>
            </a:r>
            <a:endParaRPr lang="zh-CN" altLang="en-US" dirty="0" smtClean="0">
              <a:ea typeface="宋体" panose="02010600030101010101" pitchFamily="2" charset="-122"/>
            </a:endParaRPr>
          </a:p>
          <a:p>
            <a:pPr eaLnBrk="1" hangingPunct="1">
              <a:lnSpc>
                <a:spcPct val="85000"/>
              </a:lnSpc>
            </a:pPr>
            <a:r>
              <a:rPr lang="zh-CN" altLang="en-US" dirty="0" smtClean="0">
                <a:ea typeface="宋体" panose="02010600030101010101" pitchFamily="2" charset="-122"/>
              </a:rPr>
              <a:t>冲突域（</a:t>
            </a:r>
            <a:r>
              <a:rPr lang="en-US" altLang="zh-CN" dirty="0" smtClean="0">
                <a:ea typeface="宋体" panose="02010600030101010101" pitchFamily="2" charset="-122"/>
              </a:rPr>
              <a:t>collision domain）</a:t>
            </a:r>
            <a:r>
              <a:rPr lang="zh-CN" altLang="en-US" dirty="0" smtClean="0">
                <a:ea typeface="宋体" panose="02010600030101010101" pitchFamily="2" charset="-122"/>
              </a:rPr>
              <a:t>一个支持共享介质的网段</a:t>
            </a:r>
            <a:endParaRPr lang="zh-CN" altLang="en-US" dirty="0" smtClean="0">
              <a:ea typeface="宋体" panose="02010600030101010101" pitchFamily="2" charset="-122"/>
            </a:endParaRPr>
          </a:p>
          <a:p>
            <a:pPr eaLnBrk="1" hangingPunct="1">
              <a:lnSpc>
                <a:spcPct val="85000"/>
              </a:lnSpc>
            </a:pPr>
            <a:r>
              <a:rPr lang="zh-CN" altLang="en-US" dirty="0" smtClean="0">
                <a:ea typeface="宋体" panose="02010600030101010101" pitchFamily="2" charset="-122"/>
              </a:rPr>
              <a:t>广播域 (</a:t>
            </a:r>
            <a:r>
              <a:rPr lang="en-US" altLang="zh-CN" dirty="0" smtClean="0">
                <a:ea typeface="宋体" panose="02010600030101010101" pitchFamily="2" charset="-122"/>
              </a:rPr>
              <a:t>broadcast domain)：</a:t>
            </a:r>
            <a:r>
              <a:rPr lang="zh-CN" altLang="en-US" dirty="0" smtClean="0">
                <a:ea typeface="宋体" panose="02010600030101010101" pitchFamily="2" charset="-122"/>
              </a:rPr>
              <a:t>广播帧传输的网络范围，一般是路由器来设定边界（因为</a:t>
            </a:r>
            <a:r>
              <a:rPr lang="en-US" altLang="zh-CN" dirty="0" smtClean="0">
                <a:ea typeface="宋体" panose="02010600030101010101" pitchFamily="2" charset="-122"/>
              </a:rPr>
              <a:t>router</a:t>
            </a:r>
            <a:r>
              <a:rPr lang="zh-CN" altLang="en-US" dirty="0" smtClean="0">
                <a:ea typeface="宋体" panose="02010600030101010101" pitchFamily="2" charset="-122"/>
              </a:rPr>
              <a:t>不转发广播）。</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0" y="628650"/>
            <a:ext cx="8802688" cy="757238"/>
          </a:xfrm>
          <a:prstGeom prst="rect">
            <a:avLst/>
          </a:prstGeom>
          <a:noFill/>
          <a:ln w="9525">
            <a:noFill/>
            <a:miter lim="800000"/>
          </a:ln>
        </p:spPr>
        <p:txBody>
          <a:bodyPr wrap="none">
            <a:spAutoFit/>
          </a:bodyPr>
          <a:lstStyle/>
          <a:p>
            <a:pPr algn="l"/>
            <a:r>
              <a:rPr lang="zh-CN" altLang="en-US" dirty="0">
                <a:ea typeface="宋体" panose="02010600030101010101" pitchFamily="2" charset="-122"/>
              </a:rPr>
              <a:t>中继器：主要功能是通过对数据信号的重新发送或者转发，来扩</a:t>
            </a:r>
            <a:endParaRPr lang="en-US" altLang="zh-CN" dirty="0">
              <a:ea typeface="宋体" panose="02010600030101010101" pitchFamily="2" charset="-122"/>
            </a:endParaRPr>
          </a:p>
          <a:p>
            <a:pPr algn="l"/>
            <a:r>
              <a:rPr lang="zh-CN" altLang="en-US" dirty="0">
                <a:ea typeface="宋体" panose="02010600030101010101" pitchFamily="2" charset="-122"/>
              </a:rPr>
              <a:t>大网络传输的距离（一个广播域，一个冲突域）</a:t>
            </a:r>
            <a:endParaRPr lang="zh-CN" altLang="en-US" dirty="0">
              <a:ea typeface="宋体" panose="02010600030101010101" pitchFamily="2" charset="-122"/>
            </a:endParaRPr>
          </a:p>
        </p:txBody>
      </p:sp>
      <p:grpSp>
        <p:nvGrpSpPr>
          <p:cNvPr id="24579" name="组合 4"/>
          <p:cNvGrpSpPr/>
          <p:nvPr/>
        </p:nvGrpSpPr>
        <p:grpSpPr bwMode="auto">
          <a:xfrm>
            <a:off x="215900" y="1908175"/>
            <a:ext cx="8232775" cy="2816225"/>
            <a:chOff x="215900" y="1908175"/>
            <a:chExt cx="8232775" cy="2816225"/>
          </a:xfrm>
        </p:grpSpPr>
        <p:pic>
          <p:nvPicPr>
            <p:cNvPr id="24580" name="图片 2" descr="中继器-1.jpg"/>
            <p:cNvPicPr>
              <a:picLocks noChangeAspect="1"/>
            </p:cNvPicPr>
            <p:nvPr/>
          </p:nvPicPr>
          <p:blipFill>
            <a:blip r:embed="rId1" cstate="print"/>
            <a:srcRect/>
            <a:stretch>
              <a:fillRect/>
            </a:stretch>
          </p:blipFill>
          <p:spPr bwMode="auto">
            <a:xfrm>
              <a:off x="215900" y="1908175"/>
              <a:ext cx="3556000" cy="2816225"/>
            </a:xfrm>
            <a:prstGeom prst="rect">
              <a:avLst/>
            </a:prstGeom>
            <a:noFill/>
            <a:ln w="9525">
              <a:noFill/>
              <a:miter lim="800000"/>
              <a:headEnd/>
              <a:tailEnd/>
            </a:ln>
          </p:spPr>
        </p:pic>
        <p:pic>
          <p:nvPicPr>
            <p:cNvPr id="24581" name="图片 3" descr="中继器-2.jpg"/>
            <p:cNvPicPr>
              <a:picLocks noChangeAspect="1"/>
            </p:cNvPicPr>
            <p:nvPr/>
          </p:nvPicPr>
          <p:blipFill>
            <a:blip r:embed="rId2" cstate="print"/>
            <a:srcRect/>
            <a:stretch>
              <a:fillRect/>
            </a:stretch>
          </p:blipFill>
          <p:spPr bwMode="auto">
            <a:xfrm>
              <a:off x="4216400" y="1962150"/>
              <a:ext cx="4232275" cy="27559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171450" y="584200"/>
            <a:ext cx="8837613" cy="1089025"/>
          </a:xfrm>
          <a:prstGeom prst="rect">
            <a:avLst/>
          </a:prstGeom>
          <a:noFill/>
          <a:ln w="9525">
            <a:noFill/>
            <a:miter lim="800000"/>
          </a:ln>
        </p:spPr>
        <p:txBody>
          <a:bodyPr wrap="none">
            <a:spAutoFit/>
          </a:bodyPr>
          <a:lstStyle/>
          <a:p>
            <a:pPr algn="l"/>
            <a:r>
              <a:rPr lang="zh-CN" altLang="en-US" dirty="0">
                <a:ea typeface="宋体" panose="02010600030101010101" pitchFamily="2" charset="-122"/>
              </a:rPr>
              <a:t>集线器（</a:t>
            </a:r>
            <a:r>
              <a:rPr lang="en-US" altLang="zh-CN" dirty="0">
                <a:ea typeface="宋体" panose="02010600030101010101" pitchFamily="2" charset="-122"/>
              </a:rPr>
              <a:t>HUB</a:t>
            </a:r>
            <a:r>
              <a:rPr lang="zh-CN" altLang="en-US" dirty="0">
                <a:ea typeface="宋体" panose="02010600030101010101" pitchFamily="2" charset="-122"/>
              </a:rPr>
              <a:t>）：集线器的主要功能是对接收到的信号进行再生</a:t>
            </a:r>
            <a:endParaRPr lang="en-US" altLang="zh-CN" dirty="0">
              <a:ea typeface="宋体" panose="02010600030101010101" pitchFamily="2" charset="-122"/>
            </a:endParaRPr>
          </a:p>
          <a:p>
            <a:pPr algn="l"/>
            <a:r>
              <a:rPr lang="zh-CN" altLang="en-US" dirty="0">
                <a:ea typeface="宋体" panose="02010600030101010101" pitchFamily="2" charset="-122"/>
              </a:rPr>
              <a:t>整形放大，以扩大网络的传输距离，同时把所有节点集中在以它</a:t>
            </a:r>
            <a:endParaRPr lang="en-US" altLang="zh-CN" dirty="0">
              <a:ea typeface="宋体" panose="02010600030101010101" pitchFamily="2" charset="-122"/>
            </a:endParaRPr>
          </a:p>
          <a:p>
            <a:pPr algn="l"/>
            <a:r>
              <a:rPr lang="zh-CN" altLang="en-US" dirty="0">
                <a:ea typeface="宋体" panose="02010600030101010101" pitchFamily="2" charset="-122"/>
              </a:rPr>
              <a:t>为中心的节点上。（一个广播域，一个冲突域）</a:t>
            </a:r>
            <a:endParaRPr lang="zh-CN" altLang="en-US" dirty="0">
              <a:ea typeface="宋体" panose="02010600030101010101" pitchFamily="2" charset="-122"/>
            </a:endParaRPr>
          </a:p>
        </p:txBody>
      </p:sp>
      <p:grpSp>
        <p:nvGrpSpPr>
          <p:cNvPr id="25603" name="组合 4"/>
          <p:cNvGrpSpPr/>
          <p:nvPr/>
        </p:nvGrpSpPr>
        <p:grpSpPr bwMode="auto">
          <a:xfrm>
            <a:off x="438150" y="2006600"/>
            <a:ext cx="7562850" cy="3295650"/>
            <a:chOff x="438150" y="2006600"/>
            <a:chExt cx="7562850" cy="3295650"/>
          </a:xfrm>
        </p:grpSpPr>
        <p:pic>
          <p:nvPicPr>
            <p:cNvPr id="25604" name="图片 2" descr="集线器-1.jpg"/>
            <p:cNvPicPr>
              <a:picLocks noChangeAspect="1"/>
            </p:cNvPicPr>
            <p:nvPr/>
          </p:nvPicPr>
          <p:blipFill>
            <a:blip r:embed="rId1" cstate="print"/>
            <a:srcRect/>
            <a:stretch>
              <a:fillRect/>
            </a:stretch>
          </p:blipFill>
          <p:spPr bwMode="auto">
            <a:xfrm>
              <a:off x="438150" y="2051050"/>
              <a:ext cx="3087688" cy="3117850"/>
            </a:xfrm>
            <a:prstGeom prst="rect">
              <a:avLst/>
            </a:prstGeom>
            <a:noFill/>
            <a:ln w="9525">
              <a:noFill/>
              <a:miter lim="800000"/>
              <a:headEnd/>
              <a:tailEnd/>
            </a:ln>
          </p:spPr>
        </p:pic>
        <p:pic>
          <p:nvPicPr>
            <p:cNvPr id="25605" name="图片 3" descr="集线器-2.jpg"/>
            <p:cNvPicPr>
              <a:picLocks noChangeAspect="1"/>
            </p:cNvPicPr>
            <p:nvPr/>
          </p:nvPicPr>
          <p:blipFill>
            <a:blip r:embed="rId2" cstate="print"/>
            <a:srcRect/>
            <a:stretch>
              <a:fillRect/>
            </a:stretch>
          </p:blipFill>
          <p:spPr bwMode="auto">
            <a:xfrm>
              <a:off x="4705350" y="2006600"/>
              <a:ext cx="3295650" cy="329565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304800" y="539750"/>
            <a:ext cx="8494713" cy="757238"/>
          </a:xfrm>
          <a:prstGeom prst="rect">
            <a:avLst/>
          </a:prstGeom>
          <a:noFill/>
          <a:ln w="9525">
            <a:noFill/>
            <a:miter lim="800000"/>
          </a:ln>
        </p:spPr>
        <p:txBody>
          <a:bodyPr wrap="none">
            <a:spAutoFit/>
          </a:bodyPr>
          <a:lstStyle/>
          <a:p>
            <a:pPr algn="l"/>
            <a:r>
              <a:rPr lang="zh-CN" altLang="en-US" dirty="0">
                <a:ea typeface="宋体" panose="02010600030101010101" pitchFamily="2" charset="-122"/>
              </a:rPr>
              <a:t>网桥：一种在链路层实现中继，常用于连接两个或更多个局域</a:t>
            </a:r>
            <a:endParaRPr lang="en-US" altLang="zh-CN" dirty="0">
              <a:ea typeface="宋体" panose="02010600030101010101" pitchFamily="2" charset="-122"/>
            </a:endParaRPr>
          </a:p>
          <a:p>
            <a:pPr algn="l"/>
            <a:r>
              <a:rPr lang="zh-CN" altLang="en-US" dirty="0">
                <a:ea typeface="宋体" panose="02010600030101010101" pitchFamily="2" charset="-122"/>
              </a:rPr>
              <a:t>网的网络互连设备（一个广播域，分隔冲突域）</a:t>
            </a:r>
            <a:endParaRPr lang="zh-CN" altLang="en-US" dirty="0">
              <a:ea typeface="宋体" panose="02010600030101010101" pitchFamily="2" charset="-122"/>
            </a:endParaRPr>
          </a:p>
        </p:txBody>
      </p:sp>
      <p:grpSp>
        <p:nvGrpSpPr>
          <p:cNvPr id="26627" name="组合 4"/>
          <p:cNvGrpSpPr/>
          <p:nvPr/>
        </p:nvGrpSpPr>
        <p:grpSpPr bwMode="auto">
          <a:xfrm>
            <a:off x="438150" y="1828800"/>
            <a:ext cx="7162800" cy="3073400"/>
            <a:chOff x="438150" y="1828800"/>
            <a:chExt cx="7162800" cy="3073400"/>
          </a:xfrm>
        </p:grpSpPr>
        <p:pic>
          <p:nvPicPr>
            <p:cNvPr id="26628" name="图片 2" descr="网桥-1.jpg"/>
            <p:cNvPicPr>
              <a:picLocks noChangeAspect="1"/>
            </p:cNvPicPr>
            <p:nvPr/>
          </p:nvPicPr>
          <p:blipFill>
            <a:blip r:embed="rId1" cstate="print"/>
            <a:srcRect/>
            <a:stretch>
              <a:fillRect/>
            </a:stretch>
          </p:blipFill>
          <p:spPr bwMode="auto">
            <a:xfrm>
              <a:off x="438150" y="2051050"/>
              <a:ext cx="3081338" cy="2309813"/>
            </a:xfrm>
            <a:prstGeom prst="rect">
              <a:avLst/>
            </a:prstGeom>
            <a:noFill/>
            <a:ln w="9525">
              <a:noFill/>
              <a:miter lim="800000"/>
              <a:headEnd/>
              <a:tailEnd/>
            </a:ln>
          </p:spPr>
        </p:pic>
        <p:pic>
          <p:nvPicPr>
            <p:cNvPr id="26629" name="图片 3" descr="网桥-2.jpg"/>
            <p:cNvPicPr>
              <a:picLocks noChangeAspect="1"/>
            </p:cNvPicPr>
            <p:nvPr/>
          </p:nvPicPr>
          <p:blipFill>
            <a:blip r:embed="rId2" cstate="print"/>
            <a:srcRect/>
            <a:stretch>
              <a:fillRect/>
            </a:stretch>
          </p:blipFill>
          <p:spPr bwMode="auto">
            <a:xfrm>
              <a:off x="4527550" y="1828800"/>
              <a:ext cx="3073400" cy="30734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0" y="539750"/>
            <a:ext cx="9017000" cy="757238"/>
          </a:xfrm>
          <a:prstGeom prst="rect">
            <a:avLst/>
          </a:prstGeom>
          <a:noFill/>
          <a:ln w="9525">
            <a:noFill/>
            <a:miter lim="800000"/>
          </a:ln>
        </p:spPr>
        <p:txBody>
          <a:bodyPr>
            <a:spAutoFit/>
          </a:bodyPr>
          <a:lstStyle/>
          <a:p>
            <a:pPr algn="l"/>
            <a:r>
              <a:rPr lang="zh-CN" altLang="en-US" dirty="0">
                <a:ea typeface="宋体" panose="02010600030101010101" pitchFamily="2" charset="-122"/>
              </a:rPr>
              <a:t>交换机</a:t>
            </a:r>
            <a:r>
              <a:rPr lang="zh-CN" altLang="en-US" dirty="0" smtClean="0">
                <a:ea typeface="宋体" panose="02010600030101010101" pitchFamily="2" charset="-122"/>
              </a:rPr>
              <a:t>：广义上就是一种在通信系统中完成信息交换功能</a:t>
            </a:r>
            <a:r>
              <a:rPr lang="zh-CN" altLang="en-US" dirty="0">
                <a:ea typeface="宋体" panose="02010600030101010101" pitchFamily="2" charset="-122"/>
              </a:rPr>
              <a:t>的设备</a:t>
            </a:r>
            <a:endParaRPr lang="en-US" altLang="zh-CN" dirty="0">
              <a:ea typeface="宋体" panose="02010600030101010101" pitchFamily="2" charset="-122"/>
            </a:endParaRPr>
          </a:p>
          <a:p>
            <a:pPr algn="l"/>
            <a:r>
              <a:rPr lang="zh-CN" altLang="en-US" dirty="0">
                <a:ea typeface="宋体" panose="02010600030101010101" pitchFamily="2" charset="-122"/>
              </a:rPr>
              <a:t>（一个广播域，分隔冲突域</a:t>
            </a:r>
            <a:r>
              <a:rPr lang="zh-CN" altLang="en-US" dirty="0" smtClean="0">
                <a:ea typeface="宋体" panose="02010600030101010101" pitchFamily="2" charset="-122"/>
              </a:rPr>
              <a:t>） </a:t>
            </a:r>
            <a:endParaRPr lang="zh-CN" altLang="en-US" dirty="0">
              <a:ea typeface="宋体" panose="02010600030101010101" pitchFamily="2" charset="-122"/>
            </a:endParaRPr>
          </a:p>
        </p:txBody>
      </p:sp>
      <p:grpSp>
        <p:nvGrpSpPr>
          <p:cNvPr id="27651" name="组合 4"/>
          <p:cNvGrpSpPr/>
          <p:nvPr/>
        </p:nvGrpSpPr>
        <p:grpSpPr bwMode="auto">
          <a:xfrm>
            <a:off x="304800" y="1828800"/>
            <a:ext cx="7575550" cy="2628900"/>
            <a:chOff x="304800" y="1828800"/>
            <a:chExt cx="7575550" cy="2628900"/>
          </a:xfrm>
        </p:grpSpPr>
        <p:pic>
          <p:nvPicPr>
            <p:cNvPr id="27652" name="图片 2" descr="交换机-1.jpg"/>
            <p:cNvPicPr>
              <a:picLocks noChangeAspect="1"/>
            </p:cNvPicPr>
            <p:nvPr/>
          </p:nvPicPr>
          <p:blipFill>
            <a:blip r:embed="rId1" cstate="print"/>
            <a:srcRect/>
            <a:stretch>
              <a:fillRect/>
            </a:stretch>
          </p:blipFill>
          <p:spPr bwMode="auto">
            <a:xfrm>
              <a:off x="304800" y="1828800"/>
              <a:ext cx="3505200" cy="2628900"/>
            </a:xfrm>
            <a:prstGeom prst="rect">
              <a:avLst/>
            </a:prstGeom>
            <a:noFill/>
            <a:ln w="9525">
              <a:noFill/>
              <a:miter lim="800000"/>
              <a:headEnd/>
              <a:tailEnd/>
            </a:ln>
          </p:spPr>
        </p:pic>
        <p:pic>
          <p:nvPicPr>
            <p:cNvPr id="27653" name="图片 3" descr="交换机-2.jpg"/>
            <p:cNvPicPr>
              <a:picLocks noChangeAspect="1"/>
            </p:cNvPicPr>
            <p:nvPr/>
          </p:nvPicPr>
          <p:blipFill>
            <a:blip r:embed="rId2" cstate="print"/>
            <a:srcRect/>
            <a:stretch>
              <a:fillRect/>
            </a:stretch>
          </p:blipFill>
          <p:spPr bwMode="auto">
            <a:xfrm>
              <a:off x="4483100" y="1828800"/>
              <a:ext cx="3397250" cy="254793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571500" y="450850"/>
            <a:ext cx="8494713" cy="1089025"/>
          </a:xfrm>
          <a:prstGeom prst="rect">
            <a:avLst/>
          </a:prstGeom>
          <a:noFill/>
          <a:ln w="9525">
            <a:noFill/>
            <a:miter lim="800000"/>
          </a:ln>
        </p:spPr>
        <p:txBody>
          <a:bodyPr wrap="none">
            <a:spAutoFit/>
          </a:bodyPr>
          <a:lstStyle/>
          <a:p>
            <a:pPr algn="l"/>
            <a:r>
              <a:rPr lang="zh-CN" altLang="en-US">
                <a:ea typeface="宋体" panose="02010600030101010101" pitchFamily="2" charset="-122"/>
              </a:rPr>
              <a:t>路由器：用来连接各种网络，并将数据包从一个网络路由到另</a:t>
            </a:r>
            <a:endParaRPr lang="en-US" altLang="zh-CN">
              <a:ea typeface="宋体" panose="02010600030101010101" pitchFamily="2" charset="-122"/>
            </a:endParaRPr>
          </a:p>
          <a:p>
            <a:pPr algn="l"/>
            <a:r>
              <a:rPr lang="zh-CN" altLang="en-US">
                <a:ea typeface="宋体" panose="02010600030101010101" pitchFamily="2" charset="-122"/>
              </a:rPr>
              <a:t>一个网络。（分隔广播域，分隔冲突域）</a:t>
            </a:r>
            <a:endParaRPr lang="en-US" altLang="zh-CN">
              <a:ea typeface="宋体" panose="02010600030101010101" pitchFamily="2" charset="-122"/>
            </a:endParaRPr>
          </a:p>
          <a:p>
            <a:pPr algn="l"/>
            <a:r>
              <a:rPr lang="zh-CN" altLang="en-US">
                <a:ea typeface="宋体" panose="02010600030101010101" pitchFamily="2" charset="-122"/>
              </a:rPr>
              <a:t>路由：把数据从源端移动到目的端的过程。</a:t>
            </a:r>
            <a:endParaRPr lang="zh-CN" altLang="en-US">
              <a:ea typeface="宋体" panose="02010600030101010101" pitchFamily="2" charset="-122"/>
            </a:endParaRPr>
          </a:p>
        </p:txBody>
      </p:sp>
      <p:grpSp>
        <p:nvGrpSpPr>
          <p:cNvPr id="2" name="组合 4"/>
          <p:cNvGrpSpPr/>
          <p:nvPr/>
        </p:nvGrpSpPr>
        <p:grpSpPr bwMode="auto">
          <a:xfrm>
            <a:off x="704850" y="1962150"/>
            <a:ext cx="6607175" cy="3170238"/>
            <a:chOff x="704850" y="1962150"/>
            <a:chExt cx="6607675" cy="3170026"/>
          </a:xfrm>
        </p:grpSpPr>
        <p:pic>
          <p:nvPicPr>
            <p:cNvPr id="28676" name="图片 2" descr="路由器-1.jpg"/>
            <p:cNvPicPr>
              <a:picLocks noChangeAspect="1"/>
            </p:cNvPicPr>
            <p:nvPr/>
          </p:nvPicPr>
          <p:blipFill>
            <a:blip r:embed="rId1" cstate="print"/>
            <a:srcRect/>
            <a:stretch>
              <a:fillRect/>
            </a:stretch>
          </p:blipFill>
          <p:spPr bwMode="auto">
            <a:xfrm>
              <a:off x="704850" y="1962150"/>
              <a:ext cx="2444750" cy="3170026"/>
            </a:xfrm>
            <a:prstGeom prst="rect">
              <a:avLst/>
            </a:prstGeom>
            <a:noFill/>
            <a:ln w="9525">
              <a:noFill/>
              <a:miter lim="800000"/>
              <a:headEnd/>
              <a:tailEnd/>
            </a:ln>
          </p:spPr>
        </p:pic>
        <p:pic>
          <p:nvPicPr>
            <p:cNvPr id="28677" name="图片 3" descr="路由器-2.jpg"/>
            <p:cNvPicPr>
              <a:picLocks noChangeAspect="1"/>
            </p:cNvPicPr>
            <p:nvPr/>
          </p:nvPicPr>
          <p:blipFill>
            <a:blip r:embed="rId2" cstate="print"/>
            <a:srcRect/>
            <a:stretch>
              <a:fillRect/>
            </a:stretch>
          </p:blipFill>
          <p:spPr bwMode="auto">
            <a:xfrm>
              <a:off x="3769894" y="2762250"/>
              <a:ext cx="3542631" cy="235585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以太网</a:t>
            </a:r>
            <a:endParaRPr lang="zh-CN" altLang="en-US" dirty="0"/>
          </a:p>
        </p:txBody>
      </p:sp>
      <p:sp>
        <p:nvSpPr>
          <p:cNvPr id="3" name="内容占位符 2"/>
          <p:cNvSpPr>
            <a:spLocks noGrp="1"/>
          </p:cNvSpPr>
          <p:nvPr>
            <p:ph idx="1"/>
          </p:nvPr>
        </p:nvSpPr>
        <p:spPr>
          <a:xfrm>
            <a:off x="655638" y="1524000"/>
            <a:ext cx="7940675" cy="2220035"/>
          </a:xfrm>
        </p:spPr>
        <p:txBody>
          <a:bodyPr/>
          <a:lstStyle/>
          <a:p>
            <a:r>
              <a:rPr lang="zh-CN" altLang="en-US" dirty="0" smtClean="0"/>
              <a:t>以太网定义了第一层和第二层技术，虽然以太网支持不同的媒体、带宽，但所有以太网的帧格式和地址的结构是相同的。</a:t>
            </a:r>
            <a:r>
              <a:rPr lang="en-US" altLang="zh-CN" dirty="0" smtClean="0"/>
              <a:t>1985</a:t>
            </a:r>
            <a:r>
              <a:rPr lang="zh-CN" altLang="en-US" dirty="0" smtClean="0"/>
              <a:t>年</a:t>
            </a:r>
            <a:r>
              <a:rPr lang="en-US" altLang="zh-CN" dirty="0" smtClean="0"/>
              <a:t>IEEE</a:t>
            </a:r>
            <a:r>
              <a:rPr lang="zh-CN" altLang="en-US" dirty="0" smtClean="0"/>
              <a:t>标准委员会为局域网和城域网制定了标准，这个标准以</a:t>
            </a:r>
            <a:r>
              <a:rPr lang="en-US" altLang="zh-CN" dirty="0" smtClean="0"/>
              <a:t>802</a:t>
            </a:r>
            <a:r>
              <a:rPr lang="zh-CN" altLang="en-US" dirty="0" smtClean="0"/>
              <a:t>开头，以太网的标准是</a:t>
            </a:r>
            <a:r>
              <a:rPr lang="en-US" altLang="zh-CN" dirty="0" smtClean="0"/>
              <a:t>802.3</a:t>
            </a:r>
            <a:endParaRPr lang="en-US" altLang="zh-CN" dirty="0" smtClean="0"/>
          </a:p>
          <a:p>
            <a:r>
              <a:rPr lang="zh-CN" altLang="en-US" dirty="0" smtClean="0"/>
              <a:t>以太网在共享传输介质的网络中，有一种方法来避免冲突，就是</a:t>
            </a:r>
            <a:r>
              <a:rPr lang="en-US" altLang="zh-CN" dirty="0" smtClean="0"/>
              <a:t>CSMA/CD</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12725" y="214313"/>
            <a:ext cx="8145463" cy="838200"/>
          </a:xfrm>
        </p:spPr>
        <p:txBody>
          <a:bodyPr/>
          <a:lstStyle/>
          <a:p>
            <a:pPr eaLnBrk="1" hangingPunct="1"/>
            <a:r>
              <a:rPr lang="en-US" altLang="zh-CN" smtClean="0">
                <a:ea typeface="宋体" panose="02010600030101010101" pitchFamily="2" charset="-122"/>
              </a:rPr>
              <a:t>CSMA/CD</a:t>
            </a:r>
            <a:r>
              <a:rPr lang="zh-CN" altLang="en-US" smtClean="0">
                <a:ea typeface="宋体" panose="02010600030101010101" pitchFamily="2" charset="-122"/>
              </a:rPr>
              <a:t>技术</a:t>
            </a:r>
            <a:endParaRPr lang="zh-CN" altLang="en-US" smtClean="0">
              <a:ea typeface="宋体" panose="02010600030101010101" pitchFamily="2" charset="-122"/>
            </a:endParaRPr>
          </a:p>
        </p:txBody>
      </p:sp>
      <p:sp>
        <p:nvSpPr>
          <p:cNvPr id="30723" name="Rectangle 3"/>
          <p:cNvSpPr>
            <a:spLocks noGrp="1" noChangeArrowheads="1"/>
          </p:cNvSpPr>
          <p:nvPr>
            <p:ph idx="1"/>
          </p:nvPr>
        </p:nvSpPr>
        <p:spPr>
          <a:xfrm>
            <a:off x="655638" y="1524000"/>
            <a:ext cx="7940675" cy="3705225"/>
          </a:xfrm>
        </p:spPr>
        <p:txBody>
          <a:bodyPr/>
          <a:lstStyle/>
          <a:p>
            <a:pPr eaLnBrk="1" hangingPunct="1">
              <a:lnSpc>
                <a:spcPct val="85000"/>
              </a:lnSpc>
            </a:pPr>
            <a:r>
              <a:rPr lang="zh-CN" altLang="en-US" sz="2800" dirty="0" smtClean="0">
                <a:ea typeface="宋体" panose="02010600030101010101" pitchFamily="2" charset="-122"/>
              </a:rPr>
              <a:t>载波侦听多路访问/冲突检测 </a:t>
            </a:r>
            <a:r>
              <a:rPr lang="en-US" altLang="zh-CN" sz="2800" dirty="0" smtClean="0">
                <a:ea typeface="宋体" panose="02010600030101010101" pitchFamily="2" charset="-122"/>
              </a:rPr>
              <a:t>CSMA/</a:t>
            </a:r>
            <a:r>
              <a:rPr lang="en-US" altLang="zh-CN" sz="2800" dirty="0" err="1" smtClean="0">
                <a:ea typeface="宋体" panose="02010600030101010101" pitchFamily="2" charset="-122"/>
              </a:rPr>
              <a:t>CD（carrier</a:t>
            </a:r>
            <a:r>
              <a:rPr lang="en-US" altLang="zh-CN" sz="2800" dirty="0" smtClean="0">
                <a:ea typeface="宋体" panose="02010600030101010101" pitchFamily="2" charset="-122"/>
              </a:rPr>
              <a:t> sense multiple access/collision detect)</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pPr eaLnBrk="1" hangingPunct="1">
              <a:lnSpc>
                <a:spcPct val="85000"/>
              </a:lnSpc>
            </a:pPr>
            <a:r>
              <a:rPr lang="zh-CN" altLang="en-US" sz="2800" dirty="0" smtClean="0">
                <a:ea typeface="宋体" panose="02010600030101010101" pitchFamily="2" charset="-122"/>
              </a:rPr>
              <a:t>如果没有</a:t>
            </a:r>
            <a:r>
              <a:rPr lang="en-US" altLang="zh-CN" sz="2800" dirty="0" smtClean="0">
                <a:ea typeface="宋体" panose="02010600030101010101" pitchFamily="2" charset="-122"/>
              </a:rPr>
              <a:t>&gt; </a:t>
            </a:r>
            <a:r>
              <a:rPr lang="zh-CN" altLang="en-US" sz="2800" dirty="0" smtClean="0">
                <a:ea typeface="宋体" panose="02010600030101010101" pitchFamily="2" charset="-122"/>
              </a:rPr>
              <a:t>就发送但是还要监听线路，如有其他主机想发送，就发出一个加强阻塞的</a:t>
            </a:r>
            <a:r>
              <a:rPr lang="en-US" altLang="zh-CN" sz="2800" dirty="0" smtClean="0">
                <a:ea typeface="宋体" panose="02010600030101010101" pitchFamily="2" charset="-122"/>
              </a:rPr>
              <a:t>JIM</a:t>
            </a:r>
            <a:r>
              <a:rPr lang="zh-CN" altLang="en-US" sz="2800" dirty="0" smtClean="0">
                <a:ea typeface="宋体" panose="02010600030101010101" pitchFamily="2" charset="-122"/>
              </a:rPr>
              <a:t>信号，通知停止发送。作为对</a:t>
            </a:r>
            <a:r>
              <a:rPr lang="en-US" altLang="zh-CN" sz="2800" dirty="0" smtClean="0">
                <a:ea typeface="宋体" panose="02010600030101010101" pitchFamily="2" charset="-122"/>
              </a:rPr>
              <a:t>JIM</a:t>
            </a:r>
            <a:r>
              <a:rPr lang="zh-CN" altLang="en-US" sz="2800" dirty="0" smtClean="0">
                <a:ea typeface="宋体" panose="02010600030101010101" pitchFamily="2" charset="-122"/>
              </a:rPr>
              <a:t>信号的响应</a:t>
            </a:r>
            <a:r>
              <a:rPr lang="en-US" altLang="zh-CN" sz="2800" dirty="0" smtClean="0">
                <a:ea typeface="宋体" panose="02010600030101010101" pitchFamily="2" charset="-122"/>
              </a:rPr>
              <a:t>,</a:t>
            </a:r>
            <a:r>
              <a:rPr lang="zh-CN" altLang="en-US" sz="2800" dirty="0" smtClean="0">
                <a:ea typeface="宋体" panose="02010600030101010101" pitchFamily="2" charset="-122"/>
              </a:rPr>
              <a:t>网络上的节点会在试图重新发送数据之前先等一会</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eaLnBrk="1" hangingPunct="1">
              <a:lnSpc>
                <a:spcPct val="85000"/>
              </a:lnSpc>
            </a:pPr>
            <a:r>
              <a:rPr lang="zh-CN" altLang="en-US" sz="2800" dirty="0" smtClean="0">
                <a:ea typeface="宋体" panose="02010600030101010101" pitchFamily="2" charset="-122"/>
              </a:rPr>
              <a:t>如果试图</a:t>
            </a:r>
            <a:r>
              <a:rPr lang="en-US" altLang="zh-CN" sz="2800" dirty="0" smtClean="0">
                <a:ea typeface="宋体" panose="02010600030101010101" pitchFamily="2" charset="-122"/>
              </a:rPr>
              <a:t>15</a:t>
            </a:r>
            <a:r>
              <a:rPr lang="zh-CN" altLang="en-US" sz="2800" dirty="0" smtClean="0">
                <a:ea typeface="宋体" panose="02010600030101010101" pitchFamily="2" charset="-122"/>
              </a:rPr>
              <a:t>次之后还有冲突</a:t>
            </a:r>
            <a:r>
              <a:rPr lang="en-US" altLang="zh-CN" sz="2800" dirty="0" smtClean="0">
                <a:ea typeface="宋体" panose="02010600030101010101" pitchFamily="2" charset="-122"/>
              </a:rPr>
              <a:t>,</a:t>
            </a:r>
            <a:r>
              <a:rPr lang="zh-CN" altLang="en-US" sz="2800" dirty="0" smtClean="0">
                <a:ea typeface="宋体" panose="02010600030101010101" pitchFamily="2" charset="-122"/>
              </a:rPr>
              <a:t>试图发送的节点将会出现超时</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eaLnBrk="1" hangingPunct="1">
              <a:lnSpc>
                <a:spcPct val="85000"/>
              </a:lnSpc>
            </a:pPr>
            <a:endParaRPr lang="zh-CN" altLang="en-US" sz="2800" dirty="0" smtClean="0">
              <a:ea typeface="宋体" panose="02010600030101010101" pitchFamily="2" charset="-122"/>
            </a:endParaRPr>
          </a:p>
          <a:p>
            <a:pPr eaLnBrk="1" hangingPunct="1">
              <a:lnSpc>
                <a:spcPct val="85000"/>
              </a:lnSpc>
              <a:buFontTx/>
              <a:buNone/>
            </a:pPr>
            <a:r>
              <a:rPr lang="zh-CN" altLang="en-US" sz="2800" dirty="0" smtClean="0">
                <a:ea typeface="宋体" panose="02010600030101010101" pitchFamily="2" charset="-122"/>
              </a:rPr>
              <a:t>                                       </a:t>
            </a:r>
            <a:endParaRPr lang="en-US" altLang="zh-CN" sz="2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概括如下：</a:t>
            </a:r>
            <a:endParaRPr lang="en-US" altLang="zh-CN" dirty="0" smtClean="0"/>
          </a:p>
          <a:p>
            <a:pPr>
              <a:buNone/>
            </a:pPr>
            <a:r>
              <a:rPr lang="zh-CN" altLang="en-US" dirty="0" smtClean="0"/>
              <a:t>先听后说，边听边说；</a:t>
            </a:r>
            <a:endParaRPr lang="en-US" altLang="zh-CN" dirty="0" smtClean="0"/>
          </a:p>
          <a:p>
            <a:pPr>
              <a:buNone/>
            </a:pPr>
            <a:r>
              <a:rPr lang="zh-CN" altLang="en-US" dirty="0" smtClean="0"/>
              <a:t>一旦冲突，立刻停说；</a:t>
            </a:r>
            <a:endParaRPr lang="en-US" altLang="zh-CN" dirty="0" smtClean="0"/>
          </a:p>
          <a:p>
            <a:pPr>
              <a:buNone/>
            </a:pPr>
            <a:r>
              <a:rPr lang="zh-CN" altLang="en-US" dirty="0" smtClean="0"/>
              <a:t>等待时机，然后再说；</a:t>
            </a:r>
            <a:endParaRPr lang="en-US" altLang="zh-CN" dirty="0" smtClean="0"/>
          </a:p>
          <a:p>
            <a:pPr>
              <a:buNone/>
            </a:pPr>
            <a:r>
              <a:rPr lang="zh-CN" altLang="en-US" dirty="0" smtClean="0"/>
              <a:t>（听，即监听、检测之意；说，即发送数据之意）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548679"/>
            <a:ext cx="7940675" cy="3195355"/>
          </a:xfrm>
        </p:spPr>
        <p:txBody>
          <a:bodyPr/>
          <a:lstStyle/>
          <a:p>
            <a:r>
              <a:rPr lang="zh-CN" altLang="en-US" dirty="0" smtClean="0"/>
              <a:t>按拓扑结构分</a:t>
            </a:r>
            <a:endParaRPr lang="en-US" altLang="zh-CN" dirty="0" smtClean="0"/>
          </a:p>
          <a:p>
            <a:pPr>
              <a:buNone/>
            </a:pPr>
            <a:r>
              <a:rPr lang="en-US" altLang="zh-CN" dirty="0" smtClean="0"/>
              <a:t>1.</a:t>
            </a:r>
            <a:r>
              <a:rPr lang="zh-CN" altLang="en-US" dirty="0" smtClean="0"/>
              <a:t>物理拓扑</a:t>
            </a:r>
            <a:endParaRPr lang="en-US" altLang="zh-CN" dirty="0" smtClean="0"/>
          </a:p>
          <a:p>
            <a:pPr>
              <a:buNone/>
            </a:pPr>
            <a:r>
              <a:rPr lang="zh-CN" altLang="zh-CN" dirty="0" smtClean="0">
                <a:latin typeface="仿宋" panose="02010609060101010101" charset="-122"/>
                <a:ea typeface="仿宋" panose="02010609060101010101" charset="-122"/>
              </a:rPr>
              <a:t>⑴</a:t>
            </a:r>
            <a:r>
              <a:rPr lang="zh-CN" altLang="en-US" dirty="0" smtClean="0">
                <a:latin typeface="仿宋" panose="02010609060101010101" charset="-122"/>
                <a:ea typeface="仿宋" panose="02010609060101010101" charset="-122"/>
              </a:rPr>
              <a:t>总线型拓扑：网络中所有站点共享一条数据通道，总线两端有终结点，如图，总线型网络安装方便，成本低，某个节点的故障不会影响整个网络，但介质的故障会造成整个网络的瘫痪。总线型网络安全性低，不易监控，所以基本上已被淘汰</a:t>
            </a:r>
            <a:endParaRPr lang="zh-CN" altLang="en-US" dirty="0"/>
          </a:p>
        </p:txBody>
      </p:sp>
      <p:pic>
        <p:nvPicPr>
          <p:cNvPr id="1026" name="Picture 2" descr="http://static.bowenwang.com.cn/gif/lan-switch-bus.jpg"/>
          <p:cNvPicPr>
            <a:picLocks noChangeAspect="1" noChangeArrowheads="1"/>
          </p:cNvPicPr>
          <p:nvPr/>
        </p:nvPicPr>
        <p:blipFill>
          <a:blip r:embed="rId1" cstate="print"/>
          <a:srcRect/>
          <a:stretch>
            <a:fillRect/>
          </a:stretch>
        </p:blipFill>
        <p:spPr bwMode="auto">
          <a:xfrm>
            <a:off x="2141730" y="3519010"/>
            <a:ext cx="4545505" cy="3022762"/>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12725" y="214313"/>
            <a:ext cx="8145463" cy="838200"/>
          </a:xfrm>
        </p:spPr>
        <p:txBody>
          <a:bodyPr/>
          <a:lstStyle/>
          <a:p>
            <a:pPr eaLnBrk="1" hangingPunct="1"/>
            <a:r>
              <a:rPr lang="en-US" altLang="zh-CN" smtClean="0">
                <a:ea typeface="宋体" panose="02010600030101010101" pitchFamily="2" charset="-122"/>
              </a:rPr>
              <a:t>MAC</a:t>
            </a:r>
            <a:r>
              <a:rPr lang="zh-CN" altLang="en-US" smtClean="0">
                <a:ea typeface="宋体" panose="02010600030101010101" pitchFamily="2" charset="-122"/>
              </a:rPr>
              <a:t>子层</a:t>
            </a:r>
            <a:endParaRPr lang="zh-CN" altLang="en-US" smtClean="0">
              <a:ea typeface="宋体" panose="02010600030101010101" pitchFamily="2" charset="-122"/>
            </a:endParaRPr>
          </a:p>
        </p:txBody>
      </p:sp>
      <p:sp>
        <p:nvSpPr>
          <p:cNvPr id="710659" name="Rectangle 3"/>
          <p:cNvSpPr>
            <a:spLocks noGrp="1" noChangeArrowheads="1"/>
          </p:cNvSpPr>
          <p:nvPr>
            <p:ph idx="1"/>
          </p:nvPr>
        </p:nvSpPr>
        <p:spPr/>
        <p:txBody>
          <a:bodyPr>
            <a:noAutofit/>
          </a:bodyPr>
          <a:lstStyle/>
          <a:p>
            <a:pPr marL="285750" lvl="1" indent="-171450" defTabSz="1027430">
              <a:lnSpc>
                <a:spcPct val="115000"/>
              </a:lnSpc>
              <a:buClr>
                <a:schemeClr val="accent1"/>
              </a:buClr>
              <a:buFontTx/>
              <a:buNone/>
              <a:defRPr/>
            </a:pPr>
            <a:r>
              <a:rPr lang="en-US" altLang="zh-CN" b="1" kern="1200" dirty="0" smtClean="0">
                <a:ea typeface="宋体" panose="02010600030101010101" pitchFamily="2" charset="-122"/>
                <a:cs typeface="+mn-cs"/>
              </a:rPr>
              <a:t>MAC</a:t>
            </a:r>
            <a:r>
              <a:rPr lang="zh-CN" altLang="en-US" b="1" kern="1200" dirty="0" smtClean="0">
                <a:ea typeface="宋体" panose="02010600030101010101" pitchFamily="2" charset="-122"/>
                <a:cs typeface="+mn-cs"/>
              </a:rPr>
              <a:t>子层（</a:t>
            </a:r>
            <a:r>
              <a:rPr lang="en-US" altLang="zh-CN" b="1" kern="1200" dirty="0" smtClean="0">
                <a:ea typeface="宋体" panose="02010600030101010101" pitchFamily="2" charset="-122"/>
                <a:cs typeface="+mn-cs"/>
              </a:rPr>
              <a:t>media access control):</a:t>
            </a:r>
            <a:r>
              <a:rPr lang="zh-CN" altLang="en-US" b="1" kern="1200" dirty="0" smtClean="0">
                <a:ea typeface="宋体" panose="02010600030101010101" pitchFamily="2" charset="-122"/>
                <a:cs typeface="+mn-cs"/>
              </a:rPr>
              <a:t>负责</a:t>
            </a:r>
            <a:r>
              <a:rPr lang="en-US" altLang="zh-CN" b="1" kern="1200" dirty="0" smtClean="0">
                <a:ea typeface="宋体" panose="02010600030101010101" pitchFamily="2" charset="-122"/>
                <a:cs typeface="+mn-cs"/>
              </a:rPr>
              <a:t>MAC</a:t>
            </a:r>
            <a:r>
              <a:rPr lang="zh-CN" altLang="en-US" b="1" kern="1200" dirty="0" smtClean="0">
                <a:ea typeface="宋体" panose="02010600030101010101" pitchFamily="2" charset="-122"/>
                <a:cs typeface="+mn-cs"/>
              </a:rPr>
              <a:t>寻址和定义介质访问控制方法；</a:t>
            </a:r>
            <a:endParaRPr lang="zh-CN" altLang="en-US" b="1" kern="1200" dirty="0" smtClean="0">
              <a:ea typeface="宋体" panose="02010600030101010101" pitchFamily="2" charset="-122"/>
              <a:cs typeface="+mn-cs"/>
            </a:endParaRPr>
          </a:p>
          <a:p>
            <a:pPr marL="285750" lvl="1" indent="-171450" defTabSz="1027430">
              <a:lnSpc>
                <a:spcPct val="115000"/>
              </a:lnSpc>
              <a:buClr>
                <a:schemeClr val="accent1"/>
              </a:buClr>
              <a:buFontTx/>
              <a:buChar char="•"/>
              <a:defRPr/>
            </a:pPr>
            <a:endParaRPr lang="zh-CN" altLang="en-US" b="1" kern="1200" dirty="0" smtClean="0">
              <a:ea typeface="宋体" panose="02010600030101010101" pitchFamily="2" charset="-122"/>
              <a:cs typeface="+mn-cs"/>
            </a:endParaRPr>
          </a:p>
          <a:p>
            <a:pPr marL="285750" lvl="1" indent="-171450" defTabSz="1027430">
              <a:lnSpc>
                <a:spcPct val="115000"/>
              </a:lnSpc>
              <a:buClr>
                <a:schemeClr val="accent1"/>
              </a:buClr>
              <a:buFontTx/>
              <a:buNone/>
              <a:defRPr/>
            </a:pPr>
            <a:r>
              <a:rPr lang="en-US" altLang="zh-CN" b="1" kern="1200" dirty="0" smtClean="0">
                <a:ea typeface="宋体" panose="02010600030101010101" pitchFamily="2" charset="-122"/>
                <a:cs typeface="+mn-cs"/>
              </a:rPr>
              <a:t>MAC</a:t>
            </a:r>
            <a:r>
              <a:rPr lang="zh-CN" altLang="en-US" b="1" kern="1200" dirty="0" smtClean="0">
                <a:ea typeface="宋体" panose="02010600030101010101" pitchFamily="2" charset="-122"/>
                <a:cs typeface="+mn-cs"/>
              </a:rPr>
              <a:t>子层一般的访问控制方式：</a:t>
            </a:r>
            <a:endParaRPr lang="zh-CN" altLang="en-US" b="1" kern="1200" dirty="0" smtClean="0">
              <a:ea typeface="宋体" panose="02010600030101010101" pitchFamily="2" charset="-122"/>
              <a:cs typeface="+mn-cs"/>
            </a:endParaRPr>
          </a:p>
          <a:p>
            <a:pPr marL="285750" lvl="1" indent="-171450" defTabSz="1027430">
              <a:lnSpc>
                <a:spcPct val="115000"/>
              </a:lnSpc>
              <a:buClr>
                <a:schemeClr val="accent1"/>
              </a:buClr>
              <a:buFontTx/>
              <a:buNone/>
              <a:defRPr/>
            </a:pPr>
            <a:r>
              <a:rPr lang="zh-CN" altLang="en-US" b="1" kern="1200" dirty="0" smtClean="0">
                <a:ea typeface="宋体" panose="02010600030101010101" pitchFamily="2" charset="-122"/>
                <a:cs typeface="+mn-cs"/>
              </a:rPr>
              <a:t>1争用式：冲突不可避免； </a:t>
            </a:r>
            <a:r>
              <a:rPr lang="en-US" altLang="zh-CN" b="1" kern="1200" dirty="0" smtClean="0">
                <a:ea typeface="宋体" panose="02010600030101010101" pitchFamily="2" charset="-122"/>
                <a:cs typeface="+mn-cs"/>
              </a:rPr>
              <a:t>CSMA/CD ；FCFS（first come first service)</a:t>
            </a:r>
            <a:endParaRPr lang="en-US" altLang="zh-CN" b="1" kern="1200" dirty="0" smtClean="0">
              <a:ea typeface="宋体" panose="02010600030101010101" pitchFamily="2" charset="-122"/>
              <a:cs typeface="+mn-cs"/>
            </a:endParaRPr>
          </a:p>
          <a:p>
            <a:pPr marL="285750" lvl="1" indent="-171450" defTabSz="1027430">
              <a:lnSpc>
                <a:spcPct val="115000"/>
              </a:lnSpc>
              <a:buClr>
                <a:schemeClr val="accent1"/>
              </a:buClr>
              <a:buFontTx/>
              <a:buNone/>
              <a:defRPr/>
            </a:pPr>
            <a:r>
              <a:rPr lang="zh-CN" altLang="en-US" b="1" kern="1200" dirty="0" smtClean="0">
                <a:ea typeface="宋体" panose="02010600030101010101" pitchFamily="2" charset="-122"/>
                <a:cs typeface="+mn-cs"/>
              </a:rPr>
              <a:t>2轮流式：访问时间可预见，不发生冲突；但是要有</a:t>
            </a:r>
            <a:r>
              <a:rPr lang="en-US" altLang="zh-CN" b="1" kern="1200" dirty="0" smtClean="0">
                <a:ea typeface="宋体" panose="02010600030101010101" pitchFamily="2" charset="-122"/>
                <a:cs typeface="+mn-cs"/>
              </a:rPr>
              <a:t>Token </a:t>
            </a:r>
            <a:r>
              <a:rPr lang="zh-CN" altLang="en-US" b="1" kern="1200" dirty="0" smtClean="0">
                <a:ea typeface="宋体" panose="02010600030101010101" pitchFamily="2" charset="-122"/>
                <a:cs typeface="+mn-cs"/>
              </a:rPr>
              <a:t>令牌</a:t>
            </a:r>
            <a:endParaRPr lang="zh-CN" altLang="en-US" b="1" kern="1200" dirty="0" smtClean="0">
              <a:ea typeface="宋体" panose="02010600030101010101" pitchFamily="2" charset="-122"/>
              <a:cs typeface="+mn-cs"/>
            </a:endParaRPr>
          </a:p>
          <a:p>
            <a:pPr marL="285750" lvl="1" indent="-171450" defTabSz="1027430">
              <a:lnSpc>
                <a:spcPct val="115000"/>
              </a:lnSpc>
              <a:buClr>
                <a:schemeClr val="accent1"/>
              </a:buClr>
              <a:buFontTx/>
              <a:buChar char="•"/>
              <a:defRPr/>
            </a:pPr>
            <a:endParaRPr lang="zh-CN" altLang="en-US" b="1" kern="1200" dirty="0" smtClean="0">
              <a:ea typeface="宋体" panose="02010600030101010101" pitchFamily="2" charset="-122"/>
              <a:cs typeface="+mn-cs"/>
            </a:endParaRPr>
          </a:p>
          <a:p>
            <a:pPr marL="285750" lvl="1" indent="-171450" defTabSz="1027430">
              <a:lnSpc>
                <a:spcPct val="115000"/>
              </a:lnSpc>
              <a:buClr>
                <a:schemeClr val="accent1"/>
              </a:buClr>
              <a:buFontTx/>
              <a:buNone/>
              <a:defRPr/>
            </a:pPr>
            <a:r>
              <a:rPr lang="en-US" altLang="zh-CN" b="1" kern="1200" dirty="0" smtClean="0">
                <a:ea typeface="宋体" panose="02010600030101010101" pitchFamily="2" charset="-122"/>
                <a:cs typeface="+mn-cs"/>
              </a:rPr>
              <a:t>MAC</a:t>
            </a:r>
            <a:r>
              <a:rPr lang="zh-CN" altLang="en-US" b="1" kern="1200" dirty="0" smtClean="0">
                <a:ea typeface="宋体" panose="02010600030101010101" pitchFamily="2" charset="-122"/>
                <a:cs typeface="+mn-cs"/>
              </a:rPr>
              <a:t>子层协议有：802.3  802.5  </a:t>
            </a:r>
            <a:r>
              <a:rPr lang="en-US" altLang="zh-CN" b="1" kern="1200" dirty="0" smtClean="0">
                <a:ea typeface="宋体" panose="02010600030101010101" pitchFamily="2" charset="-122"/>
                <a:cs typeface="+mn-cs"/>
              </a:rPr>
              <a:t>FDDI（fiber distributed data interface)</a:t>
            </a:r>
            <a:r>
              <a:rPr lang="zh-CN" altLang="en-US" b="1" kern="1200" dirty="0" smtClean="0">
                <a:ea typeface="宋体" panose="02010600030101010101" pitchFamily="2" charset="-122"/>
                <a:cs typeface="+mn-cs"/>
              </a:rPr>
              <a:t>这三个</a:t>
            </a:r>
            <a:r>
              <a:rPr lang="en-US" altLang="zh-CN" b="1" kern="1200" dirty="0" smtClean="0">
                <a:ea typeface="宋体" panose="02010600030101010101" pitchFamily="2" charset="-122"/>
                <a:cs typeface="+mn-cs"/>
              </a:rPr>
              <a:t>LAN</a:t>
            </a:r>
            <a:r>
              <a:rPr lang="zh-CN" altLang="en-US" b="1" kern="1200" dirty="0" smtClean="0">
                <a:ea typeface="宋体" panose="02010600030101010101" pitchFamily="2" charset="-122"/>
                <a:cs typeface="+mn-cs"/>
              </a:rPr>
              <a:t>技术的不同在于帧结构和访问机制的不同</a:t>
            </a:r>
            <a:endParaRPr lang="zh-CN" altLang="en-US" b="1" kern="1200" dirty="0" smtClean="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2725" y="214313"/>
            <a:ext cx="8145463" cy="838200"/>
          </a:xfrm>
        </p:spPr>
        <p:txBody>
          <a:bodyPr/>
          <a:lstStyle/>
          <a:p>
            <a:pPr eaLnBrk="1" hangingPunct="1"/>
            <a:r>
              <a:rPr lang="en-US" altLang="zh-CN" smtClean="0">
                <a:ea typeface="宋体" panose="02010600030101010101" pitchFamily="2" charset="-122"/>
              </a:rPr>
              <a:t>LLC</a:t>
            </a:r>
            <a:r>
              <a:rPr lang="zh-CN" altLang="en-US" smtClean="0">
                <a:ea typeface="宋体" panose="02010600030101010101" pitchFamily="2" charset="-122"/>
              </a:rPr>
              <a:t>子层</a:t>
            </a:r>
            <a:endParaRPr lang="zh-CN" altLang="en-US" smtClean="0">
              <a:ea typeface="宋体" panose="02010600030101010101" pitchFamily="2" charset="-122"/>
            </a:endParaRPr>
          </a:p>
        </p:txBody>
      </p:sp>
      <p:sp>
        <p:nvSpPr>
          <p:cNvPr id="35843" name="Rectangle 3"/>
          <p:cNvSpPr>
            <a:spLocks noGrp="1" noChangeArrowheads="1"/>
          </p:cNvSpPr>
          <p:nvPr>
            <p:ph idx="1"/>
          </p:nvPr>
        </p:nvSpPr>
        <p:spPr/>
        <p:txBody>
          <a:bodyPr/>
          <a:lstStyle/>
          <a:p>
            <a:pPr eaLnBrk="1" hangingPunct="1"/>
            <a:r>
              <a:rPr lang="en-US" altLang="zh-CN" smtClean="0">
                <a:ea typeface="宋体" panose="02010600030101010101" pitchFamily="2" charset="-122"/>
              </a:rPr>
              <a:t>LLC</a:t>
            </a:r>
            <a:r>
              <a:rPr lang="zh-CN" altLang="en-US" smtClean="0">
                <a:ea typeface="宋体" panose="02010600030101010101" pitchFamily="2" charset="-122"/>
              </a:rPr>
              <a:t>子层（</a:t>
            </a:r>
            <a:r>
              <a:rPr lang="en-US" altLang="zh-CN" smtClean="0">
                <a:ea typeface="宋体" panose="02010600030101010101" pitchFamily="2" charset="-122"/>
              </a:rPr>
              <a:t>logical link control):</a:t>
            </a:r>
            <a:r>
              <a:rPr lang="zh-CN" altLang="en-US" smtClean="0">
                <a:ea typeface="宋体" panose="02010600030101010101" pitchFamily="2" charset="-122"/>
              </a:rPr>
              <a:t>为上层协议提供</a:t>
            </a:r>
            <a:r>
              <a:rPr lang="en-US" altLang="zh-CN" smtClean="0">
                <a:ea typeface="宋体" panose="02010600030101010101" pitchFamily="2" charset="-122"/>
              </a:rPr>
              <a:t>SAP </a:t>
            </a:r>
            <a:r>
              <a:rPr lang="zh-CN" altLang="en-US" smtClean="0">
                <a:ea typeface="宋体" panose="02010600030101010101" pitchFamily="2" charset="-122"/>
              </a:rPr>
              <a:t>（服务访问点），并为数据加上控制信息</a:t>
            </a:r>
            <a:endParaRPr lang="zh-CN" altLang="en-US" smtClean="0">
              <a:ea typeface="宋体" panose="02010600030101010101" pitchFamily="2" charset="-122"/>
            </a:endParaRPr>
          </a:p>
          <a:p>
            <a:pPr eaLnBrk="1" hangingPunct="1"/>
            <a:r>
              <a:rPr lang="en-US" altLang="zh-CN" smtClean="0">
                <a:ea typeface="宋体" panose="02010600030101010101" pitchFamily="2" charset="-122"/>
              </a:rPr>
              <a:t>LLC</a:t>
            </a:r>
            <a:r>
              <a:rPr lang="zh-CN" altLang="en-US" smtClean="0">
                <a:ea typeface="宋体" panose="02010600030101010101" pitchFamily="2" charset="-122"/>
              </a:rPr>
              <a:t>子层协议：802.2  </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802.2协议只在</a:t>
            </a:r>
            <a:r>
              <a:rPr lang="en-US" altLang="zh-CN" smtClean="0">
                <a:ea typeface="宋体" panose="02010600030101010101" pitchFamily="2" charset="-122"/>
              </a:rPr>
              <a:t>LLC</a:t>
            </a:r>
            <a:r>
              <a:rPr lang="zh-CN" altLang="en-US" smtClean="0">
                <a:ea typeface="宋体" panose="02010600030101010101" pitchFamily="2" charset="-122"/>
              </a:rPr>
              <a:t>子层，为以太网和令牌环网提供了通用功能</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SAP（ Service Access Point</a:t>
            </a:r>
            <a:r>
              <a:rPr lang="zh-CN" altLang="en-US" smtClean="0">
                <a:ea typeface="宋体" panose="02010600030101010101" pitchFamily="2" charset="-122"/>
              </a:rPr>
              <a:t>服务访问点</a:t>
            </a:r>
            <a:r>
              <a:rPr lang="en-US" altLang="zh-CN" smtClean="0">
                <a:ea typeface="宋体" panose="02010600030101010101" pitchFamily="2" charset="-122"/>
              </a:rPr>
              <a:t>）：LLC</a:t>
            </a:r>
            <a:r>
              <a:rPr lang="zh-CN" altLang="en-US" smtClean="0">
                <a:ea typeface="宋体" panose="02010600030101010101" pitchFamily="2" charset="-122"/>
              </a:rPr>
              <a:t>子层为了网络层的各种协议提供服务，而上层可能运行不同协议，为区分不同上层协议的数据，要采用服务访问点</a:t>
            </a:r>
            <a:endParaRPr lang="zh-CN" altLang="en-US" smtClean="0">
              <a:ea typeface="宋体" panose="02010600030101010101" pitchFamily="2" charset="-122"/>
            </a:endParaRPr>
          </a:p>
          <a:p>
            <a:pPr eaLnBrk="1" hangingPunct="1">
              <a:buFont typeface="Wingdings" panose="05000000000000000000" pitchFamily="2" charset="2"/>
              <a:buNone/>
            </a:pP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2183"/>
          <p:cNvSpPr/>
          <p:nvPr/>
        </p:nvSpPr>
        <p:spPr bwMode="auto">
          <a:xfrm>
            <a:off x="1771650" y="3390900"/>
            <a:ext cx="3190875" cy="942975"/>
          </a:xfrm>
          <a:custGeom>
            <a:avLst/>
            <a:gdLst>
              <a:gd name="T0" fmla="*/ 2147483647 w 2010"/>
              <a:gd name="T1" fmla="*/ 0 h 594"/>
              <a:gd name="T2" fmla="*/ 0 w 2010"/>
              <a:gd name="T3" fmla="*/ 2147483647 h 594"/>
              <a:gd name="T4" fmla="*/ 2147483647 w 2010"/>
              <a:gd name="T5" fmla="*/ 2147483647 h 594"/>
              <a:gd name="T6" fmla="*/ 2147483647 w 2010"/>
              <a:gd name="T7" fmla="*/ 2147483647 h 594"/>
              <a:gd name="T8" fmla="*/ 2147483647 w 2010"/>
              <a:gd name="T9" fmla="*/ 0 h 594"/>
              <a:gd name="T10" fmla="*/ 0 60000 65536"/>
              <a:gd name="T11" fmla="*/ 0 60000 65536"/>
              <a:gd name="T12" fmla="*/ 0 60000 65536"/>
              <a:gd name="T13" fmla="*/ 0 60000 65536"/>
              <a:gd name="T14" fmla="*/ 0 60000 65536"/>
              <a:gd name="T15" fmla="*/ 0 w 2010"/>
              <a:gd name="T16" fmla="*/ 0 h 594"/>
              <a:gd name="T17" fmla="*/ 2010 w 2010"/>
              <a:gd name="T18" fmla="*/ 594 h 594"/>
            </a:gdLst>
            <a:ahLst/>
            <a:cxnLst>
              <a:cxn ang="T10">
                <a:pos x="T0" y="T1"/>
              </a:cxn>
              <a:cxn ang="T11">
                <a:pos x="T2" y="T3"/>
              </a:cxn>
              <a:cxn ang="T12">
                <a:pos x="T4" y="T5"/>
              </a:cxn>
              <a:cxn ang="T13">
                <a:pos x="T6" y="T7"/>
              </a:cxn>
              <a:cxn ang="T14">
                <a:pos x="T8" y="T9"/>
              </a:cxn>
            </a:cxnLst>
            <a:rect l="T15" t="T16" r="T17" b="T18"/>
            <a:pathLst>
              <a:path w="2010" h="594">
                <a:moveTo>
                  <a:pt x="348" y="0"/>
                </a:moveTo>
                <a:lnTo>
                  <a:pt x="0" y="594"/>
                </a:lnTo>
                <a:lnTo>
                  <a:pt x="2010" y="594"/>
                </a:lnTo>
                <a:lnTo>
                  <a:pt x="1068" y="12"/>
                </a:lnTo>
                <a:lnTo>
                  <a:pt x="348" y="0"/>
                </a:lnTo>
                <a:close/>
              </a:path>
            </a:pathLst>
          </a:custGeom>
          <a:gradFill rotWithShape="0">
            <a:gsLst>
              <a:gs pos="0">
                <a:srgbClr val="5E4776"/>
              </a:gs>
              <a:gs pos="100000">
                <a:srgbClr val="CC99FF"/>
              </a:gs>
            </a:gsLst>
            <a:lin ang="5400000" scaled="1"/>
          </a:gradFill>
          <a:ln w="38100">
            <a:noFill/>
            <a:round/>
            <a:headEnd type="none" w="sm" len="sm"/>
            <a:tailEnd type="none" w="sm" len="sm"/>
          </a:ln>
        </p:spPr>
        <p:txBody>
          <a:bodyPr wrap="none" anchor="ctr">
            <a:spAutoFit/>
          </a:bodyPr>
          <a:lstStyle/>
          <a:p>
            <a:endParaRPr lang="zh-CN" altLang="en-US"/>
          </a:p>
        </p:txBody>
      </p:sp>
      <p:sp>
        <p:nvSpPr>
          <p:cNvPr id="582672" name="Rectangle 2064"/>
          <p:cNvSpPr>
            <a:spLocks noChangeArrowheads="1"/>
          </p:cNvSpPr>
          <p:nvPr/>
        </p:nvSpPr>
        <p:spPr bwMode="auto">
          <a:xfrm>
            <a:off x="1177925" y="2928938"/>
            <a:ext cx="7037388" cy="457200"/>
          </a:xfrm>
          <a:prstGeom prst="rect">
            <a:avLst/>
          </a:prstGeom>
          <a:solidFill>
            <a:srgbClr val="CC99FF"/>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36868" name="Text Box 2065"/>
          <p:cNvSpPr txBox="1">
            <a:spLocks noChangeArrowheads="1"/>
          </p:cNvSpPr>
          <p:nvPr/>
        </p:nvSpPr>
        <p:spPr bwMode="auto">
          <a:xfrm>
            <a:off x="6417205" y="2978950"/>
            <a:ext cx="803275" cy="425450"/>
          </a:xfrm>
          <a:prstGeom prst="rect">
            <a:avLst/>
          </a:prstGeom>
          <a:noFill/>
          <a:ln w="38100">
            <a:noFill/>
            <a:miter lim="800000"/>
            <a:headEnd type="none" w="sm" len="sm"/>
            <a:tailEnd type="none" w="sm" len="sm"/>
          </a:ln>
        </p:spPr>
        <p:txBody>
          <a:bodyPr wrap="none" anchor="ctr">
            <a:spAutoFit/>
          </a:bodyPr>
          <a:lstStyle/>
          <a:p>
            <a:r>
              <a:rPr lang="zh-CN" altLang="en-US" b="1" i="0" dirty="0">
                <a:solidFill>
                  <a:schemeClr val="bg1"/>
                </a:solidFill>
                <a:ea typeface="宋体" panose="02010600030101010101" pitchFamily="2" charset="-122"/>
              </a:rPr>
              <a:t>数据</a:t>
            </a:r>
            <a:endParaRPr lang="zh-CN" altLang="en-US" b="1" i="0" dirty="0">
              <a:solidFill>
                <a:schemeClr val="bg1"/>
              </a:solidFill>
              <a:ea typeface="宋体" panose="02010600030101010101" pitchFamily="2" charset="-122"/>
            </a:endParaRPr>
          </a:p>
        </p:txBody>
      </p:sp>
      <p:sp>
        <p:nvSpPr>
          <p:cNvPr id="36869" name="Text Box 2066"/>
          <p:cNvSpPr txBox="1">
            <a:spLocks noChangeArrowheads="1"/>
          </p:cNvSpPr>
          <p:nvPr/>
        </p:nvSpPr>
        <p:spPr bwMode="auto">
          <a:xfrm>
            <a:off x="3527832" y="2959263"/>
            <a:ext cx="1196161" cy="424732"/>
          </a:xfrm>
          <a:prstGeom prst="rect">
            <a:avLst/>
          </a:prstGeom>
          <a:noFill/>
          <a:ln w="38100">
            <a:noFill/>
            <a:miter lim="800000"/>
            <a:headEnd type="none" w="sm" len="sm"/>
            <a:tailEnd type="none" w="sm" len="sm"/>
          </a:ln>
        </p:spPr>
        <p:txBody>
          <a:bodyPr wrap="none" anchor="ctr">
            <a:spAutoFit/>
          </a:bodyPr>
          <a:lstStyle/>
          <a:p>
            <a:r>
              <a:rPr lang="zh-CN" altLang="en-US" b="1" i="0" dirty="0" smtClean="0">
                <a:solidFill>
                  <a:schemeClr val="bg1"/>
                </a:solidFill>
                <a:ea typeface="宋体" panose="02010600030101010101" pitchFamily="2" charset="-122"/>
              </a:rPr>
              <a:t>源</a:t>
            </a:r>
            <a:r>
              <a:rPr lang="en-US" altLang="zh-CN" b="1" i="0" dirty="0" smtClean="0">
                <a:solidFill>
                  <a:schemeClr val="bg1"/>
                </a:solidFill>
                <a:ea typeface="宋体" panose="02010600030101010101" pitchFamily="2" charset="-122"/>
              </a:rPr>
              <a:t>MAC</a:t>
            </a:r>
            <a:endParaRPr lang="zh-CN" altLang="en-US" b="1" i="0" dirty="0">
              <a:solidFill>
                <a:schemeClr val="bg1"/>
              </a:solidFill>
              <a:ea typeface="宋体" panose="02010600030101010101" pitchFamily="2" charset="-122"/>
            </a:endParaRPr>
          </a:p>
        </p:txBody>
      </p:sp>
      <p:sp>
        <p:nvSpPr>
          <p:cNvPr id="36870" name="Text Box 2067"/>
          <p:cNvSpPr txBox="1">
            <a:spLocks noChangeArrowheads="1"/>
          </p:cNvSpPr>
          <p:nvPr/>
        </p:nvSpPr>
        <p:spPr bwMode="auto">
          <a:xfrm>
            <a:off x="7410450" y="2958545"/>
            <a:ext cx="800100" cy="425450"/>
          </a:xfrm>
          <a:prstGeom prst="rect">
            <a:avLst/>
          </a:prstGeom>
          <a:noFill/>
          <a:ln w="38100">
            <a:noFill/>
            <a:miter lim="800000"/>
            <a:headEnd type="none" w="sm" len="sm"/>
            <a:tailEnd type="none" w="sm" len="sm"/>
          </a:ln>
        </p:spPr>
        <p:txBody>
          <a:bodyPr wrap="none" anchor="ctr">
            <a:spAutoFit/>
          </a:bodyPr>
          <a:lstStyle/>
          <a:p>
            <a:r>
              <a:rPr lang="en-US" altLang="zh-CN" b="1" i="0" dirty="0">
                <a:solidFill>
                  <a:schemeClr val="bg1"/>
                </a:solidFill>
                <a:ea typeface="宋体" panose="02010600030101010101" pitchFamily="2" charset="-122"/>
              </a:rPr>
              <a:t>FCS</a:t>
            </a:r>
            <a:endParaRPr lang="en-US" altLang="zh-CN" b="1" i="0" dirty="0">
              <a:solidFill>
                <a:schemeClr val="bg1"/>
              </a:solidFill>
              <a:ea typeface="宋体" panose="02010600030101010101" pitchFamily="2" charset="-122"/>
            </a:endParaRPr>
          </a:p>
        </p:txBody>
      </p:sp>
      <p:sp>
        <p:nvSpPr>
          <p:cNvPr id="36871" name="Line 2068"/>
          <p:cNvSpPr>
            <a:spLocks noChangeShapeType="1"/>
          </p:cNvSpPr>
          <p:nvPr/>
        </p:nvSpPr>
        <p:spPr bwMode="auto">
          <a:xfrm>
            <a:off x="6417205" y="2933945"/>
            <a:ext cx="0" cy="45720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36872" name="Line 2069"/>
          <p:cNvSpPr>
            <a:spLocks noChangeShapeType="1"/>
          </p:cNvSpPr>
          <p:nvPr/>
        </p:nvSpPr>
        <p:spPr bwMode="auto">
          <a:xfrm>
            <a:off x="7353300" y="2952750"/>
            <a:ext cx="0" cy="45720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36873" name="Line 2070"/>
          <p:cNvSpPr>
            <a:spLocks noChangeShapeType="1"/>
          </p:cNvSpPr>
          <p:nvPr/>
        </p:nvSpPr>
        <p:spPr bwMode="auto">
          <a:xfrm>
            <a:off x="4806950" y="2952750"/>
            <a:ext cx="0" cy="45720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36874" name="Text Box 2071"/>
          <p:cNvSpPr txBox="1">
            <a:spLocks noChangeArrowheads="1"/>
          </p:cNvSpPr>
          <p:nvPr/>
        </p:nvSpPr>
        <p:spPr bwMode="auto">
          <a:xfrm>
            <a:off x="4842030" y="2978950"/>
            <a:ext cx="1507144" cy="424732"/>
          </a:xfrm>
          <a:prstGeom prst="rect">
            <a:avLst/>
          </a:prstGeom>
          <a:noFill/>
          <a:ln w="38100">
            <a:noFill/>
            <a:miter lim="800000"/>
            <a:headEnd type="none" w="sm" len="sm"/>
            <a:tailEnd type="none" w="sm" len="sm"/>
          </a:ln>
        </p:spPr>
        <p:txBody>
          <a:bodyPr wrap="none" anchor="ctr">
            <a:spAutoFit/>
          </a:bodyPr>
          <a:lstStyle/>
          <a:p>
            <a:pPr algn="l"/>
            <a:r>
              <a:rPr lang="zh-CN" altLang="en-US" b="1" i="0" dirty="0" smtClean="0">
                <a:solidFill>
                  <a:schemeClr val="bg1"/>
                </a:solidFill>
                <a:ea typeface="宋体" panose="02010600030101010101" pitchFamily="2" charset="-122"/>
              </a:rPr>
              <a:t>长度</a:t>
            </a:r>
            <a:r>
              <a:rPr lang="en-US" altLang="zh-CN" b="1" i="0" dirty="0" smtClean="0">
                <a:solidFill>
                  <a:schemeClr val="bg1"/>
                </a:solidFill>
                <a:ea typeface="宋体" panose="02010600030101010101" pitchFamily="2" charset="-122"/>
              </a:rPr>
              <a:t>/</a:t>
            </a:r>
            <a:r>
              <a:rPr lang="zh-CN" altLang="en-US" b="1" i="0" dirty="0" smtClean="0">
                <a:solidFill>
                  <a:schemeClr val="bg1"/>
                </a:solidFill>
                <a:ea typeface="宋体" panose="02010600030101010101" pitchFamily="2" charset="-122"/>
              </a:rPr>
              <a:t>类型</a:t>
            </a:r>
            <a:endParaRPr lang="zh-CN" altLang="en-US" b="1" i="0" dirty="0">
              <a:solidFill>
                <a:schemeClr val="bg1"/>
              </a:solidFill>
              <a:ea typeface="宋体" panose="02010600030101010101" pitchFamily="2" charset="-122"/>
            </a:endParaRPr>
          </a:p>
        </p:txBody>
      </p:sp>
      <p:sp>
        <p:nvSpPr>
          <p:cNvPr id="36875" name="Line 2072"/>
          <p:cNvSpPr>
            <a:spLocks noChangeShapeType="1"/>
          </p:cNvSpPr>
          <p:nvPr/>
        </p:nvSpPr>
        <p:spPr bwMode="auto">
          <a:xfrm>
            <a:off x="3581890" y="2952750"/>
            <a:ext cx="0" cy="45720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36876" name="Text Box 2073"/>
          <p:cNvSpPr txBox="1">
            <a:spLocks noChangeArrowheads="1"/>
          </p:cNvSpPr>
          <p:nvPr/>
        </p:nvSpPr>
        <p:spPr bwMode="auto">
          <a:xfrm>
            <a:off x="2076350" y="2959263"/>
            <a:ext cx="1505540" cy="424732"/>
          </a:xfrm>
          <a:prstGeom prst="rect">
            <a:avLst/>
          </a:prstGeom>
          <a:noFill/>
          <a:ln w="38100">
            <a:noFill/>
            <a:miter lim="800000"/>
            <a:headEnd type="none" w="sm" len="sm"/>
            <a:tailEnd type="none" w="sm" len="sm"/>
          </a:ln>
        </p:spPr>
        <p:txBody>
          <a:bodyPr wrap="none" anchor="ctr">
            <a:spAutoFit/>
          </a:bodyPr>
          <a:lstStyle/>
          <a:p>
            <a:r>
              <a:rPr lang="zh-CN" altLang="en-US" b="1" i="0" dirty="0" smtClean="0">
                <a:solidFill>
                  <a:schemeClr val="bg1"/>
                </a:solidFill>
                <a:ea typeface="宋体" panose="02010600030101010101" pitchFamily="2" charset="-122"/>
              </a:rPr>
              <a:t>目标</a:t>
            </a:r>
            <a:r>
              <a:rPr lang="en-US" altLang="zh-CN" b="1" i="0" dirty="0" smtClean="0">
                <a:solidFill>
                  <a:schemeClr val="bg1"/>
                </a:solidFill>
                <a:ea typeface="宋体" panose="02010600030101010101" pitchFamily="2" charset="-122"/>
              </a:rPr>
              <a:t>MAC</a:t>
            </a:r>
            <a:endParaRPr lang="en-US" altLang="zh-CN" b="1" i="0" dirty="0">
              <a:solidFill>
                <a:schemeClr val="bg1"/>
              </a:solidFill>
              <a:ea typeface="宋体" panose="02010600030101010101" pitchFamily="2" charset="-122"/>
            </a:endParaRPr>
          </a:p>
        </p:txBody>
      </p:sp>
      <p:sp>
        <p:nvSpPr>
          <p:cNvPr id="582682" name="Rectangle 2074"/>
          <p:cNvSpPr>
            <a:spLocks noChangeArrowheads="1"/>
          </p:cNvSpPr>
          <p:nvPr/>
        </p:nvSpPr>
        <p:spPr bwMode="auto">
          <a:xfrm>
            <a:off x="1758950" y="4324350"/>
            <a:ext cx="3208338" cy="425450"/>
          </a:xfrm>
          <a:prstGeom prst="rect">
            <a:avLst/>
          </a:prstGeom>
          <a:solidFill>
            <a:srgbClr val="CC99FF"/>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i="0">
              <a:ea typeface="宋体" panose="02010600030101010101" pitchFamily="2" charset="-122"/>
            </a:endParaRPr>
          </a:p>
        </p:txBody>
      </p:sp>
      <p:sp>
        <p:nvSpPr>
          <p:cNvPr id="36878" name="Text Box 2077"/>
          <p:cNvSpPr txBox="1">
            <a:spLocks noChangeArrowheads="1"/>
          </p:cNvSpPr>
          <p:nvPr/>
        </p:nvSpPr>
        <p:spPr bwMode="auto">
          <a:xfrm>
            <a:off x="6282190" y="2573905"/>
            <a:ext cx="1108075" cy="425450"/>
          </a:xfrm>
          <a:prstGeom prst="rect">
            <a:avLst/>
          </a:prstGeom>
          <a:noFill/>
          <a:ln w="38100">
            <a:noFill/>
            <a:miter lim="800000"/>
            <a:headEnd type="none" w="sm" len="sm"/>
            <a:tailEnd type="none" w="sm" len="sm"/>
          </a:ln>
        </p:spPr>
        <p:txBody>
          <a:bodyPr wrap="none" anchor="ctr">
            <a:spAutoFit/>
          </a:bodyPr>
          <a:lstStyle/>
          <a:p>
            <a:r>
              <a:rPr lang="zh-CN" altLang="en-US" i="0" dirty="0">
                <a:ea typeface="宋体" panose="02010600030101010101" pitchFamily="2" charset="-122"/>
              </a:rPr>
              <a:t>可变长</a:t>
            </a:r>
            <a:endParaRPr lang="zh-CN" altLang="en-US" i="0" dirty="0">
              <a:ea typeface="宋体" panose="02010600030101010101" pitchFamily="2" charset="-122"/>
            </a:endParaRPr>
          </a:p>
        </p:txBody>
      </p:sp>
      <p:sp>
        <p:nvSpPr>
          <p:cNvPr id="36879" name="Text Box 2078"/>
          <p:cNvSpPr txBox="1">
            <a:spLocks noChangeArrowheads="1"/>
          </p:cNvSpPr>
          <p:nvPr/>
        </p:nvSpPr>
        <p:spPr bwMode="auto">
          <a:xfrm>
            <a:off x="5056188" y="2562225"/>
            <a:ext cx="355600" cy="425450"/>
          </a:xfrm>
          <a:prstGeom prst="rect">
            <a:avLst/>
          </a:prstGeom>
          <a:noFill/>
          <a:ln w="38100">
            <a:noFill/>
            <a:miter lim="800000"/>
            <a:headEnd type="none" w="sm" len="sm"/>
            <a:tailEnd type="none" w="sm" len="sm"/>
          </a:ln>
        </p:spPr>
        <p:txBody>
          <a:bodyPr wrap="none" anchor="ctr">
            <a:spAutoFit/>
          </a:bodyPr>
          <a:lstStyle/>
          <a:p>
            <a:r>
              <a:rPr lang="zh-CN" altLang="en-US" i="0">
                <a:ea typeface="宋体" panose="02010600030101010101" pitchFamily="2" charset="-122"/>
              </a:rPr>
              <a:t>2</a:t>
            </a:r>
            <a:endParaRPr lang="zh-CN" altLang="en-US" i="0">
              <a:ea typeface="宋体" panose="02010600030101010101" pitchFamily="2" charset="-122"/>
            </a:endParaRPr>
          </a:p>
        </p:txBody>
      </p:sp>
      <p:sp>
        <p:nvSpPr>
          <p:cNvPr id="36880" name="Text Box 2079"/>
          <p:cNvSpPr txBox="1">
            <a:spLocks noChangeArrowheads="1"/>
          </p:cNvSpPr>
          <p:nvPr/>
        </p:nvSpPr>
        <p:spPr bwMode="auto">
          <a:xfrm>
            <a:off x="4013200" y="2562225"/>
            <a:ext cx="311150" cy="366713"/>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6</a:t>
            </a:r>
            <a:endParaRPr lang="zh-CN" altLang="en-US">
              <a:ea typeface="宋体" panose="02010600030101010101" pitchFamily="2" charset="-122"/>
            </a:endParaRPr>
          </a:p>
        </p:txBody>
      </p:sp>
      <p:sp>
        <p:nvSpPr>
          <p:cNvPr id="36881" name="Text Box 2080"/>
          <p:cNvSpPr txBox="1">
            <a:spLocks noChangeArrowheads="1"/>
          </p:cNvSpPr>
          <p:nvPr/>
        </p:nvSpPr>
        <p:spPr bwMode="auto">
          <a:xfrm>
            <a:off x="2692400" y="2562225"/>
            <a:ext cx="311150" cy="366713"/>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6</a:t>
            </a:r>
            <a:endParaRPr lang="zh-CN" altLang="en-US">
              <a:ea typeface="宋体" panose="02010600030101010101" pitchFamily="2" charset="-122"/>
            </a:endParaRPr>
          </a:p>
        </p:txBody>
      </p:sp>
      <p:sp>
        <p:nvSpPr>
          <p:cNvPr id="36882" name="Text Box 2083"/>
          <p:cNvSpPr txBox="1">
            <a:spLocks noChangeArrowheads="1"/>
          </p:cNvSpPr>
          <p:nvPr/>
        </p:nvSpPr>
        <p:spPr bwMode="auto">
          <a:xfrm>
            <a:off x="7588250" y="2562225"/>
            <a:ext cx="355600" cy="425450"/>
          </a:xfrm>
          <a:prstGeom prst="rect">
            <a:avLst/>
          </a:prstGeom>
          <a:noFill/>
          <a:ln w="38100">
            <a:noFill/>
            <a:miter lim="800000"/>
            <a:headEnd type="none" w="sm" len="sm"/>
            <a:tailEnd type="none" w="sm" len="sm"/>
          </a:ln>
        </p:spPr>
        <p:txBody>
          <a:bodyPr wrap="none" anchor="ctr">
            <a:spAutoFit/>
          </a:bodyPr>
          <a:lstStyle/>
          <a:p>
            <a:r>
              <a:rPr lang="zh-CN" altLang="en-US" i="0">
                <a:ea typeface="宋体" panose="02010600030101010101" pitchFamily="2" charset="-122"/>
              </a:rPr>
              <a:t>4</a:t>
            </a:r>
            <a:endParaRPr lang="zh-CN" altLang="en-US" i="0">
              <a:ea typeface="宋体" panose="02010600030101010101" pitchFamily="2" charset="-122"/>
            </a:endParaRPr>
          </a:p>
        </p:txBody>
      </p:sp>
      <p:sp>
        <p:nvSpPr>
          <p:cNvPr id="36883" name="Text Box 2085"/>
          <p:cNvSpPr txBox="1">
            <a:spLocks noChangeArrowheads="1"/>
          </p:cNvSpPr>
          <p:nvPr/>
        </p:nvSpPr>
        <p:spPr bwMode="auto">
          <a:xfrm>
            <a:off x="1609725" y="4362450"/>
            <a:ext cx="3325813" cy="369888"/>
          </a:xfrm>
          <a:prstGeom prst="rect">
            <a:avLst/>
          </a:prstGeom>
          <a:noFill/>
          <a:ln w="38100">
            <a:noFill/>
            <a:miter lim="800000"/>
            <a:headEnd type="none" w="sm" len="sm"/>
            <a:tailEnd type="none" w="sm" len="sm"/>
          </a:ln>
        </p:spPr>
        <p:txBody>
          <a:bodyPr anchor="ctr">
            <a:spAutoFit/>
          </a:bodyPr>
          <a:lstStyle/>
          <a:p>
            <a:pPr marL="342900" lvl="1" indent="-228600">
              <a:buClr>
                <a:schemeClr val="accent1"/>
              </a:buClr>
            </a:pPr>
            <a:r>
              <a:rPr lang="zh-CN" altLang="en-US" sz="2000" i="0">
                <a:ea typeface="宋体" panose="02010600030101010101" pitchFamily="2" charset="-122"/>
              </a:rPr>
              <a:t>0000.0</a:t>
            </a:r>
            <a:r>
              <a:rPr lang="en-US" altLang="zh-CN" sz="2000" i="0">
                <a:ea typeface="宋体" panose="02010600030101010101" pitchFamily="2" charset="-122"/>
              </a:rPr>
              <a:t>C          xx.xxxx</a:t>
            </a:r>
            <a:endParaRPr lang="en-US" altLang="zh-CN" sz="2000" i="0">
              <a:ea typeface="宋体" panose="02010600030101010101" pitchFamily="2" charset="-122"/>
            </a:endParaRPr>
          </a:p>
        </p:txBody>
      </p:sp>
      <p:sp>
        <p:nvSpPr>
          <p:cNvPr id="36884" name="AutoShape 2088"/>
          <p:cNvSpPr/>
          <p:nvPr/>
        </p:nvSpPr>
        <p:spPr bwMode="auto">
          <a:xfrm rot="5400000">
            <a:off x="4076700" y="4692650"/>
            <a:ext cx="122238" cy="490538"/>
          </a:xfrm>
          <a:prstGeom prst="rightBrace">
            <a:avLst>
              <a:gd name="adj1" fmla="val 93190"/>
              <a:gd name="adj2" fmla="val 50000"/>
            </a:avLst>
          </a:prstGeom>
          <a:noFill/>
          <a:ln w="28575">
            <a:solidFill>
              <a:schemeClr val="tx1"/>
            </a:solidFill>
            <a:round/>
            <a:headEnd type="none" w="sm" len="sm"/>
            <a:tailEnd type="none" w="sm" len="sm"/>
          </a:ln>
        </p:spPr>
        <p:txBody>
          <a:bodyPr anchor="ctr">
            <a:spAutoFit/>
          </a:bodyPr>
          <a:lstStyle/>
          <a:p>
            <a:endParaRPr lang="zh-CN" altLang="en-US" i="0">
              <a:ea typeface="宋体" panose="02010600030101010101" pitchFamily="2" charset="-122"/>
            </a:endParaRPr>
          </a:p>
        </p:txBody>
      </p:sp>
      <p:sp>
        <p:nvSpPr>
          <p:cNvPr id="36885" name="AutoShape 2089"/>
          <p:cNvSpPr/>
          <p:nvPr/>
        </p:nvSpPr>
        <p:spPr bwMode="auto">
          <a:xfrm rot="5400000">
            <a:off x="2679700" y="4700588"/>
            <a:ext cx="122238" cy="474662"/>
          </a:xfrm>
          <a:prstGeom prst="rightBrace">
            <a:avLst>
              <a:gd name="adj1" fmla="val 72502"/>
              <a:gd name="adj2" fmla="val 50000"/>
            </a:avLst>
          </a:prstGeom>
          <a:noFill/>
          <a:ln w="28575">
            <a:solidFill>
              <a:schemeClr val="tx1"/>
            </a:solidFill>
            <a:round/>
            <a:headEnd type="none" w="sm" len="sm"/>
            <a:tailEnd type="none" w="sm" len="sm"/>
          </a:ln>
        </p:spPr>
        <p:txBody>
          <a:bodyPr anchor="ctr">
            <a:spAutoFit/>
          </a:bodyPr>
          <a:lstStyle/>
          <a:p>
            <a:endParaRPr lang="zh-CN" altLang="en-US" i="0">
              <a:ea typeface="宋体" panose="02010600030101010101" pitchFamily="2" charset="-122"/>
            </a:endParaRPr>
          </a:p>
        </p:txBody>
      </p:sp>
      <p:sp>
        <p:nvSpPr>
          <p:cNvPr id="36886" name="Text Box 2090"/>
          <p:cNvSpPr txBox="1">
            <a:spLocks noChangeArrowheads="1"/>
          </p:cNvSpPr>
          <p:nvPr/>
        </p:nvSpPr>
        <p:spPr bwMode="auto">
          <a:xfrm>
            <a:off x="3443288" y="5143500"/>
            <a:ext cx="1641475" cy="720725"/>
          </a:xfrm>
          <a:prstGeom prst="rect">
            <a:avLst/>
          </a:prstGeom>
          <a:noFill/>
          <a:ln w="38100">
            <a:noFill/>
            <a:miter lim="800000"/>
            <a:headEnd type="none" w="sm" len="sm"/>
            <a:tailEnd type="none" w="sm" len="sm"/>
          </a:ln>
        </p:spPr>
        <p:txBody>
          <a:bodyPr anchor="ctr">
            <a:spAutoFit/>
          </a:bodyPr>
          <a:lstStyle/>
          <a:p>
            <a:pPr>
              <a:lnSpc>
                <a:spcPct val="85000"/>
              </a:lnSpc>
            </a:pPr>
            <a:r>
              <a:rPr lang="zh-CN" altLang="en-US" i="0">
                <a:ea typeface="宋体" panose="02010600030101010101" pitchFamily="2" charset="-122"/>
              </a:rPr>
              <a:t>厂商自己分配</a:t>
            </a:r>
            <a:endParaRPr lang="zh-CN" altLang="en-US" i="0">
              <a:ea typeface="宋体" panose="02010600030101010101" pitchFamily="2" charset="-122"/>
            </a:endParaRPr>
          </a:p>
        </p:txBody>
      </p:sp>
      <p:sp>
        <p:nvSpPr>
          <p:cNvPr id="36887" name="Text Box 2091"/>
          <p:cNvSpPr txBox="1">
            <a:spLocks noChangeArrowheads="1"/>
          </p:cNvSpPr>
          <p:nvPr/>
        </p:nvSpPr>
        <p:spPr bwMode="auto">
          <a:xfrm>
            <a:off x="1633538" y="5027613"/>
            <a:ext cx="1831975" cy="406400"/>
          </a:xfrm>
          <a:prstGeom prst="rect">
            <a:avLst/>
          </a:prstGeom>
          <a:noFill/>
          <a:ln w="38100">
            <a:noFill/>
            <a:miter lim="800000"/>
            <a:headEnd type="none" w="sm" len="sm"/>
            <a:tailEnd type="none" w="sm" len="sm"/>
          </a:ln>
        </p:spPr>
        <p:txBody>
          <a:bodyPr anchor="ctr">
            <a:spAutoFit/>
          </a:bodyPr>
          <a:lstStyle/>
          <a:p>
            <a:pPr>
              <a:lnSpc>
                <a:spcPct val="85000"/>
              </a:lnSpc>
            </a:pPr>
            <a:r>
              <a:rPr lang="en-US" altLang="zh-CN" i="0">
                <a:ea typeface="宋体" panose="02010600030101010101" pitchFamily="2" charset="-122"/>
              </a:rPr>
              <a:t>IEEE </a:t>
            </a:r>
            <a:r>
              <a:rPr lang="zh-CN" altLang="en-US" i="0">
                <a:ea typeface="宋体" panose="02010600030101010101" pitchFamily="2" charset="-122"/>
              </a:rPr>
              <a:t>分配</a:t>
            </a:r>
            <a:endParaRPr lang="zh-CN" altLang="en-US" i="0">
              <a:ea typeface="宋体" panose="02010600030101010101" pitchFamily="2" charset="-122"/>
            </a:endParaRPr>
          </a:p>
        </p:txBody>
      </p:sp>
      <p:sp>
        <p:nvSpPr>
          <p:cNvPr id="36889" name="Line 2119"/>
          <p:cNvSpPr>
            <a:spLocks noChangeShapeType="1"/>
          </p:cNvSpPr>
          <p:nvPr/>
        </p:nvSpPr>
        <p:spPr bwMode="auto">
          <a:xfrm>
            <a:off x="2186735" y="2971800"/>
            <a:ext cx="0" cy="45720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36890" name="Text Box 2120"/>
          <p:cNvSpPr txBox="1">
            <a:spLocks noChangeArrowheads="1"/>
          </p:cNvSpPr>
          <p:nvPr/>
        </p:nvSpPr>
        <p:spPr bwMode="auto">
          <a:xfrm>
            <a:off x="1143000" y="2958545"/>
            <a:ext cx="1108075" cy="425450"/>
          </a:xfrm>
          <a:prstGeom prst="rect">
            <a:avLst/>
          </a:prstGeom>
          <a:noFill/>
          <a:ln w="38100">
            <a:noFill/>
            <a:miter lim="800000"/>
            <a:headEnd type="none" w="sm" len="sm"/>
            <a:tailEnd type="none" w="sm" len="sm"/>
          </a:ln>
        </p:spPr>
        <p:txBody>
          <a:bodyPr wrap="none" anchor="ctr">
            <a:spAutoFit/>
          </a:bodyPr>
          <a:lstStyle/>
          <a:p>
            <a:r>
              <a:rPr lang="zh-CN" altLang="en-US" b="1" i="0" dirty="0">
                <a:solidFill>
                  <a:schemeClr val="bg1"/>
                </a:solidFill>
                <a:ea typeface="宋体" panose="02010600030101010101" pitchFamily="2" charset="-122"/>
              </a:rPr>
              <a:t>前导符</a:t>
            </a:r>
            <a:endParaRPr lang="zh-CN" altLang="en-US" b="1" i="0" dirty="0">
              <a:solidFill>
                <a:schemeClr val="bg1"/>
              </a:solidFill>
              <a:ea typeface="宋体" panose="02010600030101010101" pitchFamily="2" charset="-122"/>
            </a:endParaRPr>
          </a:p>
        </p:txBody>
      </p:sp>
      <p:sp>
        <p:nvSpPr>
          <p:cNvPr id="36894" name="Line 2159"/>
          <p:cNvSpPr>
            <a:spLocks noChangeShapeType="1"/>
          </p:cNvSpPr>
          <p:nvPr/>
        </p:nvSpPr>
        <p:spPr bwMode="auto">
          <a:xfrm>
            <a:off x="3359150" y="4343400"/>
            <a:ext cx="0" cy="457200"/>
          </a:xfrm>
          <a:prstGeom prst="line">
            <a:avLst/>
          </a:prstGeom>
          <a:noFill/>
          <a:ln w="28575">
            <a:solidFill>
              <a:schemeClr val="tx1"/>
            </a:solidFill>
            <a:round/>
            <a:headEnd type="none" w="sm" len="sm"/>
            <a:tailEnd type="none" w="sm" len="sm"/>
          </a:ln>
        </p:spPr>
        <p:txBody>
          <a:bodyPr wrap="none" anchor="ctr">
            <a:spAutoFit/>
          </a:bodyPr>
          <a:lstStyle/>
          <a:p>
            <a:endParaRPr lang="zh-CN" altLang="en-US"/>
          </a:p>
        </p:txBody>
      </p:sp>
      <p:sp>
        <p:nvSpPr>
          <p:cNvPr id="36895" name="Text Box 2179"/>
          <p:cNvSpPr txBox="1">
            <a:spLocks noChangeArrowheads="1"/>
          </p:cNvSpPr>
          <p:nvPr/>
        </p:nvSpPr>
        <p:spPr bwMode="auto">
          <a:xfrm>
            <a:off x="1651000" y="2562225"/>
            <a:ext cx="311150" cy="366713"/>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8</a:t>
            </a:r>
            <a:endParaRPr lang="zh-CN" altLang="en-US">
              <a:ea typeface="宋体" panose="02010600030101010101" pitchFamily="2" charset="-122"/>
            </a:endParaRPr>
          </a:p>
        </p:txBody>
      </p:sp>
      <p:sp>
        <p:nvSpPr>
          <p:cNvPr id="36896" name="Text Box 2180"/>
          <p:cNvSpPr txBox="1">
            <a:spLocks noChangeArrowheads="1"/>
          </p:cNvSpPr>
          <p:nvPr/>
        </p:nvSpPr>
        <p:spPr bwMode="auto">
          <a:xfrm>
            <a:off x="420688" y="2562225"/>
            <a:ext cx="800100" cy="425450"/>
          </a:xfrm>
          <a:prstGeom prst="rect">
            <a:avLst/>
          </a:prstGeom>
          <a:noFill/>
          <a:ln w="38100">
            <a:noFill/>
            <a:miter lim="800000"/>
            <a:headEnd type="none" w="sm" len="sm"/>
            <a:tailEnd type="none" w="sm" len="sm"/>
          </a:ln>
        </p:spPr>
        <p:txBody>
          <a:bodyPr wrap="none" anchor="ctr">
            <a:spAutoFit/>
          </a:bodyPr>
          <a:lstStyle/>
          <a:p>
            <a:r>
              <a:rPr lang="zh-CN" altLang="en-US" b="1" i="0">
                <a:ea typeface="宋体" panose="02010600030101010101" pitchFamily="2" charset="-122"/>
              </a:rPr>
              <a:t>字节</a:t>
            </a:r>
            <a:endParaRPr lang="zh-CN" altLang="en-US" b="1" i="0">
              <a:ea typeface="宋体" panose="02010600030101010101" pitchFamily="2" charset="-122"/>
            </a:endParaRPr>
          </a:p>
        </p:txBody>
      </p:sp>
      <p:sp>
        <p:nvSpPr>
          <p:cNvPr id="36897" name="Rectangle 2184"/>
          <p:cNvSpPr>
            <a:spLocks noGrp="1" noChangeArrowheads="1"/>
          </p:cNvSpPr>
          <p:nvPr>
            <p:ph type="title"/>
          </p:nvPr>
        </p:nvSpPr>
        <p:spPr>
          <a:xfrm>
            <a:off x="212725" y="214313"/>
            <a:ext cx="8145463" cy="838200"/>
          </a:xfrm>
        </p:spPr>
        <p:txBody>
          <a:bodyPr/>
          <a:lstStyle/>
          <a:p>
            <a:pPr eaLnBrk="1" hangingPunct="1"/>
            <a:r>
              <a:rPr lang="zh-CN" altLang="en-US" dirty="0" smtClean="0">
                <a:latin typeface="宋体" panose="02010600030101010101" pitchFamily="2" charset="-122"/>
                <a:ea typeface="宋体" panose="02010600030101010101" pitchFamily="2" charset="-122"/>
              </a:rPr>
              <a:t>帧结构</a:t>
            </a:r>
            <a:endParaRPr lang="zh-CN" altLang="en-US" dirty="0" smtClean="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2725" y="5366649"/>
            <a:ext cx="4839786" cy="1061829"/>
          </a:xfrm>
          <a:prstGeom prst="rect">
            <a:avLst/>
          </a:prstGeom>
          <a:noFill/>
          <a:ln w="38100">
            <a:noFill/>
            <a:miter lim="800000"/>
            <a:headEnd type="none" w="sm" len="sm"/>
            <a:tailEnd type="none" w="sm" len="sm"/>
          </a:ln>
        </p:spPr>
        <p:txBody>
          <a:bodyPr wrap="none" anchor="ctr">
            <a:spAutoFit/>
          </a:bodyPr>
          <a:lstStyle/>
          <a:p>
            <a:pPr marL="342900" lvl="1" indent="-228600" algn="l">
              <a:lnSpc>
                <a:spcPct val="95000"/>
              </a:lnSpc>
              <a:spcBef>
                <a:spcPct val="35000"/>
              </a:spcBef>
              <a:buClr>
                <a:schemeClr val="accent1"/>
              </a:buClr>
              <a:buFontTx/>
              <a:buChar char="•"/>
            </a:pPr>
            <a:r>
              <a:rPr lang="zh-CN" altLang="en-US" sz="2800" i="0" dirty="0" smtClean="0">
                <a:ea typeface="宋体" panose="02010600030101010101" pitchFamily="2" charset="-122"/>
              </a:rPr>
              <a:t>每个接口有</a:t>
            </a:r>
            <a:r>
              <a:rPr lang="zh-CN" altLang="en-US" sz="2800" i="0" dirty="0">
                <a:ea typeface="宋体" panose="02010600030101010101" pitchFamily="2" charset="-122"/>
              </a:rPr>
              <a:t>自己的冲突域</a:t>
            </a:r>
            <a:endParaRPr lang="zh-CN" altLang="en-US" sz="2800" i="0" dirty="0">
              <a:ea typeface="宋体" panose="02010600030101010101" pitchFamily="2" charset="-122"/>
            </a:endParaRPr>
          </a:p>
          <a:p>
            <a:pPr marL="342900" lvl="1" indent="-228600" algn="l">
              <a:lnSpc>
                <a:spcPct val="95000"/>
              </a:lnSpc>
              <a:spcBef>
                <a:spcPct val="35000"/>
              </a:spcBef>
              <a:buClr>
                <a:schemeClr val="accent1"/>
              </a:buClr>
              <a:buFontTx/>
              <a:buChar char="•"/>
            </a:pPr>
            <a:r>
              <a:rPr lang="zh-CN" altLang="en-US" sz="2800" i="0" dirty="0">
                <a:ea typeface="宋体" panose="02010600030101010101" pitchFamily="2" charset="-122"/>
              </a:rPr>
              <a:t>所有</a:t>
            </a:r>
            <a:r>
              <a:rPr lang="zh-CN" altLang="en-US" sz="2800" i="0" dirty="0" smtClean="0">
                <a:ea typeface="宋体" panose="02010600030101010101" pitchFamily="2" charset="-122"/>
              </a:rPr>
              <a:t>的接口都</a:t>
            </a:r>
            <a:r>
              <a:rPr lang="zh-CN" altLang="en-US" sz="2800" i="0" dirty="0">
                <a:ea typeface="宋体" panose="02010600030101010101" pitchFamily="2" charset="-122"/>
              </a:rPr>
              <a:t>在同一广播域</a:t>
            </a:r>
            <a:endParaRPr lang="zh-CN" altLang="en-US" sz="2500" i="0" dirty="0">
              <a:ea typeface="宋体" panose="02010600030101010101" pitchFamily="2" charset="-122"/>
            </a:endParaRPr>
          </a:p>
        </p:txBody>
      </p:sp>
      <p:sp>
        <p:nvSpPr>
          <p:cNvPr id="500758" name="Rectangle 22"/>
          <p:cNvSpPr>
            <a:spLocks noChangeArrowheads="1"/>
          </p:cNvSpPr>
          <p:nvPr/>
        </p:nvSpPr>
        <p:spPr bwMode="auto">
          <a:xfrm>
            <a:off x="641350" y="1590675"/>
            <a:ext cx="1570038" cy="911225"/>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37892" name="Text Box 23"/>
          <p:cNvSpPr txBox="1">
            <a:spLocks noChangeArrowheads="1"/>
          </p:cNvSpPr>
          <p:nvPr/>
        </p:nvSpPr>
        <p:spPr bwMode="auto">
          <a:xfrm>
            <a:off x="561975" y="1858963"/>
            <a:ext cx="1724025" cy="425450"/>
          </a:xfrm>
          <a:prstGeom prst="rect">
            <a:avLst/>
          </a:prstGeom>
          <a:noFill/>
          <a:ln w="28575">
            <a:noFill/>
            <a:miter lim="800000"/>
            <a:headEnd type="none" w="sm" len="sm"/>
            <a:tailEnd type="none" w="sm" len="sm"/>
          </a:ln>
        </p:spPr>
        <p:txBody>
          <a:bodyPr wrap="none">
            <a:spAutoFit/>
          </a:bodyPr>
          <a:lstStyle/>
          <a:p>
            <a:pPr algn="l"/>
            <a:r>
              <a:rPr lang="zh-CN" altLang="en-US" b="1" i="0">
                <a:solidFill>
                  <a:schemeClr val="bg1"/>
                </a:solidFill>
                <a:ea typeface="宋体" panose="02010600030101010101" pitchFamily="2" charset="-122"/>
              </a:rPr>
              <a:t>数据链路层</a:t>
            </a:r>
            <a:endParaRPr lang="zh-CN" altLang="en-US" b="1" i="0">
              <a:solidFill>
                <a:schemeClr val="bg1"/>
              </a:solidFill>
              <a:ea typeface="宋体" panose="02010600030101010101" pitchFamily="2" charset="-122"/>
            </a:endParaRPr>
          </a:p>
        </p:txBody>
      </p:sp>
      <p:pic>
        <p:nvPicPr>
          <p:cNvPr id="37894" name="Picture 19"/>
          <p:cNvPicPr>
            <a:picLocks noChangeAspect="1" noChangeArrowheads="1"/>
          </p:cNvPicPr>
          <p:nvPr/>
        </p:nvPicPr>
        <p:blipFill>
          <a:blip r:embed="rId1" cstate="print"/>
          <a:srcRect/>
          <a:stretch>
            <a:fillRect/>
          </a:stretch>
        </p:blipFill>
        <p:spPr bwMode="auto">
          <a:xfrm>
            <a:off x="6267450" y="4068763"/>
            <a:ext cx="1504950" cy="1055687"/>
          </a:xfrm>
          <a:prstGeom prst="rect">
            <a:avLst/>
          </a:prstGeom>
          <a:noFill/>
          <a:ln w="9525">
            <a:noFill/>
            <a:miter lim="800000"/>
            <a:headEnd/>
            <a:tailEnd/>
          </a:ln>
        </p:spPr>
      </p:pic>
      <p:sp>
        <p:nvSpPr>
          <p:cNvPr id="37895" name="Rectangle 26"/>
          <p:cNvSpPr>
            <a:spLocks noChangeArrowheads="1"/>
          </p:cNvSpPr>
          <p:nvPr/>
        </p:nvSpPr>
        <p:spPr bwMode="auto">
          <a:xfrm>
            <a:off x="5659438" y="4533900"/>
            <a:ext cx="492125" cy="457200"/>
          </a:xfrm>
          <a:prstGeom prst="rect">
            <a:avLst/>
          </a:prstGeom>
          <a:noFill/>
          <a:ln w="38100">
            <a:noFill/>
            <a:miter lim="800000"/>
            <a:headEnd type="none" w="sm" len="sm"/>
            <a:tailEnd type="none" w="sm" len="sm"/>
          </a:ln>
        </p:spPr>
        <p:txBody>
          <a:bodyPr wrap="none" anchor="ctr">
            <a:spAutoFit/>
          </a:bodyPr>
          <a:lstStyle/>
          <a:p>
            <a:r>
              <a:rPr lang="zh-CN" altLang="en-US">
                <a:solidFill>
                  <a:schemeClr val="accent1"/>
                </a:solidFill>
                <a:ea typeface="宋体" panose="02010600030101010101" pitchFamily="2" charset="-122"/>
              </a:rPr>
              <a:t>或</a:t>
            </a:r>
            <a:endParaRPr lang="zh-CN" altLang="en-US" sz="2500">
              <a:ea typeface="宋体" panose="02010600030101010101" pitchFamily="2" charset="-122"/>
            </a:endParaRPr>
          </a:p>
        </p:txBody>
      </p:sp>
      <p:pic>
        <p:nvPicPr>
          <p:cNvPr id="37896" name="Picture 35"/>
          <p:cNvPicPr>
            <a:picLocks noChangeAspect="1" noChangeArrowheads="1"/>
          </p:cNvPicPr>
          <p:nvPr/>
        </p:nvPicPr>
        <p:blipFill>
          <a:blip r:embed="rId2" cstate="print"/>
          <a:srcRect/>
          <a:stretch>
            <a:fillRect/>
          </a:stretch>
        </p:blipFill>
        <p:spPr bwMode="auto">
          <a:xfrm>
            <a:off x="3581400" y="4219575"/>
            <a:ext cx="2057400" cy="879475"/>
          </a:xfrm>
          <a:prstGeom prst="rect">
            <a:avLst/>
          </a:prstGeom>
          <a:noFill/>
          <a:ln w="9525">
            <a:noFill/>
            <a:miter lim="800000"/>
            <a:headEnd/>
            <a:tailEnd/>
          </a:ln>
        </p:spPr>
      </p:pic>
      <p:sp>
        <p:nvSpPr>
          <p:cNvPr id="500782" name="Freeform 46"/>
          <p:cNvSpPr/>
          <p:nvPr/>
        </p:nvSpPr>
        <p:spPr bwMode="auto">
          <a:xfrm>
            <a:off x="3486150" y="3209925"/>
            <a:ext cx="685800" cy="1571625"/>
          </a:xfrm>
          <a:custGeom>
            <a:avLst/>
            <a:gdLst/>
            <a:ahLst/>
            <a:cxnLst>
              <a:cxn ang="0">
                <a:pos x="0" y="0"/>
              </a:cxn>
              <a:cxn ang="0">
                <a:pos x="0" y="264"/>
              </a:cxn>
              <a:cxn ang="0">
                <a:pos x="432" y="264"/>
              </a:cxn>
              <a:cxn ang="0">
                <a:pos x="432" y="990"/>
              </a:cxn>
            </a:cxnLst>
            <a:rect l="0" t="0" r="r" b="b"/>
            <a:pathLst>
              <a:path w="432" h="990">
                <a:moveTo>
                  <a:pt x="0" y="0"/>
                </a:moveTo>
                <a:lnTo>
                  <a:pt x="0" y="264"/>
                </a:lnTo>
                <a:lnTo>
                  <a:pt x="432" y="264"/>
                </a:lnTo>
                <a:lnTo>
                  <a:pt x="432" y="990"/>
                </a:lnTo>
              </a:path>
            </a:pathLst>
          </a:custGeom>
          <a:noFill/>
          <a:ln w="38100" cap="flat" cmpd="sng">
            <a:solidFill>
              <a:schemeClr val="accent2"/>
            </a:solidFill>
            <a:prstDash val="solid"/>
            <a:round/>
            <a:headEnd type="none" w="sm" len="sm"/>
            <a:tailEnd type="none" w="sm" len="sm"/>
          </a:ln>
          <a:effectLst>
            <a:outerShdw dist="45791" dir="3378596"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500783" name="Freeform 47"/>
          <p:cNvSpPr/>
          <p:nvPr/>
        </p:nvSpPr>
        <p:spPr bwMode="auto">
          <a:xfrm>
            <a:off x="4933950" y="3214688"/>
            <a:ext cx="2362200" cy="1585912"/>
          </a:xfrm>
          <a:custGeom>
            <a:avLst/>
            <a:gdLst/>
            <a:ahLst/>
            <a:cxnLst>
              <a:cxn ang="0">
                <a:pos x="1488" y="0"/>
              </a:cxn>
              <a:cxn ang="0">
                <a:pos x="1488" y="393"/>
              </a:cxn>
              <a:cxn ang="0">
                <a:pos x="0" y="399"/>
              </a:cxn>
              <a:cxn ang="0">
                <a:pos x="0" y="999"/>
              </a:cxn>
            </a:cxnLst>
            <a:rect l="0" t="0" r="r" b="b"/>
            <a:pathLst>
              <a:path w="1488" h="999">
                <a:moveTo>
                  <a:pt x="1488" y="0"/>
                </a:moveTo>
                <a:lnTo>
                  <a:pt x="1488" y="393"/>
                </a:lnTo>
                <a:lnTo>
                  <a:pt x="0" y="399"/>
                </a:lnTo>
                <a:lnTo>
                  <a:pt x="0" y="999"/>
                </a:lnTo>
              </a:path>
            </a:pathLst>
          </a:custGeom>
          <a:noFill/>
          <a:ln w="38100" cap="flat" cmpd="sng">
            <a:solidFill>
              <a:schemeClr val="accent2"/>
            </a:solidFill>
            <a:prstDash val="solid"/>
            <a:round/>
            <a:headEnd type="none" w="sm" len="sm"/>
            <a:tailEnd type="none" w="sm" len="sm"/>
          </a:ln>
          <a:effectLst>
            <a:outerShdw dist="45791" dir="3378596"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500784" name="Freeform 48"/>
          <p:cNvSpPr/>
          <p:nvPr/>
        </p:nvSpPr>
        <p:spPr bwMode="auto">
          <a:xfrm flipH="1">
            <a:off x="4552950" y="3209925"/>
            <a:ext cx="685800" cy="1571625"/>
          </a:xfrm>
          <a:custGeom>
            <a:avLst/>
            <a:gdLst/>
            <a:ahLst/>
            <a:cxnLst>
              <a:cxn ang="0">
                <a:pos x="0" y="0"/>
              </a:cxn>
              <a:cxn ang="0">
                <a:pos x="0" y="264"/>
              </a:cxn>
              <a:cxn ang="0">
                <a:pos x="432" y="264"/>
              </a:cxn>
              <a:cxn ang="0">
                <a:pos x="432" y="990"/>
              </a:cxn>
            </a:cxnLst>
            <a:rect l="0" t="0" r="r" b="b"/>
            <a:pathLst>
              <a:path w="432" h="990">
                <a:moveTo>
                  <a:pt x="0" y="0"/>
                </a:moveTo>
                <a:lnTo>
                  <a:pt x="0" y="264"/>
                </a:lnTo>
                <a:lnTo>
                  <a:pt x="432" y="264"/>
                </a:lnTo>
                <a:lnTo>
                  <a:pt x="432" y="990"/>
                </a:lnTo>
              </a:path>
            </a:pathLst>
          </a:custGeom>
          <a:noFill/>
          <a:ln w="38100" cap="flat" cmpd="sng">
            <a:solidFill>
              <a:schemeClr val="accent2"/>
            </a:solidFill>
            <a:prstDash val="solid"/>
            <a:round/>
            <a:headEnd type="none" w="sm" len="sm"/>
            <a:tailEnd type="none" w="sm" len="sm"/>
          </a:ln>
          <a:effectLst>
            <a:outerShdw dist="45791" dir="3378596"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500785" name="Freeform 49"/>
          <p:cNvSpPr/>
          <p:nvPr/>
        </p:nvSpPr>
        <p:spPr bwMode="auto">
          <a:xfrm flipH="1">
            <a:off x="1428750" y="3219450"/>
            <a:ext cx="2362200" cy="1585913"/>
          </a:xfrm>
          <a:custGeom>
            <a:avLst/>
            <a:gdLst/>
            <a:ahLst/>
            <a:cxnLst>
              <a:cxn ang="0">
                <a:pos x="1488" y="0"/>
              </a:cxn>
              <a:cxn ang="0">
                <a:pos x="1488" y="393"/>
              </a:cxn>
              <a:cxn ang="0">
                <a:pos x="0" y="399"/>
              </a:cxn>
              <a:cxn ang="0">
                <a:pos x="0" y="999"/>
              </a:cxn>
            </a:cxnLst>
            <a:rect l="0" t="0" r="r" b="b"/>
            <a:pathLst>
              <a:path w="1488" h="999">
                <a:moveTo>
                  <a:pt x="1488" y="0"/>
                </a:moveTo>
                <a:lnTo>
                  <a:pt x="1488" y="393"/>
                </a:lnTo>
                <a:lnTo>
                  <a:pt x="0" y="399"/>
                </a:lnTo>
                <a:lnTo>
                  <a:pt x="0" y="999"/>
                </a:lnTo>
              </a:path>
            </a:pathLst>
          </a:custGeom>
          <a:noFill/>
          <a:ln w="38100" cap="flat" cmpd="sng">
            <a:solidFill>
              <a:schemeClr val="accent2"/>
            </a:solidFill>
            <a:prstDash val="solid"/>
            <a:round/>
            <a:headEnd type="none" w="sm" len="sm"/>
            <a:tailEnd type="none" w="sm" len="sm"/>
          </a:ln>
          <a:effectLst>
            <a:outerShdw dist="45791" dir="3378596" algn="ctr" rotWithShape="0">
              <a:schemeClr val="tx1"/>
            </a:outerShdw>
          </a:effectLst>
        </p:spPr>
        <p:txBody>
          <a:bodyPr anchor="ctr">
            <a:spAutoFit/>
          </a:bodyPr>
          <a:lstStyle/>
          <a:p>
            <a:pPr>
              <a:defRPr/>
            </a:pPr>
            <a:endParaRPr lang="zh-CN" altLang="en-US">
              <a:ea typeface="宋体" panose="02010600030101010101" pitchFamily="2" charset="-122"/>
            </a:endParaRPr>
          </a:p>
        </p:txBody>
      </p:sp>
      <p:sp>
        <p:nvSpPr>
          <p:cNvPr id="37901" name="Rectangle 50"/>
          <p:cNvSpPr>
            <a:spLocks noChangeArrowheads="1"/>
          </p:cNvSpPr>
          <p:nvPr/>
        </p:nvSpPr>
        <p:spPr bwMode="auto">
          <a:xfrm>
            <a:off x="3638550" y="4733925"/>
            <a:ext cx="304800" cy="304800"/>
          </a:xfrm>
          <a:prstGeom prst="rect">
            <a:avLst/>
          </a:prstGeom>
          <a:solidFill>
            <a:schemeClr val="bg1"/>
          </a:solidFill>
          <a:ln w="19050">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37902" name="Text Box 51"/>
          <p:cNvSpPr txBox="1">
            <a:spLocks noChangeArrowheads="1"/>
          </p:cNvSpPr>
          <p:nvPr/>
        </p:nvSpPr>
        <p:spPr bwMode="auto">
          <a:xfrm>
            <a:off x="3619500" y="4705350"/>
            <a:ext cx="311150" cy="366713"/>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1</a:t>
            </a:r>
            <a:endParaRPr lang="zh-CN" altLang="en-US">
              <a:ea typeface="宋体" panose="02010600030101010101" pitchFamily="2" charset="-122"/>
            </a:endParaRPr>
          </a:p>
        </p:txBody>
      </p:sp>
      <p:sp>
        <p:nvSpPr>
          <p:cNvPr id="37903" name="Rectangle 52"/>
          <p:cNvSpPr>
            <a:spLocks noChangeArrowheads="1"/>
          </p:cNvSpPr>
          <p:nvPr/>
        </p:nvSpPr>
        <p:spPr bwMode="auto">
          <a:xfrm>
            <a:off x="4019550" y="4733925"/>
            <a:ext cx="304800" cy="304800"/>
          </a:xfrm>
          <a:prstGeom prst="rect">
            <a:avLst/>
          </a:prstGeom>
          <a:solidFill>
            <a:schemeClr val="bg1"/>
          </a:solidFill>
          <a:ln w="19050">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37904" name="Text Box 53"/>
          <p:cNvSpPr txBox="1">
            <a:spLocks noChangeArrowheads="1"/>
          </p:cNvSpPr>
          <p:nvPr/>
        </p:nvSpPr>
        <p:spPr bwMode="auto">
          <a:xfrm>
            <a:off x="4010025" y="4705350"/>
            <a:ext cx="311150" cy="366713"/>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2</a:t>
            </a:r>
            <a:endParaRPr lang="zh-CN" altLang="en-US">
              <a:ea typeface="宋体" panose="02010600030101010101" pitchFamily="2" charset="-122"/>
            </a:endParaRPr>
          </a:p>
        </p:txBody>
      </p:sp>
      <p:sp>
        <p:nvSpPr>
          <p:cNvPr id="37905" name="Rectangle 56"/>
          <p:cNvSpPr>
            <a:spLocks noChangeArrowheads="1"/>
          </p:cNvSpPr>
          <p:nvPr/>
        </p:nvSpPr>
        <p:spPr bwMode="auto">
          <a:xfrm>
            <a:off x="4400550" y="4733925"/>
            <a:ext cx="304800" cy="304800"/>
          </a:xfrm>
          <a:prstGeom prst="rect">
            <a:avLst/>
          </a:prstGeom>
          <a:solidFill>
            <a:schemeClr val="bg1"/>
          </a:solidFill>
          <a:ln w="19050">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37906" name="Text Box 57"/>
          <p:cNvSpPr txBox="1">
            <a:spLocks noChangeArrowheads="1"/>
          </p:cNvSpPr>
          <p:nvPr/>
        </p:nvSpPr>
        <p:spPr bwMode="auto">
          <a:xfrm>
            <a:off x="4400550" y="4705350"/>
            <a:ext cx="311150" cy="366713"/>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3</a:t>
            </a:r>
            <a:endParaRPr lang="zh-CN" altLang="en-US">
              <a:ea typeface="宋体" panose="02010600030101010101" pitchFamily="2" charset="-122"/>
            </a:endParaRPr>
          </a:p>
        </p:txBody>
      </p:sp>
      <p:sp>
        <p:nvSpPr>
          <p:cNvPr id="37907" name="Rectangle 61"/>
          <p:cNvSpPr>
            <a:spLocks noChangeArrowheads="1"/>
          </p:cNvSpPr>
          <p:nvPr/>
        </p:nvSpPr>
        <p:spPr bwMode="auto">
          <a:xfrm>
            <a:off x="6591300" y="4733925"/>
            <a:ext cx="304800" cy="304800"/>
          </a:xfrm>
          <a:prstGeom prst="rect">
            <a:avLst/>
          </a:prstGeom>
          <a:solidFill>
            <a:schemeClr val="bg1"/>
          </a:solidFill>
          <a:ln w="19050">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37908" name="Text Box 62"/>
          <p:cNvSpPr txBox="1">
            <a:spLocks noChangeArrowheads="1"/>
          </p:cNvSpPr>
          <p:nvPr/>
        </p:nvSpPr>
        <p:spPr bwMode="auto">
          <a:xfrm>
            <a:off x="6572250" y="4705350"/>
            <a:ext cx="311150" cy="366713"/>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1</a:t>
            </a:r>
            <a:endParaRPr lang="zh-CN" altLang="en-US">
              <a:ea typeface="宋体" panose="02010600030101010101" pitchFamily="2" charset="-122"/>
            </a:endParaRPr>
          </a:p>
        </p:txBody>
      </p:sp>
      <p:sp>
        <p:nvSpPr>
          <p:cNvPr id="37909" name="Rectangle 63"/>
          <p:cNvSpPr>
            <a:spLocks noChangeArrowheads="1"/>
          </p:cNvSpPr>
          <p:nvPr/>
        </p:nvSpPr>
        <p:spPr bwMode="auto">
          <a:xfrm>
            <a:off x="6972300" y="4733925"/>
            <a:ext cx="304800" cy="304800"/>
          </a:xfrm>
          <a:prstGeom prst="rect">
            <a:avLst/>
          </a:prstGeom>
          <a:solidFill>
            <a:schemeClr val="bg1"/>
          </a:solidFill>
          <a:ln w="19050">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37910" name="Text Box 64"/>
          <p:cNvSpPr txBox="1">
            <a:spLocks noChangeArrowheads="1"/>
          </p:cNvSpPr>
          <p:nvPr/>
        </p:nvSpPr>
        <p:spPr bwMode="auto">
          <a:xfrm>
            <a:off x="6962775" y="4705350"/>
            <a:ext cx="311150" cy="366713"/>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2</a:t>
            </a:r>
            <a:endParaRPr lang="zh-CN" altLang="en-US">
              <a:ea typeface="宋体" panose="02010600030101010101" pitchFamily="2" charset="-122"/>
            </a:endParaRPr>
          </a:p>
        </p:txBody>
      </p:sp>
      <p:sp>
        <p:nvSpPr>
          <p:cNvPr id="500803" name="Line 67"/>
          <p:cNvSpPr>
            <a:spLocks noChangeShapeType="1"/>
          </p:cNvSpPr>
          <p:nvPr/>
        </p:nvSpPr>
        <p:spPr bwMode="auto">
          <a:xfrm>
            <a:off x="5080000" y="2301875"/>
            <a:ext cx="0" cy="9144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sp>
        <p:nvSpPr>
          <p:cNvPr id="500804" name="Line 68"/>
          <p:cNvSpPr>
            <a:spLocks noChangeShapeType="1"/>
          </p:cNvSpPr>
          <p:nvPr/>
        </p:nvSpPr>
        <p:spPr bwMode="auto">
          <a:xfrm>
            <a:off x="5461000" y="2428875"/>
            <a:ext cx="0" cy="9144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pic>
        <p:nvPicPr>
          <p:cNvPr id="37913" name="Picture 38"/>
          <p:cNvPicPr>
            <a:picLocks noChangeArrowheads="1"/>
          </p:cNvPicPr>
          <p:nvPr/>
        </p:nvPicPr>
        <p:blipFill>
          <a:blip r:embed="rId3" cstate="print"/>
          <a:srcRect/>
          <a:stretch>
            <a:fillRect/>
          </a:stretch>
        </p:blipFill>
        <p:spPr bwMode="auto">
          <a:xfrm>
            <a:off x="4713288" y="2076450"/>
            <a:ext cx="595312" cy="538163"/>
          </a:xfrm>
          <a:prstGeom prst="rect">
            <a:avLst/>
          </a:prstGeom>
          <a:noFill/>
          <a:ln w="9525">
            <a:noFill/>
            <a:miter lim="800000"/>
            <a:headEnd/>
            <a:tailEnd/>
          </a:ln>
        </p:spPr>
      </p:pic>
      <p:pic>
        <p:nvPicPr>
          <p:cNvPr id="37914" name="Picture 39"/>
          <p:cNvPicPr>
            <a:picLocks noChangeArrowheads="1"/>
          </p:cNvPicPr>
          <p:nvPr/>
        </p:nvPicPr>
        <p:blipFill>
          <a:blip r:embed="rId3" cstate="print"/>
          <a:srcRect/>
          <a:stretch>
            <a:fillRect/>
          </a:stretch>
        </p:blipFill>
        <p:spPr bwMode="auto">
          <a:xfrm>
            <a:off x="5373688" y="2076450"/>
            <a:ext cx="595312" cy="538163"/>
          </a:xfrm>
          <a:prstGeom prst="rect">
            <a:avLst/>
          </a:prstGeom>
          <a:noFill/>
          <a:ln w="9525">
            <a:noFill/>
            <a:miter lim="800000"/>
            <a:headEnd/>
            <a:tailEnd/>
          </a:ln>
        </p:spPr>
      </p:pic>
      <p:pic>
        <p:nvPicPr>
          <p:cNvPr id="37915" name="Picture 65"/>
          <p:cNvPicPr>
            <a:picLocks noChangeArrowheads="1"/>
          </p:cNvPicPr>
          <p:nvPr/>
        </p:nvPicPr>
        <p:blipFill>
          <a:blip r:embed="rId4" cstate="print"/>
          <a:srcRect/>
          <a:stretch>
            <a:fillRect/>
          </a:stretch>
        </p:blipFill>
        <p:spPr bwMode="auto">
          <a:xfrm>
            <a:off x="4978400" y="3006725"/>
            <a:ext cx="585788" cy="474663"/>
          </a:xfrm>
          <a:prstGeom prst="rect">
            <a:avLst/>
          </a:prstGeom>
          <a:noFill/>
          <a:ln w="9525">
            <a:noFill/>
            <a:miter lim="800000"/>
            <a:headEnd/>
            <a:tailEnd/>
          </a:ln>
        </p:spPr>
      </p:pic>
      <p:sp>
        <p:nvSpPr>
          <p:cNvPr id="500805" name="Line 69"/>
          <p:cNvSpPr>
            <a:spLocks noChangeShapeType="1"/>
          </p:cNvSpPr>
          <p:nvPr/>
        </p:nvSpPr>
        <p:spPr bwMode="auto">
          <a:xfrm>
            <a:off x="7112000" y="2314575"/>
            <a:ext cx="0" cy="9144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sp>
        <p:nvSpPr>
          <p:cNvPr id="500806" name="Line 70"/>
          <p:cNvSpPr>
            <a:spLocks noChangeShapeType="1"/>
          </p:cNvSpPr>
          <p:nvPr/>
        </p:nvSpPr>
        <p:spPr bwMode="auto">
          <a:xfrm>
            <a:off x="7493000" y="2441575"/>
            <a:ext cx="0" cy="914400"/>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p>
        </p:txBody>
      </p:sp>
      <p:pic>
        <p:nvPicPr>
          <p:cNvPr id="37918" name="Picture 71"/>
          <p:cNvPicPr>
            <a:picLocks noChangeArrowheads="1"/>
          </p:cNvPicPr>
          <p:nvPr/>
        </p:nvPicPr>
        <p:blipFill>
          <a:blip r:embed="rId3" cstate="print"/>
          <a:srcRect/>
          <a:stretch>
            <a:fillRect/>
          </a:stretch>
        </p:blipFill>
        <p:spPr bwMode="auto">
          <a:xfrm>
            <a:off x="6745288" y="2089150"/>
            <a:ext cx="595312" cy="538163"/>
          </a:xfrm>
          <a:prstGeom prst="rect">
            <a:avLst/>
          </a:prstGeom>
          <a:noFill/>
          <a:ln w="9525">
            <a:noFill/>
            <a:miter lim="800000"/>
            <a:headEnd/>
            <a:tailEnd/>
          </a:ln>
        </p:spPr>
      </p:pic>
      <p:pic>
        <p:nvPicPr>
          <p:cNvPr id="37919" name="Picture 72"/>
          <p:cNvPicPr>
            <a:picLocks noChangeArrowheads="1"/>
          </p:cNvPicPr>
          <p:nvPr/>
        </p:nvPicPr>
        <p:blipFill>
          <a:blip r:embed="rId3" cstate="print"/>
          <a:srcRect/>
          <a:stretch>
            <a:fillRect/>
          </a:stretch>
        </p:blipFill>
        <p:spPr bwMode="auto">
          <a:xfrm>
            <a:off x="7405688" y="2089150"/>
            <a:ext cx="595312" cy="538163"/>
          </a:xfrm>
          <a:prstGeom prst="rect">
            <a:avLst/>
          </a:prstGeom>
          <a:noFill/>
          <a:ln w="9525">
            <a:noFill/>
            <a:miter lim="800000"/>
            <a:headEnd/>
            <a:tailEnd/>
          </a:ln>
        </p:spPr>
      </p:pic>
      <p:pic>
        <p:nvPicPr>
          <p:cNvPr id="37920" name="Picture 73"/>
          <p:cNvPicPr>
            <a:picLocks noChangeArrowheads="1"/>
          </p:cNvPicPr>
          <p:nvPr/>
        </p:nvPicPr>
        <p:blipFill>
          <a:blip r:embed="rId4" cstate="print"/>
          <a:srcRect/>
          <a:stretch>
            <a:fillRect/>
          </a:stretch>
        </p:blipFill>
        <p:spPr bwMode="auto">
          <a:xfrm>
            <a:off x="7010400" y="3019425"/>
            <a:ext cx="585788" cy="474663"/>
          </a:xfrm>
          <a:prstGeom prst="rect">
            <a:avLst/>
          </a:prstGeom>
          <a:noFill/>
          <a:ln w="9525">
            <a:noFill/>
            <a:miter lim="800000"/>
            <a:headEnd/>
            <a:tailEnd/>
          </a:ln>
        </p:spPr>
      </p:pic>
      <p:pic>
        <p:nvPicPr>
          <p:cNvPr id="37921" name="Picture 36"/>
          <p:cNvPicPr>
            <a:picLocks noChangeArrowheads="1"/>
          </p:cNvPicPr>
          <p:nvPr/>
        </p:nvPicPr>
        <p:blipFill>
          <a:blip r:embed="rId3" cstate="print"/>
          <a:srcRect/>
          <a:stretch>
            <a:fillRect/>
          </a:stretch>
        </p:blipFill>
        <p:spPr bwMode="auto">
          <a:xfrm>
            <a:off x="1152525" y="2762250"/>
            <a:ext cx="595313" cy="538163"/>
          </a:xfrm>
          <a:prstGeom prst="rect">
            <a:avLst/>
          </a:prstGeom>
          <a:noFill/>
          <a:ln w="9525">
            <a:noFill/>
            <a:miter lim="800000"/>
            <a:headEnd/>
            <a:tailEnd/>
          </a:ln>
        </p:spPr>
      </p:pic>
      <p:pic>
        <p:nvPicPr>
          <p:cNvPr id="37922" name="Picture 37"/>
          <p:cNvPicPr>
            <a:picLocks noChangeArrowheads="1"/>
          </p:cNvPicPr>
          <p:nvPr/>
        </p:nvPicPr>
        <p:blipFill>
          <a:blip r:embed="rId3" cstate="print"/>
          <a:srcRect/>
          <a:stretch>
            <a:fillRect/>
          </a:stretch>
        </p:blipFill>
        <p:spPr bwMode="auto">
          <a:xfrm>
            <a:off x="3209925" y="2762250"/>
            <a:ext cx="595313" cy="538163"/>
          </a:xfrm>
          <a:prstGeom prst="rect">
            <a:avLst/>
          </a:prstGeom>
          <a:noFill/>
          <a:ln w="9525">
            <a:noFill/>
            <a:miter lim="800000"/>
            <a:headEnd/>
            <a:tailEnd/>
          </a:ln>
        </p:spPr>
      </p:pic>
      <p:grpSp>
        <p:nvGrpSpPr>
          <p:cNvPr id="37923" name="Group 76"/>
          <p:cNvGrpSpPr/>
          <p:nvPr/>
        </p:nvGrpSpPr>
        <p:grpSpPr bwMode="auto">
          <a:xfrm>
            <a:off x="4787900" y="4705350"/>
            <a:ext cx="311150" cy="366713"/>
            <a:chOff x="2868" y="3060"/>
            <a:chExt cx="196" cy="231"/>
          </a:xfrm>
        </p:grpSpPr>
        <p:sp>
          <p:nvSpPr>
            <p:cNvPr id="37925" name="Rectangle 74"/>
            <p:cNvSpPr>
              <a:spLocks noChangeArrowheads="1"/>
            </p:cNvSpPr>
            <p:nvPr/>
          </p:nvSpPr>
          <p:spPr bwMode="auto">
            <a:xfrm>
              <a:off x="2868" y="3078"/>
              <a:ext cx="192" cy="192"/>
            </a:xfrm>
            <a:prstGeom prst="rect">
              <a:avLst/>
            </a:prstGeom>
            <a:solidFill>
              <a:schemeClr val="bg1"/>
            </a:solidFill>
            <a:ln w="19050">
              <a:solidFill>
                <a:schemeClr val="tx1"/>
              </a:solidFill>
              <a:miter lim="800000"/>
              <a:headEnd type="none" w="sm" len="sm"/>
              <a:tailEnd type="none" w="sm" len="sm"/>
            </a:ln>
          </p:spPr>
          <p:txBody>
            <a:bodyPr anchor="ctr">
              <a:spAutoFit/>
            </a:bodyPr>
            <a:lstStyle/>
            <a:p>
              <a:endParaRPr lang="zh-CN" altLang="en-US">
                <a:ea typeface="宋体" panose="02010600030101010101" pitchFamily="2" charset="-122"/>
              </a:endParaRPr>
            </a:p>
          </p:txBody>
        </p:sp>
        <p:sp>
          <p:nvSpPr>
            <p:cNvPr id="37926" name="Text Box 75"/>
            <p:cNvSpPr txBox="1">
              <a:spLocks noChangeArrowheads="1"/>
            </p:cNvSpPr>
            <p:nvPr/>
          </p:nvSpPr>
          <p:spPr bwMode="auto">
            <a:xfrm>
              <a:off x="2868" y="3060"/>
              <a:ext cx="196" cy="231"/>
            </a:xfrm>
            <a:prstGeom prst="rect">
              <a:avLst/>
            </a:prstGeom>
            <a:noFill/>
            <a:ln w="38100">
              <a:noFill/>
              <a:miter lim="800000"/>
              <a:headEnd type="none" w="sm" len="sm"/>
              <a:tailEnd type="none" w="sm" len="sm"/>
            </a:ln>
          </p:spPr>
          <p:txBody>
            <a:bodyPr wrap="none" anchor="ctr">
              <a:spAutoFit/>
            </a:bodyPr>
            <a:lstStyle/>
            <a:p>
              <a:r>
                <a:rPr lang="zh-CN" altLang="en-US">
                  <a:ea typeface="宋体" panose="02010600030101010101" pitchFamily="2" charset="-122"/>
                </a:rPr>
                <a:t>4</a:t>
              </a:r>
              <a:endParaRPr lang="zh-CN" altLang="en-US">
                <a:ea typeface="宋体" panose="02010600030101010101" pitchFamily="2" charset="-122"/>
              </a:endParaRPr>
            </a:p>
          </p:txBody>
        </p:sp>
      </p:grpSp>
      <p:sp>
        <p:nvSpPr>
          <p:cNvPr id="37924" name="Rectangle 77"/>
          <p:cNvSpPr>
            <a:spLocks noGrp="1" noChangeArrowheads="1"/>
          </p:cNvSpPr>
          <p:nvPr>
            <p:ph type="title"/>
          </p:nvPr>
        </p:nvSpPr>
        <p:spPr>
          <a:xfrm>
            <a:off x="212725" y="214313"/>
            <a:ext cx="8145463" cy="838200"/>
          </a:xfrm>
        </p:spPr>
        <p:txBody>
          <a:bodyPr/>
          <a:lstStyle/>
          <a:p>
            <a:pPr eaLnBrk="1" hangingPunct="1"/>
            <a:r>
              <a:rPr lang="zh-CN" altLang="en-US" dirty="0" smtClean="0">
                <a:latin typeface="宋体" panose="02010600030101010101" pitchFamily="2" charset="-122"/>
                <a:ea typeface="宋体" panose="02010600030101010101" pitchFamily="2" charset="-122"/>
              </a:rPr>
              <a:t>交换机和网桥运行在链路层</a:t>
            </a:r>
            <a:endParaRPr lang="zh-CN" altLang="en-US" dirty="0" smtClean="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212725" y="214313"/>
            <a:ext cx="8145463" cy="838200"/>
          </a:xfrm>
          <a:noFill/>
        </p:spPr>
        <p:txBody>
          <a:bodyPr lIns="71412" rIns="71412"/>
          <a:lstStyle/>
          <a:p>
            <a:pPr defTabSz="646430" eaLnBrk="1" hangingPunct="1"/>
            <a:r>
              <a:rPr lang="zh-CN" altLang="en-US" smtClean="0">
                <a:ea typeface="宋体" panose="02010600030101010101" pitchFamily="2" charset="-122"/>
              </a:rPr>
              <a:t>交换机</a:t>
            </a:r>
            <a:endParaRPr lang="zh-CN" altLang="en-US" smtClean="0">
              <a:ea typeface="宋体" panose="02010600030101010101" pitchFamily="2" charset="-122"/>
            </a:endParaRPr>
          </a:p>
        </p:txBody>
      </p:sp>
      <p:sp>
        <p:nvSpPr>
          <p:cNvPr id="38915" name="Rectangle 434"/>
          <p:cNvSpPr>
            <a:spLocks noChangeArrowheads="1"/>
          </p:cNvSpPr>
          <p:nvPr/>
        </p:nvSpPr>
        <p:spPr bwMode="auto">
          <a:xfrm>
            <a:off x="595313" y="1898650"/>
            <a:ext cx="3619500" cy="838200"/>
          </a:xfrm>
          <a:prstGeom prst="rect">
            <a:avLst/>
          </a:prstGeom>
          <a:solidFill>
            <a:srgbClr val="E7EDED"/>
          </a:solidFill>
          <a:ln w="12700">
            <a:noFill/>
            <a:miter lim="800000"/>
          </a:ln>
        </p:spPr>
        <p:txBody>
          <a:bodyPr wrap="none" anchor="ctr"/>
          <a:lstStyle/>
          <a:p>
            <a:endParaRPr lang="zh-CN" altLang="en-US">
              <a:ea typeface="宋体" panose="02010600030101010101" pitchFamily="2" charset="-122"/>
            </a:endParaRPr>
          </a:p>
        </p:txBody>
      </p:sp>
      <p:sp>
        <p:nvSpPr>
          <p:cNvPr id="38916" name="Line 435"/>
          <p:cNvSpPr>
            <a:spLocks noChangeShapeType="1"/>
          </p:cNvSpPr>
          <p:nvPr/>
        </p:nvSpPr>
        <p:spPr bwMode="auto">
          <a:xfrm>
            <a:off x="571500" y="2724150"/>
            <a:ext cx="3654425" cy="0"/>
          </a:xfrm>
          <a:prstGeom prst="line">
            <a:avLst/>
          </a:prstGeom>
          <a:noFill/>
          <a:ln w="25400">
            <a:solidFill>
              <a:schemeClr val="tx1"/>
            </a:solidFill>
            <a:round/>
          </a:ln>
        </p:spPr>
        <p:txBody>
          <a:bodyPr wrap="none" anchor="ctr"/>
          <a:lstStyle/>
          <a:p>
            <a:endParaRPr lang="zh-CN" altLang="en-US"/>
          </a:p>
        </p:txBody>
      </p:sp>
      <p:grpSp>
        <p:nvGrpSpPr>
          <p:cNvPr id="38917" name="Group 436"/>
          <p:cNvGrpSpPr/>
          <p:nvPr/>
        </p:nvGrpSpPr>
        <p:grpSpPr bwMode="auto">
          <a:xfrm>
            <a:off x="1738313" y="2708275"/>
            <a:ext cx="682625" cy="915988"/>
            <a:chOff x="1646" y="2784"/>
            <a:chExt cx="382" cy="513"/>
          </a:xfrm>
        </p:grpSpPr>
        <p:sp>
          <p:nvSpPr>
            <p:cNvPr id="39231" name="Freeform 437"/>
            <p:cNvSpPr/>
            <p:nvPr/>
          </p:nvSpPr>
          <p:spPr bwMode="auto">
            <a:xfrm>
              <a:off x="1649" y="2784"/>
              <a:ext cx="362" cy="509"/>
            </a:xfrm>
            <a:custGeom>
              <a:avLst/>
              <a:gdLst>
                <a:gd name="T0" fmla="*/ 0 w 362"/>
                <a:gd name="T1" fmla="*/ 496 h 509"/>
                <a:gd name="T2" fmla="*/ 45 w 362"/>
                <a:gd name="T3" fmla="*/ 0 h 509"/>
                <a:gd name="T4" fmla="*/ 361 w 362"/>
                <a:gd name="T5" fmla="*/ 0 h 509"/>
                <a:gd name="T6" fmla="*/ 327 w 362"/>
                <a:gd name="T7" fmla="*/ 508 h 509"/>
                <a:gd name="T8" fmla="*/ 0 w 362"/>
                <a:gd name="T9" fmla="*/ 496 h 509"/>
                <a:gd name="T10" fmla="*/ 0 60000 65536"/>
                <a:gd name="T11" fmla="*/ 0 60000 65536"/>
                <a:gd name="T12" fmla="*/ 0 60000 65536"/>
                <a:gd name="T13" fmla="*/ 0 60000 65536"/>
                <a:gd name="T14" fmla="*/ 0 60000 65536"/>
                <a:gd name="T15" fmla="*/ 0 w 362"/>
                <a:gd name="T16" fmla="*/ 0 h 509"/>
                <a:gd name="T17" fmla="*/ 362 w 362"/>
                <a:gd name="T18" fmla="*/ 509 h 509"/>
              </a:gdLst>
              <a:ahLst/>
              <a:cxnLst>
                <a:cxn ang="T10">
                  <a:pos x="T0" y="T1"/>
                </a:cxn>
                <a:cxn ang="T11">
                  <a:pos x="T2" y="T3"/>
                </a:cxn>
                <a:cxn ang="T12">
                  <a:pos x="T4" y="T5"/>
                </a:cxn>
                <a:cxn ang="T13">
                  <a:pos x="T6" y="T7"/>
                </a:cxn>
                <a:cxn ang="T14">
                  <a:pos x="T8" y="T9"/>
                </a:cxn>
              </a:cxnLst>
              <a:rect l="T15" t="T16" r="T17" b="T18"/>
              <a:pathLst>
                <a:path w="362" h="509">
                  <a:moveTo>
                    <a:pt x="0" y="496"/>
                  </a:moveTo>
                  <a:lnTo>
                    <a:pt x="45" y="0"/>
                  </a:lnTo>
                  <a:lnTo>
                    <a:pt x="361" y="0"/>
                  </a:lnTo>
                  <a:lnTo>
                    <a:pt x="327" y="508"/>
                  </a:lnTo>
                  <a:lnTo>
                    <a:pt x="0" y="496"/>
                  </a:lnTo>
                </a:path>
              </a:pathLst>
            </a:custGeom>
            <a:solidFill>
              <a:srgbClr val="E7EDED"/>
            </a:solidFill>
            <a:ln w="12700" cap="rnd">
              <a:noFill/>
              <a:round/>
            </a:ln>
          </p:spPr>
          <p:txBody>
            <a:bodyPr/>
            <a:lstStyle/>
            <a:p>
              <a:endParaRPr lang="zh-CN" altLang="en-US"/>
            </a:p>
          </p:txBody>
        </p:sp>
        <p:sp>
          <p:nvSpPr>
            <p:cNvPr id="39232" name="Line 438"/>
            <p:cNvSpPr>
              <a:spLocks noChangeShapeType="1"/>
            </p:cNvSpPr>
            <p:nvPr/>
          </p:nvSpPr>
          <p:spPr bwMode="auto">
            <a:xfrm flipH="1">
              <a:off x="1646" y="2799"/>
              <a:ext cx="62" cy="477"/>
            </a:xfrm>
            <a:prstGeom prst="line">
              <a:avLst/>
            </a:prstGeom>
            <a:noFill/>
            <a:ln w="25400">
              <a:solidFill>
                <a:schemeClr val="tx1"/>
              </a:solidFill>
              <a:round/>
            </a:ln>
          </p:spPr>
          <p:txBody>
            <a:bodyPr wrap="none" anchor="ctr"/>
            <a:lstStyle/>
            <a:p>
              <a:endParaRPr lang="zh-CN" altLang="en-US"/>
            </a:p>
          </p:txBody>
        </p:sp>
        <p:sp>
          <p:nvSpPr>
            <p:cNvPr id="39233" name="Line 439"/>
            <p:cNvSpPr>
              <a:spLocks noChangeShapeType="1"/>
            </p:cNvSpPr>
            <p:nvPr/>
          </p:nvSpPr>
          <p:spPr bwMode="auto">
            <a:xfrm flipH="1">
              <a:off x="1975" y="2801"/>
              <a:ext cx="53" cy="496"/>
            </a:xfrm>
            <a:prstGeom prst="line">
              <a:avLst/>
            </a:prstGeom>
            <a:noFill/>
            <a:ln w="25400">
              <a:solidFill>
                <a:schemeClr val="tx1"/>
              </a:solidFill>
              <a:round/>
            </a:ln>
          </p:spPr>
          <p:txBody>
            <a:bodyPr wrap="none" anchor="ctr"/>
            <a:lstStyle/>
            <a:p>
              <a:endParaRPr lang="zh-CN" altLang="en-US"/>
            </a:p>
          </p:txBody>
        </p:sp>
      </p:grpSp>
      <p:sp>
        <p:nvSpPr>
          <p:cNvPr id="38918" name="Line 440"/>
          <p:cNvSpPr>
            <a:spLocks noChangeShapeType="1"/>
          </p:cNvSpPr>
          <p:nvPr/>
        </p:nvSpPr>
        <p:spPr bwMode="auto">
          <a:xfrm>
            <a:off x="571500" y="1906588"/>
            <a:ext cx="3654425" cy="0"/>
          </a:xfrm>
          <a:prstGeom prst="line">
            <a:avLst/>
          </a:prstGeom>
          <a:noFill/>
          <a:ln w="25400">
            <a:solidFill>
              <a:schemeClr val="tx1"/>
            </a:solidFill>
            <a:round/>
          </a:ln>
        </p:spPr>
        <p:txBody>
          <a:bodyPr wrap="none" anchor="ctr"/>
          <a:lstStyle/>
          <a:p>
            <a:endParaRPr lang="zh-CN" altLang="en-US"/>
          </a:p>
        </p:txBody>
      </p:sp>
      <p:sp>
        <p:nvSpPr>
          <p:cNvPr id="38919" name="Rectangle 441"/>
          <p:cNvSpPr>
            <a:spLocks noChangeArrowheads="1"/>
          </p:cNvSpPr>
          <p:nvPr/>
        </p:nvSpPr>
        <p:spPr bwMode="auto">
          <a:xfrm>
            <a:off x="639763" y="4008438"/>
            <a:ext cx="3981450" cy="1401266"/>
          </a:xfrm>
          <a:prstGeom prst="rect">
            <a:avLst/>
          </a:prstGeom>
          <a:noFill/>
          <a:ln w="12700">
            <a:noFill/>
            <a:miter lim="800000"/>
          </a:ln>
        </p:spPr>
        <p:txBody>
          <a:bodyPr lIns="85695" tIns="44633" rIns="85695" bIns="44633">
            <a:spAutoFit/>
          </a:bodyPr>
          <a:lstStyle/>
          <a:p>
            <a:pPr marL="228600" indent="-228600" algn="l" defTabSz="817880">
              <a:lnSpc>
                <a:spcPct val="95000"/>
              </a:lnSpc>
              <a:spcBef>
                <a:spcPct val="35000"/>
              </a:spcBef>
              <a:buClr>
                <a:schemeClr val="accent1"/>
              </a:buClr>
              <a:buFontTx/>
              <a:buChar char="•"/>
            </a:pPr>
            <a:r>
              <a:rPr lang="zh-CN" altLang="en-US" i="0" dirty="0" smtClean="0">
                <a:ea typeface="宋体" panose="02010600030101010101" pitchFamily="2" charset="-122"/>
              </a:rPr>
              <a:t>每个接口是一个冲突</a:t>
            </a:r>
            <a:r>
              <a:rPr lang="zh-CN" altLang="en-US" i="0" dirty="0">
                <a:ea typeface="宋体" panose="02010600030101010101" pitchFamily="2" charset="-122"/>
              </a:rPr>
              <a:t>域</a:t>
            </a:r>
            <a:endParaRPr lang="zh-CN" altLang="en-US" i="0" dirty="0">
              <a:ea typeface="宋体" panose="02010600030101010101" pitchFamily="2" charset="-122"/>
            </a:endParaRPr>
          </a:p>
          <a:p>
            <a:pPr marL="228600" indent="-228600" algn="l" defTabSz="817880">
              <a:lnSpc>
                <a:spcPct val="95000"/>
              </a:lnSpc>
              <a:spcBef>
                <a:spcPct val="35000"/>
              </a:spcBef>
              <a:buClr>
                <a:schemeClr val="accent1"/>
              </a:buClr>
              <a:buFontTx/>
              <a:buChar char="•"/>
            </a:pPr>
            <a:r>
              <a:rPr lang="zh-CN" altLang="en-US" i="0" dirty="0">
                <a:ea typeface="宋体" panose="02010600030101010101" pitchFamily="2" charset="-122"/>
              </a:rPr>
              <a:t>广播信息向</a:t>
            </a:r>
            <a:r>
              <a:rPr lang="zh-CN" altLang="en-US" i="0" dirty="0" smtClean="0">
                <a:ea typeface="宋体" panose="02010600030101010101" pitchFamily="2" charset="-122"/>
              </a:rPr>
              <a:t>所有接口转发</a:t>
            </a:r>
            <a:endParaRPr lang="en-US" altLang="zh-CN" i="0" dirty="0" smtClean="0">
              <a:ea typeface="宋体" panose="02010600030101010101" pitchFamily="2" charset="-122"/>
            </a:endParaRPr>
          </a:p>
          <a:p>
            <a:pPr marL="228600" indent="-228600" algn="l" defTabSz="817880">
              <a:lnSpc>
                <a:spcPct val="95000"/>
              </a:lnSpc>
              <a:spcBef>
                <a:spcPct val="35000"/>
              </a:spcBef>
              <a:buClr>
                <a:schemeClr val="accent1"/>
              </a:buClr>
            </a:pPr>
            <a:r>
              <a:rPr lang="zh-CN" altLang="en-US" i="0" dirty="0" smtClean="0">
                <a:ea typeface="宋体" panose="02010600030101010101" pitchFamily="2" charset="-122"/>
              </a:rPr>
              <a:t>（除了接收接口）</a:t>
            </a:r>
            <a:endParaRPr lang="zh-CN" altLang="en-US" i="0" dirty="0">
              <a:ea typeface="宋体" panose="02010600030101010101" pitchFamily="2" charset="-122"/>
            </a:endParaRPr>
          </a:p>
        </p:txBody>
      </p:sp>
      <p:sp>
        <p:nvSpPr>
          <p:cNvPr id="38920" name="Line 442"/>
          <p:cNvSpPr>
            <a:spLocks noChangeShapeType="1"/>
          </p:cNvSpPr>
          <p:nvPr/>
        </p:nvSpPr>
        <p:spPr bwMode="auto">
          <a:xfrm flipV="1">
            <a:off x="2427288" y="2146300"/>
            <a:ext cx="1631950" cy="31750"/>
          </a:xfrm>
          <a:prstGeom prst="line">
            <a:avLst/>
          </a:prstGeom>
          <a:noFill/>
          <a:ln w="25400">
            <a:solidFill>
              <a:schemeClr val="tx1"/>
            </a:solidFill>
            <a:prstDash val="dash"/>
            <a:round/>
          </a:ln>
        </p:spPr>
        <p:txBody>
          <a:bodyPr wrap="none" anchor="ctr"/>
          <a:lstStyle/>
          <a:p>
            <a:endParaRPr lang="zh-CN" altLang="en-US"/>
          </a:p>
        </p:txBody>
      </p:sp>
      <p:sp>
        <p:nvSpPr>
          <p:cNvPr id="38921" name="Arc 446"/>
          <p:cNvSpPr/>
          <p:nvPr/>
        </p:nvSpPr>
        <p:spPr bwMode="auto">
          <a:xfrm>
            <a:off x="1878013" y="2224088"/>
            <a:ext cx="395287" cy="46037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16"/>
                </a:moveTo>
                <a:cubicBezTo>
                  <a:pt x="46" y="9657"/>
                  <a:pt x="9643" y="54"/>
                  <a:pt x="21502" y="0"/>
                </a:cubicBezTo>
              </a:path>
              <a:path w="21600" h="21600" stroke="0" extrusionOk="0">
                <a:moveTo>
                  <a:pt x="0" y="21516"/>
                </a:moveTo>
                <a:cubicBezTo>
                  <a:pt x="46" y="9657"/>
                  <a:pt x="9643" y="54"/>
                  <a:pt x="21502" y="0"/>
                </a:cubicBezTo>
                <a:lnTo>
                  <a:pt x="21600" y="21600"/>
                </a:lnTo>
                <a:close/>
              </a:path>
            </a:pathLst>
          </a:custGeom>
          <a:noFill/>
          <a:ln w="25400" cap="rnd">
            <a:solidFill>
              <a:schemeClr val="tx1"/>
            </a:solidFill>
            <a:prstDash val="dash"/>
            <a:round/>
            <a:tailEnd type="triangle" w="med" len="med"/>
          </a:ln>
        </p:spPr>
        <p:txBody>
          <a:bodyPr wrap="none" anchor="ctr"/>
          <a:lstStyle/>
          <a:p>
            <a:endParaRPr lang="zh-CN" altLang="en-US"/>
          </a:p>
        </p:txBody>
      </p:sp>
      <p:sp>
        <p:nvSpPr>
          <p:cNvPr id="38922" name="Arc 447"/>
          <p:cNvSpPr/>
          <p:nvPr/>
        </p:nvSpPr>
        <p:spPr bwMode="auto">
          <a:xfrm>
            <a:off x="860425" y="1995488"/>
            <a:ext cx="414338" cy="69532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6"/>
                  <a:pt x="9614" y="51"/>
                  <a:pt x="21507" y="0"/>
                </a:cubicBezTo>
              </a:path>
              <a:path w="21600" h="21600" stroke="0" extrusionOk="0">
                <a:moveTo>
                  <a:pt x="0" y="21600"/>
                </a:moveTo>
                <a:cubicBezTo>
                  <a:pt x="0" y="9706"/>
                  <a:pt x="9614" y="51"/>
                  <a:pt x="21507" y="0"/>
                </a:cubicBezTo>
                <a:lnTo>
                  <a:pt x="21600" y="21600"/>
                </a:lnTo>
                <a:close/>
              </a:path>
            </a:pathLst>
          </a:custGeom>
          <a:noFill/>
          <a:ln w="25400" cap="rnd">
            <a:solidFill>
              <a:schemeClr val="tx1"/>
            </a:solidFill>
            <a:prstDash val="dash"/>
            <a:round/>
            <a:tailEnd type="triangle" w="med" len="med"/>
          </a:ln>
        </p:spPr>
        <p:txBody>
          <a:bodyPr wrap="none" anchor="ctr"/>
          <a:lstStyle/>
          <a:p>
            <a:endParaRPr lang="zh-CN" altLang="en-US"/>
          </a:p>
        </p:txBody>
      </p:sp>
      <p:grpSp>
        <p:nvGrpSpPr>
          <p:cNvPr id="38923" name="Group 448"/>
          <p:cNvGrpSpPr/>
          <p:nvPr/>
        </p:nvGrpSpPr>
        <p:grpSpPr bwMode="auto">
          <a:xfrm>
            <a:off x="3095625" y="2743200"/>
            <a:ext cx="669925" cy="900113"/>
            <a:chOff x="2399" y="2789"/>
            <a:chExt cx="375" cy="504"/>
          </a:xfrm>
        </p:grpSpPr>
        <p:sp>
          <p:nvSpPr>
            <p:cNvPr id="39228" name="Freeform 449"/>
            <p:cNvSpPr/>
            <p:nvPr/>
          </p:nvSpPr>
          <p:spPr bwMode="auto">
            <a:xfrm>
              <a:off x="2402" y="2789"/>
              <a:ext cx="356" cy="500"/>
            </a:xfrm>
            <a:custGeom>
              <a:avLst/>
              <a:gdLst>
                <a:gd name="T0" fmla="*/ 0 w 356"/>
                <a:gd name="T1" fmla="*/ 487 h 500"/>
                <a:gd name="T2" fmla="*/ 45 w 356"/>
                <a:gd name="T3" fmla="*/ 0 h 500"/>
                <a:gd name="T4" fmla="*/ 355 w 356"/>
                <a:gd name="T5" fmla="*/ 0 h 500"/>
                <a:gd name="T6" fmla="*/ 322 w 356"/>
                <a:gd name="T7" fmla="*/ 499 h 500"/>
                <a:gd name="T8" fmla="*/ 0 w 356"/>
                <a:gd name="T9" fmla="*/ 487 h 500"/>
                <a:gd name="T10" fmla="*/ 0 60000 65536"/>
                <a:gd name="T11" fmla="*/ 0 60000 65536"/>
                <a:gd name="T12" fmla="*/ 0 60000 65536"/>
                <a:gd name="T13" fmla="*/ 0 60000 65536"/>
                <a:gd name="T14" fmla="*/ 0 60000 65536"/>
                <a:gd name="T15" fmla="*/ 0 w 356"/>
                <a:gd name="T16" fmla="*/ 0 h 500"/>
                <a:gd name="T17" fmla="*/ 356 w 356"/>
                <a:gd name="T18" fmla="*/ 500 h 500"/>
              </a:gdLst>
              <a:ahLst/>
              <a:cxnLst>
                <a:cxn ang="T10">
                  <a:pos x="T0" y="T1"/>
                </a:cxn>
                <a:cxn ang="T11">
                  <a:pos x="T2" y="T3"/>
                </a:cxn>
                <a:cxn ang="T12">
                  <a:pos x="T4" y="T5"/>
                </a:cxn>
                <a:cxn ang="T13">
                  <a:pos x="T6" y="T7"/>
                </a:cxn>
                <a:cxn ang="T14">
                  <a:pos x="T8" y="T9"/>
                </a:cxn>
              </a:cxnLst>
              <a:rect l="T15" t="T16" r="T17" b="T18"/>
              <a:pathLst>
                <a:path w="356" h="500">
                  <a:moveTo>
                    <a:pt x="0" y="487"/>
                  </a:moveTo>
                  <a:lnTo>
                    <a:pt x="45" y="0"/>
                  </a:lnTo>
                  <a:lnTo>
                    <a:pt x="355" y="0"/>
                  </a:lnTo>
                  <a:lnTo>
                    <a:pt x="322" y="499"/>
                  </a:lnTo>
                  <a:lnTo>
                    <a:pt x="0" y="487"/>
                  </a:lnTo>
                </a:path>
              </a:pathLst>
            </a:custGeom>
            <a:solidFill>
              <a:srgbClr val="E7EDED"/>
            </a:solidFill>
            <a:ln w="12700" cap="rnd">
              <a:noFill/>
              <a:round/>
            </a:ln>
          </p:spPr>
          <p:txBody>
            <a:bodyPr/>
            <a:lstStyle/>
            <a:p>
              <a:endParaRPr lang="zh-CN" altLang="en-US"/>
            </a:p>
          </p:txBody>
        </p:sp>
        <p:sp>
          <p:nvSpPr>
            <p:cNvPr id="39229" name="Line 450"/>
            <p:cNvSpPr>
              <a:spLocks noChangeShapeType="1"/>
            </p:cNvSpPr>
            <p:nvPr/>
          </p:nvSpPr>
          <p:spPr bwMode="auto">
            <a:xfrm flipH="1">
              <a:off x="2399" y="2803"/>
              <a:ext cx="61" cy="470"/>
            </a:xfrm>
            <a:prstGeom prst="line">
              <a:avLst/>
            </a:prstGeom>
            <a:noFill/>
            <a:ln w="25400">
              <a:solidFill>
                <a:schemeClr val="tx1"/>
              </a:solidFill>
              <a:round/>
            </a:ln>
          </p:spPr>
          <p:txBody>
            <a:bodyPr wrap="none" anchor="ctr"/>
            <a:lstStyle/>
            <a:p>
              <a:endParaRPr lang="zh-CN" altLang="en-US"/>
            </a:p>
          </p:txBody>
        </p:sp>
        <p:sp>
          <p:nvSpPr>
            <p:cNvPr id="39230" name="Line 451"/>
            <p:cNvSpPr>
              <a:spLocks noChangeShapeType="1"/>
            </p:cNvSpPr>
            <p:nvPr/>
          </p:nvSpPr>
          <p:spPr bwMode="auto">
            <a:xfrm flipH="1">
              <a:off x="2722" y="2805"/>
              <a:ext cx="52" cy="488"/>
            </a:xfrm>
            <a:prstGeom prst="line">
              <a:avLst/>
            </a:prstGeom>
            <a:noFill/>
            <a:ln w="25400">
              <a:solidFill>
                <a:schemeClr val="tx1"/>
              </a:solidFill>
              <a:round/>
            </a:ln>
          </p:spPr>
          <p:txBody>
            <a:bodyPr wrap="none" anchor="ctr"/>
            <a:lstStyle/>
            <a:p>
              <a:endParaRPr lang="zh-CN" altLang="en-US"/>
            </a:p>
          </p:txBody>
        </p:sp>
      </p:grpSp>
      <p:grpSp>
        <p:nvGrpSpPr>
          <p:cNvPr id="38924" name="Group 452"/>
          <p:cNvGrpSpPr/>
          <p:nvPr/>
        </p:nvGrpSpPr>
        <p:grpSpPr bwMode="auto">
          <a:xfrm>
            <a:off x="755650" y="2740025"/>
            <a:ext cx="671513" cy="898525"/>
            <a:chOff x="1088" y="2787"/>
            <a:chExt cx="376" cy="504"/>
          </a:xfrm>
        </p:grpSpPr>
        <p:sp>
          <p:nvSpPr>
            <p:cNvPr id="39225" name="Freeform 453"/>
            <p:cNvSpPr/>
            <p:nvPr/>
          </p:nvSpPr>
          <p:spPr bwMode="auto">
            <a:xfrm>
              <a:off x="1091" y="2787"/>
              <a:ext cx="356" cy="500"/>
            </a:xfrm>
            <a:custGeom>
              <a:avLst/>
              <a:gdLst>
                <a:gd name="T0" fmla="*/ 0 w 356"/>
                <a:gd name="T1" fmla="*/ 487 h 500"/>
                <a:gd name="T2" fmla="*/ 45 w 356"/>
                <a:gd name="T3" fmla="*/ 0 h 500"/>
                <a:gd name="T4" fmla="*/ 355 w 356"/>
                <a:gd name="T5" fmla="*/ 0 h 500"/>
                <a:gd name="T6" fmla="*/ 322 w 356"/>
                <a:gd name="T7" fmla="*/ 499 h 500"/>
                <a:gd name="T8" fmla="*/ 0 w 356"/>
                <a:gd name="T9" fmla="*/ 487 h 500"/>
                <a:gd name="T10" fmla="*/ 0 60000 65536"/>
                <a:gd name="T11" fmla="*/ 0 60000 65536"/>
                <a:gd name="T12" fmla="*/ 0 60000 65536"/>
                <a:gd name="T13" fmla="*/ 0 60000 65536"/>
                <a:gd name="T14" fmla="*/ 0 60000 65536"/>
                <a:gd name="T15" fmla="*/ 0 w 356"/>
                <a:gd name="T16" fmla="*/ 0 h 500"/>
                <a:gd name="T17" fmla="*/ 356 w 356"/>
                <a:gd name="T18" fmla="*/ 500 h 500"/>
              </a:gdLst>
              <a:ahLst/>
              <a:cxnLst>
                <a:cxn ang="T10">
                  <a:pos x="T0" y="T1"/>
                </a:cxn>
                <a:cxn ang="T11">
                  <a:pos x="T2" y="T3"/>
                </a:cxn>
                <a:cxn ang="T12">
                  <a:pos x="T4" y="T5"/>
                </a:cxn>
                <a:cxn ang="T13">
                  <a:pos x="T6" y="T7"/>
                </a:cxn>
                <a:cxn ang="T14">
                  <a:pos x="T8" y="T9"/>
                </a:cxn>
              </a:cxnLst>
              <a:rect l="T15" t="T16" r="T17" b="T18"/>
              <a:pathLst>
                <a:path w="356" h="500">
                  <a:moveTo>
                    <a:pt x="0" y="487"/>
                  </a:moveTo>
                  <a:lnTo>
                    <a:pt x="45" y="0"/>
                  </a:lnTo>
                  <a:lnTo>
                    <a:pt x="355" y="0"/>
                  </a:lnTo>
                  <a:lnTo>
                    <a:pt x="322" y="499"/>
                  </a:lnTo>
                  <a:lnTo>
                    <a:pt x="0" y="487"/>
                  </a:lnTo>
                </a:path>
              </a:pathLst>
            </a:custGeom>
            <a:solidFill>
              <a:srgbClr val="E7EDED"/>
            </a:solidFill>
            <a:ln w="12700" cap="rnd">
              <a:noFill/>
              <a:round/>
            </a:ln>
          </p:spPr>
          <p:txBody>
            <a:bodyPr/>
            <a:lstStyle/>
            <a:p>
              <a:endParaRPr lang="zh-CN" altLang="en-US"/>
            </a:p>
          </p:txBody>
        </p:sp>
        <p:sp>
          <p:nvSpPr>
            <p:cNvPr id="39226" name="Line 454"/>
            <p:cNvSpPr>
              <a:spLocks noChangeShapeType="1"/>
            </p:cNvSpPr>
            <p:nvPr/>
          </p:nvSpPr>
          <p:spPr bwMode="auto">
            <a:xfrm flipH="1">
              <a:off x="1088" y="2801"/>
              <a:ext cx="61" cy="470"/>
            </a:xfrm>
            <a:prstGeom prst="line">
              <a:avLst/>
            </a:prstGeom>
            <a:noFill/>
            <a:ln w="25400">
              <a:solidFill>
                <a:schemeClr val="tx1"/>
              </a:solidFill>
              <a:round/>
            </a:ln>
          </p:spPr>
          <p:txBody>
            <a:bodyPr wrap="none" anchor="ctr"/>
            <a:lstStyle/>
            <a:p>
              <a:endParaRPr lang="zh-CN" altLang="en-US"/>
            </a:p>
          </p:txBody>
        </p:sp>
        <p:sp>
          <p:nvSpPr>
            <p:cNvPr id="39227" name="Line 455"/>
            <p:cNvSpPr>
              <a:spLocks noChangeShapeType="1"/>
            </p:cNvSpPr>
            <p:nvPr/>
          </p:nvSpPr>
          <p:spPr bwMode="auto">
            <a:xfrm flipH="1">
              <a:off x="1412" y="2803"/>
              <a:ext cx="52" cy="488"/>
            </a:xfrm>
            <a:prstGeom prst="line">
              <a:avLst/>
            </a:prstGeom>
            <a:noFill/>
            <a:ln w="25400">
              <a:solidFill>
                <a:schemeClr val="tx1"/>
              </a:solidFill>
              <a:round/>
            </a:ln>
          </p:spPr>
          <p:txBody>
            <a:bodyPr wrap="none" anchor="ctr"/>
            <a:lstStyle/>
            <a:p>
              <a:endParaRPr lang="zh-CN" altLang="en-US"/>
            </a:p>
          </p:txBody>
        </p:sp>
      </p:grpSp>
      <p:sp>
        <p:nvSpPr>
          <p:cNvPr id="38925" name="Arc 456"/>
          <p:cNvSpPr/>
          <p:nvPr/>
        </p:nvSpPr>
        <p:spPr bwMode="auto">
          <a:xfrm>
            <a:off x="3178175" y="2533650"/>
            <a:ext cx="188913" cy="319088"/>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479"/>
                </a:moveTo>
                <a:cubicBezTo>
                  <a:pt x="65" y="9676"/>
                  <a:pt x="9593" y="111"/>
                  <a:pt x="21395" y="-1"/>
                </a:cubicBezTo>
              </a:path>
              <a:path w="21600" h="21599" stroke="0" extrusionOk="0">
                <a:moveTo>
                  <a:pt x="0" y="21479"/>
                </a:moveTo>
                <a:cubicBezTo>
                  <a:pt x="65" y="9676"/>
                  <a:pt x="9593" y="111"/>
                  <a:pt x="21395" y="-1"/>
                </a:cubicBezTo>
                <a:lnTo>
                  <a:pt x="21600" y="21599"/>
                </a:lnTo>
                <a:close/>
              </a:path>
            </a:pathLst>
          </a:custGeom>
          <a:noFill/>
          <a:ln w="25400" cap="rnd">
            <a:solidFill>
              <a:schemeClr val="tx1"/>
            </a:solidFill>
            <a:prstDash val="dash"/>
            <a:round/>
            <a:tailEnd type="triangle" w="med" len="med"/>
          </a:ln>
        </p:spPr>
        <p:txBody>
          <a:bodyPr wrap="none" anchor="ctr"/>
          <a:lstStyle/>
          <a:p>
            <a:endParaRPr lang="zh-CN" altLang="en-US"/>
          </a:p>
        </p:txBody>
      </p:sp>
      <p:sp>
        <p:nvSpPr>
          <p:cNvPr id="38926" name="Line 457"/>
          <p:cNvSpPr>
            <a:spLocks noChangeShapeType="1"/>
          </p:cNvSpPr>
          <p:nvPr/>
        </p:nvSpPr>
        <p:spPr bwMode="auto">
          <a:xfrm>
            <a:off x="3486150" y="2455863"/>
            <a:ext cx="588963" cy="0"/>
          </a:xfrm>
          <a:prstGeom prst="line">
            <a:avLst/>
          </a:prstGeom>
          <a:noFill/>
          <a:ln w="25400">
            <a:solidFill>
              <a:schemeClr val="tx1"/>
            </a:solidFill>
            <a:prstDash val="dash"/>
            <a:round/>
          </a:ln>
        </p:spPr>
        <p:txBody>
          <a:bodyPr wrap="none" anchor="ctr"/>
          <a:lstStyle/>
          <a:p>
            <a:endParaRPr lang="zh-CN" altLang="en-US"/>
          </a:p>
        </p:txBody>
      </p:sp>
      <p:grpSp>
        <p:nvGrpSpPr>
          <p:cNvPr id="38927" name="Group 458"/>
          <p:cNvGrpSpPr/>
          <p:nvPr/>
        </p:nvGrpSpPr>
        <p:grpSpPr bwMode="auto">
          <a:xfrm>
            <a:off x="1017588" y="2784475"/>
            <a:ext cx="214312" cy="461963"/>
            <a:chOff x="1235" y="2826"/>
            <a:chExt cx="120" cy="259"/>
          </a:xfrm>
        </p:grpSpPr>
        <p:sp>
          <p:nvSpPr>
            <p:cNvPr id="39205" name="Freeform 459"/>
            <p:cNvSpPr/>
            <p:nvPr/>
          </p:nvSpPr>
          <p:spPr bwMode="auto">
            <a:xfrm>
              <a:off x="1260" y="3064"/>
              <a:ext cx="15" cy="17"/>
            </a:xfrm>
            <a:custGeom>
              <a:avLst/>
              <a:gdLst>
                <a:gd name="T0" fmla="*/ 11 w 15"/>
                <a:gd name="T1" fmla="*/ 11 h 17"/>
                <a:gd name="T2" fmla="*/ 14 w 15"/>
                <a:gd name="T3" fmla="*/ 13 h 17"/>
                <a:gd name="T4" fmla="*/ 4 w 15"/>
                <a:gd name="T5" fmla="*/ 16 h 17"/>
                <a:gd name="T6" fmla="*/ 0 w 15"/>
                <a:gd name="T7" fmla="*/ 11 h 17"/>
                <a:gd name="T8" fmla="*/ 1 w 15"/>
                <a:gd name="T9" fmla="*/ 11 h 17"/>
                <a:gd name="T10" fmla="*/ 2 w 15"/>
                <a:gd name="T11" fmla="*/ 4 h 17"/>
                <a:gd name="T12" fmla="*/ 2 w 15"/>
                <a:gd name="T13" fmla="*/ 2 h 17"/>
                <a:gd name="T14" fmla="*/ 4 w 15"/>
                <a:gd name="T15" fmla="*/ 0 h 17"/>
                <a:gd name="T16" fmla="*/ 14 w 15"/>
                <a:gd name="T17" fmla="*/ 3 h 17"/>
                <a:gd name="T18" fmla="*/ 11 w 15"/>
                <a:gd name="T19" fmla="*/ 5 h 17"/>
                <a:gd name="T20" fmla="*/ 11 w 15"/>
                <a:gd name="T21" fmla="*/ 11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1" y="11"/>
                  </a:moveTo>
                  <a:lnTo>
                    <a:pt x="14" y="13"/>
                  </a:lnTo>
                  <a:lnTo>
                    <a:pt x="4" y="16"/>
                  </a:lnTo>
                  <a:lnTo>
                    <a:pt x="0" y="11"/>
                  </a:lnTo>
                  <a:lnTo>
                    <a:pt x="1" y="11"/>
                  </a:lnTo>
                  <a:lnTo>
                    <a:pt x="2" y="4"/>
                  </a:lnTo>
                  <a:lnTo>
                    <a:pt x="2" y="2"/>
                  </a:lnTo>
                  <a:lnTo>
                    <a:pt x="4" y="0"/>
                  </a:lnTo>
                  <a:lnTo>
                    <a:pt x="14" y="3"/>
                  </a:lnTo>
                  <a:lnTo>
                    <a:pt x="11" y="5"/>
                  </a:lnTo>
                  <a:lnTo>
                    <a:pt x="11" y="11"/>
                  </a:lnTo>
                </a:path>
              </a:pathLst>
            </a:custGeom>
            <a:solidFill>
              <a:srgbClr val="7F7F7F"/>
            </a:solidFill>
            <a:ln w="12700" cap="rnd">
              <a:solidFill>
                <a:srgbClr val="474747"/>
              </a:solidFill>
              <a:round/>
            </a:ln>
          </p:spPr>
          <p:txBody>
            <a:bodyPr/>
            <a:lstStyle/>
            <a:p>
              <a:endParaRPr lang="zh-CN" altLang="en-US"/>
            </a:p>
          </p:txBody>
        </p:sp>
        <p:sp>
          <p:nvSpPr>
            <p:cNvPr id="39206" name="Freeform 460"/>
            <p:cNvSpPr/>
            <p:nvPr/>
          </p:nvSpPr>
          <p:spPr bwMode="auto">
            <a:xfrm>
              <a:off x="1306" y="3067"/>
              <a:ext cx="15" cy="18"/>
            </a:xfrm>
            <a:custGeom>
              <a:avLst/>
              <a:gdLst>
                <a:gd name="T0" fmla="*/ 12 w 15"/>
                <a:gd name="T1" fmla="*/ 13 h 18"/>
                <a:gd name="T2" fmla="*/ 10 w 15"/>
                <a:gd name="T3" fmla="*/ 13 h 18"/>
                <a:gd name="T4" fmla="*/ 4 w 15"/>
                <a:gd name="T5" fmla="*/ 17 h 18"/>
                <a:gd name="T6" fmla="*/ 0 w 15"/>
                <a:gd name="T7" fmla="*/ 13 h 18"/>
                <a:gd name="T8" fmla="*/ 1 w 15"/>
                <a:gd name="T9" fmla="*/ 12 h 18"/>
                <a:gd name="T10" fmla="*/ 1 w 15"/>
                <a:gd name="T11" fmla="*/ 5 h 18"/>
                <a:gd name="T12" fmla="*/ 2 w 15"/>
                <a:gd name="T13" fmla="*/ 3 h 18"/>
                <a:gd name="T14" fmla="*/ 7 w 15"/>
                <a:gd name="T15" fmla="*/ 0 h 18"/>
                <a:gd name="T16" fmla="*/ 11 w 15"/>
                <a:gd name="T17" fmla="*/ 4 h 18"/>
                <a:gd name="T18" fmla="*/ 14 w 15"/>
                <a:gd name="T19" fmla="*/ 6 h 18"/>
                <a:gd name="T20" fmla="*/ 12 w 15"/>
                <a:gd name="T21" fmla="*/ 13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8"/>
                <a:gd name="T35" fmla="*/ 15 w 15"/>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8">
                  <a:moveTo>
                    <a:pt x="12" y="13"/>
                  </a:moveTo>
                  <a:lnTo>
                    <a:pt x="10" y="13"/>
                  </a:lnTo>
                  <a:lnTo>
                    <a:pt x="4" y="17"/>
                  </a:lnTo>
                  <a:lnTo>
                    <a:pt x="0" y="13"/>
                  </a:lnTo>
                  <a:lnTo>
                    <a:pt x="1" y="12"/>
                  </a:lnTo>
                  <a:lnTo>
                    <a:pt x="1" y="5"/>
                  </a:lnTo>
                  <a:lnTo>
                    <a:pt x="2" y="3"/>
                  </a:lnTo>
                  <a:lnTo>
                    <a:pt x="7" y="0"/>
                  </a:lnTo>
                  <a:lnTo>
                    <a:pt x="11" y="4"/>
                  </a:lnTo>
                  <a:lnTo>
                    <a:pt x="14" y="6"/>
                  </a:lnTo>
                  <a:lnTo>
                    <a:pt x="12" y="13"/>
                  </a:lnTo>
                </a:path>
              </a:pathLst>
            </a:custGeom>
            <a:solidFill>
              <a:srgbClr val="7F7F7F"/>
            </a:solidFill>
            <a:ln w="12700" cap="rnd">
              <a:solidFill>
                <a:srgbClr val="474747"/>
              </a:solidFill>
              <a:round/>
            </a:ln>
          </p:spPr>
          <p:txBody>
            <a:bodyPr/>
            <a:lstStyle/>
            <a:p>
              <a:endParaRPr lang="zh-CN" altLang="en-US"/>
            </a:p>
          </p:txBody>
        </p:sp>
        <p:sp>
          <p:nvSpPr>
            <p:cNvPr id="39207" name="Freeform 461"/>
            <p:cNvSpPr/>
            <p:nvPr/>
          </p:nvSpPr>
          <p:spPr bwMode="auto">
            <a:xfrm>
              <a:off x="1324" y="2830"/>
              <a:ext cx="15" cy="20"/>
            </a:xfrm>
            <a:custGeom>
              <a:avLst/>
              <a:gdLst>
                <a:gd name="T0" fmla="*/ 14 w 15"/>
                <a:gd name="T1" fmla="*/ 15 h 20"/>
                <a:gd name="T2" fmla="*/ 9 w 15"/>
                <a:gd name="T3" fmla="*/ 16 h 20"/>
                <a:gd name="T4" fmla="*/ 7 w 15"/>
                <a:gd name="T5" fmla="*/ 19 h 20"/>
                <a:gd name="T6" fmla="*/ 0 w 15"/>
                <a:gd name="T7" fmla="*/ 14 h 20"/>
                <a:gd name="T8" fmla="*/ 1 w 15"/>
                <a:gd name="T9" fmla="*/ 12 h 20"/>
                <a:gd name="T10" fmla="*/ 1 w 15"/>
                <a:gd name="T11" fmla="*/ 4 h 20"/>
                <a:gd name="T12" fmla="*/ 4 w 15"/>
                <a:gd name="T13" fmla="*/ 2 h 20"/>
                <a:gd name="T14" fmla="*/ 10 w 15"/>
                <a:gd name="T15" fmla="*/ 0 h 20"/>
                <a:gd name="T16" fmla="*/ 12 w 15"/>
                <a:gd name="T17" fmla="*/ 3 h 20"/>
                <a:gd name="T18" fmla="*/ 12 w 15"/>
                <a:gd name="T19" fmla="*/ 6 h 20"/>
                <a:gd name="T20" fmla="*/ 14 w 15"/>
                <a:gd name="T21" fmla="*/ 15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20"/>
                <a:gd name="T35" fmla="*/ 15 w 15"/>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20">
                  <a:moveTo>
                    <a:pt x="14" y="15"/>
                  </a:moveTo>
                  <a:lnTo>
                    <a:pt x="9" y="16"/>
                  </a:lnTo>
                  <a:lnTo>
                    <a:pt x="7" y="19"/>
                  </a:lnTo>
                  <a:lnTo>
                    <a:pt x="0" y="14"/>
                  </a:lnTo>
                  <a:lnTo>
                    <a:pt x="1" y="12"/>
                  </a:lnTo>
                  <a:lnTo>
                    <a:pt x="1" y="4"/>
                  </a:lnTo>
                  <a:lnTo>
                    <a:pt x="4" y="2"/>
                  </a:lnTo>
                  <a:lnTo>
                    <a:pt x="10" y="0"/>
                  </a:lnTo>
                  <a:lnTo>
                    <a:pt x="12" y="3"/>
                  </a:lnTo>
                  <a:lnTo>
                    <a:pt x="12" y="6"/>
                  </a:lnTo>
                  <a:lnTo>
                    <a:pt x="14" y="15"/>
                  </a:lnTo>
                </a:path>
              </a:pathLst>
            </a:custGeom>
            <a:solidFill>
              <a:srgbClr val="7F7F7F"/>
            </a:solidFill>
            <a:ln w="12700" cap="rnd">
              <a:solidFill>
                <a:srgbClr val="474747"/>
              </a:solidFill>
              <a:round/>
            </a:ln>
          </p:spPr>
          <p:txBody>
            <a:bodyPr/>
            <a:lstStyle/>
            <a:p>
              <a:endParaRPr lang="zh-CN" altLang="en-US"/>
            </a:p>
          </p:txBody>
        </p:sp>
        <p:sp>
          <p:nvSpPr>
            <p:cNvPr id="39208" name="Freeform 462"/>
            <p:cNvSpPr/>
            <p:nvPr/>
          </p:nvSpPr>
          <p:spPr bwMode="auto">
            <a:xfrm>
              <a:off x="1281" y="2826"/>
              <a:ext cx="15" cy="20"/>
            </a:xfrm>
            <a:custGeom>
              <a:avLst/>
              <a:gdLst>
                <a:gd name="T0" fmla="*/ 14 w 15"/>
                <a:gd name="T1" fmla="*/ 13 h 20"/>
                <a:gd name="T2" fmla="*/ 7 w 15"/>
                <a:gd name="T3" fmla="*/ 15 h 20"/>
                <a:gd name="T4" fmla="*/ 6 w 15"/>
                <a:gd name="T5" fmla="*/ 19 h 20"/>
                <a:gd name="T6" fmla="*/ 0 w 15"/>
                <a:gd name="T7" fmla="*/ 14 h 20"/>
                <a:gd name="T8" fmla="*/ 0 w 15"/>
                <a:gd name="T9" fmla="*/ 12 h 20"/>
                <a:gd name="T10" fmla="*/ 0 w 15"/>
                <a:gd name="T11" fmla="*/ 4 h 20"/>
                <a:gd name="T12" fmla="*/ 3 w 15"/>
                <a:gd name="T13" fmla="*/ 2 h 20"/>
                <a:gd name="T14" fmla="*/ 7 w 15"/>
                <a:gd name="T15" fmla="*/ 0 h 20"/>
                <a:gd name="T16" fmla="*/ 11 w 15"/>
                <a:gd name="T17" fmla="*/ 3 h 20"/>
                <a:gd name="T18" fmla="*/ 12 w 15"/>
                <a:gd name="T19" fmla="*/ 5 h 20"/>
                <a:gd name="T20" fmla="*/ 14 w 15"/>
                <a:gd name="T21" fmla="*/ 13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20"/>
                <a:gd name="T35" fmla="*/ 15 w 15"/>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20">
                  <a:moveTo>
                    <a:pt x="14" y="13"/>
                  </a:moveTo>
                  <a:lnTo>
                    <a:pt x="7" y="15"/>
                  </a:lnTo>
                  <a:lnTo>
                    <a:pt x="6" y="19"/>
                  </a:lnTo>
                  <a:lnTo>
                    <a:pt x="0" y="14"/>
                  </a:lnTo>
                  <a:lnTo>
                    <a:pt x="0" y="12"/>
                  </a:lnTo>
                  <a:lnTo>
                    <a:pt x="0" y="4"/>
                  </a:lnTo>
                  <a:lnTo>
                    <a:pt x="3" y="2"/>
                  </a:lnTo>
                  <a:lnTo>
                    <a:pt x="7" y="0"/>
                  </a:lnTo>
                  <a:lnTo>
                    <a:pt x="11" y="3"/>
                  </a:lnTo>
                  <a:lnTo>
                    <a:pt x="12" y="5"/>
                  </a:lnTo>
                  <a:lnTo>
                    <a:pt x="14" y="13"/>
                  </a:lnTo>
                </a:path>
              </a:pathLst>
            </a:custGeom>
            <a:solidFill>
              <a:srgbClr val="7F7F7F"/>
            </a:solidFill>
            <a:ln w="12700" cap="rnd">
              <a:solidFill>
                <a:srgbClr val="474747"/>
              </a:solidFill>
              <a:round/>
            </a:ln>
          </p:spPr>
          <p:txBody>
            <a:bodyPr/>
            <a:lstStyle/>
            <a:p>
              <a:endParaRPr lang="zh-CN" altLang="en-US"/>
            </a:p>
          </p:txBody>
        </p:sp>
        <p:sp>
          <p:nvSpPr>
            <p:cNvPr id="39209" name="Freeform 463"/>
            <p:cNvSpPr/>
            <p:nvPr/>
          </p:nvSpPr>
          <p:spPr bwMode="auto">
            <a:xfrm>
              <a:off x="1258" y="2831"/>
              <a:ext cx="90" cy="25"/>
            </a:xfrm>
            <a:custGeom>
              <a:avLst/>
              <a:gdLst>
                <a:gd name="T0" fmla="*/ 87 w 90"/>
                <a:gd name="T1" fmla="*/ 24 h 25"/>
                <a:gd name="T2" fmla="*/ 83 w 90"/>
                <a:gd name="T3" fmla="*/ 24 h 25"/>
                <a:gd name="T4" fmla="*/ 81 w 90"/>
                <a:gd name="T5" fmla="*/ 22 h 25"/>
                <a:gd name="T6" fmla="*/ 75 w 90"/>
                <a:gd name="T7" fmla="*/ 18 h 25"/>
                <a:gd name="T8" fmla="*/ 69 w 90"/>
                <a:gd name="T9" fmla="*/ 18 h 25"/>
                <a:gd name="T10" fmla="*/ 55 w 90"/>
                <a:gd name="T11" fmla="*/ 12 h 25"/>
                <a:gd name="T12" fmla="*/ 43 w 90"/>
                <a:gd name="T13" fmla="*/ 10 h 25"/>
                <a:gd name="T14" fmla="*/ 31 w 90"/>
                <a:gd name="T15" fmla="*/ 10 h 25"/>
                <a:gd name="T16" fmla="*/ 20 w 90"/>
                <a:gd name="T17" fmla="*/ 8 h 25"/>
                <a:gd name="T18" fmla="*/ 14 w 90"/>
                <a:gd name="T19" fmla="*/ 12 h 25"/>
                <a:gd name="T20" fmla="*/ 8 w 90"/>
                <a:gd name="T21" fmla="*/ 13 h 25"/>
                <a:gd name="T22" fmla="*/ 5 w 90"/>
                <a:gd name="T23" fmla="*/ 12 h 25"/>
                <a:gd name="T24" fmla="*/ 4 w 90"/>
                <a:gd name="T25" fmla="*/ 13 h 25"/>
                <a:gd name="T26" fmla="*/ 0 w 90"/>
                <a:gd name="T27" fmla="*/ 12 h 25"/>
                <a:gd name="T28" fmla="*/ 1 w 90"/>
                <a:gd name="T29" fmla="*/ 12 h 25"/>
                <a:gd name="T30" fmla="*/ 0 w 90"/>
                <a:gd name="T31" fmla="*/ 11 h 25"/>
                <a:gd name="T32" fmla="*/ 1 w 90"/>
                <a:gd name="T33" fmla="*/ 7 h 25"/>
                <a:gd name="T34" fmla="*/ 2 w 90"/>
                <a:gd name="T35" fmla="*/ 6 h 25"/>
                <a:gd name="T36" fmla="*/ 7 w 90"/>
                <a:gd name="T37" fmla="*/ 6 h 25"/>
                <a:gd name="T38" fmla="*/ 9 w 90"/>
                <a:gd name="T39" fmla="*/ 5 h 25"/>
                <a:gd name="T40" fmla="*/ 17 w 90"/>
                <a:gd name="T41" fmla="*/ 3 h 25"/>
                <a:gd name="T42" fmla="*/ 31 w 90"/>
                <a:gd name="T43" fmla="*/ 1 h 25"/>
                <a:gd name="T44" fmla="*/ 45 w 90"/>
                <a:gd name="T45" fmla="*/ 0 h 25"/>
                <a:gd name="T46" fmla="*/ 58 w 90"/>
                <a:gd name="T47" fmla="*/ 3 h 25"/>
                <a:gd name="T48" fmla="*/ 72 w 90"/>
                <a:gd name="T49" fmla="*/ 10 h 25"/>
                <a:gd name="T50" fmla="*/ 79 w 90"/>
                <a:gd name="T51" fmla="*/ 12 h 25"/>
                <a:gd name="T52" fmla="*/ 82 w 90"/>
                <a:gd name="T53" fmla="*/ 13 h 25"/>
                <a:gd name="T54" fmla="*/ 86 w 90"/>
                <a:gd name="T55" fmla="*/ 14 h 25"/>
                <a:gd name="T56" fmla="*/ 89 w 90"/>
                <a:gd name="T57" fmla="*/ 15 h 25"/>
                <a:gd name="T58" fmla="*/ 89 w 90"/>
                <a:gd name="T59" fmla="*/ 18 h 25"/>
                <a:gd name="T60" fmla="*/ 88 w 90"/>
                <a:gd name="T61" fmla="*/ 21 h 25"/>
                <a:gd name="T62" fmla="*/ 87 w 90"/>
                <a:gd name="T63" fmla="*/ 24 h 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25"/>
                <a:gd name="T98" fmla="*/ 90 w 90"/>
                <a:gd name="T99" fmla="*/ 25 h 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25">
                  <a:moveTo>
                    <a:pt x="87" y="24"/>
                  </a:moveTo>
                  <a:lnTo>
                    <a:pt x="83" y="24"/>
                  </a:lnTo>
                  <a:lnTo>
                    <a:pt x="81" y="22"/>
                  </a:lnTo>
                  <a:lnTo>
                    <a:pt x="75" y="18"/>
                  </a:lnTo>
                  <a:lnTo>
                    <a:pt x="69" y="18"/>
                  </a:lnTo>
                  <a:lnTo>
                    <a:pt x="55" y="12"/>
                  </a:lnTo>
                  <a:lnTo>
                    <a:pt x="43" y="10"/>
                  </a:lnTo>
                  <a:lnTo>
                    <a:pt x="31" y="10"/>
                  </a:lnTo>
                  <a:lnTo>
                    <a:pt x="20" y="8"/>
                  </a:lnTo>
                  <a:lnTo>
                    <a:pt x="14" y="12"/>
                  </a:lnTo>
                  <a:lnTo>
                    <a:pt x="8" y="13"/>
                  </a:lnTo>
                  <a:lnTo>
                    <a:pt x="5" y="12"/>
                  </a:lnTo>
                  <a:lnTo>
                    <a:pt x="4" y="13"/>
                  </a:lnTo>
                  <a:lnTo>
                    <a:pt x="0" y="12"/>
                  </a:lnTo>
                  <a:lnTo>
                    <a:pt x="1" y="12"/>
                  </a:lnTo>
                  <a:lnTo>
                    <a:pt x="0" y="11"/>
                  </a:lnTo>
                  <a:lnTo>
                    <a:pt x="1" y="7"/>
                  </a:lnTo>
                  <a:lnTo>
                    <a:pt x="2" y="6"/>
                  </a:lnTo>
                  <a:lnTo>
                    <a:pt x="7" y="6"/>
                  </a:lnTo>
                  <a:lnTo>
                    <a:pt x="9" y="5"/>
                  </a:lnTo>
                  <a:lnTo>
                    <a:pt x="17" y="3"/>
                  </a:lnTo>
                  <a:lnTo>
                    <a:pt x="31" y="1"/>
                  </a:lnTo>
                  <a:lnTo>
                    <a:pt x="45" y="0"/>
                  </a:lnTo>
                  <a:lnTo>
                    <a:pt x="58" y="3"/>
                  </a:lnTo>
                  <a:lnTo>
                    <a:pt x="72" y="10"/>
                  </a:lnTo>
                  <a:lnTo>
                    <a:pt x="79" y="12"/>
                  </a:lnTo>
                  <a:lnTo>
                    <a:pt x="82" y="13"/>
                  </a:lnTo>
                  <a:lnTo>
                    <a:pt x="86" y="14"/>
                  </a:lnTo>
                  <a:lnTo>
                    <a:pt x="89" y="15"/>
                  </a:lnTo>
                  <a:lnTo>
                    <a:pt x="89" y="18"/>
                  </a:lnTo>
                  <a:lnTo>
                    <a:pt x="88" y="21"/>
                  </a:lnTo>
                  <a:lnTo>
                    <a:pt x="87" y="24"/>
                  </a:lnTo>
                </a:path>
              </a:pathLst>
            </a:custGeom>
            <a:solidFill>
              <a:srgbClr val="BFBFBF"/>
            </a:solidFill>
            <a:ln w="12700" cap="rnd">
              <a:solidFill>
                <a:srgbClr val="919191"/>
              </a:solidFill>
              <a:round/>
            </a:ln>
          </p:spPr>
          <p:txBody>
            <a:bodyPr/>
            <a:lstStyle/>
            <a:p>
              <a:endParaRPr lang="zh-CN" altLang="en-US"/>
            </a:p>
          </p:txBody>
        </p:sp>
        <p:sp>
          <p:nvSpPr>
            <p:cNvPr id="39210" name="Freeform 464"/>
            <p:cNvSpPr/>
            <p:nvPr/>
          </p:nvSpPr>
          <p:spPr bwMode="auto">
            <a:xfrm>
              <a:off x="1235" y="2991"/>
              <a:ext cx="19" cy="51"/>
            </a:xfrm>
            <a:custGeom>
              <a:avLst/>
              <a:gdLst>
                <a:gd name="T0" fmla="*/ 18 w 19"/>
                <a:gd name="T1" fmla="*/ 3 h 51"/>
                <a:gd name="T2" fmla="*/ 18 w 19"/>
                <a:gd name="T3" fmla="*/ 1 h 51"/>
                <a:gd name="T4" fmla="*/ 18 w 19"/>
                <a:gd name="T5" fmla="*/ 2 h 51"/>
                <a:gd name="T6" fmla="*/ 7 w 19"/>
                <a:gd name="T7" fmla="*/ 0 h 51"/>
                <a:gd name="T8" fmla="*/ 5 w 19"/>
                <a:gd name="T9" fmla="*/ 1 h 51"/>
                <a:gd name="T10" fmla="*/ 5 w 19"/>
                <a:gd name="T11" fmla="*/ 3 h 51"/>
                <a:gd name="T12" fmla="*/ 1 w 19"/>
                <a:gd name="T13" fmla="*/ 48 h 51"/>
                <a:gd name="T14" fmla="*/ 0 w 19"/>
                <a:gd name="T15" fmla="*/ 49 h 51"/>
                <a:gd name="T16" fmla="*/ 3 w 19"/>
                <a:gd name="T17" fmla="*/ 49 h 51"/>
                <a:gd name="T18" fmla="*/ 14 w 19"/>
                <a:gd name="T19" fmla="*/ 50 h 51"/>
                <a:gd name="T20" fmla="*/ 14 w 19"/>
                <a:gd name="T21" fmla="*/ 50 h 51"/>
                <a:gd name="T22" fmla="*/ 14 w 19"/>
                <a:gd name="T23" fmla="*/ 49 h 51"/>
                <a:gd name="T24" fmla="*/ 18 w 19"/>
                <a:gd name="T25" fmla="*/ 3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51"/>
                <a:gd name="T41" fmla="*/ 19 w 19"/>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51">
                  <a:moveTo>
                    <a:pt x="18" y="3"/>
                  </a:moveTo>
                  <a:lnTo>
                    <a:pt x="18" y="1"/>
                  </a:lnTo>
                  <a:lnTo>
                    <a:pt x="18" y="2"/>
                  </a:lnTo>
                  <a:lnTo>
                    <a:pt x="7" y="0"/>
                  </a:lnTo>
                  <a:lnTo>
                    <a:pt x="5" y="1"/>
                  </a:lnTo>
                  <a:lnTo>
                    <a:pt x="5" y="3"/>
                  </a:lnTo>
                  <a:lnTo>
                    <a:pt x="1" y="48"/>
                  </a:lnTo>
                  <a:lnTo>
                    <a:pt x="0" y="49"/>
                  </a:lnTo>
                  <a:lnTo>
                    <a:pt x="3" y="49"/>
                  </a:lnTo>
                  <a:lnTo>
                    <a:pt x="14" y="50"/>
                  </a:lnTo>
                  <a:lnTo>
                    <a:pt x="14" y="49"/>
                  </a:lnTo>
                  <a:lnTo>
                    <a:pt x="18" y="3"/>
                  </a:lnTo>
                </a:path>
              </a:pathLst>
            </a:custGeom>
            <a:solidFill>
              <a:srgbClr val="919191"/>
            </a:solidFill>
            <a:ln w="12700" cap="rnd">
              <a:solidFill>
                <a:schemeClr val="tx2"/>
              </a:solidFill>
              <a:round/>
            </a:ln>
          </p:spPr>
          <p:txBody>
            <a:bodyPr/>
            <a:lstStyle/>
            <a:p>
              <a:endParaRPr lang="zh-CN" altLang="en-US"/>
            </a:p>
          </p:txBody>
        </p:sp>
        <p:sp>
          <p:nvSpPr>
            <p:cNvPr id="39211" name="Freeform 465"/>
            <p:cNvSpPr/>
            <p:nvPr/>
          </p:nvSpPr>
          <p:spPr bwMode="auto">
            <a:xfrm>
              <a:off x="1324" y="2999"/>
              <a:ext cx="21" cy="52"/>
            </a:xfrm>
            <a:custGeom>
              <a:avLst/>
              <a:gdLst>
                <a:gd name="T0" fmla="*/ 19 w 21"/>
                <a:gd name="T1" fmla="*/ 5 h 52"/>
                <a:gd name="T2" fmla="*/ 20 w 21"/>
                <a:gd name="T3" fmla="*/ 1 h 52"/>
                <a:gd name="T4" fmla="*/ 18 w 21"/>
                <a:gd name="T5" fmla="*/ 0 h 52"/>
                <a:gd name="T6" fmla="*/ 8 w 21"/>
                <a:gd name="T7" fmla="*/ 0 h 52"/>
                <a:gd name="T8" fmla="*/ 5 w 21"/>
                <a:gd name="T9" fmla="*/ 0 h 52"/>
                <a:gd name="T10" fmla="*/ 4 w 21"/>
                <a:gd name="T11" fmla="*/ 2 h 52"/>
                <a:gd name="T12" fmla="*/ 0 w 21"/>
                <a:gd name="T13" fmla="*/ 48 h 52"/>
                <a:gd name="T14" fmla="*/ 1 w 21"/>
                <a:gd name="T15" fmla="*/ 50 h 52"/>
                <a:gd name="T16" fmla="*/ 3 w 21"/>
                <a:gd name="T17" fmla="*/ 51 h 52"/>
                <a:gd name="T18" fmla="*/ 13 w 21"/>
                <a:gd name="T19" fmla="*/ 51 h 52"/>
                <a:gd name="T20" fmla="*/ 15 w 21"/>
                <a:gd name="T21" fmla="*/ 51 h 52"/>
                <a:gd name="T22" fmla="*/ 15 w 21"/>
                <a:gd name="T23" fmla="*/ 51 h 52"/>
                <a:gd name="T24" fmla="*/ 19 w 21"/>
                <a:gd name="T25" fmla="*/ 5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52"/>
                <a:gd name="T41" fmla="*/ 21 w 21"/>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52">
                  <a:moveTo>
                    <a:pt x="19" y="5"/>
                  </a:moveTo>
                  <a:lnTo>
                    <a:pt x="20" y="1"/>
                  </a:lnTo>
                  <a:lnTo>
                    <a:pt x="18" y="0"/>
                  </a:lnTo>
                  <a:lnTo>
                    <a:pt x="8" y="0"/>
                  </a:lnTo>
                  <a:lnTo>
                    <a:pt x="5" y="0"/>
                  </a:lnTo>
                  <a:lnTo>
                    <a:pt x="4" y="2"/>
                  </a:lnTo>
                  <a:lnTo>
                    <a:pt x="0" y="48"/>
                  </a:lnTo>
                  <a:lnTo>
                    <a:pt x="1" y="50"/>
                  </a:lnTo>
                  <a:lnTo>
                    <a:pt x="3" y="51"/>
                  </a:lnTo>
                  <a:lnTo>
                    <a:pt x="13" y="51"/>
                  </a:lnTo>
                  <a:lnTo>
                    <a:pt x="15" y="51"/>
                  </a:lnTo>
                  <a:lnTo>
                    <a:pt x="19" y="5"/>
                  </a:lnTo>
                </a:path>
              </a:pathLst>
            </a:custGeom>
            <a:solidFill>
              <a:schemeClr val="tx2"/>
            </a:solidFill>
            <a:ln w="12700" cap="rnd">
              <a:solidFill>
                <a:schemeClr val="tx2"/>
              </a:solidFill>
              <a:round/>
            </a:ln>
          </p:spPr>
          <p:txBody>
            <a:bodyPr/>
            <a:lstStyle/>
            <a:p>
              <a:endParaRPr lang="zh-CN" altLang="en-US"/>
            </a:p>
          </p:txBody>
        </p:sp>
        <p:sp>
          <p:nvSpPr>
            <p:cNvPr id="39212" name="Freeform 466"/>
            <p:cNvSpPr/>
            <p:nvPr/>
          </p:nvSpPr>
          <p:spPr bwMode="auto">
            <a:xfrm>
              <a:off x="1244" y="2861"/>
              <a:ext cx="18" cy="52"/>
            </a:xfrm>
            <a:custGeom>
              <a:avLst/>
              <a:gdLst>
                <a:gd name="T0" fmla="*/ 17 w 18"/>
                <a:gd name="T1" fmla="*/ 5 h 52"/>
                <a:gd name="T2" fmla="*/ 17 w 18"/>
                <a:gd name="T3" fmla="*/ 2 h 52"/>
                <a:gd name="T4" fmla="*/ 15 w 18"/>
                <a:gd name="T5" fmla="*/ 1 h 52"/>
                <a:gd name="T6" fmla="*/ 5 w 18"/>
                <a:gd name="T7" fmla="*/ 0 h 52"/>
                <a:gd name="T8" fmla="*/ 4 w 18"/>
                <a:gd name="T9" fmla="*/ 0 h 52"/>
                <a:gd name="T10" fmla="*/ 4 w 18"/>
                <a:gd name="T11" fmla="*/ 3 h 52"/>
                <a:gd name="T12" fmla="*/ 1 w 18"/>
                <a:gd name="T13" fmla="*/ 47 h 52"/>
                <a:gd name="T14" fmla="*/ 0 w 18"/>
                <a:gd name="T15" fmla="*/ 49 h 52"/>
                <a:gd name="T16" fmla="*/ 2 w 18"/>
                <a:gd name="T17" fmla="*/ 50 h 52"/>
                <a:gd name="T18" fmla="*/ 12 w 18"/>
                <a:gd name="T19" fmla="*/ 51 h 52"/>
                <a:gd name="T20" fmla="*/ 14 w 18"/>
                <a:gd name="T21" fmla="*/ 51 h 52"/>
                <a:gd name="T22" fmla="*/ 14 w 18"/>
                <a:gd name="T23" fmla="*/ 49 h 52"/>
                <a:gd name="T24" fmla="*/ 17 w 18"/>
                <a:gd name="T25" fmla="*/ 5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52"/>
                <a:gd name="T41" fmla="*/ 18 w 18"/>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52">
                  <a:moveTo>
                    <a:pt x="17" y="5"/>
                  </a:moveTo>
                  <a:lnTo>
                    <a:pt x="17" y="2"/>
                  </a:lnTo>
                  <a:lnTo>
                    <a:pt x="15" y="1"/>
                  </a:lnTo>
                  <a:lnTo>
                    <a:pt x="5" y="0"/>
                  </a:lnTo>
                  <a:lnTo>
                    <a:pt x="4" y="0"/>
                  </a:lnTo>
                  <a:lnTo>
                    <a:pt x="4" y="3"/>
                  </a:lnTo>
                  <a:lnTo>
                    <a:pt x="1" y="47"/>
                  </a:lnTo>
                  <a:lnTo>
                    <a:pt x="0" y="49"/>
                  </a:lnTo>
                  <a:lnTo>
                    <a:pt x="2" y="50"/>
                  </a:lnTo>
                  <a:lnTo>
                    <a:pt x="12" y="51"/>
                  </a:lnTo>
                  <a:lnTo>
                    <a:pt x="14" y="51"/>
                  </a:lnTo>
                  <a:lnTo>
                    <a:pt x="14" y="49"/>
                  </a:lnTo>
                  <a:lnTo>
                    <a:pt x="17" y="5"/>
                  </a:lnTo>
                </a:path>
              </a:pathLst>
            </a:custGeom>
            <a:solidFill>
              <a:srgbClr val="919191"/>
            </a:solidFill>
            <a:ln w="12700" cap="rnd">
              <a:solidFill>
                <a:schemeClr val="tx2"/>
              </a:solidFill>
              <a:round/>
            </a:ln>
          </p:spPr>
          <p:txBody>
            <a:bodyPr/>
            <a:lstStyle/>
            <a:p>
              <a:endParaRPr lang="zh-CN" altLang="en-US"/>
            </a:p>
          </p:txBody>
        </p:sp>
        <p:sp>
          <p:nvSpPr>
            <p:cNvPr id="39213" name="Freeform 467"/>
            <p:cNvSpPr/>
            <p:nvPr/>
          </p:nvSpPr>
          <p:spPr bwMode="auto">
            <a:xfrm>
              <a:off x="1336" y="2868"/>
              <a:ext cx="19" cy="54"/>
            </a:xfrm>
            <a:custGeom>
              <a:avLst/>
              <a:gdLst>
                <a:gd name="T0" fmla="*/ 18 w 19"/>
                <a:gd name="T1" fmla="*/ 5 h 54"/>
                <a:gd name="T2" fmla="*/ 17 w 19"/>
                <a:gd name="T3" fmla="*/ 4 h 54"/>
                <a:gd name="T4" fmla="*/ 15 w 19"/>
                <a:gd name="T5" fmla="*/ 1 h 54"/>
                <a:gd name="T6" fmla="*/ 5 w 19"/>
                <a:gd name="T7" fmla="*/ 0 h 54"/>
                <a:gd name="T8" fmla="*/ 3 w 19"/>
                <a:gd name="T9" fmla="*/ 2 h 54"/>
                <a:gd name="T10" fmla="*/ 3 w 19"/>
                <a:gd name="T11" fmla="*/ 3 h 54"/>
                <a:gd name="T12" fmla="*/ 0 w 19"/>
                <a:gd name="T13" fmla="*/ 49 h 54"/>
                <a:gd name="T14" fmla="*/ 0 w 19"/>
                <a:gd name="T15" fmla="*/ 50 h 54"/>
                <a:gd name="T16" fmla="*/ 3 w 19"/>
                <a:gd name="T17" fmla="*/ 51 h 54"/>
                <a:gd name="T18" fmla="*/ 12 w 19"/>
                <a:gd name="T19" fmla="*/ 51 h 54"/>
                <a:gd name="T20" fmla="*/ 13 w 19"/>
                <a:gd name="T21" fmla="*/ 53 h 54"/>
                <a:gd name="T22" fmla="*/ 15 w 19"/>
                <a:gd name="T23" fmla="*/ 50 h 54"/>
                <a:gd name="T24" fmla="*/ 18 w 19"/>
                <a:gd name="T25" fmla="*/ 5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54"/>
                <a:gd name="T41" fmla="*/ 19 w 19"/>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54">
                  <a:moveTo>
                    <a:pt x="18" y="5"/>
                  </a:moveTo>
                  <a:lnTo>
                    <a:pt x="17" y="4"/>
                  </a:lnTo>
                  <a:lnTo>
                    <a:pt x="15" y="1"/>
                  </a:lnTo>
                  <a:lnTo>
                    <a:pt x="5" y="0"/>
                  </a:lnTo>
                  <a:lnTo>
                    <a:pt x="3" y="2"/>
                  </a:lnTo>
                  <a:lnTo>
                    <a:pt x="3" y="3"/>
                  </a:lnTo>
                  <a:lnTo>
                    <a:pt x="0" y="49"/>
                  </a:lnTo>
                  <a:lnTo>
                    <a:pt x="0" y="50"/>
                  </a:lnTo>
                  <a:lnTo>
                    <a:pt x="3" y="51"/>
                  </a:lnTo>
                  <a:lnTo>
                    <a:pt x="12" y="51"/>
                  </a:lnTo>
                  <a:lnTo>
                    <a:pt x="13" y="53"/>
                  </a:lnTo>
                  <a:lnTo>
                    <a:pt x="15" y="50"/>
                  </a:lnTo>
                  <a:lnTo>
                    <a:pt x="18" y="5"/>
                  </a:lnTo>
                </a:path>
              </a:pathLst>
            </a:custGeom>
            <a:solidFill>
              <a:schemeClr val="tx2"/>
            </a:solidFill>
            <a:ln w="12700" cap="rnd">
              <a:solidFill>
                <a:schemeClr val="tx2"/>
              </a:solidFill>
              <a:round/>
            </a:ln>
          </p:spPr>
          <p:txBody>
            <a:bodyPr/>
            <a:lstStyle/>
            <a:p>
              <a:endParaRPr lang="zh-CN" altLang="en-US"/>
            </a:p>
          </p:txBody>
        </p:sp>
        <p:sp>
          <p:nvSpPr>
            <p:cNvPr id="39214" name="Freeform 468"/>
            <p:cNvSpPr/>
            <p:nvPr/>
          </p:nvSpPr>
          <p:spPr bwMode="auto">
            <a:xfrm>
              <a:off x="1240" y="2840"/>
              <a:ext cx="111" cy="228"/>
            </a:xfrm>
            <a:custGeom>
              <a:avLst/>
              <a:gdLst>
                <a:gd name="T0" fmla="*/ 62 w 111"/>
                <a:gd name="T1" fmla="*/ 1 h 228"/>
                <a:gd name="T2" fmla="*/ 50 w 111"/>
                <a:gd name="T3" fmla="*/ 0 h 228"/>
                <a:gd name="T4" fmla="*/ 40 w 111"/>
                <a:gd name="T5" fmla="*/ 0 h 228"/>
                <a:gd name="T6" fmla="*/ 34 w 111"/>
                <a:gd name="T7" fmla="*/ 3 h 228"/>
                <a:gd name="T8" fmla="*/ 29 w 111"/>
                <a:gd name="T9" fmla="*/ 5 h 228"/>
                <a:gd name="T10" fmla="*/ 24 w 111"/>
                <a:gd name="T11" fmla="*/ 5 h 228"/>
                <a:gd name="T12" fmla="*/ 18 w 111"/>
                <a:gd name="T13" fmla="*/ 7 h 228"/>
                <a:gd name="T14" fmla="*/ 17 w 111"/>
                <a:gd name="T15" fmla="*/ 12 h 228"/>
                <a:gd name="T16" fmla="*/ 15 w 111"/>
                <a:gd name="T17" fmla="*/ 15 h 228"/>
                <a:gd name="T18" fmla="*/ 12 w 111"/>
                <a:gd name="T19" fmla="*/ 18 h 228"/>
                <a:gd name="T20" fmla="*/ 11 w 111"/>
                <a:gd name="T21" fmla="*/ 27 h 228"/>
                <a:gd name="T22" fmla="*/ 11 w 111"/>
                <a:gd name="T23" fmla="*/ 37 h 228"/>
                <a:gd name="T24" fmla="*/ 8 w 111"/>
                <a:gd name="T25" fmla="*/ 48 h 228"/>
                <a:gd name="T26" fmla="*/ 9 w 111"/>
                <a:gd name="T27" fmla="*/ 61 h 228"/>
                <a:gd name="T28" fmla="*/ 8 w 111"/>
                <a:gd name="T29" fmla="*/ 71 h 228"/>
                <a:gd name="T30" fmla="*/ 9 w 111"/>
                <a:gd name="T31" fmla="*/ 77 h 228"/>
                <a:gd name="T32" fmla="*/ 9 w 111"/>
                <a:gd name="T33" fmla="*/ 81 h 228"/>
                <a:gd name="T34" fmla="*/ 11 w 111"/>
                <a:gd name="T35" fmla="*/ 83 h 228"/>
                <a:gd name="T36" fmla="*/ 8 w 111"/>
                <a:gd name="T37" fmla="*/ 141 h 228"/>
                <a:gd name="T38" fmla="*/ 6 w 111"/>
                <a:gd name="T39" fmla="*/ 143 h 228"/>
                <a:gd name="T40" fmla="*/ 4 w 111"/>
                <a:gd name="T41" fmla="*/ 150 h 228"/>
                <a:gd name="T42" fmla="*/ 4 w 111"/>
                <a:gd name="T43" fmla="*/ 160 h 228"/>
                <a:gd name="T44" fmla="*/ 0 w 111"/>
                <a:gd name="T45" fmla="*/ 173 h 228"/>
                <a:gd name="T46" fmla="*/ 0 w 111"/>
                <a:gd name="T47" fmla="*/ 187 h 228"/>
                <a:gd name="T48" fmla="*/ 1 w 111"/>
                <a:gd name="T49" fmla="*/ 196 h 228"/>
                <a:gd name="T50" fmla="*/ 1 w 111"/>
                <a:gd name="T51" fmla="*/ 203 h 228"/>
                <a:gd name="T52" fmla="*/ 3 w 111"/>
                <a:gd name="T53" fmla="*/ 207 h 228"/>
                <a:gd name="T54" fmla="*/ 3 w 111"/>
                <a:gd name="T55" fmla="*/ 213 h 228"/>
                <a:gd name="T56" fmla="*/ 3 w 111"/>
                <a:gd name="T57" fmla="*/ 218 h 228"/>
                <a:gd name="T58" fmla="*/ 8 w 111"/>
                <a:gd name="T59" fmla="*/ 220 h 228"/>
                <a:gd name="T60" fmla="*/ 81 w 111"/>
                <a:gd name="T61" fmla="*/ 227 h 228"/>
                <a:gd name="T62" fmla="*/ 86 w 111"/>
                <a:gd name="T63" fmla="*/ 227 h 228"/>
                <a:gd name="T64" fmla="*/ 89 w 111"/>
                <a:gd name="T65" fmla="*/ 223 h 228"/>
                <a:gd name="T66" fmla="*/ 91 w 111"/>
                <a:gd name="T67" fmla="*/ 215 h 228"/>
                <a:gd name="T68" fmla="*/ 92 w 111"/>
                <a:gd name="T69" fmla="*/ 212 h 228"/>
                <a:gd name="T70" fmla="*/ 92 w 111"/>
                <a:gd name="T71" fmla="*/ 208 h 228"/>
                <a:gd name="T72" fmla="*/ 93 w 111"/>
                <a:gd name="T73" fmla="*/ 205 h 228"/>
                <a:gd name="T74" fmla="*/ 95 w 111"/>
                <a:gd name="T75" fmla="*/ 193 h 228"/>
                <a:gd name="T76" fmla="*/ 95 w 111"/>
                <a:gd name="T77" fmla="*/ 181 h 228"/>
                <a:gd name="T78" fmla="*/ 96 w 111"/>
                <a:gd name="T79" fmla="*/ 169 h 228"/>
                <a:gd name="T80" fmla="*/ 99 w 111"/>
                <a:gd name="T81" fmla="*/ 159 h 228"/>
                <a:gd name="T82" fmla="*/ 97 w 111"/>
                <a:gd name="T83" fmla="*/ 150 h 228"/>
                <a:gd name="T84" fmla="*/ 96 w 111"/>
                <a:gd name="T85" fmla="*/ 148 h 228"/>
                <a:gd name="T86" fmla="*/ 99 w 111"/>
                <a:gd name="T87" fmla="*/ 90 h 228"/>
                <a:gd name="T88" fmla="*/ 102 w 111"/>
                <a:gd name="T89" fmla="*/ 88 h 228"/>
                <a:gd name="T90" fmla="*/ 102 w 111"/>
                <a:gd name="T91" fmla="*/ 87 h 228"/>
                <a:gd name="T92" fmla="*/ 103 w 111"/>
                <a:gd name="T93" fmla="*/ 85 h 228"/>
                <a:gd name="T94" fmla="*/ 106 w 111"/>
                <a:gd name="T95" fmla="*/ 82 h 228"/>
                <a:gd name="T96" fmla="*/ 106 w 111"/>
                <a:gd name="T97" fmla="*/ 71 h 228"/>
                <a:gd name="T98" fmla="*/ 107 w 111"/>
                <a:gd name="T99" fmla="*/ 56 h 228"/>
                <a:gd name="T100" fmla="*/ 108 w 111"/>
                <a:gd name="T101" fmla="*/ 46 h 228"/>
                <a:gd name="T102" fmla="*/ 110 w 111"/>
                <a:gd name="T103" fmla="*/ 35 h 228"/>
                <a:gd name="T104" fmla="*/ 108 w 111"/>
                <a:gd name="T105" fmla="*/ 28 h 228"/>
                <a:gd name="T106" fmla="*/ 107 w 111"/>
                <a:gd name="T107" fmla="*/ 25 h 228"/>
                <a:gd name="T108" fmla="*/ 106 w 111"/>
                <a:gd name="T109" fmla="*/ 20 h 228"/>
                <a:gd name="T110" fmla="*/ 106 w 111"/>
                <a:gd name="T111" fmla="*/ 15 h 228"/>
                <a:gd name="T112" fmla="*/ 100 w 111"/>
                <a:gd name="T113" fmla="*/ 13 h 228"/>
                <a:gd name="T114" fmla="*/ 92 w 111"/>
                <a:gd name="T115" fmla="*/ 10 h 228"/>
                <a:gd name="T116" fmla="*/ 91 w 111"/>
                <a:gd name="T117" fmla="*/ 9 h 228"/>
                <a:gd name="T118" fmla="*/ 84 w 111"/>
                <a:gd name="T119" fmla="*/ 4 h 228"/>
                <a:gd name="T120" fmla="*/ 73 w 111"/>
                <a:gd name="T121" fmla="*/ 3 h 228"/>
                <a:gd name="T122" fmla="*/ 62 w 111"/>
                <a:gd name="T123" fmla="*/ 1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
                <a:gd name="T187" fmla="*/ 0 h 228"/>
                <a:gd name="T188" fmla="*/ 111 w 111"/>
                <a:gd name="T189" fmla="*/ 228 h 2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 h="228">
                  <a:moveTo>
                    <a:pt x="62" y="1"/>
                  </a:moveTo>
                  <a:lnTo>
                    <a:pt x="50" y="0"/>
                  </a:lnTo>
                  <a:lnTo>
                    <a:pt x="40" y="0"/>
                  </a:lnTo>
                  <a:lnTo>
                    <a:pt x="34" y="3"/>
                  </a:lnTo>
                  <a:lnTo>
                    <a:pt x="29" y="5"/>
                  </a:lnTo>
                  <a:lnTo>
                    <a:pt x="24" y="5"/>
                  </a:lnTo>
                  <a:lnTo>
                    <a:pt x="18" y="7"/>
                  </a:lnTo>
                  <a:lnTo>
                    <a:pt x="17" y="12"/>
                  </a:lnTo>
                  <a:lnTo>
                    <a:pt x="15" y="15"/>
                  </a:lnTo>
                  <a:lnTo>
                    <a:pt x="12" y="18"/>
                  </a:lnTo>
                  <a:lnTo>
                    <a:pt x="11" y="27"/>
                  </a:lnTo>
                  <a:lnTo>
                    <a:pt x="11" y="37"/>
                  </a:lnTo>
                  <a:lnTo>
                    <a:pt x="8" y="48"/>
                  </a:lnTo>
                  <a:lnTo>
                    <a:pt x="9" y="61"/>
                  </a:lnTo>
                  <a:lnTo>
                    <a:pt x="8" y="71"/>
                  </a:lnTo>
                  <a:lnTo>
                    <a:pt x="9" y="77"/>
                  </a:lnTo>
                  <a:lnTo>
                    <a:pt x="9" y="81"/>
                  </a:lnTo>
                  <a:lnTo>
                    <a:pt x="11" y="83"/>
                  </a:lnTo>
                  <a:lnTo>
                    <a:pt x="8" y="141"/>
                  </a:lnTo>
                  <a:lnTo>
                    <a:pt x="6" y="143"/>
                  </a:lnTo>
                  <a:lnTo>
                    <a:pt x="4" y="150"/>
                  </a:lnTo>
                  <a:lnTo>
                    <a:pt x="4" y="160"/>
                  </a:lnTo>
                  <a:lnTo>
                    <a:pt x="0" y="173"/>
                  </a:lnTo>
                  <a:lnTo>
                    <a:pt x="0" y="187"/>
                  </a:lnTo>
                  <a:lnTo>
                    <a:pt x="1" y="196"/>
                  </a:lnTo>
                  <a:lnTo>
                    <a:pt x="1" y="203"/>
                  </a:lnTo>
                  <a:lnTo>
                    <a:pt x="3" y="207"/>
                  </a:lnTo>
                  <a:lnTo>
                    <a:pt x="3" y="213"/>
                  </a:lnTo>
                  <a:lnTo>
                    <a:pt x="3" y="218"/>
                  </a:lnTo>
                  <a:lnTo>
                    <a:pt x="8" y="220"/>
                  </a:lnTo>
                  <a:lnTo>
                    <a:pt x="81" y="227"/>
                  </a:lnTo>
                  <a:lnTo>
                    <a:pt x="86" y="227"/>
                  </a:lnTo>
                  <a:lnTo>
                    <a:pt x="89" y="223"/>
                  </a:lnTo>
                  <a:lnTo>
                    <a:pt x="91" y="215"/>
                  </a:lnTo>
                  <a:lnTo>
                    <a:pt x="92" y="212"/>
                  </a:lnTo>
                  <a:lnTo>
                    <a:pt x="92" y="208"/>
                  </a:lnTo>
                  <a:lnTo>
                    <a:pt x="93" y="205"/>
                  </a:lnTo>
                  <a:lnTo>
                    <a:pt x="95" y="193"/>
                  </a:lnTo>
                  <a:lnTo>
                    <a:pt x="95" y="181"/>
                  </a:lnTo>
                  <a:lnTo>
                    <a:pt x="96" y="169"/>
                  </a:lnTo>
                  <a:lnTo>
                    <a:pt x="99" y="159"/>
                  </a:lnTo>
                  <a:lnTo>
                    <a:pt x="97" y="150"/>
                  </a:lnTo>
                  <a:lnTo>
                    <a:pt x="96" y="148"/>
                  </a:lnTo>
                  <a:lnTo>
                    <a:pt x="99" y="90"/>
                  </a:lnTo>
                  <a:lnTo>
                    <a:pt x="102" y="88"/>
                  </a:lnTo>
                  <a:lnTo>
                    <a:pt x="102" y="87"/>
                  </a:lnTo>
                  <a:lnTo>
                    <a:pt x="103" y="85"/>
                  </a:lnTo>
                  <a:lnTo>
                    <a:pt x="106" y="82"/>
                  </a:lnTo>
                  <a:lnTo>
                    <a:pt x="106" y="71"/>
                  </a:lnTo>
                  <a:lnTo>
                    <a:pt x="107" y="56"/>
                  </a:lnTo>
                  <a:lnTo>
                    <a:pt x="108" y="46"/>
                  </a:lnTo>
                  <a:lnTo>
                    <a:pt x="110" y="35"/>
                  </a:lnTo>
                  <a:lnTo>
                    <a:pt x="108" y="28"/>
                  </a:lnTo>
                  <a:lnTo>
                    <a:pt x="107" y="25"/>
                  </a:lnTo>
                  <a:lnTo>
                    <a:pt x="106" y="20"/>
                  </a:lnTo>
                  <a:lnTo>
                    <a:pt x="106" y="15"/>
                  </a:lnTo>
                  <a:lnTo>
                    <a:pt x="100" y="13"/>
                  </a:lnTo>
                  <a:lnTo>
                    <a:pt x="92" y="10"/>
                  </a:lnTo>
                  <a:lnTo>
                    <a:pt x="91" y="9"/>
                  </a:lnTo>
                  <a:lnTo>
                    <a:pt x="84" y="4"/>
                  </a:lnTo>
                  <a:lnTo>
                    <a:pt x="73" y="3"/>
                  </a:lnTo>
                  <a:lnTo>
                    <a:pt x="62" y="1"/>
                  </a:lnTo>
                </a:path>
              </a:pathLst>
            </a:custGeom>
            <a:solidFill>
              <a:srgbClr val="618FFD"/>
            </a:solidFill>
            <a:ln w="12700" cap="rnd">
              <a:noFill/>
              <a:round/>
            </a:ln>
          </p:spPr>
          <p:txBody>
            <a:bodyPr/>
            <a:lstStyle/>
            <a:p>
              <a:endParaRPr lang="zh-CN" altLang="en-US"/>
            </a:p>
          </p:txBody>
        </p:sp>
        <p:sp>
          <p:nvSpPr>
            <p:cNvPr id="39215" name="Freeform 469"/>
            <p:cNvSpPr/>
            <p:nvPr/>
          </p:nvSpPr>
          <p:spPr bwMode="auto">
            <a:xfrm>
              <a:off x="1244" y="3063"/>
              <a:ext cx="83" cy="17"/>
            </a:xfrm>
            <a:custGeom>
              <a:avLst/>
              <a:gdLst>
                <a:gd name="T0" fmla="*/ 81 w 83"/>
                <a:gd name="T1" fmla="*/ 12 h 17"/>
                <a:gd name="T2" fmla="*/ 82 w 83"/>
                <a:gd name="T3" fmla="*/ 10 h 17"/>
                <a:gd name="T4" fmla="*/ 79 w 83"/>
                <a:gd name="T5" fmla="*/ 9 h 17"/>
                <a:gd name="T6" fmla="*/ 2 w 83"/>
                <a:gd name="T7" fmla="*/ 0 h 17"/>
                <a:gd name="T8" fmla="*/ 3 w 83"/>
                <a:gd name="T9" fmla="*/ 2 h 17"/>
                <a:gd name="T10" fmla="*/ 0 w 83"/>
                <a:gd name="T11" fmla="*/ 4 h 17"/>
                <a:gd name="T12" fmla="*/ 2 w 83"/>
                <a:gd name="T13" fmla="*/ 7 h 17"/>
                <a:gd name="T14" fmla="*/ 3 w 83"/>
                <a:gd name="T15" fmla="*/ 6 h 17"/>
                <a:gd name="T16" fmla="*/ 79 w 83"/>
                <a:gd name="T17" fmla="*/ 13 h 17"/>
                <a:gd name="T18" fmla="*/ 81 w 83"/>
                <a:gd name="T19" fmla="*/ 16 h 17"/>
                <a:gd name="T20" fmla="*/ 81 w 83"/>
                <a:gd name="T21" fmla="*/ 12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7"/>
                <a:gd name="T35" fmla="*/ 83 w 83"/>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7">
                  <a:moveTo>
                    <a:pt x="81" y="12"/>
                  </a:moveTo>
                  <a:lnTo>
                    <a:pt x="82" y="10"/>
                  </a:lnTo>
                  <a:lnTo>
                    <a:pt x="79" y="9"/>
                  </a:lnTo>
                  <a:lnTo>
                    <a:pt x="2" y="0"/>
                  </a:lnTo>
                  <a:lnTo>
                    <a:pt x="3" y="2"/>
                  </a:lnTo>
                  <a:lnTo>
                    <a:pt x="0" y="4"/>
                  </a:lnTo>
                  <a:lnTo>
                    <a:pt x="2" y="7"/>
                  </a:lnTo>
                  <a:lnTo>
                    <a:pt x="3" y="6"/>
                  </a:lnTo>
                  <a:lnTo>
                    <a:pt x="79" y="13"/>
                  </a:lnTo>
                  <a:lnTo>
                    <a:pt x="81" y="16"/>
                  </a:lnTo>
                  <a:lnTo>
                    <a:pt x="81" y="12"/>
                  </a:lnTo>
                </a:path>
              </a:pathLst>
            </a:custGeom>
            <a:solidFill>
              <a:srgbClr val="BFBFBF"/>
            </a:solidFill>
            <a:ln w="12700" cap="rnd">
              <a:solidFill>
                <a:srgbClr val="919191"/>
              </a:solidFill>
              <a:round/>
            </a:ln>
          </p:spPr>
          <p:txBody>
            <a:bodyPr/>
            <a:lstStyle/>
            <a:p>
              <a:endParaRPr lang="zh-CN" altLang="en-US"/>
            </a:p>
          </p:txBody>
        </p:sp>
        <p:sp>
          <p:nvSpPr>
            <p:cNvPr id="39216" name="Freeform 470"/>
            <p:cNvSpPr/>
            <p:nvPr/>
          </p:nvSpPr>
          <p:spPr bwMode="auto">
            <a:xfrm>
              <a:off x="1251" y="2851"/>
              <a:ext cx="15" cy="56"/>
            </a:xfrm>
            <a:custGeom>
              <a:avLst/>
              <a:gdLst>
                <a:gd name="T0" fmla="*/ 14 w 15"/>
                <a:gd name="T1" fmla="*/ 0 h 56"/>
                <a:gd name="T2" fmla="*/ 0 w 15"/>
                <a:gd name="T3" fmla="*/ 55 h 56"/>
                <a:gd name="T4" fmla="*/ 14 w 15"/>
                <a:gd name="T5" fmla="*/ 0 h 56"/>
                <a:gd name="T6" fmla="*/ 0 60000 65536"/>
                <a:gd name="T7" fmla="*/ 0 60000 65536"/>
                <a:gd name="T8" fmla="*/ 0 60000 65536"/>
                <a:gd name="T9" fmla="*/ 0 w 15"/>
                <a:gd name="T10" fmla="*/ 0 h 56"/>
                <a:gd name="T11" fmla="*/ 15 w 15"/>
                <a:gd name="T12" fmla="*/ 56 h 56"/>
              </a:gdLst>
              <a:ahLst/>
              <a:cxnLst>
                <a:cxn ang="T6">
                  <a:pos x="T0" y="T1"/>
                </a:cxn>
                <a:cxn ang="T7">
                  <a:pos x="T2" y="T3"/>
                </a:cxn>
                <a:cxn ang="T8">
                  <a:pos x="T4" y="T5"/>
                </a:cxn>
              </a:cxnLst>
              <a:rect l="T9" t="T10" r="T11" b="T12"/>
              <a:pathLst>
                <a:path w="15" h="56">
                  <a:moveTo>
                    <a:pt x="14" y="0"/>
                  </a:moveTo>
                  <a:lnTo>
                    <a:pt x="0" y="55"/>
                  </a:lnTo>
                  <a:lnTo>
                    <a:pt x="14" y="0"/>
                  </a:lnTo>
                </a:path>
              </a:pathLst>
            </a:custGeom>
            <a:solidFill>
              <a:srgbClr val="FFBFBF"/>
            </a:solidFill>
            <a:ln w="12700" cap="rnd">
              <a:noFill/>
              <a:round/>
            </a:ln>
          </p:spPr>
          <p:txBody>
            <a:bodyPr/>
            <a:lstStyle/>
            <a:p>
              <a:endParaRPr lang="zh-CN" altLang="en-US"/>
            </a:p>
          </p:txBody>
        </p:sp>
        <p:sp>
          <p:nvSpPr>
            <p:cNvPr id="39217" name="Freeform 471"/>
            <p:cNvSpPr/>
            <p:nvPr/>
          </p:nvSpPr>
          <p:spPr bwMode="auto">
            <a:xfrm>
              <a:off x="1331" y="2859"/>
              <a:ext cx="15" cy="56"/>
            </a:xfrm>
            <a:custGeom>
              <a:avLst/>
              <a:gdLst>
                <a:gd name="T0" fmla="*/ 14 w 15"/>
                <a:gd name="T1" fmla="*/ 0 h 56"/>
                <a:gd name="T2" fmla="*/ 0 w 15"/>
                <a:gd name="T3" fmla="*/ 55 h 56"/>
                <a:gd name="T4" fmla="*/ 14 w 15"/>
                <a:gd name="T5" fmla="*/ 0 h 56"/>
                <a:gd name="T6" fmla="*/ 0 60000 65536"/>
                <a:gd name="T7" fmla="*/ 0 60000 65536"/>
                <a:gd name="T8" fmla="*/ 0 60000 65536"/>
                <a:gd name="T9" fmla="*/ 0 w 15"/>
                <a:gd name="T10" fmla="*/ 0 h 56"/>
                <a:gd name="T11" fmla="*/ 15 w 15"/>
                <a:gd name="T12" fmla="*/ 56 h 56"/>
              </a:gdLst>
              <a:ahLst/>
              <a:cxnLst>
                <a:cxn ang="T6">
                  <a:pos x="T0" y="T1"/>
                </a:cxn>
                <a:cxn ang="T7">
                  <a:pos x="T2" y="T3"/>
                </a:cxn>
                <a:cxn ang="T8">
                  <a:pos x="T4" y="T5"/>
                </a:cxn>
              </a:cxnLst>
              <a:rect l="T9" t="T10" r="T11" b="T12"/>
              <a:pathLst>
                <a:path w="15" h="56">
                  <a:moveTo>
                    <a:pt x="14" y="0"/>
                  </a:moveTo>
                  <a:lnTo>
                    <a:pt x="0" y="55"/>
                  </a:lnTo>
                  <a:lnTo>
                    <a:pt x="14" y="0"/>
                  </a:lnTo>
                </a:path>
              </a:pathLst>
            </a:custGeom>
            <a:solidFill>
              <a:srgbClr val="FFBFBF"/>
            </a:solidFill>
            <a:ln w="12700" cap="rnd">
              <a:noFill/>
              <a:round/>
            </a:ln>
          </p:spPr>
          <p:txBody>
            <a:bodyPr/>
            <a:lstStyle/>
            <a:p>
              <a:endParaRPr lang="zh-CN" altLang="en-US"/>
            </a:p>
          </p:txBody>
        </p:sp>
        <p:sp>
          <p:nvSpPr>
            <p:cNvPr id="39218" name="Freeform 472"/>
            <p:cNvSpPr/>
            <p:nvPr/>
          </p:nvSpPr>
          <p:spPr bwMode="auto">
            <a:xfrm>
              <a:off x="1331" y="2859"/>
              <a:ext cx="15" cy="56"/>
            </a:xfrm>
            <a:custGeom>
              <a:avLst/>
              <a:gdLst>
                <a:gd name="T0" fmla="*/ 4 w 15"/>
                <a:gd name="T1" fmla="*/ 0 h 56"/>
                <a:gd name="T2" fmla="*/ 14 w 15"/>
                <a:gd name="T3" fmla="*/ 0 h 56"/>
                <a:gd name="T4" fmla="*/ 6 w 15"/>
                <a:gd name="T5" fmla="*/ 55 h 56"/>
                <a:gd name="T6" fmla="*/ 0 w 15"/>
                <a:gd name="T7" fmla="*/ 55 h 56"/>
                <a:gd name="T8" fmla="*/ 4 w 15"/>
                <a:gd name="T9" fmla="*/ 0 h 56"/>
                <a:gd name="T10" fmla="*/ 0 60000 65536"/>
                <a:gd name="T11" fmla="*/ 0 60000 65536"/>
                <a:gd name="T12" fmla="*/ 0 60000 65536"/>
                <a:gd name="T13" fmla="*/ 0 60000 65536"/>
                <a:gd name="T14" fmla="*/ 0 60000 65536"/>
                <a:gd name="T15" fmla="*/ 0 w 15"/>
                <a:gd name="T16" fmla="*/ 0 h 56"/>
                <a:gd name="T17" fmla="*/ 15 w 15"/>
                <a:gd name="T18" fmla="*/ 56 h 56"/>
              </a:gdLst>
              <a:ahLst/>
              <a:cxnLst>
                <a:cxn ang="T10">
                  <a:pos x="T0" y="T1"/>
                </a:cxn>
                <a:cxn ang="T11">
                  <a:pos x="T2" y="T3"/>
                </a:cxn>
                <a:cxn ang="T12">
                  <a:pos x="T4" y="T5"/>
                </a:cxn>
                <a:cxn ang="T13">
                  <a:pos x="T6" y="T7"/>
                </a:cxn>
                <a:cxn ang="T14">
                  <a:pos x="T8" y="T9"/>
                </a:cxn>
              </a:cxnLst>
              <a:rect l="T15" t="T16" r="T17" b="T18"/>
              <a:pathLst>
                <a:path w="15" h="56">
                  <a:moveTo>
                    <a:pt x="4" y="0"/>
                  </a:moveTo>
                  <a:lnTo>
                    <a:pt x="14" y="0"/>
                  </a:lnTo>
                  <a:lnTo>
                    <a:pt x="6" y="55"/>
                  </a:lnTo>
                  <a:lnTo>
                    <a:pt x="0" y="55"/>
                  </a:lnTo>
                  <a:lnTo>
                    <a:pt x="4" y="0"/>
                  </a:lnTo>
                </a:path>
              </a:pathLst>
            </a:custGeom>
            <a:solidFill>
              <a:srgbClr val="FF4040"/>
            </a:solidFill>
            <a:ln w="12700" cap="rnd">
              <a:noFill/>
              <a:round/>
            </a:ln>
          </p:spPr>
          <p:txBody>
            <a:bodyPr/>
            <a:lstStyle/>
            <a:p>
              <a:endParaRPr lang="zh-CN" altLang="en-US"/>
            </a:p>
          </p:txBody>
        </p:sp>
        <p:sp>
          <p:nvSpPr>
            <p:cNvPr id="39219" name="Freeform 473"/>
            <p:cNvSpPr/>
            <p:nvPr/>
          </p:nvSpPr>
          <p:spPr bwMode="auto">
            <a:xfrm>
              <a:off x="1252" y="2844"/>
              <a:ext cx="29" cy="89"/>
            </a:xfrm>
            <a:custGeom>
              <a:avLst/>
              <a:gdLst>
                <a:gd name="T0" fmla="*/ 13 w 29"/>
                <a:gd name="T1" fmla="*/ 1 h 89"/>
                <a:gd name="T2" fmla="*/ 10 w 29"/>
                <a:gd name="T3" fmla="*/ 0 h 89"/>
                <a:gd name="T4" fmla="*/ 9 w 29"/>
                <a:gd name="T5" fmla="*/ 0 h 89"/>
                <a:gd name="T6" fmla="*/ 6 w 29"/>
                <a:gd name="T7" fmla="*/ 2 h 89"/>
                <a:gd name="T8" fmla="*/ 7 w 29"/>
                <a:gd name="T9" fmla="*/ 4 h 89"/>
                <a:gd name="T10" fmla="*/ 0 w 29"/>
                <a:gd name="T11" fmla="*/ 82 h 89"/>
                <a:gd name="T12" fmla="*/ 1 w 29"/>
                <a:gd name="T13" fmla="*/ 87 h 89"/>
                <a:gd name="T14" fmla="*/ 5 w 29"/>
                <a:gd name="T15" fmla="*/ 87 h 89"/>
                <a:gd name="T16" fmla="*/ 15 w 29"/>
                <a:gd name="T17" fmla="*/ 88 h 89"/>
                <a:gd name="T18" fmla="*/ 18 w 29"/>
                <a:gd name="T19" fmla="*/ 87 h 89"/>
                <a:gd name="T20" fmla="*/ 21 w 29"/>
                <a:gd name="T21" fmla="*/ 82 h 89"/>
                <a:gd name="T22" fmla="*/ 28 w 29"/>
                <a:gd name="T23" fmla="*/ 9 h 89"/>
                <a:gd name="T24" fmla="*/ 25 w 29"/>
                <a:gd name="T25" fmla="*/ 2 h 89"/>
                <a:gd name="T26" fmla="*/ 21 w 29"/>
                <a:gd name="T27" fmla="*/ 0 h 89"/>
                <a:gd name="T28" fmla="*/ 13 w 29"/>
                <a:gd name="T29" fmla="*/ 1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89"/>
                <a:gd name="T47" fmla="*/ 29 w 29"/>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89">
                  <a:moveTo>
                    <a:pt x="13" y="1"/>
                  </a:moveTo>
                  <a:lnTo>
                    <a:pt x="10" y="0"/>
                  </a:lnTo>
                  <a:lnTo>
                    <a:pt x="9" y="0"/>
                  </a:lnTo>
                  <a:lnTo>
                    <a:pt x="6" y="2"/>
                  </a:lnTo>
                  <a:lnTo>
                    <a:pt x="7" y="4"/>
                  </a:lnTo>
                  <a:lnTo>
                    <a:pt x="0" y="82"/>
                  </a:lnTo>
                  <a:lnTo>
                    <a:pt x="1" y="87"/>
                  </a:lnTo>
                  <a:lnTo>
                    <a:pt x="5" y="87"/>
                  </a:lnTo>
                  <a:lnTo>
                    <a:pt x="15" y="88"/>
                  </a:lnTo>
                  <a:lnTo>
                    <a:pt x="18" y="87"/>
                  </a:lnTo>
                  <a:lnTo>
                    <a:pt x="21" y="82"/>
                  </a:lnTo>
                  <a:lnTo>
                    <a:pt x="28" y="9"/>
                  </a:lnTo>
                  <a:lnTo>
                    <a:pt x="25" y="2"/>
                  </a:lnTo>
                  <a:lnTo>
                    <a:pt x="21" y="0"/>
                  </a:lnTo>
                  <a:lnTo>
                    <a:pt x="13" y="1"/>
                  </a:lnTo>
                </a:path>
              </a:pathLst>
            </a:custGeom>
            <a:solidFill>
              <a:srgbClr val="3365FB"/>
            </a:solidFill>
            <a:ln w="12700" cap="rnd">
              <a:noFill/>
              <a:round/>
            </a:ln>
          </p:spPr>
          <p:txBody>
            <a:bodyPr/>
            <a:lstStyle/>
            <a:p>
              <a:endParaRPr lang="zh-CN" altLang="en-US"/>
            </a:p>
          </p:txBody>
        </p:sp>
        <p:sp>
          <p:nvSpPr>
            <p:cNvPr id="39220" name="Freeform 474"/>
            <p:cNvSpPr/>
            <p:nvPr/>
          </p:nvSpPr>
          <p:spPr bwMode="auto">
            <a:xfrm>
              <a:off x="1252" y="2982"/>
              <a:ext cx="80" cy="36"/>
            </a:xfrm>
            <a:custGeom>
              <a:avLst/>
              <a:gdLst>
                <a:gd name="T0" fmla="*/ 0 w 80"/>
                <a:gd name="T1" fmla="*/ 7 h 36"/>
                <a:gd name="T2" fmla="*/ 1 w 80"/>
                <a:gd name="T3" fmla="*/ 5 h 36"/>
                <a:gd name="T4" fmla="*/ 3 w 80"/>
                <a:gd name="T5" fmla="*/ 2 h 36"/>
                <a:gd name="T6" fmla="*/ 2 w 80"/>
                <a:gd name="T7" fmla="*/ 0 h 36"/>
                <a:gd name="T8" fmla="*/ 5 w 80"/>
                <a:gd name="T9" fmla="*/ 1 h 36"/>
                <a:gd name="T10" fmla="*/ 75 w 80"/>
                <a:gd name="T11" fmla="*/ 7 h 36"/>
                <a:gd name="T12" fmla="*/ 77 w 80"/>
                <a:gd name="T13" fmla="*/ 11 h 36"/>
                <a:gd name="T14" fmla="*/ 79 w 80"/>
                <a:gd name="T15" fmla="*/ 17 h 36"/>
                <a:gd name="T16" fmla="*/ 78 w 80"/>
                <a:gd name="T17" fmla="*/ 27 h 36"/>
                <a:gd name="T18" fmla="*/ 75 w 80"/>
                <a:gd name="T19" fmla="*/ 34 h 36"/>
                <a:gd name="T20" fmla="*/ 70 w 80"/>
                <a:gd name="T21" fmla="*/ 35 h 36"/>
                <a:gd name="T22" fmla="*/ 5 w 80"/>
                <a:gd name="T23" fmla="*/ 28 h 36"/>
                <a:gd name="T24" fmla="*/ 0 w 80"/>
                <a:gd name="T25" fmla="*/ 25 h 36"/>
                <a:gd name="T26" fmla="*/ 0 w 80"/>
                <a:gd name="T27" fmla="*/ 19 h 36"/>
                <a:gd name="T28" fmla="*/ 0 w 80"/>
                <a:gd name="T29" fmla="*/ 7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36"/>
                <a:gd name="T47" fmla="*/ 80 w 80"/>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36">
                  <a:moveTo>
                    <a:pt x="0" y="7"/>
                  </a:moveTo>
                  <a:lnTo>
                    <a:pt x="1" y="5"/>
                  </a:lnTo>
                  <a:lnTo>
                    <a:pt x="3" y="2"/>
                  </a:lnTo>
                  <a:lnTo>
                    <a:pt x="2" y="0"/>
                  </a:lnTo>
                  <a:lnTo>
                    <a:pt x="5" y="1"/>
                  </a:lnTo>
                  <a:lnTo>
                    <a:pt x="75" y="7"/>
                  </a:lnTo>
                  <a:lnTo>
                    <a:pt x="77" y="11"/>
                  </a:lnTo>
                  <a:lnTo>
                    <a:pt x="79" y="17"/>
                  </a:lnTo>
                  <a:lnTo>
                    <a:pt x="78" y="27"/>
                  </a:lnTo>
                  <a:lnTo>
                    <a:pt x="75" y="34"/>
                  </a:lnTo>
                  <a:lnTo>
                    <a:pt x="70" y="35"/>
                  </a:lnTo>
                  <a:lnTo>
                    <a:pt x="5" y="28"/>
                  </a:lnTo>
                  <a:lnTo>
                    <a:pt x="0" y="25"/>
                  </a:lnTo>
                  <a:lnTo>
                    <a:pt x="0" y="19"/>
                  </a:lnTo>
                  <a:lnTo>
                    <a:pt x="0" y="7"/>
                  </a:lnTo>
                </a:path>
              </a:pathLst>
            </a:custGeom>
            <a:solidFill>
              <a:schemeClr val="accent1"/>
            </a:solidFill>
            <a:ln w="12700" cap="rnd">
              <a:solidFill>
                <a:srgbClr val="004E47"/>
              </a:solidFill>
              <a:round/>
            </a:ln>
          </p:spPr>
          <p:txBody>
            <a:bodyPr/>
            <a:lstStyle/>
            <a:p>
              <a:endParaRPr lang="zh-CN" altLang="en-US"/>
            </a:p>
          </p:txBody>
        </p:sp>
        <p:sp>
          <p:nvSpPr>
            <p:cNvPr id="39221" name="Freeform 475"/>
            <p:cNvSpPr/>
            <p:nvPr/>
          </p:nvSpPr>
          <p:spPr bwMode="auto">
            <a:xfrm>
              <a:off x="1318" y="2849"/>
              <a:ext cx="27" cy="88"/>
            </a:xfrm>
            <a:custGeom>
              <a:avLst/>
              <a:gdLst>
                <a:gd name="T0" fmla="*/ 13 w 27"/>
                <a:gd name="T1" fmla="*/ 2 h 88"/>
                <a:gd name="T2" fmla="*/ 9 w 27"/>
                <a:gd name="T3" fmla="*/ 2 h 88"/>
                <a:gd name="T4" fmla="*/ 8 w 27"/>
                <a:gd name="T5" fmla="*/ 1 h 88"/>
                <a:gd name="T6" fmla="*/ 6 w 27"/>
                <a:gd name="T7" fmla="*/ 2 h 88"/>
                <a:gd name="T8" fmla="*/ 6 w 27"/>
                <a:gd name="T9" fmla="*/ 4 h 88"/>
                <a:gd name="T10" fmla="*/ 0 w 27"/>
                <a:gd name="T11" fmla="*/ 80 h 88"/>
                <a:gd name="T12" fmla="*/ 2 w 27"/>
                <a:gd name="T13" fmla="*/ 86 h 88"/>
                <a:gd name="T14" fmla="*/ 6 w 27"/>
                <a:gd name="T15" fmla="*/ 86 h 88"/>
                <a:gd name="T16" fmla="*/ 13 w 27"/>
                <a:gd name="T17" fmla="*/ 87 h 88"/>
                <a:gd name="T18" fmla="*/ 17 w 27"/>
                <a:gd name="T19" fmla="*/ 86 h 88"/>
                <a:gd name="T20" fmla="*/ 21 w 27"/>
                <a:gd name="T21" fmla="*/ 80 h 88"/>
                <a:gd name="T22" fmla="*/ 26 w 27"/>
                <a:gd name="T23" fmla="*/ 9 h 88"/>
                <a:gd name="T24" fmla="*/ 24 w 27"/>
                <a:gd name="T25" fmla="*/ 4 h 88"/>
                <a:gd name="T26" fmla="*/ 21 w 27"/>
                <a:gd name="T27" fmla="*/ 0 h 88"/>
                <a:gd name="T28" fmla="*/ 13 w 27"/>
                <a:gd name="T29" fmla="*/ 2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88"/>
                <a:gd name="T47" fmla="*/ 27 w 27"/>
                <a:gd name="T48" fmla="*/ 88 h 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88">
                  <a:moveTo>
                    <a:pt x="13" y="2"/>
                  </a:moveTo>
                  <a:lnTo>
                    <a:pt x="9" y="2"/>
                  </a:lnTo>
                  <a:lnTo>
                    <a:pt x="8" y="1"/>
                  </a:lnTo>
                  <a:lnTo>
                    <a:pt x="6" y="2"/>
                  </a:lnTo>
                  <a:lnTo>
                    <a:pt x="6" y="4"/>
                  </a:lnTo>
                  <a:lnTo>
                    <a:pt x="0" y="80"/>
                  </a:lnTo>
                  <a:lnTo>
                    <a:pt x="2" y="86"/>
                  </a:lnTo>
                  <a:lnTo>
                    <a:pt x="6" y="86"/>
                  </a:lnTo>
                  <a:lnTo>
                    <a:pt x="13" y="87"/>
                  </a:lnTo>
                  <a:lnTo>
                    <a:pt x="17" y="86"/>
                  </a:lnTo>
                  <a:lnTo>
                    <a:pt x="21" y="80"/>
                  </a:lnTo>
                  <a:lnTo>
                    <a:pt x="26" y="9"/>
                  </a:lnTo>
                  <a:lnTo>
                    <a:pt x="24" y="4"/>
                  </a:lnTo>
                  <a:lnTo>
                    <a:pt x="21" y="0"/>
                  </a:lnTo>
                  <a:lnTo>
                    <a:pt x="13" y="2"/>
                  </a:lnTo>
                </a:path>
              </a:pathLst>
            </a:custGeom>
            <a:solidFill>
              <a:srgbClr val="3365FB"/>
            </a:solidFill>
            <a:ln w="12700" cap="rnd">
              <a:noFill/>
              <a:round/>
            </a:ln>
          </p:spPr>
          <p:txBody>
            <a:bodyPr/>
            <a:lstStyle/>
            <a:p>
              <a:endParaRPr lang="zh-CN" altLang="en-US"/>
            </a:p>
          </p:txBody>
        </p:sp>
        <p:sp>
          <p:nvSpPr>
            <p:cNvPr id="39222" name="Freeform 476"/>
            <p:cNvSpPr/>
            <p:nvPr/>
          </p:nvSpPr>
          <p:spPr bwMode="auto">
            <a:xfrm>
              <a:off x="1256" y="2912"/>
              <a:ext cx="79" cy="33"/>
            </a:xfrm>
            <a:custGeom>
              <a:avLst/>
              <a:gdLst>
                <a:gd name="T0" fmla="*/ 1 w 79"/>
                <a:gd name="T1" fmla="*/ 16 h 33"/>
                <a:gd name="T2" fmla="*/ 1 w 79"/>
                <a:gd name="T3" fmla="*/ 18 h 33"/>
                <a:gd name="T4" fmla="*/ 0 w 79"/>
                <a:gd name="T5" fmla="*/ 22 h 33"/>
                <a:gd name="T6" fmla="*/ 1 w 79"/>
                <a:gd name="T7" fmla="*/ 24 h 33"/>
                <a:gd name="T8" fmla="*/ 3 w 79"/>
                <a:gd name="T9" fmla="*/ 26 h 33"/>
                <a:gd name="T10" fmla="*/ 72 w 79"/>
                <a:gd name="T11" fmla="*/ 32 h 33"/>
                <a:gd name="T12" fmla="*/ 77 w 79"/>
                <a:gd name="T13" fmla="*/ 30 h 33"/>
                <a:gd name="T14" fmla="*/ 77 w 79"/>
                <a:gd name="T15" fmla="*/ 25 h 33"/>
                <a:gd name="T16" fmla="*/ 78 w 79"/>
                <a:gd name="T17" fmla="*/ 15 h 33"/>
                <a:gd name="T18" fmla="*/ 78 w 79"/>
                <a:gd name="T19" fmla="*/ 10 h 33"/>
                <a:gd name="T20" fmla="*/ 74 w 79"/>
                <a:gd name="T21" fmla="*/ 6 h 33"/>
                <a:gd name="T22" fmla="*/ 8 w 79"/>
                <a:gd name="T23" fmla="*/ 0 h 33"/>
                <a:gd name="T24" fmla="*/ 2 w 79"/>
                <a:gd name="T25" fmla="*/ 1 h 33"/>
                <a:gd name="T26" fmla="*/ 0 w 79"/>
                <a:gd name="T27" fmla="*/ 7 h 33"/>
                <a:gd name="T28" fmla="*/ 1 w 79"/>
                <a:gd name="T29" fmla="*/ 1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33"/>
                <a:gd name="T47" fmla="*/ 79 w 79"/>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33">
                  <a:moveTo>
                    <a:pt x="1" y="16"/>
                  </a:moveTo>
                  <a:lnTo>
                    <a:pt x="1" y="18"/>
                  </a:lnTo>
                  <a:lnTo>
                    <a:pt x="0" y="22"/>
                  </a:lnTo>
                  <a:lnTo>
                    <a:pt x="1" y="24"/>
                  </a:lnTo>
                  <a:lnTo>
                    <a:pt x="3" y="26"/>
                  </a:lnTo>
                  <a:lnTo>
                    <a:pt x="72" y="32"/>
                  </a:lnTo>
                  <a:lnTo>
                    <a:pt x="77" y="30"/>
                  </a:lnTo>
                  <a:lnTo>
                    <a:pt x="77" y="25"/>
                  </a:lnTo>
                  <a:lnTo>
                    <a:pt x="78" y="15"/>
                  </a:lnTo>
                  <a:lnTo>
                    <a:pt x="78" y="10"/>
                  </a:lnTo>
                  <a:lnTo>
                    <a:pt x="74" y="6"/>
                  </a:lnTo>
                  <a:lnTo>
                    <a:pt x="8" y="0"/>
                  </a:lnTo>
                  <a:lnTo>
                    <a:pt x="2" y="1"/>
                  </a:lnTo>
                  <a:lnTo>
                    <a:pt x="0" y="7"/>
                  </a:lnTo>
                  <a:lnTo>
                    <a:pt x="1" y="16"/>
                  </a:lnTo>
                </a:path>
              </a:pathLst>
            </a:custGeom>
            <a:solidFill>
              <a:schemeClr val="accent1"/>
            </a:solidFill>
            <a:ln w="12700" cap="rnd">
              <a:solidFill>
                <a:srgbClr val="004E47"/>
              </a:solidFill>
              <a:round/>
            </a:ln>
          </p:spPr>
          <p:txBody>
            <a:bodyPr/>
            <a:lstStyle/>
            <a:p>
              <a:endParaRPr lang="zh-CN" altLang="en-US"/>
            </a:p>
          </p:txBody>
        </p:sp>
        <p:sp>
          <p:nvSpPr>
            <p:cNvPr id="39223" name="Freeform 477"/>
            <p:cNvSpPr/>
            <p:nvPr/>
          </p:nvSpPr>
          <p:spPr bwMode="auto">
            <a:xfrm>
              <a:off x="1260" y="2852"/>
              <a:ext cx="15" cy="56"/>
            </a:xfrm>
            <a:custGeom>
              <a:avLst/>
              <a:gdLst>
                <a:gd name="T0" fmla="*/ 14 w 15"/>
                <a:gd name="T1" fmla="*/ 0 h 56"/>
                <a:gd name="T2" fmla="*/ 7 w 15"/>
                <a:gd name="T3" fmla="*/ 0 h 56"/>
                <a:gd name="T4" fmla="*/ 0 w 15"/>
                <a:gd name="T5" fmla="*/ 54 h 56"/>
                <a:gd name="T6" fmla="*/ 7 w 15"/>
                <a:gd name="T7" fmla="*/ 55 h 56"/>
                <a:gd name="T8" fmla="*/ 14 w 15"/>
                <a:gd name="T9" fmla="*/ 0 h 56"/>
                <a:gd name="T10" fmla="*/ 0 60000 65536"/>
                <a:gd name="T11" fmla="*/ 0 60000 65536"/>
                <a:gd name="T12" fmla="*/ 0 60000 65536"/>
                <a:gd name="T13" fmla="*/ 0 60000 65536"/>
                <a:gd name="T14" fmla="*/ 0 60000 65536"/>
                <a:gd name="T15" fmla="*/ 0 w 15"/>
                <a:gd name="T16" fmla="*/ 0 h 56"/>
                <a:gd name="T17" fmla="*/ 15 w 15"/>
                <a:gd name="T18" fmla="*/ 56 h 56"/>
              </a:gdLst>
              <a:ahLst/>
              <a:cxnLst>
                <a:cxn ang="T10">
                  <a:pos x="T0" y="T1"/>
                </a:cxn>
                <a:cxn ang="T11">
                  <a:pos x="T2" y="T3"/>
                </a:cxn>
                <a:cxn ang="T12">
                  <a:pos x="T4" y="T5"/>
                </a:cxn>
                <a:cxn ang="T13">
                  <a:pos x="T6" y="T7"/>
                </a:cxn>
                <a:cxn ang="T14">
                  <a:pos x="T8" y="T9"/>
                </a:cxn>
              </a:cxnLst>
              <a:rect l="T15" t="T16" r="T17" b="T18"/>
              <a:pathLst>
                <a:path w="15" h="56">
                  <a:moveTo>
                    <a:pt x="14" y="0"/>
                  </a:moveTo>
                  <a:lnTo>
                    <a:pt x="7" y="0"/>
                  </a:lnTo>
                  <a:lnTo>
                    <a:pt x="0" y="54"/>
                  </a:lnTo>
                  <a:lnTo>
                    <a:pt x="7" y="55"/>
                  </a:lnTo>
                  <a:lnTo>
                    <a:pt x="14" y="0"/>
                  </a:lnTo>
                </a:path>
              </a:pathLst>
            </a:custGeom>
            <a:solidFill>
              <a:srgbClr val="063DE8"/>
            </a:solidFill>
            <a:ln w="12700" cap="rnd">
              <a:noFill/>
              <a:round/>
            </a:ln>
          </p:spPr>
          <p:txBody>
            <a:bodyPr/>
            <a:lstStyle/>
            <a:p>
              <a:endParaRPr lang="zh-CN" altLang="en-US"/>
            </a:p>
          </p:txBody>
        </p:sp>
        <p:sp>
          <p:nvSpPr>
            <p:cNvPr id="39224" name="Freeform 478"/>
            <p:cNvSpPr/>
            <p:nvPr/>
          </p:nvSpPr>
          <p:spPr bwMode="auto">
            <a:xfrm>
              <a:off x="1328" y="2857"/>
              <a:ext cx="15" cy="54"/>
            </a:xfrm>
            <a:custGeom>
              <a:avLst/>
              <a:gdLst>
                <a:gd name="T0" fmla="*/ 14 w 15"/>
                <a:gd name="T1" fmla="*/ 0 h 54"/>
                <a:gd name="T2" fmla="*/ 7 w 15"/>
                <a:gd name="T3" fmla="*/ 0 h 54"/>
                <a:gd name="T4" fmla="*/ 0 w 15"/>
                <a:gd name="T5" fmla="*/ 53 h 54"/>
                <a:gd name="T6" fmla="*/ 7 w 15"/>
                <a:gd name="T7" fmla="*/ 53 h 54"/>
                <a:gd name="T8" fmla="*/ 14 w 15"/>
                <a:gd name="T9" fmla="*/ 0 h 54"/>
                <a:gd name="T10" fmla="*/ 0 60000 65536"/>
                <a:gd name="T11" fmla="*/ 0 60000 65536"/>
                <a:gd name="T12" fmla="*/ 0 60000 65536"/>
                <a:gd name="T13" fmla="*/ 0 60000 65536"/>
                <a:gd name="T14" fmla="*/ 0 60000 65536"/>
                <a:gd name="T15" fmla="*/ 0 w 15"/>
                <a:gd name="T16" fmla="*/ 0 h 54"/>
                <a:gd name="T17" fmla="*/ 15 w 15"/>
                <a:gd name="T18" fmla="*/ 54 h 54"/>
              </a:gdLst>
              <a:ahLst/>
              <a:cxnLst>
                <a:cxn ang="T10">
                  <a:pos x="T0" y="T1"/>
                </a:cxn>
                <a:cxn ang="T11">
                  <a:pos x="T2" y="T3"/>
                </a:cxn>
                <a:cxn ang="T12">
                  <a:pos x="T4" y="T5"/>
                </a:cxn>
                <a:cxn ang="T13">
                  <a:pos x="T6" y="T7"/>
                </a:cxn>
                <a:cxn ang="T14">
                  <a:pos x="T8" y="T9"/>
                </a:cxn>
              </a:cxnLst>
              <a:rect l="T15" t="T16" r="T17" b="T18"/>
              <a:pathLst>
                <a:path w="15" h="54">
                  <a:moveTo>
                    <a:pt x="14" y="0"/>
                  </a:moveTo>
                  <a:lnTo>
                    <a:pt x="7" y="0"/>
                  </a:lnTo>
                  <a:lnTo>
                    <a:pt x="0" y="53"/>
                  </a:lnTo>
                  <a:lnTo>
                    <a:pt x="7" y="53"/>
                  </a:lnTo>
                  <a:lnTo>
                    <a:pt x="14" y="0"/>
                  </a:lnTo>
                </a:path>
              </a:pathLst>
            </a:custGeom>
            <a:solidFill>
              <a:srgbClr val="063DE8"/>
            </a:solidFill>
            <a:ln w="12700" cap="rnd">
              <a:noFill/>
              <a:round/>
            </a:ln>
          </p:spPr>
          <p:txBody>
            <a:bodyPr/>
            <a:lstStyle/>
            <a:p>
              <a:endParaRPr lang="zh-CN" altLang="en-US"/>
            </a:p>
          </p:txBody>
        </p:sp>
      </p:grpSp>
      <p:grpSp>
        <p:nvGrpSpPr>
          <p:cNvPr id="38928" name="Group 479"/>
          <p:cNvGrpSpPr/>
          <p:nvPr/>
        </p:nvGrpSpPr>
        <p:grpSpPr bwMode="auto">
          <a:xfrm>
            <a:off x="2058988" y="2803525"/>
            <a:ext cx="239712" cy="468313"/>
            <a:chOff x="1818" y="2837"/>
            <a:chExt cx="134" cy="262"/>
          </a:xfrm>
        </p:grpSpPr>
        <p:sp>
          <p:nvSpPr>
            <p:cNvPr id="39184" name="Freeform 480"/>
            <p:cNvSpPr/>
            <p:nvPr/>
          </p:nvSpPr>
          <p:spPr bwMode="auto">
            <a:xfrm>
              <a:off x="1839" y="3072"/>
              <a:ext cx="15" cy="17"/>
            </a:xfrm>
            <a:custGeom>
              <a:avLst/>
              <a:gdLst>
                <a:gd name="T0" fmla="*/ 11 w 15"/>
                <a:gd name="T1" fmla="*/ 13 h 17"/>
                <a:gd name="T2" fmla="*/ 9 w 15"/>
                <a:gd name="T3" fmla="*/ 16 h 17"/>
                <a:gd name="T4" fmla="*/ 2 w 15"/>
                <a:gd name="T5" fmla="*/ 15 h 17"/>
                <a:gd name="T6" fmla="*/ 2 w 15"/>
                <a:gd name="T7" fmla="*/ 13 h 17"/>
                <a:gd name="T8" fmla="*/ 1 w 15"/>
                <a:gd name="T9" fmla="*/ 11 h 17"/>
                <a:gd name="T10" fmla="*/ 0 w 15"/>
                <a:gd name="T11" fmla="*/ 5 h 17"/>
                <a:gd name="T12" fmla="*/ 1 w 15"/>
                <a:gd name="T13" fmla="*/ 2 h 17"/>
                <a:gd name="T14" fmla="*/ 4 w 15"/>
                <a:gd name="T15" fmla="*/ 0 h 17"/>
                <a:gd name="T16" fmla="*/ 14 w 15"/>
                <a:gd name="T17" fmla="*/ 5 h 17"/>
                <a:gd name="T18" fmla="*/ 11 w 15"/>
                <a:gd name="T19" fmla="*/ 6 h 17"/>
                <a:gd name="T20" fmla="*/ 11 w 15"/>
                <a:gd name="T21" fmla="*/ 13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1" y="13"/>
                  </a:moveTo>
                  <a:lnTo>
                    <a:pt x="9" y="16"/>
                  </a:lnTo>
                  <a:lnTo>
                    <a:pt x="2" y="15"/>
                  </a:lnTo>
                  <a:lnTo>
                    <a:pt x="2" y="13"/>
                  </a:lnTo>
                  <a:lnTo>
                    <a:pt x="1" y="11"/>
                  </a:lnTo>
                  <a:lnTo>
                    <a:pt x="0" y="5"/>
                  </a:lnTo>
                  <a:lnTo>
                    <a:pt x="1" y="2"/>
                  </a:lnTo>
                  <a:lnTo>
                    <a:pt x="4" y="0"/>
                  </a:lnTo>
                  <a:lnTo>
                    <a:pt x="14" y="5"/>
                  </a:lnTo>
                  <a:lnTo>
                    <a:pt x="11" y="6"/>
                  </a:lnTo>
                  <a:lnTo>
                    <a:pt x="11" y="13"/>
                  </a:lnTo>
                </a:path>
              </a:pathLst>
            </a:custGeom>
            <a:solidFill>
              <a:srgbClr val="7F7F7F"/>
            </a:solidFill>
            <a:ln w="12700" cap="rnd">
              <a:solidFill>
                <a:srgbClr val="474747"/>
              </a:solidFill>
              <a:round/>
            </a:ln>
          </p:spPr>
          <p:txBody>
            <a:bodyPr/>
            <a:lstStyle/>
            <a:p>
              <a:endParaRPr lang="zh-CN" altLang="en-US"/>
            </a:p>
          </p:txBody>
        </p:sp>
        <p:sp>
          <p:nvSpPr>
            <p:cNvPr id="39185" name="Freeform 481"/>
            <p:cNvSpPr/>
            <p:nvPr/>
          </p:nvSpPr>
          <p:spPr bwMode="auto">
            <a:xfrm>
              <a:off x="1882" y="3082"/>
              <a:ext cx="15" cy="17"/>
            </a:xfrm>
            <a:custGeom>
              <a:avLst/>
              <a:gdLst>
                <a:gd name="T0" fmla="*/ 14 w 15"/>
                <a:gd name="T1" fmla="*/ 12 h 17"/>
                <a:gd name="T2" fmla="*/ 9 w 15"/>
                <a:gd name="T3" fmla="*/ 13 h 17"/>
                <a:gd name="T4" fmla="*/ 4 w 15"/>
                <a:gd name="T5" fmla="*/ 16 h 17"/>
                <a:gd name="T6" fmla="*/ 0 w 15"/>
                <a:gd name="T7" fmla="*/ 11 h 17"/>
                <a:gd name="T8" fmla="*/ 3 w 15"/>
                <a:gd name="T9" fmla="*/ 8 h 17"/>
                <a:gd name="T10" fmla="*/ 2 w 15"/>
                <a:gd name="T11" fmla="*/ 4 h 17"/>
                <a:gd name="T12" fmla="*/ 4 w 15"/>
                <a:gd name="T13" fmla="*/ 0 h 17"/>
                <a:gd name="T14" fmla="*/ 7 w 15"/>
                <a:gd name="T15" fmla="*/ 1 h 17"/>
                <a:gd name="T16" fmla="*/ 12 w 15"/>
                <a:gd name="T17" fmla="*/ 2 h 17"/>
                <a:gd name="T18" fmla="*/ 12 w 15"/>
                <a:gd name="T19" fmla="*/ 5 h 17"/>
                <a:gd name="T20" fmla="*/ 14 w 15"/>
                <a:gd name="T21" fmla="*/ 12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4" y="12"/>
                  </a:moveTo>
                  <a:lnTo>
                    <a:pt x="9" y="13"/>
                  </a:lnTo>
                  <a:lnTo>
                    <a:pt x="4" y="16"/>
                  </a:lnTo>
                  <a:lnTo>
                    <a:pt x="0" y="11"/>
                  </a:lnTo>
                  <a:lnTo>
                    <a:pt x="3" y="8"/>
                  </a:lnTo>
                  <a:lnTo>
                    <a:pt x="2" y="4"/>
                  </a:lnTo>
                  <a:lnTo>
                    <a:pt x="4" y="0"/>
                  </a:lnTo>
                  <a:lnTo>
                    <a:pt x="7" y="1"/>
                  </a:lnTo>
                  <a:lnTo>
                    <a:pt x="12" y="2"/>
                  </a:lnTo>
                  <a:lnTo>
                    <a:pt x="12" y="5"/>
                  </a:lnTo>
                  <a:lnTo>
                    <a:pt x="14" y="12"/>
                  </a:lnTo>
                </a:path>
              </a:pathLst>
            </a:custGeom>
            <a:solidFill>
              <a:srgbClr val="7F7F7F"/>
            </a:solidFill>
            <a:ln w="12700" cap="rnd">
              <a:solidFill>
                <a:srgbClr val="474747"/>
              </a:solidFill>
              <a:round/>
            </a:ln>
          </p:spPr>
          <p:txBody>
            <a:bodyPr/>
            <a:lstStyle/>
            <a:p>
              <a:endParaRPr lang="zh-CN" altLang="en-US"/>
            </a:p>
          </p:txBody>
        </p:sp>
        <p:sp>
          <p:nvSpPr>
            <p:cNvPr id="39186" name="Freeform 482"/>
            <p:cNvSpPr/>
            <p:nvPr/>
          </p:nvSpPr>
          <p:spPr bwMode="auto">
            <a:xfrm>
              <a:off x="1927" y="2846"/>
              <a:ext cx="15" cy="20"/>
            </a:xfrm>
            <a:custGeom>
              <a:avLst/>
              <a:gdLst>
                <a:gd name="T0" fmla="*/ 12 w 15"/>
                <a:gd name="T1" fmla="*/ 14 h 20"/>
                <a:gd name="T2" fmla="*/ 8 w 15"/>
                <a:gd name="T3" fmla="*/ 16 h 20"/>
                <a:gd name="T4" fmla="*/ 5 w 15"/>
                <a:gd name="T5" fmla="*/ 19 h 20"/>
                <a:gd name="T6" fmla="*/ 1 w 15"/>
                <a:gd name="T7" fmla="*/ 15 h 20"/>
                <a:gd name="T8" fmla="*/ 0 w 15"/>
                <a:gd name="T9" fmla="*/ 10 h 20"/>
                <a:gd name="T10" fmla="*/ 0 w 15"/>
                <a:gd name="T11" fmla="*/ 5 h 20"/>
                <a:gd name="T12" fmla="*/ 1 w 15"/>
                <a:gd name="T13" fmla="*/ 4 h 20"/>
                <a:gd name="T14" fmla="*/ 7 w 15"/>
                <a:gd name="T15" fmla="*/ 0 h 20"/>
                <a:gd name="T16" fmla="*/ 12 w 15"/>
                <a:gd name="T17" fmla="*/ 4 h 20"/>
                <a:gd name="T18" fmla="*/ 14 w 15"/>
                <a:gd name="T19" fmla="*/ 8 h 20"/>
                <a:gd name="T20" fmla="*/ 12 w 15"/>
                <a:gd name="T21" fmla="*/ 14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20"/>
                <a:gd name="T35" fmla="*/ 15 w 15"/>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20">
                  <a:moveTo>
                    <a:pt x="12" y="14"/>
                  </a:moveTo>
                  <a:lnTo>
                    <a:pt x="8" y="16"/>
                  </a:lnTo>
                  <a:lnTo>
                    <a:pt x="5" y="19"/>
                  </a:lnTo>
                  <a:lnTo>
                    <a:pt x="1" y="15"/>
                  </a:lnTo>
                  <a:lnTo>
                    <a:pt x="0" y="10"/>
                  </a:lnTo>
                  <a:lnTo>
                    <a:pt x="0" y="5"/>
                  </a:lnTo>
                  <a:lnTo>
                    <a:pt x="1" y="4"/>
                  </a:lnTo>
                  <a:lnTo>
                    <a:pt x="7" y="0"/>
                  </a:lnTo>
                  <a:lnTo>
                    <a:pt x="12" y="4"/>
                  </a:lnTo>
                  <a:lnTo>
                    <a:pt x="14" y="8"/>
                  </a:lnTo>
                  <a:lnTo>
                    <a:pt x="12" y="14"/>
                  </a:lnTo>
                </a:path>
              </a:pathLst>
            </a:custGeom>
            <a:solidFill>
              <a:srgbClr val="7F7F7F"/>
            </a:solidFill>
            <a:ln w="12700" cap="rnd">
              <a:solidFill>
                <a:srgbClr val="474747"/>
              </a:solidFill>
              <a:round/>
            </a:ln>
          </p:spPr>
          <p:txBody>
            <a:bodyPr/>
            <a:lstStyle/>
            <a:p>
              <a:endParaRPr lang="zh-CN" altLang="en-US"/>
            </a:p>
          </p:txBody>
        </p:sp>
        <p:sp>
          <p:nvSpPr>
            <p:cNvPr id="39187" name="Freeform 483"/>
            <p:cNvSpPr/>
            <p:nvPr/>
          </p:nvSpPr>
          <p:spPr bwMode="auto">
            <a:xfrm>
              <a:off x="1877" y="2837"/>
              <a:ext cx="15" cy="17"/>
            </a:xfrm>
            <a:custGeom>
              <a:avLst/>
              <a:gdLst>
                <a:gd name="T0" fmla="*/ 12 w 15"/>
                <a:gd name="T1" fmla="*/ 13 h 17"/>
                <a:gd name="T2" fmla="*/ 9 w 15"/>
                <a:gd name="T3" fmla="*/ 16 h 17"/>
                <a:gd name="T4" fmla="*/ 6 w 15"/>
                <a:gd name="T5" fmla="*/ 16 h 17"/>
                <a:gd name="T6" fmla="*/ 4 w 15"/>
                <a:gd name="T7" fmla="*/ 13 h 17"/>
                <a:gd name="T8" fmla="*/ 0 w 15"/>
                <a:gd name="T9" fmla="*/ 9 h 17"/>
                <a:gd name="T10" fmla="*/ 4 w 15"/>
                <a:gd name="T11" fmla="*/ 3 h 17"/>
                <a:gd name="T12" fmla="*/ 5 w 15"/>
                <a:gd name="T13" fmla="*/ 2 h 17"/>
                <a:gd name="T14" fmla="*/ 9 w 15"/>
                <a:gd name="T15" fmla="*/ 0 h 17"/>
                <a:gd name="T16" fmla="*/ 10 w 15"/>
                <a:gd name="T17" fmla="*/ 4 h 17"/>
                <a:gd name="T18" fmla="*/ 14 w 15"/>
                <a:gd name="T19" fmla="*/ 8 h 17"/>
                <a:gd name="T20" fmla="*/ 12 w 15"/>
                <a:gd name="T21" fmla="*/ 13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2" y="13"/>
                  </a:moveTo>
                  <a:lnTo>
                    <a:pt x="9" y="16"/>
                  </a:lnTo>
                  <a:lnTo>
                    <a:pt x="6" y="16"/>
                  </a:lnTo>
                  <a:lnTo>
                    <a:pt x="4" y="13"/>
                  </a:lnTo>
                  <a:lnTo>
                    <a:pt x="0" y="9"/>
                  </a:lnTo>
                  <a:lnTo>
                    <a:pt x="4" y="3"/>
                  </a:lnTo>
                  <a:lnTo>
                    <a:pt x="5" y="2"/>
                  </a:lnTo>
                  <a:lnTo>
                    <a:pt x="9" y="0"/>
                  </a:lnTo>
                  <a:lnTo>
                    <a:pt x="10" y="4"/>
                  </a:lnTo>
                  <a:lnTo>
                    <a:pt x="14" y="8"/>
                  </a:lnTo>
                  <a:lnTo>
                    <a:pt x="12" y="13"/>
                  </a:lnTo>
                </a:path>
              </a:pathLst>
            </a:custGeom>
            <a:solidFill>
              <a:srgbClr val="7F7F7F"/>
            </a:solidFill>
            <a:ln w="12700" cap="rnd">
              <a:solidFill>
                <a:srgbClr val="474747"/>
              </a:solidFill>
              <a:round/>
            </a:ln>
          </p:spPr>
          <p:txBody>
            <a:bodyPr/>
            <a:lstStyle/>
            <a:p>
              <a:endParaRPr lang="zh-CN" altLang="en-US"/>
            </a:p>
          </p:txBody>
        </p:sp>
        <p:sp>
          <p:nvSpPr>
            <p:cNvPr id="39188" name="Freeform 484"/>
            <p:cNvSpPr/>
            <p:nvPr/>
          </p:nvSpPr>
          <p:spPr bwMode="auto">
            <a:xfrm>
              <a:off x="1857" y="2846"/>
              <a:ext cx="89" cy="30"/>
            </a:xfrm>
            <a:custGeom>
              <a:avLst/>
              <a:gdLst>
                <a:gd name="T0" fmla="*/ 86 w 89"/>
                <a:gd name="T1" fmla="*/ 29 h 30"/>
                <a:gd name="T2" fmla="*/ 81 w 89"/>
                <a:gd name="T3" fmla="*/ 27 h 30"/>
                <a:gd name="T4" fmla="*/ 80 w 89"/>
                <a:gd name="T5" fmla="*/ 27 h 30"/>
                <a:gd name="T6" fmla="*/ 72 w 89"/>
                <a:gd name="T7" fmla="*/ 23 h 30"/>
                <a:gd name="T8" fmla="*/ 70 w 89"/>
                <a:gd name="T9" fmla="*/ 20 h 30"/>
                <a:gd name="T10" fmla="*/ 55 w 89"/>
                <a:gd name="T11" fmla="*/ 13 h 30"/>
                <a:gd name="T12" fmla="*/ 44 w 89"/>
                <a:gd name="T13" fmla="*/ 11 h 30"/>
                <a:gd name="T14" fmla="*/ 32 w 89"/>
                <a:gd name="T15" fmla="*/ 8 h 30"/>
                <a:gd name="T16" fmla="*/ 19 w 89"/>
                <a:gd name="T17" fmla="*/ 7 h 30"/>
                <a:gd name="T18" fmla="*/ 13 w 89"/>
                <a:gd name="T19" fmla="*/ 9 h 30"/>
                <a:gd name="T20" fmla="*/ 8 w 89"/>
                <a:gd name="T21" fmla="*/ 9 h 30"/>
                <a:gd name="T22" fmla="*/ 5 w 89"/>
                <a:gd name="T23" fmla="*/ 8 h 30"/>
                <a:gd name="T24" fmla="*/ 3 w 89"/>
                <a:gd name="T25" fmla="*/ 9 h 30"/>
                <a:gd name="T26" fmla="*/ 0 w 89"/>
                <a:gd name="T27" fmla="*/ 8 h 30"/>
                <a:gd name="T28" fmla="*/ 0 w 89"/>
                <a:gd name="T29" fmla="*/ 7 h 30"/>
                <a:gd name="T30" fmla="*/ 1 w 89"/>
                <a:gd name="T31" fmla="*/ 5 h 30"/>
                <a:gd name="T32" fmla="*/ 1 w 89"/>
                <a:gd name="T33" fmla="*/ 4 h 30"/>
                <a:gd name="T34" fmla="*/ 3 w 89"/>
                <a:gd name="T35" fmla="*/ 3 h 30"/>
                <a:gd name="T36" fmla="*/ 7 w 89"/>
                <a:gd name="T37" fmla="*/ 4 h 30"/>
                <a:gd name="T38" fmla="*/ 10 w 89"/>
                <a:gd name="T39" fmla="*/ 1 h 30"/>
                <a:gd name="T40" fmla="*/ 16 w 89"/>
                <a:gd name="T41" fmla="*/ 2 h 30"/>
                <a:gd name="T42" fmla="*/ 32 w 89"/>
                <a:gd name="T43" fmla="*/ 0 h 30"/>
                <a:gd name="T44" fmla="*/ 46 w 89"/>
                <a:gd name="T45" fmla="*/ 2 h 30"/>
                <a:gd name="T46" fmla="*/ 59 w 89"/>
                <a:gd name="T47" fmla="*/ 7 h 30"/>
                <a:gd name="T48" fmla="*/ 72 w 89"/>
                <a:gd name="T49" fmla="*/ 14 h 30"/>
                <a:gd name="T50" fmla="*/ 79 w 89"/>
                <a:gd name="T51" fmla="*/ 17 h 30"/>
                <a:gd name="T52" fmla="*/ 82 w 89"/>
                <a:gd name="T53" fmla="*/ 19 h 30"/>
                <a:gd name="T54" fmla="*/ 85 w 89"/>
                <a:gd name="T55" fmla="*/ 21 h 30"/>
                <a:gd name="T56" fmla="*/ 87 w 89"/>
                <a:gd name="T57" fmla="*/ 22 h 30"/>
                <a:gd name="T58" fmla="*/ 88 w 89"/>
                <a:gd name="T59" fmla="*/ 23 h 30"/>
                <a:gd name="T60" fmla="*/ 86 w 89"/>
                <a:gd name="T61" fmla="*/ 27 h 30"/>
                <a:gd name="T62" fmla="*/ 86 w 89"/>
                <a:gd name="T63" fmla="*/ 29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
                <a:gd name="T97" fmla="*/ 0 h 30"/>
                <a:gd name="T98" fmla="*/ 89 w 89"/>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 h="30">
                  <a:moveTo>
                    <a:pt x="86" y="29"/>
                  </a:moveTo>
                  <a:lnTo>
                    <a:pt x="81" y="27"/>
                  </a:lnTo>
                  <a:lnTo>
                    <a:pt x="80" y="27"/>
                  </a:lnTo>
                  <a:lnTo>
                    <a:pt x="72" y="23"/>
                  </a:lnTo>
                  <a:lnTo>
                    <a:pt x="70" y="20"/>
                  </a:lnTo>
                  <a:lnTo>
                    <a:pt x="55" y="13"/>
                  </a:lnTo>
                  <a:lnTo>
                    <a:pt x="44" y="11"/>
                  </a:lnTo>
                  <a:lnTo>
                    <a:pt x="32" y="8"/>
                  </a:lnTo>
                  <a:lnTo>
                    <a:pt x="19" y="7"/>
                  </a:lnTo>
                  <a:lnTo>
                    <a:pt x="13" y="9"/>
                  </a:lnTo>
                  <a:lnTo>
                    <a:pt x="8" y="9"/>
                  </a:lnTo>
                  <a:lnTo>
                    <a:pt x="5" y="8"/>
                  </a:lnTo>
                  <a:lnTo>
                    <a:pt x="3" y="9"/>
                  </a:lnTo>
                  <a:lnTo>
                    <a:pt x="0" y="8"/>
                  </a:lnTo>
                  <a:lnTo>
                    <a:pt x="0" y="7"/>
                  </a:lnTo>
                  <a:lnTo>
                    <a:pt x="1" y="5"/>
                  </a:lnTo>
                  <a:lnTo>
                    <a:pt x="1" y="4"/>
                  </a:lnTo>
                  <a:lnTo>
                    <a:pt x="3" y="3"/>
                  </a:lnTo>
                  <a:lnTo>
                    <a:pt x="7" y="4"/>
                  </a:lnTo>
                  <a:lnTo>
                    <a:pt x="10" y="1"/>
                  </a:lnTo>
                  <a:lnTo>
                    <a:pt x="16" y="2"/>
                  </a:lnTo>
                  <a:lnTo>
                    <a:pt x="32" y="0"/>
                  </a:lnTo>
                  <a:lnTo>
                    <a:pt x="46" y="2"/>
                  </a:lnTo>
                  <a:lnTo>
                    <a:pt x="59" y="7"/>
                  </a:lnTo>
                  <a:lnTo>
                    <a:pt x="72" y="14"/>
                  </a:lnTo>
                  <a:lnTo>
                    <a:pt x="79" y="17"/>
                  </a:lnTo>
                  <a:lnTo>
                    <a:pt x="82" y="19"/>
                  </a:lnTo>
                  <a:lnTo>
                    <a:pt x="85" y="21"/>
                  </a:lnTo>
                  <a:lnTo>
                    <a:pt x="87" y="22"/>
                  </a:lnTo>
                  <a:lnTo>
                    <a:pt x="88" y="23"/>
                  </a:lnTo>
                  <a:lnTo>
                    <a:pt x="86" y="27"/>
                  </a:lnTo>
                  <a:lnTo>
                    <a:pt x="86" y="29"/>
                  </a:lnTo>
                </a:path>
              </a:pathLst>
            </a:custGeom>
            <a:solidFill>
              <a:srgbClr val="BFBFBF"/>
            </a:solidFill>
            <a:ln w="12700" cap="rnd">
              <a:solidFill>
                <a:srgbClr val="919191"/>
              </a:solidFill>
              <a:round/>
            </a:ln>
          </p:spPr>
          <p:txBody>
            <a:bodyPr/>
            <a:lstStyle/>
            <a:p>
              <a:endParaRPr lang="zh-CN" altLang="en-US"/>
            </a:p>
          </p:txBody>
        </p:sp>
        <p:sp>
          <p:nvSpPr>
            <p:cNvPr id="39189" name="Freeform 485"/>
            <p:cNvSpPr/>
            <p:nvPr/>
          </p:nvSpPr>
          <p:spPr bwMode="auto">
            <a:xfrm>
              <a:off x="1818" y="2998"/>
              <a:ext cx="21" cy="53"/>
            </a:xfrm>
            <a:custGeom>
              <a:avLst/>
              <a:gdLst>
                <a:gd name="T0" fmla="*/ 20 w 21"/>
                <a:gd name="T1" fmla="*/ 6 h 53"/>
                <a:gd name="T2" fmla="*/ 20 w 21"/>
                <a:gd name="T3" fmla="*/ 3 h 53"/>
                <a:gd name="T4" fmla="*/ 19 w 21"/>
                <a:gd name="T5" fmla="*/ 4 h 53"/>
                <a:gd name="T6" fmla="*/ 10 w 21"/>
                <a:gd name="T7" fmla="*/ 1 h 53"/>
                <a:gd name="T8" fmla="*/ 9 w 21"/>
                <a:gd name="T9" fmla="*/ 0 h 53"/>
                <a:gd name="T10" fmla="*/ 7 w 21"/>
                <a:gd name="T11" fmla="*/ 3 h 53"/>
                <a:gd name="T12" fmla="*/ 0 w 21"/>
                <a:gd name="T13" fmla="*/ 47 h 53"/>
                <a:gd name="T14" fmla="*/ 0 w 21"/>
                <a:gd name="T15" fmla="*/ 49 h 53"/>
                <a:gd name="T16" fmla="*/ 1 w 21"/>
                <a:gd name="T17" fmla="*/ 48 h 53"/>
                <a:gd name="T18" fmla="*/ 12 w 21"/>
                <a:gd name="T19" fmla="*/ 51 h 53"/>
                <a:gd name="T20" fmla="*/ 12 w 21"/>
                <a:gd name="T21" fmla="*/ 52 h 53"/>
                <a:gd name="T22" fmla="*/ 14 w 21"/>
                <a:gd name="T23" fmla="*/ 49 h 53"/>
                <a:gd name="T24" fmla="*/ 20 w 21"/>
                <a:gd name="T25" fmla="*/ 6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53"/>
                <a:gd name="T41" fmla="*/ 21 w 21"/>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53">
                  <a:moveTo>
                    <a:pt x="20" y="6"/>
                  </a:moveTo>
                  <a:lnTo>
                    <a:pt x="20" y="3"/>
                  </a:lnTo>
                  <a:lnTo>
                    <a:pt x="19" y="4"/>
                  </a:lnTo>
                  <a:lnTo>
                    <a:pt x="10" y="1"/>
                  </a:lnTo>
                  <a:lnTo>
                    <a:pt x="9" y="0"/>
                  </a:lnTo>
                  <a:lnTo>
                    <a:pt x="7" y="3"/>
                  </a:lnTo>
                  <a:lnTo>
                    <a:pt x="0" y="47"/>
                  </a:lnTo>
                  <a:lnTo>
                    <a:pt x="0" y="49"/>
                  </a:lnTo>
                  <a:lnTo>
                    <a:pt x="1" y="48"/>
                  </a:lnTo>
                  <a:lnTo>
                    <a:pt x="12" y="51"/>
                  </a:lnTo>
                  <a:lnTo>
                    <a:pt x="12" y="52"/>
                  </a:lnTo>
                  <a:lnTo>
                    <a:pt x="14" y="49"/>
                  </a:lnTo>
                  <a:lnTo>
                    <a:pt x="20" y="6"/>
                  </a:lnTo>
                </a:path>
              </a:pathLst>
            </a:custGeom>
            <a:solidFill>
              <a:srgbClr val="919191"/>
            </a:solidFill>
            <a:ln w="12700" cap="rnd">
              <a:solidFill>
                <a:schemeClr val="tx2"/>
              </a:solidFill>
              <a:round/>
            </a:ln>
          </p:spPr>
          <p:txBody>
            <a:bodyPr/>
            <a:lstStyle/>
            <a:p>
              <a:endParaRPr lang="zh-CN" altLang="en-US"/>
            </a:p>
          </p:txBody>
        </p:sp>
        <p:sp>
          <p:nvSpPr>
            <p:cNvPr id="39190" name="Freeform 486"/>
            <p:cNvSpPr/>
            <p:nvPr/>
          </p:nvSpPr>
          <p:spPr bwMode="auto">
            <a:xfrm>
              <a:off x="1904" y="3016"/>
              <a:ext cx="25" cy="53"/>
            </a:xfrm>
            <a:custGeom>
              <a:avLst/>
              <a:gdLst>
                <a:gd name="T0" fmla="*/ 24 w 25"/>
                <a:gd name="T1" fmla="*/ 6 h 53"/>
                <a:gd name="T2" fmla="*/ 23 w 25"/>
                <a:gd name="T3" fmla="*/ 3 h 53"/>
                <a:gd name="T4" fmla="*/ 23 w 25"/>
                <a:gd name="T5" fmla="*/ 5 h 53"/>
                <a:gd name="T6" fmla="*/ 11 w 25"/>
                <a:gd name="T7" fmla="*/ 0 h 53"/>
                <a:gd name="T8" fmla="*/ 10 w 25"/>
                <a:gd name="T9" fmla="*/ 1 h 53"/>
                <a:gd name="T10" fmla="*/ 7 w 25"/>
                <a:gd name="T11" fmla="*/ 4 h 53"/>
                <a:gd name="T12" fmla="*/ 0 w 25"/>
                <a:gd name="T13" fmla="*/ 48 h 53"/>
                <a:gd name="T14" fmla="*/ 2 w 25"/>
                <a:gd name="T15" fmla="*/ 49 h 53"/>
                <a:gd name="T16" fmla="*/ 2 w 25"/>
                <a:gd name="T17" fmla="*/ 50 h 53"/>
                <a:gd name="T18" fmla="*/ 13 w 25"/>
                <a:gd name="T19" fmla="*/ 52 h 53"/>
                <a:gd name="T20" fmla="*/ 16 w 25"/>
                <a:gd name="T21" fmla="*/ 52 h 53"/>
                <a:gd name="T22" fmla="*/ 15 w 25"/>
                <a:gd name="T23" fmla="*/ 49 h 53"/>
                <a:gd name="T24" fmla="*/ 24 w 25"/>
                <a:gd name="T25" fmla="*/ 6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3"/>
                <a:gd name="T41" fmla="*/ 25 w 25"/>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3">
                  <a:moveTo>
                    <a:pt x="24" y="6"/>
                  </a:moveTo>
                  <a:lnTo>
                    <a:pt x="23" y="3"/>
                  </a:lnTo>
                  <a:lnTo>
                    <a:pt x="23" y="5"/>
                  </a:lnTo>
                  <a:lnTo>
                    <a:pt x="11" y="0"/>
                  </a:lnTo>
                  <a:lnTo>
                    <a:pt x="10" y="1"/>
                  </a:lnTo>
                  <a:lnTo>
                    <a:pt x="7" y="4"/>
                  </a:lnTo>
                  <a:lnTo>
                    <a:pt x="0" y="48"/>
                  </a:lnTo>
                  <a:lnTo>
                    <a:pt x="2" y="49"/>
                  </a:lnTo>
                  <a:lnTo>
                    <a:pt x="2" y="50"/>
                  </a:lnTo>
                  <a:lnTo>
                    <a:pt x="13" y="52"/>
                  </a:lnTo>
                  <a:lnTo>
                    <a:pt x="16" y="52"/>
                  </a:lnTo>
                  <a:lnTo>
                    <a:pt x="15" y="49"/>
                  </a:lnTo>
                  <a:lnTo>
                    <a:pt x="24" y="6"/>
                  </a:lnTo>
                </a:path>
              </a:pathLst>
            </a:custGeom>
            <a:solidFill>
              <a:schemeClr val="tx2"/>
            </a:solidFill>
            <a:ln w="12700" cap="rnd">
              <a:solidFill>
                <a:schemeClr val="tx2"/>
              </a:solidFill>
              <a:round/>
            </a:ln>
          </p:spPr>
          <p:txBody>
            <a:bodyPr/>
            <a:lstStyle/>
            <a:p>
              <a:endParaRPr lang="zh-CN" altLang="en-US"/>
            </a:p>
          </p:txBody>
        </p:sp>
        <p:sp>
          <p:nvSpPr>
            <p:cNvPr id="39191" name="Freeform 487"/>
            <p:cNvSpPr/>
            <p:nvPr/>
          </p:nvSpPr>
          <p:spPr bwMode="auto">
            <a:xfrm>
              <a:off x="1837" y="2869"/>
              <a:ext cx="24" cy="55"/>
            </a:xfrm>
            <a:custGeom>
              <a:avLst/>
              <a:gdLst>
                <a:gd name="T0" fmla="*/ 22 w 24"/>
                <a:gd name="T1" fmla="*/ 5 h 55"/>
                <a:gd name="T2" fmla="*/ 23 w 24"/>
                <a:gd name="T3" fmla="*/ 4 h 55"/>
                <a:gd name="T4" fmla="*/ 21 w 24"/>
                <a:gd name="T5" fmla="*/ 1 h 55"/>
                <a:gd name="T6" fmla="*/ 12 w 24"/>
                <a:gd name="T7" fmla="*/ 0 h 55"/>
                <a:gd name="T8" fmla="*/ 9 w 24"/>
                <a:gd name="T9" fmla="*/ 2 h 55"/>
                <a:gd name="T10" fmla="*/ 8 w 24"/>
                <a:gd name="T11" fmla="*/ 3 h 55"/>
                <a:gd name="T12" fmla="*/ 1 w 24"/>
                <a:gd name="T13" fmla="*/ 48 h 55"/>
                <a:gd name="T14" fmla="*/ 0 w 24"/>
                <a:gd name="T15" fmla="*/ 51 h 55"/>
                <a:gd name="T16" fmla="*/ 2 w 24"/>
                <a:gd name="T17" fmla="*/ 51 h 55"/>
                <a:gd name="T18" fmla="*/ 12 w 24"/>
                <a:gd name="T19" fmla="*/ 52 h 55"/>
                <a:gd name="T20" fmla="*/ 14 w 24"/>
                <a:gd name="T21" fmla="*/ 54 h 55"/>
                <a:gd name="T22" fmla="*/ 14 w 24"/>
                <a:gd name="T23" fmla="*/ 50 h 55"/>
                <a:gd name="T24" fmla="*/ 22 w 24"/>
                <a:gd name="T25" fmla="*/ 5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55"/>
                <a:gd name="T41" fmla="*/ 24 w 24"/>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55">
                  <a:moveTo>
                    <a:pt x="22" y="5"/>
                  </a:moveTo>
                  <a:lnTo>
                    <a:pt x="23" y="4"/>
                  </a:lnTo>
                  <a:lnTo>
                    <a:pt x="21" y="1"/>
                  </a:lnTo>
                  <a:lnTo>
                    <a:pt x="12" y="0"/>
                  </a:lnTo>
                  <a:lnTo>
                    <a:pt x="9" y="2"/>
                  </a:lnTo>
                  <a:lnTo>
                    <a:pt x="8" y="3"/>
                  </a:lnTo>
                  <a:lnTo>
                    <a:pt x="1" y="48"/>
                  </a:lnTo>
                  <a:lnTo>
                    <a:pt x="0" y="51"/>
                  </a:lnTo>
                  <a:lnTo>
                    <a:pt x="2" y="51"/>
                  </a:lnTo>
                  <a:lnTo>
                    <a:pt x="12" y="52"/>
                  </a:lnTo>
                  <a:lnTo>
                    <a:pt x="14" y="54"/>
                  </a:lnTo>
                  <a:lnTo>
                    <a:pt x="14" y="50"/>
                  </a:lnTo>
                  <a:lnTo>
                    <a:pt x="22" y="5"/>
                  </a:lnTo>
                </a:path>
              </a:pathLst>
            </a:custGeom>
            <a:solidFill>
              <a:srgbClr val="919191"/>
            </a:solidFill>
            <a:ln w="12700" cap="rnd">
              <a:solidFill>
                <a:schemeClr val="tx2"/>
              </a:solidFill>
              <a:round/>
            </a:ln>
          </p:spPr>
          <p:txBody>
            <a:bodyPr/>
            <a:lstStyle/>
            <a:p>
              <a:endParaRPr lang="zh-CN" altLang="en-US"/>
            </a:p>
          </p:txBody>
        </p:sp>
        <p:sp>
          <p:nvSpPr>
            <p:cNvPr id="39192" name="Freeform 488"/>
            <p:cNvSpPr/>
            <p:nvPr/>
          </p:nvSpPr>
          <p:spPr bwMode="auto">
            <a:xfrm>
              <a:off x="1928" y="2887"/>
              <a:ext cx="24" cy="55"/>
            </a:xfrm>
            <a:custGeom>
              <a:avLst/>
              <a:gdLst>
                <a:gd name="T0" fmla="*/ 23 w 24"/>
                <a:gd name="T1" fmla="*/ 8 h 55"/>
                <a:gd name="T2" fmla="*/ 21 w 24"/>
                <a:gd name="T3" fmla="*/ 6 h 55"/>
                <a:gd name="T4" fmla="*/ 20 w 24"/>
                <a:gd name="T5" fmla="*/ 3 h 55"/>
                <a:gd name="T6" fmla="*/ 10 w 24"/>
                <a:gd name="T7" fmla="*/ 0 h 55"/>
                <a:gd name="T8" fmla="*/ 7 w 24"/>
                <a:gd name="T9" fmla="*/ 2 h 55"/>
                <a:gd name="T10" fmla="*/ 7 w 24"/>
                <a:gd name="T11" fmla="*/ 4 h 55"/>
                <a:gd name="T12" fmla="*/ 1 w 24"/>
                <a:gd name="T13" fmla="*/ 48 h 55"/>
                <a:gd name="T14" fmla="*/ 0 w 24"/>
                <a:gd name="T15" fmla="*/ 49 h 55"/>
                <a:gd name="T16" fmla="*/ 2 w 24"/>
                <a:gd name="T17" fmla="*/ 50 h 55"/>
                <a:gd name="T18" fmla="*/ 11 w 24"/>
                <a:gd name="T19" fmla="*/ 52 h 55"/>
                <a:gd name="T20" fmla="*/ 14 w 24"/>
                <a:gd name="T21" fmla="*/ 54 h 55"/>
                <a:gd name="T22" fmla="*/ 15 w 24"/>
                <a:gd name="T23" fmla="*/ 52 h 55"/>
                <a:gd name="T24" fmla="*/ 23 w 24"/>
                <a:gd name="T25" fmla="*/ 8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55"/>
                <a:gd name="T41" fmla="*/ 24 w 24"/>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55">
                  <a:moveTo>
                    <a:pt x="23" y="8"/>
                  </a:moveTo>
                  <a:lnTo>
                    <a:pt x="21" y="6"/>
                  </a:lnTo>
                  <a:lnTo>
                    <a:pt x="20" y="3"/>
                  </a:lnTo>
                  <a:lnTo>
                    <a:pt x="10" y="0"/>
                  </a:lnTo>
                  <a:lnTo>
                    <a:pt x="7" y="2"/>
                  </a:lnTo>
                  <a:lnTo>
                    <a:pt x="7" y="4"/>
                  </a:lnTo>
                  <a:lnTo>
                    <a:pt x="1" y="48"/>
                  </a:lnTo>
                  <a:lnTo>
                    <a:pt x="0" y="49"/>
                  </a:lnTo>
                  <a:lnTo>
                    <a:pt x="2" y="50"/>
                  </a:lnTo>
                  <a:lnTo>
                    <a:pt x="11" y="52"/>
                  </a:lnTo>
                  <a:lnTo>
                    <a:pt x="14" y="54"/>
                  </a:lnTo>
                  <a:lnTo>
                    <a:pt x="15" y="52"/>
                  </a:lnTo>
                  <a:lnTo>
                    <a:pt x="23" y="8"/>
                  </a:lnTo>
                </a:path>
              </a:pathLst>
            </a:custGeom>
            <a:solidFill>
              <a:schemeClr val="tx2"/>
            </a:solidFill>
            <a:ln w="12700" cap="rnd">
              <a:solidFill>
                <a:schemeClr val="tx2"/>
              </a:solidFill>
              <a:round/>
            </a:ln>
          </p:spPr>
          <p:txBody>
            <a:bodyPr/>
            <a:lstStyle/>
            <a:p>
              <a:endParaRPr lang="zh-CN" altLang="en-US"/>
            </a:p>
          </p:txBody>
        </p:sp>
        <p:sp>
          <p:nvSpPr>
            <p:cNvPr id="39193" name="Freeform 489"/>
            <p:cNvSpPr/>
            <p:nvPr/>
          </p:nvSpPr>
          <p:spPr bwMode="auto">
            <a:xfrm>
              <a:off x="1821" y="2854"/>
              <a:ext cx="125" cy="232"/>
            </a:xfrm>
            <a:custGeom>
              <a:avLst/>
              <a:gdLst>
                <a:gd name="T0" fmla="*/ 80 w 125"/>
                <a:gd name="T1" fmla="*/ 4 h 232"/>
                <a:gd name="T2" fmla="*/ 68 w 125"/>
                <a:gd name="T3" fmla="*/ 0 h 232"/>
                <a:gd name="T4" fmla="*/ 57 w 125"/>
                <a:gd name="T5" fmla="*/ 0 h 232"/>
                <a:gd name="T6" fmla="*/ 51 w 125"/>
                <a:gd name="T7" fmla="*/ 1 h 232"/>
                <a:gd name="T8" fmla="*/ 49 w 125"/>
                <a:gd name="T9" fmla="*/ 3 h 232"/>
                <a:gd name="T10" fmla="*/ 41 w 125"/>
                <a:gd name="T11" fmla="*/ 1 h 232"/>
                <a:gd name="T12" fmla="*/ 37 w 125"/>
                <a:gd name="T13" fmla="*/ 3 h 232"/>
                <a:gd name="T14" fmla="*/ 34 w 125"/>
                <a:gd name="T15" fmla="*/ 9 h 232"/>
                <a:gd name="T16" fmla="*/ 33 w 125"/>
                <a:gd name="T17" fmla="*/ 11 h 232"/>
                <a:gd name="T18" fmla="*/ 30 w 125"/>
                <a:gd name="T19" fmla="*/ 15 h 232"/>
                <a:gd name="T20" fmla="*/ 27 w 125"/>
                <a:gd name="T21" fmla="*/ 22 h 232"/>
                <a:gd name="T22" fmla="*/ 24 w 125"/>
                <a:gd name="T23" fmla="*/ 33 h 232"/>
                <a:gd name="T24" fmla="*/ 21 w 125"/>
                <a:gd name="T25" fmla="*/ 44 h 232"/>
                <a:gd name="T26" fmla="*/ 22 w 125"/>
                <a:gd name="T27" fmla="*/ 55 h 232"/>
                <a:gd name="T28" fmla="*/ 19 w 125"/>
                <a:gd name="T29" fmla="*/ 66 h 232"/>
                <a:gd name="T30" fmla="*/ 21 w 125"/>
                <a:gd name="T31" fmla="*/ 72 h 232"/>
                <a:gd name="T32" fmla="*/ 20 w 125"/>
                <a:gd name="T33" fmla="*/ 74 h 232"/>
                <a:gd name="T34" fmla="*/ 22 w 125"/>
                <a:gd name="T35" fmla="*/ 77 h 232"/>
                <a:gd name="T36" fmla="*/ 13 w 125"/>
                <a:gd name="T37" fmla="*/ 134 h 232"/>
                <a:gd name="T38" fmla="*/ 10 w 125"/>
                <a:gd name="T39" fmla="*/ 137 h 232"/>
                <a:gd name="T40" fmla="*/ 8 w 125"/>
                <a:gd name="T41" fmla="*/ 144 h 232"/>
                <a:gd name="T42" fmla="*/ 6 w 125"/>
                <a:gd name="T43" fmla="*/ 155 h 232"/>
                <a:gd name="T44" fmla="*/ 3 w 125"/>
                <a:gd name="T45" fmla="*/ 166 h 232"/>
                <a:gd name="T46" fmla="*/ 1 w 125"/>
                <a:gd name="T47" fmla="*/ 180 h 232"/>
                <a:gd name="T48" fmla="*/ 1 w 125"/>
                <a:gd name="T49" fmla="*/ 190 h 232"/>
                <a:gd name="T50" fmla="*/ 3 w 125"/>
                <a:gd name="T51" fmla="*/ 196 h 232"/>
                <a:gd name="T52" fmla="*/ 2 w 125"/>
                <a:gd name="T53" fmla="*/ 200 h 232"/>
                <a:gd name="T54" fmla="*/ 0 w 125"/>
                <a:gd name="T55" fmla="*/ 206 h 232"/>
                <a:gd name="T56" fmla="*/ 1 w 125"/>
                <a:gd name="T57" fmla="*/ 213 h 232"/>
                <a:gd name="T58" fmla="*/ 7 w 125"/>
                <a:gd name="T59" fmla="*/ 214 h 232"/>
                <a:gd name="T60" fmla="*/ 77 w 125"/>
                <a:gd name="T61" fmla="*/ 231 h 232"/>
                <a:gd name="T62" fmla="*/ 82 w 125"/>
                <a:gd name="T63" fmla="*/ 229 h 232"/>
                <a:gd name="T64" fmla="*/ 86 w 125"/>
                <a:gd name="T65" fmla="*/ 225 h 232"/>
                <a:gd name="T66" fmla="*/ 87 w 125"/>
                <a:gd name="T67" fmla="*/ 219 h 232"/>
                <a:gd name="T68" fmla="*/ 90 w 125"/>
                <a:gd name="T69" fmla="*/ 216 h 232"/>
                <a:gd name="T70" fmla="*/ 92 w 125"/>
                <a:gd name="T71" fmla="*/ 213 h 232"/>
                <a:gd name="T72" fmla="*/ 93 w 125"/>
                <a:gd name="T73" fmla="*/ 210 h 232"/>
                <a:gd name="T74" fmla="*/ 95 w 125"/>
                <a:gd name="T75" fmla="*/ 198 h 232"/>
                <a:gd name="T76" fmla="*/ 98 w 125"/>
                <a:gd name="T77" fmla="*/ 186 h 232"/>
                <a:gd name="T78" fmla="*/ 99 w 125"/>
                <a:gd name="T79" fmla="*/ 173 h 232"/>
                <a:gd name="T80" fmla="*/ 100 w 125"/>
                <a:gd name="T81" fmla="*/ 165 h 232"/>
                <a:gd name="T82" fmla="*/ 100 w 125"/>
                <a:gd name="T83" fmla="*/ 156 h 232"/>
                <a:gd name="T84" fmla="*/ 100 w 125"/>
                <a:gd name="T85" fmla="*/ 152 h 232"/>
                <a:gd name="T86" fmla="*/ 110 w 125"/>
                <a:gd name="T87" fmla="*/ 96 h 232"/>
                <a:gd name="T88" fmla="*/ 112 w 125"/>
                <a:gd name="T89" fmla="*/ 96 h 232"/>
                <a:gd name="T90" fmla="*/ 114 w 125"/>
                <a:gd name="T91" fmla="*/ 95 h 232"/>
                <a:gd name="T92" fmla="*/ 114 w 125"/>
                <a:gd name="T93" fmla="*/ 89 h 232"/>
                <a:gd name="T94" fmla="*/ 115 w 125"/>
                <a:gd name="T95" fmla="*/ 88 h 232"/>
                <a:gd name="T96" fmla="*/ 117 w 125"/>
                <a:gd name="T97" fmla="*/ 76 h 232"/>
                <a:gd name="T98" fmla="*/ 120 w 125"/>
                <a:gd name="T99" fmla="*/ 62 h 232"/>
                <a:gd name="T100" fmla="*/ 121 w 125"/>
                <a:gd name="T101" fmla="*/ 50 h 232"/>
                <a:gd name="T102" fmla="*/ 124 w 125"/>
                <a:gd name="T103" fmla="*/ 41 h 232"/>
                <a:gd name="T104" fmla="*/ 123 w 125"/>
                <a:gd name="T105" fmla="*/ 35 h 232"/>
                <a:gd name="T106" fmla="*/ 121 w 125"/>
                <a:gd name="T107" fmla="*/ 30 h 232"/>
                <a:gd name="T108" fmla="*/ 121 w 125"/>
                <a:gd name="T109" fmla="*/ 28 h 232"/>
                <a:gd name="T110" fmla="*/ 122 w 125"/>
                <a:gd name="T111" fmla="*/ 22 h 232"/>
                <a:gd name="T112" fmla="*/ 116 w 125"/>
                <a:gd name="T113" fmla="*/ 20 h 232"/>
                <a:gd name="T114" fmla="*/ 108 w 125"/>
                <a:gd name="T115" fmla="*/ 17 h 232"/>
                <a:gd name="T116" fmla="*/ 107 w 125"/>
                <a:gd name="T117" fmla="*/ 12 h 232"/>
                <a:gd name="T118" fmla="*/ 100 w 125"/>
                <a:gd name="T119" fmla="*/ 9 h 232"/>
                <a:gd name="T120" fmla="*/ 92 w 125"/>
                <a:gd name="T121" fmla="*/ 5 h 232"/>
                <a:gd name="T122" fmla="*/ 80 w 125"/>
                <a:gd name="T123" fmla="*/ 4 h 2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2"/>
                <a:gd name="T188" fmla="*/ 125 w 125"/>
                <a:gd name="T189" fmla="*/ 232 h 2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2">
                  <a:moveTo>
                    <a:pt x="80" y="4"/>
                  </a:moveTo>
                  <a:lnTo>
                    <a:pt x="68" y="0"/>
                  </a:lnTo>
                  <a:lnTo>
                    <a:pt x="57" y="0"/>
                  </a:lnTo>
                  <a:lnTo>
                    <a:pt x="51" y="1"/>
                  </a:lnTo>
                  <a:lnTo>
                    <a:pt x="49" y="3"/>
                  </a:lnTo>
                  <a:lnTo>
                    <a:pt x="41" y="1"/>
                  </a:lnTo>
                  <a:lnTo>
                    <a:pt x="37" y="3"/>
                  </a:lnTo>
                  <a:lnTo>
                    <a:pt x="34" y="9"/>
                  </a:lnTo>
                  <a:lnTo>
                    <a:pt x="33" y="11"/>
                  </a:lnTo>
                  <a:lnTo>
                    <a:pt x="30" y="15"/>
                  </a:lnTo>
                  <a:lnTo>
                    <a:pt x="27" y="22"/>
                  </a:lnTo>
                  <a:lnTo>
                    <a:pt x="24" y="33"/>
                  </a:lnTo>
                  <a:lnTo>
                    <a:pt x="21" y="44"/>
                  </a:lnTo>
                  <a:lnTo>
                    <a:pt x="22" y="55"/>
                  </a:lnTo>
                  <a:lnTo>
                    <a:pt x="19" y="66"/>
                  </a:lnTo>
                  <a:lnTo>
                    <a:pt x="21" y="72"/>
                  </a:lnTo>
                  <a:lnTo>
                    <a:pt x="20" y="74"/>
                  </a:lnTo>
                  <a:lnTo>
                    <a:pt x="22" y="77"/>
                  </a:lnTo>
                  <a:lnTo>
                    <a:pt x="13" y="134"/>
                  </a:lnTo>
                  <a:lnTo>
                    <a:pt x="10" y="137"/>
                  </a:lnTo>
                  <a:lnTo>
                    <a:pt x="8" y="144"/>
                  </a:lnTo>
                  <a:lnTo>
                    <a:pt x="6" y="155"/>
                  </a:lnTo>
                  <a:lnTo>
                    <a:pt x="3" y="166"/>
                  </a:lnTo>
                  <a:lnTo>
                    <a:pt x="1" y="180"/>
                  </a:lnTo>
                  <a:lnTo>
                    <a:pt x="1" y="190"/>
                  </a:lnTo>
                  <a:lnTo>
                    <a:pt x="3" y="196"/>
                  </a:lnTo>
                  <a:lnTo>
                    <a:pt x="2" y="200"/>
                  </a:lnTo>
                  <a:lnTo>
                    <a:pt x="0" y="206"/>
                  </a:lnTo>
                  <a:lnTo>
                    <a:pt x="1" y="213"/>
                  </a:lnTo>
                  <a:lnTo>
                    <a:pt x="7" y="214"/>
                  </a:lnTo>
                  <a:lnTo>
                    <a:pt x="77" y="231"/>
                  </a:lnTo>
                  <a:lnTo>
                    <a:pt x="82" y="229"/>
                  </a:lnTo>
                  <a:lnTo>
                    <a:pt x="86" y="225"/>
                  </a:lnTo>
                  <a:lnTo>
                    <a:pt x="87" y="219"/>
                  </a:lnTo>
                  <a:lnTo>
                    <a:pt x="90" y="216"/>
                  </a:lnTo>
                  <a:lnTo>
                    <a:pt x="92" y="213"/>
                  </a:lnTo>
                  <a:lnTo>
                    <a:pt x="93" y="210"/>
                  </a:lnTo>
                  <a:lnTo>
                    <a:pt x="95" y="198"/>
                  </a:lnTo>
                  <a:lnTo>
                    <a:pt x="98" y="186"/>
                  </a:lnTo>
                  <a:lnTo>
                    <a:pt x="99" y="173"/>
                  </a:lnTo>
                  <a:lnTo>
                    <a:pt x="100" y="165"/>
                  </a:lnTo>
                  <a:lnTo>
                    <a:pt x="100" y="156"/>
                  </a:lnTo>
                  <a:lnTo>
                    <a:pt x="100" y="152"/>
                  </a:lnTo>
                  <a:lnTo>
                    <a:pt x="110" y="96"/>
                  </a:lnTo>
                  <a:lnTo>
                    <a:pt x="112" y="96"/>
                  </a:lnTo>
                  <a:lnTo>
                    <a:pt x="114" y="95"/>
                  </a:lnTo>
                  <a:lnTo>
                    <a:pt x="114" y="89"/>
                  </a:lnTo>
                  <a:lnTo>
                    <a:pt x="115" y="88"/>
                  </a:lnTo>
                  <a:lnTo>
                    <a:pt x="117" y="76"/>
                  </a:lnTo>
                  <a:lnTo>
                    <a:pt x="120" y="62"/>
                  </a:lnTo>
                  <a:lnTo>
                    <a:pt x="121" y="50"/>
                  </a:lnTo>
                  <a:lnTo>
                    <a:pt x="124" y="41"/>
                  </a:lnTo>
                  <a:lnTo>
                    <a:pt x="123" y="35"/>
                  </a:lnTo>
                  <a:lnTo>
                    <a:pt x="121" y="30"/>
                  </a:lnTo>
                  <a:lnTo>
                    <a:pt x="121" y="28"/>
                  </a:lnTo>
                  <a:lnTo>
                    <a:pt x="122" y="22"/>
                  </a:lnTo>
                  <a:lnTo>
                    <a:pt x="116" y="20"/>
                  </a:lnTo>
                  <a:lnTo>
                    <a:pt x="108" y="17"/>
                  </a:lnTo>
                  <a:lnTo>
                    <a:pt x="107" y="12"/>
                  </a:lnTo>
                  <a:lnTo>
                    <a:pt x="100" y="9"/>
                  </a:lnTo>
                  <a:lnTo>
                    <a:pt x="92" y="5"/>
                  </a:lnTo>
                  <a:lnTo>
                    <a:pt x="80" y="4"/>
                  </a:lnTo>
                </a:path>
              </a:pathLst>
            </a:custGeom>
            <a:solidFill>
              <a:srgbClr val="FF0000"/>
            </a:solidFill>
            <a:ln w="12700" cap="rnd">
              <a:noFill/>
              <a:round/>
            </a:ln>
          </p:spPr>
          <p:txBody>
            <a:bodyPr/>
            <a:lstStyle/>
            <a:p>
              <a:endParaRPr lang="zh-CN" altLang="en-US"/>
            </a:p>
          </p:txBody>
        </p:sp>
        <p:sp>
          <p:nvSpPr>
            <p:cNvPr id="39194" name="Freeform 490"/>
            <p:cNvSpPr/>
            <p:nvPr/>
          </p:nvSpPr>
          <p:spPr bwMode="auto">
            <a:xfrm>
              <a:off x="1823" y="3071"/>
              <a:ext cx="80" cy="24"/>
            </a:xfrm>
            <a:custGeom>
              <a:avLst/>
              <a:gdLst>
                <a:gd name="T0" fmla="*/ 79 w 80"/>
                <a:gd name="T1" fmla="*/ 21 h 24"/>
                <a:gd name="T2" fmla="*/ 79 w 80"/>
                <a:gd name="T3" fmla="*/ 20 h 24"/>
                <a:gd name="T4" fmla="*/ 77 w 80"/>
                <a:gd name="T5" fmla="*/ 18 h 24"/>
                <a:gd name="T6" fmla="*/ 3 w 80"/>
                <a:gd name="T7" fmla="*/ 0 h 24"/>
                <a:gd name="T8" fmla="*/ 3 w 80"/>
                <a:gd name="T9" fmla="*/ 2 h 24"/>
                <a:gd name="T10" fmla="*/ 0 w 80"/>
                <a:gd name="T11" fmla="*/ 4 h 24"/>
                <a:gd name="T12" fmla="*/ 2 w 80"/>
                <a:gd name="T13" fmla="*/ 5 h 24"/>
                <a:gd name="T14" fmla="*/ 3 w 80"/>
                <a:gd name="T15" fmla="*/ 6 h 24"/>
                <a:gd name="T16" fmla="*/ 78 w 80"/>
                <a:gd name="T17" fmla="*/ 23 h 24"/>
                <a:gd name="T18" fmla="*/ 79 w 80"/>
                <a:gd name="T19" fmla="*/ 22 h 24"/>
                <a:gd name="T20" fmla="*/ 79 w 80"/>
                <a:gd name="T21" fmla="*/ 2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4"/>
                <a:gd name="T35" fmla="*/ 80 w 8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4">
                  <a:moveTo>
                    <a:pt x="79" y="21"/>
                  </a:moveTo>
                  <a:lnTo>
                    <a:pt x="79" y="20"/>
                  </a:lnTo>
                  <a:lnTo>
                    <a:pt x="77" y="18"/>
                  </a:lnTo>
                  <a:lnTo>
                    <a:pt x="3" y="0"/>
                  </a:lnTo>
                  <a:lnTo>
                    <a:pt x="3" y="2"/>
                  </a:lnTo>
                  <a:lnTo>
                    <a:pt x="0" y="4"/>
                  </a:lnTo>
                  <a:lnTo>
                    <a:pt x="2" y="5"/>
                  </a:lnTo>
                  <a:lnTo>
                    <a:pt x="3" y="6"/>
                  </a:lnTo>
                  <a:lnTo>
                    <a:pt x="78" y="23"/>
                  </a:lnTo>
                  <a:lnTo>
                    <a:pt x="79" y="22"/>
                  </a:lnTo>
                  <a:lnTo>
                    <a:pt x="79" y="21"/>
                  </a:lnTo>
                </a:path>
              </a:pathLst>
            </a:custGeom>
            <a:solidFill>
              <a:srgbClr val="BFBFBF"/>
            </a:solidFill>
            <a:ln w="12700" cap="rnd">
              <a:solidFill>
                <a:srgbClr val="919191"/>
              </a:solidFill>
              <a:round/>
            </a:ln>
          </p:spPr>
          <p:txBody>
            <a:bodyPr/>
            <a:lstStyle/>
            <a:p>
              <a:endParaRPr lang="zh-CN" altLang="en-US"/>
            </a:p>
          </p:txBody>
        </p:sp>
        <p:sp>
          <p:nvSpPr>
            <p:cNvPr id="39195" name="Freeform 491"/>
            <p:cNvSpPr/>
            <p:nvPr/>
          </p:nvSpPr>
          <p:spPr bwMode="auto">
            <a:xfrm>
              <a:off x="1845" y="2861"/>
              <a:ext cx="15" cy="55"/>
            </a:xfrm>
            <a:custGeom>
              <a:avLst/>
              <a:gdLst>
                <a:gd name="T0" fmla="*/ 14 w 15"/>
                <a:gd name="T1" fmla="*/ 0 h 55"/>
                <a:gd name="T2" fmla="*/ 0 w 15"/>
                <a:gd name="T3" fmla="*/ 54 h 55"/>
                <a:gd name="T4" fmla="*/ 14 w 15"/>
                <a:gd name="T5" fmla="*/ 0 h 55"/>
                <a:gd name="T6" fmla="*/ 0 60000 65536"/>
                <a:gd name="T7" fmla="*/ 0 60000 65536"/>
                <a:gd name="T8" fmla="*/ 0 60000 65536"/>
                <a:gd name="T9" fmla="*/ 0 w 15"/>
                <a:gd name="T10" fmla="*/ 0 h 55"/>
                <a:gd name="T11" fmla="*/ 15 w 15"/>
                <a:gd name="T12" fmla="*/ 55 h 55"/>
              </a:gdLst>
              <a:ahLst/>
              <a:cxnLst>
                <a:cxn ang="T6">
                  <a:pos x="T0" y="T1"/>
                </a:cxn>
                <a:cxn ang="T7">
                  <a:pos x="T2" y="T3"/>
                </a:cxn>
                <a:cxn ang="T8">
                  <a:pos x="T4" y="T5"/>
                </a:cxn>
              </a:cxnLst>
              <a:rect l="T9" t="T10" r="T11" b="T12"/>
              <a:pathLst>
                <a:path w="15" h="55">
                  <a:moveTo>
                    <a:pt x="14" y="0"/>
                  </a:moveTo>
                  <a:lnTo>
                    <a:pt x="0" y="54"/>
                  </a:lnTo>
                  <a:lnTo>
                    <a:pt x="14" y="0"/>
                  </a:lnTo>
                </a:path>
              </a:pathLst>
            </a:custGeom>
            <a:solidFill>
              <a:srgbClr val="FFBFBF"/>
            </a:solidFill>
            <a:ln w="12700" cap="rnd">
              <a:noFill/>
              <a:round/>
            </a:ln>
          </p:spPr>
          <p:txBody>
            <a:bodyPr/>
            <a:lstStyle/>
            <a:p>
              <a:endParaRPr lang="zh-CN" altLang="en-US"/>
            </a:p>
          </p:txBody>
        </p:sp>
        <p:sp>
          <p:nvSpPr>
            <p:cNvPr id="39196" name="Freeform 492"/>
            <p:cNvSpPr/>
            <p:nvPr/>
          </p:nvSpPr>
          <p:spPr bwMode="auto">
            <a:xfrm>
              <a:off x="1846" y="2860"/>
              <a:ext cx="16" cy="56"/>
            </a:xfrm>
            <a:custGeom>
              <a:avLst/>
              <a:gdLst>
                <a:gd name="T0" fmla="*/ 15 w 16"/>
                <a:gd name="T1" fmla="*/ 0 h 56"/>
                <a:gd name="T2" fmla="*/ 9 w 16"/>
                <a:gd name="T3" fmla="*/ 0 h 56"/>
                <a:gd name="T4" fmla="*/ 0 w 16"/>
                <a:gd name="T5" fmla="*/ 54 h 56"/>
                <a:gd name="T6" fmla="*/ 5 w 16"/>
                <a:gd name="T7" fmla="*/ 55 h 56"/>
                <a:gd name="T8" fmla="*/ 15 w 16"/>
                <a:gd name="T9" fmla="*/ 0 h 56"/>
                <a:gd name="T10" fmla="*/ 0 60000 65536"/>
                <a:gd name="T11" fmla="*/ 0 60000 65536"/>
                <a:gd name="T12" fmla="*/ 0 60000 65536"/>
                <a:gd name="T13" fmla="*/ 0 60000 65536"/>
                <a:gd name="T14" fmla="*/ 0 60000 65536"/>
                <a:gd name="T15" fmla="*/ 0 w 16"/>
                <a:gd name="T16" fmla="*/ 0 h 56"/>
                <a:gd name="T17" fmla="*/ 16 w 16"/>
                <a:gd name="T18" fmla="*/ 56 h 56"/>
              </a:gdLst>
              <a:ahLst/>
              <a:cxnLst>
                <a:cxn ang="T10">
                  <a:pos x="T0" y="T1"/>
                </a:cxn>
                <a:cxn ang="T11">
                  <a:pos x="T2" y="T3"/>
                </a:cxn>
                <a:cxn ang="T12">
                  <a:pos x="T4" y="T5"/>
                </a:cxn>
                <a:cxn ang="T13">
                  <a:pos x="T6" y="T7"/>
                </a:cxn>
                <a:cxn ang="T14">
                  <a:pos x="T8" y="T9"/>
                </a:cxn>
              </a:cxnLst>
              <a:rect l="T15" t="T16" r="T17" b="T18"/>
              <a:pathLst>
                <a:path w="16" h="56">
                  <a:moveTo>
                    <a:pt x="15" y="0"/>
                  </a:moveTo>
                  <a:lnTo>
                    <a:pt x="9" y="0"/>
                  </a:lnTo>
                  <a:lnTo>
                    <a:pt x="0" y="54"/>
                  </a:lnTo>
                  <a:lnTo>
                    <a:pt x="5" y="55"/>
                  </a:lnTo>
                  <a:lnTo>
                    <a:pt x="15" y="0"/>
                  </a:lnTo>
                </a:path>
              </a:pathLst>
            </a:custGeom>
            <a:solidFill>
              <a:srgbClr val="FF4040"/>
            </a:solidFill>
            <a:ln w="12700" cap="rnd">
              <a:noFill/>
              <a:round/>
            </a:ln>
          </p:spPr>
          <p:txBody>
            <a:bodyPr/>
            <a:lstStyle/>
            <a:p>
              <a:endParaRPr lang="zh-CN" altLang="en-US"/>
            </a:p>
          </p:txBody>
        </p:sp>
        <p:sp>
          <p:nvSpPr>
            <p:cNvPr id="39197" name="Freeform 493"/>
            <p:cNvSpPr/>
            <p:nvPr/>
          </p:nvSpPr>
          <p:spPr bwMode="auto">
            <a:xfrm>
              <a:off x="1924" y="2878"/>
              <a:ext cx="15" cy="55"/>
            </a:xfrm>
            <a:custGeom>
              <a:avLst/>
              <a:gdLst>
                <a:gd name="T0" fmla="*/ 14 w 15"/>
                <a:gd name="T1" fmla="*/ 0 h 55"/>
                <a:gd name="T2" fmla="*/ 0 w 15"/>
                <a:gd name="T3" fmla="*/ 54 h 55"/>
                <a:gd name="T4" fmla="*/ 14 w 15"/>
                <a:gd name="T5" fmla="*/ 0 h 55"/>
                <a:gd name="T6" fmla="*/ 0 60000 65536"/>
                <a:gd name="T7" fmla="*/ 0 60000 65536"/>
                <a:gd name="T8" fmla="*/ 0 60000 65536"/>
                <a:gd name="T9" fmla="*/ 0 w 15"/>
                <a:gd name="T10" fmla="*/ 0 h 55"/>
                <a:gd name="T11" fmla="*/ 15 w 15"/>
                <a:gd name="T12" fmla="*/ 55 h 55"/>
              </a:gdLst>
              <a:ahLst/>
              <a:cxnLst>
                <a:cxn ang="T6">
                  <a:pos x="T0" y="T1"/>
                </a:cxn>
                <a:cxn ang="T7">
                  <a:pos x="T2" y="T3"/>
                </a:cxn>
                <a:cxn ang="T8">
                  <a:pos x="T4" y="T5"/>
                </a:cxn>
              </a:cxnLst>
              <a:rect l="T9" t="T10" r="T11" b="T12"/>
              <a:pathLst>
                <a:path w="15" h="55">
                  <a:moveTo>
                    <a:pt x="14" y="0"/>
                  </a:moveTo>
                  <a:lnTo>
                    <a:pt x="0" y="54"/>
                  </a:lnTo>
                  <a:lnTo>
                    <a:pt x="14" y="0"/>
                  </a:lnTo>
                </a:path>
              </a:pathLst>
            </a:custGeom>
            <a:solidFill>
              <a:srgbClr val="FFBFBF"/>
            </a:solidFill>
            <a:ln w="12700" cap="rnd">
              <a:noFill/>
              <a:round/>
            </a:ln>
          </p:spPr>
          <p:txBody>
            <a:bodyPr/>
            <a:lstStyle/>
            <a:p>
              <a:endParaRPr lang="zh-CN" altLang="en-US"/>
            </a:p>
          </p:txBody>
        </p:sp>
        <p:sp>
          <p:nvSpPr>
            <p:cNvPr id="39198" name="Freeform 494"/>
            <p:cNvSpPr/>
            <p:nvPr/>
          </p:nvSpPr>
          <p:spPr bwMode="auto">
            <a:xfrm>
              <a:off x="1924" y="2878"/>
              <a:ext cx="15" cy="56"/>
            </a:xfrm>
            <a:custGeom>
              <a:avLst/>
              <a:gdLst>
                <a:gd name="T0" fmla="*/ 9 w 15"/>
                <a:gd name="T1" fmla="*/ 0 h 56"/>
                <a:gd name="T2" fmla="*/ 14 w 15"/>
                <a:gd name="T3" fmla="*/ 1 h 56"/>
                <a:gd name="T4" fmla="*/ 4 w 15"/>
                <a:gd name="T5" fmla="*/ 55 h 56"/>
                <a:gd name="T6" fmla="*/ 0 w 15"/>
                <a:gd name="T7" fmla="*/ 54 h 56"/>
                <a:gd name="T8" fmla="*/ 9 w 15"/>
                <a:gd name="T9" fmla="*/ 0 h 56"/>
                <a:gd name="T10" fmla="*/ 0 60000 65536"/>
                <a:gd name="T11" fmla="*/ 0 60000 65536"/>
                <a:gd name="T12" fmla="*/ 0 60000 65536"/>
                <a:gd name="T13" fmla="*/ 0 60000 65536"/>
                <a:gd name="T14" fmla="*/ 0 60000 65536"/>
                <a:gd name="T15" fmla="*/ 0 w 15"/>
                <a:gd name="T16" fmla="*/ 0 h 56"/>
                <a:gd name="T17" fmla="*/ 15 w 15"/>
                <a:gd name="T18" fmla="*/ 56 h 56"/>
              </a:gdLst>
              <a:ahLst/>
              <a:cxnLst>
                <a:cxn ang="T10">
                  <a:pos x="T0" y="T1"/>
                </a:cxn>
                <a:cxn ang="T11">
                  <a:pos x="T2" y="T3"/>
                </a:cxn>
                <a:cxn ang="T12">
                  <a:pos x="T4" y="T5"/>
                </a:cxn>
                <a:cxn ang="T13">
                  <a:pos x="T6" y="T7"/>
                </a:cxn>
                <a:cxn ang="T14">
                  <a:pos x="T8" y="T9"/>
                </a:cxn>
              </a:cxnLst>
              <a:rect l="T15" t="T16" r="T17" b="T18"/>
              <a:pathLst>
                <a:path w="15" h="56">
                  <a:moveTo>
                    <a:pt x="9" y="0"/>
                  </a:moveTo>
                  <a:lnTo>
                    <a:pt x="14" y="1"/>
                  </a:lnTo>
                  <a:lnTo>
                    <a:pt x="4" y="55"/>
                  </a:lnTo>
                  <a:lnTo>
                    <a:pt x="0" y="54"/>
                  </a:lnTo>
                  <a:lnTo>
                    <a:pt x="9" y="0"/>
                  </a:lnTo>
                </a:path>
              </a:pathLst>
            </a:custGeom>
            <a:solidFill>
              <a:srgbClr val="FF4040"/>
            </a:solidFill>
            <a:ln w="12700" cap="rnd">
              <a:noFill/>
              <a:round/>
            </a:ln>
          </p:spPr>
          <p:txBody>
            <a:bodyPr/>
            <a:lstStyle/>
            <a:p>
              <a:endParaRPr lang="zh-CN" altLang="en-US"/>
            </a:p>
          </p:txBody>
        </p:sp>
        <p:sp>
          <p:nvSpPr>
            <p:cNvPr id="39199" name="Freeform 495"/>
            <p:cNvSpPr/>
            <p:nvPr/>
          </p:nvSpPr>
          <p:spPr bwMode="auto">
            <a:xfrm>
              <a:off x="1845" y="2853"/>
              <a:ext cx="34" cy="91"/>
            </a:xfrm>
            <a:custGeom>
              <a:avLst/>
              <a:gdLst>
                <a:gd name="T0" fmla="*/ 18 w 34"/>
                <a:gd name="T1" fmla="*/ 1 h 91"/>
                <a:gd name="T2" fmla="*/ 17 w 34"/>
                <a:gd name="T3" fmla="*/ 0 h 91"/>
                <a:gd name="T4" fmla="*/ 15 w 34"/>
                <a:gd name="T5" fmla="*/ 2 h 91"/>
                <a:gd name="T6" fmla="*/ 13 w 34"/>
                <a:gd name="T7" fmla="*/ 3 h 91"/>
                <a:gd name="T8" fmla="*/ 13 w 34"/>
                <a:gd name="T9" fmla="*/ 5 h 91"/>
                <a:gd name="T10" fmla="*/ 0 w 34"/>
                <a:gd name="T11" fmla="*/ 80 h 91"/>
                <a:gd name="T12" fmla="*/ 1 w 34"/>
                <a:gd name="T13" fmla="*/ 85 h 91"/>
                <a:gd name="T14" fmla="*/ 5 w 34"/>
                <a:gd name="T15" fmla="*/ 87 h 91"/>
                <a:gd name="T16" fmla="*/ 14 w 34"/>
                <a:gd name="T17" fmla="*/ 88 h 91"/>
                <a:gd name="T18" fmla="*/ 18 w 34"/>
                <a:gd name="T19" fmla="*/ 90 h 91"/>
                <a:gd name="T20" fmla="*/ 21 w 34"/>
                <a:gd name="T21" fmla="*/ 83 h 91"/>
                <a:gd name="T22" fmla="*/ 33 w 34"/>
                <a:gd name="T23" fmla="*/ 12 h 91"/>
                <a:gd name="T24" fmla="*/ 31 w 34"/>
                <a:gd name="T25" fmla="*/ 5 h 91"/>
                <a:gd name="T26" fmla="*/ 28 w 34"/>
                <a:gd name="T27" fmla="*/ 3 h 91"/>
                <a:gd name="T28" fmla="*/ 18 w 34"/>
                <a:gd name="T29" fmla="*/ 1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91"/>
                <a:gd name="T47" fmla="*/ 34 w 34"/>
                <a:gd name="T48" fmla="*/ 91 h 9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91">
                  <a:moveTo>
                    <a:pt x="18" y="1"/>
                  </a:moveTo>
                  <a:lnTo>
                    <a:pt x="17" y="0"/>
                  </a:lnTo>
                  <a:lnTo>
                    <a:pt x="15" y="2"/>
                  </a:lnTo>
                  <a:lnTo>
                    <a:pt x="13" y="3"/>
                  </a:lnTo>
                  <a:lnTo>
                    <a:pt x="13" y="5"/>
                  </a:lnTo>
                  <a:lnTo>
                    <a:pt x="0" y="80"/>
                  </a:lnTo>
                  <a:lnTo>
                    <a:pt x="1" y="85"/>
                  </a:lnTo>
                  <a:lnTo>
                    <a:pt x="5" y="87"/>
                  </a:lnTo>
                  <a:lnTo>
                    <a:pt x="14" y="88"/>
                  </a:lnTo>
                  <a:lnTo>
                    <a:pt x="18" y="90"/>
                  </a:lnTo>
                  <a:lnTo>
                    <a:pt x="21" y="83"/>
                  </a:lnTo>
                  <a:lnTo>
                    <a:pt x="33" y="12"/>
                  </a:lnTo>
                  <a:lnTo>
                    <a:pt x="31" y="5"/>
                  </a:lnTo>
                  <a:lnTo>
                    <a:pt x="28" y="3"/>
                  </a:lnTo>
                  <a:lnTo>
                    <a:pt x="18" y="1"/>
                  </a:lnTo>
                </a:path>
              </a:pathLst>
            </a:custGeom>
            <a:solidFill>
              <a:srgbClr val="C60000"/>
            </a:solidFill>
            <a:ln w="12700" cap="rnd">
              <a:noFill/>
              <a:round/>
            </a:ln>
          </p:spPr>
          <p:txBody>
            <a:bodyPr/>
            <a:lstStyle/>
            <a:p>
              <a:endParaRPr lang="zh-CN" altLang="en-US"/>
            </a:p>
          </p:txBody>
        </p:sp>
        <p:sp>
          <p:nvSpPr>
            <p:cNvPr id="39200" name="Freeform 496"/>
            <p:cNvSpPr/>
            <p:nvPr/>
          </p:nvSpPr>
          <p:spPr bwMode="auto">
            <a:xfrm>
              <a:off x="1834" y="2992"/>
              <a:ext cx="82" cy="41"/>
            </a:xfrm>
            <a:custGeom>
              <a:avLst/>
              <a:gdLst>
                <a:gd name="T0" fmla="*/ 3 w 82"/>
                <a:gd name="T1" fmla="*/ 8 h 41"/>
                <a:gd name="T2" fmla="*/ 4 w 82"/>
                <a:gd name="T3" fmla="*/ 4 h 41"/>
                <a:gd name="T4" fmla="*/ 6 w 82"/>
                <a:gd name="T5" fmla="*/ 1 h 41"/>
                <a:gd name="T6" fmla="*/ 5 w 82"/>
                <a:gd name="T7" fmla="*/ 0 h 41"/>
                <a:gd name="T8" fmla="*/ 9 w 82"/>
                <a:gd name="T9" fmla="*/ 1 h 41"/>
                <a:gd name="T10" fmla="*/ 78 w 82"/>
                <a:gd name="T11" fmla="*/ 15 h 41"/>
                <a:gd name="T12" fmla="*/ 81 w 82"/>
                <a:gd name="T13" fmla="*/ 17 h 41"/>
                <a:gd name="T14" fmla="*/ 81 w 82"/>
                <a:gd name="T15" fmla="*/ 23 h 41"/>
                <a:gd name="T16" fmla="*/ 78 w 82"/>
                <a:gd name="T17" fmla="*/ 33 h 41"/>
                <a:gd name="T18" fmla="*/ 77 w 82"/>
                <a:gd name="T19" fmla="*/ 40 h 41"/>
                <a:gd name="T20" fmla="*/ 73 w 82"/>
                <a:gd name="T21" fmla="*/ 40 h 41"/>
                <a:gd name="T22" fmla="*/ 7 w 82"/>
                <a:gd name="T23" fmla="*/ 26 h 41"/>
                <a:gd name="T24" fmla="*/ 0 w 82"/>
                <a:gd name="T25" fmla="*/ 24 h 41"/>
                <a:gd name="T26" fmla="*/ 2 w 82"/>
                <a:gd name="T27" fmla="*/ 19 h 41"/>
                <a:gd name="T28" fmla="*/ 3 w 82"/>
                <a:gd name="T29" fmla="*/ 8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41"/>
                <a:gd name="T47" fmla="*/ 82 w 82"/>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41">
                  <a:moveTo>
                    <a:pt x="3" y="8"/>
                  </a:moveTo>
                  <a:lnTo>
                    <a:pt x="4" y="4"/>
                  </a:lnTo>
                  <a:lnTo>
                    <a:pt x="6" y="1"/>
                  </a:lnTo>
                  <a:lnTo>
                    <a:pt x="5" y="0"/>
                  </a:lnTo>
                  <a:lnTo>
                    <a:pt x="9" y="1"/>
                  </a:lnTo>
                  <a:lnTo>
                    <a:pt x="78" y="15"/>
                  </a:lnTo>
                  <a:lnTo>
                    <a:pt x="81" y="17"/>
                  </a:lnTo>
                  <a:lnTo>
                    <a:pt x="81" y="23"/>
                  </a:lnTo>
                  <a:lnTo>
                    <a:pt x="78" y="33"/>
                  </a:lnTo>
                  <a:lnTo>
                    <a:pt x="77" y="40"/>
                  </a:lnTo>
                  <a:lnTo>
                    <a:pt x="73" y="40"/>
                  </a:lnTo>
                  <a:lnTo>
                    <a:pt x="7" y="26"/>
                  </a:lnTo>
                  <a:lnTo>
                    <a:pt x="0" y="24"/>
                  </a:lnTo>
                  <a:lnTo>
                    <a:pt x="2" y="19"/>
                  </a:lnTo>
                  <a:lnTo>
                    <a:pt x="3" y="8"/>
                  </a:lnTo>
                </a:path>
              </a:pathLst>
            </a:custGeom>
            <a:solidFill>
              <a:schemeClr val="accent1"/>
            </a:solidFill>
            <a:ln w="12700" cap="rnd">
              <a:solidFill>
                <a:srgbClr val="004E47"/>
              </a:solidFill>
              <a:round/>
            </a:ln>
          </p:spPr>
          <p:txBody>
            <a:bodyPr/>
            <a:lstStyle/>
            <a:p>
              <a:endParaRPr lang="zh-CN" altLang="en-US"/>
            </a:p>
          </p:txBody>
        </p:sp>
        <p:sp>
          <p:nvSpPr>
            <p:cNvPr id="39201" name="Freeform 497"/>
            <p:cNvSpPr/>
            <p:nvPr/>
          </p:nvSpPr>
          <p:spPr bwMode="auto">
            <a:xfrm>
              <a:off x="1910" y="2868"/>
              <a:ext cx="33" cy="86"/>
            </a:xfrm>
            <a:custGeom>
              <a:avLst/>
              <a:gdLst>
                <a:gd name="T0" fmla="*/ 19 w 33"/>
                <a:gd name="T1" fmla="*/ 0 h 86"/>
                <a:gd name="T2" fmla="*/ 16 w 33"/>
                <a:gd name="T3" fmla="*/ 0 h 86"/>
                <a:gd name="T4" fmla="*/ 14 w 33"/>
                <a:gd name="T5" fmla="*/ 0 h 86"/>
                <a:gd name="T6" fmla="*/ 13 w 33"/>
                <a:gd name="T7" fmla="*/ 1 h 86"/>
                <a:gd name="T8" fmla="*/ 13 w 33"/>
                <a:gd name="T9" fmla="*/ 2 h 86"/>
                <a:gd name="T10" fmla="*/ 1 w 33"/>
                <a:gd name="T11" fmla="*/ 76 h 86"/>
                <a:gd name="T12" fmla="*/ 0 w 33"/>
                <a:gd name="T13" fmla="*/ 82 h 86"/>
                <a:gd name="T14" fmla="*/ 5 w 33"/>
                <a:gd name="T15" fmla="*/ 81 h 86"/>
                <a:gd name="T16" fmla="*/ 12 w 33"/>
                <a:gd name="T17" fmla="*/ 84 h 86"/>
                <a:gd name="T18" fmla="*/ 16 w 33"/>
                <a:gd name="T19" fmla="*/ 85 h 86"/>
                <a:gd name="T20" fmla="*/ 21 w 33"/>
                <a:gd name="T21" fmla="*/ 80 h 86"/>
                <a:gd name="T22" fmla="*/ 32 w 33"/>
                <a:gd name="T23" fmla="*/ 9 h 86"/>
                <a:gd name="T24" fmla="*/ 29 w 33"/>
                <a:gd name="T25" fmla="*/ 3 h 86"/>
                <a:gd name="T26" fmla="*/ 26 w 33"/>
                <a:gd name="T27" fmla="*/ 0 h 86"/>
                <a:gd name="T28" fmla="*/ 19 w 33"/>
                <a:gd name="T29" fmla="*/ 0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86"/>
                <a:gd name="T47" fmla="*/ 33 w 33"/>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86">
                  <a:moveTo>
                    <a:pt x="19" y="0"/>
                  </a:moveTo>
                  <a:lnTo>
                    <a:pt x="16" y="0"/>
                  </a:lnTo>
                  <a:lnTo>
                    <a:pt x="14" y="0"/>
                  </a:lnTo>
                  <a:lnTo>
                    <a:pt x="13" y="1"/>
                  </a:lnTo>
                  <a:lnTo>
                    <a:pt x="13" y="2"/>
                  </a:lnTo>
                  <a:lnTo>
                    <a:pt x="1" y="76"/>
                  </a:lnTo>
                  <a:lnTo>
                    <a:pt x="0" y="82"/>
                  </a:lnTo>
                  <a:lnTo>
                    <a:pt x="5" y="81"/>
                  </a:lnTo>
                  <a:lnTo>
                    <a:pt x="12" y="84"/>
                  </a:lnTo>
                  <a:lnTo>
                    <a:pt x="16" y="85"/>
                  </a:lnTo>
                  <a:lnTo>
                    <a:pt x="21" y="80"/>
                  </a:lnTo>
                  <a:lnTo>
                    <a:pt x="32" y="9"/>
                  </a:lnTo>
                  <a:lnTo>
                    <a:pt x="29" y="3"/>
                  </a:lnTo>
                  <a:lnTo>
                    <a:pt x="26" y="0"/>
                  </a:lnTo>
                  <a:lnTo>
                    <a:pt x="19" y="0"/>
                  </a:lnTo>
                </a:path>
              </a:pathLst>
            </a:custGeom>
            <a:solidFill>
              <a:srgbClr val="C60000"/>
            </a:solidFill>
            <a:ln w="12700" cap="rnd">
              <a:noFill/>
              <a:round/>
            </a:ln>
          </p:spPr>
          <p:txBody>
            <a:bodyPr/>
            <a:lstStyle/>
            <a:p>
              <a:endParaRPr lang="zh-CN" altLang="en-US"/>
            </a:p>
          </p:txBody>
        </p:sp>
        <p:sp>
          <p:nvSpPr>
            <p:cNvPr id="39202" name="Freeform 498"/>
            <p:cNvSpPr/>
            <p:nvPr/>
          </p:nvSpPr>
          <p:spPr bwMode="auto">
            <a:xfrm>
              <a:off x="1847" y="2922"/>
              <a:ext cx="81" cy="41"/>
            </a:xfrm>
            <a:custGeom>
              <a:avLst/>
              <a:gdLst>
                <a:gd name="T0" fmla="*/ 0 w 81"/>
                <a:gd name="T1" fmla="*/ 18 h 41"/>
                <a:gd name="T2" fmla="*/ 0 w 81"/>
                <a:gd name="T3" fmla="*/ 20 h 41"/>
                <a:gd name="T4" fmla="*/ 0 w 81"/>
                <a:gd name="T5" fmla="*/ 22 h 41"/>
                <a:gd name="T6" fmla="*/ 0 w 81"/>
                <a:gd name="T7" fmla="*/ 24 h 41"/>
                <a:gd name="T8" fmla="*/ 3 w 81"/>
                <a:gd name="T9" fmla="*/ 24 h 41"/>
                <a:gd name="T10" fmla="*/ 71 w 81"/>
                <a:gd name="T11" fmla="*/ 40 h 41"/>
                <a:gd name="T12" fmla="*/ 76 w 81"/>
                <a:gd name="T13" fmla="*/ 38 h 41"/>
                <a:gd name="T14" fmla="*/ 78 w 81"/>
                <a:gd name="T15" fmla="*/ 33 h 41"/>
                <a:gd name="T16" fmla="*/ 80 w 81"/>
                <a:gd name="T17" fmla="*/ 23 h 41"/>
                <a:gd name="T18" fmla="*/ 78 w 81"/>
                <a:gd name="T19" fmla="*/ 20 h 41"/>
                <a:gd name="T20" fmla="*/ 75 w 81"/>
                <a:gd name="T21" fmla="*/ 15 h 41"/>
                <a:gd name="T22" fmla="*/ 10 w 81"/>
                <a:gd name="T23" fmla="*/ 0 h 41"/>
                <a:gd name="T24" fmla="*/ 3 w 81"/>
                <a:gd name="T25" fmla="*/ 2 h 41"/>
                <a:gd name="T26" fmla="*/ 3 w 81"/>
                <a:gd name="T27" fmla="*/ 7 h 41"/>
                <a:gd name="T28" fmla="*/ 0 w 81"/>
                <a:gd name="T29" fmla="*/ 18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1"/>
                <a:gd name="T47" fmla="*/ 81 w 81"/>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1">
                  <a:moveTo>
                    <a:pt x="0" y="18"/>
                  </a:moveTo>
                  <a:lnTo>
                    <a:pt x="0" y="20"/>
                  </a:lnTo>
                  <a:lnTo>
                    <a:pt x="0" y="22"/>
                  </a:lnTo>
                  <a:lnTo>
                    <a:pt x="0" y="24"/>
                  </a:lnTo>
                  <a:lnTo>
                    <a:pt x="3" y="24"/>
                  </a:lnTo>
                  <a:lnTo>
                    <a:pt x="71" y="40"/>
                  </a:lnTo>
                  <a:lnTo>
                    <a:pt x="76" y="38"/>
                  </a:lnTo>
                  <a:lnTo>
                    <a:pt x="78" y="33"/>
                  </a:lnTo>
                  <a:lnTo>
                    <a:pt x="80" y="23"/>
                  </a:lnTo>
                  <a:lnTo>
                    <a:pt x="78" y="20"/>
                  </a:lnTo>
                  <a:lnTo>
                    <a:pt x="75" y="15"/>
                  </a:lnTo>
                  <a:lnTo>
                    <a:pt x="10" y="0"/>
                  </a:lnTo>
                  <a:lnTo>
                    <a:pt x="3" y="2"/>
                  </a:lnTo>
                  <a:lnTo>
                    <a:pt x="3" y="7"/>
                  </a:lnTo>
                  <a:lnTo>
                    <a:pt x="0" y="18"/>
                  </a:lnTo>
                </a:path>
              </a:pathLst>
            </a:custGeom>
            <a:solidFill>
              <a:schemeClr val="accent1"/>
            </a:solidFill>
            <a:ln w="12700" cap="rnd">
              <a:solidFill>
                <a:srgbClr val="004E47"/>
              </a:solidFill>
              <a:round/>
            </a:ln>
          </p:spPr>
          <p:txBody>
            <a:bodyPr/>
            <a:lstStyle/>
            <a:p>
              <a:endParaRPr lang="zh-CN" altLang="en-US"/>
            </a:p>
          </p:txBody>
        </p:sp>
        <p:sp>
          <p:nvSpPr>
            <p:cNvPr id="39203" name="Freeform 499"/>
            <p:cNvSpPr/>
            <p:nvPr/>
          </p:nvSpPr>
          <p:spPr bwMode="auto">
            <a:xfrm>
              <a:off x="1853" y="2860"/>
              <a:ext cx="16" cy="56"/>
            </a:xfrm>
            <a:custGeom>
              <a:avLst/>
              <a:gdLst>
                <a:gd name="T0" fmla="*/ 15 w 16"/>
                <a:gd name="T1" fmla="*/ 0 h 56"/>
                <a:gd name="T2" fmla="*/ 9 w 16"/>
                <a:gd name="T3" fmla="*/ 0 h 56"/>
                <a:gd name="T4" fmla="*/ 0 w 16"/>
                <a:gd name="T5" fmla="*/ 55 h 56"/>
                <a:gd name="T6" fmla="*/ 5 w 16"/>
                <a:gd name="T7" fmla="*/ 55 h 56"/>
                <a:gd name="T8" fmla="*/ 15 w 16"/>
                <a:gd name="T9" fmla="*/ 0 h 56"/>
                <a:gd name="T10" fmla="*/ 0 60000 65536"/>
                <a:gd name="T11" fmla="*/ 0 60000 65536"/>
                <a:gd name="T12" fmla="*/ 0 60000 65536"/>
                <a:gd name="T13" fmla="*/ 0 60000 65536"/>
                <a:gd name="T14" fmla="*/ 0 60000 65536"/>
                <a:gd name="T15" fmla="*/ 0 w 16"/>
                <a:gd name="T16" fmla="*/ 0 h 56"/>
                <a:gd name="T17" fmla="*/ 16 w 16"/>
                <a:gd name="T18" fmla="*/ 56 h 56"/>
              </a:gdLst>
              <a:ahLst/>
              <a:cxnLst>
                <a:cxn ang="T10">
                  <a:pos x="T0" y="T1"/>
                </a:cxn>
                <a:cxn ang="T11">
                  <a:pos x="T2" y="T3"/>
                </a:cxn>
                <a:cxn ang="T12">
                  <a:pos x="T4" y="T5"/>
                </a:cxn>
                <a:cxn ang="T13">
                  <a:pos x="T6" y="T7"/>
                </a:cxn>
                <a:cxn ang="T14">
                  <a:pos x="T8" y="T9"/>
                </a:cxn>
              </a:cxnLst>
              <a:rect l="T15" t="T16" r="T17" b="T18"/>
              <a:pathLst>
                <a:path w="16" h="56">
                  <a:moveTo>
                    <a:pt x="15" y="0"/>
                  </a:moveTo>
                  <a:lnTo>
                    <a:pt x="9" y="0"/>
                  </a:lnTo>
                  <a:lnTo>
                    <a:pt x="0" y="55"/>
                  </a:lnTo>
                  <a:lnTo>
                    <a:pt x="5" y="55"/>
                  </a:lnTo>
                  <a:lnTo>
                    <a:pt x="15" y="0"/>
                  </a:lnTo>
                </a:path>
              </a:pathLst>
            </a:custGeom>
            <a:solidFill>
              <a:srgbClr val="900000"/>
            </a:solidFill>
            <a:ln w="12700" cap="rnd">
              <a:noFill/>
              <a:round/>
            </a:ln>
          </p:spPr>
          <p:txBody>
            <a:bodyPr/>
            <a:lstStyle/>
            <a:p>
              <a:endParaRPr lang="zh-CN" altLang="en-US"/>
            </a:p>
          </p:txBody>
        </p:sp>
        <p:sp>
          <p:nvSpPr>
            <p:cNvPr id="39204" name="Freeform 500"/>
            <p:cNvSpPr/>
            <p:nvPr/>
          </p:nvSpPr>
          <p:spPr bwMode="auto">
            <a:xfrm>
              <a:off x="1923" y="2875"/>
              <a:ext cx="15" cy="54"/>
            </a:xfrm>
            <a:custGeom>
              <a:avLst/>
              <a:gdLst>
                <a:gd name="T0" fmla="*/ 14 w 15"/>
                <a:gd name="T1" fmla="*/ 0 h 54"/>
                <a:gd name="T2" fmla="*/ 8 w 15"/>
                <a:gd name="T3" fmla="*/ 0 h 54"/>
                <a:gd name="T4" fmla="*/ 0 w 15"/>
                <a:gd name="T5" fmla="*/ 52 h 54"/>
                <a:gd name="T6" fmla="*/ 4 w 15"/>
                <a:gd name="T7" fmla="*/ 53 h 54"/>
                <a:gd name="T8" fmla="*/ 14 w 15"/>
                <a:gd name="T9" fmla="*/ 0 h 54"/>
                <a:gd name="T10" fmla="*/ 0 60000 65536"/>
                <a:gd name="T11" fmla="*/ 0 60000 65536"/>
                <a:gd name="T12" fmla="*/ 0 60000 65536"/>
                <a:gd name="T13" fmla="*/ 0 60000 65536"/>
                <a:gd name="T14" fmla="*/ 0 60000 65536"/>
                <a:gd name="T15" fmla="*/ 0 w 15"/>
                <a:gd name="T16" fmla="*/ 0 h 54"/>
                <a:gd name="T17" fmla="*/ 15 w 15"/>
                <a:gd name="T18" fmla="*/ 54 h 54"/>
              </a:gdLst>
              <a:ahLst/>
              <a:cxnLst>
                <a:cxn ang="T10">
                  <a:pos x="T0" y="T1"/>
                </a:cxn>
                <a:cxn ang="T11">
                  <a:pos x="T2" y="T3"/>
                </a:cxn>
                <a:cxn ang="T12">
                  <a:pos x="T4" y="T5"/>
                </a:cxn>
                <a:cxn ang="T13">
                  <a:pos x="T6" y="T7"/>
                </a:cxn>
                <a:cxn ang="T14">
                  <a:pos x="T8" y="T9"/>
                </a:cxn>
              </a:cxnLst>
              <a:rect l="T15" t="T16" r="T17" b="T18"/>
              <a:pathLst>
                <a:path w="15" h="54">
                  <a:moveTo>
                    <a:pt x="14" y="0"/>
                  </a:moveTo>
                  <a:lnTo>
                    <a:pt x="8" y="0"/>
                  </a:lnTo>
                  <a:lnTo>
                    <a:pt x="0" y="52"/>
                  </a:lnTo>
                  <a:lnTo>
                    <a:pt x="4" y="53"/>
                  </a:lnTo>
                  <a:lnTo>
                    <a:pt x="14" y="0"/>
                  </a:lnTo>
                </a:path>
              </a:pathLst>
            </a:custGeom>
            <a:solidFill>
              <a:srgbClr val="900000"/>
            </a:solidFill>
            <a:ln w="12700" cap="rnd">
              <a:noFill/>
              <a:round/>
            </a:ln>
          </p:spPr>
          <p:txBody>
            <a:bodyPr/>
            <a:lstStyle/>
            <a:p>
              <a:endParaRPr lang="zh-CN" altLang="en-US"/>
            </a:p>
          </p:txBody>
        </p:sp>
      </p:grpSp>
      <p:grpSp>
        <p:nvGrpSpPr>
          <p:cNvPr id="38929" name="Group 501"/>
          <p:cNvGrpSpPr/>
          <p:nvPr/>
        </p:nvGrpSpPr>
        <p:grpSpPr bwMode="auto">
          <a:xfrm>
            <a:off x="892175" y="3343275"/>
            <a:ext cx="260350" cy="469900"/>
            <a:chOff x="1136" y="3168"/>
            <a:chExt cx="146" cy="263"/>
          </a:xfrm>
        </p:grpSpPr>
        <p:sp>
          <p:nvSpPr>
            <p:cNvPr id="39164" name="Freeform 502"/>
            <p:cNvSpPr/>
            <p:nvPr/>
          </p:nvSpPr>
          <p:spPr bwMode="auto">
            <a:xfrm>
              <a:off x="1153" y="3398"/>
              <a:ext cx="15" cy="17"/>
            </a:xfrm>
            <a:custGeom>
              <a:avLst/>
              <a:gdLst>
                <a:gd name="T0" fmla="*/ 10 w 15"/>
                <a:gd name="T1" fmla="*/ 11 h 17"/>
                <a:gd name="T2" fmla="*/ 9 w 15"/>
                <a:gd name="T3" fmla="*/ 16 h 17"/>
                <a:gd name="T4" fmla="*/ 1 w 15"/>
                <a:gd name="T5" fmla="*/ 15 h 17"/>
                <a:gd name="T6" fmla="*/ 0 w 15"/>
                <a:gd name="T7" fmla="*/ 13 h 17"/>
                <a:gd name="T8" fmla="*/ 1 w 15"/>
                <a:gd name="T9" fmla="*/ 9 h 17"/>
                <a:gd name="T10" fmla="*/ 1 w 15"/>
                <a:gd name="T11" fmla="*/ 3 h 17"/>
                <a:gd name="T12" fmla="*/ 2 w 15"/>
                <a:gd name="T13" fmla="*/ 1 h 17"/>
                <a:gd name="T14" fmla="*/ 4 w 15"/>
                <a:gd name="T15" fmla="*/ 0 h 17"/>
                <a:gd name="T16" fmla="*/ 14 w 15"/>
                <a:gd name="T17" fmla="*/ 3 h 17"/>
                <a:gd name="T18" fmla="*/ 9 w 15"/>
                <a:gd name="T19" fmla="*/ 6 h 17"/>
                <a:gd name="T20" fmla="*/ 10 w 15"/>
                <a:gd name="T21" fmla="*/ 11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0" y="11"/>
                  </a:moveTo>
                  <a:lnTo>
                    <a:pt x="9" y="16"/>
                  </a:lnTo>
                  <a:lnTo>
                    <a:pt x="1" y="15"/>
                  </a:lnTo>
                  <a:lnTo>
                    <a:pt x="0" y="13"/>
                  </a:lnTo>
                  <a:lnTo>
                    <a:pt x="1" y="9"/>
                  </a:lnTo>
                  <a:lnTo>
                    <a:pt x="1" y="3"/>
                  </a:lnTo>
                  <a:lnTo>
                    <a:pt x="2" y="1"/>
                  </a:lnTo>
                  <a:lnTo>
                    <a:pt x="4" y="0"/>
                  </a:lnTo>
                  <a:lnTo>
                    <a:pt x="14" y="3"/>
                  </a:lnTo>
                  <a:lnTo>
                    <a:pt x="9" y="6"/>
                  </a:lnTo>
                  <a:lnTo>
                    <a:pt x="10" y="11"/>
                  </a:lnTo>
                </a:path>
              </a:pathLst>
            </a:custGeom>
            <a:solidFill>
              <a:srgbClr val="474747"/>
            </a:solidFill>
            <a:ln w="12700" cap="rnd">
              <a:solidFill>
                <a:srgbClr val="474747"/>
              </a:solidFill>
              <a:round/>
            </a:ln>
          </p:spPr>
          <p:txBody>
            <a:bodyPr/>
            <a:lstStyle/>
            <a:p>
              <a:endParaRPr lang="zh-CN" altLang="en-US"/>
            </a:p>
          </p:txBody>
        </p:sp>
        <p:sp>
          <p:nvSpPr>
            <p:cNvPr id="39165" name="Freeform 503"/>
            <p:cNvSpPr/>
            <p:nvPr/>
          </p:nvSpPr>
          <p:spPr bwMode="auto">
            <a:xfrm>
              <a:off x="1200" y="3414"/>
              <a:ext cx="15" cy="17"/>
            </a:xfrm>
            <a:custGeom>
              <a:avLst/>
              <a:gdLst>
                <a:gd name="T0" fmla="*/ 11 w 15"/>
                <a:gd name="T1" fmla="*/ 11 h 17"/>
                <a:gd name="T2" fmla="*/ 9 w 15"/>
                <a:gd name="T3" fmla="*/ 14 h 17"/>
                <a:gd name="T4" fmla="*/ 4 w 15"/>
                <a:gd name="T5" fmla="*/ 16 h 17"/>
                <a:gd name="T6" fmla="*/ 0 w 15"/>
                <a:gd name="T7" fmla="*/ 11 h 17"/>
                <a:gd name="T8" fmla="*/ 0 w 15"/>
                <a:gd name="T9" fmla="*/ 8 h 17"/>
                <a:gd name="T10" fmla="*/ 2 w 15"/>
                <a:gd name="T11" fmla="*/ 2 h 17"/>
                <a:gd name="T12" fmla="*/ 2 w 15"/>
                <a:gd name="T13" fmla="*/ 1 h 17"/>
                <a:gd name="T14" fmla="*/ 8 w 15"/>
                <a:gd name="T15" fmla="*/ 0 h 17"/>
                <a:gd name="T16" fmla="*/ 14 w 15"/>
                <a:gd name="T17" fmla="*/ 2 h 17"/>
                <a:gd name="T18" fmla="*/ 14 w 15"/>
                <a:gd name="T19" fmla="*/ 6 h 17"/>
                <a:gd name="T20" fmla="*/ 11 w 15"/>
                <a:gd name="T21" fmla="*/ 11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1" y="11"/>
                  </a:moveTo>
                  <a:lnTo>
                    <a:pt x="9" y="14"/>
                  </a:lnTo>
                  <a:lnTo>
                    <a:pt x="4" y="16"/>
                  </a:lnTo>
                  <a:lnTo>
                    <a:pt x="0" y="11"/>
                  </a:lnTo>
                  <a:lnTo>
                    <a:pt x="0" y="8"/>
                  </a:lnTo>
                  <a:lnTo>
                    <a:pt x="2" y="2"/>
                  </a:lnTo>
                  <a:lnTo>
                    <a:pt x="2" y="1"/>
                  </a:lnTo>
                  <a:lnTo>
                    <a:pt x="8" y="0"/>
                  </a:lnTo>
                  <a:lnTo>
                    <a:pt x="14" y="2"/>
                  </a:lnTo>
                  <a:lnTo>
                    <a:pt x="14" y="6"/>
                  </a:lnTo>
                  <a:lnTo>
                    <a:pt x="11" y="11"/>
                  </a:lnTo>
                </a:path>
              </a:pathLst>
            </a:custGeom>
            <a:solidFill>
              <a:srgbClr val="474747"/>
            </a:solidFill>
            <a:ln w="12700" cap="rnd">
              <a:solidFill>
                <a:srgbClr val="474747"/>
              </a:solidFill>
              <a:round/>
            </a:ln>
          </p:spPr>
          <p:txBody>
            <a:bodyPr/>
            <a:lstStyle/>
            <a:p>
              <a:endParaRPr lang="zh-CN" altLang="en-US"/>
            </a:p>
          </p:txBody>
        </p:sp>
        <p:sp>
          <p:nvSpPr>
            <p:cNvPr id="39166" name="Freeform 504"/>
            <p:cNvSpPr/>
            <p:nvPr/>
          </p:nvSpPr>
          <p:spPr bwMode="auto">
            <a:xfrm>
              <a:off x="1257" y="3182"/>
              <a:ext cx="15" cy="18"/>
            </a:xfrm>
            <a:custGeom>
              <a:avLst/>
              <a:gdLst>
                <a:gd name="T0" fmla="*/ 12 w 15"/>
                <a:gd name="T1" fmla="*/ 14 h 18"/>
                <a:gd name="T2" fmla="*/ 7 w 15"/>
                <a:gd name="T3" fmla="*/ 15 h 18"/>
                <a:gd name="T4" fmla="*/ 4 w 15"/>
                <a:gd name="T5" fmla="*/ 17 h 18"/>
                <a:gd name="T6" fmla="*/ 2 w 15"/>
                <a:gd name="T7" fmla="*/ 14 h 18"/>
                <a:gd name="T8" fmla="*/ 0 w 15"/>
                <a:gd name="T9" fmla="*/ 9 h 18"/>
                <a:gd name="T10" fmla="*/ 1 w 15"/>
                <a:gd name="T11" fmla="*/ 3 h 18"/>
                <a:gd name="T12" fmla="*/ 4 w 15"/>
                <a:gd name="T13" fmla="*/ 1 h 18"/>
                <a:gd name="T14" fmla="*/ 9 w 15"/>
                <a:gd name="T15" fmla="*/ 0 h 18"/>
                <a:gd name="T16" fmla="*/ 11 w 15"/>
                <a:gd name="T17" fmla="*/ 3 h 18"/>
                <a:gd name="T18" fmla="*/ 14 w 15"/>
                <a:gd name="T19" fmla="*/ 9 h 18"/>
                <a:gd name="T20" fmla="*/ 12 w 15"/>
                <a:gd name="T21" fmla="*/ 14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8"/>
                <a:gd name="T35" fmla="*/ 15 w 15"/>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8">
                  <a:moveTo>
                    <a:pt x="12" y="14"/>
                  </a:moveTo>
                  <a:lnTo>
                    <a:pt x="7" y="15"/>
                  </a:lnTo>
                  <a:lnTo>
                    <a:pt x="4" y="17"/>
                  </a:lnTo>
                  <a:lnTo>
                    <a:pt x="2" y="14"/>
                  </a:lnTo>
                  <a:lnTo>
                    <a:pt x="0" y="9"/>
                  </a:lnTo>
                  <a:lnTo>
                    <a:pt x="1" y="3"/>
                  </a:lnTo>
                  <a:lnTo>
                    <a:pt x="4" y="1"/>
                  </a:lnTo>
                  <a:lnTo>
                    <a:pt x="9" y="0"/>
                  </a:lnTo>
                  <a:lnTo>
                    <a:pt x="11" y="3"/>
                  </a:lnTo>
                  <a:lnTo>
                    <a:pt x="14" y="9"/>
                  </a:lnTo>
                  <a:lnTo>
                    <a:pt x="12" y="14"/>
                  </a:lnTo>
                </a:path>
              </a:pathLst>
            </a:custGeom>
            <a:solidFill>
              <a:srgbClr val="474747"/>
            </a:solidFill>
            <a:ln w="12700" cap="rnd">
              <a:solidFill>
                <a:srgbClr val="474747"/>
              </a:solidFill>
              <a:round/>
            </a:ln>
          </p:spPr>
          <p:txBody>
            <a:bodyPr/>
            <a:lstStyle/>
            <a:p>
              <a:endParaRPr lang="zh-CN" altLang="en-US"/>
            </a:p>
          </p:txBody>
        </p:sp>
        <p:sp>
          <p:nvSpPr>
            <p:cNvPr id="39167" name="Freeform 505"/>
            <p:cNvSpPr/>
            <p:nvPr/>
          </p:nvSpPr>
          <p:spPr bwMode="auto">
            <a:xfrm>
              <a:off x="1214" y="3168"/>
              <a:ext cx="15" cy="19"/>
            </a:xfrm>
            <a:custGeom>
              <a:avLst/>
              <a:gdLst>
                <a:gd name="T0" fmla="*/ 14 w 15"/>
                <a:gd name="T1" fmla="*/ 13 h 19"/>
                <a:gd name="T2" fmla="*/ 8 w 15"/>
                <a:gd name="T3" fmla="*/ 18 h 19"/>
                <a:gd name="T4" fmla="*/ 4 w 15"/>
                <a:gd name="T5" fmla="*/ 17 h 19"/>
                <a:gd name="T6" fmla="*/ 2 w 15"/>
                <a:gd name="T7" fmla="*/ 12 h 19"/>
                <a:gd name="T8" fmla="*/ 0 w 15"/>
                <a:gd name="T9" fmla="*/ 10 h 19"/>
                <a:gd name="T10" fmla="*/ 1 w 15"/>
                <a:gd name="T11" fmla="*/ 4 h 19"/>
                <a:gd name="T12" fmla="*/ 4 w 15"/>
                <a:gd name="T13" fmla="*/ 0 h 19"/>
                <a:gd name="T14" fmla="*/ 9 w 15"/>
                <a:gd name="T15" fmla="*/ 2 h 19"/>
                <a:gd name="T16" fmla="*/ 11 w 15"/>
                <a:gd name="T17" fmla="*/ 3 h 19"/>
                <a:gd name="T18" fmla="*/ 14 w 15"/>
                <a:gd name="T19" fmla="*/ 9 h 19"/>
                <a:gd name="T20" fmla="*/ 14 w 15"/>
                <a:gd name="T21" fmla="*/ 13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9"/>
                <a:gd name="T35" fmla="*/ 15 w 1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9">
                  <a:moveTo>
                    <a:pt x="14" y="13"/>
                  </a:moveTo>
                  <a:lnTo>
                    <a:pt x="8" y="18"/>
                  </a:lnTo>
                  <a:lnTo>
                    <a:pt x="4" y="17"/>
                  </a:lnTo>
                  <a:lnTo>
                    <a:pt x="2" y="12"/>
                  </a:lnTo>
                  <a:lnTo>
                    <a:pt x="0" y="10"/>
                  </a:lnTo>
                  <a:lnTo>
                    <a:pt x="1" y="4"/>
                  </a:lnTo>
                  <a:lnTo>
                    <a:pt x="4" y="0"/>
                  </a:lnTo>
                  <a:lnTo>
                    <a:pt x="9" y="2"/>
                  </a:lnTo>
                  <a:lnTo>
                    <a:pt x="11" y="3"/>
                  </a:lnTo>
                  <a:lnTo>
                    <a:pt x="14" y="9"/>
                  </a:lnTo>
                  <a:lnTo>
                    <a:pt x="14" y="13"/>
                  </a:lnTo>
                </a:path>
              </a:pathLst>
            </a:custGeom>
            <a:solidFill>
              <a:srgbClr val="474747"/>
            </a:solidFill>
            <a:ln w="12700" cap="rnd">
              <a:solidFill>
                <a:srgbClr val="474747"/>
              </a:solidFill>
              <a:round/>
            </a:ln>
          </p:spPr>
          <p:txBody>
            <a:bodyPr/>
            <a:lstStyle/>
            <a:p>
              <a:endParaRPr lang="zh-CN" altLang="en-US"/>
            </a:p>
          </p:txBody>
        </p:sp>
        <p:sp>
          <p:nvSpPr>
            <p:cNvPr id="39168" name="Freeform 506"/>
            <p:cNvSpPr/>
            <p:nvPr/>
          </p:nvSpPr>
          <p:spPr bwMode="auto">
            <a:xfrm>
              <a:off x="1191" y="3175"/>
              <a:ext cx="89" cy="35"/>
            </a:xfrm>
            <a:custGeom>
              <a:avLst/>
              <a:gdLst>
                <a:gd name="T0" fmla="*/ 84 w 89"/>
                <a:gd name="T1" fmla="*/ 34 h 35"/>
                <a:gd name="T2" fmla="*/ 81 w 89"/>
                <a:gd name="T3" fmla="*/ 34 h 35"/>
                <a:gd name="T4" fmla="*/ 78 w 89"/>
                <a:gd name="T5" fmla="*/ 30 h 35"/>
                <a:gd name="T6" fmla="*/ 72 w 89"/>
                <a:gd name="T7" fmla="*/ 28 h 35"/>
                <a:gd name="T8" fmla="*/ 69 w 89"/>
                <a:gd name="T9" fmla="*/ 24 h 35"/>
                <a:gd name="T10" fmla="*/ 54 w 89"/>
                <a:gd name="T11" fmla="*/ 16 h 35"/>
                <a:gd name="T12" fmla="*/ 44 w 89"/>
                <a:gd name="T13" fmla="*/ 13 h 35"/>
                <a:gd name="T14" fmla="*/ 33 w 89"/>
                <a:gd name="T15" fmla="*/ 9 h 35"/>
                <a:gd name="T16" fmla="*/ 21 w 89"/>
                <a:gd name="T17" fmla="*/ 7 h 35"/>
                <a:gd name="T18" fmla="*/ 14 w 89"/>
                <a:gd name="T19" fmla="*/ 8 h 35"/>
                <a:gd name="T20" fmla="*/ 8 w 89"/>
                <a:gd name="T21" fmla="*/ 8 h 35"/>
                <a:gd name="T22" fmla="*/ 5 w 89"/>
                <a:gd name="T23" fmla="*/ 7 h 35"/>
                <a:gd name="T24" fmla="*/ 4 w 89"/>
                <a:gd name="T25" fmla="*/ 9 h 35"/>
                <a:gd name="T26" fmla="*/ 0 w 89"/>
                <a:gd name="T27" fmla="*/ 7 h 35"/>
                <a:gd name="T28" fmla="*/ 1 w 89"/>
                <a:gd name="T29" fmla="*/ 5 h 35"/>
                <a:gd name="T30" fmla="*/ 0 w 89"/>
                <a:gd name="T31" fmla="*/ 4 h 35"/>
                <a:gd name="T32" fmla="*/ 2 w 89"/>
                <a:gd name="T33" fmla="*/ 2 h 35"/>
                <a:gd name="T34" fmla="*/ 4 w 89"/>
                <a:gd name="T35" fmla="*/ 1 h 35"/>
                <a:gd name="T36" fmla="*/ 7 w 89"/>
                <a:gd name="T37" fmla="*/ 0 h 35"/>
                <a:gd name="T38" fmla="*/ 11 w 89"/>
                <a:gd name="T39" fmla="*/ 1 h 35"/>
                <a:gd name="T40" fmla="*/ 17 w 89"/>
                <a:gd name="T41" fmla="*/ 0 h 35"/>
                <a:gd name="T42" fmla="*/ 33 w 89"/>
                <a:gd name="T43" fmla="*/ 2 h 35"/>
                <a:gd name="T44" fmla="*/ 46 w 89"/>
                <a:gd name="T45" fmla="*/ 4 h 35"/>
                <a:gd name="T46" fmla="*/ 59 w 89"/>
                <a:gd name="T47" fmla="*/ 11 h 35"/>
                <a:gd name="T48" fmla="*/ 72 w 89"/>
                <a:gd name="T49" fmla="*/ 17 h 35"/>
                <a:gd name="T50" fmla="*/ 77 w 89"/>
                <a:gd name="T51" fmla="*/ 21 h 35"/>
                <a:gd name="T52" fmla="*/ 82 w 89"/>
                <a:gd name="T53" fmla="*/ 23 h 35"/>
                <a:gd name="T54" fmla="*/ 85 w 89"/>
                <a:gd name="T55" fmla="*/ 25 h 35"/>
                <a:gd name="T56" fmla="*/ 88 w 89"/>
                <a:gd name="T57" fmla="*/ 28 h 35"/>
                <a:gd name="T58" fmla="*/ 88 w 89"/>
                <a:gd name="T59" fmla="*/ 30 h 35"/>
                <a:gd name="T60" fmla="*/ 87 w 89"/>
                <a:gd name="T61" fmla="*/ 32 h 35"/>
                <a:gd name="T62" fmla="*/ 84 w 89"/>
                <a:gd name="T63" fmla="*/ 34 h 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
                <a:gd name="T97" fmla="*/ 0 h 35"/>
                <a:gd name="T98" fmla="*/ 89 w 89"/>
                <a:gd name="T99" fmla="*/ 35 h 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 h="35">
                  <a:moveTo>
                    <a:pt x="84" y="34"/>
                  </a:moveTo>
                  <a:lnTo>
                    <a:pt x="81" y="34"/>
                  </a:lnTo>
                  <a:lnTo>
                    <a:pt x="78" y="30"/>
                  </a:lnTo>
                  <a:lnTo>
                    <a:pt x="72" y="28"/>
                  </a:lnTo>
                  <a:lnTo>
                    <a:pt x="69" y="24"/>
                  </a:lnTo>
                  <a:lnTo>
                    <a:pt x="54" y="16"/>
                  </a:lnTo>
                  <a:lnTo>
                    <a:pt x="44" y="13"/>
                  </a:lnTo>
                  <a:lnTo>
                    <a:pt x="33" y="9"/>
                  </a:lnTo>
                  <a:lnTo>
                    <a:pt x="21" y="7"/>
                  </a:lnTo>
                  <a:lnTo>
                    <a:pt x="14" y="8"/>
                  </a:lnTo>
                  <a:lnTo>
                    <a:pt x="8" y="8"/>
                  </a:lnTo>
                  <a:lnTo>
                    <a:pt x="5" y="7"/>
                  </a:lnTo>
                  <a:lnTo>
                    <a:pt x="4" y="9"/>
                  </a:lnTo>
                  <a:lnTo>
                    <a:pt x="0" y="7"/>
                  </a:lnTo>
                  <a:lnTo>
                    <a:pt x="1" y="5"/>
                  </a:lnTo>
                  <a:lnTo>
                    <a:pt x="0" y="4"/>
                  </a:lnTo>
                  <a:lnTo>
                    <a:pt x="2" y="2"/>
                  </a:lnTo>
                  <a:lnTo>
                    <a:pt x="4" y="1"/>
                  </a:lnTo>
                  <a:lnTo>
                    <a:pt x="7" y="0"/>
                  </a:lnTo>
                  <a:lnTo>
                    <a:pt x="11" y="1"/>
                  </a:lnTo>
                  <a:lnTo>
                    <a:pt x="17" y="0"/>
                  </a:lnTo>
                  <a:lnTo>
                    <a:pt x="33" y="2"/>
                  </a:lnTo>
                  <a:lnTo>
                    <a:pt x="46" y="4"/>
                  </a:lnTo>
                  <a:lnTo>
                    <a:pt x="59" y="11"/>
                  </a:lnTo>
                  <a:lnTo>
                    <a:pt x="72" y="17"/>
                  </a:lnTo>
                  <a:lnTo>
                    <a:pt x="77" y="21"/>
                  </a:lnTo>
                  <a:lnTo>
                    <a:pt x="82" y="23"/>
                  </a:lnTo>
                  <a:lnTo>
                    <a:pt x="85" y="25"/>
                  </a:lnTo>
                  <a:lnTo>
                    <a:pt x="88" y="28"/>
                  </a:lnTo>
                  <a:lnTo>
                    <a:pt x="88" y="30"/>
                  </a:lnTo>
                  <a:lnTo>
                    <a:pt x="87" y="32"/>
                  </a:lnTo>
                  <a:lnTo>
                    <a:pt x="84" y="34"/>
                  </a:lnTo>
                </a:path>
              </a:pathLst>
            </a:custGeom>
            <a:solidFill>
              <a:srgbClr val="BFBFBF"/>
            </a:solidFill>
            <a:ln w="12700" cap="rnd">
              <a:solidFill>
                <a:srgbClr val="919191"/>
              </a:solidFill>
              <a:round/>
            </a:ln>
          </p:spPr>
          <p:txBody>
            <a:bodyPr/>
            <a:lstStyle/>
            <a:p>
              <a:endParaRPr lang="zh-CN" altLang="en-US"/>
            </a:p>
          </p:txBody>
        </p:sp>
        <p:sp>
          <p:nvSpPr>
            <p:cNvPr id="39169" name="Freeform 507"/>
            <p:cNvSpPr/>
            <p:nvPr/>
          </p:nvSpPr>
          <p:spPr bwMode="auto">
            <a:xfrm>
              <a:off x="1136" y="3321"/>
              <a:ext cx="25" cy="54"/>
            </a:xfrm>
            <a:custGeom>
              <a:avLst/>
              <a:gdLst>
                <a:gd name="T0" fmla="*/ 23 w 25"/>
                <a:gd name="T1" fmla="*/ 7 h 54"/>
                <a:gd name="T2" fmla="*/ 24 w 25"/>
                <a:gd name="T3" fmla="*/ 5 h 54"/>
                <a:gd name="T4" fmla="*/ 23 w 25"/>
                <a:gd name="T5" fmla="*/ 4 h 54"/>
                <a:gd name="T6" fmla="*/ 14 w 25"/>
                <a:gd name="T7" fmla="*/ 0 h 54"/>
                <a:gd name="T8" fmla="*/ 12 w 25"/>
                <a:gd name="T9" fmla="*/ 0 h 54"/>
                <a:gd name="T10" fmla="*/ 12 w 25"/>
                <a:gd name="T11" fmla="*/ 3 h 54"/>
                <a:gd name="T12" fmla="*/ 0 w 25"/>
                <a:gd name="T13" fmla="*/ 46 h 54"/>
                <a:gd name="T14" fmla="*/ 0 w 25"/>
                <a:gd name="T15" fmla="*/ 49 h 54"/>
                <a:gd name="T16" fmla="*/ 1 w 25"/>
                <a:gd name="T17" fmla="*/ 49 h 54"/>
                <a:gd name="T18" fmla="*/ 12 w 25"/>
                <a:gd name="T19" fmla="*/ 51 h 54"/>
                <a:gd name="T20" fmla="*/ 13 w 25"/>
                <a:gd name="T21" fmla="*/ 53 h 54"/>
                <a:gd name="T22" fmla="*/ 12 w 25"/>
                <a:gd name="T23" fmla="*/ 50 h 54"/>
                <a:gd name="T24" fmla="*/ 23 w 25"/>
                <a:gd name="T25" fmla="*/ 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23" y="7"/>
                  </a:moveTo>
                  <a:lnTo>
                    <a:pt x="24" y="5"/>
                  </a:lnTo>
                  <a:lnTo>
                    <a:pt x="23" y="4"/>
                  </a:lnTo>
                  <a:lnTo>
                    <a:pt x="14" y="0"/>
                  </a:lnTo>
                  <a:lnTo>
                    <a:pt x="12" y="0"/>
                  </a:lnTo>
                  <a:lnTo>
                    <a:pt x="12" y="3"/>
                  </a:lnTo>
                  <a:lnTo>
                    <a:pt x="0" y="46"/>
                  </a:lnTo>
                  <a:lnTo>
                    <a:pt x="0" y="49"/>
                  </a:lnTo>
                  <a:lnTo>
                    <a:pt x="1" y="49"/>
                  </a:lnTo>
                  <a:lnTo>
                    <a:pt x="12" y="51"/>
                  </a:lnTo>
                  <a:lnTo>
                    <a:pt x="13" y="53"/>
                  </a:lnTo>
                  <a:lnTo>
                    <a:pt x="12" y="50"/>
                  </a:lnTo>
                  <a:lnTo>
                    <a:pt x="23" y="7"/>
                  </a:lnTo>
                </a:path>
              </a:pathLst>
            </a:custGeom>
            <a:solidFill>
              <a:srgbClr val="919191"/>
            </a:solidFill>
            <a:ln w="12700" cap="rnd">
              <a:solidFill>
                <a:schemeClr val="tx2"/>
              </a:solidFill>
              <a:round/>
            </a:ln>
          </p:spPr>
          <p:txBody>
            <a:bodyPr/>
            <a:lstStyle/>
            <a:p>
              <a:endParaRPr lang="zh-CN" altLang="en-US"/>
            </a:p>
          </p:txBody>
        </p:sp>
        <p:sp>
          <p:nvSpPr>
            <p:cNvPr id="39170" name="Freeform 508"/>
            <p:cNvSpPr/>
            <p:nvPr/>
          </p:nvSpPr>
          <p:spPr bwMode="auto">
            <a:xfrm>
              <a:off x="1223" y="3347"/>
              <a:ext cx="27" cy="54"/>
            </a:xfrm>
            <a:custGeom>
              <a:avLst/>
              <a:gdLst>
                <a:gd name="T0" fmla="*/ 24 w 27"/>
                <a:gd name="T1" fmla="*/ 7 h 54"/>
                <a:gd name="T2" fmla="*/ 26 w 27"/>
                <a:gd name="T3" fmla="*/ 5 h 54"/>
                <a:gd name="T4" fmla="*/ 24 w 27"/>
                <a:gd name="T5" fmla="*/ 5 h 54"/>
                <a:gd name="T6" fmla="*/ 15 w 27"/>
                <a:gd name="T7" fmla="*/ 2 h 54"/>
                <a:gd name="T8" fmla="*/ 14 w 27"/>
                <a:gd name="T9" fmla="*/ 0 h 54"/>
                <a:gd name="T10" fmla="*/ 10 w 27"/>
                <a:gd name="T11" fmla="*/ 3 h 54"/>
                <a:gd name="T12" fmla="*/ 0 w 27"/>
                <a:gd name="T13" fmla="*/ 48 h 54"/>
                <a:gd name="T14" fmla="*/ 1 w 27"/>
                <a:gd name="T15" fmla="*/ 48 h 54"/>
                <a:gd name="T16" fmla="*/ 2 w 27"/>
                <a:gd name="T17" fmla="*/ 49 h 54"/>
                <a:gd name="T18" fmla="*/ 11 w 27"/>
                <a:gd name="T19" fmla="*/ 53 h 54"/>
                <a:gd name="T20" fmla="*/ 13 w 27"/>
                <a:gd name="T21" fmla="*/ 53 h 54"/>
                <a:gd name="T22" fmla="*/ 13 w 27"/>
                <a:gd name="T23" fmla="*/ 52 h 54"/>
                <a:gd name="T24" fmla="*/ 24 w 27"/>
                <a:gd name="T25" fmla="*/ 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54"/>
                <a:gd name="T41" fmla="*/ 27 w 27"/>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54">
                  <a:moveTo>
                    <a:pt x="24" y="7"/>
                  </a:moveTo>
                  <a:lnTo>
                    <a:pt x="26" y="5"/>
                  </a:lnTo>
                  <a:lnTo>
                    <a:pt x="24" y="5"/>
                  </a:lnTo>
                  <a:lnTo>
                    <a:pt x="15" y="2"/>
                  </a:lnTo>
                  <a:lnTo>
                    <a:pt x="14" y="0"/>
                  </a:lnTo>
                  <a:lnTo>
                    <a:pt x="10" y="3"/>
                  </a:lnTo>
                  <a:lnTo>
                    <a:pt x="0" y="48"/>
                  </a:lnTo>
                  <a:lnTo>
                    <a:pt x="1" y="48"/>
                  </a:lnTo>
                  <a:lnTo>
                    <a:pt x="2" y="49"/>
                  </a:lnTo>
                  <a:lnTo>
                    <a:pt x="11" y="53"/>
                  </a:lnTo>
                  <a:lnTo>
                    <a:pt x="13" y="53"/>
                  </a:lnTo>
                  <a:lnTo>
                    <a:pt x="13" y="52"/>
                  </a:lnTo>
                  <a:lnTo>
                    <a:pt x="24" y="7"/>
                  </a:lnTo>
                </a:path>
              </a:pathLst>
            </a:custGeom>
            <a:solidFill>
              <a:schemeClr val="tx2"/>
            </a:solidFill>
            <a:ln w="12700" cap="rnd">
              <a:solidFill>
                <a:schemeClr val="tx2"/>
              </a:solidFill>
              <a:round/>
            </a:ln>
          </p:spPr>
          <p:txBody>
            <a:bodyPr/>
            <a:lstStyle/>
            <a:p>
              <a:endParaRPr lang="zh-CN" altLang="en-US"/>
            </a:p>
          </p:txBody>
        </p:sp>
        <p:sp>
          <p:nvSpPr>
            <p:cNvPr id="39171" name="Freeform 509"/>
            <p:cNvSpPr/>
            <p:nvPr/>
          </p:nvSpPr>
          <p:spPr bwMode="auto">
            <a:xfrm>
              <a:off x="1166" y="3195"/>
              <a:ext cx="26" cy="53"/>
            </a:xfrm>
            <a:custGeom>
              <a:avLst/>
              <a:gdLst>
                <a:gd name="T0" fmla="*/ 24 w 26"/>
                <a:gd name="T1" fmla="*/ 7 h 53"/>
                <a:gd name="T2" fmla="*/ 25 w 26"/>
                <a:gd name="T3" fmla="*/ 6 h 53"/>
                <a:gd name="T4" fmla="*/ 23 w 26"/>
                <a:gd name="T5" fmla="*/ 3 h 53"/>
                <a:gd name="T6" fmla="*/ 14 w 26"/>
                <a:gd name="T7" fmla="*/ 0 h 53"/>
                <a:gd name="T8" fmla="*/ 13 w 26"/>
                <a:gd name="T9" fmla="*/ 2 h 53"/>
                <a:gd name="T10" fmla="*/ 13 w 26"/>
                <a:gd name="T11" fmla="*/ 3 h 53"/>
                <a:gd name="T12" fmla="*/ 1 w 26"/>
                <a:gd name="T13" fmla="*/ 47 h 53"/>
                <a:gd name="T14" fmla="*/ 0 w 26"/>
                <a:gd name="T15" fmla="*/ 48 h 53"/>
                <a:gd name="T16" fmla="*/ 1 w 26"/>
                <a:gd name="T17" fmla="*/ 49 h 53"/>
                <a:gd name="T18" fmla="*/ 11 w 26"/>
                <a:gd name="T19" fmla="*/ 52 h 53"/>
                <a:gd name="T20" fmla="*/ 13 w 26"/>
                <a:gd name="T21" fmla="*/ 52 h 53"/>
                <a:gd name="T22" fmla="*/ 14 w 26"/>
                <a:gd name="T23" fmla="*/ 49 h 53"/>
                <a:gd name="T24" fmla="*/ 24 w 26"/>
                <a:gd name="T25" fmla="*/ 7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53"/>
                <a:gd name="T41" fmla="*/ 26 w 26"/>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53">
                  <a:moveTo>
                    <a:pt x="24" y="7"/>
                  </a:moveTo>
                  <a:lnTo>
                    <a:pt x="25" y="6"/>
                  </a:lnTo>
                  <a:lnTo>
                    <a:pt x="23" y="3"/>
                  </a:lnTo>
                  <a:lnTo>
                    <a:pt x="14" y="0"/>
                  </a:lnTo>
                  <a:lnTo>
                    <a:pt x="13" y="2"/>
                  </a:lnTo>
                  <a:lnTo>
                    <a:pt x="13" y="3"/>
                  </a:lnTo>
                  <a:lnTo>
                    <a:pt x="1" y="47"/>
                  </a:lnTo>
                  <a:lnTo>
                    <a:pt x="0" y="48"/>
                  </a:lnTo>
                  <a:lnTo>
                    <a:pt x="1" y="49"/>
                  </a:lnTo>
                  <a:lnTo>
                    <a:pt x="11" y="52"/>
                  </a:lnTo>
                  <a:lnTo>
                    <a:pt x="13" y="52"/>
                  </a:lnTo>
                  <a:lnTo>
                    <a:pt x="14" y="49"/>
                  </a:lnTo>
                  <a:lnTo>
                    <a:pt x="24" y="7"/>
                  </a:lnTo>
                </a:path>
              </a:pathLst>
            </a:custGeom>
            <a:solidFill>
              <a:srgbClr val="919191"/>
            </a:solidFill>
            <a:ln w="12700" cap="rnd">
              <a:solidFill>
                <a:schemeClr val="tx2"/>
              </a:solidFill>
              <a:round/>
            </a:ln>
          </p:spPr>
          <p:txBody>
            <a:bodyPr/>
            <a:lstStyle/>
            <a:p>
              <a:endParaRPr lang="zh-CN" altLang="en-US"/>
            </a:p>
          </p:txBody>
        </p:sp>
        <p:sp>
          <p:nvSpPr>
            <p:cNvPr id="39172" name="Freeform 510"/>
            <p:cNvSpPr/>
            <p:nvPr/>
          </p:nvSpPr>
          <p:spPr bwMode="auto">
            <a:xfrm>
              <a:off x="1256" y="3223"/>
              <a:ext cx="26" cy="53"/>
            </a:xfrm>
            <a:custGeom>
              <a:avLst/>
              <a:gdLst>
                <a:gd name="T0" fmla="*/ 25 w 26"/>
                <a:gd name="T1" fmla="*/ 6 h 53"/>
                <a:gd name="T2" fmla="*/ 24 w 26"/>
                <a:gd name="T3" fmla="*/ 5 h 53"/>
                <a:gd name="T4" fmla="*/ 22 w 26"/>
                <a:gd name="T5" fmla="*/ 3 h 53"/>
                <a:gd name="T6" fmla="*/ 13 w 26"/>
                <a:gd name="T7" fmla="*/ 1 h 53"/>
                <a:gd name="T8" fmla="*/ 11 w 26"/>
                <a:gd name="T9" fmla="*/ 0 h 53"/>
                <a:gd name="T10" fmla="*/ 11 w 26"/>
                <a:gd name="T11" fmla="*/ 3 h 53"/>
                <a:gd name="T12" fmla="*/ 0 w 26"/>
                <a:gd name="T13" fmla="*/ 46 h 53"/>
                <a:gd name="T14" fmla="*/ 0 w 26"/>
                <a:gd name="T15" fmla="*/ 47 h 53"/>
                <a:gd name="T16" fmla="*/ 0 w 26"/>
                <a:gd name="T17" fmla="*/ 48 h 53"/>
                <a:gd name="T18" fmla="*/ 10 w 26"/>
                <a:gd name="T19" fmla="*/ 52 h 53"/>
                <a:gd name="T20" fmla="*/ 12 w 26"/>
                <a:gd name="T21" fmla="*/ 52 h 53"/>
                <a:gd name="T22" fmla="*/ 13 w 26"/>
                <a:gd name="T23" fmla="*/ 49 h 53"/>
                <a:gd name="T24" fmla="*/ 25 w 26"/>
                <a:gd name="T25" fmla="*/ 6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53"/>
                <a:gd name="T41" fmla="*/ 26 w 26"/>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53">
                  <a:moveTo>
                    <a:pt x="25" y="6"/>
                  </a:moveTo>
                  <a:lnTo>
                    <a:pt x="24" y="5"/>
                  </a:lnTo>
                  <a:lnTo>
                    <a:pt x="22" y="3"/>
                  </a:lnTo>
                  <a:lnTo>
                    <a:pt x="13" y="1"/>
                  </a:lnTo>
                  <a:lnTo>
                    <a:pt x="11" y="0"/>
                  </a:lnTo>
                  <a:lnTo>
                    <a:pt x="11" y="3"/>
                  </a:lnTo>
                  <a:lnTo>
                    <a:pt x="0" y="46"/>
                  </a:lnTo>
                  <a:lnTo>
                    <a:pt x="0" y="47"/>
                  </a:lnTo>
                  <a:lnTo>
                    <a:pt x="0" y="48"/>
                  </a:lnTo>
                  <a:lnTo>
                    <a:pt x="10" y="52"/>
                  </a:lnTo>
                  <a:lnTo>
                    <a:pt x="12" y="52"/>
                  </a:lnTo>
                  <a:lnTo>
                    <a:pt x="13" y="49"/>
                  </a:lnTo>
                  <a:lnTo>
                    <a:pt x="25" y="6"/>
                  </a:lnTo>
                </a:path>
              </a:pathLst>
            </a:custGeom>
            <a:solidFill>
              <a:schemeClr val="tx2"/>
            </a:solidFill>
            <a:ln w="12700" cap="rnd">
              <a:solidFill>
                <a:schemeClr val="tx2"/>
              </a:solidFill>
              <a:round/>
            </a:ln>
          </p:spPr>
          <p:txBody>
            <a:bodyPr/>
            <a:lstStyle/>
            <a:p>
              <a:endParaRPr lang="zh-CN" altLang="en-US"/>
            </a:p>
          </p:txBody>
        </p:sp>
        <p:sp>
          <p:nvSpPr>
            <p:cNvPr id="39173" name="Freeform 511"/>
            <p:cNvSpPr/>
            <p:nvPr/>
          </p:nvSpPr>
          <p:spPr bwMode="auto">
            <a:xfrm>
              <a:off x="1140" y="3182"/>
              <a:ext cx="138" cy="234"/>
            </a:xfrm>
            <a:custGeom>
              <a:avLst/>
              <a:gdLst>
                <a:gd name="T0" fmla="*/ 95 w 138"/>
                <a:gd name="T1" fmla="*/ 7 h 234"/>
                <a:gd name="T2" fmla="*/ 82 w 138"/>
                <a:gd name="T3" fmla="*/ 1 h 234"/>
                <a:gd name="T4" fmla="*/ 74 w 138"/>
                <a:gd name="T5" fmla="*/ 0 h 234"/>
                <a:gd name="T6" fmla="*/ 66 w 138"/>
                <a:gd name="T7" fmla="*/ 2 h 234"/>
                <a:gd name="T8" fmla="*/ 61 w 138"/>
                <a:gd name="T9" fmla="*/ 4 h 234"/>
                <a:gd name="T10" fmla="*/ 55 w 138"/>
                <a:gd name="T11" fmla="*/ 1 h 234"/>
                <a:gd name="T12" fmla="*/ 49 w 138"/>
                <a:gd name="T13" fmla="*/ 1 h 234"/>
                <a:gd name="T14" fmla="*/ 47 w 138"/>
                <a:gd name="T15" fmla="*/ 7 h 234"/>
                <a:gd name="T16" fmla="*/ 47 w 138"/>
                <a:gd name="T17" fmla="*/ 9 h 234"/>
                <a:gd name="T18" fmla="*/ 43 w 138"/>
                <a:gd name="T19" fmla="*/ 13 h 234"/>
                <a:gd name="T20" fmla="*/ 40 w 138"/>
                <a:gd name="T21" fmla="*/ 19 h 234"/>
                <a:gd name="T22" fmla="*/ 38 w 138"/>
                <a:gd name="T23" fmla="*/ 30 h 234"/>
                <a:gd name="T24" fmla="*/ 33 w 138"/>
                <a:gd name="T25" fmla="*/ 41 h 234"/>
                <a:gd name="T26" fmla="*/ 31 w 138"/>
                <a:gd name="T27" fmla="*/ 53 h 234"/>
                <a:gd name="T28" fmla="*/ 28 w 138"/>
                <a:gd name="T29" fmla="*/ 63 h 234"/>
                <a:gd name="T30" fmla="*/ 28 w 138"/>
                <a:gd name="T31" fmla="*/ 68 h 234"/>
                <a:gd name="T32" fmla="*/ 29 w 138"/>
                <a:gd name="T33" fmla="*/ 71 h 234"/>
                <a:gd name="T34" fmla="*/ 30 w 138"/>
                <a:gd name="T35" fmla="*/ 75 h 234"/>
                <a:gd name="T36" fmla="*/ 17 w 138"/>
                <a:gd name="T37" fmla="*/ 130 h 234"/>
                <a:gd name="T38" fmla="*/ 14 w 138"/>
                <a:gd name="T39" fmla="*/ 134 h 234"/>
                <a:gd name="T40" fmla="*/ 11 w 138"/>
                <a:gd name="T41" fmla="*/ 140 h 234"/>
                <a:gd name="T42" fmla="*/ 9 w 138"/>
                <a:gd name="T43" fmla="*/ 149 h 234"/>
                <a:gd name="T44" fmla="*/ 4 w 138"/>
                <a:gd name="T45" fmla="*/ 161 h 234"/>
                <a:gd name="T46" fmla="*/ 3 w 138"/>
                <a:gd name="T47" fmla="*/ 176 h 234"/>
                <a:gd name="T48" fmla="*/ 0 w 138"/>
                <a:gd name="T49" fmla="*/ 185 h 234"/>
                <a:gd name="T50" fmla="*/ 0 w 138"/>
                <a:gd name="T51" fmla="*/ 192 h 234"/>
                <a:gd name="T52" fmla="*/ 2 w 138"/>
                <a:gd name="T53" fmla="*/ 195 h 234"/>
                <a:gd name="T54" fmla="*/ 0 w 138"/>
                <a:gd name="T55" fmla="*/ 201 h 234"/>
                <a:gd name="T56" fmla="*/ 0 w 138"/>
                <a:gd name="T57" fmla="*/ 207 h 234"/>
                <a:gd name="T58" fmla="*/ 4 w 138"/>
                <a:gd name="T59" fmla="*/ 209 h 234"/>
                <a:gd name="T60" fmla="*/ 76 w 138"/>
                <a:gd name="T61" fmla="*/ 233 h 234"/>
                <a:gd name="T62" fmla="*/ 79 w 138"/>
                <a:gd name="T63" fmla="*/ 233 h 234"/>
                <a:gd name="T64" fmla="*/ 85 w 138"/>
                <a:gd name="T65" fmla="*/ 229 h 234"/>
                <a:gd name="T66" fmla="*/ 88 w 138"/>
                <a:gd name="T67" fmla="*/ 221 h 234"/>
                <a:gd name="T68" fmla="*/ 90 w 138"/>
                <a:gd name="T69" fmla="*/ 219 h 234"/>
                <a:gd name="T70" fmla="*/ 90 w 138"/>
                <a:gd name="T71" fmla="*/ 217 h 234"/>
                <a:gd name="T72" fmla="*/ 93 w 138"/>
                <a:gd name="T73" fmla="*/ 213 h 234"/>
                <a:gd name="T74" fmla="*/ 95 w 138"/>
                <a:gd name="T75" fmla="*/ 202 h 234"/>
                <a:gd name="T76" fmla="*/ 97 w 138"/>
                <a:gd name="T77" fmla="*/ 190 h 234"/>
                <a:gd name="T78" fmla="*/ 101 w 138"/>
                <a:gd name="T79" fmla="*/ 176 h 234"/>
                <a:gd name="T80" fmla="*/ 104 w 138"/>
                <a:gd name="T81" fmla="*/ 168 h 234"/>
                <a:gd name="T82" fmla="*/ 105 w 138"/>
                <a:gd name="T83" fmla="*/ 162 h 234"/>
                <a:gd name="T84" fmla="*/ 105 w 138"/>
                <a:gd name="T85" fmla="*/ 156 h 234"/>
                <a:gd name="T86" fmla="*/ 117 w 138"/>
                <a:gd name="T87" fmla="*/ 101 h 234"/>
                <a:gd name="T88" fmla="*/ 119 w 138"/>
                <a:gd name="T89" fmla="*/ 102 h 234"/>
                <a:gd name="T90" fmla="*/ 122 w 138"/>
                <a:gd name="T91" fmla="*/ 100 h 234"/>
                <a:gd name="T92" fmla="*/ 123 w 138"/>
                <a:gd name="T93" fmla="*/ 97 h 234"/>
                <a:gd name="T94" fmla="*/ 126 w 138"/>
                <a:gd name="T95" fmla="*/ 94 h 234"/>
                <a:gd name="T96" fmla="*/ 126 w 138"/>
                <a:gd name="T97" fmla="*/ 83 h 234"/>
                <a:gd name="T98" fmla="*/ 130 w 138"/>
                <a:gd name="T99" fmla="*/ 69 h 234"/>
                <a:gd name="T100" fmla="*/ 133 w 138"/>
                <a:gd name="T101" fmla="*/ 60 h 234"/>
                <a:gd name="T102" fmla="*/ 136 w 138"/>
                <a:gd name="T103" fmla="*/ 49 h 234"/>
                <a:gd name="T104" fmla="*/ 137 w 138"/>
                <a:gd name="T105" fmla="*/ 40 h 234"/>
                <a:gd name="T106" fmla="*/ 135 w 138"/>
                <a:gd name="T107" fmla="*/ 39 h 234"/>
                <a:gd name="T108" fmla="*/ 136 w 138"/>
                <a:gd name="T109" fmla="*/ 36 h 234"/>
                <a:gd name="T110" fmla="*/ 135 w 138"/>
                <a:gd name="T111" fmla="*/ 29 h 234"/>
                <a:gd name="T112" fmla="*/ 130 w 138"/>
                <a:gd name="T113" fmla="*/ 26 h 234"/>
                <a:gd name="T114" fmla="*/ 124 w 138"/>
                <a:gd name="T115" fmla="*/ 23 h 234"/>
                <a:gd name="T116" fmla="*/ 121 w 138"/>
                <a:gd name="T117" fmla="*/ 19 h 234"/>
                <a:gd name="T118" fmla="*/ 115 w 138"/>
                <a:gd name="T119" fmla="*/ 15 h 234"/>
                <a:gd name="T120" fmla="*/ 105 w 138"/>
                <a:gd name="T121" fmla="*/ 9 h 234"/>
                <a:gd name="T122" fmla="*/ 95 w 138"/>
                <a:gd name="T123" fmla="*/ 7 h 2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8"/>
                <a:gd name="T187" fmla="*/ 0 h 234"/>
                <a:gd name="T188" fmla="*/ 138 w 138"/>
                <a:gd name="T189" fmla="*/ 234 h 2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8" h="234">
                  <a:moveTo>
                    <a:pt x="95" y="7"/>
                  </a:moveTo>
                  <a:lnTo>
                    <a:pt x="82" y="1"/>
                  </a:lnTo>
                  <a:lnTo>
                    <a:pt x="74" y="0"/>
                  </a:lnTo>
                  <a:lnTo>
                    <a:pt x="66" y="2"/>
                  </a:lnTo>
                  <a:lnTo>
                    <a:pt x="61" y="4"/>
                  </a:lnTo>
                  <a:lnTo>
                    <a:pt x="55" y="1"/>
                  </a:lnTo>
                  <a:lnTo>
                    <a:pt x="49" y="1"/>
                  </a:lnTo>
                  <a:lnTo>
                    <a:pt x="47" y="7"/>
                  </a:lnTo>
                  <a:lnTo>
                    <a:pt x="47" y="9"/>
                  </a:lnTo>
                  <a:lnTo>
                    <a:pt x="43" y="13"/>
                  </a:lnTo>
                  <a:lnTo>
                    <a:pt x="40" y="19"/>
                  </a:lnTo>
                  <a:lnTo>
                    <a:pt x="38" y="30"/>
                  </a:lnTo>
                  <a:lnTo>
                    <a:pt x="33" y="41"/>
                  </a:lnTo>
                  <a:lnTo>
                    <a:pt x="31" y="53"/>
                  </a:lnTo>
                  <a:lnTo>
                    <a:pt x="28" y="63"/>
                  </a:lnTo>
                  <a:lnTo>
                    <a:pt x="28" y="68"/>
                  </a:lnTo>
                  <a:lnTo>
                    <a:pt x="29" y="71"/>
                  </a:lnTo>
                  <a:lnTo>
                    <a:pt x="30" y="75"/>
                  </a:lnTo>
                  <a:lnTo>
                    <a:pt x="17" y="130"/>
                  </a:lnTo>
                  <a:lnTo>
                    <a:pt x="14" y="134"/>
                  </a:lnTo>
                  <a:lnTo>
                    <a:pt x="11" y="140"/>
                  </a:lnTo>
                  <a:lnTo>
                    <a:pt x="9" y="149"/>
                  </a:lnTo>
                  <a:lnTo>
                    <a:pt x="4" y="161"/>
                  </a:lnTo>
                  <a:lnTo>
                    <a:pt x="3" y="176"/>
                  </a:lnTo>
                  <a:lnTo>
                    <a:pt x="0" y="185"/>
                  </a:lnTo>
                  <a:lnTo>
                    <a:pt x="0" y="192"/>
                  </a:lnTo>
                  <a:lnTo>
                    <a:pt x="2" y="195"/>
                  </a:lnTo>
                  <a:lnTo>
                    <a:pt x="0" y="201"/>
                  </a:lnTo>
                  <a:lnTo>
                    <a:pt x="0" y="207"/>
                  </a:lnTo>
                  <a:lnTo>
                    <a:pt x="4" y="209"/>
                  </a:lnTo>
                  <a:lnTo>
                    <a:pt x="76" y="233"/>
                  </a:lnTo>
                  <a:lnTo>
                    <a:pt x="79" y="233"/>
                  </a:lnTo>
                  <a:lnTo>
                    <a:pt x="85" y="229"/>
                  </a:lnTo>
                  <a:lnTo>
                    <a:pt x="88" y="221"/>
                  </a:lnTo>
                  <a:lnTo>
                    <a:pt x="90" y="219"/>
                  </a:lnTo>
                  <a:lnTo>
                    <a:pt x="90" y="217"/>
                  </a:lnTo>
                  <a:lnTo>
                    <a:pt x="93" y="213"/>
                  </a:lnTo>
                  <a:lnTo>
                    <a:pt x="95" y="202"/>
                  </a:lnTo>
                  <a:lnTo>
                    <a:pt x="97" y="190"/>
                  </a:lnTo>
                  <a:lnTo>
                    <a:pt x="101" y="176"/>
                  </a:lnTo>
                  <a:lnTo>
                    <a:pt x="104" y="168"/>
                  </a:lnTo>
                  <a:lnTo>
                    <a:pt x="105" y="162"/>
                  </a:lnTo>
                  <a:lnTo>
                    <a:pt x="105" y="156"/>
                  </a:lnTo>
                  <a:lnTo>
                    <a:pt x="117" y="101"/>
                  </a:lnTo>
                  <a:lnTo>
                    <a:pt x="119" y="102"/>
                  </a:lnTo>
                  <a:lnTo>
                    <a:pt x="122" y="100"/>
                  </a:lnTo>
                  <a:lnTo>
                    <a:pt x="123" y="97"/>
                  </a:lnTo>
                  <a:lnTo>
                    <a:pt x="126" y="94"/>
                  </a:lnTo>
                  <a:lnTo>
                    <a:pt x="126" y="83"/>
                  </a:lnTo>
                  <a:lnTo>
                    <a:pt x="130" y="69"/>
                  </a:lnTo>
                  <a:lnTo>
                    <a:pt x="133" y="60"/>
                  </a:lnTo>
                  <a:lnTo>
                    <a:pt x="136" y="49"/>
                  </a:lnTo>
                  <a:lnTo>
                    <a:pt x="137" y="40"/>
                  </a:lnTo>
                  <a:lnTo>
                    <a:pt x="135" y="39"/>
                  </a:lnTo>
                  <a:lnTo>
                    <a:pt x="136" y="36"/>
                  </a:lnTo>
                  <a:lnTo>
                    <a:pt x="135" y="29"/>
                  </a:lnTo>
                  <a:lnTo>
                    <a:pt x="130" y="26"/>
                  </a:lnTo>
                  <a:lnTo>
                    <a:pt x="124" y="23"/>
                  </a:lnTo>
                  <a:lnTo>
                    <a:pt x="121" y="19"/>
                  </a:lnTo>
                  <a:lnTo>
                    <a:pt x="115" y="15"/>
                  </a:lnTo>
                  <a:lnTo>
                    <a:pt x="105" y="9"/>
                  </a:lnTo>
                  <a:lnTo>
                    <a:pt x="95" y="7"/>
                  </a:lnTo>
                </a:path>
              </a:pathLst>
            </a:custGeom>
            <a:solidFill>
              <a:srgbClr val="51DC00"/>
            </a:solidFill>
            <a:ln w="12700" cap="rnd">
              <a:noFill/>
              <a:round/>
            </a:ln>
          </p:spPr>
          <p:txBody>
            <a:bodyPr/>
            <a:lstStyle/>
            <a:p>
              <a:endParaRPr lang="zh-CN" altLang="en-US"/>
            </a:p>
          </p:txBody>
        </p:sp>
        <p:sp>
          <p:nvSpPr>
            <p:cNvPr id="39174" name="Freeform 512"/>
            <p:cNvSpPr/>
            <p:nvPr/>
          </p:nvSpPr>
          <p:spPr bwMode="auto">
            <a:xfrm>
              <a:off x="1140" y="3395"/>
              <a:ext cx="79" cy="30"/>
            </a:xfrm>
            <a:custGeom>
              <a:avLst/>
              <a:gdLst>
                <a:gd name="T0" fmla="*/ 78 w 79"/>
                <a:gd name="T1" fmla="*/ 27 h 30"/>
                <a:gd name="T2" fmla="*/ 78 w 79"/>
                <a:gd name="T3" fmla="*/ 26 h 30"/>
                <a:gd name="T4" fmla="*/ 78 w 79"/>
                <a:gd name="T5" fmla="*/ 23 h 30"/>
                <a:gd name="T6" fmla="*/ 4 w 79"/>
                <a:gd name="T7" fmla="*/ 0 h 30"/>
                <a:gd name="T8" fmla="*/ 3 w 79"/>
                <a:gd name="T9" fmla="*/ 2 h 30"/>
                <a:gd name="T10" fmla="*/ 0 w 79"/>
                <a:gd name="T11" fmla="*/ 3 h 30"/>
                <a:gd name="T12" fmla="*/ 1 w 79"/>
                <a:gd name="T13" fmla="*/ 5 h 30"/>
                <a:gd name="T14" fmla="*/ 3 w 79"/>
                <a:gd name="T15" fmla="*/ 5 h 30"/>
                <a:gd name="T16" fmla="*/ 75 w 79"/>
                <a:gd name="T17" fmla="*/ 28 h 30"/>
                <a:gd name="T18" fmla="*/ 78 w 79"/>
                <a:gd name="T19" fmla="*/ 29 h 30"/>
                <a:gd name="T20" fmla="*/ 78 w 79"/>
                <a:gd name="T21" fmla="*/ 27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30"/>
                <a:gd name="T35" fmla="*/ 79 w 79"/>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30">
                  <a:moveTo>
                    <a:pt x="78" y="27"/>
                  </a:moveTo>
                  <a:lnTo>
                    <a:pt x="78" y="26"/>
                  </a:lnTo>
                  <a:lnTo>
                    <a:pt x="78" y="23"/>
                  </a:lnTo>
                  <a:lnTo>
                    <a:pt x="4" y="0"/>
                  </a:lnTo>
                  <a:lnTo>
                    <a:pt x="3" y="2"/>
                  </a:lnTo>
                  <a:lnTo>
                    <a:pt x="0" y="3"/>
                  </a:lnTo>
                  <a:lnTo>
                    <a:pt x="1" y="5"/>
                  </a:lnTo>
                  <a:lnTo>
                    <a:pt x="3" y="5"/>
                  </a:lnTo>
                  <a:lnTo>
                    <a:pt x="75" y="28"/>
                  </a:lnTo>
                  <a:lnTo>
                    <a:pt x="78" y="29"/>
                  </a:lnTo>
                  <a:lnTo>
                    <a:pt x="78" y="27"/>
                  </a:lnTo>
                </a:path>
              </a:pathLst>
            </a:custGeom>
            <a:solidFill>
              <a:srgbClr val="BFBFBF"/>
            </a:solidFill>
            <a:ln w="12700" cap="rnd">
              <a:solidFill>
                <a:srgbClr val="919191"/>
              </a:solidFill>
              <a:round/>
            </a:ln>
          </p:spPr>
          <p:txBody>
            <a:bodyPr/>
            <a:lstStyle/>
            <a:p>
              <a:endParaRPr lang="zh-CN" altLang="en-US"/>
            </a:p>
          </p:txBody>
        </p:sp>
        <p:sp>
          <p:nvSpPr>
            <p:cNvPr id="39175" name="Freeform 513"/>
            <p:cNvSpPr/>
            <p:nvPr/>
          </p:nvSpPr>
          <p:spPr bwMode="auto">
            <a:xfrm>
              <a:off x="1174" y="3188"/>
              <a:ext cx="15" cy="53"/>
            </a:xfrm>
            <a:custGeom>
              <a:avLst/>
              <a:gdLst>
                <a:gd name="T0" fmla="*/ 14 w 15"/>
                <a:gd name="T1" fmla="*/ 0 h 53"/>
                <a:gd name="T2" fmla="*/ 0 w 15"/>
                <a:gd name="T3" fmla="*/ 52 h 53"/>
                <a:gd name="T4" fmla="*/ 14 w 15"/>
                <a:gd name="T5" fmla="*/ 0 h 53"/>
                <a:gd name="T6" fmla="*/ 0 60000 65536"/>
                <a:gd name="T7" fmla="*/ 0 60000 65536"/>
                <a:gd name="T8" fmla="*/ 0 60000 65536"/>
                <a:gd name="T9" fmla="*/ 0 w 15"/>
                <a:gd name="T10" fmla="*/ 0 h 53"/>
                <a:gd name="T11" fmla="*/ 15 w 15"/>
                <a:gd name="T12" fmla="*/ 53 h 53"/>
              </a:gdLst>
              <a:ahLst/>
              <a:cxnLst>
                <a:cxn ang="T6">
                  <a:pos x="T0" y="T1"/>
                </a:cxn>
                <a:cxn ang="T7">
                  <a:pos x="T2" y="T3"/>
                </a:cxn>
                <a:cxn ang="T8">
                  <a:pos x="T4" y="T5"/>
                </a:cxn>
              </a:cxnLst>
              <a:rect l="T9" t="T10" r="T11" b="T12"/>
              <a:pathLst>
                <a:path w="15" h="53">
                  <a:moveTo>
                    <a:pt x="14" y="0"/>
                  </a:moveTo>
                  <a:lnTo>
                    <a:pt x="0" y="52"/>
                  </a:lnTo>
                  <a:lnTo>
                    <a:pt x="14" y="0"/>
                  </a:lnTo>
                </a:path>
              </a:pathLst>
            </a:custGeom>
            <a:solidFill>
              <a:srgbClr val="FFBFBF"/>
            </a:solidFill>
            <a:ln w="12700" cap="rnd">
              <a:noFill/>
              <a:round/>
            </a:ln>
          </p:spPr>
          <p:txBody>
            <a:bodyPr/>
            <a:lstStyle/>
            <a:p>
              <a:endParaRPr lang="zh-CN" altLang="en-US"/>
            </a:p>
          </p:txBody>
        </p:sp>
        <p:sp>
          <p:nvSpPr>
            <p:cNvPr id="39176" name="Freeform 514"/>
            <p:cNvSpPr/>
            <p:nvPr/>
          </p:nvSpPr>
          <p:spPr bwMode="auto">
            <a:xfrm>
              <a:off x="1251" y="3212"/>
              <a:ext cx="15" cy="54"/>
            </a:xfrm>
            <a:custGeom>
              <a:avLst/>
              <a:gdLst>
                <a:gd name="T0" fmla="*/ 14 w 15"/>
                <a:gd name="T1" fmla="*/ 0 h 54"/>
                <a:gd name="T2" fmla="*/ 0 w 15"/>
                <a:gd name="T3" fmla="*/ 53 h 54"/>
                <a:gd name="T4" fmla="*/ 14 w 15"/>
                <a:gd name="T5" fmla="*/ 0 h 54"/>
                <a:gd name="T6" fmla="*/ 0 60000 65536"/>
                <a:gd name="T7" fmla="*/ 0 60000 65536"/>
                <a:gd name="T8" fmla="*/ 0 60000 65536"/>
                <a:gd name="T9" fmla="*/ 0 w 15"/>
                <a:gd name="T10" fmla="*/ 0 h 54"/>
                <a:gd name="T11" fmla="*/ 15 w 15"/>
                <a:gd name="T12" fmla="*/ 54 h 54"/>
              </a:gdLst>
              <a:ahLst/>
              <a:cxnLst>
                <a:cxn ang="T6">
                  <a:pos x="T0" y="T1"/>
                </a:cxn>
                <a:cxn ang="T7">
                  <a:pos x="T2" y="T3"/>
                </a:cxn>
                <a:cxn ang="T8">
                  <a:pos x="T4" y="T5"/>
                </a:cxn>
              </a:cxnLst>
              <a:rect l="T9" t="T10" r="T11" b="T12"/>
              <a:pathLst>
                <a:path w="15" h="54">
                  <a:moveTo>
                    <a:pt x="14" y="0"/>
                  </a:moveTo>
                  <a:lnTo>
                    <a:pt x="0" y="53"/>
                  </a:lnTo>
                  <a:lnTo>
                    <a:pt x="14" y="0"/>
                  </a:lnTo>
                </a:path>
              </a:pathLst>
            </a:custGeom>
            <a:solidFill>
              <a:srgbClr val="FFBFBF"/>
            </a:solidFill>
            <a:ln w="12700" cap="rnd">
              <a:noFill/>
              <a:round/>
            </a:ln>
          </p:spPr>
          <p:txBody>
            <a:bodyPr/>
            <a:lstStyle/>
            <a:p>
              <a:endParaRPr lang="zh-CN" altLang="en-US"/>
            </a:p>
          </p:txBody>
        </p:sp>
        <p:sp>
          <p:nvSpPr>
            <p:cNvPr id="39177" name="Freeform 515"/>
            <p:cNvSpPr/>
            <p:nvPr/>
          </p:nvSpPr>
          <p:spPr bwMode="auto">
            <a:xfrm>
              <a:off x="1250" y="3212"/>
              <a:ext cx="20" cy="54"/>
            </a:xfrm>
            <a:custGeom>
              <a:avLst/>
              <a:gdLst>
                <a:gd name="T0" fmla="*/ 14 w 20"/>
                <a:gd name="T1" fmla="*/ 0 h 54"/>
                <a:gd name="T2" fmla="*/ 19 w 20"/>
                <a:gd name="T3" fmla="*/ 2 h 54"/>
                <a:gd name="T4" fmla="*/ 5 w 20"/>
                <a:gd name="T5" fmla="*/ 53 h 54"/>
                <a:gd name="T6" fmla="*/ 0 w 20"/>
                <a:gd name="T7" fmla="*/ 52 h 54"/>
                <a:gd name="T8" fmla="*/ 14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14" y="0"/>
                  </a:moveTo>
                  <a:lnTo>
                    <a:pt x="19" y="2"/>
                  </a:lnTo>
                  <a:lnTo>
                    <a:pt x="5" y="53"/>
                  </a:lnTo>
                  <a:lnTo>
                    <a:pt x="0" y="52"/>
                  </a:lnTo>
                  <a:lnTo>
                    <a:pt x="14" y="0"/>
                  </a:lnTo>
                </a:path>
              </a:pathLst>
            </a:custGeom>
            <a:solidFill>
              <a:srgbClr val="FF4040"/>
            </a:solidFill>
            <a:ln w="12700" cap="rnd">
              <a:noFill/>
              <a:round/>
            </a:ln>
          </p:spPr>
          <p:txBody>
            <a:bodyPr/>
            <a:lstStyle/>
            <a:p>
              <a:endParaRPr lang="zh-CN" altLang="en-US"/>
            </a:p>
          </p:txBody>
        </p:sp>
        <p:sp>
          <p:nvSpPr>
            <p:cNvPr id="39178" name="Freeform 516"/>
            <p:cNvSpPr/>
            <p:nvPr/>
          </p:nvSpPr>
          <p:spPr bwMode="auto">
            <a:xfrm>
              <a:off x="1175" y="3183"/>
              <a:ext cx="42" cy="91"/>
            </a:xfrm>
            <a:custGeom>
              <a:avLst/>
              <a:gdLst>
                <a:gd name="T0" fmla="*/ 27 w 42"/>
                <a:gd name="T1" fmla="*/ 1 h 91"/>
                <a:gd name="T2" fmla="*/ 25 w 42"/>
                <a:gd name="T3" fmla="*/ 1 h 91"/>
                <a:gd name="T4" fmla="*/ 21 w 42"/>
                <a:gd name="T5" fmla="*/ 0 h 91"/>
                <a:gd name="T6" fmla="*/ 21 w 42"/>
                <a:gd name="T7" fmla="*/ 0 h 91"/>
                <a:gd name="T8" fmla="*/ 21 w 42"/>
                <a:gd name="T9" fmla="*/ 3 h 91"/>
                <a:gd name="T10" fmla="*/ 1 w 42"/>
                <a:gd name="T11" fmla="*/ 80 h 91"/>
                <a:gd name="T12" fmla="*/ 0 w 42"/>
                <a:gd name="T13" fmla="*/ 84 h 91"/>
                <a:gd name="T14" fmla="*/ 5 w 42"/>
                <a:gd name="T15" fmla="*/ 86 h 91"/>
                <a:gd name="T16" fmla="*/ 15 w 42"/>
                <a:gd name="T17" fmla="*/ 90 h 91"/>
                <a:gd name="T18" fmla="*/ 18 w 42"/>
                <a:gd name="T19" fmla="*/ 88 h 91"/>
                <a:gd name="T20" fmla="*/ 22 w 42"/>
                <a:gd name="T21" fmla="*/ 84 h 91"/>
                <a:gd name="T22" fmla="*/ 41 w 42"/>
                <a:gd name="T23" fmla="*/ 12 h 91"/>
                <a:gd name="T24" fmla="*/ 39 w 42"/>
                <a:gd name="T25" fmla="*/ 5 h 91"/>
                <a:gd name="T26" fmla="*/ 37 w 42"/>
                <a:gd name="T27" fmla="*/ 3 h 91"/>
                <a:gd name="T28" fmla="*/ 27 w 42"/>
                <a:gd name="T29" fmla="*/ 1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91"/>
                <a:gd name="T47" fmla="*/ 42 w 42"/>
                <a:gd name="T48" fmla="*/ 91 h 9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91">
                  <a:moveTo>
                    <a:pt x="27" y="1"/>
                  </a:moveTo>
                  <a:lnTo>
                    <a:pt x="25" y="1"/>
                  </a:lnTo>
                  <a:lnTo>
                    <a:pt x="21" y="0"/>
                  </a:lnTo>
                  <a:lnTo>
                    <a:pt x="21" y="3"/>
                  </a:lnTo>
                  <a:lnTo>
                    <a:pt x="1" y="80"/>
                  </a:lnTo>
                  <a:lnTo>
                    <a:pt x="0" y="84"/>
                  </a:lnTo>
                  <a:lnTo>
                    <a:pt x="5" y="86"/>
                  </a:lnTo>
                  <a:lnTo>
                    <a:pt x="15" y="90"/>
                  </a:lnTo>
                  <a:lnTo>
                    <a:pt x="18" y="88"/>
                  </a:lnTo>
                  <a:lnTo>
                    <a:pt x="22" y="84"/>
                  </a:lnTo>
                  <a:lnTo>
                    <a:pt x="41" y="12"/>
                  </a:lnTo>
                  <a:lnTo>
                    <a:pt x="39" y="5"/>
                  </a:lnTo>
                  <a:lnTo>
                    <a:pt x="37" y="3"/>
                  </a:lnTo>
                  <a:lnTo>
                    <a:pt x="27" y="1"/>
                  </a:lnTo>
                </a:path>
              </a:pathLst>
            </a:custGeom>
            <a:solidFill>
              <a:srgbClr val="00AE00"/>
            </a:solidFill>
            <a:ln w="12700" cap="rnd">
              <a:noFill/>
              <a:round/>
            </a:ln>
          </p:spPr>
          <p:txBody>
            <a:bodyPr/>
            <a:lstStyle/>
            <a:p>
              <a:endParaRPr lang="zh-CN" altLang="en-US"/>
            </a:p>
          </p:txBody>
        </p:sp>
        <p:sp>
          <p:nvSpPr>
            <p:cNvPr id="39179" name="Freeform 517"/>
            <p:cNvSpPr/>
            <p:nvPr/>
          </p:nvSpPr>
          <p:spPr bwMode="auto">
            <a:xfrm>
              <a:off x="1158" y="3316"/>
              <a:ext cx="80" cy="49"/>
            </a:xfrm>
            <a:custGeom>
              <a:avLst/>
              <a:gdLst>
                <a:gd name="T0" fmla="*/ 4 w 80"/>
                <a:gd name="T1" fmla="*/ 7 h 49"/>
                <a:gd name="T2" fmla="*/ 2 w 80"/>
                <a:gd name="T3" fmla="*/ 5 h 49"/>
                <a:gd name="T4" fmla="*/ 4 w 80"/>
                <a:gd name="T5" fmla="*/ 3 h 49"/>
                <a:gd name="T6" fmla="*/ 6 w 80"/>
                <a:gd name="T7" fmla="*/ 0 h 49"/>
                <a:gd name="T8" fmla="*/ 9 w 80"/>
                <a:gd name="T9" fmla="*/ 2 h 49"/>
                <a:gd name="T10" fmla="*/ 76 w 80"/>
                <a:gd name="T11" fmla="*/ 24 h 49"/>
                <a:gd name="T12" fmla="*/ 79 w 80"/>
                <a:gd name="T13" fmla="*/ 25 h 49"/>
                <a:gd name="T14" fmla="*/ 79 w 80"/>
                <a:gd name="T15" fmla="*/ 31 h 49"/>
                <a:gd name="T16" fmla="*/ 77 w 80"/>
                <a:gd name="T17" fmla="*/ 41 h 49"/>
                <a:gd name="T18" fmla="*/ 72 w 80"/>
                <a:gd name="T19" fmla="*/ 46 h 49"/>
                <a:gd name="T20" fmla="*/ 68 w 80"/>
                <a:gd name="T21" fmla="*/ 48 h 49"/>
                <a:gd name="T22" fmla="*/ 4 w 80"/>
                <a:gd name="T23" fmla="*/ 27 h 49"/>
                <a:gd name="T24" fmla="*/ 0 w 80"/>
                <a:gd name="T25" fmla="*/ 24 h 49"/>
                <a:gd name="T26" fmla="*/ 1 w 80"/>
                <a:gd name="T27" fmla="*/ 19 h 49"/>
                <a:gd name="T28" fmla="*/ 4 w 80"/>
                <a:gd name="T29" fmla="*/ 7 h 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49"/>
                <a:gd name="T47" fmla="*/ 80 w 80"/>
                <a:gd name="T48" fmla="*/ 49 h 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49">
                  <a:moveTo>
                    <a:pt x="4" y="7"/>
                  </a:moveTo>
                  <a:lnTo>
                    <a:pt x="2" y="5"/>
                  </a:lnTo>
                  <a:lnTo>
                    <a:pt x="4" y="3"/>
                  </a:lnTo>
                  <a:lnTo>
                    <a:pt x="6" y="0"/>
                  </a:lnTo>
                  <a:lnTo>
                    <a:pt x="9" y="2"/>
                  </a:lnTo>
                  <a:lnTo>
                    <a:pt x="76" y="24"/>
                  </a:lnTo>
                  <a:lnTo>
                    <a:pt x="79" y="25"/>
                  </a:lnTo>
                  <a:lnTo>
                    <a:pt x="79" y="31"/>
                  </a:lnTo>
                  <a:lnTo>
                    <a:pt x="77" y="41"/>
                  </a:lnTo>
                  <a:lnTo>
                    <a:pt x="72" y="46"/>
                  </a:lnTo>
                  <a:lnTo>
                    <a:pt x="68" y="48"/>
                  </a:lnTo>
                  <a:lnTo>
                    <a:pt x="4" y="27"/>
                  </a:lnTo>
                  <a:lnTo>
                    <a:pt x="0" y="24"/>
                  </a:lnTo>
                  <a:lnTo>
                    <a:pt x="1" y="19"/>
                  </a:lnTo>
                  <a:lnTo>
                    <a:pt x="4" y="7"/>
                  </a:lnTo>
                </a:path>
              </a:pathLst>
            </a:custGeom>
            <a:solidFill>
              <a:schemeClr val="accent1"/>
            </a:solidFill>
            <a:ln w="12700" cap="rnd">
              <a:solidFill>
                <a:srgbClr val="004E47"/>
              </a:solidFill>
              <a:round/>
            </a:ln>
          </p:spPr>
          <p:txBody>
            <a:bodyPr/>
            <a:lstStyle/>
            <a:p>
              <a:endParaRPr lang="zh-CN" altLang="en-US"/>
            </a:p>
          </p:txBody>
        </p:sp>
        <p:sp>
          <p:nvSpPr>
            <p:cNvPr id="39180" name="Freeform 518"/>
            <p:cNvSpPr/>
            <p:nvPr/>
          </p:nvSpPr>
          <p:spPr bwMode="auto">
            <a:xfrm>
              <a:off x="1232" y="3200"/>
              <a:ext cx="38" cy="87"/>
            </a:xfrm>
            <a:custGeom>
              <a:avLst/>
              <a:gdLst>
                <a:gd name="T0" fmla="*/ 26 w 38"/>
                <a:gd name="T1" fmla="*/ 1 h 87"/>
                <a:gd name="T2" fmla="*/ 23 w 38"/>
                <a:gd name="T3" fmla="*/ 0 h 87"/>
                <a:gd name="T4" fmla="*/ 22 w 38"/>
                <a:gd name="T5" fmla="*/ 0 h 87"/>
                <a:gd name="T6" fmla="*/ 19 w 38"/>
                <a:gd name="T7" fmla="*/ 0 h 87"/>
                <a:gd name="T8" fmla="*/ 20 w 38"/>
                <a:gd name="T9" fmla="*/ 2 h 87"/>
                <a:gd name="T10" fmla="*/ 0 w 38"/>
                <a:gd name="T11" fmla="*/ 77 h 87"/>
                <a:gd name="T12" fmla="*/ 0 w 38"/>
                <a:gd name="T13" fmla="*/ 82 h 87"/>
                <a:gd name="T14" fmla="*/ 5 w 38"/>
                <a:gd name="T15" fmla="*/ 83 h 87"/>
                <a:gd name="T16" fmla="*/ 12 w 38"/>
                <a:gd name="T17" fmla="*/ 86 h 87"/>
                <a:gd name="T18" fmla="*/ 17 w 38"/>
                <a:gd name="T19" fmla="*/ 84 h 87"/>
                <a:gd name="T20" fmla="*/ 20 w 38"/>
                <a:gd name="T21" fmla="*/ 80 h 87"/>
                <a:gd name="T22" fmla="*/ 37 w 38"/>
                <a:gd name="T23" fmla="*/ 10 h 87"/>
                <a:gd name="T24" fmla="*/ 37 w 38"/>
                <a:gd name="T25" fmla="*/ 4 h 87"/>
                <a:gd name="T26" fmla="*/ 34 w 38"/>
                <a:gd name="T27" fmla="*/ 2 h 87"/>
                <a:gd name="T28" fmla="*/ 26 w 38"/>
                <a:gd name="T29" fmla="*/ 1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
                <a:gd name="T46" fmla="*/ 0 h 87"/>
                <a:gd name="T47" fmla="*/ 38 w 38"/>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 h="87">
                  <a:moveTo>
                    <a:pt x="26" y="1"/>
                  </a:moveTo>
                  <a:lnTo>
                    <a:pt x="23" y="0"/>
                  </a:lnTo>
                  <a:lnTo>
                    <a:pt x="22" y="0"/>
                  </a:lnTo>
                  <a:lnTo>
                    <a:pt x="19" y="0"/>
                  </a:lnTo>
                  <a:lnTo>
                    <a:pt x="20" y="2"/>
                  </a:lnTo>
                  <a:lnTo>
                    <a:pt x="0" y="77"/>
                  </a:lnTo>
                  <a:lnTo>
                    <a:pt x="0" y="82"/>
                  </a:lnTo>
                  <a:lnTo>
                    <a:pt x="5" y="83"/>
                  </a:lnTo>
                  <a:lnTo>
                    <a:pt x="12" y="86"/>
                  </a:lnTo>
                  <a:lnTo>
                    <a:pt x="17" y="84"/>
                  </a:lnTo>
                  <a:lnTo>
                    <a:pt x="20" y="80"/>
                  </a:lnTo>
                  <a:lnTo>
                    <a:pt x="37" y="10"/>
                  </a:lnTo>
                  <a:lnTo>
                    <a:pt x="37" y="4"/>
                  </a:lnTo>
                  <a:lnTo>
                    <a:pt x="34" y="2"/>
                  </a:lnTo>
                  <a:lnTo>
                    <a:pt x="26" y="1"/>
                  </a:lnTo>
                </a:path>
              </a:pathLst>
            </a:custGeom>
            <a:solidFill>
              <a:srgbClr val="00AE00"/>
            </a:solidFill>
            <a:ln w="12700" cap="rnd">
              <a:noFill/>
              <a:round/>
            </a:ln>
          </p:spPr>
          <p:txBody>
            <a:bodyPr/>
            <a:lstStyle/>
            <a:p>
              <a:endParaRPr lang="zh-CN" altLang="en-US"/>
            </a:p>
          </p:txBody>
        </p:sp>
        <p:sp>
          <p:nvSpPr>
            <p:cNvPr id="39181" name="Freeform 519"/>
            <p:cNvSpPr/>
            <p:nvPr/>
          </p:nvSpPr>
          <p:spPr bwMode="auto">
            <a:xfrm>
              <a:off x="1174" y="3247"/>
              <a:ext cx="80" cy="49"/>
            </a:xfrm>
            <a:custGeom>
              <a:avLst/>
              <a:gdLst>
                <a:gd name="T0" fmla="*/ 1 w 80"/>
                <a:gd name="T1" fmla="*/ 18 h 49"/>
                <a:gd name="T2" fmla="*/ 2 w 80"/>
                <a:gd name="T3" fmla="*/ 20 h 49"/>
                <a:gd name="T4" fmla="*/ 1 w 80"/>
                <a:gd name="T5" fmla="*/ 23 h 49"/>
                <a:gd name="T6" fmla="*/ 0 w 80"/>
                <a:gd name="T7" fmla="*/ 24 h 49"/>
                <a:gd name="T8" fmla="*/ 4 w 80"/>
                <a:gd name="T9" fmla="*/ 25 h 49"/>
                <a:gd name="T10" fmla="*/ 70 w 80"/>
                <a:gd name="T11" fmla="*/ 48 h 49"/>
                <a:gd name="T12" fmla="*/ 75 w 80"/>
                <a:gd name="T13" fmla="*/ 48 h 49"/>
                <a:gd name="T14" fmla="*/ 77 w 80"/>
                <a:gd name="T15" fmla="*/ 41 h 49"/>
                <a:gd name="T16" fmla="*/ 79 w 80"/>
                <a:gd name="T17" fmla="*/ 29 h 49"/>
                <a:gd name="T18" fmla="*/ 78 w 80"/>
                <a:gd name="T19" fmla="*/ 27 h 49"/>
                <a:gd name="T20" fmla="*/ 75 w 80"/>
                <a:gd name="T21" fmla="*/ 21 h 49"/>
                <a:gd name="T22" fmla="*/ 12 w 80"/>
                <a:gd name="T23" fmla="*/ 0 h 49"/>
                <a:gd name="T24" fmla="*/ 7 w 80"/>
                <a:gd name="T25" fmla="*/ 2 h 49"/>
                <a:gd name="T26" fmla="*/ 3 w 80"/>
                <a:gd name="T27" fmla="*/ 7 h 49"/>
                <a:gd name="T28" fmla="*/ 1 w 80"/>
                <a:gd name="T29" fmla="*/ 18 h 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49"/>
                <a:gd name="T47" fmla="*/ 80 w 80"/>
                <a:gd name="T48" fmla="*/ 49 h 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49">
                  <a:moveTo>
                    <a:pt x="1" y="18"/>
                  </a:moveTo>
                  <a:lnTo>
                    <a:pt x="2" y="20"/>
                  </a:lnTo>
                  <a:lnTo>
                    <a:pt x="1" y="23"/>
                  </a:lnTo>
                  <a:lnTo>
                    <a:pt x="0" y="24"/>
                  </a:lnTo>
                  <a:lnTo>
                    <a:pt x="4" y="25"/>
                  </a:lnTo>
                  <a:lnTo>
                    <a:pt x="70" y="48"/>
                  </a:lnTo>
                  <a:lnTo>
                    <a:pt x="75" y="48"/>
                  </a:lnTo>
                  <a:lnTo>
                    <a:pt x="77" y="41"/>
                  </a:lnTo>
                  <a:lnTo>
                    <a:pt x="79" y="29"/>
                  </a:lnTo>
                  <a:lnTo>
                    <a:pt x="78" y="27"/>
                  </a:lnTo>
                  <a:lnTo>
                    <a:pt x="75" y="21"/>
                  </a:lnTo>
                  <a:lnTo>
                    <a:pt x="12" y="0"/>
                  </a:lnTo>
                  <a:lnTo>
                    <a:pt x="7" y="2"/>
                  </a:lnTo>
                  <a:lnTo>
                    <a:pt x="3" y="7"/>
                  </a:lnTo>
                  <a:lnTo>
                    <a:pt x="1" y="18"/>
                  </a:lnTo>
                </a:path>
              </a:pathLst>
            </a:custGeom>
            <a:solidFill>
              <a:schemeClr val="accent1"/>
            </a:solidFill>
            <a:ln w="12700" cap="rnd">
              <a:solidFill>
                <a:srgbClr val="004E47"/>
              </a:solidFill>
              <a:round/>
            </a:ln>
          </p:spPr>
          <p:txBody>
            <a:bodyPr/>
            <a:lstStyle/>
            <a:p>
              <a:endParaRPr lang="zh-CN" altLang="en-US"/>
            </a:p>
          </p:txBody>
        </p:sp>
        <p:sp>
          <p:nvSpPr>
            <p:cNvPr id="39182" name="Freeform 520"/>
            <p:cNvSpPr/>
            <p:nvPr/>
          </p:nvSpPr>
          <p:spPr bwMode="auto">
            <a:xfrm>
              <a:off x="1187" y="3190"/>
              <a:ext cx="20" cy="56"/>
            </a:xfrm>
            <a:custGeom>
              <a:avLst/>
              <a:gdLst>
                <a:gd name="T0" fmla="*/ 19 w 20"/>
                <a:gd name="T1" fmla="*/ 2 h 56"/>
                <a:gd name="T2" fmla="*/ 13 w 20"/>
                <a:gd name="T3" fmla="*/ 0 h 56"/>
                <a:gd name="T4" fmla="*/ 0 w 20"/>
                <a:gd name="T5" fmla="*/ 53 h 56"/>
                <a:gd name="T6" fmla="*/ 5 w 20"/>
                <a:gd name="T7" fmla="*/ 55 h 56"/>
                <a:gd name="T8" fmla="*/ 19 w 20"/>
                <a:gd name="T9" fmla="*/ 2 h 56"/>
                <a:gd name="T10" fmla="*/ 0 60000 65536"/>
                <a:gd name="T11" fmla="*/ 0 60000 65536"/>
                <a:gd name="T12" fmla="*/ 0 60000 65536"/>
                <a:gd name="T13" fmla="*/ 0 60000 65536"/>
                <a:gd name="T14" fmla="*/ 0 60000 65536"/>
                <a:gd name="T15" fmla="*/ 0 w 20"/>
                <a:gd name="T16" fmla="*/ 0 h 56"/>
                <a:gd name="T17" fmla="*/ 20 w 20"/>
                <a:gd name="T18" fmla="*/ 56 h 56"/>
              </a:gdLst>
              <a:ahLst/>
              <a:cxnLst>
                <a:cxn ang="T10">
                  <a:pos x="T0" y="T1"/>
                </a:cxn>
                <a:cxn ang="T11">
                  <a:pos x="T2" y="T3"/>
                </a:cxn>
                <a:cxn ang="T12">
                  <a:pos x="T4" y="T5"/>
                </a:cxn>
                <a:cxn ang="T13">
                  <a:pos x="T6" y="T7"/>
                </a:cxn>
                <a:cxn ang="T14">
                  <a:pos x="T8" y="T9"/>
                </a:cxn>
              </a:cxnLst>
              <a:rect l="T15" t="T16" r="T17" b="T18"/>
              <a:pathLst>
                <a:path w="20" h="56">
                  <a:moveTo>
                    <a:pt x="19" y="2"/>
                  </a:moveTo>
                  <a:lnTo>
                    <a:pt x="13" y="0"/>
                  </a:lnTo>
                  <a:lnTo>
                    <a:pt x="0" y="53"/>
                  </a:lnTo>
                  <a:lnTo>
                    <a:pt x="5" y="55"/>
                  </a:lnTo>
                  <a:lnTo>
                    <a:pt x="19" y="2"/>
                  </a:lnTo>
                </a:path>
              </a:pathLst>
            </a:custGeom>
            <a:solidFill>
              <a:srgbClr val="037C03"/>
            </a:solidFill>
            <a:ln w="12700" cap="rnd">
              <a:noFill/>
              <a:round/>
            </a:ln>
          </p:spPr>
          <p:txBody>
            <a:bodyPr/>
            <a:lstStyle/>
            <a:p>
              <a:endParaRPr lang="zh-CN" altLang="en-US"/>
            </a:p>
          </p:txBody>
        </p:sp>
        <p:sp>
          <p:nvSpPr>
            <p:cNvPr id="39183" name="Freeform 521"/>
            <p:cNvSpPr/>
            <p:nvPr/>
          </p:nvSpPr>
          <p:spPr bwMode="auto">
            <a:xfrm>
              <a:off x="1246" y="3207"/>
              <a:ext cx="19" cy="56"/>
            </a:xfrm>
            <a:custGeom>
              <a:avLst/>
              <a:gdLst>
                <a:gd name="T0" fmla="*/ 18 w 19"/>
                <a:gd name="T1" fmla="*/ 3 h 56"/>
                <a:gd name="T2" fmla="*/ 14 w 19"/>
                <a:gd name="T3" fmla="*/ 0 h 56"/>
                <a:gd name="T4" fmla="*/ 0 w 19"/>
                <a:gd name="T5" fmla="*/ 53 h 56"/>
                <a:gd name="T6" fmla="*/ 5 w 19"/>
                <a:gd name="T7" fmla="*/ 55 h 56"/>
                <a:gd name="T8" fmla="*/ 18 w 19"/>
                <a:gd name="T9" fmla="*/ 3 h 56"/>
                <a:gd name="T10" fmla="*/ 0 60000 65536"/>
                <a:gd name="T11" fmla="*/ 0 60000 65536"/>
                <a:gd name="T12" fmla="*/ 0 60000 65536"/>
                <a:gd name="T13" fmla="*/ 0 60000 65536"/>
                <a:gd name="T14" fmla="*/ 0 60000 65536"/>
                <a:gd name="T15" fmla="*/ 0 w 19"/>
                <a:gd name="T16" fmla="*/ 0 h 56"/>
                <a:gd name="T17" fmla="*/ 19 w 19"/>
                <a:gd name="T18" fmla="*/ 56 h 56"/>
              </a:gdLst>
              <a:ahLst/>
              <a:cxnLst>
                <a:cxn ang="T10">
                  <a:pos x="T0" y="T1"/>
                </a:cxn>
                <a:cxn ang="T11">
                  <a:pos x="T2" y="T3"/>
                </a:cxn>
                <a:cxn ang="T12">
                  <a:pos x="T4" y="T5"/>
                </a:cxn>
                <a:cxn ang="T13">
                  <a:pos x="T6" y="T7"/>
                </a:cxn>
                <a:cxn ang="T14">
                  <a:pos x="T8" y="T9"/>
                </a:cxn>
              </a:cxnLst>
              <a:rect l="T15" t="T16" r="T17" b="T18"/>
              <a:pathLst>
                <a:path w="19" h="56">
                  <a:moveTo>
                    <a:pt x="18" y="3"/>
                  </a:moveTo>
                  <a:lnTo>
                    <a:pt x="14" y="0"/>
                  </a:lnTo>
                  <a:lnTo>
                    <a:pt x="0" y="53"/>
                  </a:lnTo>
                  <a:lnTo>
                    <a:pt x="5" y="55"/>
                  </a:lnTo>
                  <a:lnTo>
                    <a:pt x="18" y="3"/>
                  </a:lnTo>
                </a:path>
              </a:pathLst>
            </a:custGeom>
            <a:solidFill>
              <a:srgbClr val="037C03"/>
            </a:solidFill>
            <a:ln w="12700" cap="rnd">
              <a:noFill/>
              <a:round/>
            </a:ln>
          </p:spPr>
          <p:txBody>
            <a:bodyPr/>
            <a:lstStyle/>
            <a:p>
              <a:endParaRPr lang="zh-CN" altLang="en-US"/>
            </a:p>
          </p:txBody>
        </p:sp>
      </p:grpSp>
      <p:grpSp>
        <p:nvGrpSpPr>
          <p:cNvPr id="38930" name="Group 543"/>
          <p:cNvGrpSpPr/>
          <p:nvPr/>
        </p:nvGrpSpPr>
        <p:grpSpPr bwMode="auto">
          <a:xfrm>
            <a:off x="1889125" y="3389313"/>
            <a:ext cx="214313" cy="468312"/>
            <a:chOff x="1680" y="3165"/>
            <a:chExt cx="120" cy="263"/>
          </a:xfrm>
        </p:grpSpPr>
        <p:sp>
          <p:nvSpPr>
            <p:cNvPr id="39143" name="Freeform 544"/>
            <p:cNvSpPr/>
            <p:nvPr/>
          </p:nvSpPr>
          <p:spPr bwMode="auto">
            <a:xfrm>
              <a:off x="1745" y="3410"/>
              <a:ext cx="15" cy="18"/>
            </a:xfrm>
            <a:custGeom>
              <a:avLst/>
              <a:gdLst>
                <a:gd name="T0" fmla="*/ 12 w 15"/>
                <a:gd name="T1" fmla="*/ 12 h 18"/>
                <a:gd name="T2" fmla="*/ 10 w 15"/>
                <a:gd name="T3" fmla="*/ 13 h 18"/>
                <a:gd name="T4" fmla="*/ 4 w 15"/>
                <a:gd name="T5" fmla="*/ 17 h 18"/>
                <a:gd name="T6" fmla="*/ 0 w 15"/>
                <a:gd name="T7" fmla="*/ 13 h 18"/>
                <a:gd name="T8" fmla="*/ 1 w 15"/>
                <a:gd name="T9" fmla="*/ 11 h 18"/>
                <a:gd name="T10" fmla="*/ 1 w 15"/>
                <a:gd name="T11" fmla="*/ 5 h 18"/>
                <a:gd name="T12" fmla="*/ 2 w 15"/>
                <a:gd name="T13" fmla="*/ 3 h 18"/>
                <a:gd name="T14" fmla="*/ 7 w 15"/>
                <a:gd name="T15" fmla="*/ 0 h 18"/>
                <a:gd name="T16" fmla="*/ 11 w 15"/>
                <a:gd name="T17" fmla="*/ 3 h 18"/>
                <a:gd name="T18" fmla="*/ 14 w 15"/>
                <a:gd name="T19" fmla="*/ 6 h 18"/>
                <a:gd name="T20" fmla="*/ 12 w 15"/>
                <a:gd name="T21" fmla="*/ 12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8"/>
                <a:gd name="T35" fmla="*/ 15 w 15"/>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8">
                  <a:moveTo>
                    <a:pt x="12" y="12"/>
                  </a:moveTo>
                  <a:lnTo>
                    <a:pt x="10" y="13"/>
                  </a:lnTo>
                  <a:lnTo>
                    <a:pt x="4" y="17"/>
                  </a:lnTo>
                  <a:lnTo>
                    <a:pt x="0" y="13"/>
                  </a:lnTo>
                  <a:lnTo>
                    <a:pt x="1" y="11"/>
                  </a:lnTo>
                  <a:lnTo>
                    <a:pt x="1" y="5"/>
                  </a:lnTo>
                  <a:lnTo>
                    <a:pt x="2" y="3"/>
                  </a:lnTo>
                  <a:lnTo>
                    <a:pt x="7" y="0"/>
                  </a:lnTo>
                  <a:lnTo>
                    <a:pt x="11" y="3"/>
                  </a:lnTo>
                  <a:lnTo>
                    <a:pt x="14" y="6"/>
                  </a:lnTo>
                  <a:lnTo>
                    <a:pt x="12" y="12"/>
                  </a:lnTo>
                </a:path>
              </a:pathLst>
            </a:custGeom>
            <a:solidFill>
              <a:srgbClr val="7F7F7F"/>
            </a:solidFill>
            <a:ln w="12700" cap="rnd">
              <a:solidFill>
                <a:srgbClr val="474747"/>
              </a:solidFill>
              <a:round/>
            </a:ln>
          </p:spPr>
          <p:txBody>
            <a:bodyPr/>
            <a:lstStyle/>
            <a:p>
              <a:endParaRPr lang="zh-CN" altLang="en-US"/>
            </a:p>
          </p:txBody>
        </p:sp>
        <p:grpSp>
          <p:nvGrpSpPr>
            <p:cNvPr id="39144" name="Group 545"/>
            <p:cNvGrpSpPr/>
            <p:nvPr/>
          </p:nvGrpSpPr>
          <p:grpSpPr bwMode="auto">
            <a:xfrm>
              <a:off x="1680" y="3165"/>
              <a:ext cx="120" cy="256"/>
              <a:chOff x="1680" y="3165"/>
              <a:chExt cx="120" cy="256"/>
            </a:xfrm>
          </p:grpSpPr>
          <p:sp>
            <p:nvSpPr>
              <p:cNvPr id="39145" name="Freeform 546"/>
              <p:cNvSpPr/>
              <p:nvPr/>
            </p:nvSpPr>
            <p:spPr bwMode="auto">
              <a:xfrm>
                <a:off x="1706" y="3404"/>
                <a:ext cx="15" cy="17"/>
              </a:xfrm>
              <a:custGeom>
                <a:avLst/>
                <a:gdLst>
                  <a:gd name="T0" fmla="*/ 11 w 15"/>
                  <a:gd name="T1" fmla="*/ 12 h 17"/>
                  <a:gd name="T2" fmla="*/ 12 w 15"/>
                  <a:gd name="T3" fmla="*/ 14 h 17"/>
                  <a:gd name="T4" fmla="*/ 4 w 15"/>
                  <a:gd name="T5" fmla="*/ 16 h 17"/>
                  <a:gd name="T6" fmla="*/ 0 w 15"/>
                  <a:gd name="T7" fmla="*/ 12 h 17"/>
                  <a:gd name="T8" fmla="*/ 1 w 15"/>
                  <a:gd name="T9" fmla="*/ 12 h 17"/>
                  <a:gd name="T10" fmla="*/ 2 w 15"/>
                  <a:gd name="T11" fmla="*/ 4 h 17"/>
                  <a:gd name="T12" fmla="*/ 2 w 15"/>
                  <a:gd name="T13" fmla="*/ 3 h 17"/>
                  <a:gd name="T14" fmla="*/ 4 w 15"/>
                  <a:gd name="T15" fmla="*/ 0 h 17"/>
                  <a:gd name="T16" fmla="*/ 14 w 15"/>
                  <a:gd name="T17" fmla="*/ 4 h 17"/>
                  <a:gd name="T18" fmla="*/ 10 w 15"/>
                  <a:gd name="T19" fmla="*/ 6 h 17"/>
                  <a:gd name="T20" fmla="*/ 11 w 15"/>
                  <a:gd name="T21" fmla="*/ 12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1" y="12"/>
                    </a:moveTo>
                    <a:lnTo>
                      <a:pt x="12" y="14"/>
                    </a:lnTo>
                    <a:lnTo>
                      <a:pt x="4" y="16"/>
                    </a:lnTo>
                    <a:lnTo>
                      <a:pt x="0" y="12"/>
                    </a:lnTo>
                    <a:lnTo>
                      <a:pt x="1" y="12"/>
                    </a:lnTo>
                    <a:lnTo>
                      <a:pt x="2" y="4"/>
                    </a:lnTo>
                    <a:lnTo>
                      <a:pt x="2" y="3"/>
                    </a:lnTo>
                    <a:lnTo>
                      <a:pt x="4" y="0"/>
                    </a:lnTo>
                    <a:lnTo>
                      <a:pt x="14" y="4"/>
                    </a:lnTo>
                    <a:lnTo>
                      <a:pt x="10" y="6"/>
                    </a:lnTo>
                    <a:lnTo>
                      <a:pt x="11" y="12"/>
                    </a:lnTo>
                  </a:path>
                </a:pathLst>
              </a:custGeom>
              <a:solidFill>
                <a:srgbClr val="7F7F7F"/>
              </a:solidFill>
              <a:ln w="12700" cap="rnd">
                <a:solidFill>
                  <a:srgbClr val="474747"/>
                </a:solidFill>
                <a:round/>
              </a:ln>
            </p:spPr>
            <p:txBody>
              <a:bodyPr/>
              <a:lstStyle/>
              <a:p>
                <a:endParaRPr lang="zh-CN" altLang="en-US"/>
              </a:p>
            </p:txBody>
          </p:sp>
          <p:sp>
            <p:nvSpPr>
              <p:cNvPr id="39146" name="Freeform 547"/>
              <p:cNvSpPr/>
              <p:nvPr/>
            </p:nvSpPr>
            <p:spPr bwMode="auto">
              <a:xfrm>
                <a:off x="1769" y="3169"/>
                <a:ext cx="15" cy="21"/>
              </a:xfrm>
              <a:custGeom>
                <a:avLst/>
                <a:gdLst>
                  <a:gd name="T0" fmla="*/ 14 w 15"/>
                  <a:gd name="T1" fmla="*/ 15 h 21"/>
                  <a:gd name="T2" fmla="*/ 9 w 15"/>
                  <a:gd name="T3" fmla="*/ 16 h 21"/>
                  <a:gd name="T4" fmla="*/ 7 w 15"/>
                  <a:gd name="T5" fmla="*/ 20 h 21"/>
                  <a:gd name="T6" fmla="*/ 0 w 15"/>
                  <a:gd name="T7" fmla="*/ 15 h 21"/>
                  <a:gd name="T8" fmla="*/ 1 w 15"/>
                  <a:gd name="T9" fmla="*/ 14 h 21"/>
                  <a:gd name="T10" fmla="*/ 1 w 15"/>
                  <a:gd name="T11" fmla="*/ 5 h 21"/>
                  <a:gd name="T12" fmla="*/ 4 w 15"/>
                  <a:gd name="T13" fmla="*/ 4 h 21"/>
                  <a:gd name="T14" fmla="*/ 10 w 15"/>
                  <a:gd name="T15" fmla="*/ 0 h 21"/>
                  <a:gd name="T16" fmla="*/ 12 w 15"/>
                  <a:gd name="T17" fmla="*/ 4 h 21"/>
                  <a:gd name="T18" fmla="*/ 12 w 15"/>
                  <a:gd name="T19" fmla="*/ 7 h 21"/>
                  <a:gd name="T20" fmla="*/ 14 w 15"/>
                  <a:gd name="T21" fmla="*/ 15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21"/>
                  <a:gd name="T35" fmla="*/ 15 w 1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21">
                    <a:moveTo>
                      <a:pt x="14" y="15"/>
                    </a:moveTo>
                    <a:lnTo>
                      <a:pt x="9" y="16"/>
                    </a:lnTo>
                    <a:lnTo>
                      <a:pt x="7" y="20"/>
                    </a:lnTo>
                    <a:lnTo>
                      <a:pt x="0" y="15"/>
                    </a:lnTo>
                    <a:lnTo>
                      <a:pt x="1" y="14"/>
                    </a:lnTo>
                    <a:lnTo>
                      <a:pt x="1" y="5"/>
                    </a:lnTo>
                    <a:lnTo>
                      <a:pt x="4" y="4"/>
                    </a:lnTo>
                    <a:lnTo>
                      <a:pt x="10" y="0"/>
                    </a:lnTo>
                    <a:lnTo>
                      <a:pt x="12" y="4"/>
                    </a:lnTo>
                    <a:lnTo>
                      <a:pt x="12" y="7"/>
                    </a:lnTo>
                    <a:lnTo>
                      <a:pt x="14" y="15"/>
                    </a:lnTo>
                  </a:path>
                </a:pathLst>
              </a:custGeom>
              <a:solidFill>
                <a:srgbClr val="7F7F7F"/>
              </a:solidFill>
              <a:ln w="12700" cap="rnd">
                <a:solidFill>
                  <a:srgbClr val="474747"/>
                </a:solidFill>
                <a:round/>
              </a:ln>
            </p:spPr>
            <p:txBody>
              <a:bodyPr/>
              <a:lstStyle/>
              <a:p>
                <a:endParaRPr lang="zh-CN" altLang="en-US"/>
              </a:p>
            </p:txBody>
          </p:sp>
          <p:sp>
            <p:nvSpPr>
              <p:cNvPr id="39147" name="Freeform 548"/>
              <p:cNvSpPr/>
              <p:nvPr/>
            </p:nvSpPr>
            <p:spPr bwMode="auto">
              <a:xfrm>
                <a:off x="1726" y="3165"/>
                <a:ext cx="15" cy="22"/>
              </a:xfrm>
              <a:custGeom>
                <a:avLst/>
                <a:gdLst>
                  <a:gd name="T0" fmla="*/ 14 w 15"/>
                  <a:gd name="T1" fmla="*/ 15 h 22"/>
                  <a:gd name="T2" fmla="*/ 7 w 15"/>
                  <a:gd name="T3" fmla="*/ 17 h 22"/>
                  <a:gd name="T4" fmla="*/ 7 w 15"/>
                  <a:gd name="T5" fmla="*/ 21 h 22"/>
                  <a:gd name="T6" fmla="*/ 0 w 15"/>
                  <a:gd name="T7" fmla="*/ 15 h 22"/>
                  <a:gd name="T8" fmla="*/ 0 w 15"/>
                  <a:gd name="T9" fmla="*/ 14 h 22"/>
                  <a:gd name="T10" fmla="*/ 0 w 15"/>
                  <a:gd name="T11" fmla="*/ 6 h 22"/>
                  <a:gd name="T12" fmla="*/ 4 w 15"/>
                  <a:gd name="T13" fmla="*/ 4 h 22"/>
                  <a:gd name="T14" fmla="*/ 7 w 15"/>
                  <a:gd name="T15" fmla="*/ 0 h 22"/>
                  <a:gd name="T16" fmla="*/ 11 w 15"/>
                  <a:gd name="T17" fmla="*/ 4 h 22"/>
                  <a:gd name="T18" fmla="*/ 12 w 15"/>
                  <a:gd name="T19" fmla="*/ 6 h 22"/>
                  <a:gd name="T20" fmla="*/ 14 w 15"/>
                  <a:gd name="T21" fmla="*/ 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22"/>
                  <a:gd name="T35" fmla="*/ 15 w 15"/>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22">
                    <a:moveTo>
                      <a:pt x="14" y="15"/>
                    </a:moveTo>
                    <a:lnTo>
                      <a:pt x="7" y="17"/>
                    </a:lnTo>
                    <a:lnTo>
                      <a:pt x="7" y="21"/>
                    </a:lnTo>
                    <a:lnTo>
                      <a:pt x="0" y="15"/>
                    </a:lnTo>
                    <a:lnTo>
                      <a:pt x="0" y="14"/>
                    </a:lnTo>
                    <a:lnTo>
                      <a:pt x="0" y="6"/>
                    </a:lnTo>
                    <a:lnTo>
                      <a:pt x="4" y="4"/>
                    </a:lnTo>
                    <a:lnTo>
                      <a:pt x="7" y="0"/>
                    </a:lnTo>
                    <a:lnTo>
                      <a:pt x="11" y="4"/>
                    </a:lnTo>
                    <a:lnTo>
                      <a:pt x="12" y="6"/>
                    </a:lnTo>
                    <a:lnTo>
                      <a:pt x="14" y="15"/>
                    </a:lnTo>
                  </a:path>
                </a:pathLst>
              </a:custGeom>
              <a:solidFill>
                <a:srgbClr val="7F7F7F"/>
              </a:solidFill>
              <a:ln w="12700" cap="rnd">
                <a:solidFill>
                  <a:srgbClr val="474747"/>
                </a:solidFill>
                <a:round/>
              </a:ln>
            </p:spPr>
            <p:txBody>
              <a:bodyPr/>
              <a:lstStyle/>
              <a:p>
                <a:endParaRPr lang="zh-CN" altLang="en-US"/>
              </a:p>
            </p:txBody>
          </p:sp>
          <p:sp>
            <p:nvSpPr>
              <p:cNvPr id="39148" name="Freeform 549"/>
              <p:cNvSpPr/>
              <p:nvPr/>
            </p:nvSpPr>
            <p:spPr bwMode="auto">
              <a:xfrm>
                <a:off x="1702" y="3172"/>
                <a:ext cx="92" cy="24"/>
              </a:xfrm>
              <a:custGeom>
                <a:avLst/>
                <a:gdLst>
                  <a:gd name="T0" fmla="*/ 89 w 92"/>
                  <a:gd name="T1" fmla="*/ 23 h 24"/>
                  <a:gd name="T2" fmla="*/ 85 w 92"/>
                  <a:gd name="T3" fmla="*/ 23 h 24"/>
                  <a:gd name="T4" fmla="*/ 82 w 92"/>
                  <a:gd name="T5" fmla="*/ 20 h 24"/>
                  <a:gd name="T6" fmla="*/ 76 w 92"/>
                  <a:gd name="T7" fmla="*/ 17 h 24"/>
                  <a:gd name="T8" fmla="*/ 71 w 92"/>
                  <a:gd name="T9" fmla="*/ 16 h 24"/>
                  <a:gd name="T10" fmla="*/ 57 w 92"/>
                  <a:gd name="T11" fmla="*/ 12 h 24"/>
                  <a:gd name="T12" fmla="*/ 45 w 92"/>
                  <a:gd name="T13" fmla="*/ 10 h 24"/>
                  <a:gd name="T14" fmla="*/ 32 w 92"/>
                  <a:gd name="T15" fmla="*/ 8 h 24"/>
                  <a:gd name="T16" fmla="*/ 21 w 92"/>
                  <a:gd name="T17" fmla="*/ 8 h 24"/>
                  <a:gd name="T18" fmla="*/ 15 w 92"/>
                  <a:gd name="T19" fmla="*/ 12 h 24"/>
                  <a:gd name="T20" fmla="*/ 9 w 92"/>
                  <a:gd name="T21" fmla="*/ 12 h 24"/>
                  <a:gd name="T22" fmla="*/ 6 w 92"/>
                  <a:gd name="T23" fmla="*/ 12 h 24"/>
                  <a:gd name="T24" fmla="*/ 5 w 92"/>
                  <a:gd name="T25" fmla="*/ 12 h 24"/>
                  <a:gd name="T26" fmla="*/ 1 w 92"/>
                  <a:gd name="T27" fmla="*/ 12 h 24"/>
                  <a:gd name="T28" fmla="*/ 2 w 92"/>
                  <a:gd name="T29" fmla="*/ 12 h 24"/>
                  <a:gd name="T30" fmla="*/ 0 w 92"/>
                  <a:gd name="T31" fmla="*/ 10 h 24"/>
                  <a:gd name="T32" fmla="*/ 2 w 92"/>
                  <a:gd name="T33" fmla="*/ 6 h 24"/>
                  <a:gd name="T34" fmla="*/ 3 w 92"/>
                  <a:gd name="T35" fmla="*/ 6 h 24"/>
                  <a:gd name="T36" fmla="*/ 8 w 92"/>
                  <a:gd name="T37" fmla="*/ 6 h 24"/>
                  <a:gd name="T38" fmla="*/ 10 w 92"/>
                  <a:gd name="T39" fmla="*/ 5 h 24"/>
                  <a:gd name="T40" fmla="*/ 18 w 92"/>
                  <a:gd name="T41" fmla="*/ 3 h 24"/>
                  <a:gd name="T42" fmla="*/ 32 w 92"/>
                  <a:gd name="T43" fmla="*/ 1 h 24"/>
                  <a:gd name="T44" fmla="*/ 46 w 92"/>
                  <a:gd name="T45" fmla="*/ 0 h 24"/>
                  <a:gd name="T46" fmla="*/ 60 w 92"/>
                  <a:gd name="T47" fmla="*/ 3 h 24"/>
                  <a:gd name="T48" fmla="*/ 74 w 92"/>
                  <a:gd name="T49" fmla="*/ 9 h 24"/>
                  <a:gd name="T50" fmla="*/ 81 w 92"/>
                  <a:gd name="T51" fmla="*/ 12 h 24"/>
                  <a:gd name="T52" fmla="*/ 84 w 92"/>
                  <a:gd name="T53" fmla="*/ 12 h 24"/>
                  <a:gd name="T54" fmla="*/ 88 w 92"/>
                  <a:gd name="T55" fmla="*/ 13 h 24"/>
                  <a:gd name="T56" fmla="*/ 91 w 92"/>
                  <a:gd name="T57" fmla="*/ 14 h 24"/>
                  <a:gd name="T58" fmla="*/ 91 w 92"/>
                  <a:gd name="T59" fmla="*/ 17 h 24"/>
                  <a:gd name="T60" fmla="*/ 90 w 92"/>
                  <a:gd name="T61" fmla="*/ 19 h 24"/>
                  <a:gd name="T62" fmla="*/ 89 w 92"/>
                  <a:gd name="T63" fmla="*/ 23 h 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24"/>
                  <a:gd name="T98" fmla="*/ 92 w 92"/>
                  <a:gd name="T99" fmla="*/ 24 h 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24">
                    <a:moveTo>
                      <a:pt x="89" y="23"/>
                    </a:moveTo>
                    <a:lnTo>
                      <a:pt x="85" y="23"/>
                    </a:lnTo>
                    <a:lnTo>
                      <a:pt x="82" y="20"/>
                    </a:lnTo>
                    <a:lnTo>
                      <a:pt x="76" y="17"/>
                    </a:lnTo>
                    <a:lnTo>
                      <a:pt x="71" y="16"/>
                    </a:lnTo>
                    <a:lnTo>
                      <a:pt x="57" y="12"/>
                    </a:lnTo>
                    <a:lnTo>
                      <a:pt x="45" y="10"/>
                    </a:lnTo>
                    <a:lnTo>
                      <a:pt x="32" y="8"/>
                    </a:lnTo>
                    <a:lnTo>
                      <a:pt x="21" y="8"/>
                    </a:lnTo>
                    <a:lnTo>
                      <a:pt x="15" y="12"/>
                    </a:lnTo>
                    <a:lnTo>
                      <a:pt x="9" y="12"/>
                    </a:lnTo>
                    <a:lnTo>
                      <a:pt x="6" y="12"/>
                    </a:lnTo>
                    <a:lnTo>
                      <a:pt x="5" y="12"/>
                    </a:lnTo>
                    <a:lnTo>
                      <a:pt x="1" y="12"/>
                    </a:lnTo>
                    <a:lnTo>
                      <a:pt x="2" y="12"/>
                    </a:lnTo>
                    <a:lnTo>
                      <a:pt x="0" y="10"/>
                    </a:lnTo>
                    <a:lnTo>
                      <a:pt x="2" y="6"/>
                    </a:lnTo>
                    <a:lnTo>
                      <a:pt x="3" y="6"/>
                    </a:lnTo>
                    <a:lnTo>
                      <a:pt x="8" y="6"/>
                    </a:lnTo>
                    <a:lnTo>
                      <a:pt x="10" y="5"/>
                    </a:lnTo>
                    <a:lnTo>
                      <a:pt x="18" y="3"/>
                    </a:lnTo>
                    <a:lnTo>
                      <a:pt x="32" y="1"/>
                    </a:lnTo>
                    <a:lnTo>
                      <a:pt x="46" y="0"/>
                    </a:lnTo>
                    <a:lnTo>
                      <a:pt x="60" y="3"/>
                    </a:lnTo>
                    <a:lnTo>
                      <a:pt x="74" y="9"/>
                    </a:lnTo>
                    <a:lnTo>
                      <a:pt x="81" y="12"/>
                    </a:lnTo>
                    <a:lnTo>
                      <a:pt x="84" y="12"/>
                    </a:lnTo>
                    <a:lnTo>
                      <a:pt x="88" y="13"/>
                    </a:lnTo>
                    <a:lnTo>
                      <a:pt x="91" y="14"/>
                    </a:lnTo>
                    <a:lnTo>
                      <a:pt x="91" y="17"/>
                    </a:lnTo>
                    <a:lnTo>
                      <a:pt x="90" y="19"/>
                    </a:lnTo>
                    <a:lnTo>
                      <a:pt x="89" y="23"/>
                    </a:lnTo>
                  </a:path>
                </a:pathLst>
              </a:custGeom>
              <a:solidFill>
                <a:srgbClr val="BFBFBF"/>
              </a:solidFill>
              <a:ln w="12700" cap="rnd">
                <a:solidFill>
                  <a:srgbClr val="919191"/>
                </a:solidFill>
                <a:round/>
              </a:ln>
            </p:spPr>
            <p:txBody>
              <a:bodyPr/>
              <a:lstStyle/>
              <a:p>
                <a:endParaRPr lang="zh-CN" altLang="en-US"/>
              </a:p>
            </p:txBody>
          </p:sp>
          <p:sp>
            <p:nvSpPr>
              <p:cNvPr id="39149" name="Freeform 550"/>
              <p:cNvSpPr/>
              <p:nvPr/>
            </p:nvSpPr>
            <p:spPr bwMode="auto">
              <a:xfrm>
                <a:off x="1680" y="3331"/>
                <a:ext cx="19" cy="52"/>
              </a:xfrm>
              <a:custGeom>
                <a:avLst/>
                <a:gdLst>
                  <a:gd name="T0" fmla="*/ 18 w 19"/>
                  <a:gd name="T1" fmla="*/ 4 h 52"/>
                  <a:gd name="T2" fmla="*/ 18 w 19"/>
                  <a:gd name="T3" fmla="*/ 2 h 52"/>
                  <a:gd name="T4" fmla="*/ 7 w 19"/>
                  <a:gd name="T5" fmla="*/ 0 h 52"/>
                  <a:gd name="T6" fmla="*/ 5 w 19"/>
                  <a:gd name="T7" fmla="*/ 2 h 52"/>
                  <a:gd name="T8" fmla="*/ 5 w 19"/>
                  <a:gd name="T9" fmla="*/ 4 h 52"/>
                  <a:gd name="T10" fmla="*/ 1 w 19"/>
                  <a:gd name="T11" fmla="*/ 48 h 52"/>
                  <a:gd name="T12" fmla="*/ 0 w 19"/>
                  <a:gd name="T13" fmla="*/ 50 h 52"/>
                  <a:gd name="T14" fmla="*/ 3 w 19"/>
                  <a:gd name="T15" fmla="*/ 50 h 52"/>
                  <a:gd name="T16" fmla="*/ 14 w 19"/>
                  <a:gd name="T17" fmla="*/ 51 h 52"/>
                  <a:gd name="T18" fmla="*/ 14 w 19"/>
                  <a:gd name="T19" fmla="*/ 51 h 52"/>
                  <a:gd name="T20" fmla="*/ 14 w 19"/>
                  <a:gd name="T21" fmla="*/ 50 h 52"/>
                  <a:gd name="T22" fmla="*/ 18 w 19"/>
                  <a:gd name="T23" fmla="*/ 4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
                  <a:gd name="T37" fmla="*/ 0 h 52"/>
                  <a:gd name="T38" fmla="*/ 19 w 19"/>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 h="52">
                    <a:moveTo>
                      <a:pt x="18" y="4"/>
                    </a:moveTo>
                    <a:lnTo>
                      <a:pt x="18" y="2"/>
                    </a:lnTo>
                    <a:lnTo>
                      <a:pt x="7" y="0"/>
                    </a:lnTo>
                    <a:lnTo>
                      <a:pt x="5" y="2"/>
                    </a:lnTo>
                    <a:lnTo>
                      <a:pt x="5" y="4"/>
                    </a:lnTo>
                    <a:lnTo>
                      <a:pt x="1" y="48"/>
                    </a:lnTo>
                    <a:lnTo>
                      <a:pt x="0" y="50"/>
                    </a:lnTo>
                    <a:lnTo>
                      <a:pt x="3" y="50"/>
                    </a:lnTo>
                    <a:lnTo>
                      <a:pt x="14" y="51"/>
                    </a:lnTo>
                    <a:lnTo>
                      <a:pt x="14" y="50"/>
                    </a:lnTo>
                    <a:lnTo>
                      <a:pt x="18" y="4"/>
                    </a:lnTo>
                  </a:path>
                </a:pathLst>
              </a:custGeom>
              <a:solidFill>
                <a:srgbClr val="919191"/>
              </a:solidFill>
              <a:ln w="12700" cap="rnd">
                <a:solidFill>
                  <a:schemeClr val="tx2"/>
                </a:solidFill>
                <a:round/>
              </a:ln>
            </p:spPr>
            <p:txBody>
              <a:bodyPr/>
              <a:lstStyle/>
              <a:p>
                <a:endParaRPr lang="zh-CN" altLang="en-US"/>
              </a:p>
            </p:txBody>
          </p:sp>
          <p:sp>
            <p:nvSpPr>
              <p:cNvPr id="39150" name="Freeform 551"/>
              <p:cNvSpPr/>
              <p:nvPr/>
            </p:nvSpPr>
            <p:spPr bwMode="auto">
              <a:xfrm>
                <a:off x="1769" y="3339"/>
                <a:ext cx="21" cy="53"/>
              </a:xfrm>
              <a:custGeom>
                <a:avLst/>
                <a:gdLst>
                  <a:gd name="T0" fmla="*/ 19 w 21"/>
                  <a:gd name="T1" fmla="*/ 5 h 53"/>
                  <a:gd name="T2" fmla="*/ 20 w 21"/>
                  <a:gd name="T3" fmla="*/ 2 h 53"/>
                  <a:gd name="T4" fmla="*/ 18 w 21"/>
                  <a:gd name="T5" fmla="*/ 1 h 53"/>
                  <a:gd name="T6" fmla="*/ 8 w 21"/>
                  <a:gd name="T7" fmla="*/ 1 h 53"/>
                  <a:gd name="T8" fmla="*/ 5 w 21"/>
                  <a:gd name="T9" fmla="*/ 0 h 53"/>
                  <a:gd name="T10" fmla="*/ 4 w 21"/>
                  <a:gd name="T11" fmla="*/ 3 h 53"/>
                  <a:gd name="T12" fmla="*/ 0 w 21"/>
                  <a:gd name="T13" fmla="*/ 49 h 53"/>
                  <a:gd name="T14" fmla="*/ 1 w 21"/>
                  <a:gd name="T15" fmla="*/ 51 h 53"/>
                  <a:gd name="T16" fmla="*/ 3 w 21"/>
                  <a:gd name="T17" fmla="*/ 50 h 53"/>
                  <a:gd name="T18" fmla="*/ 13 w 21"/>
                  <a:gd name="T19" fmla="*/ 52 h 53"/>
                  <a:gd name="T20" fmla="*/ 15 w 21"/>
                  <a:gd name="T21" fmla="*/ 52 h 53"/>
                  <a:gd name="T22" fmla="*/ 15 w 21"/>
                  <a:gd name="T23" fmla="*/ 51 h 53"/>
                  <a:gd name="T24" fmla="*/ 19 w 21"/>
                  <a:gd name="T25" fmla="*/ 5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53"/>
                  <a:gd name="T41" fmla="*/ 21 w 21"/>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53">
                    <a:moveTo>
                      <a:pt x="19" y="5"/>
                    </a:moveTo>
                    <a:lnTo>
                      <a:pt x="20" y="2"/>
                    </a:lnTo>
                    <a:lnTo>
                      <a:pt x="18" y="1"/>
                    </a:lnTo>
                    <a:lnTo>
                      <a:pt x="8" y="1"/>
                    </a:lnTo>
                    <a:lnTo>
                      <a:pt x="5" y="0"/>
                    </a:lnTo>
                    <a:lnTo>
                      <a:pt x="4" y="3"/>
                    </a:lnTo>
                    <a:lnTo>
                      <a:pt x="0" y="49"/>
                    </a:lnTo>
                    <a:lnTo>
                      <a:pt x="1" y="51"/>
                    </a:lnTo>
                    <a:lnTo>
                      <a:pt x="3" y="50"/>
                    </a:lnTo>
                    <a:lnTo>
                      <a:pt x="13" y="52"/>
                    </a:lnTo>
                    <a:lnTo>
                      <a:pt x="15" y="52"/>
                    </a:lnTo>
                    <a:lnTo>
                      <a:pt x="15" y="51"/>
                    </a:lnTo>
                    <a:lnTo>
                      <a:pt x="19" y="5"/>
                    </a:lnTo>
                  </a:path>
                </a:pathLst>
              </a:custGeom>
              <a:solidFill>
                <a:schemeClr val="tx2"/>
              </a:solidFill>
              <a:ln w="12700" cap="rnd">
                <a:solidFill>
                  <a:schemeClr val="tx2"/>
                </a:solidFill>
                <a:round/>
              </a:ln>
            </p:spPr>
            <p:txBody>
              <a:bodyPr/>
              <a:lstStyle/>
              <a:p>
                <a:endParaRPr lang="zh-CN" altLang="en-US"/>
              </a:p>
            </p:txBody>
          </p:sp>
          <p:sp>
            <p:nvSpPr>
              <p:cNvPr id="39151" name="Freeform 552"/>
              <p:cNvSpPr/>
              <p:nvPr/>
            </p:nvSpPr>
            <p:spPr bwMode="auto">
              <a:xfrm>
                <a:off x="1690" y="3201"/>
                <a:ext cx="18" cy="53"/>
              </a:xfrm>
              <a:custGeom>
                <a:avLst/>
                <a:gdLst>
                  <a:gd name="T0" fmla="*/ 17 w 18"/>
                  <a:gd name="T1" fmla="*/ 4 h 53"/>
                  <a:gd name="T2" fmla="*/ 17 w 18"/>
                  <a:gd name="T3" fmla="*/ 3 h 53"/>
                  <a:gd name="T4" fmla="*/ 15 w 18"/>
                  <a:gd name="T5" fmla="*/ 2 h 53"/>
                  <a:gd name="T6" fmla="*/ 5 w 18"/>
                  <a:gd name="T7" fmla="*/ 0 h 53"/>
                  <a:gd name="T8" fmla="*/ 4 w 18"/>
                  <a:gd name="T9" fmla="*/ 1 h 53"/>
                  <a:gd name="T10" fmla="*/ 4 w 18"/>
                  <a:gd name="T11" fmla="*/ 3 h 53"/>
                  <a:gd name="T12" fmla="*/ 1 w 18"/>
                  <a:gd name="T13" fmla="*/ 48 h 53"/>
                  <a:gd name="T14" fmla="*/ 0 w 18"/>
                  <a:gd name="T15" fmla="*/ 49 h 53"/>
                  <a:gd name="T16" fmla="*/ 2 w 18"/>
                  <a:gd name="T17" fmla="*/ 51 h 53"/>
                  <a:gd name="T18" fmla="*/ 12 w 18"/>
                  <a:gd name="T19" fmla="*/ 52 h 53"/>
                  <a:gd name="T20" fmla="*/ 14 w 18"/>
                  <a:gd name="T21" fmla="*/ 51 h 53"/>
                  <a:gd name="T22" fmla="*/ 14 w 18"/>
                  <a:gd name="T23" fmla="*/ 50 h 53"/>
                  <a:gd name="T24" fmla="*/ 17 w 18"/>
                  <a:gd name="T25" fmla="*/ 4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53"/>
                  <a:gd name="T41" fmla="*/ 18 w 18"/>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53">
                    <a:moveTo>
                      <a:pt x="17" y="4"/>
                    </a:moveTo>
                    <a:lnTo>
                      <a:pt x="17" y="3"/>
                    </a:lnTo>
                    <a:lnTo>
                      <a:pt x="15" y="2"/>
                    </a:lnTo>
                    <a:lnTo>
                      <a:pt x="5" y="0"/>
                    </a:lnTo>
                    <a:lnTo>
                      <a:pt x="4" y="1"/>
                    </a:lnTo>
                    <a:lnTo>
                      <a:pt x="4" y="3"/>
                    </a:lnTo>
                    <a:lnTo>
                      <a:pt x="1" y="48"/>
                    </a:lnTo>
                    <a:lnTo>
                      <a:pt x="0" y="49"/>
                    </a:lnTo>
                    <a:lnTo>
                      <a:pt x="2" y="51"/>
                    </a:lnTo>
                    <a:lnTo>
                      <a:pt x="12" y="52"/>
                    </a:lnTo>
                    <a:lnTo>
                      <a:pt x="14" y="51"/>
                    </a:lnTo>
                    <a:lnTo>
                      <a:pt x="14" y="50"/>
                    </a:lnTo>
                    <a:lnTo>
                      <a:pt x="17" y="4"/>
                    </a:lnTo>
                  </a:path>
                </a:pathLst>
              </a:custGeom>
              <a:solidFill>
                <a:srgbClr val="919191"/>
              </a:solidFill>
              <a:ln w="12700" cap="rnd">
                <a:solidFill>
                  <a:schemeClr val="tx2"/>
                </a:solidFill>
                <a:round/>
              </a:ln>
            </p:spPr>
            <p:txBody>
              <a:bodyPr/>
              <a:lstStyle/>
              <a:p>
                <a:endParaRPr lang="zh-CN" altLang="en-US"/>
              </a:p>
            </p:txBody>
          </p:sp>
          <p:sp>
            <p:nvSpPr>
              <p:cNvPr id="39152" name="Freeform 553"/>
              <p:cNvSpPr/>
              <p:nvPr/>
            </p:nvSpPr>
            <p:spPr bwMode="auto">
              <a:xfrm>
                <a:off x="1781" y="3208"/>
                <a:ext cx="19" cy="53"/>
              </a:xfrm>
              <a:custGeom>
                <a:avLst/>
                <a:gdLst>
                  <a:gd name="T0" fmla="*/ 18 w 19"/>
                  <a:gd name="T1" fmla="*/ 4 h 53"/>
                  <a:gd name="T2" fmla="*/ 17 w 19"/>
                  <a:gd name="T3" fmla="*/ 3 h 53"/>
                  <a:gd name="T4" fmla="*/ 15 w 19"/>
                  <a:gd name="T5" fmla="*/ 0 h 53"/>
                  <a:gd name="T6" fmla="*/ 5 w 19"/>
                  <a:gd name="T7" fmla="*/ 0 h 53"/>
                  <a:gd name="T8" fmla="*/ 3 w 19"/>
                  <a:gd name="T9" fmla="*/ 1 h 53"/>
                  <a:gd name="T10" fmla="*/ 3 w 19"/>
                  <a:gd name="T11" fmla="*/ 2 h 53"/>
                  <a:gd name="T12" fmla="*/ 0 w 19"/>
                  <a:gd name="T13" fmla="*/ 48 h 53"/>
                  <a:gd name="T14" fmla="*/ 0 w 19"/>
                  <a:gd name="T15" fmla="*/ 51 h 53"/>
                  <a:gd name="T16" fmla="*/ 3 w 19"/>
                  <a:gd name="T17" fmla="*/ 52 h 53"/>
                  <a:gd name="T18" fmla="*/ 12 w 19"/>
                  <a:gd name="T19" fmla="*/ 52 h 53"/>
                  <a:gd name="T20" fmla="*/ 13 w 19"/>
                  <a:gd name="T21" fmla="*/ 52 h 53"/>
                  <a:gd name="T22" fmla="*/ 15 w 19"/>
                  <a:gd name="T23" fmla="*/ 51 h 53"/>
                  <a:gd name="T24" fmla="*/ 18 w 19"/>
                  <a:gd name="T25" fmla="*/ 4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53"/>
                  <a:gd name="T41" fmla="*/ 19 w 19"/>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53">
                    <a:moveTo>
                      <a:pt x="18" y="4"/>
                    </a:moveTo>
                    <a:lnTo>
                      <a:pt x="17" y="3"/>
                    </a:lnTo>
                    <a:lnTo>
                      <a:pt x="15" y="0"/>
                    </a:lnTo>
                    <a:lnTo>
                      <a:pt x="5" y="0"/>
                    </a:lnTo>
                    <a:lnTo>
                      <a:pt x="3" y="1"/>
                    </a:lnTo>
                    <a:lnTo>
                      <a:pt x="3" y="2"/>
                    </a:lnTo>
                    <a:lnTo>
                      <a:pt x="0" y="48"/>
                    </a:lnTo>
                    <a:lnTo>
                      <a:pt x="0" y="51"/>
                    </a:lnTo>
                    <a:lnTo>
                      <a:pt x="3" y="52"/>
                    </a:lnTo>
                    <a:lnTo>
                      <a:pt x="12" y="52"/>
                    </a:lnTo>
                    <a:lnTo>
                      <a:pt x="13" y="52"/>
                    </a:lnTo>
                    <a:lnTo>
                      <a:pt x="15" y="51"/>
                    </a:lnTo>
                    <a:lnTo>
                      <a:pt x="18" y="4"/>
                    </a:lnTo>
                  </a:path>
                </a:pathLst>
              </a:custGeom>
              <a:solidFill>
                <a:schemeClr val="tx2"/>
              </a:solidFill>
              <a:ln w="12700" cap="rnd">
                <a:solidFill>
                  <a:schemeClr val="tx2"/>
                </a:solidFill>
                <a:round/>
              </a:ln>
            </p:spPr>
            <p:txBody>
              <a:bodyPr/>
              <a:lstStyle/>
              <a:p>
                <a:endParaRPr lang="zh-CN" altLang="en-US"/>
              </a:p>
            </p:txBody>
          </p:sp>
          <p:sp>
            <p:nvSpPr>
              <p:cNvPr id="39153" name="Freeform 554"/>
              <p:cNvSpPr/>
              <p:nvPr/>
            </p:nvSpPr>
            <p:spPr bwMode="auto">
              <a:xfrm>
                <a:off x="1685" y="3180"/>
                <a:ext cx="111" cy="229"/>
              </a:xfrm>
              <a:custGeom>
                <a:avLst/>
                <a:gdLst>
                  <a:gd name="T0" fmla="*/ 62 w 111"/>
                  <a:gd name="T1" fmla="*/ 1 h 229"/>
                  <a:gd name="T2" fmla="*/ 50 w 111"/>
                  <a:gd name="T3" fmla="*/ 0 h 229"/>
                  <a:gd name="T4" fmla="*/ 40 w 111"/>
                  <a:gd name="T5" fmla="*/ 1 h 229"/>
                  <a:gd name="T6" fmla="*/ 34 w 111"/>
                  <a:gd name="T7" fmla="*/ 3 h 229"/>
                  <a:gd name="T8" fmla="*/ 29 w 111"/>
                  <a:gd name="T9" fmla="*/ 6 h 229"/>
                  <a:gd name="T10" fmla="*/ 24 w 111"/>
                  <a:gd name="T11" fmla="*/ 5 h 229"/>
                  <a:gd name="T12" fmla="*/ 18 w 111"/>
                  <a:gd name="T13" fmla="*/ 8 h 229"/>
                  <a:gd name="T14" fmla="*/ 17 w 111"/>
                  <a:gd name="T15" fmla="*/ 13 h 229"/>
                  <a:gd name="T16" fmla="*/ 15 w 111"/>
                  <a:gd name="T17" fmla="*/ 16 h 229"/>
                  <a:gd name="T18" fmla="*/ 12 w 111"/>
                  <a:gd name="T19" fmla="*/ 19 h 229"/>
                  <a:gd name="T20" fmla="*/ 11 w 111"/>
                  <a:gd name="T21" fmla="*/ 28 h 229"/>
                  <a:gd name="T22" fmla="*/ 11 w 111"/>
                  <a:gd name="T23" fmla="*/ 38 h 229"/>
                  <a:gd name="T24" fmla="*/ 8 w 111"/>
                  <a:gd name="T25" fmla="*/ 48 h 229"/>
                  <a:gd name="T26" fmla="*/ 9 w 111"/>
                  <a:gd name="T27" fmla="*/ 62 h 229"/>
                  <a:gd name="T28" fmla="*/ 8 w 111"/>
                  <a:gd name="T29" fmla="*/ 72 h 229"/>
                  <a:gd name="T30" fmla="*/ 9 w 111"/>
                  <a:gd name="T31" fmla="*/ 77 h 229"/>
                  <a:gd name="T32" fmla="*/ 9 w 111"/>
                  <a:gd name="T33" fmla="*/ 81 h 229"/>
                  <a:gd name="T34" fmla="*/ 11 w 111"/>
                  <a:gd name="T35" fmla="*/ 84 h 229"/>
                  <a:gd name="T36" fmla="*/ 8 w 111"/>
                  <a:gd name="T37" fmla="*/ 141 h 229"/>
                  <a:gd name="T38" fmla="*/ 6 w 111"/>
                  <a:gd name="T39" fmla="*/ 144 h 229"/>
                  <a:gd name="T40" fmla="*/ 4 w 111"/>
                  <a:gd name="T41" fmla="*/ 151 h 229"/>
                  <a:gd name="T42" fmla="*/ 3 w 111"/>
                  <a:gd name="T43" fmla="*/ 161 h 229"/>
                  <a:gd name="T44" fmla="*/ 0 w 111"/>
                  <a:gd name="T45" fmla="*/ 174 h 229"/>
                  <a:gd name="T46" fmla="*/ 0 w 111"/>
                  <a:gd name="T47" fmla="*/ 188 h 229"/>
                  <a:gd name="T48" fmla="*/ 1 w 111"/>
                  <a:gd name="T49" fmla="*/ 196 h 229"/>
                  <a:gd name="T50" fmla="*/ 1 w 111"/>
                  <a:gd name="T51" fmla="*/ 204 h 229"/>
                  <a:gd name="T52" fmla="*/ 3 w 111"/>
                  <a:gd name="T53" fmla="*/ 208 h 229"/>
                  <a:gd name="T54" fmla="*/ 3 w 111"/>
                  <a:gd name="T55" fmla="*/ 214 h 229"/>
                  <a:gd name="T56" fmla="*/ 3 w 111"/>
                  <a:gd name="T57" fmla="*/ 219 h 229"/>
                  <a:gd name="T58" fmla="*/ 8 w 111"/>
                  <a:gd name="T59" fmla="*/ 221 h 229"/>
                  <a:gd name="T60" fmla="*/ 80 w 111"/>
                  <a:gd name="T61" fmla="*/ 228 h 229"/>
                  <a:gd name="T62" fmla="*/ 86 w 111"/>
                  <a:gd name="T63" fmla="*/ 228 h 229"/>
                  <a:gd name="T64" fmla="*/ 89 w 111"/>
                  <a:gd name="T65" fmla="*/ 223 h 229"/>
                  <a:gd name="T66" fmla="*/ 90 w 111"/>
                  <a:gd name="T67" fmla="*/ 216 h 229"/>
                  <a:gd name="T68" fmla="*/ 92 w 111"/>
                  <a:gd name="T69" fmla="*/ 213 h 229"/>
                  <a:gd name="T70" fmla="*/ 92 w 111"/>
                  <a:gd name="T71" fmla="*/ 209 h 229"/>
                  <a:gd name="T72" fmla="*/ 93 w 111"/>
                  <a:gd name="T73" fmla="*/ 206 h 229"/>
                  <a:gd name="T74" fmla="*/ 95 w 111"/>
                  <a:gd name="T75" fmla="*/ 194 h 229"/>
                  <a:gd name="T76" fmla="*/ 95 w 111"/>
                  <a:gd name="T77" fmla="*/ 181 h 229"/>
                  <a:gd name="T78" fmla="*/ 96 w 111"/>
                  <a:gd name="T79" fmla="*/ 169 h 229"/>
                  <a:gd name="T80" fmla="*/ 99 w 111"/>
                  <a:gd name="T81" fmla="*/ 160 h 229"/>
                  <a:gd name="T82" fmla="*/ 97 w 111"/>
                  <a:gd name="T83" fmla="*/ 151 h 229"/>
                  <a:gd name="T84" fmla="*/ 96 w 111"/>
                  <a:gd name="T85" fmla="*/ 148 h 229"/>
                  <a:gd name="T86" fmla="*/ 99 w 111"/>
                  <a:gd name="T87" fmla="*/ 90 h 229"/>
                  <a:gd name="T88" fmla="*/ 102 w 111"/>
                  <a:gd name="T89" fmla="*/ 89 h 229"/>
                  <a:gd name="T90" fmla="*/ 102 w 111"/>
                  <a:gd name="T91" fmla="*/ 88 h 229"/>
                  <a:gd name="T92" fmla="*/ 103 w 111"/>
                  <a:gd name="T93" fmla="*/ 86 h 229"/>
                  <a:gd name="T94" fmla="*/ 105 w 111"/>
                  <a:gd name="T95" fmla="*/ 83 h 229"/>
                  <a:gd name="T96" fmla="*/ 106 w 111"/>
                  <a:gd name="T97" fmla="*/ 72 h 229"/>
                  <a:gd name="T98" fmla="*/ 106 w 111"/>
                  <a:gd name="T99" fmla="*/ 57 h 229"/>
                  <a:gd name="T100" fmla="*/ 108 w 111"/>
                  <a:gd name="T101" fmla="*/ 47 h 229"/>
                  <a:gd name="T102" fmla="*/ 110 w 111"/>
                  <a:gd name="T103" fmla="*/ 36 h 229"/>
                  <a:gd name="T104" fmla="*/ 108 w 111"/>
                  <a:gd name="T105" fmla="*/ 28 h 229"/>
                  <a:gd name="T106" fmla="*/ 107 w 111"/>
                  <a:gd name="T107" fmla="*/ 24 h 229"/>
                  <a:gd name="T108" fmla="*/ 106 w 111"/>
                  <a:gd name="T109" fmla="*/ 21 h 229"/>
                  <a:gd name="T110" fmla="*/ 106 w 111"/>
                  <a:gd name="T111" fmla="*/ 16 h 229"/>
                  <a:gd name="T112" fmla="*/ 100 w 111"/>
                  <a:gd name="T113" fmla="*/ 13 h 229"/>
                  <a:gd name="T114" fmla="*/ 92 w 111"/>
                  <a:gd name="T115" fmla="*/ 11 h 229"/>
                  <a:gd name="T116" fmla="*/ 91 w 111"/>
                  <a:gd name="T117" fmla="*/ 10 h 229"/>
                  <a:gd name="T118" fmla="*/ 84 w 111"/>
                  <a:gd name="T119" fmla="*/ 5 h 229"/>
                  <a:gd name="T120" fmla="*/ 73 w 111"/>
                  <a:gd name="T121" fmla="*/ 4 h 229"/>
                  <a:gd name="T122" fmla="*/ 62 w 111"/>
                  <a:gd name="T123" fmla="*/ 1 h 2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
                  <a:gd name="T187" fmla="*/ 0 h 229"/>
                  <a:gd name="T188" fmla="*/ 111 w 111"/>
                  <a:gd name="T189" fmla="*/ 229 h 2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 h="229">
                    <a:moveTo>
                      <a:pt x="62" y="1"/>
                    </a:moveTo>
                    <a:lnTo>
                      <a:pt x="50" y="0"/>
                    </a:lnTo>
                    <a:lnTo>
                      <a:pt x="40" y="1"/>
                    </a:lnTo>
                    <a:lnTo>
                      <a:pt x="34" y="3"/>
                    </a:lnTo>
                    <a:lnTo>
                      <a:pt x="29" y="6"/>
                    </a:lnTo>
                    <a:lnTo>
                      <a:pt x="24" y="5"/>
                    </a:lnTo>
                    <a:lnTo>
                      <a:pt x="18" y="8"/>
                    </a:lnTo>
                    <a:lnTo>
                      <a:pt x="17" y="13"/>
                    </a:lnTo>
                    <a:lnTo>
                      <a:pt x="15" y="16"/>
                    </a:lnTo>
                    <a:lnTo>
                      <a:pt x="12" y="19"/>
                    </a:lnTo>
                    <a:lnTo>
                      <a:pt x="11" y="28"/>
                    </a:lnTo>
                    <a:lnTo>
                      <a:pt x="11" y="38"/>
                    </a:lnTo>
                    <a:lnTo>
                      <a:pt x="8" y="48"/>
                    </a:lnTo>
                    <a:lnTo>
                      <a:pt x="9" y="62"/>
                    </a:lnTo>
                    <a:lnTo>
                      <a:pt x="8" y="72"/>
                    </a:lnTo>
                    <a:lnTo>
                      <a:pt x="9" y="77"/>
                    </a:lnTo>
                    <a:lnTo>
                      <a:pt x="9" y="81"/>
                    </a:lnTo>
                    <a:lnTo>
                      <a:pt x="11" y="84"/>
                    </a:lnTo>
                    <a:lnTo>
                      <a:pt x="8" y="141"/>
                    </a:lnTo>
                    <a:lnTo>
                      <a:pt x="6" y="144"/>
                    </a:lnTo>
                    <a:lnTo>
                      <a:pt x="4" y="151"/>
                    </a:lnTo>
                    <a:lnTo>
                      <a:pt x="3" y="161"/>
                    </a:lnTo>
                    <a:lnTo>
                      <a:pt x="0" y="174"/>
                    </a:lnTo>
                    <a:lnTo>
                      <a:pt x="0" y="188"/>
                    </a:lnTo>
                    <a:lnTo>
                      <a:pt x="1" y="196"/>
                    </a:lnTo>
                    <a:lnTo>
                      <a:pt x="1" y="204"/>
                    </a:lnTo>
                    <a:lnTo>
                      <a:pt x="3" y="208"/>
                    </a:lnTo>
                    <a:lnTo>
                      <a:pt x="3" y="214"/>
                    </a:lnTo>
                    <a:lnTo>
                      <a:pt x="3" y="219"/>
                    </a:lnTo>
                    <a:lnTo>
                      <a:pt x="8" y="221"/>
                    </a:lnTo>
                    <a:lnTo>
                      <a:pt x="80" y="228"/>
                    </a:lnTo>
                    <a:lnTo>
                      <a:pt x="86" y="228"/>
                    </a:lnTo>
                    <a:lnTo>
                      <a:pt x="89" y="223"/>
                    </a:lnTo>
                    <a:lnTo>
                      <a:pt x="90" y="216"/>
                    </a:lnTo>
                    <a:lnTo>
                      <a:pt x="92" y="213"/>
                    </a:lnTo>
                    <a:lnTo>
                      <a:pt x="92" y="209"/>
                    </a:lnTo>
                    <a:lnTo>
                      <a:pt x="93" y="206"/>
                    </a:lnTo>
                    <a:lnTo>
                      <a:pt x="95" y="194"/>
                    </a:lnTo>
                    <a:lnTo>
                      <a:pt x="95" y="181"/>
                    </a:lnTo>
                    <a:lnTo>
                      <a:pt x="96" y="169"/>
                    </a:lnTo>
                    <a:lnTo>
                      <a:pt x="99" y="160"/>
                    </a:lnTo>
                    <a:lnTo>
                      <a:pt x="97" y="151"/>
                    </a:lnTo>
                    <a:lnTo>
                      <a:pt x="96" y="148"/>
                    </a:lnTo>
                    <a:lnTo>
                      <a:pt x="99" y="90"/>
                    </a:lnTo>
                    <a:lnTo>
                      <a:pt x="102" y="89"/>
                    </a:lnTo>
                    <a:lnTo>
                      <a:pt x="102" y="88"/>
                    </a:lnTo>
                    <a:lnTo>
                      <a:pt x="103" y="86"/>
                    </a:lnTo>
                    <a:lnTo>
                      <a:pt x="105" y="83"/>
                    </a:lnTo>
                    <a:lnTo>
                      <a:pt x="106" y="72"/>
                    </a:lnTo>
                    <a:lnTo>
                      <a:pt x="106" y="57"/>
                    </a:lnTo>
                    <a:lnTo>
                      <a:pt x="108" y="47"/>
                    </a:lnTo>
                    <a:lnTo>
                      <a:pt x="110" y="36"/>
                    </a:lnTo>
                    <a:lnTo>
                      <a:pt x="108" y="28"/>
                    </a:lnTo>
                    <a:lnTo>
                      <a:pt x="107" y="24"/>
                    </a:lnTo>
                    <a:lnTo>
                      <a:pt x="106" y="21"/>
                    </a:lnTo>
                    <a:lnTo>
                      <a:pt x="106" y="16"/>
                    </a:lnTo>
                    <a:lnTo>
                      <a:pt x="100" y="13"/>
                    </a:lnTo>
                    <a:lnTo>
                      <a:pt x="92" y="11"/>
                    </a:lnTo>
                    <a:lnTo>
                      <a:pt x="91" y="10"/>
                    </a:lnTo>
                    <a:lnTo>
                      <a:pt x="84" y="5"/>
                    </a:lnTo>
                    <a:lnTo>
                      <a:pt x="73" y="4"/>
                    </a:lnTo>
                    <a:lnTo>
                      <a:pt x="62" y="1"/>
                    </a:lnTo>
                  </a:path>
                </a:pathLst>
              </a:custGeom>
              <a:solidFill>
                <a:srgbClr val="618FFD"/>
              </a:solidFill>
              <a:ln w="12700" cap="rnd">
                <a:noFill/>
                <a:round/>
              </a:ln>
            </p:spPr>
            <p:txBody>
              <a:bodyPr/>
              <a:lstStyle/>
              <a:p>
                <a:endParaRPr lang="zh-CN" altLang="en-US"/>
              </a:p>
            </p:txBody>
          </p:sp>
          <p:sp>
            <p:nvSpPr>
              <p:cNvPr id="39154" name="Freeform 555"/>
              <p:cNvSpPr/>
              <p:nvPr/>
            </p:nvSpPr>
            <p:spPr bwMode="auto">
              <a:xfrm>
                <a:off x="1690" y="3404"/>
                <a:ext cx="81" cy="17"/>
              </a:xfrm>
              <a:custGeom>
                <a:avLst/>
                <a:gdLst>
                  <a:gd name="T0" fmla="*/ 80 w 81"/>
                  <a:gd name="T1" fmla="*/ 13 h 17"/>
                  <a:gd name="T2" fmla="*/ 80 w 81"/>
                  <a:gd name="T3" fmla="*/ 11 h 17"/>
                  <a:gd name="T4" fmla="*/ 78 w 81"/>
                  <a:gd name="T5" fmla="*/ 9 h 17"/>
                  <a:gd name="T6" fmla="*/ 2 w 81"/>
                  <a:gd name="T7" fmla="*/ 0 h 17"/>
                  <a:gd name="T8" fmla="*/ 3 w 81"/>
                  <a:gd name="T9" fmla="*/ 2 h 17"/>
                  <a:gd name="T10" fmla="*/ 0 w 81"/>
                  <a:gd name="T11" fmla="*/ 4 h 17"/>
                  <a:gd name="T12" fmla="*/ 2 w 81"/>
                  <a:gd name="T13" fmla="*/ 5 h 17"/>
                  <a:gd name="T14" fmla="*/ 3 w 81"/>
                  <a:gd name="T15" fmla="*/ 6 h 17"/>
                  <a:gd name="T16" fmla="*/ 78 w 81"/>
                  <a:gd name="T17" fmla="*/ 14 h 17"/>
                  <a:gd name="T18" fmla="*/ 80 w 81"/>
                  <a:gd name="T19" fmla="*/ 16 h 17"/>
                  <a:gd name="T20" fmla="*/ 80 w 81"/>
                  <a:gd name="T21" fmla="*/ 13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7"/>
                  <a:gd name="T35" fmla="*/ 81 w 81"/>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7">
                    <a:moveTo>
                      <a:pt x="80" y="13"/>
                    </a:moveTo>
                    <a:lnTo>
                      <a:pt x="80" y="11"/>
                    </a:lnTo>
                    <a:lnTo>
                      <a:pt x="78" y="9"/>
                    </a:lnTo>
                    <a:lnTo>
                      <a:pt x="2" y="0"/>
                    </a:lnTo>
                    <a:lnTo>
                      <a:pt x="3" y="2"/>
                    </a:lnTo>
                    <a:lnTo>
                      <a:pt x="0" y="4"/>
                    </a:lnTo>
                    <a:lnTo>
                      <a:pt x="2" y="5"/>
                    </a:lnTo>
                    <a:lnTo>
                      <a:pt x="3" y="6"/>
                    </a:lnTo>
                    <a:lnTo>
                      <a:pt x="78" y="14"/>
                    </a:lnTo>
                    <a:lnTo>
                      <a:pt x="80" y="16"/>
                    </a:lnTo>
                    <a:lnTo>
                      <a:pt x="80" y="13"/>
                    </a:lnTo>
                  </a:path>
                </a:pathLst>
              </a:custGeom>
              <a:solidFill>
                <a:srgbClr val="BFBFBF"/>
              </a:solidFill>
              <a:ln w="12700" cap="rnd">
                <a:solidFill>
                  <a:srgbClr val="919191"/>
                </a:solidFill>
                <a:round/>
              </a:ln>
            </p:spPr>
            <p:txBody>
              <a:bodyPr/>
              <a:lstStyle/>
              <a:p>
                <a:endParaRPr lang="zh-CN" altLang="en-US"/>
              </a:p>
            </p:txBody>
          </p:sp>
          <p:sp>
            <p:nvSpPr>
              <p:cNvPr id="39155" name="Freeform 556"/>
              <p:cNvSpPr/>
              <p:nvPr/>
            </p:nvSpPr>
            <p:spPr bwMode="auto">
              <a:xfrm>
                <a:off x="1696" y="3192"/>
                <a:ext cx="15" cy="55"/>
              </a:xfrm>
              <a:custGeom>
                <a:avLst/>
                <a:gdLst>
                  <a:gd name="T0" fmla="*/ 14 w 15"/>
                  <a:gd name="T1" fmla="*/ 0 h 55"/>
                  <a:gd name="T2" fmla="*/ 0 w 15"/>
                  <a:gd name="T3" fmla="*/ 54 h 55"/>
                  <a:gd name="T4" fmla="*/ 14 w 15"/>
                  <a:gd name="T5" fmla="*/ 0 h 55"/>
                  <a:gd name="T6" fmla="*/ 0 60000 65536"/>
                  <a:gd name="T7" fmla="*/ 0 60000 65536"/>
                  <a:gd name="T8" fmla="*/ 0 60000 65536"/>
                  <a:gd name="T9" fmla="*/ 0 w 15"/>
                  <a:gd name="T10" fmla="*/ 0 h 55"/>
                  <a:gd name="T11" fmla="*/ 15 w 15"/>
                  <a:gd name="T12" fmla="*/ 55 h 55"/>
                </a:gdLst>
                <a:ahLst/>
                <a:cxnLst>
                  <a:cxn ang="T6">
                    <a:pos x="T0" y="T1"/>
                  </a:cxn>
                  <a:cxn ang="T7">
                    <a:pos x="T2" y="T3"/>
                  </a:cxn>
                  <a:cxn ang="T8">
                    <a:pos x="T4" y="T5"/>
                  </a:cxn>
                </a:cxnLst>
                <a:rect l="T9" t="T10" r="T11" b="T12"/>
                <a:pathLst>
                  <a:path w="15" h="55">
                    <a:moveTo>
                      <a:pt x="14" y="0"/>
                    </a:moveTo>
                    <a:lnTo>
                      <a:pt x="0" y="54"/>
                    </a:lnTo>
                    <a:lnTo>
                      <a:pt x="14" y="0"/>
                    </a:lnTo>
                  </a:path>
                </a:pathLst>
              </a:custGeom>
              <a:solidFill>
                <a:srgbClr val="FFBFBF"/>
              </a:solidFill>
              <a:ln w="12700" cap="rnd">
                <a:noFill/>
                <a:round/>
              </a:ln>
            </p:spPr>
            <p:txBody>
              <a:bodyPr/>
              <a:lstStyle/>
              <a:p>
                <a:endParaRPr lang="zh-CN" altLang="en-US"/>
              </a:p>
            </p:txBody>
          </p:sp>
          <p:sp>
            <p:nvSpPr>
              <p:cNvPr id="39156" name="Freeform 557"/>
              <p:cNvSpPr/>
              <p:nvPr/>
            </p:nvSpPr>
            <p:spPr bwMode="auto">
              <a:xfrm>
                <a:off x="1776" y="3200"/>
                <a:ext cx="15" cy="56"/>
              </a:xfrm>
              <a:custGeom>
                <a:avLst/>
                <a:gdLst>
                  <a:gd name="T0" fmla="*/ 14 w 15"/>
                  <a:gd name="T1" fmla="*/ 0 h 56"/>
                  <a:gd name="T2" fmla="*/ 0 w 15"/>
                  <a:gd name="T3" fmla="*/ 55 h 56"/>
                  <a:gd name="T4" fmla="*/ 14 w 15"/>
                  <a:gd name="T5" fmla="*/ 0 h 56"/>
                  <a:gd name="T6" fmla="*/ 0 60000 65536"/>
                  <a:gd name="T7" fmla="*/ 0 60000 65536"/>
                  <a:gd name="T8" fmla="*/ 0 60000 65536"/>
                  <a:gd name="T9" fmla="*/ 0 w 15"/>
                  <a:gd name="T10" fmla="*/ 0 h 56"/>
                  <a:gd name="T11" fmla="*/ 15 w 15"/>
                  <a:gd name="T12" fmla="*/ 56 h 56"/>
                </a:gdLst>
                <a:ahLst/>
                <a:cxnLst>
                  <a:cxn ang="T6">
                    <a:pos x="T0" y="T1"/>
                  </a:cxn>
                  <a:cxn ang="T7">
                    <a:pos x="T2" y="T3"/>
                  </a:cxn>
                  <a:cxn ang="T8">
                    <a:pos x="T4" y="T5"/>
                  </a:cxn>
                </a:cxnLst>
                <a:rect l="T9" t="T10" r="T11" b="T12"/>
                <a:pathLst>
                  <a:path w="15" h="56">
                    <a:moveTo>
                      <a:pt x="14" y="0"/>
                    </a:moveTo>
                    <a:lnTo>
                      <a:pt x="0" y="55"/>
                    </a:lnTo>
                    <a:lnTo>
                      <a:pt x="14" y="0"/>
                    </a:lnTo>
                  </a:path>
                </a:pathLst>
              </a:custGeom>
              <a:solidFill>
                <a:srgbClr val="FFBFBF"/>
              </a:solidFill>
              <a:ln w="12700" cap="rnd">
                <a:noFill/>
                <a:round/>
              </a:ln>
            </p:spPr>
            <p:txBody>
              <a:bodyPr/>
              <a:lstStyle/>
              <a:p>
                <a:endParaRPr lang="zh-CN" altLang="en-US"/>
              </a:p>
            </p:txBody>
          </p:sp>
          <p:sp>
            <p:nvSpPr>
              <p:cNvPr id="39157" name="Freeform 558"/>
              <p:cNvSpPr/>
              <p:nvPr/>
            </p:nvSpPr>
            <p:spPr bwMode="auto">
              <a:xfrm>
                <a:off x="1776" y="3200"/>
                <a:ext cx="15" cy="56"/>
              </a:xfrm>
              <a:custGeom>
                <a:avLst/>
                <a:gdLst>
                  <a:gd name="T0" fmla="*/ 7 w 15"/>
                  <a:gd name="T1" fmla="*/ 0 h 56"/>
                  <a:gd name="T2" fmla="*/ 14 w 15"/>
                  <a:gd name="T3" fmla="*/ 0 h 56"/>
                  <a:gd name="T4" fmla="*/ 7 w 15"/>
                  <a:gd name="T5" fmla="*/ 55 h 56"/>
                  <a:gd name="T6" fmla="*/ 0 w 15"/>
                  <a:gd name="T7" fmla="*/ 55 h 56"/>
                  <a:gd name="T8" fmla="*/ 7 w 15"/>
                  <a:gd name="T9" fmla="*/ 0 h 56"/>
                  <a:gd name="T10" fmla="*/ 0 60000 65536"/>
                  <a:gd name="T11" fmla="*/ 0 60000 65536"/>
                  <a:gd name="T12" fmla="*/ 0 60000 65536"/>
                  <a:gd name="T13" fmla="*/ 0 60000 65536"/>
                  <a:gd name="T14" fmla="*/ 0 60000 65536"/>
                  <a:gd name="T15" fmla="*/ 0 w 15"/>
                  <a:gd name="T16" fmla="*/ 0 h 56"/>
                  <a:gd name="T17" fmla="*/ 15 w 15"/>
                  <a:gd name="T18" fmla="*/ 56 h 56"/>
                </a:gdLst>
                <a:ahLst/>
                <a:cxnLst>
                  <a:cxn ang="T10">
                    <a:pos x="T0" y="T1"/>
                  </a:cxn>
                  <a:cxn ang="T11">
                    <a:pos x="T2" y="T3"/>
                  </a:cxn>
                  <a:cxn ang="T12">
                    <a:pos x="T4" y="T5"/>
                  </a:cxn>
                  <a:cxn ang="T13">
                    <a:pos x="T6" y="T7"/>
                  </a:cxn>
                  <a:cxn ang="T14">
                    <a:pos x="T8" y="T9"/>
                  </a:cxn>
                </a:cxnLst>
                <a:rect l="T15" t="T16" r="T17" b="T18"/>
                <a:pathLst>
                  <a:path w="15" h="56">
                    <a:moveTo>
                      <a:pt x="7" y="0"/>
                    </a:moveTo>
                    <a:lnTo>
                      <a:pt x="14" y="0"/>
                    </a:lnTo>
                    <a:lnTo>
                      <a:pt x="7" y="55"/>
                    </a:lnTo>
                    <a:lnTo>
                      <a:pt x="0" y="55"/>
                    </a:lnTo>
                    <a:lnTo>
                      <a:pt x="7" y="0"/>
                    </a:lnTo>
                  </a:path>
                </a:pathLst>
              </a:custGeom>
              <a:solidFill>
                <a:srgbClr val="FF4040"/>
              </a:solidFill>
              <a:ln w="12700" cap="rnd">
                <a:noFill/>
                <a:round/>
              </a:ln>
            </p:spPr>
            <p:txBody>
              <a:bodyPr/>
              <a:lstStyle/>
              <a:p>
                <a:endParaRPr lang="zh-CN" altLang="en-US"/>
              </a:p>
            </p:txBody>
          </p:sp>
          <p:sp>
            <p:nvSpPr>
              <p:cNvPr id="39158" name="Freeform 559"/>
              <p:cNvSpPr/>
              <p:nvPr/>
            </p:nvSpPr>
            <p:spPr bwMode="auto">
              <a:xfrm>
                <a:off x="1697" y="3184"/>
                <a:ext cx="30" cy="90"/>
              </a:xfrm>
              <a:custGeom>
                <a:avLst/>
                <a:gdLst>
                  <a:gd name="T0" fmla="*/ 14 w 30"/>
                  <a:gd name="T1" fmla="*/ 2 h 90"/>
                  <a:gd name="T2" fmla="*/ 11 w 30"/>
                  <a:gd name="T3" fmla="*/ 1 h 90"/>
                  <a:gd name="T4" fmla="*/ 10 w 30"/>
                  <a:gd name="T5" fmla="*/ 1 h 90"/>
                  <a:gd name="T6" fmla="*/ 6 w 30"/>
                  <a:gd name="T7" fmla="*/ 3 h 90"/>
                  <a:gd name="T8" fmla="*/ 7 w 30"/>
                  <a:gd name="T9" fmla="*/ 5 h 90"/>
                  <a:gd name="T10" fmla="*/ 0 w 30"/>
                  <a:gd name="T11" fmla="*/ 83 h 90"/>
                  <a:gd name="T12" fmla="*/ 1 w 30"/>
                  <a:gd name="T13" fmla="*/ 88 h 90"/>
                  <a:gd name="T14" fmla="*/ 5 w 30"/>
                  <a:gd name="T15" fmla="*/ 88 h 90"/>
                  <a:gd name="T16" fmla="*/ 15 w 30"/>
                  <a:gd name="T17" fmla="*/ 89 h 90"/>
                  <a:gd name="T18" fmla="*/ 18 w 30"/>
                  <a:gd name="T19" fmla="*/ 88 h 90"/>
                  <a:gd name="T20" fmla="*/ 22 w 30"/>
                  <a:gd name="T21" fmla="*/ 83 h 90"/>
                  <a:gd name="T22" fmla="*/ 29 w 30"/>
                  <a:gd name="T23" fmla="*/ 9 h 90"/>
                  <a:gd name="T24" fmla="*/ 25 w 30"/>
                  <a:gd name="T25" fmla="*/ 2 h 90"/>
                  <a:gd name="T26" fmla="*/ 22 w 30"/>
                  <a:gd name="T27" fmla="*/ 0 h 90"/>
                  <a:gd name="T28" fmla="*/ 14 w 30"/>
                  <a:gd name="T29" fmla="*/ 2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90"/>
                  <a:gd name="T47" fmla="*/ 30 w 30"/>
                  <a:gd name="T48" fmla="*/ 90 h 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90">
                    <a:moveTo>
                      <a:pt x="14" y="2"/>
                    </a:moveTo>
                    <a:lnTo>
                      <a:pt x="11" y="1"/>
                    </a:lnTo>
                    <a:lnTo>
                      <a:pt x="10" y="1"/>
                    </a:lnTo>
                    <a:lnTo>
                      <a:pt x="6" y="3"/>
                    </a:lnTo>
                    <a:lnTo>
                      <a:pt x="7" y="5"/>
                    </a:lnTo>
                    <a:lnTo>
                      <a:pt x="0" y="83"/>
                    </a:lnTo>
                    <a:lnTo>
                      <a:pt x="1" y="88"/>
                    </a:lnTo>
                    <a:lnTo>
                      <a:pt x="5" y="88"/>
                    </a:lnTo>
                    <a:lnTo>
                      <a:pt x="15" y="89"/>
                    </a:lnTo>
                    <a:lnTo>
                      <a:pt x="18" y="88"/>
                    </a:lnTo>
                    <a:lnTo>
                      <a:pt x="22" y="83"/>
                    </a:lnTo>
                    <a:lnTo>
                      <a:pt x="29" y="9"/>
                    </a:lnTo>
                    <a:lnTo>
                      <a:pt x="25" y="2"/>
                    </a:lnTo>
                    <a:lnTo>
                      <a:pt x="22" y="0"/>
                    </a:lnTo>
                    <a:lnTo>
                      <a:pt x="14" y="2"/>
                    </a:lnTo>
                  </a:path>
                </a:pathLst>
              </a:custGeom>
              <a:solidFill>
                <a:srgbClr val="3365FB"/>
              </a:solidFill>
              <a:ln w="12700" cap="rnd">
                <a:noFill/>
                <a:round/>
              </a:ln>
            </p:spPr>
            <p:txBody>
              <a:bodyPr/>
              <a:lstStyle/>
              <a:p>
                <a:endParaRPr lang="zh-CN" altLang="en-US"/>
              </a:p>
            </p:txBody>
          </p:sp>
          <p:sp>
            <p:nvSpPr>
              <p:cNvPr id="39159" name="Freeform 560"/>
              <p:cNvSpPr/>
              <p:nvPr/>
            </p:nvSpPr>
            <p:spPr bwMode="auto">
              <a:xfrm>
                <a:off x="1697" y="3323"/>
                <a:ext cx="81" cy="36"/>
              </a:xfrm>
              <a:custGeom>
                <a:avLst/>
                <a:gdLst>
                  <a:gd name="T0" fmla="*/ 0 w 81"/>
                  <a:gd name="T1" fmla="*/ 7 h 36"/>
                  <a:gd name="T2" fmla="*/ 1 w 81"/>
                  <a:gd name="T3" fmla="*/ 4 h 36"/>
                  <a:gd name="T4" fmla="*/ 2 w 81"/>
                  <a:gd name="T5" fmla="*/ 2 h 36"/>
                  <a:gd name="T6" fmla="*/ 2 w 81"/>
                  <a:gd name="T7" fmla="*/ 0 h 36"/>
                  <a:gd name="T8" fmla="*/ 5 w 81"/>
                  <a:gd name="T9" fmla="*/ 0 h 36"/>
                  <a:gd name="T10" fmla="*/ 76 w 81"/>
                  <a:gd name="T11" fmla="*/ 6 h 36"/>
                  <a:gd name="T12" fmla="*/ 78 w 81"/>
                  <a:gd name="T13" fmla="*/ 10 h 36"/>
                  <a:gd name="T14" fmla="*/ 80 w 81"/>
                  <a:gd name="T15" fmla="*/ 17 h 36"/>
                  <a:gd name="T16" fmla="*/ 79 w 81"/>
                  <a:gd name="T17" fmla="*/ 27 h 36"/>
                  <a:gd name="T18" fmla="*/ 76 w 81"/>
                  <a:gd name="T19" fmla="*/ 33 h 36"/>
                  <a:gd name="T20" fmla="*/ 70 w 81"/>
                  <a:gd name="T21" fmla="*/ 35 h 36"/>
                  <a:gd name="T22" fmla="*/ 5 w 81"/>
                  <a:gd name="T23" fmla="*/ 27 h 36"/>
                  <a:gd name="T24" fmla="*/ 0 w 81"/>
                  <a:gd name="T25" fmla="*/ 25 h 36"/>
                  <a:gd name="T26" fmla="*/ 0 w 81"/>
                  <a:gd name="T27" fmla="*/ 18 h 36"/>
                  <a:gd name="T28" fmla="*/ 0 w 81"/>
                  <a:gd name="T29" fmla="*/ 7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36"/>
                  <a:gd name="T47" fmla="*/ 81 w 81"/>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36">
                    <a:moveTo>
                      <a:pt x="0" y="7"/>
                    </a:moveTo>
                    <a:lnTo>
                      <a:pt x="1" y="4"/>
                    </a:lnTo>
                    <a:lnTo>
                      <a:pt x="2" y="2"/>
                    </a:lnTo>
                    <a:lnTo>
                      <a:pt x="2" y="0"/>
                    </a:lnTo>
                    <a:lnTo>
                      <a:pt x="5" y="0"/>
                    </a:lnTo>
                    <a:lnTo>
                      <a:pt x="76" y="6"/>
                    </a:lnTo>
                    <a:lnTo>
                      <a:pt x="78" y="10"/>
                    </a:lnTo>
                    <a:lnTo>
                      <a:pt x="80" y="17"/>
                    </a:lnTo>
                    <a:lnTo>
                      <a:pt x="79" y="27"/>
                    </a:lnTo>
                    <a:lnTo>
                      <a:pt x="76" y="33"/>
                    </a:lnTo>
                    <a:lnTo>
                      <a:pt x="70" y="35"/>
                    </a:lnTo>
                    <a:lnTo>
                      <a:pt x="5" y="27"/>
                    </a:lnTo>
                    <a:lnTo>
                      <a:pt x="0" y="25"/>
                    </a:lnTo>
                    <a:lnTo>
                      <a:pt x="0" y="18"/>
                    </a:lnTo>
                    <a:lnTo>
                      <a:pt x="0" y="7"/>
                    </a:lnTo>
                  </a:path>
                </a:pathLst>
              </a:custGeom>
              <a:solidFill>
                <a:schemeClr val="accent1"/>
              </a:solidFill>
              <a:ln w="12700" cap="rnd">
                <a:solidFill>
                  <a:srgbClr val="004E47"/>
                </a:solidFill>
                <a:round/>
              </a:ln>
            </p:spPr>
            <p:txBody>
              <a:bodyPr/>
              <a:lstStyle/>
              <a:p>
                <a:endParaRPr lang="zh-CN" altLang="en-US"/>
              </a:p>
            </p:txBody>
          </p:sp>
          <p:sp>
            <p:nvSpPr>
              <p:cNvPr id="39160" name="Freeform 561"/>
              <p:cNvSpPr/>
              <p:nvPr/>
            </p:nvSpPr>
            <p:spPr bwMode="auto">
              <a:xfrm>
                <a:off x="1763" y="3189"/>
                <a:ext cx="27" cy="87"/>
              </a:xfrm>
              <a:custGeom>
                <a:avLst/>
                <a:gdLst>
                  <a:gd name="T0" fmla="*/ 13 w 27"/>
                  <a:gd name="T1" fmla="*/ 2 h 87"/>
                  <a:gd name="T2" fmla="*/ 9 w 27"/>
                  <a:gd name="T3" fmla="*/ 2 h 87"/>
                  <a:gd name="T4" fmla="*/ 8 w 27"/>
                  <a:gd name="T5" fmla="*/ 1 h 87"/>
                  <a:gd name="T6" fmla="*/ 6 w 27"/>
                  <a:gd name="T7" fmla="*/ 2 h 87"/>
                  <a:gd name="T8" fmla="*/ 6 w 27"/>
                  <a:gd name="T9" fmla="*/ 4 h 87"/>
                  <a:gd name="T10" fmla="*/ 0 w 27"/>
                  <a:gd name="T11" fmla="*/ 80 h 87"/>
                  <a:gd name="T12" fmla="*/ 2 w 27"/>
                  <a:gd name="T13" fmla="*/ 85 h 87"/>
                  <a:gd name="T14" fmla="*/ 6 w 27"/>
                  <a:gd name="T15" fmla="*/ 86 h 87"/>
                  <a:gd name="T16" fmla="*/ 13 w 27"/>
                  <a:gd name="T17" fmla="*/ 86 h 87"/>
                  <a:gd name="T18" fmla="*/ 17 w 27"/>
                  <a:gd name="T19" fmla="*/ 86 h 87"/>
                  <a:gd name="T20" fmla="*/ 21 w 27"/>
                  <a:gd name="T21" fmla="*/ 80 h 87"/>
                  <a:gd name="T22" fmla="*/ 26 w 27"/>
                  <a:gd name="T23" fmla="*/ 9 h 87"/>
                  <a:gd name="T24" fmla="*/ 24 w 27"/>
                  <a:gd name="T25" fmla="*/ 3 h 87"/>
                  <a:gd name="T26" fmla="*/ 21 w 27"/>
                  <a:gd name="T27" fmla="*/ 0 h 87"/>
                  <a:gd name="T28" fmla="*/ 13 w 27"/>
                  <a:gd name="T29" fmla="*/ 2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87"/>
                  <a:gd name="T47" fmla="*/ 27 w 27"/>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87">
                    <a:moveTo>
                      <a:pt x="13" y="2"/>
                    </a:moveTo>
                    <a:lnTo>
                      <a:pt x="9" y="2"/>
                    </a:lnTo>
                    <a:lnTo>
                      <a:pt x="8" y="1"/>
                    </a:lnTo>
                    <a:lnTo>
                      <a:pt x="6" y="2"/>
                    </a:lnTo>
                    <a:lnTo>
                      <a:pt x="6" y="4"/>
                    </a:lnTo>
                    <a:lnTo>
                      <a:pt x="0" y="80"/>
                    </a:lnTo>
                    <a:lnTo>
                      <a:pt x="2" y="85"/>
                    </a:lnTo>
                    <a:lnTo>
                      <a:pt x="6" y="86"/>
                    </a:lnTo>
                    <a:lnTo>
                      <a:pt x="13" y="86"/>
                    </a:lnTo>
                    <a:lnTo>
                      <a:pt x="17" y="86"/>
                    </a:lnTo>
                    <a:lnTo>
                      <a:pt x="21" y="80"/>
                    </a:lnTo>
                    <a:lnTo>
                      <a:pt x="26" y="9"/>
                    </a:lnTo>
                    <a:lnTo>
                      <a:pt x="24" y="3"/>
                    </a:lnTo>
                    <a:lnTo>
                      <a:pt x="21" y="0"/>
                    </a:lnTo>
                    <a:lnTo>
                      <a:pt x="13" y="2"/>
                    </a:lnTo>
                  </a:path>
                </a:pathLst>
              </a:custGeom>
              <a:solidFill>
                <a:srgbClr val="3365FB"/>
              </a:solidFill>
              <a:ln w="12700" cap="rnd">
                <a:noFill/>
                <a:round/>
              </a:ln>
            </p:spPr>
            <p:txBody>
              <a:bodyPr/>
              <a:lstStyle/>
              <a:p>
                <a:endParaRPr lang="zh-CN" altLang="en-US"/>
              </a:p>
            </p:txBody>
          </p:sp>
          <p:sp>
            <p:nvSpPr>
              <p:cNvPr id="39161" name="Freeform 562"/>
              <p:cNvSpPr/>
              <p:nvPr/>
            </p:nvSpPr>
            <p:spPr bwMode="auto">
              <a:xfrm>
                <a:off x="1701" y="3252"/>
                <a:ext cx="79" cy="32"/>
              </a:xfrm>
              <a:custGeom>
                <a:avLst/>
                <a:gdLst>
                  <a:gd name="T0" fmla="*/ 1 w 79"/>
                  <a:gd name="T1" fmla="*/ 16 h 32"/>
                  <a:gd name="T2" fmla="*/ 1 w 79"/>
                  <a:gd name="T3" fmla="*/ 19 h 32"/>
                  <a:gd name="T4" fmla="*/ 0 w 79"/>
                  <a:gd name="T5" fmla="*/ 23 h 32"/>
                  <a:gd name="T6" fmla="*/ 1 w 79"/>
                  <a:gd name="T7" fmla="*/ 24 h 32"/>
                  <a:gd name="T8" fmla="*/ 3 w 79"/>
                  <a:gd name="T9" fmla="*/ 25 h 32"/>
                  <a:gd name="T10" fmla="*/ 72 w 79"/>
                  <a:gd name="T11" fmla="*/ 31 h 32"/>
                  <a:gd name="T12" fmla="*/ 77 w 79"/>
                  <a:gd name="T13" fmla="*/ 29 h 32"/>
                  <a:gd name="T14" fmla="*/ 77 w 79"/>
                  <a:gd name="T15" fmla="*/ 24 h 32"/>
                  <a:gd name="T16" fmla="*/ 78 w 79"/>
                  <a:gd name="T17" fmla="*/ 14 h 32"/>
                  <a:gd name="T18" fmla="*/ 78 w 79"/>
                  <a:gd name="T19" fmla="*/ 10 h 32"/>
                  <a:gd name="T20" fmla="*/ 74 w 79"/>
                  <a:gd name="T21" fmla="*/ 7 h 32"/>
                  <a:gd name="T22" fmla="*/ 8 w 79"/>
                  <a:gd name="T23" fmla="*/ 0 h 32"/>
                  <a:gd name="T24" fmla="*/ 2 w 79"/>
                  <a:gd name="T25" fmla="*/ 2 h 32"/>
                  <a:gd name="T26" fmla="*/ 0 w 79"/>
                  <a:gd name="T27" fmla="*/ 7 h 32"/>
                  <a:gd name="T28" fmla="*/ 1 w 79"/>
                  <a:gd name="T29" fmla="*/ 16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32"/>
                  <a:gd name="T47" fmla="*/ 79 w 79"/>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32">
                    <a:moveTo>
                      <a:pt x="1" y="16"/>
                    </a:moveTo>
                    <a:lnTo>
                      <a:pt x="1" y="19"/>
                    </a:lnTo>
                    <a:lnTo>
                      <a:pt x="0" y="23"/>
                    </a:lnTo>
                    <a:lnTo>
                      <a:pt x="1" y="24"/>
                    </a:lnTo>
                    <a:lnTo>
                      <a:pt x="3" y="25"/>
                    </a:lnTo>
                    <a:lnTo>
                      <a:pt x="72" y="31"/>
                    </a:lnTo>
                    <a:lnTo>
                      <a:pt x="77" y="29"/>
                    </a:lnTo>
                    <a:lnTo>
                      <a:pt x="77" y="24"/>
                    </a:lnTo>
                    <a:lnTo>
                      <a:pt x="78" y="14"/>
                    </a:lnTo>
                    <a:lnTo>
                      <a:pt x="78" y="10"/>
                    </a:lnTo>
                    <a:lnTo>
                      <a:pt x="74" y="7"/>
                    </a:lnTo>
                    <a:lnTo>
                      <a:pt x="8" y="0"/>
                    </a:lnTo>
                    <a:lnTo>
                      <a:pt x="2" y="2"/>
                    </a:lnTo>
                    <a:lnTo>
                      <a:pt x="0" y="7"/>
                    </a:lnTo>
                    <a:lnTo>
                      <a:pt x="1" y="16"/>
                    </a:lnTo>
                  </a:path>
                </a:pathLst>
              </a:custGeom>
              <a:solidFill>
                <a:schemeClr val="accent1"/>
              </a:solidFill>
              <a:ln w="12700" cap="rnd">
                <a:solidFill>
                  <a:srgbClr val="004E47"/>
                </a:solidFill>
                <a:round/>
              </a:ln>
            </p:spPr>
            <p:txBody>
              <a:bodyPr/>
              <a:lstStyle/>
              <a:p>
                <a:endParaRPr lang="zh-CN" altLang="en-US"/>
              </a:p>
            </p:txBody>
          </p:sp>
          <p:sp>
            <p:nvSpPr>
              <p:cNvPr id="39162" name="Freeform 563"/>
              <p:cNvSpPr/>
              <p:nvPr/>
            </p:nvSpPr>
            <p:spPr bwMode="auto">
              <a:xfrm>
                <a:off x="1705" y="3192"/>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 name="T10" fmla="*/ 0 60000 65536"/>
                  <a:gd name="T11" fmla="*/ 0 60000 65536"/>
                  <a:gd name="T12" fmla="*/ 0 60000 65536"/>
                  <a:gd name="T13" fmla="*/ 0 60000 65536"/>
                  <a:gd name="T14" fmla="*/ 0 60000 65536"/>
                  <a:gd name="T15" fmla="*/ 0 w 15"/>
                  <a:gd name="T16" fmla="*/ 0 h 55"/>
                  <a:gd name="T17" fmla="*/ 15 w 15"/>
                  <a:gd name="T18" fmla="*/ 55 h 55"/>
                </a:gdLst>
                <a:ahLst/>
                <a:cxnLst>
                  <a:cxn ang="T10">
                    <a:pos x="T0" y="T1"/>
                  </a:cxn>
                  <a:cxn ang="T11">
                    <a:pos x="T2" y="T3"/>
                  </a:cxn>
                  <a:cxn ang="T12">
                    <a:pos x="T4" y="T5"/>
                  </a:cxn>
                  <a:cxn ang="T13">
                    <a:pos x="T6" y="T7"/>
                  </a:cxn>
                  <a:cxn ang="T14">
                    <a:pos x="T8" y="T9"/>
                  </a:cxn>
                </a:cxnLst>
                <a:rect l="T15" t="T16" r="T17" b="T18"/>
                <a:pathLst>
                  <a:path w="15" h="55">
                    <a:moveTo>
                      <a:pt x="14" y="0"/>
                    </a:moveTo>
                    <a:lnTo>
                      <a:pt x="7" y="0"/>
                    </a:lnTo>
                    <a:lnTo>
                      <a:pt x="0" y="54"/>
                    </a:lnTo>
                    <a:lnTo>
                      <a:pt x="7" y="54"/>
                    </a:lnTo>
                    <a:lnTo>
                      <a:pt x="14" y="0"/>
                    </a:lnTo>
                  </a:path>
                </a:pathLst>
              </a:custGeom>
              <a:solidFill>
                <a:srgbClr val="063DE8"/>
              </a:solidFill>
              <a:ln w="12700" cap="rnd">
                <a:noFill/>
                <a:round/>
              </a:ln>
            </p:spPr>
            <p:txBody>
              <a:bodyPr/>
              <a:lstStyle/>
              <a:p>
                <a:endParaRPr lang="zh-CN" altLang="en-US"/>
              </a:p>
            </p:txBody>
          </p:sp>
          <p:sp>
            <p:nvSpPr>
              <p:cNvPr id="39163" name="Freeform 564"/>
              <p:cNvSpPr/>
              <p:nvPr/>
            </p:nvSpPr>
            <p:spPr bwMode="auto">
              <a:xfrm>
                <a:off x="1774" y="3197"/>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 name="T10" fmla="*/ 0 60000 65536"/>
                  <a:gd name="T11" fmla="*/ 0 60000 65536"/>
                  <a:gd name="T12" fmla="*/ 0 60000 65536"/>
                  <a:gd name="T13" fmla="*/ 0 60000 65536"/>
                  <a:gd name="T14" fmla="*/ 0 60000 65536"/>
                  <a:gd name="T15" fmla="*/ 0 w 15"/>
                  <a:gd name="T16" fmla="*/ 0 h 55"/>
                  <a:gd name="T17" fmla="*/ 15 w 15"/>
                  <a:gd name="T18" fmla="*/ 55 h 55"/>
                </a:gdLst>
                <a:ahLst/>
                <a:cxnLst>
                  <a:cxn ang="T10">
                    <a:pos x="T0" y="T1"/>
                  </a:cxn>
                  <a:cxn ang="T11">
                    <a:pos x="T2" y="T3"/>
                  </a:cxn>
                  <a:cxn ang="T12">
                    <a:pos x="T4" y="T5"/>
                  </a:cxn>
                  <a:cxn ang="T13">
                    <a:pos x="T6" y="T7"/>
                  </a:cxn>
                  <a:cxn ang="T14">
                    <a:pos x="T8" y="T9"/>
                  </a:cxn>
                </a:cxnLst>
                <a:rect l="T15" t="T16" r="T17" b="T18"/>
                <a:pathLst>
                  <a:path w="15" h="55">
                    <a:moveTo>
                      <a:pt x="14" y="0"/>
                    </a:moveTo>
                    <a:lnTo>
                      <a:pt x="7" y="0"/>
                    </a:lnTo>
                    <a:lnTo>
                      <a:pt x="0" y="54"/>
                    </a:lnTo>
                    <a:lnTo>
                      <a:pt x="7" y="54"/>
                    </a:lnTo>
                    <a:lnTo>
                      <a:pt x="14" y="0"/>
                    </a:lnTo>
                  </a:path>
                </a:pathLst>
              </a:custGeom>
              <a:solidFill>
                <a:srgbClr val="063DE8"/>
              </a:solidFill>
              <a:ln w="12700" cap="rnd">
                <a:noFill/>
                <a:round/>
              </a:ln>
            </p:spPr>
            <p:txBody>
              <a:bodyPr/>
              <a:lstStyle/>
              <a:p>
                <a:endParaRPr lang="zh-CN" altLang="en-US"/>
              </a:p>
            </p:txBody>
          </p:sp>
        </p:grpSp>
      </p:grpSp>
      <p:grpSp>
        <p:nvGrpSpPr>
          <p:cNvPr id="38931" name="Group 629"/>
          <p:cNvGrpSpPr/>
          <p:nvPr/>
        </p:nvGrpSpPr>
        <p:grpSpPr bwMode="auto">
          <a:xfrm>
            <a:off x="3289300" y="3429000"/>
            <a:ext cx="214313" cy="460375"/>
            <a:chOff x="2436" y="3187"/>
            <a:chExt cx="120" cy="258"/>
          </a:xfrm>
        </p:grpSpPr>
        <p:sp>
          <p:nvSpPr>
            <p:cNvPr id="39123" name="Freeform 630"/>
            <p:cNvSpPr/>
            <p:nvPr/>
          </p:nvSpPr>
          <p:spPr bwMode="auto">
            <a:xfrm>
              <a:off x="2462" y="3425"/>
              <a:ext cx="15" cy="17"/>
            </a:xfrm>
            <a:custGeom>
              <a:avLst/>
              <a:gdLst>
                <a:gd name="T0" fmla="*/ 11 w 15"/>
                <a:gd name="T1" fmla="*/ 11 h 17"/>
                <a:gd name="T2" fmla="*/ 14 w 15"/>
                <a:gd name="T3" fmla="*/ 13 h 17"/>
                <a:gd name="T4" fmla="*/ 4 w 15"/>
                <a:gd name="T5" fmla="*/ 16 h 17"/>
                <a:gd name="T6" fmla="*/ 0 w 15"/>
                <a:gd name="T7" fmla="*/ 11 h 17"/>
                <a:gd name="T8" fmla="*/ 1 w 15"/>
                <a:gd name="T9" fmla="*/ 11 h 17"/>
                <a:gd name="T10" fmla="*/ 2 w 15"/>
                <a:gd name="T11" fmla="*/ 4 h 17"/>
                <a:gd name="T12" fmla="*/ 2 w 15"/>
                <a:gd name="T13" fmla="*/ 2 h 17"/>
                <a:gd name="T14" fmla="*/ 4 w 15"/>
                <a:gd name="T15" fmla="*/ 0 h 17"/>
                <a:gd name="T16" fmla="*/ 14 w 15"/>
                <a:gd name="T17" fmla="*/ 3 h 17"/>
                <a:gd name="T18" fmla="*/ 10 w 15"/>
                <a:gd name="T19" fmla="*/ 5 h 17"/>
                <a:gd name="T20" fmla="*/ 11 w 15"/>
                <a:gd name="T21" fmla="*/ 11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1" y="11"/>
                  </a:moveTo>
                  <a:lnTo>
                    <a:pt x="14" y="13"/>
                  </a:lnTo>
                  <a:lnTo>
                    <a:pt x="4" y="16"/>
                  </a:lnTo>
                  <a:lnTo>
                    <a:pt x="0" y="11"/>
                  </a:lnTo>
                  <a:lnTo>
                    <a:pt x="1" y="11"/>
                  </a:lnTo>
                  <a:lnTo>
                    <a:pt x="2" y="4"/>
                  </a:lnTo>
                  <a:lnTo>
                    <a:pt x="2" y="2"/>
                  </a:lnTo>
                  <a:lnTo>
                    <a:pt x="4" y="0"/>
                  </a:lnTo>
                  <a:lnTo>
                    <a:pt x="14" y="3"/>
                  </a:lnTo>
                  <a:lnTo>
                    <a:pt x="10" y="5"/>
                  </a:lnTo>
                  <a:lnTo>
                    <a:pt x="11" y="11"/>
                  </a:lnTo>
                </a:path>
              </a:pathLst>
            </a:custGeom>
            <a:solidFill>
              <a:srgbClr val="7F7F7F"/>
            </a:solidFill>
            <a:ln w="12700" cap="rnd">
              <a:solidFill>
                <a:srgbClr val="474747"/>
              </a:solidFill>
              <a:round/>
            </a:ln>
          </p:spPr>
          <p:txBody>
            <a:bodyPr/>
            <a:lstStyle/>
            <a:p>
              <a:endParaRPr lang="zh-CN" altLang="en-US"/>
            </a:p>
          </p:txBody>
        </p:sp>
        <p:sp>
          <p:nvSpPr>
            <p:cNvPr id="39124" name="Freeform 631"/>
            <p:cNvSpPr/>
            <p:nvPr/>
          </p:nvSpPr>
          <p:spPr bwMode="auto">
            <a:xfrm>
              <a:off x="2507" y="3428"/>
              <a:ext cx="15" cy="17"/>
            </a:xfrm>
            <a:custGeom>
              <a:avLst/>
              <a:gdLst>
                <a:gd name="T0" fmla="*/ 12 w 15"/>
                <a:gd name="T1" fmla="*/ 12 h 17"/>
                <a:gd name="T2" fmla="*/ 10 w 15"/>
                <a:gd name="T3" fmla="*/ 12 h 17"/>
                <a:gd name="T4" fmla="*/ 4 w 15"/>
                <a:gd name="T5" fmla="*/ 16 h 17"/>
                <a:gd name="T6" fmla="*/ 0 w 15"/>
                <a:gd name="T7" fmla="*/ 12 h 17"/>
                <a:gd name="T8" fmla="*/ 1 w 15"/>
                <a:gd name="T9" fmla="*/ 11 h 17"/>
                <a:gd name="T10" fmla="*/ 1 w 15"/>
                <a:gd name="T11" fmla="*/ 5 h 17"/>
                <a:gd name="T12" fmla="*/ 2 w 15"/>
                <a:gd name="T13" fmla="*/ 3 h 17"/>
                <a:gd name="T14" fmla="*/ 7 w 15"/>
                <a:gd name="T15" fmla="*/ 0 h 17"/>
                <a:gd name="T16" fmla="*/ 11 w 15"/>
                <a:gd name="T17" fmla="*/ 4 h 17"/>
                <a:gd name="T18" fmla="*/ 14 w 15"/>
                <a:gd name="T19" fmla="*/ 6 h 17"/>
                <a:gd name="T20" fmla="*/ 12 w 15"/>
                <a:gd name="T21" fmla="*/ 12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2" y="12"/>
                  </a:moveTo>
                  <a:lnTo>
                    <a:pt x="10" y="12"/>
                  </a:lnTo>
                  <a:lnTo>
                    <a:pt x="4" y="16"/>
                  </a:lnTo>
                  <a:lnTo>
                    <a:pt x="0" y="12"/>
                  </a:lnTo>
                  <a:lnTo>
                    <a:pt x="1" y="11"/>
                  </a:lnTo>
                  <a:lnTo>
                    <a:pt x="1" y="5"/>
                  </a:lnTo>
                  <a:lnTo>
                    <a:pt x="2" y="3"/>
                  </a:lnTo>
                  <a:lnTo>
                    <a:pt x="7" y="0"/>
                  </a:lnTo>
                  <a:lnTo>
                    <a:pt x="11" y="4"/>
                  </a:lnTo>
                  <a:lnTo>
                    <a:pt x="14" y="6"/>
                  </a:lnTo>
                  <a:lnTo>
                    <a:pt x="12" y="12"/>
                  </a:lnTo>
                </a:path>
              </a:pathLst>
            </a:custGeom>
            <a:solidFill>
              <a:srgbClr val="7F7F7F"/>
            </a:solidFill>
            <a:ln w="12700" cap="rnd">
              <a:solidFill>
                <a:srgbClr val="474747"/>
              </a:solidFill>
              <a:round/>
            </a:ln>
          </p:spPr>
          <p:txBody>
            <a:bodyPr/>
            <a:lstStyle/>
            <a:p>
              <a:endParaRPr lang="zh-CN" altLang="en-US"/>
            </a:p>
          </p:txBody>
        </p:sp>
        <p:sp>
          <p:nvSpPr>
            <p:cNvPr id="39125" name="Freeform 632"/>
            <p:cNvSpPr/>
            <p:nvPr/>
          </p:nvSpPr>
          <p:spPr bwMode="auto">
            <a:xfrm>
              <a:off x="2524" y="3190"/>
              <a:ext cx="15" cy="19"/>
            </a:xfrm>
            <a:custGeom>
              <a:avLst/>
              <a:gdLst>
                <a:gd name="T0" fmla="*/ 14 w 15"/>
                <a:gd name="T1" fmla="*/ 14 h 19"/>
                <a:gd name="T2" fmla="*/ 9 w 15"/>
                <a:gd name="T3" fmla="*/ 15 h 19"/>
                <a:gd name="T4" fmla="*/ 7 w 15"/>
                <a:gd name="T5" fmla="*/ 18 h 19"/>
                <a:gd name="T6" fmla="*/ 0 w 15"/>
                <a:gd name="T7" fmla="*/ 13 h 19"/>
                <a:gd name="T8" fmla="*/ 1 w 15"/>
                <a:gd name="T9" fmla="*/ 11 h 19"/>
                <a:gd name="T10" fmla="*/ 1 w 15"/>
                <a:gd name="T11" fmla="*/ 4 h 19"/>
                <a:gd name="T12" fmla="*/ 4 w 15"/>
                <a:gd name="T13" fmla="*/ 2 h 19"/>
                <a:gd name="T14" fmla="*/ 10 w 15"/>
                <a:gd name="T15" fmla="*/ 0 h 19"/>
                <a:gd name="T16" fmla="*/ 12 w 15"/>
                <a:gd name="T17" fmla="*/ 3 h 19"/>
                <a:gd name="T18" fmla="*/ 12 w 15"/>
                <a:gd name="T19" fmla="*/ 6 h 19"/>
                <a:gd name="T20" fmla="*/ 14 w 15"/>
                <a:gd name="T21" fmla="*/ 14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9"/>
                <a:gd name="T35" fmla="*/ 15 w 1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9">
                  <a:moveTo>
                    <a:pt x="14" y="14"/>
                  </a:moveTo>
                  <a:lnTo>
                    <a:pt x="9" y="15"/>
                  </a:lnTo>
                  <a:lnTo>
                    <a:pt x="7" y="18"/>
                  </a:lnTo>
                  <a:lnTo>
                    <a:pt x="0" y="13"/>
                  </a:lnTo>
                  <a:lnTo>
                    <a:pt x="1" y="11"/>
                  </a:lnTo>
                  <a:lnTo>
                    <a:pt x="1" y="4"/>
                  </a:lnTo>
                  <a:lnTo>
                    <a:pt x="4" y="2"/>
                  </a:lnTo>
                  <a:lnTo>
                    <a:pt x="10" y="0"/>
                  </a:lnTo>
                  <a:lnTo>
                    <a:pt x="12" y="3"/>
                  </a:lnTo>
                  <a:lnTo>
                    <a:pt x="12" y="6"/>
                  </a:lnTo>
                  <a:lnTo>
                    <a:pt x="14" y="14"/>
                  </a:lnTo>
                </a:path>
              </a:pathLst>
            </a:custGeom>
            <a:solidFill>
              <a:srgbClr val="7F7F7F"/>
            </a:solidFill>
            <a:ln w="12700" cap="rnd">
              <a:solidFill>
                <a:srgbClr val="474747"/>
              </a:solidFill>
              <a:round/>
            </a:ln>
          </p:spPr>
          <p:txBody>
            <a:bodyPr/>
            <a:lstStyle/>
            <a:p>
              <a:endParaRPr lang="zh-CN" altLang="en-US"/>
            </a:p>
          </p:txBody>
        </p:sp>
        <p:sp>
          <p:nvSpPr>
            <p:cNvPr id="39126" name="Freeform 633"/>
            <p:cNvSpPr/>
            <p:nvPr/>
          </p:nvSpPr>
          <p:spPr bwMode="auto">
            <a:xfrm>
              <a:off x="2482" y="3187"/>
              <a:ext cx="15" cy="19"/>
            </a:xfrm>
            <a:custGeom>
              <a:avLst/>
              <a:gdLst>
                <a:gd name="T0" fmla="*/ 14 w 15"/>
                <a:gd name="T1" fmla="*/ 12 h 19"/>
                <a:gd name="T2" fmla="*/ 7 w 15"/>
                <a:gd name="T3" fmla="*/ 14 h 19"/>
                <a:gd name="T4" fmla="*/ 6 w 15"/>
                <a:gd name="T5" fmla="*/ 18 h 19"/>
                <a:gd name="T6" fmla="*/ 0 w 15"/>
                <a:gd name="T7" fmla="*/ 13 h 19"/>
                <a:gd name="T8" fmla="*/ 0 w 15"/>
                <a:gd name="T9" fmla="*/ 11 h 19"/>
                <a:gd name="T10" fmla="*/ 0 w 15"/>
                <a:gd name="T11" fmla="*/ 4 h 19"/>
                <a:gd name="T12" fmla="*/ 3 w 15"/>
                <a:gd name="T13" fmla="*/ 2 h 19"/>
                <a:gd name="T14" fmla="*/ 7 w 15"/>
                <a:gd name="T15" fmla="*/ 0 h 19"/>
                <a:gd name="T16" fmla="*/ 11 w 15"/>
                <a:gd name="T17" fmla="*/ 3 h 19"/>
                <a:gd name="T18" fmla="*/ 12 w 15"/>
                <a:gd name="T19" fmla="*/ 5 h 19"/>
                <a:gd name="T20" fmla="*/ 14 w 15"/>
                <a:gd name="T21" fmla="*/ 12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9"/>
                <a:gd name="T35" fmla="*/ 15 w 1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9">
                  <a:moveTo>
                    <a:pt x="14" y="12"/>
                  </a:moveTo>
                  <a:lnTo>
                    <a:pt x="7" y="14"/>
                  </a:lnTo>
                  <a:lnTo>
                    <a:pt x="6" y="18"/>
                  </a:lnTo>
                  <a:lnTo>
                    <a:pt x="0" y="13"/>
                  </a:lnTo>
                  <a:lnTo>
                    <a:pt x="0" y="11"/>
                  </a:lnTo>
                  <a:lnTo>
                    <a:pt x="0" y="4"/>
                  </a:lnTo>
                  <a:lnTo>
                    <a:pt x="3" y="2"/>
                  </a:lnTo>
                  <a:lnTo>
                    <a:pt x="7" y="0"/>
                  </a:lnTo>
                  <a:lnTo>
                    <a:pt x="11" y="3"/>
                  </a:lnTo>
                  <a:lnTo>
                    <a:pt x="12" y="5"/>
                  </a:lnTo>
                  <a:lnTo>
                    <a:pt x="14" y="12"/>
                  </a:lnTo>
                </a:path>
              </a:pathLst>
            </a:custGeom>
            <a:solidFill>
              <a:srgbClr val="7F7F7F"/>
            </a:solidFill>
            <a:ln w="12700" cap="rnd">
              <a:solidFill>
                <a:srgbClr val="474747"/>
              </a:solidFill>
              <a:round/>
            </a:ln>
          </p:spPr>
          <p:txBody>
            <a:bodyPr/>
            <a:lstStyle/>
            <a:p>
              <a:endParaRPr lang="zh-CN" altLang="en-US"/>
            </a:p>
          </p:txBody>
        </p:sp>
        <p:sp>
          <p:nvSpPr>
            <p:cNvPr id="39127" name="Freeform 634"/>
            <p:cNvSpPr/>
            <p:nvPr/>
          </p:nvSpPr>
          <p:spPr bwMode="auto">
            <a:xfrm>
              <a:off x="2459" y="3192"/>
              <a:ext cx="90" cy="24"/>
            </a:xfrm>
            <a:custGeom>
              <a:avLst/>
              <a:gdLst>
                <a:gd name="T0" fmla="*/ 87 w 90"/>
                <a:gd name="T1" fmla="*/ 23 h 24"/>
                <a:gd name="T2" fmla="*/ 83 w 90"/>
                <a:gd name="T3" fmla="*/ 23 h 24"/>
                <a:gd name="T4" fmla="*/ 81 w 90"/>
                <a:gd name="T5" fmla="*/ 21 h 24"/>
                <a:gd name="T6" fmla="*/ 75 w 90"/>
                <a:gd name="T7" fmla="*/ 17 h 24"/>
                <a:gd name="T8" fmla="*/ 69 w 90"/>
                <a:gd name="T9" fmla="*/ 17 h 24"/>
                <a:gd name="T10" fmla="*/ 55 w 90"/>
                <a:gd name="T11" fmla="*/ 12 h 24"/>
                <a:gd name="T12" fmla="*/ 43 w 90"/>
                <a:gd name="T13" fmla="*/ 10 h 24"/>
                <a:gd name="T14" fmla="*/ 31 w 90"/>
                <a:gd name="T15" fmla="*/ 10 h 24"/>
                <a:gd name="T16" fmla="*/ 20 w 90"/>
                <a:gd name="T17" fmla="*/ 8 h 24"/>
                <a:gd name="T18" fmla="*/ 14 w 90"/>
                <a:gd name="T19" fmla="*/ 12 h 24"/>
                <a:gd name="T20" fmla="*/ 8 w 90"/>
                <a:gd name="T21" fmla="*/ 12 h 24"/>
                <a:gd name="T22" fmla="*/ 5 w 90"/>
                <a:gd name="T23" fmla="*/ 12 h 24"/>
                <a:gd name="T24" fmla="*/ 4 w 90"/>
                <a:gd name="T25" fmla="*/ 12 h 24"/>
                <a:gd name="T26" fmla="*/ 0 w 90"/>
                <a:gd name="T27" fmla="*/ 12 h 24"/>
                <a:gd name="T28" fmla="*/ 1 w 90"/>
                <a:gd name="T29" fmla="*/ 12 h 24"/>
                <a:gd name="T30" fmla="*/ 0 w 90"/>
                <a:gd name="T31" fmla="*/ 11 h 24"/>
                <a:gd name="T32" fmla="*/ 1 w 90"/>
                <a:gd name="T33" fmla="*/ 7 h 24"/>
                <a:gd name="T34" fmla="*/ 2 w 90"/>
                <a:gd name="T35" fmla="*/ 6 h 24"/>
                <a:gd name="T36" fmla="*/ 7 w 90"/>
                <a:gd name="T37" fmla="*/ 6 h 24"/>
                <a:gd name="T38" fmla="*/ 9 w 90"/>
                <a:gd name="T39" fmla="*/ 5 h 24"/>
                <a:gd name="T40" fmla="*/ 17 w 90"/>
                <a:gd name="T41" fmla="*/ 3 h 24"/>
                <a:gd name="T42" fmla="*/ 31 w 90"/>
                <a:gd name="T43" fmla="*/ 1 h 24"/>
                <a:gd name="T44" fmla="*/ 45 w 90"/>
                <a:gd name="T45" fmla="*/ 0 h 24"/>
                <a:gd name="T46" fmla="*/ 58 w 90"/>
                <a:gd name="T47" fmla="*/ 3 h 24"/>
                <a:gd name="T48" fmla="*/ 72 w 90"/>
                <a:gd name="T49" fmla="*/ 10 h 24"/>
                <a:gd name="T50" fmla="*/ 79 w 90"/>
                <a:gd name="T51" fmla="*/ 12 h 24"/>
                <a:gd name="T52" fmla="*/ 82 w 90"/>
                <a:gd name="T53" fmla="*/ 12 h 24"/>
                <a:gd name="T54" fmla="*/ 86 w 90"/>
                <a:gd name="T55" fmla="*/ 13 h 24"/>
                <a:gd name="T56" fmla="*/ 89 w 90"/>
                <a:gd name="T57" fmla="*/ 14 h 24"/>
                <a:gd name="T58" fmla="*/ 89 w 90"/>
                <a:gd name="T59" fmla="*/ 17 h 24"/>
                <a:gd name="T60" fmla="*/ 88 w 90"/>
                <a:gd name="T61" fmla="*/ 20 h 24"/>
                <a:gd name="T62" fmla="*/ 87 w 90"/>
                <a:gd name="T63" fmla="*/ 23 h 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24"/>
                <a:gd name="T98" fmla="*/ 90 w 90"/>
                <a:gd name="T99" fmla="*/ 24 h 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24">
                  <a:moveTo>
                    <a:pt x="87" y="23"/>
                  </a:moveTo>
                  <a:lnTo>
                    <a:pt x="83" y="23"/>
                  </a:lnTo>
                  <a:lnTo>
                    <a:pt x="81" y="21"/>
                  </a:lnTo>
                  <a:lnTo>
                    <a:pt x="75" y="17"/>
                  </a:lnTo>
                  <a:lnTo>
                    <a:pt x="69" y="17"/>
                  </a:lnTo>
                  <a:lnTo>
                    <a:pt x="55" y="12"/>
                  </a:lnTo>
                  <a:lnTo>
                    <a:pt x="43" y="10"/>
                  </a:lnTo>
                  <a:lnTo>
                    <a:pt x="31" y="10"/>
                  </a:lnTo>
                  <a:lnTo>
                    <a:pt x="20" y="8"/>
                  </a:lnTo>
                  <a:lnTo>
                    <a:pt x="14" y="12"/>
                  </a:lnTo>
                  <a:lnTo>
                    <a:pt x="8" y="12"/>
                  </a:lnTo>
                  <a:lnTo>
                    <a:pt x="5" y="12"/>
                  </a:lnTo>
                  <a:lnTo>
                    <a:pt x="4" y="12"/>
                  </a:lnTo>
                  <a:lnTo>
                    <a:pt x="0" y="12"/>
                  </a:lnTo>
                  <a:lnTo>
                    <a:pt x="1" y="12"/>
                  </a:lnTo>
                  <a:lnTo>
                    <a:pt x="0" y="11"/>
                  </a:lnTo>
                  <a:lnTo>
                    <a:pt x="1" y="7"/>
                  </a:lnTo>
                  <a:lnTo>
                    <a:pt x="2" y="6"/>
                  </a:lnTo>
                  <a:lnTo>
                    <a:pt x="7" y="6"/>
                  </a:lnTo>
                  <a:lnTo>
                    <a:pt x="9" y="5"/>
                  </a:lnTo>
                  <a:lnTo>
                    <a:pt x="17" y="3"/>
                  </a:lnTo>
                  <a:lnTo>
                    <a:pt x="31" y="1"/>
                  </a:lnTo>
                  <a:lnTo>
                    <a:pt x="45" y="0"/>
                  </a:lnTo>
                  <a:lnTo>
                    <a:pt x="58" y="3"/>
                  </a:lnTo>
                  <a:lnTo>
                    <a:pt x="72" y="10"/>
                  </a:lnTo>
                  <a:lnTo>
                    <a:pt x="79" y="12"/>
                  </a:lnTo>
                  <a:lnTo>
                    <a:pt x="82" y="12"/>
                  </a:lnTo>
                  <a:lnTo>
                    <a:pt x="86" y="13"/>
                  </a:lnTo>
                  <a:lnTo>
                    <a:pt x="89" y="14"/>
                  </a:lnTo>
                  <a:lnTo>
                    <a:pt x="89" y="17"/>
                  </a:lnTo>
                  <a:lnTo>
                    <a:pt x="88" y="20"/>
                  </a:lnTo>
                  <a:lnTo>
                    <a:pt x="87" y="23"/>
                  </a:lnTo>
                </a:path>
              </a:pathLst>
            </a:custGeom>
            <a:solidFill>
              <a:srgbClr val="BFBFBF"/>
            </a:solidFill>
            <a:ln w="12700" cap="rnd">
              <a:solidFill>
                <a:srgbClr val="919191"/>
              </a:solidFill>
              <a:round/>
            </a:ln>
          </p:spPr>
          <p:txBody>
            <a:bodyPr/>
            <a:lstStyle/>
            <a:p>
              <a:endParaRPr lang="zh-CN" altLang="en-US"/>
            </a:p>
          </p:txBody>
        </p:sp>
        <p:sp>
          <p:nvSpPr>
            <p:cNvPr id="39128" name="Freeform 635"/>
            <p:cNvSpPr/>
            <p:nvPr/>
          </p:nvSpPr>
          <p:spPr bwMode="auto">
            <a:xfrm>
              <a:off x="2436" y="3352"/>
              <a:ext cx="19" cy="51"/>
            </a:xfrm>
            <a:custGeom>
              <a:avLst/>
              <a:gdLst>
                <a:gd name="T0" fmla="*/ 18 w 19"/>
                <a:gd name="T1" fmla="*/ 3 h 51"/>
                <a:gd name="T2" fmla="*/ 18 w 19"/>
                <a:gd name="T3" fmla="*/ 1 h 51"/>
                <a:gd name="T4" fmla="*/ 18 w 19"/>
                <a:gd name="T5" fmla="*/ 2 h 51"/>
                <a:gd name="T6" fmla="*/ 7 w 19"/>
                <a:gd name="T7" fmla="*/ 0 h 51"/>
                <a:gd name="T8" fmla="*/ 5 w 19"/>
                <a:gd name="T9" fmla="*/ 1 h 51"/>
                <a:gd name="T10" fmla="*/ 5 w 19"/>
                <a:gd name="T11" fmla="*/ 3 h 51"/>
                <a:gd name="T12" fmla="*/ 1 w 19"/>
                <a:gd name="T13" fmla="*/ 48 h 51"/>
                <a:gd name="T14" fmla="*/ 0 w 19"/>
                <a:gd name="T15" fmla="*/ 49 h 51"/>
                <a:gd name="T16" fmla="*/ 3 w 19"/>
                <a:gd name="T17" fmla="*/ 49 h 51"/>
                <a:gd name="T18" fmla="*/ 14 w 19"/>
                <a:gd name="T19" fmla="*/ 50 h 51"/>
                <a:gd name="T20" fmla="*/ 14 w 19"/>
                <a:gd name="T21" fmla="*/ 50 h 51"/>
                <a:gd name="T22" fmla="*/ 14 w 19"/>
                <a:gd name="T23" fmla="*/ 49 h 51"/>
                <a:gd name="T24" fmla="*/ 18 w 19"/>
                <a:gd name="T25" fmla="*/ 3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51"/>
                <a:gd name="T41" fmla="*/ 19 w 19"/>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51">
                  <a:moveTo>
                    <a:pt x="18" y="3"/>
                  </a:moveTo>
                  <a:lnTo>
                    <a:pt x="18" y="1"/>
                  </a:lnTo>
                  <a:lnTo>
                    <a:pt x="18" y="2"/>
                  </a:lnTo>
                  <a:lnTo>
                    <a:pt x="7" y="0"/>
                  </a:lnTo>
                  <a:lnTo>
                    <a:pt x="5" y="1"/>
                  </a:lnTo>
                  <a:lnTo>
                    <a:pt x="5" y="3"/>
                  </a:lnTo>
                  <a:lnTo>
                    <a:pt x="1" y="48"/>
                  </a:lnTo>
                  <a:lnTo>
                    <a:pt x="0" y="49"/>
                  </a:lnTo>
                  <a:lnTo>
                    <a:pt x="3" y="49"/>
                  </a:lnTo>
                  <a:lnTo>
                    <a:pt x="14" y="50"/>
                  </a:lnTo>
                  <a:lnTo>
                    <a:pt x="14" y="49"/>
                  </a:lnTo>
                  <a:lnTo>
                    <a:pt x="18" y="3"/>
                  </a:lnTo>
                </a:path>
              </a:pathLst>
            </a:custGeom>
            <a:solidFill>
              <a:srgbClr val="919191"/>
            </a:solidFill>
            <a:ln w="12700" cap="rnd">
              <a:solidFill>
                <a:schemeClr val="tx2"/>
              </a:solidFill>
              <a:round/>
            </a:ln>
          </p:spPr>
          <p:txBody>
            <a:bodyPr/>
            <a:lstStyle/>
            <a:p>
              <a:endParaRPr lang="zh-CN" altLang="en-US"/>
            </a:p>
          </p:txBody>
        </p:sp>
        <p:sp>
          <p:nvSpPr>
            <p:cNvPr id="39129" name="Freeform 636"/>
            <p:cNvSpPr/>
            <p:nvPr/>
          </p:nvSpPr>
          <p:spPr bwMode="auto">
            <a:xfrm>
              <a:off x="2525" y="3359"/>
              <a:ext cx="21" cy="53"/>
            </a:xfrm>
            <a:custGeom>
              <a:avLst/>
              <a:gdLst>
                <a:gd name="T0" fmla="*/ 19 w 21"/>
                <a:gd name="T1" fmla="*/ 5 h 53"/>
                <a:gd name="T2" fmla="*/ 20 w 21"/>
                <a:gd name="T3" fmla="*/ 1 h 53"/>
                <a:gd name="T4" fmla="*/ 18 w 21"/>
                <a:gd name="T5" fmla="*/ 0 h 53"/>
                <a:gd name="T6" fmla="*/ 8 w 21"/>
                <a:gd name="T7" fmla="*/ 0 h 53"/>
                <a:gd name="T8" fmla="*/ 5 w 21"/>
                <a:gd name="T9" fmla="*/ 0 h 53"/>
                <a:gd name="T10" fmla="*/ 4 w 21"/>
                <a:gd name="T11" fmla="*/ 2 h 53"/>
                <a:gd name="T12" fmla="*/ 0 w 21"/>
                <a:gd name="T13" fmla="*/ 49 h 53"/>
                <a:gd name="T14" fmla="*/ 1 w 21"/>
                <a:gd name="T15" fmla="*/ 51 h 53"/>
                <a:gd name="T16" fmla="*/ 3 w 21"/>
                <a:gd name="T17" fmla="*/ 52 h 53"/>
                <a:gd name="T18" fmla="*/ 13 w 21"/>
                <a:gd name="T19" fmla="*/ 52 h 53"/>
                <a:gd name="T20" fmla="*/ 15 w 21"/>
                <a:gd name="T21" fmla="*/ 52 h 53"/>
                <a:gd name="T22" fmla="*/ 15 w 21"/>
                <a:gd name="T23" fmla="*/ 52 h 53"/>
                <a:gd name="T24" fmla="*/ 19 w 21"/>
                <a:gd name="T25" fmla="*/ 5 h 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53"/>
                <a:gd name="T41" fmla="*/ 21 w 21"/>
                <a:gd name="T42" fmla="*/ 53 h 5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53">
                  <a:moveTo>
                    <a:pt x="19" y="5"/>
                  </a:moveTo>
                  <a:lnTo>
                    <a:pt x="20" y="1"/>
                  </a:lnTo>
                  <a:lnTo>
                    <a:pt x="18" y="0"/>
                  </a:lnTo>
                  <a:lnTo>
                    <a:pt x="8" y="0"/>
                  </a:lnTo>
                  <a:lnTo>
                    <a:pt x="5" y="0"/>
                  </a:lnTo>
                  <a:lnTo>
                    <a:pt x="4" y="2"/>
                  </a:lnTo>
                  <a:lnTo>
                    <a:pt x="0" y="49"/>
                  </a:lnTo>
                  <a:lnTo>
                    <a:pt x="1" y="51"/>
                  </a:lnTo>
                  <a:lnTo>
                    <a:pt x="3" y="52"/>
                  </a:lnTo>
                  <a:lnTo>
                    <a:pt x="13" y="52"/>
                  </a:lnTo>
                  <a:lnTo>
                    <a:pt x="15" y="52"/>
                  </a:lnTo>
                  <a:lnTo>
                    <a:pt x="19" y="5"/>
                  </a:lnTo>
                </a:path>
              </a:pathLst>
            </a:custGeom>
            <a:solidFill>
              <a:schemeClr val="tx2"/>
            </a:solidFill>
            <a:ln w="12700" cap="rnd">
              <a:solidFill>
                <a:schemeClr val="tx2"/>
              </a:solidFill>
              <a:round/>
            </a:ln>
          </p:spPr>
          <p:txBody>
            <a:bodyPr/>
            <a:lstStyle/>
            <a:p>
              <a:endParaRPr lang="zh-CN" altLang="en-US"/>
            </a:p>
          </p:txBody>
        </p:sp>
        <p:sp>
          <p:nvSpPr>
            <p:cNvPr id="39130" name="Freeform 637"/>
            <p:cNvSpPr/>
            <p:nvPr/>
          </p:nvSpPr>
          <p:spPr bwMode="auto">
            <a:xfrm>
              <a:off x="2446" y="3222"/>
              <a:ext cx="18" cy="52"/>
            </a:xfrm>
            <a:custGeom>
              <a:avLst/>
              <a:gdLst>
                <a:gd name="T0" fmla="*/ 17 w 18"/>
                <a:gd name="T1" fmla="*/ 5 h 52"/>
                <a:gd name="T2" fmla="*/ 17 w 18"/>
                <a:gd name="T3" fmla="*/ 2 h 52"/>
                <a:gd name="T4" fmla="*/ 15 w 18"/>
                <a:gd name="T5" fmla="*/ 1 h 52"/>
                <a:gd name="T6" fmla="*/ 5 w 18"/>
                <a:gd name="T7" fmla="*/ 0 h 52"/>
                <a:gd name="T8" fmla="*/ 4 w 18"/>
                <a:gd name="T9" fmla="*/ 0 h 52"/>
                <a:gd name="T10" fmla="*/ 4 w 18"/>
                <a:gd name="T11" fmla="*/ 3 h 52"/>
                <a:gd name="T12" fmla="*/ 1 w 18"/>
                <a:gd name="T13" fmla="*/ 47 h 52"/>
                <a:gd name="T14" fmla="*/ 0 w 18"/>
                <a:gd name="T15" fmla="*/ 49 h 52"/>
                <a:gd name="T16" fmla="*/ 2 w 18"/>
                <a:gd name="T17" fmla="*/ 50 h 52"/>
                <a:gd name="T18" fmla="*/ 12 w 18"/>
                <a:gd name="T19" fmla="*/ 51 h 52"/>
                <a:gd name="T20" fmla="*/ 14 w 18"/>
                <a:gd name="T21" fmla="*/ 51 h 52"/>
                <a:gd name="T22" fmla="*/ 14 w 18"/>
                <a:gd name="T23" fmla="*/ 49 h 52"/>
                <a:gd name="T24" fmla="*/ 17 w 18"/>
                <a:gd name="T25" fmla="*/ 5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52"/>
                <a:gd name="T41" fmla="*/ 18 w 18"/>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52">
                  <a:moveTo>
                    <a:pt x="17" y="5"/>
                  </a:moveTo>
                  <a:lnTo>
                    <a:pt x="17" y="2"/>
                  </a:lnTo>
                  <a:lnTo>
                    <a:pt x="15" y="1"/>
                  </a:lnTo>
                  <a:lnTo>
                    <a:pt x="5" y="0"/>
                  </a:lnTo>
                  <a:lnTo>
                    <a:pt x="4" y="0"/>
                  </a:lnTo>
                  <a:lnTo>
                    <a:pt x="4" y="3"/>
                  </a:lnTo>
                  <a:lnTo>
                    <a:pt x="1" y="47"/>
                  </a:lnTo>
                  <a:lnTo>
                    <a:pt x="0" y="49"/>
                  </a:lnTo>
                  <a:lnTo>
                    <a:pt x="2" y="50"/>
                  </a:lnTo>
                  <a:lnTo>
                    <a:pt x="12" y="51"/>
                  </a:lnTo>
                  <a:lnTo>
                    <a:pt x="14" y="51"/>
                  </a:lnTo>
                  <a:lnTo>
                    <a:pt x="14" y="49"/>
                  </a:lnTo>
                  <a:lnTo>
                    <a:pt x="17" y="5"/>
                  </a:lnTo>
                </a:path>
              </a:pathLst>
            </a:custGeom>
            <a:solidFill>
              <a:srgbClr val="919191"/>
            </a:solidFill>
            <a:ln w="12700" cap="rnd">
              <a:solidFill>
                <a:schemeClr val="tx2"/>
              </a:solidFill>
              <a:round/>
            </a:ln>
          </p:spPr>
          <p:txBody>
            <a:bodyPr/>
            <a:lstStyle/>
            <a:p>
              <a:endParaRPr lang="zh-CN" altLang="en-US"/>
            </a:p>
          </p:txBody>
        </p:sp>
        <p:sp>
          <p:nvSpPr>
            <p:cNvPr id="39131" name="Freeform 638"/>
            <p:cNvSpPr/>
            <p:nvPr/>
          </p:nvSpPr>
          <p:spPr bwMode="auto">
            <a:xfrm>
              <a:off x="2537" y="3228"/>
              <a:ext cx="19" cy="54"/>
            </a:xfrm>
            <a:custGeom>
              <a:avLst/>
              <a:gdLst>
                <a:gd name="T0" fmla="*/ 18 w 19"/>
                <a:gd name="T1" fmla="*/ 5 h 54"/>
                <a:gd name="T2" fmla="*/ 17 w 19"/>
                <a:gd name="T3" fmla="*/ 4 h 54"/>
                <a:gd name="T4" fmla="*/ 15 w 19"/>
                <a:gd name="T5" fmla="*/ 1 h 54"/>
                <a:gd name="T6" fmla="*/ 5 w 19"/>
                <a:gd name="T7" fmla="*/ 0 h 54"/>
                <a:gd name="T8" fmla="*/ 3 w 19"/>
                <a:gd name="T9" fmla="*/ 2 h 54"/>
                <a:gd name="T10" fmla="*/ 3 w 19"/>
                <a:gd name="T11" fmla="*/ 3 h 54"/>
                <a:gd name="T12" fmla="*/ 0 w 19"/>
                <a:gd name="T13" fmla="*/ 49 h 54"/>
                <a:gd name="T14" fmla="*/ 0 w 19"/>
                <a:gd name="T15" fmla="*/ 50 h 54"/>
                <a:gd name="T16" fmla="*/ 3 w 19"/>
                <a:gd name="T17" fmla="*/ 51 h 54"/>
                <a:gd name="T18" fmla="*/ 12 w 19"/>
                <a:gd name="T19" fmla="*/ 51 h 54"/>
                <a:gd name="T20" fmla="*/ 13 w 19"/>
                <a:gd name="T21" fmla="*/ 53 h 54"/>
                <a:gd name="T22" fmla="*/ 15 w 19"/>
                <a:gd name="T23" fmla="*/ 50 h 54"/>
                <a:gd name="T24" fmla="*/ 18 w 19"/>
                <a:gd name="T25" fmla="*/ 5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54"/>
                <a:gd name="T41" fmla="*/ 19 w 19"/>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54">
                  <a:moveTo>
                    <a:pt x="18" y="5"/>
                  </a:moveTo>
                  <a:lnTo>
                    <a:pt x="17" y="4"/>
                  </a:lnTo>
                  <a:lnTo>
                    <a:pt x="15" y="1"/>
                  </a:lnTo>
                  <a:lnTo>
                    <a:pt x="5" y="0"/>
                  </a:lnTo>
                  <a:lnTo>
                    <a:pt x="3" y="2"/>
                  </a:lnTo>
                  <a:lnTo>
                    <a:pt x="3" y="3"/>
                  </a:lnTo>
                  <a:lnTo>
                    <a:pt x="0" y="49"/>
                  </a:lnTo>
                  <a:lnTo>
                    <a:pt x="0" y="50"/>
                  </a:lnTo>
                  <a:lnTo>
                    <a:pt x="3" y="51"/>
                  </a:lnTo>
                  <a:lnTo>
                    <a:pt x="12" y="51"/>
                  </a:lnTo>
                  <a:lnTo>
                    <a:pt x="13" y="53"/>
                  </a:lnTo>
                  <a:lnTo>
                    <a:pt x="15" y="50"/>
                  </a:lnTo>
                  <a:lnTo>
                    <a:pt x="18" y="5"/>
                  </a:lnTo>
                </a:path>
              </a:pathLst>
            </a:custGeom>
            <a:solidFill>
              <a:schemeClr val="tx2"/>
            </a:solidFill>
            <a:ln w="12700" cap="rnd">
              <a:solidFill>
                <a:schemeClr val="tx2"/>
              </a:solidFill>
              <a:round/>
            </a:ln>
          </p:spPr>
          <p:txBody>
            <a:bodyPr/>
            <a:lstStyle/>
            <a:p>
              <a:endParaRPr lang="zh-CN" altLang="en-US"/>
            </a:p>
          </p:txBody>
        </p:sp>
        <p:sp>
          <p:nvSpPr>
            <p:cNvPr id="39132" name="Freeform 639"/>
            <p:cNvSpPr/>
            <p:nvPr/>
          </p:nvSpPr>
          <p:spPr bwMode="auto">
            <a:xfrm>
              <a:off x="2441" y="3200"/>
              <a:ext cx="111" cy="229"/>
            </a:xfrm>
            <a:custGeom>
              <a:avLst/>
              <a:gdLst>
                <a:gd name="T0" fmla="*/ 62 w 111"/>
                <a:gd name="T1" fmla="*/ 1 h 229"/>
                <a:gd name="T2" fmla="*/ 50 w 111"/>
                <a:gd name="T3" fmla="*/ 0 h 229"/>
                <a:gd name="T4" fmla="*/ 40 w 111"/>
                <a:gd name="T5" fmla="*/ 0 h 229"/>
                <a:gd name="T6" fmla="*/ 34 w 111"/>
                <a:gd name="T7" fmla="*/ 3 h 229"/>
                <a:gd name="T8" fmla="*/ 29 w 111"/>
                <a:gd name="T9" fmla="*/ 5 h 229"/>
                <a:gd name="T10" fmla="*/ 24 w 111"/>
                <a:gd name="T11" fmla="*/ 5 h 229"/>
                <a:gd name="T12" fmla="*/ 18 w 111"/>
                <a:gd name="T13" fmla="*/ 7 h 229"/>
                <a:gd name="T14" fmla="*/ 17 w 111"/>
                <a:gd name="T15" fmla="*/ 12 h 229"/>
                <a:gd name="T16" fmla="*/ 15 w 111"/>
                <a:gd name="T17" fmla="*/ 15 h 229"/>
                <a:gd name="T18" fmla="*/ 12 w 111"/>
                <a:gd name="T19" fmla="*/ 18 h 229"/>
                <a:gd name="T20" fmla="*/ 11 w 111"/>
                <a:gd name="T21" fmla="*/ 27 h 229"/>
                <a:gd name="T22" fmla="*/ 11 w 111"/>
                <a:gd name="T23" fmla="*/ 37 h 229"/>
                <a:gd name="T24" fmla="*/ 8 w 111"/>
                <a:gd name="T25" fmla="*/ 49 h 229"/>
                <a:gd name="T26" fmla="*/ 9 w 111"/>
                <a:gd name="T27" fmla="*/ 61 h 229"/>
                <a:gd name="T28" fmla="*/ 8 w 111"/>
                <a:gd name="T29" fmla="*/ 71 h 229"/>
                <a:gd name="T30" fmla="*/ 9 w 111"/>
                <a:gd name="T31" fmla="*/ 77 h 229"/>
                <a:gd name="T32" fmla="*/ 9 w 111"/>
                <a:gd name="T33" fmla="*/ 81 h 229"/>
                <a:gd name="T34" fmla="*/ 11 w 111"/>
                <a:gd name="T35" fmla="*/ 83 h 229"/>
                <a:gd name="T36" fmla="*/ 8 w 111"/>
                <a:gd name="T37" fmla="*/ 142 h 229"/>
                <a:gd name="T38" fmla="*/ 6 w 111"/>
                <a:gd name="T39" fmla="*/ 144 h 229"/>
                <a:gd name="T40" fmla="*/ 4 w 111"/>
                <a:gd name="T41" fmla="*/ 151 h 229"/>
                <a:gd name="T42" fmla="*/ 4 w 111"/>
                <a:gd name="T43" fmla="*/ 161 h 229"/>
                <a:gd name="T44" fmla="*/ 0 w 111"/>
                <a:gd name="T45" fmla="*/ 173 h 229"/>
                <a:gd name="T46" fmla="*/ 0 w 111"/>
                <a:gd name="T47" fmla="*/ 187 h 229"/>
                <a:gd name="T48" fmla="*/ 1 w 111"/>
                <a:gd name="T49" fmla="*/ 197 h 229"/>
                <a:gd name="T50" fmla="*/ 1 w 111"/>
                <a:gd name="T51" fmla="*/ 204 h 229"/>
                <a:gd name="T52" fmla="*/ 3 w 111"/>
                <a:gd name="T53" fmla="*/ 208 h 229"/>
                <a:gd name="T54" fmla="*/ 3 w 111"/>
                <a:gd name="T55" fmla="*/ 214 h 229"/>
                <a:gd name="T56" fmla="*/ 3 w 111"/>
                <a:gd name="T57" fmla="*/ 219 h 229"/>
                <a:gd name="T58" fmla="*/ 8 w 111"/>
                <a:gd name="T59" fmla="*/ 221 h 229"/>
                <a:gd name="T60" fmla="*/ 81 w 111"/>
                <a:gd name="T61" fmla="*/ 228 h 229"/>
                <a:gd name="T62" fmla="*/ 86 w 111"/>
                <a:gd name="T63" fmla="*/ 228 h 229"/>
                <a:gd name="T64" fmla="*/ 89 w 111"/>
                <a:gd name="T65" fmla="*/ 224 h 229"/>
                <a:gd name="T66" fmla="*/ 91 w 111"/>
                <a:gd name="T67" fmla="*/ 216 h 229"/>
                <a:gd name="T68" fmla="*/ 92 w 111"/>
                <a:gd name="T69" fmla="*/ 213 h 229"/>
                <a:gd name="T70" fmla="*/ 92 w 111"/>
                <a:gd name="T71" fmla="*/ 209 h 229"/>
                <a:gd name="T72" fmla="*/ 93 w 111"/>
                <a:gd name="T73" fmla="*/ 206 h 229"/>
                <a:gd name="T74" fmla="*/ 95 w 111"/>
                <a:gd name="T75" fmla="*/ 194 h 229"/>
                <a:gd name="T76" fmla="*/ 95 w 111"/>
                <a:gd name="T77" fmla="*/ 181 h 229"/>
                <a:gd name="T78" fmla="*/ 96 w 111"/>
                <a:gd name="T79" fmla="*/ 170 h 229"/>
                <a:gd name="T80" fmla="*/ 99 w 111"/>
                <a:gd name="T81" fmla="*/ 160 h 229"/>
                <a:gd name="T82" fmla="*/ 97 w 111"/>
                <a:gd name="T83" fmla="*/ 151 h 229"/>
                <a:gd name="T84" fmla="*/ 96 w 111"/>
                <a:gd name="T85" fmla="*/ 149 h 229"/>
                <a:gd name="T86" fmla="*/ 99 w 111"/>
                <a:gd name="T87" fmla="*/ 90 h 229"/>
                <a:gd name="T88" fmla="*/ 102 w 111"/>
                <a:gd name="T89" fmla="*/ 88 h 229"/>
                <a:gd name="T90" fmla="*/ 102 w 111"/>
                <a:gd name="T91" fmla="*/ 87 h 229"/>
                <a:gd name="T92" fmla="*/ 103 w 111"/>
                <a:gd name="T93" fmla="*/ 85 h 229"/>
                <a:gd name="T94" fmla="*/ 106 w 111"/>
                <a:gd name="T95" fmla="*/ 82 h 229"/>
                <a:gd name="T96" fmla="*/ 106 w 111"/>
                <a:gd name="T97" fmla="*/ 71 h 229"/>
                <a:gd name="T98" fmla="*/ 107 w 111"/>
                <a:gd name="T99" fmla="*/ 57 h 229"/>
                <a:gd name="T100" fmla="*/ 108 w 111"/>
                <a:gd name="T101" fmla="*/ 47 h 229"/>
                <a:gd name="T102" fmla="*/ 110 w 111"/>
                <a:gd name="T103" fmla="*/ 35 h 229"/>
                <a:gd name="T104" fmla="*/ 108 w 111"/>
                <a:gd name="T105" fmla="*/ 28 h 229"/>
                <a:gd name="T106" fmla="*/ 107 w 111"/>
                <a:gd name="T107" fmla="*/ 25 h 229"/>
                <a:gd name="T108" fmla="*/ 106 w 111"/>
                <a:gd name="T109" fmla="*/ 20 h 229"/>
                <a:gd name="T110" fmla="*/ 106 w 111"/>
                <a:gd name="T111" fmla="*/ 15 h 229"/>
                <a:gd name="T112" fmla="*/ 100 w 111"/>
                <a:gd name="T113" fmla="*/ 13 h 229"/>
                <a:gd name="T114" fmla="*/ 92 w 111"/>
                <a:gd name="T115" fmla="*/ 10 h 229"/>
                <a:gd name="T116" fmla="*/ 91 w 111"/>
                <a:gd name="T117" fmla="*/ 9 h 229"/>
                <a:gd name="T118" fmla="*/ 84 w 111"/>
                <a:gd name="T119" fmla="*/ 4 h 229"/>
                <a:gd name="T120" fmla="*/ 73 w 111"/>
                <a:gd name="T121" fmla="*/ 3 h 229"/>
                <a:gd name="T122" fmla="*/ 62 w 111"/>
                <a:gd name="T123" fmla="*/ 1 h 2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
                <a:gd name="T187" fmla="*/ 0 h 229"/>
                <a:gd name="T188" fmla="*/ 111 w 111"/>
                <a:gd name="T189" fmla="*/ 229 h 2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 h="229">
                  <a:moveTo>
                    <a:pt x="62" y="1"/>
                  </a:moveTo>
                  <a:lnTo>
                    <a:pt x="50" y="0"/>
                  </a:lnTo>
                  <a:lnTo>
                    <a:pt x="40" y="0"/>
                  </a:lnTo>
                  <a:lnTo>
                    <a:pt x="34" y="3"/>
                  </a:lnTo>
                  <a:lnTo>
                    <a:pt x="29" y="5"/>
                  </a:lnTo>
                  <a:lnTo>
                    <a:pt x="24" y="5"/>
                  </a:lnTo>
                  <a:lnTo>
                    <a:pt x="18" y="7"/>
                  </a:lnTo>
                  <a:lnTo>
                    <a:pt x="17" y="12"/>
                  </a:lnTo>
                  <a:lnTo>
                    <a:pt x="15" y="15"/>
                  </a:lnTo>
                  <a:lnTo>
                    <a:pt x="12" y="18"/>
                  </a:lnTo>
                  <a:lnTo>
                    <a:pt x="11" y="27"/>
                  </a:lnTo>
                  <a:lnTo>
                    <a:pt x="11" y="37"/>
                  </a:lnTo>
                  <a:lnTo>
                    <a:pt x="8" y="49"/>
                  </a:lnTo>
                  <a:lnTo>
                    <a:pt x="9" y="61"/>
                  </a:lnTo>
                  <a:lnTo>
                    <a:pt x="8" y="71"/>
                  </a:lnTo>
                  <a:lnTo>
                    <a:pt x="9" y="77"/>
                  </a:lnTo>
                  <a:lnTo>
                    <a:pt x="9" y="81"/>
                  </a:lnTo>
                  <a:lnTo>
                    <a:pt x="11" y="83"/>
                  </a:lnTo>
                  <a:lnTo>
                    <a:pt x="8" y="142"/>
                  </a:lnTo>
                  <a:lnTo>
                    <a:pt x="6" y="144"/>
                  </a:lnTo>
                  <a:lnTo>
                    <a:pt x="4" y="151"/>
                  </a:lnTo>
                  <a:lnTo>
                    <a:pt x="4" y="161"/>
                  </a:lnTo>
                  <a:lnTo>
                    <a:pt x="0" y="173"/>
                  </a:lnTo>
                  <a:lnTo>
                    <a:pt x="0" y="187"/>
                  </a:lnTo>
                  <a:lnTo>
                    <a:pt x="1" y="197"/>
                  </a:lnTo>
                  <a:lnTo>
                    <a:pt x="1" y="204"/>
                  </a:lnTo>
                  <a:lnTo>
                    <a:pt x="3" y="208"/>
                  </a:lnTo>
                  <a:lnTo>
                    <a:pt x="3" y="214"/>
                  </a:lnTo>
                  <a:lnTo>
                    <a:pt x="3" y="219"/>
                  </a:lnTo>
                  <a:lnTo>
                    <a:pt x="8" y="221"/>
                  </a:lnTo>
                  <a:lnTo>
                    <a:pt x="81" y="228"/>
                  </a:lnTo>
                  <a:lnTo>
                    <a:pt x="86" y="228"/>
                  </a:lnTo>
                  <a:lnTo>
                    <a:pt x="89" y="224"/>
                  </a:lnTo>
                  <a:lnTo>
                    <a:pt x="91" y="216"/>
                  </a:lnTo>
                  <a:lnTo>
                    <a:pt x="92" y="213"/>
                  </a:lnTo>
                  <a:lnTo>
                    <a:pt x="92" y="209"/>
                  </a:lnTo>
                  <a:lnTo>
                    <a:pt x="93" y="206"/>
                  </a:lnTo>
                  <a:lnTo>
                    <a:pt x="95" y="194"/>
                  </a:lnTo>
                  <a:lnTo>
                    <a:pt x="95" y="181"/>
                  </a:lnTo>
                  <a:lnTo>
                    <a:pt x="96" y="170"/>
                  </a:lnTo>
                  <a:lnTo>
                    <a:pt x="99" y="160"/>
                  </a:lnTo>
                  <a:lnTo>
                    <a:pt x="97" y="151"/>
                  </a:lnTo>
                  <a:lnTo>
                    <a:pt x="96" y="149"/>
                  </a:lnTo>
                  <a:lnTo>
                    <a:pt x="99" y="90"/>
                  </a:lnTo>
                  <a:lnTo>
                    <a:pt x="102" y="88"/>
                  </a:lnTo>
                  <a:lnTo>
                    <a:pt x="102" y="87"/>
                  </a:lnTo>
                  <a:lnTo>
                    <a:pt x="103" y="85"/>
                  </a:lnTo>
                  <a:lnTo>
                    <a:pt x="106" y="82"/>
                  </a:lnTo>
                  <a:lnTo>
                    <a:pt x="106" y="71"/>
                  </a:lnTo>
                  <a:lnTo>
                    <a:pt x="107" y="57"/>
                  </a:lnTo>
                  <a:lnTo>
                    <a:pt x="108" y="47"/>
                  </a:lnTo>
                  <a:lnTo>
                    <a:pt x="110" y="35"/>
                  </a:lnTo>
                  <a:lnTo>
                    <a:pt x="108" y="28"/>
                  </a:lnTo>
                  <a:lnTo>
                    <a:pt x="107" y="25"/>
                  </a:lnTo>
                  <a:lnTo>
                    <a:pt x="106" y="20"/>
                  </a:lnTo>
                  <a:lnTo>
                    <a:pt x="106" y="15"/>
                  </a:lnTo>
                  <a:lnTo>
                    <a:pt x="100" y="13"/>
                  </a:lnTo>
                  <a:lnTo>
                    <a:pt x="92" y="10"/>
                  </a:lnTo>
                  <a:lnTo>
                    <a:pt x="91" y="9"/>
                  </a:lnTo>
                  <a:lnTo>
                    <a:pt x="84" y="4"/>
                  </a:lnTo>
                  <a:lnTo>
                    <a:pt x="73" y="3"/>
                  </a:lnTo>
                  <a:lnTo>
                    <a:pt x="62" y="1"/>
                  </a:lnTo>
                </a:path>
              </a:pathLst>
            </a:custGeom>
            <a:solidFill>
              <a:srgbClr val="618FFD"/>
            </a:solidFill>
            <a:ln w="12700" cap="rnd">
              <a:noFill/>
              <a:round/>
            </a:ln>
          </p:spPr>
          <p:txBody>
            <a:bodyPr/>
            <a:lstStyle/>
            <a:p>
              <a:endParaRPr lang="zh-CN" altLang="en-US"/>
            </a:p>
          </p:txBody>
        </p:sp>
        <p:sp>
          <p:nvSpPr>
            <p:cNvPr id="39133" name="Freeform 640"/>
            <p:cNvSpPr/>
            <p:nvPr/>
          </p:nvSpPr>
          <p:spPr bwMode="auto">
            <a:xfrm>
              <a:off x="2446" y="3424"/>
              <a:ext cx="82" cy="17"/>
            </a:xfrm>
            <a:custGeom>
              <a:avLst/>
              <a:gdLst>
                <a:gd name="T0" fmla="*/ 80 w 82"/>
                <a:gd name="T1" fmla="*/ 12 h 17"/>
                <a:gd name="T2" fmla="*/ 81 w 82"/>
                <a:gd name="T3" fmla="*/ 10 h 17"/>
                <a:gd name="T4" fmla="*/ 78 w 82"/>
                <a:gd name="T5" fmla="*/ 9 h 17"/>
                <a:gd name="T6" fmla="*/ 2 w 82"/>
                <a:gd name="T7" fmla="*/ 0 h 17"/>
                <a:gd name="T8" fmla="*/ 3 w 82"/>
                <a:gd name="T9" fmla="*/ 2 h 17"/>
                <a:gd name="T10" fmla="*/ 0 w 82"/>
                <a:gd name="T11" fmla="*/ 4 h 17"/>
                <a:gd name="T12" fmla="*/ 2 w 82"/>
                <a:gd name="T13" fmla="*/ 7 h 17"/>
                <a:gd name="T14" fmla="*/ 3 w 82"/>
                <a:gd name="T15" fmla="*/ 6 h 17"/>
                <a:gd name="T16" fmla="*/ 78 w 82"/>
                <a:gd name="T17" fmla="*/ 13 h 17"/>
                <a:gd name="T18" fmla="*/ 80 w 82"/>
                <a:gd name="T19" fmla="*/ 16 h 17"/>
                <a:gd name="T20" fmla="*/ 80 w 82"/>
                <a:gd name="T21" fmla="*/ 12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17"/>
                <a:gd name="T35" fmla="*/ 82 w 82"/>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17">
                  <a:moveTo>
                    <a:pt x="80" y="12"/>
                  </a:moveTo>
                  <a:lnTo>
                    <a:pt x="81" y="10"/>
                  </a:lnTo>
                  <a:lnTo>
                    <a:pt x="78" y="9"/>
                  </a:lnTo>
                  <a:lnTo>
                    <a:pt x="2" y="0"/>
                  </a:lnTo>
                  <a:lnTo>
                    <a:pt x="3" y="2"/>
                  </a:lnTo>
                  <a:lnTo>
                    <a:pt x="0" y="4"/>
                  </a:lnTo>
                  <a:lnTo>
                    <a:pt x="2" y="7"/>
                  </a:lnTo>
                  <a:lnTo>
                    <a:pt x="3" y="6"/>
                  </a:lnTo>
                  <a:lnTo>
                    <a:pt x="78" y="13"/>
                  </a:lnTo>
                  <a:lnTo>
                    <a:pt x="80" y="16"/>
                  </a:lnTo>
                  <a:lnTo>
                    <a:pt x="80" y="12"/>
                  </a:lnTo>
                </a:path>
              </a:pathLst>
            </a:custGeom>
            <a:solidFill>
              <a:srgbClr val="BFBFBF"/>
            </a:solidFill>
            <a:ln w="12700" cap="rnd">
              <a:solidFill>
                <a:srgbClr val="919191"/>
              </a:solidFill>
              <a:round/>
            </a:ln>
          </p:spPr>
          <p:txBody>
            <a:bodyPr/>
            <a:lstStyle/>
            <a:p>
              <a:endParaRPr lang="zh-CN" altLang="en-US"/>
            </a:p>
          </p:txBody>
        </p:sp>
        <p:sp>
          <p:nvSpPr>
            <p:cNvPr id="39134" name="Freeform 641"/>
            <p:cNvSpPr/>
            <p:nvPr/>
          </p:nvSpPr>
          <p:spPr bwMode="auto">
            <a:xfrm>
              <a:off x="2452" y="3211"/>
              <a:ext cx="15" cy="56"/>
            </a:xfrm>
            <a:custGeom>
              <a:avLst/>
              <a:gdLst>
                <a:gd name="T0" fmla="*/ 14 w 15"/>
                <a:gd name="T1" fmla="*/ 0 h 56"/>
                <a:gd name="T2" fmla="*/ 0 w 15"/>
                <a:gd name="T3" fmla="*/ 55 h 56"/>
                <a:gd name="T4" fmla="*/ 14 w 15"/>
                <a:gd name="T5" fmla="*/ 0 h 56"/>
                <a:gd name="T6" fmla="*/ 0 60000 65536"/>
                <a:gd name="T7" fmla="*/ 0 60000 65536"/>
                <a:gd name="T8" fmla="*/ 0 60000 65536"/>
                <a:gd name="T9" fmla="*/ 0 w 15"/>
                <a:gd name="T10" fmla="*/ 0 h 56"/>
                <a:gd name="T11" fmla="*/ 15 w 15"/>
                <a:gd name="T12" fmla="*/ 56 h 56"/>
              </a:gdLst>
              <a:ahLst/>
              <a:cxnLst>
                <a:cxn ang="T6">
                  <a:pos x="T0" y="T1"/>
                </a:cxn>
                <a:cxn ang="T7">
                  <a:pos x="T2" y="T3"/>
                </a:cxn>
                <a:cxn ang="T8">
                  <a:pos x="T4" y="T5"/>
                </a:cxn>
              </a:cxnLst>
              <a:rect l="T9" t="T10" r="T11" b="T12"/>
              <a:pathLst>
                <a:path w="15" h="56">
                  <a:moveTo>
                    <a:pt x="14" y="0"/>
                  </a:moveTo>
                  <a:lnTo>
                    <a:pt x="0" y="55"/>
                  </a:lnTo>
                  <a:lnTo>
                    <a:pt x="14" y="0"/>
                  </a:lnTo>
                </a:path>
              </a:pathLst>
            </a:custGeom>
            <a:solidFill>
              <a:srgbClr val="FFBFBF"/>
            </a:solidFill>
            <a:ln w="12700" cap="rnd">
              <a:noFill/>
              <a:round/>
            </a:ln>
          </p:spPr>
          <p:txBody>
            <a:bodyPr/>
            <a:lstStyle/>
            <a:p>
              <a:endParaRPr lang="zh-CN" altLang="en-US"/>
            </a:p>
          </p:txBody>
        </p:sp>
        <p:sp>
          <p:nvSpPr>
            <p:cNvPr id="39135" name="Freeform 642"/>
            <p:cNvSpPr/>
            <p:nvPr/>
          </p:nvSpPr>
          <p:spPr bwMode="auto">
            <a:xfrm>
              <a:off x="2532" y="3220"/>
              <a:ext cx="15" cy="56"/>
            </a:xfrm>
            <a:custGeom>
              <a:avLst/>
              <a:gdLst>
                <a:gd name="T0" fmla="*/ 14 w 15"/>
                <a:gd name="T1" fmla="*/ 0 h 56"/>
                <a:gd name="T2" fmla="*/ 0 w 15"/>
                <a:gd name="T3" fmla="*/ 55 h 56"/>
                <a:gd name="T4" fmla="*/ 14 w 15"/>
                <a:gd name="T5" fmla="*/ 0 h 56"/>
                <a:gd name="T6" fmla="*/ 0 60000 65536"/>
                <a:gd name="T7" fmla="*/ 0 60000 65536"/>
                <a:gd name="T8" fmla="*/ 0 60000 65536"/>
                <a:gd name="T9" fmla="*/ 0 w 15"/>
                <a:gd name="T10" fmla="*/ 0 h 56"/>
                <a:gd name="T11" fmla="*/ 15 w 15"/>
                <a:gd name="T12" fmla="*/ 56 h 56"/>
              </a:gdLst>
              <a:ahLst/>
              <a:cxnLst>
                <a:cxn ang="T6">
                  <a:pos x="T0" y="T1"/>
                </a:cxn>
                <a:cxn ang="T7">
                  <a:pos x="T2" y="T3"/>
                </a:cxn>
                <a:cxn ang="T8">
                  <a:pos x="T4" y="T5"/>
                </a:cxn>
              </a:cxnLst>
              <a:rect l="T9" t="T10" r="T11" b="T12"/>
              <a:pathLst>
                <a:path w="15" h="56">
                  <a:moveTo>
                    <a:pt x="14" y="0"/>
                  </a:moveTo>
                  <a:lnTo>
                    <a:pt x="0" y="55"/>
                  </a:lnTo>
                  <a:lnTo>
                    <a:pt x="14" y="0"/>
                  </a:lnTo>
                </a:path>
              </a:pathLst>
            </a:custGeom>
            <a:solidFill>
              <a:srgbClr val="FFBFBF"/>
            </a:solidFill>
            <a:ln w="12700" cap="rnd">
              <a:noFill/>
              <a:round/>
            </a:ln>
          </p:spPr>
          <p:txBody>
            <a:bodyPr/>
            <a:lstStyle/>
            <a:p>
              <a:endParaRPr lang="zh-CN" altLang="en-US"/>
            </a:p>
          </p:txBody>
        </p:sp>
        <p:sp>
          <p:nvSpPr>
            <p:cNvPr id="39136" name="Freeform 643"/>
            <p:cNvSpPr/>
            <p:nvPr/>
          </p:nvSpPr>
          <p:spPr bwMode="auto">
            <a:xfrm>
              <a:off x="2532" y="3220"/>
              <a:ext cx="15" cy="56"/>
            </a:xfrm>
            <a:custGeom>
              <a:avLst/>
              <a:gdLst>
                <a:gd name="T0" fmla="*/ 4 w 15"/>
                <a:gd name="T1" fmla="*/ 0 h 56"/>
                <a:gd name="T2" fmla="*/ 14 w 15"/>
                <a:gd name="T3" fmla="*/ 0 h 56"/>
                <a:gd name="T4" fmla="*/ 6 w 15"/>
                <a:gd name="T5" fmla="*/ 55 h 56"/>
                <a:gd name="T6" fmla="*/ 0 w 15"/>
                <a:gd name="T7" fmla="*/ 55 h 56"/>
                <a:gd name="T8" fmla="*/ 4 w 15"/>
                <a:gd name="T9" fmla="*/ 0 h 56"/>
                <a:gd name="T10" fmla="*/ 0 60000 65536"/>
                <a:gd name="T11" fmla="*/ 0 60000 65536"/>
                <a:gd name="T12" fmla="*/ 0 60000 65536"/>
                <a:gd name="T13" fmla="*/ 0 60000 65536"/>
                <a:gd name="T14" fmla="*/ 0 60000 65536"/>
                <a:gd name="T15" fmla="*/ 0 w 15"/>
                <a:gd name="T16" fmla="*/ 0 h 56"/>
                <a:gd name="T17" fmla="*/ 15 w 15"/>
                <a:gd name="T18" fmla="*/ 56 h 56"/>
              </a:gdLst>
              <a:ahLst/>
              <a:cxnLst>
                <a:cxn ang="T10">
                  <a:pos x="T0" y="T1"/>
                </a:cxn>
                <a:cxn ang="T11">
                  <a:pos x="T2" y="T3"/>
                </a:cxn>
                <a:cxn ang="T12">
                  <a:pos x="T4" y="T5"/>
                </a:cxn>
                <a:cxn ang="T13">
                  <a:pos x="T6" y="T7"/>
                </a:cxn>
                <a:cxn ang="T14">
                  <a:pos x="T8" y="T9"/>
                </a:cxn>
              </a:cxnLst>
              <a:rect l="T15" t="T16" r="T17" b="T18"/>
              <a:pathLst>
                <a:path w="15" h="56">
                  <a:moveTo>
                    <a:pt x="4" y="0"/>
                  </a:moveTo>
                  <a:lnTo>
                    <a:pt x="14" y="0"/>
                  </a:lnTo>
                  <a:lnTo>
                    <a:pt x="6" y="55"/>
                  </a:lnTo>
                  <a:lnTo>
                    <a:pt x="0" y="55"/>
                  </a:lnTo>
                  <a:lnTo>
                    <a:pt x="4" y="0"/>
                  </a:lnTo>
                </a:path>
              </a:pathLst>
            </a:custGeom>
            <a:solidFill>
              <a:srgbClr val="FF4040"/>
            </a:solidFill>
            <a:ln w="12700" cap="rnd">
              <a:noFill/>
              <a:round/>
            </a:ln>
          </p:spPr>
          <p:txBody>
            <a:bodyPr/>
            <a:lstStyle/>
            <a:p>
              <a:endParaRPr lang="zh-CN" altLang="en-US"/>
            </a:p>
          </p:txBody>
        </p:sp>
        <p:sp>
          <p:nvSpPr>
            <p:cNvPr id="39137" name="Freeform 644"/>
            <p:cNvSpPr/>
            <p:nvPr/>
          </p:nvSpPr>
          <p:spPr bwMode="auto">
            <a:xfrm>
              <a:off x="2453" y="3204"/>
              <a:ext cx="29" cy="89"/>
            </a:xfrm>
            <a:custGeom>
              <a:avLst/>
              <a:gdLst>
                <a:gd name="T0" fmla="*/ 13 w 29"/>
                <a:gd name="T1" fmla="*/ 1 h 89"/>
                <a:gd name="T2" fmla="*/ 10 w 29"/>
                <a:gd name="T3" fmla="*/ 0 h 89"/>
                <a:gd name="T4" fmla="*/ 9 w 29"/>
                <a:gd name="T5" fmla="*/ 0 h 89"/>
                <a:gd name="T6" fmla="*/ 6 w 29"/>
                <a:gd name="T7" fmla="*/ 2 h 89"/>
                <a:gd name="T8" fmla="*/ 7 w 29"/>
                <a:gd name="T9" fmla="*/ 4 h 89"/>
                <a:gd name="T10" fmla="*/ 0 w 29"/>
                <a:gd name="T11" fmla="*/ 82 h 89"/>
                <a:gd name="T12" fmla="*/ 1 w 29"/>
                <a:gd name="T13" fmla="*/ 87 h 89"/>
                <a:gd name="T14" fmla="*/ 5 w 29"/>
                <a:gd name="T15" fmla="*/ 87 h 89"/>
                <a:gd name="T16" fmla="*/ 15 w 29"/>
                <a:gd name="T17" fmla="*/ 88 h 89"/>
                <a:gd name="T18" fmla="*/ 18 w 29"/>
                <a:gd name="T19" fmla="*/ 87 h 89"/>
                <a:gd name="T20" fmla="*/ 21 w 29"/>
                <a:gd name="T21" fmla="*/ 82 h 89"/>
                <a:gd name="T22" fmla="*/ 28 w 29"/>
                <a:gd name="T23" fmla="*/ 9 h 89"/>
                <a:gd name="T24" fmla="*/ 25 w 29"/>
                <a:gd name="T25" fmla="*/ 2 h 89"/>
                <a:gd name="T26" fmla="*/ 21 w 29"/>
                <a:gd name="T27" fmla="*/ 0 h 89"/>
                <a:gd name="T28" fmla="*/ 13 w 29"/>
                <a:gd name="T29" fmla="*/ 1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
                <a:gd name="T46" fmla="*/ 0 h 89"/>
                <a:gd name="T47" fmla="*/ 29 w 29"/>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 h="89">
                  <a:moveTo>
                    <a:pt x="13" y="1"/>
                  </a:moveTo>
                  <a:lnTo>
                    <a:pt x="10" y="0"/>
                  </a:lnTo>
                  <a:lnTo>
                    <a:pt x="9" y="0"/>
                  </a:lnTo>
                  <a:lnTo>
                    <a:pt x="6" y="2"/>
                  </a:lnTo>
                  <a:lnTo>
                    <a:pt x="7" y="4"/>
                  </a:lnTo>
                  <a:lnTo>
                    <a:pt x="0" y="82"/>
                  </a:lnTo>
                  <a:lnTo>
                    <a:pt x="1" y="87"/>
                  </a:lnTo>
                  <a:lnTo>
                    <a:pt x="5" y="87"/>
                  </a:lnTo>
                  <a:lnTo>
                    <a:pt x="15" y="88"/>
                  </a:lnTo>
                  <a:lnTo>
                    <a:pt x="18" y="87"/>
                  </a:lnTo>
                  <a:lnTo>
                    <a:pt x="21" y="82"/>
                  </a:lnTo>
                  <a:lnTo>
                    <a:pt x="28" y="9"/>
                  </a:lnTo>
                  <a:lnTo>
                    <a:pt x="25" y="2"/>
                  </a:lnTo>
                  <a:lnTo>
                    <a:pt x="21" y="0"/>
                  </a:lnTo>
                  <a:lnTo>
                    <a:pt x="13" y="1"/>
                  </a:lnTo>
                </a:path>
              </a:pathLst>
            </a:custGeom>
            <a:solidFill>
              <a:srgbClr val="3365FB"/>
            </a:solidFill>
            <a:ln w="12700" cap="rnd">
              <a:noFill/>
              <a:round/>
            </a:ln>
          </p:spPr>
          <p:txBody>
            <a:bodyPr/>
            <a:lstStyle/>
            <a:p>
              <a:endParaRPr lang="zh-CN" altLang="en-US"/>
            </a:p>
          </p:txBody>
        </p:sp>
        <p:sp>
          <p:nvSpPr>
            <p:cNvPr id="39138" name="Freeform 645"/>
            <p:cNvSpPr/>
            <p:nvPr/>
          </p:nvSpPr>
          <p:spPr bwMode="auto">
            <a:xfrm>
              <a:off x="2453" y="3343"/>
              <a:ext cx="80" cy="34"/>
            </a:xfrm>
            <a:custGeom>
              <a:avLst/>
              <a:gdLst>
                <a:gd name="T0" fmla="*/ 0 w 80"/>
                <a:gd name="T1" fmla="*/ 7 h 34"/>
                <a:gd name="T2" fmla="*/ 1 w 80"/>
                <a:gd name="T3" fmla="*/ 5 h 34"/>
                <a:gd name="T4" fmla="*/ 3 w 80"/>
                <a:gd name="T5" fmla="*/ 2 h 34"/>
                <a:gd name="T6" fmla="*/ 2 w 80"/>
                <a:gd name="T7" fmla="*/ 0 h 34"/>
                <a:gd name="T8" fmla="*/ 5 w 80"/>
                <a:gd name="T9" fmla="*/ 1 h 34"/>
                <a:gd name="T10" fmla="*/ 75 w 80"/>
                <a:gd name="T11" fmla="*/ 7 h 34"/>
                <a:gd name="T12" fmla="*/ 77 w 80"/>
                <a:gd name="T13" fmla="*/ 10 h 34"/>
                <a:gd name="T14" fmla="*/ 79 w 80"/>
                <a:gd name="T15" fmla="*/ 16 h 34"/>
                <a:gd name="T16" fmla="*/ 78 w 80"/>
                <a:gd name="T17" fmla="*/ 25 h 34"/>
                <a:gd name="T18" fmla="*/ 75 w 80"/>
                <a:gd name="T19" fmla="*/ 32 h 34"/>
                <a:gd name="T20" fmla="*/ 70 w 80"/>
                <a:gd name="T21" fmla="*/ 33 h 34"/>
                <a:gd name="T22" fmla="*/ 5 w 80"/>
                <a:gd name="T23" fmla="*/ 26 h 34"/>
                <a:gd name="T24" fmla="*/ 0 w 80"/>
                <a:gd name="T25" fmla="*/ 24 h 34"/>
                <a:gd name="T26" fmla="*/ 0 w 80"/>
                <a:gd name="T27" fmla="*/ 18 h 34"/>
                <a:gd name="T28" fmla="*/ 0 w 80"/>
                <a:gd name="T29" fmla="*/ 7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34"/>
                <a:gd name="T47" fmla="*/ 80 w 80"/>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34">
                  <a:moveTo>
                    <a:pt x="0" y="7"/>
                  </a:moveTo>
                  <a:lnTo>
                    <a:pt x="1" y="5"/>
                  </a:lnTo>
                  <a:lnTo>
                    <a:pt x="3" y="2"/>
                  </a:lnTo>
                  <a:lnTo>
                    <a:pt x="2" y="0"/>
                  </a:lnTo>
                  <a:lnTo>
                    <a:pt x="5" y="1"/>
                  </a:lnTo>
                  <a:lnTo>
                    <a:pt x="75" y="7"/>
                  </a:lnTo>
                  <a:lnTo>
                    <a:pt x="77" y="10"/>
                  </a:lnTo>
                  <a:lnTo>
                    <a:pt x="79" y="16"/>
                  </a:lnTo>
                  <a:lnTo>
                    <a:pt x="78" y="25"/>
                  </a:lnTo>
                  <a:lnTo>
                    <a:pt x="75" y="32"/>
                  </a:lnTo>
                  <a:lnTo>
                    <a:pt x="70" y="33"/>
                  </a:lnTo>
                  <a:lnTo>
                    <a:pt x="5" y="26"/>
                  </a:lnTo>
                  <a:lnTo>
                    <a:pt x="0" y="24"/>
                  </a:lnTo>
                  <a:lnTo>
                    <a:pt x="0" y="18"/>
                  </a:lnTo>
                  <a:lnTo>
                    <a:pt x="0" y="7"/>
                  </a:lnTo>
                </a:path>
              </a:pathLst>
            </a:custGeom>
            <a:solidFill>
              <a:schemeClr val="accent1"/>
            </a:solidFill>
            <a:ln w="12700" cap="rnd">
              <a:solidFill>
                <a:srgbClr val="004E47"/>
              </a:solidFill>
              <a:round/>
            </a:ln>
          </p:spPr>
          <p:txBody>
            <a:bodyPr/>
            <a:lstStyle/>
            <a:p>
              <a:endParaRPr lang="zh-CN" altLang="en-US"/>
            </a:p>
          </p:txBody>
        </p:sp>
        <p:sp>
          <p:nvSpPr>
            <p:cNvPr id="39139" name="Freeform 646"/>
            <p:cNvSpPr/>
            <p:nvPr/>
          </p:nvSpPr>
          <p:spPr bwMode="auto">
            <a:xfrm>
              <a:off x="2519" y="3208"/>
              <a:ext cx="27" cy="89"/>
            </a:xfrm>
            <a:custGeom>
              <a:avLst/>
              <a:gdLst>
                <a:gd name="T0" fmla="*/ 13 w 27"/>
                <a:gd name="T1" fmla="*/ 2 h 89"/>
                <a:gd name="T2" fmla="*/ 9 w 27"/>
                <a:gd name="T3" fmla="*/ 2 h 89"/>
                <a:gd name="T4" fmla="*/ 8 w 27"/>
                <a:gd name="T5" fmla="*/ 1 h 89"/>
                <a:gd name="T6" fmla="*/ 6 w 27"/>
                <a:gd name="T7" fmla="*/ 2 h 89"/>
                <a:gd name="T8" fmla="*/ 6 w 27"/>
                <a:gd name="T9" fmla="*/ 4 h 89"/>
                <a:gd name="T10" fmla="*/ 0 w 27"/>
                <a:gd name="T11" fmla="*/ 81 h 89"/>
                <a:gd name="T12" fmla="*/ 2 w 27"/>
                <a:gd name="T13" fmla="*/ 87 h 89"/>
                <a:gd name="T14" fmla="*/ 6 w 27"/>
                <a:gd name="T15" fmla="*/ 87 h 89"/>
                <a:gd name="T16" fmla="*/ 13 w 27"/>
                <a:gd name="T17" fmla="*/ 88 h 89"/>
                <a:gd name="T18" fmla="*/ 17 w 27"/>
                <a:gd name="T19" fmla="*/ 87 h 89"/>
                <a:gd name="T20" fmla="*/ 21 w 27"/>
                <a:gd name="T21" fmla="*/ 81 h 89"/>
                <a:gd name="T22" fmla="*/ 26 w 27"/>
                <a:gd name="T23" fmla="*/ 10 h 89"/>
                <a:gd name="T24" fmla="*/ 24 w 27"/>
                <a:gd name="T25" fmla="*/ 4 h 89"/>
                <a:gd name="T26" fmla="*/ 21 w 27"/>
                <a:gd name="T27" fmla="*/ 0 h 89"/>
                <a:gd name="T28" fmla="*/ 13 w 27"/>
                <a:gd name="T29" fmla="*/ 2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89"/>
                <a:gd name="T47" fmla="*/ 27 w 27"/>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89">
                  <a:moveTo>
                    <a:pt x="13" y="2"/>
                  </a:moveTo>
                  <a:lnTo>
                    <a:pt x="9" y="2"/>
                  </a:lnTo>
                  <a:lnTo>
                    <a:pt x="8" y="1"/>
                  </a:lnTo>
                  <a:lnTo>
                    <a:pt x="6" y="2"/>
                  </a:lnTo>
                  <a:lnTo>
                    <a:pt x="6" y="4"/>
                  </a:lnTo>
                  <a:lnTo>
                    <a:pt x="0" y="81"/>
                  </a:lnTo>
                  <a:lnTo>
                    <a:pt x="2" y="87"/>
                  </a:lnTo>
                  <a:lnTo>
                    <a:pt x="6" y="87"/>
                  </a:lnTo>
                  <a:lnTo>
                    <a:pt x="13" y="88"/>
                  </a:lnTo>
                  <a:lnTo>
                    <a:pt x="17" y="87"/>
                  </a:lnTo>
                  <a:lnTo>
                    <a:pt x="21" y="81"/>
                  </a:lnTo>
                  <a:lnTo>
                    <a:pt x="26" y="10"/>
                  </a:lnTo>
                  <a:lnTo>
                    <a:pt x="24" y="4"/>
                  </a:lnTo>
                  <a:lnTo>
                    <a:pt x="21" y="0"/>
                  </a:lnTo>
                  <a:lnTo>
                    <a:pt x="13" y="2"/>
                  </a:lnTo>
                </a:path>
              </a:pathLst>
            </a:custGeom>
            <a:solidFill>
              <a:srgbClr val="3365FB"/>
            </a:solidFill>
            <a:ln w="12700" cap="rnd">
              <a:noFill/>
              <a:round/>
            </a:ln>
          </p:spPr>
          <p:txBody>
            <a:bodyPr/>
            <a:lstStyle/>
            <a:p>
              <a:endParaRPr lang="zh-CN" altLang="en-US"/>
            </a:p>
          </p:txBody>
        </p:sp>
        <p:sp>
          <p:nvSpPr>
            <p:cNvPr id="39140" name="Freeform 647"/>
            <p:cNvSpPr/>
            <p:nvPr/>
          </p:nvSpPr>
          <p:spPr bwMode="auto">
            <a:xfrm>
              <a:off x="2457" y="3273"/>
              <a:ext cx="79" cy="32"/>
            </a:xfrm>
            <a:custGeom>
              <a:avLst/>
              <a:gdLst>
                <a:gd name="T0" fmla="*/ 1 w 79"/>
                <a:gd name="T1" fmla="*/ 16 h 32"/>
                <a:gd name="T2" fmla="*/ 1 w 79"/>
                <a:gd name="T3" fmla="*/ 18 h 32"/>
                <a:gd name="T4" fmla="*/ 0 w 79"/>
                <a:gd name="T5" fmla="*/ 22 h 32"/>
                <a:gd name="T6" fmla="*/ 1 w 79"/>
                <a:gd name="T7" fmla="*/ 23 h 32"/>
                <a:gd name="T8" fmla="*/ 3 w 79"/>
                <a:gd name="T9" fmla="*/ 25 h 32"/>
                <a:gd name="T10" fmla="*/ 72 w 79"/>
                <a:gd name="T11" fmla="*/ 31 h 32"/>
                <a:gd name="T12" fmla="*/ 77 w 79"/>
                <a:gd name="T13" fmla="*/ 29 h 32"/>
                <a:gd name="T14" fmla="*/ 77 w 79"/>
                <a:gd name="T15" fmla="*/ 24 h 32"/>
                <a:gd name="T16" fmla="*/ 78 w 79"/>
                <a:gd name="T17" fmla="*/ 14 h 32"/>
                <a:gd name="T18" fmla="*/ 78 w 79"/>
                <a:gd name="T19" fmla="*/ 9 h 32"/>
                <a:gd name="T20" fmla="*/ 74 w 79"/>
                <a:gd name="T21" fmla="*/ 6 h 32"/>
                <a:gd name="T22" fmla="*/ 8 w 79"/>
                <a:gd name="T23" fmla="*/ 0 h 32"/>
                <a:gd name="T24" fmla="*/ 2 w 79"/>
                <a:gd name="T25" fmla="*/ 1 h 32"/>
                <a:gd name="T26" fmla="*/ 0 w 79"/>
                <a:gd name="T27" fmla="*/ 7 h 32"/>
                <a:gd name="T28" fmla="*/ 1 w 79"/>
                <a:gd name="T29" fmla="*/ 16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32"/>
                <a:gd name="T47" fmla="*/ 79 w 79"/>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32">
                  <a:moveTo>
                    <a:pt x="1" y="16"/>
                  </a:moveTo>
                  <a:lnTo>
                    <a:pt x="1" y="18"/>
                  </a:lnTo>
                  <a:lnTo>
                    <a:pt x="0" y="22"/>
                  </a:lnTo>
                  <a:lnTo>
                    <a:pt x="1" y="23"/>
                  </a:lnTo>
                  <a:lnTo>
                    <a:pt x="3" y="25"/>
                  </a:lnTo>
                  <a:lnTo>
                    <a:pt x="72" y="31"/>
                  </a:lnTo>
                  <a:lnTo>
                    <a:pt x="77" y="29"/>
                  </a:lnTo>
                  <a:lnTo>
                    <a:pt x="77" y="24"/>
                  </a:lnTo>
                  <a:lnTo>
                    <a:pt x="78" y="14"/>
                  </a:lnTo>
                  <a:lnTo>
                    <a:pt x="78" y="9"/>
                  </a:lnTo>
                  <a:lnTo>
                    <a:pt x="74" y="6"/>
                  </a:lnTo>
                  <a:lnTo>
                    <a:pt x="8" y="0"/>
                  </a:lnTo>
                  <a:lnTo>
                    <a:pt x="2" y="1"/>
                  </a:lnTo>
                  <a:lnTo>
                    <a:pt x="0" y="7"/>
                  </a:lnTo>
                  <a:lnTo>
                    <a:pt x="1" y="16"/>
                  </a:lnTo>
                </a:path>
              </a:pathLst>
            </a:custGeom>
            <a:solidFill>
              <a:schemeClr val="accent1"/>
            </a:solidFill>
            <a:ln w="12700" cap="rnd">
              <a:solidFill>
                <a:srgbClr val="004E47"/>
              </a:solidFill>
              <a:round/>
            </a:ln>
          </p:spPr>
          <p:txBody>
            <a:bodyPr/>
            <a:lstStyle/>
            <a:p>
              <a:endParaRPr lang="zh-CN" altLang="en-US"/>
            </a:p>
          </p:txBody>
        </p:sp>
        <p:sp>
          <p:nvSpPr>
            <p:cNvPr id="39141" name="Freeform 648"/>
            <p:cNvSpPr/>
            <p:nvPr/>
          </p:nvSpPr>
          <p:spPr bwMode="auto">
            <a:xfrm>
              <a:off x="2461" y="3212"/>
              <a:ext cx="15" cy="56"/>
            </a:xfrm>
            <a:custGeom>
              <a:avLst/>
              <a:gdLst>
                <a:gd name="T0" fmla="*/ 14 w 15"/>
                <a:gd name="T1" fmla="*/ 0 h 56"/>
                <a:gd name="T2" fmla="*/ 7 w 15"/>
                <a:gd name="T3" fmla="*/ 0 h 56"/>
                <a:gd name="T4" fmla="*/ 0 w 15"/>
                <a:gd name="T5" fmla="*/ 54 h 56"/>
                <a:gd name="T6" fmla="*/ 7 w 15"/>
                <a:gd name="T7" fmla="*/ 55 h 56"/>
                <a:gd name="T8" fmla="*/ 14 w 15"/>
                <a:gd name="T9" fmla="*/ 0 h 56"/>
                <a:gd name="T10" fmla="*/ 0 60000 65536"/>
                <a:gd name="T11" fmla="*/ 0 60000 65536"/>
                <a:gd name="T12" fmla="*/ 0 60000 65536"/>
                <a:gd name="T13" fmla="*/ 0 60000 65536"/>
                <a:gd name="T14" fmla="*/ 0 60000 65536"/>
                <a:gd name="T15" fmla="*/ 0 w 15"/>
                <a:gd name="T16" fmla="*/ 0 h 56"/>
                <a:gd name="T17" fmla="*/ 15 w 15"/>
                <a:gd name="T18" fmla="*/ 56 h 56"/>
              </a:gdLst>
              <a:ahLst/>
              <a:cxnLst>
                <a:cxn ang="T10">
                  <a:pos x="T0" y="T1"/>
                </a:cxn>
                <a:cxn ang="T11">
                  <a:pos x="T2" y="T3"/>
                </a:cxn>
                <a:cxn ang="T12">
                  <a:pos x="T4" y="T5"/>
                </a:cxn>
                <a:cxn ang="T13">
                  <a:pos x="T6" y="T7"/>
                </a:cxn>
                <a:cxn ang="T14">
                  <a:pos x="T8" y="T9"/>
                </a:cxn>
              </a:cxnLst>
              <a:rect l="T15" t="T16" r="T17" b="T18"/>
              <a:pathLst>
                <a:path w="15" h="56">
                  <a:moveTo>
                    <a:pt x="14" y="0"/>
                  </a:moveTo>
                  <a:lnTo>
                    <a:pt x="7" y="0"/>
                  </a:lnTo>
                  <a:lnTo>
                    <a:pt x="0" y="54"/>
                  </a:lnTo>
                  <a:lnTo>
                    <a:pt x="7" y="55"/>
                  </a:lnTo>
                  <a:lnTo>
                    <a:pt x="14" y="0"/>
                  </a:lnTo>
                </a:path>
              </a:pathLst>
            </a:custGeom>
            <a:solidFill>
              <a:srgbClr val="063DE8"/>
            </a:solidFill>
            <a:ln w="12700" cap="rnd">
              <a:noFill/>
              <a:round/>
            </a:ln>
          </p:spPr>
          <p:txBody>
            <a:bodyPr/>
            <a:lstStyle/>
            <a:p>
              <a:endParaRPr lang="zh-CN" altLang="en-US"/>
            </a:p>
          </p:txBody>
        </p:sp>
        <p:sp>
          <p:nvSpPr>
            <p:cNvPr id="39142" name="Freeform 649"/>
            <p:cNvSpPr/>
            <p:nvPr/>
          </p:nvSpPr>
          <p:spPr bwMode="auto">
            <a:xfrm>
              <a:off x="2530" y="3217"/>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 name="T10" fmla="*/ 0 60000 65536"/>
                <a:gd name="T11" fmla="*/ 0 60000 65536"/>
                <a:gd name="T12" fmla="*/ 0 60000 65536"/>
                <a:gd name="T13" fmla="*/ 0 60000 65536"/>
                <a:gd name="T14" fmla="*/ 0 60000 65536"/>
                <a:gd name="T15" fmla="*/ 0 w 15"/>
                <a:gd name="T16" fmla="*/ 0 h 55"/>
                <a:gd name="T17" fmla="*/ 15 w 15"/>
                <a:gd name="T18" fmla="*/ 55 h 55"/>
              </a:gdLst>
              <a:ahLst/>
              <a:cxnLst>
                <a:cxn ang="T10">
                  <a:pos x="T0" y="T1"/>
                </a:cxn>
                <a:cxn ang="T11">
                  <a:pos x="T2" y="T3"/>
                </a:cxn>
                <a:cxn ang="T12">
                  <a:pos x="T4" y="T5"/>
                </a:cxn>
                <a:cxn ang="T13">
                  <a:pos x="T6" y="T7"/>
                </a:cxn>
                <a:cxn ang="T14">
                  <a:pos x="T8" y="T9"/>
                </a:cxn>
              </a:cxnLst>
              <a:rect l="T15" t="T16" r="T17" b="T18"/>
              <a:pathLst>
                <a:path w="15" h="55">
                  <a:moveTo>
                    <a:pt x="14" y="0"/>
                  </a:moveTo>
                  <a:lnTo>
                    <a:pt x="7" y="0"/>
                  </a:lnTo>
                  <a:lnTo>
                    <a:pt x="0" y="54"/>
                  </a:lnTo>
                  <a:lnTo>
                    <a:pt x="7" y="54"/>
                  </a:lnTo>
                  <a:lnTo>
                    <a:pt x="14" y="0"/>
                  </a:lnTo>
                </a:path>
              </a:pathLst>
            </a:custGeom>
            <a:solidFill>
              <a:srgbClr val="063DE8"/>
            </a:solidFill>
            <a:ln w="12700" cap="rnd">
              <a:noFill/>
              <a:round/>
            </a:ln>
          </p:spPr>
          <p:txBody>
            <a:bodyPr/>
            <a:lstStyle/>
            <a:p>
              <a:endParaRPr lang="zh-CN" altLang="en-US"/>
            </a:p>
          </p:txBody>
        </p:sp>
      </p:grpSp>
      <p:grpSp>
        <p:nvGrpSpPr>
          <p:cNvPr id="38932" name="Group 671"/>
          <p:cNvGrpSpPr/>
          <p:nvPr/>
        </p:nvGrpSpPr>
        <p:grpSpPr bwMode="auto">
          <a:xfrm>
            <a:off x="3346450" y="2874963"/>
            <a:ext cx="234950" cy="463550"/>
            <a:chOff x="2539" y="2877"/>
            <a:chExt cx="132" cy="260"/>
          </a:xfrm>
        </p:grpSpPr>
        <p:sp>
          <p:nvSpPr>
            <p:cNvPr id="39103" name="Freeform 672"/>
            <p:cNvSpPr/>
            <p:nvPr/>
          </p:nvSpPr>
          <p:spPr bwMode="auto">
            <a:xfrm>
              <a:off x="2647" y="2890"/>
              <a:ext cx="15" cy="18"/>
            </a:xfrm>
            <a:custGeom>
              <a:avLst/>
              <a:gdLst>
                <a:gd name="T0" fmla="*/ 12 w 15"/>
                <a:gd name="T1" fmla="*/ 12 h 18"/>
                <a:gd name="T2" fmla="*/ 6 w 15"/>
                <a:gd name="T3" fmla="*/ 15 h 18"/>
                <a:gd name="T4" fmla="*/ 6 w 15"/>
                <a:gd name="T5" fmla="*/ 17 h 18"/>
                <a:gd name="T6" fmla="*/ 4 w 15"/>
                <a:gd name="T7" fmla="*/ 15 h 18"/>
                <a:gd name="T8" fmla="*/ 0 w 15"/>
                <a:gd name="T9" fmla="*/ 10 h 18"/>
                <a:gd name="T10" fmla="*/ 1 w 15"/>
                <a:gd name="T11" fmla="*/ 4 h 18"/>
                <a:gd name="T12" fmla="*/ 3 w 15"/>
                <a:gd name="T13" fmla="*/ 2 h 18"/>
                <a:gd name="T14" fmla="*/ 8 w 15"/>
                <a:gd name="T15" fmla="*/ 0 h 18"/>
                <a:gd name="T16" fmla="*/ 10 w 15"/>
                <a:gd name="T17" fmla="*/ 3 h 18"/>
                <a:gd name="T18" fmla="*/ 14 w 15"/>
                <a:gd name="T19" fmla="*/ 7 h 18"/>
                <a:gd name="T20" fmla="*/ 12 w 15"/>
                <a:gd name="T21" fmla="*/ 12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8"/>
                <a:gd name="T35" fmla="*/ 15 w 15"/>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8">
                  <a:moveTo>
                    <a:pt x="12" y="12"/>
                  </a:moveTo>
                  <a:lnTo>
                    <a:pt x="6" y="15"/>
                  </a:lnTo>
                  <a:lnTo>
                    <a:pt x="6" y="17"/>
                  </a:lnTo>
                  <a:lnTo>
                    <a:pt x="4" y="15"/>
                  </a:lnTo>
                  <a:lnTo>
                    <a:pt x="0" y="10"/>
                  </a:lnTo>
                  <a:lnTo>
                    <a:pt x="1" y="4"/>
                  </a:lnTo>
                  <a:lnTo>
                    <a:pt x="3" y="2"/>
                  </a:lnTo>
                  <a:lnTo>
                    <a:pt x="8" y="0"/>
                  </a:lnTo>
                  <a:lnTo>
                    <a:pt x="10" y="3"/>
                  </a:lnTo>
                  <a:lnTo>
                    <a:pt x="14" y="7"/>
                  </a:lnTo>
                  <a:lnTo>
                    <a:pt x="12" y="12"/>
                  </a:lnTo>
                </a:path>
              </a:pathLst>
            </a:custGeom>
            <a:solidFill>
              <a:srgbClr val="474747"/>
            </a:solidFill>
            <a:ln w="12700" cap="rnd">
              <a:solidFill>
                <a:srgbClr val="474747"/>
              </a:solidFill>
              <a:round/>
            </a:ln>
          </p:spPr>
          <p:txBody>
            <a:bodyPr/>
            <a:lstStyle/>
            <a:p>
              <a:endParaRPr lang="zh-CN" altLang="en-US"/>
            </a:p>
          </p:txBody>
        </p:sp>
        <p:sp>
          <p:nvSpPr>
            <p:cNvPr id="39104" name="Freeform 673"/>
            <p:cNvSpPr/>
            <p:nvPr/>
          </p:nvSpPr>
          <p:spPr bwMode="auto">
            <a:xfrm>
              <a:off x="2591" y="2877"/>
              <a:ext cx="15" cy="19"/>
            </a:xfrm>
            <a:custGeom>
              <a:avLst/>
              <a:gdLst>
                <a:gd name="T0" fmla="*/ 14 w 15"/>
                <a:gd name="T1" fmla="*/ 12 h 19"/>
                <a:gd name="T2" fmla="*/ 7 w 15"/>
                <a:gd name="T3" fmla="*/ 15 h 19"/>
                <a:gd name="T4" fmla="*/ 6 w 15"/>
                <a:gd name="T5" fmla="*/ 18 h 19"/>
                <a:gd name="T6" fmla="*/ 5 w 15"/>
                <a:gd name="T7" fmla="*/ 15 h 19"/>
                <a:gd name="T8" fmla="*/ 0 w 15"/>
                <a:gd name="T9" fmla="*/ 12 h 19"/>
                <a:gd name="T10" fmla="*/ 2 w 15"/>
                <a:gd name="T11" fmla="*/ 5 h 19"/>
                <a:gd name="T12" fmla="*/ 4 w 15"/>
                <a:gd name="T13" fmla="*/ 2 h 19"/>
                <a:gd name="T14" fmla="*/ 7 w 15"/>
                <a:gd name="T15" fmla="*/ 0 h 19"/>
                <a:gd name="T16" fmla="*/ 10 w 15"/>
                <a:gd name="T17" fmla="*/ 2 h 19"/>
                <a:gd name="T18" fmla="*/ 11 w 15"/>
                <a:gd name="T19" fmla="*/ 6 h 19"/>
                <a:gd name="T20" fmla="*/ 14 w 15"/>
                <a:gd name="T21" fmla="*/ 12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9"/>
                <a:gd name="T35" fmla="*/ 15 w 1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9">
                  <a:moveTo>
                    <a:pt x="14" y="12"/>
                  </a:moveTo>
                  <a:lnTo>
                    <a:pt x="7" y="15"/>
                  </a:lnTo>
                  <a:lnTo>
                    <a:pt x="6" y="18"/>
                  </a:lnTo>
                  <a:lnTo>
                    <a:pt x="5" y="15"/>
                  </a:lnTo>
                  <a:lnTo>
                    <a:pt x="0" y="12"/>
                  </a:lnTo>
                  <a:lnTo>
                    <a:pt x="2" y="5"/>
                  </a:lnTo>
                  <a:lnTo>
                    <a:pt x="4" y="2"/>
                  </a:lnTo>
                  <a:lnTo>
                    <a:pt x="7" y="0"/>
                  </a:lnTo>
                  <a:lnTo>
                    <a:pt x="10" y="2"/>
                  </a:lnTo>
                  <a:lnTo>
                    <a:pt x="11" y="6"/>
                  </a:lnTo>
                  <a:lnTo>
                    <a:pt x="14" y="12"/>
                  </a:lnTo>
                </a:path>
              </a:pathLst>
            </a:custGeom>
            <a:solidFill>
              <a:srgbClr val="474747"/>
            </a:solidFill>
            <a:ln w="12700" cap="rnd">
              <a:solidFill>
                <a:srgbClr val="474747"/>
              </a:solidFill>
              <a:round/>
            </a:ln>
          </p:spPr>
          <p:txBody>
            <a:bodyPr/>
            <a:lstStyle/>
            <a:p>
              <a:endParaRPr lang="zh-CN" altLang="en-US"/>
            </a:p>
          </p:txBody>
        </p:sp>
        <p:sp>
          <p:nvSpPr>
            <p:cNvPr id="39105" name="Freeform 674"/>
            <p:cNvSpPr/>
            <p:nvPr/>
          </p:nvSpPr>
          <p:spPr bwMode="auto">
            <a:xfrm>
              <a:off x="2575" y="2888"/>
              <a:ext cx="90" cy="29"/>
            </a:xfrm>
            <a:custGeom>
              <a:avLst/>
              <a:gdLst>
                <a:gd name="T0" fmla="*/ 87 w 90"/>
                <a:gd name="T1" fmla="*/ 28 h 29"/>
                <a:gd name="T2" fmla="*/ 83 w 90"/>
                <a:gd name="T3" fmla="*/ 26 h 29"/>
                <a:gd name="T4" fmla="*/ 81 w 90"/>
                <a:gd name="T5" fmla="*/ 25 h 29"/>
                <a:gd name="T6" fmla="*/ 73 w 90"/>
                <a:gd name="T7" fmla="*/ 21 h 29"/>
                <a:gd name="T8" fmla="*/ 69 w 90"/>
                <a:gd name="T9" fmla="*/ 20 h 29"/>
                <a:gd name="T10" fmla="*/ 56 w 90"/>
                <a:gd name="T11" fmla="*/ 12 h 29"/>
                <a:gd name="T12" fmla="*/ 43 w 90"/>
                <a:gd name="T13" fmla="*/ 10 h 29"/>
                <a:gd name="T14" fmla="*/ 33 w 90"/>
                <a:gd name="T15" fmla="*/ 6 h 29"/>
                <a:gd name="T16" fmla="*/ 19 w 90"/>
                <a:gd name="T17" fmla="*/ 7 h 29"/>
                <a:gd name="T18" fmla="*/ 13 w 90"/>
                <a:gd name="T19" fmla="*/ 10 h 29"/>
                <a:gd name="T20" fmla="*/ 8 w 90"/>
                <a:gd name="T21" fmla="*/ 10 h 29"/>
                <a:gd name="T22" fmla="*/ 5 w 90"/>
                <a:gd name="T23" fmla="*/ 9 h 29"/>
                <a:gd name="T24" fmla="*/ 4 w 90"/>
                <a:gd name="T25" fmla="*/ 11 h 29"/>
                <a:gd name="T26" fmla="*/ 0 w 90"/>
                <a:gd name="T27" fmla="*/ 11 h 29"/>
                <a:gd name="T28" fmla="*/ 2 w 90"/>
                <a:gd name="T29" fmla="*/ 8 h 29"/>
                <a:gd name="T30" fmla="*/ 0 w 90"/>
                <a:gd name="T31" fmla="*/ 8 h 29"/>
                <a:gd name="T32" fmla="*/ 2 w 90"/>
                <a:gd name="T33" fmla="*/ 5 h 29"/>
                <a:gd name="T34" fmla="*/ 3 w 90"/>
                <a:gd name="T35" fmla="*/ 1 h 29"/>
                <a:gd name="T36" fmla="*/ 7 w 90"/>
                <a:gd name="T37" fmla="*/ 2 h 29"/>
                <a:gd name="T38" fmla="*/ 11 w 90"/>
                <a:gd name="T39" fmla="*/ 2 h 29"/>
                <a:gd name="T40" fmla="*/ 16 w 90"/>
                <a:gd name="T41" fmla="*/ 1 h 29"/>
                <a:gd name="T42" fmla="*/ 32 w 90"/>
                <a:gd name="T43" fmla="*/ 0 h 29"/>
                <a:gd name="T44" fmla="*/ 44 w 90"/>
                <a:gd name="T45" fmla="*/ 0 h 29"/>
                <a:gd name="T46" fmla="*/ 60 w 90"/>
                <a:gd name="T47" fmla="*/ 4 h 29"/>
                <a:gd name="T48" fmla="*/ 73 w 90"/>
                <a:gd name="T49" fmla="*/ 12 h 29"/>
                <a:gd name="T50" fmla="*/ 80 w 90"/>
                <a:gd name="T51" fmla="*/ 15 h 29"/>
                <a:gd name="T52" fmla="*/ 84 w 90"/>
                <a:gd name="T53" fmla="*/ 17 h 29"/>
                <a:gd name="T54" fmla="*/ 86 w 90"/>
                <a:gd name="T55" fmla="*/ 18 h 29"/>
                <a:gd name="T56" fmla="*/ 89 w 90"/>
                <a:gd name="T57" fmla="*/ 20 h 29"/>
                <a:gd name="T58" fmla="*/ 89 w 90"/>
                <a:gd name="T59" fmla="*/ 22 h 29"/>
                <a:gd name="T60" fmla="*/ 89 w 90"/>
                <a:gd name="T61" fmla="*/ 23 h 29"/>
                <a:gd name="T62" fmla="*/ 87 w 90"/>
                <a:gd name="T63" fmla="*/ 28 h 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29"/>
                <a:gd name="T98" fmla="*/ 90 w 90"/>
                <a:gd name="T99" fmla="*/ 29 h 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29">
                  <a:moveTo>
                    <a:pt x="87" y="28"/>
                  </a:moveTo>
                  <a:lnTo>
                    <a:pt x="83" y="26"/>
                  </a:lnTo>
                  <a:lnTo>
                    <a:pt x="81" y="25"/>
                  </a:lnTo>
                  <a:lnTo>
                    <a:pt x="73" y="21"/>
                  </a:lnTo>
                  <a:lnTo>
                    <a:pt x="69" y="20"/>
                  </a:lnTo>
                  <a:lnTo>
                    <a:pt x="56" y="12"/>
                  </a:lnTo>
                  <a:lnTo>
                    <a:pt x="43" y="10"/>
                  </a:lnTo>
                  <a:lnTo>
                    <a:pt x="33" y="6"/>
                  </a:lnTo>
                  <a:lnTo>
                    <a:pt x="19" y="7"/>
                  </a:lnTo>
                  <a:lnTo>
                    <a:pt x="13" y="10"/>
                  </a:lnTo>
                  <a:lnTo>
                    <a:pt x="8" y="10"/>
                  </a:lnTo>
                  <a:lnTo>
                    <a:pt x="5" y="9"/>
                  </a:lnTo>
                  <a:lnTo>
                    <a:pt x="4" y="11"/>
                  </a:lnTo>
                  <a:lnTo>
                    <a:pt x="0" y="11"/>
                  </a:lnTo>
                  <a:lnTo>
                    <a:pt x="2" y="8"/>
                  </a:lnTo>
                  <a:lnTo>
                    <a:pt x="0" y="8"/>
                  </a:lnTo>
                  <a:lnTo>
                    <a:pt x="2" y="5"/>
                  </a:lnTo>
                  <a:lnTo>
                    <a:pt x="3" y="1"/>
                  </a:lnTo>
                  <a:lnTo>
                    <a:pt x="7" y="2"/>
                  </a:lnTo>
                  <a:lnTo>
                    <a:pt x="11" y="2"/>
                  </a:lnTo>
                  <a:lnTo>
                    <a:pt x="16" y="1"/>
                  </a:lnTo>
                  <a:lnTo>
                    <a:pt x="32" y="0"/>
                  </a:lnTo>
                  <a:lnTo>
                    <a:pt x="44" y="0"/>
                  </a:lnTo>
                  <a:lnTo>
                    <a:pt x="60" y="4"/>
                  </a:lnTo>
                  <a:lnTo>
                    <a:pt x="73" y="12"/>
                  </a:lnTo>
                  <a:lnTo>
                    <a:pt x="80" y="15"/>
                  </a:lnTo>
                  <a:lnTo>
                    <a:pt x="84" y="17"/>
                  </a:lnTo>
                  <a:lnTo>
                    <a:pt x="86" y="18"/>
                  </a:lnTo>
                  <a:lnTo>
                    <a:pt x="89" y="20"/>
                  </a:lnTo>
                  <a:lnTo>
                    <a:pt x="89" y="22"/>
                  </a:lnTo>
                  <a:lnTo>
                    <a:pt x="89" y="23"/>
                  </a:lnTo>
                  <a:lnTo>
                    <a:pt x="87" y="28"/>
                  </a:lnTo>
                </a:path>
              </a:pathLst>
            </a:custGeom>
            <a:solidFill>
              <a:srgbClr val="919191"/>
            </a:solidFill>
            <a:ln w="12700" cap="rnd">
              <a:solidFill>
                <a:srgbClr val="919191"/>
              </a:solidFill>
              <a:round/>
            </a:ln>
          </p:spPr>
          <p:txBody>
            <a:bodyPr/>
            <a:lstStyle/>
            <a:p>
              <a:endParaRPr lang="zh-CN" altLang="en-US"/>
            </a:p>
          </p:txBody>
        </p:sp>
        <p:sp>
          <p:nvSpPr>
            <p:cNvPr id="39106" name="Freeform 675"/>
            <p:cNvSpPr/>
            <p:nvPr/>
          </p:nvSpPr>
          <p:spPr bwMode="auto">
            <a:xfrm>
              <a:off x="2563" y="3113"/>
              <a:ext cx="15" cy="18"/>
            </a:xfrm>
            <a:custGeom>
              <a:avLst/>
              <a:gdLst>
                <a:gd name="T0" fmla="*/ 11 w 15"/>
                <a:gd name="T1" fmla="*/ 12 h 18"/>
                <a:gd name="T2" fmla="*/ 14 w 15"/>
                <a:gd name="T3" fmla="*/ 15 h 18"/>
                <a:gd name="T4" fmla="*/ 2 w 15"/>
                <a:gd name="T5" fmla="*/ 17 h 18"/>
                <a:gd name="T6" fmla="*/ 1 w 15"/>
                <a:gd name="T7" fmla="*/ 14 h 18"/>
                <a:gd name="T8" fmla="*/ 0 w 15"/>
                <a:gd name="T9" fmla="*/ 11 h 18"/>
                <a:gd name="T10" fmla="*/ 0 w 15"/>
                <a:gd name="T11" fmla="*/ 5 h 18"/>
                <a:gd name="T12" fmla="*/ 0 w 15"/>
                <a:gd name="T13" fmla="*/ 3 h 18"/>
                <a:gd name="T14" fmla="*/ 2 w 15"/>
                <a:gd name="T15" fmla="*/ 0 h 18"/>
                <a:gd name="T16" fmla="*/ 14 w 15"/>
                <a:gd name="T17" fmla="*/ 5 h 18"/>
                <a:gd name="T18" fmla="*/ 14 w 15"/>
                <a:gd name="T19" fmla="*/ 8 h 18"/>
                <a:gd name="T20" fmla="*/ 11 w 15"/>
                <a:gd name="T21" fmla="*/ 12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8"/>
                <a:gd name="T35" fmla="*/ 15 w 15"/>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8">
                  <a:moveTo>
                    <a:pt x="11" y="12"/>
                  </a:moveTo>
                  <a:lnTo>
                    <a:pt x="14" y="15"/>
                  </a:lnTo>
                  <a:lnTo>
                    <a:pt x="2" y="17"/>
                  </a:lnTo>
                  <a:lnTo>
                    <a:pt x="1" y="14"/>
                  </a:lnTo>
                  <a:lnTo>
                    <a:pt x="0" y="11"/>
                  </a:lnTo>
                  <a:lnTo>
                    <a:pt x="0" y="5"/>
                  </a:lnTo>
                  <a:lnTo>
                    <a:pt x="0" y="3"/>
                  </a:lnTo>
                  <a:lnTo>
                    <a:pt x="2" y="0"/>
                  </a:lnTo>
                  <a:lnTo>
                    <a:pt x="14" y="5"/>
                  </a:lnTo>
                  <a:lnTo>
                    <a:pt x="14" y="8"/>
                  </a:lnTo>
                  <a:lnTo>
                    <a:pt x="11" y="12"/>
                  </a:lnTo>
                </a:path>
              </a:pathLst>
            </a:custGeom>
            <a:solidFill>
              <a:srgbClr val="474747"/>
            </a:solidFill>
            <a:ln w="12700" cap="rnd">
              <a:solidFill>
                <a:srgbClr val="474747"/>
              </a:solidFill>
              <a:round/>
            </a:ln>
          </p:spPr>
          <p:txBody>
            <a:bodyPr/>
            <a:lstStyle/>
            <a:p>
              <a:endParaRPr lang="zh-CN" altLang="en-US"/>
            </a:p>
          </p:txBody>
        </p:sp>
        <p:sp>
          <p:nvSpPr>
            <p:cNvPr id="39107" name="Freeform 676"/>
            <p:cNvSpPr/>
            <p:nvPr/>
          </p:nvSpPr>
          <p:spPr bwMode="auto">
            <a:xfrm>
              <a:off x="2606" y="3120"/>
              <a:ext cx="15" cy="17"/>
            </a:xfrm>
            <a:custGeom>
              <a:avLst/>
              <a:gdLst>
                <a:gd name="T0" fmla="*/ 14 w 15"/>
                <a:gd name="T1" fmla="*/ 14 h 17"/>
                <a:gd name="T2" fmla="*/ 10 w 15"/>
                <a:gd name="T3" fmla="*/ 16 h 17"/>
                <a:gd name="T4" fmla="*/ 4 w 15"/>
                <a:gd name="T5" fmla="*/ 16 h 17"/>
                <a:gd name="T6" fmla="*/ 0 w 15"/>
                <a:gd name="T7" fmla="*/ 14 h 17"/>
                <a:gd name="T8" fmla="*/ 2 w 15"/>
                <a:gd name="T9" fmla="*/ 11 h 17"/>
                <a:gd name="T10" fmla="*/ 2 w 15"/>
                <a:gd name="T11" fmla="*/ 6 h 17"/>
                <a:gd name="T12" fmla="*/ 0 w 15"/>
                <a:gd name="T13" fmla="*/ 5 h 17"/>
                <a:gd name="T14" fmla="*/ 6 w 15"/>
                <a:gd name="T15" fmla="*/ 0 h 17"/>
                <a:gd name="T16" fmla="*/ 11 w 15"/>
                <a:gd name="T17" fmla="*/ 3 h 17"/>
                <a:gd name="T18" fmla="*/ 14 w 15"/>
                <a:gd name="T19" fmla="*/ 5 h 17"/>
                <a:gd name="T20" fmla="*/ 14 w 15"/>
                <a:gd name="T21" fmla="*/ 14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14" y="14"/>
                  </a:moveTo>
                  <a:lnTo>
                    <a:pt x="10" y="16"/>
                  </a:lnTo>
                  <a:lnTo>
                    <a:pt x="4" y="16"/>
                  </a:lnTo>
                  <a:lnTo>
                    <a:pt x="0" y="14"/>
                  </a:lnTo>
                  <a:lnTo>
                    <a:pt x="2" y="11"/>
                  </a:lnTo>
                  <a:lnTo>
                    <a:pt x="2" y="6"/>
                  </a:lnTo>
                  <a:lnTo>
                    <a:pt x="0" y="5"/>
                  </a:lnTo>
                  <a:lnTo>
                    <a:pt x="6" y="0"/>
                  </a:lnTo>
                  <a:lnTo>
                    <a:pt x="11" y="3"/>
                  </a:lnTo>
                  <a:lnTo>
                    <a:pt x="14" y="5"/>
                  </a:lnTo>
                  <a:lnTo>
                    <a:pt x="14" y="14"/>
                  </a:lnTo>
                </a:path>
              </a:pathLst>
            </a:custGeom>
            <a:solidFill>
              <a:srgbClr val="474747"/>
            </a:solidFill>
            <a:ln w="12700" cap="rnd">
              <a:solidFill>
                <a:srgbClr val="474747"/>
              </a:solidFill>
              <a:round/>
            </a:ln>
          </p:spPr>
          <p:txBody>
            <a:bodyPr/>
            <a:lstStyle/>
            <a:p>
              <a:endParaRPr lang="zh-CN" altLang="en-US"/>
            </a:p>
          </p:txBody>
        </p:sp>
        <p:sp>
          <p:nvSpPr>
            <p:cNvPr id="39108" name="Freeform 677"/>
            <p:cNvSpPr/>
            <p:nvPr/>
          </p:nvSpPr>
          <p:spPr bwMode="auto">
            <a:xfrm>
              <a:off x="2539" y="3041"/>
              <a:ext cx="22" cy="56"/>
            </a:xfrm>
            <a:custGeom>
              <a:avLst/>
              <a:gdLst>
                <a:gd name="T0" fmla="*/ 19 w 22"/>
                <a:gd name="T1" fmla="*/ 7 h 56"/>
                <a:gd name="T2" fmla="*/ 21 w 22"/>
                <a:gd name="T3" fmla="*/ 3 h 56"/>
                <a:gd name="T4" fmla="*/ 18 w 22"/>
                <a:gd name="T5" fmla="*/ 4 h 56"/>
                <a:gd name="T6" fmla="*/ 9 w 22"/>
                <a:gd name="T7" fmla="*/ 1 h 56"/>
                <a:gd name="T8" fmla="*/ 8 w 22"/>
                <a:gd name="T9" fmla="*/ 0 h 56"/>
                <a:gd name="T10" fmla="*/ 8 w 22"/>
                <a:gd name="T11" fmla="*/ 3 h 56"/>
                <a:gd name="T12" fmla="*/ 1 w 22"/>
                <a:gd name="T13" fmla="*/ 49 h 56"/>
                <a:gd name="T14" fmla="*/ 0 w 22"/>
                <a:gd name="T15" fmla="*/ 53 h 56"/>
                <a:gd name="T16" fmla="*/ 2 w 22"/>
                <a:gd name="T17" fmla="*/ 53 h 56"/>
                <a:gd name="T18" fmla="*/ 11 w 22"/>
                <a:gd name="T19" fmla="*/ 54 h 56"/>
                <a:gd name="T20" fmla="*/ 13 w 22"/>
                <a:gd name="T21" fmla="*/ 55 h 56"/>
                <a:gd name="T22" fmla="*/ 13 w 22"/>
                <a:gd name="T23" fmla="*/ 52 h 56"/>
                <a:gd name="T24" fmla="*/ 19 w 22"/>
                <a:gd name="T25" fmla="*/ 7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56"/>
                <a:gd name="T41" fmla="*/ 22 w 22"/>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56">
                  <a:moveTo>
                    <a:pt x="19" y="7"/>
                  </a:moveTo>
                  <a:lnTo>
                    <a:pt x="21" y="3"/>
                  </a:lnTo>
                  <a:lnTo>
                    <a:pt x="18" y="4"/>
                  </a:lnTo>
                  <a:lnTo>
                    <a:pt x="9" y="1"/>
                  </a:lnTo>
                  <a:lnTo>
                    <a:pt x="8" y="0"/>
                  </a:lnTo>
                  <a:lnTo>
                    <a:pt x="8" y="3"/>
                  </a:lnTo>
                  <a:lnTo>
                    <a:pt x="1" y="49"/>
                  </a:lnTo>
                  <a:lnTo>
                    <a:pt x="0" y="53"/>
                  </a:lnTo>
                  <a:lnTo>
                    <a:pt x="2" y="53"/>
                  </a:lnTo>
                  <a:lnTo>
                    <a:pt x="11" y="54"/>
                  </a:lnTo>
                  <a:lnTo>
                    <a:pt x="13" y="55"/>
                  </a:lnTo>
                  <a:lnTo>
                    <a:pt x="13" y="52"/>
                  </a:lnTo>
                  <a:lnTo>
                    <a:pt x="19" y="7"/>
                  </a:lnTo>
                </a:path>
              </a:pathLst>
            </a:custGeom>
            <a:solidFill>
              <a:schemeClr val="tx2"/>
            </a:solidFill>
            <a:ln w="12700" cap="rnd">
              <a:solidFill>
                <a:schemeClr val="tx2"/>
              </a:solidFill>
              <a:round/>
            </a:ln>
          </p:spPr>
          <p:txBody>
            <a:bodyPr/>
            <a:lstStyle/>
            <a:p>
              <a:endParaRPr lang="zh-CN" altLang="en-US"/>
            </a:p>
          </p:txBody>
        </p:sp>
        <p:sp>
          <p:nvSpPr>
            <p:cNvPr id="39109" name="Freeform 678"/>
            <p:cNvSpPr/>
            <p:nvPr/>
          </p:nvSpPr>
          <p:spPr bwMode="auto">
            <a:xfrm>
              <a:off x="2630" y="3059"/>
              <a:ext cx="22" cy="54"/>
            </a:xfrm>
            <a:custGeom>
              <a:avLst/>
              <a:gdLst>
                <a:gd name="T0" fmla="*/ 21 w 22"/>
                <a:gd name="T1" fmla="*/ 5 h 54"/>
                <a:gd name="T2" fmla="*/ 20 w 22"/>
                <a:gd name="T3" fmla="*/ 2 h 54"/>
                <a:gd name="T4" fmla="*/ 18 w 22"/>
                <a:gd name="T5" fmla="*/ 3 h 54"/>
                <a:gd name="T6" fmla="*/ 10 w 22"/>
                <a:gd name="T7" fmla="*/ 0 h 54"/>
                <a:gd name="T8" fmla="*/ 8 w 22"/>
                <a:gd name="T9" fmla="*/ 0 h 54"/>
                <a:gd name="T10" fmla="*/ 6 w 22"/>
                <a:gd name="T11" fmla="*/ 3 h 54"/>
                <a:gd name="T12" fmla="*/ 0 w 22"/>
                <a:gd name="T13" fmla="*/ 49 h 54"/>
                <a:gd name="T14" fmla="*/ 3 w 22"/>
                <a:gd name="T15" fmla="*/ 51 h 54"/>
                <a:gd name="T16" fmla="*/ 4 w 22"/>
                <a:gd name="T17" fmla="*/ 51 h 54"/>
                <a:gd name="T18" fmla="*/ 13 w 22"/>
                <a:gd name="T19" fmla="*/ 53 h 54"/>
                <a:gd name="T20" fmla="*/ 14 w 22"/>
                <a:gd name="T21" fmla="*/ 53 h 54"/>
                <a:gd name="T22" fmla="*/ 15 w 22"/>
                <a:gd name="T23" fmla="*/ 52 h 54"/>
                <a:gd name="T24" fmla="*/ 21 w 22"/>
                <a:gd name="T25" fmla="*/ 5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54"/>
                <a:gd name="T41" fmla="*/ 22 w 22"/>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54">
                  <a:moveTo>
                    <a:pt x="21" y="5"/>
                  </a:moveTo>
                  <a:lnTo>
                    <a:pt x="20" y="2"/>
                  </a:lnTo>
                  <a:lnTo>
                    <a:pt x="18" y="3"/>
                  </a:lnTo>
                  <a:lnTo>
                    <a:pt x="10" y="0"/>
                  </a:lnTo>
                  <a:lnTo>
                    <a:pt x="8" y="0"/>
                  </a:lnTo>
                  <a:lnTo>
                    <a:pt x="6" y="3"/>
                  </a:lnTo>
                  <a:lnTo>
                    <a:pt x="0" y="49"/>
                  </a:lnTo>
                  <a:lnTo>
                    <a:pt x="3" y="51"/>
                  </a:lnTo>
                  <a:lnTo>
                    <a:pt x="4" y="51"/>
                  </a:lnTo>
                  <a:lnTo>
                    <a:pt x="13" y="53"/>
                  </a:lnTo>
                  <a:lnTo>
                    <a:pt x="14" y="53"/>
                  </a:lnTo>
                  <a:lnTo>
                    <a:pt x="15" y="52"/>
                  </a:lnTo>
                  <a:lnTo>
                    <a:pt x="21" y="5"/>
                  </a:lnTo>
                </a:path>
              </a:pathLst>
            </a:custGeom>
            <a:solidFill>
              <a:schemeClr val="tx2"/>
            </a:solidFill>
            <a:ln w="12700" cap="rnd">
              <a:solidFill>
                <a:schemeClr val="tx2"/>
              </a:solidFill>
              <a:round/>
            </a:ln>
          </p:spPr>
          <p:txBody>
            <a:bodyPr/>
            <a:lstStyle/>
            <a:p>
              <a:endParaRPr lang="zh-CN" altLang="en-US"/>
            </a:p>
          </p:txBody>
        </p:sp>
        <p:sp>
          <p:nvSpPr>
            <p:cNvPr id="39110" name="Freeform 679"/>
            <p:cNvSpPr/>
            <p:nvPr/>
          </p:nvSpPr>
          <p:spPr bwMode="auto">
            <a:xfrm>
              <a:off x="2555" y="2916"/>
              <a:ext cx="21" cy="51"/>
            </a:xfrm>
            <a:custGeom>
              <a:avLst/>
              <a:gdLst>
                <a:gd name="T0" fmla="*/ 20 w 21"/>
                <a:gd name="T1" fmla="*/ 4 h 51"/>
                <a:gd name="T2" fmla="*/ 20 w 21"/>
                <a:gd name="T3" fmla="*/ 3 h 51"/>
                <a:gd name="T4" fmla="*/ 20 w 21"/>
                <a:gd name="T5" fmla="*/ 2 h 51"/>
                <a:gd name="T6" fmla="*/ 10 w 21"/>
                <a:gd name="T7" fmla="*/ 0 h 51"/>
                <a:gd name="T8" fmla="*/ 9 w 21"/>
                <a:gd name="T9" fmla="*/ 1 h 51"/>
                <a:gd name="T10" fmla="*/ 7 w 21"/>
                <a:gd name="T11" fmla="*/ 4 h 51"/>
                <a:gd name="T12" fmla="*/ 1 w 21"/>
                <a:gd name="T13" fmla="*/ 46 h 51"/>
                <a:gd name="T14" fmla="*/ 0 w 21"/>
                <a:gd name="T15" fmla="*/ 47 h 51"/>
                <a:gd name="T16" fmla="*/ 2 w 21"/>
                <a:gd name="T17" fmla="*/ 47 h 51"/>
                <a:gd name="T18" fmla="*/ 12 w 21"/>
                <a:gd name="T19" fmla="*/ 50 h 51"/>
                <a:gd name="T20" fmla="*/ 13 w 21"/>
                <a:gd name="T21" fmla="*/ 50 h 51"/>
                <a:gd name="T22" fmla="*/ 13 w 21"/>
                <a:gd name="T23" fmla="*/ 48 h 51"/>
                <a:gd name="T24" fmla="*/ 20 w 21"/>
                <a:gd name="T25" fmla="*/ 4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51"/>
                <a:gd name="T41" fmla="*/ 21 w 21"/>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51">
                  <a:moveTo>
                    <a:pt x="20" y="4"/>
                  </a:moveTo>
                  <a:lnTo>
                    <a:pt x="20" y="3"/>
                  </a:lnTo>
                  <a:lnTo>
                    <a:pt x="20" y="2"/>
                  </a:lnTo>
                  <a:lnTo>
                    <a:pt x="10" y="0"/>
                  </a:lnTo>
                  <a:lnTo>
                    <a:pt x="9" y="1"/>
                  </a:lnTo>
                  <a:lnTo>
                    <a:pt x="7" y="4"/>
                  </a:lnTo>
                  <a:lnTo>
                    <a:pt x="1" y="46"/>
                  </a:lnTo>
                  <a:lnTo>
                    <a:pt x="0" y="47"/>
                  </a:lnTo>
                  <a:lnTo>
                    <a:pt x="2" y="47"/>
                  </a:lnTo>
                  <a:lnTo>
                    <a:pt x="12" y="50"/>
                  </a:lnTo>
                  <a:lnTo>
                    <a:pt x="13" y="50"/>
                  </a:lnTo>
                  <a:lnTo>
                    <a:pt x="13" y="48"/>
                  </a:lnTo>
                  <a:lnTo>
                    <a:pt x="20" y="4"/>
                  </a:lnTo>
                </a:path>
              </a:pathLst>
            </a:custGeom>
            <a:solidFill>
              <a:schemeClr val="tx2"/>
            </a:solidFill>
            <a:ln w="12700" cap="rnd">
              <a:solidFill>
                <a:schemeClr val="tx2"/>
              </a:solidFill>
              <a:round/>
            </a:ln>
          </p:spPr>
          <p:txBody>
            <a:bodyPr/>
            <a:lstStyle/>
            <a:p>
              <a:endParaRPr lang="zh-CN" altLang="en-US"/>
            </a:p>
          </p:txBody>
        </p:sp>
        <p:sp>
          <p:nvSpPr>
            <p:cNvPr id="39111" name="Freeform 680"/>
            <p:cNvSpPr/>
            <p:nvPr/>
          </p:nvSpPr>
          <p:spPr bwMode="auto">
            <a:xfrm>
              <a:off x="2648" y="2931"/>
              <a:ext cx="23" cy="52"/>
            </a:xfrm>
            <a:custGeom>
              <a:avLst/>
              <a:gdLst>
                <a:gd name="T0" fmla="*/ 22 w 23"/>
                <a:gd name="T1" fmla="*/ 6 h 52"/>
                <a:gd name="T2" fmla="*/ 19 w 23"/>
                <a:gd name="T3" fmla="*/ 5 h 52"/>
                <a:gd name="T4" fmla="*/ 19 w 23"/>
                <a:gd name="T5" fmla="*/ 1 h 52"/>
                <a:gd name="T6" fmla="*/ 8 w 23"/>
                <a:gd name="T7" fmla="*/ 0 h 52"/>
                <a:gd name="T8" fmla="*/ 6 w 23"/>
                <a:gd name="T9" fmla="*/ 0 h 52"/>
                <a:gd name="T10" fmla="*/ 5 w 23"/>
                <a:gd name="T11" fmla="*/ 4 h 52"/>
                <a:gd name="T12" fmla="*/ 0 w 23"/>
                <a:gd name="T13" fmla="*/ 47 h 52"/>
                <a:gd name="T14" fmla="*/ 0 w 23"/>
                <a:gd name="T15" fmla="*/ 48 h 52"/>
                <a:gd name="T16" fmla="*/ 1 w 23"/>
                <a:gd name="T17" fmla="*/ 49 h 52"/>
                <a:gd name="T18" fmla="*/ 11 w 23"/>
                <a:gd name="T19" fmla="*/ 49 h 52"/>
                <a:gd name="T20" fmla="*/ 13 w 23"/>
                <a:gd name="T21" fmla="*/ 51 h 52"/>
                <a:gd name="T22" fmla="*/ 15 w 23"/>
                <a:gd name="T23" fmla="*/ 50 h 52"/>
                <a:gd name="T24" fmla="*/ 22 w 23"/>
                <a:gd name="T25" fmla="*/ 6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52"/>
                <a:gd name="T41" fmla="*/ 23 w 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52">
                  <a:moveTo>
                    <a:pt x="22" y="6"/>
                  </a:moveTo>
                  <a:lnTo>
                    <a:pt x="19" y="5"/>
                  </a:lnTo>
                  <a:lnTo>
                    <a:pt x="19" y="1"/>
                  </a:lnTo>
                  <a:lnTo>
                    <a:pt x="8" y="0"/>
                  </a:lnTo>
                  <a:lnTo>
                    <a:pt x="6" y="0"/>
                  </a:lnTo>
                  <a:lnTo>
                    <a:pt x="5" y="4"/>
                  </a:lnTo>
                  <a:lnTo>
                    <a:pt x="0" y="47"/>
                  </a:lnTo>
                  <a:lnTo>
                    <a:pt x="0" y="48"/>
                  </a:lnTo>
                  <a:lnTo>
                    <a:pt x="1" y="49"/>
                  </a:lnTo>
                  <a:lnTo>
                    <a:pt x="11" y="49"/>
                  </a:lnTo>
                  <a:lnTo>
                    <a:pt x="13" y="51"/>
                  </a:lnTo>
                  <a:lnTo>
                    <a:pt x="15" y="50"/>
                  </a:lnTo>
                  <a:lnTo>
                    <a:pt x="22" y="6"/>
                  </a:lnTo>
                </a:path>
              </a:pathLst>
            </a:custGeom>
            <a:solidFill>
              <a:schemeClr val="tx2"/>
            </a:solidFill>
            <a:ln w="12700" cap="rnd">
              <a:solidFill>
                <a:schemeClr val="tx2"/>
              </a:solidFill>
              <a:round/>
            </a:ln>
          </p:spPr>
          <p:txBody>
            <a:bodyPr/>
            <a:lstStyle/>
            <a:p>
              <a:endParaRPr lang="zh-CN" altLang="en-US"/>
            </a:p>
          </p:txBody>
        </p:sp>
        <p:sp>
          <p:nvSpPr>
            <p:cNvPr id="39112" name="Freeform 681"/>
            <p:cNvSpPr/>
            <p:nvPr/>
          </p:nvSpPr>
          <p:spPr bwMode="auto">
            <a:xfrm>
              <a:off x="2546" y="2895"/>
              <a:ext cx="120" cy="232"/>
            </a:xfrm>
            <a:custGeom>
              <a:avLst/>
              <a:gdLst>
                <a:gd name="T0" fmla="*/ 74 w 120"/>
                <a:gd name="T1" fmla="*/ 1 h 232"/>
                <a:gd name="T2" fmla="*/ 63 w 120"/>
                <a:gd name="T3" fmla="*/ 1 h 232"/>
                <a:gd name="T4" fmla="*/ 52 w 120"/>
                <a:gd name="T5" fmla="*/ 0 h 232"/>
                <a:gd name="T6" fmla="*/ 46 w 120"/>
                <a:gd name="T7" fmla="*/ 2 h 232"/>
                <a:gd name="T8" fmla="*/ 42 w 120"/>
                <a:gd name="T9" fmla="*/ 3 h 232"/>
                <a:gd name="T10" fmla="*/ 35 w 120"/>
                <a:gd name="T11" fmla="*/ 3 h 232"/>
                <a:gd name="T12" fmla="*/ 30 w 120"/>
                <a:gd name="T13" fmla="*/ 4 h 232"/>
                <a:gd name="T14" fmla="*/ 28 w 120"/>
                <a:gd name="T15" fmla="*/ 9 h 232"/>
                <a:gd name="T16" fmla="*/ 27 w 120"/>
                <a:gd name="T17" fmla="*/ 13 h 232"/>
                <a:gd name="T18" fmla="*/ 25 w 120"/>
                <a:gd name="T19" fmla="*/ 17 h 232"/>
                <a:gd name="T20" fmla="*/ 22 w 120"/>
                <a:gd name="T21" fmla="*/ 25 h 232"/>
                <a:gd name="T22" fmla="*/ 21 w 120"/>
                <a:gd name="T23" fmla="*/ 34 h 232"/>
                <a:gd name="T24" fmla="*/ 18 w 120"/>
                <a:gd name="T25" fmla="*/ 46 h 232"/>
                <a:gd name="T26" fmla="*/ 18 w 120"/>
                <a:gd name="T27" fmla="*/ 58 h 232"/>
                <a:gd name="T28" fmla="*/ 15 w 120"/>
                <a:gd name="T29" fmla="*/ 69 h 232"/>
                <a:gd name="T30" fmla="*/ 17 w 120"/>
                <a:gd name="T31" fmla="*/ 73 h 232"/>
                <a:gd name="T32" fmla="*/ 18 w 120"/>
                <a:gd name="T33" fmla="*/ 77 h 232"/>
                <a:gd name="T34" fmla="*/ 18 w 120"/>
                <a:gd name="T35" fmla="*/ 80 h 232"/>
                <a:gd name="T36" fmla="*/ 11 w 120"/>
                <a:gd name="T37" fmla="*/ 138 h 232"/>
                <a:gd name="T38" fmla="*/ 10 w 120"/>
                <a:gd name="T39" fmla="*/ 141 h 232"/>
                <a:gd name="T40" fmla="*/ 6 w 120"/>
                <a:gd name="T41" fmla="*/ 146 h 232"/>
                <a:gd name="T42" fmla="*/ 5 w 120"/>
                <a:gd name="T43" fmla="*/ 155 h 232"/>
                <a:gd name="T44" fmla="*/ 3 w 120"/>
                <a:gd name="T45" fmla="*/ 169 h 232"/>
                <a:gd name="T46" fmla="*/ 1 w 120"/>
                <a:gd name="T47" fmla="*/ 182 h 232"/>
                <a:gd name="T48" fmla="*/ 0 w 120"/>
                <a:gd name="T49" fmla="*/ 192 h 232"/>
                <a:gd name="T50" fmla="*/ 1 w 120"/>
                <a:gd name="T51" fmla="*/ 200 h 232"/>
                <a:gd name="T52" fmla="*/ 2 w 120"/>
                <a:gd name="T53" fmla="*/ 202 h 232"/>
                <a:gd name="T54" fmla="*/ 0 w 120"/>
                <a:gd name="T55" fmla="*/ 208 h 232"/>
                <a:gd name="T56" fmla="*/ 2 w 120"/>
                <a:gd name="T57" fmla="*/ 215 h 232"/>
                <a:gd name="T58" fmla="*/ 5 w 120"/>
                <a:gd name="T59" fmla="*/ 217 h 232"/>
                <a:gd name="T60" fmla="*/ 79 w 120"/>
                <a:gd name="T61" fmla="*/ 231 h 232"/>
                <a:gd name="T62" fmla="*/ 83 w 120"/>
                <a:gd name="T63" fmla="*/ 228 h 232"/>
                <a:gd name="T64" fmla="*/ 87 w 120"/>
                <a:gd name="T65" fmla="*/ 224 h 232"/>
                <a:gd name="T66" fmla="*/ 88 w 120"/>
                <a:gd name="T67" fmla="*/ 219 h 232"/>
                <a:gd name="T68" fmla="*/ 90 w 120"/>
                <a:gd name="T69" fmla="*/ 214 h 232"/>
                <a:gd name="T70" fmla="*/ 90 w 120"/>
                <a:gd name="T71" fmla="*/ 211 h 232"/>
                <a:gd name="T72" fmla="*/ 94 w 120"/>
                <a:gd name="T73" fmla="*/ 209 h 232"/>
                <a:gd name="T74" fmla="*/ 95 w 120"/>
                <a:gd name="T75" fmla="*/ 197 h 232"/>
                <a:gd name="T76" fmla="*/ 95 w 120"/>
                <a:gd name="T77" fmla="*/ 185 h 232"/>
                <a:gd name="T78" fmla="*/ 98 w 120"/>
                <a:gd name="T79" fmla="*/ 172 h 232"/>
                <a:gd name="T80" fmla="*/ 99 w 120"/>
                <a:gd name="T81" fmla="*/ 162 h 232"/>
                <a:gd name="T82" fmla="*/ 99 w 120"/>
                <a:gd name="T83" fmla="*/ 154 h 232"/>
                <a:gd name="T84" fmla="*/ 97 w 120"/>
                <a:gd name="T85" fmla="*/ 151 h 232"/>
                <a:gd name="T86" fmla="*/ 106 w 120"/>
                <a:gd name="T87" fmla="*/ 94 h 232"/>
                <a:gd name="T88" fmla="*/ 109 w 120"/>
                <a:gd name="T89" fmla="*/ 93 h 232"/>
                <a:gd name="T90" fmla="*/ 109 w 120"/>
                <a:gd name="T91" fmla="*/ 93 h 232"/>
                <a:gd name="T92" fmla="*/ 109 w 120"/>
                <a:gd name="T93" fmla="*/ 87 h 232"/>
                <a:gd name="T94" fmla="*/ 112 w 120"/>
                <a:gd name="T95" fmla="*/ 86 h 232"/>
                <a:gd name="T96" fmla="*/ 114 w 120"/>
                <a:gd name="T97" fmla="*/ 75 h 232"/>
                <a:gd name="T98" fmla="*/ 115 w 120"/>
                <a:gd name="T99" fmla="*/ 62 h 232"/>
                <a:gd name="T100" fmla="*/ 116 w 120"/>
                <a:gd name="T101" fmla="*/ 50 h 232"/>
                <a:gd name="T102" fmla="*/ 119 w 120"/>
                <a:gd name="T103" fmla="*/ 39 h 232"/>
                <a:gd name="T104" fmla="*/ 117 w 120"/>
                <a:gd name="T105" fmla="*/ 32 h 232"/>
                <a:gd name="T106" fmla="*/ 116 w 120"/>
                <a:gd name="T107" fmla="*/ 27 h 232"/>
                <a:gd name="T108" fmla="*/ 116 w 120"/>
                <a:gd name="T109" fmla="*/ 25 h 232"/>
                <a:gd name="T110" fmla="*/ 116 w 120"/>
                <a:gd name="T111" fmla="*/ 18 h 232"/>
                <a:gd name="T112" fmla="*/ 111 w 120"/>
                <a:gd name="T113" fmla="*/ 16 h 232"/>
                <a:gd name="T114" fmla="*/ 102 w 120"/>
                <a:gd name="T115" fmla="*/ 14 h 232"/>
                <a:gd name="T116" fmla="*/ 101 w 120"/>
                <a:gd name="T117" fmla="*/ 11 h 232"/>
                <a:gd name="T118" fmla="*/ 95 w 120"/>
                <a:gd name="T119" fmla="*/ 8 h 232"/>
                <a:gd name="T120" fmla="*/ 85 w 120"/>
                <a:gd name="T121" fmla="*/ 5 h 232"/>
                <a:gd name="T122" fmla="*/ 74 w 120"/>
                <a:gd name="T123" fmla="*/ 1 h 2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
                <a:gd name="T187" fmla="*/ 0 h 232"/>
                <a:gd name="T188" fmla="*/ 120 w 120"/>
                <a:gd name="T189" fmla="*/ 232 h 2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 h="232">
                  <a:moveTo>
                    <a:pt x="74" y="1"/>
                  </a:moveTo>
                  <a:lnTo>
                    <a:pt x="63" y="1"/>
                  </a:lnTo>
                  <a:lnTo>
                    <a:pt x="52" y="0"/>
                  </a:lnTo>
                  <a:lnTo>
                    <a:pt x="46" y="2"/>
                  </a:lnTo>
                  <a:lnTo>
                    <a:pt x="42" y="3"/>
                  </a:lnTo>
                  <a:lnTo>
                    <a:pt x="35" y="3"/>
                  </a:lnTo>
                  <a:lnTo>
                    <a:pt x="30" y="4"/>
                  </a:lnTo>
                  <a:lnTo>
                    <a:pt x="28" y="9"/>
                  </a:lnTo>
                  <a:lnTo>
                    <a:pt x="27" y="13"/>
                  </a:lnTo>
                  <a:lnTo>
                    <a:pt x="25" y="17"/>
                  </a:lnTo>
                  <a:lnTo>
                    <a:pt x="22" y="25"/>
                  </a:lnTo>
                  <a:lnTo>
                    <a:pt x="21" y="34"/>
                  </a:lnTo>
                  <a:lnTo>
                    <a:pt x="18" y="46"/>
                  </a:lnTo>
                  <a:lnTo>
                    <a:pt x="18" y="58"/>
                  </a:lnTo>
                  <a:lnTo>
                    <a:pt x="15" y="69"/>
                  </a:lnTo>
                  <a:lnTo>
                    <a:pt x="17" y="73"/>
                  </a:lnTo>
                  <a:lnTo>
                    <a:pt x="18" y="77"/>
                  </a:lnTo>
                  <a:lnTo>
                    <a:pt x="18" y="80"/>
                  </a:lnTo>
                  <a:lnTo>
                    <a:pt x="11" y="138"/>
                  </a:lnTo>
                  <a:lnTo>
                    <a:pt x="10" y="141"/>
                  </a:lnTo>
                  <a:lnTo>
                    <a:pt x="6" y="146"/>
                  </a:lnTo>
                  <a:lnTo>
                    <a:pt x="5" y="155"/>
                  </a:lnTo>
                  <a:lnTo>
                    <a:pt x="3" y="169"/>
                  </a:lnTo>
                  <a:lnTo>
                    <a:pt x="1" y="182"/>
                  </a:lnTo>
                  <a:lnTo>
                    <a:pt x="0" y="192"/>
                  </a:lnTo>
                  <a:lnTo>
                    <a:pt x="1" y="200"/>
                  </a:lnTo>
                  <a:lnTo>
                    <a:pt x="2" y="202"/>
                  </a:lnTo>
                  <a:lnTo>
                    <a:pt x="0" y="208"/>
                  </a:lnTo>
                  <a:lnTo>
                    <a:pt x="2" y="215"/>
                  </a:lnTo>
                  <a:lnTo>
                    <a:pt x="5" y="217"/>
                  </a:lnTo>
                  <a:lnTo>
                    <a:pt x="79" y="231"/>
                  </a:lnTo>
                  <a:lnTo>
                    <a:pt x="83" y="228"/>
                  </a:lnTo>
                  <a:lnTo>
                    <a:pt x="87" y="224"/>
                  </a:lnTo>
                  <a:lnTo>
                    <a:pt x="88" y="219"/>
                  </a:lnTo>
                  <a:lnTo>
                    <a:pt x="90" y="214"/>
                  </a:lnTo>
                  <a:lnTo>
                    <a:pt x="90" y="211"/>
                  </a:lnTo>
                  <a:lnTo>
                    <a:pt x="94" y="209"/>
                  </a:lnTo>
                  <a:lnTo>
                    <a:pt x="95" y="197"/>
                  </a:lnTo>
                  <a:lnTo>
                    <a:pt x="95" y="185"/>
                  </a:lnTo>
                  <a:lnTo>
                    <a:pt x="98" y="172"/>
                  </a:lnTo>
                  <a:lnTo>
                    <a:pt x="99" y="162"/>
                  </a:lnTo>
                  <a:lnTo>
                    <a:pt x="99" y="154"/>
                  </a:lnTo>
                  <a:lnTo>
                    <a:pt x="97" y="151"/>
                  </a:lnTo>
                  <a:lnTo>
                    <a:pt x="106" y="94"/>
                  </a:lnTo>
                  <a:lnTo>
                    <a:pt x="109" y="93"/>
                  </a:lnTo>
                  <a:lnTo>
                    <a:pt x="109" y="87"/>
                  </a:lnTo>
                  <a:lnTo>
                    <a:pt x="112" y="86"/>
                  </a:lnTo>
                  <a:lnTo>
                    <a:pt x="114" y="75"/>
                  </a:lnTo>
                  <a:lnTo>
                    <a:pt x="115" y="62"/>
                  </a:lnTo>
                  <a:lnTo>
                    <a:pt x="116" y="50"/>
                  </a:lnTo>
                  <a:lnTo>
                    <a:pt x="119" y="39"/>
                  </a:lnTo>
                  <a:lnTo>
                    <a:pt x="117" y="32"/>
                  </a:lnTo>
                  <a:lnTo>
                    <a:pt x="116" y="27"/>
                  </a:lnTo>
                  <a:lnTo>
                    <a:pt x="116" y="25"/>
                  </a:lnTo>
                  <a:lnTo>
                    <a:pt x="116" y="18"/>
                  </a:lnTo>
                  <a:lnTo>
                    <a:pt x="111" y="16"/>
                  </a:lnTo>
                  <a:lnTo>
                    <a:pt x="102" y="14"/>
                  </a:lnTo>
                  <a:lnTo>
                    <a:pt x="101" y="11"/>
                  </a:lnTo>
                  <a:lnTo>
                    <a:pt x="95" y="8"/>
                  </a:lnTo>
                  <a:lnTo>
                    <a:pt x="85" y="5"/>
                  </a:lnTo>
                  <a:lnTo>
                    <a:pt x="74" y="1"/>
                  </a:lnTo>
                </a:path>
              </a:pathLst>
            </a:custGeom>
            <a:solidFill>
              <a:srgbClr val="FDEB62"/>
            </a:solidFill>
            <a:ln w="12700" cap="rnd">
              <a:noFill/>
              <a:round/>
            </a:ln>
          </p:spPr>
          <p:txBody>
            <a:bodyPr/>
            <a:lstStyle/>
            <a:p>
              <a:endParaRPr lang="zh-CN" altLang="en-US"/>
            </a:p>
          </p:txBody>
        </p:sp>
        <p:sp>
          <p:nvSpPr>
            <p:cNvPr id="39113" name="Freeform 682"/>
            <p:cNvSpPr/>
            <p:nvPr/>
          </p:nvSpPr>
          <p:spPr bwMode="auto">
            <a:xfrm>
              <a:off x="2547" y="3113"/>
              <a:ext cx="82" cy="22"/>
            </a:xfrm>
            <a:custGeom>
              <a:avLst/>
              <a:gdLst>
                <a:gd name="T0" fmla="*/ 80 w 82"/>
                <a:gd name="T1" fmla="*/ 18 h 22"/>
                <a:gd name="T2" fmla="*/ 81 w 82"/>
                <a:gd name="T3" fmla="*/ 17 h 22"/>
                <a:gd name="T4" fmla="*/ 78 w 82"/>
                <a:gd name="T5" fmla="*/ 16 h 22"/>
                <a:gd name="T6" fmla="*/ 4 w 82"/>
                <a:gd name="T7" fmla="*/ 0 h 22"/>
                <a:gd name="T8" fmla="*/ 3 w 82"/>
                <a:gd name="T9" fmla="*/ 2 h 22"/>
                <a:gd name="T10" fmla="*/ 0 w 82"/>
                <a:gd name="T11" fmla="*/ 3 h 22"/>
                <a:gd name="T12" fmla="*/ 3 w 82"/>
                <a:gd name="T13" fmla="*/ 6 h 22"/>
                <a:gd name="T14" fmla="*/ 4 w 82"/>
                <a:gd name="T15" fmla="*/ 6 h 22"/>
                <a:gd name="T16" fmla="*/ 79 w 82"/>
                <a:gd name="T17" fmla="*/ 20 h 22"/>
                <a:gd name="T18" fmla="*/ 80 w 82"/>
                <a:gd name="T19" fmla="*/ 21 h 22"/>
                <a:gd name="T20" fmla="*/ 80 w 82"/>
                <a:gd name="T21" fmla="*/ 1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22"/>
                <a:gd name="T35" fmla="*/ 82 w 8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22">
                  <a:moveTo>
                    <a:pt x="80" y="18"/>
                  </a:moveTo>
                  <a:lnTo>
                    <a:pt x="81" y="17"/>
                  </a:lnTo>
                  <a:lnTo>
                    <a:pt x="78" y="16"/>
                  </a:lnTo>
                  <a:lnTo>
                    <a:pt x="4" y="0"/>
                  </a:lnTo>
                  <a:lnTo>
                    <a:pt x="3" y="2"/>
                  </a:lnTo>
                  <a:lnTo>
                    <a:pt x="0" y="3"/>
                  </a:lnTo>
                  <a:lnTo>
                    <a:pt x="3" y="6"/>
                  </a:lnTo>
                  <a:lnTo>
                    <a:pt x="4" y="6"/>
                  </a:lnTo>
                  <a:lnTo>
                    <a:pt x="79" y="20"/>
                  </a:lnTo>
                  <a:lnTo>
                    <a:pt x="80" y="21"/>
                  </a:lnTo>
                  <a:lnTo>
                    <a:pt x="80" y="18"/>
                  </a:lnTo>
                </a:path>
              </a:pathLst>
            </a:custGeom>
            <a:solidFill>
              <a:srgbClr val="BFBFBF"/>
            </a:solidFill>
            <a:ln w="12700" cap="rnd">
              <a:solidFill>
                <a:srgbClr val="919191"/>
              </a:solidFill>
              <a:round/>
            </a:ln>
          </p:spPr>
          <p:txBody>
            <a:bodyPr/>
            <a:lstStyle/>
            <a:p>
              <a:endParaRPr lang="zh-CN" altLang="en-US"/>
            </a:p>
          </p:txBody>
        </p:sp>
        <p:sp>
          <p:nvSpPr>
            <p:cNvPr id="39114" name="Freeform 683"/>
            <p:cNvSpPr/>
            <p:nvPr/>
          </p:nvSpPr>
          <p:spPr bwMode="auto">
            <a:xfrm>
              <a:off x="2563" y="2903"/>
              <a:ext cx="15" cy="56"/>
            </a:xfrm>
            <a:custGeom>
              <a:avLst/>
              <a:gdLst>
                <a:gd name="T0" fmla="*/ 14 w 15"/>
                <a:gd name="T1" fmla="*/ 0 h 56"/>
                <a:gd name="T2" fmla="*/ 0 w 15"/>
                <a:gd name="T3" fmla="*/ 55 h 56"/>
                <a:gd name="T4" fmla="*/ 14 w 15"/>
                <a:gd name="T5" fmla="*/ 0 h 56"/>
                <a:gd name="T6" fmla="*/ 0 60000 65536"/>
                <a:gd name="T7" fmla="*/ 0 60000 65536"/>
                <a:gd name="T8" fmla="*/ 0 60000 65536"/>
                <a:gd name="T9" fmla="*/ 0 w 15"/>
                <a:gd name="T10" fmla="*/ 0 h 56"/>
                <a:gd name="T11" fmla="*/ 15 w 15"/>
                <a:gd name="T12" fmla="*/ 56 h 56"/>
              </a:gdLst>
              <a:ahLst/>
              <a:cxnLst>
                <a:cxn ang="T6">
                  <a:pos x="T0" y="T1"/>
                </a:cxn>
                <a:cxn ang="T7">
                  <a:pos x="T2" y="T3"/>
                </a:cxn>
                <a:cxn ang="T8">
                  <a:pos x="T4" y="T5"/>
                </a:cxn>
              </a:cxnLst>
              <a:rect l="T9" t="T10" r="T11" b="T12"/>
              <a:pathLst>
                <a:path w="15" h="56">
                  <a:moveTo>
                    <a:pt x="14" y="0"/>
                  </a:moveTo>
                  <a:lnTo>
                    <a:pt x="0" y="55"/>
                  </a:lnTo>
                  <a:lnTo>
                    <a:pt x="14" y="0"/>
                  </a:lnTo>
                </a:path>
              </a:pathLst>
            </a:custGeom>
            <a:solidFill>
              <a:srgbClr val="FFBFBF"/>
            </a:solidFill>
            <a:ln w="12700" cap="rnd">
              <a:noFill/>
              <a:round/>
            </a:ln>
          </p:spPr>
          <p:txBody>
            <a:bodyPr/>
            <a:lstStyle/>
            <a:p>
              <a:endParaRPr lang="zh-CN" altLang="en-US"/>
            </a:p>
          </p:txBody>
        </p:sp>
        <p:sp>
          <p:nvSpPr>
            <p:cNvPr id="39115" name="Freeform 684"/>
            <p:cNvSpPr/>
            <p:nvPr/>
          </p:nvSpPr>
          <p:spPr bwMode="auto">
            <a:xfrm>
              <a:off x="2644" y="2918"/>
              <a:ext cx="15" cy="55"/>
            </a:xfrm>
            <a:custGeom>
              <a:avLst/>
              <a:gdLst>
                <a:gd name="T0" fmla="*/ 14 w 15"/>
                <a:gd name="T1" fmla="*/ 0 h 55"/>
                <a:gd name="T2" fmla="*/ 0 w 15"/>
                <a:gd name="T3" fmla="*/ 54 h 55"/>
                <a:gd name="T4" fmla="*/ 14 w 15"/>
                <a:gd name="T5" fmla="*/ 0 h 55"/>
                <a:gd name="T6" fmla="*/ 0 60000 65536"/>
                <a:gd name="T7" fmla="*/ 0 60000 65536"/>
                <a:gd name="T8" fmla="*/ 0 60000 65536"/>
                <a:gd name="T9" fmla="*/ 0 w 15"/>
                <a:gd name="T10" fmla="*/ 0 h 55"/>
                <a:gd name="T11" fmla="*/ 15 w 15"/>
                <a:gd name="T12" fmla="*/ 55 h 55"/>
              </a:gdLst>
              <a:ahLst/>
              <a:cxnLst>
                <a:cxn ang="T6">
                  <a:pos x="T0" y="T1"/>
                </a:cxn>
                <a:cxn ang="T7">
                  <a:pos x="T2" y="T3"/>
                </a:cxn>
                <a:cxn ang="T8">
                  <a:pos x="T4" y="T5"/>
                </a:cxn>
              </a:cxnLst>
              <a:rect l="T9" t="T10" r="T11" b="T12"/>
              <a:pathLst>
                <a:path w="15" h="55">
                  <a:moveTo>
                    <a:pt x="14" y="0"/>
                  </a:moveTo>
                  <a:lnTo>
                    <a:pt x="0" y="54"/>
                  </a:lnTo>
                  <a:lnTo>
                    <a:pt x="14" y="0"/>
                  </a:lnTo>
                </a:path>
              </a:pathLst>
            </a:custGeom>
            <a:solidFill>
              <a:srgbClr val="FFBFBF"/>
            </a:solidFill>
            <a:ln w="12700" cap="rnd">
              <a:noFill/>
              <a:round/>
            </a:ln>
          </p:spPr>
          <p:txBody>
            <a:bodyPr/>
            <a:lstStyle/>
            <a:p>
              <a:endParaRPr lang="zh-CN" altLang="en-US"/>
            </a:p>
          </p:txBody>
        </p:sp>
        <p:sp>
          <p:nvSpPr>
            <p:cNvPr id="39116" name="Freeform 685"/>
            <p:cNvSpPr/>
            <p:nvPr/>
          </p:nvSpPr>
          <p:spPr bwMode="auto">
            <a:xfrm>
              <a:off x="2644" y="2918"/>
              <a:ext cx="15" cy="55"/>
            </a:xfrm>
            <a:custGeom>
              <a:avLst/>
              <a:gdLst>
                <a:gd name="T0" fmla="*/ 7 w 15"/>
                <a:gd name="T1" fmla="*/ 0 h 55"/>
                <a:gd name="T2" fmla="*/ 14 w 15"/>
                <a:gd name="T3" fmla="*/ 0 h 55"/>
                <a:gd name="T4" fmla="*/ 5 w 15"/>
                <a:gd name="T5" fmla="*/ 54 h 55"/>
                <a:gd name="T6" fmla="*/ 0 w 15"/>
                <a:gd name="T7" fmla="*/ 54 h 55"/>
                <a:gd name="T8" fmla="*/ 7 w 15"/>
                <a:gd name="T9" fmla="*/ 0 h 55"/>
                <a:gd name="T10" fmla="*/ 0 60000 65536"/>
                <a:gd name="T11" fmla="*/ 0 60000 65536"/>
                <a:gd name="T12" fmla="*/ 0 60000 65536"/>
                <a:gd name="T13" fmla="*/ 0 60000 65536"/>
                <a:gd name="T14" fmla="*/ 0 60000 65536"/>
                <a:gd name="T15" fmla="*/ 0 w 15"/>
                <a:gd name="T16" fmla="*/ 0 h 55"/>
                <a:gd name="T17" fmla="*/ 15 w 15"/>
                <a:gd name="T18" fmla="*/ 55 h 55"/>
              </a:gdLst>
              <a:ahLst/>
              <a:cxnLst>
                <a:cxn ang="T10">
                  <a:pos x="T0" y="T1"/>
                </a:cxn>
                <a:cxn ang="T11">
                  <a:pos x="T2" y="T3"/>
                </a:cxn>
                <a:cxn ang="T12">
                  <a:pos x="T4" y="T5"/>
                </a:cxn>
                <a:cxn ang="T13">
                  <a:pos x="T6" y="T7"/>
                </a:cxn>
                <a:cxn ang="T14">
                  <a:pos x="T8" y="T9"/>
                </a:cxn>
              </a:cxnLst>
              <a:rect l="T15" t="T16" r="T17" b="T18"/>
              <a:pathLst>
                <a:path w="15" h="55">
                  <a:moveTo>
                    <a:pt x="7" y="0"/>
                  </a:moveTo>
                  <a:lnTo>
                    <a:pt x="14" y="0"/>
                  </a:lnTo>
                  <a:lnTo>
                    <a:pt x="5" y="54"/>
                  </a:lnTo>
                  <a:lnTo>
                    <a:pt x="0" y="54"/>
                  </a:lnTo>
                  <a:lnTo>
                    <a:pt x="7" y="0"/>
                  </a:lnTo>
                </a:path>
              </a:pathLst>
            </a:custGeom>
            <a:solidFill>
              <a:srgbClr val="FF4040"/>
            </a:solidFill>
            <a:ln w="12700" cap="rnd">
              <a:noFill/>
              <a:round/>
            </a:ln>
          </p:spPr>
          <p:txBody>
            <a:bodyPr/>
            <a:lstStyle/>
            <a:p>
              <a:endParaRPr lang="zh-CN" altLang="en-US"/>
            </a:p>
          </p:txBody>
        </p:sp>
        <p:sp>
          <p:nvSpPr>
            <p:cNvPr id="39117" name="Freeform 686"/>
            <p:cNvSpPr/>
            <p:nvPr/>
          </p:nvSpPr>
          <p:spPr bwMode="auto">
            <a:xfrm>
              <a:off x="2569" y="2897"/>
              <a:ext cx="32" cy="90"/>
            </a:xfrm>
            <a:custGeom>
              <a:avLst/>
              <a:gdLst>
                <a:gd name="T0" fmla="*/ 18 w 32"/>
                <a:gd name="T1" fmla="*/ 1 h 90"/>
                <a:gd name="T2" fmla="*/ 16 w 32"/>
                <a:gd name="T3" fmla="*/ 0 h 90"/>
                <a:gd name="T4" fmla="*/ 13 w 32"/>
                <a:gd name="T5" fmla="*/ 0 h 90"/>
                <a:gd name="T6" fmla="*/ 11 w 32"/>
                <a:gd name="T7" fmla="*/ 2 h 90"/>
                <a:gd name="T8" fmla="*/ 11 w 32"/>
                <a:gd name="T9" fmla="*/ 3 h 90"/>
                <a:gd name="T10" fmla="*/ 1 w 32"/>
                <a:gd name="T11" fmla="*/ 80 h 90"/>
                <a:gd name="T12" fmla="*/ 0 w 32"/>
                <a:gd name="T13" fmla="*/ 85 h 90"/>
                <a:gd name="T14" fmla="*/ 5 w 32"/>
                <a:gd name="T15" fmla="*/ 88 h 90"/>
                <a:gd name="T16" fmla="*/ 14 w 32"/>
                <a:gd name="T17" fmla="*/ 89 h 90"/>
                <a:gd name="T18" fmla="*/ 19 w 32"/>
                <a:gd name="T19" fmla="*/ 87 h 90"/>
                <a:gd name="T20" fmla="*/ 22 w 32"/>
                <a:gd name="T21" fmla="*/ 83 h 90"/>
                <a:gd name="T22" fmla="*/ 31 w 32"/>
                <a:gd name="T23" fmla="*/ 9 h 90"/>
                <a:gd name="T24" fmla="*/ 29 w 32"/>
                <a:gd name="T25" fmla="*/ 5 h 90"/>
                <a:gd name="T26" fmla="*/ 27 w 32"/>
                <a:gd name="T27" fmla="*/ 0 h 90"/>
                <a:gd name="T28" fmla="*/ 18 w 32"/>
                <a:gd name="T29" fmla="*/ 1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90"/>
                <a:gd name="T47" fmla="*/ 32 w 32"/>
                <a:gd name="T48" fmla="*/ 90 h 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90">
                  <a:moveTo>
                    <a:pt x="18" y="1"/>
                  </a:moveTo>
                  <a:lnTo>
                    <a:pt x="16" y="0"/>
                  </a:lnTo>
                  <a:lnTo>
                    <a:pt x="13" y="0"/>
                  </a:lnTo>
                  <a:lnTo>
                    <a:pt x="11" y="2"/>
                  </a:lnTo>
                  <a:lnTo>
                    <a:pt x="11" y="3"/>
                  </a:lnTo>
                  <a:lnTo>
                    <a:pt x="1" y="80"/>
                  </a:lnTo>
                  <a:lnTo>
                    <a:pt x="0" y="85"/>
                  </a:lnTo>
                  <a:lnTo>
                    <a:pt x="5" y="88"/>
                  </a:lnTo>
                  <a:lnTo>
                    <a:pt x="14" y="89"/>
                  </a:lnTo>
                  <a:lnTo>
                    <a:pt x="19" y="87"/>
                  </a:lnTo>
                  <a:lnTo>
                    <a:pt x="22" y="83"/>
                  </a:lnTo>
                  <a:lnTo>
                    <a:pt x="31" y="9"/>
                  </a:lnTo>
                  <a:lnTo>
                    <a:pt x="29" y="5"/>
                  </a:lnTo>
                  <a:lnTo>
                    <a:pt x="27" y="0"/>
                  </a:lnTo>
                  <a:lnTo>
                    <a:pt x="18" y="1"/>
                  </a:lnTo>
                </a:path>
              </a:pathLst>
            </a:custGeom>
            <a:solidFill>
              <a:srgbClr val="D2C351"/>
            </a:solidFill>
            <a:ln w="12700" cap="rnd">
              <a:noFill/>
              <a:round/>
            </a:ln>
          </p:spPr>
          <p:txBody>
            <a:bodyPr/>
            <a:lstStyle/>
            <a:p>
              <a:endParaRPr lang="zh-CN" altLang="en-US"/>
            </a:p>
          </p:txBody>
        </p:sp>
        <p:sp>
          <p:nvSpPr>
            <p:cNvPr id="39118" name="Freeform 687"/>
            <p:cNvSpPr/>
            <p:nvPr/>
          </p:nvSpPr>
          <p:spPr bwMode="auto">
            <a:xfrm>
              <a:off x="2560" y="3034"/>
              <a:ext cx="81" cy="42"/>
            </a:xfrm>
            <a:custGeom>
              <a:avLst/>
              <a:gdLst>
                <a:gd name="T0" fmla="*/ 0 w 81"/>
                <a:gd name="T1" fmla="*/ 9 h 42"/>
                <a:gd name="T2" fmla="*/ 1 w 81"/>
                <a:gd name="T3" fmla="*/ 5 h 42"/>
                <a:gd name="T4" fmla="*/ 4 w 81"/>
                <a:gd name="T5" fmla="*/ 2 h 42"/>
                <a:gd name="T6" fmla="*/ 4 w 81"/>
                <a:gd name="T7" fmla="*/ 0 h 42"/>
                <a:gd name="T8" fmla="*/ 6 w 81"/>
                <a:gd name="T9" fmla="*/ 1 h 42"/>
                <a:gd name="T10" fmla="*/ 74 w 81"/>
                <a:gd name="T11" fmla="*/ 12 h 42"/>
                <a:gd name="T12" fmla="*/ 78 w 81"/>
                <a:gd name="T13" fmla="*/ 16 h 42"/>
                <a:gd name="T14" fmla="*/ 80 w 81"/>
                <a:gd name="T15" fmla="*/ 22 h 42"/>
                <a:gd name="T16" fmla="*/ 76 w 81"/>
                <a:gd name="T17" fmla="*/ 32 h 42"/>
                <a:gd name="T18" fmla="*/ 73 w 81"/>
                <a:gd name="T19" fmla="*/ 38 h 42"/>
                <a:gd name="T20" fmla="*/ 70 w 81"/>
                <a:gd name="T21" fmla="*/ 41 h 42"/>
                <a:gd name="T22" fmla="*/ 4 w 81"/>
                <a:gd name="T23" fmla="*/ 29 h 42"/>
                <a:gd name="T24" fmla="*/ 0 w 81"/>
                <a:gd name="T25" fmla="*/ 26 h 42"/>
                <a:gd name="T26" fmla="*/ 0 w 81"/>
                <a:gd name="T27" fmla="*/ 19 h 42"/>
                <a:gd name="T28" fmla="*/ 0 w 81"/>
                <a:gd name="T29" fmla="*/ 9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2"/>
                <a:gd name="T47" fmla="*/ 81 w 81"/>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2">
                  <a:moveTo>
                    <a:pt x="0" y="9"/>
                  </a:moveTo>
                  <a:lnTo>
                    <a:pt x="1" y="5"/>
                  </a:lnTo>
                  <a:lnTo>
                    <a:pt x="4" y="2"/>
                  </a:lnTo>
                  <a:lnTo>
                    <a:pt x="4" y="0"/>
                  </a:lnTo>
                  <a:lnTo>
                    <a:pt x="6" y="1"/>
                  </a:lnTo>
                  <a:lnTo>
                    <a:pt x="74" y="12"/>
                  </a:lnTo>
                  <a:lnTo>
                    <a:pt x="78" y="16"/>
                  </a:lnTo>
                  <a:lnTo>
                    <a:pt x="80" y="22"/>
                  </a:lnTo>
                  <a:lnTo>
                    <a:pt x="76" y="32"/>
                  </a:lnTo>
                  <a:lnTo>
                    <a:pt x="73" y="38"/>
                  </a:lnTo>
                  <a:lnTo>
                    <a:pt x="70" y="41"/>
                  </a:lnTo>
                  <a:lnTo>
                    <a:pt x="4" y="29"/>
                  </a:lnTo>
                  <a:lnTo>
                    <a:pt x="0" y="26"/>
                  </a:lnTo>
                  <a:lnTo>
                    <a:pt x="0" y="19"/>
                  </a:lnTo>
                  <a:lnTo>
                    <a:pt x="0" y="9"/>
                  </a:lnTo>
                </a:path>
              </a:pathLst>
            </a:custGeom>
            <a:solidFill>
              <a:schemeClr val="accent1"/>
            </a:solidFill>
            <a:ln w="12700" cap="rnd">
              <a:solidFill>
                <a:srgbClr val="9F943D"/>
              </a:solidFill>
              <a:round/>
            </a:ln>
          </p:spPr>
          <p:txBody>
            <a:bodyPr/>
            <a:lstStyle/>
            <a:p>
              <a:endParaRPr lang="zh-CN" altLang="en-US"/>
            </a:p>
          </p:txBody>
        </p:sp>
        <p:sp>
          <p:nvSpPr>
            <p:cNvPr id="39119" name="Freeform 688"/>
            <p:cNvSpPr/>
            <p:nvPr/>
          </p:nvSpPr>
          <p:spPr bwMode="auto">
            <a:xfrm>
              <a:off x="2627" y="2907"/>
              <a:ext cx="29" cy="88"/>
            </a:xfrm>
            <a:custGeom>
              <a:avLst/>
              <a:gdLst>
                <a:gd name="T0" fmla="*/ 17 w 29"/>
                <a:gd name="T1" fmla="*/ 2 h 88"/>
                <a:gd name="T2" fmla="*/ 16 w 29"/>
                <a:gd name="T3" fmla="*/ 1 h 88"/>
                <a:gd name="T4" fmla="*/ 13 w 29"/>
                <a:gd name="T5" fmla="*/ 0 h 88"/>
                <a:gd name="T6" fmla="*/ 11 w 29"/>
                <a:gd name="T7" fmla="*/ 3 h 88"/>
                <a:gd name="T8" fmla="*/ 0 w 29"/>
                <a:gd name="T9" fmla="*/ 78 h 88"/>
                <a:gd name="T10" fmla="*/ 1 w 29"/>
                <a:gd name="T11" fmla="*/ 84 h 88"/>
                <a:gd name="T12" fmla="*/ 6 w 29"/>
                <a:gd name="T13" fmla="*/ 84 h 88"/>
                <a:gd name="T14" fmla="*/ 13 w 29"/>
                <a:gd name="T15" fmla="*/ 87 h 88"/>
                <a:gd name="T16" fmla="*/ 17 w 29"/>
                <a:gd name="T17" fmla="*/ 84 h 88"/>
                <a:gd name="T18" fmla="*/ 19 w 29"/>
                <a:gd name="T19" fmla="*/ 80 h 88"/>
                <a:gd name="T20" fmla="*/ 28 w 29"/>
                <a:gd name="T21" fmla="*/ 9 h 88"/>
                <a:gd name="T22" fmla="*/ 27 w 29"/>
                <a:gd name="T23" fmla="*/ 4 h 88"/>
                <a:gd name="T24" fmla="*/ 25 w 29"/>
                <a:gd name="T25" fmla="*/ 1 h 88"/>
                <a:gd name="T26" fmla="*/ 17 w 29"/>
                <a:gd name="T27" fmla="*/ 2 h 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88"/>
                <a:gd name="T44" fmla="*/ 29 w 29"/>
                <a:gd name="T45" fmla="*/ 88 h 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88">
                  <a:moveTo>
                    <a:pt x="17" y="2"/>
                  </a:moveTo>
                  <a:lnTo>
                    <a:pt x="16" y="1"/>
                  </a:lnTo>
                  <a:lnTo>
                    <a:pt x="13" y="0"/>
                  </a:lnTo>
                  <a:lnTo>
                    <a:pt x="11" y="3"/>
                  </a:lnTo>
                  <a:lnTo>
                    <a:pt x="0" y="78"/>
                  </a:lnTo>
                  <a:lnTo>
                    <a:pt x="1" y="84"/>
                  </a:lnTo>
                  <a:lnTo>
                    <a:pt x="6" y="84"/>
                  </a:lnTo>
                  <a:lnTo>
                    <a:pt x="13" y="87"/>
                  </a:lnTo>
                  <a:lnTo>
                    <a:pt x="17" y="84"/>
                  </a:lnTo>
                  <a:lnTo>
                    <a:pt x="19" y="80"/>
                  </a:lnTo>
                  <a:lnTo>
                    <a:pt x="28" y="9"/>
                  </a:lnTo>
                  <a:lnTo>
                    <a:pt x="27" y="4"/>
                  </a:lnTo>
                  <a:lnTo>
                    <a:pt x="25" y="1"/>
                  </a:lnTo>
                  <a:lnTo>
                    <a:pt x="17" y="2"/>
                  </a:lnTo>
                </a:path>
              </a:pathLst>
            </a:custGeom>
            <a:solidFill>
              <a:srgbClr val="D2C351"/>
            </a:solidFill>
            <a:ln w="12700" cap="rnd">
              <a:noFill/>
              <a:round/>
            </a:ln>
          </p:spPr>
          <p:txBody>
            <a:bodyPr/>
            <a:lstStyle/>
            <a:p>
              <a:endParaRPr lang="zh-CN" altLang="en-US"/>
            </a:p>
          </p:txBody>
        </p:sp>
        <p:sp>
          <p:nvSpPr>
            <p:cNvPr id="39120" name="Freeform 689"/>
            <p:cNvSpPr/>
            <p:nvPr/>
          </p:nvSpPr>
          <p:spPr bwMode="auto">
            <a:xfrm>
              <a:off x="2567" y="2963"/>
              <a:ext cx="80" cy="39"/>
            </a:xfrm>
            <a:custGeom>
              <a:avLst/>
              <a:gdLst>
                <a:gd name="T0" fmla="*/ 1 w 80"/>
                <a:gd name="T1" fmla="*/ 17 h 39"/>
                <a:gd name="T2" fmla="*/ 1 w 80"/>
                <a:gd name="T3" fmla="*/ 20 h 39"/>
                <a:gd name="T4" fmla="*/ 1 w 80"/>
                <a:gd name="T5" fmla="*/ 23 h 39"/>
                <a:gd name="T6" fmla="*/ 2 w 80"/>
                <a:gd name="T7" fmla="*/ 26 h 39"/>
                <a:gd name="T8" fmla="*/ 3 w 80"/>
                <a:gd name="T9" fmla="*/ 27 h 39"/>
                <a:gd name="T10" fmla="*/ 73 w 80"/>
                <a:gd name="T11" fmla="*/ 38 h 39"/>
                <a:gd name="T12" fmla="*/ 77 w 80"/>
                <a:gd name="T13" fmla="*/ 38 h 39"/>
                <a:gd name="T14" fmla="*/ 77 w 80"/>
                <a:gd name="T15" fmla="*/ 31 h 39"/>
                <a:gd name="T16" fmla="*/ 79 w 80"/>
                <a:gd name="T17" fmla="*/ 20 h 39"/>
                <a:gd name="T18" fmla="*/ 79 w 80"/>
                <a:gd name="T19" fmla="*/ 17 h 39"/>
                <a:gd name="T20" fmla="*/ 75 w 80"/>
                <a:gd name="T21" fmla="*/ 10 h 39"/>
                <a:gd name="T22" fmla="*/ 9 w 80"/>
                <a:gd name="T23" fmla="*/ 0 h 39"/>
                <a:gd name="T24" fmla="*/ 3 w 80"/>
                <a:gd name="T25" fmla="*/ 2 h 39"/>
                <a:gd name="T26" fmla="*/ 0 w 80"/>
                <a:gd name="T27" fmla="*/ 7 h 39"/>
                <a:gd name="T28" fmla="*/ 1 w 80"/>
                <a:gd name="T29" fmla="*/ 17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39"/>
                <a:gd name="T47" fmla="*/ 80 w 80"/>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39">
                  <a:moveTo>
                    <a:pt x="1" y="17"/>
                  </a:moveTo>
                  <a:lnTo>
                    <a:pt x="1" y="20"/>
                  </a:lnTo>
                  <a:lnTo>
                    <a:pt x="1" y="23"/>
                  </a:lnTo>
                  <a:lnTo>
                    <a:pt x="2" y="26"/>
                  </a:lnTo>
                  <a:lnTo>
                    <a:pt x="3" y="27"/>
                  </a:lnTo>
                  <a:lnTo>
                    <a:pt x="73" y="38"/>
                  </a:lnTo>
                  <a:lnTo>
                    <a:pt x="77" y="38"/>
                  </a:lnTo>
                  <a:lnTo>
                    <a:pt x="77" y="31"/>
                  </a:lnTo>
                  <a:lnTo>
                    <a:pt x="79" y="20"/>
                  </a:lnTo>
                  <a:lnTo>
                    <a:pt x="79" y="17"/>
                  </a:lnTo>
                  <a:lnTo>
                    <a:pt x="75" y="10"/>
                  </a:lnTo>
                  <a:lnTo>
                    <a:pt x="9" y="0"/>
                  </a:lnTo>
                  <a:lnTo>
                    <a:pt x="3" y="2"/>
                  </a:lnTo>
                  <a:lnTo>
                    <a:pt x="0" y="7"/>
                  </a:lnTo>
                  <a:lnTo>
                    <a:pt x="1" y="17"/>
                  </a:lnTo>
                </a:path>
              </a:pathLst>
            </a:custGeom>
            <a:solidFill>
              <a:schemeClr val="accent1"/>
            </a:solidFill>
            <a:ln w="12700" cap="rnd">
              <a:solidFill>
                <a:srgbClr val="9F943D"/>
              </a:solidFill>
              <a:round/>
            </a:ln>
          </p:spPr>
          <p:txBody>
            <a:bodyPr/>
            <a:lstStyle/>
            <a:p>
              <a:endParaRPr lang="zh-CN" altLang="en-US"/>
            </a:p>
          </p:txBody>
        </p:sp>
        <p:sp>
          <p:nvSpPr>
            <p:cNvPr id="39121" name="Freeform 690"/>
            <p:cNvSpPr/>
            <p:nvPr/>
          </p:nvSpPr>
          <p:spPr bwMode="auto">
            <a:xfrm>
              <a:off x="2579" y="2903"/>
              <a:ext cx="15" cy="56"/>
            </a:xfrm>
            <a:custGeom>
              <a:avLst/>
              <a:gdLst>
                <a:gd name="T0" fmla="*/ 14 w 15"/>
                <a:gd name="T1" fmla="*/ 2 h 56"/>
                <a:gd name="T2" fmla="*/ 7 w 15"/>
                <a:gd name="T3" fmla="*/ 0 h 56"/>
                <a:gd name="T4" fmla="*/ 0 w 15"/>
                <a:gd name="T5" fmla="*/ 55 h 56"/>
                <a:gd name="T6" fmla="*/ 5 w 15"/>
                <a:gd name="T7" fmla="*/ 55 h 56"/>
                <a:gd name="T8" fmla="*/ 14 w 15"/>
                <a:gd name="T9" fmla="*/ 2 h 56"/>
                <a:gd name="T10" fmla="*/ 0 60000 65536"/>
                <a:gd name="T11" fmla="*/ 0 60000 65536"/>
                <a:gd name="T12" fmla="*/ 0 60000 65536"/>
                <a:gd name="T13" fmla="*/ 0 60000 65536"/>
                <a:gd name="T14" fmla="*/ 0 60000 65536"/>
                <a:gd name="T15" fmla="*/ 0 w 15"/>
                <a:gd name="T16" fmla="*/ 0 h 56"/>
                <a:gd name="T17" fmla="*/ 15 w 15"/>
                <a:gd name="T18" fmla="*/ 56 h 56"/>
              </a:gdLst>
              <a:ahLst/>
              <a:cxnLst>
                <a:cxn ang="T10">
                  <a:pos x="T0" y="T1"/>
                </a:cxn>
                <a:cxn ang="T11">
                  <a:pos x="T2" y="T3"/>
                </a:cxn>
                <a:cxn ang="T12">
                  <a:pos x="T4" y="T5"/>
                </a:cxn>
                <a:cxn ang="T13">
                  <a:pos x="T6" y="T7"/>
                </a:cxn>
                <a:cxn ang="T14">
                  <a:pos x="T8" y="T9"/>
                </a:cxn>
              </a:cxnLst>
              <a:rect l="T15" t="T16" r="T17" b="T18"/>
              <a:pathLst>
                <a:path w="15" h="56">
                  <a:moveTo>
                    <a:pt x="14" y="2"/>
                  </a:moveTo>
                  <a:lnTo>
                    <a:pt x="7" y="0"/>
                  </a:lnTo>
                  <a:lnTo>
                    <a:pt x="0" y="55"/>
                  </a:lnTo>
                  <a:lnTo>
                    <a:pt x="5" y="55"/>
                  </a:lnTo>
                  <a:lnTo>
                    <a:pt x="14" y="2"/>
                  </a:lnTo>
                </a:path>
              </a:pathLst>
            </a:custGeom>
            <a:solidFill>
              <a:srgbClr val="9F943D"/>
            </a:solidFill>
            <a:ln w="12700" cap="rnd">
              <a:noFill/>
              <a:round/>
            </a:ln>
          </p:spPr>
          <p:txBody>
            <a:bodyPr/>
            <a:lstStyle/>
            <a:p>
              <a:endParaRPr lang="zh-CN" altLang="en-US"/>
            </a:p>
          </p:txBody>
        </p:sp>
        <p:sp>
          <p:nvSpPr>
            <p:cNvPr id="39122" name="Freeform 691"/>
            <p:cNvSpPr/>
            <p:nvPr/>
          </p:nvSpPr>
          <p:spPr bwMode="auto">
            <a:xfrm>
              <a:off x="2638" y="2912"/>
              <a:ext cx="15" cy="57"/>
            </a:xfrm>
            <a:custGeom>
              <a:avLst/>
              <a:gdLst>
                <a:gd name="T0" fmla="*/ 14 w 15"/>
                <a:gd name="T1" fmla="*/ 1 h 57"/>
                <a:gd name="T2" fmla="*/ 8 w 15"/>
                <a:gd name="T3" fmla="*/ 0 h 57"/>
                <a:gd name="T4" fmla="*/ 0 w 15"/>
                <a:gd name="T5" fmla="*/ 55 h 57"/>
                <a:gd name="T6" fmla="*/ 6 w 15"/>
                <a:gd name="T7" fmla="*/ 56 h 57"/>
                <a:gd name="T8" fmla="*/ 14 w 15"/>
                <a:gd name="T9" fmla="*/ 1 h 57"/>
                <a:gd name="T10" fmla="*/ 0 60000 65536"/>
                <a:gd name="T11" fmla="*/ 0 60000 65536"/>
                <a:gd name="T12" fmla="*/ 0 60000 65536"/>
                <a:gd name="T13" fmla="*/ 0 60000 65536"/>
                <a:gd name="T14" fmla="*/ 0 60000 65536"/>
                <a:gd name="T15" fmla="*/ 0 w 15"/>
                <a:gd name="T16" fmla="*/ 0 h 57"/>
                <a:gd name="T17" fmla="*/ 15 w 15"/>
                <a:gd name="T18" fmla="*/ 57 h 57"/>
              </a:gdLst>
              <a:ahLst/>
              <a:cxnLst>
                <a:cxn ang="T10">
                  <a:pos x="T0" y="T1"/>
                </a:cxn>
                <a:cxn ang="T11">
                  <a:pos x="T2" y="T3"/>
                </a:cxn>
                <a:cxn ang="T12">
                  <a:pos x="T4" y="T5"/>
                </a:cxn>
                <a:cxn ang="T13">
                  <a:pos x="T6" y="T7"/>
                </a:cxn>
                <a:cxn ang="T14">
                  <a:pos x="T8" y="T9"/>
                </a:cxn>
              </a:cxnLst>
              <a:rect l="T15" t="T16" r="T17" b="T18"/>
              <a:pathLst>
                <a:path w="15" h="57">
                  <a:moveTo>
                    <a:pt x="14" y="1"/>
                  </a:moveTo>
                  <a:lnTo>
                    <a:pt x="8" y="0"/>
                  </a:lnTo>
                  <a:lnTo>
                    <a:pt x="0" y="55"/>
                  </a:lnTo>
                  <a:lnTo>
                    <a:pt x="6" y="56"/>
                  </a:lnTo>
                  <a:lnTo>
                    <a:pt x="14" y="1"/>
                  </a:lnTo>
                </a:path>
              </a:pathLst>
            </a:custGeom>
            <a:solidFill>
              <a:srgbClr val="9F943D"/>
            </a:solidFill>
            <a:ln w="12700" cap="rnd">
              <a:noFill/>
              <a:round/>
            </a:ln>
          </p:spPr>
          <p:txBody>
            <a:bodyPr/>
            <a:lstStyle/>
            <a:p>
              <a:endParaRPr lang="zh-CN" altLang="en-US"/>
            </a:p>
          </p:txBody>
        </p:sp>
      </p:grpSp>
      <p:sp>
        <p:nvSpPr>
          <p:cNvPr id="38933" name="Line 735"/>
          <p:cNvSpPr>
            <a:spLocks noChangeShapeType="1"/>
          </p:cNvSpPr>
          <p:nvPr/>
        </p:nvSpPr>
        <p:spPr bwMode="auto">
          <a:xfrm>
            <a:off x="584200" y="1911350"/>
            <a:ext cx="0" cy="812800"/>
          </a:xfrm>
          <a:prstGeom prst="line">
            <a:avLst/>
          </a:prstGeom>
          <a:noFill/>
          <a:ln w="25400">
            <a:solidFill>
              <a:schemeClr val="tx1"/>
            </a:solidFill>
            <a:round/>
          </a:ln>
        </p:spPr>
        <p:txBody>
          <a:bodyPr wrap="none" anchor="ctr"/>
          <a:lstStyle/>
          <a:p>
            <a:endParaRPr lang="zh-CN" altLang="en-US"/>
          </a:p>
        </p:txBody>
      </p:sp>
      <p:grpSp>
        <p:nvGrpSpPr>
          <p:cNvPr id="38934" name="Group 759"/>
          <p:cNvGrpSpPr/>
          <p:nvPr/>
        </p:nvGrpSpPr>
        <p:grpSpPr bwMode="auto">
          <a:xfrm>
            <a:off x="2379663" y="2254250"/>
            <a:ext cx="425450" cy="228600"/>
            <a:chOff x="1998" y="2529"/>
            <a:chExt cx="238" cy="128"/>
          </a:xfrm>
        </p:grpSpPr>
        <p:sp>
          <p:nvSpPr>
            <p:cNvPr id="39083" name="Freeform 760"/>
            <p:cNvSpPr/>
            <p:nvPr/>
          </p:nvSpPr>
          <p:spPr bwMode="auto">
            <a:xfrm>
              <a:off x="1998" y="2565"/>
              <a:ext cx="15" cy="17"/>
            </a:xfrm>
            <a:custGeom>
              <a:avLst/>
              <a:gdLst>
                <a:gd name="T0" fmla="*/ 4 w 15"/>
                <a:gd name="T1" fmla="*/ 16 h 17"/>
                <a:gd name="T2" fmla="*/ 2 w 15"/>
                <a:gd name="T3" fmla="*/ 16 h 17"/>
                <a:gd name="T4" fmla="*/ 0 w 15"/>
                <a:gd name="T5" fmla="*/ 5 h 17"/>
                <a:gd name="T6" fmla="*/ 2 w 15"/>
                <a:gd name="T7" fmla="*/ 0 h 17"/>
                <a:gd name="T8" fmla="*/ 4 w 15"/>
                <a:gd name="T9" fmla="*/ 0 h 17"/>
                <a:gd name="T10" fmla="*/ 9 w 15"/>
                <a:gd name="T11" fmla="*/ 0 h 17"/>
                <a:gd name="T12" fmla="*/ 11 w 15"/>
                <a:gd name="T13" fmla="*/ 0 h 17"/>
                <a:gd name="T14" fmla="*/ 14 w 15"/>
                <a:gd name="T15" fmla="*/ 5 h 17"/>
                <a:gd name="T16" fmla="*/ 11 w 15"/>
                <a:gd name="T17" fmla="*/ 16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6"/>
                  </a:lnTo>
                  <a:lnTo>
                    <a:pt x="0" y="5"/>
                  </a:lnTo>
                  <a:lnTo>
                    <a:pt x="2" y="0"/>
                  </a:lnTo>
                  <a:lnTo>
                    <a:pt x="4" y="0"/>
                  </a:lnTo>
                  <a:lnTo>
                    <a:pt x="9" y="0"/>
                  </a:lnTo>
                  <a:lnTo>
                    <a:pt x="11" y="0"/>
                  </a:lnTo>
                  <a:lnTo>
                    <a:pt x="14" y="5"/>
                  </a:lnTo>
                  <a:lnTo>
                    <a:pt x="11" y="16"/>
                  </a:lnTo>
                  <a:lnTo>
                    <a:pt x="9" y="16"/>
                  </a:lnTo>
                  <a:lnTo>
                    <a:pt x="4" y="16"/>
                  </a:lnTo>
                </a:path>
              </a:pathLst>
            </a:custGeom>
            <a:solidFill>
              <a:srgbClr val="474747"/>
            </a:solidFill>
            <a:ln w="12700" cap="rnd">
              <a:solidFill>
                <a:srgbClr val="474747"/>
              </a:solidFill>
              <a:round/>
            </a:ln>
          </p:spPr>
          <p:txBody>
            <a:bodyPr/>
            <a:lstStyle/>
            <a:p>
              <a:endParaRPr lang="zh-CN" altLang="en-US"/>
            </a:p>
          </p:txBody>
        </p:sp>
        <p:sp>
          <p:nvSpPr>
            <p:cNvPr id="39084" name="Freeform 761"/>
            <p:cNvSpPr/>
            <p:nvPr/>
          </p:nvSpPr>
          <p:spPr bwMode="auto">
            <a:xfrm>
              <a:off x="1998" y="2618"/>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474747"/>
            </a:solidFill>
            <a:ln w="12700" cap="rnd">
              <a:solidFill>
                <a:srgbClr val="474747"/>
              </a:solidFill>
              <a:round/>
            </a:ln>
          </p:spPr>
          <p:txBody>
            <a:bodyPr/>
            <a:lstStyle/>
            <a:p>
              <a:endParaRPr lang="zh-CN" altLang="en-US"/>
            </a:p>
          </p:txBody>
        </p:sp>
        <p:sp>
          <p:nvSpPr>
            <p:cNvPr id="39085" name="Freeform 762"/>
            <p:cNvSpPr/>
            <p:nvPr/>
          </p:nvSpPr>
          <p:spPr bwMode="auto">
            <a:xfrm>
              <a:off x="2221" y="2615"/>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474747"/>
            </a:solidFill>
            <a:ln w="12700" cap="rnd">
              <a:solidFill>
                <a:srgbClr val="474747"/>
              </a:solidFill>
              <a:round/>
            </a:ln>
          </p:spPr>
          <p:txBody>
            <a:bodyPr/>
            <a:lstStyle/>
            <a:p>
              <a:endParaRPr lang="zh-CN" altLang="en-US"/>
            </a:p>
          </p:txBody>
        </p:sp>
        <p:sp>
          <p:nvSpPr>
            <p:cNvPr id="39086" name="Freeform 763"/>
            <p:cNvSpPr/>
            <p:nvPr/>
          </p:nvSpPr>
          <p:spPr bwMode="auto">
            <a:xfrm>
              <a:off x="2221" y="2563"/>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474747"/>
            </a:solidFill>
            <a:ln w="12700" cap="rnd">
              <a:solidFill>
                <a:srgbClr val="474747"/>
              </a:solidFill>
              <a:round/>
            </a:ln>
          </p:spPr>
          <p:txBody>
            <a:bodyPr/>
            <a:lstStyle/>
            <a:p>
              <a:endParaRPr lang="zh-CN" altLang="en-US"/>
            </a:p>
          </p:txBody>
        </p:sp>
        <p:sp>
          <p:nvSpPr>
            <p:cNvPr id="39087" name="Freeform 764"/>
            <p:cNvSpPr/>
            <p:nvPr/>
          </p:nvSpPr>
          <p:spPr bwMode="auto">
            <a:xfrm>
              <a:off x="2212" y="2537"/>
              <a:ext cx="19" cy="110"/>
            </a:xfrm>
            <a:custGeom>
              <a:avLst/>
              <a:gdLst>
                <a:gd name="T0" fmla="*/ 0 w 19"/>
                <a:gd name="T1" fmla="*/ 107 h 110"/>
                <a:gd name="T2" fmla="*/ 0 w 19"/>
                <a:gd name="T3" fmla="*/ 103 h 110"/>
                <a:gd name="T4" fmla="*/ 2 w 19"/>
                <a:gd name="T5" fmla="*/ 99 h 110"/>
                <a:gd name="T6" fmla="*/ 4 w 19"/>
                <a:gd name="T7" fmla="*/ 91 h 110"/>
                <a:gd name="T8" fmla="*/ 5 w 19"/>
                <a:gd name="T9" fmla="*/ 85 h 110"/>
                <a:gd name="T10" fmla="*/ 9 w 19"/>
                <a:gd name="T11" fmla="*/ 67 h 110"/>
                <a:gd name="T12" fmla="*/ 9 w 19"/>
                <a:gd name="T13" fmla="*/ 54 h 110"/>
                <a:gd name="T14" fmla="*/ 9 w 19"/>
                <a:gd name="T15" fmla="*/ 40 h 110"/>
                <a:gd name="T16" fmla="*/ 7 w 19"/>
                <a:gd name="T17" fmla="*/ 24 h 110"/>
                <a:gd name="T18" fmla="*/ 5 w 19"/>
                <a:gd name="T19" fmla="*/ 18 h 110"/>
                <a:gd name="T20" fmla="*/ 4 w 19"/>
                <a:gd name="T21" fmla="*/ 12 h 110"/>
                <a:gd name="T22" fmla="*/ 4 w 19"/>
                <a:gd name="T23" fmla="*/ 8 h 110"/>
                <a:gd name="T24" fmla="*/ 2 w 19"/>
                <a:gd name="T25" fmla="*/ 6 h 110"/>
                <a:gd name="T26" fmla="*/ 2 w 19"/>
                <a:gd name="T27" fmla="*/ 2 h 110"/>
                <a:gd name="T28" fmla="*/ 4 w 19"/>
                <a:gd name="T29" fmla="*/ 2 h 110"/>
                <a:gd name="T30" fmla="*/ 5 w 19"/>
                <a:gd name="T31" fmla="*/ 0 h 110"/>
                <a:gd name="T32" fmla="*/ 7 w 19"/>
                <a:gd name="T33" fmla="*/ 2 h 110"/>
                <a:gd name="T34" fmla="*/ 9 w 19"/>
                <a:gd name="T35" fmla="*/ 4 h 110"/>
                <a:gd name="T36" fmla="*/ 9 w 19"/>
                <a:gd name="T37" fmla="*/ 8 h 110"/>
                <a:gd name="T38" fmla="*/ 11 w 19"/>
                <a:gd name="T39" fmla="*/ 14 h 110"/>
                <a:gd name="T40" fmla="*/ 13 w 19"/>
                <a:gd name="T41" fmla="*/ 20 h 110"/>
                <a:gd name="T42" fmla="*/ 16 w 19"/>
                <a:gd name="T43" fmla="*/ 38 h 110"/>
                <a:gd name="T44" fmla="*/ 18 w 19"/>
                <a:gd name="T45" fmla="*/ 54 h 110"/>
                <a:gd name="T46" fmla="*/ 16 w 19"/>
                <a:gd name="T47" fmla="*/ 71 h 110"/>
                <a:gd name="T48" fmla="*/ 13 w 19"/>
                <a:gd name="T49" fmla="*/ 87 h 110"/>
                <a:gd name="T50" fmla="*/ 11 w 19"/>
                <a:gd name="T51" fmla="*/ 95 h 110"/>
                <a:gd name="T52" fmla="*/ 9 w 19"/>
                <a:gd name="T53" fmla="*/ 101 h 110"/>
                <a:gd name="T54" fmla="*/ 9 w 19"/>
                <a:gd name="T55" fmla="*/ 105 h 110"/>
                <a:gd name="T56" fmla="*/ 7 w 19"/>
                <a:gd name="T57" fmla="*/ 109 h 110"/>
                <a:gd name="T58" fmla="*/ 5 w 19"/>
                <a:gd name="T59" fmla="*/ 109 h 110"/>
                <a:gd name="T60" fmla="*/ 4 w 19"/>
                <a:gd name="T61" fmla="*/ 109 h 110"/>
                <a:gd name="T62" fmla="*/ 0 w 19"/>
                <a:gd name="T63" fmla="*/ 107 h 1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
                <a:gd name="T97" fmla="*/ 0 h 110"/>
                <a:gd name="T98" fmla="*/ 19 w 19"/>
                <a:gd name="T99" fmla="*/ 110 h 1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 h="110">
                  <a:moveTo>
                    <a:pt x="0" y="107"/>
                  </a:moveTo>
                  <a:lnTo>
                    <a:pt x="0" y="103"/>
                  </a:lnTo>
                  <a:lnTo>
                    <a:pt x="2" y="99"/>
                  </a:lnTo>
                  <a:lnTo>
                    <a:pt x="4" y="91"/>
                  </a:lnTo>
                  <a:lnTo>
                    <a:pt x="5" y="85"/>
                  </a:lnTo>
                  <a:lnTo>
                    <a:pt x="9" y="67"/>
                  </a:lnTo>
                  <a:lnTo>
                    <a:pt x="9" y="54"/>
                  </a:lnTo>
                  <a:lnTo>
                    <a:pt x="9" y="40"/>
                  </a:lnTo>
                  <a:lnTo>
                    <a:pt x="7" y="24"/>
                  </a:lnTo>
                  <a:lnTo>
                    <a:pt x="5" y="18"/>
                  </a:lnTo>
                  <a:lnTo>
                    <a:pt x="4" y="12"/>
                  </a:lnTo>
                  <a:lnTo>
                    <a:pt x="4" y="8"/>
                  </a:lnTo>
                  <a:lnTo>
                    <a:pt x="2" y="6"/>
                  </a:lnTo>
                  <a:lnTo>
                    <a:pt x="2" y="2"/>
                  </a:lnTo>
                  <a:lnTo>
                    <a:pt x="4" y="2"/>
                  </a:lnTo>
                  <a:lnTo>
                    <a:pt x="5" y="0"/>
                  </a:lnTo>
                  <a:lnTo>
                    <a:pt x="7" y="2"/>
                  </a:lnTo>
                  <a:lnTo>
                    <a:pt x="9" y="4"/>
                  </a:lnTo>
                  <a:lnTo>
                    <a:pt x="9" y="8"/>
                  </a:lnTo>
                  <a:lnTo>
                    <a:pt x="11" y="14"/>
                  </a:lnTo>
                  <a:lnTo>
                    <a:pt x="13" y="20"/>
                  </a:lnTo>
                  <a:lnTo>
                    <a:pt x="16" y="38"/>
                  </a:lnTo>
                  <a:lnTo>
                    <a:pt x="18" y="54"/>
                  </a:lnTo>
                  <a:lnTo>
                    <a:pt x="16" y="71"/>
                  </a:lnTo>
                  <a:lnTo>
                    <a:pt x="13" y="87"/>
                  </a:lnTo>
                  <a:lnTo>
                    <a:pt x="11" y="95"/>
                  </a:lnTo>
                  <a:lnTo>
                    <a:pt x="9" y="101"/>
                  </a:lnTo>
                  <a:lnTo>
                    <a:pt x="9" y="105"/>
                  </a:lnTo>
                  <a:lnTo>
                    <a:pt x="7" y="109"/>
                  </a:lnTo>
                  <a:lnTo>
                    <a:pt x="5" y="109"/>
                  </a:lnTo>
                  <a:lnTo>
                    <a:pt x="4" y="109"/>
                  </a:lnTo>
                  <a:lnTo>
                    <a:pt x="0" y="107"/>
                  </a:lnTo>
                </a:path>
              </a:pathLst>
            </a:custGeom>
            <a:solidFill>
              <a:srgbClr val="BFBFBF"/>
            </a:solidFill>
            <a:ln w="12700" cap="rnd">
              <a:solidFill>
                <a:srgbClr val="919191"/>
              </a:solidFill>
              <a:round/>
            </a:ln>
          </p:spPr>
          <p:txBody>
            <a:bodyPr/>
            <a:lstStyle/>
            <a:p>
              <a:endParaRPr lang="zh-CN" altLang="en-US"/>
            </a:p>
          </p:txBody>
        </p:sp>
        <p:sp>
          <p:nvSpPr>
            <p:cNvPr id="39088" name="Freeform 765"/>
            <p:cNvSpPr/>
            <p:nvPr/>
          </p:nvSpPr>
          <p:spPr bwMode="auto">
            <a:xfrm>
              <a:off x="2028" y="2531"/>
              <a:ext cx="48" cy="17"/>
            </a:xfrm>
            <a:custGeom>
              <a:avLst/>
              <a:gdLst>
                <a:gd name="T0" fmla="*/ 44 w 48"/>
                <a:gd name="T1" fmla="*/ 16 h 17"/>
                <a:gd name="T2" fmla="*/ 47 w 48"/>
                <a:gd name="T3" fmla="*/ 16 h 17"/>
                <a:gd name="T4" fmla="*/ 47 w 48"/>
                <a:gd name="T5" fmla="*/ 14 h 17"/>
                <a:gd name="T6" fmla="*/ 47 w 48"/>
                <a:gd name="T7" fmla="*/ 2 h 17"/>
                <a:gd name="T8" fmla="*/ 47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17"/>
                <a:gd name="T41" fmla="*/ 48 w 48"/>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17">
                  <a:moveTo>
                    <a:pt x="44" y="16"/>
                  </a:moveTo>
                  <a:lnTo>
                    <a:pt x="47" y="16"/>
                  </a:lnTo>
                  <a:lnTo>
                    <a:pt x="47" y="14"/>
                  </a:lnTo>
                  <a:lnTo>
                    <a:pt x="47" y="2"/>
                  </a:lnTo>
                  <a:lnTo>
                    <a:pt x="47" y="0"/>
                  </a:lnTo>
                  <a:lnTo>
                    <a:pt x="44" y="0"/>
                  </a:lnTo>
                  <a:lnTo>
                    <a:pt x="2" y="0"/>
                  </a:lnTo>
                  <a:lnTo>
                    <a:pt x="0" y="0"/>
                  </a:lnTo>
                  <a:lnTo>
                    <a:pt x="0" y="2"/>
                  </a:lnTo>
                  <a:lnTo>
                    <a:pt x="0" y="14"/>
                  </a:lnTo>
                  <a:lnTo>
                    <a:pt x="0" y="16"/>
                  </a:lnTo>
                  <a:lnTo>
                    <a:pt x="2" y="16"/>
                  </a:lnTo>
                  <a:lnTo>
                    <a:pt x="44" y="16"/>
                  </a:lnTo>
                </a:path>
              </a:pathLst>
            </a:custGeom>
            <a:solidFill>
              <a:srgbClr val="919191"/>
            </a:solidFill>
            <a:ln w="12700" cap="rnd">
              <a:solidFill>
                <a:schemeClr val="tx2"/>
              </a:solidFill>
              <a:round/>
            </a:ln>
          </p:spPr>
          <p:txBody>
            <a:bodyPr/>
            <a:lstStyle/>
            <a:p>
              <a:endParaRPr lang="zh-CN" altLang="en-US"/>
            </a:p>
          </p:txBody>
        </p:sp>
        <p:sp>
          <p:nvSpPr>
            <p:cNvPr id="39089" name="Freeform 766"/>
            <p:cNvSpPr/>
            <p:nvPr/>
          </p:nvSpPr>
          <p:spPr bwMode="auto">
            <a:xfrm>
              <a:off x="2030" y="2636"/>
              <a:ext cx="48" cy="19"/>
            </a:xfrm>
            <a:custGeom>
              <a:avLst/>
              <a:gdLst>
                <a:gd name="T0" fmla="*/ 44 w 48"/>
                <a:gd name="T1" fmla="*/ 18 h 19"/>
                <a:gd name="T2" fmla="*/ 47 w 48"/>
                <a:gd name="T3" fmla="*/ 18 h 19"/>
                <a:gd name="T4" fmla="*/ 47 w 48"/>
                <a:gd name="T5" fmla="*/ 16 h 19"/>
                <a:gd name="T6" fmla="*/ 47 w 48"/>
                <a:gd name="T7" fmla="*/ 4 h 19"/>
                <a:gd name="T8" fmla="*/ 47 w 48"/>
                <a:gd name="T9" fmla="*/ 2 h 19"/>
                <a:gd name="T10" fmla="*/ 44 w 48"/>
                <a:gd name="T11" fmla="*/ 0 h 19"/>
                <a:gd name="T12" fmla="*/ 2 w 48"/>
                <a:gd name="T13" fmla="*/ 0 h 19"/>
                <a:gd name="T14" fmla="*/ 0 w 48"/>
                <a:gd name="T15" fmla="*/ 2 h 19"/>
                <a:gd name="T16" fmla="*/ 0 w 48"/>
                <a:gd name="T17" fmla="*/ 4 h 19"/>
                <a:gd name="T18" fmla="*/ 0 w 48"/>
                <a:gd name="T19" fmla="*/ 16 h 19"/>
                <a:gd name="T20" fmla="*/ 0 w 48"/>
                <a:gd name="T21" fmla="*/ 18 h 19"/>
                <a:gd name="T22" fmla="*/ 2 w 48"/>
                <a:gd name="T23" fmla="*/ 18 h 19"/>
                <a:gd name="T24" fmla="*/ 44 w 48"/>
                <a:gd name="T25" fmla="*/ 18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19"/>
                <a:gd name="T41" fmla="*/ 48 w 4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19">
                  <a:moveTo>
                    <a:pt x="44" y="18"/>
                  </a:moveTo>
                  <a:lnTo>
                    <a:pt x="47" y="18"/>
                  </a:lnTo>
                  <a:lnTo>
                    <a:pt x="47" y="16"/>
                  </a:lnTo>
                  <a:lnTo>
                    <a:pt x="47" y="4"/>
                  </a:lnTo>
                  <a:lnTo>
                    <a:pt x="47" y="2"/>
                  </a:lnTo>
                  <a:lnTo>
                    <a:pt x="44" y="0"/>
                  </a:lnTo>
                  <a:lnTo>
                    <a:pt x="2" y="0"/>
                  </a:lnTo>
                  <a:lnTo>
                    <a:pt x="0" y="2"/>
                  </a:lnTo>
                  <a:lnTo>
                    <a:pt x="0" y="4"/>
                  </a:lnTo>
                  <a:lnTo>
                    <a:pt x="0" y="16"/>
                  </a:lnTo>
                  <a:lnTo>
                    <a:pt x="0" y="18"/>
                  </a:lnTo>
                  <a:lnTo>
                    <a:pt x="2" y="18"/>
                  </a:lnTo>
                  <a:lnTo>
                    <a:pt x="44" y="18"/>
                  </a:lnTo>
                </a:path>
              </a:pathLst>
            </a:custGeom>
            <a:solidFill>
              <a:schemeClr val="tx2"/>
            </a:solidFill>
            <a:ln w="12700" cap="rnd">
              <a:solidFill>
                <a:schemeClr val="tx2"/>
              </a:solidFill>
              <a:round/>
            </a:ln>
          </p:spPr>
          <p:txBody>
            <a:bodyPr/>
            <a:lstStyle/>
            <a:p>
              <a:endParaRPr lang="zh-CN" altLang="en-US"/>
            </a:p>
          </p:txBody>
        </p:sp>
        <p:sp>
          <p:nvSpPr>
            <p:cNvPr id="39090" name="Freeform 767"/>
            <p:cNvSpPr/>
            <p:nvPr/>
          </p:nvSpPr>
          <p:spPr bwMode="auto">
            <a:xfrm>
              <a:off x="2151" y="2529"/>
              <a:ext cx="48" cy="17"/>
            </a:xfrm>
            <a:custGeom>
              <a:avLst/>
              <a:gdLst>
                <a:gd name="T0" fmla="*/ 44 w 48"/>
                <a:gd name="T1" fmla="*/ 16 h 17"/>
                <a:gd name="T2" fmla="*/ 45 w 48"/>
                <a:gd name="T3" fmla="*/ 16 h 17"/>
                <a:gd name="T4" fmla="*/ 47 w 48"/>
                <a:gd name="T5" fmla="*/ 14 h 17"/>
                <a:gd name="T6" fmla="*/ 47 w 48"/>
                <a:gd name="T7" fmla="*/ 2 h 17"/>
                <a:gd name="T8" fmla="*/ 45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17"/>
                <a:gd name="T41" fmla="*/ 48 w 48"/>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17">
                  <a:moveTo>
                    <a:pt x="44" y="16"/>
                  </a:moveTo>
                  <a:lnTo>
                    <a:pt x="45" y="16"/>
                  </a:lnTo>
                  <a:lnTo>
                    <a:pt x="47" y="14"/>
                  </a:lnTo>
                  <a:lnTo>
                    <a:pt x="47" y="2"/>
                  </a:lnTo>
                  <a:lnTo>
                    <a:pt x="45" y="0"/>
                  </a:lnTo>
                  <a:lnTo>
                    <a:pt x="44" y="0"/>
                  </a:lnTo>
                  <a:lnTo>
                    <a:pt x="2" y="0"/>
                  </a:lnTo>
                  <a:lnTo>
                    <a:pt x="0" y="0"/>
                  </a:lnTo>
                  <a:lnTo>
                    <a:pt x="0" y="2"/>
                  </a:lnTo>
                  <a:lnTo>
                    <a:pt x="0" y="14"/>
                  </a:lnTo>
                  <a:lnTo>
                    <a:pt x="0" y="16"/>
                  </a:lnTo>
                  <a:lnTo>
                    <a:pt x="2" y="16"/>
                  </a:lnTo>
                  <a:lnTo>
                    <a:pt x="44" y="16"/>
                  </a:lnTo>
                </a:path>
              </a:pathLst>
            </a:custGeom>
            <a:solidFill>
              <a:srgbClr val="919191"/>
            </a:solidFill>
            <a:ln w="12700" cap="rnd">
              <a:solidFill>
                <a:schemeClr val="tx2"/>
              </a:solidFill>
              <a:round/>
            </a:ln>
          </p:spPr>
          <p:txBody>
            <a:bodyPr/>
            <a:lstStyle/>
            <a:p>
              <a:endParaRPr lang="zh-CN" altLang="en-US"/>
            </a:p>
          </p:txBody>
        </p:sp>
        <p:sp>
          <p:nvSpPr>
            <p:cNvPr id="39091" name="Freeform 768"/>
            <p:cNvSpPr/>
            <p:nvPr/>
          </p:nvSpPr>
          <p:spPr bwMode="auto">
            <a:xfrm>
              <a:off x="2152" y="2638"/>
              <a:ext cx="49" cy="19"/>
            </a:xfrm>
            <a:custGeom>
              <a:avLst/>
              <a:gdLst>
                <a:gd name="T0" fmla="*/ 44 w 49"/>
                <a:gd name="T1" fmla="*/ 18 h 19"/>
                <a:gd name="T2" fmla="*/ 46 w 49"/>
                <a:gd name="T3" fmla="*/ 16 h 19"/>
                <a:gd name="T4" fmla="*/ 48 w 49"/>
                <a:gd name="T5" fmla="*/ 14 h 19"/>
                <a:gd name="T6" fmla="*/ 48 w 49"/>
                <a:gd name="T7" fmla="*/ 2 h 19"/>
                <a:gd name="T8" fmla="*/ 46 w 49"/>
                <a:gd name="T9" fmla="*/ 0 h 19"/>
                <a:gd name="T10" fmla="*/ 44 w 49"/>
                <a:gd name="T11" fmla="*/ 0 h 19"/>
                <a:gd name="T12" fmla="*/ 2 w 49"/>
                <a:gd name="T13" fmla="*/ 0 h 19"/>
                <a:gd name="T14" fmla="*/ 0 w 49"/>
                <a:gd name="T15" fmla="*/ 0 h 19"/>
                <a:gd name="T16" fmla="*/ 0 w 49"/>
                <a:gd name="T17" fmla="*/ 2 h 19"/>
                <a:gd name="T18" fmla="*/ 0 w 49"/>
                <a:gd name="T19" fmla="*/ 14 h 19"/>
                <a:gd name="T20" fmla="*/ 0 w 49"/>
                <a:gd name="T21" fmla="*/ 16 h 19"/>
                <a:gd name="T22" fmla="*/ 2 w 49"/>
                <a:gd name="T23" fmla="*/ 18 h 19"/>
                <a:gd name="T24" fmla="*/ 44 w 49"/>
                <a:gd name="T25" fmla="*/ 18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9"/>
                <a:gd name="T41" fmla="*/ 49 w 4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9">
                  <a:moveTo>
                    <a:pt x="44" y="18"/>
                  </a:moveTo>
                  <a:lnTo>
                    <a:pt x="46" y="16"/>
                  </a:lnTo>
                  <a:lnTo>
                    <a:pt x="48" y="14"/>
                  </a:lnTo>
                  <a:lnTo>
                    <a:pt x="48" y="2"/>
                  </a:lnTo>
                  <a:lnTo>
                    <a:pt x="46" y="0"/>
                  </a:lnTo>
                  <a:lnTo>
                    <a:pt x="44" y="0"/>
                  </a:lnTo>
                  <a:lnTo>
                    <a:pt x="2" y="0"/>
                  </a:lnTo>
                  <a:lnTo>
                    <a:pt x="0" y="0"/>
                  </a:lnTo>
                  <a:lnTo>
                    <a:pt x="0" y="2"/>
                  </a:lnTo>
                  <a:lnTo>
                    <a:pt x="0" y="14"/>
                  </a:lnTo>
                  <a:lnTo>
                    <a:pt x="0" y="16"/>
                  </a:lnTo>
                  <a:lnTo>
                    <a:pt x="2" y="18"/>
                  </a:lnTo>
                  <a:lnTo>
                    <a:pt x="44" y="18"/>
                  </a:lnTo>
                </a:path>
              </a:pathLst>
            </a:custGeom>
            <a:solidFill>
              <a:schemeClr val="tx2"/>
            </a:solidFill>
            <a:ln w="12700" cap="rnd">
              <a:solidFill>
                <a:schemeClr val="tx2"/>
              </a:solidFill>
              <a:round/>
            </a:ln>
          </p:spPr>
          <p:txBody>
            <a:bodyPr/>
            <a:lstStyle/>
            <a:p>
              <a:endParaRPr lang="zh-CN" altLang="en-US"/>
            </a:p>
          </p:txBody>
        </p:sp>
        <p:sp>
          <p:nvSpPr>
            <p:cNvPr id="39092" name="Freeform 769"/>
            <p:cNvSpPr/>
            <p:nvPr/>
          </p:nvSpPr>
          <p:spPr bwMode="auto">
            <a:xfrm>
              <a:off x="2011" y="2531"/>
              <a:ext cx="211" cy="121"/>
            </a:xfrm>
            <a:custGeom>
              <a:avLst/>
              <a:gdLst>
                <a:gd name="T0" fmla="*/ 210 w 211"/>
                <a:gd name="T1" fmla="*/ 60 h 121"/>
                <a:gd name="T2" fmla="*/ 210 w 211"/>
                <a:gd name="T3" fmla="*/ 46 h 121"/>
                <a:gd name="T4" fmla="*/ 208 w 211"/>
                <a:gd name="T5" fmla="*/ 34 h 121"/>
                <a:gd name="T6" fmla="*/ 206 w 211"/>
                <a:gd name="T7" fmla="*/ 26 h 121"/>
                <a:gd name="T8" fmla="*/ 203 w 211"/>
                <a:gd name="T9" fmla="*/ 23 h 121"/>
                <a:gd name="T10" fmla="*/ 203 w 211"/>
                <a:gd name="T11" fmla="*/ 14 h 121"/>
                <a:gd name="T12" fmla="*/ 201 w 211"/>
                <a:gd name="T13" fmla="*/ 8 h 121"/>
                <a:gd name="T14" fmla="*/ 196 w 211"/>
                <a:gd name="T15" fmla="*/ 6 h 121"/>
                <a:gd name="T16" fmla="*/ 193 w 211"/>
                <a:gd name="T17" fmla="*/ 6 h 121"/>
                <a:gd name="T18" fmla="*/ 189 w 211"/>
                <a:gd name="T19" fmla="*/ 5 h 121"/>
                <a:gd name="T20" fmla="*/ 182 w 211"/>
                <a:gd name="T21" fmla="*/ 2 h 121"/>
                <a:gd name="T22" fmla="*/ 172 w 211"/>
                <a:gd name="T23" fmla="*/ 2 h 121"/>
                <a:gd name="T24" fmla="*/ 161 w 211"/>
                <a:gd name="T25" fmla="*/ 0 h 121"/>
                <a:gd name="T26" fmla="*/ 149 w 211"/>
                <a:gd name="T27" fmla="*/ 2 h 121"/>
                <a:gd name="T28" fmla="*/ 138 w 211"/>
                <a:gd name="T29" fmla="*/ 2 h 121"/>
                <a:gd name="T30" fmla="*/ 134 w 211"/>
                <a:gd name="T31" fmla="*/ 5 h 121"/>
                <a:gd name="T32" fmla="*/ 131 w 211"/>
                <a:gd name="T33" fmla="*/ 5 h 121"/>
                <a:gd name="T34" fmla="*/ 130 w 211"/>
                <a:gd name="T35" fmla="*/ 6 h 121"/>
                <a:gd name="T36" fmla="*/ 75 w 211"/>
                <a:gd name="T37" fmla="*/ 8 h 121"/>
                <a:gd name="T38" fmla="*/ 72 w 211"/>
                <a:gd name="T39" fmla="*/ 6 h 121"/>
                <a:gd name="T40" fmla="*/ 65 w 211"/>
                <a:gd name="T41" fmla="*/ 5 h 121"/>
                <a:gd name="T42" fmla="*/ 56 w 211"/>
                <a:gd name="T43" fmla="*/ 5 h 121"/>
                <a:gd name="T44" fmla="*/ 44 w 211"/>
                <a:gd name="T45" fmla="*/ 2 h 121"/>
                <a:gd name="T46" fmla="*/ 31 w 211"/>
                <a:gd name="T47" fmla="*/ 5 h 121"/>
                <a:gd name="T48" fmla="*/ 22 w 211"/>
                <a:gd name="T49" fmla="*/ 5 h 121"/>
                <a:gd name="T50" fmla="*/ 16 w 211"/>
                <a:gd name="T51" fmla="*/ 6 h 121"/>
                <a:gd name="T52" fmla="*/ 12 w 211"/>
                <a:gd name="T53" fmla="*/ 8 h 121"/>
                <a:gd name="T54" fmla="*/ 6 w 211"/>
                <a:gd name="T55" fmla="*/ 8 h 121"/>
                <a:gd name="T56" fmla="*/ 2 w 211"/>
                <a:gd name="T57" fmla="*/ 10 h 121"/>
                <a:gd name="T58" fmla="*/ 0 w 211"/>
                <a:gd name="T59" fmla="*/ 16 h 121"/>
                <a:gd name="T60" fmla="*/ 0 w 211"/>
                <a:gd name="T61" fmla="*/ 104 h 121"/>
                <a:gd name="T62" fmla="*/ 2 w 211"/>
                <a:gd name="T63" fmla="*/ 109 h 121"/>
                <a:gd name="T64" fmla="*/ 6 w 211"/>
                <a:gd name="T65" fmla="*/ 114 h 121"/>
                <a:gd name="T66" fmla="*/ 13 w 211"/>
                <a:gd name="T67" fmla="*/ 114 h 121"/>
                <a:gd name="T68" fmla="*/ 16 w 211"/>
                <a:gd name="T69" fmla="*/ 115 h 121"/>
                <a:gd name="T70" fmla="*/ 19 w 211"/>
                <a:gd name="T71" fmla="*/ 115 h 121"/>
                <a:gd name="T72" fmla="*/ 22 w 211"/>
                <a:gd name="T73" fmla="*/ 117 h 121"/>
                <a:gd name="T74" fmla="*/ 33 w 211"/>
                <a:gd name="T75" fmla="*/ 117 h 121"/>
                <a:gd name="T76" fmla="*/ 45 w 211"/>
                <a:gd name="T77" fmla="*/ 117 h 121"/>
                <a:gd name="T78" fmla="*/ 58 w 211"/>
                <a:gd name="T79" fmla="*/ 117 h 121"/>
                <a:gd name="T80" fmla="*/ 67 w 211"/>
                <a:gd name="T81" fmla="*/ 117 h 121"/>
                <a:gd name="T82" fmla="*/ 74 w 211"/>
                <a:gd name="T83" fmla="*/ 115 h 121"/>
                <a:gd name="T84" fmla="*/ 77 w 211"/>
                <a:gd name="T85" fmla="*/ 114 h 121"/>
                <a:gd name="T86" fmla="*/ 131 w 211"/>
                <a:gd name="T87" fmla="*/ 114 h 121"/>
                <a:gd name="T88" fmla="*/ 131 w 211"/>
                <a:gd name="T89" fmla="*/ 115 h 121"/>
                <a:gd name="T90" fmla="*/ 133 w 211"/>
                <a:gd name="T91" fmla="*/ 117 h 121"/>
                <a:gd name="T92" fmla="*/ 137 w 211"/>
                <a:gd name="T93" fmla="*/ 117 h 121"/>
                <a:gd name="T94" fmla="*/ 140 w 211"/>
                <a:gd name="T95" fmla="*/ 120 h 121"/>
                <a:gd name="T96" fmla="*/ 150 w 211"/>
                <a:gd name="T97" fmla="*/ 120 h 121"/>
                <a:gd name="T98" fmla="*/ 163 w 211"/>
                <a:gd name="T99" fmla="*/ 120 h 121"/>
                <a:gd name="T100" fmla="*/ 173 w 211"/>
                <a:gd name="T101" fmla="*/ 120 h 121"/>
                <a:gd name="T102" fmla="*/ 184 w 211"/>
                <a:gd name="T103" fmla="*/ 120 h 121"/>
                <a:gd name="T104" fmla="*/ 190 w 211"/>
                <a:gd name="T105" fmla="*/ 117 h 121"/>
                <a:gd name="T106" fmla="*/ 193 w 211"/>
                <a:gd name="T107" fmla="*/ 115 h 121"/>
                <a:gd name="T108" fmla="*/ 196 w 211"/>
                <a:gd name="T109" fmla="*/ 115 h 121"/>
                <a:gd name="T110" fmla="*/ 201 w 211"/>
                <a:gd name="T111" fmla="*/ 114 h 121"/>
                <a:gd name="T112" fmla="*/ 203 w 211"/>
                <a:gd name="T113" fmla="*/ 107 h 121"/>
                <a:gd name="T114" fmla="*/ 203 w 211"/>
                <a:gd name="T115" fmla="*/ 97 h 121"/>
                <a:gd name="T116" fmla="*/ 206 w 211"/>
                <a:gd name="T117" fmla="*/ 94 h 121"/>
                <a:gd name="T118" fmla="*/ 208 w 211"/>
                <a:gd name="T119" fmla="*/ 86 h 121"/>
                <a:gd name="T120" fmla="*/ 210 w 211"/>
                <a:gd name="T121" fmla="*/ 73 h 121"/>
                <a:gd name="T122" fmla="*/ 210 w 211"/>
                <a:gd name="T123" fmla="*/ 60 h 1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1"/>
                <a:gd name="T187" fmla="*/ 0 h 121"/>
                <a:gd name="T188" fmla="*/ 211 w 211"/>
                <a:gd name="T189" fmla="*/ 121 h 1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1" h="121">
                  <a:moveTo>
                    <a:pt x="210" y="60"/>
                  </a:moveTo>
                  <a:lnTo>
                    <a:pt x="210" y="46"/>
                  </a:lnTo>
                  <a:lnTo>
                    <a:pt x="208" y="34"/>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4"/>
                  </a:lnTo>
                  <a:lnTo>
                    <a:pt x="2" y="109"/>
                  </a:lnTo>
                  <a:lnTo>
                    <a:pt x="6" y="114"/>
                  </a:lnTo>
                  <a:lnTo>
                    <a:pt x="13" y="114"/>
                  </a:lnTo>
                  <a:lnTo>
                    <a:pt x="16" y="115"/>
                  </a:lnTo>
                  <a:lnTo>
                    <a:pt x="19" y="115"/>
                  </a:lnTo>
                  <a:lnTo>
                    <a:pt x="22" y="117"/>
                  </a:lnTo>
                  <a:lnTo>
                    <a:pt x="33" y="117"/>
                  </a:lnTo>
                  <a:lnTo>
                    <a:pt x="45" y="117"/>
                  </a:lnTo>
                  <a:lnTo>
                    <a:pt x="58" y="117"/>
                  </a:lnTo>
                  <a:lnTo>
                    <a:pt x="67" y="117"/>
                  </a:lnTo>
                  <a:lnTo>
                    <a:pt x="74" y="115"/>
                  </a:lnTo>
                  <a:lnTo>
                    <a:pt x="77" y="114"/>
                  </a:lnTo>
                  <a:lnTo>
                    <a:pt x="131" y="114"/>
                  </a:lnTo>
                  <a:lnTo>
                    <a:pt x="131" y="115"/>
                  </a:lnTo>
                  <a:lnTo>
                    <a:pt x="133" y="117"/>
                  </a:lnTo>
                  <a:lnTo>
                    <a:pt x="137" y="117"/>
                  </a:lnTo>
                  <a:lnTo>
                    <a:pt x="140" y="120"/>
                  </a:lnTo>
                  <a:lnTo>
                    <a:pt x="150" y="120"/>
                  </a:lnTo>
                  <a:lnTo>
                    <a:pt x="163" y="120"/>
                  </a:lnTo>
                  <a:lnTo>
                    <a:pt x="173" y="120"/>
                  </a:lnTo>
                  <a:lnTo>
                    <a:pt x="184" y="120"/>
                  </a:lnTo>
                  <a:lnTo>
                    <a:pt x="190" y="117"/>
                  </a:lnTo>
                  <a:lnTo>
                    <a:pt x="193" y="115"/>
                  </a:lnTo>
                  <a:lnTo>
                    <a:pt x="196" y="115"/>
                  </a:lnTo>
                  <a:lnTo>
                    <a:pt x="201" y="114"/>
                  </a:lnTo>
                  <a:lnTo>
                    <a:pt x="203" y="107"/>
                  </a:lnTo>
                  <a:lnTo>
                    <a:pt x="203" y="97"/>
                  </a:lnTo>
                  <a:lnTo>
                    <a:pt x="206" y="94"/>
                  </a:lnTo>
                  <a:lnTo>
                    <a:pt x="208" y="86"/>
                  </a:lnTo>
                  <a:lnTo>
                    <a:pt x="210" y="73"/>
                  </a:lnTo>
                  <a:lnTo>
                    <a:pt x="210" y="60"/>
                  </a:lnTo>
                </a:path>
              </a:pathLst>
            </a:custGeom>
            <a:solidFill>
              <a:srgbClr val="51DC00"/>
            </a:solidFill>
            <a:ln w="12700" cap="rnd">
              <a:noFill/>
              <a:round/>
            </a:ln>
          </p:spPr>
          <p:txBody>
            <a:bodyPr/>
            <a:lstStyle/>
            <a:p>
              <a:endParaRPr lang="zh-CN" altLang="en-US"/>
            </a:p>
          </p:txBody>
        </p:sp>
        <p:sp>
          <p:nvSpPr>
            <p:cNvPr id="39093" name="Freeform 770"/>
            <p:cNvSpPr/>
            <p:nvPr/>
          </p:nvSpPr>
          <p:spPr bwMode="auto">
            <a:xfrm>
              <a:off x="2004" y="2543"/>
              <a:ext cx="15" cy="98"/>
            </a:xfrm>
            <a:custGeom>
              <a:avLst/>
              <a:gdLst>
                <a:gd name="T0" fmla="*/ 4 w 15"/>
                <a:gd name="T1" fmla="*/ 97 h 98"/>
                <a:gd name="T2" fmla="*/ 9 w 15"/>
                <a:gd name="T3" fmla="*/ 97 h 98"/>
                <a:gd name="T4" fmla="*/ 14 w 15"/>
                <a:gd name="T5" fmla="*/ 95 h 98"/>
                <a:gd name="T6" fmla="*/ 14 w 15"/>
                <a:gd name="T7" fmla="*/ 4 h 98"/>
                <a:gd name="T8" fmla="*/ 9 w 15"/>
                <a:gd name="T9" fmla="*/ 2 h 98"/>
                <a:gd name="T10" fmla="*/ 4 w 15"/>
                <a:gd name="T11" fmla="*/ 0 h 98"/>
                <a:gd name="T12" fmla="*/ 0 w 15"/>
                <a:gd name="T13" fmla="*/ 2 h 98"/>
                <a:gd name="T14" fmla="*/ 0 w 15"/>
                <a:gd name="T15" fmla="*/ 4 h 98"/>
                <a:gd name="T16" fmla="*/ 0 w 15"/>
                <a:gd name="T17" fmla="*/ 95 h 98"/>
                <a:gd name="T18" fmla="*/ 0 w 15"/>
                <a:gd name="T19" fmla="*/ 97 h 98"/>
                <a:gd name="T20" fmla="*/ 4 w 15"/>
                <a:gd name="T21" fmla="*/ 97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98"/>
                <a:gd name="T35" fmla="*/ 15 w 1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98">
                  <a:moveTo>
                    <a:pt x="4" y="97"/>
                  </a:moveTo>
                  <a:lnTo>
                    <a:pt x="9" y="97"/>
                  </a:lnTo>
                  <a:lnTo>
                    <a:pt x="14" y="95"/>
                  </a:lnTo>
                  <a:lnTo>
                    <a:pt x="14" y="4"/>
                  </a:lnTo>
                  <a:lnTo>
                    <a:pt x="9" y="2"/>
                  </a:lnTo>
                  <a:lnTo>
                    <a:pt x="4" y="0"/>
                  </a:lnTo>
                  <a:lnTo>
                    <a:pt x="0" y="2"/>
                  </a:lnTo>
                  <a:lnTo>
                    <a:pt x="0" y="4"/>
                  </a:lnTo>
                  <a:lnTo>
                    <a:pt x="0" y="95"/>
                  </a:lnTo>
                  <a:lnTo>
                    <a:pt x="0" y="97"/>
                  </a:lnTo>
                  <a:lnTo>
                    <a:pt x="4" y="97"/>
                  </a:lnTo>
                </a:path>
              </a:pathLst>
            </a:custGeom>
            <a:solidFill>
              <a:srgbClr val="BFBFBF"/>
            </a:solidFill>
            <a:ln w="12700" cap="rnd">
              <a:solidFill>
                <a:srgbClr val="919191"/>
              </a:solidFill>
              <a:round/>
            </a:ln>
          </p:spPr>
          <p:txBody>
            <a:bodyPr/>
            <a:lstStyle/>
            <a:p>
              <a:endParaRPr lang="zh-CN" altLang="en-US"/>
            </a:p>
          </p:txBody>
        </p:sp>
        <p:sp>
          <p:nvSpPr>
            <p:cNvPr id="39094" name="Freeform 771"/>
            <p:cNvSpPr/>
            <p:nvPr/>
          </p:nvSpPr>
          <p:spPr bwMode="auto">
            <a:xfrm>
              <a:off x="2156" y="2536"/>
              <a:ext cx="53" cy="1"/>
            </a:xfrm>
            <a:custGeom>
              <a:avLst/>
              <a:gdLst>
                <a:gd name="T0" fmla="*/ 52 w 53"/>
                <a:gd name="T1" fmla="*/ 0 h 1"/>
                <a:gd name="T2" fmla="*/ 0 w 53"/>
                <a:gd name="T3" fmla="*/ 0 h 1"/>
                <a:gd name="T4" fmla="*/ 52 w 53"/>
                <a:gd name="T5" fmla="*/ 0 h 1"/>
                <a:gd name="T6" fmla="*/ 0 60000 65536"/>
                <a:gd name="T7" fmla="*/ 0 60000 65536"/>
                <a:gd name="T8" fmla="*/ 0 60000 65536"/>
                <a:gd name="T9" fmla="*/ 0 w 53"/>
                <a:gd name="T10" fmla="*/ 0 h 1"/>
                <a:gd name="T11" fmla="*/ 53 w 53"/>
                <a:gd name="T12" fmla="*/ 1 h 1"/>
              </a:gdLst>
              <a:ahLst/>
              <a:cxnLst>
                <a:cxn ang="T6">
                  <a:pos x="T0" y="T1"/>
                </a:cxn>
                <a:cxn ang="T7">
                  <a:pos x="T2" y="T3"/>
                </a:cxn>
                <a:cxn ang="T8">
                  <a:pos x="T4" y="T5"/>
                </a:cxn>
              </a:cxnLst>
              <a:rect l="T9" t="T10" r="T11" b="T12"/>
              <a:pathLst>
                <a:path w="53" h="1">
                  <a:moveTo>
                    <a:pt x="52" y="0"/>
                  </a:moveTo>
                  <a:lnTo>
                    <a:pt x="0" y="0"/>
                  </a:lnTo>
                  <a:lnTo>
                    <a:pt x="52" y="0"/>
                  </a:lnTo>
                </a:path>
              </a:pathLst>
            </a:custGeom>
            <a:solidFill>
              <a:srgbClr val="FFBFBF"/>
            </a:solidFill>
            <a:ln w="12700" cap="rnd">
              <a:noFill/>
              <a:round/>
            </a:ln>
          </p:spPr>
          <p:txBody>
            <a:bodyPr/>
            <a:lstStyle/>
            <a:p>
              <a:endParaRPr lang="zh-CN" altLang="en-US"/>
            </a:p>
          </p:txBody>
        </p:sp>
        <p:sp>
          <p:nvSpPr>
            <p:cNvPr id="39095" name="Freeform 772"/>
            <p:cNvSpPr/>
            <p:nvPr/>
          </p:nvSpPr>
          <p:spPr bwMode="auto">
            <a:xfrm>
              <a:off x="2156" y="2633"/>
              <a:ext cx="53" cy="1"/>
            </a:xfrm>
            <a:custGeom>
              <a:avLst/>
              <a:gdLst>
                <a:gd name="T0" fmla="*/ 52 w 53"/>
                <a:gd name="T1" fmla="*/ 0 h 1"/>
                <a:gd name="T2" fmla="*/ 0 w 53"/>
                <a:gd name="T3" fmla="*/ 0 h 1"/>
                <a:gd name="T4" fmla="*/ 52 w 53"/>
                <a:gd name="T5" fmla="*/ 0 h 1"/>
                <a:gd name="T6" fmla="*/ 0 60000 65536"/>
                <a:gd name="T7" fmla="*/ 0 60000 65536"/>
                <a:gd name="T8" fmla="*/ 0 60000 65536"/>
                <a:gd name="T9" fmla="*/ 0 w 53"/>
                <a:gd name="T10" fmla="*/ 0 h 1"/>
                <a:gd name="T11" fmla="*/ 53 w 53"/>
                <a:gd name="T12" fmla="*/ 1 h 1"/>
              </a:gdLst>
              <a:ahLst/>
              <a:cxnLst>
                <a:cxn ang="T6">
                  <a:pos x="T0" y="T1"/>
                </a:cxn>
                <a:cxn ang="T7">
                  <a:pos x="T2" y="T3"/>
                </a:cxn>
                <a:cxn ang="T8">
                  <a:pos x="T4" y="T5"/>
                </a:cxn>
              </a:cxnLst>
              <a:rect l="T9" t="T10" r="T11" b="T12"/>
              <a:pathLst>
                <a:path w="53" h="1">
                  <a:moveTo>
                    <a:pt x="52" y="0"/>
                  </a:moveTo>
                  <a:lnTo>
                    <a:pt x="0" y="0"/>
                  </a:lnTo>
                  <a:lnTo>
                    <a:pt x="52" y="0"/>
                  </a:lnTo>
                </a:path>
              </a:pathLst>
            </a:custGeom>
            <a:solidFill>
              <a:srgbClr val="FFBFBF"/>
            </a:solidFill>
            <a:ln w="12700" cap="rnd">
              <a:noFill/>
              <a:round/>
            </a:ln>
          </p:spPr>
          <p:txBody>
            <a:bodyPr/>
            <a:lstStyle/>
            <a:p>
              <a:endParaRPr lang="zh-CN" altLang="en-US"/>
            </a:p>
          </p:txBody>
        </p:sp>
        <p:sp>
          <p:nvSpPr>
            <p:cNvPr id="39096" name="Freeform 773"/>
            <p:cNvSpPr/>
            <p:nvPr/>
          </p:nvSpPr>
          <p:spPr bwMode="auto">
            <a:xfrm>
              <a:off x="2156" y="2633"/>
              <a:ext cx="53" cy="17"/>
            </a:xfrm>
            <a:custGeom>
              <a:avLst/>
              <a:gdLst>
                <a:gd name="T0" fmla="*/ 52 w 53"/>
                <a:gd name="T1" fmla="*/ 0 h 17"/>
                <a:gd name="T2" fmla="*/ 52 w 53"/>
                <a:gd name="T3" fmla="*/ 16 h 17"/>
                <a:gd name="T4" fmla="*/ 0 w 53"/>
                <a:gd name="T5" fmla="*/ 16 h 17"/>
                <a:gd name="T6" fmla="*/ 0 w 53"/>
                <a:gd name="T7" fmla="*/ 0 h 17"/>
                <a:gd name="T8" fmla="*/ 52 w 53"/>
                <a:gd name="T9" fmla="*/ 0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52" y="0"/>
                  </a:moveTo>
                  <a:lnTo>
                    <a:pt x="52" y="16"/>
                  </a:lnTo>
                  <a:lnTo>
                    <a:pt x="0" y="16"/>
                  </a:lnTo>
                  <a:lnTo>
                    <a:pt x="0" y="0"/>
                  </a:lnTo>
                  <a:lnTo>
                    <a:pt x="52" y="0"/>
                  </a:lnTo>
                </a:path>
              </a:pathLst>
            </a:custGeom>
            <a:solidFill>
              <a:srgbClr val="FF4040"/>
            </a:solidFill>
            <a:ln w="12700" cap="rnd">
              <a:noFill/>
              <a:round/>
            </a:ln>
          </p:spPr>
          <p:txBody>
            <a:bodyPr/>
            <a:lstStyle/>
            <a:p>
              <a:endParaRPr lang="zh-CN" altLang="en-US"/>
            </a:p>
          </p:txBody>
        </p:sp>
        <p:sp>
          <p:nvSpPr>
            <p:cNvPr id="39097" name="Freeform 774"/>
            <p:cNvSpPr/>
            <p:nvPr/>
          </p:nvSpPr>
          <p:spPr bwMode="auto">
            <a:xfrm>
              <a:off x="2132" y="2545"/>
              <a:ext cx="85" cy="27"/>
            </a:xfrm>
            <a:custGeom>
              <a:avLst/>
              <a:gdLst>
                <a:gd name="T0" fmla="*/ 82 w 85"/>
                <a:gd name="T1" fmla="*/ 8 h 27"/>
                <a:gd name="T2" fmla="*/ 82 w 85"/>
                <a:gd name="T3" fmla="*/ 4 h 27"/>
                <a:gd name="T4" fmla="*/ 82 w 85"/>
                <a:gd name="T5" fmla="*/ 2 h 27"/>
                <a:gd name="T6" fmla="*/ 81 w 85"/>
                <a:gd name="T7" fmla="*/ 0 h 27"/>
                <a:gd name="T8" fmla="*/ 80 w 85"/>
                <a:gd name="T9" fmla="*/ 0 h 27"/>
                <a:gd name="T10" fmla="*/ 4 w 85"/>
                <a:gd name="T11" fmla="*/ 0 h 27"/>
                <a:gd name="T12" fmla="*/ 0 w 85"/>
                <a:gd name="T13" fmla="*/ 2 h 27"/>
                <a:gd name="T14" fmla="*/ 0 w 85"/>
                <a:gd name="T15" fmla="*/ 8 h 27"/>
                <a:gd name="T16" fmla="*/ 0 w 85"/>
                <a:gd name="T17" fmla="*/ 18 h 27"/>
                <a:gd name="T18" fmla="*/ 2 w 85"/>
                <a:gd name="T19" fmla="*/ 23 h 27"/>
                <a:gd name="T20" fmla="*/ 6 w 85"/>
                <a:gd name="T21" fmla="*/ 26 h 27"/>
                <a:gd name="T22" fmla="*/ 77 w 85"/>
                <a:gd name="T23" fmla="*/ 26 h 27"/>
                <a:gd name="T24" fmla="*/ 82 w 85"/>
                <a:gd name="T25" fmla="*/ 23 h 27"/>
                <a:gd name="T26" fmla="*/ 84 w 85"/>
                <a:gd name="T27" fmla="*/ 18 h 27"/>
                <a:gd name="T28" fmla="*/ 82 w 85"/>
                <a:gd name="T29" fmla="*/ 8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5"/>
                <a:gd name="T46" fmla="*/ 0 h 27"/>
                <a:gd name="T47" fmla="*/ 85 w 85"/>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5" h="27">
                  <a:moveTo>
                    <a:pt x="82" y="8"/>
                  </a:moveTo>
                  <a:lnTo>
                    <a:pt x="82" y="4"/>
                  </a:lnTo>
                  <a:lnTo>
                    <a:pt x="82" y="2"/>
                  </a:lnTo>
                  <a:lnTo>
                    <a:pt x="81" y="0"/>
                  </a:lnTo>
                  <a:lnTo>
                    <a:pt x="80" y="0"/>
                  </a:lnTo>
                  <a:lnTo>
                    <a:pt x="4" y="0"/>
                  </a:lnTo>
                  <a:lnTo>
                    <a:pt x="0" y="2"/>
                  </a:lnTo>
                  <a:lnTo>
                    <a:pt x="0" y="8"/>
                  </a:lnTo>
                  <a:lnTo>
                    <a:pt x="0" y="18"/>
                  </a:lnTo>
                  <a:lnTo>
                    <a:pt x="2" y="23"/>
                  </a:lnTo>
                  <a:lnTo>
                    <a:pt x="6" y="26"/>
                  </a:lnTo>
                  <a:lnTo>
                    <a:pt x="77" y="26"/>
                  </a:lnTo>
                  <a:lnTo>
                    <a:pt x="82" y="23"/>
                  </a:lnTo>
                  <a:lnTo>
                    <a:pt x="84" y="18"/>
                  </a:lnTo>
                  <a:lnTo>
                    <a:pt x="82" y="8"/>
                  </a:lnTo>
                </a:path>
              </a:pathLst>
            </a:custGeom>
            <a:solidFill>
              <a:srgbClr val="00AE00"/>
            </a:solidFill>
            <a:ln w="12700" cap="rnd">
              <a:noFill/>
              <a:round/>
            </a:ln>
          </p:spPr>
          <p:txBody>
            <a:bodyPr/>
            <a:lstStyle/>
            <a:p>
              <a:endParaRPr lang="zh-CN" altLang="en-US"/>
            </a:p>
          </p:txBody>
        </p:sp>
        <p:sp>
          <p:nvSpPr>
            <p:cNvPr id="39098" name="Freeform 775"/>
            <p:cNvSpPr/>
            <p:nvPr/>
          </p:nvSpPr>
          <p:spPr bwMode="auto">
            <a:xfrm>
              <a:off x="2060" y="2545"/>
              <a:ext cx="25" cy="96"/>
            </a:xfrm>
            <a:custGeom>
              <a:avLst/>
              <a:gdLst>
                <a:gd name="T0" fmla="*/ 17 w 25"/>
                <a:gd name="T1" fmla="*/ 0 h 96"/>
                <a:gd name="T2" fmla="*/ 20 w 25"/>
                <a:gd name="T3" fmla="*/ 0 h 96"/>
                <a:gd name="T4" fmla="*/ 22 w 25"/>
                <a:gd name="T5" fmla="*/ 2 h 96"/>
                <a:gd name="T6" fmla="*/ 24 w 25"/>
                <a:gd name="T7" fmla="*/ 2 h 96"/>
                <a:gd name="T8" fmla="*/ 24 w 25"/>
                <a:gd name="T9" fmla="*/ 5 h 96"/>
                <a:gd name="T10" fmla="*/ 24 w 25"/>
                <a:gd name="T11" fmla="*/ 90 h 96"/>
                <a:gd name="T12" fmla="*/ 22 w 25"/>
                <a:gd name="T13" fmla="*/ 93 h 96"/>
                <a:gd name="T14" fmla="*/ 17 w 25"/>
                <a:gd name="T15" fmla="*/ 95 h 96"/>
                <a:gd name="T16" fmla="*/ 7 w 25"/>
                <a:gd name="T17" fmla="*/ 95 h 96"/>
                <a:gd name="T18" fmla="*/ 2 w 25"/>
                <a:gd name="T19" fmla="*/ 93 h 96"/>
                <a:gd name="T20" fmla="*/ 0 w 25"/>
                <a:gd name="T21" fmla="*/ 88 h 96"/>
                <a:gd name="T22" fmla="*/ 0 w 25"/>
                <a:gd name="T23" fmla="*/ 8 h 96"/>
                <a:gd name="T24" fmla="*/ 2 w 25"/>
                <a:gd name="T25" fmla="*/ 2 h 96"/>
                <a:gd name="T26" fmla="*/ 7 w 25"/>
                <a:gd name="T27" fmla="*/ 0 h 96"/>
                <a:gd name="T28" fmla="*/ 17 w 25"/>
                <a:gd name="T29" fmla="*/ 0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
                <a:gd name="T46" fmla="*/ 0 h 96"/>
                <a:gd name="T47" fmla="*/ 25 w 25"/>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 h="96">
                  <a:moveTo>
                    <a:pt x="17" y="0"/>
                  </a:moveTo>
                  <a:lnTo>
                    <a:pt x="20" y="0"/>
                  </a:lnTo>
                  <a:lnTo>
                    <a:pt x="22" y="2"/>
                  </a:lnTo>
                  <a:lnTo>
                    <a:pt x="24" y="2"/>
                  </a:lnTo>
                  <a:lnTo>
                    <a:pt x="24" y="5"/>
                  </a:lnTo>
                  <a:lnTo>
                    <a:pt x="24" y="90"/>
                  </a:lnTo>
                  <a:lnTo>
                    <a:pt x="22" y="93"/>
                  </a:lnTo>
                  <a:lnTo>
                    <a:pt x="17" y="95"/>
                  </a:lnTo>
                  <a:lnTo>
                    <a:pt x="7" y="95"/>
                  </a:lnTo>
                  <a:lnTo>
                    <a:pt x="2" y="93"/>
                  </a:lnTo>
                  <a:lnTo>
                    <a:pt x="0" y="88"/>
                  </a:lnTo>
                  <a:lnTo>
                    <a:pt x="0" y="8"/>
                  </a:lnTo>
                  <a:lnTo>
                    <a:pt x="2" y="2"/>
                  </a:lnTo>
                  <a:lnTo>
                    <a:pt x="7" y="0"/>
                  </a:lnTo>
                  <a:lnTo>
                    <a:pt x="17" y="0"/>
                  </a:lnTo>
                </a:path>
              </a:pathLst>
            </a:custGeom>
            <a:solidFill>
              <a:schemeClr val="accent1"/>
            </a:solidFill>
            <a:ln w="12700" cap="rnd">
              <a:solidFill>
                <a:srgbClr val="004E47"/>
              </a:solidFill>
              <a:round/>
            </a:ln>
          </p:spPr>
          <p:txBody>
            <a:bodyPr/>
            <a:lstStyle/>
            <a:p>
              <a:endParaRPr lang="zh-CN" altLang="en-US"/>
            </a:p>
          </p:txBody>
        </p:sp>
        <p:sp>
          <p:nvSpPr>
            <p:cNvPr id="39099" name="Freeform 776"/>
            <p:cNvSpPr/>
            <p:nvPr/>
          </p:nvSpPr>
          <p:spPr bwMode="auto">
            <a:xfrm>
              <a:off x="2136" y="2615"/>
              <a:ext cx="82" cy="24"/>
            </a:xfrm>
            <a:custGeom>
              <a:avLst/>
              <a:gdLst>
                <a:gd name="T0" fmla="*/ 79 w 82"/>
                <a:gd name="T1" fmla="*/ 7 h 24"/>
                <a:gd name="T2" fmla="*/ 79 w 82"/>
                <a:gd name="T3" fmla="*/ 4 h 24"/>
                <a:gd name="T4" fmla="*/ 79 w 82"/>
                <a:gd name="T5" fmla="*/ 1 h 24"/>
                <a:gd name="T6" fmla="*/ 78 w 82"/>
                <a:gd name="T7" fmla="*/ 0 h 24"/>
                <a:gd name="T8" fmla="*/ 77 w 82"/>
                <a:gd name="T9" fmla="*/ 0 h 24"/>
                <a:gd name="T10" fmla="*/ 4 w 82"/>
                <a:gd name="T11" fmla="*/ 0 h 24"/>
                <a:gd name="T12" fmla="*/ 0 w 82"/>
                <a:gd name="T13" fmla="*/ 1 h 24"/>
                <a:gd name="T14" fmla="*/ 0 w 82"/>
                <a:gd name="T15" fmla="*/ 7 h 24"/>
                <a:gd name="T16" fmla="*/ 0 w 82"/>
                <a:gd name="T17" fmla="*/ 16 h 24"/>
                <a:gd name="T18" fmla="*/ 2 w 82"/>
                <a:gd name="T19" fmla="*/ 20 h 24"/>
                <a:gd name="T20" fmla="*/ 6 w 82"/>
                <a:gd name="T21" fmla="*/ 23 h 24"/>
                <a:gd name="T22" fmla="*/ 74 w 82"/>
                <a:gd name="T23" fmla="*/ 23 h 24"/>
                <a:gd name="T24" fmla="*/ 79 w 82"/>
                <a:gd name="T25" fmla="*/ 20 h 24"/>
                <a:gd name="T26" fmla="*/ 81 w 82"/>
                <a:gd name="T27" fmla="*/ 16 h 24"/>
                <a:gd name="T28" fmla="*/ 79 w 82"/>
                <a:gd name="T29" fmla="*/ 7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24"/>
                <a:gd name="T47" fmla="*/ 82 w 82"/>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24">
                  <a:moveTo>
                    <a:pt x="79" y="7"/>
                  </a:moveTo>
                  <a:lnTo>
                    <a:pt x="79" y="4"/>
                  </a:lnTo>
                  <a:lnTo>
                    <a:pt x="79" y="1"/>
                  </a:lnTo>
                  <a:lnTo>
                    <a:pt x="78" y="0"/>
                  </a:lnTo>
                  <a:lnTo>
                    <a:pt x="77" y="0"/>
                  </a:lnTo>
                  <a:lnTo>
                    <a:pt x="4" y="0"/>
                  </a:lnTo>
                  <a:lnTo>
                    <a:pt x="0" y="1"/>
                  </a:lnTo>
                  <a:lnTo>
                    <a:pt x="0" y="7"/>
                  </a:lnTo>
                  <a:lnTo>
                    <a:pt x="0" y="16"/>
                  </a:lnTo>
                  <a:lnTo>
                    <a:pt x="2" y="20"/>
                  </a:lnTo>
                  <a:lnTo>
                    <a:pt x="6" y="23"/>
                  </a:lnTo>
                  <a:lnTo>
                    <a:pt x="74" y="23"/>
                  </a:lnTo>
                  <a:lnTo>
                    <a:pt x="79" y="20"/>
                  </a:lnTo>
                  <a:lnTo>
                    <a:pt x="81" y="16"/>
                  </a:lnTo>
                  <a:lnTo>
                    <a:pt x="79" y="7"/>
                  </a:lnTo>
                </a:path>
              </a:pathLst>
            </a:custGeom>
            <a:solidFill>
              <a:srgbClr val="00AE00"/>
            </a:solidFill>
            <a:ln w="12700" cap="rnd">
              <a:noFill/>
              <a:round/>
            </a:ln>
          </p:spPr>
          <p:txBody>
            <a:bodyPr/>
            <a:lstStyle/>
            <a:p>
              <a:endParaRPr lang="zh-CN" altLang="en-US"/>
            </a:p>
          </p:txBody>
        </p:sp>
        <p:sp>
          <p:nvSpPr>
            <p:cNvPr id="39100" name="Freeform 777"/>
            <p:cNvSpPr/>
            <p:nvPr/>
          </p:nvSpPr>
          <p:spPr bwMode="auto">
            <a:xfrm>
              <a:off x="2128" y="2543"/>
              <a:ext cx="25" cy="96"/>
            </a:xfrm>
            <a:custGeom>
              <a:avLst/>
              <a:gdLst>
                <a:gd name="T0" fmla="*/ 7 w 25"/>
                <a:gd name="T1" fmla="*/ 2 h 96"/>
                <a:gd name="T2" fmla="*/ 4 w 25"/>
                <a:gd name="T3" fmla="*/ 2 h 96"/>
                <a:gd name="T4" fmla="*/ 2 w 25"/>
                <a:gd name="T5" fmla="*/ 2 h 96"/>
                <a:gd name="T6" fmla="*/ 0 w 25"/>
                <a:gd name="T7" fmla="*/ 4 h 96"/>
                <a:gd name="T8" fmla="*/ 0 w 25"/>
                <a:gd name="T9" fmla="*/ 5 h 96"/>
                <a:gd name="T10" fmla="*/ 0 w 25"/>
                <a:gd name="T11" fmla="*/ 90 h 96"/>
                <a:gd name="T12" fmla="*/ 2 w 25"/>
                <a:gd name="T13" fmla="*/ 95 h 96"/>
                <a:gd name="T14" fmla="*/ 7 w 25"/>
                <a:gd name="T15" fmla="*/ 95 h 96"/>
                <a:gd name="T16" fmla="*/ 17 w 25"/>
                <a:gd name="T17" fmla="*/ 95 h 96"/>
                <a:gd name="T18" fmla="*/ 21 w 25"/>
                <a:gd name="T19" fmla="*/ 93 h 96"/>
                <a:gd name="T20" fmla="*/ 24 w 25"/>
                <a:gd name="T21" fmla="*/ 88 h 96"/>
                <a:gd name="T22" fmla="*/ 24 w 25"/>
                <a:gd name="T23" fmla="*/ 8 h 96"/>
                <a:gd name="T24" fmla="*/ 21 w 25"/>
                <a:gd name="T25" fmla="*/ 2 h 96"/>
                <a:gd name="T26" fmla="*/ 17 w 25"/>
                <a:gd name="T27" fmla="*/ 0 h 96"/>
                <a:gd name="T28" fmla="*/ 7 w 25"/>
                <a:gd name="T29" fmla="*/ 2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
                <a:gd name="T46" fmla="*/ 0 h 96"/>
                <a:gd name="T47" fmla="*/ 25 w 25"/>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 h="96">
                  <a:moveTo>
                    <a:pt x="7" y="2"/>
                  </a:moveTo>
                  <a:lnTo>
                    <a:pt x="4" y="2"/>
                  </a:lnTo>
                  <a:lnTo>
                    <a:pt x="2" y="2"/>
                  </a:lnTo>
                  <a:lnTo>
                    <a:pt x="0" y="4"/>
                  </a:lnTo>
                  <a:lnTo>
                    <a:pt x="0" y="5"/>
                  </a:lnTo>
                  <a:lnTo>
                    <a:pt x="0" y="90"/>
                  </a:lnTo>
                  <a:lnTo>
                    <a:pt x="2" y="95"/>
                  </a:lnTo>
                  <a:lnTo>
                    <a:pt x="7" y="95"/>
                  </a:lnTo>
                  <a:lnTo>
                    <a:pt x="17" y="95"/>
                  </a:lnTo>
                  <a:lnTo>
                    <a:pt x="21" y="93"/>
                  </a:lnTo>
                  <a:lnTo>
                    <a:pt x="24" y="88"/>
                  </a:lnTo>
                  <a:lnTo>
                    <a:pt x="24" y="8"/>
                  </a:lnTo>
                  <a:lnTo>
                    <a:pt x="21" y="2"/>
                  </a:lnTo>
                  <a:lnTo>
                    <a:pt x="17" y="0"/>
                  </a:lnTo>
                  <a:lnTo>
                    <a:pt x="7" y="2"/>
                  </a:lnTo>
                </a:path>
              </a:pathLst>
            </a:custGeom>
            <a:solidFill>
              <a:schemeClr val="accent1"/>
            </a:solidFill>
            <a:ln w="12700" cap="rnd">
              <a:solidFill>
                <a:srgbClr val="004E47"/>
              </a:solidFill>
              <a:round/>
            </a:ln>
          </p:spPr>
          <p:txBody>
            <a:bodyPr/>
            <a:lstStyle/>
            <a:p>
              <a:endParaRPr lang="zh-CN" altLang="en-US"/>
            </a:p>
          </p:txBody>
        </p:sp>
        <p:sp>
          <p:nvSpPr>
            <p:cNvPr id="39101" name="Freeform 778"/>
            <p:cNvSpPr/>
            <p:nvPr/>
          </p:nvSpPr>
          <p:spPr bwMode="auto">
            <a:xfrm>
              <a:off x="2158" y="2552"/>
              <a:ext cx="52" cy="17"/>
            </a:xfrm>
            <a:custGeom>
              <a:avLst/>
              <a:gdLst>
                <a:gd name="T0" fmla="*/ 51 w 52"/>
                <a:gd name="T1" fmla="*/ 16 h 17"/>
                <a:gd name="T2" fmla="*/ 51 w 52"/>
                <a:gd name="T3" fmla="*/ 0 h 17"/>
                <a:gd name="T4" fmla="*/ 0 w 52"/>
                <a:gd name="T5" fmla="*/ 0 h 17"/>
                <a:gd name="T6" fmla="*/ 0 w 52"/>
                <a:gd name="T7" fmla="*/ 16 h 17"/>
                <a:gd name="T8" fmla="*/ 51 w 52"/>
                <a:gd name="T9" fmla="*/ 16 h 17"/>
                <a:gd name="T10" fmla="*/ 0 60000 65536"/>
                <a:gd name="T11" fmla="*/ 0 60000 65536"/>
                <a:gd name="T12" fmla="*/ 0 60000 65536"/>
                <a:gd name="T13" fmla="*/ 0 60000 65536"/>
                <a:gd name="T14" fmla="*/ 0 60000 65536"/>
                <a:gd name="T15" fmla="*/ 0 w 52"/>
                <a:gd name="T16" fmla="*/ 0 h 17"/>
                <a:gd name="T17" fmla="*/ 52 w 52"/>
                <a:gd name="T18" fmla="*/ 17 h 17"/>
              </a:gdLst>
              <a:ahLst/>
              <a:cxnLst>
                <a:cxn ang="T10">
                  <a:pos x="T0" y="T1"/>
                </a:cxn>
                <a:cxn ang="T11">
                  <a:pos x="T2" y="T3"/>
                </a:cxn>
                <a:cxn ang="T12">
                  <a:pos x="T4" y="T5"/>
                </a:cxn>
                <a:cxn ang="T13">
                  <a:pos x="T6" y="T7"/>
                </a:cxn>
                <a:cxn ang="T14">
                  <a:pos x="T8" y="T9"/>
                </a:cxn>
              </a:cxnLst>
              <a:rect l="T15" t="T16" r="T17" b="T18"/>
              <a:pathLst>
                <a:path w="52" h="17">
                  <a:moveTo>
                    <a:pt x="51" y="16"/>
                  </a:moveTo>
                  <a:lnTo>
                    <a:pt x="51" y="0"/>
                  </a:lnTo>
                  <a:lnTo>
                    <a:pt x="0" y="0"/>
                  </a:lnTo>
                  <a:lnTo>
                    <a:pt x="0" y="16"/>
                  </a:lnTo>
                  <a:lnTo>
                    <a:pt x="51" y="16"/>
                  </a:lnTo>
                </a:path>
              </a:pathLst>
            </a:custGeom>
            <a:solidFill>
              <a:srgbClr val="037C03"/>
            </a:solidFill>
            <a:ln w="12700" cap="rnd">
              <a:noFill/>
              <a:round/>
            </a:ln>
          </p:spPr>
          <p:txBody>
            <a:bodyPr/>
            <a:lstStyle/>
            <a:p>
              <a:endParaRPr lang="zh-CN" altLang="en-US"/>
            </a:p>
          </p:txBody>
        </p:sp>
        <p:sp>
          <p:nvSpPr>
            <p:cNvPr id="39102" name="Freeform 779"/>
            <p:cNvSpPr/>
            <p:nvPr/>
          </p:nvSpPr>
          <p:spPr bwMode="auto">
            <a:xfrm>
              <a:off x="2159" y="2625"/>
              <a:ext cx="53" cy="17"/>
            </a:xfrm>
            <a:custGeom>
              <a:avLst/>
              <a:gdLst>
                <a:gd name="T0" fmla="*/ 52 w 53"/>
                <a:gd name="T1" fmla="*/ 16 h 17"/>
                <a:gd name="T2" fmla="*/ 52 w 53"/>
                <a:gd name="T3" fmla="*/ 0 h 17"/>
                <a:gd name="T4" fmla="*/ 0 w 53"/>
                <a:gd name="T5" fmla="*/ 0 h 17"/>
                <a:gd name="T6" fmla="*/ 0 w 53"/>
                <a:gd name="T7" fmla="*/ 16 h 17"/>
                <a:gd name="T8" fmla="*/ 52 w 53"/>
                <a:gd name="T9" fmla="*/ 16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52" y="16"/>
                  </a:moveTo>
                  <a:lnTo>
                    <a:pt x="52" y="0"/>
                  </a:lnTo>
                  <a:lnTo>
                    <a:pt x="0" y="0"/>
                  </a:lnTo>
                  <a:lnTo>
                    <a:pt x="0" y="16"/>
                  </a:lnTo>
                  <a:lnTo>
                    <a:pt x="52" y="16"/>
                  </a:lnTo>
                </a:path>
              </a:pathLst>
            </a:custGeom>
            <a:solidFill>
              <a:srgbClr val="037C03"/>
            </a:solidFill>
            <a:ln w="12700" cap="rnd">
              <a:noFill/>
              <a:round/>
            </a:ln>
          </p:spPr>
          <p:txBody>
            <a:bodyPr/>
            <a:lstStyle/>
            <a:p>
              <a:endParaRPr lang="zh-CN" altLang="en-US"/>
            </a:p>
          </p:txBody>
        </p:sp>
      </p:grpSp>
      <p:grpSp>
        <p:nvGrpSpPr>
          <p:cNvPr id="38935" name="Group 780"/>
          <p:cNvGrpSpPr/>
          <p:nvPr/>
        </p:nvGrpSpPr>
        <p:grpSpPr bwMode="auto">
          <a:xfrm>
            <a:off x="1847850" y="1922463"/>
            <a:ext cx="425450" cy="231775"/>
            <a:chOff x="1700" y="2343"/>
            <a:chExt cx="238" cy="130"/>
          </a:xfrm>
        </p:grpSpPr>
        <p:sp>
          <p:nvSpPr>
            <p:cNvPr id="39063" name="Freeform 781"/>
            <p:cNvSpPr/>
            <p:nvPr/>
          </p:nvSpPr>
          <p:spPr bwMode="auto">
            <a:xfrm>
              <a:off x="1921" y="2440"/>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474747"/>
            </a:solidFill>
            <a:ln w="12700" cap="rnd">
              <a:solidFill>
                <a:srgbClr val="474747"/>
              </a:solidFill>
              <a:round/>
            </a:ln>
          </p:spPr>
          <p:txBody>
            <a:bodyPr/>
            <a:lstStyle/>
            <a:p>
              <a:endParaRPr lang="zh-CN" altLang="en-US"/>
            </a:p>
          </p:txBody>
        </p:sp>
        <p:sp>
          <p:nvSpPr>
            <p:cNvPr id="39064" name="Freeform 782"/>
            <p:cNvSpPr/>
            <p:nvPr/>
          </p:nvSpPr>
          <p:spPr bwMode="auto">
            <a:xfrm>
              <a:off x="1923" y="2372"/>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474747"/>
            </a:solidFill>
            <a:ln w="12700" cap="rnd">
              <a:solidFill>
                <a:srgbClr val="474747"/>
              </a:solidFill>
              <a:round/>
            </a:ln>
          </p:spPr>
          <p:txBody>
            <a:bodyPr/>
            <a:lstStyle/>
            <a:p>
              <a:endParaRPr lang="zh-CN" altLang="en-US"/>
            </a:p>
          </p:txBody>
        </p:sp>
        <p:sp>
          <p:nvSpPr>
            <p:cNvPr id="39065" name="Freeform 783"/>
            <p:cNvSpPr/>
            <p:nvPr/>
          </p:nvSpPr>
          <p:spPr bwMode="auto">
            <a:xfrm>
              <a:off x="1913" y="2353"/>
              <a:ext cx="18" cy="110"/>
            </a:xfrm>
            <a:custGeom>
              <a:avLst/>
              <a:gdLst>
                <a:gd name="T0" fmla="*/ 0 w 18"/>
                <a:gd name="T1" fmla="*/ 107 h 110"/>
                <a:gd name="T2" fmla="*/ 0 w 18"/>
                <a:gd name="T3" fmla="*/ 103 h 110"/>
                <a:gd name="T4" fmla="*/ 2 w 18"/>
                <a:gd name="T5" fmla="*/ 99 h 110"/>
                <a:gd name="T6" fmla="*/ 3 w 18"/>
                <a:gd name="T7" fmla="*/ 91 h 110"/>
                <a:gd name="T8" fmla="*/ 4 w 18"/>
                <a:gd name="T9" fmla="*/ 85 h 110"/>
                <a:gd name="T10" fmla="*/ 9 w 18"/>
                <a:gd name="T11" fmla="*/ 67 h 110"/>
                <a:gd name="T12" fmla="*/ 9 w 18"/>
                <a:gd name="T13" fmla="*/ 54 h 110"/>
                <a:gd name="T14" fmla="*/ 9 w 18"/>
                <a:gd name="T15" fmla="*/ 40 h 110"/>
                <a:gd name="T16" fmla="*/ 7 w 18"/>
                <a:gd name="T17" fmla="*/ 24 h 110"/>
                <a:gd name="T18" fmla="*/ 4 w 18"/>
                <a:gd name="T19" fmla="*/ 18 h 110"/>
                <a:gd name="T20" fmla="*/ 3 w 18"/>
                <a:gd name="T21" fmla="*/ 12 h 110"/>
                <a:gd name="T22" fmla="*/ 3 w 18"/>
                <a:gd name="T23" fmla="*/ 8 h 110"/>
                <a:gd name="T24" fmla="*/ 2 w 18"/>
                <a:gd name="T25" fmla="*/ 6 h 110"/>
                <a:gd name="T26" fmla="*/ 2 w 18"/>
                <a:gd name="T27" fmla="*/ 2 h 110"/>
                <a:gd name="T28" fmla="*/ 3 w 18"/>
                <a:gd name="T29" fmla="*/ 2 h 110"/>
                <a:gd name="T30" fmla="*/ 4 w 18"/>
                <a:gd name="T31" fmla="*/ 0 h 110"/>
                <a:gd name="T32" fmla="*/ 7 w 18"/>
                <a:gd name="T33" fmla="*/ 2 h 110"/>
                <a:gd name="T34" fmla="*/ 9 w 18"/>
                <a:gd name="T35" fmla="*/ 4 h 110"/>
                <a:gd name="T36" fmla="*/ 9 w 18"/>
                <a:gd name="T37" fmla="*/ 8 h 110"/>
                <a:gd name="T38" fmla="*/ 10 w 18"/>
                <a:gd name="T39" fmla="*/ 14 h 110"/>
                <a:gd name="T40" fmla="*/ 12 w 18"/>
                <a:gd name="T41" fmla="*/ 20 h 110"/>
                <a:gd name="T42" fmla="*/ 15 w 18"/>
                <a:gd name="T43" fmla="*/ 38 h 110"/>
                <a:gd name="T44" fmla="*/ 17 w 18"/>
                <a:gd name="T45" fmla="*/ 54 h 110"/>
                <a:gd name="T46" fmla="*/ 15 w 18"/>
                <a:gd name="T47" fmla="*/ 71 h 110"/>
                <a:gd name="T48" fmla="*/ 12 w 18"/>
                <a:gd name="T49" fmla="*/ 87 h 110"/>
                <a:gd name="T50" fmla="*/ 10 w 18"/>
                <a:gd name="T51" fmla="*/ 95 h 110"/>
                <a:gd name="T52" fmla="*/ 9 w 18"/>
                <a:gd name="T53" fmla="*/ 101 h 110"/>
                <a:gd name="T54" fmla="*/ 9 w 18"/>
                <a:gd name="T55" fmla="*/ 105 h 110"/>
                <a:gd name="T56" fmla="*/ 7 w 18"/>
                <a:gd name="T57" fmla="*/ 109 h 110"/>
                <a:gd name="T58" fmla="*/ 4 w 18"/>
                <a:gd name="T59" fmla="*/ 109 h 110"/>
                <a:gd name="T60" fmla="*/ 3 w 18"/>
                <a:gd name="T61" fmla="*/ 109 h 110"/>
                <a:gd name="T62" fmla="*/ 0 w 18"/>
                <a:gd name="T63" fmla="*/ 107 h 1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
                <a:gd name="T97" fmla="*/ 0 h 110"/>
                <a:gd name="T98" fmla="*/ 18 w 18"/>
                <a:gd name="T99" fmla="*/ 110 h 1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 h="110">
                  <a:moveTo>
                    <a:pt x="0" y="107"/>
                  </a:moveTo>
                  <a:lnTo>
                    <a:pt x="0" y="103"/>
                  </a:lnTo>
                  <a:lnTo>
                    <a:pt x="2" y="99"/>
                  </a:lnTo>
                  <a:lnTo>
                    <a:pt x="3" y="91"/>
                  </a:lnTo>
                  <a:lnTo>
                    <a:pt x="4" y="85"/>
                  </a:lnTo>
                  <a:lnTo>
                    <a:pt x="9" y="67"/>
                  </a:lnTo>
                  <a:lnTo>
                    <a:pt x="9" y="54"/>
                  </a:lnTo>
                  <a:lnTo>
                    <a:pt x="9" y="40"/>
                  </a:lnTo>
                  <a:lnTo>
                    <a:pt x="7" y="24"/>
                  </a:lnTo>
                  <a:lnTo>
                    <a:pt x="4" y="18"/>
                  </a:lnTo>
                  <a:lnTo>
                    <a:pt x="3" y="12"/>
                  </a:lnTo>
                  <a:lnTo>
                    <a:pt x="3" y="8"/>
                  </a:lnTo>
                  <a:lnTo>
                    <a:pt x="2" y="6"/>
                  </a:lnTo>
                  <a:lnTo>
                    <a:pt x="2" y="2"/>
                  </a:lnTo>
                  <a:lnTo>
                    <a:pt x="3" y="2"/>
                  </a:lnTo>
                  <a:lnTo>
                    <a:pt x="4" y="0"/>
                  </a:lnTo>
                  <a:lnTo>
                    <a:pt x="7" y="2"/>
                  </a:lnTo>
                  <a:lnTo>
                    <a:pt x="9" y="4"/>
                  </a:lnTo>
                  <a:lnTo>
                    <a:pt x="9" y="8"/>
                  </a:lnTo>
                  <a:lnTo>
                    <a:pt x="10" y="14"/>
                  </a:lnTo>
                  <a:lnTo>
                    <a:pt x="12" y="20"/>
                  </a:lnTo>
                  <a:lnTo>
                    <a:pt x="15" y="38"/>
                  </a:lnTo>
                  <a:lnTo>
                    <a:pt x="17" y="54"/>
                  </a:lnTo>
                  <a:lnTo>
                    <a:pt x="15" y="71"/>
                  </a:lnTo>
                  <a:lnTo>
                    <a:pt x="12" y="87"/>
                  </a:lnTo>
                  <a:lnTo>
                    <a:pt x="10" y="95"/>
                  </a:lnTo>
                  <a:lnTo>
                    <a:pt x="9" y="101"/>
                  </a:lnTo>
                  <a:lnTo>
                    <a:pt x="9" y="105"/>
                  </a:lnTo>
                  <a:lnTo>
                    <a:pt x="7" y="109"/>
                  </a:lnTo>
                  <a:lnTo>
                    <a:pt x="4" y="109"/>
                  </a:lnTo>
                  <a:lnTo>
                    <a:pt x="3" y="109"/>
                  </a:lnTo>
                  <a:lnTo>
                    <a:pt x="0" y="107"/>
                  </a:lnTo>
                </a:path>
              </a:pathLst>
            </a:custGeom>
            <a:solidFill>
              <a:srgbClr val="919191"/>
            </a:solidFill>
            <a:ln w="12700" cap="rnd">
              <a:solidFill>
                <a:srgbClr val="919191"/>
              </a:solidFill>
              <a:round/>
            </a:ln>
          </p:spPr>
          <p:txBody>
            <a:bodyPr/>
            <a:lstStyle/>
            <a:p>
              <a:endParaRPr lang="zh-CN" altLang="en-US"/>
            </a:p>
          </p:txBody>
        </p:sp>
        <p:sp>
          <p:nvSpPr>
            <p:cNvPr id="39066" name="Freeform 784"/>
            <p:cNvSpPr/>
            <p:nvPr/>
          </p:nvSpPr>
          <p:spPr bwMode="auto">
            <a:xfrm>
              <a:off x="1700" y="2376"/>
              <a:ext cx="15" cy="17"/>
            </a:xfrm>
            <a:custGeom>
              <a:avLst/>
              <a:gdLst>
                <a:gd name="T0" fmla="*/ 4 w 15"/>
                <a:gd name="T1" fmla="*/ 16 h 17"/>
                <a:gd name="T2" fmla="*/ 2 w 15"/>
                <a:gd name="T3" fmla="*/ 16 h 17"/>
                <a:gd name="T4" fmla="*/ 0 w 15"/>
                <a:gd name="T5" fmla="*/ 5 h 17"/>
                <a:gd name="T6" fmla="*/ 2 w 15"/>
                <a:gd name="T7" fmla="*/ 0 h 17"/>
                <a:gd name="T8" fmla="*/ 4 w 15"/>
                <a:gd name="T9" fmla="*/ 0 h 17"/>
                <a:gd name="T10" fmla="*/ 9 w 15"/>
                <a:gd name="T11" fmla="*/ 0 h 17"/>
                <a:gd name="T12" fmla="*/ 11 w 15"/>
                <a:gd name="T13" fmla="*/ 0 h 17"/>
                <a:gd name="T14" fmla="*/ 14 w 15"/>
                <a:gd name="T15" fmla="*/ 5 h 17"/>
                <a:gd name="T16" fmla="*/ 11 w 15"/>
                <a:gd name="T17" fmla="*/ 16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6"/>
                  </a:lnTo>
                  <a:lnTo>
                    <a:pt x="0" y="5"/>
                  </a:lnTo>
                  <a:lnTo>
                    <a:pt x="2" y="0"/>
                  </a:lnTo>
                  <a:lnTo>
                    <a:pt x="4" y="0"/>
                  </a:lnTo>
                  <a:lnTo>
                    <a:pt x="9" y="0"/>
                  </a:lnTo>
                  <a:lnTo>
                    <a:pt x="11" y="0"/>
                  </a:lnTo>
                  <a:lnTo>
                    <a:pt x="14" y="5"/>
                  </a:lnTo>
                  <a:lnTo>
                    <a:pt x="11" y="16"/>
                  </a:lnTo>
                  <a:lnTo>
                    <a:pt x="9" y="16"/>
                  </a:lnTo>
                  <a:lnTo>
                    <a:pt x="4" y="16"/>
                  </a:lnTo>
                </a:path>
              </a:pathLst>
            </a:custGeom>
            <a:solidFill>
              <a:srgbClr val="474747"/>
            </a:solidFill>
            <a:ln w="12700" cap="rnd">
              <a:solidFill>
                <a:srgbClr val="474747"/>
              </a:solidFill>
              <a:round/>
            </a:ln>
          </p:spPr>
          <p:txBody>
            <a:bodyPr/>
            <a:lstStyle/>
            <a:p>
              <a:endParaRPr lang="zh-CN" altLang="en-US"/>
            </a:p>
          </p:txBody>
        </p:sp>
        <p:sp>
          <p:nvSpPr>
            <p:cNvPr id="39067" name="Freeform 785"/>
            <p:cNvSpPr/>
            <p:nvPr/>
          </p:nvSpPr>
          <p:spPr bwMode="auto">
            <a:xfrm>
              <a:off x="1700" y="2429"/>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474747"/>
            </a:solidFill>
            <a:ln w="12700" cap="rnd">
              <a:solidFill>
                <a:srgbClr val="474747"/>
              </a:solidFill>
              <a:round/>
            </a:ln>
          </p:spPr>
          <p:txBody>
            <a:bodyPr/>
            <a:lstStyle/>
            <a:p>
              <a:endParaRPr lang="zh-CN" altLang="en-US"/>
            </a:p>
          </p:txBody>
        </p:sp>
        <p:sp>
          <p:nvSpPr>
            <p:cNvPr id="39068" name="Freeform 786"/>
            <p:cNvSpPr/>
            <p:nvPr/>
          </p:nvSpPr>
          <p:spPr bwMode="auto">
            <a:xfrm>
              <a:off x="1729" y="2345"/>
              <a:ext cx="49" cy="17"/>
            </a:xfrm>
            <a:custGeom>
              <a:avLst/>
              <a:gdLst>
                <a:gd name="T0" fmla="*/ 45 w 49"/>
                <a:gd name="T1" fmla="*/ 16 h 17"/>
                <a:gd name="T2" fmla="*/ 48 w 49"/>
                <a:gd name="T3" fmla="*/ 16 h 17"/>
                <a:gd name="T4" fmla="*/ 48 w 49"/>
                <a:gd name="T5" fmla="*/ 14 h 17"/>
                <a:gd name="T6" fmla="*/ 48 w 49"/>
                <a:gd name="T7" fmla="*/ 2 h 17"/>
                <a:gd name="T8" fmla="*/ 48 w 49"/>
                <a:gd name="T9" fmla="*/ 0 h 17"/>
                <a:gd name="T10" fmla="*/ 45 w 49"/>
                <a:gd name="T11" fmla="*/ 0 h 17"/>
                <a:gd name="T12" fmla="*/ 2 w 49"/>
                <a:gd name="T13" fmla="*/ 0 h 17"/>
                <a:gd name="T14" fmla="*/ 0 w 49"/>
                <a:gd name="T15" fmla="*/ 0 h 17"/>
                <a:gd name="T16" fmla="*/ 0 w 49"/>
                <a:gd name="T17" fmla="*/ 2 h 17"/>
                <a:gd name="T18" fmla="*/ 0 w 49"/>
                <a:gd name="T19" fmla="*/ 14 h 17"/>
                <a:gd name="T20" fmla="*/ 0 w 49"/>
                <a:gd name="T21" fmla="*/ 16 h 17"/>
                <a:gd name="T22" fmla="*/ 2 w 49"/>
                <a:gd name="T23" fmla="*/ 16 h 17"/>
                <a:gd name="T24" fmla="*/ 45 w 49"/>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7"/>
                <a:gd name="T41" fmla="*/ 49 w 49"/>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7">
                  <a:moveTo>
                    <a:pt x="45" y="16"/>
                  </a:moveTo>
                  <a:lnTo>
                    <a:pt x="48" y="16"/>
                  </a:lnTo>
                  <a:lnTo>
                    <a:pt x="48" y="14"/>
                  </a:lnTo>
                  <a:lnTo>
                    <a:pt x="48" y="2"/>
                  </a:lnTo>
                  <a:lnTo>
                    <a:pt x="48" y="0"/>
                  </a:lnTo>
                  <a:lnTo>
                    <a:pt x="45" y="0"/>
                  </a:lnTo>
                  <a:lnTo>
                    <a:pt x="2" y="0"/>
                  </a:lnTo>
                  <a:lnTo>
                    <a:pt x="0" y="0"/>
                  </a:lnTo>
                  <a:lnTo>
                    <a:pt x="0" y="2"/>
                  </a:lnTo>
                  <a:lnTo>
                    <a:pt x="0" y="14"/>
                  </a:lnTo>
                  <a:lnTo>
                    <a:pt x="0" y="16"/>
                  </a:lnTo>
                  <a:lnTo>
                    <a:pt x="2" y="16"/>
                  </a:lnTo>
                  <a:lnTo>
                    <a:pt x="45" y="16"/>
                  </a:lnTo>
                </a:path>
              </a:pathLst>
            </a:custGeom>
            <a:solidFill>
              <a:schemeClr val="tx2"/>
            </a:solidFill>
            <a:ln w="12700" cap="rnd">
              <a:solidFill>
                <a:schemeClr val="tx2"/>
              </a:solidFill>
              <a:round/>
            </a:ln>
          </p:spPr>
          <p:txBody>
            <a:bodyPr/>
            <a:lstStyle/>
            <a:p>
              <a:endParaRPr lang="zh-CN" altLang="en-US"/>
            </a:p>
          </p:txBody>
        </p:sp>
        <p:sp>
          <p:nvSpPr>
            <p:cNvPr id="39069" name="Freeform 787"/>
            <p:cNvSpPr/>
            <p:nvPr/>
          </p:nvSpPr>
          <p:spPr bwMode="auto">
            <a:xfrm>
              <a:off x="1729" y="2454"/>
              <a:ext cx="49" cy="19"/>
            </a:xfrm>
            <a:custGeom>
              <a:avLst/>
              <a:gdLst>
                <a:gd name="T0" fmla="*/ 45 w 49"/>
                <a:gd name="T1" fmla="*/ 18 h 19"/>
                <a:gd name="T2" fmla="*/ 48 w 49"/>
                <a:gd name="T3" fmla="*/ 18 h 19"/>
                <a:gd name="T4" fmla="*/ 48 w 49"/>
                <a:gd name="T5" fmla="*/ 16 h 19"/>
                <a:gd name="T6" fmla="*/ 48 w 49"/>
                <a:gd name="T7" fmla="*/ 4 h 19"/>
                <a:gd name="T8" fmla="*/ 48 w 49"/>
                <a:gd name="T9" fmla="*/ 2 h 19"/>
                <a:gd name="T10" fmla="*/ 45 w 49"/>
                <a:gd name="T11" fmla="*/ 0 h 19"/>
                <a:gd name="T12" fmla="*/ 2 w 49"/>
                <a:gd name="T13" fmla="*/ 0 h 19"/>
                <a:gd name="T14" fmla="*/ 0 w 49"/>
                <a:gd name="T15" fmla="*/ 2 h 19"/>
                <a:gd name="T16" fmla="*/ 0 w 49"/>
                <a:gd name="T17" fmla="*/ 4 h 19"/>
                <a:gd name="T18" fmla="*/ 0 w 49"/>
                <a:gd name="T19" fmla="*/ 16 h 19"/>
                <a:gd name="T20" fmla="*/ 0 w 49"/>
                <a:gd name="T21" fmla="*/ 18 h 19"/>
                <a:gd name="T22" fmla="*/ 2 w 49"/>
                <a:gd name="T23" fmla="*/ 18 h 19"/>
                <a:gd name="T24" fmla="*/ 45 w 49"/>
                <a:gd name="T25" fmla="*/ 18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9"/>
                <a:gd name="T41" fmla="*/ 49 w 4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9">
                  <a:moveTo>
                    <a:pt x="45" y="18"/>
                  </a:moveTo>
                  <a:lnTo>
                    <a:pt x="48" y="18"/>
                  </a:lnTo>
                  <a:lnTo>
                    <a:pt x="48" y="16"/>
                  </a:lnTo>
                  <a:lnTo>
                    <a:pt x="48" y="4"/>
                  </a:lnTo>
                  <a:lnTo>
                    <a:pt x="48" y="2"/>
                  </a:lnTo>
                  <a:lnTo>
                    <a:pt x="45" y="0"/>
                  </a:lnTo>
                  <a:lnTo>
                    <a:pt x="2" y="0"/>
                  </a:lnTo>
                  <a:lnTo>
                    <a:pt x="0" y="2"/>
                  </a:lnTo>
                  <a:lnTo>
                    <a:pt x="0" y="4"/>
                  </a:lnTo>
                  <a:lnTo>
                    <a:pt x="0" y="16"/>
                  </a:lnTo>
                  <a:lnTo>
                    <a:pt x="0" y="18"/>
                  </a:lnTo>
                  <a:lnTo>
                    <a:pt x="2" y="18"/>
                  </a:lnTo>
                  <a:lnTo>
                    <a:pt x="45" y="18"/>
                  </a:lnTo>
                </a:path>
              </a:pathLst>
            </a:custGeom>
            <a:solidFill>
              <a:schemeClr val="tx2"/>
            </a:solidFill>
            <a:ln w="12700" cap="rnd">
              <a:solidFill>
                <a:schemeClr val="tx2"/>
              </a:solidFill>
              <a:round/>
            </a:ln>
          </p:spPr>
          <p:txBody>
            <a:bodyPr/>
            <a:lstStyle/>
            <a:p>
              <a:endParaRPr lang="zh-CN" altLang="en-US"/>
            </a:p>
          </p:txBody>
        </p:sp>
        <p:sp>
          <p:nvSpPr>
            <p:cNvPr id="39070" name="Freeform 788"/>
            <p:cNvSpPr/>
            <p:nvPr/>
          </p:nvSpPr>
          <p:spPr bwMode="auto">
            <a:xfrm>
              <a:off x="1849" y="2343"/>
              <a:ext cx="50" cy="17"/>
            </a:xfrm>
            <a:custGeom>
              <a:avLst/>
              <a:gdLst>
                <a:gd name="T0" fmla="*/ 45 w 50"/>
                <a:gd name="T1" fmla="*/ 16 h 17"/>
                <a:gd name="T2" fmla="*/ 47 w 50"/>
                <a:gd name="T3" fmla="*/ 16 h 17"/>
                <a:gd name="T4" fmla="*/ 49 w 50"/>
                <a:gd name="T5" fmla="*/ 14 h 17"/>
                <a:gd name="T6" fmla="*/ 49 w 50"/>
                <a:gd name="T7" fmla="*/ 2 h 17"/>
                <a:gd name="T8" fmla="*/ 47 w 50"/>
                <a:gd name="T9" fmla="*/ 0 h 17"/>
                <a:gd name="T10" fmla="*/ 45 w 50"/>
                <a:gd name="T11" fmla="*/ 0 h 17"/>
                <a:gd name="T12" fmla="*/ 2 w 50"/>
                <a:gd name="T13" fmla="*/ 0 h 17"/>
                <a:gd name="T14" fmla="*/ 0 w 50"/>
                <a:gd name="T15" fmla="*/ 0 h 17"/>
                <a:gd name="T16" fmla="*/ 0 w 50"/>
                <a:gd name="T17" fmla="*/ 2 h 17"/>
                <a:gd name="T18" fmla="*/ 0 w 50"/>
                <a:gd name="T19" fmla="*/ 14 h 17"/>
                <a:gd name="T20" fmla="*/ 0 w 50"/>
                <a:gd name="T21" fmla="*/ 16 h 17"/>
                <a:gd name="T22" fmla="*/ 2 w 50"/>
                <a:gd name="T23" fmla="*/ 16 h 17"/>
                <a:gd name="T24" fmla="*/ 45 w 50"/>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
                <a:gd name="T40" fmla="*/ 0 h 17"/>
                <a:gd name="T41" fmla="*/ 50 w 50"/>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 h="17">
                  <a:moveTo>
                    <a:pt x="45" y="16"/>
                  </a:moveTo>
                  <a:lnTo>
                    <a:pt x="47" y="16"/>
                  </a:lnTo>
                  <a:lnTo>
                    <a:pt x="49" y="14"/>
                  </a:lnTo>
                  <a:lnTo>
                    <a:pt x="49" y="2"/>
                  </a:lnTo>
                  <a:lnTo>
                    <a:pt x="47" y="0"/>
                  </a:lnTo>
                  <a:lnTo>
                    <a:pt x="45" y="0"/>
                  </a:lnTo>
                  <a:lnTo>
                    <a:pt x="2" y="0"/>
                  </a:lnTo>
                  <a:lnTo>
                    <a:pt x="0" y="0"/>
                  </a:lnTo>
                  <a:lnTo>
                    <a:pt x="0" y="2"/>
                  </a:lnTo>
                  <a:lnTo>
                    <a:pt x="0" y="14"/>
                  </a:lnTo>
                  <a:lnTo>
                    <a:pt x="0" y="16"/>
                  </a:lnTo>
                  <a:lnTo>
                    <a:pt x="2" y="16"/>
                  </a:lnTo>
                  <a:lnTo>
                    <a:pt x="45" y="16"/>
                  </a:lnTo>
                </a:path>
              </a:pathLst>
            </a:custGeom>
            <a:solidFill>
              <a:schemeClr val="tx2"/>
            </a:solidFill>
            <a:ln w="12700" cap="rnd">
              <a:solidFill>
                <a:schemeClr val="tx2"/>
              </a:solidFill>
              <a:round/>
            </a:ln>
          </p:spPr>
          <p:txBody>
            <a:bodyPr/>
            <a:lstStyle/>
            <a:p>
              <a:endParaRPr lang="zh-CN" altLang="en-US"/>
            </a:p>
          </p:txBody>
        </p:sp>
        <p:sp>
          <p:nvSpPr>
            <p:cNvPr id="39071" name="Freeform 789"/>
            <p:cNvSpPr/>
            <p:nvPr/>
          </p:nvSpPr>
          <p:spPr bwMode="auto">
            <a:xfrm>
              <a:off x="1851" y="2454"/>
              <a:ext cx="48" cy="19"/>
            </a:xfrm>
            <a:custGeom>
              <a:avLst/>
              <a:gdLst>
                <a:gd name="T0" fmla="*/ 44 w 48"/>
                <a:gd name="T1" fmla="*/ 18 h 19"/>
                <a:gd name="T2" fmla="*/ 45 w 48"/>
                <a:gd name="T3" fmla="*/ 16 h 19"/>
                <a:gd name="T4" fmla="*/ 47 w 48"/>
                <a:gd name="T5" fmla="*/ 14 h 19"/>
                <a:gd name="T6" fmla="*/ 47 w 48"/>
                <a:gd name="T7" fmla="*/ 2 h 19"/>
                <a:gd name="T8" fmla="*/ 45 w 48"/>
                <a:gd name="T9" fmla="*/ 0 h 19"/>
                <a:gd name="T10" fmla="*/ 44 w 48"/>
                <a:gd name="T11" fmla="*/ 0 h 19"/>
                <a:gd name="T12" fmla="*/ 2 w 48"/>
                <a:gd name="T13" fmla="*/ 0 h 19"/>
                <a:gd name="T14" fmla="*/ 0 w 48"/>
                <a:gd name="T15" fmla="*/ 0 h 19"/>
                <a:gd name="T16" fmla="*/ 0 w 48"/>
                <a:gd name="T17" fmla="*/ 2 h 19"/>
                <a:gd name="T18" fmla="*/ 0 w 48"/>
                <a:gd name="T19" fmla="*/ 14 h 19"/>
                <a:gd name="T20" fmla="*/ 0 w 48"/>
                <a:gd name="T21" fmla="*/ 16 h 19"/>
                <a:gd name="T22" fmla="*/ 2 w 48"/>
                <a:gd name="T23" fmla="*/ 18 h 19"/>
                <a:gd name="T24" fmla="*/ 44 w 48"/>
                <a:gd name="T25" fmla="*/ 18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19"/>
                <a:gd name="T41" fmla="*/ 48 w 4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19">
                  <a:moveTo>
                    <a:pt x="44" y="18"/>
                  </a:moveTo>
                  <a:lnTo>
                    <a:pt x="45" y="16"/>
                  </a:lnTo>
                  <a:lnTo>
                    <a:pt x="47" y="14"/>
                  </a:lnTo>
                  <a:lnTo>
                    <a:pt x="47" y="2"/>
                  </a:lnTo>
                  <a:lnTo>
                    <a:pt x="45" y="0"/>
                  </a:lnTo>
                  <a:lnTo>
                    <a:pt x="44" y="0"/>
                  </a:lnTo>
                  <a:lnTo>
                    <a:pt x="2" y="0"/>
                  </a:lnTo>
                  <a:lnTo>
                    <a:pt x="0" y="0"/>
                  </a:lnTo>
                  <a:lnTo>
                    <a:pt x="0" y="2"/>
                  </a:lnTo>
                  <a:lnTo>
                    <a:pt x="0" y="14"/>
                  </a:lnTo>
                  <a:lnTo>
                    <a:pt x="0" y="16"/>
                  </a:lnTo>
                  <a:lnTo>
                    <a:pt x="2" y="18"/>
                  </a:lnTo>
                  <a:lnTo>
                    <a:pt x="44" y="18"/>
                  </a:lnTo>
                </a:path>
              </a:pathLst>
            </a:custGeom>
            <a:solidFill>
              <a:schemeClr val="tx2"/>
            </a:solidFill>
            <a:ln w="12700" cap="rnd">
              <a:solidFill>
                <a:schemeClr val="tx2"/>
              </a:solidFill>
              <a:round/>
            </a:ln>
          </p:spPr>
          <p:txBody>
            <a:bodyPr/>
            <a:lstStyle/>
            <a:p>
              <a:endParaRPr lang="zh-CN" altLang="en-US"/>
            </a:p>
          </p:txBody>
        </p:sp>
        <p:sp>
          <p:nvSpPr>
            <p:cNvPr id="39072" name="Freeform 790"/>
            <p:cNvSpPr/>
            <p:nvPr/>
          </p:nvSpPr>
          <p:spPr bwMode="auto">
            <a:xfrm>
              <a:off x="1713" y="2347"/>
              <a:ext cx="211" cy="121"/>
            </a:xfrm>
            <a:custGeom>
              <a:avLst/>
              <a:gdLst>
                <a:gd name="T0" fmla="*/ 210 w 211"/>
                <a:gd name="T1" fmla="*/ 60 h 121"/>
                <a:gd name="T2" fmla="*/ 210 w 211"/>
                <a:gd name="T3" fmla="*/ 46 h 121"/>
                <a:gd name="T4" fmla="*/ 208 w 211"/>
                <a:gd name="T5" fmla="*/ 34 h 121"/>
                <a:gd name="T6" fmla="*/ 206 w 211"/>
                <a:gd name="T7" fmla="*/ 26 h 121"/>
                <a:gd name="T8" fmla="*/ 203 w 211"/>
                <a:gd name="T9" fmla="*/ 23 h 121"/>
                <a:gd name="T10" fmla="*/ 203 w 211"/>
                <a:gd name="T11" fmla="*/ 14 h 121"/>
                <a:gd name="T12" fmla="*/ 201 w 211"/>
                <a:gd name="T13" fmla="*/ 8 h 121"/>
                <a:gd name="T14" fmla="*/ 196 w 211"/>
                <a:gd name="T15" fmla="*/ 6 h 121"/>
                <a:gd name="T16" fmla="*/ 193 w 211"/>
                <a:gd name="T17" fmla="*/ 6 h 121"/>
                <a:gd name="T18" fmla="*/ 189 w 211"/>
                <a:gd name="T19" fmla="*/ 5 h 121"/>
                <a:gd name="T20" fmla="*/ 182 w 211"/>
                <a:gd name="T21" fmla="*/ 2 h 121"/>
                <a:gd name="T22" fmla="*/ 172 w 211"/>
                <a:gd name="T23" fmla="*/ 2 h 121"/>
                <a:gd name="T24" fmla="*/ 161 w 211"/>
                <a:gd name="T25" fmla="*/ 0 h 121"/>
                <a:gd name="T26" fmla="*/ 149 w 211"/>
                <a:gd name="T27" fmla="*/ 2 h 121"/>
                <a:gd name="T28" fmla="*/ 138 w 211"/>
                <a:gd name="T29" fmla="*/ 2 h 121"/>
                <a:gd name="T30" fmla="*/ 134 w 211"/>
                <a:gd name="T31" fmla="*/ 5 h 121"/>
                <a:gd name="T32" fmla="*/ 131 w 211"/>
                <a:gd name="T33" fmla="*/ 5 h 121"/>
                <a:gd name="T34" fmla="*/ 130 w 211"/>
                <a:gd name="T35" fmla="*/ 6 h 121"/>
                <a:gd name="T36" fmla="*/ 75 w 211"/>
                <a:gd name="T37" fmla="*/ 8 h 121"/>
                <a:gd name="T38" fmla="*/ 72 w 211"/>
                <a:gd name="T39" fmla="*/ 6 h 121"/>
                <a:gd name="T40" fmla="*/ 65 w 211"/>
                <a:gd name="T41" fmla="*/ 5 h 121"/>
                <a:gd name="T42" fmla="*/ 56 w 211"/>
                <a:gd name="T43" fmla="*/ 5 h 121"/>
                <a:gd name="T44" fmla="*/ 44 w 211"/>
                <a:gd name="T45" fmla="*/ 2 h 121"/>
                <a:gd name="T46" fmla="*/ 31 w 211"/>
                <a:gd name="T47" fmla="*/ 5 h 121"/>
                <a:gd name="T48" fmla="*/ 22 w 211"/>
                <a:gd name="T49" fmla="*/ 5 h 121"/>
                <a:gd name="T50" fmla="*/ 16 w 211"/>
                <a:gd name="T51" fmla="*/ 6 h 121"/>
                <a:gd name="T52" fmla="*/ 12 w 211"/>
                <a:gd name="T53" fmla="*/ 8 h 121"/>
                <a:gd name="T54" fmla="*/ 6 w 211"/>
                <a:gd name="T55" fmla="*/ 8 h 121"/>
                <a:gd name="T56" fmla="*/ 2 w 211"/>
                <a:gd name="T57" fmla="*/ 10 h 121"/>
                <a:gd name="T58" fmla="*/ 0 w 211"/>
                <a:gd name="T59" fmla="*/ 16 h 121"/>
                <a:gd name="T60" fmla="*/ 0 w 211"/>
                <a:gd name="T61" fmla="*/ 104 h 121"/>
                <a:gd name="T62" fmla="*/ 2 w 211"/>
                <a:gd name="T63" fmla="*/ 109 h 121"/>
                <a:gd name="T64" fmla="*/ 6 w 211"/>
                <a:gd name="T65" fmla="*/ 114 h 121"/>
                <a:gd name="T66" fmla="*/ 13 w 211"/>
                <a:gd name="T67" fmla="*/ 114 h 121"/>
                <a:gd name="T68" fmla="*/ 16 w 211"/>
                <a:gd name="T69" fmla="*/ 115 h 121"/>
                <a:gd name="T70" fmla="*/ 19 w 211"/>
                <a:gd name="T71" fmla="*/ 115 h 121"/>
                <a:gd name="T72" fmla="*/ 22 w 211"/>
                <a:gd name="T73" fmla="*/ 117 h 121"/>
                <a:gd name="T74" fmla="*/ 33 w 211"/>
                <a:gd name="T75" fmla="*/ 117 h 121"/>
                <a:gd name="T76" fmla="*/ 45 w 211"/>
                <a:gd name="T77" fmla="*/ 117 h 121"/>
                <a:gd name="T78" fmla="*/ 58 w 211"/>
                <a:gd name="T79" fmla="*/ 117 h 121"/>
                <a:gd name="T80" fmla="*/ 67 w 211"/>
                <a:gd name="T81" fmla="*/ 117 h 121"/>
                <a:gd name="T82" fmla="*/ 74 w 211"/>
                <a:gd name="T83" fmla="*/ 115 h 121"/>
                <a:gd name="T84" fmla="*/ 77 w 211"/>
                <a:gd name="T85" fmla="*/ 114 h 121"/>
                <a:gd name="T86" fmla="*/ 131 w 211"/>
                <a:gd name="T87" fmla="*/ 114 h 121"/>
                <a:gd name="T88" fmla="*/ 131 w 211"/>
                <a:gd name="T89" fmla="*/ 115 h 121"/>
                <a:gd name="T90" fmla="*/ 133 w 211"/>
                <a:gd name="T91" fmla="*/ 117 h 121"/>
                <a:gd name="T92" fmla="*/ 137 w 211"/>
                <a:gd name="T93" fmla="*/ 117 h 121"/>
                <a:gd name="T94" fmla="*/ 140 w 211"/>
                <a:gd name="T95" fmla="*/ 120 h 121"/>
                <a:gd name="T96" fmla="*/ 150 w 211"/>
                <a:gd name="T97" fmla="*/ 120 h 121"/>
                <a:gd name="T98" fmla="*/ 163 w 211"/>
                <a:gd name="T99" fmla="*/ 120 h 121"/>
                <a:gd name="T100" fmla="*/ 173 w 211"/>
                <a:gd name="T101" fmla="*/ 120 h 121"/>
                <a:gd name="T102" fmla="*/ 184 w 211"/>
                <a:gd name="T103" fmla="*/ 120 h 121"/>
                <a:gd name="T104" fmla="*/ 190 w 211"/>
                <a:gd name="T105" fmla="*/ 117 h 121"/>
                <a:gd name="T106" fmla="*/ 193 w 211"/>
                <a:gd name="T107" fmla="*/ 115 h 121"/>
                <a:gd name="T108" fmla="*/ 196 w 211"/>
                <a:gd name="T109" fmla="*/ 115 h 121"/>
                <a:gd name="T110" fmla="*/ 201 w 211"/>
                <a:gd name="T111" fmla="*/ 114 h 121"/>
                <a:gd name="T112" fmla="*/ 203 w 211"/>
                <a:gd name="T113" fmla="*/ 107 h 121"/>
                <a:gd name="T114" fmla="*/ 203 w 211"/>
                <a:gd name="T115" fmla="*/ 97 h 121"/>
                <a:gd name="T116" fmla="*/ 206 w 211"/>
                <a:gd name="T117" fmla="*/ 94 h 121"/>
                <a:gd name="T118" fmla="*/ 208 w 211"/>
                <a:gd name="T119" fmla="*/ 86 h 121"/>
                <a:gd name="T120" fmla="*/ 210 w 211"/>
                <a:gd name="T121" fmla="*/ 73 h 121"/>
                <a:gd name="T122" fmla="*/ 210 w 211"/>
                <a:gd name="T123" fmla="*/ 60 h 1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1"/>
                <a:gd name="T187" fmla="*/ 0 h 121"/>
                <a:gd name="T188" fmla="*/ 211 w 211"/>
                <a:gd name="T189" fmla="*/ 121 h 1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1" h="121">
                  <a:moveTo>
                    <a:pt x="210" y="60"/>
                  </a:moveTo>
                  <a:lnTo>
                    <a:pt x="210" y="46"/>
                  </a:lnTo>
                  <a:lnTo>
                    <a:pt x="208" y="34"/>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4"/>
                  </a:lnTo>
                  <a:lnTo>
                    <a:pt x="2" y="109"/>
                  </a:lnTo>
                  <a:lnTo>
                    <a:pt x="6" y="114"/>
                  </a:lnTo>
                  <a:lnTo>
                    <a:pt x="13" y="114"/>
                  </a:lnTo>
                  <a:lnTo>
                    <a:pt x="16" y="115"/>
                  </a:lnTo>
                  <a:lnTo>
                    <a:pt x="19" y="115"/>
                  </a:lnTo>
                  <a:lnTo>
                    <a:pt x="22" y="117"/>
                  </a:lnTo>
                  <a:lnTo>
                    <a:pt x="33" y="117"/>
                  </a:lnTo>
                  <a:lnTo>
                    <a:pt x="45" y="117"/>
                  </a:lnTo>
                  <a:lnTo>
                    <a:pt x="58" y="117"/>
                  </a:lnTo>
                  <a:lnTo>
                    <a:pt x="67" y="117"/>
                  </a:lnTo>
                  <a:lnTo>
                    <a:pt x="74" y="115"/>
                  </a:lnTo>
                  <a:lnTo>
                    <a:pt x="77" y="114"/>
                  </a:lnTo>
                  <a:lnTo>
                    <a:pt x="131" y="114"/>
                  </a:lnTo>
                  <a:lnTo>
                    <a:pt x="131" y="115"/>
                  </a:lnTo>
                  <a:lnTo>
                    <a:pt x="133" y="117"/>
                  </a:lnTo>
                  <a:lnTo>
                    <a:pt x="137" y="117"/>
                  </a:lnTo>
                  <a:lnTo>
                    <a:pt x="140" y="120"/>
                  </a:lnTo>
                  <a:lnTo>
                    <a:pt x="150" y="120"/>
                  </a:lnTo>
                  <a:lnTo>
                    <a:pt x="163" y="120"/>
                  </a:lnTo>
                  <a:lnTo>
                    <a:pt x="173" y="120"/>
                  </a:lnTo>
                  <a:lnTo>
                    <a:pt x="184" y="120"/>
                  </a:lnTo>
                  <a:lnTo>
                    <a:pt x="190" y="117"/>
                  </a:lnTo>
                  <a:lnTo>
                    <a:pt x="193" y="115"/>
                  </a:lnTo>
                  <a:lnTo>
                    <a:pt x="196" y="115"/>
                  </a:lnTo>
                  <a:lnTo>
                    <a:pt x="201" y="114"/>
                  </a:lnTo>
                  <a:lnTo>
                    <a:pt x="203" y="107"/>
                  </a:lnTo>
                  <a:lnTo>
                    <a:pt x="203" y="97"/>
                  </a:lnTo>
                  <a:lnTo>
                    <a:pt x="206" y="94"/>
                  </a:lnTo>
                  <a:lnTo>
                    <a:pt x="208" y="86"/>
                  </a:lnTo>
                  <a:lnTo>
                    <a:pt x="210" y="73"/>
                  </a:lnTo>
                  <a:lnTo>
                    <a:pt x="210" y="60"/>
                  </a:lnTo>
                </a:path>
              </a:pathLst>
            </a:custGeom>
            <a:solidFill>
              <a:srgbClr val="FDEB62"/>
            </a:solidFill>
            <a:ln w="12700" cap="rnd">
              <a:noFill/>
              <a:round/>
            </a:ln>
          </p:spPr>
          <p:txBody>
            <a:bodyPr/>
            <a:lstStyle/>
            <a:p>
              <a:endParaRPr lang="zh-CN" altLang="en-US"/>
            </a:p>
          </p:txBody>
        </p:sp>
        <p:sp>
          <p:nvSpPr>
            <p:cNvPr id="39073" name="Freeform 791"/>
            <p:cNvSpPr/>
            <p:nvPr/>
          </p:nvSpPr>
          <p:spPr bwMode="auto">
            <a:xfrm>
              <a:off x="1706" y="2359"/>
              <a:ext cx="15" cy="98"/>
            </a:xfrm>
            <a:custGeom>
              <a:avLst/>
              <a:gdLst>
                <a:gd name="T0" fmla="*/ 4 w 15"/>
                <a:gd name="T1" fmla="*/ 97 h 98"/>
                <a:gd name="T2" fmla="*/ 9 w 15"/>
                <a:gd name="T3" fmla="*/ 97 h 98"/>
                <a:gd name="T4" fmla="*/ 14 w 15"/>
                <a:gd name="T5" fmla="*/ 95 h 98"/>
                <a:gd name="T6" fmla="*/ 14 w 15"/>
                <a:gd name="T7" fmla="*/ 4 h 98"/>
                <a:gd name="T8" fmla="*/ 9 w 15"/>
                <a:gd name="T9" fmla="*/ 2 h 98"/>
                <a:gd name="T10" fmla="*/ 4 w 15"/>
                <a:gd name="T11" fmla="*/ 0 h 98"/>
                <a:gd name="T12" fmla="*/ 0 w 15"/>
                <a:gd name="T13" fmla="*/ 2 h 98"/>
                <a:gd name="T14" fmla="*/ 0 w 15"/>
                <a:gd name="T15" fmla="*/ 4 h 98"/>
                <a:gd name="T16" fmla="*/ 0 w 15"/>
                <a:gd name="T17" fmla="*/ 95 h 98"/>
                <a:gd name="T18" fmla="*/ 0 w 15"/>
                <a:gd name="T19" fmla="*/ 97 h 98"/>
                <a:gd name="T20" fmla="*/ 4 w 15"/>
                <a:gd name="T21" fmla="*/ 97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98"/>
                <a:gd name="T35" fmla="*/ 15 w 1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98">
                  <a:moveTo>
                    <a:pt x="4" y="97"/>
                  </a:moveTo>
                  <a:lnTo>
                    <a:pt x="9" y="97"/>
                  </a:lnTo>
                  <a:lnTo>
                    <a:pt x="14" y="95"/>
                  </a:lnTo>
                  <a:lnTo>
                    <a:pt x="14" y="4"/>
                  </a:lnTo>
                  <a:lnTo>
                    <a:pt x="9" y="2"/>
                  </a:lnTo>
                  <a:lnTo>
                    <a:pt x="4" y="0"/>
                  </a:lnTo>
                  <a:lnTo>
                    <a:pt x="0" y="2"/>
                  </a:lnTo>
                  <a:lnTo>
                    <a:pt x="0" y="4"/>
                  </a:lnTo>
                  <a:lnTo>
                    <a:pt x="0" y="95"/>
                  </a:lnTo>
                  <a:lnTo>
                    <a:pt x="0" y="97"/>
                  </a:lnTo>
                  <a:lnTo>
                    <a:pt x="4" y="97"/>
                  </a:lnTo>
                </a:path>
              </a:pathLst>
            </a:custGeom>
            <a:solidFill>
              <a:srgbClr val="BFBFBF"/>
            </a:solidFill>
            <a:ln w="12700" cap="rnd">
              <a:solidFill>
                <a:srgbClr val="919191"/>
              </a:solidFill>
              <a:round/>
            </a:ln>
          </p:spPr>
          <p:txBody>
            <a:bodyPr/>
            <a:lstStyle/>
            <a:p>
              <a:endParaRPr lang="zh-CN" altLang="en-US"/>
            </a:p>
          </p:txBody>
        </p:sp>
        <p:sp>
          <p:nvSpPr>
            <p:cNvPr id="39074" name="Freeform 792"/>
            <p:cNvSpPr/>
            <p:nvPr/>
          </p:nvSpPr>
          <p:spPr bwMode="auto">
            <a:xfrm>
              <a:off x="1858" y="2352"/>
              <a:ext cx="53" cy="1"/>
            </a:xfrm>
            <a:custGeom>
              <a:avLst/>
              <a:gdLst>
                <a:gd name="T0" fmla="*/ 52 w 53"/>
                <a:gd name="T1" fmla="*/ 0 h 1"/>
                <a:gd name="T2" fmla="*/ 0 w 53"/>
                <a:gd name="T3" fmla="*/ 0 h 1"/>
                <a:gd name="T4" fmla="*/ 52 w 53"/>
                <a:gd name="T5" fmla="*/ 0 h 1"/>
                <a:gd name="T6" fmla="*/ 0 60000 65536"/>
                <a:gd name="T7" fmla="*/ 0 60000 65536"/>
                <a:gd name="T8" fmla="*/ 0 60000 65536"/>
                <a:gd name="T9" fmla="*/ 0 w 53"/>
                <a:gd name="T10" fmla="*/ 0 h 1"/>
                <a:gd name="T11" fmla="*/ 53 w 53"/>
                <a:gd name="T12" fmla="*/ 1 h 1"/>
              </a:gdLst>
              <a:ahLst/>
              <a:cxnLst>
                <a:cxn ang="T6">
                  <a:pos x="T0" y="T1"/>
                </a:cxn>
                <a:cxn ang="T7">
                  <a:pos x="T2" y="T3"/>
                </a:cxn>
                <a:cxn ang="T8">
                  <a:pos x="T4" y="T5"/>
                </a:cxn>
              </a:cxnLst>
              <a:rect l="T9" t="T10" r="T11" b="T12"/>
              <a:pathLst>
                <a:path w="53" h="1">
                  <a:moveTo>
                    <a:pt x="52" y="0"/>
                  </a:moveTo>
                  <a:lnTo>
                    <a:pt x="0" y="0"/>
                  </a:lnTo>
                  <a:lnTo>
                    <a:pt x="52" y="0"/>
                  </a:lnTo>
                </a:path>
              </a:pathLst>
            </a:custGeom>
            <a:solidFill>
              <a:srgbClr val="FFBFBF"/>
            </a:solidFill>
            <a:ln w="12700" cap="rnd">
              <a:noFill/>
              <a:round/>
            </a:ln>
          </p:spPr>
          <p:txBody>
            <a:bodyPr/>
            <a:lstStyle/>
            <a:p>
              <a:endParaRPr lang="zh-CN" altLang="en-US"/>
            </a:p>
          </p:txBody>
        </p:sp>
        <p:sp>
          <p:nvSpPr>
            <p:cNvPr id="39075" name="Freeform 793"/>
            <p:cNvSpPr/>
            <p:nvPr/>
          </p:nvSpPr>
          <p:spPr bwMode="auto">
            <a:xfrm>
              <a:off x="1858" y="2449"/>
              <a:ext cx="53" cy="1"/>
            </a:xfrm>
            <a:custGeom>
              <a:avLst/>
              <a:gdLst>
                <a:gd name="T0" fmla="*/ 52 w 53"/>
                <a:gd name="T1" fmla="*/ 0 h 1"/>
                <a:gd name="T2" fmla="*/ 0 w 53"/>
                <a:gd name="T3" fmla="*/ 0 h 1"/>
                <a:gd name="T4" fmla="*/ 52 w 53"/>
                <a:gd name="T5" fmla="*/ 0 h 1"/>
                <a:gd name="T6" fmla="*/ 0 60000 65536"/>
                <a:gd name="T7" fmla="*/ 0 60000 65536"/>
                <a:gd name="T8" fmla="*/ 0 60000 65536"/>
                <a:gd name="T9" fmla="*/ 0 w 53"/>
                <a:gd name="T10" fmla="*/ 0 h 1"/>
                <a:gd name="T11" fmla="*/ 53 w 53"/>
                <a:gd name="T12" fmla="*/ 1 h 1"/>
              </a:gdLst>
              <a:ahLst/>
              <a:cxnLst>
                <a:cxn ang="T6">
                  <a:pos x="T0" y="T1"/>
                </a:cxn>
                <a:cxn ang="T7">
                  <a:pos x="T2" y="T3"/>
                </a:cxn>
                <a:cxn ang="T8">
                  <a:pos x="T4" y="T5"/>
                </a:cxn>
              </a:cxnLst>
              <a:rect l="T9" t="T10" r="T11" b="T12"/>
              <a:pathLst>
                <a:path w="53" h="1">
                  <a:moveTo>
                    <a:pt x="52" y="0"/>
                  </a:moveTo>
                  <a:lnTo>
                    <a:pt x="0" y="0"/>
                  </a:lnTo>
                  <a:lnTo>
                    <a:pt x="52" y="0"/>
                  </a:lnTo>
                </a:path>
              </a:pathLst>
            </a:custGeom>
            <a:solidFill>
              <a:srgbClr val="FFBFBF"/>
            </a:solidFill>
            <a:ln w="12700" cap="rnd">
              <a:noFill/>
              <a:round/>
            </a:ln>
          </p:spPr>
          <p:txBody>
            <a:bodyPr/>
            <a:lstStyle/>
            <a:p>
              <a:endParaRPr lang="zh-CN" altLang="en-US"/>
            </a:p>
          </p:txBody>
        </p:sp>
        <p:sp>
          <p:nvSpPr>
            <p:cNvPr id="39076" name="Freeform 794"/>
            <p:cNvSpPr/>
            <p:nvPr/>
          </p:nvSpPr>
          <p:spPr bwMode="auto">
            <a:xfrm>
              <a:off x="1858" y="2449"/>
              <a:ext cx="53" cy="17"/>
            </a:xfrm>
            <a:custGeom>
              <a:avLst/>
              <a:gdLst>
                <a:gd name="T0" fmla="*/ 52 w 53"/>
                <a:gd name="T1" fmla="*/ 0 h 17"/>
                <a:gd name="T2" fmla="*/ 52 w 53"/>
                <a:gd name="T3" fmla="*/ 16 h 17"/>
                <a:gd name="T4" fmla="*/ 0 w 53"/>
                <a:gd name="T5" fmla="*/ 16 h 17"/>
                <a:gd name="T6" fmla="*/ 0 w 53"/>
                <a:gd name="T7" fmla="*/ 0 h 17"/>
                <a:gd name="T8" fmla="*/ 52 w 53"/>
                <a:gd name="T9" fmla="*/ 0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52" y="0"/>
                  </a:moveTo>
                  <a:lnTo>
                    <a:pt x="52" y="16"/>
                  </a:lnTo>
                  <a:lnTo>
                    <a:pt x="0" y="16"/>
                  </a:lnTo>
                  <a:lnTo>
                    <a:pt x="0" y="0"/>
                  </a:lnTo>
                  <a:lnTo>
                    <a:pt x="52" y="0"/>
                  </a:lnTo>
                </a:path>
              </a:pathLst>
            </a:custGeom>
            <a:solidFill>
              <a:srgbClr val="FF4040"/>
            </a:solidFill>
            <a:ln w="12700" cap="rnd">
              <a:noFill/>
              <a:round/>
            </a:ln>
          </p:spPr>
          <p:txBody>
            <a:bodyPr/>
            <a:lstStyle/>
            <a:p>
              <a:endParaRPr lang="zh-CN" altLang="en-US"/>
            </a:p>
          </p:txBody>
        </p:sp>
        <p:sp>
          <p:nvSpPr>
            <p:cNvPr id="39077" name="Freeform 795"/>
            <p:cNvSpPr/>
            <p:nvPr/>
          </p:nvSpPr>
          <p:spPr bwMode="auto">
            <a:xfrm>
              <a:off x="1835" y="2361"/>
              <a:ext cx="85" cy="27"/>
            </a:xfrm>
            <a:custGeom>
              <a:avLst/>
              <a:gdLst>
                <a:gd name="T0" fmla="*/ 82 w 85"/>
                <a:gd name="T1" fmla="*/ 8 h 27"/>
                <a:gd name="T2" fmla="*/ 82 w 85"/>
                <a:gd name="T3" fmla="*/ 4 h 27"/>
                <a:gd name="T4" fmla="*/ 82 w 85"/>
                <a:gd name="T5" fmla="*/ 2 h 27"/>
                <a:gd name="T6" fmla="*/ 81 w 85"/>
                <a:gd name="T7" fmla="*/ 0 h 27"/>
                <a:gd name="T8" fmla="*/ 80 w 85"/>
                <a:gd name="T9" fmla="*/ 0 h 27"/>
                <a:gd name="T10" fmla="*/ 4 w 85"/>
                <a:gd name="T11" fmla="*/ 0 h 27"/>
                <a:gd name="T12" fmla="*/ 0 w 85"/>
                <a:gd name="T13" fmla="*/ 2 h 27"/>
                <a:gd name="T14" fmla="*/ 0 w 85"/>
                <a:gd name="T15" fmla="*/ 8 h 27"/>
                <a:gd name="T16" fmla="*/ 0 w 85"/>
                <a:gd name="T17" fmla="*/ 18 h 27"/>
                <a:gd name="T18" fmla="*/ 2 w 85"/>
                <a:gd name="T19" fmla="*/ 23 h 27"/>
                <a:gd name="T20" fmla="*/ 6 w 85"/>
                <a:gd name="T21" fmla="*/ 26 h 27"/>
                <a:gd name="T22" fmla="*/ 77 w 85"/>
                <a:gd name="T23" fmla="*/ 26 h 27"/>
                <a:gd name="T24" fmla="*/ 82 w 85"/>
                <a:gd name="T25" fmla="*/ 23 h 27"/>
                <a:gd name="T26" fmla="*/ 84 w 85"/>
                <a:gd name="T27" fmla="*/ 18 h 27"/>
                <a:gd name="T28" fmla="*/ 82 w 85"/>
                <a:gd name="T29" fmla="*/ 8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5"/>
                <a:gd name="T46" fmla="*/ 0 h 27"/>
                <a:gd name="T47" fmla="*/ 85 w 85"/>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5" h="27">
                  <a:moveTo>
                    <a:pt x="82" y="8"/>
                  </a:moveTo>
                  <a:lnTo>
                    <a:pt x="82" y="4"/>
                  </a:lnTo>
                  <a:lnTo>
                    <a:pt x="82" y="2"/>
                  </a:lnTo>
                  <a:lnTo>
                    <a:pt x="81" y="0"/>
                  </a:lnTo>
                  <a:lnTo>
                    <a:pt x="80" y="0"/>
                  </a:lnTo>
                  <a:lnTo>
                    <a:pt x="4" y="0"/>
                  </a:lnTo>
                  <a:lnTo>
                    <a:pt x="0" y="2"/>
                  </a:lnTo>
                  <a:lnTo>
                    <a:pt x="0" y="8"/>
                  </a:lnTo>
                  <a:lnTo>
                    <a:pt x="0" y="18"/>
                  </a:lnTo>
                  <a:lnTo>
                    <a:pt x="2" y="23"/>
                  </a:lnTo>
                  <a:lnTo>
                    <a:pt x="6" y="26"/>
                  </a:lnTo>
                  <a:lnTo>
                    <a:pt x="77" y="26"/>
                  </a:lnTo>
                  <a:lnTo>
                    <a:pt x="82" y="23"/>
                  </a:lnTo>
                  <a:lnTo>
                    <a:pt x="84" y="18"/>
                  </a:lnTo>
                  <a:lnTo>
                    <a:pt x="82" y="8"/>
                  </a:lnTo>
                </a:path>
              </a:pathLst>
            </a:custGeom>
            <a:solidFill>
              <a:srgbClr val="D2C351"/>
            </a:solidFill>
            <a:ln w="12700" cap="rnd">
              <a:noFill/>
              <a:round/>
            </a:ln>
          </p:spPr>
          <p:txBody>
            <a:bodyPr/>
            <a:lstStyle/>
            <a:p>
              <a:endParaRPr lang="zh-CN" altLang="en-US"/>
            </a:p>
          </p:txBody>
        </p:sp>
        <p:sp>
          <p:nvSpPr>
            <p:cNvPr id="39078" name="Freeform 796"/>
            <p:cNvSpPr/>
            <p:nvPr/>
          </p:nvSpPr>
          <p:spPr bwMode="auto">
            <a:xfrm>
              <a:off x="1762" y="2361"/>
              <a:ext cx="25" cy="96"/>
            </a:xfrm>
            <a:custGeom>
              <a:avLst/>
              <a:gdLst>
                <a:gd name="T0" fmla="*/ 17 w 25"/>
                <a:gd name="T1" fmla="*/ 0 h 96"/>
                <a:gd name="T2" fmla="*/ 20 w 25"/>
                <a:gd name="T3" fmla="*/ 0 h 96"/>
                <a:gd name="T4" fmla="*/ 22 w 25"/>
                <a:gd name="T5" fmla="*/ 2 h 96"/>
                <a:gd name="T6" fmla="*/ 24 w 25"/>
                <a:gd name="T7" fmla="*/ 2 h 96"/>
                <a:gd name="T8" fmla="*/ 24 w 25"/>
                <a:gd name="T9" fmla="*/ 5 h 96"/>
                <a:gd name="T10" fmla="*/ 24 w 25"/>
                <a:gd name="T11" fmla="*/ 90 h 96"/>
                <a:gd name="T12" fmla="*/ 22 w 25"/>
                <a:gd name="T13" fmla="*/ 93 h 96"/>
                <a:gd name="T14" fmla="*/ 17 w 25"/>
                <a:gd name="T15" fmla="*/ 95 h 96"/>
                <a:gd name="T16" fmla="*/ 7 w 25"/>
                <a:gd name="T17" fmla="*/ 95 h 96"/>
                <a:gd name="T18" fmla="*/ 2 w 25"/>
                <a:gd name="T19" fmla="*/ 93 h 96"/>
                <a:gd name="T20" fmla="*/ 0 w 25"/>
                <a:gd name="T21" fmla="*/ 88 h 96"/>
                <a:gd name="T22" fmla="*/ 0 w 25"/>
                <a:gd name="T23" fmla="*/ 8 h 96"/>
                <a:gd name="T24" fmla="*/ 2 w 25"/>
                <a:gd name="T25" fmla="*/ 2 h 96"/>
                <a:gd name="T26" fmla="*/ 7 w 25"/>
                <a:gd name="T27" fmla="*/ 0 h 96"/>
                <a:gd name="T28" fmla="*/ 17 w 25"/>
                <a:gd name="T29" fmla="*/ 0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
                <a:gd name="T46" fmla="*/ 0 h 96"/>
                <a:gd name="T47" fmla="*/ 25 w 25"/>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 h="96">
                  <a:moveTo>
                    <a:pt x="17" y="0"/>
                  </a:moveTo>
                  <a:lnTo>
                    <a:pt x="20" y="0"/>
                  </a:lnTo>
                  <a:lnTo>
                    <a:pt x="22" y="2"/>
                  </a:lnTo>
                  <a:lnTo>
                    <a:pt x="24" y="2"/>
                  </a:lnTo>
                  <a:lnTo>
                    <a:pt x="24" y="5"/>
                  </a:lnTo>
                  <a:lnTo>
                    <a:pt x="24" y="90"/>
                  </a:lnTo>
                  <a:lnTo>
                    <a:pt x="22" y="93"/>
                  </a:lnTo>
                  <a:lnTo>
                    <a:pt x="17" y="95"/>
                  </a:lnTo>
                  <a:lnTo>
                    <a:pt x="7" y="95"/>
                  </a:lnTo>
                  <a:lnTo>
                    <a:pt x="2" y="93"/>
                  </a:lnTo>
                  <a:lnTo>
                    <a:pt x="0" y="88"/>
                  </a:lnTo>
                  <a:lnTo>
                    <a:pt x="0" y="8"/>
                  </a:lnTo>
                  <a:lnTo>
                    <a:pt x="2" y="2"/>
                  </a:lnTo>
                  <a:lnTo>
                    <a:pt x="7" y="0"/>
                  </a:lnTo>
                  <a:lnTo>
                    <a:pt x="17" y="0"/>
                  </a:lnTo>
                </a:path>
              </a:pathLst>
            </a:custGeom>
            <a:solidFill>
              <a:schemeClr val="accent1"/>
            </a:solidFill>
            <a:ln w="12700" cap="rnd">
              <a:solidFill>
                <a:srgbClr val="9F943D"/>
              </a:solidFill>
              <a:round/>
            </a:ln>
          </p:spPr>
          <p:txBody>
            <a:bodyPr/>
            <a:lstStyle/>
            <a:p>
              <a:endParaRPr lang="zh-CN" altLang="en-US"/>
            </a:p>
          </p:txBody>
        </p:sp>
        <p:sp>
          <p:nvSpPr>
            <p:cNvPr id="39079" name="Freeform 797"/>
            <p:cNvSpPr/>
            <p:nvPr/>
          </p:nvSpPr>
          <p:spPr bwMode="auto">
            <a:xfrm>
              <a:off x="1838" y="2430"/>
              <a:ext cx="82" cy="25"/>
            </a:xfrm>
            <a:custGeom>
              <a:avLst/>
              <a:gdLst>
                <a:gd name="T0" fmla="*/ 79 w 82"/>
                <a:gd name="T1" fmla="*/ 7 h 25"/>
                <a:gd name="T2" fmla="*/ 79 w 82"/>
                <a:gd name="T3" fmla="*/ 4 h 25"/>
                <a:gd name="T4" fmla="*/ 79 w 82"/>
                <a:gd name="T5" fmla="*/ 2 h 25"/>
                <a:gd name="T6" fmla="*/ 78 w 82"/>
                <a:gd name="T7" fmla="*/ 0 h 25"/>
                <a:gd name="T8" fmla="*/ 77 w 82"/>
                <a:gd name="T9" fmla="*/ 0 h 25"/>
                <a:gd name="T10" fmla="*/ 4 w 82"/>
                <a:gd name="T11" fmla="*/ 0 h 25"/>
                <a:gd name="T12" fmla="*/ 0 w 82"/>
                <a:gd name="T13" fmla="*/ 2 h 25"/>
                <a:gd name="T14" fmla="*/ 0 w 82"/>
                <a:gd name="T15" fmla="*/ 7 h 25"/>
                <a:gd name="T16" fmla="*/ 0 w 82"/>
                <a:gd name="T17" fmla="*/ 17 h 25"/>
                <a:gd name="T18" fmla="*/ 2 w 82"/>
                <a:gd name="T19" fmla="*/ 21 h 25"/>
                <a:gd name="T20" fmla="*/ 6 w 82"/>
                <a:gd name="T21" fmla="*/ 24 h 25"/>
                <a:gd name="T22" fmla="*/ 74 w 82"/>
                <a:gd name="T23" fmla="*/ 24 h 25"/>
                <a:gd name="T24" fmla="*/ 79 w 82"/>
                <a:gd name="T25" fmla="*/ 21 h 25"/>
                <a:gd name="T26" fmla="*/ 81 w 82"/>
                <a:gd name="T27" fmla="*/ 17 h 25"/>
                <a:gd name="T28" fmla="*/ 79 w 82"/>
                <a:gd name="T29" fmla="*/ 7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25"/>
                <a:gd name="T47" fmla="*/ 82 w 82"/>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25">
                  <a:moveTo>
                    <a:pt x="79" y="7"/>
                  </a:moveTo>
                  <a:lnTo>
                    <a:pt x="79" y="4"/>
                  </a:lnTo>
                  <a:lnTo>
                    <a:pt x="79" y="2"/>
                  </a:lnTo>
                  <a:lnTo>
                    <a:pt x="78" y="0"/>
                  </a:lnTo>
                  <a:lnTo>
                    <a:pt x="77" y="0"/>
                  </a:lnTo>
                  <a:lnTo>
                    <a:pt x="4" y="0"/>
                  </a:lnTo>
                  <a:lnTo>
                    <a:pt x="0" y="2"/>
                  </a:lnTo>
                  <a:lnTo>
                    <a:pt x="0" y="7"/>
                  </a:lnTo>
                  <a:lnTo>
                    <a:pt x="0" y="17"/>
                  </a:lnTo>
                  <a:lnTo>
                    <a:pt x="2" y="21"/>
                  </a:lnTo>
                  <a:lnTo>
                    <a:pt x="6" y="24"/>
                  </a:lnTo>
                  <a:lnTo>
                    <a:pt x="74" y="24"/>
                  </a:lnTo>
                  <a:lnTo>
                    <a:pt x="79" y="21"/>
                  </a:lnTo>
                  <a:lnTo>
                    <a:pt x="81" y="17"/>
                  </a:lnTo>
                  <a:lnTo>
                    <a:pt x="79" y="7"/>
                  </a:lnTo>
                </a:path>
              </a:pathLst>
            </a:custGeom>
            <a:solidFill>
              <a:srgbClr val="D2C351"/>
            </a:solidFill>
            <a:ln w="12700" cap="rnd">
              <a:noFill/>
              <a:round/>
            </a:ln>
          </p:spPr>
          <p:txBody>
            <a:bodyPr/>
            <a:lstStyle/>
            <a:p>
              <a:endParaRPr lang="zh-CN" altLang="en-US"/>
            </a:p>
          </p:txBody>
        </p:sp>
        <p:sp>
          <p:nvSpPr>
            <p:cNvPr id="39080" name="Freeform 798"/>
            <p:cNvSpPr/>
            <p:nvPr/>
          </p:nvSpPr>
          <p:spPr bwMode="auto">
            <a:xfrm>
              <a:off x="1830" y="2359"/>
              <a:ext cx="26" cy="96"/>
            </a:xfrm>
            <a:custGeom>
              <a:avLst/>
              <a:gdLst>
                <a:gd name="T0" fmla="*/ 7 w 26"/>
                <a:gd name="T1" fmla="*/ 2 h 96"/>
                <a:gd name="T2" fmla="*/ 4 w 26"/>
                <a:gd name="T3" fmla="*/ 2 h 96"/>
                <a:gd name="T4" fmla="*/ 2 w 26"/>
                <a:gd name="T5" fmla="*/ 2 h 96"/>
                <a:gd name="T6" fmla="*/ 0 w 26"/>
                <a:gd name="T7" fmla="*/ 4 h 96"/>
                <a:gd name="T8" fmla="*/ 0 w 26"/>
                <a:gd name="T9" fmla="*/ 5 h 96"/>
                <a:gd name="T10" fmla="*/ 0 w 26"/>
                <a:gd name="T11" fmla="*/ 90 h 96"/>
                <a:gd name="T12" fmla="*/ 2 w 26"/>
                <a:gd name="T13" fmla="*/ 95 h 96"/>
                <a:gd name="T14" fmla="*/ 7 w 26"/>
                <a:gd name="T15" fmla="*/ 95 h 96"/>
                <a:gd name="T16" fmla="*/ 18 w 26"/>
                <a:gd name="T17" fmla="*/ 95 h 96"/>
                <a:gd name="T18" fmla="*/ 21 w 26"/>
                <a:gd name="T19" fmla="*/ 93 h 96"/>
                <a:gd name="T20" fmla="*/ 25 w 26"/>
                <a:gd name="T21" fmla="*/ 88 h 96"/>
                <a:gd name="T22" fmla="*/ 25 w 26"/>
                <a:gd name="T23" fmla="*/ 8 h 96"/>
                <a:gd name="T24" fmla="*/ 21 w 26"/>
                <a:gd name="T25" fmla="*/ 2 h 96"/>
                <a:gd name="T26" fmla="*/ 18 w 26"/>
                <a:gd name="T27" fmla="*/ 0 h 96"/>
                <a:gd name="T28" fmla="*/ 7 w 26"/>
                <a:gd name="T29" fmla="*/ 2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96"/>
                <a:gd name="T47" fmla="*/ 26 w 26"/>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96">
                  <a:moveTo>
                    <a:pt x="7" y="2"/>
                  </a:moveTo>
                  <a:lnTo>
                    <a:pt x="4" y="2"/>
                  </a:lnTo>
                  <a:lnTo>
                    <a:pt x="2" y="2"/>
                  </a:lnTo>
                  <a:lnTo>
                    <a:pt x="0" y="4"/>
                  </a:lnTo>
                  <a:lnTo>
                    <a:pt x="0" y="5"/>
                  </a:lnTo>
                  <a:lnTo>
                    <a:pt x="0" y="90"/>
                  </a:lnTo>
                  <a:lnTo>
                    <a:pt x="2" y="95"/>
                  </a:lnTo>
                  <a:lnTo>
                    <a:pt x="7" y="95"/>
                  </a:lnTo>
                  <a:lnTo>
                    <a:pt x="18" y="95"/>
                  </a:lnTo>
                  <a:lnTo>
                    <a:pt x="21" y="93"/>
                  </a:lnTo>
                  <a:lnTo>
                    <a:pt x="25" y="88"/>
                  </a:lnTo>
                  <a:lnTo>
                    <a:pt x="25" y="8"/>
                  </a:lnTo>
                  <a:lnTo>
                    <a:pt x="21" y="2"/>
                  </a:lnTo>
                  <a:lnTo>
                    <a:pt x="18" y="0"/>
                  </a:lnTo>
                  <a:lnTo>
                    <a:pt x="7" y="2"/>
                  </a:lnTo>
                </a:path>
              </a:pathLst>
            </a:custGeom>
            <a:solidFill>
              <a:schemeClr val="accent1"/>
            </a:solidFill>
            <a:ln w="12700" cap="rnd">
              <a:solidFill>
                <a:srgbClr val="9F943D"/>
              </a:solidFill>
              <a:round/>
            </a:ln>
          </p:spPr>
          <p:txBody>
            <a:bodyPr/>
            <a:lstStyle/>
            <a:p>
              <a:endParaRPr lang="zh-CN" altLang="en-US"/>
            </a:p>
          </p:txBody>
        </p:sp>
        <p:sp>
          <p:nvSpPr>
            <p:cNvPr id="39081" name="Freeform 799"/>
            <p:cNvSpPr/>
            <p:nvPr/>
          </p:nvSpPr>
          <p:spPr bwMode="auto">
            <a:xfrm>
              <a:off x="1860" y="2368"/>
              <a:ext cx="53" cy="17"/>
            </a:xfrm>
            <a:custGeom>
              <a:avLst/>
              <a:gdLst>
                <a:gd name="T0" fmla="*/ 52 w 53"/>
                <a:gd name="T1" fmla="*/ 16 h 17"/>
                <a:gd name="T2" fmla="*/ 52 w 53"/>
                <a:gd name="T3" fmla="*/ 0 h 17"/>
                <a:gd name="T4" fmla="*/ 0 w 53"/>
                <a:gd name="T5" fmla="*/ 0 h 17"/>
                <a:gd name="T6" fmla="*/ 0 w 53"/>
                <a:gd name="T7" fmla="*/ 16 h 17"/>
                <a:gd name="T8" fmla="*/ 52 w 53"/>
                <a:gd name="T9" fmla="*/ 16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52" y="16"/>
                  </a:moveTo>
                  <a:lnTo>
                    <a:pt x="52" y="0"/>
                  </a:lnTo>
                  <a:lnTo>
                    <a:pt x="0" y="0"/>
                  </a:lnTo>
                  <a:lnTo>
                    <a:pt x="0" y="16"/>
                  </a:lnTo>
                  <a:lnTo>
                    <a:pt x="52" y="16"/>
                  </a:lnTo>
                </a:path>
              </a:pathLst>
            </a:custGeom>
            <a:solidFill>
              <a:srgbClr val="9F943D"/>
            </a:solidFill>
            <a:ln w="12700" cap="rnd">
              <a:noFill/>
              <a:round/>
            </a:ln>
          </p:spPr>
          <p:txBody>
            <a:bodyPr/>
            <a:lstStyle/>
            <a:p>
              <a:endParaRPr lang="zh-CN" altLang="en-US"/>
            </a:p>
          </p:txBody>
        </p:sp>
        <p:sp>
          <p:nvSpPr>
            <p:cNvPr id="39082" name="Freeform 800"/>
            <p:cNvSpPr/>
            <p:nvPr/>
          </p:nvSpPr>
          <p:spPr bwMode="auto">
            <a:xfrm>
              <a:off x="1862" y="2441"/>
              <a:ext cx="52" cy="17"/>
            </a:xfrm>
            <a:custGeom>
              <a:avLst/>
              <a:gdLst>
                <a:gd name="T0" fmla="*/ 51 w 52"/>
                <a:gd name="T1" fmla="*/ 16 h 17"/>
                <a:gd name="T2" fmla="*/ 51 w 52"/>
                <a:gd name="T3" fmla="*/ 0 h 17"/>
                <a:gd name="T4" fmla="*/ 0 w 52"/>
                <a:gd name="T5" fmla="*/ 0 h 17"/>
                <a:gd name="T6" fmla="*/ 0 w 52"/>
                <a:gd name="T7" fmla="*/ 16 h 17"/>
                <a:gd name="T8" fmla="*/ 51 w 52"/>
                <a:gd name="T9" fmla="*/ 16 h 17"/>
                <a:gd name="T10" fmla="*/ 0 60000 65536"/>
                <a:gd name="T11" fmla="*/ 0 60000 65536"/>
                <a:gd name="T12" fmla="*/ 0 60000 65536"/>
                <a:gd name="T13" fmla="*/ 0 60000 65536"/>
                <a:gd name="T14" fmla="*/ 0 60000 65536"/>
                <a:gd name="T15" fmla="*/ 0 w 52"/>
                <a:gd name="T16" fmla="*/ 0 h 17"/>
                <a:gd name="T17" fmla="*/ 52 w 52"/>
                <a:gd name="T18" fmla="*/ 17 h 17"/>
              </a:gdLst>
              <a:ahLst/>
              <a:cxnLst>
                <a:cxn ang="T10">
                  <a:pos x="T0" y="T1"/>
                </a:cxn>
                <a:cxn ang="T11">
                  <a:pos x="T2" y="T3"/>
                </a:cxn>
                <a:cxn ang="T12">
                  <a:pos x="T4" y="T5"/>
                </a:cxn>
                <a:cxn ang="T13">
                  <a:pos x="T6" y="T7"/>
                </a:cxn>
                <a:cxn ang="T14">
                  <a:pos x="T8" y="T9"/>
                </a:cxn>
              </a:cxnLst>
              <a:rect l="T15" t="T16" r="T17" b="T18"/>
              <a:pathLst>
                <a:path w="52" h="17">
                  <a:moveTo>
                    <a:pt x="51" y="16"/>
                  </a:moveTo>
                  <a:lnTo>
                    <a:pt x="51" y="0"/>
                  </a:lnTo>
                  <a:lnTo>
                    <a:pt x="0" y="0"/>
                  </a:lnTo>
                  <a:lnTo>
                    <a:pt x="0" y="16"/>
                  </a:lnTo>
                  <a:lnTo>
                    <a:pt x="51" y="16"/>
                  </a:lnTo>
                </a:path>
              </a:pathLst>
            </a:custGeom>
            <a:solidFill>
              <a:srgbClr val="9F943D"/>
            </a:solidFill>
            <a:ln w="12700" cap="rnd">
              <a:noFill/>
              <a:round/>
            </a:ln>
          </p:spPr>
          <p:txBody>
            <a:bodyPr/>
            <a:lstStyle/>
            <a:p>
              <a:endParaRPr lang="zh-CN" altLang="en-US"/>
            </a:p>
          </p:txBody>
        </p:sp>
      </p:grpSp>
      <p:grpSp>
        <p:nvGrpSpPr>
          <p:cNvPr id="38936" name="Group 801"/>
          <p:cNvGrpSpPr/>
          <p:nvPr/>
        </p:nvGrpSpPr>
        <p:grpSpPr bwMode="auto">
          <a:xfrm>
            <a:off x="3748088" y="2468563"/>
            <a:ext cx="423862" cy="227012"/>
            <a:chOff x="2679" y="2662"/>
            <a:chExt cx="237" cy="127"/>
          </a:xfrm>
        </p:grpSpPr>
        <p:sp>
          <p:nvSpPr>
            <p:cNvPr id="39043" name="Freeform 802"/>
            <p:cNvSpPr/>
            <p:nvPr/>
          </p:nvSpPr>
          <p:spPr bwMode="auto">
            <a:xfrm>
              <a:off x="2679" y="2695"/>
              <a:ext cx="15" cy="17"/>
            </a:xfrm>
            <a:custGeom>
              <a:avLst/>
              <a:gdLst>
                <a:gd name="T0" fmla="*/ 4 w 15"/>
                <a:gd name="T1" fmla="*/ 16 h 17"/>
                <a:gd name="T2" fmla="*/ 2 w 15"/>
                <a:gd name="T3" fmla="*/ 16 h 17"/>
                <a:gd name="T4" fmla="*/ 0 w 15"/>
                <a:gd name="T5" fmla="*/ 4 h 17"/>
                <a:gd name="T6" fmla="*/ 2 w 15"/>
                <a:gd name="T7" fmla="*/ 0 h 17"/>
                <a:gd name="T8" fmla="*/ 4 w 15"/>
                <a:gd name="T9" fmla="*/ 0 h 17"/>
                <a:gd name="T10" fmla="*/ 9 w 15"/>
                <a:gd name="T11" fmla="*/ 0 h 17"/>
                <a:gd name="T12" fmla="*/ 11 w 15"/>
                <a:gd name="T13" fmla="*/ 0 h 17"/>
                <a:gd name="T14" fmla="*/ 14 w 15"/>
                <a:gd name="T15" fmla="*/ 4 h 17"/>
                <a:gd name="T16" fmla="*/ 11 w 15"/>
                <a:gd name="T17" fmla="*/ 16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6"/>
                  </a:lnTo>
                  <a:lnTo>
                    <a:pt x="0" y="4"/>
                  </a:lnTo>
                  <a:lnTo>
                    <a:pt x="2" y="0"/>
                  </a:lnTo>
                  <a:lnTo>
                    <a:pt x="4" y="0"/>
                  </a:lnTo>
                  <a:lnTo>
                    <a:pt x="9" y="0"/>
                  </a:lnTo>
                  <a:lnTo>
                    <a:pt x="11" y="0"/>
                  </a:lnTo>
                  <a:lnTo>
                    <a:pt x="14" y="4"/>
                  </a:lnTo>
                  <a:lnTo>
                    <a:pt x="11" y="16"/>
                  </a:lnTo>
                  <a:lnTo>
                    <a:pt x="9" y="16"/>
                  </a:lnTo>
                  <a:lnTo>
                    <a:pt x="4" y="16"/>
                  </a:lnTo>
                </a:path>
              </a:pathLst>
            </a:custGeom>
            <a:solidFill>
              <a:srgbClr val="7F7F7F"/>
            </a:solidFill>
            <a:ln w="12700" cap="rnd">
              <a:solidFill>
                <a:srgbClr val="474747"/>
              </a:solidFill>
              <a:round/>
            </a:ln>
          </p:spPr>
          <p:txBody>
            <a:bodyPr/>
            <a:lstStyle/>
            <a:p>
              <a:endParaRPr lang="zh-CN" altLang="en-US"/>
            </a:p>
          </p:txBody>
        </p:sp>
        <p:sp>
          <p:nvSpPr>
            <p:cNvPr id="39044" name="Freeform 803"/>
            <p:cNvSpPr/>
            <p:nvPr/>
          </p:nvSpPr>
          <p:spPr bwMode="auto">
            <a:xfrm>
              <a:off x="2679" y="2749"/>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7F7F7F"/>
            </a:solidFill>
            <a:ln w="12700" cap="rnd">
              <a:solidFill>
                <a:srgbClr val="474747"/>
              </a:solidFill>
              <a:round/>
            </a:ln>
          </p:spPr>
          <p:txBody>
            <a:bodyPr/>
            <a:lstStyle/>
            <a:p>
              <a:endParaRPr lang="zh-CN" altLang="en-US"/>
            </a:p>
          </p:txBody>
        </p:sp>
        <p:sp>
          <p:nvSpPr>
            <p:cNvPr id="39045" name="Freeform 804"/>
            <p:cNvSpPr/>
            <p:nvPr/>
          </p:nvSpPr>
          <p:spPr bwMode="auto">
            <a:xfrm>
              <a:off x="2901" y="2748"/>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7F7F7F"/>
            </a:solidFill>
            <a:ln w="12700" cap="rnd">
              <a:solidFill>
                <a:srgbClr val="474747"/>
              </a:solidFill>
              <a:round/>
            </a:ln>
          </p:spPr>
          <p:txBody>
            <a:bodyPr/>
            <a:lstStyle/>
            <a:p>
              <a:endParaRPr lang="zh-CN" altLang="en-US"/>
            </a:p>
          </p:txBody>
        </p:sp>
        <p:sp>
          <p:nvSpPr>
            <p:cNvPr id="39046" name="Freeform 805"/>
            <p:cNvSpPr/>
            <p:nvPr/>
          </p:nvSpPr>
          <p:spPr bwMode="auto">
            <a:xfrm>
              <a:off x="2901" y="2695"/>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7"/>
                <a:gd name="T35" fmla="*/ 15 w 15"/>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7F7F7F"/>
            </a:solidFill>
            <a:ln w="12700" cap="rnd">
              <a:solidFill>
                <a:srgbClr val="474747"/>
              </a:solidFill>
              <a:round/>
            </a:ln>
          </p:spPr>
          <p:txBody>
            <a:bodyPr/>
            <a:lstStyle/>
            <a:p>
              <a:endParaRPr lang="zh-CN" altLang="en-US"/>
            </a:p>
          </p:txBody>
        </p:sp>
        <p:sp>
          <p:nvSpPr>
            <p:cNvPr id="39047" name="Freeform 806"/>
            <p:cNvSpPr/>
            <p:nvPr/>
          </p:nvSpPr>
          <p:spPr bwMode="auto">
            <a:xfrm>
              <a:off x="2892" y="2670"/>
              <a:ext cx="19" cy="109"/>
            </a:xfrm>
            <a:custGeom>
              <a:avLst/>
              <a:gdLst>
                <a:gd name="T0" fmla="*/ 0 w 19"/>
                <a:gd name="T1" fmla="*/ 106 h 109"/>
                <a:gd name="T2" fmla="*/ 0 w 19"/>
                <a:gd name="T3" fmla="*/ 102 h 109"/>
                <a:gd name="T4" fmla="*/ 2 w 19"/>
                <a:gd name="T5" fmla="*/ 98 h 109"/>
                <a:gd name="T6" fmla="*/ 4 w 19"/>
                <a:gd name="T7" fmla="*/ 90 h 109"/>
                <a:gd name="T8" fmla="*/ 5 w 19"/>
                <a:gd name="T9" fmla="*/ 84 h 109"/>
                <a:gd name="T10" fmla="*/ 9 w 19"/>
                <a:gd name="T11" fmla="*/ 67 h 109"/>
                <a:gd name="T12" fmla="*/ 9 w 19"/>
                <a:gd name="T13" fmla="*/ 53 h 109"/>
                <a:gd name="T14" fmla="*/ 9 w 19"/>
                <a:gd name="T15" fmla="*/ 39 h 109"/>
                <a:gd name="T16" fmla="*/ 7 w 19"/>
                <a:gd name="T17" fmla="*/ 24 h 109"/>
                <a:gd name="T18" fmla="*/ 5 w 19"/>
                <a:gd name="T19" fmla="*/ 18 h 109"/>
                <a:gd name="T20" fmla="*/ 4 w 19"/>
                <a:gd name="T21" fmla="*/ 12 h 109"/>
                <a:gd name="T22" fmla="*/ 4 w 19"/>
                <a:gd name="T23" fmla="*/ 8 h 109"/>
                <a:gd name="T24" fmla="*/ 2 w 19"/>
                <a:gd name="T25" fmla="*/ 6 h 109"/>
                <a:gd name="T26" fmla="*/ 2 w 19"/>
                <a:gd name="T27" fmla="*/ 2 h 109"/>
                <a:gd name="T28" fmla="*/ 4 w 19"/>
                <a:gd name="T29" fmla="*/ 2 h 109"/>
                <a:gd name="T30" fmla="*/ 5 w 19"/>
                <a:gd name="T31" fmla="*/ 0 h 109"/>
                <a:gd name="T32" fmla="*/ 7 w 19"/>
                <a:gd name="T33" fmla="*/ 2 h 109"/>
                <a:gd name="T34" fmla="*/ 9 w 19"/>
                <a:gd name="T35" fmla="*/ 4 h 109"/>
                <a:gd name="T36" fmla="*/ 9 w 19"/>
                <a:gd name="T37" fmla="*/ 8 h 109"/>
                <a:gd name="T38" fmla="*/ 11 w 19"/>
                <a:gd name="T39" fmla="*/ 14 h 109"/>
                <a:gd name="T40" fmla="*/ 13 w 19"/>
                <a:gd name="T41" fmla="*/ 20 h 109"/>
                <a:gd name="T42" fmla="*/ 16 w 19"/>
                <a:gd name="T43" fmla="*/ 37 h 109"/>
                <a:gd name="T44" fmla="*/ 18 w 19"/>
                <a:gd name="T45" fmla="*/ 53 h 109"/>
                <a:gd name="T46" fmla="*/ 16 w 19"/>
                <a:gd name="T47" fmla="*/ 71 h 109"/>
                <a:gd name="T48" fmla="*/ 13 w 19"/>
                <a:gd name="T49" fmla="*/ 86 h 109"/>
                <a:gd name="T50" fmla="*/ 11 w 19"/>
                <a:gd name="T51" fmla="*/ 94 h 109"/>
                <a:gd name="T52" fmla="*/ 9 w 19"/>
                <a:gd name="T53" fmla="*/ 100 h 109"/>
                <a:gd name="T54" fmla="*/ 9 w 19"/>
                <a:gd name="T55" fmla="*/ 104 h 109"/>
                <a:gd name="T56" fmla="*/ 7 w 19"/>
                <a:gd name="T57" fmla="*/ 108 h 109"/>
                <a:gd name="T58" fmla="*/ 5 w 19"/>
                <a:gd name="T59" fmla="*/ 108 h 109"/>
                <a:gd name="T60" fmla="*/ 4 w 19"/>
                <a:gd name="T61" fmla="*/ 108 h 109"/>
                <a:gd name="T62" fmla="*/ 0 w 19"/>
                <a:gd name="T63" fmla="*/ 106 h 1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
                <a:gd name="T97" fmla="*/ 0 h 109"/>
                <a:gd name="T98" fmla="*/ 19 w 19"/>
                <a:gd name="T99" fmla="*/ 109 h 10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 h="109">
                  <a:moveTo>
                    <a:pt x="0" y="106"/>
                  </a:moveTo>
                  <a:lnTo>
                    <a:pt x="0" y="102"/>
                  </a:lnTo>
                  <a:lnTo>
                    <a:pt x="2" y="98"/>
                  </a:lnTo>
                  <a:lnTo>
                    <a:pt x="4" y="90"/>
                  </a:lnTo>
                  <a:lnTo>
                    <a:pt x="5" y="84"/>
                  </a:lnTo>
                  <a:lnTo>
                    <a:pt x="9" y="67"/>
                  </a:lnTo>
                  <a:lnTo>
                    <a:pt x="9" y="53"/>
                  </a:lnTo>
                  <a:lnTo>
                    <a:pt x="9" y="39"/>
                  </a:lnTo>
                  <a:lnTo>
                    <a:pt x="7" y="24"/>
                  </a:lnTo>
                  <a:lnTo>
                    <a:pt x="5" y="18"/>
                  </a:lnTo>
                  <a:lnTo>
                    <a:pt x="4" y="12"/>
                  </a:lnTo>
                  <a:lnTo>
                    <a:pt x="4" y="8"/>
                  </a:lnTo>
                  <a:lnTo>
                    <a:pt x="2" y="6"/>
                  </a:lnTo>
                  <a:lnTo>
                    <a:pt x="2" y="2"/>
                  </a:lnTo>
                  <a:lnTo>
                    <a:pt x="4" y="2"/>
                  </a:lnTo>
                  <a:lnTo>
                    <a:pt x="5" y="0"/>
                  </a:lnTo>
                  <a:lnTo>
                    <a:pt x="7" y="2"/>
                  </a:lnTo>
                  <a:lnTo>
                    <a:pt x="9" y="4"/>
                  </a:lnTo>
                  <a:lnTo>
                    <a:pt x="9" y="8"/>
                  </a:lnTo>
                  <a:lnTo>
                    <a:pt x="11" y="14"/>
                  </a:lnTo>
                  <a:lnTo>
                    <a:pt x="13" y="20"/>
                  </a:lnTo>
                  <a:lnTo>
                    <a:pt x="16" y="37"/>
                  </a:lnTo>
                  <a:lnTo>
                    <a:pt x="18" y="53"/>
                  </a:lnTo>
                  <a:lnTo>
                    <a:pt x="16" y="71"/>
                  </a:lnTo>
                  <a:lnTo>
                    <a:pt x="13" y="86"/>
                  </a:lnTo>
                  <a:lnTo>
                    <a:pt x="11" y="94"/>
                  </a:lnTo>
                  <a:lnTo>
                    <a:pt x="9" y="100"/>
                  </a:lnTo>
                  <a:lnTo>
                    <a:pt x="9" y="104"/>
                  </a:lnTo>
                  <a:lnTo>
                    <a:pt x="7" y="108"/>
                  </a:lnTo>
                  <a:lnTo>
                    <a:pt x="5" y="108"/>
                  </a:lnTo>
                  <a:lnTo>
                    <a:pt x="4" y="108"/>
                  </a:lnTo>
                  <a:lnTo>
                    <a:pt x="0" y="106"/>
                  </a:lnTo>
                </a:path>
              </a:pathLst>
            </a:custGeom>
            <a:solidFill>
              <a:srgbClr val="BFBFBF"/>
            </a:solidFill>
            <a:ln w="12700" cap="rnd">
              <a:solidFill>
                <a:srgbClr val="919191"/>
              </a:solidFill>
              <a:round/>
            </a:ln>
          </p:spPr>
          <p:txBody>
            <a:bodyPr/>
            <a:lstStyle/>
            <a:p>
              <a:endParaRPr lang="zh-CN" altLang="en-US"/>
            </a:p>
          </p:txBody>
        </p:sp>
        <p:sp>
          <p:nvSpPr>
            <p:cNvPr id="39048" name="Freeform 807"/>
            <p:cNvSpPr/>
            <p:nvPr/>
          </p:nvSpPr>
          <p:spPr bwMode="auto">
            <a:xfrm>
              <a:off x="2708" y="2664"/>
              <a:ext cx="49" cy="17"/>
            </a:xfrm>
            <a:custGeom>
              <a:avLst/>
              <a:gdLst>
                <a:gd name="T0" fmla="*/ 45 w 49"/>
                <a:gd name="T1" fmla="*/ 16 h 17"/>
                <a:gd name="T2" fmla="*/ 48 w 49"/>
                <a:gd name="T3" fmla="*/ 16 h 17"/>
                <a:gd name="T4" fmla="*/ 48 w 49"/>
                <a:gd name="T5" fmla="*/ 14 h 17"/>
                <a:gd name="T6" fmla="*/ 48 w 49"/>
                <a:gd name="T7" fmla="*/ 2 h 17"/>
                <a:gd name="T8" fmla="*/ 48 w 49"/>
                <a:gd name="T9" fmla="*/ 0 h 17"/>
                <a:gd name="T10" fmla="*/ 45 w 49"/>
                <a:gd name="T11" fmla="*/ 0 h 17"/>
                <a:gd name="T12" fmla="*/ 2 w 49"/>
                <a:gd name="T13" fmla="*/ 0 h 17"/>
                <a:gd name="T14" fmla="*/ 0 w 49"/>
                <a:gd name="T15" fmla="*/ 0 h 17"/>
                <a:gd name="T16" fmla="*/ 0 w 49"/>
                <a:gd name="T17" fmla="*/ 2 h 17"/>
                <a:gd name="T18" fmla="*/ 0 w 49"/>
                <a:gd name="T19" fmla="*/ 14 h 17"/>
                <a:gd name="T20" fmla="*/ 0 w 49"/>
                <a:gd name="T21" fmla="*/ 16 h 17"/>
                <a:gd name="T22" fmla="*/ 2 w 49"/>
                <a:gd name="T23" fmla="*/ 16 h 17"/>
                <a:gd name="T24" fmla="*/ 45 w 49"/>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7"/>
                <a:gd name="T41" fmla="*/ 49 w 49"/>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7">
                  <a:moveTo>
                    <a:pt x="45" y="16"/>
                  </a:moveTo>
                  <a:lnTo>
                    <a:pt x="48" y="16"/>
                  </a:lnTo>
                  <a:lnTo>
                    <a:pt x="48" y="14"/>
                  </a:lnTo>
                  <a:lnTo>
                    <a:pt x="48" y="2"/>
                  </a:lnTo>
                  <a:lnTo>
                    <a:pt x="48" y="0"/>
                  </a:lnTo>
                  <a:lnTo>
                    <a:pt x="45" y="0"/>
                  </a:lnTo>
                  <a:lnTo>
                    <a:pt x="2" y="0"/>
                  </a:lnTo>
                  <a:lnTo>
                    <a:pt x="0" y="0"/>
                  </a:lnTo>
                  <a:lnTo>
                    <a:pt x="0" y="2"/>
                  </a:lnTo>
                  <a:lnTo>
                    <a:pt x="0" y="14"/>
                  </a:lnTo>
                  <a:lnTo>
                    <a:pt x="0" y="16"/>
                  </a:lnTo>
                  <a:lnTo>
                    <a:pt x="2" y="16"/>
                  </a:lnTo>
                  <a:lnTo>
                    <a:pt x="45" y="16"/>
                  </a:lnTo>
                </a:path>
              </a:pathLst>
            </a:custGeom>
            <a:solidFill>
              <a:srgbClr val="919191"/>
            </a:solidFill>
            <a:ln w="12700" cap="rnd">
              <a:solidFill>
                <a:schemeClr val="tx2"/>
              </a:solidFill>
              <a:round/>
            </a:ln>
          </p:spPr>
          <p:txBody>
            <a:bodyPr/>
            <a:lstStyle/>
            <a:p>
              <a:endParaRPr lang="zh-CN" altLang="en-US"/>
            </a:p>
          </p:txBody>
        </p:sp>
        <p:sp>
          <p:nvSpPr>
            <p:cNvPr id="39049" name="Freeform 808"/>
            <p:cNvSpPr/>
            <p:nvPr/>
          </p:nvSpPr>
          <p:spPr bwMode="auto">
            <a:xfrm>
              <a:off x="2710" y="2769"/>
              <a:ext cx="48" cy="18"/>
            </a:xfrm>
            <a:custGeom>
              <a:avLst/>
              <a:gdLst>
                <a:gd name="T0" fmla="*/ 44 w 48"/>
                <a:gd name="T1" fmla="*/ 17 h 18"/>
                <a:gd name="T2" fmla="*/ 47 w 48"/>
                <a:gd name="T3" fmla="*/ 17 h 18"/>
                <a:gd name="T4" fmla="*/ 47 w 48"/>
                <a:gd name="T5" fmla="*/ 15 h 18"/>
                <a:gd name="T6" fmla="*/ 47 w 48"/>
                <a:gd name="T7" fmla="*/ 4 h 18"/>
                <a:gd name="T8" fmla="*/ 47 w 48"/>
                <a:gd name="T9" fmla="*/ 2 h 18"/>
                <a:gd name="T10" fmla="*/ 44 w 48"/>
                <a:gd name="T11" fmla="*/ 0 h 18"/>
                <a:gd name="T12" fmla="*/ 2 w 48"/>
                <a:gd name="T13" fmla="*/ 0 h 18"/>
                <a:gd name="T14" fmla="*/ 0 w 48"/>
                <a:gd name="T15" fmla="*/ 2 h 18"/>
                <a:gd name="T16" fmla="*/ 0 w 48"/>
                <a:gd name="T17" fmla="*/ 4 h 18"/>
                <a:gd name="T18" fmla="*/ 0 w 48"/>
                <a:gd name="T19" fmla="*/ 15 h 18"/>
                <a:gd name="T20" fmla="*/ 0 w 48"/>
                <a:gd name="T21" fmla="*/ 17 h 18"/>
                <a:gd name="T22" fmla="*/ 2 w 48"/>
                <a:gd name="T23" fmla="*/ 17 h 18"/>
                <a:gd name="T24" fmla="*/ 44 w 48"/>
                <a:gd name="T25" fmla="*/ 17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18"/>
                <a:gd name="T41" fmla="*/ 48 w 48"/>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18">
                  <a:moveTo>
                    <a:pt x="44" y="17"/>
                  </a:moveTo>
                  <a:lnTo>
                    <a:pt x="47" y="17"/>
                  </a:lnTo>
                  <a:lnTo>
                    <a:pt x="47" y="15"/>
                  </a:lnTo>
                  <a:lnTo>
                    <a:pt x="47" y="4"/>
                  </a:lnTo>
                  <a:lnTo>
                    <a:pt x="47" y="2"/>
                  </a:lnTo>
                  <a:lnTo>
                    <a:pt x="44" y="0"/>
                  </a:lnTo>
                  <a:lnTo>
                    <a:pt x="2" y="0"/>
                  </a:lnTo>
                  <a:lnTo>
                    <a:pt x="0" y="2"/>
                  </a:lnTo>
                  <a:lnTo>
                    <a:pt x="0" y="4"/>
                  </a:lnTo>
                  <a:lnTo>
                    <a:pt x="0" y="15"/>
                  </a:lnTo>
                  <a:lnTo>
                    <a:pt x="0" y="17"/>
                  </a:lnTo>
                  <a:lnTo>
                    <a:pt x="2" y="17"/>
                  </a:lnTo>
                  <a:lnTo>
                    <a:pt x="44" y="17"/>
                  </a:lnTo>
                </a:path>
              </a:pathLst>
            </a:custGeom>
            <a:solidFill>
              <a:schemeClr val="tx2"/>
            </a:solidFill>
            <a:ln w="12700" cap="rnd">
              <a:solidFill>
                <a:schemeClr val="tx2"/>
              </a:solidFill>
              <a:round/>
            </a:ln>
          </p:spPr>
          <p:txBody>
            <a:bodyPr/>
            <a:lstStyle/>
            <a:p>
              <a:endParaRPr lang="zh-CN" altLang="en-US"/>
            </a:p>
          </p:txBody>
        </p:sp>
        <p:sp>
          <p:nvSpPr>
            <p:cNvPr id="39050" name="Freeform 809"/>
            <p:cNvSpPr/>
            <p:nvPr/>
          </p:nvSpPr>
          <p:spPr bwMode="auto">
            <a:xfrm>
              <a:off x="2831" y="2662"/>
              <a:ext cx="48" cy="17"/>
            </a:xfrm>
            <a:custGeom>
              <a:avLst/>
              <a:gdLst>
                <a:gd name="T0" fmla="*/ 44 w 48"/>
                <a:gd name="T1" fmla="*/ 16 h 17"/>
                <a:gd name="T2" fmla="*/ 45 w 48"/>
                <a:gd name="T3" fmla="*/ 16 h 17"/>
                <a:gd name="T4" fmla="*/ 47 w 48"/>
                <a:gd name="T5" fmla="*/ 14 h 17"/>
                <a:gd name="T6" fmla="*/ 47 w 48"/>
                <a:gd name="T7" fmla="*/ 2 h 17"/>
                <a:gd name="T8" fmla="*/ 45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17"/>
                <a:gd name="T41" fmla="*/ 48 w 48"/>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17">
                  <a:moveTo>
                    <a:pt x="44" y="16"/>
                  </a:moveTo>
                  <a:lnTo>
                    <a:pt x="45" y="16"/>
                  </a:lnTo>
                  <a:lnTo>
                    <a:pt x="47" y="14"/>
                  </a:lnTo>
                  <a:lnTo>
                    <a:pt x="47" y="2"/>
                  </a:lnTo>
                  <a:lnTo>
                    <a:pt x="45" y="0"/>
                  </a:lnTo>
                  <a:lnTo>
                    <a:pt x="44" y="0"/>
                  </a:lnTo>
                  <a:lnTo>
                    <a:pt x="2" y="0"/>
                  </a:lnTo>
                  <a:lnTo>
                    <a:pt x="0" y="0"/>
                  </a:lnTo>
                  <a:lnTo>
                    <a:pt x="0" y="2"/>
                  </a:lnTo>
                  <a:lnTo>
                    <a:pt x="0" y="14"/>
                  </a:lnTo>
                  <a:lnTo>
                    <a:pt x="0" y="16"/>
                  </a:lnTo>
                  <a:lnTo>
                    <a:pt x="2" y="16"/>
                  </a:lnTo>
                  <a:lnTo>
                    <a:pt x="44" y="16"/>
                  </a:lnTo>
                </a:path>
              </a:pathLst>
            </a:custGeom>
            <a:solidFill>
              <a:srgbClr val="919191"/>
            </a:solidFill>
            <a:ln w="12700" cap="rnd">
              <a:solidFill>
                <a:schemeClr val="tx2"/>
              </a:solidFill>
              <a:round/>
            </a:ln>
          </p:spPr>
          <p:txBody>
            <a:bodyPr/>
            <a:lstStyle/>
            <a:p>
              <a:endParaRPr lang="zh-CN" altLang="en-US"/>
            </a:p>
          </p:txBody>
        </p:sp>
        <p:sp>
          <p:nvSpPr>
            <p:cNvPr id="39051" name="Freeform 810"/>
            <p:cNvSpPr/>
            <p:nvPr/>
          </p:nvSpPr>
          <p:spPr bwMode="auto">
            <a:xfrm>
              <a:off x="2833" y="2770"/>
              <a:ext cx="48" cy="19"/>
            </a:xfrm>
            <a:custGeom>
              <a:avLst/>
              <a:gdLst>
                <a:gd name="T0" fmla="*/ 44 w 48"/>
                <a:gd name="T1" fmla="*/ 18 h 19"/>
                <a:gd name="T2" fmla="*/ 45 w 48"/>
                <a:gd name="T3" fmla="*/ 16 h 19"/>
                <a:gd name="T4" fmla="*/ 47 w 48"/>
                <a:gd name="T5" fmla="*/ 14 h 19"/>
                <a:gd name="T6" fmla="*/ 47 w 48"/>
                <a:gd name="T7" fmla="*/ 2 h 19"/>
                <a:gd name="T8" fmla="*/ 45 w 48"/>
                <a:gd name="T9" fmla="*/ 0 h 19"/>
                <a:gd name="T10" fmla="*/ 44 w 48"/>
                <a:gd name="T11" fmla="*/ 0 h 19"/>
                <a:gd name="T12" fmla="*/ 2 w 48"/>
                <a:gd name="T13" fmla="*/ 0 h 19"/>
                <a:gd name="T14" fmla="*/ 0 w 48"/>
                <a:gd name="T15" fmla="*/ 0 h 19"/>
                <a:gd name="T16" fmla="*/ 0 w 48"/>
                <a:gd name="T17" fmla="*/ 2 h 19"/>
                <a:gd name="T18" fmla="*/ 0 w 48"/>
                <a:gd name="T19" fmla="*/ 14 h 19"/>
                <a:gd name="T20" fmla="*/ 0 w 48"/>
                <a:gd name="T21" fmla="*/ 16 h 19"/>
                <a:gd name="T22" fmla="*/ 2 w 48"/>
                <a:gd name="T23" fmla="*/ 18 h 19"/>
                <a:gd name="T24" fmla="*/ 44 w 48"/>
                <a:gd name="T25" fmla="*/ 18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19"/>
                <a:gd name="T41" fmla="*/ 48 w 4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19">
                  <a:moveTo>
                    <a:pt x="44" y="18"/>
                  </a:moveTo>
                  <a:lnTo>
                    <a:pt x="45" y="16"/>
                  </a:lnTo>
                  <a:lnTo>
                    <a:pt x="47" y="14"/>
                  </a:lnTo>
                  <a:lnTo>
                    <a:pt x="47" y="2"/>
                  </a:lnTo>
                  <a:lnTo>
                    <a:pt x="45" y="0"/>
                  </a:lnTo>
                  <a:lnTo>
                    <a:pt x="44" y="0"/>
                  </a:lnTo>
                  <a:lnTo>
                    <a:pt x="2" y="0"/>
                  </a:lnTo>
                  <a:lnTo>
                    <a:pt x="0" y="0"/>
                  </a:lnTo>
                  <a:lnTo>
                    <a:pt x="0" y="2"/>
                  </a:lnTo>
                  <a:lnTo>
                    <a:pt x="0" y="14"/>
                  </a:lnTo>
                  <a:lnTo>
                    <a:pt x="0" y="16"/>
                  </a:lnTo>
                  <a:lnTo>
                    <a:pt x="2" y="18"/>
                  </a:lnTo>
                  <a:lnTo>
                    <a:pt x="44" y="18"/>
                  </a:lnTo>
                </a:path>
              </a:pathLst>
            </a:custGeom>
            <a:solidFill>
              <a:schemeClr val="tx2"/>
            </a:solidFill>
            <a:ln w="12700" cap="rnd">
              <a:solidFill>
                <a:schemeClr val="tx2"/>
              </a:solidFill>
              <a:round/>
            </a:ln>
          </p:spPr>
          <p:txBody>
            <a:bodyPr/>
            <a:lstStyle/>
            <a:p>
              <a:endParaRPr lang="zh-CN" altLang="en-US"/>
            </a:p>
          </p:txBody>
        </p:sp>
        <p:sp>
          <p:nvSpPr>
            <p:cNvPr id="39052" name="Freeform 811"/>
            <p:cNvSpPr/>
            <p:nvPr/>
          </p:nvSpPr>
          <p:spPr bwMode="auto">
            <a:xfrm>
              <a:off x="2691" y="2664"/>
              <a:ext cx="211" cy="120"/>
            </a:xfrm>
            <a:custGeom>
              <a:avLst/>
              <a:gdLst>
                <a:gd name="T0" fmla="*/ 210 w 211"/>
                <a:gd name="T1" fmla="*/ 60 h 120"/>
                <a:gd name="T2" fmla="*/ 210 w 211"/>
                <a:gd name="T3" fmla="*/ 45 h 120"/>
                <a:gd name="T4" fmla="*/ 208 w 211"/>
                <a:gd name="T5" fmla="*/ 33 h 120"/>
                <a:gd name="T6" fmla="*/ 206 w 211"/>
                <a:gd name="T7" fmla="*/ 26 h 120"/>
                <a:gd name="T8" fmla="*/ 203 w 211"/>
                <a:gd name="T9" fmla="*/ 23 h 120"/>
                <a:gd name="T10" fmla="*/ 203 w 211"/>
                <a:gd name="T11" fmla="*/ 14 h 120"/>
                <a:gd name="T12" fmla="*/ 201 w 211"/>
                <a:gd name="T13" fmla="*/ 8 h 120"/>
                <a:gd name="T14" fmla="*/ 196 w 211"/>
                <a:gd name="T15" fmla="*/ 6 h 120"/>
                <a:gd name="T16" fmla="*/ 193 w 211"/>
                <a:gd name="T17" fmla="*/ 6 h 120"/>
                <a:gd name="T18" fmla="*/ 189 w 211"/>
                <a:gd name="T19" fmla="*/ 5 h 120"/>
                <a:gd name="T20" fmla="*/ 182 w 211"/>
                <a:gd name="T21" fmla="*/ 2 h 120"/>
                <a:gd name="T22" fmla="*/ 172 w 211"/>
                <a:gd name="T23" fmla="*/ 2 h 120"/>
                <a:gd name="T24" fmla="*/ 161 w 211"/>
                <a:gd name="T25" fmla="*/ 0 h 120"/>
                <a:gd name="T26" fmla="*/ 149 w 211"/>
                <a:gd name="T27" fmla="*/ 2 h 120"/>
                <a:gd name="T28" fmla="*/ 138 w 211"/>
                <a:gd name="T29" fmla="*/ 2 h 120"/>
                <a:gd name="T30" fmla="*/ 134 w 211"/>
                <a:gd name="T31" fmla="*/ 5 h 120"/>
                <a:gd name="T32" fmla="*/ 131 w 211"/>
                <a:gd name="T33" fmla="*/ 5 h 120"/>
                <a:gd name="T34" fmla="*/ 130 w 211"/>
                <a:gd name="T35" fmla="*/ 6 h 120"/>
                <a:gd name="T36" fmla="*/ 75 w 211"/>
                <a:gd name="T37" fmla="*/ 8 h 120"/>
                <a:gd name="T38" fmla="*/ 72 w 211"/>
                <a:gd name="T39" fmla="*/ 6 h 120"/>
                <a:gd name="T40" fmla="*/ 65 w 211"/>
                <a:gd name="T41" fmla="*/ 5 h 120"/>
                <a:gd name="T42" fmla="*/ 56 w 211"/>
                <a:gd name="T43" fmla="*/ 5 h 120"/>
                <a:gd name="T44" fmla="*/ 44 w 211"/>
                <a:gd name="T45" fmla="*/ 2 h 120"/>
                <a:gd name="T46" fmla="*/ 31 w 211"/>
                <a:gd name="T47" fmla="*/ 5 h 120"/>
                <a:gd name="T48" fmla="*/ 22 w 211"/>
                <a:gd name="T49" fmla="*/ 5 h 120"/>
                <a:gd name="T50" fmla="*/ 16 w 211"/>
                <a:gd name="T51" fmla="*/ 6 h 120"/>
                <a:gd name="T52" fmla="*/ 12 w 211"/>
                <a:gd name="T53" fmla="*/ 8 h 120"/>
                <a:gd name="T54" fmla="*/ 6 w 211"/>
                <a:gd name="T55" fmla="*/ 8 h 120"/>
                <a:gd name="T56" fmla="*/ 2 w 211"/>
                <a:gd name="T57" fmla="*/ 10 h 120"/>
                <a:gd name="T58" fmla="*/ 0 w 211"/>
                <a:gd name="T59" fmla="*/ 16 h 120"/>
                <a:gd name="T60" fmla="*/ 0 w 211"/>
                <a:gd name="T61" fmla="*/ 103 h 120"/>
                <a:gd name="T62" fmla="*/ 2 w 211"/>
                <a:gd name="T63" fmla="*/ 108 h 120"/>
                <a:gd name="T64" fmla="*/ 6 w 211"/>
                <a:gd name="T65" fmla="*/ 113 h 120"/>
                <a:gd name="T66" fmla="*/ 13 w 211"/>
                <a:gd name="T67" fmla="*/ 113 h 120"/>
                <a:gd name="T68" fmla="*/ 16 w 211"/>
                <a:gd name="T69" fmla="*/ 114 h 120"/>
                <a:gd name="T70" fmla="*/ 19 w 211"/>
                <a:gd name="T71" fmla="*/ 114 h 120"/>
                <a:gd name="T72" fmla="*/ 22 w 211"/>
                <a:gd name="T73" fmla="*/ 116 h 120"/>
                <a:gd name="T74" fmla="*/ 33 w 211"/>
                <a:gd name="T75" fmla="*/ 116 h 120"/>
                <a:gd name="T76" fmla="*/ 45 w 211"/>
                <a:gd name="T77" fmla="*/ 116 h 120"/>
                <a:gd name="T78" fmla="*/ 58 w 211"/>
                <a:gd name="T79" fmla="*/ 116 h 120"/>
                <a:gd name="T80" fmla="*/ 67 w 211"/>
                <a:gd name="T81" fmla="*/ 116 h 120"/>
                <a:gd name="T82" fmla="*/ 74 w 211"/>
                <a:gd name="T83" fmla="*/ 114 h 120"/>
                <a:gd name="T84" fmla="*/ 77 w 211"/>
                <a:gd name="T85" fmla="*/ 113 h 120"/>
                <a:gd name="T86" fmla="*/ 131 w 211"/>
                <a:gd name="T87" fmla="*/ 113 h 120"/>
                <a:gd name="T88" fmla="*/ 131 w 211"/>
                <a:gd name="T89" fmla="*/ 114 h 120"/>
                <a:gd name="T90" fmla="*/ 133 w 211"/>
                <a:gd name="T91" fmla="*/ 116 h 120"/>
                <a:gd name="T92" fmla="*/ 137 w 211"/>
                <a:gd name="T93" fmla="*/ 116 h 120"/>
                <a:gd name="T94" fmla="*/ 140 w 211"/>
                <a:gd name="T95" fmla="*/ 119 h 120"/>
                <a:gd name="T96" fmla="*/ 150 w 211"/>
                <a:gd name="T97" fmla="*/ 119 h 120"/>
                <a:gd name="T98" fmla="*/ 163 w 211"/>
                <a:gd name="T99" fmla="*/ 119 h 120"/>
                <a:gd name="T100" fmla="*/ 173 w 211"/>
                <a:gd name="T101" fmla="*/ 119 h 120"/>
                <a:gd name="T102" fmla="*/ 184 w 211"/>
                <a:gd name="T103" fmla="*/ 119 h 120"/>
                <a:gd name="T104" fmla="*/ 190 w 211"/>
                <a:gd name="T105" fmla="*/ 116 h 120"/>
                <a:gd name="T106" fmla="*/ 193 w 211"/>
                <a:gd name="T107" fmla="*/ 114 h 120"/>
                <a:gd name="T108" fmla="*/ 196 w 211"/>
                <a:gd name="T109" fmla="*/ 114 h 120"/>
                <a:gd name="T110" fmla="*/ 201 w 211"/>
                <a:gd name="T111" fmla="*/ 113 h 120"/>
                <a:gd name="T112" fmla="*/ 203 w 211"/>
                <a:gd name="T113" fmla="*/ 106 h 120"/>
                <a:gd name="T114" fmla="*/ 203 w 211"/>
                <a:gd name="T115" fmla="*/ 96 h 120"/>
                <a:gd name="T116" fmla="*/ 206 w 211"/>
                <a:gd name="T117" fmla="*/ 93 h 120"/>
                <a:gd name="T118" fmla="*/ 208 w 211"/>
                <a:gd name="T119" fmla="*/ 86 h 120"/>
                <a:gd name="T120" fmla="*/ 210 w 211"/>
                <a:gd name="T121" fmla="*/ 73 h 120"/>
                <a:gd name="T122" fmla="*/ 210 w 211"/>
                <a:gd name="T123" fmla="*/ 60 h 1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1"/>
                <a:gd name="T187" fmla="*/ 0 h 120"/>
                <a:gd name="T188" fmla="*/ 211 w 211"/>
                <a:gd name="T189" fmla="*/ 120 h 1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1" h="120">
                  <a:moveTo>
                    <a:pt x="210" y="60"/>
                  </a:moveTo>
                  <a:lnTo>
                    <a:pt x="210" y="45"/>
                  </a:lnTo>
                  <a:lnTo>
                    <a:pt x="208" y="33"/>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3"/>
                  </a:lnTo>
                  <a:lnTo>
                    <a:pt x="2" y="108"/>
                  </a:lnTo>
                  <a:lnTo>
                    <a:pt x="6" y="113"/>
                  </a:lnTo>
                  <a:lnTo>
                    <a:pt x="13" y="113"/>
                  </a:lnTo>
                  <a:lnTo>
                    <a:pt x="16" y="114"/>
                  </a:lnTo>
                  <a:lnTo>
                    <a:pt x="19" y="114"/>
                  </a:lnTo>
                  <a:lnTo>
                    <a:pt x="22" y="116"/>
                  </a:lnTo>
                  <a:lnTo>
                    <a:pt x="33" y="116"/>
                  </a:lnTo>
                  <a:lnTo>
                    <a:pt x="45" y="116"/>
                  </a:lnTo>
                  <a:lnTo>
                    <a:pt x="58" y="116"/>
                  </a:lnTo>
                  <a:lnTo>
                    <a:pt x="67" y="116"/>
                  </a:lnTo>
                  <a:lnTo>
                    <a:pt x="74" y="114"/>
                  </a:lnTo>
                  <a:lnTo>
                    <a:pt x="77" y="113"/>
                  </a:lnTo>
                  <a:lnTo>
                    <a:pt x="131" y="113"/>
                  </a:lnTo>
                  <a:lnTo>
                    <a:pt x="131" y="114"/>
                  </a:lnTo>
                  <a:lnTo>
                    <a:pt x="133" y="116"/>
                  </a:lnTo>
                  <a:lnTo>
                    <a:pt x="137" y="116"/>
                  </a:lnTo>
                  <a:lnTo>
                    <a:pt x="140" y="119"/>
                  </a:lnTo>
                  <a:lnTo>
                    <a:pt x="150" y="119"/>
                  </a:lnTo>
                  <a:lnTo>
                    <a:pt x="163" y="119"/>
                  </a:lnTo>
                  <a:lnTo>
                    <a:pt x="173" y="119"/>
                  </a:lnTo>
                  <a:lnTo>
                    <a:pt x="184" y="119"/>
                  </a:lnTo>
                  <a:lnTo>
                    <a:pt x="190" y="116"/>
                  </a:lnTo>
                  <a:lnTo>
                    <a:pt x="193" y="114"/>
                  </a:lnTo>
                  <a:lnTo>
                    <a:pt x="196" y="114"/>
                  </a:lnTo>
                  <a:lnTo>
                    <a:pt x="201" y="113"/>
                  </a:lnTo>
                  <a:lnTo>
                    <a:pt x="203" y="106"/>
                  </a:lnTo>
                  <a:lnTo>
                    <a:pt x="203" y="96"/>
                  </a:lnTo>
                  <a:lnTo>
                    <a:pt x="206" y="93"/>
                  </a:lnTo>
                  <a:lnTo>
                    <a:pt x="208" y="86"/>
                  </a:lnTo>
                  <a:lnTo>
                    <a:pt x="210" y="73"/>
                  </a:lnTo>
                  <a:lnTo>
                    <a:pt x="210" y="60"/>
                  </a:lnTo>
                </a:path>
              </a:pathLst>
            </a:custGeom>
            <a:solidFill>
              <a:srgbClr val="618FFD"/>
            </a:solidFill>
            <a:ln w="12700" cap="rnd">
              <a:noFill/>
              <a:round/>
            </a:ln>
          </p:spPr>
          <p:txBody>
            <a:bodyPr/>
            <a:lstStyle/>
            <a:p>
              <a:endParaRPr lang="zh-CN" altLang="en-US"/>
            </a:p>
          </p:txBody>
        </p:sp>
        <p:sp>
          <p:nvSpPr>
            <p:cNvPr id="39053" name="Freeform 812"/>
            <p:cNvSpPr/>
            <p:nvPr/>
          </p:nvSpPr>
          <p:spPr bwMode="auto">
            <a:xfrm>
              <a:off x="2684" y="2676"/>
              <a:ext cx="15" cy="97"/>
            </a:xfrm>
            <a:custGeom>
              <a:avLst/>
              <a:gdLst>
                <a:gd name="T0" fmla="*/ 4 w 15"/>
                <a:gd name="T1" fmla="*/ 96 h 97"/>
                <a:gd name="T2" fmla="*/ 9 w 15"/>
                <a:gd name="T3" fmla="*/ 96 h 97"/>
                <a:gd name="T4" fmla="*/ 14 w 15"/>
                <a:gd name="T5" fmla="*/ 94 h 97"/>
                <a:gd name="T6" fmla="*/ 14 w 15"/>
                <a:gd name="T7" fmla="*/ 4 h 97"/>
                <a:gd name="T8" fmla="*/ 9 w 15"/>
                <a:gd name="T9" fmla="*/ 2 h 97"/>
                <a:gd name="T10" fmla="*/ 4 w 15"/>
                <a:gd name="T11" fmla="*/ 0 h 97"/>
                <a:gd name="T12" fmla="*/ 0 w 15"/>
                <a:gd name="T13" fmla="*/ 2 h 97"/>
                <a:gd name="T14" fmla="*/ 0 w 15"/>
                <a:gd name="T15" fmla="*/ 4 h 97"/>
                <a:gd name="T16" fmla="*/ 0 w 15"/>
                <a:gd name="T17" fmla="*/ 94 h 97"/>
                <a:gd name="T18" fmla="*/ 0 w 15"/>
                <a:gd name="T19" fmla="*/ 96 h 97"/>
                <a:gd name="T20" fmla="*/ 4 w 15"/>
                <a:gd name="T21" fmla="*/ 96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97"/>
                <a:gd name="T35" fmla="*/ 15 w 15"/>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97">
                  <a:moveTo>
                    <a:pt x="4" y="96"/>
                  </a:moveTo>
                  <a:lnTo>
                    <a:pt x="9" y="96"/>
                  </a:lnTo>
                  <a:lnTo>
                    <a:pt x="14" y="94"/>
                  </a:lnTo>
                  <a:lnTo>
                    <a:pt x="14" y="4"/>
                  </a:lnTo>
                  <a:lnTo>
                    <a:pt x="9" y="2"/>
                  </a:lnTo>
                  <a:lnTo>
                    <a:pt x="4" y="0"/>
                  </a:lnTo>
                  <a:lnTo>
                    <a:pt x="0" y="2"/>
                  </a:lnTo>
                  <a:lnTo>
                    <a:pt x="0" y="4"/>
                  </a:lnTo>
                  <a:lnTo>
                    <a:pt x="0" y="94"/>
                  </a:lnTo>
                  <a:lnTo>
                    <a:pt x="0" y="96"/>
                  </a:lnTo>
                  <a:lnTo>
                    <a:pt x="4" y="96"/>
                  </a:lnTo>
                </a:path>
              </a:pathLst>
            </a:custGeom>
            <a:solidFill>
              <a:srgbClr val="BFBFBF"/>
            </a:solidFill>
            <a:ln w="12700" cap="rnd">
              <a:solidFill>
                <a:srgbClr val="919191"/>
              </a:solidFill>
              <a:round/>
            </a:ln>
          </p:spPr>
          <p:txBody>
            <a:bodyPr/>
            <a:lstStyle/>
            <a:p>
              <a:endParaRPr lang="zh-CN" altLang="en-US"/>
            </a:p>
          </p:txBody>
        </p:sp>
        <p:sp>
          <p:nvSpPr>
            <p:cNvPr id="39054" name="Freeform 813"/>
            <p:cNvSpPr/>
            <p:nvPr/>
          </p:nvSpPr>
          <p:spPr bwMode="auto">
            <a:xfrm>
              <a:off x="2836" y="2669"/>
              <a:ext cx="53" cy="1"/>
            </a:xfrm>
            <a:custGeom>
              <a:avLst/>
              <a:gdLst>
                <a:gd name="T0" fmla="*/ 52 w 53"/>
                <a:gd name="T1" fmla="*/ 0 h 1"/>
                <a:gd name="T2" fmla="*/ 0 w 53"/>
                <a:gd name="T3" fmla="*/ 0 h 1"/>
                <a:gd name="T4" fmla="*/ 52 w 53"/>
                <a:gd name="T5" fmla="*/ 0 h 1"/>
                <a:gd name="T6" fmla="*/ 0 60000 65536"/>
                <a:gd name="T7" fmla="*/ 0 60000 65536"/>
                <a:gd name="T8" fmla="*/ 0 60000 65536"/>
                <a:gd name="T9" fmla="*/ 0 w 53"/>
                <a:gd name="T10" fmla="*/ 0 h 1"/>
                <a:gd name="T11" fmla="*/ 53 w 53"/>
                <a:gd name="T12" fmla="*/ 1 h 1"/>
              </a:gdLst>
              <a:ahLst/>
              <a:cxnLst>
                <a:cxn ang="T6">
                  <a:pos x="T0" y="T1"/>
                </a:cxn>
                <a:cxn ang="T7">
                  <a:pos x="T2" y="T3"/>
                </a:cxn>
                <a:cxn ang="T8">
                  <a:pos x="T4" y="T5"/>
                </a:cxn>
              </a:cxnLst>
              <a:rect l="T9" t="T10" r="T11" b="T12"/>
              <a:pathLst>
                <a:path w="53" h="1">
                  <a:moveTo>
                    <a:pt x="52" y="0"/>
                  </a:moveTo>
                  <a:lnTo>
                    <a:pt x="0" y="0"/>
                  </a:lnTo>
                  <a:lnTo>
                    <a:pt x="52" y="0"/>
                  </a:lnTo>
                </a:path>
              </a:pathLst>
            </a:custGeom>
            <a:solidFill>
              <a:srgbClr val="FFBFBF"/>
            </a:solidFill>
            <a:ln w="12700" cap="rnd">
              <a:noFill/>
              <a:round/>
            </a:ln>
          </p:spPr>
          <p:txBody>
            <a:bodyPr/>
            <a:lstStyle/>
            <a:p>
              <a:endParaRPr lang="zh-CN" altLang="en-US"/>
            </a:p>
          </p:txBody>
        </p:sp>
        <p:sp>
          <p:nvSpPr>
            <p:cNvPr id="39055" name="Freeform 814"/>
            <p:cNvSpPr/>
            <p:nvPr/>
          </p:nvSpPr>
          <p:spPr bwMode="auto">
            <a:xfrm>
              <a:off x="2836" y="2766"/>
              <a:ext cx="53" cy="1"/>
            </a:xfrm>
            <a:custGeom>
              <a:avLst/>
              <a:gdLst>
                <a:gd name="T0" fmla="*/ 52 w 53"/>
                <a:gd name="T1" fmla="*/ 0 h 1"/>
                <a:gd name="T2" fmla="*/ 0 w 53"/>
                <a:gd name="T3" fmla="*/ 0 h 1"/>
                <a:gd name="T4" fmla="*/ 52 w 53"/>
                <a:gd name="T5" fmla="*/ 0 h 1"/>
                <a:gd name="T6" fmla="*/ 0 60000 65536"/>
                <a:gd name="T7" fmla="*/ 0 60000 65536"/>
                <a:gd name="T8" fmla="*/ 0 60000 65536"/>
                <a:gd name="T9" fmla="*/ 0 w 53"/>
                <a:gd name="T10" fmla="*/ 0 h 1"/>
                <a:gd name="T11" fmla="*/ 53 w 53"/>
                <a:gd name="T12" fmla="*/ 1 h 1"/>
              </a:gdLst>
              <a:ahLst/>
              <a:cxnLst>
                <a:cxn ang="T6">
                  <a:pos x="T0" y="T1"/>
                </a:cxn>
                <a:cxn ang="T7">
                  <a:pos x="T2" y="T3"/>
                </a:cxn>
                <a:cxn ang="T8">
                  <a:pos x="T4" y="T5"/>
                </a:cxn>
              </a:cxnLst>
              <a:rect l="T9" t="T10" r="T11" b="T12"/>
              <a:pathLst>
                <a:path w="53" h="1">
                  <a:moveTo>
                    <a:pt x="52" y="0"/>
                  </a:moveTo>
                  <a:lnTo>
                    <a:pt x="0" y="0"/>
                  </a:lnTo>
                  <a:lnTo>
                    <a:pt x="52" y="0"/>
                  </a:lnTo>
                </a:path>
              </a:pathLst>
            </a:custGeom>
            <a:solidFill>
              <a:srgbClr val="FFBFBF"/>
            </a:solidFill>
            <a:ln w="12700" cap="rnd">
              <a:noFill/>
              <a:round/>
            </a:ln>
          </p:spPr>
          <p:txBody>
            <a:bodyPr/>
            <a:lstStyle/>
            <a:p>
              <a:endParaRPr lang="zh-CN" altLang="en-US"/>
            </a:p>
          </p:txBody>
        </p:sp>
        <p:sp>
          <p:nvSpPr>
            <p:cNvPr id="39056" name="Freeform 815"/>
            <p:cNvSpPr/>
            <p:nvPr/>
          </p:nvSpPr>
          <p:spPr bwMode="auto">
            <a:xfrm>
              <a:off x="2836" y="2766"/>
              <a:ext cx="53" cy="16"/>
            </a:xfrm>
            <a:custGeom>
              <a:avLst/>
              <a:gdLst>
                <a:gd name="T0" fmla="*/ 52 w 53"/>
                <a:gd name="T1" fmla="*/ 0 h 16"/>
                <a:gd name="T2" fmla="*/ 52 w 53"/>
                <a:gd name="T3" fmla="*/ 15 h 16"/>
                <a:gd name="T4" fmla="*/ 0 w 53"/>
                <a:gd name="T5" fmla="*/ 15 h 16"/>
                <a:gd name="T6" fmla="*/ 0 w 53"/>
                <a:gd name="T7" fmla="*/ 0 h 16"/>
                <a:gd name="T8" fmla="*/ 52 w 53"/>
                <a:gd name="T9" fmla="*/ 0 h 16"/>
                <a:gd name="T10" fmla="*/ 0 60000 65536"/>
                <a:gd name="T11" fmla="*/ 0 60000 65536"/>
                <a:gd name="T12" fmla="*/ 0 60000 65536"/>
                <a:gd name="T13" fmla="*/ 0 60000 65536"/>
                <a:gd name="T14" fmla="*/ 0 60000 65536"/>
                <a:gd name="T15" fmla="*/ 0 w 53"/>
                <a:gd name="T16" fmla="*/ 0 h 16"/>
                <a:gd name="T17" fmla="*/ 53 w 53"/>
                <a:gd name="T18" fmla="*/ 16 h 16"/>
              </a:gdLst>
              <a:ahLst/>
              <a:cxnLst>
                <a:cxn ang="T10">
                  <a:pos x="T0" y="T1"/>
                </a:cxn>
                <a:cxn ang="T11">
                  <a:pos x="T2" y="T3"/>
                </a:cxn>
                <a:cxn ang="T12">
                  <a:pos x="T4" y="T5"/>
                </a:cxn>
                <a:cxn ang="T13">
                  <a:pos x="T6" y="T7"/>
                </a:cxn>
                <a:cxn ang="T14">
                  <a:pos x="T8" y="T9"/>
                </a:cxn>
              </a:cxnLst>
              <a:rect l="T15" t="T16" r="T17" b="T18"/>
              <a:pathLst>
                <a:path w="53" h="16">
                  <a:moveTo>
                    <a:pt x="52" y="0"/>
                  </a:moveTo>
                  <a:lnTo>
                    <a:pt x="52" y="15"/>
                  </a:lnTo>
                  <a:lnTo>
                    <a:pt x="0" y="15"/>
                  </a:lnTo>
                  <a:lnTo>
                    <a:pt x="0" y="0"/>
                  </a:lnTo>
                  <a:lnTo>
                    <a:pt x="52" y="0"/>
                  </a:lnTo>
                </a:path>
              </a:pathLst>
            </a:custGeom>
            <a:solidFill>
              <a:srgbClr val="FF4040"/>
            </a:solidFill>
            <a:ln w="12700" cap="rnd">
              <a:noFill/>
              <a:round/>
            </a:ln>
          </p:spPr>
          <p:txBody>
            <a:bodyPr/>
            <a:lstStyle/>
            <a:p>
              <a:endParaRPr lang="zh-CN" altLang="en-US"/>
            </a:p>
          </p:txBody>
        </p:sp>
        <p:sp>
          <p:nvSpPr>
            <p:cNvPr id="39057" name="Freeform 816"/>
            <p:cNvSpPr/>
            <p:nvPr/>
          </p:nvSpPr>
          <p:spPr bwMode="auto">
            <a:xfrm>
              <a:off x="2813" y="2673"/>
              <a:ext cx="85" cy="26"/>
            </a:xfrm>
            <a:custGeom>
              <a:avLst/>
              <a:gdLst>
                <a:gd name="T0" fmla="*/ 82 w 85"/>
                <a:gd name="T1" fmla="*/ 8 h 26"/>
                <a:gd name="T2" fmla="*/ 82 w 85"/>
                <a:gd name="T3" fmla="*/ 4 h 26"/>
                <a:gd name="T4" fmla="*/ 82 w 85"/>
                <a:gd name="T5" fmla="*/ 2 h 26"/>
                <a:gd name="T6" fmla="*/ 81 w 85"/>
                <a:gd name="T7" fmla="*/ 0 h 26"/>
                <a:gd name="T8" fmla="*/ 80 w 85"/>
                <a:gd name="T9" fmla="*/ 0 h 26"/>
                <a:gd name="T10" fmla="*/ 4 w 85"/>
                <a:gd name="T11" fmla="*/ 0 h 26"/>
                <a:gd name="T12" fmla="*/ 0 w 85"/>
                <a:gd name="T13" fmla="*/ 2 h 26"/>
                <a:gd name="T14" fmla="*/ 0 w 85"/>
                <a:gd name="T15" fmla="*/ 8 h 26"/>
                <a:gd name="T16" fmla="*/ 0 w 85"/>
                <a:gd name="T17" fmla="*/ 17 h 26"/>
                <a:gd name="T18" fmla="*/ 2 w 85"/>
                <a:gd name="T19" fmla="*/ 22 h 26"/>
                <a:gd name="T20" fmla="*/ 6 w 85"/>
                <a:gd name="T21" fmla="*/ 25 h 26"/>
                <a:gd name="T22" fmla="*/ 77 w 85"/>
                <a:gd name="T23" fmla="*/ 25 h 26"/>
                <a:gd name="T24" fmla="*/ 82 w 85"/>
                <a:gd name="T25" fmla="*/ 22 h 26"/>
                <a:gd name="T26" fmla="*/ 84 w 85"/>
                <a:gd name="T27" fmla="*/ 17 h 26"/>
                <a:gd name="T28" fmla="*/ 82 w 85"/>
                <a:gd name="T29" fmla="*/ 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5"/>
                <a:gd name="T46" fmla="*/ 0 h 26"/>
                <a:gd name="T47" fmla="*/ 85 w 85"/>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5" h="26">
                  <a:moveTo>
                    <a:pt x="82" y="8"/>
                  </a:moveTo>
                  <a:lnTo>
                    <a:pt x="82" y="4"/>
                  </a:lnTo>
                  <a:lnTo>
                    <a:pt x="82" y="2"/>
                  </a:lnTo>
                  <a:lnTo>
                    <a:pt x="81" y="0"/>
                  </a:lnTo>
                  <a:lnTo>
                    <a:pt x="80" y="0"/>
                  </a:lnTo>
                  <a:lnTo>
                    <a:pt x="4" y="0"/>
                  </a:lnTo>
                  <a:lnTo>
                    <a:pt x="0" y="2"/>
                  </a:lnTo>
                  <a:lnTo>
                    <a:pt x="0" y="8"/>
                  </a:lnTo>
                  <a:lnTo>
                    <a:pt x="0" y="17"/>
                  </a:lnTo>
                  <a:lnTo>
                    <a:pt x="2" y="22"/>
                  </a:lnTo>
                  <a:lnTo>
                    <a:pt x="6" y="25"/>
                  </a:lnTo>
                  <a:lnTo>
                    <a:pt x="77" y="25"/>
                  </a:lnTo>
                  <a:lnTo>
                    <a:pt x="82" y="22"/>
                  </a:lnTo>
                  <a:lnTo>
                    <a:pt x="84" y="17"/>
                  </a:lnTo>
                  <a:lnTo>
                    <a:pt x="82" y="8"/>
                  </a:lnTo>
                </a:path>
              </a:pathLst>
            </a:custGeom>
            <a:solidFill>
              <a:srgbClr val="3365FB"/>
            </a:solidFill>
            <a:ln w="12700" cap="rnd">
              <a:noFill/>
              <a:round/>
            </a:ln>
          </p:spPr>
          <p:txBody>
            <a:bodyPr/>
            <a:lstStyle/>
            <a:p>
              <a:endParaRPr lang="zh-CN" altLang="en-US"/>
            </a:p>
          </p:txBody>
        </p:sp>
        <p:sp>
          <p:nvSpPr>
            <p:cNvPr id="39058" name="Freeform 817"/>
            <p:cNvSpPr/>
            <p:nvPr/>
          </p:nvSpPr>
          <p:spPr bwMode="auto">
            <a:xfrm>
              <a:off x="2740" y="2678"/>
              <a:ext cx="25" cy="95"/>
            </a:xfrm>
            <a:custGeom>
              <a:avLst/>
              <a:gdLst>
                <a:gd name="T0" fmla="*/ 17 w 25"/>
                <a:gd name="T1" fmla="*/ 0 h 95"/>
                <a:gd name="T2" fmla="*/ 20 w 25"/>
                <a:gd name="T3" fmla="*/ 0 h 95"/>
                <a:gd name="T4" fmla="*/ 22 w 25"/>
                <a:gd name="T5" fmla="*/ 2 h 95"/>
                <a:gd name="T6" fmla="*/ 24 w 25"/>
                <a:gd name="T7" fmla="*/ 2 h 95"/>
                <a:gd name="T8" fmla="*/ 24 w 25"/>
                <a:gd name="T9" fmla="*/ 5 h 95"/>
                <a:gd name="T10" fmla="*/ 24 w 25"/>
                <a:gd name="T11" fmla="*/ 89 h 95"/>
                <a:gd name="T12" fmla="*/ 22 w 25"/>
                <a:gd name="T13" fmla="*/ 92 h 95"/>
                <a:gd name="T14" fmla="*/ 17 w 25"/>
                <a:gd name="T15" fmla="*/ 94 h 95"/>
                <a:gd name="T16" fmla="*/ 7 w 25"/>
                <a:gd name="T17" fmla="*/ 94 h 95"/>
                <a:gd name="T18" fmla="*/ 2 w 25"/>
                <a:gd name="T19" fmla="*/ 92 h 95"/>
                <a:gd name="T20" fmla="*/ 0 w 25"/>
                <a:gd name="T21" fmla="*/ 87 h 95"/>
                <a:gd name="T22" fmla="*/ 0 w 25"/>
                <a:gd name="T23" fmla="*/ 8 h 95"/>
                <a:gd name="T24" fmla="*/ 2 w 25"/>
                <a:gd name="T25" fmla="*/ 2 h 95"/>
                <a:gd name="T26" fmla="*/ 7 w 25"/>
                <a:gd name="T27" fmla="*/ 0 h 95"/>
                <a:gd name="T28" fmla="*/ 17 w 25"/>
                <a:gd name="T29" fmla="*/ 0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
                <a:gd name="T46" fmla="*/ 0 h 95"/>
                <a:gd name="T47" fmla="*/ 25 w 25"/>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 h="95">
                  <a:moveTo>
                    <a:pt x="17" y="0"/>
                  </a:moveTo>
                  <a:lnTo>
                    <a:pt x="20" y="0"/>
                  </a:lnTo>
                  <a:lnTo>
                    <a:pt x="22" y="2"/>
                  </a:lnTo>
                  <a:lnTo>
                    <a:pt x="24" y="2"/>
                  </a:lnTo>
                  <a:lnTo>
                    <a:pt x="24" y="5"/>
                  </a:lnTo>
                  <a:lnTo>
                    <a:pt x="24" y="89"/>
                  </a:lnTo>
                  <a:lnTo>
                    <a:pt x="22" y="92"/>
                  </a:lnTo>
                  <a:lnTo>
                    <a:pt x="17" y="94"/>
                  </a:lnTo>
                  <a:lnTo>
                    <a:pt x="7" y="94"/>
                  </a:lnTo>
                  <a:lnTo>
                    <a:pt x="2" y="92"/>
                  </a:lnTo>
                  <a:lnTo>
                    <a:pt x="0" y="87"/>
                  </a:lnTo>
                  <a:lnTo>
                    <a:pt x="0" y="8"/>
                  </a:lnTo>
                  <a:lnTo>
                    <a:pt x="2" y="2"/>
                  </a:lnTo>
                  <a:lnTo>
                    <a:pt x="7" y="0"/>
                  </a:lnTo>
                  <a:lnTo>
                    <a:pt x="17" y="0"/>
                  </a:lnTo>
                </a:path>
              </a:pathLst>
            </a:custGeom>
            <a:solidFill>
              <a:schemeClr val="accent1"/>
            </a:solidFill>
            <a:ln w="12700" cap="rnd">
              <a:solidFill>
                <a:srgbClr val="004E47"/>
              </a:solidFill>
              <a:round/>
            </a:ln>
          </p:spPr>
          <p:txBody>
            <a:bodyPr/>
            <a:lstStyle/>
            <a:p>
              <a:endParaRPr lang="zh-CN" altLang="en-US"/>
            </a:p>
          </p:txBody>
        </p:sp>
        <p:sp>
          <p:nvSpPr>
            <p:cNvPr id="39059" name="Freeform 818"/>
            <p:cNvSpPr/>
            <p:nvPr/>
          </p:nvSpPr>
          <p:spPr bwMode="auto">
            <a:xfrm>
              <a:off x="2816" y="2751"/>
              <a:ext cx="83" cy="24"/>
            </a:xfrm>
            <a:custGeom>
              <a:avLst/>
              <a:gdLst>
                <a:gd name="T0" fmla="*/ 80 w 83"/>
                <a:gd name="T1" fmla="*/ 7 h 24"/>
                <a:gd name="T2" fmla="*/ 80 w 83"/>
                <a:gd name="T3" fmla="*/ 4 h 24"/>
                <a:gd name="T4" fmla="*/ 80 w 83"/>
                <a:gd name="T5" fmla="*/ 2 h 24"/>
                <a:gd name="T6" fmla="*/ 78 w 83"/>
                <a:gd name="T7" fmla="*/ 0 h 24"/>
                <a:gd name="T8" fmla="*/ 78 w 83"/>
                <a:gd name="T9" fmla="*/ 0 h 24"/>
                <a:gd name="T10" fmla="*/ 4 w 83"/>
                <a:gd name="T11" fmla="*/ 0 h 24"/>
                <a:gd name="T12" fmla="*/ 0 w 83"/>
                <a:gd name="T13" fmla="*/ 2 h 24"/>
                <a:gd name="T14" fmla="*/ 0 w 83"/>
                <a:gd name="T15" fmla="*/ 7 h 24"/>
                <a:gd name="T16" fmla="*/ 0 w 83"/>
                <a:gd name="T17" fmla="*/ 16 h 24"/>
                <a:gd name="T18" fmla="*/ 2 w 83"/>
                <a:gd name="T19" fmla="*/ 20 h 24"/>
                <a:gd name="T20" fmla="*/ 6 w 83"/>
                <a:gd name="T21" fmla="*/ 23 h 24"/>
                <a:gd name="T22" fmla="*/ 75 w 83"/>
                <a:gd name="T23" fmla="*/ 23 h 24"/>
                <a:gd name="T24" fmla="*/ 80 w 83"/>
                <a:gd name="T25" fmla="*/ 20 h 24"/>
                <a:gd name="T26" fmla="*/ 82 w 83"/>
                <a:gd name="T27" fmla="*/ 16 h 24"/>
                <a:gd name="T28" fmla="*/ 80 w 83"/>
                <a:gd name="T29" fmla="*/ 7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24"/>
                <a:gd name="T47" fmla="*/ 83 w 83"/>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24">
                  <a:moveTo>
                    <a:pt x="80" y="7"/>
                  </a:moveTo>
                  <a:lnTo>
                    <a:pt x="80" y="4"/>
                  </a:lnTo>
                  <a:lnTo>
                    <a:pt x="80" y="2"/>
                  </a:lnTo>
                  <a:lnTo>
                    <a:pt x="78" y="0"/>
                  </a:lnTo>
                  <a:lnTo>
                    <a:pt x="4" y="0"/>
                  </a:lnTo>
                  <a:lnTo>
                    <a:pt x="0" y="2"/>
                  </a:lnTo>
                  <a:lnTo>
                    <a:pt x="0" y="7"/>
                  </a:lnTo>
                  <a:lnTo>
                    <a:pt x="0" y="16"/>
                  </a:lnTo>
                  <a:lnTo>
                    <a:pt x="2" y="20"/>
                  </a:lnTo>
                  <a:lnTo>
                    <a:pt x="6" y="23"/>
                  </a:lnTo>
                  <a:lnTo>
                    <a:pt x="75" y="23"/>
                  </a:lnTo>
                  <a:lnTo>
                    <a:pt x="80" y="20"/>
                  </a:lnTo>
                  <a:lnTo>
                    <a:pt x="82" y="16"/>
                  </a:lnTo>
                  <a:lnTo>
                    <a:pt x="80" y="7"/>
                  </a:lnTo>
                </a:path>
              </a:pathLst>
            </a:custGeom>
            <a:solidFill>
              <a:srgbClr val="3365FB"/>
            </a:solidFill>
            <a:ln w="12700" cap="rnd">
              <a:noFill/>
              <a:round/>
            </a:ln>
          </p:spPr>
          <p:txBody>
            <a:bodyPr/>
            <a:lstStyle/>
            <a:p>
              <a:endParaRPr lang="zh-CN" altLang="en-US"/>
            </a:p>
          </p:txBody>
        </p:sp>
        <p:sp>
          <p:nvSpPr>
            <p:cNvPr id="39060" name="Freeform 819"/>
            <p:cNvSpPr/>
            <p:nvPr/>
          </p:nvSpPr>
          <p:spPr bwMode="auto">
            <a:xfrm>
              <a:off x="2808" y="2676"/>
              <a:ext cx="26" cy="95"/>
            </a:xfrm>
            <a:custGeom>
              <a:avLst/>
              <a:gdLst>
                <a:gd name="T0" fmla="*/ 7 w 26"/>
                <a:gd name="T1" fmla="*/ 2 h 95"/>
                <a:gd name="T2" fmla="*/ 4 w 26"/>
                <a:gd name="T3" fmla="*/ 2 h 95"/>
                <a:gd name="T4" fmla="*/ 2 w 26"/>
                <a:gd name="T5" fmla="*/ 2 h 95"/>
                <a:gd name="T6" fmla="*/ 0 w 26"/>
                <a:gd name="T7" fmla="*/ 4 h 95"/>
                <a:gd name="T8" fmla="*/ 0 w 26"/>
                <a:gd name="T9" fmla="*/ 5 h 95"/>
                <a:gd name="T10" fmla="*/ 0 w 26"/>
                <a:gd name="T11" fmla="*/ 89 h 95"/>
                <a:gd name="T12" fmla="*/ 2 w 26"/>
                <a:gd name="T13" fmla="*/ 94 h 95"/>
                <a:gd name="T14" fmla="*/ 7 w 26"/>
                <a:gd name="T15" fmla="*/ 94 h 95"/>
                <a:gd name="T16" fmla="*/ 18 w 26"/>
                <a:gd name="T17" fmla="*/ 94 h 95"/>
                <a:gd name="T18" fmla="*/ 21 w 26"/>
                <a:gd name="T19" fmla="*/ 92 h 95"/>
                <a:gd name="T20" fmla="*/ 25 w 26"/>
                <a:gd name="T21" fmla="*/ 87 h 95"/>
                <a:gd name="T22" fmla="*/ 25 w 26"/>
                <a:gd name="T23" fmla="*/ 8 h 95"/>
                <a:gd name="T24" fmla="*/ 21 w 26"/>
                <a:gd name="T25" fmla="*/ 2 h 95"/>
                <a:gd name="T26" fmla="*/ 18 w 26"/>
                <a:gd name="T27" fmla="*/ 0 h 95"/>
                <a:gd name="T28" fmla="*/ 7 w 26"/>
                <a:gd name="T29" fmla="*/ 2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95"/>
                <a:gd name="T47" fmla="*/ 26 w 26"/>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95">
                  <a:moveTo>
                    <a:pt x="7" y="2"/>
                  </a:moveTo>
                  <a:lnTo>
                    <a:pt x="4" y="2"/>
                  </a:lnTo>
                  <a:lnTo>
                    <a:pt x="2" y="2"/>
                  </a:lnTo>
                  <a:lnTo>
                    <a:pt x="0" y="4"/>
                  </a:lnTo>
                  <a:lnTo>
                    <a:pt x="0" y="5"/>
                  </a:lnTo>
                  <a:lnTo>
                    <a:pt x="0" y="89"/>
                  </a:lnTo>
                  <a:lnTo>
                    <a:pt x="2" y="94"/>
                  </a:lnTo>
                  <a:lnTo>
                    <a:pt x="7" y="94"/>
                  </a:lnTo>
                  <a:lnTo>
                    <a:pt x="18" y="94"/>
                  </a:lnTo>
                  <a:lnTo>
                    <a:pt x="21" y="92"/>
                  </a:lnTo>
                  <a:lnTo>
                    <a:pt x="25" y="87"/>
                  </a:lnTo>
                  <a:lnTo>
                    <a:pt x="25" y="8"/>
                  </a:lnTo>
                  <a:lnTo>
                    <a:pt x="21" y="2"/>
                  </a:lnTo>
                  <a:lnTo>
                    <a:pt x="18" y="0"/>
                  </a:lnTo>
                  <a:lnTo>
                    <a:pt x="7" y="2"/>
                  </a:lnTo>
                </a:path>
              </a:pathLst>
            </a:custGeom>
            <a:solidFill>
              <a:schemeClr val="accent1"/>
            </a:solidFill>
            <a:ln w="12700" cap="rnd">
              <a:solidFill>
                <a:srgbClr val="004E47"/>
              </a:solidFill>
              <a:round/>
            </a:ln>
          </p:spPr>
          <p:txBody>
            <a:bodyPr/>
            <a:lstStyle/>
            <a:p>
              <a:endParaRPr lang="zh-CN" altLang="en-US"/>
            </a:p>
          </p:txBody>
        </p:sp>
        <p:sp>
          <p:nvSpPr>
            <p:cNvPr id="39061" name="Freeform 820"/>
            <p:cNvSpPr/>
            <p:nvPr/>
          </p:nvSpPr>
          <p:spPr bwMode="auto">
            <a:xfrm>
              <a:off x="2836" y="2680"/>
              <a:ext cx="53" cy="16"/>
            </a:xfrm>
            <a:custGeom>
              <a:avLst/>
              <a:gdLst>
                <a:gd name="T0" fmla="*/ 52 w 53"/>
                <a:gd name="T1" fmla="*/ 15 h 16"/>
                <a:gd name="T2" fmla="*/ 52 w 53"/>
                <a:gd name="T3" fmla="*/ 0 h 16"/>
                <a:gd name="T4" fmla="*/ 0 w 53"/>
                <a:gd name="T5" fmla="*/ 0 h 16"/>
                <a:gd name="T6" fmla="*/ 0 w 53"/>
                <a:gd name="T7" fmla="*/ 15 h 16"/>
                <a:gd name="T8" fmla="*/ 52 w 53"/>
                <a:gd name="T9" fmla="*/ 15 h 16"/>
                <a:gd name="T10" fmla="*/ 0 60000 65536"/>
                <a:gd name="T11" fmla="*/ 0 60000 65536"/>
                <a:gd name="T12" fmla="*/ 0 60000 65536"/>
                <a:gd name="T13" fmla="*/ 0 60000 65536"/>
                <a:gd name="T14" fmla="*/ 0 60000 65536"/>
                <a:gd name="T15" fmla="*/ 0 w 53"/>
                <a:gd name="T16" fmla="*/ 0 h 16"/>
                <a:gd name="T17" fmla="*/ 53 w 53"/>
                <a:gd name="T18" fmla="*/ 16 h 16"/>
              </a:gdLst>
              <a:ahLst/>
              <a:cxnLst>
                <a:cxn ang="T10">
                  <a:pos x="T0" y="T1"/>
                </a:cxn>
                <a:cxn ang="T11">
                  <a:pos x="T2" y="T3"/>
                </a:cxn>
                <a:cxn ang="T12">
                  <a:pos x="T4" y="T5"/>
                </a:cxn>
                <a:cxn ang="T13">
                  <a:pos x="T6" y="T7"/>
                </a:cxn>
                <a:cxn ang="T14">
                  <a:pos x="T8" y="T9"/>
                </a:cxn>
              </a:cxnLst>
              <a:rect l="T15" t="T16" r="T17" b="T18"/>
              <a:pathLst>
                <a:path w="53" h="16">
                  <a:moveTo>
                    <a:pt x="52" y="15"/>
                  </a:moveTo>
                  <a:lnTo>
                    <a:pt x="52" y="0"/>
                  </a:lnTo>
                  <a:lnTo>
                    <a:pt x="0" y="0"/>
                  </a:lnTo>
                  <a:lnTo>
                    <a:pt x="0" y="15"/>
                  </a:lnTo>
                  <a:lnTo>
                    <a:pt x="52" y="15"/>
                  </a:lnTo>
                </a:path>
              </a:pathLst>
            </a:custGeom>
            <a:solidFill>
              <a:srgbClr val="063DE8"/>
            </a:solidFill>
            <a:ln w="12700" cap="rnd">
              <a:noFill/>
              <a:round/>
            </a:ln>
          </p:spPr>
          <p:txBody>
            <a:bodyPr/>
            <a:lstStyle/>
            <a:p>
              <a:endParaRPr lang="zh-CN" altLang="en-US"/>
            </a:p>
          </p:txBody>
        </p:sp>
        <p:sp>
          <p:nvSpPr>
            <p:cNvPr id="39062" name="Freeform 821"/>
            <p:cNvSpPr/>
            <p:nvPr/>
          </p:nvSpPr>
          <p:spPr bwMode="auto">
            <a:xfrm>
              <a:off x="2838" y="2762"/>
              <a:ext cx="53" cy="16"/>
            </a:xfrm>
            <a:custGeom>
              <a:avLst/>
              <a:gdLst>
                <a:gd name="T0" fmla="*/ 52 w 53"/>
                <a:gd name="T1" fmla="*/ 15 h 16"/>
                <a:gd name="T2" fmla="*/ 52 w 53"/>
                <a:gd name="T3" fmla="*/ 0 h 16"/>
                <a:gd name="T4" fmla="*/ 0 w 53"/>
                <a:gd name="T5" fmla="*/ 0 h 16"/>
                <a:gd name="T6" fmla="*/ 0 w 53"/>
                <a:gd name="T7" fmla="*/ 15 h 16"/>
                <a:gd name="T8" fmla="*/ 52 w 53"/>
                <a:gd name="T9" fmla="*/ 15 h 16"/>
                <a:gd name="T10" fmla="*/ 0 60000 65536"/>
                <a:gd name="T11" fmla="*/ 0 60000 65536"/>
                <a:gd name="T12" fmla="*/ 0 60000 65536"/>
                <a:gd name="T13" fmla="*/ 0 60000 65536"/>
                <a:gd name="T14" fmla="*/ 0 60000 65536"/>
                <a:gd name="T15" fmla="*/ 0 w 53"/>
                <a:gd name="T16" fmla="*/ 0 h 16"/>
                <a:gd name="T17" fmla="*/ 53 w 53"/>
                <a:gd name="T18" fmla="*/ 16 h 16"/>
              </a:gdLst>
              <a:ahLst/>
              <a:cxnLst>
                <a:cxn ang="T10">
                  <a:pos x="T0" y="T1"/>
                </a:cxn>
                <a:cxn ang="T11">
                  <a:pos x="T2" y="T3"/>
                </a:cxn>
                <a:cxn ang="T12">
                  <a:pos x="T4" y="T5"/>
                </a:cxn>
                <a:cxn ang="T13">
                  <a:pos x="T6" y="T7"/>
                </a:cxn>
                <a:cxn ang="T14">
                  <a:pos x="T8" y="T9"/>
                </a:cxn>
              </a:cxnLst>
              <a:rect l="T15" t="T16" r="T17" b="T18"/>
              <a:pathLst>
                <a:path w="53" h="16">
                  <a:moveTo>
                    <a:pt x="52" y="15"/>
                  </a:moveTo>
                  <a:lnTo>
                    <a:pt x="52" y="0"/>
                  </a:lnTo>
                  <a:lnTo>
                    <a:pt x="0" y="0"/>
                  </a:lnTo>
                  <a:lnTo>
                    <a:pt x="0" y="15"/>
                  </a:lnTo>
                  <a:lnTo>
                    <a:pt x="52" y="15"/>
                  </a:lnTo>
                </a:path>
              </a:pathLst>
            </a:custGeom>
            <a:solidFill>
              <a:srgbClr val="063DE8"/>
            </a:solidFill>
            <a:ln w="12700" cap="rnd">
              <a:noFill/>
              <a:round/>
            </a:ln>
          </p:spPr>
          <p:txBody>
            <a:bodyPr/>
            <a:lstStyle/>
            <a:p>
              <a:endParaRPr lang="zh-CN" altLang="en-US"/>
            </a:p>
          </p:txBody>
        </p:sp>
      </p:grpSp>
      <p:sp>
        <p:nvSpPr>
          <p:cNvPr id="38937" name="Freeform 829"/>
          <p:cNvSpPr/>
          <p:nvPr/>
        </p:nvSpPr>
        <p:spPr bwMode="auto">
          <a:xfrm>
            <a:off x="6107113" y="2354263"/>
            <a:ext cx="1373187" cy="2430462"/>
          </a:xfrm>
          <a:custGeom>
            <a:avLst/>
            <a:gdLst>
              <a:gd name="T0" fmla="*/ 2147483647 w 769"/>
              <a:gd name="T1" fmla="*/ 2147483647 h 1361"/>
              <a:gd name="T2" fmla="*/ 0 w 769"/>
              <a:gd name="T3" fmla="*/ 2147483647 h 1361"/>
              <a:gd name="T4" fmla="*/ 2147483647 w 769"/>
              <a:gd name="T5" fmla="*/ 0 h 1361"/>
              <a:gd name="T6" fmla="*/ 2147483647 w 769"/>
              <a:gd name="T7" fmla="*/ 2147483647 h 1361"/>
              <a:gd name="T8" fmla="*/ 2147483647 w 769"/>
              <a:gd name="T9" fmla="*/ 2147483647 h 1361"/>
              <a:gd name="T10" fmla="*/ 0 60000 65536"/>
              <a:gd name="T11" fmla="*/ 0 60000 65536"/>
              <a:gd name="T12" fmla="*/ 0 60000 65536"/>
              <a:gd name="T13" fmla="*/ 0 60000 65536"/>
              <a:gd name="T14" fmla="*/ 0 60000 65536"/>
              <a:gd name="T15" fmla="*/ 0 w 769"/>
              <a:gd name="T16" fmla="*/ 0 h 1361"/>
              <a:gd name="T17" fmla="*/ 769 w 769"/>
              <a:gd name="T18" fmla="*/ 1361 h 1361"/>
            </a:gdLst>
            <a:ahLst/>
            <a:cxnLst>
              <a:cxn ang="T10">
                <a:pos x="T0" y="T1"/>
              </a:cxn>
              <a:cxn ang="T11">
                <a:pos x="T2" y="T3"/>
              </a:cxn>
              <a:cxn ang="T12">
                <a:pos x="T4" y="T5"/>
              </a:cxn>
              <a:cxn ang="T13">
                <a:pos x="T6" y="T7"/>
              </a:cxn>
              <a:cxn ang="T14">
                <a:pos x="T8" y="T9"/>
              </a:cxn>
            </a:cxnLst>
            <a:rect l="T15" t="T16" r="T17" b="T18"/>
            <a:pathLst>
              <a:path w="769" h="1361">
                <a:moveTo>
                  <a:pt x="416" y="1336"/>
                </a:moveTo>
                <a:lnTo>
                  <a:pt x="0" y="8"/>
                </a:lnTo>
                <a:lnTo>
                  <a:pt x="336" y="0"/>
                </a:lnTo>
                <a:lnTo>
                  <a:pt x="768" y="1360"/>
                </a:lnTo>
                <a:lnTo>
                  <a:pt x="416" y="1336"/>
                </a:lnTo>
              </a:path>
            </a:pathLst>
          </a:custGeom>
          <a:solidFill>
            <a:schemeClr val="accent2"/>
          </a:solidFill>
          <a:ln w="25400" cap="rnd">
            <a:solidFill>
              <a:schemeClr val="tx1"/>
            </a:solidFill>
            <a:round/>
          </a:ln>
        </p:spPr>
        <p:txBody>
          <a:bodyPr/>
          <a:lstStyle/>
          <a:p>
            <a:endParaRPr lang="zh-CN" altLang="en-US"/>
          </a:p>
        </p:txBody>
      </p:sp>
      <p:sp>
        <p:nvSpPr>
          <p:cNvPr id="38938" name="Freeform 830"/>
          <p:cNvSpPr/>
          <p:nvPr/>
        </p:nvSpPr>
        <p:spPr bwMode="auto">
          <a:xfrm>
            <a:off x="6623050" y="4559300"/>
            <a:ext cx="1714500" cy="1323975"/>
          </a:xfrm>
          <a:custGeom>
            <a:avLst/>
            <a:gdLst>
              <a:gd name="T0" fmla="*/ 2147483647 w 960"/>
              <a:gd name="T1" fmla="*/ 2147483647 h 742"/>
              <a:gd name="T2" fmla="*/ 2147483647 w 960"/>
              <a:gd name="T3" fmla="*/ 2147483647 h 742"/>
              <a:gd name="T4" fmla="*/ 0 w 960"/>
              <a:gd name="T5" fmla="*/ 0 h 742"/>
              <a:gd name="T6" fmla="*/ 2147483647 w 960"/>
              <a:gd name="T7" fmla="*/ 2147483647 h 742"/>
              <a:gd name="T8" fmla="*/ 2147483647 w 960"/>
              <a:gd name="T9" fmla="*/ 2147483647 h 742"/>
              <a:gd name="T10" fmla="*/ 0 60000 65536"/>
              <a:gd name="T11" fmla="*/ 0 60000 65536"/>
              <a:gd name="T12" fmla="*/ 0 60000 65536"/>
              <a:gd name="T13" fmla="*/ 0 60000 65536"/>
              <a:gd name="T14" fmla="*/ 0 60000 65536"/>
              <a:gd name="T15" fmla="*/ 0 w 960"/>
              <a:gd name="T16" fmla="*/ 0 h 742"/>
              <a:gd name="T17" fmla="*/ 960 w 960"/>
              <a:gd name="T18" fmla="*/ 742 h 742"/>
            </a:gdLst>
            <a:ahLst/>
            <a:cxnLst>
              <a:cxn ang="T10">
                <a:pos x="T0" y="T1"/>
              </a:cxn>
              <a:cxn ang="T11">
                <a:pos x="T2" y="T3"/>
              </a:cxn>
              <a:cxn ang="T12">
                <a:pos x="T4" y="T5"/>
              </a:cxn>
              <a:cxn ang="T13">
                <a:pos x="T6" y="T7"/>
              </a:cxn>
              <a:cxn ang="T14">
                <a:pos x="T8" y="T9"/>
              </a:cxn>
            </a:cxnLst>
            <a:rect l="T15" t="T16" r="T17" b="T18"/>
            <a:pathLst>
              <a:path w="960" h="742">
                <a:moveTo>
                  <a:pt x="959" y="534"/>
                </a:moveTo>
                <a:lnTo>
                  <a:pt x="463" y="37"/>
                </a:lnTo>
                <a:lnTo>
                  <a:pt x="0" y="0"/>
                </a:lnTo>
                <a:lnTo>
                  <a:pt x="743" y="741"/>
                </a:lnTo>
                <a:lnTo>
                  <a:pt x="959" y="534"/>
                </a:lnTo>
              </a:path>
            </a:pathLst>
          </a:custGeom>
          <a:solidFill>
            <a:schemeClr val="accent2"/>
          </a:solidFill>
          <a:ln w="25400" cap="rnd">
            <a:solidFill>
              <a:schemeClr val="tx2"/>
            </a:solidFill>
            <a:round/>
          </a:ln>
        </p:spPr>
        <p:txBody>
          <a:bodyPr/>
          <a:lstStyle/>
          <a:p>
            <a:endParaRPr lang="zh-CN" altLang="en-US"/>
          </a:p>
        </p:txBody>
      </p:sp>
      <p:sp>
        <p:nvSpPr>
          <p:cNvPr id="38939" name="Line 831"/>
          <p:cNvSpPr>
            <a:spLocks noChangeShapeType="1"/>
          </p:cNvSpPr>
          <p:nvPr/>
        </p:nvSpPr>
        <p:spPr bwMode="auto">
          <a:xfrm>
            <a:off x="7264400" y="4783138"/>
            <a:ext cx="971550" cy="955675"/>
          </a:xfrm>
          <a:prstGeom prst="line">
            <a:avLst/>
          </a:prstGeom>
          <a:noFill/>
          <a:ln w="25400">
            <a:solidFill>
              <a:schemeClr val="tx1"/>
            </a:solidFill>
            <a:prstDash val="dash"/>
            <a:round/>
          </a:ln>
        </p:spPr>
        <p:txBody>
          <a:bodyPr wrap="none" anchor="ctr"/>
          <a:lstStyle/>
          <a:p>
            <a:endParaRPr lang="zh-CN" altLang="en-US"/>
          </a:p>
        </p:txBody>
      </p:sp>
      <p:sp>
        <p:nvSpPr>
          <p:cNvPr id="38940" name="Freeform 832"/>
          <p:cNvSpPr/>
          <p:nvPr/>
        </p:nvSpPr>
        <p:spPr bwMode="auto">
          <a:xfrm>
            <a:off x="6197600" y="3616325"/>
            <a:ext cx="601663" cy="2768600"/>
          </a:xfrm>
          <a:custGeom>
            <a:avLst/>
            <a:gdLst>
              <a:gd name="T0" fmla="*/ 2147483647 w 337"/>
              <a:gd name="T1" fmla="*/ 2147483647 h 1672"/>
              <a:gd name="T2" fmla="*/ 0 w 337"/>
              <a:gd name="T3" fmla="*/ 2147483647 h 1672"/>
              <a:gd name="T4" fmla="*/ 2147483647 w 337"/>
              <a:gd name="T5" fmla="*/ 0 h 1672"/>
              <a:gd name="T6" fmla="*/ 2147483647 w 337"/>
              <a:gd name="T7" fmla="*/ 2147483647 h 1672"/>
              <a:gd name="T8" fmla="*/ 2147483647 w 337"/>
              <a:gd name="T9" fmla="*/ 2147483647 h 1672"/>
              <a:gd name="T10" fmla="*/ 0 60000 65536"/>
              <a:gd name="T11" fmla="*/ 0 60000 65536"/>
              <a:gd name="T12" fmla="*/ 0 60000 65536"/>
              <a:gd name="T13" fmla="*/ 0 60000 65536"/>
              <a:gd name="T14" fmla="*/ 0 60000 65536"/>
              <a:gd name="T15" fmla="*/ 0 w 337"/>
              <a:gd name="T16" fmla="*/ 0 h 1672"/>
              <a:gd name="T17" fmla="*/ 337 w 337"/>
              <a:gd name="T18" fmla="*/ 1672 h 1672"/>
            </a:gdLst>
            <a:ahLst/>
            <a:cxnLst>
              <a:cxn ang="T10">
                <a:pos x="T0" y="T1"/>
              </a:cxn>
              <a:cxn ang="T11">
                <a:pos x="T2" y="T3"/>
              </a:cxn>
              <a:cxn ang="T12">
                <a:pos x="T4" y="T5"/>
              </a:cxn>
              <a:cxn ang="T13">
                <a:pos x="T6" y="T7"/>
              </a:cxn>
              <a:cxn ang="T14">
                <a:pos x="T8" y="T9"/>
              </a:cxn>
            </a:cxnLst>
            <a:rect l="T15" t="T16" r="T17" b="T18"/>
            <a:pathLst>
              <a:path w="337" h="1672">
                <a:moveTo>
                  <a:pt x="1" y="1671"/>
                </a:moveTo>
                <a:lnTo>
                  <a:pt x="0" y="443"/>
                </a:lnTo>
                <a:lnTo>
                  <a:pt x="336" y="0"/>
                </a:lnTo>
                <a:lnTo>
                  <a:pt x="336" y="1671"/>
                </a:lnTo>
                <a:lnTo>
                  <a:pt x="1" y="1671"/>
                </a:lnTo>
              </a:path>
            </a:pathLst>
          </a:custGeom>
          <a:solidFill>
            <a:srgbClr val="E7EDED"/>
          </a:solidFill>
          <a:ln w="25400" cap="rnd">
            <a:solidFill>
              <a:schemeClr val="tx2"/>
            </a:solidFill>
            <a:round/>
          </a:ln>
        </p:spPr>
        <p:txBody>
          <a:bodyPr/>
          <a:lstStyle/>
          <a:p>
            <a:endParaRPr lang="zh-CN" altLang="en-US"/>
          </a:p>
        </p:txBody>
      </p:sp>
      <p:sp>
        <p:nvSpPr>
          <p:cNvPr id="38941" name="Line 833"/>
          <p:cNvSpPr>
            <a:spLocks noChangeShapeType="1"/>
          </p:cNvSpPr>
          <p:nvPr/>
        </p:nvSpPr>
        <p:spPr bwMode="auto">
          <a:xfrm>
            <a:off x="6492875" y="4768850"/>
            <a:ext cx="0" cy="1698625"/>
          </a:xfrm>
          <a:prstGeom prst="line">
            <a:avLst/>
          </a:prstGeom>
          <a:noFill/>
          <a:ln w="25400">
            <a:solidFill>
              <a:schemeClr val="tx2"/>
            </a:solidFill>
            <a:prstDash val="dash"/>
            <a:round/>
          </a:ln>
        </p:spPr>
        <p:txBody>
          <a:bodyPr wrap="none" anchor="ctr"/>
          <a:lstStyle/>
          <a:p>
            <a:endParaRPr lang="zh-CN" altLang="en-US"/>
          </a:p>
        </p:txBody>
      </p:sp>
      <p:sp>
        <p:nvSpPr>
          <p:cNvPr id="38942" name="Freeform 835"/>
          <p:cNvSpPr/>
          <p:nvPr/>
        </p:nvSpPr>
        <p:spPr bwMode="auto">
          <a:xfrm>
            <a:off x="4591050" y="4583113"/>
            <a:ext cx="1719263" cy="1117600"/>
          </a:xfrm>
          <a:custGeom>
            <a:avLst/>
            <a:gdLst>
              <a:gd name="T0" fmla="*/ 0 w 962"/>
              <a:gd name="T1" fmla="*/ 2147483647 h 626"/>
              <a:gd name="T2" fmla="*/ 2147483647 w 962"/>
              <a:gd name="T3" fmla="*/ 0 h 626"/>
              <a:gd name="T4" fmla="*/ 2147483647 w 962"/>
              <a:gd name="T5" fmla="*/ 2147483647 h 626"/>
              <a:gd name="T6" fmla="*/ 2147483647 w 962"/>
              <a:gd name="T7" fmla="*/ 2147483647 h 626"/>
              <a:gd name="T8" fmla="*/ 0 w 962"/>
              <a:gd name="T9" fmla="*/ 2147483647 h 626"/>
              <a:gd name="T10" fmla="*/ 0 60000 65536"/>
              <a:gd name="T11" fmla="*/ 0 60000 65536"/>
              <a:gd name="T12" fmla="*/ 0 60000 65536"/>
              <a:gd name="T13" fmla="*/ 0 60000 65536"/>
              <a:gd name="T14" fmla="*/ 0 60000 65536"/>
              <a:gd name="T15" fmla="*/ 0 w 962"/>
              <a:gd name="T16" fmla="*/ 0 h 626"/>
              <a:gd name="T17" fmla="*/ 962 w 962"/>
              <a:gd name="T18" fmla="*/ 626 h 626"/>
            </a:gdLst>
            <a:ahLst/>
            <a:cxnLst>
              <a:cxn ang="T10">
                <a:pos x="T0" y="T1"/>
              </a:cxn>
              <a:cxn ang="T11">
                <a:pos x="T2" y="T3"/>
              </a:cxn>
              <a:cxn ang="T12">
                <a:pos x="T4" y="T5"/>
              </a:cxn>
              <a:cxn ang="T13">
                <a:pos x="T6" y="T7"/>
              </a:cxn>
              <a:cxn ang="T14">
                <a:pos x="T8" y="T9"/>
              </a:cxn>
            </a:cxnLst>
            <a:rect l="T15" t="T16" r="T17" b="T18"/>
            <a:pathLst>
              <a:path w="962" h="626">
                <a:moveTo>
                  <a:pt x="0" y="440"/>
                </a:moveTo>
                <a:lnTo>
                  <a:pt x="545" y="0"/>
                </a:lnTo>
                <a:lnTo>
                  <a:pt x="961" y="8"/>
                </a:lnTo>
                <a:lnTo>
                  <a:pt x="241" y="625"/>
                </a:lnTo>
                <a:lnTo>
                  <a:pt x="0" y="440"/>
                </a:lnTo>
              </a:path>
            </a:pathLst>
          </a:custGeom>
          <a:solidFill>
            <a:schemeClr val="accent2"/>
          </a:solidFill>
          <a:ln w="25400" cap="rnd">
            <a:solidFill>
              <a:schemeClr val="tx2"/>
            </a:solidFill>
            <a:round/>
          </a:ln>
        </p:spPr>
        <p:txBody>
          <a:bodyPr/>
          <a:lstStyle/>
          <a:p>
            <a:endParaRPr lang="zh-CN" altLang="en-US"/>
          </a:p>
        </p:txBody>
      </p:sp>
      <p:sp>
        <p:nvSpPr>
          <p:cNvPr id="38943" name="Freeform 836"/>
          <p:cNvSpPr/>
          <p:nvPr/>
        </p:nvSpPr>
        <p:spPr bwMode="auto">
          <a:xfrm>
            <a:off x="7143750" y="2195513"/>
            <a:ext cx="1304925" cy="1263650"/>
          </a:xfrm>
          <a:custGeom>
            <a:avLst/>
            <a:gdLst>
              <a:gd name="T0" fmla="*/ 0 w 774"/>
              <a:gd name="T1" fmla="*/ 2147483647 h 749"/>
              <a:gd name="T2" fmla="*/ 2147483647 w 774"/>
              <a:gd name="T3" fmla="*/ 0 h 749"/>
              <a:gd name="T4" fmla="*/ 2147483647 w 774"/>
              <a:gd name="T5" fmla="*/ 2147483647 h 749"/>
              <a:gd name="T6" fmla="*/ 2147483647 w 774"/>
              <a:gd name="T7" fmla="*/ 2147483647 h 749"/>
              <a:gd name="T8" fmla="*/ 0 w 774"/>
              <a:gd name="T9" fmla="*/ 2147483647 h 749"/>
              <a:gd name="T10" fmla="*/ 0 60000 65536"/>
              <a:gd name="T11" fmla="*/ 0 60000 65536"/>
              <a:gd name="T12" fmla="*/ 0 60000 65536"/>
              <a:gd name="T13" fmla="*/ 0 60000 65536"/>
              <a:gd name="T14" fmla="*/ 0 60000 65536"/>
              <a:gd name="T15" fmla="*/ 0 w 774"/>
              <a:gd name="T16" fmla="*/ 0 h 749"/>
              <a:gd name="T17" fmla="*/ 774 w 774"/>
              <a:gd name="T18" fmla="*/ 749 h 749"/>
            </a:gdLst>
            <a:ahLst/>
            <a:cxnLst>
              <a:cxn ang="T10">
                <a:pos x="T0" y="T1"/>
              </a:cxn>
              <a:cxn ang="T11">
                <a:pos x="T2" y="T3"/>
              </a:cxn>
              <a:cxn ang="T12">
                <a:pos x="T4" y="T5"/>
              </a:cxn>
              <a:cxn ang="T13">
                <a:pos x="T6" y="T7"/>
              </a:cxn>
              <a:cxn ang="T14">
                <a:pos x="T8" y="T9"/>
              </a:cxn>
            </a:cxnLst>
            <a:rect l="T15" t="T16" r="T17" b="T18"/>
            <a:pathLst>
              <a:path w="774" h="749">
                <a:moveTo>
                  <a:pt x="0" y="740"/>
                </a:moveTo>
                <a:lnTo>
                  <a:pt x="465" y="0"/>
                </a:lnTo>
                <a:lnTo>
                  <a:pt x="773" y="131"/>
                </a:lnTo>
                <a:lnTo>
                  <a:pt x="393" y="748"/>
                </a:lnTo>
                <a:lnTo>
                  <a:pt x="0" y="740"/>
                </a:lnTo>
              </a:path>
            </a:pathLst>
          </a:custGeom>
          <a:solidFill>
            <a:schemeClr val="accent2"/>
          </a:solidFill>
          <a:ln w="25400" cap="rnd">
            <a:solidFill>
              <a:schemeClr val="tx2"/>
            </a:solidFill>
            <a:round/>
          </a:ln>
        </p:spPr>
        <p:txBody>
          <a:bodyPr/>
          <a:lstStyle/>
          <a:p>
            <a:endParaRPr lang="zh-CN" altLang="en-US"/>
          </a:p>
        </p:txBody>
      </p:sp>
      <p:sp>
        <p:nvSpPr>
          <p:cNvPr id="525125" name="Rectangle 837"/>
          <p:cNvSpPr>
            <a:spLocks noChangeArrowheads="1"/>
          </p:cNvSpPr>
          <p:nvPr/>
        </p:nvSpPr>
        <p:spPr bwMode="auto">
          <a:xfrm>
            <a:off x="4465638" y="3419475"/>
            <a:ext cx="3741737" cy="1325563"/>
          </a:xfrm>
          <a:prstGeom prst="rect">
            <a:avLst/>
          </a:prstGeom>
          <a:solidFill>
            <a:srgbClr val="FAFD00"/>
          </a:solidFill>
          <a:ln w="12700">
            <a:solidFill>
              <a:schemeClr val="tx1"/>
            </a:solidFill>
            <a:miter lim="800000"/>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sp>
        <p:nvSpPr>
          <p:cNvPr id="525126" name="Rectangle 838"/>
          <p:cNvSpPr>
            <a:spLocks noChangeArrowheads="1"/>
          </p:cNvSpPr>
          <p:nvPr/>
        </p:nvSpPr>
        <p:spPr bwMode="auto">
          <a:xfrm>
            <a:off x="4729163" y="3686175"/>
            <a:ext cx="2482850" cy="788988"/>
          </a:xfrm>
          <a:prstGeom prst="rect">
            <a:avLst/>
          </a:prstGeom>
          <a:solidFill>
            <a:schemeClr val="hlink"/>
          </a:solidFill>
          <a:ln w="12700">
            <a:solidFill>
              <a:schemeClr val="tx2"/>
            </a:solidFill>
            <a:miter lim="800000"/>
          </a:ln>
          <a:effectLst>
            <a:outerShdw dist="35921" dir="2700000" algn="ctr" rotWithShape="0">
              <a:schemeClr val="tx1"/>
            </a:outerShdw>
          </a:effectLst>
        </p:spPr>
        <p:txBody>
          <a:bodyPr wrap="none" anchor="ctr"/>
          <a:lstStyle/>
          <a:p>
            <a:pPr>
              <a:defRPr/>
            </a:pPr>
            <a:endParaRPr lang="zh-CN" altLang="en-US">
              <a:ea typeface="宋体" panose="02010600030101010101" pitchFamily="2" charset="-122"/>
            </a:endParaRPr>
          </a:p>
        </p:txBody>
      </p:sp>
      <p:grpSp>
        <p:nvGrpSpPr>
          <p:cNvPr id="38946" name="Group 839"/>
          <p:cNvGrpSpPr/>
          <p:nvPr/>
        </p:nvGrpSpPr>
        <p:grpSpPr bwMode="auto">
          <a:xfrm>
            <a:off x="4779963" y="3724275"/>
            <a:ext cx="612775" cy="341313"/>
            <a:chOff x="1870" y="2008"/>
            <a:chExt cx="343" cy="191"/>
          </a:xfrm>
        </p:grpSpPr>
        <p:sp>
          <p:nvSpPr>
            <p:cNvPr id="39023" name="Freeform 840"/>
            <p:cNvSpPr/>
            <p:nvPr/>
          </p:nvSpPr>
          <p:spPr bwMode="auto">
            <a:xfrm>
              <a:off x="2185" y="2130"/>
              <a:ext cx="25" cy="24"/>
            </a:xfrm>
            <a:custGeom>
              <a:avLst/>
              <a:gdLst>
                <a:gd name="T0" fmla="*/ 19 w 25"/>
                <a:gd name="T1" fmla="*/ 1 h 24"/>
                <a:gd name="T2" fmla="*/ 23 w 25"/>
                <a:gd name="T3" fmla="*/ 0 h 24"/>
                <a:gd name="T4" fmla="*/ 24 w 25"/>
                <a:gd name="T5" fmla="*/ 14 h 24"/>
                <a:gd name="T6" fmla="*/ 19 w 25"/>
                <a:gd name="T7" fmla="*/ 22 h 24"/>
                <a:gd name="T8" fmla="*/ 15 w 25"/>
                <a:gd name="T9" fmla="*/ 19 h 24"/>
                <a:gd name="T10" fmla="*/ 9 w 25"/>
                <a:gd name="T11" fmla="*/ 23 h 24"/>
                <a:gd name="T12" fmla="*/ 6 w 25"/>
                <a:gd name="T13" fmla="*/ 23 h 24"/>
                <a:gd name="T14" fmla="*/ 0 w 25"/>
                <a:gd name="T15" fmla="*/ 17 h 24"/>
                <a:gd name="T16" fmla="*/ 6 w 25"/>
                <a:gd name="T17" fmla="*/ 1 h 24"/>
                <a:gd name="T18" fmla="*/ 6 w 25"/>
                <a:gd name="T19" fmla="*/ 6 h 24"/>
                <a:gd name="T20" fmla="*/ 19 w 25"/>
                <a:gd name="T21" fmla="*/ 1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4"/>
                <a:gd name="T35" fmla="*/ 25 w 25"/>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4">
                  <a:moveTo>
                    <a:pt x="19" y="1"/>
                  </a:moveTo>
                  <a:lnTo>
                    <a:pt x="23" y="0"/>
                  </a:lnTo>
                  <a:lnTo>
                    <a:pt x="24" y="14"/>
                  </a:lnTo>
                  <a:lnTo>
                    <a:pt x="19" y="22"/>
                  </a:lnTo>
                  <a:lnTo>
                    <a:pt x="15" y="19"/>
                  </a:lnTo>
                  <a:lnTo>
                    <a:pt x="9" y="23"/>
                  </a:lnTo>
                  <a:lnTo>
                    <a:pt x="6" y="23"/>
                  </a:lnTo>
                  <a:lnTo>
                    <a:pt x="0" y="17"/>
                  </a:lnTo>
                  <a:lnTo>
                    <a:pt x="6" y="1"/>
                  </a:lnTo>
                  <a:lnTo>
                    <a:pt x="6" y="6"/>
                  </a:lnTo>
                  <a:lnTo>
                    <a:pt x="19" y="1"/>
                  </a:lnTo>
                </a:path>
              </a:pathLst>
            </a:custGeom>
            <a:solidFill>
              <a:srgbClr val="474747"/>
            </a:solidFill>
            <a:ln w="12700" cap="rnd">
              <a:solidFill>
                <a:srgbClr val="474747"/>
              </a:solidFill>
              <a:round/>
            </a:ln>
          </p:spPr>
          <p:txBody>
            <a:bodyPr/>
            <a:lstStyle/>
            <a:p>
              <a:endParaRPr lang="zh-CN" altLang="en-US"/>
            </a:p>
          </p:txBody>
        </p:sp>
        <p:sp>
          <p:nvSpPr>
            <p:cNvPr id="39024" name="Freeform 841"/>
            <p:cNvSpPr/>
            <p:nvPr/>
          </p:nvSpPr>
          <p:spPr bwMode="auto">
            <a:xfrm>
              <a:off x="2188" y="2049"/>
              <a:ext cx="25" cy="24"/>
            </a:xfrm>
            <a:custGeom>
              <a:avLst/>
              <a:gdLst>
                <a:gd name="T0" fmla="*/ 20 w 25"/>
                <a:gd name="T1" fmla="*/ 0 h 24"/>
                <a:gd name="T2" fmla="*/ 20 w 25"/>
                <a:gd name="T3" fmla="*/ 9 h 24"/>
                <a:gd name="T4" fmla="*/ 24 w 25"/>
                <a:gd name="T5" fmla="*/ 12 h 24"/>
                <a:gd name="T6" fmla="*/ 19 w 25"/>
                <a:gd name="T7" fmla="*/ 20 h 24"/>
                <a:gd name="T8" fmla="*/ 15 w 25"/>
                <a:gd name="T9" fmla="*/ 18 h 24"/>
                <a:gd name="T10" fmla="*/ 9 w 25"/>
                <a:gd name="T11" fmla="*/ 23 h 24"/>
                <a:gd name="T12" fmla="*/ 0 w 25"/>
                <a:gd name="T13" fmla="*/ 14 h 24"/>
                <a:gd name="T14" fmla="*/ 8 w 25"/>
                <a:gd name="T15" fmla="*/ 5 h 24"/>
                <a:gd name="T16" fmla="*/ 11 w 25"/>
                <a:gd name="T17" fmla="*/ 3 h 24"/>
                <a:gd name="T18" fmla="*/ 20 w 2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20" y="0"/>
                  </a:moveTo>
                  <a:lnTo>
                    <a:pt x="20" y="9"/>
                  </a:lnTo>
                  <a:lnTo>
                    <a:pt x="24" y="12"/>
                  </a:lnTo>
                  <a:lnTo>
                    <a:pt x="19" y="20"/>
                  </a:lnTo>
                  <a:lnTo>
                    <a:pt x="15" y="18"/>
                  </a:lnTo>
                  <a:lnTo>
                    <a:pt x="9" y="23"/>
                  </a:lnTo>
                  <a:lnTo>
                    <a:pt x="0" y="14"/>
                  </a:lnTo>
                  <a:lnTo>
                    <a:pt x="8" y="5"/>
                  </a:lnTo>
                  <a:lnTo>
                    <a:pt x="11" y="3"/>
                  </a:lnTo>
                  <a:lnTo>
                    <a:pt x="20" y="0"/>
                  </a:lnTo>
                </a:path>
              </a:pathLst>
            </a:custGeom>
            <a:solidFill>
              <a:srgbClr val="474747"/>
            </a:solidFill>
            <a:ln w="12700" cap="rnd">
              <a:solidFill>
                <a:srgbClr val="474747"/>
              </a:solidFill>
              <a:round/>
            </a:ln>
          </p:spPr>
          <p:txBody>
            <a:bodyPr/>
            <a:lstStyle/>
            <a:p>
              <a:endParaRPr lang="zh-CN" altLang="en-US"/>
            </a:p>
          </p:txBody>
        </p:sp>
        <p:sp>
          <p:nvSpPr>
            <p:cNvPr id="39025" name="Freeform 842"/>
            <p:cNvSpPr/>
            <p:nvPr/>
          </p:nvSpPr>
          <p:spPr bwMode="auto">
            <a:xfrm>
              <a:off x="1871" y="2035"/>
              <a:ext cx="29" cy="24"/>
            </a:xfrm>
            <a:custGeom>
              <a:avLst/>
              <a:gdLst>
                <a:gd name="T0" fmla="*/ 19 w 29"/>
                <a:gd name="T1" fmla="*/ 0 h 24"/>
                <a:gd name="T2" fmla="*/ 23 w 29"/>
                <a:gd name="T3" fmla="*/ 6 h 24"/>
                <a:gd name="T4" fmla="*/ 28 w 29"/>
                <a:gd name="T5" fmla="*/ 10 h 24"/>
                <a:gd name="T6" fmla="*/ 23 w 29"/>
                <a:gd name="T7" fmla="*/ 17 h 24"/>
                <a:gd name="T8" fmla="*/ 20 w 29"/>
                <a:gd name="T9" fmla="*/ 20 h 24"/>
                <a:gd name="T10" fmla="*/ 8 w 29"/>
                <a:gd name="T11" fmla="*/ 23 h 24"/>
                <a:gd name="T12" fmla="*/ 4 w 29"/>
                <a:gd name="T13" fmla="*/ 20 h 24"/>
                <a:gd name="T14" fmla="*/ 0 w 29"/>
                <a:gd name="T15" fmla="*/ 10 h 24"/>
                <a:gd name="T16" fmla="*/ 5 w 29"/>
                <a:gd name="T17" fmla="*/ 4 h 24"/>
                <a:gd name="T18" fmla="*/ 8 w 29"/>
                <a:gd name="T19" fmla="*/ 0 h 24"/>
                <a:gd name="T20" fmla="*/ 19 w 29"/>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4"/>
                <a:gd name="T35" fmla="*/ 29 w 29"/>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4">
                  <a:moveTo>
                    <a:pt x="19" y="0"/>
                  </a:moveTo>
                  <a:lnTo>
                    <a:pt x="23" y="6"/>
                  </a:lnTo>
                  <a:lnTo>
                    <a:pt x="28" y="10"/>
                  </a:lnTo>
                  <a:lnTo>
                    <a:pt x="23" y="17"/>
                  </a:lnTo>
                  <a:lnTo>
                    <a:pt x="20" y="20"/>
                  </a:lnTo>
                  <a:lnTo>
                    <a:pt x="8" y="23"/>
                  </a:lnTo>
                  <a:lnTo>
                    <a:pt x="4" y="20"/>
                  </a:lnTo>
                  <a:lnTo>
                    <a:pt x="0" y="10"/>
                  </a:lnTo>
                  <a:lnTo>
                    <a:pt x="5" y="4"/>
                  </a:lnTo>
                  <a:lnTo>
                    <a:pt x="8" y="0"/>
                  </a:lnTo>
                  <a:lnTo>
                    <a:pt x="19" y="0"/>
                  </a:lnTo>
                </a:path>
              </a:pathLst>
            </a:custGeom>
            <a:solidFill>
              <a:srgbClr val="474747"/>
            </a:solidFill>
            <a:ln w="12700" cap="rnd">
              <a:solidFill>
                <a:srgbClr val="474747"/>
              </a:solidFill>
              <a:round/>
            </a:ln>
          </p:spPr>
          <p:txBody>
            <a:bodyPr/>
            <a:lstStyle/>
            <a:p>
              <a:endParaRPr lang="zh-CN" altLang="en-US"/>
            </a:p>
          </p:txBody>
        </p:sp>
        <p:sp>
          <p:nvSpPr>
            <p:cNvPr id="39026" name="Freeform 843"/>
            <p:cNvSpPr/>
            <p:nvPr/>
          </p:nvSpPr>
          <p:spPr bwMode="auto">
            <a:xfrm>
              <a:off x="1870" y="2114"/>
              <a:ext cx="23" cy="23"/>
            </a:xfrm>
            <a:custGeom>
              <a:avLst/>
              <a:gdLst>
                <a:gd name="T0" fmla="*/ 17 w 23"/>
                <a:gd name="T1" fmla="*/ 0 h 23"/>
                <a:gd name="T2" fmla="*/ 18 w 23"/>
                <a:gd name="T3" fmla="*/ 6 h 23"/>
                <a:gd name="T4" fmla="*/ 22 w 23"/>
                <a:gd name="T5" fmla="*/ 12 h 23"/>
                <a:gd name="T6" fmla="*/ 18 w 23"/>
                <a:gd name="T7" fmla="*/ 14 h 23"/>
                <a:gd name="T8" fmla="*/ 16 w 23"/>
                <a:gd name="T9" fmla="*/ 22 h 23"/>
                <a:gd name="T10" fmla="*/ 8 w 23"/>
                <a:gd name="T11" fmla="*/ 22 h 23"/>
                <a:gd name="T12" fmla="*/ 1 w 23"/>
                <a:gd name="T13" fmla="*/ 18 h 23"/>
                <a:gd name="T14" fmla="*/ 0 w 23"/>
                <a:gd name="T15" fmla="*/ 12 h 23"/>
                <a:gd name="T16" fmla="*/ 0 w 23"/>
                <a:gd name="T17" fmla="*/ 4 h 23"/>
                <a:gd name="T18" fmla="*/ 8 w 23"/>
                <a:gd name="T19" fmla="*/ 0 h 23"/>
                <a:gd name="T20" fmla="*/ 17 w 23"/>
                <a:gd name="T21" fmla="*/ 0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7" y="0"/>
                  </a:moveTo>
                  <a:lnTo>
                    <a:pt x="18" y="6"/>
                  </a:lnTo>
                  <a:lnTo>
                    <a:pt x="22" y="12"/>
                  </a:lnTo>
                  <a:lnTo>
                    <a:pt x="18" y="14"/>
                  </a:lnTo>
                  <a:lnTo>
                    <a:pt x="16" y="22"/>
                  </a:lnTo>
                  <a:lnTo>
                    <a:pt x="8" y="22"/>
                  </a:lnTo>
                  <a:lnTo>
                    <a:pt x="1" y="18"/>
                  </a:lnTo>
                  <a:lnTo>
                    <a:pt x="0" y="12"/>
                  </a:lnTo>
                  <a:lnTo>
                    <a:pt x="0" y="4"/>
                  </a:lnTo>
                  <a:lnTo>
                    <a:pt x="8" y="0"/>
                  </a:lnTo>
                  <a:lnTo>
                    <a:pt x="17" y="0"/>
                  </a:lnTo>
                </a:path>
              </a:pathLst>
            </a:custGeom>
            <a:solidFill>
              <a:srgbClr val="474747"/>
            </a:solidFill>
            <a:ln w="12700" cap="rnd">
              <a:solidFill>
                <a:srgbClr val="474747"/>
              </a:solidFill>
              <a:round/>
            </a:ln>
          </p:spPr>
          <p:txBody>
            <a:bodyPr/>
            <a:lstStyle/>
            <a:p>
              <a:endParaRPr lang="zh-CN" altLang="en-US"/>
            </a:p>
          </p:txBody>
        </p:sp>
        <p:sp>
          <p:nvSpPr>
            <p:cNvPr id="39027" name="Freeform 844"/>
            <p:cNvSpPr/>
            <p:nvPr/>
          </p:nvSpPr>
          <p:spPr bwMode="auto">
            <a:xfrm>
              <a:off x="1877" y="2020"/>
              <a:ext cx="29" cy="152"/>
            </a:xfrm>
            <a:custGeom>
              <a:avLst/>
              <a:gdLst>
                <a:gd name="T0" fmla="*/ 27 w 29"/>
                <a:gd name="T1" fmla="*/ 4 h 152"/>
                <a:gd name="T2" fmla="*/ 28 w 29"/>
                <a:gd name="T3" fmla="*/ 10 h 152"/>
                <a:gd name="T4" fmla="*/ 28 w 29"/>
                <a:gd name="T5" fmla="*/ 17 h 152"/>
                <a:gd name="T6" fmla="*/ 22 w 29"/>
                <a:gd name="T7" fmla="*/ 25 h 152"/>
                <a:gd name="T8" fmla="*/ 19 w 29"/>
                <a:gd name="T9" fmla="*/ 32 h 152"/>
                <a:gd name="T10" fmla="*/ 12 w 29"/>
                <a:gd name="T11" fmla="*/ 58 h 152"/>
                <a:gd name="T12" fmla="*/ 12 w 29"/>
                <a:gd name="T13" fmla="*/ 78 h 152"/>
                <a:gd name="T14" fmla="*/ 11 w 29"/>
                <a:gd name="T15" fmla="*/ 98 h 152"/>
                <a:gd name="T16" fmla="*/ 13 w 29"/>
                <a:gd name="T17" fmla="*/ 119 h 152"/>
                <a:gd name="T18" fmla="*/ 13 w 29"/>
                <a:gd name="T19" fmla="*/ 126 h 152"/>
                <a:gd name="T20" fmla="*/ 17 w 29"/>
                <a:gd name="T21" fmla="*/ 136 h 152"/>
                <a:gd name="T22" fmla="*/ 18 w 29"/>
                <a:gd name="T23" fmla="*/ 140 h 152"/>
                <a:gd name="T24" fmla="*/ 18 w 29"/>
                <a:gd name="T25" fmla="*/ 145 h 152"/>
                <a:gd name="T26" fmla="*/ 19 w 29"/>
                <a:gd name="T27" fmla="*/ 148 h 152"/>
                <a:gd name="T28" fmla="*/ 18 w 29"/>
                <a:gd name="T29" fmla="*/ 148 h 152"/>
                <a:gd name="T30" fmla="*/ 15 w 29"/>
                <a:gd name="T31" fmla="*/ 151 h 152"/>
                <a:gd name="T32" fmla="*/ 13 w 29"/>
                <a:gd name="T33" fmla="*/ 148 h 152"/>
                <a:gd name="T34" fmla="*/ 10 w 29"/>
                <a:gd name="T35" fmla="*/ 147 h 152"/>
                <a:gd name="T36" fmla="*/ 9 w 29"/>
                <a:gd name="T37" fmla="*/ 140 h 152"/>
                <a:gd name="T38" fmla="*/ 9 w 29"/>
                <a:gd name="T39" fmla="*/ 130 h 152"/>
                <a:gd name="T40" fmla="*/ 4 w 29"/>
                <a:gd name="T41" fmla="*/ 123 h 152"/>
                <a:gd name="T42" fmla="*/ 1 w 29"/>
                <a:gd name="T43" fmla="*/ 100 h 152"/>
                <a:gd name="T44" fmla="*/ 0 w 29"/>
                <a:gd name="T45" fmla="*/ 75 h 152"/>
                <a:gd name="T46" fmla="*/ 5 w 29"/>
                <a:gd name="T47" fmla="*/ 51 h 152"/>
                <a:gd name="T48" fmla="*/ 11 w 29"/>
                <a:gd name="T49" fmla="*/ 28 h 152"/>
                <a:gd name="T50" fmla="*/ 12 w 29"/>
                <a:gd name="T51" fmla="*/ 18 h 152"/>
                <a:gd name="T52" fmla="*/ 16 w 29"/>
                <a:gd name="T53" fmla="*/ 10 h 152"/>
                <a:gd name="T54" fmla="*/ 16 w 29"/>
                <a:gd name="T55" fmla="*/ 6 h 152"/>
                <a:gd name="T56" fmla="*/ 19 w 29"/>
                <a:gd name="T57" fmla="*/ 0 h 152"/>
                <a:gd name="T58" fmla="*/ 22 w 29"/>
                <a:gd name="T59" fmla="*/ 1 h 152"/>
                <a:gd name="T60" fmla="*/ 26 w 29"/>
                <a:gd name="T61" fmla="*/ 1 h 152"/>
                <a:gd name="T62" fmla="*/ 27 w 29"/>
                <a:gd name="T63" fmla="*/ 4 h 1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
                <a:gd name="T97" fmla="*/ 0 h 152"/>
                <a:gd name="T98" fmla="*/ 29 w 29"/>
                <a:gd name="T99" fmla="*/ 152 h 1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 h="152">
                  <a:moveTo>
                    <a:pt x="27" y="4"/>
                  </a:moveTo>
                  <a:lnTo>
                    <a:pt x="28" y="10"/>
                  </a:lnTo>
                  <a:lnTo>
                    <a:pt x="28" y="17"/>
                  </a:lnTo>
                  <a:lnTo>
                    <a:pt x="22" y="25"/>
                  </a:lnTo>
                  <a:lnTo>
                    <a:pt x="19" y="32"/>
                  </a:lnTo>
                  <a:lnTo>
                    <a:pt x="12" y="58"/>
                  </a:lnTo>
                  <a:lnTo>
                    <a:pt x="12" y="78"/>
                  </a:lnTo>
                  <a:lnTo>
                    <a:pt x="11" y="98"/>
                  </a:lnTo>
                  <a:lnTo>
                    <a:pt x="13" y="119"/>
                  </a:lnTo>
                  <a:lnTo>
                    <a:pt x="13" y="126"/>
                  </a:lnTo>
                  <a:lnTo>
                    <a:pt x="17" y="136"/>
                  </a:lnTo>
                  <a:lnTo>
                    <a:pt x="18" y="140"/>
                  </a:lnTo>
                  <a:lnTo>
                    <a:pt x="18" y="145"/>
                  </a:lnTo>
                  <a:lnTo>
                    <a:pt x="19" y="148"/>
                  </a:lnTo>
                  <a:lnTo>
                    <a:pt x="18" y="148"/>
                  </a:lnTo>
                  <a:lnTo>
                    <a:pt x="15" y="151"/>
                  </a:lnTo>
                  <a:lnTo>
                    <a:pt x="13" y="148"/>
                  </a:lnTo>
                  <a:lnTo>
                    <a:pt x="10" y="147"/>
                  </a:lnTo>
                  <a:lnTo>
                    <a:pt x="9" y="140"/>
                  </a:lnTo>
                  <a:lnTo>
                    <a:pt x="9" y="130"/>
                  </a:lnTo>
                  <a:lnTo>
                    <a:pt x="4" y="123"/>
                  </a:lnTo>
                  <a:lnTo>
                    <a:pt x="1" y="100"/>
                  </a:lnTo>
                  <a:lnTo>
                    <a:pt x="0" y="75"/>
                  </a:lnTo>
                  <a:lnTo>
                    <a:pt x="5" y="51"/>
                  </a:lnTo>
                  <a:lnTo>
                    <a:pt x="11" y="28"/>
                  </a:lnTo>
                  <a:lnTo>
                    <a:pt x="12" y="18"/>
                  </a:lnTo>
                  <a:lnTo>
                    <a:pt x="16" y="10"/>
                  </a:lnTo>
                  <a:lnTo>
                    <a:pt x="16" y="6"/>
                  </a:lnTo>
                  <a:lnTo>
                    <a:pt x="19" y="0"/>
                  </a:lnTo>
                  <a:lnTo>
                    <a:pt x="22" y="1"/>
                  </a:lnTo>
                  <a:lnTo>
                    <a:pt x="26" y="1"/>
                  </a:lnTo>
                  <a:lnTo>
                    <a:pt x="27" y="4"/>
                  </a:lnTo>
                </a:path>
              </a:pathLst>
            </a:custGeom>
            <a:solidFill>
              <a:srgbClr val="BFBFBF"/>
            </a:solidFill>
            <a:ln w="12700" cap="rnd">
              <a:solidFill>
                <a:srgbClr val="919191"/>
              </a:solidFill>
              <a:round/>
            </a:ln>
          </p:spPr>
          <p:txBody>
            <a:bodyPr/>
            <a:lstStyle/>
            <a:p>
              <a:endParaRPr lang="zh-CN" altLang="en-US"/>
            </a:p>
          </p:txBody>
        </p:sp>
        <p:sp>
          <p:nvSpPr>
            <p:cNvPr id="39028" name="Freeform 845"/>
            <p:cNvSpPr/>
            <p:nvPr/>
          </p:nvSpPr>
          <p:spPr bwMode="auto">
            <a:xfrm>
              <a:off x="2091" y="2170"/>
              <a:ext cx="72" cy="29"/>
            </a:xfrm>
            <a:custGeom>
              <a:avLst/>
              <a:gdLst>
                <a:gd name="T0" fmla="*/ 6 w 72"/>
                <a:gd name="T1" fmla="*/ 0 h 29"/>
                <a:gd name="T2" fmla="*/ 3 w 72"/>
                <a:gd name="T3" fmla="*/ 3 h 29"/>
                <a:gd name="T4" fmla="*/ 4 w 72"/>
                <a:gd name="T5" fmla="*/ 3 h 29"/>
                <a:gd name="T6" fmla="*/ 0 w 72"/>
                <a:gd name="T7" fmla="*/ 22 h 29"/>
                <a:gd name="T8" fmla="*/ 1 w 72"/>
                <a:gd name="T9" fmla="*/ 24 h 29"/>
                <a:gd name="T10" fmla="*/ 4 w 72"/>
                <a:gd name="T11" fmla="*/ 27 h 29"/>
                <a:gd name="T12" fmla="*/ 67 w 72"/>
                <a:gd name="T13" fmla="*/ 28 h 29"/>
                <a:gd name="T14" fmla="*/ 71 w 72"/>
                <a:gd name="T15" fmla="*/ 28 h 29"/>
                <a:gd name="T16" fmla="*/ 68 w 72"/>
                <a:gd name="T17" fmla="*/ 25 h 29"/>
                <a:gd name="T18" fmla="*/ 71 w 72"/>
                <a:gd name="T19" fmla="*/ 7 h 29"/>
                <a:gd name="T20" fmla="*/ 68 w 72"/>
                <a:gd name="T21" fmla="*/ 3 h 29"/>
                <a:gd name="T22" fmla="*/ 6 w 72"/>
                <a:gd name="T23" fmla="*/ 0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2"/>
                <a:gd name="T37" fmla="*/ 0 h 29"/>
                <a:gd name="T38" fmla="*/ 72 w 72"/>
                <a:gd name="T39" fmla="*/ 29 h 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2" h="29">
                  <a:moveTo>
                    <a:pt x="6" y="0"/>
                  </a:moveTo>
                  <a:lnTo>
                    <a:pt x="3" y="3"/>
                  </a:lnTo>
                  <a:lnTo>
                    <a:pt x="4" y="3"/>
                  </a:lnTo>
                  <a:lnTo>
                    <a:pt x="0" y="22"/>
                  </a:lnTo>
                  <a:lnTo>
                    <a:pt x="1" y="24"/>
                  </a:lnTo>
                  <a:lnTo>
                    <a:pt x="4" y="27"/>
                  </a:lnTo>
                  <a:lnTo>
                    <a:pt x="67" y="28"/>
                  </a:lnTo>
                  <a:lnTo>
                    <a:pt x="71" y="28"/>
                  </a:lnTo>
                  <a:lnTo>
                    <a:pt x="68" y="25"/>
                  </a:lnTo>
                  <a:lnTo>
                    <a:pt x="71" y="7"/>
                  </a:lnTo>
                  <a:lnTo>
                    <a:pt x="68" y="3"/>
                  </a:lnTo>
                  <a:lnTo>
                    <a:pt x="6" y="0"/>
                  </a:lnTo>
                </a:path>
              </a:pathLst>
            </a:custGeom>
            <a:solidFill>
              <a:srgbClr val="919191"/>
            </a:solidFill>
            <a:ln w="12700" cap="rnd">
              <a:solidFill>
                <a:schemeClr val="tx2"/>
              </a:solidFill>
              <a:round/>
            </a:ln>
          </p:spPr>
          <p:txBody>
            <a:bodyPr/>
            <a:lstStyle/>
            <a:p>
              <a:endParaRPr lang="zh-CN" altLang="en-US"/>
            </a:p>
          </p:txBody>
        </p:sp>
        <p:sp>
          <p:nvSpPr>
            <p:cNvPr id="39029" name="Freeform 846"/>
            <p:cNvSpPr/>
            <p:nvPr/>
          </p:nvSpPr>
          <p:spPr bwMode="auto">
            <a:xfrm>
              <a:off x="2097" y="2020"/>
              <a:ext cx="69" cy="28"/>
            </a:xfrm>
            <a:custGeom>
              <a:avLst/>
              <a:gdLst>
                <a:gd name="T0" fmla="*/ 6 w 69"/>
                <a:gd name="T1" fmla="*/ 0 h 28"/>
                <a:gd name="T2" fmla="*/ 1 w 69"/>
                <a:gd name="T3" fmla="*/ 1 h 28"/>
                <a:gd name="T4" fmla="*/ 2 w 69"/>
                <a:gd name="T5" fmla="*/ 1 h 28"/>
                <a:gd name="T6" fmla="*/ 0 w 69"/>
                <a:gd name="T7" fmla="*/ 17 h 28"/>
                <a:gd name="T8" fmla="*/ 1 w 69"/>
                <a:gd name="T9" fmla="*/ 18 h 28"/>
                <a:gd name="T10" fmla="*/ 4 w 69"/>
                <a:gd name="T11" fmla="*/ 21 h 28"/>
                <a:gd name="T12" fmla="*/ 66 w 69"/>
                <a:gd name="T13" fmla="*/ 27 h 28"/>
                <a:gd name="T14" fmla="*/ 67 w 69"/>
                <a:gd name="T15" fmla="*/ 23 h 28"/>
                <a:gd name="T16" fmla="*/ 68 w 69"/>
                <a:gd name="T17" fmla="*/ 22 h 28"/>
                <a:gd name="T18" fmla="*/ 66 w 69"/>
                <a:gd name="T19" fmla="*/ 6 h 28"/>
                <a:gd name="T20" fmla="*/ 67 w 69"/>
                <a:gd name="T21" fmla="*/ 3 h 28"/>
                <a:gd name="T22" fmla="*/ 64 w 69"/>
                <a:gd name="T23" fmla="*/ 3 h 28"/>
                <a:gd name="T24" fmla="*/ 6 w 6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28"/>
                <a:gd name="T41" fmla="*/ 69 w 69"/>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28">
                  <a:moveTo>
                    <a:pt x="6" y="0"/>
                  </a:moveTo>
                  <a:lnTo>
                    <a:pt x="1" y="1"/>
                  </a:lnTo>
                  <a:lnTo>
                    <a:pt x="2" y="1"/>
                  </a:lnTo>
                  <a:lnTo>
                    <a:pt x="0" y="17"/>
                  </a:lnTo>
                  <a:lnTo>
                    <a:pt x="1" y="18"/>
                  </a:lnTo>
                  <a:lnTo>
                    <a:pt x="4" y="21"/>
                  </a:lnTo>
                  <a:lnTo>
                    <a:pt x="66" y="27"/>
                  </a:lnTo>
                  <a:lnTo>
                    <a:pt x="67" y="23"/>
                  </a:lnTo>
                  <a:lnTo>
                    <a:pt x="68" y="22"/>
                  </a:lnTo>
                  <a:lnTo>
                    <a:pt x="66" y="6"/>
                  </a:lnTo>
                  <a:lnTo>
                    <a:pt x="67" y="3"/>
                  </a:lnTo>
                  <a:lnTo>
                    <a:pt x="64" y="3"/>
                  </a:lnTo>
                  <a:lnTo>
                    <a:pt x="6" y="0"/>
                  </a:lnTo>
                </a:path>
              </a:pathLst>
            </a:custGeom>
            <a:solidFill>
              <a:schemeClr val="tx2"/>
            </a:solidFill>
            <a:ln w="12700" cap="rnd">
              <a:solidFill>
                <a:schemeClr val="tx2"/>
              </a:solidFill>
              <a:round/>
            </a:ln>
          </p:spPr>
          <p:txBody>
            <a:bodyPr/>
            <a:lstStyle/>
            <a:p>
              <a:endParaRPr lang="zh-CN" altLang="en-US"/>
            </a:p>
          </p:txBody>
        </p:sp>
        <p:sp>
          <p:nvSpPr>
            <p:cNvPr id="39030" name="Freeform 847"/>
            <p:cNvSpPr/>
            <p:nvPr/>
          </p:nvSpPr>
          <p:spPr bwMode="auto">
            <a:xfrm>
              <a:off x="1920" y="2160"/>
              <a:ext cx="68" cy="31"/>
            </a:xfrm>
            <a:custGeom>
              <a:avLst/>
              <a:gdLst>
                <a:gd name="T0" fmla="*/ 5 w 68"/>
                <a:gd name="T1" fmla="*/ 3 h 31"/>
                <a:gd name="T2" fmla="*/ 2 w 68"/>
                <a:gd name="T3" fmla="*/ 0 h 31"/>
                <a:gd name="T4" fmla="*/ 0 w 68"/>
                <a:gd name="T5" fmla="*/ 4 h 31"/>
                <a:gd name="T6" fmla="*/ 1 w 68"/>
                <a:gd name="T7" fmla="*/ 21 h 31"/>
                <a:gd name="T8" fmla="*/ 0 w 68"/>
                <a:gd name="T9" fmla="*/ 27 h 31"/>
                <a:gd name="T10" fmla="*/ 4 w 68"/>
                <a:gd name="T11" fmla="*/ 26 h 31"/>
                <a:gd name="T12" fmla="*/ 62 w 68"/>
                <a:gd name="T13" fmla="*/ 30 h 31"/>
                <a:gd name="T14" fmla="*/ 63 w 68"/>
                <a:gd name="T15" fmla="*/ 30 h 31"/>
                <a:gd name="T16" fmla="*/ 65 w 68"/>
                <a:gd name="T17" fmla="*/ 29 h 31"/>
                <a:gd name="T18" fmla="*/ 67 w 68"/>
                <a:gd name="T19" fmla="*/ 11 h 31"/>
                <a:gd name="T20" fmla="*/ 67 w 68"/>
                <a:gd name="T21" fmla="*/ 10 h 31"/>
                <a:gd name="T22" fmla="*/ 66 w 68"/>
                <a:gd name="T23" fmla="*/ 9 h 31"/>
                <a:gd name="T24" fmla="*/ 5 w 68"/>
                <a:gd name="T25" fmla="*/ 3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31"/>
                <a:gd name="T41" fmla="*/ 68 w 68"/>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31">
                  <a:moveTo>
                    <a:pt x="5" y="3"/>
                  </a:moveTo>
                  <a:lnTo>
                    <a:pt x="2" y="0"/>
                  </a:lnTo>
                  <a:lnTo>
                    <a:pt x="0" y="4"/>
                  </a:lnTo>
                  <a:lnTo>
                    <a:pt x="1" y="21"/>
                  </a:lnTo>
                  <a:lnTo>
                    <a:pt x="0" y="27"/>
                  </a:lnTo>
                  <a:lnTo>
                    <a:pt x="4" y="26"/>
                  </a:lnTo>
                  <a:lnTo>
                    <a:pt x="62" y="30"/>
                  </a:lnTo>
                  <a:lnTo>
                    <a:pt x="63" y="30"/>
                  </a:lnTo>
                  <a:lnTo>
                    <a:pt x="65" y="29"/>
                  </a:lnTo>
                  <a:lnTo>
                    <a:pt x="67" y="11"/>
                  </a:lnTo>
                  <a:lnTo>
                    <a:pt x="67" y="10"/>
                  </a:lnTo>
                  <a:lnTo>
                    <a:pt x="66" y="9"/>
                  </a:lnTo>
                  <a:lnTo>
                    <a:pt x="5" y="3"/>
                  </a:lnTo>
                </a:path>
              </a:pathLst>
            </a:custGeom>
            <a:solidFill>
              <a:srgbClr val="919191"/>
            </a:solidFill>
            <a:ln w="12700" cap="rnd">
              <a:solidFill>
                <a:schemeClr val="tx2"/>
              </a:solidFill>
              <a:round/>
            </a:ln>
          </p:spPr>
          <p:txBody>
            <a:bodyPr/>
            <a:lstStyle/>
            <a:p>
              <a:endParaRPr lang="zh-CN" altLang="en-US"/>
            </a:p>
          </p:txBody>
        </p:sp>
        <p:sp>
          <p:nvSpPr>
            <p:cNvPr id="39031" name="Freeform 848"/>
            <p:cNvSpPr/>
            <p:nvPr/>
          </p:nvSpPr>
          <p:spPr bwMode="auto">
            <a:xfrm>
              <a:off x="1923" y="2008"/>
              <a:ext cx="71" cy="27"/>
            </a:xfrm>
            <a:custGeom>
              <a:avLst/>
              <a:gdLst>
                <a:gd name="T0" fmla="*/ 7 w 71"/>
                <a:gd name="T1" fmla="*/ 0 h 27"/>
                <a:gd name="T2" fmla="*/ 5 w 71"/>
                <a:gd name="T3" fmla="*/ 1 h 27"/>
                <a:gd name="T4" fmla="*/ 0 w 71"/>
                <a:gd name="T5" fmla="*/ 4 h 27"/>
                <a:gd name="T6" fmla="*/ 0 w 71"/>
                <a:gd name="T7" fmla="*/ 21 h 27"/>
                <a:gd name="T8" fmla="*/ 2 w 71"/>
                <a:gd name="T9" fmla="*/ 22 h 27"/>
                <a:gd name="T10" fmla="*/ 6 w 71"/>
                <a:gd name="T11" fmla="*/ 23 h 27"/>
                <a:gd name="T12" fmla="*/ 65 w 71"/>
                <a:gd name="T13" fmla="*/ 25 h 27"/>
                <a:gd name="T14" fmla="*/ 66 w 71"/>
                <a:gd name="T15" fmla="*/ 26 h 27"/>
                <a:gd name="T16" fmla="*/ 65 w 71"/>
                <a:gd name="T17" fmla="*/ 23 h 27"/>
                <a:gd name="T18" fmla="*/ 68 w 71"/>
                <a:gd name="T19" fmla="*/ 9 h 27"/>
                <a:gd name="T20" fmla="*/ 70 w 71"/>
                <a:gd name="T21" fmla="*/ 5 h 27"/>
                <a:gd name="T22" fmla="*/ 68 w 71"/>
                <a:gd name="T23" fmla="*/ 3 h 27"/>
                <a:gd name="T24" fmla="*/ 7 w 71"/>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
                <a:gd name="T40" fmla="*/ 0 h 27"/>
                <a:gd name="T41" fmla="*/ 71 w 71"/>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 h="27">
                  <a:moveTo>
                    <a:pt x="7" y="0"/>
                  </a:moveTo>
                  <a:lnTo>
                    <a:pt x="5" y="1"/>
                  </a:lnTo>
                  <a:lnTo>
                    <a:pt x="0" y="4"/>
                  </a:lnTo>
                  <a:lnTo>
                    <a:pt x="0" y="21"/>
                  </a:lnTo>
                  <a:lnTo>
                    <a:pt x="2" y="22"/>
                  </a:lnTo>
                  <a:lnTo>
                    <a:pt x="6" y="23"/>
                  </a:lnTo>
                  <a:lnTo>
                    <a:pt x="65" y="25"/>
                  </a:lnTo>
                  <a:lnTo>
                    <a:pt x="66" y="26"/>
                  </a:lnTo>
                  <a:lnTo>
                    <a:pt x="65" y="23"/>
                  </a:lnTo>
                  <a:lnTo>
                    <a:pt x="68" y="9"/>
                  </a:lnTo>
                  <a:lnTo>
                    <a:pt x="70" y="5"/>
                  </a:lnTo>
                  <a:lnTo>
                    <a:pt x="68" y="3"/>
                  </a:lnTo>
                  <a:lnTo>
                    <a:pt x="7" y="0"/>
                  </a:lnTo>
                </a:path>
              </a:pathLst>
            </a:custGeom>
            <a:solidFill>
              <a:schemeClr val="tx2"/>
            </a:solidFill>
            <a:ln w="12700" cap="rnd">
              <a:solidFill>
                <a:schemeClr val="tx2"/>
              </a:solidFill>
              <a:round/>
            </a:ln>
          </p:spPr>
          <p:txBody>
            <a:bodyPr/>
            <a:lstStyle/>
            <a:p>
              <a:endParaRPr lang="zh-CN" altLang="en-US"/>
            </a:p>
          </p:txBody>
        </p:sp>
        <p:sp>
          <p:nvSpPr>
            <p:cNvPr id="39032" name="Freeform 849"/>
            <p:cNvSpPr/>
            <p:nvPr/>
          </p:nvSpPr>
          <p:spPr bwMode="auto">
            <a:xfrm>
              <a:off x="1889" y="2014"/>
              <a:ext cx="302" cy="179"/>
            </a:xfrm>
            <a:custGeom>
              <a:avLst/>
              <a:gdLst>
                <a:gd name="T0" fmla="*/ 1 w 302"/>
                <a:gd name="T1" fmla="*/ 83 h 179"/>
                <a:gd name="T2" fmla="*/ 0 w 302"/>
                <a:gd name="T3" fmla="*/ 104 h 179"/>
                <a:gd name="T4" fmla="*/ 1 w 302"/>
                <a:gd name="T5" fmla="*/ 118 h 179"/>
                <a:gd name="T6" fmla="*/ 4 w 302"/>
                <a:gd name="T7" fmla="*/ 129 h 179"/>
                <a:gd name="T8" fmla="*/ 10 w 302"/>
                <a:gd name="T9" fmla="*/ 135 h 179"/>
                <a:gd name="T10" fmla="*/ 9 w 302"/>
                <a:gd name="T11" fmla="*/ 146 h 179"/>
                <a:gd name="T12" fmla="*/ 7 w 302"/>
                <a:gd name="T13" fmla="*/ 156 h 179"/>
                <a:gd name="T14" fmla="*/ 19 w 302"/>
                <a:gd name="T15" fmla="*/ 160 h 179"/>
                <a:gd name="T16" fmla="*/ 21 w 302"/>
                <a:gd name="T17" fmla="*/ 161 h 179"/>
                <a:gd name="T18" fmla="*/ 29 w 302"/>
                <a:gd name="T19" fmla="*/ 163 h 179"/>
                <a:gd name="T20" fmla="*/ 37 w 302"/>
                <a:gd name="T21" fmla="*/ 165 h 179"/>
                <a:gd name="T22" fmla="*/ 52 w 302"/>
                <a:gd name="T23" fmla="*/ 164 h 179"/>
                <a:gd name="T24" fmla="*/ 66 w 302"/>
                <a:gd name="T25" fmla="*/ 170 h 179"/>
                <a:gd name="T26" fmla="*/ 85 w 302"/>
                <a:gd name="T27" fmla="*/ 168 h 179"/>
                <a:gd name="T28" fmla="*/ 100 w 302"/>
                <a:gd name="T29" fmla="*/ 170 h 179"/>
                <a:gd name="T30" fmla="*/ 104 w 302"/>
                <a:gd name="T31" fmla="*/ 164 h 179"/>
                <a:gd name="T32" fmla="*/ 109 w 302"/>
                <a:gd name="T33" fmla="*/ 167 h 179"/>
                <a:gd name="T34" fmla="*/ 111 w 302"/>
                <a:gd name="T35" fmla="*/ 165 h 179"/>
                <a:gd name="T36" fmla="*/ 189 w 302"/>
                <a:gd name="T37" fmla="*/ 167 h 179"/>
                <a:gd name="T38" fmla="*/ 193 w 302"/>
                <a:gd name="T39" fmla="*/ 171 h 179"/>
                <a:gd name="T40" fmla="*/ 201 w 302"/>
                <a:gd name="T41" fmla="*/ 174 h 179"/>
                <a:gd name="T42" fmla="*/ 215 w 302"/>
                <a:gd name="T43" fmla="*/ 172 h 179"/>
                <a:gd name="T44" fmla="*/ 235 w 302"/>
                <a:gd name="T45" fmla="*/ 177 h 179"/>
                <a:gd name="T46" fmla="*/ 251 w 302"/>
                <a:gd name="T47" fmla="*/ 177 h 179"/>
                <a:gd name="T48" fmla="*/ 262 w 302"/>
                <a:gd name="T49" fmla="*/ 178 h 179"/>
                <a:gd name="T50" fmla="*/ 272 w 302"/>
                <a:gd name="T51" fmla="*/ 175 h 179"/>
                <a:gd name="T52" fmla="*/ 279 w 302"/>
                <a:gd name="T53" fmla="*/ 171 h 179"/>
                <a:gd name="T54" fmla="*/ 286 w 302"/>
                <a:gd name="T55" fmla="*/ 172 h 179"/>
                <a:gd name="T56" fmla="*/ 295 w 302"/>
                <a:gd name="T57" fmla="*/ 171 h 179"/>
                <a:gd name="T58" fmla="*/ 296 w 302"/>
                <a:gd name="T59" fmla="*/ 163 h 179"/>
                <a:gd name="T60" fmla="*/ 301 w 302"/>
                <a:gd name="T61" fmla="*/ 38 h 179"/>
                <a:gd name="T62" fmla="*/ 300 w 302"/>
                <a:gd name="T63" fmla="*/ 32 h 179"/>
                <a:gd name="T64" fmla="*/ 296 w 302"/>
                <a:gd name="T65" fmla="*/ 24 h 179"/>
                <a:gd name="T66" fmla="*/ 286 w 302"/>
                <a:gd name="T67" fmla="*/ 22 h 179"/>
                <a:gd name="T68" fmla="*/ 282 w 302"/>
                <a:gd name="T69" fmla="*/ 22 h 179"/>
                <a:gd name="T70" fmla="*/ 277 w 302"/>
                <a:gd name="T71" fmla="*/ 20 h 179"/>
                <a:gd name="T72" fmla="*/ 270 w 302"/>
                <a:gd name="T73" fmla="*/ 17 h 179"/>
                <a:gd name="T74" fmla="*/ 256 w 302"/>
                <a:gd name="T75" fmla="*/ 20 h 179"/>
                <a:gd name="T76" fmla="*/ 239 w 302"/>
                <a:gd name="T77" fmla="*/ 14 h 179"/>
                <a:gd name="T78" fmla="*/ 221 w 302"/>
                <a:gd name="T79" fmla="*/ 13 h 179"/>
                <a:gd name="T80" fmla="*/ 208 w 302"/>
                <a:gd name="T81" fmla="*/ 13 h 179"/>
                <a:gd name="T82" fmla="*/ 201 w 302"/>
                <a:gd name="T83" fmla="*/ 18 h 179"/>
                <a:gd name="T84" fmla="*/ 197 w 302"/>
                <a:gd name="T85" fmla="*/ 18 h 179"/>
                <a:gd name="T86" fmla="*/ 119 w 302"/>
                <a:gd name="T87" fmla="*/ 14 h 179"/>
                <a:gd name="T88" fmla="*/ 118 w 302"/>
                <a:gd name="T89" fmla="*/ 11 h 179"/>
                <a:gd name="T90" fmla="*/ 114 w 302"/>
                <a:gd name="T91" fmla="*/ 8 h 179"/>
                <a:gd name="T92" fmla="*/ 108 w 302"/>
                <a:gd name="T93" fmla="*/ 8 h 179"/>
                <a:gd name="T94" fmla="*/ 104 w 302"/>
                <a:gd name="T95" fmla="*/ 4 h 179"/>
                <a:gd name="T96" fmla="*/ 92 w 302"/>
                <a:gd name="T97" fmla="*/ 3 h 179"/>
                <a:gd name="T98" fmla="*/ 72 w 302"/>
                <a:gd name="T99" fmla="*/ 1 h 179"/>
                <a:gd name="T100" fmla="*/ 58 w 302"/>
                <a:gd name="T101" fmla="*/ 1 h 179"/>
                <a:gd name="T102" fmla="*/ 42 w 302"/>
                <a:gd name="T103" fmla="*/ 0 h 179"/>
                <a:gd name="T104" fmla="*/ 32 w 302"/>
                <a:gd name="T105" fmla="*/ 3 h 179"/>
                <a:gd name="T106" fmla="*/ 29 w 302"/>
                <a:gd name="T107" fmla="*/ 6 h 179"/>
                <a:gd name="T108" fmla="*/ 25 w 302"/>
                <a:gd name="T109" fmla="*/ 6 h 179"/>
                <a:gd name="T110" fmla="*/ 16 w 302"/>
                <a:gd name="T111" fmla="*/ 8 h 179"/>
                <a:gd name="T112" fmla="*/ 15 w 302"/>
                <a:gd name="T113" fmla="*/ 15 h 179"/>
                <a:gd name="T114" fmla="*/ 11 w 302"/>
                <a:gd name="T115" fmla="*/ 29 h 179"/>
                <a:gd name="T116" fmla="*/ 7 w 302"/>
                <a:gd name="T117" fmla="*/ 35 h 179"/>
                <a:gd name="T118" fmla="*/ 7 w 302"/>
                <a:gd name="T119" fmla="*/ 45 h 179"/>
                <a:gd name="T120" fmla="*/ 2 w 302"/>
                <a:gd name="T121" fmla="*/ 64 h 179"/>
                <a:gd name="T122" fmla="*/ 1 w 302"/>
                <a:gd name="T123" fmla="*/ 83 h 1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02"/>
                <a:gd name="T187" fmla="*/ 0 h 179"/>
                <a:gd name="T188" fmla="*/ 302 w 302"/>
                <a:gd name="T189" fmla="*/ 179 h 1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02" h="179">
                  <a:moveTo>
                    <a:pt x="1" y="83"/>
                  </a:moveTo>
                  <a:lnTo>
                    <a:pt x="0" y="104"/>
                  </a:lnTo>
                  <a:lnTo>
                    <a:pt x="1" y="118"/>
                  </a:lnTo>
                  <a:lnTo>
                    <a:pt x="4" y="129"/>
                  </a:lnTo>
                  <a:lnTo>
                    <a:pt x="10" y="135"/>
                  </a:lnTo>
                  <a:lnTo>
                    <a:pt x="9" y="146"/>
                  </a:lnTo>
                  <a:lnTo>
                    <a:pt x="7" y="156"/>
                  </a:lnTo>
                  <a:lnTo>
                    <a:pt x="19" y="160"/>
                  </a:lnTo>
                  <a:lnTo>
                    <a:pt x="21" y="161"/>
                  </a:lnTo>
                  <a:lnTo>
                    <a:pt x="29" y="163"/>
                  </a:lnTo>
                  <a:lnTo>
                    <a:pt x="37" y="165"/>
                  </a:lnTo>
                  <a:lnTo>
                    <a:pt x="52" y="164"/>
                  </a:lnTo>
                  <a:lnTo>
                    <a:pt x="66" y="170"/>
                  </a:lnTo>
                  <a:lnTo>
                    <a:pt x="85" y="168"/>
                  </a:lnTo>
                  <a:lnTo>
                    <a:pt x="100" y="170"/>
                  </a:lnTo>
                  <a:lnTo>
                    <a:pt x="104" y="164"/>
                  </a:lnTo>
                  <a:lnTo>
                    <a:pt x="109" y="167"/>
                  </a:lnTo>
                  <a:lnTo>
                    <a:pt x="111" y="165"/>
                  </a:lnTo>
                  <a:lnTo>
                    <a:pt x="189" y="167"/>
                  </a:lnTo>
                  <a:lnTo>
                    <a:pt x="193" y="171"/>
                  </a:lnTo>
                  <a:lnTo>
                    <a:pt x="201" y="174"/>
                  </a:lnTo>
                  <a:lnTo>
                    <a:pt x="215" y="172"/>
                  </a:lnTo>
                  <a:lnTo>
                    <a:pt x="235" y="177"/>
                  </a:lnTo>
                  <a:lnTo>
                    <a:pt x="251" y="177"/>
                  </a:lnTo>
                  <a:lnTo>
                    <a:pt x="262" y="178"/>
                  </a:lnTo>
                  <a:lnTo>
                    <a:pt x="272" y="175"/>
                  </a:lnTo>
                  <a:lnTo>
                    <a:pt x="279" y="171"/>
                  </a:lnTo>
                  <a:lnTo>
                    <a:pt x="286" y="172"/>
                  </a:lnTo>
                  <a:lnTo>
                    <a:pt x="295" y="171"/>
                  </a:lnTo>
                  <a:lnTo>
                    <a:pt x="296" y="163"/>
                  </a:lnTo>
                  <a:lnTo>
                    <a:pt x="301" y="38"/>
                  </a:lnTo>
                  <a:lnTo>
                    <a:pt x="300" y="32"/>
                  </a:lnTo>
                  <a:lnTo>
                    <a:pt x="296" y="24"/>
                  </a:lnTo>
                  <a:lnTo>
                    <a:pt x="286" y="22"/>
                  </a:lnTo>
                  <a:lnTo>
                    <a:pt x="282" y="22"/>
                  </a:lnTo>
                  <a:lnTo>
                    <a:pt x="277" y="20"/>
                  </a:lnTo>
                  <a:lnTo>
                    <a:pt x="270" y="17"/>
                  </a:lnTo>
                  <a:lnTo>
                    <a:pt x="256" y="20"/>
                  </a:lnTo>
                  <a:lnTo>
                    <a:pt x="239" y="14"/>
                  </a:lnTo>
                  <a:lnTo>
                    <a:pt x="221" y="13"/>
                  </a:lnTo>
                  <a:lnTo>
                    <a:pt x="208" y="13"/>
                  </a:lnTo>
                  <a:lnTo>
                    <a:pt x="201" y="18"/>
                  </a:lnTo>
                  <a:lnTo>
                    <a:pt x="197" y="18"/>
                  </a:lnTo>
                  <a:lnTo>
                    <a:pt x="119" y="14"/>
                  </a:lnTo>
                  <a:lnTo>
                    <a:pt x="118" y="11"/>
                  </a:lnTo>
                  <a:lnTo>
                    <a:pt x="114" y="8"/>
                  </a:lnTo>
                  <a:lnTo>
                    <a:pt x="108" y="8"/>
                  </a:lnTo>
                  <a:lnTo>
                    <a:pt x="104" y="4"/>
                  </a:lnTo>
                  <a:lnTo>
                    <a:pt x="92" y="3"/>
                  </a:lnTo>
                  <a:lnTo>
                    <a:pt x="72" y="1"/>
                  </a:lnTo>
                  <a:lnTo>
                    <a:pt x="58" y="1"/>
                  </a:lnTo>
                  <a:lnTo>
                    <a:pt x="42" y="0"/>
                  </a:lnTo>
                  <a:lnTo>
                    <a:pt x="32" y="3"/>
                  </a:lnTo>
                  <a:lnTo>
                    <a:pt x="29" y="6"/>
                  </a:lnTo>
                  <a:lnTo>
                    <a:pt x="25" y="6"/>
                  </a:lnTo>
                  <a:lnTo>
                    <a:pt x="16" y="8"/>
                  </a:lnTo>
                  <a:lnTo>
                    <a:pt x="15" y="15"/>
                  </a:lnTo>
                  <a:lnTo>
                    <a:pt x="11" y="29"/>
                  </a:lnTo>
                  <a:lnTo>
                    <a:pt x="7" y="35"/>
                  </a:lnTo>
                  <a:lnTo>
                    <a:pt x="7" y="45"/>
                  </a:lnTo>
                  <a:lnTo>
                    <a:pt x="2" y="64"/>
                  </a:lnTo>
                  <a:lnTo>
                    <a:pt x="1" y="83"/>
                  </a:lnTo>
                </a:path>
              </a:pathLst>
            </a:custGeom>
            <a:solidFill>
              <a:srgbClr val="51DC00"/>
            </a:solidFill>
            <a:ln w="12700" cap="rnd">
              <a:noFill/>
              <a:round/>
            </a:ln>
          </p:spPr>
          <p:txBody>
            <a:bodyPr/>
            <a:lstStyle/>
            <a:p>
              <a:endParaRPr lang="zh-CN" altLang="en-US"/>
            </a:p>
          </p:txBody>
        </p:sp>
        <p:sp>
          <p:nvSpPr>
            <p:cNvPr id="39033" name="Freeform 850"/>
            <p:cNvSpPr/>
            <p:nvPr/>
          </p:nvSpPr>
          <p:spPr bwMode="auto">
            <a:xfrm>
              <a:off x="2177" y="2044"/>
              <a:ext cx="24" cy="137"/>
            </a:xfrm>
            <a:custGeom>
              <a:avLst/>
              <a:gdLst>
                <a:gd name="T0" fmla="*/ 16 w 24"/>
                <a:gd name="T1" fmla="*/ 1 h 137"/>
                <a:gd name="T2" fmla="*/ 12 w 24"/>
                <a:gd name="T3" fmla="*/ 1 h 137"/>
                <a:gd name="T4" fmla="*/ 5 w 24"/>
                <a:gd name="T5" fmla="*/ 3 h 137"/>
                <a:gd name="T6" fmla="*/ 0 w 24"/>
                <a:gd name="T7" fmla="*/ 130 h 137"/>
                <a:gd name="T8" fmla="*/ 8 w 24"/>
                <a:gd name="T9" fmla="*/ 136 h 137"/>
                <a:gd name="T10" fmla="*/ 5 w 24"/>
                <a:gd name="T11" fmla="*/ 136 h 137"/>
                <a:gd name="T12" fmla="*/ 15 w 24"/>
                <a:gd name="T13" fmla="*/ 133 h 137"/>
                <a:gd name="T14" fmla="*/ 17 w 24"/>
                <a:gd name="T15" fmla="*/ 133 h 137"/>
                <a:gd name="T16" fmla="*/ 22 w 24"/>
                <a:gd name="T17" fmla="*/ 4 h 137"/>
                <a:gd name="T18" fmla="*/ 23 w 24"/>
                <a:gd name="T19" fmla="*/ 0 h 137"/>
                <a:gd name="T20" fmla="*/ 16 w 24"/>
                <a:gd name="T21" fmla="*/ 1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137"/>
                <a:gd name="T35" fmla="*/ 24 w 24"/>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137">
                  <a:moveTo>
                    <a:pt x="16" y="1"/>
                  </a:moveTo>
                  <a:lnTo>
                    <a:pt x="12" y="1"/>
                  </a:lnTo>
                  <a:lnTo>
                    <a:pt x="5" y="3"/>
                  </a:lnTo>
                  <a:lnTo>
                    <a:pt x="0" y="130"/>
                  </a:lnTo>
                  <a:lnTo>
                    <a:pt x="8" y="136"/>
                  </a:lnTo>
                  <a:lnTo>
                    <a:pt x="5" y="136"/>
                  </a:lnTo>
                  <a:lnTo>
                    <a:pt x="15" y="133"/>
                  </a:lnTo>
                  <a:lnTo>
                    <a:pt x="17" y="133"/>
                  </a:lnTo>
                  <a:lnTo>
                    <a:pt x="22" y="4"/>
                  </a:lnTo>
                  <a:lnTo>
                    <a:pt x="23" y="0"/>
                  </a:lnTo>
                  <a:lnTo>
                    <a:pt x="16" y="1"/>
                  </a:lnTo>
                </a:path>
              </a:pathLst>
            </a:custGeom>
            <a:solidFill>
              <a:srgbClr val="BFBFBF"/>
            </a:solidFill>
            <a:ln w="12700" cap="rnd">
              <a:solidFill>
                <a:srgbClr val="919191"/>
              </a:solidFill>
              <a:round/>
            </a:ln>
          </p:spPr>
          <p:txBody>
            <a:bodyPr/>
            <a:lstStyle/>
            <a:p>
              <a:endParaRPr lang="zh-CN" altLang="en-US"/>
            </a:p>
          </p:txBody>
        </p:sp>
        <p:sp>
          <p:nvSpPr>
            <p:cNvPr id="39034" name="Freeform 851"/>
            <p:cNvSpPr/>
            <p:nvPr/>
          </p:nvSpPr>
          <p:spPr bwMode="auto">
            <a:xfrm>
              <a:off x="1905" y="2146"/>
              <a:ext cx="75" cy="31"/>
            </a:xfrm>
            <a:custGeom>
              <a:avLst/>
              <a:gdLst>
                <a:gd name="T0" fmla="*/ 0 w 75"/>
                <a:gd name="T1" fmla="*/ 0 h 31"/>
                <a:gd name="T2" fmla="*/ 74 w 75"/>
                <a:gd name="T3" fmla="*/ 30 h 31"/>
                <a:gd name="T4" fmla="*/ 0 w 75"/>
                <a:gd name="T5" fmla="*/ 0 h 31"/>
                <a:gd name="T6" fmla="*/ 0 60000 65536"/>
                <a:gd name="T7" fmla="*/ 0 60000 65536"/>
                <a:gd name="T8" fmla="*/ 0 60000 65536"/>
                <a:gd name="T9" fmla="*/ 0 w 75"/>
                <a:gd name="T10" fmla="*/ 0 h 31"/>
                <a:gd name="T11" fmla="*/ 75 w 75"/>
                <a:gd name="T12" fmla="*/ 31 h 31"/>
              </a:gdLst>
              <a:ahLst/>
              <a:cxnLst>
                <a:cxn ang="T6">
                  <a:pos x="T0" y="T1"/>
                </a:cxn>
                <a:cxn ang="T7">
                  <a:pos x="T2" y="T3"/>
                </a:cxn>
                <a:cxn ang="T8">
                  <a:pos x="T4" y="T5"/>
                </a:cxn>
              </a:cxnLst>
              <a:rect l="T9" t="T10" r="T11" b="T12"/>
              <a:pathLst>
                <a:path w="75" h="31">
                  <a:moveTo>
                    <a:pt x="0" y="0"/>
                  </a:moveTo>
                  <a:lnTo>
                    <a:pt x="74" y="30"/>
                  </a:lnTo>
                  <a:lnTo>
                    <a:pt x="0" y="0"/>
                  </a:lnTo>
                </a:path>
              </a:pathLst>
            </a:custGeom>
            <a:solidFill>
              <a:srgbClr val="FFBFBF"/>
            </a:solidFill>
            <a:ln w="12700" cap="rnd">
              <a:noFill/>
              <a:round/>
            </a:ln>
          </p:spPr>
          <p:txBody>
            <a:bodyPr/>
            <a:lstStyle/>
            <a:p>
              <a:endParaRPr lang="zh-CN" altLang="en-US"/>
            </a:p>
          </p:txBody>
        </p:sp>
        <p:sp>
          <p:nvSpPr>
            <p:cNvPr id="39035" name="Freeform 852"/>
            <p:cNvSpPr/>
            <p:nvPr/>
          </p:nvSpPr>
          <p:spPr bwMode="auto">
            <a:xfrm>
              <a:off x="1913" y="2017"/>
              <a:ext cx="71" cy="31"/>
            </a:xfrm>
            <a:custGeom>
              <a:avLst/>
              <a:gdLst>
                <a:gd name="T0" fmla="*/ 0 w 71"/>
                <a:gd name="T1" fmla="*/ 0 h 31"/>
                <a:gd name="T2" fmla="*/ 70 w 71"/>
                <a:gd name="T3" fmla="*/ 30 h 31"/>
                <a:gd name="T4" fmla="*/ 0 w 71"/>
                <a:gd name="T5" fmla="*/ 0 h 31"/>
                <a:gd name="T6" fmla="*/ 0 60000 65536"/>
                <a:gd name="T7" fmla="*/ 0 60000 65536"/>
                <a:gd name="T8" fmla="*/ 0 60000 65536"/>
                <a:gd name="T9" fmla="*/ 0 w 71"/>
                <a:gd name="T10" fmla="*/ 0 h 31"/>
                <a:gd name="T11" fmla="*/ 71 w 71"/>
                <a:gd name="T12" fmla="*/ 31 h 31"/>
              </a:gdLst>
              <a:ahLst/>
              <a:cxnLst>
                <a:cxn ang="T6">
                  <a:pos x="T0" y="T1"/>
                </a:cxn>
                <a:cxn ang="T7">
                  <a:pos x="T2" y="T3"/>
                </a:cxn>
                <a:cxn ang="T8">
                  <a:pos x="T4" y="T5"/>
                </a:cxn>
              </a:cxnLst>
              <a:rect l="T9" t="T10" r="T11" b="T12"/>
              <a:pathLst>
                <a:path w="71" h="31">
                  <a:moveTo>
                    <a:pt x="0" y="0"/>
                  </a:moveTo>
                  <a:lnTo>
                    <a:pt x="70" y="30"/>
                  </a:lnTo>
                  <a:lnTo>
                    <a:pt x="0" y="0"/>
                  </a:lnTo>
                </a:path>
              </a:pathLst>
            </a:custGeom>
            <a:solidFill>
              <a:srgbClr val="FFBFBF"/>
            </a:solidFill>
            <a:ln w="12700" cap="rnd">
              <a:noFill/>
              <a:round/>
            </a:ln>
          </p:spPr>
          <p:txBody>
            <a:bodyPr/>
            <a:lstStyle/>
            <a:p>
              <a:endParaRPr lang="zh-CN" altLang="en-US"/>
            </a:p>
          </p:txBody>
        </p:sp>
        <p:sp>
          <p:nvSpPr>
            <p:cNvPr id="39036" name="Freeform 853"/>
            <p:cNvSpPr/>
            <p:nvPr/>
          </p:nvSpPr>
          <p:spPr bwMode="auto">
            <a:xfrm>
              <a:off x="1912" y="2022"/>
              <a:ext cx="72" cy="28"/>
            </a:xfrm>
            <a:custGeom>
              <a:avLst/>
              <a:gdLst>
                <a:gd name="T0" fmla="*/ 0 w 72"/>
                <a:gd name="T1" fmla="*/ 22 h 28"/>
                <a:gd name="T2" fmla="*/ 0 w 72"/>
                <a:gd name="T3" fmla="*/ 0 h 28"/>
                <a:gd name="T4" fmla="*/ 71 w 72"/>
                <a:gd name="T5" fmla="*/ 9 h 28"/>
                <a:gd name="T6" fmla="*/ 71 w 72"/>
                <a:gd name="T7" fmla="*/ 27 h 28"/>
                <a:gd name="T8" fmla="*/ 0 w 72"/>
                <a:gd name="T9" fmla="*/ 22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22"/>
                  </a:moveTo>
                  <a:lnTo>
                    <a:pt x="0" y="0"/>
                  </a:lnTo>
                  <a:lnTo>
                    <a:pt x="71" y="9"/>
                  </a:lnTo>
                  <a:lnTo>
                    <a:pt x="71" y="27"/>
                  </a:lnTo>
                  <a:lnTo>
                    <a:pt x="0" y="22"/>
                  </a:lnTo>
                </a:path>
              </a:pathLst>
            </a:custGeom>
            <a:solidFill>
              <a:srgbClr val="FF4040"/>
            </a:solidFill>
            <a:ln w="12700" cap="rnd">
              <a:noFill/>
              <a:round/>
            </a:ln>
          </p:spPr>
          <p:txBody>
            <a:bodyPr/>
            <a:lstStyle/>
            <a:p>
              <a:endParaRPr lang="zh-CN" altLang="en-US"/>
            </a:p>
          </p:txBody>
        </p:sp>
        <p:sp>
          <p:nvSpPr>
            <p:cNvPr id="39037" name="Freeform 854"/>
            <p:cNvSpPr/>
            <p:nvPr/>
          </p:nvSpPr>
          <p:spPr bwMode="auto">
            <a:xfrm>
              <a:off x="1895" y="2126"/>
              <a:ext cx="119" cy="40"/>
            </a:xfrm>
            <a:custGeom>
              <a:avLst/>
              <a:gdLst>
                <a:gd name="T0" fmla="*/ 0 w 119"/>
                <a:gd name="T1" fmla="*/ 26 h 40"/>
                <a:gd name="T2" fmla="*/ 0 w 119"/>
                <a:gd name="T3" fmla="*/ 30 h 40"/>
                <a:gd name="T4" fmla="*/ 1 w 119"/>
                <a:gd name="T5" fmla="*/ 32 h 40"/>
                <a:gd name="T6" fmla="*/ 2 w 119"/>
                <a:gd name="T7" fmla="*/ 34 h 40"/>
                <a:gd name="T8" fmla="*/ 4 w 119"/>
                <a:gd name="T9" fmla="*/ 35 h 40"/>
                <a:gd name="T10" fmla="*/ 109 w 119"/>
                <a:gd name="T11" fmla="*/ 39 h 40"/>
                <a:gd name="T12" fmla="*/ 118 w 119"/>
                <a:gd name="T13" fmla="*/ 38 h 40"/>
                <a:gd name="T14" fmla="*/ 116 w 119"/>
                <a:gd name="T15" fmla="*/ 32 h 40"/>
                <a:gd name="T16" fmla="*/ 117 w 119"/>
                <a:gd name="T17" fmla="*/ 19 h 40"/>
                <a:gd name="T18" fmla="*/ 114 w 119"/>
                <a:gd name="T19" fmla="*/ 12 h 40"/>
                <a:gd name="T20" fmla="*/ 109 w 119"/>
                <a:gd name="T21" fmla="*/ 7 h 40"/>
                <a:gd name="T22" fmla="*/ 11 w 119"/>
                <a:gd name="T23" fmla="*/ 0 h 40"/>
                <a:gd name="T24" fmla="*/ 1 w 119"/>
                <a:gd name="T25" fmla="*/ 3 h 40"/>
                <a:gd name="T26" fmla="*/ 0 w 119"/>
                <a:gd name="T27" fmla="*/ 9 h 40"/>
                <a:gd name="T28" fmla="*/ 0 w 119"/>
                <a:gd name="T29" fmla="*/ 26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9"/>
                <a:gd name="T46" fmla="*/ 0 h 40"/>
                <a:gd name="T47" fmla="*/ 119 w 119"/>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9" h="40">
                  <a:moveTo>
                    <a:pt x="0" y="26"/>
                  </a:moveTo>
                  <a:lnTo>
                    <a:pt x="0" y="30"/>
                  </a:lnTo>
                  <a:lnTo>
                    <a:pt x="1" y="32"/>
                  </a:lnTo>
                  <a:lnTo>
                    <a:pt x="2" y="34"/>
                  </a:lnTo>
                  <a:lnTo>
                    <a:pt x="4" y="35"/>
                  </a:lnTo>
                  <a:lnTo>
                    <a:pt x="109" y="39"/>
                  </a:lnTo>
                  <a:lnTo>
                    <a:pt x="118" y="38"/>
                  </a:lnTo>
                  <a:lnTo>
                    <a:pt x="116" y="32"/>
                  </a:lnTo>
                  <a:lnTo>
                    <a:pt x="117" y="19"/>
                  </a:lnTo>
                  <a:lnTo>
                    <a:pt x="114" y="12"/>
                  </a:lnTo>
                  <a:lnTo>
                    <a:pt x="109" y="7"/>
                  </a:lnTo>
                  <a:lnTo>
                    <a:pt x="11" y="0"/>
                  </a:lnTo>
                  <a:lnTo>
                    <a:pt x="1" y="3"/>
                  </a:lnTo>
                  <a:lnTo>
                    <a:pt x="0" y="9"/>
                  </a:lnTo>
                  <a:lnTo>
                    <a:pt x="0" y="26"/>
                  </a:lnTo>
                </a:path>
              </a:pathLst>
            </a:custGeom>
            <a:solidFill>
              <a:srgbClr val="00AE00"/>
            </a:solidFill>
            <a:ln w="12700" cap="rnd">
              <a:noFill/>
              <a:round/>
            </a:ln>
          </p:spPr>
          <p:txBody>
            <a:bodyPr/>
            <a:lstStyle/>
            <a:p>
              <a:endParaRPr lang="zh-CN" altLang="en-US"/>
            </a:p>
          </p:txBody>
        </p:sp>
        <p:sp>
          <p:nvSpPr>
            <p:cNvPr id="39038" name="Freeform 855"/>
            <p:cNvSpPr/>
            <p:nvPr/>
          </p:nvSpPr>
          <p:spPr bwMode="auto">
            <a:xfrm>
              <a:off x="2082" y="2035"/>
              <a:ext cx="40" cy="139"/>
            </a:xfrm>
            <a:custGeom>
              <a:avLst/>
              <a:gdLst>
                <a:gd name="T0" fmla="*/ 12 w 40"/>
                <a:gd name="T1" fmla="*/ 138 h 139"/>
                <a:gd name="T2" fmla="*/ 6 w 40"/>
                <a:gd name="T3" fmla="*/ 135 h 139"/>
                <a:gd name="T4" fmla="*/ 0 w 40"/>
                <a:gd name="T5" fmla="*/ 137 h 139"/>
                <a:gd name="T6" fmla="*/ 0 w 40"/>
                <a:gd name="T7" fmla="*/ 132 h 139"/>
                <a:gd name="T8" fmla="*/ 5 w 40"/>
                <a:gd name="T9" fmla="*/ 11 h 139"/>
                <a:gd name="T10" fmla="*/ 9 w 40"/>
                <a:gd name="T11" fmla="*/ 4 h 139"/>
                <a:gd name="T12" fmla="*/ 15 w 40"/>
                <a:gd name="T13" fmla="*/ 0 h 139"/>
                <a:gd name="T14" fmla="*/ 30 w 40"/>
                <a:gd name="T15" fmla="*/ 4 h 139"/>
                <a:gd name="T16" fmla="*/ 39 w 40"/>
                <a:gd name="T17" fmla="*/ 7 h 139"/>
                <a:gd name="T18" fmla="*/ 39 w 40"/>
                <a:gd name="T19" fmla="*/ 16 h 139"/>
                <a:gd name="T20" fmla="*/ 34 w 40"/>
                <a:gd name="T21" fmla="*/ 127 h 139"/>
                <a:gd name="T22" fmla="*/ 32 w 40"/>
                <a:gd name="T23" fmla="*/ 138 h 139"/>
                <a:gd name="T24" fmla="*/ 26 w 40"/>
                <a:gd name="T25" fmla="*/ 137 h 139"/>
                <a:gd name="T26" fmla="*/ 12 w 40"/>
                <a:gd name="T27" fmla="*/ 138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
                <a:gd name="T43" fmla="*/ 0 h 139"/>
                <a:gd name="T44" fmla="*/ 40 w 40"/>
                <a:gd name="T45" fmla="*/ 139 h 1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 h="139">
                  <a:moveTo>
                    <a:pt x="12" y="138"/>
                  </a:moveTo>
                  <a:lnTo>
                    <a:pt x="6" y="135"/>
                  </a:lnTo>
                  <a:lnTo>
                    <a:pt x="0" y="137"/>
                  </a:lnTo>
                  <a:lnTo>
                    <a:pt x="0" y="132"/>
                  </a:lnTo>
                  <a:lnTo>
                    <a:pt x="5" y="11"/>
                  </a:lnTo>
                  <a:lnTo>
                    <a:pt x="9" y="4"/>
                  </a:lnTo>
                  <a:lnTo>
                    <a:pt x="15" y="0"/>
                  </a:lnTo>
                  <a:lnTo>
                    <a:pt x="30" y="4"/>
                  </a:lnTo>
                  <a:lnTo>
                    <a:pt x="39" y="7"/>
                  </a:lnTo>
                  <a:lnTo>
                    <a:pt x="39" y="16"/>
                  </a:lnTo>
                  <a:lnTo>
                    <a:pt x="34" y="127"/>
                  </a:lnTo>
                  <a:lnTo>
                    <a:pt x="32" y="138"/>
                  </a:lnTo>
                  <a:lnTo>
                    <a:pt x="26" y="137"/>
                  </a:lnTo>
                  <a:lnTo>
                    <a:pt x="12" y="138"/>
                  </a:lnTo>
                </a:path>
              </a:pathLst>
            </a:custGeom>
            <a:solidFill>
              <a:schemeClr val="accent1"/>
            </a:solidFill>
            <a:ln w="12700" cap="rnd">
              <a:solidFill>
                <a:srgbClr val="004E47"/>
              </a:solidFill>
              <a:round/>
            </a:ln>
          </p:spPr>
          <p:txBody>
            <a:bodyPr/>
            <a:lstStyle/>
            <a:p>
              <a:endParaRPr lang="zh-CN" altLang="en-US"/>
            </a:p>
          </p:txBody>
        </p:sp>
        <p:sp>
          <p:nvSpPr>
            <p:cNvPr id="39039" name="Freeform 856"/>
            <p:cNvSpPr/>
            <p:nvPr/>
          </p:nvSpPr>
          <p:spPr bwMode="auto">
            <a:xfrm>
              <a:off x="1895" y="2030"/>
              <a:ext cx="118" cy="40"/>
            </a:xfrm>
            <a:custGeom>
              <a:avLst/>
              <a:gdLst>
                <a:gd name="T0" fmla="*/ 5 w 118"/>
                <a:gd name="T1" fmla="*/ 22 h 40"/>
                <a:gd name="T2" fmla="*/ 6 w 118"/>
                <a:gd name="T3" fmla="*/ 29 h 40"/>
                <a:gd name="T4" fmla="*/ 6 w 118"/>
                <a:gd name="T5" fmla="*/ 32 h 40"/>
                <a:gd name="T6" fmla="*/ 6 w 118"/>
                <a:gd name="T7" fmla="*/ 33 h 40"/>
                <a:gd name="T8" fmla="*/ 7 w 118"/>
                <a:gd name="T9" fmla="*/ 33 h 40"/>
                <a:gd name="T10" fmla="*/ 108 w 118"/>
                <a:gd name="T11" fmla="*/ 39 h 40"/>
                <a:gd name="T12" fmla="*/ 116 w 118"/>
                <a:gd name="T13" fmla="*/ 39 h 40"/>
                <a:gd name="T14" fmla="*/ 116 w 118"/>
                <a:gd name="T15" fmla="*/ 32 h 40"/>
                <a:gd name="T16" fmla="*/ 117 w 118"/>
                <a:gd name="T17" fmla="*/ 20 h 40"/>
                <a:gd name="T18" fmla="*/ 116 w 118"/>
                <a:gd name="T19" fmla="*/ 10 h 40"/>
                <a:gd name="T20" fmla="*/ 111 w 118"/>
                <a:gd name="T21" fmla="*/ 7 h 40"/>
                <a:gd name="T22" fmla="*/ 14 w 118"/>
                <a:gd name="T23" fmla="*/ 0 h 40"/>
                <a:gd name="T24" fmla="*/ 5 w 118"/>
                <a:gd name="T25" fmla="*/ 4 h 40"/>
                <a:gd name="T26" fmla="*/ 0 w 118"/>
                <a:gd name="T27" fmla="*/ 10 h 40"/>
                <a:gd name="T28" fmla="*/ 5 w 118"/>
                <a:gd name="T29" fmla="*/ 22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8"/>
                <a:gd name="T46" fmla="*/ 0 h 40"/>
                <a:gd name="T47" fmla="*/ 118 w 118"/>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8" h="40">
                  <a:moveTo>
                    <a:pt x="5" y="22"/>
                  </a:moveTo>
                  <a:lnTo>
                    <a:pt x="6" y="29"/>
                  </a:lnTo>
                  <a:lnTo>
                    <a:pt x="6" y="32"/>
                  </a:lnTo>
                  <a:lnTo>
                    <a:pt x="6" y="33"/>
                  </a:lnTo>
                  <a:lnTo>
                    <a:pt x="7" y="33"/>
                  </a:lnTo>
                  <a:lnTo>
                    <a:pt x="108" y="39"/>
                  </a:lnTo>
                  <a:lnTo>
                    <a:pt x="116" y="39"/>
                  </a:lnTo>
                  <a:lnTo>
                    <a:pt x="116" y="32"/>
                  </a:lnTo>
                  <a:lnTo>
                    <a:pt x="117" y="20"/>
                  </a:lnTo>
                  <a:lnTo>
                    <a:pt x="116" y="10"/>
                  </a:lnTo>
                  <a:lnTo>
                    <a:pt x="111" y="7"/>
                  </a:lnTo>
                  <a:lnTo>
                    <a:pt x="14" y="0"/>
                  </a:lnTo>
                  <a:lnTo>
                    <a:pt x="5" y="4"/>
                  </a:lnTo>
                  <a:lnTo>
                    <a:pt x="0" y="10"/>
                  </a:lnTo>
                  <a:lnTo>
                    <a:pt x="5" y="22"/>
                  </a:lnTo>
                </a:path>
              </a:pathLst>
            </a:custGeom>
            <a:solidFill>
              <a:srgbClr val="00AE00"/>
            </a:solidFill>
            <a:ln w="12700" cap="rnd">
              <a:noFill/>
              <a:round/>
            </a:ln>
          </p:spPr>
          <p:txBody>
            <a:bodyPr/>
            <a:lstStyle/>
            <a:p>
              <a:endParaRPr lang="zh-CN" altLang="en-US"/>
            </a:p>
          </p:txBody>
        </p:sp>
        <p:sp>
          <p:nvSpPr>
            <p:cNvPr id="39040" name="Freeform 857"/>
            <p:cNvSpPr/>
            <p:nvPr/>
          </p:nvSpPr>
          <p:spPr bwMode="auto">
            <a:xfrm>
              <a:off x="1982" y="2033"/>
              <a:ext cx="44" cy="137"/>
            </a:xfrm>
            <a:custGeom>
              <a:avLst/>
              <a:gdLst>
                <a:gd name="T0" fmla="*/ 27 w 44"/>
                <a:gd name="T1" fmla="*/ 133 h 137"/>
                <a:gd name="T2" fmla="*/ 32 w 44"/>
                <a:gd name="T3" fmla="*/ 133 h 137"/>
                <a:gd name="T4" fmla="*/ 35 w 44"/>
                <a:gd name="T5" fmla="*/ 133 h 137"/>
                <a:gd name="T6" fmla="*/ 38 w 44"/>
                <a:gd name="T7" fmla="*/ 135 h 137"/>
                <a:gd name="T8" fmla="*/ 35 w 44"/>
                <a:gd name="T9" fmla="*/ 132 h 137"/>
                <a:gd name="T10" fmla="*/ 43 w 44"/>
                <a:gd name="T11" fmla="*/ 13 h 137"/>
                <a:gd name="T12" fmla="*/ 38 w 44"/>
                <a:gd name="T13" fmla="*/ 3 h 137"/>
                <a:gd name="T14" fmla="*/ 32 w 44"/>
                <a:gd name="T15" fmla="*/ 6 h 137"/>
                <a:gd name="T16" fmla="*/ 18 w 44"/>
                <a:gd name="T17" fmla="*/ 0 h 137"/>
                <a:gd name="T18" fmla="*/ 11 w 44"/>
                <a:gd name="T19" fmla="*/ 6 h 137"/>
                <a:gd name="T20" fmla="*/ 6 w 44"/>
                <a:gd name="T21" fmla="*/ 11 h 137"/>
                <a:gd name="T22" fmla="*/ 0 w 44"/>
                <a:gd name="T23" fmla="*/ 125 h 137"/>
                <a:gd name="T24" fmla="*/ 6 w 44"/>
                <a:gd name="T25" fmla="*/ 135 h 137"/>
                <a:gd name="T26" fmla="*/ 11 w 44"/>
                <a:gd name="T27" fmla="*/ 136 h 137"/>
                <a:gd name="T28" fmla="*/ 27 w 44"/>
                <a:gd name="T29" fmla="*/ 133 h 1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137"/>
                <a:gd name="T47" fmla="*/ 44 w 44"/>
                <a:gd name="T48" fmla="*/ 137 h 1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137">
                  <a:moveTo>
                    <a:pt x="27" y="133"/>
                  </a:moveTo>
                  <a:lnTo>
                    <a:pt x="32" y="133"/>
                  </a:lnTo>
                  <a:lnTo>
                    <a:pt x="35" y="133"/>
                  </a:lnTo>
                  <a:lnTo>
                    <a:pt x="38" y="135"/>
                  </a:lnTo>
                  <a:lnTo>
                    <a:pt x="35" y="132"/>
                  </a:lnTo>
                  <a:lnTo>
                    <a:pt x="43" y="13"/>
                  </a:lnTo>
                  <a:lnTo>
                    <a:pt x="38" y="3"/>
                  </a:lnTo>
                  <a:lnTo>
                    <a:pt x="32" y="6"/>
                  </a:lnTo>
                  <a:lnTo>
                    <a:pt x="18" y="0"/>
                  </a:lnTo>
                  <a:lnTo>
                    <a:pt x="11" y="6"/>
                  </a:lnTo>
                  <a:lnTo>
                    <a:pt x="6" y="11"/>
                  </a:lnTo>
                  <a:lnTo>
                    <a:pt x="0" y="125"/>
                  </a:lnTo>
                  <a:lnTo>
                    <a:pt x="6" y="135"/>
                  </a:lnTo>
                  <a:lnTo>
                    <a:pt x="11" y="136"/>
                  </a:lnTo>
                  <a:lnTo>
                    <a:pt x="27" y="133"/>
                  </a:lnTo>
                </a:path>
              </a:pathLst>
            </a:custGeom>
            <a:solidFill>
              <a:schemeClr val="accent1"/>
            </a:solidFill>
            <a:ln w="12700" cap="rnd">
              <a:solidFill>
                <a:srgbClr val="004E47"/>
              </a:solidFill>
              <a:round/>
            </a:ln>
          </p:spPr>
          <p:txBody>
            <a:bodyPr/>
            <a:lstStyle/>
            <a:p>
              <a:endParaRPr lang="zh-CN" altLang="en-US"/>
            </a:p>
          </p:txBody>
        </p:sp>
        <p:sp>
          <p:nvSpPr>
            <p:cNvPr id="39041" name="Freeform 858"/>
            <p:cNvSpPr/>
            <p:nvPr/>
          </p:nvSpPr>
          <p:spPr bwMode="auto">
            <a:xfrm>
              <a:off x="1904" y="2127"/>
              <a:ext cx="75" cy="27"/>
            </a:xfrm>
            <a:custGeom>
              <a:avLst/>
              <a:gdLst>
                <a:gd name="T0" fmla="*/ 0 w 75"/>
                <a:gd name="T1" fmla="*/ 0 h 27"/>
                <a:gd name="T2" fmla="*/ 0 w 75"/>
                <a:gd name="T3" fmla="*/ 22 h 27"/>
                <a:gd name="T4" fmla="*/ 74 w 75"/>
                <a:gd name="T5" fmla="*/ 26 h 27"/>
                <a:gd name="T6" fmla="*/ 74 w 75"/>
                <a:gd name="T7" fmla="*/ 4 h 27"/>
                <a:gd name="T8" fmla="*/ 0 w 75"/>
                <a:gd name="T9" fmla="*/ 0 h 27"/>
                <a:gd name="T10" fmla="*/ 0 60000 65536"/>
                <a:gd name="T11" fmla="*/ 0 60000 65536"/>
                <a:gd name="T12" fmla="*/ 0 60000 65536"/>
                <a:gd name="T13" fmla="*/ 0 60000 65536"/>
                <a:gd name="T14" fmla="*/ 0 60000 65536"/>
                <a:gd name="T15" fmla="*/ 0 w 75"/>
                <a:gd name="T16" fmla="*/ 0 h 27"/>
                <a:gd name="T17" fmla="*/ 75 w 75"/>
                <a:gd name="T18" fmla="*/ 27 h 27"/>
              </a:gdLst>
              <a:ahLst/>
              <a:cxnLst>
                <a:cxn ang="T10">
                  <a:pos x="T0" y="T1"/>
                </a:cxn>
                <a:cxn ang="T11">
                  <a:pos x="T2" y="T3"/>
                </a:cxn>
                <a:cxn ang="T12">
                  <a:pos x="T4" y="T5"/>
                </a:cxn>
                <a:cxn ang="T13">
                  <a:pos x="T6" y="T7"/>
                </a:cxn>
                <a:cxn ang="T14">
                  <a:pos x="T8" y="T9"/>
                </a:cxn>
              </a:cxnLst>
              <a:rect l="T15" t="T16" r="T17" b="T18"/>
              <a:pathLst>
                <a:path w="75" h="27">
                  <a:moveTo>
                    <a:pt x="0" y="0"/>
                  </a:moveTo>
                  <a:lnTo>
                    <a:pt x="0" y="22"/>
                  </a:lnTo>
                  <a:lnTo>
                    <a:pt x="74" y="26"/>
                  </a:lnTo>
                  <a:lnTo>
                    <a:pt x="74" y="4"/>
                  </a:lnTo>
                  <a:lnTo>
                    <a:pt x="0" y="0"/>
                  </a:lnTo>
                </a:path>
              </a:pathLst>
            </a:custGeom>
            <a:solidFill>
              <a:srgbClr val="037C03"/>
            </a:solidFill>
            <a:ln w="12700" cap="rnd">
              <a:noFill/>
              <a:round/>
            </a:ln>
          </p:spPr>
          <p:txBody>
            <a:bodyPr/>
            <a:lstStyle/>
            <a:p>
              <a:endParaRPr lang="zh-CN" altLang="en-US"/>
            </a:p>
          </p:txBody>
        </p:sp>
        <p:sp>
          <p:nvSpPr>
            <p:cNvPr id="39042" name="Freeform 859"/>
            <p:cNvSpPr/>
            <p:nvPr/>
          </p:nvSpPr>
          <p:spPr bwMode="auto">
            <a:xfrm>
              <a:off x="1905" y="2027"/>
              <a:ext cx="78" cy="31"/>
            </a:xfrm>
            <a:custGeom>
              <a:avLst/>
              <a:gdLst>
                <a:gd name="T0" fmla="*/ 0 w 78"/>
                <a:gd name="T1" fmla="*/ 0 h 31"/>
                <a:gd name="T2" fmla="*/ 1 w 78"/>
                <a:gd name="T3" fmla="*/ 19 h 31"/>
                <a:gd name="T4" fmla="*/ 77 w 78"/>
                <a:gd name="T5" fmla="*/ 30 h 31"/>
                <a:gd name="T6" fmla="*/ 77 w 78"/>
                <a:gd name="T7" fmla="*/ 10 h 31"/>
                <a:gd name="T8" fmla="*/ 0 w 78"/>
                <a:gd name="T9" fmla="*/ 0 h 31"/>
                <a:gd name="T10" fmla="*/ 0 60000 65536"/>
                <a:gd name="T11" fmla="*/ 0 60000 65536"/>
                <a:gd name="T12" fmla="*/ 0 60000 65536"/>
                <a:gd name="T13" fmla="*/ 0 60000 65536"/>
                <a:gd name="T14" fmla="*/ 0 60000 65536"/>
                <a:gd name="T15" fmla="*/ 0 w 78"/>
                <a:gd name="T16" fmla="*/ 0 h 31"/>
                <a:gd name="T17" fmla="*/ 78 w 78"/>
                <a:gd name="T18" fmla="*/ 31 h 31"/>
              </a:gdLst>
              <a:ahLst/>
              <a:cxnLst>
                <a:cxn ang="T10">
                  <a:pos x="T0" y="T1"/>
                </a:cxn>
                <a:cxn ang="T11">
                  <a:pos x="T2" y="T3"/>
                </a:cxn>
                <a:cxn ang="T12">
                  <a:pos x="T4" y="T5"/>
                </a:cxn>
                <a:cxn ang="T13">
                  <a:pos x="T6" y="T7"/>
                </a:cxn>
                <a:cxn ang="T14">
                  <a:pos x="T8" y="T9"/>
                </a:cxn>
              </a:cxnLst>
              <a:rect l="T15" t="T16" r="T17" b="T18"/>
              <a:pathLst>
                <a:path w="78" h="31">
                  <a:moveTo>
                    <a:pt x="0" y="0"/>
                  </a:moveTo>
                  <a:lnTo>
                    <a:pt x="1" y="19"/>
                  </a:lnTo>
                  <a:lnTo>
                    <a:pt x="77" y="30"/>
                  </a:lnTo>
                  <a:lnTo>
                    <a:pt x="77" y="10"/>
                  </a:lnTo>
                  <a:lnTo>
                    <a:pt x="0" y="0"/>
                  </a:lnTo>
                </a:path>
              </a:pathLst>
            </a:custGeom>
            <a:solidFill>
              <a:srgbClr val="037C03"/>
            </a:solidFill>
            <a:ln w="12700" cap="rnd">
              <a:noFill/>
              <a:round/>
            </a:ln>
          </p:spPr>
          <p:txBody>
            <a:bodyPr/>
            <a:lstStyle/>
            <a:p>
              <a:endParaRPr lang="zh-CN" altLang="en-US"/>
            </a:p>
          </p:txBody>
        </p:sp>
      </p:grpSp>
      <p:sp>
        <p:nvSpPr>
          <p:cNvPr id="38947" name="Rectangle 860"/>
          <p:cNvSpPr>
            <a:spLocks noChangeArrowheads="1"/>
          </p:cNvSpPr>
          <p:nvPr/>
        </p:nvSpPr>
        <p:spPr bwMode="auto">
          <a:xfrm>
            <a:off x="5419725" y="3656013"/>
            <a:ext cx="938213" cy="404812"/>
          </a:xfrm>
          <a:prstGeom prst="rect">
            <a:avLst/>
          </a:prstGeom>
          <a:noFill/>
          <a:ln w="12700">
            <a:noFill/>
            <a:miter lim="800000"/>
          </a:ln>
        </p:spPr>
        <p:txBody>
          <a:bodyPr wrap="none" lIns="142824" tIns="73198" rIns="142824" bIns="73198">
            <a:spAutoFit/>
          </a:bodyPr>
          <a:lstStyle/>
          <a:p>
            <a:pPr defTabSz="2270125"/>
            <a:r>
              <a:rPr lang="zh-CN" altLang="en-US" sz="1700">
                <a:ea typeface="宋体" panose="02010600030101010101" pitchFamily="2" charset="-122"/>
              </a:rPr>
              <a:t>缓冲区</a:t>
            </a:r>
            <a:endParaRPr lang="zh-CN" altLang="en-US" sz="1700">
              <a:ea typeface="宋体" panose="02010600030101010101" pitchFamily="2" charset="-122"/>
            </a:endParaRPr>
          </a:p>
        </p:txBody>
      </p:sp>
      <p:grpSp>
        <p:nvGrpSpPr>
          <p:cNvPr id="38948" name="Group 861"/>
          <p:cNvGrpSpPr/>
          <p:nvPr/>
        </p:nvGrpSpPr>
        <p:grpSpPr bwMode="auto">
          <a:xfrm>
            <a:off x="4765675" y="4119563"/>
            <a:ext cx="612775" cy="334962"/>
            <a:chOff x="1862" y="2230"/>
            <a:chExt cx="343" cy="187"/>
          </a:xfrm>
        </p:grpSpPr>
        <p:sp>
          <p:nvSpPr>
            <p:cNvPr id="39003" name="Freeform 862"/>
            <p:cNvSpPr/>
            <p:nvPr/>
          </p:nvSpPr>
          <p:spPr bwMode="auto">
            <a:xfrm>
              <a:off x="1866" y="2248"/>
              <a:ext cx="26" cy="26"/>
            </a:xfrm>
            <a:custGeom>
              <a:avLst/>
              <a:gdLst>
                <a:gd name="T0" fmla="*/ 16 w 26"/>
                <a:gd name="T1" fmla="*/ 1 h 26"/>
                <a:gd name="T2" fmla="*/ 21 w 26"/>
                <a:gd name="T3" fmla="*/ 6 h 26"/>
                <a:gd name="T4" fmla="*/ 25 w 26"/>
                <a:gd name="T5" fmla="*/ 10 h 26"/>
                <a:gd name="T6" fmla="*/ 20 w 26"/>
                <a:gd name="T7" fmla="*/ 21 h 26"/>
                <a:gd name="T8" fmla="*/ 18 w 26"/>
                <a:gd name="T9" fmla="*/ 25 h 26"/>
                <a:gd name="T10" fmla="*/ 8 w 26"/>
                <a:gd name="T11" fmla="*/ 24 h 26"/>
                <a:gd name="T12" fmla="*/ 4 w 26"/>
                <a:gd name="T13" fmla="*/ 22 h 26"/>
                <a:gd name="T14" fmla="*/ 0 w 26"/>
                <a:gd name="T15" fmla="*/ 12 h 26"/>
                <a:gd name="T16" fmla="*/ 5 w 26"/>
                <a:gd name="T17" fmla="*/ 7 h 26"/>
                <a:gd name="T18" fmla="*/ 5 w 26"/>
                <a:gd name="T19" fmla="*/ 0 h 26"/>
                <a:gd name="T20" fmla="*/ 16 w 26"/>
                <a:gd name="T21" fmla="*/ 1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6" y="1"/>
                  </a:moveTo>
                  <a:lnTo>
                    <a:pt x="21" y="6"/>
                  </a:lnTo>
                  <a:lnTo>
                    <a:pt x="25" y="10"/>
                  </a:lnTo>
                  <a:lnTo>
                    <a:pt x="20" y="21"/>
                  </a:lnTo>
                  <a:lnTo>
                    <a:pt x="18" y="25"/>
                  </a:lnTo>
                  <a:lnTo>
                    <a:pt x="8" y="24"/>
                  </a:lnTo>
                  <a:lnTo>
                    <a:pt x="4" y="22"/>
                  </a:lnTo>
                  <a:lnTo>
                    <a:pt x="0" y="12"/>
                  </a:lnTo>
                  <a:lnTo>
                    <a:pt x="5" y="7"/>
                  </a:lnTo>
                  <a:lnTo>
                    <a:pt x="5" y="0"/>
                  </a:lnTo>
                  <a:lnTo>
                    <a:pt x="16" y="1"/>
                  </a:lnTo>
                </a:path>
              </a:pathLst>
            </a:custGeom>
            <a:solidFill>
              <a:srgbClr val="474747"/>
            </a:solidFill>
            <a:ln w="12700" cap="rnd">
              <a:solidFill>
                <a:srgbClr val="474747"/>
              </a:solidFill>
              <a:round/>
            </a:ln>
          </p:spPr>
          <p:txBody>
            <a:bodyPr/>
            <a:lstStyle/>
            <a:p>
              <a:endParaRPr lang="zh-CN" altLang="en-US"/>
            </a:p>
          </p:txBody>
        </p:sp>
        <p:sp>
          <p:nvSpPr>
            <p:cNvPr id="39004" name="Freeform 863"/>
            <p:cNvSpPr/>
            <p:nvPr/>
          </p:nvSpPr>
          <p:spPr bwMode="auto">
            <a:xfrm>
              <a:off x="1862" y="2349"/>
              <a:ext cx="26" cy="24"/>
            </a:xfrm>
            <a:custGeom>
              <a:avLst/>
              <a:gdLst>
                <a:gd name="T0" fmla="*/ 18 w 26"/>
                <a:gd name="T1" fmla="*/ 0 h 24"/>
                <a:gd name="T2" fmla="*/ 19 w 26"/>
                <a:gd name="T3" fmla="*/ 7 h 24"/>
                <a:gd name="T4" fmla="*/ 25 w 26"/>
                <a:gd name="T5" fmla="*/ 10 h 24"/>
                <a:gd name="T6" fmla="*/ 18 w 26"/>
                <a:gd name="T7" fmla="*/ 23 h 24"/>
                <a:gd name="T8" fmla="*/ 7 w 26"/>
                <a:gd name="T9" fmla="*/ 23 h 24"/>
                <a:gd name="T10" fmla="*/ 4 w 26"/>
                <a:gd name="T11" fmla="*/ 22 h 24"/>
                <a:gd name="T12" fmla="*/ 0 w 26"/>
                <a:gd name="T13" fmla="*/ 12 h 24"/>
                <a:gd name="T14" fmla="*/ 5 w 26"/>
                <a:gd name="T15" fmla="*/ 6 h 24"/>
                <a:gd name="T16" fmla="*/ 6 w 26"/>
                <a:gd name="T17" fmla="*/ 1 h 24"/>
                <a:gd name="T18" fmla="*/ 18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18" y="0"/>
                  </a:moveTo>
                  <a:lnTo>
                    <a:pt x="19" y="7"/>
                  </a:lnTo>
                  <a:lnTo>
                    <a:pt x="25" y="10"/>
                  </a:lnTo>
                  <a:lnTo>
                    <a:pt x="18" y="23"/>
                  </a:lnTo>
                  <a:lnTo>
                    <a:pt x="7" y="23"/>
                  </a:lnTo>
                  <a:lnTo>
                    <a:pt x="4" y="22"/>
                  </a:lnTo>
                  <a:lnTo>
                    <a:pt x="0" y="12"/>
                  </a:lnTo>
                  <a:lnTo>
                    <a:pt x="5" y="6"/>
                  </a:lnTo>
                  <a:lnTo>
                    <a:pt x="6" y="1"/>
                  </a:lnTo>
                  <a:lnTo>
                    <a:pt x="18" y="0"/>
                  </a:lnTo>
                </a:path>
              </a:pathLst>
            </a:custGeom>
            <a:solidFill>
              <a:srgbClr val="474747"/>
            </a:solidFill>
            <a:ln w="12700" cap="rnd">
              <a:solidFill>
                <a:srgbClr val="474747"/>
              </a:solidFill>
              <a:round/>
            </a:ln>
          </p:spPr>
          <p:txBody>
            <a:bodyPr/>
            <a:lstStyle/>
            <a:p>
              <a:endParaRPr lang="zh-CN" altLang="en-US"/>
            </a:p>
          </p:txBody>
        </p:sp>
        <p:sp>
          <p:nvSpPr>
            <p:cNvPr id="39005" name="Freeform 864"/>
            <p:cNvSpPr/>
            <p:nvPr/>
          </p:nvSpPr>
          <p:spPr bwMode="auto">
            <a:xfrm>
              <a:off x="1872" y="2243"/>
              <a:ext cx="27" cy="156"/>
            </a:xfrm>
            <a:custGeom>
              <a:avLst/>
              <a:gdLst>
                <a:gd name="T0" fmla="*/ 24 w 27"/>
                <a:gd name="T1" fmla="*/ 4 h 156"/>
                <a:gd name="T2" fmla="*/ 26 w 27"/>
                <a:gd name="T3" fmla="*/ 13 h 156"/>
                <a:gd name="T4" fmla="*/ 24 w 27"/>
                <a:gd name="T5" fmla="*/ 16 h 156"/>
                <a:gd name="T6" fmla="*/ 20 w 27"/>
                <a:gd name="T7" fmla="*/ 27 h 156"/>
                <a:gd name="T8" fmla="*/ 17 w 27"/>
                <a:gd name="T9" fmla="*/ 37 h 156"/>
                <a:gd name="T10" fmla="*/ 11 w 27"/>
                <a:gd name="T11" fmla="*/ 61 h 156"/>
                <a:gd name="T12" fmla="*/ 11 w 27"/>
                <a:gd name="T13" fmla="*/ 78 h 156"/>
                <a:gd name="T14" fmla="*/ 11 w 27"/>
                <a:gd name="T15" fmla="*/ 99 h 156"/>
                <a:gd name="T16" fmla="*/ 14 w 27"/>
                <a:gd name="T17" fmla="*/ 123 h 156"/>
                <a:gd name="T18" fmla="*/ 16 w 27"/>
                <a:gd name="T19" fmla="*/ 130 h 156"/>
                <a:gd name="T20" fmla="*/ 19 w 27"/>
                <a:gd name="T21" fmla="*/ 141 h 156"/>
                <a:gd name="T22" fmla="*/ 16 w 27"/>
                <a:gd name="T23" fmla="*/ 144 h 156"/>
                <a:gd name="T24" fmla="*/ 19 w 27"/>
                <a:gd name="T25" fmla="*/ 147 h 156"/>
                <a:gd name="T26" fmla="*/ 21 w 27"/>
                <a:gd name="T27" fmla="*/ 155 h 156"/>
                <a:gd name="T28" fmla="*/ 19 w 27"/>
                <a:gd name="T29" fmla="*/ 154 h 156"/>
                <a:gd name="T30" fmla="*/ 17 w 27"/>
                <a:gd name="T31" fmla="*/ 155 h 156"/>
                <a:gd name="T32" fmla="*/ 15 w 27"/>
                <a:gd name="T33" fmla="*/ 154 h 156"/>
                <a:gd name="T34" fmla="*/ 9 w 27"/>
                <a:gd name="T35" fmla="*/ 149 h 156"/>
                <a:gd name="T36" fmla="*/ 11 w 27"/>
                <a:gd name="T37" fmla="*/ 144 h 156"/>
                <a:gd name="T38" fmla="*/ 9 w 27"/>
                <a:gd name="T39" fmla="*/ 134 h 156"/>
                <a:gd name="T40" fmla="*/ 7 w 27"/>
                <a:gd name="T41" fmla="*/ 128 h 156"/>
                <a:gd name="T42" fmla="*/ 0 w 27"/>
                <a:gd name="T43" fmla="*/ 101 h 156"/>
                <a:gd name="T44" fmla="*/ 0 w 27"/>
                <a:gd name="T45" fmla="*/ 79 h 156"/>
                <a:gd name="T46" fmla="*/ 2 w 27"/>
                <a:gd name="T47" fmla="*/ 56 h 156"/>
                <a:gd name="T48" fmla="*/ 6 w 27"/>
                <a:gd name="T49" fmla="*/ 32 h 156"/>
                <a:gd name="T50" fmla="*/ 12 w 27"/>
                <a:gd name="T51" fmla="*/ 21 h 156"/>
                <a:gd name="T52" fmla="*/ 14 w 27"/>
                <a:gd name="T53" fmla="*/ 13 h 156"/>
                <a:gd name="T54" fmla="*/ 14 w 27"/>
                <a:gd name="T55" fmla="*/ 6 h 156"/>
                <a:gd name="T56" fmla="*/ 16 w 27"/>
                <a:gd name="T57" fmla="*/ 0 h 156"/>
                <a:gd name="T58" fmla="*/ 20 w 27"/>
                <a:gd name="T59" fmla="*/ 3 h 156"/>
                <a:gd name="T60" fmla="*/ 21 w 27"/>
                <a:gd name="T61" fmla="*/ 3 h 156"/>
                <a:gd name="T62" fmla="*/ 24 w 27"/>
                <a:gd name="T63" fmla="*/ 4 h 1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
                <a:gd name="T97" fmla="*/ 0 h 156"/>
                <a:gd name="T98" fmla="*/ 27 w 27"/>
                <a:gd name="T99" fmla="*/ 156 h 1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 h="156">
                  <a:moveTo>
                    <a:pt x="24" y="4"/>
                  </a:moveTo>
                  <a:lnTo>
                    <a:pt x="26" y="13"/>
                  </a:lnTo>
                  <a:lnTo>
                    <a:pt x="24" y="16"/>
                  </a:lnTo>
                  <a:lnTo>
                    <a:pt x="20" y="27"/>
                  </a:lnTo>
                  <a:lnTo>
                    <a:pt x="17" y="37"/>
                  </a:lnTo>
                  <a:lnTo>
                    <a:pt x="11" y="61"/>
                  </a:lnTo>
                  <a:lnTo>
                    <a:pt x="11" y="78"/>
                  </a:lnTo>
                  <a:lnTo>
                    <a:pt x="11" y="99"/>
                  </a:lnTo>
                  <a:lnTo>
                    <a:pt x="14" y="123"/>
                  </a:lnTo>
                  <a:lnTo>
                    <a:pt x="16" y="130"/>
                  </a:lnTo>
                  <a:lnTo>
                    <a:pt x="19" y="141"/>
                  </a:lnTo>
                  <a:lnTo>
                    <a:pt x="16" y="144"/>
                  </a:lnTo>
                  <a:lnTo>
                    <a:pt x="19" y="147"/>
                  </a:lnTo>
                  <a:lnTo>
                    <a:pt x="21" y="155"/>
                  </a:lnTo>
                  <a:lnTo>
                    <a:pt x="19" y="154"/>
                  </a:lnTo>
                  <a:lnTo>
                    <a:pt x="17" y="155"/>
                  </a:lnTo>
                  <a:lnTo>
                    <a:pt x="15" y="154"/>
                  </a:lnTo>
                  <a:lnTo>
                    <a:pt x="9" y="149"/>
                  </a:lnTo>
                  <a:lnTo>
                    <a:pt x="11" y="144"/>
                  </a:lnTo>
                  <a:lnTo>
                    <a:pt x="9" y="134"/>
                  </a:lnTo>
                  <a:lnTo>
                    <a:pt x="7" y="128"/>
                  </a:lnTo>
                  <a:lnTo>
                    <a:pt x="0" y="101"/>
                  </a:lnTo>
                  <a:lnTo>
                    <a:pt x="0" y="79"/>
                  </a:lnTo>
                  <a:lnTo>
                    <a:pt x="2" y="56"/>
                  </a:lnTo>
                  <a:lnTo>
                    <a:pt x="6" y="32"/>
                  </a:lnTo>
                  <a:lnTo>
                    <a:pt x="12" y="21"/>
                  </a:lnTo>
                  <a:lnTo>
                    <a:pt x="14" y="13"/>
                  </a:lnTo>
                  <a:lnTo>
                    <a:pt x="14" y="6"/>
                  </a:lnTo>
                  <a:lnTo>
                    <a:pt x="16" y="0"/>
                  </a:lnTo>
                  <a:lnTo>
                    <a:pt x="20" y="3"/>
                  </a:lnTo>
                  <a:lnTo>
                    <a:pt x="21" y="3"/>
                  </a:lnTo>
                  <a:lnTo>
                    <a:pt x="24" y="4"/>
                  </a:lnTo>
                </a:path>
              </a:pathLst>
            </a:custGeom>
            <a:solidFill>
              <a:srgbClr val="919191"/>
            </a:solidFill>
            <a:ln w="12700" cap="rnd">
              <a:solidFill>
                <a:srgbClr val="919191"/>
              </a:solidFill>
              <a:round/>
            </a:ln>
          </p:spPr>
          <p:txBody>
            <a:bodyPr/>
            <a:lstStyle/>
            <a:p>
              <a:endParaRPr lang="zh-CN" altLang="en-US"/>
            </a:p>
          </p:txBody>
        </p:sp>
        <p:sp>
          <p:nvSpPr>
            <p:cNvPr id="39006" name="Freeform 865"/>
            <p:cNvSpPr/>
            <p:nvPr/>
          </p:nvSpPr>
          <p:spPr bwMode="auto">
            <a:xfrm>
              <a:off x="2178" y="2347"/>
              <a:ext cx="23" cy="25"/>
            </a:xfrm>
            <a:custGeom>
              <a:avLst/>
              <a:gdLst>
                <a:gd name="T0" fmla="*/ 16 w 23"/>
                <a:gd name="T1" fmla="*/ 6 h 25"/>
                <a:gd name="T2" fmla="*/ 20 w 23"/>
                <a:gd name="T3" fmla="*/ 0 h 25"/>
                <a:gd name="T4" fmla="*/ 22 w 23"/>
                <a:gd name="T5" fmla="*/ 18 h 25"/>
                <a:gd name="T6" fmla="*/ 20 w 23"/>
                <a:gd name="T7" fmla="*/ 24 h 25"/>
                <a:gd name="T8" fmla="*/ 17 w 23"/>
                <a:gd name="T9" fmla="*/ 24 h 25"/>
                <a:gd name="T10" fmla="*/ 7 w 23"/>
                <a:gd name="T11" fmla="*/ 24 h 25"/>
                <a:gd name="T12" fmla="*/ 5 w 23"/>
                <a:gd name="T13" fmla="*/ 24 h 25"/>
                <a:gd name="T14" fmla="*/ 0 w 23"/>
                <a:gd name="T15" fmla="*/ 20 h 25"/>
                <a:gd name="T16" fmla="*/ 4 w 23"/>
                <a:gd name="T17" fmla="*/ 0 h 25"/>
                <a:gd name="T18" fmla="*/ 6 w 23"/>
                <a:gd name="T19" fmla="*/ 5 h 25"/>
                <a:gd name="T20" fmla="*/ 16 w 23"/>
                <a:gd name="T21" fmla="*/ 6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5"/>
                <a:gd name="T35" fmla="*/ 23 w 23"/>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5">
                  <a:moveTo>
                    <a:pt x="16" y="6"/>
                  </a:moveTo>
                  <a:lnTo>
                    <a:pt x="20" y="0"/>
                  </a:lnTo>
                  <a:lnTo>
                    <a:pt x="22" y="18"/>
                  </a:lnTo>
                  <a:lnTo>
                    <a:pt x="20" y="24"/>
                  </a:lnTo>
                  <a:lnTo>
                    <a:pt x="17" y="24"/>
                  </a:lnTo>
                  <a:lnTo>
                    <a:pt x="7" y="24"/>
                  </a:lnTo>
                  <a:lnTo>
                    <a:pt x="5" y="24"/>
                  </a:lnTo>
                  <a:lnTo>
                    <a:pt x="0" y="20"/>
                  </a:lnTo>
                  <a:lnTo>
                    <a:pt x="4" y="0"/>
                  </a:lnTo>
                  <a:lnTo>
                    <a:pt x="6" y="5"/>
                  </a:lnTo>
                  <a:lnTo>
                    <a:pt x="16" y="6"/>
                  </a:lnTo>
                </a:path>
              </a:pathLst>
            </a:custGeom>
            <a:solidFill>
              <a:srgbClr val="474747"/>
            </a:solidFill>
            <a:ln w="12700" cap="rnd">
              <a:solidFill>
                <a:srgbClr val="474747"/>
              </a:solidFill>
              <a:round/>
            </a:ln>
          </p:spPr>
          <p:txBody>
            <a:bodyPr/>
            <a:lstStyle/>
            <a:p>
              <a:endParaRPr lang="zh-CN" altLang="en-US"/>
            </a:p>
          </p:txBody>
        </p:sp>
        <p:sp>
          <p:nvSpPr>
            <p:cNvPr id="39007" name="Freeform 866"/>
            <p:cNvSpPr/>
            <p:nvPr/>
          </p:nvSpPr>
          <p:spPr bwMode="auto">
            <a:xfrm>
              <a:off x="2181" y="2272"/>
              <a:ext cx="24" cy="24"/>
            </a:xfrm>
            <a:custGeom>
              <a:avLst/>
              <a:gdLst>
                <a:gd name="T0" fmla="*/ 15 w 24"/>
                <a:gd name="T1" fmla="*/ 0 h 24"/>
                <a:gd name="T2" fmla="*/ 19 w 24"/>
                <a:gd name="T3" fmla="*/ 4 h 24"/>
                <a:gd name="T4" fmla="*/ 23 w 24"/>
                <a:gd name="T5" fmla="*/ 12 h 24"/>
                <a:gd name="T6" fmla="*/ 19 w 24"/>
                <a:gd name="T7" fmla="*/ 20 h 24"/>
                <a:gd name="T8" fmla="*/ 17 w 24"/>
                <a:gd name="T9" fmla="*/ 19 h 24"/>
                <a:gd name="T10" fmla="*/ 4 w 24"/>
                <a:gd name="T11" fmla="*/ 23 h 24"/>
                <a:gd name="T12" fmla="*/ 3 w 24"/>
                <a:gd name="T13" fmla="*/ 22 h 24"/>
                <a:gd name="T14" fmla="*/ 0 w 24"/>
                <a:gd name="T15" fmla="*/ 15 h 24"/>
                <a:gd name="T16" fmla="*/ 4 w 24"/>
                <a:gd name="T17" fmla="*/ 7 h 24"/>
                <a:gd name="T18" fmla="*/ 5 w 24"/>
                <a:gd name="T19" fmla="*/ 3 h 24"/>
                <a:gd name="T20" fmla="*/ 15 w 24"/>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24"/>
                <a:gd name="T35" fmla="*/ 24 w 24"/>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24">
                  <a:moveTo>
                    <a:pt x="15" y="0"/>
                  </a:moveTo>
                  <a:lnTo>
                    <a:pt x="19" y="4"/>
                  </a:lnTo>
                  <a:lnTo>
                    <a:pt x="23" y="12"/>
                  </a:lnTo>
                  <a:lnTo>
                    <a:pt x="19" y="20"/>
                  </a:lnTo>
                  <a:lnTo>
                    <a:pt x="17" y="19"/>
                  </a:lnTo>
                  <a:lnTo>
                    <a:pt x="4" y="23"/>
                  </a:lnTo>
                  <a:lnTo>
                    <a:pt x="3" y="22"/>
                  </a:lnTo>
                  <a:lnTo>
                    <a:pt x="0" y="15"/>
                  </a:lnTo>
                  <a:lnTo>
                    <a:pt x="4" y="7"/>
                  </a:lnTo>
                  <a:lnTo>
                    <a:pt x="5" y="3"/>
                  </a:lnTo>
                  <a:lnTo>
                    <a:pt x="15" y="0"/>
                  </a:lnTo>
                </a:path>
              </a:pathLst>
            </a:custGeom>
            <a:solidFill>
              <a:srgbClr val="474747"/>
            </a:solidFill>
            <a:ln w="12700" cap="rnd">
              <a:solidFill>
                <a:srgbClr val="474747"/>
              </a:solidFill>
              <a:round/>
            </a:ln>
          </p:spPr>
          <p:txBody>
            <a:bodyPr/>
            <a:lstStyle/>
            <a:p>
              <a:endParaRPr lang="zh-CN" altLang="en-US"/>
            </a:p>
          </p:txBody>
        </p:sp>
        <p:sp>
          <p:nvSpPr>
            <p:cNvPr id="39008" name="Freeform 867"/>
            <p:cNvSpPr/>
            <p:nvPr/>
          </p:nvSpPr>
          <p:spPr bwMode="auto">
            <a:xfrm>
              <a:off x="2089" y="2390"/>
              <a:ext cx="69" cy="26"/>
            </a:xfrm>
            <a:custGeom>
              <a:avLst/>
              <a:gdLst>
                <a:gd name="T0" fmla="*/ 4 w 69"/>
                <a:gd name="T1" fmla="*/ 0 h 26"/>
                <a:gd name="T2" fmla="*/ 2 w 69"/>
                <a:gd name="T3" fmla="*/ 1 h 26"/>
                <a:gd name="T4" fmla="*/ 1 w 69"/>
                <a:gd name="T5" fmla="*/ 6 h 26"/>
                <a:gd name="T6" fmla="*/ 0 w 69"/>
                <a:gd name="T7" fmla="*/ 22 h 26"/>
                <a:gd name="T8" fmla="*/ 1 w 69"/>
                <a:gd name="T9" fmla="*/ 24 h 26"/>
                <a:gd name="T10" fmla="*/ 4 w 69"/>
                <a:gd name="T11" fmla="*/ 24 h 26"/>
                <a:gd name="T12" fmla="*/ 67 w 69"/>
                <a:gd name="T13" fmla="*/ 25 h 26"/>
                <a:gd name="T14" fmla="*/ 67 w 69"/>
                <a:gd name="T15" fmla="*/ 22 h 26"/>
                <a:gd name="T16" fmla="*/ 67 w 69"/>
                <a:gd name="T17" fmla="*/ 6 h 26"/>
                <a:gd name="T18" fmla="*/ 68 w 69"/>
                <a:gd name="T19" fmla="*/ 3 h 26"/>
                <a:gd name="T20" fmla="*/ 64 w 69"/>
                <a:gd name="T21" fmla="*/ 3 h 26"/>
                <a:gd name="T22" fmla="*/ 4 w 69"/>
                <a:gd name="T23" fmla="*/ 0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26"/>
                <a:gd name="T38" fmla="*/ 69 w 69"/>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26">
                  <a:moveTo>
                    <a:pt x="4" y="0"/>
                  </a:moveTo>
                  <a:lnTo>
                    <a:pt x="2" y="1"/>
                  </a:lnTo>
                  <a:lnTo>
                    <a:pt x="1" y="6"/>
                  </a:lnTo>
                  <a:lnTo>
                    <a:pt x="0" y="22"/>
                  </a:lnTo>
                  <a:lnTo>
                    <a:pt x="1" y="24"/>
                  </a:lnTo>
                  <a:lnTo>
                    <a:pt x="4" y="24"/>
                  </a:lnTo>
                  <a:lnTo>
                    <a:pt x="67" y="25"/>
                  </a:lnTo>
                  <a:lnTo>
                    <a:pt x="67" y="22"/>
                  </a:lnTo>
                  <a:lnTo>
                    <a:pt x="67" y="6"/>
                  </a:lnTo>
                  <a:lnTo>
                    <a:pt x="68" y="3"/>
                  </a:lnTo>
                  <a:lnTo>
                    <a:pt x="64" y="3"/>
                  </a:lnTo>
                  <a:lnTo>
                    <a:pt x="4" y="0"/>
                  </a:lnTo>
                </a:path>
              </a:pathLst>
            </a:custGeom>
            <a:solidFill>
              <a:schemeClr val="tx2"/>
            </a:solidFill>
            <a:ln w="12700" cap="rnd">
              <a:solidFill>
                <a:schemeClr val="tx2"/>
              </a:solidFill>
              <a:round/>
            </a:ln>
          </p:spPr>
          <p:txBody>
            <a:bodyPr/>
            <a:lstStyle/>
            <a:p>
              <a:endParaRPr lang="zh-CN" altLang="en-US"/>
            </a:p>
          </p:txBody>
        </p:sp>
        <p:sp>
          <p:nvSpPr>
            <p:cNvPr id="39009" name="Freeform 868"/>
            <p:cNvSpPr/>
            <p:nvPr/>
          </p:nvSpPr>
          <p:spPr bwMode="auto">
            <a:xfrm>
              <a:off x="2092" y="2234"/>
              <a:ext cx="67" cy="26"/>
            </a:xfrm>
            <a:custGeom>
              <a:avLst/>
              <a:gdLst>
                <a:gd name="T0" fmla="*/ 4 w 67"/>
                <a:gd name="T1" fmla="*/ 0 h 26"/>
                <a:gd name="T2" fmla="*/ 0 w 67"/>
                <a:gd name="T3" fmla="*/ 0 h 26"/>
                <a:gd name="T4" fmla="*/ 1 w 67"/>
                <a:gd name="T5" fmla="*/ 19 h 26"/>
                <a:gd name="T6" fmla="*/ 1 w 67"/>
                <a:gd name="T7" fmla="*/ 22 h 26"/>
                <a:gd name="T8" fmla="*/ 4 w 67"/>
                <a:gd name="T9" fmla="*/ 22 h 26"/>
                <a:gd name="T10" fmla="*/ 65 w 67"/>
                <a:gd name="T11" fmla="*/ 25 h 26"/>
                <a:gd name="T12" fmla="*/ 66 w 67"/>
                <a:gd name="T13" fmla="*/ 24 h 26"/>
                <a:gd name="T14" fmla="*/ 64 w 67"/>
                <a:gd name="T15" fmla="*/ 21 h 26"/>
                <a:gd name="T16" fmla="*/ 65 w 67"/>
                <a:gd name="T17" fmla="*/ 3 h 26"/>
                <a:gd name="T18" fmla="*/ 66 w 67"/>
                <a:gd name="T19" fmla="*/ 3 h 26"/>
                <a:gd name="T20" fmla="*/ 64 w 67"/>
                <a:gd name="T21" fmla="*/ 3 h 26"/>
                <a:gd name="T22" fmla="*/ 4 w 67"/>
                <a:gd name="T23" fmla="*/ 0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26"/>
                <a:gd name="T38" fmla="*/ 67 w 67"/>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26">
                  <a:moveTo>
                    <a:pt x="4" y="0"/>
                  </a:moveTo>
                  <a:lnTo>
                    <a:pt x="0" y="0"/>
                  </a:lnTo>
                  <a:lnTo>
                    <a:pt x="1" y="19"/>
                  </a:lnTo>
                  <a:lnTo>
                    <a:pt x="1" y="22"/>
                  </a:lnTo>
                  <a:lnTo>
                    <a:pt x="4" y="22"/>
                  </a:lnTo>
                  <a:lnTo>
                    <a:pt x="65" y="25"/>
                  </a:lnTo>
                  <a:lnTo>
                    <a:pt x="66" y="24"/>
                  </a:lnTo>
                  <a:lnTo>
                    <a:pt x="64" y="21"/>
                  </a:lnTo>
                  <a:lnTo>
                    <a:pt x="65" y="3"/>
                  </a:lnTo>
                  <a:lnTo>
                    <a:pt x="66" y="3"/>
                  </a:lnTo>
                  <a:lnTo>
                    <a:pt x="64" y="3"/>
                  </a:lnTo>
                  <a:lnTo>
                    <a:pt x="4" y="0"/>
                  </a:lnTo>
                </a:path>
              </a:pathLst>
            </a:custGeom>
            <a:solidFill>
              <a:schemeClr val="tx2"/>
            </a:solidFill>
            <a:ln w="12700" cap="rnd">
              <a:solidFill>
                <a:schemeClr val="tx2"/>
              </a:solidFill>
              <a:round/>
            </a:ln>
          </p:spPr>
          <p:txBody>
            <a:bodyPr/>
            <a:lstStyle/>
            <a:p>
              <a:endParaRPr lang="zh-CN" altLang="en-US"/>
            </a:p>
          </p:txBody>
        </p:sp>
        <p:sp>
          <p:nvSpPr>
            <p:cNvPr id="39010" name="Freeform 869"/>
            <p:cNvSpPr/>
            <p:nvPr/>
          </p:nvSpPr>
          <p:spPr bwMode="auto">
            <a:xfrm>
              <a:off x="1918" y="2391"/>
              <a:ext cx="69" cy="26"/>
            </a:xfrm>
            <a:custGeom>
              <a:avLst/>
              <a:gdLst>
                <a:gd name="T0" fmla="*/ 3 w 69"/>
                <a:gd name="T1" fmla="*/ 0 h 26"/>
                <a:gd name="T2" fmla="*/ 0 w 69"/>
                <a:gd name="T3" fmla="*/ 0 h 26"/>
                <a:gd name="T4" fmla="*/ 0 w 69"/>
                <a:gd name="T5" fmla="*/ 1 h 26"/>
                <a:gd name="T6" fmla="*/ 0 w 69"/>
                <a:gd name="T7" fmla="*/ 21 h 26"/>
                <a:gd name="T8" fmla="*/ 1 w 69"/>
                <a:gd name="T9" fmla="*/ 24 h 26"/>
                <a:gd name="T10" fmla="*/ 4 w 69"/>
                <a:gd name="T11" fmla="*/ 21 h 26"/>
                <a:gd name="T12" fmla="*/ 64 w 69"/>
                <a:gd name="T13" fmla="*/ 21 h 26"/>
                <a:gd name="T14" fmla="*/ 67 w 69"/>
                <a:gd name="T15" fmla="*/ 25 h 26"/>
                <a:gd name="T16" fmla="*/ 67 w 69"/>
                <a:gd name="T17" fmla="*/ 22 h 26"/>
                <a:gd name="T18" fmla="*/ 68 w 69"/>
                <a:gd name="T19" fmla="*/ 4 h 26"/>
                <a:gd name="T20" fmla="*/ 68 w 69"/>
                <a:gd name="T21" fmla="*/ 1 h 26"/>
                <a:gd name="T22" fmla="*/ 64 w 69"/>
                <a:gd name="T23" fmla="*/ 0 h 26"/>
                <a:gd name="T24" fmla="*/ 3 w 69"/>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26"/>
                <a:gd name="T41" fmla="*/ 69 w 69"/>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26">
                  <a:moveTo>
                    <a:pt x="3" y="0"/>
                  </a:moveTo>
                  <a:lnTo>
                    <a:pt x="0" y="0"/>
                  </a:lnTo>
                  <a:lnTo>
                    <a:pt x="0" y="1"/>
                  </a:lnTo>
                  <a:lnTo>
                    <a:pt x="0" y="21"/>
                  </a:lnTo>
                  <a:lnTo>
                    <a:pt x="1" y="24"/>
                  </a:lnTo>
                  <a:lnTo>
                    <a:pt x="4" y="21"/>
                  </a:lnTo>
                  <a:lnTo>
                    <a:pt x="64" y="21"/>
                  </a:lnTo>
                  <a:lnTo>
                    <a:pt x="67" y="25"/>
                  </a:lnTo>
                  <a:lnTo>
                    <a:pt x="67" y="22"/>
                  </a:lnTo>
                  <a:lnTo>
                    <a:pt x="68" y="4"/>
                  </a:lnTo>
                  <a:lnTo>
                    <a:pt x="68" y="1"/>
                  </a:lnTo>
                  <a:lnTo>
                    <a:pt x="64" y="0"/>
                  </a:lnTo>
                  <a:lnTo>
                    <a:pt x="3" y="0"/>
                  </a:lnTo>
                </a:path>
              </a:pathLst>
            </a:custGeom>
            <a:solidFill>
              <a:schemeClr val="tx2"/>
            </a:solidFill>
            <a:ln w="12700" cap="rnd">
              <a:solidFill>
                <a:schemeClr val="tx2"/>
              </a:solidFill>
              <a:round/>
            </a:ln>
          </p:spPr>
          <p:txBody>
            <a:bodyPr/>
            <a:lstStyle/>
            <a:p>
              <a:endParaRPr lang="zh-CN" altLang="en-US"/>
            </a:p>
          </p:txBody>
        </p:sp>
        <p:sp>
          <p:nvSpPr>
            <p:cNvPr id="39011" name="Freeform 870"/>
            <p:cNvSpPr/>
            <p:nvPr/>
          </p:nvSpPr>
          <p:spPr bwMode="auto">
            <a:xfrm>
              <a:off x="1915" y="2230"/>
              <a:ext cx="72" cy="28"/>
            </a:xfrm>
            <a:custGeom>
              <a:avLst/>
              <a:gdLst>
                <a:gd name="T0" fmla="*/ 5 w 72"/>
                <a:gd name="T1" fmla="*/ 3 h 28"/>
                <a:gd name="T2" fmla="*/ 3 w 72"/>
                <a:gd name="T3" fmla="*/ 1 h 28"/>
                <a:gd name="T4" fmla="*/ 3 w 72"/>
                <a:gd name="T5" fmla="*/ 6 h 28"/>
                <a:gd name="T6" fmla="*/ 0 w 72"/>
                <a:gd name="T7" fmla="*/ 21 h 28"/>
                <a:gd name="T8" fmla="*/ 4 w 72"/>
                <a:gd name="T9" fmla="*/ 26 h 28"/>
                <a:gd name="T10" fmla="*/ 6 w 72"/>
                <a:gd name="T11" fmla="*/ 26 h 28"/>
                <a:gd name="T12" fmla="*/ 67 w 72"/>
                <a:gd name="T13" fmla="*/ 27 h 28"/>
                <a:gd name="T14" fmla="*/ 70 w 72"/>
                <a:gd name="T15" fmla="*/ 26 h 28"/>
                <a:gd name="T16" fmla="*/ 71 w 72"/>
                <a:gd name="T17" fmla="*/ 6 h 28"/>
                <a:gd name="T18" fmla="*/ 70 w 72"/>
                <a:gd name="T19" fmla="*/ 4 h 28"/>
                <a:gd name="T20" fmla="*/ 67 w 72"/>
                <a:gd name="T21" fmla="*/ 0 h 28"/>
                <a:gd name="T22" fmla="*/ 5 w 72"/>
                <a:gd name="T23" fmla="*/ 3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2"/>
                <a:gd name="T37" fmla="*/ 0 h 28"/>
                <a:gd name="T38" fmla="*/ 72 w 72"/>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2" h="28">
                  <a:moveTo>
                    <a:pt x="5" y="3"/>
                  </a:moveTo>
                  <a:lnTo>
                    <a:pt x="3" y="1"/>
                  </a:lnTo>
                  <a:lnTo>
                    <a:pt x="3" y="6"/>
                  </a:lnTo>
                  <a:lnTo>
                    <a:pt x="0" y="21"/>
                  </a:lnTo>
                  <a:lnTo>
                    <a:pt x="4" y="26"/>
                  </a:lnTo>
                  <a:lnTo>
                    <a:pt x="6" y="26"/>
                  </a:lnTo>
                  <a:lnTo>
                    <a:pt x="67" y="27"/>
                  </a:lnTo>
                  <a:lnTo>
                    <a:pt x="70" y="26"/>
                  </a:lnTo>
                  <a:lnTo>
                    <a:pt x="71" y="6"/>
                  </a:lnTo>
                  <a:lnTo>
                    <a:pt x="70" y="4"/>
                  </a:lnTo>
                  <a:lnTo>
                    <a:pt x="67" y="0"/>
                  </a:lnTo>
                  <a:lnTo>
                    <a:pt x="5" y="3"/>
                  </a:lnTo>
                </a:path>
              </a:pathLst>
            </a:custGeom>
            <a:solidFill>
              <a:schemeClr val="tx2"/>
            </a:solidFill>
            <a:ln w="12700" cap="rnd">
              <a:solidFill>
                <a:schemeClr val="tx2"/>
              </a:solidFill>
              <a:round/>
            </a:ln>
          </p:spPr>
          <p:txBody>
            <a:bodyPr/>
            <a:lstStyle/>
            <a:p>
              <a:endParaRPr lang="zh-CN" altLang="en-US"/>
            </a:p>
          </p:txBody>
        </p:sp>
        <p:sp>
          <p:nvSpPr>
            <p:cNvPr id="39012" name="Freeform 871"/>
            <p:cNvSpPr/>
            <p:nvPr/>
          </p:nvSpPr>
          <p:spPr bwMode="auto">
            <a:xfrm>
              <a:off x="1880" y="2235"/>
              <a:ext cx="302" cy="177"/>
            </a:xfrm>
            <a:custGeom>
              <a:avLst/>
              <a:gdLst>
                <a:gd name="T0" fmla="*/ 1 w 302"/>
                <a:gd name="T1" fmla="*/ 85 h 177"/>
                <a:gd name="T2" fmla="*/ 2 w 302"/>
                <a:gd name="T3" fmla="*/ 106 h 177"/>
                <a:gd name="T4" fmla="*/ 2 w 302"/>
                <a:gd name="T5" fmla="*/ 123 h 177"/>
                <a:gd name="T6" fmla="*/ 6 w 302"/>
                <a:gd name="T7" fmla="*/ 138 h 177"/>
                <a:gd name="T8" fmla="*/ 10 w 302"/>
                <a:gd name="T9" fmla="*/ 142 h 177"/>
                <a:gd name="T10" fmla="*/ 10 w 302"/>
                <a:gd name="T11" fmla="*/ 152 h 177"/>
                <a:gd name="T12" fmla="*/ 14 w 302"/>
                <a:gd name="T13" fmla="*/ 162 h 177"/>
                <a:gd name="T14" fmla="*/ 21 w 302"/>
                <a:gd name="T15" fmla="*/ 165 h 177"/>
                <a:gd name="T16" fmla="*/ 26 w 302"/>
                <a:gd name="T17" fmla="*/ 160 h 177"/>
                <a:gd name="T18" fmla="*/ 31 w 302"/>
                <a:gd name="T19" fmla="*/ 167 h 177"/>
                <a:gd name="T20" fmla="*/ 40 w 302"/>
                <a:gd name="T21" fmla="*/ 172 h 177"/>
                <a:gd name="T22" fmla="*/ 55 w 302"/>
                <a:gd name="T23" fmla="*/ 172 h 177"/>
                <a:gd name="T24" fmla="*/ 69 w 302"/>
                <a:gd name="T25" fmla="*/ 175 h 177"/>
                <a:gd name="T26" fmla="*/ 87 w 302"/>
                <a:gd name="T27" fmla="*/ 172 h 177"/>
                <a:gd name="T28" fmla="*/ 102 w 302"/>
                <a:gd name="T29" fmla="*/ 172 h 177"/>
                <a:gd name="T30" fmla="*/ 107 w 302"/>
                <a:gd name="T31" fmla="*/ 170 h 177"/>
                <a:gd name="T32" fmla="*/ 114 w 302"/>
                <a:gd name="T33" fmla="*/ 169 h 177"/>
                <a:gd name="T34" fmla="*/ 116 w 302"/>
                <a:gd name="T35" fmla="*/ 165 h 177"/>
                <a:gd name="T36" fmla="*/ 192 w 302"/>
                <a:gd name="T37" fmla="*/ 165 h 177"/>
                <a:gd name="T38" fmla="*/ 196 w 302"/>
                <a:gd name="T39" fmla="*/ 165 h 177"/>
                <a:gd name="T40" fmla="*/ 206 w 302"/>
                <a:gd name="T41" fmla="*/ 169 h 177"/>
                <a:gd name="T42" fmla="*/ 217 w 302"/>
                <a:gd name="T43" fmla="*/ 172 h 177"/>
                <a:gd name="T44" fmla="*/ 237 w 302"/>
                <a:gd name="T45" fmla="*/ 176 h 177"/>
                <a:gd name="T46" fmla="*/ 256 w 302"/>
                <a:gd name="T47" fmla="*/ 173 h 177"/>
                <a:gd name="T48" fmla="*/ 267 w 302"/>
                <a:gd name="T49" fmla="*/ 170 h 177"/>
                <a:gd name="T50" fmla="*/ 276 w 302"/>
                <a:gd name="T51" fmla="*/ 167 h 177"/>
                <a:gd name="T52" fmla="*/ 282 w 302"/>
                <a:gd name="T53" fmla="*/ 167 h 177"/>
                <a:gd name="T54" fmla="*/ 289 w 302"/>
                <a:gd name="T55" fmla="*/ 166 h 177"/>
                <a:gd name="T56" fmla="*/ 296 w 302"/>
                <a:gd name="T57" fmla="*/ 165 h 177"/>
                <a:gd name="T58" fmla="*/ 299 w 302"/>
                <a:gd name="T59" fmla="*/ 156 h 177"/>
                <a:gd name="T60" fmla="*/ 301 w 302"/>
                <a:gd name="T61" fmla="*/ 33 h 177"/>
                <a:gd name="T62" fmla="*/ 299 w 302"/>
                <a:gd name="T63" fmla="*/ 20 h 177"/>
                <a:gd name="T64" fmla="*/ 292 w 302"/>
                <a:gd name="T65" fmla="*/ 17 h 177"/>
                <a:gd name="T66" fmla="*/ 282 w 302"/>
                <a:gd name="T67" fmla="*/ 16 h 177"/>
                <a:gd name="T68" fmla="*/ 279 w 302"/>
                <a:gd name="T69" fmla="*/ 14 h 177"/>
                <a:gd name="T70" fmla="*/ 274 w 302"/>
                <a:gd name="T71" fmla="*/ 14 h 177"/>
                <a:gd name="T72" fmla="*/ 269 w 302"/>
                <a:gd name="T73" fmla="*/ 9 h 177"/>
                <a:gd name="T74" fmla="*/ 252 w 302"/>
                <a:gd name="T75" fmla="*/ 10 h 177"/>
                <a:gd name="T76" fmla="*/ 236 w 302"/>
                <a:gd name="T77" fmla="*/ 10 h 177"/>
                <a:gd name="T78" fmla="*/ 219 w 302"/>
                <a:gd name="T79" fmla="*/ 9 h 177"/>
                <a:gd name="T80" fmla="*/ 207 w 302"/>
                <a:gd name="T81" fmla="*/ 10 h 177"/>
                <a:gd name="T82" fmla="*/ 196 w 302"/>
                <a:gd name="T83" fmla="*/ 13 h 177"/>
                <a:gd name="T84" fmla="*/ 190 w 302"/>
                <a:gd name="T85" fmla="*/ 13 h 177"/>
                <a:gd name="T86" fmla="*/ 115 w 302"/>
                <a:gd name="T87" fmla="*/ 10 h 177"/>
                <a:gd name="T88" fmla="*/ 112 w 302"/>
                <a:gd name="T89" fmla="*/ 11 h 177"/>
                <a:gd name="T90" fmla="*/ 112 w 302"/>
                <a:gd name="T91" fmla="*/ 9 h 177"/>
                <a:gd name="T92" fmla="*/ 106 w 302"/>
                <a:gd name="T93" fmla="*/ 7 h 177"/>
                <a:gd name="T94" fmla="*/ 104 w 302"/>
                <a:gd name="T95" fmla="*/ 3 h 177"/>
                <a:gd name="T96" fmla="*/ 87 w 302"/>
                <a:gd name="T97" fmla="*/ 4 h 177"/>
                <a:gd name="T98" fmla="*/ 69 w 302"/>
                <a:gd name="T99" fmla="*/ 0 h 177"/>
                <a:gd name="T100" fmla="*/ 55 w 302"/>
                <a:gd name="T101" fmla="*/ 3 h 177"/>
                <a:gd name="T102" fmla="*/ 39 w 302"/>
                <a:gd name="T103" fmla="*/ 3 h 177"/>
                <a:gd name="T104" fmla="*/ 31 w 302"/>
                <a:gd name="T105" fmla="*/ 6 h 177"/>
                <a:gd name="T106" fmla="*/ 26 w 302"/>
                <a:gd name="T107" fmla="*/ 7 h 177"/>
                <a:gd name="T108" fmla="*/ 24 w 302"/>
                <a:gd name="T109" fmla="*/ 9 h 177"/>
                <a:gd name="T110" fmla="*/ 15 w 302"/>
                <a:gd name="T111" fmla="*/ 10 h 177"/>
                <a:gd name="T112" fmla="*/ 11 w 302"/>
                <a:gd name="T113" fmla="*/ 20 h 177"/>
                <a:gd name="T114" fmla="*/ 11 w 302"/>
                <a:gd name="T115" fmla="*/ 34 h 177"/>
                <a:gd name="T116" fmla="*/ 7 w 302"/>
                <a:gd name="T117" fmla="*/ 40 h 177"/>
                <a:gd name="T118" fmla="*/ 4 w 302"/>
                <a:gd name="T119" fmla="*/ 50 h 177"/>
                <a:gd name="T120" fmla="*/ 0 w 302"/>
                <a:gd name="T121" fmla="*/ 65 h 177"/>
                <a:gd name="T122" fmla="*/ 1 w 302"/>
                <a:gd name="T123" fmla="*/ 85 h 1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02"/>
                <a:gd name="T187" fmla="*/ 0 h 177"/>
                <a:gd name="T188" fmla="*/ 302 w 302"/>
                <a:gd name="T189" fmla="*/ 177 h 1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02" h="177">
                  <a:moveTo>
                    <a:pt x="1" y="85"/>
                  </a:moveTo>
                  <a:lnTo>
                    <a:pt x="2" y="106"/>
                  </a:lnTo>
                  <a:lnTo>
                    <a:pt x="2" y="123"/>
                  </a:lnTo>
                  <a:lnTo>
                    <a:pt x="6" y="138"/>
                  </a:lnTo>
                  <a:lnTo>
                    <a:pt x="10" y="142"/>
                  </a:lnTo>
                  <a:lnTo>
                    <a:pt x="10" y="152"/>
                  </a:lnTo>
                  <a:lnTo>
                    <a:pt x="14" y="162"/>
                  </a:lnTo>
                  <a:lnTo>
                    <a:pt x="21" y="165"/>
                  </a:lnTo>
                  <a:lnTo>
                    <a:pt x="26" y="160"/>
                  </a:lnTo>
                  <a:lnTo>
                    <a:pt x="31" y="167"/>
                  </a:lnTo>
                  <a:lnTo>
                    <a:pt x="40" y="172"/>
                  </a:lnTo>
                  <a:lnTo>
                    <a:pt x="55" y="172"/>
                  </a:lnTo>
                  <a:lnTo>
                    <a:pt x="69" y="175"/>
                  </a:lnTo>
                  <a:lnTo>
                    <a:pt x="87" y="172"/>
                  </a:lnTo>
                  <a:lnTo>
                    <a:pt x="102" y="172"/>
                  </a:lnTo>
                  <a:lnTo>
                    <a:pt x="107" y="170"/>
                  </a:lnTo>
                  <a:lnTo>
                    <a:pt x="114" y="169"/>
                  </a:lnTo>
                  <a:lnTo>
                    <a:pt x="116" y="165"/>
                  </a:lnTo>
                  <a:lnTo>
                    <a:pt x="192" y="165"/>
                  </a:lnTo>
                  <a:lnTo>
                    <a:pt x="196" y="165"/>
                  </a:lnTo>
                  <a:lnTo>
                    <a:pt x="206" y="169"/>
                  </a:lnTo>
                  <a:lnTo>
                    <a:pt x="217" y="172"/>
                  </a:lnTo>
                  <a:lnTo>
                    <a:pt x="237" y="176"/>
                  </a:lnTo>
                  <a:lnTo>
                    <a:pt x="256" y="173"/>
                  </a:lnTo>
                  <a:lnTo>
                    <a:pt x="267" y="170"/>
                  </a:lnTo>
                  <a:lnTo>
                    <a:pt x="276" y="167"/>
                  </a:lnTo>
                  <a:lnTo>
                    <a:pt x="282" y="167"/>
                  </a:lnTo>
                  <a:lnTo>
                    <a:pt x="289" y="166"/>
                  </a:lnTo>
                  <a:lnTo>
                    <a:pt x="296" y="165"/>
                  </a:lnTo>
                  <a:lnTo>
                    <a:pt x="299" y="156"/>
                  </a:lnTo>
                  <a:lnTo>
                    <a:pt x="301" y="33"/>
                  </a:lnTo>
                  <a:lnTo>
                    <a:pt x="299" y="20"/>
                  </a:lnTo>
                  <a:lnTo>
                    <a:pt x="292" y="17"/>
                  </a:lnTo>
                  <a:lnTo>
                    <a:pt x="282" y="16"/>
                  </a:lnTo>
                  <a:lnTo>
                    <a:pt x="279" y="14"/>
                  </a:lnTo>
                  <a:lnTo>
                    <a:pt x="274" y="14"/>
                  </a:lnTo>
                  <a:lnTo>
                    <a:pt x="269" y="9"/>
                  </a:lnTo>
                  <a:lnTo>
                    <a:pt x="252" y="10"/>
                  </a:lnTo>
                  <a:lnTo>
                    <a:pt x="236" y="10"/>
                  </a:lnTo>
                  <a:lnTo>
                    <a:pt x="219" y="9"/>
                  </a:lnTo>
                  <a:lnTo>
                    <a:pt x="207" y="10"/>
                  </a:lnTo>
                  <a:lnTo>
                    <a:pt x="196" y="13"/>
                  </a:lnTo>
                  <a:lnTo>
                    <a:pt x="190" y="13"/>
                  </a:lnTo>
                  <a:lnTo>
                    <a:pt x="115" y="10"/>
                  </a:lnTo>
                  <a:lnTo>
                    <a:pt x="112" y="11"/>
                  </a:lnTo>
                  <a:lnTo>
                    <a:pt x="112" y="9"/>
                  </a:lnTo>
                  <a:lnTo>
                    <a:pt x="106" y="7"/>
                  </a:lnTo>
                  <a:lnTo>
                    <a:pt x="104" y="3"/>
                  </a:lnTo>
                  <a:lnTo>
                    <a:pt x="87" y="4"/>
                  </a:lnTo>
                  <a:lnTo>
                    <a:pt x="69" y="0"/>
                  </a:lnTo>
                  <a:lnTo>
                    <a:pt x="55" y="3"/>
                  </a:lnTo>
                  <a:lnTo>
                    <a:pt x="39" y="3"/>
                  </a:lnTo>
                  <a:lnTo>
                    <a:pt x="31" y="6"/>
                  </a:lnTo>
                  <a:lnTo>
                    <a:pt x="26" y="7"/>
                  </a:lnTo>
                  <a:lnTo>
                    <a:pt x="24" y="9"/>
                  </a:lnTo>
                  <a:lnTo>
                    <a:pt x="15" y="10"/>
                  </a:lnTo>
                  <a:lnTo>
                    <a:pt x="11" y="20"/>
                  </a:lnTo>
                  <a:lnTo>
                    <a:pt x="11" y="34"/>
                  </a:lnTo>
                  <a:lnTo>
                    <a:pt x="7" y="40"/>
                  </a:lnTo>
                  <a:lnTo>
                    <a:pt x="4" y="50"/>
                  </a:lnTo>
                  <a:lnTo>
                    <a:pt x="0" y="65"/>
                  </a:lnTo>
                  <a:lnTo>
                    <a:pt x="1" y="85"/>
                  </a:lnTo>
                </a:path>
              </a:pathLst>
            </a:custGeom>
            <a:solidFill>
              <a:srgbClr val="FDEB62"/>
            </a:solidFill>
            <a:ln w="12700" cap="rnd">
              <a:noFill/>
              <a:round/>
            </a:ln>
          </p:spPr>
          <p:txBody>
            <a:bodyPr/>
            <a:lstStyle/>
            <a:p>
              <a:endParaRPr lang="zh-CN" altLang="en-US"/>
            </a:p>
          </p:txBody>
        </p:sp>
        <p:sp>
          <p:nvSpPr>
            <p:cNvPr id="39013" name="Freeform 872"/>
            <p:cNvSpPr/>
            <p:nvPr/>
          </p:nvSpPr>
          <p:spPr bwMode="auto">
            <a:xfrm>
              <a:off x="2171" y="2258"/>
              <a:ext cx="22" cy="138"/>
            </a:xfrm>
            <a:custGeom>
              <a:avLst/>
              <a:gdLst>
                <a:gd name="T0" fmla="*/ 12 w 22"/>
                <a:gd name="T1" fmla="*/ 0 h 138"/>
                <a:gd name="T2" fmla="*/ 7 w 22"/>
                <a:gd name="T3" fmla="*/ 0 h 138"/>
                <a:gd name="T4" fmla="*/ 4 w 22"/>
                <a:gd name="T5" fmla="*/ 3 h 138"/>
                <a:gd name="T6" fmla="*/ 0 w 22"/>
                <a:gd name="T7" fmla="*/ 133 h 138"/>
                <a:gd name="T8" fmla="*/ 7 w 22"/>
                <a:gd name="T9" fmla="*/ 134 h 138"/>
                <a:gd name="T10" fmla="*/ 12 w 22"/>
                <a:gd name="T11" fmla="*/ 137 h 138"/>
                <a:gd name="T12" fmla="*/ 21 w 22"/>
                <a:gd name="T13" fmla="*/ 133 h 138"/>
                <a:gd name="T14" fmla="*/ 18 w 22"/>
                <a:gd name="T15" fmla="*/ 134 h 138"/>
                <a:gd name="T16" fmla="*/ 17 w 22"/>
                <a:gd name="T17" fmla="*/ 3 h 138"/>
                <a:gd name="T18" fmla="*/ 17 w 22"/>
                <a:gd name="T19" fmla="*/ 0 h 138"/>
                <a:gd name="T20" fmla="*/ 12 w 22"/>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38"/>
                <a:gd name="T35" fmla="*/ 22 w 22"/>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38">
                  <a:moveTo>
                    <a:pt x="12" y="0"/>
                  </a:moveTo>
                  <a:lnTo>
                    <a:pt x="7" y="0"/>
                  </a:lnTo>
                  <a:lnTo>
                    <a:pt x="4" y="3"/>
                  </a:lnTo>
                  <a:lnTo>
                    <a:pt x="0" y="133"/>
                  </a:lnTo>
                  <a:lnTo>
                    <a:pt x="7" y="134"/>
                  </a:lnTo>
                  <a:lnTo>
                    <a:pt x="12" y="137"/>
                  </a:lnTo>
                  <a:lnTo>
                    <a:pt x="21" y="133"/>
                  </a:lnTo>
                  <a:lnTo>
                    <a:pt x="18" y="134"/>
                  </a:lnTo>
                  <a:lnTo>
                    <a:pt x="17" y="3"/>
                  </a:lnTo>
                  <a:lnTo>
                    <a:pt x="17" y="0"/>
                  </a:lnTo>
                  <a:lnTo>
                    <a:pt x="12" y="0"/>
                  </a:lnTo>
                </a:path>
              </a:pathLst>
            </a:custGeom>
            <a:solidFill>
              <a:srgbClr val="BFBFBF"/>
            </a:solidFill>
            <a:ln w="12700" cap="rnd">
              <a:solidFill>
                <a:srgbClr val="919191"/>
              </a:solidFill>
              <a:round/>
            </a:ln>
          </p:spPr>
          <p:txBody>
            <a:bodyPr/>
            <a:lstStyle/>
            <a:p>
              <a:endParaRPr lang="zh-CN" altLang="en-US"/>
            </a:p>
          </p:txBody>
        </p:sp>
        <p:sp>
          <p:nvSpPr>
            <p:cNvPr id="39014" name="Freeform 873"/>
            <p:cNvSpPr/>
            <p:nvPr/>
          </p:nvSpPr>
          <p:spPr bwMode="auto">
            <a:xfrm>
              <a:off x="1899" y="2378"/>
              <a:ext cx="77" cy="29"/>
            </a:xfrm>
            <a:custGeom>
              <a:avLst/>
              <a:gdLst>
                <a:gd name="T0" fmla="*/ 0 w 77"/>
                <a:gd name="T1" fmla="*/ 28 h 29"/>
                <a:gd name="T2" fmla="*/ 76 w 77"/>
                <a:gd name="T3" fmla="*/ 0 h 29"/>
                <a:gd name="T4" fmla="*/ 0 w 77"/>
                <a:gd name="T5" fmla="*/ 28 h 29"/>
                <a:gd name="T6" fmla="*/ 0 60000 65536"/>
                <a:gd name="T7" fmla="*/ 0 60000 65536"/>
                <a:gd name="T8" fmla="*/ 0 60000 65536"/>
                <a:gd name="T9" fmla="*/ 0 w 77"/>
                <a:gd name="T10" fmla="*/ 0 h 29"/>
                <a:gd name="T11" fmla="*/ 77 w 77"/>
                <a:gd name="T12" fmla="*/ 29 h 29"/>
              </a:gdLst>
              <a:ahLst/>
              <a:cxnLst>
                <a:cxn ang="T6">
                  <a:pos x="T0" y="T1"/>
                </a:cxn>
                <a:cxn ang="T7">
                  <a:pos x="T2" y="T3"/>
                </a:cxn>
                <a:cxn ang="T8">
                  <a:pos x="T4" y="T5"/>
                </a:cxn>
              </a:cxnLst>
              <a:rect l="T9" t="T10" r="T11" b="T12"/>
              <a:pathLst>
                <a:path w="77" h="29">
                  <a:moveTo>
                    <a:pt x="0" y="28"/>
                  </a:moveTo>
                  <a:lnTo>
                    <a:pt x="76" y="0"/>
                  </a:lnTo>
                  <a:lnTo>
                    <a:pt x="0" y="28"/>
                  </a:lnTo>
                </a:path>
              </a:pathLst>
            </a:custGeom>
            <a:solidFill>
              <a:srgbClr val="FFBFBF"/>
            </a:solidFill>
            <a:ln w="12700" cap="rnd">
              <a:noFill/>
              <a:round/>
            </a:ln>
          </p:spPr>
          <p:txBody>
            <a:bodyPr/>
            <a:lstStyle/>
            <a:p>
              <a:endParaRPr lang="zh-CN" altLang="en-US"/>
            </a:p>
          </p:txBody>
        </p:sp>
        <p:sp>
          <p:nvSpPr>
            <p:cNvPr id="39015" name="Freeform 874"/>
            <p:cNvSpPr/>
            <p:nvPr/>
          </p:nvSpPr>
          <p:spPr bwMode="auto">
            <a:xfrm>
              <a:off x="1902" y="2243"/>
              <a:ext cx="75" cy="28"/>
            </a:xfrm>
            <a:custGeom>
              <a:avLst/>
              <a:gdLst>
                <a:gd name="T0" fmla="*/ 0 w 75"/>
                <a:gd name="T1" fmla="*/ 27 h 28"/>
                <a:gd name="T2" fmla="*/ 74 w 75"/>
                <a:gd name="T3" fmla="*/ 0 h 28"/>
                <a:gd name="T4" fmla="*/ 0 w 75"/>
                <a:gd name="T5" fmla="*/ 27 h 28"/>
                <a:gd name="T6" fmla="*/ 0 60000 65536"/>
                <a:gd name="T7" fmla="*/ 0 60000 65536"/>
                <a:gd name="T8" fmla="*/ 0 60000 65536"/>
                <a:gd name="T9" fmla="*/ 0 w 75"/>
                <a:gd name="T10" fmla="*/ 0 h 28"/>
                <a:gd name="T11" fmla="*/ 75 w 75"/>
                <a:gd name="T12" fmla="*/ 28 h 28"/>
              </a:gdLst>
              <a:ahLst/>
              <a:cxnLst>
                <a:cxn ang="T6">
                  <a:pos x="T0" y="T1"/>
                </a:cxn>
                <a:cxn ang="T7">
                  <a:pos x="T2" y="T3"/>
                </a:cxn>
                <a:cxn ang="T8">
                  <a:pos x="T4" y="T5"/>
                </a:cxn>
              </a:cxnLst>
              <a:rect l="T9" t="T10" r="T11" b="T12"/>
              <a:pathLst>
                <a:path w="75" h="28">
                  <a:moveTo>
                    <a:pt x="0" y="27"/>
                  </a:moveTo>
                  <a:lnTo>
                    <a:pt x="74" y="0"/>
                  </a:lnTo>
                  <a:lnTo>
                    <a:pt x="0" y="27"/>
                  </a:lnTo>
                </a:path>
              </a:pathLst>
            </a:custGeom>
            <a:solidFill>
              <a:srgbClr val="FFBFBF"/>
            </a:solidFill>
            <a:ln w="12700" cap="rnd">
              <a:noFill/>
              <a:round/>
            </a:ln>
          </p:spPr>
          <p:txBody>
            <a:bodyPr/>
            <a:lstStyle/>
            <a:p>
              <a:endParaRPr lang="zh-CN" altLang="en-US"/>
            </a:p>
          </p:txBody>
        </p:sp>
        <p:sp>
          <p:nvSpPr>
            <p:cNvPr id="39016" name="Freeform 875"/>
            <p:cNvSpPr/>
            <p:nvPr/>
          </p:nvSpPr>
          <p:spPr bwMode="auto">
            <a:xfrm>
              <a:off x="1902" y="2245"/>
              <a:ext cx="75" cy="25"/>
            </a:xfrm>
            <a:custGeom>
              <a:avLst/>
              <a:gdLst>
                <a:gd name="T0" fmla="*/ 0 w 75"/>
                <a:gd name="T1" fmla="*/ 24 h 25"/>
                <a:gd name="T2" fmla="*/ 0 w 75"/>
                <a:gd name="T3" fmla="*/ 0 h 25"/>
                <a:gd name="T4" fmla="*/ 73 w 75"/>
                <a:gd name="T5" fmla="*/ 0 h 25"/>
                <a:gd name="T6" fmla="*/ 74 w 75"/>
                <a:gd name="T7" fmla="*/ 21 h 25"/>
                <a:gd name="T8" fmla="*/ 0 w 75"/>
                <a:gd name="T9" fmla="*/ 24 h 25"/>
                <a:gd name="T10" fmla="*/ 0 60000 65536"/>
                <a:gd name="T11" fmla="*/ 0 60000 65536"/>
                <a:gd name="T12" fmla="*/ 0 60000 65536"/>
                <a:gd name="T13" fmla="*/ 0 60000 65536"/>
                <a:gd name="T14" fmla="*/ 0 60000 65536"/>
                <a:gd name="T15" fmla="*/ 0 w 75"/>
                <a:gd name="T16" fmla="*/ 0 h 25"/>
                <a:gd name="T17" fmla="*/ 75 w 75"/>
                <a:gd name="T18" fmla="*/ 25 h 25"/>
              </a:gdLst>
              <a:ahLst/>
              <a:cxnLst>
                <a:cxn ang="T10">
                  <a:pos x="T0" y="T1"/>
                </a:cxn>
                <a:cxn ang="T11">
                  <a:pos x="T2" y="T3"/>
                </a:cxn>
                <a:cxn ang="T12">
                  <a:pos x="T4" y="T5"/>
                </a:cxn>
                <a:cxn ang="T13">
                  <a:pos x="T6" y="T7"/>
                </a:cxn>
                <a:cxn ang="T14">
                  <a:pos x="T8" y="T9"/>
                </a:cxn>
              </a:cxnLst>
              <a:rect l="T15" t="T16" r="T17" b="T18"/>
              <a:pathLst>
                <a:path w="75" h="25">
                  <a:moveTo>
                    <a:pt x="0" y="24"/>
                  </a:moveTo>
                  <a:lnTo>
                    <a:pt x="0" y="0"/>
                  </a:lnTo>
                  <a:lnTo>
                    <a:pt x="73" y="0"/>
                  </a:lnTo>
                  <a:lnTo>
                    <a:pt x="74" y="21"/>
                  </a:lnTo>
                  <a:lnTo>
                    <a:pt x="0" y="24"/>
                  </a:lnTo>
                </a:path>
              </a:pathLst>
            </a:custGeom>
            <a:solidFill>
              <a:srgbClr val="FF4040"/>
            </a:solidFill>
            <a:ln w="12700" cap="rnd">
              <a:noFill/>
              <a:round/>
            </a:ln>
          </p:spPr>
          <p:txBody>
            <a:bodyPr/>
            <a:lstStyle/>
            <a:p>
              <a:endParaRPr lang="zh-CN" altLang="en-US"/>
            </a:p>
          </p:txBody>
        </p:sp>
        <p:sp>
          <p:nvSpPr>
            <p:cNvPr id="39017" name="Freeform 876"/>
            <p:cNvSpPr/>
            <p:nvPr/>
          </p:nvSpPr>
          <p:spPr bwMode="auto">
            <a:xfrm>
              <a:off x="1885" y="2350"/>
              <a:ext cx="121" cy="41"/>
            </a:xfrm>
            <a:custGeom>
              <a:avLst/>
              <a:gdLst>
                <a:gd name="T0" fmla="*/ 6 w 121"/>
                <a:gd name="T1" fmla="*/ 29 h 41"/>
                <a:gd name="T2" fmla="*/ 3 w 121"/>
                <a:gd name="T3" fmla="*/ 31 h 41"/>
                <a:gd name="T4" fmla="*/ 3 w 121"/>
                <a:gd name="T5" fmla="*/ 36 h 41"/>
                <a:gd name="T6" fmla="*/ 5 w 121"/>
                <a:gd name="T7" fmla="*/ 37 h 41"/>
                <a:gd name="T8" fmla="*/ 8 w 121"/>
                <a:gd name="T9" fmla="*/ 39 h 41"/>
                <a:gd name="T10" fmla="*/ 111 w 121"/>
                <a:gd name="T11" fmla="*/ 40 h 41"/>
                <a:gd name="T12" fmla="*/ 119 w 121"/>
                <a:gd name="T13" fmla="*/ 37 h 41"/>
                <a:gd name="T14" fmla="*/ 120 w 121"/>
                <a:gd name="T15" fmla="*/ 30 h 41"/>
                <a:gd name="T16" fmla="*/ 119 w 121"/>
                <a:gd name="T17" fmla="*/ 13 h 41"/>
                <a:gd name="T18" fmla="*/ 119 w 121"/>
                <a:gd name="T19" fmla="*/ 6 h 41"/>
                <a:gd name="T20" fmla="*/ 114 w 121"/>
                <a:gd name="T21" fmla="*/ 0 h 41"/>
                <a:gd name="T22" fmla="*/ 13 w 121"/>
                <a:gd name="T23" fmla="*/ 0 h 41"/>
                <a:gd name="T24" fmla="*/ 6 w 121"/>
                <a:gd name="T25" fmla="*/ 6 h 41"/>
                <a:gd name="T26" fmla="*/ 0 w 121"/>
                <a:gd name="T27" fmla="*/ 11 h 41"/>
                <a:gd name="T28" fmla="*/ 6 w 121"/>
                <a:gd name="T29" fmla="*/ 29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41"/>
                <a:gd name="T47" fmla="*/ 121 w 121"/>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41">
                  <a:moveTo>
                    <a:pt x="6" y="29"/>
                  </a:moveTo>
                  <a:lnTo>
                    <a:pt x="3" y="31"/>
                  </a:lnTo>
                  <a:lnTo>
                    <a:pt x="3" y="36"/>
                  </a:lnTo>
                  <a:lnTo>
                    <a:pt x="5" y="37"/>
                  </a:lnTo>
                  <a:lnTo>
                    <a:pt x="8" y="39"/>
                  </a:lnTo>
                  <a:lnTo>
                    <a:pt x="111" y="40"/>
                  </a:lnTo>
                  <a:lnTo>
                    <a:pt x="119" y="37"/>
                  </a:lnTo>
                  <a:lnTo>
                    <a:pt x="120" y="30"/>
                  </a:lnTo>
                  <a:lnTo>
                    <a:pt x="119" y="13"/>
                  </a:lnTo>
                  <a:lnTo>
                    <a:pt x="119" y="6"/>
                  </a:lnTo>
                  <a:lnTo>
                    <a:pt x="114" y="0"/>
                  </a:lnTo>
                  <a:lnTo>
                    <a:pt x="13" y="0"/>
                  </a:lnTo>
                  <a:lnTo>
                    <a:pt x="6" y="6"/>
                  </a:lnTo>
                  <a:lnTo>
                    <a:pt x="0" y="11"/>
                  </a:lnTo>
                  <a:lnTo>
                    <a:pt x="6" y="29"/>
                  </a:lnTo>
                </a:path>
              </a:pathLst>
            </a:custGeom>
            <a:solidFill>
              <a:srgbClr val="D2C351"/>
            </a:solidFill>
            <a:ln w="12700" cap="rnd">
              <a:noFill/>
              <a:round/>
            </a:ln>
          </p:spPr>
          <p:txBody>
            <a:bodyPr/>
            <a:lstStyle/>
            <a:p>
              <a:endParaRPr lang="zh-CN" altLang="en-US"/>
            </a:p>
          </p:txBody>
        </p:sp>
        <p:sp>
          <p:nvSpPr>
            <p:cNvPr id="39018" name="Freeform 877"/>
            <p:cNvSpPr/>
            <p:nvPr/>
          </p:nvSpPr>
          <p:spPr bwMode="auto">
            <a:xfrm>
              <a:off x="2072" y="2257"/>
              <a:ext cx="41" cy="135"/>
            </a:xfrm>
            <a:custGeom>
              <a:avLst/>
              <a:gdLst>
                <a:gd name="T0" fmla="*/ 13 w 41"/>
                <a:gd name="T1" fmla="*/ 133 h 135"/>
                <a:gd name="T2" fmla="*/ 8 w 41"/>
                <a:gd name="T3" fmla="*/ 134 h 135"/>
                <a:gd name="T4" fmla="*/ 5 w 41"/>
                <a:gd name="T5" fmla="*/ 130 h 135"/>
                <a:gd name="T6" fmla="*/ 0 w 41"/>
                <a:gd name="T7" fmla="*/ 131 h 135"/>
                <a:gd name="T8" fmla="*/ 0 w 41"/>
                <a:gd name="T9" fmla="*/ 127 h 135"/>
                <a:gd name="T10" fmla="*/ 4 w 41"/>
                <a:gd name="T11" fmla="*/ 7 h 135"/>
                <a:gd name="T12" fmla="*/ 6 w 41"/>
                <a:gd name="T13" fmla="*/ 1 h 135"/>
                <a:gd name="T14" fmla="*/ 14 w 41"/>
                <a:gd name="T15" fmla="*/ 0 h 135"/>
                <a:gd name="T16" fmla="*/ 30 w 41"/>
                <a:gd name="T17" fmla="*/ 0 h 135"/>
                <a:gd name="T18" fmla="*/ 37 w 41"/>
                <a:gd name="T19" fmla="*/ 3 h 135"/>
                <a:gd name="T20" fmla="*/ 40 w 41"/>
                <a:gd name="T21" fmla="*/ 10 h 135"/>
                <a:gd name="T22" fmla="*/ 37 w 41"/>
                <a:gd name="T23" fmla="*/ 123 h 135"/>
                <a:gd name="T24" fmla="*/ 34 w 41"/>
                <a:gd name="T25" fmla="*/ 131 h 135"/>
                <a:gd name="T26" fmla="*/ 28 w 41"/>
                <a:gd name="T27" fmla="*/ 134 h 135"/>
                <a:gd name="T28" fmla="*/ 13 w 41"/>
                <a:gd name="T29" fmla="*/ 133 h 1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35"/>
                <a:gd name="T47" fmla="*/ 41 w 41"/>
                <a:gd name="T48" fmla="*/ 135 h 1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35">
                  <a:moveTo>
                    <a:pt x="13" y="133"/>
                  </a:moveTo>
                  <a:lnTo>
                    <a:pt x="8" y="134"/>
                  </a:lnTo>
                  <a:lnTo>
                    <a:pt x="5" y="130"/>
                  </a:lnTo>
                  <a:lnTo>
                    <a:pt x="0" y="131"/>
                  </a:lnTo>
                  <a:lnTo>
                    <a:pt x="0" y="127"/>
                  </a:lnTo>
                  <a:lnTo>
                    <a:pt x="4" y="7"/>
                  </a:lnTo>
                  <a:lnTo>
                    <a:pt x="6" y="1"/>
                  </a:lnTo>
                  <a:lnTo>
                    <a:pt x="14" y="0"/>
                  </a:lnTo>
                  <a:lnTo>
                    <a:pt x="30" y="0"/>
                  </a:lnTo>
                  <a:lnTo>
                    <a:pt x="37" y="3"/>
                  </a:lnTo>
                  <a:lnTo>
                    <a:pt x="40" y="10"/>
                  </a:lnTo>
                  <a:lnTo>
                    <a:pt x="37" y="123"/>
                  </a:lnTo>
                  <a:lnTo>
                    <a:pt x="34" y="131"/>
                  </a:lnTo>
                  <a:lnTo>
                    <a:pt x="28" y="134"/>
                  </a:lnTo>
                  <a:lnTo>
                    <a:pt x="13" y="133"/>
                  </a:lnTo>
                </a:path>
              </a:pathLst>
            </a:custGeom>
            <a:solidFill>
              <a:schemeClr val="accent1"/>
            </a:solidFill>
            <a:ln w="12700" cap="rnd">
              <a:solidFill>
                <a:srgbClr val="9F943D"/>
              </a:solidFill>
              <a:round/>
            </a:ln>
          </p:spPr>
          <p:txBody>
            <a:bodyPr/>
            <a:lstStyle/>
            <a:p>
              <a:endParaRPr lang="zh-CN" altLang="en-US"/>
            </a:p>
          </p:txBody>
        </p:sp>
        <p:sp>
          <p:nvSpPr>
            <p:cNvPr id="39019" name="Freeform 878"/>
            <p:cNvSpPr/>
            <p:nvPr/>
          </p:nvSpPr>
          <p:spPr bwMode="auto">
            <a:xfrm>
              <a:off x="1887" y="2255"/>
              <a:ext cx="118" cy="37"/>
            </a:xfrm>
            <a:custGeom>
              <a:avLst/>
              <a:gdLst>
                <a:gd name="T0" fmla="*/ 4 w 118"/>
                <a:gd name="T1" fmla="*/ 23 h 37"/>
                <a:gd name="T2" fmla="*/ 3 w 118"/>
                <a:gd name="T3" fmla="*/ 29 h 37"/>
                <a:gd name="T4" fmla="*/ 3 w 118"/>
                <a:gd name="T5" fmla="*/ 32 h 37"/>
                <a:gd name="T6" fmla="*/ 3 w 118"/>
                <a:gd name="T7" fmla="*/ 33 h 37"/>
                <a:gd name="T8" fmla="*/ 9 w 118"/>
                <a:gd name="T9" fmla="*/ 35 h 37"/>
                <a:gd name="T10" fmla="*/ 111 w 118"/>
                <a:gd name="T11" fmla="*/ 36 h 37"/>
                <a:gd name="T12" fmla="*/ 116 w 118"/>
                <a:gd name="T13" fmla="*/ 32 h 37"/>
                <a:gd name="T14" fmla="*/ 116 w 118"/>
                <a:gd name="T15" fmla="*/ 24 h 37"/>
                <a:gd name="T16" fmla="*/ 117 w 118"/>
                <a:gd name="T17" fmla="*/ 12 h 37"/>
                <a:gd name="T18" fmla="*/ 114 w 118"/>
                <a:gd name="T19" fmla="*/ 9 h 37"/>
                <a:gd name="T20" fmla="*/ 107 w 118"/>
                <a:gd name="T21" fmla="*/ 1 h 37"/>
                <a:gd name="T22" fmla="*/ 11 w 118"/>
                <a:gd name="T23" fmla="*/ 0 h 37"/>
                <a:gd name="T24" fmla="*/ 4 w 118"/>
                <a:gd name="T25" fmla="*/ 4 h 37"/>
                <a:gd name="T26" fmla="*/ 0 w 118"/>
                <a:gd name="T27" fmla="*/ 12 h 37"/>
                <a:gd name="T28" fmla="*/ 4 w 118"/>
                <a:gd name="T29" fmla="*/ 23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8"/>
                <a:gd name="T46" fmla="*/ 0 h 37"/>
                <a:gd name="T47" fmla="*/ 118 w 118"/>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8" h="37">
                  <a:moveTo>
                    <a:pt x="4" y="23"/>
                  </a:moveTo>
                  <a:lnTo>
                    <a:pt x="3" y="29"/>
                  </a:lnTo>
                  <a:lnTo>
                    <a:pt x="3" y="32"/>
                  </a:lnTo>
                  <a:lnTo>
                    <a:pt x="3" y="33"/>
                  </a:lnTo>
                  <a:lnTo>
                    <a:pt x="9" y="35"/>
                  </a:lnTo>
                  <a:lnTo>
                    <a:pt x="111" y="36"/>
                  </a:lnTo>
                  <a:lnTo>
                    <a:pt x="116" y="32"/>
                  </a:lnTo>
                  <a:lnTo>
                    <a:pt x="116" y="24"/>
                  </a:lnTo>
                  <a:lnTo>
                    <a:pt x="117" y="12"/>
                  </a:lnTo>
                  <a:lnTo>
                    <a:pt x="114" y="9"/>
                  </a:lnTo>
                  <a:lnTo>
                    <a:pt x="107" y="1"/>
                  </a:lnTo>
                  <a:lnTo>
                    <a:pt x="11" y="0"/>
                  </a:lnTo>
                  <a:lnTo>
                    <a:pt x="4" y="4"/>
                  </a:lnTo>
                  <a:lnTo>
                    <a:pt x="0" y="12"/>
                  </a:lnTo>
                  <a:lnTo>
                    <a:pt x="4" y="23"/>
                  </a:lnTo>
                </a:path>
              </a:pathLst>
            </a:custGeom>
            <a:solidFill>
              <a:srgbClr val="D2C351"/>
            </a:solidFill>
            <a:ln w="12700" cap="rnd">
              <a:noFill/>
              <a:round/>
            </a:ln>
          </p:spPr>
          <p:txBody>
            <a:bodyPr/>
            <a:lstStyle/>
            <a:p>
              <a:endParaRPr lang="zh-CN" altLang="en-US"/>
            </a:p>
          </p:txBody>
        </p:sp>
        <p:sp>
          <p:nvSpPr>
            <p:cNvPr id="39020" name="Freeform 879"/>
            <p:cNvSpPr/>
            <p:nvPr/>
          </p:nvSpPr>
          <p:spPr bwMode="auto">
            <a:xfrm>
              <a:off x="1978" y="2257"/>
              <a:ext cx="38" cy="135"/>
            </a:xfrm>
            <a:custGeom>
              <a:avLst/>
              <a:gdLst>
                <a:gd name="T0" fmla="*/ 25 w 38"/>
                <a:gd name="T1" fmla="*/ 131 h 135"/>
                <a:gd name="T2" fmla="*/ 28 w 38"/>
                <a:gd name="T3" fmla="*/ 130 h 135"/>
                <a:gd name="T4" fmla="*/ 31 w 38"/>
                <a:gd name="T5" fmla="*/ 131 h 135"/>
                <a:gd name="T6" fmla="*/ 32 w 38"/>
                <a:gd name="T7" fmla="*/ 130 h 135"/>
                <a:gd name="T8" fmla="*/ 36 w 38"/>
                <a:gd name="T9" fmla="*/ 128 h 135"/>
                <a:gd name="T10" fmla="*/ 37 w 38"/>
                <a:gd name="T11" fmla="*/ 10 h 135"/>
                <a:gd name="T12" fmla="*/ 35 w 38"/>
                <a:gd name="T13" fmla="*/ 0 h 135"/>
                <a:gd name="T14" fmla="*/ 26 w 38"/>
                <a:gd name="T15" fmla="*/ 0 h 135"/>
                <a:gd name="T16" fmla="*/ 12 w 38"/>
                <a:gd name="T17" fmla="*/ 0 h 135"/>
                <a:gd name="T18" fmla="*/ 5 w 38"/>
                <a:gd name="T19" fmla="*/ 4 h 135"/>
                <a:gd name="T20" fmla="*/ 0 w 38"/>
                <a:gd name="T21" fmla="*/ 10 h 135"/>
                <a:gd name="T22" fmla="*/ 0 w 38"/>
                <a:gd name="T23" fmla="*/ 120 h 135"/>
                <a:gd name="T24" fmla="*/ 5 w 38"/>
                <a:gd name="T25" fmla="*/ 133 h 135"/>
                <a:gd name="T26" fmla="*/ 10 w 38"/>
                <a:gd name="T27" fmla="*/ 134 h 135"/>
                <a:gd name="T28" fmla="*/ 25 w 38"/>
                <a:gd name="T29" fmla="*/ 131 h 1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
                <a:gd name="T46" fmla="*/ 0 h 135"/>
                <a:gd name="T47" fmla="*/ 38 w 38"/>
                <a:gd name="T48" fmla="*/ 135 h 1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 h="135">
                  <a:moveTo>
                    <a:pt x="25" y="131"/>
                  </a:moveTo>
                  <a:lnTo>
                    <a:pt x="28" y="130"/>
                  </a:lnTo>
                  <a:lnTo>
                    <a:pt x="31" y="131"/>
                  </a:lnTo>
                  <a:lnTo>
                    <a:pt x="32" y="130"/>
                  </a:lnTo>
                  <a:lnTo>
                    <a:pt x="36" y="128"/>
                  </a:lnTo>
                  <a:lnTo>
                    <a:pt x="37" y="10"/>
                  </a:lnTo>
                  <a:lnTo>
                    <a:pt x="35" y="0"/>
                  </a:lnTo>
                  <a:lnTo>
                    <a:pt x="26" y="0"/>
                  </a:lnTo>
                  <a:lnTo>
                    <a:pt x="12" y="0"/>
                  </a:lnTo>
                  <a:lnTo>
                    <a:pt x="5" y="4"/>
                  </a:lnTo>
                  <a:lnTo>
                    <a:pt x="0" y="10"/>
                  </a:lnTo>
                  <a:lnTo>
                    <a:pt x="0" y="120"/>
                  </a:lnTo>
                  <a:lnTo>
                    <a:pt x="5" y="133"/>
                  </a:lnTo>
                  <a:lnTo>
                    <a:pt x="10" y="134"/>
                  </a:lnTo>
                  <a:lnTo>
                    <a:pt x="25" y="131"/>
                  </a:lnTo>
                </a:path>
              </a:pathLst>
            </a:custGeom>
            <a:solidFill>
              <a:schemeClr val="accent1"/>
            </a:solidFill>
            <a:ln w="12700" cap="rnd">
              <a:solidFill>
                <a:srgbClr val="9F943D"/>
              </a:solidFill>
              <a:round/>
            </a:ln>
          </p:spPr>
          <p:txBody>
            <a:bodyPr/>
            <a:lstStyle/>
            <a:p>
              <a:endParaRPr lang="zh-CN" altLang="en-US"/>
            </a:p>
          </p:txBody>
        </p:sp>
        <p:sp>
          <p:nvSpPr>
            <p:cNvPr id="39021" name="Freeform 880"/>
            <p:cNvSpPr/>
            <p:nvPr/>
          </p:nvSpPr>
          <p:spPr bwMode="auto">
            <a:xfrm>
              <a:off x="1896" y="2356"/>
              <a:ext cx="75" cy="24"/>
            </a:xfrm>
            <a:custGeom>
              <a:avLst/>
              <a:gdLst>
                <a:gd name="T0" fmla="*/ 1 w 75"/>
                <a:gd name="T1" fmla="*/ 4 h 24"/>
                <a:gd name="T2" fmla="*/ 0 w 75"/>
                <a:gd name="T3" fmla="*/ 19 h 24"/>
                <a:gd name="T4" fmla="*/ 74 w 75"/>
                <a:gd name="T5" fmla="*/ 23 h 24"/>
                <a:gd name="T6" fmla="*/ 74 w 75"/>
                <a:gd name="T7" fmla="*/ 0 h 24"/>
                <a:gd name="T8" fmla="*/ 1 w 75"/>
                <a:gd name="T9" fmla="*/ 4 h 24"/>
                <a:gd name="T10" fmla="*/ 0 60000 65536"/>
                <a:gd name="T11" fmla="*/ 0 60000 65536"/>
                <a:gd name="T12" fmla="*/ 0 60000 65536"/>
                <a:gd name="T13" fmla="*/ 0 60000 65536"/>
                <a:gd name="T14" fmla="*/ 0 60000 65536"/>
                <a:gd name="T15" fmla="*/ 0 w 75"/>
                <a:gd name="T16" fmla="*/ 0 h 24"/>
                <a:gd name="T17" fmla="*/ 75 w 75"/>
                <a:gd name="T18" fmla="*/ 24 h 24"/>
              </a:gdLst>
              <a:ahLst/>
              <a:cxnLst>
                <a:cxn ang="T10">
                  <a:pos x="T0" y="T1"/>
                </a:cxn>
                <a:cxn ang="T11">
                  <a:pos x="T2" y="T3"/>
                </a:cxn>
                <a:cxn ang="T12">
                  <a:pos x="T4" y="T5"/>
                </a:cxn>
                <a:cxn ang="T13">
                  <a:pos x="T6" y="T7"/>
                </a:cxn>
                <a:cxn ang="T14">
                  <a:pos x="T8" y="T9"/>
                </a:cxn>
              </a:cxnLst>
              <a:rect l="T15" t="T16" r="T17" b="T18"/>
              <a:pathLst>
                <a:path w="75" h="24">
                  <a:moveTo>
                    <a:pt x="1" y="4"/>
                  </a:moveTo>
                  <a:lnTo>
                    <a:pt x="0" y="19"/>
                  </a:lnTo>
                  <a:lnTo>
                    <a:pt x="74" y="23"/>
                  </a:lnTo>
                  <a:lnTo>
                    <a:pt x="74" y="0"/>
                  </a:lnTo>
                  <a:lnTo>
                    <a:pt x="1" y="4"/>
                  </a:lnTo>
                </a:path>
              </a:pathLst>
            </a:custGeom>
            <a:solidFill>
              <a:srgbClr val="9F943D"/>
            </a:solidFill>
            <a:ln w="12700" cap="rnd">
              <a:noFill/>
              <a:round/>
            </a:ln>
          </p:spPr>
          <p:txBody>
            <a:bodyPr/>
            <a:lstStyle/>
            <a:p>
              <a:endParaRPr lang="zh-CN" altLang="en-US"/>
            </a:p>
          </p:txBody>
        </p:sp>
        <p:sp>
          <p:nvSpPr>
            <p:cNvPr id="39022" name="Freeform 881"/>
            <p:cNvSpPr/>
            <p:nvPr/>
          </p:nvSpPr>
          <p:spPr bwMode="auto">
            <a:xfrm>
              <a:off x="1895" y="2255"/>
              <a:ext cx="75" cy="24"/>
            </a:xfrm>
            <a:custGeom>
              <a:avLst/>
              <a:gdLst>
                <a:gd name="T0" fmla="*/ 1 w 75"/>
                <a:gd name="T1" fmla="*/ 1 h 24"/>
                <a:gd name="T2" fmla="*/ 0 w 75"/>
                <a:gd name="T3" fmla="*/ 23 h 24"/>
                <a:gd name="T4" fmla="*/ 74 w 75"/>
                <a:gd name="T5" fmla="*/ 20 h 24"/>
                <a:gd name="T6" fmla="*/ 74 w 75"/>
                <a:gd name="T7" fmla="*/ 0 h 24"/>
                <a:gd name="T8" fmla="*/ 1 w 75"/>
                <a:gd name="T9" fmla="*/ 1 h 24"/>
                <a:gd name="T10" fmla="*/ 0 60000 65536"/>
                <a:gd name="T11" fmla="*/ 0 60000 65536"/>
                <a:gd name="T12" fmla="*/ 0 60000 65536"/>
                <a:gd name="T13" fmla="*/ 0 60000 65536"/>
                <a:gd name="T14" fmla="*/ 0 60000 65536"/>
                <a:gd name="T15" fmla="*/ 0 w 75"/>
                <a:gd name="T16" fmla="*/ 0 h 24"/>
                <a:gd name="T17" fmla="*/ 75 w 75"/>
                <a:gd name="T18" fmla="*/ 24 h 24"/>
              </a:gdLst>
              <a:ahLst/>
              <a:cxnLst>
                <a:cxn ang="T10">
                  <a:pos x="T0" y="T1"/>
                </a:cxn>
                <a:cxn ang="T11">
                  <a:pos x="T2" y="T3"/>
                </a:cxn>
                <a:cxn ang="T12">
                  <a:pos x="T4" y="T5"/>
                </a:cxn>
                <a:cxn ang="T13">
                  <a:pos x="T6" y="T7"/>
                </a:cxn>
                <a:cxn ang="T14">
                  <a:pos x="T8" y="T9"/>
                </a:cxn>
              </a:cxnLst>
              <a:rect l="T15" t="T16" r="T17" b="T18"/>
              <a:pathLst>
                <a:path w="75" h="24">
                  <a:moveTo>
                    <a:pt x="1" y="1"/>
                  </a:moveTo>
                  <a:lnTo>
                    <a:pt x="0" y="23"/>
                  </a:lnTo>
                  <a:lnTo>
                    <a:pt x="74" y="20"/>
                  </a:lnTo>
                  <a:lnTo>
                    <a:pt x="74" y="0"/>
                  </a:lnTo>
                  <a:lnTo>
                    <a:pt x="1" y="1"/>
                  </a:lnTo>
                </a:path>
              </a:pathLst>
            </a:custGeom>
            <a:solidFill>
              <a:srgbClr val="9F943D"/>
            </a:solidFill>
            <a:ln w="12700" cap="rnd">
              <a:noFill/>
              <a:round/>
            </a:ln>
          </p:spPr>
          <p:txBody>
            <a:bodyPr/>
            <a:lstStyle/>
            <a:p>
              <a:endParaRPr lang="zh-CN" altLang="en-US"/>
            </a:p>
          </p:txBody>
        </p:sp>
      </p:grpSp>
      <p:sp>
        <p:nvSpPr>
          <p:cNvPr id="38949" name="Rectangle 882"/>
          <p:cNvSpPr>
            <a:spLocks noChangeArrowheads="1"/>
          </p:cNvSpPr>
          <p:nvPr/>
        </p:nvSpPr>
        <p:spPr bwMode="auto">
          <a:xfrm>
            <a:off x="5119688" y="2878138"/>
            <a:ext cx="977900" cy="557212"/>
          </a:xfrm>
          <a:prstGeom prst="rect">
            <a:avLst/>
          </a:prstGeom>
          <a:noFill/>
          <a:ln w="12700">
            <a:noFill/>
            <a:miter lim="800000"/>
          </a:ln>
        </p:spPr>
        <p:txBody>
          <a:bodyPr wrap="none" lIns="142824" tIns="73198" rIns="142824" bIns="73198">
            <a:spAutoFit/>
          </a:bodyPr>
          <a:lstStyle/>
          <a:p>
            <a:pPr defTabSz="2270125"/>
            <a:r>
              <a:rPr lang="zh-CN" altLang="en-US" sz="2700">
                <a:ea typeface="宋体" panose="02010600030101010101" pitchFamily="2" charset="-122"/>
              </a:rPr>
              <a:t>交换</a:t>
            </a:r>
            <a:endParaRPr lang="zh-CN" altLang="en-US" sz="2700">
              <a:ea typeface="宋体" panose="02010600030101010101" pitchFamily="2" charset="-122"/>
            </a:endParaRPr>
          </a:p>
        </p:txBody>
      </p:sp>
      <p:sp>
        <p:nvSpPr>
          <p:cNvPr id="38950" name="Line 883"/>
          <p:cNvSpPr>
            <a:spLocks noChangeShapeType="1"/>
          </p:cNvSpPr>
          <p:nvPr/>
        </p:nvSpPr>
        <p:spPr bwMode="auto">
          <a:xfrm flipH="1">
            <a:off x="6089650" y="3425825"/>
            <a:ext cx="1717675" cy="1308100"/>
          </a:xfrm>
          <a:prstGeom prst="line">
            <a:avLst/>
          </a:prstGeom>
          <a:noFill/>
          <a:ln w="25400">
            <a:solidFill>
              <a:schemeClr val="tx1"/>
            </a:solidFill>
            <a:prstDash val="dash"/>
            <a:round/>
          </a:ln>
        </p:spPr>
        <p:txBody>
          <a:bodyPr wrap="none" anchor="ctr"/>
          <a:lstStyle/>
          <a:p>
            <a:endParaRPr lang="zh-CN" altLang="en-US"/>
          </a:p>
        </p:txBody>
      </p:sp>
      <p:sp>
        <p:nvSpPr>
          <p:cNvPr id="38951" name="Line 885"/>
          <p:cNvSpPr>
            <a:spLocks noChangeShapeType="1"/>
          </p:cNvSpPr>
          <p:nvPr/>
        </p:nvSpPr>
        <p:spPr bwMode="auto">
          <a:xfrm flipH="1">
            <a:off x="5303838" y="3425825"/>
            <a:ext cx="1852612" cy="1320800"/>
          </a:xfrm>
          <a:prstGeom prst="line">
            <a:avLst/>
          </a:prstGeom>
          <a:noFill/>
          <a:ln w="25400">
            <a:solidFill>
              <a:schemeClr val="tx2"/>
            </a:solidFill>
            <a:prstDash val="dash"/>
            <a:round/>
          </a:ln>
        </p:spPr>
        <p:txBody>
          <a:bodyPr wrap="none" anchor="ctr"/>
          <a:lstStyle/>
          <a:p>
            <a:endParaRPr lang="zh-CN" altLang="en-US"/>
          </a:p>
        </p:txBody>
      </p:sp>
      <p:pic>
        <p:nvPicPr>
          <p:cNvPr id="38952" name="Picture 886"/>
          <p:cNvPicPr>
            <a:picLocks noChangeArrowheads="1"/>
          </p:cNvPicPr>
          <p:nvPr/>
        </p:nvPicPr>
        <p:blipFill>
          <a:blip r:embed="rId1" cstate="print"/>
          <a:srcRect/>
          <a:stretch>
            <a:fillRect/>
          </a:stretch>
        </p:blipFill>
        <p:spPr bwMode="auto">
          <a:xfrm>
            <a:off x="6089650" y="5805488"/>
            <a:ext cx="795338" cy="722312"/>
          </a:xfrm>
          <a:prstGeom prst="rect">
            <a:avLst/>
          </a:prstGeom>
          <a:noFill/>
          <a:ln w="12700">
            <a:noFill/>
            <a:miter lim="800000"/>
            <a:headEnd/>
            <a:tailEnd/>
          </a:ln>
        </p:spPr>
      </p:pic>
      <p:pic>
        <p:nvPicPr>
          <p:cNvPr id="38953" name="Picture 887"/>
          <p:cNvPicPr>
            <a:picLocks noChangeArrowheads="1"/>
          </p:cNvPicPr>
          <p:nvPr/>
        </p:nvPicPr>
        <p:blipFill>
          <a:blip r:embed="rId1" cstate="print"/>
          <a:srcRect/>
          <a:stretch>
            <a:fillRect/>
          </a:stretch>
        </p:blipFill>
        <p:spPr bwMode="auto">
          <a:xfrm>
            <a:off x="7753350" y="5232400"/>
            <a:ext cx="796925" cy="722313"/>
          </a:xfrm>
          <a:prstGeom prst="rect">
            <a:avLst/>
          </a:prstGeom>
          <a:noFill/>
          <a:ln w="12700">
            <a:noFill/>
            <a:miter lim="800000"/>
            <a:headEnd/>
            <a:tailEnd/>
          </a:ln>
        </p:spPr>
      </p:pic>
      <p:sp>
        <p:nvSpPr>
          <p:cNvPr id="38954" name="Freeform 888"/>
          <p:cNvSpPr/>
          <p:nvPr/>
        </p:nvSpPr>
        <p:spPr bwMode="auto">
          <a:xfrm>
            <a:off x="5065713" y="2154238"/>
            <a:ext cx="3228975" cy="3144837"/>
          </a:xfrm>
          <a:custGeom>
            <a:avLst/>
            <a:gdLst>
              <a:gd name="T0" fmla="*/ 0 w 1809"/>
              <a:gd name="T1" fmla="*/ 2147483647 h 1761"/>
              <a:gd name="T2" fmla="*/ 2147483647 w 1809"/>
              <a:gd name="T3" fmla="*/ 2147483647 h 1761"/>
              <a:gd name="T4" fmla="*/ 2147483647 w 1809"/>
              <a:gd name="T5" fmla="*/ 0 h 1761"/>
              <a:gd name="T6" fmla="*/ 0 60000 65536"/>
              <a:gd name="T7" fmla="*/ 0 60000 65536"/>
              <a:gd name="T8" fmla="*/ 0 60000 65536"/>
              <a:gd name="T9" fmla="*/ 0 w 1809"/>
              <a:gd name="T10" fmla="*/ 0 h 1761"/>
              <a:gd name="T11" fmla="*/ 1809 w 1809"/>
              <a:gd name="T12" fmla="*/ 1761 h 1761"/>
            </a:gdLst>
            <a:ahLst/>
            <a:cxnLst>
              <a:cxn ang="T6">
                <a:pos x="T0" y="T1"/>
              </a:cxn>
              <a:cxn ang="T7">
                <a:pos x="T2" y="T3"/>
              </a:cxn>
              <a:cxn ang="T8">
                <a:pos x="T4" y="T5"/>
              </a:cxn>
            </a:cxnLst>
            <a:rect l="T9" t="T10" r="T11" b="T12"/>
            <a:pathLst>
              <a:path w="1809" h="1761">
                <a:moveTo>
                  <a:pt x="0" y="1760"/>
                </a:moveTo>
                <a:lnTo>
                  <a:pt x="1344" y="712"/>
                </a:lnTo>
                <a:lnTo>
                  <a:pt x="1808" y="0"/>
                </a:lnTo>
              </a:path>
            </a:pathLst>
          </a:custGeom>
          <a:noFill/>
          <a:ln w="25400" cap="rnd">
            <a:solidFill>
              <a:schemeClr val="tx2"/>
            </a:solidFill>
            <a:prstDash val="dash"/>
            <a:round/>
          </a:ln>
        </p:spPr>
        <p:txBody>
          <a:bodyPr/>
          <a:lstStyle/>
          <a:p>
            <a:endParaRPr lang="zh-CN" altLang="en-US"/>
          </a:p>
        </p:txBody>
      </p:sp>
      <p:pic>
        <p:nvPicPr>
          <p:cNvPr id="38955" name="Picture 889"/>
          <p:cNvPicPr>
            <a:picLocks noChangeArrowheads="1"/>
          </p:cNvPicPr>
          <p:nvPr/>
        </p:nvPicPr>
        <p:blipFill>
          <a:blip r:embed="rId2" cstate="print"/>
          <a:srcRect/>
          <a:stretch>
            <a:fillRect/>
          </a:stretch>
        </p:blipFill>
        <p:spPr bwMode="auto">
          <a:xfrm>
            <a:off x="7796213" y="1751013"/>
            <a:ext cx="692150" cy="1104900"/>
          </a:xfrm>
          <a:prstGeom prst="rect">
            <a:avLst/>
          </a:prstGeom>
          <a:noFill/>
          <a:ln w="12700">
            <a:noFill/>
            <a:miter lim="800000"/>
            <a:headEnd/>
            <a:tailEnd/>
          </a:ln>
        </p:spPr>
      </p:pic>
      <p:pic>
        <p:nvPicPr>
          <p:cNvPr id="38956" name="Picture 890"/>
          <p:cNvPicPr>
            <a:picLocks noChangeArrowheads="1"/>
          </p:cNvPicPr>
          <p:nvPr/>
        </p:nvPicPr>
        <p:blipFill>
          <a:blip r:embed="rId1" cstate="print"/>
          <a:srcRect/>
          <a:stretch>
            <a:fillRect/>
          </a:stretch>
        </p:blipFill>
        <p:spPr bwMode="auto">
          <a:xfrm>
            <a:off x="4408488" y="5232400"/>
            <a:ext cx="793750" cy="722313"/>
          </a:xfrm>
          <a:prstGeom prst="rect">
            <a:avLst/>
          </a:prstGeom>
          <a:noFill/>
          <a:ln w="12700">
            <a:noFill/>
            <a:miter lim="800000"/>
            <a:headEnd/>
            <a:tailEnd/>
          </a:ln>
        </p:spPr>
      </p:pic>
      <p:grpSp>
        <p:nvGrpSpPr>
          <p:cNvPr id="38957" name="Group 891"/>
          <p:cNvGrpSpPr/>
          <p:nvPr/>
        </p:nvGrpSpPr>
        <p:grpSpPr bwMode="auto">
          <a:xfrm>
            <a:off x="5897563" y="4141788"/>
            <a:ext cx="554037" cy="476250"/>
            <a:chOff x="2538" y="2242"/>
            <a:chExt cx="311" cy="267"/>
          </a:xfrm>
        </p:grpSpPr>
        <p:sp>
          <p:nvSpPr>
            <p:cNvPr id="38983" name="Freeform 892"/>
            <p:cNvSpPr/>
            <p:nvPr/>
          </p:nvSpPr>
          <p:spPr bwMode="auto">
            <a:xfrm>
              <a:off x="2547" y="2412"/>
              <a:ext cx="18" cy="27"/>
            </a:xfrm>
            <a:custGeom>
              <a:avLst/>
              <a:gdLst>
                <a:gd name="T0" fmla="*/ 12 w 18"/>
                <a:gd name="T1" fmla="*/ 25 h 27"/>
                <a:gd name="T2" fmla="*/ 7 w 18"/>
                <a:gd name="T3" fmla="*/ 26 h 27"/>
                <a:gd name="T4" fmla="*/ 0 w 18"/>
                <a:gd name="T5" fmla="*/ 12 h 27"/>
                <a:gd name="T6" fmla="*/ 1 w 18"/>
                <a:gd name="T7" fmla="*/ 10 h 27"/>
                <a:gd name="T8" fmla="*/ 4 w 18"/>
                <a:gd name="T9" fmla="*/ 8 h 27"/>
                <a:gd name="T10" fmla="*/ 11 w 18"/>
                <a:gd name="T11" fmla="*/ 1 h 27"/>
                <a:gd name="T12" fmla="*/ 11 w 18"/>
                <a:gd name="T13" fmla="*/ 0 h 27"/>
                <a:gd name="T14" fmla="*/ 17 w 18"/>
                <a:gd name="T15" fmla="*/ 5 h 27"/>
                <a:gd name="T16" fmla="*/ 16 w 18"/>
                <a:gd name="T17" fmla="*/ 16 h 27"/>
                <a:gd name="T18" fmla="*/ 16 w 18"/>
                <a:gd name="T19" fmla="*/ 21 h 27"/>
                <a:gd name="T20" fmla="*/ 12 w 18"/>
                <a:gd name="T21" fmla="*/ 25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27"/>
                <a:gd name="T35" fmla="*/ 18 w 18"/>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27">
                  <a:moveTo>
                    <a:pt x="12" y="25"/>
                  </a:moveTo>
                  <a:lnTo>
                    <a:pt x="7" y="26"/>
                  </a:lnTo>
                  <a:lnTo>
                    <a:pt x="0" y="12"/>
                  </a:lnTo>
                  <a:lnTo>
                    <a:pt x="1" y="10"/>
                  </a:lnTo>
                  <a:lnTo>
                    <a:pt x="4" y="8"/>
                  </a:lnTo>
                  <a:lnTo>
                    <a:pt x="11" y="1"/>
                  </a:lnTo>
                  <a:lnTo>
                    <a:pt x="11" y="0"/>
                  </a:lnTo>
                  <a:lnTo>
                    <a:pt x="17" y="5"/>
                  </a:lnTo>
                  <a:lnTo>
                    <a:pt x="16" y="16"/>
                  </a:lnTo>
                  <a:lnTo>
                    <a:pt x="16" y="21"/>
                  </a:lnTo>
                  <a:lnTo>
                    <a:pt x="12" y="25"/>
                  </a:lnTo>
                </a:path>
              </a:pathLst>
            </a:custGeom>
            <a:solidFill>
              <a:srgbClr val="7F7F7F"/>
            </a:solidFill>
            <a:ln w="12700" cap="rnd">
              <a:solidFill>
                <a:srgbClr val="474747"/>
              </a:solidFill>
              <a:round/>
            </a:ln>
          </p:spPr>
          <p:txBody>
            <a:bodyPr/>
            <a:lstStyle/>
            <a:p>
              <a:endParaRPr lang="zh-CN" altLang="en-US"/>
            </a:p>
          </p:txBody>
        </p:sp>
        <p:sp>
          <p:nvSpPr>
            <p:cNvPr id="38984" name="Freeform 893"/>
            <p:cNvSpPr/>
            <p:nvPr/>
          </p:nvSpPr>
          <p:spPr bwMode="auto">
            <a:xfrm>
              <a:off x="2566" y="2474"/>
              <a:ext cx="22" cy="23"/>
            </a:xfrm>
            <a:custGeom>
              <a:avLst/>
              <a:gdLst>
                <a:gd name="T0" fmla="*/ 13 w 22"/>
                <a:gd name="T1" fmla="*/ 22 h 23"/>
                <a:gd name="T2" fmla="*/ 8 w 22"/>
                <a:gd name="T3" fmla="*/ 20 h 23"/>
                <a:gd name="T4" fmla="*/ 2 w 22"/>
                <a:gd name="T5" fmla="*/ 15 h 23"/>
                <a:gd name="T6" fmla="*/ 0 w 22"/>
                <a:gd name="T7" fmla="*/ 9 h 23"/>
                <a:gd name="T8" fmla="*/ 6 w 22"/>
                <a:gd name="T9" fmla="*/ 2 h 23"/>
                <a:gd name="T10" fmla="*/ 15 w 22"/>
                <a:gd name="T11" fmla="*/ 5 h 23"/>
                <a:gd name="T12" fmla="*/ 15 w 22"/>
                <a:gd name="T13" fmla="*/ 0 h 23"/>
                <a:gd name="T14" fmla="*/ 21 w 22"/>
                <a:gd name="T15" fmla="*/ 6 h 23"/>
                <a:gd name="T16" fmla="*/ 20 w 22"/>
                <a:gd name="T17" fmla="*/ 11 h 23"/>
                <a:gd name="T18" fmla="*/ 21 w 22"/>
                <a:gd name="T19" fmla="*/ 17 h 23"/>
                <a:gd name="T20" fmla="*/ 13 w 22"/>
                <a:gd name="T21" fmla="*/ 2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3"/>
                <a:gd name="T35" fmla="*/ 22 w 22"/>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3">
                  <a:moveTo>
                    <a:pt x="13" y="22"/>
                  </a:moveTo>
                  <a:lnTo>
                    <a:pt x="8" y="20"/>
                  </a:lnTo>
                  <a:lnTo>
                    <a:pt x="2" y="15"/>
                  </a:lnTo>
                  <a:lnTo>
                    <a:pt x="0" y="9"/>
                  </a:lnTo>
                  <a:lnTo>
                    <a:pt x="6" y="2"/>
                  </a:lnTo>
                  <a:lnTo>
                    <a:pt x="15" y="5"/>
                  </a:lnTo>
                  <a:lnTo>
                    <a:pt x="15" y="0"/>
                  </a:lnTo>
                  <a:lnTo>
                    <a:pt x="21" y="6"/>
                  </a:lnTo>
                  <a:lnTo>
                    <a:pt x="20" y="11"/>
                  </a:lnTo>
                  <a:lnTo>
                    <a:pt x="21" y="17"/>
                  </a:lnTo>
                  <a:lnTo>
                    <a:pt x="13" y="22"/>
                  </a:lnTo>
                </a:path>
              </a:pathLst>
            </a:custGeom>
            <a:solidFill>
              <a:srgbClr val="7F7F7F"/>
            </a:solidFill>
            <a:ln w="12700" cap="rnd">
              <a:solidFill>
                <a:srgbClr val="474747"/>
              </a:solidFill>
              <a:round/>
            </a:ln>
          </p:spPr>
          <p:txBody>
            <a:bodyPr/>
            <a:lstStyle/>
            <a:p>
              <a:endParaRPr lang="zh-CN" altLang="en-US"/>
            </a:p>
          </p:txBody>
        </p:sp>
        <p:sp>
          <p:nvSpPr>
            <p:cNvPr id="38985" name="Freeform 894"/>
            <p:cNvSpPr/>
            <p:nvPr/>
          </p:nvSpPr>
          <p:spPr bwMode="auto">
            <a:xfrm>
              <a:off x="2826" y="2331"/>
              <a:ext cx="23" cy="26"/>
            </a:xfrm>
            <a:custGeom>
              <a:avLst/>
              <a:gdLst>
                <a:gd name="T0" fmla="*/ 11 w 23"/>
                <a:gd name="T1" fmla="*/ 25 h 26"/>
                <a:gd name="T2" fmla="*/ 7 w 23"/>
                <a:gd name="T3" fmla="*/ 21 h 26"/>
                <a:gd name="T4" fmla="*/ 0 w 23"/>
                <a:gd name="T5" fmla="*/ 17 h 26"/>
                <a:gd name="T6" fmla="*/ 4 w 23"/>
                <a:gd name="T7" fmla="*/ 14 h 26"/>
                <a:gd name="T8" fmla="*/ 6 w 23"/>
                <a:gd name="T9" fmla="*/ 7 h 26"/>
                <a:gd name="T10" fmla="*/ 8 w 23"/>
                <a:gd name="T11" fmla="*/ 0 h 26"/>
                <a:gd name="T12" fmla="*/ 15 w 23"/>
                <a:gd name="T13" fmla="*/ 7 h 26"/>
                <a:gd name="T14" fmla="*/ 20 w 23"/>
                <a:gd name="T15" fmla="*/ 11 h 26"/>
                <a:gd name="T16" fmla="*/ 22 w 23"/>
                <a:gd name="T17" fmla="*/ 12 h 26"/>
                <a:gd name="T18" fmla="*/ 17 w 23"/>
                <a:gd name="T19" fmla="*/ 20 h 26"/>
                <a:gd name="T20" fmla="*/ 11 w 23"/>
                <a:gd name="T21" fmla="*/ 25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6"/>
                <a:gd name="T35" fmla="*/ 23 w 23"/>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6">
                  <a:moveTo>
                    <a:pt x="11" y="25"/>
                  </a:moveTo>
                  <a:lnTo>
                    <a:pt x="7" y="21"/>
                  </a:lnTo>
                  <a:lnTo>
                    <a:pt x="0" y="17"/>
                  </a:lnTo>
                  <a:lnTo>
                    <a:pt x="4" y="14"/>
                  </a:lnTo>
                  <a:lnTo>
                    <a:pt x="6" y="7"/>
                  </a:lnTo>
                  <a:lnTo>
                    <a:pt x="8" y="0"/>
                  </a:lnTo>
                  <a:lnTo>
                    <a:pt x="15" y="7"/>
                  </a:lnTo>
                  <a:lnTo>
                    <a:pt x="20" y="11"/>
                  </a:lnTo>
                  <a:lnTo>
                    <a:pt x="22" y="12"/>
                  </a:lnTo>
                  <a:lnTo>
                    <a:pt x="17" y="20"/>
                  </a:lnTo>
                  <a:lnTo>
                    <a:pt x="11" y="25"/>
                  </a:lnTo>
                </a:path>
              </a:pathLst>
            </a:custGeom>
            <a:solidFill>
              <a:srgbClr val="7F7F7F"/>
            </a:solidFill>
            <a:ln w="12700" cap="rnd">
              <a:solidFill>
                <a:srgbClr val="474747"/>
              </a:solidFill>
              <a:round/>
            </a:ln>
          </p:spPr>
          <p:txBody>
            <a:bodyPr/>
            <a:lstStyle/>
            <a:p>
              <a:endParaRPr lang="zh-CN" altLang="en-US"/>
            </a:p>
          </p:txBody>
        </p:sp>
        <p:sp>
          <p:nvSpPr>
            <p:cNvPr id="38986" name="Freeform 895"/>
            <p:cNvSpPr/>
            <p:nvPr/>
          </p:nvSpPr>
          <p:spPr bwMode="auto">
            <a:xfrm>
              <a:off x="2800" y="2275"/>
              <a:ext cx="20" cy="26"/>
            </a:xfrm>
            <a:custGeom>
              <a:avLst/>
              <a:gdLst>
                <a:gd name="T0" fmla="*/ 14 w 20"/>
                <a:gd name="T1" fmla="*/ 25 h 26"/>
                <a:gd name="T2" fmla="*/ 8 w 20"/>
                <a:gd name="T3" fmla="*/ 19 h 26"/>
                <a:gd name="T4" fmla="*/ 0 w 20"/>
                <a:gd name="T5" fmla="*/ 16 h 26"/>
                <a:gd name="T6" fmla="*/ 4 w 20"/>
                <a:gd name="T7" fmla="*/ 10 h 26"/>
                <a:gd name="T8" fmla="*/ 4 w 20"/>
                <a:gd name="T9" fmla="*/ 6 h 26"/>
                <a:gd name="T10" fmla="*/ 6 w 20"/>
                <a:gd name="T11" fmla="*/ 0 h 26"/>
                <a:gd name="T12" fmla="*/ 15 w 20"/>
                <a:gd name="T13" fmla="*/ 4 h 26"/>
                <a:gd name="T14" fmla="*/ 19 w 20"/>
                <a:gd name="T15" fmla="*/ 5 h 26"/>
                <a:gd name="T16" fmla="*/ 18 w 20"/>
                <a:gd name="T17" fmla="*/ 13 h 26"/>
                <a:gd name="T18" fmla="*/ 18 w 20"/>
                <a:gd name="T19" fmla="*/ 16 h 26"/>
                <a:gd name="T20" fmla="*/ 14 w 20"/>
                <a:gd name="T21" fmla="*/ 25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6"/>
                <a:gd name="T35" fmla="*/ 20 w 20"/>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6">
                  <a:moveTo>
                    <a:pt x="14" y="25"/>
                  </a:moveTo>
                  <a:lnTo>
                    <a:pt x="8" y="19"/>
                  </a:lnTo>
                  <a:lnTo>
                    <a:pt x="0" y="16"/>
                  </a:lnTo>
                  <a:lnTo>
                    <a:pt x="4" y="10"/>
                  </a:lnTo>
                  <a:lnTo>
                    <a:pt x="4" y="6"/>
                  </a:lnTo>
                  <a:lnTo>
                    <a:pt x="6" y="0"/>
                  </a:lnTo>
                  <a:lnTo>
                    <a:pt x="15" y="4"/>
                  </a:lnTo>
                  <a:lnTo>
                    <a:pt x="19" y="5"/>
                  </a:lnTo>
                  <a:lnTo>
                    <a:pt x="18" y="13"/>
                  </a:lnTo>
                  <a:lnTo>
                    <a:pt x="18" y="16"/>
                  </a:lnTo>
                  <a:lnTo>
                    <a:pt x="14" y="25"/>
                  </a:lnTo>
                </a:path>
              </a:pathLst>
            </a:custGeom>
            <a:solidFill>
              <a:srgbClr val="7F7F7F"/>
            </a:solidFill>
            <a:ln w="12700" cap="rnd">
              <a:solidFill>
                <a:srgbClr val="474747"/>
              </a:solidFill>
              <a:round/>
            </a:ln>
          </p:spPr>
          <p:txBody>
            <a:bodyPr/>
            <a:lstStyle/>
            <a:p>
              <a:endParaRPr lang="zh-CN" altLang="en-US"/>
            </a:p>
          </p:txBody>
        </p:sp>
        <p:sp>
          <p:nvSpPr>
            <p:cNvPr id="38987" name="Freeform 896"/>
            <p:cNvSpPr/>
            <p:nvPr/>
          </p:nvSpPr>
          <p:spPr bwMode="auto">
            <a:xfrm>
              <a:off x="2780" y="2253"/>
              <a:ext cx="63" cy="125"/>
            </a:xfrm>
            <a:custGeom>
              <a:avLst/>
              <a:gdLst>
                <a:gd name="T0" fmla="*/ 54 w 63"/>
                <a:gd name="T1" fmla="*/ 124 h 125"/>
                <a:gd name="T2" fmla="*/ 51 w 63"/>
                <a:gd name="T3" fmla="*/ 120 h 125"/>
                <a:gd name="T4" fmla="*/ 51 w 63"/>
                <a:gd name="T5" fmla="*/ 115 h 125"/>
                <a:gd name="T6" fmla="*/ 47 w 63"/>
                <a:gd name="T7" fmla="*/ 105 h 125"/>
                <a:gd name="T8" fmla="*/ 46 w 63"/>
                <a:gd name="T9" fmla="*/ 95 h 125"/>
                <a:gd name="T10" fmla="*/ 42 w 63"/>
                <a:gd name="T11" fmla="*/ 75 h 125"/>
                <a:gd name="T12" fmla="*/ 34 w 63"/>
                <a:gd name="T13" fmla="*/ 59 h 125"/>
                <a:gd name="T14" fmla="*/ 27 w 63"/>
                <a:gd name="T15" fmla="*/ 43 h 125"/>
                <a:gd name="T16" fmla="*/ 19 w 63"/>
                <a:gd name="T17" fmla="*/ 25 h 125"/>
                <a:gd name="T18" fmla="*/ 11 w 63"/>
                <a:gd name="T19" fmla="*/ 20 h 125"/>
                <a:gd name="T20" fmla="*/ 7 w 63"/>
                <a:gd name="T21" fmla="*/ 14 h 125"/>
                <a:gd name="T22" fmla="*/ 6 w 63"/>
                <a:gd name="T23" fmla="*/ 8 h 125"/>
                <a:gd name="T24" fmla="*/ 2 w 63"/>
                <a:gd name="T25" fmla="*/ 10 h 125"/>
                <a:gd name="T26" fmla="*/ 0 w 63"/>
                <a:gd name="T27" fmla="*/ 4 h 125"/>
                <a:gd name="T28" fmla="*/ 2 w 63"/>
                <a:gd name="T29" fmla="*/ 4 h 125"/>
                <a:gd name="T30" fmla="*/ 5 w 63"/>
                <a:gd name="T31" fmla="*/ 1 h 125"/>
                <a:gd name="T32" fmla="*/ 7 w 63"/>
                <a:gd name="T33" fmla="*/ 0 h 125"/>
                <a:gd name="T34" fmla="*/ 11 w 63"/>
                <a:gd name="T35" fmla="*/ 4 h 125"/>
                <a:gd name="T36" fmla="*/ 12 w 63"/>
                <a:gd name="T37" fmla="*/ 8 h 125"/>
                <a:gd name="T38" fmla="*/ 17 w 63"/>
                <a:gd name="T39" fmla="*/ 11 h 125"/>
                <a:gd name="T40" fmla="*/ 23 w 63"/>
                <a:gd name="T41" fmla="*/ 18 h 125"/>
                <a:gd name="T42" fmla="*/ 35 w 63"/>
                <a:gd name="T43" fmla="*/ 36 h 125"/>
                <a:gd name="T44" fmla="*/ 46 w 63"/>
                <a:gd name="T45" fmla="*/ 54 h 125"/>
                <a:gd name="T46" fmla="*/ 51 w 63"/>
                <a:gd name="T47" fmla="*/ 74 h 125"/>
                <a:gd name="T48" fmla="*/ 56 w 63"/>
                <a:gd name="T49" fmla="*/ 95 h 125"/>
                <a:gd name="T50" fmla="*/ 60 w 63"/>
                <a:gd name="T51" fmla="*/ 103 h 125"/>
                <a:gd name="T52" fmla="*/ 59 w 63"/>
                <a:gd name="T53" fmla="*/ 113 h 125"/>
                <a:gd name="T54" fmla="*/ 60 w 63"/>
                <a:gd name="T55" fmla="*/ 118 h 125"/>
                <a:gd name="T56" fmla="*/ 62 w 63"/>
                <a:gd name="T57" fmla="*/ 123 h 125"/>
                <a:gd name="T58" fmla="*/ 57 w 63"/>
                <a:gd name="T59" fmla="*/ 124 h 125"/>
                <a:gd name="T60" fmla="*/ 56 w 63"/>
                <a:gd name="T61" fmla="*/ 121 h 125"/>
                <a:gd name="T62" fmla="*/ 54 w 63"/>
                <a:gd name="T63" fmla="*/ 124 h 1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3"/>
                <a:gd name="T97" fmla="*/ 0 h 125"/>
                <a:gd name="T98" fmla="*/ 63 w 63"/>
                <a:gd name="T99" fmla="*/ 125 h 1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3" h="125">
                  <a:moveTo>
                    <a:pt x="54" y="124"/>
                  </a:moveTo>
                  <a:lnTo>
                    <a:pt x="51" y="120"/>
                  </a:lnTo>
                  <a:lnTo>
                    <a:pt x="51" y="115"/>
                  </a:lnTo>
                  <a:lnTo>
                    <a:pt x="47" y="105"/>
                  </a:lnTo>
                  <a:lnTo>
                    <a:pt x="46" y="95"/>
                  </a:lnTo>
                  <a:lnTo>
                    <a:pt x="42" y="75"/>
                  </a:lnTo>
                  <a:lnTo>
                    <a:pt x="34" y="59"/>
                  </a:lnTo>
                  <a:lnTo>
                    <a:pt x="27" y="43"/>
                  </a:lnTo>
                  <a:lnTo>
                    <a:pt x="19" y="25"/>
                  </a:lnTo>
                  <a:lnTo>
                    <a:pt x="11" y="20"/>
                  </a:lnTo>
                  <a:lnTo>
                    <a:pt x="7" y="14"/>
                  </a:lnTo>
                  <a:lnTo>
                    <a:pt x="6" y="8"/>
                  </a:lnTo>
                  <a:lnTo>
                    <a:pt x="2" y="10"/>
                  </a:lnTo>
                  <a:lnTo>
                    <a:pt x="0" y="4"/>
                  </a:lnTo>
                  <a:lnTo>
                    <a:pt x="2" y="4"/>
                  </a:lnTo>
                  <a:lnTo>
                    <a:pt x="5" y="1"/>
                  </a:lnTo>
                  <a:lnTo>
                    <a:pt x="7" y="0"/>
                  </a:lnTo>
                  <a:lnTo>
                    <a:pt x="11" y="4"/>
                  </a:lnTo>
                  <a:lnTo>
                    <a:pt x="12" y="8"/>
                  </a:lnTo>
                  <a:lnTo>
                    <a:pt x="17" y="11"/>
                  </a:lnTo>
                  <a:lnTo>
                    <a:pt x="23" y="18"/>
                  </a:lnTo>
                  <a:lnTo>
                    <a:pt x="35" y="36"/>
                  </a:lnTo>
                  <a:lnTo>
                    <a:pt x="46" y="54"/>
                  </a:lnTo>
                  <a:lnTo>
                    <a:pt x="51" y="74"/>
                  </a:lnTo>
                  <a:lnTo>
                    <a:pt x="56" y="95"/>
                  </a:lnTo>
                  <a:lnTo>
                    <a:pt x="60" y="103"/>
                  </a:lnTo>
                  <a:lnTo>
                    <a:pt x="59" y="113"/>
                  </a:lnTo>
                  <a:lnTo>
                    <a:pt x="60" y="118"/>
                  </a:lnTo>
                  <a:lnTo>
                    <a:pt x="62" y="123"/>
                  </a:lnTo>
                  <a:lnTo>
                    <a:pt x="57" y="124"/>
                  </a:lnTo>
                  <a:lnTo>
                    <a:pt x="56" y="121"/>
                  </a:lnTo>
                  <a:lnTo>
                    <a:pt x="54" y="124"/>
                  </a:lnTo>
                </a:path>
              </a:pathLst>
            </a:custGeom>
            <a:solidFill>
              <a:srgbClr val="BFBFBF"/>
            </a:solidFill>
            <a:ln w="12700" cap="rnd">
              <a:solidFill>
                <a:srgbClr val="919191"/>
              </a:solidFill>
              <a:round/>
            </a:ln>
          </p:spPr>
          <p:txBody>
            <a:bodyPr/>
            <a:lstStyle/>
            <a:p>
              <a:endParaRPr lang="zh-CN" altLang="en-US"/>
            </a:p>
          </p:txBody>
        </p:sp>
        <p:sp>
          <p:nvSpPr>
            <p:cNvPr id="38988" name="Freeform 897"/>
            <p:cNvSpPr/>
            <p:nvPr/>
          </p:nvSpPr>
          <p:spPr bwMode="auto">
            <a:xfrm>
              <a:off x="2566" y="2335"/>
              <a:ext cx="63" cy="49"/>
            </a:xfrm>
            <a:custGeom>
              <a:avLst/>
              <a:gdLst>
                <a:gd name="T0" fmla="*/ 59 w 63"/>
                <a:gd name="T1" fmla="*/ 22 h 49"/>
                <a:gd name="T2" fmla="*/ 62 w 63"/>
                <a:gd name="T3" fmla="*/ 17 h 49"/>
                <a:gd name="T4" fmla="*/ 61 w 63"/>
                <a:gd name="T5" fmla="*/ 15 h 49"/>
                <a:gd name="T6" fmla="*/ 56 w 63"/>
                <a:gd name="T7" fmla="*/ 2 h 49"/>
                <a:gd name="T8" fmla="*/ 55 w 63"/>
                <a:gd name="T9" fmla="*/ 0 h 49"/>
                <a:gd name="T10" fmla="*/ 53 w 63"/>
                <a:gd name="T11" fmla="*/ 1 h 49"/>
                <a:gd name="T12" fmla="*/ 6 w 63"/>
                <a:gd name="T13" fmla="*/ 27 h 49"/>
                <a:gd name="T14" fmla="*/ 0 w 63"/>
                <a:gd name="T15" fmla="*/ 30 h 49"/>
                <a:gd name="T16" fmla="*/ 2 w 63"/>
                <a:gd name="T17" fmla="*/ 32 h 49"/>
                <a:gd name="T18" fmla="*/ 8 w 63"/>
                <a:gd name="T19" fmla="*/ 46 h 49"/>
                <a:gd name="T20" fmla="*/ 9 w 63"/>
                <a:gd name="T21" fmla="*/ 48 h 49"/>
                <a:gd name="T22" fmla="*/ 10 w 63"/>
                <a:gd name="T23" fmla="*/ 48 h 49"/>
                <a:gd name="T24" fmla="*/ 59 w 63"/>
                <a:gd name="T25" fmla="*/ 22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
                <a:gd name="T40" fmla="*/ 0 h 49"/>
                <a:gd name="T41" fmla="*/ 63 w 6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 h="49">
                  <a:moveTo>
                    <a:pt x="59" y="22"/>
                  </a:moveTo>
                  <a:lnTo>
                    <a:pt x="62" y="17"/>
                  </a:lnTo>
                  <a:lnTo>
                    <a:pt x="61" y="15"/>
                  </a:lnTo>
                  <a:lnTo>
                    <a:pt x="56" y="2"/>
                  </a:lnTo>
                  <a:lnTo>
                    <a:pt x="55" y="0"/>
                  </a:lnTo>
                  <a:lnTo>
                    <a:pt x="53" y="1"/>
                  </a:lnTo>
                  <a:lnTo>
                    <a:pt x="6" y="27"/>
                  </a:lnTo>
                  <a:lnTo>
                    <a:pt x="0" y="30"/>
                  </a:lnTo>
                  <a:lnTo>
                    <a:pt x="2" y="32"/>
                  </a:lnTo>
                  <a:lnTo>
                    <a:pt x="8" y="46"/>
                  </a:lnTo>
                  <a:lnTo>
                    <a:pt x="9" y="48"/>
                  </a:lnTo>
                  <a:lnTo>
                    <a:pt x="10" y="48"/>
                  </a:lnTo>
                  <a:lnTo>
                    <a:pt x="59" y="22"/>
                  </a:lnTo>
                </a:path>
              </a:pathLst>
            </a:custGeom>
            <a:solidFill>
              <a:srgbClr val="919191"/>
            </a:solidFill>
            <a:ln w="12700" cap="rnd">
              <a:solidFill>
                <a:schemeClr val="tx2"/>
              </a:solidFill>
              <a:round/>
            </a:ln>
          </p:spPr>
          <p:txBody>
            <a:bodyPr/>
            <a:lstStyle/>
            <a:p>
              <a:endParaRPr lang="zh-CN" altLang="en-US"/>
            </a:p>
          </p:txBody>
        </p:sp>
        <p:sp>
          <p:nvSpPr>
            <p:cNvPr id="38989" name="Freeform 898"/>
            <p:cNvSpPr/>
            <p:nvPr/>
          </p:nvSpPr>
          <p:spPr bwMode="auto">
            <a:xfrm>
              <a:off x="2621" y="2453"/>
              <a:ext cx="64" cy="49"/>
            </a:xfrm>
            <a:custGeom>
              <a:avLst/>
              <a:gdLst>
                <a:gd name="T0" fmla="*/ 62 w 64"/>
                <a:gd name="T1" fmla="*/ 23 h 49"/>
                <a:gd name="T2" fmla="*/ 63 w 64"/>
                <a:gd name="T3" fmla="*/ 21 h 49"/>
                <a:gd name="T4" fmla="*/ 62 w 64"/>
                <a:gd name="T5" fmla="*/ 19 h 49"/>
                <a:gd name="T6" fmla="*/ 55 w 64"/>
                <a:gd name="T7" fmla="*/ 6 h 49"/>
                <a:gd name="T8" fmla="*/ 56 w 64"/>
                <a:gd name="T9" fmla="*/ 4 h 49"/>
                <a:gd name="T10" fmla="*/ 52 w 64"/>
                <a:gd name="T11" fmla="*/ 0 h 49"/>
                <a:gd name="T12" fmla="*/ 3 w 64"/>
                <a:gd name="T13" fmla="*/ 29 h 49"/>
                <a:gd name="T14" fmla="*/ 0 w 64"/>
                <a:gd name="T15" fmla="*/ 32 h 49"/>
                <a:gd name="T16" fmla="*/ 2 w 64"/>
                <a:gd name="T17" fmla="*/ 34 h 49"/>
                <a:gd name="T18" fmla="*/ 8 w 64"/>
                <a:gd name="T19" fmla="*/ 48 h 49"/>
                <a:gd name="T20" fmla="*/ 12 w 64"/>
                <a:gd name="T21" fmla="*/ 48 h 49"/>
                <a:gd name="T22" fmla="*/ 62 w 64"/>
                <a:gd name="T23" fmla="*/ 23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49"/>
                <a:gd name="T38" fmla="*/ 64 w 64"/>
                <a:gd name="T39" fmla="*/ 49 h 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49">
                  <a:moveTo>
                    <a:pt x="62" y="23"/>
                  </a:moveTo>
                  <a:lnTo>
                    <a:pt x="63" y="21"/>
                  </a:lnTo>
                  <a:lnTo>
                    <a:pt x="62" y="19"/>
                  </a:lnTo>
                  <a:lnTo>
                    <a:pt x="55" y="6"/>
                  </a:lnTo>
                  <a:lnTo>
                    <a:pt x="56" y="4"/>
                  </a:lnTo>
                  <a:lnTo>
                    <a:pt x="52" y="0"/>
                  </a:lnTo>
                  <a:lnTo>
                    <a:pt x="3" y="29"/>
                  </a:lnTo>
                  <a:lnTo>
                    <a:pt x="0" y="32"/>
                  </a:lnTo>
                  <a:lnTo>
                    <a:pt x="2" y="34"/>
                  </a:lnTo>
                  <a:lnTo>
                    <a:pt x="8" y="48"/>
                  </a:lnTo>
                  <a:lnTo>
                    <a:pt x="12" y="48"/>
                  </a:lnTo>
                  <a:lnTo>
                    <a:pt x="62" y="23"/>
                  </a:lnTo>
                </a:path>
              </a:pathLst>
            </a:custGeom>
            <a:solidFill>
              <a:schemeClr val="tx2"/>
            </a:solidFill>
            <a:ln w="12700" cap="rnd">
              <a:solidFill>
                <a:schemeClr val="tx2"/>
              </a:solidFill>
              <a:round/>
            </a:ln>
          </p:spPr>
          <p:txBody>
            <a:bodyPr/>
            <a:lstStyle/>
            <a:p>
              <a:endParaRPr lang="zh-CN" altLang="en-US"/>
            </a:p>
          </p:txBody>
        </p:sp>
        <p:sp>
          <p:nvSpPr>
            <p:cNvPr id="38990" name="Freeform 899"/>
            <p:cNvSpPr/>
            <p:nvPr/>
          </p:nvSpPr>
          <p:spPr bwMode="auto">
            <a:xfrm>
              <a:off x="2705" y="2257"/>
              <a:ext cx="61" cy="50"/>
            </a:xfrm>
            <a:custGeom>
              <a:avLst/>
              <a:gdLst>
                <a:gd name="T0" fmla="*/ 58 w 61"/>
                <a:gd name="T1" fmla="*/ 19 h 50"/>
                <a:gd name="T2" fmla="*/ 60 w 61"/>
                <a:gd name="T3" fmla="*/ 18 h 50"/>
                <a:gd name="T4" fmla="*/ 60 w 61"/>
                <a:gd name="T5" fmla="*/ 14 h 50"/>
                <a:gd name="T6" fmla="*/ 55 w 61"/>
                <a:gd name="T7" fmla="*/ 0 h 50"/>
                <a:gd name="T8" fmla="*/ 51 w 61"/>
                <a:gd name="T9" fmla="*/ 3 h 50"/>
                <a:gd name="T10" fmla="*/ 48 w 61"/>
                <a:gd name="T11" fmla="*/ 0 h 50"/>
                <a:gd name="T12" fmla="*/ 2 w 61"/>
                <a:gd name="T13" fmla="*/ 30 h 50"/>
                <a:gd name="T14" fmla="*/ 0 w 61"/>
                <a:gd name="T15" fmla="*/ 31 h 50"/>
                <a:gd name="T16" fmla="*/ 3 w 61"/>
                <a:gd name="T17" fmla="*/ 31 h 50"/>
                <a:gd name="T18" fmla="*/ 9 w 61"/>
                <a:gd name="T19" fmla="*/ 45 h 50"/>
                <a:gd name="T20" fmla="*/ 10 w 61"/>
                <a:gd name="T21" fmla="*/ 49 h 50"/>
                <a:gd name="T22" fmla="*/ 11 w 61"/>
                <a:gd name="T23" fmla="*/ 49 h 50"/>
                <a:gd name="T24" fmla="*/ 58 w 61"/>
                <a:gd name="T25" fmla="*/ 19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1"/>
                <a:gd name="T40" fmla="*/ 0 h 50"/>
                <a:gd name="T41" fmla="*/ 61 w 61"/>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1" h="50">
                  <a:moveTo>
                    <a:pt x="58" y="19"/>
                  </a:moveTo>
                  <a:lnTo>
                    <a:pt x="60" y="18"/>
                  </a:lnTo>
                  <a:lnTo>
                    <a:pt x="60" y="14"/>
                  </a:lnTo>
                  <a:lnTo>
                    <a:pt x="55" y="0"/>
                  </a:lnTo>
                  <a:lnTo>
                    <a:pt x="51" y="3"/>
                  </a:lnTo>
                  <a:lnTo>
                    <a:pt x="48" y="0"/>
                  </a:lnTo>
                  <a:lnTo>
                    <a:pt x="2" y="30"/>
                  </a:lnTo>
                  <a:lnTo>
                    <a:pt x="0" y="31"/>
                  </a:lnTo>
                  <a:lnTo>
                    <a:pt x="3" y="31"/>
                  </a:lnTo>
                  <a:lnTo>
                    <a:pt x="9" y="45"/>
                  </a:lnTo>
                  <a:lnTo>
                    <a:pt x="10" y="49"/>
                  </a:lnTo>
                  <a:lnTo>
                    <a:pt x="11" y="49"/>
                  </a:lnTo>
                  <a:lnTo>
                    <a:pt x="58" y="19"/>
                  </a:lnTo>
                </a:path>
              </a:pathLst>
            </a:custGeom>
            <a:solidFill>
              <a:srgbClr val="919191"/>
            </a:solidFill>
            <a:ln w="12700" cap="rnd">
              <a:solidFill>
                <a:schemeClr val="tx2"/>
              </a:solidFill>
              <a:round/>
            </a:ln>
          </p:spPr>
          <p:txBody>
            <a:bodyPr/>
            <a:lstStyle/>
            <a:p>
              <a:endParaRPr lang="zh-CN" altLang="en-US"/>
            </a:p>
          </p:txBody>
        </p:sp>
        <p:sp>
          <p:nvSpPr>
            <p:cNvPr id="38991" name="Freeform 900"/>
            <p:cNvSpPr/>
            <p:nvPr/>
          </p:nvSpPr>
          <p:spPr bwMode="auto">
            <a:xfrm>
              <a:off x="2761" y="2378"/>
              <a:ext cx="64" cy="50"/>
            </a:xfrm>
            <a:custGeom>
              <a:avLst/>
              <a:gdLst>
                <a:gd name="T0" fmla="*/ 59 w 64"/>
                <a:gd name="T1" fmla="*/ 24 h 50"/>
                <a:gd name="T2" fmla="*/ 61 w 64"/>
                <a:gd name="T3" fmla="*/ 18 h 50"/>
                <a:gd name="T4" fmla="*/ 63 w 64"/>
                <a:gd name="T5" fmla="*/ 19 h 50"/>
                <a:gd name="T6" fmla="*/ 56 w 64"/>
                <a:gd name="T7" fmla="*/ 0 h 50"/>
                <a:gd name="T8" fmla="*/ 52 w 64"/>
                <a:gd name="T9" fmla="*/ 4 h 50"/>
                <a:gd name="T10" fmla="*/ 52 w 64"/>
                <a:gd name="T11" fmla="*/ 5 h 50"/>
                <a:gd name="T12" fmla="*/ 3 w 64"/>
                <a:gd name="T13" fmla="*/ 29 h 50"/>
                <a:gd name="T14" fmla="*/ 0 w 64"/>
                <a:gd name="T15" fmla="*/ 31 h 50"/>
                <a:gd name="T16" fmla="*/ 8 w 64"/>
                <a:gd name="T17" fmla="*/ 45 h 50"/>
                <a:gd name="T18" fmla="*/ 9 w 64"/>
                <a:gd name="T19" fmla="*/ 48 h 50"/>
                <a:gd name="T20" fmla="*/ 9 w 64"/>
                <a:gd name="T21" fmla="*/ 49 h 50"/>
                <a:gd name="T22" fmla="*/ 59 w 64"/>
                <a:gd name="T23" fmla="*/ 24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50"/>
                <a:gd name="T38" fmla="*/ 64 w 64"/>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50">
                  <a:moveTo>
                    <a:pt x="59" y="24"/>
                  </a:moveTo>
                  <a:lnTo>
                    <a:pt x="61" y="18"/>
                  </a:lnTo>
                  <a:lnTo>
                    <a:pt x="63" y="19"/>
                  </a:lnTo>
                  <a:lnTo>
                    <a:pt x="56" y="0"/>
                  </a:lnTo>
                  <a:lnTo>
                    <a:pt x="52" y="4"/>
                  </a:lnTo>
                  <a:lnTo>
                    <a:pt x="52" y="5"/>
                  </a:lnTo>
                  <a:lnTo>
                    <a:pt x="3" y="29"/>
                  </a:lnTo>
                  <a:lnTo>
                    <a:pt x="0" y="31"/>
                  </a:lnTo>
                  <a:lnTo>
                    <a:pt x="8" y="45"/>
                  </a:lnTo>
                  <a:lnTo>
                    <a:pt x="9" y="48"/>
                  </a:lnTo>
                  <a:lnTo>
                    <a:pt x="9" y="49"/>
                  </a:lnTo>
                  <a:lnTo>
                    <a:pt x="59" y="24"/>
                  </a:lnTo>
                </a:path>
              </a:pathLst>
            </a:custGeom>
            <a:solidFill>
              <a:schemeClr val="tx2"/>
            </a:solidFill>
            <a:ln w="12700" cap="rnd">
              <a:solidFill>
                <a:schemeClr val="tx2"/>
              </a:solidFill>
              <a:round/>
            </a:ln>
          </p:spPr>
          <p:txBody>
            <a:bodyPr/>
            <a:lstStyle/>
            <a:p>
              <a:endParaRPr lang="zh-CN" altLang="en-US"/>
            </a:p>
          </p:txBody>
        </p:sp>
        <p:sp>
          <p:nvSpPr>
            <p:cNvPr id="38992" name="Freeform 901"/>
            <p:cNvSpPr/>
            <p:nvPr/>
          </p:nvSpPr>
          <p:spPr bwMode="auto">
            <a:xfrm>
              <a:off x="2555" y="2256"/>
              <a:ext cx="279" cy="246"/>
            </a:xfrm>
            <a:custGeom>
              <a:avLst/>
              <a:gdLst>
                <a:gd name="T0" fmla="*/ 262 w 279"/>
                <a:gd name="T1" fmla="*/ 57 h 246"/>
                <a:gd name="T2" fmla="*/ 254 w 279"/>
                <a:gd name="T3" fmla="*/ 39 h 246"/>
                <a:gd name="T4" fmla="*/ 249 w 279"/>
                <a:gd name="T5" fmla="*/ 29 h 246"/>
                <a:gd name="T6" fmla="*/ 240 w 279"/>
                <a:gd name="T7" fmla="*/ 20 h 246"/>
                <a:gd name="T8" fmla="*/ 235 w 279"/>
                <a:gd name="T9" fmla="*/ 16 h 246"/>
                <a:gd name="T10" fmla="*/ 232 w 279"/>
                <a:gd name="T11" fmla="*/ 8 h 246"/>
                <a:gd name="T12" fmla="*/ 225 w 279"/>
                <a:gd name="T13" fmla="*/ 0 h 246"/>
                <a:gd name="T14" fmla="*/ 218 w 279"/>
                <a:gd name="T15" fmla="*/ 4 h 246"/>
                <a:gd name="T16" fmla="*/ 216 w 279"/>
                <a:gd name="T17" fmla="*/ 8 h 246"/>
                <a:gd name="T18" fmla="*/ 208 w 279"/>
                <a:gd name="T19" fmla="*/ 6 h 246"/>
                <a:gd name="T20" fmla="*/ 199 w 279"/>
                <a:gd name="T21" fmla="*/ 10 h 246"/>
                <a:gd name="T22" fmla="*/ 189 w 279"/>
                <a:gd name="T23" fmla="*/ 16 h 246"/>
                <a:gd name="T24" fmla="*/ 178 w 279"/>
                <a:gd name="T25" fmla="*/ 18 h 246"/>
                <a:gd name="T26" fmla="*/ 162 w 279"/>
                <a:gd name="T27" fmla="*/ 28 h 246"/>
                <a:gd name="T28" fmla="*/ 151 w 279"/>
                <a:gd name="T29" fmla="*/ 34 h 246"/>
                <a:gd name="T30" fmla="*/ 149 w 279"/>
                <a:gd name="T31" fmla="*/ 38 h 246"/>
                <a:gd name="T32" fmla="*/ 143 w 279"/>
                <a:gd name="T33" fmla="*/ 43 h 246"/>
                <a:gd name="T34" fmla="*/ 143 w 279"/>
                <a:gd name="T35" fmla="*/ 45 h 246"/>
                <a:gd name="T36" fmla="*/ 83 w 279"/>
                <a:gd name="T37" fmla="*/ 80 h 246"/>
                <a:gd name="T38" fmla="*/ 77 w 279"/>
                <a:gd name="T39" fmla="*/ 82 h 246"/>
                <a:gd name="T40" fmla="*/ 69 w 279"/>
                <a:gd name="T41" fmla="*/ 83 h 246"/>
                <a:gd name="T42" fmla="*/ 61 w 279"/>
                <a:gd name="T43" fmla="*/ 88 h 246"/>
                <a:gd name="T44" fmla="*/ 43 w 279"/>
                <a:gd name="T45" fmla="*/ 93 h 246"/>
                <a:gd name="T46" fmla="*/ 31 w 279"/>
                <a:gd name="T47" fmla="*/ 106 h 246"/>
                <a:gd name="T48" fmla="*/ 20 w 279"/>
                <a:gd name="T49" fmla="*/ 111 h 246"/>
                <a:gd name="T50" fmla="*/ 11 w 279"/>
                <a:gd name="T51" fmla="*/ 117 h 246"/>
                <a:gd name="T52" fmla="*/ 11 w 279"/>
                <a:gd name="T53" fmla="*/ 121 h 246"/>
                <a:gd name="T54" fmla="*/ 4 w 279"/>
                <a:gd name="T55" fmla="*/ 122 h 246"/>
                <a:gd name="T56" fmla="*/ 1 w 279"/>
                <a:gd name="T57" fmla="*/ 132 h 246"/>
                <a:gd name="T58" fmla="*/ 0 w 279"/>
                <a:gd name="T59" fmla="*/ 139 h 246"/>
                <a:gd name="T60" fmla="*/ 46 w 279"/>
                <a:gd name="T61" fmla="*/ 236 h 246"/>
                <a:gd name="T62" fmla="*/ 50 w 279"/>
                <a:gd name="T63" fmla="*/ 240 h 246"/>
                <a:gd name="T64" fmla="*/ 57 w 279"/>
                <a:gd name="T65" fmla="*/ 245 h 246"/>
                <a:gd name="T66" fmla="*/ 63 w 279"/>
                <a:gd name="T67" fmla="*/ 239 h 246"/>
                <a:gd name="T68" fmla="*/ 67 w 279"/>
                <a:gd name="T69" fmla="*/ 240 h 246"/>
                <a:gd name="T70" fmla="*/ 71 w 279"/>
                <a:gd name="T71" fmla="*/ 239 h 246"/>
                <a:gd name="T72" fmla="*/ 77 w 279"/>
                <a:gd name="T73" fmla="*/ 241 h 246"/>
                <a:gd name="T74" fmla="*/ 89 w 279"/>
                <a:gd name="T75" fmla="*/ 230 h 246"/>
                <a:gd name="T76" fmla="*/ 103 w 279"/>
                <a:gd name="T77" fmla="*/ 226 h 246"/>
                <a:gd name="T78" fmla="*/ 119 w 279"/>
                <a:gd name="T79" fmla="*/ 217 h 246"/>
                <a:gd name="T80" fmla="*/ 128 w 279"/>
                <a:gd name="T81" fmla="*/ 211 h 246"/>
                <a:gd name="T82" fmla="*/ 132 w 279"/>
                <a:gd name="T83" fmla="*/ 202 h 246"/>
                <a:gd name="T84" fmla="*/ 137 w 279"/>
                <a:gd name="T85" fmla="*/ 201 h 246"/>
                <a:gd name="T86" fmla="*/ 198 w 279"/>
                <a:gd name="T87" fmla="*/ 167 h 246"/>
                <a:gd name="T88" fmla="*/ 200 w 279"/>
                <a:gd name="T89" fmla="*/ 168 h 246"/>
                <a:gd name="T90" fmla="*/ 200 w 279"/>
                <a:gd name="T91" fmla="*/ 170 h 246"/>
                <a:gd name="T92" fmla="*/ 206 w 279"/>
                <a:gd name="T93" fmla="*/ 168 h 246"/>
                <a:gd name="T94" fmla="*/ 210 w 279"/>
                <a:gd name="T95" fmla="*/ 167 h 246"/>
                <a:gd name="T96" fmla="*/ 222 w 279"/>
                <a:gd name="T97" fmla="*/ 161 h 246"/>
                <a:gd name="T98" fmla="*/ 238 w 279"/>
                <a:gd name="T99" fmla="*/ 152 h 246"/>
                <a:gd name="T100" fmla="*/ 248 w 279"/>
                <a:gd name="T101" fmla="*/ 148 h 246"/>
                <a:gd name="T102" fmla="*/ 261 w 279"/>
                <a:gd name="T103" fmla="*/ 141 h 246"/>
                <a:gd name="T104" fmla="*/ 267 w 279"/>
                <a:gd name="T105" fmla="*/ 133 h 246"/>
                <a:gd name="T106" fmla="*/ 267 w 279"/>
                <a:gd name="T107" fmla="*/ 128 h 246"/>
                <a:gd name="T108" fmla="*/ 272 w 279"/>
                <a:gd name="T109" fmla="*/ 127 h 246"/>
                <a:gd name="T110" fmla="*/ 278 w 279"/>
                <a:gd name="T111" fmla="*/ 122 h 246"/>
                <a:gd name="T112" fmla="*/ 276 w 279"/>
                <a:gd name="T113" fmla="*/ 114 h 246"/>
                <a:gd name="T114" fmla="*/ 271 w 279"/>
                <a:gd name="T115" fmla="*/ 103 h 246"/>
                <a:gd name="T116" fmla="*/ 276 w 279"/>
                <a:gd name="T117" fmla="*/ 98 h 246"/>
                <a:gd name="T118" fmla="*/ 272 w 279"/>
                <a:gd name="T119" fmla="*/ 88 h 246"/>
                <a:gd name="T120" fmla="*/ 268 w 279"/>
                <a:gd name="T121" fmla="*/ 72 h 246"/>
                <a:gd name="T122" fmla="*/ 262 w 279"/>
                <a:gd name="T123" fmla="*/ 57 h 2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9"/>
                <a:gd name="T187" fmla="*/ 0 h 246"/>
                <a:gd name="T188" fmla="*/ 279 w 279"/>
                <a:gd name="T189" fmla="*/ 246 h 2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9" h="246">
                  <a:moveTo>
                    <a:pt x="262" y="57"/>
                  </a:moveTo>
                  <a:lnTo>
                    <a:pt x="254" y="39"/>
                  </a:lnTo>
                  <a:lnTo>
                    <a:pt x="249" y="29"/>
                  </a:lnTo>
                  <a:lnTo>
                    <a:pt x="240" y="20"/>
                  </a:lnTo>
                  <a:lnTo>
                    <a:pt x="235" y="16"/>
                  </a:lnTo>
                  <a:lnTo>
                    <a:pt x="232" y="8"/>
                  </a:lnTo>
                  <a:lnTo>
                    <a:pt x="225" y="0"/>
                  </a:lnTo>
                  <a:lnTo>
                    <a:pt x="218" y="4"/>
                  </a:lnTo>
                  <a:lnTo>
                    <a:pt x="216" y="8"/>
                  </a:lnTo>
                  <a:lnTo>
                    <a:pt x="208" y="6"/>
                  </a:lnTo>
                  <a:lnTo>
                    <a:pt x="199" y="10"/>
                  </a:lnTo>
                  <a:lnTo>
                    <a:pt x="189" y="16"/>
                  </a:lnTo>
                  <a:lnTo>
                    <a:pt x="178" y="18"/>
                  </a:lnTo>
                  <a:lnTo>
                    <a:pt x="162" y="28"/>
                  </a:lnTo>
                  <a:lnTo>
                    <a:pt x="151" y="34"/>
                  </a:lnTo>
                  <a:lnTo>
                    <a:pt x="149" y="38"/>
                  </a:lnTo>
                  <a:lnTo>
                    <a:pt x="143" y="43"/>
                  </a:lnTo>
                  <a:lnTo>
                    <a:pt x="143" y="45"/>
                  </a:lnTo>
                  <a:lnTo>
                    <a:pt x="83" y="80"/>
                  </a:lnTo>
                  <a:lnTo>
                    <a:pt x="77" y="82"/>
                  </a:lnTo>
                  <a:lnTo>
                    <a:pt x="69" y="83"/>
                  </a:lnTo>
                  <a:lnTo>
                    <a:pt x="61" y="88"/>
                  </a:lnTo>
                  <a:lnTo>
                    <a:pt x="43" y="93"/>
                  </a:lnTo>
                  <a:lnTo>
                    <a:pt x="31" y="106"/>
                  </a:lnTo>
                  <a:lnTo>
                    <a:pt x="20" y="111"/>
                  </a:lnTo>
                  <a:lnTo>
                    <a:pt x="11" y="117"/>
                  </a:lnTo>
                  <a:lnTo>
                    <a:pt x="11" y="121"/>
                  </a:lnTo>
                  <a:lnTo>
                    <a:pt x="4" y="122"/>
                  </a:lnTo>
                  <a:lnTo>
                    <a:pt x="1" y="132"/>
                  </a:lnTo>
                  <a:lnTo>
                    <a:pt x="0" y="139"/>
                  </a:lnTo>
                  <a:lnTo>
                    <a:pt x="46" y="236"/>
                  </a:lnTo>
                  <a:lnTo>
                    <a:pt x="50" y="240"/>
                  </a:lnTo>
                  <a:lnTo>
                    <a:pt x="57" y="245"/>
                  </a:lnTo>
                  <a:lnTo>
                    <a:pt x="63" y="239"/>
                  </a:lnTo>
                  <a:lnTo>
                    <a:pt x="67" y="240"/>
                  </a:lnTo>
                  <a:lnTo>
                    <a:pt x="71" y="239"/>
                  </a:lnTo>
                  <a:lnTo>
                    <a:pt x="77" y="241"/>
                  </a:lnTo>
                  <a:lnTo>
                    <a:pt x="89" y="230"/>
                  </a:lnTo>
                  <a:lnTo>
                    <a:pt x="103" y="226"/>
                  </a:lnTo>
                  <a:lnTo>
                    <a:pt x="119" y="217"/>
                  </a:lnTo>
                  <a:lnTo>
                    <a:pt x="128" y="211"/>
                  </a:lnTo>
                  <a:lnTo>
                    <a:pt x="132" y="202"/>
                  </a:lnTo>
                  <a:lnTo>
                    <a:pt x="137" y="201"/>
                  </a:lnTo>
                  <a:lnTo>
                    <a:pt x="198" y="167"/>
                  </a:lnTo>
                  <a:lnTo>
                    <a:pt x="200" y="168"/>
                  </a:lnTo>
                  <a:lnTo>
                    <a:pt x="200" y="170"/>
                  </a:lnTo>
                  <a:lnTo>
                    <a:pt x="206" y="168"/>
                  </a:lnTo>
                  <a:lnTo>
                    <a:pt x="210" y="167"/>
                  </a:lnTo>
                  <a:lnTo>
                    <a:pt x="222" y="161"/>
                  </a:lnTo>
                  <a:lnTo>
                    <a:pt x="238" y="152"/>
                  </a:lnTo>
                  <a:lnTo>
                    <a:pt x="248" y="148"/>
                  </a:lnTo>
                  <a:lnTo>
                    <a:pt x="261" y="141"/>
                  </a:lnTo>
                  <a:lnTo>
                    <a:pt x="267" y="133"/>
                  </a:lnTo>
                  <a:lnTo>
                    <a:pt x="267" y="128"/>
                  </a:lnTo>
                  <a:lnTo>
                    <a:pt x="272" y="127"/>
                  </a:lnTo>
                  <a:lnTo>
                    <a:pt x="278" y="122"/>
                  </a:lnTo>
                  <a:lnTo>
                    <a:pt x="276" y="114"/>
                  </a:lnTo>
                  <a:lnTo>
                    <a:pt x="271" y="103"/>
                  </a:lnTo>
                  <a:lnTo>
                    <a:pt x="276" y="98"/>
                  </a:lnTo>
                  <a:lnTo>
                    <a:pt x="272" y="88"/>
                  </a:lnTo>
                  <a:lnTo>
                    <a:pt x="268" y="72"/>
                  </a:lnTo>
                  <a:lnTo>
                    <a:pt x="262" y="57"/>
                  </a:lnTo>
                </a:path>
              </a:pathLst>
            </a:custGeom>
            <a:solidFill>
              <a:srgbClr val="618FFD"/>
            </a:solidFill>
            <a:ln w="12700" cap="rnd">
              <a:noFill/>
              <a:round/>
            </a:ln>
          </p:spPr>
          <p:txBody>
            <a:bodyPr/>
            <a:lstStyle/>
            <a:p>
              <a:endParaRPr lang="zh-CN" altLang="en-US"/>
            </a:p>
          </p:txBody>
        </p:sp>
        <p:sp>
          <p:nvSpPr>
            <p:cNvPr id="38993" name="Freeform 902"/>
            <p:cNvSpPr/>
            <p:nvPr/>
          </p:nvSpPr>
          <p:spPr bwMode="auto">
            <a:xfrm>
              <a:off x="2538" y="2395"/>
              <a:ext cx="63" cy="114"/>
            </a:xfrm>
            <a:custGeom>
              <a:avLst/>
              <a:gdLst>
                <a:gd name="T0" fmla="*/ 50 w 63"/>
                <a:gd name="T1" fmla="*/ 112 h 114"/>
                <a:gd name="T2" fmla="*/ 59 w 63"/>
                <a:gd name="T3" fmla="*/ 109 h 114"/>
                <a:gd name="T4" fmla="*/ 62 w 63"/>
                <a:gd name="T5" fmla="*/ 104 h 114"/>
                <a:gd name="T6" fmla="*/ 13 w 63"/>
                <a:gd name="T7" fmla="*/ 0 h 114"/>
                <a:gd name="T8" fmla="*/ 11 w 63"/>
                <a:gd name="T9" fmla="*/ 0 h 114"/>
                <a:gd name="T10" fmla="*/ 6 w 63"/>
                <a:gd name="T11" fmla="*/ 1 h 114"/>
                <a:gd name="T12" fmla="*/ 0 w 63"/>
                <a:gd name="T13" fmla="*/ 5 h 114"/>
                <a:gd name="T14" fmla="*/ 1 w 63"/>
                <a:gd name="T15" fmla="*/ 8 h 114"/>
                <a:gd name="T16" fmla="*/ 51 w 63"/>
                <a:gd name="T17" fmla="*/ 110 h 114"/>
                <a:gd name="T18" fmla="*/ 48 w 63"/>
                <a:gd name="T19" fmla="*/ 113 h 114"/>
                <a:gd name="T20" fmla="*/ 50 w 63"/>
                <a:gd name="T21" fmla="*/ 112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114"/>
                <a:gd name="T35" fmla="*/ 63 w 63"/>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114">
                  <a:moveTo>
                    <a:pt x="50" y="112"/>
                  </a:moveTo>
                  <a:lnTo>
                    <a:pt x="59" y="109"/>
                  </a:lnTo>
                  <a:lnTo>
                    <a:pt x="62" y="104"/>
                  </a:lnTo>
                  <a:lnTo>
                    <a:pt x="13" y="0"/>
                  </a:lnTo>
                  <a:lnTo>
                    <a:pt x="11" y="0"/>
                  </a:lnTo>
                  <a:lnTo>
                    <a:pt x="6" y="1"/>
                  </a:lnTo>
                  <a:lnTo>
                    <a:pt x="0" y="5"/>
                  </a:lnTo>
                  <a:lnTo>
                    <a:pt x="1" y="8"/>
                  </a:lnTo>
                  <a:lnTo>
                    <a:pt x="51" y="110"/>
                  </a:lnTo>
                  <a:lnTo>
                    <a:pt x="48" y="113"/>
                  </a:lnTo>
                  <a:lnTo>
                    <a:pt x="50" y="112"/>
                  </a:lnTo>
                </a:path>
              </a:pathLst>
            </a:custGeom>
            <a:solidFill>
              <a:srgbClr val="BFBFBF"/>
            </a:solidFill>
            <a:ln w="12700" cap="rnd">
              <a:solidFill>
                <a:srgbClr val="919191"/>
              </a:solidFill>
              <a:round/>
            </a:ln>
          </p:spPr>
          <p:txBody>
            <a:bodyPr/>
            <a:lstStyle/>
            <a:p>
              <a:endParaRPr lang="zh-CN" altLang="en-US"/>
            </a:p>
          </p:txBody>
        </p:sp>
        <p:sp>
          <p:nvSpPr>
            <p:cNvPr id="38994" name="Freeform 903"/>
            <p:cNvSpPr/>
            <p:nvPr/>
          </p:nvSpPr>
          <p:spPr bwMode="auto">
            <a:xfrm>
              <a:off x="2715" y="2242"/>
              <a:ext cx="61" cy="48"/>
            </a:xfrm>
            <a:custGeom>
              <a:avLst/>
              <a:gdLst>
                <a:gd name="T0" fmla="*/ 60 w 61"/>
                <a:gd name="T1" fmla="*/ 0 h 48"/>
                <a:gd name="T2" fmla="*/ 0 w 61"/>
                <a:gd name="T3" fmla="*/ 47 h 48"/>
                <a:gd name="T4" fmla="*/ 60 w 61"/>
                <a:gd name="T5" fmla="*/ 0 h 48"/>
                <a:gd name="T6" fmla="*/ 0 60000 65536"/>
                <a:gd name="T7" fmla="*/ 0 60000 65536"/>
                <a:gd name="T8" fmla="*/ 0 60000 65536"/>
                <a:gd name="T9" fmla="*/ 0 w 61"/>
                <a:gd name="T10" fmla="*/ 0 h 48"/>
                <a:gd name="T11" fmla="*/ 61 w 61"/>
                <a:gd name="T12" fmla="*/ 48 h 48"/>
              </a:gdLst>
              <a:ahLst/>
              <a:cxnLst>
                <a:cxn ang="T6">
                  <a:pos x="T0" y="T1"/>
                </a:cxn>
                <a:cxn ang="T7">
                  <a:pos x="T2" y="T3"/>
                </a:cxn>
                <a:cxn ang="T8">
                  <a:pos x="T4" y="T5"/>
                </a:cxn>
              </a:cxnLst>
              <a:rect l="T9" t="T10" r="T11" b="T12"/>
              <a:pathLst>
                <a:path w="61" h="48">
                  <a:moveTo>
                    <a:pt x="60" y="0"/>
                  </a:moveTo>
                  <a:lnTo>
                    <a:pt x="0" y="47"/>
                  </a:lnTo>
                  <a:lnTo>
                    <a:pt x="60" y="0"/>
                  </a:lnTo>
                </a:path>
              </a:pathLst>
            </a:custGeom>
            <a:solidFill>
              <a:srgbClr val="FFBFBF"/>
            </a:solidFill>
            <a:ln w="12700" cap="rnd">
              <a:noFill/>
              <a:round/>
            </a:ln>
          </p:spPr>
          <p:txBody>
            <a:bodyPr/>
            <a:lstStyle/>
            <a:p>
              <a:endParaRPr lang="zh-CN" altLang="en-US"/>
            </a:p>
          </p:txBody>
        </p:sp>
        <p:sp>
          <p:nvSpPr>
            <p:cNvPr id="38995" name="Freeform 904"/>
            <p:cNvSpPr/>
            <p:nvPr/>
          </p:nvSpPr>
          <p:spPr bwMode="auto">
            <a:xfrm>
              <a:off x="2763" y="2351"/>
              <a:ext cx="60" cy="49"/>
            </a:xfrm>
            <a:custGeom>
              <a:avLst/>
              <a:gdLst>
                <a:gd name="T0" fmla="*/ 59 w 60"/>
                <a:gd name="T1" fmla="*/ 0 h 49"/>
                <a:gd name="T2" fmla="*/ 0 w 60"/>
                <a:gd name="T3" fmla="*/ 48 h 49"/>
                <a:gd name="T4" fmla="*/ 59 w 60"/>
                <a:gd name="T5" fmla="*/ 0 h 49"/>
                <a:gd name="T6" fmla="*/ 0 60000 65536"/>
                <a:gd name="T7" fmla="*/ 0 60000 65536"/>
                <a:gd name="T8" fmla="*/ 0 60000 65536"/>
                <a:gd name="T9" fmla="*/ 0 w 60"/>
                <a:gd name="T10" fmla="*/ 0 h 49"/>
                <a:gd name="T11" fmla="*/ 60 w 60"/>
                <a:gd name="T12" fmla="*/ 49 h 49"/>
              </a:gdLst>
              <a:ahLst/>
              <a:cxnLst>
                <a:cxn ang="T6">
                  <a:pos x="T0" y="T1"/>
                </a:cxn>
                <a:cxn ang="T7">
                  <a:pos x="T2" y="T3"/>
                </a:cxn>
                <a:cxn ang="T8">
                  <a:pos x="T4" y="T5"/>
                </a:cxn>
              </a:cxnLst>
              <a:rect l="T9" t="T10" r="T11" b="T12"/>
              <a:pathLst>
                <a:path w="60" h="49">
                  <a:moveTo>
                    <a:pt x="59" y="0"/>
                  </a:moveTo>
                  <a:lnTo>
                    <a:pt x="0" y="48"/>
                  </a:lnTo>
                  <a:lnTo>
                    <a:pt x="59" y="0"/>
                  </a:lnTo>
                </a:path>
              </a:pathLst>
            </a:custGeom>
            <a:solidFill>
              <a:srgbClr val="FFBFBF"/>
            </a:solidFill>
            <a:ln w="12700" cap="rnd">
              <a:noFill/>
              <a:round/>
            </a:ln>
          </p:spPr>
          <p:txBody>
            <a:bodyPr/>
            <a:lstStyle/>
            <a:p>
              <a:endParaRPr lang="zh-CN" altLang="en-US"/>
            </a:p>
          </p:txBody>
        </p:sp>
        <p:sp>
          <p:nvSpPr>
            <p:cNvPr id="38996" name="Freeform 905"/>
            <p:cNvSpPr/>
            <p:nvPr/>
          </p:nvSpPr>
          <p:spPr bwMode="auto">
            <a:xfrm>
              <a:off x="2760" y="2353"/>
              <a:ext cx="64" cy="52"/>
            </a:xfrm>
            <a:custGeom>
              <a:avLst/>
              <a:gdLst>
                <a:gd name="T0" fmla="*/ 56 w 64"/>
                <a:gd name="T1" fmla="*/ 0 h 52"/>
                <a:gd name="T2" fmla="*/ 63 w 64"/>
                <a:gd name="T3" fmla="*/ 10 h 52"/>
                <a:gd name="T4" fmla="*/ 5 w 64"/>
                <a:gd name="T5" fmla="*/ 51 h 52"/>
                <a:gd name="T6" fmla="*/ 0 w 64"/>
                <a:gd name="T7" fmla="*/ 38 h 52"/>
                <a:gd name="T8" fmla="*/ 56 w 64"/>
                <a:gd name="T9" fmla="*/ 0 h 52"/>
                <a:gd name="T10" fmla="*/ 0 60000 65536"/>
                <a:gd name="T11" fmla="*/ 0 60000 65536"/>
                <a:gd name="T12" fmla="*/ 0 60000 65536"/>
                <a:gd name="T13" fmla="*/ 0 60000 65536"/>
                <a:gd name="T14" fmla="*/ 0 60000 65536"/>
                <a:gd name="T15" fmla="*/ 0 w 64"/>
                <a:gd name="T16" fmla="*/ 0 h 52"/>
                <a:gd name="T17" fmla="*/ 64 w 64"/>
                <a:gd name="T18" fmla="*/ 52 h 52"/>
              </a:gdLst>
              <a:ahLst/>
              <a:cxnLst>
                <a:cxn ang="T10">
                  <a:pos x="T0" y="T1"/>
                </a:cxn>
                <a:cxn ang="T11">
                  <a:pos x="T2" y="T3"/>
                </a:cxn>
                <a:cxn ang="T12">
                  <a:pos x="T4" y="T5"/>
                </a:cxn>
                <a:cxn ang="T13">
                  <a:pos x="T6" y="T7"/>
                </a:cxn>
                <a:cxn ang="T14">
                  <a:pos x="T8" y="T9"/>
                </a:cxn>
              </a:cxnLst>
              <a:rect l="T15" t="T16" r="T17" b="T18"/>
              <a:pathLst>
                <a:path w="64" h="52">
                  <a:moveTo>
                    <a:pt x="56" y="0"/>
                  </a:moveTo>
                  <a:lnTo>
                    <a:pt x="63" y="10"/>
                  </a:lnTo>
                  <a:lnTo>
                    <a:pt x="5" y="51"/>
                  </a:lnTo>
                  <a:lnTo>
                    <a:pt x="0" y="38"/>
                  </a:lnTo>
                  <a:lnTo>
                    <a:pt x="56" y="0"/>
                  </a:lnTo>
                </a:path>
              </a:pathLst>
            </a:custGeom>
            <a:solidFill>
              <a:srgbClr val="FF4040"/>
            </a:solidFill>
            <a:ln w="12700" cap="rnd">
              <a:noFill/>
              <a:round/>
            </a:ln>
          </p:spPr>
          <p:txBody>
            <a:bodyPr/>
            <a:lstStyle/>
            <a:p>
              <a:endParaRPr lang="zh-CN" altLang="en-US"/>
            </a:p>
          </p:txBody>
        </p:sp>
        <p:sp>
          <p:nvSpPr>
            <p:cNvPr id="38997" name="Freeform 906"/>
            <p:cNvSpPr/>
            <p:nvPr/>
          </p:nvSpPr>
          <p:spPr bwMode="auto">
            <a:xfrm>
              <a:off x="2692" y="2257"/>
              <a:ext cx="103" cy="80"/>
            </a:xfrm>
            <a:custGeom>
              <a:avLst/>
              <a:gdLst>
                <a:gd name="T0" fmla="*/ 94 w 103"/>
                <a:gd name="T1" fmla="*/ 11 h 80"/>
                <a:gd name="T2" fmla="*/ 94 w 103"/>
                <a:gd name="T3" fmla="*/ 6 h 80"/>
                <a:gd name="T4" fmla="*/ 92 w 103"/>
                <a:gd name="T5" fmla="*/ 4 h 80"/>
                <a:gd name="T6" fmla="*/ 90 w 103"/>
                <a:gd name="T7" fmla="*/ 0 h 80"/>
                <a:gd name="T8" fmla="*/ 88 w 103"/>
                <a:gd name="T9" fmla="*/ 3 h 80"/>
                <a:gd name="T10" fmla="*/ 3 w 103"/>
                <a:gd name="T11" fmla="*/ 48 h 80"/>
                <a:gd name="T12" fmla="*/ 0 w 103"/>
                <a:gd name="T13" fmla="*/ 56 h 80"/>
                <a:gd name="T14" fmla="*/ 1 w 103"/>
                <a:gd name="T15" fmla="*/ 61 h 80"/>
                <a:gd name="T16" fmla="*/ 8 w 103"/>
                <a:gd name="T17" fmla="*/ 74 h 80"/>
                <a:gd name="T18" fmla="*/ 10 w 103"/>
                <a:gd name="T19" fmla="*/ 76 h 80"/>
                <a:gd name="T20" fmla="*/ 18 w 103"/>
                <a:gd name="T21" fmla="*/ 79 h 80"/>
                <a:gd name="T22" fmla="*/ 98 w 103"/>
                <a:gd name="T23" fmla="*/ 34 h 80"/>
                <a:gd name="T24" fmla="*/ 102 w 103"/>
                <a:gd name="T25" fmla="*/ 24 h 80"/>
                <a:gd name="T26" fmla="*/ 102 w 103"/>
                <a:gd name="T27" fmla="*/ 22 h 80"/>
                <a:gd name="T28" fmla="*/ 94 w 103"/>
                <a:gd name="T29" fmla="*/ 1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80"/>
                <a:gd name="T47" fmla="*/ 103 w 103"/>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80">
                  <a:moveTo>
                    <a:pt x="94" y="11"/>
                  </a:moveTo>
                  <a:lnTo>
                    <a:pt x="94" y="6"/>
                  </a:lnTo>
                  <a:lnTo>
                    <a:pt x="92" y="4"/>
                  </a:lnTo>
                  <a:lnTo>
                    <a:pt x="90" y="0"/>
                  </a:lnTo>
                  <a:lnTo>
                    <a:pt x="88" y="3"/>
                  </a:lnTo>
                  <a:lnTo>
                    <a:pt x="3" y="48"/>
                  </a:lnTo>
                  <a:lnTo>
                    <a:pt x="0" y="56"/>
                  </a:lnTo>
                  <a:lnTo>
                    <a:pt x="1" y="61"/>
                  </a:lnTo>
                  <a:lnTo>
                    <a:pt x="8" y="74"/>
                  </a:lnTo>
                  <a:lnTo>
                    <a:pt x="10" y="76"/>
                  </a:lnTo>
                  <a:lnTo>
                    <a:pt x="18" y="79"/>
                  </a:lnTo>
                  <a:lnTo>
                    <a:pt x="98" y="34"/>
                  </a:lnTo>
                  <a:lnTo>
                    <a:pt x="102" y="24"/>
                  </a:lnTo>
                  <a:lnTo>
                    <a:pt x="102" y="22"/>
                  </a:lnTo>
                  <a:lnTo>
                    <a:pt x="94" y="11"/>
                  </a:lnTo>
                </a:path>
              </a:pathLst>
            </a:custGeom>
            <a:solidFill>
              <a:srgbClr val="3365FB"/>
            </a:solidFill>
            <a:ln w="12700" cap="rnd">
              <a:noFill/>
              <a:round/>
            </a:ln>
          </p:spPr>
          <p:txBody>
            <a:bodyPr/>
            <a:lstStyle/>
            <a:p>
              <a:endParaRPr lang="zh-CN" altLang="en-US"/>
            </a:p>
          </p:txBody>
        </p:sp>
        <p:sp>
          <p:nvSpPr>
            <p:cNvPr id="38998" name="Freeform 907"/>
            <p:cNvSpPr/>
            <p:nvPr/>
          </p:nvSpPr>
          <p:spPr bwMode="auto">
            <a:xfrm>
              <a:off x="2610" y="2347"/>
              <a:ext cx="73" cy="121"/>
            </a:xfrm>
            <a:custGeom>
              <a:avLst/>
              <a:gdLst>
                <a:gd name="T0" fmla="*/ 20 w 73"/>
                <a:gd name="T1" fmla="*/ 3 h 121"/>
                <a:gd name="T2" fmla="*/ 23 w 73"/>
                <a:gd name="T3" fmla="*/ 0 h 121"/>
                <a:gd name="T4" fmla="*/ 26 w 73"/>
                <a:gd name="T5" fmla="*/ 4 h 121"/>
                <a:gd name="T6" fmla="*/ 27 w 73"/>
                <a:gd name="T7" fmla="*/ 0 h 121"/>
                <a:gd name="T8" fmla="*/ 29 w 73"/>
                <a:gd name="T9" fmla="*/ 4 h 121"/>
                <a:gd name="T10" fmla="*/ 71 w 73"/>
                <a:gd name="T11" fmla="*/ 96 h 121"/>
                <a:gd name="T12" fmla="*/ 72 w 73"/>
                <a:gd name="T13" fmla="*/ 106 h 121"/>
                <a:gd name="T14" fmla="*/ 65 w 73"/>
                <a:gd name="T15" fmla="*/ 112 h 121"/>
                <a:gd name="T16" fmla="*/ 55 w 73"/>
                <a:gd name="T17" fmla="*/ 117 h 121"/>
                <a:gd name="T18" fmla="*/ 47 w 73"/>
                <a:gd name="T19" fmla="*/ 120 h 121"/>
                <a:gd name="T20" fmla="*/ 44 w 73"/>
                <a:gd name="T21" fmla="*/ 114 h 121"/>
                <a:gd name="T22" fmla="*/ 2 w 73"/>
                <a:gd name="T23" fmla="*/ 24 h 121"/>
                <a:gd name="T24" fmla="*/ 0 w 73"/>
                <a:gd name="T25" fmla="*/ 15 h 121"/>
                <a:gd name="T26" fmla="*/ 8 w 73"/>
                <a:gd name="T27" fmla="*/ 10 h 121"/>
                <a:gd name="T28" fmla="*/ 20 w 73"/>
                <a:gd name="T29" fmla="*/ 3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121"/>
                <a:gd name="T47" fmla="*/ 73 w 73"/>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121">
                  <a:moveTo>
                    <a:pt x="20" y="3"/>
                  </a:moveTo>
                  <a:lnTo>
                    <a:pt x="23" y="0"/>
                  </a:lnTo>
                  <a:lnTo>
                    <a:pt x="26" y="4"/>
                  </a:lnTo>
                  <a:lnTo>
                    <a:pt x="27" y="0"/>
                  </a:lnTo>
                  <a:lnTo>
                    <a:pt x="29" y="4"/>
                  </a:lnTo>
                  <a:lnTo>
                    <a:pt x="71" y="96"/>
                  </a:lnTo>
                  <a:lnTo>
                    <a:pt x="72" y="106"/>
                  </a:lnTo>
                  <a:lnTo>
                    <a:pt x="65" y="112"/>
                  </a:lnTo>
                  <a:lnTo>
                    <a:pt x="55" y="117"/>
                  </a:lnTo>
                  <a:lnTo>
                    <a:pt x="47" y="120"/>
                  </a:lnTo>
                  <a:lnTo>
                    <a:pt x="44" y="114"/>
                  </a:lnTo>
                  <a:lnTo>
                    <a:pt x="2" y="24"/>
                  </a:lnTo>
                  <a:lnTo>
                    <a:pt x="0" y="15"/>
                  </a:lnTo>
                  <a:lnTo>
                    <a:pt x="8" y="10"/>
                  </a:lnTo>
                  <a:lnTo>
                    <a:pt x="20" y="3"/>
                  </a:lnTo>
                </a:path>
              </a:pathLst>
            </a:custGeom>
            <a:solidFill>
              <a:schemeClr val="accent1"/>
            </a:solidFill>
            <a:ln w="12700" cap="rnd">
              <a:solidFill>
                <a:srgbClr val="004E47"/>
              </a:solidFill>
              <a:round/>
            </a:ln>
          </p:spPr>
          <p:txBody>
            <a:bodyPr/>
            <a:lstStyle/>
            <a:p>
              <a:endParaRPr lang="zh-CN" altLang="en-US"/>
            </a:p>
          </p:txBody>
        </p:sp>
        <p:sp>
          <p:nvSpPr>
            <p:cNvPr id="38999" name="Freeform 908"/>
            <p:cNvSpPr/>
            <p:nvPr/>
          </p:nvSpPr>
          <p:spPr bwMode="auto">
            <a:xfrm>
              <a:off x="2732" y="2346"/>
              <a:ext cx="102" cy="76"/>
            </a:xfrm>
            <a:custGeom>
              <a:avLst/>
              <a:gdLst>
                <a:gd name="T0" fmla="*/ 94 w 102"/>
                <a:gd name="T1" fmla="*/ 8 h 76"/>
                <a:gd name="T2" fmla="*/ 93 w 102"/>
                <a:gd name="T3" fmla="*/ 3 h 76"/>
                <a:gd name="T4" fmla="*/ 93 w 102"/>
                <a:gd name="T5" fmla="*/ 0 h 76"/>
                <a:gd name="T6" fmla="*/ 91 w 102"/>
                <a:gd name="T7" fmla="*/ 0 h 76"/>
                <a:gd name="T8" fmla="*/ 89 w 102"/>
                <a:gd name="T9" fmla="*/ 1 h 76"/>
                <a:gd name="T10" fmla="*/ 8 w 102"/>
                <a:gd name="T11" fmla="*/ 44 h 76"/>
                <a:gd name="T12" fmla="*/ 0 w 102"/>
                <a:gd name="T13" fmla="*/ 55 h 76"/>
                <a:gd name="T14" fmla="*/ 1 w 102"/>
                <a:gd name="T15" fmla="*/ 60 h 76"/>
                <a:gd name="T16" fmla="*/ 10 w 102"/>
                <a:gd name="T17" fmla="*/ 66 h 76"/>
                <a:gd name="T18" fmla="*/ 11 w 102"/>
                <a:gd name="T19" fmla="*/ 75 h 76"/>
                <a:gd name="T20" fmla="*/ 19 w 102"/>
                <a:gd name="T21" fmla="*/ 71 h 76"/>
                <a:gd name="T22" fmla="*/ 97 w 102"/>
                <a:gd name="T23" fmla="*/ 29 h 76"/>
                <a:gd name="T24" fmla="*/ 100 w 102"/>
                <a:gd name="T25" fmla="*/ 20 h 76"/>
                <a:gd name="T26" fmla="*/ 101 w 102"/>
                <a:gd name="T27" fmla="*/ 18 h 76"/>
                <a:gd name="T28" fmla="*/ 94 w 102"/>
                <a:gd name="T29" fmla="*/ 8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2"/>
                <a:gd name="T46" fmla="*/ 0 h 76"/>
                <a:gd name="T47" fmla="*/ 102 w 102"/>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2" h="76">
                  <a:moveTo>
                    <a:pt x="94" y="8"/>
                  </a:moveTo>
                  <a:lnTo>
                    <a:pt x="93" y="3"/>
                  </a:lnTo>
                  <a:lnTo>
                    <a:pt x="93" y="0"/>
                  </a:lnTo>
                  <a:lnTo>
                    <a:pt x="91" y="0"/>
                  </a:lnTo>
                  <a:lnTo>
                    <a:pt x="89" y="1"/>
                  </a:lnTo>
                  <a:lnTo>
                    <a:pt x="8" y="44"/>
                  </a:lnTo>
                  <a:lnTo>
                    <a:pt x="0" y="55"/>
                  </a:lnTo>
                  <a:lnTo>
                    <a:pt x="1" y="60"/>
                  </a:lnTo>
                  <a:lnTo>
                    <a:pt x="10" y="66"/>
                  </a:lnTo>
                  <a:lnTo>
                    <a:pt x="11" y="75"/>
                  </a:lnTo>
                  <a:lnTo>
                    <a:pt x="19" y="71"/>
                  </a:lnTo>
                  <a:lnTo>
                    <a:pt x="97" y="29"/>
                  </a:lnTo>
                  <a:lnTo>
                    <a:pt x="100" y="20"/>
                  </a:lnTo>
                  <a:lnTo>
                    <a:pt x="101" y="18"/>
                  </a:lnTo>
                  <a:lnTo>
                    <a:pt x="94" y="8"/>
                  </a:lnTo>
                </a:path>
              </a:pathLst>
            </a:custGeom>
            <a:solidFill>
              <a:srgbClr val="3365FB"/>
            </a:solidFill>
            <a:ln w="12700" cap="rnd">
              <a:noFill/>
              <a:round/>
            </a:ln>
          </p:spPr>
          <p:txBody>
            <a:bodyPr/>
            <a:lstStyle/>
            <a:p>
              <a:endParaRPr lang="zh-CN" altLang="en-US"/>
            </a:p>
          </p:txBody>
        </p:sp>
        <p:sp>
          <p:nvSpPr>
            <p:cNvPr id="39000" name="Freeform 909"/>
            <p:cNvSpPr/>
            <p:nvPr/>
          </p:nvSpPr>
          <p:spPr bwMode="auto">
            <a:xfrm>
              <a:off x="2688" y="2306"/>
              <a:ext cx="72" cy="116"/>
            </a:xfrm>
            <a:custGeom>
              <a:avLst/>
              <a:gdLst>
                <a:gd name="T0" fmla="*/ 9 w 72"/>
                <a:gd name="T1" fmla="*/ 8 h 116"/>
                <a:gd name="T2" fmla="*/ 5 w 72"/>
                <a:gd name="T3" fmla="*/ 10 h 116"/>
                <a:gd name="T4" fmla="*/ 0 w 72"/>
                <a:gd name="T5" fmla="*/ 11 h 116"/>
                <a:gd name="T6" fmla="*/ 2 w 72"/>
                <a:gd name="T7" fmla="*/ 15 h 116"/>
                <a:gd name="T8" fmla="*/ 1 w 72"/>
                <a:gd name="T9" fmla="*/ 14 h 116"/>
                <a:gd name="T10" fmla="*/ 45 w 72"/>
                <a:gd name="T11" fmla="*/ 111 h 116"/>
                <a:gd name="T12" fmla="*/ 48 w 72"/>
                <a:gd name="T13" fmla="*/ 115 h 116"/>
                <a:gd name="T14" fmla="*/ 54 w 72"/>
                <a:gd name="T15" fmla="*/ 113 h 116"/>
                <a:gd name="T16" fmla="*/ 66 w 72"/>
                <a:gd name="T17" fmla="*/ 108 h 116"/>
                <a:gd name="T18" fmla="*/ 70 w 72"/>
                <a:gd name="T19" fmla="*/ 103 h 116"/>
                <a:gd name="T20" fmla="*/ 71 w 72"/>
                <a:gd name="T21" fmla="*/ 95 h 116"/>
                <a:gd name="T22" fmla="*/ 32 w 72"/>
                <a:gd name="T23" fmla="*/ 4 h 116"/>
                <a:gd name="T24" fmla="*/ 25 w 72"/>
                <a:gd name="T25" fmla="*/ 0 h 116"/>
                <a:gd name="T26" fmla="*/ 19 w 72"/>
                <a:gd name="T27" fmla="*/ 0 h 116"/>
                <a:gd name="T28" fmla="*/ 9 w 72"/>
                <a:gd name="T29" fmla="*/ 8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116"/>
                <a:gd name="T47" fmla="*/ 72 w 72"/>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116">
                  <a:moveTo>
                    <a:pt x="9" y="8"/>
                  </a:moveTo>
                  <a:lnTo>
                    <a:pt x="5" y="10"/>
                  </a:lnTo>
                  <a:lnTo>
                    <a:pt x="0" y="11"/>
                  </a:lnTo>
                  <a:lnTo>
                    <a:pt x="2" y="15"/>
                  </a:lnTo>
                  <a:lnTo>
                    <a:pt x="1" y="14"/>
                  </a:lnTo>
                  <a:lnTo>
                    <a:pt x="45" y="111"/>
                  </a:lnTo>
                  <a:lnTo>
                    <a:pt x="48" y="115"/>
                  </a:lnTo>
                  <a:lnTo>
                    <a:pt x="54" y="113"/>
                  </a:lnTo>
                  <a:lnTo>
                    <a:pt x="66" y="108"/>
                  </a:lnTo>
                  <a:lnTo>
                    <a:pt x="70" y="103"/>
                  </a:lnTo>
                  <a:lnTo>
                    <a:pt x="71" y="95"/>
                  </a:lnTo>
                  <a:lnTo>
                    <a:pt x="32" y="4"/>
                  </a:lnTo>
                  <a:lnTo>
                    <a:pt x="25" y="0"/>
                  </a:lnTo>
                  <a:lnTo>
                    <a:pt x="19" y="0"/>
                  </a:lnTo>
                  <a:lnTo>
                    <a:pt x="9" y="8"/>
                  </a:lnTo>
                </a:path>
              </a:pathLst>
            </a:custGeom>
            <a:solidFill>
              <a:schemeClr val="accent1"/>
            </a:solidFill>
            <a:ln w="12700" cap="rnd">
              <a:solidFill>
                <a:srgbClr val="004E47"/>
              </a:solidFill>
              <a:round/>
            </a:ln>
          </p:spPr>
          <p:txBody>
            <a:bodyPr/>
            <a:lstStyle/>
            <a:p>
              <a:endParaRPr lang="zh-CN" altLang="en-US"/>
            </a:p>
          </p:txBody>
        </p:sp>
        <p:sp>
          <p:nvSpPr>
            <p:cNvPr id="39001" name="Freeform 910"/>
            <p:cNvSpPr/>
            <p:nvPr/>
          </p:nvSpPr>
          <p:spPr bwMode="auto">
            <a:xfrm>
              <a:off x="2717" y="2256"/>
              <a:ext cx="64" cy="55"/>
            </a:xfrm>
            <a:custGeom>
              <a:avLst/>
              <a:gdLst>
                <a:gd name="T0" fmla="*/ 63 w 64"/>
                <a:gd name="T1" fmla="*/ 15 h 55"/>
                <a:gd name="T2" fmla="*/ 60 w 64"/>
                <a:gd name="T3" fmla="*/ 0 h 55"/>
                <a:gd name="T4" fmla="*/ 0 w 64"/>
                <a:gd name="T5" fmla="*/ 36 h 55"/>
                <a:gd name="T6" fmla="*/ 4 w 64"/>
                <a:gd name="T7" fmla="*/ 54 h 55"/>
                <a:gd name="T8" fmla="*/ 63 w 64"/>
                <a:gd name="T9" fmla="*/ 15 h 55"/>
                <a:gd name="T10" fmla="*/ 0 60000 65536"/>
                <a:gd name="T11" fmla="*/ 0 60000 65536"/>
                <a:gd name="T12" fmla="*/ 0 60000 65536"/>
                <a:gd name="T13" fmla="*/ 0 60000 65536"/>
                <a:gd name="T14" fmla="*/ 0 60000 65536"/>
                <a:gd name="T15" fmla="*/ 0 w 64"/>
                <a:gd name="T16" fmla="*/ 0 h 55"/>
                <a:gd name="T17" fmla="*/ 64 w 64"/>
                <a:gd name="T18" fmla="*/ 55 h 55"/>
              </a:gdLst>
              <a:ahLst/>
              <a:cxnLst>
                <a:cxn ang="T10">
                  <a:pos x="T0" y="T1"/>
                </a:cxn>
                <a:cxn ang="T11">
                  <a:pos x="T2" y="T3"/>
                </a:cxn>
                <a:cxn ang="T12">
                  <a:pos x="T4" y="T5"/>
                </a:cxn>
                <a:cxn ang="T13">
                  <a:pos x="T6" y="T7"/>
                </a:cxn>
                <a:cxn ang="T14">
                  <a:pos x="T8" y="T9"/>
                </a:cxn>
              </a:cxnLst>
              <a:rect l="T15" t="T16" r="T17" b="T18"/>
              <a:pathLst>
                <a:path w="64" h="55">
                  <a:moveTo>
                    <a:pt x="63" y="15"/>
                  </a:moveTo>
                  <a:lnTo>
                    <a:pt x="60" y="0"/>
                  </a:lnTo>
                  <a:lnTo>
                    <a:pt x="0" y="36"/>
                  </a:lnTo>
                  <a:lnTo>
                    <a:pt x="4" y="54"/>
                  </a:lnTo>
                  <a:lnTo>
                    <a:pt x="63" y="15"/>
                  </a:lnTo>
                </a:path>
              </a:pathLst>
            </a:custGeom>
            <a:solidFill>
              <a:srgbClr val="063DE8"/>
            </a:solidFill>
            <a:ln w="12700" cap="rnd">
              <a:noFill/>
              <a:round/>
            </a:ln>
          </p:spPr>
          <p:txBody>
            <a:bodyPr/>
            <a:lstStyle/>
            <a:p>
              <a:endParaRPr lang="zh-CN" altLang="en-US"/>
            </a:p>
          </p:txBody>
        </p:sp>
        <p:sp>
          <p:nvSpPr>
            <p:cNvPr id="39002" name="Freeform 911"/>
            <p:cNvSpPr/>
            <p:nvPr/>
          </p:nvSpPr>
          <p:spPr bwMode="auto">
            <a:xfrm>
              <a:off x="2760" y="2350"/>
              <a:ext cx="64" cy="50"/>
            </a:xfrm>
            <a:custGeom>
              <a:avLst/>
              <a:gdLst>
                <a:gd name="T0" fmla="*/ 63 w 64"/>
                <a:gd name="T1" fmla="*/ 13 h 50"/>
                <a:gd name="T2" fmla="*/ 56 w 64"/>
                <a:gd name="T3" fmla="*/ 0 h 50"/>
                <a:gd name="T4" fmla="*/ 0 w 64"/>
                <a:gd name="T5" fmla="*/ 37 h 50"/>
                <a:gd name="T6" fmla="*/ 7 w 64"/>
                <a:gd name="T7" fmla="*/ 49 h 50"/>
                <a:gd name="T8" fmla="*/ 63 w 64"/>
                <a:gd name="T9" fmla="*/ 13 h 50"/>
                <a:gd name="T10" fmla="*/ 0 60000 65536"/>
                <a:gd name="T11" fmla="*/ 0 60000 65536"/>
                <a:gd name="T12" fmla="*/ 0 60000 65536"/>
                <a:gd name="T13" fmla="*/ 0 60000 65536"/>
                <a:gd name="T14" fmla="*/ 0 60000 65536"/>
                <a:gd name="T15" fmla="*/ 0 w 64"/>
                <a:gd name="T16" fmla="*/ 0 h 50"/>
                <a:gd name="T17" fmla="*/ 64 w 64"/>
                <a:gd name="T18" fmla="*/ 50 h 50"/>
              </a:gdLst>
              <a:ahLst/>
              <a:cxnLst>
                <a:cxn ang="T10">
                  <a:pos x="T0" y="T1"/>
                </a:cxn>
                <a:cxn ang="T11">
                  <a:pos x="T2" y="T3"/>
                </a:cxn>
                <a:cxn ang="T12">
                  <a:pos x="T4" y="T5"/>
                </a:cxn>
                <a:cxn ang="T13">
                  <a:pos x="T6" y="T7"/>
                </a:cxn>
                <a:cxn ang="T14">
                  <a:pos x="T8" y="T9"/>
                </a:cxn>
              </a:cxnLst>
              <a:rect l="T15" t="T16" r="T17" b="T18"/>
              <a:pathLst>
                <a:path w="64" h="50">
                  <a:moveTo>
                    <a:pt x="63" y="13"/>
                  </a:moveTo>
                  <a:lnTo>
                    <a:pt x="56" y="0"/>
                  </a:lnTo>
                  <a:lnTo>
                    <a:pt x="0" y="37"/>
                  </a:lnTo>
                  <a:lnTo>
                    <a:pt x="7" y="49"/>
                  </a:lnTo>
                  <a:lnTo>
                    <a:pt x="63" y="13"/>
                  </a:lnTo>
                </a:path>
              </a:pathLst>
            </a:custGeom>
            <a:solidFill>
              <a:srgbClr val="063DE8"/>
            </a:solidFill>
            <a:ln w="12700" cap="rnd">
              <a:noFill/>
              <a:round/>
            </a:ln>
          </p:spPr>
          <p:txBody>
            <a:bodyPr/>
            <a:lstStyle/>
            <a:p>
              <a:endParaRPr lang="zh-CN" altLang="en-US"/>
            </a:p>
          </p:txBody>
        </p:sp>
      </p:grpSp>
      <p:sp>
        <p:nvSpPr>
          <p:cNvPr id="38958" name="Line 913"/>
          <p:cNvSpPr>
            <a:spLocks noChangeShapeType="1"/>
          </p:cNvSpPr>
          <p:nvPr/>
        </p:nvSpPr>
        <p:spPr bwMode="auto">
          <a:xfrm>
            <a:off x="6435725" y="3397250"/>
            <a:ext cx="428625" cy="1357313"/>
          </a:xfrm>
          <a:prstGeom prst="line">
            <a:avLst/>
          </a:prstGeom>
          <a:noFill/>
          <a:ln w="25400">
            <a:solidFill>
              <a:schemeClr val="tx1"/>
            </a:solidFill>
            <a:prstDash val="dash"/>
            <a:round/>
          </a:ln>
        </p:spPr>
        <p:txBody>
          <a:bodyPr wrap="none" anchor="ctr"/>
          <a:lstStyle/>
          <a:p>
            <a:endParaRPr lang="zh-CN" altLang="en-US"/>
          </a:p>
        </p:txBody>
      </p:sp>
      <p:sp>
        <p:nvSpPr>
          <p:cNvPr id="38959" name="Line 914"/>
          <p:cNvSpPr>
            <a:spLocks noChangeShapeType="1"/>
          </p:cNvSpPr>
          <p:nvPr/>
        </p:nvSpPr>
        <p:spPr bwMode="auto">
          <a:xfrm>
            <a:off x="7050088" y="3382963"/>
            <a:ext cx="500062" cy="1357312"/>
          </a:xfrm>
          <a:prstGeom prst="line">
            <a:avLst/>
          </a:prstGeom>
          <a:noFill/>
          <a:ln w="25400">
            <a:solidFill>
              <a:schemeClr val="tx1"/>
            </a:solidFill>
            <a:prstDash val="dash"/>
            <a:round/>
          </a:ln>
        </p:spPr>
        <p:txBody>
          <a:bodyPr wrap="none" anchor="ctr"/>
          <a:lstStyle/>
          <a:p>
            <a:endParaRPr lang="zh-CN" altLang="en-US"/>
          </a:p>
        </p:txBody>
      </p:sp>
      <p:sp>
        <p:nvSpPr>
          <p:cNvPr id="38960" name="Line 915"/>
          <p:cNvSpPr>
            <a:spLocks noChangeShapeType="1"/>
          </p:cNvSpPr>
          <p:nvPr/>
        </p:nvSpPr>
        <p:spPr bwMode="auto">
          <a:xfrm>
            <a:off x="6407150" y="2468563"/>
            <a:ext cx="842963" cy="2286000"/>
          </a:xfrm>
          <a:prstGeom prst="line">
            <a:avLst/>
          </a:prstGeom>
          <a:noFill/>
          <a:ln w="25400">
            <a:solidFill>
              <a:schemeClr val="tx1"/>
            </a:solidFill>
            <a:prstDash val="dash"/>
            <a:round/>
          </a:ln>
        </p:spPr>
        <p:txBody>
          <a:bodyPr wrap="none" anchor="ctr"/>
          <a:lstStyle/>
          <a:p>
            <a:endParaRPr lang="zh-CN" altLang="en-US"/>
          </a:p>
        </p:txBody>
      </p:sp>
      <p:grpSp>
        <p:nvGrpSpPr>
          <p:cNvPr id="38961" name="Group 916"/>
          <p:cNvGrpSpPr/>
          <p:nvPr/>
        </p:nvGrpSpPr>
        <p:grpSpPr bwMode="auto">
          <a:xfrm>
            <a:off x="6350000" y="2841625"/>
            <a:ext cx="279400" cy="487363"/>
            <a:chOff x="2777" y="1464"/>
            <a:chExt cx="157" cy="273"/>
          </a:xfrm>
        </p:grpSpPr>
        <p:sp>
          <p:nvSpPr>
            <p:cNvPr id="38963" name="Freeform 917"/>
            <p:cNvSpPr/>
            <p:nvPr/>
          </p:nvSpPr>
          <p:spPr bwMode="auto">
            <a:xfrm>
              <a:off x="2831" y="1469"/>
              <a:ext cx="17" cy="17"/>
            </a:xfrm>
            <a:custGeom>
              <a:avLst/>
              <a:gdLst>
                <a:gd name="T0" fmla="*/ 3 w 17"/>
                <a:gd name="T1" fmla="*/ 8 h 17"/>
                <a:gd name="T2" fmla="*/ 0 w 17"/>
                <a:gd name="T3" fmla="*/ 6 h 17"/>
                <a:gd name="T4" fmla="*/ 11 w 17"/>
                <a:gd name="T5" fmla="*/ 0 h 17"/>
                <a:gd name="T6" fmla="*/ 13 w 17"/>
                <a:gd name="T7" fmla="*/ 4 h 17"/>
                <a:gd name="T8" fmla="*/ 15 w 17"/>
                <a:gd name="T9" fmla="*/ 7 h 17"/>
                <a:gd name="T10" fmla="*/ 14 w 17"/>
                <a:gd name="T11" fmla="*/ 9 h 17"/>
                <a:gd name="T12" fmla="*/ 16 w 17"/>
                <a:gd name="T13" fmla="*/ 12 h 17"/>
                <a:gd name="T14" fmla="*/ 14 w 17"/>
                <a:gd name="T15" fmla="*/ 16 h 17"/>
                <a:gd name="T16" fmla="*/ 5 w 17"/>
                <a:gd name="T17" fmla="*/ 16 h 17"/>
                <a:gd name="T18" fmla="*/ 6 w 17"/>
                <a:gd name="T19" fmla="*/ 11 h 17"/>
                <a:gd name="T20" fmla="*/ 3 w 17"/>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3" y="8"/>
                  </a:moveTo>
                  <a:lnTo>
                    <a:pt x="0" y="6"/>
                  </a:lnTo>
                  <a:lnTo>
                    <a:pt x="11" y="0"/>
                  </a:lnTo>
                  <a:lnTo>
                    <a:pt x="13" y="4"/>
                  </a:lnTo>
                  <a:lnTo>
                    <a:pt x="15" y="7"/>
                  </a:lnTo>
                  <a:lnTo>
                    <a:pt x="14" y="9"/>
                  </a:lnTo>
                  <a:lnTo>
                    <a:pt x="16" y="12"/>
                  </a:lnTo>
                  <a:lnTo>
                    <a:pt x="14" y="16"/>
                  </a:lnTo>
                  <a:lnTo>
                    <a:pt x="5" y="16"/>
                  </a:lnTo>
                  <a:lnTo>
                    <a:pt x="6" y="11"/>
                  </a:lnTo>
                  <a:lnTo>
                    <a:pt x="3" y="8"/>
                  </a:lnTo>
                </a:path>
              </a:pathLst>
            </a:custGeom>
            <a:solidFill>
              <a:srgbClr val="474747"/>
            </a:solidFill>
            <a:ln w="12700" cap="rnd">
              <a:solidFill>
                <a:srgbClr val="474747"/>
              </a:solidFill>
              <a:round/>
            </a:ln>
          </p:spPr>
          <p:txBody>
            <a:bodyPr/>
            <a:lstStyle/>
            <a:p>
              <a:endParaRPr lang="zh-CN" altLang="en-US"/>
            </a:p>
          </p:txBody>
        </p:sp>
        <p:sp>
          <p:nvSpPr>
            <p:cNvPr id="38964" name="Freeform 918"/>
            <p:cNvSpPr/>
            <p:nvPr/>
          </p:nvSpPr>
          <p:spPr bwMode="auto">
            <a:xfrm>
              <a:off x="2787" y="1482"/>
              <a:ext cx="18" cy="15"/>
            </a:xfrm>
            <a:custGeom>
              <a:avLst/>
              <a:gdLst>
                <a:gd name="T0" fmla="*/ 0 w 18"/>
                <a:gd name="T1" fmla="*/ 6 h 15"/>
                <a:gd name="T2" fmla="*/ 6 w 18"/>
                <a:gd name="T3" fmla="*/ 3 h 15"/>
                <a:gd name="T4" fmla="*/ 8 w 18"/>
                <a:gd name="T5" fmla="*/ 0 h 15"/>
                <a:gd name="T6" fmla="*/ 13 w 18"/>
                <a:gd name="T7" fmla="*/ 1 h 15"/>
                <a:gd name="T8" fmla="*/ 14 w 18"/>
                <a:gd name="T9" fmla="*/ 2 h 15"/>
                <a:gd name="T10" fmla="*/ 17 w 18"/>
                <a:gd name="T11" fmla="*/ 6 h 15"/>
                <a:gd name="T12" fmla="*/ 17 w 18"/>
                <a:gd name="T13" fmla="*/ 10 h 15"/>
                <a:gd name="T14" fmla="*/ 12 w 18"/>
                <a:gd name="T15" fmla="*/ 14 h 15"/>
                <a:gd name="T16" fmla="*/ 6 w 18"/>
                <a:gd name="T17" fmla="*/ 14 h 15"/>
                <a:gd name="T18" fmla="*/ 3 w 18"/>
                <a:gd name="T19" fmla="*/ 10 h 15"/>
                <a:gd name="T20" fmla="*/ 0 w 18"/>
                <a:gd name="T21" fmla="*/ 6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5"/>
                <a:gd name="T35" fmla="*/ 18 w 18"/>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5">
                  <a:moveTo>
                    <a:pt x="0" y="6"/>
                  </a:moveTo>
                  <a:lnTo>
                    <a:pt x="6" y="3"/>
                  </a:lnTo>
                  <a:lnTo>
                    <a:pt x="8" y="0"/>
                  </a:lnTo>
                  <a:lnTo>
                    <a:pt x="13" y="1"/>
                  </a:lnTo>
                  <a:lnTo>
                    <a:pt x="14" y="2"/>
                  </a:lnTo>
                  <a:lnTo>
                    <a:pt x="17" y="6"/>
                  </a:lnTo>
                  <a:lnTo>
                    <a:pt x="17" y="10"/>
                  </a:lnTo>
                  <a:lnTo>
                    <a:pt x="12" y="14"/>
                  </a:lnTo>
                  <a:lnTo>
                    <a:pt x="6" y="14"/>
                  </a:lnTo>
                  <a:lnTo>
                    <a:pt x="3" y="10"/>
                  </a:lnTo>
                  <a:lnTo>
                    <a:pt x="0" y="6"/>
                  </a:lnTo>
                </a:path>
              </a:pathLst>
            </a:custGeom>
            <a:solidFill>
              <a:srgbClr val="474747"/>
            </a:solidFill>
            <a:ln w="12700" cap="rnd">
              <a:solidFill>
                <a:srgbClr val="474747"/>
              </a:solidFill>
              <a:round/>
            </a:ln>
          </p:spPr>
          <p:txBody>
            <a:bodyPr/>
            <a:lstStyle/>
            <a:p>
              <a:endParaRPr lang="zh-CN" altLang="en-US"/>
            </a:p>
          </p:txBody>
        </p:sp>
        <p:sp>
          <p:nvSpPr>
            <p:cNvPr id="38965" name="Freeform 919"/>
            <p:cNvSpPr/>
            <p:nvPr/>
          </p:nvSpPr>
          <p:spPr bwMode="auto">
            <a:xfrm>
              <a:off x="2847" y="1721"/>
              <a:ext cx="16" cy="16"/>
            </a:xfrm>
            <a:custGeom>
              <a:avLst/>
              <a:gdLst>
                <a:gd name="T0" fmla="*/ 0 w 16"/>
                <a:gd name="T1" fmla="*/ 8 h 16"/>
                <a:gd name="T2" fmla="*/ 4 w 16"/>
                <a:gd name="T3" fmla="*/ 4 h 16"/>
                <a:gd name="T4" fmla="*/ 4 w 16"/>
                <a:gd name="T5" fmla="*/ 0 h 16"/>
                <a:gd name="T6" fmla="*/ 11 w 16"/>
                <a:gd name="T7" fmla="*/ 0 h 16"/>
                <a:gd name="T8" fmla="*/ 13 w 16"/>
                <a:gd name="T9" fmla="*/ 1 h 16"/>
                <a:gd name="T10" fmla="*/ 15 w 16"/>
                <a:gd name="T11" fmla="*/ 8 h 16"/>
                <a:gd name="T12" fmla="*/ 11 w 16"/>
                <a:gd name="T13" fmla="*/ 12 h 16"/>
                <a:gd name="T14" fmla="*/ 8 w 16"/>
                <a:gd name="T15" fmla="*/ 15 h 16"/>
                <a:gd name="T16" fmla="*/ 6 w 16"/>
                <a:gd name="T17" fmla="*/ 13 h 16"/>
                <a:gd name="T18" fmla="*/ 4 w 16"/>
                <a:gd name="T19" fmla="*/ 12 h 16"/>
                <a:gd name="T20" fmla="*/ 0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0" y="8"/>
                  </a:moveTo>
                  <a:lnTo>
                    <a:pt x="4" y="4"/>
                  </a:lnTo>
                  <a:lnTo>
                    <a:pt x="4" y="0"/>
                  </a:lnTo>
                  <a:lnTo>
                    <a:pt x="11" y="0"/>
                  </a:lnTo>
                  <a:lnTo>
                    <a:pt x="13" y="1"/>
                  </a:lnTo>
                  <a:lnTo>
                    <a:pt x="15" y="8"/>
                  </a:lnTo>
                  <a:lnTo>
                    <a:pt x="11" y="12"/>
                  </a:lnTo>
                  <a:lnTo>
                    <a:pt x="8" y="15"/>
                  </a:lnTo>
                  <a:lnTo>
                    <a:pt x="6" y="13"/>
                  </a:lnTo>
                  <a:lnTo>
                    <a:pt x="4" y="12"/>
                  </a:lnTo>
                  <a:lnTo>
                    <a:pt x="0" y="8"/>
                  </a:lnTo>
                </a:path>
              </a:pathLst>
            </a:custGeom>
            <a:solidFill>
              <a:srgbClr val="474747"/>
            </a:solidFill>
            <a:ln w="12700" cap="rnd">
              <a:solidFill>
                <a:srgbClr val="474747"/>
              </a:solidFill>
              <a:round/>
            </a:ln>
          </p:spPr>
          <p:txBody>
            <a:bodyPr/>
            <a:lstStyle/>
            <a:p>
              <a:endParaRPr lang="zh-CN" altLang="en-US"/>
            </a:p>
          </p:txBody>
        </p:sp>
        <p:sp>
          <p:nvSpPr>
            <p:cNvPr id="38966" name="Freeform 920"/>
            <p:cNvSpPr/>
            <p:nvPr/>
          </p:nvSpPr>
          <p:spPr bwMode="auto">
            <a:xfrm>
              <a:off x="2887" y="1705"/>
              <a:ext cx="17" cy="18"/>
            </a:xfrm>
            <a:custGeom>
              <a:avLst/>
              <a:gdLst>
                <a:gd name="T0" fmla="*/ 0 w 17"/>
                <a:gd name="T1" fmla="*/ 8 h 18"/>
                <a:gd name="T2" fmla="*/ 7 w 17"/>
                <a:gd name="T3" fmla="*/ 5 h 18"/>
                <a:gd name="T4" fmla="*/ 6 w 17"/>
                <a:gd name="T5" fmla="*/ 0 h 18"/>
                <a:gd name="T6" fmla="*/ 11 w 17"/>
                <a:gd name="T7" fmla="*/ 3 h 18"/>
                <a:gd name="T8" fmla="*/ 15 w 17"/>
                <a:gd name="T9" fmla="*/ 4 h 18"/>
                <a:gd name="T10" fmla="*/ 16 w 17"/>
                <a:gd name="T11" fmla="*/ 11 h 18"/>
                <a:gd name="T12" fmla="*/ 13 w 17"/>
                <a:gd name="T13" fmla="*/ 12 h 18"/>
                <a:gd name="T14" fmla="*/ 12 w 17"/>
                <a:gd name="T15" fmla="*/ 16 h 18"/>
                <a:gd name="T16" fmla="*/ 9 w 17"/>
                <a:gd name="T17" fmla="*/ 17 h 18"/>
                <a:gd name="T18" fmla="*/ 1 w 17"/>
                <a:gd name="T19" fmla="*/ 14 h 18"/>
                <a:gd name="T20" fmla="*/ 0 w 17"/>
                <a:gd name="T21" fmla="*/ 8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8"/>
                <a:gd name="T35" fmla="*/ 17 w 1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8">
                  <a:moveTo>
                    <a:pt x="0" y="8"/>
                  </a:moveTo>
                  <a:lnTo>
                    <a:pt x="7" y="5"/>
                  </a:lnTo>
                  <a:lnTo>
                    <a:pt x="6" y="0"/>
                  </a:lnTo>
                  <a:lnTo>
                    <a:pt x="11" y="3"/>
                  </a:lnTo>
                  <a:lnTo>
                    <a:pt x="15" y="4"/>
                  </a:lnTo>
                  <a:lnTo>
                    <a:pt x="16" y="11"/>
                  </a:lnTo>
                  <a:lnTo>
                    <a:pt x="13" y="12"/>
                  </a:lnTo>
                  <a:lnTo>
                    <a:pt x="12" y="16"/>
                  </a:lnTo>
                  <a:lnTo>
                    <a:pt x="9" y="17"/>
                  </a:lnTo>
                  <a:lnTo>
                    <a:pt x="1" y="14"/>
                  </a:lnTo>
                  <a:lnTo>
                    <a:pt x="0" y="8"/>
                  </a:lnTo>
                </a:path>
              </a:pathLst>
            </a:custGeom>
            <a:solidFill>
              <a:srgbClr val="474747"/>
            </a:solidFill>
            <a:ln w="12700" cap="rnd">
              <a:solidFill>
                <a:srgbClr val="474747"/>
              </a:solidFill>
              <a:round/>
            </a:ln>
          </p:spPr>
          <p:txBody>
            <a:bodyPr/>
            <a:lstStyle/>
            <a:p>
              <a:endParaRPr lang="zh-CN" altLang="en-US"/>
            </a:p>
          </p:txBody>
        </p:sp>
        <p:sp>
          <p:nvSpPr>
            <p:cNvPr id="38967" name="Freeform 921"/>
            <p:cNvSpPr/>
            <p:nvPr/>
          </p:nvSpPr>
          <p:spPr bwMode="auto">
            <a:xfrm>
              <a:off x="2831" y="1695"/>
              <a:ext cx="91" cy="37"/>
            </a:xfrm>
            <a:custGeom>
              <a:avLst/>
              <a:gdLst>
                <a:gd name="T0" fmla="*/ 2 w 91"/>
                <a:gd name="T1" fmla="*/ 27 h 37"/>
                <a:gd name="T2" fmla="*/ 6 w 91"/>
                <a:gd name="T3" fmla="*/ 25 h 37"/>
                <a:gd name="T4" fmla="*/ 9 w 91"/>
                <a:gd name="T5" fmla="*/ 26 h 37"/>
                <a:gd name="T6" fmla="*/ 15 w 91"/>
                <a:gd name="T7" fmla="*/ 26 h 37"/>
                <a:gd name="T8" fmla="*/ 21 w 91"/>
                <a:gd name="T9" fmla="*/ 25 h 37"/>
                <a:gd name="T10" fmla="*/ 37 w 91"/>
                <a:gd name="T11" fmla="*/ 26 h 37"/>
                <a:gd name="T12" fmla="*/ 47 w 91"/>
                <a:gd name="T13" fmla="*/ 21 h 37"/>
                <a:gd name="T14" fmla="*/ 57 w 91"/>
                <a:gd name="T15" fmla="*/ 21 h 37"/>
                <a:gd name="T16" fmla="*/ 71 w 91"/>
                <a:gd name="T17" fmla="*/ 13 h 37"/>
                <a:gd name="T18" fmla="*/ 76 w 91"/>
                <a:gd name="T19" fmla="*/ 8 h 37"/>
                <a:gd name="T20" fmla="*/ 80 w 91"/>
                <a:gd name="T21" fmla="*/ 5 h 37"/>
                <a:gd name="T22" fmla="*/ 83 w 91"/>
                <a:gd name="T23" fmla="*/ 4 h 37"/>
                <a:gd name="T24" fmla="*/ 86 w 91"/>
                <a:gd name="T25" fmla="*/ 2 h 37"/>
                <a:gd name="T26" fmla="*/ 88 w 91"/>
                <a:gd name="T27" fmla="*/ 0 h 37"/>
                <a:gd name="T28" fmla="*/ 87 w 91"/>
                <a:gd name="T29" fmla="*/ 4 h 37"/>
                <a:gd name="T30" fmla="*/ 90 w 91"/>
                <a:gd name="T31" fmla="*/ 5 h 37"/>
                <a:gd name="T32" fmla="*/ 89 w 91"/>
                <a:gd name="T33" fmla="*/ 6 h 37"/>
                <a:gd name="T34" fmla="*/ 88 w 91"/>
                <a:gd name="T35" fmla="*/ 10 h 37"/>
                <a:gd name="T36" fmla="*/ 85 w 91"/>
                <a:gd name="T37" fmla="*/ 11 h 37"/>
                <a:gd name="T38" fmla="*/ 82 w 91"/>
                <a:gd name="T39" fmla="*/ 13 h 37"/>
                <a:gd name="T40" fmla="*/ 76 w 91"/>
                <a:gd name="T41" fmla="*/ 17 h 37"/>
                <a:gd name="T42" fmla="*/ 63 w 91"/>
                <a:gd name="T43" fmla="*/ 26 h 37"/>
                <a:gd name="T44" fmla="*/ 50 w 91"/>
                <a:gd name="T45" fmla="*/ 31 h 37"/>
                <a:gd name="T46" fmla="*/ 34 w 91"/>
                <a:gd name="T47" fmla="*/ 35 h 37"/>
                <a:gd name="T48" fmla="*/ 19 w 91"/>
                <a:gd name="T49" fmla="*/ 35 h 37"/>
                <a:gd name="T50" fmla="*/ 13 w 91"/>
                <a:gd name="T51" fmla="*/ 36 h 37"/>
                <a:gd name="T52" fmla="*/ 8 w 91"/>
                <a:gd name="T53" fmla="*/ 34 h 37"/>
                <a:gd name="T54" fmla="*/ 4 w 91"/>
                <a:gd name="T55" fmla="*/ 36 h 37"/>
                <a:gd name="T56" fmla="*/ 2 w 91"/>
                <a:gd name="T57" fmla="*/ 36 h 37"/>
                <a:gd name="T58" fmla="*/ 1 w 91"/>
                <a:gd name="T59" fmla="*/ 33 h 37"/>
                <a:gd name="T60" fmla="*/ 0 w 91"/>
                <a:gd name="T61" fmla="*/ 32 h 37"/>
                <a:gd name="T62" fmla="*/ 2 w 91"/>
                <a:gd name="T63" fmla="*/ 27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
                <a:gd name="T97" fmla="*/ 0 h 37"/>
                <a:gd name="T98" fmla="*/ 91 w 91"/>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 h="37">
                  <a:moveTo>
                    <a:pt x="2" y="27"/>
                  </a:moveTo>
                  <a:lnTo>
                    <a:pt x="6" y="25"/>
                  </a:lnTo>
                  <a:lnTo>
                    <a:pt x="9" y="26"/>
                  </a:lnTo>
                  <a:lnTo>
                    <a:pt x="15" y="26"/>
                  </a:lnTo>
                  <a:lnTo>
                    <a:pt x="21" y="25"/>
                  </a:lnTo>
                  <a:lnTo>
                    <a:pt x="37" y="26"/>
                  </a:lnTo>
                  <a:lnTo>
                    <a:pt x="47" y="21"/>
                  </a:lnTo>
                  <a:lnTo>
                    <a:pt x="57" y="21"/>
                  </a:lnTo>
                  <a:lnTo>
                    <a:pt x="71" y="13"/>
                  </a:lnTo>
                  <a:lnTo>
                    <a:pt x="76" y="8"/>
                  </a:lnTo>
                  <a:lnTo>
                    <a:pt x="80" y="5"/>
                  </a:lnTo>
                  <a:lnTo>
                    <a:pt x="83" y="4"/>
                  </a:lnTo>
                  <a:lnTo>
                    <a:pt x="86" y="2"/>
                  </a:lnTo>
                  <a:lnTo>
                    <a:pt x="88" y="0"/>
                  </a:lnTo>
                  <a:lnTo>
                    <a:pt x="87" y="4"/>
                  </a:lnTo>
                  <a:lnTo>
                    <a:pt x="90" y="5"/>
                  </a:lnTo>
                  <a:lnTo>
                    <a:pt x="89" y="6"/>
                  </a:lnTo>
                  <a:lnTo>
                    <a:pt x="88" y="10"/>
                  </a:lnTo>
                  <a:lnTo>
                    <a:pt x="85" y="11"/>
                  </a:lnTo>
                  <a:lnTo>
                    <a:pt x="82" y="13"/>
                  </a:lnTo>
                  <a:lnTo>
                    <a:pt x="76" y="17"/>
                  </a:lnTo>
                  <a:lnTo>
                    <a:pt x="63" y="26"/>
                  </a:lnTo>
                  <a:lnTo>
                    <a:pt x="50" y="31"/>
                  </a:lnTo>
                  <a:lnTo>
                    <a:pt x="34" y="35"/>
                  </a:lnTo>
                  <a:lnTo>
                    <a:pt x="19" y="35"/>
                  </a:lnTo>
                  <a:lnTo>
                    <a:pt x="13" y="36"/>
                  </a:lnTo>
                  <a:lnTo>
                    <a:pt x="8" y="34"/>
                  </a:lnTo>
                  <a:lnTo>
                    <a:pt x="4" y="36"/>
                  </a:lnTo>
                  <a:lnTo>
                    <a:pt x="2" y="36"/>
                  </a:lnTo>
                  <a:lnTo>
                    <a:pt x="1" y="33"/>
                  </a:lnTo>
                  <a:lnTo>
                    <a:pt x="0" y="32"/>
                  </a:lnTo>
                  <a:lnTo>
                    <a:pt x="2" y="27"/>
                  </a:lnTo>
                </a:path>
              </a:pathLst>
            </a:custGeom>
            <a:solidFill>
              <a:srgbClr val="BFBFBF"/>
            </a:solidFill>
            <a:ln w="12700" cap="rnd">
              <a:solidFill>
                <a:srgbClr val="919191"/>
              </a:solidFill>
              <a:round/>
            </a:ln>
          </p:spPr>
          <p:txBody>
            <a:bodyPr/>
            <a:lstStyle/>
            <a:p>
              <a:endParaRPr lang="zh-CN" altLang="en-US"/>
            </a:p>
          </p:txBody>
        </p:sp>
        <p:sp>
          <p:nvSpPr>
            <p:cNvPr id="38968" name="Freeform 922"/>
            <p:cNvSpPr/>
            <p:nvPr/>
          </p:nvSpPr>
          <p:spPr bwMode="auto">
            <a:xfrm>
              <a:off x="2866" y="1494"/>
              <a:ext cx="28" cy="57"/>
            </a:xfrm>
            <a:custGeom>
              <a:avLst/>
              <a:gdLst>
                <a:gd name="T0" fmla="*/ 13 w 28"/>
                <a:gd name="T1" fmla="*/ 54 h 57"/>
                <a:gd name="T2" fmla="*/ 13 w 28"/>
                <a:gd name="T3" fmla="*/ 56 h 57"/>
                <a:gd name="T4" fmla="*/ 15 w 28"/>
                <a:gd name="T5" fmla="*/ 56 h 57"/>
                <a:gd name="T6" fmla="*/ 24 w 28"/>
                <a:gd name="T7" fmla="*/ 53 h 57"/>
                <a:gd name="T8" fmla="*/ 26 w 28"/>
                <a:gd name="T9" fmla="*/ 52 h 57"/>
                <a:gd name="T10" fmla="*/ 27 w 28"/>
                <a:gd name="T11" fmla="*/ 49 h 57"/>
                <a:gd name="T12" fmla="*/ 14 w 28"/>
                <a:gd name="T13" fmla="*/ 4 h 57"/>
                <a:gd name="T14" fmla="*/ 14 w 28"/>
                <a:gd name="T15" fmla="*/ 0 h 57"/>
                <a:gd name="T16" fmla="*/ 12 w 28"/>
                <a:gd name="T17" fmla="*/ 3 h 57"/>
                <a:gd name="T18" fmla="*/ 1 w 28"/>
                <a:gd name="T19" fmla="*/ 5 h 57"/>
                <a:gd name="T20" fmla="*/ 0 w 28"/>
                <a:gd name="T21" fmla="*/ 7 h 57"/>
                <a:gd name="T22" fmla="*/ 13 w 28"/>
                <a:gd name="T23" fmla="*/ 54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57"/>
                <a:gd name="T38" fmla="*/ 28 w 28"/>
                <a:gd name="T39" fmla="*/ 57 h 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57">
                  <a:moveTo>
                    <a:pt x="13" y="54"/>
                  </a:moveTo>
                  <a:lnTo>
                    <a:pt x="13" y="56"/>
                  </a:lnTo>
                  <a:lnTo>
                    <a:pt x="15" y="56"/>
                  </a:lnTo>
                  <a:lnTo>
                    <a:pt x="24" y="53"/>
                  </a:lnTo>
                  <a:lnTo>
                    <a:pt x="26" y="52"/>
                  </a:lnTo>
                  <a:lnTo>
                    <a:pt x="27" y="49"/>
                  </a:lnTo>
                  <a:lnTo>
                    <a:pt x="14" y="4"/>
                  </a:lnTo>
                  <a:lnTo>
                    <a:pt x="14" y="0"/>
                  </a:lnTo>
                  <a:lnTo>
                    <a:pt x="12" y="3"/>
                  </a:lnTo>
                  <a:lnTo>
                    <a:pt x="1" y="5"/>
                  </a:lnTo>
                  <a:lnTo>
                    <a:pt x="0" y="7"/>
                  </a:lnTo>
                  <a:lnTo>
                    <a:pt x="13" y="54"/>
                  </a:lnTo>
                </a:path>
              </a:pathLst>
            </a:custGeom>
            <a:solidFill>
              <a:srgbClr val="919191"/>
            </a:solidFill>
            <a:ln w="12700" cap="rnd">
              <a:solidFill>
                <a:schemeClr val="tx2"/>
              </a:solidFill>
              <a:round/>
            </a:ln>
          </p:spPr>
          <p:txBody>
            <a:bodyPr/>
            <a:lstStyle/>
            <a:p>
              <a:endParaRPr lang="zh-CN" altLang="en-US"/>
            </a:p>
          </p:txBody>
        </p:sp>
        <p:sp>
          <p:nvSpPr>
            <p:cNvPr id="38969" name="Freeform 923"/>
            <p:cNvSpPr/>
            <p:nvPr/>
          </p:nvSpPr>
          <p:spPr bwMode="auto">
            <a:xfrm>
              <a:off x="2777" y="1523"/>
              <a:ext cx="28" cy="57"/>
            </a:xfrm>
            <a:custGeom>
              <a:avLst/>
              <a:gdLst>
                <a:gd name="T0" fmla="*/ 11 w 28"/>
                <a:gd name="T1" fmla="*/ 53 h 57"/>
                <a:gd name="T2" fmla="*/ 12 w 28"/>
                <a:gd name="T3" fmla="*/ 56 h 57"/>
                <a:gd name="T4" fmla="*/ 14 w 28"/>
                <a:gd name="T5" fmla="*/ 55 h 57"/>
                <a:gd name="T6" fmla="*/ 25 w 28"/>
                <a:gd name="T7" fmla="*/ 51 h 57"/>
                <a:gd name="T8" fmla="*/ 27 w 28"/>
                <a:gd name="T9" fmla="*/ 48 h 57"/>
                <a:gd name="T10" fmla="*/ 16 w 28"/>
                <a:gd name="T11" fmla="*/ 4 h 57"/>
                <a:gd name="T12" fmla="*/ 13 w 28"/>
                <a:gd name="T13" fmla="*/ 0 h 57"/>
                <a:gd name="T14" fmla="*/ 11 w 28"/>
                <a:gd name="T15" fmla="*/ 0 h 57"/>
                <a:gd name="T16" fmla="*/ 1 w 28"/>
                <a:gd name="T17" fmla="*/ 4 h 57"/>
                <a:gd name="T18" fmla="*/ 0 w 28"/>
                <a:gd name="T19" fmla="*/ 4 h 57"/>
                <a:gd name="T20" fmla="*/ 0 w 28"/>
                <a:gd name="T21" fmla="*/ 7 h 57"/>
                <a:gd name="T22" fmla="*/ 11 w 28"/>
                <a:gd name="T23" fmla="*/ 53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57"/>
                <a:gd name="T38" fmla="*/ 28 w 28"/>
                <a:gd name="T39" fmla="*/ 57 h 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57">
                  <a:moveTo>
                    <a:pt x="11" y="53"/>
                  </a:moveTo>
                  <a:lnTo>
                    <a:pt x="12" y="56"/>
                  </a:lnTo>
                  <a:lnTo>
                    <a:pt x="14" y="55"/>
                  </a:lnTo>
                  <a:lnTo>
                    <a:pt x="25" y="51"/>
                  </a:lnTo>
                  <a:lnTo>
                    <a:pt x="27" y="48"/>
                  </a:lnTo>
                  <a:lnTo>
                    <a:pt x="16" y="4"/>
                  </a:lnTo>
                  <a:lnTo>
                    <a:pt x="13" y="0"/>
                  </a:lnTo>
                  <a:lnTo>
                    <a:pt x="11" y="0"/>
                  </a:lnTo>
                  <a:lnTo>
                    <a:pt x="1" y="4"/>
                  </a:lnTo>
                  <a:lnTo>
                    <a:pt x="0" y="4"/>
                  </a:lnTo>
                  <a:lnTo>
                    <a:pt x="0" y="7"/>
                  </a:lnTo>
                  <a:lnTo>
                    <a:pt x="11" y="53"/>
                  </a:lnTo>
                </a:path>
              </a:pathLst>
            </a:custGeom>
            <a:solidFill>
              <a:schemeClr val="tx2"/>
            </a:solidFill>
            <a:ln w="12700" cap="rnd">
              <a:solidFill>
                <a:schemeClr val="tx2"/>
              </a:solidFill>
              <a:round/>
            </a:ln>
          </p:spPr>
          <p:txBody>
            <a:bodyPr/>
            <a:lstStyle/>
            <a:p>
              <a:endParaRPr lang="zh-CN" altLang="en-US"/>
            </a:p>
          </p:txBody>
        </p:sp>
        <p:sp>
          <p:nvSpPr>
            <p:cNvPr id="38970" name="Freeform 924"/>
            <p:cNvSpPr/>
            <p:nvPr/>
          </p:nvSpPr>
          <p:spPr bwMode="auto">
            <a:xfrm>
              <a:off x="2898" y="1625"/>
              <a:ext cx="28" cy="56"/>
            </a:xfrm>
            <a:custGeom>
              <a:avLst/>
              <a:gdLst>
                <a:gd name="T0" fmla="*/ 12 w 28"/>
                <a:gd name="T1" fmla="*/ 51 h 56"/>
                <a:gd name="T2" fmla="*/ 13 w 28"/>
                <a:gd name="T3" fmla="*/ 53 h 56"/>
                <a:gd name="T4" fmla="*/ 16 w 28"/>
                <a:gd name="T5" fmla="*/ 55 h 56"/>
                <a:gd name="T6" fmla="*/ 24 w 28"/>
                <a:gd name="T7" fmla="*/ 50 h 56"/>
                <a:gd name="T8" fmla="*/ 27 w 28"/>
                <a:gd name="T9" fmla="*/ 50 h 56"/>
                <a:gd name="T10" fmla="*/ 25 w 28"/>
                <a:gd name="T11" fmla="*/ 48 h 56"/>
                <a:gd name="T12" fmla="*/ 15 w 28"/>
                <a:gd name="T13" fmla="*/ 2 h 56"/>
                <a:gd name="T14" fmla="*/ 14 w 28"/>
                <a:gd name="T15" fmla="*/ 0 h 56"/>
                <a:gd name="T16" fmla="*/ 13 w 28"/>
                <a:gd name="T17" fmla="*/ 0 h 56"/>
                <a:gd name="T18" fmla="*/ 3 w 28"/>
                <a:gd name="T19" fmla="*/ 3 h 56"/>
                <a:gd name="T20" fmla="*/ 0 w 28"/>
                <a:gd name="T21" fmla="*/ 4 h 56"/>
                <a:gd name="T22" fmla="*/ 2 w 28"/>
                <a:gd name="T23" fmla="*/ 6 h 56"/>
                <a:gd name="T24" fmla="*/ 12 w 28"/>
                <a:gd name="T25" fmla="*/ 5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56"/>
                <a:gd name="T41" fmla="*/ 28 w 28"/>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56">
                  <a:moveTo>
                    <a:pt x="12" y="51"/>
                  </a:moveTo>
                  <a:lnTo>
                    <a:pt x="13" y="53"/>
                  </a:lnTo>
                  <a:lnTo>
                    <a:pt x="16" y="55"/>
                  </a:lnTo>
                  <a:lnTo>
                    <a:pt x="24" y="50"/>
                  </a:lnTo>
                  <a:lnTo>
                    <a:pt x="27" y="50"/>
                  </a:lnTo>
                  <a:lnTo>
                    <a:pt x="25" y="48"/>
                  </a:lnTo>
                  <a:lnTo>
                    <a:pt x="15" y="2"/>
                  </a:lnTo>
                  <a:lnTo>
                    <a:pt x="14" y="0"/>
                  </a:lnTo>
                  <a:lnTo>
                    <a:pt x="13" y="0"/>
                  </a:lnTo>
                  <a:lnTo>
                    <a:pt x="3" y="3"/>
                  </a:lnTo>
                  <a:lnTo>
                    <a:pt x="0" y="4"/>
                  </a:lnTo>
                  <a:lnTo>
                    <a:pt x="2" y="6"/>
                  </a:lnTo>
                  <a:lnTo>
                    <a:pt x="12" y="51"/>
                  </a:lnTo>
                </a:path>
              </a:pathLst>
            </a:custGeom>
            <a:solidFill>
              <a:srgbClr val="919191"/>
            </a:solidFill>
            <a:ln w="12700" cap="rnd">
              <a:solidFill>
                <a:schemeClr val="tx2"/>
              </a:solidFill>
              <a:round/>
            </a:ln>
          </p:spPr>
          <p:txBody>
            <a:bodyPr/>
            <a:lstStyle/>
            <a:p>
              <a:endParaRPr lang="zh-CN" altLang="en-US"/>
            </a:p>
          </p:txBody>
        </p:sp>
        <p:sp>
          <p:nvSpPr>
            <p:cNvPr id="38971" name="Freeform 925"/>
            <p:cNvSpPr/>
            <p:nvPr/>
          </p:nvSpPr>
          <p:spPr bwMode="auto">
            <a:xfrm>
              <a:off x="2808" y="1654"/>
              <a:ext cx="25" cy="58"/>
            </a:xfrm>
            <a:custGeom>
              <a:avLst/>
              <a:gdLst>
                <a:gd name="T0" fmla="*/ 11 w 25"/>
                <a:gd name="T1" fmla="*/ 52 h 58"/>
                <a:gd name="T2" fmla="*/ 12 w 25"/>
                <a:gd name="T3" fmla="*/ 55 h 58"/>
                <a:gd name="T4" fmla="*/ 15 w 25"/>
                <a:gd name="T5" fmla="*/ 57 h 58"/>
                <a:gd name="T6" fmla="*/ 24 w 25"/>
                <a:gd name="T7" fmla="*/ 53 h 58"/>
                <a:gd name="T8" fmla="*/ 24 w 25"/>
                <a:gd name="T9" fmla="*/ 51 h 58"/>
                <a:gd name="T10" fmla="*/ 24 w 25"/>
                <a:gd name="T11" fmla="*/ 49 h 58"/>
                <a:gd name="T12" fmla="*/ 14 w 25"/>
                <a:gd name="T13" fmla="*/ 3 h 58"/>
                <a:gd name="T14" fmla="*/ 14 w 25"/>
                <a:gd name="T15" fmla="*/ 1 h 58"/>
                <a:gd name="T16" fmla="*/ 12 w 25"/>
                <a:gd name="T17" fmla="*/ 0 h 58"/>
                <a:gd name="T18" fmla="*/ 2 w 25"/>
                <a:gd name="T19" fmla="*/ 4 h 58"/>
                <a:gd name="T20" fmla="*/ 2 w 25"/>
                <a:gd name="T21" fmla="*/ 4 h 58"/>
                <a:gd name="T22" fmla="*/ 0 w 25"/>
                <a:gd name="T23" fmla="*/ 6 h 58"/>
                <a:gd name="T24" fmla="*/ 11 w 25"/>
                <a:gd name="T25" fmla="*/ 52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8"/>
                <a:gd name="T41" fmla="*/ 25 w 25"/>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8">
                  <a:moveTo>
                    <a:pt x="11" y="52"/>
                  </a:moveTo>
                  <a:lnTo>
                    <a:pt x="12" y="55"/>
                  </a:lnTo>
                  <a:lnTo>
                    <a:pt x="15" y="57"/>
                  </a:lnTo>
                  <a:lnTo>
                    <a:pt x="24" y="53"/>
                  </a:lnTo>
                  <a:lnTo>
                    <a:pt x="24" y="51"/>
                  </a:lnTo>
                  <a:lnTo>
                    <a:pt x="24" y="49"/>
                  </a:lnTo>
                  <a:lnTo>
                    <a:pt x="14" y="3"/>
                  </a:lnTo>
                  <a:lnTo>
                    <a:pt x="14" y="1"/>
                  </a:lnTo>
                  <a:lnTo>
                    <a:pt x="12" y="0"/>
                  </a:lnTo>
                  <a:lnTo>
                    <a:pt x="2" y="4"/>
                  </a:lnTo>
                  <a:lnTo>
                    <a:pt x="0" y="6"/>
                  </a:lnTo>
                  <a:lnTo>
                    <a:pt x="11" y="52"/>
                  </a:lnTo>
                </a:path>
              </a:pathLst>
            </a:custGeom>
            <a:solidFill>
              <a:schemeClr val="tx2"/>
            </a:solidFill>
            <a:ln w="12700" cap="rnd">
              <a:solidFill>
                <a:schemeClr val="tx2"/>
              </a:solidFill>
              <a:round/>
            </a:ln>
          </p:spPr>
          <p:txBody>
            <a:bodyPr/>
            <a:lstStyle/>
            <a:p>
              <a:endParaRPr lang="zh-CN" altLang="en-US"/>
            </a:p>
          </p:txBody>
        </p:sp>
        <p:sp>
          <p:nvSpPr>
            <p:cNvPr id="38972" name="Freeform 926"/>
            <p:cNvSpPr/>
            <p:nvPr/>
          </p:nvSpPr>
          <p:spPr bwMode="auto">
            <a:xfrm>
              <a:off x="2782" y="1481"/>
              <a:ext cx="140" cy="242"/>
            </a:xfrm>
            <a:custGeom>
              <a:avLst/>
              <a:gdLst>
                <a:gd name="T0" fmla="*/ 96 w 140"/>
                <a:gd name="T1" fmla="*/ 234 h 242"/>
                <a:gd name="T2" fmla="*/ 107 w 140"/>
                <a:gd name="T3" fmla="*/ 232 h 242"/>
                <a:gd name="T4" fmla="*/ 119 w 140"/>
                <a:gd name="T5" fmla="*/ 226 h 242"/>
                <a:gd name="T6" fmla="*/ 125 w 140"/>
                <a:gd name="T7" fmla="*/ 222 h 242"/>
                <a:gd name="T8" fmla="*/ 126 w 140"/>
                <a:gd name="T9" fmla="*/ 220 h 242"/>
                <a:gd name="T10" fmla="*/ 133 w 140"/>
                <a:gd name="T11" fmla="*/ 217 h 242"/>
                <a:gd name="T12" fmla="*/ 138 w 140"/>
                <a:gd name="T13" fmla="*/ 212 h 242"/>
                <a:gd name="T14" fmla="*/ 139 w 140"/>
                <a:gd name="T15" fmla="*/ 206 h 242"/>
                <a:gd name="T16" fmla="*/ 137 w 140"/>
                <a:gd name="T17" fmla="*/ 202 h 242"/>
                <a:gd name="T18" fmla="*/ 137 w 140"/>
                <a:gd name="T19" fmla="*/ 198 h 242"/>
                <a:gd name="T20" fmla="*/ 138 w 140"/>
                <a:gd name="T21" fmla="*/ 190 h 242"/>
                <a:gd name="T22" fmla="*/ 136 w 140"/>
                <a:gd name="T23" fmla="*/ 179 h 242"/>
                <a:gd name="T24" fmla="*/ 135 w 140"/>
                <a:gd name="T25" fmla="*/ 167 h 242"/>
                <a:gd name="T26" fmla="*/ 129 w 140"/>
                <a:gd name="T27" fmla="*/ 155 h 242"/>
                <a:gd name="T28" fmla="*/ 126 w 140"/>
                <a:gd name="T29" fmla="*/ 144 h 242"/>
                <a:gd name="T30" fmla="*/ 124 w 140"/>
                <a:gd name="T31" fmla="*/ 140 h 242"/>
                <a:gd name="T32" fmla="*/ 124 w 140"/>
                <a:gd name="T33" fmla="*/ 137 h 242"/>
                <a:gd name="T34" fmla="*/ 122 w 140"/>
                <a:gd name="T35" fmla="*/ 134 h 242"/>
                <a:gd name="T36" fmla="*/ 107 w 140"/>
                <a:gd name="T37" fmla="*/ 78 h 242"/>
                <a:gd name="T38" fmla="*/ 107 w 140"/>
                <a:gd name="T39" fmla="*/ 74 h 242"/>
                <a:gd name="T40" fmla="*/ 108 w 140"/>
                <a:gd name="T41" fmla="*/ 67 h 242"/>
                <a:gd name="T42" fmla="*/ 106 w 140"/>
                <a:gd name="T43" fmla="*/ 58 h 242"/>
                <a:gd name="T44" fmla="*/ 102 w 140"/>
                <a:gd name="T45" fmla="*/ 43 h 242"/>
                <a:gd name="T46" fmla="*/ 98 w 140"/>
                <a:gd name="T47" fmla="*/ 30 h 242"/>
                <a:gd name="T48" fmla="*/ 96 w 140"/>
                <a:gd name="T49" fmla="*/ 19 h 242"/>
                <a:gd name="T50" fmla="*/ 93 w 140"/>
                <a:gd name="T51" fmla="*/ 15 h 242"/>
                <a:gd name="T52" fmla="*/ 90 w 140"/>
                <a:gd name="T53" fmla="*/ 10 h 242"/>
                <a:gd name="T54" fmla="*/ 90 w 140"/>
                <a:gd name="T55" fmla="*/ 5 h 242"/>
                <a:gd name="T56" fmla="*/ 86 w 140"/>
                <a:gd name="T57" fmla="*/ 0 h 242"/>
                <a:gd name="T58" fmla="*/ 82 w 140"/>
                <a:gd name="T59" fmla="*/ 0 h 242"/>
                <a:gd name="T60" fmla="*/ 9 w 140"/>
                <a:gd name="T61" fmla="*/ 23 h 242"/>
                <a:gd name="T62" fmla="*/ 3 w 140"/>
                <a:gd name="T63" fmla="*/ 25 h 242"/>
                <a:gd name="T64" fmla="*/ 0 w 140"/>
                <a:gd name="T65" fmla="*/ 32 h 242"/>
                <a:gd name="T66" fmla="*/ 4 w 140"/>
                <a:gd name="T67" fmla="*/ 40 h 242"/>
                <a:gd name="T68" fmla="*/ 2 w 140"/>
                <a:gd name="T69" fmla="*/ 43 h 242"/>
                <a:gd name="T70" fmla="*/ 3 w 140"/>
                <a:gd name="T71" fmla="*/ 47 h 242"/>
                <a:gd name="T72" fmla="*/ 3 w 140"/>
                <a:gd name="T73" fmla="*/ 50 h 242"/>
                <a:gd name="T74" fmla="*/ 6 w 140"/>
                <a:gd name="T75" fmla="*/ 62 h 242"/>
                <a:gd name="T76" fmla="*/ 9 w 140"/>
                <a:gd name="T77" fmla="*/ 75 h 242"/>
                <a:gd name="T78" fmla="*/ 11 w 140"/>
                <a:gd name="T79" fmla="*/ 86 h 242"/>
                <a:gd name="T80" fmla="*/ 14 w 140"/>
                <a:gd name="T81" fmla="*/ 96 h 242"/>
                <a:gd name="T82" fmla="*/ 15 w 140"/>
                <a:gd name="T83" fmla="*/ 103 h 242"/>
                <a:gd name="T84" fmla="*/ 20 w 140"/>
                <a:gd name="T85" fmla="*/ 106 h 242"/>
                <a:gd name="T86" fmla="*/ 32 w 140"/>
                <a:gd name="T87" fmla="*/ 164 h 242"/>
                <a:gd name="T88" fmla="*/ 32 w 140"/>
                <a:gd name="T89" fmla="*/ 164 h 242"/>
                <a:gd name="T90" fmla="*/ 31 w 140"/>
                <a:gd name="T91" fmla="*/ 167 h 242"/>
                <a:gd name="T92" fmla="*/ 32 w 140"/>
                <a:gd name="T93" fmla="*/ 170 h 242"/>
                <a:gd name="T94" fmla="*/ 30 w 140"/>
                <a:gd name="T95" fmla="*/ 176 h 242"/>
                <a:gd name="T96" fmla="*/ 32 w 140"/>
                <a:gd name="T97" fmla="*/ 187 h 242"/>
                <a:gd name="T98" fmla="*/ 37 w 140"/>
                <a:gd name="T99" fmla="*/ 200 h 242"/>
                <a:gd name="T100" fmla="*/ 38 w 140"/>
                <a:gd name="T101" fmla="*/ 210 h 242"/>
                <a:gd name="T102" fmla="*/ 40 w 140"/>
                <a:gd name="T103" fmla="*/ 222 h 242"/>
                <a:gd name="T104" fmla="*/ 44 w 140"/>
                <a:gd name="T105" fmla="*/ 228 h 242"/>
                <a:gd name="T106" fmla="*/ 46 w 140"/>
                <a:gd name="T107" fmla="*/ 232 h 242"/>
                <a:gd name="T108" fmla="*/ 48 w 140"/>
                <a:gd name="T109" fmla="*/ 235 h 242"/>
                <a:gd name="T110" fmla="*/ 50 w 140"/>
                <a:gd name="T111" fmla="*/ 240 h 242"/>
                <a:gd name="T112" fmla="*/ 55 w 140"/>
                <a:gd name="T113" fmla="*/ 239 h 242"/>
                <a:gd name="T114" fmla="*/ 64 w 140"/>
                <a:gd name="T115" fmla="*/ 238 h 242"/>
                <a:gd name="T116" fmla="*/ 68 w 140"/>
                <a:gd name="T117" fmla="*/ 240 h 242"/>
                <a:gd name="T118" fmla="*/ 75 w 140"/>
                <a:gd name="T119" fmla="*/ 241 h 242"/>
                <a:gd name="T120" fmla="*/ 86 w 140"/>
                <a:gd name="T121" fmla="*/ 238 h 242"/>
                <a:gd name="T122" fmla="*/ 96 w 140"/>
                <a:gd name="T123" fmla="*/ 234 h 2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0"/>
                <a:gd name="T187" fmla="*/ 0 h 242"/>
                <a:gd name="T188" fmla="*/ 140 w 140"/>
                <a:gd name="T189" fmla="*/ 242 h 24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0" h="242">
                  <a:moveTo>
                    <a:pt x="96" y="234"/>
                  </a:moveTo>
                  <a:lnTo>
                    <a:pt x="107" y="232"/>
                  </a:lnTo>
                  <a:lnTo>
                    <a:pt x="119" y="226"/>
                  </a:lnTo>
                  <a:lnTo>
                    <a:pt x="125" y="222"/>
                  </a:lnTo>
                  <a:lnTo>
                    <a:pt x="126" y="220"/>
                  </a:lnTo>
                  <a:lnTo>
                    <a:pt x="133" y="217"/>
                  </a:lnTo>
                  <a:lnTo>
                    <a:pt x="138" y="212"/>
                  </a:lnTo>
                  <a:lnTo>
                    <a:pt x="139" y="206"/>
                  </a:lnTo>
                  <a:lnTo>
                    <a:pt x="137" y="202"/>
                  </a:lnTo>
                  <a:lnTo>
                    <a:pt x="137" y="198"/>
                  </a:lnTo>
                  <a:lnTo>
                    <a:pt x="138" y="190"/>
                  </a:lnTo>
                  <a:lnTo>
                    <a:pt x="136" y="179"/>
                  </a:lnTo>
                  <a:lnTo>
                    <a:pt x="135" y="167"/>
                  </a:lnTo>
                  <a:lnTo>
                    <a:pt x="129" y="155"/>
                  </a:lnTo>
                  <a:lnTo>
                    <a:pt x="126" y="144"/>
                  </a:lnTo>
                  <a:lnTo>
                    <a:pt x="124" y="140"/>
                  </a:lnTo>
                  <a:lnTo>
                    <a:pt x="124" y="137"/>
                  </a:lnTo>
                  <a:lnTo>
                    <a:pt x="122" y="134"/>
                  </a:lnTo>
                  <a:lnTo>
                    <a:pt x="107" y="78"/>
                  </a:lnTo>
                  <a:lnTo>
                    <a:pt x="107" y="74"/>
                  </a:lnTo>
                  <a:lnTo>
                    <a:pt x="108" y="67"/>
                  </a:lnTo>
                  <a:lnTo>
                    <a:pt x="106" y="58"/>
                  </a:lnTo>
                  <a:lnTo>
                    <a:pt x="102" y="43"/>
                  </a:lnTo>
                  <a:lnTo>
                    <a:pt x="98" y="30"/>
                  </a:lnTo>
                  <a:lnTo>
                    <a:pt x="96" y="19"/>
                  </a:lnTo>
                  <a:lnTo>
                    <a:pt x="93" y="15"/>
                  </a:lnTo>
                  <a:lnTo>
                    <a:pt x="90" y="10"/>
                  </a:lnTo>
                  <a:lnTo>
                    <a:pt x="90" y="5"/>
                  </a:lnTo>
                  <a:lnTo>
                    <a:pt x="86" y="0"/>
                  </a:lnTo>
                  <a:lnTo>
                    <a:pt x="82" y="0"/>
                  </a:lnTo>
                  <a:lnTo>
                    <a:pt x="9" y="23"/>
                  </a:lnTo>
                  <a:lnTo>
                    <a:pt x="3" y="25"/>
                  </a:lnTo>
                  <a:lnTo>
                    <a:pt x="0" y="32"/>
                  </a:lnTo>
                  <a:lnTo>
                    <a:pt x="4" y="40"/>
                  </a:lnTo>
                  <a:lnTo>
                    <a:pt x="2" y="43"/>
                  </a:lnTo>
                  <a:lnTo>
                    <a:pt x="3" y="47"/>
                  </a:lnTo>
                  <a:lnTo>
                    <a:pt x="3" y="50"/>
                  </a:lnTo>
                  <a:lnTo>
                    <a:pt x="6" y="62"/>
                  </a:lnTo>
                  <a:lnTo>
                    <a:pt x="9" y="75"/>
                  </a:lnTo>
                  <a:lnTo>
                    <a:pt x="11" y="86"/>
                  </a:lnTo>
                  <a:lnTo>
                    <a:pt x="14" y="96"/>
                  </a:lnTo>
                  <a:lnTo>
                    <a:pt x="15" y="103"/>
                  </a:lnTo>
                  <a:lnTo>
                    <a:pt x="20" y="106"/>
                  </a:lnTo>
                  <a:lnTo>
                    <a:pt x="32" y="164"/>
                  </a:lnTo>
                  <a:lnTo>
                    <a:pt x="31" y="167"/>
                  </a:lnTo>
                  <a:lnTo>
                    <a:pt x="32" y="170"/>
                  </a:lnTo>
                  <a:lnTo>
                    <a:pt x="30" y="176"/>
                  </a:lnTo>
                  <a:lnTo>
                    <a:pt x="32" y="187"/>
                  </a:lnTo>
                  <a:lnTo>
                    <a:pt x="37" y="200"/>
                  </a:lnTo>
                  <a:lnTo>
                    <a:pt x="38" y="210"/>
                  </a:lnTo>
                  <a:lnTo>
                    <a:pt x="40" y="222"/>
                  </a:lnTo>
                  <a:lnTo>
                    <a:pt x="44" y="228"/>
                  </a:lnTo>
                  <a:lnTo>
                    <a:pt x="46" y="232"/>
                  </a:lnTo>
                  <a:lnTo>
                    <a:pt x="48" y="235"/>
                  </a:lnTo>
                  <a:lnTo>
                    <a:pt x="50" y="240"/>
                  </a:lnTo>
                  <a:lnTo>
                    <a:pt x="55" y="239"/>
                  </a:lnTo>
                  <a:lnTo>
                    <a:pt x="64" y="238"/>
                  </a:lnTo>
                  <a:lnTo>
                    <a:pt x="68" y="240"/>
                  </a:lnTo>
                  <a:lnTo>
                    <a:pt x="75" y="241"/>
                  </a:lnTo>
                  <a:lnTo>
                    <a:pt x="86" y="238"/>
                  </a:lnTo>
                  <a:lnTo>
                    <a:pt x="96" y="234"/>
                  </a:lnTo>
                </a:path>
              </a:pathLst>
            </a:custGeom>
            <a:solidFill>
              <a:srgbClr val="51DC00"/>
            </a:solidFill>
            <a:ln w="12700" cap="rnd">
              <a:noFill/>
              <a:round/>
            </a:ln>
          </p:spPr>
          <p:txBody>
            <a:bodyPr/>
            <a:lstStyle/>
            <a:p>
              <a:endParaRPr lang="zh-CN" altLang="en-US"/>
            </a:p>
          </p:txBody>
        </p:sp>
        <p:sp>
          <p:nvSpPr>
            <p:cNvPr id="38973" name="Freeform 927"/>
            <p:cNvSpPr/>
            <p:nvPr/>
          </p:nvSpPr>
          <p:spPr bwMode="auto">
            <a:xfrm>
              <a:off x="2782" y="1464"/>
              <a:ext cx="82" cy="37"/>
            </a:xfrm>
            <a:custGeom>
              <a:avLst/>
              <a:gdLst>
                <a:gd name="T0" fmla="*/ 3 w 82"/>
                <a:gd name="T1" fmla="*/ 29 h 37"/>
                <a:gd name="T2" fmla="*/ 2 w 82"/>
                <a:gd name="T3" fmla="*/ 32 h 37"/>
                <a:gd name="T4" fmla="*/ 5 w 82"/>
                <a:gd name="T5" fmla="*/ 36 h 37"/>
                <a:gd name="T6" fmla="*/ 79 w 82"/>
                <a:gd name="T7" fmla="*/ 13 h 37"/>
                <a:gd name="T8" fmla="*/ 78 w 82"/>
                <a:gd name="T9" fmla="*/ 8 h 37"/>
                <a:gd name="T10" fmla="*/ 81 w 82"/>
                <a:gd name="T11" fmla="*/ 4 h 37"/>
                <a:gd name="T12" fmla="*/ 78 w 82"/>
                <a:gd name="T13" fmla="*/ 0 h 37"/>
                <a:gd name="T14" fmla="*/ 2 w 82"/>
                <a:gd name="T15" fmla="*/ 26 h 37"/>
                <a:gd name="T16" fmla="*/ 0 w 82"/>
                <a:gd name="T17" fmla="*/ 25 h 37"/>
                <a:gd name="T18" fmla="*/ 3 w 82"/>
                <a:gd name="T19" fmla="*/ 29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37"/>
                <a:gd name="T32" fmla="*/ 82 w 82"/>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37">
                  <a:moveTo>
                    <a:pt x="3" y="29"/>
                  </a:moveTo>
                  <a:lnTo>
                    <a:pt x="2" y="32"/>
                  </a:lnTo>
                  <a:lnTo>
                    <a:pt x="5" y="36"/>
                  </a:lnTo>
                  <a:lnTo>
                    <a:pt x="79" y="13"/>
                  </a:lnTo>
                  <a:lnTo>
                    <a:pt x="78" y="8"/>
                  </a:lnTo>
                  <a:lnTo>
                    <a:pt x="81" y="4"/>
                  </a:lnTo>
                  <a:lnTo>
                    <a:pt x="78" y="0"/>
                  </a:lnTo>
                  <a:lnTo>
                    <a:pt x="2" y="26"/>
                  </a:lnTo>
                  <a:lnTo>
                    <a:pt x="0" y="25"/>
                  </a:lnTo>
                  <a:lnTo>
                    <a:pt x="3" y="29"/>
                  </a:lnTo>
                </a:path>
              </a:pathLst>
            </a:custGeom>
            <a:solidFill>
              <a:srgbClr val="BFBFBF"/>
            </a:solidFill>
            <a:ln w="12700" cap="rnd">
              <a:solidFill>
                <a:srgbClr val="919191"/>
              </a:solidFill>
              <a:round/>
            </a:ln>
          </p:spPr>
          <p:txBody>
            <a:bodyPr/>
            <a:lstStyle/>
            <a:p>
              <a:endParaRPr lang="zh-CN" altLang="en-US"/>
            </a:p>
          </p:txBody>
        </p:sp>
        <p:sp>
          <p:nvSpPr>
            <p:cNvPr id="38974" name="Freeform 928"/>
            <p:cNvSpPr/>
            <p:nvPr/>
          </p:nvSpPr>
          <p:spPr bwMode="auto">
            <a:xfrm>
              <a:off x="2906" y="1625"/>
              <a:ext cx="28" cy="57"/>
            </a:xfrm>
            <a:custGeom>
              <a:avLst/>
              <a:gdLst>
                <a:gd name="T0" fmla="*/ 27 w 28"/>
                <a:gd name="T1" fmla="*/ 56 h 57"/>
                <a:gd name="T2" fmla="*/ 0 w 28"/>
                <a:gd name="T3" fmla="*/ 0 h 57"/>
                <a:gd name="T4" fmla="*/ 27 w 28"/>
                <a:gd name="T5" fmla="*/ 56 h 57"/>
                <a:gd name="T6" fmla="*/ 0 60000 65536"/>
                <a:gd name="T7" fmla="*/ 0 60000 65536"/>
                <a:gd name="T8" fmla="*/ 0 60000 65536"/>
                <a:gd name="T9" fmla="*/ 0 w 28"/>
                <a:gd name="T10" fmla="*/ 0 h 57"/>
                <a:gd name="T11" fmla="*/ 28 w 28"/>
                <a:gd name="T12" fmla="*/ 57 h 57"/>
              </a:gdLst>
              <a:ahLst/>
              <a:cxnLst>
                <a:cxn ang="T6">
                  <a:pos x="T0" y="T1"/>
                </a:cxn>
                <a:cxn ang="T7">
                  <a:pos x="T2" y="T3"/>
                </a:cxn>
                <a:cxn ang="T8">
                  <a:pos x="T4" y="T5"/>
                </a:cxn>
              </a:cxnLst>
              <a:rect l="T9" t="T10" r="T11" b="T12"/>
              <a:pathLst>
                <a:path w="28" h="57">
                  <a:moveTo>
                    <a:pt x="27" y="56"/>
                  </a:moveTo>
                  <a:lnTo>
                    <a:pt x="0" y="0"/>
                  </a:lnTo>
                  <a:lnTo>
                    <a:pt x="27" y="56"/>
                  </a:lnTo>
                </a:path>
              </a:pathLst>
            </a:custGeom>
            <a:solidFill>
              <a:srgbClr val="FFBFBF"/>
            </a:solidFill>
            <a:ln w="12700" cap="rnd">
              <a:noFill/>
              <a:round/>
            </a:ln>
          </p:spPr>
          <p:txBody>
            <a:bodyPr/>
            <a:lstStyle/>
            <a:p>
              <a:endParaRPr lang="zh-CN" altLang="en-US"/>
            </a:p>
          </p:txBody>
        </p:sp>
        <p:sp>
          <p:nvSpPr>
            <p:cNvPr id="38975" name="Freeform 929"/>
            <p:cNvSpPr/>
            <p:nvPr/>
          </p:nvSpPr>
          <p:spPr bwMode="auto">
            <a:xfrm>
              <a:off x="2822" y="1651"/>
              <a:ext cx="30" cy="59"/>
            </a:xfrm>
            <a:custGeom>
              <a:avLst/>
              <a:gdLst>
                <a:gd name="T0" fmla="*/ 29 w 30"/>
                <a:gd name="T1" fmla="*/ 58 h 59"/>
                <a:gd name="T2" fmla="*/ 0 w 30"/>
                <a:gd name="T3" fmla="*/ 0 h 59"/>
                <a:gd name="T4" fmla="*/ 29 w 30"/>
                <a:gd name="T5" fmla="*/ 58 h 59"/>
                <a:gd name="T6" fmla="*/ 0 60000 65536"/>
                <a:gd name="T7" fmla="*/ 0 60000 65536"/>
                <a:gd name="T8" fmla="*/ 0 60000 65536"/>
                <a:gd name="T9" fmla="*/ 0 w 30"/>
                <a:gd name="T10" fmla="*/ 0 h 59"/>
                <a:gd name="T11" fmla="*/ 30 w 30"/>
                <a:gd name="T12" fmla="*/ 59 h 59"/>
              </a:gdLst>
              <a:ahLst/>
              <a:cxnLst>
                <a:cxn ang="T6">
                  <a:pos x="T0" y="T1"/>
                </a:cxn>
                <a:cxn ang="T7">
                  <a:pos x="T2" y="T3"/>
                </a:cxn>
                <a:cxn ang="T8">
                  <a:pos x="T4" y="T5"/>
                </a:cxn>
              </a:cxnLst>
              <a:rect l="T9" t="T10" r="T11" b="T12"/>
              <a:pathLst>
                <a:path w="30" h="59">
                  <a:moveTo>
                    <a:pt x="29" y="58"/>
                  </a:moveTo>
                  <a:lnTo>
                    <a:pt x="0" y="0"/>
                  </a:lnTo>
                  <a:lnTo>
                    <a:pt x="29" y="58"/>
                  </a:lnTo>
                </a:path>
              </a:pathLst>
            </a:custGeom>
            <a:solidFill>
              <a:srgbClr val="FFBFBF"/>
            </a:solidFill>
            <a:ln w="12700" cap="rnd">
              <a:noFill/>
              <a:round/>
            </a:ln>
          </p:spPr>
          <p:txBody>
            <a:bodyPr/>
            <a:lstStyle/>
            <a:p>
              <a:endParaRPr lang="zh-CN" altLang="en-US"/>
            </a:p>
          </p:txBody>
        </p:sp>
        <p:sp>
          <p:nvSpPr>
            <p:cNvPr id="38976" name="Freeform 930"/>
            <p:cNvSpPr/>
            <p:nvPr/>
          </p:nvSpPr>
          <p:spPr bwMode="auto">
            <a:xfrm>
              <a:off x="2814" y="1659"/>
              <a:ext cx="26" cy="59"/>
            </a:xfrm>
            <a:custGeom>
              <a:avLst/>
              <a:gdLst>
                <a:gd name="T0" fmla="*/ 25 w 26"/>
                <a:gd name="T1" fmla="*/ 54 h 59"/>
                <a:gd name="T2" fmla="*/ 14 w 26"/>
                <a:gd name="T3" fmla="*/ 58 h 59"/>
                <a:gd name="T4" fmla="*/ 0 w 26"/>
                <a:gd name="T5" fmla="*/ 1 h 59"/>
                <a:gd name="T6" fmla="*/ 13 w 26"/>
                <a:gd name="T7" fmla="*/ 0 h 59"/>
                <a:gd name="T8" fmla="*/ 25 w 26"/>
                <a:gd name="T9" fmla="*/ 54 h 59"/>
                <a:gd name="T10" fmla="*/ 0 60000 65536"/>
                <a:gd name="T11" fmla="*/ 0 60000 65536"/>
                <a:gd name="T12" fmla="*/ 0 60000 65536"/>
                <a:gd name="T13" fmla="*/ 0 60000 65536"/>
                <a:gd name="T14" fmla="*/ 0 60000 65536"/>
                <a:gd name="T15" fmla="*/ 0 w 26"/>
                <a:gd name="T16" fmla="*/ 0 h 59"/>
                <a:gd name="T17" fmla="*/ 26 w 26"/>
                <a:gd name="T18" fmla="*/ 59 h 59"/>
              </a:gdLst>
              <a:ahLst/>
              <a:cxnLst>
                <a:cxn ang="T10">
                  <a:pos x="T0" y="T1"/>
                </a:cxn>
                <a:cxn ang="T11">
                  <a:pos x="T2" y="T3"/>
                </a:cxn>
                <a:cxn ang="T12">
                  <a:pos x="T4" y="T5"/>
                </a:cxn>
                <a:cxn ang="T13">
                  <a:pos x="T6" y="T7"/>
                </a:cxn>
                <a:cxn ang="T14">
                  <a:pos x="T8" y="T9"/>
                </a:cxn>
              </a:cxnLst>
              <a:rect l="T15" t="T16" r="T17" b="T18"/>
              <a:pathLst>
                <a:path w="26" h="59">
                  <a:moveTo>
                    <a:pt x="25" y="54"/>
                  </a:moveTo>
                  <a:lnTo>
                    <a:pt x="14" y="58"/>
                  </a:lnTo>
                  <a:lnTo>
                    <a:pt x="0" y="1"/>
                  </a:lnTo>
                  <a:lnTo>
                    <a:pt x="13" y="0"/>
                  </a:lnTo>
                  <a:lnTo>
                    <a:pt x="25" y="54"/>
                  </a:lnTo>
                </a:path>
              </a:pathLst>
            </a:custGeom>
            <a:solidFill>
              <a:srgbClr val="FF4040"/>
            </a:solidFill>
            <a:ln w="12700" cap="rnd">
              <a:noFill/>
              <a:round/>
            </a:ln>
          </p:spPr>
          <p:txBody>
            <a:bodyPr/>
            <a:lstStyle/>
            <a:p>
              <a:endParaRPr lang="zh-CN" altLang="en-US"/>
            </a:p>
          </p:txBody>
        </p:sp>
        <p:sp>
          <p:nvSpPr>
            <p:cNvPr id="38977" name="Freeform 931"/>
            <p:cNvSpPr/>
            <p:nvPr/>
          </p:nvSpPr>
          <p:spPr bwMode="auto">
            <a:xfrm>
              <a:off x="2873" y="1611"/>
              <a:ext cx="44" cy="94"/>
            </a:xfrm>
            <a:custGeom>
              <a:avLst/>
              <a:gdLst>
                <a:gd name="T0" fmla="*/ 36 w 44"/>
                <a:gd name="T1" fmla="*/ 89 h 94"/>
                <a:gd name="T2" fmla="*/ 39 w 44"/>
                <a:gd name="T3" fmla="*/ 88 h 94"/>
                <a:gd name="T4" fmla="*/ 41 w 44"/>
                <a:gd name="T5" fmla="*/ 87 h 94"/>
                <a:gd name="T6" fmla="*/ 42 w 44"/>
                <a:gd name="T7" fmla="*/ 85 h 94"/>
                <a:gd name="T8" fmla="*/ 43 w 44"/>
                <a:gd name="T9" fmla="*/ 83 h 94"/>
                <a:gd name="T10" fmla="*/ 22 w 44"/>
                <a:gd name="T11" fmla="*/ 4 h 94"/>
                <a:gd name="T12" fmla="*/ 21 w 44"/>
                <a:gd name="T13" fmla="*/ 0 h 94"/>
                <a:gd name="T14" fmla="*/ 15 w 44"/>
                <a:gd name="T15" fmla="*/ 3 h 94"/>
                <a:gd name="T16" fmla="*/ 6 w 44"/>
                <a:gd name="T17" fmla="*/ 5 h 94"/>
                <a:gd name="T18" fmla="*/ 3 w 44"/>
                <a:gd name="T19" fmla="*/ 9 h 94"/>
                <a:gd name="T20" fmla="*/ 0 w 44"/>
                <a:gd name="T21" fmla="*/ 12 h 94"/>
                <a:gd name="T22" fmla="*/ 19 w 44"/>
                <a:gd name="T23" fmla="*/ 85 h 94"/>
                <a:gd name="T24" fmla="*/ 24 w 44"/>
                <a:gd name="T25" fmla="*/ 93 h 94"/>
                <a:gd name="T26" fmla="*/ 27 w 44"/>
                <a:gd name="T27" fmla="*/ 93 h 94"/>
                <a:gd name="T28" fmla="*/ 36 w 44"/>
                <a:gd name="T29" fmla="*/ 89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94"/>
                <a:gd name="T47" fmla="*/ 44 w 44"/>
                <a:gd name="T48" fmla="*/ 94 h 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94">
                  <a:moveTo>
                    <a:pt x="36" y="89"/>
                  </a:moveTo>
                  <a:lnTo>
                    <a:pt x="39" y="88"/>
                  </a:lnTo>
                  <a:lnTo>
                    <a:pt x="41" y="87"/>
                  </a:lnTo>
                  <a:lnTo>
                    <a:pt x="42" y="85"/>
                  </a:lnTo>
                  <a:lnTo>
                    <a:pt x="43" y="83"/>
                  </a:lnTo>
                  <a:lnTo>
                    <a:pt x="22" y="4"/>
                  </a:lnTo>
                  <a:lnTo>
                    <a:pt x="21" y="0"/>
                  </a:lnTo>
                  <a:lnTo>
                    <a:pt x="15" y="3"/>
                  </a:lnTo>
                  <a:lnTo>
                    <a:pt x="6" y="5"/>
                  </a:lnTo>
                  <a:lnTo>
                    <a:pt x="3" y="9"/>
                  </a:lnTo>
                  <a:lnTo>
                    <a:pt x="0" y="12"/>
                  </a:lnTo>
                  <a:lnTo>
                    <a:pt x="19" y="85"/>
                  </a:lnTo>
                  <a:lnTo>
                    <a:pt x="24" y="93"/>
                  </a:lnTo>
                  <a:lnTo>
                    <a:pt x="27" y="93"/>
                  </a:lnTo>
                  <a:lnTo>
                    <a:pt x="36" y="89"/>
                  </a:lnTo>
                </a:path>
              </a:pathLst>
            </a:custGeom>
            <a:solidFill>
              <a:srgbClr val="00AE00"/>
            </a:solidFill>
            <a:ln w="12700" cap="rnd">
              <a:noFill/>
              <a:round/>
            </a:ln>
          </p:spPr>
          <p:txBody>
            <a:bodyPr/>
            <a:lstStyle/>
            <a:p>
              <a:endParaRPr lang="zh-CN" altLang="en-US"/>
            </a:p>
          </p:txBody>
        </p:sp>
        <p:sp>
          <p:nvSpPr>
            <p:cNvPr id="38978" name="Freeform 932"/>
            <p:cNvSpPr/>
            <p:nvPr/>
          </p:nvSpPr>
          <p:spPr bwMode="auto">
            <a:xfrm>
              <a:off x="2797" y="1534"/>
              <a:ext cx="85" cy="47"/>
            </a:xfrm>
            <a:custGeom>
              <a:avLst/>
              <a:gdLst>
                <a:gd name="T0" fmla="*/ 84 w 85"/>
                <a:gd name="T1" fmla="*/ 17 h 47"/>
                <a:gd name="T2" fmla="*/ 84 w 85"/>
                <a:gd name="T3" fmla="*/ 20 h 47"/>
                <a:gd name="T4" fmla="*/ 83 w 85"/>
                <a:gd name="T5" fmla="*/ 22 h 47"/>
                <a:gd name="T6" fmla="*/ 84 w 85"/>
                <a:gd name="T7" fmla="*/ 24 h 47"/>
                <a:gd name="T8" fmla="*/ 81 w 85"/>
                <a:gd name="T9" fmla="*/ 25 h 47"/>
                <a:gd name="T10" fmla="*/ 10 w 85"/>
                <a:gd name="T11" fmla="*/ 46 h 47"/>
                <a:gd name="T12" fmla="*/ 8 w 85"/>
                <a:gd name="T13" fmla="*/ 45 h 47"/>
                <a:gd name="T14" fmla="*/ 5 w 85"/>
                <a:gd name="T15" fmla="*/ 39 h 47"/>
                <a:gd name="T16" fmla="*/ 0 w 85"/>
                <a:gd name="T17" fmla="*/ 29 h 47"/>
                <a:gd name="T18" fmla="*/ 2 w 85"/>
                <a:gd name="T19" fmla="*/ 22 h 47"/>
                <a:gd name="T20" fmla="*/ 4 w 85"/>
                <a:gd name="T21" fmla="*/ 19 h 47"/>
                <a:gd name="T22" fmla="*/ 72 w 85"/>
                <a:gd name="T23" fmla="*/ 0 h 47"/>
                <a:gd name="T24" fmla="*/ 79 w 85"/>
                <a:gd name="T25" fmla="*/ 0 h 47"/>
                <a:gd name="T26" fmla="*/ 80 w 85"/>
                <a:gd name="T27" fmla="*/ 6 h 47"/>
                <a:gd name="T28" fmla="*/ 84 w 85"/>
                <a:gd name="T29" fmla="*/ 17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5"/>
                <a:gd name="T46" fmla="*/ 0 h 47"/>
                <a:gd name="T47" fmla="*/ 85 w 85"/>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5" h="47">
                  <a:moveTo>
                    <a:pt x="84" y="17"/>
                  </a:moveTo>
                  <a:lnTo>
                    <a:pt x="84" y="20"/>
                  </a:lnTo>
                  <a:lnTo>
                    <a:pt x="83" y="22"/>
                  </a:lnTo>
                  <a:lnTo>
                    <a:pt x="84" y="24"/>
                  </a:lnTo>
                  <a:lnTo>
                    <a:pt x="81" y="25"/>
                  </a:lnTo>
                  <a:lnTo>
                    <a:pt x="10" y="46"/>
                  </a:lnTo>
                  <a:lnTo>
                    <a:pt x="8" y="45"/>
                  </a:lnTo>
                  <a:lnTo>
                    <a:pt x="5" y="39"/>
                  </a:lnTo>
                  <a:lnTo>
                    <a:pt x="0" y="29"/>
                  </a:lnTo>
                  <a:lnTo>
                    <a:pt x="2" y="22"/>
                  </a:lnTo>
                  <a:lnTo>
                    <a:pt x="4" y="19"/>
                  </a:lnTo>
                  <a:lnTo>
                    <a:pt x="72" y="0"/>
                  </a:lnTo>
                  <a:lnTo>
                    <a:pt x="79" y="0"/>
                  </a:lnTo>
                  <a:lnTo>
                    <a:pt x="80" y="6"/>
                  </a:lnTo>
                  <a:lnTo>
                    <a:pt x="84" y="17"/>
                  </a:lnTo>
                </a:path>
              </a:pathLst>
            </a:custGeom>
            <a:solidFill>
              <a:schemeClr val="accent1"/>
            </a:solidFill>
            <a:ln w="12700" cap="rnd">
              <a:solidFill>
                <a:srgbClr val="004E47"/>
              </a:solidFill>
              <a:round/>
            </a:ln>
          </p:spPr>
          <p:txBody>
            <a:bodyPr/>
            <a:lstStyle/>
            <a:p>
              <a:endParaRPr lang="zh-CN" altLang="en-US"/>
            </a:p>
          </p:txBody>
        </p:sp>
        <p:sp>
          <p:nvSpPr>
            <p:cNvPr id="38979" name="Freeform 933"/>
            <p:cNvSpPr/>
            <p:nvPr/>
          </p:nvSpPr>
          <p:spPr bwMode="auto">
            <a:xfrm>
              <a:off x="2819" y="1632"/>
              <a:ext cx="40" cy="90"/>
            </a:xfrm>
            <a:custGeom>
              <a:avLst/>
              <a:gdLst>
                <a:gd name="T0" fmla="*/ 32 w 40"/>
                <a:gd name="T1" fmla="*/ 86 h 90"/>
                <a:gd name="T2" fmla="*/ 35 w 40"/>
                <a:gd name="T3" fmla="*/ 85 h 90"/>
                <a:gd name="T4" fmla="*/ 36 w 40"/>
                <a:gd name="T5" fmla="*/ 84 h 90"/>
                <a:gd name="T6" fmla="*/ 39 w 40"/>
                <a:gd name="T7" fmla="*/ 81 h 90"/>
                <a:gd name="T8" fmla="*/ 19 w 40"/>
                <a:gd name="T9" fmla="*/ 4 h 90"/>
                <a:gd name="T10" fmla="*/ 17 w 40"/>
                <a:gd name="T11" fmla="*/ 0 h 90"/>
                <a:gd name="T12" fmla="*/ 12 w 40"/>
                <a:gd name="T13" fmla="*/ 3 h 90"/>
                <a:gd name="T14" fmla="*/ 4 w 40"/>
                <a:gd name="T15" fmla="*/ 4 h 90"/>
                <a:gd name="T16" fmla="*/ 0 w 40"/>
                <a:gd name="T17" fmla="*/ 7 h 90"/>
                <a:gd name="T18" fmla="*/ 0 w 40"/>
                <a:gd name="T19" fmla="*/ 13 h 90"/>
                <a:gd name="T20" fmla="*/ 18 w 40"/>
                <a:gd name="T21" fmla="*/ 85 h 90"/>
                <a:gd name="T22" fmla="*/ 21 w 40"/>
                <a:gd name="T23" fmla="*/ 89 h 90"/>
                <a:gd name="T24" fmla="*/ 26 w 40"/>
                <a:gd name="T25" fmla="*/ 89 h 90"/>
                <a:gd name="T26" fmla="*/ 32 w 40"/>
                <a:gd name="T27" fmla="*/ 86 h 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
                <a:gd name="T43" fmla="*/ 0 h 90"/>
                <a:gd name="T44" fmla="*/ 40 w 40"/>
                <a:gd name="T45" fmla="*/ 90 h 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 h="90">
                  <a:moveTo>
                    <a:pt x="32" y="86"/>
                  </a:moveTo>
                  <a:lnTo>
                    <a:pt x="35" y="85"/>
                  </a:lnTo>
                  <a:lnTo>
                    <a:pt x="36" y="84"/>
                  </a:lnTo>
                  <a:lnTo>
                    <a:pt x="39" y="81"/>
                  </a:lnTo>
                  <a:lnTo>
                    <a:pt x="19" y="4"/>
                  </a:lnTo>
                  <a:lnTo>
                    <a:pt x="17" y="0"/>
                  </a:lnTo>
                  <a:lnTo>
                    <a:pt x="12" y="3"/>
                  </a:lnTo>
                  <a:lnTo>
                    <a:pt x="4" y="4"/>
                  </a:lnTo>
                  <a:lnTo>
                    <a:pt x="0" y="7"/>
                  </a:lnTo>
                  <a:lnTo>
                    <a:pt x="0" y="13"/>
                  </a:lnTo>
                  <a:lnTo>
                    <a:pt x="18" y="85"/>
                  </a:lnTo>
                  <a:lnTo>
                    <a:pt x="21" y="89"/>
                  </a:lnTo>
                  <a:lnTo>
                    <a:pt x="26" y="89"/>
                  </a:lnTo>
                  <a:lnTo>
                    <a:pt x="32" y="86"/>
                  </a:lnTo>
                </a:path>
              </a:pathLst>
            </a:custGeom>
            <a:solidFill>
              <a:srgbClr val="00AE00"/>
            </a:solidFill>
            <a:ln w="12700" cap="rnd">
              <a:noFill/>
              <a:round/>
            </a:ln>
          </p:spPr>
          <p:txBody>
            <a:bodyPr/>
            <a:lstStyle/>
            <a:p>
              <a:endParaRPr lang="zh-CN" altLang="en-US"/>
            </a:p>
          </p:txBody>
        </p:sp>
        <p:sp>
          <p:nvSpPr>
            <p:cNvPr id="38980" name="Freeform 934"/>
            <p:cNvSpPr/>
            <p:nvPr/>
          </p:nvSpPr>
          <p:spPr bwMode="auto">
            <a:xfrm>
              <a:off x="2817" y="1605"/>
              <a:ext cx="83" cy="46"/>
            </a:xfrm>
            <a:custGeom>
              <a:avLst/>
              <a:gdLst>
                <a:gd name="T0" fmla="*/ 79 w 83"/>
                <a:gd name="T1" fmla="*/ 8 h 46"/>
                <a:gd name="T2" fmla="*/ 77 w 83"/>
                <a:gd name="T3" fmla="*/ 6 h 46"/>
                <a:gd name="T4" fmla="*/ 78 w 83"/>
                <a:gd name="T5" fmla="*/ 2 h 46"/>
                <a:gd name="T6" fmla="*/ 76 w 83"/>
                <a:gd name="T7" fmla="*/ 0 h 46"/>
                <a:gd name="T8" fmla="*/ 74 w 83"/>
                <a:gd name="T9" fmla="*/ 1 h 46"/>
                <a:gd name="T10" fmla="*/ 3 w 83"/>
                <a:gd name="T11" fmla="*/ 21 h 46"/>
                <a:gd name="T12" fmla="*/ 0 w 83"/>
                <a:gd name="T13" fmla="*/ 24 h 46"/>
                <a:gd name="T14" fmla="*/ 1 w 83"/>
                <a:gd name="T15" fmla="*/ 30 h 46"/>
                <a:gd name="T16" fmla="*/ 4 w 83"/>
                <a:gd name="T17" fmla="*/ 40 h 46"/>
                <a:gd name="T18" fmla="*/ 7 w 83"/>
                <a:gd name="T19" fmla="*/ 45 h 46"/>
                <a:gd name="T20" fmla="*/ 12 w 83"/>
                <a:gd name="T21" fmla="*/ 45 h 46"/>
                <a:gd name="T22" fmla="*/ 78 w 83"/>
                <a:gd name="T23" fmla="*/ 25 h 46"/>
                <a:gd name="T24" fmla="*/ 81 w 83"/>
                <a:gd name="T25" fmla="*/ 22 h 46"/>
                <a:gd name="T26" fmla="*/ 82 w 83"/>
                <a:gd name="T27" fmla="*/ 17 h 46"/>
                <a:gd name="T28" fmla="*/ 79 w 83"/>
                <a:gd name="T29" fmla="*/ 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46"/>
                <a:gd name="T47" fmla="*/ 83 w 83"/>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46">
                  <a:moveTo>
                    <a:pt x="79" y="8"/>
                  </a:moveTo>
                  <a:lnTo>
                    <a:pt x="77" y="6"/>
                  </a:lnTo>
                  <a:lnTo>
                    <a:pt x="78" y="2"/>
                  </a:lnTo>
                  <a:lnTo>
                    <a:pt x="76" y="0"/>
                  </a:lnTo>
                  <a:lnTo>
                    <a:pt x="74" y="1"/>
                  </a:lnTo>
                  <a:lnTo>
                    <a:pt x="3" y="21"/>
                  </a:lnTo>
                  <a:lnTo>
                    <a:pt x="0" y="24"/>
                  </a:lnTo>
                  <a:lnTo>
                    <a:pt x="1" y="30"/>
                  </a:lnTo>
                  <a:lnTo>
                    <a:pt x="4" y="40"/>
                  </a:lnTo>
                  <a:lnTo>
                    <a:pt x="7" y="45"/>
                  </a:lnTo>
                  <a:lnTo>
                    <a:pt x="12" y="45"/>
                  </a:lnTo>
                  <a:lnTo>
                    <a:pt x="78" y="25"/>
                  </a:lnTo>
                  <a:lnTo>
                    <a:pt x="81" y="22"/>
                  </a:lnTo>
                  <a:lnTo>
                    <a:pt x="82" y="17"/>
                  </a:lnTo>
                  <a:lnTo>
                    <a:pt x="79" y="8"/>
                  </a:lnTo>
                </a:path>
              </a:pathLst>
            </a:custGeom>
            <a:solidFill>
              <a:schemeClr val="accent1"/>
            </a:solidFill>
            <a:ln w="12700" cap="rnd">
              <a:solidFill>
                <a:srgbClr val="004E47"/>
              </a:solidFill>
              <a:round/>
            </a:ln>
          </p:spPr>
          <p:txBody>
            <a:bodyPr/>
            <a:lstStyle/>
            <a:p>
              <a:endParaRPr lang="zh-CN" altLang="en-US"/>
            </a:p>
          </p:txBody>
        </p:sp>
        <p:sp>
          <p:nvSpPr>
            <p:cNvPr id="38981" name="Freeform 935"/>
            <p:cNvSpPr/>
            <p:nvPr/>
          </p:nvSpPr>
          <p:spPr bwMode="auto">
            <a:xfrm>
              <a:off x="2883" y="1640"/>
              <a:ext cx="26" cy="59"/>
            </a:xfrm>
            <a:custGeom>
              <a:avLst/>
              <a:gdLst>
                <a:gd name="T0" fmla="*/ 12 w 26"/>
                <a:gd name="T1" fmla="*/ 58 h 59"/>
                <a:gd name="T2" fmla="*/ 25 w 26"/>
                <a:gd name="T3" fmla="*/ 54 h 59"/>
                <a:gd name="T4" fmla="*/ 9 w 26"/>
                <a:gd name="T5" fmla="*/ 0 h 59"/>
                <a:gd name="T6" fmla="*/ 0 w 26"/>
                <a:gd name="T7" fmla="*/ 4 h 59"/>
                <a:gd name="T8" fmla="*/ 12 w 26"/>
                <a:gd name="T9" fmla="*/ 58 h 59"/>
                <a:gd name="T10" fmla="*/ 0 60000 65536"/>
                <a:gd name="T11" fmla="*/ 0 60000 65536"/>
                <a:gd name="T12" fmla="*/ 0 60000 65536"/>
                <a:gd name="T13" fmla="*/ 0 60000 65536"/>
                <a:gd name="T14" fmla="*/ 0 60000 65536"/>
                <a:gd name="T15" fmla="*/ 0 w 26"/>
                <a:gd name="T16" fmla="*/ 0 h 59"/>
                <a:gd name="T17" fmla="*/ 26 w 26"/>
                <a:gd name="T18" fmla="*/ 59 h 59"/>
              </a:gdLst>
              <a:ahLst/>
              <a:cxnLst>
                <a:cxn ang="T10">
                  <a:pos x="T0" y="T1"/>
                </a:cxn>
                <a:cxn ang="T11">
                  <a:pos x="T2" y="T3"/>
                </a:cxn>
                <a:cxn ang="T12">
                  <a:pos x="T4" y="T5"/>
                </a:cxn>
                <a:cxn ang="T13">
                  <a:pos x="T6" y="T7"/>
                </a:cxn>
                <a:cxn ang="T14">
                  <a:pos x="T8" y="T9"/>
                </a:cxn>
              </a:cxnLst>
              <a:rect l="T15" t="T16" r="T17" b="T18"/>
              <a:pathLst>
                <a:path w="26" h="59">
                  <a:moveTo>
                    <a:pt x="12" y="58"/>
                  </a:moveTo>
                  <a:lnTo>
                    <a:pt x="25" y="54"/>
                  </a:lnTo>
                  <a:lnTo>
                    <a:pt x="9" y="0"/>
                  </a:lnTo>
                  <a:lnTo>
                    <a:pt x="0" y="4"/>
                  </a:lnTo>
                  <a:lnTo>
                    <a:pt x="12" y="58"/>
                  </a:lnTo>
                </a:path>
              </a:pathLst>
            </a:custGeom>
            <a:solidFill>
              <a:srgbClr val="037C03"/>
            </a:solidFill>
            <a:ln w="12700" cap="rnd">
              <a:noFill/>
              <a:round/>
            </a:ln>
          </p:spPr>
          <p:txBody>
            <a:bodyPr/>
            <a:lstStyle/>
            <a:p>
              <a:endParaRPr lang="zh-CN" altLang="en-US"/>
            </a:p>
          </p:txBody>
        </p:sp>
        <p:sp>
          <p:nvSpPr>
            <p:cNvPr id="38982" name="Freeform 936"/>
            <p:cNvSpPr/>
            <p:nvPr/>
          </p:nvSpPr>
          <p:spPr bwMode="auto">
            <a:xfrm>
              <a:off x="2821" y="1659"/>
              <a:ext cx="25" cy="59"/>
            </a:xfrm>
            <a:custGeom>
              <a:avLst/>
              <a:gdLst>
                <a:gd name="T0" fmla="*/ 15 w 25"/>
                <a:gd name="T1" fmla="*/ 58 h 59"/>
                <a:gd name="T2" fmla="*/ 24 w 25"/>
                <a:gd name="T3" fmla="*/ 56 h 59"/>
                <a:gd name="T4" fmla="*/ 13 w 25"/>
                <a:gd name="T5" fmla="*/ 0 h 59"/>
                <a:gd name="T6" fmla="*/ 0 w 25"/>
                <a:gd name="T7" fmla="*/ 5 h 59"/>
                <a:gd name="T8" fmla="*/ 15 w 25"/>
                <a:gd name="T9" fmla="*/ 58 h 59"/>
                <a:gd name="T10" fmla="*/ 0 60000 65536"/>
                <a:gd name="T11" fmla="*/ 0 60000 65536"/>
                <a:gd name="T12" fmla="*/ 0 60000 65536"/>
                <a:gd name="T13" fmla="*/ 0 60000 65536"/>
                <a:gd name="T14" fmla="*/ 0 60000 65536"/>
                <a:gd name="T15" fmla="*/ 0 w 25"/>
                <a:gd name="T16" fmla="*/ 0 h 59"/>
                <a:gd name="T17" fmla="*/ 25 w 25"/>
                <a:gd name="T18" fmla="*/ 59 h 59"/>
              </a:gdLst>
              <a:ahLst/>
              <a:cxnLst>
                <a:cxn ang="T10">
                  <a:pos x="T0" y="T1"/>
                </a:cxn>
                <a:cxn ang="T11">
                  <a:pos x="T2" y="T3"/>
                </a:cxn>
                <a:cxn ang="T12">
                  <a:pos x="T4" y="T5"/>
                </a:cxn>
                <a:cxn ang="T13">
                  <a:pos x="T6" y="T7"/>
                </a:cxn>
                <a:cxn ang="T14">
                  <a:pos x="T8" y="T9"/>
                </a:cxn>
              </a:cxnLst>
              <a:rect l="T15" t="T16" r="T17" b="T18"/>
              <a:pathLst>
                <a:path w="25" h="59">
                  <a:moveTo>
                    <a:pt x="15" y="58"/>
                  </a:moveTo>
                  <a:lnTo>
                    <a:pt x="24" y="56"/>
                  </a:lnTo>
                  <a:lnTo>
                    <a:pt x="13" y="0"/>
                  </a:lnTo>
                  <a:lnTo>
                    <a:pt x="0" y="5"/>
                  </a:lnTo>
                  <a:lnTo>
                    <a:pt x="15" y="58"/>
                  </a:lnTo>
                </a:path>
              </a:pathLst>
            </a:custGeom>
            <a:solidFill>
              <a:srgbClr val="037C03"/>
            </a:solidFill>
            <a:ln w="12700" cap="rnd">
              <a:noFill/>
              <a:round/>
            </a:ln>
          </p:spPr>
          <p:txBody>
            <a:bodyPr/>
            <a:lstStyle/>
            <a:p>
              <a:endParaRPr lang="zh-CN" altLang="en-US"/>
            </a:p>
          </p:txBody>
        </p:sp>
      </p:grpSp>
      <p:pic>
        <p:nvPicPr>
          <p:cNvPr id="38962" name="Picture 912"/>
          <p:cNvPicPr>
            <a:picLocks noChangeArrowheads="1"/>
          </p:cNvPicPr>
          <p:nvPr/>
        </p:nvPicPr>
        <p:blipFill>
          <a:blip r:embed="rId2" cstate="print"/>
          <a:srcRect/>
          <a:stretch>
            <a:fillRect/>
          </a:stretch>
        </p:blipFill>
        <p:spPr bwMode="auto">
          <a:xfrm>
            <a:off x="6094413" y="1649413"/>
            <a:ext cx="690562" cy="11049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543" name="Line 63"/>
          <p:cNvSpPr>
            <a:spLocks noChangeShapeType="1"/>
          </p:cNvSpPr>
          <p:nvPr/>
        </p:nvSpPr>
        <p:spPr bwMode="auto">
          <a:xfrm rot="16200000" flipH="1">
            <a:off x="3080544" y="3044032"/>
            <a:ext cx="0" cy="1096962"/>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27" name="Line 47"/>
          <p:cNvSpPr>
            <a:spLocks noChangeShapeType="1"/>
          </p:cNvSpPr>
          <p:nvPr/>
        </p:nvSpPr>
        <p:spPr bwMode="auto">
          <a:xfrm rot="5400000" flipH="1" flipV="1">
            <a:off x="7860507" y="21724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28" name="Line 48"/>
          <p:cNvSpPr>
            <a:spLocks noChangeShapeType="1"/>
          </p:cNvSpPr>
          <p:nvPr/>
        </p:nvSpPr>
        <p:spPr bwMode="auto">
          <a:xfrm flipH="1" flipV="1">
            <a:off x="7950200" y="2336800"/>
            <a:ext cx="6350" cy="17160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01" name="Line 21"/>
          <p:cNvSpPr>
            <a:spLocks noChangeShapeType="1"/>
          </p:cNvSpPr>
          <p:nvPr/>
        </p:nvSpPr>
        <p:spPr bwMode="auto">
          <a:xfrm rot="5400000" flipH="1" flipV="1">
            <a:off x="2983707" y="21978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02" name="Line 22"/>
          <p:cNvSpPr>
            <a:spLocks noChangeShapeType="1"/>
          </p:cNvSpPr>
          <p:nvPr/>
        </p:nvSpPr>
        <p:spPr bwMode="auto">
          <a:xfrm flipH="1" flipV="1">
            <a:off x="3073400" y="23622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499" name="Line 19"/>
          <p:cNvSpPr>
            <a:spLocks noChangeShapeType="1"/>
          </p:cNvSpPr>
          <p:nvPr/>
        </p:nvSpPr>
        <p:spPr bwMode="auto">
          <a:xfrm rot="16200000" flipH="1">
            <a:off x="1046957" y="2388394"/>
            <a:ext cx="19050" cy="12588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483" name="Line 3"/>
          <p:cNvSpPr>
            <a:spLocks noChangeShapeType="1"/>
          </p:cNvSpPr>
          <p:nvPr/>
        </p:nvSpPr>
        <p:spPr bwMode="auto">
          <a:xfrm flipH="1" flipV="1">
            <a:off x="1041400" y="21844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pic>
        <p:nvPicPr>
          <p:cNvPr id="47113" name="Picture 5"/>
          <p:cNvPicPr>
            <a:picLocks noChangeArrowheads="1"/>
          </p:cNvPicPr>
          <p:nvPr/>
        </p:nvPicPr>
        <p:blipFill>
          <a:blip r:embed="rId1" cstate="print"/>
          <a:srcRect/>
          <a:stretch>
            <a:fillRect/>
          </a:stretch>
        </p:blipFill>
        <p:spPr bwMode="auto">
          <a:xfrm>
            <a:off x="7461250" y="2811463"/>
            <a:ext cx="920750" cy="454025"/>
          </a:xfrm>
          <a:prstGeom prst="rect">
            <a:avLst/>
          </a:prstGeom>
          <a:noFill/>
          <a:ln w="9525">
            <a:noFill/>
            <a:miter lim="800000"/>
            <a:headEnd/>
            <a:tailEnd/>
          </a:ln>
        </p:spPr>
      </p:pic>
      <p:pic>
        <p:nvPicPr>
          <p:cNvPr id="47114" name="Picture 11"/>
          <p:cNvPicPr>
            <a:picLocks noChangeArrowheads="1"/>
          </p:cNvPicPr>
          <p:nvPr/>
        </p:nvPicPr>
        <p:blipFill>
          <a:blip r:embed="rId2" cstate="print"/>
          <a:srcRect/>
          <a:stretch>
            <a:fillRect/>
          </a:stretch>
        </p:blipFill>
        <p:spPr bwMode="auto">
          <a:xfrm>
            <a:off x="676275" y="2787650"/>
            <a:ext cx="598488" cy="495300"/>
          </a:xfrm>
          <a:prstGeom prst="rect">
            <a:avLst/>
          </a:prstGeom>
          <a:noFill/>
          <a:ln w="12700">
            <a:noFill/>
            <a:miter lim="800000"/>
            <a:headEnd/>
            <a:tailEnd/>
          </a:ln>
        </p:spPr>
      </p:pic>
      <p:pic>
        <p:nvPicPr>
          <p:cNvPr id="47115" name="Picture 13"/>
          <p:cNvPicPr>
            <a:picLocks noChangeArrowheads="1"/>
          </p:cNvPicPr>
          <p:nvPr/>
        </p:nvPicPr>
        <p:blipFill>
          <a:blip r:embed="rId3" cstate="print"/>
          <a:srcRect/>
          <a:stretch>
            <a:fillRect/>
          </a:stretch>
        </p:blipFill>
        <p:spPr bwMode="auto">
          <a:xfrm>
            <a:off x="796925" y="3457575"/>
            <a:ext cx="411163" cy="406400"/>
          </a:xfrm>
          <a:prstGeom prst="rect">
            <a:avLst/>
          </a:prstGeom>
          <a:noFill/>
          <a:ln w="12700">
            <a:noFill/>
            <a:miter lim="800000"/>
            <a:headEnd/>
            <a:tailEnd/>
          </a:ln>
        </p:spPr>
      </p:pic>
      <p:pic>
        <p:nvPicPr>
          <p:cNvPr id="47116" name="Picture 14"/>
          <p:cNvPicPr>
            <a:picLocks noChangeArrowheads="1"/>
          </p:cNvPicPr>
          <p:nvPr/>
        </p:nvPicPr>
        <p:blipFill>
          <a:blip r:embed="rId3" cstate="print"/>
          <a:srcRect/>
          <a:stretch>
            <a:fillRect/>
          </a:stretch>
        </p:blipFill>
        <p:spPr bwMode="auto">
          <a:xfrm>
            <a:off x="115888" y="2873375"/>
            <a:ext cx="411162" cy="406400"/>
          </a:xfrm>
          <a:prstGeom prst="rect">
            <a:avLst/>
          </a:prstGeom>
          <a:noFill/>
          <a:ln w="12700">
            <a:noFill/>
            <a:miter lim="800000"/>
            <a:headEnd/>
            <a:tailEnd/>
          </a:ln>
        </p:spPr>
      </p:pic>
      <p:pic>
        <p:nvPicPr>
          <p:cNvPr id="47117" name="Picture 17"/>
          <p:cNvPicPr>
            <a:picLocks noChangeAspect="1" noChangeArrowheads="1"/>
          </p:cNvPicPr>
          <p:nvPr/>
        </p:nvPicPr>
        <p:blipFill>
          <a:blip r:embed="rId4" cstate="print"/>
          <a:srcRect/>
          <a:stretch>
            <a:fillRect/>
          </a:stretch>
        </p:blipFill>
        <p:spPr bwMode="auto">
          <a:xfrm>
            <a:off x="2609850" y="2671763"/>
            <a:ext cx="946150" cy="665162"/>
          </a:xfrm>
          <a:prstGeom prst="rect">
            <a:avLst/>
          </a:prstGeom>
          <a:noFill/>
          <a:ln w="9525">
            <a:noFill/>
            <a:miter lim="800000"/>
            <a:headEnd/>
            <a:tailEnd/>
          </a:ln>
        </p:spPr>
      </p:pic>
      <p:pic>
        <p:nvPicPr>
          <p:cNvPr id="47118" name="Picture 18"/>
          <p:cNvPicPr>
            <a:picLocks noChangeArrowheads="1"/>
          </p:cNvPicPr>
          <p:nvPr/>
        </p:nvPicPr>
        <p:blipFill>
          <a:blip r:embed="rId3" cstate="print"/>
          <a:srcRect/>
          <a:stretch>
            <a:fillRect/>
          </a:stretch>
        </p:blipFill>
        <p:spPr bwMode="auto">
          <a:xfrm>
            <a:off x="827088" y="2111375"/>
            <a:ext cx="411162" cy="406400"/>
          </a:xfrm>
          <a:prstGeom prst="rect">
            <a:avLst/>
          </a:prstGeom>
          <a:noFill/>
          <a:ln w="12700">
            <a:noFill/>
            <a:miter lim="800000"/>
            <a:headEnd/>
            <a:tailEnd/>
          </a:ln>
        </p:spPr>
      </p:pic>
      <p:pic>
        <p:nvPicPr>
          <p:cNvPr id="47119" name="Picture 20"/>
          <p:cNvPicPr>
            <a:picLocks noChangeArrowheads="1"/>
          </p:cNvPicPr>
          <p:nvPr/>
        </p:nvPicPr>
        <p:blipFill>
          <a:blip r:embed="rId3" cstate="print"/>
          <a:srcRect/>
          <a:stretch>
            <a:fillRect/>
          </a:stretch>
        </p:blipFill>
        <p:spPr bwMode="auto">
          <a:xfrm>
            <a:off x="1978025" y="2898775"/>
            <a:ext cx="411163" cy="406400"/>
          </a:xfrm>
          <a:prstGeom prst="rect">
            <a:avLst/>
          </a:prstGeom>
          <a:noFill/>
          <a:ln w="12700">
            <a:noFill/>
            <a:miter lim="800000"/>
            <a:headEnd/>
            <a:tailEnd/>
          </a:ln>
        </p:spPr>
      </p:pic>
      <p:pic>
        <p:nvPicPr>
          <p:cNvPr id="47120" name="Picture 23"/>
          <p:cNvPicPr>
            <a:picLocks noChangeArrowheads="1"/>
          </p:cNvPicPr>
          <p:nvPr/>
        </p:nvPicPr>
        <p:blipFill>
          <a:blip r:embed="rId3" cstate="print"/>
          <a:srcRect/>
          <a:stretch>
            <a:fillRect/>
          </a:stretch>
        </p:blipFill>
        <p:spPr bwMode="auto">
          <a:xfrm>
            <a:off x="2859088" y="2162175"/>
            <a:ext cx="411162" cy="406400"/>
          </a:xfrm>
          <a:prstGeom prst="rect">
            <a:avLst/>
          </a:prstGeom>
          <a:noFill/>
          <a:ln w="12700">
            <a:noFill/>
            <a:miter lim="800000"/>
            <a:headEnd/>
            <a:tailEnd/>
          </a:ln>
        </p:spPr>
      </p:pic>
      <p:pic>
        <p:nvPicPr>
          <p:cNvPr id="47121" name="Picture 26"/>
          <p:cNvPicPr>
            <a:picLocks noChangeArrowheads="1"/>
          </p:cNvPicPr>
          <p:nvPr/>
        </p:nvPicPr>
        <p:blipFill>
          <a:blip r:embed="rId3" cstate="print"/>
          <a:srcRect/>
          <a:stretch>
            <a:fillRect/>
          </a:stretch>
        </p:blipFill>
        <p:spPr bwMode="auto">
          <a:xfrm>
            <a:off x="2270125" y="3432175"/>
            <a:ext cx="411163" cy="406400"/>
          </a:xfrm>
          <a:prstGeom prst="rect">
            <a:avLst/>
          </a:prstGeom>
          <a:noFill/>
          <a:ln w="12700">
            <a:noFill/>
            <a:miter lim="800000"/>
            <a:headEnd/>
            <a:tailEnd/>
          </a:ln>
        </p:spPr>
      </p:pic>
      <p:pic>
        <p:nvPicPr>
          <p:cNvPr id="47122" name="Picture 27"/>
          <p:cNvPicPr>
            <a:picLocks noChangeArrowheads="1"/>
          </p:cNvPicPr>
          <p:nvPr/>
        </p:nvPicPr>
        <p:blipFill>
          <a:blip r:embed="rId3" cstate="print"/>
          <a:srcRect/>
          <a:stretch>
            <a:fillRect/>
          </a:stretch>
        </p:blipFill>
        <p:spPr bwMode="auto">
          <a:xfrm>
            <a:off x="2854325" y="3914775"/>
            <a:ext cx="411163" cy="406400"/>
          </a:xfrm>
          <a:prstGeom prst="rect">
            <a:avLst/>
          </a:prstGeom>
          <a:noFill/>
          <a:ln w="12700">
            <a:noFill/>
            <a:miter lim="800000"/>
            <a:headEnd/>
            <a:tailEnd/>
          </a:ln>
        </p:spPr>
      </p:pic>
      <p:pic>
        <p:nvPicPr>
          <p:cNvPr id="47123" name="Picture 28"/>
          <p:cNvPicPr>
            <a:picLocks noChangeArrowheads="1"/>
          </p:cNvPicPr>
          <p:nvPr/>
        </p:nvPicPr>
        <p:blipFill>
          <a:blip r:embed="rId3" cstate="print"/>
          <a:srcRect/>
          <a:stretch>
            <a:fillRect/>
          </a:stretch>
        </p:blipFill>
        <p:spPr bwMode="auto">
          <a:xfrm>
            <a:off x="3476625" y="3470275"/>
            <a:ext cx="411163" cy="406400"/>
          </a:xfrm>
          <a:prstGeom prst="rect">
            <a:avLst/>
          </a:prstGeom>
          <a:noFill/>
          <a:ln w="12700">
            <a:noFill/>
            <a:miter lim="800000"/>
            <a:headEnd/>
            <a:tailEnd/>
          </a:ln>
        </p:spPr>
      </p:pic>
      <p:pic>
        <p:nvPicPr>
          <p:cNvPr id="47124" name="Picture 24"/>
          <p:cNvPicPr>
            <a:picLocks noChangeArrowheads="1"/>
          </p:cNvPicPr>
          <p:nvPr/>
        </p:nvPicPr>
        <p:blipFill>
          <a:blip r:embed="rId2" cstate="print"/>
          <a:srcRect/>
          <a:stretch>
            <a:fillRect/>
          </a:stretch>
        </p:blipFill>
        <p:spPr bwMode="auto">
          <a:xfrm>
            <a:off x="2860675" y="3473450"/>
            <a:ext cx="471488" cy="317500"/>
          </a:xfrm>
          <a:prstGeom prst="rect">
            <a:avLst/>
          </a:prstGeom>
          <a:noFill/>
          <a:ln w="12700">
            <a:noFill/>
            <a:miter lim="800000"/>
            <a:headEnd/>
            <a:tailEnd/>
          </a:ln>
        </p:spPr>
      </p:pic>
      <p:pic>
        <p:nvPicPr>
          <p:cNvPr id="47125" name="Picture 29"/>
          <p:cNvPicPr>
            <a:picLocks noChangeArrowheads="1"/>
          </p:cNvPicPr>
          <p:nvPr/>
        </p:nvPicPr>
        <p:blipFill>
          <a:blip r:embed="rId3" cstate="print"/>
          <a:srcRect/>
          <a:stretch>
            <a:fillRect/>
          </a:stretch>
        </p:blipFill>
        <p:spPr bwMode="auto">
          <a:xfrm>
            <a:off x="3679825" y="2873375"/>
            <a:ext cx="411163" cy="406400"/>
          </a:xfrm>
          <a:prstGeom prst="rect">
            <a:avLst/>
          </a:prstGeom>
          <a:noFill/>
          <a:ln w="12700">
            <a:noFill/>
            <a:miter lim="800000"/>
            <a:headEnd/>
            <a:tailEnd/>
          </a:ln>
        </p:spPr>
      </p:pic>
      <p:sp>
        <p:nvSpPr>
          <p:cNvPr id="660510" name="Line 30"/>
          <p:cNvSpPr>
            <a:spLocks noChangeShapeType="1"/>
          </p:cNvSpPr>
          <p:nvPr/>
        </p:nvSpPr>
        <p:spPr bwMode="auto">
          <a:xfrm rot="5400000" flipH="1" flipV="1">
            <a:off x="5320507" y="21724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11" name="Line 31"/>
          <p:cNvSpPr>
            <a:spLocks noChangeShapeType="1"/>
          </p:cNvSpPr>
          <p:nvPr/>
        </p:nvSpPr>
        <p:spPr bwMode="auto">
          <a:xfrm flipH="1" flipV="1">
            <a:off x="5410200" y="23368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pic>
        <p:nvPicPr>
          <p:cNvPr id="47128" name="Picture 33"/>
          <p:cNvPicPr>
            <a:picLocks noChangeArrowheads="1"/>
          </p:cNvPicPr>
          <p:nvPr/>
        </p:nvPicPr>
        <p:blipFill>
          <a:blip r:embed="rId3" cstate="print"/>
          <a:srcRect/>
          <a:stretch>
            <a:fillRect/>
          </a:stretch>
        </p:blipFill>
        <p:spPr bwMode="auto">
          <a:xfrm>
            <a:off x="4314825" y="2873375"/>
            <a:ext cx="411163" cy="406400"/>
          </a:xfrm>
          <a:prstGeom prst="rect">
            <a:avLst/>
          </a:prstGeom>
          <a:noFill/>
          <a:ln w="12700">
            <a:noFill/>
            <a:miter lim="800000"/>
            <a:headEnd/>
            <a:tailEnd/>
          </a:ln>
        </p:spPr>
      </p:pic>
      <p:pic>
        <p:nvPicPr>
          <p:cNvPr id="47129" name="Picture 34"/>
          <p:cNvPicPr>
            <a:picLocks noChangeArrowheads="1"/>
          </p:cNvPicPr>
          <p:nvPr/>
        </p:nvPicPr>
        <p:blipFill>
          <a:blip r:embed="rId3" cstate="print"/>
          <a:srcRect/>
          <a:stretch>
            <a:fillRect/>
          </a:stretch>
        </p:blipFill>
        <p:spPr bwMode="auto">
          <a:xfrm>
            <a:off x="5195888" y="2136775"/>
            <a:ext cx="411162" cy="406400"/>
          </a:xfrm>
          <a:prstGeom prst="rect">
            <a:avLst/>
          </a:prstGeom>
          <a:noFill/>
          <a:ln w="12700">
            <a:noFill/>
            <a:miter lim="800000"/>
            <a:headEnd/>
            <a:tailEnd/>
          </a:ln>
        </p:spPr>
      </p:pic>
      <p:sp>
        <p:nvSpPr>
          <p:cNvPr id="660515" name="Line 35"/>
          <p:cNvSpPr>
            <a:spLocks noChangeShapeType="1"/>
          </p:cNvSpPr>
          <p:nvPr/>
        </p:nvSpPr>
        <p:spPr bwMode="auto">
          <a:xfrm rot="16200000" flipH="1">
            <a:off x="5471319" y="3044032"/>
            <a:ext cx="0" cy="1096962"/>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pic>
        <p:nvPicPr>
          <p:cNvPr id="47131" name="Picture 36"/>
          <p:cNvPicPr>
            <a:picLocks noChangeArrowheads="1"/>
          </p:cNvPicPr>
          <p:nvPr/>
        </p:nvPicPr>
        <p:blipFill>
          <a:blip r:embed="rId3" cstate="print"/>
          <a:srcRect/>
          <a:stretch>
            <a:fillRect/>
          </a:stretch>
        </p:blipFill>
        <p:spPr bwMode="auto">
          <a:xfrm>
            <a:off x="4606925" y="3406775"/>
            <a:ext cx="411163" cy="406400"/>
          </a:xfrm>
          <a:prstGeom prst="rect">
            <a:avLst/>
          </a:prstGeom>
          <a:noFill/>
          <a:ln w="12700">
            <a:noFill/>
            <a:miter lim="800000"/>
            <a:headEnd/>
            <a:tailEnd/>
          </a:ln>
        </p:spPr>
      </p:pic>
      <p:pic>
        <p:nvPicPr>
          <p:cNvPr id="47132" name="Picture 37"/>
          <p:cNvPicPr>
            <a:picLocks noChangeArrowheads="1"/>
          </p:cNvPicPr>
          <p:nvPr/>
        </p:nvPicPr>
        <p:blipFill>
          <a:blip r:embed="rId3" cstate="print"/>
          <a:srcRect/>
          <a:stretch>
            <a:fillRect/>
          </a:stretch>
        </p:blipFill>
        <p:spPr bwMode="auto">
          <a:xfrm>
            <a:off x="5191125" y="3889375"/>
            <a:ext cx="411163" cy="406400"/>
          </a:xfrm>
          <a:prstGeom prst="rect">
            <a:avLst/>
          </a:prstGeom>
          <a:noFill/>
          <a:ln w="12700">
            <a:noFill/>
            <a:miter lim="800000"/>
            <a:headEnd/>
            <a:tailEnd/>
          </a:ln>
        </p:spPr>
      </p:pic>
      <p:pic>
        <p:nvPicPr>
          <p:cNvPr id="47133" name="Picture 38"/>
          <p:cNvPicPr>
            <a:picLocks noChangeArrowheads="1"/>
          </p:cNvPicPr>
          <p:nvPr/>
        </p:nvPicPr>
        <p:blipFill>
          <a:blip r:embed="rId3" cstate="print"/>
          <a:srcRect/>
          <a:stretch>
            <a:fillRect/>
          </a:stretch>
        </p:blipFill>
        <p:spPr bwMode="auto">
          <a:xfrm>
            <a:off x="5813425" y="3444875"/>
            <a:ext cx="411163" cy="406400"/>
          </a:xfrm>
          <a:prstGeom prst="rect">
            <a:avLst/>
          </a:prstGeom>
          <a:noFill/>
          <a:ln w="12700">
            <a:noFill/>
            <a:miter lim="800000"/>
            <a:headEnd/>
            <a:tailEnd/>
          </a:ln>
        </p:spPr>
      </p:pic>
      <p:pic>
        <p:nvPicPr>
          <p:cNvPr id="47134" name="Picture 39"/>
          <p:cNvPicPr>
            <a:picLocks noChangeArrowheads="1"/>
          </p:cNvPicPr>
          <p:nvPr/>
        </p:nvPicPr>
        <p:blipFill>
          <a:blip r:embed="rId2" cstate="print"/>
          <a:srcRect/>
          <a:stretch>
            <a:fillRect/>
          </a:stretch>
        </p:blipFill>
        <p:spPr bwMode="auto">
          <a:xfrm>
            <a:off x="5197475" y="3448050"/>
            <a:ext cx="471488" cy="317500"/>
          </a:xfrm>
          <a:prstGeom prst="rect">
            <a:avLst/>
          </a:prstGeom>
          <a:noFill/>
          <a:ln w="12700">
            <a:noFill/>
            <a:miter lim="800000"/>
            <a:headEnd/>
            <a:tailEnd/>
          </a:ln>
        </p:spPr>
      </p:pic>
      <p:pic>
        <p:nvPicPr>
          <p:cNvPr id="47135" name="Picture 40"/>
          <p:cNvPicPr>
            <a:picLocks noChangeArrowheads="1"/>
          </p:cNvPicPr>
          <p:nvPr/>
        </p:nvPicPr>
        <p:blipFill>
          <a:blip r:embed="rId3" cstate="print"/>
          <a:srcRect/>
          <a:stretch>
            <a:fillRect/>
          </a:stretch>
        </p:blipFill>
        <p:spPr bwMode="auto">
          <a:xfrm>
            <a:off x="6016625" y="2847975"/>
            <a:ext cx="411163" cy="406400"/>
          </a:xfrm>
          <a:prstGeom prst="rect">
            <a:avLst/>
          </a:prstGeom>
          <a:noFill/>
          <a:ln w="12700">
            <a:noFill/>
            <a:miter lim="800000"/>
            <a:headEnd/>
            <a:tailEnd/>
          </a:ln>
        </p:spPr>
      </p:pic>
      <p:pic>
        <p:nvPicPr>
          <p:cNvPr id="47136" name="Picture 4"/>
          <p:cNvPicPr>
            <a:picLocks noChangeArrowheads="1"/>
          </p:cNvPicPr>
          <p:nvPr/>
        </p:nvPicPr>
        <p:blipFill>
          <a:blip r:embed="rId5" cstate="print"/>
          <a:srcRect/>
          <a:stretch>
            <a:fillRect/>
          </a:stretch>
        </p:blipFill>
        <p:spPr bwMode="auto">
          <a:xfrm>
            <a:off x="4848225" y="2817813"/>
            <a:ext cx="1120775" cy="455612"/>
          </a:xfrm>
          <a:prstGeom prst="rect">
            <a:avLst/>
          </a:prstGeom>
          <a:noFill/>
          <a:ln w="9525">
            <a:noFill/>
            <a:miter lim="800000"/>
            <a:headEnd/>
            <a:tailEnd/>
          </a:ln>
        </p:spPr>
      </p:pic>
      <p:pic>
        <p:nvPicPr>
          <p:cNvPr id="47137" name="Picture 43"/>
          <p:cNvPicPr>
            <a:picLocks noChangeArrowheads="1"/>
          </p:cNvPicPr>
          <p:nvPr/>
        </p:nvPicPr>
        <p:blipFill>
          <a:blip r:embed="rId1" cstate="print"/>
          <a:srcRect/>
          <a:stretch>
            <a:fillRect/>
          </a:stretch>
        </p:blipFill>
        <p:spPr bwMode="auto">
          <a:xfrm>
            <a:off x="8477250" y="2913063"/>
            <a:ext cx="615950" cy="352425"/>
          </a:xfrm>
          <a:prstGeom prst="rect">
            <a:avLst/>
          </a:prstGeom>
          <a:noFill/>
          <a:ln w="9525">
            <a:noFill/>
            <a:miter lim="800000"/>
            <a:headEnd/>
            <a:tailEnd/>
          </a:ln>
        </p:spPr>
      </p:pic>
      <p:pic>
        <p:nvPicPr>
          <p:cNvPr id="47138" name="Picture 44"/>
          <p:cNvPicPr>
            <a:picLocks noChangeArrowheads="1"/>
          </p:cNvPicPr>
          <p:nvPr/>
        </p:nvPicPr>
        <p:blipFill>
          <a:blip r:embed="rId5" cstate="print"/>
          <a:srcRect/>
          <a:stretch>
            <a:fillRect/>
          </a:stretch>
        </p:blipFill>
        <p:spPr bwMode="auto">
          <a:xfrm>
            <a:off x="6613525" y="2894013"/>
            <a:ext cx="765175" cy="303212"/>
          </a:xfrm>
          <a:prstGeom prst="rect">
            <a:avLst/>
          </a:prstGeom>
          <a:noFill/>
          <a:ln w="9525">
            <a:noFill/>
            <a:miter lim="800000"/>
            <a:headEnd/>
            <a:tailEnd/>
          </a:ln>
        </p:spPr>
      </p:pic>
      <p:pic>
        <p:nvPicPr>
          <p:cNvPr id="47139" name="Picture 46"/>
          <p:cNvPicPr>
            <a:picLocks noChangeArrowheads="1"/>
          </p:cNvPicPr>
          <p:nvPr/>
        </p:nvPicPr>
        <p:blipFill>
          <a:blip r:embed="rId5" cstate="print"/>
          <a:srcRect/>
          <a:stretch>
            <a:fillRect/>
          </a:stretch>
        </p:blipFill>
        <p:spPr bwMode="auto">
          <a:xfrm>
            <a:off x="7591425" y="2284413"/>
            <a:ext cx="765175" cy="303212"/>
          </a:xfrm>
          <a:prstGeom prst="rect">
            <a:avLst/>
          </a:prstGeom>
          <a:noFill/>
          <a:ln w="9525">
            <a:noFill/>
            <a:miter lim="800000"/>
            <a:headEnd/>
            <a:tailEnd/>
          </a:ln>
        </p:spPr>
      </p:pic>
      <p:sp>
        <p:nvSpPr>
          <p:cNvPr id="47140" name="Text Box 49"/>
          <p:cNvSpPr txBox="1">
            <a:spLocks noChangeArrowheads="1"/>
          </p:cNvSpPr>
          <p:nvPr/>
        </p:nvSpPr>
        <p:spPr bwMode="auto">
          <a:xfrm>
            <a:off x="539750" y="1587500"/>
            <a:ext cx="1108075" cy="45720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集线器</a:t>
            </a:r>
            <a:endParaRPr lang="zh-CN" altLang="en-US">
              <a:ea typeface="宋体" panose="02010600030101010101" pitchFamily="2" charset="-122"/>
            </a:endParaRPr>
          </a:p>
        </p:txBody>
      </p:sp>
      <p:sp>
        <p:nvSpPr>
          <p:cNvPr id="47141" name="Text Box 50"/>
          <p:cNvSpPr txBox="1">
            <a:spLocks noChangeArrowheads="1"/>
          </p:cNvSpPr>
          <p:nvPr/>
        </p:nvSpPr>
        <p:spPr bwMode="auto">
          <a:xfrm>
            <a:off x="2670175" y="1604963"/>
            <a:ext cx="793750" cy="420687"/>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网桥</a:t>
            </a:r>
            <a:endParaRPr lang="zh-CN" altLang="en-US">
              <a:ea typeface="宋体" panose="02010600030101010101" pitchFamily="2" charset="-122"/>
            </a:endParaRPr>
          </a:p>
        </p:txBody>
      </p:sp>
      <p:sp>
        <p:nvSpPr>
          <p:cNvPr id="47142" name="Text Box 51"/>
          <p:cNvSpPr txBox="1">
            <a:spLocks noChangeArrowheads="1"/>
          </p:cNvSpPr>
          <p:nvPr/>
        </p:nvSpPr>
        <p:spPr bwMode="auto">
          <a:xfrm>
            <a:off x="4848225" y="1587500"/>
            <a:ext cx="1108075" cy="45720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交换机</a:t>
            </a:r>
            <a:endParaRPr lang="zh-CN" altLang="en-US">
              <a:ea typeface="宋体" panose="02010600030101010101" pitchFamily="2" charset="-122"/>
            </a:endParaRPr>
          </a:p>
        </p:txBody>
      </p:sp>
      <p:sp>
        <p:nvSpPr>
          <p:cNvPr id="47143" name="Text Box 52"/>
          <p:cNvSpPr txBox="1">
            <a:spLocks noChangeArrowheads="1"/>
          </p:cNvSpPr>
          <p:nvPr/>
        </p:nvSpPr>
        <p:spPr bwMode="auto">
          <a:xfrm>
            <a:off x="7362825" y="1587500"/>
            <a:ext cx="1108075" cy="45720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路由器</a:t>
            </a:r>
            <a:endParaRPr lang="zh-CN" altLang="en-US">
              <a:ea typeface="宋体" panose="02010600030101010101" pitchFamily="2" charset="-122"/>
            </a:endParaRPr>
          </a:p>
        </p:txBody>
      </p:sp>
      <p:sp>
        <p:nvSpPr>
          <p:cNvPr id="660533" name="Line 53"/>
          <p:cNvSpPr>
            <a:spLocks noChangeShapeType="1"/>
          </p:cNvSpPr>
          <p:nvPr/>
        </p:nvSpPr>
        <p:spPr bwMode="auto">
          <a:xfrm rot="16200000" flipH="1">
            <a:off x="7866857" y="3048794"/>
            <a:ext cx="19050" cy="11064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pic>
        <p:nvPicPr>
          <p:cNvPr id="47145" name="Picture 54"/>
          <p:cNvPicPr>
            <a:picLocks noChangeArrowheads="1"/>
          </p:cNvPicPr>
          <p:nvPr/>
        </p:nvPicPr>
        <p:blipFill>
          <a:blip r:embed="rId3" cstate="print"/>
          <a:srcRect/>
          <a:stretch>
            <a:fillRect/>
          </a:stretch>
        </p:blipFill>
        <p:spPr bwMode="auto">
          <a:xfrm>
            <a:off x="7007225" y="3406775"/>
            <a:ext cx="411163" cy="406400"/>
          </a:xfrm>
          <a:prstGeom prst="rect">
            <a:avLst/>
          </a:prstGeom>
          <a:noFill/>
          <a:ln w="12700">
            <a:noFill/>
            <a:miter lim="800000"/>
            <a:headEnd/>
            <a:tailEnd/>
          </a:ln>
        </p:spPr>
      </p:pic>
      <p:pic>
        <p:nvPicPr>
          <p:cNvPr id="47146" name="Picture 55"/>
          <p:cNvPicPr>
            <a:picLocks noChangeArrowheads="1"/>
          </p:cNvPicPr>
          <p:nvPr/>
        </p:nvPicPr>
        <p:blipFill>
          <a:blip r:embed="rId3" cstate="print"/>
          <a:srcRect/>
          <a:stretch>
            <a:fillRect/>
          </a:stretch>
        </p:blipFill>
        <p:spPr bwMode="auto">
          <a:xfrm>
            <a:off x="7718425" y="3889375"/>
            <a:ext cx="411163" cy="406400"/>
          </a:xfrm>
          <a:prstGeom prst="rect">
            <a:avLst/>
          </a:prstGeom>
          <a:noFill/>
          <a:ln w="12700">
            <a:noFill/>
            <a:miter lim="800000"/>
            <a:headEnd/>
            <a:tailEnd/>
          </a:ln>
        </p:spPr>
      </p:pic>
      <p:pic>
        <p:nvPicPr>
          <p:cNvPr id="47147" name="Picture 56"/>
          <p:cNvPicPr>
            <a:picLocks noChangeArrowheads="1"/>
          </p:cNvPicPr>
          <p:nvPr/>
        </p:nvPicPr>
        <p:blipFill>
          <a:blip r:embed="rId3" cstate="print"/>
          <a:srcRect/>
          <a:stretch>
            <a:fillRect/>
          </a:stretch>
        </p:blipFill>
        <p:spPr bwMode="auto">
          <a:xfrm>
            <a:off x="8366125" y="3432175"/>
            <a:ext cx="411163" cy="406400"/>
          </a:xfrm>
          <a:prstGeom prst="rect">
            <a:avLst/>
          </a:prstGeom>
          <a:noFill/>
          <a:ln w="12700">
            <a:noFill/>
            <a:miter lim="800000"/>
            <a:headEnd/>
            <a:tailEnd/>
          </a:ln>
        </p:spPr>
      </p:pic>
      <p:sp>
        <p:nvSpPr>
          <p:cNvPr id="47148" name="Text Box 57"/>
          <p:cNvSpPr txBox="1">
            <a:spLocks noChangeArrowheads="1"/>
          </p:cNvSpPr>
          <p:nvPr/>
        </p:nvSpPr>
        <p:spPr bwMode="auto">
          <a:xfrm>
            <a:off x="395288" y="4365625"/>
            <a:ext cx="1098550" cy="420688"/>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冲突域</a:t>
            </a:r>
            <a:endParaRPr lang="zh-CN" altLang="en-US">
              <a:ea typeface="宋体" panose="02010600030101010101" pitchFamily="2" charset="-122"/>
            </a:endParaRPr>
          </a:p>
        </p:txBody>
      </p:sp>
      <p:sp>
        <p:nvSpPr>
          <p:cNvPr id="47149" name="Text Box 59"/>
          <p:cNvSpPr txBox="1">
            <a:spLocks noChangeArrowheads="1"/>
          </p:cNvSpPr>
          <p:nvPr/>
        </p:nvSpPr>
        <p:spPr bwMode="auto">
          <a:xfrm>
            <a:off x="468313" y="5300663"/>
            <a:ext cx="1098550" cy="420687"/>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广播域</a:t>
            </a:r>
            <a:endParaRPr lang="zh-CN" altLang="en-US">
              <a:ea typeface="宋体" panose="02010600030101010101" pitchFamily="2" charset="-122"/>
            </a:endParaRPr>
          </a:p>
        </p:txBody>
      </p:sp>
      <p:pic>
        <p:nvPicPr>
          <p:cNvPr id="47150" name="Picture 61"/>
          <p:cNvPicPr>
            <a:picLocks noChangeArrowheads="1"/>
          </p:cNvPicPr>
          <p:nvPr/>
        </p:nvPicPr>
        <p:blipFill>
          <a:blip r:embed="rId3" cstate="print"/>
          <a:srcRect/>
          <a:stretch>
            <a:fillRect/>
          </a:stretch>
        </p:blipFill>
        <p:spPr bwMode="auto">
          <a:xfrm>
            <a:off x="1335088" y="2911475"/>
            <a:ext cx="411162" cy="406400"/>
          </a:xfrm>
          <a:prstGeom prst="rect">
            <a:avLst/>
          </a:prstGeom>
          <a:noFill/>
          <a:ln w="12700">
            <a:noFill/>
            <a:miter lim="800000"/>
            <a:headEnd/>
            <a:tailEnd/>
          </a:ln>
        </p:spPr>
      </p:pic>
      <p:pic>
        <p:nvPicPr>
          <p:cNvPr id="47151" name="Picture 62"/>
          <p:cNvPicPr>
            <a:picLocks noChangeArrowheads="1"/>
          </p:cNvPicPr>
          <p:nvPr/>
        </p:nvPicPr>
        <p:blipFill>
          <a:blip r:embed="rId2" cstate="print"/>
          <a:srcRect/>
          <a:stretch>
            <a:fillRect/>
          </a:stretch>
        </p:blipFill>
        <p:spPr bwMode="auto">
          <a:xfrm>
            <a:off x="7737475" y="3448050"/>
            <a:ext cx="471488" cy="317500"/>
          </a:xfrm>
          <a:prstGeom prst="rect">
            <a:avLst/>
          </a:prstGeom>
          <a:noFill/>
          <a:ln w="12700">
            <a:noFill/>
            <a:miter lim="800000"/>
            <a:headEnd/>
            <a:tailEnd/>
          </a:ln>
        </p:spPr>
      </p:pic>
      <p:sp>
        <p:nvSpPr>
          <p:cNvPr id="47152" name="Rectangle 64"/>
          <p:cNvSpPr>
            <a:spLocks noGrp="1" noChangeArrowheads="1"/>
          </p:cNvSpPr>
          <p:nvPr>
            <p:ph type="title"/>
          </p:nvPr>
        </p:nvSpPr>
        <p:spPr>
          <a:xfrm>
            <a:off x="212725" y="214313"/>
            <a:ext cx="8145463" cy="838200"/>
          </a:xfrm>
        </p:spPr>
        <p:txBody>
          <a:bodyPr/>
          <a:lstStyle/>
          <a:p>
            <a:pPr eaLnBrk="1" hangingPunct="1"/>
            <a:r>
              <a:rPr lang="zh-CN" altLang="en-US" smtClean="0">
                <a:latin typeface="宋体" panose="02010600030101010101" pitchFamily="2" charset="-122"/>
                <a:ea typeface="宋体" panose="02010600030101010101" pitchFamily="2" charset="-122"/>
              </a:rPr>
              <a:t>网络设备的域</a:t>
            </a:r>
            <a:endParaRPr lang="zh-CN" altLang="en-US" smtClean="0">
              <a:latin typeface="宋体" panose="02010600030101010101" pitchFamily="2" charset="-122"/>
              <a:ea typeface="宋体" panose="02010600030101010101" pitchFamily="2" charset="-122"/>
            </a:endParaRPr>
          </a:p>
        </p:txBody>
      </p:sp>
      <p:grpSp>
        <p:nvGrpSpPr>
          <p:cNvPr id="2" name="Group 60"/>
          <p:cNvGrpSpPr/>
          <p:nvPr/>
        </p:nvGrpSpPr>
        <p:grpSpPr bwMode="auto">
          <a:xfrm>
            <a:off x="660400" y="4778375"/>
            <a:ext cx="358775" cy="1366838"/>
            <a:chOff x="416" y="3010"/>
            <a:chExt cx="226" cy="861"/>
          </a:xfrm>
        </p:grpSpPr>
        <p:sp>
          <p:nvSpPr>
            <p:cNvPr id="47163" name="Text Box 52"/>
            <p:cNvSpPr txBox="1">
              <a:spLocks noChangeArrowheads="1"/>
            </p:cNvSpPr>
            <p:nvPr/>
          </p:nvSpPr>
          <p:spPr bwMode="auto">
            <a:xfrm>
              <a:off x="416" y="3010"/>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1</a:t>
              </a:r>
              <a:endParaRPr lang="en-US" altLang="zh-CN">
                <a:ea typeface="宋体" panose="02010600030101010101" pitchFamily="2" charset="-122"/>
              </a:endParaRPr>
            </a:p>
          </p:txBody>
        </p:sp>
        <p:sp>
          <p:nvSpPr>
            <p:cNvPr id="47164" name="Text Box 53"/>
            <p:cNvSpPr txBox="1">
              <a:spLocks noChangeArrowheads="1"/>
            </p:cNvSpPr>
            <p:nvPr/>
          </p:nvSpPr>
          <p:spPr bwMode="auto">
            <a:xfrm>
              <a:off x="431" y="3612"/>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1</a:t>
              </a:r>
              <a:endParaRPr lang="en-US" altLang="zh-CN">
                <a:ea typeface="宋体" panose="02010600030101010101" pitchFamily="2" charset="-122"/>
              </a:endParaRPr>
            </a:p>
          </p:txBody>
        </p:sp>
      </p:grpSp>
      <p:grpSp>
        <p:nvGrpSpPr>
          <p:cNvPr id="3" name="Group 61"/>
          <p:cNvGrpSpPr/>
          <p:nvPr/>
        </p:nvGrpSpPr>
        <p:grpSpPr bwMode="auto">
          <a:xfrm>
            <a:off x="2916234" y="4818061"/>
            <a:ext cx="166687" cy="1352549"/>
            <a:chOff x="1837" y="3035"/>
            <a:chExt cx="105" cy="852"/>
          </a:xfrm>
        </p:grpSpPr>
        <p:sp>
          <p:nvSpPr>
            <p:cNvPr id="47161" name="Text Box 54"/>
            <p:cNvSpPr txBox="1">
              <a:spLocks noChangeArrowheads="1"/>
            </p:cNvSpPr>
            <p:nvPr/>
          </p:nvSpPr>
          <p:spPr bwMode="auto">
            <a:xfrm>
              <a:off x="1837" y="3035"/>
              <a:ext cx="105" cy="262"/>
            </a:xfrm>
            <a:prstGeom prst="rect">
              <a:avLst/>
            </a:prstGeom>
            <a:noFill/>
            <a:ln w="9525" algn="ctr">
              <a:noFill/>
              <a:miter lim="800000"/>
            </a:ln>
          </p:spPr>
          <p:txBody>
            <a:bodyPr wrap="none" lIns="82124" tIns="41061" rIns="82124" bIns="41061">
              <a:spAutoFit/>
            </a:bodyPr>
            <a:lstStyle/>
            <a:p>
              <a:pPr defTabSz="814705"/>
              <a:endParaRPr lang="en-US" altLang="zh-CN" dirty="0">
                <a:ea typeface="宋体" panose="02010600030101010101" pitchFamily="2" charset="-122"/>
              </a:endParaRPr>
            </a:p>
          </p:txBody>
        </p:sp>
        <p:sp>
          <p:nvSpPr>
            <p:cNvPr id="47162" name="Text Box 55"/>
            <p:cNvSpPr txBox="1">
              <a:spLocks noChangeArrowheads="1"/>
            </p:cNvSpPr>
            <p:nvPr/>
          </p:nvSpPr>
          <p:spPr bwMode="auto">
            <a:xfrm>
              <a:off x="1837" y="3625"/>
              <a:ext cx="105" cy="262"/>
            </a:xfrm>
            <a:prstGeom prst="rect">
              <a:avLst/>
            </a:prstGeom>
            <a:noFill/>
            <a:ln w="9525" algn="ctr">
              <a:noFill/>
              <a:miter lim="800000"/>
            </a:ln>
          </p:spPr>
          <p:txBody>
            <a:bodyPr wrap="none" lIns="82124" tIns="41061" rIns="82124" bIns="41061">
              <a:spAutoFit/>
            </a:bodyPr>
            <a:lstStyle/>
            <a:p>
              <a:pPr defTabSz="814705"/>
              <a:endParaRPr lang="en-US" altLang="zh-CN" dirty="0">
                <a:ea typeface="宋体" panose="02010600030101010101" pitchFamily="2" charset="-122"/>
              </a:endParaRPr>
            </a:p>
          </p:txBody>
        </p:sp>
      </p:grpSp>
      <p:grpSp>
        <p:nvGrpSpPr>
          <p:cNvPr id="4" name="Group 63"/>
          <p:cNvGrpSpPr/>
          <p:nvPr/>
        </p:nvGrpSpPr>
        <p:grpSpPr bwMode="auto">
          <a:xfrm>
            <a:off x="7812076" y="4862511"/>
            <a:ext cx="166687" cy="1362074"/>
            <a:chOff x="4921" y="3063"/>
            <a:chExt cx="105" cy="858"/>
          </a:xfrm>
        </p:grpSpPr>
        <p:sp>
          <p:nvSpPr>
            <p:cNvPr id="47159" name="Text Box 57"/>
            <p:cNvSpPr txBox="1">
              <a:spLocks noChangeArrowheads="1"/>
            </p:cNvSpPr>
            <p:nvPr/>
          </p:nvSpPr>
          <p:spPr bwMode="auto">
            <a:xfrm>
              <a:off x="4921" y="3063"/>
              <a:ext cx="105" cy="262"/>
            </a:xfrm>
            <a:prstGeom prst="rect">
              <a:avLst/>
            </a:prstGeom>
            <a:noFill/>
            <a:ln w="9525" algn="ctr">
              <a:noFill/>
              <a:miter lim="800000"/>
            </a:ln>
          </p:spPr>
          <p:txBody>
            <a:bodyPr wrap="none" lIns="82124" tIns="41061" rIns="82124" bIns="41061">
              <a:spAutoFit/>
            </a:bodyPr>
            <a:lstStyle/>
            <a:p>
              <a:pPr defTabSz="814705"/>
              <a:endParaRPr lang="en-US" altLang="zh-CN" dirty="0">
                <a:ea typeface="宋体" panose="02010600030101010101" pitchFamily="2" charset="-122"/>
              </a:endParaRPr>
            </a:p>
          </p:txBody>
        </p:sp>
        <p:sp>
          <p:nvSpPr>
            <p:cNvPr id="47160" name="Text Box 58"/>
            <p:cNvSpPr txBox="1">
              <a:spLocks noChangeArrowheads="1"/>
            </p:cNvSpPr>
            <p:nvPr/>
          </p:nvSpPr>
          <p:spPr bwMode="auto">
            <a:xfrm>
              <a:off x="4921" y="3659"/>
              <a:ext cx="105" cy="262"/>
            </a:xfrm>
            <a:prstGeom prst="rect">
              <a:avLst/>
            </a:prstGeom>
            <a:noFill/>
            <a:ln w="9525" algn="ctr">
              <a:noFill/>
              <a:miter lim="800000"/>
            </a:ln>
          </p:spPr>
          <p:txBody>
            <a:bodyPr wrap="none" lIns="82124" tIns="41061" rIns="82124" bIns="41061">
              <a:spAutoFit/>
            </a:bodyPr>
            <a:lstStyle/>
            <a:p>
              <a:pPr defTabSz="814705"/>
              <a:endParaRPr lang="en-US" altLang="zh-CN" dirty="0">
                <a:ea typeface="宋体" panose="02010600030101010101" pitchFamily="2" charset="-122"/>
              </a:endParaRPr>
            </a:p>
          </p:txBody>
        </p:sp>
      </p:grpSp>
      <p:grpSp>
        <p:nvGrpSpPr>
          <p:cNvPr id="5" name="Group 62"/>
          <p:cNvGrpSpPr/>
          <p:nvPr/>
        </p:nvGrpSpPr>
        <p:grpSpPr bwMode="auto">
          <a:xfrm>
            <a:off x="5219708" y="4868865"/>
            <a:ext cx="166688" cy="1373188"/>
            <a:chOff x="3288" y="3067"/>
            <a:chExt cx="105" cy="865"/>
          </a:xfrm>
        </p:grpSpPr>
        <p:sp>
          <p:nvSpPr>
            <p:cNvPr id="47157" name="Text Box 56"/>
            <p:cNvSpPr txBox="1">
              <a:spLocks noChangeArrowheads="1"/>
            </p:cNvSpPr>
            <p:nvPr/>
          </p:nvSpPr>
          <p:spPr bwMode="auto">
            <a:xfrm>
              <a:off x="3288" y="3067"/>
              <a:ext cx="105" cy="262"/>
            </a:xfrm>
            <a:prstGeom prst="rect">
              <a:avLst/>
            </a:prstGeom>
            <a:noFill/>
            <a:ln w="9525" algn="ctr">
              <a:noFill/>
              <a:miter lim="800000"/>
            </a:ln>
          </p:spPr>
          <p:txBody>
            <a:bodyPr wrap="none" lIns="82124" tIns="41061" rIns="82124" bIns="41061">
              <a:spAutoFit/>
            </a:bodyPr>
            <a:lstStyle/>
            <a:p>
              <a:pPr defTabSz="814705"/>
              <a:endParaRPr lang="en-US" altLang="zh-CN" dirty="0">
                <a:ea typeface="宋体" panose="02010600030101010101" pitchFamily="2" charset="-122"/>
              </a:endParaRPr>
            </a:p>
          </p:txBody>
        </p:sp>
        <p:sp>
          <p:nvSpPr>
            <p:cNvPr id="47158" name="Text Box 59"/>
            <p:cNvSpPr txBox="1">
              <a:spLocks noChangeArrowheads="1"/>
            </p:cNvSpPr>
            <p:nvPr/>
          </p:nvSpPr>
          <p:spPr bwMode="auto">
            <a:xfrm>
              <a:off x="3288" y="3670"/>
              <a:ext cx="105" cy="262"/>
            </a:xfrm>
            <a:prstGeom prst="rect">
              <a:avLst/>
            </a:prstGeom>
            <a:noFill/>
            <a:ln w="9525" algn="ctr">
              <a:noFill/>
              <a:miter lim="800000"/>
            </a:ln>
          </p:spPr>
          <p:txBody>
            <a:bodyPr wrap="none" lIns="82124" tIns="41061" rIns="82124" bIns="41061">
              <a:spAutoFit/>
            </a:bodyPr>
            <a:lstStyle/>
            <a:p>
              <a:pPr defTabSz="814705"/>
              <a:endParaRPr lang="en-US" altLang="zh-CN" dirty="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543" name="Line 63"/>
          <p:cNvSpPr>
            <a:spLocks noChangeShapeType="1"/>
          </p:cNvSpPr>
          <p:nvPr/>
        </p:nvSpPr>
        <p:spPr bwMode="auto">
          <a:xfrm rot="16200000" flipH="1">
            <a:off x="3080544" y="3044032"/>
            <a:ext cx="0" cy="1096962"/>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27" name="Line 47"/>
          <p:cNvSpPr>
            <a:spLocks noChangeShapeType="1"/>
          </p:cNvSpPr>
          <p:nvPr/>
        </p:nvSpPr>
        <p:spPr bwMode="auto">
          <a:xfrm rot="5400000" flipH="1" flipV="1">
            <a:off x="7860507" y="21724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28" name="Line 48"/>
          <p:cNvSpPr>
            <a:spLocks noChangeShapeType="1"/>
          </p:cNvSpPr>
          <p:nvPr/>
        </p:nvSpPr>
        <p:spPr bwMode="auto">
          <a:xfrm flipH="1" flipV="1">
            <a:off x="7950200" y="2336800"/>
            <a:ext cx="6350" cy="17160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01" name="Line 21"/>
          <p:cNvSpPr>
            <a:spLocks noChangeShapeType="1"/>
          </p:cNvSpPr>
          <p:nvPr/>
        </p:nvSpPr>
        <p:spPr bwMode="auto">
          <a:xfrm rot="5400000" flipH="1" flipV="1">
            <a:off x="2983707" y="21978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02" name="Line 22"/>
          <p:cNvSpPr>
            <a:spLocks noChangeShapeType="1"/>
          </p:cNvSpPr>
          <p:nvPr/>
        </p:nvSpPr>
        <p:spPr bwMode="auto">
          <a:xfrm flipH="1" flipV="1">
            <a:off x="3073400" y="23622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499" name="Line 19"/>
          <p:cNvSpPr>
            <a:spLocks noChangeShapeType="1"/>
          </p:cNvSpPr>
          <p:nvPr/>
        </p:nvSpPr>
        <p:spPr bwMode="auto">
          <a:xfrm rot="16200000" flipH="1">
            <a:off x="1046957" y="2388394"/>
            <a:ext cx="19050" cy="12588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483" name="Line 3"/>
          <p:cNvSpPr>
            <a:spLocks noChangeShapeType="1"/>
          </p:cNvSpPr>
          <p:nvPr/>
        </p:nvSpPr>
        <p:spPr bwMode="auto">
          <a:xfrm flipH="1" flipV="1">
            <a:off x="1041400" y="21844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pic>
        <p:nvPicPr>
          <p:cNvPr id="47113" name="Picture 5"/>
          <p:cNvPicPr>
            <a:picLocks noChangeArrowheads="1"/>
          </p:cNvPicPr>
          <p:nvPr/>
        </p:nvPicPr>
        <p:blipFill>
          <a:blip r:embed="rId1" cstate="print"/>
          <a:srcRect/>
          <a:stretch>
            <a:fillRect/>
          </a:stretch>
        </p:blipFill>
        <p:spPr bwMode="auto">
          <a:xfrm>
            <a:off x="7461250" y="2811463"/>
            <a:ext cx="920750" cy="454025"/>
          </a:xfrm>
          <a:prstGeom prst="rect">
            <a:avLst/>
          </a:prstGeom>
          <a:noFill/>
          <a:ln w="9525">
            <a:noFill/>
            <a:miter lim="800000"/>
            <a:headEnd/>
            <a:tailEnd/>
          </a:ln>
        </p:spPr>
      </p:pic>
      <p:pic>
        <p:nvPicPr>
          <p:cNvPr id="47114" name="Picture 11"/>
          <p:cNvPicPr>
            <a:picLocks noChangeArrowheads="1"/>
          </p:cNvPicPr>
          <p:nvPr/>
        </p:nvPicPr>
        <p:blipFill>
          <a:blip r:embed="rId2" cstate="print"/>
          <a:srcRect/>
          <a:stretch>
            <a:fillRect/>
          </a:stretch>
        </p:blipFill>
        <p:spPr bwMode="auto">
          <a:xfrm>
            <a:off x="676275" y="2787650"/>
            <a:ext cx="598488" cy="495300"/>
          </a:xfrm>
          <a:prstGeom prst="rect">
            <a:avLst/>
          </a:prstGeom>
          <a:noFill/>
          <a:ln w="12700">
            <a:noFill/>
            <a:miter lim="800000"/>
            <a:headEnd/>
            <a:tailEnd/>
          </a:ln>
        </p:spPr>
      </p:pic>
      <p:pic>
        <p:nvPicPr>
          <p:cNvPr id="47115" name="Picture 13"/>
          <p:cNvPicPr>
            <a:picLocks noChangeArrowheads="1"/>
          </p:cNvPicPr>
          <p:nvPr/>
        </p:nvPicPr>
        <p:blipFill>
          <a:blip r:embed="rId3" cstate="print"/>
          <a:srcRect/>
          <a:stretch>
            <a:fillRect/>
          </a:stretch>
        </p:blipFill>
        <p:spPr bwMode="auto">
          <a:xfrm>
            <a:off x="796925" y="3457575"/>
            <a:ext cx="411163" cy="406400"/>
          </a:xfrm>
          <a:prstGeom prst="rect">
            <a:avLst/>
          </a:prstGeom>
          <a:noFill/>
          <a:ln w="12700">
            <a:noFill/>
            <a:miter lim="800000"/>
            <a:headEnd/>
            <a:tailEnd/>
          </a:ln>
        </p:spPr>
      </p:pic>
      <p:pic>
        <p:nvPicPr>
          <p:cNvPr id="47116" name="Picture 14"/>
          <p:cNvPicPr>
            <a:picLocks noChangeArrowheads="1"/>
          </p:cNvPicPr>
          <p:nvPr/>
        </p:nvPicPr>
        <p:blipFill>
          <a:blip r:embed="rId3" cstate="print"/>
          <a:srcRect/>
          <a:stretch>
            <a:fillRect/>
          </a:stretch>
        </p:blipFill>
        <p:spPr bwMode="auto">
          <a:xfrm>
            <a:off x="115888" y="2873375"/>
            <a:ext cx="411162" cy="406400"/>
          </a:xfrm>
          <a:prstGeom prst="rect">
            <a:avLst/>
          </a:prstGeom>
          <a:noFill/>
          <a:ln w="12700">
            <a:noFill/>
            <a:miter lim="800000"/>
            <a:headEnd/>
            <a:tailEnd/>
          </a:ln>
        </p:spPr>
      </p:pic>
      <p:pic>
        <p:nvPicPr>
          <p:cNvPr id="47117" name="Picture 17"/>
          <p:cNvPicPr>
            <a:picLocks noChangeAspect="1" noChangeArrowheads="1"/>
          </p:cNvPicPr>
          <p:nvPr/>
        </p:nvPicPr>
        <p:blipFill>
          <a:blip r:embed="rId4" cstate="print"/>
          <a:srcRect/>
          <a:stretch>
            <a:fillRect/>
          </a:stretch>
        </p:blipFill>
        <p:spPr bwMode="auto">
          <a:xfrm>
            <a:off x="2609850" y="2671763"/>
            <a:ext cx="946150" cy="665162"/>
          </a:xfrm>
          <a:prstGeom prst="rect">
            <a:avLst/>
          </a:prstGeom>
          <a:noFill/>
          <a:ln w="9525">
            <a:noFill/>
            <a:miter lim="800000"/>
            <a:headEnd/>
            <a:tailEnd/>
          </a:ln>
        </p:spPr>
      </p:pic>
      <p:pic>
        <p:nvPicPr>
          <p:cNvPr id="47118" name="Picture 18"/>
          <p:cNvPicPr>
            <a:picLocks noChangeArrowheads="1"/>
          </p:cNvPicPr>
          <p:nvPr/>
        </p:nvPicPr>
        <p:blipFill>
          <a:blip r:embed="rId3" cstate="print"/>
          <a:srcRect/>
          <a:stretch>
            <a:fillRect/>
          </a:stretch>
        </p:blipFill>
        <p:spPr bwMode="auto">
          <a:xfrm>
            <a:off x="827088" y="2111375"/>
            <a:ext cx="411162" cy="406400"/>
          </a:xfrm>
          <a:prstGeom prst="rect">
            <a:avLst/>
          </a:prstGeom>
          <a:noFill/>
          <a:ln w="12700">
            <a:noFill/>
            <a:miter lim="800000"/>
            <a:headEnd/>
            <a:tailEnd/>
          </a:ln>
        </p:spPr>
      </p:pic>
      <p:pic>
        <p:nvPicPr>
          <p:cNvPr id="47119" name="Picture 20"/>
          <p:cNvPicPr>
            <a:picLocks noChangeArrowheads="1"/>
          </p:cNvPicPr>
          <p:nvPr/>
        </p:nvPicPr>
        <p:blipFill>
          <a:blip r:embed="rId3" cstate="print"/>
          <a:srcRect/>
          <a:stretch>
            <a:fillRect/>
          </a:stretch>
        </p:blipFill>
        <p:spPr bwMode="auto">
          <a:xfrm>
            <a:off x="1978025" y="2898775"/>
            <a:ext cx="411163" cy="406400"/>
          </a:xfrm>
          <a:prstGeom prst="rect">
            <a:avLst/>
          </a:prstGeom>
          <a:noFill/>
          <a:ln w="12700">
            <a:noFill/>
            <a:miter lim="800000"/>
            <a:headEnd/>
            <a:tailEnd/>
          </a:ln>
        </p:spPr>
      </p:pic>
      <p:pic>
        <p:nvPicPr>
          <p:cNvPr id="47120" name="Picture 23"/>
          <p:cNvPicPr>
            <a:picLocks noChangeArrowheads="1"/>
          </p:cNvPicPr>
          <p:nvPr/>
        </p:nvPicPr>
        <p:blipFill>
          <a:blip r:embed="rId3" cstate="print"/>
          <a:srcRect/>
          <a:stretch>
            <a:fillRect/>
          </a:stretch>
        </p:blipFill>
        <p:spPr bwMode="auto">
          <a:xfrm>
            <a:off x="2859088" y="2162175"/>
            <a:ext cx="411162" cy="406400"/>
          </a:xfrm>
          <a:prstGeom prst="rect">
            <a:avLst/>
          </a:prstGeom>
          <a:noFill/>
          <a:ln w="12700">
            <a:noFill/>
            <a:miter lim="800000"/>
            <a:headEnd/>
            <a:tailEnd/>
          </a:ln>
        </p:spPr>
      </p:pic>
      <p:pic>
        <p:nvPicPr>
          <p:cNvPr id="47121" name="Picture 26"/>
          <p:cNvPicPr>
            <a:picLocks noChangeArrowheads="1"/>
          </p:cNvPicPr>
          <p:nvPr/>
        </p:nvPicPr>
        <p:blipFill>
          <a:blip r:embed="rId3" cstate="print"/>
          <a:srcRect/>
          <a:stretch>
            <a:fillRect/>
          </a:stretch>
        </p:blipFill>
        <p:spPr bwMode="auto">
          <a:xfrm>
            <a:off x="2270125" y="3432175"/>
            <a:ext cx="411163" cy="406400"/>
          </a:xfrm>
          <a:prstGeom prst="rect">
            <a:avLst/>
          </a:prstGeom>
          <a:noFill/>
          <a:ln w="12700">
            <a:noFill/>
            <a:miter lim="800000"/>
            <a:headEnd/>
            <a:tailEnd/>
          </a:ln>
        </p:spPr>
      </p:pic>
      <p:pic>
        <p:nvPicPr>
          <p:cNvPr id="47122" name="Picture 27"/>
          <p:cNvPicPr>
            <a:picLocks noChangeArrowheads="1"/>
          </p:cNvPicPr>
          <p:nvPr/>
        </p:nvPicPr>
        <p:blipFill>
          <a:blip r:embed="rId3" cstate="print"/>
          <a:srcRect/>
          <a:stretch>
            <a:fillRect/>
          </a:stretch>
        </p:blipFill>
        <p:spPr bwMode="auto">
          <a:xfrm>
            <a:off x="2854325" y="3914775"/>
            <a:ext cx="411163" cy="406400"/>
          </a:xfrm>
          <a:prstGeom prst="rect">
            <a:avLst/>
          </a:prstGeom>
          <a:noFill/>
          <a:ln w="12700">
            <a:noFill/>
            <a:miter lim="800000"/>
            <a:headEnd/>
            <a:tailEnd/>
          </a:ln>
        </p:spPr>
      </p:pic>
      <p:pic>
        <p:nvPicPr>
          <p:cNvPr id="47123" name="Picture 28"/>
          <p:cNvPicPr>
            <a:picLocks noChangeArrowheads="1"/>
          </p:cNvPicPr>
          <p:nvPr/>
        </p:nvPicPr>
        <p:blipFill>
          <a:blip r:embed="rId3" cstate="print"/>
          <a:srcRect/>
          <a:stretch>
            <a:fillRect/>
          </a:stretch>
        </p:blipFill>
        <p:spPr bwMode="auto">
          <a:xfrm>
            <a:off x="3476625" y="3470275"/>
            <a:ext cx="411163" cy="406400"/>
          </a:xfrm>
          <a:prstGeom prst="rect">
            <a:avLst/>
          </a:prstGeom>
          <a:noFill/>
          <a:ln w="12700">
            <a:noFill/>
            <a:miter lim="800000"/>
            <a:headEnd/>
            <a:tailEnd/>
          </a:ln>
        </p:spPr>
      </p:pic>
      <p:pic>
        <p:nvPicPr>
          <p:cNvPr id="47124" name="Picture 24"/>
          <p:cNvPicPr>
            <a:picLocks noChangeArrowheads="1"/>
          </p:cNvPicPr>
          <p:nvPr/>
        </p:nvPicPr>
        <p:blipFill>
          <a:blip r:embed="rId2" cstate="print"/>
          <a:srcRect/>
          <a:stretch>
            <a:fillRect/>
          </a:stretch>
        </p:blipFill>
        <p:spPr bwMode="auto">
          <a:xfrm>
            <a:off x="2860675" y="3473450"/>
            <a:ext cx="471488" cy="317500"/>
          </a:xfrm>
          <a:prstGeom prst="rect">
            <a:avLst/>
          </a:prstGeom>
          <a:noFill/>
          <a:ln w="12700">
            <a:noFill/>
            <a:miter lim="800000"/>
            <a:headEnd/>
            <a:tailEnd/>
          </a:ln>
        </p:spPr>
      </p:pic>
      <p:pic>
        <p:nvPicPr>
          <p:cNvPr id="47125" name="Picture 29"/>
          <p:cNvPicPr>
            <a:picLocks noChangeArrowheads="1"/>
          </p:cNvPicPr>
          <p:nvPr/>
        </p:nvPicPr>
        <p:blipFill>
          <a:blip r:embed="rId3" cstate="print"/>
          <a:srcRect/>
          <a:stretch>
            <a:fillRect/>
          </a:stretch>
        </p:blipFill>
        <p:spPr bwMode="auto">
          <a:xfrm>
            <a:off x="3679825" y="2873375"/>
            <a:ext cx="411163" cy="406400"/>
          </a:xfrm>
          <a:prstGeom prst="rect">
            <a:avLst/>
          </a:prstGeom>
          <a:noFill/>
          <a:ln w="12700">
            <a:noFill/>
            <a:miter lim="800000"/>
            <a:headEnd/>
            <a:tailEnd/>
          </a:ln>
        </p:spPr>
      </p:pic>
      <p:sp>
        <p:nvSpPr>
          <p:cNvPr id="660510" name="Line 30"/>
          <p:cNvSpPr>
            <a:spLocks noChangeShapeType="1"/>
          </p:cNvSpPr>
          <p:nvPr/>
        </p:nvSpPr>
        <p:spPr bwMode="auto">
          <a:xfrm rot="5400000" flipH="1" flipV="1">
            <a:off x="5320507" y="21724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sp>
        <p:nvSpPr>
          <p:cNvPr id="660511" name="Line 31"/>
          <p:cNvSpPr>
            <a:spLocks noChangeShapeType="1"/>
          </p:cNvSpPr>
          <p:nvPr/>
        </p:nvSpPr>
        <p:spPr bwMode="auto">
          <a:xfrm flipH="1" flipV="1">
            <a:off x="5410200" y="23368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pic>
        <p:nvPicPr>
          <p:cNvPr id="47128" name="Picture 33"/>
          <p:cNvPicPr>
            <a:picLocks noChangeArrowheads="1"/>
          </p:cNvPicPr>
          <p:nvPr/>
        </p:nvPicPr>
        <p:blipFill>
          <a:blip r:embed="rId3" cstate="print"/>
          <a:srcRect/>
          <a:stretch>
            <a:fillRect/>
          </a:stretch>
        </p:blipFill>
        <p:spPr bwMode="auto">
          <a:xfrm>
            <a:off x="4314825" y="2873375"/>
            <a:ext cx="411163" cy="406400"/>
          </a:xfrm>
          <a:prstGeom prst="rect">
            <a:avLst/>
          </a:prstGeom>
          <a:noFill/>
          <a:ln w="12700">
            <a:noFill/>
            <a:miter lim="800000"/>
            <a:headEnd/>
            <a:tailEnd/>
          </a:ln>
        </p:spPr>
      </p:pic>
      <p:pic>
        <p:nvPicPr>
          <p:cNvPr id="47129" name="Picture 34"/>
          <p:cNvPicPr>
            <a:picLocks noChangeArrowheads="1"/>
          </p:cNvPicPr>
          <p:nvPr/>
        </p:nvPicPr>
        <p:blipFill>
          <a:blip r:embed="rId3" cstate="print"/>
          <a:srcRect/>
          <a:stretch>
            <a:fillRect/>
          </a:stretch>
        </p:blipFill>
        <p:spPr bwMode="auto">
          <a:xfrm>
            <a:off x="5195888" y="2136775"/>
            <a:ext cx="411162" cy="406400"/>
          </a:xfrm>
          <a:prstGeom prst="rect">
            <a:avLst/>
          </a:prstGeom>
          <a:noFill/>
          <a:ln w="12700">
            <a:noFill/>
            <a:miter lim="800000"/>
            <a:headEnd/>
            <a:tailEnd/>
          </a:ln>
        </p:spPr>
      </p:pic>
      <p:sp>
        <p:nvSpPr>
          <p:cNvPr id="660515" name="Line 35"/>
          <p:cNvSpPr>
            <a:spLocks noChangeShapeType="1"/>
          </p:cNvSpPr>
          <p:nvPr/>
        </p:nvSpPr>
        <p:spPr bwMode="auto">
          <a:xfrm rot="16200000" flipH="1">
            <a:off x="5471319" y="3044032"/>
            <a:ext cx="0" cy="1096962"/>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pic>
        <p:nvPicPr>
          <p:cNvPr id="47131" name="Picture 36"/>
          <p:cNvPicPr>
            <a:picLocks noChangeArrowheads="1"/>
          </p:cNvPicPr>
          <p:nvPr/>
        </p:nvPicPr>
        <p:blipFill>
          <a:blip r:embed="rId3" cstate="print"/>
          <a:srcRect/>
          <a:stretch>
            <a:fillRect/>
          </a:stretch>
        </p:blipFill>
        <p:spPr bwMode="auto">
          <a:xfrm>
            <a:off x="4606925" y="3406775"/>
            <a:ext cx="411163" cy="406400"/>
          </a:xfrm>
          <a:prstGeom prst="rect">
            <a:avLst/>
          </a:prstGeom>
          <a:noFill/>
          <a:ln w="12700">
            <a:noFill/>
            <a:miter lim="800000"/>
            <a:headEnd/>
            <a:tailEnd/>
          </a:ln>
        </p:spPr>
      </p:pic>
      <p:pic>
        <p:nvPicPr>
          <p:cNvPr id="47132" name="Picture 37"/>
          <p:cNvPicPr>
            <a:picLocks noChangeArrowheads="1"/>
          </p:cNvPicPr>
          <p:nvPr/>
        </p:nvPicPr>
        <p:blipFill>
          <a:blip r:embed="rId3" cstate="print"/>
          <a:srcRect/>
          <a:stretch>
            <a:fillRect/>
          </a:stretch>
        </p:blipFill>
        <p:spPr bwMode="auto">
          <a:xfrm>
            <a:off x="5191125" y="3889375"/>
            <a:ext cx="411163" cy="406400"/>
          </a:xfrm>
          <a:prstGeom prst="rect">
            <a:avLst/>
          </a:prstGeom>
          <a:noFill/>
          <a:ln w="12700">
            <a:noFill/>
            <a:miter lim="800000"/>
            <a:headEnd/>
            <a:tailEnd/>
          </a:ln>
        </p:spPr>
      </p:pic>
      <p:pic>
        <p:nvPicPr>
          <p:cNvPr id="47133" name="Picture 38"/>
          <p:cNvPicPr>
            <a:picLocks noChangeArrowheads="1"/>
          </p:cNvPicPr>
          <p:nvPr/>
        </p:nvPicPr>
        <p:blipFill>
          <a:blip r:embed="rId3" cstate="print"/>
          <a:srcRect/>
          <a:stretch>
            <a:fillRect/>
          </a:stretch>
        </p:blipFill>
        <p:spPr bwMode="auto">
          <a:xfrm>
            <a:off x="5813425" y="3444875"/>
            <a:ext cx="411163" cy="406400"/>
          </a:xfrm>
          <a:prstGeom prst="rect">
            <a:avLst/>
          </a:prstGeom>
          <a:noFill/>
          <a:ln w="12700">
            <a:noFill/>
            <a:miter lim="800000"/>
            <a:headEnd/>
            <a:tailEnd/>
          </a:ln>
        </p:spPr>
      </p:pic>
      <p:pic>
        <p:nvPicPr>
          <p:cNvPr id="47134" name="Picture 39"/>
          <p:cNvPicPr>
            <a:picLocks noChangeArrowheads="1"/>
          </p:cNvPicPr>
          <p:nvPr/>
        </p:nvPicPr>
        <p:blipFill>
          <a:blip r:embed="rId2" cstate="print"/>
          <a:srcRect/>
          <a:stretch>
            <a:fillRect/>
          </a:stretch>
        </p:blipFill>
        <p:spPr bwMode="auto">
          <a:xfrm>
            <a:off x="5197475" y="3448050"/>
            <a:ext cx="471488" cy="317500"/>
          </a:xfrm>
          <a:prstGeom prst="rect">
            <a:avLst/>
          </a:prstGeom>
          <a:noFill/>
          <a:ln w="12700">
            <a:noFill/>
            <a:miter lim="800000"/>
            <a:headEnd/>
            <a:tailEnd/>
          </a:ln>
        </p:spPr>
      </p:pic>
      <p:pic>
        <p:nvPicPr>
          <p:cNvPr id="47135" name="Picture 40"/>
          <p:cNvPicPr>
            <a:picLocks noChangeArrowheads="1"/>
          </p:cNvPicPr>
          <p:nvPr/>
        </p:nvPicPr>
        <p:blipFill>
          <a:blip r:embed="rId3" cstate="print"/>
          <a:srcRect/>
          <a:stretch>
            <a:fillRect/>
          </a:stretch>
        </p:blipFill>
        <p:spPr bwMode="auto">
          <a:xfrm>
            <a:off x="6016625" y="2847975"/>
            <a:ext cx="411163" cy="406400"/>
          </a:xfrm>
          <a:prstGeom prst="rect">
            <a:avLst/>
          </a:prstGeom>
          <a:noFill/>
          <a:ln w="12700">
            <a:noFill/>
            <a:miter lim="800000"/>
            <a:headEnd/>
            <a:tailEnd/>
          </a:ln>
        </p:spPr>
      </p:pic>
      <p:pic>
        <p:nvPicPr>
          <p:cNvPr id="47136" name="Picture 4"/>
          <p:cNvPicPr>
            <a:picLocks noChangeArrowheads="1"/>
          </p:cNvPicPr>
          <p:nvPr/>
        </p:nvPicPr>
        <p:blipFill>
          <a:blip r:embed="rId5" cstate="print"/>
          <a:srcRect/>
          <a:stretch>
            <a:fillRect/>
          </a:stretch>
        </p:blipFill>
        <p:spPr bwMode="auto">
          <a:xfrm>
            <a:off x="4848225" y="2817813"/>
            <a:ext cx="1120775" cy="455612"/>
          </a:xfrm>
          <a:prstGeom prst="rect">
            <a:avLst/>
          </a:prstGeom>
          <a:noFill/>
          <a:ln w="9525">
            <a:noFill/>
            <a:miter lim="800000"/>
            <a:headEnd/>
            <a:tailEnd/>
          </a:ln>
        </p:spPr>
      </p:pic>
      <p:pic>
        <p:nvPicPr>
          <p:cNvPr id="47137" name="Picture 43"/>
          <p:cNvPicPr>
            <a:picLocks noChangeArrowheads="1"/>
          </p:cNvPicPr>
          <p:nvPr/>
        </p:nvPicPr>
        <p:blipFill>
          <a:blip r:embed="rId1" cstate="print"/>
          <a:srcRect/>
          <a:stretch>
            <a:fillRect/>
          </a:stretch>
        </p:blipFill>
        <p:spPr bwMode="auto">
          <a:xfrm>
            <a:off x="8477250" y="2913063"/>
            <a:ext cx="615950" cy="352425"/>
          </a:xfrm>
          <a:prstGeom prst="rect">
            <a:avLst/>
          </a:prstGeom>
          <a:noFill/>
          <a:ln w="9525">
            <a:noFill/>
            <a:miter lim="800000"/>
            <a:headEnd/>
            <a:tailEnd/>
          </a:ln>
        </p:spPr>
      </p:pic>
      <p:pic>
        <p:nvPicPr>
          <p:cNvPr id="47138" name="Picture 44"/>
          <p:cNvPicPr>
            <a:picLocks noChangeArrowheads="1"/>
          </p:cNvPicPr>
          <p:nvPr/>
        </p:nvPicPr>
        <p:blipFill>
          <a:blip r:embed="rId5" cstate="print"/>
          <a:srcRect/>
          <a:stretch>
            <a:fillRect/>
          </a:stretch>
        </p:blipFill>
        <p:spPr bwMode="auto">
          <a:xfrm>
            <a:off x="6613525" y="2894013"/>
            <a:ext cx="765175" cy="303212"/>
          </a:xfrm>
          <a:prstGeom prst="rect">
            <a:avLst/>
          </a:prstGeom>
          <a:noFill/>
          <a:ln w="9525">
            <a:noFill/>
            <a:miter lim="800000"/>
            <a:headEnd/>
            <a:tailEnd/>
          </a:ln>
        </p:spPr>
      </p:pic>
      <p:pic>
        <p:nvPicPr>
          <p:cNvPr id="47139" name="Picture 46"/>
          <p:cNvPicPr>
            <a:picLocks noChangeArrowheads="1"/>
          </p:cNvPicPr>
          <p:nvPr/>
        </p:nvPicPr>
        <p:blipFill>
          <a:blip r:embed="rId5" cstate="print"/>
          <a:srcRect/>
          <a:stretch>
            <a:fillRect/>
          </a:stretch>
        </p:blipFill>
        <p:spPr bwMode="auto">
          <a:xfrm>
            <a:off x="7591425" y="2284413"/>
            <a:ext cx="765175" cy="303212"/>
          </a:xfrm>
          <a:prstGeom prst="rect">
            <a:avLst/>
          </a:prstGeom>
          <a:noFill/>
          <a:ln w="9525">
            <a:noFill/>
            <a:miter lim="800000"/>
            <a:headEnd/>
            <a:tailEnd/>
          </a:ln>
        </p:spPr>
      </p:pic>
      <p:sp>
        <p:nvSpPr>
          <p:cNvPr id="47140" name="Text Box 49"/>
          <p:cNvSpPr txBox="1">
            <a:spLocks noChangeArrowheads="1"/>
          </p:cNvSpPr>
          <p:nvPr/>
        </p:nvSpPr>
        <p:spPr bwMode="auto">
          <a:xfrm>
            <a:off x="539750" y="1587500"/>
            <a:ext cx="1108075" cy="45720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集线器</a:t>
            </a:r>
            <a:endParaRPr lang="zh-CN" altLang="en-US">
              <a:ea typeface="宋体" panose="02010600030101010101" pitchFamily="2" charset="-122"/>
            </a:endParaRPr>
          </a:p>
        </p:txBody>
      </p:sp>
      <p:sp>
        <p:nvSpPr>
          <p:cNvPr id="47141" name="Text Box 50"/>
          <p:cNvSpPr txBox="1">
            <a:spLocks noChangeArrowheads="1"/>
          </p:cNvSpPr>
          <p:nvPr/>
        </p:nvSpPr>
        <p:spPr bwMode="auto">
          <a:xfrm>
            <a:off x="2670175" y="1604963"/>
            <a:ext cx="793750" cy="420687"/>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网桥</a:t>
            </a:r>
            <a:endParaRPr lang="zh-CN" altLang="en-US">
              <a:ea typeface="宋体" panose="02010600030101010101" pitchFamily="2" charset="-122"/>
            </a:endParaRPr>
          </a:p>
        </p:txBody>
      </p:sp>
      <p:sp>
        <p:nvSpPr>
          <p:cNvPr id="47142" name="Text Box 51"/>
          <p:cNvSpPr txBox="1">
            <a:spLocks noChangeArrowheads="1"/>
          </p:cNvSpPr>
          <p:nvPr/>
        </p:nvSpPr>
        <p:spPr bwMode="auto">
          <a:xfrm>
            <a:off x="4848225" y="1587500"/>
            <a:ext cx="1108075" cy="45720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交换机</a:t>
            </a:r>
            <a:endParaRPr lang="zh-CN" altLang="en-US">
              <a:ea typeface="宋体" panose="02010600030101010101" pitchFamily="2" charset="-122"/>
            </a:endParaRPr>
          </a:p>
        </p:txBody>
      </p:sp>
      <p:sp>
        <p:nvSpPr>
          <p:cNvPr id="47143" name="Text Box 52"/>
          <p:cNvSpPr txBox="1">
            <a:spLocks noChangeArrowheads="1"/>
          </p:cNvSpPr>
          <p:nvPr/>
        </p:nvSpPr>
        <p:spPr bwMode="auto">
          <a:xfrm>
            <a:off x="7362825" y="1587500"/>
            <a:ext cx="1108075" cy="457200"/>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路由器</a:t>
            </a:r>
            <a:endParaRPr lang="zh-CN" altLang="en-US">
              <a:ea typeface="宋体" panose="02010600030101010101" pitchFamily="2" charset="-122"/>
            </a:endParaRPr>
          </a:p>
        </p:txBody>
      </p:sp>
      <p:sp>
        <p:nvSpPr>
          <p:cNvPr id="660533" name="Line 53"/>
          <p:cNvSpPr>
            <a:spLocks noChangeShapeType="1"/>
          </p:cNvSpPr>
          <p:nvPr/>
        </p:nvSpPr>
        <p:spPr bwMode="auto">
          <a:xfrm rot="16200000" flipH="1">
            <a:off x="7866857" y="3048794"/>
            <a:ext cx="19050" cy="11064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zh-CN" altLang="en-US"/>
          </a:p>
        </p:txBody>
      </p:sp>
      <p:pic>
        <p:nvPicPr>
          <p:cNvPr id="47145" name="Picture 54"/>
          <p:cNvPicPr>
            <a:picLocks noChangeArrowheads="1"/>
          </p:cNvPicPr>
          <p:nvPr/>
        </p:nvPicPr>
        <p:blipFill>
          <a:blip r:embed="rId3" cstate="print"/>
          <a:srcRect/>
          <a:stretch>
            <a:fillRect/>
          </a:stretch>
        </p:blipFill>
        <p:spPr bwMode="auto">
          <a:xfrm>
            <a:off x="7007225" y="3406775"/>
            <a:ext cx="411163" cy="406400"/>
          </a:xfrm>
          <a:prstGeom prst="rect">
            <a:avLst/>
          </a:prstGeom>
          <a:noFill/>
          <a:ln w="12700">
            <a:noFill/>
            <a:miter lim="800000"/>
            <a:headEnd/>
            <a:tailEnd/>
          </a:ln>
        </p:spPr>
      </p:pic>
      <p:pic>
        <p:nvPicPr>
          <p:cNvPr id="47146" name="Picture 55"/>
          <p:cNvPicPr>
            <a:picLocks noChangeArrowheads="1"/>
          </p:cNvPicPr>
          <p:nvPr/>
        </p:nvPicPr>
        <p:blipFill>
          <a:blip r:embed="rId3" cstate="print"/>
          <a:srcRect/>
          <a:stretch>
            <a:fillRect/>
          </a:stretch>
        </p:blipFill>
        <p:spPr bwMode="auto">
          <a:xfrm>
            <a:off x="7718425" y="3889375"/>
            <a:ext cx="411163" cy="406400"/>
          </a:xfrm>
          <a:prstGeom prst="rect">
            <a:avLst/>
          </a:prstGeom>
          <a:noFill/>
          <a:ln w="12700">
            <a:noFill/>
            <a:miter lim="800000"/>
            <a:headEnd/>
            <a:tailEnd/>
          </a:ln>
        </p:spPr>
      </p:pic>
      <p:pic>
        <p:nvPicPr>
          <p:cNvPr id="47147" name="Picture 56"/>
          <p:cNvPicPr>
            <a:picLocks noChangeArrowheads="1"/>
          </p:cNvPicPr>
          <p:nvPr/>
        </p:nvPicPr>
        <p:blipFill>
          <a:blip r:embed="rId3" cstate="print"/>
          <a:srcRect/>
          <a:stretch>
            <a:fillRect/>
          </a:stretch>
        </p:blipFill>
        <p:spPr bwMode="auto">
          <a:xfrm>
            <a:off x="8366125" y="3432175"/>
            <a:ext cx="411163" cy="406400"/>
          </a:xfrm>
          <a:prstGeom prst="rect">
            <a:avLst/>
          </a:prstGeom>
          <a:noFill/>
          <a:ln w="12700">
            <a:noFill/>
            <a:miter lim="800000"/>
            <a:headEnd/>
            <a:tailEnd/>
          </a:ln>
        </p:spPr>
      </p:pic>
      <p:sp>
        <p:nvSpPr>
          <p:cNvPr id="47148" name="Text Box 57"/>
          <p:cNvSpPr txBox="1">
            <a:spLocks noChangeArrowheads="1"/>
          </p:cNvSpPr>
          <p:nvPr/>
        </p:nvSpPr>
        <p:spPr bwMode="auto">
          <a:xfrm>
            <a:off x="395288" y="4365625"/>
            <a:ext cx="1098550" cy="420688"/>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冲突域</a:t>
            </a:r>
            <a:endParaRPr lang="zh-CN" altLang="en-US">
              <a:ea typeface="宋体" panose="02010600030101010101" pitchFamily="2" charset="-122"/>
            </a:endParaRPr>
          </a:p>
        </p:txBody>
      </p:sp>
      <p:sp>
        <p:nvSpPr>
          <p:cNvPr id="47149" name="Text Box 59"/>
          <p:cNvSpPr txBox="1">
            <a:spLocks noChangeArrowheads="1"/>
          </p:cNvSpPr>
          <p:nvPr/>
        </p:nvSpPr>
        <p:spPr bwMode="auto">
          <a:xfrm>
            <a:off x="468313" y="5300663"/>
            <a:ext cx="1098550" cy="420687"/>
          </a:xfrm>
          <a:prstGeom prst="rect">
            <a:avLst/>
          </a:prstGeom>
          <a:noFill/>
          <a:ln w="38100">
            <a:noFill/>
            <a:miter lim="800000"/>
            <a:headEnd type="none" w="sm" len="sm"/>
            <a:tailEnd type="none" w="sm" len="sm"/>
          </a:ln>
        </p:spPr>
        <p:txBody>
          <a:bodyPr wrap="none" anchor="ctr">
            <a:spAutoFit/>
          </a:bodyPr>
          <a:lstStyle/>
          <a:p>
            <a:pPr>
              <a:spcBef>
                <a:spcPct val="50000"/>
              </a:spcBef>
            </a:pPr>
            <a:r>
              <a:rPr lang="zh-CN" altLang="en-US">
                <a:ea typeface="宋体" panose="02010600030101010101" pitchFamily="2" charset="-122"/>
              </a:rPr>
              <a:t>广播域</a:t>
            </a:r>
            <a:endParaRPr lang="zh-CN" altLang="en-US">
              <a:ea typeface="宋体" panose="02010600030101010101" pitchFamily="2" charset="-122"/>
            </a:endParaRPr>
          </a:p>
        </p:txBody>
      </p:sp>
      <p:pic>
        <p:nvPicPr>
          <p:cNvPr id="47150" name="Picture 61"/>
          <p:cNvPicPr>
            <a:picLocks noChangeArrowheads="1"/>
          </p:cNvPicPr>
          <p:nvPr/>
        </p:nvPicPr>
        <p:blipFill>
          <a:blip r:embed="rId3" cstate="print"/>
          <a:srcRect/>
          <a:stretch>
            <a:fillRect/>
          </a:stretch>
        </p:blipFill>
        <p:spPr bwMode="auto">
          <a:xfrm>
            <a:off x="1335088" y="2911475"/>
            <a:ext cx="411162" cy="406400"/>
          </a:xfrm>
          <a:prstGeom prst="rect">
            <a:avLst/>
          </a:prstGeom>
          <a:noFill/>
          <a:ln w="12700">
            <a:noFill/>
            <a:miter lim="800000"/>
            <a:headEnd/>
            <a:tailEnd/>
          </a:ln>
        </p:spPr>
      </p:pic>
      <p:pic>
        <p:nvPicPr>
          <p:cNvPr id="47151" name="Picture 62"/>
          <p:cNvPicPr>
            <a:picLocks noChangeArrowheads="1"/>
          </p:cNvPicPr>
          <p:nvPr/>
        </p:nvPicPr>
        <p:blipFill>
          <a:blip r:embed="rId2" cstate="print"/>
          <a:srcRect/>
          <a:stretch>
            <a:fillRect/>
          </a:stretch>
        </p:blipFill>
        <p:spPr bwMode="auto">
          <a:xfrm>
            <a:off x="7737475" y="3448050"/>
            <a:ext cx="471488" cy="317500"/>
          </a:xfrm>
          <a:prstGeom prst="rect">
            <a:avLst/>
          </a:prstGeom>
          <a:noFill/>
          <a:ln w="12700">
            <a:noFill/>
            <a:miter lim="800000"/>
            <a:headEnd/>
            <a:tailEnd/>
          </a:ln>
        </p:spPr>
      </p:pic>
      <p:sp>
        <p:nvSpPr>
          <p:cNvPr id="47152" name="Rectangle 64"/>
          <p:cNvSpPr>
            <a:spLocks noGrp="1" noChangeArrowheads="1"/>
          </p:cNvSpPr>
          <p:nvPr>
            <p:ph type="title"/>
          </p:nvPr>
        </p:nvSpPr>
        <p:spPr>
          <a:xfrm>
            <a:off x="212725" y="214313"/>
            <a:ext cx="8145463" cy="838200"/>
          </a:xfrm>
        </p:spPr>
        <p:txBody>
          <a:bodyPr/>
          <a:lstStyle/>
          <a:p>
            <a:pPr eaLnBrk="1" hangingPunct="1"/>
            <a:r>
              <a:rPr lang="zh-CN" altLang="en-US" smtClean="0">
                <a:latin typeface="宋体" panose="02010600030101010101" pitchFamily="2" charset="-122"/>
                <a:ea typeface="宋体" panose="02010600030101010101" pitchFamily="2" charset="-122"/>
              </a:rPr>
              <a:t>网络设备的域</a:t>
            </a:r>
            <a:endParaRPr lang="zh-CN" altLang="en-US" smtClean="0">
              <a:latin typeface="宋体" panose="02010600030101010101" pitchFamily="2" charset="-122"/>
              <a:ea typeface="宋体" panose="02010600030101010101" pitchFamily="2" charset="-122"/>
            </a:endParaRPr>
          </a:p>
        </p:txBody>
      </p:sp>
      <p:grpSp>
        <p:nvGrpSpPr>
          <p:cNvPr id="2" name="Group 60"/>
          <p:cNvGrpSpPr/>
          <p:nvPr/>
        </p:nvGrpSpPr>
        <p:grpSpPr bwMode="auto">
          <a:xfrm>
            <a:off x="660400" y="4778375"/>
            <a:ext cx="358775" cy="1366838"/>
            <a:chOff x="416" y="3010"/>
            <a:chExt cx="226" cy="861"/>
          </a:xfrm>
        </p:grpSpPr>
        <p:sp>
          <p:nvSpPr>
            <p:cNvPr id="47163" name="Text Box 52"/>
            <p:cNvSpPr txBox="1">
              <a:spLocks noChangeArrowheads="1"/>
            </p:cNvSpPr>
            <p:nvPr/>
          </p:nvSpPr>
          <p:spPr bwMode="auto">
            <a:xfrm>
              <a:off x="416" y="3010"/>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1</a:t>
              </a:r>
              <a:endParaRPr lang="en-US" altLang="zh-CN">
                <a:ea typeface="宋体" panose="02010600030101010101" pitchFamily="2" charset="-122"/>
              </a:endParaRPr>
            </a:p>
          </p:txBody>
        </p:sp>
        <p:sp>
          <p:nvSpPr>
            <p:cNvPr id="47164" name="Text Box 53"/>
            <p:cNvSpPr txBox="1">
              <a:spLocks noChangeArrowheads="1"/>
            </p:cNvSpPr>
            <p:nvPr/>
          </p:nvSpPr>
          <p:spPr bwMode="auto">
            <a:xfrm>
              <a:off x="431" y="3612"/>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1</a:t>
              </a:r>
              <a:endParaRPr lang="en-US" altLang="zh-CN">
                <a:ea typeface="宋体" panose="02010600030101010101" pitchFamily="2" charset="-122"/>
              </a:endParaRPr>
            </a:p>
          </p:txBody>
        </p:sp>
      </p:grpSp>
      <p:grpSp>
        <p:nvGrpSpPr>
          <p:cNvPr id="3" name="Group 61"/>
          <p:cNvGrpSpPr/>
          <p:nvPr/>
        </p:nvGrpSpPr>
        <p:grpSpPr bwMode="auto">
          <a:xfrm>
            <a:off x="2916238" y="4818063"/>
            <a:ext cx="334962" cy="1347787"/>
            <a:chOff x="1837" y="3035"/>
            <a:chExt cx="211" cy="849"/>
          </a:xfrm>
        </p:grpSpPr>
        <p:sp>
          <p:nvSpPr>
            <p:cNvPr id="47161" name="Text Box 54"/>
            <p:cNvSpPr txBox="1">
              <a:spLocks noChangeArrowheads="1"/>
            </p:cNvSpPr>
            <p:nvPr/>
          </p:nvSpPr>
          <p:spPr bwMode="auto">
            <a:xfrm>
              <a:off x="1837" y="3035"/>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4</a:t>
              </a:r>
              <a:endParaRPr lang="en-US" altLang="zh-CN">
                <a:ea typeface="宋体" panose="02010600030101010101" pitchFamily="2" charset="-122"/>
              </a:endParaRPr>
            </a:p>
          </p:txBody>
        </p:sp>
        <p:sp>
          <p:nvSpPr>
            <p:cNvPr id="47162" name="Text Box 55"/>
            <p:cNvSpPr txBox="1">
              <a:spLocks noChangeArrowheads="1"/>
            </p:cNvSpPr>
            <p:nvPr/>
          </p:nvSpPr>
          <p:spPr bwMode="auto">
            <a:xfrm>
              <a:off x="1837" y="3625"/>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1</a:t>
              </a:r>
              <a:endParaRPr lang="en-US" altLang="zh-CN">
                <a:ea typeface="宋体" panose="02010600030101010101" pitchFamily="2" charset="-122"/>
              </a:endParaRPr>
            </a:p>
          </p:txBody>
        </p:sp>
      </p:grpSp>
      <p:grpSp>
        <p:nvGrpSpPr>
          <p:cNvPr id="4" name="Group 63"/>
          <p:cNvGrpSpPr/>
          <p:nvPr/>
        </p:nvGrpSpPr>
        <p:grpSpPr bwMode="auto">
          <a:xfrm>
            <a:off x="7812088" y="4862513"/>
            <a:ext cx="334962" cy="1357312"/>
            <a:chOff x="4921" y="3063"/>
            <a:chExt cx="211" cy="855"/>
          </a:xfrm>
        </p:grpSpPr>
        <p:sp>
          <p:nvSpPr>
            <p:cNvPr id="47159" name="Text Box 57"/>
            <p:cNvSpPr txBox="1">
              <a:spLocks noChangeArrowheads="1"/>
            </p:cNvSpPr>
            <p:nvPr/>
          </p:nvSpPr>
          <p:spPr bwMode="auto">
            <a:xfrm>
              <a:off x="4921" y="3063"/>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4</a:t>
              </a:r>
              <a:endParaRPr lang="en-US" altLang="zh-CN">
                <a:ea typeface="宋体" panose="02010600030101010101" pitchFamily="2" charset="-122"/>
              </a:endParaRPr>
            </a:p>
          </p:txBody>
        </p:sp>
        <p:sp>
          <p:nvSpPr>
            <p:cNvPr id="47160" name="Text Box 58"/>
            <p:cNvSpPr txBox="1">
              <a:spLocks noChangeArrowheads="1"/>
            </p:cNvSpPr>
            <p:nvPr/>
          </p:nvSpPr>
          <p:spPr bwMode="auto">
            <a:xfrm>
              <a:off x="4921" y="3659"/>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4</a:t>
              </a:r>
              <a:endParaRPr lang="en-US" altLang="zh-CN">
                <a:ea typeface="宋体" panose="02010600030101010101" pitchFamily="2" charset="-122"/>
              </a:endParaRPr>
            </a:p>
          </p:txBody>
        </p:sp>
      </p:grpSp>
      <p:grpSp>
        <p:nvGrpSpPr>
          <p:cNvPr id="5" name="Group 62"/>
          <p:cNvGrpSpPr/>
          <p:nvPr/>
        </p:nvGrpSpPr>
        <p:grpSpPr bwMode="auto">
          <a:xfrm>
            <a:off x="5219700" y="4868863"/>
            <a:ext cx="334963" cy="1368425"/>
            <a:chOff x="3288" y="3067"/>
            <a:chExt cx="211" cy="862"/>
          </a:xfrm>
        </p:grpSpPr>
        <p:sp>
          <p:nvSpPr>
            <p:cNvPr id="47157" name="Text Box 56"/>
            <p:cNvSpPr txBox="1">
              <a:spLocks noChangeArrowheads="1"/>
            </p:cNvSpPr>
            <p:nvPr/>
          </p:nvSpPr>
          <p:spPr bwMode="auto">
            <a:xfrm>
              <a:off x="3288" y="3067"/>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4</a:t>
              </a:r>
              <a:endParaRPr lang="en-US" altLang="zh-CN">
                <a:ea typeface="宋体" panose="02010600030101010101" pitchFamily="2" charset="-122"/>
              </a:endParaRPr>
            </a:p>
          </p:txBody>
        </p:sp>
        <p:sp>
          <p:nvSpPr>
            <p:cNvPr id="47158" name="Text Box 59"/>
            <p:cNvSpPr txBox="1">
              <a:spLocks noChangeArrowheads="1"/>
            </p:cNvSpPr>
            <p:nvPr/>
          </p:nvSpPr>
          <p:spPr bwMode="auto">
            <a:xfrm>
              <a:off x="3288" y="3670"/>
              <a:ext cx="211" cy="259"/>
            </a:xfrm>
            <a:prstGeom prst="rect">
              <a:avLst/>
            </a:prstGeom>
            <a:noFill/>
            <a:ln w="9525" algn="ctr">
              <a:noFill/>
              <a:miter lim="800000"/>
            </a:ln>
          </p:spPr>
          <p:txBody>
            <a:bodyPr wrap="none" lIns="82124" tIns="41061" rIns="82124" bIns="41061">
              <a:spAutoFit/>
            </a:bodyPr>
            <a:lstStyle/>
            <a:p>
              <a:pPr defTabSz="814705"/>
              <a:r>
                <a:rPr lang="en-US" altLang="zh-CN">
                  <a:ea typeface="宋体" panose="02010600030101010101" pitchFamily="2" charset="-122"/>
                </a:rPr>
                <a:t>1</a:t>
              </a:r>
              <a:endParaRPr lang="en-US" altLang="zh-CN">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89" name="Group 57"/>
          <p:cNvGraphicFramePr>
            <a:graphicFrameLocks noGrp="1"/>
          </p:cNvGraphicFramePr>
          <p:nvPr/>
        </p:nvGraphicFramePr>
        <p:xfrm>
          <a:off x="71500" y="1178750"/>
          <a:ext cx="8501063" cy="4594860"/>
        </p:xfrm>
        <a:graphic>
          <a:graphicData uri="http://schemas.openxmlformats.org/drawingml/2006/table">
            <a:tbl>
              <a:tblPr/>
              <a:tblGrid>
                <a:gridCol w="1357313"/>
                <a:gridCol w="1714500"/>
                <a:gridCol w="3549650"/>
                <a:gridCol w="1879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七层名称</a:t>
                      </a:r>
                      <a:endPar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数据格式</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功能</a:t>
                      </a:r>
                      <a:endPar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典型设备</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6223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应用层</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PDU</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网络服务与使用者应用程序间的一个接口</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表示层</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数据表示、数据安全、数据压缩</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会话层</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建立、管理和终止会话</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传输层</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数据段</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用一个寻址机制来标识一个特定的应用程序（端口号）</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网络层</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数据包</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数据报</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基于网络层地址（</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IP</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地址）进行不同网络系统间的路径选择</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路由器</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数据链路层</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数据帧</a:t>
                      </a:r>
                      <a:endPar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在物理层上建立、撤销、标识逻辑链接和链路复用 以及差错校验等功能。通过使用接收系统的硬件地址或物理地址来寻址</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交换机、网桥</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物理层</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比特流</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建立、维护和取消物理连接</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中继器、集线器</a:t>
                      </a:r>
                      <a:endPar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6565" y="908720"/>
            <a:ext cx="7940675" cy="2025225"/>
          </a:xfrm>
        </p:spPr>
        <p:txBody>
          <a:bodyPr/>
          <a:lstStyle/>
          <a:p>
            <a:pPr>
              <a:buNone/>
            </a:pPr>
            <a:r>
              <a:rPr lang="zh-CN" altLang="en-US" dirty="0" smtClean="0">
                <a:latin typeface="仿宋" panose="02010609060101010101" charset="-122"/>
                <a:ea typeface="仿宋" panose="02010609060101010101" charset="-122"/>
              </a:rPr>
              <a:t>⑵环形拓扑：环形网络中的个站点通过通信介质连成一个封闭的环形，如图，环状网络容易安装和监控，但容量有限，网络建成后，难以增加新节点，现在网络基本已不使用。</a:t>
            </a:r>
            <a:endParaRPr lang="zh-CN" altLang="en-US" dirty="0"/>
          </a:p>
        </p:txBody>
      </p:sp>
      <p:pic>
        <p:nvPicPr>
          <p:cNvPr id="77826" name="Picture 2" descr="http://static.bowenwang.com.cn/gif/lan-switch-ring.jpg"/>
          <p:cNvPicPr>
            <a:picLocks noChangeAspect="1" noChangeArrowheads="1"/>
          </p:cNvPicPr>
          <p:nvPr/>
        </p:nvPicPr>
        <p:blipFill>
          <a:blip r:embed="rId1" cstate="print"/>
          <a:srcRect/>
          <a:stretch>
            <a:fillRect/>
          </a:stretch>
        </p:blipFill>
        <p:spPr bwMode="auto">
          <a:xfrm>
            <a:off x="2951820" y="3429000"/>
            <a:ext cx="3038475" cy="296227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1570" y="908720"/>
            <a:ext cx="7940675" cy="1845205"/>
          </a:xfrm>
        </p:spPr>
        <p:txBody>
          <a:bodyPr/>
          <a:lstStyle/>
          <a:p>
            <a:r>
              <a:rPr lang="zh-CN" altLang="en-US" dirty="0" smtClean="0"/>
              <a:t>星型拓扑：个站点通过点到达的链路与中心站点相连，如图，星型网络很容易在网络中增加新节点，数据的安全性高，易监控，一个节点出了问题，不会影响整个网络的运行，但中心节点的故障会影响整个网络，星型拓扑是现在最常用的拓扑。</a:t>
            </a:r>
            <a:endParaRPr lang="zh-CN" altLang="en-US" dirty="0"/>
          </a:p>
        </p:txBody>
      </p:sp>
      <p:pic>
        <p:nvPicPr>
          <p:cNvPr id="78850" name="Picture 2" descr="http://static.bowenwang.com.cn/gif/lan-switch-star.jpg"/>
          <p:cNvPicPr>
            <a:picLocks noChangeAspect="1" noChangeArrowheads="1"/>
          </p:cNvPicPr>
          <p:nvPr/>
        </p:nvPicPr>
        <p:blipFill>
          <a:blip r:embed="rId1" cstate="print"/>
          <a:srcRect/>
          <a:stretch>
            <a:fillRect/>
          </a:stretch>
        </p:blipFill>
        <p:spPr bwMode="auto">
          <a:xfrm>
            <a:off x="2456765" y="2765175"/>
            <a:ext cx="4050450" cy="394919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5638" y="1178750"/>
            <a:ext cx="7940675" cy="4785320"/>
          </a:xfrm>
        </p:spPr>
        <p:txBody>
          <a:bodyPr/>
          <a:lstStyle/>
          <a:p>
            <a:pPr>
              <a:buNone/>
            </a:pPr>
            <a:r>
              <a:rPr lang="en-US" altLang="zh-CN" dirty="0" smtClean="0"/>
              <a:t>2.</a:t>
            </a:r>
            <a:r>
              <a:rPr lang="zh-CN" altLang="en-US" dirty="0" smtClean="0"/>
              <a:t>逻辑拓扑</a:t>
            </a:r>
            <a:endParaRPr lang="en-US" altLang="zh-CN" dirty="0" smtClean="0"/>
          </a:p>
          <a:p>
            <a:pPr>
              <a:buNone/>
            </a:pPr>
            <a:r>
              <a:rPr lang="en-US" altLang="zh-CN" dirty="0" smtClean="0">
                <a:latin typeface="仿宋" panose="02010609060101010101" charset="-122"/>
                <a:ea typeface="仿宋" panose="02010609060101010101" charset="-122"/>
              </a:rPr>
              <a:t>⑴</a:t>
            </a:r>
            <a:r>
              <a:rPr lang="en-US" altLang="zh-CN" dirty="0" smtClean="0"/>
              <a:t>.</a:t>
            </a:r>
            <a:r>
              <a:rPr lang="zh-CN" altLang="en-US" dirty="0" smtClean="0"/>
              <a:t>广播拓扑：每台主机都把所要发送数据的目标地址设为网络介质上某个特定网络接口卡的地址、多播地址或者广播地址，然后把该数据发送到传输介质中，每台主机使用传输介质时不必遵守某种次序，即先来先服务。现在用的最多的以太网就是采用这种方式来工作的。</a:t>
            </a:r>
            <a:endParaRPr lang="en-US" altLang="zh-CN" dirty="0" smtClean="0"/>
          </a:p>
          <a:p>
            <a:pPr>
              <a:buNone/>
            </a:pPr>
            <a:r>
              <a:rPr lang="en-US" altLang="zh-CN" dirty="0" smtClean="0">
                <a:latin typeface="仿宋" panose="02010609060101010101" charset="-122"/>
                <a:ea typeface="仿宋" panose="02010609060101010101" charset="-122"/>
              </a:rPr>
              <a:t>⑵</a:t>
            </a:r>
            <a:r>
              <a:rPr lang="en-US" altLang="zh-CN" dirty="0" smtClean="0"/>
              <a:t>.</a:t>
            </a:r>
            <a:r>
              <a:rPr lang="zh-CN" altLang="en-US" dirty="0" smtClean="0"/>
              <a:t>令牌环网：令牌拓扑向各台主机顺序传递一个电子令牌来控制网络介质的访问，当一台主机接收到令牌就能发送数据，如果该主机没有数据就把令牌传给下一台主机，如此循环，使用令牌传递的主要有令牌环和光纤分布数据接口（</a:t>
            </a:r>
            <a:r>
              <a:rPr lang="en-US" altLang="zh-CN" dirty="0" smtClean="0"/>
              <a:t>FDDI</a:t>
            </a:r>
            <a:r>
              <a:rPr lang="zh-CN" altLang="en-US" dirty="0" smtClean="0"/>
              <a:t>），他们都是在物理环形拓扑上使用令牌环传递的。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6565" y="773705"/>
            <a:ext cx="7940675" cy="5850650"/>
          </a:xfrm>
        </p:spPr>
        <p:txBody>
          <a:bodyPr/>
          <a:lstStyle/>
          <a:p>
            <a:r>
              <a:rPr lang="zh-CN" altLang="en-US" dirty="0" smtClean="0"/>
              <a:t>按传输介质分</a:t>
            </a:r>
            <a:endParaRPr lang="en-US" altLang="zh-CN" dirty="0" smtClean="0"/>
          </a:p>
          <a:p>
            <a:pPr>
              <a:buNone/>
            </a:pPr>
            <a:r>
              <a:rPr lang="en-US" altLang="zh-CN" dirty="0" smtClean="0"/>
              <a:t>1.</a:t>
            </a:r>
            <a:r>
              <a:rPr lang="zh-CN" altLang="en-US" dirty="0" smtClean="0"/>
              <a:t>双绞线</a:t>
            </a:r>
            <a:endParaRPr lang="en-US" altLang="zh-CN" dirty="0" smtClean="0"/>
          </a:p>
          <a:p>
            <a:pPr algn="just">
              <a:buNone/>
            </a:pPr>
            <a:r>
              <a:rPr lang="zh-CN" altLang="zh-CN" dirty="0" smtClean="0">
                <a:latin typeface="仿宋" panose="02010609060101010101" charset="-122"/>
                <a:ea typeface="仿宋" panose="02010609060101010101" charset="-122"/>
              </a:rPr>
              <a:t>⑴</a:t>
            </a:r>
            <a:r>
              <a:rPr lang="zh-CN" altLang="en-US" dirty="0" smtClean="0">
                <a:latin typeface="仿宋" panose="02010609060101010101" charset="-122"/>
                <a:ea typeface="仿宋" panose="02010609060101010101" charset="-122"/>
              </a:rPr>
              <a:t>非屏蔽双绞线（</a:t>
            </a:r>
            <a:r>
              <a:rPr lang="en-US" altLang="zh-CN" dirty="0" smtClean="0">
                <a:latin typeface="仿宋" panose="02010609060101010101" charset="-122"/>
                <a:ea typeface="仿宋" panose="02010609060101010101" charset="-122"/>
              </a:rPr>
              <a:t>Unshielded twisted paired</a:t>
            </a:r>
            <a:r>
              <a:rPr lang="zh-CN" altLang="en-US" dirty="0" smtClean="0">
                <a:latin typeface="仿宋" panose="02010609060101010101" charset="-122"/>
                <a:ea typeface="仿宋" panose="02010609060101010101" charset="-122"/>
              </a:rPr>
              <a:t>，</a:t>
            </a:r>
            <a:r>
              <a:rPr lang="en-US" altLang="zh-CN" dirty="0" smtClean="0">
                <a:latin typeface="仿宋" panose="02010609060101010101" charset="-122"/>
                <a:ea typeface="仿宋" panose="02010609060101010101" charset="-122"/>
              </a:rPr>
              <a:t>UTP</a:t>
            </a:r>
            <a:r>
              <a:rPr lang="zh-CN" altLang="en-US" dirty="0" smtClean="0">
                <a:latin typeface="仿宋" panose="02010609060101010101" charset="-122"/>
                <a:ea typeface="仿宋" panose="02010609060101010101" charset="-122"/>
              </a:rPr>
              <a:t>）</a:t>
            </a:r>
            <a:r>
              <a:rPr lang="en-US" altLang="zh-CN" dirty="0" smtClean="0">
                <a:latin typeface="仿宋" panose="02010609060101010101" charset="-122"/>
                <a:ea typeface="仿宋" panose="02010609060101010101" charset="-122"/>
              </a:rPr>
              <a:t>:</a:t>
            </a:r>
            <a:r>
              <a:rPr lang="zh-CN" altLang="en-US" dirty="0" smtClean="0">
                <a:latin typeface="仿宋" panose="02010609060101010101" charset="-122"/>
                <a:ea typeface="仿宋" panose="02010609060101010101" charset="-122"/>
              </a:rPr>
              <a:t>价格低廉，容易安装，是最常用的传输介质，一共有</a:t>
            </a:r>
            <a:r>
              <a:rPr lang="en-US" altLang="zh-CN" dirty="0" smtClean="0">
                <a:latin typeface="仿宋" panose="02010609060101010101" charset="-122"/>
                <a:ea typeface="仿宋" panose="02010609060101010101" charset="-122"/>
              </a:rPr>
              <a:t>4</a:t>
            </a:r>
            <a:r>
              <a:rPr lang="zh-CN" altLang="en-US" dirty="0" smtClean="0">
                <a:latin typeface="仿宋" panose="02010609060101010101" charset="-122"/>
                <a:ea typeface="仿宋" panose="02010609060101010101" charset="-122"/>
              </a:rPr>
              <a:t>股，每股中的细线已固定的间隔彼此绞合在一起，绞合的目的是低效电脉冲在传输介质中所形成的电磁场。</a:t>
            </a:r>
            <a:r>
              <a:rPr lang="en-US" altLang="zh-CN" dirty="0" smtClean="0">
                <a:latin typeface="仿宋" panose="02010609060101010101" charset="-122"/>
                <a:ea typeface="仿宋" panose="02010609060101010101" charset="-122"/>
              </a:rPr>
              <a:t>UTP</a:t>
            </a:r>
            <a:r>
              <a:rPr lang="zh-CN" altLang="en-US" dirty="0" smtClean="0">
                <a:latin typeface="仿宋" panose="02010609060101010101" charset="-122"/>
                <a:ea typeface="仿宋" panose="02010609060101010101" charset="-122"/>
              </a:rPr>
              <a:t>被广泛用于局域网，传输距离理论上是</a:t>
            </a:r>
            <a:r>
              <a:rPr lang="en-US" altLang="zh-CN" dirty="0" smtClean="0">
                <a:latin typeface="仿宋" panose="02010609060101010101" charset="-122"/>
                <a:ea typeface="仿宋" panose="02010609060101010101" charset="-122"/>
              </a:rPr>
              <a:t>100M</a:t>
            </a:r>
            <a:r>
              <a:rPr lang="zh-CN" altLang="en-US" dirty="0" smtClean="0">
                <a:latin typeface="仿宋" panose="02010609060101010101" charset="-122"/>
                <a:ea typeface="仿宋" panose="02010609060101010101" charset="-122"/>
              </a:rPr>
              <a:t>，速率一般在</a:t>
            </a:r>
            <a:r>
              <a:rPr lang="en-US" altLang="zh-CN" dirty="0" smtClean="0">
                <a:latin typeface="仿宋" panose="02010609060101010101" charset="-122"/>
                <a:ea typeface="仿宋" panose="02010609060101010101" charset="-122"/>
              </a:rPr>
              <a:t>100MB/S</a:t>
            </a:r>
            <a:endParaRPr lang="en-US" altLang="zh-CN" dirty="0" smtClean="0">
              <a:latin typeface="仿宋" panose="02010609060101010101" charset="-122"/>
              <a:ea typeface="仿宋" panose="02010609060101010101" charset="-122"/>
            </a:endParaRPr>
          </a:p>
          <a:p>
            <a:pPr algn="just">
              <a:buNone/>
            </a:pPr>
            <a:r>
              <a:rPr lang="zh-CN" altLang="en-US" dirty="0" smtClean="0">
                <a:latin typeface="仿宋" panose="02010609060101010101" charset="-122"/>
                <a:ea typeface="仿宋" panose="02010609060101010101" charset="-122"/>
              </a:rPr>
              <a:t>⑵屏蔽双绞线（</a:t>
            </a:r>
            <a:r>
              <a:rPr lang="en-US" altLang="zh-CN" dirty="0" smtClean="0">
                <a:latin typeface="仿宋" panose="02010609060101010101" charset="-122"/>
                <a:ea typeface="仿宋" panose="02010609060101010101" charset="-122"/>
              </a:rPr>
              <a:t>Foil twisted pair</a:t>
            </a:r>
            <a:r>
              <a:rPr lang="zh-CN" altLang="en-US" dirty="0" smtClean="0">
                <a:latin typeface="仿宋" panose="02010609060101010101" charset="-122"/>
                <a:ea typeface="仿宋" panose="02010609060101010101" charset="-122"/>
              </a:rPr>
              <a:t>，</a:t>
            </a:r>
            <a:r>
              <a:rPr lang="en-US" altLang="zh-CN" dirty="0" smtClean="0">
                <a:latin typeface="仿宋" panose="02010609060101010101" charset="-122"/>
                <a:ea typeface="仿宋" panose="02010609060101010101" charset="-122"/>
              </a:rPr>
              <a:t>FTP</a:t>
            </a:r>
            <a:r>
              <a:rPr lang="zh-CN" altLang="en-US" dirty="0" smtClean="0">
                <a:latin typeface="仿宋" panose="02010609060101010101" charset="-122"/>
                <a:ea typeface="仿宋" panose="02010609060101010101" charset="-122"/>
              </a:rPr>
              <a:t>）：带宽较大，抗干扰能力强，价格高，每一对双绞线都有一个铝箔屏蔽层，四对线绞合在一起，还有一个共用的金属编制屏蔽层，是</a:t>
            </a:r>
            <a:r>
              <a:rPr lang="en-US" altLang="zh-CN" dirty="0" smtClean="0">
                <a:latin typeface="仿宋" panose="02010609060101010101" charset="-122"/>
                <a:ea typeface="仿宋" panose="02010609060101010101" charset="-122"/>
              </a:rPr>
              <a:t>7</a:t>
            </a:r>
            <a:r>
              <a:rPr lang="zh-CN" altLang="en-US" dirty="0" smtClean="0">
                <a:latin typeface="仿宋" panose="02010609060101010101" charset="-122"/>
                <a:ea typeface="仿宋" panose="02010609060101010101" charset="-122"/>
              </a:rPr>
              <a:t>类线的标准结构。</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双绞线的做法</a:t>
            </a:r>
            <a:endParaRPr lang="zh-CN" altLang="en-US" dirty="0"/>
          </a:p>
        </p:txBody>
      </p:sp>
      <p:sp>
        <p:nvSpPr>
          <p:cNvPr id="3" name="内容占位符 2"/>
          <p:cNvSpPr>
            <a:spLocks noGrp="1"/>
          </p:cNvSpPr>
          <p:nvPr>
            <p:ph idx="1"/>
          </p:nvPr>
        </p:nvSpPr>
        <p:spPr>
          <a:xfrm>
            <a:off x="656565" y="1268760"/>
            <a:ext cx="7940675" cy="1665185"/>
          </a:xfrm>
        </p:spPr>
        <p:txBody>
          <a:bodyPr/>
          <a:lstStyle/>
          <a:p>
            <a:pPr>
              <a:buNone/>
            </a:pPr>
            <a:r>
              <a:rPr lang="en-US" altLang="zh-CN" dirty="0" smtClean="0"/>
              <a:t>		</a:t>
            </a:r>
            <a:r>
              <a:rPr lang="zh-CN" altLang="en-US" dirty="0" smtClean="0"/>
              <a:t>先来了解下水晶头（</a:t>
            </a:r>
            <a:r>
              <a:rPr lang="en-US" altLang="zh-CN" dirty="0" smtClean="0"/>
              <a:t>RJ-45</a:t>
            </a:r>
            <a:r>
              <a:rPr lang="zh-CN" altLang="en-US" dirty="0" smtClean="0"/>
              <a:t>）的引脚，</a:t>
            </a:r>
            <a:r>
              <a:rPr lang="en-US" altLang="zh-CN" dirty="0" smtClean="0"/>
              <a:t>RJ-45</a:t>
            </a:r>
            <a:r>
              <a:rPr lang="zh-CN" altLang="en-US" dirty="0" smtClean="0"/>
              <a:t>有</a:t>
            </a:r>
            <a:r>
              <a:rPr lang="en-US" altLang="zh-CN" dirty="0" smtClean="0"/>
              <a:t>8</a:t>
            </a:r>
            <a:r>
              <a:rPr lang="zh-CN" altLang="en-US" dirty="0" smtClean="0"/>
              <a:t>根针脚用于以太网，</a:t>
            </a:r>
            <a:r>
              <a:rPr lang="en-US" altLang="zh-CN" dirty="0" smtClean="0"/>
              <a:t>RJ-11</a:t>
            </a:r>
            <a:r>
              <a:rPr lang="zh-CN" altLang="en-US" dirty="0" smtClean="0"/>
              <a:t>只有</a:t>
            </a:r>
            <a:r>
              <a:rPr lang="en-US" altLang="zh-CN" dirty="0" smtClean="0"/>
              <a:t>4</a:t>
            </a:r>
            <a:r>
              <a:rPr lang="zh-CN" altLang="en-US" dirty="0" smtClean="0"/>
              <a:t>根针脚，用户电话线。</a:t>
            </a:r>
            <a:r>
              <a:rPr lang="en-US" altLang="zh-CN" dirty="0" smtClean="0"/>
              <a:t>EIA/TIA-568</a:t>
            </a:r>
            <a:r>
              <a:rPr lang="zh-CN" altLang="en-US" dirty="0" smtClean="0"/>
              <a:t>标准规定了两种连接标准，即</a:t>
            </a:r>
            <a:r>
              <a:rPr lang="en-US" altLang="zh-CN" dirty="0" smtClean="0"/>
              <a:t>EIA/TIA-568A</a:t>
            </a:r>
            <a:r>
              <a:rPr lang="zh-CN" altLang="en-US" dirty="0" smtClean="0"/>
              <a:t>和</a:t>
            </a:r>
            <a:r>
              <a:rPr lang="en-US" altLang="zh-CN" dirty="0" smtClean="0"/>
              <a:t>EIA/TIA-568B</a:t>
            </a:r>
            <a:r>
              <a:rPr lang="zh-CN" altLang="en-US" dirty="0" smtClean="0"/>
              <a:t>，下面是两种连接方式所对应的线序：</a:t>
            </a:r>
            <a:endParaRPr lang="en-US" altLang="zh-CN" dirty="0" smtClean="0"/>
          </a:p>
          <a:p>
            <a:pPr>
              <a:buNone/>
            </a:pPr>
            <a:r>
              <a:rPr lang="en-US" altLang="zh-CN" dirty="0" smtClean="0"/>
              <a:t>         </a:t>
            </a:r>
            <a:endParaRPr lang="en-US" altLang="zh-CN" dirty="0" smtClean="0"/>
          </a:p>
          <a:p>
            <a:pPr>
              <a:buNone/>
            </a:pPr>
            <a:endParaRPr lang="zh-CN" altLang="en-US" dirty="0"/>
          </a:p>
        </p:txBody>
      </p:sp>
      <p:grpSp>
        <p:nvGrpSpPr>
          <p:cNvPr id="17" name="组合 16"/>
          <p:cNvGrpSpPr/>
          <p:nvPr/>
        </p:nvGrpSpPr>
        <p:grpSpPr>
          <a:xfrm>
            <a:off x="274086" y="3068960"/>
            <a:ext cx="3037774" cy="3083921"/>
            <a:chOff x="274086" y="3068960"/>
            <a:chExt cx="3037774" cy="3083921"/>
          </a:xfrm>
        </p:grpSpPr>
        <p:sp>
          <p:nvSpPr>
            <p:cNvPr id="5" name="TextBox 4"/>
            <p:cNvSpPr txBox="1"/>
            <p:nvPr/>
          </p:nvSpPr>
          <p:spPr>
            <a:xfrm>
              <a:off x="274086" y="3068960"/>
              <a:ext cx="1642620" cy="3083921"/>
            </a:xfrm>
            <a:prstGeom prst="rect">
              <a:avLst/>
            </a:prstGeom>
            <a:noFill/>
          </p:spPr>
          <p:txBody>
            <a:bodyPr wrap="square" rtlCol="0">
              <a:spAutoFit/>
            </a:bodyPr>
            <a:lstStyle/>
            <a:p>
              <a:r>
                <a:rPr lang="en-US" altLang="zh-CN" dirty="0" smtClean="0"/>
                <a:t>T568A</a:t>
              </a:r>
              <a:r>
                <a:rPr lang="zh-CN" altLang="en-US" dirty="0" smtClean="0"/>
                <a:t>：</a:t>
              </a:r>
              <a:endParaRPr lang="en-US" altLang="zh-CN" dirty="0" smtClean="0"/>
            </a:p>
            <a:p>
              <a:r>
                <a:rPr lang="zh-CN" altLang="en-US" dirty="0" smtClean="0"/>
                <a:t>绿</a:t>
              </a:r>
              <a:r>
                <a:rPr lang="en-US" altLang="zh-CN" dirty="0" smtClean="0"/>
                <a:t>-</a:t>
              </a:r>
              <a:r>
                <a:rPr lang="zh-CN" altLang="en-US" dirty="0" smtClean="0"/>
                <a:t>白</a:t>
              </a:r>
              <a:endParaRPr lang="en-US" altLang="zh-CN" dirty="0" smtClean="0"/>
            </a:p>
            <a:p>
              <a:r>
                <a:rPr lang="zh-CN" altLang="en-US" dirty="0" smtClean="0"/>
                <a:t>绿</a:t>
              </a:r>
              <a:endParaRPr lang="en-US" altLang="zh-CN" dirty="0" smtClean="0"/>
            </a:p>
            <a:p>
              <a:r>
                <a:rPr lang="zh-CN" altLang="en-US" dirty="0" smtClean="0"/>
                <a:t>橙</a:t>
              </a:r>
              <a:r>
                <a:rPr lang="en-US" altLang="zh-CN" dirty="0" smtClean="0"/>
                <a:t>-</a:t>
              </a:r>
              <a:r>
                <a:rPr lang="zh-CN" altLang="en-US" dirty="0" smtClean="0"/>
                <a:t>白</a:t>
              </a:r>
              <a:endParaRPr lang="en-US" altLang="zh-CN" dirty="0" smtClean="0"/>
            </a:p>
            <a:p>
              <a:r>
                <a:rPr lang="zh-CN" altLang="en-US" dirty="0" smtClean="0"/>
                <a:t>蓝</a:t>
              </a:r>
              <a:endParaRPr lang="en-US" altLang="zh-CN" dirty="0" smtClean="0"/>
            </a:p>
            <a:p>
              <a:r>
                <a:rPr lang="zh-CN" altLang="en-US" dirty="0" smtClean="0"/>
                <a:t>蓝</a:t>
              </a:r>
              <a:r>
                <a:rPr lang="en-US" altLang="zh-CN" dirty="0" smtClean="0"/>
                <a:t>-</a:t>
              </a:r>
              <a:r>
                <a:rPr lang="zh-CN" altLang="en-US" dirty="0" smtClean="0"/>
                <a:t>白</a:t>
              </a:r>
              <a:endParaRPr lang="en-US" altLang="zh-CN" dirty="0" smtClean="0"/>
            </a:p>
            <a:p>
              <a:r>
                <a:rPr lang="zh-CN" altLang="en-US" dirty="0" smtClean="0"/>
                <a:t>橙</a:t>
              </a:r>
              <a:endParaRPr lang="en-US" altLang="zh-CN" dirty="0" smtClean="0"/>
            </a:p>
            <a:p>
              <a:r>
                <a:rPr lang="zh-CN" altLang="en-US" dirty="0" smtClean="0"/>
                <a:t>棕</a:t>
              </a:r>
              <a:r>
                <a:rPr lang="en-US" altLang="zh-CN" dirty="0" smtClean="0"/>
                <a:t>-</a:t>
              </a:r>
              <a:r>
                <a:rPr lang="zh-CN" altLang="en-US" dirty="0" smtClean="0"/>
                <a:t>白</a:t>
              </a:r>
              <a:endParaRPr lang="en-US" altLang="zh-CN" dirty="0" smtClean="0"/>
            </a:p>
            <a:p>
              <a:r>
                <a:rPr lang="zh-CN" altLang="en-US" dirty="0" smtClean="0"/>
                <a:t>棕</a:t>
              </a:r>
              <a:endParaRPr lang="zh-CN" altLang="en-US" dirty="0"/>
            </a:p>
          </p:txBody>
        </p:sp>
        <p:sp>
          <p:nvSpPr>
            <p:cNvPr id="7" name="右大括号 6"/>
            <p:cNvSpPr/>
            <p:nvPr/>
          </p:nvSpPr>
          <p:spPr bwMode="auto">
            <a:xfrm>
              <a:off x="1646675" y="3564015"/>
              <a:ext cx="1170130" cy="435406"/>
            </a:xfrm>
            <a:prstGeom prst="rightBrace">
              <a:avLst/>
            </a:prstGeom>
            <a:noFill/>
            <a:ln w="22225" cap="flat" cmpd="sng" algn="ctr">
              <a:solidFill>
                <a:schemeClr val="tx2"/>
              </a:solidFill>
              <a:prstDash val="solid"/>
              <a:round/>
              <a:headEnd type="none" w="med" len="med"/>
              <a:tailEnd type="none" w="med" len="med"/>
            </a:ln>
            <a:effectLst/>
          </p:spPr>
          <p:txBody>
            <a:bodyPr vert="horz" wrap="square" lIns="82124" tIns="41061" rIns="82124" bIns="41061" numCol="1" rtlCol="0" anchor="ctr" anchorCtr="0" compatLnSpc="1">
              <a:spAutoFit/>
            </a:bodyPr>
            <a:lstStyle/>
            <a:p>
              <a:pPr marL="0" marR="0" indent="0" algn="ctr" defTabSz="814705" rtl="0" eaLnBrk="0" fontAlgn="base" latinLnBrk="0" hangingPunct="0">
                <a:lnSpc>
                  <a:spcPct val="90000"/>
                </a:lnSpc>
                <a:spcBef>
                  <a:spcPct val="0"/>
                </a:spcBef>
                <a:spcAft>
                  <a:spcPct val="0"/>
                </a:spcAft>
                <a:buClrTx/>
                <a:buSzTx/>
                <a:buFontTx/>
                <a:buNone/>
              </a:pPr>
              <a:endParaRPr kumimoji="0" lang="zh-CN" altLang="en-US" sz="2400" b="0" i="1" u="none" strike="noStrike" cap="none" normalizeH="0" baseline="0" smtClean="0">
                <a:ln>
                  <a:noFill/>
                </a:ln>
                <a:solidFill>
                  <a:schemeClr val="tx1"/>
                </a:solidFill>
                <a:effectLst/>
                <a:latin typeface="Arial" panose="020B0604020202020204" pitchFamily="34" charset="0"/>
              </a:endParaRPr>
            </a:p>
          </p:txBody>
        </p:sp>
        <p:sp>
          <p:nvSpPr>
            <p:cNvPr id="8" name="右大括号 7"/>
            <p:cNvSpPr/>
            <p:nvPr/>
          </p:nvSpPr>
          <p:spPr bwMode="auto">
            <a:xfrm>
              <a:off x="1646675" y="4194085"/>
              <a:ext cx="1170130" cy="435406"/>
            </a:xfrm>
            <a:prstGeom prst="rightBrace">
              <a:avLst/>
            </a:prstGeom>
            <a:noFill/>
            <a:ln w="22225" cap="flat" cmpd="sng" algn="ctr">
              <a:solidFill>
                <a:schemeClr val="tx2"/>
              </a:solidFill>
              <a:prstDash val="solid"/>
              <a:round/>
              <a:headEnd type="none" w="med" len="med"/>
              <a:tailEnd type="none" w="med" len="med"/>
            </a:ln>
            <a:effectLst/>
          </p:spPr>
          <p:txBody>
            <a:bodyPr vert="horz" wrap="square" lIns="82124" tIns="41061" rIns="82124" bIns="41061" numCol="1" rtlCol="0" anchor="ctr" anchorCtr="0" compatLnSpc="1">
              <a:spAutoFit/>
            </a:bodyPr>
            <a:lstStyle/>
            <a:p>
              <a:pPr marL="0" marR="0" indent="0" algn="ctr" defTabSz="814705" rtl="0" eaLnBrk="0" fontAlgn="base" latinLnBrk="0" hangingPunct="0">
                <a:lnSpc>
                  <a:spcPct val="90000"/>
                </a:lnSpc>
                <a:spcBef>
                  <a:spcPct val="0"/>
                </a:spcBef>
                <a:spcAft>
                  <a:spcPct val="0"/>
                </a:spcAft>
                <a:buClrTx/>
                <a:buSzTx/>
                <a:buFontTx/>
                <a:buNone/>
              </a:pPr>
              <a:endParaRPr kumimoji="0" lang="zh-CN" altLang="en-US" sz="2400" b="0" i="1" u="none" strike="noStrike" cap="none" normalizeH="0" baseline="0" smtClean="0">
                <a:ln>
                  <a:noFill/>
                </a:ln>
                <a:solidFill>
                  <a:schemeClr val="tx1"/>
                </a:solidFill>
                <a:effectLst/>
                <a:latin typeface="Arial" panose="020B0604020202020204" pitchFamily="34" charset="0"/>
              </a:endParaRPr>
            </a:p>
          </p:txBody>
        </p:sp>
        <p:sp>
          <p:nvSpPr>
            <p:cNvPr id="9" name="右大括号 8"/>
            <p:cNvSpPr/>
            <p:nvPr/>
          </p:nvSpPr>
          <p:spPr bwMode="auto">
            <a:xfrm>
              <a:off x="1646675" y="4824155"/>
              <a:ext cx="1170130" cy="435406"/>
            </a:xfrm>
            <a:prstGeom prst="rightBrace">
              <a:avLst/>
            </a:prstGeom>
            <a:noFill/>
            <a:ln w="22225" cap="flat" cmpd="sng" algn="ctr">
              <a:solidFill>
                <a:schemeClr val="tx2"/>
              </a:solidFill>
              <a:prstDash val="solid"/>
              <a:round/>
              <a:headEnd type="none" w="med" len="med"/>
              <a:tailEnd type="none" w="med" len="med"/>
            </a:ln>
            <a:effectLst/>
          </p:spPr>
          <p:txBody>
            <a:bodyPr vert="horz" wrap="square" lIns="82124" tIns="41061" rIns="82124" bIns="41061" numCol="1" rtlCol="0" anchor="ctr" anchorCtr="0" compatLnSpc="1">
              <a:spAutoFit/>
            </a:bodyPr>
            <a:lstStyle/>
            <a:p>
              <a:pPr marL="0" marR="0" indent="0" algn="ctr" defTabSz="814705" rtl="0" eaLnBrk="0" fontAlgn="base" latinLnBrk="0" hangingPunct="0">
                <a:lnSpc>
                  <a:spcPct val="90000"/>
                </a:lnSpc>
                <a:spcBef>
                  <a:spcPct val="0"/>
                </a:spcBef>
                <a:spcAft>
                  <a:spcPct val="0"/>
                </a:spcAft>
                <a:buClrTx/>
                <a:buSzTx/>
                <a:buFontTx/>
                <a:buNone/>
              </a:pPr>
              <a:endParaRPr kumimoji="0" lang="zh-CN" altLang="en-US" sz="2400" b="0" i="1" u="none" strike="noStrike" cap="none" normalizeH="0" baseline="0" smtClean="0">
                <a:ln>
                  <a:noFill/>
                </a:ln>
                <a:solidFill>
                  <a:schemeClr val="tx1"/>
                </a:solidFill>
                <a:effectLst/>
                <a:latin typeface="Arial" panose="020B0604020202020204" pitchFamily="34" charset="0"/>
              </a:endParaRPr>
            </a:p>
          </p:txBody>
        </p:sp>
        <p:sp>
          <p:nvSpPr>
            <p:cNvPr id="10" name="右大括号 9"/>
            <p:cNvSpPr/>
            <p:nvPr/>
          </p:nvSpPr>
          <p:spPr bwMode="auto">
            <a:xfrm>
              <a:off x="1646675" y="5499230"/>
              <a:ext cx="1170130" cy="435406"/>
            </a:xfrm>
            <a:prstGeom prst="rightBrace">
              <a:avLst/>
            </a:prstGeom>
            <a:noFill/>
            <a:ln w="22225" cap="flat" cmpd="sng" algn="ctr">
              <a:solidFill>
                <a:schemeClr val="tx2"/>
              </a:solidFill>
              <a:prstDash val="solid"/>
              <a:round/>
              <a:headEnd type="none" w="med" len="med"/>
              <a:tailEnd type="none" w="med" len="med"/>
            </a:ln>
            <a:effectLst/>
          </p:spPr>
          <p:txBody>
            <a:bodyPr vert="horz" wrap="square" lIns="82124" tIns="41061" rIns="82124" bIns="41061" numCol="1" rtlCol="0" anchor="ctr" anchorCtr="0" compatLnSpc="1">
              <a:spAutoFit/>
            </a:bodyPr>
            <a:lstStyle/>
            <a:p>
              <a:pPr marL="0" marR="0" indent="0" algn="ctr" defTabSz="814705" rtl="0" eaLnBrk="0" fontAlgn="base" latinLnBrk="0" hangingPunct="0">
                <a:lnSpc>
                  <a:spcPct val="90000"/>
                </a:lnSpc>
                <a:spcBef>
                  <a:spcPct val="0"/>
                </a:spcBef>
                <a:spcAft>
                  <a:spcPct val="0"/>
                </a:spcAft>
                <a:buClrTx/>
                <a:buSzTx/>
                <a:buFontTx/>
                <a:buNone/>
              </a:pPr>
              <a:endParaRPr kumimoji="0" lang="zh-CN" altLang="en-US" sz="2400" b="0" i="1" u="none" strike="noStrike" cap="none" normalizeH="0" baseline="0" smtClean="0">
                <a:ln>
                  <a:noFill/>
                </a:ln>
                <a:solidFill>
                  <a:schemeClr val="tx1"/>
                </a:solidFill>
                <a:effectLst/>
                <a:latin typeface="Arial" panose="020B0604020202020204" pitchFamily="34" charset="0"/>
              </a:endParaRPr>
            </a:p>
          </p:txBody>
        </p:sp>
        <p:sp>
          <p:nvSpPr>
            <p:cNvPr id="15" name="TextBox 14"/>
            <p:cNvSpPr txBox="1"/>
            <p:nvPr/>
          </p:nvSpPr>
          <p:spPr>
            <a:xfrm>
              <a:off x="2794795" y="3519010"/>
              <a:ext cx="517065" cy="2427908"/>
            </a:xfrm>
            <a:prstGeom prst="rect">
              <a:avLst/>
            </a:prstGeom>
            <a:solidFill>
              <a:schemeClr val="bg2"/>
            </a:solidFill>
            <a:ln>
              <a:noFill/>
            </a:ln>
          </p:spPr>
          <p:txBody>
            <a:bodyPr vert="eaVert" wrap="none" rtlCol="0">
              <a:spAutoFit/>
            </a:bodyPr>
            <a:lstStyle/>
            <a:p>
              <a:r>
                <a:rPr lang="zh-CN" altLang="en-US" dirty="0" smtClean="0">
                  <a:solidFill>
                    <a:srgbClr val="FFFF00"/>
                  </a:solidFill>
                </a:rPr>
                <a:t>绿    蓝    橙     棕</a:t>
              </a:r>
              <a:endParaRPr lang="zh-CN" altLang="en-US" dirty="0">
                <a:solidFill>
                  <a:srgbClr val="FFFF00"/>
                </a:solidFill>
              </a:endParaRPr>
            </a:p>
          </p:txBody>
        </p:sp>
      </p:grpSp>
      <p:grpSp>
        <p:nvGrpSpPr>
          <p:cNvPr id="18" name="组合 17"/>
          <p:cNvGrpSpPr/>
          <p:nvPr/>
        </p:nvGrpSpPr>
        <p:grpSpPr>
          <a:xfrm>
            <a:off x="4977045" y="3068960"/>
            <a:ext cx="3082350" cy="3083921"/>
            <a:chOff x="4977045" y="3068960"/>
            <a:chExt cx="3082350" cy="3083921"/>
          </a:xfrm>
        </p:grpSpPr>
        <p:sp>
          <p:nvSpPr>
            <p:cNvPr id="6" name="TextBox 5"/>
            <p:cNvSpPr txBox="1"/>
            <p:nvPr/>
          </p:nvSpPr>
          <p:spPr>
            <a:xfrm>
              <a:off x="4977045" y="3068960"/>
              <a:ext cx="1642620" cy="3083921"/>
            </a:xfrm>
            <a:prstGeom prst="rect">
              <a:avLst/>
            </a:prstGeom>
            <a:noFill/>
          </p:spPr>
          <p:txBody>
            <a:bodyPr wrap="square" rtlCol="0">
              <a:spAutoFit/>
            </a:bodyPr>
            <a:lstStyle/>
            <a:p>
              <a:r>
                <a:rPr lang="en-US" altLang="zh-CN" dirty="0" smtClean="0"/>
                <a:t>T568B</a:t>
              </a:r>
              <a:r>
                <a:rPr lang="zh-CN" altLang="en-US" dirty="0" smtClean="0"/>
                <a:t>：</a:t>
              </a:r>
              <a:endParaRPr lang="en-US" altLang="zh-CN" dirty="0" smtClean="0"/>
            </a:p>
            <a:p>
              <a:r>
                <a:rPr lang="zh-CN" altLang="en-US" dirty="0" smtClean="0"/>
                <a:t>橙</a:t>
              </a:r>
              <a:r>
                <a:rPr lang="en-US" altLang="zh-CN" dirty="0" smtClean="0"/>
                <a:t>-</a:t>
              </a:r>
              <a:r>
                <a:rPr lang="zh-CN" altLang="en-US" dirty="0" smtClean="0"/>
                <a:t>白</a:t>
              </a:r>
              <a:endParaRPr lang="en-US" altLang="zh-CN" dirty="0" smtClean="0"/>
            </a:p>
            <a:p>
              <a:r>
                <a:rPr lang="zh-CN" altLang="en-US" dirty="0" smtClean="0"/>
                <a:t>橙</a:t>
              </a:r>
              <a:endParaRPr lang="en-US" altLang="zh-CN" dirty="0" smtClean="0"/>
            </a:p>
            <a:p>
              <a:r>
                <a:rPr lang="zh-CN" altLang="en-US" dirty="0" smtClean="0"/>
                <a:t>绿</a:t>
              </a:r>
              <a:r>
                <a:rPr lang="en-US" altLang="zh-CN" dirty="0" smtClean="0"/>
                <a:t>-</a:t>
              </a:r>
              <a:r>
                <a:rPr lang="zh-CN" altLang="en-US" dirty="0" smtClean="0"/>
                <a:t>白</a:t>
              </a:r>
              <a:endParaRPr lang="en-US" altLang="zh-CN" dirty="0" smtClean="0"/>
            </a:p>
            <a:p>
              <a:r>
                <a:rPr lang="zh-CN" altLang="en-US" dirty="0" smtClean="0"/>
                <a:t>蓝</a:t>
              </a:r>
              <a:endParaRPr lang="en-US" altLang="zh-CN" dirty="0" smtClean="0"/>
            </a:p>
            <a:p>
              <a:r>
                <a:rPr lang="zh-CN" altLang="en-US" dirty="0" smtClean="0"/>
                <a:t>蓝</a:t>
              </a:r>
              <a:r>
                <a:rPr lang="en-US" altLang="zh-CN" dirty="0" smtClean="0"/>
                <a:t>-</a:t>
              </a:r>
              <a:r>
                <a:rPr lang="zh-CN" altLang="en-US" dirty="0" smtClean="0"/>
                <a:t>白</a:t>
              </a:r>
              <a:endParaRPr lang="en-US" altLang="zh-CN" dirty="0" smtClean="0"/>
            </a:p>
            <a:p>
              <a:r>
                <a:rPr lang="zh-CN" altLang="en-US" dirty="0" smtClean="0"/>
                <a:t>绿</a:t>
              </a:r>
              <a:endParaRPr lang="en-US" altLang="zh-CN" dirty="0" smtClean="0"/>
            </a:p>
            <a:p>
              <a:r>
                <a:rPr lang="zh-CN" altLang="en-US" dirty="0" smtClean="0"/>
                <a:t>棕</a:t>
              </a:r>
              <a:r>
                <a:rPr lang="en-US" altLang="zh-CN" dirty="0" smtClean="0"/>
                <a:t>-</a:t>
              </a:r>
              <a:r>
                <a:rPr lang="zh-CN" altLang="en-US" dirty="0" smtClean="0"/>
                <a:t>白</a:t>
              </a:r>
              <a:endParaRPr lang="en-US" altLang="zh-CN" dirty="0" smtClean="0"/>
            </a:p>
            <a:p>
              <a:r>
                <a:rPr lang="zh-CN" altLang="en-US" dirty="0" smtClean="0"/>
                <a:t>棕</a:t>
              </a:r>
              <a:endParaRPr lang="zh-CN" altLang="en-US" dirty="0"/>
            </a:p>
          </p:txBody>
        </p:sp>
        <p:sp>
          <p:nvSpPr>
            <p:cNvPr id="11" name="右大括号 10"/>
            <p:cNvSpPr/>
            <p:nvPr/>
          </p:nvSpPr>
          <p:spPr bwMode="auto">
            <a:xfrm>
              <a:off x="6372200" y="3564015"/>
              <a:ext cx="1170130" cy="435406"/>
            </a:xfrm>
            <a:prstGeom prst="rightBrace">
              <a:avLst/>
            </a:prstGeom>
            <a:noFill/>
            <a:ln w="22225" cap="flat" cmpd="sng" algn="ctr">
              <a:solidFill>
                <a:schemeClr val="tx2"/>
              </a:solidFill>
              <a:prstDash val="solid"/>
              <a:round/>
              <a:headEnd type="none" w="med" len="med"/>
              <a:tailEnd type="none" w="med" len="med"/>
            </a:ln>
            <a:effectLst/>
          </p:spPr>
          <p:txBody>
            <a:bodyPr vert="horz" wrap="square" lIns="82124" tIns="41061" rIns="82124" bIns="41061" numCol="1" rtlCol="0" anchor="ctr" anchorCtr="0" compatLnSpc="1">
              <a:spAutoFit/>
            </a:bodyPr>
            <a:lstStyle/>
            <a:p>
              <a:pPr marL="0" marR="0" indent="0" algn="ctr" defTabSz="814705" rtl="0" eaLnBrk="0" fontAlgn="base" latinLnBrk="0" hangingPunct="0">
                <a:lnSpc>
                  <a:spcPct val="90000"/>
                </a:lnSpc>
                <a:spcBef>
                  <a:spcPct val="0"/>
                </a:spcBef>
                <a:spcAft>
                  <a:spcPct val="0"/>
                </a:spcAft>
                <a:buClrTx/>
                <a:buSzTx/>
                <a:buFontTx/>
                <a:buNone/>
              </a:pPr>
              <a:endParaRPr kumimoji="0" lang="zh-CN" altLang="en-US" sz="2400" b="0" i="1" u="none" strike="noStrike" cap="none" normalizeH="0" baseline="0" smtClean="0">
                <a:ln>
                  <a:noFill/>
                </a:ln>
                <a:solidFill>
                  <a:schemeClr val="tx1"/>
                </a:solidFill>
                <a:effectLst/>
                <a:latin typeface="Arial" panose="020B0604020202020204" pitchFamily="34" charset="0"/>
              </a:endParaRPr>
            </a:p>
          </p:txBody>
        </p:sp>
        <p:sp>
          <p:nvSpPr>
            <p:cNvPr id="12" name="右大括号 11"/>
            <p:cNvSpPr/>
            <p:nvPr/>
          </p:nvSpPr>
          <p:spPr bwMode="auto">
            <a:xfrm>
              <a:off x="6372200" y="4194085"/>
              <a:ext cx="1170130" cy="435406"/>
            </a:xfrm>
            <a:prstGeom prst="rightBrace">
              <a:avLst/>
            </a:prstGeom>
            <a:noFill/>
            <a:ln w="22225" cap="flat" cmpd="sng" algn="ctr">
              <a:solidFill>
                <a:schemeClr val="tx2"/>
              </a:solidFill>
              <a:prstDash val="solid"/>
              <a:round/>
              <a:headEnd type="none" w="med" len="med"/>
              <a:tailEnd type="none" w="med" len="med"/>
            </a:ln>
            <a:effectLst/>
          </p:spPr>
          <p:txBody>
            <a:bodyPr vert="horz" wrap="square" lIns="82124" tIns="41061" rIns="82124" bIns="41061" numCol="1" rtlCol="0" anchor="ctr" anchorCtr="0" compatLnSpc="1">
              <a:spAutoFit/>
            </a:bodyPr>
            <a:lstStyle/>
            <a:p>
              <a:pPr marL="0" marR="0" indent="0" algn="ctr" defTabSz="814705" rtl="0" eaLnBrk="0" fontAlgn="base" latinLnBrk="0" hangingPunct="0">
                <a:lnSpc>
                  <a:spcPct val="90000"/>
                </a:lnSpc>
                <a:spcBef>
                  <a:spcPct val="0"/>
                </a:spcBef>
                <a:spcAft>
                  <a:spcPct val="0"/>
                </a:spcAft>
                <a:buClrTx/>
                <a:buSzTx/>
                <a:buFontTx/>
                <a:buNone/>
              </a:pPr>
              <a:endParaRPr kumimoji="0" lang="zh-CN" altLang="en-US" sz="2400" b="0" i="1" u="none" strike="noStrike" cap="none" normalizeH="0" baseline="0" smtClean="0">
                <a:ln>
                  <a:noFill/>
                </a:ln>
                <a:solidFill>
                  <a:schemeClr val="tx1"/>
                </a:solidFill>
                <a:effectLst/>
                <a:latin typeface="Arial" panose="020B0604020202020204" pitchFamily="34" charset="0"/>
              </a:endParaRPr>
            </a:p>
          </p:txBody>
        </p:sp>
        <p:sp>
          <p:nvSpPr>
            <p:cNvPr id="13" name="右大括号 12"/>
            <p:cNvSpPr/>
            <p:nvPr/>
          </p:nvSpPr>
          <p:spPr bwMode="auto">
            <a:xfrm>
              <a:off x="6372200" y="4824155"/>
              <a:ext cx="1170130" cy="435406"/>
            </a:xfrm>
            <a:prstGeom prst="rightBrace">
              <a:avLst/>
            </a:prstGeom>
            <a:noFill/>
            <a:ln w="22225" cap="flat" cmpd="sng" algn="ctr">
              <a:solidFill>
                <a:schemeClr val="tx2"/>
              </a:solidFill>
              <a:prstDash val="solid"/>
              <a:round/>
              <a:headEnd type="none" w="med" len="med"/>
              <a:tailEnd type="none" w="med" len="med"/>
            </a:ln>
            <a:effectLst/>
          </p:spPr>
          <p:txBody>
            <a:bodyPr vert="horz" wrap="square" lIns="82124" tIns="41061" rIns="82124" bIns="41061" numCol="1" rtlCol="0" anchor="ctr" anchorCtr="0" compatLnSpc="1">
              <a:spAutoFit/>
            </a:bodyPr>
            <a:lstStyle/>
            <a:p>
              <a:pPr marL="0" marR="0" indent="0" algn="ctr" defTabSz="814705" rtl="0" eaLnBrk="0" fontAlgn="base" latinLnBrk="0" hangingPunct="0">
                <a:lnSpc>
                  <a:spcPct val="90000"/>
                </a:lnSpc>
                <a:spcBef>
                  <a:spcPct val="0"/>
                </a:spcBef>
                <a:spcAft>
                  <a:spcPct val="0"/>
                </a:spcAft>
                <a:buClrTx/>
                <a:buSzTx/>
                <a:buFontTx/>
                <a:buNone/>
              </a:pPr>
              <a:endParaRPr kumimoji="0" lang="zh-CN" altLang="en-US" sz="2400" b="0" i="1" u="none" strike="noStrike" cap="none" normalizeH="0" baseline="0" smtClean="0">
                <a:ln>
                  <a:noFill/>
                </a:ln>
                <a:solidFill>
                  <a:schemeClr val="tx1"/>
                </a:solidFill>
                <a:effectLst/>
                <a:latin typeface="Arial" panose="020B0604020202020204" pitchFamily="34" charset="0"/>
              </a:endParaRPr>
            </a:p>
          </p:txBody>
        </p:sp>
        <p:sp>
          <p:nvSpPr>
            <p:cNvPr id="14" name="右大括号 13"/>
            <p:cNvSpPr/>
            <p:nvPr/>
          </p:nvSpPr>
          <p:spPr bwMode="auto">
            <a:xfrm>
              <a:off x="6372200" y="5499230"/>
              <a:ext cx="1170130" cy="435406"/>
            </a:xfrm>
            <a:prstGeom prst="rightBrace">
              <a:avLst/>
            </a:prstGeom>
            <a:noFill/>
            <a:ln w="22225" cap="flat" cmpd="sng" algn="ctr">
              <a:solidFill>
                <a:schemeClr val="tx2"/>
              </a:solidFill>
              <a:prstDash val="solid"/>
              <a:round/>
              <a:headEnd type="none" w="med" len="med"/>
              <a:tailEnd type="none" w="med" len="med"/>
            </a:ln>
            <a:effectLst/>
          </p:spPr>
          <p:txBody>
            <a:bodyPr vert="horz" wrap="square" lIns="82124" tIns="41061" rIns="82124" bIns="41061" numCol="1" rtlCol="0" anchor="ctr" anchorCtr="0" compatLnSpc="1">
              <a:spAutoFit/>
            </a:bodyPr>
            <a:lstStyle/>
            <a:p>
              <a:pPr marL="0" marR="0" indent="0" algn="ctr" defTabSz="814705" rtl="0" eaLnBrk="0" fontAlgn="base" latinLnBrk="0" hangingPunct="0">
                <a:lnSpc>
                  <a:spcPct val="90000"/>
                </a:lnSpc>
                <a:spcBef>
                  <a:spcPct val="0"/>
                </a:spcBef>
                <a:spcAft>
                  <a:spcPct val="0"/>
                </a:spcAft>
                <a:buClrTx/>
                <a:buSzTx/>
                <a:buFontTx/>
                <a:buNone/>
              </a:pPr>
              <a:endParaRPr kumimoji="0" lang="zh-CN" altLang="en-US" sz="2400" b="0" i="1" u="none" strike="noStrike" cap="none" normalizeH="0" baseline="0" smtClean="0">
                <a:ln>
                  <a:noFill/>
                </a:ln>
                <a:solidFill>
                  <a:schemeClr val="tx1"/>
                </a:solidFill>
                <a:effectLst/>
                <a:latin typeface="Arial" panose="020B0604020202020204" pitchFamily="34" charset="0"/>
              </a:endParaRPr>
            </a:p>
          </p:txBody>
        </p:sp>
        <p:sp>
          <p:nvSpPr>
            <p:cNvPr id="16" name="TextBox 15"/>
            <p:cNvSpPr txBox="1"/>
            <p:nvPr/>
          </p:nvSpPr>
          <p:spPr>
            <a:xfrm>
              <a:off x="7542330" y="3474004"/>
              <a:ext cx="517065" cy="2427908"/>
            </a:xfrm>
            <a:prstGeom prst="rect">
              <a:avLst/>
            </a:prstGeom>
            <a:solidFill>
              <a:schemeClr val="bg2"/>
            </a:solidFill>
            <a:ln>
              <a:noFill/>
            </a:ln>
          </p:spPr>
          <p:txBody>
            <a:bodyPr vert="eaVert" wrap="none" rtlCol="0">
              <a:spAutoFit/>
            </a:bodyPr>
            <a:lstStyle/>
            <a:p>
              <a:r>
                <a:rPr lang="zh-CN" altLang="en-US" dirty="0" smtClean="0">
                  <a:solidFill>
                    <a:srgbClr val="FFFF00"/>
                  </a:solidFill>
                </a:rPr>
                <a:t>橙    蓝    绿     棕</a:t>
              </a:r>
              <a:endParaRPr lang="zh-CN" altLang="en-US" dirty="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06_Title/Bullet_Cisco Black Temp">
  <a:themeElements>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fontScheme name="2006_Title/Bullet_Cisco Black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705" rtl="0" eaLnBrk="0" fontAlgn="base" latinLnBrk="0" hangingPunct="0">
          <a:lnSpc>
            <a:spcPct val="90000"/>
          </a:lnSpc>
          <a:spcBef>
            <a:spcPct val="0"/>
          </a:spcBef>
          <a:spcAft>
            <a:spcPct val="0"/>
          </a:spcAft>
          <a:buClrTx/>
          <a:buSzTx/>
          <a:buFontTx/>
          <a:buNone/>
          <a:defRPr kumimoji="0" lang="en-US" sz="2400" b="0" i="1"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705" rtl="0" eaLnBrk="0" fontAlgn="base" latinLnBrk="0" hangingPunct="0">
          <a:lnSpc>
            <a:spcPct val="90000"/>
          </a:lnSpc>
          <a:spcBef>
            <a:spcPct val="0"/>
          </a:spcBef>
          <a:spcAft>
            <a:spcPct val="0"/>
          </a:spcAft>
          <a:buClrTx/>
          <a:buSzTx/>
          <a:buFontTx/>
          <a:buNone/>
          <a:defRPr kumimoji="0" lang="en-US" sz="2400" b="0" i="1"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5670</Words>
  <Application>WPS 演示</Application>
  <PresentationFormat>全屏显示(4:3)</PresentationFormat>
  <Paragraphs>868</Paragraphs>
  <Slides>47</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Arial</vt:lpstr>
      <vt:lpstr>宋体</vt:lpstr>
      <vt:lpstr>Wingdings</vt:lpstr>
      <vt:lpstr>黑体</vt:lpstr>
      <vt:lpstr>仿宋</vt:lpstr>
      <vt:lpstr>微软雅黑</vt:lpstr>
      <vt:lpstr>Arial Unicode MS</vt:lpstr>
      <vt:lpstr>Times New Roman</vt:lpstr>
      <vt:lpstr>华文细黑</vt:lpstr>
      <vt:lpstr>Tahoma</vt:lpstr>
      <vt:lpstr>幼圆</vt:lpstr>
      <vt:lpstr>2006_Title/Bullet_Cisco Black Temp</vt:lpstr>
      <vt:lpstr> 第一章互连网概念</vt:lpstr>
      <vt:lpstr>本章目标</vt:lpstr>
      <vt:lpstr>网络的分类</vt:lpstr>
      <vt:lpstr>PowerPoint 演示文稿</vt:lpstr>
      <vt:lpstr>PowerPoint 演示文稿</vt:lpstr>
      <vt:lpstr>PowerPoint 演示文稿</vt:lpstr>
      <vt:lpstr>PowerPoint 演示文稿</vt:lpstr>
      <vt:lpstr>PowerPoint 演示文稿</vt:lpstr>
      <vt:lpstr>双绞线的做法</vt:lpstr>
      <vt:lpstr>PowerPoint 演示文稿</vt:lpstr>
      <vt:lpstr>双绞线有3种类型</vt:lpstr>
      <vt:lpstr>什么是网络?</vt:lpstr>
      <vt:lpstr>邮政系统分层模型</vt:lpstr>
      <vt:lpstr>网际互连模型</vt:lpstr>
      <vt:lpstr>网络分层的优点</vt:lpstr>
      <vt:lpstr>OSI参考模型体系结构</vt:lpstr>
      <vt:lpstr>OSI参考模型</vt:lpstr>
      <vt:lpstr>应用层</vt:lpstr>
      <vt:lpstr>表示层</vt:lpstr>
      <vt:lpstr>会话层</vt:lpstr>
      <vt:lpstr>传输层</vt:lpstr>
      <vt:lpstr>网络层</vt:lpstr>
      <vt:lpstr>数据链路层</vt:lpstr>
      <vt:lpstr>物理层</vt:lpstr>
      <vt:lpstr>各层间的联系</vt:lpstr>
      <vt:lpstr>封装</vt:lpstr>
      <vt:lpstr>PDU</vt:lpstr>
      <vt:lpstr>PowerPoint 演示文稿</vt:lpstr>
      <vt:lpstr>PowerPoint 演示文稿</vt:lpstr>
      <vt:lpstr>封装过程</vt:lpstr>
      <vt:lpstr>冲突域   广播域 </vt:lpstr>
      <vt:lpstr>PowerPoint 演示文稿</vt:lpstr>
      <vt:lpstr>PowerPoint 演示文稿</vt:lpstr>
      <vt:lpstr>PowerPoint 演示文稿</vt:lpstr>
      <vt:lpstr>PowerPoint 演示文稿</vt:lpstr>
      <vt:lpstr>PowerPoint 演示文稿</vt:lpstr>
      <vt:lpstr>以太网</vt:lpstr>
      <vt:lpstr>CSMA/CD技术</vt:lpstr>
      <vt:lpstr>PowerPoint 演示文稿</vt:lpstr>
      <vt:lpstr>MAC子层</vt:lpstr>
      <vt:lpstr>LLC子层</vt:lpstr>
      <vt:lpstr>帧结构</vt:lpstr>
      <vt:lpstr>交换机和网桥运行在链路层</vt:lpstr>
      <vt:lpstr>交换机</vt:lpstr>
      <vt:lpstr>网络设备的域</vt:lpstr>
      <vt:lpstr>网络设备的域</vt:lpstr>
      <vt:lpstr>PowerPoint 演示文稿</vt:lpstr>
    </vt:vector>
  </TitlesOfParts>
  <Company>Cisco Systems, Inc.</Company>
  <LinksUpToDate>false</LinksUpToDate>
  <SharedDoc>false</SharedDoc>
  <HyperlinksChanged>false</HyperlinksChanged>
  <AppVersion>14.0000</AppVersion>
  <Pages>28</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 Assign Information Classification</dc:title>
  <dc:creator>Cisco Systems, Inc.</dc:creator>
  <dc:subject>Guide for Creating Powerpoint Presentations</dc:subject>
  <cp:lastModifiedBy>LTD</cp:lastModifiedBy>
  <cp:revision>284</cp:revision>
  <cp:lastPrinted>1999-01-27T00:54:00Z</cp:lastPrinted>
  <dcterms:created xsi:type="dcterms:W3CDTF">2006-10-02T22:26:00Z</dcterms:created>
  <dcterms:modified xsi:type="dcterms:W3CDTF">2020-11-08T11:20:52Z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