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2"/>
  </p:notesMasterIdLst>
  <p:handoutMasterIdLst>
    <p:handoutMasterId r:id="rId43"/>
  </p:handoutMasterIdLst>
  <p:sldIdLst>
    <p:sldId id="527" r:id="rId2"/>
    <p:sldId id="257" r:id="rId3"/>
    <p:sldId id="507" r:id="rId4"/>
    <p:sldId id="508" r:id="rId5"/>
    <p:sldId id="518" r:id="rId6"/>
    <p:sldId id="519" r:id="rId7"/>
    <p:sldId id="520" r:id="rId8"/>
    <p:sldId id="521" r:id="rId9"/>
    <p:sldId id="509" r:id="rId10"/>
    <p:sldId id="510" r:id="rId11"/>
    <p:sldId id="511" r:id="rId12"/>
    <p:sldId id="514" r:id="rId13"/>
    <p:sldId id="401" r:id="rId14"/>
    <p:sldId id="440" r:id="rId15"/>
    <p:sldId id="437" r:id="rId16"/>
    <p:sldId id="438" r:id="rId17"/>
    <p:sldId id="439" r:id="rId18"/>
    <p:sldId id="406" r:id="rId19"/>
    <p:sldId id="453" r:id="rId20"/>
    <p:sldId id="407" r:id="rId21"/>
    <p:sldId id="408" r:id="rId22"/>
    <p:sldId id="451" r:id="rId23"/>
    <p:sldId id="503" r:id="rId24"/>
    <p:sldId id="504" r:id="rId25"/>
    <p:sldId id="533" r:id="rId26"/>
    <p:sldId id="528" r:id="rId27"/>
    <p:sldId id="529" r:id="rId28"/>
    <p:sldId id="530" r:id="rId29"/>
    <p:sldId id="532" r:id="rId30"/>
    <p:sldId id="505" r:id="rId31"/>
    <p:sldId id="506" r:id="rId32"/>
    <p:sldId id="444" r:id="rId33"/>
    <p:sldId id="522" r:id="rId34"/>
    <p:sldId id="523" r:id="rId35"/>
    <p:sldId id="524" r:id="rId36"/>
    <p:sldId id="525" r:id="rId37"/>
    <p:sldId id="526" r:id="rId38"/>
    <p:sldId id="447" r:id="rId39"/>
    <p:sldId id="448" r:id="rId40"/>
    <p:sldId id="516" r:id="rId41"/>
  </p:sldIdLst>
  <p:sldSz cx="9144000" cy="6858000" type="screen4x3"/>
  <p:notesSz cx="6985000" cy="9282113"/>
  <p:defaultTextStyle>
    <a:defPPr>
      <a:defRPr lang="en-US"/>
    </a:defPPr>
    <a:lvl1pPr algn="l" rtl="0" eaLnBrk="0" fontAlgn="base" hangingPunct="0">
      <a:spcBef>
        <a:spcPct val="0"/>
      </a:spcBef>
      <a:spcAft>
        <a:spcPct val="0"/>
      </a:spcAft>
      <a:defRPr sz="1200" b="1"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Helvetica" pitchFamily="34" charset="0"/>
        <a:ea typeface="+mn-ea"/>
        <a:cs typeface="+mn-cs"/>
      </a:defRPr>
    </a:lvl5pPr>
    <a:lvl6pPr marL="2286000" algn="l" defTabSz="914400" rtl="0" eaLnBrk="1" latinLnBrk="0" hangingPunct="1">
      <a:defRPr sz="1200" b="1" kern="1200">
        <a:solidFill>
          <a:schemeClr val="tx1"/>
        </a:solidFill>
        <a:latin typeface="Helvetica" pitchFamily="34" charset="0"/>
        <a:ea typeface="+mn-ea"/>
        <a:cs typeface="+mn-cs"/>
      </a:defRPr>
    </a:lvl6pPr>
    <a:lvl7pPr marL="2743200" algn="l" defTabSz="914400" rtl="0" eaLnBrk="1" latinLnBrk="0" hangingPunct="1">
      <a:defRPr sz="1200" b="1" kern="1200">
        <a:solidFill>
          <a:schemeClr val="tx1"/>
        </a:solidFill>
        <a:latin typeface="Helvetica" pitchFamily="34" charset="0"/>
        <a:ea typeface="+mn-ea"/>
        <a:cs typeface="+mn-cs"/>
      </a:defRPr>
    </a:lvl7pPr>
    <a:lvl8pPr marL="3200400" algn="l" defTabSz="914400" rtl="0" eaLnBrk="1" latinLnBrk="0" hangingPunct="1">
      <a:defRPr sz="1200" b="1" kern="1200">
        <a:solidFill>
          <a:schemeClr val="tx1"/>
        </a:solidFill>
        <a:latin typeface="Helvetica" pitchFamily="34" charset="0"/>
        <a:ea typeface="+mn-ea"/>
        <a:cs typeface="+mn-cs"/>
      </a:defRPr>
    </a:lvl8pPr>
    <a:lvl9pPr marL="3657600" algn="l" defTabSz="914400" rtl="0" eaLnBrk="1" latinLnBrk="0" hangingPunct="1">
      <a:defRPr sz="12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orient="horz" pos="624">
          <p15:clr>
            <a:srgbClr val="A4A3A4"/>
          </p15:clr>
        </p15:guide>
        <p15:guide id="3" pos="2880">
          <p15:clr>
            <a:srgbClr val="A4A3A4"/>
          </p15:clr>
        </p15:guide>
      </p15:sldGuideLst>
    </p:ext>
    <p:ext uri="{2D200454-40CA-4A62-9FC3-DE9A4176ACB9}">
      <p15:notesGuideLst xmlns:p15="http://schemas.microsoft.com/office/powerpoint/2012/main">
        <p15:guide id="1" orient="horz" pos="2448">
          <p15:clr>
            <a:srgbClr val="A4A3A4"/>
          </p15:clr>
        </p15:guide>
        <p15:guide id="2" orient="horz" pos="192">
          <p15:clr>
            <a:srgbClr val="A4A3A4"/>
          </p15:clr>
        </p15:guide>
        <p15:guide id="3" orient="horz" pos="5664">
          <p15:clr>
            <a:srgbClr val="A4A3A4"/>
          </p15:clr>
        </p15:guide>
        <p15:guide id="4" orient="horz" pos="2592">
          <p15:clr>
            <a:srgbClr val="A4A3A4"/>
          </p15:clr>
        </p15:guide>
        <p15:guide id="5" orient="horz" pos="3072">
          <p15:clr>
            <a:srgbClr val="A4A3A4"/>
          </p15:clr>
        </p15:guide>
        <p15:guide id="6" pos="2208">
          <p15:clr>
            <a:srgbClr val="A4A3A4"/>
          </p15:clr>
        </p15:guide>
        <p15:guide id="7" pos="768">
          <p15:clr>
            <a:srgbClr val="A4A3A4"/>
          </p15:clr>
        </p15:guide>
        <p15:guide id="8" pos="336">
          <p15:clr>
            <a:srgbClr val="A4A3A4"/>
          </p15:clr>
        </p15:guide>
        <p15:guide id="9" pos="4080">
          <p15:clr>
            <a:srgbClr val="A4A3A4"/>
          </p15:clr>
        </p15:guide>
        <p15:guide id="10" pos="528">
          <p15:clr>
            <a:srgbClr val="A4A3A4"/>
          </p15:clr>
        </p15:guide>
        <p15:guide id="11" pos="38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77"/>
    <a:srgbClr val="FAFD00"/>
    <a:srgbClr val="009900"/>
    <a:srgbClr val="FF9900"/>
    <a:srgbClr val="FFFFFF"/>
    <a:srgbClr val="FF5050"/>
    <a:srgbClr val="0000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94364" autoAdjust="0"/>
  </p:normalViewPr>
  <p:slideViewPr>
    <p:cSldViewPr>
      <p:cViewPr varScale="1">
        <p:scale>
          <a:sx n="70" d="100"/>
          <a:sy n="70" d="100"/>
        </p:scale>
        <p:origin x="1530" y="66"/>
      </p:cViewPr>
      <p:guideLst>
        <p:guide orient="horz" pos="2592"/>
        <p:guide orient="horz" pos="624"/>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4074"/>
    </p:cViewPr>
  </p:sorterViewPr>
  <p:notesViewPr>
    <p:cSldViewPr>
      <p:cViewPr>
        <p:scale>
          <a:sx n="100" d="100"/>
          <a:sy n="100" d="100"/>
        </p:scale>
        <p:origin x="-744" y="2586"/>
      </p:cViewPr>
      <p:guideLst>
        <p:guide orient="horz" pos="2448"/>
        <p:guide orient="horz" pos="192"/>
        <p:guide orient="horz" pos="5664"/>
        <p:guide orient="horz" pos="2592"/>
        <p:guide orient="horz" pos="3072"/>
        <p:guide pos="2208"/>
        <p:guide pos="768"/>
        <p:guide pos="336"/>
        <p:guide pos="4080"/>
        <p:guide pos="528"/>
        <p:guide pos="388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4.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27363"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9325">
              <a:defRPr sz="1000" b="0" i="1"/>
            </a:lvl1pPr>
          </a:lstStyle>
          <a:p>
            <a:pPr>
              <a:defRPr/>
            </a:pPr>
            <a:endParaRPr lang="zh-CN" altLang="en-US"/>
          </a:p>
        </p:txBody>
      </p:sp>
      <p:sp>
        <p:nvSpPr>
          <p:cNvPr id="3075" name="Rectangle 3"/>
          <p:cNvSpPr>
            <a:spLocks noGrp="1" noChangeArrowheads="1"/>
          </p:cNvSpPr>
          <p:nvPr>
            <p:ph type="dt" sz="quarter" idx="1"/>
          </p:nvPr>
        </p:nvSpPr>
        <p:spPr bwMode="auto">
          <a:xfrm>
            <a:off x="3957638" y="-1588"/>
            <a:ext cx="3027362"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9325">
              <a:defRPr sz="1000" b="0" i="1"/>
            </a:lvl1pPr>
          </a:lstStyle>
          <a:p>
            <a:pPr>
              <a:defRPr/>
            </a:pPr>
            <a:endParaRPr lang="en-US" altLang="zh-CN"/>
          </a:p>
        </p:txBody>
      </p:sp>
      <p:sp>
        <p:nvSpPr>
          <p:cNvPr id="3076" name="Rectangle 4"/>
          <p:cNvSpPr>
            <a:spLocks noGrp="1" noChangeArrowheads="1"/>
          </p:cNvSpPr>
          <p:nvPr>
            <p:ph type="ftr" sz="quarter" idx="2"/>
          </p:nvPr>
        </p:nvSpPr>
        <p:spPr bwMode="auto">
          <a:xfrm>
            <a:off x="0" y="8816975"/>
            <a:ext cx="3027363"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9325">
              <a:defRPr sz="1000" b="0" i="1"/>
            </a:lvl1pPr>
          </a:lstStyle>
          <a:p>
            <a:pPr>
              <a:defRPr/>
            </a:pPr>
            <a:endParaRPr lang="en-US" altLang="zh-CN"/>
          </a:p>
        </p:txBody>
      </p:sp>
      <p:sp>
        <p:nvSpPr>
          <p:cNvPr id="3077" name="Rectangle 5"/>
          <p:cNvSpPr>
            <a:spLocks noGrp="1" noChangeArrowheads="1"/>
          </p:cNvSpPr>
          <p:nvPr>
            <p:ph type="sldNum" sz="quarter" idx="3"/>
          </p:nvPr>
        </p:nvSpPr>
        <p:spPr bwMode="auto">
          <a:xfrm>
            <a:off x="3957638" y="8816975"/>
            <a:ext cx="3027362"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9325">
              <a:defRPr sz="1000" b="0" i="1"/>
            </a:lvl1pPr>
          </a:lstStyle>
          <a:p>
            <a:pPr>
              <a:defRPr/>
            </a:pPr>
            <a:fld id="{604C3542-D8DF-49BF-91E5-82476ABF09A4}" type="slidenum">
              <a:rPr lang="zh-CN" altLang="en-US"/>
              <a:pPr>
                <a:defRPr/>
              </a:pPr>
              <a:t>‹#›</a:t>
            </a:fld>
            <a:endParaRPr lang="en-US" altLang="zh-CN"/>
          </a:p>
        </p:txBody>
      </p:sp>
      <p:sp>
        <p:nvSpPr>
          <p:cNvPr id="3078" name="Rectangle 6"/>
          <p:cNvSpPr>
            <a:spLocks noChangeArrowheads="1"/>
          </p:cNvSpPr>
          <p:nvPr/>
        </p:nvSpPr>
        <p:spPr bwMode="auto">
          <a:xfrm>
            <a:off x="1092200" y="1011238"/>
            <a:ext cx="4800600" cy="3198812"/>
          </a:xfrm>
          <a:prstGeom prst="rect">
            <a:avLst/>
          </a:prstGeom>
          <a:noFill/>
          <a:ln w="12700">
            <a:solidFill>
              <a:schemeClr val="tx1"/>
            </a:solidFill>
            <a:miter lim="800000"/>
            <a:headEnd/>
            <a:tailEnd/>
          </a:ln>
          <a:effectLst/>
        </p:spPr>
        <p:txBody>
          <a:bodyPr wrap="none" anchor="ctr"/>
          <a:lstStyle/>
          <a:p>
            <a:pPr>
              <a:defRPr/>
            </a:pPr>
            <a:endParaRPr lang="zh-CN" altLang="en-US"/>
          </a:p>
        </p:txBody>
      </p:sp>
      <p:sp>
        <p:nvSpPr>
          <p:cNvPr id="3079" name="Rectangle 7"/>
          <p:cNvSpPr>
            <a:spLocks noChangeArrowheads="1"/>
          </p:cNvSpPr>
          <p:nvPr/>
        </p:nvSpPr>
        <p:spPr bwMode="auto">
          <a:xfrm>
            <a:off x="1092200" y="5070475"/>
            <a:ext cx="4800600" cy="3198813"/>
          </a:xfrm>
          <a:prstGeom prst="rect">
            <a:avLst/>
          </a:prstGeom>
          <a:noFill/>
          <a:ln w="12700">
            <a:solidFill>
              <a:schemeClr val="tx1"/>
            </a:solidFill>
            <a:miter lim="800000"/>
            <a:headEnd/>
            <a:tailEnd/>
          </a:ln>
          <a:effectLst/>
        </p:spPr>
        <p:txBody>
          <a:bodyPr wrap="none" anchor="ctr"/>
          <a:lstStyle/>
          <a:p>
            <a:pPr>
              <a:defRPr/>
            </a:pPr>
            <a:endParaRPr lang="zh-CN" altLang="en-US"/>
          </a:p>
        </p:txBody>
      </p:sp>
      <p:sp>
        <p:nvSpPr>
          <p:cNvPr id="3080" name="Rectangle 8"/>
          <p:cNvSpPr>
            <a:spLocks noChangeArrowheads="1"/>
          </p:cNvSpPr>
          <p:nvPr/>
        </p:nvSpPr>
        <p:spPr bwMode="auto">
          <a:xfrm>
            <a:off x="2646363" y="8664575"/>
            <a:ext cx="1692275" cy="231775"/>
          </a:xfrm>
          <a:prstGeom prst="rect">
            <a:avLst/>
          </a:prstGeom>
          <a:noFill/>
          <a:ln w="9525">
            <a:noFill/>
            <a:miter lim="800000"/>
            <a:headEnd/>
            <a:tailEnd/>
          </a:ln>
          <a:effectLst/>
        </p:spPr>
        <p:txBody>
          <a:bodyPr wrap="none" lIns="93662" tIns="47625" rIns="93662" bIns="47625">
            <a:spAutoFit/>
          </a:bodyPr>
          <a:lstStyle/>
          <a:p>
            <a:pPr algn="ctr" defTabSz="949325">
              <a:defRPr/>
            </a:pPr>
            <a:r>
              <a:rPr lang="en-US" altLang="zh-CN" sz="900"/>
              <a:t>Cisco Systems Confidential</a:t>
            </a:r>
          </a:p>
        </p:txBody>
      </p:sp>
    </p:spTree>
    <p:extLst>
      <p:ext uri="{BB962C8B-B14F-4D97-AF65-F5344CB8AC3E}">
        <p14:creationId xmlns:p14="http://schemas.microsoft.com/office/powerpoint/2010/main" val="328273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9"/>
          <p:cNvSpPr>
            <a:spLocks noGrp="1" noRot="1" noChangeAspect="1" noChangeArrowheads="1" noTextEdit="1"/>
          </p:cNvSpPr>
          <p:nvPr>
            <p:ph type="sldImg" idx="2"/>
          </p:nvPr>
        </p:nvSpPr>
        <p:spPr bwMode="auto">
          <a:xfrm>
            <a:off x="1219200" y="304800"/>
            <a:ext cx="4572000" cy="3581400"/>
          </a:xfrm>
          <a:prstGeom prst="rect">
            <a:avLst/>
          </a:prstGeom>
          <a:noFill/>
          <a:ln w="12699">
            <a:solidFill>
              <a:schemeClr val="tx1"/>
            </a:solidFill>
            <a:miter lim="800000"/>
            <a:headEnd/>
            <a:tailEnd/>
          </a:ln>
        </p:spPr>
      </p:sp>
      <p:sp>
        <p:nvSpPr>
          <p:cNvPr id="2058" name="Rectangle 10"/>
          <p:cNvSpPr>
            <a:spLocks noGrp="1" noChangeArrowheads="1"/>
          </p:cNvSpPr>
          <p:nvPr>
            <p:ph type="body" sz="quarter" idx="3"/>
          </p:nvPr>
        </p:nvSpPr>
        <p:spPr bwMode="auto">
          <a:xfrm>
            <a:off x="838200" y="4114800"/>
            <a:ext cx="5334000" cy="4648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9" name="Rectangle 11"/>
          <p:cNvSpPr>
            <a:spLocks noChangeArrowheads="1"/>
          </p:cNvSpPr>
          <p:nvPr/>
        </p:nvSpPr>
        <p:spPr bwMode="auto">
          <a:xfrm>
            <a:off x="533400" y="8991600"/>
            <a:ext cx="5943600" cy="187325"/>
          </a:xfrm>
          <a:prstGeom prst="rect">
            <a:avLst/>
          </a:prstGeom>
          <a:noFill/>
          <a:ln w="9525">
            <a:noFill/>
            <a:miter lim="800000"/>
            <a:headEnd/>
            <a:tailEnd/>
          </a:ln>
          <a:effectLst/>
        </p:spPr>
        <p:txBody>
          <a:bodyPr lIns="0" tIns="0" rIns="0" bIns="51092">
            <a:spAutoFit/>
          </a:bodyPr>
          <a:lstStyle/>
          <a:p>
            <a:pPr defTabSz="1120775">
              <a:tabLst>
                <a:tab pos="2971800" algn="l"/>
                <a:tab pos="5943600" algn="r"/>
                <a:tab pos="6115050" algn="r"/>
              </a:tabLst>
              <a:defRPr/>
            </a:pPr>
            <a:r>
              <a:rPr lang="en-US" altLang="zh-CN" sz="900" b="0"/>
              <a:t>ICND—Configuring Catalyst Switches</a:t>
            </a:r>
            <a:r>
              <a:rPr lang="en-US" altLang="zh-CN" sz="900" b="0">
                <a:solidFill>
                  <a:schemeClr val="tx2"/>
                </a:solidFill>
              </a:rPr>
              <a:t>	</a:t>
            </a:r>
            <a:r>
              <a:rPr lang="en-US" altLang="zh-CN" sz="900" b="0"/>
              <a:t>Copyright © 1999, Cisco Systems, Inc. 	6-</a:t>
            </a:r>
            <a:fld id="{3DA6C448-C93D-4636-B894-A2A58F325964}" type="slidenum">
              <a:rPr lang="en-US" altLang="zh-CN" sz="900" b="0"/>
              <a:pPr defTabSz="1120775">
                <a:tabLst>
                  <a:tab pos="2971800" algn="l"/>
                  <a:tab pos="5943600" algn="r"/>
                  <a:tab pos="6115050" algn="r"/>
                </a:tabLst>
                <a:defRPr/>
              </a:pPr>
              <a:t>‹#›</a:t>
            </a:fld>
            <a:endParaRPr lang="en-US" altLang="zh-CN" sz="900" b="0"/>
          </a:p>
        </p:txBody>
      </p:sp>
      <p:sp>
        <p:nvSpPr>
          <p:cNvPr id="2060" name="Line 12"/>
          <p:cNvSpPr>
            <a:spLocks noChangeShapeType="1"/>
          </p:cNvSpPr>
          <p:nvPr/>
        </p:nvSpPr>
        <p:spPr bwMode="auto">
          <a:xfrm>
            <a:off x="533400" y="8985250"/>
            <a:ext cx="5943600" cy="0"/>
          </a:xfrm>
          <a:prstGeom prst="line">
            <a:avLst/>
          </a:prstGeom>
          <a:noFill/>
          <a:ln w="9525">
            <a:solidFill>
              <a:schemeClr val="tx1"/>
            </a:solidFill>
            <a:round/>
            <a:headEnd type="none" w="sm" len="sm"/>
            <a:tailEnd type="none" w="sm" len="sm"/>
          </a:ln>
          <a:effectLst/>
        </p:spPr>
        <p:txBody>
          <a:bodyPr wrap="none" lIns="0" tIns="0" rIns="0" anchor="ctr"/>
          <a:lstStyle/>
          <a:p>
            <a:pPr>
              <a:defRPr/>
            </a:pPr>
            <a:endParaRPr lang="zh-CN" altLang="en-US"/>
          </a:p>
        </p:txBody>
      </p:sp>
    </p:spTree>
    <p:extLst>
      <p:ext uri="{BB962C8B-B14F-4D97-AF65-F5344CB8AC3E}">
        <p14:creationId xmlns:p14="http://schemas.microsoft.com/office/powerpoint/2010/main" val="1583182948"/>
      </p:ext>
    </p:extLst>
  </p:cSld>
  <p:clrMap bg1="lt1" tx1="dk1" bg2="lt2" tx2="dk2" accent1="accent1" accent2="accent2" accent3="accent3" accent4="accent4" accent5="accent5" accent6="accent6" hlink="hlink" folHlink="folHlink"/>
  <p:notesStyle>
    <a:lvl1pPr algn="l" defTabSz="949325" rtl="0" eaLnBrk="0" fontAlgn="base" hangingPunct="0">
      <a:lnSpc>
        <a:spcPct val="110000"/>
      </a:lnSpc>
      <a:spcBef>
        <a:spcPct val="35000"/>
      </a:spcBef>
      <a:spcAft>
        <a:spcPct val="35000"/>
      </a:spcAft>
      <a:defRPr sz="1400" b="1" kern="1200">
        <a:solidFill>
          <a:schemeClr val="tx1"/>
        </a:solidFill>
        <a:latin typeface="Times" pitchFamily="18" charset="0"/>
        <a:ea typeface="+mn-ea"/>
        <a:cs typeface="+mn-cs"/>
      </a:defRPr>
    </a:lvl1pPr>
    <a:lvl2pPr marL="233363" indent="-117475" algn="l" defTabSz="949325" rtl="0" eaLnBrk="0" fontAlgn="base" hangingPunct="0">
      <a:lnSpc>
        <a:spcPct val="110000"/>
      </a:lnSpc>
      <a:spcBef>
        <a:spcPct val="35000"/>
      </a:spcBef>
      <a:spcAft>
        <a:spcPct val="35000"/>
      </a:spcAft>
      <a:defRPr sz="1100" kern="1200">
        <a:solidFill>
          <a:schemeClr val="tx1"/>
        </a:solidFill>
        <a:latin typeface="Times" pitchFamily="18" charset="0"/>
        <a:ea typeface="+mn-ea"/>
        <a:cs typeface="+mn-cs"/>
      </a:defRPr>
    </a:lvl2pPr>
    <a:lvl3pPr marL="349250" algn="l" defTabSz="949325" rtl="0" eaLnBrk="0" fontAlgn="base" hangingPunct="0">
      <a:lnSpc>
        <a:spcPct val="110000"/>
      </a:lnSpc>
      <a:spcBef>
        <a:spcPct val="25000"/>
      </a:spcBef>
      <a:spcAft>
        <a:spcPct val="25000"/>
      </a:spcAft>
      <a:defRPr sz="1000" kern="1200">
        <a:solidFill>
          <a:schemeClr val="tx1"/>
        </a:solidFill>
        <a:latin typeface="Times" pitchFamily="18" charset="0"/>
        <a:ea typeface="+mn-ea"/>
        <a:cs typeface="+mn-cs"/>
      </a:defRPr>
    </a:lvl3pPr>
    <a:lvl4pPr marL="650875" indent="-115888" algn="l" defTabSz="949325" rtl="0" eaLnBrk="0" fontAlgn="base" hangingPunct="0">
      <a:lnSpc>
        <a:spcPct val="110000"/>
      </a:lnSpc>
      <a:spcBef>
        <a:spcPct val="25000"/>
      </a:spcBef>
      <a:spcAft>
        <a:spcPct val="25000"/>
      </a:spcAft>
      <a:buSzPct val="100000"/>
      <a:buChar char="•"/>
      <a:defRPr sz="1000" kern="1200">
        <a:solidFill>
          <a:schemeClr val="tx1"/>
        </a:solidFill>
        <a:latin typeface="Times" pitchFamily="18" charset="0"/>
        <a:ea typeface="+mn-ea"/>
        <a:cs typeface="+mn-cs"/>
      </a:defRPr>
    </a:lvl4pPr>
    <a:lvl5pPr marL="944563" indent="-176213" algn="l" defTabSz="949325" rtl="0" eaLnBrk="0" fontAlgn="base" hangingPunct="0">
      <a:lnSpc>
        <a:spcPct val="110000"/>
      </a:lnSpc>
      <a:spcBef>
        <a:spcPct val="25000"/>
      </a:spcBef>
      <a:spcAft>
        <a:spcPct val="25000"/>
      </a:spcAft>
      <a:defRPr sz="10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xfrm>
            <a:off x="3955953" y="8816105"/>
            <a:ext cx="3027466" cy="464423"/>
          </a:xfrm>
          <a:prstGeom prst="rect">
            <a:avLst/>
          </a:prstGeom>
          <a:noFill/>
        </p:spPr>
        <p:txBody>
          <a:bodyPr lIns="91211" tIns="45606" rIns="91211" bIns="45606"/>
          <a:lstStyle/>
          <a:p>
            <a:fld id="{CE16A15D-9383-44C6-BFD7-D9709F90EE36}" type="slidenum">
              <a:rPr lang="en-US" altLang="zh-CN" smtClean="0"/>
              <a:pPr/>
              <a:t>1</a:t>
            </a:fld>
            <a:endParaRPr lang="en-US" altLang="zh-CN" smtClean="0"/>
          </a:p>
        </p:txBody>
      </p:sp>
      <p:sp>
        <p:nvSpPr>
          <p:cNvPr id="57347" name="Rectangle 2"/>
          <p:cNvSpPr>
            <a:spLocks noGrp="1" noRot="1" noChangeAspect="1" noChangeArrowheads="1" noTextEdit="1"/>
          </p:cNvSpPr>
          <p:nvPr>
            <p:ph type="sldImg"/>
          </p:nvPr>
        </p:nvSpPr>
        <p:spPr>
          <a:xfrm>
            <a:off x="1117600" y="311150"/>
            <a:ext cx="4775200" cy="3581400"/>
          </a:xfrm>
          <a:ln/>
        </p:spPr>
      </p:sp>
      <p:sp>
        <p:nvSpPr>
          <p:cNvPr id="57348" name="Rectangle 3"/>
          <p:cNvSpPr>
            <a:spLocks noGrp="1" noChangeArrowheads="1"/>
          </p:cNvSpPr>
          <p:nvPr>
            <p:ph type="body" idx="1"/>
          </p:nvPr>
        </p:nvSpPr>
        <p:spPr>
          <a:xfrm>
            <a:off x="403346" y="4371597"/>
            <a:ext cx="6099221" cy="4246377"/>
          </a:xfrm>
          <a:noFill/>
          <a:ln/>
        </p:spPr>
        <p:txBody>
          <a:bodyPr/>
          <a:lstStyle/>
          <a:p>
            <a:endParaRPr lang="en-GB" altLang="zh-CN" smtClean="0"/>
          </a:p>
        </p:txBody>
      </p:sp>
    </p:spTree>
    <p:extLst>
      <p:ext uri="{BB962C8B-B14F-4D97-AF65-F5344CB8AC3E}">
        <p14:creationId xmlns:p14="http://schemas.microsoft.com/office/powerpoint/2010/main" val="367669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17600" y="304800"/>
            <a:ext cx="4775200" cy="3581400"/>
          </a:xfrm>
          <a:ln/>
        </p:spPr>
      </p:sp>
      <p:sp>
        <p:nvSpPr>
          <p:cNvPr id="39939" name="Rectangle 3"/>
          <p:cNvSpPr>
            <a:spLocks noGrp="1" noChangeArrowheads="1"/>
          </p:cNvSpPr>
          <p:nvPr>
            <p:ph type="body" idx="1"/>
          </p:nvPr>
        </p:nvSpPr>
        <p:spPr>
          <a:xfrm>
            <a:off x="838200" y="4114800"/>
            <a:ext cx="5638800" cy="47244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 The 1900en max mac address table size is 1024. Once the table is full, it will flood all new addresses until existing entries age out.</a:t>
            </a:r>
          </a:p>
          <a:p>
            <a:r>
              <a:rPr lang="en-US" altLang="zh-CN" sz="1200" b="0" smtClean="0"/>
              <a:t>The command to change the mac address table aging time is:</a:t>
            </a:r>
          </a:p>
          <a:p>
            <a:r>
              <a:rPr lang="en-US" altLang="zh-CN" sz="1200" b="0" smtClean="0"/>
              <a:t>wg_sw_a(config)#mac-address-table aging-time ?</a:t>
            </a:r>
          </a:p>
          <a:p>
            <a:r>
              <a:rPr lang="en-US" altLang="zh-CN" sz="1200" b="0" smtClean="0"/>
              <a:t>  &lt;10-1000000&gt;  Aging time value</a:t>
            </a:r>
          </a:p>
          <a:p>
            <a:r>
              <a:rPr lang="en-US" altLang="zh-CN" sz="1200" b="0" smtClean="0"/>
              <a:t>The default is 300sec.</a:t>
            </a:r>
          </a:p>
          <a:p>
            <a:r>
              <a:rPr lang="en-US" altLang="zh-CN" sz="1200" b="0" smtClean="0"/>
              <a:t>The MAC address table is also referred to as the CAM table (Content Address Memory) on some switches.</a:t>
            </a:r>
          </a:p>
          <a:p>
            <a:pPr algn="ctr"/>
            <a:endParaRPr lang="en-US" altLang="zh-CN" sz="1200" b="0" smtClean="0"/>
          </a:p>
          <a:p>
            <a:pPr algn="ctr"/>
            <a:endParaRPr lang="en-US" altLang="zh-CN" b="0" smtClean="0"/>
          </a:p>
        </p:txBody>
      </p:sp>
    </p:spTree>
    <p:extLst>
      <p:ext uri="{BB962C8B-B14F-4D97-AF65-F5344CB8AC3E}">
        <p14:creationId xmlns:p14="http://schemas.microsoft.com/office/powerpoint/2010/main" val="236421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17600" y="304800"/>
            <a:ext cx="4775200" cy="3581400"/>
          </a:xfrm>
          <a:ln/>
        </p:spPr>
      </p:sp>
      <p:sp>
        <p:nvSpPr>
          <p:cNvPr id="40963" name="Rectangle 3"/>
          <p:cNvSpPr>
            <a:spLocks noGrp="1" noChangeArrowheads="1"/>
          </p:cNvSpPr>
          <p:nvPr>
            <p:ph type="body" idx="1"/>
          </p:nvPr>
        </p:nvSpPr>
        <p:spPr>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a:t>
            </a:r>
          </a:p>
        </p:txBody>
      </p:sp>
    </p:spTree>
    <p:extLst>
      <p:ext uri="{BB962C8B-B14F-4D97-AF65-F5344CB8AC3E}">
        <p14:creationId xmlns:p14="http://schemas.microsoft.com/office/powerpoint/2010/main" val="213881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17600" y="304800"/>
            <a:ext cx="4775200" cy="3581400"/>
          </a:xfrm>
          <a:ln/>
        </p:spPr>
      </p:sp>
      <p:sp>
        <p:nvSpPr>
          <p:cNvPr id="41987" name="Rectangle 3"/>
          <p:cNvSpPr>
            <a:spLocks noGrp="1" noChangeArrowheads="1"/>
          </p:cNvSpPr>
          <p:nvPr>
            <p:ph type="body" idx="1"/>
          </p:nvPr>
        </p:nvSpPr>
        <p:spPr>
          <a:xfrm>
            <a:off x="1143000" y="4114800"/>
            <a:ext cx="5334000" cy="46482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 Once C replies, the switch will also cache station C’s MAC address to port E2 as shown in the next slide.</a:t>
            </a:r>
          </a:p>
          <a:p>
            <a:endParaRPr lang="zh-CN" altLang="en-US" sz="1200" smtClean="0"/>
          </a:p>
        </p:txBody>
      </p:sp>
    </p:spTree>
    <p:extLst>
      <p:ext uri="{BB962C8B-B14F-4D97-AF65-F5344CB8AC3E}">
        <p14:creationId xmlns:p14="http://schemas.microsoft.com/office/powerpoint/2010/main" val="216070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17600" y="304800"/>
            <a:ext cx="4775200" cy="3581400"/>
          </a:xfrm>
          <a:ln/>
        </p:spPr>
      </p:sp>
      <p:sp>
        <p:nvSpPr>
          <p:cNvPr id="43011" name="Rectangle 3"/>
          <p:cNvSpPr>
            <a:spLocks noGrp="1" noChangeArrowheads="1"/>
          </p:cNvSpPr>
          <p:nvPr>
            <p:ph type="body" idx="1"/>
          </p:nvPr>
        </p:nvSpPr>
        <p:spPr>
          <a:xfrm>
            <a:off x="1143000" y="4114800"/>
            <a:ext cx="5334000" cy="46482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a:t>
            </a:r>
          </a:p>
        </p:txBody>
      </p:sp>
      <p:sp>
        <p:nvSpPr>
          <p:cNvPr id="43012" name="Rectangle 4"/>
          <p:cNvSpPr>
            <a:spLocks noChangeArrowheads="1"/>
          </p:cNvSpPr>
          <p:nvPr/>
        </p:nvSpPr>
        <p:spPr bwMode="auto">
          <a:xfrm>
            <a:off x="-41275" y="3976688"/>
            <a:ext cx="184150" cy="457200"/>
          </a:xfrm>
          <a:prstGeom prst="rect">
            <a:avLst/>
          </a:prstGeom>
          <a:noFill/>
          <a:ln w="38100">
            <a:noFill/>
            <a:miter lim="800000"/>
            <a:headEnd type="none" w="sm" len="sm"/>
            <a:tailEnd type="none" w="sm" len="sm"/>
          </a:ln>
        </p:spPr>
        <p:txBody>
          <a:bodyPr wrap="none" anchor="ctr">
            <a:spAutoFit/>
          </a:bodyPr>
          <a:lstStyle/>
          <a:p>
            <a:pPr algn="ctr"/>
            <a:endParaRPr lang="zh-CN" altLang="en-US" sz="2400">
              <a:latin typeface="Times" pitchFamily="18" charset="0"/>
            </a:endParaRPr>
          </a:p>
        </p:txBody>
      </p:sp>
    </p:spTree>
    <p:extLst>
      <p:ext uri="{BB962C8B-B14F-4D97-AF65-F5344CB8AC3E}">
        <p14:creationId xmlns:p14="http://schemas.microsoft.com/office/powerpoint/2010/main" val="154101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17600" y="304800"/>
            <a:ext cx="4775200" cy="3581400"/>
          </a:xfrm>
          <a:ln/>
        </p:spPr>
      </p:sp>
      <p:sp>
        <p:nvSpPr>
          <p:cNvPr id="44035" name="Rectangle 3"/>
          <p:cNvSpPr>
            <a:spLocks noGrp="1" noChangeArrowheads="1"/>
          </p:cNvSpPr>
          <p:nvPr>
            <p:ph type="body" idx="1"/>
          </p:nvPr>
        </p:nvSpPr>
        <p:spPr>
          <a:xfrm>
            <a:off x="990600" y="4114800"/>
            <a:ext cx="5334000" cy="46482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 Layer 2 has no mechanism (like a TTL) to stop loops.</a:t>
            </a:r>
          </a:p>
          <a:p>
            <a:endParaRPr lang="zh-CN" altLang="en-US" sz="1200" b="0" smtClean="0"/>
          </a:p>
        </p:txBody>
      </p:sp>
    </p:spTree>
    <p:extLst>
      <p:ext uri="{BB962C8B-B14F-4D97-AF65-F5344CB8AC3E}">
        <p14:creationId xmlns:p14="http://schemas.microsoft.com/office/powerpoint/2010/main" val="397455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17600" y="304800"/>
            <a:ext cx="4775200" cy="3581400"/>
          </a:xfrm>
          <a:ln/>
        </p:spPr>
      </p:sp>
      <p:sp>
        <p:nvSpPr>
          <p:cNvPr id="45059" name="Rectangle 3"/>
          <p:cNvSpPr>
            <a:spLocks noGrp="1" noChangeArrowheads="1"/>
          </p:cNvSpPr>
          <p:nvPr>
            <p:ph type="body" idx="1"/>
          </p:nvPr>
        </p:nvSpPr>
        <p:spPr>
          <a:xfrm>
            <a:off x="1143000" y="4114800"/>
            <a:ext cx="5334000" cy="4648200"/>
          </a:xfrm>
          <a:noFill/>
          <a:ln/>
        </p:spPr>
        <p:txBody>
          <a:bodyPr/>
          <a:lstStyle/>
          <a:p>
            <a:r>
              <a:rPr lang="en-US" altLang="zh-CN" sz="1200" smtClean="0"/>
              <a:t>Slide 1 of 3 </a:t>
            </a:r>
          </a:p>
          <a:p>
            <a:r>
              <a:rPr lang="en-US" altLang="zh-CN" sz="1200" smtClean="0"/>
              <a:t>Purpose:  </a:t>
            </a:r>
          </a:p>
          <a:p>
            <a:r>
              <a:rPr lang="en-US" altLang="zh-CN" sz="1200" smtClean="0"/>
              <a:t>Emphasize</a:t>
            </a:r>
            <a:r>
              <a:rPr lang="en-US" altLang="zh-CN" sz="1200" b="0" smtClean="0"/>
              <a:t>: Broadcast frames are flooded.</a:t>
            </a:r>
          </a:p>
        </p:txBody>
      </p:sp>
    </p:spTree>
    <p:extLst>
      <p:ext uri="{BB962C8B-B14F-4D97-AF65-F5344CB8AC3E}">
        <p14:creationId xmlns:p14="http://schemas.microsoft.com/office/powerpoint/2010/main" val="307615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30300" y="304800"/>
            <a:ext cx="4775200" cy="3581400"/>
          </a:xfrm>
          <a:ln/>
        </p:spPr>
      </p:sp>
      <p:sp>
        <p:nvSpPr>
          <p:cNvPr id="46083" name="Rectangle 3"/>
          <p:cNvSpPr>
            <a:spLocks noGrp="1" noChangeArrowheads="1"/>
          </p:cNvSpPr>
          <p:nvPr>
            <p:ph type="body" idx="1"/>
          </p:nvPr>
        </p:nvSpPr>
        <p:spPr>
          <a:xfrm>
            <a:off x="1219200" y="4038600"/>
            <a:ext cx="4876800" cy="4572000"/>
          </a:xfrm>
          <a:noFill/>
          <a:ln/>
        </p:spPr>
        <p:txBody>
          <a:bodyPr/>
          <a:lstStyle/>
          <a:p>
            <a:r>
              <a:rPr lang="en-US" altLang="zh-CN" sz="1200" smtClean="0"/>
              <a:t>Slide 1 of  2</a:t>
            </a:r>
          </a:p>
          <a:p>
            <a:r>
              <a:rPr lang="en-US" altLang="zh-CN" sz="1200" smtClean="0"/>
              <a:t>Purpose:  </a:t>
            </a:r>
          </a:p>
          <a:p>
            <a:r>
              <a:rPr lang="en-US" altLang="zh-CN" sz="1200" smtClean="0"/>
              <a:t>Emphasize</a:t>
            </a:r>
            <a:r>
              <a:rPr lang="en-US" altLang="zh-CN" sz="1200" b="0" smtClean="0"/>
              <a:t>: This slide assumes Router Y Mac address has not been learned by Switch A and Switch B yet so the unknown unicast frame to Router Y will be flooded.</a:t>
            </a:r>
          </a:p>
        </p:txBody>
      </p:sp>
    </p:spTree>
    <p:extLst>
      <p:ext uri="{BB962C8B-B14F-4D97-AF65-F5344CB8AC3E}">
        <p14:creationId xmlns:p14="http://schemas.microsoft.com/office/powerpoint/2010/main" val="50809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30300" y="304800"/>
            <a:ext cx="4775200" cy="3581400"/>
          </a:xfrm>
          <a:ln/>
        </p:spPr>
      </p:sp>
      <p:sp>
        <p:nvSpPr>
          <p:cNvPr id="47107" name="Rectangle 3"/>
          <p:cNvSpPr>
            <a:spLocks noGrp="1" noChangeArrowheads="1"/>
          </p:cNvSpPr>
          <p:nvPr>
            <p:ph type="body" idx="1"/>
          </p:nvPr>
        </p:nvSpPr>
        <p:spPr>
          <a:xfrm>
            <a:off x="990600" y="4038600"/>
            <a:ext cx="5334000" cy="4648200"/>
          </a:xfrm>
          <a:noFill/>
          <a:ln/>
        </p:spPr>
        <p:txBody>
          <a:bodyPr/>
          <a:lstStyle/>
          <a:p>
            <a:r>
              <a:rPr lang="en-US" altLang="zh-CN" sz="1200" smtClean="0"/>
              <a:t>Slide 1 of 2 </a:t>
            </a:r>
          </a:p>
          <a:p>
            <a:r>
              <a:rPr lang="en-US" altLang="zh-CN" sz="1200" smtClean="0"/>
              <a:t>Purpose:  </a:t>
            </a:r>
          </a:p>
          <a:p>
            <a:r>
              <a:rPr lang="en-US" altLang="zh-CN" sz="1200" smtClean="0"/>
              <a:t>Emphasize</a:t>
            </a:r>
            <a:r>
              <a:rPr lang="en-US" altLang="zh-CN" sz="1200" b="0" smtClean="0"/>
              <a:t>: This slide assumes Router Y Mac address has not been learned by Switch A and Switch B yet so the unknown unicast frame to Router Y will be flooded.</a:t>
            </a:r>
          </a:p>
          <a:p>
            <a:endParaRPr lang="zh-CN" altLang="en-US" sz="1200" b="0" smtClean="0"/>
          </a:p>
        </p:txBody>
      </p:sp>
    </p:spTree>
    <p:extLst>
      <p:ext uri="{BB962C8B-B14F-4D97-AF65-F5344CB8AC3E}">
        <p14:creationId xmlns:p14="http://schemas.microsoft.com/office/powerpoint/2010/main" val="1010764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30300" y="304800"/>
            <a:ext cx="4775200" cy="3581400"/>
          </a:xfrm>
          <a:ln/>
        </p:spPr>
      </p:sp>
      <p:sp>
        <p:nvSpPr>
          <p:cNvPr id="48131" name="Rectangle 3"/>
          <p:cNvSpPr>
            <a:spLocks noGrp="1" noChangeArrowheads="1"/>
          </p:cNvSpPr>
          <p:nvPr>
            <p:ph type="body" idx="1"/>
          </p:nvPr>
        </p:nvSpPr>
        <p:spPr>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a:t>
            </a:r>
          </a:p>
        </p:txBody>
      </p:sp>
    </p:spTree>
    <p:extLst>
      <p:ext uri="{BB962C8B-B14F-4D97-AF65-F5344CB8AC3E}">
        <p14:creationId xmlns:p14="http://schemas.microsoft.com/office/powerpoint/2010/main" val="1359245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7600" y="304800"/>
            <a:ext cx="4775200" cy="3581400"/>
          </a:xfrm>
        </p:spPr>
      </p:sp>
      <p:sp>
        <p:nvSpPr>
          <p:cNvPr id="3" name="备注占位符 2"/>
          <p:cNvSpPr>
            <a:spLocks noGrp="1"/>
          </p:cNvSpPr>
          <p:nvPr>
            <p:ph type="body" idx="1"/>
          </p:nvPr>
        </p:nvSpPr>
        <p:spPr/>
        <p:txBody>
          <a:bodyPr>
            <a:normAutofit/>
          </a:bodyPr>
          <a:lstStyle/>
          <a:p>
            <a:r>
              <a:rPr lang="zh-CN" altLang="en-US" dirty="0" smtClean="0"/>
              <a:t>链路开销：链路速度</a:t>
            </a:r>
            <a:r>
              <a:rPr lang="en-US" altLang="zh-CN" dirty="0" smtClean="0"/>
              <a:t>	</a:t>
            </a:r>
            <a:r>
              <a:rPr lang="zh-CN" altLang="en-US" dirty="0" smtClean="0"/>
              <a:t>之前</a:t>
            </a:r>
            <a:r>
              <a:rPr lang="en-US" altLang="zh-CN" dirty="0" smtClean="0"/>
              <a:t>IEEE</a:t>
            </a:r>
            <a:r>
              <a:rPr lang="zh-CN" altLang="en-US" dirty="0" smtClean="0"/>
              <a:t>规范</a:t>
            </a:r>
            <a:r>
              <a:rPr lang="en-US" altLang="zh-CN" dirty="0" smtClean="0"/>
              <a:t>		</a:t>
            </a:r>
            <a:r>
              <a:rPr lang="zh-CN" altLang="en-US" dirty="0" smtClean="0"/>
              <a:t>修订后的</a:t>
            </a:r>
            <a:r>
              <a:rPr lang="en-US" altLang="zh-CN" dirty="0" smtClean="0"/>
              <a:t>IEEE</a:t>
            </a:r>
            <a:r>
              <a:rPr lang="zh-CN" altLang="en-US" dirty="0" smtClean="0"/>
              <a:t>规范</a:t>
            </a:r>
            <a:endParaRPr lang="en-US" altLang="zh-CN" dirty="0" smtClean="0"/>
          </a:p>
          <a:p>
            <a:r>
              <a:rPr lang="en-US" altLang="zh-CN" dirty="0" smtClean="0"/>
              <a:t>	10MB/S	100		100</a:t>
            </a:r>
          </a:p>
          <a:p>
            <a:r>
              <a:rPr lang="en-US" altLang="zh-CN" dirty="0" smtClean="0"/>
              <a:t>	100MB/S	10		19</a:t>
            </a:r>
          </a:p>
          <a:p>
            <a:r>
              <a:rPr lang="en-US" altLang="zh-CN" dirty="0" smtClean="0"/>
              <a:t>	1000MB/S</a:t>
            </a:r>
            <a:r>
              <a:rPr lang="en-US" altLang="zh-CN" baseline="0" dirty="0" smtClean="0"/>
              <a:t>	1		4</a:t>
            </a:r>
          </a:p>
          <a:p>
            <a:r>
              <a:rPr lang="en-US" altLang="zh-CN" baseline="0" dirty="0" smtClean="0"/>
              <a:t>	10GB/S	1		2</a:t>
            </a:r>
            <a:endParaRPr lang="en-US" altLang="zh-CN" dirty="0" smtClean="0"/>
          </a:p>
        </p:txBody>
      </p:sp>
    </p:spTree>
    <p:extLst>
      <p:ext uri="{BB962C8B-B14F-4D97-AF65-F5344CB8AC3E}">
        <p14:creationId xmlns:p14="http://schemas.microsoft.com/office/powerpoint/2010/main" val="158034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xfrm>
            <a:off x="1130300" y="304800"/>
            <a:ext cx="4775200" cy="3581400"/>
          </a:xfrm>
          <a:ln/>
        </p:spPr>
      </p:sp>
      <p:sp>
        <p:nvSpPr>
          <p:cNvPr id="37891" name="Rectangle 7"/>
          <p:cNvSpPr>
            <a:spLocks noGrp="1" noChangeArrowheads="1"/>
          </p:cNvSpPr>
          <p:nvPr>
            <p:ph type="body" idx="1"/>
          </p:nvPr>
        </p:nvSpPr>
        <p:spPr>
          <a:xfrm>
            <a:off x="1066800" y="4038600"/>
            <a:ext cx="5334000" cy="46482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a:t>
            </a:r>
            <a:endParaRPr lang="en-US" altLang="zh-CN" b="0" smtClean="0"/>
          </a:p>
        </p:txBody>
      </p:sp>
    </p:spTree>
    <p:extLst>
      <p:ext uri="{BB962C8B-B14F-4D97-AF65-F5344CB8AC3E}">
        <p14:creationId xmlns:p14="http://schemas.microsoft.com/office/powerpoint/2010/main" val="461635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7600" y="304800"/>
            <a:ext cx="4775200" cy="3581400"/>
          </a:xfrm>
        </p:spPr>
      </p:sp>
      <p:sp>
        <p:nvSpPr>
          <p:cNvPr id="3" name="备注占位符 2"/>
          <p:cNvSpPr>
            <a:spLocks noGrp="1"/>
          </p:cNvSpPr>
          <p:nvPr>
            <p:ph type="body" idx="1"/>
          </p:nvPr>
        </p:nvSpPr>
        <p:spPr/>
        <p:txBody>
          <a:bodyPr>
            <a:normAutofit/>
          </a:bodyPr>
          <a:lstStyle/>
          <a:p>
            <a:r>
              <a:rPr lang="zh-CN" altLang="en-US" dirty="0" smtClean="0"/>
              <a:t>链路开销：链路速度</a:t>
            </a:r>
            <a:r>
              <a:rPr lang="en-US" altLang="zh-CN" dirty="0" smtClean="0"/>
              <a:t>	</a:t>
            </a:r>
            <a:r>
              <a:rPr lang="zh-CN" altLang="en-US" dirty="0" smtClean="0"/>
              <a:t>之前</a:t>
            </a:r>
            <a:r>
              <a:rPr lang="en-US" altLang="zh-CN" dirty="0" smtClean="0"/>
              <a:t>IEEE</a:t>
            </a:r>
            <a:r>
              <a:rPr lang="zh-CN" altLang="en-US" dirty="0" smtClean="0"/>
              <a:t>规范</a:t>
            </a:r>
            <a:r>
              <a:rPr lang="en-US" altLang="zh-CN" dirty="0" smtClean="0"/>
              <a:t>		</a:t>
            </a:r>
            <a:r>
              <a:rPr lang="zh-CN" altLang="en-US" dirty="0" smtClean="0"/>
              <a:t>修订后的</a:t>
            </a:r>
            <a:r>
              <a:rPr lang="en-US" altLang="zh-CN" dirty="0" smtClean="0"/>
              <a:t>IEEE</a:t>
            </a:r>
            <a:r>
              <a:rPr lang="zh-CN" altLang="en-US" dirty="0" smtClean="0"/>
              <a:t>规范</a:t>
            </a:r>
            <a:endParaRPr lang="en-US" altLang="zh-CN" dirty="0" smtClean="0"/>
          </a:p>
          <a:p>
            <a:r>
              <a:rPr lang="en-US" altLang="zh-CN" dirty="0" smtClean="0"/>
              <a:t>	10MB/S	100		100</a:t>
            </a:r>
          </a:p>
          <a:p>
            <a:r>
              <a:rPr lang="en-US" altLang="zh-CN" dirty="0" smtClean="0"/>
              <a:t>	100MB/S	10		19</a:t>
            </a:r>
          </a:p>
          <a:p>
            <a:r>
              <a:rPr lang="en-US" altLang="zh-CN" dirty="0" smtClean="0"/>
              <a:t>	1000MB/S</a:t>
            </a:r>
            <a:r>
              <a:rPr lang="en-US" altLang="zh-CN" baseline="0" dirty="0" smtClean="0"/>
              <a:t>	1		4</a:t>
            </a:r>
          </a:p>
          <a:p>
            <a:r>
              <a:rPr lang="en-US" altLang="zh-CN" baseline="0" dirty="0" smtClean="0"/>
              <a:t>	10GB/S	1		2</a:t>
            </a:r>
            <a:endParaRPr lang="en-US" altLang="zh-CN" dirty="0" smtClean="0"/>
          </a:p>
        </p:txBody>
      </p:sp>
    </p:spTree>
    <p:extLst>
      <p:ext uri="{BB962C8B-B14F-4D97-AF65-F5344CB8AC3E}">
        <p14:creationId xmlns:p14="http://schemas.microsoft.com/office/powerpoint/2010/main" val="386191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7600" y="304800"/>
            <a:ext cx="4775200" cy="35814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274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73163" y="696913"/>
            <a:ext cx="4638675" cy="3479800"/>
          </a:xfrm>
          <a:ln/>
        </p:spPr>
      </p:sp>
      <p:sp>
        <p:nvSpPr>
          <p:cNvPr id="49155" name="Rectangle 3"/>
          <p:cNvSpPr>
            <a:spLocks noGrp="1" noChangeArrowheads="1"/>
          </p:cNvSpPr>
          <p:nvPr>
            <p:ph type="body" idx="1"/>
          </p:nvPr>
        </p:nvSpPr>
        <p:spPr>
          <a:xfrm>
            <a:off x="1085850" y="4332288"/>
            <a:ext cx="5122863" cy="4176712"/>
          </a:xfrm>
          <a:noFill/>
          <a:ln/>
        </p:spPr>
        <p:txBody>
          <a:bodyPr lIns="92949" tIns="46474" rIns="92949" bIns="46474"/>
          <a:lstStyle/>
          <a:p>
            <a:endParaRPr lang="zh-CN" altLang="en-US" sz="1200" b="0" smtClean="0"/>
          </a:p>
          <a:p>
            <a:endParaRPr lang="zh-CN" altLang="en-US" sz="1200" b="0" smtClean="0"/>
          </a:p>
          <a:p>
            <a:endParaRPr lang="zh-CN" altLang="en-US" smtClean="0"/>
          </a:p>
        </p:txBody>
      </p:sp>
      <p:sp>
        <p:nvSpPr>
          <p:cNvPr id="49156" name="Rectangle 5"/>
          <p:cNvSpPr>
            <a:spLocks noChangeArrowheads="1"/>
          </p:cNvSpPr>
          <p:nvPr/>
        </p:nvSpPr>
        <p:spPr bwMode="auto">
          <a:xfrm>
            <a:off x="1143000" y="4214813"/>
            <a:ext cx="5029200" cy="5751512"/>
          </a:xfrm>
          <a:prstGeom prst="rect">
            <a:avLst/>
          </a:prstGeom>
          <a:noFill/>
          <a:ln w="38100">
            <a:noFill/>
            <a:miter lim="800000"/>
            <a:headEnd type="none" w="sm" len="sm"/>
            <a:tailEnd type="none" w="sm" len="sm"/>
          </a:ln>
        </p:spPr>
        <p:txBody>
          <a:bodyPr anchor="ctr">
            <a:spAutoFit/>
          </a:bodyPr>
          <a:lstStyle/>
          <a:p>
            <a:r>
              <a:rPr lang="en-US" altLang="zh-CN">
                <a:latin typeface="Times" pitchFamily="18" charset="0"/>
              </a:rPr>
              <a:t>Slide 1 of 1</a:t>
            </a:r>
            <a:r>
              <a:rPr lang="en-US" altLang="zh-CN" b="0">
                <a:latin typeface="Times" pitchFamily="18" charset="0"/>
              </a:rPr>
              <a:t> </a:t>
            </a:r>
          </a:p>
          <a:p>
            <a:r>
              <a:rPr lang="en-US" altLang="zh-CN">
                <a:latin typeface="Times" pitchFamily="18" charset="0"/>
              </a:rPr>
              <a:t>Purpose:  </a:t>
            </a:r>
          </a:p>
          <a:p>
            <a:r>
              <a:rPr lang="en-US" altLang="zh-CN">
                <a:latin typeface="Times" pitchFamily="18" charset="0"/>
              </a:rPr>
              <a:t>Emphasize:</a:t>
            </a:r>
            <a:r>
              <a:rPr lang="en-US" altLang="zh-CN" b="0">
                <a:latin typeface="Times" pitchFamily="18" charset="0"/>
              </a:rPr>
              <a:t> By default, the switch with the lowest MAC address will be the Root bridge.  </a:t>
            </a:r>
          </a:p>
          <a:p>
            <a:r>
              <a:rPr lang="en-US" altLang="zh-CN">
                <a:latin typeface="Times" pitchFamily="18" charset="0"/>
              </a:rPr>
              <a:t>Note:</a:t>
            </a:r>
            <a:r>
              <a:rPr lang="en-US" altLang="zh-CN" b="0">
                <a:latin typeface="Times" pitchFamily="18" charset="0"/>
              </a:rPr>
              <a:t>  The Catalyst switches support an instance of Spanning tree per vlan. Each vlan will use an unique mac address for Spanning tree purpose. On the Cat 1900, the address it uses for Spanning tree are the Mac address on the various ports. VLAN is discussed in the next chapter.</a:t>
            </a:r>
          </a:p>
          <a:p>
            <a:endParaRPr lang="en-US" altLang="zh-CN" b="0">
              <a:latin typeface="Times" pitchFamily="18" charset="0"/>
            </a:endParaRPr>
          </a:p>
          <a:p>
            <a:r>
              <a:rPr lang="en-US" altLang="zh-CN" b="0">
                <a:latin typeface="Times" pitchFamily="18" charset="0"/>
              </a:rPr>
              <a:t>The IEEE 802.1d spec specify for a 16 bit priority field. The Cat 1900 switch only supports the 802.1d stp. The default priority on the Cat 1900 is 32,768 in decimal or 8000 in hex, the midrange value.</a:t>
            </a:r>
          </a:p>
          <a:p>
            <a:endParaRPr lang="en-US" altLang="zh-CN" b="0">
              <a:latin typeface="Times" pitchFamily="18" charset="0"/>
            </a:endParaRPr>
          </a:p>
          <a:p>
            <a:r>
              <a:rPr lang="en-US" altLang="zh-CN" b="0" u="sng">
                <a:latin typeface="Times" pitchFamily="18" charset="0"/>
              </a:rPr>
              <a:t>BPDU contain the following fields:</a:t>
            </a:r>
          </a:p>
          <a:p>
            <a:pPr>
              <a:buFontTx/>
              <a:buChar char="•"/>
            </a:pPr>
            <a:r>
              <a:rPr lang="en-US" altLang="zh-CN" b="0">
                <a:latin typeface="Times" pitchFamily="18" charset="0"/>
              </a:rPr>
              <a:t>Protocol ID version</a:t>
            </a:r>
          </a:p>
          <a:p>
            <a:pPr>
              <a:buFontTx/>
              <a:buChar char="•"/>
            </a:pPr>
            <a:r>
              <a:rPr lang="en-US" altLang="zh-CN" b="0">
                <a:latin typeface="Times" pitchFamily="18" charset="0"/>
              </a:rPr>
              <a:t>Message type</a:t>
            </a:r>
          </a:p>
          <a:p>
            <a:pPr>
              <a:buFontTx/>
              <a:buChar char="•"/>
            </a:pPr>
            <a:r>
              <a:rPr lang="en-US" altLang="zh-CN" b="0">
                <a:latin typeface="Times" pitchFamily="18" charset="0"/>
              </a:rPr>
              <a:t>Flags</a:t>
            </a:r>
          </a:p>
          <a:p>
            <a:pPr>
              <a:buFontTx/>
              <a:buChar char="•"/>
            </a:pPr>
            <a:r>
              <a:rPr lang="en-US" altLang="zh-CN" b="0">
                <a:latin typeface="Times" pitchFamily="18" charset="0"/>
              </a:rPr>
              <a:t>Root ID</a:t>
            </a:r>
          </a:p>
          <a:p>
            <a:pPr>
              <a:buFontTx/>
              <a:buChar char="•"/>
            </a:pPr>
            <a:r>
              <a:rPr lang="en-US" altLang="zh-CN" b="0">
                <a:latin typeface="Times" pitchFamily="18" charset="0"/>
              </a:rPr>
              <a:t>Cost of path</a:t>
            </a:r>
          </a:p>
          <a:p>
            <a:pPr>
              <a:buFontTx/>
              <a:buChar char="•"/>
            </a:pPr>
            <a:r>
              <a:rPr lang="en-US" altLang="zh-CN" b="0">
                <a:latin typeface="Times" pitchFamily="18" charset="0"/>
              </a:rPr>
              <a:t>Bridge ID</a:t>
            </a:r>
          </a:p>
          <a:p>
            <a:pPr>
              <a:buFontTx/>
              <a:buChar char="•"/>
            </a:pPr>
            <a:r>
              <a:rPr lang="en-US" altLang="zh-CN" b="0">
                <a:latin typeface="Times" pitchFamily="18" charset="0"/>
              </a:rPr>
              <a:t>Port ID</a:t>
            </a:r>
          </a:p>
          <a:p>
            <a:pPr>
              <a:buFontTx/>
              <a:buChar char="•"/>
            </a:pPr>
            <a:r>
              <a:rPr lang="en-US" altLang="zh-CN" b="0">
                <a:latin typeface="Times" pitchFamily="18" charset="0"/>
              </a:rPr>
              <a:t>Message age</a:t>
            </a:r>
          </a:p>
          <a:p>
            <a:pPr>
              <a:buFontTx/>
              <a:buChar char="•"/>
            </a:pPr>
            <a:r>
              <a:rPr lang="en-US" altLang="zh-CN" b="0">
                <a:latin typeface="Times" pitchFamily="18" charset="0"/>
              </a:rPr>
              <a:t>Max age  </a:t>
            </a:r>
          </a:p>
          <a:p>
            <a:pPr>
              <a:buFontTx/>
              <a:buChar char="•"/>
            </a:pPr>
            <a:r>
              <a:rPr lang="en-US" altLang="zh-CN" b="0">
                <a:latin typeface="Times" pitchFamily="18" charset="0"/>
              </a:rPr>
              <a:t>Hello time  </a:t>
            </a:r>
          </a:p>
          <a:p>
            <a:pPr>
              <a:buFontTx/>
              <a:buChar char="•"/>
            </a:pPr>
            <a:r>
              <a:rPr lang="en-US" altLang="zh-CN" b="0">
                <a:latin typeface="Times" pitchFamily="18" charset="0"/>
              </a:rPr>
              <a:t>Forward delay</a:t>
            </a:r>
          </a:p>
          <a:p>
            <a:endParaRPr lang="en-US" altLang="zh-CN" b="0">
              <a:latin typeface="Times" pitchFamily="18" charset="0"/>
            </a:endParaRPr>
          </a:p>
          <a:p>
            <a:endParaRPr lang="en-US" altLang="zh-CN" b="0">
              <a:latin typeface="Times" pitchFamily="18" charset="0"/>
            </a:endParaRPr>
          </a:p>
          <a:p>
            <a:pPr algn="ctr">
              <a:buFontTx/>
              <a:buChar char="•"/>
            </a:pPr>
            <a:endParaRPr lang="en-US" altLang="zh-CN">
              <a:latin typeface="Times" pitchFamily="18" charset="0"/>
            </a:endParaRPr>
          </a:p>
          <a:p>
            <a:pPr algn="ctr"/>
            <a:endParaRPr lang="en-US" altLang="zh-CN">
              <a:latin typeface="Times" pitchFamily="18" charset="0"/>
            </a:endParaRPr>
          </a:p>
          <a:p>
            <a:endParaRPr lang="en-US" altLang="zh-CN" b="0">
              <a:latin typeface="Times" pitchFamily="18" charset="0"/>
            </a:endParaRPr>
          </a:p>
          <a:p>
            <a:endParaRPr lang="en-US" altLang="zh-CN" b="0">
              <a:latin typeface="Times" pitchFamily="18" charset="0"/>
            </a:endParaRPr>
          </a:p>
        </p:txBody>
      </p:sp>
    </p:spTree>
    <p:extLst>
      <p:ext uri="{BB962C8B-B14F-4D97-AF65-F5344CB8AC3E}">
        <p14:creationId xmlns:p14="http://schemas.microsoft.com/office/powerpoint/2010/main" val="220448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7600" y="304800"/>
            <a:ext cx="4775200" cy="3581400"/>
          </a:xfrm>
        </p:spPr>
      </p:sp>
      <p:sp>
        <p:nvSpPr>
          <p:cNvPr id="3" name="备注占位符 2"/>
          <p:cNvSpPr>
            <a:spLocks noGrp="1"/>
          </p:cNvSpPr>
          <p:nvPr>
            <p:ph type="body" idx="1"/>
          </p:nvPr>
        </p:nvSpPr>
        <p:spPr/>
        <p:txBody>
          <a:bodyPr>
            <a:normAutofit/>
          </a:bodyPr>
          <a:lstStyle/>
          <a:p>
            <a:r>
              <a:rPr lang="zh-CN" altLang="en-US" dirty="0" smtClean="0"/>
              <a:t>链路开销：链路速度</a:t>
            </a:r>
            <a:r>
              <a:rPr lang="en-US" altLang="zh-CN" dirty="0" smtClean="0"/>
              <a:t>	</a:t>
            </a:r>
            <a:r>
              <a:rPr lang="zh-CN" altLang="en-US" dirty="0" smtClean="0"/>
              <a:t>之前</a:t>
            </a:r>
            <a:r>
              <a:rPr lang="en-US" altLang="zh-CN" dirty="0" smtClean="0"/>
              <a:t>IEEE</a:t>
            </a:r>
            <a:r>
              <a:rPr lang="zh-CN" altLang="en-US" dirty="0" smtClean="0"/>
              <a:t>规范</a:t>
            </a:r>
            <a:r>
              <a:rPr lang="en-US" altLang="zh-CN" dirty="0" smtClean="0"/>
              <a:t>		</a:t>
            </a:r>
            <a:r>
              <a:rPr lang="zh-CN" altLang="en-US" dirty="0" smtClean="0"/>
              <a:t>修订后的</a:t>
            </a:r>
            <a:r>
              <a:rPr lang="en-US" altLang="zh-CN" dirty="0" smtClean="0"/>
              <a:t>IEEE</a:t>
            </a:r>
            <a:r>
              <a:rPr lang="zh-CN" altLang="en-US" dirty="0" smtClean="0"/>
              <a:t>规范</a:t>
            </a:r>
            <a:endParaRPr lang="en-US" altLang="zh-CN" dirty="0" smtClean="0"/>
          </a:p>
          <a:p>
            <a:r>
              <a:rPr lang="en-US" altLang="zh-CN" dirty="0" smtClean="0"/>
              <a:t>	10MB/S	100		100</a:t>
            </a:r>
          </a:p>
          <a:p>
            <a:r>
              <a:rPr lang="en-US" altLang="zh-CN" dirty="0" smtClean="0"/>
              <a:t>	100MB/S	10		19</a:t>
            </a:r>
          </a:p>
          <a:p>
            <a:r>
              <a:rPr lang="en-US" altLang="zh-CN" dirty="0" smtClean="0"/>
              <a:t>	1000MB/S</a:t>
            </a:r>
            <a:r>
              <a:rPr lang="en-US" altLang="zh-CN" baseline="0" dirty="0" smtClean="0"/>
              <a:t>	1		4</a:t>
            </a:r>
          </a:p>
          <a:p>
            <a:r>
              <a:rPr lang="en-US" altLang="zh-CN" baseline="0" smtClean="0"/>
              <a:t>	10GB/S	1		2</a:t>
            </a:r>
            <a:endParaRPr lang="en-US" altLang="zh-CN" smtClean="0"/>
          </a:p>
        </p:txBody>
      </p:sp>
    </p:spTree>
    <p:extLst>
      <p:ext uri="{BB962C8B-B14F-4D97-AF65-F5344CB8AC3E}">
        <p14:creationId xmlns:p14="http://schemas.microsoft.com/office/powerpoint/2010/main" val="3313566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73163" y="696913"/>
            <a:ext cx="4638675" cy="3479800"/>
          </a:xfrm>
          <a:ln/>
        </p:spPr>
      </p:sp>
      <p:sp>
        <p:nvSpPr>
          <p:cNvPr id="51203" name="Rectangle 3"/>
          <p:cNvSpPr>
            <a:spLocks noGrp="1" noChangeArrowheads="1"/>
          </p:cNvSpPr>
          <p:nvPr>
            <p:ph type="body" idx="1"/>
          </p:nvPr>
        </p:nvSpPr>
        <p:spPr>
          <a:xfrm>
            <a:off x="1143000" y="4343400"/>
            <a:ext cx="5121275" cy="4176713"/>
          </a:xfrm>
          <a:noFill/>
          <a:ln/>
        </p:spPr>
        <p:txBody>
          <a:bodyPr lIns="92949" tIns="46474" rIns="92949" bIns="46474"/>
          <a:lstStyle/>
          <a:p>
            <a:r>
              <a:rPr lang="en-US" altLang="zh-CN" sz="1200" smtClean="0"/>
              <a:t>Slide 1 of 1</a:t>
            </a:r>
          </a:p>
          <a:p>
            <a:r>
              <a:rPr lang="en-US" altLang="zh-CN" sz="1200" smtClean="0"/>
              <a:t>Purpose:  </a:t>
            </a:r>
          </a:p>
          <a:p>
            <a:r>
              <a:rPr lang="en-US" altLang="zh-CN" sz="1200" smtClean="0"/>
              <a:t>Emphasize: </a:t>
            </a:r>
          </a:p>
          <a:p>
            <a:r>
              <a:rPr lang="en-US" altLang="zh-CN" sz="1200" b="0" smtClean="0"/>
              <a:t>Have the students try to work this out. </a:t>
            </a:r>
          </a:p>
          <a:p>
            <a:r>
              <a:rPr lang="en-US" altLang="zh-CN" sz="1200" b="0" smtClean="0"/>
              <a:t>The next slide shows the answers.</a:t>
            </a:r>
            <a:endParaRPr lang="en-US" altLang="zh-CN" sz="1200" smtClean="0"/>
          </a:p>
        </p:txBody>
      </p:sp>
    </p:spTree>
    <p:extLst>
      <p:ext uri="{BB962C8B-B14F-4D97-AF65-F5344CB8AC3E}">
        <p14:creationId xmlns:p14="http://schemas.microsoft.com/office/powerpoint/2010/main" val="985167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73163" y="696913"/>
            <a:ext cx="4638675" cy="3479800"/>
          </a:xfrm>
          <a:ln/>
        </p:spPr>
      </p:sp>
      <p:sp>
        <p:nvSpPr>
          <p:cNvPr id="52227" name="Rectangle 3"/>
          <p:cNvSpPr>
            <a:spLocks noGrp="1" noChangeArrowheads="1"/>
          </p:cNvSpPr>
          <p:nvPr>
            <p:ph type="body" idx="1"/>
          </p:nvPr>
        </p:nvSpPr>
        <p:spPr>
          <a:xfrm>
            <a:off x="1085850" y="4332288"/>
            <a:ext cx="5122863" cy="4176712"/>
          </a:xfrm>
          <a:noFill/>
          <a:ln/>
        </p:spPr>
        <p:txBody>
          <a:bodyPr lIns="92949" tIns="46474" rIns="92949" bIns="46474"/>
          <a:lstStyle/>
          <a:p>
            <a:r>
              <a:rPr lang="en-US" altLang="zh-CN" sz="1200" dirty="0" smtClean="0"/>
              <a:t>Slide 1 of 1</a:t>
            </a:r>
          </a:p>
          <a:p>
            <a:r>
              <a:rPr lang="en-US" altLang="zh-CN" sz="1200" dirty="0" smtClean="0"/>
              <a:t>Purpose:  </a:t>
            </a:r>
          </a:p>
          <a:p>
            <a:r>
              <a:rPr lang="en-US" altLang="zh-CN" sz="1200" dirty="0" smtClean="0"/>
              <a:t>Emphasize:</a:t>
            </a:r>
            <a:r>
              <a:rPr lang="en-US" altLang="zh-CN" b="0" dirty="0" smtClean="0"/>
              <a:t> </a:t>
            </a:r>
            <a:r>
              <a:rPr lang="en-US" altLang="zh-CN" sz="1200" b="0" dirty="0" smtClean="0"/>
              <a:t>Switch X and Y has the same path cost to the root bridge. The DP for the bottom segment is on Switch X because Switch X has a lower bridge ID than Switch Y.</a:t>
            </a:r>
          </a:p>
        </p:txBody>
      </p:sp>
    </p:spTree>
    <p:extLst>
      <p:ext uri="{BB962C8B-B14F-4D97-AF65-F5344CB8AC3E}">
        <p14:creationId xmlns:p14="http://schemas.microsoft.com/office/powerpoint/2010/main" val="98680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17600" y="304800"/>
            <a:ext cx="4775200" cy="3581400"/>
          </a:xfrm>
          <a:ln/>
        </p:spPr>
      </p:sp>
      <p:sp>
        <p:nvSpPr>
          <p:cNvPr id="54275" name="Rectangle 3"/>
          <p:cNvSpPr>
            <a:spLocks noGrp="1" noChangeArrowheads="1"/>
          </p:cNvSpPr>
          <p:nvPr>
            <p:ph type="body" idx="1"/>
          </p:nvPr>
        </p:nvSpPr>
        <p:spPr>
          <a:noFill/>
          <a:ln/>
        </p:spPr>
        <p:txBody>
          <a:bodyPr/>
          <a:lstStyle/>
          <a:p>
            <a:r>
              <a:rPr lang="en-US" altLang="zh-CN" sz="1200" smtClean="0"/>
              <a:t>Slide 1 of 1</a:t>
            </a:r>
          </a:p>
          <a:p>
            <a:r>
              <a:rPr lang="en-US" altLang="zh-CN" sz="1200" smtClean="0"/>
              <a:t>Purpose:  </a:t>
            </a:r>
          </a:p>
          <a:p>
            <a:r>
              <a:rPr lang="en-US" altLang="zh-CN" sz="1200" smtClean="0"/>
              <a:t>Emphasize:  </a:t>
            </a:r>
          </a:p>
          <a:p>
            <a:r>
              <a:rPr lang="en-US" altLang="zh-CN" sz="1200" b="0" smtClean="0"/>
              <a:t>A layer 2 switch operates just like a bridge by default. </a:t>
            </a:r>
          </a:p>
          <a:p>
            <a:r>
              <a:rPr lang="en-US" altLang="zh-CN" sz="1200" b="0" smtClean="0"/>
              <a:t>Switches use VLANs to solve many of the issues of a large layer 2 environment.</a:t>
            </a:r>
          </a:p>
        </p:txBody>
      </p:sp>
    </p:spTree>
    <p:extLst>
      <p:ext uri="{BB962C8B-B14F-4D97-AF65-F5344CB8AC3E}">
        <p14:creationId xmlns:p14="http://schemas.microsoft.com/office/powerpoint/2010/main" val="285418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304800"/>
            <a:ext cx="4775200" cy="3581400"/>
          </a:xfrm>
          <a:ln/>
        </p:spPr>
      </p:sp>
      <p:sp>
        <p:nvSpPr>
          <p:cNvPr id="55299" name="Rectangle 3"/>
          <p:cNvSpPr>
            <a:spLocks noGrp="1" noChangeArrowheads="1"/>
          </p:cNvSpPr>
          <p:nvPr>
            <p:ph type="body" idx="1"/>
          </p:nvPr>
        </p:nvSpPr>
        <p:spPr>
          <a:noFill/>
          <a:ln/>
        </p:spPr>
        <p:txBody>
          <a:bodyPr/>
          <a:lstStyle/>
          <a:p>
            <a:r>
              <a:rPr lang="en-US" altLang="zh-CN" sz="1200" smtClean="0"/>
              <a:t>Slide 3 of 3</a:t>
            </a:r>
          </a:p>
          <a:p>
            <a:r>
              <a:rPr lang="en-US" altLang="zh-CN" sz="1200" smtClean="0"/>
              <a:t>Purpose:  </a:t>
            </a:r>
          </a:p>
          <a:p>
            <a:r>
              <a:rPr lang="en-US" altLang="zh-CN" sz="1200" smtClean="0"/>
              <a:t>Emphasize: </a:t>
            </a:r>
          </a:p>
          <a:p>
            <a:r>
              <a:rPr lang="en-US" altLang="zh-CN" sz="1200" smtClean="0"/>
              <a:t>Note: </a:t>
            </a:r>
          </a:p>
          <a:p>
            <a:r>
              <a:rPr lang="en-US" altLang="zh-CN" sz="1200" b="0" smtClean="0"/>
              <a:t>64 bytes is the minimum ethernet frame size. </a:t>
            </a:r>
          </a:p>
          <a:p>
            <a:r>
              <a:rPr lang="en-US" altLang="zh-CN" sz="1200" b="0" smtClean="0"/>
              <a:t>The command to switch the mode on the 1900 is:</a:t>
            </a:r>
          </a:p>
          <a:p>
            <a:r>
              <a:rPr lang="en-US" altLang="zh-CN" sz="1200" b="0" smtClean="0"/>
              <a:t>wg_sw_a(config)#switching-mode ?</a:t>
            </a:r>
          </a:p>
          <a:p>
            <a:r>
              <a:rPr lang="en-US" altLang="zh-CN" sz="1200" b="0" smtClean="0"/>
              <a:t>  fragment-free     	 Fragment Free mode</a:t>
            </a:r>
          </a:p>
          <a:p>
            <a:r>
              <a:rPr lang="en-US" altLang="zh-CN" sz="1200" b="0" smtClean="0"/>
              <a:t>  store-and-forward  	Store-and-Forward mode</a:t>
            </a:r>
          </a:p>
          <a:p>
            <a:endParaRPr lang="zh-CN" altLang="en-US" sz="1200" smtClean="0"/>
          </a:p>
        </p:txBody>
      </p:sp>
    </p:spTree>
    <p:extLst>
      <p:ext uri="{BB962C8B-B14F-4D97-AF65-F5344CB8AC3E}">
        <p14:creationId xmlns:p14="http://schemas.microsoft.com/office/powerpoint/2010/main" val="39052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304800"/>
            <a:ext cx="4775200" cy="3581400"/>
          </a:xfrm>
          <a:ln/>
        </p:spPr>
      </p:sp>
      <p:sp>
        <p:nvSpPr>
          <p:cNvPr id="56323" name="Rectangle 3"/>
          <p:cNvSpPr>
            <a:spLocks noGrp="1" noChangeArrowheads="1"/>
          </p:cNvSpPr>
          <p:nvPr>
            <p:ph type="body" idx="1"/>
          </p:nvPr>
        </p:nvSpPr>
        <p:spPr>
          <a:noFill/>
          <a:ln/>
        </p:spPr>
        <p:txBody>
          <a:bodyPr/>
          <a:lstStyle/>
          <a:p>
            <a:r>
              <a:rPr lang="en-US" altLang="zh-CN" sz="1200" smtClean="0"/>
              <a:t>Slide 2 of 2</a:t>
            </a:r>
          </a:p>
          <a:p>
            <a:r>
              <a:rPr lang="en-US" altLang="zh-CN" sz="1200" smtClean="0"/>
              <a:t>Purpose:  </a:t>
            </a:r>
          </a:p>
          <a:p>
            <a:r>
              <a:rPr lang="en-US" altLang="zh-CN" sz="1200" smtClean="0"/>
              <a:t>Emphasize:  </a:t>
            </a:r>
            <a:r>
              <a:rPr lang="en-US" altLang="zh-CN" sz="1200" b="0" smtClean="0"/>
              <a:t>Full Duplex is for point to point connection only. A Fastethernet full duplex connection provide a through put of 200Mbps (100Mbps per direction).</a:t>
            </a:r>
          </a:p>
          <a:p>
            <a:r>
              <a:rPr lang="en-US" altLang="zh-CN" sz="1200" smtClean="0"/>
              <a:t>Note:</a:t>
            </a:r>
          </a:p>
        </p:txBody>
      </p:sp>
    </p:spTree>
    <p:extLst>
      <p:ext uri="{BB962C8B-B14F-4D97-AF65-F5344CB8AC3E}">
        <p14:creationId xmlns:p14="http://schemas.microsoft.com/office/powerpoint/2010/main" val="14961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304800"/>
            <a:ext cx="4775200" cy="3581400"/>
          </a:xfrm>
          <a:ln/>
        </p:spPr>
      </p:sp>
      <p:sp>
        <p:nvSpPr>
          <p:cNvPr id="57347" name="Rectangle 3"/>
          <p:cNvSpPr>
            <a:spLocks noGrp="1" noChangeArrowheads="1"/>
          </p:cNvSpPr>
          <p:nvPr>
            <p:ph type="body" idx="1"/>
          </p:nvPr>
        </p:nvSpPr>
        <p:spPr>
          <a:noFill/>
          <a:ln/>
        </p:spPr>
        <p:txBody>
          <a:bodyPr/>
          <a:lstStyle/>
          <a:p>
            <a:r>
              <a:rPr lang="en-US" altLang="zh-CN" sz="1200" smtClean="0"/>
              <a:t>Slide 1 of 1</a:t>
            </a:r>
          </a:p>
          <a:p>
            <a:r>
              <a:rPr lang="en-US" altLang="zh-CN" sz="1200" smtClean="0"/>
              <a:t>Purpose:   </a:t>
            </a:r>
          </a:p>
          <a:p>
            <a:r>
              <a:rPr lang="en-US" altLang="zh-CN" sz="1200" smtClean="0"/>
              <a:t>Emphasize: </a:t>
            </a:r>
          </a:p>
          <a:p>
            <a:r>
              <a:rPr lang="en-US" altLang="zh-CN" sz="1200" b="0" smtClean="0"/>
              <a:t>The show interfaces command will display the duplex status.</a:t>
            </a:r>
          </a:p>
          <a:p>
            <a:r>
              <a:rPr lang="en-US" altLang="zh-CN" sz="1200" b="0" smtClean="0"/>
              <a:t>FCS errors and late collision errors are discussed in a later slide.</a:t>
            </a:r>
            <a:endParaRPr lang="en-US" altLang="zh-CN" sz="1200" smtClean="0"/>
          </a:p>
        </p:txBody>
      </p:sp>
    </p:spTree>
    <p:extLst>
      <p:ext uri="{BB962C8B-B14F-4D97-AF65-F5344CB8AC3E}">
        <p14:creationId xmlns:p14="http://schemas.microsoft.com/office/powerpoint/2010/main" val="242791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Rot="1" noChangeAspect="1" noChangeArrowheads="1" noTextEdit="1"/>
          </p:cNvSpPr>
          <p:nvPr>
            <p:ph type="sldImg"/>
          </p:nvPr>
        </p:nvSpPr>
        <p:spPr>
          <a:xfrm>
            <a:off x="1130300" y="304800"/>
            <a:ext cx="4775200" cy="3581400"/>
          </a:xfrm>
          <a:ln/>
        </p:spPr>
      </p:sp>
      <p:sp>
        <p:nvSpPr>
          <p:cNvPr id="58371" name="Rectangle 5"/>
          <p:cNvSpPr>
            <a:spLocks noGrp="1" noChangeArrowheads="1"/>
          </p:cNvSpPr>
          <p:nvPr>
            <p:ph type="body" idx="1"/>
          </p:nvPr>
        </p:nvSpPr>
        <p:spPr>
          <a:xfrm>
            <a:off x="838200" y="4114800"/>
            <a:ext cx="5334000" cy="4419600"/>
          </a:xfrm>
          <a:noFill/>
          <a:ln/>
        </p:spPr>
        <p:txBody>
          <a:bodyPr/>
          <a:lstStyle/>
          <a:p>
            <a:r>
              <a:rPr lang="en-US" altLang="zh-CN" sz="1200" smtClean="0"/>
              <a:t>Slide 1 of 1</a:t>
            </a:r>
          </a:p>
          <a:p>
            <a:r>
              <a:rPr lang="en-US" altLang="zh-CN" sz="1200" smtClean="0"/>
              <a:t>Purpose:  </a:t>
            </a:r>
          </a:p>
          <a:p>
            <a:r>
              <a:rPr lang="en-US" altLang="zh-CN" sz="1200" smtClean="0"/>
              <a:t>Emphasize: </a:t>
            </a:r>
          </a:p>
          <a:p>
            <a:r>
              <a:rPr lang="en-US" altLang="zh-CN" sz="1200" b="0" smtClean="0"/>
              <a:t>The ethernet ports on the 1900 switch defaults to half duplex.</a:t>
            </a:r>
          </a:p>
          <a:p>
            <a:r>
              <a:rPr lang="en-US" altLang="zh-CN" sz="1200" b="0" smtClean="0"/>
              <a:t>The fastEthernet ports on the 1900 switch defaults to auto.</a:t>
            </a:r>
          </a:p>
        </p:txBody>
      </p:sp>
    </p:spTree>
    <p:extLst>
      <p:ext uri="{BB962C8B-B14F-4D97-AF65-F5344CB8AC3E}">
        <p14:creationId xmlns:p14="http://schemas.microsoft.com/office/powerpoint/2010/main" val="367201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Rot="1" noChangeAspect="1" noChangeArrowheads="1" noTextEdit="1"/>
          </p:cNvSpPr>
          <p:nvPr>
            <p:ph type="sldImg"/>
          </p:nvPr>
        </p:nvSpPr>
        <p:spPr>
          <a:xfrm>
            <a:off x="1130300" y="304800"/>
            <a:ext cx="4775200" cy="3581400"/>
          </a:xfrm>
          <a:ln/>
        </p:spPr>
      </p:sp>
      <p:sp>
        <p:nvSpPr>
          <p:cNvPr id="61443" name="Rectangle 5"/>
          <p:cNvSpPr>
            <a:spLocks noGrp="1" noChangeArrowheads="1"/>
          </p:cNvSpPr>
          <p:nvPr>
            <p:ph type="body" idx="1"/>
          </p:nvPr>
        </p:nvSpPr>
        <p:spPr>
          <a:xfrm>
            <a:off x="914400" y="4191000"/>
            <a:ext cx="5334000" cy="4648200"/>
          </a:xfrm>
          <a:noFill/>
          <a:ln/>
        </p:spPr>
        <p:txBody>
          <a:bodyPr/>
          <a:lstStyle/>
          <a:p>
            <a:pPr>
              <a:tabLst>
                <a:tab pos="461963" algn="l"/>
              </a:tabLst>
            </a:pPr>
            <a:r>
              <a:rPr lang="en-US" altLang="zh-CN" sz="1200" smtClean="0"/>
              <a:t>Slide 1 of 2</a:t>
            </a:r>
          </a:p>
          <a:p>
            <a:pPr>
              <a:tabLst>
                <a:tab pos="461963" algn="l"/>
              </a:tabLst>
            </a:pPr>
            <a:r>
              <a:rPr lang="en-US" altLang="zh-CN" sz="1200" smtClean="0"/>
              <a:t>Purpose:  </a:t>
            </a:r>
          </a:p>
          <a:p>
            <a:pPr>
              <a:tabLst>
                <a:tab pos="461963" algn="l"/>
              </a:tabLst>
            </a:pPr>
            <a:r>
              <a:rPr lang="en-US" altLang="zh-CN" sz="1200" smtClean="0"/>
              <a:t>Emphasize: </a:t>
            </a:r>
            <a:r>
              <a:rPr lang="en-US" altLang="zh-CN" sz="1200" b="0" smtClean="0"/>
              <a:t>The 1900 and the 2900xl IP address is always in vlan1. </a:t>
            </a:r>
          </a:p>
          <a:p>
            <a:pPr>
              <a:tabLst>
                <a:tab pos="461963" algn="l"/>
              </a:tabLst>
            </a:pPr>
            <a:r>
              <a:rPr lang="en-US" altLang="zh-CN" sz="1200" b="0" smtClean="0"/>
              <a:t>You can’t move it to a different vlan like the sc0 port on the cat5000.</a:t>
            </a:r>
          </a:p>
        </p:txBody>
      </p:sp>
    </p:spTree>
    <p:extLst>
      <p:ext uri="{BB962C8B-B14F-4D97-AF65-F5344CB8AC3E}">
        <p14:creationId xmlns:p14="http://schemas.microsoft.com/office/powerpoint/2010/main" val="193435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30300" y="304800"/>
            <a:ext cx="4775200" cy="3581400"/>
          </a:xfrm>
          <a:ln/>
        </p:spPr>
      </p:sp>
      <p:sp>
        <p:nvSpPr>
          <p:cNvPr id="38915" name="Rectangle 3"/>
          <p:cNvSpPr>
            <a:spLocks noGrp="1" noChangeArrowheads="1"/>
          </p:cNvSpPr>
          <p:nvPr>
            <p:ph type="body" idx="1"/>
          </p:nvPr>
        </p:nvSpPr>
        <p:spPr>
          <a:xfrm>
            <a:off x="1066800" y="3962400"/>
            <a:ext cx="5334000" cy="4953000"/>
          </a:xfrm>
          <a:noFill/>
          <a:ln/>
        </p:spPr>
        <p:txBody>
          <a:bodyPr/>
          <a:lstStyle/>
          <a:p>
            <a:r>
              <a:rPr lang="en-US" altLang="zh-CN" sz="1200" smtClean="0"/>
              <a:t>Slide 1 of 1 </a:t>
            </a:r>
          </a:p>
          <a:p>
            <a:r>
              <a:rPr lang="en-US" altLang="zh-CN" sz="1200" smtClean="0"/>
              <a:t>Purpose:  </a:t>
            </a:r>
          </a:p>
          <a:p>
            <a:r>
              <a:rPr lang="en-US" altLang="zh-CN" sz="1200" smtClean="0"/>
              <a:t>Emphasize</a:t>
            </a:r>
            <a:r>
              <a:rPr lang="en-US" altLang="zh-CN" sz="1200" b="0" smtClean="0"/>
              <a:t>: The next few slides discuss the basic function of a bridge/switch.</a:t>
            </a:r>
          </a:p>
          <a:p>
            <a:r>
              <a:rPr lang="en-US" altLang="zh-CN" sz="1200" b="0" smtClean="0"/>
              <a:t>1. How it learns the location of the hosts by reading the source mac address of incoming frames.</a:t>
            </a:r>
          </a:p>
          <a:p>
            <a:r>
              <a:rPr lang="en-US" altLang="zh-CN" sz="1200" b="0" smtClean="0"/>
              <a:t>2. How it makes forwarding/filtering decisions.</a:t>
            </a:r>
          </a:p>
          <a:p>
            <a:r>
              <a:rPr lang="en-US" altLang="zh-CN" sz="1200" b="0" smtClean="0"/>
              <a:t>Three conditions when a switch will flood a frame out on all ports except to the port where the frame came in on:</a:t>
            </a:r>
          </a:p>
          <a:p>
            <a:pPr>
              <a:buFontTx/>
              <a:buChar char="•"/>
            </a:pPr>
            <a:r>
              <a:rPr lang="en-US" altLang="zh-CN" sz="1200" b="0" smtClean="0"/>
              <a:t>Unknown unicast address</a:t>
            </a:r>
          </a:p>
          <a:p>
            <a:pPr>
              <a:buFontTx/>
              <a:buChar char="•"/>
            </a:pPr>
            <a:r>
              <a:rPr lang="en-US" altLang="zh-CN" sz="1200" b="0" smtClean="0"/>
              <a:t>Broadcast frame</a:t>
            </a:r>
          </a:p>
          <a:p>
            <a:pPr>
              <a:buFontTx/>
              <a:buChar char="•"/>
            </a:pPr>
            <a:r>
              <a:rPr lang="en-US" altLang="zh-CN" sz="1200" b="0" smtClean="0"/>
              <a:t>Multicast frame</a:t>
            </a:r>
          </a:p>
          <a:p>
            <a:r>
              <a:rPr lang="en-US" altLang="zh-CN" sz="1200" b="0" smtClean="0"/>
              <a:t>3. How STP is used to avoid loops in a switched/bridged network.  </a:t>
            </a:r>
          </a:p>
          <a:p>
            <a:pPr algn="ctr"/>
            <a:endParaRPr lang="en-US" altLang="zh-CN" sz="1200" b="0" smtClean="0"/>
          </a:p>
        </p:txBody>
      </p:sp>
    </p:spTree>
    <p:extLst>
      <p:ext uri="{BB962C8B-B14F-4D97-AF65-F5344CB8AC3E}">
        <p14:creationId xmlns:p14="http://schemas.microsoft.com/office/powerpoint/2010/main" val="1918095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39" descr="CNA-Title"/>
          <p:cNvPicPr>
            <a:picLocks noChangeAspect="1" noChangeArrowheads="1"/>
          </p:cNvPicPr>
          <p:nvPr userDrawn="1"/>
        </p:nvPicPr>
        <p:blipFill>
          <a:blip r:embed="rId2" cstate="print"/>
          <a:srcRect/>
          <a:stretch>
            <a:fillRect/>
          </a:stretch>
        </p:blipFill>
        <p:spPr bwMode="auto">
          <a:xfrm>
            <a:off x="0" y="1598613"/>
            <a:ext cx="9140825" cy="2741612"/>
          </a:xfrm>
          <a:prstGeom prst="rect">
            <a:avLst/>
          </a:prstGeom>
          <a:noFill/>
          <a:ln w="9525">
            <a:noFill/>
            <a:miter lim="800000"/>
            <a:headEnd/>
            <a:tailEnd/>
          </a:ln>
        </p:spPr>
      </p:pic>
      <p:pic>
        <p:nvPicPr>
          <p:cNvPr id="5" name="Picture 344" descr="_Cisco_Logo_CMYK_TM_1in"/>
          <p:cNvPicPr>
            <a:picLocks noChangeAspect="1" noChangeArrowheads="1"/>
          </p:cNvPicPr>
          <p:nvPr userDrawn="1"/>
        </p:nvPicPr>
        <p:blipFill>
          <a:blip r:embed="rId3" cstate="print"/>
          <a:srcRect/>
          <a:stretch>
            <a:fillRect/>
          </a:stretch>
        </p:blipFill>
        <p:spPr bwMode="auto">
          <a:xfrm>
            <a:off x="7467600" y="381000"/>
            <a:ext cx="1338263" cy="782638"/>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650875" y="2557463"/>
            <a:ext cx="3692525" cy="830262"/>
          </a:xfrm>
          <a:ln/>
        </p:spPr>
        <p:txBody>
          <a:bodyPr anchor="ctr"/>
          <a:lstStyle>
            <a:lvl1pPr>
              <a:defRPr sz="3000" b="0">
                <a:solidFill>
                  <a:srgbClr val="FFFFFF"/>
                </a:solidFill>
              </a:defRPr>
            </a:lvl1pPr>
          </a:lstStyle>
          <a:p>
            <a:r>
              <a:rPr lang="en-US" altLang="zh-CN"/>
              <a:t>Click to edit Master title style</a:t>
            </a:r>
          </a:p>
        </p:txBody>
      </p:sp>
      <p:sp>
        <p:nvSpPr>
          <p:cNvPr id="369874" name="Rectangle 21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rgbClr val="C0C0C4"/>
                </a:solidFill>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304800"/>
            <a:ext cx="2035175" cy="4791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304800"/>
            <a:ext cx="5957887" cy="4791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4292600"/>
          </a:xfrm>
          <a:prstGeom prst="rect">
            <a:avLst/>
          </a:prstGeom>
          <a:solidFill>
            <a:srgbClr val="306774"/>
          </a:solidFill>
          <a:ln w="9525">
            <a:noFill/>
            <a:miter lim="800000"/>
            <a:headEnd/>
            <a:tailEnd/>
          </a:ln>
          <a:effectLst/>
        </p:spPr>
        <p:txBody>
          <a:bodyPr wrap="none" anchor="ctr"/>
          <a:lstStyle/>
          <a:p>
            <a:pPr>
              <a:defRPr/>
            </a:pPr>
            <a:endParaRPr lang="zh-CN" altLang="en-US">
              <a:ea typeface="宋体" pitchFamily="2" charset="-122"/>
            </a:endParaRPr>
          </a:p>
        </p:txBody>
      </p:sp>
      <p:pic>
        <p:nvPicPr>
          <p:cNvPr id="4" name="Picture 5" descr="未命名1"/>
          <p:cNvPicPr>
            <a:picLocks noChangeAspect="1" noChangeArrowheads="1"/>
          </p:cNvPicPr>
          <p:nvPr userDrawn="1"/>
        </p:nvPicPr>
        <p:blipFill>
          <a:blip r:embed="rId2" cstate="print"/>
          <a:srcRect/>
          <a:stretch>
            <a:fillRect/>
          </a:stretch>
        </p:blipFill>
        <p:spPr bwMode="auto">
          <a:xfrm>
            <a:off x="611188" y="549275"/>
            <a:ext cx="1079500" cy="608013"/>
          </a:xfrm>
          <a:prstGeom prst="rect">
            <a:avLst/>
          </a:prstGeom>
          <a:noFill/>
          <a:ln w="9525">
            <a:noFill/>
            <a:miter lim="800000"/>
            <a:headEnd/>
            <a:tailEnd/>
          </a:ln>
        </p:spPr>
      </p:pic>
      <p:sp>
        <p:nvSpPr>
          <p:cNvPr id="5" name="Rectangle 7"/>
          <p:cNvSpPr>
            <a:spLocks noChangeArrowheads="1"/>
          </p:cNvSpPr>
          <p:nvPr userDrawn="1"/>
        </p:nvSpPr>
        <p:spPr bwMode="auto">
          <a:xfrm>
            <a:off x="0" y="6524625"/>
            <a:ext cx="9144000" cy="333375"/>
          </a:xfrm>
          <a:prstGeom prst="rect">
            <a:avLst/>
          </a:prstGeom>
          <a:solidFill>
            <a:srgbClr val="969696"/>
          </a:solidFill>
          <a:ln w="9525">
            <a:noFill/>
            <a:miter lim="800000"/>
            <a:headEnd/>
            <a:tailEnd/>
          </a:ln>
          <a:effectLst/>
        </p:spPr>
        <p:txBody>
          <a:bodyPr wrap="none" anchor="ctr"/>
          <a:lstStyle/>
          <a:p>
            <a:pPr>
              <a:defRPr/>
            </a:pPr>
            <a:endParaRPr lang="zh-CN" altLang="en-US">
              <a:ea typeface="宋体" pitchFamily="2" charset="-122"/>
            </a:endParaRPr>
          </a:p>
        </p:txBody>
      </p:sp>
      <p:sp>
        <p:nvSpPr>
          <p:cNvPr id="6" name="Text Box 8"/>
          <p:cNvSpPr txBox="1">
            <a:spLocks noChangeArrowheads="1"/>
          </p:cNvSpPr>
          <p:nvPr userDrawn="1"/>
        </p:nvSpPr>
        <p:spPr bwMode="auto">
          <a:xfrm>
            <a:off x="107950" y="6610350"/>
            <a:ext cx="3816350" cy="152400"/>
          </a:xfrm>
          <a:prstGeom prst="rect">
            <a:avLst/>
          </a:prstGeom>
          <a:noFill/>
          <a:ln w="9525">
            <a:noFill/>
            <a:miter lim="800000"/>
            <a:headEnd/>
            <a:tailEnd/>
          </a:ln>
          <a:effectLst/>
        </p:spPr>
        <p:txBody>
          <a:bodyPr lIns="0" tIns="0" rIns="0" bIns="0">
            <a:spAutoFit/>
          </a:bodyPr>
          <a:lstStyle/>
          <a:p>
            <a:pPr eaLnBrk="1" hangingPunct="1">
              <a:spcBef>
                <a:spcPct val="50000"/>
              </a:spcBef>
              <a:defRPr/>
            </a:pPr>
            <a:r>
              <a:rPr lang="en-US" altLang="zh-CN" sz="1000">
                <a:solidFill>
                  <a:schemeClr val="bg1"/>
                </a:solidFill>
                <a:latin typeface="Lucida Console" pitchFamily="49" charset="0"/>
                <a:ea typeface="宋体" pitchFamily="2" charset="-122"/>
              </a:rPr>
              <a:t>2007  Evan   All rights reserved.</a:t>
            </a:r>
          </a:p>
        </p:txBody>
      </p:sp>
      <p:pic>
        <p:nvPicPr>
          <p:cNvPr id="7" name="Picture 9" descr="rainbowlogo_s"/>
          <p:cNvPicPr>
            <a:picLocks noChangeAspect="1" noChangeArrowheads="1"/>
          </p:cNvPicPr>
          <p:nvPr userDrawn="1"/>
        </p:nvPicPr>
        <p:blipFill>
          <a:blip r:embed="rId3" cstate="print"/>
          <a:srcRect/>
          <a:stretch>
            <a:fillRect/>
          </a:stretch>
        </p:blipFill>
        <p:spPr bwMode="auto">
          <a:xfrm>
            <a:off x="6877050" y="4954588"/>
            <a:ext cx="2133600" cy="850900"/>
          </a:xfrm>
          <a:prstGeom prst="rect">
            <a:avLst/>
          </a:prstGeom>
          <a:noFill/>
          <a:ln w="9525">
            <a:noFill/>
            <a:miter lim="800000"/>
            <a:headEnd/>
            <a:tailEnd/>
          </a:ln>
        </p:spPr>
      </p:pic>
      <p:sp>
        <p:nvSpPr>
          <p:cNvPr id="879619" name="Rectangle 3"/>
          <p:cNvSpPr>
            <a:spLocks noGrp="1" noChangeArrowheads="1"/>
          </p:cNvSpPr>
          <p:nvPr>
            <p:ph type="ctrTitle"/>
          </p:nvPr>
        </p:nvSpPr>
        <p:spPr>
          <a:xfrm>
            <a:off x="684213" y="1773238"/>
            <a:ext cx="7704137" cy="935037"/>
          </a:xfrm>
        </p:spPr>
        <p:txBody>
          <a:bodyPr lIns="0" tIns="0" rIns="0" bIns="0"/>
          <a:lstStyle>
            <a:lvl1pPr>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68275" y="188913"/>
            <a:ext cx="8291513" cy="7921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68275" y="188913"/>
            <a:ext cx="8291513" cy="7921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8275" y="188913"/>
            <a:ext cx="8291513"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5638" y="225425"/>
            <a:ext cx="8145462"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5638" y="1636713"/>
            <a:ext cx="7940675" cy="3571875"/>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2752" y="214290"/>
            <a:ext cx="8145462" cy="8382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30480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Click to edit Master title style</a:t>
            </a:r>
          </a:p>
        </p:txBody>
      </p:sp>
      <p:sp>
        <p:nvSpPr>
          <p:cNvPr id="368774" name="Rectangle 134"/>
          <p:cNvSpPr>
            <a:spLocks noChangeArrowheads="1"/>
          </p:cNvSpPr>
          <p:nvPr/>
        </p:nvSpPr>
        <p:spPr bwMode="auto">
          <a:xfrm>
            <a:off x="0" y="0"/>
            <a:ext cx="9144000" cy="182563"/>
          </a:xfrm>
          <a:prstGeom prst="rect">
            <a:avLst/>
          </a:prstGeom>
          <a:solidFill>
            <a:srgbClr val="708CA1"/>
          </a:solidFill>
          <a:ln w="25400" algn="ctr">
            <a:noFill/>
            <a:miter lim="800000"/>
            <a:headEnd/>
            <a:tailEnd/>
          </a:ln>
          <a:effectLst/>
        </p:spPr>
        <p:txBody>
          <a:bodyPr wrap="none" anchor="ctr"/>
          <a:lstStyle/>
          <a:p>
            <a:pPr>
              <a:defRPr/>
            </a:pPr>
            <a:endParaRPr lang="zh-CN" altLang="en-US">
              <a:ea typeface="宋体" pitchFamily="2" charset="-122"/>
            </a:endParaRPr>
          </a:p>
        </p:txBody>
      </p:sp>
      <p:sp>
        <p:nvSpPr>
          <p:cNvPr id="1028" name="Rectangle 140"/>
          <p:cNvSpPr>
            <a:spLocks noGrp="1" noChangeArrowheads="1"/>
          </p:cNvSpPr>
          <p:nvPr>
            <p:ph type="body" idx="1"/>
          </p:nvPr>
        </p:nvSpPr>
        <p:spPr bwMode="auto">
          <a:xfrm>
            <a:off x="655638" y="1524000"/>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29" name="Picture 174" descr="CNA-Band"/>
          <p:cNvPicPr>
            <a:picLocks noChangeAspect="1" noChangeArrowheads="1"/>
          </p:cNvPicPr>
          <p:nvPr userDrawn="1"/>
        </p:nvPicPr>
        <p:blipFill>
          <a:blip r:embed="rId18" cstate="print"/>
          <a:srcRect/>
          <a:stretch>
            <a:fillRect/>
          </a:stretch>
        </p:blipFill>
        <p:spPr bwMode="auto">
          <a:xfrm>
            <a:off x="5378450" y="0"/>
            <a:ext cx="3765550" cy="18256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50"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51" r:id="rId12"/>
    <p:sldLayoutId id="2147483745" r:id="rId13"/>
    <p:sldLayoutId id="2147483746" r:id="rId14"/>
    <p:sldLayoutId id="2147483747" r:id="rId15"/>
    <p:sldLayoutId id="2147483748" r:id="rId16"/>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image" Target="../media/image15.wmf"/><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baike.baidu.com/item/%E7%94%9F%E6%88%90%E6%A0%91%E5%8D%8F%E8%AE%A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baike.baidu.com/item/%E7%94%9F%E6%88%90%E6%A0%9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baike.baidu.com/item/%E4%BA%A4%E6%8D%A2%E6%9C%BA"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zh-CN" altLang="en-US" dirty="0" smtClean="0">
                <a:ea typeface="黑体" pitchFamily="2" charset="-122"/>
              </a:rPr>
              <a:t> 第八章交换机和</a:t>
            </a:r>
            <a:r>
              <a:rPr lang="en-US" altLang="zh-CN" dirty="0" smtClean="0">
                <a:ea typeface="黑体" pitchFamily="2" charset="-122"/>
              </a:rPr>
              <a:t>STP</a:t>
            </a:r>
            <a:endParaRPr lang="en-US" altLang="zh-CN" dirty="0" smtClean="0">
              <a:solidFill>
                <a:schemeClr val="folHlink"/>
              </a:solidFill>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212725" y="214313"/>
            <a:ext cx="8145463" cy="838200"/>
          </a:xfrm>
        </p:spPr>
        <p:txBody>
          <a:bodyPr/>
          <a:lstStyle/>
          <a:p>
            <a:r>
              <a:rPr lang="zh-CN" altLang="en-US" smtClean="0">
                <a:latin typeface="宋体" charset="-122"/>
                <a:ea typeface="宋体" charset="-122"/>
              </a:rPr>
              <a:t>显示双工信息</a:t>
            </a:r>
          </a:p>
        </p:txBody>
      </p:sp>
      <p:sp>
        <p:nvSpPr>
          <p:cNvPr id="28675" name="Text Box 7"/>
          <p:cNvSpPr txBox="1">
            <a:spLocks noChangeArrowheads="1"/>
          </p:cNvSpPr>
          <p:nvPr/>
        </p:nvSpPr>
        <p:spPr bwMode="auto">
          <a:xfrm>
            <a:off x="0" y="1484313"/>
            <a:ext cx="9144000" cy="274637"/>
          </a:xfrm>
          <a:prstGeom prst="rect">
            <a:avLst/>
          </a:prstGeom>
          <a:noFill/>
          <a:ln w="38100">
            <a:noFill/>
            <a:miter lim="800000"/>
            <a:headEnd type="none" w="sm" len="sm"/>
            <a:tailEnd type="none" w="sm" len="sm"/>
          </a:ln>
        </p:spPr>
        <p:txBody>
          <a:bodyPr>
            <a:spAutoFit/>
          </a:bodyPr>
          <a:lstStyle/>
          <a:p>
            <a:pPr>
              <a:spcBef>
                <a:spcPct val="50000"/>
              </a:spcBef>
            </a:pPr>
            <a:endParaRPr lang="zh-CN" altLang="en-US">
              <a:ea typeface="宋体" charset="-122"/>
            </a:endParaRPr>
          </a:p>
        </p:txBody>
      </p:sp>
      <p:sp>
        <p:nvSpPr>
          <p:cNvPr id="28676" name="Text Box 11"/>
          <p:cNvSpPr txBox="1">
            <a:spLocks noChangeArrowheads="1"/>
          </p:cNvSpPr>
          <p:nvPr/>
        </p:nvSpPr>
        <p:spPr bwMode="auto">
          <a:xfrm>
            <a:off x="0" y="1412875"/>
            <a:ext cx="9144000" cy="274638"/>
          </a:xfrm>
          <a:prstGeom prst="rect">
            <a:avLst/>
          </a:prstGeom>
          <a:noFill/>
          <a:ln w="38100">
            <a:noFill/>
            <a:miter lim="800000"/>
            <a:headEnd type="none" w="sm" len="sm"/>
            <a:tailEnd type="none" w="sm" len="sm"/>
          </a:ln>
        </p:spPr>
        <p:txBody>
          <a:bodyPr>
            <a:spAutoFit/>
          </a:bodyPr>
          <a:lstStyle/>
          <a:p>
            <a:pPr>
              <a:spcBef>
                <a:spcPct val="50000"/>
              </a:spcBef>
            </a:pPr>
            <a:endParaRPr lang="zh-CN" altLang="en-US">
              <a:ea typeface="宋体" charset="-122"/>
            </a:endParaRPr>
          </a:p>
        </p:txBody>
      </p:sp>
      <p:sp>
        <p:nvSpPr>
          <p:cNvPr id="28677" name="Rectangle 12"/>
          <p:cNvSpPr>
            <a:spLocks noChangeArrowheads="1"/>
          </p:cNvSpPr>
          <p:nvPr/>
        </p:nvSpPr>
        <p:spPr bwMode="auto">
          <a:xfrm>
            <a:off x="1331913" y="2197100"/>
            <a:ext cx="7343775" cy="3025775"/>
          </a:xfrm>
          <a:prstGeom prst="rect">
            <a:avLst/>
          </a:prstGeom>
          <a:noFill/>
          <a:ln w="38100">
            <a:noFill/>
            <a:miter lim="800000"/>
            <a:headEnd type="none" w="sm" len="sm"/>
            <a:tailEnd type="none" w="sm" len="sm"/>
          </a:ln>
        </p:spPr>
        <p:txBody>
          <a:bodyPr>
            <a:spAutoFit/>
          </a:bodyPr>
          <a:lstStyle/>
          <a:p>
            <a:r>
              <a:rPr lang="en-US" altLang="zh-CN" sz="1600" dirty="0" err="1">
                <a:ea typeface="宋体" charset="-122"/>
              </a:rPr>
              <a:t>Switch#sh</a:t>
            </a:r>
            <a:r>
              <a:rPr lang="en-US" altLang="zh-CN" sz="1600" dirty="0">
                <a:ea typeface="宋体" charset="-122"/>
              </a:rPr>
              <a:t> </a:t>
            </a:r>
            <a:r>
              <a:rPr lang="en-US" altLang="zh-CN" sz="1600" dirty="0" err="1">
                <a:ea typeface="宋体" charset="-122"/>
              </a:rPr>
              <a:t>int</a:t>
            </a:r>
            <a:r>
              <a:rPr lang="en-US" altLang="zh-CN" sz="1600" dirty="0">
                <a:ea typeface="宋体" charset="-122"/>
              </a:rPr>
              <a:t> fa0/1</a:t>
            </a:r>
          </a:p>
          <a:p>
            <a:r>
              <a:rPr lang="en-US" altLang="zh-CN" sz="1600" dirty="0">
                <a:ea typeface="宋体" charset="-122"/>
              </a:rPr>
              <a:t>FastEthernet0/1 is down, line protocol is down (</a:t>
            </a:r>
            <a:r>
              <a:rPr lang="en-US" altLang="zh-CN" sz="1600" dirty="0" err="1">
                <a:ea typeface="宋体" charset="-122"/>
              </a:rPr>
              <a:t>notconnect</a:t>
            </a:r>
            <a:r>
              <a:rPr lang="en-US" altLang="zh-CN" sz="1600" dirty="0">
                <a:ea typeface="宋体" charset="-122"/>
              </a:rPr>
              <a:t>)</a:t>
            </a:r>
          </a:p>
          <a:p>
            <a:r>
              <a:rPr lang="en-US" altLang="zh-CN" sz="1600" dirty="0">
                <a:ea typeface="宋体" charset="-122"/>
              </a:rPr>
              <a:t>  Hardware is Fast Ethernet, address is 0008.a31c.1b81 (</a:t>
            </a:r>
            <a:r>
              <a:rPr lang="en-US" altLang="zh-CN" sz="1600" dirty="0" err="1">
                <a:ea typeface="宋体" charset="-122"/>
              </a:rPr>
              <a:t>bia</a:t>
            </a:r>
            <a:r>
              <a:rPr lang="en-US" altLang="zh-CN" sz="1600" dirty="0">
                <a:ea typeface="宋体" charset="-122"/>
              </a:rPr>
              <a:t> 0008.a31c.1b81)</a:t>
            </a:r>
          </a:p>
          <a:p>
            <a:r>
              <a:rPr lang="en-US" altLang="zh-CN" sz="1600" dirty="0">
                <a:ea typeface="宋体" charset="-122"/>
              </a:rPr>
              <a:t>  MTU 1500 bytes, BW 10000 Kbit, DLY 1000 </a:t>
            </a:r>
            <a:r>
              <a:rPr lang="en-US" altLang="zh-CN" sz="1600" dirty="0" err="1">
                <a:ea typeface="宋体" charset="-122"/>
              </a:rPr>
              <a:t>usec</a:t>
            </a:r>
            <a:r>
              <a:rPr lang="en-US" altLang="zh-CN" sz="1600" dirty="0">
                <a:ea typeface="宋体" charset="-122"/>
              </a:rPr>
              <a:t>, </a:t>
            </a:r>
          </a:p>
          <a:p>
            <a:r>
              <a:rPr lang="en-US" altLang="zh-CN" sz="1600" dirty="0">
                <a:ea typeface="宋体" charset="-122"/>
              </a:rPr>
              <a:t>     reliability 255/255, </a:t>
            </a:r>
            <a:r>
              <a:rPr lang="en-US" altLang="zh-CN" sz="1600" dirty="0" err="1">
                <a:ea typeface="宋体" charset="-122"/>
              </a:rPr>
              <a:t>txload</a:t>
            </a:r>
            <a:r>
              <a:rPr lang="en-US" altLang="zh-CN" sz="1600" dirty="0">
                <a:ea typeface="宋体" charset="-122"/>
              </a:rPr>
              <a:t> 1/255, </a:t>
            </a:r>
            <a:r>
              <a:rPr lang="en-US" altLang="zh-CN" sz="1600" dirty="0" err="1">
                <a:ea typeface="宋体" charset="-122"/>
              </a:rPr>
              <a:t>rxload</a:t>
            </a:r>
            <a:r>
              <a:rPr lang="en-US" altLang="zh-CN" sz="1600" dirty="0">
                <a:ea typeface="宋体" charset="-122"/>
              </a:rPr>
              <a:t> 1/255</a:t>
            </a:r>
          </a:p>
          <a:p>
            <a:r>
              <a:rPr lang="en-US" altLang="zh-CN" sz="1600" dirty="0">
                <a:ea typeface="宋体" charset="-122"/>
              </a:rPr>
              <a:t>  Encapsulation ARPA, loopback not set</a:t>
            </a:r>
          </a:p>
          <a:p>
            <a:r>
              <a:rPr lang="en-US" altLang="zh-CN" sz="1600" dirty="0">
                <a:ea typeface="宋体" charset="-122"/>
              </a:rPr>
              <a:t>  </a:t>
            </a:r>
            <a:r>
              <a:rPr lang="en-US" altLang="zh-CN" sz="1600" dirty="0" err="1">
                <a:ea typeface="宋体" charset="-122"/>
              </a:rPr>
              <a:t>Keepalive</a:t>
            </a:r>
            <a:r>
              <a:rPr lang="en-US" altLang="zh-CN" sz="1600" dirty="0">
                <a:ea typeface="宋体" charset="-122"/>
              </a:rPr>
              <a:t> set (10 sec)</a:t>
            </a:r>
          </a:p>
          <a:p>
            <a:r>
              <a:rPr lang="en-US" altLang="zh-CN" sz="1600" dirty="0">
                <a:ea typeface="宋体" charset="-122"/>
              </a:rPr>
              <a:t>  </a:t>
            </a:r>
            <a:r>
              <a:rPr lang="en-US" altLang="zh-CN" sz="1600" dirty="0">
                <a:solidFill>
                  <a:schemeClr val="accent2"/>
                </a:solidFill>
                <a:ea typeface="宋体" charset="-122"/>
              </a:rPr>
              <a:t>Auto-duplex, Auto-speed</a:t>
            </a:r>
          </a:p>
          <a:p>
            <a:r>
              <a:rPr lang="en-US" altLang="zh-CN" sz="1600" dirty="0">
                <a:ea typeface="宋体" charset="-122"/>
              </a:rPr>
              <a:t>  input flow-control is unsupported output flow-control is unsupported </a:t>
            </a:r>
          </a:p>
          <a:p>
            <a:r>
              <a:rPr lang="en-US" altLang="zh-CN" sz="1600" dirty="0">
                <a:ea typeface="宋体" charset="-122"/>
              </a:rPr>
              <a:t>  ARP type: ARPA, ARP Timeout 04:00:00</a:t>
            </a:r>
          </a:p>
          <a:p>
            <a:r>
              <a:rPr lang="en-US" altLang="zh-CN" sz="1600" dirty="0">
                <a:ea typeface="宋体" charset="-122"/>
              </a:rPr>
              <a:t>  Last input never, output 00:03:23, output hang never</a:t>
            </a:r>
            <a:endParaRPr lang="zh-CN" altLang="en-US" sz="1600" dirty="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212725" y="214313"/>
            <a:ext cx="8145463" cy="838200"/>
          </a:xfrm>
          <a:effectLst>
            <a:outerShdw dist="35921" dir="2700000" algn="ctr" rotWithShape="0">
              <a:srgbClr val="808080"/>
            </a:outerShdw>
          </a:effectLst>
        </p:spPr>
        <p:txBody>
          <a:bodyPr/>
          <a:lstStyle/>
          <a:p>
            <a:pPr>
              <a:defRPr/>
            </a:pPr>
            <a:r>
              <a:rPr lang="zh-CN" altLang="en-US" smtClean="0">
                <a:ea typeface="宋体" pitchFamily="2" charset="-122"/>
              </a:rPr>
              <a:t>设置双工模式</a:t>
            </a:r>
          </a:p>
        </p:txBody>
      </p:sp>
      <p:sp>
        <p:nvSpPr>
          <p:cNvPr id="332821" name="Rectangle 21"/>
          <p:cNvSpPr>
            <a:spLocks noChangeArrowheads="1"/>
          </p:cNvSpPr>
          <p:nvPr/>
        </p:nvSpPr>
        <p:spPr bwMode="auto">
          <a:xfrm>
            <a:off x="539750" y="2997200"/>
            <a:ext cx="8305800" cy="533400"/>
          </a:xfrm>
          <a:prstGeom prst="rect">
            <a:avLst/>
          </a:prstGeom>
          <a:solidFill>
            <a:srgbClr val="FFFFFF"/>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pPr>
              <a:defRPr/>
            </a:pPr>
            <a:endParaRPr lang="zh-CN" altLang="en-US">
              <a:ea typeface="宋体" pitchFamily="2" charset="-122"/>
            </a:endParaRPr>
          </a:p>
        </p:txBody>
      </p:sp>
      <p:sp>
        <p:nvSpPr>
          <p:cNvPr id="29700" name="Rectangle 22"/>
          <p:cNvSpPr>
            <a:spLocks noChangeArrowheads="1"/>
          </p:cNvSpPr>
          <p:nvPr/>
        </p:nvSpPr>
        <p:spPr bwMode="auto">
          <a:xfrm>
            <a:off x="685800" y="1935163"/>
            <a:ext cx="5764213" cy="1538287"/>
          </a:xfrm>
          <a:prstGeom prst="rect">
            <a:avLst/>
          </a:prstGeom>
          <a:noFill/>
          <a:ln w="38100">
            <a:noFill/>
            <a:miter lim="800000"/>
            <a:headEnd type="none" w="sm" len="sm"/>
            <a:tailEnd type="none" w="sm" len="sm"/>
          </a:ln>
        </p:spPr>
        <p:txBody>
          <a:bodyPr wrap="none" anchor="ctr">
            <a:spAutoFit/>
          </a:bodyPr>
          <a:lstStyle/>
          <a:p>
            <a:r>
              <a:rPr lang="en-US" altLang="zh-CN" sz="2400" dirty="0">
                <a:ea typeface="宋体" charset="-122"/>
              </a:rPr>
              <a:t>SW(</a:t>
            </a:r>
            <a:r>
              <a:rPr lang="en-US" altLang="zh-CN" sz="2400" dirty="0" err="1">
                <a:ea typeface="宋体" charset="-122"/>
              </a:rPr>
              <a:t>config</a:t>
            </a:r>
            <a:r>
              <a:rPr lang="en-US" altLang="zh-CN" sz="2400" dirty="0">
                <a:ea typeface="宋体" charset="-122"/>
              </a:rPr>
              <a:t>)#interface fa0/1</a:t>
            </a:r>
          </a:p>
          <a:p>
            <a:r>
              <a:rPr lang="en-US" altLang="zh-CN" sz="2400" dirty="0">
                <a:ea typeface="宋体" charset="-122"/>
              </a:rPr>
              <a:t>SW(</a:t>
            </a:r>
            <a:r>
              <a:rPr lang="en-US" altLang="zh-CN" sz="2400" dirty="0" err="1">
                <a:ea typeface="宋体" charset="-122"/>
              </a:rPr>
              <a:t>config</a:t>
            </a:r>
            <a:r>
              <a:rPr lang="en-US" altLang="zh-CN" sz="2400" dirty="0">
                <a:ea typeface="宋体" charset="-122"/>
              </a:rPr>
              <a:t>-if)#</a:t>
            </a:r>
            <a:endParaRPr lang="en-US" altLang="zh-CN" sz="2400" dirty="0">
              <a:latin typeface="Times" pitchFamily="18" charset="0"/>
              <a:ea typeface="宋体" charset="-122"/>
            </a:endParaRPr>
          </a:p>
          <a:p>
            <a:endParaRPr lang="en-US" altLang="zh-CN" sz="2400" b="0" dirty="0">
              <a:latin typeface="Times" pitchFamily="18" charset="0"/>
              <a:ea typeface="宋体" charset="-122"/>
            </a:endParaRPr>
          </a:p>
          <a:p>
            <a:r>
              <a:rPr lang="en-US" altLang="zh-CN" sz="2200" dirty="0">
                <a:solidFill>
                  <a:schemeClr val="bg1"/>
                </a:solidFill>
                <a:ea typeface="宋体" charset="-122"/>
              </a:rPr>
              <a:t>duplex {auto | full | full-flow-control | half}</a:t>
            </a:r>
            <a:endParaRPr lang="en-US" altLang="zh-CN" sz="2400" b="0" dirty="0">
              <a:solidFill>
                <a:schemeClr val="bg1"/>
              </a:solidFill>
              <a:ea typeface="宋体"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55588" y="3571875"/>
            <a:ext cx="4102100" cy="714375"/>
          </a:xfrm>
        </p:spPr>
        <p:txBody>
          <a:bodyPr/>
          <a:lstStyle/>
          <a:p>
            <a:r>
              <a:rPr lang="zh-CN" altLang="en-US" smtClean="0">
                <a:ea typeface="宋体" charset="-122"/>
              </a:rPr>
              <a:t>配置交换机</a:t>
            </a:r>
            <a:r>
              <a:rPr lang="en-US" altLang="zh-CN" smtClean="0">
                <a:ea typeface="宋体" charset="-122"/>
              </a:rPr>
              <a:t>IP</a:t>
            </a:r>
            <a:r>
              <a:rPr lang="zh-CN" altLang="en-US" smtClean="0">
                <a:ea typeface="宋体" charset="-122"/>
              </a:rPr>
              <a:t>地址</a:t>
            </a:r>
          </a:p>
        </p:txBody>
      </p:sp>
      <p:sp>
        <p:nvSpPr>
          <p:cNvPr id="258064" name="Rectangle 16"/>
          <p:cNvSpPr>
            <a:spLocks noChangeArrowheads="1"/>
          </p:cNvSpPr>
          <p:nvPr/>
        </p:nvSpPr>
        <p:spPr bwMode="auto">
          <a:xfrm>
            <a:off x="762000" y="2130425"/>
            <a:ext cx="6629400" cy="533400"/>
          </a:xfrm>
          <a:prstGeom prst="rect">
            <a:avLst/>
          </a:prstGeom>
          <a:solidFill>
            <a:srgbClr val="FFFFFF"/>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pPr>
              <a:defRPr/>
            </a:pPr>
            <a:endParaRPr lang="zh-CN" altLang="en-US">
              <a:ea typeface="宋体" pitchFamily="2" charset="-122"/>
            </a:endParaRPr>
          </a:p>
        </p:txBody>
      </p:sp>
      <p:sp>
        <p:nvSpPr>
          <p:cNvPr id="32772" name="Rectangle 17"/>
          <p:cNvSpPr>
            <a:spLocks noChangeArrowheads="1"/>
          </p:cNvSpPr>
          <p:nvPr/>
        </p:nvSpPr>
        <p:spPr bwMode="auto">
          <a:xfrm>
            <a:off x="914400" y="1428750"/>
            <a:ext cx="6629400" cy="1200150"/>
          </a:xfrm>
          <a:prstGeom prst="rect">
            <a:avLst/>
          </a:prstGeom>
          <a:noFill/>
          <a:ln w="38100">
            <a:noFill/>
            <a:miter lim="800000"/>
            <a:headEnd type="none" w="sm" len="sm"/>
            <a:tailEnd type="none" w="sm" len="sm"/>
          </a:ln>
        </p:spPr>
        <p:txBody>
          <a:bodyPr anchor="ctr">
            <a:spAutoFit/>
          </a:bodyPr>
          <a:lstStyle/>
          <a:p>
            <a:r>
              <a:rPr lang="en-US" altLang="zh-CN" sz="2400" dirty="0">
                <a:ea typeface="宋体" charset="-122"/>
              </a:rPr>
              <a:t>SW(</a:t>
            </a:r>
            <a:r>
              <a:rPr lang="en-US" altLang="zh-CN" sz="2400" dirty="0" err="1">
                <a:ea typeface="宋体" charset="-122"/>
              </a:rPr>
              <a:t>config</a:t>
            </a:r>
            <a:r>
              <a:rPr lang="en-US" altLang="zh-CN" sz="2400" dirty="0">
                <a:ea typeface="宋体" charset="-122"/>
              </a:rPr>
              <a:t>)#</a:t>
            </a:r>
            <a:r>
              <a:rPr lang="en-US" altLang="zh-CN" sz="2400" b="0" dirty="0">
                <a:latin typeface="Times" pitchFamily="18" charset="0"/>
                <a:ea typeface="宋体" charset="-122"/>
              </a:rPr>
              <a:t> </a:t>
            </a:r>
            <a:r>
              <a:rPr lang="en-US" altLang="zh-CN" sz="2400" b="0" dirty="0" err="1">
                <a:latin typeface="Times" pitchFamily="18" charset="0"/>
                <a:ea typeface="宋体" charset="-122"/>
              </a:rPr>
              <a:t>int</a:t>
            </a:r>
            <a:r>
              <a:rPr lang="en-US" altLang="zh-CN" sz="2400" b="0" dirty="0">
                <a:latin typeface="Times" pitchFamily="18" charset="0"/>
                <a:ea typeface="宋体" charset="-122"/>
              </a:rPr>
              <a:t> </a:t>
            </a:r>
            <a:r>
              <a:rPr lang="en-US" altLang="zh-CN" sz="2400" b="0" dirty="0" err="1">
                <a:latin typeface="Times" pitchFamily="18" charset="0"/>
                <a:ea typeface="宋体" charset="-122"/>
              </a:rPr>
              <a:t>vlan</a:t>
            </a:r>
            <a:r>
              <a:rPr lang="en-US" altLang="zh-CN" sz="2400" b="0" dirty="0">
                <a:latin typeface="Times" pitchFamily="18" charset="0"/>
                <a:ea typeface="宋体" charset="-122"/>
              </a:rPr>
              <a:t> 1(</a:t>
            </a:r>
            <a:r>
              <a:rPr lang="zh-CN" altLang="en-US" sz="2400" b="0" dirty="0">
                <a:latin typeface="Times" pitchFamily="18" charset="0"/>
                <a:ea typeface="宋体" charset="-122"/>
              </a:rPr>
              <a:t>管理</a:t>
            </a:r>
            <a:r>
              <a:rPr lang="en-US" altLang="zh-CN" sz="2400" b="0" dirty="0">
                <a:latin typeface="Times" pitchFamily="18" charset="0"/>
                <a:ea typeface="宋体" charset="-122"/>
              </a:rPr>
              <a:t>VLAN</a:t>
            </a:r>
            <a:r>
              <a:rPr lang="zh-CN" altLang="en-US" sz="2400" b="0" dirty="0">
                <a:latin typeface="Times" pitchFamily="18" charset="0"/>
                <a:ea typeface="宋体" charset="-122"/>
              </a:rPr>
              <a:t>）</a:t>
            </a:r>
          </a:p>
          <a:p>
            <a:endParaRPr lang="en-US" altLang="zh-CN" sz="2400" b="0" dirty="0">
              <a:latin typeface="Times" pitchFamily="18" charset="0"/>
              <a:ea typeface="宋体" charset="-122"/>
            </a:endParaRPr>
          </a:p>
          <a:p>
            <a:r>
              <a:rPr lang="en-US" altLang="zh-CN" sz="2400" dirty="0" err="1">
                <a:solidFill>
                  <a:schemeClr val="bg1"/>
                </a:solidFill>
                <a:ea typeface="宋体" charset="-122"/>
              </a:rPr>
              <a:t>ip</a:t>
            </a:r>
            <a:r>
              <a:rPr lang="en-US" altLang="zh-CN" sz="2400" dirty="0">
                <a:solidFill>
                  <a:schemeClr val="bg1"/>
                </a:solidFill>
                <a:ea typeface="宋体" charset="-122"/>
              </a:rPr>
              <a:t> address {</a:t>
            </a:r>
            <a:r>
              <a:rPr lang="en-US" altLang="zh-CN" sz="2400" i="1" dirty="0" err="1">
                <a:solidFill>
                  <a:schemeClr val="bg1"/>
                </a:solidFill>
                <a:ea typeface="宋体" charset="-122"/>
              </a:rPr>
              <a:t>ip</a:t>
            </a:r>
            <a:r>
              <a:rPr lang="en-US" altLang="zh-CN" sz="2400" i="1" dirty="0">
                <a:solidFill>
                  <a:schemeClr val="bg1"/>
                </a:solidFill>
                <a:ea typeface="宋体" charset="-122"/>
              </a:rPr>
              <a:t> address</a:t>
            </a:r>
            <a:r>
              <a:rPr lang="en-US" altLang="zh-CN" sz="2400" dirty="0">
                <a:solidFill>
                  <a:schemeClr val="bg1"/>
                </a:solidFill>
                <a:ea typeface="宋体" charset="-122"/>
              </a:rPr>
              <a:t>} {</a:t>
            </a:r>
            <a:r>
              <a:rPr lang="en-US" altLang="zh-CN" sz="2400" i="1" dirty="0">
                <a:solidFill>
                  <a:schemeClr val="bg1"/>
                </a:solidFill>
                <a:ea typeface="宋体" charset="-122"/>
              </a:rPr>
              <a:t>mask</a:t>
            </a:r>
            <a:r>
              <a:rPr lang="en-US" altLang="zh-CN" sz="2400" dirty="0">
                <a:solidFill>
                  <a:schemeClr val="bg1"/>
                </a:solidFill>
                <a:ea typeface="宋体" charset="-122"/>
              </a:rPr>
              <a:t>}</a:t>
            </a:r>
          </a:p>
        </p:txBody>
      </p:sp>
      <p:sp>
        <p:nvSpPr>
          <p:cNvPr id="6" name="Rectangle 9"/>
          <p:cNvSpPr txBox="1">
            <a:spLocks noChangeArrowheads="1"/>
          </p:cNvSpPr>
          <p:nvPr/>
        </p:nvSpPr>
        <p:spPr bwMode="auto">
          <a:xfrm>
            <a:off x="212725" y="214313"/>
            <a:ext cx="8145463"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zh-CN" altLang="en-US" sz="3200" kern="0">
                <a:solidFill>
                  <a:schemeClr val="tx2"/>
                </a:solidFill>
                <a:latin typeface="宋体" pitchFamily="2" charset="-122"/>
                <a:ea typeface="宋体" pitchFamily="2" charset="-122"/>
                <a:cs typeface="+mj-cs"/>
              </a:rPr>
              <a:t>配置交换机缺省网关</a:t>
            </a:r>
            <a:endParaRPr lang="zh-CN" altLang="en-US" sz="3200" kern="0" dirty="0">
              <a:solidFill>
                <a:schemeClr val="tx2"/>
              </a:solidFill>
              <a:latin typeface="宋体" pitchFamily="2" charset="-122"/>
              <a:ea typeface="宋体" pitchFamily="2" charset="-122"/>
              <a:cs typeface="+mj-cs"/>
            </a:endParaRPr>
          </a:p>
        </p:txBody>
      </p:sp>
      <p:sp>
        <p:nvSpPr>
          <p:cNvPr id="7" name="Rectangle 2"/>
          <p:cNvSpPr>
            <a:spLocks noChangeArrowheads="1"/>
          </p:cNvSpPr>
          <p:nvPr/>
        </p:nvSpPr>
        <p:spPr bwMode="auto">
          <a:xfrm>
            <a:off x="914400" y="5083175"/>
            <a:ext cx="7010400" cy="609600"/>
          </a:xfrm>
          <a:prstGeom prst="rect">
            <a:avLst/>
          </a:prstGeom>
          <a:solidFill>
            <a:srgbClr val="FFFFFF"/>
          </a:solidFill>
          <a:ln w="12700">
            <a:solidFill>
              <a:srgbClr val="000000"/>
            </a:solidFill>
            <a:miter lim="800000"/>
            <a:headEnd/>
            <a:tailEnd/>
          </a:ln>
          <a:effectLst>
            <a:outerShdw dist="53882" dir="2700000" algn="ctr" rotWithShape="0">
              <a:srgbClr val="000000"/>
            </a:outerShdw>
          </a:effectLst>
        </p:spPr>
        <p:txBody>
          <a:bodyPr lIns="116532" tIns="58267" rIns="116532" bIns="58267">
            <a:spAutoFit/>
          </a:bodyPr>
          <a:lstStyle/>
          <a:p>
            <a:pPr>
              <a:defRPr/>
            </a:pPr>
            <a:endParaRPr lang="zh-CN" altLang="en-US">
              <a:ea typeface="宋体" pitchFamily="2" charset="-122"/>
            </a:endParaRPr>
          </a:p>
        </p:txBody>
      </p:sp>
      <p:sp>
        <p:nvSpPr>
          <p:cNvPr id="32776" name="Rectangle 4"/>
          <p:cNvSpPr>
            <a:spLocks noChangeArrowheads="1"/>
          </p:cNvSpPr>
          <p:nvPr/>
        </p:nvSpPr>
        <p:spPr bwMode="auto">
          <a:xfrm>
            <a:off x="914400" y="4397375"/>
            <a:ext cx="6629400" cy="1200150"/>
          </a:xfrm>
          <a:prstGeom prst="rect">
            <a:avLst/>
          </a:prstGeom>
          <a:noFill/>
          <a:ln w="38100">
            <a:noFill/>
            <a:miter lim="800000"/>
            <a:headEnd type="none" w="sm" len="sm"/>
            <a:tailEnd type="none" w="sm" len="sm"/>
          </a:ln>
        </p:spPr>
        <p:txBody>
          <a:bodyPr anchor="ctr">
            <a:spAutoFit/>
          </a:bodyPr>
          <a:lstStyle/>
          <a:p>
            <a:r>
              <a:rPr lang="en-US" altLang="zh-CN" sz="2400">
                <a:ea typeface="宋体" charset="-122"/>
              </a:rPr>
              <a:t>SW(config)#</a:t>
            </a:r>
            <a:r>
              <a:rPr lang="en-US" altLang="zh-CN" sz="2400">
                <a:latin typeface="Times" pitchFamily="18" charset="0"/>
                <a:ea typeface="宋体" charset="-122"/>
              </a:rPr>
              <a:t>  </a:t>
            </a:r>
          </a:p>
          <a:p>
            <a:endParaRPr lang="en-US" altLang="zh-CN" sz="2400" b="0">
              <a:latin typeface="Times" pitchFamily="18" charset="0"/>
              <a:ea typeface="宋体" charset="-122"/>
            </a:endParaRPr>
          </a:p>
          <a:p>
            <a:r>
              <a:rPr lang="en-US" altLang="zh-CN" sz="2400">
                <a:solidFill>
                  <a:schemeClr val="bg1"/>
                </a:solidFill>
                <a:ea typeface="宋体" charset="-122"/>
              </a:rPr>
              <a:t>ip default-gateway {</a:t>
            </a:r>
            <a:r>
              <a:rPr lang="en-US" altLang="zh-CN" sz="2400" i="1">
                <a:solidFill>
                  <a:schemeClr val="bg1"/>
                </a:solidFill>
                <a:ea typeface="宋体" charset="-122"/>
              </a:rPr>
              <a:t>ip address</a:t>
            </a:r>
            <a:r>
              <a:rPr lang="en-US" altLang="zh-CN" sz="2400">
                <a:solidFill>
                  <a:schemeClr val="bg1"/>
                </a:solidFill>
                <a:ea typeface="宋体" charset="-122"/>
              </a:rPr>
              <a:t>}</a:t>
            </a:r>
          </a:p>
        </p:txBody>
      </p:sp>
      <p:sp>
        <p:nvSpPr>
          <p:cNvPr id="32777" name="TextBox 8"/>
          <p:cNvSpPr txBox="1">
            <a:spLocks noChangeArrowheads="1"/>
          </p:cNvSpPr>
          <p:nvPr/>
        </p:nvSpPr>
        <p:spPr bwMode="auto">
          <a:xfrm>
            <a:off x="785813" y="6000750"/>
            <a:ext cx="6213475" cy="369888"/>
          </a:xfrm>
          <a:prstGeom prst="rect">
            <a:avLst/>
          </a:prstGeom>
          <a:noFill/>
          <a:ln w="9525">
            <a:noFill/>
            <a:miter lim="800000"/>
            <a:headEnd/>
            <a:tailEnd/>
          </a:ln>
        </p:spPr>
        <p:txBody>
          <a:bodyPr wrap="none">
            <a:spAutoFit/>
          </a:bodyPr>
          <a:lstStyle/>
          <a:p>
            <a:r>
              <a:rPr lang="zh-CN" altLang="en-US" sz="1800">
                <a:solidFill>
                  <a:srgbClr val="FF0000"/>
                </a:solidFill>
                <a:ea typeface="宋体" charset="-122"/>
              </a:rPr>
              <a:t>默认网关，表示交换机无法转发的数据包就交给该</a:t>
            </a:r>
            <a:r>
              <a:rPr lang="en-US" altLang="zh-CN" sz="1800">
                <a:solidFill>
                  <a:srgbClr val="FF0000"/>
                </a:solidFill>
                <a:ea typeface="宋体" charset="-122"/>
              </a:rPr>
              <a:t>IP</a:t>
            </a:r>
            <a:r>
              <a:rPr lang="zh-CN" altLang="en-US" sz="1800">
                <a:solidFill>
                  <a:srgbClr val="FF0000"/>
                </a:solidFill>
                <a:ea typeface="宋体" charset="-122"/>
              </a:rPr>
              <a:t>地址</a:t>
            </a:r>
            <a:endParaRPr lang="zh-CN" altLang="en-US" sz="1800">
              <a:ea typeface="宋体"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7"/>
          <p:cNvSpPr>
            <a:spLocks noGrp="1" noChangeArrowheads="1"/>
          </p:cNvSpPr>
          <p:nvPr>
            <p:ph type="title"/>
          </p:nvPr>
        </p:nvSpPr>
        <p:spPr>
          <a:xfrm>
            <a:off x="573088" y="212725"/>
            <a:ext cx="7953375" cy="1143000"/>
          </a:xfrm>
        </p:spPr>
        <p:txBody>
          <a:bodyPr/>
          <a:lstStyle/>
          <a:p>
            <a:r>
              <a:rPr lang="zh-CN" altLang="en-US" dirty="0" smtClean="0">
                <a:ea typeface="宋体" charset="-122"/>
              </a:rPr>
              <a:t>交换机的三个功能</a:t>
            </a:r>
          </a:p>
        </p:txBody>
      </p:sp>
      <p:sp>
        <p:nvSpPr>
          <p:cNvPr id="6147" name="Rectangle 14"/>
          <p:cNvSpPr>
            <a:spLocks noGrp="1" noChangeArrowheads="1"/>
          </p:cNvSpPr>
          <p:nvPr>
            <p:ph type="body" idx="4294967295"/>
          </p:nvPr>
        </p:nvSpPr>
        <p:spPr>
          <a:xfrm>
            <a:off x="3048000" y="4724400"/>
            <a:ext cx="3095625" cy="1419225"/>
          </a:xfrm>
          <a:noFill/>
        </p:spPr>
        <p:txBody>
          <a:bodyPr lIns="82535" tIns="41267" rIns="82535" bIns="41267"/>
          <a:lstStyle/>
          <a:p>
            <a:pPr lvl="1">
              <a:lnSpc>
                <a:spcPct val="90000"/>
              </a:lnSpc>
              <a:buFontTx/>
              <a:buNone/>
            </a:pPr>
            <a:r>
              <a:rPr lang="en-US" altLang="zh-CN" dirty="0" smtClean="0">
                <a:ea typeface="宋体" charset="-122"/>
              </a:rPr>
              <a:t>1</a:t>
            </a:r>
            <a:r>
              <a:rPr lang="zh-CN" altLang="en-US" dirty="0" smtClean="0">
                <a:ea typeface="宋体" charset="-122"/>
              </a:rPr>
              <a:t>、地址学习</a:t>
            </a:r>
            <a:r>
              <a:rPr lang="en-US" altLang="zh-CN" dirty="0" smtClean="0">
                <a:ea typeface="宋体" charset="-122"/>
              </a:rPr>
              <a:t>MAC</a:t>
            </a:r>
            <a:endParaRPr lang="zh-CN" altLang="en-US" dirty="0" smtClean="0">
              <a:ea typeface="宋体" charset="-122"/>
            </a:endParaRPr>
          </a:p>
          <a:p>
            <a:pPr lvl="1">
              <a:lnSpc>
                <a:spcPct val="90000"/>
              </a:lnSpc>
              <a:buFontTx/>
              <a:buNone/>
            </a:pPr>
            <a:r>
              <a:rPr lang="en-US" altLang="zh-CN" dirty="0" smtClean="0">
                <a:ea typeface="宋体" charset="-122"/>
              </a:rPr>
              <a:t>2</a:t>
            </a:r>
            <a:r>
              <a:rPr lang="zh-CN" altLang="en-US" dirty="0" smtClean="0">
                <a:ea typeface="宋体" charset="-122"/>
              </a:rPr>
              <a:t>、帧的转发</a:t>
            </a:r>
            <a:r>
              <a:rPr lang="en-US" altLang="zh-CN" dirty="0" smtClean="0">
                <a:ea typeface="宋体" charset="-122"/>
              </a:rPr>
              <a:t>/</a:t>
            </a:r>
            <a:r>
              <a:rPr lang="zh-CN" altLang="en-US" dirty="0" smtClean="0">
                <a:ea typeface="宋体" charset="-122"/>
              </a:rPr>
              <a:t>过滤</a:t>
            </a:r>
            <a:endParaRPr lang="en-US" altLang="zh-CN" dirty="0" smtClean="0">
              <a:ea typeface="宋体" charset="-122"/>
            </a:endParaRPr>
          </a:p>
          <a:p>
            <a:pPr lvl="1">
              <a:lnSpc>
                <a:spcPct val="90000"/>
              </a:lnSpc>
              <a:buFontTx/>
              <a:buNone/>
            </a:pPr>
            <a:r>
              <a:rPr lang="en-US" altLang="zh-CN" dirty="0" smtClean="0">
                <a:ea typeface="宋体" charset="-122"/>
              </a:rPr>
              <a:t>3</a:t>
            </a:r>
            <a:r>
              <a:rPr lang="zh-CN" altLang="en-US" dirty="0" smtClean="0">
                <a:ea typeface="宋体" charset="-122"/>
              </a:rPr>
              <a:t>、预防环路</a:t>
            </a:r>
          </a:p>
        </p:txBody>
      </p:sp>
      <p:sp>
        <p:nvSpPr>
          <p:cNvPr id="357378" name="Line 2"/>
          <p:cNvSpPr>
            <a:spLocks noChangeShapeType="1"/>
          </p:cNvSpPr>
          <p:nvPr/>
        </p:nvSpPr>
        <p:spPr bwMode="auto">
          <a:xfrm>
            <a:off x="5422900" y="2320925"/>
            <a:ext cx="1588"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79" name="Line 3"/>
          <p:cNvSpPr>
            <a:spLocks noChangeShapeType="1"/>
          </p:cNvSpPr>
          <p:nvPr/>
        </p:nvSpPr>
        <p:spPr bwMode="auto">
          <a:xfrm>
            <a:off x="4978400" y="2320925"/>
            <a:ext cx="1588"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80" name="Line 4"/>
          <p:cNvSpPr>
            <a:spLocks noChangeShapeType="1"/>
          </p:cNvSpPr>
          <p:nvPr/>
        </p:nvSpPr>
        <p:spPr bwMode="auto">
          <a:xfrm>
            <a:off x="5853113" y="2320925"/>
            <a:ext cx="0"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81" name="Freeform 5"/>
          <p:cNvSpPr>
            <a:spLocks/>
          </p:cNvSpPr>
          <p:nvPr/>
        </p:nvSpPr>
        <p:spPr bwMode="auto">
          <a:xfrm flipH="1">
            <a:off x="4519613" y="2611438"/>
            <a:ext cx="1804987" cy="263525"/>
          </a:xfrm>
          <a:custGeom>
            <a:avLst/>
            <a:gdLst/>
            <a:ahLst/>
            <a:cxnLst>
              <a:cxn ang="0">
                <a:pos x="1224" y="140"/>
              </a:cxn>
              <a:cxn ang="0">
                <a:pos x="1224" y="2"/>
              </a:cxn>
              <a:cxn ang="0">
                <a:pos x="0" y="0"/>
              </a:cxn>
            </a:cxnLst>
            <a:rect l="0" t="0" r="r" b="b"/>
            <a:pathLst>
              <a:path w="1224" h="140">
                <a:moveTo>
                  <a:pt x="1224" y="140"/>
                </a:moveTo>
                <a:lnTo>
                  <a:pt x="1224" y="2"/>
                </a:lnTo>
                <a:lnTo>
                  <a:pt x="0" y="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357382" name="Line 6"/>
          <p:cNvSpPr>
            <a:spLocks noChangeShapeType="1"/>
          </p:cNvSpPr>
          <p:nvPr/>
        </p:nvSpPr>
        <p:spPr bwMode="auto">
          <a:xfrm>
            <a:off x="3582988" y="2320925"/>
            <a:ext cx="1587"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83" name="Line 7"/>
          <p:cNvSpPr>
            <a:spLocks noChangeShapeType="1"/>
          </p:cNvSpPr>
          <p:nvPr/>
        </p:nvSpPr>
        <p:spPr bwMode="auto">
          <a:xfrm>
            <a:off x="3111500" y="2320925"/>
            <a:ext cx="0"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84" name="Line 8"/>
          <p:cNvSpPr>
            <a:spLocks noChangeShapeType="1"/>
          </p:cNvSpPr>
          <p:nvPr/>
        </p:nvSpPr>
        <p:spPr bwMode="auto">
          <a:xfrm>
            <a:off x="4013200" y="2320925"/>
            <a:ext cx="1588"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85" name="Freeform 9"/>
          <p:cNvSpPr>
            <a:spLocks/>
          </p:cNvSpPr>
          <p:nvPr/>
        </p:nvSpPr>
        <p:spPr bwMode="auto">
          <a:xfrm>
            <a:off x="2667000" y="2611438"/>
            <a:ext cx="1690688" cy="263525"/>
          </a:xfrm>
          <a:custGeom>
            <a:avLst/>
            <a:gdLst/>
            <a:ahLst/>
            <a:cxnLst>
              <a:cxn ang="0">
                <a:pos x="1224" y="140"/>
              </a:cxn>
              <a:cxn ang="0">
                <a:pos x="1224" y="2"/>
              </a:cxn>
              <a:cxn ang="0">
                <a:pos x="0" y="0"/>
              </a:cxn>
            </a:cxnLst>
            <a:rect l="0" t="0" r="r" b="b"/>
            <a:pathLst>
              <a:path w="1224" h="140">
                <a:moveTo>
                  <a:pt x="1224" y="140"/>
                </a:moveTo>
                <a:lnTo>
                  <a:pt x="1224" y="2"/>
                </a:lnTo>
                <a:lnTo>
                  <a:pt x="0" y="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357386" name="Freeform 10"/>
          <p:cNvSpPr>
            <a:spLocks noChangeArrowheads="1"/>
          </p:cNvSpPr>
          <p:nvPr/>
        </p:nvSpPr>
        <p:spPr bwMode="auto">
          <a:xfrm flipH="1">
            <a:off x="3722688" y="3176588"/>
            <a:ext cx="628650" cy="415925"/>
          </a:xfrm>
          <a:custGeom>
            <a:avLst/>
            <a:gdLst/>
            <a:ahLst/>
            <a:cxnLst>
              <a:cxn ang="0">
                <a:pos x="0" y="0"/>
              </a:cxn>
              <a:cxn ang="0">
                <a:pos x="0" y="306"/>
              </a:cxn>
              <a:cxn ang="0">
                <a:pos x="360" y="300"/>
              </a:cxn>
            </a:cxnLst>
            <a:rect l="0" t="0" r="r" b="b"/>
            <a:pathLst>
              <a:path w="360" h="306">
                <a:moveTo>
                  <a:pt x="0" y="0"/>
                </a:moveTo>
                <a:lnTo>
                  <a:pt x="0" y="306"/>
                </a:lnTo>
                <a:lnTo>
                  <a:pt x="360" y="300"/>
                </a:lnTo>
              </a:path>
            </a:pathLst>
          </a:custGeom>
          <a:noFill/>
          <a:ln w="38100" cmpd="sng">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57387" name="Line 11"/>
          <p:cNvSpPr>
            <a:spLocks noChangeShapeType="1"/>
          </p:cNvSpPr>
          <p:nvPr/>
        </p:nvSpPr>
        <p:spPr bwMode="auto">
          <a:xfrm>
            <a:off x="5351463" y="3787775"/>
            <a:ext cx="1587"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91" name="Line 15"/>
          <p:cNvSpPr>
            <a:spLocks noChangeShapeType="1"/>
          </p:cNvSpPr>
          <p:nvPr/>
        </p:nvSpPr>
        <p:spPr bwMode="auto">
          <a:xfrm>
            <a:off x="3711575" y="3028950"/>
            <a:ext cx="1584325"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92" name="Freeform 16"/>
          <p:cNvSpPr>
            <a:spLocks noChangeArrowheads="1"/>
          </p:cNvSpPr>
          <p:nvPr/>
        </p:nvSpPr>
        <p:spPr bwMode="auto">
          <a:xfrm>
            <a:off x="2971800" y="3657600"/>
            <a:ext cx="392113" cy="323850"/>
          </a:xfrm>
          <a:custGeom>
            <a:avLst/>
            <a:gdLst/>
            <a:ahLst/>
            <a:cxnLst>
              <a:cxn ang="0">
                <a:pos x="2" y="191"/>
              </a:cxn>
              <a:cxn ang="0">
                <a:pos x="0" y="6"/>
              </a:cxn>
              <a:cxn ang="0">
                <a:pos x="264" y="0"/>
              </a:cxn>
            </a:cxnLst>
            <a:rect l="0" t="0" r="r" b="b"/>
            <a:pathLst>
              <a:path w="264" h="191">
                <a:moveTo>
                  <a:pt x="2" y="191"/>
                </a:moveTo>
                <a:lnTo>
                  <a:pt x="0" y="6"/>
                </a:lnTo>
                <a:lnTo>
                  <a:pt x="264" y="0"/>
                </a:lnTo>
              </a:path>
            </a:pathLst>
          </a:custGeom>
          <a:noFill/>
          <a:ln w="38100" cmpd="sng">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57393" name="Freeform 17"/>
          <p:cNvSpPr>
            <a:spLocks noChangeArrowheads="1"/>
          </p:cNvSpPr>
          <p:nvPr/>
        </p:nvSpPr>
        <p:spPr bwMode="auto">
          <a:xfrm>
            <a:off x="4519613" y="3176588"/>
            <a:ext cx="628650" cy="415925"/>
          </a:xfrm>
          <a:custGeom>
            <a:avLst/>
            <a:gdLst/>
            <a:ahLst/>
            <a:cxnLst>
              <a:cxn ang="0">
                <a:pos x="0" y="0"/>
              </a:cxn>
              <a:cxn ang="0">
                <a:pos x="0" y="306"/>
              </a:cxn>
              <a:cxn ang="0">
                <a:pos x="360" y="300"/>
              </a:cxn>
            </a:cxnLst>
            <a:rect l="0" t="0" r="r" b="b"/>
            <a:pathLst>
              <a:path w="360" h="306">
                <a:moveTo>
                  <a:pt x="0" y="0"/>
                </a:moveTo>
                <a:lnTo>
                  <a:pt x="0" y="306"/>
                </a:lnTo>
                <a:lnTo>
                  <a:pt x="360" y="300"/>
                </a:lnTo>
              </a:path>
            </a:pathLst>
          </a:custGeom>
          <a:noFill/>
          <a:ln w="38100" cmpd="sng">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57394" name="Line 18"/>
          <p:cNvSpPr>
            <a:spLocks noChangeShapeType="1"/>
          </p:cNvSpPr>
          <p:nvPr/>
        </p:nvSpPr>
        <p:spPr bwMode="auto">
          <a:xfrm>
            <a:off x="3470275" y="3787775"/>
            <a:ext cx="1588" cy="2905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p>
        </p:txBody>
      </p:sp>
      <p:sp>
        <p:nvSpPr>
          <p:cNvPr id="357395" name="Freeform 19"/>
          <p:cNvSpPr>
            <a:spLocks noChangeArrowheads="1"/>
          </p:cNvSpPr>
          <p:nvPr/>
        </p:nvSpPr>
        <p:spPr bwMode="auto">
          <a:xfrm>
            <a:off x="5345113" y="3686175"/>
            <a:ext cx="471487" cy="401638"/>
          </a:xfrm>
          <a:custGeom>
            <a:avLst/>
            <a:gdLst/>
            <a:ahLst/>
            <a:cxnLst>
              <a:cxn ang="0">
                <a:pos x="0" y="0"/>
              </a:cxn>
              <a:cxn ang="0">
                <a:pos x="444" y="0"/>
              </a:cxn>
              <a:cxn ang="0">
                <a:pos x="444" y="246"/>
              </a:cxn>
            </a:cxnLst>
            <a:rect l="0" t="0" r="r" b="b"/>
            <a:pathLst>
              <a:path w="444" h="246">
                <a:moveTo>
                  <a:pt x="0" y="0"/>
                </a:moveTo>
                <a:lnTo>
                  <a:pt x="444" y="0"/>
                </a:lnTo>
                <a:lnTo>
                  <a:pt x="444" y="246"/>
                </a:lnTo>
              </a:path>
            </a:pathLst>
          </a:custGeom>
          <a:noFill/>
          <a:ln w="38100" cmpd="sng">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pic>
        <p:nvPicPr>
          <p:cNvPr id="6163" name="Picture 20"/>
          <p:cNvPicPr>
            <a:picLocks noChangeArrowheads="1"/>
          </p:cNvPicPr>
          <p:nvPr/>
        </p:nvPicPr>
        <p:blipFill>
          <a:blip r:embed="rId3" cstate="print"/>
          <a:srcRect/>
          <a:stretch>
            <a:fillRect/>
          </a:stretch>
        </p:blipFill>
        <p:spPr bwMode="auto">
          <a:xfrm>
            <a:off x="2908300" y="1984375"/>
            <a:ext cx="457200" cy="458788"/>
          </a:xfrm>
          <a:prstGeom prst="rect">
            <a:avLst/>
          </a:prstGeom>
          <a:noFill/>
          <a:ln w="9525">
            <a:noFill/>
            <a:miter lim="800000"/>
            <a:headEnd/>
            <a:tailEnd/>
          </a:ln>
        </p:spPr>
      </p:pic>
      <p:pic>
        <p:nvPicPr>
          <p:cNvPr id="6164" name="Picture 21"/>
          <p:cNvPicPr>
            <a:picLocks noChangeArrowheads="1"/>
          </p:cNvPicPr>
          <p:nvPr/>
        </p:nvPicPr>
        <p:blipFill>
          <a:blip r:embed="rId4" cstate="print"/>
          <a:srcRect/>
          <a:stretch>
            <a:fillRect/>
          </a:stretch>
        </p:blipFill>
        <p:spPr bwMode="auto">
          <a:xfrm>
            <a:off x="3887788" y="1905000"/>
            <a:ext cx="288925" cy="538163"/>
          </a:xfrm>
          <a:prstGeom prst="rect">
            <a:avLst/>
          </a:prstGeom>
          <a:noFill/>
          <a:ln w="9525">
            <a:noFill/>
            <a:miter lim="800000"/>
            <a:headEnd/>
            <a:tailEnd/>
          </a:ln>
        </p:spPr>
      </p:pic>
      <p:pic>
        <p:nvPicPr>
          <p:cNvPr id="6165" name="Picture 22"/>
          <p:cNvPicPr>
            <a:picLocks noChangeArrowheads="1"/>
          </p:cNvPicPr>
          <p:nvPr/>
        </p:nvPicPr>
        <p:blipFill>
          <a:blip r:embed="rId4" cstate="print"/>
          <a:srcRect/>
          <a:stretch>
            <a:fillRect/>
          </a:stretch>
        </p:blipFill>
        <p:spPr bwMode="auto">
          <a:xfrm>
            <a:off x="3451225" y="2784475"/>
            <a:ext cx="288925" cy="536575"/>
          </a:xfrm>
          <a:prstGeom prst="rect">
            <a:avLst/>
          </a:prstGeom>
          <a:noFill/>
          <a:ln w="9525">
            <a:noFill/>
            <a:miter lim="800000"/>
            <a:headEnd/>
            <a:tailEnd/>
          </a:ln>
        </p:spPr>
      </p:pic>
      <p:pic>
        <p:nvPicPr>
          <p:cNvPr id="6166" name="Picture 23"/>
          <p:cNvPicPr>
            <a:picLocks noChangeArrowheads="1"/>
          </p:cNvPicPr>
          <p:nvPr/>
        </p:nvPicPr>
        <p:blipFill>
          <a:blip r:embed="rId4" cstate="print"/>
          <a:srcRect/>
          <a:stretch>
            <a:fillRect/>
          </a:stretch>
        </p:blipFill>
        <p:spPr bwMode="auto">
          <a:xfrm>
            <a:off x="5168900" y="2784475"/>
            <a:ext cx="288925" cy="536575"/>
          </a:xfrm>
          <a:prstGeom prst="rect">
            <a:avLst/>
          </a:prstGeom>
          <a:noFill/>
          <a:ln w="9525">
            <a:noFill/>
            <a:miter lim="800000"/>
            <a:headEnd/>
            <a:tailEnd/>
          </a:ln>
        </p:spPr>
      </p:pic>
      <p:pic>
        <p:nvPicPr>
          <p:cNvPr id="6167" name="Picture 24"/>
          <p:cNvPicPr>
            <a:picLocks noChangeArrowheads="1"/>
          </p:cNvPicPr>
          <p:nvPr/>
        </p:nvPicPr>
        <p:blipFill>
          <a:blip r:embed="rId4" cstate="print"/>
          <a:srcRect/>
          <a:stretch>
            <a:fillRect/>
          </a:stretch>
        </p:blipFill>
        <p:spPr bwMode="auto">
          <a:xfrm>
            <a:off x="4876800" y="1905000"/>
            <a:ext cx="288925" cy="538163"/>
          </a:xfrm>
          <a:prstGeom prst="rect">
            <a:avLst/>
          </a:prstGeom>
          <a:noFill/>
          <a:ln w="9525">
            <a:noFill/>
            <a:miter lim="800000"/>
            <a:headEnd/>
            <a:tailEnd/>
          </a:ln>
        </p:spPr>
      </p:pic>
      <p:pic>
        <p:nvPicPr>
          <p:cNvPr id="6168" name="Picture 25"/>
          <p:cNvPicPr>
            <a:picLocks noChangeArrowheads="1"/>
          </p:cNvPicPr>
          <p:nvPr/>
        </p:nvPicPr>
        <p:blipFill>
          <a:blip r:embed="rId3" cstate="print"/>
          <a:srcRect/>
          <a:stretch>
            <a:fillRect/>
          </a:stretch>
        </p:blipFill>
        <p:spPr bwMode="auto">
          <a:xfrm>
            <a:off x="3387725" y="1984375"/>
            <a:ext cx="455613" cy="458788"/>
          </a:xfrm>
          <a:prstGeom prst="rect">
            <a:avLst/>
          </a:prstGeom>
          <a:noFill/>
          <a:ln w="9525">
            <a:noFill/>
            <a:miter lim="800000"/>
            <a:headEnd/>
            <a:tailEnd/>
          </a:ln>
        </p:spPr>
      </p:pic>
      <p:pic>
        <p:nvPicPr>
          <p:cNvPr id="6169" name="Picture 26"/>
          <p:cNvPicPr>
            <a:picLocks noChangeArrowheads="1"/>
          </p:cNvPicPr>
          <p:nvPr/>
        </p:nvPicPr>
        <p:blipFill>
          <a:blip r:embed="rId3" cstate="print"/>
          <a:srcRect/>
          <a:stretch>
            <a:fillRect/>
          </a:stretch>
        </p:blipFill>
        <p:spPr bwMode="auto">
          <a:xfrm>
            <a:off x="5257800" y="1981200"/>
            <a:ext cx="458788" cy="458788"/>
          </a:xfrm>
          <a:prstGeom prst="rect">
            <a:avLst/>
          </a:prstGeom>
          <a:noFill/>
          <a:ln w="9525">
            <a:noFill/>
            <a:miter lim="800000"/>
            <a:headEnd/>
            <a:tailEnd/>
          </a:ln>
        </p:spPr>
      </p:pic>
      <p:pic>
        <p:nvPicPr>
          <p:cNvPr id="6170" name="Picture 27"/>
          <p:cNvPicPr>
            <a:picLocks noChangeArrowheads="1"/>
          </p:cNvPicPr>
          <p:nvPr/>
        </p:nvPicPr>
        <p:blipFill>
          <a:blip r:embed="rId3" cstate="print"/>
          <a:srcRect/>
          <a:stretch>
            <a:fillRect/>
          </a:stretch>
        </p:blipFill>
        <p:spPr bwMode="auto">
          <a:xfrm>
            <a:off x="5715000" y="1981200"/>
            <a:ext cx="458788" cy="458788"/>
          </a:xfrm>
          <a:prstGeom prst="rect">
            <a:avLst/>
          </a:prstGeom>
          <a:noFill/>
          <a:ln w="9525">
            <a:noFill/>
            <a:miter lim="800000"/>
            <a:headEnd/>
            <a:tailEnd/>
          </a:ln>
        </p:spPr>
      </p:pic>
      <p:pic>
        <p:nvPicPr>
          <p:cNvPr id="6171" name="Picture 28"/>
          <p:cNvPicPr>
            <a:picLocks noChangeArrowheads="1"/>
          </p:cNvPicPr>
          <p:nvPr/>
        </p:nvPicPr>
        <p:blipFill>
          <a:blip r:embed="rId3" cstate="print"/>
          <a:srcRect/>
          <a:stretch>
            <a:fillRect/>
          </a:stretch>
        </p:blipFill>
        <p:spPr bwMode="auto">
          <a:xfrm>
            <a:off x="5103813" y="3962400"/>
            <a:ext cx="458787" cy="457200"/>
          </a:xfrm>
          <a:prstGeom prst="rect">
            <a:avLst/>
          </a:prstGeom>
          <a:noFill/>
          <a:ln w="9525">
            <a:noFill/>
            <a:miter lim="800000"/>
            <a:headEnd/>
            <a:tailEnd/>
          </a:ln>
        </p:spPr>
      </p:pic>
      <p:pic>
        <p:nvPicPr>
          <p:cNvPr id="6172" name="Picture 29"/>
          <p:cNvPicPr>
            <a:picLocks noChangeArrowheads="1"/>
          </p:cNvPicPr>
          <p:nvPr/>
        </p:nvPicPr>
        <p:blipFill>
          <a:blip r:embed="rId3" cstate="print"/>
          <a:srcRect/>
          <a:stretch>
            <a:fillRect/>
          </a:stretch>
        </p:blipFill>
        <p:spPr bwMode="auto">
          <a:xfrm>
            <a:off x="5619750" y="3962400"/>
            <a:ext cx="458788" cy="457200"/>
          </a:xfrm>
          <a:prstGeom prst="rect">
            <a:avLst/>
          </a:prstGeom>
          <a:noFill/>
          <a:ln w="9525">
            <a:noFill/>
            <a:miter lim="800000"/>
            <a:headEnd/>
            <a:tailEnd/>
          </a:ln>
        </p:spPr>
      </p:pic>
      <p:pic>
        <p:nvPicPr>
          <p:cNvPr id="6173" name="Picture 30"/>
          <p:cNvPicPr>
            <a:picLocks noChangeArrowheads="1"/>
          </p:cNvPicPr>
          <p:nvPr/>
        </p:nvPicPr>
        <p:blipFill>
          <a:blip r:embed="rId3" cstate="print"/>
          <a:srcRect/>
          <a:stretch>
            <a:fillRect/>
          </a:stretch>
        </p:blipFill>
        <p:spPr bwMode="auto">
          <a:xfrm>
            <a:off x="2743200" y="3962400"/>
            <a:ext cx="457200" cy="457200"/>
          </a:xfrm>
          <a:prstGeom prst="rect">
            <a:avLst/>
          </a:prstGeom>
          <a:noFill/>
          <a:ln w="9525">
            <a:noFill/>
            <a:miter lim="800000"/>
            <a:headEnd/>
            <a:tailEnd/>
          </a:ln>
        </p:spPr>
      </p:pic>
      <p:pic>
        <p:nvPicPr>
          <p:cNvPr id="6174" name="Picture 31"/>
          <p:cNvPicPr>
            <a:picLocks noChangeArrowheads="1"/>
          </p:cNvPicPr>
          <p:nvPr/>
        </p:nvPicPr>
        <p:blipFill>
          <a:blip r:embed="rId3" cstate="print"/>
          <a:srcRect/>
          <a:stretch>
            <a:fillRect/>
          </a:stretch>
        </p:blipFill>
        <p:spPr bwMode="auto">
          <a:xfrm>
            <a:off x="3233738" y="3962400"/>
            <a:ext cx="457200" cy="457200"/>
          </a:xfrm>
          <a:prstGeom prst="rect">
            <a:avLst/>
          </a:prstGeom>
          <a:noFill/>
          <a:ln w="9525">
            <a:noFill/>
            <a:miter lim="800000"/>
            <a:headEnd/>
            <a:tailEnd/>
          </a:ln>
        </p:spPr>
      </p:pic>
      <p:pic>
        <p:nvPicPr>
          <p:cNvPr id="6175" name="Picture 34"/>
          <p:cNvPicPr>
            <a:picLocks noChangeArrowheads="1"/>
          </p:cNvPicPr>
          <p:nvPr/>
        </p:nvPicPr>
        <p:blipFill>
          <a:blip r:embed="rId5" cstate="print"/>
          <a:srcRect/>
          <a:stretch>
            <a:fillRect/>
          </a:stretch>
        </p:blipFill>
        <p:spPr bwMode="auto">
          <a:xfrm>
            <a:off x="3954463" y="2786063"/>
            <a:ext cx="960437" cy="461962"/>
          </a:xfrm>
          <a:prstGeom prst="rect">
            <a:avLst/>
          </a:prstGeom>
          <a:noFill/>
          <a:ln w="9525">
            <a:noFill/>
            <a:miter lim="800000"/>
            <a:headEnd/>
            <a:tailEnd/>
          </a:ln>
        </p:spPr>
      </p:pic>
      <p:pic>
        <p:nvPicPr>
          <p:cNvPr id="6176" name="Picture 35"/>
          <p:cNvPicPr>
            <a:picLocks noChangeArrowheads="1"/>
          </p:cNvPicPr>
          <p:nvPr/>
        </p:nvPicPr>
        <p:blipFill>
          <a:blip r:embed="rId5" cstate="print"/>
          <a:srcRect/>
          <a:stretch>
            <a:fillRect/>
          </a:stretch>
        </p:blipFill>
        <p:spPr bwMode="auto">
          <a:xfrm>
            <a:off x="3352800" y="3505200"/>
            <a:ext cx="646113" cy="309563"/>
          </a:xfrm>
          <a:prstGeom prst="rect">
            <a:avLst/>
          </a:prstGeom>
          <a:noFill/>
          <a:ln w="9525">
            <a:noFill/>
            <a:miter lim="800000"/>
            <a:headEnd/>
            <a:tailEnd/>
          </a:ln>
        </p:spPr>
      </p:pic>
      <p:pic>
        <p:nvPicPr>
          <p:cNvPr id="6177" name="Picture 36"/>
          <p:cNvPicPr>
            <a:picLocks noChangeArrowheads="1"/>
          </p:cNvPicPr>
          <p:nvPr/>
        </p:nvPicPr>
        <p:blipFill>
          <a:blip r:embed="rId5" cstate="print"/>
          <a:srcRect/>
          <a:stretch>
            <a:fillRect/>
          </a:stretch>
        </p:blipFill>
        <p:spPr bwMode="auto">
          <a:xfrm>
            <a:off x="4953000" y="3505200"/>
            <a:ext cx="646113" cy="309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062"/>
          <p:cNvSpPr>
            <a:spLocks/>
          </p:cNvSpPr>
          <p:nvPr/>
        </p:nvSpPr>
        <p:spPr bwMode="auto">
          <a:xfrm>
            <a:off x="2643188" y="2357438"/>
            <a:ext cx="2895600" cy="1304925"/>
          </a:xfrm>
          <a:custGeom>
            <a:avLst/>
            <a:gdLst/>
            <a:ahLst/>
            <a:cxnLst>
              <a:cxn ang="0">
                <a:pos x="0" y="0"/>
              </a:cxn>
              <a:cxn ang="0">
                <a:pos x="0" y="822"/>
              </a:cxn>
              <a:cxn ang="0">
                <a:pos x="1822" y="816"/>
              </a:cxn>
              <a:cxn ang="0">
                <a:pos x="1824" y="6"/>
              </a:cxn>
            </a:cxnLst>
            <a:rect l="0" t="0" r="r" b="b"/>
            <a:pathLst>
              <a:path w="1824" h="822">
                <a:moveTo>
                  <a:pt x="0" y="0"/>
                </a:moveTo>
                <a:lnTo>
                  <a:pt x="0" y="822"/>
                </a:lnTo>
                <a:lnTo>
                  <a:pt x="1822" y="816"/>
                </a:lnTo>
                <a:lnTo>
                  <a:pt x="1824" y="6"/>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ea typeface="宋体" pitchFamily="2" charset="-122"/>
            </a:endParaRPr>
          </a:p>
        </p:txBody>
      </p:sp>
      <p:sp>
        <p:nvSpPr>
          <p:cNvPr id="429095" name="Line 1063"/>
          <p:cNvSpPr>
            <a:spLocks noChangeShapeType="1"/>
          </p:cNvSpPr>
          <p:nvPr/>
        </p:nvSpPr>
        <p:spPr bwMode="auto">
          <a:xfrm>
            <a:off x="5486400" y="2971800"/>
            <a:ext cx="457200" cy="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429097" name="Freeform 1065"/>
          <p:cNvSpPr>
            <a:spLocks/>
          </p:cNvSpPr>
          <p:nvPr/>
        </p:nvSpPr>
        <p:spPr bwMode="auto">
          <a:xfrm>
            <a:off x="2057400" y="3886200"/>
            <a:ext cx="3962400" cy="276225"/>
          </a:xfrm>
          <a:custGeom>
            <a:avLst/>
            <a:gdLst/>
            <a:ahLst/>
            <a:cxnLst>
              <a:cxn ang="0">
                <a:pos x="0" y="234"/>
              </a:cxn>
              <a:cxn ang="0">
                <a:pos x="348" y="234"/>
              </a:cxn>
              <a:cxn ang="0">
                <a:pos x="351" y="5"/>
              </a:cxn>
              <a:cxn ang="0">
                <a:pos x="2178" y="0"/>
              </a:cxn>
              <a:cxn ang="0">
                <a:pos x="2178" y="234"/>
              </a:cxn>
              <a:cxn ang="0">
                <a:pos x="2496" y="234"/>
              </a:cxn>
            </a:cxnLst>
            <a:rect l="0" t="0" r="r" b="b"/>
            <a:pathLst>
              <a:path w="2496" h="234">
                <a:moveTo>
                  <a:pt x="0" y="234"/>
                </a:moveTo>
                <a:lnTo>
                  <a:pt x="348" y="234"/>
                </a:lnTo>
                <a:lnTo>
                  <a:pt x="351" y="5"/>
                </a:lnTo>
                <a:lnTo>
                  <a:pt x="2178" y="0"/>
                </a:lnTo>
                <a:lnTo>
                  <a:pt x="2178" y="234"/>
                </a:lnTo>
                <a:lnTo>
                  <a:pt x="2496" y="23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7173" name="Rectangle 1028"/>
          <p:cNvSpPr>
            <a:spLocks noGrp="1" noChangeArrowheads="1"/>
          </p:cNvSpPr>
          <p:nvPr>
            <p:ph type="title"/>
          </p:nvPr>
        </p:nvSpPr>
        <p:spPr>
          <a:xfrm>
            <a:off x="212725" y="214313"/>
            <a:ext cx="8145463" cy="838200"/>
          </a:xfrm>
        </p:spPr>
        <p:txBody>
          <a:bodyPr/>
          <a:lstStyle/>
          <a:p>
            <a:r>
              <a:rPr lang="en-US" altLang="zh-CN" b="0" smtClean="0">
                <a:solidFill>
                  <a:schemeClr val="tx1"/>
                </a:solidFill>
                <a:ea typeface="宋体" charset="-122"/>
              </a:rPr>
              <a:t>1</a:t>
            </a:r>
            <a:r>
              <a:rPr lang="zh-CN" altLang="en-US" b="0" smtClean="0">
                <a:solidFill>
                  <a:schemeClr val="tx1"/>
                </a:solidFill>
                <a:ea typeface="宋体" charset="-122"/>
              </a:rPr>
              <a:t>、地址学习</a:t>
            </a:r>
          </a:p>
        </p:txBody>
      </p:sp>
      <p:sp>
        <p:nvSpPr>
          <p:cNvPr id="7174" name="Rectangle 1029"/>
          <p:cNvSpPr>
            <a:spLocks noChangeArrowheads="1"/>
          </p:cNvSpPr>
          <p:nvPr/>
        </p:nvSpPr>
        <p:spPr bwMode="auto">
          <a:xfrm>
            <a:off x="642938" y="4857750"/>
            <a:ext cx="7310437" cy="830263"/>
          </a:xfrm>
          <a:prstGeom prst="rect">
            <a:avLst/>
          </a:prstGeom>
          <a:noFill/>
          <a:ln w="9525">
            <a:noFill/>
            <a:miter lim="800000"/>
            <a:headEnd/>
            <a:tailEnd/>
          </a:ln>
        </p:spPr>
        <p:txBody>
          <a:bodyPr lIns="73025" tIns="36512" rIns="73025" bIns="36512" anchor="ctr" anchorCtr="1"/>
          <a:lstStyle/>
          <a:p>
            <a:pPr marL="257175" indent="-257175" algn="ctr" defTabSz="723900">
              <a:lnSpc>
                <a:spcPct val="95000"/>
              </a:lnSpc>
              <a:spcBef>
                <a:spcPct val="50000"/>
              </a:spcBef>
              <a:buClr>
                <a:schemeClr val="accent1"/>
              </a:buClr>
              <a:buFont typeface="Helvetica" pitchFamily="34" charset="0"/>
              <a:buNone/>
            </a:pPr>
            <a:r>
              <a:rPr lang="zh-CN" altLang="en-US" sz="2800" dirty="0">
                <a:ea typeface="宋体" charset="-122"/>
              </a:rPr>
              <a:t>最初开机时</a:t>
            </a:r>
            <a:r>
              <a:rPr lang="en-US" altLang="zh-CN" sz="2800" dirty="0">
                <a:ea typeface="宋体" charset="-122"/>
              </a:rPr>
              <a:t>MAC</a:t>
            </a:r>
            <a:r>
              <a:rPr lang="zh-CN" altLang="en-US" sz="2800" dirty="0">
                <a:ea typeface="宋体" charset="-122"/>
              </a:rPr>
              <a:t>地址表是空的</a:t>
            </a:r>
            <a:endParaRPr lang="en-US" altLang="zh-CN" sz="2800" dirty="0">
              <a:ea typeface="宋体" charset="-122"/>
            </a:endParaRPr>
          </a:p>
        </p:txBody>
      </p:sp>
      <p:sp>
        <p:nvSpPr>
          <p:cNvPr id="7175" name="Rectangle 1030"/>
          <p:cNvSpPr>
            <a:spLocks noChangeArrowheads="1"/>
          </p:cNvSpPr>
          <p:nvPr/>
        </p:nvSpPr>
        <p:spPr bwMode="auto">
          <a:xfrm>
            <a:off x="685800" y="228600"/>
            <a:ext cx="8915400" cy="838200"/>
          </a:xfrm>
          <a:prstGeom prst="rect">
            <a:avLst/>
          </a:prstGeom>
          <a:noFill/>
          <a:ln w="9525">
            <a:noFill/>
            <a:miter lim="800000"/>
            <a:headEnd/>
            <a:tailEnd/>
          </a:ln>
        </p:spPr>
        <p:txBody>
          <a:bodyPr lIns="73025" tIns="36512" rIns="73025" bIns="36512" anchor="ctr"/>
          <a:lstStyle/>
          <a:p>
            <a:pPr defTabSz="723900">
              <a:lnSpc>
                <a:spcPct val="90000"/>
              </a:lnSpc>
            </a:pPr>
            <a:endParaRPr lang="zh-CN" altLang="en-US" sz="3200">
              <a:ea typeface="宋体" charset="-122"/>
            </a:endParaRPr>
          </a:p>
        </p:txBody>
      </p:sp>
      <p:sp>
        <p:nvSpPr>
          <p:cNvPr id="7176" name="Rectangle 1031"/>
          <p:cNvSpPr>
            <a:spLocks noChangeArrowheads="1"/>
          </p:cNvSpPr>
          <p:nvPr/>
        </p:nvSpPr>
        <p:spPr bwMode="auto">
          <a:xfrm>
            <a:off x="3581400" y="1981200"/>
            <a:ext cx="1117600" cy="381000"/>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dirty="0">
                <a:ea typeface="宋体" charset="-122"/>
              </a:rPr>
              <a:t>MAC</a:t>
            </a:r>
            <a:r>
              <a:rPr lang="zh-CN" altLang="en-US" sz="1400" dirty="0">
                <a:ea typeface="宋体" charset="-122"/>
              </a:rPr>
              <a:t>地址表</a:t>
            </a:r>
          </a:p>
        </p:txBody>
      </p:sp>
      <p:sp>
        <p:nvSpPr>
          <p:cNvPr id="7177" name="Rectangle 1037"/>
          <p:cNvSpPr>
            <a:spLocks noChangeArrowheads="1"/>
          </p:cNvSpPr>
          <p:nvPr/>
        </p:nvSpPr>
        <p:spPr bwMode="auto">
          <a:xfrm>
            <a:off x="1204913" y="4535488"/>
            <a:ext cx="1198562"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c01.2222</a:t>
            </a:r>
          </a:p>
        </p:txBody>
      </p:sp>
      <p:sp>
        <p:nvSpPr>
          <p:cNvPr id="7178" name="Rectangle 1038"/>
          <p:cNvSpPr>
            <a:spLocks noChangeArrowheads="1"/>
          </p:cNvSpPr>
          <p:nvPr/>
        </p:nvSpPr>
        <p:spPr bwMode="auto">
          <a:xfrm>
            <a:off x="5737225" y="3254375"/>
            <a:ext cx="1198563" cy="306388"/>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c01.3333</a:t>
            </a:r>
          </a:p>
        </p:txBody>
      </p:sp>
      <p:sp>
        <p:nvSpPr>
          <p:cNvPr id="7179" name="Rectangle 1039"/>
          <p:cNvSpPr>
            <a:spLocks noChangeArrowheads="1"/>
          </p:cNvSpPr>
          <p:nvPr/>
        </p:nvSpPr>
        <p:spPr bwMode="auto">
          <a:xfrm>
            <a:off x="5737225" y="4535488"/>
            <a:ext cx="1198563"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dirty="0">
                <a:ea typeface="宋体" charset="-122"/>
              </a:rPr>
              <a:t>0260.8</a:t>
            </a:r>
            <a:r>
              <a:rPr lang="en-US" altLang="zh-CN" sz="1400" dirty="0">
                <a:ea typeface="宋体" charset="-122"/>
              </a:rPr>
              <a:t>c01.4444</a:t>
            </a:r>
          </a:p>
        </p:txBody>
      </p:sp>
      <p:sp>
        <p:nvSpPr>
          <p:cNvPr id="7180" name="Rectangle 1041"/>
          <p:cNvSpPr>
            <a:spLocks noChangeArrowheads="1"/>
          </p:cNvSpPr>
          <p:nvPr/>
        </p:nvSpPr>
        <p:spPr bwMode="auto">
          <a:xfrm>
            <a:off x="3143250" y="3357563"/>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E0</a:t>
            </a:r>
          </a:p>
        </p:txBody>
      </p:sp>
      <p:sp>
        <p:nvSpPr>
          <p:cNvPr id="7181" name="Rectangle 1042"/>
          <p:cNvSpPr>
            <a:spLocks noChangeArrowheads="1"/>
          </p:cNvSpPr>
          <p:nvPr/>
        </p:nvSpPr>
        <p:spPr bwMode="auto">
          <a:xfrm>
            <a:off x="4786313" y="3286125"/>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E1</a:t>
            </a:r>
          </a:p>
        </p:txBody>
      </p:sp>
      <p:sp>
        <p:nvSpPr>
          <p:cNvPr id="429075" name="Rectangle 1043"/>
          <p:cNvSpPr>
            <a:spLocks noChangeArrowheads="1"/>
          </p:cNvSpPr>
          <p:nvPr/>
        </p:nvSpPr>
        <p:spPr bwMode="auto">
          <a:xfrm>
            <a:off x="3214688" y="2286000"/>
            <a:ext cx="1792287" cy="990600"/>
          </a:xfrm>
          <a:prstGeom prst="rect">
            <a:avLst/>
          </a:prstGeom>
          <a:solidFill>
            <a:srgbClr val="FFFFFF"/>
          </a:solidFill>
          <a:ln w="12700">
            <a:solidFill>
              <a:srgbClr val="000000"/>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pic>
        <p:nvPicPr>
          <p:cNvPr id="7183" name="Picture 1047"/>
          <p:cNvPicPr>
            <a:picLocks noChangeArrowheads="1"/>
          </p:cNvPicPr>
          <p:nvPr/>
        </p:nvPicPr>
        <p:blipFill>
          <a:blip r:embed="rId3" cstate="print"/>
          <a:srcRect/>
          <a:stretch>
            <a:fillRect/>
          </a:stretch>
        </p:blipFill>
        <p:spPr bwMode="auto">
          <a:xfrm>
            <a:off x="1657350" y="4002088"/>
            <a:ext cx="488950" cy="485775"/>
          </a:xfrm>
          <a:prstGeom prst="rect">
            <a:avLst/>
          </a:prstGeom>
          <a:noFill/>
          <a:ln w="9525">
            <a:noFill/>
            <a:miter lim="800000"/>
            <a:headEnd/>
            <a:tailEnd/>
          </a:ln>
        </p:spPr>
      </p:pic>
      <p:pic>
        <p:nvPicPr>
          <p:cNvPr id="7184" name="Picture 1049"/>
          <p:cNvPicPr>
            <a:picLocks noChangeArrowheads="1"/>
          </p:cNvPicPr>
          <p:nvPr/>
        </p:nvPicPr>
        <p:blipFill>
          <a:blip r:embed="rId3" cstate="print"/>
          <a:srcRect/>
          <a:stretch>
            <a:fillRect/>
          </a:stretch>
        </p:blipFill>
        <p:spPr bwMode="auto">
          <a:xfrm>
            <a:off x="5721350" y="2698750"/>
            <a:ext cx="488950" cy="485775"/>
          </a:xfrm>
          <a:prstGeom prst="rect">
            <a:avLst/>
          </a:prstGeom>
          <a:noFill/>
          <a:ln w="9525">
            <a:noFill/>
            <a:miter lim="800000"/>
            <a:headEnd/>
            <a:tailEnd/>
          </a:ln>
        </p:spPr>
      </p:pic>
      <p:pic>
        <p:nvPicPr>
          <p:cNvPr id="7185" name="Picture 1050"/>
          <p:cNvPicPr>
            <a:picLocks noChangeArrowheads="1"/>
          </p:cNvPicPr>
          <p:nvPr/>
        </p:nvPicPr>
        <p:blipFill>
          <a:blip r:embed="rId3" cstate="print"/>
          <a:srcRect/>
          <a:stretch>
            <a:fillRect/>
          </a:stretch>
        </p:blipFill>
        <p:spPr bwMode="auto">
          <a:xfrm>
            <a:off x="5705475" y="4002088"/>
            <a:ext cx="488950" cy="485775"/>
          </a:xfrm>
          <a:prstGeom prst="rect">
            <a:avLst/>
          </a:prstGeom>
          <a:noFill/>
          <a:ln w="9525">
            <a:noFill/>
            <a:miter lim="800000"/>
            <a:headEnd/>
            <a:tailEnd/>
          </a:ln>
        </p:spPr>
      </p:pic>
      <p:sp>
        <p:nvSpPr>
          <p:cNvPr id="7186" name="Rectangle 1051"/>
          <p:cNvSpPr>
            <a:spLocks noChangeArrowheads="1"/>
          </p:cNvSpPr>
          <p:nvPr/>
        </p:nvSpPr>
        <p:spPr bwMode="auto">
          <a:xfrm>
            <a:off x="3048000" y="3929063"/>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E2</a:t>
            </a:r>
          </a:p>
        </p:txBody>
      </p:sp>
      <p:sp>
        <p:nvSpPr>
          <p:cNvPr id="7187" name="Rectangle 1052"/>
          <p:cNvSpPr>
            <a:spLocks noChangeArrowheads="1"/>
          </p:cNvSpPr>
          <p:nvPr/>
        </p:nvSpPr>
        <p:spPr bwMode="auto">
          <a:xfrm>
            <a:off x="4857750" y="3929063"/>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E3</a:t>
            </a:r>
          </a:p>
        </p:txBody>
      </p:sp>
      <p:pic>
        <p:nvPicPr>
          <p:cNvPr id="7188" name="Picture 1060"/>
          <p:cNvPicPr>
            <a:picLocks noChangeAspect="1" noChangeArrowheads="1"/>
          </p:cNvPicPr>
          <p:nvPr/>
        </p:nvPicPr>
        <p:blipFill>
          <a:blip r:embed="rId4" cstate="print"/>
          <a:srcRect/>
          <a:stretch>
            <a:fillRect/>
          </a:stretch>
        </p:blipFill>
        <p:spPr bwMode="auto">
          <a:xfrm>
            <a:off x="3429000" y="3500438"/>
            <a:ext cx="1295400" cy="573087"/>
          </a:xfrm>
          <a:prstGeom prst="rect">
            <a:avLst/>
          </a:prstGeom>
          <a:noFill/>
          <a:ln w="9525">
            <a:noFill/>
            <a:miter lim="800000"/>
            <a:headEnd/>
            <a:tailEnd/>
          </a:ln>
        </p:spPr>
      </p:pic>
      <p:sp>
        <p:nvSpPr>
          <p:cNvPr id="30" name="Line 1064"/>
          <p:cNvSpPr>
            <a:spLocks noChangeShapeType="1"/>
          </p:cNvSpPr>
          <p:nvPr/>
        </p:nvSpPr>
        <p:spPr bwMode="auto">
          <a:xfrm>
            <a:off x="2133600" y="2824163"/>
            <a:ext cx="457200" cy="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7190" name="Rectangle 1036"/>
          <p:cNvSpPr>
            <a:spLocks noChangeArrowheads="1"/>
          </p:cNvSpPr>
          <p:nvPr/>
        </p:nvSpPr>
        <p:spPr bwMode="auto">
          <a:xfrm>
            <a:off x="1204913" y="3106738"/>
            <a:ext cx="1403350"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solidFill>
                  <a:srgbClr val="000000"/>
                </a:solidFill>
                <a:ea typeface="宋体" charset="-122"/>
              </a:rPr>
              <a:t>0260.8</a:t>
            </a:r>
            <a:r>
              <a:rPr lang="en-US" altLang="zh-CN" sz="1400">
                <a:solidFill>
                  <a:srgbClr val="000000"/>
                </a:solidFill>
                <a:ea typeface="宋体" charset="-122"/>
              </a:rPr>
              <a:t>c01.1111</a:t>
            </a:r>
          </a:p>
        </p:txBody>
      </p:sp>
      <p:pic>
        <p:nvPicPr>
          <p:cNvPr id="7191" name="Picture 1048"/>
          <p:cNvPicPr>
            <a:picLocks noChangeArrowheads="1"/>
          </p:cNvPicPr>
          <p:nvPr/>
        </p:nvPicPr>
        <p:blipFill>
          <a:blip r:embed="rId3" cstate="print"/>
          <a:srcRect/>
          <a:stretch>
            <a:fillRect/>
          </a:stretch>
        </p:blipFill>
        <p:spPr bwMode="auto">
          <a:xfrm>
            <a:off x="1708150" y="2551113"/>
            <a:ext cx="488950" cy="485775"/>
          </a:xfrm>
          <a:prstGeom prst="rect">
            <a:avLst/>
          </a:prstGeom>
          <a:noFill/>
          <a:ln w="9525">
            <a:noFill/>
            <a:miter lim="800000"/>
            <a:headEnd/>
            <a:tailEnd/>
          </a:ln>
        </p:spPr>
      </p:pic>
      <p:sp>
        <p:nvSpPr>
          <p:cNvPr id="7192" name="Text Box 1056"/>
          <p:cNvSpPr txBox="1">
            <a:spLocks noChangeArrowheads="1"/>
          </p:cNvSpPr>
          <p:nvPr/>
        </p:nvSpPr>
        <p:spPr bwMode="auto">
          <a:xfrm>
            <a:off x="1809750" y="2595563"/>
            <a:ext cx="293688" cy="274637"/>
          </a:xfrm>
          <a:prstGeom prst="rect">
            <a:avLst/>
          </a:prstGeom>
          <a:noFill/>
          <a:ln w="38100">
            <a:noFill/>
            <a:miter lim="800000"/>
            <a:headEnd type="none" w="sm" len="sm"/>
            <a:tailEnd type="none" w="sm" len="sm"/>
          </a:ln>
        </p:spPr>
        <p:txBody>
          <a:bodyPr wrap="none" anchor="ctr">
            <a:spAutoFit/>
          </a:bodyPr>
          <a:lstStyle/>
          <a:p>
            <a:pPr algn="ctr"/>
            <a:r>
              <a:rPr lang="en-US" altLang="zh-CN">
                <a:ea typeface="宋体" charset="-122"/>
              </a:rPr>
              <a:t>A</a:t>
            </a:r>
          </a:p>
        </p:txBody>
      </p:sp>
      <p:sp>
        <p:nvSpPr>
          <p:cNvPr id="7193" name="Rectangle 1036"/>
          <p:cNvSpPr>
            <a:spLocks noChangeArrowheads="1"/>
          </p:cNvSpPr>
          <p:nvPr/>
        </p:nvSpPr>
        <p:spPr bwMode="auto">
          <a:xfrm>
            <a:off x="1204913" y="3071813"/>
            <a:ext cx="1403350"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c01.1111</a:t>
            </a:r>
          </a:p>
        </p:txBody>
      </p:sp>
      <p:sp>
        <p:nvSpPr>
          <p:cNvPr id="7194" name="TextBox 28"/>
          <p:cNvSpPr txBox="1">
            <a:spLocks noChangeArrowheads="1"/>
          </p:cNvSpPr>
          <p:nvPr/>
        </p:nvSpPr>
        <p:spPr bwMode="auto">
          <a:xfrm>
            <a:off x="1785938" y="2286000"/>
            <a:ext cx="295275" cy="276225"/>
          </a:xfrm>
          <a:prstGeom prst="rect">
            <a:avLst/>
          </a:prstGeom>
          <a:noFill/>
          <a:ln w="9525">
            <a:noFill/>
            <a:miter lim="800000"/>
            <a:headEnd/>
            <a:tailEnd/>
          </a:ln>
        </p:spPr>
        <p:txBody>
          <a:bodyPr wrap="none">
            <a:spAutoFit/>
          </a:bodyPr>
          <a:lstStyle/>
          <a:p>
            <a:r>
              <a:rPr lang="en-US" altLang="zh-CN">
                <a:ea typeface="宋体" charset="-122"/>
              </a:rPr>
              <a:t>A</a:t>
            </a:r>
            <a:endParaRPr lang="zh-CN" altLang="en-US">
              <a:ea typeface="宋体" charset="-122"/>
            </a:endParaRPr>
          </a:p>
        </p:txBody>
      </p:sp>
      <p:sp>
        <p:nvSpPr>
          <p:cNvPr id="7195" name="TextBox 31"/>
          <p:cNvSpPr txBox="1">
            <a:spLocks noChangeArrowheads="1"/>
          </p:cNvSpPr>
          <p:nvPr/>
        </p:nvSpPr>
        <p:spPr bwMode="auto">
          <a:xfrm>
            <a:off x="1776413" y="3724275"/>
            <a:ext cx="295275" cy="276225"/>
          </a:xfrm>
          <a:prstGeom prst="rect">
            <a:avLst/>
          </a:prstGeom>
          <a:noFill/>
          <a:ln w="9525">
            <a:noFill/>
            <a:miter lim="800000"/>
            <a:headEnd/>
            <a:tailEnd/>
          </a:ln>
        </p:spPr>
        <p:txBody>
          <a:bodyPr wrap="none">
            <a:spAutoFit/>
          </a:bodyPr>
          <a:lstStyle/>
          <a:p>
            <a:r>
              <a:rPr lang="en-US" altLang="zh-CN">
                <a:ea typeface="宋体" charset="-122"/>
              </a:rPr>
              <a:t>C</a:t>
            </a:r>
            <a:endParaRPr lang="zh-CN" altLang="en-US">
              <a:ea typeface="宋体" charset="-122"/>
            </a:endParaRPr>
          </a:p>
        </p:txBody>
      </p:sp>
      <p:sp>
        <p:nvSpPr>
          <p:cNvPr id="7196" name="TextBox 32"/>
          <p:cNvSpPr txBox="1">
            <a:spLocks noChangeArrowheads="1"/>
          </p:cNvSpPr>
          <p:nvPr/>
        </p:nvSpPr>
        <p:spPr bwMode="auto">
          <a:xfrm>
            <a:off x="5857875" y="2357438"/>
            <a:ext cx="295275" cy="276225"/>
          </a:xfrm>
          <a:prstGeom prst="rect">
            <a:avLst/>
          </a:prstGeom>
          <a:noFill/>
          <a:ln w="9525">
            <a:noFill/>
            <a:miter lim="800000"/>
            <a:headEnd/>
            <a:tailEnd/>
          </a:ln>
        </p:spPr>
        <p:txBody>
          <a:bodyPr wrap="none">
            <a:spAutoFit/>
          </a:bodyPr>
          <a:lstStyle/>
          <a:p>
            <a:r>
              <a:rPr lang="en-US" altLang="zh-CN">
                <a:ea typeface="宋体" charset="-122"/>
              </a:rPr>
              <a:t>B</a:t>
            </a:r>
            <a:endParaRPr lang="zh-CN" altLang="en-US">
              <a:ea typeface="宋体" charset="-122"/>
            </a:endParaRPr>
          </a:p>
        </p:txBody>
      </p:sp>
      <p:sp>
        <p:nvSpPr>
          <p:cNvPr id="7197" name="TextBox 34"/>
          <p:cNvSpPr txBox="1">
            <a:spLocks noChangeArrowheads="1"/>
          </p:cNvSpPr>
          <p:nvPr/>
        </p:nvSpPr>
        <p:spPr bwMode="auto">
          <a:xfrm>
            <a:off x="5786438" y="3714750"/>
            <a:ext cx="295275" cy="276225"/>
          </a:xfrm>
          <a:prstGeom prst="rect">
            <a:avLst/>
          </a:prstGeom>
          <a:noFill/>
          <a:ln w="9525">
            <a:noFill/>
            <a:miter lim="800000"/>
            <a:headEnd/>
            <a:tailEnd/>
          </a:ln>
        </p:spPr>
        <p:txBody>
          <a:bodyPr wrap="none">
            <a:spAutoFit/>
          </a:bodyPr>
          <a:lstStyle/>
          <a:p>
            <a:r>
              <a:rPr lang="en-US" altLang="zh-CN">
                <a:ea typeface="宋体" charset="-122"/>
              </a:rPr>
              <a:t>D</a:t>
            </a:r>
            <a:endParaRPr lang="zh-CN" altLang="en-US">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62"/>
          <p:cNvSpPr>
            <a:spLocks/>
          </p:cNvSpPr>
          <p:nvPr/>
        </p:nvSpPr>
        <p:spPr bwMode="auto">
          <a:xfrm flipH="1" flipV="1">
            <a:off x="2714625" y="1868488"/>
            <a:ext cx="914400" cy="276225"/>
          </a:xfrm>
          <a:custGeom>
            <a:avLst/>
            <a:gdLst>
              <a:gd name="T0" fmla="*/ 0 w 564"/>
              <a:gd name="T1" fmla="*/ 0 h 234"/>
              <a:gd name="T2" fmla="*/ 646620153 w 564"/>
              <a:gd name="T3" fmla="*/ 8361118 h 234"/>
              <a:gd name="T4" fmla="*/ 646620153 w 564"/>
              <a:gd name="T5" fmla="*/ 326069510 h 234"/>
              <a:gd name="T6" fmla="*/ 1482495083 w 564"/>
              <a:gd name="T7" fmla="*/ 326069510 h 234"/>
              <a:gd name="T8" fmla="*/ 0 60000 65536"/>
              <a:gd name="T9" fmla="*/ 0 60000 65536"/>
              <a:gd name="T10" fmla="*/ 0 60000 65536"/>
              <a:gd name="T11" fmla="*/ 0 60000 65536"/>
              <a:gd name="T12" fmla="*/ 0 w 564"/>
              <a:gd name="T13" fmla="*/ 0 h 234"/>
              <a:gd name="T14" fmla="*/ 564 w 564"/>
              <a:gd name="T15" fmla="*/ 234 h 234"/>
            </a:gdLst>
            <a:ahLst/>
            <a:cxnLst>
              <a:cxn ang="T8">
                <a:pos x="T0" y="T1"/>
              </a:cxn>
              <a:cxn ang="T9">
                <a:pos x="T2" y="T3"/>
              </a:cxn>
              <a:cxn ang="T10">
                <a:pos x="T4" y="T5"/>
              </a:cxn>
              <a:cxn ang="T11">
                <a:pos x="T6" y="T7"/>
              </a:cxn>
            </a:cxnLst>
            <a:rect l="T12" t="T13" r="T14" b="T15"/>
            <a:pathLst>
              <a:path w="564" h="234">
                <a:moveTo>
                  <a:pt x="0" y="0"/>
                </a:moveTo>
                <a:lnTo>
                  <a:pt x="246" y="6"/>
                </a:lnTo>
                <a:lnTo>
                  <a:pt x="246" y="234"/>
                </a:lnTo>
                <a:lnTo>
                  <a:pt x="564" y="234"/>
                </a:lnTo>
              </a:path>
            </a:pathLst>
          </a:custGeom>
          <a:noFill/>
          <a:ln w="38100">
            <a:solidFill>
              <a:schemeClr val="tx1"/>
            </a:solidFill>
            <a:round/>
            <a:headEnd type="triangle" w="med" len="med"/>
            <a:tailEnd type="none" w="sm" len="sm"/>
          </a:ln>
        </p:spPr>
        <p:txBody>
          <a:bodyPr anchor="ctr">
            <a:spAutoFit/>
          </a:bodyPr>
          <a:lstStyle/>
          <a:p>
            <a:endParaRPr lang="zh-CN" altLang="en-US"/>
          </a:p>
        </p:txBody>
      </p:sp>
      <p:sp>
        <p:nvSpPr>
          <p:cNvPr id="426038" name="Freeform 54"/>
          <p:cNvSpPr>
            <a:spLocks/>
          </p:cNvSpPr>
          <p:nvPr/>
        </p:nvSpPr>
        <p:spPr bwMode="auto">
          <a:xfrm>
            <a:off x="2362200" y="2154238"/>
            <a:ext cx="4133850" cy="276225"/>
          </a:xfrm>
          <a:custGeom>
            <a:avLst/>
            <a:gdLst/>
            <a:ahLst/>
            <a:cxnLst>
              <a:cxn ang="0">
                <a:pos x="0" y="8"/>
              </a:cxn>
              <a:cxn ang="0">
                <a:pos x="505" y="0"/>
              </a:cxn>
              <a:cxn ang="0">
                <a:pos x="505" y="432"/>
              </a:cxn>
              <a:cxn ang="0">
                <a:pos x="2277" y="440"/>
              </a:cxn>
              <a:cxn ang="0">
                <a:pos x="2277" y="31"/>
              </a:cxn>
              <a:cxn ang="0">
                <a:pos x="2604" y="30"/>
              </a:cxn>
            </a:cxnLst>
            <a:rect l="0" t="0" r="r" b="b"/>
            <a:pathLst>
              <a:path w="2604" h="440">
                <a:moveTo>
                  <a:pt x="0" y="8"/>
                </a:moveTo>
                <a:lnTo>
                  <a:pt x="505" y="0"/>
                </a:lnTo>
                <a:lnTo>
                  <a:pt x="505" y="432"/>
                </a:lnTo>
                <a:lnTo>
                  <a:pt x="2277" y="440"/>
                </a:lnTo>
                <a:lnTo>
                  <a:pt x="2277" y="31"/>
                </a:lnTo>
                <a:lnTo>
                  <a:pt x="2604"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8196" name="Rectangle 5"/>
          <p:cNvSpPr>
            <a:spLocks noChangeArrowheads="1"/>
          </p:cNvSpPr>
          <p:nvPr/>
        </p:nvSpPr>
        <p:spPr bwMode="auto">
          <a:xfrm>
            <a:off x="642938" y="4071938"/>
            <a:ext cx="7843837" cy="1614487"/>
          </a:xfrm>
          <a:prstGeom prst="rect">
            <a:avLst/>
          </a:prstGeom>
          <a:noFill/>
          <a:ln w="9525">
            <a:noFill/>
            <a:miter lim="800000"/>
            <a:headEnd/>
            <a:tailEnd/>
          </a:ln>
        </p:spPr>
        <p:txBody>
          <a:bodyPr lIns="73025" tIns="36512" rIns="73025" bIns="36512" anchor="ctr" anchorCtr="1"/>
          <a:lstStyle/>
          <a:p>
            <a:pPr marL="257175" indent="-257175" defTabSz="723900">
              <a:lnSpc>
                <a:spcPct val="95000"/>
              </a:lnSpc>
              <a:spcBef>
                <a:spcPct val="35000"/>
              </a:spcBef>
              <a:buClr>
                <a:schemeClr val="accent1"/>
              </a:buClr>
              <a:buFont typeface="Helvetica" pitchFamily="34" charset="0"/>
              <a:buChar char="•"/>
            </a:pPr>
            <a:r>
              <a:rPr lang="zh-CN" altLang="en-US" sz="2000" dirty="0">
                <a:ea typeface="宋体" charset="-122"/>
              </a:rPr>
              <a:t>主机</a:t>
            </a:r>
            <a:r>
              <a:rPr lang="en-US" altLang="zh-CN" sz="2000" dirty="0">
                <a:ea typeface="宋体" charset="-122"/>
              </a:rPr>
              <a:t>A</a:t>
            </a:r>
            <a:r>
              <a:rPr lang="zh-CN" altLang="en-US" sz="2000" dirty="0">
                <a:ea typeface="宋体" charset="-122"/>
              </a:rPr>
              <a:t>发送数据帧给主机</a:t>
            </a:r>
            <a:r>
              <a:rPr lang="en-US" altLang="zh-CN" sz="2000" dirty="0">
                <a:ea typeface="宋体" charset="-122"/>
              </a:rPr>
              <a:t>C</a:t>
            </a:r>
          </a:p>
          <a:p>
            <a:pPr marL="257175" indent="-257175" defTabSz="723900">
              <a:lnSpc>
                <a:spcPct val="95000"/>
              </a:lnSpc>
              <a:spcBef>
                <a:spcPct val="35000"/>
              </a:spcBef>
              <a:buClr>
                <a:schemeClr val="accent1"/>
              </a:buClr>
              <a:buFont typeface="Helvetica" pitchFamily="34" charset="0"/>
              <a:buChar char="•"/>
            </a:pPr>
            <a:r>
              <a:rPr lang="zh-CN" altLang="en-US" sz="2000" dirty="0">
                <a:ea typeface="宋体" charset="-122"/>
              </a:rPr>
              <a:t>交换机通过学习数据帧的源</a:t>
            </a:r>
            <a:r>
              <a:rPr lang="en-US" altLang="zh-CN" sz="2000" dirty="0">
                <a:ea typeface="宋体" charset="-122"/>
              </a:rPr>
              <a:t>MAC</a:t>
            </a:r>
            <a:r>
              <a:rPr lang="zh-CN" altLang="en-US" sz="2000" dirty="0">
                <a:ea typeface="宋体" charset="-122"/>
              </a:rPr>
              <a:t>地址，记录下主机</a:t>
            </a:r>
            <a:r>
              <a:rPr lang="en-US" altLang="zh-CN" sz="2000" dirty="0">
                <a:ea typeface="宋体" charset="-122"/>
              </a:rPr>
              <a:t>A</a:t>
            </a:r>
            <a:r>
              <a:rPr lang="zh-CN" altLang="en-US" sz="2000" dirty="0">
                <a:ea typeface="宋体" charset="-122"/>
              </a:rPr>
              <a:t>的</a:t>
            </a:r>
            <a:r>
              <a:rPr lang="en-US" altLang="zh-CN" sz="2000" dirty="0">
                <a:ea typeface="宋体" charset="-122"/>
              </a:rPr>
              <a:t>MAC</a:t>
            </a:r>
            <a:r>
              <a:rPr lang="zh-CN" altLang="en-US" sz="2000" dirty="0">
                <a:ea typeface="宋体" charset="-122"/>
              </a:rPr>
              <a:t>地址 对应端口</a:t>
            </a:r>
            <a:r>
              <a:rPr lang="en-US" altLang="zh-CN" sz="2000" dirty="0">
                <a:ea typeface="宋体" charset="-122"/>
              </a:rPr>
              <a:t>E0 </a:t>
            </a:r>
          </a:p>
          <a:p>
            <a:pPr marL="257175" indent="-257175" defTabSz="723900">
              <a:lnSpc>
                <a:spcPct val="95000"/>
              </a:lnSpc>
              <a:spcBef>
                <a:spcPct val="35000"/>
              </a:spcBef>
              <a:buClr>
                <a:schemeClr val="accent1"/>
              </a:buClr>
              <a:buFont typeface="Helvetica" pitchFamily="34" charset="0"/>
              <a:buChar char="•"/>
            </a:pPr>
            <a:r>
              <a:rPr lang="zh-CN" altLang="en-US" sz="2000" dirty="0">
                <a:ea typeface="宋体" charset="-122"/>
              </a:rPr>
              <a:t>该数据帧转发到除端口</a:t>
            </a:r>
            <a:r>
              <a:rPr lang="en-US" altLang="zh-CN" sz="2000" dirty="0">
                <a:ea typeface="宋体" charset="-122"/>
              </a:rPr>
              <a:t>E0</a:t>
            </a:r>
            <a:r>
              <a:rPr lang="zh-CN" altLang="en-US" sz="2000" dirty="0">
                <a:ea typeface="宋体" charset="-122"/>
              </a:rPr>
              <a:t>以外的其它所有端口 (不清楚目标主机地址时用广播方式</a:t>
            </a:r>
            <a:r>
              <a:rPr lang="en-US" altLang="zh-CN" sz="2000" dirty="0">
                <a:ea typeface="宋体" charset="-122"/>
              </a:rPr>
              <a:t>)</a:t>
            </a:r>
            <a:endParaRPr lang="en-US" altLang="zh-CN" sz="2200" dirty="0">
              <a:ea typeface="宋体" charset="-122"/>
            </a:endParaRPr>
          </a:p>
        </p:txBody>
      </p:sp>
      <p:sp>
        <p:nvSpPr>
          <p:cNvPr id="8197" name="Rectangle 11"/>
          <p:cNvSpPr>
            <a:spLocks noChangeArrowheads="1"/>
          </p:cNvSpPr>
          <p:nvPr/>
        </p:nvSpPr>
        <p:spPr bwMode="auto">
          <a:xfrm>
            <a:off x="1571625" y="2335213"/>
            <a:ext cx="1403350"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c01.1111</a:t>
            </a:r>
          </a:p>
        </p:txBody>
      </p:sp>
      <p:sp>
        <p:nvSpPr>
          <p:cNvPr id="8198" name="Rectangle 12"/>
          <p:cNvSpPr>
            <a:spLocks noChangeArrowheads="1"/>
          </p:cNvSpPr>
          <p:nvPr/>
        </p:nvSpPr>
        <p:spPr bwMode="auto">
          <a:xfrm>
            <a:off x="1690688" y="3335338"/>
            <a:ext cx="1198562"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c01.2222</a:t>
            </a:r>
          </a:p>
        </p:txBody>
      </p:sp>
      <p:sp>
        <p:nvSpPr>
          <p:cNvPr id="8199" name="Rectangle 13"/>
          <p:cNvSpPr>
            <a:spLocks noChangeArrowheads="1"/>
          </p:cNvSpPr>
          <p:nvPr/>
        </p:nvSpPr>
        <p:spPr bwMode="auto">
          <a:xfrm>
            <a:off x="6223000" y="2276475"/>
            <a:ext cx="1198563" cy="306388"/>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c01.3333</a:t>
            </a:r>
          </a:p>
        </p:txBody>
      </p:sp>
      <p:sp>
        <p:nvSpPr>
          <p:cNvPr id="8200" name="Rectangle 14"/>
          <p:cNvSpPr>
            <a:spLocks noChangeArrowheads="1"/>
          </p:cNvSpPr>
          <p:nvPr/>
        </p:nvSpPr>
        <p:spPr bwMode="auto">
          <a:xfrm>
            <a:off x="6223000" y="3335338"/>
            <a:ext cx="1198563"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c01.4444</a:t>
            </a:r>
          </a:p>
        </p:txBody>
      </p:sp>
      <p:sp>
        <p:nvSpPr>
          <p:cNvPr id="425999" name="Rectangle 15"/>
          <p:cNvSpPr>
            <a:spLocks noChangeArrowheads="1"/>
          </p:cNvSpPr>
          <p:nvPr/>
        </p:nvSpPr>
        <p:spPr bwMode="auto">
          <a:xfrm>
            <a:off x="3762375" y="1009650"/>
            <a:ext cx="1792288" cy="990600"/>
          </a:xfrm>
          <a:prstGeom prst="rect">
            <a:avLst/>
          </a:prstGeom>
          <a:solidFill>
            <a:srgbClr val="FFFFFF"/>
          </a:solidFill>
          <a:ln w="12700">
            <a:solidFill>
              <a:srgbClr val="000000"/>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8202" name="Rectangle 19"/>
          <p:cNvSpPr>
            <a:spLocks noChangeArrowheads="1"/>
          </p:cNvSpPr>
          <p:nvPr/>
        </p:nvSpPr>
        <p:spPr bwMode="auto">
          <a:xfrm>
            <a:off x="3810000" y="1058863"/>
            <a:ext cx="1525588"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chemeClr val="bg1"/>
                </a:solidFill>
                <a:ea typeface="宋体" charset="-122"/>
              </a:rPr>
              <a:t>E0:  0260.8c01.1111</a:t>
            </a:r>
          </a:p>
        </p:txBody>
      </p:sp>
      <p:pic>
        <p:nvPicPr>
          <p:cNvPr id="8203" name="Picture 21"/>
          <p:cNvPicPr>
            <a:picLocks noChangeArrowheads="1"/>
          </p:cNvPicPr>
          <p:nvPr/>
        </p:nvPicPr>
        <p:blipFill>
          <a:blip r:embed="rId3" cstate="print"/>
          <a:srcRect/>
          <a:stretch>
            <a:fillRect/>
          </a:stretch>
        </p:blipFill>
        <p:spPr bwMode="auto">
          <a:xfrm>
            <a:off x="2082800" y="2801938"/>
            <a:ext cx="488950" cy="485775"/>
          </a:xfrm>
          <a:prstGeom prst="rect">
            <a:avLst/>
          </a:prstGeom>
          <a:noFill/>
          <a:ln w="9525">
            <a:noFill/>
            <a:miter lim="800000"/>
            <a:headEnd/>
            <a:tailEnd/>
          </a:ln>
        </p:spPr>
      </p:pic>
      <p:pic>
        <p:nvPicPr>
          <p:cNvPr id="8204" name="Picture 22"/>
          <p:cNvPicPr>
            <a:picLocks noChangeArrowheads="1"/>
          </p:cNvPicPr>
          <p:nvPr/>
        </p:nvPicPr>
        <p:blipFill>
          <a:blip r:embed="rId3" cstate="print"/>
          <a:srcRect/>
          <a:stretch>
            <a:fillRect/>
          </a:stretch>
        </p:blipFill>
        <p:spPr bwMode="auto">
          <a:xfrm>
            <a:off x="2082800" y="1868488"/>
            <a:ext cx="488950" cy="485775"/>
          </a:xfrm>
          <a:prstGeom prst="rect">
            <a:avLst/>
          </a:prstGeom>
          <a:noFill/>
          <a:ln w="9525">
            <a:noFill/>
            <a:miter lim="800000"/>
            <a:headEnd/>
            <a:tailEnd/>
          </a:ln>
        </p:spPr>
      </p:pic>
      <p:pic>
        <p:nvPicPr>
          <p:cNvPr id="8205" name="Picture 23"/>
          <p:cNvPicPr>
            <a:picLocks noChangeArrowheads="1"/>
          </p:cNvPicPr>
          <p:nvPr/>
        </p:nvPicPr>
        <p:blipFill>
          <a:blip r:embed="rId3" cstate="print"/>
          <a:srcRect/>
          <a:stretch>
            <a:fillRect/>
          </a:stretch>
        </p:blipFill>
        <p:spPr bwMode="auto">
          <a:xfrm>
            <a:off x="6500813" y="1811338"/>
            <a:ext cx="488950" cy="485775"/>
          </a:xfrm>
          <a:prstGeom prst="rect">
            <a:avLst/>
          </a:prstGeom>
          <a:noFill/>
          <a:ln w="9525">
            <a:noFill/>
            <a:miter lim="800000"/>
            <a:headEnd/>
            <a:tailEnd/>
          </a:ln>
        </p:spPr>
      </p:pic>
      <p:pic>
        <p:nvPicPr>
          <p:cNvPr id="8206" name="Picture 24"/>
          <p:cNvPicPr>
            <a:picLocks noChangeArrowheads="1"/>
          </p:cNvPicPr>
          <p:nvPr/>
        </p:nvPicPr>
        <p:blipFill>
          <a:blip r:embed="rId3" cstate="print"/>
          <a:srcRect/>
          <a:stretch>
            <a:fillRect/>
          </a:stretch>
        </p:blipFill>
        <p:spPr bwMode="auto">
          <a:xfrm>
            <a:off x="6440488" y="2801938"/>
            <a:ext cx="488950" cy="485775"/>
          </a:xfrm>
          <a:prstGeom prst="rect">
            <a:avLst/>
          </a:prstGeom>
          <a:noFill/>
          <a:ln w="9525">
            <a:noFill/>
            <a:miter lim="800000"/>
            <a:headEnd/>
            <a:tailEnd/>
          </a:ln>
        </p:spPr>
      </p:pic>
      <p:sp>
        <p:nvSpPr>
          <p:cNvPr id="8207" name="Rectangle 34"/>
          <p:cNvSpPr>
            <a:spLocks noChangeArrowheads="1"/>
          </p:cNvSpPr>
          <p:nvPr/>
        </p:nvSpPr>
        <p:spPr bwMode="auto">
          <a:xfrm>
            <a:off x="3657600" y="2125663"/>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E0</a:t>
            </a:r>
          </a:p>
        </p:txBody>
      </p:sp>
      <p:sp>
        <p:nvSpPr>
          <p:cNvPr id="8208" name="Rectangle 35"/>
          <p:cNvSpPr>
            <a:spLocks noChangeArrowheads="1"/>
          </p:cNvSpPr>
          <p:nvPr/>
        </p:nvSpPr>
        <p:spPr bwMode="auto">
          <a:xfrm>
            <a:off x="5243513" y="2141538"/>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E1</a:t>
            </a:r>
          </a:p>
        </p:txBody>
      </p:sp>
      <p:sp>
        <p:nvSpPr>
          <p:cNvPr id="8209" name="Rectangle 38"/>
          <p:cNvSpPr>
            <a:spLocks noChangeArrowheads="1"/>
          </p:cNvSpPr>
          <p:nvPr/>
        </p:nvSpPr>
        <p:spPr bwMode="auto">
          <a:xfrm>
            <a:off x="3643313" y="2857500"/>
            <a:ext cx="379412"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E2</a:t>
            </a:r>
          </a:p>
        </p:txBody>
      </p:sp>
      <p:sp>
        <p:nvSpPr>
          <p:cNvPr id="8210" name="Rectangle 39"/>
          <p:cNvSpPr>
            <a:spLocks noChangeArrowheads="1"/>
          </p:cNvSpPr>
          <p:nvPr/>
        </p:nvSpPr>
        <p:spPr bwMode="auto">
          <a:xfrm>
            <a:off x="5000625" y="2857500"/>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E3</a:t>
            </a:r>
          </a:p>
        </p:txBody>
      </p:sp>
      <p:sp>
        <p:nvSpPr>
          <p:cNvPr id="8211" name="Freeform 60"/>
          <p:cNvSpPr>
            <a:spLocks/>
          </p:cNvSpPr>
          <p:nvPr/>
        </p:nvSpPr>
        <p:spPr bwMode="auto">
          <a:xfrm flipH="1">
            <a:off x="5867400" y="2020888"/>
            <a:ext cx="393700" cy="276225"/>
          </a:xfrm>
          <a:custGeom>
            <a:avLst/>
            <a:gdLst>
              <a:gd name="T0" fmla="*/ 0 w 256"/>
              <a:gd name="T1" fmla="*/ 0 h 488"/>
              <a:gd name="T2" fmla="*/ 605467443 w 256"/>
              <a:gd name="T3" fmla="*/ 0 h 488"/>
              <a:gd name="T4" fmla="*/ 605467443 w 256"/>
              <a:gd name="T5" fmla="*/ 156353004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a:ln>
        </p:spPr>
        <p:txBody>
          <a:bodyPr anchor="ctr">
            <a:spAutoFit/>
          </a:bodyPr>
          <a:lstStyle/>
          <a:p>
            <a:endParaRPr lang="zh-CN" altLang="en-US"/>
          </a:p>
        </p:txBody>
      </p:sp>
      <p:sp>
        <p:nvSpPr>
          <p:cNvPr id="8212" name="Rectangle 70"/>
          <p:cNvSpPr>
            <a:spLocks noChangeArrowheads="1"/>
          </p:cNvSpPr>
          <p:nvPr/>
        </p:nvSpPr>
        <p:spPr bwMode="auto">
          <a:xfrm>
            <a:off x="4191000" y="754063"/>
            <a:ext cx="1117600" cy="381000"/>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ea typeface="宋体" charset="-122"/>
              </a:rPr>
              <a:t>MAC</a:t>
            </a:r>
            <a:r>
              <a:rPr lang="zh-CN" altLang="en-US" sz="1400">
                <a:ea typeface="宋体" charset="-122"/>
              </a:rPr>
              <a:t>地址表</a:t>
            </a:r>
          </a:p>
        </p:txBody>
      </p:sp>
      <p:sp>
        <p:nvSpPr>
          <p:cNvPr id="8213" name="TextBox 32"/>
          <p:cNvSpPr txBox="1">
            <a:spLocks noChangeArrowheads="1"/>
          </p:cNvSpPr>
          <p:nvPr/>
        </p:nvSpPr>
        <p:spPr bwMode="auto">
          <a:xfrm>
            <a:off x="2205038" y="1592263"/>
            <a:ext cx="295275" cy="276225"/>
          </a:xfrm>
          <a:prstGeom prst="rect">
            <a:avLst/>
          </a:prstGeom>
          <a:noFill/>
          <a:ln w="9525">
            <a:noFill/>
            <a:miter lim="800000"/>
            <a:headEnd/>
            <a:tailEnd/>
          </a:ln>
        </p:spPr>
        <p:txBody>
          <a:bodyPr wrap="none">
            <a:spAutoFit/>
          </a:bodyPr>
          <a:lstStyle/>
          <a:p>
            <a:r>
              <a:rPr lang="en-US" altLang="zh-CN">
                <a:ea typeface="宋体" charset="-122"/>
              </a:rPr>
              <a:t>A</a:t>
            </a:r>
            <a:endParaRPr lang="zh-CN" altLang="en-US">
              <a:ea typeface="宋体" charset="-122"/>
            </a:endParaRPr>
          </a:p>
        </p:txBody>
      </p:sp>
      <p:sp>
        <p:nvSpPr>
          <p:cNvPr id="8214" name="TextBox 33"/>
          <p:cNvSpPr txBox="1">
            <a:spLocks noChangeArrowheads="1"/>
          </p:cNvSpPr>
          <p:nvPr/>
        </p:nvSpPr>
        <p:spPr bwMode="auto">
          <a:xfrm>
            <a:off x="2205038" y="2592388"/>
            <a:ext cx="295275" cy="276225"/>
          </a:xfrm>
          <a:prstGeom prst="rect">
            <a:avLst/>
          </a:prstGeom>
          <a:noFill/>
          <a:ln w="9525">
            <a:noFill/>
            <a:miter lim="800000"/>
            <a:headEnd/>
            <a:tailEnd/>
          </a:ln>
        </p:spPr>
        <p:txBody>
          <a:bodyPr wrap="none">
            <a:spAutoFit/>
          </a:bodyPr>
          <a:lstStyle/>
          <a:p>
            <a:r>
              <a:rPr lang="en-US" altLang="zh-CN">
                <a:ea typeface="宋体" charset="-122"/>
              </a:rPr>
              <a:t>C</a:t>
            </a:r>
            <a:endParaRPr lang="zh-CN" altLang="en-US">
              <a:ea typeface="宋体" charset="-122"/>
            </a:endParaRPr>
          </a:p>
        </p:txBody>
      </p:sp>
      <p:sp>
        <p:nvSpPr>
          <p:cNvPr id="8215" name="TextBox 34"/>
          <p:cNvSpPr txBox="1">
            <a:spLocks noChangeArrowheads="1"/>
          </p:cNvSpPr>
          <p:nvPr/>
        </p:nvSpPr>
        <p:spPr bwMode="auto">
          <a:xfrm>
            <a:off x="6562725" y="1520825"/>
            <a:ext cx="295275" cy="276225"/>
          </a:xfrm>
          <a:prstGeom prst="rect">
            <a:avLst/>
          </a:prstGeom>
          <a:noFill/>
          <a:ln w="9525">
            <a:noFill/>
            <a:miter lim="800000"/>
            <a:headEnd/>
            <a:tailEnd/>
          </a:ln>
        </p:spPr>
        <p:txBody>
          <a:bodyPr wrap="none">
            <a:spAutoFit/>
          </a:bodyPr>
          <a:lstStyle/>
          <a:p>
            <a:r>
              <a:rPr lang="en-US" altLang="zh-CN">
                <a:ea typeface="宋体" charset="-122"/>
              </a:rPr>
              <a:t>B</a:t>
            </a:r>
            <a:endParaRPr lang="zh-CN" altLang="en-US">
              <a:ea typeface="宋体" charset="-122"/>
            </a:endParaRPr>
          </a:p>
        </p:txBody>
      </p:sp>
      <p:sp>
        <p:nvSpPr>
          <p:cNvPr id="8216" name="TextBox 35"/>
          <p:cNvSpPr txBox="1">
            <a:spLocks noChangeArrowheads="1"/>
          </p:cNvSpPr>
          <p:nvPr/>
        </p:nvSpPr>
        <p:spPr bwMode="auto">
          <a:xfrm>
            <a:off x="6562725" y="2592388"/>
            <a:ext cx="295275" cy="276225"/>
          </a:xfrm>
          <a:prstGeom prst="rect">
            <a:avLst/>
          </a:prstGeom>
          <a:noFill/>
          <a:ln w="9525">
            <a:noFill/>
            <a:miter lim="800000"/>
            <a:headEnd/>
            <a:tailEnd/>
          </a:ln>
        </p:spPr>
        <p:txBody>
          <a:bodyPr wrap="none">
            <a:spAutoFit/>
          </a:bodyPr>
          <a:lstStyle/>
          <a:p>
            <a:r>
              <a:rPr lang="en-US" altLang="zh-CN">
                <a:ea typeface="宋体" charset="-122"/>
              </a:rPr>
              <a:t>D</a:t>
            </a:r>
            <a:endParaRPr lang="zh-CN" altLang="en-US">
              <a:ea typeface="宋体" charset="-122"/>
            </a:endParaRPr>
          </a:p>
        </p:txBody>
      </p:sp>
      <p:sp>
        <p:nvSpPr>
          <p:cNvPr id="38" name="Freeform 1065"/>
          <p:cNvSpPr>
            <a:spLocks/>
          </p:cNvSpPr>
          <p:nvPr/>
        </p:nvSpPr>
        <p:spPr bwMode="auto">
          <a:xfrm>
            <a:off x="2500313" y="2725738"/>
            <a:ext cx="3962400" cy="276225"/>
          </a:xfrm>
          <a:custGeom>
            <a:avLst/>
            <a:gdLst/>
            <a:ahLst/>
            <a:cxnLst>
              <a:cxn ang="0">
                <a:pos x="0" y="234"/>
              </a:cxn>
              <a:cxn ang="0">
                <a:pos x="348" y="234"/>
              </a:cxn>
              <a:cxn ang="0">
                <a:pos x="351" y="5"/>
              </a:cxn>
              <a:cxn ang="0">
                <a:pos x="2178" y="0"/>
              </a:cxn>
              <a:cxn ang="0">
                <a:pos x="2178" y="234"/>
              </a:cxn>
              <a:cxn ang="0">
                <a:pos x="2496" y="234"/>
              </a:cxn>
            </a:cxnLst>
            <a:rect l="0" t="0" r="r" b="b"/>
            <a:pathLst>
              <a:path w="2496" h="234">
                <a:moveTo>
                  <a:pt x="0" y="234"/>
                </a:moveTo>
                <a:lnTo>
                  <a:pt x="348" y="234"/>
                </a:lnTo>
                <a:lnTo>
                  <a:pt x="351" y="5"/>
                </a:lnTo>
                <a:lnTo>
                  <a:pt x="2178" y="0"/>
                </a:lnTo>
                <a:lnTo>
                  <a:pt x="2178" y="234"/>
                </a:lnTo>
                <a:lnTo>
                  <a:pt x="2496" y="23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pic>
        <p:nvPicPr>
          <p:cNvPr id="8218" name="Picture 64"/>
          <p:cNvPicPr>
            <a:picLocks noChangeAspect="1" noChangeArrowheads="1"/>
          </p:cNvPicPr>
          <p:nvPr/>
        </p:nvPicPr>
        <p:blipFill>
          <a:blip r:embed="rId4" cstate="print"/>
          <a:srcRect/>
          <a:stretch>
            <a:fillRect/>
          </a:stretch>
        </p:blipFill>
        <p:spPr bwMode="auto">
          <a:xfrm>
            <a:off x="3886200" y="2297113"/>
            <a:ext cx="1295400" cy="573087"/>
          </a:xfrm>
          <a:prstGeom prst="rect">
            <a:avLst/>
          </a:prstGeom>
          <a:noFill/>
          <a:ln w="9525">
            <a:noFill/>
            <a:miter lim="800000"/>
            <a:headEnd/>
            <a:tailEnd/>
          </a:ln>
        </p:spPr>
      </p:pic>
      <p:sp>
        <p:nvSpPr>
          <p:cNvPr id="8219" name="Freeform 56"/>
          <p:cNvSpPr>
            <a:spLocks/>
          </p:cNvSpPr>
          <p:nvPr/>
        </p:nvSpPr>
        <p:spPr bwMode="auto">
          <a:xfrm rot="10800000" flipH="1">
            <a:off x="2714625" y="2938463"/>
            <a:ext cx="571500" cy="276225"/>
          </a:xfrm>
          <a:custGeom>
            <a:avLst/>
            <a:gdLst>
              <a:gd name="T0" fmla="*/ 0 w 256"/>
              <a:gd name="T1" fmla="*/ 0 h 488"/>
              <a:gd name="T2" fmla="*/ 1190784236 w 256"/>
              <a:gd name="T3" fmla="*/ 0 h 488"/>
              <a:gd name="T4" fmla="*/ 1190784236 w 256"/>
              <a:gd name="T5" fmla="*/ 156791115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type="none" w="sm" len="sm"/>
          </a:ln>
        </p:spPr>
        <p:txBody>
          <a:bodyPr anchor="ctr">
            <a:spAutoFit/>
          </a:bodyPr>
          <a:lstStyle/>
          <a:p>
            <a:endParaRPr lang="zh-CN" altLang="en-US"/>
          </a:p>
        </p:txBody>
      </p:sp>
      <p:sp>
        <p:nvSpPr>
          <p:cNvPr id="8220" name="Freeform 56"/>
          <p:cNvSpPr>
            <a:spLocks/>
          </p:cNvSpPr>
          <p:nvPr/>
        </p:nvSpPr>
        <p:spPr bwMode="auto">
          <a:xfrm rot="10800000">
            <a:off x="5786438" y="2857500"/>
            <a:ext cx="571500" cy="285750"/>
          </a:xfrm>
          <a:custGeom>
            <a:avLst/>
            <a:gdLst>
              <a:gd name="T0" fmla="*/ 0 w 256"/>
              <a:gd name="T1" fmla="*/ 0 h 488"/>
              <a:gd name="T2" fmla="*/ 1190780069 w 256"/>
              <a:gd name="T3" fmla="*/ 0 h 488"/>
              <a:gd name="T4" fmla="*/ 1190780069 w 256"/>
              <a:gd name="T5" fmla="*/ 161745619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type="none" w="sm" len="sm"/>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62" name="Freeform 54"/>
          <p:cNvSpPr>
            <a:spLocks/>
          </p:cNvSpPr>
          <p:nvPr/>
        </p:nvSpPr>
        <p:spPr bwMode="auto">
          <a:xfrm>
            <a:off x="2447925" y="2124075"/>
            <a:ext cx="3971925" cy="276225"/>
          </a:xfrm>
          <a:custGeom>
            <a:avLst/>
            <a:gdLst/>
            <a:ahLst/>
            <a:cxnLst>
              <a:cxn ang="0">
                <a:pos x="0" y="0"/>
              </a:cxn>
              <a:cxn ang="0">
                <a:pos x="405" y="0"/>
              </a:cxn>
              <a:cxn ang="0">
                <a:pos x="405" y="432"/>
              </a:cxn>
              <a:cxn ang="0">
                <a:pos x="2212" y="440"/>
              </a:cxn>
              <a:cxn ang="0">
                <a:pos x="2212" y="31"/>
              </a:cxn>
              <a:cxn ang="0">
                <a:pos x="2502" y="30"/>
              </a:cxn>
            </a:cxnLst>
            <a:rect l="0" t="0" r="r" b="b"/>
            <a:pathLst>
              <a:path w="2502" h="440">
                <a:moveTo>
                  <a:pt x="0" y="0"/>
                </a:moveTo>
                <a:lnTo>
                  <a:pt x="405" y="0"/>
                </a:lnTo>
                <a:lnTo>
                  <a:pt x="405" y="432"/>
                </a:lnTo>
                <a:lnTo>
                  <a:pt x="2212" y="440"/>
                </a:lnTo>
                <a:lnTo>
                  <a:pt x="2212" y="31"/>
                </a:lnTo>
                <a:lnTo>
                  <a:pt x="2502"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9219" name="Freeform 59"/>
          <p:cNvSpPr>
            <a:spLocks/>
          </p:cNvSpPr>
          <p:nvPr/>
        </p:nvSpPr>
        <p:spPr bwMode="auto">
          <a:xfrm>
            <a:off x="5386388" y="2686050"/>
            <a:ext cx="971550" cy="276225"/>
          </a:xfrm>
          <a:custGeom>
            <a:avLst/>
            <a:gdLst>
              <a:gd name="T0" fmla="*/ 0 w 564"/>
              <a:gd name="T1" fmla="*/ 0 h 234"/>
              <a:gd name="T2" fmla="*/ 729973303 w 564"/>
              <a:gd name="T3" fmla="*/ 8361118 h 234"/>
              <a:gd name="T4" fmla="*/ 729973303 w 564"/>
              <a:gd name="T5" fmla="*/ 326069510 h 234"/>
              <a:gd name="T6" fmla="*/ 1673597938 w 564"/>
              <a:gd name="T7" fmla="*/ 326069510 h 234"/>
              <a:gd name="T8" fmla="*/ 0 60000 65536"/>
              <a:gd name="T9" fmla="*/ 0 60000 65536"/>
              <a:gd name="T10" fmla="*/ 0 60000 65536"/>
              <a:gd name="T11" fmla="*/ 0 60000 65536"/>
              <a:gd name="T12" fmla="*/ 0 w 564"/>
              <a:gd name="T13" fmla="*/ 0 h 234"/>
              <a:gd name="T14" fmla="*/ 564 w 564"/>
              <a:gd name="T15" fmla="*/ 234 h 234"/>
            </a:gdLst>
            <a:ahLst/>
            <a:cxnLst>
              <a:cxn ang="T8">
                <a:pos x="T0" y="T1"/>
              </a:cxn>
              <a:cxn ang="T9">
                <a:pos x="T2" y="T3"/>
              </a:cxn>
              <a:cxn ang="T10">
                <a:pos x="T4" y="T5"/>
              </a:cxn>
              <a:cxn ang="T11">
                <a:pos x="T6" y="T7"/>
              </a:cxn>
            </a:cxnLst>
            <a:rect l="T12" t="T13" r="T14" b="T15"/>
            <a:pathLst>
              <a:path w="564" h="234">
                <a:moveTo>
                  <a:pt x="0" y="0"/>
                </a:moveTo>
                <a:lnTo>
                  <a:pt x="246" y="6"/>
                </a:lnTo>
                <a:lnTo>
                  <a:pt x="246" y="234"/>
                </a:lnTo>
                <a:lnTo>
                  <a:pt x="564" y="234"/>
                </a:lnTo>
              </a:path>
            </a:pathLst>
          </a:custGeom>
          <a:noFill/>
          <a:ln w="38100">
            <a:solidFill>
              <a:schemeClr val="tx1"/>
            </a:solidFill>
            <a:round/>
            <a:headEnd type="triangle" w="med" len="med"/>
            <a:tailEnd type="none" w="sm" len="sm"/>
          </a:ln>
        </p:spPr>
        <p:txBody>
          <a:bodyPr anchor="ctr">
            <a:spAutoFit/>
          </a:bodyPr>
          <a:lstStyle/>
          <a:p>
            <a:endParaRPr lang="zh-CN" altLang="en-US"/>
          </a:p>
        </p:txBody>
      </p:sp>
      <p:sp>
        <p:nvSpPr>
          <p:cNvPr id="9220" name="Rectangle 5"/>
          <p:cNvSpPr>
            <a:spLocks noChangeArrowheads="1"/>
          </p:cNvSpPr>
          <p:nvPr/>
        </p:nvSpPr>
        <p:spPr bwMode="auto">
          <a:xfrm>
            <a:off x="457200" y="4357688"/>
            <a:ext cx="8377238" cy="1928812"/>
          </a:xfrm>
          <a:prstGeom prst="rect">
            <a:avLst/>
          </a:prstGeom>
          <a:noFill/>
          <a:ln w="9525">
            <a:noFill/>
            <a:miter lim="800000"/>
            <a:headEnd/>
            <a:tailEnd/>
          </a:ln>
        </p:spPr>
        <p:txBody>
          <a:bodyPr lIns="73025" tIns="36512" rIns="73025" bIns="36512" anchor="ctr" anchorCtr="1"/>
          <a:lstStyle/>
          <a:p>
            <a:pPr marL="257175" indent="-257175" defTabSz="723900">
              <a:lnSpc>
                <a:spcPct val="95000"/>
              </a:lnSpc>
              <a:spcBef>
                <a:spcPct val="35000"/>
              </a:spcBef>
              <a:buClr>
                <a:schemeClr val="accent1"/>
              </a:buClr>
              <a:buFont typeface="Helvetica" pitchFamily="34" charset="0"/>
              <a:buChar char="•"/>
            </a:pPr>
            <a:r>
              <a:rPr lang="zh-CN" altLang="en-US" sz="2000">
                <a:ea typeface="宋体" charset="-122"/>
              </a:rPr>
              <a:t>主机</a:t>
            </a:r>
            <a:r>
              <a:rPr lang="en-US" altLang="zh-CN" sz="2000">
                <a:ea typeface="宋体" charset="-122"/>
              </a:rPr>
              <a:t>D</a:t>
            </a:r>
            <a:r>
              <a:rPr lang="zh-CN" altLang="en-US" sz="2000">
                <a:ea typeface="宋体" charset="-122"/>
              </a:rPr>
              <a:t>发送数据帧给主机</a:t>
            </a:r>
            <a:r>
              <a:rPr lang="en-US" altLang="zh-CN" sz="2000">
                <a:ea typeface="宋体" charset="-122"/>
              </a:rPr>
              <a:t>C</a:t>
            </a:r>
          </a:p>
          <a:p>
            <a:pPr marL="257175" indent="-257175" defTabSz="723900">
              <a:lnSpc>
                <a:spcPct val="95000"/>
              </a:lnSpc>
              <a:spcBef>
                <a:spcPct val="35000"/>
              </a:spcBef>
              <a:buClr>
                <a:schemeClr val="accent1"/>
              </a:buClr>
              <a:buFont typeface="Helvetica" pitchFamily="34" charset="0"/>
              <a:buChar char="•"/>
            </a:pPr>
            <a:r>
              <a:rPr lang="zh-CN" altLang="en-US" sz="2000">
                <a:ea typeface="宋体" charset="-122"/>
              </a:rPr>
              <a:t>交换机通过学习数据帧的源</a:t>
            </a:r>
            <a:r>
              <a:rPr lang="en-US" altLang="zh-CN" sz="2000">
                <a:ea typeface="宋体" charset="-122"/>
              </a:rPr>
              <a:t>MAC</a:t>
            </a:r>
            <a:r>
              <a:rPr lang="zh-CN" altLang="en-US" sz="2000">
                <a:ea typeface="宋体" charset="-122"/>
              </a:rPr>
              <a:t>地址，记录下主机</a:t>
            </a:r>
            <a:r>
              <a:rPr lang="en-US" altLang="zh-CN" sz="2000">
                <a:ea typeface="宋体" charset="-122"/>
              </a:rPr>
              <a:t>D</a:t>
            </a:r>
            <a:r>
              <a:rPr lang="zh-CN" altLang="en-US" sz="2000">
                <a:ea typeface="宋体" charset="-122"/>
              </a:rPr>
              <a:t>的</a:t>
            </a:r>
            <a:r>
              <a:rPr lang="en-US" altLang="zh-CN" sz="2000">
                <a:ea typeface="宋体" charset="-122"/>
              </a:rPr>
              <a:t>MAC</a:t>
            </a:r>
            <a:r>
              <a:rPr lang="zh-CN" altLang="en-US" sz="2000">
                <a:ea typeface="宋体" charset="-122"/>
              </a:rPr>
              <a:t>地址对应端口</a:t>
            </a:r>
            <a:r>
              <a:rPr lang="en-US" altLang="zh-CN" sz="2000">
                <a:ea typeface="宋体" charset="-122"/>
              </a:rPr>
              <a:t>E3</a:t>
            </a:r>
          </a:p>
          <a:p>
            <a:pPr marL="257175" indent="-257175" defTabSz="723900">
              <a:lnSpc>
                <a:spcPct val="95000"/>
              </a:lnSpc>
              <a:spcBef>
                <a:spcPct val="35000"/>
              </a:spcBef>
              <a:buClr>
                <a:schemeClr val="accent1"/>
              </a:buClr>
              <a:buFont typeface="Helvetica" pitchFamily="34" charset="0"/>
              <a:buChar char="•"/>
            </a:pPr>
            <a:r>
              <a:rPr lang="zh-CN" altLang="en-US" sz="2000">
                <a:ea typeface="宋体" charset="-122"/>
              </a:rPr>
              <a:t>该数据帧转发到除端口</a:t>
            </a:r>
            <a:r>
              <a:rPr lang="en-US" altLang="zh-CN" sz="2000">
                <a:ea typeface="宋体" charset="-122"/>
              </a:rPr>
              <a:t>E3</a:t>
            </a:r>
            <a:r>
              <a:rPr lang="zh-CN" altLang="en-US" sz="2000">
                <a:ea typeface="宋体" charset="-122"/>
              </a:rPr>
              <a:t>以外的其它所有端口 (不清楚目标主机地址用广播方式</a:t>
            </a:r>
            <a:r>
              <a:rPr lang="en-US" altLang="zh-CN" sz="2000">
                <a:ea typeface="宋体" charset="-122"/>
              </a:rPr>
              <a:t>)</a:t>
            </a:r>
          </a:p>
        </p:txBody>
      </p:sp>
      <p:sp>
        <p:nvSpPr>
          <p:cNvPr id="9221" name="Rectangle 11"/>
          <p:cNvSpPr>
            <a:spLocks noChangeArrowheads="1"/>
          </p:cNvSpPr>
          <p:nvPr/>
        </p:nvSpPr>
        <p:spPr bwMode="auto">
          <a:xfrm>
            <a:off x="1643063" y="2235200"/>
            <a:ext cx="1403350"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c01.1111</a:t>
            </a:r>
          </a:p>
        </p:txBody>
      </p:sp>
      <p:sp>
        <p:nvSpPr>
          <p:cNvPr id="9222" name="Rectangle 12"/>
          <p:cNvSpPr>
            <a:spLocks noChangeArrowheads="1"/>
          </p:cNvSpPr>
          <p:nvPr/>
        </p:nvSpPr>
        <p:spPr bwMode="auto">
          <a:xfrm>
            <a:off x="1662113" y="3268663"/>
            <a:ext cx="1198562"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c01.2222</a:t>
            </a:r>
          </a:p>
        </p:txBody>
      </p:sp>
      <p:sp>
        <p:nvSpPr>
          <p:cNvPr id="9223" name="Rectangle 13"/>
          <p:cNvSpPr>
            <a:spLocks noChangeArrowheads="1"/>
          </p:cNvSpPr>
          <p:nvPr/>
        </p:nvSpPr>
        <p:spPr bwMode="auto">
          <a:xfrm>
            <a:off x="6230938" y="2236788"/>
            <a:ext cx="1198562" cy="306387"/>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c01.3333</a:t>
            </a:r>
          </a:p>
        </p:txBody>
      </p:sp>
      <p:sp>
        <p:nvSpPr>
          <p:cNvPr id="9224" name="Rectangle 14"/>
          <p:cNvSpPr>
            <a:spLocks noChangeArrowheads="1"/>
          </p:cNvSpPr>
          <p:nvPr/>
        </p:nvSpPr>
        <p:spPr bwMode="auto">
          <a:xfrm>
            <a:off x="6194425" y="3268663"/>
            <a:ext cx="1198563"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c01.4444</a:t>
            </a:r>
          </a:p>
        </p:txBody>
      </p:sp>
      <p:sp>
        <p:nvSpPr>
          <p:cNvPr id="427023" name="Rectangle 15"/>
          <p:cNvSpPr>
            <a:spLocks noChangeArrowheads="1"/>
          </p:cNvSpPr>
          <p:nvPr/>
        </p:nvSpPr>
        <p:spPr bwMode="auto">
          <a:xfrm>
            <a:off x="3733800" y="942975"/>
            <a:ext cx="1792288" cy="990600"/>
          </a:xfrm>
          <a:prstGeom prst="rect">
            <a:avLst/>
          </a:prstGeom>
          <a:solidFill>
            <a:srgbClr val="FFFFFF"/>
          </a:solidFill>
          <a:ln w="12700">
            <a:solidFill>
              <a:srgbClr val="000000"/>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26" name="Rectangle 19"/>
          <p:cNvSpPr>
            <a:spLocks noChangeArrowheads="1"/>
          </p:cNvSpPr>
          <p:nvPr/>
        </p:nvSpPr>
        <p:spPr bwMode="auto">
          <a:xfrm>
            <a:off x="3795713" y="985838"/>
            <a:ext cx="1525587"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000000"/>
                </a:solidFill>
                <a:ea typeface="宋体" charset="-122"/>
              </a:rPr>
              <a:t>E0:  0260.8c01.1111</a:t>
            </a:r>
          </a:p>
        </p:txBody>
      </p:sp>
      <p:sp>
        <p:nvSpPr>
          <p:cNvPr id="9227" name="Rectangle 20"/>
          <p:cNvSpPr>
            <a:spLocks noChangeArrowheads="1"/>
          </p:cNvSpPr>
          <p:nvPr/>
        </p:nvSpPr>
        <p:spPr bwMode="auto">
          <a:xfrm>
            <a:off x="3795713" y="1201738"/>
            <a:ext cx="1474787" cy="306387"/>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000000"/>
                </a:solidFill>
                <a:ea typeface="宋体" charset="-122"/>
              </a:rPr>
              <a:t>E3:  0260.8c01.4444</a:t>
            </a:r>
          </a:p>
        </p:txBody>
      </p:sp>
      <p:pic>
        <p:nvPicPr>
          <p:cNvPr id="9228" name="Picture 22"/>
          <p:cNvPicPr>
            <a:picLocks noChangeArrowheads="1"/>
          </p:cNvPicPr>
          <p:nvPr/>
        </p:nvPicPr>
        <p:blipFill>
          <a:blip r:embed="rId3" cstate="print"/>
          <a:srcRect/>
          <a:stretch>
            <a:fillRect/>
          </a:stretch>
        </p:blipFill>
        <p:spPr bwMode="auto">
          <a:xfrm>
            <a:off x="2071688" y="2686050"/>
            <a:ext cx="488950" cy="485775"/>
          </a:xfrm>
          <a:prstGeom prst="rect">
            <a:avLst/>
          </a:prstGeom>
          <a:noFill/>
          <a:ln w="9525">
            <a:noFill/>
            <a:miter lim="800000"/>
            <a:headEnd/>
            <a:tailEnd/>
          </a:ln>
        </p:spPr>
      </p:pic>
      <p:pic>
        <p:nvPicPr>
          <p:cNvPr id="9229" name="Picture 23"/>
          <p:cNvPicPr>
            <a:picLocks noChangeArrowheads="1"/>
          </p:cNvPicPr>
          <p:nvPr/>
        </p:nvPicPr>
        <p:blipFill>
          <a:blip r:embed="rId3" cstate="print"/>
          <a:srcRect/>
          <a:stretch>
            <a:fillRect/>
          </a:stretch>
        </p:blipFill>
        <p:spPr bwMode="auto">
          <a:xfrm>
            <a:off x="2000250" y="1771650"/>
            <a:ext cx="488950" cy="485775"/>
          </a:xfrm>
          <a:prstGeom prst="rect">
            <a:avLst/>
          </a:prstGeom>
          <a:noFill/>
          <a:ln w="9525">
            <a:noFill/>
            <a:miter lim="800000"/>
            <a:headEnd/>
            <a:tailEnd/>
          </a:ln>
        </p:spPr>
      </p:pic>
      <p:pic>
        <p:nvPicPr>
          <p:cNvPr id="9230" name="Picture 24"/>
          <p:cNvPicPr>
            <a:picLocks noChangeArrowheads="1"/>
          </p:cNvPicPr>
          <p:nvPr/>
        </p:nvPicPr>
        <p:blipFill>
          <a:blip r:embed="rId3" cstate="print"/>
          <a:srcRect/>
          <a:stretch>
            <a:fillRect/>
          </a:stretch>
        </p:blipFill>
        <p:spPr bwMode="auto">
          <a:xfrm>
            <a:off x="6429375" y="1757363"/>
            <a:ext cx="488950" cy="485775"/>
          </a:xfrm>
          <a:prstGeom prst="rect">
            <a:avLst/>
          </a:prstGeom>
          <a:noFill/>
          <a:ln w="9525">
            <a:noFill/>
            <a:miter lim="800000"/>
            <a:headEnd/>
            <a:tailEnd/>
          </a:ln>
        </p:spPr>
      </p:pic>
      <p:pic>
        <p:nvPicPr>
          <p:cNvPr id="9231" name="Picture 25"/>
          <p:cNvPicPr>
            <a:picLocks noChangeArrowheads="1"/>
          </p:cNvPicPr>
          <p:nvPr/>
        </p:nvPicPr>
        <p:blipFill>
          <a:blip r:embed="rId3" cstate="print"/>
          <a:srcRect/>
          <a:stretch>
            <a:fillRect/>
          </a:stretch>
        </p:blipFill>
        <p:spPr bwMode="auto">
          <a:xfrm>
            <a:off x="6440488" y="2686050"/>
            <a:ext cx="488950" cy="485775"/>
          </a:xfrm>
          <a:prstGeom prst="rect">
            <a:avLst/>
          </a:prstGeom>
          <a:noFill/>
          <a:ln w="9525">
            <a:noFill/>
            <a:miter lim="800000"/>
            <a:headEnd/>
            <a:tailEnd/>
          </a:ln>
        </p:spPr>
      </p:pic>
      <p:sp>
        <p:nvSpPr>
          <p:cNvPr id="9232" name="Rectangle 36"/>
          <p:cNvSpPr>
            <a:spLocks noChangeArrowheads="1"/>
          </p:cNvSpPr>
          <p:nvPr/>
        </p:nvSpPr>
        <p:spPr bwMode="auto">
          <a:xfrm>
            <a:off x="3714750" y="2085975"/>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E0</a:t>
            </a:r>
          </a:p>
        </p:txBody>
      </p:sp>
      <p:sp>
        <p:nvSpPr>
          <p:cNvPr id="9233" name="Rectangle 37"/>
          <p:cNvSpPr>
            <a:spLocks noChangeArrowheads="1"/>
          </p:cNvSpPr>
          <p:nvPr/>
        </p:nvSpPr>
        <p:spPr bwMode="auto">
          <a:xfrm>
            <a:off x="5391150" y="2085975"/>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E1</a:t>
            </a:r>
          </a:p>
        </p:txBody>
      </p:sp>
      <p:sp>
        <p:nvSpPr>
          <p:cNvPr id="9234" name="Rectangle 41"/>
          <p:cNvSpPr>
            <a:spLocks noChangeArrowheads="1"/>
          </p:cNvSpPr>
          <p:nvPr/>
        </p:nvSpPr>
        <p:spPr bwMode="auto">
          <a:xfrm>
            <a:off x="3638550" y="2771775"/>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E2</a:t>
            </a:r>
          </a:p>
        </p:txBody>
      </p:sp>
      <p:sp>
        <p:nvSpPr>
          <p:cNvPr id="9235" name="Rectangle 42"/>
          <p:cNvSpPr>
            <a:spLocks noChangeArrowheads="1"/>
          </p:cNvSpPr>
          <p:nvPr/>
        </p:nvSpPr>
        <p:spPr bwMode="auto">
          <a:xfrm>
            <a:off x="5314950" y="2771775"/>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E3</a:t>
            </a:r>
          </a:p>
        </p:txBody>
      </p:sp>
      <p:sp>
        <p:nvSpPr>
          <p:cNvPr id="9236" name="Freeform 56"/>
          <p:cNvSpPr>
            <a:spLocks/>
          </p:cNvSpPr>
          <p:nvPr/>
        </p:nvSpPr>
        <p:spPr bwMode="auto">
          <a:xfrm>
            <a:off x="2681288" y="1981200"/>
            <a:ext cx="533400" cy="276225"/>
          </a:xfrm>
          <a:custGeom>
            <a:avLst/>
            <a:gdLst>
              <a:gd name="T0" fmla="*/ 0 w 256"/>
              <a:gd name="T1" fmla="*/ 0 h 488"/>
              <a:gd name="T2" fmla="*/ 1111388897 w 256"/>
              <a:gd name="T3" fmla="*/ 0 h 488"/>
              <a:gd name="T4" fmla="*/ 1111388897 w 256"/>
              <a:gd name="T5" fmla="*/ 156353004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type="none" w="sm" len="sm"/>
          </a:ln>
        </p:spPr>
        <p:txBody>
          <a:bodyPr anchor="ctr">
            <a:spAutoFit/>
          </a:bodyPr>
          <a:lstStyle/>
          <a:p>
            <a:endParaRPr lang="zh-CN" altLang="en-US"/>
          </a:p>
        </p:txBody>
      </p:sp>
      <p:sp>
        <p:nvSpPr>
          <p:cNvPr id="9237" name="Freeform 57"/>
          <p:cNvSpPr>
            <a:spLocks/>
          </p:cNvSpPr>
          <p:nvPr/>
        </p:nvSpPr>
        <p:spPr bwMode="auto">
          <a:xfrm flipH="1">
            <a:off x="5786438" y="1981200"/>
            <a:ext cx="393700" cy="276225"/>
          </a:xfrm>
          <a:custGeom>
            <a:avLst/>
            <a:gdLst>
              <a:gd name="T0" fmla="*/ 0 w 256"/>
              <a:gd name="T1" fmla="*/ 0 h 488"/>
              <a:gd name="T2" fmla="*/ 605467443 w 256"/>
              <a:gd name="T3" fmla="*/ 0 h 488"/>
              <a:gd name="T4" fmla="*/ 605467443 w 256"/>
              <a:gd name="T5" fmla="*/ 156353004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a:ln>
        </p:spPr>
        <p:txBody>
          <a:bodyPr anchor="ctr">
            <a:spAutoFit/>
          </a:bodyPr>
          <a:lstStyle/>
          <a:p>
            <a:endParaRPr lang="zh-CN" altLang="en-US"/>
          </a:p>
        </p:txBody>
      </p:sp>
      <p:sp>
        <p:nvSpPr>
          <p:cNvPr id="9238" name="Rectangle 80"/>
          <p:cNvSpPr>
            <a:spLocks noChangeArrowheads="1"/>
          </p:cNvSpPr>
          <p:nvPr/>
        </p:nvSpPr>
        <p:spPr bwMode="auto">
          <a:xfrm>
            <a:off x="4140200" y="714375"/>
            <a:ext cx="1117600" cy="381000"/>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ea typeface="宋体" charset="-122"/>
              </a:rPr>
              <a:t>MAC</a:t>
            </a:r>
            <a:r>
              <a:rPr lang="zh-CN" altLang="en-US" sz="1400">
                <a:ea typeface="宋体" charset="-122"/>
              </a:rPr>
              <a:t>地址表</a:t>
            </a:r>
          </a:p>
        </p:txBody>
      </p:sp>
      <p:sp>
        <p:nvSpPr>
          <p:cNvPr id="9239" name="TextBox 32"/>
          <p:cNvSpPr txBox="1">
            <a:spLocks noChangeArrowheads="1"/>
          </p:cNvSpPr>
          <p:nvPr/>
        </p:nvSpPr>
        <p:spPr bwMode="auto">
          <a:xfrm>
            <a:off x="2286000" y="1185863"/>
            <a:ext cx="295275" cy="276225"/>
          </a:xfrm>
          <a:prstGeom prst="rect">
            <a:avLst/>
          </a:prstGeom>
          <a:noFill/>
          <a:ln w="9525">
            <a:noFill/>
            <a:miter lim="800000"/>
            <a:headEnd/>
            <a:tailEnd/>
          </a:ln>
        </p:spPr>
        <p:txBody>
          <a:bodyPr wrap="none">
            <a:spAutoFit/>
          </a:bodyPr>
          <a:lstStyle/>
          <a:p>
            <a:r>
              <a:rPr lang="en-US" altLang="zh-CN">
                <a:ea typeface="宋体" charset="-122"/>
              </a:rPr>
              <a:t>A</a:t>
            </a:r>
            <a:endParaRPr lang="zh-CN" altLang="en-US">
              <a:ea typeface="宋体" charset="-122"/>
            </a:endParaRPr>
          </a:p>
        </p:txBody>
      </p:sp>
      <p:sp>
        <p:nvSpPr>
          <p:cNvPr id="9240" name="TextBox 33"/>
          <p:cNvSpPr txBox="1">
            <a:spLocks noChangeArrowheads="1"/>
          </p:cNvSpPr>
          <p:nvPr/>
        </p:nvSpPr>
        <p:spPr bwMode="auto">
          <a:xfrm>
            <a:off x="2143125" y="2481263"/>
            <a:ext cx="295275" cy="276225"/>
          </a:xfrm>
          <a:prstGeom prst="rect">
            <a:avLst/>
          </a:prstGeom>
          <a:noFill/>
          <a:ln w="9525">
            <a:noFill/>
            <a:miter lim="800000"/>
            <a:headEnd/>
            <a:tailEnd/>
          </a:ln>
        </p:spPr>
        <p:txBody>
          <a:bodyPr wrap="none">
            <a:spAutoFit/>
          </a:bodyPr>
          <a:lstStyle/>
          <a:p>
            <a:r>
              <a:rPr lang="en-US" altLang="zh-CN">
                <a:ea typeface="宋体" charset="-122"/>
              </a:rPr>
              <a:t>C</a:t>
            </a:r>
            <a:endParaRPr lang="zh-CN" altLang="en-US">
              <a:ea typeface="宋体" charset="-122"/>
            </a:endParaRPr>
          </a:p>
        </p:txBody>
      </p:sp>
      <p:sp>
        <p:nvSpPr>
          <p:cNvPr id="9241" name="TextBox 34"/>
          <p:cNvSpPr txBox="1">
            <a:spLocks noChangeArrowheads="1"/>
          </p:cNvSpPr>
          <p:nvPr/>
        </p:nvSpPr>
        <p:spPr bwMode="auto">
          <a:xfrm>
            <a:off x="6286500" y="1114425"/>
            <a:ext cx="295275" cy="276225"/>
          </a:xfrm>
          <a:prstGeom prst="rect">
            <a:avLst/>
          </a:prstGeom>
          <a:noFill/>
          <a:ln w="9525">
            <a:noFill/>
            <a:miter lim="800000"/>
            <a:headEnd/>
            <a:tailEnd/>
          </a:ln>
        </p:spPr>
        <p:txBody>
          <a:bodyPr wrap="none">
            <a:spAutoFit/>
          </a:bodyPr>
          <a:lstStyle/>
          <a:p>
            <a:r>
              <a:rPr lang="en-US" altLang="zh-CN">
                <a:ea typeface="宋体" charset="-122"/>
              </a:rPr>
              <a:t>B</a:t>
            </a:r>
            <a:endParaRPr lang="zh-CN" altLang="en-US">
              <a:ea typeface="宋体" charset="-122"/>
            </a:endParaRPr>
          </a:p>
        </p:txBody>
      </p:sp>
      <p:sp>
        <p:nvSpPr>
          <p:cNvPr id="9242" name="TextBox 35"/>
          <p:cNvSpPr txBox="1">
            <a:spLocks noChangeArrowheads="1"/>
          </p:cNvSpPr>
          <p:nvPr/>
        </p:nvSpPr>
        <p:spPr bwMode="auto">
          <a:xfrm>
            <a:off x="6286500" y="2471738"/>
            <a:ext cx="295275" cy="276225"/>
          </a:xfrm>
          <a:prstGeom prst="rect">
            <a:avLst/>
          </a:prstGeom>
          <a:noFill/>
          <a:ln w="9525">
            <a:noFill/>
            <a:miter lim="800000"/>
            <a:headEnd/>
            <a:tailEnd/>
          </a:ln>
        </p:spPr>
        <p:txBody>
          <a:bodyPr wrap="none">
            <a:spAutoFit/>
          </a:bodyPr>
          <a:lstStyle/>
          <a:p>
            <a:r>
              <a:rPr lang="en-US" altLang="zh-CN">
                <a:ea typeface="宋体" charset="-122"/>
              </a:rPr>
              <a:t>D</a:t>
            </a:r>
            <a:endParaRPr lang="zh-CN" altLang="en-US">
              <a:ea typeface="宋体" charset="-122"/>
            </a:endParaRPr>
          </a:p>
        </p:txBody>
      </p:sp>
      <p:sp>
        <p:nvSpPr>
          <p:cNvPr id="37" name="Freeform 1065"/>
          <p:cNvSpPr>
            <a:spLocks/>
          </p:cNvSpPr>
          <p:nvPr/>
        </p:nvSpPr>
        <p:spPr bwMode="auto">
          <a:xfrm>
            <a:off x="2500313" y="2543175"/>
            <a:ext cx="3962400" cy="276225"/>
          </a:xfrm>
          <a:custGeom>
            <a:avLst/>
            <a:gdLst/>
            <a:ahLst/>
            <a:cxnLst>
              <a:cxn ang="0">
                <a:pos x="0" y="234"/>
              </a:cxn>
              <a:cxn ang="0">
                <a:pos x="348" y="234"/>
              </a:cxn>
              <a:cxn ang="0">
                <a:pos x="351" y="5"/>
              </a:cxn>
              <a:cxn ang="0">
                <a:pos x="2178" y="0"/>
              </a:cxn>
              <a:cxn ang="0">
                <a:pos x="2178" y="234"/>
              </a:cxn>
              <a:cxn ang="0">
                <a:pos x="2496" y="234"/>
              </a:cxn>
            </a:cxnLst>
            <a:rect l="0" t="0" r="r" b="b"/>
            <a:pathLst>
              <a:path w="2496" h="234">
                <a:moveTo>
                  <a:pt x="0" y="234"/>
                </a:moveTo>
                <a:lnTo>
                  <a:pt x="348" y="234"/>
                </a:lnTo>
                <a:lnTo>
                  <a:pt x="351" y="5"/>
                </a:lnTo>
                <a:lnTo>
                  <a:pt x="2178" y="0"/>
                </a:lnTo>
                <a:lnTo>
                  <a:pt x="2178" y="234"/>
                </a:lnTo>
                <a:lnTo>
                  <a:pt x="2496" y="23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pic>
        <p:nvPicPr>
          <p:cNvPr id="9244" name="Picture 79"/>
          <p:cNvPicPr>
            <a:picLocks noChangeAspect="1" noChangeArrowheads="1"/>
          </p:cNvPicPr>
          <p:nvPr/>
        </p:nvPicPr>
        <p:blipFill>
          <a:blip r:embed="rId4" cstate="print"/>
          <a:srcRect/>
          <a:stretch>
            <a:fillRect/>
          </a:stretch>
        </p:blipFill>
        <p:spPr bwMode="auto">
          <a:xfrm>
            <a:off x="3962400" y="2276475"/>
            <a:ext cx="1295400" cy="573088"/>
          </a:xfrm>
          <a:prstGeom prst="rect">
            <a:avLst/>
          </a:prstGeom>
          <a:noFill/>
          <a:ln w="9525">
            <a:noFill/>
            <a:miter lim="800000"/>
            <a:headEnd/>
            <a:tailEnd/>
          </a:ln>
        </p:spPr>
      </p:pic>
      <p:sp>
        <p:nvSpPr>
          <p:cNvPr id="9245" name="Freeform 56"/>
          <p:cNvSpPr>
            <a:spLocks/>
          </p:cNvSpPr>
          <p:nvPr/>
        </p:nvSpPr>
        <p:spPr bwMode="auto">
          <a:xfrm rot="10800000" flipH="1">
            <a:off x="2643188" y="2801938"/>
            <a:ext cx="571500" cy="277812"/>
          </a:xfrm>
          <a:custGeom>
            <a:avLst/>
            <a:gdLst>
              <a:gd name="T0" fmla="*/ 0 w 256"/>
              <a:gd name="T1" fmla="*/ 0 h 488"/>
              <a:gd name="T2" fmla="*/ 1190784236 w 256"/>
              <a:gd name="T3" fmla="*/ 0 h 488"/>
              <a:gd name="T4" fmla="*/ 1190784236 w 256"/>
              <a:gd name="T5" fmla="*/ 156791115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type="none" w="sm" len="sm"/>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84" name="Freeform 52"/>
          <p:cNvSpPr>
            <a:spLocks/>
          </p:cNvSpPr>
          <p:nvPr/>
        </p:nvSpPr>
        <p:spPr bwMode="auto">
          <a:xfrm>
            <a:off x="2436813" y="3786188"/>
            <a:ext cx="4191000" cy="276225"/>
          </a:xfrm>
          <a:custGeom>
            <a:avLst/>
            <a:gdLst/>
            <a:ahLst/>
            <a:cxnLst>
              <a:cxn ang="0">
                <a:pos x="0" y="176"/>
              </a:cxn>
              <a:cxn ang="0">
                <a:pos x="408" y="176"/>
              </a:cxn>
              <a:cxn ang="0">
                <a:pos x="408" y="8"/>
              </a:cxn>
              <a:cxn ang="0">
                <a:pos x="2208" y="0"/>
              </a:cxn>
              <a:cxn ang="0">
                <a:pos x="2208" y="184"/>
              </a:cxn>
              <a:cxn ang="0">
                <a:pos x="2640" y="184"/>
              </a:cxn>
            </a:cxnLst>
            <a:rect l="0" t="0" r="r" b="b"/>
            <a:pathLst>
              <a:path w="2640" h="184">
                <a:moveTo>
                  <a:pt x="0" y="176"/>
                </a:moveTo>
                <a:lnTo>
                  <a:pt x="408" y="176"/>
                </a:lnTo>
                <a:lnTo>
                  <a:pt x="408" y="8"/>
                </a:lnTo>
                <a:lnTo>
                  <a:pt x="2208" y="0"/>
                </a:lnTo>
                <a:lnTo>
                  <a:pt x="2208" y="184"/>
                </a:lnTo>
                <a:lnTo>
                  <a:pt x="2640" y="18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428083" name="Freeform 51"/>
          <p:cNvSpPr>
            <a:spLocks/>
          </p:cNvSpPr>
          <p:nvPr/>
        </p:nvSpPr>
        <p:spPr bwMode="auto">
          <a:xfrm>
            <a:off x="2465388" y="3224213"/>
            <a:ext cx="4019550" cy="276225"/>
          </a:xfrm>
          <a:custGeom>
            <a:avLst/>
            <a:gdLst/>
            <a:ahLst/>
            <a:cxnLst>
              <a:cxn ang="0">
                <a:pos x="0" y="0"/>
              </a:cxn>
              <a:cxn ang="0">
                <a:pos x="422" y="0"/>
              </a:cxn>
              <a:cxn ang="0">
                <a:pos x="422" y="440"/>
              </a:cxn>
              <a:cxn ang="0">
                <a:pos x="2130" y="444"/>
              </a:cxn>
              <a:cxn ang="0">
                <a:pos x="2130" y="24"/>
              </a:cxn>
              <a:cxn ang="0">
                <a:pos x="2532" y="30"/>
              </a:cxn>
            </a:cxnLst>
            <a:rect l="0" t="0" r="r" b="b"/>
            <a:pathLst>
              <a:path w="2532" h="444">
                <a:moveTo>
                  <a:pt x="0" y="0"/>
                </a:moveTo>
                <a:lnTo>
                  <a:pt x="422" y="0"/>
                </a:lnTo>
                <a:lnTo>
                  <a:pt x="422" y="440"/>
                </a:lnTo>
                <a:lnTo>
                  <a:pt x="2130" y="444"/>
                </a:lnTo>
                <a:lnTo>
                  <a:pt x="2130" y="24"/>
                </a:lnTo>
                <a:lnTo>
                  <a:pt x="2532"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10244" name="Rectangle 2"/>
          <p:cNvSpPr>
            <a:spLocks noGrp="1" noChangeArrowheads="1"/>
          </p:cNvSpPr>
          <p:nvPr>
            <p:ph type="title"/>
          </p:nvPr>
        </p:nvSpPr>
        <p:spPr>
          <a:xfrm>
            <a:off x="655638" y="304800"/>
            <a:ext cx="4559300" cy="838200"/>
          </a:xfrm>
        </p:spPr>
        <p:txBody>
          <a:bodyPr/>
          <a:lstStyle/>
          <a:p>
            <a:r>
              <a:rPr lang="en-US" altLang="zh-CN" smtClean="0">
                <a:solidFill>
                  <a:schemeClr val="tx1"/>
                </a:solidFill>
                <a:ea typeface="宋体" charset="-122"/>
              </a:rPr>
              <a:t>2</a:t>
            </a:r>
            <a:r>
              <a:rPr lang="zh-CN" altLang="en-US" smtClean="0">
                <a:solidFill>
                  <a:schemeClr val="tx1"/>
                </a:solidFill>
                <a:ea typeface="宋体" charset="-122"/>
              </a:rPr>
              <a:t>、帧的转发与过滤</a:t>
            </a:r>
          </a:p>
        </p:txBody>
      </p:sp>
      <p:sp>
        <p:nvSpPr>
          <p:cNvPr id="10245" name="Rectangle 3"/>
          <p:cNvSpPr>
            <a:spLocks noChangeArrowheads="1"/>
          </p:cNvSpPr>
          <p:nvPr/>
        </p:nvSpPr>
        <p:spPr bwMode="auto">
          <a:xfrm>
            <a:off x="1039813" y="5286375"/>
            <a:ext cx="7310437" cy="762000"/>
          </a:xfrm>
          <a:prstGeom prst="rect">
            <a:avLst/>
          </a:prstGeom>
          <a:noFill/>
          <a:ln w="9525">
            <a:noFill/>
            <a:miter lim="800000"/>
            <a:headEnd/>
            <a:tailEnd/>
          </a:ln>
        </p:spPr>
        <p:txBody>
          <a:bodyPr lIns="73025" tIns="36512" rIns="73025" bIns="36512" anchor="ctr" anchorCtr="1"/>
          <a:lstStyle/>
          <a:p>
            <a:pPr marL="257175" indent="-257175" defTabSz="723900" eaLnBrk="1" hangingPunct="1">
              <a:spcBef>
                <a:spcPct val="20000"/>
              </a:spcBef>
              <a:buClr>
                <a:schemeClr val="accent1"/>
              </a:buClr>
            </a:pPr>
            <a:r>
              <a:rPr lang="zh-CN" altLang="en-US" sz="2400" b="0">
                <a:latin typeface="Arial" charset="0"/>
                <a:ea typeface="宋体" charset="-122"/>
              </a:rPr>
              <a:t>交换机</a:t>
            </a:r>
            <a:r>
              <a:rPr lang="en-US" altLang="zh-CN" sz="2400" b="0">
                <a:latin typeface="Arial" charset="0"/>
                <a:ea typeface="宋体" charset="-122"/>
              </a:rPr>
              <a:t>A</a:t>
            </a:r>
            <a:r>
              <a:rPr lang="zh-CN" altLang="en-US" sz="2400" b="0">
                <a:latin typeface="Arial" charset="0"/>
                <a:ea typeface="宋体" charset="-122"/>
              </a:rPr>
              <a:t>发送数据帧给主机</a:t>
            </a:r>
            <a:r>
              <a:rPr lang="en-US" altLang="zh-CN" sz="2400" b="0">
                <a:latin typeface="Arial" charset="0"/>
                <a:ea typeface="宋体" charset="-122"/>
              </a:rPr>
              <a:t>C</a:t>
            </a:r>
          </a:p>
          <a:p>
            <a:pPr marL="257175" indent="-257175" defTabSz="723900" eaLnBrk="1" hangingPunct="1">
              <a:spcBef>
                <a:spcPct val="20000"/>
              </a:spcBef>
              <a:buClr>
                <a:schemeClr val="accent1"/>
              </a:buClr>
            </a:pPr>
            <a:r>
              <a:rPr lang="zh-CN" altLang="en-US" sz="2400" b="0">
                <a:latin typeface="Arial" charset="0"/>
                <a:ea typeface="宋体" charset="-122"/>
              </a:rPr>
              <a:t>在地址表中有目标主机，数据帧不会泛洪而直接转发</a:t>
            </a:r>
            <a:endParaRPr lang="en-US" altLang="zh-CN" sz="2400" b="0">
              <a:latin typeface="Arial" charset="0"/>
              <a:ea typeface="宋体" charset="-122"/>
            </a:endParaRPr>
          </a:p>
        </p:txBody>
      </p:sp>
      <p:sp>
        <p:nvSpPr>
          <p:cNvPr id="428036" name="Rectangle 4"/>
          <p:cNvSpPr>
            <a:spLocks noChangeArrowheads="1"/>
          </p:cNvSpPr>
          <p:nvPr/>
        </p:nvSpPr>
        <p:spPr bwMode="auto">
          <a:xfrm>
            <a:off x="3565525" y="1887538"/>
            <a:ext cx="1955800" cy="1038225"/>
          </a:xfrm>
          <a:prstGeom prst="rect">
            <a:avLst/>
          </a:prstGeom>
          <a:solidFill>
            <a:srgbClr val="FFFFFF"/>
          </a:solidFill>
          <a:ln w="12700">
            <a:solidFill>
              <a:srgbClr val="000000"/>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10247" name="Rectangle 5"/>
          <p:cNvSpPr>
            <a:spLocks noChangeArrowheads="1"/>
          </p:cNvSpPr>
          <p:nvPr/>
        </p:nvSpPr>
        <p:spPr bwMode="auto">
          <a:xfrm>
            <a:off x="3714750" y="1968500"/>
            <a:ext cx="1430338" cy="28892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000000"/>
                </a:solidFill>
                <a:ea typeface="宋体" charset="-122"/>
              </a:rPr>
              <a:t>E0:  0260.8c01.1111</a:t>
            </a:r>
          </a:p>
        </p:txBody>
      </p:sp>
      <p:sp>
        <p:nvSpPr>
          <p:cNvPr id="10248" name="Rectangle 6"/>
          <p:cNvSpPr>
            <a:spLocks noChangeArrowheads="1"/>
          </p:cNvSpPr>
          <p:nvPr/>
        </p:nvSpPr>
        <p:spPr bwMode="auto">
          <a:xfrm>
            <a:off x="3714750" y="2222500"/>
            <a:ext cx="1382713" cy="287338"/>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FF5050"/>
                </a:solidFill>
                <a:ea typeface="宋体" charset="-122"/>
              </a:rPr>
              <a:t>E2:  0260.8c01.2222</a:t>
            </a:r>
          </a:p>
        </p:txBody>
      </p:sp>
      <p:sp>
        <p:nvSpPr>
          <p:cNvPr id="10249" name="Rectangle 7"/>
          <p:cNvSpPr>
            <a:spLocks noChangeArrowheads="1"/>
          </p:cNvSpPr>
          <p:nvPr/>
        </p:nvSpPr>
        <p:spPr bwMode="auto">
          <a:xfrm>
            <a:off x="3714750" y="2460625"/>
            <a:ext cx="1430338" cy="28892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000000"/>
                </a:solidFill>
                <a:ea typeface="宋体" charset="-122"/>
              </a:rPr>
              <a:t>E1:  0260.8c01.3333</a:t>
            </a:r>
          </a:p>
        </p:txBody>
      </p:sp>
      <p:sp>
        <p:nvSpPr>
          <p:cNvPr id="10250" name="Rectangle 8"/>
          <p:cNvSpPr>
            <a:spLocks noChangeArrowheads="1"/>
          </p:cNvSpPr>
          <p:nvPr/>
        </p:nvSpPr>
        <p:spPr bwMode="auto">
          <a:xfrm>
            <a:off x="3714750" y="2663825"/>
            <a:ext cx="1441450" cy="287338"/>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solidFill>
                  <a:srgbClr val="000000"/>
                </a:solidFill>
                <a:ea typeface="宋体" charset="-122"/>
              </a:rPr>
              <a:t>E3:  0260.8c01.4444</a:t>
            </a:r>
          </a:p>
        </p:txBody>
      </p:sp>
      <p:sp>
        <p:nvSpPr>
          <p:cNvPr id="10251" name="Rectangle 9"/>
          <p:cNvSpPr>
            <a:spLocks noChangeArrowheads="1"/>
          </p:cNvSpPr>
          <p:nvPr/>
        </p:nvSpPr>
        <p:spPr bwMode="auto">
          <a:xfrm>
            <a:off x="3657600" y="2209800"/>
            <a:ext cx="1806575" cy="242888"/>
          </a:xfrm>
          <a:prstGeom prst="rect">
            <a:avLst/>
          </a:prstGeom>
          <a:noFill/>
          <a:ln w="25400">
            <a:solidFill>
              <a:schemeClr val="accent2"/>
            </a:solidFill>
            <a:miter lim="800000"/>
            <a:headEnd/>
            <a:tailEnd/>
          </a:ln>
        </p:spPr>
        <p:txBody>
          <a:bodyPr wrap="none" anchor="ctr"/>
          <a:lstStyle/>
          <a:p>
            <a:endParaRPr lang="zh-CN" altLang="en-US">
              <a:ea typeface="宋体" charset="-122"/>
            </a:endParaRPr>
          </a:p>
        </p:txBody>
      </p:sp>
      <p:sp>
        <p:nvSpPr>
          <p:cNvPr id="10252" name="Rectangle 16"/>
          <p:cNvSpPr>
            <a:spLocks noChangeArrowheads="1"/>
          </p:cNvSpPr>
          <p:nvPr/>
        </p:nvSpPr>
        <p:spPr bwMode="auto">
          <a:xfrm>
            <a:off x="1643063" y="3406775"/>
            <a:ext cx="1403350"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c01.1111</a:t>
            </a:r>
          </a:p>
        </p:txBody>
      </p:sp>
      <p:sp>
        <p:nvSpPr>
          <p:cNvPr id="10253" name="Rectangle 17"/>
          <p:cNvSpPr>
            <a:spLocks noChangeArrowheads="1"/>
          </p:cNvSpPr>
          <p:nvPr/>
        </p:nvSpPr>
        <p:spPr bwMode="auto">
          <a:xfrm>
            <a:off x="1736725" y="4275138"/>
            <a:ext cx="1198563"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c01.2222</a:t>
            </a:r>
          </a:p>
        </p:txBody>
      </p:sp>
      <p:sp>
        <p:nvSpPr>
          <p:cNvPr id="10254" name="Rectangle 18"/>
          <p:cNvSpPr>
            <a:spLocks noChangeArrowheads="1"/>
          </p:cNvSpPr>
          <p:nvPr/>
        </p:nvSpPr>
        <p:spPr bwMode="auto">
          <a:xfrm>
            <a:off x="6269038" y="3408363"/>
            <a:ext cx="1198562" cy="306387"/>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c01.3333</a:t>
            </a:r>
          </a:p>
        </p:txBody>
      </p:sp>
      <p:sp>
        <p:nvSpPr>
          <p:cNvPr id="10255" name="Rectangle 19"/>
          <p:cNvSpPr>
            <a:spLocks noChangeArrowheads="1"/>
          </p:cNvSpPr>
          <p:nvPr/>
        </p:nvSpPr>
        <p:spPr bwMode="auto">
          <a:xfrm>
            <a:off x="6269038" y="4275138"/>
            <a:ext cx="1198562" cy="307975"/>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zh-CN" altLang="en-US" sz="1400">
                <a:ea typeface="宋体" charset="-122"/>
              </a:rPr>
              <a:t>0260.8</a:t>
            </a:r>
            <a:r>
              <a:rPr lang="en-US" altLang="zh-CN" sz="1400">
                <a:ea typeface="宋体" charset="-122"/>
              </a:rPr>
              <a:t>c01.4444</a:t>
            </a:r>
          </a:p>
        </p:txBody>
      </p:sp>
      <p:pic>
        <p:nvPicPr>
          <p:cNvPr id="10256" name="Picture 21"/>
          <p:cNvPicPr>
            <a:picLocks noChangeArrowheads="1"/>
          </p:cNvPicPr>
          <p:nvPr/>
        </p:nvPicPr>
        <p:blipFill>
          <a:blip r:embed="rId3" cstate="print"/>
          <a:srcRect/>
          <a:stretch>
            <a:fillRect/>
          </a:stretch>
        </p:blipFill>
        <p:spPr bwMode="auto">
          <a:xfrm>
            <a:off x="1928813" y="3800475"/>
            <a:ext cx="488950" cy="485775"/>
          </a:xfrm>
          <a:prstGeom prst="rect">
            <a:avLst/>
          </a:prstGeom>
          <a:noFill/>
          <a:ln w="9525">
            <a:noFill/>
            <a:miter lim="800000"/>
            <a:headEnd/>
            <a:tailEnd/>
          </a:ln>
        </p:spPr>
      </p:pic>
      <p:pic>
        <p:nvPicPr>
          <p:cNvPr id="10257" name="Picture 22"/>
          <p:cNvPicPr>
            <a:picLocks noChangeArrowheads="1"/>
          </p:cNvPicPr>
          <p:nvPr/>
        </p:nvPicPr>
        <p:blipFill>
          <a:blip r:embed="rId3" cstate="print"/>
          <a:srcRect/>
          <a:stretch>
            <a:fillRect/>
          </a:stretch>
        </p:blipFill>
        <p:spPr bwMode="auto">
          <a:xfrm>
            <a:off x="1928813" y="2943225"/>
            <a:ext cx="488950" cy="485775"/>
          </a:xfrm>
          <a:prstGeom prst="rect">
            <a:avLst/>
          </a:prstGeom>
          <a:noFill/>
          <a:ln w="9525">
            <a:noFill/>
            <a:miter lim="800000"/>
            <a:headEnd/>
            <a:tailEnd/>
          </a:ln>
        </p:spPr>
      </p:pic>
      <p:pic>
        <p:nvPicPr>
          <p:cNvPr id="10258" name="Picture 23"/>
          <p:cNvPicPr>
            <a:picLocks noChangeArrowheads="1"/>
          </p:cNvPicPr>
          <p:nvPr/>
        </p:nvPicPr>
        <p:blipFill>
          <a:blip r:embed="rId3" cstate="print"/>
          <a:srcRect/>
          <a:stretch>
            <a:fillRect/>
          </a:stretch>
        </p:blipFill>
        <p:spPr bwMode="auto">
          <a:xfrm>
            <a:off x="6500813" y="2928938"/>
            <a:ext cx="488950" cy="485775"/>
          </a:xfrm>
          <a:prstGeom prst="rect">
            <a:avLst/>
          </a:prstGeom>
          <a:noFill/>
          <a:ln w="9525">
            <a:noFill/>
            <a:miter lim="800000"/>
            <a:headEnd/>
            <a:tailEnd/>
          </a:ln>
        </p:spPr>
      </p:pic>
      <p:pic>
        <p:nvPicPr>
          <p:cNvPr id="10259" name="Picture 24"/>
          <p:cNvPicPr>
            <a:picLocks noChangeArrowheads="1"/>
          </p:cNvPicPr>
          <p:nvPr/>
        </p:nvPicPr>
        <p:blipFill>
          <a:blip r:embed="rId3" cstate="print"/>
          <a:srcRect/>
          <a:stretch>
            <a:fillRect/>
          </a:stretch>
        </p:blipFill>
        <p:spPr bwMode="auto">
          <a:xfrm>
            <a:off x="6511925" y="3800475"/>
            <a:ext cx="488950" cy="485775"/>
          </a:xfrm>
          <a:prstGeom prst="rect">
            <a:avLst/>
          </a:prstGeom>
          <a:noFill/>
          <a:ln w="9525">
            <a:noFill/>
            <a:miter lim="800000"/>
            <a:headEnd/>
            <a:tailEnd/>
          </a:ln>
        </p:spPr>
      </p:pic>
      <p:sp>
        <p:nvSpPr>
          <p:cNvPr id="10260" name="Rectangle 26"/>
          <p:cNvSpPr>
            <a:spLocks noChangeArrowheads="1"/>
          </p:cNvSpPr>
          <p:nvPr/>
        </p:nvSpPr>
        <p:spPr bwMode="auto">
          <a:xfrm>
            <a:off x="3657600" y="3140075"/>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E0</a:t>
            </a:r>
          </a:p>
        </p:txBody>
      </p:sp>
      <p:sp>
        <p:nvSpPr>
          <p:cNvPr id="10261" name="Rectangle 27"/>
          <p:cNvSpPr>
            <a:spLocks noChangeArrowheads="1"/>
          </p:cNvSpPr>
          <p:nvPr/>
        </p:nvSpPr>
        <p:spPr bwMode="auto">
          <a:xfrm>
            <a:off x="5408613" y="3140075"/>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E1</a:t>
            </a:r>
          </a:p>
        </p:txBody>
      </p:sp>
      <p:sp>
        <p:nvSpPr>
          <p:cNvPr id="10262" name="Rectangle 31"/>
          <p:cNvSpPr>
            <a:spLocks noChangeArrowheads="1"/>
          </p:cNvSpPr>
          <p:nvPr/>
        </p:nvSpPr>
        <p:spPr bwMode="auto">
          <a:xfrm>
            <a:off x="3657600" y="3924300"/>
            <a:ext cx="379413"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E2</a:t>
            </a:r>
          </a:p>
        </p:txBody>
      </p:sp>
      <p:sp>
        <p:nvSpPr>
          <p:cNvPr id="10263" name="Rectangle 32"/>
          <p:cNvSpPr>
            <a:spLocks noChangeArrowheads="1"/>
          </p:cNvSpPr>
          <p:nvPr/>
        </p:nvSpPr>
        <p:spPr bwMode="auto">
          <a:xfrm>
            <a:off x="5408613" y="3930650"/>
            <a:ext cx="400050" cy="358775"/>
          </a:xfrm>
          <a:prstGeom prst="rect">
            <a:avLst/>
          </a:prstGeom>
          <a:noFill/>
          <a:ln w="9525">
            <a:noFill/>
            <a:miter lim="800000"/>
            <a:headEnd/>
            <a:tailEnd/>
          </a:ln>
        </p:spPr>
        <p:txBody>
          <a:bodyPr wrap="none" lIns="19050" tIns="26988" rIns="19050" bIns="26988"/>
          <a:lstStyle/>
          <a:p>
            <a:pPr>
              <a:lnSpc>
                <a:spcPts val="2100"/>
              </a:lnSpc>
              <a:tabLst>
                <a:tab pos="457200" algn="l"/>
                <a:tab pos="914400" algn="l"/>
                <a:tab pos="1371600" algn="l"/>
              </a:tabLst>
            </a:pPr>
            <a:r>
              <a:rPr lang="en-US" altLang="zh-CN" sz="1800">
                <a:ea typeface="宋体" charset="-122"/>
              </a:rPr>
              <a:t>E3</a:t>
            </a:r>
          </a:p>
        </p:txBody>
      </p:sp>
      <p:sp>
        <p:nvSpPr>
          <p:cNvPr id="428075" name="Rectangle 43"/>
          <p:cNvSpPr>
            <a:spLocks noChangeArrowheads="1"/>
          </p:cNvSpPr>
          <p:nvPr/>
        </p:nvSpPr>
        <p:spPr bwMode="auto">
          <a:xfrm>
            <a:off x="5180013" y="3168650"/>
            <a:ext cx="366712" cy="566738"/>
          </a:xfrm>
          <a:prstGeom prst="rect">
            <a:avLst/>
          </a:prstGeom>
          <a:noFill/>
          <a:ln w="9525">
            <a:noFill/>
            <a:miter lim="800000"/>
            <a:headEnd/>
            <a:tailEnd/>
          </a:ln>
          <a:effectLst>
            <a:outerShdw dist="35921" dir="2700000" algn="ctr" rotWithShape="0">
              <a:schemeClr val="bg2"/>
            </a:outerShdw>
          </a:effectLst>
        </p:spPr>
        <p:txBody>
          <a:bodyPr wrap="none" lIns="19050" tIns="26988" rIns="19050" bIns="26988"/>
          <a:lstStyle/>
          <a:p>
            <a:pPr>
              <a:lnSpc>
                <a:spcPts val="4300"/>
              </a:lnSpc>
              <a:tabLst>
                <a:tab pos="457200" algn="l"/>
                <a:tab pos="914400" algn="l"/>
                <a:tab pos="1371600" algn="l"/>
              </a:tabLst>
              <a:defRPr/>
            </a:pPr>
            <a:r>
              <a:rPr lang="en-US" altLang="zh-CN" sz="2800">
                <a:ea typeface="宋体" pitchFamily="2" charset="-122"/>
              </a:rPr>
              <a:t>X</a:t>
            </a:r>
            <a:endParaRPr lang="en-US" altLang="zh-CN" sz="3600" b="0">
              <a:ea typeface="宋体" pitchFamily="2" charset="-122"/>
            </a:endParaRPr>
          </a:p>
        </p:txBody>
      </p:sp>
      <p:sp>
        <p:nvSpPr>
          <p:cNvPr id="428076" name="Rectangle 44"/>
          <p:cNvSpPr>
            <a:spLocks noChangeArrowheads="1"/>
          </p:cNvSpPr>
          <p:nvPr/>
        </p:nvSpPr>
        <p:spPr bwMode="auto">
          <a:xfrm>
            <a:off x="5180013" y="3549650"/>
            <a:ext cx="366712" cy="566738"/>
          </a:xfrm>
          <a:prstGeom prst="rect">
            <a:avLst/>
          </a:prstGeom>
          <a:noFill/>
          <a:ln w="9525">
            <a:noFill/>
            <a:miter lim="800000"/>
            <a:headEnd/>
            <a:tailEnd/>
          </a:ln>
          <a:effectLst>
            <a:outerShdw dist="35921" dir="2700000" algn="ctr" rotWithShape="0">
              <a:schemeClr val="bg2"/>
            </a:outerShdw>
          </a:effectLst>
        </p:spPr>
        <p:txBody>
          <a:bodyPr wrap="none" lIns="19050" tIns="26988" rIns="19050" bIns="26988"/>
          <a:lstStyle/>
          <a:p>
            <a:pPr>
              <a:lnSpc>
                <a:spcPts val="4300"/>
              </a:lnSpc>
              <a:tabLst>
                <a:tab pos="457200" algn="l"/>
                <a:tab pos="914400" algn="l"/>
                <a:tab pos="1371600" algn="l"/>
              </a:tabLst>
              <a:defRPr/>
            </a:pPr>
            <a:r>
              <a:rPr lang="en-US" altLang="zh-CN" sz="2800">
                <a:ea typeface="宋体" pitchFamily="2" charset="-122"/>
              </a:rPr>
              <a:t>X</a:t>
            </a:r>
            <a:endParaRPr lang="en-US" altLang="zh-CN" sz="3600" b="0">
              <a:ea typeface="宋体" pitchFamily="2" charset="-122"/>
            </a:endParaRPr>
          </a:p>
        </p:txBody>
      </p:sp>
      <p:pic>
        <p:nvPicPr>
          <p:cNvPr id="10266" name="Picture 57"/>
          <p:cNvPicPr>
            <a:picLocks noChangeAspect="1" noChangeArrowheads="1"/>
          </p:cNvPicPr>
          <p:nvPr/>
        </p:nvPicPr>
        <p:blipFill>
          <a:blip r:embed="rId4" cstate="print"/>
          <a:srcRect/>
          <a:stretch>
            <a:fillRect/>
          </a:stretch>
        </p:blipFill>
        <p:spPr bwMode="auto">
          <a:xfrm>
            <a:off x="3884613" y="3397250"/>
            <a:ext cx="1295400" cy="573088"/>
          </a:xfrm>
          <a:prstGeom prst="rect">
            <a:avLst/>
          </a:prstGeom>
          <a:noFill/>
          <a:ln w="9525">
            <a:noFill/>
            <a:miter lim="800000"/>
            <a:headEnd/>
            <a:tailEnd/>
          </a:ln>
        </p:spPr>
      </p:pic>
      <p:sp>
        <p:nvSpPr>
          <p:cNvPr id="10267" name="Freeform 58"/>
          <p:cNvSpPr>
            <a:spLocks/>
          </p:cNvSpPr>
          <p:nvPr/>
        </p:nvSpPr>
        <p:spPr bwMode="auto">
          <a:xfrm flipH="1" flipV="1">
            <a:off x="2751138" y="3081338"/>
            <a:ext cx="914400" cy="276225"/>
          </a:xfrm>
          <a:custGeom>
            <a:avLst/>
            <a:gdLst>
              <a:gd name="T0" fmla="*/ 0 w 564"/>
              <a:gd name="T1" fmla="*/ 0 h 234"/>
              <a:gd name="T2" fmla="*/ 646620153 w 564"/>
              <a:gd name="T3" fmla="*/ 8361118 h 234"/>
              <a:gd name="T4" fmla="*/ 646620153 w 564"/>
              <a:gd name="T5" fmla="*/ 326069510 h 234"/>
              <a:gd name="T6" fmla="*/ 1482495083 w 564"/>
              <a:gd name="T7" fmla="*/ 326069510 h 234"/>
              <a:gd name="T8" fmla="*/ 0 60000 65536"/>
              <a:gd name="T9" fmla="*/ 0 60000 65536"/>
              <a:gd name="T10" fmla="*/ 0 60000 65536"/>
              <a:gd name="T11" fmla="*/ 0 60000 65536"/>
              <a:gd name="T12" fmla="*/ 0 w 564"/>
              <a:gd name="T13" fmla="*/ 0 h 234"/>
              <a:gd name="T14" fmla="*/ 564 w 564"/>
              <a:gd name="T15" fmla="*/ 234 h 234"/>
            </a:gdLst>
            <a:ahLst/>
            <a:cxnLst>
              <a:cxn ang="T8">
                <a:pos x="T0" y="T1"/>
              </a:cxn>
              <a:cxn ang="T9">
                <a:pos x="T2" y="T3"/>
              </a:cxn>
              <a:cxn ang="T10">
                <a:pos x="T4" y="T5"/>
              </a:cxn>
              <a:cxn ang="T11">
                <a:pos x="T6" y="T7"/>
              </a:cxn>
            </a:cxnLst>
            <a:rect l="T12" t="T13" r="T14" b="T15"/>
            <a:pathLst>
              <a:path w="564" h="234">
                <a:moveTo>
                  <a:pt x="0" y="0"/>
                </a:moveTo>
                <a:lnTo>
                  <a:pt x="246" y="6"/>
                </a:lnTo>
                <a:lnTo>
                  <a:pt x="246" y="234"/>
                </a:lnTo>
                <a:lnTo>
                  <a:pt x="564" y="234"/>
                </a:lnTo>
              </a:path>
            </a:pathLst>
          </a:custGeom>
          <a:noFill/>
          <a:ln w="38100">
            <a:solidFill>
              <a:schemeClr val="tx1"/>
            </a:solidFill>
            <a:round/>
            <a:headEnd type="triangle" w="med" len="med"/>
            <a:tailEnd type="none" w="sm" len="sm"/>
          </a:ln>
        </p:spPr>
        <p:txBody>
          <a:bodyPr anchor="ctr">
            <a:spAutoFit/>
          </a:bodyPr>
          <a:lstStyle/>
          <a:p>
            <a:endParaRPr lang="zh-CN" altLang="en-US"/>
          </a:p>
        </p:txBody>
      </p:sp>
      <p:sp>
        <p:nvSpPr>
          <p:cNvPr id="10268" name="Rectangle 60"/>
          <p:cNvSpPr>
            <a:spLocks noChangeArrowheads="1"/>
          </p:cNvSpPr>
          <p:nvPr/>
        </p:nvSpPr>
        <p:spPr bwMode="auto">
          <a:xfrm>
            <a:off x="4038600" y="1676400"/>
            <a:ext cx="1117600" cy="381000"/>
          </a:xfrm>
          <a:prstGeom prst="rect">
            <a:avLst/>
          </a:prstGeom>
          <a:noFill/>
          <a:ln w="9525">
            <a:noFill/>
            <a:miter lim="800000"/>
            <a:headEnd/>
            <a:tailEnd/>
          </a:ln>
        </p:spPr>
        <p:txBody>
          <a:bodyPr wrap="none" lIns="19050" tIns="26988" rIns="19050" bIns="26988"/>
          <a:lstStyle/>
          <a:p>
            <a:pPr>
              <a:lnSpc>
                <a:spcPts val="1600"/>
              </a:lnSpc>
              <a:tabLst>
                <a:tab pos="457200" algn="l"/>
                <a:tab pos="914400" algn="l"/>
                <a:tab pos="1371600" algn="l"/>
              </a:tabLst>
            </a:pPr>
            <a:r>
              <a:rPr lang="en-US" altLang="zh-CN" sz="1400">
                <a:ea typeface="宋体" charset="-122"/>
              </a:rPr>
              <a:t>MAC</a:t>
            </a:r>
            <a:r>
              <a:rPr lang="zh-CN" altLang="en-US" sz="1400">
                <a:ea typeface="宋体" charset="-122"/>
              </a:rPr>
              <a:t>地址表</a:t>
            </a:r>
          </a:p>
        </p:txBody>
      </p:sp>
      <p:sp>
        <p:nvSpPr>
          <p:cNvPr id="10269" name="TextBox 34"/>
          <p:cNvSpPr txBox="1">
            <a:spLocks noChangeArrowheads="1"/>
          </p:cNvSpPr>
          <p:nvPr/>
        </p:nvSpPr>
        <p:spPr bwMode="auto">
          <a:xfrm>
            <a:off x="2071688" y="2652713"/>
            <a:ext cx="295275" cy="276225"/>
          </a:xfrm>
          <a:prstGeom prst="rect">
            <a:avLst/>
          </a:prstGeom>
          <a:noFill/>
          <a:ln w="9525">
            <a:noFill/>
            <a:miter lim="800000"/>
            <a:headEnd/>
            <a:tailEnd/>
          </a:ln>
        </p:spPr>
        <p:txBody>
          <a:bodyPr wrap="none">
            <a:spAutoFit/>
          </a:bodyPr>
          <a:lstStyle/>
          <a:p>
            <a:r>
              <a:rPr lang="en-US" altLang="zh-CN">
                <a:ea typeface="宋体" charset="-122"/>
              </a:rPr>
              <a:t>A</a:t>
            </a:r>
            <a:endParaRPr lang="zh-CN" altLang="en-US">
              <a:ea typeface="宋体" charset="-122"/>
            </a:endParaRPr>
          </a:p>
        </p:txBody>
      </p:sp>
      <p:sp>
        <p:nvSpPr>
          <p:cNvPr id="10270" name="TextBox 35"/>
          <p:cNvSpPr txBox="1">
            <a:spLocks noChangeArrowheads="1"/>
          </p:cNvSpPr>
          <p:nvPr/>
        </p:nvSpPr>
        <p:spPr bwMode="auto">
          <a:xfrm>
            <a:off x="2071688" y="3581400"/>
            <a:ext cx="295275" cy="276225"/>
          </a:xfrm>
          <a:prstGeom prst="rect">
            <a:avLst/>
          </a:prstGeom>
          <a:noFill/>
          <a:ln w="9525">
            <a:noFill/>
            <a:miter lim="800000"/>
            <a:headEnd/>
            <a:tailEnd/>
          </a:ln>
        </p:spPr>
        <p:txBody>
          <a:bodyPr wrap="none">
            <a:spAutoFit/>
          </a:bodyPr>
          <a:lstStyle/>
          <a:p>
            <a:r>
              <a:rPr lang="en-US" altLang="zh-CN">
                <a:ea typeface="宋体" charset="-122"/>
              </a:rPr>
              <a:t>C</a:t>
            </a:r>
            <a:endParaRPr lang="zh-CN" altLang="en-US">
              <a:ea typeface="宋体" charset="-122"/>
            </a:endParaRPr>
          </a:p>
        </p:txBody>
      </p:sp>
      <p:sp>
        <p:nvSpPr>
          <p:cNvPr id="10271" name="TextBox 36"/>
          <p:cNvSpPr txBox="1">
            <a:spLocks noChangeArrowheads="1"/>
          </p:cNvSpPr>
          <p:nvPr/>
        </p:nvSpPr>
        <p:spPr bwMode="auto">
          <a:xfrm>
            <a:off x="6643688" y="2571750"/>
            <a:ext cx="295275" cy="276225"/>
          </a:xfrm>
          <a:prstGeom prst="rect">
            <a:avLst/>
          </a:prstGeom>
          <a:noFill/>
          <a:ln w="9525">
            <a:noFill/>
            <a:miter lim="800000"/>
            <a:headEnd/>
            <a:tailEnd/>
          </a:ln>
        </p:spPr>
        <p:txBody>
          <a:bodyPr wrap="none">
            <a:spAutoFit/>
          </a:bodyPr>
          <a:lstStyle/>
          <a:p>
            <a:r>
              <a:rPr lang="en-US" altLang="zh-CN">
                <a:ea typeface="宋体" charset="-122"/>
              </a:rPr>
              <a:t>B</a:t>
            </a:r>
            <a:endParaRPr lang="zh-CN" altLang="en-US">
              <a:ea typeface="宋体" charset="-122"/>
            </a:endParaRPr>
          </a:p>
        </p:txBody>
      </p:sp>
      <p:sp>
        <p:nvSpPr>
          <p:cNvPr id="10272" name="TextBox 37"/>
          <p:cNvSpPr txBox="1">
            <a:spLocks noChangeArrowheads="1"/>
          </p:cNvSpPr>
          <p:nvPr/>
        </p:nvSpPr>
        <p:spPr bwMode="auto">
          <a:xfrm>
            <a:off x="6634163" y="3581400"/>
            <a:ext cx="295275" cy="276225"/>
          </a:xfrm>
          <a:prstGeom prst="rect">
            <a:avLst/>
          </a:prstGeom>
          <a:noFill/>
          <a:ln w="9525">
            <a:noFill/>
            <a:miter lim="800000"/>
            <a:headEnd/>
            <a:tailEnd/>
          </a:ln>
        </p:spPr>
        <p:txBody>
          <a:bodyPr wrap="none">
            <a:spAutoFit/>
          </a:bodyPr>
          <a:lstStyle/>
          <a:p>
            <a:r>
              <a:rPr lang="en-US" altLang="zh-CN">
                <a:ea typeface="宋体" charset="-122"/>
              </a:rPr>
              <a:t>D</a:t>
            </a:r>
            <a:endParaRPr lang="zh-CN" altLang="en-US">
              <a:ea typeface="宋体" charset="-122"/>
            </a:endParaRPr>
          </a:p>
        </p:txBody>
      </p:sp>
      <p:sp>
        <p:nvSpPr>
          <p:cNvPr id="10273" name="Freeform 56"/>
          <p:cNvSpPr>
            <a:spLocks/>
          </p:cNvSpPr>
          <p:nvPr/>
        </p:nvSpPr>
        <p:spPr bwMode="auto">
          <a:xfrm rot="10800000" flipH="1">
            <a:off x="2786063" y="3929063"/>
            <a:ext cx="571500" cy="276225"/>
          </a:xfrm>
          <a:custGeom>
            <a:avLst/>
            <a:gdLst>
              <a:gd name="T0" fmla="*/ 0 w 256"/>
              <a:gd name="T1" fmla="*/ 0 h 488"/>
              <a:gd name="T2" fmla="*/ 1190784236 w 256"/>
              <a:gd name="T3" fmla="*/ 0 h 488"/>
              <a:gd name="T4" fmla="*/ 1190784236 w 256"/>
              <a:gd name="T5" fmla="*/ 156791115 h 488"/>
              <a:gd name="T6" fmla="*/ 0 60000 65536"/>
              <a:gd name="T7" fmla="*/ 0 60000 65536"/>
              <a:gd name="T8" fmla="*/ 0 60000 65536"/>
              <a:gd name="T9" fmla="*/ 0 w 256"/>
              <a:gd name="T10" fmla="*/ 0 h 488"/>
              <a:gd name="T11" fmla="*/ 256 w 256"/>
              <a:gd name="T12" fmla="*/ 488 h 488"/>
            </a:gdLst>
            <a:ahLst/>
            <a:cxnLst>
              <a:cxn ang="T6">
                <a:pos x="T0" y="T1"/>
              </a:cxn>
              <a:cxn ang="T7">
                <a:pos x="T2" y="T3"/>
              </a:cxn>
              <a:cxn ang="T8">
                <a:pos x="T4" y="T5"/>
              </a:cxn>
            </a:cxnLst>
            <a:rect l="T9" t="T10" r="T11" b="T12"/>
            <a:pathLst>
              <a:path w="256" h="488">
                <a:moveTo>
                  <a:pt x="0" y="0"/>
                </a:moveTo>
                <a:lnTo>
                  <a:pt x="256" y="0"/>
                </a:lnTo>
                <a:lnTo>
                  <a:pt x="256" y="488"/>
                </a:lnTo>
              </a:path>
            </a:pathLst>
          </a:custGeom>
          <a:noFill/>
          <a:ln w="38100">
            <a:solidFill>
              <a:schemeClr val="tx1"/>
            </a:solidFill>
            <a:round/>
            <a:headEnd type="triangle" w="med" len="med"/>
            <a:tailEnd type="none" w="sm" len="sm"/>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5750" y="214313"/>
            <a:ext cx="3071813" cy="785812"/>
          </a:xfrm>
        </p:spPr>
        <p:txBody>
          <a:bodyPr/>
          <a:lstStyle/>
          <a:p>
            <a:r>
              <a:rPr lang="en-US" altLang="zh-CN" b="0" dirty="0" smtClean="0">
                <a:solidFill>
                  <a:schemeClr val="tx1"/>
                </a:solidFill>
                <a:ea typeface="宋体" charset="-122"/>
              </a:rPr>
              <a:t>3</a:t>
            </a:r>
            <a:r>
              <a:rPr lang="zh-CN" altLang="en-US" b="0" dirty="0" smtClean="0">
                <a:solidFill>
                  <a:schemeClr val="tx1"/>
                </a:solidFill>
                <a:ea typeface="宋体" charset="-122"/>
              </a:rPr>
              <a:t>、避免环路</a:t>
            </a:r>
          </a:p>
        </p:txBody>
      </p:sp>
      <p:sp>
        <p:nvSpPr>
          <p:cNvPr id="11267" name="Rectangle 3"/>
          <p:cNvSpPr>
            <a:spLocks noGrp="1" noChangeArrowheads="1"/>
          </p:cNvSpPr>
          <p:nvPr>
            <p:ph idx="1"/>
          </p:nvPr>
        </p:nvSpPr>
        <p:spPr>
          <a:xfrm>
            <a:off x="357188" y="4672013"/>
            <a:ext cx="7848600" cy="1685925"/>
          </a:xfrm>
        </p:spPr>
        <p:txBody>
          <a:bodyPr/>
          <a:lstStyle/>
          <a:p>
            <a:pPr lvl="1"/>
            <a:r>
              <a:rPr lang="zh-CN" altLang="en-US" dirty="0" smtClean="0">
                <a:ea typeface="宋体" charset="-122"/>
              </a:rPr>
              <a:t>交换机之间存在冗余链路是件好事，万一某条链路出现问题，不至于影响整个网络失效</a:t>
            </a:r>
            <a:endParaRPr lang="en-US" altLang="zh-CN" dirty="0" smtClean="0">
              <a:ea typeface="宋体" charset="-122"/>
            </a:endParaRPr>
          </a:p>
          <a:p>
            <a:pPr lvl="1"/>
            <a:r>
              <a:rPr lang="zh-CN" altLang="en-US" dirty="0" smtClean="0">
                <a:ea typeface="宋体" charset="-122"/>
              </a:rPr>
              <a:t>冗余拓扑却带来了广播风暴、重复帧和</a:t>
            </a:r>
            <a:r>
              <a:rPr lang="en-US" altLang="zh-CN" dirty="0" smtClean="0">
                <a:ea typeface="宋体" charset="-122"/>
              </a:rPr>
              <a:t>MAC</a:t>
            </a:r>
            <a:r>
              <a:rPr lang="zh-CN" altLang="en-US" dirty="0" smtClean="0">
                <a:ea typeface="宋体" charset="-122"/>
              </a:rPr>
              <a:t>地址表不稳定等问题</a:t>
            </a:r>
            <a:endParaRPr lang="en-US" altLang="zh-CN" dirty="0" smtClean="0">
              <a:ea typeface="宋体" charset="-122"/>
            </a:endParaRPr>
          </a:p>
        </p:txBody>
      </p:sp>
      <p:sp>
        <p:nvSpPr>
          <p:cNvPr id="367620" name="Freeform 4"/>
          <p:cNvSpPr>
            <a:spLocks/>
          </p:cNvSpPr>
          <p:nvPr/>
        </p:nvSpPr>
        <p:spPr bwMode="auto">
          <a:xfrm>
            <a:off x="6689725" y="1590674"/>
            <a:ext cx="1003300" cy="124115"/>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38100" cap="rnd" cmpd="sng">
            <a:solidFill>
              <a:schemeClr val="accent2"/>
            </a:solidFill>
            <a:prstDash val="solid"/>
            <a:round/>
            <a:headEnd type="none" w="sm" len="sm"/>
            <a:tailEnd type="none" w="sm" len="sm"/>
          </a:ln>
          <a:effectLst>
            <a:outerShdw dist="28398" dir="3806097" algn="ctr" rotWithShape="0">
              <a:schemeClr val="tx1"/>
            </a:outerShdw>
          </a:effectLst>
        </p:spPr>
        <p:txBody>
          <a:bodyPr/>
          <a:lstStyle/>
          <a:p>
            <a:pPr>
              <a:defRPr/>
            </a:pPr>
            <a:endParaRPr lang="zh-CN" altLang="en-US">
              <a:ea typeface="宋体" pitchFamily="2" charset="-122"/>
            </a:endParaRPr>
          </a:p>
        </p:txBody>
      </p:sp>
      <p:sp>
        <p:nvSpPr>
          <p:cNvPr id="11269" name="Line 5"/>
          <p:cNvSpPr>
            <a:spLocks noChangeShapeType="1"/>
          </p:cNvSpPr>
          <p:nvPr/>
        </p:nvSpPr>
        <p:spPr bwMode="auto">
          <a:xfrm flipV="1">
            <a:off x="6243638" y="1590675"/>
            <a:ext cx="0" cy="549275"/>
          </a:xfrm>
          <a:prstGeom prst="line">
            <a:avLst/>
          </a:prstGeom>
          <a:noFill/>
          <a:ln w="38100">
            <a:solidFill>
              <a:schemeClr val="tx1"/>
            </a:solidFill>
            <a:round/>
            <a:headEnd/>
            <a:tailEnd/>
          </a:ln>
        </p:spPr>
        <p:txBody>
          <a:bodyPr wrap="none" anchor="ctr"/>
          <a:lstStyle/>
          <a:p>
            <a:endParaRPr lang="zh-CN" altLang="en-US"/>
          </a:p>
        </p:txBody>
      </p:sp>
      <p:sp>
        <p:nvSpPr>
          <p:cNvPr id="11270" name="Line 7"/>
          <p:cNvSpPr>
            <a:spLocks noChangeShapeType="1"/>
          </p:cNvSpPr>
          <p:nvPr/>
        </p:nvSpPr>
        <p:spPr bwMode="auto">
          <a:xfrm flipV="1">
            <a:off x="2801938" y="1590675"/>
            <a:ext cx="0" cy="549275"/>
          </a:xfrm>
          <a:prstGeom prst="line">
            <a:avLst/>
          </a:prstGeom>
          <a:noFill/>
          <a:ln w="38100">
            <a:solidFill>
              <a:schemeClr val="tx1"/>
            </a:solidFill>
            <a:round/>
            <a:headEnd/>
            <a:tailEnd/>
          </a:ln>
        </p:spPr>
        <p:txBody>
          <a:bodyPr wrap="none" anchor="ctr"/>
          <a:lstStyle/>
          <a:p>
            <a:endParaRPr lang="zh-CN" altLang="en-US"/>
          </a:p>
        </p:txBody>
      </p:sp>
      <p:sp>
        <p:nvSpPr>
          <p:cNvPr id="11271" name="Line 8"/>
          <p:cNvSpPr>
            <a:spLocks noChangeShapeType="1"/>
          </p:cNvSpPr>
          <p:nvPr/>
        </p:nvSpPr>
        <p:spPr bwMode="auto">
          <a:xfrm>
            <a:off x="5791200" y="2152650"/>
            <a:ext cx="0" cy="2133600"/>
          </a:xfrm>
          <a:prstGeom prst="line">
            <a:avLst/>
          </a:prstGeom>
          <a:noFill/>
          <a:ln w="38100">
            <a:solidFill>
              <a:schemeClr val="tx1"/>
            </a:solidFill>
            <a:round/>
            <a:headEnd/>
            <a:tailEnd/>
          </a:ln>
        </p:spPr>
        <p:txBody>
          <a:bodyPr wrap="none" anchor="ctr"/>
          <a:lstStyle/>
          <a:p>
            <a:endParaRPr lang="zh-CN" altLang="en-US"/>
          </a:p>
        </p:txBody>
      </p:sp>
      <p:sp>
        <p:nvSpPr>
          <p:cNvPr id="11272" name="Line 9"/>
          <p:cNvSpPr>
            <a:spLocks noChangeShapeType="1"/>
          </p:cNvSpPr>
          <p:nvPr/>
        </p:nvSpPr>
        <p:spPr bwMode="auto">
          <a:xfrm>
            <a:off x="2408238" y="2136775"/>
            <a:ext cx="4152900" cy="0"/>
          </a:xfrm>
          <a:prstGeom prst="line">
            <a:avLst/>
          </a:prstGeom>
          <a:noFill/>
          <a:ln w="38100">
            <a:solidFill>
              <a:schemeClr val="tx1"/>
            </a:solidFill>
            <a:round/>
            <a:headEnd/>
            <a:tailEnd/>
          </a:ln>
        </p:spPr>
        <p:txBody>
          <a:bodyPr wrap="none" anchor="ctr"/>
          <a:lstStyle/>
          <a:p>
            <a:endParaRPr lang="zh-CN" altLang="en-US"/>
          </a:p>
        </p:txBody>
      </p:sp>
      <p:sp>
        <p:nvSpPr>
          <p:cNvPr id="11273" name="Line 10"/>
          <p:cNvSpPr>
            <a:spLocks noChangeShapeType="1"/>
          </p:cNvSpPr>
          <p:nvPr/>
        </p:nvSpPr>
        <p:spPr bwMode="auto">
          <a:xfrm>
            <a:off x="2362200" y="4286250"/>
            <a:ext cx="4152900" cy="0"/>
          </a:xfrm>
          <a:prstGeom prst="line">
            <a:avLst/>
          </a:prstGeom>
          <a:noFill/>
          <a:ln w="38100">
            <a:solidFill>
              <a:schemeClr val="tx1"/>
            </a:solidFill>
            <a:round/>
            <a:headEnd/>
            <a:tailEnd/>
          </a:ln>
        </p:spPr>
        <p:txBody>
          <a:bodyPr wrap="none" anchor="ctr"/>
          <a:lstStyle/>
          <a:p>
            <a:endParaRPr lang="zh-CN" altLang="en-US"/>
          </a:p>
        </p:txBody>
      </p:sp>
      <p:sp>
        <p:nvSpPr>
          <p:cNvPr id="11274" name="Rectangle 11"/>
          <p:cNvSpPr>
            <a:spLocks noChangeArrowheads="1"/>
          </p:cNvSpPr>
          <p:nvPr/>
        </p:nvSpPr>
        <p:spPr bwMode="auto">
          <a:xfrm>
            <a:off x="6648450" y="2014538"/>
            <a:ext cx="1116013" cy="3143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1</a:t>
            </a:r>
          </a:p>
        </p:txBody>
      </p:sp>
      <p:sp>
        <p:nvSpPr>
          <p:cNvPr id="11275" name="Rectangle 12"/>
          <p:cNvSpPr>
            <a:spLocks noChangeArrowheads="1"/>
          </p:cNvSpPr>
          <p:nvPr/>
        </p:nvSpPr>
        <p:spPr bwMode="auto">
          <a:xfrm>
            <a:off x="6629400" y="4100513"/>
            <a:ext cx="1116013" cy="5429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2</a:t>
            </a:r>
          </a:p>
        </p:txBody>
      </p:sp>
      <p:pic>
        <p:nvPicPr>
          <p:cNvPr id="11276" name="Picture 15"/>
          <p:cNvPicPr>
            <a:picLocks noChangeArrowheads="1"/>
          </p:cNvPicPr>
          <p:nvPr/>
        </p:nvPicPr>
        <p:blipFill>
          <a:blip r:embed="rId3" cstate="print"/>
          <a:srcRect/>
          <a:stretch>
            <a:fillRect/>
          </a:stretch>
        </p:blipFill>
        <p:spPr bwMode="auto">
          <a:xfrm>
            <a:off x="2598738" y="1255713"/>
            <a:ext cx="457200" cy="733425"/>
          </a:xfrm>
          <a:prstGeom prst="rect">
            <a:avLst/>
          </a:prstGeom>
          <a:noFill/>
          <a:ln w="9525">
            <a:noFill/>
            <a:miter lim="800000"/>
            <a:headEnd/>
            <a:tailEnd/>
          </a:ln>
        </p:spPr>
      </p:pic>
      <p:sp>
        <p:nvSpPr>
          <p:cNvPr id="11277" name="Rectangle 16"/>
          <p:cNvSpPr>
            <a:spLocks noChangeArrowheads="1"/>
          </p:cNvSpPr>
          <p:nvPr/>
        </p:nvSpPr>
        <p:spPr bwMode="auto">
          <a:xfrm>
            <a:off x="747713" y="1466850"/>
            <a:ext cx="1793875" cy="423863"/>
          </a:xfrm>
          <a:prstGeom prst="rect">
            <a:avLst/>
          </a:prstGeom>
          <a:noFill/>
          <a:ln w="9525">
            <a:noFill/>
            <a:miter lim="800000"/>
            <a:headEnd/>
            <a:tailEnd/>
          </a:ln>
        </p:spPr>
        <p:txBody>
          <a:bodyPr lIns="0" tIns="0" rIns="0" bIns="74001"/>
          <a:lstStyle/>
          <a:p>
            <a:pPr algn="r" defTabSz="654050"/>
            <a:r>
              <a:rPr lang="zh-CN" altLang="en-US" sz="1800">
                <a:ea typeface="宋体" charset="-122"/>
              </a:rPr>
              <a:t>主机 </a:t>
            </a:r>
            <a:r>
              <a:rPr lang="en-US" altLang="zh-CN" sz="1800">
                <a:ea typeface="宋体" charset="-122"/>
              </a:rPr>
              <a:t>X</a:t>
            </a:r>
            <a:endParaRPr lang="en-US" altLang="zh-CN" sz="1300">
              <a:ea typeface="宋体" charset="-122"/>
            </a:endParaRPr>
          </a:p>
        </p:txBody>
      </p:sp>
      <p:sp>
        <p:nvSpPr>
          <p:cNvPr id="11278" name="Rectangle 17"/>
          <p:cNvSpPr>
            <a:spLocks noChangeArrowheads="1"/>
          </p:cNvSpPr>
          <p:nvPr/>
        </p:nvSpPr>
        <p:spPr bwMode="auto">
          <a:xfrm>
            <a:off x="4787900" y="1576388"/>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路由器</a:t>
            </a:r>
            <a:r>
              <a:rPr lang="en-US" altLang="zh-CN" sz="1800">
                <a:ea typeface="宋体" charset="-122"/>
              </a:rPr>
              <a:t> Y</a:t>
            </a:r>
          </a:p>
        </p:txBody>
      </p:sp>
      <p:pic>
        <p:nvPicPr>
          <p:cNvPr id="11279" name="Picture 18"/>
          <p:cNvPicPr>
            <a:picLocks noChangeArrowheads="1"/>
          </p:cNvPicPr>
          <p:nvPr/>
        </p:nvPicPr>
        <p:blipFill>
          <a:blip r:embed="rId4" cstate="print"/>
          <a:srcRect/>
          <a:stretch>
            <a:fillRect/>
          </a:stretch>
        </p:blipFill>
        <p:spPr bwMode="auto">
          <a:xfrm>
            <a:off x="5791200" y="1390650"/>
            <a:ext cx="898525" cy="493713"/>
          </a:xfrm>
          <a:prstGeom prst="rect">
            <a:avLst/>
          </a:prstGeom>
          <a:noFill/>
          <a:ln w="9525">
            <a:noFill/>
            <a:miter lim="800000"/>
            <a:headEnd/>
            <a:tailEnd/>
          </a:ln>
        </p:spPr>
      </p:pic>
      <p:sp>
        <p:nvSpPr>
          <p:cNvPr id="11280" name="Line 21"/>
          <p:cNvSpPr>
            <a:spLocks noChangeShapeType="1"/>
          </p:cNvSpPr>
          <p:nvPr/>
        </p:nvSpPr>
        <p:spPr bwMode="auto">
          <a:xfrm>
            <a:off x="3124200" y="2152650"/>
            <a:ext cx="0" cy="2133600"/>
          </a:xfrm>
          <a:prstGeom prst="line">
            <a:avLst/>
          </a:prstGeom>
          <a:noFill/>
          <a:ln w="38100">
            <a:solidFill>
              <a:schemeClr val="tx1"/>
            </a:solidFill>
            <a:round/>
            <a:headEnd/>
            <a:tailEnd/>
          </a:ln>
        </p:spPr>
        <p:txBody>
          <a:bodyPr wrap="none" anchor="ctr"/>
          <a:lstStyle/>
          <a:p>
            <a:endParaRPr lang="zh-CN" altLang="en-US"/>
          </a:p>
        </p:txBody>
      </p:sp>
      <p:pic>
        <p:nvPicPr>
          <p:cNvPr id="11281" name="Picture 22"/>
          <p:cNvPicPr>
            <a:picLocks noChangeAspect="1" noChangeArrowheads="1"/>
          </p:cNvPicPr>
          <p:nvPr/>
        </p:nvPicPr>
        <p:blipFill>
          <a:blip r:embed="rId5" cstate="print"/>
          <a:srcRect/>
          <a:stretch>
            <a:fillRect/>
          </a:stretch>
        </p:blipFill>
        <p:spPr bwMode="auto">
          <a:xfrm>
            <a:off x="5257800" y="2914650"/>
            <a:ext cx="1295400" cy="573088"/>
          </a:xfrm>
          <a:prstGeom prst="rect">
            <a:avLst/>
          </a:prstGeom>
          <a:noFill/>
          <a:ln w="9525">
            <a:noFill/>
            <a:miter lim="800000"/>
            <a:headEnd/>
            <a:tailEnd/>
          </a:ln>
        </p:spPr>
      </p:pic>
      <p:pic>
        <p:nvPicPr>
          <p:cNvPr id="11282" name="Picture 23"/>
          <p:cNvPicPr>
            <a:picLocks noChangeAspect="1" noChangeArrowheads="1"/>
          </p:cNvPicPr>
          <p:nvPr/>
        </p:nvPicPr>
        <p:blipFill>
          <a:blip r:embed="rId5" cstate="print"/>
          <a:srcRect/>
          <a:stretch>
            <a:fillRect/>
          </a:stretch>
        </p:blipFill>
        <p:spPr bwMode="auto">
          <a:xfrm>
            <a:off x="2438400" y="2914650"/>
            <a:ext cx="1295400" cy="573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Freeform 2"/>
          <p:cNvSpPr>
            <a:spLocks/>
          </p:cNvSpPr>
          <p:nvPr/>
        </p:nvSpPr>
        <p:spPr bwMode="auto">
          <a:xfrm>
            <a:off x="6664325" y="1895475"/>
            <a:ext cx="1138238" cy="1349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38100" cap="rnd" cmpd="sng">
            <a:solidFill>
              <a:schemeClr val="accent2"/>
            </a:solidFill>
            <a:prstDash val="solid"/>
            <a:round/>
            <a:headEnd type="none" w="sm" len="sm"/>
            <a:tailEnd type="none" w="sm" len="sm"/>
          </a:ln>
          <a:effectLst>
            <a:outerShdw dist="28398" dir="3806097" algn="ctr" rotWithShape="0">
              <a:schemeClr val="tx1"/>
            </a:outerShdw>
          </a:effectLst>
        </p:spPr>
        <p:txBody>
          <a:bodyPr/>
          <a:lstStyle/>
          <a:p>
            <a:pPr>
              <a:defRPr/>
            </a:pPr>
            <a:endParaRPr lang="zh-CN" altLang="en-US">
              <a:ea typeface="宋体" pitchFamily="2" charset="-122"/>
            </a:endParaRPr>
          </a:p>
        </p:txBody>
      </p:sp>
      <p:sp>
        <p:nvSpPr>
          <p:cNvPr id="12291" name="Line 3"/>
          <p:cNvSpPr>
            <a:spLocks noChangeShapeType="1"/>
          </p:cNvSpPr>
          <p:nvPr/>
        </p:nvSpPr>
        <p:spPr bwMode="auto">
          <a:xfrm flipV="1">
            <a:off x="6396038" y="1876425"/>
            <a:ext cx="0" cy="549275"/>
          </a:xfrm>
          <a:prstGeom prst="line">
            <a:avLst/>
          </a:prstGeom>
          <a:noFill/>
          <a:ln w="38100">
            <a:solidFill>
              <a:schemeClr val="tx1"/>
            </a:solidFill>
            <a:round/>
            <a:headEnd/>
            <a:tailEnd/>
          </a:ln>
        </p:spPr>
        <p:txBody>
          <a:bodyPr wrap="none" anchor="ctr"/>
          <a:lstStyle/>
          <a:p>
            <a:endParaRPr lang="zh-CN" altLang="en-US"/>
          </a:p>
        </p:txBody>
      </p:sp>
      <p:sp>
        <p:nvSpPr>
          <p:cNvPr id="12292" name="Line 4"/>
          <p:cNvSpPr>
            <a:spLocks noChangeShapeType="1"/>
          </p:cNvSpPr>
          <p:nvPr/>
        </p:nvSpPr>
        <p:spPr bwMode="auto">
          <a:xfrm>
            <a:off x="3311525" y="2436813"/>
            <a:ext cx="0" cy="2622550"/>
          </a:xfrm>
          <a:prstGeom prst="line">
            <a:avLst/>
          </a:prstGeom>
          <a:noFill/>
          <a:ln w="38100">
            <a:solidFill>
              <a:schemeClr val="tx1"/>
            </a:solidFill>
            <a:round/>
            <a:headEnd/>
            <a:tailEnd/>
          </a:ln>
        </p:spPr>
        <p:txBody>
          <a:bodyPr wrap="none" anchor="ctr"/>
          <a:lstStyle/>
          <a:p>
            <a:endParaRPr lang="zh-CN" altLang="en-US"/>
          </a:p>
        </p:txBody>
      </p:sp>
      <p:sp>
        <p:nvSpPr>
          <p:cNvPr id="12293" name="Line 6"/>
          <p:cNvSpPr>
            <a:spLocks noChangeShapeType="1"/>
          </p:cNvSpPr>
          <p:nvPr/>
        </p:nvSpPr>
        <p:spPr bwMode="auto">
          <a:xfrm flipV="1">
            <a:off x="2954338" y="1876425"/>
            <a:ext cx="0" cy="549275"/>
          </a:xfrm>
          <a:prstGeom prst="line">
            <a:avLst/>
          </a:prstGeom>
          <a:noFill/>
          <a:ln w="38100">
            <a:solidFill>
              <a:schemeClr val="tx1"/>
            </a:solidFill>
            <a:round/>
            <a:headEnd/>
            <a:tailEnd/>
          </a:ln>
        </p:spPr>
        <p:txBody>
          <a:bodyPr wrap="none" anchor="ctr"/>
          <a:lstStyle/>
          <a:p>
            <a:endParaRPr lang="zh-CN" altLang="en-US"/>
          </a:p>
        </p:txBody>
      </p:sp>
      <p:sp>
        <p:nvSpPr>
          <p:cNvPr id="12294" name="Line 7"/>
          <p:cNvSpPr>
            <a:spLocks noChangeShapeType="1"/>
          </p:cNvSpPr>
          <p:nvPr/>
        </p:nvSpPr>
        <p:spPr bwMode="auto">
          <a:xfrm>
            <a:off x="5978525" y="2436813"/>
            <a:ext cx="0" cy="2622550"/>
          </a:xfrm>
          <a:prstGeom prst="line">
            <a:avLst/>
          </a:prstGeom>
          <a:noFill/>
          <a:ln w="38100">
            <a:solidFill>
              <a:schemeClr val="tx1"/>
            </a:solidFill>
            <a:round/>
            <a:headEnd/>
            <a:tailEnd/>
          </a:ln>
        </p:spPr>
        <p:txBody>
          <a:bodyPr wrap="none" anchor="ctr"/>
          <a:lstStyle/>
          <a:p>
            <a:endParaRPr lang="zh-CN" altLang="en-US"/>
          </a:p>
        </p:txBody>
      </p:sp>
      <p:sp>
        <p:nvSpPr>
          <p:cNvPr id="12295" name="Line 8"/>
          <p:cNvSpPr>
            <a:spLocks noChangeShapeType="1"/>
          </p:cNvSpPr>
          <p:nvPr/>
        </p:nvSpPr>
        <p:spPr bwMode="auto">
          <a:xfrm>
            <a:off x="2560638" y="2422525"/>
            <a:ext cx="4152900" cy="0"/>
          </a:xfrm>
          <a:prstGeom prst="line">
            <a:avLst/>
          </a:prstGeom>
          <a:noFill/>
          <a:ln w="38100">
            <a:solidFill>
              <a:schemeClr val="tx1"/>
            </a:solidFill>
            <a:round/>
            <a:headEnd/>
            <a:tailEnd/>
          </a:ln>
        </p:spPr>
        <p:txBody>
          <a:bodyPr wrap="none" anchor="ctr"/>
          <a:lstStyle/>
          <a:p>
            <a:endParaRPr lang="zh-CN" altLang="en-US"/>
          </a:p>
        </p:txBody>
      </p:sp>
      <p:sp>
        <p:nvSpPr>
          <p:cNvPr id="12296" name="Line 9"/>
          <p:cNvSpPr>
            <a:spLocks noChangeShapeType="1"/>
          </p:cNvSpPr>
          <p:nvPr/>
        </p:nvSpPr>
        <p:spPr bwMode="auto">
          <a:xfrm>
            <a:off x="2560638" y="5038725"/>
            <a:ext cx="4152900" cy="0"/>
          </a:xfrm>
          <a:prstGeom prst="line">
            <a:avLst/>
          </a:prstGeom>
          <a:noFill/>
          <a:ln w="38100">
            <a:solidFill>
              <a:schemeClr val="tx1"/>
            </a:solidFill>
            <a:round/>
            <a:headEnd/>
            <a:tailEnd/>
          </a:ln>
        </p:spPr>
        <p:txBody>
          <a:bodyPr wrap="none" anchor="ctr"/>
          <a:lstStyle/>
          <a:p>
            <a:endParaRPr lang="zh-CN" altLang="en-US"/>
          </a:p>
        </p:txBody>
      </p:sp>
      <p:sp>
        <p:nvSpPr>
          <p:cNvPr id="455690" name="Line 10"/>
          <p:cNvSpPr>
            <a:spLocks noChangeShapeType="1"/>
          </p:cNvSpPr>
          <p:nvPr/>
        </p:nvSpPr>
        <p:spPr bwMode="auto">
          <a:xfrm flipH="1">
            <a:off x="2928938" y="2286000"/>
            <a:ext cx="0" cy="1143000"/>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zh-CN" altLang="en-US"/>
          </a:p>
        </p:txBody>
      </p:sp>
      <p:pic>
        <p:nvPicPr>
          <p:cNvPr id="12298" name="Picture 13"/>
          <p:cNvPicPr>
            <a:picLocks noChangeArrowheads="1"/>
          </p:cNvPicPr>
          <p:nvPr/>
        </p:nvPicPr>
        <p:blipFill>
          <a:blip r:embed="rId3" cstate="print"/>
          <a:srcRect/>
          <a:stretch>
            <a:fillRect/>
          </a:stretch>
        </p:blipFill>
        <p:spPr bwMode="auto">
          <a:xfrm>
            <a:off x="2751138" y="1541463"/>
            <a:ext cx="457200" cy="733425"/>
          </a:xfrm>
          <a:prstGeom prst="rect">
            <a:avLst/>
          </a:prstGeom>
          <a:noFill/>
          <a:ln w="9525">
            <a:noFill/>
            <a:miter lim="800000"/>
            <a:headEnd/>
            <a:tailEnd/>
          </a:ln>
        </p:spPr>
      </p:pic>
      <p:pic>
        <p:nvPicPr>
          <p:cNvPr id="12299" name="Picture 17"/>
          <p:cNvPicPr>
            <a:picLocks noChangeArrowheads="1"/>
          </p:cNvPicPr>
          <p:nvPr/>
        </p:nvPicPr>
        <p:blipFill>
          <a:blip r:embed="rId4" cstate="print"/>
          <a:srcRect/>
          <a:stretch>
            <a:fillRect/>
          </a:stretch>
        </p:blipFill>
        <p:spPr bwMode="auto">
          <a:xfrm>
            <a:off x="5943600" y="1676400"/>
            <a:ext cx="898525" cy="493713"/>
          </a:xfrm>
          <a:prstGeom prst="rect">
            <a:avLst/>
          </a:prstGeom>
          <a:noFill/>
          <a:ln w="9525">
            <a:noFill/>
            <a:miter lim="800000"/>
            <a:headEnd/>
            <a:tailEnd/>
          </a:ln>
        </p:spPr>
      </p:pic>
      <p:sp>
        <p:nvSpPr>
          <p:cNvPr id="455698" name="Rectangle 18"/>
          <p:cNvSpPr>
            <a:spLocks noChangeArrowheads="1"/>
          </p:cNvSpPr>
          <p:nvPr/>
        </p:nvSpPr>
        <p:spPr bwMode="auto">
          <a:xfrm>
            <a:off x="1190625" y="2551113"/>
            <a:ext cx="1309688" cy="449262"/>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lgn="ctr">
              <a:defRPr/>
            </a:pPr>
            <a:r>
              <a:rPr lang="zh-CN" altLang="en-US" sz="1800" dirty="0">
                <a:ea typeface="宋体" pitchFamily="2" charset="-122"/>
              </a:rPr>
              <a:t>广播</a:t>
            </a:r>
          </a:p>
        </p:txBody>
      </p:sp>
      <p:sp>
        <p:nvSpPr>
          <p:cNvPr id="455702" name="Freeform 22"/>
          <p:cNvSpPr>
            <a:spLocks/>
          </p:cNvSpPr>
          <p:nvPr/>
        </p:nvSpPr>
        <p:spPr bwMode="auto">
          <a:xfrm flipV="1">
            <a:off x="3035300" y="4183009"/>
            <a:ext cx="3203575" cy="863600"/>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triangl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12302" name="Rectangle 28"/>
          <p:cNvSpPr>
            <a:spLocks noChangeArrowheads="1"/>
          </p:cNvSpPr>
          <p:nvPr/>
        </p:nvSpPr>
        <p:spPr bwMode="auto">
          <a:xfrm>
            <a:off x="1581150" y="3581400"/>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 </a:t>
            </a:r>
            <a:r>
              <a:rPr lang="en-US" altLang="zh-CN" sz="1800">
                <a:ea typeface="宋体" charset="-122"/>
              </a:rPr>
              <a:t>A</a:t>
            </a:r>
          </a:p>
        </p:txBody>
      </p:sp>
      <p:sp>
        <p:nvSpPr>
          <p:cNvPr id="12303" name="Rectangle 29"/>
          <p:cNvSpPr>
            <a:spLocks noChangeArrowheads="1"/>
          </p:cNvSpPr>
          <p:nvPr/>
        </p:nvSpPr>
        <p:spPr bwMode="auto">
          <a:xfrm>
            <a:off x="6715125" y="3641725"/>
            <a:ext cx="1044575" cy="254000"/>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 </a:t>
            </a:r>
            <a:r>
              <a:rPr lang="en-US" altLang="zh-CN" sz="1800">
                <a:ea typeface="宋体" charset="-122"/>
              </a:rPr>
              <a:t>B</a:t>
            </a:r>
          </a:p>
        </p:txBody>
      </p:sp>
      <p:sp>
        <p:nvSpPr>
          <p:cNvPr id="12304" name="Text Box 32"/>
          <p:cNvSpPr txBox="1">
            <a:spLocks noChangeArrowheads="1"/>
          </p:cNvSpPr>
          <p:nvPr/>
        </p:nvSpPr>
        <p:spPr bwMode="auto">
          <a:xfrm>
            <a:off x="1887538" y="5330825"/>
            <a:ext cx="5753100" cy="831850"/>
          </a:xfrm>
          <a:prstGeom prst="rect">
            <a:avLst/>
          </a:prstGeom>
          <a:noFill/>
          <a:ln w="38100">
            <a:noFill/>
            <a:miter lim="800000"/>
            <a:headEnd type="none" w="sm" len="sm"/>
            <a:tailEnd type="none" w="sm" len="sm"/>
          </a:ln>
        </p:spPr>
        <p:txBody>
          <a:bodyPr wrap="none" anchor="ctr">
            <a:spAutoFit/>
          </a:bodyPr>
          <a:lstStyle/>
          <a:p>
            <a:pPr algn="ctr"/>
            <a:r>
              <a:rPr lang="zh-CN" altLang="en-US" sz="2400" dirty="0">
                <a:ea typeface="宋体" charset="-122"/>
              </a:rPr>
              <a:t>主机</a:t>
            </a:r>
            <a:r>
              <a:rPr lang="en-US" altLang="zh-CN" sz="2400" dirty="0">
                <a:ea typeface="宋体" charset="-122"/>
              </a:rPr>
              <a:t> X </a:t>
            </a:r>
            <a:r>
              <a:rPr lang="zh-CN" altLang="en-US" sz="2400" dirty="0">
                <a:ea typeface="宋体" charset="-122"/>
              </a:rPr>
              <a:t>发送一广播信息</a:t>
            </a:r>
            <a:endParaRPr lang="en-US" altLang="zh-CN" sz="2400" dirty="0">
              <a:ea typeface="宋体" charset="-122"/>
            </a:endParaRPr>
          </a:p>
          <a:p>
            <a:pPr algn="ctr"/>
            <a:r>
              <a:rPr lang="zh-CN" altLang="en-US" sz="2400" dirty="0">
                <a:ea typeface="宋体" charset="-122"/>
              </a:rPr>
              <a:t>交换机不停转发广播，从而形成广播风暴</a:t>
            </a:r>
            <a:endParaRPr lang="en-US" altLang="zh-CN" sz="2400" dirty="0">
              <a:ea typeface="宋体" charset="-122"/>
            </a:endParaRPr>
          </a:p>
        </p:txBody>
      </p:sp>
      <p:pic>
        <p:nvPicPr>
          <p:cNvPr id="12305" name="Picture 33"/>
          <p:cNvPicPr>
            <a:picLocks noChangeAspect="1" noChangeArrowheads="1"/>
          </p:cNvPicPr>
          <p:nvPr/>
        </p:nvPicPr>
        <p:blipFill>
          <a:blip r:embed="rId5" cstate="print"/>
          <a:srcRect/>
          <a:stretch>
            <a:fillRect/>
          </a:stretch>
        </p:blipFill>
        <p:spPr bwMode="auto">
          <a:xfrm>
            <a:off x="5295900" y="3526630"/>
            <a:ext cx="1295400" cy="573088"/>
          </a:xfrm>
          <a:prstGeom prst="rect">
            <a:avLst/>
          </a:prstGeom>
          <a:noFill/>
          <a:ln w="9525">
            <a:noFill/>
            <a:miter lim="800000"/>
            <a:headEnd/>
            <a:tailEnd/>
          </a:ln>
        </p:spPr>
      </p:pic>
      <p:pic>
        <p:nvPicPr>
          <p:cNvPr id="12306" name="Picture 34"/>
          <p:cNvPicPr>
            <a:picLocks noChangeAspect="1" noChangeArrowheads="1"/>
          </p:cNvPicPr>
          <p:nvPr/>
        </p:nvPicPr>
        <p:blipFill>
          <a:blip r:embed="rId5" cstate="print"/>
          <a:srcRect/>
          <a:stretch>
            <a:fillRect/>
          </a:stretch>
        </p:blipFill>
        <p:spPr bwMode="auto">
          <a:xfrm>
            <a:off x="2562225" y="3495675"/>
            <a:ext cx="1295400" cy="573088"/>
          </a:xfrm>
          <a:prstGeom prst="rect">
            <a:avLst/>
          </a:prstGeom>
          <a:noFill/>
          <a:ln w="9525">
            <a:noFill/>
            <a:miter lim="800000"/>
            <a:headEnd/>
            <a:tailEnd/>
          </a:ln>
        </p:spPr>
      </p:pic>
      <p:sp>
        <p:nvSpPr>
          <p:cNvPr id="12307" name="Rectangle 35"/>
          <p:cNvSpPr>
            <a:spLocks noGrp="1" noChangeArrowheads="1"/>
          </p:cNvSpPr>
          <p:nvPr>
            <p:ph type="title"/>
          </p:nvPr>
        </p:nvSpPr>
        <p:spPr>
          <a:xfrm>
            <a:off x="214313" y="214313"/>
            <a:ext cx="4716462" cy="838200"/>
          </a:xfrm>
        </p:spPr>
        <p:txBody>
          <a:bodyPr/>
          <a:lstStyle/>
          <a:p>
            <a:r>
              <a:rPr lang="zh-CN" altLang="en-US" dirty="0" smtClean="0">
                <a:solidFill>
                  <a:schemeClr val="tx1"/>
                </a:solidFill>
                <a:latin typeface="宋体" charset="-122"/>
                <a:ea typeface="宋体" charset="-122"/>
              </a:rPr>
              <a:t>问题一：广播风暴</a:t>
            </a:r>
          </a:p>
        </p:txBody>
      </p:sp>
      <p:sp>
        <p:nvSpPr>
          <p:cNvPr id="12308" name="Rectangle 37"/>
          <p:cNvSpPr>
            <a:spLocks noChangeArrowheads="1"/>
          </p:cNvSpPr>
          <p:nvPr/>
        </p:nvSpPr>
        <p:spPr bwMode="auto">
          <a:xfrm>
            <a:off x="6934200" y="2362200"/>
            <a:ext cx="1116013" cy="3143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1</a:t>
            </a:r>
          </a:p>
        </p:txBody>
      </p:sp>
      <p:sp>
        <p:nvSpPr>
          <p:cNvPr id="12309" name="Rectangle 38"/>
          <p:cNvSpPr>
            <a:spLocks noChangeArrowheads="1"/>
          </p:cNvSpPr>
          <p:nvPr/>
        </p:nvSpPr>
        <p:spPr bwMode="auto">
          <a:xfrm>
            <a:off x="6786563" y="4929188"/>
            <a:ext cx="1116012" cy="328612"/>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2</a:t>
            </a:r>
          </a:p>
        </p:txBody>
      </p:sp>
      <p:sp>
        <p:nvSpPr>
          <p:cNvPr id="12310" name="Rectangle 39"/>
          <p:cNvSpPr>
            <a:spLocks noChangeArrowheads="1"/>
          </p:cNvSpPr>
          <p:nvPr/>
        </p:nvSpPr>
        <p:spPr bwMode="auto">
          <a:xfrm>
            <a:off x="1571625" y="1828800"/>
            <a:ext cx="969963" cy="423863"/>
          </a:xfrm>
          <a:prstGeom prst="rect">
            <a:avLst/>
          </a:prstGeom>
          <a:noFill/>
          <a:ln w="9525">
            <a:noFill/>
            <a:miter lim="800000"/>
            <a:headEnd/>
            <a:tailEnd/>
          </a:ln>
        </p:spPr>
        <p:txBody>
          <a:bodyPr lIns="0" tIns="0" rIns="0" bIns="74001"/>
          <a:lstStyle/>
          <a:p>
            <a:pPr algn="r" defTabSz="654050"/>
            <a:r>
              <a:rPr lang="zh-CN" altLang="en-US" sz="1800">
                <a:ea typeface="宋体" charset="-122"/>
              </a:rPr>
              <a:t>主机 </a:t>
            </a:r>
            <a:r>
              <a:rPr lang="en-US" altLang="zh-CN" sz="1800">
                <a:ea typeface="宋体" charset="-122"/>
              </a:rPr>
              <a:t>X</a:t>
            </a:r>
            <a:endParaRPr lang="en-US" altLang="zh-CN" sz="1300">
              <a:ea typeface="宋体" charset="-122"/>
            </a:endParaRPr>
          </a:p>
        </p:txBody>
      </p:sp>
      <p:sp>
        <p:nvSpPr>
          <p:cNvPr id="12311" name="Rectangle 40"/>
          <p:cNvSpPr>
            <a:spLocks noChangeArrowheads="1"/>
          </p:cNvSpPr>
          <p:nvPr/>
        </p:nvSpPr>
        <p:spPr bwMode="auto">
          <a:xfrm>
            <a:off x="4787900" y="1938338"/>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路由器</a:t>
            </a:r>
            <a:r>
              <a:rPr lang="en-US" altLang="zh-CN" sz="1800">
                <a:ea typeface="宋体" charset="-122"/>
              </a:rPr>
              <a:t> Y</a:t>
            </a:r>
          </a:p>
        </p:txBody>
      </p:sp>
      <p:sp>
        <p:nvSpPr>
          <p:cNvPr id="25" name="Freeform 26"/>
          <p:cNvSpPr>
            <a:spLocks/>
          </p:cNvSpPr>
          <p:nvPr/>
        </p:nvSpPr>
        <p:spPr bwMode="auto">
          <a:xfrm rot="10800000" flipV="1">
            <a:off x="3071813" y="2606675"/>
            <a:ext cx="3203575" cy="865188"/>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triangl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6" name="Freeform 25"/>
          <p:cNvSpPr>
            <a:spLocks/>
          </p:cNvSpPr>
          <p:nvPr/>
        </p:nvSpPr>
        <p:spPr bwMode="auto">
          <a:xfrm>
            <a:off x="3330575" y="2786063"/>
            <a:ext cx="2644775" cy="723900"/>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non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7" name="Freeform 26"/>
          <p:cNvSpPr>
            <a:spLocks/>
          </p:cNvSpPr>
          <p:nvPr/>
        </p:nvSpPr>
        <p:spPr bwMode="auto">
          <a:xfrm>
            <a:off x="3471863" y="3000375"/>
            <a:ext cx="2362200" cy="520700"/>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non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8" name="Freeform 27"/>
          <p:cNvSpPr>
            <a:spLocks/>
          </p:cNvSpPr>
          <p:nvPr/>
        </p:nvSpPr>
        <p:spPr bwMode="auto">
          <a:xfrm flipV="1">
            <a:off x="3330575" y="4075113"/>
            <a:ext cx="2644775" cy="711200"/>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non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9" name="Freeform 28"/>
          <p:cNvSpPr>
            <a:spLocks/>
          </p:cNvSpPr>
          <p:nvPr/>
        </p:nvSpPr>
        <p:spPr bwMode="auto">
          <a:xfrm flipV="1">
            <a:off x="3471863" y="4051300"/>
            <a:ext cx="2362200" cy="520700"/>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non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90"/>
                                        </p:tgtEl>
                                        <p:attrNameLst>
                                          <p:attrName>style.visibility</p:attrName>
                                        </p:attrNameLst>
                                      </p:cBhvr>
                                      <p:to>
                                        <p:strVal val="visible"/>
                                      </p:to>
                                    </p:set>
                                    <p:animEffect transition="in" filter="blinds(horizontal)">
                                      <p:cBhvr>
                                        <p:cTn id="7" dur="500"/>
                                        <p:tgtEl>
                                          <p:spTgt spid="4556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5702"/>
                                        </p:tgtEl>
                                        <p:attrNameLst>
                                          <p:attrName>style.visibility</p:attrName>
                                        </p:attrNameLst>
                                      </p:cBhvr>
                                      <p:to>
                                        <p:strVal val="visible"/>
                                      </p:to>
                                    </p:set>
                                    <p:animEffect transition="in" filter="blinds(horizontal)">
                                      <p:cBhvr>
                                        <p:cTn id="12" dur="500"/>
                                        <p:tgtEl>
                                          <p:spTgt spid="4557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par>
                                <p:cTn id="23" presetID="3"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2725" y="214313"/>
            <a:ext cx="8145463" cy="838200"/>
          </a:xfrm>
          <a:effectLst>
            <a:outerShdw dist="35921" dir="2700000" algn="ctr" rotWithShape="0">
              <a:srgbClr val="808080"/>
            </a:outerShdw>
          </a:effectLst>
        </p:spPr>
        <p:txBody>
          <a:bodyPr/>
          <a:lstStyle/>
          <a:p>
            <a:pPr>
              <a:defRPr/>
            </a:pPr>
            <a:r>
              <a:rPr lang="zh-CN" altLang="en-US" smtClean="0">
                <a:ea typeface="宋体" pitchFamily="2" charset="-122"/>
              </a:rPr>
              <a:t>本章目标</a:t>
            </a:r>
            <a:endParaRPr lang="en-US" altLang="zh-CN" smtClean="0">
              <a:ea typeface="宋体" pitchFamily="2" charset="-122"/>
            </a:endParaRPr>
          </a:p>
        </p:txBody>
      </p:sp>
      <p:sp>
        <p:nvSpPr>
          <p:cNvPr id="5123" name="Rectangle 3"/>
          <p:cNvSpPr>
            <a:spLocks noGrp="1" noChangeArrowheads="1"/>
          </p:cNvSpPr>
          <p:nvPr>
            <p:ph idx="1"/>
          </p:nvPr>
        </p:nvSpPr>
        <p:spPr>
          <a:xfrm>
            <a:off x="465138" y="2000240"/>
            <a:ext cx="8221662" cy="2357455"/>
          </a:xfrm>
        </p:spPr>
        <p:txBody>
          <a:bodyPr anchor="ctr" anchorCtr="1"/>
          <a:lstStyle/>
          <a:p>
            <a:pPr>
              <a:lnSpc>
                <a:spcPct val="90000"/>
              </a:lnSpc>
              <a:spcBef>
                <a:spcPct val="35000"/>
              </a:spcBef>
              <a:buFontTx/>
              <a:buNone/>
            </a:pPr>
            <a:endParaRPr lang="en-US" altLang="zh-CN" sz="2800" dirty="0" smtClean="0">
              <a:ea typeface="宋体" charset="-122"/>
            </a:endParaRPr>
          </a:p>
          <a:p>
            <a:pPr lvl="1"/>
            <a:r>
              <a:rPr lang="zh-CN" altLang="en-US" sz="2400" dirty="0" smtClean="0">
                <a:ea typeface="宋体" charset="-122"/>
              </a:rPr>
              <a:t>交换机的分类</a:t>
            </a:r>
          </a:p>
          <a:p>
            <a:pPr lvl="1"/>
            <a:r>
              <a:rPr lang="zh-CN" altLang="en-US" sz="2400" dirty="0" smtClean="0">
                <a:ea typeface="宋体" charset="-122"/>
              </a:rPr>
              <a:t>交换机的基本配置、功能</a:t>
            </a:r>
          </a:p>
          <a:p>
            <a:pPr lvl="1"/>
            <a:r>
              <a:rPr lang="zh-CN" altLang="en-US" sz="2400" dirty="0" smtClean="0">
                <a:ea typeface="宋体" charset="-122"/>
              </a:rPr>
              <a:t>生成树协议</a:t>
            </a:r>
          </a:p>
          <a:p>
            <a:pPr lvl="1"/>
            <a:r>
              <a:rPr lang="zh-CN" altLang="en-US" sz="2400" dirty="0" smtClean="0">
                <a:ea typeface="宋体" charset="-122"/>
              </a:rPr>
              <a:t>理解生成树协议根桥、指定端口和根端口的选举</a:t>
            </a:r>
            <a:endParaRPr lang="en-US" altLang="zh-CN" sz="2400" dirty="0" smtClean="0">
              <a:ea typeface="宋体"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190500" y="214313"/>
            <a:ext cx="4095750" cy="800100"/>
          </a:xfrm>
        </p:spPr>
        <p:txBody>
          <a:bodyPr/>
          <a:lstStyle/>
          <a:p>
            <a:r>
              <a:rPr lang="zh-CN" altLang="en-US" smtClean="0">
                <a:solidFill>
                  <a:schemeClr val="tx1"/>
                </a:solidFill>
                <a:ea typeface="宋体" charset="-122"/>
              </a:rPr>
              <a:t>问题二：重复帧</a:t>
            </a:r>
            <a:endParaRPr lang="zh-CN" altLang="en-US" sz="5000" b="0" smtClean="0">
              <a:solidFill>
                <a:schemeClr val="tx1"/>
              </a:solidFill>
              <a:ea typeface="宋体" charset="-122"/>
            </a:endParaRPr>
          </a:p>
        </p:txBody>
      </p:sp>
      <p:sp>
        <p:nvSpPr>
          <p:cNvPr id="369668" name="Freeform 4"/>
          <p:cNvSpPr>
            <a:spLocks/>
          </p:cNvSpPr>
          <p:nvPr/>
        </p:nvSpPr>
        <p:spPr bwMode="auto">
          <a:xfrm>
            <a:off x="6310313" y="2184400"/>
            <a:ext cx="1138237" cy="134938"/>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38100" cap="rnd" cmpd="sng">
            <a:solidFill>
              <a:schemeClr val="accent2"/>
            </a:solidFill>
            <a:prstDash val="solid"/>
            <a:round/>
            <a:headEnd type="none" w="sm" len="sm"/>
            <a:tailEnd type="none" w="sm" len="sm"/>
          </a:ln>
          <a:effectLst>
            <a:outerShdw dist="28398" dir="3806097" algn="ctr" rotWithShape="0">
              <a:schemeClr val="tx1"/>
            </a:outerShdw>
          </a:effectLst>
        </p:spPr>
        <p:txBody>
          <a:bodyPr/>
          <a:lstStyle/>
          <a:p>
            <a:pPr>
              <a:defRPr/>
            </a:pPr>
            <a:endParaRPr lang="zh-CN" altLang="en-US">
              <a:ea typeface="宋体" pitchFamily="2" charset="-122"/>
            </a:endParaRPr>
          </a:p>
        </p:txBody>
      </p:sp>
      <p:sp>
        <p:nvSpPr>
          <p:cNvPr id="13316" name="Line 5"/>
          <p:cNvSpPr>
            <a:spLocks noChangeShapeType="1"/>
          </p:cNvSpPr>
          <p:nvPr/>
        </p:nvSpPr>
        <p:spPr bwMode="auto">
          <a:xfrm flipV="1">
            <a:off x="6042025" y="2165350"/>
            <a:ext cx="0" cy="549275"/>
          </a:xfrm>
          <a:prstGeom prst="line">
            <a:avLst/>
          </a:prstGeom>
          <a:noFill/>
          <a:ln w="38100">
            <a:solidFill>
              <a:schemeClr val="tx1"/>
            </a:solidFill>
            <a:round/>
            <a:headEnd/>
            <a:tailEnd/>
          </a:ln>
        </p:spPr>
        <p:txBody>
          <a:bodyPr wrap="none" anchor="ctr"/>
          <a:lstStyle/>
          <a:p>
            <a:endParaRPr lang="zh-CN" altLang="en-US"/>
          </a:p>
        </p:txBody>
      </p:sp>
      <p:sp>
        <p:nvSpPr>
          <p:cNvPr id="13317" name="Line 7"/>
          <p:cNvSpPr>
            <a:spLocks noChangeShapeType="1"/>
          </p:cNvSpPr>
          <p:nvPr/>
        </p:nvSpPr>
        <p:spPr bwMode="auto">
          <a:xfrm flipV="1">
            <a:off x="2600325" y="2165350"/>
            <a:ext cx="0" cy="549275"/>
          </a:xfrm>
          <a:prstGeom prst="line">
            <a:avLst/>
          </a:prstGeom>
          <a:noFill/>
          <a:ln w="38100">
            <a:solidFill>
              <a:schemeClr val="tx1"/>
            </a:solidFill>
            <a:round/>
            <a:headEnd/>
            <a:tailEnd/>
          </a:ln>
        </p:spPr>
        <p:txBody>
          <a:bodyPr wrap="none" anchor="ctr"/>
          <a:lstStyle/>
          <a:p>
            <a:endParaRPr lang="zh-CN" altLang="en-US"/>
          </a:p>
        </p:txBody>
      </p:sp>
      <p:sp>
        <p:nvSpPr>
          <p:cNvPr id="13318" name="Line 8"/>
          <p:cNvSpPr>
            <a:spLocks noChangeShapeType="1"/>
          </p:cNvSpPr>
          <p:nvPr/>
        </p:nvSpPr>
        <p:spPr bwMode="auto">
          <a:xfrm>
            <a:off x="5638800" y="2743200"/>
            <a:ext cx="0" cy="1981200"/>
          </a:xfrm>
          <a:prstGeom prst="line">
            <a:avLst/>
          </a:prstGeom>
          <a:noFill/>
          <a:ln w="38100">
            <a:solidFill>
              <a:schemeClr val="tx1"/>
            </a:solidFill>
            <a:round/>
            <a:headEnd/>
            <a:tailEnd/>
          </a:ln>
        </p:spPr>
        <p:txBody>
          <a:bodyPr wrap="none" anchor="ctr"/>
          <a:lstStyle/>
          <a:p>
            <a:endParaRPr lang="zh-CN" altLang="en-US"/>
          </a:p>
        </p:txBody>
      </p:sp>
      <p:sp>
        <p:nvSpPr>
          <p:cNvPr id="13319" name="Line 9"/>
          <p:cNvSpPr>
            <a:spLocks noChangeShapeType="1"/>
          </p:cNvSpPr>
          <p:nvPr/>
        </p:nvSpPr>
        <p:spPr bwMode="auto">
          <a:xfrm>
            <a:off x="2206625" y="2711450"/>
            <a:ext cx="4152900" cy="0"/>
          </a:xfrm>
          <a:prstGeom prst="line">
            <a:avLst/>
          </a:prstGeom>
          <a:noFill/>
          <a:ln w="38100">
            <a:solidFill>
              <a:schemeClr val="tx1"/>
            </a:solidFill>
            <a:round/>
            <a:headEnd/>
            <a:tailEnd/>
          </a:ln>
        </p:spPr>
        <p:txBody>
          <a:bodyPr wrap="none" anchor="ctr"/>
          <a:lstStyle/>
          <a:p>
            <a:endParaRPr lang="zh-CN" altLang="en-US"/>
          </a:p>
        </p:txBody>
      </p:sp>
      <p:sp>
        <p:nvSpPr>
          <p:cNvPr id="13320" name="Line 10"/>
          <p:cNvSpPr>
            <a:spLocks noChangeShapeType="1"/>
          </p:cNvSpPr>
          <p:nvPr/>
        </p:nvSpPr>
        <p:spPr bwMode="auto">
          <a:xfrm>
            <a:off x="2209800" y="4724400"/>
            <a:ext cx="4152900" cy="0"/>
          </a:xfrm>
          <a:prstGeom prst="line">
            <a:avLst/>
          </a:prstGeom>
          <a:noFill/>
          <a:ln w="38100">
            <a:solidFill>
              <a:schemeClr val="tx1"/>
            </a:solidFill>
            <a:round/>
            <a:headEnd/>
            <a:tailEnd/>
          </a:ln>
        </p:spPr>
        <p:txBody>
          <a:bodyPr wrap="none" anchor="ctr"/>
          <a:lstStyle/>
          <a:p>
            <a:endParaRPr lang="zh-CN" altLang="en-US"/>
          </a:p>
        </p:txBody>
      </p:sp>
      <p:pic>
        <p:nvPicPr>
          <p:cNvPr id="13321" name="Picture 16"/>
          <p:cNvPicPr>
            <a:picLocks noChangeArrowheads="1"/>
          </p:cNvPicPr>
          <p:nvPr/>
        </p:nvPicPr>
        <p:blipFill>
          <a:blip r:embed="rId3" cstate="print"/>
          <a:srcRect/>
          <a:stretch>
            <a:fillRect/>
          </a:stretch>
        </p:blipFill>
        <p:spPr bwMode="auto">
          <a:xfrm>
            <a:off x="2397125" y="1830388"/>
            <a:ext cx="457200" cy="733425"/>
          </a:xfrm>
          <a:prstGeom prst="rect">
            <a:avLst/>
          </a:prstGeom>
          <a:noFill/>
          <a:ln w="9525">
            <a:noFill/>
            <a:miter lim="800000"/>
            <a:headEnd/>
            <a:tailEnd/>
          </a:ln>
        </p:spPr>
      </p:pic>
      <p:pic>
        <p:nvPicPr>
          <p:cNvPr id="13322" name="Picture 19"/>
          <p:cNvPicPr>
            <a:picLocks noChangeArrowheads="1"/>
          </p:cNvPicPr>
          <p:nvPr/>
        </p:nvPicPr>
        <p:blipFill>
          <a:blip r:embed="rId4" cstate="print"/>
          <a:srcRect/>
          <a:stretch>
            <a:fillRect/>
          </a:stretch>
        </p:blipFill>
        <p:spPr bwMode="auto">
          <a:xfrm>
            <a:off x="5589588" y="1965325"/>
            <a:ext cx="898525" cy="493713"/>
          </a:xfrm>
          <a:prstGeom prst="rect">
            <a:avLst/>
          </a:prstGeom>
          <a:noFill/>
          <a:ln w="9525">
            <a:noFill/>
            <a:miter lim="800000"/>
            <a:headEnd/>
            <a:tailEnd/>
          </a:ln>
        </p:spPr>
      </p:pic>
      <p:sp>
        <p:nvSpPr>
          <p:cNvPr id="369684" name="Line 20"/>
          <p:cNvSpPr>
            <a:spLocks noChangeShapeType="1"/>
          </p:cNvSpPr>
          <p:nvPr/>
        </p:nvSpPr>
        <p:spPr bwMode="auto">
          <a:xfrm>
            <a:off x="2819400" y="2590800"/>
            <a:ext cx="3048000" cy="0"/>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anchor="ctr">
            <a:spAutoFit/>
          </a:bodyPr>
          <a:lstStyle/>
          <a:p>
            <a:pPr>
              <a:defRPr/>
            </a:pPr>
            <a:endParaRPr lang="zh-CN" altLang="en-US"/>
          </a:p>
        </p:txBody>
      </p:sp>
      <p:sp>
        <p:nvSpPr>
          <p:cNvPr id="13324" name="Text Box 35"/>
          <p:cNvSpPr txBox="1">
            <a:spLocks noChangeArrowheads="1"/>
          </p:cNvSpPr>
          <p:nvPr/>
        </p:nvSpPr>
        <p:spPr bwMode="auto">
          <a:xfrm>
            <a:off x="571500" y="5286375"/>
            <a:ext cx="8153400" cy="1108075"/>
          </a:xfrm>
          <a:prstGeom prst="rect">
            <a:avLst/>
          </a:prstGeom>
          <a:noFill/>
          <a:ln w="38100">
            <a:noFill/>
            <a:miter lim="800000"/>
            <a:headEnd type="none" w="sm" len="sm"/>
            <a:tailEnd type="none" w="sm" len="sm"/>
          </a:ln>
        </p:spPr>
        <p:txBody>
          <a:bodyPr anchor="ctr">
            <a:spAutoFit/>
          </a:bodyPr>
          <a:lstStyle/>
          <a:p>
            <a:pPr marL="228600" indent="-228600">
              <a:buClr>
                <a:schemeClr val="accent1"/>
              </a:buClr>
            </a:pPr>
            <a:r>
              <a:rPr lang="zh-CN" altLang="en-US" sz="2200" dirty="0">
                <a:ea typeface="宋体" charset="-122"/>
              </a:rPr>
              <a:t>主机</a:t>
            </a:r>
            <a:r>
              <a:rPr lang="en-US" altLang="zh-CN" sz="2200" dirty="0">
                <a:ea typeface="宋体" charset="-122"/>
              </a:rPr>
              <a:t>X</a:t>
            </a:r>
            <a:r>
              <a:rPr lang="zh-CN" altLang="en-US" sz="2200" dirty="0">
                <a:ea typeface="宋体" charset="-122"/>
              </a:rPr>
              <a:t>发送一单播帧给路由器</a:t>
            </a:r>
            <a:r>
              <a:rPr lang="en-US" altLang="zh-CN" sz="2200" dirty="0">
                <a:ea typeface="宋体" charset="-122"/>
              </a:rPr>
              <a:t>Y</a:t>
            </a:r>
          </a:p>
          <a:p>
            <a:pPr marL="228600" indent="-228600">
              <a:buClr>
                <a:schemeClr val="accent1"/>
              </a:buClr>
            </a:pPr>
            <a:r>
              <a:rPr lang="zh-CN" altLang="en-US" sz="2200" dirty="0">
                <a:ea typeface="宋体" charset="-122"/>
              </a:rPr>
              <a:t>路由器</a:t>
            </a:r>
            <a:r>
              <a:rPr lang="en-US" altLang="zh-CN" sz="2200" dirty="0">
                <a:ea typeface="宋体" charset="-122"/>
              </a:rPr>
              <a:t>Y</a:t>
            </a:r>
            <a:r>
              <a:rPr lang="zh-CN" altLang="en-US" sz="2200" dirty="0">
                <a:ea typeface="宋体" charset="-122"/>
              </a:rPr>
              <a:t>接受了两个一模一样的单播帧，在网络上产生额外开销</a:t>
            </a:r>
          </a:p>
          <a:p>
            <a:pPr marL="228600" indent="-228600">
              <a:buClr>
                <a:schemeClr val="accent1"/>
              </a:buClr>
              <a:buFontTx/>
              <a:buChar char="•"/>
            </a:pPr>
            <a:endParaRPr lang="zh-CN" altLang="en-US" sz="2200" dirty="0">
              <a:ea typeface="宋体" charset="-122"/>
            </a:endParaRPr>
          </a:p>
        </p:txBody>
      </p:sp>
      <p:sp>
        <p:nvSpPr>
          <p:cNvPr id="13325" name="Line 72"/>
          <p:cNvSpPr>
            <a:spLocks noChangeShapeType="1"/>
          </p:cNvSpPr>
          <p:nvPr/>
        </p:nvSpPr>
        <p:spPr bwMode="auto">
          <a:xfrm>
            <a:off x="2971800" y="2743200"/>
            <a:ext cx="0" cy="1981200"/>
          </a:xfrm>
          <a:prstGeom prst="line">
            <a:avLst/>
          </a:prstGeom>
          <a:noFill/>
          <a:ln w="38100">
            <a:solidFill>
              <a:schemeClr val="tx1"/>
            </a:solidFill>
            <a:round/>
            <a:headEnd/>
            <a:tailEnd/>
          </a:ln>
        </p:spPr>
        <p:txBody>
          <a:bodyPr wrap="none" anchor="ctr"/>
          <a:lstStyle/>
          <a:p>
            <a:endParaRPr lang="zh-CN" altLang="en-US"/>
          </a:p>
        </p:txBody>
      </p:sp>
      <p:pic>
        <p:nvPicPr>
          <p:cNvPr id="13326" name="Picture 74"/>
          <p:cNvPicPr>
            <a:picLocks noChangeAspect="1" noChangeArrowheads="1"/>
          </p:cNvPicPr>
          <p:nvPr/>
        </p:nvPicPr>
        <p:blipFill>
          <a:blip r:embed="rId5" cstate="print"/>
          <a:srcRect/>
          <a:stretch>
            <a:fillRect/>
          </a:stretch>
        </p:blipFill>
        <p:spPr bwMode="auto">
          <a:xfrm>
            <a:off x="5105400" y="3313113"/>
            <a:ext cx="1295400" cy="573087"/>
          </a:xfrm>
          <a:prstGeom prst="rect">
            <a:avLst/>
          </a:prstGeom>
          <a:noFill/>
          <a:ln w="9525">
            <a:noFill/>
            <a:miter lim="800000"/>
            <a:headEnd/>
            <a:tailEnd/>
          </a:ln>
        </p:spPr>
      </p:pic>
      <p:pic>
        <p:nvPicPr>
          <p:cNvPr id="13327" name="Picture 75"/>
          <p:cNvPicPr>
            <a:picLocks noChangeAspect="1" noChangeArrowheads="1"/>
          </p:cNvPicPr>
          <p:nvPr/>
        </p:nvPicPr>
        <p:blipFill>
          <a:blip r:embed="rId5" cstate="print"/>
          <a:srcRect/>
          <a:stretch>
            <a:fillRect/>
          </a:stretch>
        </p:blipFill>
        <p:spPr bwMode="auto">
          <a:xfrm>
            <a:off x="2286000" y="3313113"/>
            <a:ext cx="1295400" cy="573087"/>
          </a:xfrm>
          <a:prstGeom prst="rect">
            <a:avLst/>
          </a:prstGeom>
          <a:noFill/>
          <a:ln w="9525">
            <a:noFill/>
            <a:miter lim="800000"/>
            <a:headEnd/>
            <a:tailEnd/>
          </a:ln>
        </p:spPr>
      </p:pic>
      <p:sp>
        <p:nvSpPr>
          <p:cNvPr id="13328" name="Rectangle 76"/>
          <p:cNvSpPr>
            <a:spLocks noChangeArrowheads="1"/>
          </p:cNvSpPr>
          <p:nvPr/>
        </p:nvSpPr>
        <p:spPr bwMode="auto">
          <a:xfrm>
            <a:off x="1285875" y="3500438"/>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 </a:t>
            </a:r>
            <a:r>
              <a:rPr lang="en-US" altLang="zh-CN" sz="1800">
                <a:ea typeface="宋体" charset="-122"/>
              </a:rPr>
              <a:t>A</a:t>
            </a:r>
          </a:p>
        </p:txBody>
      </p:sp>
      <p:sp>
        <p:nvSpPr>
          <p:cNvPr id="13329" name="Rectangle 77"/>
          <p:cNvSpPr>
            <a:spLocks noChangeArrowheads="1"/>
          </p:cNvSpPr>
          <p:nvPr/>
        </p:nvSpPr>
        <p:spPr bwMode="auto">
          <a:xfrm>
            <a:off x="6357938" y="3500438"/>
            <a:ext cx="1044575" cy="254000"/>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 </a:t>
            </a:r>
            <a:r>
              <a:rPr lang="en-US" altLang="zh-CN" sz="1800">
                <a:ea typeface="宋体" charset="-122"/>
              </a:rPr>
              <a:t>B</a:t>
            </a:r>
          </a:p>
        </p:txBody>
      </p:sp>
      <p:sp>
        <p:nvSpPr>
          <p:cNvPr id="13330" name="Rectangle 78"/>
          <p:cNvSpPr>
            <a:spLocks noChangeArrowheads="1"/>
          </p:cNvSpPr>
          <p:nvPr/>
        </p:nvSpPr>
        <p:spPr bwMode="auto">
          <a:xfrm>
            <a:off x="6629400" y="2590800"/>
            <a:ext cx="1116013" cy="3143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1</a:t>
            </a:r>
          </a:p>
        </p:txBody>
      </p:sp>
      <p:sp>
        <p:nvSpPr>
          <p:cNvPr id="13331" name="Rectangle 79"/>
          <p:cNvSpPr>
            <a:spLocks noChangeArrowheads="1"/>
          </p:cNvSpPr>
          <p:nvPr/>
        </p:nvSpPr>
        <p:spPr bwMode="auto">
          <a:xfrm>
            <a:off x="6500813" y="4500563"/>
            <a:ext cx="1116012" cy="5429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2</a:t>
            </a:r>
          </a:p>
        </p:txBody>
      </p:sp>
      <p:sp>
        <p:nvSpPr>
          <p:cNvPr id="13332" name="Rectangle 80"/>
          <p:cNvSpPr>
            <a:spLocks noChangeArrowheads="1"/>
          </p:cNvSpPr>
          <p:nvPr/>
        </p:nvSpPr>
        <p:spPr bwMode="auto">
          <a:xfrm>
            <a:off x="1428750" y="1981200"/>
            <a:ext cx="898525" cy="423863"/>
          </a:xfrm>
          <a:prstGeom prst="rect">
            <a:avLst/>
          </a:prstGeom>
          <a:noFill/>
          <a:ln w="9525">
            <a:noFill/>
            <a:miter lim="800000"/>
            <a:headEnd/>
            <a:tailEnd/>
          </a:ln>
        </p:spPr>
        <p:txBody>
          <a:bodyPr lIns="0" tIns="0" rIns="0" bIns="74001"/>
          <a:lstStyle/>
          <a:p>
            <a:pPr algn="r" defTabSz="654050"/>
            <a:r>
              <a:rPr lang="zh-CN" altLang="en-US" sz="1800">
                <a:ea typeface="宋体" charset="-122"/>
              </a:rPr>
              <a:t>主机 </a:t>
            </a:r>
            <a:r>
              <a:rPr lang="en-US" altLang="zh-CN" sz="1800">
                <a:ea typeface="宋体" charset="-122"/>
              </a:rPr>
              <a:t>X</a:t>
            </a:r>
            <a:endParaRPr lang="en-US" altLang="zh-CN" sz="1300">
              <a:ea typeface="宋体" charset="-122"/>
            </a:endParaRPr>
          </a:p>
        </p:txBody>
      </p:sp>
      <p:sp>
        <p:nvSpPr>
          <p:cNvPr id="13333" name="Rectangle 81"/>
          <p:cNvSpPr>
            <a:spLocks noChangeArrowheads="1"/>
          </p:cNvSpPr>
          <p:nvPr/>
        </p:nvSpPr>
        <p:spPr bwMode="auto">
          <a:xfrm>
            <a:off x="4572000" y="2057400"/>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路由器</a:t>
            </a:r>
            <a:r>
              <a:rPr lang="en-US" altLang="zh-CN" sz="1800">
                <a:ea typeface="宋体" charset="-122"/>
              </a:rPr>
              <a:t> Y</a:t>
            </a:r>
          </a:p>
        </p:txBody>
      </p:sp>
      <p:sp>
        <p:nvSpPr>
          <p:cNvPr id="25" name="Freeform 22"/>
          <p:cNvSpPr>
            <a:spLocks/>
          </p:cNvSpPr>
          <p:nvPr/>
        </p:nvSpPr>
        <p:spPr bwMode="auto">
          <a:xfrm flipV="1">
            <a:off x="2643188" y="3857625"/>
            <a:ext cx="3203575" cy="720725"/>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triangl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8" name="Line 27"/>
          <p:cNvSpPr>
            <a:spLocks noChangeShapeType="1"/>
          </p:cNvSpPr>
          <p:nvPr/>
        </p:nvSpPr>
        <p:spPr bwMode="auto">
          <a:xfrm rot="10800000" flipH="1">
            <a:off x="6000750" y="2428875"/>
            <a:ext cx="0" cy="857250"/>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zh-CN" altLang="en-US"/>
          </a:p>
        </p:txBody>
      </p:sp>
      <p:grpSp>
        <p:nvGrpSpPr>
          <p:cNvPr id="2" name="组合 31"/>
          <p:cNvGrpSpPr>
            <a:grpSpLocks/>
          </p:cNvGrpSpPr>
          <p:nvPr/>
        </p:nvGrpSpPr>
        <p:grpSpPr bwMode="auto">
          <a:xfrm>
            <a:off x="1428750" y="2500313"/>
            <a:ext cx="1214438" cy="785812"/>
            <a:chOff x="1428728" y="2500306"/>
            <a:chExt cx="1214446" cy="785818"/>
          </a:xfrm>
        </p:grpSpPr>
        <p:sp>
          <p:nvSpPr>
            <p:cNvPr id="369735" name="Line 71"/>
            <p:cNvSpPr>
              <a:spLocks noChangeShapeType="1"/>
            </p:cNvSpPr>
            <p:nvPr/>
          </p:nvSpPr>
          <p:spPr bwMode="auto">
            <a:xfrm flipH="1">
              <a:off x="2643174" y="2500306"/>
              <a:ext cx="0" cy="785818"/>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zh-CN" altLang="en-US"/>
            </a:p>
          </p:txBody>
        </p:sp>
        <p:sp>
          <p:nvSpPr>
            <p:cNvPr id="13338" name="TextBox 30"/>
            <p:cNvSpPr txBox="1">
              <a:spLocks noChangeArrowheads="1"/>
            </p:cNvSpPr>
            <p:nvPr/>
          </p:nvSpPr>
          <p:spPr bwMode="auto">
            <a:xfrm>
              <a:off x="1428728" y="2714620"/>
              <a:ext cx="881973" cy="369332"/>
            </a:xfrm>
            <a:prstGeom prst="rect">
              <a:avLst/>
            </a:prstGeom>
            <a:noFill/>
            <a:ln w="9525">
              <a:noFill/>
              <a:miter lim="800000"/>
              <a:headEnd/>
              <a:tailEnd/>
            </a:ln>
          </p:spPr>
          <p:txBody>
            <a:bodyPr wrap="none">
              <a:spAutoFit/>
            </a:bodyPr>
            <a:lstStyle/>
            <a:p>
              <a:r>
                <a:rPr lang="zh-CN" altLang="en-US" sz="1800">
                  <a:ea typeface="宋体" charset="-122"/>
                </a:rPr>
                <a:t>单播帧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84"/>
                                        </p:tgtEl>
                                        <p:attrNameLst>
                                          <p:attrName>style.visibility</p:attrName>
                                        </p:attrNameLst>
                                      </p:cBhvr>
                                      <p:to>
                                        <p:strVal val="visible"/>
                                      </p:to>
                                    </p:set>
                                    <p:animEffect transition="in" filter="blinds(horizontal)">
                                      <p:cBhvr>
                                        <p:cTn id="17" dur="500"/>
                                        <p:tgtEl>
                                          <p:spTgt spid="369684"/>
                                        </p:tgtEl>
                                      </p:cBhvr>
                                    </p:animEffect>
                                  </p:childTnLst>
                                </p:cTn>
                              </p:par>
                              <p:par>
                                <p:cTn id="18" presetID="3" presetClass="entr" presetSubtype="1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2"/>
          <p:cNvSpPr>
            <a:spLocks noChangeShapeType="1"/>
          </p:cNvSpPr>
          <p:nvPr/>
        </p:nvSpPr>
        <p:spPr bwMode="auto">
          <a:xfrm>
            <a:off x="2671763" y="2109788"/>
            <a:ext cx="0" cy="2363787"/>
          </a:xfrm>
          <a:prstGeom prst="line">
            <a:avLst/>
          </a:prstGeom>
          <a:noFill/>
          <a:ln w="38100">
            <a:solidFill>
              <a:schemeClr val="tx1"/>
            </a:solidFill>
            <a:round/>
            <a:headEnd/>
            <a:tailEnd/>
          </a:ln>
        </p:spPr>
        <p:txBody>
          <a:bodyPr wrap="none" anchor="ctr"/>
          <a:lstStyle/>
          <a:p>
            <a:endParaRPr lang="zh-CN" altLang="en-US"/>
          </a:p>
        </p:txBody>
      </p:sp>
      <p:sp>
        <p:nvSpPr>
          <p:cNvPr id="14339" name="Line 6"/>
          <p:cNvSpPr>
            <a:spLocks noChangeShapeType="1"/>
          </p:cNvSpPr>
          <p:nvPr/>
        </p:nvSpPr>
        <p:spPr bwMode="auto">
          <a:xfrm>
            <a:off x="5503863" y="2111375"/>
            <a:ext cx="0" cy="2363788"/>
          </a:xfrm>
          <a:prstGeom prst="line">
            <a:avLst/>
          </a:prstGeom>
          <a:noFill/>
          <a:ln w="38100">
            <a:solidFill>
              <a:schemeClr val="tx1"/>
            </a:solidFill>
            <a:round/>
            <a:headEnd/>
            <a:tailEnd/>
          </a:ln>
        </p:spPr>
        <p:txBody>
          <a:bodyPr wrap="none" anchor="ctr"/>
          <a:lstStyle/>
          <a:p>
            <a:endParaRPr lang="zh-CN" altLang="en-US"/>
          </a:p>
        </p:txBody>
      </p:sp>
      <p:sp>
        <p:nvSpPr>
          <p:cNvPr id="14340" name="Line 7"/>
          <p:cNvSpPr>
            <a:spLocks noChangeShapeType="1"/>
          </p:cNvSpPr>
          <p:nvPr/>
        </p:nvSpPr>
        <p:spPr bwMode="auto">
          <a:xfrm flipV="1">
            <a:off x="2501900" y="1549400"/>
            <a:ext cx="0" cy="549275"/>
          </a:xfrm>
          <a:prstGeom prst="line">
            <a:avLst/>
          </a:prstGeom>
          <a:noFill/>
          <a:ln w="38100">
            <a:solidFill>
              <a:schemeClr val="tx1"/>
            </a:solidFill>
            <a:round/>
            <a:headEnd/>
            <a:tailEnd/>
          </a:ln>
        </p:spPr>
        <p:txBody>
          <a:bodyPr wrap="none" anchor="ctr"/>
          <a:lstStyle/>
          <a:p>
            <a:endParaRPr lang="zh-CN" altLang="en-US"/>
          </a:p>
        </p:txBody>
      </p:sp>
      <p:sp>
        <p:nvSpPr>
          <p:cNvPr id="14341" name="Line 9"/>
          <p:cNvSpPr>
            <a:spLocks noChangeShapeType="1"/>
          </p:cNvSpPr>
          <p:nvPr/>
        </p:nvSpPr>
        <p:spPr bwMode="auto">
          <a:xfrm>
            <a:off x="2108200" y="2095500"/>
            <a:ext cx="4152900" cy="0"/>
          </a:xfrm>
          <a:prstGeom prst="line">
            <a:avLst/>
          </a:prstGeom>
          <a:noFill/>
          <a:ln w="38100">
            <a:solidFill>
              <a:schemeClr val="tx1"/>
            </a:solidFill>
            <a:round/>
            <a:headEnd/>
            <a:tailEnd/>
          </a:ln>
        </p:spPr>
        <p:txBody>
          <a:bodyPr wrap="none" anchor="ctr"/>
          <a:lstStyle/>
          <a:p>
            <a:endParaRPr lang="zh-CN" altLang="en-US"/>
          </a:p>
        </p:txBody>
      </p:sp>
      <p:sp>
        <p:nvSpPr>
          <p:cNvPr id="14342" name="Line 10"/>
          <p:cNvSpPr>
            <a:spLocks noChangeShapeType="1"/>
          </p:cNvSpPr>
          <p:nvPr/>
        </p:nvSpPr>
        <p:spPr bwMode="auto">
          <a:xfrm>
            <a:off x="2108200" y="4473575"/>
            <a:ext cx="4152900" cy="0"/>
          </a:xfrm>
          <a:prstGeom prst="line">
            <a:avLst/>
          </a:prstGeom>
          <a:noFill/>
          <a:ln w="38100">
            <a:solidFill>
              <a:schemeClr val="tx1"/>
            </a:solidFill>
            <a:round/>
            <a:headEnd/>
            <a:tailEnd/>
          </a:ln>
        </p:spPr>
        <p:txBody>
          <a:bodyPr wrap="none" anchor="ctr"/>
          <a:lstStyle/>
          <a:p>
            <a:endParaRPr lang="zh-CN" altLang="en-US"/>
          </a:p>
        </p:txBody>
      </p:sp>
      <p:sp>
        <p:nvSpPr>
          <p:cNvPr id="371723" name="Line 11"/>
          <p:cNvSpPr>
            <a:spLocks noChangeShapeType="1"/>
          </p:cNvSpPr>
          <p:nvPr/>
        </p:nvSpPr>
        <p:spPr bwMode="auto">
          <a:xfrm flipH="1">
            <a:off x="2520950" y="1689100"/>
            <a:ext cx="0" cy="1309688"/>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zh-CN" altLang="en-US"/>
          </a:p>
        </p:txBody>
      </p:sp>
      <p:pic>
        <p:nvPicPr>
          <p:cNvPr id="14344" name="Picture 16"/>
          <p:cNvPicPr>
            <a:picLocks noChangeArrowheads="1"/>
          </p:cNvPicPr>
          <p:nvPr/>
        </p:nvPicPr>
        <p:blipFill>
          <a:blip r:embed="rId3" cstate="print"/>
          <a:srcRect/>
          <a:stretch>
            <a:fillRect/>
          </a:stretch>
        </p:blipFill>
        <p:spPr bwMode="auto">
          <a:xfrm>
            <a:off x="2298700" y="1214438"/>
            <a:ext cx="457200" cy="733425"/>
          </a:xfrm>
          <a:prstGeom prst="rect">
            <a:avLst/>
          </a:prstGeom>
          <a:noFill/>
          <a:ln w="9525">
            <a:noFill/>
            <a:miter lim="800000"/>
            <a:headEnd/>
            <a:tailEnd/>
          </a:ln>
        </p:spPr>
      </p:pic>
      <p:pic>
        <p:nvPicPr>
          <p:cNvPr id="14345" name="Picture 33"/>
          <p:cNvPicPr>
            <a:picLocks noChangeArrowheads="1"/>
          </p:cNvPicPr>
          <p:nvPr/>
        </p:nvPicPr>
        <p:blipFill>
          <a:blip r:embed="rId4" cstate="print"/>
          <a:srcRect/>
          <a:stretch>
            <a:fillRect/>
          </a:stretch>
        </p:blipFill>
        <p:spPr bwMode="auto">
          <a:xfrm>
            <a:off x="5159375" y="3071813"/>
            <a:ext cx="914400" cy="457200"/>
          </a:xfrm>
          <a:prstGeom prst="rect">
            <a:avLst/>
          </a:prstGeom>
          <a:noFill/>
          <a:ln w="9525">
            <a:noFill/>
            <a:miter lim="800000"/>
            <a:headEnd/>
            <a:tailEnd/>
          </a:ln>
        </p:spPr>
      </p:pic>
      <p:pic>
        <p:nvPicPr>
          <p:cNvPr id="14346" name="Picture 35"/>
          <p:cNvPicPr>
            <a:picLocks noChangeArrowheads="1"/>
          </p:cNvPicPr>
          <p:nvPr/>
        </p:nvPicPr>
        <p:blipFill>
          <a:blip r:embed="rId4" cstate="print"/>
          <a:srcRect/>
          <a:stretch>
            <a:fillRect/>
          </a:stretch>
        </p:blipFill>
        <p:spPr bwMode="auto">
          <a:xfrm>
            <a:off x="2263775" y="3117850"/>
            <a:ext cx="914400" cy="457200"/>
          </a:xfrm>
          <a:prstGeom prst="rect">
            <a:avLst/>
          </a:prstGeom>
          <a:noFill/>
          <a:ln w="9525">
            <a:noFill/>
            <a:miter lim="800000"/>
            <a:headEnd/>
            <a:tailEnd/>
          </a:ln>
        </p:spPr>
      </p:pic>
      <p:sp>
        <p:nvSpPr>
          <p:cNvPr id="14347" name="Text Box 37"/>
          <p:cNvSpPr txBox="1">
            <a:spLocks noChangeArrowheads="1"/>
          </p:cNvSpPr>
          <p:nvPr/>
        </p:nvSpPr>
        <p:spPr bwMode="auto">
          <a:xfrm>
            <a:off x="2867025" y="2735263"/>
            <a:ext cx="835025" cy="366712"/>
          </a:xfrm>
          <a:prstGeom prst="rect">
            <a:avLst/>
          </a:prstGeom>
          <a:noFill/>
          <a:ln w="38100">
            <a:noFill/>
            <a:miter lim="800000"/>
            <a:headEnd type="none" w="sm" len="sm"/>
            <a:tailEnd type="none" w="sm" len="sm"/>
          </a:ln>
        </p:spPr>
        <p:txBody>
          <a:bodyPr wrap="none" anchor="ctr">
            <a:spAutoFit/>
          </a:bodyPr>
          <a:lstStyle/>
          <a:p>
            <a:pPr algn="ctr"/>
            <a:r>
              <a:rPr lang="zh-CN" altLang="en-US" sz="1800">
                <a:ea typeface="宋体" charset="-122"/>
              </a:rPr>
              <a:t>端口 0</a:t>
            </a:r>
          </a:p>
        </p:txBody>
      </p:sp>
      <p:sp>
        <p:nvSpPr>
          <p:cNvPr id="14348" name="Text Box 38"/>
          <p:cNvSpPr txBox="1">
            <a:spLocks noChangeArrowheads="1"/>
          </p:cNvSpPr>
          <p:nvPr/>
        </p:nvSpPr>
        <p:spPr bwMode="auto">
          <a:xfrm>
            <a:off x="2897188" y="3497263"/>
            <a:ext cx="771525" cy="366712"/>
          </a:xfrm>
          <a:prstGeom prst="rect">
            <a:avLst/>
          </a:prstGeom>
          <a:noFill/>
          <a:ln w="38100">
            <a:noFill/>
            <a:miter lim="800000"/>
            <a:headEnd type="none" w="sm" len="sm"/>
            <a:tailEnd type="none" w="sm" len="sm"/>
          </a:ln>
        </p:spPr>
        <p:txBody>
          <a:bodyPr wrap="none" anchor="ctr">
            <a:spAutoFit/>
          </a:bodyPr>
          <a:lstStyle/>
          <a:p>
            <a:pPr algn="ctr"/>
            <a:r>
              <a:rPr lang="zh-CN" altLang="en-US" sz="1800">
                <a:ea typeface="宋体" charset="-122"/>
              </a:rPr>
              <a:t>端口</a:t>
            </a:r>
            <a:r>
              <a:rPr lang="en-US" altLang="zh-CN" sz="1800">
                <a:ea typeface="宋体" charset="-122"/>
              </a:rPr>
              <a:t>1</a:t>
            </a:r>
          </a:p>
        </p:txBody>
      </p:sp>
      <p:sp>
        <p:nvSpPr>
          <p:cNvPr id="14349" name="Text Box 39"/>
          <p:cNvSpPr txBox="1">
            <a:spLocks noChangeArrowheads="1"/>
          </p:cNvSpPr>
          <p:nvPr/>
        </p:nvSpPr>
        <p:spPr bwMode="auto">
          <a:xfrm>
            <a:off x="5640388" y="2811463"/>
            <a:ext cx="917575" cy="366712"/>
          </a:xfrm>
          <a:prstGeom prst="rect">
            <a:avLst/>
          </a:prstGeom>
          <a:noFill/>
          <a:ln w="38100">
            <a:noFill/>
            <a:miter lim="800000"/>
            <a:headEnd type="none" w="sm" len="sm"/>
            <a:tailEnd type="none" w="sm" len="sm"/>
          </a:ln>
        </p:spPr>
        <p:txBody>
          <a:bodyPr anchor="ctr">
            <a:spAutoFit/>
          </a:bodyPr>
          <a:lstStyle/>
          <a:p>
            <a:pPr algn="ctr"/>
            <a:r>
              <a:rPr lang="zh-CN" altLang="en-US" sz="1800">
                <a:ea typeface="宋体" charset="-122"/>
              </a:rPr>
              <a:t>端口</a:t>
            </a:r>
            <a:r>
              <a:rPr lang="en-US" altLang="zh-CN" sz="1800">
                <a:ea typeface="宋体" charset="-122"/>
              </a:rPr>
              <a:t>0</a:t>
            </a:r>
          </a:p>
        </p:txBody>
      </p:sp>
      <p:sp>
        <p:nvSpPr>
          <p:cNvPr id="14350" name="Text Box 40"/>
          <p:cNvSpPr txBox="1">
            <a:spLocks noChangeArrowheads="1"/>
          </p:cNvSpPr>
          <p:nvPr/>
        </p:nvSpPr>
        <p:spPr bwMode="auto">
          <a:xfrm>
            <a:off x="5719763" y="3635375"/>
            <a:ext cx="771525" cy="366713"/>
          </a:xfrm>
          <a:prstGeom prst="rect">
            <a:avLst/>
          </a:prstGeom>
          <a:noFill/>
          <a:ln w="38100">
            <a:noFill/>
            <a:miter lim="800000"/>
            <a:headEnd type="none" w="sm" len="sm"/>
            <a:tailEnd type="none" w="sm" len="sm"/>
          </a:ln>
        </p:spPr>
        <p:txBody>
          <a:bodyPr wrap="none" anchor="ctr">
            <a:spAutoFit/>
          </a:bodyPr>
          <a:lstStyle/>
          <a:p>
            <a:pPr algn="ctr"/>
            <a:r>
              <a:rPr lang="zh-CN" altLang="en-US" sz="1800">
                <a:ea typeface="宋体" charset="-122"/>
              </a:rPr>
              <a:t>端口</a:t>
            </a:r>
            <a:r>
              <a:rPr lang="en-US" altLang="zh-CN" sz="1800">
                <a:ea typeface="宋体" charset="-122"/>
              </a:rPr>
              <a:t>1</a:t>
            </a:r>
          </a:p>
        </p:txBody>
      </p:sp>
      <p:sp>
        <p:nvSpPr>
          <p:cNvPr id="14351" name="Rectangle 43"/>
          <p:cNvSpPr>
            <a:spLocks noGrp="1" noChangeArrowheads="1"/>
          </p:cNvSpPr>
          <p:nvPr>
            <p:ph type="title"/>
          </p:nvPr>
        </p:nvSpPr>
        <p:spPr>
          <a:xfrm>
            <a:off x="285750" y="214313"/>
            <a:ext cx="5357813" cy="838200"/>
          </a:xfrm>
        </p:spPr>
        <p:txBody>
          <a:bodyPr/>
          <a:lstStyle/>
          <a:p>
            <a:r>
              <a:rPr lang="zh-CN" altLang="en-US" smtClean="0">
                <a:solidFill>
                  <a:schemeClr val="tx1"/>
                </a:solidFill>
                <a:latin typeface="宋体" charset="-122"/>
                <a:ea typeface="宋体" charset="-122"/>
              </a:rPr>
              <a:t>问题三：</a:t>
            </a:r>
            <a:r>
              <a:rPr lang="en-US" altLang="zh-CN" smtClean="0">
                <a:solidFill>
                  <a:schemeClr val="tx1"/>
                </a:solidFill>
                <a:latin typeface="宋体" charset="-122"/>
                <a:ea typeface="宋体" charset="-122"/>
              </a:rPr>
              <a:t>MAC</a:t>
            </a:r>
            <a:r>
              <a:rPr lang="zh-CN" altLang="en-US" smtClean="0">
                <a:solidFill>
                  <a:schemeClr val="tx1"/>
                </a:solidFill>
                <a:latin typeface="宋体" charset="-122"/>
                <a:ea typeface="宋体" charset="-122"/>
              </a:rPr>
              <a:t>地址表不稳定</a:t>
            </a:r>
          </a:p>
        </p:txBody>
      </p:sp>
      <p:sp>
        <p:nvSpPr>
          <p:cNvPr id="14352" name="Rectangle 45"/>
          <p:cNvSpPr>
            <a:spLocks noChangeArrowheads="1"/>
          </p:cNvSpPr>
          <p:nvPr/>
        </p:nvSpPr>
        <p:spPr bwMode="auto">
          <a:xfrm>
            <a:off x="1300163" y="3178175"/>
            <a:ext cx="1044575" cy="314325"/>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a:t>
            </a:r>
            <a:r>
              <a:rPr lang="en-US" altLang="zh-CN" sz="1800">
                <a:ea typeface="宋体" charset="-122"/>
              </a:rPr>
              <a:t>A</a:t>
            </a:r>
            <a:r>
              <a:rPr lang="zh-CN" altLang="en-US" sz="1800">
                <a:ea typeface="宋体" charset="-122"/>
              </a:rPr>
              <a:t> </a:t>
            </a:r>
            <a:endParaRPr lang="en-US" altLang="zh-CN" sz="1800">
              <a:ea typeface="宋体" charset="-122"/>
            </a:endParaRPr>
          </a:p>
        </p:txBody>
      </p:sp>
      <p:sp>
        <p:nvSpPr>
          <p:cNvPr id="14353" name="Rectangle 46"/>
          <p:cNvSpPr>
            <a:spLocks noChangeArrowheads="1"/>
          </p:cNvSpPr>
          <p:nvPr/>
        </p:nvSpPr>
        <p:spPr bwMode="auto">
          <a:xfrm>
            <a:off x="6405563" y="3254375"/>
            <a:ext cx="1044575" cy="254000"/>
          </a:xfrm>
          <a:prstGeom prst="rect">
            <a:avLst/>
          </a:prstGeom>
          <a:noFill/>
          <a:ln w="12700">
            <a:noFill/>
            <a:miter lim="800000"/>
            <a:headEnd/>
            <a:tailEnd/>
          </a:ln>
        </p:spPr>
        <p:txBody>
          <a:bodyPr lIns="0" tIns="0" rIns="0" bIns="30496"/>
          <a:lstStyle/>
          <a:p>
            <a:pPr defTabSz="1033463">
              <a:lnSpc>
                <a:spcPts val="1813"/>
              </a:lnSpc>
              <a:tabLst>
                <a:tab pos="515938" algn="l"/>
                <a:tab pos="1033463" algn="l"/>
                <a:tab pos="1549400" algn="l"/>
              </a:tabLst>
            </a:pPr>
            <a:r>
              <a:rPr lang="zh-CN" altLang="en-US" sz="1800">
                <a:ea typeface="宋体" charset="-122"/>
              </a:rPr>
              <a:t>交换机 </a:t>
            </a:r>
            <a:r>
              <a:rPr lang="en-US" altLang="zh-CN" sz="1800">
                <a:ea typeface="宋体" charset="-122"/>
              </a:rPr>
              <a:t>B</a:t>
            </a:r>
          </a:p>
        </p:txBody>
      </p:sp>
      <p:sp>
        <p:nvSpPr>
          <p:cNvPr id="14354" name="Rectangle 47"/>
          <p:cNvSpPr>
            <a:spLocks noChangeArrowheads="1"/>
          </p:cNvSpPr>
          <p:nvPr/>
        </p:nvSpPr>
        <p:spPr bwMode="auto">
          <a:xfrm>
            <a:off x="6634163" y="1958975"/>
            <a:ext cx="1116012" cy="314325"/>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1</a:t>
            </a:r>
          </a:p>
        </p:txBody>
      </p:sp>
      <p:sp>
        <p:nvSpPr>
          <p:cNvPr id="14355" name="Rectangle 48"/>
          <p:cNvSpPr>
            <a:spLocks noChangeArrowheads="1"/>
          </p:cNvSpPr>
          <p:nvPr/>
        </p:nvSpPr>
        <p:spPr bwMode="auto">
          <a:xfrm>
            <a:off x="6481763" y="4321175"/>
            <a:ext cx="1116012" cy="381000"/>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ea typeface="宋体" charset="-122"/>
              </a:rPr>
              <a:t>网段 2</a:t>
            </a:r>
          </a:p>
        </p:txBody>
      </p:sp>
      <p:sp>
        <p:nvSpPr>
          <p:cNvPr id="14356" name="Rectangle 49"/>
          <p:cNvSpPr>
            <a:spLocks noChangeArrowheads="1"/>
          </p:cNvSpPr>
          <p:nvPr/>
        </p:nvSpPr>
        <p:spPr bwMode="auto">
          <a:xfrm>
            <a:off x="1214438" y="1501775"/>
            <a:ext cx="1041400" cy="423863"/>
          </a:xfrm>
          <a:prstGeom prst="rect">
            <a:avLst/>
          </a:prstGeom>
          <a:noFill/>
          <a:ln w="9525">
            <a:noFill/>
            <a:miter lim="800000"/>
            <a:headEnd/>
            <a:tailEnd/>
          </a:ln>
        </p:spPr>
        <p:txBody>
          <a:bodyPr lIns="0" tIns="0" rIns="0" bIns="74001"/>
          <a:lstStyle/>
          <a:p>
            <a:pPr algn="r" defTabSz="654050"/>
            <a:r>
              <a:rPr lang="zh-CN" altLang="en-US" sz="1800">
                <a:ea typeface="宋体" charset="-122"/>
              </a:rPr>
              <a:t>主机 </a:t>
            </a:r>
            <a:r>
              <a:rPr lang="en-US" altLang="zh-CN" sz="1800">
                <a:ea typeface="宋体" charset="-122"/>
              </a:rPr>
              <a:t>X</a:t>
            </a:r>
            <a:endParaRPr lang="en-US" altLang="zh-CN" sz="1300">
              <a:ea typeface="宋体" charset="-122"/>
            </a:endParaRPr>
          </a:p>
        </p:txBody>
      </p:sp>
      <p:sp>
        <p:nvSpPr>
          <p:cNvPr id="14357" name="TextBox 31"/>
          <p:cNvSpPr txBox="1">
            <a:spLocks noChangeArrowheads="1"/>
          </p:cNvSpPr>
          <p:nvPr/>
        </p:nvSpPr>
        <p:spPr bwMode="auto">
          <a:xfrm>
            <a:off x="1571625" y="2316163"/>
            <a:ext cx="649288" cy="369887"/>
          </a:xfrm>
          <a:prstGeom prst="rect">
            <a:avLst/>
          </a:prstGeom>
          <a:noFill/>
          <a:ln w="9525">
            <a:noFill/>
            <a:miter lim="800000"/>
            <a:headEnd/>
            <a:tailEnd/>
          </a:ln>
        </p:spPr>
        <p:txBody>
          <a:bodyPr wrap="none">
            <a:spAutoFit/>
          </a:bodyPr>
          <a:lstStyle/>
          <a:p>
            <a:r>
              <a:rPr lang="zh-CN" altLang="en-US" sz="1800">
                <a:ea typeface="宋体" charset="-122"/>
              </a:rPr>
              <a:t>广播</a:t>
            </a:r>
          </a:p>
        </p:txBody>
      </p:sp>
      <p:sp>
        <p:nvSpPr>
          <p:cNvPr id="33" name="TextBox 32"/>
          <p:cNvSpPr txBox="1">
            <a:spLocks noChangeArrowheads="1"/>
          </p:cNvSpPr>
          <p:nvPr/>
        </p:nvSpPr>
        <p:spPr bwMode="auto">
          <a:xfrm>
            <a:off x="571500" y="4929188"/>
            <a:ext cx="5110163" cy="369887"/>
          </a:xfrm>
          <a:prstGeom prst="rect">
            <a:avLst/>
          </a:prstGeom>
          <a:noFill/>
          <a:ln w="9525">
            <a:noFill/>
            <a:miter lim="800000"/>
            <a:headEnd/>
            <a:tailEnd/>
          </a:ln>
        </p:spPr>
        <p:txBody>
          <a:bodyPr wrap="none">
            <a:spAutoFit/>
          </a:bodyPr>
          <a:lstStyle/>
          <a:p>
            <a:r>
              <a:rPr lang="zh-CN" altLang="en-US" sz="1800" dirty="0">
                <a:ea typeface="宋体" charset="-122"/>
              </a:rPr>
              <a:t>交换机</a:t>
            </a:r>
            <a:r>
              <a:rPr lang="en-US" altLang="zh-CN" sz="1800" dirty="0">
                <a:ea typeface="宋体" charset="-122"/>
              </a:rPr>
              <a:t>A</a:t>
            </a:r>
            <a:r>
              <a:rPr lang="zh-CN" altLang="en-US" sz="1800" dirty="0">
                <a:ea typeface="宋体" charset="-122"/>
              </a:rPr>
              <a:t>从端口</a:t>
            </a:r>
            <a:r>
              <a:rPr lang="en-US" altLang="zh-CN" sz="1800" dirty="0">
                <a:ea typeface="宋体" charset="-122"/>
              </a:rPr>
              <a:t>0</a:t>
            </a:r>
            <a:r>
              <a:rPr lang="zh-CN" altLang="en-US" sz="1800" dirty="0">
                <a:ea typeface="宋体" charset="-122"/>
              </a:rPr>
              <a:t>学到主机</a:t>
            </a:r>
            <a:r>
              <a:rPr lang="en-US" altLang="zh-CN" sz="1800" dirty="0">
                <a:ea typeface="宋体" charset="-122"/>
              </a:rPr>
              <a:t>X</a:t>
            </a:r>
            <a:r>
              <a:rPr lang="zh-CN" altLang="en-US" sz="1800" dirty="0">
                <a:ea typeface="宋体" charset="-122"/>
              </a:rPr>
              <a:t>的</a:t>
            </a:r>
            <a:r>
              <a:rPr lang="en-US" altLang="zh-CN" sz="1800" dirty="0">
                <a:ea typeface="宋体" charset="-122"/>
              </a:rPr>
              <a:t>MAC</a:t>
            </a:r>
            <a:r>
              <a:rPr lang="zh-CN" altLang="en-US" sz="1800" dirty="0">
                <a:ea typeface="宋体" charset="-122"/>
              </a:rPr>
              <a:t>地址（正确）</a:t>
            </a:r>
            <a:endParaRPr lang="en-US" altLang="zh-CN" sz="1800" dirty="0">
              <a:ea typeface="宋体" charset="-122"/>
            </a:endParaRPr>
          </a:p>
        </p:txBody>
      </p:sp>
      <p:sp>
        <p:nvSpPr>
          <p:cNvPr id="34" name="TextBox 33"/>
          <p:cNvSpPr txBox="1">
            <a:spLocks noChangeArrowheads="1"/>
          </p:cNvSpPr>
          <p:nvPr/>
        </p:nvSpPr>
        <p:spPr bwMode="auto">
          <a:xfrm>
            <a:off x="571500" y="5429250"/>
            <a:ext cx="5143500" cy="369888"/>
          </a:xfrm>
          <a:prstGeom prst="rect">
            <a:avLst/>
          </a:prstGeom>
          <a:noFill/>
          <a:ln w="9525">
            <a:noFill/>
            <a:miter lim="800000"/>
            <a:headEnd/>
            <a:tailEnd/>
          </a:ln>
        </p:spPr>
        <p:txBody>
          <a:bodyPr>
            <a:spAutoFit/>
          </a:bodyPr>
          <a:lstStyle/>
          <a:p>
            <a:r>
              <a:rPr lang="zh-CN" altLang="en-US" sz="1800" dirty="0">
                <a:ea typeface="宋体" charset="-122"/>
              </a:rPr>
              <a:t>交换机</a:t>
            </a:r>
            <a:r>
              <a:rPr lang="en-US" altLang="zh-CN" sz="1800" dirty="0">
                <a:ea typeface="宋体" charset="-122"/>
              </a:rPr>
              <a:t>B</a:t>
            </a:r>
            <a:r>
              <a:rPr lang="zh-CN" altLang="en-US" sz="1800" dirty="0">
                <a:ea typeface="宋体" charset="-122"/>
              </a:rPr>
              <a:t>从端口</a:t>
            </a:r>
            <a:r>
              <a:rPr lang="en-US" altLang="zh-CN" sz="1800" dirty="0">
                <a:ea typeface="宋体" charset="-122"/>
              </a:rPr>
              <a:t>1</a:t>
            </a:r>
            <a:r>
              <a:rPr lang="zh-CN" altLang="en-US" sz="1800" dirty="0">
                <a:ea typeface="宋体" charset="-122"/>
              </a:rPr>
              <a:t>学到主机</a:t>
            </a:r>
            <a:r>
              <a:rPr lang="en-US" altLang="zh-CN" sz="1800" dirty="0">
                <a:ea typeface="宋体" charset="-122"/>
              </a:rPr>
              <a:t>X</a:t>
            </a:r>
            <a:r>
              <a:rPr lang="zh-CN" altLang="en-US" sz="1800" dirty="0">
                <a:ea typeface="宋体" charset="-122"/>
              </a:rPr>
              <a:t>的</a:t>
            </a:r>
            <a:r>
              <a:rPr lang="en-US" altLang="zh-CN" sz="1800" dirty="0">
                <a:ea typeface="宋体" charset="-122"/>
              </a:rPr>
              <a:t>MAC</a:t>
            </a:r>
            <a:r>
              <a:rPr lang="zh-CN" altLang="en-US" sz="1800" dirty="0">
                <a:ea typeface="宋体" charset="-122"/>
              </a:rPr>
              <a:t>地址（错误）</a:t>
            </a:r>
          </a:p>
        </p:txBody>
      </p:sp>
      <p:sp>
        <p:nvSpPr>
          <p:cNvPr id="35" name="TextBox 34"/>
          <p:cNvSpPr txBox="1">
            <a:spLocks noChangeArrowheads="1"/>
          </p:cNvSpPr>
          <p:nvPr/>
        </p:nvSpPr>
        <p:spPr bwMode="auto">
          <a:xfrm>
            <a:off x="571500" y="5929313"/>
            <a:ext cx="5110163" cy="369887"/>
          </a:xfrm>
          <a:prstGeom prst="rect">
            <a:avLst/>
          </a:prstGeom>
          <a:noFill/>
          <a:ln w="9525">
            <a:noFill/>
            <a:miter lim="800000"/>
            <a:headEnd/>
            <a:tailEnd/>
          </a:ln>
        </p:spPr>
        <p:txBody>
          <a:bodyPr wrap="none">
            <a:spAutoFit/>
          </a:bodyPr>
          <a:lstStyle/>
          <a:p>
            <a:r>
              <a:rPr lang="zh-CN" altLang="en-US" sz="1800">
                <a:ea typeface="宋体" charset="-122"/>
              </a:rPr>
              <a:t>交换机</a:t>
            </a:r>
            <a:r>
              <a:rPr lang="en-US" altLang="zh-CN" sz="1800">
                <a:ea typeface="宋体" charset="-122"/>
              </a:rPr>
              <a:t>B</a:t>
            </a:r>
            <a:r>
              <a:rPr lang="zh-CN" altLang="en-US" sz="1800">
                <a:ea typeface="宋体" charset="-122"/>
              </a:rPr>
              <a:t>从端口</a:t>
            </a:r>
            <a:r>
              <a:rPr lang="en-US" altLang="zh-CN" sz="1800">
                <a:ea typeface="宋体" charset="-122"/>
              </a:rPr>
              <a:t>0</a:t>
            </a:r>
            <a:r>
              <a:rPr lang="zh-CN" altLang="en-US" sz="1800">
                <a:ea typeface="宋体" charset="-122"/>
              </a:rPr>
              <a:t>学到主机</a:t>
            </a:r>
            <a:r>
              <a:rPr lang="en-US" altLang="zh-CN" sz="1800">
                <a:ea typeface="宋体" charset="-122"/>
              </a:rPr>
              <a:t>X</a:t>
            </a:r>
            <a:r>
              <a:rPr lang="zh-CN" altLang="en-US" sz="1800">
                <a:ea typeface="宋体" charset="-122"/>
              </a:rPr>
              <a:t>的</a:t>
            </a:r>
            <a:r>
              <a:rPr lang="en-US" altLang="zh-CN" sz="1800">
                <a:ea typeface="宋体" charset="-122"/>
              </a:rPr>
              <a:t>MAC</a:t>
            </a:r>
            <a:r>
              <a:rPr lang="zh-CN" altLang="en-US" sz="1800">
                <a:ea typeface="宋体" charset="-122"/>
              </a:rPr>
              <a:t>地址（正确）</a:t>
            </a:r>
            <a:endParaRPr lang="en-US" altLang="zh-CN" sz="1800">
              <a:ea typeface="宋体" charset="-122"/>
            </a:endParaRPr>
          </a:p>
        </p:txBody>
      </p:sp>
      <p:sp>
        <p:nvSpPr>
          <p:cNvPr id="36" name="Freeform 22"/>
          <p:cNvSpPr>
            <a:spLocks/>
          </p:cNvSpPr>
          <p:nvPr/>
        </p:nvSpPr>
        <p:spPr bwMode="auto">
          <a:xfrm flipV="1">
            <a:off x="2500313" y="3571875"/>
            <a:ext cx="3203575" cy="720725"/>
          </a:xfrm>
          <a:custGeom>
            <a:avLst/>
            <a:gdLst/>
            <a:ahLst/>
            <a:cxnLst>
              <a:cxn ang="0">
                <a:pos x="1376" y="464"/>
              </a:cxn>
              <a:cxn ang="0">
                <a:pos x="1376" y="0"/>
              </a:cxn>
              <a:cxn ang="0">
                <a:pos x="0" y="0"/>
              </a:cxn>
              <a:cxn ang="0">
                <a:pos x="0" y="465"/>
              </a:cxn>
            </a:cxnLst>
            <a:rect l="0" t="0" r="r" b="b"/>
            <a:pathLst>
              <a:path w="1376" h="465">
                <a:moveTo>
                  <a:pt x="1376" y="464"/>
                </a:moveTo>
                <a:lnTo>
                  <a:pt x="1376" y="0"/>
                </a:lnTo>
                <a:lnTo>
                  <a:pt x="0" y="0"/>
                </a:lnTo>
                <a:lnTo>
                  <a:pt x="0" y="465"/>
                </a:lnTo>
              </a:path>
            </a:pathLst>
          </a:custGeom>
          <a:noFill/>
          <a:ln w="38100" cap="flat" cmpd="sng">
            <a:solidFill>
              <a:schemeClr val="accent2"/>
            </a:solidFill>
            <a:prstDash val="solid"/>
            <a:round/>
            <a:headEnd type="triangle" w="med" len="med"/>
            <a:tailEnd type="none" w="med" len="med"/>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38" name="TextBox 37"/>
          <p:cNvSpPr txBox="1">
            <a:spLocks noChangeArrowheads="1"/>
          </p:cNvSpPr>
          <p:nvPr/>
        </p:nvSpPr>
        <p:spPr bwMode="auto">
          <a:xfrm>
            <a:off x="5929313" y="5286375"/>
            <a:ext cx="3206750" cy="646113"/>
          </a:xfrm>
          <a:prstGeom prst="rect">
            <a:avLst/>
          </a:prstGeom>
          <a:noFill/>
          <a:ln w="9525">
            <a:noFill/>
            <a:miter lim="800000"/>
            <a:headEnd/>
            <a:tailEnd/>
          </a:ln>
        </p:spPr>
        <p:txBody>
          <a:bodyPr wrap="none">
            <a:spAutoFit/>
          </a:bodyPr>
          <a:lstStyle/>
          <a:p>
            <a:r>
              <a:rPr lang="en-US" altLang="zh-CN" sz="1800">
                <a:ea typeface="宋体" charset="-122"/>
              </a:rPr>
              <a:t>        MAC</a:t>
            </a:r>
            <a:r>
              <a:rPr lang="zh-CN" altLang="en-US" sz="1800">
                <a:ea typeface="宋体" charset="-122"/>
              </a:rPr>
              <a:t>地址表不稳定使</a:t>
            </a:r>
            <a:endParaRPr lang="en-US" altLang="zh-CN" sz="1800">
              <a:ea typeface="宋体" charset="-122"/>
            </a:endParaRPr>
          </a:p>
          <a:p>
            <a:r>
              <a:rPr lang="zh-CN" altLang="en-US" sz="1800">
                <a:ea typeface="宋体" charset="-122"/>
              </a:rPr>
              <a:t>交换机无暇顾及正常帧的转发</a:t>
            </a:r>
          </a:p>
        </p:txBody>
      </p:sp>
      <p:grpSp>
        <p:nvGrpSpPr>
          <p:cNvPr id="2" name="组合 42"/>
          <p:cNvGrpSpPr>
            <a:grpSpLocks/>
          </p:cNvGrpSpPr>
          <p:nvPr/>
        </p:nvGrpSpPr>
        <p:grpSpPr bwMode="auto">
          <a:xfrm>
            <a:off x="2643188" y="2000250"/>
            <a:ext cx="2786062" cy="1023938"/>
            <a:chOff x="2643174" y="2000240"/>
            <a:chExt cx="2786082" cy="1023936"/>
          </a:xfrm>
        </p:grpSpPr>
        <p:sp>
          <p:nvSpPr>
            <p:cNvPr id="39" name="Line 16"/>
            <p:cNvSpPr>
              <a:spLocks noChangeShapeType="1"/>
            </p:cNvSpPr>
            <p:nvPr/>
          </p:nvSpPr>
          <p:spPr bwMode="auto">
            <a:xfrm flipH="1" flipV="1">
              <a:off x="2643174" y="2000240"/>
              <a:ext cx="2786082" cy="0"/>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lIns="148004" tIns="74001" rIns="148004" bIns="74001">
              <a:spAutoFit/>
            </a:bodyPr>
            <a:lstStyle/>
            <a:p>
              <a:pPr>
                <a:defRPr/>
              </a:pPr>
              <a:endParaRPr lang="zh-CN" altLang="en-US"/>
            </a:p>
          </p:txBody>
        </p:sp>
        <p:sp>
          <p:nvSpPr>
            <p:cNvPr id="42" name="Line 11"/>
            <p:cNvSpPr>
              <a:spLocks noChangeShapeType="1"/>
            </p:cNvSpPr>
            <p:nvPr/>
          </p:nvSpPr>
          <p:spPr bwMode="auto">
            <a:xfrm flipH="1">
              <a:off x="5429256" y="2000240"/>
              <a:ext cx="0" cy="1023936"/>
            </a:xfrm>
            <a:prstGeom prst="line">
              <a:avLst/>
            </a:prstGeom>
            <a:noFill/>
            <a:ln w="3810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zh-CN" altLang="en-US"/>
            </a:p>
          </p:txBody>
        </p:sp>
      </p:grpSp>
      <p:pic>
        <p:nvPicPr>
          <p:cNvPr id="30" name="Picture 16"/>
          <p:cNvPicPr>
            <a:picLocks noChangeArrowheads="1"/>
          </p:cNvPicPr>
          <p:nvPr/>
        </p:nvPicPr>
        <p:blipFill>
          <a:blip r:embed="rId3" cstate="print"/>
          <a:srcRect/>
          <a:stretch>
            <a:fillRect/>
          </a:stretch>
        </p:blipFill>
        <p:spPr bwMode="auto">
          <a:xfrm>
            <a:off x="5724128" y="4509120"/>
            <a:ext cx="457200" cy="733425"/>
          </a:xfrm>
          <a:prstGeom prst="rect">
            <a:avLst/>
          </a:prstGeom>
          <a:noFill/>
          <a:ln w="9525">
            <a:noFill/>
            <a:miter lim="800000"/>
            <a:headEnd/>
            <a:tailEnd/>
          </a:ln>
        </p:spPr>
      </p:pic>
      <p:sp>
        <p:nvSpPr>
          <p:cNvPr id="31" name="TextBox 30"/>
          <p:cNvSpPr txBox="1"/>
          <p:nvPr/>
        </p:nvSpPr>
        <p:spPr>
          <a:xfrm>
            <a:off x="2928926" y="1071546"/>
            <a:ext cx="6056466" cy="646331"/>
          </a:xfrm>
          <a:prstGeom prst="rect">
            <a:avLst/>
          </a:prstGeom>
          <a:noFill/>
        </p:spPr>
        <p:txBody>
          <a:bodyPr wrap="none" rtlCol="0">
            <a:spAutoFit/>
          </a:bodyPr>
          <a:lstStyle/>
          <a:p>
            <a:r>
              <a:rPr lang="zh-CN" altLang="en-US" sz="1800" dirty="0" smtClean="0"/>
              <a:t>不一样的链路带宽使得交换机学习到</a:t>
            </a:r>
            <a:r>
              <a:rPr lang="en-US" altLang="zh-CN" sz="1800" dirty="0" smtClean="0"/>
              <a:t>MAC</a:t>
            </a:r>
            <a:r>
              <a:rPr lang="zh-CN" altLang="en-US" sz="1800" dirty="0" smtClean="0"/>
              <a:t>地址时间不同步</a:t>
            </a:r>
            <a:endParaRPr lang="en-US" altLang="zh-CN" sz="1800" dirty="0" smtClean="0"/>
          </a:p>
          <a:p>
            <a:r>
              <a:rPr lang="zh-CN" altLang="en-US" sz="1800" dirty="0" smtClean="0"/>
              <a:t>默认交换机会用新学到的</a:t>
            </a:r>
            <a:r>
              <a:rPr lang="en-US" altLang="zh-CN" sz="1800" dirty="0" smtClean="0"/>
              <a:t>MAC</a:t>
            </a:r>
            <a:r>
              <a:rPr lang="zh-CN" altLang="en-US" sz="1800" dirty="0" smtClean="0"/>
              <a:t>替换旧的，造成翻动</a:t>
            </a: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1723"/>
                                        </p:tgtEl>
                                        <p:attrNameLst>
                                          <p:attrName>style.visibility</p:attrName>
                                        </p:attrNameLst>
                                      </p:cBhvr>
                                      <p:to>
                                        <p:strVal val="visible"/>
                                      </p:to>
                                    </p:set>
                                    <p:animEffect transition="in" filter="blinds(horizontal)">
                                      <p:cBhvr>
                                        <p:cTn id="7" dur="500"/>
                                        <p:tgtEl>
                                          <p:spTgt spid="3717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3"/>
          <p:cNvSpPr>
            <a:spLocks noGrp="1" noChangeArrowheads="1"/>
          </p:cNvSpPr>
          <p:nvPr>
            <p:ph type="title"/>
          </p:nvPr>
        </p:nvSpPr>
        <p:spPr>
          <a:xfrm>
            <a:off x="319088" y="354013"/>
            <a:ext cx="8405812" cy="850900"/>
          </a:xfrm>
        </p:spPr>
        <p:txBody>
          <a:bodyPr/>
          <a:lstStyle/>
          <a:p>
            <a:r>
              <a:rPr lang="zh-CN" altLang="en-US" sz="2800" smtClean="0">
                <a:ea typeface="宋体" charset="-122"/>
              </a:rPr>
              <a:t>多重回路问题</a:t>
            </a:r>
            <a:endParaRPr lang="zh-CN" altLang="en-US" sz="4300" b="0" smtClean="0">
              <a:ea typeface="宋体" charset="-122"/>
            </a:endParaRPr>
          </a:p>
        </p:txBody>
      </p:sp>
      <p:sp>
        <p:nvSpPr>
          <p:cNvPr id="15363" name="Rectangle 2"/>
          <p:cNvSpPr>
            <a:spLocks noGrp="1" noChangeArrowheads="1"/>
          </p:cNvSpPr>
          <p:nvPr>
            <p:ph type="body" idx="4294967295"/>
          </p:nvPr>
        </p:nvSpPr>
        <p:spPr>
          <a:xfrm>
            <a:off x="1000125" y="5429250"/>
            <a:ext cx="7621588" cy="1009650"/>
          </a:xfrm>
          <a:noFill/>
        </p:spPr>
        <p:txBody>
          <a:bodyPr lIns="82535" tIns="41267" rIns="82535" bIns="41267"/>
          <a:lstStyle/>
          <a:p>
            <a:pPr lvl="1">
              <a:lnSpc>
                <a:spcPct val="90000"/>
              </a:lnSpc>
              <a:buFontTx/>
              <a:buNone/>
            </a:pPr>
            <a:r>
              <a:rPr lang="zh-CN" altLang="en-US" sz="2200" smtClean="0">
                <a:ea typeface="宋体" charset="-122"/>
              </a:rPr>
              <a:t>         出现以上三中问题的根本是出现了环路，若在第2层没有能够防止这种环路的机制，则更复杂的拓扑结构可能导致多重回路</a:t>
            </a:r>
            <a:endParaRPr lang="en-US" altLang="zh-CN" sz="2200" smtClean="0">
              <a:ea typeface="宋体" charset="-122"/>
            </a:endParaRPr>
          </a:p>
        </p:txBody>
      </p:sp>
      <p:sp>
        <p:nvSpPr>
          <p:cNvPr id="449539" name="Freeform 3"/>
          <p:cNvSpPr>
            <a:spLocks/>
          </p:cNvSpPr>
          <p:nvPr/>
        </p:nvSpPr>
        <p:spPr bwMode="auto">
          <a:xfrm>
            <a:off x="1611313" y="2909888"/>
            <a:ext cx="962025" cy="69850"/>
          </a:xfrm>
          <a:custGeom>
            <a:avLst/>
            <a:gdLst/>
            <a:ahLst/>
            <a:cxnLst>
              <a:cxn ang="0">
                <a:pos x="0" y="0"/>
              </a:cxn>
              <a:cxn ang="0">
                <a:pos x="303" y="0"/>
              </a:cxn>
              <a:cxn ang="0">
                <a:pos x="274" y="43"/>
              </a:cxn>
              <a:cxn ang="0">
                <a:pos x="605" y="43"/>
              </a:cxn>
            </a:cxnLst>
            <a:rect l="0" t="0" r="r" b="b"/>
            <a:pathLst>
              <a:path w="606" h="44">
                <a:moveTo>
                  <a:pt x="0" y="0"/>
                </a:moveTo>
                <a:lnTo>
                  <a:pt x="303" y="0"/>
                </a:lnTo>
                <a:lnTo>
                  <a:pt x="274" y="43"/>
                </a:lnTo>
                <a:lnTo>
                  <a:pt x="605" y="43"/>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ea typeface="宋体" pitchFamily="2" charset="-122"/>
            </a:endParaRPr>
          </a:p>
        </p:txBody>
      </p:sp>
      <p:sp>
        <p:nvSpPr>
          <p:cNvPr id="449542" name="Line 6"/>
          <p:cNvSpPr>
            <a:spLocks noChangeShapeType="1"/>
          </p:cNvSpPr>
          <p:nvPr/>
        </p:nvSpPr>
        <p:spPr bwMode="auto">
          <a:xfrm>
            <a:off x="2781300" y="4440238"/>
            <a:ext cx="4738688" cy="1111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43" name="Line 7"/>
          <p:cNvSpPr>
            <a:spLocks noChangeShapeType="1"/>
          </p:cNvSpPr>
          <p:nvPr/>
        </p:nvSpPr>
        <p:spPr bwMode="auto">
          <a:xfrm>
            <a:off x="2173288" y="3352800"/>
            <a:ext cx="5278437" cy="15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44" name="Line 8"/>
          <p:cNvSpPr>
            <a:spLocks noChangeShapeType="1"/>
          </p:cNvSpPr>
          <p:nvPr/>
        </p:nvSpPr>
        <p:spPr bwMode="auto">
          <a:xfrm>
            <a:off x="2103438" y="2325688"/>
            <a:ext cx="5281612" cy="15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47" name="Line 11"/>
          <p:cNvSpPr>
            <a:spLocks noChangeShapeType="1"/>
          </p:cNvSpPr>
          <p:nvPr/>
        </p:nvSpPr>
        <p:spPr bwMode="auto">
          <a:xfrm flipV="1">
            <a:off x="3200400" y="3324225"/>
            <a:ext cx="4763" cy="1141413"/>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lIns="148004" tIns="74001" rIns="148004" bIns="74001">
            <a:spAutoFit/>
          </a:bodyPr>
          <a:lstStyle/>
          <a:p>
            <a:pPr>
              <a:defRPr/>
            </a:pPr>
            <a:endParaRPr lang="zh-CN" altLang="en-US"/>
          </a:p>
        </p:txBody>
      </p:sp>
      <p:sp>
        <p:nvSpPr>
          <p:cNvPr id="449550" name="Line 14"/>
          <p:cNvSpPr>
            <a:spLocks noChangeShapeType="1"/>
          </p:cNvSpPr>
          <p:nvPr/>
        </p:nvSpPr>
        <p:spPr bwMode="auto">
          <a:xfrm flipV="1">
            <a:off x="5943600" y="3354388"/>
            <a:ext cx="3175" cy="106521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lIns="148004" tIns="74001" rIns="148004" bIns="74001">
            <a:spAutoFit/>
          </a:bodyPr>
          <a:lstStyle/>
          <a:p>
            <a:pPr>
              <a:defRPr/>
            </a:pPr>
            <a:endParaRPr lang="zh-CN" altLang="en-US"/>
          </a:p>
        </p:txBody>
      </p:sp>
      <p:sp>
        <p:nvSpPr>
          <p:cNvPr id="449551" name="Line 15"/>
          <p:cNvSpPr>
            <a:spLocks noChangeShapeType="1"/>
          </p:cNvSpPr>
          <p:nvPr/>
        </p:nvSpPr>
        <p:spPr bwMode="auto">
          <a:xfrm flipV="1">
            <a:off x="3611563" y="2325688"/>
            <a:ext cx="3175" cy="102711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lIns="148004" tIns="74001" rIns="148004" bIns="74001">
            <a:spAutoFit/>
          </a:bodyPr>
          <a:lstStyle/>
          <a:p>
            <a:pPr>
              <a:defRPr/>
            </a:pPr>
            <a:endParaRPr lang="zh-CN" altLang="en-US"/>
          </a:p>
        </p:txBody>
      </p:sp>
      <p:sp>
        <p:nvSpPr>
          <p:cNvPr id="449552" name="Line 16"/>
          <p:cNvSpPr>
            <a:spLocks noChangeShapeType="1"/>
          </p:cNvSpPr>
          <p:nvPr/>
        </p:nvSpPr>
        <p:spPr bwMode="auto">
          <a:xfrm flipV="1">
            <a:off x="5181600" y="2325688"/>
            <a:ext cx="7938" cy="102711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lIns="148004" tIns="74001" rIns="148004" bIns="74001">
            <a:spAutoFit/>
          </a:bodyPr>
          <a:lstStyle/>
          <a:p>
            <a:pPr>
              <a:defRPr/>
            </a:pPr>
            <a:endParaRPr lang="zh-CN" altLang="en-US"/>
          </a:p>
        </p:txBody>
      </p:sp>
      <p:pic>
        <p:nvPicPr>
          <p:cNvPr id="15372" name="Picture 17"/>
          <p:cNvPicPr>
            <a:picLocks noChangeArrowheads="1"/>
          </p:cNvPicPr>
          <p:nvPr/>
        </p:nvPicPr>
        <p:blipFill>
          <a:blip r:embed="rId3" cstate="print"/>
          <a:srcRect/>
          <a:stretch>
            <a:fillRect/>
          </a:stretch>
        </p:blipFill>
        <p:spPr bwMode="auto">
          <a:xfrm>
            <a:off x="6389688" y="4748213"/>
            <a:ext cx="574675" cy="520700"/>
          </a:xfrm>
          <a:prstGeom prst="rect">
            <a:avLst/>
          </a:prstGeom>
          <a:noFill/>
          <a:ln w="9525">
            <a:noFill/>
            <a:miter lim="800000"/>
            <a:headEnd/>
            <a:tailEnd/>
          </a:ln>
        </p:spPr>
      </p:pic>
      <p:pic>
        <p:nvPicPr>
          <p:cNvPr id="15373" name="Picture 19"/>
          <p:cNvPicPr>
            <a:picLocks noChangeArrowheads="1"/>
          </p:cNvPicPr>
          <p:nvPr/>
        </p:nvPicPr>
        <p:blipFill>
          <a:blip r:embed="rId3" cstate="print"/>
          <a:srcRect/>
          <a:stretch>
            <a:fillRect/>
          </a:stretch>
        </p:blipFill>
        <p:spPr bwMode="auto">
          <a:xfrm>
            <a:off x="6524625" y="2622550"/>
            <a:ext cx="574675" cy="520700"/>
          </a:xfrm>
          <a:prstGeom prst="rect">
            <a:avLst/>
          </a:prstGeom>
          <a:noFill/>
          <a:ln w="9525">
            <a:noFill/>
            <a:miter lim="800000"/>
            <a:headEnd/>
            <a:tailEnd/>
          </a:ln>
        </p:spPr>
      </p:pic>
      <p:sp>
        <p:nvSpPr>
          <p:cNvPr id="449556" name="Line 20"/>
          <p:cNvSpPr>
            <a:spLocks noChangeShapeType="1"/>
          </p:cNvSpPr>
          <p:nvPr/>
        </p:nvSpPr>
        <p:spPr bwMode="auto">
          <a:xfrm flipV="1">
            <a:off x="6697663" y="4451350"/>
            <a:ext cx="1587" cy="273050"/>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57" name="Line 21"/>
          <p:cNvSpPr>
            <a:spLocks noChangeShapeType="1"/>
          </p:cNvSpPr>
          <p:nvPr/>
        </p:nvSpPr>
        <p:spPr bwMode="auto">
          <a:xfrm flipV="1">
            <a:off x="4640263" y="4451350"/>
            <a:ext cx="1587" cy="273050"/>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58" name="Line 22"/>
          <p:cNvSpPr>
            <a:spLocks noChangeShapeType="1"/>
          </p:cNvSpPr>
          <p:nvPr/>
        </p:nvSpPr>
        <p:spPr bwMode="auto">
          <a:xfrm flipV="1">
            <a:off x="6767513" y="3149600"/>
            <a:ext cx="1587" cy="2047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59" name="Line 23"/>
          <p:cNvSpPr>
            <a:spLocks noChangeShapeType="1"/>
          </p:cNvSpPr>
          <p:nvPr/>
        </p:nvSpPr>
        <p:spPr bwMode="auto">
          <a:xfrm flipV="1">
            <a:off x="2516188" y="3149600"/>
            <a:ext cx="1587" cy="204788"/>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60" name="Line 24"/>
          <p:cNvSpPr>
            <a:spLocks noChangeShapeType="1"/>
          </p:cNvSpPr>
          <p:nvPr/>
        </p:nvSpPr>
        <p:spPr bwMode="auto">
          <a:xfrm flipV="1">
            <a:off x="3063875" y="2154238"/>
            <a:ext cx="1588" cy="136525"/>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pic>
        <p:nvPicPr>
          <p:cNvPr id="15379" name="Picture 25"/>
          <p:cNvPicPr>
            <a:picLocks noChangeArrowheads="1"/>
          </p:cNvPicPr>
          <p:nvPr/>
        </p:nvPicPr>
        <p:blipFill>
          <a:blip r:embed="rId4" cstate="print"/>
          <a:srcRect/>
          <a:stretch>
            <a:fillRect/>
          </a:stretch>
        </p:blipFill>
        <p:spPr bwMode="auto">
          <a:xfrm>
            <a:off x="5867400" y="1676400"/>
            <a:ext cx="542925" cy="315913"/>
          </a:xfrm>
          <a:prstGeom prst="rect">
            <a:avLst/>
          </a:prstGeom>
          <a:noFill/>
          <a:ln w="9525">
            <a:noFill/>
            <a:miter lim="800000"/>
            <a:headEnd/>
            <a:tailEnd/>
          </a:ln>
        </p:spPr>
      </p:pic>
      <p:sp>
        <p:nvSpPr>
          <p:cNvPr id="449562" name="Line 26"/>
          <p:cNvSpPr>
            <a:spLocks noChangeShapeType="1"/>
          </p:cNvSpPr>
          <p:nvPr/>
        </p:nvSpPr>
        <p:spPr bwMode="auto">
          <a:xfrm flipV="1">
            <a:off x="6148388" y="1985963"/>
            <a:ext cx="1587" cy="339725"/>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63" name="Freeform 27"/>
          <p:cNvSpPr>
            <a:spLocks/>
          </p:cNvSpPr>
          <p:nvPr/>
        </p:nvSpPr>
        <p:spPr bwMode="auto">
          <a:xfrm>
            <a:off x="6423025" y="1778000"/>
            <a:ext cx="963613" cy="69850"/>
          </a:xfrm>
          <a:custGeom>
            <a:avLst/>
            <a:gdLst/>
            <a:ahLst/>
            <a:cxnLst>
              <a:cxn ang="0">
                <a:pos x="0" y="0"/>
              </a:cxn>
              <a:cxn ang="0">
                <a:pos x="303" y="0"/>
              </a:cxn>
              <a:cxn ang="0">
                <a:pos x="274" y="43"/>
              </a:cxn>
              <a:cxn ang="0">
                <a:pos x="605" y="43"/>
              </a:cxn>
            </a:cxnLst>
            <a:rect l="0" t="0" r="r" b="b"/>
            <a:pathLst>
              <a:path w="606" h="44">
                <a:moveTo>
                  <a:pt x="0" y="0"/>
                </a:moveTo>
                <a:lnTo>
                  <a:pt x="303" y="0"/>
                </a:lnTo>
                <a:lnTo>
                  <a:pt x="274" y="43"/>
                </a:lnTo>
                <a:lnTo>
                  <a:pt x="605" y="43"/>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ea typeface="宋体" pitchFamily="2" charset="-122"/>
            </a:endParaRPr>
          </a:p>
        </p:txBody>
      </p:sp>
      <p:sp>
        <p:nvSpPr>
          <p:cNvPr id="15382" name="Rectangle 28"/>
          <p:cNvSpPr>
            <a:spLocks noChangeArrowheads="1"/>
          </p:cNvSpPr>
          <p:nvPr/>
        </p:nvSpPr>
        <p:spPr bwMode="auto">
          <a:xfrm>
            <a:off x="3173413" y="1706563"/>
            <a:ext cx="1171575" cy="347662"/>
          </a:xfrm>
          <a:prstGeom prst="rect">
            <a:avLst/>
          </a:prstGeom>
          <a:noFill/>
          <a:ln w="9525">
            <a:noFill/>
            <a:miter lim="800000"/>
            <a:headEnd/>
            <a:tailEnd/>
          </a:ln>
        </p:spPr>
        <p:txBody>
          <a:bodyPr wrap="none" lIns="148004" tIns="74001" rIns="148004" bIns="74001">
            <a:spAutoFit/>
          </a:bodyPr>
          <a:lstStyle/>
          <a:p>
            <a:pPr algn="r" defTabSz="654050"/>
            <a:r>
              <a:rPr lang="zh-CN" altLang="en-US" sz="1300">
                <a:ea typeface="宋体" charset="-122"/>
              </a:rPr>
              <a:t>服务器/主机</a:t>
            </a:r>
            <a:endParaRPr lang="en-US" altLang="zh-CN" sz="1300">
              <a:ea typeface="宋体" charset="-122"/>
            </a:endParaRPr>
          </a:p>
        </p:txBody>
      </p:sp>
      <p:sp>
        <p:nvSpPr>
          <p:cNvPr id="15383" name="Rectangle 29"/>
          <p:cNvSpPr>
            <a:spLocks noChangeArrowheads="1"/>
          </p:cNvSpPr>
          <p:nvPr/>
        </p:nvSpPr>
        <p:spPr bwMode="auto">
          <a:xfrm>
            <a:off x="5029200" y="4953000"/>
            <a:ext cx="795338" cy="347663"/>
          </a:xfrm>
          <a:prstGeom prst="rect">
            <a:avLst/>
          </a:prstGeom>
          <a:noFill/>
          <a:ln w="9525">
            <a:noFill/>
            <a:miter lim="800000"/>
            <a:headEnd/>
            <a:tailEnd/>
          </a:ln>
        </p:spPr>
        <p:txBody>
          <a:bodyPr wrap="none" lIns="148004" tIns="74001" rIns="148004" bIns="74001">
            <a:spAutoFit/>
          </a:bodyPr>
          <a:lstStyle/>
          <a:p>
            <a:pPr algn="r" defTabSz="654050"/>
            <a:r>
              <a:rPr lang="zh-CN" altLang="en-US" sz="1300">
                <a:ea typeface="宋体" charset="-122"/>
              </a:rPr>
              <a:t>工作站</a:t>
            </a:r>
          </a:p>
        </p:txBody>
      </p:sp>
      <p:sp>
        <p:nvSpPr>
          <p:cNvPr id="15384" name="Rectangle 31"/>
          <p:cNvSpPr>
            <a:spLocks noChangeArrowheads="1"/>
          </p:cNvSpPr>
          <p:nvPr/>
        </p:nvSpPr>
        <p:spPr bwMode="auto">
          <a:xfrm>
            <a:off x="6350000" y="1906588"/>
            <a:ext cx="606425" cy="274637"/>
          </a:xfrm>
          <a:prstGeom prst="rect">
            <a:avLst/>
          </a:prstGeom>
          <a:noFill/>
          <a:ln w="9525">
            <a:noFill/>
            <a:miter lim="800000"/>
            <a:headEnd/>
            <a:tailEnd/>
          </a:ln>
        </p:spPr>
        <p:txBody>
          <a:bodyPr wrap="none" lIns="148004" tIns="74001" rIns="148004" bIns="74001">
            <a:spAutoFit/>
          </a:bodyPr>
          <a:lstStyle/>
          <a:p>
            <a:endParaRPr lang="zh-CN" altLang="en-US">
              <a:ea typeface="宋体" charset="-122"/>
            </a:endParaRPr>
          </a:p>
        </p:txBody>
      </p:sp>
      <p:sp>
        <p:nvSpPr>
          <p:cNvPr id="15385" name="Oval 32"/>
          <p:cNvSpPr>
            <a:spLocks noChangeArrowheads="1"/>
          </p:cNvSpPr>
          <p:nvPr/>
        </p:nvSpPr>
        <p:spPr bwMode="auto">
          <a:xfrm>
            <a:off x="3624263" y="2328863"/>
            <a:ext cx="1443037" cy="1030287"/>
          </a:xfrm>
          <a:prstGeom prst="ellipse">
            <a:avLst/>
          </a:prstGeom>
          <a:noFill/>
          <a:ln w="38100">
            <a:solidFill>
              <a:schemeClr val="accent2"/>
            </a:solidFill>
            <a:round/>
            <a:headEnd/>
            <a:tailEnd/>
          </a:ln>
        </p:spPr>
        <p:txBody>
          <a:bodyPr lIns="148004" tIns="74001" rIns="148004" bIns="74001">
            <a:spAutoFit/>
          </a:bodyPr>
          <a:lstStyle/>
          <a:p>
            <a:endParaRPr lang="zh-CN" altLang="en-US">
              <a:ea typeface="宋体" charset="-122"/>
            </a:endParaRPr>
          </a:p>
        </p:txBody>
      </p:sp>
      <p:sp>
        <p:nvSpPr>
          <p:cNvPr id="15386" name="Rectangle 33"/>
          <p:cNvSpPr>
            <a:spLocks noChangeArrowheads="1"/>
          </p:cNvSpPr>
          <p:nvPr/>
        </p:nvSpPr>
        <p:spPr bwMode="auto">
          <a:xfrm>
            <a:off x="3984625" y="2624138"/>
            <a:ext cx="755650" cy="423862"/>
          </a:xfrm>
          <a:prstGeom prst="rect">
            <a:avLst/>
          </a:prstGeom>
          <a:noFill/>
          <a:ln w="9525">
            <a:noFill/>
            <a:miter lim="800000"/>
            <a:headEnd/>
            <a:tailEnd/>
          </a:ln>
        </p:spPr>
        <p:txBody>
          <a:bodyPr wrap="none" lIns="148004" tIns="74001" rIns="148004" bIns="74001">
            <a:spAutoFit/>
          </a:bodyPr>
          <a:lstStyle/>
          <a:p>
            <a:pPr algn="r" defTabSz="654050"/>
            <a:r>
              <a:rPr lang="zh-CN" altLang="en-US" sz="1800">
                <a:ea typeface="宋体" charset="-122"/>
              </a:rPr>
              <a:t>回路</a:t>
            </a:r>
          </a:p>
        </p:txBody>
      </p:sp>
      <p:sp>
        <p:nvSpPr>
          <p:cNvPr id="15387" name="Oval 34"/>
          <p:cNvSpPr>
            <a:spLocks noChangeArrowheads="1"/>
          </p:cNvSpPr>
          <p:nvPr/>
        </p:nvSpPr>
        <p:spPr bwMode="auto">
          <a:xfrm>
            <a:off x="3536950" y="3384550"/>
            <a:ext cx="2282825" cy="1041400"/>
          </a:xfrm>
          <a:prstGeom prst="ellipse">
            <a:avLst/>
          </a:prstGeom>
          <a:noFill/>
          <a:ln w="38100">
            <a:solidFill>
              <a:schemeClr val="accent2"/>
            </a:solidFill>
            <a:round/>
            <a:headEnd/>
            <a:tailEnd/>
          </a:ln>
        </p:spPr>
        <p:txBody>
          <a:bodyPr lIns="148004" tIns="74001" rIns="148004" bIns="74001">
            <a:spAutoFit/>
          </a:bodyPr>
          <a:lstStyle/>
          <a:p>
            <a:endParaRPr lang="zh-CN" altLang="en-US">
              <a:ea typeface="宋体" charset="-122"/>
            </a:endParaRPr>
          </a:p>
        </p:txBody>
      </p:sp>
      <p:sp>
        <p:nvSpPr>
          <p:cNvPr id="15388" name="Rectangle 35"/>
          <p:cNvSpPr>
            <a:spLocks noChangeArrowheads="1"/>
          </p:cNvSpPr>
          <p:nvPr/>
        </p:nvSpPr>
        <p:spPr bwMode="auto">
          <a:xfrm>
            <a:off x="4289425" y="3690938"/>
            <a:ext cx="755650" cy="423862"/>
          </a:xfrm>
          <a:prstGeom prst="rect">
            <a:avLst/>
          </a:prstGeom>
          <a:noFill/>
          <a:ln w="9525">
            <a:noFill/>
            <a:miter lim="800000"/>
            <a:headEnd/>
            <a:tailEnd/>
          </a:ln>
        </p:spPr>
        <p:txBody>
          <a:bodyPr wrap="none" lIns="148004" tIns="74001" rIns="148004" bIns="74001">
            <a:spAutoFit/>
          </a:bodyPr>
          <a:lstStyle/>
          <a:p>
            <a:pPr algn="r" defTabSz="654050"/>
            <a:r>
              <a:rPr lang="zh-CN" altLang="en-US" sz="1800">
                <a:ea typeface="宋体" charset="-122"/>
              </a:rPr>
              <a:t>回路</a:t>
            </a:r>
          </a:p>
        </p:txBody>
      </p:sp>
      <p:sp>
        <p:nvSpPr>
          <p:cNvPr id="15389" name="Oval 36"/>
          <p:cNvSpPr>
            <a:spLocks noChangeArrowheads="1"/>
          </p:cNvSpPr>
          <p:nvPr/>
        </p:nvSpPr>
        <p:spPr bwMode="auto">
          <a:xfrm>
            <a:off x="2819400" y="1990725"/>
            <a:ext cx="3759200" cy="2933700"/>
          </a:xfrm>
          <a:prstGeom prst="ellipse">
            <a:avLst/>
          </a:prstGeom>
          <a:noFill/>
          <a:ln w="38100">
            <a:solidFill>
              <a:schemeClr val="accent2"/>
            </a:solidFill>
            <a:round/>
            <a:headEnd/>
            <a:tailEnd/>
          </a:ln>
        </p:spPr>
        <p:txBody>
          <a:bodyPr wrap="none" lIns="148004" tIns="74001" rIns="148004" bIns="74001">
            <a:spAutoFit/>
          </a:bodyPr>
          <a:lstStyle/>
          <a:p>
            <a:endParaRPr lang="zh-CN" altLang="en-US">
              <a:ea typeface="宋体" charset="-122"/>
            </a:endParaRPr>
          </a:p>
        </p:txBody>
      </p:sp>
      <p:pic>
        <p:nvPicPr>
          <p:cNvPr id="15390" name="Picture 37"/>
          <p:cNvPicPr>
            <a:picLocks noChangeArrowheads="1"/>
          </p:cNvPicPr>
          <p:nvPr/>
        </p:nvPicPr>
        <p:blipFill>
          <a:blip r:embed="rId4" cstate="print"/>
          <a:srcRect/>
          <a:stretch>
            <a:fillRect/>
          </a:stretch>
        </p:blipFill>
        <p:spPr bwMode="auto">
          <a:xfrm>
            <a:off x="6634163" y="3778250"/>
            <a:ext cx="541337" cy="315913"/>
          </a:xfrm>
          <a:prstGeom prst="rect">
            <a:avLst/>
          </a:prstGeom>
          <a:noFill/>
          <a:ln w="9525">
            <a:noFill/>
            <a:miter lim="800000"/>
            <a:headEnd/>
            <a:tailEnd/>
          </a:ln>
        </p:spPr>
      </p:pic>
      <p:sp>
        <p:nvSpPr>
          <p:cNvPr id="449574" name="Line 38"/>
          <p:cNvSpPr>
            <a:spLocks noChangeShapeType="1"/>
          </p:cNvSpPr>
          <p:nvPr/>
        </p:nvSpPr>
        <p:spPr bwMode="auto">
          <a:xfrm flipV="1">
            <a:off x="6913563" y="4087813"/>
            <a:ext cx="1587" cy="34131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p>
        </p:txBody>
      </p:sp>
      <p:sp>
        <p:nvSpPr>
          <p:cNvPr id="449575" name="Freeform 39"/>
          <p:cNvSpPr>
            <a:spLocks/>
          </p:cNvSpPr>
          <p:nvPr/>
        </p:nvSpPr>
        <p:spPr bwMode="auto">
          <a:xfrm>
            <a:off x="7188200" y="3879850"/>
            <a:ext cx="963613" cy="69850"/>
          </a:xfrm>
          <a:custGeom>
            <a:avLst/>
            <a:gdLst/>
            <a:ahLst/>
            <a:cxnLst>
              <a:cxn ang="0">
                <a:pos x="0" y="0"/>
              </a:cxn>
              <a:cxn ang="0">
                <a:pos x="303" y="0"/>
              </a:cxn>
              <a:cxn ang="0">
                <a:pos x="274" y="43"/>
              </a:cxn>
              <a:cxn ang="0">
                <a:pos x="605" y="43"/>
              </a:cxn>
            </a:cxnLst>
            <a:rect l="0" t="0" r="r" b="b"/>
            <a:pathLst>
              <a:path w="606" h="44">
                <a:moveTo>
                  <a:pt x="0" y="0"/>
                </a:moveTo>
                <a:lnTo>
                  <a:pt x="303" y="0"/>
                </a:lnTo>
                <a:lnTo>
                  <a:pt x="274" y="43"/>
                </a:lnTo>
                <a:lnTo>
                  <a:pt x="605" y="43"/>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p:spPr>
        <p:txBody>
          <a:bodyPr wrap="none" lIns="148004" tIns="74001" rIns="148004" bIns="74001">
            <a:spAutoFit/>
          </a:bodyPr>
          <a:lstStyle/>
          <a:p>
            <a:pPr>
              <a:defRPr/>
            </a:pPr>
            <a:endParaRPr lang="zh-CN" altLang="en-US">
              <a:ea typeface="宋体" pitchFamily="2" charset="-122"/>
            </a:endParaRPr>
          </a:p>
        </p:txBody>
      </p:sp>
      <p:pic>
        <p:nvPicPr>
          <p:cNvPr id="15393" name="Picture 40"/>
          <p:cNvPicPr>
            <a:picLocks noChangeArrowheads="1"/>
          </p:cNvPicPr>
          <p:nvPr/>
        </p:nvPicPr>
        <p:blipFill>
          <a:blip r:embed="rId4" cstate="print"/>
          <a:srcRect/>
          <a:stretch>
            <a:fillRect/>
          </a:stretch>
        </p:blipFill>
        <p:spPr bwMode="auto">
          <a:xfrm>
            <a:off x="2268538" y="2819400"/>
            <a:ext cx="541337" cy="317500"/>
          </a:xfrm>
          <a:prstGeom prst="rect">
            <a:avLst/>
          </a:prstGeom>
          <a:noFill/>
          <a:ln w="9525">
            <a:noFill/>
            <a:miter lim="800000"/>
            <a:headEnd/>
            <a:tailEnd/>
          </a:ln>
        </p:spPr>
      </p:pic>
      <p:sp>
        <p:nvSpPr>
          <p:cNvPr id="15394" name="Rectangle 41"/>
          <p:cNvSpPr>
            <a:spLocks noChangeArrowheads="1"/>
          </p:cNvSpPr>
          <p:nvPr/>
        </p:nvSpPr>
        <p:spPr bwMode="auto">
          <a:xfrm>
            <a:off x="4273550" y="1938338"/>
            <a:ext cx="755650" cy="423862"/>
          </a:xfrm>
          <a:prstGeom prst="rect">
            <a:avLst/>
          </a:prstGeom>
          <a:noFill/>
          <a:ln w="9525">
            <a:noFill/>
            <a:miter lim="800000"/>
            <a:headEnd/>
            <a:tailEnd/>
          </a:ln>
        </p:spPr>
        <p:txBody>
          <a:bodyPr wrap="none" lIns="148004" tIns="74001" rIns="148004" bIns="74001">
            <a:spAutoFit/>
          </a:bodyPr>
          <a:lstStyle/>
          <a:p>
            <a:pPr algn="r" defTabSz="654050"/>
            <a:r>
              <a:rPr lang="zh-CN" altLang="en-US" sz="1800">
                <a:ea typeface="宋体" charset="-122"/>
              </a:rPr>
              <a:t>回路</a:t>
            </a:r>
          </a:p>
        </p:txBody>
      </p:sp>
      <p:pic>
        <p:nvPicPr>
          <p:cNvPr id="15395" name="Picture 42"/>
          <p:cNvPicPr>
            <a:picLocks noChangeArrowheads="1"/>
          </p:cNvPicPr>
          <p:nvPr/>
        </p:nvPicPr>
        <p:blipFill>
          <a:blip r:embed="rId5" cstate="print"/>
          <a:srcRect/>
          <a:stretch>
            <a:fillRect/>
          </a:stretch>
        </p:blipFill>
        <p:spPr bwMode="auto">
          <a:xfrm>
            <a:off x="5486400" y="3733800"/>
            <a:ext cx="900113" cy="371475"/>
          </a:xfrm>
          <a:prstGeom prst="rect">
            <a:avLst/>
          </a:prstGeom>
          <a:noFill/>
          <a:ln w="9525">
            <a:noFill/>
            <a:miter lim="800000"/>
            <a:headEnd/>
            <a:tailEnd/>
          </a:ln>
        </p:spPr>
      </p:pic>
      <p:grpSp>
        <p:nvGrpSpPr>
          <p:cNvPr id="15396" name="Group 44"/>
          <p:cNvGrpSpPr>
            <a:grpSpLocks/>
          </p:cNvGrpSpPr>
          <p:nvPr/>
        </p:nvGrpSpPr>
        <p:grpSpPr bwMode="auto">
          <a:xfrm>
            <a:off x="1690688" y="1822450"/>
            <a:ext cx="1049337" cy="284163"/>
            <a:chOff x="706" y="1474"/>
            <a:chExt cx="661" cy="179"/>
          </a:xfrm>
        </p:grpSpPr>
        <p:sp>
          <p:nvSpPr>
            <p:cNvPr id="15402" name="Rectangle 45"/>
            <p:cNvSpPr>
              <a:spLocks noChangeAspect="1" noChangeArrowheads="1"/>
            </p:cNvSpPr>
            <p:nvPr/>
          </p:nvSpPr>
          <p:spPr bwMode="auto">
            <a:xfrm>
              <a:off x="751" y="1476"/>
              <a:ext cx="616" cy="175"/>
            </a:xfrm>
            <a:prstGeom prst="rect">
              <a:avLst/>
            </a:prstGeom>
            <a:solidFill>
              <a:schemeClr val="folHlink"/>
            </a:solidFill>
            <a:ln w="12700">
              <a:solidFill>
                <a:srgbClr val="000000"/>
              </a:solidFill>
              <a:miter lim="800000"/>
              <a:headEnd/>
              <a:tailEnd/>
            </a:ln>
          </p:spPr>
          <p:txBody>
            <a:bodyPr wrap="none" anchor="ctr"/>
            <a:lstStyle/>
            <a:p>
              <a:endParaRPr lang="zh-CN" altLang="en-US">
                <a:ea typeface="宋体" charset="-122"/>
              </a:endParaRPr>
            </a:p>
          </p:txBody>
        </p:sp>
        <p:sp>
          <p:nvSpPr>
            <p:cNvPr id="15403" name="Rectangle 46"/>
            <p:cNvSpPr>
              <a:spLocks noChangeAspect="1" noChangeArrowheads="1"/>
            </p:cNvSpPr>
            <p:nvPr/>
          </p:nvSpPr>
          <p:spPr bwMode="auto">
            <a:xfrm>
              <a:off x="706" y="1474"/>
              <a:ext cx="624" cy="179"/>
            </a:xfrm>
            <a:prstGeom prst="rect">
              <a:avLst/>
            </a:prstGeom>
            <a:noFill/>
            <a:ln w="12700">
              <a:noFill/>
              <a:miter lim="800000"/>
              <a:headEnd/>
              <a:tailEnd/>
            </a:ln>
          </p:spPr>
          <p:txBody>
            <a:bodyPr wrap="none" lIns="21527" tIns="30496" rIns="21527" bIns="30496"/>
            <a:lstStyle/>
            <a:p>
              <a:pPr defTabSz="1033463">
                <a:lnSpc>
                  <a:spcPts val="1813"/>
                </a:lnSpc>
                <a:tabLst>
                  <a:tab pos="515938" algn="l"/>
                  <a:tab pos="1033463" algn="l"/>
                  <a:tab pos="1549400" algn="l"/>
                </a:tabLst>
              </a:pPr>
              <a:r>
                <a:rPr lang="zh-CN" altLang="en-US" sz="1800">
                  <a:solidFill>
                    <a:schemeClr val="bg2"/>
                  </a:solidFill>
                  <a:ea typeface="宋体" charset="-122"/>
                </a:rPr>
                <a:t>  </a:t>
              </a:r>
              <a:r>
                <a:rPr lang="zh-CN" altLang="en-US" sz="1300">
                  <a:solidFill>
                    <a:schemeClr val="bg2"/>
                  </a:solidFill>
                  <a:ea typeface="宋体" charset="-122"/>
                </a:rPr>
                <a:t>广播</a:t>
              </a:r>
              <a:endParaRPr lang="zh-CN" altLang="en-US" sz="1800">
                <a:solidFill>
                  <a:schemeClr val="bg2"/>
                </a:solidFill>
                <a:ea typeface="宋体" charset="-122"/>
              </a:endParaRPr>
            </a:p>
          </p:txBody>
        </p:sp>
      </p:grpSp>
      <p:pic>
        <p:nvPicPr>
          <p:cNvPr id="15397" name="Picture 49"/>
          <p:cNvPicPr>
            <a:picLocks noChangeArrowheads="1"/>
          </p:cNvPicPr>
          <p:nvPr/>
        </p:nvPicPr>
        <p:blipFill>
          <a:blip r:embed="rId6" cstate="print"/>
          <a:srcRect/>
          <a:stretch>
            <a:fillRect/>
          </a:stretch>
        </p:blipFill>
        <p:spPr bwMode="auto">
          <a:xfrm>
            <a:off x="2865438" y="1544638"/>
            <a:ext cx="368300" cy="590550"/>
          </a:xfrm>
          <a:prstGeom prst="rect">
            <a:avLst/>
          </a:prstGeom>
          <a:noFill/>
          <a:ln w="9525">
            <a:noFill/>
            <a:miter lim="800000"/>
            <a:headEnd/>
            <a:tailEnd/>
          </a:ln>
        </p:spPr>
      </p:pic>
      <p:pic>
        <p:nvPicPr>
          <p:cNvPr id="15398" name="Picture 52"/>
          <p:cNvPicPr>
            <a:picLocks noChangeArrowheads="1"/>
          </p:cNvPicPr>
          <p:nvPr/>
        </p:nvPicPr>
        <p:blipFill>
          <a:blip r:embed="rId5" cstate="print"/>
          <a:srcRect/>
          <a:stretch>
            <a:fillRect/>
          </a:stretch>
        </p:blipFill>
        <p:spPr bwMode="auto">
          <a:xfrm>
            <a:off x="2743200" y="3733800"/>
            <a:ext cx="900113" cy="371475"/>
          </a:xfrm>
          <a:prstGeom prst="rect">
            <a:avLst/>
          </a:prstGeom>
          <a:noFill/>
          <a:ln w="9525">
            <a:noFill/>
            <a:miter lim="800000"/>
            <a:headEnd/>
            <a:tailEnd/>
          </a:ln>
        </p:spPr>
      </p:pic>
      <p:pic>
        <p:nvPicPr>
          <p:cNvPr id="15399" name="Picture 53"/>
          <p:cNvPicPr>
            <a:picLocks noChangeArrowheads="1"/>
          </p:cNvPicPr>
          <p:nvPr/>
        </p:nvPicPr>
        <p:blipFill>
          <a:blip r:embed="rId5" cstate="print"/>
          <a:srcRect/>
          <a:stretch>
            <a:fillRect/>
          </a:stretch>
        </p:blipFill>
        <p:spPr bwMode="auto">
          <a:xfrm>
            <a:off x="4760913" y="2606675"/>
            <a:ext cx="900112" cy="371475"/>
          </a:xfrm>
          <a:prstGeom prst="rect">
            <a:avLst/>
          </a:prstGeom>
          <a:noFill/>
          <a:ln w="9525">
            <a:noFill/>
            <a:miter lim="800000"/>
            <a:headEnd/>
            <a:tailEnd/>
          </a:ln>
        </p:spPr>
      </p:pic>
      <p:pic>
        <p:nvPicPr>
          <p:cNvPr id="15400" name="Picture 54"/>
          <p:cNvPicPr>
            <a:picLocks noChangeArrowheads="1"/>
          </p:cNvPicPr>
          <p:nvPr/>
        </p:nvPicPr>
        <p:blipFill>
          <a:blip r:embed="rId5" cstate="print"/>
          <a:srcRect/>
          <a:stretch>
            <a:fillRect/>
          </a:stretch>
        </p:blipFill>
        <p:spPr bwMode="auto">
          <a:xfrm>
            <a:off x="3084513" y="2606675"/>
            <a:ext cx="900112" cy="371475"/>
          </a:xfrm>
          <a:prstGeom prst="rect">
            <a:avLst/>
          </a:prstGeom>
          <a:noFill/>
          <a:ln w="9525">
            <a:noFill/>
            <a:miter lim="800000"/>
            <a:headEnd/>
            <a:tailEnd/>
          </a:ln>
        </p:spPr>
      </p:pic>
      <p:pic>
        <p:nvPicPr>
          <p:cNvPr id="15401" name="Picture 18"/>
          <p:cNvPicPr>
            <a:picLocks noChangeArrowheads="1"/>
          </p:cNvPicPr>
          <p:nvPr/>
        </p:nvPicPr>
        <p:blipFill>
          <a:blip r:embed="rId3" cstate="print"/>
          <a:srcRect/>
          <a:stretch>
            <a:fillRect/>
          </a:stretch>
        </p:blipFill>
        <p:spPr bwMode="auto">
          <a:xfrm>
            <a:off x="4330700" y="4748213"/>
            <a:ext cx="576263" cy="520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776288"/>
            <a:ext cx="8534400" cy="938212"/>
          </a:xfrm>
          <a:prstGeom prst="rect">
            <a:avLst/>
          </a:prstGeom>
        </p:spPr>
        <p:txBody>
          <a:bodyPr/>
          <a:lstStyle/>
          <a:p>
            <a:pPr defTabSz="814388">
              <a:lnSpc>
                <a:spcPct val="90000"/>
              </a:lnSpc>
              <a:defRPr/>
            </a:pPr>
            <a:r>
              <a:rPr lang="zh-CN" altLang="en-US" sz="2500" kern="0" dirty="0">
                <a:solidFill>
                  <a:schemeClr val="tx2"/>
                </a:solidFill>
                <a:latin typeface="+mj-lt"/>
                <a:ea typeface="宋体" pitchFamily="2" charset="-122"/>
                <a:cs typeface="+mj-cs"/>
              </a:rPr>
              <a:t>以上所有问题应当避免，因此</a:t>
            </a:r>
            <a:r>
              <a:rPr lang="zh-CN" altLang="en-US" sz="2500" kern="0" dirty="0">
                <a:solidFill>
                  <a:schemeClr val="tx2"/>
                </a:solidFill>
                <a:ea typeface="宋体" pitchFamily="2" charset="-122"/>
              </a:rPr>
              <a:t>为了避免环路</a:t>
            </a:r>
            <a:r>
              <a:rPr lang="zh-CN" altLang="en-US" sz="2500" kern="0" dirty="0">
                <a:solidFill>
                  <a:schemeClr val="tx2"/>
                </a:solidFill>
                <a:latin typeface="+mj-lt"/>
                <a:ea typeface="宋体" pitchFamily="2" charset="-122"/>
                <a:cs typeface="+mj-cs"/>
              </a:rPr>
              <a:t>才引入生成树协议：</a:t>
            </a:r>
            <a:r>
              <a:rPr lang="en-US" altLang="zh-CN" sz="2500" kern="0" dirty="0">
                <a:solidFill>
                  <a:srgbClr val="FF0000"/>
                </a:solidFill>
                <a:latin typeface="+mj-lt"/>
                <a:ea typeface="宋体" pitchFamily="2" charset="-122"/>
                <a:cs typeface="+mj-cs"/>
              </a:rPr>
              <a:t>STP </a:t>
            </a:r>
            <a:r>
              <a:rPr lang="zh-CN" altLang="en-US" sz="2500" kern="0" dirty="0">
                <a:solidFill>
                  <a:srgbClr val="FF0000"/>
                </a:solidFill>
                <a:latin typeface="+mj-lt"/>
                <a:ea typeface="宋体" pitchFamily="2" charset="-122"/>
                <a:cs typeface="+mj-cs"/>
              </a:rPr>
              <a:t>（</a:t>
            </a:r>
            <a:r>
              <a:rPr lang="en-US" altLang="zh-CN" sz="2500" kern="0" dirty="0">
                <a:solidFill>
                  <a:srgbClr val="FF0000"/>
                </a:solidFill>
                <a:latin typeface="+mj-lt"/>
                <a:ea typeface="宋体" pitchFamily="2" charset="-122"/>
                <a:cs typeface="+mj-cs"/>
              </a:rPr>
              <a:t>Spanning-Tree Protocol</a:t>
            </a:r>
            <a:r>
              <a:rPr lang="zh-CN" altLang="en-US" sz="2500" kern="0" dirty="0">
                <a:solidFill>
                  <a:srgbClr val="FF0000"/>
                </a:solidFill>
                <a:latin typeface="+mj-lt"/>
                <a:ea typeface="宋体" pitchFamily="2" charset="-122"/>
                <a:cs typeface="+mj-cs"/>
              </a:rPr>
              <a:t>）</a:t>
            </a:r>
            <a:endParaRPr lang="en-US" altLang="zh-CN" sz="3200" kern="0" dirty="0">
              <a:solidFill>
                <a:srgbClr val="FF0000"/>
              </a:solidFill>
              <a:latin typeface="+mj-lt"/>
              <a:ea typeface="宋体" pitchFamily="2" charset="-122"/>
              <a:cs typeface="+mj-cs"/>
            </a:endParaRPr>
          </a:p>
        </p:txBody>
      </p:sp>
      <p:sp>
        <p:nvSpPr>
          <p:cNvPr id="16387" name="TextBox 2"/>
          <p:cNvSpPr txBox="1">
            <a:spLocks noChangeArrowheads="1"/>
          </p:cNvSpPr>
          <p:nvPr/>
        </p:nvSpPr>
        <p:spPr bwMode="auto">
          <a:xfrm>
            <a:off x="357188" y="2500313"/>
            <a:ext cx="8572500" cy="708025"/>
          </a:xfrm>
          <a:prstGeom prst="rect">
            <a:avLst/>
          </a:prstGeom>
          <a:noFill/>
          <a:ln w="9525">
            <a:noFill/>
            <a:miter lim="800000"/>
            <a:headEnd/>
            <a:tailEnd/>
          </a:ln>
        </p:spPr>
        <p:txBody>
          <a:bodyPr wrap="none">
            <a:spAutoFit/>
          </a:bodyPr>
          <a:lstStyle/>
          <a:p>
            <a:r>
              <a:rPr lang="en-US" altLang="zh-CN" sz="1800" dirty="0">
                <a:ea typeface="宋体" charset="-122"/>
              </a:rPr>
              <a:t>        </a:t>
            </a:r>
            <a:r>
              <a:rPr lang="en-US" altLang="zh-CN" sz="2000" dirty="0">
                <a:ea typeface="宋体" charset="-122"/>
              </a:rPr>
              <a:t>STP</a:t>
            </a:r>
            <a:r>
              <a:rPr lang="zh-CN" altLang="en-US" sz="2000" dirty="0">
                <a:ea typeface="宋体" charset="-122"/>
              </a:rPr>
              <a:t>最早由</a:t>
            </a:r>
            <a:r>
              <a:rPr lang="en-US" altLang="zh-CN" sz="2000" dirty="0">
                <a:ea typeface="宋体" charset="-122"/>
              </a:rPr>
              <a:t>DEC</a:t>
            </a:r>
            <a:r>
              <a:rPr lang="zh-CN" altLang="en-US" sz="2000" dirty="0">
                <a:ea typeface="宋体" charset="-122"/>
              </a:rPr>
              <a:t>公司开发，后</a:t>
            </a:r>
            <a:r>
              <a:rPr lang="en-US" altLang="zh-CN" sz="2000" dirty="0">
                <a:ea typeface="宋体" charset="-122"/>
              </a:rPr>
              <a:t>IEEE</a:t>
            </a:r>
            <a:r>
              <a:rPr lang="zh-CN" altLang="en-US" sz="2000" dirty="0">
                <a:ea typeface="宋体" charset="-122"/>
              </a:rPr>
              <a:t>又开发了自己的标准叫</a:t>
            </a:r>
            <a:r>
              <a:rPr lang="en-US" altLang="zh-CN" sz="2000" dirty="0">
                <a:ea typeface="宋体" charset="-122"/>
              </a:rPr>
              <a:t>802.1D</a:t>
            </a:r>
            <a:r>
              <a:rPr lang="zh-CN" altLang="en-US" sz="2000" dirty="0">
                <a:ea typeface="宋体" charset="-122"/>
              </a:rPr>
              <a:t>，默</a:t>
            </a:r>
            <a:endParaRPr lang="en-US" altLang="zh-CN" sz="2000" dirty="0">
              <a:ea typeface="宋体" charset="-122"/>
            </a:endParaRPr>
          </a:p>
          <a:p>
            <a:r>
              <a:rPr lang="zh-CN" altLang="en-US" sz="2000" dirty="0">
                <a:ea typeface="宋体" charset="-122"/>
              </a:rPr>
              <a:t>认时，思科的设备只支持</a:t>
            </a:r>
            <a:r>
              <a:rPr lang="en-US" altLang="zh-CN" sz="2000" dirty="0">
                <a:ea typeface="宋体" charset="-122"/>
              </a:rPr>
              <a:t>802.1D</a:t>
            </a:r>
            <a:r>
              <a:rPr lang="zh-CN" altLang="en-US" sz="2000" dirty="0">
                <a:ea typeface="宋体" charset="-122"/>
              </a:rPr>
              <a:t>，与</a:t>
            </a:r>
            <a:r>
              <a:rPr lang="en-US" altLang="zh-CN" sz="2000" dirty="0">
                <a:ea typeface="宋体" charset="-122"/>
              </a:rPr>
              <a:t>DEC</a:t>
            </a:r>
            <a:r>
              <a:rPr lang="zh-CN" altLang="en-US" sz="2000" dirty="0">
                <a:ea typeface="宋体" charset="-122"/>
              </a:rPr>
              <a:t>版本不兼容。</a:t>
            </a:r>
          </a:p>
        </p:txBody>
      </p:sp>
      <p:sp>
        <p:nvSpPr>
          <p:cNvPr id="16388" name="TextBox 3"/>
          <p:cNvSpPr txBox="1">
            <a:spLocks noChangeArrowheads="1"/>
          </p:cNvSpPr>
          <p:nvPr/>
        </p:nvSpPr>
        <p:spPr bwMode="auto">
          <a:xfrm>
            <a:off x="276225" y="4286250"/>
            <a:ext cx="8724900" cy="708025"/>
          </a:xfrm>
          <a:prstGeom prst="rect">
            <a:avLst/>
          </a:prstGeom>
          <a:noFill/>
          <a:ln w="9525">
            <a:noFill/>
            <a:miter lim="800000"/>
            <a:headEnd/>
            <a:tailEnd/>
          </a:ln>
        </p:spPr>
        <p:txBody>
          <a:bodyPr wrap="none">
            <a:spAutoFit/>
          </a:bodyPr>
          <a:lstStyle/>
          <a:p>
            <a:r>
              <a:rPr lang="en-US" altLang="zh-CN" sz="1800" dirty="0">
                <a:ea typeface="宋体" charset="-122"/>
              </a:rPr>
              <a:t>         </a:t>
            </a:r>
            <a:r>
              <a:rPr lang="en-US" altLang="zh-CN" sz="2000" dirty="0">
                <a:ea typeface="宋体" charset="-122"/>
              </a:rPr>
              <a:t>STP</a:t>
            </a:r>
            <a:r>
              <a:rPr lang="zh-CN" altLang="en-US" sz="2000" dirty="0">
                <a:ea typeface="宋体" charset="-122"/>
              </a:rPr>
              <a:t>采用生成树算法（</a:t>
            </a:r>
            <a:r>
              <a:rPr lang="en-US" altLang="zh-CN" sz="2000" dirty="0">
                <a:ea typeface="宋体" charset="-122"/>
              </a:rPr>
              <a:t>STA</a:t>
            </a:r>
            <a:r>
              <a:rPr lang="zh-CN" altLang="en-US" sz="2000" dirty="0">
                <a:ea typeface="宋体" charset="-122"/>
              </a:rPr>
              <a:t>），时刻警惕的监视着网络中的所有链路，</a:t>
            </a:r>
            <a:endParaRPr lang="en-US" altLang="zh-CN" sz="2000" dirty="0">
              <a:ea typeface="宋体" charset="-122"/>
            </a:endParaRPr>
          </a:p>
          <a:p>
            <a:r>
              <a:rPr lang="zh-CN" altLang="en-US" sz="2000" dirty="0">
                <a:ea typeface="宋体" charset="-122"/>
              </a:rPr>
              <a:t>通过</a:t>
            </a:r>
            <a:r>
              <a:rPr lang="zh-CN" altLang="en-US" sz="2000" dirty="0">
                <a:solidFill>
                  <a:srgbClr val="FF0000"/>
                </a:solidFill>
                <a:ea typeface="宋体" charset="-122"/>
              </a:rPr>
              <a:t>关闭</a:t>
            </a:r>
            <a:r>
              <a:rPr lang="zh-CN" altLang="en-US" sz="2000" dirty="0">
                <a:ea typeface="宋体" charset="-122"/>
              </a:rPr>
              <a:t>任何</a:t>
            </a:r>
            <a:r>
              <a:rPr lang="zh-CN" altLang="en-US" sz="2000" dirty="0">
                <a:solidFill>
                  <a:srgbClr val="FF0000"/>
                </a:solidFill>
                <a:ea typeface="宋体" charset="-122"/>
              </a:rPr>
              <a:t>冗余接口</a:t>
            </a:r>
            <a:r>
              <a:rPr lang="zh-CN" altLang="en-US" sz="2000" dirty="0">
                <a:ea typeface="宋体" charset="-122"/>
              </a:rPr>
              <a:t>来确保网络中不会产生环路。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642938" y="500063"/>
            <a:ext cx="1806575" cy="584200"/>
          </a:xfrm>
          <a:prstGeom prst="rect">
            <a:avLst/>
          </a:prstGeom>
          <a:noFill/>
          <a:ln w="9525">
            <a:noFill/>
            <a:miter lim="800000"/>
            <a:headEnd/>
            <a:tailEnd/>
          </a:ln>
        </p:spPr>
        <p:txBody>
          <a:bodyPr wrap="none">
            <a:spAutoFit/>
          </a:bodyPr>
          <a:lstStyle/>
          <a:p>
            <a:r>
              <a:rPr lang="en-US" altLang="zh-CN" sz="3200">
                <a:ea typeface="宋体" charset="-122"/>
              </a:rPr>
              <a:t>STP</a:t>
            </a:r>
            <a:r>
              <a:rPr lang="zh-CN" altLang="en-US" sz="3200">
                <a:ea typeface="宋体" charset="-122"/>
              </a:rPr>
              <a:t>术语</a:t>
            </a:r>
          </a:p>
        </p:txBody>
      </p:sp>
      <p:sp>
        <p:nvSpPr>
          <p:cNvPr id="17411" name="TextBox 2"/>
          <p:cNvSpPr txBox="1">
            <a:spLocks noChangeArrowheads="1"/>
          </p:cNvSpPr>
          <p:nvPr/>
        </p:nvSpPr>
        <p:spPr bwMode="auto">
          <a:xfrm>
            <a:off x="642938" y="1357313"/>
            <a:ext cx="8550739" cy="646331"/>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根桥</a:t>
            </a:r>
            <a:r>
              <a:rPr lang="zh-CN" altLang="en-US" sz="1800" dirty="0">
                <a:ea typeface="宋体" charset="-122"/>
              </a:rPr>
              <a:t>：根桥是桥</a:t>
            </a:r>
            <a:r>
              <a:rPr lang="en-US" altLang="zh-CN" sz="1800" dirty="0">
                <a:ea typeface="宋体" charset="-122"/>
              </a:rPr>
              <a:t>ID</a:t>
            </a:r>
            <a:r>
              <a:rPr lang="zh-CN" altLang="en-US" sz="1800" dirty="0">
                <a:ea typeface="宋体" charset="-122"/>
              </a:rPr>
              <a:t>最低</a:t>
            </a:r>
            <a:r>
              <a:rPr lang="zh-CN" altLang="en-US" sz="1800" dirty="0" smtClean="0">
                <a:ea typeface="宋体" charset="-122"/>
              </a:rPr>
              <a:t>的交换机，</a:t>
            </a:r>
            <a:r>
              <a:rPr lang="zh-CN" altLang="en-US" sz="1800" dirty="0">
                <a:ea typeface="宋体" charset="-122"/>
              </a:rPr>
              <a:t>在一个网络</a:t>
            </a:r>
            <a:r>
              <a:rPr lang="zh-CN" altLang="en-US" sz="1800" dirty="0" smtClean="0">
                <a:ea typeface="宋体" charset="-122"/>
              </a:rPr>
              <a:t>中先</a:t>
            </a:r>
            <a:r>
              <a:rPr lang="zh-CN" altLang="en-US" sz="1800" dirty="0">
                <a:ea typeface="宋体" charset="-122"/>
              </a:rPr>
              <a:t>决定根桥，然后由根桥决定该</a:t>
            </a:r>
            <a:endParaRPr lang="en-US" altLang="zh-CN" sz="1800" dirty="0">
              <a:ea typeface="宋体" charset="-122"/>
            </a:endParaRPr>
          </a:p>
          <a:p>
            <a:r>
              <a:rPr lang="zh-CN" altLang="en-US" sz="1800" dirty="0">
                <a:ea typeface="宋体" charset="-122"/>
              </a:rPr>
              <a:t>关闭（阻塞</a:t>
            </a:r>
            <a:r>
              <a:rPr lang="zh-CN" altLang="en-US" sz="1800" dirty="0" smtClean="0">
                <a:ea typeface="宋体" charset="-122"/>
              </a:rPr>
              <a:t>）其他交换机的哪个接口</a:t>
            </a:r>
            <a:endParaRPr lang="zh-CN" altLang="en-US" sz="1800" dirty="0">
              <a:ea typeface="宋体" charset="-122"/>
            </a:endParaRPr>
          </a:p>
        </p:txBody>
      </p:sp>
      <p:sp>
        <p:nvSpPr>
          <p:cNvPr id="17412" name="TextBox 3"/>
          <p:cNvSpPr txBox="1">
            <a:spLocks noChangeArrowheads="1"/>
          </p:cNvSpPr>
          <p:nvPr/>
        </p:nvSpPr>
        <p:spPr bwMode="auto">
          <a:xfrm>
            <a:off x="688975" y="2357438"/>
            <a:ext cx="7812088" cy="369887"/>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桥</a:t>
            </a:r>
            <a:r>
              <a:rPr lang="en-US" altLang="zh-CN" sz="1800" dirty="0">
                <a:solidFill>
                  <a:srgbClr val="FF0000"/>
                </a:solidFill>
                <a:ea typeface="宋体" charset="-122"/>
              </a:rPr>
              <a:t>ID</a:t>
            </a:r>
            <a:r>
              <a:rPr lang="en-US" altLang="zh-CN" sz="1800" dirty="0">
                <a:ea typeface="宋体" charset="-122"/>
              </a:rPr>
              <a:t>=</a:t>
            </a:r>
            <a:r>
              <a:rPr lang="zh-CN" altLang="en-US" sz="1800" dirty="0">
                <a:ea typeface="宋体" charset="-122"/>
              </a:rPr>
              <a:t>桥优先级</a:t>
            </a:r>
            <a:r>
              <a:rPr lang="en-US" altLang="zh-CN" sz="1800" dirty="0">
                <a:ea typeface="宋体" charset="-122"/>
              </a:rPr>
              <a:t>+MAC</a:t>
            </a:r>
            <a:r>
              <a:rPr lang="zh-CN" altLang="en-US" sz="1800" dirty="0">
                <a:ea typeface="宋体" charset="-122"/>
              </a:rPr>
              <a:t>地址（默认时，桥优先级为</a:t>
            </a:r>
            <a:r>
              <a:rPr lang="en-US" altLang="zh-CN" sz="1800" dirty="0">
                <a:ea typeface="宋体" charset="-122"/>
              </a:rPr>
              <a:t>32768</a:t>
            </a:r>
            <a:r>
              <a:rPr lang="zh-CN" altLang="en-US" sz="1800" dirty="0">
                <a:ea typeface="宋体" charset="-122"/>
              </a:rPr>
              <a:t>，范围</a:t>
            </a:r>
            <a:r>
              <a:rPr lang="zh-CN" altLang="en-US" sz="1800" dirty="0" smtClean="0">
                <a:ea typeface="宋体" charset="-122"/>
              </a:rPr>
              <a:t>是</a:t>
            </a:r>
            <a:r>
              <a:rPr lang="en-US" altLang="zh-CN" sz="1800" dirty="0" smtClean="0">
                <a:ea typeface="宋体" charset="-122"/>
              </a:rPr>
              <a:t>0-65535</a:t>
            </a:r>
            <a:r>
              <a:rPr lang="zh-CN" altLang="en-US" sz="1800" dirty="0">
                <a:ea typeface="宋体" charset="-122"/>
              </a:rPr>
              <a:t>）</a:t>
            </a:r>
          </a:p>
        </p:txBody>
      </p:sp>
      <p:sp>
        <p:nvSpPr>
          <p:cNvPr id="17413" name="TextBox 4"/>
          <p:cNvSpPr txBox="1">
            <a:spLocks noChangeArrowheads="1"/>
          </p:cNvSpPr>
          <p:nvPr/>
        </p:nvSpPr>
        <p:spPr bwMode="auto">
          <a:xfrm>
            <a:off x="666750" y="3071813"/>
            <a:ext cx="4833374" cy="369332"/>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非根桥</a:t>
            </a:r>
            <a:r>
              <a:rPr lang="zh-CN" altLang="en-US" sz="1800" dirty="0">
                <a:ea typeface="宋体" charset="-122"/>
              </a:rPr>
              <a:t>：</a:t>
            </a:r>
            <a:r>
              <a:rPr lang="zh-CN" altLang="en-US" sz="1800" dirty="0" smtClean="0">
                <a:ea typeface="宋体" charset="-122"/>
              </a:rPr>
              <a:t>除了根桥</a:t>
            </a:r>
            <a:r>
              <a:rPr lang="zh-CN" altLang="en-US" sz="1800" dirty="0">
                <a:ea typeface="宋体" charset="-122"/>
              </a:rPr>
              <a:t>外，其他所有桥都是非根桥</a:t>
            </a:r>
          </a:p>
        </p:txBody>
      </p:sp>
      <p:sp>
        <p:nvSpPr>
          <p:cNvPr id="17414" name="TextBox 5"/>
          <p:cNvSpPr txBox="1">
            <a:spLocks noChangeArrowheads="1"/>
          </p:cNvSpPr>
          <p:nvPr/>
        </p:nvSpPr>
        <p:spPr bwMode="auto">
          <a:xfrm>
            <a:off x="714375" y="3643313"/>
            <a:ext cx="8001000" cy="646112"/>
          </a:xfrm>
          <a:prstGeom prst="rect">
            <a:avLst/>
          </a:prstGeom>
          <a:noFill/>
          <a:ln w="9525">
            <a:noFill/>
            <a:miter lim="800000"/>
            <a:headEnd/>
            <a:tailEnd/>
          </a:ln>
        </p:spPr>
        <p:txBody>
          <a:bodyPr wrap="none">
            <a:spAutoFit/>
          </a:bodyPr>
          <a:lstStyle/>
          <a:p>
            <a:r>
              <a:rPr lang="en-US" altLang="zh-CN" sz="1800" dirty="0">
                <a:solidFill>
                  <a:srgbClr val="FF0000"/>
                </a:solidFill>
                <a:ea typeface="宋体" charset="-122"/>
              </a:rPr>
              <a:t>BPDU</a:t>
            </a:r>
            <a:r>
              <a:rPr lang="zh-CN" altLang="en-US" sz="1800" dirty="0">
                <a:ea typeface="宋体" charset="-122"/>
              </a:rPr>
              <a:t>：桥协议数据单元，网络中的所有交换机发送并接收</a:t>
            </a:r>
            <a:r>
              <a:rPr lang="en-US" altLang="zh-CN" sz="1800" dirty="0">
                <a:ea typeface="宋体" charset="-122"/>
              </a:rPr>
              <a:t>BPDU</a:t>
            </a:r>
            <a:r>
              <a:rPr lang="zh-CN" altLang="en-US" sz="1800" dirty="0">
                <a:ea typeface="宋体" charset="-122"/>
              </a:rPr>
              <a:t>，利用这些</a:t>
            </a:r>
            <a:endParaRPr lang="en-US" altLang="zh-CN" sz="1800" dirty="0">
              <a:ea typeface="宋体" charset="-122"/>
            </a:endParaRPr>
          </a:p>
          <a:p>
            <a:r>
              <a:rPr lang="zh-CN" altLang="en-US" sz="1800" dirty="0">
                <a:ea typeface="宋体" charset="-122"/>
              </a:rPr>
              <a:t>信息来选出根桥</a:t>
            </a:r>
          </a:p>
        </p:txBody>
      </p:sp>
      <p:sp>
        <p:nvSpPr>
          <p:cNvPr id="17415" name="TextBox 6"/>
          <p:cNvSpPr txBox="1">
            <a:spLocks noChangeArrowheads="1"/>
          </p:cNvSpPr>
          <p:nvPr/>
        </p:nvSpPr>
        <p:spPr bwMode="auto">
          <a:xfrm>
            <a:off x="688975" y="5264362"/>
            <a:ext cx="8086725" cy="646112"/>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指定端口</a:t>
            </a:r>
            <a:r>
              <a:rPr lang="zh-CN" altLang="en-US" sz="1800" dirty="0">
                <a:ea typeface="宋体" charset="-122"/>
              </a:rPr>
              <a:t>：有最低开销的端口，指定端口被标记为转发状态（根桥的所有端口</a:t>
            </a:r>
            <a:endParaRPr lang="en-US" altLang="zh-CN" sz="1800" dirty="0">
              <a:ea typeface="宋体" charset="-122"/>
            </a:endParaRPr>
          </a:p>
          <a:p>
            <a:r>
              <a:rPr lang="zh-CN" altLang="en-US" sz="1800" dirty="0">
                <a:ea typeface="宋体" charset="-122"/>
              </a:rPr>
              <a:t>                   都为指定端口，每一个链路有一个指定端口）</a:t>
            </a:r>
          </a:p>
        </p:txBody>
      </p:sp>
      <p:sp>
        <p:nvSpPr>
          <p:cNvPr id="17416" name="TextBox 7"/>
          <p:cNvSpPr txBox="1">
            <a:spLocks noChangeArrowheads="1"/>
          </p:cNvSpPr>
          <p:nvPr/>
        </p:nvSpPr>
        <p:spPr bwMode="auto">
          <a:xfrm>
            <a:off x="642938" y="4550542"/>
            <a:ext cx="7623175" cy="369887"/>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根端口</a:t>
            </a:r>
            <a:r>
              <a:rPr lang="zh-CN" altLang="en-US" sz="1800" dirty="0">
                <a:ea typeface="宋体" charset="-122"/>
              </a:rPr>
              <a:t>：指直接到达根桥的链路所在的端口或者到根桥的路径最短的端口</a:t>
            </a:r>
          </a:p>
        </p:txBody>
      </p:sp>
      <p:sp>
        <p:nvSpPr>
          <p:cNvPr id="17417" name="TextBox 8"/>
          <p:cNvSpPr txBox="1">
            <a:spLocks noChangeArrowheads="1"/>
          </p:cNvSpPr>
          <p:nvPr/>
        </p:nvSpPr>
        <p:spPr bwMode="auto">
          <a:xfrm>
            <a:off x="725488" y="6000750"/>
            <a:ext cx="7346950" cy="369888"/>
          </a:xfrm>
          <a:prstGeom prst="rect">
            <a:avLst/>
          </a:prstGeom>
          <a:noFill/>
          <a:ln w="9525">
            <a:noFill/>
            <a:miter lim="800000"/>
            <a:headEnd/>
            <a:tailEnd/>
          </a:ln>
        </p:spPr>
        <p:txBody>
          <a:bodyPr wrap="none">
            <a:spAutoFit/>
          </a:bodyPr>
          <a:lstStyle/>
          <a:p>
            <a:r>
              <a:rPr lang="zh-CN" altLang="en-US" sz="1800" dirty="0">
                <a:solidFill>
                  <a:srgbClr val="FF0000"/>
                </a:solidFill>
                <a:ea typeface="宋体" charset="-122"/>
              </a:rPr>
              <a:t>阻塞端口</a:t>
            </a:r>
            <a:r>
              <a:rPr lang="zh-CN" altLang="en-US" sz="1800" dirty="0">
                <a:ea typeface="宋体" charset="-122"/>
              </a:rPr>
              <a:t>：也就是被根桥关闭的端口，他不转发数据，只接收</a:t>
            </a:r>
            <a:r>
              <a:rPr lang="en-US" altLang="zh-CN" sz="1800" dirty="0">
                <a:ea typeface="宋体" charset="-122"/>
              </a:rPr>
              <a:t>BPDU</a:t>
            </a:r>
            <a:endParaRPr lang="zh-CN" altLang="en-US" sz="1800" dirty="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1052736"/>
            <a:ext cx="3307316" cy="769441"/>
          </a:xfrm>
          <a:prstGeom prst="rect">
            <a:avLst/>
          </a:prstGeom>
          <a:noFill/>
        </p:spPr>
        <p:txBody>
          <a:bodyPr wrap="none" rtlCol="0">
            <a:spAutoFit/>
          </a:bodyPr>
          <a:lstStyle/>
          <a:p>
            <a:r>
              <a:rPr lang="en-US" altLang="zh-CN" sz="3200" b="0" dirty="0" err="1"/>
              <a:t>stp</a:t>
            </a:r>
            <a:r>
              <a:rPr lang="en-US" altLang="zh-CN" sz="3200" b="0" dirty="0"/>
              <a:t> </a:t>
            </a:r>
            <a:r>
              <a:rPr lang="zh-CN" altLang="en-US" sz="3200" b="0" dirty="0"/>
              <a:t>路径开销</a:t>
            </a:r>
            <a:r>
              <a:rPr lang="zh-CN" altLang="en-US" sz="3200" b="0" dirty="0" smtClean="0"/>
              <a:t>定义</a:t>
            </a:r>
            <a:endParaRPr lang="en-US" altLang="zh-CN" sz="3200" b="0"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233303289"/>
              </p:ext>
            </p:extLst>
          </p:nvPr>
        </p:nvGraphicFramePr>
        <p:xfrm>
          <a:off x="1403648" y="1988840"/>
          <a:ext cx="5688632" cy="3960441"/>
        </p:xfrm>
        <a:graphic>
          <a:graphicData uri="http://schemas.openxmlformats.org/drawingml/2006/table">
            <a:tbl>
              <a:tblPr/>
              <a:tblGrid>
                <a:gridCol w="2844316"/>
                <a:gridCol w="2844316"/>
              </a:tblGrid>
              <a:tr h="611397">
                <a:tc>
                  <a:txBody>
                    <a:bodyPr/>
                    <a:lstStyle/>
                    <a:p>
                      <a:pPr algn="ctr" latinLnBrk="0"/>
                      <a:r>
                        <a:rPr lang="zh-CN" altLang="en-US" dirty="0">
                          <a:effectLst/>
                          <a:latin typeface="Verdana" panose="020B0604030504040204" pitchFamily="34" charset="0"/>
                        </a:rPr>
                        <a:t>带宽</a:t>
                      </a:r>
                    </a:p>
                  </a:txBody>
                  <a:tcPr marL="0" marR="0" marT="0" marB="0">
                    <a:lnL>
                      <a:noFill/>
                    </a:lnL>
                    <a:lnR>
                      <a:noFill/>
                    </a:lnR>
                    <a:lnT>
                      <a:noFill/>
                    </a:lnT>
                    <a:lnB>
                      <a:noFill/>
                    </a:lnB>
                    <a:solidFill>
                      <a:srgbClr val="246154"/>
                    </a:solidFill>
                  </a:tcPr>
                </a:tc>
                <a:tc>
                  <a:txBody>
                    <a:bodyPr/>
                    <a:lstStyle/>
                    <a:p>
                      <a:pPr algn="ctr" latinLnBrk="0"/>
                      <a:r>
                        <a:rPr lang="en-US" dirty="0">
                          <a:effectLst/>
                          <a:latin typeface="Times New Roman" panose="02020603050405020304" pitchFamily="18" charset="0"/>
                        </a:rPr>
                        <a:t>STP</a:t>
                      </a:r>
                      <a:r>
                        <a:rPr lang="zh-CN" altLang="en-US" dirty="0">
                          <a:effectLst/>
                          <a:latin typeface="Verdana" panose="020B0604030504040204" pitchFamily="34" charset="0"/>
                        </a:rPr>
                        <a:t>开销</a:t>
                      </a: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4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a:effectLst/>
                          <a:latin typeface="Times New Roman" panose="02020603050405020304" pitchFamily="18" charset="0"/>
                        </a:rPr>
                        <a:t>250</a:t>
                      </a:r>
                      <a:endParaRPr lang="zh-CN" altLang="en-US">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10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a:effectLst/>
                          <a:latin typeface="Times New Roman" panose="02020603050405020304" pitchFamily="18" charset="0"/>
                        </a:rPr>
                        <a:t>100</a:t>
                      </a:r>
                      <a:endParaRPr lang="zh-CN" altLang="en-US">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16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62</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45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39</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100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19</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a:effectLst/>
                          <a:latin typeface="Times New Roman" panose="02020603050405020304" pitchFamily="18" charset="0"/>
                        </a:rPr>
                        <a:t>155 Mbit/s</a:t>
                      </a:r>
                      <a:endParaRPr lang="en-US">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14</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622 Mbit/s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6</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1 </a:t>
                      </a:r>
                      <a:r>
                        <a:rPr lang="en-US" dirty="0" err="1">
                          <a:effectLst/>
                          <a:latin typeface="Times New Roman" panose="02020603050405020304" pitchFamily="18" charset="0"/>
                        </a:rPr>
                        <a:t>Gbit</a:t>
                      </a:r>
                      <a:r>
                        <a:rPr lang="en-US" dirty="0">
                          <a:effectLst/>
                          <a:latin typeface="Times New Roman" panose="02020603050405020304" pitchFamily="18" charset="0"/>
                        </a:rPr>
                        <a: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4</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r h="372116">
                <a:tc>
                  <a:txBody>
                    <a:bodyPr/>
                    <a:lstStyle/>
                    <a:p>
                      <a:pPr algn="ctr" latinLnBrk="0"/>
                      <a:r>
                        <a:rPr lang="en-US" dirty="0">
                          <a:effectLst/>
                          <a:latin typeface="Times New Roman" panose="02020603050405020304" pitchFamily="18" charset="0"/>
                        </a:rPr>
                        <a:t>10 </a:t>
                      </a:r>
                      <a:r>
                        <a:rPr lang="en-US" dirty="0" err="1">
                          <a:effectLst/>
                          <a:latin typeface="Times New Roman" panose="02020603050405020304" pitchFamily="18" charset="0"/>
                        </a:rPr>
                        <a:t>Gbit</a:t>
                      </a:r>
                      <a:r>
                        <a:rPr lang="en-US" dirty="0">
                          <a:effectLst/>
                          <a:latin typeface="Times New Roman" panose="02020603050405020304" pitchFamily="18" charset="0"/>
                        </a:rPr>
                        <a:t>/s</a:t>
                      </a:r>
                      <a:endParaRPr lang="en-US" dirty="0">
                        <a:effectLst/>
                        <a:latin typeface="Verdana" panose="020B0604030504040204" pitchFamily="34" charset="0"/>
                      </a:endParaRPr>
                    </a:p>
                  </a:txBody>
                  <a:tcPr marL="0" marR="0" marT="0" marB="0">
                    <a:lnL>
                      <a:noFill/>
                    </a:lnL>
                    <a:lnR>
                      <a:noFill/>
                    </a:lnR>
                    <a:lnT>
                      <a:noFill/>
                    </a:lnT>
                    <a:lnB>
                      <a:noFill/>
                    </a:lnB>
                    <a:solidFill>
                      <a:srgbClr val="246154"/>
                    </a:solidFill>
                  </a:tcPr>
                </a:tc>
                <a:tc>
                  <a:txBody>
                    <a:bodyPr/>
                    <a:lstStyle/>
                    <a:p>
                      <a:pPr algn="ctr" latinLnBrk="0"/>
                      <a:r>
                        <a:rPr lang="en-US" altLang="zh-CN" dirty="0">
                          <a:effectLst/>
                          <a:latin typeface="Times New Roman" panose="02020603050405020304" pitchFamily="18" charset="0"/>
                        </a:rPr>
                        <a:t>2</a:t>
                      </a:r>
                      <a:endParaRPr lang="zh-CN" altLang="en-US" dirty="0">
                        <a:effectLst/>
                        <a:latin typeface="Verdana" panose="020B0604030504040204" pitchFamily="34" charset="0"/>
                      </a:endParaRPr>
                    </a:p>
                  </a:txBody>
                  <a:tcPr marL="0" marR="0" marT="0" marB="0">
                    <a:lnL>
                      <a:noFill/>
                    </a:lnL>
                    <a:lnR>
                      <a:noFill/>
                    </a:lnR>
                    <a:lnT>
                      <a:noFill/>
                    </a:lnT>
                    <a:lnB>
                      <a:noFill/>
                    </a:lnB>
                    <a:solidFill>
                      <a:srgbClr val="246154"/>
                    </a:solidFill>
                  </a:tcPr>
                </a:tc>
              </a:tr>
            </a:tbl>
          </a:graphicData>
        </a:graphic>
      </p:graphicFrame>
      <p:sp>
        <p:nvSpPr>
          <p:cNvPr id="4" name="Rectangle 1"/>
          <p:cNvSpPr>
            <a:spLocks noChangeArrowheads="1"/>
          </p:cNvSpPr>
          <p:nvPr/>
        </p:nvSpPr>
        <p:spPr bwMode="auto">
          <a:xfrm>
            <a:off x="2123728" y="24928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CDD9D1"/>
                </a:solidFill>
                <a:effectLst/>
                <a:latin typeface="Arial" panose="020B0604020202020204" pitchFamily="34" charset="0"/>
                <a:ea typeface="simsun" panose="02010600030101010101" pitchFamily="2" charset="-122"/>
              </a:rPr>
              <a:t> </a:t>
            </a:r>
            <a:endParaRPr kumimoji="0" lang="zh-CN" altLang="zh-CN"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468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556792"/>
            <a:ext cx="7848872" cy="4093428"/>
          </a:xfrm>
          <a:prstGeom prst="rect">
            <a:avLst/>
          </a:prstGeom>
        </p:spPr>
        <p:txBody>
          <a:bodyPr wrap="square">
            <a:spAutoFit/>
          </a:bodyPr>
          <a:lstStyle/>
          <a:p>
            <a:r>
              <a:rPr lang="zh-CN" altLang="en-US" sz="3200" dirty="0">
                <a:hlinkClick r:id="rId3"/>
              </a:rPr>
              <a:t>生成树协议</a:t>
            </a:r>
            <a:r>
              <a:rPr lang="zh-CN" altLang="en-US" sz="3200" dirty="0"/>
              <a:t>运行生成树算法</a:t>
            </a:r>
            <a:r>
              <a:rPr lang="en-US" altLang="zh-CN" sz="3200" dirty="0"/>
              <a:t>(STA).</a:t>
            </a:r>
          </a:p>
          <a:p>
            <a:r>
              <a:rPr lang="zh-CN" altLang="en-US" sz="3200" dirty="0">
                <a:hlinkClick r:id="rId4"/>
              </a:rPr>
              <a:t>生成树</a:t>
            </a:r>
            <a:r>
              <a:rPr lang="zh-CN" altLang="en-US" sz="3200" dirty="0"/>
              <a:t>算法很复杂</a:t>
            </a:r>
            <a:endParaRPr lang="en-US" altLang="zh-CN" sz="3200" dirty="0"/>
          </a:p>
          <a:p>
            <a:r>
              <a:rPr lang="zh-CN" altLang="en-US" sz="3200" dirty="0"/>
              <a:t>但是其过程可以归纳为以下</a:t>
            </a:r>
            <a:r>
              <a:rPr lang="en-US" altLang="zh-CN" sz="3200" dirty="0"/>
              <a:t>3</a:t>
            </a:r>
            <a:r>
              <a:rPr lang="zh-CN" altLang="en-US" sz="3200" dirty="0"/>
              <a:t>个步骤：</a:t>
            </a:r>
            <a:endParaRPr lang="en-US" altLang="zh-CN" sz="3200" dirty="0"/>
          </a:p>
          <a:p>
            <a:endParaRPr lang="zh-CN" altLang="en-US" sz="3200" dirty="0"/>
          </a:p>
          <a:p>
            <a:r>
              <a:rPr lang="zh-CN" altLang="en-US" sz="3200" dirty="0"/>
              <a:t>（</a:t>
            </a:r>
            <a:r>
              <a:rPr lang="en-US" altLang="zh-CN" sz="3200" dirty="0"/>
              <a:t>1</a:t>
            </a:r>
            <a:r>
              <a:rPr lang="zh-CN" altLang="en-US" sz="3200" dirty="0"/>
              <a:t>）选择</a:t>
            </a:r>
            <a:r>
              <a:rPr lang="zh-CN" altLang="en-US" sz="3200" dirty="0" smtClean="0"/>
              <a:t>根桥</a:t>
            </a:r>
            <a:endParaRPr lang="zh-CN" altLang="en-US" sz="3200" dirty="0"/>
          </a:p>
          <a:p>
            <a:r>
              <a:rPr lang="zh-CN" altLang="en-US" sz="3200" dirty="0"/>
              <a:t>（</a:t>
            </a:r>
            <a:r>
              <a:rPr lang="en-US" altLang="zh-CN" sz="3200" dirty="0"/>
              <a:t>2</a:t>
            </a:r>
            <a:r>
              <a:rPr lang="zh-CN" altLang="en-US" sz="3200" dirty="0"/>
              <a:t>）选择根端口</a:t>
            </a:r>
          </a:p>
          <a:p>
            <a:r>
              <a:rPr lang="zh-CN" altLang="en-US" sz="3200" dirty="0"/>
              <a:t>（</a:t>
            </a:r>
            <a:r>
              <a:rPr lang="en-US" altLang="zh-CN" sz="3200" dirty="0"/>
              <a:t>3</a:t>
            </a:r>
            <a:r>
              <a:rPr lang="zh-CN" altLang="en-US" sz="3200" dirty="0"/>
              <a:t>）选择指定端口</a:t>
            </a:r>
            <a:endParaRPr lang="en-US" altLang="zh-CN" sz="3200" dirty="0"/>
          </a:p>
          <a:p>
            <a:endParaRPr lang="zh-CN" altLang="en-US" sz="3600" b="0" i="0" dirty="0">
              <a:effectLst/>
              <a:latin typeface="arial" panose="020B0604020202020204" pitchFamily="34" charset="0"/>
            </a:endParaRPr>
          </a:p>
        </p:txBody>
      </p:sp>
    </p:spTree>
    <p:extLst>
      <p:ext uri="{BB962C8B-B14F-4D97-AF65-F5344CB8AC3E}">
        <p14:creationId xmlns:p14="http://schemas.microsoft.com/office/powerpoint/2010/main" val="3174304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1412776"/>
            <a:ext cx="8208912" cy="3539430"/>
          </a:xfrm>
          <a:prstGeom prst="rect">
            <a:avLst/>
          </a:prstGeom>
          <a:noFill/>
        </p:spPr>
        <p:txBody>
          <a:bodyPr wrap="square" rtlCol="0">
            <a:spAutoFit/>
          </a:bodyPr>
          <a:lstStyle/>
          <a:p>
            <a:r>
              <a:rPr lang="zh-CN" altLang="en-US" sz="3200" dirty="0"/>
              <a:t>根网桥选举：</a:t>
            </a:r>
            <a:endParaRPr lang="en-US" altLang="zh-CN" sz="3200" dirty="0"/>
          </a:p>
          <a:p>
            <a:endParaRPr lang="en-US" altLang="zh-CN" sz="3200" dirty="0"/>
          </a:p>
          <a:p>
            <a:r>
              <a:rPr lang="zh-CN" altLang="en-US" sz="3200" dirty="0"/>
              <a:t>依据是网桥</a:t>
            </a:r>
            <a:r>
              <a:rPr lang="en-US" altLang="zh-CN" sz="3200" dirty="0" smtClean="0"/>
              <a:t>ID</a:t>
            </a:r>
            <a:endParaRPr lang="en-US" altLang="zh-CN" sz="3200" dirty="0"/>
          </a:p>
          <a:p>
            <a:r>
              <a:rPr lang="zh-CN" altLang="en-US" sz="3200" dirty="0"/>
              <a:t>网桥</a:t>
            </a:r>
            <a:r>
              <a:rPr lang="en-US" altLang="zh-CN" sz="3200" dirty="0"/>
              <a:t>ID</a:t>
            </a:r>
            <a:r>
              <a:rPr lang="zh-CN" altLang="en-US" sz="3200" dirty="0"/>
              <a:t>由网桥优先级和网桥</a:t>
            </a:r>
            <a:r>
              <a:rPr lang="en-US" altLang="zh-CN" sz="3200" dirty="0"/>
              <a:t>MAC</a:t>
            </a:r>
            <a:r>
              <a:rPr lang="zh-CN" altLang="en-US" sz="3200" dirty="0"/>
              <a:t>地址</a:t>
            </a:r>
            <a:r>
              <a:rPr lang="zh-CN" altLang="en-US" sz="3200" dirty="0" smtClean="0"/>
              <a:t>组成</a:t>
            </a:r>
            <a:endParaRPr lang="en-US" altLang="zh-CN" sz="3200" dirty="0"/>
          </a:p>
          <a:p>
            <a:r>
              <a:rPr lang="zh-CN" altLang="en-US" sz="3200" dirty="0"/>
              <a:t>网桥的默认优先级是</a:t>
            </a:r>
            <a:r>
              <a:rPr lang="en-US" altLang="zh-CN" sz="3200" dirty="0" smtClean="0"/>
              <a:t>32768</a:t>
            </a:r>
          </a:p>
          <a:p>
            <a:endParaRPr lang="en-US" altLang="zh-CN" sz="3200" dirty="0"/>
          </a:p>
          <a:p>
            <a:r>
              <a:rPr lang="en-US" altLang="zh-CN" sz="3200" dirty="0" smtClean="0"/>
              <a:t>show </a:t>
            </a:r>
            <a:r>
              <a:rPr lang="en-US" altLang="zh-CN" sz="3200" dirty="0"/>
              <a:t>spanning-tree</a:t>
            </a:r>
            <a:endParaRPr lang="zh-CN" altLang="en-US" sz="3200" dirty="0"/>
          </a:p>
        </p:txBody>
      </p:sp>
    </p:spTree>
    <p:extLst>
      <p:ext uri="{BB962C8B-B14F-4D97-AF65-F5344CB8AC3E}">
        <p14:creationId xmlns:p14="http://schemas.microsoft.com/office/powerpoint/2010/main" val="2516647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908720"/>
            <a:ext cx="8208912" cy="5509200"/>
          </a:xfrm>
          <a:prstGeom prst="rect">
            <a:avLst/>
          </a:prstGeom>
          <a:noFill/>
        </p:spPr>
        <p:txBody>
          <a:bodyPr wrap="square" rtlCol="0">
            <a:spAutoFit/>
          </a:bodyPr>
          <a:lstStyle/>
          <a:p>
            <a:r>
              <a:rPr lang="zh-CN" altLang="en-US" sz="3200" dirty="0" smtClean="0"/>
              <a:t>根端口选举：</a:t>
            </a:r>
            <a:endParaRPr lang="en-US" altLang="zh-CN" sz="3200" dirty="0" smtClean="0"/>
          </a:p>
          <a:p>
            <a:endParaRPr lang="en-US" altLang="zh-CN" sz="3200" dirty="0" smtClean="0"/>
          </a:p>
          <a:p>
            <a:r>
              <a:rPr lang="zh-CN" altLang="en-US" sz="3200" dirty="0" smtClean="0"/>
              <a:t>每个</a:t>
            </a:r>
            <a:r>
              <a:rPr lang="zh-CN" altLang="en-US" sz="3200" dirty="0"/>
              <a:t>非根</a:t>
            </a:r>
            <a:r>
              <a:rPr lang="zh-CN" altLang="en-US" sz="3200" dirty="0">
                <a:hlinkClick r:id="rId2"/>
              </a:rPr>
              <a:t>交换机</a:t>
            </a:r>
            <a:r>
              <a:rPr lang="zh-CN" altLang="en-US" sz="3200" dirty="0"/>
              <a:t>选择一个根端口</a:t>
            </a:r>
            <a:r>
              <a:rPr lang="zh-CN" altLang="en-US" sz="3200" dirty="0" smtClean="0"/>
              <a:t>。</a:t>
            </a:r>
            <a:endParaRPr lang="en-US" altLang="zh-CN" sz="3200" dirty="0" smtClean="0"/>
          </a:p>
          <a:p>
            <a:endParaRPr lang="en-US" altLang="zh-CN" sz="3200" dirty="0" smtClean="0"/>
          </a:p>
          <a:p>
            <a:r>
              <a:rPr lang="zh-CN" altLang="en-US" sz="3200" dirty="0" smtClean="0"/>
              <a:t>选择</a:t>
            </a:r>
            <a:r>
              <a:rPr lang="zh-CN" altLang="en-US" sz="3200" dirty="0"/>
              <a:t>顺序为</a:t>
            </a:r>
            <a:r>
              <a:rPr lang="zh-CN" altLang="en-US" sz="3200" dirty="0" smtClean="0"/>
              <a:t>：</a:t>
            </a:r>
            <a:endParaRPr lang="en-US" altLang="zh-CN" sz="3200" dirty="0" smtClean="0"/>
          </a:p>
          <a:p>
            <a:r>
              <a:rPr lang="zh-CN" altLang="en-US" sz="3200" dirty="0" smtClean="0"/>
              <a:t>到</a:t>
            </a:r>
            <a:r>
              <a:rPr lang="zh-CN" altLang="en-US" sz="3200" dirty="0"/>
              <a:t>根网桥最低的根路径成本</a:t>
            </a:r>
            <a:r>
              <a:rPr lang="zh-CN" altLang="en-US" sz="3200" dirty="0" smtClean="0"/>
              <a:t>→</a:t>
            </a:r>
            <a:endParaRPr lang="en-US" altLang="zh-CN" sz="3200" dirty="0" smtClean="0"/>
          </a:p>
          <a:p>
            <a:r>
              <a:rPr lang="zh-CN" altLang="en-US" sz="3200" dirty="0" smtClean="0"/>
              <a:t>发送</a:t>
            </a:r>
            <a:r>
              <a:rPr lang="en-US" altLang="zh-CN" sz="3200" dirty="0"/>
              <a:t>BPDU</a:t>
            </a:r>
            <a:r>
              <a:rPr lang="zh-CN" altLang="en-US" sz="3200" dirty="0"/>
              <a:t>的网桥</a:t>
            </a:r>
            <a:r>
              <a:rPr lang="en-US" altLang="zh-CN" sz="3200" dirty="0"/>
              <a:t>ID</a:t>
            </a:r>
            <a:r>
              <a:rPr lang="zh-CN" altLang="en-US" sz="3200" dirty="0"/>
              <a:t>较小</a:t>
            </a:r>
            <a:r>
              <a:rPr lang="zh-CN" altLang="en-US" sz="3200" dirty="0" smtClean="0"/>
              <a:t>→</a:t>
            </a:r>
            <a:endParaRPr lang="en-US" altLang="zh-CN" sz="3200" dirty="0" smtClean="0"/>
          </a:p>
          <a:p>
            <a:r>
              <a:rPr lang="zh-CN" altLang="en-US" sz="3200" dirty="0" smtClean="0"/>
              <a:t>端口</a:t>
            </a:r>
            <a:r>
              <a:rPr lang="en-US" altLang="zh-CN" sz="3200" dirty="0"/>
              <a:t>ID</a:t>
            </a:r>
            <a:r>
              <a:rPr lang="zh-CN" altLang="en-US" sz="3200" dirty="0"/>
              <a:t>较小</a:t>
            </a:r>
            <a:r>
              <a:rPr lang="zh-CN" altLang="en-US" sz="3200" dirty="0" smtClean="0"/>
              <a:t>的</a:t>
            </a:r>
            <a:endParaRPr lang="en-US" altLang="zh-CN" sz="3200" dirty="0"/>
          </a:p>
          <a:p>
            <a:endParaRPr lang="en-US" altLang="zh-CN" sz="3200" dirty="0" smtClean="0"/>
          </a:p>
          <a:p>
            <a:r>
              <a:rPr lang="zh-CN" altLang="en-US" sz="3200" dirty="0" smtClean="0"/>
              <a:t>端口</a:t>
            </a:r>
            <a:r>
              <a:rPr lang="en-US" altLang="zh-CN" sz="3200" dirty="0"/>
              <a:t>ID</a:t>
            </a:r>
            <a:r>
              <a:rPr lang="zh-CN" altLang="en-US" sz="3200" dirty="0"/>
              <a:t>由端口优先级与端口编号组成。默认的端口优先级为</a:t>
            </a:r>
            <a:r>
              <a:rPr lang="en-US" altLang="zh-CN" sz="3200" dirty="0" smtClean="0"/>
              <a:t>128</a:t>
            </a:r>
            <a:endParaRPr lang="zh-CN" altLang="en-US" sz="3200" dirty="0"/>
          </a:p>
        </p:txBody>
      </p:sp>
    </p:spTree>
    <p:extLst>
      <p:ext uri="{BB962C8B-B14F-4D97-AF65-F5344CB8AC3E}">
        <p14:creationId xmlns:p14="http://schemas.microsoft.com/office/powerpoint/2010/main" val="2974124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764704"/>
            <a:ext cx="8208912" cy="5509200"/>
          </a:xfrm>
          <a:prstGeom prst="rect">
            <a:avLst/>
          </a:prstGeom>
          <a:noFill/>
        </p:spPr>
        <p:txBody>
          <a:bodyPr wrap="square" rtlCol="0">
            <a:spAutoFit/>
          </a:bodyPr>
          <a:lstStyle/>
          <a:p>
            <a:r>
              <a:rPr lang="zh-CN" altLang="en-US" sz="3200" dirty="0"/>
              <a:t>指定</a:t>
            </a:r>
            <a:r>
              <a:rPr lang="zh-CN" altLang="en-US" sz="3200" dirty="0" smtClean="0"/>
              <a:t>端口选举：</a:t>
            </a:r>
            <a:endParaRPr lang="en-US" altLang="zh-CN" sz="3200" dirty="0" smtClean="0"/>
          </a:p>
          <a:p>
            <a:endParaRPr lang="en-US" altLang="zh-CN" sz="3200" dirty="0"/>
          </a:p>
          <a:p>
            <a:r>
              <a:rPr lang="zh-CN" altLang="en-US" sz="3200" dirty="0" smtClean="0"/>
              <a:t>每个</a:t>
            </a:r>
            <a:r>
              <a:rPr lang="zh-CN" altLang="en-US" sz="3200" dirty="0"/>
              <a:t>网段上选择一个指定端口</a:t>
            </a:r>
            <a:r>
              <a:rPr lang="zh-CN" altLang="en-US" sz="3200" dirty="0" smtClean="0"/>
              <a:t>。</a:t>
            </a:r>
            <a:endParaRPr lang="en-US" altLang="zh-CN" sz="3200" dirty="0" smtClean="0"/>
          </a:p>
          <a:p>
            <a:endParaRPr lang="en-US" altLang="zh-CN" sz="3200" dirty="0"/>
          </a:p>
          <a:p>
            <a:r>
              <a:rPr lang="zh-CN" altLang="en-US" sz="3200" dirty="0" smtClean="0"/>
              <a:t>选择</a:t>
            </a:r>
            <a:r>
              <a:rPr lang="zh-CN" altLang="en-US" sz="3200" dirty="0"/>
              <a:t>顺序为</a:t>
            </a:r>
            <a:r>
              <a:rPr lang="zh-CN" altLang="en-US" sz="3200" dirty="0" smtClean="0"/>
              <a:t>：</a:t>
            </a:r>
            <a:endParaRPr lang="en-US" altLang="zh-CN" sz="3200" dirty="0" smtClean="0"/>
          </a:p>
          <a:p>
            <a:r>
              <a:rPr lang="zh-CN" altLang="en-US" sz="3200" dirty="0" smtClean="0"/>
              <a:t>根</a:t>
            </a:r>
            <a:r>
              <a:rPr lang="zh-CN" altLang="en-US" sz="3200" dirty="0"/>
              <a:t>路径成本较低</a:t>
            </a:r>
            <a:r>
              <a:rPr lang="zh-CN" altLang="en-US" sz="3200" dirty="0" smtClean="0"/>
              <a:t>→</a:t>
            </a:r>
            <a:endParaRPr lang="en-US" altLang="zh-CN" sz="3200" dirty="0" smtClean="0"/>
          </a:p>
          <a:p>
            <a:r>
              <a:rPr lang="zh-CN" altLang="en-US" sz="3200" dirty="0" smtClean="0"/>
              <a:t>发送</a:t>
            </a:r>
            <a:r>
              <a:rPr lang="en-US" altLang="zh-CN" sz="3200" dirty="0"/>
              <a:t>BPDU</a:t>
            </a:r>
            <a:r>
              <a:rPr lang="zh-CN" altLang="en-US" sz="3200" dirty="0"/>
              <a:t>的交换机的网桥</a:t>
            </a:r>
            <a:r>
              <a:rPr lang="en-US" altLang="zh-CN" sz="3200" dirty="0"/>
              <a:t>ID</a:t>
            </a:r>
            <a:r>
              <a:rPr lang="zh-CN" altLang="en-US" sz="3200" dirty="0"/>
              <a:t>值较小</a:t>
            </a:r>
            <a:r>
              <a:rPr lang="zh-CN" altLang="en-US" sz="3200" dirty="0" smtClean="0"/>
              <a:t>→</a:t>
            </a:r>
            <a:endParaRPr lang="en-US" altLang="zh-CN" sz="3200" dirty="0" smtClean="0"/>
          </a:p>
          <a:p>
            <a:r>
              <a:rPr lang="zh-CN" altLang="en-US" sz="3200" dirty="0" smtClean="0"/>
              <a:t>本</a:t>
            </a:r>
            <a:r>
              <a:rPr lang="zh-CN" altLang="en-US" sz="3200" dirty="0"/>
              <a:t>端口的</a:t>
            </a:r>
            <a:r>
              <a:rPr lang="en-US" altLang="zh-CN" sz="3200" dirty="0"/>
              <a:t>ID</a:t>
            </a:r>
            <a:r>
              <a:rPr lang="zh-CN" altLang="en-US" sz="3200" dirty="0"/>
              <a:t>值</a:t>
            </a:r>
            <a:r>
              <a:rPr lang="zh-CN" altLang="en-US" sz="3200" dirty="0" smtClean="0"/>
              <a:t>较小</a:t>
            </a:r>
            <a:endParaRPr lang="en-US" altLang="zh-CN" sz="3200" dirty="0" smtClean="0"/>
          </a:p>
          <a:p>
            <a:endParaRPr lang="en-US" altLang="zh-CN" sz="3200" dirty="0" smtClean="0"/>
          </a:p>
          <a:p>
            <a:r>
              <a:rPr lang="zh-CN" altLang="en-US" sz="3200" dirty="0" smtClean="0"/>
              <a:t>另外</a:t>
            </a:r>
            <a:r>
              <a:rPr lang="zh-CN" altLang="en-US" sz="3200" dirty="0"/>
              <a:t>，根网桥的接口皆为指定端口，因为根网桥上端口的根路径成本为</a:t>
            </a:r>
            <a:r>
              <a:rPr lang="en-US" altLang="zh-CN" sz="3200" dirty="0"/>
              <a:t>0</a:t>
            </a:r>
            <a:r>
              <a:rPr lang="zh-CN" altLang="en-US" sz="3200" dirty="0"/>
              <a:t>。</a:t>
            </a:r>
          </a:p>
        </p:txBody>
      </p:sp>
    </p:spTree>
    <p:extLst>
      <p:ext uri="{BB962C8B-B14F-4D97-AF65-F5344CB8AC3E}">
        <p14:creationId xmlns:p14="http://schemas.microsoft.com/office/powerpoint/2010/main" val="2373607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ChangeArrowheads="1"/>
          </p:cNvSpPr>
          <p:nvPr/>
        </p:nvSpPr>
        <p:spPr bwMode="auto">
          <a:xfrm>
            <a:off x="2438400" y="1952625"/>
            <a:ext cx="4267200" cy="1857375"/>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384011" name="Rectangle 11"/>
          <p:cNvSpPr>
            <a:spLocks noChangeArrowheads="1"/>
          </p:cNvSpPr>
          <p:nvPr/>
        </p:nvSpPr>
        <p:spPr bwMode="auto">
          <a:xfrm>
            <a:off x="2362200" y="4191000"/>
            <a:ext cx="4572000" cy="1905000"/>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25604" name="Rectangle 9"/>
          <p:cNvSpPr>
            <a:spLocks noGrp="1" noChangeArrowheads="1"/>
          </p:cNvSpPr>
          <p:nvPr>
            <p:ph type="title"/>
          </p:nvPr>
        </p:nvSpPr>
        <p:spPr>
          <a:xfrm>
            <a:off x="685800" y="228600"/>
            <a:ext cx="7623175" cy="1143000"/>
          </a:xfrm>
        </p:spPr>
        <p:txBody>
          <a:bodyPr/>
          <a:lstStyle/>
          <a:p>
            <a:r>
              <a:rPr lang="zh-CN" altLang="en-US" dirty="0" smtClean="0">
                <a:ea typeface="宋体" charset="-122"/>
              </a:rPr>
              <a:t>桥与交换机的比较</a:t>
            </a:r>
          </a:p>
        </p:txBody>
      </p:sp>
      <p:sp>
        <p:nvSpPr>
          <p:cNvPr id="25605" name="Rectangle 3"/>
          <p:cNvSpPr>
            <a:spLocks noGrp="1" noChangeArrowheads="1"/>
          </p:cNvSpPr>
          <p:nvPr>
            <p:ph type="body" sz="half" idx="4294967295"/>
          </p:nvPr>
        </p:nvSpPr>
        <p:spPr>
          <a:xfrm>
            <a:off x="3143250" y="2428875"/>
            <a:ext cx="3143250" cy="1143000"/>
          </a:xfrm>
          <a:noFill/>
        </p:spPr>
        <p:txBody>
          <a:bodyPr lIns="82535" tIns="41267" rIns="82535" bIns="41267"/>
          <a:lstStyle/>
          <a:p>
            <a:pPr marL="287338" indent="-287338" defTabSz="811213"/>
            <a:r>
              <a:rPr lang="zh-CN" altLang="en-US" sz="1600" dirty="0" smtClean="0">
                <a:ea typeface="宋体" charset="-122"/>
              </a:rPr>
              <a:t>基于软件实现</a:t>
            </a:r>
            <a:endParaRPr lang="en-US" altLang="zh-CN" sz="1600" dirty="0" smtClean="0">
              <a:ea typeface="宋体" charset="-122"/>
            </a:endParaRPr>
          </a:p>
          <a:p>
            <a:pPr marL="287338" indent="-287338" defTabSz="811213"/>
            <a:r>
              <a:rPr lang="zh-CN" altLang="en-US" sz="1600" dirty="0" smtClean="0">
                <a:ea typeface="宋体" charset="-122"/>
              </a:rPr>
              <a:t>每个桥只能有一个生成树</a:t>
            </a:r>
            <a:endParaRPr lang="en-US" altLang="zh-CN" sz="1600" dirty="0" smtClean="0">
              <a:ea typeface="宋体" charset="-122"/>
            </a:endParaRPr>
          </a:p>
          <a:p>
            <a:pPr marL="287338" indent="-287338" defTabSz="811213"/>
            <a:r>
              <a:rPr lang="zh-CN" altLang="en-US" sz="1600" dirty="0" smtClean="0">
                <a:ea typeface="宋体" charset="-122"/>
              </a:rPr>
              <a:t>每个桥通常最多到</a:t>
            </a:r>
            <a:r>
              <a:rPr lang="en-US" altLang="zh-CN" sz="1600" dirty="0" smtClean="0">
                <a:ea typeface="宋体" charset="-122"/>
              </a:rPr>
              <a:t>16</a:t>
            </a:r>
            <a:r>
              <a:rPr lang="zh-CN" altLang="en-US" sz="1600" dirty="0" smtClean="0">
                <a:ea typeface="宋体" charset="-122"/>
              </a:rPr>
              <a:t>个端口</a:t>
            </a:r>
            <a:endParaRPr lang="en-US" altLang="zh-CN" sz="1600" dirty="0" smtClean="0">
              <a:ea typeface="宋体" charset="-122"/>
            </a:endParaRPr>
          </a:p>
          <a:p>
            <a:pPr marL="287338" indent="-287338" defTabSz="811213"/>
            <a:endParaRPr lang="zh-CN" altLang="en-US" sz="1800" dirty="0" smtClean="0">
              <a:ea typeface="宋体" charset="-122"/>
            </a:endParaRPr>
          </a:p>
        </p:txBody>
      </p:sp>
      <p:sp>
        <p:nvSpPr>
          <p:cNvPr id="25606" name="Rectangle 7"/>
          <p:cNvSpPr>
            <a:spLocks noGrp="1" noChangeArrowheads="1"/>
          </p:cNvSpPr>
          <p:nvPr>
            <p:ph type="body" sz="half" idx="4294967295"/>
          </p:nvPr>
        </p:nvSpPr>
        <p:spPr>
          <a:xfrm>
            <a:off x="3143250" y="4714875"/>
            <a:ext cx="3429000" cy="1357313"/>
          </a:xfrm>
          <a:noFill/>
        </p:spPr>
        <p:txBody>
          <a:bodyPr lIns="82535" tIns="41267" rIns="82535" bIns="41267"/>
          <a:lstStyle/>
          <a:p>
            <a:pPr marL="287338" indent="-287338" defTabSz="811213"/>
            <a:r>
              <a:rPr lang="zh-CN" altLang="en-US" sz="1600" dirty="0" smtClean="0">
                <a:ea typeface="宋体" charset="-122"/>
              </a:rPr>
              <a:t>基于硬件实现</a:t>
            </a:r>
            <a:endParaRPr lang="en-US" altLang="zh-CN" sz="1600" dirty="0" smtClean="0">
              <a:ea typeface="宋体" charset="-122"/>
            </a:endParaRPr>
          </a:p>
          <a:p>
            <a:pPr marL="287338" indent="-287338" defTabSz="811213"/>
            <a:r>
              <a:rPr lang="zh-CN" altLang="en-US" sz="1600" dirty="0" smtClean="0">
                <a:ea typeface="宋体" charset="-122"/>
              </a:rPr>
              <a:t>每个交换机可以有多个生成树</a:t>
            </a:r>
            <a:endParaRPr lang="en-US" altLang="zh-CN" sz="1600" dirty="0" smtClean="0">
              <a:ea typeface="宋体" charset="-122"/>
            </a:endParaRPr>
          </a:p>
          <a:p>
            <a:pPr marL="287338" indent="-287338" defTabSz="811213"/>
            <a:r>
              <a:rPr lang="zh-CN" altLang="en-US" sz="1600" dirty="0" smtClean="0">
                <a:ea typeface="宋体" charset="-122"/>
              </a:rPr>
              <a:t>有更多的端口</a:t>
            </a:r>
          </a:p>
          <a:p>
            <a:pPr marL="287338" indent="-287338" defTabSz="811213"/>
            <a:endParaRPr lang="zh-CN" altLang="en-US" sz="1600" dirty="0" smtClean="0">
              <a:ea typeface="宋体" charset="-122"/>
            </a:endParaRPr>
          </a:p>
        </p:txBody>
      </p:sp>
      <p:sp>
        <p:nvSpPr>
          <p:cNvPr id="25607" name="Rectangle 4"/>
          <p:cNvSpPr>
            <a:spLocks noChangeArrowheads="1"/>
          </p:cNvSpPr>
          <p:nvPr/>
        </p:nvSpPr>
        <p:spPr bwMode="auto">
          <a:xfrm>
            <a:off x="2667000" y="2071688"/>
            <a:ext cx="1327150" cy="396875"/>
          </a:xfrm>
          <a:prstGeom prst="rect">
            <a:avLst/>
          </a:prstGeom>
          <a:noFill/>
          <a:ln w="9525">
            <a:noFill/>
            <a:miter lim="800000"/>
            <a:headEnd/>
            <a:tailEnd/>
          </a:ln>
        </p:spPr>
        <p:txBody>
          <a:bodyPr lIns="92059" tIns="46029" rIns="92059" bIns="46029">
            <a:spAutoFit/>
          </a:bodyPr>
          <a:lstStyle/>
          <a:p>
            <a:pPr defTabSz="912813"/>
            <a:r>
              <a:rPr lang="zh-CN" altLang="en-US" sz="2000" u="sng" dirty="0" smtClean="0">
                <a:solidFill>
                  <a:srgbClr val="FF5050"/>
                </a:solidFill>
                <a:ea typeface="宋体" charset="-122"/>
              </a:rPr>
              <a:t>网桥</a:t>
            </a:r>
            <a:endParaRPr lang="zh-CN" altLang="en-US" sz="2000" u="sng" dirty="0">
              <a:solidFill>
                <a:srgbClr val="FF5050"/>
              </a:solidFill>
              <a:ea typeface="宋体" charset="-122"/>
            </a:endParaRPr>
          </a:p>
        </p:txBody>
      </p:sp>
      <p:sp>
        <p:nvSpPr>
          <p:cNvPr id="25608" name="Rectangle 8"/>
          <p:cNvSpPr>
            <a:spLocks noChangeArrowheads="1"/>
          </p:cNvSpPr>
          <p:nvPr/>
        </p:nvSpPr>
        <p:spPr bwMode="auto">
          <a:xfrm>
            <a:off x="2514600" y="4357688"/>
            <a:ext cx="2590800" cy="396875"/>
          </a:xfrm>
          <a:prstGeom prst="rect">
            <a:avLst/>
          </a:prstGeom>
          <a:noFill/>
          <a:ln w="9525">
            <a:noFill/>
            <a:miter lim="800000"/>
            <a:headEnd/>
            <a:tailEnd/>
          </a:ln>
        </p:spPr>
        <p:txBody>
          <a:bodyPr lIns="92059" tIns="46029" rIns="92059" bIns="46029">
            <a:spAutoFit/>
          </a:bodyPr>
          <a:lstStyle/>
          <a:p>
            <a:pPr defTabSz="912813"/>
            <a:r>
              <a:rPr lang="zh-CN" altLang="en-US" sz="2000" u="sng">
                <a:solidFill>
                  <a:srgbClr val="FF5050"/>
                </a:solidFill>
                <a:ea typeface="宋体" charset="-122"/>
              </a:rPr>
              <a:t>交换机</a:t>
            </a:r>
          </a:p>
        </p:txBody>
      </p:sp>
      <p:pic>
        <p:nvPicPr>
          <p:cNvPr id="25609" name="Picture 12"/>
          <p:cNvPicPr>
            <a:picLocks noChangeArrowheads="1"/>
          </p:cNvPicPr>
          <p:nvPr/>
        </p:nvPicPr>
        <p:blipFill>
          <a:blip r:embed="rId3" cstate="print"/>
          <a:srcRect/>
          <a:stretch>
            <a:fillRect/>
          </a:stretch>
        </p:blipFill>
        <p:spPr bwMode="auto">
          <a:xfrm>
            <a:off x="3929063" y="4433888"/>
            <a:ext cx="533400" cy="252412"/>
          </a:xfrm>
          <a:prstGeom prst="rect">
            <a:avLst/>
          </a:prstGeom>
          <a:noFill/>
          <a:ln w="9525">
            <a:noFill/>
            <a:miter lim="800000"/>
            <a:headEnd/>
            <a:tailEnd/>
          </a:ln>
        </p:spPr>
      </p:pic>
      <p:pic>
        <p:nvPicPr>
          <p:cNvPr id="25610" name="Picture 13"/>
          <p:cNvPicPr preferRelativeResize="0">
            <a:picLocks noChangeAspect="1" noChangeArrowheads="1"/>
          </p:cNvPicPr>
          <p:nvPr/>
        </p:nvPicPr>
        <p:blipFill>
          <a:blip r:embed="rId4" cstate="print"/>
          <a:srcRect/>
          <a:stretch>
            <a:fillRect/>
          </a:stretch>
        </p:blipFill>
        <p:spPr bwMode="auto">
          <a:xfrm>
            <a:off x="3886200" y="2093913"/>
            <a:ext cx="457200" cy="320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500063" y="428625"/>
            <a:ext cx="1008062" cy="584200"/>
          </a:xfrm>
          <a:prstGeom prst="rect">
            <a:avLst/>
          </a:prstGeom>
          <a:noFill/>
          <a:ln w="9525">
            <a:noFill/>
            <a:miter lim="800000"/>
            <a:headEnd/>
            <a:tailEnd/>
          </a:ln>
        </p:spPr>
        <p:txBody>
          <a:bodyPr wrap="none">
            <a:spAutoFit/>
          </a:bodyPr>
          <a:lstStyle/>
          <a:p>
            <a:r>
              <a:rPr lang="zh-CN" altLang="en-US" sz="3200">
                <a:ea typeface="宋体" charset="-122"/>
              </a:rPr>
              <a:t>例如</a:t>
            </a:r>
          </a:p>
        </p:txBody>
      </p:sp>
      <p:grpSp>
        <p:nvGrpSpPr>
          <p:cNvPr id="18435" name="组合 36"/>
          <p:cNvGrpSpPr>
            <a:grpSpLocks/>
          </p:cNvGrpSpPr>
          <p:nvPr/>
        </p:nvGrpSpPr>
        <p:grpSpPr bwMode="auto">
          <a:xfrm>
            <a:off x="928688" y="1357313"/>
            <a:ext cx="7227887" cy="2266950"/>
            <a:chOff x="928662" y="1500174"/>
            <a:chExt cx="7227930" cy="2266962"/>
          </a:xfrm>
        </p:grpSpPr>
        <p:pic>
          <p:nvPicPr>
            <p:cNvPr id="18461" name="Picture 2"/>
            <p:cNvPicPr>
              <a:picLocks noChangeArrowheads="1"/>
            </p:cNvPicPr>
            <p:nvPr/>
          </p:nvPicPr>
          <p:blipFill>
            <a:blip r:embed="rId2" cstate="print"/>
            <a:srcRect/>
            <a:stretch>
              <a:fillRect/>
            </a:stretch>
          </p:blipFill>
          <p:spPr bwMode="auto">
            <a:xfrm>
              <a:off x="928662" y="1500174"/>
              <a:ext cx="1155700" cy="481012"/>
            </a:xfrm>
            <a:prstGeom prst="rect">
              <a:avLst/>
            </a:prstGeom>
            <a:noFill/>
            <a:ln w="9525">
              <a:noFill/>
              <a:miter lim="800000"/>
              <a:headEnd/>
              <a:tailEnd/>
            </a:ln>
          </p:spPr>
        </p:pic>
        <p:pic>
          <p:nvPicPr>
            <p:cNvPr id="18462" name="Picture 2"/>
            <p:cNvPicPr>
              <a:picLocks noChangeArrowheads="1"/>
            </p:cNvPicPr>
            <p:nvPr/>
          </p:nvPicPr>
          <p:blipFill>
            <a:blip r:embed="rId2" cstate="print"/>
            <a:srcRect/>
            <a:stretch>
              <a:fillRect/>
            </a:stretch>
          </p:blipFill>
          <p:spPr bwMode="auto">
            <a:xfrm>
              <a:off x="3714744" y="1500174"/>
              <a:ext cx="1155700" cy="481012"/>
            </a:xfrm>
            <a:prstGeom prst="rect">
              <a:avLst/>
            </a:prstGeom>
            <a:noFill/>
            <a:ln w="9525">
              <a:noFill/>
              <a:miter lim="800000"/>
              <a:headEnd/>
              <a:tailEnd/>
            </a:ln>
          </p:spPr>
        </p:pic>
        <p:pic>
          <p:nvPicPr>
            <p:cNvPr id="18463" name="Picture 2"/>
            <p:cNvPicPr>
              <a:picLocks noChangeArrowheads="1"/>
            </p:cNvPicPr>
            <p:nvPr/>
          </p:nvPicPr>
          <p:blipFill>
            <a:blip r:embed="rId2" cstate="print"/>
            <a:srcRect/>
            <a:stretch>
              <a:fillRect/>
            </a:stretch>
          </p:blipFill>
          <p:spPr bwMode="auto">
            <a:xfrm>
              <a:off x="7000892" y="1500174"/>
              <a:ext cx="1155700" cy="481012"/>
            </a:xfrm>
            <a:prstGeom prst="rect">
              <a:avLst/>
            </a:prstGeom>
            <a:noFill/>
            <a:ln w="9525">
              <a:noFill/>
              <a:miter lim="800000"/>
              <a:headEnd/>
              <a:tailEnd/>
            </a:ln>
          </p:spPr>
        </p:pic>
        <p:pic>
          <p:nvPicPr>
            <p:cNvPr id="18464" name="Picture 2"/>
            <p:cNvPicPr>
              <a:picLocks noChangeArrowheads="1"/>
            </p:cNvPicPr>
            <p:nvPr/>
          </p:nvPicPr>
          <p:blipFill>
            <a:blip r:embed="rId2" cstate="print"/>
            <a:srcRect/>
            <a:stretch>
              <a:fillRect/>
            </a:stretch>
          </p:blipFill>
          <p:spPr bwMode="auto">
            <a:xfrm>
              <a:off x="928662" y="3286124"/>
              <a:ext cx="1155700" cy="481012"/>
            </a:xfrm>
            <a:prstGeom prst="rect">
              <a:avLst/>
            </a:prstGeom>
            <a:noFill/>
            <a:ln w="9525">
              <a:noFill/>
              <a:miter lim="800000"/>
              <a:headEnd/>
              <a:tailEnd/>
            </a:ln>
          </p:spPr>
        </p:pic>
        <p:pic>
          <p:nvPicPr>
            <p:cNvPr id="18465" name="Picture 2"/>
            <p:cNvPicPr>
              <a:picLocks noChangeArrowheads="1"/>
            </p:cNvPicPr>
            <p:nvPr/>
          </p:nvPicPr>
          <p:blipFill>
            <a:blip r:embed="rId2" cstate="print"/>
            <a:srcRect/>
            <a:stretch>
              <a:fillRect/>
            </a:stretch>
          </p:blipFill>
          <p:spPr bwMode="auto">
            <a:xfrm>
              <a:off x="3714744" y="3286124"/>
              <a:ext cx="1155700" cy="481012"/>
            </a:xfrm>
            <a:prstGeom prst="rect">
              <a:avLst/>
            </a:prstGeom>
            <a:noFill/>
            <a:ln w="9525">
              <a:noFill/>
              <a:miter lim="800000"/>
              <a:headEnd/>
              <a:tailEnd/>
            </a:ln>
          </p:spPr>
        </p:pic>
        <p:pic>
          <p:nvPicPr>
            <p:cNvPr id="18466" name="Picture 2"/>
            <p:cNvPicPr>
              <a:picLocks noChangeArrowheads="1"/>
            </p:cNvPicPr>
            <p:nvPr/>
          </p:nvPicPr>
          <p:blipFill>
            <a:blip r:embed="rId2" cstate="print"/>
            <a:srcRect/>
            <a:stretch>
              <a:fillRect/>
            </a:stretch>
          </p:blipFill>
          <p:spPr bwMode="auto">
            <a:xfrm>
              <a:off x="7000892" y="3286124"/>
              <a:ext cx="1155700" cy="481012"/>
            </a:xfrm>
            <a:prstGeom prst="rect">
              <a:avLst/>
            </a:prstGeom>
            <a:noFill/>
            <a:ln w="9525">
              <a:noFill/>
              <a:miter lim="800000"/>
              <a:headEnd/>
              <a:tailEnd/>
            </a:ln>
          </p:spPr>
        </p:pic>
        <p:cxnSp>
          <p:nvCxnSpPr>
            <p:cNvPr id="18467" name="直接连接符 10"/>
            <p:cNvCxnSpPr>
              <a:cxnSpLocks noChangeShapeType="1"/>
            </p:cNvCxnSpPr>
            <p:nvPr/>
          </p:nvCxnSpPr>
          <p:spPr bwMode="auto">
            <a:xfrm>
              <a:off x="2084362" y="1740680"/>
              <a:ext cx="1630382" cy="0"/>
            </a:xfrm>
            <a:prstGeom prst="line">
              <a:avLst/>
            </a:prstGeom>
            <a:noFill/>
            <a:ln w="9525" algn="ctr">
              <a:solidFill>
                <a:schemeClr val="tx2"/>
              </a:solidFill>
              <a:round/>
              <a:headEnd/>
              <a:tailEnd/>
            </a:ln>
          </p:spPr>
        </p:cxnSp>
        <p:cxnSp>
          <p:nvCxnSpPr>
            <p:cNvPr id="18468" name="直接连接符 13"/>
            <p:cNvCxnSpPr>
              <a:cxnSpLocks noChangeShapeType="1"/>
            </p:cNvCxnSpPr>
            <p:nvPr/>
          </p:nvCxnSpPr>
          <p:spPr bwMode="auto">
            <a:xfrm>
              <a:off x="4870444" y="1740680"/>
              <a:ext cx="2130448" cy="0"/>
            </a:xfrm>
            <a:prstGeom prst="line">
              <a:avLst/>
            </a:prstGeom>
            <a:noFill/>
            <a:ln w="9525" algn="ctr">
              <a:solidFill>
                <a:schemeClr val="tx2"/>
              </a:solidFill>
              <a:round/>
              <a:headEnd/>
              <a:tailEnd/>
            </a:ln>
          </p:spPr>
        </p:cxnSp>
        <p:cxnSp>
          <p:nvCxnSpPr>
            <p:cNvPr id="18469" name="直接连接符 16"/>
            <p:cNvCxnSpPr>
              <a:cxnSpLocks noChangeShapeType="1"/>
            </p:cNvCxnSpPr>
            <p:nvPr/>
          </p:nvCxnSpPr>
          <p:spPr bwMode="auto">
            <a:xfrm rot="5400000">
              <a:off x="6926273" y="2633655"/>
              <a:ext cx="1304938" cy="0"/>
            </a:xfrm>
            <a:prstGeom prst="line">
              <a:avLst/>
            </a:prstGeom>
            <a:noFill/>
            <a:ln w="9525" algn="ctr">
              <a:solidFill>
                <a:schemeClr val="tx2"/>
              </a:solidFill>
              <a:round/>
              <a:headEnd/>
              <a:tailEnd/>
            </a:ln>
          </p:spPr>
        </p:cxnSp>
        <p:cxnSp>
          <p:nvCxnSpPr>
            <p:cNvPr id="18470" name="直接连接符 19"/>
            <p:cNvCxnSpPr>
              <a:cxnSpLocks noChangeShapeType="1"/>
            </p:cNvCxnSpPr>
            <p:nvPr/>
          </p:nvCxnSpPr>
          <p:spPr bwMode="auto">
            <a:xfrm rot="5400000">
              <a:off x="854043" y="2633655"/>
              <a:ext cx="1304938" cy="0"/>
            </a:xfrm>
            <a:prstGeom prst="line">
              <a:avLst/>
            </a:prstGeom>
            <a:noFill/>
            <a:ln w="9525" algn="ctr">
              <a:solidFill>
                <a:schemeClr val="tx2"/>
              </a:solidFill>
              <a:round/>
              <a:headEnd/>
              <a:tailEnd/>
            </a:ln>
          </p:spPr>
        </p:cxnSp>
        <p:cxnSp>
          <p:nvCxnSpPr>
            <p:cNvPr id="18471" name="直接连接符 25"/>
            <p:cNvCxnSpPr>
              <a:cxnSpLocks noChangeShapeType="1"/>
            </p:cNvCxnSpPr>
            <p:nvPr/>
          </p:nvCxnSpPr>
          <p:spPr bwMode="auto">
            <a:xfrm>
              <a:off x="2084362" y="3526630"/>
              <a:ext cx="1630382" cy="0"/>
            </a:xfrm>
            <a:prstGeom prst="line">
              <a:avLst/>
            </a:prstGeom>
            <a:noFill/>
            <a:ln w="9525" algn="ctr">
              <a:solidFill>
                <a:schemeClr val="tx2"/>
              </a:solidFill>
              <a:round/>
              <a:headEnd/>
              <a:tailEnd/>
            </a:ln>
          </p:spPr>
        </p:cxnSp>
        <p:cxnSp>
          <p:nvCxnSpPr>
            <p:cNvPr id="18472" name="直接连接符 29"/>
            <p:cNvCxnSpPr>
              <a:cxnSpLocks noChangeShapeType="1"/>
            </p:cNvCxnSpPr>
            <p:nvPr/>
          </p:nvCxnSpPr>
          <p:spPr bwMode="auto">
            <a:xfrm>
              <a:off x="4870444" y="3526630"/>
              <a:ext cx="2130448" cy="0"/>
            </a:xfrm>
            <a:prstGeom prst="line">
              <a:avLst/>
            </a:prstGeom>
            <a:noFill/>
            <a:ln w="9525" algn="ctr">
              <a:solidFill>
                <a:schemeClr val="tx2"/>
              </a:solidFill>
              <a:round/>
              <a:headEnd/>
              <a:tailEnd/>
            </a:ln>
          </p:spPr>
        </p:cxnSp>
        <p:cxnSp>
          <p:nvCxnSpPr>
            <p:cNvPr id="18473" name="直接连接符 32"/>
            <p:cNvCxnSpPr>
              <a:cxnSpLocks noChangeShapeType="1"/>
            </p:cNvCxnSpPr>
            <p:nvPr/>
          </p:nvCxnSpPr>
          <p:spPr bwMode="auto">
            <a:xfrm>
              <a:off x="4714876" y="1857364"/>
              <a:ext cx="2500330" cy="1500198"/>
            </a:xfrm>
            <a:prstGeom prst="line">
              <a:avLst/>
            </a:prstGeom>
            <a:noFill/>
            <a:ln w="9525" algn="ctr">
              <a:solidFill>
                <a:schemeClr val="tx2"/>
              </a:solidFill>
              <a:round/>
              <a:headEnd/>
              <a:tailEnd/>
            </a:ln>
          </p:spPr>
        </p:cxnSp>
      </p:grpSp>
      <p:sp>
        <p:nvSpPr>
          <p:cNvPr id="18436" name="TextBox 37"/>
          <p:cNvSpPr txBox="1">
            <a:spLocks noChangeArrowheads="1"/>
          </p:cNvSpPr>
          <p:nvPr/>
        </p:nvSpPr>
        <p:spPr bwMode="auto">
          <a:xfrm>
            <a:off x="4071938" y="1571625"/>
            <a:ext cx="295275" cy="276225"/>
          </a:xfrm>
          <a:prstGeom prst="rect">
            <a:avLst/>
          </a:prstGeom>
          <a:noFill/>
          <a:ln w="9525">
            <a:noFill/>
            <a:miter lim="800000"/>
            <a:headEnd/>
            <a:tailEnd/>
          </a:ln>
        </p:spPr>
        <p:txBody>
          <a:bodyPr wrap="none">
            <a:spAutoFit/>
          </a:bodyPr>
          <a:lstStyle/>
          <a:p>
            <a:r>
              <a:rPr lang="en-US" altLang="zh-CN">
                <a:ea typeface="宋体" charset="-122"/>
              </a:rPr>
              <a:t>B</a:t>
            </a:r>
            <a:endParaRPr lang="zh-CN" altLang="en-US">
              <a:ea typeface="宋体" charset="-122"/>
            </a:endParaRPr>
          </a:p>
        </p:txBody>
      </p:sp>
      <p:sp>
        <p:nvSpPr>
          <p:cNvPr id="18437" name="TextBox 38"/>
          <p:cNvSpPr txBox="1">
            <a:spLocks noChangeArrowheads="1"/>
          </p:cNvSpPr>
          <p:nvPr/>
        </p:nvSpPr>
        <p:spPr bwMode="auto">
          <a:xfrm>
            <a:off x="1285875" y="1571625"/>
            <a:ext cx="295275" cy="276225"/>
          </a:xfrm>
          <a:prstGeom prst="rect">
            <a:avLst/>
          </a:prstGeom>
          <a:noFill/>
          <a:ln w="9525">
            <a:noFill/>
            <a:miter lim="800000"/>
            <a:headEnd/>
            <a:tailEnd/>
          </a:ln>
        </p:spPr>
        <p:txBody>
          <a:bodyPr wrap="none">
            <a:spAutoFit/>
          </a:bodyPr>
          <a:lstStyle/>
          <a:p>
            <a:r>
              <a:rPr lang="en-US" altLang="zh-CN">
                <a:ea typeface="宋体" charset="-122"/>
              </a:rPr>
              <a:t>A</a:t>
            </a:r>
            <a:endParaRPr lang="zh-CN" altLang="en-US">
              <a:ea typeface="宋体" charset="-122"/>
            </a:endParaRPr>
          </a:p>
        </p:txBody>
      </p:sp>
      <p:sp>
        <p:nvSpPr>
          <p:cNvPr id="18438" name="TextBox 39"/>
          <p:cNvSpPr txBox="1">
            <a:spLocks noChangeArrowheads="1"/>
          </p:cNvSpPr>
          <p:nvPr/>
        </p:nvSpPr>
        <p:spPr bwMode="auto">
          <a:xfrm>
            <a:off x="1214438" y="3357563"/>
            <a:ext cx="295275" cy="276225"/>
          </a:xfrm>
          <a:prstGeom prst="rect">
            <a:avLst/>
          </a:prstGeom>
          <a:noFill/>
          <a:ln w="9525">
            <a:noFill/>
            <a:miter lim="800000"/>
            <a:headEnd/>
            <a:tailEnd/>
          </a:ln>
        </p:spPr>
        <p:txBody>
          <a:bodyPr wrap="none">
            <a:spAutoFit/>
          </a:bodyPr>
          <a:lstStyle/>
          <a:p>
            <a:r>
              <a:rPr lang="en-US" altLang="zh-CN">
                <a:ea typeface="宋体" charset="-122"/>
              </a:rPr>
              <a:t>D</a:t>
            </a:r>
            <a:endParaRPr lang="zh-CN" altLang="en-US">
              <a:ea typeface="宋体" charset="-122"/>
            </a:endParaRPr>
          </a:p>
        </p:txBody>
      </p:sp>
      <p:sp>
        <p:nvSpPr>
          <p:cNvPr id="18439" name="TextBox 40"/>
          <p:cNvSpPr txBox="1">
            <a:spLocks noChangeArrowheads="1"/>
          </p:cNvSpPr>
          <p:nvPr/>
        </p:nvSpPr>
        <p:spPr bwMode="auto">
          <a:xfrm>
            <a:off x="4000500" y="3357563"/>
            <a:ext cx="287338" cy="276225"/>
          </a:xfrm>
          <a:prstGeom prst="rect">
            <a:avLst/>
          </a:prstGeom>
          <a:noFill/>
          <a:ln w="9525">
            <a:noFill/>
            <a:miter lim="800000"/>
            <a:headEnd/>
            <a:tailEnd/>
          </a:ln>
        </p:spPr>
        <p:txBody>
          <a:bodyPr wrap="none">
            <a:spAutoFit/>
          </a:bodyPr>
          <a:lstStyle/>
          <a:p>
            <a:r>
              <a:rPr lang="en-US" altLang="zh-CN">
                <a:ea typeface="宋体" charset="-122"/>
              </a:rPr>
              <a:t>E</a:t>
            </a:r>
            <a:endParaRPr lang="zh-CN" altLang="en-US">
              <a:ea typeface="宋体" charset="-122"/>
            </a:endParaRPr>
          </a:p>
        </p:txBody>
      </p:sp>
      <p:sp>
        <p:nvSpPr>
          <p:cNvPr id="18440" name="TextBox 41"/>
          <p:cNvSpPr txBox="1">
            <a:spLocks noChangeArrowheads="1"/>
          </p:cNvSpPr>
          <p:nvPr/>
        </p:nvSpPr>
        <p:spPr bwMode="auto">
          <a:xfrm>
            <a:off x="7358063" y="3357563"/>
            <a:ext cx="279400" cy="276225"/>
          </a:xfrm>
          <a:prstGeom prst="rect">
            <a:avLst/>
          </a:prstGeom>
          <a:noFill/>
          <a:ln w="9525">
            <a:noFill/>
            <a:miter lim="800000"/>
            <a:headEnd/>
            <a:tailEnd/>
          </a:ln>
        </p:spPr>
        <p:txBody>
          <a:bodyPr wrap="none">
            <a:spAutoFit/>
          </a:bodyPr>
          <a:lstStyle/>
          <a:p>
            <a:r>
              <a:rPr lang="en-US" altLang="zh-CN">
                <a:ea typeface="宋体" charset="-122"/>
              </a:rPr>
              <a:t>F</a:t>
            </a:r>
            <a:endParaRPr lang="zh-CN" altLang="en-US">
              <a:ea typeface="宋体" charset="-122"/>
            </a:endParaRPr>
          </a:p>
        </p:txBody>
      </p:sp>
      <p:sp>
        <p:nvSpPr>
          <p:cNvPr id="18441" name="TextBox 42"/>
          <p:cNvSpPr txBox="1">
            <a:spLocks noChangeArrowheads="1"/>
          </p:cNvSpPr>
          <p:nvPr/>
        </p:nvSpPr>
        <p:spPr bwMode="auto">
          <a:xfrm>
            <a:off x="7358063" y="1571625"/>
            <a:ext cx="295275" cy="276225"/>
          </a:xfrm>
          <a:prstGeom prst="rect">
            <a:avLst/>
          </a:prstGeom>
          <a:noFill/>
          <a:ln w="9525">
            <a:noFill/>
            <a:miter lim="800000"/>
            <a:headEnd/>
            <a:tailEnd/>
          </a:ln>
        </p:spPr>
        <p:txBody>
          <a:bodyPr wrap="none">
            <a:spAutoFit/>
          </a:bodyPr>
          <a:lstStyle/>
          <a:p>
            <a:r>
              <a:rPr lang="en-US" altLang="zh-CN">
                <a:ea typeface="宋体" charset="-122"/>
              </a:rPr>
              <a:t>C</a:t>
            </a:r>
            <a:endParaRPr lang="zh-CN" altLang="en-US">
              <a:ea typeface="宋体" charset="-122"/>
            </a:endParaRPr>
          </a:p>
        </p:txBody>
      </p:sp>
      <p:sp>
        <p:nvSpPr>
          <p:cNvPr id="18442" name="TextBox 43"/>
          <p:cNvSpPr txBox="1">
            <a:spLocks noChangeArrowheads="1"/>
          </p:cNvSpPr>
          <p:nvPr/>
        </p:nvSpPr>
        <p:spPr bwMode="auto">
          <a:xfrm>
            <a:off x="785813" y="4130675"/>
            <a:ext cx="2211387" cy="369888"/>
          </a:xfrm>
          <a:prstGeom prst="rect">
            <a:avLst/>
          </a:prstGeom>
          <a:noFill/>
          <a:ln w="9525">
            <a:noFill/>
            <a:miter lim="800000"/>
            <a:headEnd/>
            <a:tailEnd/>
          </a:ln>
        </p:spPr>
        <p:txBody>
          <a:bodyPr wrap="none">
            <a:spAutoFit/>
          </a:bodyPr>
          <a:lstStyle/>
          <a:p>
            <a:r>
              <a:rPr lang="zh-CN" altLang="en-US" sz="1800">
                <a:ea typeface="宋体" charset="-122"/>
              </a:rPr>
              <a:t>设置交换机</a:t>
            </a:r>
            <a:r>
              <a:rPr lang="en-US" altLang="zh-CN" sz="1800">
                <a:ea typeface="宋体" charset="-122"/>
              </a:rPr>
              <a:t>B</a:t>
            </a:r>
            <a:r>
              <a:rPr lang="zh-CN" altLang="en-US" sz="1800">
                <a:ea typeface="宋体" charset="-122"/>
              </a:rPr>
              <a:t>为根桥</a:t>
            </a:r>
          </a:p>
        </p:txBody>
      </p:sp>
      <p:sp>
        <p:nvSpPr>
          <p:cNvPr id="18443" name="TextBox 44"/>
          <p:cNvSpPr txBox="1">
            <a:spLocks noChangeArrowheads="1"/>
          </p:cNvSpPr>
          <p:nvPr/>
        </p:nvSpPr>
        <p:spPr bwMode="auto">
          <a:xfrm>
            <a:off x="3214688" y="1285875"/>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a:t>
            </a:r>
            <a:endParaRPr lang="zh-CN" altLang="en-US">
              <a:ea typeface="宋体" charset="-122"/>
            </a:endParaRPr>
          </a:p>
        </p:txBody>
      </p:sp>
      <p:sp>
        <p:nvSpPr>
          <p:cNvPr id="18444" name="TextBox 45"/>
          <p:cNvSpPr txBox="1">
            <a:spLocks noChangeArrowheads="1"/>
          </p:cNvSpPr>
          <p:nvPr/>
        </p:nvSpPr>
        <p:spPr bwMode="auto">
          <a:xfrm>
            <a:off x="4857750" y="1214438"/>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2</a:t>
            </a:r>
            <a:endParaRPr lang="zh-CN" altLang="en-US">
              <a:ea typeface="宋体" charset="-122"/>
            </a:endParaRPr>
          </a:p>
        </p:txBody>
      </p:sp>
      <p:sp>
        <p:nvSpPr>
          <p:cNvPr id="18445" name="TextBox 46"/>
          <p:cNvSpPr txBox="1">
            <a:spLocks noChangeArrowheads="1"/>
          </p:cNvSpPr>
          <p:nvPr/>
        </p:nvSpPr>
        <p:spPr bwMode="auto">
          <a:xfrm>
            <a:off x="4572000" y="1857375"/>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3</a:t>
            </a:r>
            <a:endParaRPr lang="zh-CN" altLang="en-US">
              <a:ea typeface="宋体" charset="-122"/>
            </a:endParaRPr>
          </a:p>
        </p:txBody>
      </p:sp>
      <p:sp>
        <p:nvSpPr>
          <p:cNvPr id="18446" name="TextBox 47"/>
          <p:cNvSpPr txBox="1">
            <a:spLocks noChangeArrowheads="1"/>
          </p:cNvSpPr>
          <p:nvPr/>
        </p:nvSpPr>
        <p:spPr bwMode="auto">
          <a:xfrm>
            <a:off x="6572250" y="1285875"/>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4</a:t>
            </a:r>
            <a:endParaRPr lang="zh-CN" altLang="en-US">
              <a:ea typeface="宋体" charset="-122"/>
            </a:endParaRPr>
          </a:p>
        </p:txBody>
      </p:sp>
      <p:sp>
        <p:nvSpPr>
          <p:cNvPr id="18447" name="TextBox 48"/>
          <p:cNvSpPr txBox="1">
            <a:spLocks noChangeArrowheads="1"/>
          </p:cNvSpPr>
          <p:nvPr/>
        </p:nvSpPr>
        <p:spPr bwMode="auto">
          <a:xfrm>
            <a:off x="7643813" y="1857375"/>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5</a:t>
            </a:r>
            <a:endParaRPr lang="zh-CN" altLang="en-US">
              <a:ea typeface="宋体" charset="-122"/>
            </a:endParaRPr>
          </a:p>
        </p:txBody>
      </p:sp>
      <p:sp>
        <p:nvSpPr>
          <p:cNvPr id="18448" name="TextBox 49"/>
          <p:cNvSpPr txBox="1">
            <a:spLocks noChangeArrowheads="1"/>
          </p:cNvSpPr>
          <p:nvPr/>
        </p:nvSpPr>
        <p:spPr bwMode="auto">
          <a:xfrm>
            <a:off x="7643813" y="2786063"/>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6</a:t>
            </a:r>
            <a:endParaRPr lang="zh-CN" altLang="en-US">
              <a:ea typeface="宋体" charset="-122"/>
            </a:endParaRPr>
          </a:p>
        </p:txBody>
      </p:sp>
      <p:sp>
        <p:nvSpPr>
          <p:cNvPr id="18449" name="TextBox 50"/>
          <p:cNvSpPr txBox="1">
            <a:spLocks noChangeArrowheads="1"/>
          </p:cNvSpPr>
          <p:nvPr/>
        </p:nvSpPr>
        <p:spPr bwMode="auto">
          <a:xfrm>
            <a:off x="6643688" y="2857500"/>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7</a:t>
            </a:r>
            <a:endParaRPr lang="zh-CN" altLang="en-US">
              <a:ea typeface="宋体" charset="-122"/>
            </a:endParaRPr>
          </a:p>
        </p:txBody>
      </p:sp>
      <p:sp>
        <p:nvSpPr>
          <p:cNvPr id="18450" name="TextBox 51"/>
          <p:cNvSpPr txBox="1">
            <a:spLocks noChangeArrowheads="1"/>
          </p:cNvSpPr>
          <p:nvPr/>
        </p:nvSpPr>
        <p:spPr bwMode="auto">
          <a:xfrm>
            <a:off x="6357938" y="3429000"/>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8</a:t>
            </a:r>
            <a:endParaRPr lang="zh-CN" altLang="en-US">
              <a:ea typeface="宋体" charset="-122"/>
            </a:endParaRPr>
          </a:p>
        </p:txBody>
      </p:sp>
      <p:sp>
        <p:nvSpPr>
          <p:cNvPr id="18451" name="TextBox 52"/>
          <p:cNvSpPr txBox="1">
            <a:spLocks noChangeArrowheads="1"/>
          </p:cNvSpPr>
          <p:nvPr/>
        </p:nvSpPr>
        <p:spPr bwMode="auto">
          <a:xfrm>
            <a:off x="4786313" y="3429000"/>
            <a:ext cx="5778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9</a:t>
            </a:r>
            <a:endParaRPr lang="zh-CN" altLang="en-US">
              <a:ea typeface="宋体" charset="-122"/>
            </a:endParaRPr>
          </a:p>
        </p:txBody>
      </p:sp>
      <p:sp>
        <p:nvSpPr>
          <p:cNvPr id="18452" name="TextBox 53"/>
          <p:cNvSpPr txBox="1">
            <a:spLocks noChangeArrowheads="1"/>
          </p:cNvSpPr>
          <p:nvPr/>
        </p:nvSpPr>
        <p:spPr bwMode="auto">
          <a:xfrm>
            <a:off x="3071813" y="3357563"/>
            <a:ext cx="661987"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10</a:t>
            </a:r>
            <a:endParaRPr lang="zh-CN" altLang="en-US">
              <a:ea typeface="宋体" charset="-122"/>
            </a:endParaRPr>
          </a:p>
        </p:txBody>
      </p:sp>
      <p:sp>
        <p:nvSpPr>
          <p:cNvPr id="18453" name="TextBox 54"/>
          <p:cNvSpPr txBox="1">
            <a:spLocks noChangeArrowheads="1"/>
          </p:cNvSpPr>
          <p:nvPr/>
        </p:nvSpPr>
        <p:spPr bwMode="auto">
          <a:xfrm>
            <a:off x="2000250" y="3429000"/>
            <a:ext cx="654050"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11</a:t>
            </a:r>
            <a:endParaRPr lang="zh-CN" altLang="en-US">
              <a:ea typeface="宋体" charset="-122"/>
            </a:endParaRPr>
          </a:p>
        </p:txBody>
      </p:sp>
      <p:sp>
        <p:nvSpPr>
          <p:cNvPr id="18454" name="TextBox 55"/>
          <p:cNvSpPr txBox="1">
            <a:spLocks noChangeArrowheads="1"/>
          </p:cNvSpPr>
          <p:nvPr/>
        </p:nvSpPr>
        <p:spPr bwMode="auto">
          <a:xfrm>
            <a:off x="857250" y="2857500"/>
            <a:ext cx="661988"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12</a:t>
            </a:r>
            <a:endParaRPr lang="zh-CN" altLang="en-US">
              <a:ea typeface="宋体" charset="-122"/>
            </a:endParaRPr>
          </a:p>
        </p:txBody>
      </p:sp>
      <p:sp>
        <p:nvSpPr>
          <p:cNvPr id="18455" name="TextBox 56"/>
          <p:cNvSpPr txBox="1">
            <a:spLocks noChangeArrowheads="1"/>
          </p:cNvSpPr>
          <p:nvPr/>
        </p:nvSpPr>
        <p:spPr bwMode="auto">
          <a:xfrm>
            <a:off x="857250" y="1857375"/>
            <a:ext cx="661988"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13</a:t>
            </a:r>
            <a:endParaRPr lang="zh-CN" altLang="en-US">
              <a:ea typeface="宋体" charset="-122"/>
            </a:endParaRPr>
          </a:p>
        </p:txBody>
      </p:sp>
      <p:sp>
        <p:nvSpPr>
          <p:cNvPr id="18456" name="TextBox 57"/>
          <p:cNvSpPr txBox="1">
            <a:spLocks noChangeArrowheads="1"/>
          </p:cNvSpPr>
          <p:nvPr/>
        </p:nvSpPr>
        <p:spPr bwMode="auto">
          <a:xfrm>
            <a:off x="2071688" y="1285875"/>
            <a:ext cx="661987" cy="276225"/>
          </a:xfrm>
          <a:prstGeom prst="rect">
            <a:avLst/>
          </a:prstGeom>
          <a:noFill/>
          <a:ln w="9525">
            <a:noFill/>
            <a:miter lim="800000"/>
            <a:headEnd/>
            <a:tailEnd/>
          </a:ln>
        </p:spPr>
        <p:txBody>
          <a:bodyPr wrap="none">
            <a:spAutoFit/>
          </a:bodyPr>
          <a:lstStyle/>
          <a:p>
            <a:r>
              <a:rPr lang="zh-CN" altLang="en-US">
                <a:ea typeface="宋体" charset="-122"/>
              </a:rPr>
              <a:t>端口</a:t>
            </a:r>
            <a:r>
              <a:rPr lang="en-US" altLang="zh-CN">
                <a:ea typeface="宋体" charset="-122"/>
              </a:rPr>
              <a:t>14</a:t>
            </a:r>
            <a:endParaRPr lang="zh-CN" altLang="en-US">
              <a:ea typeface="宋体" charset="-122"/>
            </a:endParaRPr>
          </a:p>
        </p:txBody>
      </p:sp>
      <p:sp>
        <p:nvSpPr>
          <p:cNvPr id="59" name="TextBox 58"/>
          <p:cNvSpPr txBox="1">
            <a:spLocks noChangeArrowheads="1"/>
          </p:cNvSpPr>
          <p:nvPr/>
        </p:nvSpPr>
        <p:spPr bwMode="auto">
          <a:xfrm>
            <a:off x="857250" y="4786313"/>
            <a:ext cx="3883025" cy="369887"/>
          </a:xfrm>
          <a:prstGeom prst="rect">
            <a:avLst/>
          </a:prstGeom>
          <a:noFill/>
          <a:ln w="9525">
            <a:noFill/>
            <a:miter lim="800000"/>
            <a:headEnd/>
            <a:tailEnd/>
          </a:ln>
        </p:spPr>
        <p:txBody>
          <a:bodyPr wrap="none">
            <a:spAutoFit/>
          </a:bodyPr>
          <a:lstStyle/>
          <a:p>
            <a:r>
              <a:rPr lang="zh-CN" altLang="en-US" sz="1800">
                <a:ea typeface="宋体" charset="-122"/>
              </a:rPr>
              <a:t>指定端口：</a:t>
            </a:r>
            <a:r>
              <a:rPr lang="en-US" altLang="zh-CN" sz="1800">
                <a:ea typeface="宋体" charset="-122"/>
              </a:rPr>
              <a:t>1</a:t>
            </a:r>
            <a:r>
              <a:rPr lang="zh-CN" altLang="en-US" sz="1800">
                <a:ea typeface="宋体" charset="-122"/>
              </a:rPr>
              <a:t>、</a:t>
            </a:r>
            <a:r>
              <a:rPr lang="en-US" altLang="zh-CN" sz="1800">
                <a:ea typeface="宋体" charset="-122"/>
              </a:rPr>
              <a:t>2</a:t>
            </a:r>
            <a:r>
              <a:rPr lang="zh-CN" altLang="en-US" sz="1800">
                <a:ea typeface="宋体" charset="-122"/>
              </a:rPr>
              <a:t>、</a:t>
            </a:r>
            <a:r>
              <a:rPr lang="en-US" altLang="zh-CN" sz="1800">
                <a:ea typeface="宋体" charset="-122"/>
              </a:rPr>
              <a:t>3</a:t>
            </a:r>
            <a:r>
              <a:rPr lang="zh-CN" altLang="en-US" sz="1800">
                <a:ea typeface="宋体" charset="-122"/>
              </a:rPr>
              <a:t>、</a:t>
            </a:r>
            <a:r>
              <a:rPr lang="en-US" altLang="zh-CN" sz="1800">
                <a:ea typeface="宋体" charset="-122"/>
              </a:rPr>
              <a:t>6</a:t>
            </a:r>
            <a:r>
              <a:rPr lang="zh-CN" altLang="en-US" sz="1800">
                <a:ea typeface="宋体" charset="-122"/>
              </a:rPr>
              <a:t>、</a:t>
            </a:r>
            <a:r>
              <a:rPr lang="en-US" altLang="zh-CN" sz="1800">
                <a:ea typeface="宋体" charset="-122"/>
              </a:rPr>
              <a:t>8</a:t>
            </a:r>
            <a:r>
              <a:rPr lang="zh-CN" altLang="en-US" sz="1800">
                <a:ea typeface="宋体" charset="-122"/>
              </a:rPr>
              <a:t>、</a:t>
            </a:r>
            <a:r>
              <a:rPr lang="en-US" altLang="zh-CN" sz="1800">
                <a:ea typeface="宋体" charset="-122"/>
              </a:rPr>
              <a:t>11</a:t>
            </a:r>
            <a:r>
              <a:rPr lang="zh-CN" altLang="en-US" sz="1800">
                <a:ea typeface="宋体" charset="-122"/>
              </a:rPr>
              <a:t>、</a:t>
            </a:r>
            <a:r>
              <a:rPr lang="en-US" altLang="zh-CN" sz="1800">
                <a:ea typeface="宋体" charset="-122"/>
              </a:rPr>
              <a:t>13</a:t>
            </a:r>
            <a:endParaRPr lang="zh-CN" altLang="en-US" sz="1800">
              <a:ea typeface="宋体" charset="-122"/>
            </a:endParaRPr>
          </a:p>
        </p:txBody>
      </p:sp>
      <p:sp>
        <p:nvSpPr>
          <p:cNvPr id="60" name="TextBox 59"/>
          <p:cNvSpPr txBox="1">
            <a:spLocks noChangeArrowheads="1"/>
          </p:cNvSpPr>
          <p:nvPr/>
        </p:nvSpPr>
        <p:spPr bwMode="auto">
          <a:xfrm>
            <a:off x="857250" y="5345113"/>
            <a:ext cx="3175000" cy="369887"/>
          </a:xfrm>
          <a:prstGeom prst="rect">
            <a:avLst/>
          </a:prstGeom>
          <a:noFill/>
          <a:ln w="9525">
            <a:noFill/>
            <a:miter lim="800000"/>
            <a:headEnd/>
            <a:tailEnd/>
          </a:ln>
        </p:spPr>
        <p:txBody>
          <a:bodyPr wrap="none">
            <a:spAutoFit/>
          </a:bodyPr>
          <a:lstStyle/>
          <a:p>
            <a:r>
              <a:rPr lang="zh-CN" altLang="en-US" sz="1800">
                <a:ea typeface="宋体" charset="-122"/>
              </a:rPr>
              <a:t>根端口：</a:t>
            </a:r>
            <a:r>
              <a:rPr lang="en-US" altLang="zh-CN" sz="1800">
                <a:ea typeface="宋体" charset="-122"/>
              </a:rPr>
              <a:t>4</a:t>
            </a:r>
            <a:r>
              <a:rPr lang="zh-CN" altLang="en-US" sz="1800">
                <a:ea typeface="宋体" charset="-122"/>
              </a:rPr>
              <a:t>、</a:t>
            </a:r>
            <a:r>
              <a:rPr lang="en-US" altLang="zh-CN" sz="1800">
                <a:ea typeface="宋体" charset="-122"/>
              </a:rPr>
              <a:t>7</a:t>
            </a:r>
            <a:r>
              <a:rPr lang="zh-CN" altLang="en-US" sz="1800">
                <a:ea typeface="宋体" charset="-122"/>
              </a:rPr>
              <a:t>、</a:t>
            </a:r>
            <a:r>
              <a:rPr lang="en-US" altLang="zh-CN" sz="1800">
                <a:ea typeface="宋体" charset="-122"/>
              </a:rPr>
              <a:t>9</a:t>
            </a:r>
            <a:r>
              <a:rPr lang="zh-CN" altLang="en-US" sz="1800">
                <a:ea typeface="宋体" charset="-122"/>
              </a:rPr>
              <a:t>、</a:t>
            </a:r>
            <a:r>
              <a:rPr lang="en-US" altLang="zh-CN" sz="1800">
                <a:ea typeface="宋体" charset="-122"/>
              </a:rPr>
              <a:t>12</a:t>
            </a:r>
            <a:r>
              <a:rPr lang="zh-CN" altLang="en-US" sz="1800">
                <a:ea typeface="宋体" charset="-122"/>
              </a:rPr>
              <a:t>、</a:t>
            </a:r>
            <a:r>
              <a:rPr lang="en-US" altLang="zh-CN" sz="1800">
                <a:ea typeface="宋体" charset="-122"/>
              </a:rPr>
              <a:t>14</a:t>
            </a:r>
            <a:r>
              <a:rPr lang="zh-CN" altLang="en-US" sz="1800">
                <a:ea typeface="宋体" charset="-122"/>
              </a:rPr>
              <a:t>、</a:t>
            </a:r>
          </a:p>
        </p:txBody>
      </p:sp>
      <p:sp>
        <p:nvSpPr>
          <p:cNvPr id="61" name="TextBox 60"/>
          <p:cNvSpPr txBox="1">
            <a:spLocks noChangeArrowheads="1"/>
          </p:cNvSpPr>
          <p:nvPr/>
        </p:nvSpPr>
        <p:spPr bwMode="auto">
          <a:xfrm>
            <a:off x="857250" y="5857875"/>
            <a:ext cx="1963738" cy="369888"/>
          </a:xfrm>
          <a:prstGeom prst="rect">
            <a:avLst/>
          </a:prstGeom>
          <a:noFill/>
          <a:ln w="9525">
            <a:noFill/>
            <a:miter lim="800000"/>
            <a:headEnd/>
            <a:tailEnd/>
          </a:ln>
        </p:spPr>
        <p:txBody>
          <a:bodyPr wrap="none">
            <a:spAutoFit/>
          </a:bodyPr>
          <a:lstStyle/>
          <a:p>
            <a:r>
              <a:rPr lang="zh-CN" altLang="en-US" sz="1800" dirty="0">
                <a:ea typeface="宋体" charset="-122"/>
              </a:rPr>
              <a:t>阻塞端口：</a:t>
            </a:r>
            <a:r>
              <a:rPr lang="en-US" altLang="zh-CN" sz="1800" dirty="0">
                <a:ea typeface="宋体" charset="-122"/>
              </a:rPr>
              <a:t>5</a:t>
            </a:r>
            <a:r>
              <a:rPr lang="zh-CN" altLang="en-US" sz="1800" dirty="0">
                <a:ea typeface="宋体" charset="-122"/>
              </a:rPr>
              <a:t>、</a:t>
            </a:r>
            <a:r>
              <a:rPr lang="en-US" altLang="zh-CN" sz="1800" dirty="0">
                <a:ea typeface="宋体" charset="-122"/>
              </a:rPr>
              <a:t>10</a:t>
            </a:r>
            <a:endParaRPr lang="zh-CN" altLang="en-US" sz="1800" dirty="0">
              <a:ea typeface="宋体" charset="-122"/>
            </a:endParaRPr>
          </a:p>
        </p:txBody>
      </p:sp>
      <p:sp>
        <p:nvSpPr>
          <p:cNvPr id="62" name="Text Box 11"/>
          <p:cNvSpPr txBox="1">
            <a:spLocks noChangeArrowheads="1"/>
          </p:cNvSpPr>
          <p:nvPr/>
        </p:nvSpPr>
        <p:spPr bwMode="auto">
          <a:xfrm>
            <a:off x="4997450" y="4572000"/>
            <a:ext cx="4206875" cy="1570038"/>
          </a:xfrm>
          <a:prstGeom prst="rect">
            <a:avLst/>
          </a:prstGeom>
          <a:noFill/>
          <a:ln w="9525">
            <a:noFill/>
            <a:miter lim="800000"/>
            <a:headEnd/>
            <a:tailEnd/>
          </a:ln>
        </p:spPr>
        <p:txBody>
          <a:bodyPr wrap="none">
            <a:spAutoFit/>
          </a:bodyPr>
          <a:lstStyle/>
          <a:p>
            <a:pPr marL="228600" indent="-228600"/>
            <a:r>
              <a:rPr lang="zh-CN" altLang="en-US" sz="2400" dirty="0">
                <a:solidFill>
                  <a:srgbClr val="FF0000"/>
                </a:solidFill>
                <a:ea typeface="宋体" charset="-122"/>
              </a:rPr>
              <a:t>注：</a:t>
            </a:r>
          </a:p>
          <a:p>
            <a:pPr marL="228600" indent="-228600">
              <a:buClr>
                <a:schemeClr val="accent1"/>
              </a:buClr>
            </a:pPr>
            <a:r>
              <a:rPr lang="zh-CN" altLang="en-US" sz="2400" dirty="0" smtClean="0">
                <a:solidFill>
                  <a:srgbClr val="FF0000"/>
                </a:solidFill>
                <a:ea typeface="宋体" charset="-122"/>
              </a:rPr>
              <a:t>每个广播域只能</a:t>
            </a:r>
            <a:r>
              <a:rPr lang="zh-CN" altLang="en-US" sz="2400" dirty="0">
                <a:solidFill>
                  <a:srgbClr val="FF0000"/>
                </a:solidFill>
                <a:ea typeface="宋体" charset="-122"/>
              </a:rPr>
              <a:t>有一个根桥</a:t>
            </a:r>
            <a:endParaRPr lang="en-US" altLang="zh-CN" sz="2400" dirty="0">
              <a:solidFill>
                <a:srgbClr val="FF0000"/>
              </a:solidFill>
              <a:ea typeface="宋体" charset="-122"/>
            </a:endParaRPr>
          </a:p>
          <a:p>
            <a:pPr marL="228600" indent="-228600">
              <a:buClr>
                <a:schemeClr val="accent1"/>
              </a:buClr>
            </a:pPr>
            <a:r>
              <a:rPr lang="zh-CN" altLang="en-US" sz="2400" dirty="0">
                <a:solidFill>
                  <a:srgbClr val="FF0000"/>
                </a:solidFill>
                <a:ea typeface="宋体" charset="-122"/>
              </a:rPr>
              <a:t>每个非根桥只能有一个根端口</a:t>
            </a:r>
            <a:endParaRPr lang="en-US" altLang="zh-CN" sz="2400" dirty="0">
              <a:solidFill>
                <a:srgbClr val="FF0000"/>
              </a:solidFill>
              <a:ea typeface="宋体" charset="-122"/>
            </a:endParaRPr>
          </a:p>
          <a:p>
            <a:pPr marL="228600" indent="-228600">
              <a:buClr>
                <a:schemeClr val="accent1"/>
              </a:buClr>
            </a:pPr>
            <a:r>
              <a:rPr lang="zh-CN" altLang="en-US" sz="2400" dirty="0" smtClean="0">
                <a:solidFill>
                  <a:srgbClr val="FF0000"/>
                </a:solidFill>
                <a:ea typeface="宋体" charset="-122"/>
              </a:rPr>
              <a:t>每段链路只能</a:t>
            </a:r>
            <a:r>
              <a:rPr lang="zh-CN" altLang="en-US" sz="2400" dirty="0">
                <a:solidFill>
                  <a:srgbClr val="FF0000"/>
                </a:solidFill>
                <a:ea typeface="宋体" charset="-122"/>
              </a:rPr>
              <a:t>有一个指定端口</a:t>
            </a:r>
            <a:endParaRPr lang="en-US" altLang="zh-CN" sz="2400" dirty="0">
              <a:solidFill>
                <a:srgbClr val="FF0000"/>
              </a:solidFill>
              <a:ea typeface="宋体" charset="-122"/>
            </a:endParaRPr>
          </a:p>
        </p:txBody>
      </p:sp>
      <p:sp>
        <p:nvSpPr>
          <p:cNvPr id="42" name="TextBox 41"/>
          <p:cNvSpPr txBox="1"/>
          <p:nvPr/>
        </p:nvSpPr>
        <p:spPr>
          <a:xfrm>
            <a:off x="928662" y="6286520"/>
            <a:ext cx="2765501" cy="400110"/>
          </a:xfrm>
          <a:prstGeom prst="rect">
            <a:avLst/>
          </a:prstGeom>
          <a:noFill/>
        </p:spPr>
        <p:txBody>
          <a:bodyPr wrap="none" rtlCol="0">
            <a:spAutoFit/>
          </a:bodyPr>
          <a:lstStyle/>
          <a:p>
            <a:r>
              <a:rPr lang="zh-CN" altLang="en-US" sz="2000" dirty="0" smtClean="0"/>
              <a:t>交换机随机定阻塞端口</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linds(horizont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linds(horizontal)">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571500" y="500063"/>
            <a:ext cx="2630488" cy="584200"/>
          </a:xfrm>
          <a:prstGeom prst="rect">
            <a:avLst/>
          </a:prstGeom>
          <a:noFill/>
          <a:ln w="9525">
            <a:noFill/>
            <a:miter lim="800000"/>
            <a:headEnd/>
            <a:tailEnd/>
          </a:ln>
        </p:spPr>
        <p:txBody>
          <a:bodyPr wrap="none">
            <a:spAutoFit/>
          </a:bodyPr>
          <a:lstStyle/>
          <a:p>
            <a:r>
              <a:rPr lang="en-US" altLang="zh-CN" sz="3200">
                <a:ea typeface="宋体" charset="-122"/>
              </a:rPr>
              <a:t>STP</a:t>
            </a:r>
            <a:r>
              <a:rPr lang="zh-CN" altLang="en-US" sz="3200">
                <a:ea typeface="宋体" charset="-122"/>
              </a:rPr>
              <a:t>端口状态</a:t>
            </a:r>
          </a:p>
        </p:txBody>
      </p:sp>
      <p:sp>
        <p:nvSpPr>
          <p:cNvPr id="20483" name="TextBox 5"/>
          <p:cNvSpPr txBox="1">
            <a:spLocks noChangeArrowheads="1"/>
          </p:cNvSpPr>
          <p:nvPr/>
        </p:nvSpPr>
        <p:spPr bwMode="auto">
          <a:xfrm>
            <a:off x="571500" y="1285875"/>
            <a:ext cx="7037388" cy="369888"/>
          </a:xfrm>
          <a:prstGeom prst="rect">
            <a:avLst/>
          </a:prstGeom>
          <a:noFill/>
          <a:ln w="9525">
            <a:noFill/>
            <a:miter lim="800000"/>
            <a:headEnd/>
            <a:tailEnd/>
          </a:ln>
        </p:spPr>
        <p:txBody>
          <a:bodyPr wrap="none">
            <a:spAutoFit/>
          </a:bodyPr>
          <a:lstStyle/>
          <a:p>
            <a:r>
              <a:rPr lang="zh-CN" altLang="en-US" sz="1800" dirty="0">
                <a:ea typeface="宋体" charset="-122"/>
              </a:rPr>
              <a:t>对于运行</a:t>
            </a:r>
            <a:r>
              <a:rPr lang="en-US" altLang="zh-CN" sz="1800" dirty="0">
                <a:ea typeface="宋体" charset="-122"/>
              </a:rPr>
              <a:t>STP</a:t>
            </a:r>
            <a:r>
              <a:rPr lang="zh-CN" altLang="en-US" sz="1800" dirty="0">
                <a:ea typeface="宋体" charset="-122"/>
              </a:rPr>
              <a:t>的交换机来说，其端口状态在下列</a:t>
            </a:r>
            <a:r>
              <a:rPr lang="en-US" altLang="zh-CN" sz="1800" dirty="0">
                <a:ea typeface="宋体" charset="-122"/>
              </a:rPr>
              <a:t>4</a:t>
            </a:r>
            <a:r>
              <a:rPr lang="zh-CN" altLang="en-US" sz="1800" dirty="0">
                <a:ea typeface="宋体" charset="-122"/>
              </a:rPr>
              <a:t>种状态之间转变：</a:t>
            </a:r>
          </a:p>
        </p:txBody>
      </p:sp>
      <p:sp>
        <p:nvSpPr>
          <p:cNvPr id="20484" name="TextBox 6"/>
          <p:cNvSpPr txBox="1">
            <a:spLocks noChangeArrowheads="1"/>
          </p:cNvSpPr>
          <p:nvPr/>
        </p:nvSpPr>
        <p:spPr bwMode="auto">
          <a:xfrm>
            <a:off x="1000125" y="2000250"/>
            <a:ext cx="8321675" cy="646113"/>
          </a:xfrm>
          <a:prstGeom prst="rect">
            <a:avLst/>
          </a:prstGeom>
          <a:noFill/>
          <a:ln w="9525">
            <a:noFill/>
            <a:miter lim="800000"/>
            <a:headEnd/>
            <a:tailEnd/>
          </a:ln>
        </p:spPr>
        <p:txBody>
          <a:bodyPr wrap="none">
            <a:spAutoFit/>
          </a:bodyPr>
          <a:lstStyle/>
          <a:p>
            <a:r>
              <a:rPr lang="zh-CN" altLang="en-US" sz="1800" dirty="0">
                <a:ea typeface="宋体" charset="-122"/>
              </a:rPr>
              <a:t>阻塞（</a:t>
            </a:r>
            <a:r>
              <a:rPr lang="en-US" altLang="zh-CN" sz="1800" dirty="0">
                <a:ea typeface="宋体" charset="-122"/>
              </a:rPr>
              <a:t>Blocking</a:t>
            </a:r>
            <a:r>
              <a:rPr lang="zh-CN" altLang="en-US" sz="1800" dirty="0">
                <a:ea typeface="宋体" charset="-122"/>
              </a:rPr>
              <a:t>）：逻辑上阻塞其端口，阻塞的端口只监听</a:t>
            </a:r>
            <a:r>
              <a:rPr lang="en-US" altLang="zh-CN" sz="1800" dirty="0">
                <a:ea typeface="宋体" charset="-122"/>
              </a:rPr>
              <a:t>BPDU</a:t>
            </a:r>
            <a:r>
              <a:rPr lang="zh-CN" altLang="en-US" sz="1800" dirty="0">
                <a:ea typeface="宋体" charset="-122"/>
              </a:rPr>
              <a:t>，不转发帧，</a:t>
            </a:r>
            <a:endParaRPr lang="en-US" altLang="zh-CN" sz="1800" dirty="0">
              <a:ea typeface="宋体" charset="-122"/>
            </a:endParaRPr>
          </a:p>
          <a:p>
            <a:r>
              <a:rPr lang="zh-CN" altLang="en-US" sz="1800" dirty="0">
                <a:ea typeface="宋体" charset="-122"/>
              </a:rPr>
              <a:t>交换机刚启动时所有端口都处于阻塞状态</a:t>
            </a:r>
          </a:p>
        </p:txBody>
      </p:sp>
      <p:sp>
        <p:nvSpPr>
          <p:cNvPr id="20485" name="TextBox 7"/>
          <p:cNvSpPr txBox="1">
            <a:spLocks noChangeArrowheads="1"/>
          </p:cNvSpPr>
          <p:nvPr/>
        </p:nvSpPr>
        <p:spPr bwMode="auto">
          <a:xfrm>
            <a:off x="1011238" y="3143250"/>
            <a:ext cx="7132081" cy="646331"/>
          </a:xfrm>
          <a:prstGeom prst="rect">
            <a:avLst/>
          </a:prstGeom>
          <a:noFill/>
          <a:ln w="9525">
            <a:noFill/>
            <a:miter lim="800000"/>
            <a:headEnd/>
            <a:tailEnd/>
          </a:ln>
        </p:spPr>
        <p:txBody>
          <a:bodyPr wrap="none">
            <a:spAutoFit/>
          </a:bodyPr>
          <a:lstStyle/>
          <a:p>
            <a:r>
              <a:rPr lang="zh-CN" altLang="en-US" sz="1800" dirty="0">
                <a:ea typeface="宋体" charset="-122"/>
              </a:rPr>
              <a:t>帧听</a:t>
            </a:r>
            <a:r>
              <a:rPr lang="en-US" altLang="zh-CN" sz="1800" dirty="0">
                <a:ea typeface="宋体" charset="-122"/>
              </a:rPr>
              <a:t>(Listening)</a:t>
            </a:r>
            <a:r>
              <a:rPr lang="zh-CN" altLang="en-US" sz="1800" dirty="0">
                <a:ea typeface="宋体" charset="-122"/>
              </a:rPr>
              <a:t>：帧听</a:t>
            </a:r>
            <a:r>
              <a:rPr lang="en-US" altLang="zh-CN" sz="1800" dirty="0">
                <a:ea typeface="宋体" charset="-122"/>
              </a:rPr>
              <a:t>BPDU</a:t>
            </a:r>
            <a:r>
              <a:rPr lang="zh-CN" altLang="en-US" sz="1800" dirty="0">
                <a:ea typeface="宋体" charset="-122"/>
              </a:rPr>
              <a:t>，以确信在传输数据之前没有环路</a:t>
            </a:r>
            <a:r>
              <a:rPr lang="zh-CN" altLang="en-US" sz="1800" dirty="0" smtClean="0">
                <a:ea typeface="宋体" charset="-122"/>
              </a:rPr>
              <a:t>产生</a:t>
            </a:r>
            <a:endParaRPr lang="en-US" altLang="zh-CN" sz="1800" dirty="0" smtClean="0">
              <a:ea typeface="宋体" charset="-122"/>
            </a:endParaRPr>
          </a:p>
          <a:p>
            <a:r>
              <a:rPr lang="zh-CN" altLang="en-US" sz="1800" b="0" dirty="0" smtClean="0"/>
              <a:t>（</a:t>
            </a:r>
            <a:r>
              <a:rPr lang="en-US" altLang="zh-CN" sz="1800" b="0" dirty="0" smtClean="0"/>
              <a:t>Bridge </a:t>
            </a:r>
            <a:r>
              <a:rPr lang="en-US" altLang="zh-CN" sz="1800" b="0" dirty="0"/>
              <a:t>Protocol Data </a:t>
            </a:r>
            <a:r>
              <a:rPr lang="en-US" altLang="zh-CN" sz="1800" b="0" dirty="0" smtClean="0"/>
              <a:t>Unit</a:t>
            </a:r>
            <a:r>
              <a:rPr lang="zh-CN" altLang="en-US" sz="1800" b="0" dirty="0" smtClean="0"/>
              <a:t>）</a:t>
            </a:r>
            <a:endParaRPr lang="zh-CN" altLang="en-US" sz="1800" dirty="0">
              <a:ea typeface="宋体" charset="-122"/>
            </a:endParaRPr>
          </a:p>
        </p:txBody>
      </p:sp>
      <p:sp>
        <p:nvSpPr>
          <p:cNvPr id="20486" name="TextBox 8"/>
          <p:cNvSpPr txBox="1">
            <a:spLocks noChangeArrowheads="1"/>
          </p:cNvSpPr>
          <p:nvPr/>
        </p:nvSpPr>
        <p:spPr bwMode="auto">
          <a:xfrm>
            <a:off x="1000125" y="4130675"/>
            <a:ext cx="4010025" cy="369888"/>
          </a:xfrm>
          <a:prstGeom prst="rect">
            <a:avLst/>
          </a:prstGeom>
          <a:noFill/>
          <a:ln w="9525">
            <a:noFill/>
            <a:miter lim="800000"/>
            <a:headEnd/>
            <a:tailEnd/>
          </a:ln>
        </p:spPr>
        <p:txBody>
          <a:bodyPr wrap="none">
            <a:spAutoFit/>
          </a:bodyPr>
          <a:lstStyle/>
          <a:p>
            <a:r>
              <a:rPr lang="zh-CN" altLang="en-US" sz="1800" dirty="0">
                <a:ea typeface="宋体" charset="-122"/>
              </a:rPr>
              <a:t>学习（</a:t>
            </a:r>
            <a:r>
              <a:rPr lang="en-US" altLang="zh-CN" sz="1800" dirty="0">
                <a:ea typeface="宋体" charset="-122"/>
              </a:rPr>
              <a:t>Learning</a:t>
            </a:r>
            <a:r>
              <a:rPr lang="zh-CN" altLang="en-US" sz="1800" dirty="0">
                <a:ea typeface="宋体" charset="-122"/>
              </a:rPr>
              <a:t>）：形成</a:t>
            </a:r>
            <a:r>
              <a:rPr lang="en-US" altLang="zh-CN" sz="1800" dirty="0">
                <a:ea typeface="宋体" charset="-122"/>
              </a:rPr>
              <a:t>MAC</a:t>
            </a:r>
            <a:r>
              <a:rPr lang="zh-CN" altLang="en-US" sz="1800" dirty="0">
                <a:ea typeface="宋体" charset="-122"/>
              </a:rPr>
              <a:t>地址表</a:t>
            </a:r>
          </a:p>
        </p:txBody>
      </p:sp>
      <p:sp>
        <p:nvSpPr>
          <p:cNvPr id="20487" name="TextBox 9"/>
          <p:cNvSpPr txBox="1">
            <a:spLocks noChangeArrowheads="1"/>
          </p:cNvSpPr>
          <p:nvPr/>
        </p:nvSpPr>
        <p:spPr bwMode="auto">
          <a:xfrm>
            <a:off x="1000125" y="5202238"/>
            <a:ext cx="7019925" cy="369887"/>
          </a:xfrm>
          <a:prstGeom prst="rect">
            <a:avLst/>
          </a:prstGeom>
          <a:noFill/>
          <a:ln w="9525">
            <a:noFill/>
            <a:miter lim="800000"/>
            <a:headEnd/>
            <a:tailEnd/>
          </a:ln>
        </p:spPr>
        <p:txBody>
          <a:bodyPr wrap="none">
            <a:spAutoFit/>
          </a:bodyPr>
          <a:lstStyle/>
          <a:p>
            <a:r>
              <a:rPr lang="zh-CN" altLang="en-US" sz="1800" dirty="0">
                <a:ea typeface="宋体" charset="-122"/>
              </a:rPr>
              <a:t>转发（</a:t>
            </a:r>
            <a:r>
              <a:rPr lang="en-US" altLang="zh-CN" sz="1800" dirty="0">
                <a:ea typeface="宋体" charset="-122"/>
              </a:rPr>
              <a:t>Forwarding</a:t>
            </a:r>
            <a:r>
              <a:rPr lang="zh-CN" altLang="en-US" sz="1800" dirty="0">
                <a:ea typeface="宋体" charset="-122"/>
              </a:rPr>
              <a:t>）：最后一个端口状态，端口开始正常转发数据</a:t>
            </a:r>
          </a:p>
        </p:txBody>
      </p:sp>
      <p:sp>
        <p:nvSpPr>
          <p:cNvPr id="20488" name="TextBox 10"/>
          <p:cNvSpPr txBox="1">
            <a:spLocks noChangeArrowheads="1"/>
          </p:cNvSpPr>
          <p:nvPr/>
        </p:nvSpPr>
        <p:spPr bwMode="auto">
          <a:xfrm>
            <a:off x="1022350" y="5854700"/>
            <a:ext cx="7978775" cy="646113"/>
          </a:xfrm>
          <a:prstGeom prst="rect">
            <a:avLst/>
          </a:prstGeom>
          <a:noFill/>
          <a:ln w="9525">
            <a:noFill/>
            <a:miter lim="800000"/>
            <a:headEnd/>
            <a:tailEnd/>
          </a:ln>
        </p:spPr>
        <p:txBody>
          <a:bodyPr wrap="none">
            <a:spAutoFit/>
          </a:bodyPr>
          <a:lstStyle/>
          <a:p>
            <a:r>
              <a:rPr lang="zh-CN" altLang="en-US" sz="1800" dirty="0">
                <a:ea typeface="宋体" charset="-122"/>
              </a:rPr>
              <a:t>禁用（</a:t>
            </a:r>
            <a:r>
              <a:rPr lang="en-US" altLang="zh-CN" sz="1800" dirty="0">
                <a:ea typeface="宋体" charset="-122"/>
              </a:rPr>
              <a:t>Disable</a:t>
            </a:r>
            <a:r>
              <a:rPr lang="zh-CN" altLang="en-US" sz="1800" dirty="0">
                <a:ea typeface="宋体" charset="-122"/>
              </a:rPr>
              <a:t>）：人为的物理禁用端口，该状态下，端口是不工作的，这种</a:t>
            </a:r>
            <a:endParaRPr lang="en-US" altLang="zh-CN" sz="1800" dirty="0">
              <a:ea typeface="宋体" charset="-122"/>
            </a:endParaRPr>
          </a:p>
          <a:p>
            <a:r>
              <a:rPr lang="zh-CN" altLang="en-US" sz="1800" dirty="0">
                <a:ea typeface="宋体" charset="-122"/>
              </a:rPr>
              <a:t>状态在</a:t>
            </a:r>
            <a:r>
              <a:rPr lang="zh-CN" altLang="en-US" sz="1800" dirty="0" smtClean="0">
                <a:ea typeface="宋体" charset="-122"/>
              </a:rPr>
              <a:t>端口转变</a:t>
            </a:r>
            <a:r>
              <a:rPr lang="zh-CN" altLang="en-US" sz="1800" dirty="0">
                <a:ea typeface="宋体" charset="-122"/>
              </a:rPr>
              <a:t>过程中基本不会涉及到</a:t>
            </a:r>
          </a:p>
        </p:txBody>
      </p:sp>
      <p:sp>
        <p:nvSpPr>
          <p:cNvPr id="20489" name="左大括号 11"/>
          <p:cNvSpPr>
            <a:spLocks/>
          </p:cNvSpPr>
          <p:nvPr/>
        </p:nvSpPr>
        <p:spPr bwMode="auto">
          <a:xfrm>
            <a:off x="714375" y="2214563"/>
            <a:ext cx="357188" cy="1079500"/>
          </a:xfrm>
          <a:prstGeom prst="leftBrace">
            <a:avLst>
              <a:gd name="adj1" fmla="val 8325"/>
              <a:gd name="adj2" fmla="val 50000"/>
            </a:avLst>
          </a:prstGeom>
          <a:solidFill>
            <a:schemeClr val="bg2"/>
          </a:solidFill>
          <a:ln w="22225" algn="ctr">
            <a:solidFill>
              <a:schemeClr val="tx2"/>
            </a:solidFill>
            <a:round/>
            <a:headEnd/>
            <a:tailEnd/>
          </a:ln>
        </p:spPr>
        <p:txBody>
          <a:bodyPr lIns="82124" tIns="41061" rIns="82124" bIns="41061" anchor="ctr">
            <a:spAutoFit/>
          </a:bodyPr>
          <a:lstStyle/>
          <a:p>
            <a:pPr algn="ctr" defTabSz="814388">
              <a:lnSpc>
                <a:spcPct val="90000"/>
              </a:lnSpc>
            </a:pPr>
            <a:endParaRPr lang="zh-CN" altLang="en-US" sz="2400" b="0" i="1">
              <a:latin typeface="Arial" charset="0"/>
              <a:ea typeface="宋体" charset="-122"/>
            </a:endParaRPr>
          </a:p>
        </p:txBody>
      </p:sp>
      <p:sp>
        <p:nvSpPr>
          <p:cNvPr id="20490" name="左大括号 12"/>
          <p:cNvSpPr>
            <a:spLocks/>
          </p:cNvSpPr>
          <p:nvPr/>
        </p:nvSpPr>
        <p:spPr bwMode="auto">
          <a:xfrm>
            <a:off x="714375" y="3286125"/>
            <a:ext cx="357188" cy="1079500"/>
          </a:xfrm>
          <a:prstGeom prst="leftBrace">
            <a:avLst>
              <a:gd name="adj1" fmla="val 8325"/>
              <a:gd name="adj2" fmla="val 50000"/>
            </a:avLst>
          </a:prstGeom>
          <a:solidFill>
            <a:schemeClr val="bg2"/>
          </a:solidFill>
          <a:ln w="22225" algn="ctr">
            <a:solidFill>
              <a:schemeClr val="tx2"/>
            </a:solidFill>
            <a:round/>
            <a:headEnd/>
            <a:tailEnd/>
          </a:ln>
        </p:spPr>
        <p:txBody>
          <a:bodyPr lIns="82124" tIns="41061" rIns="82124" bIns="41061" anchor="ctr">
            <a:spAutoFit/>
          </a:bodyPr>
          <a:lstStyle/>
          <a:p>
            <a:pPr algn="ctr" defTabSz="814388">
              <a:lnSpc>
                <a:spcPct val="90000"/>
              </a:lnSpc>
            </a:pPr>
            <a:endParaRPr lang="zh-CN" altLang="en-US" sz="2400" b="0" i="1">
              <a:latin typeface="Arial" charset="0"/>
              <a:ea typeface="宋体" charset="-122"/>
            </a:endParaRPr>
          </a:p>
        </p:txBody>
      </p:sp>
      <p:sp>
        <p:nvSpPr>
          <p:cNvPr id="20491" name="左大括号 13"/>
          <p:cNvSpPr>
            <a:spLocks/>
          </p:cNvSpPr>
          <p:nvPr/>
        </p:nvSpPr>
        <p:spPr bwMode="auto">
          <a:xfrm>
            <a:off x="714375" y="4357688"/>
            <a:ext cx="357188" cy="1079500"/>
          </a:xfrm>
          <a:prstGeom prst="leftBrace">
            <a:avLst>
              <a:gd name="adj1" fmla="val 8325"/>
              <a:gd name="adj2" fmla="val 50000"/>
            </a:avLst>
          </a:prstGeom>
          <a:solidFill>
            <a:schemeClr val="bg2"/>
          </a:solidFill>
          <a:ln w="22225" algn="ctr">
            <a:solidFill>
              <a:schemeClr val="tx2"/>
            </a:solidFill>
            <a:round/>
            <a:headEnd/>
            <a:tailEnd/>
          </a:ln>
        </p:spPr>
        <p:txBody>
          <a:bodyPr lIns="82124" tIns="41061" rIns="82124" bIns="41061" anchor="ctr">
            <a:spAutoFit/>
          </a:bodyPr>
          <a:lstStyle/>
          <a:p>
            <a:pPr algn="ctr" defTabSz="814388">
              <a:lnSpc>
                <a:spcPct val="90000"/>
              </a:lnSpc>
            </a:pPr>
            <a:endParaRPr lang="zh-CN" altLang="en-US" sz="2400" b="0" i="1">
              <a:latin typeface="Arial" charset="0"/>
              <a:ea typeface="宋体" charset="-122"/>
            </a:endParaRPr>
          </a:p>
        </p:txBody>
      </p:sp>
      <p:sp>
        <p:nvSpPr>
          <p:cNvPr id="20492" name="TextBox 14"/>
          <p:cNvSpPr txBox="1">
            <a:spLocks noChangeArrowheads="1"/>
          </p:cNvSpPr>
          <p:nvPr/>
        </p:nvSpPr>
        <p:spPr bwMode="auto">
          <a:xfrm>
            <a:off x="119063" y="2559050"/>
            <a:ext cx="595312" cy="369888"/>
          </a:xfrm>
          <a:prstGeom prst="rect">
            <a:avLst/>
          </a:prstGeom>
          <a:noFill/>
          <a:ln w="9525">
            <a:noFill/>
            <a:miter lim="800000"/>
            <a:headEnd/>
            <a:tailEnd/>
          </a:ln>
        </p:spPr>
        <p:txBody>
          <a:bodyPr wrap="none">
            <a:spAutoFit/>
          </a:bodyPr>
          <a:lstStyle/>
          <a:p>
            <a:r>
              <a:rPr lang="en-US" altLang="zh-CN" sz="1800">
                <a:ea typeface="宋体" charset="-122"/>
              </a:rPr>
              <a:t>20S</a:t>
            </a:r>
            <a:endParaRPr lang="zh-CN" altLang="en-US" sz="1800">
              <a:ea typeface="宋体" charset="-122"/>
            </a:endParaRPr>
          </a:p>
        </p:txBody>
      </p:sp>
      <p:sp>
        <p:nvSpPr>
          <p:cNvPr id="20493" name="TextBox 15"/>
          <p:cNvSpPr txBox="1">
            <a:spLocks noChangeArrowheads="1"/>
          </p:cNvSpPr>
          <p:nvPr/>
        </p:nvSpPr>
        <p:spPr bwMode="auto">
          <a:xfrm>
            <a:off x="119063" y="3643313"/>
            <a:ext cx="595312" cy="369887"/>
          </a:xfrm>
          <a:prstGeom prst="rect">
            <a:avLst/>
          </a:prstGeom>
          <a:noFill/>
          <a:ln w="9525">
            <a:noFill/>
            <a:miter lim="800000"/>
            <a:headEnd/>
            <a:tailEnd/>
          </a:ln>
        </p:spPr>
        <p:txBody>
          <a:bodyPr wrap="none">
            <a:spAutoFit/>
          </a:bodyPr>
          <a:lstStyle/>
          <a:p>
            <a:r>
              <a:rPr lang="en-US" altLang="zh-CN" sz="1800">
                <a:ea typeface="宋体" charset="-122"/>
              </a:rPr>
              <a:t>15S</a:t>
            </a:r>
            <a:endParaRPr lang="zh-CN" altLang="en-US" sz="1800">
              <a:ea typeface="宋体" charset="-122"/>
            </a:endParaRPr>
          </a:p>
        </p:txBody>
      </p:sp>
      <p:sp>
        <p:nvSpPr>
          <p:cNvPr id="20494" name="TextBox 16"/>
          <p:cNvSpPr txBox="1">
            <a:spLocks noChangeArrowheads="1"/>
          </p:cNvSpPr>
          <p:nvPr/>
        </p:nvSpPr>
        <p:spPr bwMode="auto">
          <a:xfrm>
            <a:off x="142875" y="4714875"/>
            <a:ext cx="595313" cy="369888"/>
          </a:xfrm>
          <a:prstGeom prst="rect">
            <a:avLst/>
          </a:prstGeom>
          <a:noFill/>
          <a:ln w="9525">
            <a:noFill/>
            <a:miter lim="800000"/>
            <a:headEnd/>
            <a:tailEnd/>
          </a:ln>
        </p:spPr>
        <p:txBody>
          <a:bodyPr wrap="none">
            <a:spAutoFit/>
          </a:bodyPr>
          <a:lstStyle/>
          <a:p>
            <a:r>
              <a:rPr lang="en-US" altLang="zh-CN" sz="1800">
                <a:ea typeface="宋体" charset="-122"/>
              </a:rPr>
              <a:t>15S</a:t>
            </a:r>
            <a:endParaRPr lang="zh-CN" altLang="en-US" sz="1800">
              <a:ea typeface="宋体"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3"/>
          <p:cNvSpPr>
            <a:spLocks noChangeShapeType="1"/>
          </p:cNvSpPr>
          <p:nvPr/>
        </p:nvSpPr>
        <p:spPr bwMode="auto">
          <a:xfrm flipV="1">
            <a:off x="2971800" y="2005013"/>
            <a:ext cx="0" cy="838200"/>
          </a:xfrm>
          <a:prstGeom prst="line">
            <a:avLst/>
          </a:prstGeom>
          <a:noFill/>
          <a:ln w="38100">
            <a:solidFill>
              <a:schemeClr val="tx1"/>
            </a:solidFill>
            <a:round/>
            <a:headEnd/>
            <a:tailEnd/>
          </a:ln>
        </p:spPr>
        <p:txBody>
          <a:bodyPr wrap="none" anchor="ctr"/>
          <a:lstStyle/>
          <a:p>
            <a:endParaRPr lang="zh-CN" altLang="en-US"/>
          </a:p>
        </p:txBody>
      </p:sp>
      <p:sp>
        <p:nvSpPr>
          <p:cNvPr id="19459" name="Line 5"/>
          <p:cNvSpPr>
            <a:spLocks noChangeShapeType="1"/>
          </p:cNvSpPr>
          <p:nvPr/>
        </p:nvSpPr>
        <p:spPr bwMode="auto">
          <a:xfrm flipV="1">
            <a:off x="5638800" y="2005013"/>
            <a:ext cx="0" cy="838200"/>
          </a:xfrm>
          <a:prstGeom prst="line">
            <a:avLst/>
          </a:prstGeom>
          <a:noFill/>
          <a:ln w="38100">
            <a:solidFill>
              <a:schemeClr val="tx1"/>
            </a:solidFill>
            <a:round/>
            <a:headEnd/>
            <a:tailEnd/>
          </a:ln>
        </p:spPr>
        <p:txBody>
          <a:bodyPr wrap="none" anchor="ctr"/>
          <a:lstStyle/>
          <a:p>
            <a:endParaRPr lang="zh-CN" altLang="en-US"/>
          </a:p>
        </p:txBody>
      </p:sp>
      <p:sp>
        <p:nvSpPr>
          <p:cNvPr id="19460" name="Line 6"/>
          <p:cNvSpPr>
            <a:spLocks noChangeShapeType="1"/>
          </p:cNvSpPr>
          <p:nvPr/>
        </p:nvSpPr>
        <p:spPr bwMode="auto">
          <a:xfrm flipV="1">
            <a:off x="1981200" y="2005013"/>
            <a:ext cx="4800600" cy="0"/>
          </a:xfrm>
          <a:prstGeom prst="line">
            <a:avLst/>
          </a:prstGeom>
          <a:noFill/>
          <a:ln w="38100">
            <a:solidFill>
              <a:schemeClr val="tx1"/>
            </a:solidFill>
            <a:round/>
            <a:headEnd/>
            <a:tailEnd/>
          </a:ln>
        </p:spPr>
        <p:txBody>
          <a:bodyPr wrap="none" anchor="ctr"/>
          <a:lstStyle/>
          <a:p>
            <a:endParaRPr lang="zh-CN" altLang="en-US"/>
          </a:p>
        </p:txBody>
      </p:sp>
      <p:sp>
        <p:nvSpPr>
          <p:cNvPr id="19461" name="Line 7"/>
          <p:cNvSpPr>
            <a:spLocks noChangeShapeType="1"/>
          </p:cNvSpPr>
          <p:nvPr/>
        </p:nvSpPr>
        <p:spPr bwMode="auto">
          <a:xfrm flipV="1">
            <a:off x="2971800" y="3300413"/>
            <a:ext cx="0" cy="838200"/>
          </a:xfrm>
          <a:prstGeom prst="line">
            <a:avLst/>
          </a:prstGeom>
          <a:noFill/>
          <a:ln w="38100">
            <a:solidFill>
              <a:schemeClr val="tx1"/>
            </a:solidFill>
            <a:round/>
            <a:headEnd/>
            <a:tailEnd/>
          </a:ln>
        </p:spPr>
        <p:txBody>
          <a:bodyPr wrap="none" anchor="ctr"/>
          <a:lstStyle/>
          <a:p>
            <a:endParaRPr lang="zh-CN" altLang="en-US"/>
          </a:p>
        </p:txBody>
      </p:sp>
      <p:sp>
        <p:nvSpPr>
          <p:cNvPr id="19462" name="Line 8"/>
          <p:cNvSpPr>
            <a:spLocks noChangeShapeType="1"/>
          </p:cNvSpPr>
          <p:nvPr/>
        </p:nvSpPr>
        <p:spPr bwMode="auto">
          <a:xfrm flipV="1">
            <a:off x="5638800" y="3300413"/>
            <a:ext cx="0" cy="838200"/>
          </a:xfrm>
          <a:prstGeom prst="line">
            <a:avLst/>
          </a:prstGeom>
          <a:noFill/>
          <a:ln w="38100">
            <a:solidFill>
              <a:schemeClr val="tx1"/>
            </a:solidFill>
            <a:round/>
            <a:headEnd/>
            <a:tailEnd/>
          </a:ln>
        </p:spPr>
        <p:txBody>
          <a:bodyPr wrap="none" anchor="ctr"/>
          <a:lstStyle/>
          <a:p>
            <a:endParaRPr lang="zh-CN" altLang="en-US"/>
          </a:p>
        </p:txBody>
      </p:sp>
      <p:sp>
        <p:nvSpPr>
          <p:cNvPr id="19463" name="Line 9"/>
          <p:cNvSpPr>
            <a:spLocks noChangeShapeType="1"/>
          </p:cNvSpPr>
          <p:nvPr/>
        </p:nvSpPr>
        <p:spPr bwMode="auto">
          <a:xfrm flipV="1">
            <a:off x="1981200" y="4138613"/>
            <a:ext cx="4800600" cy="0"/>
          </a:xfrm>
          <a:prstGeom prst="line">
            <a:avLst/>
          </a:prstGeom>
          <a:noFill/>
          <a:ln w="38100">
            <a:solidFill>
              <a:schemeClr val="tx1"/>
            </a:solidFill>
            <a:round/>
            <a:headEnd/>
            <a:tailEnd/>
          </a:ln>
        </p:spPr>
        <p:txBody>
          <a:bodyPr wrap="none" anchor="ctr"/>
          <a:lstStyle/>
          <a:p>
            <a:endParaRPr lang="zh-CN" altLang="en-US"/>
          </a:p>
        </p:txBody>
      </p:sp>
      <p:sp>
        <p:nvSpPr>
          <p:cNvPr id="19464" name="Text Box 10"/>
          <p:cNvSpPr txBox="1">
            <a:spLocks noChangeArrowheads="1"/>
          </p:cNvSpPr>
          <p:nvPr/>
        </p:nvSpPr>
        <p:spPr bwMode="auto">
          <a:xfrm>
            <a:off x="6488113" y="2441575"/>
            <a:ext cx="1838325" cy="1520825"/>
          </a:xfrm>
          <a:prstGeom prst="rect">
            <a:avLst/>
          </a:prstGeom>
          <a:noFill/>
          <a:ln w="9525">
            <a:noFill/>
            <a:miter lim="800000"/>
            <a:headEnd/>
            <a:tailEnd/>
          </a:ln>
        </p:spPr>
        <p:txBody>
          <a:bodyPr wrap="none">
            <a:spAutoFit/>
          </a:bodyPr>
          <a:lstStyle/>
          <a:p>
            <a:r>
              <a:rPr lang="zh-CN" altLang="en-US" sz="1400" dirty="0">
                <a:ea typeface="宋体" charset="-122"/>
              </a:rPr>
              <a:t>交换机 </a:t>
            </a:r>
            <a:r>
              <a:rPr lang="en-US" altLang="zh-CN" sz="1400" dirty="0">
                <a:ea typeface="宋体" charset="-122"/>
              </a:rPr>
              <a:t>Y</a:t>
            </a:r>
          </a:p>
          <a:p>
            <a:r>
              <a:rPr lang="zh-CN" altLang="en-US" sz="1400" dirty="0">
                <a:ea typeface="宋体" charset="-122"/>
              </a:rPr>
              <a:t>缺省的优先级 32768 </a:t>
            </a:r>
            <a:br>
              <a:rPr lang="zh-CN" altLang="en-US" sz="1400" dirty="0">
                <a:ea typeface="宋体" charset="-122"/>
              </a:rPr>
            </a:br>
            <a:r>
              <a:rPr lang="zh-CN" altLang="en-US" sz="1400" dirty="0">
                <a:ea typeface="宋体" charset="-122"/>
              </a:rPr>
              <a:t>(8000 十六进制</a:t>
            </a:r>
            <a:r>
              <a:rPr lang="en-US" altLang="zh-CN" sz="1400" dirty="0">
                <a:ea typeface="宋体" charset="-122"/>
              </a:rPr>
              <a:t>)</a:t>
            </a:r>
          </a:p>
          <a:p>
            <a:r>
              <a:rPr lang="en-US" altLang="zh-CN" sz="1400" dirty="0">
                <a:ea typeface="宋体" charset="-122"/>
              </a:rPr>
              <a:t>MAC 0c0022222222</a:t>
            </a:r>
          </a:p>
          <a:p>
            <a:endParaRPr lang="en-US" altLang="zh-CN" sz="1400" dirty="0">
              <a:ea typeface="宋体" charset="-122"/>
            </a:endParaRPr>
          </a:p>
          <a:p>
            <a:endParaRPr lang="zh-CN" altLang="en-US" sz="2400" dirty="0">
              <a:ea typeface="宋体" charset="-122"/>
            </a:endParaRPr>
          </a:p>
        </p:txBody>
      </p:sp>
      <p:sp>
        <p:nvSpPr>
          <p:cNvPr id="19465" name="Text Box 11"/>
          <p:cNvSpPr txBox="1">
            <a:spLocks noChangeArrowheads="1"/>
          </p:cNvSpPr>
          <p:nvPr/>
        </p:nvSpPr>
        <p:spPr bwMode="auto">
          <a:xfrm>
            <a:off x="533400" y="2441575"/>
            <a:ext cx="1838325" cy="1155700"/>
          </a:xfrm>
          <a:prstGeom prst="rect">
            <a:avLst/>
          </a:prstGeom>
          <a:noFill/>
          <a:ln w="9525">
            <a:noFill/>
            <a:miter lim="800000"/>
            <a:headEnd/>
            <a:tailEnd/>
          </a:ln>
        </p:spPr>
        <p:txBody>
          <a:bodyPr wrap="none">
            <a:spAutoFit/>
          </a:bodyPr>
          <a:lstStyle/>
          <a:p>
            <a:r>
              <a:rPr lang="zh-CN" altLang="en-US" sz="1400" dirty="0">
                <a:ea typeface="宋体" charset="-122"/>
              </a:rPr>
              <a:t>交接机 </a:t>
            </a:r>
            <a:r>
              <a:rPr lang="en-US" altLang="zh-CN" sz="1400" dirty="0">
                <a:ea typeface="宋体" charset="-122"/>
              </a:rPr>
              <a:t>X</a:t>
            </a:r>
          </a:p>
          <a:p>
            <a:r>
              <a:rPr lang="zh-CN" altLang="en-US" sz="1400" dirty="0">
                <a:ea typeface="宋体" charset="-122"/>
              </a:rPr>
              <a:t>缺省的优先级</a:t>
            </a:r>
            <a:r>
              <a:rPr lang="en-US" altLang="zh-CN" sz="1400" dirty="0">
                <a:ea typeface="宋体" charset="-122"/>
              </a:rPr>
              <a:t> 32768 </a:t>
            </a:r>
            <a:br>
              <a:rPr lang="en-US" altLang="zh-CN" sz="1400" dirty="0">
                <a:ea typeface="宋体" charset="-122"/>
              </a:rPr>
            </a:br>
            <a:r>
              <a:rPr lang="en-US" altLang="zh-CN" sz="1400" dirty="0">
                <a:ea typeface="宋体" charset="-122"/>
              </a:rPr>
              <a:t>(8000 </a:t>
            </a:r>
            <a:r>
              <a:rPr lang="zh-CN" altLang="en-US" sz="1400" dirty="0">
                <a:ea typeface="宋体" charset="-122"/>
              </a:rPr>
              <a:t>十六进制) </a:t>
            </a:r>
          </a:p>
          <a:p>
            <a:r>
              <a:rPr lang="en-US" altLang="zh-CN" sz="1400" dirty="0">
                <a:ea typeface="宋体" charset="-122"/>
              </a:rPr>
              <a:t>MAC 0c0011111111</a:t>
            </a:r>
          </a:p>
          <a:p>
            <a:r>
              <a:rPr lang="en-US" altLang="zh-CN" sz="1400" dirty="0">
                <a:ea typeface="宋体" charset="-122"/>
              </a:rPr>
              <a:t> </a:t>
            </a:r>
          </a:p>
        </p:txBody>
      </p:sp>
      <p:sp>
        <p:nvSpPr>
          <p:cNvPr id="19466" name="Line 13"/>
          <p:cNvSpPr>
            <a:spLocks noChangeShapeType="1"/>
          </p:cNvSpPr>
          <p:nvPr/>
        </p:nvSpPr>
        <p:spPr bwMode="auto">
          <a:xfrm>
            <a:off x="3962400" y="3071813"/>
            <a:ext cx="1066800" cy="0"/>
          </a:xfrm>
          <a:prstGeom prst="line">
            <a:avLst/>
          </a:prstGeom>
          <a:noFill/>
          <a:ln w="38100">
            <a:solidFill>
              <a:schemeClr val="accent1"/>
            </a:solidFill>
            <a:round/>
            <a:headEnd type="triangle" w="med" len="med"/>
            <a:tailEnd type="triangle" w="med" len="med"/>
          </a:ln>
        </p:spPr>
        <p:txBody>
          <a:bodyPr wrap="none" anchor="ctr"/>
          <a:lstStyle/>
          <a:p>
            <a:endParaRPr lang="zh-CN" altLang="en-US"/>
          </a:p>
        </p:txBody>
      </p:sp>
      <p:sp>
        <p:nvSpPr>
          <p:cNvPr id="19467" name="Text Box 14"/>
          <p:cNvSpPr txBox="1">
            <a:spLocks noChangeArrowheads="1"/>
          </p:cNvSpPr>
          <p:nvPr/>
        </p:nvSpPr>
        <p:spPr bwMode="auto">
          <a:xfrm>
            <a:off x="4114800" y="2690813"/>
            <a:ext cx="831850" cy="366712"/>
          </a:xfrm>
          <a:prstGeom prst="rect">
            <a:avLst/>
          </a:prstGeom>
          <a:noFill/>
          <a:ln w="9525">
            <a:noFill/>
            <a:miter lim="800000"/>
            <a:headEnd/>
            <a:tailEnd/>
          </a:ln>
        </p:spPr>
        <p:txBody>
          <a:bodyPr wrap="none">
            <a:spAutoFit/>
          </a:bodyPr>
          <a:lstStyle/>
          <a:p>
            <a:r>
              <a:rPr lang="en-US" altLang="zh-CN" sz="1800">
                <a:solidFill>
                  <a:schemeClr val="accent1"/>
                </a:solidFill>
                <a:ea typeface="宋体" charset="-122"/>
              </a:rPr>
              <a:t>BPDU</a:t>
            </a:r>
            <a:endParaRPr lang="en-US" altLang="zh-CN" sz="2400">
              <a:solidFill>
                <a:schemeClr val="accent1"/>
              </a:solidFill>
              <a:ea typeface="宋体" charset="-122"/>
            </a:endParaRPr>
          </a:p>
        </p:txBody>
      </p:sp>
      <p:sp>
        <p:nvSpPr>
          <p:cNvPr id="19468" name="Rectangle 15"/>
          <p:cNvSpPr>
            <a:spLocks noChangeArrowheads="1"/>
          </p:cNvSpPr>
          <p:nvPr/>
        </p:nvSpPr>
        <p:spPr bwMode="auto">
          <a:xfrm>
            <a:off x="1066800" y="4395788"/>
            <a:ext cx="4471988" cy="1938337"/>
          </a:xfrm>
          <a:prstGeom prst="rect">
            <a:avLst/>
          </a:prstGeom>
          <a:noFill/>
          <a:ln w="9525">
            <a:noFill/>
            <a:miter lim="800000"/>
            <a:headEnd/>
            <a:tailEnd/>
          </a:ln>
        </p:spPr>
        <p:txBody>
          <a:bodyPr wrap="none">
            <a:spAutoFit/>
          </a:bodyPr>
          <a:lstStyle/>
          <a:p>
            <a:r>
              <a:rPr lang="en-US" altLang="zh-CN" sz="2000" dirty="0" smtClean="0">
                <a:ea typeface="宋体" charset="-122"/>
              </a:rPr>
              <a:t>BPDU = Bridge protocol data unit </a:t>
            </a:r>
            <a:r>
              <a:rPr lang="en-US" altLang="zh-CN" sz="2000" dirty="0">
                <a:ea typeface="宋体" charset="-122"/>
              </a:rPr>
              <a:t/>
            </a:r>
            <a:br>
              <a:rPr lang="en-US" altLang="zh-CN" sz="2000" dirty="0">
                <a:ea typeface="宋体" charset="-122"/>
              </a:rPr>
            </a:br>
            <a:r>
              <a:rPr lang="en-US" altLang="zh-CN" sz="2000" dirty="0">
                <a:ea typeface="宋体" charset="-122"/>
              </a:rPr>
              <a:t>	(</a:t>
            </a:r>
            <a:r>
              <a:rPr lang="zh-CN" altLang="en-US" sz="2000" dirty="0">
                <a:ea typeface="宋体" charset="-122"/>
              </a:rPr>
              <a:t>缺省地每</a:t>
            </a:r>
            <a:r>
              <a:rPr lang="en-US" altLang="zh-CN" sz="2000" dirty="0">
                <a:ea typeface="宋体" charset="-122"/>
              </a:rPr>
              <a:t>2</a:t>
            </a:r>
            <a:r>
              <a:rPr lang="zh-CN" altLang="en-US" sz="2000" dirty="0" smtClean="0">
                <a:ea typeface="宋体" charset="-122"/>
              </a:rPr>
              <a:t>秒发送</a:t>
            </a:r>
            <a:r>
              <a:rPr lang="en-US" altLang="zh-CN" sz="2000" dirty="0">
                <a:ea typeface="宋体" charset="-122"/>
              </a:rPr>
              <a:t>BPDU</a:t>
            </a:r>
            <a:r>
              <a:rPr lang="zh-CN" altLang="en-US" sz="2000" dirty="0">
                <a:ea typeface="宋体" charset="-122"/>
              </a:rPr>
              <a:t>数据)</a:t>
            </a:r>
          </a:p>
          <a:p>
            <a:r>
              <a:rPr lang="zh-CN" altLang="en-US" sz="2000" dirty="0">
                <a:ea typeface="宋体" charset="-122"/>
              </a:rPr>
              <a:t>根桥 </a:t>
            </a:r>
            <a:r>
              <a:rPr lang="en-US" altLang="zh-CN" sz="2000" dirty="0">
                <a:ea typeface="宋体" charset="-122"/>
              </a:rPr>
              <a:t>= </a:t>
            </a:r>
            <a:r>
              <a:rPr lang="zh-CN" altLang="en-US" sz="2000" dirty="0">
                <a:ea typeface="宋体" charset="-122"/>
              </a:rPr>
              <a:t>有</a:t>
            </a:r>
            <a:r>
              <a:rPr lang="zh-CN" altLang="en-US" sz="2000" dirty="0" smtClean="0">
                <a:ea typeface="宋体" charset="-122"/>
              </a:rPr>
              <a:t>最低桥</a:t>
            </a:r>
            <a:r>
              <a:rPr lang="en-US" altLang="zh-CN" sz="2000" dirty="0" smtClean="0">
                <a:ea typeface="宋体" charset="-122"/>
              </a:rPr>
              <a:t>ID</a:t>
            </a:r>
            <a:r>
              <a:rPr lang="zh-CN" altLang="en-US" sz="2000" dirty="0" smtClean="0">
                <a:ea typeface="宋体" charset="-122"/>
              </a:rPr>
              <a:t>桥</a:t>
            </a:r>
            <a:endParaRPr lang="en-US" altLang="zh-CN" sz="2000" dirty="0">
              <a:ea typeface="宋体" charset="-122"/>
            </a:endParaRPr>
          </a:p>
          <a:p>
            <a:r>
              <a:rPr lang="zh-CN" altLang="en-US" sz="2000" dirty="0">
                <a:ea typeface="宋体" charset="-122"/>
              </a:rPr>
              <a:t>桥</a:t>
            </a:r>
            <a:r>
              <a:rPr lang="en-US" altLang="zh-CN" sz="2000" dirty="0">
                <a:ea typeface="宋体" charset="-122"/>
              </a:rPr>
              <a:t>ID= </a:t>
            </a:r>
            <a:r>
              <a:rPr lang="zh-CN" altLang="en-US" sz="2000" dirty="0">
                <a:ea typeface="宋体" charset="-122"/>
              </a:rPr>
              <a:t>桥优先级 + 桥</a:t>
            </a:r>
            <a:r>
              <a:rPr lang="en-US" altLang="zh-CN" sz="2000" dirty="0">
                <a:ea typeface="宋体" charset="-122"/>
              </a:rPr>
              <a:t>MAC</a:t>
            </a:r>
            <a:r>
              <a:rPr lang="zh-CN" altLang="en-US" sz="2000" dirty="0">
                <a:ea typeface="宋体" charset="-122"/>
              </a:rPr>
              <a:t>地址</a:t>
            </a:r>
          </a:p>
          <a:p>
            <a:r>
              <a:rPr lang="zh-CN" altLang="en-US" sz="2000" dirty="0">
                <a:ea typeface="宋体" charset="-122"/>
              </a:rPr>
              <a:t>例中，</a:t>
            </a:r>
            <a:r>
              <a:rPr lang="en-US" altLang="zh-CN" sz="2000" dirty="0">
                <a:ea typeface="宋体" charset="-122"/>
              </a:rPr>
              <a:t> </a:t>
            </a:r>
            <a:r>
              <a:rPr lang="zh-CN" altLang="en-US" sz="2000" dirty="0">
                <a:ea typeface="宋体" charset="-122"/>
              </a:rPr>
              <a:t>哪个交换机的桥</a:t>
            </a:r>
            <a:r>
              <a:rPr lang="en-US" altLang="zh-CN" sz="2000" dirty="0">
                <a:ea typeface="宋体" charset="-122"/>
              </a:rPr>
              <a:t>ID</a:t>
            </a:r>
            <a:r>
              <a:rPr lang="zh-CN" altLang="en-US" sz="2000" dirty="0">
                <a:ea typeface="宋体" charset="-122"/>
              </a:rPr>
              <a:t>最低?</a:t>
            </a:r>
          </a:p>
          <a:p>
            <a:endParaRPr lang="zh-CN" altLang="en-US" sz="2000" dirty="0">
              <a:ea typeface="宋体" charset="-122"/>
            </a:endParaRPr>
          </a:p>
        </p:txBody>
      </p:sp>
      <p:pic>
        <p:nvPicPr>
          <p:cNvPr id="19469" name="Picture 16"/>
          <p:cNvPicPr>
            <a:picLocks noChangeArrowheads="1"/>
          </p:cNvPicPr>
          <p:nvPr/>
        </p:nvPicPr>
        <p:blipFill>
          <a:blip r:embed="rId3" cstate="print"/>
          <a:srcRect/>
          <a:stretch>
            <a:fillRect/>
          </a:stretch>
        </p:blipFill>
        <p:spPr bwMode="auto">
          <a:xfrm>
            <a:off x="2438400" y="2895600"/>
            <a:ext cx="1371600" cy="571500"/>
          </a:xfrm>
          <a:prstGeom prst="rect">
            <a:avLst/>
          </a:prstGeom>
          <a:noFill/>
          <a:ln w="9525">
            <a:noFill/>
            <a:miter lim="800000"/>
            <a:headEnd/>
            <a:tailEnd/>
          </a:ln>
        </p:spPr>
      </p:pic>
      <p:pic>
        <p:nvPicPr>
          <p:cNvPr id="19470" name="Picture 17"/>
          <p:cNvPicPr>
            <a:picLocks noChangeArrowheads="1"/>
          </p:cNvPicPr>
          <p:nvPr/>
        </p:nvPicPr>
        <p:blipFill>
          <a:blip r:embed="rId3" cstate="print"/>
          <a:srcRect/>
          <a:stretch>
            <a:fillRect/>
          </a:stretch>
        </p:blipFill>
        <p:spPr bwMode="auto">
          <a:xfrm>
            <a:off x="5105400" y="2895600"/>
            <a:ext cx="1371600" cy="571500"/>
          </a:xfrm>
          <a:prstGeom prst="rect">
            <a:avLst/>
          </a:prstGeom>
          <a:noFill/>
          <a:ln w="9525">
            <a:noFill/>
            <a:miter lim="800000"/>
            <a:headEnd/>
            <a:tailEnd/>
          </a:ln>
        </p:spPr>
      </p:pic>
      <p:sp>
        <p:nvSpPr>
          <p:cNvPr id="19471" name="Rectangle 18"/>
          <p:cNvSpPr>
            <a:spLocks noGrp="1" noChangeArrowheads="1"/>
          </p:cNvSpPr>
          <p:nvPr>
            <p:ph type="title"/>
          </p:nvPr>
        </p:nvSpPr>
        <p:spPr>
          <a:xfrm>
            <a:off x="212725" y="214313"/>
            <a:ext cx="8145463" cy="838200"/>
          </a:xfrm>
        </p:spPr>
        <p:txBody>
          <a:bodyPr/>
          <a:lstStyle/>
          <a:p>
            <a:r>
              <a:rPr lang="zh-CN" altLang="en-US" dirty="0" smtClean="0">
                <a:latin typeface="宋体" charset="-122"/>
                <a:ea typeface="宋体" charset="-122"/>
              </a:rPr>
              <a:t>根桥的选举</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根端口的选举</a:t>
            </a:r>
            <a:endParaRPr lang="zh-CN" altLang="en-US" dirty="0"/>
          </a:p>
        </p:txBody>
      </p:sp>
      <p:sp>
        <p:nvSpPr>
          <p:cNvPr id="3" name="内容占位符 2"/>
          <p:cNvSpPr>
            <a:spLocks noGrp="1"/>
          </p:cNvSpPr>
          <p:nvPr>
            <p:ph idx="1"/>
          </p:nvPr>
        </p:nvSpPr>
        <p:spPr>
          <a:xfrm>
            <a:off x="655638" y="1524001"/>
            <a:ext cx="7940675" cy="1112911"/>
          </a:xfrm>
        </p:spPr>
        <p:txBody>
          <a:bodyPr/>
          <a:lstStyle/>
          <a:p>
            <a:pPr>
              <a:buNone/>
            </a:pPr>
            <a:r>
              <a:rPr lang="zh-CN" altLang="en-US" dirty="0" smtClean="0"/>
              <a:t>根端口的选举依照下面的顺序</a:t>
            </a:r>
            <a:endParaRPr lang="en-US" altLang="zh-CN" dirty="0" smtClean="0"/>
          </a:p>
          <a:p>
            <a:pPr>
              <a:buNone/>
            </a:pPr>
            <a:r>
              <a:rPr lang="zh-CN" altLang="zh-CN" dirty="0" smtClean="0">
                <a:latin typeface="仿宋"/>
                <a:ea typeface="仿宋"/>
              </a:rPr>
              <a:t>①</a:t>
            </a:r>
            <a:r>
              <a:rPr lang="zh-CN" altLang="en-US" dirty="0" smtClean="0">
                <a:latin typeface="仿宋"/>
                <a:ea typeface="仿宋"/>
              </a:rPr>
              <a:t>最低花费的端口成为根端口</a:t>
            </a:r>
            <a:endParaRPr lang="en-US" altLang="zh-CN" dirty="0" smtClean="0">
              <a:latin typeface="仿宋"/>
              <a:ea typeface="仿宋"/>
            </a:endParaRPr>
          </a:p>
          <a:p>
            <a:pPr>
              <a:buNone/>
            </a:pPr>
            <a:endParaRPr lang="en-US" altLang="zh-CN" dirty="0" smtClean="0">
              <a:latin typeface="仿宋"/>
              <a:ea typeface="仿宋"/>
            </a:endParaRPr>
          </a:p>
          <a:p>
            <a:pPr>
              <a:buNone/>
            </a:pPr>
            <a:endParaRPr lang="en-US" altLang="zh-CN" dirty="0" smtClean="0">
              <a:latin typeface="仿宋"/>
              <a:ea typeface="仿宋"/>
            </a:endParaRPr>
          </a:p>
          <a:p>
            <a:pPr>
              <a:buNone/>
            </a:pPr>
            <a:endParaRPr lang="en-US" altLang="zh-CN" dirty="0" smtClean="0">
              <a:latin typeface="仿宋"/>
              <a:ea typeface="仿宋"/>
            </a:endParaRPr>
          </a:p>
          <a:p>
            <a:pPr>
              <a:buNone/>
            </a:pPr>
            <a:endParaRPr lang="en-US" altLang="zh-CN" dirty="0" smtClean="0">
              <a:latin typeface="仿宋"/>
              <a:ea typeface="仿宋"/>
            </a:endParaRPr>
          </a:p>
          <a:p>
            <a:pPr>
              <a:buNone/>
            </a:pPr>
            <a:endParaRPr lang="en-US" altLang="zh-CN" dirty="0" smtClean="0">
              <a:latin typeface="仿宋"/>
              <a:ea typeface="仿宋"/>
            </a:endParaRPr>
          </a:p>
          <a:p>
            <a:pPr>
              <a:buNone/>
            </a:pPr>
            <a:endParaRPr lang="en-US" altLang="zh-CN" dirty="0" smtClean="0">
              <a:latin typeface="仿宋"/>
              <a:ea typeface="仿宋"/>
            </a:endParaRPr>
          </a:p>
        </p:txBody>
      </p:sp>
      <p:pic>
        <p:nvPicPr>
          <p:cNvPr id="4" name="Picture 16"/>
          <p:cNvPicPr>
            <a:picLocks noChangeArrowheads="1"/>
          </p:cNvPicPr>
          <p:nvPr/>
        </p:nvPicPr>
        <p:blipFill>
          <a:blip r:embed="rId3" cstate="print"/>
          <a:srcRect/>
          <a:stretch>
            <a:fillRect/>
          </a:stretch>
        </p:blipFill>
        <p:spPr bwMode="auto">
          <a:xfrm>
            <a:off x="3779912" y="2636912"/>
            <a:ext cx="1371600" cy="571500"/>
          </a:xfrm>
          <a:prstGeom prst="rect">
            <a:avLst/>
          </a:prstGeom>
          <a:noFill/>
          <a:ln w="9525">
            <a:noFill/>
            <a:miter lim="800000"/>
            <a:headEnd/>
            <a:tailEnd/>
          </a:ln>
        </p:spPr>
      </p:pic>
      <p:pic>
        <p:nvPicPr>
          <p:cNvPr id="5" name="Picture 16"/>
          <p:cNvPicPr>
            <a:picLocks noChangeArrowheads="1"/>
          </p:cNvPicPr>
          <p:nvPr/>
        </p:nvPicPr>
        <p:blipFill>
          <a:blip r:embed="rId3" cstate="print"/>
          <a:srcRect/>
          <a:stretch>
            <a:fillRect/>
          </a:stretch>
        </p:blipFill>
        <p:spPr bwMode="auto">
          <a:xfrm>
            <a:off x="3707904" y="4081636"/>
            <a:ext cx="1371600" cy="571500"/>
          </a:xfrm>
          <a:prstGeom prst="rect">
            <a:avLst/>
          </a:prstGeom>
          <a:noFill/>
          <a:ln w="9525">
            <a:noFill/>
            <a:miter lim="800000"/>
            <a:headEnd/>
            <a:tailEnd/>
          </a:ln>
        </p:spPr>
      </p:pic>
      <p:sp>
        <p:nvSpPr>
          <p:cNvPr id="6" name="Line 8"/>
          <p:cNvSpPr>
            <a:spLocks noChangeShapeType="1"/>
          </p:cNvSpPr>
          <p:nvPr/>
        </p:nvSpPr>
        <p:spPr bwMode="auto">
          <a:xfrm flipV="1">
            <a:off x="4211960" y="3212976"/>
            <a:ext cx="0" cy="838200"/>
          </a:xfrm>
          <a:prstGeom prst="line">
            <a:avLst/>
          </a:prstGeom>
          <a:noFill/>
          <a:ln w="38100">
            <a:solidFill>
              <a:schemeClr val="tx1"/>
            </a:solidFill>
            <a:round/>
            <a:headEnd/>
            <a:tailEnd/>
          </a:ln>
        </p:spPr>
        <p:txBody>
          <a:bodyPr wrap="none" anchor="ctr"/>
          <a:lstStyle/>
          <a:p>
            <a:endParaRPr lang="zh-CN" altLang="en-US"/>
          </a:p>
        </p:txBody>
      </p:sp>
      <p:sp>
        <p:nvSpPr>
          <p:cNvPr id="7" name="Line 8"/>
          <p:cNvSpPr>
            <a:spLocks noChangeShapeType="1"/>
          </p:cNvSpPr>
          <p:nvPr/>
        </p:nvSpPr>
        <p:spPr bwMode="auto">
          <a:xfrm flipV="1">
            <a:off x="4572000" y="3212976"/>
            <a:ext cx="0" cy="838200"/>
          </a:xfrm>
          <a:prstGeom prst="line">
            <a:avLst/>
          </a:prstGeom>
          <a:noFill/>
          <a:ln w="38100">
            <a:solidFill>
              <a:schemeClr val="tx1"/>
            </a:solidFill>
            <a:round/>
            <a:headEnd/>
            <a:tailEnd/>
          </a:ln>
        </p:spPr>
        <p:txBody>
          <a:bodyPr wrap="none" anchor="ctr"/>
          <a:lstStyle/>
          <a:p>
            <a:endParaRPr lang="zh-CN" altLang="en-US"/>
          </a:p>
        </p:txBody>
      </p:sp>
      <p:sp>
        <p:nvSpPr>
          <p:cNvPr id="8" name="TextBox 7"/>
          <p:cNvSpPr txBox="1"/>
          <p:nvPr/>
        </p:nvSpPr>
        <p:spPr>
          <a:xfrm>
            <a:off x="4283968" y="2924944"/>
            <a:ext cx="535724" cy="276999"/>
          </a:xfrm>
          <a:prstGeom prst="rect">
            <a:avLst/>
          </a:prstGeom>
          <a:noFill/>
        </p:spPr>
        <p:txBody>
          <a:bodyPr wrap="none" rtlCol="0">
            <a:spAutoFit/>
          </a:bodyPr>
          <a:lstStyle/>
          <a:p>
            <a:r>
              <a:rPr lang="en-US" altLang="zh-CN" dirty="0" smtClean="0"/>
              <a:t>Root</a:t>
            </a:r>
            <a:endParaRPr lang="zh-CN" altLang="en-US" dirty="0"/>
          </a:p>
        </p:txBody>
      </p:sp>
      <p:sp>
        <p:nvSpPr>
          <p:cNvPr id="9" name="TextBox 8"/>
          <p:cNvSpPr txBox="1"/>
          <p:nvPr/>
        </p:nvSpPr>
        <p:spPr>
          <a:xfrm>
            <a:off x="4572000" y="3429000"/>
            <a:ext cx="628698" cy="276999"/>
          </a:xfrm>
          <a:prstGeom prst="rect">
            <a:avLst/>
          </a:prstGeom>
          <a:noFill/>
        </p:spPr>
        <p:txBody>
          <a:bodyPr wrap="none" rtlCol="0">
            <a:spAutoFit/>
          </a:bodyPr>
          <a:lstStyle/>
          <a:p>
            <a:r>
              <a:rPr lang="en-US" altLang="zh-CN" dirty="0" smtClean="0"/>
              <a:t>10M/S</a:t>
            </a:r>
            <a:endParaRPr lang="zh-CN" altLang="en-US" dirty="0"/>
          </a:p>
        </p:txBody>
      </p:sp>
      <p:sp>
        <p:nvSpPr>
          <p:cNvPr id="10" name="TextBox 9"/>
          <p:cNvSpPr txBox="1"/>
          <p:nvPr/>
        </p:nvSpPr>
        <p:spPr>
          <a:xfrm>
            <a:off x="3491880" y="3429000"/>
            <a:ext cx="713657" cy="276999"/>
          </a:xfrm>
          <a:prstGeom prst="rect">
            <a:avLst/>
          </a:prstGeom>
          <a:noFill/>
        </p:spPr>
        <p:txBody>
          <a:bodyPr wrap="none" rtlCol="0">
            <a:spAutoFit/>
          </a:bodyPr>
          <a:lstStyle/>
          <a:p>
            <a:r>
              <a:rPr lang="en-US" altLang="zh-CN" dirty="0" smtClean="0"/>
              <a:t>100M/S</a:t>
            </a:r>
            <a:endParaRPr lang="zh-CN" altLang="en-US" dirty="0"/>
          </a:p>
        </p:txBody>
      </p:sp>
      <p:sp>
        <p:nvSpPr>
          <p:cNvPr id="12" name="TextBox 11"/>
          <p:cNvSpPr txBox="1"/>
          <p:nvPr/>
        </p:nvSpPr>
        <p:spPr>
          <a:xfrm>
            <a:off x="3851920" y="2924944"/>
            <a:ext cx="518091" cy="276999"/>
          </a:xfrm>
          <a:prstGeom prst="rect">
            <a:avLst/>
          </a:prstGeom>
          <a:noFill/>
        </p:spPr>
        <p:txBody>
          <a:bodyPr wrap="none" rtlCol="0">
            <a:spAutoFit/>
          </a:bodyPr>
          <a:lstStyle/>
          <a:p>
            <a:r>
              <a:rPr lang="en-US" altLang="zh-CN" dirty="0" smtClean="0"/>
              <a:t>SW1</a:t>
            </a:r>
            <a:endParaRPr lang="zh-CN" altLang="en-US" dirty="0"/>
          </a:p>
        </p:txBody>
      </p:sp>
      <p:sp>
        <p:nvSpPr>
          <p:cNvPr id="13" name="TextBox 12"/>
          <p:cNvSpPr txBox="1"/>
          <p:nvPr/>
        </p:nvSpPr>
        <p:spPr>
          <a:xfrm>
            <a:off x="4067944" y="4365104"/>
            <a:ext cx="518091" cy="276999"/>
          </a:xfrm>
          <a:prstGeom prst="rect">
            <a:avLst/>
          </a:prstGeom>
          <a:noFill/>
        </p:spPr>
        <p:txBody>
          <a:bodyPr wrap="none" rtlCol="0">
            <a:spAutoFit/>
          </a:bodyPr>
          <a:lstStyle/>
          <a:p>
            <a:r>
              <a:rPr lang="en-US" altLang="zh-CN" dirty="0" smtClean="0"/>
              <a:t>SW2</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7940675" cy="536847"/>
          </a:xfrm>
        </p:spPr>
        <p:txBody>
          <a:bodyPr/>
          <a:lstStyle/>
          <a:p>
            <a:pPr>
              <a:buNone/>
            </a:pPr>
            <a:r>
              <a:rPr lang="zh-CN" altLang="zh-CN" dirty="0" smtClean="0">
                <a:latin typeface="仿宋"/>
                <a:ea typeface="仿宋"/>
              </a:rPr>
              <a:t>②</a:t>
            </a:r>
            <a:r>
              <a:rPr lang="zh-CN" altLang="en-US" dirty="0" smtClean="0">
                <a:latin typeface="仿宋"/>
                <a:ea typeface="仿宋"/>
              </a:rPr>
              <a:t>在花费相同的情况下，比较发送者的</a:t>
            </a:r>
            <a:r>
              <a:rPr lang="en-US" altLang="zh-CN" dirty="0" smtClean="0">
                <a:latin typeface="仿宋"/>
                <a:ea typeface="仿宋"/>
              </a:rPr>
              <a:t>BID</a:t>
            </a:r>
          </a:p>
          <a:p>
            <a:pPr>
              <a:buNone/>
            </a:pPr>
            <a:endParaRPr lang="zh-CN" altLang="en-US" dirty="0"/>
          </a:p>
        </p:txBody>
      </p:sp>
      <p:pic>
        <p:nvPicPr>
          <p:cNvPr id="4" name="Picture 16"/>
          <p:cNvPicPr>
            <a:picLocks noChangeArrowheads="1"/>
          </p:cNvPicPr>
          <p:nvPr/>
        </p:nvPicPr>
        <p:blipFill>
          <a:blip r:embed="rId2" cstate="print"/>
          <a:srcRect/>
          <a:stretch>
            <a:fillRect/>
          </a:stretch>
        </p:blipFill>
        <p:spPr bwMode="auto">
          <a:xfrm>
            <a:off x="3131840" y="4585692"/>
            <a:ext cx="1371600" cy="571500"/>
          </a:xfrm>
          <a:prstGeom prst="rect">
            <a:avLst/>
          </a:prstGeom>
          <a:noFill/>
          <a:ln w="9525">
            <a:noFill/>
            <a:miter lim="800000"/>
            <a:headEnd/>
            <a:tailEnd/>
          </a:ln>
        </p:spPr>
      </p:pic>
      <p:pic>
        <p:nvPicPr>
          <p:cNvPr id="5" name="Picture 16"/>
          <p:cNvPicPr>
            <a:picLocks noChangeArrowheads="1"/>
          </p:cNvPicPr>
          <p:nvPr/>
        </p:nvPicPr>
        <p:blipFill>
          <a:blip r:embed="rId2" cstate="print"/>
          <a:srcRect/>
          <a:stretch>
            <a:fillRect/>
          </a:stretch>
        </p:blipFill>
        <p:spPr bwMode="auto">
          <a:xfrm>
            <a:off x="4499992" y="3068960"/>
            <a:ext cx="1371600" cy="571500"/>
          </a:xfrm>
          <a:prstGeom prst="rect">
            <a:avLst/>
          </a:prstGeom>
          <a:noFill/>
          <a:ln w="9525">
            <a:noFill/>
            <a:miter lim="800000"/>
            <a:headEnd/>
            <a:tailEnd/>
          </a:ln>
        </p:spPr>
      </p:pic>
      <p:pic>
        <p:nvPicPr>
          <p:cNvPr id="6" name="Picture 16"/>
          <p:cNvPicPr>
            <a:picLocks noChangeArrowheads="1"/>
          </p:cNvPicPr>
          <p:nvPr/>
        </p:nvPicPr>
        <p:blipFill>
          <a:blip r:embed="rId2" cstate="print"/>
          <a:srcRect/>
          <a:stretch>
            <a:fillRect/>
          </a:stretch>
        </p:blipFill>
        <p:spPr bwMode="auto">
          <a:xfrm>
            <a:off x="1832248" y="3073524"/>
            <a:ext cx="1371600" cy="571500"/>
          </a:xfrm>
          <a:prstGeom prst="rect">
            <a:avLst/>
          </a:prstGeom>
          <a:noFill/>
          <a:ln w="9525">
            <a:noFill/>
            <a:miter lim="800000"/>
            <a:headEnd/>
            <a:tailEnd/>
          </a:ln>
        </p:spPr>
      </p:pic>
      <p:pic>
        <p:nvPicPr>
          <p:cNvPr id="7" name="Picture 16"/>
          <p:cNvPicPr>
            <a:picLocks noChangeArrowheads="1"/>
          </p:cNvPicPr>
          <p:nvPr/>
        </p:nvPicPr>
        <p:blipFill>
          <a:blip r:embed="rId2" cstate="print"/>
          <a:srcRect/>
          <a:stretch>
            <a:fillRect/>
          </a:stretch>
        </p:blipFill>
        <p:spPr bwMode="auto">
          <a:xfrm>
            <a:off x="3275856" y="1556792"/>
            <a:ext cx="1371600" cy="571500"/>
          </a:xfrm>
          <a:prstGeom prst="rect">
            <a:avLst/>
          </a:prstGeom>
          <a:noFill/>
          <a:ln w="9525">
            <a:noFill/>
            <a:miter lim="800000"/>
            <a:headEnd/>
            <a:tailEnd/>
          </a:ln>
        </p:spPr>
      </p:pic>
      <p:cxnSp>
        <p:nvCxnSpPr>
          <p:cNvPr id="9" name="直接连接符 8"/>
          <p:cNvCxnSpPr/>
          <p:nvPr/>
        </p:nvCxnSpPr>
        <p:spPr bwMode="auto">
          <a:xfrm flipH="1">
            <a:off x="2483768" y="2132856"/>
            <a:ext cx="792088"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12" name="直接连接符 11"/>
          <p:cNvCxnSpPr>
            <a:endCxn id="5" idx="0"/>
          </p:cNvCxnSpPr>
          <p:nvPr/>
        </p:nvCxnSpPr>
        <p:spPr bwMode="auto">
          <a:xfrm>
            <a:off x="4355976" y="2132856"/>
            <a:ext cx="829816"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16" name="直接连接符 15"/>
          <p:cNvCxnSpPr>
            <a:stCxn id="6" idx="2"/>
          </p:cNvCxnSpPr>
          <p:nvPr/>
        </p:nvCxnSpPr>
        <p:spPr bwMode="auto">
          <a:xfrm>
            <a:off x="2518048" y="3645024"/>
            <a:ext cx="973832"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19" name="直接连接符 18"/>
          <p:cNvCxnSpPr>
            <a:stCxn id="5" idx="2"/>
          </p:cNvCxnSpPr>
          <p:nvPr/>
        </p:nvCxnSpPr>
        <p:spPr bwMode="auto">
          <a:xfrm flipH="1">
            <a:off x="4283968" y="3640460"/>
            <a:ext cx="901824" cy="940668"/>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22" name="TextBox 21"/>
          <p:cNvSpPr txBox="1"/>
          <p:nvPr/>
        </p:nvSpPr>
        <p:spPr>
          <a:xfrm>
            <a:off x="3707904" y="1844824"/>
            <a:ext cx="535724" cy="276999"/>
          </a:xfrm>
          <a:prstGeom prst="rect">
            <a:avLst/>
          </a:prstGeom>
          <a:noFill/>
        </p:spPr>
        <p:txBody>
          <a:bodyPr wrap="none" rtlCol="0">
            <a:spAutoFit/>
          </a:bodyPr>
          <a:lstStyle/>
          <a:p>
            <a:r>
              <a:rPr lang="en-US" altLang="zh-CN" dirty="0" smtClean="0"/>
              <a:t>Root</a:t>
            </a:r>
            <a:endParaRPr lang="zh-CN" altLang="en-US" dirty="0"/>
          </a:p>
        </p:txBody>
      </p:sp>
      <p:sp>
        <p:nvSpPr>
          <p:cNvPr id="23" name="TextBox 22"/>
          <p:cNvSpPr txBox="1"/>
          <p:nvPr/>
        </p:nvSpPr>
        <p:spPr>
          <a:xfrm>
            <a:off x="3275856" y="1844824"/>
            <a:ext cx="518091" cy="276999"/>
          </a:xfrm>
          <a:prstGeom prst="rect">
            <a:avLst/>
          </a:prstGeom>
          <a:noFill/>
        </p:spPr>
        <p:txBody>
          <a:bodyPr wrap="none" rtlCol="0">
            <a:spAutoFit/>
          </a:bodyPr>
          <a:lstStyle/>
          <a:p>
            <a:r>
              <a:rPr lang="en-US" altLang="zh-CN" dirty="0" smtClean="0"/>
              <a:t>SW1</a:t>
            </a:r>
            <a:endParaRPr lang="zh-CN" altLang="en-US" dirty="0"/>
          </a:p>
        </p:txBody>
      </p:sp>
      <p:sp>
        <p:nvSpPr>
          <p:cNvPr id="24" name="TextBox 23"/>
          <p:cNvSpPr txBox="1"/>
          <p:nvPr/>
        </p:nvSpPr>
        <p:spPr>
          <a:xfrm>
            <a:off x="2051720" y="3356992"/>
            <a:ext cx="518091" cy="276999"/>
          </a:xfrm>
          <a:prstGeom prst="rect">
            <a:avLst/>
          </a:prstGeom>
          <a:noFill/>
        </p:spPr>
        <p:txBody>
          <a:bodyPr wrap="none" rtlCol="0">
            <a:spAutoFit/>
          </a:bodyPr>
          <a:lstStyle/>
          <a:p>
            <a:r>
              <a:rPr lang="en-US" altLang="zh-CN" dirty="0" smtClean="0"/>
              <a:t>SW2</a:t>
            </a:r>
            <a:endParaRPr lang="zh-CN" altLang="en-US" dirty="0"/>
          </a:p>
        </p:txBody>
      </p:sp>
      <p:sp>
        <p:nvSpPr>
          <p:cNvPr id="25" name="TextBox 24"/>
          <p:cNvSpPr txBox="1"/>
          <p:nvPr/>
        </p:nvSpPr>
        <p:spPr>
          <a:xfrm>
            <a:off x="4788024" y="3356992"/>
            <a:ext cx="518091" cy="276999"/>
          </a:xfrm>
          <a:prstGeom prst="rect">
            <a:avLst/>
          </a:prstGeom>
          <a:noFill/>
        </p:spPr>
        <p:txBody>
          <a:bodyPr wrap="none" rtlCol="0">
            <a:spAutoFit/>
          </a:bodyPr>
          <a:lstStyle/>
          <a:p>
            <a:r>
              <a:rPr lang="en-US" altLang="zh-CN" dirty="0" smtClean="0"/>
              <a:t>SW3</a:t>
            </a:r>
            <a:endParaRPr lang="zh-CN" altLang="en-US" dirty="0"/>
          </a:p>
        </p:txBody>
      </p:sp>
      <p:sp>
        <p:nvSpPr>
          <p:cNvPr id="26" name="TextBox 25"/>
          <p:cNvSpPr txBox="1"/>
          <p:nvPr/>
        </p:nvSpPr>
        <p:spPr>
          <a:xfrm>
            <a:off x="3419872" y="4869160"/>
            <a:ext cx="518091" cy="276999"/>
          </a:xfrm>
          <a:prstGeom prst="rect">
            <a:avLst/>
          </a:prstGeom>
          <a:noFill/>
        </p:spPr>
        <p:txBody>
          <a:bodyPr wrap="none" rtlCol="0">
            <a:spAutoFit/>
          </a:bodyPr>
          <a:lstStyle/>
          <a:p>
            <a:r>
              <a:rPr lang="en-US" altLang="zh-CN" dirty="0" smtClean="0"/>
              <a:t>SW4</a:t>
            </a:r>
            <a:endParaRPr lang="zh-CN" altLang="en-US" dirty="0"/>
          </a:p>
        </p:txBody>
      </p:sp>
      <p:sp>
        <p:nvSpPr>
          <p:cNvPr id="27" name="TextBox 26"/>
          <p:cNvSpPr txBox="1"/>
          <p:nvPr/>
        </p:nvSpPr>
        <p:spPr>
          <a:xfrm>
            <a:off x="1979712" y="2276872"/>
            <a:ext cx="979755" cy="369332"/>
          </a:xfrm>
          <a:prstGeom prst="rect">
            <a:avLst/>
          </a:prstGeom>
          <a:noFill/>
        </p:spPr>
        <p:txBody>
          <a:bodyPr wrap="none" rtlCol="0">
            <a:spAutoFit/>
          </a:bodyPr>
          <a:lstStyle/>
          <a:p>
            <a:r>
              <a:rPr lang="en-US" altLang="zh-CN" sz="1800" dirty="0" smtClean="0"/>
              <a:t>100M/S</a:t>
            </a:r>
            <a:endParaRPr lang="zh-CN" altLang="en-US" sz="1800" dirty="0"/>
          </a:p>
        </p:txBody>
      </p:sp>
      <p:sp>
        <p:nvSpPr>
          <p:cNvPr id="28" name="TextBox 27"/>
          <p:cNvSpPr txBox="1"/>
          <p:nvPr/>
        </p:nvSpPr>
        <p:spPr>
          <a:xfrm>
            <a:off x="4788024" y="2204864"/>
            <a:ext cx="979755" cy="369332"/>
          </a:xfrm>
          <a:prstGeom prst="rect">
            <a:avLst/>
          </a:prstGeom>
          <a:noFill/>
        </p:spPr>
        <p:txBody>
          <a:bodyPr wrap="none" rtlCol="0">
            <a:spAutoFit/>
          </a:bodyPr>
          <a:lstStyle/>
          <a:p>
            <a:r>
              <a:rPr lang="en-US" altLang="zh-CN" sz="1800" dirty="0" smtClean="0"/>
              <a:t>100M/S</a:t>
            </a:r>
            <a:endParaRPr lang="zh-CN" altLang="en-US" sz="1800" dirty="0"/>
          </a:p>
        </p:txBody>
      </p:sp>
      <p:sp>
        <p:nvSpPr>
          <p:cNvPr id="29" name="TextBox 28"/>
          <p:cNvSpPr txBox="1"/>
          <p:nvPr/>
        </p:nvSpPr>
        <p:spPr>
          <a:xfrm>
            <a:off x="4860032" y="4005064"/>
            <a:ext cx="979755" cy="369332"/>
          </a:xfrm>
          <a:prstGeom prst="rect">
            <a:avLst/>
          </a:prstGeom>
          <a:noFill/>
        </p:spPr>
        <p:txBody>
          <a:bodyPr wrap="none" rtlCol="0">
            <a:spAutoFit/>
          </a:bodyPr>
          <a:lstStyle/>
          <a:p>
            <a:r>
              <a:rPr lang="en-US" altLang="zh-CN" sz="1800" dirty="0" smtClean="0"/>
              <a:t>100M/S</a:t>
            </a:r>
            <a:endParaRPr lang="zh-CN" altLang="en-US" sz="1800" dirty="0"/>
          </a:p>
        </p:txBody>
      </p:sp>
      <p:sp>
        <p:nvSpPr>
          <p:cNvPr id="30" name="TextBox 29"/>
          <p:cNvSpPr txBox="1"/>
          <p:nvPr/>
        </p:nvSpPr>
        <p:spPr>
          <a:xfrm>
            <a:off x="1979712" y="4077072"/>
            <a:ext cx="979755" cy="369332"/>
          </a:xfrm>
          <a:prstGeom prst="rect">
            <a:avLst/>
          </a:prstGeom>
          <a:noFill/>
        </p:spPr>
        <p:txBody>
          <a:bodyPr wrap="none" rtlCol="0">
            <a:spAutoFit/>
          </a:bodyPr>
          <a:lstStyle/>
          <a:p>
            <a:r>
              <a:rPr lang="en-US" altLang="zh-CN" sz="1800" dirty="0" smtClean="0"/>
              <a:t>100M/S</a:t>
            </a:r>
            <a:endParaRPr lang="zh-CN" altLang="en-US" sz="1800" dirty="0"/>
          </a:p>
        </p:txBody>
      </p:sp>
      <p:sp>
        <p:nvSpPr>
          <p:cNvPr id="31" name="Text Box 10"/>
          <p:cNvSpPr txBox="1">
            <a:spLocks noChangeArrowheads="1"/>
          </p:cNvSpPr>
          <p:nvPr/>
        </p:nvSpPr>
        <p:spPr bwMode="auto">
          <a:xfrm>
            <a:off x="6012160" y="2852936"/>
            <a:ext cx="1835759" cy="523220"/>
          </a:xfrm>
          <a:prstGeom prst="rect">
            <a:avLst/>
          </a:prstGeom>
          <a:noFill/>
          <a:ln w="9525">
            <a:noFill/>
            <a:miter lim="800000"/>
            <a:headEnd/>
            <a:tailEnd/>
          </a:ln>
        </p:spPr>
        <p:txBody>
          <a:bodyPr wrap="square">
            <a:spAutoFit/>
          </a:bodyPr>
          <a:lstStyle/>
          <a:p>
            <a:r>
              <a:rPr lang="zh-CN" altLang="en-US" sz="1400" dirty="0" smtClean="0">
                <a:ea typeface="宋体" charset="-122"/>
              </a:rPr>
              <a:t>缺省</a:t>
            </a:r>
            <a:r>
              <a:rPr lang="zh-CN" altLang="en-US" sz="1400" dirty="0">
                <a:ea typeface="宋体" charset="-122"/>
              </a:rPr>
              <a:t>的优先级</a:t>
            </a:r>
            <a:r>
              <a:rPr lang="en-US" altLang="zh-CN" sz="1400" dirty="0">
                <a:ea typeface="宋体" charset="-122"/>
              </a:rPr>
              <a:t> 32768</a:t>
            </a:r>
          </a:p>
          <a:p>
            <a:r>
              <a:rPr lang="en-US" altLang="zh-CN" sz="1400" dirty="0">
                <a:ea typeface="宋体" charset="-122"/>
              </a:rPr>
              <a:t>MAC </a:t>
            </a:r>
            <a:r>
              <a:rPr lang="en-US" altLang="zh-CN" sz="1400" dirty="0" smtClean="0">
                <a:ea typeface="宋体" charset="-122"/>
              </a:rPr>
              <a:t>0c0022222222</a:t>
            </a:r>
            <a:endParaRPr lang="en-US" altLang="zh-CN" sz="1400" dirty="0">
              <a:ea typeface="宋体" charset="-122"/>
            </a:endParaRPr>
          </a:p>
        </p:txBody>
      </p:sp>
      <p:sp>
        <p:nvSpPr>
          <p:cNvPr id="32" name="Text Box 11"/>
          <p:cNvSpPr txBox="1">
            <a:spLocks noChangeArrowheads="1"/>
          </p:cNvSpPr>
          <p:nvPr/>
        </p:nvSpPr>
        <p:spPr bwMode="auto">
          <a:xfrm>
            <a:off x="0" y="2924944"/>
            <a:ext cx="1858201" cy="738664"/>
          </a:xfrm>
          <a:prstGeom prst="rect">
            <a:avLst/>
          </a:prstGeom>
          <a:noFill/>
          <a:ln w="9525">
            <a:noFill/>
            <a:miter lim="800000"/>
            <a:headEnd/>
            <a:tailEnd/>
          </a:ln>
        </p:spPr>
        <p:txBody>
          <a:bodyPr wrap="none">
            <a:spAutoFit/>
          </a:bodyPr>
          <a:lstStyle/>
          <a:p>
            <a:r>
              <a:rPr lang="zh-CN" altLang="en-US" sz="1400" dirty="0" smtClean="0">
                <a:ea typeface="宋体" charset="-122"/>
              </a:rPr>
              <a:t>缺省</a:t>
            </a:r>
            <a:r>
              <a:rPr lang="zh-CN" altLang="en-US" sz="1400" dirty="0">
                <a:ea typeface="宋体" charset="-122"/>
              </a:rPr>
              <a:t>的优先级 </a:t>
            </a:r>
            <a:r>
              <a:rPr lang="en-US" altLang="zh-CN" sz="1400" dirty="0">
                <a:ea typeface="宋体" charset="-122"/>
              </a:rPr>
              <a:t>32768 </a:t>
            </a:r>
          </a:p>
          <a:p>
            <a:r>
              <a:rPr lang="en-US" altLang="zh-CN" sz="1400" dirty="0">
                <a:ea typeface="宋体" charset="-122"/>
              </a:rPr>
              <a:t>MAC 0c0011111111</a:t>
            </a:r>
          </a:p>
          <a:p>
            <a:endParaRPr lang="zh-CN" altLang="en-US" sz="1400" dirty="0">
              <a:ea typeface="宋体"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7940675" cy="504056"/>
          </a:xfrm>
        </p:spPr>
        <p:txBody>
          <a:bodyPr/>
          <a:lstStyle/>
          <a:p>
            <a:pPr>
              <a:buNone/>
            </a:pPr>
            <a:r>
              <a:rPr lang="zh-CN" altLang="en-US" dirty="0" smtClean="0">
                <a:latin typeface="仿宋"/>
                <a:ea typeface="仿宋"/>
              </a:rPr>
              <a:t>③在发送者</a:t>
            </a:r>
            <a:r>
              <a:rPr lang="en-US" altLang="zh-CN" dirty="0" smtClean="0">
                <a:latin typeface="仿宋"/>
                <a:ea typeface="仿宋"/>
              </a:rPr>
              <a:t>BID</a:t>
            </a:r>
            <a:r>
              <a:rPr lang="zh-CN" altLang="en-US" dirty="0" smtClean="0">
                <a:latin typeface="仿宋"/>
                <a:ea typeface="仿宋"/>
              </a:rPr>
              <a:t>相同的情况下，比较发送者的</a:t>
            </a:r>
            <a:r>
              <a:rPr lang="en-US" altLang="zh-CN" dirty="0" smtClean="0">
                <a:latin typeface="仿宋"/>
                <a:ea typeface="仿宋"/>
              </a:rPr>
              <a:t>PID</a:t>
            </a:r>
            <a:endParaRPr lang="zh-CN" altLang="en-US" dirty="0"/>
          </a:p>
        </p:txBody>
      </p:sp>
      <p:pic>
        <p:nvPicPr>
          <p:cNvPr id="6" name="Picture 16"/>
          <p:cNvPicPr>
            <a:picLocks noChangeArrowheads="1"/>
          </p:cNvPicPr>
          <p:nvPr/>
        </p:nvPicPr>
        <p:blipFill>
          <a:blip r:embed="rId2" cstate="print"/>
          <a:srcRect/>
          <a:stretch>
            <a:fillRect/>
          </a:stretch>
        </p:blipFill>
        <p:spPr bwMode="auto">
          <a:xfrm>
            <a:off x="3779912" y="1772816"/>
            <a:ext cx="1371600" cy="571500"/>
          </a:xfrm>
          <a:prstGeom prst="rect">
            <a:avLst/>
          </a:prstGeom>
          <a:noFill/>
          <a:ln w="9525">
            <a:noFill/>
            <a:miter lim="800000"/>
            <a:headEnd/>
            <a:tailEnd/>
          </a:ln>
        </p:spPr>
      </p:pic>
      <p:pic>
        <p:nvPicPr>
          <p:cNvPr id="7" name="Picture 16"/>
          <p:cNvPicPr>
            <a:picLocks noChangeArrowheads="1"/>
          </p:cNvPicPr>
          <p:nvPr/>
        </p:nvPicPr>
        <p:blipFill>
          <a:blip r:embed="rId2" cstate="print"/>
          <a:srcRect/>
          <a:stretch>
            <a:fillRect/>
          </a:stretch>
        </p:blipFill>
        <p:spPr bwMode="auto">
          <a:xfrm>
            <a:off x="3707904" y="3217540"/>
            <a:ext cx="1371600" cy="571500"/>
          </a:xfrm>
          <a:prstGeom prst="rect">
            <a:avLst/>
          </a:prstGeom>
          <a:noFill/>
          <a:ln w="9525">
            <a:noFill/>
            <a:miter lim="800000"/>
            <a:headEnd/>
            <a:tailEnd/>
          </a:ln>
        </p:spPr>
      </p:pic>
      <p:sp>
        <p:nvSpPr>
          <p:cNvPr id="8" name="Line 8"/>
          <p:cNvSpPr>
            <a:spLocks noChangeShapeType="1"/>
          </p:cNvSpPr>
          <p:nvPr/>
        </p:nvSpPr>
        <p:spPr bwMode="auto">
          <a:xfrm flipV="1">
            <a:off x="4211960" y="2348880"/>
            <a:ext cx="0" cy="838200"/>
          </a:xfrm>
          <a:prstGeom prst="line">
            <a:avLst/>
          </a:prstGeom>
          <a:noFill/>
          <a:ln w="38100">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flipV="1">
            <a:off x="4572000" y="2348880"/>
            <a:ext cx="0" cy="838200"/>
          </a:xfrm>
          <a:prstGeom prst="line">
            <a:avLst/>
          </a:prstGeom>
          <a:noFill/>
          <a:ln w="38100">
            <a:solidFill>
              <a:schemeClr val="tx1"/>
            </a:solidFill>
            <a:round/>
            <a:headEnd/>
            <a:tailEnd/>
          </a:ln>
        </p:spPr>
        <p:txBody>
          <a:bodyPr wrap="none" anchor="ctr"/>
          <a:lstStyle/>
          <a:p>
            <a:endParaRPr lang="zh-CN" altLang="en-US"/>
          </a:p>
        </p:txBody>
      </p:sp>
      <p:sp>
        <p:nvSpPr>
          <p:cNvPr id="10" name="TextBox 9"/>
          <p:cNvSpPr txBox="1"/>
          <p:nvPr/>
        </p:nvSpPr>
        <p:spPr>
          <a:xfrm>
            <a:off x="4283968" y="2060848"/>
            <a:ext cx="535724" cy="276999"/>
          </a:xfrm>
          <a:prstGeom prst="rect">
            <a:avLst/>
          </a:prstGeom>
          <a:noFill/>
        </p:spPr>
        <p:txBody>
          <a:bodyPr wrap="none" rtlCol="0">
            <a:spAutoFit/>
          </a:bodyPr>
          <a:lstStyle/>
          <a:p>
            <a:r>
              <a:rPr lang="en-US" altLang="zh-CN" dirty="0" smtClean="0"/>
              <a:t>Root</a:t>
            </a:r>
            <a:endParaRPr lang="zh-CN" altLang="en-US" dirty="0"/>
          </a:p>
        </p:txBody>
      </p:sp>
      <p:sp>
        <p:nvSpPr>
          <p:cNvPr id="11" name="TextBox 10"/>
          <p:cNvSpPr txBox="1"/>
          <p:nvPr/>
        </p:nvSpPr>
        <p:spPr>
          <a:xfrm>
            <a:off x="4572000" y="2564904"/>
            <a:ext cx="713657" cy="276999"/>
          </a:xfrm>
          <a:prstGeom prst="rect">
            <a:avLst/>
          </a:prstGeom>
          <a:noFill/>
        </p:spPr>
        <p:txBody>
          <a:bodyPr wrap="none" rtlCol="0">
            <a:spAutoFit/>
          </a:bodyPr>
          <a:lstStyle/>
          <a:p>
            <a:r>
              <a:rPr lang="en-US" altLang="zh-CN" dirty="0" smtClean="0"/>
              <a:t>100M/S</a:t>
            </a:r>
            <a:endParaRPr lang="zh-CN" altLang="en-US" dirty="0"/>
          </a:p>
        </p:txBody>
      </p:sp>
      <p:sp>
        <p:nvSpPr>
          <p:cNvPr id="12" name="TextBox 11"/>
          <p:cNvSpPr txBox="1"/>
          <p:nvPr/>
        </p:nvSpPr>
        <p:spPr>
          <a:xfrm>
            <a:off x="3491880" y="2564904"/>
            <a:ext cx="713657" cy="276999"/>
          </a:xfrm>
          <a:prstGeom prst="rect">
            <a:avLst/>
          </a:prstGeom>
          <a:noFill/>
        </p:spPr>
        <p:txBody>
          <a:bodyPr wrap="none" rtlCol="0">
            <a:spAutoFit/>
          </a:bodyPr>
          <a:lstStyle/>
          <a:p>
            <a:r>
              <a:rPr lang="en-US" altLang="zh-CN" dirty="0" smtClean="0"/>
              <a:t>100M/S</a:t>
            </a:r>
            <a:endParaRPr lang="zh-CN" altLang="en-US" dirty="0"/>
          </a:p>
        </p:txBody>
      </p:sp>
      <p:sp>
        <p:nvSpPr>
          <p:cNvPr id="13" name="TextBox 12"/>
          <p:cNvSpPr txBox="1"/>
          <p:nvPr/>
        </p:nvSpPr>
        <p:spPr>
          <a:xfrm>
            <a:off x="3851920" y="2060848"/>
            <a:ext cx="518091" cy="276999"/>
          </a:xfrm>
          <a:prstGeom prst="rect">
            <a:avLst/>
          </a:prstGeom>
          <a:noFill/>
        </p:spPr>
        <p:txBody>
          <a:bodyPr wrap="none" rtlCol="0">
            <a:spAutoFit/>
          </a:bodyPr>
          <a:lstStyle/>
          <a:p>
            <a:r>
              <a:rPr lang="en-US" altLang="zh-CN" dirty="0" smtClean="0"/>
              <a:t>SW1</a:t>
            </a:r>
            <a:endParaRPr lang="zh-CN" altLang="en-US" dirty="0"/>
          </a:p>
        </p:txBody>
      </p:sp>
      <p:sp>
        <p:nvSpPr>
          <p:cNvPr id="14" name="TextBox 13"/>
          <p:cNvSpPr txBox="1"/>
          <p:nvPr/>
        </p:nvSpPr>
        <p:spPr>
          <a:xfrm>
            <a:off x="4067944" y="3501008"/>
            <a:ext cx="518091" cy="276999"/>
          </a:xfrm>
          <a:prstGeom prst="rect">
            <a:avLst/>
          </a:prstGeom>
          <a:noFill/>
        </p:spPr>
        <p:txBody>
          <a:bodyPr wrap="none" rtlCol="0">
            <a:spAutoFit/>
          </a:bodyPr>
          <a:lstStyle/>
          <a:p>
            <a:r>
              <a:rPr lang="en-US" altLang="zh-CN" dirty="0" smtClean="0"/>
              <a:t>SW2</a:t>
            </a:r>
            <a:endParaRPr lang="zh-CN" altLang="en-US" dirty="0"/>
          </a:p>
        </p:txBody>
      </p:sp>
      <p:sp>
        <p:nvSpPr>
          <p:cNvPr id="15" name="内容占位符 2"/>
          <p:cNvSpPr txBox="1">
            <a:spLocks/>
          </p:cNvSpPr>
          <p:nvPr/>
        </p:nvSpPr>
        <p:spPr bwMode="auto">
          <a:xfrm>
            <a:off x="467544" y="4077072"/>
            <a:ext cx="7940675" cy="50405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marR="0" lvl="0" indent="-236538"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defRPr/>
            </a:pPr>
            <a:r>
              <a:rPr lang="zh-CN" altLang="en-US" sz="2400" b="0" kern="0" dirty="0" smtClean="0">
                <a:latin typeface="仿宋"/>
                <a:ea typeface="仿宋"/>
              </a:rPr>
              <a:t>④在发送者的</a:t>
            </a:r>
            <a:r>
              <a:rPr lang="en-US" altLang="zh-CN" sz="2400" b="0" kern="0" dirty="0" smtClean="0">
                <a:latin typeface="仿宋"/>
                <a:ea typeface="仿宋"/>
              </a:rPr>
              <a:t>PID</a:t>
            </a:r>
            <a:r>
              <a:rPr lang="zh-CN" altLang="en-US" sz="2400" b="0" kern="0" dirty="0" smtClean="0">
                <a:latin typeface="仿宋"/>
                <a:ea typeface="仿宋"/>
              </a:rPr>
              <a:t>相同的情况下，比较接收者的</a:t>
            </a:r>
            <a:r>
              <a:rPr lang="en-US" altLang="zh-CN" sz="2400" b="0" kern="0" dirty="0" smtClean="0">
                <a:latin typeface="仿宋"/>
                <a:ea typeface="仿宋"/>
              </a:rPr>
              <a:t>PID</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16" name="Picture 16"/>
          <p:cNvPicPr>
            <a:picLocks noChangeArrowheads="1"/>
          </p:cNvPicPr>
          <p:nvPr/>
        </p:nvPicPr>
        <p:blipFill>
          <a:blip r:embed="rId2" cstate="print"/>
          <a:srcRect/>
          <a:stretch>
            <a:fillRect/>
          </a:stretch>
        </p:blipFill>
        <p:spPr bwMode="auto">
          <a:xfrm>
            <a:off x="7308304" y="4293096"/>
            <a:ext cx="1371600" cy="571500"/>
          </a:xfrm>
          <a:prstGeom prst="rect">
            <a:avLst/>
          </a:prstGeom>
          <a:noFill/>
          <a:ln w="9525">
            <a:noFill/>
            <a:miter lim="800000"/>
            <a:headEnd/>
            <a:tailEnd/>
          </a:ln>
        </p:spPr>
      </p:pic>
      <p:pic>
        <p:nvPicPr>
          <p:cNvPr id="17" name="Picture 16"/>
          <p:cNvPicPr>
            <a:picLocks noChangeArrowheads="1"/>
          </p:cNvPicPr>
          <p:nvPr/>
        </p:nvPicPr>
        <p:blipFill>
          <a:blip r:embed="rId2" cstate="print"/>
          <a:srcRect/>
          <a:stretch>
            <a:fillRect/>
          </a:stretch>
        </p:blipFill>
        <p:spPr bwMode="auto">
          <a:xfrm>
            <a:off x="7164288" y="5665812"/>
            <a:ext cx="1371600" cy="571500"/>
          </a:xfrm>
          <a:prstGeom prst="rect">
            <a:avLst/>
          </a:prstGeom>
          <a:noFill/>
          <a:ln w="9525">
            <a:noFill/>
            <a:miter lim="800000"/>
            <a:headEnd/>
            <a:tailEnd/>
          </a:ln>
        </p:spPr>
      </p:pic>
      <p:sp>
        <p:nvSpPr>
          <p:cNvPr id="18" name="TextBox 17"/>
          <p:cNvSpPr txBox="1"/>
          <p:nvPr/>
        </p:nvSpPr>
        <p:spPr>
          <a:xfrm>
            <a:off x="7740352" y="4581128"/>
            <a:ext cx="535724" cy="276999"/>
          </a:xfrm>
          <a:prstGeom prst="rect">
            <a:avLst/>
          </a:prstGeom>
          <a:noFill/>
        </p:spPr>
        <p:txBody>
          <a:bodyPr wrap="none" rtlCol="0">
            <a:spAutoFit/>
          </a:bodyPr>
          <a:lstStyle/>
          <a:p>
            <a:r>
              <a:rPr lang="en-US" altLang="zh-CN" dirty="0" smtClean="0"/>
              <a:t>Root</a:t>
            </a:r>
            <a:endParaRPr lang="zh-CN" altLang="en-US" dirty="0"/>
          </a:p>
        </p:txBody>
      </p:sp>
      <p:sp>
        <p:nvSpPr>
          <p:cNvPr id="19" name="TextBox 18"/>
          <p:cNvSpPr txBox="1"/>
          <p:nvPr/>
        </p:nvSpPr>
        <p:spPr>
          <a:xfrm>
            <a:off x="7308304" y="4581128"/>
            <a:ext cx="518091" cy="276999"/>
          </a:xfrm>
          <a:prstGeom prst="rect">
            <a:avLst/>
          </a:prstGeom>
          <a:noFill/>
        </p:spPr>
        <p:txBody>
          <a:bodyPr wrap="none" rtlCol="0">
            <a:spAutoFit/>
          </a:bodyPr>
          <a:lstStyle/>
          <a:p>
            <a:r>
              <a:rPr lang="en-US" altLang="zh-CN" dirty="0" smtClean="0"/>
              <a:t>SW1</a:t>
            </a:r>
            <a:endParaRPr lang="zh-CN" altLang="en-US" dirty="0"/>
          </a:p>
        </p:txBody>
      </p:sp>
      <p:sp>
        <p:nvSpPr>
          <p:cNvPr id="20" name="TextBox 19"/>
          <p:cNvSpPr txBox="1"/>
          <p:nvPr/>
        </p:nvSpPr>
        <p:spPr>
          <a:xfrm>
            <a:off x="7452320" y="5960313"/>
            <a:ext cx="518091" cy="276999"/>
          </a:xfrm>
          <a:prstGeom prst="rect">
            <a:avLst/>
          </a:prstGeom>
          <a:noFill/>
        </p:spPr>
        <p:txBody>
          <a:bodyPr wrap="none" rtlCol="0">
            <a:spAutoFit/>
          </a:bodyPr>
          <a:lstStyle/>
          <a:p>
            <a:r>
              <a:rPr lang="en-US" altLang="zh-CN" dirty="0" smtClean="0"/>
              <a:t>SW2</a:t>
            </a:r>
            <a:endParaRPr lang="zh-CN" altLang="en-US" dirty="0"/>
          </a:p>
        </p:txBody>
      </p:sp>
      <p:sp>
        <p:nvSpPr>
          <p:cNvPr id="21" name="Line 8"/>
          <p:cNvSpPr>
            <a:spLocks noChangeShapeType="1"/>
          </p:cNvSpPr>
          <p:nvPr/>
        </p:nvSpPr>
        <p:spPr bwMode="auto">
          <a:xfrm flipV="1">
            <a:off x="7596336" y="5255096"/>
            <a:ext cx="0" cy="406152"/>
          </a:xfrm>
          <a:prstGeom prst="line">
            <a:avLst/>
          </a:prstGeom>
          <a:noFill/>
          <a:ln w="38100">
            <a:solidFill>
              <a:schemeClr val="tx1"/>
            </a:solidFill>
            <a:round/>
            <a:headEnd/>
            <a:tailEnd/>
          </a:ln>
        </p:spPr>
        <p:txBody>
          <a:bodyPr wrap="none" anchor="ctr"/>
          <a:lstStyle/>
          <a:p>
            <a:endParaRPr lang="zh-CN" altLang="en-US"/>
          </a:p>
        </p:txBody>
      </p:sp>
      <p:sp>
        <p:nvSpPr>
          <p:cNvPr id="22" name="Line 8"/>
          <p:cNvSpPr>
            <a:spLocks noChangeShapeType="1"/>
          </p:cNvSpPr>
          <p:nvPr/>
        </p:nvSpPr>
        <p:spPr bwMode="auto">
          <a:xfrm flipV="1">
            <a:off x="8028384" y="5255096"/>
            <a:ext cx="0" cy="406152"/>
          </a:xfrm>
          <a:prstGeom prst="line">
            <a:avLst/>
          </a:prstGeom>
          <a:noFill/>
          <a:ln w="38100">
            <a:solidFill>
              <a:schemeClr val="tx1"/>
            </a:solidFill>
            <a:round/>
            <a:headEnd/>
            <a:tailEnd/>
          </a:ln>
        </p:spPr>
        <p:txBody>
          <a:bodyPr wrap="none" anchor="ctr"/>
          <a:lstStyle/>
          <a:p>
            <a:endParaRPr lang="zh-CN" altLang="en-US"/>
          </a:p>
        </p:txBody>
      </p:sp>
      <p:sp>
        <p:nvSpPr>
          <p:cNvPr id="23" name="Line 8"/>
          <p:cNvSpPr>
            <a:spLocks noChangeShapeType="1"/>
          </p:cNvSpPr>
          <p:nvPr/>
        </p:nvSpPr>
        <p:spPr bwMode="auto">
          <a:xfrm flipV="1">
            <a:off x="7380312" y="5255096"/>
            <a:ext cx="864096" cy="0"/>
          </a:xfrm>
          <a:prstGeom prst="line">
            <a:avLst/>
          </a:prstGeom>
          <a:noFill/>
          <a:ln w="38100">
            <a:solidFill>
              <a:schemeClr val="tx1"/>
            </a:solidFill>
            <a:round/>
            <a:headEnd/>
            <a:tailEnd/>
          </a:ln>
        </p:spPr>
        <p:txBody>
          <a:bodyPr wrap="none" anchor="ctr"/>
          <a:lstStyle/>
          <a:p>
            <a:endParaRPr lang="zh-CN" altLang="en-US"/>
          </a:p>
        </p:txBody>
      </p:sp>
      <p:sp>
        <p:nvSpPr>
          <p:cNvPr id="24" name="Line 8"/>
          <p:cNvSpPr>
            <a:spLocks noChangeShapeType="1"/>
          </p:cNvSpPr>
          <p:nvPr/>
        </p:nvSpPr>
        <p:spPr bwMode="auto">
          <a:xfrm flipV="1">
            <a:off x="7812360" y="4823048"/>
            <a:ext cx="0" cy="406152"/>
          </a:xfrm>
          <a:prstGeom prst="line">
            <a:avLst/>
          </a:prstGeom>
          <a:noFill/>
          <a:ln w="38100">
            <a:solidFill>
              <a:schemeClr val="tx1"/>
            </a:solidFill>
            <a:round/>
            <a:headEnd/>
            <a:tailEnd/>
          </a:ln>
        </p:spPr>
        <p:txBody>
          <a:bodyPr wrap="none" anchor="ctr"/>
          <a:lstStyle/>
          <a:p>
            <a:endParaRPr lang="zh-CN" altLang="en-US"/>
          </a:p>
        </p:txBody>
      </p:sp>
      <p:sp>
        <p:nvSpPr>
          <p:cNvPr id="25" name="TextBox 24"/>
          <p:cNvSpPr txBox="1"/>
          <p:nvPr/>
        </p:nvSpPr>
        <p:spPr>
          <a:xfrm>
            <a:off x="7751965" y="4808185"/>
            <a:ext cx="492443" cy="276999"/>
          </a:xfrm>
          <a:prstGeom prst="rect">
            <a:avLst/>
          </a:prstGeom>
          <a:noFill/>
        </p:spPr>
        <p:txBody>
          <a:bodyPr wrap="none" rtlCol="0">
            <a:spAutoFit/>
          </a:bodyPr>
          <a:lstStyle/>
          <a:p>
            <a:r>
              <a:rPr lang="en-US" altLang="zh-CN" dirty="0" smtClean="0"/>
              <a:t>F0/1</a:t>
            </a:r>
            <a:endParaRPr lang="zh-CN" altLang="en-US" dirty="0"/>
          </a:p>
        </p:txBody>
      </p:sp>
      <p:sp>
        <p:nvSpPr>
          <p:cNvPr id="26" name="TextBox 25"/>
          <p:cNvSpPr txBox="1"/>
          <p:nvPr/>
        </p:nvSpPr>
        <p:spPr>
          <a:xfrm>
            <a:off x="7175901" y="5456257"/>
            <a:ext cx="492443" cy="276999"/>
          </a:xfrm>
          <a:prstGeom prst="rect">
            <a:avLst/>
          </a:prstGeom>
          <a:noFill/>
        </p:spPr>
        <p:txBody>
          <a:bodyPr wrap="none" rtlCol="0">
            <a:spAutoFit/>
          </a:bodyPr>
          <a:lstStyle/>
          <a:p>
            <a:r>
              <a:rPr lang="en-US" altLang="zh-CN" dirty="0" smtClean="0"/>
              <a:t>F0/1</a:t>
            </a:r>
            <a:endParaRPr lang="zh-CN" altLang="en-US" dirty="0"/>
          </a:p>
        </p:txBody>
      </p:sp>
      <p:sp>
        <p:nvSpPr>
          <p:cNvPr id="27" name="TextBox 26"/>
          <p:cNvSpPr txBox="1"/>
          <p:nvPr/>
        </p:nvSpPr>
        <p:spPr>
          <a:xfrm>
            <a:off x="7956376" y="5456257"/>
            <a:ext cx="492443" cy="276999"/>
          </a:xfrm>
          <a:prstGeom prst="rect">
            <a:avLst/>
          </a:prstGeom>
          <a:noFill/>
        </p:spPr>
        <p:txBody>
          <a:bodyPr wrap="none" rtlCol="0">
            <a:spAutoFit/>
          </a:bodyPr>
          <a:lstStyle/>
          <a:p>
            <a:r>
              <a:rPr lang="en-US" altLang="zh-CN" dirty="0" smtClean="0"/>
              <a:t>F0/2</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指定端口的选举</a:t>
            </a:r>
            <a:endParaRPr lang="zh-CN" altLang="en-US" dirty="0"/>
          </a:p>
        </p:txBody>
      </p:sp>
      <p:sp>
        <p:nvSpPr>
          <p:cNvPr id="3" name="内容占位符 2"/>
          <p:cNvSpPr>
            <a:spLocks noGrp="1"/>
          </p:cNvSpPr>
          <p:nvPr>
            <p:ph idx="1"/>
          </p:nvPr>
        </p:nvSpPr>
        <p:spPr>
          <a:xfrm>
            <a:off x="655638" y="1524001"/>
            <a:ext cx="7940675" cy="824879"/>
          </a:xfrm>
        </p:spPr>
        <p:txBody>
          <a:bodyPr/>
          <a:lstStyle/>
          <a:p>
            <a:pPr>
              <a:buNone/>
            </a:pPr>
            <a:r>
              <a:rPr lang="zh-CN" altLang="en-US" dirty="0" smtClean="0">
                <a:latin typeface="仿宋"/>
                <a:ea typeface="仿宋"/>
              </a:rPr>
              <a:t>①比较端口花费：到根交换机的花费越低，成为指定端口的可能性越大。</a:t>
            </a:r>
            <a:endParaRPr lang="zh-CN" altLang="en-US" dirty="0"/>
          </a:p>
        </p:txBody>
      </p:sp>
      <p:pic>
        <p:nvPicPr>
          <p:cNvPr id="4" name="Picture 16"/>
          <p:cNvPicPr>
            <a:picLocks noChangeArrowheads="1"/>
          </p:cNvPicPr>
          <p:nvPr/>
        </p:nvPicPr>
        <p:blipFill>
          <a:blip r:embed="rId2" cstate="print"/>
          <a:srcRect/>
          <a:stretch>
            <a:fillRect/>
          </a:stretch>
        </p:blipFill>
        <p:spPr bwMode="auto">
          <a:xfrm>
            <a:off x="4431432" y="4221088"/>
            <a:ext cx="1371600" cy="571500"/>
          </a:xfrm>
          <a:prstGeom prst="rect">
            <a:avLst/>
          </a:prstGeom>
          <a:noFill/>
          <a:ln w="9525">
            <a:noFill/>
            <a:miter lim="800000"/>
            <a:headEnd/>
            <a:tailEnd/>
          </a:ln>
        </p:spPr>
      </p:pic>
      <p:pic>
        <p:nvPicPr>
          <p:cNvPr id="5" name="Picture 16"/>
          <p:cNvPicPr>
            <a:picLocks noChangeArrowheads="1"/>
          </p:cNvPicPr>
          <p:nvPr/>
        </p:nvPicPr>
        <p:blipFill>
          <a:blip r:embed="rId2" cstate="print"/>
          <a:srcRect/>
          <a:stretch>
            <a:fillRect/>
          </a:stretch>
        </p:blipFill>
        <p:spPr bwMode="auto">
          <a:xfrm>
            <a:off x="1763688" y="4225652"/>
            <a:ext cx="1371600" cy="571500"/>
          </a:xfrm>
          <a:prstGeom prst="rect">
            <a:avLst/>
          </a:prstGeom>
          <a:noFill/>
          <a:ln w="9525">
            <a:noFill/>
            <a:miter lim="800000"/>
            <a:headEnd/>
            <a:tailEnd/>
          </a:ln>
        </p:spPr>
      </p:pic>
      <p:pic>
        <p:nvPicPr>
          <p:cNvPr id="6" name="Picture 16"/>
          <p:cNvPicPr>
            <a:picLocks noChangeArrowheads="1"/>
          </p:cNvPicPr>
          <p:nvPr/>
        </p:nvPicPr>
        <p:blipFill>
          <a:blip r:embed="rId2" cstate="print"/>
          <a:srcRect/>
          <a:stretch>
            <a:fillRect/>
          </a:stretch>
        </p:blipFill>
        <p:spPr bwMode="auto">
          <a:xfrm>
            <a:off x="3207296" y="2708920"/>
            <a:ext cx="1371600" cy="571500"/>
          </a:xfrm>
          <a:prstGeom prst="rect">
            <a:avLst/>
          </a:prstGeom>
          <a:noFill/>
          <a:ln w="9525">
            <a:noFill/>
            <a:miter lim="800000"/>
            <a:headEnd/>
            <a:tailEnd/>
          </a:ln>
        </p:spPr>
      </p:pic>
      <p:cxnSp>
        <p:nvCxnSpPr>
          <p:cNvPr id="7" name="直接连接符 6"/>
          <p:cNvCxnSpPr/>
          <p:nvPr/>
        </p:nvCxnSpPr>
        <p:spPr bwMode="auto">
          <a:xfrm flipH="1">
            <a:off x="2415208" y="3284984"/>
            <a:ext cx="792088"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8" name="直接连接符 7"/>
          <p:cNvCxnSpPr>
            <a:endCxn id="4" idx="0"/>
          </p:cNvCxnSpPr>
          <p:nvPr/>
        </p:nvCxnSpPr>
        <p:spPr bwMode="auto">
          <a:xfrm>
            <a:off x="4287416" y="3284984"/>
            <a:ext cx="829816"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9" name="TextBox 8"/>
          <p:cNvSpPr txBox="1"/>
          <p:nvPr/>
        </p:nvSpPr>
        <p:spPr>
          <a:xfrm>
            <a:off x="3639344" y="2996952"/>
            <a:ext cx="535724" cy="276999"/>
          </a:xfrm>
          <a:prstGeom prst="rect">
            <a:avLst/>
          </a:prstGeom>
          <a:noFill/>
        </p:spPr>
        <p:txBody>
          <a:bodyPr wrap="none" rtlCol="0">
            <a:spAutoFit/>
          </a:bodyPr>
          <a:lstStyle/>
          <a:p>
            <a:r>
              <a:rPr lang="en-US" altLang="zh-CN" dirty="0" smtClean="0"/>
              <a:t>Root</a:t>
            </a:r>
            <a:endParaRPr lang="zh-CN" altLang="en-US" dirty="0"/>
          </a:p>
        </p:txBody>
      </p:sp>
      <p:sp>
        <p:nvSpPr>
          <p:cNvPr id="10" name="TextBox 9"/>
          <p:cNvSpPr txBox="1"/>
          <p:nvPr/>
        </p:nvSpPr>
        <p:spPr>
          <a:xfrm>
            <a:off x="3207296" y="2996952"/>
            <a:ext cx="518091" cy="276999"/>
          </a:xfrm>
          <a:prstGeom prst="rect">
            <a:avLst/>
          </a:prstGeom>
          <a:noFill/>
        </p:spPr>
        <p:txBody>
          <a:bodyPr wrap="none" rtlCol="0">
            <a:spAutoFit/>
          </a:bodyPr>
          <a:lstStyle/>
          <a:p>
            <a:r>
              <a:rPr lang="en-US" altLang="zh-CN" dirty="0" smtClean="0"/>
              <a:t>SW1</a:t>
            </a:r>
            <a:endParaRPr lang="zh-CN" altLang="en-US" dirty="0"/>
          </a:p>
        </p:txBody>
      </p:sp>
      <p:sp>
        <p:nvSpPr>
          <p:cNvPr id="11" name="TextBox 10"/>
          <p:cNvSpPr txBox="1"/>
          <p:nvPr/>
        </p:nvSpPr>
        <p:spPr>
          <a:xfrm>
            <a:off x="1983160" y="4509120"/>
            <a:ext cx="518091" cy="276999"/>
          </a:xfrm>
          <a:prstGeom prst="rect">
            <a:avLst/>
          </a:prstGeom>
          <a:noFill/>
        </p:spPr>
        <p:txBody>
          <a:bodyPr wrap="none" rtlCol="0">
            <a:spAutoFit/>
          </a:bodyPr>
          <a:lstStyle/>
          <a:p>
            <a:r>
              <a:rPr lang="en-US" altLang="zh-CN" dirty="0" smtClean="0"/>
              <a:t>SW2</a:t>
            </a:r>
            <a:endParaRPr lang="zh-CN" altLang="en-US" dirty="0"/>
          </a:p>
        </p:txBody>
      </p:sp>
      <p:sp>
        <p:nvSpPr>
          <p:cNvPr id="12" name="TextBox 11"/>
          <p:cNvSpPr txBox="1"/>
          <p:nvPr/>
        </p:nvSpPr>
        <p:spPr>
          <a:xfrm>
            <a:off x="4719464" y="4509120"/>
            <a:ext cx="518091" cy="276999"/>
          </a:xfrm>
          <a:prstGeom prst="rect">
            <a:avLst/>
          </a:prstGeom>
          <a:noFill/>
        </p:spPr>
        <p:txBody>
          <a:bodyPr wrap="none" rtlCol="0">
            <a:spAutoFit/>
          </a:bodyPr>
          <a:lstStyle/>
          <a:p>
            <a:r>
              <a:rPr lang="en-US" altLang="zh-CN" dirty="0" smtClean="0"/>
              <a:t>SW3</a:t>
            </a:r>
            <a:endParaRPr lang="zh-CN" altLang="en-US" dirty="0"/>
          </a:p>
        </p:txBody>
      </p:sp>
      <p:cxnSp>
        <p:nvCxnSpPr>
          <p:cNvPr id="16" name="直接连接符 15"/>
          <p:cNvCxnSpPr>
            <a:stCxn id="5" idx="3"/>
            <a:endCxn id="4" idx="1"/>
          </p:cNvCxnSpPr>
          <p:nvPr/>
        </p:nvCxnSpPr>
        <p:spPr bwMode="auto">
          <a:xfrm flipV="1">
            <a:off x="3135288" y="4506838"/>
            <a:ext cx="1296144" cy="4564"/>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19" name="TextBox 18"/>
          <p:cNvSpPr txBox="1"/>
          <p:nvPr/>
        </p:nvSpPr>
        <p:spPr>
          <a:xfrm>
            <a:off x="2195736" y="2996952"/>
            <a:ext cx="1088760" cy="369332"/>
          </a:xfrm>
          <a:prstGeom prst="rect">
            <a:avLst/>
          </a:prstGeom>
          <a:noFill/>
        </p:spPr>
        <p:txBody>
          <a:bodyPr wrap="none" rtlCol="0">
            <a:spAutoFit/>
          </a:bodyPr>
          <a:lstStyle/>
          <a:p>
            <a:r>
              <a:rPr lang="en-US" altLang="zh-CN" sz="1800" dirty="0" smtClean="0"/>
              <a:t>Cost=10</a:t>
            </a:r>
            <a:endParaRPr lang="zh-CN" altLang="en-US" sz="1800" dirty="0"/>
          </a:p>
        </p:txBody>
      </p:sp>
      <p:sp>
        <p:nvSpPr>
          <p:cNvPr id="20" name="TextBox 19"/>
          <p:cNvSpPr txBox="1"/>
          <p:nvPr/>
        </p:nvSpPr>
        <p:spPr>
          <a:xfrm>
            <a:off x="4427984" y="2996952"/>
            <a:ext cx="1088760" cy="369332"/>
          </a:xfrm>
          <a:prstGeom prst="rect">
            <a:avLst/>
          </a:prstGeom>
          <a:noFill/>
        </p:spPr>
        <p:txBody>
          <a:bodyPr wrap="none" rtlCol="0">
            <a:spAutoFit/>
          </a:bodyPr>
          <a:lstStyle/>
          <a:p>
            <a:r>
              <a:rPr lang="en-US" altLang="zh-CN" sz="1800" dirty="0" smtClean="0"/>
              <a:t>Cost=10</a:t>
            </a:r>
            <a:endParaRPr lang="zh-CN" altLang="en-US" sz="1800" dirty="0"/>
          </a:p>
        </p:txBody>
      </p:sp>
      <p:sp>
        <p:nvSpPr>
          <p:cNvPr id="21" name="TextBox 20"/>
          <p:cNvSpPr txBox="1"/>
          <p:nvPr/>
        </p:nvSpPr>
        <p:spPr>
          <a:xfrm>
            <a:off x="1331640" y="3861048"/>
            <a:ext cx="1088760" cy="369332"/>
          </a:xfrm>
          <a:prstGeom prst="rect">
            <a:avLst/>
          </a:prstGeom>
          <a:noFill/>
        </p:spPr>
        <p:txBody>
          <a:bodyPr wrap="none" rtlCol="0">
            <a:spAutoFit/>
          </a:bodyPr>
          <a:lstStyle/>
          <a:p>
            <a:r>
              <a:rPr lang="en-US" altLang="zh-CN" sz="1800" dirty="0" smtClean="0"/>
              <a:t>Cost=10</a:t>
            </a:r>
            <a:endParaRPr lang="zh-CN" altLang="en-US" sz="1800" dirty="0"/>
          </a:p>
        </p:txBody>
      </p:sp>
      <p:sp>
        <p:nvSpPr>
          <p:cNvPr id="22" name="TextBox 21"/>
          <p:cNvSpPr txBox="1"/>
          <p:nvPr/>
        </p:nvSpPr>
        <p:spPr>
          <a:xfrm>
            <a:off x="5148064" y="3861048"/>
            <a:ext cx="1088760" cy="369332"/>
          </a:xfrm>
          <a:prstGeom prst="rect">
            <a:avLst/>
          </a:prstGeom>
          <a:noFill/>
        </p:spPr>
        <p:txBody>
          <a:bodyPr wrap="none" rtlCol="0">
            <a:spAutoFit/>
          </a:bodyPr>
          <a:lstStyle/>
          <a:p>
            <a:r>
              <a:rPr lang="en-US" altLang="zh-CN" sz="1800" dirty="0" smtClean="0"/>
              <a:t>Cost=10</a:t>
            </a:r>
            <a:endParaRPr lang="zh-CN" altLang="en-US" sz="1800" dirty="0"/>
          </a:p>
        </p:txBody>
      </p:sp>
      <p:sp>
        <p:nvSpPr>
          <p:cNvPr id="23" name="TextBox 22"/>
          <p:cNvSpPr txBox="1"/>
          <p:nvPr/>
        </p:nvSpPr>
        <p:spPr>
          <a:xfrm>
            <a:off x="3491880" y="4149080"/>
            <a:ext cx="960519" cy="369332"/>
          </a:xfrm>
          <a:prstGeom prst="rect">
            <a:avLst/>
          </a:prstGeom>
          <a:noFill/>
        </p:spPr>
        <p:txBody>
          <a:bodyPr wrap="none" rtlCol="0">
            <a:spAutoFit/>
          </a:bodyPr>
          <a:lstStyle/>
          <a:p>
            <a:r>
              <a:rPr lang="en-US" altLang="zh-CN" sz="1800" dirty="0" smtClean="0"/>
              <a:t>Cost=1</a:t>
            </a:r>
            <a:endParaRPr lang="zh-CN" altLang="en-US" sz="1800" dirty="0"/>
          </a:p>
        </p:txBody>
      </p:sp>
      <p:sp>
        <p:nvSpPr>
          <p:cNvPr id="24" name="TextBox 23"/>
          <p:cNvSpPr txBox="1"/>
          <p:nvPr/>
        </p:nvSpPr>
        <p:spPr>
          <a:xfrm>
            <a:off x="2475128" y="4725144"/>
            <a:ext cx="1088760" cy="369332"/>
          </a:xfrm>
          <a:prstGeom prst="rect">
            <a:avLst/>
          </a:prstGeom>
          <a:noFill/>
        </p:spPr>
        <p:txBody>
          <a:bodyPr wrap="none" rtlCol="0">
            <a:spAutoFit/>
          </a:bodyPr>
          <a:lstStyle/>
          <a:p>
            <a:r>
              <a:rPr lang="en-US" altLang="zh-CN" sz="1800" dirty="0" smtClean="0"/>
              <a:t>Cost=10</a:t>
            </a:r>
            <a:endParaRPr lang="zh-CN" alt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9"/>
            <a:ext cx="7940675" cy="504056"/>
          </a:xfrm>
        </p:spPr>
        <p:txBody>
          <a:bodyPr/>
          <a:lstStyle/>
          <a:p>
            <a:pPr>
              <a:buNone/>
            </a:pPr>
            <a:r>
              <a:rPr lang="zh-CN" altLang="en-US" dirty="0" smtClean="0">
                <a:latin typeface="仿宋"/>
                <a:ea typeface="仿宋"/>
              </a:rPr>
              <a:t>②比较</a:t>
            </a:r>
            <a:r>
              <a:rPr lang="en-US" altLang="zh-CN" dirty="0" smtClean="0">
                <a:latin typeface="仿宋"/>
                <a:ea typeface="仿宋"/>
              </a:rPr>
              <a:t>BID</a:t>
            </a:r>
            <a:endParaRPr lang="zh-CN" altLang="en-US" dirty="0"/>
          </a:p>
        </p:txBody>
      </p:sp>
      <p:pic>
        <p:nvPicPr>
          <p:cNvPr id="4" name="Picture 16"/>
          <p:cNvPicPr>
            <a:picLocks noChangeArrowheads="1"/>
          </p:cNvPicPr>
          <p:nvPr/>
        </p:nvPicPr>
        <p:blipFill>
          <a:blip r:embed="rId2" cstate="print"/>
          <a:srcRect/>
          <a:stretch>
            <a:fillRect/>
          </a:stretch>
        </p:blipFill>
        <p:spPr bwMode="auto">
          <a:xfrm>
            <a:off x="4827921" y="3717032"/>
            <a:ext cx="1371600" cy="571500"/>
          </a:xfrm>
          <a:prstGeom prst="rect">
            <a:avLst/>
          </a:prstGeom>
          <a:noFill/>
          <a:ln w="9525">
            <a:noFill/>
            <a:miter lim="800000"/>
            <a:headEnd/>
            <a:tailEnd/>
          </a:ln>
        </p:spPr>
      </p:pic>
      <p:pic>
        <p:nvPicPr>
          <p:cNvPr id="5" name="Picture 16"/>
          <p:cNvPicPr>
            <a:picLocks noChangeArrowheads="1"/>
          </p:cNvPicPr>
          <p:nvPr/>
        </p:nvPicPr>
        <p:blipFill>
          <a:blip r:embed="rId2" cstate="print"/>
          <a:srcRect/>
          <a:stretch>
            <a:fillRect/>
          </a:stretch>
        </p:blipFill>
        <p:spPr bwMode="auto">
          <a:xfrm>
            <a:off x="2160177" y="3721596"/>
            <a:ext cx="1371600" cy="571500"/>
          </a:xfrm>
          <a:prstGeom prst="rect">
            <a:avLst/>
          </a:prstGeom>
          <a:noFill/>
          <a:ln w="9525">
            <a:noFill/>
            <a:miter lim="800000"/>
            <a:headEnd/>
            <a:tailEnd/>
          </a:ln>
        </p:spPr>
      </p:pic>
      <p:pic>
        <p:nvPicPr>
          <p:cNvPr id="6" name="Picture 16"/>
          <p:cNvPicPr>
            <a:picLocks noChangeArrowheads="1"/>
          </p:cNvPicPr>
          <p:nvPr/>
        </p:nvPicPr>
        <p:blipFill>
          <a:blip r:embed="rId2" cstate="print"/>
          <a:srcRect/>
          <a:stretch>
            <a:fillRect/>
          </a:stretch>
        </p:blipFill>
        <p:spPr bwMode="auto">
          <a:xfrm>
            <a:off x="3603785" y="2204864"/>
            <a:ext cx="1371600" cy="571500"/>
          </a:xfrm>
          <a:prstGeom prst="rect">
            <a:avLst/>
          </a:prstGeom>
          <a:noFill/>
          <a:ln w="9525">
            <a:noFill/>
            <a:miter lim="800000"/>
            <a:headEnd/>
            <a:tailEnd/>
          </a:ln>
        </p:spPr>
      </p:pic>
      <p:cxnSp>
        <p:nvCxnSpPr>
          <p:cNvPr id="7" name="直接连接符 6"/>
          <p:cNvCxnSpPr/>
          <p:nvPr/>
        </p:nvCxnSpPr>
        <p:spPr bwMode="auto">
          <a:xfrm flipH="1">
            <a:off x="2811697" y="2780928"/>
            <a:ext cx="792088"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8" name="直接连接符 7"/>
          <p:cNvCxnSpPr>
            <a:endCxn id="4" idx="0"/>
          </p:cNvCxnSpPr>
          <p:nvPr/>
        </p:nvCxnSpPr>
        <p:spPr bwMode="auto">
          <a:xfrm>
            <a:off x="4683905" y="2780928"/>
            <a:ext cx="829816" cy="936104"/>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9" name="TextBox 8"/>
          <p:cNvSpPr txBox="1"/>
          <p:nvPr/>
        </p:nvSpPr>
        <p:spPr>
          <a:xfrm>
            <a:off x="4035833" y="2492896"/>
            <a:ext cx="535724" cy="276999"/>
          </a:xfrm>
          <a:prstGeom prst="rect">
            <a:avLst/>
          </a:prstGeom>
          <a:noFill/>
        </p:spPr>
        <p:txBody>
          <a:bodyPr wrap="none" rtlCol="0">
            <a:spAutoFit/>
          </a:bodyPr>
          <a:lstStyle/>
          <a:p>
            <a:r>
              <a:rPr lang="en-US" altLang="zh-CN" dirty="0" smtClean="0"/>
              <a:t>Root</a:t>
            </a:r>
            <a:endParaRPr lang="zh-CN" altLang="en-US" dirty="0"/>
          </a:p>
        </p:txBody>
      </p:sp>
      <p:sp>
        <p:nvSpPr>
          <p:cNvPr id="10" name="TextBox 9"/>
          <p:cNvSpPr txBox="1"/>
          <p:nvPr/>
        </p:nvSpPr>
        <p:spPr>
          <a:xfrm>
            <a:off x="3603785" y="2492896"/>
            <a:ext cx="518091" cy="276999"/>
          </a:xfrm>
          <a:prstGeom prst="rect">
            <a:avLst/>
          </a:prstGeom>
          <a:noFill/>
        </p:spPr>
        <p:txBody>
          <a:bodyPr wrap="none" rtlCol="0">
            <a:spAutoFit/>
          </a:bodyPr>
          <a:lstStyle/>
          <a:p>
            <a:r>
              <a:rPr lang="en-US" altLang="zh-CN" dirty="0" smtClean="0"/>
              <a:t>SW1</a:t>
            </a:r>
            <a:endParaRPr lang="zh-CN" altLang="en-US" dirty="0"/>
          </a:p>
        </p:txBody>
      </p:sp>
      <p:sp>
        <p:nvSpPr>
          <p:cNvPr id="11" name="TextBox 10"/>
          <p:cNvSpPr txBox="1"/>
          <p:nvPr/>
        </p:nvSpPr>
        <p:spPr>
          <a:xfrm>
            <a:off x="2379649" y="4005064"/>
            <a:ext cx="518091" cy="276999"/>
          </a:xfrm>
          <a:prstGeom prst="rect">
            <a:avLst/>
          </a:prstGeom>
          <a:noFill/>
        </p:spPr>
        <p:txBody>
          <a:bodyPr wrap="none" rtlCol="0">
            <a:spAutoFit/>
          </a:bodyPr>
          <a:lstStyle/>
          <a:p>
            <a:r>
              <a:rPr lang="en-US" altLang="zh-CN" dirty="0" smtClean="0"/>
              <a:t>SW2</a:t>
            </a:r>
            <a:endParaRPr lang="zh-CN" altLang="en-US" dirty="0"/>
          </a:p>
        </p:txBody>
      </p:sp>
      <p:sp>
        <p:nvSpPr>
          <p:cNvPr id="12" name="TextBox 11"/>
          <p:cNvSpPr txBox="1"/>
          <p:nvPr/>
        </p:nvSpPr>
        <p:spPr>
          <a:xfrm>
            <a:off x="5115953" y="4005064"/>
            <a:ext cx="518091" cy="276999"/>
          </a:xfrm>
          <a:prstGeom prst="rect">
            <a:avLst/>
          </a:prstGeom>
          <a:noFill/>
        </p:spPr>
        <p:txBody>
          <a:bodyPr wrap="none" rtlCol="0">
            <a:spAutoFit/>
          </a:bodyPr>
          <a:lstStyle/>
          <a:p>
            <a:r>
              <a:rPr lang="en-US" altLang="zh-CN" dirty="0" smtClean="0"/>
              <a:t>SW3</a:t>
            </a:r>
            <a:endParaRPr lang="zh-CN" altLang="en-US" dirty="0"/>
          </a:p>
        </p:txBody>
      </p:sp>
      <p:cxnSp>
        <p:nvCxnSpPr>
          <p:cNvPr id="13" name="直接连接符 12"/>
          <p:cNvCxnSpPr>
            <a:stCxn id="5" idx="3"/>
            <a:endCxn id="4" idx="1"/>
          </p:cNvCxnSpPr>
          <p:nvPr/>
        </p:nvCxnSpPr>
        <p:spPr bwMode="auto">
          <a:xfrm flipV="1">
            <a:off x="3531777" y="4002782"/>
            <a:ext cx="1296144" cy="4564"/>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20" name="Text Box 10"/>
          <p:cNvSpPr txBox="1">
            <a:spLocks noChangeArrowheads="1"/>
          </p:cNvSpPr>
          <p:nvPr/>
        </p:nvSpPr>
        <p:spPr bwMode="auto">
          <a:xfrm>
            <a:off x="5184513" y="4437112"/>
            <a:ext cx="1835759" cy="523220"/>
          </a:xfrm>
          <a:prstGeom prst="rect">
            <a:avLst/>
          </a:prstGeom>
          <a:noFill/>
          <a:ln w="9525">
            <a:noFill/>
            <a:miter lim="800000"/>
            <a:headEnd/>
            <a:tailEnd/>
          </a:ln>
        </p:spPr>
        <p:txBody>
          <a:bodyPr wrap="square">
            <a:spAutoFit/>
          </a:bodyPr>
          <a:lstStyle/>
          <a:p>
            <a:r>
              <a:rPr lang="zh-CN" altLang="en-US" sz="1400" dirty="0" smtClean="0">
                <a:ea typeface="宋体" charset="-122"/>
              </a:rPr>
              <a:t>缺省</a:t>
            </a:r>
            <a:r>
              <a:rPr lang="zh-CN" altLang="en-US" sz="1400" dirty="0">
                <a:ea typeface="宋体" charset="-122"/>
              </a:rPr>
              <a:t>的优先级</a:t>
            </a:r>
            <a:r>
              <a:rPr lang="en-US" altLang="zh-CN" sz="1400" dirty="0">
                <a:ea typeface="宋体" charset="-122"/>
              </a:rPr>
              <a:t> 32768</a:t>
            </a:r>
          </a:p>
          <a:p>
            <a:r>
              <a:rPr lang="en-US" altLang="zh-CN" sz="1400" dirty="0">
                <a:ea typeface="宋体" charset="-122"/>
              </a:rPr>
              <a:t>MAC </a:t>
            </a:r>
            <a:r>
              <a:rPr lang="en-US" altLang="zh-CN" sz="1400" dirty="0" smtClean="0">
                <a:ea typeface="宋体" charset="-122"/>
              </a:rPr>
              <a:t>0c0022222222</a:t>
            </a:r>
            <a:endParaRPr lang="en-US" altLang="zh-CN" sz="1400" dirty="0">
              <a:ea typeface="宋体" charset="-122"/>
            </a:endParaRPr>
          </a:p>
        </p:txBody>
      </p:sp>
      <p:sp>
        <p:nvSpPr>
          <p:cNvPr id="21" name="Text Box 11"/>
          <p:cNvSpPr txBox="1">
            <a:spLocks noChangeArrowheads="1"/>
          </p:cNvSpPr>
          <p:nvPr/>
        </p:nvSpPr>
        <p:spPr bwMode="auto">
          <a:xfrm>
            <a:off x="1331640" y="4365104"/>
            <a:ext cx="1858201" cy="738664"/>
          </a:xfrm>
          <a:prstGeom prst="rect">
            <a:avLst/>
          </a:prstGeom>
          <a:noFill/>
          <a:ln w="9525">
            <a:noFill/>
            <a:miter lim="800000"/>
            <a:headEnd/>
            <a:tailEnd/>
          </a:ln>
        </p:spPr>
        <p:txBody>
          <a:bodyPr wrap="none">
            <a:spAutoFit/>
          </a:bodyPr>
          <a:lstStyle/>
          <a:p>
            <a:r>
              <a:rPr lang="zh-CN" altLang="en-US" sz="1400" dirty="0" smtClean="0">
                <a:ea typeface="宋体" charset="-122"/>
              </a:rPr>
              <a:t>缺省</a:t>
            </a:r>
            <a:r>
              <a:rPr lang="zh-CN" altLang="en-US" sz="1400" dirty="0">
                <a:ea typeface="宋体" charset="-122"/>
              </a:rPr>
              <a:t>的优先级 </a:t>
            </a:r>
            <a:r>
              <a:rPr lang="en-US" altLang="zh-CN" sz="1400" dirty="0">
                <a:ea typeface="宋体" charset="-122"/>
              </a:rPr>
              <a:t>32768 </a:t>
            </a:r>
          </a:p>
          <a:p>
            <a:r>
              <a:rPr lang="en-US" altLang="zh-CN" sz="1400" dirty="0">
                <a:ea typeface="宋体" charset="-122"/>
              </a:rPr>
              <a:t>MAC 0c0011111111</a:t>
            </a:r>
          </a:p>
          <a:p>
            <a:endParaRPr lang="zh-CN" altLang="en-US" sz="1400" dirty="0">
              <a:ea typeface="宋体" charset="-122"/>
            </a:endParaRPr>
          </a:p>
        </p:txBody>
      </p:sp>
      <p:sp>
        <p:nvSpPr>
          <p:cNvPr id="22" name="TextBox 21"/>
          <p:cNvSpPr txBox="1"/>
          <p:nvPr/>
        </p:nvSpPr>
        <p:spPr>
          <a:xfrm>
            <a:off x="3635896" y="3861048"/>
            <a:ext cx="492443" cy="276999"/>
          </a:xfrm>
          <a:prstGeom prst="rect">
            <a:avLst/>
          </a:prstGeom>
          <a:noFill/>
        </p:spPr>
        <p:txBody>
          <a:bodyPr wrap="none" rtlCol="0">
            <a:spAutoFit/>
          </a:bodyPr>
          <a:lstStyle/>
          <a:p>
            <a:r>
              <a:rPr lang="en-US" altLang="zh-CN" dirty="0" smtClean="0"/>
              <a:t>F0/1</a:t>
            </a:r>
            <a:endParaRPr lang="zh-CN" altLang="en-US" dirty="0"/>
          </a:p>
        </p:txBody>
      </p:sp>
      <p:sp>
        <p:nvSpPr>
          <p:cNvPr id="23" name="TextBox 22"/>
          <p:cNvSpPr txBox="1"/>
          <p:nvPr/>
        </p:nvSpPr>
        <p:spPr>
          <a:xfrm>
            <a:off x="4355976" y="3717032"/>
            <a:ext cx="492443" cy="276999"/>
          </a:xfrm>
          <a:prstGeom prst="rect">
            <a:avLst/>
          </a:prstGeom>
          <a:noFill/>
        </p:spPr>
        <p:txBody>
          <a:bodyPr wrap="none" rtlCol="0">
            <a:spAutoFit/>
          </a:bodyPr>
          <a:lstStyle/>
          <a:p>
            <a:r>
              <a:rPr lang="en-US" altLang="zh-CN" dirty="0" smtClean="0"/>
              <a:t>F0/1</a:t>
            </a:r>
            <a:endParaRPr lang="zh-CN" altLang="en-US" dirty="0"/>
          </a:p>
        </p:txBody>
      </p:sp>
      <p:sp>
        <p:nvSpPr>
          <p:cNvPr id="24" name="TextBox 23"/>
          <p:cNvSpPr txBox="1"/>
          <p:nvPr/>
        </p:nvSpPr>
        <p:spPr>
          <a:xfrm>
            <a:off x="3059832" y="2564904"/>
            <a:ext cx="492443" cy="276999"/>
          </a:xfrm>
          <a:prstGeom prst="rect">
            <a:avLst/>
          </a:prstGeom>
          <a:noFill/>
        </p:spPr>
        <p:txBody>
          <a:bodyPr wrap="none" rtlCol="0">
            <a:spAutoFit/>
          </a:bodyPr>
          <a:lstStyle/>
          <a:p>
            <a:r>
              <a:rPr lang="en-US" altLang="zh-CN" dirty="0" smtClean="0"/>
              <a:t>F0/1</a:t>
            </a:r>
            <a:endParaRPr lang="zh-CN" altLang="en-US" dirty="0"/>
          </a:p>
        </p:txBody>
      </p:sp>
      <p:sp>
        <p:nvSpPr>
          <p:cNvPr id="25" name="TextBox 24"/>
          <p:cNvSpPr txBox="1"/>
          <p:nvPr/>
        </p:nvSpPr>
        <p:spPr>
          <a:xfrm>
            <a:off x="4716016" y="2564904"/>
            <a:ext cx="492443" cy="276999"/>
          </a:xfrm>
          <a:prstGeom prst="rect">
            <a:avLst/>
          </a:prstGeom>
          <a:noFill/>
        </p:spPr>
        <p:txBody>
          <a:bodyPr wrap="none" rtlCol="0">
            <a:spAutoFit/>
          </a:bodyPr>
          <a:lstStyle/>
          <a:p>
            <a:r>
              <a:rPr lang="en-US" altLang="zh-CN" dirty="0" smtClean="0"/>
              <a:t>F0/2</a:t>
            </a:r>
            <a:endParaRPr lang="zh-CN" altLang="en-US" dirty="0"/>
          </a:p>
        </p:txBody>
      </p:sp>
      <p:sp>
        <p:nvSpPr>
          <p:cNvPr id="26" name="TextBox 25"/>
          <p:cNvSpPr txBox="1"/>
          <p:nvPr/>
        </p:nvSpPr>
        <p:spPr>
          <a:xfrm>
            <a:off x="5364088" y="3356992"/>
            <a:ext cx="492443" cy="276999"/>
          </a:xfrm>
          <a:prstGeom prst="rect">
            <a:avLst/>
          </a:prstGeom>
          <a:noFill/>
        </p:spPr>
        <p:txBody>
          <a:bodyPr wrap="none" rtlCol="0">
            <a:spAutoFit/>
          </a:bodyPr>
          <a:lstStyle/>
          <a:p>
            <a:r>
              <a:rPr lang="en-US" altLang="zh-CN" dirty="0" smtClean="0"/>
              <a:t>F0/2</a:t>
            </a:r>
            <a:endParaRPr lang="zh-CN" altLang="en-US" dirty="0"/>
          </a:p>
        </p:txBody>
      </p:sp>
      <p:sp>
        <p:nvSpPr>
          <p:cNvPr id="27" name="TextBox 26"/>
          <p:cNvSpPr txBox="1"/>
          <p:nvPr/>
        </p:nvSpPr>
        <p:spPr>
          <a:xfrm>
            <a:off x="2339752" y="3429000"/>
            <a:ext cx="492443" cy="276999"/>
          </a:xfrm>
          <a:prstGeom prst="rect">
            <a:avLst/>
          </a:prstGeom>
          <a:noFill/>
        </p:spPr>
        <p:txBody>
          <a:bodyPr wrap="none" rtlCol="0">
            <a:spAutoFit/>
          </a:bodyPr>
          <a:lstStyle/>
          <a:p>
            <a:r>
              <a:rPr lang="en-US" altLang="zh-CN" dirty="0" smtClean="0"/>
              <a:t>F0/2</a:t>
            </a:r>
            <a:endParaRPr lang="zh-CN" altLang="en-US" dirty="0"/>
          </a:p>
        </p:txBody>
      </p:sp>
      <p:sp>
        <p:nvSpPr>
          <p:cNvPr id="28" name="内容占位符 2"/>
          <p:cNvSpPr txBox="1">
            <a:spLocks/>
          </p:cNvSpPr>
          <p:nvPr/>
        </p:nvSpPr>
        <p:spPr bwMode="auto">
          <a:xfrm>
            <a:off x="467544" y="5085184"/>
            <a:ext cx="7940675" cy="50405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marR="0" lvl="0" indent="-236538"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defRPr/>
            </a:pPr>
            <a:r>
              <a:rPr lang="zh-CN" altLang="en-US" sz="2400" b="0" kern="0" dirty="0" smtClean="0">
                <a:latin typeface="仿宋"/>
                <a:ea typeface="仿宋"/>
              </a:rPr>
              <a:t>③比较</a:t>
            </a:r>
            <a:r>
              <a:rPr lang="en-US" altLang="zh-CN" sz="2400" b="0" kern="0" dirty="0" smtClean="0">
                <a:latin typeface="仿宋"/>
                <a:ea typeface="仿宋"/>
              </a:rPr>
              <a:t>PID</a:t>
            </a:r>
            <a:r>
              <a:rPr lang="zh-CN" altLang="en-US" sz="2400" b="0" kern="0" dirty="0" smtClean="0">
                <a:latin typeface="仿宋"/>
                <a:ea typeface="仿宋"/>
              </a:rPr>
              <a:t>越小成为指定端口的可能性越大</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3" cstate="print"/>
          <a:srcRect/>
          <a:stretch>
            <a:fillRect/>
          </a:stretch>
        </p:blipFill>
        <p:spPr bwMode="auto">
          <a:xfrm>
            <a:off x="2590800" y="3548063"/>
            <a:ext cx="1155700" cy="481012"/>
          </a:xfrm>
          <a:prstGeom prst="rect">
            <a:avLst/>
          </a:prstGeom>
          <a:noFill/>
          <a:ln w="9525">
            <a:noFill/>
            <a:miter lim="800000"/>
            <a:headEnd/>
            <a:tailEnd/>
          </a:ln>
        </p:spPr>
      </p:pic>
      <p:sp>
        <p:nvSpPr>
          <p:cNvPr id="22531" name="Line 3"/>
          <p:cNvSpPr>
            <a:spLocks noChangeShapeType="1"/>
          </p:cNvSpPr>
          <p:nvPr/>
        </p:nvSpPr>
        <p:spPr bwMode="auto">
          <a:xfrm flipV="1">
            <a:off x="3124200" y="2733675"/>
            <a:ext cx="0" cy="838200"/>
          </a:xfrm>
          <a:prstGeom prst="line">
            <a:avLst/>
          </a:prstGeom>
          <a:noFill/>
          <a:ln w="38100">
            <a:solidFill>
              <a:schemeClr val="tx1"/>
            </a:solidFill>
            <a:round/>
            <a:headEnd/>
            <a:tailEnd/>
          </a:ln>
        </p:spPr>
        <p:txBody>
          <a:bodyPr wrap="none" anchor="ctr"/>
          <a:lstStyle/>
          <a:p>
            <a:endParaRPr lang="zh-CN" altLang="en-US"/>
          </a:p>
        </p:txBody>
      </p:sp>
      <p:pic>
        <p:nvPicPr>
          <p:cNvPr id="22532" name="Picture 4"/>
          <p:cNvPicPr>
            <a:picLocks noChangeArrowheads="1"/>
          </p:cNvPicPr>
          <p:nvPr/>
        </p:nvPicPr>
        <p:blipFill>
          <a:blip r:embed="rId3" cstate="print"/>
          <a:srcRect/>
          <a:stretch>
            <a:fillRect/>
          </a:stretch>
        </p:blipFill>
        <p:spPr bwMode="auto">
          <a:xfrm>
            <a:off x="5257800" y="3548063"/>
            <a:ext cx="1155700" cy="481012"/>
          </a:xfrm>
          <a:prstGeom prst="rect">
            <a:avLst/>
          </a:prstGeom>
          <a:noFill/>
          <a:ln w="9525">
            <a:noFill/>
            <a:miter lim="800000"/>
            <a:headEnd/>
            <a:tailEnd/>
          </a:ln>
        </p:spPr>
      </p:pic>
      <p:sp>
        <p:nvSpPr>
          <p:cNvPr id="22533" name="Line 5"/>
          <p:cNvSpPr>
            <a:spLocks noChangeShapeType="1"/>
          </p:cNvSpPr>
          <p:nvPr/>
        </p:nvSpPr>
        <p:spPr bwMode="auto">
          <a:xfrm flipV="1">
            <a:off x="5791200" y="2733675"/>
            <a:ext cx="0" cy="838200"/>
          </a:xfrm>
          <a:prstGeom prst="line">
            <a:avLst/>
          </a:prstGeom>
          <a:noFill/>
          <a:ln w="38100">
            <a:solidFill>
              <a:schemeClr val="tx1"/>
            </a:solidFill>
            <a:round/>
            <a:headEnd/>
            <a:tailEnd/>
          </a:ln>
        </p:spPr>
        <p:txBody>
          <a:bodyPr wrap="none" anchor="ctr"/>
          <a:lstStyle/>
          <a:p>
            <a:endParaRPr lang="zh-CN" altLang="en-US"/>
          </a:p>
        </p:txBody>
      </p:sp>
      <p:sp>
        <p:nvSpPr>
          <p:cNvPr id="22534" name="Line 6"/>
          <p:cNvSpPr>
            <a:spLocks noChangeShapeType="1"/>
          </p:cNvSpPr>
          <p:nvPr/>
        </p:nvSpPr>
        <p:spPr bwMode="auto">
          <a:xfrm flipV="1">
            <a:off x="2133600" y="2733675"/>
            <a:ext cx="4800600" cy="0"/>
          </a:xfrm>
          <a:prstGeom prst="line">
            <a:avLst/>
          </a:prstGeom>
          <a:noFill/>
          <a:ln w="38100">
            <a:solidFill>
              <a:schemeClr val="tx1"/>
            </a:solidFill>
            <a:round/>
            <a:headEnd/>
            <a:tailEnd/>
          </a:ln>
        </p:spPr>
        <p:txBody>
          <a:bodyPr wrap="none" anchor="ctr"/>
          <a:lstStyle/>
          <a:p>
            <a:endParaRPr lang="zh-CN" altLang="en-US"/>
          </a:p>
        </p:txBody>
      </p:sp>
      <p:sp>
        <p:nvSpPr>
          <p:cNvPr id="22535" name="Line 7"/>
          <p:cNvSpPr>
            <a:spLocks noChangeShapeType="1"/>
          </p:cNvSpPr>
          <p:nvPr/>
        </p:nvSpPr>
        <p:spPr bwMode="auto">
          <a:xfrm flipV="1">
            <a:off x="3124200" y="4029075"/>
            <a:ext cx="0" cy="838200"/>
          </a:xfrm>
          <a:prstGeom prst="line">
            <a:avLst/>
          </a:prstGeom>
          <a:noFill/>
          <a:ln w="38100">
            <a:solidFill>
              <a:schemeClr val="tx1"/>
            </a:solidFill>
            <a:round/>
            <a:headEnd/>
            <a:tailEnd/>
          </a:ln>
        </p:spPr>
        <p:txBody>
          <a:bodyPr wrap="none" anchor="ctr"/>
          <a:lstStyle/>
          <a:p>
            <a:endParaRPr lang="zh-CN" altLang="en-US"/>
          </a:p>
        </p:txBody>
      </p:sp>
      <p:sp>
        <p:nvSpPr>
          <p:cNvPr id="22536" name="Line 8"/>
          <p:cNvSpPr>
            <a:spLocks noChangeShapeType="1"/>
          </p:cNvSpPr>
          <p:nvPr/>
        </p:nvSpPr>
        <p:spPr bwMode="auto">
          <a:xfrm flipV="1">
            <a:off x="5791200" y="4029075"/>
            <a:ext cx="0" cy="838200"/>
          </a:xfrm>
          <a:prstGeom prst="line">
            <a:avLst/>
          </a:prstGeom>
          <a:noFill/>
          <a:ln w="38100">
            <a:solidFill>
              <a:schemeClr val="tx1"/>
            </a:solidFill>
            <a:round/>
            <a:headEnd/>
            <a:tailEnd/>
          </a:ln>
        </p:spPr>
        <p:txBody>
          <a:bodyPr wrap="none" anchor="ctr"/>
          <a:lstStyle/>
          <a:p>
            <a:endParaRPr lang="zh-CN" altLang="en-US"/>
          </a:p>
        </p:txBody>
      </p:sp>
      <p:sp>
        <p:nvSpPr>
          <p:cNvPr id="22537" name="Line 9"/>
          <p:cNvSpPr>
            <a:spLocks noChangeShapeType="1"/>
          </p:cNvSpPr>
          <p:nvPr/>
        </p:nvSpPr>
        <p:spPr bwMode="auto">
          <a:xfrm flipV="1">
            <a:off x="2133600" y="4867275"/>
            <a:ext cx="4800600" cy="0"/>
          </a:xfrm>
          <a:prstGeom prst="line">
            <a:avLst/>
          </a:prstGeom>
          <a:noFill/>
          <a:ln w="38100">
            <a:solidFill>
              <a:schemeClr val="tx1"/>
            </a:solidFill>
            <a:round/>
            <a:headEnd/>
            <a:tailEnd/>
          </a:ln>
        </p:spPr>
        <p:txBody>
          <a:bodyPr wrap="none" anchor="ctr"/>
          <a:lstStyle/>
          <a:p>
            <a:endParaRPr lang="zh-CN" altLang="en-US"/>
          </a:p>
        </p:txBody>
      </p:sp>
      <p:sp>
        <p:nvSpPr>
          <p:cNvPr id="22538" name="Text Box 10"/>
          <p:cNvSpPr txBox="1">
            <a:spLocks noChangeArrowheads="1"/>
          </p:cNvSpPr>
          <p:nvPr/>
        </p:nvSpPr>
        <p:spPr bwMode="auto">
          <a:xfrm>
            <a:off x="6705600" y="3343275"/>
            <a:ext cx="1816100" cy="1095375"/>
          </a:xfrm>
          <a:prstGeom prst="rect">
            <a:avLst/>
          </a:prstGeom>
          <a:noFill/>
          <a:ln w="9525">
            <a:noFill/>
            <a:miter lim="800000"/>
            <a:headEnd/>
            <a:tailEnd/>
          </a:ln>
        </p:spPr>
        <p:txBody>
          <a:bodyPr wrap="none">
            <a:spAutoFit/>
          </a:bodyPr>
          <a:lstStyle/>
          <a:p>
            <a:r>
              <a:rPr lang="zh-CN" altLang="en-US" sz="1400">
                <a:ea typeface="宋体" charset="-122"/>
              </a:rPr>
              <a:t>交换机</a:t>
            </a:r>
            <a:r>
              <a:rPr lang="en-US" altLang="zh-CN" sz="1400">
                <a:ea typeface="宋体" charset="-122"/>
              </a:rPr>
              <a:t>Y</a:t>
            </a:r>
          </a:p>
          <a:p>
            <a:r>
              <a:rPr lang="en-US" altLang="zh-CN" sz="1400">
                <a:ea typeface="宋体" charset="-122"/>
              </a:rPr>
              <a:t>MAC 0c0022222222</a:t>
            </a:r>
          </a:p>
          <a:p>
            <a:r>
              <a:rPr lang="zh-CN" altLang="en-US" sz="1400">
                <a:ea typeface="宋体" charset="-122"/>
              </a:rPr>
              <a:t>缺省的优先级 </a:t>
            </a:r>
            <a:r>
              <a:rPr lang="en-US" altLang="zh-CN" sz="1400">
                <a:ea typeface="宋体" charset="-122"/>
              </a:rPr>
              <a:t>32768</a:t>
            </a:r>
          </a:p>
          <a:p>
            <a:endParaRPr lang="zh-CN" altLang="en-US" sz="2400">
              <a:ea typeface="宋体" charset="-122"/>
            </a:endParaRPr>
          </a:p>
        </p:txBody>
      </p:sp>
      <p:sp>
        <p:nvSpPr>
          <p:cNvPr id="22539" name="Text Box 11"/>
          <p:cNvSpPr txBox="1">
            <a:spLocks noChangeArrowheads="1"/>
          </p:cNvSpPr>
          <p:nvPr/>
        </p:nvSpPr>
        <p:spPr bwMode="auto">
          <a:xfrm>
            <a:off x="609600" y="3298825"/>
            <a:ext cx="1847850" cy="730250"/>
          </a:xfrm>
          <a:prstGeom prst="rect">
            <a:avLst/>
          </a:prstGeom>
          <a:noFill/>
          <a:ln w="9525">
            <a:noFill/>
            <a:miter lim="800000"/>
            <a:headEnd/>
            <a:tailEnd/>
          </a:ln>
        </p:spPr>
        <p:txBody>
          <a:bodyPr wrap="none">
            <a:spAutoFit/>
          </a:bodyPr>
          <a:lstStyle/>
          <a:p>
            <a:r>
              <a:rPr lang="zh-CN" altLang="en-US" sz="1400" dirty="0">
                <a:ea typeface="宋体" charset="-122"/>
              </a:rPr>
              <a:t>交换机</a:t>
            </a:r>
            <a:r>
              <a:rPr lang="en-US" altLang="zh-CN" sz="1400" dirty="0">
                <a:ea typeface="宋体" charset="-122"/>
              </a:rPr>
              <a:t>X</a:t>
            </a:r>
          </a:p>
          <a:p>
            <a:r>
              <a:rPr lang="en-US" altLang="zh-CN" sz="1400" dirty="0">
                <a:ea typeface="宋体" charset="-122"/>
              </a:rPr>
              <a:t>MAC 0c0011111111</a:t>
            </a:r>
          </a:p>
          <a:p>
            <a:r>
              <a:rPr lang="zh-CN" altLang="en-US" sz="1400" dirty="0">
                <a:ea typeface="宋体" charset="-122"/>
              </a:rPr>
              <a:t>缺省的优先级 </a:t>
            </a:r>
            <a:r>
              <a:rPr lang="en-US" altLang="zh-CN" sz="1400" dirty="0">
                <a:ea typeface="宋体" charset="-122"/>
              </a:rPr>
              <a:t>32768 </a:t>
            </a:r>
          </a:p>
        </p:txBody>
      </p:sp>
      <p:sp>
        <p:nvSpPr>
          <p:cNvPr id="22540" name="Rectangle 13"/>
          <p:cNvSpPr>
            <a:spLocks noChangeArrowheads="1"/>
          </p:cNvSpPr>
          <p:nvPr/>
        </p:nvSpPr>
        <p:spPr bwMode="auto">
          <a:xfrm>
            <a:off x="2362200" y="31908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0</a:t>
            </a:r>
          </a:p>
        </p:txBody>
      </p:sp>
      <p:sp>
        <p:nvSpPr>
          <p:cNvPr id="22541" name="Rectangle 14"/>
          <p:cNvSpPr>
            <a:spLocks noChangeArrowheads="1"/>
          </p:cNvSpPr>
          <p:nvPr/>
        </p:nvSpPr>
        <p:spPr bwMode="auto">
          <a:xfrm>
            <a:off x="2362200" y="40290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1</a:t>
            </a:r>
          </a:p>
        </p:txBody>
      </p:sp>
      <p:sp>
        <p:nvSpPr>
          <p:cNvPr id="22542" name="Rectangle 15"/>
          <p:cNvSpPr>
            <a:spLocks noChangeArrowheads="1"/>
          </p:cNvSpPr>
          <p:nvPr/>
        </p:nvSpPr>
        <p:spPr bwMode="auto">
          <a:xfrm>
            <a:off x="5029200" y="3190875"/>
            <a:ext cx="690563"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 0</a:t>
            </a:r>
          </a:p>
        </p:txBody>
      </p:sp>
      <p:sp>
        <p:nvSpPr>
          <p:cNvPr id="22543" name="Rectangle 16"/>
          <p:cNvSpPr>
            <a:spLocks noChangeArrowheads="1"/>
          </p:cNvSpPr>
          <p:nvPr/>
        </p:nvSpPr>
        <p:spPr bwMode="auto">
          <a:xfrm>
            <a:off x="5029200" y="40290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1</a:t>
            </a:r>
          </a:p>
        </p:txBody>
      </p:sp>
      <p:pic>
        <p:nvPicPr>
          <p:cNvPr id="22544" name="Picture 17"/>
          <p:cNvPicPr>
            <a:picLocks noChangeArrowheads="1"/>
          </p:cNvPicPr>
          <p:nvPr/>
        </p:nvPicPr>
        <p:blipFill>
          <a:blip r:embed="rId3" cstate="print"/>
          <a:srcRect/>
          <a:stretch>
            <a:fillRect/>
          </a:stretch>
        </p:blipFill>
        <p:spPr bwMode="auto">
          <a:xfrm>
            <a:off x="3886200" y="1438275"/>
            <a:ext cx="1155700" cy="481013"/>
          </a:xfrm>
          <a:prstGeom prst="rect">
            <a:avLst/>
          </a:prstGeom>
          <a:noFill/>
          <a:ln w="9525">
            <a:noFill/>
            <a:miter lim="800000"/>
            <a:headEnd/>
            <a:tailEnd/>
          </a:ln>
        </p:spPr>
      </p:pic>
      <p:sp>
        <p:nvSpPr>
          <p:cNvPr id="22545" name="Line 18"/>
          <p:cNvSpPr>
            <a:spLocks noChangeShapeType="1"/>
          </p:cNvSpPr>
          <p:nvPr/>
        </p:nvSpPr>
        <p:spPr bwMode="auto">
          <a:xfrm flipV="1">
            <a:off x="4419600" y="1895475"/>
            <a:ext cx="0" cy="838200"/>
          </a:xfrm>
          <a:prstGeom prst="line">
            <a:avLst/>
          </a:prstGeom>
          <a:noFill/>
          <a:ln w="38100">
            <a:solidFill>
              <a:schemeClr val="tx1"/>
            </a:solidFill>
            <a:round/>
            <a:headEnd/>
            <a:tailEnd/>
          </a:ln>
        </p:spPr>
        <p:txBody>
          <a:bodyPr wrap="none" anchor="ctr"/>
          <a:lstStyle/>
          <a:p>
            <a:endParaRPr lang="zh-CN" altLang="en-US"/>
          </a:p>
        </p:txBody>
      </p:sp>
      <p:sp>
        <p:nvSpPr>
          <p:cNvPr id="22546" name="Text Box 19"/>
          <p:cNvSpPr txBox="1">
            <a:spLocks noChangeArrowheads="1"/>
          </p:cNvSpPr>
          <p:nvPr/>
        </p:nvSpPr>
        <p:spPr bwMode="auto">
          <a:xfrm>
            <a:off x="5181600" y="1285875"/>
            <a:ext cx="1798638" cy="730250"/>
          </a:xfrm>
          <a:prstGeom prst="rect">
            <a:avLst/>
          </a:prstGeom>
          <a:noFill/>
          <a:ln w="9525">
            <a:noFill/>
            <a:miter lim="800000"/>
            <a:headEnd/>
            <a:tailEnd/>
          </a:ln>
        </p:spPr>
        <p:txBody>
          <a:bodyPr wrap="none">
            <a:spAutoFit/>
          </a:bodyPr>
          <a:lstStyle/>
          <a:p>
            <a:r>
              <a:rPr lang="zh-CN" altLang="en-US" sz="1400">
                <a:ea typeface="宋体" charset="-122"/>
              </a:rPr>
              <a:t>交换机 </a:t>
            </a:r>
            <a:r>
              <a:rPr lang="en-US" altLang="zh-CN" sz="1400">
                <a:ea typeface="宋体" charset="-122"/>
              </a:rPr>
              <a:t>Z</a:t>
            </a:r>
          </a:p>
          <a:p>
            <a:r>
              <a:rPr lang="en-US" altLang="zh-CN" sz="1400">
                <a:ea typeface="宋体" charset="-122"/>
              </a:rPr>
              <a:t>Mac 0c0011110000</a:t>
            </a:r>
          </a:p>
          <a:p>
            <a:r>
              <a:rPr lang="zh-CN" altLang="en-US" sz="1400">
                <a:ea typeface="宋体" charset="-122"/>
              </a:rPr>
              <a:t>缺省的优先级 32768</a:t>
            </a:r>
            <a:endParaRPr lang="zh-CN" altLang="en-US" sz="2400">
              <a:ea typeface="宋体" charset="-122"/>
            </a:endParaRPr>
          </a:p>
        </p:txBody>
      </p:sp>
      <p:sp>
        <p:nvSpPr>
          <p:cNvPr id="22547" name="Rectangle 20"/>
          <p:cNvSpPr>
            <a:spLocks noChangeArrowheads="1"/>
          </p:cNvSpPr>
          <p:nvPr/>
        </p:nvSpPr>
        <p:spPr bwMode="auto">
          <a:xfrm>
            <a:off x="3657600" y="1895475"/>
            <a:ext cx="690563" cy="304800"/>
          </a:xfrm>
          <a:prstGeom prst="rect">
            <a:avLst/>
          </a:prstGeom>
          <a:noFill/>
          <a:ln w="9525">
            <a:noFill/>
            <a:miter lim="800000"/>
            <a:headEnd/>
            <a:tailEnd/>
          </a:ln>
        </p:spPr>
        <p:txBody>
          <a:bodyPr wrap="none">
            <a:spAutoFit/>
          </a:bodyPr>
          <a:lstStyle/>
          <a:p>
            <a:r>
              <a:rPr lang="zh-CN" altLang="en-US" sz="1400">
                <a:ea typeface="宋体" charset="-122"/>
              </a:rPr>
              <a:t>端口 0</a:t>
            </a:r>
          </a:p>
        </p:txBody>
      </p:sp>
      <p:sp>
        <p:nvSpPr>
          <p:cNvPr id="22548" name="Text Box 21"/>
          <p:cNvSpPr txBox="1">
            <a:spLocks noChangeArrowheads="1"/>
          </p:cNvSpPr>
          <p:nvPr/>
        </p:nvSpPr>
        <p:spPr bwMode="auto">
          <a:xfrm>
            <a:off x="1219200" y="5257800"/>
            <a:ext cx="4038600" cy="1190625"/>
          </a:xfrm>
          <a:prstGeom prst="rect">
            <a:avLst/>
          </a:prstGeom>
          <a:noFill/>
          <a:ln w="9525">
            <a:noFill/>
            <a:miter lim="800000"/>
            <a:headEnd/>
            <a:tailEnd/>
          </a:ln>
        </p:spPr>
        <p:txBody>
          <a:bodyPr>
            <a:spAutoFit/>
          </a:bodyPr>
          <a:lstStyle/>
          <a:p>
            <a:r>
              <a:rPr lang="zh-CN" altLang="en-US" sz="1800" dirty="0">
                <a:ea typeface="宋体" charset="-122"/>
              </a:rPr>
              <a:t>请指出</a:t>
            </a:r>
            <a:r>
              <a:rPr lang="en-US" altLang="zh-CN" sz="1800" dirty="0">
                <a:ea typeface="宋体" charset="-122"/>
              </a:rPr>
              <a:t>:</a:t>
            </a:r>
          </a:p>
          <a:p>
            <a:pPr marL="342900" lvl="1" indent="-228600">
              <a:buFontTx/>
              <a:buChar char="•"/>
            </a:pPr>
            <a:r>
              <a:rPr lang="zh-CN" altLang="en-US" sz="1800" dirty="0">
                <a:ea typeface="宋体" charset="-122"/>
              </a:rPr>
              <a:t>根桥</a:t>
            </a:r>
            <a:endParaRPr lang="en-US" altLang="zh-CN" sz="1800" dirty="0">
              <a:ea typeface="宋体" charset="-122"/>
            </a:endParaRPr>
          </a:p>
          <a:p>
            <a:pPr marL="342900" lvl="1" indent="-228600">
              <a:buFontTx/>
              <a:buChar char="•"/>
            </a:pPr>
            <a:r>
              <a:rPr lang="zh-CN" altLang="en-US" sz="1800" dirty="0" smtClean="0">
                <a:ea typeface="宋体" charset="-122"/>
              </a:rPr>
              <a:t>指定端口</a:t>
            </a:r>
            <a:r>
              <a:rPr lang="zh-CN" altLang="en-US" sz="1800" dirty="0">
                <a:ea typeface="宋体" charset="-122"/>
              </a:rPr>
              <a:t>、非</a:t>
            </a:r>
            <a:r>
              <a:rPr lang="zh-CN" altLang="en-US" sz="1800" dirty="0" smtClean="0">
                <a:ea typeface="宋体" charset="-122"/>
              </a:rPr>
              <a:t>指定端口</a:t>
            </a:r>
            <a:r>
              <a:rPr lang="zh-CN" altLang="en-US" sz="1800" dirty="0">
                <a:ea typeface="宋体" charset="-122"/>
              </a:rPr>
              <a:t>和根端口</a:t>
            </a:r>
            <a:r>
              <a:rPr lang="en-US" altLang="zh-CN" sz="1800" dirty="0">
                <a:ea typeface="宋体" charset="-122"/>
              </a:rPr>
              <a:t>?</a:t>
            </a:r>
          </a:p>
          <a:p>
            <a:pPr marL="342900" lvl="1" indent="-228600">
              <a:buFontTx/>
              <a:buChar char="•"/>
            </a:pPr>
            <a:r>
              <a:rPr lang="zh-CN" altLang="en-US" sz="1800" dirty="0">
                <a:ea typeface="宋体" charset="-122"/>
              </a:rPr>
              <a:t>各端口分别是转发还是阻塞状态</a:t>
            </a:r>
            <a:r>
              <a:rPr lang="en-US" altLang="zh-CN" sz="1800" dirty="0">
                <a:ea typeface="宋体" charset="-122"/>
              </a:rPr>
              <a:t>?</a:t>
            </a:r>
          </a:p>
        </p:txBody>
      </p:sp>
      <p:sp>
        <p:nvSpPr>
          <p:cNvPr id="22549" name="Text Box 23"/>
          <p:cNvSpPr txBox="1">
            <a:spLocks noChangeArrowheads="1"/>
          </p:cNvSpPr>
          <p:nvPr/>
        </p:nvSpPr>
        <p:spPr bwMode="auto">
          <a:xfrm>
            <a:off x="2362200" y="3644900"/>
            <a:ext cx="268288" cy="457200"/>
          </a:xfrm>
          <a:prstGeom prst="rect">
            <a:avLst/>
          </a:prstGeom>
          <a:noFill/>
          <a:ln w="9525">
            <a:noFill/>
            <a:miter lim="800000"/>
            <a:headEnd/>
            <a:tailEnd/>
          </a:ln>
        </p:spPr>
        <p:txBody>
          <a:bodyPr wrap="none">
            <a:spAutoFit/>
          </a:bodyPr>
          <a:lstStyle/>
          <a:p>
            <a:r>
              <a:rPr lang="zh-CN" altLang="en-US" sz="2400">
                <a:solidFill>
                  <a:srgbClr val="FF0000"/>
                </a:solidFill>
                <a:ea typeface="宋体" charset="-122"/>
              </a:rPr>
              <a:t> </a:t>
            </a:r>
          </a:p>
        </p:txBody>
      </p:sp>
      <p:sp>
        <p:nvSpPr>
          <p:cNvPr id="22550" name="Text Box 27"/>
          <p:cNvSpPr txBox="1">
            <a:spLocks noChangeArrowheads="1"/>
          </p:cNvSpPr>
          <p:nvPr/>
        </p:nvSpPr>
        <p:spPr bwMode="auto">
          <a:xfrm>
            <a:off x="5486400" y="4330700"/>
            <a:ext cx="268288" cy="457200"/>
          </a:xfrm>
          <a:prstGeom prst="rect">
            <a:avLst/>
          </a:prstGeom>
          <a:noFill/>
          <a:ln w="9525">
            <a:noFill/>
            <a:miter lim="800000"/>
            <a:headEnd/>
            <a:tailEnd/>
          </a:ln>
        </p:spPr>
        <p:txBody>
          <a:bodyPr wrap="none">
            <a:spAutoFit/>
          </a:bodyPr>
          <a:lstStyle/>
          <a:p>
            <a:r>
              <a:rPr lang="zh-CN" altLang="en-US" sz="2400">
                <a:solidFill>
                  <a:srgbClr val="FF0000"/>
                </a:solidFill>
                <a:ea typeface="宋体" charset="-122"/>
              </a:rPr>
              <a:t> </a:t>
            </a:r>
          </a:p>
        </p:txBody>
      </p:sp>
      <p:sp>
        <p:nvSpPr>
          <p:cNvPr id="22551" name="Text Box 29"/>
          <p:cNvSpPr txBox="1">
            <a:spLocks noChangeArrowheads="1"/>
          </p:cNvSpPr>
          <p:nvPr/>
        </p:nvSpPr>
        <p:spPr bwMode="auto">
          <a:xfrm>
            <a:off x="3810000" y="2730500"/>
            <a:ext cx="1574800" cy="457200"/>
          </a:xfrm>
          <a:prstGeom prst="rect">
            <a:avLst/>
          </a:prstGeom>
          <a:noFill/>
          <a:ln w="9525">
            <a:noFill/>
            <a:miter lim="800000"/>
            <a:headEnd/>
            <a:tailEnd/>
          </a:ln>
        </p:spPr>
        <p:txBody>
          <a:bodyPr wrap="none">
            <a:spAutoFit/>
          </a:bodyPr>
          <a:lstStyle/>
          <a:p>
            <a:r>
              <a:rPr lang="zh-CN" altLang="en-US" sz="2400">
                <a:ea typeface="宋体" charset="-122"/>
              </a:rPr>
              <a:t>100</a:t>
            </a:r>
            <a:r>
              <a:rPr lang="en-US" altLang="zh-CN" sz="2400">
                <a:ea typeface="宋体" charset="-122"/>
              </a:rPr>
              <a:t>baseT</a:t>
            </a:r>
          </a:p>
        </p:txBody>
      </p:sp>
      <p:sp>
        <p:nvSpPr>
          <p:cNvPr id="22552" name="Text Box 30"/>
          <p:cNvSpPr txBox="1">
            <a:spLocks noChangeArrowheads="1"/>
          </p:cNvSpPr>
          <p:nvPr/>
        </p:nvSpPr>
        <p:spPr bwMode="auto">
          <a:xfrm>
            <a:off x="3810000" y="4406900"/>
            <a:ext cx="1574800" cy="457200"/>
          </a:xfrm>
          <a:prstGeom prst="rect">
            <a:avLst/>
          </a:prstGeom>
          <a:noFill/>
          <a:ln w="9525">
            <a:noFill/>
            <a:miter lim="800000"/>
            <a:headEnd/>
            <a:tailEnd/>
          </a:ln>
        </p:spPr>
        <p:txBody>
          <a:bodyPr wrap="none">
            <a:spAutoFit/>
          </a:bodyPr>
          <a:lstStyle/>
          <a:p>
            <a:r>
              <a:rPr lang="zh-CN" altLang="en-US" sz="2400">
                <a:ea typeface="宋体" charset="-122"/>
              </a:rPr>
              <a:t>100</a:t>
            </a:r>
            <a:r>
              <a:rPr lang="en-US" altLang="zh-CN" sz="2400">
                <a:ea typeface="宋体" charset="-122"/>
              </a:rPr>
              <a:t>baseT</a:t>
            </a:r>
          </a:p>
        </p:txBody>
      </p:sp>
      <p:sp>
        <p:nvSpPr>
          <p:cNvPr id="22553" name="Rectangle 32"/>
          <p:cNvSpPr>
            <a:spLocks noGrp="1" noChangeArrowheads="1"/>
          </p:cNvSpPr>
          <p:nvPr>
            <p:ph type="title"/>
          </p:nvPr>
        </p:nvSpPr>
        <p:spPr>
          <a:xfrm>
            <a:off x="212725" y="214313"/>
            <a:ext cx="8145463" cy="838200"/>
          </a:xfrm>
        </p:spPr>
        <p:txBody>
          <a:bodyPr/>
          <a:lstStyle/>
          <a:p>
            <a:r>
              <a:rPr lang="zh-CN" altLang="en-US" smtClean="0">
                <a:latin typeface="宋体" charset="-122"/>
                <a:ea typeface="宋体" charset="-122"/>
              </a:rPr>
              <a:t>练习</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081"/>
          <p:cNvPicPr>
            <a:picLocks noChangeArrowheads="1"/>
          </p:cNvPicPr>
          <p:nvPr/>
        </p:nvPicPr>
        <p:blipFill>
          <a:blip r:embed="rId3" cstate="print"/>
          <a:srcRect/>
          <a:stretch>
            <a:fillRect/>
          </a:stretch>
        </p:blipFill>
        <p:spPr bwMode="auto">
          <a:xfrm>
            <a:off x="2590800" y="3548063"/>
            <a:ext cx="1155700" cy="481012"/>
          </a:xfrm>
          <a:prstGeom prst="rect">
            <a:avLst/>
          </a:prstGeom>
          <a:noFill/>
          <a:ln w="9525">
            <a:noFill/>
            <a:miter lim="800000"/>
            <a:headEnd/>
            <a:tailEnd/>
          </a:ln>
        </p:spPr>
      </p:pic>
      <p:sp>
        <p:nvSpPr>
          <p:cNvPr id="23555" name="Line 2082"/>
          <p:cNvSpPr>
            <a:spLocks noChangeShapeType="1"/>
          </p:cNvSpPr>
          <p:nvPr/>
        </p:nvSpPr>
        <p:spPr bwMode="auto">
          <a:xfrm flipV="1">
            <a:off x="3124200" y="2733675"/>
            <a:ext cx="0" cy="838200"/>
          </a:xfrm>
          <a:prstGeom prst="line">
            <a:avLst/>
          </a:prstGeom>
          <a:noFill/>
          <a:ln w="38100">
            <a:solidFill>
              <a:schemeClr val="tx1"/>
            </a:solidFill>
            <a:round/>
            <a:headEnd/>
            <a:tailEnd/>
          </a:ln>
        </p:spPr>
        <p:txBody>
          <a:bodyPr wrap="none" anchor="ctr"/>
          <a:lstStyle/>
          <a:p>
            <a:endParaRPr lang="zh-CN" altLang="en-US"/>
          </a:p>
        </p:txBody>
      </p:sp>
      <p:pic>
        <p:nvPicPr>
          <p:cNvPr id="23556" name="Picture 2083"/>
          <p:cNvPicPr>
            <a:picLocks noChangeArrowheads="1"/>
          </p:cNvPicPr>
          <p:nvPr/>
        </p:nvPicPr>
        <p:blipFill>
          <a:blip r:embed="rId3" cstate="print"/>
          <a:srcRect/>
          <a:stretch>
            <a:fillRect/>
          </a:stretch>
        </p:blipFill>
        <p:spPr bwMode="auto">
          <a:xfrm>
            <a:off x="5257800" y="3548063"/>
            <a:ext cx="1155700" cy="481012"/>
          </a:xfrm>
          <a:prstGeom prst="rect">
            <a:avLst/>
          </a:prstGeom>
          <a:noFill/>
          <a:ln w="9525">
            <a:noFill/>
            <a:miter lim="800000"/>
            <a:headEnd/>
            <a:tailEnd/>
          </a:ln>
        </p:spPr>
      </p:pic>
      <p:sp>
        <p:nvSpPr>
          <p:cNvPr id="23557" name="Line 2084"/>
          <p:cNvSpPr>
            <a:spLocks noChangeShapeType="1"/>
          </p:cNvSpPr>
          <p:nvPr/>
        </p:nvSpPr>
        <p:spPr bwMode="auto">
          <a:xfrm flipV="1">
            <a:off x="5791200" y="2733675"/>
            <a:ext cx="0" cy="838200"/>
          </a:xfrm>
          <a:prstGeom prst="line">
            <a:avLst/>
          </a:prstGeom>
          <a:noFill/>
          <a:ln w="38100">
            <a:solidFill>
              <a:schemeClr val="tx1"/>
            </a:solidFill>
            <a:round/>
            <a:headEnd/>
            <a:tailEnd/>
          </a:ln>
        </p:spPr>
        <p:txBody>
          <a:bodyPr wrap="none" anchor="ctr"/>
          <a:lstStyle/>
          <a:p>
            <a:endParaRPr lang="zh-CN" altLang="en-US"/>
          </a:p>
        </p:txBody>
      </p:sp>
      <p:sp>
        <p:nvSpPr>
          <p:cNvPr id="23558" name="Line 2085"/>
          <p:cNvSpPr>
            <a:spLocks noChangeShapeType="1"/>
          </p:cNvSpPr>
          <p:nvPr/>
        </p:nvSpPr>
        <p:spPr bwMode="auto">
          <a:xfrm flipV="1">
            <a:off x="2133600" y="2733675"/>
            <a:ext cx="4800600" cy="0"/>
          </a:xfrm>
          <a:prstGeom prst="line">
            <a:avLst/>
          </a:prstGeom>
          <a:noFill/>
          <a:ln w="38100">
            <a:solidFill>
              <a:schemeClr val="tx1"/>
            </a:solidFill>
            <a:round/>
            <a:headEnd/>
            <a:tailEnd/>
          </a:ln>
        </p:spPr>
        <p:txBody>
          <a:bodyPr wrap="none" anchor="ctr"/>
          <a:lstStyle/>
          <a:p>
            <a:endParaRPr lang="zh-CN" altLang="en-US"/>
          </a:p>
        </p:txBody>
      </p:sp>
      <p:sp>
        <p:nvSpPr>
          <p:cNvPr id="23559" name="Line 2086"/>
          <p:cNvSpPr>
            <a:spLocks noChangeShapeType="1"/>
          </p:cNvSpPr>
          <p:nvPr/>
        </p:nvSpPr>
        <p:spPr bwMode="auto">
          <a:xfrm flipV="1">
            <a:off x="3124200" y="4029075"/>
            <a:ext cx="0" cy="838200"/>
          </a:xfrm>
          <a:prstGeom prst="line">
            <a:avLst/>
          </a:prstGeom>
          <a:noFill/>
          <a:ln w="38100">
            <a:solidFill>
              <a:schemeClr val="tx1"/>
            </a:solidFill>
            <a:round/>
            <a:headEnd/>
            <a:tailEnd/>
          </a:ln>
        </p:spPr>
        <p:txBody>
          <a:bodyPr wrap="none" anchor="ctr"/>
          <a:lstStyle/>
          <a:p>
            <a:endParaRPr lang="zh-CN" altLang="en-US"/>
          </a:p>
        </p:txBody>
      </p:sp>
      <p:sp>
        <p:nvSpPr>
          <p:cNvPr id="23560" name="Line 2087"/>
          <p:cNvSpPr>
            <a:spLocks noChangeShapeType="1"/>
          </p:cNvSpPr>
          <p:nvPr/>
        </p:nvSpPr>
        <p:spPr bwMode="auto">
          <a:xfrm flipV="1">
            <a:off x="5791200" y="4029075"/>
            <a:ext cx="0" cy="838200"/>
          </a:xfrm>
          <a:prstGeom prst="line">
            <a:avLst/>
          </a:prstGeom>
          <a:noFill/>
          <a:ln w="38100">
            <a:solidFill>
              <a:schemeClr val="tx1"/>
            </a:solidFill>
            <a:round/>
            <a:headEnd/>
            <a:tailEnd/>
          </a:ln>
        </p:spPr>
        <p:txBody>
          <a:bodyPr wrap="none" anchor="ctr"/>
          <a:lstStyle/>
          <a:p>
            <a:endParaRPr lang="zh-CN" altLang="en-US"/>
          </a:p>
        </p:txBody>
      </p:sp>
      <p:sp>
        <p:nvSpPr>
          <p:cNvPr id="23561" name="Line 2088"/>
          <p:cNvSpPr>
            <a:spLocks noChangeShapeType="1"/>
          </p:cNvSpPr>
          <p:nvPr/>
        </p:nvSpPr>
        <p:spPr bwMode="auto">
          <a:xfrm flipV="1">
            <a:off x="2133600" y="4867275"/>
            <a:ext cx="4800600" cy="0"/>
          </a:xfrm>
          <a:prstGeom prst="line">
            <a:avLst/>
          </a:prstGeom>
          <a:noFill/>
          <a:ln w="38100">
            <a:solidFill>
              <a:schemeClr val="tx1"/>
            </a:solidFill>
            <a:round/>
            <a:headEnd/>
            <a:tailEnd/>
          </a:ln>
        </p:spPr>
        <p:txBody>
          <a:bodyPr wrap="none" anchor="ctr"/>
          <a:lstStyle/>
          <a:p>
            <a:endParaRPr lang="zh-CN" altLang="en-US"/>
          </a:p>
        </p:txBody>
      </p:sp>
      <p:pic>
        <p:nvPicPr>
          <p:cNvPr id="23562" name="Picture 2095"/>
          <p:cNvPicPr>
            <a:picLocks noChangeArrowheads="1"/>
          </p:cNvPicPr>
          <p:nvPr/>
        </p:nvPicPr>
        <p:blipFill>
          <a:blip r:embed="rId3" cstate="print"/>
          <a:srcRect/>
          <a:stretch>
            <a:fillRect/>
          </a:stretch>
        </p:blipFill>
        <p:spPr bwMode="auto">
          <a:xfrm>
            <a:off x="3886200" y="1438275"/>
            <a:ext cx="1155700" cy="481013"/>
          </a:xfrm>
          <a:prstGeom prst="rect">
            <a:avLst/>
          </a:prstGeom>
          <a:noFill/>
          <a:ln w="9525">
            <a:noFill/>
            <a:miter lim="800000"/>
            <a:headEnd/>
            <a:tailEnd/>
          </a:ln>
        </p:spPr>
      </p:pic>
      <p:sp>
        <p:nvSpPr>
          <p:cNvPr id="23563" name="Line 2096"/>
          <p:cNvSpPr>
            <a:spLocks noChangeShapeType="1"/>
          </p:cNvSpPr>
          <p:nvPr/>
        </p:nvSpPr>
        <p:spPr bwMode="auto">
          <a:xfrm flipV="1">
            <a:off x="4419600" y="1895475"/>
            <a:ext cx="0" cy="838200"/>
          </a:xfrm>
          <a:prstGeom prst="line">
            <a:avLst/>
          </a:prstGeom>
          <a:noFill/>
          <a:ln w="38100">
            <a:solidFill>
              <a:schemeClr val="tx1"/>
            </a:solidFill>
            <a:round/>
            <a:headEnd/>
            <a:tailEnd/>
          </a:ln>
        </p:spPr>
        <p:txBody>
          <a:bodyPr wrap="none" anchor="ctr"/>
          <a:lstStyle/>
          <a:p>
            <a:endParaRPr lang="zh-CN" altLang="en-US"/>
          </a:p>
        </p:txBody>
      </p:sp>
      <p:sp>
        <p:nvSpPr>
          <p:cNvPr id="23564" name="Rectangle 2098"/>
          <p:cNvSpPr>
            <a:spLocks noChangeArrowheads="1"/>
          </p:cNvSpPr>
          <p:nvPr/>
        </p:nvSpPr>
        <p:spPr bwMode="auto">
          <a:xfrm>
            <a:off x="3657600" y="1895475"/>
            <a:ext cx="690563"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 0</a:t>
            </a:r>
          </a:p>
        </p:txBody>
      </p:sp>
      <p:sp>
        <p:nvSpPr>
          <p:cNvPr id="23565" name="Text Box 2100"/>
          <p:cNvSpPr txBox="1">
            <a:spLocks noChangeArrowheads="1"/>
          </p:cNvSpPr>
          <p:nvPr/>
        </p:nvSpPr>
        <p:spPr bwMode="auto">
          <a:xfrm>
            <a:off x="2362200" y="3644900"/>
            <a:ext cx="268288" cy="457200"/>
          </a:xfrm>
          <a:prstGeom prst="rect">
            <a:avLst/>
          </a:prstGeom>
          <a:noFill/>
          <a:ln w="9525">
            <a:noFill/>
            <a:miter lim="800000"/>
            <a:headEnd/>
            <a:tailEnd/>
          </a:ln>
        </p:spPr>
        <p:txBody>
          <a:bodyPr wrap="none">
            <a:spAutoFit/>
          </a:bodyPr>
          <a:lstStyle/>
          <a:p>
            <a:r>
              <a:rPr lang="zh-CN" altLang="en-US" sz="2400">
                <a:solidFill>
                  <a:srgbClr val="FF0000"/>
                </a:solidFill>
                <a:ea typeface="宋体" charset="-122"/>
              </a:rPr>
              <a:t> </a:t>
            </a:r>
          </a:p>
        </p:txBody>
      </p:sp>
      <p:sp>
        <p:nvSpPr>
          <p:cNvPr id="23566" name="Text Box 2101"/>
          <p:cNvSpPr txBox="1">
            <a:spLocks noChangeArrowheads="1"/>
          </p:cNvSpPr>
          <p:nvPr/>
        </p:nvSpPr>
        <p:spPr bwMode="auto">
          <a:xfrm>
            <a:off x="5486400" y="4330700"/>
            <a:ext cx="268288" cy="457200"/>
          </a:xfrm>
          <a:prstGeom prst="rect">
            <a:avLst/>
          </a:prstGeom>
          <a:noFill/>
          <a:ln w="9525">
            <a:noFill/>
            <a:miter lim="800000"/>
            <a:headEnd/>
            <a:tailEnd/>
          </a:ln>
        </p:spPr>
        <p:txBody>
          <a:bodyPr wrap="none">
            <a:spAutoFit/>
          </a:bodyPr>
          <a:lstStyle/>
          <a:p>
            <a:r>
              <a:rPr lang="zh-CN" altLang="en-US" sz="2400">
                <a:solidFill>
                  <a:srgbClr val="FF0000"/>
                </a:solidFill>
                <a:ea typeface="宋体" charset="-122"/>
              </a:rPr>
              <a:t> </a:t>
            </a:r>
          </a:p>
        </p:txBody>
      </p:sp>
      <p:sp>
        <p:nvSpPr>
          <p:cNvPr id="23567" name="Text Box 2102"/>
          <p:cNvSpPr txBox="1">
            <a:spLocks noChangeArrowheads="1"/>
          </p:cNvSpPr>
          <p:nvPr/>
        </p:nvSpPr>
        <p:spPr bwMode="auto">
          <a:xfrm>
            <a:off x="3810000" y="2730500"/>
            <a:ext cx="1574800" cy="457200"/>
          </a:xfrm>
          <a:prstGeom prst="rect">
            <a:avLst/>
          </a:prstGeom>
          <a:noFill/>
          <a:ln w="9525">
            <a:noFill/>
            <a:miter lim="800000"/>
            <a:headEnd/>
            <a:tailEnd/>
          </a:ln>
        </p:spPr>
        <p:txBody>
          <a:bodyPr wrap="none">
            <a:spAutoFit/>
          </a:bodyPr>
          <a:lstStyle/>
          <a:p>
            <a:r>
              <a:rPr lang="zh-CN" altLang="en-US" sz="2400">
                <a:ea typeface="宋体" charset="-122"/>
              </a:rPr>
              <a:t>100</a:t>
            </a:r>
            <a:r>
              <a:rPr lang="en-US" altLang="zh-CN" sz="2400">
                <a:ea typeface="宋体" charset="-122"/>
              </a:rPr>
              <a:t>baseT</a:t>
            </a:r>
          </a:p>
        </p:txBody>
      </p:sp>
      <p:sp>
        <p:nvSpPr>
          <p:cNvPr id="23568" name="Text Box 2103"/>
          <p:cNvSpPr txBox="1">
            <a:spLocks noChangeArrowheads="1"/>
          </p:cNvSpPr>
          <p:nvPr/>
        </p:nvSpPr>
        <p:spPr bwMode="auto">
          <a:xfrm>
            <a:off x="3810000" y="4406900"/>
            <a:ext cx="1574800" cy="457200"/>
          </a:xfrm>
          <a:prstGeom prst="rect">
            <a:avLst/>
          </a:prstGeom>
          <a:noFill/>
          <a:ln w="9525">
            <a:noFill/>
            <a:miter lim="800000"/>
            <a:headEnd/>
            <a:tailEnd/>
          </a:ln>
        </p:spPr>
        <p:txBody>
          <a:bodyPr wrap="none">
            <a:spAutoFit/>
          </a:bodyPr>
          <a:lstStyle/>
          <a:p>
            <a:r>
              <a:rPr lang="zh-CN" altLang="en-US" sz="2400">
                <a:ea typeface="宋体" charset="-122"/>
              </a:rPr>
              <a:t>100</a:t>
            </a:r>
            <a:r>
              <a:rPr lang="en-US" altLang="zh-CN" sz="2400">
                <a:ea typeface="宋体" charset="-122"/>
              </a:rPr>
              <a:t>baseT</a:t>
            </a:r>
          </a:p>
        </p:txBody>
      </p:sp>
      <p:sp>
        <p:nvSpPr>
          <p:cNvPr id="23569" name="Text Box 2105"/>
          <p:cNvSpPr txBox="1">
            <a:spLocks noChangeArrowheads="1"/>
          </p:cNvSpPr>
          <p:nvPr/>
        </p:nvSpPr>
        <p:spPr bwMode="auto">
          <a:xfrm>
            <a:off x="4572000" y="2047875"/>
            <a:ext cx="1257300" cy="336550"/>
          </a:xfrm>
          <a:prstGeom prst="rect">
            <a:avLst/>
          </a:prstGeom>
          <a:noFill/>
          <a:ln w="9525">
            <a:noFill/>
            <a:miter lim="800000"/>
            <a:headEnd/>
            <a:tailEnd/>
          </a:ln>
        </p:spPr>
        <p:txBody>
          <a:bodyPr wrap="none">
            <a:spAutoFit/>
          </a:bodyPr>
          <a:lstStyle/>
          <a:p>
            <a:r>
              <a:rPr lang="zh-CN" altLang="en-US" sz="1600" dirty="0">
                <a:solidFill>
                  <a:srgbClr val="FF5050"/>
                </a:solidFill>
                <a:ea typeface="宋体" charset="-122"/>
              </a:rPr>
              <a:t>指定端口</a:t>
            </a:r>
            <a:r>
              <a:rPr lang="en-US" altLang="zh-CN" sz="1600" dirty="0">
                <a:solidFill>
                  <a:srgbClr val="FF5050"/>
                </a:solidFill>
                <a:ea typeface="宋体" charset="-122"/>
              </a:rPr>
              <a:t>(F)</a:t>
            </a:r>
          </a:p>
        </p:txBody>
      </p:sp>
      <p:sp>
        <p:nvSpPr>
          <p:cNvPr id="23570" name="Text Box 2106"/>
          <p:cNvSpPr txBox="1">
            <a:spLocks noChangeArrowheads="1"/>
          </p:cNvSpPr>
          <p:nvPr/>
        </p:nvSpPr>
        <p:spPr bwMode="auto">
          <a:xfrm>
            <a:off x="3276600" y="3114675"/>
            <a:ext cx="1111250" cy="336550"/>
          </a:xfrm>
          <a:prstGeom prst="rect">
            <a:avLst/>
          </a:prstGeom>
          <a:noFill/>
          <a:ln w="9525">
            <a:noFill/>
            <a:miter lim="800000"/>
            <a:headEnd/>
            <a:tailEnd/>
          </a:ln>
        </p:spPr>
        <p:txBody>
          <a:bodyPr wrap="none">
            <a:spAutoFit/>
          </a:bodyPr>
          <a:lstStyle/>
          <a:p>
            <a:r>
              <a:rPr lang="zh-CN" altLang="en-US" sz="1600">
                <a:solidFill>
                  <a:srgbClr val="FF5050"/>
                </a:solidFill>
                <a:ea typeface="宋体" charset="-122"/>
              </a:rPr>
              <a:t>根端口 (</a:t>
            </a:r>
            <a:r>
              <a:rPr lang="en-US" altLang="zh-CN" sz="1600">
                <a:solidFill>
                  <a:srgbClr val="FF5050"/>
                </a:solidFill>
                <a:ea typeface="宋体" charset="-122"/>
              </a:rPr>
              <a:t>F)</a:t>
            </a:r>
          </a:p>
        </p:txBody>
      </p:sp>
      <p:sp>
        <p:nvSpPr>
          <p:cNvPr id="23571" name="Text Box 2107"/>
          <p:cNvSpPr txBox="1">
            <a:spLocks noChangeArrowheads="1"/>
          </p:cNvSpPr>
          <p:nvPr/>
        </p:nvSpPr>
        <p:spPr bwMode="auto">
          <a:xfrm>
            <a:off x="5943600" y="4105275"/>
            <a:ext cx="1800225" cy="336550"/>
          </a:xfrm>
          <a:prstGeom prst="rect">
            <a:avLst/>
          </a:prstGeom>
          <a:noFill/>
          <a:ln w="9525">
            <a:noFill/>
            <a:miter lim="800000"/>
            <a:headEnd/>
            <a:tailEnd/>
          </a:ln>
        </p:spPr>
        <p:txBody>
          <a:bodyPr wrap="none">
            <a:spAutoFit/>
          </a:bodyPr>
          <a:lstStyle/>
          <a:p>
            <a:r>
              <a:rPr lang="zh-CN" altLang="en-US" sz="1600">
                <a:solidFill>
                  <a:srgbClr val="FF5050"/>
                </a:solidFill>
                <a:ea typeface="宋体" charset="-122"/>
              </a:rPr>
              <a:t>非指定端口 (阻塞</a:t>
            </a:r>
            <a:r>
              <a:rPr lang="en-US" altLang="zh-CN" sz="1600">
                <a:solidFill>
                  <a:srgbClr val="FF5050"/>
                </a:solidFill>
                <a:ea typeface="宋体" charset="-122"/>
              </a:rPr>
              <a:t>)</a:t>
            </a:r>
          </a:p>
        </p:txBody>
      </p:sp>
      <p:sp>
        <p:nvSpPr>
          <p:cNvPr id="23572" name="Text Box 2108"/>
          <p:cNvSpPr txBox="1">
            <a:spLocks noChangeArrowheads="1"/>
          </p:cNvSpPr>
          <p:nvPr/>
        </p:nvSpPr>
        <p:spPr bwMode="auto">
          <a:xfrm>
            <a:off x="3124200" y="4105275"/>
            <a:ext cx="1314450" cy="336550"/>
          </a:xfrm>
          <a:prstGeom prst="rect">
            <a:avLst/>
          </a:prstGeom>
          <a:noFill/>
          <a:ln w="9525">
            <a:noFill/>
            <a:miter lim="800000"/>
            <a:headEnd/>
            <a:tailEnd/>
          </a:ln>
        </p:spPr>
        <p:txBody>
          <a:bodyPr wrap="none">
            <a:spAutoFit/>
          </a:bodyPr>
          <a:lstStyle/>
          <a:p>
            <a:r>
              <a:rPr lang="zh-CN" altLang="en-US" sz="1600">
                <a:solidFill>
                  <a:srgbClr val="FF5050"/>
                </a:solidFill>
                <a:ea typeface="宋体" charset="-122"/>
              </a:rPr>
              <a:t>指定端口 (</a:t>
            </a:r>
            <a:r>
              <a:rPr lang="en-US" altLang="zh-CN" sz="1600">
                <a:solidFill>
                  <a:srgbClr val="FF5050"/>
                </a:solidFill>
                <a:ea typeface="宋体" charset="-122"/>
              </a:rPr>
              <a:t>F)</a:t>
            </a:r>
          </a:p>
        </p:txBody>
      </p:sp>
      <p:sp>
        <p:nvSpPr>
          <p:cNvPr id="23573" name="Text Box 2109"/>
          <p:cNvSpPr txBox="1">
            <a:spLocks noChangeArrowheads="1"/>
          </p:cNvSpPr>
          <p:nvPr/>
        </p:nvSpPr>
        <p:spPr bwMode="auto">
          <a:xfrm>
            <a:off x="5867400" y="3114675"/>
            <a:ext cx="1111250" cy="336550"/>
          </a:xfrm>
          <a:prstGeom prst="rect">
            <a:avLst/>
          </a:prstGeom>
          <a:noFill/>
          <a:ln w="9525">
            <a:noFill/>
            <a:miter lim="800000"/>
            <a:headEnd/>
            <a:tailEnd/>
          </a:ln>
        </p:spPr>
        <p:txBody>
          <a:bodyPr wrap="none">
            <a:spAutoFit/>
          </a:bodyPr>
          <a:lstStyle/>
          <a:p>
            <a:r>
              <a:rPr lang="zh-CN" altLang="en-US" sz="1600">
                <a:solidFill>
                  <a:srgbClr val="FF5050"/>
                </a:solidFill>
                <a:ea typeface="宋体" charset="-122"/>
              </a:rPr>
              <a:t>根端口 (</a:t>
            </a:r>
            <a:r>
              <a:rPr lang="en-US" altLang="zh-CN" sz="1600">
                <a:solidFill>
                  <a:srgbClr val="FF5050"/>
                </a:solidFill>
                <a:ea typeface="宋体" charset="-122"/>
              </a:rPr>
              <a:t>F)</a:t>
            </a:r>
          </a:p>
        </p:txBody>
      </p:sp>
      <p:sp>
        <p:nvSpPr>
          <p:cNvPr id="23574" name="Text Box 2110"/>
          <p:cNvSpPr txBox="1">
            <a:spLocks noChangeArrowheads="1"/>
          </p:cNvSpPr>
          <p:nvPr/>
        </p:nvSpPr>
        <p:spPr bwMode="auto">
          <a:xfrm>
            <a:off x="1219200" y="5257800"/>
            <a:ext cx="4038600" cy="1190625"/>
          </a:xfrm>
          <a:prstGeom prst="rect">
            <a:avLst/>
          </a:prstGeom>
          <a:noFill/>
          <a:ln w="9525">
            <a:noFill/>
            <a:miter lim="800000"/>
            <a:headEnd/>
            <a:tailEnd/>
          </a:ln>
        </p:spPr>
        <p:txBody>
          <a:bodyPr>
            <a:spAutoFit/>
          </a:bodyPr>
          <a:lstStyle/>
          <a:p>
            <a:r>
              <a:rPr lang="zh-CN" altLang="en-US" sz="1800">
                <a:ea typeface="宋体" charset="-122"/>
              </a:rPr>
              <a:t>请指出</a:t>
            </a:r>
            <a:r>
              <a:rPr lang="en-US" altLang="zh-CN" sz="1800">
                <a:ea typeface="宋体" charset="-122"/>
              </a:rPr>
              <a:t>:</a:t>
            </a:r>
          </a:p>
          <a:p>
            <a:pPr marL="342900" lvl="1" indent="-228600">
              <a:buFontTx/>
              <a:buChar char="•"/>
            </a:pPr>
            <a:r>
              <a:rPr lang="zh-CN" altLang="en-US" sz="1800">
                <a:ea typeface="宋体" charset="-122"/>
              </a:rPr>
              <a:t>根桥</a:t>
            </a:r>
            <a:endParaRPr lang="en-US" altLang="zh-CN" sz="1800">
              <a:ea typeface="宋体" charset="-122"/>
            </a:endParaRPr>
          </a:p>
          <a:p>
            <a:pPr marL="342900" lvl="1" indent="-228600">
              <a:buFontTx/>
              <a:buChar char="•"/>
            </a:pPr>
            <a:r>
              <a:rPr lang="zh-CN" altLang="en-US" sz="1800">
                <a:ea typeface="宋体" charset="-122"/>
              </a:rPr>
              <a:t>指派端口、非指派端口和根端口</a:t>
            </a:r>
            <a:r>
              <a:rPr lang="en-US" altLang="zh-CN" sz="1800">
                <a:ea typeface="宋体" charset="-122"/>
              </a:rPr>
              <a:t>?</a:t>
            </a:r>
          </a:p>
          <a:p>
            <a:pPr marL="342900" lvl="1" indent="-228600">
              <a:buFontTx/>
              <a:buChar char="•"/>
            </a:pPr>
            <a:r>
              <a:rPr lang="zh-CN" altLang="en-US" sz="1800">
                <a:ea typeface="宋体" charset="-122"/>
              </a:rPr>
              <a:t>各端口分别是转发还是阻塞状态</a:t>
            </a:r>
            <a:r>
              <a:rPr lang="en-US" altLang="zh-CN" sz="1800">
                <a:ea typeface="宋体" charset="-122"/>
              </a:rPr>
              <a:t>?</a:t>
            </a:r>
          </a:p>
        </p:txBody>
      </p:sp>
      <p:sp>
        <p:nvSpPr>
          <p:cNvPr id="23575" name="Text Box 2113"/>
          <p:cNvSpPr txBox="1">
            <a:spLocks noChangeArrowheads="1"/>
          </p:cNvSpPr>
          <p:nvPr/>
        </p:nvSpPr>
        <p:spPr bwMode="auto">
          <a:xfrm>
            <a:off x="6705600" y="3343275"/>
            <a:ext cx="1816100" cy="1095375"/>
          </a:xfrm>
          <a:prstGeom prst="rect">
            <a:avLst/>
          </a:prstGeom>
          <a:noFill/>
          <a:ln w="9525">
            <a:noFill/>
            <a:miter lim="800000"/>
            <a:headEnd/>
            <a:tailEnd/>
          </a:ln>
        </p:spPr>
        <p:txBody>
          <a:bodyPr wrap="none">
            <a:spAutoFit/>
          </a:bodyPr>
          <a:lstStyle/>
          <a:p>
            <a:r>
              <a:rPr lang="zh-CN" altLang="en-US" sz="1400">
                <a:ea typeface="宋体" charset="-122"/>
              </a:rPr>
              <a:t>交换机</a:t>
            </a:r>
            <a:r>
              <a:rPr lang="en-US" altLang="zh-CN" sz="1400">
                <a:ea typeface="宋体" charset="-122"/>
              </a:rPr>
              <a:t>Y</a:t>
            </a:r>
          </a:p>
          <a:p>
            <a:r>
              <a:rPr lang="en-US" altLang="zh-CN" sz="1400">
                <a:ea typeface="宋体" charset="-122"/>
              </a:rPr>
              <a:t>MAC 0c0022222222</a:t>
            </a:r>
          </a:p>
          <a:p>
            <a:r>
              <a:rPr lang="zh-CN" altLang="en-US" sz="1400">
                <a:ea typeface="宋体" charset="-122"/>
              </a:rPr>
              <a:t>缺省的优先级 </a:t>
            </a:r>
            <a:r>
              <a:rPr lang="en-US" altLang="zh-CN" sz="1400">
                <a:ea typeface="宋体" charset="-122"/>
              </a:rPr>
              <a:t>32768</a:t>
            </a:r>
          </a:p>
          <a:p>
            <a:endParaRPr lang="zh-CN" altLang="en-US" sz="2400">
              <a:ea typeface="宋体" charset="-122"/>
            </a:endParaRPr>
          </a:p>
        </p:txBody>
      </p:sp>
      <p:sp>
        <p:nvSpPr>
          <p:cNvPr id="23576" name="Text Box 2114"/>
          <p:cNvSpPr txBox="1">
            <a:spLocks noChangeArrowheads="1"/>
          </p:cNvSpPr>
          <p:nvPr/>
        </p:nvSpPr>
        <p:spPr bwMode="auto">
          <a:xfrm>
            <a:off x="609600" y="3298825"/>
            <a:ext cx="1847850" cy="730250"/>
          </a:xfrm>
          <a:prstGeom prst="rect">
            <a:avLst/>
          </a:prstGeom>
          <a:noFill/>
          <a:ln w="9525">
            <a:noFill/>
            <a:miter lim="800000"/>
            <a:headEnd/>
            <a:tailEnd/>
          </a:ln>
        </p:spPr>
        <p:txBody>
          <a:bodyPr wrap="none">
            <a:spAutoFit/>
          </a:bodyPr>
          <a:lstStyle/>
          <a:p>
            <a:r>
              <a:rPr lang="zh-CN" altLang="en-US" sz="1400">
                <a:ea typeface="宋体" charset="-122"/>
              </a:rPr>
              <a:t>交换机</a:t>
            </a:r>
            <a:r>
              <a:rPr lang="en-US" altLang="zh-CN" sz="1400">
                <a:ea typeface="宋体" charset="-122"/>
              </a:rPr>
              <a:t>X</a:t>
            </a:r>
          </a:p>
          <a:p>
            <a:r>
              <a:rPr lang="en-US" altLang="zh-CN" sz="1400">
                <a:ea typeface="宋体" charset="-122"/>
              </a:rPr>
              <a:t>MAC 0c0011111111</a:t>
            </a:r>
          </a:p>
          <a:p>
            <a:r>
              <a:rPr lang="zh-CN" altLang="en-US" sz="1400">
                <a:ea typeface="宋体" charset="-122"/>
              </a:rPr>
              <a:t>缺省的优先级 </a:t>
            </a:r>
            <a:r>
              <a:rPr lang="en-US" altLang="zh-CN" sz="1400">
                <a:ea typeface="宋体" charset="-122"/>
              </a:rPr>
              <a:t>32768 </a:t>
            </a:r>
          </a:p>
        </p:txBody>
      </p:sp>
      <p:sp>
        <p:nvSpPr>
          <p:cNvPr id="23577" name="Rectangle 2115"/>
          <p:cNvSpPr>
            <a:spLocks noChangeArrowheads="1"/>
          </p:cNvSpPr>
          <p:nvPr/>
        </p:nvSpPr>
        <p:spPr bwMode="auto">
          <a:xfrm>
            <a:off x="2362200" y="31908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0</a:t>
            </a:r>
          </a:p>
        </p:txBody>
      </p:sp>
      <p:sp>
        <p:nvSpPr>
          <p:cNvPr id="23578" name="Rectangle 2116"/>
          <p:cNvSpPr>
            <a:spLocks noChangeArrowheads="1"/>
          </p:cNvSpPr>
          <p:nvPr/>
        </p:nvSpPr>
        <p:spPr bwMode="auto">
          <a:xfrm>
            <a:off x="2362200" y="40290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1</a:t>
            </a:r>
          </a:p>
        </p:txBody>
      </p:sp>
      <p:sp>
        <p:nvSpPr>
          <p:cNvPr id="23579" name="Rectangle 2117"/>
          <p:cNvSpPr>
            <a:spLocks noChangeArrowheads="1"/>
          </p:cNvSpPr>
          <p:nvPr/>
        </p:nvSpPr>
        <p:spPr bwMode="auto">
          <a:xfrm>
            <a:off x="5029200" y="3190875"/>
            <a:ext cx="690563"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 0</a:t>
            </a:r>
          </a:p>
        </p:txBody>
      </p:sp>
      <p:sp>
        <p:nvSpPr>
          <p:cNvPr id="23580" name="Rectangle 2118"/>
          <p:cNvSpPr>
            <a:spLocks noChangeArrowheads="1"/>
          </p:cNvSpPr>
          <p:nvPr/>
        </p:nvSpPr>
        <p:spPr bwMode="auto">
          <a:xfrm>
            <a:off x="5029200" y="4029075"/>
            <a:ext cx="641350" cy="304800"/>
          </a:xfrm>
          <a:prstGeom prst="rect">
            <a:avLst/>
          </a:prstGeom>
          <a:noFill/>
          <a:ln w="9525">
            <a:noFill/>
            <a:miter lim="800000"/>
            <a:headEnd/>
            <a:tailEnd/>
          </a:ln>
        </p:spPr>
        <p:txBody>
          <a:bodyPr wrap="none">
            <a:spAutoFit/>
          </a:bodyPr>
          <a:lstStyle/>
          <a:p>
            <a:r>
              <a:rPr lang="zh-CN" altLang="en-US" sz="1400">
                <a:ea typeface="宋体" charset="-122"/>
              </a:rPr>
              <a:t>端口</a:t>
            </a:r>
            <a:r>
              <a:rPr lang="en-US" altLang="zh-CN" sz="1400">
                <a:ea typeface="宋体" charset="-122"/>
              </a:rPr>
              <a:t>1</a:t>
            </a:r>
          </a:p>
        </p:txBody>
      </p:sp>
      <p:sp>
        <p:nvSpPr>
          <p:cNvPr id="23581" name="Text Box 2119"/>
          <p:cNvSpPr txBox="1">
            <a:spLocks noChangeArrowheads="1"/>
          </p:cNvSpPr>
          <p:nvPr/>
        </p:nvSpPr>
        <p:spPr bwMode="auto">
          <a:xfrm>
            <a:off x="5181600" y="1285875"/>
            <a:ext cx="1798638" cy="730250"/>
          </a:xfrm>
          <a:prstGeom prst="rect">
            <a:avLst/>
          </a:prstGeom>
          <a:noFill/>
          <a:ln w="9525">
            <a:noFill/>
            <a:miter lim="800000"/>
            <a:headEnd/>
            <a:tailEnd/>
          </a:ln>
        </p:spPr>
        <p:txBody>
          <a:bodyPr wrap="none">
            <a:spAutoFit/>
          </a:bodyPr>
          <a:lstStyle/>
          <a:p>
            <a:r>
              <a:rPr lang="zh-CN" altLang="en-US" sz="1400" dirty="0">
                <a:ea typeface="宋体" charset="-122"/>
              </a:rPr>
              <a:t>交换机 </a:t>
            </a:r>
            <a:r>
              <a:rPr lang="en-US" altLang="zh-CN" sz="1400" dirty="0">
                <a:ea typeface="宋体" charset="-122"/>
              </a:rPr>
              <a:t>Z</a:t>
            </a:r>
          </a:p>
          <a:p>
            <a:r>
              <a:rPr lang="en-US" altLang="zh-CN" sz="1400" dirty="0">
                <a:ea typeface="宋体" charset="-122"/>
              </a:rPr>
              <a:t>Mac 0c0011110000</a:t>
            </a:r>
          </a:p>
          <a:p>
            <a:r>
              <a:rPr lang="zh-CN" altLang="en-US" sz="1400" dirty="0">
                <a:ea typeface="宋体" charset="-122"/>
              </a:rPr>
              <a:t>缺省的优先级 32768</a:t>
            </a:r>
            <a:endParaRPr lang="zh-CN" altLang="en-US" sz="2400" dirty="0">
              <a:ea typeface="宋体" charset="-122"/>
            </a:endParaRPr>
          </a:p>
        </p:txBody>
      </p:sp>
      <p:sp>
        <p:nvSpPr>
          <p:cNvPr id="23582" name="Rectangle 32"/>
          <p:cNvSpPr>
            <a:spLocks noGrp="1" noChangeArrowheads="1"/>
          </p:cNvSpPr>
          <p:nvPr>
            <p:ph type="title"/>
          </p:nvPr>
        </p:nvSpPr>
        <p:spPr>
          <a:xfrm>
            <a:off x="212725" y="214313"/>
            <a:ext cx="8145463" cy="838200"/>
          </a:xfrm>
        </p:spPr>
        <p:txBody>
          <a:bodyPr/>
          <a:lstStyle/>
          <a:p>
            <a:r>
              <a:rPr lang="zh-CN" altLang="en-US" smtClean="0">
                <a:latin typeface="宋体" charset="-122"/>
                <a:ea typeface="宋体" charset="-122"/>
              </a:rPr>
              <a:t>练习</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8"/>
          <p:cNvSpPr>
            <a:spLocks noChangeArrowheads="1"/>
          </p:cNvSpPr>
          <p:nvPr/>
        </p:nvSpPr>
        <p:spPr bwMode="auto">
          <a:xfrm>
            <a:off x="304800" y="1676400"/>
            <a:ext cx="4035425" cy="1109663"/>
          </a:xfrm>
          <a:prstGeom prst="rect">
            <a:avLst/>
          </a:prstGeom>
          <a:noFill/>
          <a:ln w="9525">
            <a:noFill/>
            <a:miter lim="800000"/>
            <a:headEnd/>
            <a:tailEnd/>
          </a:ln>
        </p:spPr>
        <p:txBody>
          <a:bodyPr lIns="82550" tIns="41275" rIns="82550" bIns="41275"/>
          <a:lstStyle/>
          <a:p>
            <a:pPr marL="342900" indent="-342900" eaLnBrk="1" hangingPunct="1">
              <a:spcBef>
                <a:spcPct val="20000"/>
              </a:spcBef>
              <a:buFontTx/>
              <a:buChar char="•"/>
            </a:pPr>
            <a:r>
              <a:rPr lang="zh-CN" altLang="en-US" sz="1800" b="0" dirty="0" smtClean="0">
                <a:latin typeface="Arial" charset="0"/>
                <a:ea typeface="宋体" charset="-122"/>
              </a:rPr>
              <a:t>快速转发（</a:t>
            </a:r>
            <a:r>
              <a:rPr lang="en-US" altLang="zh-CN" sz="1800" b="0" dirty="0" smtClean="0">
                <a:latin typeface="Arial" charset="0"/>
                <a:ea typeface="宋体" charset="-122"/>
              </a:rPr>
              <a:t>Fast-forward</a:t>
            </a:r>
            <a:r>
              <a:rPr lang="zh-CN" altLang="en-US" sz="1800" b="0" dirty="0" smtClean="0">
                <a:latin typeface="Arial" charset="0"/>
                <a:ea typeface="宋体" charset="-122"/>
              </a:rPr>
              <a:t>）</a:t>
            </a:r>
            <a:endParaRPr lang="en-US" altLang="zh-CN" sz="1800" b="0" dirty="0">
              <a:latin typeface="Arial" charset="0"/>
              <a:ea typeface="宋体" charset="-122"/>
            </a:endParaRPr>
          </a:p>
          <a:p>
            <a:pPr marL="742950" lvl="1" indent="-285750" eaLnBrk="1" hangingPunct="1">
              <a:spcBef>
                <a:spcPct val="20000"/>
              </a:spcBef>
              <a:buFontTx/>
              <a:buChar char="–"/>
            </a:pPr>
            <a:r>
              <a:rPr lang="zh-CN" altLang="en-US" sz="1700" b="0" dirty="0">
                <a:latin typeface="Arial" charset="0"/>
                <a:ea typeface="宋体" charset="-122"/>
              </a:rPr>
              <a:t>交换机检测到目标地址后即转发帧</a:t>
            </a:r>
            <a:endParaRPr lang="en-US" altLang="zh-CN" sz="1700" b="0" dirty="0">
              <a:latin typeface="Arial" charset="0"/>
              <a:ea typeface="宋体" charset="-122"/>
            </a:endParaRPr>
          </a:p>
        </p:txBody>
      </p:sp>
      <p:pic>
        <p:nvPicPr>
          <p:cNvPr id="26627" name="Picture 1029"/>
          <p:cNvPicPr>
            <a:picLocks noChangeArrowheads="1"/>
          </p:cNvPicPr>
          <p:nvPr/>
        </p:nvPicPr>
        <p:blipFill>
          <a:blip r:embed="rId3" cstate="print"/>
          <a:srcRect/>
          <a:stretch>
            <a:fillRect/>
          </a:stretch>
        </p:blipFill>
        <p:spPr bwMode="auto">
          <a:xfrm>
            <a:off x="1143000" y="3048000"/>
            <a:ext cx="1676400" cy="609600"/>
          </a:xfrm>
          <a:prstGeom prst="rect">
            <a:avLst/>
          </a:prstGeom>
          <a:noFill/>
          <a:ln w="9525">
            <a:noFill/>
            <a:miter lim="800000"/>
            <a:headEnd/>
            <a:tailEnd/>
          </a:ln>
        </p:spPr>
      </p:pic>
      <p:sp>
        <p:nvSpPr>
          <p:cNvPr id="462854" name="Freeform 1030"/>
          <p:cNvSpPr>
            <a:spLocks/>
          </p:cNvSpPr>
          <p:nvPr/>
        </p:nvSpPr>
        <p:spPr bwMode="auto">
          <a:xfrm>
            <a:off x="1219200" y="3352800"/>
            <a:ext cx="1216025" cy="366713"/>
          </a:xfrm>
          <a:custGeom>
            <a:avLst/>
            <a:gdLst/>
            <a:ahLst/>
            <a:cxnLst>
              <a:cxn ang="0">
                <a:pos x="0" y="48"/>
              </a:cxn>
              <a:cxn ang="0">
                <a:pos x="0" y="240"/>
              </a:cxn>
              <a:cxn ang="0">
                <a:pos x="1200" y="240"/>
              </a:cxn>
              <a:cxn ang="0">
                <a:pos x="1200" y="288"/>
              </a:cxn>
              <a:cxn ang="0">
                <a:pos x="1344" y="144"/>
              </a:cxn>
              <a:cxn ang="0">
                <a:pos x="1200" y="0"/>
              </a:cxn>
              <a:cxn ang="0">
                <a:pos x="1200" y="48"/>
              </a:cxn>
              <a:cxn ang="0">
                <a:pos x="0" y="48"/>
              </a:cxn>
            </a:cxnLst>
            <a:rect l="0" t="0" r="r" b="b"/>
            <a:pathLst>
              <a:path w="1345" h="289">
                <a:moveTo>
                  <a:pt x="0" y="48"/>
                </a:moveTo>
                <a:lnTo>
                  <a:pt x="0" y="240"/>
                </a:lnTo>
                <a:lnTo>
                  <a:pt x="1200" y="240"/>
                </a:lnTo>
                <a:lnTo>
                  <a:pt x="1200" y="288"/>
                </a:lnTo>
                <a:lnTo>
                  <a:pt x="1344" y="144"/>
                </a:lnTo>
                <a:lnTo>
                  <a:pt x="1200" y="0"/>
                </a:lnTo>
                <a:lnTo>
                  <a:pt x="1200" y="48"/>
                </a:lnTo>
                <a:lnTo>
                  <a:pt x="0" y="48"/>
                </a:lnTo>
              </a:path>
            </a:pathLst>
          </a:custGeom>
          <a:solidFill>
            <a:srgbClr val="EAEC5E"/>
          </a:solidFill>
          <a:ln w="12700" cap="rnd" cmpd="sng">
            <a:solidFill>
              <a:schemeClr val="tx1"/>
            </a:solidFill>
            <a:prstDash val="solid"/>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26629" name="Rectangle 1031"/>
          <p:cNvSpPr>
            <a:spLocks noChangeArrowheads="1"/>
          </p:cNvSpPr>
          <p:nvPr/>
        </p:nvSpPr>
        <p:spPr bwMode="auto">
          <a:xfrm>
            <a:off x="1295400" y="3352800"/>
            <a:ext cx="866775" cy="366713"/>
          </a:xfrm>
          <a:prstGeom prst="rect">
            <a:avLst/>
          </a:prstGeom>
          <a:noFill/>
          <a:ln w="9525">
            <a:noFill/>
            <a:miter lim="800000"/>
            <a:headEnd/>
            <a:tailEnd/>
          </a:ln>
        </p:spPr>
        <p:txBody>
          <a:bodyPr wrap="none" lIns="90993" tIns="46389" rIns="90993" bIns="46389">
            <a:spAutoFit/>
          </a:bodyPr>
          <a:lstStyle/>
          <a:p>
            <a:pPr defTabSz="904875"/>
            <a:r>
              <a:rPr lang="en-US" altLang="zh-CN" sz="1800">
                <a:ea typeface="宋体" charset="-122"/>
              </a:rPr>
              <a:t>Frame</a:t>
            </a:r>
          </a:p>
        </p:txBody>
      </p:sp>
      <p:pic>
        <p:nvPicPr>
          <p:cNvPr id="26631" name="Picture 1040"/>
          <p:cNvPicPr>
            <a:picLocks noChangeArrowheads="1"/>
          </p:cNvPicPr>
          <p:nvPr/>
        </p:nvPicPr>
        <p:blipFill>
          <a:blip r:embed="rId3" cstate="print"/>
          <a:srcRect/>
          <a:stretch>
            <a:fillRect/>
          </a:stretch>
        </p:blipFill>
        <p:spPr bwMode="auto">
          <a:xfrm>
            <a:off x="1143000" y="5424488"/>
            <a:ext cx="1676400" cy="609600"/>
          </a:xfrm>
          <a:prstGeom prst="rect">
            <a:avLst/>
          </a:prstGeom>
          <a:noFill/>
          <a:ln w="9525">
            <a:noFill/>
            <a:miter lim="800000"/>
            <a:headEnd/>
            <a:tailEnd/>
          </a:ln>
        </p:spPr>
      </p:pic>
      <p:sp>
        <p:nvSpPr>
          <p:cNvPr id="462865" name="Freeform 1041"/>
          <p:cNvSpPr>
            <a:spLocks/>
          </p:cNvSpPr>
          <p:nvPr/>
        </p:nvSpPr>
        <p:spPr bwMode="auto">
          <a:xfrm>
            <a:off x="1295400" y="5729288"/>
            <a:ext cx="1216025" cy="366712"/>
          </a:xfrm>
          <a:custGeom>
            <a:avLst/>
            <a:gdLst/>
            <a:ahLst/>
            <a:cxnLst>
              <a:cxn ang="0">
                <a:pos x="0" y="48"/>
              </a:cxn>
              <a:cxn ang="0">
                <a:pos x="0" y="240"/>
              </a:cxn>
              <a:cxn ang="0">
                <a:pos x="1200" y="240"/>
              </a:cxn>
              <a:cxn ang="0">
                <a:pos x="1200" y="288"/>
              </a:cxn>
              <a:cxn ang="0">
                <a:pos x="1344" y="144"/>
              </a:cxn>
              <a:cxn ang="0">
                <a:pos x="1200" y="0"/>
              </a:cxn>
              <a:cxn ang="0">
                <a:pos x="1200" y="48"/>
              </a:cxn>
              <a:cxn ang="0">
                <a:pos x="0" y="48"/>
              </a:cxn>
            </a:cxnLst>
            <a:rect l="0" t="0" r="r" b="b"/>
            <a:pathLst>
              <a:path w="1345" h="289">
                <a:moveTo>
                  <a:pt x="0" y="48"/>
                </a:moveTo>
                <a:lnTo>
                  <a:pt x="0" y="240"/>
                </a:lnTo>
                <a:lnTo>
                  <a:pt x="1200" y="240"/>
                </a:lnTo>
                <a:lnTo>
                  <a:pt x="1200" y="288"/>
                </a:lnTo>
                <a:lnTo>
                  <a:pt x="1344" y="144"/>
                </a:lnTo>
                <a:lnTo>
                  <a:pt x="1200" y="0"/>
                </a:lnTo>
                <a:lnTo>
                  <a:pt x="1200" y="48"/>
                </a:lnTo>
                <a:lnTo>
                  <a:pt x="0" y="48"/>
                </a:lnTo>
              </a:path>
            </a:pathLst>
          </a:custGeom>
          <a:solidFill>
            <a:srgbClr val="EAEC5E"/>
          </a:solidFill>
          <a:ln w="12700" cap="rnd" cmpd="sng">
            <a:solidFill>
              <a:schemeClr val="tx1"/>
            </a:solidFill>
            <a:prstDash val="solid"/>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26633" name="Rectangle 1042"/>
          <p:cNvSpPr>
            <a:spLocks noChangeArrowheads="1"/>
          </p:cNvSpPr>
          <p:nvPr/>
        </p:nvSpPr>
        <p:spPr bwMode="auto">
          <a:xfrm>
            <a:off x="1447800" y="5729288"/>
            <a:ext cx="866775" cy="366712"/>
          </a:xfrm>
          <a:prstGeom prst="rect">
            <a:avLst/>
          </a:prstGeom>
          <a:noFill/>
          <a:ln w="9525">
            <a:noFill/>
            <a:miter lim="800000"/>
            <a:headEnd/>
            <a:tailEnd/>
          </a:ln>
        </p:spPr>
        <p:txBody>
          <a:bodyPr wrap="none" lIns="90993" tIns="46389" rIns="90993" bIns="46389">
            <a:spAutoFit/>
          </a:bodyPr>
          <a:lstStyle/>
          <a:p>
            <a:pPr defTabSz="904875"/>
            <a:r>
              <a:rPr lang="en-US" altLang="zh-CN" sz="1800">
                <a:ea typeface="宋体" charset="-122"/>
              </a:rPr>
              <a:t>Frame</a:t>
            </a:r>
          </a:p>
        </p:txBody>
      </p:sp>
      <p:sp>
        <p:nvSpPr>
          <p:cNvPr id="26634" name="Rectangle 1043"/>
          <p:cNvSpPr>
            <a:spLocks noChangeArrowheads="1"/>
          </p:cNvSpPr>
          <p:nvPr/>
        </p:nvSpPr>
        <p:spPr bwMode="auto">
          <a:xfrm>
            <a:off x="4876800" y="1676400"/>
            <a:ext cx="4037013" cy="1252538"/>
          </a:xfrm>
          <a:prstGeom prst="rect">
            <a:avLst/>
          </a:prstGeom>
          <a:noFill/>
          <a:ln w="9525">
            <a:noFill/>
            <a:miter lim="800000"/>
            <a:headEnd/>
            <a:tailEnd/>
          </a:ln>
        </p:spPr>
        <p:txBody>
          <a:bodyPr lIns="82550" tIns="41275" rIns="82550" bIns="41275"/>
          <a:lstStyle/>
          <a:p>
            <a:pPr marL="342900" indent="-342900" eaLnBrk="1" hangingPunct="1">
              <a:spcBef>
                <a:spcPct val="20000"/>
              </a:spcBef>
              <a:buFontTx/>
              <a:buChar char="•"/>
            </a:pPr>
            <a:r>
              <a:rPr lang="zh-CN" altLang="en-US" sz="1800" b="0" dirty="0">
                <a:latin typeface="Arial" charset="0"/>
                <a:ea typeface="宋体" charset="-122"/>
              </a:rPr>
              <a:t>存贮</a:t>
            </a:r>
            <a:r>
              <a:rPr lang="zh-CN" altLang="en-US" sz="1800" b="0" dirty="0" smtClean="0">
                <a:latin typeface="Arial" charset="0"/>
                <a:ea typeface="宋体" charset="-122"/>
              </a:rPr>
              <a:t>转发（</a:t>
            </a:r>
            <a:r>
              <a:rPr lang="en-US" altLang="zh-CN" sz="1800" b="0" dirty="0" smtClean="0">
                <a:latin typeface="Arial" charset="0"/>
                <a:ea typeface="宋体" charset="-122"/>
              </a:rPr>
              <a:t>Store-and-forward</a:t>
            </a:r>
            <a:r>
              <a:rPr lang="zh-CN" altLang="en-US" sz="1800" b="0" dirty="0" smtClean="0">
                <a:latin typeface="Arial" charset="0"/>
                <a:ea typeface="宋体" charset="-122"/>
              </a:rPr>
              <a:t>）</a:t>
            </a:r>
            <a:endParaRPr lang="en-US" altLang="zh-CN" sz="1800" b="0" dirty="0">
              <a:latin typeface="Arial" charset="0"/>
              <a:ea typeface="宋体" charset="-122"/>
            </a:endParaRPr>
          </a:p>
          <a:p>
            <a:pPr marL="742950" lvl="1" indent="-285750" eaLnBrk="1" hangingPunct="1">
              <a:spcBef>
                <a:spcPct val="20000"/>
              </a:spcBef>
              <a:buFontTx/>
              <a:buChar char="–"/>
            </a:pPr>
            <a:r>
              <a:rPr lang="zh-CN" altLang="en-US" sz="1700" b="0" dirty="0">
                <a:latin typeface="Arial" charset="0"/>
                <a:ea typeface="宋体" charset="-122"/>
              </a:rPr>
              <a:t>完整地收到帧并检查无错后才转发</a:t>
            </a:r>
            <a:endParaRPr lang="en-US" altLang="zh-CN" sz="1700" b="0" dirty="0">
              <a:latin typeface="Arial" charset="0"/>
              <a:ea typeface="宋体" charset="-122"/>
            </a:endParaRPr>
          </a:p>
        </p:txBody>
      </p:sp>
      <p:pic>
        <p:nvPicPr>
          <p:cNvPr id="26635" name="Picture 1044"/>
          <p:cNvPicPr>
            <a:picLocks noChangeArrowheads="1"/>
          </p:cNvPicPr>
          <p:nvPr/>
        </p:nvPicPr>
        <p:blipFill>
          <a:blip r:embed="rId3" cstate="print"/>
          <a:srcRect/>
          <a:stretch>
            <a:fillRect/>
          </a:stretch>
        </p:blipFill>
        <p:spPr bwMode="auto">
          <a:xfrm>
            <a:off x="5562600" y="2895600"/>
            <a:ext cx="1676400" cy="687388"/>
          </a:xfrm>
          <a:prstGeom prst="rect">
            <a:avLst/>
          </a:prstGeom>
          <a:noFill/>
          <a:ln w="9525">
            <a:noFill/>
            <a:miter lim="800000"/>
            <a:headEnd/>
            <a:tailEnd/>
          </a:ln>
        </p:spPr>
      </p:pic>
      <p:sp>
        <p:nvSpPr>
          <p:cNvPr id="462869" name="Freeform 1045"/>
          <p:cNvSpPr>
            <a:spLocks/>
          </p:cNvSpPr>
          <p:nvPr/>
        </p:nvSpPr>
        <p:spPr bwMode="auto">
          <a:xfrm>
            <a:off x="5618163" y="3273425"/>
            <a:ext cx="1216025" cy="366713"/>
          </a:xfrm>
          <a:custGeom>
            <a:avLst/>
            <a:gdLst/>
            <a:ahLst/>
            <a:cxnLst>
              <a:cxn ang="0">
                <a:pos x="0" y="48"/>
              </a:cxn>
              <a:cxn ang="0">
                <a:pos x="0" y="240"/>
              </a:cxn>
              <a:cxn ang="0">
                <a:pos x="1200" y="240"/>
              </a:cxn>
              <a:cxn ang="0">
                <a:pos x="1200" y="288"/>
              </a:cxn>
              <a:cxn ang="0">
                <a:pos x="1344" y="144"/>
              </a:cxn>
              <a:cxn ang="0">
                <a:pos x="1200" y="0"/>
              </a:cxn>
              <a:cxn ang="0">
                <a:pos x="1200" y="48"/>
              </a:cxn>
              <a:cxn ang="0">
                <a:pos x="0" y="48"/>
              </a:cxn>
            </a:cxnLst>
            <a:rect l="0" t="0" r="r" b="b"/>
            <a:pathLst>
              <a:path w="1345" h="289">
                <a:moveTo>
                  <a:pt x="0" y="48"/>
                </a:moveTo>
                <a:lnTo>
                  <a:pt x="0" y="240"/>
                </a:lnTo>
                <a:lnTo>
                  <a:pt x="1200" y="240"/>
                </a:lnTo>
                <a:lnTo>
                  <a:pt x="1200" y="288"/>
                </a:lnTo>
                <a:lnTo>
                  <a:pt x="1344" y="144"/>
                </a:lnTo>
                <a:lnTo>
                  <a:pt x="1200" y="0"/>
                </a:lnTo>
                <a:lnTo>
                  <a:pt x="1200" y="48"/>
                </a:lnTo>
                <a:lnTo>
                  <a:pt x="0" y="48"/>
                </a:lnTo>
              </a:path>
            </a:pathLst>
          </a:custGeom>
          <a:solidFill>
            <a:srgbClr val="EAEC5E"/>
          </a:solidFill>
          <a:ln w="12700" cap="rnd" cmpd="sng">
            <a:solidFill>
              <a:schemeClr val="tx1"/>
            </a:solidFill>
            <a:prstDash val="solid"/>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26637" name="Rectangle 1046"/>
          <p:cNvSpPr>
            <a:spLocks noChangeArrowheads="1"/>
          </p:cNvSpPr>
          <p:nvPr/>
        </p:nvSpPr>
        <p:spPr bwMode="auto">
          <a:xfrm>
            <a:off x="5715000" y="3276600"/>
            <a:ext cx="866775" cy="366713"/>
          </a:xfrm>
          <a:prstGeom prst="rect">
            <a:avLst/>
          </a:prstGeom>
          <a:noFill/>
          <a:ln w="9525">
            <a:noFill/>
            <a:miter lim="800000"/>
            <a:headEnd/>
            <a:tailEnd/>
          </a:ln>
        </p:spPr>
        <p:txBody>
          <a:bodyPr wrap="none" lIns="90993" tIns="46389" rIns="90993" bIns="46389">
            <a:spAutoFit/>
          </a:bodyPr>
          <a:lstStyle/>
          <a:p>
            <a:pPr defTabSz="904875"/>
            <a:r>
              <a:rPr lang="en-US" altLang="zh-CN" sz="1800">
                <a:ea typeface="宋体" charset="-122"/>
              </a:rPr>
              <a:t>Frame</a:t>
            </a:r>
          </a:p>
        </p:txBody>
      </p:sp>
      <p:sp>
        <p:nvSpPr>
          <p:cNvPr id="462871" name="Freeform 1047"/>
          <p:cNvSpPr>
            <a:spLocks/>
          </p:cNvSpPr>
          <p:nvPr/>
        </p:nvSpPr>
        <p:spPr bwMode="auto">
          <a:xfrm>
            <a:off x="4343400" y="3214686"/>
            <a:ext cx="1216025" cy="366713"/>
          </a:xfrm>
          <a:custGeom>
            <a:avLst/>
            <a:gdLst/>
            <a:ahLst/>
            <a:cxnLst>
              <a:cxn ang="0">
                <a:pos x="0" y="48"/>
              </a:cxn>
              <a:cxn ang="0">
                <a:pos x="0" y="240"/>
              </a:cxn>
              <a:cxn ang="0">
                <a:pos x="1200" y="240"/>
              </a:cxn>
              <a:cxn ang="0">
                <a:pos x="1200" y="288"/>
              </a:cxn>
              <a:cxn ang="0">
                <a:pos x="1344" y="144"/>
              </a:cxn>
              <a:cxn ang="0">
                <a:pos x="1200" y="0"/>
              </a:cxn>
              <a:cxn ang="0">
                <a:pos x="1200" y="48"/>
              </a:cxn>
              <a:cxn ang="0">
                <a:pos x="0" y="48"/>
              </a:cxn>
            </a:cxnLst>
            <a:rect l="0" t="0" r="r" b="b"/>
            <a:pathLst>
              <a:path w="1345" h="289">
                <a:moveTo>
                  <a:pt x="0" y="48"/>
                </a:moveTo>
                <a:lnTo>
                  <a:pt x="0" y="240"/>
                </a:lnTo>
                <a:lnTo>
                  <a:pt x="1200" y="240"/>
                </a:lnTo>
                <a:lnTo>
                  <a:pt x="1200" y="288"/>
                </a:lnTo>
                <a:lnTo>
                  <a:pt x="1344" y="144"/>
                </a:lnTo>
                <a:lnTo>
                  <a:pt x="1200" y="0"/>
                </a:lnTo>
                <a:lnTo>
                  <a:pt x="1200" y="48"/>
                </a:lnTo>
                <a:lnTo>
                  <a:pt x="0" y="48"/>
                </a:lnTo>
              </a:path>
            </a:pathLst>
          </a:custGeom>
          <a:solidFill>
            <a:srgbClr val="EAEC5E"/>
          </a:solidFill>
          <a:ln w="12700" cap="rnd" cmpd="sng">
            <a:solidFill>
              <a:schemeClr val="tx1"/>
            </a:solidFill>
            <a:prstDash val="solid"/>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462872" name="Freeform 1048"/>
          <p:cNvSpPr>
            <a:spLocks/>
          </p:cNvSpPr>
          <p:nvPr/>
        </p:nvSpPr>
        <p:spPr bwMode="auto">
          <a:xfrm rot="5400000">
            <a:off x="6052344" y="4158456"/>
            <a:ext cx="1216025" cy="366713"/>
          </a:xfrm>
          <a:custGeom>
            <a:avLst/>
            <a:gdLst/>
            <a:ahLst/>
            <a:cxnLst>
              <a:cxn ang="0">
                <a:pos x="0" y="48"/>
              </a:cxn>
              <a:cxn ang="0">
                <a:pos x="0" y="240"/>
              </a:cxn>
              <a:cxn ang="0">
                <a:pos x="1200" y="240"/>
              </a:cxn>
              <a:cxn ang="0">
                <a:pos x="1200" y="288"/>
              </a:cxn>
              <a:cxn ang="0">
                <a:pos x="1344" y="144"/>
              </a:cxn>
              <a:cxn ang="0">
                <a:pos x="1200" y="0"/>
              </a:cxn>
              <a:cxn ang="0">
                <a:pos x="1200" y="48"/>
              </a:cxn>
              <a:cxn ang="0">
                <a:pos x="0" y="48"/>
              </a:cxn>
            </a:cxnLst>
            <a:rect l="0" t="0" r="r" b="b"/>
            <a:pathLst>
              <a:path w="1345" h="289">
                <a:moveTo>
                  <a:pt x="0" y="48"/>
                </a:moveTo>
                <a:lnTo>
                  <a:pt x="0" y="240"/>
                </a:lnTo>
                <a:lnTo>
                  <a:pt x="1200" y="240"/>
                </a:lnTo>
                <a:lnTo>
                  <a:pt x="1200" y="288"/>
                </a:lnTo>
                <a:lnTo>
                  <a:pt x="1344" y="144"/>
                </a:lnTo>
                <a:lnTo>
                  <a:pt x="1200" y="0"/>
                </a:lnTo>
                <a:lnTo>
                  <a:pt x="1200" y="48"/>
                </a:lnTo>
                <a:lnTo>
                  <a:pt x="0" y="48"/>
                </a:lnTo>
              </a:path>
            </a:pathLst>
          </a:custGeom>
          <a:solidFill>
            <a:srgbClr val="EAEC5E"/>
          </a:solidFill>
          <a:ln w="12700" cap="rnd" cmpd="sng">
            <a:solidFill>
              <a:schemeClr val="tx1"/>
            </a:solidFill>
            <a:prstDash val="solid"/>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26640" name="Rectangle 1049"/>
          <p:cNvSpPr>
            <a:spLocks noChangeArrowheads="1"/>
          </p:cNvSpPr>
          <p:nvPr/>
        </p:nvSpPr>
        <p:spPr bwMode="auto">
          <a:xfrm rot="5400000">
            <a:off x="6226969" y="4060031"/>
            <a:ext cx="866775" cy="366713"/>
          </a:xfrm>
          <a:prstGeom prst="rect">
            <a:avLst/>
          </a:prstGeom>
          <a:noFill/>
          <a:ln w="9525">
            <a:noFill/>
            <a:miter lim="800000"/>
            <a:headEnd/>
            <a:tailEnd/>
          </a:ln>
        </p:spPr>
        <p:txBody>
          <a:bodyPr wrap="none" lIns="90993" tIns="46389" rIns="90993" bIns="46389">
            <a:spAutoFit/>
          </a:bodyPr>
          <a:lstStyle/>
          <a:p>
            <a:pPr defTabSz="904875"/>
            <a:r>
              <a:rPr lang="en-US" altLang="zh-CN" sz="1800">
                <a:ea typeface="宋体" charset="-122"/>
              </a:rPr>
              <a:t>Frame</a:t>
            </a:r>
          </a:p>
        </p:txBody>
      </p:sp>
      <p:sp>
        <p:nvSpPr>
          <p:cNvPr id="26641" name="Rectangle 1050"/>
          <p:cNvSpPr>
            <a:spLocks noChangeArrowheads="1"/>
          </p:cNvSpPr>
          <p:nvPr/>
        </p:nvSpPr>
        <p:spPr bwMode="auto">
          <a:xfrm>
            <a:off x="4419600" y="3214686"/>
            <a:ext cx="866775" cy="366713"/>
          </a:xfrm>
          <a:prstGeom prst="rect">
            <a:avLst/>
          </a:prstGeom>
          <a:noFill/>
          <a:ln w="9525">
            <a:noFill/>
            <a:miter lim="800000"/>
            <a:headEnd/>
            <a:tailEnd/>
          </a:ln>
        </p:spPr>
        <p:txBody>
          <a:bodyPr wrap="none" lIns="90993" tIns="46389" rIns="90993" bIns="46389">
            <a:spAutoFit/>
          </a:bodyPr>
          <a:lstStyle/>
          <a:p>
            <a:pPr defTabSz="904875"/>
            <a:r>
              <a:rPr lang="en-US" altLang="zh-CN" sz="1800" dirty="0">
                <a:ea typeface="宋体" charset="-122"/>
              </a:rPr>
              <a:t>Frame</a:t>
            </a:r>
          </a:p>
        </p:txBody>
      </p:sp>
      <p:sp>
        <p:nvSpPr>
          <p:cNvPr id="26642" name="Rectangle 1051"/>
          <p:cNvSpPr>
            <a:spLocks noGrp="1" noChangeArrowheads="1"/>
          </p:cNvSpPr>
          <p:nvPr>
            <p:ph type="title"/>
          </p:nvPr>
        </p:nvSpPr>
        <p:spPr>
          <a:xfrm>
            <a:off x="212725" y="214313"/>
            <a:ext cx="8145463" cy="838200"/>
          </a:xfrm>
        </p:spPr>
        <p:txBody>
          <a:bodyPr/>
          <a:lstStyle/>
          <a:p>
            <a:r>
              <a:rPr lang="zh-CN" altLang="en-US" dirty="0" smtClean="0">
                <a:ea typeface="宋体" charset="-122"/>
              </a:rPr>
              <a:t>根据转发方式为交换机分类</a:t>
            </a:r>
          </a:p>
        </p:txBody>
      </p:sp>
      <p:sp>
        <p:nvSpPr>
          <p:cNvPr id="19" name="Rectangle 1028"/>
          <p:cNvSpPr>
            <a:spLocks noChangeArrowheads="1"/>
          </p:cNvSpPr>
          <p:nvPr/>
        </p:nvSpPr>
        <p:spPr bwMode="auto">
          <a:xfrm>
            <a:off x="285720" y="4071942"/>
            <a:ext cx="4035425" cy="1109663"/>
          </a:xfrm>
          <a:prstGeom prst="rect">
            <a:avLst/>
          </a:prstGeom>
          <a:noFill/>
          <a:ln w="9525">
            <a:noFill/>
            <a:miter lim="800000"/>
            <a:headEnd/>
            <a:tailEnd/>
          </a:ln>
        </p:spPr>
        <p:txBody>
          <a:bodyPr lIns="82550" tIns="41275" rIns="82550" bIns="41275"/>
          <a:lstStyle/>
          <a:p>
            <a:pPr marL="342900" indent="-342900" eaLnBrk="1" hangingPunct="1">
              <a:spcBef>
                <a:spcPct val="20000"/>
              </a:spcBef>
              <a:buFontTx/>
              <a:buChar char="•"/>
            </a:pPr>
            <a:r>
              <a:rPr lang="zh-CN" altLang="en-US" sz="1800" b="0" dirty="0" smtClean="0">
                <a:latin typeface="Arial" charset="0"/>
                <a:ea typeface="宋体" charset="-122"/>
              </a:rPr>
              <a:t>无碎片帧转发（</a:t>
            </a:r>
            <a:r>
              <a:rPr lang="en-US" altLang="zh-CN" sz="1800" b="0" dirty="0" smtClean="0">
                <a:latin typeface="Arial" charset="0"/>
                <a:ea typeface="宋体" charset="-122"/>
              </a:rPr>
              <a:t>Fragment-free</a:t>
            </a:r>
            <a:r>
              <a:rPr lang="zh-CN" altLang="en-US" sz="1800" b="0" dirty="0" smtClean="0">
                <a:latin typeface="Arial" charset="0"/>
                <a:ea typeface="宋体" charset="-122"/>
              </a:rPr>
              <a:t>）</a:t>
            </a:r>
            <a:endParaRPr lang="en-US" altLang="zh-CN" sz="1800" b="0" dirty="0">
              <a:latin typeface="Arial" charset="0"/>
              <a:ea typeface="宋体" charset="-122"/>
            </a:endParaRPr>
          </a:p>
          <a:p>
            <a:pPr marL="742950" lvl="1" indent="-285750" eaLnBrk="1" hangingPunct="1">
              <a:spcBef>
                <a:spcPct val="20000"/>
              </a:spcBef>
              <a:buFontTx/>
              <a:buChar char="–"/>
            </a:pPr>
            <a:r>
              <a:rPr lang="zh-CN" altLang="en-US" sz="1700" b="0" dirty="0">
                <a:latin typeface="Arial" charset="0"/>
                <a:ea typeface="宋体" charset="-122"/>
              </a:rPr>
              <a:t>交换机检测</a:t>
            </a:r>
            <a:r>
              <a:rPr lang="zh-CN" altLang="en-US" sz="1700" b="0" dirty="0" smtClean="0">
                <a:latin typeface="Arial" charset="0"/>
                <a:ea typeface="宋体" charset="-122"/>
              </a:rPr>
              <a:t>到帧的前</a:t>
            </a:r>
            <a:r>
              <a:rPr lang="en-US" altLang="zh-CN" sz="1700" b="0" dirty="0" smtClean="0">
                <a:latin typeface="Arial" charset="0"/>
                <a:ea typeface="宋体" charset="-122"/>
              </a:rPr>
              <a:t>64</a:t>
            </a:r>
            <a:r>
              <a:rPr lang="zh-CN" altLang="en-US" sz="1700" b="0" dirty="0" smtClean="0">
                <a:latin typeface="Arial" charset="0"/>
                <a:ea typeface="宋体" charset="-122"/>
              </a:rPr>
              <a:t>字节后即开始转发</a:t>
            </a:r>
            <a:r>
              <a:rPr lang="zh-CN" altLang="en-US" sz="1700" b="0" dirty="0">
                <a:latin typeface="Arial" charset="0"/>
                <a:ea typeface="宋体" charset="-122"/>
              </a:rPr>
              <a:t>帧</a:t>
            </a:r>
            <a:endParaRPr lang="en-US" altLang="zh-CN" sz="1700" b="0" dirty="0">
              <a:latin typeface="Arial" charset="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3"/>
          <p:cNvSpPr>
            <a:spLocks noChangeArrowheads="1"/>
          </p:cNvSpPr>
          <p:nvPr/>
        </p:nvSpPr>
        <p:spPr bwMode="auto">
          <a:xfrm>
            <a:off x="0" y="0"/>
            <a:ext cx="9144000" cy="685800"/>
          </a:xfrm>
          <a:prstGeom prst="rect">
            <a:avLst/>
          </a:prstGeom>
          <a:solidFill>
            <a:schemeClr val="bg1"/>
          </a:solidFill>
          <a:ln w="9525" algn="ctr">
            <a:noFill/>
            <a:miter lim="800000"/>
            <a:headEnd/>
            <a:tailEnd/>
          </a:ln>
        </p:spPr>
        <p:txBody>
          <a:bodyPr wrap="none" lIns="82124" tIns="41061" rIns="82124" bIns="41061" anchor="ctr"/>
          <a:lstStyle/>
          <a:p>
            <a:endParaRPr lang="zh-CN" altLang="en-US">
              <a:ea typeface="宋体" pitchFamily="2" charset="-122"/>
            </a:endParaRPr>
          </a:p>
        </p:txBody>
      </p:sp>
      <p:pic>
        <p:nvPicPr>
          <p:cNvPr id="50179" name="Picture 27" descr="_Cisco_Logo_CMYK_TM_1in"/>
          <p:cNvPicPr>
            <a:picLocks noChangeAspect="1" noChangeArrowheads="1"/>
          </p:cNvPicPr>
          <p:nvPr/>
        </p:nvPicPr>
        <p:blipFill>
          <a:blip r:embed="rId2" cstate="print"/>
          <a:srcRect/>
          <a:stretch>
            <a:fillRect/>
          </a:stretch>
        </p:blipFill>
        <p:spPr bwMode="auto">
          <a:xfrm>
            <a:off x="3559175" y="2836863"/>
            <a:ext cx="2024063" cy="11826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95536" y="1340768"/>
          <a:ext cx="8136903" cy="1072128"/>
        </p:xfrm>
        <a:graphic>
          <a:graphicData uri="http://schemas.openxmlformats.org/drawingml/2006/table">
            <a:tbl>
              <a:tblPr firstRow="1" bandRow="1">
                <a:tableStyleId>{5C22544A-7EE6-4342-B048-85BDC9FD1C3A}</a:tableStyleId>
              </a:tblPr>
              <a:tblGrid>
                <a:gridCol w="1224136"/>
                <a:gridCol w="1440160"/>
                <a:gridCol w="1152128"/>
                <a:gridCol w="1512168"/>
                <a:gridCol w="1224136"/>
                <a:gridCol w="1584175"/>
              </a:tblGrid>
              <a:tr h="432048">
                <a:tc>
                  <a:txBody>
                    <a:bodyPr/>
                    <a:lstStyle/>
                    <a:p>
                      <a:pPr algn="ctr"/>
                      <a:r>
                        <a:rPr lang="en-US" altLang="zh-CN" dirty="0" smtClean="0"/>
                        <a:t>8</a:t>
                      </a:r>
                      <a:endParaRPr lang="zh-CN" altLang="en-US" dirty="0"/>
                    </a:p>
                  </a:txBody>
                  <a:tcPr>
                    <a:noFill/>
                  </a:tcPr>
                </a:tc>
                <a:tc>
                  <a:txBody>
                    <a:bodyPr/>
                    <a:lstStyle/>
                    <a:p>
                      <a:pPr algn="ctr"/>
                      <a:r>
                        <a:rPr lang="en-US" altLang="zh-CN" dirty="0" smtClean="0"/>
                        <a:t>6</a:t>
                      </a:r>
                      <a:endParaRPr lang="zh-CN" altLang="en-US" dirty="0"/>
                    </a:p>
                  </a:txBody>
                  <a:tcPr>
                    <a:noFill/>
                  </a:tcPr>
                </a:tc>
                <a:tc>
                  <a:txBody>
                    <a:bodyPr/>
                    <a:lstStyle/>
                    <a:p>
                      <a:pPr algn="ctr"/>
                      <a:r>
                        <a:rPr lang="en-US" altLang="zh-CN" dirty="0" smtClean="0"/>
                        <a:t>6</a:t>
                      </a:r>
                      <a:endParaRPr lang="zh-CN" altLang="en-US" dirty="0"/>
                    </a:p>
                  </a:txBody>
                  <a:tcPr>
                    <a:noFill/>
                  </a:tcPr>
                </a:tc>
                <a:tc>
                  <a:txBody>
                    <a:bodyPr/>
                    <a:lstStyle/>
                    <a:p>
                      <a:pPr algn="ctr"/>
                      <a:r>
                        <a:rPr lang="en-US" altLang="zh-CN" dirty="0" smtClean="0"/>
                        <a:t>2</a:t>
                      </a:r>
                      <a:endParaRPr lang="zh-CN" altLang="en-US" dirty="0"/>
                    </a:p>
                  </a:txBody>
                  <a:tcPr>
                    <a:noFill/>
                  </a:tcPr>
                </a:tc>
                <a:tc>
                  <a:txBody>
                    <a:bodyPr/>
                    <a:lstStyle/>
                    <a:p>
                      <a:pPr algn="ctr"/>
                      <a:r>
                        <a:rPr lang="en-US" altLang="zh-CN" dirty="0" smtClean="0"/>
                        <a:t>46</a:t>
                      </a:r>
                      <a:r>
                        <a:rPr lang="zh-CN" altLang="en-US" dirty="0" smtClean="0"/>
                        <a:t>～</a:t>
                      </a:r>
                      <a:r>
                        <a:rPr lang="en-US" altLang="zh-CN" dirty="0" smtClean="0"/>
                        <a:t>1500</a:t>
                      </a:r>
                      <a:endParaRPr lang="zh-CN" altLang="en-US" dirty="0"/>
                    </a:p>
                  </a:txBody>
                  <a:tcPr>
                    <a:noFill/>
                  </a:tcPr>
                </a:tc>
                <a:tc>
                  <a:txBody>
                    <a:bodyPr/>
                    <a:lstStyle/>
                    <a:p>
                      <a:pPr algn="ctr"/>
                      <a:r>
                        <a:rPr lang="en-US" altLang="zh-CN" dirty="0" smtClean="0"/>
                        <a:t>4</a:t>
                      </a:r>
                      <a:endParaRPr lang="zh-CN" altLang="en-US" dirty="0"/>
                    </a:p>
                  </a:txBody>
                  <a:tcPr>
                    <a:noFill/>
                  </a:tcPr>
                </a:tc>
              </a:tr>
              <a:tr h="432048">
                <a:tc>
                  <a:txBody>
                    <a:bodyPr/>
                    <a:lstStyle/>
                    <a:p>
                      <a:pPr algn="ctr"/>
                      <a:r>
                        <a:rPr lang="en-US" altLang="zh-CN" dirty="0" smtClean="0">
                          <a:solidFill>
                            <a:schemeClr val="tx1"/>
                          </a:solidFill>
                        </a:rPr>
                        <a:t>Preamble</a:t>
                      </a:r>
                    </a:p>
                    <a:p>
                      <a:pPr algn="ctr"/>
                      <a:r>
                        <a:rPr lang="zh-CN" altLang="en-US" dirty="0" smtClean="0">
                          <a:solidFill>
                            <a:schemeClr val="tx1"/>
                          </a:solidFill>
                        </a:rPr>
                        <a:t>（前导位）</a:t>
                      </a:r>
                      <a:endParaRPr lang="zh-CN" altLang="en-US" dirty="0">
                        <a:solidFill>
                          <a:schemeClr val="tx1"/>
                        </a:solidFill>
                      </a:endParaRPr>
                    </a:p>
                  </a:txBody>
                  <a:tcPr>
                    <a:noFill/>
                  </a:tcPr>
                </a:tc>
                <a:tc>
                  <a:txBody>
                    <a:bodyPr/>
                    <a:lstStyle/>
                    <a:p>
                      <a:pPr algn="ctr"/>
                      <a:r>
                        <a:rPr lang="en-US" altLang="zh-CN" dirty="0" smtClean="0">
                          <a:solidFill>
                            <a:schemeClr val="tx1"/>
                          </a:solidFill>
                        </a:rPr>
                        <a:t>Destination</a:t>
                      </a:r>
                    </a:p>
                    <a:p>
                      <a:pPr algn="ctr"/>
                      <a:r>
                        <a:rPr lang="zh-CN" altLang="en-US" dirty="0" smtClean="0">
                          <a:solidFill>
                            <a:schemeClr val="tx1"/>
                          </a:solidFill>
                        </a:rPr>
                        <a:t>（目的</a:t>
                      </a:r>
                      <a:r>
                        <a:rPr lang="en-US" altLang="zh-CN" dirty="0" smtClean="0">
                          <a:solidFill>
                            <a:schemeClr val="tx1"/>
                          </a:solidFill>
                        </a:rPr>
                        <a:t>MAC</a:t>
                      </a:r>
                      <a:r>
                        <a:rPr lang="zh-CN" altLang="en-US" dirty="0" smtClean="0">
                          <a:solidFill>
                            <a:schemeClr val="tx1"/>
                          </a:solidFill>
                        </a:rPr>
                        <a:t>）</a:t>
                      </a:r>
                      <a:endParaRPr lang="zh-CN" altLang="en-US" dirty="0">
                        <a:solidFill>
                          <a:schemeClr val="tx1"/>
                        </a:solidFill>
                      </a:endParaRPr>
                    </a:p>
                  </a:txBody>
                  <a:tcPr>
                    <a:noFill/>
                  </a:tcPr>
                </a:tc>
                <a:tc>
                  <a:txBody>
                    <a:bodyPr/>
                    <a:lstStyle/>
                    <a:p>
                      <a:pPr algn="ctr"/>
                      <a:r>
                        <a:rPr lang="en-US" altLang="zh-CN" dirty="0" smtClean="0">
                          <a:solidFill>
                            <a:schemeClr val="tx1"/>
                          </a:solidFill>
                        </a:rPr>
                        <a:t>Source</a:t>
                      </a:r>
                    </a:p>
                    <a:p>
                      <a:pPr algn="ctr"/>
                      <a:r>
                        <a:rPr lang="zh-CN" altLang="en-US" dirty="0" smtClean="0">
                          <a:solidFill>
                            <a:schemeClr val="tx1"/>
                          </a:solidFill>
                        </a:rPr>
                        <a:t>（源</a:t>
                      </a:r>
                      <a:r>
                        <a:rPr lang="en-US" altLang="zh-CN" dirty="0" smtClean="0">
                          <a:solidFill>
                            <a:schemeClr val="tx1"/>
                          </a:solidFill>
                        </a:rPr>
                        <a:t>MAC</a:t>
                      </a:r>
                      <a:r>
                        <a:rPr lang="zh-CN" altLang="en-US" dirty="0" smtClean="0">
                          <a:solidFill>
                            <a:schemeClr val="tx1"/>
                          </a:solidFill>
                        </a:rPr>
                        <a:t>）</a:t>
                      </a:r>
                      <a:endParaRPr lang="zh-CN" altLang="en-US" dirty="0">
                        <a:solidFill>
                          <a:schemeClr val="tx1"/>
                        </a:solidFill>
                      </a:endParaRPr>
                    </a:p>
                  </a:txBody>
                  <a:tcPr>
                    <a:noFill/>
                  </a:tcPr>
                </a:tc>
                <a:tc>
                  <a:txBody>
                    <a:bodyPr/>
                    <a:lstStyle/>
                    <a:p>
                      <a:pPr algn="ctr"/>
                      <a:r>
                        <a:rPr lang="en-US" altLang="zh-CN" dirty="0" smtClean="0">
                          <a:solidFill>
                            <a:schemeClr val="tx1"/>
                          </a:solidFill>
                        </a:rPr>
                        <a:t>Length/Type</a:t>
                      </a:r>
                    </a:p>
                    <a:p>
                      <a:pPr algn="ctr"/>
                      <a:r>
                        <a:rPr lang="zh-CN" altLang="en-US" dirty="0" smtClean="0">
                          <a:solidFill>
                            <a:schemeClr val="tx1"/>
                          </a:solidFill>
                        </a:rPr>
                        <a:t>（长度</a:t>
                      </a:r>
                      <a:r>
                        <a:rPr lang="en-US" altLang="zh-CN" dirty="0" smtClean="0">
                          <a:solidFill>
                            <a:schemeClr val="tx1"/>
                          </a:solidFill>
                        </a:rPr>
                        <a:t>/</a:t>
                      </a:r>
                      <a:r>
                        <a:rPr lang="zh-CN" altLang="en-US" dirty="0" smtClean="0">
                          <a:solidFill>
                            <a:schemeClr val="tx1"/>
                          </a:solidFill>
                        </a:rPr>
                        <a:t>类型）</a:t>
                      </a:r>
                      <a:endParaRPr lang="zh-CN" altLang="en-US" dirty="0">
                        <a:solidFill>
                          <a:schemeClr val="tx1"/>
                        </a:solidFill>
                      </a:endParaRPr>
                    </a:p>
                  </a:txBody>
                  <a:tcPr>
                    <a:noFill/>
                  </a:tcPr>
                </a:tc>
                <a:tc>
                  <a:txBody>
                    <a:bodyPr/>
                    <a:lstStyle/>
                    <a:p>
                      <a:pPr algn="ctr"/>
                      <a:r>
                        <a:rPr lang="en-US" altLang="zh-CN" dirty="0" smtClean="0">
                          <a:solidFill>
                            <a:schemeClr val="tx1"/>
                          </a:solidFill>
                        </a:rPr>
                        <a:t>Date</a:t>
                      </a:r>
                    </a:p>
                    <a:p>
                      <a:pPr algn="ctr"/>
                      <a:r>
                        <a:rPr lang="zh-CN" altLang="en-US" dirty="0" smtClean="0">
                          <a:solidFill>
                            <a:schemeClr val="tx1"/>
                          </a:solidFill>
                        </a:rPr>
                        <a:t>（数据）</a:t>
                      </a:r>
                      <a:endParaRPr lang="zh-CN" altLang="en-US" dirty="0">
                        <a:solidFill>
                          <a:schemeClr val="tx1"/>
                        </a:solidFill>
                      </a:endParaRPr>
                    </a:p>
                  </a:txBody>
                  <a:tcPr>
                    <a:noFill/>
                  </a:tcPr>
                </a:tc>
                <a:tc>
                  <a:txBody>
                    <a:bodyPr/>
                    <a:lstStyle/>
                    <a:p>
                      <a:pPr algn="ctr"/>
                      <a:r>
                        <a:rPr lang="en-US" altLang="zh-CN" dirty="0" smtClean="0">
                          <a:solidFill>
                            <a:schemeClr val="tx1"/>
                          </a:solidFill>
                        </a:rPr>
                        <a:t>FCS</a:t>
                      </a:r>
                    </a:p>
                    <a:p>
                      <a:pPr algn="ctr"/>
                      <a:r>
                        <a:rPr lang="zh-CN" altLang="en-US" dirty="0" smtClean="0">
                          <a:solidFill>
                            <a:schemeClr val="tx1"/>
                          </a:solidFill>
                        </a:rPr>
                        <a:t>（帧校验序列）</a:t>
                      </a:r>
                      <a:endParaRPr lang="zh-CN" altLang="en-US" dirty="0">
                        <a:solidFill>
                          <a:schemeClr val="tx1"/>
                        </a:solidFill>
                      </a:endParaRPr>
                    </a:p>
                  </a:txBody>
                  <a:tcPr>
                    <a:noFill/>
                  </a:tcPr>
                </a:tc>
              </a:tr>
            </a:tbl>
          </a:graphicData>
        </a:graphic>
      </p:graphicFrame>
      <p:sp>
        <p:nvSpPr>
          <p:cNvPr id="4" name="TextBox 3"/>
          <p:cNvSpPr txBox="1"/>
          <p:nvPr/>
        </p:nvSpPr>
        <p:spPr>
          <a:xfrm>
            <a:off x="827584" y="692696"/>
            <a:ext cx="3728906" cy="523220"/>
          </a:xfrm>
          <a:prstGeom prst="rect">
            <a:avLst/>
          </a:prstGeom>
          <a:noFill/>
        </p:spPr>
        <p:txBody>
          <a:bodyPr wrap="none" rtlCol="0">
            <a:spAutoFit/>
          </a:bodyPr>
          <a:lstStyle/>
          <a:p>
            <a:r>
              <a:rPr lang="zh-CN" altLang="en-US" sz="2800" dirty="0" smtClean="0"/>
              <a:t>以太网帧   单位：字节</a:t>
            </a:r>
            <a:endParaRPr lang="zh-CN" altLang="en-US" sz="2800" dirty="0"/>
          </a:p>
        </p:txBody>
      </p:sp>
      <p:cxnSp>
        <p:nvCxnSpPr>
          <p:cNvPr id="6" name="直接箭头连接符 5"/>
          <p:cNvCxnSpPr/>
          <p:nvPr/>
        </p:nvCxnSpPr>
        <p:spPr bwMode="auto">
          <a:xfrm flipV="1">
            <a:off x="3059832" y="2492896"/>
            <a:ext cx="0" cy="1440160"/>
          </a:xfrm>
          <a:prstGeom prst="straightConnector1">
            <a:avLst/>
          </a:prstGeom>
          <a:solidFill>
            <a:schemeClr val="accent1"/>
          </a:solidFill>
          <a:ln w="25400" cap="flat" cmpd="sng" algn="ctr">
            <a:solidFill>
              <a:schemeClr val="tx2"/>
            </a:solidFill>
            <a:prstDash val="solid"/>
            <a:round/>
            <a:headEnd type="none" w="med" len="med"/>
            <a:tailEnd type="arrow"/>
          </a:ln>
          <a:effectLst/>
        </p:spPr>
      </p:cxnSp>
      <p:cxnSp>
        <p:nvCxnSpPr>
          <p:cNvPr id="7" name="直接箭头连接符 6"/>
          <p:cNvCxnSpPr/>
          <p:nvPr/>
        </p:nvCxnSpPr>
        <p:spPr bwMode="auto">
          <a:xfrm flipV="1">
            <a:off x="6084168" y="2492896"/>
            <a:ext cx="0" cy="2304256"/>
          </a:xfrm>
          <a:prstGeom prst="straightConnector1">
            <a:avLst/>
          </a:prstGeom>
          <a:solidFill>
            <a:schemeClr val="accent1"/>
          </a:solidFill>
          <a:ln w="25400" cap="flat" cmpd="sng" algn="ctr">
            <a:solidFill>
              <a:schemeClr val="tx2"/>
            </a:solidFill>
            <a:prstDash val="solid"/>
            <a:round/>
            <a:headEnd type="none" w="med" len="med"/>
            <a:tailEnd type="arrow"/>
          </a:ln>
          <a:effectLst/>
        </p:spPr>
      </p:cxnSp>
      <p:cxnSp>
        <p:nvCxnSpPr>
          <p:cNvPr id="8" name="直接箭头连接符 7"/>
          <p:cNvCxnSpPr/>
          <p:nvPr/>
        </p:nvCxnSpPr>
        <p:spPr bwMode="auto">
          <a:xfrm flipV="1">
            <a:off x="8532440" y="2492896"/>
            <a:ext cx="0" cy="1440160"/>
          </a:xfrm>
          <a:prstGeom prst="straightConnector1">
            <a:avLst/>
          </a:prstGeom>
          <a:solidFill>
            <a:schemeClr val="accent1"/>
          </a:solidFill>
          <a:ln w="25400" cap="flat" cmpd="sng" algn="ctr">
            <a:solidFill>
              <a:schemeClr val="tx2"/>
            </a:solidFill>
            <a:prstDash val="solid"/>
            <a:round/>
            <a:headEnd type="none" w="med" len="med"/>
            <a:tailEnd type="arrow"/>
          </a:ln>
          <a:effectLst/>
        </p:spPr>
      </p:cxnSp>
      <p:sp>
        <p:nvSpPr>
          <p:cNvPr id="10" name="TextBox 9"/>
          <p:cNvSpPr txBox="1"/>
          <p:nvPr/>
        </p:nvSpPr>
        <p:spPr>
          <a:xfrm>
            <a:off x="2051720" y="4005064"/>
            <a:ext cx="1941557" cy="646331"/>
          </a:xfrm>
          <a:prstGeom prst="rect">
            <a:avLst/>
          </a:prstGeom>
          <a:noFill/>
        </p:spPr>
        <p:txBody>
          <a:bodyPr wrap="none" rtlCol="0">
            <a:spAutoFit/>
          </a:bodyPr>
          <a:lstStyle/>
          <a:p>
            <a:pPr algn="ctr"/>
            <a:r>
              <a:rPr lang="zh-CN" altLang="en-US" sz="1800" b="0" dirty="0" smtClean="0">
                <a:latin typeface="Arial" charset="0"/>
                <a:ea typeface="宋体" charset="-122"/>
              </a:rPr>
              <a:t>快速转发</a:t>
            </a:r>
            <a:endParaRPr lang="en-US" altLang="zh-CN" sz="1800" b="0" dirty="0" smtClean="0">
              <a:latin typeface="Arial" charset="0"/>
              <a:ea typeface="宋体" charset="-122"/>
            </a:endParaRPr>
          </a:p>
          <a:p>
            <a:pPr algn="ctr"/>
            <a:r>
              <a:rPr lang="zh-CN" altLang="en-US" sz="1800" b="0" dirty="0" smtClean="0">
                <a:latin typeface="Arial" charset="0"/>
                <a:ea typeface="宋体" charset="-122"/>
              </a:rPr>
              <a:t>（</a:t>
            </a:r>
            <a:r>
              <a:rPr lang="en-US" altLang="zh-CN" sz="1800" b="0" dirty="0" smtClean="0">
                <a:latin typeface="Arial" charset="0"/>
                <a:ea typeface="宋体" charset="-122"/>
              </a:rPr>
              <a:t>Fast-forward</a:t>
            </a:r>
            <a:r>
              <a:rPr lang="zh-CN" altLang="en-US" sz="1800" b="0" dirty="0" smtClean="0">
                <a:latin typeface="Arial" charset="0"/>
                <a:ea typeface="宋体" charset="-122"/>
              </a:rPr>
              <a:t>）</a:t>
            </a:r>
            <a:endParaRPr lang="en-US" altLang="zh-CN" sz="1800" b="0" dirty="0" smtClean="0">
              <a:latin typeface="Arial" charset="0"/>
              <a:ea typeface="宋体" charset="-122"/>
            </a:endParaRPr>
          </a:p>
        </p:txBody>
      </p:sp>
      <p:sp>
        <p:nvSpPr>
          <p:cNvPr id="11" name="TextBox 10"/>
          <p:cNvSpPr txBox="1"/>
          <p:nvPr/>
        </p:nvSpPr>
        <p:spPr>
          <a:xfrm>
            <a:off x="6638186" y="3933056"/>
            <a:ext cx="2505814" cy="701731"/>
          </a:xfrm>
          <a:prstGeom prst="rect">
            <a:avLst/>
          </a:prstGeom>
          <a:noFill/>
        </p:spPr>
        <p:txBody>
          <a:bodyPr wrap="square" rtlCol="0">
            <a:spAutoFit/>
          </a:bodyPr>
          <a:lstStyle/>
          <a:p>
            <a:pPr marL="342900" indent="-342900" algn="ctr" eaLnBrk="1" hangingPunct="1">
              <a:spcBef>
                <a:spcPct val="20000"/>
              </a:spcBef>
            </a:pPr>
            <a:r>
              <a:rPr lang="zh-CN" altLang="en-US" sz="1800" b="0" dirty="0" smtClean="0">
                <a:latin typeface="Arial" charset="0"/>
                <a:ea typeface="宋体" charset="-122"/>
              </a:rPr>
              <a:t>存贮转发</a:t>
            </a:r>
            <a:endParaRPr lang="en-US" altLang="zh-CN" sz="1800" b="0" dirty="0" smtClean="0">
              <a:latin typeface="Arial" charset="0"/>
              <a:ea typeface="宋体" charset="-122"/>
            </a:endParaRPr>
          </a:p>
          <a:p>
            <a:pPr marL="342900" indent="-342900" algn="ctr" eaLnBrk="1" hangingPunct="1">
              <a:spcBef>
                <a:spcPct val="20000"/>
              </a:spcBef>
            </a:pPr>
            <a:r>
              <a:rPr lang="zh-CN" altLang="en-US" sz="1800" b="0" dirty="0" smtClean="0">
                <a:latin typeface="Arial" charset="0"/>
                <a:ea typeface="宋体" charset="-122"/>
              </a:rPr>
              <a:t>（</a:t>
            </a:r>
            <a:r>
              <a:rPr lang="en-US" altLang="zh-CN" sz="1800" b="0" dirty="0" smtClean="0">
                <a:latin typeface="Arial" charset="0"/>
                <a:ea typeface="宋体" charset="-122"/>
              </a:rPr>
              <a:t>Store-and-forward</a:t>
            </a:r>
            <a:r>
              <a:rPr lang="zh-CN" altLang="en-US" sz="1800" b="0" dirty="0" smtClean="0">
                <a:latin typeface="Arial" charset="0"/>
                <a:ea typeface="宋体" charset="-122"/>
              </a:rPr>
              <a:t>）</a:t>
            </a:r>
            <a:endParaRPr lang="en-US" altLang="zh-CN" sz="1800" b="0" dirty="0">
              <a:latin typeface="Arial" charset="0"/>
              <a:ea typeface="宋体" charset="-122"/>
            </a:endParaRPr>
          </a:p>
        </p:txBody>
      </p:sp>
      <p:sp>
        <p:nvSpPr>
          <p:cNvPr id="12" name="TextBox 11"/>
          <p:cNvSpPr txBox="1"/>
          <p:nvPr/>
        </p:nvSpPr>
        <p:spPr>
          <a:xfrm>
            <a:off x="4139952" y="4797152"/>
            <a:ext cx="2505814" cy="646331"/>
          </a:xfrm>
          <a:prstGeom prst="rect">
            <a:avLst/>
          </a:prstGeom>
          <a:noFill/>
        </p:spPr>
        <p:txBody>
          <a:bodyPr wrap="square" rtlCol="0">
            <a:spAutoFit/>
          </a:bodyPr>
          <a:lstStyle/>
          <a:p>
            <a:pPr marL="342900" indent="-342900" algn="ctr" eaLnBrk="1" hangingPunct="1">
              <a:spcBef>
                <a:spcPct val="20000"/>
              </a:spcBef>
            </a:pPr>
            <a:r>
              <a:rPr lang="zh-CN" altLang="en-US" sz="1800" b="0" dirty="0" smtClean="0">
                <a:latin typeface="Arial" charset="0"/>
                <a:ea typeface="宋体" charset="-122"/>
              </a:rPr>
              <a:t>无碎片帧转发（</a:t>
            </a:r>
            <a:r>
              <a:rPr lang="en-US" altLang="zh-CN" sz="1800" b="0" dirty="0" smtClean="0">
                <a:latin typeface="Arial" charset="0"/>
                <a:ea typeface="宋体" charset="-122"/>
              </a:rPr>
              <a:t>Fragment-free</a:t>
            </a:r>
            <a:r>
              <a:rPr lang="zh-CN" altLang="en-US" sz="1800" b="0" dirty="0" smtClean="0">
                <a:latin typeface="Arial" charset="0"/>
                <a:ea typeface="宋体" charset="-122"/>
              </a:rPr>
              <a:t>）</a:t>
            </a:r>
            <a:endParaRPr lang="en-US" altLang="zh-CN" sz="1800" b="0" dirty="0" smtClean="0">
              <a:latin typeface="Arial" charset="0"/>
              <a:ea typeface="宋体" charset="-122"/>
            </a:endParaRPr>
          </a:p>
        </p:txBody>
      </p:sp>
      <p:sp>
        <p:nvSpPr>
          <p:cNvPr id="14" name="TextBox 13"/>
          <p:cNvSpPr txBox="1"/>
          <p:nvPr/>
        </p:nvSpPr>
        <p:spPr>
          <a:xfrm>
            <a:off x="5004048" y="2708920"/>
            <a:ext cx="1032655" cy="338554"/>
          </a:xfrm>
          <a:prstGeom prst="rect">
            <a:avLst/>
          </a:prstGeom>
          <a:noFill/>
        </p:spPr>
        <p:txBody>
          <a:bodyPr wrap="none" rtlCol="0">
            <a:spAutoFit/>
          </a:bodyPr>
          <a:lstStyle/>
          <a:p>
            <a:r>
              <a:rPr lang="en-US" altLang="zh-CN" sz="1600" dirty="0" smtClean="0"/>
              <a:t>64</a:t>
            </a:r>
            <a:r>
              <a:rPr lang="zh-CN" altLang="en-US" sz="1600" dirty="0" smtClean="0"/>
              <a:t>字节处</a:t>
            </a:r>
            <a:endParaRPr lang="zh-CN" alt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根据对称性分类</a:t>
            </a:r>
            <a:endParaRPr lang="zh-CN" altLang="en-US" dirty="0"/>
          </a:p>
        </p:txBody>
      </p:sp>
      <p:sp>
        <p:nvSpPr>
          <p:cNvPr id="4" name="内容占位符 3"/>
          <p:cNvSpPr>
            <a:spLocks noGrp="1"/>
          </p:cNvSpPr>
          <p:nvPr>
            <p:ph idx="1"/>
          </p:nvPr>
        </p:nvSpPr>
        <p:spPr/>
        <p:txBody>
          <a:bodyPr/>
          <a:lstStyle/>
          <a:p>
            <a:pPr>
              <a:buNone/>
            </a:pPr>
            <a:r>
              <a:rPr lang="zh-CN" altLang="en-US" dirty="0" smtClean="0"/>
              <a:t>（</a:t>
            </a:r>
            <a:r>
              <a:rPr lang="en-US" altLang="zh-CN" dirty="0" smtClean="0"/>
              <a:t>1</a:t>
            </a:r>
            <a:r>
              <a:rPr lang="zh-CN" altLang="en-US" dirty="0" smtClean="0"/>
              <a:t>）非对称式交换机</a:t>
            </a:r>
            <a:endParaRPr lang="en-US" altLang="zh-CN" dirty="0" smtClean="0"/>
          </a:p>
          <a:p>
            <a:pPr>
              <a:buNone/>
            </a:pPr>
            <a:r>
              <a:rPr lang="en-US" altLang="zh-CN" dirty="0" smtClean="0"/>
              <a:t>		</a:t>
            </a:r>
            <a:r>
              <a:rPr lang="zh-CN" altLang="en-US" dirty="0" smtClean="0"/>
              <a:t>所有端口的速率并不一致，比如多数都是</a:t>
            </a:r>
            <a:r>
              <a:rPr lang="en-US" altLang="zh-CN" dirty="0" smtClean="0"/>
              <a:t>100M/S</a:t>
            </a:r>
            <a:r>
              <a:rPr lang="zh-CN" altLang="en-US" dirty="0" smtClean="0"/>
              <a:t>，有少数几个是</a:t>
            </a:r>
            <a:r>
              <a:rPr lang="en-US" altLang="zh-CN" dirty="0" smtClean="0"/>
              <a:t>1000M/S</a:t>
            </a:r>
            <a:r>
              <a:rPr lang="zh-CN" altLang="en-US" dirty="0" smtClean="0"/>
              <a:t>，在非对称式交换机上要使用缓存空间，这种交换机一般用在</a:t>
            </a:r>
            <a:r>
              <a:rPr lang="en-US" altLang="zh-CN" dirty="0" smtClean="0"/>
              <a:t>CS</a:t>
            </a:r>
            <a:r>
              <a:rPr lang="zh-CN" altLang="en-US" dirty="0" smtClean="0"/>
              <a:t>模式下。</a:t>
            </a:r>
            <a:endParaRPr lang="en-US" altLang="zh-CN" dirty="0" smtClean="0"/>
          </a:p>
          <a:p>
            <a:pPr>
              <a:buNone/>
            </a:pPr>
            <a:r>
              <a:rPr lang="zh-CN" altLang="en-US" dirty="0" smtClean="0"/>
              <a:t>（</a:t>
            </a:r>
            <a:r>
              <a:rPr lang="en-US" altLang="zh-CN" dirty="0" smtClean="0"/>
              <a:t>2</a:t>
            </a:r>
            <a:r>
              <a:rPr lang="zh-CN" altLang="en-US" dirty="0" smtClean="0"/>
              <a:t>）对称式交换机</a:t>
            </a:r>
            <a:endParaRPr lang="en-US" altLang="zh-CN" dirty="0" smtClean="0"/>
          </a:p>
          <a:p>
            <a:pPr>
              <a:buNone/>
            </a:pPr>
            <a:r>
              <a:rPr lang="en-US" altLang="zh-CN" dirty="0" smtClean="0"/>
              <a:t>		</a:t>
            </a:r>
            <a:r>
              <a:rPr lang="zh-CN" altLang="en-US" dirty="0" smtClean="0"/>
              <a:t>所有端口的速率一样，多用在端到端网络中。</a:t>
            </a:r>
            <a:endParaRPr lang="en-US" altLang="zh-CN" dirty="0" smtClean="0"/>
          </a:p>
          <a:p>
            <a:pPr>
              <a:buNone/>
            </a:pPr>
            <a:r>
              <a:rPr lang="en-US" altLang="zh-CN" dirty="0" smtClean="0"/>
              <a:t>		</a:t>
            </a:r>
            <a:r>
              <a:rPr lang="zh-CN" altLang="en-US" dirty="0" smtClean="0"/>
              <a:t>当前多数交换机都被设计成非对称式交换机。</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根据缓存方式分类</a:t>
            </a: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1</a:t>
            </a:r>
            <a:r>
              <a:rPr lang="zh-CN" altLang="en-US" dirty="0" smtClean="0"/>
              <a:t>）基于端口内存缓冲</a:t>
            </a:r>
            <a:endParaRPr lang="en-US" altLang="zh-CN" dirty="0" smtClean="0"/>
          </a:p>
          <a:p>
            <a:pPr>
              <a:buNone/>
            </a:pPr>
            <a:r>
              <a:rPr lang="en-US" altLang="zh-CN" dirty="0" smtClean="0"/>
              <a:t>		</a:t>
            </a:r>
            <a:r>
              <a:rPr lang="zh-CN" altLang="en-US" dirty="0" smtClean="0"/>
              <a:t>内存是基于每个端口分配的，每个端口都有固定的缓存空间，用来存储收到的数据包</a:t>
            </a:r>
            <a:endParaRPr lang="en-US" altLang="zh-CN" dirty="0" smtClean="0"/>
          </a:p>
          <a:p>
            <a:pPr>
              <a:buNone/>
            </a:pPr>
            <a:r>
              <a:rPr lang="zh-CN" altLang="en-US" dirty="0" smtClean="0"/>
              <a:t>（</a:t>
            </a:r>
            <a:r>
              <a:rPr lang="en-US" altLang="zh-CN" dirty="0" smtClean="0"/>
              <a:t>2</a:t>
            </a:r>
            <a:r>
              <a:rPr lang="zh-CN" altLang="en-US" dirty="0" smtClean="0"/>
              <a:t>）共享内存缓冲</a:t>
            </a:r>
            <a:endParaRPr lang="en-US" altLang="zh-CN" dirty="0" smtClean="0"/>
          </a:p>
          <a:p>
            <a:pPr>
              <a:buNone/>
            </a:pPr>
            <a:r>
              <a:rPr lang="en-US" altLang="zh-CN" dirty="0" smtClean="0"/>
              <a:t>		</a:t>
            </a:r>
            <a:r>
              <a:rPr lang="zh-CN" altLang="en-US" dirty="0" smtClean="0"/>
              <a:t>所有端口共享一块内存，每个端口拥有的内存空间可以根据可用的共享内存空间来动态调整。</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根据功能分类</a:t>
            </a: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1</a:t>
            </a:r>
            <a:r>
              <a:rPr lang="zh-CN" altLang="en-US" dirty="0" smtClean="0"/>
              <a:t>）二层交换机</a:t>
            </a:r>
            <a:endParaRPr lang="en-US" altLang="zh-CN" dirty="0" smtClean="0"/>
          </a:p>
          <a:p>
            <a:pPr>
              <a:buNone/>
            </a:pPr>
            <a:r>
              <a:rPr lang="en-US" altLang="zh-CN" dirty="0" smtClean="0"/>
              <a:t>		</a:t>
            </a:r>
            <a:r>
              <a:rPr lang="zh-CN" altLang="en-US" dirty="0" smtClean="0"/>
              <a:t>处在</a:t>
            </a:r>
            <a:r>
              <a:rPr lang="en-US" altLang="zh-CN" dirty="0" smtClean="0"/>
              <a:t>OSI</a:t>
            </a:r>
            <a:r>
              <a:rPr lang="zh-CN" altLang="en-US" dirty="0" smtClean="0"/>
              <a:t>模型的第二层，根据</a:t>
            </a:r>
            <a:r>
              <a:rPr lang="en-US" altLang="zh-CN" dirty="0" smtClean="0"/>
              <a:t>MAC</a:t>
            </a:r>
            <a:r>
              <a:rPr lang="zh-CN" altLang="en-US" dirty="0" smtClean="0"/>
              <a:t>地址进行数据帧的转发</a:t>
            </a:r>
            <a:endParaRPr lang="en-US" altLang="zh-CN" dirty="0" smtClean="0"/>
          </a:p>
          <a:p>
            <a:pPr>
              <a:buNone/>
            </a:pPr>
            <a:r>
              <a:rPr lang="zh-CN" altLang="en-US" dirty="0" smtClean="0"/>
              <a:t>（</a:t>
            </a:r>
            <a:r>
              <a:rPr lang="en-US" altLang="zh-CN" dirty="0" smtClean="0"/>
              <a:t>2</a:t>
            </a:r>
            <a:r>
              <a:rPr lang="zh-CN" altLang="en-US" dirty="0" smtClean="0"/>
              <a:t>）三层交换机</a:t>
            </a:r>
            <a:endParaRPr lang="en-US" altLang="zh-CN" dirty="0" smtClean="0"/>
          </a:p>
          <a:p>
            <a:pPr>
              <a:buNone/>
            </a:pPr>
            <a:r>
              <a:rPr lang="en-US" altLang="zh-CN" dirty="0" smtClean="0"/>
              <a:t>		</a:t>
            </a:r>
            <a:r>
              <a:rPr lang="zh-CN" altLang="en-US" dirty="0" smtClean="0"/>
              <a:t>处在</a:t>
            </a:r>
            <a:r>
              <a:rPr lang="en-US" altLang="zh-CN" dirty="0" smtClean="0"/>
              <a:t>OSI</a:t>
            </a:r>
            <a:r>
              <a:rPr lang="zh-CN" altLang="en-US" dirty="0" smtClean="0"/>
              <a:t>模型的第三层，可以根据</a:t>
            </a:r>
            <a:r>
              <a:rPr lang="en-US" altLang="zh-CN" dirty="0" smtClean="0"/>
              <a:t>IP</a:t>
            </a:r>
            <a:r>
              <a:rPr lang="zh-CN" altLang="en-US" dirty="0" smtClean="0"/>
              <a:t>地址和</a:t>
            </a:r>
            <a:r>
              <a:rPr lang="en-US" altLang="zh-CN" dirty="0" smtClean="0"/>
              <a:t>MAC</a:t>
            </a:r>
            <a:r>
              <a:rPr lang="zh-CN" altLang="en-US" dirty="0" smtClean="0"/>
              <a:t>地址进行转发</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055"/>
          <p:cNvPicPr>
            <a:picLocks noChangeArrowheads="1"/>
          </p:cNvPicPr>
          <p:nvPr/>
        </p:nvPicPr>
        <p:blipFill>
          <a:blip r:embed="rId3" cstate="print"/>
          <a:srcRect/>
          <a:stretch>
            <a:fillRect/>
          </a:stretch>
        </p:blipFill>
        <p:spPr bwMode="auto">
          <a:xfrm>
            <a:off x="6248400" y="3962400"/>
            <a:ext cx="762000" cy="381000"/>
          </a:xfrm>
          <a:prstGeom prst="rect">
            <a:avLst/>
          </a:prstGeom>
          <a:noFill/>
          <a:ln w="9525">
            <a:noFill/>
            <a:miter lim="800000"/>
            <a:headEnd/>
            <a:tailEnd/>
          </a:ln>
        </p:spPr>
      </p:pic>
      <p:sp>
        <p:nvSpPr>
          <p:cNvPr id="27651" name="Line 2056"/>
          <p:cNvSpPr>
            <a:spLocks noChangeShapeType="1"/>
          </p:cNvSpPr>
          <p:nvPr/>
        </p:nvSpPr>
        <p:spPr bwMode="auto">
          <a:xfrm>
            <a:off x="7010400" y="3886200"/>
            <a:ext cx="914400" cy="0"/>
          </a:xfrm>
          <a:prstGeom prst="line">
            <a:avLst/>
          </a:prstGeom>
          <a:noFill/>
          <a:ln w="38100">
            <a:solidFill>
              <a:schemeClr val="tx1"/>
            </a:solidFill>
            <a:round/>
            <a:headEnd type="triangle" w="med" len="med"/>
            <a:tailEnd type="triangle" w="med" len="med"/>
          </a:ln>
        </p:spPr>
        <p:txBody>
          <a:bodyPr anchor="ctr">
            <a:spAutoFit/>
          </a:bodyPr>
          <a:lstStyle/>
          <a:p>
            <a:endParaRPr lang="zh-CN" altLang="en-US"/>
          </a:p>
        </p:txBody>
      </p:sp>
      <p:sp>
        <p:nvSpPr>
          <p:cNvPr id="464908" name="Line 2060"/>
          <p:cNvSpPr>
            <a:spLocks noChangeShapeType="1"/>
          </p:cNvSpPr>
          <p:nvPr/>
        </p:nvSpPr>
        <p:spPr bwMode="auto">
          <a:xfrm flipH="1">
            <a:off x="5334000" y="2667000"/>
            <a:ext cx="152400" cy="4572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64907" name="Line 2059"/>
          <p:cNvSpPr>
            <a:spLocks noChangeShapeType="1"/>
          </p:cNvSpPr>
          <p:nvPr/>
        </p:nvSpPr>
        <p:spPr bwMode="auto">
          <a:xfrm>
            <a:off x="5486400" y="2133600"/>
            <a:ext cx="0" cy="3810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pic>
        <p:nvPicPr>
          <p:cNvPr id="27654" name="Picture 2054"/>
          <p:cNvPicPr>
            <a:picLocks noChangeArrowheads="1"/>
          </p:cNvPicPr>
          <p:nvPr/>
        </p:nvPicPr>
        <p:blipFill>
          <a:blip r:embed="rId3" cstate="print"/>
          <a:srcRect/>
          <a:stretch>
            <a:fillRect/>
          </a:stretch>
        </p:blipFill>
        <p:spPr bwMode="auto">
          <a:xfrm>
            <a:off x="5105400" y="1828800"/>
            <a:ext cx="914400" cy="381000"/>
          </a:xfrm>
          <a:prstGeom prst="rect">
            <a:avLst/>
          </a:prstGeom>
          <a:noFill/>
          <a:ln w="9525">
            <a:noFill/>
            <a:miter lim="800000"/>
            <a:headEnd/>
            <a:tailEnd/>
          </a:ln>
        </p:spPr>
      </p:pic>
      <p:sp>
        <p:nvSpPr>
          <p:cNvPr id="464909" name="Line 2061"/>
          <p:cNvSpPr>
            <a:spLocks noChangeShapeType="1"/>
          </p:cNvSpPr>
          <p:nvPr/>
        </p:nvSpPr>
        <p:spPr bwMode="auto">
          <a:xfrm>
            <a:off x="5562600" y="2667000"/>
            <a:ext cx="152400" cy="4572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64910" name="Line 2062"/>
          <p:cNvSpPr>
            <a:spLocks noChangeShapeType="1"/>
          </p:cNvSpPr>
          <p:nvPr/>
        </p:nvSpPr>
        <p:spPr bwMode="auto">
          <a:xfrm>
            <a:off x="5715000" y="2667000"/>
            <a:ext cx="228600" cy="4572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64911" name="Line 2063"/>
          <p:cNvSpPr>
            <a:spLocks noChangeShapeType="1"/>
          </p:cNvSpPr>
          <p:nvPr/>
        </p:nvSpPr>
        <p:spPr bwMode="auto">
          <a:xfrm flipH="1">
            <a:off x="5105400" y="2667000"/>
            <a:ext cx="228600" cy="4572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pic>
        <p:nvPicPr>
          <p:cNvPr id="27658" name="Picture 2058"/>
          <p:cNvPicPr>
            <a:picLocks noChangeArrowheads="1"/>
          </p:cNvPicPr>
          <p:nvPr/>
        </p:nvPicPr>
        <p:blipFill>
          <a:blip r:embed="rId4" cstate="print"/>
          <a:srcRect/>
          <a:stretch>
            <a:fillRect/>
          </a:stretch>
        </p:blipFill>
        <p:spPr bwMode="auto">
          <a:xfrm>
            <a:off x="5181600" y="2514600"/>
            <a:ext cx="685800" cy="228600"/>
          </a:xfrm>
          <a:prstGeom prst="rect">
            <a:avLst/>
          </a:prstGeom>
          <a:noFill/>
          <a:ln w="9525">
            <a:noFill/>
            <a:miter lim="800000"/>
            <a:headEnd/>
            <a:tailEnd/>
          </a:ln>
        </p:spPr>
      </p:pic>
      <p:pic>
        <p:nvPicPr>
          <p:cNvPr id="27659" name="Picture 2064"/>
          <p:cNvPicPr>
            <a:picLocks noChangeArrowheads="1"/>
          </p:cNvPicPr>
          <p:nvPr/>
        </p:nvPicPr>
        <p:blipFill>
          <a:blip r:embed="rId5" cstate="print"/>
          <a:srcRect/>
          <a:stretch>
            <a:fillRect/>
          </a:stretch>
        </p:blipFill>
        <p:spPr bwMode="auto">
          <a:xfrm flipH="1" flipV="1">
            <a:off x="4953000" y="3124200"/>
            <a:ext cx="228600" cy="304800"/>
          </a:xfrm>
          <a:prstGeom prst="rect">
            <a:avLst/>
          </a:prstGeom>
          <a:noFill/>
          <a:ln w="9525">
            <a:noFill/>
            <a:miter lim="800000"/>
            <a:headEnd/>
            <a:tailEnd/>
          </a:ln>
        </p:spPr>
      </p:pic>
      <p:pic>
        <p:nvPicPr>
          <p:cNvPr id="27660" name="Picture 2065"/>
          <p:cNvPicPr>
            <a:picLocks noChangeArrowheads="1"/>
          </p:cNvPicPr>
          <p:nvPr/>
        </p:nvPicPr>
        <p:blipFill>
          <a:blip r:embed="rId5" cstate="print"/>
          <a:srcRect/>
          <a:stretch>
            <a:fillRect/>
          </a:stretch>
        </p:blipFill>
        <p:spPr bwMode="auto">
          <a:xfrm flipH="1" flipV="1">
            <a:off x="5257800" y="3124200"/>
            <a:ext cx="228600" cy="304800"/>
          </a:xfrm>
          <a:prstGeom prst="rect">
            <a:avLst/>
          </a:prstGeom>
          <a:noFill/>
          <a:ln w="9525">
            <a:noFill/>
            <a:miter lim="800000"/>
            <a:headEnd/>
            <a:tailEnd/>
          </a:ln>
        </p:spPr>
      </p:pic>
      <p:pic>
        <p:nvPicPr>
          <p:cNvPr id="27661" name="Picture 2066"/>
          <p:cNvPicPr>
            <a:picLocks noChangeArrowheads="1"/>
          </p:cNvPicPr>
          <p:nvPr/>
        </p:nvPicPr>
        <p:blipFill>
          <a:blip r:embed="rId5" cstate="print"/>
          <a:srcRect/>
          <a:stretch>
            <a:fillRect/>
          </a:stretch>
        </p:blipFill>
        <p:spPr bwMode="auto">
          <a:xfrm flipH="1" flipV="1">
            <a:off x="5562600" y="3124200"/>
            <a:ext cx="228600" cy="304800"/>
          </a:xfrm>
          <a:prstGeom prst="rect">
            <a:avLst/>
          </a:prstGeom>
          <a:noFill/>
          <a:ln w="9525">
            <a:noFill/>
            <a:miter lim="800000"/>
            <a:headEnd/>
            <a:tailEnd/>
          </a:ln>
        </p:spPr>
      </p:pic>
      <p:pic>
        <p:nvPicPr>
          <p:cNvPr id="27662" name="Picture 2067"/>
          <p:cNvPicPr>
            <a:picLocks noChangeArrowheads="1"/>
          </p:cNvPicPr>
          <p:nvPr/>
        </p:nvPicPr>
        <p:blipFill>
          <a:blip r:embed="rId5" cstate="print"/>
          <a:srcRect/>
          <a:stretch>
            <a:fillRect/>
          </a:stretch>
        </p:blipFill>
        <p:spPr bwMode="auto">
          <a:xfrm flipH="1" flipV="1">
            <a:off x="5867400" y="3124200"/>
            <a:ext cx="228600" cy="304800"/>
          </a:xfrm>
          <a:prstGeom prst="rect">
            <a:avLst/>
          </a:prstGeom>
          <a:noFill/>
          <a:ln w="9525">
            <a:noFill/>
            <a:miter lim="800000"/>
            <a:headEnd/>
            <a:tailEnd/>
          </a:ln>
        </p:spPr>
      </p:pic>
      <p:sp>
        <p:nvSpPr>
          <p:cNvPr id="27663" name="Line 2069"/>
          <p:cNvSpPr>
            <a:spLocks noChangeShapeType="1"/>
          </p:cNvSpPr>
          <p:nvPr/>
        </p:nvSpPr>
        <p:spPr bwMode="auto">
          <a:xfrm>
            <a:off x="5638800" y="2209800"/>
            <a:ext cx="0" cy="304800"/>
          </a:xfrm>
          <a:prstGeom prst="line">
            <a:avLst/>
          </a:prstGeom>
          <a:noFill/>
          <a:ln w="38100">
            <a:solidFill>
              <a:schemeClr val="tx1"/>
            </a:solidFill>
            <a:round/>
            <a:headEnd type="none" w="sm" len="sm"/>
            <a:tailEnd type="triangle" w="sm" len="sm"/>
          </a:ln>
        </p:spPr>
        <p:txBody>
          <a:bodyPr anchor="ctr">
            <a:spAutoFit/>
          </a:bodyPr>
          <a:lstStyle/>
          <a:p>
            <a:endParaRPr lang="zh-CN" altLang="en-US"/>
          </a:p>
        </p:txBody>
      </p:sp>
      <p:sp>
        <p:nvSpPr>
          <p:cNvPr id="27664" name="Text Box 2072"/>
          <p:cNvSpPr txBox="1">
            <a:spLocks noChangeArrowheads="1"/>
          </p:cNvSpPr>
          <p:nvPr/>
        </p:nvSpPr>
        <p:spPr bwMode="auto">
          <a:xfrm>
            <a:off x="1371600" y="3825875"/>
            <a:ext cx="2419350" cy="1739900"/>
          </a:xfrm>
          <a:prstGeom prst="rect">
            <a:avLst/>
          </a:prstGeom>
          <a:noFill/>
          <a:ln w="38100">
            <a:noFill/>
            <a:miter lim="800000"/>
            <a:headEnd type="none" w="sm" len="sm"/>
            <a:tailEnd type="none" w="sm" len="sm"/>
          </a:ln>
        </p:spPr>
        <p:txBody>
          <a:bodyPr wrap="none" anchor="ctr">
            <a:spAutoFit/>
          </a:bodyPr>
          <a:lstStyle/>
          <a:p>
            <a:pPr marL="177800" indent="-177800"/>
            <a:r>
              <a:rPr lang="zh-CN" altLang="en-US" sz="1800" u="sng" dirty="0">
                <a:ea typeface="宋体" charset="-122"/>
              </a:rPr>
              <a:t>全双工</a:t>
            </a:r>
            <a:r>
              <a:rPr lang="en-US" altLang="zh-CN" sz="1800" u="sng" dirty="0">
                <a:ea typeface="宋体" charset="-122"/>
              </a:rPr>
              <a:t> </a:t>
            </a:r>
          </a:p>
          <a:p>
            <a:pPr marL="177800" indent="-177800">
              <a:buClr>
                <a:schemeClr val="accent1"/>
              </a:buClr>
              <a:buFontTx/>
              <a:buChar char="•"/>
            </a:pPr>
            <a:r>
              <a:rPr lang="zh-CN" altLang="en-US" sz="1800" dirty="0">
                <a:ea typeface="宋体" charset="-122"/>
              </a:rPr>
              <a:t>只能用于点对点</a:t>
            </a:r>
            <a:endParaRPr lang="en-US" altLang="zh-CN" sz="1800" dirty="0">
              <a:ea typeface="宋体" charset="-122"/>
            </a:endParaRPr>
          </a:p>
          <a:p>
            <a:pPr marL="177800" indent="-177800">
              <a:buClr>
                <a:schemeClr val="accent1"/>
              </a:buClr>
              <a:buFontTx/>
              <a:buChar char="•"/>
            </a:pPr>
            <a:r>
              <a:rPr lang="zh-CN" altLang="en-US" sz="1800" dirty="0">
                <a:ea typeface="宋体" charset="-122"/>
              </a:rPr>
              <a:t>连接到特定的端口</a:t>
            </a:r>
            <a:endParaRPr lang="en-US" altLang="zh-CN" sz="1800" dirty="0">
              <a:ea typeface="宋体" charset="-122"/>
            </a:endParaRPr>
          </a:p>
          <a:p>
            <a:pPr marL="177800" indent="-177800">
              <a:buClr>
                <a:schemeClr val="accent1"/>
              </a:buClr>
              <a:buFontTx/>
              <a:buChar char="•"/>
            </a:pPr>
            <a:r>
              <a:rPr lang="zh-CN" altLang="en-US" sz="1800" dirty="0">
                <a:ea typeface="宋体" charset="-122"/>
              </a:rPr>
              <a:t>两端均须支持全双工</a:t>
            </a:r>
          </a:p>
          <a:p>
            <a:pPr marL="177800" indent="-177800">
              <a:buClr>
                <a:schemeClr val="accent1"/>
              </a:buClr>
              <a:buFontTx/>
              <a:buChar char="•"/>
            </a:pPr>
            <a:r>
              <a:rPr lang="zh-CN" altLang="en-US" sz="1800" dirty="0">
                <a:ea typeface="宋体" charset="-122"/>
              </a:rPr>
              <a:t>无冲突</a:t>
            </a:r>
            <a:r>
              <a:rPr lang="en-US" altLang="zh-CN" sz="1800" dirty="0">
                <a:ea typeface="宋体" charset="-122"/>
              </a:rPr>
              <a:t>  </a:t>
            </a:r>
          </a:p>
          <a:p>
            <a:pPr marL="177800" indent="-177800">
              <a:buClr>
                <a:schemeClr val="accent1"/>
              </a:buClr>
              <a:buFontTx/>
              <a:buChar char="•"/>
            </a:pPr>
            <a:r>
              <a:rPr lang="zh-CN" altLang="en-US" sz="1800" dirty="0">
                <a:ea typeface="宋体" charset="-122"/>
              </a:rPr>
              <a:t>冲突检测电路关闭</a:t>
            </a:r>
            <a:endParaRPr lang="en-US" altLang="zh-CN" sz="1800" dirty="0">
              <a:ea typeface="宋体" charset="-122"/>
            </a:endParaRPr>
          </a:p>
        </p:txBody>
      </p:sp>
      <p:pic>
        <p:nvPicPr>
          <p:cNvPr id="27665" name="Picture 2074"/>
          <p:cNvPicPr>
            <a:picLocks noChangeArrowheads="1"/>
          </p:cNvPicPr>
          <p:nvPr/>
        </p:nvPicPr>
        <p:blipFill>
          <a:blip r:embed="rId6" cstate="print"/>
          <a:srcRect/>
          <a:stretch>
            <a:fillRect/>
          </a:stretch>
        </p:blipFill>
        <p:spPr bwMode="auto">
          <a:xfrm>
            <a:off x="6400800" y="4724400"/>
            <a:ext cx="304800" cy="457200"/>
          </a:xfrm>
          <a:prstGeom prst="rect">
            <a:avLst/>
          </a:prstGeom>
          <a:noFill/>
          <a:ln w="9525">
            <a:noFill/>
            <a:miter lim="800000"/>
            <a:headEnd/>
            <a:tailEnd/>
          </a:ln>
        </p:spPr>
      </p:pic>
      <p:sp>
        <p:nvSpPr>
          <p:cNvPr id="27666" name="Line 2076"/>
          <p:cNvSpPr>
            <a:spLocks noChangeShapeType="1"/>
          </p:cNvSpPr>
          <p:nvPr/>
        </p:nvSpPr>
        <p:spPr bwMode="auto">
          <a:xfrm rot="5400000">
            <a:off x="6591300" y="4686300"/>
            <a:ext cx="533400" cy="0"/>
          </a:xfrm>
          <a:prstGeom prst="line">
            <a:avLst/>
          </a:prstGeom>
          <a:noFill/>
          <a:ln w="38100">
            <a:solidFill>
              <a:schemeClr val="tx1"/>
            </a:solidFill>
            <a:round/>
            <a:headEnd type="triangle" w="med" len="med"/>
            <a:tailEnd type="triangle" w="med" len="med"/>
          </a:ln>
        </p:spPr>
        <p:txBody>
          <a:bodyPr anchor="ctr">
            <a:spAutoFit/>
          </a:bodyPr>
          <a:lstStyle/>
          <a:p>
            <a:endParaRPr lang="zh-CN" altLang="en-US"/>
          </a:p>
        </p:txBody>
      </p:sp>
      <p:sp>
        <p:nvSpPr>
          <p:cNvPr id="464925" name="Line 2077"/>
          <p:cNvSpPr>
            <a:spLocks noChangeShapeType="1"/>
          </p:cNvSpPr>
          <p:nvPr/>
        </p:nvSpPr>
        <p:spPr bwMode="auto">
          <a:xfrm>
            <a:off x="6553200" y="4343400"/>
            <a:ext cx="0" cy="3810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64926" name="Line 2078"/>
          <p:cNvSpPr>
            <a:spLocks noChangeShapeType="1"/>
          </p:cNvSpPr>
          <p:nvPr/>
        </p:nvSpPr>
        <p:spPr bwMode="auto">
          <a:xfrm rot="5400000">
            <a:off x="7429500" y="3695700"/>
            <a:ext cx="0" cy="8382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pic>
        <p:nvPicPr>
          <p:cNvPr id="27669" name="Picture 2073"/>
          <p:cNvPicPr>
            <a:picLocks noChangeArrowheads="1"/>
          </p:cNvPicPr>
          <p:nvPr/>
        </p:nvPicPr>
        <p:blipFill>
          <a:blip r:embed="rId3" cstate="print"/>
          <a:srcRect/>
          <a:stretch>
            <a:fillRect/>
          </a:stretch>
        </p:blipFill>
        <p:spPr bwMode="auto">
          <a:xfrm>
            <a:off x="7772400" y="3962400"/>
            <a:ext cx="762000" cy="381000"/>
          </a:xfrm>
          <a:prstGeom prst="rect">
            <a:avLst/>
          </a:prstGeom>
          <a:noFill/>
          <a:ln w="9525">
            <a:noFill/>
            <a:miter lim="800000"/>
            <a:headEnd/>
            <a:tailEnd/>
          </a:ln>
        </p:spPr>
      </p:pic>
      <p:sp>
        <p:nvSpPr>
          <p:cNvPr id="27670" name="Rectangle 2080"/>
          <p:cNvSpPr>
            <a:spLocks noGrp="1" noChangeArrowheads="1"/>
          </p:cNvSpPr>
          <p:nvPr>
            <p:ph type="title"/>
          </p:nvPr>
        </p:nvSpPr>
        <p:spPr>
          <a:xfrm>
            <a:off x="212725" y="214313"/>
            <a:ext cx="8145463" cy="838200"/>
          </a:xfrm>
        </p:spPr>
        <p:txBody>
          <a:bodyPr/>
          <a:lstStyle/>
          <a:p>
            <a:r>
              <a:rPr lang="zh-CN" altLang="en-US" smtClean="0">
                <a:latin typeface="宋体" charset="-122"/>
                <a:ea typeface="宋体" charset="-122"/>
              </a:rPr>
              <a:t>双工模式</a:t>
            </a:r>
          </a:p>
        </p:txBody>
      </p:sp>
      <p:sp>
        <p:nvSpPr>
          <p:cNvPr id="27671" name="Text Box 2082"/>
          <p:cNvSpPr txBox="1">
            <a:spLocks noChangeArrowheads="1"/>
          </p:cNvSpPr>
          <p:nvPr/>
        </p:nvSpPr>
        <p:spPr bwMode="auto">
          <a:xfrm>
            <a:off x="1295400" y="1905000"/>
            <a:ext cx="2146300" cy="1190625"/>
          </a:xfrm>
          <a:prstGeom prst="rect">
            <a:avLst/>
          </a:prstGeom>
          <a:noFill/>
          <a:ln w="38100">
            <a:noFill/>
            <a:miter lim="800000"/>
            <a:headEnd type="none" w="sm" len="sm"/>
            <a:tailEnd type="none" w="sm" len="sm"/>
          </a:ln>
        </p:spPr>
        <p:txBody>
          <a:bodyPr wrap="none" anchor="ctr">
            <a:spAutoFit/>
          </a:bodyPr>
          <a:lstStyle/>
          <a:p>
            <a:pPr marL="173038" indent="-173038"/>
            <a:r>
              <a:rPr lang="zh-CN" altLang="en-US" sz="1800" u="sng" dirty="0">
                <a:ea typeface="宋体" charset="-122"/>
              </a:rPr>
              <a:t>半双工 (</a:t>
            </a:r>
            <a:r>
              <a:rPr lang="en-US" altLang="zh-CN" sz="1800" u="sng" dirty="0">
                <a:ea typeface="宋体" charset="-122"/>
              </a:rPr>
              <a:t>CSMA/CD)</a:t>
            </a:r>
          </a:p>
          <a:p>
            <a:pPr marL="173038" indent="-173038">
              <a:buClr>
                <a:schemeClr val="accent1"/>
              </a:buClr>
              <a:buFontTx/>
              <a:buChar char="•"/>
            </a:pPr>
            <a:r>
              <a:rPr lang="zh-CN" altLang="en-US" sz="1800" dirty="0">
                <a:ea typeface="宋体" charset="-122"/>
              </a:rPr>
              <a:t>单向数据传送</a:t>
            </a:r>
          </a:p>
          <a:p>
            <a:pPr marL="173038" indent="-173038">
              <a:buClr>
                <a:schemeClr val="accent1"/>
              </a:buClr>
              <a:buFontTx/>
              <a:buChar char="•"/>
            </a:pPr>
            <a:r>
              <a:rPr lang="zh-CN" altLang="en-US" sz="1800" dirty="0">
                <a:ea typeface="宋体" charset="-122"/>
              </a:rPr>
              <a:t>冲突可能性高</a:t>
            </a:r>
          </a:p>
          <a:p>
            <a:pPr marL="173038" indent="-173038">
              <a:buClr>
                <a:schemeClr val="accent1"/>
              </a:buClr>
              <a:buFontTx/>
              <a:buChar char="•"/>
            </a:pPr>
            <a:r>
              <a:rPr lang="zh-CN" altLang="en-US" sz="1800" dirty="0">
                <a:ea typeface="宋体" charset="-122"/>
              </a:rPr>
              <a:t>用集线器连接</a:t>
            </a:r>
            <a:r>
              <a:rPr lang="en-US" altLang="zh-CN" sz="1800" dirty="0">
                <a:ea typeface="宋体" charset="-122"/>
              </a:rPr>
              <a:t>  </a:t>
            </a:r>
          </a:p>
        </p:txBody>
      </p:sp>
      <p:sp>
        <p:nvSpPr>
          <p:cNvPr id="27672" name="Text Box 2083"/>
          <p:cNvSpPr txBox="1">
            <a:spLocks noChangeArrowheads="1"/>
          </p:cNvSpPr>
          <p:nvPr/>
        </p:nvSpPr>
        <p:spPr bwMode="auto">
          <a:xfrm>
            <a:off x="6049963" y="1752600"/>
            <a:ext cx="860425" cy="366713"/>
          </a:xfrm>
          <a:prstGeom prst="rect">
            <a:avLst/>
          </a:prstGeom>
          <a:noFill/>
          <a:ln w="38100">
            <a:noFill/>
            <a:miter lim="800000"/>
            <a:headEnd type="none" w="sm" len="sm"/>
            <a:tailEnd type="none" w="sm" len="sm"/>
          </a:ln>
        </p:spPr>
        <p:txBody>
          <a:bodyPr wrap="none" anchor="ctr">
            <a:spAutoFit/>
          </a:bodyPr>
          <a:lstStyle/>
          <a:p>
            <a:pPr algn="ctr"/>
            <a:r>
              <a:rPr lang="zh-CN" altLang="en-US" sz="1800">
                <a:ea typeface="宋体" charset="-122"/>
              </a:rPr>
              <a:t>交换机</a:t>
            </a:r>
          </a:p>
        </p:txBody>
      </p:sp>
      <p:sp>
        <p:nvSpPr>
          <p:cNvPr id="27673" name="Text Box 2084"/>
          <p:cNvSpPr txBox="1">
            <a:spLocks noChangeArrowheads="1"/>
          </p:cNvSpPr>
          <p:nvPr/>
        </p:nvSpPr>
        <p:spPr bwMode="auto">
          <a:xfrm>
            <a:off x="6019800" y="2438400"/>
            <a:ext cx="874713" cy="366713"/>
          </a:xfrm>
          <a:prstGeom prst="rect">
            <a:avLst/>
          </a:prstGeom>
          <a:noFill/>
          <a:ln w="38100">
            <a:noFill/>
            <a:miter lim="800000"/>
            <a:headEnd type="none" w="sm" len="sm"/>
            <a:tailEnd type="none" w="sm" len="sm"/>
          </a:ln>
        </p:spPr>
        <p:txBody>
          <a:bodyPr wrap="none" anchor="ctr">
            <a:spAutoFit/>
          </a:bodyPr>
          <a:lstStyle/>
          <a:p>
            <a:pPr algn="ctr"/>
            <a:r>
              <a:rPr lang="zh-CN" altLang="en-US" sz="1800">
                <a:ea typeface="宋体" charset="-122"/>
              </a:rPr>
              <a:t>集线器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solidFill>
            <a:schemeClr val="accent2"/>
          </a:solidFill>
          <a:prstDash val="solid"/>
          <a:round/>
          <a:headEnd type="triangle" w="med" len="med"/>
          <a:tailEnd type="none" w="med" len="med"/>
        </a:ln>
        <a:effectLst>
          <a:outerShdw dist="35921" dir="2700000" algn="ctr" rotWithShape="0">
            <a:schemeClr val="tx1"/>
          </a:outerShdw>
        </a:effectLst>
      </a:spPr>
      <a:bodyPr wrap="square" anchor="ctr">
        <a:spAutoFit/>
      </a:bodyPr>
      <a:lstStyle>
        <a:defPPr>
          <a:defRPr>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000000"/>
      </a:lt2>
      <a:accent1>
        <a:srgbClr val="2AFF8F"/>
      </a:accent1>
      <a:accent2>
        <a:srgbClr val="FF2A35"/>
      </a:accent2>
      <a:accent3>
        <a:srgbClr val="FFFFFF"/>
      </a:accent3>
      <a:accent4>
        <a:srgbClr val="000000"/>
      </a:accent4>
      <a:accent5>
        <a:srgbClr val="ACFFC6"/>
      </a:accent5>
      <a:accent6>
        <a:srgbClr val="E7252F"/>
      </a:accent6>
      <a:hlink>
        <a:srgbClr val="FFFFFF"/>
      </a:hlink>
      <a:folHlink>
        <a:srgbClr val="FFE5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Office\Templates\WWTtemplate.pot</Template>
  <TotalTime>3020</TotalTime>
  <Pages>45</Pages>
  <Words>2894</Words>
  <Application>Microsoft Office PowerPoint</Application>
  <PresentationFormat>全屏显示(4:3)</PresentationFormat>
  <Paragraphs>619</Paragraphs>
  <Slides>40</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simsun</vt:lpstr>
      <vt:lpstr>仿宋</vt:lpstr>
      <vt:lpstr>黑体</vt:lpstr>
      <vt:lpstr>宋体</vt:lpstr>
      <vt:lpstr>arial</vt:lpstr>
      <vt:lpstr>arial</vt:lpstr>
      <vt:lpstr>Helvetica</vt:lpstr>
      <vt:lpstr>Lucida Console</vt:lpstr>
      <vt:lpstr>Times</vt:lpstr>
      <vt:lpstr>Times New Roman</vt:lpstr>
      <vt:lpstr>Verdana</vt:lpstr>
      <vt:lpstr>Wingdings</vt:lpstr>
      <vt:lpstr>2006_Title/Bullet_Cisco Black Temp</vt:lpstr>
      <vt:lpstr> 第八章交换机和STP</vt:lpstr>
      <vt:lpstr>本章目标</vt:lpstr>
      <vt:lpstr>桥与交换机的比较</vt:lpstr>
      <vt:lpstr>根据转发方式为交换机分类</vt:lpstr>
      <vt:lpstr>PowerPoint 演示文稿</vt:lpstr>
      <vt:lpstr>根据对称性分类</vt:lpstr>
      <vt:lpstr>根据缓存方式分类</vt:lpstr>
      <vt:lpstr>根据功能分类</vt:lpstr>
      <vt:lpstr>双工模式</vt:lpstr>
      <vt:lpstr>显示双工信息</vt:lpstr>
      <vt:lpstr>设置双工模式</vt:lpstr>
      <vt:lpstr>配置交换机IP地址</vt:lpstr>
      <vt:lpstr>交换机的三个功能</vt:lpstr>
      <vt:lpstr>1、地址学习</vt:lpstr>
      <vt:lpstr>PowerPoint 演示文稿</vt:lpstr>
      <vt:lpstr>PowerPoint 演示文稿</vt:lpstr>
      <vt:lpstr>2、帧的转发与过滤</vt:lpstr>
      <vt:lpstr>3、避免环路</vt:lpstr>
      <vt:lpstr>问题一：广播风暴</vt:lpstr>
      <vt:lpstr>问题二：重复帧</vt:lpstr>
      <vt:lpstr>问题三：MAC地址表不稳定</vt:lpstr>
      <vt:lpstr>多重回路问题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根桥的选举</vt:lpstr>
      <vt:lpstr>根端口的选举</vt:lpstr>
      <vt:lpstr>PowerPoint 演示文稿</vt:lpstr>
      <vt:lpstr>PowerPoint 演示文稿</vt:lpstr>
      <vt:lpstr>指定端口的选举</vt:lpstr>
      <vt:lpstr>PowerPoint 演示文稿</vt:lpstr>
      <vt:lpstr>练习</vt:lpstr>
      <vt:lpstr>练习</vt:lpstr>
      <vt:lpstr>PowerPoint 演示文稿</vt:lpstr>
    </vt:vector>
  </TitlesOfParts>
  <Company>ciscoSystems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Configuring Catalyst Switches</dc:subject>
  <dc:creator>WWT</dc:creator>
  <cp:lastModifiedBy>user</cp:lastModifiedBy>
  <cp:revision>354</cp:revision>
  <cp:lastPrinted>1999-02-26T01:18:26Z</cp:lastPrinted>
  <dcterms:created xsi:type="dcterms:W3CDTF">1999-06-16T05:24:19Z</dcterms:created>
  <dcterms:modified xsi:type="dcterms:W3CDTF">2017-11-30T09:29:32Z</dcterms:modified>
</cp:coreProperties>
</file>