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1"/>
  </p:notesMasterIdLst>
  <p:sldIdLst>
    <p:sldId id="259" r:id="rId3"/>
    <p:sldId id="258" r:id="rId4"/>
    <p:sldId id="260" r:id="rId5"/>
    <p:sldId id="261" r:id="rId6"/>
    <p:sldId id="277" r:id="rId7"/>
    <p:sldId id="278" r:id="rId8"/>
    <p:sldId id="264" r:id="rId9"/>
    <p:sldId id="265" r:id="rId10"/>
    <p:sldId id="287" r:id="rId11"/>
    <p:sldId id="273" r:id="rId12"/>
    <p:sldId id="282" r:id="rId13"/>
    <p:sldId id="283" r:id="rId14"/>
    <p:sldId id="284" r:id="rId15"/>
    <p:sldId id="288" r:id="rId16"/>
    <p:sldId id="289" r:id="rId17"/>
    <p:sldId id="275" r:id="rId18"/>
    <p:sldId id="276"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784" y="-5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644E8-843A-47E7-90C4-3736185811A9}" type="datetimeFigureOut">
              <a:rPr lang="en-IN" smtClean="0"/>
              <a:pPr/>
              <a:t>04-06-2025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62AB-55FA-4179-8C2F-DC1A56BD9E7B}" type="slidenum">
              <a:rPr lang="en-IN" smtClean="0"/>
              <a:pPr/>
              <a:t>‹#›</a:t>
            </a:fld>
            <a:endParaRPr lang="en-IN"/>
          </a:p>
        </p:txBody>
      </p:sp>
    </p:spTree>
    <p:extLst>
      <p:ext uri="{BB962C8B-B14F-4D97-AF65-F5344CB8AC3E}">
        <p14:creationId xmlns:p14="http://schemas.microsoft.com/office/powerpoint/2010/main" xmlns="" val="323055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D62AB-55FA-4179-8C2F-DC1A56BD9E7B}" type="slidenum">
              <a:rPr lang="en-IN" smtClean="0"/>
              <a:pPr/>
              <a:t>5</a:t>
            </a:fld>
            <a:endParaRPr lang="en-IN"/>
          </a:p>
        </p:txBody>
      </p:sp>
    </p:spTree>
    <p:extLst>
      <p:ext uri="{BB962C8B-B14F-4D97-AF65-F5344CB8AC3E}">
        <p14:creationId xmlns:p14="http://schemas.microsoft.com/office/powerpoint/2010/main" xmlns="" val="390200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7D62AB-55FA-4179-8C2F-DC1A56BD9E7B}" type="slidenum">
              <a:rPr lang="en-IN" smtClean="0"/>
              <a:pPr/>
              <a:t>17</a:t>
            </a:fld>
            <a:endParaRPr lang="en-IN"/>
          </a:p>
        </p:txBody>
      </p:sp>
    </p:spTree>
    <p:extLst>
      <p:ext uri="{BB962C8B-B14F-4D97-AF65-F5344CB8AC3E}">
        <p14:creationId xmlns:p14="http://schemas.microsoft.com/office/powerpoint/2010/main" xmlns="" val="1062160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05852-2F84-49EC-88AD-3B02F6D7B016}" type="datetime5">
              <a:rPr lang="en-US" smtClean="0"/>
              <a:pPr/>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477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367C9-BD22-43D1-A5E7-BAE29681C0FC}" type="datetime5">
              <a:rPr lang="en-US" smtClean="0"/>
              <a:pPr/>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4912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545D5-DA7C-4AA1-872D-DAC5E7C7168B}" type="datetime5">
              <a:rPr lang="en-US" smtClean="0"/>
              <a:pPr/>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2552399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C3AEF-D85F-3FDD-45A6-41CB5ED9A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98D4536-6BDE-6FBD-3A7D-AF946BADF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28611E3-5514-B519-31CC-B63252DDA26B}"/>
              </a:ext>
            </a:extLst>
          </p:cNvPr>
          <p:cNvSpPr>
            <a:spLocks noGrp="1"/>
          </p:cNvSpPr>
          <p:nvPr>
            <p:ph type="dt" sz="half" idx="10"/>
          </p:nvPr>
        </p:nvSpPr>
        <p:spPr/>
        <p:txBody>
          <a:bodyPr/>
          <a:lstStyle/>
          <a:p>
            <a:fld id="{04F05852-2F84-49EC-88AD-3B02F6D7B016}" type="datetime5">
              <a:rPr lang="en-US" smtClean="0"/>
              <a:pPr/>
              <a:t>4-Jun-25</a:t>
            </a:fld>
            <a:endParaRPr lang="en-IN"/>
          </a:p>
        </p:txBody>
      </p:sp>
      <p:sp>
        <p:nvSpPr>
          <p:cNvPr id="5" name="Footer Placeholder 4">
            <a:extLst>
              <a:ext uri="{FF2B5EF4-FFF2-40B4-BE49-F238E27FC236}">
                <a16:creationId xmlns:a16="http://schemas.microsoft.com/office/drawing/2014/main" xmlns="" id="{43017082-AF2B-DD62-FA53-3FC2AEDD51D9}"/>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xmlns="" id="{3E456E59-5A58-57D3-C741-F5259EC8F0CA}"/>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514662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329F73-ACF2-61EF-0930-75EB34EEFE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BA5D69B-0CF2-D2AA-0F5A-9E4E8F616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2977BE7-5AFF-E67E-87D2-AAFBE55187C8}"/>
              </a:ext>
            </a:extLst>
          </p:cNvPr>
          <p:cNvSpPr>
            <a:spLocks noGrp="1"/>
          </p:cNvSpPr>
          <p:nvPr>
            <p:ph type="dt" sz="half" idx="10"/>
          </p:nvPr>
        </p:nvSpPr>
        <p:spPr/>
        <p:txBody>
          <a:bodyPr/>
          <a:lstStyle/>
          <a:p>
            <a:fld id="{63F24D60-CAE6-46AD-9D0B-C02F7B1293EF}" type="datetime5">
              <a:rPr lang="en-US" smtClean="0"/>
              <a:pPr/>
              <a:t>4-Jun-25</a:t>
            </a:fld>
            <a:endParaRPr lang="en-IN"/>
          </a:p>
        </p:txBody>
      </p:sp>
      <p:sp>
        <p:nvSpPr>
          <p:cNvPr id="5" name="Footer Placeholder 4">
            <a:extLst>
              <a:ext uri="{FF2B5EF4-FFF2-40B4-BE49-F238E27FC236}">
                <a16:creationId xmlns:a16="http://schemas.microsoft.com/office/drawing/2014/main" xmlns="" id="{0FFFA0E2-17D2-7611-3750-7B1ABDF81D8B}"/>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xmlns="" id="{D6031653-BE36-FD22-0B04-316981D5B6D8}"/>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90784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1DBEA-8B42-1A49-C548-9DB817EA8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1DF7ACC-8EC4-3B4C-F7B6-4EE18E766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147F858-7773-9663-FCE5-089445D415F2}"/>
              </a:ext>
            </a:extLst>
          </p:cNvPr>
          <p:cNvSpPr>
            <a:spLocks noGrp="1"/>
          </p:cNvSpPr>
          <p:nvPr>
            <p:ph type="dt" sz="half" idx="10"/>
          </p:nvPr>
        </p:nvSpPr>
        <p:spPr/>
        <p:txBody>
          <a:bodyPr/>
          <a:lstStyle/>
          <a:p>
            <a:fld id="{EFD16E8C-EB8A-425C-9BA2-E4B539351587}" type="datetime5">
              <a:rPr lang="en-US" smtClean="0"/>
              <a:pPr/>
              <a:t>4-Jun-25</a:t>
            </a:fld>
            <a:endParaRPr lang="en-IN"/>
          </a:p>
        </p:txBody>
      </p:sp>
      <p:sp>
        <p:nvSpPr>
          <p:cNvPr id="5" name="Footer Placeholder 4">
            <a:extLst>
              <a:ext uri="{FF2B5EF4-FFF2-40B4-BE49-F238E27FC236}">
                <a16:creationId xmlns:a16="http://schemas.microsoft.com/office/drawing/2014/main" xmlns="" id="{D0CB8407-A8DB-F1E1-8C1A-E1321664ED4C}"/>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xmlns="" id="{18542971-A244-EB6B-464F-8296A59C16AC}"/>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71684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8539BF-9702-DD77-3E43-6DC20903CE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62034E6-7E33-44FA-EB20-E22852CBC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A06E780-5ACF-91BD-9E20-92CD96BE1A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EDE0B08-CC50-D204-852B-0010E640E5CF}"/>
              </a:ext>
            </a:extLst>
          </p:cNvPr>
          <p:cNvSpPr>
            <a:spLocks noGrp="1"/>
          </p:cNvSpPr>
          <p:nvPr>
            <p:ph type="dt" sz="half" idx="10"/>
          </p:nvPr>
        </p:nvSpPr>
        <p:spPr/>
        <p:txBody>
          <a:bodyPr/>
          <a:lstStyle/>
          <a:p>
            <a:fld id="{DC0D1A98-9E99-4DBE-BE49-5C29F2DAD81F}" type="datetime5">
              <a:rPr lang="en-US" smtClean="0"/>
              <a:pPr/>
              <a:t>4-Jun-25</a:t>
            </a:fld>
            <a:endParaRPr lang="en-IN"/>
          </a:p>
        </p:txBody>
      </p:sp>
      <p:sp>
        <p:nvSpPr>
          <p:cNvPr id="6" name="Footer Placeholder 5">
            <a:extLst>
              <a:ext uri="{FF2B5EF4-FFF2-40B4-BE49-F238E27FC236}">
                <a16:creationId xmlns:a16="http://schemas.microsoft.com/office/drawing/2014/main" xmlns="" id="{64563A07-D5EA-8E14-8FCE-60C9943A3DC7}"/>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xmlns="" id="{F5394B72-AD65-8931-E273-A0AE320D22B4}"/>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298569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BA2571-6D35-3D7F-D00B-CD25F44475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B39F562-D5C9-5C05-1FBA-93F14D232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EC68D5-A2F5-4319-C90E-9F3A8EF75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0ACF898-3DEE-2427-99BB-94E49B462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A5D87D5-D0DE-6286-4268-94E42608BD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2D34281-F7FA-45B9-E92A-12FA35019C4B}"/>
              </a:ext>
            </a:extLst>
          </p:cNvPr>
          <p:cNvSpPr>
            <a:spLocks noGrp="1"/>
          </p:cNvSpPr>
          <p:nvPr>
            <p:ph type="dt" sz="half" idx="10"/>
          </p:nvPr>
        </p:nvSpPr>
        <p:spPr/>
        <p:txBody>
          <a:bodyPr/>
          <a:lstStyle/>
          <a:p>
            <a:fld id="{D55E2BA5-1E09-47F1-9112-70406D5B8D86}" type="datetime5">
              <a:rPr lang="en-US" smtClean="0"/>
              <a:pPr/>
              <a:t>4-Jun-25</a:t>
            </a:fld>
            <a:endParaRPr lang="en-IN"/>
          </a:p>
        </p:txBody>
      </p:sp>
      <p:sp>
        <p:nvSpPr>
          <p:cNvPr id="8" name="Footer Placeholder 7">
            <a:extLst>
              <a:ext uri="{FF2B5EF4-FFF2-40B4-BE49-F238E27FC236}">
                <a16:creationId xmlns:a16="http://schemas.microsoft.com/office/drawing/2014/main" xmlns="" id="{E1A8A911-E15B-A052-56EE-0C9B23993A5A}"/>
              </a:ext>
            </a:extLst>
          </p:cNvPr>
          <p:cNvSpPr>
            <a:spLocks noGrp="1"/>
          </p:cNvSpPr>
          <p:nvPr>
            <p:ph type="ftr" sz="quarter" idx="11"/>
          </p:nvPr>
        </p:nvSpPr>
        <p:spPr/>
        <p:txBody>
          <a:bodyPr/>
          <a:lstStyle/>
          <a:p>
            <a:r>
              <a:rPr lang="en-IN"/>
              <a:t>20CS8504 - PROJECT WORK</a:t>
            </a:r>
          </a:p>
        </p:txBody>
      </p:sp>
      <p:sp>
        <p:nvSpPr>
          <p:cNvPr id="9" name="Slide Number Placeholder 8">
            <a:extLst>
              <a:ext uri="{FF2B5EF4-FFF2-40B4-BE49-F238E27FC236}">
                <a16:creationId xmlns:a16="http://schemas.microsoft.com/office/drawing/2014/main" xmlns="" id="{87D1354D-57E8-0EA9-CF51-A57F500B1914}"/>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202322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7ABCA-2D1B-D7D5-5022-B0DA5AC9E2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DD68DF2-2D67-1469-50A2-225232CAD934}"/>
              </a:ext>
            </a:extLst>
          </p:cNvPr>
          <p:cNvSpPr>
            <a:spLocks noGrp="1"/>
          </p:cNvSpPr>
          <p:nvPr>
            <p:ph type="dt" sz="half" idx="10"/>
          </p:nvPr>
        </p:nvSpPr>
        <p:spPr/>
        <p:txBody>
          <a:bodyPr/>
          <a:lstStyle/>
          <a:p>
            <a:fld id="{2F32384F-C4AE-4D39-8526-1E50E83AE1C8}" type="datetime5">
              <a:rPr lang="en-US" smtClean="0"/>
              <a:pPr/>
              <a:t>4-Jun-25</a:t>
            </a:fld>
            <a:endParaRPr lang="en-IN"/>
          </a:p>
        </p:txBody>
      </p:sp>
      <p:sp>
        <p:nvSpPr>
          <p:cNvPr id="4" name="Footer Placeholder 3">
            <a:extLst>
              <a:ext uri="{FF2B5EF4-FFF2-40B4-BE49-F238E27FC236}">
                <a16:creationId xmlns:a16="http://schemas.microsoft.com/office/drawing/2014/main" xmlns="" id="{037C67BC-5D98-7EDE-0005-495311651A12}"/>
              </a:ext>
            </a:extLst>
          </p:cNvPr>
          <p:cNvSpPr>
            <a:spLocks noGrp="1"/>
          </p:cNvSpPr>
          <p:nvPr>
            <p:ph type="ftr" sz="quarter" idx="11"/>
          </p:nvPr>
        </p:nvSpPr>
        <p:spPr/>
        <p:txBody>
          <a:bodyPr/>
          <a:lstStyle/>
          <a:p>
            <a:r>
              <a:rPr lang="en-IN"/>
              <a:t>20CS8504 - PROJECT WORK</a:t>
            </a:r>
          </a:p>
        </p:txBody>
      </p:sp>
      <p:sp>
        <p:nvSpPr>
          <p:cNvPr id="5" name="Slide Number Placeholder 4">
            <a:extLst>
              <a:ext uri="{FF2B5EF4-FFF2-40B4-BE49-F238E27FC236}">
                <a16:creationId xmlns:a16="http://schemas.microsoft.com/office/drawing/2014/main" xmlns="" id="{6451E0E7-9101-3C35-5B09-1BB8AE140E6A}"/>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09064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4841DFE-B520-6D1A-5DCD-D9C59E7C730A}"/>
              </a:ext>
            </a:extLst>
          </p:cNvPr>
          <p:cNvSpPr>
            <a:spLocks noGrp="1"/>
          </p:cNvSpPr>
          <p:nvPr>
            <p:ph type="dt" sz="half" idx="10"/>
          </p:nvPr>
        </p:nvSpPr>
        <p:spPr/>
        <p:txBody>
          <a:bodyPr/>
          <a:lstStyle/>
          <a:p>
            <a:fld id="{8EFEB1EC-7644-46B1-B043-E77E363DD1BF}" type="datetime5">
              <a:rPr lang="en-US" smtClean="0"/>
              <a:pPr/>
              <a:t>4-Jun-25</a:t>
            </a:fld>
            <a:endParaRPr lang="en-IN"/>
          </a:p>
        </p:txBody>
      </p:sp>
      <p:sp>
        <p:nvSpPr>
          <p:cNvPr id="3" name="Footer Placeholder 2">
            <a:extLst>
              <a:ext uri="{FF2B5EF4-FFF2-40B4-BE49-F238E27FC236}">
                <a16:creationId xmlns:a16="http://schemas.microsoft.com/office/drawing/2014/main" xmlns="" id="{6DBF7EE0-6509-F79A-1311-D80E13F77598}"/>
              </a:ext>
            </a:extLst>
          </p:cNvPr>
          <p:cNvSpPr>
            <a:spLocks noGrp="1"/>
          </p:cNvSpPr>
          <p:nvPr>
            <p:ph type="ftr" sz="quarter" idx="11"/>
          </p:nvPr>
        </p:nvSpPr>
        <p:spPr/>
        <p:txBody>
          <a:bodyPr/>
          <a:lstStyle/>
          <a:p>
            <a:r>
              <a:rPr lang="en-IN"/>
              <a:t>20CS8504 - PROJECT WORK</a:t>
            </a:r>
          </a:p>
        </p:txBody>
      </p:sp>
      <p:sp>
        <p:nvSpPr>
          <p:cNvPr id="4" name="Slide Number Placeholder 3">
            <a:extLst>
              <a:ext uri="{FF2B5EF4-FFF2-40B4-BE49-F238E27FC236}">
                <a16:creationId xmlns:a16="http://schemas.microsoft.com/office/drawing/2014/main" xmlns="" id="{DC0C6BBF-67A2-E781-7CC4-B44D9F1214AD}"/>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1855705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DAD9C-EF74-F708-60C5-B3106EA43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5B11C4F-3A08-1F06-91E2-4FA8E0CEE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0F66606-BB03-310E-8E5D-95D1537B5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9314811-8709-FEE8-E3AA-152BE035BAD8}"/>
              </a:ext>
            </a:extLst>
          </p:cNvPr>
          <p:cNvSpPr>
            <a:spLocks noGrp="1"/>
          </p:cNvSpPr>
          <p:nvPr>
            <p:ph type="dt" sz="half" idx="10"/>
          </p:nvPr>
        </p:nvSpPr>
        <p:spPr/>
        <p:txBody>
          <a:bodyPr/>
          <a:lstStyle/>
          <a:p>
            <a:fld id="{3ED24307-004F-4D63-97B7-8D6DE685304F}" type="datetime5">
              <a:rPr lang="en-US" smtClean="0"/>
              <a:pPr/>
              <a:t>4-Jun-25</a:t>
            </a:fld>
            <a:endParaRPr lang="en-IN"/>
          </a:p>
        </p:txBody>
      </p:sp>
      <p:sp>
        <p:nvSpPr>
          <p:cNvPr id="6" name="Footer Placeholder 5">
            <a:extLst>
              <a:ext uri="{FF2B5EF4-FFF2-40B4-BE49-F238E27FC236}">
                <a16:creationId xmlns:a16="http://schemas.microsoft.com/office/drawing/2014/main" xmlns="" id="{1F197E9C-24E9-CF41-76C1-2A6989A0B2ED}"/>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xmlns="" id="{83B82F7A-D730-DB34-424D-A74232B6169A}"/>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84967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24D60-CAE6-46AD-9D0B-C02F7B1293EF}" type="datetime5">
              <a:rPr lang="en-US" smtClean="0"/>
              <a:pPr/>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26097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EE5D60-95A9-13A0-D41A-5241CB6E4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2CE8DA4-7588-60CD-B91E-6679D198F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46A1564-ADFF-4914-CE70-DE84D1F46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3179ED8-AE95-E121-E80A-20B9F5BAA344}"/>
              </a:ext>
            </a:extLst>
          </p:cNvPr>
          <p:cNvSpPr>
            <a:spLocks noGrp="1"/>
          </p:cNvSpPr>
          <p:nvPr>
            <p:ph type="dt" sz="half" idx="10"/>
          </p:nvPr>
        </p:nvSpPr>
        <p:spPr/>
        <p:txBody>
          <a:bodyPr/>
          <a:lstStyle/>
          <a:p>
            <a:fld id="{83E9C8EC-8C69-4057-B3C8-663916D34427}" type="datetime5">
              <a:rPr lang="en-US" smtClean="0"/>
              <a:pPr/>
              <a:t>4-Jun-25</a:t>
            </a:fld>
            <a:endParaRPr lang="en-IN"/>
          </a:p>
        </p:txBody>
      </p:sp>
      <p:sp>
        <p:nvSpPr>
          <p:cNvPr id="6" name="Footer Placeholder 5">
            <a:extLst>
              <a:ext uri="{FF2B5EF4-FFF2-40B4-BE49-F238E27FC236}">
                <a16:creationId xmlns:a16="http://schemas.microsoft.com/office/drawing/2014/main" xmlns="" id="{87AADDE8-E219-4BC7-4652-EA72FE2F3F15}"/>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xmlns="" id="{1236C606-DF8B-8BC3-03E0-F3CE8F9CE957}"/>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862864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62AC30-BDB6-3F63-8E15-29EEB2FF68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9A21E8E-D91A-74E8-9765-0B185F8EB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8B5F120-2072-20C6-108E-01B759631CA9}"/>
              </a:ext>
            </a:extLst>
          </p:cNvPr>
          <p:cNvSpPr>
            <a:spLocks noGrp="1"/>
          </p:cNvSpPr>
          <p:nvPr>
            <p:ph type="dt" sz="half" idx="10"/>
          </p:nvPr>
        </p:nvSpPr>
        <p:spPr/>
        <p:txBody>
          <a:bodyPr/>
          <a:lstStyle/>
          <a:p>
            <a:fld id="{78A367C9-BD22-43D1-A5E7-BAE29681C0FC}" type="datetime5">
              <a:rPr lang="en-US" smtClean="0"/>
              <a:pPr/>
              <a:t>4-Jun-25</a:t>
            </a:fld>
            <a:endParaRPr lang="en-IN"/>
          </a:p>
        </p:txBody>
      </p:sp>
      <p:sp>
        <p:nvSpPr>
          <p:cNvPr id="5" name="Footer Placeholder 4">
            <a:extLst>
              <a:ext uri="{FF2B5EF4-FFF2-40B4-BE49-F238E27FC236}">
                <a16:creationId xmlns:a16="http://schemas.microsoft.com/office/drawing/2014/main" xmlns="" id="{2C9CD690-D8AA-C99C-7931-B73F92AA9BE4}"/>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xmlns="" id="{289B1D60-956B-1AA4-5AAD-6C2FC44A5095}"/>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2257063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8A072EF-C003-0A4E-6970-3E4A5E97D2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8862A10-6561-8F53-F24D-FAAB2FB11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452871D-220A-BD07-8B6E-A6360FDF2B75}"/>
              </a:ext>
            </a:extLst>
          </p:cNvPr>
          <p:cNvSpPr>
            <a:spLocks noGrp="1"/>
          </p:cNvSpPr>
          <p:nvPr>
            <p:ph type="dt" sz="half" idx="10"/>
          </p:nvPr>
        </p:nvSpPr>
        <p:spPr/>
        <p:txBody>
          <a:bodyPr/>
          <a:lstStyle/>
          <a:p>
            <a:fld id="{625545D5-DA7C-4AA1-872D-DAC5E7C7168B}" type="datetime5">
              <a:rPr lang="en-US" smtClean="0"/>
              <a:pPr/>
              <a:t>4-Jun-25</a:t>
            </a:fld>
            <a:endParaRPr lang="en-IN"/>
          </a:p>
        </p:txBody>
      </p:sp>
      <p:sp>
        <p:nvSpPr>
          <p:cNvPr id="5" name="Footer Placeholder 4">
            <a:extLst>
              <a:ext uri="{FF2B5EF4-FFF2-40B4-BE49-F238E27FC236}">
                <a16:creationId xmlns:a16="http://schemas.microsoft.com/office/drawing/2014/main" xmlns="" id="{1FB02B2C-B566-0F9F-57BF-6E8DB85CA126}"/>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xmlns="" id="{146FB347-512E-E758-E0BF-CB0564AC7D85}"/>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228988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16E8C-EB8A-425C-9BA2-E4B539351587}" type="datetime5">
              <a:rPr lang="en-US" smtClean="0"/>
              <a:pPr/>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109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D1A98-9E99-4DBE-BE49-5C29F2DAD81F}" type="datetime5">
              <a:rPr lang="en-US" smtClean="0"/>
              <a:pPr/>
              <a:t>4-Jun-25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1217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E2BA5-1E09-47F1-9112-70406D5B8D86}" type="datetime5">
              <a:rPr lang="en-US" smtClean="0"/>
              <a:pPr/>
              <a:t>4-Jun-25</a:t>
            </a:fld>
            <a:endParaRPr lang="en-IN"/>
          </a:p>
        </p:txBody>
      </p:sp>
      <p:sp>
        <p:nvSpPr>
          <p:cNvPr id="8" name="Footer Placeholder 7"/>
          <p:cNvSpPr>
            <a:spLocks noGrp="1"/>
          </p:cNvSpPr>
          <p:nvPr>
            <p:ph type="ftr" sz="quarter" idx="11"/>
          </p:nvPr>
        </p:nvSpPr>
        <p:spPr/>
        <p:txBody>
          <a:body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213770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2384F-C4AE-4D39-8526-1E50E83AE1C8}" type="datetime5">
              <a:rPr lang="en-US" smtClean="0"/>
              <a:pPr/>
              <a:t>4-Jun-25</a:t>
            </a:fld>
            <a:endParaRPr lang="en-IN"/>
          </a:p>
        </p:txBody>
      </p:sp>
      <p:sp>
        <p:nvSpPr>
          <p:cNvPr id="4" name="Footer Placeholder 3"/>
          <p:cNvSpPr>
            <a:spLocks noGrp="1"/>
          </p:cNvSpPr>
          <p:nvPr>
            <p:ph type="ftr" sz="quarter" idx="11"/>
          </p:nvPr>
        </p:nvSpPr>
        <p:spPr/>
        <p:txBody>
          <a:bodyPr/>
          <a:lstStyle/>
          <a:p>
            <a:r>
              <a:rPr lang="en-IN"/>
              <a:t>20CS8504 - PROJECT WORK</a:t>
            </a:r>
          </a:p>
        </p:txBody>
      </p:sp>
      <p:sp>
        <p:nvSpPr>
          <p:cNvPr id="5" name="Slide Number Placeholder 4"/>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149902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FEB1EC-7644-46B1-B043-E77E363DD1BF}" type="datetime5">
              <a:rPr lang="en-US" smtClean="0"/>
              <a:pPr/>
              <a:t>4-Jun-25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282941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D24307-004F-4D63-97B7-8D6DE685304F}" type="datetime5">
              <a:rPr lang="en-US" smtClean="0"/>
              <a:pPr/>
              <a:t>4-Jun-25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20CS8504 - PROJECT WORK</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78351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9C8EC-8C69-4057-B3C8-663916D34427}" type="datetime5">
              <a:rPr lang="en-US" smtClean="0"/>
              <a:pPr/>
              <a:t>4-Jun-25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417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DE53D0-558D-438E-A207-A5C9205FC948}" type="datetime5">
              <a:rPr lang="en-US" smtClean="0"/>
              <a:pPr/>
              <a:t>4-Jun-25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20CS8504 - PROJECT WORK</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3B2B34-D4BB-400B-9ED9-C7A04F52518B}"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3303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6D23A50-34F2-0CBE-B75A-BB409EF6D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107B428-F1FE-CAEB-93CF-0F4F1FF2F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2C00068-BB26-E8FB-0FF4-9C160A38E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E53D0-558D-438E-A207-A5C9205FC948}" type="datetime5">
              <a:rPr lang="en-US" smtClean="0"/>
              <a:pPr/>
              <a:t>4-Jun-25</a:t>
            </a:fld>
            <a:endParaRPr lang="en-IN"/>
          </a:p>
        </p:txBody>
      </p:sp>
      <p:sp>
        <p:nvSpPr>
          <p:cNvPr id="5" name="Footer Placeholder 4">
            <a:extLst>
              <a:ext uri="{FF2B5EF4-FFF2-40B4-BE49-F238E27FC236}">
                <a16:creationId xmlns:a16="http://schemas.microsoft.com/office/drawing/2014/main" xmlns="" id="{0FD8B8F6-22D6-0555-3381-13DEA2CDC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20CS8504 - PROJECT WORK</a:t>
            </a:r>
          </a:p>
        </p:txBody>
      </p:sp>
      <p:sp>
        <p:nvSpPr>
          <p:cNvPr id="6" name="Slide Number Placeholder 5">
            <a:extLst>
              <a:ext uri="{FF2B5EF4-FFF2-40B4-BE49-F238E27FC236}">
                <a16:creationId xmlns:a16="http://schemas.microsoft.com/office/drawing/2014/main" xmlns="" id="{0A71408C-8C10-3AAB-DE7E-596016F5B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1566085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572F6463-FF0D-6642-8766-8BD4CFABC18E}"/>
              </a:ext>
            </a:extLst>
          </p:cNvPr>
          <p:cNvSpPr>
            <a:spLocks noGrp="1"/>
          </p:cNvSpPr>
          <p:nvPr>
            <p:ph type="ftr" sz="quarter" idx="11"/>
          </p:nvPr>
        </p:nvSpPr>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xmlns="" id="{07A71532-38FB-FFC4-8CCA-6E0B4B52034F}"/>
              </a:ext>
            </a:extLst>
          </p:cNvPr>
          <p:cNvSpPr>
            <a:spLocks noGrp="1"/>
          </p:cNvSpPr>
          <p:nvPr>
            <p:ph type="sldNum" sz="quarter" idx="12"/>
          </p:nvPr>
        </p:nvSpPr>
        <p:spPr/>
        <p:txBody>
          <a:bodyPr/>
          <a:lstStyle/>
          <a:p>
            <a:fld id="{963B2B34-D4BB-400B-9ED9-C7A04F52518B}" type="slidenum">
              <a:rPr lang="en-IN" smtClean="0"/>
              <a:pPr/>
              <a:t>1</a:t>
            </a:fld>
            <a:endParaRPr lang="en-IN" dirty="0"/>
          </a:p>
        </p:txBody>
      </p:sp>
      <p:pic>
        <p:nvPicPr>
          <p:cNvPr id="5" name="Picture 4">
            <a:extLst>
              <a:ext uri="{FF2B5EF4-FFF2-40B4-BE49-F238E27FC236}">
                <a16:creationId xmlns:a16="http://schemas.microsoft.com/office/drawing/2014/main" xmlns="" id="{D2823C4A-1994-0014-302E-2DFA9D46C39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82720" y="310700"/>
            <a:ext cx="4226560" cy="1479709"/>
          </a:xfrm>
          <a:prstGeom prst="rect">
            <a:avLst/>
          </a:prstGeom>
        </p:spPr>
      </p:pic>
      <p:pic>
        <p:nvPicPr>
          <p:cNvPr id="6" name="Picture 5">
            <a:extLst>
              <a:ext uri="{FF2B5EF4-FFF2-40B4-BE49-F238E27FC236}">
                <a16:creationId xmlns:a16="http://schemas.microsoft.com/office/drawing/2014/main" xmlns="" id="{BD2139F8-605B-6CAF-FFE9-78DFAC072B78}"/>
              </a:ext>
            </a:extLst>
          </p:cNvPr>
          <p:cNvPicPr>
            <a:picLocks noChangeAspect="1"/>
          </p:cNvPicPr>
          <p:nvPr/>
        </p:nvPicPr>
        <p:blipFill>
          <a:blip r:embed="rId3" cstate="print"/>
          <a:stretch>
            <a:fillRect/>
          </a:stretch>
        </p:blipFill>
        <p:spPr>
          <a:xfrm>
            <a:off x="466690" y="310700"/>
            <a:ext cx="1218593" cy="1187673"/>
          </a:xfrm>
          <a:prstGeom prst="rect">
            <a:avLst/>
          </a:prstGeom>
        </p:spPr>
      </p:pic>
      <p:sp>
        <p:nvSpPr>
          <p:cNvPr id="7" name="TextBox 6">
            <a:extLst>
              <a:ext uri="{FF2B5EF4-FFF2-40B4-BE49-F238E27FC236}">
                <a16:creationId xmlns:a16="http://schemas.microsoft.com/office/drawing/2014/main" xmlns="" id="{907B4567-98DF-146E-AC41-6B7B19AB6C99}"/>
              </a:ext>
            </a:extLst>
          </p:cNvPr>
          <p:cNvSpPr txBox="1"/>
          <p:nvPr/>
        </p:nvSpPr>
        <p:spPr>
          <a:xfrm>
            <a:off x="332509" y="2429743"/>
            <a:ext cx="11429999" cy="1520416"/>
          </a:xfrm>
          <a:prstGeom prst="rect">
            <a:avLst/>
          </a:prstGeom>
          <a:noFill/>
        </p:spPr>
        <p:txBody>
          <a:bodyPr wrap="square" rtlCol="0">
            <a:spAutoFit/>
          </a:bodyPr>
          <a:lstStyle/>
          <a:p>
            <a:pPr marL="521970" marR="780415" algn="ctr">
              <a:lnSpc>
                <a:spcPct val="116000"/>
              </a:lnSpc>
              <a:spcBef>
                <a:spcPts val="345"/>
              </a:spcBef>
            </a:pPr>
            <a:r>
              <a:rPr lang="en-US" sz="4000" b="1" dirty="0" smtClean="0">
                <a:latin typeface="Times New Roman" panose="02020603050405020304" pitchFamily="18" charset="0"/>
                <a:cs typeface="Times New Roman" panose="02020603050405020304" pitchFamily="18" charset="0"/>
              </a:rPr>
              <a:t>RESPONSIVE MEDICATION REMINDER WITH GUARDIAN ALERT</a:t>
            </a:r>
            <a:endParaRPr lang="en-US" sz="4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96CA5534-8979-3C9E-4066-589324986CC7}"/>
              </a:ext>
            </a:extLst>
          </p:cNvPr>
          <p:cNvSpPr txBox="1"/>
          <p:nvPr/>
        </p:nvSpPr>
        <p:spPr>
          <a:xfrm>
            <a:off x="196645" y="4355624"/>
            <a:ext cx="5555226" cy="1008481"/>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Guided By,</a:t>
            </a:r>
          </a:p>
          <a:p>
            <a:pPr marL="0" lvl="0" indent="0" algn="l" rtl="0">
              <a:lnSpc>
                <a:spcPct val="90000"/>
              </a:lnSpc>
              <a:spcBef>
                <a:spcPts val="1000"/>
              </a:spcBef>
              <a:spcAft>
                <a:spcPts val="0"/>
              </a:spcAft>
              <a:buClr>
                <a:schemeClr val="dk1"/>
              </a:buClr>
              <a:buSzPts val="2400"/>
              <a:buNone/>
            </a:pPr>
            <a:r>
              <a:rPr lang="en-US" altLang="en-GB" sz="2800" dirty="0" smtClean="0">
                <a:solidFill>
                  <a:schemeClr val="tx1">
                    <a:lumMod val="85000"/>
                    <a:lumOff val="15000"/>
                  </a:schemeClr>
                </a:solidFill>
                <a:latin typeface="Times New Roman" panose="02020603050405020304"/>
                <a:ea typeface="Times New Roman" panose="02020603050405020304"/>
                <a:cs typeface="Times New Roman" panose="02020603050405020304"/>
                <a:sym typeface="Times New Roman" panose="02020603050405020304"/>
              </a:rPr>
              <a:t>Mrs. R. JASMINE, M.E.,</a:t>
            </a:r>
            <a:endParaRPr lang="en-US" altLang="en-GB" sz="2800" dirty="0">
              <a:solidFill>
                <a:schemeClr val="tx1">
                  <a:lumMod val="85000"/>
                  <a:lumOff val="1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 name="TextBox 9">
            <a:extLst>
              <a:ext uri="{FF2B5EF4-FFF2-40B4-BE49-F238E27FC236}">
                <a16:creationId xmlns:a16="http://schemas.microsoft.com/office/drawing/2014/main" xmlns="" id="{75BB4E4B-8473-8E07-1764-7FC4439011A1}"/>
              </a:ext>
            </a:extLst>
          </p:cNvPr>
          <p:cNvSpPr txBox="1"/>
          <p:nvPr/>
        </p:nvSpPr>
        <p:spPr>
          <a:xfrm>
            <a:off x="6328064" y="4355624"/>
            <a:ext cx="5782889" cy="2274469"/>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Presented By,</a:t>
            </a:r>
          </a:p>
          <a:p>
            <a:pPr marL="0" lvl="0" indent="0" algn="l" rtl="0">
              <a:lnSpc>
                <a:spcPct val="90000"/>
              </a:lnSpc>
              <a:spcBef>
                <a:spcPts val="1000"/>
              </a:spcBef>
              <a:spcAft>
                <a:spcPts val="0"/>
              </a:spcAft>
              <a:buClr>
                <a:schemeClr val="dk1"/>
              </a:buClr>
              <a:buSzPts val="2400"/>
              <a:buNone/>
            </a:pPr>
            <a:r>
              <a:rPr lang="en-IN" sz="2400" dirty="0" smtClean="0">
                <a:latin typeface="Times New Roman" panose="02020603050405020304"/>
                <a:ea typeface="Times New Roman" panose="02020603050405020304"/>
                <a:cs typeface="Times New Roman" panose="02020603050405020304"/>
                <a:sym typeface="Times New Roman" panose="02020603050405020304"/>
              </a:rPr>
              <a:t>SHANMATHI </a:t>
            </a:r>
            <a:r>
              <a:rPr lang="en-IN" sz="24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rPr>
              <a:t>S </a:t>
            </a:r>
            <a:r>
              <a:rPr lang="en-IN"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t>
            </a:r>
            <a:r>
              <a:rPr lang="en-IN" sz="24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rPr>
              <a:t>811722104141)</a:t>
            </a:r>
            <a:endParaRPr lang="en-IN"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r>
              <a:rPr lang="en-IN" sz="2400" dirty="0" smtClean="0">
                <a:latin typeface="Times New Roman" panose="02020603050405020304"/>
                <a:ea typeface="Times New Roman" panose="02020603050405020304"/>
                <a:cs typeface="Times New Roman" panose="02020603050405020304"/>
                <a:sym typeface="Times New Roman" panose="02020603050405020304"/>
              </a:rPr>
              <a:t>UMA MAHESWARI</a:t>
            </a:r>
            <a:r>
              <a:rPr lang="en-IN" sz="24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rPr>
              <a:t> K (811722104170)</a:t>
            </a:r>
          </a:p>
          <a:p>
            <a:pPr marL="0" lvl="0" indent="0" algn="l" rtl="0">
              <a:lnSpc>
                <a:spcPct val="90000"/>
              </a:lnSpc>
              <a:spcBef>
                <a:spcPts val="1000"/>
              </a:spcBef>
              <a:spcAft>
                <a:spcPts val="0"/>
              </a:spcAft>
              <a:buClr>
                <a:schemeClr val="dk1"/>
              </a:buClr>
              <a:buSzPts val="2400"/>
              <a:buNone/>
            </a:pPr>
            <a:r>
              <a:rPr lang="en-IN" sz="2400" dirty="0" smtClean="0">
                <a:latin typeface="Times New Roman" panose="02020603050405020304"/>
                <a:ea typeface="Times New Roman" panose="02020603050405020304"/>
                <a:cs typeface="Times New Roman" panose="02020603050405020304"/>
                <a:sym typeface="Times New Roman" panose="02020603050405020304"/>
              </a:rPr>
              <a:t>VEDHA VARSHINI V (811722104178)</a:t>
            </a:r>
            <a:endParaRPr lang="en-IN"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endParaRPr lang="en-IN" sz="2600" dirty="0">
              <a:latin typeface="Arial Narrow" panose="020B0606020202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xmlns="" id="{0F001504-8978-952D-A050-D256FE3147B4}"/>
              </a:ext>
            </a:extLst>
          </p:cNvPr>
          <p:cNvSpPr txBox="1"/>
          <p:nvPr/>
        </p:nvSpPr>
        <p:spPr>
          <a:xfrm>
            <a:off x="871405" y="6503847"/>
            <a:ext cx="2369128" cy="276999"/>
          </a:xfrm>
          <a:prstGeom prst="rect">
            <a:avLst/>
          </a:prstGeom>
          <a:noFill/>
        </p:spPr>
        <p:txBody>
          <a:bodyPr wrap="square" rtlCol="0">
            <a:spAutoFit/>
          </a:bodyPr>
          <a:lstStyle/>
          <a:p>
            <a:r>
              <a:rPr lang="en-IN" sz="1200" dirty="0" smtClean="0">
                <a:solidFill>
                  <a:schemeClr val="bg1"/>
                </a:solidFill>
              </a:rPr>
              <a:t>11</a:t>
            </a:r>
            <a:r>
              <a:rPr lang="en-IN" sz="1200" dirty="0" smtClean="0">
                <a:solidFill>
                  <a:schemeClr val="bg1"/>
                </a:solidFill>
              </a:rPr>
              <a:t>/06/2025</a:t>
            </a:r>
            <a:endParaRPr lang="en-IN" sz="1200" dirty="0">
              <a:solidFill>
                <a:schemeClr val="bg1"/>
              </a:solidFill>
            </a:endParaRPr>
          </a:p>
        </p:txBody>
      </p:sp>
      <p:pic>
        <p:nvPicPr>
          <p:cNvPr id="2" name="Picture 1">
            <a:extLst>
              <a:ext uri="{FF2B5EF4-FFF2-40B4-BE49-F238E27FC236}">
                <a16:creationId xmlns:a16="http://schemas.microsoft.com/office/drawing/2014/main" xmlns="" id="{B9F53868-5069-8964-5862-0DB5BEBDFF64}"/>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506717" y="414583"/>
            <a:ext cx="1197867" cy="1547539"/>
          </a:xfrm>
          <a:prstGeom prst="rect">
            <a:avLst/>
          </a:prstGeom>
        </p:spPr>
      </p:pic>
    </p:spTree>
    <p:extLst>
      <p:ext uri="{BB962C8B-B14F-4D97-AF65-F5344CB8AC3E}">
        <p14:creationId xmlns:p14="http://schemas.microsoft.com/office/powerpoint/2010/main" xmlns="" val="89143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8E35CF0-35AA-8683-D201-FF33EB3F7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F7349D2-6B61-2BA6-D2CF-CA30B149E970}"/>
              </a:ext>
            </a:extLst>
          </p:cNvPr>
          <p:cNvSpPr>
            <a:spLocks noGrp="1"/>
          </p:cNvSpPr>
          <p:nvPr>
            <p:ph type="title"/>
          </p:nvPr>
        </p:nvSpPr>
        <p:spPr>
          <a:xfrm>
            <a:off x="1445342" y="286603"/>
            <a:ext cx="9389806" cy="1450757"/>
          </a:xfrm>
        </p:spPr>
        <p:txBody>
          <a:bodyPr anchor="ctr" anchorCtr="0">
            <a:normAutofit/>
          </a:bodyPr>
          <a:lstStyle/>
          <a:p>
            <a:pPr algn="ctr"/>
            <a:r>
              <a:rPr lang="en-IN" sz="4400" b="1" dirty="0">
                <a:latin typeface="Arial Narrow" panose="020B0606020202030204" pitchFamily="34" charset="0"/>
              </a:rPr>
              <a:t>MODULE 1 : </a:t>
            </a:r>
            <a:r>
              <a:rPr lang="en-US" sz="4400" b="1" kern="0" dirty="0">
                <a:effectLst/>
                <a:latin typeface="Times New Roman" panose="02020603050405020304" pitchFamily="18" charset="0"/>
                <a:ea typeface="Times New Roman" panose="02020603050405020304" pitchFamily="18" charset="0"/>
              </a:rPr>
              <a:t>User Registration &amp; Profile Management</a:t>
            </a:r>
            <a:r>
              <a:rPr lang="en-US" sz="4400" kern="0" dirty="0">
                <a:effectLst/>
                <a:latin typeface="Times New Roman" panose="02020603050405020304" pitchFamily="18" charset="0"/>
                <a:ea typeface="Times New Roman" panose="02020603050405020304" pitchFamily="18" charset="0"/>
              </a:rPr>
              <a:t> </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xmlns="" id="{416A44D6-A38A-4A50-B469-3D93F01DB803}"/>
              </a:ext>
            </a:extLst>
          </p:cNvPr>
          <p:cNvPicPr>
            <a:picLocks noChangeAspect="1"/>
          </p:cNvPicPr>
          <p:nvPr/>
        </p:nvPicPr>
        <p:blipFill>
          <a:blip r:embed="rId2" cstate="print"/>
          <a:stretch>
            <a:fillRect/>
          </a:stretch>
        </p:blipFill>
        <p:spPr>
          <a:xfrm>
            <a:off x="591066" y="564459"/>
            <a:ext cx="978762" cy="953928"/>
          </a:xfrm>
          <a:prstGeom prst="rect">
            <a:avLst/>
          </a:prstGeom>
        </p:spPr>
      </p:pic>
      <p:pic>
        <p:nvPicPr>
          <p:cNvPr id="8" name="Picture 7">
            <a:extLst>
              <a:ext uri="{FF2B5EF4-FFF2-40B4-BE49-F238E27FC236}">
                <a16:creationId xmlns:a16="http://schemas.microsoft.com/office/drawing/2014/main" xmlns="" id="{108B6C87-74C4-4DFC-63CF-98FC93D2693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738179" y="564459"/>
            <a:ext cx="835001" cy="1078748"/>
          </a:xfrm>
          <a:prstGeom prst="rect">
            <a:avLst/>
          </a:prstGeom>
        </p:spPr>
      </p:pic>
      <p:sp>
        <p:nvSpPr>
          <p:cNvPr id="10" name="Rectangle 2">
            <a:extLst>
              <a:ext uri="{FF2B5EF4-FFF2-40B4-BE49-F238E27FC236}">
                <a16:creationId xmlns:a16="http://schemas.microsoft.com/office/drawing/2014/main" xmlns="" id="{AA29FE9B-38C6-80F2-5188-0EBA8A3E3831}"/>
              </a:ext>
            </a:extLst>
          </p:cNvPr>
          <p:cNvSpPr>
            <a:spLocks noGrp="1" noChangeArrowheads="1"/>
          </p:cNvSpPr>
          <p:nvPr>
            <p:ph idx="1"/>
          </p:nvPr>
        </p:nvSpPr>
        <p:spPr bwMode="auto">
          <a:xfrm>
            <a:off x="723146" y="2015216"/>
            <a:ext cx="10982114" cy="934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Clr>
                <a:schemeClr val="tx1"/>
              </a:buClr>
              <a:buNone/>
            </a:pP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
        <p:nvSpPr>
          <p:cNvPr id="3" name="Footer Placeholder 2">
            <a:extLst>
              <a:ext uri="{FF2B5EF4-FFF2-40B4-BE49-F238E27FC236}">
                <a16:creationId xmlns:a16="http://schemas.microsoft.com/office/drawing/2014/main" xmlns="" id="{DD461FE8-DB19-060C-CC1D-F5D9F3F06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xmlns="" id="{A212DA0C-64D8-CB47-2B7F-372EC52B117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10</a:t>
            </a:fld>
            <a:endParaRPr lang="en-IN" dirty="0"/>
          </a:p>
        </p:txBody>
      </p:sp>
      <p:sp>
        <p:nvSpPr>
          <p:cNvPr id="5" name="TextBox 4">
            <a:extLst>
              <a:ext uri="{FF2B5EF4-FFF2-40B4-BE49-F238E27FC236}">
                <a16:creationId xmlns:a16="http://schemas.microsoft.com/office/drawing/2014/main" xmlns="" id="{FD382144-3AF9-4968-3010-7525E44A5532}"/>
              </a:ext>
            </a:extLst>
          </p:cNvPr>
          <p:cNvSpPr txBox="1"/>
          <p:nvPr/>
        </p:nvSpPr>
        <p:spPr>
          <a:xfrm>
            <a:off x="871405" y="6503847"/>
            <a:ext cx="2369128" cy="276999"/>
          </a:xfrm>
          <a:prstGeom prst="rect">
            <a:avLst/>
          </a:prstGeom>
          <a:noFill/>
        </p:spPr>
        <p:txBody>
          <a:bodyPr wrap="square" rtlCol="0">
            <a:spAutoFit/>
          </a:bodyPr>
          <a:lstStyle/>
          <a:p>
            <a:r>
              <a:rPr lang="en-IN" sz="1200" dirty="0" smtClean="0">
                <a:solidFill>
                  <a:schemeClr val="bg1"/>
                </a:solidFill>
              </a:rPr>
              <a:t>11/06/2025</a:t>
            </a:r>
            <a:endParaRPr lang="en-IN" sz="1200" dirty="0">
              <a:solidFill>
                <a:schemeClr val="bg1"/>
              </a:solidFill>
            </a:endParaRPr>
          </a:p>
        </p:txBody>
      </p:sp>
      <p:sp>
        <p:nvSpPr>
          <p:cNvPr id="6" name="Rectangle 1">
            <a:extLst>
              <a:ext uri="{FF2B5EF4-FFF2-40B4-BE49-F238E27FC236}">
                <a16:creationId xmlns:a16="http://schemas.microsoft.com/office/drawing/2014/main" xmlns="" id="{CD83F880-13B4-0CA4-3C18-8D75055C5358}"/>
              </a:ext>
            </a:extLst>
          </p:cNvPr>
          <p:cNvSpPr>
            <a:spLocks noChangeArrowheads="1"/>
          </p:cNvSpPr>
          <p:nvPr/>
        </p:nvSpPr>
        <p:spPr bwMode="auto">
          <a:xfrm>
            <a:off x="993058" y="3941943"/>
            <a:ext cx="8219768" cy="20767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defTabSz="91440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xmlns="" id="{77B0B81B-F377-A1F7-A4F8-846A47A9CD76}"/>
              </a:ext>
            </a:extLst>
          </p:cNvPr>
          <p:cNvSpPr txBox="1"/>
          <p:nvPr/>
        </p:nvSpPr>
        <p:spPr>
          <a:xfrm>
            <a:off x="1097279" y="2297792"/>
            <a:ext cx="9640899" cy="3885936"/>
          </a:xfrm>
          <a:prstGeom prst="rect">
            <a:avLst/>
          </a:prstGeom>
          <a:noFill/>
        </p:spPr>
        <p:txBody>
          <a:bodyPr wrap="square">
            <a:spAutoFit/>
          </a:bodyPr>
          <a:lstStyle/>
          <a:p>
            <a:pPr marL="285750" lvl="0" indent="-285750" algn="just" rtl="0">
              <a:lnSpc>
                <a:spcPct val="200000"/>
              </a:lnSpc>
              <a:spcBef>
                <a:spcPts val="0"/>
              </a:spcBef>
              <a:spcAft>
                <a:spcPts val="0"/>
              </a:spcAft>
              <a:buClr>
                <a:srgbClr val="FF0000"/>
              </a:buClr>
              <a:buSzPts val="2800"/>
              <a:buFont typeface="Arial" panose="020B0604020202020204" pitchFamily="34" charset="0"/>
              <a:buChar char="•"/>
            </a:pPr>
            <a:r>
              <a:rPr lang="en-US" kern="0" dirty="0">
                <a:effectLst/>
                <a:latin typeface="Times New Roman" panose="02020603050405020304" pitchFamily="18" charset="0"/>
                <a:ea typeface="Times New Roman" panose="02020603050405020304" pitchFamily="18" charset="0"/>
              </a:rPr>
              <a:t>The User Registration &amp; Profile Management module is a fundamental component of the </a:t>
            </a:r>
            <a:r>
              <a:rPr lang="en-US" kern="0" dirty="0" smtClean="0">
                <a:effectLst/>
                <a:latin typeface="Times New Roman" panose="02020603050405020304" pitchFamily="18" charset="0"/>
                <a:ea typeface="Times New Roman" panose="02020603050405020304" pitchFamily="18" charset="0"/>
              </a:rPr>
              <a:t>“</a:t>
            </a:r>
            <a:r>
              <a:rPr lang="en-US" kern="0" dirty="0" smtClean="0">
                <a:latin typeface="Times New Roman" panose="02020603050405020304" pitchFamily="18" charset="0"/>
                <a:ea typeface="Times New Roman" panose="02020603050405020304" pitchFamily="18" charset="0"/>
              </a:rPr>
              <a:t>Responsive Medication Reminder with Guardian Alert</a:t>
            </a:r>
            <a:r>
              <a:rPr lang="en-US" kern="0" dirty="0" smtClean="0">
                <a:effectLst/>
                <a:latin typeface="Times New Roman" panose="02020603050405020304" pitchFamily="18" charset="0"/>
                <a:ea typeface="Times New Roman" panose="02020603050405020304" pitchFamily="18" charset="0"/>
              </a:rPr>
              <a:t>” </a:t>
            </a:r>
            <a:r>
              <a:rPr lang="en-US" kern="0" dirty="0">
                <a:effectLst/>
                <a:latin typeface="Times New Roman" panose="02020603050405020304" pitchFamily="18" charset="0"/>
                <a:ea typeface="Times New Roman" panose="02020603050405020304" pitchFamily="18" charset="0"/>
              </a:rPr>
              <a:t>system. </a:t>
            </a:r>
          </a:p>
          <a:p>
            <a:pPr marL="285750" lvl="0" indent="-285750" algn="just" rtl="0">
              <a:lnSpc>
                <a:spcPct val="200000"/>
              </a:lnSpc>
              <a:spcBef>
                <a:spcPts val="0"/>
              </a:spcBef>
              <a:spcAft>
                <a:spcPts val="0"/>
              </a:spcAft>
              <a:buClr>
                <a:srgbClr val="FF0000"/>
              </a:buClr>
              <a:buSzPts val="2800"/>
              <a:buFont typeface="Arial" panose="020B0604020202020204" pitchFamily="34" charset="0"/>
              <a:buChar char="•"/>
            </a:pPr>
            <a:r>
              <a:rPr lang="en-US" kern="0" dirty="0">
                <a:effectLst/>
                <a:latin typeface="Times New Roman" panose="02020603050405020304" pitchFamily="18" charset="0"/>
                <a:ea typeface="Times New Roman" panose="02020603050405020304" pitchFamily="18" charset="0"/>
              </a:rPr>
              <a:t>This module is responsible for capturing and securely storing essential user information required for both personalizing the app and ensuring the effectiveness of the emergency alert feature. </a:t>
            </a:r>
          </a:p>
          <a:p>
            <a:pPr marL="285750" lvl="0" indent="-285750" algn="just" rtl="0">
              <a:lnSpc>
                <a:spcPct val="200000"/>
              </a:lnSpc>
              <a:spcBef>
                <a:spcPts val="0"/>
              </a:spcBef>
              <a:spcAft>
                <a:spcPts val="0"/>
              </a:spcAft>
              <a:buClr>
                <a:srgbClr val="FF0000"/>
              </a:buClr>
              <a:buSzPts val="2800"/>
              <a:buFont typeface="Arial" panose="020B0604020202020204" pitchFamily="34" charset="0"/>
              <a:buChar char="•"/>
            </a:pPr>
            <a:r>
              <a:rPr lang="en-US" kern="0" dirty="0">
                <a:effectLst/>
                <a:latin typeface="Times New Roman" panose="02020603050405020304" pitchFamily="18" charset="0"/>
                <a:ea typeface="Times New Roman" panose="02020603050405020304" pitchFamily="18" charset="0"/>
              </a:rPr>
              <a:t>When the user first launches the application, they are prompted to complete a simple registration process where they provide their full name, age, and most importantly, an emergency contact number-typically that of a guardian, caregiver, or family member.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3563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A22E477-91D6-9A8B-A987-DC34B46B1D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6798751-8E1A-CF5A-2BB9-F2977EB2D8FE}"/>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2 : </a:t>
            </a:r>
            <a:r>
              <a:rPr lang="en-US" sz="4400" b="1" kern="0" dirty="0">
                <a:effectLst/>
                <a:latin typeface="Times New Roman" panose="02020603050405020304" pitchFamily="18" charset="0"/>
                <a:ea typeface="Times New Roman" panose="02020603050405020304" pitchFamily="18" charset="0"/>
              </a:rPr>
              <a:t>Alarm Configuration &amp;        Management </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xmlns="" id="{A9992E94-073A-38F2-4F6B-8A879E77AE03}"/>
              </a:ext>
            </a:extLst>
          </p:cNvPr>
          <p:cNvPicPr>
            <a:picLocks noChangeAspect="1"/>
          </p:cNvPicPr>
          <p:nvPr/>
        </p:nvPicPr>
        <p:blipFill>
          <a:blip r:embed="rId2" cstate="print"/>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xmlns="" id="{11F1448E-2838-D329-C4BC-CD264FD87AD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77219" y="574979"/>
            <a:ext cx="835001" cy="1078748"/>
          </a:xfrm>
          <a:prstGeom prst="rect">
            <a:avLst/>
          </a:prstGeom>
        </p:spPr>
      </p:pic>
      <p:sp>
        <p:nvSpPr>
          <p:cNvPr id="5" name="Footer Placeholder 2">
            <a:extLst>
              <a:ext uri="{FF2B5EF4-FFF2-40B4-BE49-F238E27FC236}">
                <a16:creationId xmlns:a16="http://schemas.microsoft.com/office/drawing/2014/main" xmlns="" id="{F4B52F62-A520-12DA-4682-7223121CF24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9" name="Slide Number Placeholder 3">
            <a:extLst>
              <a:ext uri="{FF2B5EF4-FFF2-40B4-BE49-F238E27FC236}">
                <a16:creationId xmlns:a16="http://schemas.microsoft.com/office/drawing/2014/main" xmlns="" id="{07B5B57C-268A-B907-5DBA-913526D6FB9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11</a:t>
            </a:fld>
            <a:endParaRPr lang="en-IN" dirty="0"/>
          </a:p>
        </p:txBody>
      </p:sp>
      <p:sp>
        <p:nvSpPr>
          <p:cNvPr id="11" name="TextBox 10">
            <a:extLst>
              <a:ext uri="{FF2B5EF4-FFF2-40B4-BE49-F238E27FC236}">
                <a16:creationId xmlns:a16="http://schemas.microsoft.com/office/drawing/2014/main" xmlns="" id="{A15CFE8E-3765-A52A-E3AE-FCEE4A741BD2}"/>
              </a:ext>
            </a:extLst>
          </p:cNvPr>
          <p:cNvSpPr txBox="1"/>
          <p:nvPr/>
        </p:nvSpPr>
        <p:spPr>
          <a:xfrm>
            <a:off x="871405" y="6503847"/>
            <a:ext cx="2369128" cy="276999"/>
          </a:xfrm>
          <a:prstGeom prst="rect">
            <a:avLst/>
          </a:prstGeom>
          <a:noFill/>
        </p:spPr>
        <p:txBody>
          <a:bodyPr wrap="square" rtlCol="0">
            <a:spAutoFit/>
          </a:bodyPr>
          <a:lstStyle/>
          <a:p>
            <a:r>
              <a:rPr lang="en-IN" sz="1200" dirty="0" smtClean="0">
                <a:solidFill>
                  <a:schemeClr val="bg1"/>
                </a:solidFill>
              </a:rPr>
              <a:t>11/06/2025</a:t>
            </a:r>
            <a:endParaRPr lang="en-IN" sz="1200" dirty="0">
              <a:solidFill>
                <a:schemeClr val="bg1"/>
              </a:solidFill>
            </a:endParaRPr>
          </a:p>
        </p:txBody>
      </p:sp>
      <p:sp>
        <p:nvSpPr>
          <p:cNvPr id="3" name="Content Placeholder 2">
            <a:extLst>
              <a:ext uri="{FF2B5EF4-FFF2-40B4-BE49-F238E27FC236}">
                <a16:creationId xmlns:a16="http://schemas.microsoft.com/office/drawing/2014/main" xmlns="" id="{D800F1C5-A79B-1D0C-2E36-BE57603415FB}"/>
              </a:ext>
            </a:extLst>
          </p:cNvPr>
          <p:cNvSpPr>
            <a:spLocks noGrp="1"/>
          </p:cNvSpPr>
          <p:nvPr>
            <p:ph idx="1"/>
          </p:nvPr>
        </p:nvSpPr>
        <p:spPr>
          <a:xfrm>
            <a:off x="979517" y="2025736"/>
            <a:ext cx="10858522" cy="4198419"/>
          </a:xfrm>
        </p:spPr>
        <p:txBody>
          <a:bodyPr>
            <a:normAutofit lnSpcReduction="10000"/>
          </a:bodyPr>
          <a:lstStyle/>
          <a:p>
            <a:pPr algn="just">
              <a:lnSpc>
                <a:spcPct val="170000"/>
              </a:lnSpc>
              <a:spcAft>
                <a:spcPts val="1000"/>
              </a:spcAft>
              <a:buFont typeface="Arial" panose="020B0604020202020204" pitchFamily="34" charset="0"/>
              <a:buChar char="•"/>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Alarm Configuration &amp; Management module serves as the central operational feature of the </a:t>
            </a:r>
            <a:r>
              <a:rPr lang="en-US"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Responsive Medication Reminder with Guardian </a:t>
            </a:r>
            <a:r>
              <a:rPr lang="en-US" dirty="0" smtClean="0">
                <a:solidFill>
                  <a:schemeClr val="tx1"/>
                </a:solidFill>
                <a:latin typeface="Times New Roman" panose="02020603050405020304" pitchFamily="18" charset="0"/>
                <a:cs typeface="Times New Roman" panose="02020603050405020304" pitchFamily="18" charset="0"/>
              </a:rPr>
              <a:t>Alert</a:t>
            </a:r>
            <a:r>
              <a:rPr lang="en-US"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application. </a:t>
            </a:r>
          </a:p>
          <a:p>
            <a:pPr algn="just">
              <a:lnSpc>
                <a:spcPct val="170000"/>
              </a:lnSpc>
              <a:spcAft>
                <a:spcPts val="1000"/>
              </a:spcAft>
              <a:buFont typeface="Arial" panose="020B0604020202020204" pitchFamily="34" charset="0"/>
              <a:buChar char="•"/>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This module enables users to schedule and manage medication reminders in a flexible, user-friendly     manner. Upon accessing this section, users can input specific details such as the time of medication, name of the medicine, dosage, and any custom notes. </a:t>
            </a:r>
          </a:p>
          <a:p>
            <a:pPr algn="just">
              <a:lnSpc>
                <a:spcPct val="170000"/>
              </a:lnSpc>
              <a:spcAft>
                <a:spcPts val="1000"/>
              </a:spcAft>
              <a:buFont typeface="Arial" panose="020B0604020202020204" pitchFamily="34" charset="0"/>
              <a:buChar char="•"/>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interface is designed to be intuitive, making it easy for users of all ages-including elderly patients-to set </a:t>
            </a:r>
            <a:r>
              <a:rPr lang="en-US"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one-time </a:t>
            </a: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alarms or configure recurring schedules based on daily, weekly, or custom </a:t>
            </a:r>
            <a:r>
              <a:rPr lang="en-US"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intervals.</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13483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8A7A873-F85D-C140-6918-D920E7294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B042BBA-F468-51B9-94FA-288D36FCF3B5}"/>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3 : </a:t>
            </a:r>
            <a:r>
              <a:rPr lang="en-US" sz="4400" b="1" kern="0" dirty="0">
                <a:effectLst/>
                <a:latin typeface="Times New Roman" panose="02020603050405020304" pitchFamily="18" charset="0"/>
                <a:ea typeface="Times New Roman" panose="02020603050405020304" pitchFamily="18" charset="0"/>
              </a:rPr>
              <a:t>Alarm Acknowledgment &amp; Detection </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xmlns="" id="{BDDC7E4E-A1C4-0852-3F1E-5EE2FD545C16}"/>
              </a:ext>
            </a:extLst>
          </p:cNvPr>
          <p:cNvPicPr>
            <a:picLocks noChangeAspect="1"/>
          </p:cNvPicPr>
          <p:nvPr/>
        </p:nvPicPr>
        <p:blipFill>
          <a:blip r:embed="rId2" cstate="print"/>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xmlns="" id="{754C7856-005F-22E8-4ECD-6A64D75F8CC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56470" y="574979"/>
            <a:ext cx="835001" cy="1078748"/>
          </a:xfrm>
          <a:prstGeom prst="rect">
            <a:avLst/>
          </a:prstGeom>
        </p:spPr>
      </p:pic>
      <p:sp>
        <p:nvSpPr>
          <p:cNvPr id="4" name="Footer Placeholder 2">
            <a:extLst>
              <a:ext uri="{FF2B5EF4-FFF2-40B4-BE49-F238E27FC236}">
                <a16:creationId xmlns:a16="http://schemas.microsoft.com/office/drawing/2014/main" xmlns="" id="{D6E3B88B-DECF-FEFA-3F15-68DA5453397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xmlns="" id="{D606EA24-A892-DCF4-04AF-00F99E3BC0B9}"/>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12</a:t>
            </a:fld>
            <a:endParaRPr lang="en-IN" dirty="0"/>
          </a:p>
        </p:txBody>
      </p:sp>
      <p:sp>
        <p:nvSpPr>
          <p:cNvPr id="9" name="TextBox 8">
            <a:extLst>
              <a:ext uri="{FF2B5EF4-FFF2-40B4-BE49-F238E27FC236}">
                <a16:creationId xmlns:a16="http://schemas.microsoft.com/office/drawing/2014/main" xmlns="" id="{0D114360-66CB-5666-5801-CEC3FDB7D561}"/>
              </a:ext>
            </a:extLst>
          </p:cNvPr>
          <p:cNvSpPr txBox="1"/>
          <p:nvPr/>
        </p:nvSpPr>
        <p:spPr>
          <a:xfrm>
            <a:off x="871405" y="6503847"/>
            <a:ext cx="2369128" cy="276999"/>
          </a:xfrm>
          <a:prstGeom prst="rect">
            <a:avLst/>
          </a:prstGeom>
          <a:noFill/>
        </p:spPr>
        <p:txBody>
          <a:bodyPr wrap="square" rtlCol="0">
            <a:spAutoFit/>
          </a:bodyPr>
          <a:lstStyle/>
          <a:p>
            <a:r>
              <a:rPr lang="en-IN" sz="1200" dirty="0" smtClean="0">
                <a:solidFill>
                  <a:schemeClr val="bg1"/>
                </a:solidFill>
              </a:rPr>
              <a:t>11/06/2025</a:t>
            </a:r>
            <a:endParaRPr lang="en-IN" sz="1200" dirty="0">
              <a:solidFill>
                <a:schemeClr val="bg1"/>
              </a:solidFill>
            </a:endParaRPr>
          </a:p>
        </p:txBody>
      </p:sp>
      <p:sp>
        <p:nvSpPr>
          <p:cNvPr id="10" name="Rectangle 2">
            <a:extLst>
              <a:ext uri="{FF2B5EF4-FFF2-40B4-BE49-F238E27FC236}">
                <a16:creationId xmlns:a16="http://schemas.microsoft.com/office/drawing/2014/main" xmlns="" id="{7060E1B8-C3E3-E472-CAE8-89536177A2A6}"/>
              </a:ext>
            </a:extLst>
          </p:cNvPr>
          <p:cNvSpPr>
            <a:spLocks noGrp="1" noChangeArrowheads="1"/>
          </p:cNvSpPr>
          <p:nvPr>
            <p:ph idx="1"/>
          </p:nvPr>
        </p:nvSpPr>
        <p:spPr bwMode="auto">
          <a:xfrm>
            <a:off x="723146" y="2809097"/>
            <a:ext cx="10058400" cy="1136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rtl="0">
              <a:lnSpc>
                <a:spcPct val="90000"/>
              </a:lnSpc>
              <a:spcBef>
                <a:spcPts val="0"/>
              </a:spcBef>
              <a:spcAft>
                <a:spcPts val="0"/>
              </a:spcAft>
              <a:buClr>
                <a:schemeClr val="dk1"/>
              </a:buClr>
              <a:buSzPts val="2800"/>
              <a:buNone/>
            </a:pPr>
            <a:endParaRPr lang="en-US" sz="1800" dirty="0">
              <a:latin typeface="Times New Roman" panose="02020603050405020304" pitchFamily="18" charset="0"/>
              <a:cs typeface="Times New Roman" panose="02020603050405020304" pitchFamily="18" charset="0"/>
            </a:endParaRPr>
          </a:p>
          <a:p>
            <a:pPr marL="0" indent="0" algn="just">
              <a:buClr>
                <a:schemeClr val="tx1"/>
              </a:buClr>
              <a:buNone/>
            </a:pPr>
            <a:endParaRPr lang="en-US" sz="1800" dirty="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4">
            <a:extLst>
              <a:ext uri="{FF2B5EF4-FFF2-40B4-BE49-F238E27FC236}">
                <a16:creationId xmlns:a16="http://schemas.microsoft.com/office/drawing/2014/main" xmlns="" id="{14BFCE0C-411E-52C4-4B26-EB9869DEB9CF}"/>
              </a:ext>
            </a:extLst>
          </p:cNvPr>
          <p:cNvSpPr>
            <a:spLocks noChangeArrowheads="1"/>
          </p:cNvSpPr>
          <p:nvPr/>
        </p:nvSpPr>
        <p:spPr bwMode="auto">
          <a:xfrm rot="10800000" flipV="1">
            <a:off x="1097280" y="1995119"/>
            <a:ext cx="9553580" cy="40421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a:lnSpc>
                <a:spcPct val="150000"/>
              </a:lnSpc>
              <a:spcBef>
                <a:spcPts val="1000"/>
              </a:spcBef>
              <a:buClr>
                <a:srgbClr val="FF0000"/>
              </a:buClr>
              <a:buSzPts val="2800"/>
              <a:buFont typeface="Arial" panose="020B0604020202020204" pitchFamily="34" charset="0"/>
              <a:buChar char="•"/>
            </a:pPr>
            <a:r>
              <a:rPr lang="en-US" sz="2000" kern="0" dirty="0">
                <a:effectLst/>
                <a:latin typeface="Times New Roman" panose="02020603050405020304" pitchFamily="18" charset="0"/>
                <a:ea typeface="Times New Roman" panose="02020603050405020304" pitchFamily="18" charset="0"/>
              </a:rPr>
              <a:t>The Alarm Acknowledgment &amp; Detection module plays a critical role in ensuring user engagement and safety within the </a:t>
            </a:r>
            <a:r>
              <a:rPr lang="en-US" sz="2000" kern="0" dirty="0" smtClean="0">
                <a:effectLst/>
                <a:latin typeface="Times New Roman" panose="02020603050405020304" pitchFamily="18" charset="0"/>
                <a:ea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Responsive Medication Reminder with Guardian Alert </a:t>
            </a:r>
            <a:r>
              <a:rPr lang="en-US" sz="2000" kern="0" dirty="0" smtClean="0">
                <a:effectLst/>
                <a:latin typeface="Times New Roman" panose="02020603050405020304" pitchFamily="18" charset="0"/>
                <a:ea typeface="Times New Roman" panose="02020603050405020304" pitchFamily="18" charset="0"/>
              </a:rPr>
              <a:t>” </a:t>
            </a:r>
            <a:r>
              <a:rPr lang="en-US" sz="2000" kern="0" dirty="0">
                <a:effectLst/>
                <a:latin typeface="Times New Roman" panose="02020603050405020304" pitchFamily="18" charset="0"/>
                <a:ea typeface="Times New Roman" panose="02020603050405020304" pitchFamily="18" charset="0"/>
              </a:rPr>
              <a:t>system.</a:t>
            </a:r>
          </a:p>
          <a:p>
            <a:pPr marL="342900" lvl="0" indent="-342900" algn="just" rtl="0">
              <a:lnSpc>
                <a:spcPct val="150000"/>
              </a:lnSpc>
              <a:spcBef>
                <a:spcPts val="1000"/>
              </a:spcBef>
              <a:spcAft>
                <a:spcPts val="0"/>
              </a:spcAft>
              <a:buClr>
                <a:srgbClr val="FF0000"/>
              </a:buClr>
              <a:buSzPts val="2800"/>
              <a:buFont typeface="Arial" panose="020B0604020202020204" pitchFamily="34" charset="0"/>
              <a:buChar char="•"/>
            </a:pPr>
            <a:r>
              <a:rPr lang="en-US" sz="2000" kern="0" dirty="0">
                <a:effectLst/>
                <a:latin typeface="Times New Roman" panose="02020603050405020304" pitchFamily="18" charset="0"/>
                <a:ea typeface="Times New Roman" panose="02020603050405020304" pitchFamily="18" charset="0"/>
              </a:rPr>
              <a:t> After an alarm is triggered by the previously configured schedule, this module takes over by alerting the user through an audible alarm sound, vibration, and an interactive on-screen prompt</a:t>
            </a:r>
          </a:p>
          <a:p>
            <a:pPr marL="342900" lvl="0" indent="-342900" algn="just" rtl="0">
              <a:lnSpc>
                <a:spcPct val="150000"/>
              </a:lnSpc>
              <a:spcBef>
                <a:spcPts val="1000"/>
              </a:spcBef>
              <a:spcAft>
                <a:spcPts val="0"/>
              </a:spcAft>
              <a:buClr>
                <a:srgbClr val="FF0000"/>
              </a:buClr>
              <a:buSzPts val="2800"/>
              <a:buFont typeface="Arial" panose="020B0604020202020204" pitchFamily="34" charset="0"/>
              <a:buChar char="•"/>
            </a:pPr>
            <a:r>
              <a:rPr lang="en-US" sz="2000" kern="0" dirty="0">
                <a:effectLst/>
                <a:latin typeface="Times New Roman" panose="02020603050405020304" pitchFamily="18" charset="0"/>
                <a:ea typeface="Times New Roman" panose="02020603050405020304" pitchFamily="18" charset="0"/>
              </a:rPr>
              <a:t>The prompt is designed to request immediate acknowledgment from the user, typically through a simple tap or button press indicating they have taken their medication.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0208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4CDA767-0430-81D3-0F38-550A00BDC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D8226B9-647D-15D8-32CB-0F73D3CEFE8A}"/>
              </a:ext>
            </a:extLst>
          </p:cNvPr>
          <p:cNvSpPr>
            <a:spLocks noGrp="1"/>
          </p:cNvSpPr>
          <p:nvPr>
            <p:ph type="title"/>
          </p:nvPr>
        </p:nvSpPr>
        <p:spPr>
          <a:xfrm>
            <a:off x="1097280" y="286603"/>
            <a:ext cx="9579939" cy="1450757"/>
          </a:xfrm>
        </p:spPr>
        <p:txBody>
          <a:bodyPr anchor="ctr" anchorCtr="0">
            <a:normAutofit/>
          </a:bodyPr>
          <a:lstStyle/>
          <a:p>
            <a:pPr algn="ctr"/>
            <a:r>
              <a:rPr lang="en-IN" sz="4400" b="1" dirty="0">
                <a:latin typeface="Arial Narrow" panose="020B0606020202030204" pitchFamily="34" charset="0"/>
              </a:rPr>
              <a:t>MODULE 4 : </a:t>
            </a:r>
            <a:r>
              <a:rPr lang="en-US" sz="4400" b="1" kern="0" dirty="0">
                <a:effectLst/>
                <a:latin typeface="Times New Roman" panose="02020603050405020304" pitchFamily="18" charset="0"/>
                <a:ea typeface="Times New Roman" panose="02020603050405020304" pitchFamily="18" charset="0"/>
              </a:rPr>
              <a:t>System Integration &amp; Security </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xmlns="" id="{0E50F938-D2E9-B244-71F5-69440FDC4A99}"/>
              </a:ext>
            </a:extLst>
          </p:cNvPr>
          <p:cNvPicPr>
            <a:picLocks noChangeAspect="1"/>
          </p:cNvPicPr>
          <p:nvPr/>
        </p:nvPicPr>
        <p:blipFill>
          <a:blip r:embed="rId2" cstate="print"/>
          <a:stretch>
            <a:fillRect/>
          </a:stretch>
        </p:blipFill>
        <p:spPr>
          <a:xfrm>
            <a:off x="579498" y="625043"/>
            <a:ext cx="978762" cy="953928"/>
          </a:xfrm>
          <a:prstGeom prst="rect">
            <a:avLst/>
          </a:prstGeom>
        </p:spPr>
      </p:pic>
      <p:pic>
        <p:nvPicPr>
          <p:cNvPr id="8" name="Picture 7">
            <a:extLst>
              <a:ext uri="{FF2B5EF4-FFF2-40B4-BE49-F238E27FC236}">
                <a16:creationId xmlns:a16="http://schemas.microsoft.com/office/drawing/2014/main" xmlns="" id="{E3FEF9D9-72DB-F67E-1072-3BFA2435595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77219" y="500223"/>
            <a:ext cx="835001" cy="1078748"/>
          </a:xfrm>
          <a:prstGeom prst="rect">
            <a:avLst/>
          </a:prstGeom>
        </p:spPr>
      </p:pic>
      <p:sp>
        <p:nvSpPr>
          <p:cNvPr id="5" name="Footer Placeholder 2">
            <a:extLst>
              <a:ext uri="{FF2B5EF4-FFF2-40B4-BE49-F238E27FC236}">
                <a16:creationId xmlns:a16="http://schemas.microsoft.com/office/drawing/2014/main" xmlns="" id="{A0D34693-93A2-A38C-8CD6-D91ED613EC2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0" name="Slide Number Placeholder 3">
            <a:extLst>
              <a:ext uri="{FF2B5EF4-FFF2-40B4-BE49-F238E27FC236}">
                <a16:creationId xmlns:a16="http://schemas.microsoft.com/office/drawing/2014/main" xmlns="" id="{BC201E83-2462-453F-6249-544EB34B938B}"/>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13</a:t>
            </a:fld>
            <a:endParaRPr lang="en-IN" dirty="0"/>
          </a:p>
        </p:txBody>
      </p:sp>
      <p:sp>
        <p:nvSpPr>
          <p:cNvPr id="11" name="TextBox 10">
            <a:extLst>
              <a:ext uri="{FF2B5EF4-FFF2-40B4-BE49-F238E27FC236}">
                <a16:creationId xmlns:a16="http://schemas.microsoft.com/office/drawing/2014/main" xmlns="" id="{51A875D3-DF79-5837-C821-595F59DA7EE4}"/>
              </a:ext>
            </a:extLst>
          </p:cNvPr>
          <p:cNvSpPr txBox="1"/>
          <p:nvPr/>
        </p:nvSpPr>
        <p:spPr>
          <a:xfrm>
            <a:off x="871405" y="6503847"/>
            <a:ext cx="2369128" cy="276999"/>
          </a:xfrm>
          <a:prstGeom prst="rect">
            <a:avLst/>
          </a:prstGeom>
          <a:noFill/>
        </p:spPr>
        <p:txBody>
          <a:bodyPr wrap="square" rtlCol="0">
            <a:spAutoFit/>
          </a:bodyPr>
          <a:lstStyle/>
          <a:p>
            <a:r>
              <a:rPr lang="en-IN" sz="1200" dirty="0" smtClean="0">
                <a:solidFill>
                  <a:schemeClr val="bg1"/>
                </a:solidFill>
              </a:rPr>
              <a:t>11/06/2025</a:t>
            </a:r>
            <a:endParaRPr lang="en-IN" sz="1200" dirty="0">
              <a:solidFill>
                <a:schemeClr val="bg1"/>
              </a:solidFill>
            </a:endParaRPr>
          </a:p>
        </p:txBody>
      </p:sp>
      <p:sp>
        <p:nvSpPr>
          <p:cNvPr id="13" name="Rectangle 2">
            <a:extLst>
              <a:ext uri="{FF2B5EF4-FFF2-40B4-BE49-F238E27FC236}">
                <a16:creationId xmlns:a16="http://schemas.microsoft.com/office/drawing/2014/main" xmlns="" id="{95158031-806F-87F9-19DC-695AD815D382}"/>
              </a:ext>
            </a:extLst>
          </p:cNvPr>
          <p:cNvSpPr>
            <a:spLocks noGrp="1" noChangeArrowheads="1"/>
          </p:cNvSpPr>
          <p:nvPr>
            <p:ph idx="1"/>
          </p:nvPr>
        </p:nvSpPr>
        <p:spPr bwMode="auto">
          <a:xfrm>
            <a:off x="966623" y="2257016"/>
            <a:ext cx="10258754" cy="3727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50000"/>
              </a:lnSpc>
              <a:spcBef>
                <a:spcPct val="0"/>
              </a:spcBef>
              <a:spcAft>
                <a:spcPct val="0"/>
              </a:spcAft>
              <a:buSzTx/>
              <a:buFont typeface="Arial" panose="020B0604020202020204" pitchFamily="34" charset="0"/>
              <a:buChar char="•"/>
            </a:pPr>
            <a:r>
              <a:rPr lang="en-US" kern="0" dirty="0">
                <a:solidFill>
                  <a:schemeClr val="tx1"/>
                </a:solidFill>
                <a:effectLst/>
                <a:latin typeface="Times New Roman" panose="02020603050405020304" pitchFamily="18" charset="0"/>
                <a:ea typeface="Times New Roman" panose="02020603050405020304" pitchFamily="18" charset="0"/>
              </a:rPr>
              <a:t>The System Integration &amp; Security module forms the backbone of the </a:t>
            </a:r>
            <a:r>
              <a:rPr lang="en-US" dirty="0" smtClean="0">
                <a:solidFill>
                  <a:schemeClr val="tx1"/>
                </a:solidFill>
                <a:latin typeface="Times New Roman" panose="02020603050405020304" pitchFamily="18" charset="0"/>
                <a:cs typeface="Times New Roman" panose="02020603050405020304" pitchFamily="18" charset="0"/>
              </a:rPr>
              <a:t>Responsive Medication Reminder with Guardian Alert </a:t>
            </a:r>
            <a:r>
              <a:rPr lang="en-US" kern="0" dirty="0" smtClean="0">
                <a:solidFill>
                  <a:schemeClr val="tx1"/>
                </a:solidFill>
                <a:effectLst/>
                <a:latin typeface="Times New Roman" panose="02020603050405020304" pitchFamily="18" charset="0"/>
                <a:ea typeface="Times New Roman" panose="02020603050405020304" pitchFamily="18" charset="0"/>
              </a:rPr>
              <a:t>, </a:t>
            </a:r>
            <a:r>
              <a:rPr lang="en-US" kern="0" dirty="0">
                <a:solidFill>
                  <a:schemeClr val="tx1"/>
                </a:solidFill>
                <a:effectLst/>
                <a:latin typeface="Times New Roman" panose="02020603050405020304" pitchFamily="18" charset="0"/>
                <a:ea typeface="Times New Roman" panose="02020603050405020304" pitchFamily="18" charset="0"/>
              </a:rPr>
              <a:t>ensuring that all core functionalities—from alarm scheduling to emergency alerting—operate as a cohesive and reliable system. </a:t>
            </a:r>
          </a:p>
          <a:p>
            <a:pPr marL="0" marR="0" lvl="0" indent="0" algn="just" defTabSz="914400" rtl="0" eaLnBrk="0" fontAlgn="base" latinLnBrk="0" hangingPunct="0">
              <a:lnSpc>
                <a:spcPct val="150000"/>
              </a:lnSpc>
              <a:spcBef>
                <a:spcPct val="0"/>
              </a:spcBef>
              <a:spcAft>
                <a:spcPct val="0"/>
              </a:spcAft>
              <a:buSzTx/>
              <a:buNone/>
              <a:tabLst/>
            </a:pPr>
            <a:endParaRPr lang="en-US" kern="0" dirty="0">
              <a:solidFill>
                <a:schemeClr val="tx1"/>
              </a:solidFill>
              <a:effectLst/>
              <a:latin typeface="Times New Roman" panose="02020603050405020304" pitchFamily="18" charset="0"/>
              <a:ea typeface="Times New Roman" panose="02020603050405020304" pitchFamily="18" charset="0"/>
            </a:endParaRPr>
          </a:p>
          <a:p>
            <a:pPr marR="0" lvl="0" algn="just" defTabSz="914400" rtl="0" eaLnBrk="0" fontAlgn="base" latinLnBrk="0" hangingPunct="0">
              <a:lnSpc>
                <a:spcPct val="150000"/>
              </a:lnSpc>
              <a:spcBef>
                <a:spcPct val="0"/>
              </a:spcBef>
              <a:spcAft>
                <a:spcPct val="0"/>
              </a:spcAft>
              <a:buSzTx/>
              <a:buFont typeface="Arial" panose="020B0604020202020204" pitchFamily="34" charset="0"/>
              <a:buChar char="•"/>
              <a:tabLst/>
            </a:pPr>
            <a:r>
              <a:rPr lang="en-US" kern="0" dirty="0">
                <a:solidFill>
                  <a:schemeClr val="tx1"/>
                </a:solidFill>
                <a:effectLst/>
                <a:latin typeface="Times New Roman" panose="02020603050405020304" pitchFamily="18" charset="0"/>
                <a:ea typeface="Times New Roman" panose="02020603050405020304" pitchFamily="18" charset="0"/>
              </a:rPr>
              <a:t>This module is responsible for managing seamless interaction between various components such as user registration, medication alarm configuration, user acknowledgment tracking, and the alternative contact notification system.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8523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2EA3C45-02DF-867E-3901-A6189855A4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D87E55E-C512-26BB-2D1C-C2DA5A6C489E}"/>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a:extLst>
              <a:ext uri="{FF2B5EF4-FFF2-40B4-BE49-F238E27FC236}">
                <a16:creationId xmlns:a16="http://schemas.microsoft.com/office/drawing/2014/main" xmlns="" id="{BEBF2295-F9D8-620B-CE3F-96DB7B1798A4}"/>
              </a:ext>
            </a:extLst>
          </p:cNvPr>
          <p:cNvPicPr>
            <a:picLocks noChangeAspect="1"/>
          </p:cNvPicPr>
          <p:nvPr/>
        </p:nvPicPr>
        <p:blipFill>
          <a:blip r:embed="rId2" cstate="print"/>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xmlns="" id="{12FE1329-1E1B-8DB2-CE7E-52D28FF2B99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xmlns="" id="{10170144-D4FB-30EA-CE53-8A0B6D7E012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xmlns="" id="{FD6EF43B-03AC-1502-3BCB-DF181CF1CC6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14</a:t>
            </a:fld>
            <a:endParaRPr lang="en-IN" dirty="0"/>
          </a:p>
        </p:txBody>
      </p:sp>
      <p:grpSp>
        <p:nvGrpSpPr>
          <p:cNvPr id="4" name="Group 3">
            <a:extLst>
              <a:ext uri="{FF2B5EF4-FFF2-40B4-BE49-F238E27FC236}">
                <a16:creationId xmlns:a16="http://schemas.microsoft.com/office/drawing/2014/main" xmlns="" id="{BD33EFC4-1636-4367-4FF3-1EDD7767E8B5}"/>
              </a:ext>
            </a:extLst>
          </p:cNvPr>
          <p:cNvGrpSpPr/>
          <p:nvPr/>
        </p:nvGrpSpPr>
        <p:grpSpPr>
          <a:xfrm>
            <a:off x="3684597" y="1928522"/>
            <a:ext cx="4822805" cy="4340101"/>
            <a:chOff x="0" y="0"/>
            <a:chExt cx="5646420" cy="4775073"/>
          </a:xfrm>
        </p:grpSpPr>
        <p:pic>
          <p:nvPicPr>
            <p:cNvPr id="6" name="Picture 5">
              <a:extLst>
                <a:ext uri="{FF2B5EF4-FFF2-40B4-BE49-F238E27FC236}">
                  <a16:creationId xmlns:a16="http://schemas.microsoft.com/office/drawing/2014/main" xmlns="" id="{A08FABD9-B7D7-0D9E-015E-D4FC17EBE13B}"/>
                </a:ext>
              </a:extLst>
            </p:cNvPr>
            <p:cNvPicPr/>
            <p:nvPr/>
          </p:nvPicPr>
          <p:blipFill>
            <a:blip r:embed="rId4" cstate="print"/>
            <a:stretch>
              <a:fillRect/>
            </a:stretch>
          </p:blipFill>
          <p:spPr>
            <a:xfrm>
              <a:off x="0" y="0"/>
              <a:ext cx="2753995" cy="4775073"/>
            </a:xfrm>
            <a:prstGeom prst="rect">
              <a:avLst/>
            </a:prstGeom>
          </p:spPr>
        </p:pic>
        <p:pic>
          <p:nvPicPr>
            <p:cNvPr id="9" name="Picture 8">
              <a:extLst>
                <a:ext uri="{FF2B5EF4-FFF2-40B4-BE49-F238E27FC236}">
                  <a16:creationId xmlns:a16="http://schemas.microsoft.com/office/drawing/2014/main" xmlns="" id="{C6A88C82-B296-91E9-F7A1-2F77ED760D31}"/>
                </a:ext>
              </a:extLst>
            </p:cNvPr>
            <p:cNvPicPr/>
            <p:nvPr/>
          </p:nvPicPr>
          <p:blipFill>
            <a:blip r:embed="rId5" cstate="print"/>
            <a:stretch>
              <a:fillRect/>
            </a:stretch>
          </p:blipFill>
          <p:spPr>
            <a:xfrm>
              <a:off x="2762250" y="128"/>
              <a:ext cx="2884170" cy="4773930"/>
            </a:xfrm>
            <a:prstGeom prst="rect">
              <a:avLst/>
            </a:prstGeom>
          </p:spPr>
        </p:pic>
      </p:grpSp>
      <p:sp>
        <p:nvSpPr>
          <p:cNvPr id="12" name="TextBox 11"/>
          <p:cNvSpPr txBox="1"/>
          <p:nvPr/>
        </p:nvSpPr>
        <p:spPr>
          <a:xfrm>
            <a:off x="976747" y="6445919"/>
            <a:ext cx="1693718" cy="553998"/>
          </a:xfrm>
          <a:prstGeom prst="rect">
            <a:avLst/>
          </a:prstGeom>
          <a:noFill/>
        </p:spPr>
        <p:txBody>
          <a:bodyPr wrap="square" rtlCol="0">
            <a:spAutoFit/>
          </a:bodyPr>
          <a:lstStyle/>
          <a:p>
            <a:r>
              <a:rPr lang="en-IN" sz="1200" dirty="0" smtClean="0">
                <a:solidFill>
                  <a:schemeClr val="bg1"/>
                </a:solidFill>
              </a:rPr>
              <a:t>11/06/2025</a:t>
            </a:r>
          </a:p>
          <a:p>
            <a:endParaRPr lang="en-US" dirty="0"/>
          </a:p>
        </p:txBody>
      </p:sp>
    </p:spTree>
    <p:extLst>
      <p:ext uri="{BB962C8B-B14F-4D97-AF65-F5344CB8AC3E}">
        <p14:creationId xmlns:p14="http://schemas.microsoft.com/office/powerpoint/2010/main" xmlns="" val="2677316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1709BBA-2275-603C-9C6B-13C8C152F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CA2FB16-13BE-2B90-F45B-4A8432E62D67}"/>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a:extLst>
              <a:ext uri="{FF2B5EF4-FFF2-40B4-BE49-F238E27FC236}">
                <a16:creationId xmlns:a16="http://schemas.microsoft.com/office/drawing/2014/main" xmlns="" id="{7E220CD4-D7E3-E8D3-556A-3E3A49254131}"/>
              </a:ext>
            </a:extLst>
          </p:cNvPr>
          <p:cNvPicPr>
            <a:picLocks noChangeAspect="1"/>
          </p:cNvPicPr>
          <p:nvPr/>
        </p:nvPicPr>
        <p:blipFill>
          <a:blip r:embed="rId2" cstate="print"/>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xmlns="" id="{7EB09160-54AF-30FA-6923-383860A2B77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xmlns="" id="{A372D5E7-5E30-5CEB-F9EC-6A71EE6602B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xmlns="" id="{9FFF7858-276A-66B5-32E7-7D69459F23EA}"/>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15</a:t>
            </a:fld>
            <a:endParaRPr lang="en-IN" dirty="0"/>
          </a:p>
        </p:txBody>
      </p:sp>
      <p:sp>
        <p:nvSpPr>
          <p:cNvPr id="11" name="TextBox 10">
            <a:extLst>
              <a:ext uri="{FF2B5EF4-FFF2-40B4-BE49-F238E27FC236}">
                <a16:creationId xmlns:a16="http://schemas.microsoft.com/office/drawing/2014/main" xmlns="" id="{51D5DAFE-21EB-B45D-B188-DA0D6933FA4C}"/>
              </a:ext>
            </a:extLst>
          </p:cNvPr>
          <p:cNvSpPr txBox="1"/>
          <p:nvPr/>
        </p:nvSpPr>
        <p:spPr>
          <a:xfrm>
            <a:off x="871405" y="6503847"/>
            <a:ext cx="2369128" cy="461665"/>
          </a:xfrm>
          <a:prstGeom prst="rect">
            <a:avLst/>
          </a:prstGeom>
          <a:noFill/>
        </p:spPr>
        <p:txBody>
          <a:bodyPr wrap="square" rtlCol="0">
            <a:spAutoFit/>
          </a:bodyPr>
          <a:lstStyle/>
          <a:p>
            <a:r>
              <a:rPr lang="en-IN" sz="1200" dirty="0" smtClean="0">
                <a:solidFill>
                  <a:schemeClr val="bg1"/>
                </a:solidFill>
              </a:rPr>
              <a:t>11/06/2025</a:t>
            </a:r>
          </a:p>
          <a:p>
            <a:endParaRPr lang="en-IN" sz="1200" dirty="0">
              <a:solidFill>
                <a:schemeClr val="bg1"/>
              </a:solidFill>
            </a:endParaRPr>
          </a:p>
        </p:txBody>
      </p:sp>
      <p:pic>
        <p:nvPicPr>
          <p:cNvPr id="13" name="Picture 12" descr="guardiancall.jpg"/>
          <p:cNvPicPr>
            <a:picLocks noChangeAspect="1"/>
          </p:cNvPicPr>
          <p:nvPr/>
        </p:nvPicPr>
        <p:blipFill>
          <a:blip r:embed="rId4" cstate="print"/>
          <a:stretch>
            <a:fillRect/>
          </a:stretch>
        </p:blipFill>
        <p:spPr>
          <a:xfrm>
            <a:off x="2909454" y="2088572"/>
            <a:ext cx="2348347" cy="4154899"/>
          </a:xfrm>
          <a:prstGeom prst="rect">
            <a:avLst/>
          </a:prstGeom>
        </p:spPr>
      </p:pic>
      <p:pic>
        <p:nvPicPr>
          <p:cNvPr id="14" name="Picture 13" descr="pptimage.jpg"/>
          <p:cNvPicPr>
            <a:picLocks noChangeAspect="1"/>
          </p:cNvPicPr>
          <p:nvPr/>
        </p:nvPicPr>
        <p:blipFill>
          <a:blip r:embed="rId5" cstate="print"/>
          <a:stretch>
            <a:fillRect/>
          </a:stretch>
        </p:blipFill>
        <p:spPr>
          <a:xfrm>
            <a:off x="6764976" y="2124669"/>
            <a:ext cx="2403452" cy="4182613"/>
          </a:xfrm>
          <a:prstGeom prst="rect">
            <a:avLst/>
          </a:prstGeom>
        </p:spPr>
      </p:pic>
    </p:spTree>
    <p:extLst>
      <p:ext uri="{BB962C8B-B14F-4D97-AF65-F5344CB8AC3E}">
        <p14:creationId xmlns:p14="http://schemas.microsoft.com/office/powerpoint/2010/main" xmlns="" val="344090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A537407-19B9-E23D-F6AD-2C0D66BF6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18E09C4-BF24-EC19-0E90-2511924A3903}"/>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CONCLUSION &amp; FUTURE ENHANCEMENT</a:t>
            </a:r>
          </a:p>
        </p:txBody>
      </p:sp>
      <p:pic>
        <p:nvPicPr>
          <p:cNvPr id="7" name="Picture 6">
            <a:extLst>
              <a:ext uri="{FF2B5EF4-FFF2-40B4-BE49-F238E27FC236}">
                <a16:creationId xmlns:a16="http://schemas.microsoft.com/office/drawing/2014/main" xmlns="" id="{111F25FD-962D-41F4-CA46-C707CAB1F5E3}"/>
              </a:ext>
            </a:extLst>
          </p:cNvPr>
          <p:cNvPicPr>
            <a:picLocks noChangeAspect="1"/>
          </p:cNvPicPr>
          <p:nvPr/>
        </p:nvPicPr>
        <p:blipFill>
          <a:blip r:embed="rId2" cstate="print"/>
          <a:stretch>
            <a:fillRect/>
          </a:stretch>
        </p:blipFill>
        <p:spPr>
          <a:xfrm>
            <a:off x="419100" y="663907"/>
            <a:ext cx="978762" cy="953928"/>
          </a:xfrm>
          <a:prstGeom prst="rect">
            <a:avLst/>
          </a:prstGeom>
        </p:spPr>
      </p:pic>
      <p:pic>
        <p:nvPicPr>
          <p:cNvPr id="8" name="Picture 7">
            <a:extLst>
              <a:ext uri="{FF2B5EF4-FFF2-40B4-BE49-F238E27FC236}">
                <a16:creationId xmlns:a16="http://schemas.microsoft.com/office/drawing/2014/main" xmlns="" id="{CCC2F14A-CE42-2F9C-0342-79438DFE4FA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37899" y="601497"/>
            <a:ext cx="835001" cy="1078748"/>
          </a:xfrm>
          <a:prstGeom prst="rect">
            <a:avLst/>
          </a:prstGeom>
        </p:spPr>
      </p:pic>
      <p:sp>
        <p:nvSpPr>
          <p:cNvPr id="3" name="Footer Placeholder 2">
            <a:extLst>
              <a:ext uri="{FF2B5EF4-FFF2-40B4-BE49-F238E27FC236}">
                <a16:creationId xmlns:a16="http://schemas.microsoft.com/office/drawing/2014/main" xmlns="" id="{2CF04430-744E-6B41-D7A5-C467A2385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xmlns="" id="{36F9E2D9-34B9-AB60-89C3-59F430645CC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16</a:t>
            </a:fld>
            <a:endParaRPr lang="en-IN" dirty="0"/>
          </a:p>
        </p:txBody>
      </p:sp>
      <p:sp>
        <p:nvSpPr>
          <p:cNvPr id="5" name="TextBox 4">
            <a:extLst>
              <a:ext uri="{FF2B5EF4-FFF2-40B4-BE49-F238E27FC236}">
                <a16:creationId xmlns:a16="http://schemas.microsoft.com/office/drawing/2014/main" xmlns="" id="{2251610E-B05A-5427-A860-095AA66DC53D}"/>
              </a:ext>
            </a:extLst>
          </p:cNvPr>
          <p:cNvSpPr txBox="1"/>
          <p:nvPr/>
        </p:nvSpPr>
        <p:spPr>
          <a:xfrm>
            <a:off x="871405" y="6503847"/>
            <a:ext cx="2369128" cy="276999"/>
          </a:xfrm>
          <a:prstGeom prst="rect">
            <a:avLst/>
          </a:prstGeom>
          <a:noFill/>
        </p:spPr>
        <p:txBody>
          <a:bodyPr wrap="square" rtlCol="0">
            <a:spAutoFit/>
          </a:bodyPr>
          <a:lstStyle/>
          <a:p>
            <a:r>
              <a:rPr lang="en-IN" sz="1200" dirty="0" smtClean="0">
                <a:solidFill>
                  <a:schemeClr val="bg1"/>
                </a:solidFill>
              </a:rPr>
              <a:t>11/06/2025</a:t>
            </a:r>
            <a:endParaRPr lang="en-IN" sz="1200" dirty="0">
              <a:solidFill>
                <a:schemeClr val="bg1"/>
              </a:solidFill>
            </a:endParaRPr>
          </a:p>
        </p:txBody>
      </p:sp>
      <p:sp>
        <p:nvSpPr>
          <p:cNvPr id="13" name="Rectangle 2">
            <a:extLst>
              <a:ext uri="{FF2B5EF4-FFF2-40B4-BE49-F238E27FC236}">
                <a16:creationId xmlns:a16="http://schemas.microsoft.com/office/drawing/2014/main" xmlns="" id="{05F516F1-4E66-A17B-98D6-D5D9A0EF2AFB}"/>
              </a:ext>
            </a:extLst>
          </p:cNvPr>
          <p:cNvSpPr>
            <a:spLocks noGrp="1" noChangeArrowheads="1"/>
          </p:cNvSpPr>
          <p:nvPr>
            <p:ph idx="1"/>
          </p:nvPr>
        </p:nvSpPr>
        <p:spPr bwMode="auto">
          <a:xfrm>
            <a:off x="419100" y="1894354"/>
            <a:ext cx="11184149" cy="44525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77190" marR="1270" indent="-285750" algn="just">
              <a:lnSpc>
                <a:spcPct val="150000"/>
              </a:lnSpc>
              <a:spcBef>
                <a:spcPts val="1585"/>
              </a:spcBef>
              <a:spcAft>
                <a:spcPts val="0"/>
              </a:spcAft>
              <a:buFont typeface="Arial" panose="020B0604020202020204" pitchFamily="34" charset="0"/>
              <a:buChar char="•"/>
              <a:tabLst>
                <a:tab pos="2700655" algn="l"/>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kern="0" dirty="0">
                <a:solidFill>
                  <a:srgbClr val="000000"/>
                </a:solidFill>
                <a:effectLst/>
                <a:latin typeface="Times New Roman" panose="02020603050405020304" pitchFamily="18" charset="0"/>
                <a:ea typeface="Calibri" panose="020F0502020204030204" pitchFamily="34" charset="0"/>
              </a:rPr>
              <a:t>The </a:t>
            </a:r>
            <a:r>
              <a:rPr lang="en-US" kern="0" dirty="0" smtClean="0">
                <a:solidFill>
                  <a:schemeClr val="tx1">
                    <a:lumMod val="95000"/>
                    <a:lumOff val="5000"/>
                  </a:schemeClr>
                </a:solidFill>
                <a:latin typeface="Times New Roman" panose="02020603050405020304" pitchFamily="18" charset="0"/>
                <a:ea typeface="Calibri" panose="020F0502020204030204" pitchFamily="34" charset="0"/>
              </a:rPr>
              <a:t>“</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Responsive Medication Reminder with Guardian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Alert”</a:t>
            </a:r>
            <a:r>
              <a:rPr lang="en-US" kern="0" dirty="0" smtClean="0">
                <a:solidFill>
                  <a:schemeClr val="tx1">
                    <a:lumMod val="95000"/>
                    <a:lumOff val="5000"/>
                  </a:schemeClr>
                </a:solidFill>
                <a:effectLst/>
                <a:latin typeface="Times New Roman" panose="02020603050405020304" pitchFamily="18" charset="0"/>
                <a:ea typeface="Calibri" panose="020F0502020204030204" pitchFamily="34" charset="0"/>
              </a:rPr>
              <a:t> </a:t>
            </a:r>
            <a:r>
              <a:rPr lang="en-US" kern="0" dirty="0">
                <a:solidFill>
                  <a:srgbClr val="000000"/>
                </a:solidFill>
                <a:effectLst/>
                <a:latin typeface="Times New Roman" panose="02020603050405020304" pitchFamily="18" charset="0"/>
                <a:ea typeface="Calibri" panose="020F0502020204030204" pitchFamily="34" charset="0"/>
              </a:rPr>
              <a:t>application effectively addresses a critical need in the healthcare domain by combining medication management with real-time emergency support. Through the integration of alarm scheduling, user acknowledgment detection, and automatic guardian notification,</a:t>
            </a:r>
          </a:p>
          <a:p>
            <a:pPr marL="377190" marR="1270" indent="-285750" algn="just">
              <a:lnSpc>
                <a:spcPct val="150000"/>
              </a:lnSpc>
              <a:spcBef>
                <a:spcPts val="1585"/>
              </a:spcBef>
              <a:spcAft>
                <a:spcPts val="0"/>
              </a:spcAft>
              <a:buFont typeface="Arial" panose="020B0604020202020204" pitchFamily="34" charset="0"/>
              <a:buChar char="•"/>
              <a:tabLst>
                <a:tab pos="2700655" algn="l"/>
              </a:tabLst>
            </a:pPr>
            <a:r>
              <a:rPr lang="en-US" kern="0" dirty="0">
                <a:solidFill>
                  <a:srgbClr val="000000"/>
                </a:solidFill>
                <a:effectLst/>
                <a:latin typeface="Times New Roman" panose="02020603050405020304" pitchFamily="18" charset="0"/>
                <a:ea typeface="Calibri" panose="020F0502020204030204" pitchFamily="34" charset="0"/>
              </a:rPr>
              <a:t>While the </a:t>
            </a:r>
            <a:r>
              <a:rPr lang="en-US" kern="0" dirty="0" smtClean="0">
                <a:solidFill>
                  <a:srgbClr val="000000"/>
                </a:solidFill>
                <a:effectLst/>
                <a:latin typeface="Times New Roman" panose="02020603050405020304" pitchFamily="18" charset="0"/>
                <a:ea typeface="Calibri" panose="020F0502020204030204" pitchFamily="34" charset="0"/>
              </a:rPr>
              <a:t>“</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Responsive Medication Reminder with Guardian Alert </a:t>
            </a:r>
            <a:r>
              <a:rPr lang="en-US" kern="0" dirty="0" smtClean="0">
                <a:solidFill>
                  <a:srgbClr val="000000"/>
                </a:solidFill>
                <a:effectLst/>
                <a:latin typeface="Times New Roman" panose="02020603050405020304" pitchFamily="18" charset="0"/>
                <a:ea typeface="Calibri" panose="020F0502020204030204" pitchFamily="34" charset="0"/>
              </a:rPr>
              <a:t>” </a:t>
            </a:r>
            <a:r>
              <a:rPr lang="en-US" kern="0" dirty="0">
                <a:solidFill>
                  <a:srgbClr val="000000"/>
                </a:solidFill>
                <a:effectLst/>
                <a:latin typeface="Times New Roman" panose="02020603050405020304" pitchFamily="18" charset="0"/>
                <a:ea typeface="Calibri" panose="020F0502020204030204" pitchFamily="34" charset="0"/>
              </a:rPr>
              <a:t>application fulfills its core purpose effectively, there are several areas for future enhancement that can further improve its functionality, usability, and reach. One potential upgrade is the integration of SMS or WhatsApp alerts alongside the emergency call feature, ensuring that guardians receive messages even if they are unable to answer a phone call. </a:t>
            </a:r>
            <a:endParaRPr lang="en-US" spc="-25"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847385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634C597-E4B3-5B50-A65E-BC76E7A553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9B9CFC8-6DE9-6191-DF29-FA165FE8FB69}"/>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REFERENCES </a:t>
            </a:r>
          </a:p>
        </p:txBody>
      </p:sp>
      <p:sp>
        <p:nvSpPr>
          <p:cNvPr id="3" name="Content Placeholder 2">
            <a:extLst>
              <a:ext uri="{FF2B5EF4-FFF2-40B4-BE49-F238E27FC236}">
                <a16:creationId xmlns:a16="http://schemas.microsoft.com/office/drawing/2014/main" xmlns="" id="{F4A61211-5A2C-EC6F-67B6-1811704C1ACD}"/>
              </a:ext>
            </a:extLst>
          </p:cNvPr>
          <p:cNvSpPr>
            <a:spLocks noGrp="1"/>
          </p:cNvSpPr>
          <p:nvPr>
            <p:ph idx="1"/>
          </p:nvPr>
        </p:nvSpPr>
        <p:spPr>
          <a:xfrm>
            <a:off x="1097280" y="1737360"/>
            <a:ext cx="10661583" cy="3546745"/>
          </a:xfrm>
        </p:spPr>
        <p:txBody>
          <a:bodyPr>
            <a:noAutofit/>
          </a:bodyPr>
          <a:lstStyle/>
          <a:p>
            <a:pPr marL="0" indent="0" algn="just" eaLnBrk="0" fontAlgn="base" hangingPunct="0">
              <a:lnSpc>
                <a:spcPct val="120000"/>
              </a:lnSpc>
              <a:spcBef>
                <a:spcPct val="0"/>
              </a:spcBef>
              <a:spcAft>
                <a:spcPct val="0"/>
              </a:spcAft>
              <a:buClrTx/>
              <a:buSzTx/>
              <a:buNone/>
            </a:pPr>
            <a:endParaRPr lang="en-IN" sz="1800" dirty="0">
              <a:solidFill>
                <a:schemeClr val="tx1"/>
              </a:solidFill>
              <a:latin typeface="Times New Roman" panose="02020603050405020304" pitchFamily="18" charset="0"/>
              <a:ea typeface="+mn-lt"/>
              <a:cs typeface="Times New Roman" panose="02020603050405020304" pitchFamily="18" charset="0"/>
            </a:endParaRPr>
          </a:p>
          <a:p>
            <a:pPr marL="342900" marR="0" lvl="0" indent="-342900" algn="just">
              <a:lnSpc>
                <a:spcPct val="150000"/>
              </a:lnSpc>
              <a:buFont typeface="+mj-lt"/>
              <a:buAutoNum type="arabicPeriod"/>
            </a:pPr>
            <a:r>
              <a:rPr lang="en-US"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Android Developers. (n.d.). </a:t>
            </a:r>
            <a:r>
              <a:rPr lang="en-IN" sz="1800" i="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Alarm Manager | Android Developers</a:t>
            </a:r>
            <a:r>
              <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Retrieved from: </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buFont typeface="+mj-lt"/>
              <a:buAutoNum type="arabicPeriod"/>
            </a:pPr>
            <a:r>
              <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World Health Organization. (2003). </a:t>
            </a:r>
            <a:r>
              <a:rPr lang="en-IN" sz="1800" i="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Adherence to Long-Term Therapies: Evidence for Action</a:t>
            </a:r>
            <a:r>
              <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Retrieved from: </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buFont typeface="+mj-lt"/>
              <a:buAutoNum type="arabicPeriod"/>
            </a:pPr>
            <a:r>
              <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Lee, J., &amp; Kim, J. (2020). </a:t>
            </a:r>
            <a:r>
              <a:rPr lang="en-IN" sz="1800" i="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Development of a Mobile-Based Medication Reminder System for Chronic Patients</a:t>
            </a:r>
            <a:r>
              <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International Journal of Medical Informatics, 141, 104226. https://doi.org/10.1016/j.ijmedinf.2020.104226 </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buFont typeface="+mj-lt"/>
              <a:buAutoNum type="arabicPeriod"/>
            </a:pPr>
            <a:r>
              <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Google. (n.d.). </a:t>
            </a:r>
            <a:r>
              <a:rPr lang="en-IN" sz="1800" i="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Permissions Overview | Android Developers</a:t>
            </a:r>
            <a:r>
              <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Retrieved from: </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mj-lt"/>
              <a:buAutoNum type="arabicPeriod"/>
            </a:pPr>
            <a:r>
              <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Kumar, P., &amp; Tripathi, S. (2018). </a:t>
            </a:r>
            <a:r>
              <a:rPr lang="en-IN" sz="1800" i="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 Android-based Medicine Reminder System with Call Feature for Elderly People</a:t>
            </a:r>
            <a:r>
              <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International Journal of Advanced Research in Computer Science, 9(3), 42–46. </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eaLnBrk="0" fontAlgn="base" hangingPunct="0">
              <a:lnSpc>
                <a:spcPct val="120000"/>
              </a:lnSpc>
              <a:spcBef>
                <a:spcPct val="0"/>
              </a:spcBef>
              <a:spcAft>
                <a:spcPct val="0"/>
              </a:spcAft>
              <a:buClrTx/>
              <a:buSzTx/>
              <a:buFont typeface="+mj-lt"/>
              <a:buAutoNum type="arabicPeriod"/>
            </a:pP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6A1EC439-2940-F9CA-EE74-1D44C2435458}"/>
              </a:ext>
            </a:extLst>
          </p:cNvPr>
          <p:cNvPicPr>
            <a:picLocks noChangeAspect="1"/>
          </p:cNvPicPr>
          <p:nvPr/>
        </p:nvPicPr>
        <p:blipFill>
          <a:blip r:embed="rId3" cstate="print"/>
          <a:stretch>
            <a:fillRect/>
          </a:stretch>
        </p:blipFill>
        <p:spPr>
          <a:xfrm>
            <a:off x="546939" y="606668"/>
            <a:ext cx="978762" cy="953928"/>
          </a:xfrm>
          <a:prstGeom prst="rect">
            <a:avLst/>
          </a:prstGeom>
        </p:spPr>
      </p:pic>
      <p:pic>
        <p:nvPicPr>
          <p:cNvPr id="8" name="Picture 7">
            <a:extLst>
              <a:ext uri="{FF2B5EF4-FFF2-40B4-BE49-F238E27FC236}">
                <a16:creationId xmlns:a16="http://schemas.microsoft.com/office/drawing/2014/main" xmlns="" id="{EBA3E513-4EB5-7228-0BE5-7E7D49B54F9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677219" y="624417"/>
            <a:ext cx="835001" cy="1078748"/>
          </a:xfrm>
          <a:prstGeom prst="rect">
            <a:avLst/>
          </a:prstGeom>
        </p:spPr>
      </p:pic>
      <p:sp>
        <p:nvSpPr>
          <p:cNvPr id="4" name="Footer Placeholder 2">
            <a:extLst>
              <a:ext uri="{FF2B5EF4-FFF2-40B4-BE49-F238E27FC236}">
                <a16:creationId xmlns:a16="http://schemas.microsoft.com/office/drawing/2014/main" xmlns="" id="{367F3F9D-1212-E1A2-DE76-E6120E0A29A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xmlns="" id="{5BD76637-3273-AC57-F5D9-8821747D4AD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17</a:t>
            </a:fld>
            <a:endParaRPr lang="en-IN" dirty="0"/>
          </a:p>
        </p:txBody>
      </p:sp>
      <p:sp>
        <p:nvSpPr>
          <p:cNvPr id="11" name="TextBox 10">
            <a:extLst>
              <a:ext uri="{FF2B5EF4-FFF2-40B4-BE49-F238E27FC236}">
                <a16:creationId xmlns:a16="http://schemas.microsoft.com/office/drawing/2014/main" xmlns="" id="{522F6B93-DC60-08EB-48B4-4AF2D078049F}"/>
              </a:ext>
            </a:extLst>
          </p:cNvPr>
          <p:cNvSpPr txBox="1"/>
          <p:nvPr/>
        </p:nvSpPr>
        <p:spPr>
          <a:xfrm>
            <a:off x="871405" y="6503847"/>
            <a:ext cx="2369128" cy="276999"/>
          </a:xfrm>
          <a:prstGeom prst="rect">
            <a:avLst/>
          </a:prstGeom>
          <a:noFill/>
        </p:spPr>
        <p:txBody>
          <a:bodyPr wrap="square" rtlCol="0">
            <a:spAutoFit/>
          </a:bodyPr>
          <a:lstStyle/>
          <a:p>
            <a:r>
              <a:rPr lang="en-IN" sz="1200" dirty="0" smtClean="0">
                <a:solidFill>
                  <a:schemeClr val="bg1"/>
                </a:solidFill>
              </a:rPr>
              <a:t>11/06/2025</a:t>
            </a:r>
            <a:endParaRPr lang="en-IN" sz="1200" dirty="0">
              <a:solidFill>
                <a:schemeClr val="bg1"/>
              </a:solidFill>
            </a:endParaRPr>
          </a:p>
        </p:txBody>
      </p:sp>
    </p:spTree>
    <p:extLst>
      <p:ext uri="{BB962C8B-B14F-4D97-AF65-F5344CB8AC3E}">
        <p14:creationId xmlns:p14="http://schemas.microsoft.com/office/powerpoint/2010/main" xmlns="" val="3048771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065AC1C-DC84-C189-0557-80B7D0E4EB2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xmlns="" id="{AF513D11-1779-6000-F606-2C324D459442}"/>
              </a:ext>
            </a:extLst>
          </p:cNvPr>
          <p:cNvPicPr>
            <a:picLocks noChangeAspect="1"/>
          </p:cNvPicPr>
          <p:nvPr/>
        </p:nvPicPr>
        <p:blipFill>
          <a:blip r:embed="rId2" cstate="print"/>
          <a:stretch>
            <a:fillRect/>
          </a:stretch>
        </p:blipFill>
        <p:spPr>
          <a:xfrm>
            <a:off x="890755" y="540502"/>
            <a:ext cx="978762" cy="953928"/>
          </a:xfrm>
          <a:prstGeom prst="rect">
            <a:avLst/>
          </a:prstGeom>
        </p:spPr>
      </p:pic>
      <p:pic>
        <p:nvPicPr>
          <p:cNvPr id="8" name="Picture 7">
            <a:extLst>
              <a:ext uri="{FF2B5EF4-FFF2-40B4-BE49-F238E27FC236}">
                <a16:creationId xmlns:a16="http://schemas.microsoft.com/office/drawing/2014/main" xmlns="" id="{93DA895E-7B88-F1FF-EDD0-D416AA4D595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18799" y="540502"/>
            <a:ext cx="835001" cy="1078748"/>
          </a:xfrm>
          <a:prstGeom prst="rect">
            <a:avLst/>
          </a:prstGeom>
        </p:spPr>
      </p:pic>
      <p:pic>
        <p:nvPicPr>
          <p:cNvPr id="2" name="Picture 2">
            <a:extLst>
              <a:ext uri="{FF2B5EF4-FFF2-40B4-BE49-F238E27FC236}">
                <a16:creationId xmlns:a16="http://schemas.microsoft.com/office/drawing/2014/main" xmlns="" id="{85405B56-2598-F400-4C24-58D927716E15}"/>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82549" y="1619250"/>
            <a:ext cx="9525000" cy="38481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Footer Placeholder 2">
            <a:extLst>
              <a:ext uri="{FF2B5EF4-FFF2-40B4-BE49-F238E27FC236}">
                <a16:creationId xmlns:a16="http://schemas.microsoft.com/office/drawing/2014/main" xmlns="" id="{9D87BF4D-AB30-E92E-3A92-0DD362EE0B8E}"/>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xmlns="" id="{FAAC68C8-ED57-E6BE-3192-0E18B53984DC}"/>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18</a:t>
            </a:fld>
            <a:endParaRPr lang="en-IN" dirty="0"/>
          </a:p>
        </p:txBody>
      </p:sp>
      <p:sp>
        <p:nvSpPr>
          <p:cNvPr id="10" name="TextBox 9">
            <a:extLst>
              <a:ext uri="{FF2B5EF4-FFF2-40B4-BE49-F238E27FC236}">
                <a16:creationId xmlns:a16="http://schemas.microsoft.com/office/drawing/2014/main" xmlns="" id="{14BE54C9-82E7-8C2B-4B42-CD1BE982EF90}"/>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xmlns="" val="388769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282F42-A25D-BF9C-A0AF-EBAD63B59BF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ABSTRACT</a:t>
            </a:r>
          </a:p>
        </p:txBody>
      </p:sp>
      <p:pic>
        <p:nvPicPr>
          <p:cNvPr id="7" name="Picture 6">
            <a:extLst>
              <a:ext uri="{FF2B5EF4-FFF2-40B4-BE49-F238E27FC236}">
                <a16:creationId xmlns:a16="http://schemas.microsoft.com/office/drawing/2014/main" xmlns="" id="{06EFDB95-4463-528E-B019-E5027CB3C67A}"/>
              </a:ext>
            </a:extLst>
          </p:cNvPr>
          <p:cNvPicPr>
            <a:picLocks noChangeAspect="1"/>
          </p:cNvPicPr>
          <p:nvPr/>
        </p:nvPicPr>
        <p:blipFill>
          <a:blip r:embed="rId2" cstate="print"/>
          <a:stretch>
            <a:fillRect/>
          </a:stretch>
        </p:blipFill>
        <p:spPr>
          <a:xfrm>
            <a:off x="382024" y="571520"/>
            <a:ext cx="978762" cy="953928"/>
          </a:xfrm>
          <a:prstGeom prst="rect">
            <a:avLst/>
          </a:prstGeom>
        </p:spPr>
      </p:pic>
      <p:pic>
        <p:nvPicPr>
          <p:cNvPr id="8" name="Picture 7">
            <a:extLst>
              <a:ext uri="{FF2B5EF4-FFF2-40B4-BE49-F238E27FC236}">
                <a16:creationId xmlns:a16="http://schemas.microsoft.com/office/drawing/2014/main" xmlns="" id="{B4E42175-7A36-BEB5-FD67-A311E33D5AF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69583" y="414584"/>
            <a:ext cx="835001" cy="1078748"/>
          </a:xfrm>
          <a:prstGeom prst="rect">
            <a:avLst/>
          </a:prstGeom>
        </p:spPr>
      </p:pic>
      <p:sp>
        <p:nvSpPr>
          <p:cNvPr id="10" name="TextBox 9">
            <a:extLst>
              <a:ext uri="{FF2B5EF4-FFF2-40B4-BE49-F238E27FC236}">
                <a16:creationId xmlns:a16="http://schemas.microsoft.com/office/drawing/2014/main" xmlns="" id="{FEC1F9EB-D264-0699-E26D-059B872C6946}"/>
              </a:ext>
            </a:extLst>
          </p:cNvPr>
          <p:cNvSpPr txBox="1"/>
          <p:nvPr/>
        </p:nvSpPr>
        <p:spPr>
          <a:xfrm>
            <a:off x="951085" y="1734410"/>
            <a:ext cx="10289829" cy="4708981"/>
          </a:xfrm>
          <a:prstGeom prst="rect">
            <a:avLst/>
          </a:prstGeom>
          <a:noFill/>
        </p:spPr>
        <p:txBody>
          <a:bodyPr wrap="square">
            <a:spAutoFit/>
          </a:bodyPr>
          <a:lstStyle/>
          <a:p>
            <a:pPr marL="342900" indent="-342900" algn="just" eaLnBrk="0" fontAlgn="base" hangingPunct="0">
              <a:lnSpc>
                <a:spcPct val="150000"/>
              </a:lnSpc>
              <a:spcBef>
                <a:spcPct val="0"/>
              </a:spcBef>
              <a:spcAft>
                <a:spcPct val="0"/>
              </a:spcAft>
              <a:buClr>
                <a:schemeClr val="accent1"/>
              </a:buCl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Responsive Medication Reminder with Guardian Alert </a:t>
            </a:r>
            <a:r>
              <a:rPr lang="en-US" sz="2000" dirty="0">
                <a:latin typeface="Times New Roman" panose="02020603050405020304" pitchFamily="18" charset="0"/>
                <a:cs typeface="Times New Roman" panose="02020603050405020304" pitchFamily="18" charset="0"/>
              </a:rPr>
              <a:t>aims to enhance patient well-being by leveraging technology to improve medication adherence and provide a safety net during critical situations. </a:t>
            </a:r>
          </a:p>
          <a:p>
            <a:pPr marL="342900" indent="-342900" algn="just" eaLnBrk="0" fontAlgn="base" hangingPunct="0">
              <a:lnSpc>
                <a:spcPct val="150000"/>
              </a:lnSpc>
              <a:spcBef>
                <a:spcPct val="0"/>
              </a:spcBef>
              <a:spcAft>
                <a:spcPct val="0"/>
              </a:spcAft>
              <a:buClr>
                <a:schemeClr val="accent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system typically involves a user interface for managing medication schedules and emergency contacts, a reminder module for delivering timely notifications, and an emergency alert function that can transmit the user's location and relevant information to designated recipients upon activation. </a:t>
            </a:r>
          </a:p>
          <a:p>
            <a:pPr marL="342900" indent="-342900" algn="just" eaLnBrk="0" fontAlgn="base" hangingPunct="0">
              <a:lnSpc>
                <a:spcPct val="150000"/>
              </a:lnSpc>
              <a:spcBef>
                <a:spcPct val="0"/>
              </a:spcBef>
              <a:spcAft>
                <a:spcPct val="0"/>
              </a:spcAft>
              <a:buClr>
                <a:schemeClr val="accent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providing timely reminders and facilitating rapid access to help, such a system has the potential to significantly improve health outcomes, increase personal safety, and promote greater independence for individuals managing their </a:t>
            </a:r>
            <a:r>
              <a:rPr lang="en-US" sz="2000" dirty="0" smtClean="0">
                <a:latin typeface="Times New Roman" panose="02020603050405020304" pitchFamily="18" charset="0"/>
                <a:cs typeface="Times New Roman" panose="02020603050405020304" pitchFamily="18" charset="0"/>
              </a:rPr>
              <a:t>health.</a:t>
            </a:r>
            <a:endParaRPr lang="en-IN" dirty="0">
              <a:latin typeface="Arial Narrow" panose="020B0606020202030204" pitchFamily="34" charset="0"/>
            </a:endParaRPr>
          </a:p>
        </p:txBody>
      </p:sp>
      <p:sp>
        <p:nvSpPr>
          <p:cNvPr id="9" name="Footer Placeholder 2">
            <a:extLst>
              <a:ext uri="{FF2B5EF4-FFF2-40B4-BE49-F238E27FC236}">
                <a16:creationId xmlns:a16="http://schemas.microsoft.com/office/drawing/2014/main" xmlns="" id="{32F15E37-3C9C-F131-DFE9-269569AA93F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3" name="Slide Number Placeholder 3">
            <a:extLst>
              <a:ext uri="{FF2B5EF4-FFF2-40B4-BE49-F238E27FC236}">
                <a16:creationId xmlns:a16="http://schemas.microsoft.com/office/drawing/2014/main" xmlns="" id="{C43986DB-D204-7BB1-E06F-D9C5F65779C7}"/>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2</a:t>
            </a:fld>
            <a:endParaRPr lang="en-IN" dirty="0"/>
          </a:p>
        </p:txBody>
      </p:sp>
      <p:sp>
        <p:nvSpPr>
          <p:cNvPr id="14" name="TextBox 13">
            <a:extLst>
              <a:ext uri="{FF2B5EF4-FFF2-40B4-BE49-F238E27FC236}">
                <a16:creationId xmlns:a16="http://schemas.microsoft.com/office/drawing/2014/main" xmlns="" id="{101C99EE-ADD0-B258-BBE9-90C85AA576B8}"/>
              </a:ext>
            </a:extLst>
          </p:cNvPr>
          <p:cNvSpPr txBox="1"/>
          <p:nvPr/>
        </p:nvSpPr>
        <p:spPr>
          <a:xfrm>
            <a:off x="871405" y="6503847"/>
            <a:ext cx="2369128" cy="276999"/>
          </a:xfrm>
          <a:prstGeom prst="rect">
            <a:avLst/>
          </a:prstGeom>
          <a:noFill/>
        </p:spPr>
        <p:txBody>
          <a:bodyPr wrap="square" rtlCol="0">
            <a:spAutoFit/>
          </a:bodyPr>
          <a:lstStyle/>
          <a:p>
            <a:r>
              <a:rPr lang="en-IN" sz="1200" dirty="0" smtClean="0">
                <a:solidFill>
                  <a:schemeClr val="bg1"/>
                </a:solidFill>
              </a:rPr>
              <a:t>11</a:t>
            </a:r>
            <a:r>
              <a:rPr lang="en-IN" sz="1200" dirty="0" smtClean="0">
                <a:solidFill>
                  <a:schemeClr val="bg1"/>
                </a:solidFill>
              </a:rPr>
              <a:t>/06/2025</a:t>
            </a:r>
            <a:endParaRPr lang="en-IN" sz="1200" dirty="0">
              <a:solidFill>
                <a:schemeClr val="bg1"/>
              </a:solidFill>
            </a:endParaRPr>
          </a:p>
        </p:txBody>
      </p:sp>
    </p:spTree>
    <p:extLst>
      <p:ext uri="{BB962C8B-B14F-4D97-AF65-F5344CB8AC3E}">
        <p14:creationId xmlns:p14="http://schemas.microsoft.com/office/powerpoint/2010/main" xmlns="" val="150861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13E15F8-FBD0-4E18-6BDF-C3A66DE41C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8E57603-9965-1EF9-F2A6-C2DF5E3F441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OBJECTIVE</a:t>
            </a:r>
          </a:p>
        </p:txBody>
      </p:sp>
      <p:pic>
        <p:nvPicPr>
          <p:cNvPr id="7" name="Picture 6">
            <a:extLst>
              <a:ext uri="{FF2B5EF4-FFF2-40B4-BE49-F238E27FC236}">
                <a16:creationId xmlns:a16="http://schemas.microsoft.com/office/drawing/2014/main" xmlns="" id="{4A63F4F8-BDFF-5FBD-7EF9-384888096D93}"/>
              </a:ext>
            </a:extLst>
          </p:cNvPr>
          <p:cNvPicPr>
            <a:picLocks noChangeAspect="1"/>
          </p:cNvPicPr>
          <p:nvPr/>
        </p:nvPicPr>
        <p:blipFill>
          <a:blip r:embed="rId2" cstate="print"/>
          <a:stretch>
            <a:fillRect/>
          </a:stretch>
        </p:blipFill>
        <p:spPr>
          <a:xfrm>
            <a:off x="546939" y="512569"/>
            <a:ext cx="978762" cy="953928"/>
          </a:xfrm>
          <a:prstGeom prst="rect">
            <a:avLst/>
          </a:prstGeom>
        </p:spPr>
      </p:pic>
      <p:pic>
        <p:nvPicPr>
          <p:cNvPr id="8" name="Picture 7">
            <a:extLst>
              <a:ext uri="{FF2B5EF4-FFF2-40B4-BE49-F238E27FC236}">
                <a16:creationId xmlns:a16="http://schemas.microsoft.com/office/drawing/2014/main" xmlns="" id="{B757400C-9629-42E1-C79A-FBE23EEE7C3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08804" y="523181"/>
            <a:ext cx="835001" cy="1078748"/>
          </a:xfrm>
          <a:prstGeom prst="rect">
            <a:avLst/>
          </a:prstGeom>
        </p:spPr>
      </p:pic>
      <p:sp>
        <p:nvSpPr>
          <p:cNvPr id="3" name="Footer Placeholder 2">
            <a:extLst>
              <a:ext uri="{FF2B5EF4-FFF2-40B4-BE49-F238E27FC236}">
                <a16:creationId xmlns:a16="http://schemas.microsoft.com/office/drawing/2014/main" xmlns="" id="{6C40F6BA-9046-A10A-3354-1F6DC059ED6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xmlns="" id="{E2B87D7D-3285-31F5-A56F-BEC420AC184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3</a:t>
            </a:fld>
            <a:endParaRPr lang="en-IN" dirty="0"/>
          </a:p>
        </p:txBody>
      </p:sp>
      <p:sp>
        <p:nvSpPr>
          <p:cNvPr id="5" name="TextBox 4">
            <a:extLst>
              <a:ext uri="{FF2B5EF4-FFF2-40B4-BE49-F238E27FC236}">
                <a16:creationId xmlns:a16="http://schemas.microsoft.com/office/drawing/2014/main" xmlns="" id="{2FA05329-7F26-805C-2797-D24B916EDE41}"/>
              </a:ext>
            </a:extLst>
          </p:cNvPr>
          <p:cNvSpPr txBox="1"/>
          <p:nvPr/>
        </p:nvSpPr>
        <p:spPr>
          <a:xfrm>
            <a:off x="871405" y="6503847"/>
            <a:ext cx="2369128" cy="461665"/>
          </a:xfrm>
          <a:prstGeom prst="rect">
            <a:avLst/>
          </a:prstGeom>
          <a:noFill/>
        </p:spPr>
        <p:txBody>
          <a:bodyPr wrap="square" rtlCol="0">
            <a:spAutoFit/>
          </a:bodyPr>
          <a:lstStyle/>
          <a:p>
            <a:r>
              <a:rPr lang="en-IN" sz="1200" dirty="0" smtClean="0">
                <a:solidFill>
                  <a:schemeClr val="bg1"/>
                </a:solidFill>
              </a:rPr>
              <a:t>11/06/2025</a:t>
            </a:r>
          </a:p>
          <a:p>
            <a:endParaRPr lang="en-IN" sz="1200" dirty="0">
              <a:solidFill>
                <a:schemeClr val="bg1"/>
              </a:solidFill>
            </a:endParaRPr>
          </a:p>
        </p:txBody>
      </p:sp>
      <p:sp>
        <p:nvSpPr>
          <p:cNvPr id="9" name="TextBox 8">
            <a:extLst>
              <a:ext uri="{FF2B5EF4-FFF2-40B4-BE49-F238E27FC236}">
                <a16:creationId xmlns:a16="http://schemas.microsoft.com/office/drawing/2014/main" xmlns="" id="{98E3C57D-B7AA-E112-B5B3-54866DBEDA53}"/>
              </a:ext>
            </a:extLst>
          </p:cNvPr>
          <p:cNvSpPr txBox="1"/>
          <p:nvPr/>
        </p:nvSpPr>
        <p:spPr>
          <a:xfrm>
            <a:off x="332509" y="1838507"/>
            <a:ext cx="11220395" cy="4524315"/>
          </a:xfrm>
          <a:prstGeom prst="rect">
            <a:avLst/>
          </a:prstGeom>
          <a:noFill/>
        </p:spPr>
        <p:txBody>
          <a:bodyPr wrap="square">
            <a:spAutoFit/>
          </a:bodyPr>
          <a:lstStyle/>
          <a:p>
            <a:pPr marL="571500" indent="-457200" algn="just">
              <a:lnSpc>
                <a:spcPct val="160000"/>
              </a:lnSpc>
              <a:buClr>
                <a:schemeClr val="accent1"/>
              </a:buClr>
              <a:buSzPct val="115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The primary objective of a</a:t>
            </a:r>
            <a:r>
              <a:rPr lang="en-US" sz="2000" dirty="0">
                <a:latin typeface="Times New Roman" panose="02020603050405020304" pitchFamily="18" charset="0"/>
                <a:cs typeface="Times New Roman" panose="02020603050405020304" pitchFamily="18" charset="0"/>
              </a:rPr>
              <a:t> medication</a:t>
            </a:r>
            <a:r>
              <a:rPr lang="en-US" sz="2000" dirty="0">
                <a:latin typeface="Times New Roman" panose="02020603050405020304" pitchFamily="18" charset="0"/>
                <a:cs typeface="Times New Roman" panose="02020603050405020304" pitchFamily="18" charset="0"/>
                <a:sym typeface="+mn-ea"/>
              </a:rPr>
              <a:t> reminder project is to design and develop a system that sends timely reminders to patients to take their prescribed medications, thereby improving medication adherence and reducing missed doses. </a:t>
            </a:r>
            <a:endParaRPr lang="en-US" sz="2000" dirty="0">
              <a:latin typeface="Times New Roman" panose="02020603050405020304" pitchFamily="18" charset="0"/>
              <a:cs typeface="Times New Roman" panose="02020603050405020304" pitchFamily="18" charset="0"/>
            </a:endParaRPr>
          </a:p>
          <a:p>
            <a:pPr marL="571500" indent="-457200" algn="just">
              <a:lnSpc>
                <a:spcPct val="160000"/>
              </a:lnSpc>
              <a:buClr>
                <a:schemeClr val="accent1"/>
              </a:buClr>
              <a:buSzPct val="115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cs typeface="Times New Roman" panose="02020603050405020304" pitchFamily="18" charset="0"/>
                <a:sym typeface="+mn-ea"/>
              </a:rPr>
              <a:t>M</a:t>
            </a:r>
            <a:r>
              <a:rPr lang="en-US" sz="2000" dirty="0" smtClean="0">
                <a:latin typeface="Times New Roman" panose="02020603050405020304" pitchFamily="18" charset="0"/>
                <a:cs typeface="Times New Roman" panose="02020603050405020304" pitchFamily="18" charset="0"/>
              </a:rPr>
              <a:t>edication</a:t>
            </a:r>
            <a:r>
              <a:rPr lang="en-US" sz="2000" dirty="0" smtClean="0">
                <a:latin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cs typeface="Times New Roman" panose="02020603050405020304" pitchFamily="18" charset="0"/>
                <a:sym typeface="+mn-ea"/>
              </a:rPr>
              <a:t>Reminder aims to enhance patient outcomes by ensuring consistent medication intake, which is crucial for managing chronic conditions and preventing adverse health consequences. </a:t>
            </a:r>
            <a:endParaRPr lang="en-US" sz="2000" dirty="0">
              <a:latin typeface="Times New Roman" panose="02020603050405020304" pitchFamily="18" charset="0"/>
              <a:cs typeface="Times New Roman" panose="02020603050405020304" pitchFamily="18" charset="0"/>
            </a:endParaRPr>
          </a:p>
          <a:p>
            <a:pPr marL="571500" indent="-457200" algn="just">
              <a:lnSpc>
                <a:spcPct val="160000"/>
              </a:lnSpc>
              <a:buClr>
                <a:schemeClr val="accent1"/>
              </a:buClr>
              <a:buSzPct val="115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By providing personalized reminders and tracking medication intake, the system seeks to empower patients to take control of their medication regimen and improve their overall health and well-being..</a:t>
            </a:r>
          </a:p>
          <a:p>
            <a:pPr marL="571500" indent="-457200" algn="just">
              <a:lnSpc>
                <a:spcPct val="160000"/>
              </a:lnSpc>
              <a:buClr>
                <a:schemeClr val="accent1"/>
              </a:buClr>
              <a:buSzPct val="115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It aims to create a user-friendly and customizable platform that sends reminders and notifications to users via various channels, such as SMS, email, or mobile app </a:t>
            </a:r>
            <a:r>
              <a:rPr lang="en-US" sz="2000" dirty="0" smtClean="0">
                <a:latin typeface="Times New Roman" panose="02020603050405020304" pitchFamily="18" charset="0"/>
                <a:cs typeface="Times New Roman" panose="02020603050405020304" pitchFamily="18" charset="0"/>
                <a:sym typeface="+mn-ea"/>
              </a:rPr>
              <a:t>notifications</a:t>
            </a:r>
            <a:endParaRPr lang="en-US" sz="2000" dirty="0">
              <a:latin typeface="Arial Narrow"/>
              <a:ea typeface="Arial Narrow"/>
              <a:cs typeface="Arial Narrow"/>
              <a:sym typeface="Arial Narrow"/>
            </a:endParaRPr>
          </a:p>
        </p:txBody>
      </p:sp>
    </p:spTree>
    <p:extLst>
      <p:ext uri="{BB962C8B-B14F-4D97-AF65-F5344CB8AC3E}">
        <p14:creationId xmlns:p14="http://schemas.microsoft.com/office/powerpoint/2010/main" xmlns="" val="207552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506B8C1-999B-4CCF-4F51-044707072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A9E96CF-62E8-3667-18F7-B203E129BFB8}"/>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LITERATURE SURVEY</a:t>
            </a:r>
          </a:p>
        </p:txBody>
      </p:sp>
      <p:pic>
        <p:nvPicPr>
          <p:cNvPr id="7" name="Picture 6">
            <a:extLst>
              <a:ext uri="{FF2B5EF4-FFF2-40B4-BE49-F238E27FC236}">
                <a16:creationId xmlns:a16="http://schemas.microsoft.com/office/drawing/2014/main" xmlns="" id="{5D660B60-F045-A041-B90A-3B8459A1E1C3}"/>
              </a:ext>
            </a:extLst>
          </p:cNvPr>
          <p:cNvPicPr>
            <a:picLocks noChangeAspect="1"/>
          </p:cNvPicPr>
          <p:nvPr/>
        </p:nvPicPr>
        <p:blipFill>
          <a:blip r:embed="rId2" cstate="print"/>
          <a:stretch>
            <a:fillRect/>
          </a:stretch>
        </p:blipFill>
        <p:spPr>
          <a:xfrm>
            <a:off x="382024" y="604931"/>
            <a:ext cx="978762" cy="953928"/>
          </a:xfrm>
          <a:prstGeom prst="rect">
            <a:avLst/>
          </a:prstGeom>
        </p:spPr>
      </p:pic>
      <p:pic>
        <p:nvPicPr>
          <p:cNvPr id="8" name="Picture 7">
            <a:extLst>
              <a:ext uri="{FF2B5EF4-FFF2-40B4-BE49-F238E27FC236}">
                <a16:creationId xmlns:a16="http://schemas.microsoft.com/office/drawing/2014/main" xmlns="" id="{48F0F0D6-2C6D-2D51-620E-6208FBB6A48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56470" y="542521"/>
            <a:ext cx="835001" cy="1078748"/>
          </a:xfrm>
          <a:prstGeom prst="rect">
            <a:avLst/>
          </a:prstGeom>
        </p:spPr>
      </p:pic>
      <p:graphicFrame>
        <p:nvGraphicFramePr>
          <p:cNvPr id="3" name="Table 2">
            <a:extLst>
              <a:ext uri="{FF2B5EF4-FFF2-40B4-BE49-F238E27FC236}">
                <a16:creationId xmlns:a16="http://schemas.microsoft.com/office/drawing/2014/main" xmlns="" id="{ED36F0F1-DEE8-E07C-5FF1-9208B1EA2412}"/>
              </a:ext>
            </a:extLst>
          </p:cNvPr>
          <p:cNvGraphicFramePr>
            <a:graphicFrameLocks noGrp="1"/>
          </p:cNvGraphicFramePr>
          <p:nvPr>
            <p:extLst>
              <p:ext uri="{D42A27DB-BD31-4B8C-83A1-F6EECF244321}">
                <p14:modId xmlns:p14="http://schemas.microsoft.com/office/powerpoint/2010/main" xmlns="" val="2500536125"/>
              </p:ext>
            </p:extLst>
          </p:nvPr>
        </p:nvGraphicFramePr>
        <p:xfrm>
          <a:off x="835785" y="1901457"/>
          <a:ext cx="10505606" cy="4438293"/>
        </p:xfrm>
        <a:graphic>
          <a:graphicData uri="http://schemas.openxmlformats.org/drawingml/2006/table">
            <a:tbl>
              <a:tblPr>
                <a:tableStyleId>{69CF1AB2-1976-4502-BF36-3FF5EA218861}</a:tableStyleId>
              </a:tblPr>
              <a:tblGrid>
                <a:gridCol w="1181256">
                  <a:extLst>
                    <a:ext uri="{9D8B030D-6E8A-4147-A177-3AD203B41FA5}">
                      <a16:colId xmlns:a16="http://schemas.microsoft.com/office/drawing/2014/main" xmlns="" val="2874843043"/>
                    </a:ext>
                  </a:extLst>
                </a:gridCol>
                <a:gridCol w="3768405">
                  <a:extLst>
                    <a:ext uri="{9D8B030D-6E8A-4147-A177-3AD203B41FA5}">
                      <a16:colId xmlns:a16="http://schemas.microsoft.com/office/drawing/2014/main" xmlns="" val="2512751112"/>
                    </a:ext>
                  </a:extLst>
                </a:gridCol>
                <a:gridCol w="1514328">
                  <a:extLst>
                    <a:ext uri="{9D8B030D-6E8A-4147-A177-3AD203B41FA5}">
                      <a16:colId xmlns:a16="http://schemas.microsoft.com/office/drawing/2014/main" xmlns="" val="3054159816"/>
                    </a:ext>
                  </a:extLst>
                </a:gridCol>
                <a:gridCol w="4041617">
                  <a:extLst>
                    <a:ext uri="{9D8B030D-6E8A-4147-A177-3AD203B41FA5}">
                      <a16:colId xmlns:a16="http://schemas.microsoft.com/office/drawing/2014/main" xmlns="" val="2258209217"/>
                    </a:ext>
                  </a:extLst>
                </a:gridCol>
              </a:tblGrid>
              <a:tr h="380549">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xmlns="" val="1581155362"/>
                  </a:ext>
                </a:extLst>
              </a:tr>
              <a:tr h="1464775">
                <a:tc>
                  <a:txBody>
                    <a:bodyPr/>
                    <a:lstStyle/>
                    <a:p>
                      <a:pPr algn="ctr"/>
                      <a:r>
                        <a:rPr lang="en-IN" sz="2300" dirty="0">
                          <a:latin typeface="Arial Narrow" panose="020B0606020202030204" pitchFamily="34" charset="0"/>
                        </a:rPr>
                        <a:t>1</a:t>
                      </a:r>
                    </a:p>
                  </a:txBody>
                  <a:tcPr marL="29579" marR="29579" marT="14789" marB="14789" anchor="ctr"/>
                </a:tc>
                <a:tc>
                  <a:txBody>
                    <a:bodyPr/>
                    <a:lstStyle/>
                    <a:p>
                      <a:r>
                        <a:rPr lang="en-GB" sz="1800" b="0" kern="1200" dirty="0">
                          <a:solidFill>
                            <a:schemeClr val="dk1"/>
                          </a:solidFill>
                          <a:effectLst/>
                          <a:latin typeface="Times New Roman" panose="02020603050405020304" pitchFamily="18" charset="0"/>
                          <a:ea typeface="+mn-ea"/>
                          <a:cs typeface="Times New Roman" panose="02020603050405020304" pitchFamily="18" charset="0"/>
                        </a:rPr>
                        <a:t>Interfaces of Medication Reminder Applications</a:t>
                      </a:r>
                      <a:endParaRPr lang="en-IN" b="0"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2017</a:t>
                      </a:r>
                    </a:p>
                  </a:txBody>
                  <a:tcPr anchor="ctr"/>
                </a:tc>
                <a:tc>
                  <a:txBody>
                    <a:bodyPr/>
                    <a:lstStyle/>
                    <a:p>
                      <a:r>
                        <a:rPr lang="en-US" dirty="0">
                          <a:latin typeface="Times New Roman" panose="02020603050405020304" pitchFamily="18" charset="0"/>
                          <a:cs typeface="Times New Roman" panose="02020603050405020304" pitchFamily="18" charset="0"/>
                        </a:rPr>
                        <a:t>the critical importance of user-friendly interface design in medication reminder apps to effectively support elderly users.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529073945"/>
                  </a:ext>
                </a:extLst>
              </a:tr>
              <a:tr h="1464775">
                <a:tc>
                  <a:txBody>
                    <a:bodyPr/>
                    <a:lstStyle/>
                    <a:p>
                      <a:pPr algn="ctr"/>
                      <a:r>
                        <a:rPr lang="en-IN" sz="2300" b="0" dirty="0">
                          <a:latin typeface="Arial Narrow" panose="020B0606020202030204" pitchFamily="34" charset="0"/>
                        </a:rPr>
                        <a:t>2</a:t>
                      </a:r>
                    </a:p>
                  </a:txBody>
                  <a:tcPr marL="29579" marR="29579" marT="14789" marB="14789" anchor="ctr"/>
                </a:tc>
                <a:tc>
                  <a:txBody>
                    <a:bodyPr/>
                    <a:lstStyle/>
                    <a:p>
                      <a:r>
                        <a:rPr lang="en-GB" sz="1800" b="0" kern="1200" dirty="0">
                          <a:solidFill>
                            <a:schemeClr val="dk1"/>
                          </a:solidFill>
                          <a:effectLst/>
                          <a:latin typeface="Times New Roman" panose="02020603050405020304" pitchFamily="18" charset="0"/>
                          <a:ea typeface="+mn-ea"/>
                          <a:cs typeface="Times New Roman" panose="02020603050405020304" pitchFamily="18" charset="0"/>
                        </a:rPr>
                        <a:t>Developing the Medication Reminder Mobile Application </a:t>
                      </a:r>
                      <a:endParaRPr lang="en-US" b="0"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2017</a:t>
                      </a:r>
                    </a:p>
                  </a:txBody>
                  <a:tcPr anchor="ctr"/>
                </a:tc>
                <a:tc>
                  <a:txBody>
                    <a:bodyPr/>
                    <a:lstStyle/>
                    <a:p>
                      <a:pPr algn="just"/>
                      <a:r>
                        <a:rPr lang="en-US" dirty="0">
                          <a:latin typeface="Times New Roman" panose="02020603050405020304" pitchFamily="18" charset="0"/>
                          <a:cs typeface="Times New Roman" panose="02020603050405020304" pitchFamily="18" charset="0"/>
                        </a:rPr>
                        <a:t>the “Seeb” application as a practical solution for improving medication adherence through mobile technology, particularly among patients with chronic conditions.</a:t>
                      </a:r>
                    </a:p>
                  </a:txBody>
                  <a:tcPr anchor="ctr"/>
                </a:tc>
                <a:extLst>
                  <a:ext uri="{0D108BD9-81ED-4DB2-BD59-A6C34878D82A}">
                    <a16:rowId xmlns:a16="http://schemas.microsoft.com/office/drawing/2014/main" xmlns="" val="4217045999"/>
                  </a:ext>
                </a:extLst>
              </a:tr>
              <a:tr h="1128194">
                <a:tc>
                  <a:txBody>
                    <a:bodyPr/>
                    <a:lstStyle/>
                    <a:p>
                      <a:pPr algn="ctr"/>
                      <a:r>
                        <a:rPr lang="en-IN" sz="2300" b="0" dirty="0">
                          <a:latin typeface="Arial Narrow" panose="020B0606020202030204" pitchFamily="34" charset="0"/>
                        </a:rPr>
                        <a:t>3</a:t>
                      </a:r>
                    </a:p>
                  </a:txBody>
                  <a:tcPr marL="29579" marR="29579" marT="14789" marB="14789" anchor="ctr"/>
                </a:tc>
                <a:tc>
                  <a:txBody>
                    <a:bodyPr/>
                    <a:lstStyle/>
                    <a:p>
                      <a:r>
                        <a:rPr lang="en-GB" sz="1800" b="0" kern="1200" dirty="0">
                          <a:solidFill>
                            <a:schemeClr val="dk1"/>
                          </a:solidFill>
                          <a:effectLst/>
                          <a:latin typeface="Times New Roman" panose="02020603050405020304" pitchFamily="18" charset="0"/>
                          <a:ea typeface="+mn-ea"/>
                          <a:cs typeface="Times New Roman" panose="02020603050405020304" pitchFamily="18" charset="0"/>
                        </a:rPr>
                        <a:t>Bilingual Medication (Med-Alert) Reminder Application for Patients</a:t>
                      </a:r>
                      <a:endParaRPr lang="en-US" b="0"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2019</a:t>
                      </a:r>
                    </a:p>
                  </a:txBody>
                  <a:tcPr anchor="ctr"/>
                </a:tc>
                <a:tc>
                  <a:txBody>
                    <a:bodyPr/>
                    <a:lstStyle/>
                    <a:p>
                      <a:pPr algn="just"/>
                      <a:r>
                        <a:rPr lang="en-US" dirty="0">
                          <a:latin typeface="Times New Roman" panose="02020603050405020304" pitchFamily="18" charset="0"/>
                          <a:cs typeface="Times New Roman" panose="02020603050405020304" pitchFamily="18" charset="0"/>
                        </a:rPr>
                        <a:t>reminder app that enhances accessibility and adherence by accommodating users in multiple languages, catering especially to diverse patient populations.</a:t>
                      </a:r>
                      <a:endParaRPr lang="en-US" sz="1800" dirty="0">
                        <a:latin typeface="Times New Roman" panose="02020603050405020304" pitchFamily="18" charset="0"/>
                        <a:cs typeface="Times New Roman" panose="02020603050405020304" pitchFamily="18" charset="0"/>
                      </a:endParaRPr>
                    </a:p>
                  </a:txBody>
                  <a:tcPr marL="29579" marR="29579" marT="14789" marB="14789" anchor="ctr"/>
                </a:tc>
                <a:extLst>
                  <a:ext uri="{0D108BD9-81ED-4DB2-BD59-A6C34878D82A}">
                    <a16:rowId xmlns:a16="http://schemas.microsoft.com/office/drawing/2014/main" xmlns="" val="4217576552"/>
                  </a:ext>
                </a:extLst>
              </a:tr>
            </a:tbl>
          </a:graphicData>
        </a:graphic>
      </p:graphicFrame>
      <p:sp>
        <p:nvSpPr>
          <p:cNvPr id="4" name="Footer Placeholder 2">
            <a:extLst>
              <a:ext uri="{FF2B5EF4-FFF2-40B4-BE49-F238E27FC236}">
                <a16:creationId xmlns:a16="http://schemas.microsoft.com/office/drawing/2014/main" xmlns="" id="{89EE0338-01C7-27BD-3C9E-7C514FAF167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xmlns="" id="{EE43F62F-0C41-E63D-700E-28EDBA685FF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4</a:t>
            </a:fld>
            <a:endParaRPr lang="en-IN" dirty="0"/>
          </a:p>
        </p:txBody>
      </p:sp>
      <p:sp>
        <p:nvSpPr>
          <p:cNvPr id="9" name="TextBox 8">
            <a:extLst>
              <a:ext uri="{FF2B5EF4-FFF2-40B4-BE49-F238E27FC236}">
                <a16:creationId xmlns:a16="http://schemas.microsoft.com/office/drawing/2014/main" xmlns="" id="{3D889B96-F0BE-9A02-4673-9EB768C39D34}"/>
              </a:ext>
            </a:extLst>
          </p:cNvPr>
          <p:cNvSpPr txBox="1"/>
          <p:nvPr/>
        </p:nvSpPr>
        <p:spPr>
          <a:xfrm>
            <a:off x="871405" y="6503847"/>
            <a:ext cx="2369128" cy="276999"/>
          </a:xfrm>
          <a:prstGeom prst="rect">
            <a:avLst/>
          </a:prstGeom>
          <a:noFill/>
        </p:spPr>
        <p:txBody>
          <a:bodyPr wrap="square" rtlCol="0">
            <a:spAutoFit/>
          </a:bodyPr>
          <a:lstStyle/>
          <a:p>
            <a:r>
              <a:rPr lang="en-IN" sz="1200" dirty="0" smtClean="0">
                <a:solidFill>
                  <a:schemeClr val="bg1"/>
                </a:solidFill>
              </a:rPr>
              <a:t>11/06/2025</a:t>
            </a:r>
            <a:endParaRPr lang="en-IN" sz="1200" dirty="0">
              <a:solidFill>
                <a:schemeClr val="bg1"/>
              </a:solidFill>
            </a:endParaRPr>
          </a:p>
        </p:txBody>
      </p:sp>
    </p:spTree>
    <p:extLst>
      <p:ext uri="{BB962C8B-B14F-4D97-AF65-F5344CB8AC3E}">
        <p14:creationId xmlns:p14="http://schemas.microsoft.com/office/powerpoint/2010/main" xmlns="" val="122213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xmlns="" id="{F8910B5B-16F6-5D6F-51BA-03BF3A796DD5}"/>
              </a:ext>
            </a:extLst>
          </p:cNvPr>
          <p:cNvGraphicFramePr>
            <a:graphicFrameLocks noGrp="1"/>
          </p:cNvGraphicFramePr>
          <p:nvPr>
            <p:extLst>
              <p:ext uri="{D42A27DB-BD31-4B8C-83A1-F6EECF244321}">
                <p14:modId xmlns:p14="http://schemas.microsoft.com/office/powerpoint/2010/main" xmlns="" val="3865051129"/>
              </p:ext>
            </p:extLst>
          </p:nvPr>
        </p:nvGraphicFramePr>
        <p:xfrm>
          <a:off x="1096962" y="1846262"/>
          <a:ext cx="10488900" cy="4476145"/>
        </p:xfrm>
        <a:graphic>
          <a:graphicData uri="http://schemas.openxmlformats.org/drawingml/2006/table">
            <a:tbl>
              <a:tblPr>
                <a:tableStyleId>{69CF1AB2-1976-4502-BF36-3FF5EA218861}</a:tableStyleId>
              </a:tblPr>
              <a:tblGrid>
                <a:gridCol w="835747">
                  <a:extLst>
                    <a:ext uri="{9D8B030D-6E8A-4147-A177-3AD203B41FA5}">
                      <a16:colId xmlns:a16="http://schemas.microsoft.com/office/drawing/2014/main" xmlns="" val="700721332"/>
                    </a:ext>
                  </a:extLst>
                </a:gridCol>
                <a:gridCol w="4428762">
                  <a:extLst>
                    <a:ext uri="{9D8B030D-6E8A-4147-A177-3AD203B41FA5}">
                      <a16:colId xmlns:a16="http://schemas.microsoft.com/office/drawing/2014/main" xmlns="" val="3361487560"/>
                    </a:ext>
                  </a:extLst>
                </a:gridCol>
                <a:gridCol w="1043185">
                  <a:extLst>
                    <a:ext uri="{9D8B030D-6E8A-4147-A177-3AD203B41FA5}">
                      <a16:colId xmlns:a16="http://schemas.microsoft.com/office/drawing/2014/main" xmlns="" val="2531566505"/>
                    </a:ext>
                  </a:extLst>
                </a:gridCol>
                <a:gridCol w="4181206">
                  <a:extLst>
                    <a:ext uri="{9D8B030D-6E8A-4147-A177-3AD203B41FA5}">
                      <a16:colId xmlns:a16="http://schemas.microsoft.com/office/drawing/2014/main" xmlns="" val="951006298"/>
                    </a:ext>
                  </a:extLst>
                </a:gridCol>
              </a:tblGrid>
              <a:tr h="491693">
                <a:tc>
                  <a:txBody>
                    <a:bodyPr/>
                    <a:lstStyle/>
                    <a:p>
                      <a:pPr algn="ctr"/>
                      <a:r>
                        <a:rPr lang="en-IN" sz="2300" b="1" dirty="0">
                          <a:latin typeface="Arial Narrow" panose="020B0606020202030204" pitchFamily="34" charset="0"/>
                        </a:rPr>
                        <a:t>S.No</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xmlns="" val="3852083097"/>
                  </a:ext>
                </a:extLst>
              </a:tr>
              <a:tr h="1260706">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4</a:t>
                      </a:r>
                    </a:p>
                  </a:txBody>
                  <a:tcPr marL="29579" marR="29579" marT="14789" marB="14789" anchor="ctr"/>
                </a:tc>
                <a:tc>
                  <a:txBody>
                    <a:bodyPr/>
                    <a:lstStyle/>
                    <a:p>
                      <a:r>
                        <a:rPr lang="en-GB" sz="1800" b="0" kern="1200" dirty="0">
                          <a:solidFill>
                            <a:schemeClr val="dk1"/>
                          </a:solidFill>
                          <a:effectLst/>
                          <a:latin typeface="Times New Roman" panose="02020603050405020304" pitchFamily="18" charset="0"/>
                          <a:ea typeface="+mn-ea"/>
                          <a:cs typeface="Times New Roman" panose="02020603050405020304" pitchFamily="18" charset="0"/>
                        </a:rPr>
                        <a:t>An Automated and Online-Based Medicine Reminder and Dispenser</a:t>
                      </a:r>
                      <a:endParaRPr lang="en-US" b="0" dirty="0">
                        <a:latin typeface="Times New Roman" panose="02020603050405020304" pitchFamily="18" charset="0"/>
                        <a:cs typeface="Times New Roman" panose="02020603050405020304" pitchFamily="18" charset="0"/>
                      </a:endParaRPr>
                    </a:p>
                  </a:txBody>
                  <a:tcPr anchor="ctr"/>
                </a:tc>
                <a:tc>
                  <a:txBody>
                    <a:bodyPr/>
                    <a:lstStyle/>
                    <a:p>
                      <a:pPr marL="0" algn="ctr" defTabSz="914400" rtl="0" eaLnBrk="1" latinLnBrk="0" hangingPunct="1"/>
                      <a:r>
                        <a:rPr lang="en-IN" sz="1800" dirty="0">
                          <a:latin typeface="Times New Roman" panose="02020603050405020304" pitchFamily="18" charset="0"/>
                          <a:cs typeface="Times New Roman" panose="02020603050405020304" pitchFamily="18" charset="0"/>
                        </a:rPr>
                        <a:t>2019</a:t>
                      </a:r>
                      <a:endParaRPr lang="en-IN"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algn="just"/>
                      <a:r>
                        <a:rPr lang="en-US" dirty="0">
                          <a:latin typeface="Times New Roman" panose="02020603050405020304" pitchFamily="18" charset="0"/>
                          <a:cs typeface="Times New Roman" panose="02020603050405020304" pitchFamily="18" charset="0"/>
                        </a:rPr>
                        <a:t>dispenser system that combines hardware and software to ensure timely medication intake with minimal human intervention.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837284280"/>
                  </a:ext>
                </a:extLst>
              </a:tr>
              <a:tr h="1260706">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5</a:t>
                      </a:r>
                    </a:p>
                  </a:txBody>
                  <a:tcPr marL="29579" marR="29579" marT="14789" marB="14789" anchor="ctr"/>
                </a:tc>
                <a:tc>
                  <a:txBody>
                    <a:bodyPr/>
                    <a:lstStyle/>
                    <a:p>
                      <a:pPr marL="0" algn="just" defTabSz="914400" rtl="0" eaLnBrk="1" latinLnBrk="0" hangingPunct="1"/>
                      <a:r>
                        <a:rPr lang="en-GB" sz="1800" b="0" kern="1200" dirty="0">
                          <a:solidFill>
                            <a:schemeClr val="dk1"/>
                          </a:solidFill>
                          <a:effectLst/>
                          <a:latin typeface="Times New Roman" panose="02020603050405020304" pitchFamily="18" charset="0"/>
                          <a:ea typeface="+mn-ea"/>
                          <a:cs typeface="Times New Roman" panose="02020603050405020304" pitchFamily="18" charset="0"/>
                        </a:rPr>
                        <a:t>Construction and application of medication reminder system: intelligent generation of universal medication schedule</a:t>
                      </a:r>
                      <a:endParaRPr lang="en-IN"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ctr" defTabSz="914400" rtl="0" eaLnBrk="1" latinLnBrk="0" hangingPunct="1"/>
                      <a:r>
                        <a:rPr lang="en-IN" sz="1800" dirty="0">
                          <a:latin typeface="Times New Roman" panose="02020603050405020304" pitchFamily="18" charset="0"/>
                          <a:cs typeface="Times New Roman" panose="02020603050405020304" pitchFamily="18" charset="0"/>
                        </a:rPr>
                        <a:t>2021</a:t>
                      </a:r>
                      <a:endParaRPr lang="en-IN"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algn="just" fontAlgn="base"/>
                      <a:r>
                        <a:rPr lang="en-US" dirty="0">
                          <a:latin typeface="Times New Roman" panose="02020603050405020304" pitchFamily="18" charset="0"/>
                          <a:cs typeface="Times New Roman" panose="02020603050405020304" pitchFamily="18" charset="0"/>
                        </a:rPr>
                        <a:t>an intelligent system for generating universal medication schedules, enhancing personalization and precision in medication reminders through data-driven automation.</a:t>
                      </a:r>
                      <a:endParaRPr lang="en-US"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481305326"/>
                  </a:ext>
                </a:extLst>
              </a:tr>
              <a:tr h="0">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6</a:t>
                      </a:r>
                    </a:p>
                  </a:txBody>
                  <a:tcPr marL="29579" marR="29579" marT="14789" marB="14789" anchor="ctr"/>
                </a:tc>
                <a:tc>
                  <a:txBody>
                    <a:bodyPr/>
                    <a:lstStyle/>
                    <a:p>
                      <a:pPr marL="0" algn="just" defTabSz="914400" rtl="0" eaLnBrk="1" latinLnBrk="0" hangingPunct="1"/>
                      <a:r>
                        <a:rPr lang="en-GB" sz="1800" b="0" kern="1200" dirty="0">
                          <a:solidFill>
                            <a:schemeClr val="dk1"/>
                          </a:solidFill>
                          <a:effectLst/>
                          <a:latin typeface="Times New Roman" panose="02020603050405020304" pitchFamily="18" charset="0"/>
                          <a:ea typeface="+mn-ea"/>
                          <a:cs typeface="Times New Roman" panose="02020603050405020304" pitchFamily="18" charset="0"/>
                        </a:rPr>
                        <a:t>Medication reminder APPs to improve medication adherence in coronary heart disease (Med App-CHD) Study: a randomised controlled trial protocol, </a:t>
                      </a:r>
                      <a:endParaRPr 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ctr" defTabSz="914400" rtl="0" eaLnBrk="1" latinLnBrk="0" hangingPunct="1"/>
                      <a:r>
                        <a:rPr lang="en-IN" sz="1800" dirty="0">
                          <a:latin typeface="Times New Roman" panose="02020603050405020304" pitchFamily="18" charset="0"/>
                          <a:cs typeface="Times New Roman" panose="02020603050405020304" pitchFamily="18" charset="0"/>
                        </a:rPr>
                        <a:t>2022</a:t>
                      </a:r>
                      <a:endParaRPr lang="en-IN"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algn="just" fontAlgn="base"/>
                      <a:r>
                        <a:rPr lang="en-US" dirty="0">
                          <a:latin typeface="Times New Roman" panose="02020603050405020304" pitchFamily="18" charset="0"/>
                          <a:cs typeface="Times New Roman" panose="02020603050405020304" pitchFamily="18" charset="0"/>
                        </a:rPr>
                        <a:t>the effectiveness of medication reminder apps in improving adherence among coronary heart disease patients, emphasizing the clinical relevance of digital health interventions.</a:t>
                      </a:r>
                      <a:endParaRPr lang="en-US"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2468528359"/>
                  </a:ext>
                </a:extLst>
              </a:tr>
            </a:tbl>
          </a:graphicData>
        </a:graphic>
      </p:graphicFrame>
      <p:sp>
        <p:nvSpPr>
          <p:cNvPr id="11" name="Title 1">
            <a:extLst>
              <a:ext uri="{FF2B5EF4-FFF2-40B4-BE49-F238E27FC236}">
                <a16:creationId xmlns:a16="http://schemas.microsoft.com/office/drawing/2014/main" xmlns="" id="{A71D6883-B9B7-0FA4-A2EC-4BA96013AD3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2" name="Picture 11">
            <a:extLst>
              <a:ext uri="{FF2B5EF4-FFF2-40B4-BE49-F238E27FC236}">
                <a16:creationId xmlns:a16="http://schemas.microsoft.com/office/drawing/2014/main" xmlns="" id="{0249FFEE-96FC-7473-77A0-8918B5C78E4E}"/>
              </a:ext>
            </a:extLst>
          </p:cNvPr>
          <p:cNvPicPr>
            <a:picLocks noChangeAspect="1"/>
          </p:cNvPicPr>
          <p:nvPr/>
        </p:nvPicPr>
        <p:blipFill>
          <a:blip r:embed="rId3" cstate="print"/>
          <a:stretch>
            <a:fillRect/>
          </a:stretch>
        </p:blipFill>
        <p:spPr>
          <a:xfrm>
            <a:off x="546939" y="460652"/>
            <a:ext cx="978762" cy="953928"/>
          </a:xfrm>
          <a:prstGeom prst="rect">
            <a:avLst/>
          </a:prstGeom>
        </p:spPr>
      </p:pic>
      <p:pic>
        <p:nvPicPr>
          <p:cNvPr id="13" name="Picture 12">
            <a:extLst>
              <a:ext uri="{FF2B5EF4-FFF2-40B4-BE49-F238E27FC236}">
                <a16:creationId xmlns:a16="http://schemas.microsoft.com/office/drawing/2014/main" xmlns="" id="{DFF64786-4E46-5DCA-B152-15292FE31662}"/>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677219" y="459147"/>
            <a:ext cx="835001" cy="1078748"/>
          </a:xfrm>
          <a:prstGeom prst="rect">
            <a:avLst/>
          </a:prstGeom>
        </p:spPr>
      </p:pic>
      <p:sp>
        <p:nvSpPr>
          <p:cNvPr id="2" name="Footer Placeholder 2">
            <a:extLst>
              <a:ext uri="{FF2B5EF4-FFF2-40B4-BE49-F238E27FC236}">
                <a16:creationId xmlns:a16="http://schemas.microsoft.com/office/drawing/2014/main" xmlns="" id="{4426874D-81B9-3CEF-090D-1B4C6A976000}"/>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xmlns="" id="{A409511B-54C9-09DD-2197-32D0B163EA8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5</a:t>
            </a:fld>
            <a:endParaRPr lang="en-IN" dirty="0"/>
          </a:p>
        </p:txBody>
      </p:sp>
      <p:sp>
        <p:nvSpPr>
          <p:cNvPr id="4" name="TextBox 3">
            <a:extLst>
              <a:ext uri="{FF2B5EF4-FFF2-40B4-BE49-F238E27FC236}">
                <a16:creationId xmlns:a16="http://schemas.microsoft.com/office/drawing/2014/main" xmlns="" id="{F901B86A-A2D2-2708-1861-A11A55165D07}"/>
              </a:ext>
            </a:extLst>
          </p:cNvPr>
          <p:cNvSpPr txBox="1"/>
          <p:nvPr/>
        </p:nvSpPr>
        <p:spPr>
          <a:xfrm>
            <a:off x="871405" y="6503847"/>
            <a:ext cx="2369128" cy="276999"/>
          </a:xfrm>
          <a:prstGeom prst="rect">
            <a:avLst/>
          </a:prstGeom>
          <a:noFill/>
        </p:spPr>
        <p:txBody>
          <a:bodyPr wrap="square" rtlCol="0">
            <a:spAutoFit/>
          </a:bodyPr>
          <a:lstStyle/>
          <a:p>
            <a:r>
              <a:rPr lang="en-IN" sz="1200" dirty="0" smtClean="0">
                <a:solidFill>
                  <a:schemeClr val="bg1"/>
                </a:solidFill>
              </a:rPr>
              <a:t>11/06/2025</a:t>
            </a:r>
            <a:endParaRPr lang="en-IN" sz="1200" dirty="0">
              <a:solidFill>
                <a:schemeClr val="bg1"/>
              </a:solidFill>
            </a:endParaRPr>
          </a:p>
        </p:txBody>
      </p:sp>
    </p:spTree>
    <p:extLst>
      <p:ext uri="{BB962C8B-B14F-4D97-AF65-F5344CB8AC3E}">
        <p14:creationId xmlns:p14="http://schemas.microsoft.com/office/powerpoint/2010/main" xmlns="" val="304069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xmlns="" id="{E058FE7F-6B79-7079-69D9-C3F324B13081}"/>
              </a:ext>
            </a:extLst>
          </p:cNvPr>
          <p:cNvGraphicFramePr>
            <a:graphicFrameLocks noGrp="1"/>
          </p:cNvGraphicFramePr>
          <p:nvPr>
            <p:extLst>
              <p:ext uri="{D42A27DB-BD31-4B8C-83A1-F6EECF244321}">
                <p14:modId xmlns:p14="http://schemas.microsoft.com/office/powerpoint/2010/main" xmlns="" val="3917846817"/>
              </p:ext>
            </p:extLst>
          </p:nvPr>
        </p:nvGraphicFramePr>
        <p:xfrm>
          <a:off x="860048" y="1923364"/>
          <a:ext cx="10692855" cy="3685374"/>
        </p:xfrm>
        <a:graphic>
          <a:graphicData uri="http://schemas.openxmlformats.org/drawingml/2006/table">
            <a:tbl>
              <a:tblPr>
                <a:tableStyleId>{69CF1AB2-1976-4502-BF36-3FF5EA218861}</a:tableStyleId>
              </a:tblPr>
              <a:tblGrid>
                <a:gridCol w="963576">
                  <a:extLst>
                    <a:ext uri="{9D8B030D-6E8A-4147-A177-3AD203B41FA5}">
                      <a16:colId xmlns:a16="http://schemas.microsoft.com/office/drawing/2014/main" xmlns="" val="3935179958"/>
                    </a:ext>
                  </a:extLst>
                </a:gridCol>
                <a:gridCol w="3844338">
                  <a:extLst>
                    <a:ext uri="{9D8B030D-6E8A-4147-A177-3AD203B41FA5}">
                      <a16:colId xmlns:a16="http://schemas.microsoft.com/office/drawing/2014/main" xmlns="" val="2141184044"/>
                    </a:ext>
                  </a:extLst>
                </a:gridCol>
                <a:gridCol w="1371435">
                  <a:extLst>
                    <a:ext uri="{9D8B030D-6E8A-4147-A177-3AD203B41FA5}">
                      <a16:colId xmlns:a16="http://schemas.microsoft.com/office/drawing/2014/main" xmlns="" val="818863892"/>
                    </a:ext>
                  </a:extLst>
                </a:gridCol>
                <a:gridCol w="4513506">
                  <a:extLst>
                    <a:ext uri="{9D8B030D-6E8A-4147-A177-3AD203B41FA5}">
                      <a16:colId xmlns:a16="http://schemas.microsoft.com/office/drawing/2014/main" xmlns="" val="3634380579"/>
                    </a:ext>
                  </a:extLst>
                </a:gridCol>
              </a:tblGrid>
              <a:tr h="0">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xmlns="" val="4110321516"/>
                  </a:ext>
                </a:extLst>
              </a:tr>
              <a:tr h="856833">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7</a:t>
                      </a:r>
                    </a:p>
                  </a:txBody>
                  <a:tcPr marL="29579" marR="29579" marT="14789" marB="14789" anchor="ctr"/>
                </a:tc>
                <a:tc>
                  <a:txBody>
                    <a:bodyPr/>
                    <a:lstStyle/>
                    <a:p>
                      <a:pPr marL="0" algn="just" defTabSz="914400" rtl="0" eaLnBrk="1" latinLnBrk="0" hangingPunct="1"/>
                      <a:r>
                        <a:rPr lang="en-GB" sz="1800" b="0" kern="1200" dirty="0">
                          <a:solidFill>
                            <a:schemeClr val="dk1"/>
                          </a:solidFill>
                          <a:effectLst/>
                          <a:latin typeface="Times New Roman" panose="02020603050405020304" pitchFamily="18" charset="0"/>
                          <a:ea typeface="+mn-ea"/>
                          <a:cs typeface="Times New Roman" panose="02020603050405020304" pitchFamily="18" charset="0"/>
                        </a:rPr>
                        <a:t>medication reminder system</a:t>
                      </a:r>
                      <a:endParaRPr lang="en-IN"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ctr" defTabSz="914400" rtl="0" eaLnBrk="1" latinLnBrk="0" hangingPunct="1"/>
                      <a:r>
                        <a:rPr lang="en-IN" sz="1800" dirty="0">
                          <a:latin typeface="Times New Roman" panose="02020603050405020304" pitchFamily="18" charset="0"/>
                          <a:cs typeface="Times New Roman" panose="02020603050405020304" pitchFamily="18" charset="0"/>
                        </a:rPr>
                        <a:t>2022</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algn="just"/>
                      <a:r>
                        <a:rPr lang="en-US" dirty="0">
                          <a:latin typeface="Times New Roman" panose="02020603050405020304" pitchFamily="18" charset="0"/>
                          <a:cs typeface="Times New Roman" panose="02020603050405020304" pitchFamily="18" charset="0"/>
                        </a:rPr>
                        <a:t>the development and implementation of a medication reminder system, highlighting real-world challenges and solutions in enhancing patient compliance.</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extLst>
                  <a:ext uri="{0D108BD9-81ED-4DB2-BD59-A6C34878D82A}">
                    <a16:rowId xmlns:a16="http://schemas.microsoft.com/office/drawing/2014/main" xmlns="" val="3506190329"/>
                  </a:ext>
                </a:extLst>
              </a:tr>
              <a:tr h="719178">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8</a:t>
                      </a:r>
                    </a:p>
                  </a:txBody>
                  <a:tcPr marL="29579" marR="29579" marT="14789" marB="14789" anchor="ctr"/>
                </a:tc>
                <a:tc>
                  <a:txBody>
                    <a:bodyPr/>
                    <a:lstStyle/>
                    <a:p>
                      <a:pPr marL="0" algn="just" defTabSz="914400" rtl="0" eaLnBrk="1" latinLnBrk="0" hangingPunct="1"/>
                      <a:r>
                        <a:rPr lang="en-GB" sz="1800" b="0" kern="1200" dirty="0">
                          <a:solidFill>
                            <a:schemeClr val="dk1"/>
                          </a:solidFill>
                          <a:effectLst/>
                          <a:latin typeface="Times New Roman" panose="02020603050405020304" pitchFamily="18" charset="0"/>
                          <a:ea typeface="+mn-ea"/>
                          <a:cs typeface="Times New Roman" panose="02020603050405020304" pitchFamily="18" charset="0"/>
                        </a:rPr>
                        <a:t>Medicine reminder application</a:t>
                      </a:r>
                      <a:endParaRPr 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ctr" defTabSz="914400" rtl="0" eaLnBrk="1" latinLnBrk="0" hangingPunct="1"/>
                      <a:r>
                        <a:rPr lang="en-IN" sz="1800" dirty="0">
                          <a:latin typeface="Times New Roman" panose="02020603050405020304" pitchFamily="18" charset="0"/>
                          <a:cs typeface="Times New Roman" panose="02020603050405020304" pitchFamily="18" charset="0"/>
                        </a:rPr>
                        <a:t>2024</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just" defTabSz="914400" rtl="0" eaLnBrk="1" latinLnBrk="0" hangingPunct="1"/>
                      <a:r>
                        <a:rPr lang="en-US" dirty="0">
                          <a:latin typeface="Times New Roman" panose="02020603050405020304" pitchFamily="18" charset="0"/>
                          <a:cs typeface="Times New Roman" panose="02020603050405020304" pitchFamily="18" charset="0"/>
                        </a:rPr>
                        <a:t>the development of a medicine reminder application focused on improving user convenience and medication adherence through timely alerts and a simple interface.</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extLst>
                  <a:ext uri="{0D108BD9-81ED-4DB2-BD59-A6C34878D82A}">
                    <a16:rowId xmlns:a16="http://schemas.microsoft.com/office/drawing/2014/main" xmlns="" val="3867443997"/>
                  </a:ext>
                </a:extLst>
              </a:tr>
              <a:tr h="584332">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9</a:t>
                      </a:r>
                    </a:p>
                  </a:txBody>
                  <a:tcPr marL="29579" marR="29579" marT="14789" marB="14789" anchor="ctr"/>
                </a:tc>
                <a:tc>
                  <a:txBody>
                    <a:bodyPr/>
                    <a:lstStyle/>
                    <a:p>
                      <a:pPr marL="0" algn="just" defTabSz="914400" rtl="0" eaLnBrk="1" latinLnBrk="0" hangingPunct="1"/>
                      <a:r>
                        <a:rPr lang="en-GB" sz="1800" b="0" kern="1200" dirty="0">
                          <a:solidFill>
                            <a:schemeClr val="dk1"/>
                          </a:solidFill>
                          <a:effectLst/>
                          <a:latin typeface="Times New Roman" panose="02020603050405020304" pitchFamily="18" charset="0"/>
                          <a:ea typeface="+mn-ea"/>
                          <a:cs typeface="Times New Roman" panose="02020603050405020304" pitchFamily="18" charset="0"/>
                        </a:rPr>
                        <a:t>Prevalence and correlates of medication reminder app ‘use and use intention’ among older adults</a:t>
                      </a:r>
                      <a:endParaRPr 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r>
                        <a:rPr lang="en-IN" sz="1800" dirty="0">
                          <a:latin typeface="Times New Roman" panose="02020603050405020304" pitchFamily="18" charset="0"/>
                          <a:cs typeface="Times New Roman" panose="02020603050405020304" pitchFamily="18" charset="0"/>
                        </a:rPr>
                        <a:t>       2024</a:t>
                      </a:r>
                    </a:p>
                  </a:txBody>
                  <a:tcPr anchor="ctr"/>
                </a:tc>
                <a:tc>
                  <a:txBody>
                    <a:bodyPr/>
                    <a:lstStyle/>
                    <a:p>
                      <a:pPr algn="just" fontAlgn="base"/>
                      <a:r>
                        <a:rPr lang="en-US" dirty="0">
                          <a:latin typeface="Times New Roman" panose="02020603050405020304" pitchFamily="18" charset="0"/>
                          <a:cs typeface="Times New Roman" panose="02020603050405020304" pitchFamily="18" charset="0"/>
                        </a:rPr>
                        <a:t>adoption among older adults, highlighting barriers and motivators for effective digital health engagement.</a:t>
                      </a:r>
                      <a:endParaRPr lang="en-US" sz="1800" dirty="0">
                        <a:effectLst/>
                        <a:latin typeface="Times New Roman" panose="02020603050405020304" pitchFamily="18" charset="0"/>
                        <a:cs typeface="Times New Roman" panose="02020603050405020304" pitchFamily="18" charset="0"/>
                      </a:endParaRPr>
                    </a:p>
                  </a:txBody>
                  <a:tcPr marB="182880" anchor="ctr"/>
                </a:tc>
                <a:extLst>
                  <a:ext uri="{0D108BD9-81ED-4DB2-BD59-A6C34878D82A}">
                    <a16:rowId xmlns:a16="http://schemas.microsoft.com/office/drawing/2014/main" xmlns="" val="549897793"/>
                  </a:ext>
                </a:extLst>
              </a:tr>
            </a:tbl>
          </a:graphicData>
        </a:graphic>
      </p:graphicFrame>
      <p:pic>
        <p:nvPicPr>
          <p:cNvPr id="8" name="Picture 7">
            <a:extLst>
              <a:ext uri="{FF2B5EF4-FFF2-40B4-BE49-F238E27FC236}">
                <a16:creationId xmlns:a16="http://schemas.microsoft.com/office/drawing/2014/main" xmlns="" id="{C0D953ED-CD88-663F-526C-C16700D17E74}"/>
              </a:ext>
            </a:extLst>
          </p:cNvPr>
          <p:cNvPicPr>
            <a:picLocks noChangeAspect="1"/>
          </p:cNvPicPr>
          <p:nvPr/>
        </p:nvPicPr>
        <p:blipFill>
          <a:blip r:embed="rId2" cstate="print"/>
          <a:stretch>
            <a:fillRect/>
          </a:stretch>
        </p:blipFill>
        <p:spPr>
          <a:xfrm>
            <a:off x="493976" y="514697"/>
            <a:ext cx="978762" cy="953928"/>
          </a:xfrm>
          <a:prstGeom prst="rect">
            <a:avLst/>
          </a:prstGeom>
        </p:spPr>
      </p:pic>
      <p:sp>
        <p:nvSpPr>
          <p:cNvPr id="9" name="Title 1">
            <a:extLst>
              <a:ext uri="{FF2B5EF4-FFF2-40B4-BE49-F238E27FC236}">
                <a16:creationId xmlns:a16="http://schemas.microsoft.com/office/drawing/2014/main" xmlns="" id="{1B1E3939-BAA9-5F31-0450-8B2D9CD9D6B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0" name="Picture 9">
            <a:extLst>
              <a:ext uri="{FF2B5EF4-FFF2-40B4-BE49-F238E27FC236}">
                <a16:creationId xmlns:a16="http://schemas.microsoft.com/office/drawing/2014/main" xmlns="" id="{EA189451-077F-9D6F-5EA0-223AD683A7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77219" y="472607"/>
            <a:ext cx="835001" cy="1078748"/>
          </a:xfrm>
          <a:prstGeom prst="rect">
            <a:avLst/>
          </a:prstGeom>
        </p:spPr>
      </p:pic>
      <p:sp>
        <p:nvSpPr>
          <p:cNvPr id="2" name="Footer Placeholder 2">
            <a:extLst>
              <a:ext uri="{FF2B5EF4-FFF2-40B4-BE49-F238E27FC236}">
                <a16:creationId xmlns:a16="http://schemas.microsoft.com/office/drawing/2014/main" xmlns="" id="{5E411798-A77D-A7DF-0644-4931B620B41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xmlns="" id="{F5B8635D-846A-E221-FF4A-6952E36D0180}"/>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6</a:t>
            </a:fld>
            <a:endParaRPr lang="en-IN" dirty="0"/>
          </a:p>
        </p:txBody>
      </p:sp>
      <p:sp>
        <p:nvSpPr>
          <p:cNvPr id="4" name="TextBox 3">
            <a:extLst>
              <a:ext uri="{FF2B5EF4-FFF2-40B4-BE49-F238E27FC236}">
                <a16:creationId xmlns:a16="http://schemas.microsoft.com/office/drawing/2014/main" xmlns="" id="{70BEE028-027F-54A9-EC31-5DDCFA391241}"/>
              </a:ext>
            </a:extLst>
          </p:cNvPr>
          <p:cNvSpPr txBox="1"/>
          <p:nvPr/>
        </p:nvSpPr>
        <p:spPr>
          <a:xfrm>
            <a:off x="871405" y="6503847"/>
            <a:ext cx="2369128" cy="461665"/>
          </a:xfrm>
          <a:prstGeom prst="rect">
            <a:avLst/>
          </a:prstGeom>
          <a:noFill/>
        </p:spPr>
        <p:txBody>
          <a:bodyPr wrap="square" rtlCol="0">
            <a:spAutoFit/>
          </a:bodyPr>
          <a:lstStyle/>
          <a:p>
            <a:r>
              <a:rPr lang="en-IN" sz="1200" dirty="0" smtClean="0">
                <a:solidFill>
                  <a:schemeClr val="bg1"/>
                </a:solidFill>
              </a:rPr>
              <a:t>11/06/2025</a:t>
            </a:r>
          </a:p>
          <a:p>
            <a:endParaRPr lang="en-IN" sz="1200" dirty="0">
              <a:solidFill>
                <a:schemeClr val="bg1"/>
              </a:solidFill>
            </a:endParaRPr>
          </a:p>
        </p:txBody>
      </p:sp>
    </p:spTree>
    <p:extLst>
      <p:ext uri="{BB962C8B-B14F-4D97-AF65-F5344CB8AC3E}">
        <p14:creationId xmlns:p14="http://schemas.microsoft.com/office/powerpoint/2010/main" xmlns="" val="204034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BBEA5E8-8902-E721-595C-698346B90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4DED365-22F1-2CED-4673-4D059987570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EXISTING SYSTEM</a:t>
            </a:r>
          </a:p>
        </p:txBody>
      </p:sp>
      <p:pic>
        <p:nvPicPr>
          <p:cNvPr id="7" name="Picture 6">
            <a:extLst>
              <a:ext uri="{FF2B5EF4-FFF2-40B4-BE49-F238E27FC236}">
                <a16:creationId xmlns:a16="http://schemas.microsoft.com/office/drawing/2014/main" xmlns="" id="{3737EBEA-BB3F-C98C-7129-B5AF843E4042}"/>
              </a:ext>
            </a:extLst>
          </p:cNvPr>
          <p:cNvPicPr>
            <a:picLocks noChangeAspect="1"/>
          </p:cNvPicPr>
          <p:nvPr/>
        </p:nvPicPr>
        <p:blipFill>
          <a:blip r:embed="rId2" cstate="print"/>
          <a:stretch>
            <a:fillRect/>
          </a:stretch>
        </p:blipFill>
        <p:spPr>
          <a:xfrm>
            <a:off x="546939" y="495681"/>
            <a:ext cx="978762" cy="953928"/>
          </a:xfrm>
          <a:prstGeom prst="rect">
            <a:avLst/>
          </a:prstGeom>
        </p:spPr>
      </p:pic>
      <p:pic>
        <p:nvPicPr>
          <p:cNvPr id="8" name="Picture 7">
            <a:extLst>
              <a:ext uri="{FF2B5EF4-FFF2-40B4-BE49-F238E27FC236}">
                <a16:creationId xmlns:a16="http://schemas.microsoft.com/office/drawing/2014/main" xmlns="" id="{AE1BA251-FD80-BCAA-A4D1-26223AA8BB4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77219" y="433271"/>
            <a:ext cx="835001" cy="1078748"/>
          </a:xfrm>
          <a:prstGeom prst="rect">
            <a:avLst/>
          </a:prstGeom>
        </p:spPr>
      </p:pic>
      <p:sp>
        <p:nvSpPr>
          <p:cNvPr id="9" name="Rectangle 1">
            <a:extLst>
              <a:ext uri="{FF2B5EF4-FFF2-40B4-BE49-F238E27FC236}">
                <a16:creationId xmlns:a16="http://schemas.microsoft.com/office/drawing/2014/main" xmlns="" id="{6C13DA8E-32AD-79CA-E3E1-94BA5BE8EE36}"/>
              </a:ext>
            </a:extLst>
          </p:cNvPr>
          <p:cNvSpPr>
            <a:spLocks noGrp="1" noChangeArrowheads="1"/>
          </p:cNvSpPr>
          <p:nvPr>
            <p:ph idx="1"/>
          </p:nvPr>
        </p:nvSpPr>
        <p:spPr bwMode="auto">
          <a:xfrm>
            <a:off x="324465" y="4051851"/>
            <a:ext cx="12241161" cy="11618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endParaRPr lang="en-US" sz="1800" dirty="0">
              <a:latin typeface="Times New Roman" panose="02020603050405020304" pitchFamily="18" charset="0"/>
              <a:cs typeface="Times New Roman" panose="02020603050405020304" pitchFamily="18" charset="0"/>
            </a:endParaRPr>
          </a:p>
          <a:p>
            <a:pPr>
              <a:buNone/>
            </a:pPr>
            <a:endParaRPr lang="en-US" sz="1800" b="1"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xmlns="" id="{FFE4CDA1-D632-A133-533A-2F9C2C83A0E4}"/>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xmlns="" id="{1755E3D3-93A3-9ED8-F9D2-25782DC3FC6E}"/>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7</a:t>
            </a:fld>
            <a:endParaRPr lang="en-IN" dirty="0"/>
          </a:p>
        </p:txBody>
      </p:sp>
      <p:sp>
        <p:nvSpPr>
          <p:cNvPr id="5" name="TextBox 4">
            <a:extLst>
              <a:ext uri="{FF2B5EF4-FFF2-40B4-BE49-F238E27FC236}">
                <a16:creationId xmlns:a16="http://schemas.microsoft.com/office/drawing/2014/main" xmlns="" id="{8B6FC970-66FD-EFD3-536B-1BC799238495}"/>
              </a:ext>
            </a:extLst>
          </p:cNvPr>
          <p:cNvSpPr txBox="1"/>
          <p:nvPr/>
        </p:nvSpPr>
        <p:spPr>
          <a:xfrm>
            <a:off x="871405" y="6503847"/>
            <a:ext cx="2369128" cy="276999"/>
          </a:xfrm>
          <a:prstGeom prst="rect">
            <a:avLst/>
          </a:prstGeom>
          <a:noFill/>
        </p:spPr>
        <p:txBody>
          <a:bodyPr wrap="square" rtlCol="0">
            <a:spAutoFit/>
          </a:bodyPr>
          <a:lstStyle/>
          <a:p>
            <a:r>
              <a:rPr lang="en-IN" sz="1200" dirty="0" smtClean="0">
                <a:solidFill>
                  <a:schemeClr val="bg1"/>
                </a:solidFill>
              </a:rPr>
              <a:t>11/06/2025</a:t>
            </a:r>
            <a:endParaRPr lang="en-IN" sz="1200" dirty="0">
              <a:solidFill>
                <a:schemeClr val="bg1"/>
              </a:solidFill>
            </a:endParaRPr>
          </a:p>
        </p:txBody>
      </p:sp>
      <p:pic>
        <p:nvPicPr>
          <p:cNvPr id="16" name="Picture 15" descr="exist">
            <a:extLst>
              <a:ext uri="{FF2B5EF4-FFF2-40B4-BE49-F238E27FC236}">
                <a16:creationId xmlns:a16="http://schemas.microsoft.com/office/drawing/2014/main" xmlns="" id="{64B3AA22-B11D-A082-D95F-E89A52DA8AEA}"/>
              </a:ext>
            </a:extLst>
          </p:cNvPr>
          <p:cNvPicPr>
            <a:picLocks noChangeAspect="1"/>
          </p:cNvPicPr>
          <p:nvPr/>
        </p:nvPicPr>
        <p:blipFill>
          <a:blip r:embed="rId4" cstate="print"/>
          <a:stretch>
            <a:fillRect/>
          </a:stretch>
        </p:blipFill>
        <p:spPr>
          <a:xfrm>
            <a:off x="1828800" y="1980900"/>
            <a:ext cx="8337755" cy="4252751"/>
          </a:xfrm>
          <a:prstGeom prst="rect">
            <a:avLst/>
          </a:prstGeom>
        </p:spPr>
      </p:pic>
    </p:spTree>
    <p:extLst>
      <p:ext uri="{BB962C8B-B14F-4D97-AF65-F5344CB8AC3E}">
        <p14:creationId xmlns:p14="http://schemas.microsoft.com/office/powerpoint/2010/main" xmlns="" val="64617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31B132E-50EF-3EA4-66A3-46990F3334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646FC13-5D60-DE1F-837A-B57A3BEBECA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PROPOSED SYSTEM </a:t>
            </a:r>
          </a:p>
        </p:txBody>
      </p:sp>
      <p:pic>
        <p:nvPicPr>
          <p:cNvPr id="7" name="Picture 6">
            <a:extLst>
              <a:ext uri="{FF2B5EF4-FFF2-40B4-BE49-F238E27FC236}">
                <a16:creationId xmlns:a16="http://schemas.microsoft.com/office/drawing/2014/main" xmlns="" id="{1A62A2ED-2AEE-2461-0B53-56E567481BFE}"/>
              </a:ext>
            </a:extLst>
          </p:cNvPr>
          <p:cNvPicPr>
            <a:picLocks noChangeAspect="1"/>
          </p:cNvPicPr>
          <p:nvPr/>
        </p:nvPicPr>
        <p:blipFill>
          <a:blip r:embed="rId2" cstate="print"/>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xmlns="" id="{2663862F-06DD-65E3-B644-F95B6EAC5B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794982" y="530910"/>
            <a:ext cx="835001" cy="1078748"/>
          </a:xfrm>
          <a:prstGeom prst="rect">
            <a:avLst/>
          </a:prstGeom>
        </p:spPr>
      </p:pic>
      <p:sp>
        <p:nvSpPr>
          <p:cNvPr id="3" name="Footer Placeholder 2">
            <a:extLst>
              <a:ext uri="{FF2B5EF4-FFF2-40B4-BE49-F238E27FC236}">
                <a16:creationId xmlns:a16="http://schemas.microsoft.com/office/drawing/2014/main" xmlns="" id="{42BCB8CB-78E4-9AB8-22B2-5E87D95D63A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xmlns="" id="{D8E6EFA4-065A-835C-04FC-CD762909055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8</a:t>
            </a:fld>
            <a:endParaRPr lang="en-IN" dirty="0"/>
          </a:p>
        </p:txBody>
      </p:sp>
      <p:sp>
        <p:nvSpPr>
          <p:cNvPr id="5" name="TextBox 4">
            <a:extLst>
              <a:ext uri="{FF2B5EF4-FFF2-40B4-BE49-F238E27FC236}">
                <a16:creationId xmlns:a16="http://schemas.microsoft.com/office/drawing/2014/main" xmlns="" id="{C0BED6BC-8610-700F-77E6-4FF6049B3CFF}"/>
              </a:ext>
            </a:extLst>
          </p:cNvPr>
          <p:cNvSpPr txBox="1"/>
          <p:nvPr/>
        </p:nvSpPr>
        <p:spPr>
          <a:xfrm>
            <a:off x="871405" y="6503847"/>
            <a:ext cx="2369128" cy="276999"/>
          </a:xfrm>
          <a:prstGeom prst="rect">
            <a:avLst/>
          </a:prstGeom>
          <a:noFill/>
        </p:spPr>
        <p:txBody>
          <a:bodyPr wrap="square" rtlCol="0">
            <a:spAutoFit/>
          </a:bodyPr>
          <a:lstStyle/>
          <a:p>
            <a:r>
              <a:rPr lang="en-IN" sz="1200" dirty="0" smtClean="0">
                <a:solidFill>
                  <a:schemeClr val="bg1"/>
                </a:solidFill>
              </a:rPr>
              <a:t>11/06/2025</a:t>
            </a:r>
            <a:endParaRPr lang="en-IN" sz="1200" dirty="0">
              <a:solidFill>
                <a:schemeClr val="bg1"/>
              </a:solidFill>
            </a:endParaRPr>
          </a:p>
        </p:txBody>
      </p:sp>
      <p:pic>
        <p:nvPicPr>
          <p:cNvPr id="15" name="Picture 14">
            <a:extLst>
              <a:ext uri="{FF2B5EF4-FFF2-40B4-BE49-F238E27FC236}">
                <a16:creationId xmlns:a16="http://schemas.microsoft.com/office/drawing/2014/main" xmlns="" id="{6AEA3867-5C08-FBEA-CC76-576815696809}"/>
              </a:ext>
            </a:extLst>
          </p:cNvPr>
          <p:cNvPicPr/>
          <p:nvPr/>
        </p:nvPicPr>
        <p:blipFill>
          <a:blip r:embed="rId4" cstate="print"/>
          <a:stretch>
            <a:fillRect/>
          </a:stretch>
        </p:blipFill>
        <p:spPr>
          <a:xfrm>
            <a:off x="2648071" y="1857885"/>
            <a:ext cx="6073140" cy="4272915"/>
          </a:xfrm>
          <a:prstGeom prst="rect">
            <a:avLst/>
          </a:prstGeom>
        </p:spPr>
      </p:pic>
    </p:spTree>
    <p:extLst>
      <p:ext uri="{BB962C8B-B14F-4D97-AF65-F5344CB8AC3E}">
        <p14:creationId xmlns:p14="http://schemas.microsoft.com/office/powerpoint/2010/main" xmlns="" val="315047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13AE31F-D84D-E536-346A-36DC68969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BB733EF-5880-60B3-3E95-20EB624EF4D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SYSTEM ARCHITECTURE</a:t>
            </a:r>
          </a:p>
        </p:txBody>
      </p:sp>
      <p:pic>
        <p:nvPicPr>
          <p:cNvPr id="7" name="Picture 6">
            <a:extLst>
              <a:ext uri="{FF2B5EF4-FFF2-40B4-BE49-F238E27FC236}">
                <a16:creationId xmlns:a16="http://schemas.microsoft.com/office/drawing/2014/main" xmlns="" id="{92605EE3-CF3B-B449-D0C5-C790AAAC2112}"/>
              </a:ext>
            </a:extLst>
          </p:cNvPr>
          <p:cNvPicPr>
            <a:picLocks noChangeAspect="1"/>
          </p:cNvPicPr>
          <p:nvPr/>
        </p:nvPicPr>
        <p:blipFill>
          <a:blip r:embed="rId2" cstate="print"/>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xmlns="" id="{36B9E0B3-B3EE-DD43-B53F-8527A0F011B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794982" y="530910"/>
            <a:ext cx="835001" cy="1078748"/>
          </a:xfrm>
          <a:prstGeom prst="rect">
            <a:avLst/>
          </a:prstGeom>
        </p:spPr>
      </p:pic>
      <p:sp>
        <p:nvSpPr>
          <p:cNvPr id="3" name="Footer Placeholder 2">
            <a:extLst>
              <a:ext uri="{FF2B5EF4-FFF2-40B4-BE49-F238E27FC236}">
                <a16:creationId xmlns:a16="http://schemas.microsoft.com/office/drawing/2014/main" xmlns="" id="{80DE3600-8C0C-B074-484C-1CD09B91F4D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xmlns="" id="{0EDCF8F9-A3A9-73CB-A963-16E26524C573}"/>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9</a:t>
            </a:fld>
            <a:endParaRPr lang="en-IN" dirty="0"/>
          </a:p>
        </p:txBody>
      </p:sp>
      <p:sp>
        <p:nvSpPr>
          <p:cNvPr id="5" name="TextBox 4">
            <a:extLst>
              <a:ext uri="{FF2B5EF4-FFF2-40B4-BE49-F238E27FC236}">
                <a16:creationId xmlns:a16="http://schemas.microsoft.com/office/drawing/2014/main" xmlns="" id="{67F30E16-6B41-5B79-68C9-B007F032260E}"/>
              </a:ext>
            </a:extLst>
          </p:cNvPr>
          <p:cNvSpPr txBox="1"/>
          <p:nvPr/>
        </p:nvSpPr>
        <p:spPr>
          <a:xfrm>
            <a:off x="871405" y="6503847"/>
            <a:ext cx="2369128" cy="276999"/>
          </a:xfrm>
          <a:prstGeom prst="rect">
            <a:avLst/>
          </a:prstGeom>
          <a:noFill/>
        </p:spPr>
        <p:txBody>
          <a:bodyPr wrap="square" rtlCol="0">
            <a:spAutoFit/>
          </a:bodyPr>
          <a:lstStyle/>
          <a:p>
            <a:r>
              <a:rPr lang="en-IN" sz="1200" dirty="0" smtClean="0">
                <a:solidFill>
                  <a:schemeClr val="bg1"/>
                </a:solidFill>
              </a:rPr>
              <a:t>11/06/2025</a:t>
            </a:r>
            <a:endParaRPr lang="en-IN" sz="1200" dirty="0">
              <a:solidFill>
                <a:schemeClr val="bg1"/>
              </a:solidFill>
            </a:endParaRPr>
          </a:p>
        </p:txBody>
      </p:sp>
      <p:pic>
        <p:nvPicPr>
          <p:cNvPr id="9" name="Content Placeholder 6">
            <a:extLst>
              <a:ext uri="{FF2B5EF4-FFF2-40B4-BE49-F238E27FC236}">
                <a16:creationId xmlns:a16="http://schemas.microsoft.com/office/drawing/2014/main" xmlns="" id="{723CBC43-37AB-DB76-5DF2-E29D78E8BA04}"/>
              </a:ext>
            </a:extLst>
          </p:cNvPr>
          <p:cNvPicPr>
            <a:picLocks noChangeAspect="1"/>
          </p:cNvPicPr>
          <p:nvPr/>
        </p:nvPicPr>
        <p:blipFill>
          <a:blip r:embed="rId4" cstate="print"/>
          <a:stretch>
            <a:fillRect/>
          </a:stretch>
        </p:blipFill>
        <p:spPr>
          <a:xfrm>
            <a:off x="1834509" y="1912418"/>
            <a:ext cx="8583942" cy="4349029"/>
          </a:xfrm>
          <a:prstGeom prst="rect">
            <a:avLst/>
          </a:prstGeom>
          <a:ln>
            <a:noFill/>
          </a:ln>
          <a:effectLst>
            <a:outerShdw blurRad="292100" dist="139700" dir="2700000" algn="tl" rotWithShape="0">
              <a:srgbClr val="333333">
                <a:alpha val="65000"/>
              </a:srgbClr>
            </a:outerShdw>
          </a:effectLst>
        </p:spPr>
      </p:pic>
      <p:sp>
        <p:nvSpPr>
          <p:cNvPr id="14" name="Rectangle 13">
            <a:extLst>
              <a:ext uri="{FF2B5EF4-FFF2-40B4-BE49-F238E27FC236}">
                <a16:creationId xmlns:a16="http://schemas.microsoft.com/office/drawing/2014/main" xmlns="" id="{A767AEDC-7758-DD70-3970-0E0911A193A0}"/>
              </a:ext>
            </a:extLst>
          </p:cNvPr>
          <p:cNvSpPr/>
          <p:nvPr/>
        </p:nvSpPr>
        <p:spPr>
          <a:xfrm>
            <a:off x="5191432" y="3429000"/>
            <a:ext cx="1425678" cy="8283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xmlns="" id="{9CD6DFCB-BDA9-32ED-1EB2-85E4DA5E450B}"/>
              </a:ext>
            </a:extLst>
          </p:cNvPr>
          <p:cNvSpPr txBox="1"/>
          <p:nvPr/>
        </p:nvSpPr>
        <p:spPr>
          <a:xfrm>
            <a:off x="5289755" y="3498705"/>
            <a:ext cx="142567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t>
            </a:r>
            <a:r>
              <a:rPr lang="en-US" sz="1800" dirty="0">
                <a:latin typeface="Times New Roman" panose="02020603050405020304" pitchFamily="18" charset="0"/>
                <a:cs typeface="Times New Roman" panose="02020603050405020304" pitchFamily="18" charset="0"/>
              </a:rPr>
              <a:t>edication </a:t>
            </a:r>
            <a:r>
              <a:rPr lang="en-US" dirty="0">
                <a:latin typeface="Times New Roman" panose="02020603050405020304" pitchFamily="18" charset="0"/>
                <a:cs typeface="Times New Roman" panose="02020603050405020304" pitchFamily="18" charset="0"/>
              </a:rPr>
              <a:t>R</a:t>
            </a:r>
            <a:r>
              <a:rPr lang="en-US" sz="1800" dirty="0">
                <a:latin typeface="Times New Roman" panose="02020603050405020304" pitchFamily="18" charset="0"/>
                <a:cs typeface="Times New Roman" panose="02020603050405020304" pitchFamily="18" charset="0"/>
              </a:rPr>
              <a:t>eminder</a:t>
            </a:r>
            <a:endParaRPr lang="en-US" dirty="0"/>
          </a:p>
          <a:p>
            <a:endParaRPr lang="en-US" dirty="0"/>
          </a:p>
        </p:txBody>
      </p:sp>
    </p:spTree>
    <p:extLst>
      <p:ext uri="{BB962C8B-B14F-4D97-AF65-F5344CB8AC3E}">
        <p14:creationId xmlns:p14="http://schemas.microsoft.com/office/powerpoint/2010/main" xmlns="" val="26383920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693</TotalTime>
  <Words>1316</Words>
  <Application>Microsoft Office PowerPoint</Application>
  <PresentationFormat>Custom</PresentationFormat>
  <Paragraphs>157</Paragraphs>
  <Slides>18</Slides>
  <Notes>2</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Retrospect</vt:lpstr>
      <vt:lpstr>Office Theme</vt:lpstr>
      <vt:lpstr>Slide 1</vt:lpstr>
      <vt:lpstr>ABSTRACT</vt:lpstr>
      <vt:lpstr>OBJECTIVE</vt:lpstr>
      <vt:lpstr>LITERATURE SURVEY</vt:lpstr>
      <vt:lpstr>LITERATURE SURVEY</vt:lpstr>
      <vt:lpstr>LITERATURE SURVEY</vt:lpstr>
      <vt:lpstr>EXISTING SYSTEM</vt:lpstr>
      <vt:lpstr>PROPOSED SYSTEM </vt:lpstr>
      <vt:lpstr>SYSTEM ARCHITECTURE</vt:lpstr>
      <vt:lpstr>MODULE 1 : User Registration &amp; Profile Management </vt:lpstr>
      <vt:lpstr>MODULE 2 : Alarm Configuration &amp;        Management </vt:lpstr>
      <vt:lpstr>MODULE 3 : Alarm Acknowledgment &amp; Detection </vt:lpstr>
      <vt:lpstr>MODULE 4 : System Integration &amp; Security </vt:lpstr>
      <vt:lpstr>OUTPUT</vt:lpstr>
      <vt:lpstr>OUTPUT</vt:lpstr>
      <vt:lpstr>CONCLUSION &amp; FUTURE ENHANCEMENT</vt:lpstr>
      <vt:lpstr>REFERENCES </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Matheswaran P</dc:creator>
  <cp:lastModifiedBy>Lenovo</cp:lastModifiedBy>
  <cp:revision>31</cp:revision>
  <dcterms:created xsi:type="dcterms:W3CDTF">2025-05-09T08:00:13Z</dcterms:created>
  <dcterms:modified xsi:type="dcterms:W3CDTF">2025-06-04T04:54:33Z</dcterms:modified>
</cp:coreProperties>
</file>